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3" r:id="rId6"/>
    <p:sldId id="287" r:id="rId7"/>
    <p:sldId id="294" r:id="rId8"/>
    <p:sldId id="289" r:id="rId9"/>
    <p:sldId id="295" r:id="rId10"/>
    <p:sldId id="291" r:id="rId11"/>
    <p:sldId id="293" r:id="rId12"/>
    <p:sldId id="267" r:id="rId13"/>
    <p:sldId id="268" r:id="rId14"/>
    <p:sldId id="269" r:id="rId15"/>
    <p:sldId id="270" r:id="rId16"/>
    <p:sldId id="266" r:id="rId17"/>
    <p:sldId id="271" r:id="rId18"/>
    <p:sldId id="272" r:id="rId19"/>
    <p:sldId id="273" r:id="rId20"/>
    <p:sldId id="275" r:id="rId21"/>
    <p:sldId id="276" r:id="rId22"/>
    <p:sldId id="280" r:id="rId23"/>
    <p:sldId id="292" r:id="rId24"/>
    <p:sldId id="28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903F"/>
    <a:srgbClr val="5CC6D6"/>
    <a:srgbClr val="344529"/>
    <a:srgbClr val="2B3922"/>
    <a:srgbClr val="2E3722"/>
    <a:srgbClr val="FCF7F1"/>
    <a:srgbClr val="B8D233"/>
    <a:srgbClr val="F8D22F"/>
    <a:srgbClr val="F03F2B"/>
    <a:srgbClr val="348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00" autoAdjust="0"/>
    <p:restoredTop sz="94619" autoAdjust="0"/>
  </p:normalViewPr>
  <p:slideViewPr>
    <p:cSldViewPr snapToGrid="0">
      <p:cViewPr varScale="1">
        <p:scale>
          <a:sx n="69" d="100"/>
          <a:sy n="69" d="100"/>
        </p:scale>
        <p:origin x="3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HK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bersecurity.hk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ybersecurity.hk/tc/expert-2019-03-29-password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cybersecurity.hk/tc/learning-identity-theft.ph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ybersecurity.hk/tc/learning-scam.ph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ybersecurity.hk/tc/learning-scam.php" TargetMode="External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b.gov.hk/attachment/tc/edu-system/primary-secondary/applicable-to-primary-secondary/it-in-edu/Support/Principles-onE-Learning_C.pdf" TargetMode="External"/><Relationship Id="rId2" Type="http://schemas.openxmlformats.org/officeDocument/2006/relationships/hyperlink" Target="https://www.edb.gov.hk/tc/edu-system/primary-secondary/applicable-to-primary-secondary/it-in-edu/information-securit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db.gov.hk/tc/edu-system/primary-secondary/applicable-to-primary-secondary/it-in-edu/flipped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youtu.be/dBY0dYINLFM" TargetMode="External"/><Relationship Id="rId3" Type="http://schemas.openxmlformats.org/officeDocument/2006/relationships/hyperlink" Target="http://youtu.be/jCr0BpxccrU" TargetMode="External"/><Relationship Id="rId7" Type="http://schemas.openxmlformats.org/officeDocument/2006/relationships/hyperlink" Target="http://youtu.be/LtkNX5vBcrU" TargetMode="External"/><Relationship Id="rId2" Type="http://schemas.openxmlformats.org/officeDocument/2006/relationships/hyperlink" Target="http://youtu.be/s6jsknIx-ZU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youtu.be/M3PJwZetscU" TargetMode="External"/><Relationship Id="rId11" Type="http://schemas.openxmlformats.org/officeDocument/2006/relationships/hyperlink" Target="http://youtu.be/Ouqdesp_8zI" TargetMode="External"/><Relationship Id="rId5" Type="http://schemas.openxmlformats.org/officeDocument/2006/relationships/hyperlink" Target="http://youtu.be/F5JAka-LNMQ" TargetMode="External"/><Relationship Id="rId10" Type="http://schemas.openxmlformats.org/officeDocument/2006/relationships/hyperlink" Target="http://youtu.be/NrgKvkEZ7N0" TargetMode="External"/><Relationship Id="rId4" Type="http://schemas.openxmlformats.org/officeDocument/2006/relationships/hyperlink" Target="http://youtu.be/XgNyJd-iaHs" TargetMode="External"/><Relationship Id="rId9" Type="http://schemas.openxmlformats.org/officeDocument/2006/relationships/hyperlink" Target="http://youtu.be/qETOhQc8tt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教學資源</a:t>
            </a:r>
            <a:r>
              <a:rPr lang="en-US" altLang="zh-TW" sz="4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br>
              <a:rPr lang="en-US" altLang="zh-TW" sz="4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</a:t>
            </a:r>
            <a:r>
              <a:rPr lang="zh-TW" altLang="en-US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絡安全</a:t>
            </a:r>
            <a:r>
              <a:rPr lang="en-US" altLang="zh-TW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sz="4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86365"/>
            <a:ext cx="4947857" cy="56927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教育局課程發展處通識教育組</a:t>
            </a:r>
            <a:endParaRPr lang="en-US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93DF-3EBF-4318-B588-D0C2A2F62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02640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假如上網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時見到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一些有興趣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pop up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messages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並提供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相關連結，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可選多項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HK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F87B9-9946-4021-BDBB-8EEB1517C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7727922" cy="3849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HK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lphaLcParenR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立即按下相關網址連結以查閱內容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indent="-457200">
              <a:buAutoNum type="alphaLcParenR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lphaLcParenR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立即按下右上角的「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」，以立即離開該訊息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(5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lphaLcParenR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仔細閱讀訊息的內容，如不是來自有信心的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網站，便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不會繼續查閱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(5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HK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8813A957-0DC3-45CD-AE55-AF988D6CA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4722" y="2337181"/>
            <a:ext cx="2583898" cy="34526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0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56165-3F81-44DD-91DF-378CE5407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486" y="642594"/>
            <a:ext cx="10123714" cy="137160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若你需要設置密碼，你的密碼會是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只可選一項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C8E34-D995-42BC-AAF3-61695C6C1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536" y="2014194"/>
            <a:ext cx="7624030" cy="3849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zh-HK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lphaLcParenR"/>
            </a:pP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至少</a:t>
            </a:r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包括</a:t>
            </a:r>
            <a:r>
              <a:rPr lang="en-US" altLang="zh-TW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個符號，當中包括大小階的英文、數字及其他符號 </a:t>
            </a:r>
            <a:r>
              <a:rPr lang="en-US" altLang="zh-TW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(5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indent="-457200">
              <a:buAutoNum type="alphaLcParenR"/>
            </a:pPr>
            <a:endParaRPr lang="en-US" altLang="zh-TW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lphaLcParenR"/>
            </a:pPr>
            <a:r>
              <a:rPr lang="en-US" altLang="zh-TW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1234567</a:t>
            </a:r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，因為方便易記 </a:t>
            </a:r>
            <a:r>
              <a:rPr lang="en-US" altLang="zh-TW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(0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indent="-457200">
              <a:buAutoNum type="alphaLcParenR"/>
            </a:pPr>
            <a:endParaRPr lang="en-US" altLang="zh-TW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lphaLcParenR"/>
            </a:pP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我相關的重要數字，例如</a:t>
            </a:r>
            <a:r>
              <a:rPr lang="en-US" altLang="zh-TW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生日日期、身份證號碼 、週年紀念日</a:t>
            </a:r>
            <a:r>
              <a:rPr lang="en-US" altLang="zh-TW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buNone/>
            </a:pPr>
            <a:endParaRPr lang="zh-HK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Graphic 8" descr="Head with gears">
            <a:extLst>
              <a:ext uri="{FF2B5EF4-FFF2-40B4-BE49-F238E27FC236}">
                <a16:creationId xmlns:a16="http://schemas.microsoft.com/office/drawing/2014/main" id="{F2E91F92-602B-425A-B2A7-8B6CB1F45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509001" y="2813406"/>
            <a:ext cx="3013765" cy="301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10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2B949-92C5-4FB0-9FD7-2C6AA30B5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請問你有沒有以下的習慣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可選多項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HK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C7F99-1AB4-4589-B410-C73249A96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366" y="1524000"/>
            <a:ext cx="5776005" cy="500742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lphaLcParenR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定期備份資料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(5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indent="-457200">
              <a:buFont typeface="Garamond" pitchFamily="18" charset="0"/>
              <a:buAutoNum type="alphaLcParenR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啟動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保安程式以偵測惡意軟件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indent="-457200">
              <a:buFont typeface="Garamond" pitchFamily="18" charset="0"/>
              <a:buAutoNum type="alphaLcParenR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最新版本的作業系統、應用程式及互聯網瀏覽器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indent="-457200">
              <a:buAutoNum type="alphaLcParenR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個人的重要資料進行加密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42900" indent="-342900">
              <a:buAutoNum type="alphaLcParenR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經常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徹底刪除不再需要的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42900" indent="-342900">
              <a:buAutoNum type="alphaLcParenR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定期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系統進行惡意軟件掃毒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(5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42900" indent="-342900">
              <a:buFont typeface="Garamond" pitchFamily="18" charset="0"/>
              <a:buAutoNum type="alphaLcParenR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從來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沒有上述習慣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42900" indent="-342900">
              <a:buAutoNum type="alphaLcParenR"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HK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AutoNum type="alphaLcParenR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HK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Graphic 4" descr="Research">
            <a:extLst>
              <a:ext uri="{FF2B5EF4-FFF2-40B4-BE49-F238E27FC236}">
                <a16:creationId xmlns:a16="http://schemas.microsoft.com/office/drawing/2014/main" id="{A7B295E6-A191-41EA-A576-B62C6B5DB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08344" y="2195227"/>
            <a:ext cx="3664973" cy="366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46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0088BB4F-871D-4F94-849F-8A8EEF1F14A9}"/>
              </a:ext>
            </a:extLst>
          </p:cNvPr>
          <p:cNvSpPr/>
          <p:nvPr/>
        </p:nvSpPr>
        <p:spPr>
          <a:xfrm>
            <a:off x="1175169" y="547622"/>
            <a:ext cx="1647000" cy="1647000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pic>
        <p:nvPicPr>
          <p:cNvPr id="5" name="Content Placeholder 4" descr="Target Audience">
            <a:extLst>
              <a:ext uri="{FF2B5EF4-FFF2-40B4-BE49-F238E27FC236}">
                <a16:creationId xmlns:a16="http://schemas.microsoft.com/office/drawing/2014/main" id="{26B1AAB8-A3B1-42D3-9D47-905A1438BF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5206" y="663719"/>
            <a:ext cx="1414806" cy="1414806"/>
          </a:xfr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D78C2A2-035B-4EAE-A8DE-E266EFE47198}"/>
              </a:ext>
            </a:extLst>
          </p:cNvPr>
          <p:cNvGrpSpPr/>
          <p:nvPr/>
        </p:nvGrpSpPr>
        <p:grpSpPr>
          <a:xfrm>
            <a:off x="611608" y="2430225"/>
            <a:ext cx="3535744" cy="2705808"/>
            <a:chOff x="-903487" y="812168"/>
            <a:chExt cx="5066765" cy="270580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9FB25C2-6689-4251-9B42-4F177F9EBE67}"/>
                </a:ext>
              </a:extLst>
            </p:cNvPr>
            <p:cNvSpPr/>
            <p:nvPr/>
          </p:nvSpPr>
          <p:spPr>
            <a:xfrm>
              <a:off x="165064" y="1700748"/>
              <a:ext cx="3998214" cy="181722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DC126AA-2C5C-4080-BEE4-2E0AAFDC4CA4}"/>
                </a:ext>
              </a:extLst>
            </p:cNvPr>
            <p:cNvSpPr txBox="1"/>
            <p:nvPr/>
          </p:nvSpPr>
          <p:spPr>
            <a:xfrm>
              <a:off x="-903487" y="812168"/>
              <a:ext cx="4493631" cy="18172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1244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zh-TW" altLang="en-US" sz="2800" b="1" cap="all" dirty="0" smtClean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分數 </a:t>
              </a:r>
              <a:r>
                <a:rPr lang="en-US" altLang="zh-TW" sz="2800" b="1" cap="all" dirty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﹕</a:t>
              </a:r>
              <a:r>
                <a:rPr lang="en-US" altLang="zh-TW" sz="2800" b="1" cap="all" dirty="0" smtClean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45 </a:t>
              </a:r>
              <a:r>
                <a:rPr lang="zh-TW" altLang="en-US" sz="2800" b="1" cap="all" dirty="0" smtClean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</a:t>
              </a:r>
              <a:endParaRPr lang="en-US" altLang="zh-TW" sz="2800" b="1" cap="all" dirty="0" smtClean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0" lvl="0" indent="0" algn="ctr" defTabSz="1244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zh-TW" altLang="en-US" sz="2800" b="1" cap="all" dirty="0" smtClean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謹慎智慧型</a:t>
              </a:r>
              <a:endParaRPr lang="en-US" altLang="zh-TW" sz="2800" b="1" cap="all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 defTabSz="1244600"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zh-TW" altLang="en-US" sz="2400" b="1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建議</a:t>
              </a:r>
              <a:r>
                <a:rPr lang="en-US" altLang="zh-TW" sz="2400" b="1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﹕</a:t>
              </a:r>
            </a:p>
            <a:p>
              <a:pPr algn="ctr" defTabSz="1244600"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zh-TW" altLang="en-US" sz="2400" b="1" kern="1200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很好</a:t>
              </a:r>
              <a:r>
                <a:rPr lang="en-US" altLang="zh-TW" sz="2400" b="1" kern="1200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!</a:t>
              </a:r>
              <a:r>
                <a:rPr lang="zh-TW" altLang="en-US" sz="2400" b="1" kern="1200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請繼續保持你對網絡世界的警覺性，讓網上學習安全又安心</a:t>
              </a:r>
              <a:endParaRPr lang="en-US" altLang="zh-TW" sz="2400" b="1" kern="12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 defTabSz="1244600"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zh-TW" altLang="en-US" sz="2400" b="1" kern="1200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2400" b="1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   </a:t>
              </a:r>
              <a:endPara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 defTabSz="1244600">
                <a:spcBef>
                  <a:spcPct val="0"/>
                </a:spcBef>
                <a:spcAft>
                  <a:spcPct val="35000"/>
                </a:spcAft>
                <a:defRPr cap="all"/>
              </a:pPr>
              <a:endPara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0" lvl="0" indent="0" algn="ctr" defTabSz="1244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endParaRPr lang="en-US" altLang="zh-TW" sz="2400" b="1" kern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40ACBC8-E240-4AC8-B4EB-6D681D56BA43}"/>
              </a:ext>
            </a:extLst>
          </p:cNvPr>
          <p:cNvGrpSpPr/>
          <p:nvPr/>
        </p:nvGrpSpPr>
        <p:grpSpPr>
          <a:xfrm>
            <a:off x="7545108" y="2477741"/>
            <a:ext cx="4285923" cy="2728532"/>
            <a:chOff x="7663666" y="918108"/>
            <a:chExt cx="3103446" cy="272853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68FC1F8-EBC7-45C7-B18B-4639C49F7262}"/>
                </a:ext>
              </a:extLst>
            </p:cNvPr>
            <p:cNvSpPr/>
            <p:nvPr/>
          </p:nvSpPr>
          <p:spPr>
            <a:xfrm>
              <a:off x="7663666" y="1806688"/>
              <a:ext cx="2700000" cy="183995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18DC1BC-BD37-43A3-ACB5-15D4A41196DD}"/>
                </a:ext>
              </a:extLst>
            </p:cNvPr>
            <p:cNvSpPr txBox="1"/>
            <p:nvPr/>
          </p:nvSpPr>
          <p:spPr>
            <a:xfrm>
              <a:off x="8067112" y="918108"/>
              <a:ext cx="2700000" cy="18399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14224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zh-TW" altLang="en-US" sz="2800" b="1" cap="all" dirty="0" smtClean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分數 </a:t>
              </a:r>
              <a:r>
                <a:rPr lang="en-US" altLang="zh-TW" sz="2800" b="1" cap="all" dirty="0" smtClean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﹕ </a:t>
              </a:r>
              <a:r>
                <a:rPr lang="zh-TW" altLang="en-US" sz="2800" b="1" cap="all" dirty="0" smtClean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少於</a:t>
              </a:r>
              <a:r>
                <a:rPr lang="en-US" altLang="zh-TW" sz="2800" b="1" cap="all" dirty="0" smtClean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sz="2800" b="1" cap="all" dirty="0" smtClean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</a:t>
              </a:r>
              <a:endParaRPr lang="en-US" altLang="zh-TW" sz="2800" b="1" cap="all" dirty="0" smtClean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0" lvl="0" indent="0" algn="ctr" defTabSz="14224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zh-TW" altLang="en-US" sz="2800" b="1" cap="all" dirty="0" smtClean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隨心所欲型</a:t>
              </a:r>
              <a:endParaRPr lang="en-US" altLang="zh-TW" sz="2800" b="1" cap="all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 defTabSz="1244600"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zh-TW" altLang="en-US" sz="2400" b="1" cap="all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建議</a:t>
              </a:r>
              <a:r>
                <a:rPr lang="en-US" altLang="zh-TW" sz="2400" b="1" cap="all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﹕</a:t>
              </a:r>
            </a:p>
            <a:p>
              <a:pPr algn="ctr" defTabSz="1244600"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zh-TW" altLang="en-US" sz="2400" b="1" cap="all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網絡世界陷阱處處，必須要多注意網絡安全方為上策！</a:t>
              </a:r>
              <a:r>
                <a:rPr lang="en-US" altLang="zh-TW" sz="2400" b="1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 </a:t>
              </a:r>
              <a:endPara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 defTabSz="1244600">
                <a:spcBef>
                  <a:spcPct val="0"/>
                </a:spcBef>
                <a:spcAft>
                  <a:spcPct val="35000"/>
                </a:spcAft>
                <a:defRPr cap="all"/>
              </a:pPr>
              <a:endParaRPr lang="en-US" altLang="zh-TW" sz="2400" b="1" cap="all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0" lvl="0" indent="0" algn="ctr" defTabSz="14224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endParaRPr lang="en-US" sz="3200" b="1" kern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12BA4C90-0D74-455B-A884-56C152FE5249}"/>
              </a:ext>
            </a:extLst>
          </p:cNvPr>
          <p:cNvSpPr/>
          <p:nvPr/>
        </p:nvSpPr>
        <p:spPr>
          <a:xfrm>
            <a:off x="8908038" y="623920"/>
            <a:ext cx="1647000" cy="1647000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" name="Rectangle 13" descr="Stopwatch">
            <a:extLst>
              <a:ext uri="{FF2B5EF4-FFF2-40B4-BE49-F238E27FC236}">
                <a16:creationId xmlns:a16="http://schemas.microsoft.com/office/drawing/2014/main" id="{9E823DD6-84A7-4847-B6C2-87AD0A7C6674}"/>
              </a:ext>
            </a:extLst>
          </p:cNvPr>
          <p:cNvSpPr/>
          <p:nvPr/>
        </p:nvSpPr>
        <p:spPr>
          <a:xfrm>
            <a:off x="9268357" y="946001"/>
            <a:ext cx="926362" cy="1002839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Oval 8">
            <a:extLst>
              <a:ext uri="{FF2B5EF4-FFF2-40B4-BE49-F238E27FC236}">
                <a16:creationId xmlns:a16="http://schemas.microsoft.com/office/drawing/2014/main" id="{0088BB4F-871D-4F94-849F-8A8EEF1F14A9}"/>
              </a:ext>
            </a:extLst>
          </p:cNvPr>
          <p:cNvSpPr/>
          <p:nvPr/>
        </p:nvSpPr>
        <p:spPr>
          <a:xfrm>
            <a:off x="4984743" y="592548"/>
            <a:ext cx="1647000" cy="1647000"/>
          </a:xfrm>
          <a:prstGeom prst="ellipse">
            <a:avLst/>
          </a:prstGeom>
          <a:solidFill>
            <a:schemeClr val="accent4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pic>
        <p:nvPicPr>
          <p:cNvPr id="16" name="Content Placeholder 4" descr="Target Audience">
            <a:extLst>
              <a:ext uri="{FF2B5EF4-FFF2-40B4-BE49-F238E27FC236}">
                <a16:creationId xmlns:a16="http://schemas.microsoft.com/office/drawing/2014/main" id="{26B1AAB8-A3B1-42D3-9D47-905A1438B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98464" y="663719"/>
            <a:ext cx="1414806" cy="1414806"/>
          </a:xfrm>
          <a:prstGeom prst="rect">
            <a:avLst/>
          </a:prstGeom>
        </p:spPr>
      </p:pic>
      <p:grpSp>
        <p:nvGrpSpPr>
          <p:cNvPr id="17" name="Group 5">
            <a:extLst>
              <a:ext uri="{FF2B5EF4-FFF2-40B4-BE49-F238E27FC236}">
                <a16:creationId xmlns:a16="http://schemas.microsoft.com/office/drawing/2014/main" id="{1D78C2A2-035B-4EAE-A8DE-E266EFE47198}"/>
              </a:ext>
            </a:extLst>
          </p:cNvPr>
          <p:cNvGrpSpPr/>
          <p:nvPr/>
        </p:nvGrpSpPr>
        <p:grpSpPr>
          <a:xfrm>
            <a:off x="4409314" y="2430225"/>
            <a:ext cx="3535744" cy="2705808"/>
            <a:chOff x="-903487" y="812168"/>
            <a:chExt cx="5066765" cy="2705808"/>
          </a:xfrm>
        </p:grpSpPr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F9FB25C2-6689-4251-9B42-4F177F9EBE67}"/>
                </a:ext>
              </a:extLst>
            </p:cNvPr>
            <p:cNvSpPr/>
            <p:nvPr/>
          </p:nvSpPr>
          <p:spPr>
            <a:xfrm>
              <a:off x="165064" y="1700748"/>
              <a:ext cx="3998214" cy="181722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xtBox 7">
              <a:extLst>
                <a:ext uri="{FF2B5EF4-FFF2-40B4-BE49-F238E27FC236}">
                  <a16:creationId xmlns:a16="http://schemas.microsoft.com/office/drawing/2014/main" id="{FDC126AA-2C5C-4080-BEE4-2E0AAFDC4CA4}"/>
                </a:ext>
              </a:extLst>
            </p:cNvPr>
            <p:cNvSpPr txBox="1"/>
            <p:nvPr/>
          </p:nvSpPr>
          <p:spPr>
            <a:xfrm>
              <a:off x="-903487" y="812168"/>
              <a:ext cx="4493631" cy="18172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1244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zh-TW" altLang="en-US" sz="2800" b="1" cap="all" dirty="0" smtClean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分數 </a:t>
              </a:r>
              <a:r>
                <a:rPr lang="en-US" altLang="zh-TW" sz="2800" b="1" cap="all" dirty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﹕</a:t>
              </a:r>
              <a:r>
                <a:rPr lang="en-US" altLang="zh-TW" sz="2800" b="1" cap="all" dirty="0" smtClean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28 </a:t>
              </a:r>
              <a:r>
                <a:rPr lang="zh-TW" altLang="en-US" sz="2800" b="1" cap="all" dirty="0" smtClean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或以上</a:t>
              </a:r>
              <a:endParaRPr lang="en-US" altLang="zh-TW" sz="2800" b="1" cap="all" dirty="0" smtClean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0" lvl="0" indent="0" algn="ctr" defTabSz="1244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zh-TW" altLang="en-US" sz="2800" b="1" cap="all" dirty="0" smtClean="0">
                  <a:highlight>
                    <a:srgbClr val="FFFF00"/>
                  </a:highligh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尚算穩健型</a:t>
              </a:r>
              <a:endParaRPr lang="en-US" altLang="zh-TW" sz="2800" b="1" cap="all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 defTabSz="1244600"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zh-TW" altLang="en-US" sz="2400" b="1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建議</a:t>
              </a:r>
              <a:r>
                <a:rPr lang="en-US" altLang="zh-TW" sz="2400" b="1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﹕</a:t>
              </a:r>
            </a:p>
            <a:p>
              <a:pPr algn="ctr" defTabSz="1244600"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zh-TW" altLang="en-US" sz="2400" b="1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不錯！但網絡世界千變萬化，仍需繼續努力，增進有關網絡安全的知識並加以實踐</a:t>
              </a:r>
              <a:endParaRPr lang="en-US" altLang="zh-TW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 defTabSz="1244600"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en-US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 </a:t>
              </a:r>
              <a:r>
                <a:rPr lang="en-US" altLang="zh-TW" sz="2400" b="1" dirty="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 </a:t>
              </a:r>
              <a:endPara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 defTabSz="1244600">
                <a:spcBef>
                  <a:spcPct val="0"/>
                </a:spcBef>
                <a:spcAft>
                  <a:spcPct val="35000"/>
                </a:spcAft>
                <a:defRPr cap="all"/>
              </a:pPr>
              <a:endPara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0" lvl="0" indent="0" algn="ctr" defTabSz="12446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endParaRPr lang="en-US" altLang="zh-TW" sz="2400" b="1" kern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55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28448" y="2497827"/>
            <a:ext cx="4112666" cy="2437232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網絡安全貼士</a:t>
            </a:r>
            <a:endParaRPr lang="zh-HK" altLang="en-US" sz="44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Picture 5" descr="A close up of a toy&#10;&#10;Description automatically generated">
            <a:extLst>
              <a:ext uri="{FF2B5EF4-FFF2-40B4-BE49-F238E27FC236}">
                <a16:creationId xmlns:a16="http://schemas.microsoft.com/office/drawing/2014/main" id="{6AAFDA45-14A1-4107-8A02-BA61358E8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114" y="2338318"/>
            <a:ext cx="3918503" cy="24342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2893114" y="508042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資料來源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網絡安全資訊站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www.cybersecurity.hk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HK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59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7828" y="323279"/>
            <a:ext cx="10058400" cy="1371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貼士</a:t>
            </a:r>
            <a:r>
              <a:rPr lang="en-US" altLang="zh-TW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 ﹕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嚴選密碼</a:t>
            </a:r>
            <a:endParaRPr lang="zh-HK" altLang="en-US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7827" y="1582056"/>
            <a:ext cx="11270343" cy="47988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密碼是對抗網絡攻擊的第一道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防線 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大家設定密碼後，亦要小心查核密碼是否符合以下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點： </a:t>
            </a:r>
            <a:b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每條密碼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至少</a:t>
            </a:r>
            <a:r>
              <a:rPr lang="en-US" altLang="zh-TW" sz="2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zh-TW" altLang="en-US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符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字符</a:t>
            </a:r>
            <a:r>
              <a:rPr lang="zh-TW" altLang="en-US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結合大小楷、數字和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符號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密碼</a:t>
            </a:r>
            <a:r>
              <a:rPr lang="zh-TW" altLang="en-US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不要包含個人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資料，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：出生日期、出生地、伴侶姓名等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資料，都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有機會從網絡上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找到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密碼</a:t>
            </a:r>
            <a:r>
              <a:rPr lang="zh-TW" altLang="en-US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不要使用常見於字典的字詞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，「字典攻擊」是十分常見，使用程式不斷嘗試就有機會破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每個帳號使用不同的密碼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，避免「火燒連環船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資料來源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</a:p>
          <a:p>
            <a:pPr marL="0" indent="0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〈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密碼的抉擇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〉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，網絡安全資訊站，取自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www.cybersecurity.hk/tc/expert-2019-03-29-password.php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0" indent="0">
              <a:buNone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HK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66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8800" y="308766"/>
            <a:ext cx="10058400" cy="1371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貼士</a:t>
            </a:r>
            <a:r>
              <a:rPr lang="en-US" altLang="zh-TW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 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防範身份盜竊</a:t>
            </a:r>
            <a:endParaRPr lang="zh-HK" altLang="en-US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8800" y="1436531"/>
            <a:ext cx="9122037" cy="525164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身分盜竊是一種刑事行為，在他人不知情或沒有得到其同意的情況下取得其個人資料，意圖詐騙。身分盜賊利用有關個人資料冒充資料當事人作欺詐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用途</a:t>
            </a: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HK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為了防範身份被盜，必須</a:t>
            </a: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</a:p>
          <a:p>
            <a:pPr marL="0" indent="0">
              <a:buNone/>
            </a:pPr>
            <a:endParaRPr lang="en-US" altLang="zh-TW" sz="2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使用社交網絡服務時，採用合適的私隱及安全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加密儲存個人資料的電子裝置和放置在安全的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地方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>
              <a:buFont typeface="Wingdings" panose="05000000000000000000" pitchFamily="2" charset="2"/>
              <a:buChar char="Ø"/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小心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提防釣魚網站或偽冒電郵，只跟真確的網站進行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交易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>
              <a:buFont typeface="Wingdings" panose="05000000000000000000" pitchFamily="2" charset="2"/>
              <a:buChar char="Ø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棄置文件、銀行結單及儲存媒體前，把有關文件、銀行結單及儲存媒體切碎或安全地刪除其中的個人資料。</a:t>
            </a:r>
            <a:b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ctr"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文字及圖片資料來源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〈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身份盜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竊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〉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，網絡安全資訊站，取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www.cybersecurity.hk/tc/learning-identity-theft.php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0495" y="553257"/>
            <a:ext cx="1872725" cy="5891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7519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貼士</a:t>
            </a:r>
            <a:r>
              <a:rPr lang="en-US" altLang="zh-TW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(3) ﹕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提防仿冒詐騙攻擊</a:t>
            </a:r>
            <a:endParaRPr lang="zh-HK" altLang="en-US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仿冒詐騙是一種會冒充成相熟人士或可信任的機構（例如銀行、學校或工作伙伴），以圖獲取互聯網用戶的敏感資料的攻擊行為。仿冒詐騙攻撃有時會令你的電腦裝置受到感染，並遭惡意軟件入侵。 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仿冒詐騙攻擊一般通過電郵、即時通訊、偽冒網站或社交媒體進行。</a:t>
            </a:r>
            <a:r>
              <a:rPr lang="zh-TW" altLang="en-US" sz="2800" b="1" dirty="0">
                <a:solidFill>
                  <a:srgbClr val="5790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仿冒詐騙者可能會在任何時間發動攻擊，他們通常在假期或自然災害、疫症、大型政治選舉等期間發動大規模的仿冒詐騙攻擊活動。互聯網用戶要時刻保持警惕。</a:t>
            </a:r>
          </a:p>
          <a:p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213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5566229" cy="3849624"/>
          </a:xfrm>
        </p:spPr>
        <p:txBody>
          <a:bodyPr/>
          <a:lstStyle/>
          <a:p>
            <a:pPr marL="0" indent="0">
              <a:buNone/>
            </a:pPr>
            <a:endParaRPr lang="en-US" altLang="zh-TW" b="1" dirty="0" smtClean="0"/>
          </a:p>
          <a:p>
            <a:endParaRPr lang="en-US" altLang="zh-TW" b="1" dirty="0"/>
          </a:p>
          <a:p>
            <a:endParaRPr lang="zh-HK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23661"/>
              </p:ext>
            </p:extLst>
          </p:nvPr>
        </p:nvGraphicFramePr>
        <p:xfrm>
          <a:off x="1436914" y="478971"/>
          <a:ext cx="9622971" cy="5703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657">
                  <a:extLst>
                    <a:ext uri="{9D8B030D-6E8A-4147-A177-3AD203B41FA5}">
                      <a16:colId xmlns:a16="http://schemas.microsoft.com/office/drawing/2014/main" val="1135052938"/>
                    </a:ext>
                  </a:extLst>
                </a:gridCol>
                <a:gridCol w="3207657">
                  <a:extLst>
                    <a:ext uri="{9D8B030D-6E8A-4147-A177-3AD203B41FA5}">
                      <a16:colId xmlns:a16="http://schemas.microsoft.com/office/drawing/2014/main" val="118631087"/>
                    </a:ext>
                  </a:extLst>
                </a:gridCol>
                <a:gridCol w="3207657">
                  <a:extLst>
                    <a:ext uri="{9D8B030D-6E8A-4147-A177-3AD203B41FA5}">
                      <a16:colId xmlns:a16="http://schemas.microsoft.com/office/drawing/2014/main" val="2888929678"/>
                    </a:ext>
                  </a:extLst>
                </a:gridCol>
              </a:tblGrid>
              <a:tr h="323082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使用電郵服務時</a:t>
                      </a:r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瀏覽網頁時</a:t>
                      </a:r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使用社交媒體平台時</a:t>
                      </a:r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653686"/>
                  </a:ext>
                </a:extLst>
              </a:tr>
              <a:tr h="533749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對可疑電郵時刻保持警惕。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endParaRPr lang="zh-TW" altLang="en-US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不要開啓任何可疑電郵。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endParaRPr lang="zh-TW" altLang="en-US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經常檢查電郵附件的副檔名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– 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開啓電郵附件時務須小心，切勿開啓副檔名為 “</a:t>
                      </a:r>
                      <a:r>
                        <a:rPr lang="en-US" altLang="zh-TW" dirty="0" err="1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pif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”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、“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exe”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、“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bat”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、“</a:t>
                      </a:r>
                      <a:r>
                        <a:rPr lang="en-US" altLang="zh-TW" dirty="0" err="1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cmd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”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、“</a:t>
                      </a:r>
                      <a:r>
                        <a:rPr lang="en-US" altLang="zh-TW" dirty="0" err="1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vbs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”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的附件。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zh-TW" altLang="en-US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提供敏感的個人或帳戶資料時應時刻保持警惕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– 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銀行及金融機構甚少以電郵方式索取你的個人或帳戶資料。如有懷疑，應向相關機構查詢。</a:t>
                      </a:r>
                    </a:p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避免直接點擊連結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 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切勿直接點擊來歷不明、電郵或社交媒體所載的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URL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連結，亦切勿依賴搜尋器結果，而沒有核實銀行或金融機構的網站的真實性。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endParaRPr lang="zh-TW" altLang="en-US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以人手方式輸入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URL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位址或通過已加入書籤的連結瀏覽常用的網站或金融機構網站。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endParaRPr lang="zh-TW" altLang="en-US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不要瀏覽可疑網站。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endParaRPr lang="zh-TW" altLang="en-US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避免使用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設於咖啡室或圖書館等場所的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公共無線網絡、公用或不安全的終端設備進行網上理財。</a:t>
                      </a:r>
                      <a:endParaRPr lang="zh-TW" altLang="en-US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不要接受陌生人的交友邀請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 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陌生人一旦成為社交媒體上的朋友，便可存取你的個人檔案、照片及社交活動記錄等資料。這些資料可能會作非法用途，例如仿冒詐騙。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zh-TW" altLang="en-US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減少在個人檔案披露過多個人資料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– 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避免在個人檔案披露敏感資料（例如住址）。請緊記，在個人檔案披露愈多資料，把這些資料泄露予陌生人的風險便會愈高。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endParaRPr lang="zh-TW" altLang="en-US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小心設置你的私隱設定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– 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小心決定哪些資料你想公開或只限朋友存取。</a:t>
                      </a:r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32344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449943" y="6182221"/>
            <a:ext cx="107986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文字及圖片資料來源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﹕〈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提防仿冒詐騙攻擊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〉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，網絡安全資訊站，取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www.cybersecurity.hk/tc/learning-scam.php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7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0400" y="410365"/>
            <a:ext cx="3403600" cy="3682664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當你收到可疑電郵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訊息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你應該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0400" y="4615542"/>
            <a:ext cx="10109200" cy="3410857"/>
          </a:xfrm>
        </p:spPr>
        <p:txBody>
          <a:bodyPr/>
          <a:lstStyle/>
          <a:p>
            <a:pPr marL="0" indent="0">
              <a:buNone/>
            </a:pPr>
            <a:endParaRPr lang="en-US" altLang="zh-TW" b="1" dirty="0" smtClean="0"/>
          </a:p>
          <a:p>
            <a:endParaRPr lang="en-US" altLang="zh-TW" b="1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259313"/>
              </p:ext>
            </p:extLst>
          </p:nvPr>
        </p:nvGraphicFramePr>
        <p:xfrm>
          <a:off x="4238170" y="537028"/>
          <a:ext cx="7329715" cy="5902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719">
                  <a:extLst>
                    <a:ext uri="{9D8B030D-6E8A-4147-A177-3AD203B41FA5}">
                      <a16:colId xmlns:a16="http://schemas.microsoft.com/office/drawing/2014/main" val="1154311991"/>
                    </a:ext>
                  </a:extLst>
                </a:gridCol>
                <a:gridCol w="5601996">
                  <a:extLst>
                    <a:ext uri="{9D8B030D-6E8A-4147-A177-3AD203B41FA5}">
                      <a16:colId xmlns:a16="http://schemas.microsoft.com/office/drawing/2014/main" val="2593286151"/>
                    </a:ext>
                  </a:extLst>
                </a:gridCol>
              </a:tblGrid>
              <a:tr h="355639">
                <a:tc gridSpan="2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629701"/>
                  </a:ext>
                </a:extLst>
              </a:tr>
              <a:tr h="838964"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/>
                        <a:t>不要點擊任何連結或下載任何附件</a:t>
                      </a:r>
                      <a:r>
                        <a:rPr lang="en-US" altLang="zh-TW" b="1" dirty="0" smtClean="0"/>
                        <a:t>﹕</a:t>
                      </a:r>
                      <a:r>
                        <a:rPr lang="zh-TW" altLang="en-US" dirty="0" smtClean="0"/>
                        <a:t>這些連結可能會將你轉至惡意網站，而有關附件則可能載有惡意軟件。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15701"/>
                  </a:ext>
                </a:extLst>
              </a:tr>
              <a:tr h="838964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/>
                        <a:t>不要回覆電郵</a:t>
                      </a:r>
                      <a:r>
                        <a:rPr lang="en-US" altLang="zh-TW" b="1" dirty="0" smtClean="0"/>
                        <a:t>﹕</a:t>
                      </a:r>
                      <a:r>
                        <a:rPr lang="zh-TW" altLang="en-US" dirty="0" smtClean="0"/>
                        <a:t>迅速向有關方面（例如你機構的網絡管理員）報告事故，以便進行檢查和清理。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99159"/>
                  </a:ext>
                </a:extLst>
              </a:tr>
              <a:tr h="1090653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/>
                        <a:t>查證連結的真正目標地址</a:t>
                      </a:r>
                      <a:r>
                        <a:rPr lang="en-US" altLang="zh-TW" b="1" dirty="0" smtClean="0"/>
                        <a:t>﹕</a:t>
                      </a:r>
                      <a:r>
                        <a:rPr lang="zh-TW" altLang="en-US" dirty="0" smtClean="0"/>
                        <a:t>將鼠標移至連結上查看連結的目標地址，以及使用連結掃描器掃描連結。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931469"/>
                  </a:ext>
                </a:extLst>
              </a:tr>
              <a:tr h="838964"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/>
                        <a:t>驗證寄件者身分</a:t>
                      </a:r>
                      <a:r>
                        <a:rPr lang="en-US" altLang="zh-TW" b="1" dirty="0" smtClean="0"/>
                        <a:t>﹕</a:t>
                      </a:r>
                      <a:r>
                        <a:rPr lang="zh-TW" altLang="en-US" dirty="0" smtClean="0"/>
                        <a:t>使用電郵所載以外的其他途徑（例如信用卡或結單上的電話號碼）驗證寄件者的身分。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292343"/>
                  </a:ext>
                </a:extLst>
              </a:tr>
              <a:tr h="838964"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/>
                        <a:t>刪除可疑訊息</a:t>
                      </a:r>
                      <a:r>
                        <a:rPr lang="en-US" altLang="zh-TW" b="1" dirty="0" smtClean="0"/>
                        <a:t>﹕</a:t>
                      </a:r>
                      <a:r>
                        <a:rPr lang="zh-TW" altLang="en-US" dirty="0" smtClean="0"/>
                        <a:t>如你確信有關訊息為濫發訊息，把訊息刪除。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44457"/>
                  </a:ext>
                </a:extLst>
              </a:tr>
              <a:tr h="1090653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/>
                        <a:t>向有關方面報告</a:t>
                      </a:r>
                      <a:r>
                        <a:rPr lang="en-US" altLang="zh-TW" b="1" dirty="0" smtClean="0"/>
                        <a:t>﹕</a:t>
                      </a:r>
                      <a:r>
                        <a:rPr lang="zh-TW" altLang="en-US" dirty="0" smtClean="0"/>
                        <a:t>向有關方面（例如你的銀行）報告事故。如有需要，你亦應考慮向香港警務處報告有關攻擊事故。</a:t>
                      </a:r>
                      <a:endParaRPr lang="zh-HK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913612"/>
                  </a:ext>
                </a:extLst>
              </a:tr>
            </a:tbl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1118" y="1000351"/>
            <a:ext cx="613682" cy="53904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868" y="1822901"/>
            <a:ext cx="895350" cy="6381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9411" y="2817703"/>
            <a:ext cx="752475" cy="5810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0155" y="3693862"/>
            <a:ext cx="914400" cy="79057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47318" y="4615542"/>
            <a:ext cx="552450" cy="65722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77909" y="5559245"/>
            <a:ext cx="800100" cy="66675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477837" y="5440309"/>
            <a:ext cx="3599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文字及圖片資料來源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﹕〈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提防仿冒詐騙攻擊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〉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，網絡安全資訊站，取自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8"/>
              </a:rPr>
              <a:t>https://www.cybersecurity.hk/tc/learning-scam.php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8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246D2-DC4A-4A1D-B0C1-74B4E4F14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前言</a:t>
            </a:r>
            <a:endParaRPr lang="zh-HK" altLang="en-US" b="1" dirty="0">
              <a:solidFill>
                <a:srgbClr val="00B0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24D91-8EFE-4B96-942E-2A8B15BD7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103120"/>
            <a:ext cx="10417629" cy="3849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為防止新冠狀病毒病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(COVID-19)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的傳播，政府、企業、學校及不同機構均鼓勵大家在家辦工及學習，也因此使網絡的使用量大增。遠程辦公及學習固然方便，但必須注意網絡風險，以免泄漏個人資料及受到黑客攻擊。本資源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旨在介紹與網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絡安全相關的知識，讓網上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學習加倍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安全。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94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873996" y="2770432"/>
            <a:ext cx="6434529" cy="243723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建議活動</a:t>
            </a:r>
            <a:r>
              <a:rPr lang="en-US" altLang="zh-TW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)﹕</a:t>
            </a:r>
            <a:br>
              <a:rPr lang="en-US" altLang="zh-TW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40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近期在</a:t>
            </a:r>
            <a:r>
              <a:rPr lang="zh-TW" altLang="en-US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網上教學中</a:t>
            </a:r>
            <a:r>
              <a:rPr lang="zh-TW" altLang="en-US" sz="40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常用的網絡軟件</a:t>
            </a:r>
            <a:r>
              <a:rPr lang="en-US" altLang="zh-TW" sz="40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40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程式</a:t>
            </a:r>
            <a:r>
              <a:rPr lang="en-US" altLang="zh-TW" sz="40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40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平台</a:t>
            </a:r>
            <a:r>
              <a:rPr lang="en-US" altLang="zh-TW" sz="40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40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會議的</a:t>
            </a:r>
            <a:r>
              <a:rPr lang="zh-TW" altLang="en-US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工具，</a:t>
            </a:r>
            <a:r>
              <a:rPr lang="zh-TW" altLang="en-US" sz="40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找出相關的安全使用</a:t>
            </a:r>
            <a:r>
              <a:rPr lang="zh-TW" altLang="en-US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守則，並向其他同學介紹</a:t>
            </a:r>
            <a:r>
              <a:rPr lang="en-US" altLang="zh-TW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HK" altLang="en-US" b="1" dirty="0">
              <a:solidFill>
                <a:srgbClr val="00B0F0"/>
              </a:solidFill>
            </a:endParaRPr>
          </a:p>
        </p:txBody>
      </p:sp>
      <p:pic>
        <p:nvPicPr>
          <p:cNvPr id="3" name="Graphic 5" descr="Group success">
            <a:extLst>
              <a:ext uri="{FF2B5EF4-FFF2-40B4-BE49-F238E27FC236}">
                <a16:creationId xmlns:a16="http://schemas.microsoft.com/office/drawing/2014/main" id="{33A3DE54-069C-403F-934A-FF34BF255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467551" y="2932531"/>
            <a:ext cx="2113034" cy="211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72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3709" y="350689"/>
            <a:ext cx="10058400" cy="1371600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參考資料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23709" y="1364481"/>
            <a:ext cx="1116470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〈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學校資訊保安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〉 </a:t>
            </a:r>
            <a:r>
              <a:rPr lang="en-US" altLang="zh-HK" sz="2400" dirty="0">
                <a:hlinkClick r:id="rId2"/>
              </a:rPr>
              <a:t>https://</a:t>
            </a:r>
            <a:r>
              <a:rPr lang="en-US" altLang="zh-HK" sz="2400" dirty="0" smtClean="0">
                <a:hlinkClick r:id="rId2"/>
              </a:rPr>
              <a:t>www.edb.gov.hk/tc/edu-system/primary-secondary/applicable-to-primary-secondary/it-in-edu/information-security.html</a:t>
            </a:r>
            <a:r>
              <a:rPr lang="en-US" altLang="zh-HK" sz="2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HK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〈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在停課期間運用電子學習模式支援學生在家學習的參考原則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〉 </a:t>
            </a:r>
            <a:r>
              <a:rPr lang="en-US" altLang="zh-HK" sz="2400" dirty="0">
                <a:hlinkClick r:id="rId3"/>
              </a:rPr>
              <a:t>https://</a:t>
            </a:r>
            <a:r>
              <a:rPr lang="en-US" altLang="zh-HK" sz="2400" dirty="0" smtClean="0">
                <a:hlinkClick r:id="rId3"/>
              </a:rPr>
              <a:t>www.edb.gov.hk/attachment/tc/edu-system/primary-secondary/applicable-to-primary-secondary/it-in-edu/Support/Principles-onE-Learning_C.pdf</a:t>
            </a:r>
            <a:endParaRPr lang="en-US" altLang="zh-HK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HK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〈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運用電子學習平台及翻轉教室策略支援學生在家持續學習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〉</a:t>
            </a:r>
            <a:r>
              <a:rPr lang="en-US" altLang="zh-HK" sz="2400" dirty="0">
                <a:hlinkClick r:id="rId4"/>
              </a:rPr>
              <a:t> https://</a:t>
            </a:r>
            <a:r>
              <a:rPr lang="en-US" altLang="zh-HK" sz="2400" dirty="0" smtClean="0">
                <a:hlinkClick r:id="rId4"/>
              </a:rPr>
              <a:t>www.edb.gov.hk/tc/edu-system/primary-secondary/applicable-to-primary-secondary/it-in-edu/flipped.html</a:t>
            </a:r>
            <a:endParaRPr lang="en-US" altLang="zh-HK" sz="2400" dirty="0" smtClean="0"/>
          </a:p>
          <a:p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366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227078"/>
              </p:ext>
            </p:extLst>
          </p:nvPr>
        </p:nvGraphicFramePr>
        <p:xfrm>
          <a:off x="0" y="0"/>
          <a:ext cx="12192000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261">
                  <a:extLst>
                    <a:ext uri="{9D8B030D-6E8A-4147-A177-3AD203B41FA5}">
                      <a16:colId xmlns:a16="http://schemas.microsoft.com/office/drawing/2014/main" val="3940021068"/>
                    </a:ext>
                  </a:extLst>
                </a:gridCol>
                <a:gridCol w="10601739">
                  <a:extLst>
                    <a:ext uri="{9D8B030D-6E8A-4147-A177-3AD203B41FA5}">
                      <a16:colId xmlns:a16="http://schemas.microsoft.com/office/drawing/2014/main" val="133839394"/>
                    </a:ext>
                  </a:extLst>
                </a:gridCol>
              </a:tblGrid>
              <a:tr h="320361">
                <a:tc gridSpan="2">
                  <a:txBody>
                    <a:bodyPr/>
                    <a:lstStyle/>
                    <a:p>
                      <a:endParaRPr lang="zh-HK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589154"/>
                  </a:ext>
                </a:extLst>
              </a:tr>
              <a:tr h="786083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教學目標</a:t>
                      </a:r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提升學生對網絡安全的認識，並反思其網絡行為及相關價值觀，包括</a:t>
                      </a:r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﹕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en-US" altLang="zh-HK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了解網絡安全的重要性</a:t>
                      </a:r>
                      <a:endParaRPr lang="en-US" altLang="zh-TW" sz="2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en-US" altLang="zh-HK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正確使用各種網上工具及資源</a:t>
                      </a:r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319439"/>
                  </a:ext>
                </a:extLst>
              </a:tr>
              <a:tr h="550258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價值觀</a:t>
                      </a:r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態度</a:t>
                      </a:r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尊重他人、責任感、團結、合作</a:t>
                      </a:r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141485"/>
                  </a:ext>
                </a:extLst>
              </a:tr>
              <a:tr h="1178930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教學策略</a:t>
                      </a:r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選取與「網絡安全」相關的影片</a:t>
                      </a:r>
                      <a:r>
                        <a:rPr lang="en-US" altLang="zh-TW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新聞</a:t>
                      </a:r>
                      <a:r>
                        <a:rPr lang="en-US" altLang="zh-TW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報告，引發學生學習動機</a:t>
                      </a:r>
                      <a:endParaRPr lang="en-US" altLang="zh-TW" sz="2400" baseline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讓學生進行網絡行為調查，從個人層面反思自己的網絡安全意識，並提供保障網絡安全的貼士</a:t>
                      </a:r>
                      <a:r>
                        <a:rPr lang="en-US" altLang="zh-TW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鼓勵學生以近期在網上學習中常用的網絡軟件</a:t>
                      </a:r>
                      <a:r>
                        <a:rPr lang="en-US" altLang="zh-TW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程式</a:t>
                      </a:r>
                      <a:r>
                        <a:rPr lang="en-US" altLang="zh-TW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平台</a:t>
                      </a:r>
                      <a:r>
                        <a:rPr lang="en-US" altLang="zh-TW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會議的工具，找出相關的安全使用守則，並向其他同學介紹</a:t>
                      </a:r>
                      <a:endParaRPr lang="en-US" altLang="zh-TW" sz="2400" baseline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235498"/>
                  </a:ext>
                </a:extLst>
              </a:tr>
              <a:tr h="2470582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主要參考資料</a:t>
                      </a:r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「網絡安全資訊站」</a:t>
                      </a:r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www.cybersecurity.hk</a:t>
                      </a:r>
                      <a:endParaRPr lang="en-US" altLang="zh-HK" sz="2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buFont typeface="Wingdings" panose="05000000000000000000" pitchFamily="2" charset="2"/>
                        <a:buChar char="u"/>
                      </a:pPr>
                      <a:r>
                        <a:rPr lang="en-US" altLang="zh-HK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學校資訊保安 </a:t>
                      </a:r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https://www.edb.gov.hk/tc/edu-system/primary-secondary/applicable-to-primary-secondary/it-in-edu/information-security.html</a:t>
                      </a:r>
                    </a:p>
                    <a:p>
                      <a:pPr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⾹港教育局 </a:t>
                      </a:r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&lt;</a:t>
                      </a: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運⽤電⼦學習平台及翻轉教室策略⽀援學⽣在家持續學習</a:t>
                      </a:r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&gt;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HK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https://www.edb.gov.hk/tc/edusystem/primary-secondary/applicable-toprimary-secondary/it-in-edu/flipped.html </a:t>
                      </a:r>
                      <a:endParaRPr lang="zh-HK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760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1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建議活動</a:t>
            </a:r>
            <a:r>
              <a:rPr lang="en-US" altLang="zh-TW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)﹕</a:t>
            </a:r>
            <a:br>
              <a:rPr lang="en-US" altLang="zh-TW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觀看有關「網絡安全」的影片及閱讀相關的新聞</a:t>
            </a:r>
            <a:r>
              <a:rPr lang="en-US" altLang="zh-TW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40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報告並作延伸思考</a:t>
            </a:r>
            <a:endParaRPr lang="zh-HK" altLang="en-US" sz="4000" b="1" dirty="0">
              <a:solidFill>
                <a:srgbClr val="00B0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2498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7029" y="399143"/>
            <a:ext cx="10058400" cy="1371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與網絡安全相關新聞</a:t>
            </a:r>
            <a:r>
              <a:rPr lang="en-US" altLang="zh-TW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</a:t>
            </a:r>
            <a:r>
              <a:rPr lang="en-US" altLang="zh-TW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文章</a:t>
            </a:r>
            <a:endParaRPr lang="zh-HK" altLang="en-US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7029" y="1578077"/>
            <a:ext cx="11103427" cy="4677579"/>
          </a:xfrm>
        </p:spPr>
        <p:txBody>
          <a:bodyPr>
            <a:normAutofit fontScale="85000" lnSpcReduction="20000"/>
          </a:bodyPr>
          <a:lstStyle/>
          <a:p>
            <a:r>
              <a:rPr lang="en-US" altLang="zh-HK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〈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主題性住戶統計調查第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69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號報告書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個人電腦和互聯網普及程度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〉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，香港特別行政區政府統計處，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〈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立法會八題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網絡安全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〉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，香港特別行政區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政府新聞公報，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2016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〈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逾半青少年缺網絡安全意識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〉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，明報，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2018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〈[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網絡安全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]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遠程教學新趨勢 網絡安全亦要兼顧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〉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，香港經濟日報，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〈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資訊網絡安全人才炙手可熱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〉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，香港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HK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〈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環看天下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網絡安全專家聯手對付與疫情相關黑客活動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〉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，香港電台，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27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zh-HK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769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50419594"/>
              </p:ext>
            </p:extLst>
          </p:nvPr>
        </p:nvGraphicFramePr>
        <p:xfrm>
          <a:off x="780419" y="659544"/>
          <a:ext cx="7696831" cy="5849722"/>
        </p:xfrm>
        <a:graphic>
          <a:graphicData uri="http://schemas.openxmlformats.org/drawingml/2006/table">
            <a:tbl>
              <a:tblPr/>
              <a:tblGrid>
                <a:gridCol w="814568">
                  <a:extLst>
                    <a:ext uri="{9D8B030D-6E8A-4147-A177-3AD203B41FA5}">
                      <a16:colId xmlns:a16="http://schemas.microsoft.com/office/drawing/2014/main" val="1444619410"/>
                    </a:ext>
                  </a:extLst>
                </a:gridCol>
                <a:gridCol w="2273262">
                  <a:extLst>
                    <a:ext uri="{9D8B030D-6E8A-4147-A177-3AD203B41FA5}">
                      <a16:colId xmlns:a16="http://schemas.microsoft.com/office/drawing/2014/main" val="196994477"/>
                    </a:ext>
                  </a:extLst>
                </a:gridCol>
                <a:gridCol w="4609001">
                  <a:extLst>
                    <a:ext uri="{9D8B030D-6E8A-4147-A177-3AD203B41FA5}">
                      <a16:colId xmlns:a16="http://schemas.microsoft.com/office/drawing/2014/main" val="1902378284"/>
                    </a:ext>
                  </a:extLst>
                </a:gridCol>
              </a:tblGrid>
              <a:tr h="530108">
                <a:tc>
                  <a:txBody>
                    <a:bodyPr/>
                    <a:lstStyle/>
                    <a:p>
                      <a:r>
                        <a:rPr lang="en-US" altLang="zh-HK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黑到爆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2"/>
                        </a:rPr>
                        <a:t>http://youtu.be/s6jsknIx-ZU</a:t>
                      </a:r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566109"/>
                  </a:ext>
                </a:extLst>
              </a:tr>
              <a:tr h="530108">
                <a:tc>
                  <a:txBody>
                    <a:bodyPr/>
                    <a:lstStyle/>
                    <a:p>
                      <a:r>
                        <a:rPr lang="en-US" altLang="zh-HK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電腦安全擂台大激鬥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3"/>
                        </a:rPr>
                        <a:t>http://youtu.be/jCr0BpxccrU</a:t>
                      </a:r>
                      <a:endParaRPr lang="en-US" sz="1800" b="1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942636"/>
                  </a:ext>
                </a:extLst>
              </a:tr>
              <a:tr h="530108">
                <a:tc>
                  <a:txBody>
                    <a:bodyPr/>
                    <a:lstStyle/>
                    <a:p>
                      <a:r>
                        <a:rPr lang="en-US" altLang="zh-HK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網絡偵探團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4"/>
                        </a:rPr>
                        <a:t>http://youtu.be/XgNyJd-iaHs</a:t>
                      </a:r>
                      <a:endParaRPr lang="en-US" sz="1800" b="1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49463"/>
                  </a:ext>
                </a:extLst>
              </a:tr>
              <a:tr h="795163">
                <a:tc>
                  <a:txBody>
                    <a:bodyPr/>
                    <a:lstStyle/>
                    <a:p>
                      <a:r>
                        <a:rPr lang="en-US" altLang="zh-HK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好友邀請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5"/>
                        </a:rPr>
                        <a:t>http://youtu.be/F5JAka-LNMQ</a:t>
                      </a:r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039328"/>
                  </a:ext>
                </a:extLst>
              </a:tr>
              <a:tr h="795163">
                <a:tc>
                  <a:txBody>
                    <a:bodyPr/>
                    <a:lstStyle/>
                    <a:p>
                      <a:r>
                        <a:rPr lang="en-US" altLang="zh-HK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妄想交友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6"/>
                        </a:rPr>
                        <a:t>http://youtu.be/M3PJwZetscU</a:t>
                      </a:r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917887"/>
                  </a:ext>
                </a:extLst>
              </a:tr>
              <a:tr h="530108">
                <a:tc>
                  <a:txBody>
                    <a:bodyPr/>
                    <a:lstStyle/>
                    <a:p>
                      <a:r>
                        <a:rPr lang="en-US" altLang="zh-HK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色扣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7"/>
                        </a:rPr>
                        <a:t>http://youtu.be/LtkNX5vBcrU</a:t>
                      </a:r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3483"/>
                  </a:ext>
                </a:extLst>
              </a:tr>
              <a:tr h="265054">
                <a:tc>
                  <a:txBody>
                    <a:bodyPr/>
                    <a:lstStyle/>
                    <a:p>
                      <a:r>
                        <a:rPr lang="en-US" altLang="zh-HK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只是</a:t>
                      </a:r>
                      <a:r>
                        <a:rPr lang="zh-HK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一句</a:t>
                      </a:r>
                      <a:endParaRPr lang="en-US" altLang="zh-HK" sz="18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endParaRPr lang="zh-HK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8"/>
                        </a:rPr>
                        <a:t>http://youtu.be/dBY0dYINLFM</a:t>
                      </a:r>
                      <a:endParaRPr lang="en-US" sz="1800" b="1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457882"/>
                  </a:ext>
                </a:extLst>
              </a:tr>
              <a:tr h="530108">
                <a:tc>
                  <a:txBody>
                    <a:bodyPr/>
                    <a:lstStyle/>
                    <a:p>
                      <a:r>
                        <a:rPr lang="en-US" altLang="zh-HK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網絡侵權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9"/>
                        </a:rPr>
                        <a:t>http://youtu.be/qETOhQc8ttI</a:t>
                      </a:r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066753"/>
                  </a:ext>
                </a:extLst>
              </a:tr>
              <a:tr h="530108">
                <a:tc>
                  <a:txBody>
                    <a:bodyPr/>
                    <a:lstStyle/>
                    <a:p>
                      <a:r>
                        <a:rPr lang="en-US" altLang="zh-HK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網絡沉迷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10"/>
                        </a:rPr>
                        <a:t>http://youtu.be/NrgKvkEZ7N0</a:t>
                      </a:r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501659"/>
                  </a:ext>
                </a:extLst>
              </a:tr>
              <a:tr h="530108">
                <a:tc>
                  <a:txBody>
                    <a:bodyPr/>
                    <a:lstStyle/>
                    <a:p>
                      <a:r>
                        <a:rPr lang="en-US" altLang="zh-HK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阿思與阿擬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11"/>
                        </a:rPr>
                        <a:t>http://youtu.be/Ouqdesp_8zI</a:t>
                      </a:r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352736"/>
                  </a:ext>
                </a:extLst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與網絡安全相關的</a:t>
            </a:r>
            <a:r>
              <a:rPr lang="zh-TW" altLang="en-US" sz="4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影片</a:t>
            </a:r>
            <a:endParaRPr lang="zh-HK" altLang="en-US" sz="4400" dirty="0"/>
          </a:p>
        </p:txBody>
      </p:sp>
      <p:sp>
        <p:nvSpPr>
          <p:cNvPr id="6" name="矩形 5"/>
          <p:cNvSpPr/>
          <p:nvPr/>
        </p:nvSpPr>
        <p:spPr>
          <a:xfrm>
            <a:off x="8477250" y="4154557"/>
            <a:ext cx="29637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資料來源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www.edb.gov.hk/tc/teacher/student-guidance-discipline-services/gd-resources/related-resources/video-clips-and-lesson-plans-on-cybersafety.html)</a:t>
            </a:r>
            <a:endParaRPr lang="zh-HK" altLang="en-US" sz="1600" dirty="0"/>
          </a:p>
        </p:txBody>
      </p:sp>
      <p:sp>
        <p:nvSpPr>
          <p:cNvPr id="3" name="矩形 2"/>
          <p:cNvSpPr/>
          <p:nvPr/>
        </p:nvSpPr>
        <p:spPr>
          <a:xfrm>
            <a:off x="258417" y="417443"/>
            <a:ext cx="7653131" cy="6091823"/>
          </a:xfrm>
          <a:prstGeom prst="rect">
            <a:avLst/>
          </a:prstGeom>
          <a:noFill/>
          <a:ln w="28575" cmpd="thickThin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92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7029" y="613097"/>
            <a:ext cx="10058400" cy="1371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建議思考問題</a:t>
            </a:r>
            <a:r>
              <a:rPr lang="en-US" altLang="zh-TW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  <a:endParaRPr lang="zh-HK" altLang="en-US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7029" y="2103120"/>
            <a:ext cx="11146971" cy="384962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互聯網普及為人們的生活帶來哪些便利和風險？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網絡安全對社會發展有何重要？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各持份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者如何能促進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網絡安全？ 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﹕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政府、企業、學校、個人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哪些是使用網絡的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正確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行為？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85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629101" y="2702031"/>
            <a:ext cx="8933796" cy="2437232"/>
          </a:xfrm>
        </p:spPr>
        <p:txBody>
          <a:bodyPr>
            <a:normAutofit fontScale="90000"/>
          </a:bodyPr>
          <a:lstStyle/>
          <a:p>
            <a:r>
              <a:rPr lang="zh-TW" altLang="en-US" sz="49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建議活動</a:t>
            </a:r>
            <a:r>
              <a:rPr lang="en-US" altLang="zh-TW" sz="49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9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49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)﹕</a:t>
            </a:r>
            <a:br>
              <a:rPr lang="en-US" altLang="zh-TW" sz="49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900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進行簡單的網</a:t>
            </a:r>
            <a:r>
              <a:rPr lang="zh-TW" altLang="en-US" sz="49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絡行為調查，從個人層面反思自己的網絡安全意識</a:t>
            </a:r>
            <a:r>
              <a:rPr lang="en-US" altLang="zh-TW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HK" altLang="en-US" b="1" dirty="0">
              <a:solidFill>
                <a:srgbClr val="00B0F0"/>
              </a:solidFill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421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3450-3F1C-477C-BA72-427DF7746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165109"/>
            <a:ext cx="10058400" cy="1371600"/>
          </a:xfrm>
        </p:spPr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屬於哪一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類網絡使用者？</a:t>
            </a:r>
            <a:endParaRPr lang="zh-HK" altLang="en-US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1988D-F7F2-467D-A1AB-7F432A6DA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089374" cy="3849624"/>
          </a:xfrm>
        </p:spPr>
        <p:txBody>
          <a:bodyPr/>
          <a:lstStyle/>
          <a:p>
            <a:pPr marL="0" indent="0">
              <a:buNone/>
            </a:pP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回答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以下問題，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並統計分數，以估計自己屬於哪一類型的網絡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使用者，並了解提高網絡安全的方法。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HK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HK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2EE2A5D-1146-4EAE-8A7F-F4B459CF9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6174" y="2536709"/>
            <a:ext cx="3969026" cy="27789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563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documentManagement/types"/>
    <ds:schemaRef ds:uri="http://purl.org/dc/elements/1.1/"/>
    <ds:schemaRef ds:uri="http://purl.org/dc/dcmitype/"/>
    <ds:schemaRef ds:uri="16c05727-aa75-4e4a-9b5f-8a80a1165891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{5EE58FF8-5023-4C5D-9618-A3FB501FE748}tf78438558</Template>
  <TotalTime>0</TotalTime>
  <Words>1875</Words>
  <Application>Microsoft Office PowerPoint</Application>
  <PresentationFormat>寬螢幕</PresentationFormat>
  <Paragraphs>195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8" baseType="lpstr">
      <vt:lpstr>微軟正黑體</vt:lpstr>
      <vt:lpstr>新細明體</vt:lpstr>
      <vt:lpstr>Arial</vt:lpstr>
      <vt:lpstr>Century Gothic</vt:lpstr>
      <vt:lpstr>Garamond</vt:lpstr>
      <vt:lpstr>Wingdings</vt:lpstr>
      <vt:lpstr>SavonVTI</vt:lpstr>
      <vt:lpstr>  教學資源: 網絡安全  </vt:lpstr>
      <vt:lpstr>前言</vt:lpstr>
      <vt:lpstr>PowerPoint 簡報</vt:lpstr>
      <vt:lpstr>建議活動(一)﹕ 觀看有關「網絡安全」的影片及閱讀相關的新聞/報告並作延伸思考</vt:lpstr>
      <vt:lpstr>與網絡安全相關新聞/報告/文章</vt:lpstr>
      <vt:lpstr>與網絡安全相關的影片</vt:lpstr>
      <vt:lpstr>建議思考問題﹕</vt:lpstr>
      <vt:lpstr>建議活動(二)﹕ 進行簡單的網絡行為調查，從個人層面反思自己的網絡安全意識 </vt:lpstr>
      <vt:lpstr>你屬於哪一類網絡使用者？</vt:lpstr>
      <vt:lpstr>問題(1) 假如上網時見到一些有興趣的pop up messages，並提供相關連結，你會… (可選多項) </vt:lpstr>
      <vt:lpstr>問題(2)若你需要設置密碼，你的密碼會是… (只可選一項)  </vt:lpstr>
      <vt:lpstr>問題(3)請問你有沒有以下的習慣？ (可選多項) </vt:lpstr>
      <vt:lpstr>PowerPoint 簡報</vt:lpstr>
      <vt:lpstr>網絡安全貼士</vt:lpstr>
      <vt:lpstr>貼士(1) ﹕嚴選密碼</vt:lpstr>
      <vt:lpstr>貼士(2) 防範身份盜竊</vt:lpstr>
      <vt:lpstr>貼士(3) ﹕提防仿冒詐騙攻擊</vt:lpstr>
      <vt:lpstr>PowerPoint 簡報</vt:lpstr>
      <vt:lpstr>當你收到可疑電郵訊息﹐你應該…</vt:lpstr>
      <vt:lpstr>建議活動(三)﹕  以近期在網上教學中常用的網絡軟件/程式/平台/會議的工具，找出相關的安全使用守則，並向其他同學介紹 </vt:lpstr>
      <vt:lpstr>參考資料﹕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2020-04-14T08:23:33Z</dcterms:created>
  <dcterms:modified xsi:type="dcterms:W3CDTF">2020-05-02T02:07:00Z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