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6" r:id="rId4"/>
    <p:sldId id="275" r:id="rId5"/>
    <p:sldId id="319" r:id="rId6"/>
    <p:sldId id="285" r:id="rId7"/>
    <p:sldId id="320" r:id="rId8"/>
    <p:sldId id="321" r:id="rId9"/>
    <p:sldId id="322" r:id="rId10"/>
    <p:sldId id="278" r:id="rId11"/>
    <p:sldId id="323" r:id="rId12"/>
    <p:sldId id="324" r:id="rId13"/>
    <p:sldId id="325" r:id="rId14"/>
    <p:sldId id="296" r:id="rId15"/>
    <p:sldId id="326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84C6D8"/>
    <a:srgbClr val="CCFF33"/>
    <a:srgbClr val="FF9900"/>
    <a:srgbClr val="9FD3E1"/>
    <a:srgbClr val="99FF33"/>
    <a:srgbClr val="CCFF66"/>
    <a:srgbClr val="CBFF97"/>
    <a:srgbClr val="D3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5" autoAdjust="0"/>
    <p:restoredTop sz="94660"/>
  </p:normalViewPr>
  <p:slideViewPr>
    <p:cSldViewPr>
      <p:cViewPr>
        <p:scale>
          <a:sx n="80" d="100"/>
          <a:sy n="80" d="100"/>
        </p:scale>
        <p:origin x="-107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25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10BD4-560F-4856-8612-66CEA02A35A7}" type="datetimeFigureOut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C82C-860C-446B-889F-DA410996A8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16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DA8F378-FD91-4DE4-B80E-D777B80023CA}" type="slidenum">
              <a:rPr lang="zh-HK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zh-H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4F0D-DE7C-4054-9FDF-63D183748FDC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458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FBAE-A977-4FEE-90DB-86884E745C20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030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E717-7D7C-4F3E-9861-DE9840DE36B5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57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15-2A24-4369-A6EA-C340A7FEDA8E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40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BB6-78FD-4235-B500-D4B2EC29B066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876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67DB-4480-426E-8D8B-857F478A07CE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3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EB2D-5D78-4CBE-9F0D-183C4FFBED0C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936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1BE6-F851-48C6-8BF0-BA42F9A55ACC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19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C096-B5CE-47D1-B935-92DA1AB0AF82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013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9D8-741B-4BD9-9B11-E7D97803CBA6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52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4D5F-46E9-47C2-B2A1-E171492C94C8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66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>
                <a:lumMod val="0"/>
                <a:lumOff val="100000"/>
                <a:alpha val="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314D-37FE-4CEC-9754-3D0AEF04AEFB}" type="datetime1">
              <a:rPr lang="zh-HK" altLang="en-US" smtClean="0"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40AF-61BD-4EA2-B775-A5B8FBFE4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108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qhi.gov.hk/en/related-websites/air-pollution-index.html" TargetMode="External"/><Relationship Id="rId13" Type="http://schemas.openxmlformats.org/officeDocument/2006/relationships/slide" Target="slide6.xml"/><Relationship Id="rId3" Type="http://schemas.openxmlformats.org/officeDocument/2006/relationships/image" Target="../media/image12.jpeg"/><Relationship Id="rId7" Type="http://schemas.openxmlformats.org/officeDocument/2006/relationships/hyperlink" Target="http://wqrc.epd.gov.hk/pdf/water-quality/annual-report/Report2012eng.pdf" TargetMode="External"/><Relationship Id="rId12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10.xml"/><Relationship Id="rId5" Type="http://schemas.openxmlformats.org/officeDocument/2006/relationships/image" Target="../media/image13.gif"/><Relationship Id="rId1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microsoft.com/office/2007/relationships/hdphoto" Target="../media/hdphoto3.wdp"/><Relationship Id="rId9" Type="http://schemas.openxmlformats.org/officeDocument/2006/relationships/hyperlink" Target="http://www.info.gov.hk/gia/general/201305/30/P201305300612.htm" TargetMode="External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.gov.hk/en/categories/environment/html/2014/02/20140226_104205.shtml" TargetMode="External"/><Relationship Id="rId13" Type="http://schemas.openxmlformats.org/officeDocument/2006/relationships/slide" Target="slide6.xml"/><Relationship Id="rId3" Type="http://schemas.openxmlformats.org/officeDocument/2006/relationships/image" Target="../media/image12.jpeg"/><Relationship Id="rId7" Type="http://schemas.openxmlformats.org/officeDocument/2006/relationships/hyperlink" Target="http://www.nanzao.com/tc/hk/7871/xiang-gang-quan-qiu-jing-zheng-li-pai-ming-die-zhi-di-san-wei" TargetMode="External"/><Relationship Id="rId12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10.xml"/><Relationship Id="rId5" Type="http://schemas.openxmlformats.org/officeDocument/2006/relationships/image" Target="../media/image13.gif"/><Relationship Id="rId1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microsoft.com/office/2007/relationships/hdphoto" Target="../media/hdphoto3.wdp"/><Relationship Id="rId9" Type="http://schemas.openxmlformats.org/officeDocument/2006/relationships/hyperlink" Target="http://www.hkcd.com.hk/content/2014-02/27/content_3309246.htm" TargetMode="External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aper.wenweipo.com/2014/03/11/FK1403110002.htm" TargetMode="External"/><Relationship Id="rId13" Type="http://schemas.openxmlformats.org/officeDocument/2006/relationships/slide" Target="slide15.xml"/><Relationship Id="rId3" Type="http://schemas.openxmlformats.org/officeDocument/2006/relationships/image" Target="../media/image12.jpeg"/><Relationship Id="rId7" Type="http://schemas.openxmlformats.org/officeDocument/2006/relationships/hyperlink" Target="http://www.hkcd.com.hk/content/2014-02/27/content_3309253.htm" TargetMode="External"/><Relationship Id="rId12" Type="http://schemas.openxmlformats.org/officeDocument/2006/relationships/slide" Target="slide1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4.xml"/><Relationship Id="rId5" Type="http://schemas.openxmlformats.org/officeDocument/2006/relationships/image" Target="../media/image13.gif"/><Relationship Id="rId15" Type="http://schemas.openxmlformats.org/officeDocument/2006/relationships/slide" Target="slide14.xml"/><Relationship Id="rId10" Type="http://schemas.openxmlformats.org/officeDocument/2006/relationships/hyperlink" Target="http://lj.hkej.com/blog/article/id/99670/%E5%8D%9A%E5%AE%A2%E6%9D%8E%E7%85%A7%E8%88%88%EF%BC%9A%E9%A6%99%E6%B8%AF%E9%82%84%E5%8F%AF%E7%B9%BC%E7%BA%8C%E5%AE%9C%E5%B1%85%E5%97%8E%EF%BC%9F" TargetMode="External"/><Relationship Id="rId4" Type="http://schemas.microsoft.com/office/2007/relationships/hdphoto" Target="../media/hdphoto3.wdp"/><Relationship Id="rId9" Type="http://schemas.openxmlformats.org/officeDocument/2006/relationships/hyperlink" Target="http://www.districtcouncils.gov.hk/island/doc/common/dc_meetings_minutes/2013/DCmin0613.pdf" TargetMode="External"/><Relationship Id="rId1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kcs.org/par/docu/2014/adv20140221.html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12.jpeg"/><Relationship Id="rId7" Type="http://schemas.openxmlformats.org/officeDocument/2006/relationships/hyperlink" Target="http://news.stheadline.com/dailynews/headline_news_detail_columnist.asp?id=274843&amp;section_name=wtt&amp;kw=269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13.gif"/><Relationship Id="rId10" Type="http://schemas.openxmlformats.org/officeDocument/2006/relationships/slide" Target="slide10.xml"/><Relationship Id="rId4" Type="http://schemas.microsoft.com/office/2007/relationships/hdphoto" Target="../media/hdphoto3.wdp"/><Relationship Id="rId9" Type="http://schemas.openxmlformats.org/officeDocument/2006/relationships/slide" Target="slide4.xml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3" Type="http://schemas.openxmlformats.org/officeDocument/2006/relationships/image" Target="../media/image15.wmf"/><Relationship Id="rId7" Type="http://schemas.openxmlformats.org/officeDocument/2006/relationships/hyperlink" Target="http://rthk.hk/mediadigest/20130614_76_122992.html" TargetMode="External"/><Relationship Id="rId12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tterhongkong.org/press_detail.php?lang=EN&amp;id=121&amp;maincat=1&amp;subcat=&amp;year=2013" TargetMode="External"/><Relationship Id="rId11" Type="http://schemas.openxmlformats.org/officeDocument/2006/relationships/slide" Target="slide6.xml"/><Relationship Id="rId5" Type="http://schemas.openxmlformats.org/officeDocument/2006/relationships/image" Target="../media/image9.gif"/><Relationship Id="rId10" Type="http://schemas.openxmlformats.org/officeDocument/2006/relationships/slide" Target="slide15.xml"/><Relationship Id="rId4" Type="http://schemas.openxmlformats.org/officeDocument/2006/relationships/image" Target="../media/image8.gif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du.people.com.cn/BIG5/n/2013/1121/c1053-23609159.html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15.wmf"/><Relationship Id="rId7" Type="http://schemas.openxmlformats.org/officeDocument/2006/relationships/hyperlink" Target="http://orientaldaily.on.cc/cnt/news/20130920/00184_031.html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uhinia.org/analyses_content.php?lang=eng&amp;id=39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slide" Target="slide10.xml"/><Relationship Id="rId4" Type="http://schemas.openxmlformats.org/officeDocument/2006/relationships/image" Target="../media/image8.gif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inance.takungpao.com.hk/hgjj/q/2014/0309/2336650.html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15.wmf"/><Relationship Id="rId7" Type="http://schemas.openxmlformats.org/officeDocument/2006/relationships/hyperlink" Target="http://big5.xinhuanet.com/gate/big5/news.xinhuanet.com/fortune/2014-02/12/c_126123247.htm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ket.com/eti/article/7d01d088-8e93-40d4-8afe-f25e1a79a06e-953247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slide" Target="slide10.xml"/><Relationship Id="rId4" Type="http://schemas.openxmlformats.org/officeDocument/2006/relationships/image" Target="../media/image8.gif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nzao.com/tc/opinion/23589/xiang-gang-mai-tou-ti-gao-jing-zheng-li-shi-cheng-zhuan-xiang-cu-jin-she-hui-ping-deng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15.wmf"/><Relationship Id="rId7" Type="http://schemas.openxmlformats.org/officeDocument/2006/relationships/hyperlink" Target="http://www.singpao.com/xw/yw/201403/t20140301_492062.html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takungpao.com/2014lh/article/2014-03/2337080.html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slide" Target="slide10.xml"/><Relationship Id="rId4" Type="http://schemas.openxmlformats.org/officeDocument/2006/relationships/image" Target="../media/image8.gif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6.png"/><Relationship Id="rId3" Type="http://schemas.openxmlformats.org/officeDocument/2006/relationships/image" Target="../media/image15.wmf"/><Relationship Id="rId7" Type="http://schemas.openxmlformats.org/officeDocument/2006/relationships/hyperlink" Target="http://www3.weforum.org/docs/GCR2013-14/GCR_CountryHighlights_2013-2014.pdf" TargetMode="External"/><Relationship Id="rId12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roradio.com.hk/MetroFinance/News/NewsStock.aspx?NewsId=20140410203421" TargetMode="External"/><Relationship Id="rId11" Type="http://schemas.openxmlformats.org/officeDocument/2006/relationships/slide" Target="slide6.xml"/><Relationship Id="rId5" Type="http://schemas.openxmlformats.org/officeDocument/2006/relationships/image" Target="../media/image9.gif"/><Relationship Id="rId10" Type="http://schemas.openxmlformats.org/officeDocument/2006/relationships/slide" Target="slide15.xml"/><Relationship Id="rId4" Type="http://schemas.openxmlformats.org/officeDocument/2006/relationships/image" Target="../media/image8.gif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k.news.yahoo.com/%E9%A0%90%E7%AE%97%E6%A1%88-%E5%BB%BA%E8%A8%AD%E6%99%BA%E6%85%A7%E5%9E%8B%E5%AE%9C%E5%B1%85%E5%9F%8E%E5%B8%82-052300724.html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7.jpeg"/><Relationship Id="rId7" Type="http://schemas.openxmlformats.org/officeDocument/2006/relationships/hyperlink" Target="http://paper.wenweipo.com/2014/02/28/PL1402280006.htm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haypacific.com/cx/zh_HK/about-us/press-room/press-release/2014/Cathay-pacific-welcomes-government-budget-initiatives.html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7.jpeg"/><Relationship Id="rId7" Type="http://schemas.openxmlformats.org/officeDocument/2006/relationships/hyperlink" Target="http://hkupop.hku.hk/english/release/release1116.html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pfinance.com/htm/finance/20130907/news/ad_ada1.htm" TargetMode="External"/><Relationship Id="rId13" Type="http://schemas.openxmlformats.org/officeDocument/2006/relationships/slide" Target="slide14.xml"/><Relationship Id="rId3" Type="http://schemas.openxmlformats.org/officeDocument/2006/relationships/image" Target="../media/image10.wmf"/><Relationship Id="rId7" Type="http://schemas.openxmlformats.org/officeDocument/2006/relationships/hyperlink" Target="http://pdf.wenweipo.com/2013/05/31/a01-0531.pdf" TargetMode="External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info.gov.hk/gia/general/201402/26/P201402260274.htm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slide" Target="slide10.xml"/><Relationship Id="rId4" Type="http://schemas.openxmlformats.org/officeDocument/2006/relationships/image" Target="../media/image11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.png"/><Relationship Id="rId3" Type="http://schemas.openxmlformats.org/officeDocument/2006/relationships/image" Target="../media/image10.wmf"/><Relationship Id="rId7" Type="http://schemas.openxmlformats.org/officeDocument/2006/relationships/hyperlink" Target="http://paper.wenweipo.com/2012/07/12/PL1207120004.htm" TargetMode="External"/><Relationship Id="rId12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orientaldaily.on.cc/cnt/china_world/20131127/00180_034.html" TargetMode="External"/><Relationship Id="rId11" Type="http://schemas.openxmlformats.org/officeDocument/2006/relationships/slide" Target="slide6.xml"/><Relationship Id="rId5" Type="http://schemas.openxmlformats.org/officeDocument/2006/relationships/hyperlink" Target="http://big5.xinhuanet.com/gate/big5/news.xinhuanet.com/fortune/2013-09/11/c_117315300.htm" TargetMode="External"/><Relationship Id="rId10" Type="http://schemas.openxmlformats.org/officeDocument/2006/relationships/slide" Target="slide15.xml"/><Relationship Id="rId4" Type="http://schemas.openxmlformats.org/officeDocument/2006/relationships/image" Target="../media/image9.gif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.png"/><Relationship Id="rId3" Type="http://schemas.openxmlformats.org/officeDocument/2006/relationships/image" Target="../media/image10.wmf"/><Relationship Id="rId7" Type="http://schemas.openxmlformats.org/officeDocument/2006/relationships/hyperlink" Target="http://hk.apple.nextmedia.com/supplement/columnist/%E9%99%B6%E5%82%91/art/20131117/18511032" TargetMode="External"/><Relationship Id="rId12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hk.apple.nextmedia.com/financeestate/art/20131028/18482851" TargetMode="External"/><Relationship Id="rId11" Type="http://schemas.openxmlformats.org/officeDocument/2006/relationships/slide" Target="slide6.xml"/><Relationship Id="rId5" Type="http://schemas.openxmlformats.org/officeDocument/2006/relationships/hyperlink" Target="http://www.bbc.co.uk/zhongwen/trad/business/2013/05/130519_china_cities_hongkong.shtml" TargetMode="External"/><Relationship Id="rId10" Type="http://schemas.openxmlformats.org/officeDocument/2006/relationships/slide" Target="slide15.xml"/><Relationship Id="rId4" Type="http://schemas.openxmlformats.org/officeDocument/2006/relationships/image" Target="../media/image9.gif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wmf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hyperlink" Target="http://hk.apple.nextmedia.com/news/art/20140220/18631439" TargetMode="External"/><Relationship Id="rId10" Type="http://schemas.openxmlformats.org/officeDocument/2006/relationships/slide" Target="slide14.xml"/><Relationship Id="rId4" Type="http://schemas.openxmlformats.org/officeDocument/2006/relationships/image" Target="../media/image9.gif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5">
                <a:lumMod val="0"/>
                <a:lumOff val="100000"/>
                <a:alpha val="4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wongwaikit\AppData\Local\Microsoft\Windows\Temporary Internet Files\Content.IE5\UVLOH5Y9\MP90044231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361040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1</a:t>
            </a:fld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38" y="1772816"/>
            <a:ext cx="9093066" cy="2431435"/>
          </a:xfrm>
          <a:prstGeom prst="rect">
            <a:avLst/>
          </a:prstGeom>
          <a:solidFill>
            <a:srgbClr val="FFCCFF">
              <a:alpha val="43922"/>
            </a:srgbClr>
          </a:solidFill>
          <a:effectLst>
            <a:glow rad="1168400">
              <a:schemeClr val="accent4">
                <a:satMod val="175000"/>
                <a:alpha val="26000"/>
              </a:schemeClr>
            </a:glow>
            <a:softEdge rad="10287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u="sng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pple Chancery" panose="03020702040506060504" pitchFamily="66" charset="0"/>
                <a:ea typeface="Microsoft Himalaya" panose="01010100010101010101" pitchFamily="2" charset="0"/>
                <a:cs typeface="Arial" panose="020B0604020202020204" pitchFamily="34" charset="0"/>
              </a:rPr>
              <a:t>Hot Issue</a:t>
            </a:r>
          </a:p>
          <a:p>
            <a:pPr algn="ctr"/>
            <a:r>
              <a:rPr lang="en-US" altLang="zh-TW" sz="3600" b="1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Building </a:t>
            </a:r>
            <a:r>
              <a:rPr lang="en-US" altLang="zh-TW" sz="3600" b="1" spc="50" dirty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‘A </a:t>
            </a:r>
            <a:r>
              <a:rPr lang="en-US" altLang="zh-TW" sz="3600" b="1" spc="50" dirty="0" err="1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Liveable</a:t>
            </a:r>
            <a:r>
              <a:rPr lang="en-US" altLang="zh-TW" sz="3600" b="1" spc="50" dirty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 City’ </a:t>
            </a:r>
            <a:endParaRPr lang="en-US" altLang="zh-TW" sz="3600" b="1" spc="50" dirty="0" smtClean="0">
              <a:ln w="12700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82700">
                  <a:schemeClr val="bg1">
                    <a:alpha val="30000"/>
                  </a:schemeClr>
                </a:glow>
              </a:effectLst>
              <a:latin typeface="Arial" panose="020B0604020202020204" pitchFamily="34" charset="0"/>
              <a:ea typeface="Microsoft Himalaya" panose="01010100010101010101" pitchFamily="2" charset="0"/>
              <a:cs typeface="Arial" panose="020B0604020202020204" pitchFamily="34" charset="0"/>
            </a:endParaRPr>
          </a:p>
          <a:p>
            <a:pPr algn="ctr"/>
            <a:r>
              <a:rPr lang="en-US" altLang="zh-TW" sz="3600" b="1" spc="50" dirty="0" smtClean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to </a:t>
            </a:r>
            <a:r>
              <a:rPr lang="en-US" altLang="zh-TW" sz="3600" b="1" spc="50" dirty="0">
                <a:ln w="1270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82700">
                    <a:schemeClr val="bg1">
                      <a:alpha val="30000"/>
                    </a:schemeClr>
                  </a:glow>
                </a:effectLst>
                <a:latin typeface="Arial" panose="020B0604020202020204" pitchFamily="34" charset="0"/>
                <a:ea typeface="Microsoft Himalaya" panose="01010100010101010101" pitchFamily="2" charset="0"/>
                <a:cs typeface="Arial" panose="020B0604020202020204" pitchFamily="34" charset="0"/>
              </a:rPr>
              <a:t>Boost Hong Kong’s Competitiveness</a:t>
            </a:r>
            <a:endParaRPr lang="zh-HK" altLang="en-US" sz="3600" b="1" spc="50" dirty="0">
              <a:ln w="12700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82700">
                  <a:schemeClr val="bg1">
                    <a:alpha val="30000"/>
                  </a:schemeClr>
                </a:glow>
              </a:effectLs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5389"/>
            <a:ext cx="683568" cy="784830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22" name="直排文字版面配置區 4"/>
          <p:cNvSpPr txBox="1">
            <a:spLocks/>
          </p:cNvSpPr>
          <p:nvPr/>
        </p:nvSpPr>
        <p:spPr>
          <a:xfrm>
            <a:off x="249722" y="980728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6"/>
              </a:buBlip>
            </a:pPr>
            <a:r>
              <a:rPr lang="en-US" altLang="zh-TW" sz="2500" dirty="0" smtClean="0"/>
              <a:t>Environmental Protection Department (5 December 2013)</a:t>
            </a:r>
            <a:r>
              <a:rPr lang="en-US" altLang="zh-TW" sz="2500" dirty="0"/>
              <a:t> </a:t>
            </a:r>
            <a:r>
              <a:rPr lang="en-US" altLang="zh-TW" sz="2500" dirty="0" smtClean="0"/>
              <a:t>“Marine Water Quality in Hong Kong in 2012”. 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7"/>
              </a:rPr>
              <a:t>http://</a:t>
            </a:r>
            <a:r>
              <a:rPr lang="en-US" altLang="zh-HK" sz="2500" u="sng" dirty="0" smtClean="0">
                <a:hlinkClick r:id="rId7"/>
              </a:rPr>
              <a:t>wqrc.epd.gov.hk/pdf/water-quality/annual-report/Report2012eng.pdf</a:t>
            </a:r>
            <a:endParaRPr lang="en-US" altLang="zh-HK" sz="2500" u="sng" dirty="0" smtClean="0"/>
          </a:p>
          <a:p>
            <a:pPr>
              <a:buBlip>
                <a:blip r:embed="rId6"/>
              </a:buBlip>
            </a:pPr>
            <a:r>
              <a:rPr lang="en-US" altLang="zh-TW" sz="2500" dirty="0" smtClean="0"/>
              <a:t>Environmental Protection Department (13 January 2014) “</a:t>
            </a:r>
            <a:r>
              <a:rPr lang="fr-FR" altLang="zh-TW" sz="2500" dirty="0" smtClean="0"/>
              <a:t>Air </a:t>
            </a:r>
            <a:r>
              <a:rPr lang="fr-FR" altLang="zh-TW" sz="2500" dirty="0"/>
              <a:t>Pollution Index (1995 - 2013</a:t>
            </a:r>
            <a:r>
              <a:rPr lang="fr-FR" altLang="zh-TW" sz="2500" dirty="0" smtClean="0"/>
              <a:t>)</a:t>
            </a:r>
            <a:r>
              <a:rPr lang="en-US" altLang="zh-TW" sz="2500" dirty="0" smtClean="0"/>
              <a:t>”. </a:t>
            </a:r>
            <a:r>
              <a:rPr lang="fr-FR" altLang="zh-TW" sz="2500" dirty="0" smtClean="0"/>
              <a:t> 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8"/>
              </a:rPr>
              <a:t>http://</a:t>
            </a:r>
            <a:r>
              <a:rPr lang="en-US" altLang="zh-HK" sz="2500" u="sng" dirty="0" smtClean="0">
                <a:hlinkClick r:id="rId8"/>
              </a:rPr>
              <a:t>www.aqhi.gov.hk/en/related-websites/air-pollution-index.html</a:t>
            </a:r>
            <a:endParaRPr lang="en-US" altLang="zh-HK" sz="2500" u="sng" dirty="0" smtClean="0"/>
          </a:p>
          <a:p>
            <a:pPr>
              <a:buBlip>
                <a:blip r:embed="rId6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政府新聞網〈新聞公報</a:t>
            </a:r>
            <a:r>
              <a:rPr lang="en-US" altLang="zh-HK" sz="2500" dirty="0"/>
              <a:t>──</a:t>
            </a:r>
            <a:r>
              <a:rPr lang="zh-TW" altLang="zh-HK" sz="2500" dirty="0"/>
              <a:t>立法會：財經事務及庫務局局長就「提升香港整體持續競爭力」動議辯論總結發言〉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30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9"/>
              </a:rPr>
              <a:t>http</a:t>
            </a:r>
            <a:r>
              <a:rPr lang="en-US" altLang="zh-HK" sz="2500" u="sng" dirty="0">
                <a:hlinkClick r:id="rId9"/>
              </a:rPr>
              <a:t>://www.info.gov.hk/gia/general/201305/30/P201305300612.htm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23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7" name="矩形 26">
              <a:hlinkClick r:id="rId10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2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3855"/>
            <a:ext cx="8460432" cy="78483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Budget makes proposals on improving the quality of air and sea water.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these </a:t>
            </a:r>
          </a:p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suggestions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 as top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promoting ‘a </a:t>
            </a:r>
            <a:r>
              <a:rPr lang="en-US" altLang="zh-TW" sz="15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 for all? Why or why not?</a:t>
            </a:r>
            <a:endParaRPr lang="zh-TW" altLang="zh-HK" sz="1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22" name="直排文字版面配置區 4"/>
          <p:cNvSpPr txBox="1">
            <a:spLocks/>
          </p:cNvSpPr>
          <p:nvPr/>
        </p:nvSpPr>
        <p:spPr>
          <a:xfrm>
            <a:off x="249722" y="980728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6"/>
              </a:buBlip>
            </a:pPr>
            <a:r>
              <a:rPr lang="zh-TW" altLang="zh-HK" sz="2500" dirty="0" smtClean="0"/>
              <a:t>南</a:t>
            </a:r>
            <a:r>
              <a:rPr lang="zh-TW" altLang="zh-HK" sz="2500" dirty="0"/>
              <a:t>華早報〈香港全球競爭力排名跌至第三位〉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31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</a:t>
            </a:r>
            <a:r>
              <a:rPr lang="en-US" altLang="zh-HK" sz="2500" u="sng" dirty="0" smtClean="0">
                <a:hlinkClick r:id="rId7"/>
              </a:rPr>
              <a:t>www.nanzao.com/tc/hk/7871/xiang-gang-quan-qiu-jing-zheng-li-pai-ming-die-zhi-di-san-wei</a:t>
            </a:r>
            <a:endParaRPr lang="en-US" altLang="zh-HK" sz="2500" u="sng" dirty="0" smtClean="0"/>
          </a:p>
          <a:p>
            <a:pPr>
              <a:buBlip>
                <a:blip r:embed="rId6"/>
              </a:buBlip>
            </a:pPr>
            <a:r>
              <a:rPr lang="en-US" altLang="zh-TW" sz="2500" dirty="0"/>
              <a:t>Hong Kong’s Information Services Department </a:t>
            </a:r>
            <a:r>
              <a:rPr lang="en-US" altLang="zh-TW" sz="2500" dirty="0" smtClean="0"/>
              <a:t>(26 February 2014) “$</a:t>
            </a:r>
            <a:r>
              <a:rPr lang="en-US" altLang="zh-TW" sz="2500" dirty="0"/>
              <a:t>30b to </a:t>
            </a:r>
            <a:r>
              <a:rPr lang="en-US" altLang="zh-TW" sz="2500" dirty="0" smtClean="0"/>
              <a:t>Boost Waste Disposal”. 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8"/>
              </a:rPr>
              <a:t>http://</a:t>
            </a:r>
            <a:r>
              <a:rPr lang="en-US" altLang="zh-HK" sz="2500" u="sng" dirty="0" smtClean="0">
                <a:hlinkClick r:id="rId8"/>
              </a:rPr>
              <a:t>www.news.gov.hk/en/categories/environment/html/2014/02/20140226_104205.shtml</a:t>
            </a:r>
            <a:endParaRPr lang="en-US" altLang="zh-HK" sz="2500" u="sng" dirty="0" smtClean="0"/>
          </a:p>
          <a:p>
            <a:pPr>
              <a:buBlip>
                <a:blip r:embed="rId6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商報〈交通大發圍 構建宜居城市〉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9"/>
              </a:rPr>
              <a:t>http</a:t>
            </a:r>
            <a:r>
              <a:rPr lang="en-US" altLang="zh-HK" sz="2500" u="sng" dirty="0">
                <a:hlinkClick r:id="rId9"/>
              </a:rPr>
              <a:t>://www.hkcd.com.hk/content/2014-02/27/content_3309246.htm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23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7" name="矩形 26">
              <a:hlinkClick r:id="rId10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2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5389"/>
            <a:ext cx="683568" cy="784830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3855"/>
            <a:ext cx="8460432" cy="78483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Budget makes proposals on improving the quality of air and sea water.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these </a:t>
            </a:r>
          </a:p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suggestions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 as top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promoting ‘a </a:t>
            </a:r>
            <a:r>
              <a:rPr lang="en-US" altLang="zh-TW" sz="15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 for all? Why or why not?</a:t>
            </a:r>
            <a:endParaRPr lang="zh-TW" altLang="zh-HK" sz="1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22" name="直排文字版面配置區 4"/>
          <p:cNvSpPr txBox="1">
            <a:spLocks/>
          </p:cNvSpPr>
          <p:nvPr/>
        </p:nvSpPr>
        <p:spPr>
          <a:xfrm>
            <a:off x="154716" y="836712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6"/>
              </a:buBlip>
            </a:pPr>
            <a:r>
              <a:rPr lang="zh-HK" altLang="zh-HK" sz="2350" dirty="0" smtClean="0"/>
              <a:t>香港</a:t>
            </a:r>
            <a:r>
              <a:rPr lang="zh-HK" altLang="zh-HK" sz="2350" dirty="0"/>
              <a:t>商報〈推動環保打造宜居城市〉</a:t>
            </a:r>
            <a:r>
              <a:rPr lang="en-US" altLang="zh-HK" sz="2350" dirty="0"/>
              <a:t>(2014</a:t>
            </a:r>
            <a:r>
              <a:rPr lang="zh-HK" altLang="zh-HK" sz="2350" dirty="0"/>
              <a:t>年</a:t>
            </a:r>
            <a:r>
              <a:rPr lang="en-US" altLang="zh-HK" sz="2350" dirty="0"/>
              <a:t>2</a:t>
            </a:r>
            <a:r>
              <a:rPr lang="zh-HK" altLang="zh-HK" sz="2350" dirty="0"/>
              <a:t>月</a:t>
            </a:r>
            <a:r>
              <a:rPr lang="en-US" altLang="zh-HK" sz="2350" dirty="0"/>
              <a:t>27</a:t>
            </a:r>
            <a:r>
              <a:rPr lang="zh-HK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7"/>
              </a:rPr>
              <a:t>http</a:t>
            </a:r>
            <a:r>
              <a:rPr lang="en-US" altLang="zh-HK" sz="2350" u="sng" dirty="0">
                <a:hlinkClick r:id="rId7"/>
              </a:rPr>
              <a:t>://</a:t>
            </a:r>
            <a:r>
              <a:rPr lang="en-US" altLang="zh-HK" sz="2350" u="sng" dirty="0" smtClean="0">
                <a:hlinkClick r:id="rId7"/>
              </a:rPr>
              <a:t>www.hkcd.com.hk/content/2014-02/27/content_3309253.htm</a:t>
            </a:r>
            <a:endParaRPr lang="en-US" altLang="zh-HK" sz="2350" dirty="0"/>
          </a:p>
          <a:p>
            <a:pPr>
              <a:buBlip>
                <a:blip r:embed="rId6"/>
              </a:buBlip>
            </a:pPr>
            <a:r>
              <a:rPr lang="zh-HK" altLang="zh-HK" sz="2350" dirty="0" smtClean="0"/>
              <a:t>文匯報</a:t>
            </a:r>
            <a:r>
              <a:rPr lang="zh-HK" altLang="zh-HK" sz="2350" dirty="0"/>
              <a:t>〈香港有需要第三條機場跑道〉</a:t>
            </a:r>
            <a:r>
              <a:rPr lang="en-US" altLang="zh-HK" sz="2350" dirty="0"/>
              <a:t>(2014</a:t>
            </a:r>
            <a:r>
              <a:rPr lang="zh-HK" altLang="zh-HK" sz="2350" dirty="0"/>
              <a:t>年</a:t>
            </a:r>
            <a:r>
              <a:rPr lang="en-US" altLang="zh-HK" sz="2350" dirty="0"/>
              <a:t>3</a:t>
            </a:r>
            <a:r>
              <a:rPr lang="zh-HK" altLang="zh-HK" sz="2350" dirty="0"/>
              <a:t>月</a:t>
            </a:r>
            <a:r>
              <a:rPr lang="en-US" altLang="zh-HK" sz="2350" dirty="0"/>
              <a:t>11</a:t>
            </a:r>
            <a:r>
              <a:rPr lang="zh-HK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8"/>
              </a:rPr>
              <a:t>http</a:t>
            </a:r>
            <a:r>
              <a:rPr lang="en-US" altLang="zh-HK" sz="2350" u="sng" dirty="0">
                <a:hlinkClick r:id="rId8"/>
              </a:rPr>
              <a:t>://</a:t>
            </a:r>
            <a:r>
              <a:rPr lang="en-US" altLang="zh-HK" sz="2350" u="sng" dirty="0" smtClean="0">
                <a:hlinkClick r:id="rId8"/>
              </a:rPr>
              <a:t>paper.wenweipo.com/2014/03/11/FK1403110002.htm</a:t>
            </a:r>
            <a:endParaRPr lang="en-US" altLang="zh-HK" sz="2350" dirty="0"/>
          </a:p>
          <a:p>
            <a:pPr>
              <a:buBlip>
                <a:blip r:embed="rId6"/>
              </a:buBlip>
            </a:pPr>
            <a:r>
              <a:rPr lang="zh-TW" altLang="zh-HK" sz="2350" dirty="0" smtClean="0"/>
              <a:t>〈</a:t>
            </a:r>
            <a:r>
              <a:rPr lang="zh-TW" altLang="zh-HK" sz="2350" dirty="0"/>
              <a:t>離島區議會會議記錄〉</a:t>
            </a:r>
            <a:r>
              <a:rPr lang="en-US" altLang="zh-HK" sz="2350" dirty="0"/>
              <a:t>(2013</a:t>
            </a:r>
            <a:r>
              <a:rPr lang="zh-TW" altLang="zh-HK" sz="2350" dirty="0"/>
              <a:t>年</a:t>
            </a:r>
            <a:r>
              <a:rPr lang="en-US" altLang="zh-HK" sz="2350" dirty="0"/>
              <a:t>6</a:t>
            </a:r>
            <a:r>
              <a:rPr lang="zh-TW" altLang="zh-HK" sz="2350" dirty="0"/>
              <a:t>月</a:t>
            </a:r>
            <a:r>
              <a:rPr lang="en-US" altLang="zh-HK" sz="2350" dirty="0"/>
              <a:t>24</a:t>
            </a:r>
            <a:r>
              <a:rPr lang="zh-TW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9"/>
              </a:rPr>
              <a:t>http</a:t>
            </a:r>
            <a:r>
              <a:rPr lang="en-US" altLang="zh-HK" sz="2350" u="sng" dirty="0">
                <a:hlinkClick r:id="rId9"/>
              </a:rPr>
              <a:t>://</a:t>
            </a:r>
            <a:r>
              <a:rPr lang="en-US" altLang="zh-HK" sz="2350" u="sng" dirty="0" smtClean="0">
                <a:hlinkClick r:id="rId9"/>
              </a:rPr>
              <a:t>www.districtcouncils.gov.hk/island/doc/common/dc_meetings_minutes/2013/DCmin0613.pdf</a:t>
            </a:r>
            <a:endParaRPr lang="en-US" altLang="zh-HK" sz="2350" dirty="0" smtClean="0"/>
          </a:p>
          <a:p>
            <a:pPr>
              <a:buBlip>
                <a:blip r:embed="rId6"/>
              </a:buBlip>
            </a:pPr>
            <a:r>
              <a:rPr lang="zh-TW" altLang="zh-HK" sz="2350" dirty="0" smtClean="0"/>
              <a:t>信</a:t>
            </a:r>
            <a:r>
              <a:rPr lang="zh-TW" altLang="zh-HK" sz="2350" dirty="0"/>
              <a:t>報〈博客李照興：香港還可繼續宜居嗎？〉</a:t>
            </a:r>
            <a:r>
              <a:rPr lang="en-US" altLang="zh-HK" sz="2350" dirty="0"/>
              <a:t>(2013</a:t>
            </a:r>
            <a:r>
              <a:rPr lang="zh-TW" altLang="zh-HK" sz="2350" dirty="0"/>
              <a:t>年</a:t>
            </a:r>
            <a:r>
              <a:rPr lang="en-US" altLang="zh-HK" sz="2350" dirty="0"/>
              <a:t>9</a:t>
            </a:r>
            <a:r>
              <a:rPr lang="zh-TW" altLang="zh-HK" sz="2350" dirty="0"/>
              <a:t>月</a:t>
            </a:r>
            <a:r>
              <a:rPr lang="en-US" altLang="zh-HK" sz="2350" dirty="0"/>
              <a:t>13</a:t>
            </a:r>
            <a:r>
              <a:rPr lang="zh-TW" altLang="zh-HK" sz="2350" dirty="0"/>
              <a:t>日</a:t>
            </a:r>
            <a:r>
              <a:rPr lang="en-US" altLang="zh-HK" sz="2350" dirty="0" smtClean="0"/>
              <a:t>)</a:t>
            </a:r>
            <a:r>
              <a:rPr lang="en-US" altLang="zh-HK" sz="2350" dirty="0"/>
              <a:t/>
            </a:r>
            <a:br>
              <a:rPr lang="en-US" altLang="zh-HK" sz="2350" dirty="0"/>
            </a:br>
            <a:r>
              <a:rPr lang="en-US" altLang="zh-HK" sz="2350" u="sng" dirty="0" smtClean="0">
                <a:hlinkClick r:id="rId10"/>
              </a:rPr>
              <a:t>http</a:t>
            </a:r>
            <a:r>
              <a:rPr lang="en-US" altLang="zh-HK" sz="2350" u="sng" dirty="0">
                <a:hlinkClick r:id="rId10"/>
              </a:rPr>
              <a:t>://lj.hkej.com/blog/article/id/99670/%E5%8D%9A%E5%AE%A2%E6%9D%8E%E7%85%A7%E8%88%88%EF%BC%9A%E9%A6%99%E6%B8%AF%E9%82%84%E5%8F%AF%E7%B9%BC%E7%BA%8C%E5%AE%9C%E5%B1%85%E5%97%8E%EF%BC%9F</a:t>
            </a:r>
            <a:endParaRPr lang="zh-TW" altLang="zh-HK" sz="2350" dirty="0"/>
          </a:p>
        </p:txBody>
      </p:sp>
      <p:sp>
        <p:nvSpPr>
          <p:cNvPr id="23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7" name="矩形 26">
              <a:hlinkClick r:id="rId11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3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4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5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5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5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5389"/>
            <a:ext cx="683568" cy="784830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3855"/>
            <a:ext cx="8460432" cy="78483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Budget makes proposals on improving the quality of air and sea water.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these </a:t>
            </a:r>
          </a:p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suggestions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 as top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promoting ‘a </a:t>
            </a:r>
            <a:r>
              <a:rPr lang="en-US" altLang="zh-TW" sz="15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 for all? Why or why not?</a:t>
            </a:r>
            <a:endParaRPr lang="zh-TW" altLang="zh-HK" sz="1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wongwaikit\AppData\Local\Microsoft\Windows\Temporary Internet Files\Content.IE5\VEHO9437\MP900448436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7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3" y="0"/>
            <a:ext cx="9144000" cy="683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500" dirty="0"/>
          </a:p>
        </p:txBody>
      </p:sp>
      <p:sp>
        <p:nvSpPr>
          <p:cNvPr id="22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6"/>
              </a:buBlip>
            </a:pPr>
            <a:r>
              <a:rPr lang="zh-TW" altLang="zh-HK" sz="2500" dirty="0" smtClean="0"/>
              <a:t>頭條</a:t>
            </a:r>
            <a:r>
              <a:rPr lang="zh-TW" altLang="zh-HK" sz="2500" dirty="0"/>
              <a:t>日報〈行行同行</a:t>
            </a:r>
            <a:r>
              <a:rPr lang="en-US" altLang="zh-HK" sz="2500" dirty="0"/>
              <a:t>——</a:t>
            </a:r>
            <a:r>
              <a:rPr lang="zh-TW" altLang="zh-HK" sz="2500" dirty="0"/>
              <a:t>對「人口政策」的意見（二）〉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19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</a:t>
            </a:r>
            <a:r>
              <a:rPr lang="en-US" altLang="zh-HK" sz="2500" u="sng" dirty="0" smtClean="0">
                <a:hlinkClick r:id="rId7"/>
              </a:rPr>
              <a:t>news.stheadline.com/dailynews/headline_news_detail_columnist.asp?id=274843&amp;section_name=wtt&amp;kw=269</a:t>
            </a:r>
            <a:endParaRPr lang="en-US" altLang="zh-HK" sz="2500" dirty="0"/>
          </a:p>
          <a:p>
            <a:pPr>
              <a:buBlip>
                <a:blip r:embed="rId6"/>
              </a:buBlip>
            </a:pPr>
            <a:r>
              <a:rPr lang="zh-TW" altLang="zh-HK" sz="2500" dirty="0" smtClean="0"/>
              <a:t>香港</a:t>
            </a:r>
            <a:r>
              <a:rPr lang="zh-TW" altLang="zh-HK" sz="2500" dirty="0"/>
              <a:t>基督教服務處〈人口政策諮詢文件回應書〉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</a:t>
            </a:r>
            <a:r>
              <a:rPr lang="en-US" altLang="zh-HK" sz="2500" u="sng" dirty="0">
                <a:hlinkClick r:id="rId8"/>
              </a:rPr>
              <a:t>://www.hkcs.org/par/docu/2014/adv20140221.html</a:t>
            </a:r>
            <a:endParaRPr lang="zh-TW" altLang="zh-HK" sz="2500" dirty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6" name="矩形 25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3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5389"/>
            <a:ext cx="683568" cy="784830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-3855"/>
            <a:ext cx="8460432" cy="78483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Budget makes proposals on improving the quality of air and sea water.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these </a:t>
            </a:r>
          </a:p>
          <a:p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suggestions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TW" sz="1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 as top 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promoting ‘a </a:t>
            </a:r>
            <a:r>
              <a:rPr lang="en-US" altLang="zh-TW" sz="15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 for all? Why or why not?</a:t>
            </a:r>
            <a:endParaRPr lang="zh-TW" altLang="zh-HK" sz="1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-40676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5389"/>
            <a:ext cx="827584" cy="96949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24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en-US" altLang="zh-TW" sz="2500" dirty="0" smtClean="0"/>
              <a:t>The Better Hong Kong Foundation (20 May 2013) “2013 </a:t>
            </a:r>
            <a:r>
              <a:rPr lang="en-US" altLang="zh-TW" sz="2500" dirty="0"/>
              <a:t>China Urban Competitiveness Report (Hong Kong</a:t>
            </a:r>
            <a:r>
              <a:rPr lang="en-US" altLang="zh-TW" sz="2500" dirty="0" smtClean="0"/>
              <a:t>)”.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6"/>
              </a:rPr>
              <a:t>http://www.betterhongkong.org/press_detail.php?lang=EN&amp;id=121&amp;maincat=1&amp;subcat=&amp;</a:t>
            </a:r>
            <a:r>
              <a:rPr lang="en-US" altLang="zh-HK" sz="2500" u="sng" dirty="0" smtClean="0">
                <a:hlinkClick r:id="rId6"/>
              </a:rPr>
              <a:t>year=2013</a:t>
            </a:r>
            <a:endParaRPr lang="en-US" altLang="zh-HK" sz="2500" u="sng" dirty="0" smtClean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傳媒</a:t>
            </a:r>
            <a:r>
              <a:rPr lang="zh-TW" altLang="zh-HK" sz="2500" dirty="0"/>
              <a:t>透視〈「傳媒資訊素養」提升香港競爭力〉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6</a:t>
            </a:r>
            <a:r>
              <a:rPr lang="zh-TW" altLang="zh-HK" sz="2500" dirty="0"/>
              <a:t>月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://rthk.hk/mediadigest/20130614_76_122992.html</a:t>
            </a:r>
            <a:endParaRPr lang="zh-TW" altLang="zh-HK" sz="2500" dirty="0"/>
          </a:p>
        </p:txBody>
      </p:sp>
      <p:sp>
        <p:nvSpPr>
          <p:cNvPr id="2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9" name="矩形 28">
              <a:hlinkClick r:id="rId8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8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rId10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-17462" y="-15389"/>
            <a:ext cx="8333878" cy="969496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For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enhancement of Hong Kong’s competitiveness, </a:t>
            </a:r>
            <a:endParaRPr lang="en-US" altLang="zh-TW" sz="19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apart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idea of ‘a </a:t>
            </a:r>
            <a:r>
              <a:rPr lang="en-US" altLang="zh-TW" sz="19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city’, what other feasible recommendations could you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lang="zh-TW" altLang="zh-HK" sz="19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9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24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en-US" altLang="zh-TW" sz="2500" dirty="0" smtClean="0"/>
              <a:t>Bauhinia Foundation Research Centre (4 June 2013) </a:t>
            </a:r>
            <a:r>
              <a:rPr lang="en-US" altLang="zh-TW" sz="2500" dirty="0"/>
              <a:t>“Beyond </a:t>
            </a:r>
            <a:r>
              <a:rPr lang="en-US" altLang="zh-TW" sz="2500" dirty="0" smtClean="0"/>
              <a:t>billboards”.</a:t>
            </a:r>
            <a:r>
              <a:rPr lang="zh-TW" altLang="zh-HK" sz="2500" dirty="0" smtClean="0"/>
              <a:t> 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6"/>
              </a:rPr>
              <a:t>http://</a:t>
            </a:r>
            <a:r>
              <a:rPr lang="en-US" altLang="zh-HK" sz="2500" u="sng" dirty="0" smtClean="0">
                <a:hlinkClick r:id="rId6"/>
              </a:rPr>
              <a:t>www.bauhinia.org/analyses_content.php?lang=eng&amp;id=39</a:t>
            </a:r>
            <a:endParaRPr lang="en-US" altLang="zh-HK" sz="2500" u="sng" dirty="0" smtClean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東方</a:t>
            </a:r>
            <a:r>
              <a:rPr lang="zh-TW" altLang="zh-HK" sz="2500" dirty="0"/>
              <a:t>日報〈如刀集：地少不要怪人多〉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9</a:t>
            </a:r>
            <a:r>
              <a:rPr lang="zh-TW" altLang="zh-HK" sz="2500" dirty="0"/>
              <a:t>月</a:t>
            </a:r>
            <a:r>
              <a:rPr lang="en-US" altLang="zh-HK" sz="2500" dirty="0"/>
              <a:t>20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</a:t>
            </a:r>
            <a:r>
              <a:rPr lang="en-US" altLang="zh-HK" sz="2500" u="sng" dirty="0" smtClean="0">
                <a:hlinkClick r:id="rId7"/>
              </a:rPr>
              <a:t>orientaldaily.on.cc/cnt/news/20130920/00184_031.html</a:t>
            </a:r>
            <a:endParaRPr lang="en-US" altLang="zh-HK" sz="2500" dirty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人民</a:t>
            </a:r>
            <a:r>
              <a:rPr lang="zh-TW" altLang="zh-HK" sz="2500" dirty="0"/>
              <a:t>網〈</a:t>
            </a:r>
            <a:r>
              <a:rPr lang="zh-HK" altLang="zh-HK" sz="2500" dirty="0"/>
              <a:t>全球最佳求學城市：香港第七 新加坡冠亞洲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11</a:t>
            </a:r>
            <a:r>
              <a:rPr lang="zh-TW" altLang="zh-HK" sz="2500" dirty="0"/>
              <a:t>月</a:t>
            </a:r>
            <a:r>
              <a:rPr lang="en-US" altLang="zh-HK" sz="2500" dirty="0"/>
              <a:t>21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</a:t>
            </a:r>
            <a:r>
              <a:rPr lang="en-US" altLang="zh-HK" sz="2500" u="sng" dirty="0">
                <a:hlinkClick r:id="rId8"/>
              </a:rPr>
              <a:t>://edu.people.com.cn/BIG5/n/2013/1121/c1053-23609159.html</a:t>
            </a:r>
            <a:endParaRPr lang="zh-TW" altLang="zh-HK" sz="2500" dirty="0"/>
          </a:p>
        </p:txBody>
      </p:sp>
      <p:sp>
        <p:nvSpPr>
          <p:cNvPr id="2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30" name="矩形 29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3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5389"/>
            <a:ext cx="827584" cy="96949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-17462" y="-15389"/>
            <a:ext cx="8333878" cy="969496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For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enhancement of Hong Kong’s competitiveness, </a:t>
            </a:r>
            <a:endParaRPr lang="en-US" altLang="zh-TW" sz="19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apart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idea of ‘a </a:t>
            </a:r>
            <a:r>
              <a:rPr lang="en-US" altLang="zh-TW" sz="19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city’, what other feasible recommendations could you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lang="zh-TW" altLang="zh-HK" sz="19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7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24" name="直排文字版面配置區 4"/>
          <p:cNvSpPr txBox="1">
            <a:spLocks/>
          </p:cNvSpPr>
          <p:nvPr/>
        </p:nvSpPr>
        <p:spPr>
          <a:xfrm>
            <a:off x="154716" y="1340768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zh-TW" altLang="zh-HK" sz="2500" dirty="0" smtClean="0"/>
              <a:t>經濟日報</a:t>
            </a:r>
            <a:r>
              <a:rPr lang="zh-TW" altLang="zh-HK" sz="2500" dirty="0"/>
              <a:t>〈</a:t>
            </a:r>
            <a:r>
              <a:rPr lang="en-US" altLang="zh-HK" sz="2500" dirty="0"/>
              <a:t>PISA</a:t>
            </a:r>
            <a:r>
              <a:rPr lang="zh-HK" altLang="zh-HK" sz="2500" dirty="0"/>
              <a:t>現象 全球教育鬥高分？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12</a:t>
            </a:r>
            <a:r>
              <a:rPr lang="zh-TW" altLang="zh-HK" sz="2500" dirty="0"/>
              <a:t>月</a:t>
            </a:r>
            <a:r>
              <a:rPr lang="en-US" altLang="zh-HK" sz="2500" dirty="0"/>
              <a:t>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6"/>
              </a:rPr>
              <a:t>http</a:t>
            </a:r>
            <a:r>
              <a:rPr lang="en-US" altLang="zh-HK" sz="2500" u="sng" dirty="0">
                <a:hlinkClick r:id="rId6"/>
              </a:rPr>
              <a:t>://</a:t>
            </a:r>
            <a:r>
              <a:rPr lang="en-US" altLang="zh-HK" sz="2500" u="sng" dirty="0" smtClean="0">
                <a:hlinkClick r:id="rId6"/>
              </a:rPr>
              <a:t>www.hket.com/eti/article/7d01d088-8e93-40d4-8afe-f25e1a79a06e-953247</a:t>
            </a:r>
            <a:endParaRPr lang="en-US" altLang="zh-HK" sz="2500" dirty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中國</a:t>
            </a:r>
            <a:r>
              <a:rPr lang="zh-TW" altLang="zh-HK" sz="2500" dirty="0"/>
              <a:t>新聞網〈</a:t>
            </a:r>
            <a:r>
              <a:rPr lang="zh-HK" altLang="zh-HK" sz="2500" dirty="0"/>
              <a:t>國際城市藍皮書：東亞多城市生態環境指標排名墊底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12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</a:t>
            </a:r>
            <a:r>
              <a:rPr lang="en-US" altLang="zh-HK" sz="2500" u="sng" dirty="0" smtClean="0">
                <a:hlinkClick r:id="rId7"/>
              </a:rPr>
              <a:t>big5.xinhuanet.com/gate/big5/news.xinhuanet.com/fortune/2014-02/12/c_126123247.htm</a:t>
            </a:r>
            <a:endParaRPr lang="en-US" altLang="zh-HK" sz="2500" dirty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大公報</a:t>
            </a:r>
            <a:r>
              <a:rPr lang="zh-TW" altLang="zh-HK" sz="2500" dirty="0"/>
              <a:t>〈</a:t>
            </a:r>
            <a:r>
              <a:rPr lang="zh-HK" altLang="zh-HK" sz="2500" dirty="0"/>
              <a:t>王惠貞：經濟發展是保持香港競爭力的關鍵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</a:t>
            </a:r>
            <a:r>
              <a:rPr lang="en-US" altLang="zh-HK" sz="2500" u="sng" dirty="0">
                <a:hlinkClick r:id="rId8"/>
              </a:rPr>
              <a:t>://finance.takungpao.com.hk/hgjj/q/2014/0309/2336650.html</a:t>
            </a:r>
            <a:endParaRPr lang="zh-TW" altLang="zh-HK" sz="2500" dirty="0"/>
          </a:p>
        </p:txBody>
      </p:sp>
      <p:sp>
        <p:nvSpPr>
          <p:cNvPr id="2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30" name="矩形 29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3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5389"/>
            <a:ext cx="827584" cy="96949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-17462" y="-15389"/>
            <a:ext cx="8333878" cy="969496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For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enhancement of Hong Kong’s competitiveness, </a:t>
            </a:r>
            <a:endParaRPr lang="en-US" altLang="zh-TW" sz="19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apart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idea of ‘a </a:t>
            </a:r>
            <a:r>
              <a:rPr lang="en-US" altLang="zh-TW" sz="19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city’, what other feasible recommendations could you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lang="zh-TW" altLang="zh-HK" sz="19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56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492126" y="981075"/>
            <a:ext cx="8107362" cy="4256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24" name="直排文字版面配置區 4"/>
          <p:cNvSpPr txBox="1">
            <a:spLocks/>
          </p:cNvSpPr>
          <p:nvPr/>
        </p:nvSpPr>
        <p:spPr>
          <a:xfrm>
            <a:off x="108539" y="981075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zh-TW" altLang="zh-HK" sz="2500" dirty="0" smtClean="0"/>
              <a:t>大公報</a:t>
            </a:r>
            <a:r>
              <a:rPr lang="zh-TW" altLang="zh-HK" sz="2500" dirty="0"/>
              <a:t>〈</a:t>
            </a:r>
            <a:r>
              <a:rPr lang="zh-HK" altLang="zh-HK" sz="2500" dirty="0"/>
              <a:t>港區人大代表、政協委員談提升香港競争力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10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6"/>
              </a:rPr>
              <a:t>http</a:t>
            </a:r>
            <a:r>
              <a:rPr lang="en-US" altLang="zh-HK" sz="2500" u="sng" dirty="0">
                <a:hlinkClick r:id="rId6"/>
              </a:rPr>
              <a:t>://</a:t>
            </a:r>
            <a:r>
              <a:rPr lang="en-US" altLang="zh-HK" sz="2500" u="sng" dirty="0" smtClean="0">
                <a:hlinkClick r:id="rId6"/>
              </a:rPr>
              <a:t>news.takungpao.com/2014lh/article/2014-03/2337080.html</a:t>
            </a:r>
            <a:endParaRPr lang="en-US" altLang="zh-HK" sz="2500" dirty="0" smtClean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成</a:t>
            </a:r>
            <a:r>
              <a:rPr lang="zh-TW" altLang="zh-HK" sz="2500" dirty="0"/>
              <a:t>報〈李嘉誠：港應增競爭力 「有能者不出聲 無能者爭住做」〉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</a:t>
            </a:r>
            <a:r>
              <a:rPr lang="en-US" altLang="zh-HK" sz="2500" u="sng" dirty="0" smtClean="0">
                <a:hlinkClick r:id="rId7"/>
              </a:rPr>
              <a:t>www.singpao.com/xw/yw/201403/t20140301_492062.html</a:t>
            </a:r>
            <a:endParaRPr lang="en-US" altLang="zh-HK" sz="2500" dirty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南</a:t>
            </a:r>
            <a:r>
              <a:rPr lang="zh-TW" altLang="zh-HK" sz="2500" dirty="0"/>
              <a:t>華早報〈香港埋頭提高競爭力 狮城轉向促進社會平等〉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3</a:t>
            </a:r>
            <a:r>
              <a:rPr lang="zh-TW" altLang="zh-HK" sz="2500" dirty="0"/>
              <a:t>月</a:t>
            </a:r>
            <a:r>
              <a:rPr lang="en-US" altLang="zh-HK" sz="2500" dirty="0"/>
              <a:t>23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</a:t>
            </a:r>
            <a:r>
              <a:rPr lang="en-US" altLang="zh-HK" sz="2500" u="sng" dirty="0">
                <a:hlinkClick r:id="rId8"/>
              </a:rPr>
              <a:t>://www.nanzao.com/tc/opinion/23589/xiang-gang-mai-tou-ti-gao-jing-zheng-li-shi-cheng-zhuan-xiang-cu-jin-she-hui-ping-deng</a:t>
            </a:r>
            <a:endParaRPr lang="zh-TW" altLang="zh-HK" sz="2500" dirty="0"/>
          </a:p>
        </p:txBody>
      </p:sp>
      <p:sp>
        <p:nvSpPr>
          <p:cNvPr id="2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30" name="矩形 29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3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5389"/>
            <a:ext cx="827584" cy="96949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-17462" y="-15389"/>
            <a:ext cx="8333878" cy="969496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For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enhancement of Hong Kong’s competitiveness, </a:t>
            </a:r>
            <a:endParaRPr lang="en-US" altLang="zh-TW" sz="19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apart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idea of ‘a </a:t>
            </a:r>
            <a:r>
              <a:rPr lang="en-US" altLang="zh-TW" sz="19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city’, what other feasible recommendations could you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lang="zh-TW" altLang="zh-HK" sz="19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4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wongwaikit\AppData\Local\Microsoft\Windows\Temporary Internet Files\Content.IE5\89NLIRU5\MC900441912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7846"/>
            <a:ext cx="9019097" cy="304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15" name="直排文字版面配置區 4"/>
          <p:cNvSpPr txBox="1">
            <a:spLocks/>
          </p:cNvSpPr>
          <p:nvPr/>
        </p:nvSpPr>
        <p:spPr>
          <a:xfrm>
            <a:off x="277536" y="1157680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4"/>
              </a:buBlip>
            </a:pPr>
            <a:endParaRPr lang="zh-TW" altLang="zh-HK" sz="2500" dirty="0"/>
          </a:p>
        </p:txBody>
      </p:sp>
      <p:sp>
        <p:nvSpPr>
          <p:cNvPr id="24" name="直排文字版面配置區 4"/>
          <p:cNvSpPr txBox="1">
            <a:spLocks/>
          </p:cNvSpPr>
          <p:nvPr/>
        </p:nvSpPr>
        <p:spPr>
          <a:xfrm>
            <a:off x="108539" y="1349375"/>
            <a:ext cx="8614804" cy="407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zh-TW" altLang="zh-HK" sz="2500" dirty="0" smtClean="0"/>
              <a:t>新城</a:t>
            </a:r>
            <a:r>
              <a:rPr lang="zh-TW" altLang="zh-HK" sz="2500" dirty="0"/>
              <a:t>財經台財經網〈</a:t>
            </a:r>
            <a:r>
              <a:rPr lang="zh-HK" altLang="zh-HK" sz="2500" dirty="0"/>
              <a:t>梁振英指更多地方發展人民幣業務可提升香港競爭力</a:t>
            </a:r>
            <a:r>
              <a:rPr lang="zh-TW" altLang="zh-HK" sz="2500" dirty="0"/>
              <a:t>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4</a:t>
            </a:r>
            <a:r>
              <a:rPr lang="zh-TW" altLang="zh-HK" sz="2500" dirty="0"/>
              <a:t>月</a:t>
            </a:r>
            <a:r>
              <a:rPr lang="en-US" altLang="zh-HK" sz="2500" dirty="0"/>
              <a:t>10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6"/>
              </a:rPr>
              <a:t>http</a:t>
            </a:r>
            <a:r>
              <a:rPr lang="en-US" altLang="zh-HK" sz="2500" u="sng" dirty="0">
                <a:hlinkClick r:id="rId6"/>
              </a:rPr>
              <a:t>://</a:t>
            </a:r>
            <a:r>
              <a:rPr lang="en-US" altLang="zh-HK" sz="2500" u="sng" dirty="0" smtClean="0">
                <a:hlinkClick r:id="rId6"/>
              </a:rPr>
              <a:t>www.metroradio.com.hk/MetroFinance/News/NewsStock.aspx?NewsId=20140410203421</a:t>
            </a:r>
            <a:endParaRPr lang="en-US" altLang="zh-HK" sz="2500" dirty="0"/>
          </a:p>
          <a:p>
            <a:pPr>
              <a:buBlip>
                <a:blip r:embed="rId5"/>
              </a:buBlip>
            </a:pPr>
            <a:r>
              <a:rPr lang="en-US" altLang="zh-HK" sz="2500" dirty="0" smtClean="0"/>
              <a:t>2013 </a:t>
            </a:r>
            <a:r>
              <a:rPr lang="en-US" altLang="zh-HK" sz="2500" dirty="0"/>
              <a:t>World Economic Forum. “The Global Competitiveness Index 2013–2014: Country Profile Highlights</a:t>
            </a:r>
            <a:r>
              <a:rPr lang="en-US" altLang="zh-HK" sz="2500"/>
              <a:t>”. </a:t>
            </a:r>
            <a:r>
              <a:rPr lang="en-US" altLang="zh-HK" sz="2500" dirty="0" smtClean="0"/>
              <a:t/>
            </a:r>
            <a:br>
              <a:rPr lang="en-US" altLang="zh-HK" sz="2500" dirty="0" smtClean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://www3.weforum.org/docs/GCR2013-14/GCR_CountryHighlights_2013-2014.pdf</a:t>
            </a:r>
            <a:endParaRPr lang="zh-TW" altLang="zh-HK" sz="2500" dirty="0"/>
          </a:p>
        </p:txBody>
      </p:sp>
      <p:sp>
        <p:nvSpPr>
          <p:cNvPr id="17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9" name="矩形 28">
              <a:hlinkClick r:id="rId8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8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rId10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3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3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-15389"/>
            <a:ext cx="827584" cy="969496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-17462" y="-15389"/>
            <a:ext cx="8333878" cy="969496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For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enhancement of Hong Kong’s competitiveness, </a:t>
            </a:r>
            <a:endParaRPr lang="en-US" altLang="zh-TW" sz="19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apart 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idea of ‘a </a:t>
            </a:r>
            <a:r>
              <a:rPr lang="en-US" altLang="zh-TW" sz="19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9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city’, what other feasible recommendations could you </a:t>
            </a:r>
            <a:r>
              <a:rPr lang="en-US" altLang="zh-TW" sz="1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lang="zh-TW" altLang="zh-HK" sz="19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2966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ongwaikit\AppData\Local\Microsoft\Windows\Temporary Internet Files\Content.IE5\R9RWTA02\MP90044229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7"/>
          <a:stretch/>
        </p:blipFill>
        <p:spPr bwMode="auto">
          <a:xfrm>
            <a:off x="0" y="-6350"/>
            <a:ext cx="2688609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2688609" y="0"/>
            <a:ext cx="6490316" cy="592832"/>
          </a:xfrm>
          <a:solidFill>
            <a:srgbClr val="7030A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HK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  <a:endParaRPr lang="zh-HK" altLang="en-US" sz="40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0313" y="620687"/>
            <a:ext cx="6195263" cy="6017033"/>
          </a:xfrm>
          <a:solidFill>
            <a:schemeClr val="accent2">
              <a:lumMod val="20000"/>
              <a:lumOff val="80000"/>
              <a:alpha val="57000"/>
            </a:schemeClr>
          </a:solidFill>
          <a:ln>
            <a:solidFill>
              <a:schemeClr val="accent1"/>
            </a:solidFill>
          </a:ln>
        </p:spPr>
        <p:txBody>
          <a:bodyPr lIns="540000" rIns="540000"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zh-TW" altLang="zh-HK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581" y="620688"/>
            <a:ext cx="452746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zh-HK" sz="2800" b="1" dirty="0"/>
          </a:p>
          <a:p>
            <a:endParaRPr lang="zh-TW" altLang="zh-HK" sz="3000" dirty="0">
              <a:solidFill>
                <a:srgbClr val="0000CC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2</a:t>
            </a:fld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15816" y="620688"/>
            <a:ext cx="60197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rapid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in major cities in the Mainland and </a:t>
            </a:r>
            <a:r>
              <a:rPr lang="en-US" altLang="zh-TW" sz="17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neighbouring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regions, some citizens have expressed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concerns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Hong Kong losing its edge and its international status to other places.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‘competitiveness’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adopted as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theme of the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year. The Budget has also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out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on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bolstering Hong Kong’s position as an international hub, the promotion of industries, the keys and limits to development, and fiscal sustainability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Kong’s position as an international hub,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has put forth the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of building ‘a </a:t>
            </a:r>
            <a:r>
              <a:rPr lang="en-US" altLang="zh-TW" sz="17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city’. Through continued investment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environmental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infrastructure, improvement of the quality of air and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water, and better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solid waste,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hoped that Hong Kong could provide better quality of life for its citizens and attract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talents from abroad. The initiatives introduced in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aimed at maintaining Hong Kong’s competitiveness. However,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of resources, site selection for facilities and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altLang="zh-TW" sz="17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stakeholders </a:t>
            </a:r>
            <a:r>
              <a:rPr lang="en-US" altLang="zh-TW" sz="17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bound to arouse controversies.</a:t>
            </a:r>
            <a:endParaRPr lang="zh-TW" altLang="zh-HK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wongwaikit\AppData\Local\Microsoft\Windows\Temporary Internet Files\Content.IE5\NKONYXZE\MC9003562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4401"/>
            <a:ext cx="4996735" cy="62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71272" y="970719"/>
            <a:ext cx="7618728" cy="1200329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opined that Hong Kong may lose its international status to other places. Do you agree with this claim? Why or why not?</a:t>
            </a:r>
            <a:endParaRPr lang="zh-TW" altLang="zh-HK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1271272" y="2652430"/>
            <a:ext cx="7618728" cy="156966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makes proposals on improving the quality of air and sea water. </a:t>
            </a:r>
            <a:r>
              <a:rPr lang="en-US" altLang="zh-TW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these suggestions be </a:t>
            </a:r>
            <a:r>
              <a:rPr lang="en-US" altLang="zh-TW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 as top </a:t>
            </a:r>
            <a:r>
              <a:rPr lang="en-US" altLang="zh-TW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promoting ‘a </a:t>
            </a:r>
            <a:r>
              <a:rPr lang="en-US" altLang="zh-TW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 for all? Why or why not?</a:t>
            </a:r>
            <a:endParaRPr lang="zh-TW" altLang="zh-HK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1271272" y="4658487"/>
            <a:ext cx="7618728" cy="1569660"/>
          </a:xfrm>
          <a:prstGeom prst="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effective enhancement of Hong Kong’s competitiveness, apart from the idea of ‘a </a:t>
            </a:r>
            <a:r>
              <a:rPr lang="en-US" altLang="zh-TW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liveable</a:t>
            </a:r>
            <a:r>
              <a:rPr lang="en-US" altLang="zh-TW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city’, what other feasible recommendations could you </a:t>
            </a:r>
            <a:r>
              <a:rPr lang="en-US" altLang="zh-TW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lang="zh-TW" altLang="zh-HK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sp>
        <p:nvSpPr>
          <p:cNvPr id="718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0AF-61BD-4EA2-B775-A5B8FBFE405F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588" y="-3245"/>
            <a:ext cx="9142412" cy="592832"/>
          </a:xfrm>
          <a:solidFill>
            <a:srgbClr val="0000CC"/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HK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for Enquiry</a:t>
            </a:r>
            <a:endParaRPr lang="zh-HK" altLang="en-US" sz="40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00022" y="50563"/>
            <a:ext cx="1203963" cy="490364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kumimoji="0" lang="zh-HK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5" y="101914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ongwaikit\AppData\Local\Microsoft\Windows\Temporary Internet Files\Content.IE5\UVLOH5Y9\MC9004370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" y="266899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wongwaikit\AppData\Local\Microsoft\Windows\Temporary Internet Files\Content.IE5\NKONYXZE\MC90043705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4" y="467505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ngwaikit\AppData\Local\Microsoft\Windows\Temporary Internet Files\Content.IE5\PB4LR6NT\MP9004422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72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284163" y="761027"/>
            <a:ext cx="8544927" cy="4252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09472" y="-1"/>
            <a:ext cx="620799" cy="707887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0" y="-690"/>
            <a:ext cx="8509472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Background Information</a:t>
            </a:r>
            <a:r>
              <a:rPr kumimoji="0" lang="zh-TW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    </a:t>
            </a:r>
            <a:endParaRPr kumimoji="0" lang="en-US" altLang="zh-TW" sz="4000" b="1" dirty="0" smtClean="0">
              <a:solidFill>
                <a:schemeClr val="bg1"/>
              </a:solidFill>
              <a:latin typeface="Arial" panose="020B0604020202020204" pitchFamily="34" charset="0"/>
              <a:ea typeface="細明體" panose="0202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19" name="直排文字版面配置區 4"/>
          <p:cNvSpPr txBox="1">
            <a:spLocks/>
          </p:cNvSpPr>
          <p:nvPr/>
        </p:nvSpPr>
        <p:spPr>
          <a:xfrm>
            <a:off x="303450" y="961446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800" dirty="0"/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836712"/>
            <a:ext cx="8614804" cy="5400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6"/>
              </a:buBlip>
            </a:pPr>
            <a:r>
              <a:rPr lang="zh-TW" altLang="zh-HK" sz="2500" dirty="0" smtClean="0"/>
              <a:t>文匯報</a:t>
            </a:r>
            <a:r>
              <a:rPr lang="zh-TW" altLang="zh-HK" sz="2500" dirty="0"/>
              <a:t>〈對香港新財政預算案的解讀〉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28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://paper.wenweipo.com/2014/02/28/PL1402280006.htm</a:t>
            </a:r>
            <a:endParaRPr lang="zh-TW" altLang="zh-HK" sz="2500" dirty="0"/>
          </a:p>
          <a:p>
            <a:pPr>
              <a:buBlip>
                <a:blip r:embed="rId6"/>
              </a:buBlip>
            </a:pPr>
            <a:r>
              <a:rPr lang="zh-TW" altLang="zh-HK" sz="2500" dirty="0" smtClean="0"/>
              <a:t>星</a:t>
            </a:r>
            <a:r>
              <a:rPr lang="zh-TW" altLang="zh-HK" sz="2500" dirty="0"/>
              <a:t>島日報〈預算案：建設智慧型宜居城市〉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26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https</a:t>
            </a:r>
            <a:r>
              <a:rPr lang="en-US" altLang="zh-HK" sz="2500" u="sng" dirty="0">
                <a:hlinkClick r:id="rId8"/>
              </a:rPr>
              <a:t>://hk.news.yahoo.com/%E9%A0%90%E7%AE%97%E6%A1%88-%</a:t>
            </a:r>
            <a:r>
              <a:rPr lang="en-US" altLang="zh-HK" sz="2500" u="sng" dirty="0" smtClean="0">
                <a:hlinkClick r:id="rId8"/>
              </a:rPr>
              <a:t>E5%BB%BA%E8%A8%AD%E6%99%BA%E6%85%A7%E5%9E%8B%E5%AE%9C%E5%B1%85%E5%9F%8E%E5%B8%82-052300724.html</a:t>
            </a:r>
            <a:endParaRPr lang="zh-TW" altLang="zh-HK" sz="2500" dirty="0"/>
          </a:p>
        </p:txBody>
      </p:sp>
      <p:sp>
        <p:nvSpPr>
          <p:cNvPr id="2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6" name="矩形 25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0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9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wongwaikit\AppData\Local\Microsoft\Windows\Temporary Internet Files\Content.IE5\PB4LR6NT\MP9004422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72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284163" y="761027"/>
            <a:ext cx="8544927" cy="4252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zh-TW" altLang="zh-HK" sz="1200" dirty="0" smtClean="0"/>
          </a:p>
          <a:p>
            <a:pPr marL="0" indent="0">
              <a:buFont typeface="Arial" charset="0"/>
              <a:buNone/>
              <a:defRPr/>
            </a:pPr>
            <a:endParaRPr lang="zh-TW" altLang="zh-HK" sz="1400" b="1" dirty="0"/>
          </a:p>
          <a:p>
            <a:pPr marL="0" indent="0">
              <a:buFont typeface="Arial" charset="0"/>
              <a:buNone/>
              <a:defRPr/>
            </a:pPr>
            <a:endParaRPr lang="zh-TW" altLang="zh-HK" sz="1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HK" sz="1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zh-HK" sz="1800" b="1" dirty="0"/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09472" y="-1"/>
            <a:ext cx="620799" cy="707887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9" name="直排文字版面配置區 4"/>
          <p:cNvSpPr txBox="1">
            <a:spLocks/>
          </p:cNvSpPr>
          <p:nvPr/>
        </p:nvSpPr>
        <p:spPr>
          <a:xfrm>
            <a:off x="303450" y="961446"/>
            <a:ext cx="8491984" cy="477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5"/>
              </a:buBlip>
            </a:pPr>
            <a:endParaRPr lang="zh-TW" altLang="zh-HK" sz="2800" dirty="0"/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836712"/>
            <a:ext cx="8614804" cy="5400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6"/>
              </a:buBlip>
            </a:pPr>
            <a:r>
              <a:rPr lang="en-US" altLang="zh-HK" sz="2500" dirty="0"/>
              <a:t>HKU POP </a:t>
            </a:r>
            <a:r>
              <a:rPr lang="en-US" altLang="zh-HK" sz="2500" dirty="0" smtClean="0"/>
              <a:t>Site (4 March 2014) “HKU </a:t>
            </a:r>
            <a:r>
              <a:rPr lang="en-US" altLang="zh-HK" sz="2500" dirty="0"/>
              <a:t>POP releases the first Budget follow-up </a:t>
            </a:r>
            <a:r>
              <a:rPr lang="en-US" altLang="zh-HK" sz="2500" dirty="0" smtClean="0"/>
              <a:t>survey”. 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7"/>
              </a:rPr>
              <a:t>http://</a:t>
            </a:r>
            <a:r>
              <a:rPr lang="en-US" altLang="zh-HK" sz="2500" u="sng" dirty="0" smtClean="0">
                <a:hlinkClick r:id="rId7"/>
              </a:rPr>
              <a:t>hkupop.hku.hk/english/release/release1116.html</a:t>
            </a:r>
            <a:endParaRPr lang="en-US" altLang="zh-HK" sz="2500" u="sng" dirty="0" smtClean="0"/>
          </a:p>
          <a:p>
            <a:pPr>
              <a:buBlip>
                <a:blip r:embed="rId6"/>
              </a:buBlip>
            </a:pPr>
            <a:r>
              <a:rPr lang="en-US" altLang="zh-TW" sz="2500" dirty="0" smtClean="0"/>
              <a:t>Cathay Pacific (26 February </a:t>
            </a:r>
            <a:r>
              <a:rPr lang="en-US" altLang="zh-TW" sz="2500" dirty="0"/>
              <a:t>2014) </a:t>
            </a:r>
            <a:r>
              <a:rPr lang="en-US" altLang="zh-TW" sz="2500" dirty="0" smtClean="0"/>
              <a:t> “Cathay </a:t>
            </a:r>
            <a:r>
              <a:rPr lang="en-US" altLang="zh-TW" sz="2500" dirty="0"/>
              <a:t>Pacific welcomes Government budget </a:t>
            </a:r>
            <a:r>
              <a:rPr lang="en-US" altLang="zh-TW" sz="2500" dirty="0" smtClean="0"/>
              <a:t>initiatives”. 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</a:t>
            </a:r>
            <a:r>
              <a:rPr lang="en-US" altLang="zh-HK" sz="2500" u="sng" dirty="0">
                <a:hlinkClick r:id="rId8"/>
              </a:rPr>
              <a:t>://www.cathaypacific.com/cx/zh_HK/about-us/press-room/press-release/2014/Cathay-pacific-welcomes-government-budget-initiatives.html</a:t>
            </a:r>
            <a:endParaRPr lang="zh-TW" altLang="zh-HK" sz="25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0" y="-690"/>
            <a:ext cx="8509472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Background Information</a:t>
            </a:r>
            <a:r>
              <a:rPr kumimoji="0" lang="zh-TW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    </a:t>
            </a:r>
            <a:endParaRPr kumimoji="0" lang="en-US" altLang="zh-TW" sz="4000" b="1" dirty="0" smtClean="0">
              <a:solidFill>
                <a:schemeClr val="bg1"/>
              </a:solidFill>
              <a:latin typeface="Arial" panose="020B0604020202020204" pitchFamily="34" charset="0"/>
              <a:ea typeface="細明體" panose="0202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2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8" name="矩形 27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5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-19992" y="15376"/>
            <a:ext cx="84804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It </a:t>
            </a:r>
            <a:r>
              <a:rPr lang="en-US" altLang="zh-TW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opined that Hong Kong may lose its international status to other places. Do you agree with this claim? Why or why not?</a:t>
            </a:r>
            <a:endParaRPr lang="zh-TW" altLang="zh-HK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9221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23263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19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en-US" altLang="zh-TW" sz="2500" dirty="0" smtClean="0"/>
              <a:t>Hong Kong’s Information Services Department</a:t>
            </a:r>
            <a:r>
              <a:rPr lang="zh-TW" altLang="zh-HK" sz="2500" dirty="0" smtClean="0"/>
              <a:t> </a:t>
            </a:r>
            <a:r>
              <a:rPr lang="en-US" altLang="zh-TW" sz="2500" dirty="0" smtClean="0"/>
              <a:t>(26 February 2014) “</a:t>
            </a:r>
            <a:r>
              <a:rPr lang="en-US" altLang="zh-TW" sz="2500" dirty="0"/>
              <a:t>Press Releases: Budget Speech by the Financial Secretary (3</a:t>
            </a:r>
            <a:r>
              <a:rPr lang="en-US" altLang="zh-TW" sz="2500" dirty="0" smtClean="0"/>
              <a:t>)”.</a:t>
            </a:r>
            <a:r>
              <a:rPr lang="zh-TW" altLang="zh-HK" sz="2500" dirty="0" smtClean="0"/>
              <a:t> 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>
                <a:hlinkClick r:id="rId6"/>
              </a:rPr>
              <a:t>http://</a:t>
            </a:r>
            <a:r>
              <a:rPr lang="en-US" altLang="zh-HK" sz="2500" u="sng" dirty="0" smtClean="0">
                <a:hlinkClick r:id="rId6"/>
              </a:rPr>
              <a:t>www.info.gov.hk/gia/general/201402/26/P201402260274.htm</a:t>
            </a:r>
            <a:endParaRPr lang="en-US" altLang="zh-HK" sz="2500" u="sng" dirty="0" smtClean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文</a:t>
            </a:r>
            <a:r>
              <a:rPr lang="zh-TW" altLang="zh-HK" sz="2500" dirty="0"/>
              <a:t>滙報〈美登榜首 內地躍升兩級 台灣跌出十強 競爭力褪色 香港金變銅〉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31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</a:t>
            </a:r>
            <a:r>
              <a:rPr lang="en-US" altLang="zh-HK" sz="2500" u="sng" dirty="0" smtClean="0">
                <a:hlinkClick r:id="rId7"/>
              </a:rPr>
              <a:t>pdf.wenweipo.com/2013/05/31/a01-0531.pdf</a:t>
            </a:r>
            <a:endParaRPr lang="en-US" altLang="zh-HK" sz="2500" dirty="0"/>
          </a:p>
          <a:p>
            <a:pPr>
              <a:buBlip>
                <a:blip r:embed="rId5"/>
              </a:buBlip>
            </a:pPr>
            <a:r>
              <a:rPr lang="zh-TW" altLang="zh-HK" sz="2500" dirty="0" smtClean="0"/>
              <a:t>明</a:t>
            </a:r>
            <a:r>
              <a:rPr lang="zh-TW" altLang="zh-HK" sz="2500" dirty="0"/>
              <a:t>報財經網〈國際金融﹕新加坡成亞洲外匯中心一哥〉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9</a:t>
            </a:r>
            <a:r>
              <a:rPr lang="zh-TW" altLang="zh-HK" sz="2500" dirty="0"/>
              <a:t>月</a:t>
            </a:r>
            <a:r>
              <a:rPr lang="en-US" altLang="zh-HK" sz="2500" dirty="0"/>
              <a:t>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8"/>
              </a:rPr>
              <a:t>http</a:t>
            </a:r>
            <a:r>
              <a:rPr lang="en-US" altLang="zh-HK" sz="2500" u="sng" dirty="0">
                <a:hlinkClick r:id="rId8"/>
              </a:rPr>
              <a:t>://www.mpfinance.com/htm/finance/20130907/news/ad_ada1.htm</a:t>
            </a:r>
            <a:endParaRPr lang="zh-TW" altLang="zh-HK" sz="2500" dirty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9" name="矩形 28">
              <a:hlinkClick r:id="rId9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rId11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3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0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zh-TW" altLang="zh-HK" sz="2500" dirty="0" smtClean="0"/>
              <a:t>新</a:t>
            </a:r>
            <a:r>
              <a:rPr lang="zh-TW" altLang="zh-HK" sz="2500" dirty="0"/>
              <a:t>華網〈全球十大金融中心城市排名香港首入三甲 上海第六〉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9</a:t>
            </a:r>
            <a:r>
              <a:rPr lang="zh-TW" altLang="zh-HK" sz="2500" dirty="0"/>
              <a:t>月</a:t>
            </a:r>
            <a:r>
              <a:rPr lang="en-US" altLang="zh-HK" sz="2500" dirty="0"/>
              <a:t>11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5"/>
              </a:rPr>
              <a:t>http</a:t>
            </a:r>
            <a:r>
              <a:rPr lang="en-US" altLang="zh-HK" sz="2500" u="sng" dirty="0">
                <a:hlinkClick r:id="rId5"/>
              </a:rPr>
              <a:t>://</a:t>
            </a:r>
            <a:r>
              <a:rPr lang="en-US" altLang="zh-HK" sz="2500" u="sng" dirty="0" smtClean="0">
                <a:hlinkClick r:id="rId5"/>
              </a:rPr>
              <a:t>big5.xinhuanet.com/gate/big5/news.xinhuanet.com/fortune/2013-09/11/c_117315300.htm</a:t>
            </a:r>
            <a:endParaRPr lang="en-US" altLang="zh-HK" sz="2500" dirty="0"/>
          </a:p>
          <a:p>
            <a:pPr>
              <a:buBlip>
                <a:blip r:embed="rId4"/>
              </a:buBlip>
            </a:pPr>
            <a:r>
              <a:rPr lang="zh-TW" altLang="zh-HK" sz="2500" dirty="0" smtClean="0"/>
              <a:t>東方</a:t>
            </a:r>
            <a:r>
              <a:rPr lang="zh-TW" altLang="zh-HK" sz="2500" dirty="0"/>
              <a:t>日報〈</a:t>
            </a:r>
            <a:r>
              <a:rPr lang="zh-HK" altLang="zh-HK" sz="2500" dirty="0"/>
              <a:t>全球宜居城市香港排第八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11</a:t>
            </a:r>
            <a:r>
              <a:rPr lang="zh-TW" altLang="zh-HK" sz="2500" dirty="0"/>
              <a:t>月</a:t>
            </a:r>
            <a:r>
              <a:rPr lang="en-US" altLang="zh-HK" sz="2500" dirty="0"/>
              <a:t>27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6"/>
              </a:rPr>
              <a:t>http</a:t>
            </a:r>
            <a:r>
              <a:rPr lang="en-US" altLang="zh-HK" sz="2500" u="sng" dirty="0">
                <a:hlinkClick r:id="rId6"/>
              </a:rPr>
              <a:t>://</a:t>
            </a:r>
            <a:r>
              <a:rPr lang="en-US" altLang="zh-HK" sz="2500" u="sng" dirty="0" smtClean="0">
                <a:hlinkClick r:id="rId6"/>
              </a:rPr>
              <a:t>orientaldaily.on.cc/cnt/china_world/20131127/00180_034.html</a:t>
            </a:r>
            <a:endParaRPr lang="en-US" altLang="zh-HK" sz="2500" dirty="0"/>
          </a:p>
          <a:p>
            <a:pPr>
              <a:buBlip>
                <a:blip r:embed="rId4"/>
              </a:buBlip>
            </a:pPr>
            <a:r>
              <a:rPr lang="zh-HK" altLang="zh-HK" sz="2500" dirty="0" smtClean="0"/>
              <a:t>文匯報</a:t>
            </a:r>
            <a:r>
              <a:rPr lang="zh-HK" altLang="zh-HK" sz="2500" dirty="0"/>
              <a:t>：〈香港真是全球最宜居城市嗎？〉</a:t>
            </a:r>
            <a:r>
              <a:rPr lang="en-US" altLang="zh-HK" sz="2500" dirty="0"/>
              <a:t>(2012</a:t>
            </a:r>
            <a:r>
              <a:rPr lang="zh-HK" altLang="zh-HK" sz="2500" dirty="0"/>
              <a:t>年</a:t>
            </a:r>
            <a:r>
              <a:rPr lang="en-US" altLang="zh-HK" sz="2500" dirty="0"/>
              <a:t>7</a:t>
            </a:r>
            <a:r>
              <a:rPr lang="zh-HK" altLang="zh-HK" sz="2500" dirty="0"/>
              <a:t>月</a:t>
            </a:r>
            <a:r>
              <a:rPr lang="en-US" altLang="zh-HK" sz="2500" dirty="0"/>
              <a:t>12</a:t>
            </a:r>
            <a:r>
              <a:rPr lang="zh-HK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://paper.wenweipo.com/2012/07/12/PL1207120004.htm</a:t>
            </a:r>
            <a:endParaRPr lang="zh-TW" altLang="zh-HK" sz="2500" dirty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2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30" name="矩形 29">
              <a:hlinkClick r:id="rId8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8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0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-19992" y="15376"/>
            <a:ext cx="84804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It </a:t>
            </a:r>
            <a:r>
              <a:rPr lang="en-US" altLang="zh-TW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opined that Hong Kong may lose its international status to other places. Do you agree with this claim? Why or why not?</a:t>
            </a:r>
            <a:endParaRPr lang="zh-TW" altLang="zh-HK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23263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36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en-US" altLang="zh-HK" sz="2500" dirty="0" smtClean="0"/>
              <a:t>BBC</a:t>
            </a:r>
            <a:r>
              <a:rPr lang="zh-TW" altLang="zh-HK" sz="2500" dirty="0"/>
              <a:t>中文網〈</a:t>
            </a:r>
            <a:r>
              <a:rPr lang="zh-CN" altLang="zh-HK" sz="2500" dirty="0"/>
              <a:t>香港再成中國最具競爭力城市但優勢放緩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5</a:t>
            </a:r>
            <a:r>
              <a:rPr lang="zh-TW" altLang="zh-HK" sz="2500" dirty="0"/>
              <a:t>月</a:t>
            </a:r>
            <a:r>
              <a:rPr lang="en-US" altLang="zh-HK" sz="2500" dirty="0"/>
              <a:t>19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5"/>
              </a:rPr>
              <a:t>http</a:t>
            </a:r>
            <a:r>
              <a:rPr lang="en-US" altLang="zh-HK" sz="2500" u="sng" dirty="0">
                <a:hlinkClick r:id="rId5"/>
              </a:rPr>
              <a:t>://</a:t>
            </a:r>
            <a:r>
              <a:rPr lang="en-US" altLang="zh-HK" sz="2500" u="sng" dirty="0" smtClean="0">
                <a:hlinkClick r:id="rId5"/>
              </a:rPr>
              <a:t>www.bbc.co.uk/zhongwen/trad/business/2013/05/130519_china_cities_hongkong.shtml</a:t>
            </a:r>
            <a:endParaRPr lang="en-US" altLang="zh-HK" sz="2500" dirty="0"/>
          </a:p>
          <a:p>
            <a:pPr>
              <a:buBlip>
                <a:blip r:embed="rId4"/>
              </a:buBlip>
            </a:pPr>
            <a:r>
              <a:rPr lang="zh-TW" altLang="zh-HK" sz="2500" dirty="0" smtClean="0"/>
              <a:t>蘋果</a:t>
            </a:r>
            <a:r>
              <a:rPr lang="zh-TW" altLang="zh-HK" sz="2500" dirty="0"/>
              <a:t>日報〈</a:t>
            </a:r>
            <a:r>
              <a:rPr lang="zh-HK" altLang="zh-HK" sz="2500" dirty="0"/>
              <a:t>劉細良專欄：成功爭取市長地位</a:t>
            </a:r>
            <a:r>
              <a:rPr lang="zh-TW" altLang="zh-HK" sz="2500" dirty="0"/>
              <a:t>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10</a:t>
            </a:r>
            <a:r>
              <a:rPr lang="zh-TW" altLang="zh-HK" sz="2500" dirty="0"/>
              <a:t>月</a:t>
            </a:r>
            <a:r>
              <a:rPr lang="en-US" altLang="zh-HK" sz="2500" dirty="0"/>
              <a:t>28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6"/>
              </a:rPr>
              <a:t>http</a:t>
            </a:r>
            <a:r>
              <a:rPr lang="en-US" altLang="zh-HK" sz="2500" u="sng" dirty="0">
                <a:hlinkClick r:id="rId6"/>
              </a:rPr>
              <a:t>://</a:t>
            </a:r>
            <a:r>
              <a:rPr lang="en-US" altLang="zh-HK" sz="2500" u="sng" dirty="0" smtClean="0">
                <a:hlinkClick r:id="rId6"/>
              </a:rPr>
              <a:t>hk.apple.nextmedia.com/financeestate/art/20131028/18482851</a:t>
            </a:r>
            <a:endParaRPr lang="en-US" altLang="zh-HK" sz="2500" u="sng" dirty="0"/>
          </a:p>
          <a:p>
            <a:pPr>
              <a:buBlip>
                <a:blip r:embed="rId4"/>
              </a:buBlip>
            </a:pPr>
            <a:r>
              <a:rPr lang="zh-TW" altLang="zh-HK" sz="2500" dirty="0" smtClean="0"/>
              <a:t>蘋果</a:t>
            </a:r>
            <a:r>
              <a:rPr lang="zh-TW" altLang="zh-HK" sz="2500" dirty="0"/>
              <a:t>日報〈香港最宜居〉</a:t>
            </a:r>
            <a:r>
              <a:rPr lang="en-US" altLang="zh-HK" sz="2500" dirty="0"/>
              <a:t>(2013</a:t>
            </a:r>
            <a:r>
              <a:rPr lang="zh-TW" altLang="zh-HK" sz="2500" dirty="0"/>
              <a:t>年</a:t>
            </a:r>
            <a:r>
              <a:rPr lang="en-US" altLang="zh-HK" sz="2500" dirty="0"/>
              <a:t>11</a:t>
            </a:r>
            <a:r>
              <a:rPr lang="zh-TW" altLang="zh-HK" sz="2500" dirty="0"/>
              <a:t>月</a:t>
            </a:r>
            <a:r>
              <a:rPr lang="en-US" altLang="zh-HK" sz="2500" dirty="0"/>
              <a:t>17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7"/>
              </a:rPr>
              <a:t>http</a:t>
            </a:r>
            <a:r>
              <a:rPr lang="en-US" altLang="zh-HK" sz="2500" u="sng" dirty="0">
                <a:hlinkClick r:id="rId7"/>
              </a:rPr>
              <a:t>://hk.apple.nextmedia.com/supplement/columnist/%E9%99%B6%E5%82%91/art/20131117/18511032</a:t>
            </a:r>
            <a:endParaRPr lang="zh-TW" altLang="zh-HK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2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30" name="矩形 29">
              <a:hlinkClick r:id="rId8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8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hlinkClick r:id="rId10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1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2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-19992" y="15376"/>
            <a:ext cx="84804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It </a:t>
            </a:r>
            <a:r>
              <a:rPr lang="en-US" altLang="zh-TW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opined that Hong Kong may lose its international status to other places. Do you agree with this claim? Why or why not?</a:t>
            </a:r>
            <a:endParaRPr lang="zh-TW" altLang="zh-HK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23263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36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字方塊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019444" y="5866561"/>
            <a:ext cx="21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＞</a:t>
            </a:r>
            <a:r>
              <a:rPr kumimoji="0" lang="en-US" altLang="zh-TW" b="1" dirty="0" smtClean="0">
                <a:solidFill>
                  <a:srgbClr val="0000CC"/>
                </a:solidFill>
                <a:latin typeface="+mj-lt"/>
                <a:ea typeface="標楷體" pitchFamily="65" charset="-120"/>
                <a:cs typeface="Arial Unicode MS" pitchFamily="34" charset="-120"/>
                <a:hlinkClick r:id="" action="ppaction://hlinkshowjump?jump=nextslide"/>
              </a:rPr>
              <a:t>More information</a:t>
            </a:r>
            <a:endParaRPr kumimoji="0" lang="zh-HK" altLang="en-US" b="1" dirty="0">
              <a:solidFill>
                <a:srgbClr val="0000CC"/>
              </a:solidFill>
              <a:latin typeface="+mj-lt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0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wongwaikit\AppData\Local\Microsoft\Windows\Temporary Internet Files\Content.IE5\PB4LR6NT\MC900441936[1].wm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000475"/>
            <a:ext cx="6725232" cy="58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755650" y="981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FFFF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HK" altLang="en-US">
              <a:solidFill>
                <a:prstClr val="black"/>
              </a:solidFill>
            </a:endParaRPr>
          </a:p>
        </p:txBody>
      </p:sp>
      <p:sp>
        <p:nvSpPr>
          <p:cNvPr id="20" name="直排文字版面配置區 4"/>
          <p:cNvSpPr txBox="1">
            <a:spLocks/>
          </p:cNvSpPr>
          <p:nvPr/>
        </p:nvSpPr>
        <p:spPr>
          <a:xfrm>
            <a:off x="275196" y="1165225"/>
            <a:ext cx="8614804" cy="457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zh-TW" altLang="zh-HK" sz="2500" dirty="0" smtClean="0"/>
              <a:t>蘋果</a:t>
            </a:r>
            <a:r>
              <a:rPr lang="zh-TW" altLang="zh-HK" sz="2500" dirty="0"/>
              <a:t>日報〈星洲生活質素拋離香港〉</a:t>
            </a:r>
            <a:r>
              <a:rPr lang="en-US" altLang="zh-HK" sz="2500" dirty="0"/>
              <a:t>(2014</a:t>
            </a:r>
            <a:r>
              <a:rPr lang="zh-TW" altLang="zh-HK" sz="2500" dirty="0"/>
              <a:t>年</a:t>
            </a:r>
            <a:r>
              <a:rPr lang="en-US" altLang="zh-HK" sz="2500" dirty="0"/>
              <a:t>2</a:t>
            </a:r>
            <a:r>
              <a:rPr lang="zh-TW" altLang="zh-HK" sz="2500" dirty="0"/>
              <a:t>月</a:t>
            </a:r>
            <a:r>
              <a:rPr lang="en-US" altLang="zh-HK" sz="2500" dirty="0"/>
              <a:t>20</a:t>
            </a:r>
            <a:r>
              <a:rPr lang="zh-TW" altLang="zh-HK" sz="2500" dirty="0"/>
              <a:t>日</a:t>
            </a:r>
            <a:r>
              <a:rPr lang="en-US" altLang="zh-HK" sz="2500" dirty="0" smtClean="0"/>
              <a:t>)</a:t>
            </a:r>
            <a:r>
              <a:rPr lang="en-US" altLang="zh-HK" sz="2500" dirty="0"/>
              <a:t/>
            </a:r>
            <a:br>
              <a:rPr lang="en-US" altLang="zh-HK" sz="2500" dirty="0"/>
            </a:br>
            <a:r>
              <a:rPr lang="en-US" altLang="zh-HK" sz="2500" u="sng" dirty="0" smtClean="0">
                <a:hlinkClick r:id="rId5"/>
              </a:rPr>
              <a:t>http</a:t>
            </a:r>
            <a:r>
              <a:rPr lang="en-US" altLang="zh-HK" sz="2500" u="sng" dirty="0">
                <a:hlinkClick r:id="rId5"/>
              </a:rPr>
              <a:t>://hk.apple.nextmedia.com/news/art/20140220/18631439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 smtClean="0"/>
          </a:p>
          <a:p>
            <a:pPr marL="0" indent="0">
              <a:buNone/>
            </a:pPr>
            <a:endParaRPr lang="zh-TW" altLang="zh-HK" sz="2500" dirty="0"/>
          </a:p>
        </p:txBody>
      </p:sp>
      <p:sp>
        <p:nvSpPr>
          <p:cNvPr id="17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88" y="6237288"/>
            <a:ext cx="565150" cy="619125"/>
          </a:xfrm>
          <a:prstGeom prst="actionButtonBackPrevious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1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99488" y="6237288"/>
            <a:ext cx="581025" cy="625475"/>
          </a:xfrm>
          <a:prstGeom prst="actionButtonForwardNex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907142" y="6282774"/>
            <a:ext cx="7265258" cy="556114"/>
            <a:chOff x="907142" y="6282774"/>
            <a:chExt cx="7265258" cy="556114"/>
          </a:xfrm>
          <a:solidFill>
            <a:srgbClr val="0000CC"/>
          </a:solidFill>
        </p:grpSpPr>
        <p:sp>
          <p:nvSpPr>
            <p:cNvPr id="23" name="矩形 22">
              <a:hlinkClick r:id="rId6" action="ppaction://hlinksldjump"/>
            </p:cNvPr>
            <p:cNvSpPr/>
            <p:nvPr/>
          </p:nvSpPr>
          <p:spPr>
            <a:xfrm>
              <a:off x="907142" y="6289612"/>
              <a:ext cx="1296070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6" action="ppaction://hlinksldjump"/>
                </a:rPr>
                <a:t>Background Information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hlinkClick r:id="" action="ppaction://noaction"/>
            </p:cNvPr>
            <p:cNvSpPr/>
            <p:nvPr/>
          </p:nvSpPr>
          <p:spPr>
            <a:xfrm>
              <a:off x="4716016" y="6282774"/>
              <a:ext cx="1561255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7" action="ppaction://hlinksldjump"/>
                </a:rPr>
                <a:t>Question 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7" action="ppaction://hlinksldjump"/>
                </a:rPr>
                <a:t>(2)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>
              <a:hlinkClick r:id="rId8" action="ppaction://hlinksldjump"/>
            </p:cNvPr>
            <p:cNvSpPr/>
            <p:nvPr/>
          </p:nvSpPr>
          <p:spPr>
            <a:xfrm>
              <a:off x="2771800" y="6289611"/>
              <a:ext cx="1368152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HK" sz="1600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9" action="ppaction://hlinksldjump"/>
                </a:rPr>
                <a:t>Question for Enquiry (1)</a:t>
              </a:r>
              <a:endParaRPr lang="zh-HK" altLang="en-US" sz="1600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>
              <a:hlinkClick r:id="" action="ppaction://noaction"/>
            </p:cNvPr>
            <p:cNvSpPr/>
            <p:nvPr/>
          </p:nvSpPr>
          <p:spPr>
            <a:xfrm>
              <a:off x="6660232" y="6289613"/>
              <a:ext cx="1512168" cy="549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HK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Question </a:t>
              </a:r>
              <a:r>
                <a:rPr lang="en-US" altLang="zh-HK" b="1" dirty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for Enquiry </a:t>
              </a:r>
              <a:r>
                <a:rPr lang="en-US" altLang="zh-HK" b="1" dirty="0" smtClean="0">
                  <a:solidFill>
                    <a:srgbClr val="0000CC"/>
                  </a:solidFill>
                  <a:latin typeface="+mj-lt"/>
                  <a:ea typeface="細明體" panose="02020509000000000000" pitchFamily="49" charset="-120"/>
                  <a:cs typeface="Times New Roman" panose="02020603050405020304" pitchFamily="18" charset="0"/>
                  <a:hlinkClick r:id="rId10" action="ppaction://hlinksldjump"/>
                </a:rPr>
                <a:t>(3)</a:t>
              </a:r>
              <a:endParaRPr lang="zh-HK" altLang="en-US" b="1" dirty="0">
                <a:solidFill>
                  <a:srgbClr val="0000CC"/>
                </a:solidFill>
                <a:latin typeface="+mj-lt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zh-HK" altLang="en-US" b="1" dirty="0">
                <a:solidFill>
                  <a:schemeClr val="bg1"/>
                </a:solidFill>
                <a:latin typeface="+mj-lt"/>
                <a:ea typeface="細明體" panose="02020509000000000000" pitchFamily="49" charset="-120"/>
              </a:endParaRPr>
            </a:p>
          </p:txBody>
        </p:sp>
      </p:grp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-19992" y="15376"/>
            <a:ext cx="8480423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It </a:t>
            </a:r>
            <a:r>
              <a:rPr lang="en-US" altLang="zh-TW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opined that Hong Kong may lose its international status to other places. Do you agree with this claim? Why or why not?</a:t>
            </a:r>
            <a:endParaRPr lang="zh-TW" altLang="zh-HK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60432" y="-1"/>
            <a:ext cx="669839" cy="723263"/>
          </a:xfrm>
          <a:prstGeom prst="actionButtonHom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34" name="Picture 2" descr="C:\Users\wongwaikit\AppData\Local\Microsoft\Windows\Temporary Internet Files\Content.IE5\DIBDVGWV\MC90043705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238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458AE5">
            <a:alpha val="54902"/>
          </a:srgbClr>
        </a:solidFill>
        <a:ln>
          <a:solidFill>
            <a:srgbClr val="0000CC"/>
          </a:solidFill>
        </a:ln>
      </a:spPr>
      <a:bodyPr wrap="square">
        <a:spAutoFit/>
      </a:bodyPr>
      <a:lstStyle>
        <a:defPPr algn="ctr" eaLnBrk="1" hangingPunct="1">
          <a:defRPr kumimoji="0" sz="4000" b="1" dirty="0" smtClean="0">
            <a:solidFill>
              <a:srgbClr val="0000CC"/>
            </a:solidFill>
            <a:latin typeface="細明體" panose="02020509000000000000" pitchFamily="49" charset="-120"/>
            <a:ea typeface="細明體" panose="02020509000000000000" pitchFamily="49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1368</Words>
  <Application>Microsoft Office PowerPoint</Application>
  <PresentationFormat>如螢幕大小 (4:3)</PresentationFormat>
  <Paragraphs>259</Paragraphs>
  <Slides>18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Introduction</vt:lpstr>
      <vt:lpstr>Questions for Enquiry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CHIM, In-leng</dc:creator>
  <cp:lastModifiedBy>WONG, Wai-kit</cp:lastModifiedBy>
  <cp:revision>234</cp:revision>
  <dcterms:created xsi:type="dcterms:W3CDTF">2013-05-30T06:57:43Z</dcterms:created>
  <dcterms:modified xsi:type="dcterms:W3CDTF">2014-05-05T08:57:55Z</dcterms:modified>
</cp:coreProperties>
</file>