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6" r:id="rId4"/>
    <p:sldId id="275" r:id="rId5"/>
    <p:sldId id="285" r:id="rId6"/>
    <p:sldId id="310" r:id="rId7"/>
    <p:sldId id="278" r:id="rId8"/>
    <p:sldId id="311" r:id="rId9"/>
    <p:sldId id="312" r:id="rId10"/>
    <p:sldId id="313" r:id="rId11"/>
    <p:sldId id="314" r:id="rId12"/>
    <p:sldId id="296" r:id="rId13"/>
    <p:sldId id="315" r:id="rId14"/>
    <p:sldId id="316" r:id="rId15"/>
    <p:sldId id="317" r:id="rId16"/>
    <p:sldId id="318" r:id="rId1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4C6D8"/>
    <a:srgbClr val="CCFF33"/>
    <a:srgbClr val="FF9900"/>
    <a:srgbClr val="9FD3E1"/>
    <a:srgbClr val="99FF33"/>
    <a:srgbClr val="CCFF66"/>
    <a:srgbClr val="CBFF97"/>
    <a:srgbClr val="D3FFA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5" autoAdjust="0"/>
    <p:restoredTop sz="94660"/>
  </p:normalViewPr>
  <p:slideViewPr>
    <p:cSldViewPr>
      <p:cViewPr>
        <p:scale>
          <a:sx n="70" d="100"/>
          <a:sy n="70" d="100"/>
        </p:scale>
        <p:origin x="-1374" y="-540"/>
      </p:cViewPr>
      <p:guideLst>
        <p:guide orient="horz" pos="2160"/>
        <p:guide pos="2880"/>
      </p:guideLst>
    </p:cSldViewPr>
  </p:slideViewPr>
  <p:notesTextViewPr>
    <p:cViewPr>
      <p:scale>
        <a:sx n="1" d="1"/>
        <a:sy n="1" d="1"/>
      </p:scale>
      <p:origin x="0" y="0"/>
    </p:cViewPr>
  </p:notesTextViewPr>
  <p:sorterViewPr>
    <p:cViewPr>
      <p:scale>
        <a:sx n="122" d="100"/>
        <a:sy n="122" d="100"/>
      </p:scale>
      <p:origin x="0" y="25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10BD4-560F-4856-8612-66CEA02A35A7}" type="datetimeFigureOut">
              <a:rPr lang="zh-HK" altLang="en-US" smtClean="0"/>
              <a:t>13/3/2014</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C82C-860C-446B-889F-DA410996A8FD}" type="slidenum">
              <a:rPr lang="zh-HK" altLang="en-US" smtClean="0"/>
              <a:t>‹#›</a:t>
            </a:fld>
            <a:endParaRPr lang="zh-HK" altLang="en-US"/>
          </a:p>
        </p:txBody>
      </p:sp>
    </p:spTree>
    <p:extLst>
      <p:ext uri="{BB962C8B-B14F-4D97-AF65-F5344CB8AC3E}">
        <p14:creationId xmlns:p14="http://schemas.microsoft.com/office/powerpoint/2010/main" val="15011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4</a:t>
            </a:fld>
            <a:endParaRPr lang="en-US" altLang="zh-HK"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13</a:t>
            </a:fld>
            <a:endParaRPr lang="en-US" altLang="zh-HK"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14</a:t>
            </a:fld>
            <a:endParaRPr lang="en-US" altLang="zh-HK"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15</a:t>
            </a:fld>
            <a:endParaRPr lang="en-US" altLang="zh-HK"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16</a:t>
            </a:fld>
            <a:endParaRPr lang="en-US" altLang="zh-HK"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5</a:t>
            </a:fld>
            <a:endParaRPr lang="en-US" altLang="zh-HK"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6</a:t>
            </a:fld>
            <a:endParaRPr lang="en-US" altLang="zh-HK"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7</a:t>
            </a:fld>
            <a:endParaRPr lang="en-US" altLang="zh-HK"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8</a:t>
            </a:fld>
            <a:endParaRPr lang="en-US" altLang="zh-HK"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9</a:t>
            </a:fld>
            <a:endParaRPr lang="en-US" altLang="zh-HK"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10</a:t>
            </a:fld>
            <a:endParaRPr lang="en-US" altLang="zh-HK"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11</a:t>
            </a:fld>
            <a:endParaRPr lang="en-US" altLang="zh-HK"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12</a:t>
            </a:fld>
            <a:endParaRPr lang="en-US" altLang="zh-HK"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8B94F0D-DE7C-4054-9FDF-63D183748FDC}" type="datetime1">
              <a:rPr lang="zh-HK" altLang="en-US" smtClean="0"/>
              <a:t>13/3/2014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42645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B8CCFBAE-A977-4FEE-90DB-86884E745C20}" type="datetime1">
              <a:rPr lang="zh-HK" altLang="en-US" smtClean="0"/>
              <a:t>13/3/2014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58030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2A95E717-7D7C-4F3E-9861-DE9840DE36B5}" type="datetime1">
              <a:rPr lang="zh-HK" altLang="en-US" smtClean="0"/>
              <a:t>13/3/2014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5335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30BEAD15-2A24-4369-A6EA-C340A7FEDA8E}" type="datetime1">
              <a:rPr lang="zh-HK" altLang="en-US" smtClean="0"/>
              <a:t>13/3/2014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5540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AF24BB6-78FD-4235-B500-D4B2EC29B066}" type="datetime1">
              <a:rPr lang="zh-HK" altLang="en-US" smtClean="0"/>
              <a:t>13/3/2014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9487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696F67DB-4480-426E-8D8B-857F478A07CE}" type="datetime1">
              <a:rPr lang="zh-HK" altLang="en-US" smtClean="0"/>
              <a:t>13/3/2014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93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23A6EB2D-5D78-4CBE-9F0D-183C4FFBED0C}" type="datetime1">
              <a:rPr lang="zh-HK" altLang="en-US" smtClean="0"/>
              <a:t>13/3/2014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00936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38701BE6-F851-48C6-8BF0-BA42F9A55ACC}" type="datetime1">
              <a:rPr lang="zh-HK" altLang="en-US" smtClean="0"/>
              <a:t>13/3/2014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5219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33C096-B5CE-47D1-B935-92DA1AB0AF82}" type="datetime1">
              <a:rPr lang="zh-HK" altLang="en-US" smtClean="0"/>
              <a:t>13/3/2014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85013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58D9D8-741B-4BD9-9B11-E7D97803CBA6}" type="datetime1">
              <a:rPr lang="zh-HK" altLang="en-US" smtClean="0"/>
              <a:t>13/3/2014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0152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DD94D5F-46E9-47C2-B2A1-E171492C94C8}" type="datetime1">
              <a:rPr lang="zh-HK" altLang="en-US" smtClean="0"/>
              <a:t>13/3/2014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11661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chemeClr val="bg1">
                <a:lumMod val="0"/>
                <a:lumOff val="100000"/>
                <a:alpha val="0"/>
              </a:schemeClr>
            </a:gs>
            <a:gs pos="100000">
              <a:schemeClr val="accent1">
                <a:tint val="44500"/>
                <a:satMod val="160000"/>
              </a:schemeClr>
            </a:gs>
            <a:gs pos="100000">
              <a:schemeClr val="accent1">
                <a:tint val="23500"/>
                <a:satMod val="160000"/>
              </a:schemeClr>
            </a:gs>
          </a:gsLst>
          <a:lin ang="21594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314D-37FE-4CEC-9754-3D0AEF04AEFB}" type="datetime1">
              <a:rPr lang="zh-HK" altLang="en-US" smtClean="0"/>
              <a:t>13/3/2014</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27108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cmp.com/news/hong-kong/article/1412388/supermarket-adds-modern-touch-lunar-new-year-campaign" TargetMode="External"/><Relationship Id="rId13" Type="http://schemas.openxmlformats.org/officeDocument/2006/relationships/slide" Target="slide5.xml"/><Relationship Id="rId3" Type="http://schemas.openxmlformats.org/officeDocument/2006/relationships/image" Target="../media/image8.wmf"/><Relationship Id="rId7" Type="http://schemas.openxmlformats.org/officeDocument/2006/relationships/hyperlink" Target="http://www.stanford.edu/group/sjeaa/journal102/10-2_10%20Korea-Park.pdf" TargetMode="External"/><Relationship Id="rId12"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pozorje.org.rs/2009/simposium/s-BarbaraOrel.pdf" TargetMode="External"/><Relationship Id="rId11" Type="http://schemas.openxmlformats.org/officeDocument/2006/relationships/slide" Target="slide7.xml"/><Relationship Id="rId5" Type="http://schemas.openxmlformats.org/officeDocument/2006/relationships/hyperlink" Target="http://www.bbc.co.uk/ukchina/trad/uk_life/2014/02/140203_life_london_cny_update.shtml" TargetMode="External"/><Relationship Id="rId10" Type="http://schemas.openxmlformats.org/officeDocument/2006/relationships/slide" Target="slide4.xml"/><Relationship Id="rId4" Type="http://schemas.openxmlformats.org/officeDocument/2006/relationships/image" Target="../media/image6.gif"/><Relationship Id="rId9" Type="http://schemas.openxmlformats.org/officeDocument/2006/relationships/image" Target="../media/image9.gif"/><Relationship Id="rId1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8.wmf"/><Relationship Id="rId7" Type="http://schemas.openxmlformats.org/officeDocument/2006/relationships/image" Target="../media/image9.gif"/><Relationship Id="rId12"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thediplomat.com/2014/02/chinese-new-year-increasingly-traditional-increasingly-global/" TargetMode="External"/><Relationship Id="rId11" Type="http://schemas.openxmlformats.org/officeDocument/2006/relationships/slide" Target="slide5.xml"/><Relationship Id="rId5" Type="http://schemas.openxmlformats.org/officeDocument/2006/relationships/hyperlink" Target="http://www.economist.com/blogs/banyan/2014/02/japans-early-new-year" TargetMode="External"/><Relationship Id="rId10" Type="http://schemas.openxmlformats.org/officeDocument/2006/relationships/slide" Target="slide15.xml"/><Relationship Id="rId4" Type="http://schemas.openxmlformats.org/officeDocument/2006/relationships/image" Target="../media/image6.gif"/><Relationship Id="rId9" Type="http://schemas.openxmlformats.org/officeDocument/2006/relationships/slide" Target="slide7.xml"/></Relationships>
</file>

<file path=ppt/slides/_rels/slide12.xml.rels><?xml version="1.0" encoding="UTF-8" standalone="yes"?>
<Relationships xmlns="http://schemas.openxmlformats.org/package/2006/relationships"><Relationship Id="rId8" Type="http://schemas.openxmlformats.org/officeDocument/2006/relationships/hyperlink" Target="http://news.takungpao.com.hk/paper/q/2014/0203/2256243.html" TargetMode="External"/><Relationship Id="rId13" Type="http://schemas.openxmlformats.org/officeDocument/2006/relationships/slide" Target="slide5.xml"/><Relationship Id="rId3" Type="http://schemas.openxmlformats.org/officeDocument/2006/relationships/image" Target="../media/image10.jpeg"/><Relationship Id="rId7" Type="http://schemas.openxmlformats.org/officeDocument/2006/relationships/hyperlink" Target="http://news.takungpao.com.hk/paper/q/2013/0124/1403727.html" TargetMode="External"/><Relationship Id="rId12"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news.takungpao.com.hk/fk/takung/small-park/2013-12/2125306.html" TargetMode="External"/><Relationship Id="rId11" Type="http://schemas.openxmlformats.org/officeDocument/2006/relationships/slide" Target="slide7.xml"/><Relationship Id="rId5" Type="http://schemas.openxmlformats.org/officeDocument/2006/relationships/image" Target="../media/image6.gif"/><Relationship Id="rId10" Type="http://schemas.openxmlformats.org/officeDocument/2006/relationships/slide" Target="slide4.xml"/><Relationship Id="rId4" Type="http://schemas.microsoft.com/office/2007/relationships/hdphoto" Target="../media/hdphoto5.wdp"/><Relationship Id="rId9" Type="http://schemas.openxmlformats.org/officeDocument/2006/relationships/hyperlink" Target="http://news.takungpao.com.hk/paper/q/2014/0206/2258416.html" TargetMode="Externa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www.singpao.com/xw/gat/201401/t20140110_483376.html" TargetMode="External"/><Relationship Id="rId13" Type="http://schemas.openxmlformats.org/officeDocument/2006/relationships/slide" Target="slide5.xml"/><Relationship Id="rId3" Type="http://schemas.openxmlformats.org/officeDocument/2006/relationships/image" Target="../media/image10.jpeg"/><Relationship Id="rId7" Type="http://schemas.openxmlformats.org/officeDocument/2006/relationships/hyperlink" Target="http://www.singpao.com/sh/qzb/201312/t20131229_480921.html" TargetMode="External"/><Relationship Id="rId12"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paper.wenweipo.com/2012/06/22/OT1206220012.htm" TargetMode="External"/><Relationship Id="rId11" Type="http://schemas.openxmlformats.org/officeDocument/2006/relationships/slide" Target="slide7.xml"/><Relationship Id="rId5" Type="http://schemas.openxmlformats.org/officeDocument/2006/relationships/image" Target="../media/image6.gif"/><Relationship Id="rId10" Type="http://schemas.openxmlformats.org/officeDocument/2006/relationships/slide" Target="slide4.xml"/><Relationship Id="rId4" Type="http://schemas.microsoft.com/office/2007/relationships/hdphoto" Target="../media/hdphoto5.wdp"/><Relationship Id="rId9" Type="http://schemas.openxmlformats.org/officeDocument/2006/relationships/hyperlink" Target="http://www.singpao.com/xw/yw/201401/t20140122_485726.html" TargetMode="External"/><Relationship Id="rId1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hyperlink" Target="http://hk.news.yahoo.com/%E6%96%B0%E7%95%8C%E6%98%A5%E7%AF%80%E9%81%8A-%E9%84%89%E6%9D%91%E5%96%9C%E6%85%B6%E6%B0%A3%E6%B0%9B%E6%BF%83-221108672.html" TargetMode="External"/><Relationship Id="rId13" Type="http://schemas.openxmlformats.org/officeDocument/2006/relationships/slide" Target="slide12.xml"/><Relationship Id="rId3" Type="http://schemas.openxmlformats.org/officeDocument/2006/relationships/image" Target="../media/image10.jpeg"/><Relationship Id="rId7" Type="http://schemas.openxmlformats.org/officeDocument/2006/relationships/hyperlink" Target="http://inews.mingpao.com/htm/Inews/20140131/ca51324w.htm" TargetMode="External"/><Relationship Id="rId12"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ingpao.com/xw/yw/201401/t20140122_485725.html" TargetMode="External"/><Relationship Id="rId11" Type="http://schemas.openxmlformats.org/officeDocument/2006/relationships/slide" Target="slide15.xml"/><Relationship Id="rId5" Type="http://schemas.openxmlformats.org/officeDocument/2006/relationships/image" Target="../media/image6.gif"/><Relationship Id="rId10" Type="http://schemas.openxmlformats.org/officeDocument/2006/relationships/slide" Target="slide7.xml"/><Relationship Id="rId4" Type="http://schemas.microsoft.com/office/2007/relationships/hdphoto" Target="../media/hdphoto5.wdp"/><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hyperlink" Target="http://big5.xinhuanet.com/gate/big5/news.xinhuanet.com/world/2014-02/03/c_119206489.htm" TargetMode="External"/><Relationship Id="rId13" Type="http://schemas.openxmlformats.org/officeDocument/2006/relationships/slide" Target="slide12.xml"/><Relationship Id="rId3" Type="http://schemas.openxmlformats.org/officeDocument/2006/relationships/image" Target="../media/image10.jpeg"/><Relationship Id="rId7" Type="http://schemas.openxmlformats.org/officeDocument/2006/relationships/hyperlink" Target="http://news.sina.com.hk/news/20140130/-9-3178452/1.html" TargetMode="External"/><Relationship Id="rId12"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jobmarket.com.hk/Resources/industry_trend_details.jsp?article_id=6068&amp;cmpy_id" TargetMode="External"/><Relationship Id="rId11" Type="http://schemas.openxmlformats.org/officeDocument/2006/relationships/slide" Target="slide15.xml"/><Relationship Id="rId5" Type="http://schemas.openxmlformats.org/officeDocument/2006/relationships/image" Target="../media/image6.gif"/><Relationship Id="rId10" Type="http://schemas.openxmlformats.org/officeDocument/2006/relationships/slide" Target="slide7.xml"/><Relationship Id="rId4" Type="http://schemas.microsoft.com/office/2007/relationships/hdphoto" Target="../media/hdphoto5.wdp"/><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0.jpeg"/><Relationship Id="rId7" Type="http://schemas.openxmlformats.org/officeDocument/2006/relationships/hyperlink" Target="http://www.bbc.co.uk/ukchina/trad/uk_education/study_iv/2014/01/140128_study_uk_cny_2014.shtml" TargetMode="External"/><Relationship Id="rId12"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hk.apple.nextmedia.com/international/first/20140131/18611479" TargetMode="External"/><Relationship Id="rId11" Type="http://schemas.openxmlformats.org/officeDocument/2006/relationships/slide" Target="slide5.xml"/><Relationship Id="rId5" Type="http://schemas.openxmlformats.org/officeDocument/2006/relationships/image" Target="../media/image6.gif"/><Relationship Id="rId10" Type="http://schemas.openxmlformats.org/officeDocument/2006/relationships/slide" Target="slide15.xml"/><Relationship Id="rId4" Type="http://schemas.microsoft.com/office/2007/relationships/hdphoto" Target="../media/hdphoto5.wdp"/><Relationship Id="rId9"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5.jpeg"/><Relationship Id="rId7" Type="http://schemas.openxmlformats.org/officeDocument/2006/relationships/hyperlink" Target="http://english.peopledaily.com.cn/90782/8521202.html" TargetMode="External"/><Relationship Id="rId12"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news.takungpao.com/paper/q/2014/0125/2241308.html" TargetMode="External"/><Relationship Id="rId11" Type="http://schemas.openxmlformats.org/officeDocument/2006/relationships/slide" Target="slide5.xml"/><Relationship Id="rId5" Type="http://schemas.openxmlformats.org/officeDocument/2006/relationships/image" Target="../media/image6.gif"/><Relationship Id="rId10" Type="http://schemas.openxmlformats.org/officeDocument/2006/relationships/slide" Target="slide15.xml"/><Relationship Id="rId4" Type="http://schemas.microsoft.com/office/2007/relationships/hdphoto" Target="../media/hdphoto4.wdp"/><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gif"/><Relationship Id="rId7" Type="http://schemas.openxmlformats.org/officeDocument/2006/relationships/hyperlink" Target="http://paper.wenweipo.com/2014/01/30/YO1401300003.htm" TargetMode="Externa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the-sun.on.cc/cnt/china_world/20140202/00431_001.html" TargetMode="External"/><Relationship Id="rId11" Type="http://schemas.openxmlformats.org/officeDocument/2006/relationships/slide" Target="slide5.xml"/><Relationship Id="rId5" Type="http://schemas.openxmlformats.org/officeDocument/2006/relationships/hyperlink" Target="http://news.takungpao.com.hk/paper/q/2014/0204/2256861.html" TargetMode="External"/><Relationship Id="rId10" Type="http://schemas.openxmlformats.org/officeDocument/2006/relationships/slide" Target="slide15.xml"/><Relationship Id="rId4" Type="http://schemas.openxmlformats.org/officeDocument/2006/relationships/hyperlink" Target="http://news.takungpao.com/paper/q/2014/0125/2241372.html" TargetMode="Externa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7.wmf"/><Relationship Id="rId7" Type="http://schemas.openxmlformats.org/officeDocument/2006/relationships/hyperlink" Target="http://news.xinhuanet.com/english2010/indepth/2011-02/13/c_13730015.htm" TargetMode="External"/><Relationship Id="rId12"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big5.xinhuanet.com/gate/big5/news.xinhuanet.com/ziliao/2014-01/29/c_126077592.htm" TargetMode="External"/><Relationship Id="rId11" Type="http://schemas.openxmlformats.org/officeDocument/2006/relationships/slide" Target="slide5.xml"/><Relationship Id="rId5" Type="http://schemas.openxmlformats.org/officeDocument/2006/relationships/hyperlink" Target="http://www.hkcna.hk/content/2013/0226/180788.shtml" TargetMode="External"/><Relationship Id="rId10" Type="http://schemas.openxmlformats.org/officeDocument/2006/relationships/slide" Target="slide15.xml"/><Relationship Id="rId4" Type="http://schemas.openxmlformats.org/officeDocument/2006/relationships/image" Target="../media/image6.gif"/><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hyperlink" Target="http://ls.edb.hkedcity.net/LSCms/file/web_v2/prof_dev/online_course/modern_china_ches/event8/event_08_speech.pdf" TargetMode="External"/><Relationship Id="rId13" Type="http://schemas.openxmlformats.org/officeDocument/2006/relationships/slide" Target="slide5.xml"/><Relationship Id="rId3" Type="http://schemas.openxmlformats.org/officeDocument/2006/relationships/image" Target="../media/image8.wmf"/><Relationship Id="rId7" Type="http://schemas.openxmlformats.org/officeDocument/2006/relationships/hyperlink" Target="http://news.takungpao.com.hk/paper/q/2014/0205/2257620.html" TargetMode="External"/><Relationship Id="rId12"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news.takungpao.com/paper/q/2013/1228/2137544.html" TargetMode="External"/><Relationship Id="rId11" Type="http://schemas.openxmlformats.org/officeDocument/2006/relationships/slide" Target="slide7.xml"/><Relationship Id="rId5" Type="http://schemas.openxmlformats.org/officeDocument/2006/relationships/hyperlink" Target="http://big5.xinhuanet.com/gate/big5/news.xinhuanet.com/world/2014-02/04/c_126088362.htm" TargetMode="External"/><Relationship Id="rId10" Type="http://schemas.openxmlformats.org/officeDocument/2006/relationships/slide" Target="slide4.xml"/><Relationship Id="rId4" Type="http://schemas.openxmlformats.org/officeDocument/2006/relationships/image" Target="../media/image6.gif"/><Relationship Id="rId9" Type="http://schemas.openxmlformats.org/officeDocument/2006/relationships/image" Target="../media/image9.gif"/><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hyperlink" Target="http://www.hkcd.com.hk/content/2013-12/25/content_3286594.htm" TargetMode="External"/><Relationship Id="rId13" Type="http://schemas.openxmlformats.org/officeDocument/2006/relationships/slide" Target="slide12.xml"/><Relationship Id="rId3" Type="http://schemas.openxmlformats.org/officeDocument/2006/relationships/image" Target="../media/image8.wmf"/><Relationship Id="rId7" Type="http://schemas.openxmlformats.org/officeDocument/2006/relationships/hyperlink" Target="http://www.hkcd.com.hk/content/2013-09/12/content_3245407.htm" TargetMode="External"/><Relationship Id="rId12"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news.sina.com.hk/news/20140201/-12-3179142/1.html" TargetMode="External"/><Relationship Id="rId11" Type="http://schemas.openxmlformats.org/officeDocument/2006/relationships/slide" Target="slide15.xml"/><Relationship Id="rId5" Type="http://schemas.openxmlformats.org/officeDocument/2006/relationships/hyperlink" Target="http://www.singpao.com/zt/cwkls/201304/t20130404_427613.html" TargetMode="External"/><Relationship Id="rId10" Type="http://schemas.openxmlformats.org/officeDocument/2006/relationships/slide" Target="slide7.xml"/><Relationship Id="rId4" Type="http://schemas.openxmlformats.org/officeDocument/2006/relationships/image" Target="../media/image6.gif"/><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hyperlink" Target="http://www.bbc.co.uk/ukchina/trad/uk_life/2014/01/140130_life_lunar_ny_china_uk.shtml" TargetMode="External"/><Relationship Id="rId13" Type="http://schemas.openxmlformats.org/officeDocument/2006/relationships/slide" Target="slide5.xml"/><Relationship Id="rId3" Type="http://schemas.openxmlformats.org/officeDocument/2006/relationships/image" Target="../media/image8.wmf"/><Relationship Id="rId7" Type="http://schemas.openxmlformats.org/officeDocument/2006/relationships/hyperlink" Target="http://www.bbc.co.uk/ukchina/trad/uk_life/contributions/2014/01/140128_life_overseas_chinese_new_year.shtml" TargetMode="External"/><Relationship Id="rId12"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ig5.xinhuanet.com/gate/big5/news.xinhuanet.com/world/2014-02/03/c_126087615.htm" TargetMode="External"/><Relationship Id="rId11" Type="http://schemas.openxmlformats.org/officeDocument/2006/relationships/slide" Target="slide7.xml"/><Relationship Id="rId5" Type="http://schemas.openxmlformats.org/officeDocument/2006/relationships/hyperlink" Target="http://www.skypost.hk/column/%E8%8E%8A%E5%81%89%E8%8C%B5/007010001019/%E9%A6%99%E6%B8%AF%E7%AF%80%E6%85%B6/126677" TargetMode="External"/><Relationship Id="rId10" Type="http://schemas.openxmlformats.org/officeDocument/2006/relationships/slide" Target="slide4.xml"/><Relationship Id="rId4" Type="http://schemas.openxmlformats.org/officeDocument/2006/relationships/image" Target="../media/image6.gif"/><Relationship Id="rId9" Type="http://schemas.openxmlformats.org/officeDocument/2006/relationships/image" Target="../media/image9.gif"/><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alpha val="33000"/>
                <a:lumMod val="0"/>
                <a:lumOff val="100000"/>
              </a:schemeClr>
            </a:gs>
            <a:gs pos="45000">
              <a:srgbClr val="FF7A00"/>
            </a:gs>
            <a:gs pos="84000">
              <a:srgbClr val="FF0300">
                <a:lumMod val="0"/>
                <a:lumOff val="100000"/>
              </a:srgbClr>
            </a:gs>
            <a:gs pos="100000">
              <a:srgbClr val="4D0808"/>
            </a:gs>
          </a:gsLst>
          <a:lin ang="21594000" scaled="0"/>
          <a:tileRect/>
        </a:gradFill>
        <a:effectLst/>
      </p:bgPr>
    </p:bg>
    <p:spTree>
      <p:nvGrpSpPr>
        <p:cNvPr id="1" name=""/>
        <p:cNvGrpSpPr/>
        <p:nvPr/>
      </p:nvGrpSpPr>
      <p:grpSpPr>
        <a:xfrm>
          <a:off x="0" y="0"/>
          <a:ext cx="0" cy="0"/>
          <a:chOff x="0" y="0"/>
          <a:chExt cx="0" cy="0"/>
        </a:xfrm>
      </p:grpSpPr>
      <p:pic>
        <p:nvPicPr>
          <p:cNvPr id="1027" name="Picture 3" descr="C:\Users\wongwaikit\AppData\Local\Microsoft\Windows\Temporary Internet Files\Content.IE5\ZY2P3JFC\dglxasset[1].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34725" y="8217"/>
            <a:ext cx="7586851" cy="68859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投影片編號版面配置區 7"/>
          <p:cNvSpPr>
            <a:spLocks noGrp="1"/>
          </p:cNvSpPr>
          <p:nvPr>
            <p:ph type="sldNum" sz="quarter" idx="12"/>
          </p:nvPr>
        </p:nvSpPr>
        <p:spPr/>
        <p:txBody>
          <a:bodyPr/>
          <a:lstStyle/>
          <a:p>
            <a:fld id="{302040AF-61BD-4EA2-B775-A5B8FBFE405F}" type="slidenum">
              <a:rPr lang="zh-HK" altLang="en-US" smtClean="0"/>
              <a:t>1</a:t>
            </a:fld>
            <a:endParaRPr lang="zh-HK" altLang="en-US" dirty="0"/>
          </a:p>
        </p:txBody>
      </p:sp>
      <p:sp>
        <p:nvSpPr>
          <p:cNvPr id="4" name="矩形 3"/>
          <p:cNvSpPr/>
          <p:nvPr/>
        </p:nvSpPr>
        <p:spPr>
          <a:xfrm>
            <a:off x="503714" y="2066207"/>
            <a:ext cx="7848872" cy="3477875"/>
          </a:xfrm>
          <a:prstGeom prst="rect">
            <a:avLst/>
          </a:prstGeom>
          <a:solidFill>
            <a:schemeClr val="accent2">
              <a:lumMod val="20000"/>
              <a:lumOff val="80000"/>
            </a:schemeClr>
          </a:solidFill>
          <a:effectLst>
            <a:glow rad="101600">
              <a:schemeClr val="accent2">
                <a:satMod val="175000"/>
                <a:alpha val="40000"/>
              </a:schemeClr>
            </a:glow>
            <a:softEdge rad="762000"/>
          </a:effectLst>
        </p:spPr>
        <p:txBody>
          <a:bodyPr wrap="square" lIns="91440" tIns="45720" rIns="91440" bIns="45720">
            <a:spAutoFit/>
          </a:bodyPr>
          <a:lstStyle/>
          <a:p>
            <a:pPr algn="ctr"/>
            <a:r>
              <a:rPr lang="en-US" altLang="zh-TW" sz="5500" u="sng" dirty="0" smtClean="0">
                <a:ln w="24500" cmpd="dbl">
                  <a:solidFill>
                    <a:schemeClr val="accent2">
                      <a:shade val="85000"/>
                      <a:satMod val="155000"/>
                    </a:schemeClr>
                  </a:solidFill>
                  <a:prstDash val="solid"/>
                  <a:miter lim="800000"/>
                </a:ln>
                <a:solidFill>
                  <a:srgbClr val="C00000"/>
                </a:solidFill>
                <a:effectLst>
                  <a:glow rad="101600">
                    <a:schemeClr val="accent6">
                      <a:lumMod val="20000"/>
                      <a:lumOff val="80000"/>
                      <a:alpha val="60000"/>
                    </a:schemeClr>
                  </a:glow>
                  <a:outerShdw blurRad="38100" dist="38100" dir="7020000" algn="tl">
                    <a:srgbClr val="000000">
                      <a:alpha val="35000"/>
                    </a:srgbClr>
                  </a:outerShdw>
                </a:effectLst>
              </a:rPr>
              <a:t>Hot Issue</a:t>
            </a:r>
            <a:endParaRPr lang="en-US" altLang="zh-TW" sz="5500" u="sng" dirty="0" smtClean="0">
              <a:ln w="24500" cmpd="dbl">
                <a:solidFill>
                  <a:schemeClr val="accent2">
                    <a:shade val="85000"/>
                    <a:satMod val="155000"/>
                  </a:schemeClr>
                </a:solidFill>
                <a:prstDash val="solid"/>
                <a:miter lim="800000"/>
              </a:ln>
              <a:solidFill>
                <a:srgbClr val="C00000"/>
              </a:solidFill>
              <a:effectLst>
                <a:glow rad="101600">
                  <a:schemeClr val="accent6">
                    <a:lumMod val="20000"/>
                    <a:lumOff val="80000"/>
                    <a:alpha val="60000"/>
                  </a:schemeClr>
                </a:glow>
                <a:outerShdw blurRad="38100" dist="38100" dir="7020000" algn="tl">
                  <a:srgbClr val="000000">
                    <a:alpha val="35000"/>
                  </a:srgbClr>
                </a:outerShdw>
              </a:effectLst>
            </a:endParaRPr>
          </a:p>
          <a:p>
            <a:pPr algn="ctr"/>
            <a:r>
              <a:rPr lang="en-US" altLang="zh-HK" sz="5500" b="1" dirty="0">
                <a:ln w="31550" cmpd="sng">
                  <a:solidFill>
                    <a:schemeClr val="bg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The </a:t>
            </a:r>
            <a:r>
              <a:rPr lang="en-US" altLang="zh-HK" sz="5500" b="1" dirty="0" err="1">
                <a:ln w="31550" cmpd="sng">
                  <a:solidFill>
                    <a:schemeClr val="bg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Internationalisation</a:t>
            </a:r>
            <a:r>
              <a:rPr lang="en-US" altLang="zh-HK" sz="5500" b="1" dirty="0">
                <a:ln w="31550" cmpd="sng">
                  <a:solidFill>
                    <a:schemeClr val="bg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 of Traditional Festivals and </a:t>
            </a:r>
            <a:r>
              <a:rPr lang="en-US" altLang="zh-HK" sz="5500" b="1" dirty="0" smtClean="0">
                <a:ln w="31550" cmpd="sng">
                  <a:solidFill>
                    <a:schemeClr val="bg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Customs</a:t>
            </a:r>
            <a:endParaRPr lang="zh-TW" altLang="zh-HK" sz="5500" b="1" dirty="0">
              <a:ln w="31550" cmpd="sng">
                <a:solidFill>
                  <a:schemeClr val="bg1"/>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58493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wongwaikit\AppData\Local\Microsoft\Windows\Temporary Internet Files\Content.IE5\VEHO9437\MC90036214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907143" y="805992"/>
            <a:ext cx="6403482" cy="544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195" name="內容版面配置區 2"/>
          <p:cNvSpPr>
            <a:spLocks noGrp="1"/>
          </p:cNvSpPr>
          <p:nvPr>
            <p:ph idx="4294967295"/>
          </p:nvPr>
        </p:nvSpPr>
        <p:spPr>
          <a:xfrm>
            <a:off x="1588" y="977735"/>
            <a:ext cx="8528773" cy="4256087"/>
          </a:xfrm>
        </p:spPr>
        <p:txBody>
          <a:bodyPr>
            <a:noAutofit/>
          </a:bodyPr>
          <a:lstStyle/>
          <a:p>
            <a:pPr lvl="0">
              <a:buBlip>
                <a:blip r:embed="rId4"/>
              </a:buBlip>
            </a:pPr>
            <a:r>
              <a:rPr lang="en-US" altLang="zh-HK" sz="2150" dirty="0"/>
              <a:t>BBC</a:t>
            </a:r>
            <a:r>
              <a:rPr lang="zh-TW" altLang="zh-HK" sz="2150" dirty="0"/>
              <a:t>英倫網</a:t>
            </a:r>
            <a:r>
              <a:rPr lang="en-US" altLang="zh-HK" sz="2150" dirty="0"/>
              <a:t>(2014</a:t>
            </a:r>
            <a:r>
              <a:rPr lang="zh-TW" altLang="zh-HK" sz="2150" dirty="0"/>
              <a:t>年</a:t>
            </a:r>
            <a:r>
              <a:rPr lang="en-US" altLang="zh-HK" sz="2150" dirty="0"/>
              <a:t>2</a:t>
            </a:r>
            <a:r>
              <a:rPr lang="zh-TW" altLang="zh-HK" sz="2150" dirty="0"/>
              <a:t>月</a:t>
            </a:r>
            <a:r>
              <a:rPr lang="en-US" altLang="zh-HK" sz="2150" dirty="0"/>
              <a:t>3</a:t>
            </a:r>
            <a:r>
              <a:rPr lang="zh-TW" altLang="zh-HK" sz="2150" dirty="0"/>
              <a:t>日</a:t>
            </a:r>
            <a:r>
              <a:rPr lang="en-US" altLang="zh-HK" sz="2150" dirty="0"/>
              <a:t>)</a:t>
            </a:r>
            <a:r>
              <a:rPr lang="zh-TW" altLang="zh-HK" sz="2150" dirty="0"/>
              <a:t>〈倫敦馬年春節慶祝活動熱鬧非凡〉</a:t>
            </a:r>
            <a:r>
              <a:rPr lang="en-US" altLang="zh-HK" sz="2150" dirty="0"/>
              <a:t>(</a:t>
            </a:r>
            <a:r>
              <a:rPr lang="zh-TW" altLang="zh-HK" sz="2150" dirty="0"/>
              <a:t>取自</a:t>
            </a:r>
            <a:r>
              <a:rPr lang="en-US" altLang="zh-HK" sz="2150" dirty="0"/>
              <a:t>: </a:t>
            </a:r>
            <a:r>
              <a:rPr lang="en-US" altLang="zh-HK" sz="2150" u="sng" dirty="0">
                <a:hlinkClick r:id="rId5"/>
              </a:rPr>
              <a:t>http://www.bbc.co.uk/ukchina/trad/uk_life/2014/02/140203_life_london_cny_update.shtml</a:t>
            </a:r>
            <a:r>
              <a:rPr lang="en-US" altLang="zh-HK" sz="2150" dirty="0"/>
              <a:t>)</a:t>
            </a:r>
            <a:endParaRPr lang="zh-TW" altLang="zh-HK" sz="2150" dirty="0"/>
          </a:p>
          <a:p>
            <a:pPr lvl="0">
              <a:buBlip>
                <a:blip r:embed="rId4"/>
              </a:buBlip>
            </a:pPr>
            <a:r>
              <a:rPr lang="en-US" altLang="zh-HK" sz="2150" dirty="0"/>
              <a:t>Barbara Orel (2009), “The Internationalization Process: A Challenge to National Festivals”. Please access: </a:t>
            </a:r>
            <a:r>
              <a:rPr lang="en-US" altLang="zh-HK" sz="2150" u="sng" dirty="0">
                <a:hlinkClick r:id="rId6"/>
              </a:rPr>
              <a:t>http://www.pozorje.org.rs/2009/simposium/s-BarbaraOrel.pdf</a:t>
            </a:r>
            <a:endParaRPr lang="zh-TW" altLang="zh-HK" sz="2150" dirty="0"/>
          </a:p>
          <a:p>
            <a:pPr lvl="0">
              <a:buBlip>
                <a:blip r:embed="rId4"/>
              </a:buBlip>
            </a:pPr>
            <a:r>
              <a:rPr lang="en-US" altLang="zh-HK" sz="2150" dirty="0"/>
              <a:t>Roy </a:t>
            </a:r>
            <a:r>
              <a:rPr lang="en-US" altLang="zh-HK" sz="2150" dirty="0" err="1"/>
              <a:t>Eun</a:t>
            </a:r>
            <a:r>
              <a:rPr lang="en-US" altLang="zh-HK" sz="2150" dirty="0"/>
              <a:t> </a:t>
            </a:r>
            <a:r>
              <a:rPr lang="en-US" altLang="zh-HK" sz="2150" dirty="0" err="1"/>
              <a:t>Seok</a:t>
            </a:r>
            <a:r>
              <a:rPr lang="en-US" altLang="zh-HK" sz="2150" dirty="0"/>
              <a:t> Park (2010). </a:t>
            </a:r>
            <a:r>
              <a:rPr lang="en-US" altLang="zh-HK" sz="2150" dirty="0" err="1"/>
              <a:t>Duanwu</a:t>
            </a:r>
            <a:r>
              <a:rPr lang="en-US" altLang="zh-HK" sz="2150" dirty="0"/>
              <a:t> Festival: National Heritage and Cultural Ownership in East Asia. Please access: </a:t>
            </a:r>
            <a:r>
              <a:rPr lang="en-US" altLang="zh-HK" sz="2150" u="sng" dirty="0">
                <a:hlinkClick r:id="rId7"/>
              </a:rPr>
              <a:t>http://www.stanford.edu/group/sjeaa/journal102/10-2_10%20Korea-Park.pdf</a:t>
            </a:r>
            <a:endParaRPr lang="zh-TW" altLang="zh-HK" sz="2150" dirty="0"/>
          </a:p>
          <a:p>
            <a:pPr>
              <a:buBlip>
                <a:blip r:embed="rId4"/>
              </a:buBlip>
            </a:pPr>
            <a:r>
              <a:rPr lang="en-US" altLang="zh-HK" sz="2150" dirty="0"/>
              <a:t>SCMP (24 January 2014) “Supermarket adds modern touch to Lunar New Year campaign”. Please access: </a:t>
            </a:r>
            <a:r>
              <a:rPr lang="en-US" altLang="zh-HK" sz="2150" u="sng" dirty="0">
                <a:hlinkClick r:id="rId8"/>
              </a:rPr>
              <a:t>http://www.scmp.com/news/hong-kong/article/1412388/supermarket-adds-modern-touch-lunar-new-year-campaign</a:t>
            </a:r>
            <a:endParaRPr lang="zh-TW" altLang="zh-HK" sz="2150"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10</a:t>
            </a:fld>
            <a:endParaRPr lang="zh-HK" altLang="en-US"/>
          </a:p>
        </p:txBody>
      </p:sp>
      <p:sp>
        <p:nvSpPr>
          <p:cNvPr id="17"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9"/>
              </a:buBlip>
            </a:pPr>
            <a:endParaRPr lang="zh-TW" altLang="zh-HK" sz="2500" dirty="0"/>
          </a:p>
        </p:txBody>
      </p:sp>
      <p:sp>
        <p:nvSpPr>
          <p:cNvPr id="24" name="AutoShape 4">
            <a:hlinkClick r:id="" action="ppaction://hlinkshowjump?jump=firstslide" highlightClick="1"/>
          </p:cNvPr>
          <p:cNvSpPr>
            <a:spLocks noChangeArrowheads="1"/>
          </p:cNvSpPr>
          <p:nvPr/>
        </p:nvSpPr>
        <p:spPr bwMode="auto">
          <a:xfrm>
            <a:off x="8388424" y="-1"/>
            <a:ext cx="741847" cy="7694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5" name="Rectangle 9"/>
          <p:cNvSpPr>
            <a:spLocks noChangeArrowheads="1"/>
          </p:cNvSpPr>
          <p:nvPr/>
        </p:nvSpPr>
        <p:spPr bwMode="auto">
          <a:xfrm>
            <a:off x="0" y="-1"/>
            <a:ext cx="8388424" cy="769441"/>
          </a:xfrm>
          <a:prstGeom prst="rect">
            <a:avLst/>
          </a:prstGeom>
          <a:solidFill>
            <a:srgbClr val="FFC000">
              <a:alpha val="85000"/>
            </a:srgbClr>
          </a:solidFill>
          <a:ln>
            <a:noFill/>
          </a:ln>
          <a:extLst/>
        </p:spPr>
        <p:txBody>
          <a:bodyPr wrap="square">
            <a:spAutoFit/>
          </a:bodyPr>
          <a:lstStyle/>
          <a:p>
            <a:pPr lvl="0"/>
            <a:r>
              <a:rPr lang="en-US" altLang="zh-TW" sz="2200" b="1" dirty="0" smtClean="0">
                <a:solidFill>
                  <a:srgbClr val="0000CC"/>
                </a:solidFill>
                <a:cs typeface="Times New Roman" panose="02020603050405020304" pitchFamily="18" charset="0"/>
              </a:rPr>
              <a:t>2</a:t>
            </a:r>
            <a:r>
              <a:rPr lang="en-US" altLang="zh-TW" sz="2200" b="1" dirty="0">
                <a:solidFill>
                  <a:srgbClr val="0000CC"/>
                </a:solidFill>
                <a:cs typeface="Times New Roman" panose="02020603050405020304" pitchFamily="18" charset="0"/>
              </a:rPr>
              <a:t>.</a:t>
            </a:r>
            <a:r>
              <a:rPr lang="en-US" altLang="zh-HK" sz="2200" b="1" dirty="0">
                <a:solidFill>
                  <a:srgbClr val="0000CC"/>
                </a:solidFill>
              </a:rPr>
              <a:t> “Traditional festivals have become more </a:t>
            </a:r>
            <a:r>
              <a:rPr lang="en-US" altLang="zh-HK" sz="2200" b="1" dirty="0" err="1">
                <a:solidFill>
                  <a:srgbClr val="0000CC"/>
                </a:solidFill>
              </a:rPr>
              <a:t>internationalised</a:t>
            </a:r>
            <a:r>
              <a:rPr lang="en-US" altLang="zh-HK" sz="2200" b="1" dirty="0">
                <a:solidFill>
                  <a:srgbClr val="0000CC"/>
                </a:solidFill>
              </a:rPr>
              <a:t>.” Do you agree with this statement? Why or why not?</a:t>
            </a:r>
            <a:endParaRPr lang="zh-TW" altLang="zh-HK" sz="2200" b="1" dirty="0">
              <a:solidFill>
                <a:srgbClr val="0000CC"/>
              </a:solidFill>
            </a:endParaRPr>
          </a:p>
        </p:txBody>
      </p:sp>
      <p:grpSp>
        <p:nvGrpSpPr>
          <p:cNvPr id="26" name="群組 25"/>
          <p:cNvGrpSpPr/>
          <p:nvPr/>
        </p:nvGrpSpPr>
        <p:grpSpPr>
          <a:xfrm>
            <a:off x="907142" y="6282774"/>
            <a:ext cx="7265258" cy="556114"/>
            <a:chOff x="907142" y="6282774"/>
            <a:chExt cx="7265258" cy="556114"/>
          </a:xfrm>
          <a:solidFill>
            <a:srgbClr val="0000CC"/>
          </a:solidFill>
        </p:grpSpPr>
        <p:sp>
          <p:nvSpPr>
            <p:cNvPr id="27" name="矩形 26">
              <a:hlinkClick r:id="rId10"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32" name="矩形 31">
              <a:hlinkClick r:id="rId12"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3" name="矩形 3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4"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4"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2856419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wongwaikit\AppData\Local\Microsoft\Windows\Temporary Internet Files\Content.IE5\VEHO9437\MC90036214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907143" y="805992"/>
            <a:ext cx="6403482" cy="544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195" name="內容版面配置區 2"/>
          <p:cNvSpPr>
            <a:spLocks noGrp="1"/>
          </p:cNvSpPr>
          <p:nvPr>
            <p:ph idx="4294967295"/>
          </p:nvPr>
        </p:nvSpPr>
        <p:spPr>
          <a:xfrm>
            <a:off x="254796" y="981075"/>
            <a:ext cx="8528773" cy="4256087"/>
          </a:xfrm>
        </p:spPr>
        <p:txBody>
          <a:bodyPr>
            <a:normAutofit/>
          </a:bodyPr>
          <a:lstStyle/>
          <a:p>
            <a:pPr lvl="0">
              <a:buBlip>
                <a:blip r:embed="rId4"/>
              </a:buBlip>
            </a:pPr>
            <a:r>
              <a:rPr lang="en-US" altLang="zh-HK" sz="2600" dirty="0"/>
              <a:t>The Economist (5 February 2014) “Japan's early new year: Odd man out”.</a:t>
            </a:r>
            <a:r>
              <a:rPr lang="en-US" altLang="zh-HK" sz="2600" b="1" dirty="0"/>
              <a:t> </a:t>
            </a:r>
            <a:r>
              <a:rPr lang="en-US" altLang="zh-HK" sz="2600" dirty="0"/>
              <a:t>Please access: </a:t>
            </a:r>
            <a:r>
              <a:rPr lang="en-US" altLang="zh-HK" sz="2600" u="sng" dirty="0">
                <a:hlinkClick r:id="rId5"/>
              </a:rPr>
              <a:t>http://www.economist.com/blogs/banyan/2014/02/japans-early-new-year</a:t>
            </a:r>
            <a:endParaRPr lang="zh-TW" altLang="zh-HK" sz="2600" dirty="0"/>
          </a:p>
          <a:p>
            <a:pPr lvl="0">
              <a:buBlip>
                <a:blip r:embed="rId4"/>
              </a:buBlip>
            </a:pPr>
            <a:r>
              <a:rPr lang="en-US" altLang="zh-HK" sz="2600" dirty="0"/>
              <a:t>The Diplomat (31 January 2014) “Chinese New Year: Increasingly Traditional, Increasingly Global”. Please access: </a:t>
            </a:r>
            <a:r>
              <a:rPr lang="en-US" altLang="zh-HK" sz="2600" u="sng" dirty="0">
                <a:hlinkClick r:id="rId6"/>
              </a:rPr>
              <a:t>http://thediplomat.com/2014/02/chinese-new-year-increasingly-traditional-increasingly-global/</a:t>
            </a:r>
            <a:endParaRPr lang="zh-TW" altLang="zh-HK" sz="2600"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11</a:t>
            </a:fld>
            <a:endParaRPr lang="zh-HK" altLang="en-US"/>
          </a:p>
        </p:txBody>
      </p:sp>
      <p:sp>
        <p:nvSpPr>
          <p:cNvPr id="17"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7"/>
              </a:buBlip>
            </a:pPr>
            <a:endParaRPr lang="zh-TW" altLang="zh-HK" sz="2500" dirty="0"/>
          </a:p>
        </p:txBody>
      </p:sp>
      <p:sp>
        <p:nvSpPr>
          <p:cNvPr id="16" name="AutoShape 4">
            <a:hlinkClick r:id="" action="ppaction://hlinkshowjump?jump=firstslide" highlightClick="1"/>
          </p:cNvPr>
          <p:cNvSpPr>
            <a:spLocks noChangeArrowheads="1"/>
          </p:cNvSpPr>
          <p:nvPr/>
        </p:nvSpPr>
        <p:spPr bwMode="auto">
          <a:xfrm>
            <a:off x="8388424" y="-1"/>
            <a:ext cx="741847" cy="7694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8" name="Rectangle 9"/>
          <p:cNvSpPr>
            <a:spLocks noChangeArrowheads="1"/>
          </p:cNvSpPr>
          <p:nvPr/>
        </p:nvSpPr>
        <p:spPr bwMode="auto">
          <a:xfrm>
            <a:off x="0" y="-1"/>
            <a:ext cx="8388424" cy="769441"/>
          </a:xfrm>
          <a:prstGeom prst="rect">
            <a:avLst/>
          </a:prstGeom>
          <a:solidFill>
            <a:srgbClr val="FFC000">
              <a:alpha val="85000"/>
            </a:srgbClr>
          </a:solidFill>
          <a:ln>
            <a:noFill/>
          </a:ln>
          <a:extLst/>
        </p:spPr>
        <p:txBody>
          <a:bodyPr wrap="square">
            <a:spAutoFit/>
          </a:bodyPr>
          <a:lstStyle/>
          <a:p>
            <a:pPr lvl="0"/>
            <a:r>
              <a:rPr lang="en-US" altLang="zh-TW" sz="2200" b="1" dirty="0" smtClean="0">
                <a:solidFill>
                  <a:srgbClr val="0000CC"/>
                </a:solidFill>
                <a:cs typeface="Times New Roman" panose="02020603050405020304" pitchFamily="18" charset="0"/>
              </a:rPr>
              <a:t>2</a:t>
            </a:r>
            <a:r>
              <a:rPr lang="en-US" altLang="zh-TW" sz="2200" b="1" dirty="0">
                <a:solidFill>
                  <a:srgbClr val="0000CC"/>
                </a:solidFill>
                <a:cs typeface="Times New Roman" panose="02020603050405020304" pitchFamily="18" charset="0"/>
              </a:rPr>
              <a:t>.</a:t>
            </a:r>
            <a:r>
              <a:rPr lang="en-US" altLang="zh-HK" sz="2200" b="1" dirty="0">
                <a:solidFill>
                  <a:srgbClr val="0000CC"/>
                </a:solidFill>
              </a:rPr>
              <a:t> “Traditional festivals have become more </a:t>
            </a:r>
            <a:r>
              <a:rPr lang="en-US" altLang="zh-HK" sz="2200" b="1" dirty="0" err="1">
                <a:solidFill>
                  <a:srgbClr val="0000CC"/>
                </a:solidFill>
              </a:rPr>
              <a:t>internationalised</a:t>
            </a:r>
            <a:r>
              <a:rPr lang="en-US" altLang="zh-HK" sz="2200" b="1" dirty="0">
                <a:solidFill>
                  <a:srgbClr val="0000CC"/>
                </a:solidFill>
              </a:rPr>
              <a:t>.” Do you agree with this statement? Why or why not?</a:t>
            </a:r>
            <a:endParaRPr lang="zh-TW" altLang="zh-HK" sz="2200" b="1" dirty="0">
              <a:solidFill>
                <a:srgbClr val="0000CC"/>
              </a:solidFill>
            </a:endParaRPr>
          </a:p>
        </p:txBody>
      </p:sp>
      <p:grpSp>
        <p:nvGrpSpPr>
          <p:cNvPr id="24" name="群組 23"/>
          <p:cNvGrpSpPr/>
          <p:nvPr/>
        </p:nvGrpSpPr>
        <p:grpSpPr>
          <a:xfrm>
            <a:off x="907142" y="6282774"/>
            <a:ext cx="7265258" cy="556114"/>
            <a:chOff x="907142" y="6282774"/>
            <a:chExt cx="7265258" cy="556114"/>
          </a:xfrm>
          <a:solidFill>
            <a:srgbClr val="0000CC"/>
          </a:solidFill>
        </p:grpSpPr>
        <p:sp>
          <p:nvSpPr>
            <p:cNvPr id="25" name="矩形 24">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8"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6" name="矩形 25">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9"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7" name="矩形 26">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2"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Tree>
    <p:extLst>
      <p:ext uri="{BB962C8B-B14F-4D97-AF65-F5344CB8AC3E}">
        <p14:creationId xmlns:p14="http://schemas.microsoft.com/office/powerpoint/2010/main" val="155803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wongwaikit\AppData\Local\Microsoft\Windows\Temporary Internet Files\Content.IE5\ZY2P3JFC\MP900390086[1].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73" y="936986"/>
            <a:ext cx="9140543" cy="5939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32440" y="-1"/>
            <a:ext cx="597831" cy="738665"/>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12</a:t>
            </a:fld>
            <a:endParaRPr lang="zh-HK" altLang="en-US"/>
          </a:p>
        </p:txBody>
      </p:sp>
      <p:sp>
        <p:nvSpPr>
          <p:cNvPr id="15"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5"/>
              </a:buBlip>
            </a:pPr>
            <a:r>
              <a:rPr lang="zh-TW" altLang="zh-HK" sz="2500" dirty="0"/>
              <a:t>大公報</a:t>
            </a:r>
            <a:r>
              <a:rPr lang="en-US" altLang="zh-HK" sz="2500" dirty="0"/>
              <a:t>(2013</a:t>
            </a:r>
            <a:r>
              <a:rPr lang="zh-TW" altLang="zh-HK" sz="2500" dirty="0"/>
              <a:t>年</a:t>
            </a:r>
            <a:r>
              <a:rPr lang="en-US" altLang="zh-HK" sz="2500" dirty="0"/>
              <a:t>12</a:t>
            </a:r>
            <a:r>
              <a:rPr lang="zh-TW" altLang="zh-HK" sz="2500" dirty="0"/>
              <a:t>月</a:t>
            </a:r>
            <a:r>
              <a:rPr lang="en-US" altLang="zh-HK" sz="2500" dirty="0"/>
              <a:t>23</a:t>
            </a:r>
            <a:r>
              <a:rPr lang="zh-TW" altLang="zh-HK" sz="2500" dirty="0"/>
              <a:t>日</a:t>
            </a:r>
            <a:r>
              <a:rPr lang="en-US" altLang="zh-HK" sz="2500" dirty="0"/>
              <a:t>)</a:t>
            </a:r>
            <a:r>
              <a:rPr lang="zh-TW" altLang="zh-HK" sz="2500" dirty="0"/>
              <a:t>〈葉歌</a:t>
            </a:r>
            <a:r>
              <a:rPr lang="en-US" altLang="zh-HK" sz="2500" dirty="0"/>
              <a:t>:</a:t>
            </a:r>
            <a:r>
              <a:rPr lang="zh-TW" altLang="zh-HK" sz="2500" dirty="0"/>
              <a:t>土節洋節〉</a:t>
            </a:r>
            <a:r>
              <a:rPr lang="en-US" altLang="zh-HK" sz="2500" dirty="0"/>
              <a:t>(</a:t>
            </a:r>
            <a:r>
              <a:rPr lang="zh-TW" altLang="zh-HK" sz="2500" dirty="0"/>
              <a:t>取自</a:t>
            </a:r>
            <a:r>
              <a:rPr lang="en-US" altLang="zh-HK" sz="2500" dirty="0"/>
              <a:t>: </a:t>
            </a:r>
            <a:r>
              <a:rPr lang="en-US" altLang="zh-HK" sz="2500" u="sng" dirty="0">
                <a:hlinkClick r:id="rId6"/>
              </a:rPr>
              <a:t>http://news.takungpao.com.hk/fk/takung/small-park/2013-12/2125306.html</a:t>
            </a:r>
            <a:r>
              <a:rPr lang="en-US" altLang="zh-HK" sz="2500" dirty="0"/>
              <a:t>)</a:t>
            </a:r>
            <a:endParaRPr lang="zh-TW" altLang="zh-HK" sz="2500" dirty="0"/>
          </a:p>
          <a:p>
            <a:pPr lvl="0">
              <a:buBlip>
                <a:blip r:embed="rId5"/>
              </a:buBlip>
            </a:pPr>
            <a:r>
              <a:rPr lang="zh-TW" altLang="zh-HK" sz="2500" dirty="0"/>
              <a:t>大公報</a:t>
            </a:r>
            <a:r>
              <a:rPr lang="en-US" altLang="zh-HK" sz="2500" dirty="0"/>
              <a:t>(2013</a:t>
            </a:r>
            <a:r>
              <a:rPr lang="zh-TW" altLang="zh-HK" sz="2500" dirty="0"/>
              <a:t>年</a:t>
            </a:r>
            <a:r>
              <a:rPr lang="en-US" altLang="zh-HK" sz="2500" dirty="0"/>
              <a:t>1</a:t>
            </a:r>
            <a:r>
              <a:rPr lang="zh-TW" altLang="zh-HK" sz="2500" dirty="0"/>
              <a:t>月</a:t>
            </a:r>
            <a:r>
              <a:rPr lang="en-US" altLang="zh-HK" sz="2500" dirty="0"/>
              <a:t>24</a:t>
            </a:r>
            <a:r>
              <a:rPr lang="zh-TW" altLang="zh-HK" sz="2500" dirty="0"/>
              <a:t>日</a:t>
            </a:r>
            <a:r>
              <a:rPr lang="en-US" altLang="zh-HK" sz="2500" dirty="0"/>
              <a:t>)</a:t>
            </a:r>
            <a:r>
              <a:rPr lang="zh-TW" altLang="zh-HK" sz="2500" dirty="0"/>
              <a:t>〈讓子女鍾愛農曆新年〉</a:t>
            </a:r>
            <a:r>
              <a:rPr lang="en-US" altLang="zh-HK" sz="2500" dirty="0"/>
              <a:t>(</a:t>
            </a:r>
            <a:r>
              <a:rPr lang="zh-TW" altLang="zh-HK" sz="2500" dirty="0"/>
              <a:t>取自</a:t>
            </a:r>
            <a:r>
              <a:rPr lang="en-US" altLang="zh-HK" sz="2500" dirty="0"/>
              <a:t>: </a:t>
            </a:r>
            <a:r>
              <a:rPr lang="en-US" altLang="zh-HK" sz="2500" u="sng" dirty="0">
                <a:hlinkClick r:id="rId7"/>
              </a:rPr>
              <a:t>http://news.takungpao.com.hk/paper/q/2013/0124/1403727.html</a:t>
            </a:r>
            <a:r>
              <a:rPr lang="en-US" altLang="zh-HK" sz="2500" dirty="0"/>
              <a:t>)</a:t>
            </a:r>
            <a:endParaRPr lang="zh-TW" altLang="zh-HK" sz="2500" dirty="0"/>
          </a:p>
          <a:p>
            <a:pPr lvl="0">
              <a:buBlip>
                <a:blip r:embed="rId5"/>
              </a:buBlip>
            </a:pPr>
            <a:r>
              <a:rPr lang="zh-TW" altLang="zh-HK" sz="2500" dirty="0"/>
              <a:t>大公報</a:t>
            </a:r>
            <a:r>
              <a:rPr lang="en-US" altLang="zh-HK" sz="2500" dirty="0"/>
              <a:t>(2014</a:t>
            </a:r>
            <a:r>
              <a:rPr lang="zh-TW" altLang="zh-HK" sz="2500" dirty="0"/>
              <a:t>年</a:t>
            </a:r>
            <a:r>
              <a:rPr lang="en-US" altLang="zh-HK" sz="2500" dirty="0"/>
              <a:t>2</a:t>
            </a:r>
            <a:r>
              <a:rPr lang="zh-TW" altLang="zh-HK" sz="2500" dirty="0"/>
              <a:t>月</a:t>
            </a:r>
            <a:r>
              <a:rPr lang="en-US" altLang="zh-HK" sz="2500" dirty="0"/>
              <a:t>3</a:t>
            </a:r>
            <a:r>
              <a:rPr lang="zh-TW" altLang="zh-HK" sz="2500" dirty="0"/>
              <a:t>日</a:t>
            </a:r>
            <a:r>
              <a:rPr lang="en-US" altLang="zh-HK" sz="2500" dirty="0"/>
              <a:t>)</a:t>
            </a:r>
            <a:r>
              <a:rPr lang="zh-TW" altLang="zh-HK" sz="2500" dirty="0"/>
              <a:t>〈過年習俗〉</a:t>
            </a:r>
            <a:r>
              <a:rPr lang="en-US" altLang="zh-HK" sz="2500" dirty="0"/>
              <a:t>(</a:t>
            </a:r>
            <a:r>
              <a:rPr lang="zh-TW" altLang="zh-HK" sz="2500" dirty="0"/>
              <a:t>取自</a:t>
            </a:r>
            <a:r>
              <a:rPr lang="en-US" altLang="zh-HK" sz="2500" dirty="0"/>
              <a:t>: </a:t>
            </a:r>
            <a:r>
              <a:rPr lang="en-US" altLang="zh-HK" sz="2500" u="sng" dirty="0">
                <a:hlinkClick r:id="rId8"/>
              </a:rPr>
              <a:t>http://news.takungpao.com.hk/paper/q/2014/0203/2256243.html</a:t>
            </a:r>
            <a:r>
              <a:rPr lang="en-US" altLang="zh-HK" sz="2500" dirty="0"/>
              <a:t>)</a:t>
            </a:r>
            <a:endParaRPr lang="zh-TW" altLang="zh-HK" sz="2500" dirty="0"/>
          </a:p>
          <a:p>
            <a:pPr>
              <a:buBlip>
                <a:blip r:embed="rId5"/>
              </a:buBlip>
            </a:pPr>
            <a:r>
              <a:rPr lang="zh-TW" altLang="zh-HK" sz="2500" dirty="0"/>
              <a:t>大公報</a:t>
            </a:r>
            <a:r>
              <a:rPr lang="en-US" altLang="zh-HK" sz="2500" dirty="0"/>
              <a:t>(2014</a:t>
            </a:r>
            <a:r>
              <a:rPr lang="zh-TW" altLang="zh-HK" sz="2500" dirty="0"/>
              <a:t>年</a:t>
            </a:r>
            <a:r>
              <a:rPr lang="en-US" altLang="zh-HK" sz="2500" dirty="0"/>
              <a:t>2</a:t>
            </a:r>
            <a:r>
              <a:rPr lang="zh-TW" altLang="zh-HK" sz="2500" dirty="0"/>
              <a:t>月</a:t>
            </a:r>
            <a:r>
              <a:rPr lang="en-US" altLang="zh-HK" sz="2500" dirty="0"/>
              <a:t>6</a:t>
            </a:r>
            <a:r>
              <a:rPr lang="zh-TW" altLang="zh-HK" sz="2500" dirty="0"/>
              <a:t>日</a:t>
            </a:r>
            <a:r>
              <a:rPr lang="en-US" altLang="zh-HK" sz="2500" dirty="0"/>
              <a:t>)</a:t>
            </a:r>
            <a:r>
              <a:rPr lang="zh-TW" altLang="zh-HK" sz="2500" dirty="0"/>
              <a:t>〈拜年新風〉</a:t>
            </a:r>
            <a:r>
              <a:rPr lang="en-US" altLang="zh-HK" sz="2500" dirty="0"/>
              <a:t>(</a:t>
            </a:r>
            <a:r>
              <a:rPr lang="zh-TW" altLang="zh-HK" sz="2500" dirty="0"/>
              <a:t>取自</a:t>
            </a:r>
            <a:r>
              <a:rPr lang="en-US" altLang="zh-HK" sz="2500" dirty="0"/>
              <a:t>: </a:t>
            </a:r>
            <a:r>
              <a:rPr lang="en-US" altLang="zh-HK" sz="2500" u="sng" dirty="0">
                <a:hlinkClick r:id="rId9"/>
              </a:rPr>
              <a:t>http://news.takungpao.com.hk/paper/q/2014/0206/2258416.html</a:t>
            </a:r>
            <a:r>
              <a:rPr lang="en-US" altLang="zh-HK" sz="2500" dirty="0"/>
              <a:t>)</a:t>
            </a:r>
            <a:endParaRPr lang="zh-TW" altLang="zh-HK" sz="2500" dirty="0"/>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0" name="Rectangle 9"/>
          <p:cNvSpPr>
            <a:spLocks noChangeArrowheads="1"/>
          </p:cNvSpPr>
          <p:nvPr/>
        </p:nvSpPr>
        <p:spPr bwMode="auto">
          <a:xfrm>
            <a:off x="-29118" y="0"/>
            <a:ext cx="8561558" cy="738664"/>
          </a:xfrm>
          <a:prstGeom prst="rect">
            <a:avLst/>
          </a:prstGeom>
          <a:solidFill>
            <a:schemeClr val="accent3">
              <a:lumMod val="60000"/>
              <a:lumOff val="40000"/>
              <a:alpha val="85000"/>
            </a:schemeClr>
          </a:solidFill>
          <a:ln>
            <a:noFill/>
          </a:ln>
          <a:extLst/>
        </p:spPr>
        <p:txBody>
          <a:bodyPr wrap="square">
            <a:spAutoFit/>
          </a:bodyPr>
          <a:lstStyle/>
          <a:p>
            <a:pPr lvl="0"/>
            <a:r>
              <a:rPr lang="en-US" altLang="zh-TW" sz="2100" b="1" dirty="0">
                <a:solidFill>
                  <a:srgbClr val="0000CC"/>
                </a:solidFill>
                <a:cs typeface="Times New Roman" panose="02020603050405020304" pitchFamily="18" charset="0"/>
              </a:rPr>
              <a:t>3.</a:t>
            </a:r>
            <a:r>
              <a:rPr lang="en-US" altLang="zh-HK" sz="2100" b="1" dirty="0">
                <a:solidFill>
                  <a:srgbClr val="0000CC"/>
                </a:solidFill>
              </a:rPr>
              <a:t> Does globalization bring challenges or opportunities for the inheritance and continuity of Chinese traditional festivals and customs? Why?</a:t>
            </a:r>
            <a:endParaRPr lang="zh-TW" altLang="zh-HK" sz="2100" b="1" dirty="0">
              <a:solidFill>
                <a:srgbClr val="0000CC"/>
              </a:solidFill>
            </a:endParaRPr>
          </a:p>
        </p:txBody>
      </p:sp>
      <p:grpSp>
        <p:nvGrpSpPr>
          <p:cNvPr id="21" name="群組 20"/>
          <p:cNvGrpSpPr/>
          <p:nvPr/>
        </p:nvGrpSpPr>
        <p:grpSpPr>
          <a:xfrm>
            <a:off x="907142" y="6282774"/>
            <a:ext cx="7265258" cy="556114"/>
            <a:chOff x="907142" y="6282774"/>
            <a:chExt cx="7265258" cy="556114"/>
          </a:xfrm>
          <a:solidFill>
            <a:srgbClr val="0000CC"/>
          </a:solidFill>
        </p:grpSpPr>
        <p:sp>
          <p:nvSpPr>
            <p:cNvPr id="24" name="矩形 23">
              <a:hlinkClick r:id="rId10"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5" name="矩形 24">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6" name="矩形 25">
              <a:hlinkClick r:id="rId12"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9" name="矩形 28">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4"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0"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C:\Users\wongwaikit\AppData\Local\Microsoft\Windows\Temporary Internet Files\Content.IE5\ZY2P3JFC\MP900390086[1].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73" y="936986"/>
            <a:ext cx="9140543" cy="5939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13</a:t>
            </a:fld>
            <a:endParaRPr lang="zh-HK" altLang="en-US"/>
          </a:p>
        </p:txBody>
      </p:sp>
      <p:sp>
        <p:nvSpPr>
          <p:cNvPr id="15"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5"/>
              </a:buBlip>
            </a:pPr>
            <a:r>
              <a:rPr lang="zh-TW" altLang="zh-HK" sz="2400" dirty="0"/>
              <a:t>文匯報</a:t>
            </a:r>
            <a:r>
              <a:rPr lang="en-US" altLang="zh-HK" sz="2400" dirty="0"/>
              <a:t>(2012</a:t>
            </a:r>
            <a:r>
              <a:rPr lang="zh-TW" altLang="zh-HK" sz="2400" dirty="0"/>
              <a:t>年</a:t>
            </a:r>
            <a:r>
              <a:rPr lang="en-US" altLang="zh-HK" sz="2400" dirty="0"/>
              <a:t>6</a:t>
            </a:r>
            <a:r>
              <a:rPr lang="zh-TW" altLang="zh-HK" sz="2400" dirty="0"/>
              <a:t>月</a:t>
            </a:r>
            <a:r>
              <a:rPr lang="en-US" altLang="zh-HK" sz="2400" dirty="0"/>
              <a:t>22</a:t>
            </a:r>
            <a:r>
              <a:rPr lang="zh-TW" altLang="zh-HK" sz="2400" dirty="0"/>
              <a:t>日</a:t>
            </a:r>
            <a:r>
              <a:rPr lang="en-US" altLang="zh-HK" sz="2400" dirty="0"/>
              <a:t>)</a:t>
            </a:r>
            <a:r>
              <a:rPr lang="zh-TW" altLang="zh-HK" sz="2400" dirty="0"/>
              <a:t>〈百家廊：逝去的端午節〉</a:t>
            </a:r>
            <a:r>
              <a:rPr lang="en-US" altLang="zh-HK" sz="2400" dirty="0"/>
              <a:t>(</a:t>
            </a:r>
            <a:r>
              <a:rPr lang="zh-TW" altLang="zh-HK" sz="2400" dirty="0"/>
              <a:t>取自</a:t>
            </a:r>
            <a:r>
              <a:rPr lang="en-US" altLang="zh-HK" sz="2400" dirty="0"/>
              <a:t>: </a:t>
            </a:r>
            <a:r>
              <a:rPr lang="en-US" altLang="zh-HK" sz="2400" dirty="0">
                <a:hlinkClick r:id="rId6"/>
              </a:rPr>
              <a:t>http://paper.wenweipo.com/2012/06/22/OT1206220012.htm</a:t>
            </a:r>
            <a:r>
              <a:rPr lang="en-US" altLang="zh-HK" sz="2400" dirty="0"/>
              <a:t>)</a:t>
            </a:r>
            <a:endParaRPr lang="zh-TW" altLang="zh-HK" sz="2400" dirty="0"/>
          </a:p>
          <a:p>
            <a:pPr lvl="0">
              <a:buBlip>
                <a:blip r:embed="rId5"/>
              </a:buBlip>
            </a:pPr>
            <a:r>
              <a:rPr lang="zh-TW" altLang="zh-HK" sz="2400" dirty="0"/>
              <a:t>成報</a:t>
            </a:r>
            <a:r>
              <a:rPr lang="en-US" altLang="zh-HK" sz="2400" dirty="0"/>
              <a:t>(2013</a:t>
            </a:r>
            <a:r>
              <a:rPr lang="zh-TW" altLang="zh-HK" sz="2400" dirty="0"/>
              <a:t>年</a:t>
            </a:r>
            <a:r>
              <a:rPr lang="en-US" altLang="zh-HK" sz="2400" dirty="0"/>
              <a:t>12</a:t>
            </a:r>
            <a:r>
              <a:rPr lang="zh-TW" altLang="zh-HK" sz="2400" dirty="0"/>
              <a:t>月</a:t>
            </a:r>
            <a:r>
              <a:rPr lang="en-US" altLang="zh-HK" sz="2400" dirty="0"/>
              <a:t>29</a:t>
            </a:r>
            <a:r>
              <a:rPr lang="zh-TW" altLang="zh-HK" sz="2400" dirty="0"/>
              <a:t>日</a:t>
            </a:r>
            <a:r>
              <a:rPr lang="en-US" altLang="zh-HK" sz="2400" dirty="0"/>
              <a:t>)</a:t>
            </a:r>
            <a:r>
              <a:rPr lang="zh-TW" altLang="zh-HK" sz="2400" dirty="0"/>
              <a:t>〈張介英：擁抱多元文化〉</a:t>
            </a:r>
            <a:r>
              <a:rPr lang="en-US" altLang="zh-HK" sz="2400" dirty="0"/>
              <a:t>(</a:t>
            </a:r>
            <a:r>
              <a:rPr lang="zh-TW" altLang="zh-HK" sz="2400" dirty="0"/>
              <a:t>取自</a:t>
            </a:r>
            <a:r>
              <a:rPr lang="en-US" altLang="zh-HK" sz="2400" dirty="0"/>
              <a:t>: </a:t>
            </a:r>
            <a:r>
              <a:rPr lang="en-US" altLang="zh-HK" sz="2400" u="sng" dirty="0">
                <a:hlinkClick r:id="rId7"/>
              </a:rPr>
              <a:t>http://www.singpao.com/sh/qzb/201312/t20131229_480921.html</a:t>
            </a:r>
            <a:r>
              <a:rPr lang="en-US" altLang="zh-HK" sz="2400" dirty="0"/>
              <a:t>)</a:t>
            </a:r>
            <a:endParaRPr lang="zh-TW" altLang="zh-HK" sz="2400" dirty="0"/>
          </a:p>
          <a:p>
            <a:pPr lvl="0">
              <a:buBlip>
                <a:blip r:embed="rId5"/>
              </a:buBlip>
            </a:pPr>
            <a:r>
              <a:rPr lang="zh-TW" altLang="zh-HK" sz="2400" dirty="0"/>
              <a:t>成報</a:t>
            </a:r>
            <a:r>
              <a:rPr lang="en-US" altLang="zh-HK" sz="2400" dirty="0"/>
              <a:t>(2014</a:t>
            </a:r>
            <a:r>
              <a:rPr lang="zh-TW" altLang="zh-HK" sz="2400" dirty="0"/>
              <a:t>年</a:t>
            </a:r>
            <a:r>
              <a:rPr lang="en-US" altLang="zh-HK" sz="2400" dirty="0"/>
              <a:t>1</a:t>
            </a:r>
            <a:r>
              <a:rPr lang="zh-TW" altLang="zh-HK" sz="2400" dirty="0"/>
              <a:t>月</a:t>
            </a:r>
            <a:r>
              <a:rPr lang="en-US" altLang="zh-HK" sz="2400" dirty="0"/>
              <a:t>10</a:t>
            </a:r>
            <a:r>
              <a:rPr lang="zh-TW" altLang="zh-HK" sz="2400" dirty="0"/>
              <a:t>日</a:t>
            </a:r>
            <a:r>
              <a:rPr lang="en-US" altLang="zh-HK" sz="2400" dirty="0"/>
              <a:t>)</a:t>
            </a:r>
            <a:r>
              <a:rPr lang="zh-TW" altLang="zh-HK" sz="2400" dirty="0"/>
              <a:t>〈環球派對 飛躍馬年 初一夜新春匯演 各地</a:t>
            </a:r>
            <a:r>
              <a:rPr lang="en-US" altLang="zh-HK" sz="2400" dirty="0"/>
              <a:t>34</a:t>
            </a:r>
            <a:r>
              <a:rPr lang="zh-TW" altLang="zh-HK" sz="2400" dirty="0"/>
              <a:t>單位表演〉</a:t>
            </a:r>
            <a:r>
              <a:rPr lang="en-US" altLang="zh-HK" sz="2400" dirty="0"/>
              <a:t>(</a:t>
            </a:r>
            <a:r>
              <a:rPr lang="zh-TW" altLang="zh-HK" sz="2400" dirty="0"/>
              <a:t>取自</a:t>
            </a:r>
            <a:r>
              <a:rPr lang="en-US" altLang="zh-HK" sz="2400" dirty="0"/>
              <a:t>: </a:t>
            </a:r>
            <a:r>
              <a:rPr lang="en-US" altLang="zh-HK" sz="2400" u="sng" dirty="0">
                <a:hlinkClick r:id="rId8"/>
              </a:rPr>
              <a:t>http://www.singpao.com/xw/gat/201401/t20140110_483376.html</a:t>
            </a:r>
            <a:r>
              <a:rPr lang="en-US" altLang="zh-HK" sz="2400" dirty="0"/>
              <a:t>)</a:t>
            </a:r>
            <a:endParaRPr lang="zh-TW" altLang="zh-HK" sz="2400" dirty="0"/>
          </a:p>
          <a:p>
            <a:pPr>
              <a:buBlip>
                <a:blip r:embed="rId5"/>
              </a:buBlip>
            </a:pPr>
            <a:r>
              <a:rPr lang="zh-TW" altLang="zh-HK" sz="2400" dirty="0"/>
              <a:t>成報</a:t>
            </a:r>
            <a:r>
              <a:rPr lang="en-US" altLang="zh-HK" sz="2400" dirty="0"/>
              <a:t>(2014</a:t>
            </a:r>
            <a:r>
              <a:rPr lang="zh-TW" altLang="zh-HK" sz="2400" dirty="0"/>
              <a:t>年</a:t>
            </a:r>
            <a:r>
              <a:rPr lang="en-US" altLang="zh-HK" sz="2400" dirty="0"/>
              <a:t>1</a:t>
            </a:r>
            <a:r>
              <a:rPr lang="zh-TW" altLang="zh-HK" sz="2400" dirty="0"/>
              <a:t>月</a:t>
            </a:r>
            <a:r>
              <a:rPr lang="en-US" altLang="zh-HK" sz="2400" dirty="0"/>
              <a:t>22</a:t>
            </a:r>
            <a:r>
              <a:rPr lang="zh-TW" altLang="zh-HK" sz="2400" dirty="0"/>
              <a:t>日</a:t>
            </a:r>
            <a:r>
              <a:rPr lang="en-US" altLang="zh-HK" sz="2400" dirty="0"/>
              <a:t>)</a:t>
            </a:r>
            <a:r>
              <a:rPr lang="zh-TW" altLang="zh-HK" sz="2400" dirty="0"/>
              <a:t>〈</a:t>
            </a:r>
            <a:r>
              <a:rPr lang="zh-HK" altLang="zh-HK" sz="2400" dirty="0"/>
              <a:t>春節傳統漸轉「消費主導」</a:t>
            </a:r>
            <a:r>
              <a:rPr lang="zh-TW" altLang="zh-HK" sz="2400" dirty="0"/>
              <a:t>〉</a:t>
            </a:r>
            <a:r>
              <a:rPr lang="en-US" altLang="zh-HK" sz="2400" dirty="0"/>
              <a:t>(</a:t>
            </a:r>
            <a:r>
              <a:rPr lang="zh-TW" altLang="zh-HK" sz="2400" dirty="0"/>
              <a:t>取自</a:t>
            </a:r>
            <a:r>
              <a:rPr lang="en-US" altLang="zh-HK" sz="2400" dirty="0"/>
              <a:t>: </a:t>
            </a:r>
            <a:r>
              <a:rPr lang="en-US" altLang="zh-HK" sz="2400" u="sng" dirty="0">
                <a:hlinkClick r:id="rId9"/>
              </a:rPr>
              <a:t>http://www.singpao.com/xw/yw/201401/t20140122_485726.html</a:t>
            </a:r>
            <a:r>
              <a:rPr lang="en-US" altLang="zh-HK" sz="2400" dirty="0"/>
              <a:t>)</a:t>
            </a:r>
            <a:endParaRPr lang="zh-TW" altLang="zh-HK" sz="2400" dirty="0"/>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4" name="AutoShape 4">
            <a:hlinkClick r:id="" action="ppaction://hlinkshowjump?jump=firstslide" highlightClick="1"/>
          </p:cNvPr>
          <p:cNvSpPr>
            <a:spLocks noChangeArrowheads="1"/>
          </p:cNvSpPr>
          <p:nvPr/>
        </p:nvSpPr>
        <p:spPr bwMode="auto">
          <a:xfrm>
            <a:off x="8532440" y="-1"/>
            <a:ext cx="597831" cy="738665"/>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5" name="Rectangle 9"/>
          <p:cNvSpPr>
            <a:spLocks noChangeArrowheads="1"/>
          </p:cNvSpPr>
          <p:nvPr/>
        </p:nvSpPr>
        <p:spPr bwMode="auto">
          <a:xfrm>
            <a:off x="-29118" y="0"/>
            <a:ext cx="8561558" cy="738664"/>
          </a:xfrm>
          <a:prstGeom prst="rect">
            <a:avLst/>
          </a:prstGeom>
          <a:solidFill>
            <a:schemeClr val="accent3">
              <a:lumMod val="60000"/>
              <a:lumOff val="40000"/>
              <a:alpha val="85000"/>
            </a:schemeClr>
          </a:solidFill>
          <a:ln>
            <a:noFill/>
          </a:ln>
          <a:extLst/>
        </p:spPr>
        <p:txBody>
          <a:bodyPr wrap="square">
            <a:spAutoFit/>
          </a:bodyPr>
          <a:lstStyle/>
          <a:p>
            <a:pPr lvl="0"/>
            <a:r>
              <a:rPr lang="en-US" altLang="zh-TW" sz="2100" b="1" dirty="0">
                <a:solidFill>
                  <a:srgbClr val="0000CC"/>
                </a:solidFill>
                <a:cs typeface="Times New Roman" panose="02020603050405020304" pitchFamily="18" charset="0"/>
              </a:rPr>
              <a:t>3.</a:t>
            </a:r>
            <a:r>
              <a:rPr lang="en-US" altLang="zh-HK" sz="2100" b="1" dirty="0">
                <a:solidFill>
                  <a:srgbClr val="0000CC"/>
                </a:solidFill>
              </a:rPr>
              <a:t> Does globalization bring challenges or opportunities for the inheritance and continuity of Chinese traditional festivals and customs? Why?</a:t>
            </a:r>
            <a:endParaRPr lang="zh-TW" altLang="zh-HK" sz="2100" b="1" dirty="0">
              <a:solidFill>
                <a:srgbClr val="0000CC"/>
              </a:solidFill>
            </a:endParaRPr>
          </a:p>
        </p:txBody>
      </p:sp>
      <p:grpSp>
        <p:nvGrpSpPr>
          <p:cNvPr id="26" name="群組 25"/>
          <p:cNvGrpSpPr/>
          <p:nvPr/>
        </p:nvGrpSpPr>
        <p:grpSpPr>
          <a:xfrm>
            <a:off x="907142" y="6282774"/>
            <a:ext cx="7265258" cy="556114"/>
            <a:chOff x="907142" y="6282774"/>
            <a:chExt cx="7265258" cy="556114"/>
          </a:xfrm>
          <a:solidFill>
            <a:srgbClr val="0000CC"/>
          </a:solidFill>
        </p:grpSpPr>
        <p:sp>
          <p:nvSpPr>
            <p:cNvPr id="29" name="矩形 28">
              <a:hlinkClick r:id="rId10"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0" name="矩形 29">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rId12"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2" name="矩形 31">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4"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3"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504572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wongwaikit\AppData\Local\Microsoft\Windows\Temporary Internet Files\Content.IE5\ZY2P3JFC\MP900390086[1].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73" y="936986"/>
            <a:ext cx="9140543" cy="5939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14</a:t>
            </a:fld>
            <a:endParaRPr lang="zh-HK" altLang="en-US"/>
          </a:p>
        </p:txBody>
      </p:sp>
      <p:sp>
        <p:nvSpPr>
          <p:cNvPr id="15"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5"/>
              </a:buBlip>
            </a:pPr>
            <a:r>
              <a:rPr lang="zh-TW" altLang="zh-HK" sz="2400" dirty="0"/>
              <a:t>成報</a:t>
            </a:r>
            <a:r>
              <a:rPr lang="en-US" altLang="zh-HK" sz="2400" dirty="0"/>
              <a:t>(2014</a:t>
            </a:r>
            <a:r>
              <a:rPr lang="zh-TW" altLang="zh-HK" sz="2400" dirty="0"/>
              <a:t>年</a:t>
            </a:r>
            <a:r>
              <a:rPr lang="en-US" altLang="zh-HK" sz="2400" dirty="0"/>
              <a:t>1</a:t>
            </a:r>
            <a:r>
              <a:rPr lang="zh-TW" altLang="zh-HK" sz="2400" dirty="0"/>
              <a:t>月</a:t>
            </a:r>
            <a:r>
              <a:rPr lang="en-US" altLang="zh-HK" sz="2400" dirty="0"/>
              <a:t>22</a:t>
            </a:r>
            <a:r>
              <a:rPr lang="zh-TW" altLang="zh-HK" sz="2400" dirty="0"/>
              <a:t>日</a:t>
            </a:r>
            <a:r>
              <a:rPr lang="en-US" altLang="zh-HK" sz="2400" dirty="0"/>
              <a:t>)</a:t>
            </a:r>
            <a:r>
              <a:rPr lang="zh-TW" altLang="zh-HK" sz="2400" dirty="0"/>
              <a:t>〈諸多顧慮 諸多不想 年輕人怕過年〉</a:t>
            </a:r>
            <a:r>
              <a:rPr lang="en-US" altLang="zh-HK" sz="2400" dirty="0"/>
              <a:t>(</a:t>
            </a:r>
            <a:r>
              <a:rPr lang="zh-TW" altLang="zh-HK" sz="2400" dirty="0"/>
              <a:t>取自</a:t>
            </a:r>
            <a:r>
              <a:rPr lang="en-US" altLang="zh-HK" sz="2400" dirty="0"/>
              <a:t>: </a:t>
            </a:r>
            <a:r>
              <a:rPr lang="en-US" altLang="zh-HK" sz="2400" u="sng" dirty="0">
                <a:hlinkClick r:id="rId6"/>
              </a:rPr>
              <a:t>http://www.singpao.com/xw/yw/201401/t20140122_485725.html</a:t>
            </a:r>
            <a:r>
              <a:rPr lang="en-US" altLang="zh-HK" sz="2400" dirty="0"/>
              <a:t>)</a:t>
            </a:r>
            <a:endParaRPr lang="zh-TW" altLang="zh-HK" sz="2400" dirty="0"/>
          </a:p>
          <a:p>
            <a:pPr lvl="0">
              <a:buBlip>
                <a:blip r:embed="rId5"/>
              </a:buBlip>
            </a:pPr>
            <a:r>
              <a:rPr lang="zh-TW" altLang="zh-HK" sz="2400" dirty="0"/>
              <a:t>明報</a:t>
            </a:r>
            <a:r>
              <a:rPr lang="en-US" altLang="zh-HK" sz="2400" dirty="0"/>
              <a:t>(2014</a:t>
            </a:r>
            <a:r>
              <a:rPr lang="zh-TW" altLang="zh-HK" sz="2400" dirty="0"/>
              <a:t>年</a:t>
            </a:r>
            <a:r>
              <a:rPr lang="en-US" altLang="zh-HK" sz="2400" dirty="0"/>
              <a:t>1</a:t>
            </a:r>
            <a:r>
              <a:rPr lang="zh-TW" altLang="zh-HK" sz="2400" dirty="0"/>
              <a:t>月</a:t>
            </a:r>
            <a:r>
              <a:rPr lang="en-US" altLang="zh-HK" sz="2400" dirty="0"/>
              <a:t>31</a:t>
            </a:r>
            <a:r>
              <a:rPr lang="zh-TW" altLang="zh-HK" sz="2400" dirty="0"/>
              <a:t>日</a:t>
            </a:r>
            <a:r>
              <a:rPr lang="en-US" altLang="zh-HK" sz="2400" dirty="0"/>
              <a:t>)</a:t>
            </a:r>
            <a:r>
              <a:rPr lang="zh-TW" altLang="zh-HK" sz="2400" dirty="0"/>
              <a:t>〈哈佛首辦中國日慶新春〉</a:t>
            </a:r>
            <a:r>
              <a:rPr lang="en-US" altLang="zh-HK" sz="2400" dirty="0"/>
              <a:t>(</a:t>
            </a:r>
            <a:r>
              <a:rPr lang="zh-TW" altLang="zh-HK" sz="2400" dirty="0"/>
              <a:t>取自</a:t>
            </a:r>
            <a:r>
              <a:rPr lang="en-US" altLang="zh-HK" sz="2400" dirty="0"/>
              <a:t>: </a:t>
            </a:r>
            <a:r>
              <a:rPr lang="en-US" altLang="zh-HK" sz="2400" u="sng" dirty="0">
                <a:hlinkClick r:id="rId7"/>
              </a:rPr>
              <a:t>http://inews.mingpao.com/htm/Inews/20140131/ca51324w.htm</a:t>
            </a:r>
            <a:r>
              <a:rPr lang="en-US" altLang="zh-HK" sz="2400" dirty="0"/>
              <a:t>)</a:t>
            </a:r>
            <a:endParaRPr lang="zh-TW" altLang="zh-HK" sz="2400" dirty="0"/>
          </a:p>
          <a:p>
            <a:pPr lvl="0">
              <a:buBlip>
                <a:blip r:embed="rId5"/>
              </a:buBlip>
            </a:pPr>
            <a:r>
              <a:rPr lang="zh-TW" altLang="zh-HK" sz="2400" dirty="0"/>
              <a:t>星島日報</a:t>
            </a:r>
            <a:r>
              <a:rPr lang="en-US" altLang="zh-HK" sz="2400" dirty="0"/>
              <a:t>(2014</a:t>
            </a:r>
            <a:r>
              <a:rPr lang="zh-TW" altLang="zh-HK" sz="2400" dirty="0"/>
              <a:t>年</a:t>
            </a:r>
            <a:r>
              <a:rPr lang="en-US" altLang="zh-HK" sz="2400" dirty="0"/>
              <a:t>1</a:t>
            </a:r>
            <a:r>
              <a:rPr lang="zh-TW" altLang="zh-HK" sz="2400" dirty="0"/>
              <a:t>月</a:t>
            </a:r>
            <a:r>
              <a:rPr lang="en-US" altLang="zh-HK" sz="2400" dirty="0"/>
              <a:t>25</a:t>
            </a:r>
            <a:r>
              <a:rPr lang="zh-TW" altLang="zh-HK" sz="2400" dirty="0"/>
              <a:t>日</a:t>
            </a:r>
            <a:r>
              <a:rPr lang="en-US" altLang="zh-HK" sz="2400" dirty="0"/>
              <a:t>)</a:t>
            </a:r>
            <a:r>
              <a:rPr lang="zh-TW" altLang="zh-HK" sz="2400" dirty="0"/>
              <a:t>〈新界春節遊 鄉村喜慶氣氛濃〉</a:t>
            </a:r>
            <a:r>
              <a:rPr lang="en-US" altLang="zh-HK" sz="2400" dirty="0"/>
              <a:t>(</a:t>
            </a:r>
            <a:r>
              <a:rPr lang="zh-TW" altLang="zh-HK" sz="2400" dirty="0"/>
              <a:t>取自</a:t>
            </a:r>
            <a:r>
              <a:rPr lang="en-US" altLang="zh-HK" sz="2400" dirty="0"/>
              <a:t>: </a:t>
            </a:r>
            <a:r>
              <a:rPr lang="en-US" altLang="zh-HK" sz="2400" u="sng" dirty="0">
                <a:hlinkClick r:id="rId8"/>
              </a:rPr>
              <a:t>http://hk.news.yahoo.com/%E6%96%B0%E7%95%8C%E6%98%A5%E7%AF%80%E9%81%8A-%E9%84%89%E6%9D%91%E5%96%9C%E6%85%B6%E6%B0%A3%E6%B0%9B%E6%BF%83-221108672.html</a:t>
            </a:r>
            <a:r>
              <a:rPr lang="en-US" altLang="zh-HK" sz="2400" dirty="0" smtClean="0"/>
              <a:t>)</a:t>
            </a:r>
            <a:endParaRPr lang="zh-TW" altLang="zh-HK" sz="2400" dirty="0"/>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1" name="AutoShape 4">
            <a:hlinkClick r:id="" action="ppaction://hlinkshowjump?jump=firstslide" highlightClick="1"/>
          </p:cNvPr>
          <p:cNvSpPr>
            <a:spLocks noChangeArrowheads="1"/>
          </p:cNvSpPr>
          <p:nvPr/>
        </p:nvSpPr>
        <p:spPr bwMode="auto">
          <a:xfrm>
            <a:off x="8532440" y="-1"/>
            <a:ext cx="597831" cy="738665"/>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4" name="Rectangle 9"/>
          <p:cNvSpPr>
            <a:spLocks noChangeArrowheads="1"/>
          </p:cNvSpPr>
          <p:nvPr/>
        </p:nvSpPr>
        <p:spPr bwMode="auto">
          <a:xfrm>
            <a:off x="-29118" y="0"/>
            <a:ext cx="8561558" cy="738664"/>
          </a:xfrm>
          <a:prstGeom prst="rect">
            <a:avLst/>
          </a:prstGeom>
          <a:solidFill>
            <a:schemeClr val="accent3">
              <a:lumMod val="60000"/>
              <a:lumOff val="40000"/>
              <a:alpha val="85000"/>
            </a:schemeClr>
          </a:solidFill>
          <a:ln>
            <a:noFill/>
          </a:ln>
          <a:extLst/>
        </p:spPr>
        <p:txBody>
          <a:bodyPr wrap="square">
            <a:spAutoFit/>
          </a:bodyPr>
          <a:lstStyle/>
          <a:p>
            <a:pPr lvl="0"/>
            <a:r>
              <a:rPr lang="en-US" altLang="zh-TW" sz="2100" b="1" dirty="0">
                <a:solidFill>
                  <a:srgbClr val="0000CC"/>
                </a:solidFill>
                <a:cs typeface="Times New Roman" panose="02020603050405020304" pitchFamily="18" charset="0"/>
              </a:rPr>
              <a:t>3.</a:t>
            </a:r>
            <a:r>
              <a:rPr lang="en-US" altLang="zh-HK" sz="2100" b="1" dirty="0">
                <a:solidFill>
                  <a:srgbClr val="0000CC"/>
                </a:solidFill>
              </a:rPr>
              <a:t> Does globalization bring challenges or opportunities for the inheritance and continuity of Chinese traditional festivals and customs? Why?</a:t>
            </a:r>
            <a:endParaRPr lang="zh-TW" altLang="zh-HK" sz="2100" b="1" dirty="0">
              <a:solidFill>
                <a:srgbClr val="0000CC"/>
              </a:solidFill>
            </a:endParaRPr>
          </a:p>
        </p:txBody>
      </p:sp>
      <p:grpSp>
        <p:nvGrpSpPr>
          <p:cNvPr id="25" name="群組 24"/>
          <p:cNvGrpSpPr/>
          <p:nvPr/>
        </p:nvGrpSpPr>
        <p:grpSpPr>
          <a:xfrm>
            <a:off x="907142" y="6282774"/>
            <a:ext cx="7265258" cy="556114"/>
            <a:chOff x="907142" y="6282774"/>
            <a:chExt cx="7265258" cy="556114"/>
          </a:xfrm>
          <a:solidFill>
            <a:srgbClr val="0000CC"/>
          </a:solidFill>
        </p:grpSpPr>
        <p:sp>
          <p:nvSpPr>
            <p:cNvPr id="26" name="矩形 25">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9" name="矩形 28">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0"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30" name="矩形 29">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3"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2"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3756401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wongwaikit\AppData\Local\Microsoft\Windows\Temporary Internet Files\Content.IE5\ZY2P3JFC\MP900390086[1].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73" y="936986"/>
            <a:ext cx="9140543" cy="5939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15</a:t>
            </a:fld>
            <a:endParaRPr lang="zh-HK" altLang="en-US"/>
          </a:p>
        </p:txBody>
      </p:sp>
      <p:sp>
        <p:nvSpPr>
          <p:cNvPr id="15"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5"/>
              </a:buBlip>
            </a:pPr>
            <a:r>
              <a:rPr lang="zh-TW" altLang="zh-HK" sz="2400" dirty="0"/>
              <a:t>星島日報 </a:t>
            </a:r>
            <a:r>
              <a:rPr lang="en-US" altLang="zh-HK" sz="2400" dirty="0"/>
              <a:t>– Job Market(2013</a:t>
            </a:r>
            <a:r>
              <a:rPr lang="zh-TW" altLang="zh-HK" sz="2400" dirty="0"/>
              <a:t>年</a:t>
            </a:r>
            <a:r>
              <a:rPr lang="en-US" altLang="zh-HK" sz="2400" dirty="0"/>
              <a:t>9</a:t>
            </a:r>
            <a:r>
              <a:rPr lang="zh-TW" altLang="zh-HK" sz="2400" dirty="0"/>
              <a:t>月</a:t>
            </a:r>
            <a:r>
              <a:rPr lang="en-US" altLang="zh-HK" sz="2400" dirty="0"/>
              <a:t>20</a:t>
            </a:r>
            <a:r>
              <a:rPr lang="zh-TW" altLang="zh-HK" sz="2400" dirty="0"/>
              <a:t>日</a:t>
            </a:r>
            <a:r>
              <a:rPr lang="en-US" altLang="zh-HK" sz="2400" dirty="0"/>
              <a:t>)</a:t>
            </a:r>
            <a:r>
              <a:rPr lang="zh-TW" altLang="zh-HK" sz="2400" dirty="0"/>
              <a:t>〈中秋古難全〉</a:t>
            </a:r>
            <a:r>
              <a:rPr lang="en-US" altLang="zh-HK" sz="2400" dirty="0"/>
              <a:t>(</a:t>
            </a:r>
            <a:r>
              <a:rPr lang="zh-TW" altLang="zh-HK" sz="2400" dirty="0"/>
              <a:t>取自</a:t>
            </a:r>
            <a:r>
              <a:rPr lang="en-US" altLang="zh-HK" sz="2400" dirty="0"/>
              <a:t>: </a:t>
            </a:r>
            <a:r>
              <a:rPr lang="en-US" altLang="zh-HK" sz="2400" u="sng" dirty="0">
                <a:hlinkClick r:id="rId6"/>
              </a:rPr>
              <a:t>http://www.jobmarket.com.hk/Resources/industry_trend_details.jsp?article_id=6068&amp;cmpy_id</a:t>
            </a:r>
            <a:r>
              <a:rPr lang="en-US" altLang="zh-HK" sz="2400" dirty="0"/>
              <a:t>=)</a:t>
            </a:r>
            <a:endParaRPr lang="zh-TW" altLang="zh-HK" sz="2400" dirty="0"/>
          </a:p>
          <a:p>
            <a:pPr lvl="0">
              <a:buBlip>
                <a:blip r:embed="rId5"/>
              </a:buBlip>
            </a:pPr>
            <a:r>
              <a:rPr lang="zh-TW" altLang="zh-HK" sz="2400" dirty="0"/>
              <a:t>亞太日報</a:t>
            </a:r>
            <a:r>
              <a:rPr lang="en-US" altLang="zh-HK" sz="2400" dirty="0"/>
              <a:t>(2014</a:t>
            </a:r>
            <a:r>
              <a:rPr lang="zh-TW" altLang="zh-HK" sz="2400" dirty="0"/>
              <a:t>年</a:t>
            </a:r>
            <a:r>
              <a:rPr lang="en-US" altLang="zh-HK" sz="2400" dirty="0"/>
              <a:t>1</a:t>
            </a:r>
            <a:r>
              <a:rPr lang="zh-TW" altLang="zh-HK" sz="2400" dirty="0"/>
              <a:t>月</a:t>
            </a:r>
            <a:r>
              <a:rPr lang="en-US" altLang="zh-HK" sz="2400" dirty="0"/>
              <a:t>30</a:t>
            </a:r>
            <a:r>
              <a:rPr lang="zh-TW" altLang="zh-HK" sz="2400" dirty="0"/>
              <a:t>日</a:t>
            </a:r>
            <a:r>
              <a:rPr lang="en-US" altLang="zh-HK" sz="2400" dirty="0"/>
              <a:t>)</a:t>
            </a:r>
            <a:r>
              <a:rPr lang="zh-TW" altLang="zh-HK" sz="2400" dirty="0"/>
              <a:t>〈中國不少年輕人成春節</a:t>
            </a:r>
            <a:r>
              <a:rPr lang="en-US" altLang="zh-HK" sz="2400" dirty="0"/>
              <a:t>“</a:t>
            </a:r>
            <a:r>
              <a:rPr lang="zh-TW" altLang="zh-HK" sz="2400" dirty="0"/>
              <a:t>恐歸族</a:t>
            </a:r>
            <a:r>
              <a:rPr lang="en-US" altLang="zh-HK" sz="2400" dirty="0"/>
              <a:t>”</a:t>
            </a:r>
            <a:r>
              <a:rPr lang="zh-TW" altLang="zh-HK" sz="2400" dirty="0"/>
              <a:t>〉</a:t>
            </a:r>
            <a:r>
              <a:rPr lang="en-US" altLang="zh-HK" sz="2400" dirty="0"/>
              <a:t>(</a:t>
            </a:r>
            <a:r>
              <a:rPr lang="zh-TW" altLang="zh-HK" sz="2400" dirty="0"/>
              <a:t>取自</a:t>
            </a:r>
            <a:r>
              <a:rPr lang="en-US" altLang="zh-HK" sz="2400" dirty="0"/>
              <a:t>: </a:t>
            </a:r>
            <a:r>
              <a:rPr lang="en-US" altLang="zh-HK" sz="2400" u="sng" dirty="0">
                <a:hlinkClick r:id="rId7"/>
              </a:rPr>
              <a:t>http://news.sina.com.hk/news/20140130/-9-3178452/1.html</a:t>
            </a:r>
            <a:r>
              <a:rPr lang="en-US" altLang="zh-HK" sz="2400" dirty="0"/>
              <a:t>)</a:t>
            </a:r>
            <a:endParaRPr lang="zh-TW" altLang="zh-HK" sz="2400" dirty="0"/>
          </a:p>
          <a:p>
            <a:pPr lvl="0">
              <a:buBlip>
                <a:blip r:embed="rId5"/>
              </a:buBlip>
            </a:pPr>
            <a:r>
              <a:rPr lang="zh-TW" altLang="zh-HK" sz="2400" dirty="0"/>
              <a:t>新華網</a:t>
            </a:r>
            <a:r>
              <a:rPr lang="en-US" altLang="zh-HK" sz="2400" dirty="0"/>
              <a:t>(2014</a:t>
            </a:r>
            <a:r>
              <a:rPr lang="zh-TW" altLang="zh-HK" sz="2400" dirty="0"/>
              <a:t>年</a:t>
            </a:r>
            <a:r>
              <a:rPr lang="en-US" altLang="zh-HK" sz="2400" dirty="0"/>
              <a:t>2</a:t>
            </a:r>
            <a:r>
              <a:rPr lang="zh-TW" altLang="zh-HK" sz="2400" dirty="0"/>
              <a:t>月</a:t>
            </a:r>
            <a:r>
              <a:rPr lang="en-US" altLang="zh-HK" sz="2400" dirty="0"/>
              <a:t>3</a:t>
            </a:r>
            <a:r>
              <a:rPr lang="zh-TW" altLang="zh-HK" sz="2400" dirty="0"/>
              <a:t>日</a:t>
            </a:r>
            <a:r>
              <a:rPr lang="en-US" altLang="zh-HK" sz="2400" dirty="0"/>
              <a:t>)</a:t>
            </a:r>
            <a:r>
              <a:rPr lang="zh-TW" altLang="zh-HK" sz="2400" dirty="0"/>
              <a:t>〈春節是一種民族儀式與文化身份認同</a:t>
            </a:r>
            <a:r>
              <a:rPr lang="en-US" altLang="zh-HK" sz="2400" dirty="0"/>
              <a:t>——</a:t>
            </a:r>
            <a:r>
              <a:rPr lang="zh-TW" altLang="zh-HK" sz="2400" dirty="0"/>
              <a:t>訪休斯敦著名華裔女作家陳瑞林〉</a:t>
            </a:r>
            <a:r>
              <a:rPr lang="en-US" altLang="zh-HK" sz="2400" dirty="0"/>
              <a:t>(</a:t>
            </a:r>
            <a:r>
              <a:rPr lang="zh-TW" altLang="zh-HK" sz="2400" dirty="0"/>
              <a:t>取自</a:t>
            </a:r>
            <a:r>
              <a:rPr lang="en-US" altLang="zh-HK" sz="2400" dirty="0"/>
              <a:t>: </a:t>
            </a:r>
            <a:r>
              <a:rPr lang="en-US" altLang="zh-HK" sz="2400" u="sng" dirty="0">
                <a:hlinkClick r:id="rId8"/>
              </a:rPr>
              <a:t>http://big5.xinhuanet.com/gate/big5/news.xinhuanet.com/world/2014-02/03/c_119206489.htm</a:t>
            </a:r>
            <a:r>
              <a:rPr lang="en-US" altLang="zh-HK" sz="2400" dirty="0"/>
              <a:t>)</a:t>
            </a:r>
            <a:endParaRPr lang="zh-TW" altLang="zh-HK" sz="2400" dirty="0"/>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1" name="AutoShape 4">
            <a:hlinkClick r:id="" action="ppaction://hlinkshowjump?jump=firstslide" highlightClick="1"/>
          </p:cNvPr>
          <p:cNvSpPr>
            <a:spLocks noChangeArrowheads="1"/>
          </p:cNvSpPr>
          <p:nvPr/>
        </p:nvSpPr>
        <p:spPr bwMode="auto">
          <a:xfrm>
            <a:off x="8532440" y="-1"/>
            <a:ext cx="597831" cy="738665"/>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4" name="Rectangle 9"/>
          <p:cNvSpPr>
            <a:spLocks noChangeArrowheads="1"/>
          </p:cNvSpPr>
          <p:nvPr/>
        </p:nvSpPr>
        <p:spPr bwMode="auto">
          <a:xfrm>
            <a:off x="-29118" y="0"/>
            <a:ext cx="8561558" cy="738664"/>
          </a:xfrm>
          <a:prstGeom prst="rect">
            <a:avLst/>
          </a:prstGeom>
          <a:solidFill>
            <a:schemeClr val="accent3">
              <a:lumMod val="60000"/>
              <a:lumOff val="40000"/>
              <a:alpha val="85000"/>
            </a:schemeClr>
          </a:solidFill>
          <a:ln>
            <a:noFill/>
          </a:ln>
          <a:extLst/>
        </p:spPr>
        <p:txBody>
          <a:bodyPr wrap="square">
            <a:spAutoFit/>
          </a:bodyPr>
          <a:lstStyle/>
          <a:p>
            <a:pPr lvl="0"/>
            <a:r>
              <a:rPr lang="en-US" altLang="zh-TW" sz="2100" b="1" dirty="0">
                <a:solidFill>
                  <a:srgbClr val="0000CC"/>
                </a:solidFill>
                <a:cs typeface="Times New Roman" panose="02020603050405020304" pitchFamily="18" charset="0"/>
              </a:rPr>
              <a:t>3.</a:t>
            </a:r>
            <a:r>
              <a:rPr lang="en-US" altLang="zh-HK" sz="2100" b="1" dirty="0">
                <a:solidFill>
                  <a:srgbClr val="0000CC"/>
                </a:solidFill>
              </a:rPr>
              <a:t> Does globalization bring challenges or opportunities for the inheritance and continuity of Chinese traditional festivals and customs? Why?</a:t>
            </a:r>
            <a:endParaRPr lang="zh-TW" altLang="zh-HK" sz="2100" b="1" dirty="0">
              <a:solidFill>
                <a:srgbClr val="0000CC"/>
              </a:solidFill>
            </a:endParaRPr>
          </a:p>
        </p:txBody>
      </p:sp>
      <p:grpSp>
        <p:nvGrpSpPr>
          <p:cNvPr id="25" name="群組 24"/>
          <p:cNvGrpSpPr/>
          <p:nvPr/>
        </p:nvGrpSpPr>
        <p:grpSpPr>
          <a:xfrm>
            <a:off x="907142" y="6282774"/>
            <a:ext cx="7265258" cy="556114"/>
            <a:chOff x="907142" y="6282774"/>
            <a:chExt cx="7265258" cy="556114"/>
          </a:xfrm>
          <a:solidFill>
            <a:srgbClr val="0000CC"/>
          </a:solidFill>
        </p:grpSpPr>
        <p:sp>
          <p:nvSpPr>
            <p:cNvPr id="26" name="矩形 25">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9" name="矩形 28">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0"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30" name="矩形 29">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3"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2"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1582924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wongwaikit\AppData\Local\Microsoft\Windows\Temporary Internet Files\Content.IE5\ZY2P3JFC\MP900390086[1].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73" y="936986"/>
            <a:ext cx="9140543" cy="5939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16</a:t>
            </a:fld>
            <a:endParaRPr lang="zh-HK" altLang="en-US"/>
          </a:p>
        </p:txBody>
      </p:sp>
      <p:sp>
        <p:nvSpPr>
          <p:cNvPr id="15"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5"/>
              </a:buBlip>
            </a:pPr>
            <a:r>
              <a:rPr lang="zh-TW" altLang="zh-HK" sz="2400" dirty="0"/>
              <a:t>蘋果日報</a:t>
            </a:r>
            <a:r>
              <a:rPr lang="en-US" altLang="zh-HK" sz="2400" dirty="0"/>
              <a:t>(2014</a:t>
            </a:r>
            <a:r>
              <a:rPr lang="zh-TW" altLang="zh-HK" sz="2400" dirty="0"/>
              <a:t>年</a:t>
            </a:r>
            <a:r>
              <a:rPr lang="en-US" altLang="zh-HK" sz="2400" dirty="0"/>
              <a:t>1</a:t>
            </a:r>
            <a:r>
              <a:rPr lang="zh-TW" altLang="zh-HK" sz="2400" dirty="0"/>
              <a:t>月</a:t>
            </a:r>
            <a:r>
              <a:rPr lang="en-US" altLang="zh-HK" sz="2400" dirty="0"/>
              <a:t>31</a:t>
            </a:r>
            <a:r>
              <a:rPr lang="zh-TW" altLang="zh-HK" sz="2400" dirty="0"/>
              <a:t>日</a:t>
            </a:r>
            <a:r>
              <a:rPr lang="en-US" altLang="zh-HK" sz="2400" dirty="0"/>
              <a:t>)</a:t>
            </a:r>
            <a:r>
              <a:rPr lang="zh-TW" altLang="zh-HK" sz="2400" dirty="0"/>
              <a:t>〈最潮拜年方式　用戶一夜逾億 微信紅包帶挈　騰訊市值萬億〉</a:t>
            </a:r>
            <a:r>
              <a:rPr lang="en-US" altLang="zh-HK" sz="2400" dirty="0"/>
              <a:t>(</a:t>
            </a:r>
            <a:r>
              <a:rPr lang="zh-TW" altLang="zh-HK" sz="2400" dirty="0"/>
              <a:t>取自</a:t>
            </a:r>
            <a:r>
              <a:rPr lang="en-US" altLang="zh-HK" sz="2400" dirty="0"/>
              <a:t>: </a:t>
            </a:r>
            <a:r>
              <a:rPr lang="en-US" altLang="zh-HK" sz="2400" u="sng" dirty="0">
                <a:hlinkClick r:id="rId6"/>
              </a:rPr>
              <a:t>http://hk.apple.nextmedia.com/international/first/20140131/18611479</a:t>
            </a:r>
            <a:r>
              <a:rPr lang="en-US" altLang="zh-HK" sz="2400" dirty="0"/>
              <a:t>)</a:t>
            </a:r>
            <a:endParaRPr lang="zh-TW" altLang="zh-HK" sz="2400" dirty="0"/>
          </a:p>
          <a:p>
            <a:pPr>
              <a:buBlip>
                <a:blip r:embed="rId5"/>
              </a:buBlip>
            </a:pPr>
            <a:r>
              <a:rPr lang="en-US" altLang="zh-HK" sz="2400" dirty="0"/>
              <a:t>BBC</a:t>
            </a:r>
            <a:r>
              <a:rPr lang="zh-TW" altLang="zh-HK" sz="2400" dirty="0"/>
              <a:t>英倫網</a:t>
            </a:r>
            <a:r>
              <a:rPr lang="en-US" altLang="zh-HK" sz="2400" dirty="0"/>
              <a:t>(2014</a:t>
            </a:r>
            <a:r>
              <a:rPr lang="zh-TW" altLang="zh-HK" sz="2400" dirty="0"/>
              <a:t>年</a:t>
            </a:r>
            <a:r>
              <a:rPr lang="en-US" altLang="zh-HK" sz="2400" dirty="0"/>
              <a:t>1</a:t>
            </a:r>
            <a:r>
              <a:rPr lang="zh-TW" altLang="zh-HK" sz="2400" dirty="0"/>
              <a:t>月</a:t>
            </a:r>
            <a:r>
              <a:rPr lang="en-US" altLang="zh-HK" sz="2400" dirty="0"/>
              <a:t>28</a:t>
            </a:r>
            <a:r>
              <a:rPr lang="zh-TW" altLang="zh-HK" sz="2400" dirty="0"/>
              <a:t>日</a:t>
            </a:r>
            <a:r>
              <a:rPr lang="en-US" altLang="zh-HK" sz="2400" dirty="0"/>
              <a:t>)</a:t>
            </a:r>
            <a:r>
              <a:rPr lang="zh-TW" altLang="zh-HK" sz="2400" dirty="0"/>
              <a:t>〈留英訪談：在英國過春節〉</a:t>
            </a:r>
            <a:r>
              <a:rPr lang="en-US" altLang="zh-HK" sz="2400" dirty="0"/>
              <a:t>(</a:t>
            </a:r>
            <a:r>
              <a:rPr lang="zh-TW" altLang="zh-HK" sz="2400" dirty="0"/>
              <a:t>取自</a:t>
            </a:r>
            <a:r>
              <a:rPr lang="en-US" altLang="zh-HK" sz="2400" dirty="0"/>
              <a:t>: </a:t>
            </a:r>
            <a:r>
              <a:rPr lang="en-US" altLang="zh-HK" sz="2400" u="sng" dirty="0">
                <a:hlinkClick r:id="rId7"/>
              </a:rPr>
              <a:t>http://www.bbc.co.uk/ukchina/trad/uk_education/study_iv/2014/01/140128_study_uk_cny_2014.shtml</a:t>
            </a:r>
            <a:r>
              <a:rPr lang="en-US" altLang="zh-HK" sz="2400" dirty="0"/>
              <a:t>)</a:t>
            </a:r>
            <a:endParaRPr lang="zh-TW" altLang="zh-HK" sz="2400" dirty="0"/>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7" name="AutoShape 4">
            <a:hlinkClick r:id="" action="ppaction://hlinkshowjump?jump=firstslide" highlightClick="1"/>
          </p:cNvPr>
          <p:cNvSpPr>
            <a:spLocks noChangeArrowheads="1"/>
          </p:cNvSpPr>
          <p:nvPr/>
        </p:nvSpPr>
        <p:spPr bwMode="auto">
          <a:xfrm>
            <a:off x="8532440" y="-1"/>
            <a:ext cx="597831" cy="738665"/>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1" name="Rectangle 9"/>
          <p:cNvSpPr>
            <a:spLocks noChangeArrowheads="1"/>
          </p:cNvSpPr>
          <p:nvPr/>
        </p:nvSpPr>
        <p:spPr bwMode="auto">
          <a:xfrm>
            <a:off x="-29118" y="0"/>
            <a:ext cx="8561558" cy="738664"/>
          </a:xfrm>
          <a:prstGeom prst="rect">
            <a:avLst/>
          </a:prstGeom>
          <a:solidFill>
            <a:schemeClr val="accent3">
              <a:lumMod val="60000"/>
              <a:lumOff val="40000"/>
              <a:alpha val="85000"/>
            </a:schemeClr>
          </a:solidFill>
          <a:ln>
            <a:noFill/>
          </a:ln>
          <a:extLst/>
        </p:spPr>
        <p:txBody>
          <a:bodyPr wrap="square">
            <a:spAutoFit/>
          </a:bodyPr>
          <a:lstStyle/>
          <a:p>
            <a:pPr lvl="0"/>
            <a:r>
              <a:rPr lang="en-US" altLang="zh-TW" sz="2100" b="1" dirty="0">
                <a:solidFill>
                  <a:srgbClr val="0000CC"/>
                </a:solidFill>
                <a:cs typeface="Times New Roman" panose="02020603050405020304" pitchFamily="18" charset="0"/>
              </a:rPr>
              <a:t>3.</a:t>
            </a:r>
            <a:r>
              <a:rPr lang="en-US" altLang="zh-HK" sz="2100" b="1" dirty="0">
                <a:solidFill>
                  <a:srgbClr val="0000CC"/>
                </a:solidFill>
              </a:rPr>
              <a:t> Does globalization bring challenges or opportunities for the inheritance and continuity of Chinese traditional festivals and customs? Why?</a:t>
            </a:r>
            <a:endParaRPr lang="zh-TW" altLang="zh-HK" sz="2100" b="1" dirty="0">
              <a:solidFill>
                <a:srgbClr val="0000CC"/>
              </a:solidFill>
            </a:endParaRPr>
          </a:p>
        </p:txBody>
      </p:sp>
      <p:grpSp>
        <p:nvGrpSpPr>
          <p:cNvPr id="24" name="群組 23"/>
          <p:cNvGrpSpPr/>
          <p:nvPr/>
        </p:nvGrpSpPr>
        <p:grpSpPr>
          <a:xfrm>
            <a:off x="907142" y="6282774"/>
            <a:ext cx="7265258" cy="556114"/>
            <a:chOff x="907142" y="6282774"/>
            <a:chExt cx="7265258" cy="556114"/>
          </a:xfrm>
          <a:solidFill>
            <a:srgbClr val="0000CC"/>
          </a:solidFill>
        </p:grpSpPr>
        <p:sp>
          <p:nvSpPr>
            <p:cNvPr id="25" name="矩形 24">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8"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6" name="矩形 25">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9"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9" name="矩形 28">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0" name="矩形 29">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2"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Tree>
    <p:extLst>
      <p:ext uri="{BB962C8B-B14F-4D97-AF65-F5344CB8AC3E}">
        <p14:creationId xmlns:p14="http://schemas.microsoft.com/office/powerpoint/2010/main" val="91615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ongwaikit\AppData\Local\Microsoft\Windows\Temporary Internet Files\Content.IE5\UVLOH5Y9\MC900387157[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126559" y="30218"/>
            <a:ext cx="6832545" cy="6832545"/>
          </a:xfrm>
          <a:prstGeom prst="rect">
            <a:avLst/>
          </a:prstGeom>
          <a:noFill/>
          <a:extLst>
            <a:ext uri="{909E8E84-426E-40DD-AFC4-6F175D3DCCD1}">
              <a14:hiddenFill xmlns:a14="http://schemas.microsoft.com/office/drawing/2010/main">
                <a:solidFill>
                  <a:srgbClr val="FFFFFF"/>
                </a:solidFill>
              </a14:hiddenFill>
            </a:ext>
          </a:extLst>
        </p:spPr>
      </p:pic>
      <p:sp>
        <p:nvSpPr>
          <p:cNvPr id="4098" name="標題 1"/>
          <p:cNvSpPr>
            <a:spLocks noGrp="1"/>
          </p:cNvSpPr>
          <p:nvPr>
            <p:ph type="title"/>
          </p:nvPr>
        </p:nvSpPr>
        <p:spPr>
          <a:xfrm>
            <a:off x="0" y="0"/>
            <a:ext cx="9178925" cy="592832"/>
          </a:xfrm>
          <a:solidFill>
            <a:srgbClr val="C00000"/>
          </a:solidFill>
        </p:spPr>
        <p:txBody>
          <a:bodyPr>
            <a:noAutofit/>
          </a:bodyPr>
          <a:lstStyle/>
          <a:p>
            <a:pPr eaLnBrk="1" hangingPunct="1">
              <a:defRPr/>
            </a:pPr>
            <a:r>
              <a:rPr lang="en-US" altLang="zh-TW" sz="4000" b="1" dirty="0" smtClean="0">
                <a:solidFill>
                  <a:schemeClr val="bg1">
                    <a:lumMod val="95000"/>
                  </a:schemeClr>
                </a:solidFill>
                <a:ea typeface="+mn-ea"/>
                <a:cs typeface="Times New Roman" pitchFamily="18" charset="0"/>
              </a:rPr>
              <a:t>Introduction</a:t>
            </a:r>
            <a:endParaRPr lang="zh-HK" altLang="en-US" sz="4000" b="1" dirty="0" smtClean="0">
              <a:solidFill>
                <a:schemeClr val="bg1">
                  <a:lumMod val="95000"/>
                </a:schemeClr>
              </a:solidFill>
              <a:ea typeface="+mn-ea"/>
              <a:cs typeface="Times New Roman" pitchFamily="18" charset="0"/>
            </a:endParaRPr>
          </a:p>
        </p:txBody>
      </p:sp>
      <p:sp>
        <p:nvSpPr>
          <p:cNvPr id="3" name="內容版面配置區 2"/>
          <p:cNvSpPr>
            <a:spLocks noGrp="1"/>
          </p:cNvSpPr>
          <p:nvPr>
            <p:ph idx="1"/>
          </p:nvPr>
        </p:nvSpPr>
        <p:spPr>
          <a:xfrm>
            <a:off x="476580" y="620688"/>
            <a:ext cx="8559915" cy="6120680"/>
          </a:xfrm>
          <a:solidFill>
            <a:schemeClr val="accent2">
              <a:lumMod val="20000"/>
              <a:lumOff val="80000"/>
              <a:alpha val="57000"/>
            </a:schemeClr>
          </a:solidFill>
          <a:ln>
            <a:solidFill>
              <a:schemeClr val="accent1"/>
            </a:solidFill>
          </a:ln>
        </p:spPr>
        <p:txBody>
          <a:bodyPr lIns="540000" rIns="540000" rtlCol="0">
            <a:noAutofit/>
          </a:bodyPr>
          <a:lstStyle/>
          <a:p>
            <a:pPr marL="0" indent="0">
              <a:buFont typeface="Arial" charset="0"/>
              <a:buNone/>
              <a:defRPr/>
            </a:pPr>
            <a:endParaRPr lang="zh-TW" altLang="en-US" sz="2400" b="1" dirty="0">
              <a:solidFill>
                <a:schemeClr val="accent6">
                  <a:lumMod val="75000"/>
                </a:schemeClr>
              </a:solidFill>
              <a:latin typeface="Times New Roman" pitchFamily="18" charset="0"/>
              <a:cs typeface="Times New Roman" pitchFamily="18" charset="0"/>
            </a:endParaRPr>
          </a:p>
          <a:p>
            <a:pPr marL="0" indent="0">
              <a:buFont typeface="Arial" charset="0"/>
              <a:buNone/>
              <a:defRPr/>
            </a:pPr>
            <a:r>
              <a:rPr lang="zh-TW" altLang="en-US" sz="2400" b="1" dirty="0" smtClean="0">
                <a:solidFill>
                  <a:schemeClr val="accent6">
                    <a:lumMod val="75000"/>
                  </a:schemeClr>
                </a:solidFill>
                <a:latin typeface="Times New Roman" pitchFamily="18" charset="0"/>
                <a:cs typeface="Times New Roman" pitchFamily="18" charset="0"/>
              </a:rPr>
              <a:t>                    </a:t>
            </a:r>
            <a:endParaRPr lang="zh-TW" altLang="zh-HK" sz="2400" b="1" dirty="0" smtClean="0">
              <a:solidFill>
                <a:schemeClr val="accent6">
                  <a:lumMod val="75000"/>
                </a:schemeClr>
              </a:solidFill>
              <a:latin typeface="Times New Roman" pitchFamily="18" charset="0"/>
              <a:cs typeface="Times New Roman" pitchFamily="18" charset="0"/>
            </a:endParaRPr>
          </a:p>
          <a:p>
            <a:pPr marL="0" indent="0">
              <a:buFont typeface="Arial" charset="0"/>
              <a:buNone/>
              <a:defRPr/>
            </a:pPr>
            <a:endParaRPr lang="en-US" altLang="zh-TW" sz="2400" dirty="0" smtClean="0">
              <a:latin typeface="標楷體" pitchFamily="65" charset="-120"/>
              <a:ea typeface="標楷體" pitchFamily="65" charset="-120"/>
            </a:endParaRPr>
          </a:p>
          <a:p>
            <a:pPr marL="0" indent="0">
              <a:buFont typeface="Arial" charset="0"/>
              <a:buNone/>
              <a:defRPr/>
            </a:pPr>
            <a:endParaRPr lang="zh-TW" altLang="zh-HK" sz="2400" dirty="0">
              <a:latin typeface="標楷體" pitchFamily="65" charset="-120"/>
              <a:ea typeface="標楷體" pitchFamily="65" charset="-120"/>
            </a:endParaRPr>
          </a:p>
        </p:txBody>
      </p:sp>
      <p:sp>
        <p:nvSpPr>
          <p:cNvPr id="410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410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矩形 1"/>
          <p:cNvSpPr/>
          <p:nvPr/>
        </p:nvSpPr>
        <p:spPr>
          <a:xfrm>
            <a:off x="476581" y="620688"/>
            <a:ext cx="4527467" cy="984885"/>
          </a:xfrm>
          <a:prstGeom prst="rect">
            <a:avLst/>
          </a:prstGeom>
        </p:spPr>
        <p:txBody>
          <a:bodyPr wrap="square">
            <a:spAutoFit/>
          </a:bodyPr>
          <a:lstStyle/>
          <a:p>
            <a:endParaRPr lang="zh-TW" altLang="zh-HK" sz="2800" b="1" dirty="0"/>
          </a:p>
          <a:p>
            <a:endParaRPr lang="zh-TW" altLang="zh-HK" sz="3000" dirty="0">
              <a:solidFill>
                <a:srgbClr val="0000CC"/>
              </a:solidFill>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2</a:t>
            </a:fld>
            <a:endParaRPr lang="zh-HK" altLang="en-US" dirty="0"/>
          </a:p>
        </p:txBody>
      </p:sp>
      <p:pic>
        <p:nvPicPr>
          <p:cNvPr id="2050" name="Picture 2" descr="C:\Users\wongwaikit\AppData\Local\Microsoft\Windows\Temporary Internet Files\Content.IE5\89NLIRU5\MC9001576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181" y="5949280"/>
            <a:ext cx="1406018" cy="9646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566738" y="613579"/>
            <a:ext cx="8397750" cy="6070893"/>
          </a:xfrm>
          <a:prstGeom prst="rect">
            <a:avLst/>
          </a:prstGeom>
        </p:spPr>
        <p:txBody>
          <a:bodyPr wrap="square">
            <a:spAutoFit/>
          </a:bodyPr>
          <a:lstStyle/>
          <a:p>
            <a:r>
              <a:rPr lang="en-US" altLang="zh-HK" sz="1850" b="1" dirty="0">
                <a:solidFill>
                  <a:srgbClr val="0000CC"/>
                </a:solidFill>
              </a:rPr>
              <a:t>Due to the growing number of overseas Chinese around the world, Chinese traditional festivals and customs have also been introduced to every corner of the world. Apparently, Chinese customs and traditions are widely recognized and respected in the West. For instance, there are lots of activities celebrating the Lunar New Year in New York State and Maryland. Since 2001, an annual lighting ceremony for the Chinese Lunar New Year has been held at the Empire State Building in New York City so as to show respect to Chinese traditional festivals and customs. </a:t>
            </a:r>
            <a:endParaRPr lang="zh-TW" altLang="zh-HK" sz="1850" b="1" dirty="0">
              <a:solidFill>
                <a:srgbClr val="0000CC"/>
              </a:solidFill>
            </a:endParaRPr>
          </a:p>
          <a:p>
            <a:r>
              <a:rPr lang="en-US" altLang="zh-HK" sz="1850" b="1" dirty="0">
                <a:solidFill>
                  <a:srgbClr val="0000CC"/>
                </a:solidFill>
              </a:rPr>
              <a:t> </a:t>
            </a:r>
            <a:endParaRPr lang="zh-TW" altLang="zh-HK" sz="1850" b="1" dirty="0">
              <a:solidFill>
                <a:srgbClr val="0000CC"/>
              </a:solidFill>
            </a:endParaRPr>
          </a:p>
          <a:p>
            <a:r>
              <a:rPr lang="en-US" altLang="zh-HK" sz="1850" b="1" dirty="0">
                <a:solidFill>
                  <a:srgbClr val="0000CC"/>
                </a:solidFill>
              </a:rPr>
              <a:t>On the other hand, Western festivals have also gained growing popularity in the Chinese society. Many Chinese citizens have begun celebrating Western festivals such as Christmas and Valentine’s Day with an enthusiasm that is shared by their Western counterparts. Each year around Christmas and Valentine’s Day, shopping malls are beautifully decorated and stores actively promote their products in the name of these Western festivals. </a:t>
            </a:r>
            <a:endParaRPr lang="zh-TW" altLang="zh-HK" sz="1850" b="1" dirty="0">
              <a:solidFill>
                <a:srgbClr val="0000CC"/>
              </a:solidFill>
            </a:endParaRPr>
          </a:p>
          <a:p>
            <a:r>
              <a:rPr lang="en-US" altLang="zh-HK" sz="1850" b="1" dirty="0">
                <a:solidFill>
                  <a:srgbClr val="0000CC"/>
                </a:solidFill>
              </a:rPr>
              <a:t> </a:t>
            </a:r>
            <a:endParaRPr lang="zh-TW" altLang="zh-HK" sz="1850" b="1" dirty="0">
              <a:solidFill>
                <a:srgbClr val="0000CC"/>
              </a:solidFill>
            </a:endParaRPr>
          </a:p>
          <a:p>
            <a:r>
              <a:rPr lang="en-US" altLang="zh-HK" sz="1850" b="1" dirty="0">
                <a:solidFill>
                  <a:srgbClr val="0000CC"/>
                </a:solidFill>
              </a:rPr>
              <a:t>Seeing that more Americans celebrate Chinese Lunar New Year while more Chinese people celebrate Christmas, some people consider that traditional festivals and customs, under the influence of globalization, are no longer owned solely by a single ethnic group. In terms of inheritance and continuity of Chinese traditional festivals and customs, what are the challenges and opportunities brought by the </a:t>
            </a:r>
            <a:r>
              <a:rPr lang="en-US" altLang="zh-HK" sz="1850" b="1" dirty="0" err="1">
                <a:solidFill>
                  <a:srgbClr val="0000CC"/>
                </a:solidFill>
              </a:rPr>
              <a:t>internationalisation</a:t>
            </a:r>
            <a:r>
              <a:rPr lang="en-US" altLang="zh-HK" sz="1850" b="1" dirty="0">
                <a:solidFill>
                  <a:srgbClr val="0000CC"/>
                </a:solidFill>
              </a:rPr>
              <a:t> of traditional festivals?</a:t>
            </a:r>
            <a:endParaRPr lang="zh-TW" altLang="zh-HK" sz="1850" b="1" dirty="0">
              <a:solidFill>
                <a:srgbClr val="0000CC"/>
              </a:solidFill>
            </a:endParaRPr>
          </a:p>
        </p:txBody>
      </p:sp>
    </p:spTree>
    <p:extLst>
      <p:ext uri="{BB962C8B-B14F-4D97-AF65-F5344CB8AC3E}">
        <p14:creationId xmlns:p14="http://schemas.microsoft.com/office/powerpoint/2010/main" val="341026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wongwaikit\AppData\Local\Microsoft\Windows\Temporary Internet Files\Content.IE5\DIBDVGWV\MP900448290[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92723" y="0"/>
            <a:ext cx="45585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ChangeArrowheads="1"/>
          </p:cNvSpPr>
          <p:nvPr/>
        </p:nvSpPr>
        <p:spPr bwMode="auto">
          <a:xfrm>
            <a:off x="566738" y="908720"/>
            <a:ext cx="8008056" cy="1815882"/>
          </a:xfrm>
          <a:prstGeom prst="rect">
            <a:avLst/>
          </a:prstGeom>
          <a:solidFill>
            <a:schemeClr val="accent2">
              <a:lumMod val="60000"/>
              <a:lumOff val="40000"/>
              <a:alpha val="59000"/>
            </a:schemeClr>
          </a:solidFill>
          <a:ln>
            <a:noFill/>
          </a:ln>
          <a:effectLst/>
          <a:extLst/>
        </p:spPr>
        <p:txBody>
          <a:bodyPr wrap="square">
            <a:spAutoFit/>
          </a:bodyPr>
          <a:lstStyle/>
          <a:p>
            <a:pPr lvl="0" algn="just">
              <a:defRPr/>
            </a:pPr>
            <a:r>
              <a:rPr lang="en-US" altLang="zh-TW" sz="2800" b="1" dirty="0" smtClean="0">
                <a:solidFill>
                  <a:srgbClr val="0000CC"/>
                </a:solidFill>
                <a:latin typeface="+mj-lt"/>
                <a:cs typeface="Times New Roman" panose="02020603050405020304" pitchFamily="18" charset="0"/>
              </a:rPr>
              <a:t>1</a:t>
            </a:r>
            <a:r>
              <a:rPr lang="en-US" altLang="zh-TW" sz="2800" b="1" dirty="0" smtClean="0">
                <a:solidFill>
                  <a:srgbClr val="0000CC"/>
                </a:solidFill>
                <a:latin typeface="+mj-lt"/>
                <a:cs typeface="Times New Roman" panose="02020603050405020304" pitchFamily="18" charset="0"/>
              </a:rPr>
              <a:t>.</a:t>
            </a:r>
            <a:r>
              <a:rPr lang="en-US" altLang="zh-HK" sz="2800" b="1" dirty="0">
                <a:solidFill>
                  <a:srgbClr val="0000CC"/>
                </a:solidFill>
                <a:latin typeface="+mj-lt"/>
              </a:rPr>
              <a:t> Apart from the growing number of overseas Chinese around the world, what are the major factors that make Chinese traditional festivals more and more important and popular in the West?</a:t>
            </a:r>
            <a:endParaRPr lang="zh-TW" altLang="en-US" sz="2800" b="1" dirty="0">
              <a:solidFill>
                <a:srgbClr val="0000CC"/>
              </a:solidFill>
              <a:latin typeface="+mj-lt"/>
              <a:cs typeface="Times New Roman" panose="02020603050405020304" pitchFamily="18" charset="0"/>
            </a:endParaRPr>
          </a:p>
        </p:txBody>
      </p:sp>
      <p:sp>
        <p:nvSpPr>
          <p:cNvPr id="7176" name="Rectangle 9"/>
          <p:cNvSpPr>
            <a:spLocks noChangeArrowheads="1"/>
          </p:cNvSpPr>
          <p:nvPr/>
        </p:nvSpPr>
        <p:spPr bwMode="auto">
          <a:xfrm>
            <a:off x="566738" y="2996952"/>
            <a:ext cx="8042765" cy="1384995"/>
          </a:xfrm>
          <a:prstGeom prst="rect">
            <a:avLst/>
          </a:prstGeom>
          <a:solidFill>
            <a:srgbClr val="FFC000">
              <a:alpha val="85000"/>
            </a:srgbClr>
          </a:solidFill>
          <a:ln>
            <a:noFill/>
          </a:ln>
          <a:extLst/>
        </p:spPr>
        <p:txBody>
          <a:bodyPr wrap="square">
            <a:spAutoFit/>
          </a:bodyPr>
          <a:lstStyle/>
          <a:p>
            <a:pPr lvl="0"/>
            <a:r>
              <a:rPr lang="en-US" altLang="zh-TW" sz="2800" b="1" dirty="0" smtClean="0">
                <a:solidFill>
                  <a:srgbClr val="0000CC"/>
                </a:solidFill>
                <a:latin typeface="+mj-lt"/>
                <a:cs typeface="Times New Roman" panose="02020603050405020304" pitchFamily="18" charset="0"/>
              </a:rPr>
              <a:t>2</a:t>
            </a:r>
            <a:r>
              <a:rPr lang="en-US" altLang="zh-TW" sz="2800" b="1" dirty="0" smtClean="0">
                <a:solidFill>
                  <a:srgbClr val="0000CC"/>
                </a:solidFill>
                <a:latin typeface="+mj-lt"/>
                <a:cs typeface="Times New Roman" panose="02020603050405020304" pitchFamily="18" charset="0"/>
              </a:rPr>
              <a:t>.</a:t>
            </a:r>
            <a:r>
              <a:rPr lang="en-US" altLang="zh-HK" sz="2800" b="1" dirty="0">
                <a:solidFill>
                  <a:srgbClr val="0000CC"/>
                </a:solidFill>
                <a:latin typeface="+mj-lt"/>
              </a:rPr>
              <a:t> “Traditional festivals have become more </a:t>
            </a:r>
            <a:r>
              <a:rPr lang="en-US" altLang="zh-HK" sz="2800" b="1" dirty="0" err="1">
                <a:solidFill>
                  <a:srgbClr val="0000CC"/>
                </a:solidFill>
                <a:latin typeface="+mj-lt"/>
              </a:rPr>
              <a:t>internationalised</a:t>
            </a:r>
            <a:r>
              <a:rPr lang="en-US" altLang="zh-HK" sz="2800" b="1" dirty="0">
                <a:solidFill>
                  <a:srgbClr val="0000CC"/>
                </a:solidFill>
                <a:latin typeface="+mj-lt"/>
              </a:rPr>
              <a:t>.” Do you agree with this statement? Why or why not?</a:t>
            </a:r>
            <a:endParaRPr lang="zh-TW" altLang="zh-HK" sz="2800" b="1" dirty="0">
              <a:solidFill>
                <a:srgbClr val="0000CC"/>
              </a:solidFill>
              <a:latin typeface="+mj-lt"/>
            </a:endParaRPr>
          </a:p>
        </p:txBody>
      </p:sp>
      <p:sp>
        <p:nvSpPr>
          <p:cNvPr id="7179" name="Rectangle 9"/>
          <p:cNvSpPr>
            <a:spLocks noChangeArrowheads="1"/>
          </p:cNvSpPr>
          <p:nvPr/>
        </p:nvSpPr>
        <p:spPr bwMode="auto">
          <a:xfrm>
            <a:off x="566738" y="4653136"/>
            <a:ext cx="8054197" cy="1384995"/>
          </a:xfrm>
          <a:prstGeom prst="rect">
            <a:avLst/>
          </a:prstGeom>
          <a:solidFill>
            <a:schemeClr val="accent3">
              <a:lumMod val="60000"/>
              <a:lumOff val="40000"/>
              <a:alpha val="85000"/>
            </a:schemeClr>
          </a:solidFill>
          <a:ln>
            <a:noFill/>
          </a:ln>
          <a:extLst/>
        </p:spPr>
        <p:txBody>
          <a:bodyPr wrap="square">
            <a:spAutoFit/>
          </a:bodyPr>
          <a:lstStyle/>
          <a:p>
            <a:pPr lvl="0"/>
            <a:r>
              <a:rPr lang="en-US" altLang="zh-TW" sz="2800" b="1" dirty="0" smtClean="0">
                <a:solidFill>
                  <a:srgbClr val="0000CC"/>
                </a:solidFill>
                <a:latin typeface="+mj-lt"/>
                <a:cs typeface="Times New Roman" panose="02020603050405020304" pitchFamily="18" charset="0"/>
              </a:rPr>
              <a:t>3</a:t>
            </a:r>
            <a:r>
              <a:rPr lang="en-US" altLang="zh-TW" sz="2800" b="1" dirty="0" smtClean="0">
                <a:solidFill>
                  <a:srgbClr val="0000CC"/>
                </a:solidFill>
                <a:latin typeface="+mj-lt"/>
                <a:cs typeface="Times New Roman" panose="02020603050405020304" pitchFamily="18" charset="0"/>
              </a:rPr>
              <a:t>.</a:t>
            </a:r>
            <a:r>
              <a:rPr lang="en-US" altLang="zh-HK" sz="2800" b="1" dirty="0">
                <a:solidFill>
                  <a:srgbClr val="0000CC"/>
                </a:solidFill>
                <a:latin typeface="+mj-lt"/>
              </a:rPr>
              <a:t> Does globalization bring challenges or opportunities for the inheritance and continuity of Chinese traditional festivals and customs? Why?</a:t>
            </a:r>
            <a:endParaRPr lang="zh-TW" altLang="zh-HK" sz="2800" b="1" dirty="0">
              <a:solidFill>
                <a:srgbClr val="0000CC"/>
              </a:solidFill>
              <a:latin typeface="+mj-lt"/>
            </a:endParaRPr>
          </a:p>
        </p:txBody>
      </p:sp>
      <p:sp>
        <p:nvSpPr>
          <p:cNvPr id="718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718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b="1" smtClean="0">
                <a:solidFill>
                  <a:srgbClr val="0000CC"/>
                </a:solidFill>
                <a:latin typeface="+mj-lt"/>
              </a:rPr>
              <a:t>3</a:t>
            </a:fld>
            <a:endParaRPr lang="zh-HK" altLang="en-US" b="1">
              <a:solidFill>
                <a:srgbClr val="0000CC"/>
              </a:solidFill>
              <a:latin typeface="+mj-lt"/>
            </a:endParaRPr>
          </a:p>
        </p:txBody>
      </p:sp>
      <p:sp>
        <p:nvSpPr>
          <p:cNvPr id="15" name="標題 1"/>
          <p:cNvSpPr>
            <a:spLocks noGrp="1"/>
          </p:cNvSpPr>
          <p:nvPr>
            <p:ph type="title"/>
          </p:nvPr>
        </p:nvSpPr>
        <p:spPr>
          <a:xfrm>
            <a:off x="1588" y="-3245"/>
            <a:ext cx="9142412" cy="592832"/>
          </a:xfrm>
          <a:solidFill>
            <a:schemeClr val="accent6">
              <a:lumMod val="50000"/>
            </a:schemeClr>
          </a:solidFill>
        </p:spPr>
        <p:txBody>
          <a:bodyPr>
            <a:noAutofit/>
          </a:bodyPr>
          <a:lstStyle/>
          <a:p>
            <a:pPr algn="l" eaLnBrk="1" hangingPunct="1">
              <a:defRPr/>
            </a:pPr>
            <a:r>
              <a:rPr lang="en-US" altLang="zh-TW" sz="4000" b="1" dirty="0" smtClean="0">
                <a:solidFill>
                  <a:schemeClr val="bg1">
                    <a:lumMod val="95000"/>
                  </a:schemeClr>
                </a:solidFill>
                <a:ea typeface="+mn-ea"/>
                <a:cs typeface="Times New Roman" pitchFamily="18" charset="0"/>
              </a:rPr>
              <a:t>Questions for Enquiry</a:t>
            </a:r>
            <a:endParaRPr lang="zh-HK" altLang="en-US" sz="4000" b="1" dirty="0" smtClean="0">
              <a:solidFill>
                <a:schemeClr val="bg1">
                  <a:lumMod val="95000"/>
                </a:schemeClr>
              </a:solidFill>
              <a:ea typeface="+mn-ea"/>
              <a:cs typeface="Times New Roman" pitchFamily="18" charset="0"/>
            </a:endParaRPr>
          </a:p>
        </p:txBody>
      </p:sp>
      <p:sp>
        <p:nvSpPr>
          <p:cNvPr id="7171" name="AutoShape 4">
            <a:hlinkClick r:id="" action="ppaction://hlinkshowjump?jump=firstslide" highlightClick="1"/>
          </p:cNvPr>
          <p:cNvSpPr>
            <a:spLocks noChangeArrowheads="1"/>
          </p:cNvSpPr>
          <p:nvPr/>
        </p:nvSpPr>
        <p:spPr bwMode="auto">
          <a:xfrm>
            <a:off x="7900022" y="50563"/>
            <a:ext cx="1203963" cy="490364"/>
          </a:xfrm>
          <a:prstGeom prst="actionButtonHome">
            <a:avLst/>
          </a:prstGeom>
          <a:solidFill>
            <a:srgbClr val="FFCC00"/>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endParaRPr kumimoji="0" lang="zh-HK" altLang="en-US">
              <a:solidFill>
                <a:schemeClr val="tx1"/>
              </a:solidFill>
            </a:endParaRPr>
          </a:p>
        </p:txBody>
      </p:sp>
    </p:spTree>
    <p:extLst>
      <p:ext uri="{BB962C8B-B14F-4D97-AF65-F5344CB8AC3E}">
        <p14:creationId xmlns:p14="http://schemas.microsoft.com/office/powerpoint/2010/main" val="362603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ongwaikit\AppData\Local\Microsoft\Windows\Temporary Internet Files\Content.IE5\ZY2P3JFC\MP900424438[1].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284163" y="761027"/>
            <a:ext cx="8544927" cy="4252150"/>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chemeClr val="bg2">
              <a:lumMod val="90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smtClean="0">
                <a:solidFill>
                  <a:srgbClr val="0000CC"/>
                </a:solidFill>
                <a:latin typeface="+mj-lt"/>
                <a:ea typeface="細明體" panose="02020509000000000000" pitchFamily="49" charset="-120"/>
              </a:rPr>
              <a:t>Background Information</a:t>
            </a:r>
            <a:endParaRPr kumimoji="0" lang="en-US" altLang="zh-TW" sz="4000" b="1" dirty="0" smtClean="0">
              <a:solidFill>
                <a:prstClr val="black"/>
              </a:solidFill>
              <a:latin typeface="+mj-lt"/>
              <a:ea typeface="細明體" panose="02020509000000000000" pitchFamily="49" charset="-120"/>
            </a:endParaRPr>
          </a:p>
        </p:txBody>
      </p:sp>
      <p:sp>
        <p:nvSpPr>
          <p:cNvPr id="19" name="直排文字版面配置區 4"/>
          <p:cNvSpPr txBox="1">
            <a:spLocks/>
          </p:cNvSpPr>
          <p:nvPr/>
        </p:nvSpPr>
        <p:spPr>
          <a:xfrm>
            <a:off x="303450" y="961446"/>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5"/>
              </a:buBlip>
            </a:pPr>
            <a:r>
              <a:rPr lang="zh-TW" altLang="zh-HK" sz="2800" dirty="0"/>
              <a:t>大公報</a:t>
            </a:r>
            <a:r>
              <a:rPr lang="en-US" altLang="zh-HK" sz="2800" dirty="0"/>
              <a:t>(2014</a:t>
            </a:r>
            <a:r>
              <a:rPr lang="zh-TW" altLang="zh-HK" sz="2800" dirty="0"/>
              <a:t>年</a:t>
            </a:r>
            <a:r>
              <a:rPr lang="en-US" altLang="zh-HK" sz="2800" dirty="0"/>
              <a:t>1</a:t>
            </a:r>
            <a:r>
              <a:rPr lang="zh-TW" altLang="zh-HK" sz="2800" dirty="0"/>
              <a:t>月</a:t>
            </a:r>
            <a:r>
              <a:rPr lang="en-US" altLang="zh-HK" sz="2800" dirty="0"/>
              <a:t>25</a:t>
            </a:r>
            <a:r>
              <a:rPr lang="zh-TW" altLang="zh-HK" sz="2800" dirty="0"/>
              <a:t>日</a:t>
            </a:r>
            <a:r>
              <a:rPr lang="en-US" altLang="zh-HK" sz="2800" dirty="0"/>
              <a:t>)</a:t>
            </a:r>
            <a:r>
              <a:rPr lang="zh-TW" altLang="zh-HK" sz="2800" dirty="0"/>
              <a:t>〈年味就是人情味〉</a:t>
            </a:r>
            <a:r>
              <a:rPr lang="en-US" altLang="zh-HK" sz="2800" dirty="0"/>
              <a:t>(</a:t>
            </a:r>
            <a:r>
              <a:rPr lang="zh-TW" altLang="zh-HK" sz="2800" dirty="0"/>
              <a:t>取自</a:t>
            </a:r>
            <a:r>
              <a:rPr lang="en-US" altLang="zh-HK" sz="2800" dirty="0"/>
              <a:t>: </a:t>
            </a:r>
            <a:r>
              <a:rPr lang="en-US" altLang="zh-HK" sz="2800" u="sng" dirty="0">
                <a:hlinkClick r:id="rId6"/>
              </a:rPr>
              <a:t>http://news.takungpao.com/paper/q/2014/0125/2241308.html</a:t>
            </a:r>
            <a:r>
              <a:rPr lang="en-US" altLang="zh-HK" sz="2800" dirty="0"/>
              <a:t>)</a:t>
            </a:r>
            <a:endParaRPr lang="zh-TW" altLang="zh-HK" sz="2800" dirty="0"/>
          </a:p>
          <a:p>
            <a:pPr lvl="0">
              <a:buBlip>
                <a:blip r:embed="rId5"/>
              </a:buBlip>
            </a:pPr>
            <a:r>
              <a:rPr lang="en-US" altLang="zh-HK" sz="2800" dirty="0"/>
              <a:t>People's Daily Online (24 January 2014) “Top 5 Spring Festival customs in China”. Please access: </a:t>
            </a:r>
            <a:r>
              <a:rPr lang="en-US" altLang="zh-HK" sz="2800" u="sng" dirty="0">
                <a:hlinkClick r:id="rId7"/>
              </a:rPr>
              <a:t>http://english.peopledaily.com.cn/90782/8521202.html</a:t>
            </a:r>
            <a:endParaRPr lang="zh-TW" altLang="zh-HK" sz="2800" dirty="0"/>
          </a:p>
        </p:txBody>
      </p:sp>
      <p:grpSp>
        <p:nvGrpSpPr>
          <p:cNvPr id="20" name="群組 19"/>
          <p:cNvGrpSpPr/>
          <p:nvPr/>
        </p:nvGrpSpPr>
        <p:grpSpPr>
          <a:xfrm>
            <a:off x="907142" y="6282774"/>
            <a:ext cx="7265258" cy="556114"/>
            <a:chOff x="907142" y="6282774"/>
            <a:chExt cx="7265258" cy="556114"/>
          </a:xfrm>
          <a:solidFill>
            <a:srgbClr val="0000CC"/>
          </a:solidFill>
        </p:grpSpPr>
        <p:sp>
          <p:nvSpPr>
            <p:cNvPr id="21" name="矩形 20">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8"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4" name="矩形 23">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9"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5" name="矩形 24">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6" name="矩形 25">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2"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Tree>
    <p:extLst>
      <p:ext uri="{BB962C8B-B14F-4D97-AF65-F5344CB8AC3E}">
        <p14:creationId xmlns:p14="http://schemas.microsoft.com/office/powerpoint/2010/main" val="2504934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172400" y="-1"/>
            <a:ext cx="957871" cy="981076"/>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5" name="直排文字版面配置區 4"/>
          <p:cNvSpPr>
            <a:spLocks noGrp="1"/>
          </p:cNvSpPr>
          <p:nvPr>
            <p:ph type="body" orient="vert" idx="1"/>
          </p:nvPr>
        </p:nvSpPr>
        <p:spPr>
          <a:xfrm>
            <a:off x="107505" y="1155382"/>
            <a:ext cx="8926669" cy="4584650"/>
          </a:xfrm>
        </p:spPr>
        <p:txBody>
          <a:bodyPr vert="horz">
            <a:noAutofit/>
          </a:bodyPr>
          <a:lstStyle/>
          <a:p>
            <a:pPr lvl="0">
              <a:buBlip>
                <a:blip r:embed="rId3"/>
              </a:buBlip>
            </a:pPr>
            <a:r>
              <a:rPr lang="zh-TW" altLang="zh-HK" sz="2500" dirty="0"/>
              <a:t>大公報</a:t>
            </a:r>
            <a:r>
              <a:rPr lang="en-US" altLang="zh-HK" sz="2500" dirty="0"/>
              <a:t>(2014</a:t>
            </a:r>
            <a:r>
              <a:rPr lang="zh-TW" altLang="zh-HK" sz="2500" dirty="0"/>
              <a:t>年</a:t>
            </a:r>
            <a:r>
              <a:rPr lang="en-US" altLang="zh-HK" sz="2500" dirty="0"/>
              <a:t>1</a:t>
            </a:r>
            <a:r>
              <a:rPr lang="zh-TW" altLang="zh-HK" sz="2500" dirty="0"/>
              <a:t>月</a:t>
            </a:r>
            <a:r>
              <a:rPr lang="en-US" altLang="zh-HK" sz="2500" dirty="0"/>
              <a:t>25</a:t>
            </a:r>
            <a:r>
              <a:rPr lang="zh-TW" altLang="zh-HK" sz="2500" dirty="0"/>
              <a:t>日</a:t>
            </a:r>
            <a:r>
              <a:rPr lang="en-US" altLang="zh-HK" sz="2500" dirty="0"/>
              <a:t>)</a:t>
            </a:r>
            <a:r>
              <a:rPr lang="zh-TW" altLang="zh-HK" sz="2500" dirty="0"/>
              <a:t>〈中國人過節 全世界賺錢〉</a:t>
            </a:r>
            <a:r>
              <a:rPr lang="en-US" altLang="zh-HK" sz="2500" dirty="0"/>
              <a:t>(</a:t>
            </a:r>
            <a:r>
              <a:rPr lang="zh-TW" altLang="zh-HK" sz="2500" dirty="0"/>
              <a:t>取自</a:t>
            </a:r>
            <a:r>
              <a:rPr lang="en-US" altLang="zh-HK" sz="2500" dirty="0"/>
              <a:t>: </a:t>
            </a:r>
            <a:r>
              <a:rPr lang="en-US" altLang="zh-HK" sz="2500" u="sng" dirty="0">
                <a:hlinkClick r:id="rId4"/>
              </a:rPr>
              <a:t>http://news.takungpao.com/paper/q/2014/0125/2241372.html</a:t>
            </a:r>
            <a:r>
              <a:rPr lang="en-US" altLang="zh-HK" sz="2500" dirty="0"/>
              <a:t>)</a:t>
            </a:r>
            <a:endParaRPr lang="zh-TW" altLang="zh-HK" sz="2500" dirty="0"/>
          </a:p>
          <a:p>
            <a:pPr lvl="0">
              <a:buBlip>
                <a:blip r:embed="rId3"/>
              </a:buBlip>
            </a:pPr>
            <a:r>
              <a:rPr lang="zh-TW" altLang="zh-HK" sz="2500" dirty="0"/>
              <a:t>大公報</a:t>
            </a:r>
            <a:r>
              <a:rPr lang="en-US" altLang="zh-HK" sz="2500" dirty="0"/>
              <a:t>(2014</a:t>
            </a:r>
            <a:r>
              <a:rPr lang="zh-TW" altLang="zh-HK" sz="2500" dirty="0"/>
              <a:t>年</a:t>
            </a:r>
            <a:r>
              <a:rPr lang="en-US" altLang="zh-HK" sz="2500" dirty="0"/>
              <a:t>2</a:t>
            </a:r>
            <a:r>
              <a:rPr lang="zh-TW" altLang="zh-HK" sz="2500" dirty="0"/>
              <a:t>月</a:t>
            </a:r>
            <a:r>
              <a:rPr lang="en-US" altLang="zh-HK" sz="2500" dirty="0"/>
              <a:t>4</a:t>
            </a:r>
            <a:r>
              <a:rPr lang="zh-TW" altLang="zh-HK" sz="2500" dirty="0"/>
              <a:t>日</a:t>
            </a:r>
            <a:r>
              <a:rPr lang="en-US" altLang="zh-HK" sz="2500" dirty="0"/>
              <a:t>)</a:t>
            </a:r>
            <a:r>
              <a:rPr lang="zh-TW" altLang="zh-HK" sz="2500" dirty="0"/>
              <a:t>〈紅包在西方〉</a:t>
            </a:r>
            <a:r>
              <a:rPr lang="en-US" altLang="zh-HK" sz="2500" dirty="0"/>
              <a:t>(</a:t>
            </a:r>
            <a:r>
              <a:rPr lang="zh-TW" altLang="zh-HK" sz="2500" dirty="0"/>
              <a:t>取自</a:t>
            </a:r>
            <a:r>
              <a:rPr lang="en-US" altLang="zh-HK" sz="2500" dirty="0"/>
              <a:t>: </a:t>
            </a:r>
            <a:r>
              <a:rPr lang="en-US" altLang="zh-HK" sz="2500" u="sng" dirty="0">
                <a:hlinkClick r:id="rId5"/>
              </a:rPr>
              <a:t>http://news.takungpao.com.hk/paper/q/2014/0204/2256861.html</a:t>
            </a:r>
            <a:r>
              <a:rPr lang="en-US" altLang="zh-HK" sz="2500" dirty="0"/>
              <a:t>)</a:t>
            </a:r>
            <a:endParaRPr lang="zh-TW" altLang="zh-HK" sz="2500" dirty="0"/>
          </a:p>
          <a:p>
            <a:pPr lvl="0">
              <a:buBlip>
                <a:blip r:embed="rId3"/>
              </a:buBlip>
            </a:pPr>
            <a:r>
              <a:rPr lang="zh-TW" altLang="zh-HK" sz="2500" dirty="0"/>
              <a:t>太陽報</a:t>
            </a:r>
            <a:r>
              <a:rPr lang="en-US" altLang="zh-HK" sz="2500" dirty="0"/>
              <a:t>(2014</a:t>
            </a:r>
            <a:r>
              <a:rPr lang="zh-TW" altLang="zh-HK" sz="2500" dirty="0"/>
              <a:t>年</a:t>
            </a:r>
            <a:r>
              <a:rPr lang="en-US" altLang="zh-HK" sz="2500" dirty="0"/>
              <a:t>2</a:t>
            </a:r>
            <a:r>
              <a:rPr lang="zh-TW" altLang="zh-HK" sz="2500" dirty="0"/>
              <a:t>月</a:t>
            </a:r>
            <a:r>
              <a:rPr lang="en-US" altLang="zh-HK" sz="2500" dirty="0"/>
              <a:t>2</a:t>
            </a:r>
            <a:r>
              <a:rPr lang="zh-TW" altLang="zh-HK" sz="2500" dirty="0"/>
              <a:t>日</a:t>
            </a:r>
            <a:r>
              <a:rPr lang="en-US" altLang="zh-HK" sz="2500" dirty="0"/>
              <a:t>)</a:t>
            </a:r>
            <a:r>
              <a:rPr lang="zh-TW" altLang="zh-HK" sz="2500" dirty="0"/>
              <a:t>〈新年外遊成熱潮 有人歡喜有人愁〉</a:t>
            </a:r>
            <a:r>
              <a:rPr lang="en-US" altLang="zh-HK" sz="2500" dirty="0"/>
              <a:t>(</a:t>
            </a:r>
            <a:r>
              <a:rPr lang="zh-TW" altLang="zh-HK" sz="2500" dirty="0"/>
              <a:t>取自</a:t>
            </a:r>
            <a:r>
              <a:rPr lang="en-US" altLang="zh-HK" sz="2500" dirty="0"/>
              <a:t>: </a:t>
            </a:r>
            <a:r>
              <a:rPr lang="en-US" altLang="zh-HK" sz="2500" u="sng" dirty="0">
                <a:hlinkClick r:id="rId6"/>
              </a:rPr>
              <a:t>http://the-sun.on.cc/cnt/china_world/20140202/00431_001.html</a:t>
            </a:r>
            <a:r>
              <a:rPr lang="en-US" altLang="zh-HK" sz="2500" dirty="0"/>
              <a:t>)</a:t>
            </a:r>
            <a:endParaRPr lang="zh-TW" altLang="zh-HK" sz="2500" dirty="0"/>
          </a:p>
          <a:p>
            <a:pPr lvl="0">
              <a:buBlip>
                <a:blip r:embed="rId3"/>
              </a:buBlip>
            </a:pPr>
            <a:r>
              <a:rPr lang="zh-TW" altLang="zh-HK" sz="2500" dirty="0"/>
              <a:t>文匯報</a:t>
            </a:r>
            <a:r>
              <a:rPr lang="en-US" altLang="zh-HK" sz="2500" dirty="0"/>
              <a:t>(2014</a:t>
            </a:r>
            <a:r>
              <a:rPr lang="zh-TW" altLang="zh-HK" sz="2500" dirty="0"/>
              <a:t>年</a:t>
            </a:r>
            <a:r>
              <a:rPr lang="en-US" altLang="zh-HK" sz="2500" dirty="0"/>
              <a:t>1</a:t>
            </a:r>
            <a:r>
              <a:rPr lang="zh-TW" altLang="zh-HK" sz="2500" dirty="0"/>
              <a:t>月</a:t>
            </a:r>
            <a:r>
              <a:rPr lang="en-US" altLang="zh-HK" sz="2500" dirty="0"/>
              <a:t>30</a:t>
            </a:r>
            <a:r>
              <a:rPr lang="zh-TW" altLang="zh-HK" sz="2500" dirty="0"/>
              <a:t>日</a:t>
            </a:r>
            <a:r>
              <a:rPr lang="en-US" altLang="zh-HK" sz="2500" dirty="0"/>
              <a:t>)</a:t>
            </a:r>
            <a:r>
              <a:rPr lang="zh-TW" altLang="zh-HK" sz="2500" dirty="0"/>
              <a:t>〈中國影響力增 讓春節在世界流行〉</a:t>
            </a:r>
            <a:r>
              <a:rPr lang="en-US" altLang="zh-HK" sz="2500" dirty="0"/>
              <a:t>(</a:t>
            </a:r>
            <a:r>
              <a:rPr lang="zh-TW" altLang="zh-HK" sz="2500" dirty="0"/>
              <a:t>取自</a:t>
            </a:r>
            <a:r>
              <a:rPr lang="en-US" altLang="zh-HK" sz="2500" dirty="0"/>
              <a:t>: </a:t>
            </a:r>
            <a:r>
              <a:rPr lang="en-US" altLang="zh-HK" sz="2500" u="sng" dirty="0">
                <a:hlinkClick r:id="rId7"/>
              </a:rPr>
              <a:t>http://paper.wenweipo.com/2014/01/30/YO1401300003.htm</a:t>
            </a:r>
            <a:r>
              <a:rPr lang="en-US" altLang="zh-HK" sz="2500" dirty="0" smtClean="0"/>
              <a:t>)</a:t>
            </a:r>
            <a:endParaRPr lang="zh-TW" altLang="zh-HK" sz="2500" dirty="0"/>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5</a:t>
            </a:fld>
            <a:endParaRPr lang="zh-HK" altLang="en-US"/>
          </a:p>
        </p:txBody>
      </p:sp>
      <p:sp>
        <p:nvSpPr>
          <p:cNvPr id="18" name="Rectangle 9"/>
          <p:cNvSpPr>
            <a:spLocks noChangeArrowheads="1"/>
          </p:cNvSpPr>
          <p:nvPr/>
        </p:nvSpPr>
        <p:spPr bwMode="auto">
          <a:xfrm>
            <a:off x="-1" y="13483"/>
            <a:ext cx="8172399" cy="1015663"/>
          </a:xfrm>
          <a:prstGeom prst="rect">
            <a:avLst/>
          </a:prstGeom>
          <a:solidFill>
            <a:schemeClr val="accent2">
              <a:lumMod val="60000"/>
              <a:lumOff val="40000"/>
              <a:alpha val="59000"/>
            </a:schemeClr>
          </a:solidFill>
          <a:ln>
            <a:noFill/>
          </a:ln>
          <a:effectLst/>
          <a:extLst/>
        </p:spPr>
        <p:txBody>
          <a:bodyPr wrap="square">
            <a:spAutoFit/>
          </a:bodyPr>
          <a:lstStyle/>
          <a:p>
            <a:pPr lvl="0" algn="just">
              <a:defRPr/>
            </a:pPr>
            <a:r>
              <a:rPr lang="en-US" altLang="zh-TW" sz="2000" b="1" dirty="0">
                <a:solidFill>
                  <a:srgbClr val="0000CC"/>
                </a:solidFill>
                <a:cs typeface="Times New Roman" panose="02020603050405020304" pitchFamily="18" charset="0"/>
              </a:rPr>
              <a:t>1.</a:t>
            </a:r>
            <a:r>
              <a:rPr lang="en-US" altLang="zh-HK" sz="2000" b="1" dirty="0">
                <a:solidFill>
                  <a:srgbClr val="0000CC"/>
                </a:solidFill>
              </a:rPr>
              <a:t> Apart from the growing number of overseas Chinese around the world, what are the major factors that make Chinese traditional festivals more and more important and popular in the West?</a:t>
            </a:r>
            <a:endParaRPr lang="zh-TW" altLang="en-US" sz="2000" b="1" dirty="0">
              <a:solidFill>
                <a:srgbClr val="0000CC"/>
              </a:solidFill>
              <a:cs typeface="Times New Roman" panose="02020603050405020304" pitchFamily="18" charset="0"/>
            </a:endParaRPr>
          </a:p>
        </p:txBody>
      </p:sp>
      <p:grpSp>
        <p:nvGrpSpPr>
          <p:cNvPr id="16" name="群組 15"/>
          <p:cNvGrpSpPr/>
          <p:nvPr/>
        </p:nvGrpSpPr>
        <p:grpSpPr>
          <a:xfrm>
            <a:off x="907142" y="6282774"/>
            <a:ext cx="7265258" cy="556114"/>
            <a:chOff x="907142" y="6282774"/>
            <a:chExt cx="7265258" cy="556114"/>
          </a:xfrm>
          <a:solidFill>
            <a:srgbClr val="0000CC"/>
          </a:solidFill>
        </p:grpSpPr>
        <p:sp>
          <p:nvSpPr>
            <p:cNvPr id="19" name="矩形 18">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8"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0" name="矩形 19">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9"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1" name="矩形 20">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3" name="矩形 2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2"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29"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353059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wongwaikit\AppData\Local\Microsoft\Windows\Temporary Internet Files\Content.IE5\ZY2P3JFC\MC900428877[1].wmf"/>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1277887" y="13483"/>
            <a:ext cx="6876257" cy="6897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172400" y="-1"/>
            <a:ext cx="957871" cy="981076"/>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5" name="直排文字版面配置區 4"/>
          <p:cNvSpPr>
            <a:spLocks noGrp="1"/>
          </p:cNvSpPr>
          <p:nvPr>
            <p:ph type="body" orient="vert" idx="1"/>
          </p:nvPr>
        </p:nvSpPr>
        <p:spPr>
          <a:xfrm>
            <a:off x="107505" y="1155382"/>
            <a:ext cx="8926669" cy="4776788"/>
          </a:xfrm>
        </p:spPr>
        <p:txBody>
          <a:bodyPr vert="horz">
            <a:noAutofit/>
          </a:bodyPr>
          <a:lstStyle/>
          <a:p>
            <a:pPr lvl="0">
              <a:buBlip>
                <a:blip r:embed="rId4"/>
              </a:buBlip>
            </a:pPr>
            <a:r>
              <a:rPr lang="zh-TW" altLang="zh-HK" sz="2500" dirty="0"/>
              <a:t>成報</a:t>
            </a:r>
            <a:r>
              <a:rPr lang="en-US" altLang="zh-HK" sz="2500" dirty="0"/>
              <a:t>(2013</a:t>
            </a:r>
            <a:r>
              <a:rPr lang="zh-TW" altLang="zh-HK" sz="2500" dirty="0"/>
              <a:t>年</a:t>
            </a:r>
            <a:r>
              <a:rPr lang="en-US" altLang="zh-HK" sz="2500" dirty="0"/>
              <a:t>2</a:t>
            </a:r>
            <a:r>
              <a:rPr lang="zh-TW" altLang="zh-HK" sz="2500" dirty="0"/>
              <a:t>月</a:t>
            </a:r>
            <a:r>
              <a:rPr lang="en-US" altLang="zh-HK" sz="2500" dirty="0"/>
              <a:t>26</a:t>
            </a:r>
            <a:r>
              <a:rPr lang="zh-TW" altLang="zh-HK" sz="2500" dirty="0"/>
              <a:t>日</a:t>
            </a:r>
            <a:r>
              <a:rPr lang="en-US" altLang="zh-HK" sz="2500" dirty="0"/>
              <a:t>) </a:t>
            </a:r>
            <a:r>
              <a:rPr lang="zh-TW" altLang="zh-HK" sz="2500" dirty="0"/>
              <a:t>〈全世界都在過中國年 春節漸成國際節日〉 </a:t>
            </a:r>
            <a:r>
              <a:rPr lang="en-US" altLang="zh-HK" sz="2500" dirty="0"/>
              <a:t>(</a:t>
            </a:r>
            <a:r>
              <a:rPr lang="zh-TW" altLang="zh-HK" sz="2500" dirty="0"/>
              <a:t>取自</a:t>
            </a:r>
            <a:r>
              <a:rPr lang="en-US" altLang="zh-HK" sz="2500" dirty="0"/>
              <a:t>: </a:t>
            </a:r>
            <a:r>
              <a:rPr lang="en-US" altLang="zh-HK" sz="2500" u="sng" dirty="0">
                <a:hlinkClick r:id="rId5"/>
              </a:rPr>
              <a:t>http://www.hkcna.hk/content/2013/0226/180788.shtml</a:t>
            </a:r>
            <a:r>
              <a:rPr lang="en-US" altLang="zh-HK" sz="2500" dirty="0"/>
              <a:t>)</a:t>
            </a:r>
            <a:endParaRPr lang="zh-TW" altLang="zh-HK" sz="2500" dirty="0"/>
          </a:p>
          <a:p>
            <a:pPr lvl="0">
              <a:buBlip>
                <a:blip r:embed="rId4"/>
              </a:buBlip>
            </a:pPr>
            <a:r>
              <a:rPr lang="zh-TW" altLang="zh-HK" sz="2500" dirty="0"/>
              <a:t>環球時報</a:t>
            </a:r>
            <a:r>
              <a:rPr lang="en-US" altLang="zh-HK" sz="2500" dirty="0"/>
              <a:t>(2014</a:t>
            </a:r>
            <a:r>
              <a:rPr lang="zh-TW" altLang="zh-HK" sz="2500" dirty="0"/>
              <a:t>年</a:t>
            </a:r>
            <a:r>
              <a:rPr lang="en-US" altLang="zh-HK" sz="2500" dirty="0"/>
              <a:t>1</a:t>
            </a:r>
            <a:r>
              <a:rPr lang="zh-TW" altLang="zh-HK" sz="2500" dirty="0"/>
              <a:t>月</a:t>
            </a:r>
            <a:r>
              <a:rPr lang="en-US" altLang="zh-HK" sz="2500" dirty="0"/>
              <a:t>29</a:t>
            </a:r>
            <a:r>
              <a:rPr lang="zh-TW" altLang="zh-HK" sz="2500" dirty="0"/>
              <a:t>日</a:t>
            </a:r>
            <a:r>
              <a:rPr lang="en-US" altLang="zh-HK" sz="2500" dirty="0"/>
              <a:t>)</a:t>
            </a:r>
            <a:r>
              <a:rPr lang="zh-TW" altLang="zh-HK" sz="2500" dirty="0"/>
              <a:t>〈中國影響力讓春節流行 世界各地加入慶祝行列〉</a:t>
            </a:r>
            <a:r>
              <a:rPr lang="en-US" altLang="zh-HK" sz="2500" dirty="0"/>
              <a:t>(</a:t>
            </a:r>
            <a:r>
              <a:rPr lang="zh-TW" altLang="zh-HK" sz="2500" dirty="0"/>
              <a:t>取自</a:t>
            </a:r>
            <a:r>
              <a:rPr lang="en-US" altLang="zh-HK" sz="2500" dirty="0"/>
              <a:t>: </a:t>
            </a:r>
            <a:r>
              <a:rPr lang="en-US" altLang="zh-HK" sz="2500" u="sng" dirty="0">
                <a:hlinkClick r:id="rId6"/>
              </a:rPr>
              <a:t>http://big5.xinhuanet.com/gate/big5/news.xinhuanet.com/ziliao/2014-01/29/c_126077592.htm</a:t>
            </a:r>
            <a:r>
              <a:rPr lang="en-US" altLang="zh-HK" sz="2500" dirty="0"/>
              <a:t>)</a:t>
            </a:r>
            <a:endParaRPr lang="zh-TW" altLang="zh-HK" sz="2500" dirty="0"/>
          </a:p>
          <a:p>
            <a:pPr>
              <a:buBlip>
                <a:blip r:embed="rId4"/>
              </a:buBlip>
            </a:pPr>
            <a:r>
              <a:rPr lang="en-US" altLang="zh-HK" sz="2500" dirty="0"/>
              <a:t>Xinhua News (13</a:t>
            </a:r>
            <a:r>
              <a:rPr lang="zh-TW" altLang="zh-HK" sz="2500" dirty="0"/>
              <a:t> February 2011) </a:t>
            </a:r>
            <a:r>
              <a:rPr lang="en-US" altLang="zh-HK" sz="2500" dirty="0"/>
              <a:t>“Where West meets East: American families with children adopted from China”. </a:t>
            </a:r>
            <a:r>
              <a:rPr lang="zh-TW" altLang="zh-HK" sz="2500" dirty="0"/>
              <a:t>Please access: </a:t>
            </a:r>
            <a:r>
              <a:rPr lang="zh-TW" altLang="zh-HK" sz="2500" u="sng" dirty="0">
                <a:hlinkClick r:id="rId7"/>
              </a:rPr>
              <a:t>http://news.xinhuanet.com/english2010/indepth/2011-02/13/c_13730015.htm</a:t>
            </a:r>
            <a:endParaRPr lang="zh-TW" altLang="zh-HK" sz="2500" dirty="0"/>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6</a:t>
            </a:fld>
            <a:endParaRPr lang="zh-HK" altLang="en-US"/>
          </a:p>
        </p:txBody>
      </p:sp>
      <p:sp>
        <p:nvSpPr>
          <p:cNvPr id="16" name="Rectangle 9"/>
          <p:cNvSpPr>
            <a:spLocks noChangeArrowheads="1"/>
          </p:cNvSpPr>
          <p:nvPr/>
        </p:nvSpPr>
        <p:spPr bwMode="auto">
          <a:xfrm>
            <a:off x="-1" y="13483"/>
            <a:ext cx="8172399" cy="1015663"/>
          </a:xfrm>
          <a:prstGeom prst="rect">
            <a:avLst/>
          </a:prstGeom>
          <a:solidFill>
            <a:schemeClr val="accent2">
              <a:lumMod val="60000"/>
              <a:lumOff val="40000"/>
              <a:alpha val="59000"/>
            </a:schemeClr>
          </a:solidFill>
          <a:ln>
            <a:noFill/>
          </a:ln>
          <a:effectLst/>
          <a:extLst/>
        </p:spPr>
        <p:txBody>
          <a:bodyPr wrap="square">
            <a:spAutoFit/>
          </a:bodyPr>
          <a:lstStyle/>
          <a:p>
            <a:pPr lvl="0" algn="just">
              <a:defRPr/>
            </a:pPr>
            <a:r>
              <a:rPr lang="en-US" altLang="zh-TW" sz="2000" b="1" dirty="0">
                <a:solidFill>
                  <a:srgbClr val="0000CC"/>
                </a:solidFill>
                <a:cs typeface="Times New Roman" panose="02020603050405020304" pitchFamily="18" charset="0"/>
              </a:rPr>
              <a:t>1.</a:t>
            </a:r>
            <a:r>
              <a:rPr lang="en-US" altLang="zh-HK" sz="2000" b="1" dirty="0">
                <a:solidFill>
                  <a:srgbClr val="0000CC"/>
                </a:solidFill>
              </a:rPr>
              <a:t> Apart from the growing number of overseas Chinese around the world, what are the major factors that make Chinese traditional festivals more and more important and popular in the West?</a:t>
            </a:r>
            <a:endParaRPr lang="zh-TW" altLang="en-US" sz="2000" b="1" dirty="0">
              <a:solidFill>
                <a:srgbClr val="0000CC"/>
              </a:solidFill>
              <a:cs typeface="Times New Roman" panose="02020603050405020304" pitchFamily="18" charset="0"/>
            </a:endParaRPr>
          </a:p>
        </p:txBody>
      </p:sp>
      <p:grpSp>
        <p:nvGrpSpPr>
          <p:cNvPr id="17" name="群組 16"/>
          <p:cNvGrpSpPr/>
          <p:nvPr/>
        </p:nvGrpSpPr>
        <p:grpSpPr>
          <a:xfrm>
            <a:off x="907142" y="6282774"/>
            <a:ext cx="7265258" cy="556114"/>
            <a:chOff x="907142" y="6282774"/>
            <a:chExt cx="7265258" cy="556114"/>
          </a:xfrm>
          <a:solidFill>
            <a:srgbClr val="0000CC"/>
          </a:solidFill>
        </p:grpSpPr>
        <p:sp>
          <p:nvSpPr>
            <p:cNvPr id="19" name="矩形 18">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8"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0" name="矩形 19">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9"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1" name="矩形 20">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3" name="矩形 2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2"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Tree>
    <p:extLst>
      <p:ext uri="{BB962C8B-B14F-4D97-AF65-F5344CB8AC3E}">
        <p14:creationId xmlns:p14="http://schemas.microsoft.com/office/powerpoint/2010/main" val="3766339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ongwaikit\AppData\Local\Microsoft\Windows\Temporary Internet Files\Content.IE5\VEHO9437\MC90036214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907143" y="805992"/>
            <a:ext cx="6403482" cy="544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195" name="內容版面配置區 2"/>
          <p:cNvSpPr>
            <a:spLocks noGrp="1"/>
          </p:cNvSpPr>
          <p:nvPr>
            <p:ph idx="4294967295"/>
          </p:nvPr>
        </p:nvSpPr>
        <p:spPr>
          <a:xfrm>
            <a:off x="44706" y="717431"/>
            <a:ext cx="8190492" cy="4256087"/>
          </a:xfrm>
        </p:spPr>
        <p:txBody>
          <a:bodyPr>
            <a:noAutofit/>
          </a:bodyPr>
          <a:lstStyle/>
          <a:p>
            <a:pPr lvl="0">
              <a:buBlip>
                <a:blip r:embed="rId4"/>
              </a:buBlip>
            </a:pPr>
            <a:r>
              <a:rPr lang="zh-TW" altLang="zh-HK" sz="2400" dirty="0"/>
              <a:t>人民網</a:t>
            </a:r>
            <a:r>
              <a:rPr lang="en-US" altLang="zh-HK" sz="2400" dirty="0"/>
              <a:t>(2014</a:t>
            </a:r>
            <a:r>
              <a:rPr lang="zh-TW" altLang="zh-HK" sz="2400" dirty="0"/>
              <a:t>年</a:t>
            </a:r>
            <a:r>
              <a:rPr lang="en-US" altLang="zh-HK" sz="2400" dirty="0"/>
              <a:t>2</a:t>
            </a:r>
            <a:r>
              <a:rPr lang="zh-TW" altLang="zh-HK" sz="2400" dirty="0"/>
              <a:t>月</a:t>
            </a:r>
            <a:r>
              <a:rPr lang="en-US" altLang="zh-HK" sz="2400" dirty="0"/>
              <a:t>4</a:t>
            </a:r>
            <a:r>
              <a:rPr lang="zh-TW" altLang="zh-HK" sz="2400" dirty="0"/>
              <a:t>日</a:t>
            </a:r>
            <a:r>
              <a:rPr lang="en-US" altLang="zh-HK" sz="2400" dirty="0"/>
              <a:t>)</a:t>
            </a:r>
            <a:r>
              <a:rPr lang="zh-TW" altLang="zh-HK" sz="2400" dirty="0"/>
              <a:t>〈中國春節日益傳統化、全球化〉</a:t>
            </a:r>
            <a:r>
              <a:rPr lang="en-US" altLang="zh-HK" sz="2400" dirty="0"/>
              <a:t>(</a:t>
            </a:r>
            <a:r>
              <a:rPr lang="zh-TW" altLang="zh-HK" sz="2400" dirty="0"/>
              <a:t>取自</a:t>
            </a:r>
            <a:r>
              <a:rPr lang="en-US" altLang="zh-HK" sz="2400" dirty="0"/>
              <a:t>: </a:t>
            </a:r>
            <a:r>
              <a:rPr lang="en-US" altLang="zh-HK" sz="2400" u="sng" dirty="0">
                <a:hlinkClick r:id="rId5"/>
              </a:rPr>
              <a:t>http://big5.xinhuanet.com/gate/big5/news.xinhuanet.com/world/2014-02/04/c_126088362.htm</a:t>
            </a:r>
            <a:r>
              <a:rPr lang="en-US" altLang="zh-HK" sz="2400" dirty="0"/>
              <a:t>)</a:t>
            </a:r>
            <a:endParaRPr lang="zh-TW" altLang="zh-HK" sz="2400" dirty="0"/>
          </a:p>
          <a:p>
            <a:pPr lvl="0">
              <a:buBlip>
                <a:blip r:embed="rId4"/>
              </a:buBlip>
            </a:pPr>
            <a:r>
              <a:rPr lang="zh-TW" altLang="zh-HK" sz="2400" dirty="0"/>
              <a:t>大公報</a:t>
            </a:r>
            <a:r>
              <a:rPr lang="en-US" altLang="zh-HK" sz="2400" dirty="0"/>
              <a:t>(2013</a:t>
            </a:r>
            <a:r>
              <a:rPr lang="zh-TW" altLang="zh-HK" sz="2400" dirty="0"/>
              <a:t>年</a:t>
            </a:r>
            <a:r>
              <a:rPr lang="en-US" altLang="zh-HK" sz="2400" dirty="0"/>
              <a:t>12</a:t>
            </a:r>
            <a:r>
              <a:rPr lang="zh-TW" altLang="zh-HK" sz="2400" dirty="0"/>
              <a:t>月</a:t>
            </a:r>
            <a:r>
              <a:rPr lang="en-US" altLang="zh-HK" sz="2400" dirty="0"/>
              <a:t>28</a:t>
            </a:r>
            <a:r>
              <a:rPr lang="zh-TW" altLang="zh-HK" sz="2400" dirty="0"/>
              <a:t>日</a:t>
            </a:r>
            <a:r>
              <a:rPr lang="en-US" altLang="zh-HK" sz="2400" dirty="0"/>
              <a:t>)</a:t>
            </a:r>
            <a:r>
              <a:rPr lang="zh-TW" altLang="zh-HK" sz="2400" dirty="0"/>
              <a:t>〈熱鬧的「中式聖誕」〉</a:t>
            </a:r>
            <a:r>
              <a:rPr lang="en-US" altLang="zh-HK" sz="2400" dirty="0"/>
              <a:t>(</a:t>
            </a:r>
            <a:r>
              <a:rPr lang="zh-TW" altLang="zh-HK" sz="2400" dirty="0"/>
              <a:t>取自</a:t>
            </a:r>
            <a:r>
              <a:rPr lang="en-US" altLang="zh-HK" sz="2400" dirty="0"/>
              <a:t>: </a:t>
            </a:r>
            <a:r>
              <a:rPr lang="en-US" altLang="zh-HK" sz="2400" dirty="0">
                <a:hlinkClick r:id="rId6"/>
              </a:rPr>
              <a:t>http://</a:t>
            </a:r>
            <a:r>
              <a:rPr lang="en-US" altLang="zh-HK" sz="2400" dirty="0" smtClean="0">
                <a:hlinkClick r:id="rId6"/>
              </a:rPr>
              <a:t>news.takungpao.com/paper/q/2013/1228/2137544.html</a:t>
            </a:r>
            <a:r>
              <a:rPr lang="en-US" altLang="zh-HK" sz="2400" dirty="0" smtClean="0"/>
              <a:t>)</a:t>
            </a:r>
            <a:endParaRPr lang="zh-TW" altLang="zh-HK" sz="2400" dirty="0"/>
          </a:p>
          <a:p>
            <a:pPr lvl="0">
              <a:buBlip>
                <a:blip r:embed="rId4"/>
              </a:buBlip>
            </a:pPr>
            <a:r>
              <a:rPr lang="zh-TW" altLang="zh-HK" sz="2400" dirty="0"/>
              <a:t>大公報</a:t>
            </a:r>
            <a:r>
              <a:rPr lang="en-US" altLang="zh-HK" sz="2400" dirty="0"/>
              <a:t>(2014</a:t>
            </a:r>
            <a:r>
              <a:rPr lang="zh-TW" altLang="zh-HK" sz="2400" dirty="0"/>
              <a:t>年</a:t>
            </a:r>
            <a:r>
              <a:rPr lang="en-US" altLang="zh-HK" sz="2400" dirty="0"/>
              <a:t>2</a:t>
            </a:r>
            <a:r>
              <a:rPr lang="zh-TW" altLang="zh-HK" sz="2400" dirty="0"/>
              <a:t>月</a:t>
            </a:r>
            <a:r>
              <a:rPr lang="en-US" altLang="zh-HK" sz="2400" dirty="0"/>
              <a:t>5</a:t>
            </a:r>
            <a:r>
              <a:rPr lang="zh-TW" altLang="zh-HK" sz="2400" dirty="0"/>
              <a:t>日</a:t>
            </a:r>
            <a:r>
              <a:rPr lang="en-US" altLang="zh-HK" sz="2400" dirty="0"/>
              <a:t>)</a:t>
            </a:r>
            <a:r>
              <a:rPr lang="zh-TW" altLang="zh-HK" sz="2400" dirty="0"/>
              <a:t>〈中國式放假〉</a:t>
            </a:r>
            <a:r>
              <a:rPr lang="en-US" altLang="zh-HK" sz="2400" dirty="0"/>
              <a:t>(</a:t>
            </a:r>
            <a:r>
              <a:rPr lang="zh-TW" altLang="zh-HK" sz="2400" dirty="0"/>
              <a:t>取自</a:t>
            </a:r>
            <a:r>
              <a:rPr lang="en-US" altLang="zh-HK" sz="2400" dirty="0"/>
              <a:t>: </a:t>
            </a:r>
            <a:r>
              <a:rPr lang="en-US" altLang="zh-HK" sz="2400" u="sng" dirty="0">
                <a:hlinkClick r:id="rId7"/>
              </a:rPr>
              <a:t>http://news.takungpao.com.hk/paper/q/2014/0205/2257620.html</a:t>
            </a:r>
            <a:r>
              <a:rPr lang="en-US" altLang="zh-HK" sz="2400" dirty="0" smtClean="0"/>
              <a:t>)</a:t>
            </a:r>
          </a:p>
          <a:p>
            <a:pPr>
              <a:buBlip>
                <a:blip r:embed="rId4"/>
              </a:buBlip>
            </a:pPr>
            <a:r>
              <a:rPr lang="zh-TW" altLang="zh-HK" sz="2400" dirty="0"/>
              <a:t>干春松</a:t>
            </a:r>
            <a:r>
              <a:rPr lang="en-US" altLang="zh-HK" sz="2400" dirty="0"/>
              <a:t>(2008)</a:t>
            </a:r>
            <a:r>
              <a:rPr lang="zh-TW" altLang="zh-HK" sz="2400" dirty="0"/>
              <a:t>。傳統習俗及節日在現代中國社會的意義、發展和挑戰。取自</a:t>
            </a:r>
            <a:r>
              <a:rPr lang="en-US" altLang="zh-HK" sz="2400" dirty="0"/>
              <a:t>: </a:t>
            </a:r>
            <a:r>
              <a:rPr lang="en-US" altLang="zh-HK" sz="2400" u="sng" dirty="0">
                <a:hlinkClick r:id="rId8"/>
              </a:rPr>
              <a:t>http://</a:t>
            </a:r>
            <a:r>
              <a:rPr lang="en-US" altLang="zh-HK" sz="2400" u="sng" dirty="0" smtClean="0">
                <a:hlinkClick r:id="rId8"/>
              </a:rPr>
              <a:t>ls.edb.hkedcity.net/LSCms/file/web_v2/prof_dev/online_course/modern_china_ches/event8/event_08_speech.pdf</a:t>
            </a:r>
            <a:endParaRPr lang="zh-TW" altLang="zh-HK" sz="2400" dirty="0"/>
          </a:p>
        </p:txBody>
      </p:sp>
      <p:sp>
        <p:nvSpPr>
          <p:cNvPr id="9221" name="AutoShape 4">
            <a:hlinkClick r:id="" action="ppaction://hlinkshowjump?jump=firstslide" highlightClick="1"/>
          </p:cNvPr>
          <p:cNvSpPr>
            <a:spLocks noChangeArrowheads="1"/>
          </p:cNvSpPr>
          <p:nvPr/>
        </p:nvSpPr>
        <p:spPr bwMode="auto">
          <a:xfrm>
            <a:off x="8388424" y="-1"/>
            <a:ext cx="741847" cy="7694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7</a:t>
            </a:fld>
            <a:endParaRPr lang="zh-HK" altLang="en-US"/>
          </a:p>
        </p:txBody>
      </p:sp>
      <p:sp>
        <p:nvSpPr>
          <p:cNvPr id="17"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9"/>
              </a:buBlip>
            </a:pPr>
            <a:endParaRPr lang="zh-TW" altLang="zh-HK" sz="2500" dirty="0"/>
          </a:p>
        </p:txBody>
      </p:sp>
      <p:sp>
        <p:nvSpPr>
          <p:cNvPr id="23" name="Rectangle 9"/>
          <p:cNvSpPr>
            <a:spLocks noChangeArrowheads="1"/>
          </p:cNvSpPr>
          <p:nvPr/>
        </p:nvSpPr>
        <p:spPr bwMode="auto">
          <a:xfrm>
            <a:off x="0" y="-1"/>
            <a:ext cx="8388424" cy="769441"/>
          </a:xfrm>
          <a:prstGeom prst="rect">
            <a:avLst/>
          </a:prstGeom>
          <a:solidFill>
            <a:srgbClr val="FFC000">
              <a:alpha val="85000"/>
            </a:srgbClr>
          </a:solidFill>
          <a:ln>
            <a:noFill/>
          </a:ln>
          <a:extLst/>
        </p:spPr>
        <p:txBody>
          <a:bodyPr wrap="square">
            <a:spAutoFit/>
          </a:bodyPr>
          <a:lstStyle/>
          <a:p>
            <a:pPr lvl="0"/>
            <a:r>
              <a:rPr lang="en-US" altLang="zh-TW" sz="2200" b="1" dirty="0" smtClean="0">
                <a:solidFill>
                  <a:srgbClr val="0000CC"/>
                </a:solidFill>
                <a:cs typeface="Times New Roman" panose="02020603050405020304" pitchFamily="18" charset="0"/>
              </a:rPr>
              <a:t>2</a:t>
            </a:r>
            <a:r>
              <a:rPr lang="en-US" altLang="zh-TW" sz="2200" b="1" dirty="0">
                <a:solidFill>
                  <a:srgbClr val="0000CC"/>
                </a:solidFill>
                <a:cs typeface="Times New Roman" panose="02020603050405020304" pitchFamily="18" charset="0"/>
              </a:rPr>
              <a:t>.</a:t>
            </a:r>
            <a:r>
              <a:rPr lang="en-US" altLang="zh-HK" sz="2200" b="1" dirty="0">
                <a:solidFill>
                  <a:srgbClr val="0000CC"/>
                </a:solidFill>
              </a:rPr>
              <a:t> “Traditional festivals have become more </a:t>
            </a:r>
            <a:r>
              <a:rPr lang="en-US" altLang="zh-HK" sz="2200" b="1" dirty="0" err="1">
                <a:solidFill>
                  <a:srgbClr val="0000CC"/>
                </a:solidFill>
              </a:rPr>
              <a:t>internationalised</a:t>
            </a:r>
            <a:r>
              <a:rPr lang="en-US" altLang="zh-HK" sz="2200" b="1" dirty="0">
                <a:solidFill>
                  <a:srgbClr val="0000CC"/>
                </a:solidFill>
              </a:rPr>
              <a:t>.” Do you agree with this statement? Why or why not?</a:t>
            </a:r>
            <a:endParaRPr lang="zh-TW" altLang="zh-HK" sz="2200" b="1" dirty="0">
              <a:solidFill>
                <a:srgbClr val="0000CC"/>
              </a:solidFill>
            </a:endParaRPr>
          </a:p>
        </p:txBody>
      </p:sp>
      <p:grpSp>
        <p:nvGrpSpPr>
          <p:cNvPr id="16" name="群組 15"/>
          <p:cNvGrpSpPr/>
          <p:nvPr/>
        </p:nvGrpSpPr>
        <p:grpSpPr>
          <a:xfrm>
            <a:off x="907142" y="6282774"/>
            <a:ext cx="7265258" cy="556114"/>
            <a:chOff x="907142" y="6282774"/>
            <a:chExt cx="7265258" cy="556114"/>
          </a:xfrm>
          <a:solidFill>
            <a:srgbClr val="0000CC"/>
          </a:solidFill>
        </p:grpSpPr>
        <p:sp>
          <p:nvSpPr>
            <p:cNvPr id="22" name="矩形 21">
              <a:hlinkClick r:id="rId10"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4" name="矩形 23">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5" name="矩形 24">
              <a:hlinkClick r:id="rId12"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6" name="矩形 25">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4"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27" name="文字方塊 6">
            <a:hlinkClick r:id="" action="ppaction://hlinkshowjump?jump=nextslide"/>
          </p:cNvPr>
          <p:cNvSpPr txBox="1">
            <a:spLocks noChangeArrowheads="1"/>
          </p:cNvSpPr>
          <p:nvPr/>
        </p:nvSpPr>
        <p:spPr bwMode="auto">
          <a:xfrm>
            <a:off x="6848729" y="5013176"/>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294979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wongwaikit\AppData\Local\Microsoft\Windows\Temporary Internet Files\Content.IE5\VEHO9437\MC90036214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907143" y="805992"/>
            <a:ext cx="6403482" cy="544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195" name="內容版面配置區 2"/>
          <p:cNvSpPr>
            <a:spLocks noGrp="1"/>
          </p:cNvSpPr>
          <p:nvPr>
            <p:ph idx="4294967295"/>
          </p:nvPr>
        </p:nvSpPr>
        <p:spPr>
          <a:xfrm>
            <a:off x="122562" y="981075"/>
            <a:ext cx="8911612" cy="5308538"/>
          </a:xfrm>
        </p:spPr>
        <p:txBody>
          <a:bodyPr>
            <a:noAutofit/>
          </a:bodyPr>
          <a:lstStyle/>
          <a:p>
            <a:pPr lvl="0">
              <a:buBlip>
                <a:blip r:embed="rId4"/>
              </a:buBlip>
            </a:pPr>
            <a:r>
              <a:rPr lang="zh-TW" altLang="zh-HK" sz="2600" dirty="0"/>
              <a:t>成報</a:t>
            </a:r>
            <a:r>
              <a:rPr lang="en-US" altLang="zh-HK" sz="2600" dirty="0"/>
              <a:t>(2013</a:t>
            </a:r>
            <a:r>
              <a:rPr lang="zh-TW" altLang="zh-HK" sz="2600" dirty="0"/>
              <a:t>年</a:t>
            </a:r>
            <a:r>
              <a:rPr lang="en-US" altLang="zh-HK" sz="2600" dirty="0"/>
              <a:t>4</a:t>
            </a:r>
            <a:r>
              <a:rPr lang="zh-TW" altLang="zh-HK" sz="2600" dirty="0"/>
              <a:t>月</a:t>
            </a:r>
            <a:r>
              <a:rPr lang="en-US" altLang="zh-HK" sz="2600" dirty="0"/>
              <a:t>4</a:t>
            </a:r>
            <a:r>
              <a:rPr lang="zh-TW" altLang="zh-HK" sz="2600" dirty="0"/>
              <a:t>日</a:t>
            </a:r>
            <a:r>
              <a:rPr lang="en-US" altLang="zh-HK" sz="2600" dirty="0"/>
              <a:t>)</a:t>
            </a:r>
            <a:r>
              <a:rPr lang="zh-TW" altLang="zh-HK" sz="2600" dirty="0"/>
              <a:t>〈東風西漸華人習俗過異邦〉</a:t>
            </a:r>
            <a:r>
              <a:rPr lang="en-US" altLang="zh-HK" sz="2600" dirty="0"/>
              <a:t>(</a:t>
            </a:r>
            <a:r>
              <a:rPr lang="zh-TW" altLang="zh-HK" sz="2600" dirty="0"/>
              <a:t>取自</a:t>
            </a:r>
            <a:r>
              <a:rPr lang="en-US" altLang="zh-HK" sz="2600" dirty="0"/>
              <a:t>: </a:t>
            </a:r>
            <a:r>
              <a:rPr lang="en-US" altLang="zh-HK" sz="2600" dirty="0">
                <a:hlinkClick r:id="rId5"/>
              </a:rPr>
              <a:t>http://www.singpao.com/zt/cwkls/201304/t20130404_427613.html</a:t>
            </a:r>
            <a:r>
              <a:rPr lang="en-US" altLang="zh-HK" sz="2600" dirty="0"/>
              <a:t>)</a:t>
            </a:r>
            <a:endParaRPr lang="zh-TW" altLang="zh-HK" sz="2600" dirty="0"/>
          </a:p>
          <a:p>
            <a:pPr lvl="0">
              <a:buBlip>
                <a:blip r:embed="rId4"/>
              </a:buBlip>
            </a:pPr>
            <a:r>
              <a:rPr lang="zh-TW" altLang="zh-HK" sz="2600" dirty="0"/>
              <a:t>明報</a:t>
            </a:r>
            <a:r>
              <a:rPr lang="en-US" altLang="zh-HK" sz="2600" dirty="0"/>
              <a:t>(2014</a:t>
            </a:r>
            <a:r>
              <a:rPr lang="zh-TW" altLang="zh-HK" sz="2600" dirty="0"/>
              <a:t>年</a:t>
            </a:r>
            <a:r>
              <a:rPr lang="en-US" altLang="zh-HK" sz="2600" dirty="0"/>
              <a:t>2</a:t>
            </a:r>
            <a:r>
              <a:rPr lang="zh-TW" altLang="zh-HK" sz="2600" dirty="0"/>
              <a:t>月</a:t>
            </a:r>
            <a:r>
              <a:rPr lang="en-US" altLang="zh-HK" sz="2600" dirty="0"/>
              <a:t>1</a:t>
            </a:r>
            <a:r>
              <a:rPr lang="zh-TW" altLang="zh-HK" sz="2600" dirty="0"/>
              <a:t>日</a:t>
            </a:r>
            <a:r>
              <a:rPr lang="en-US" altLang="zh-HK" sz="2600" dirty="0"/>
              <a:t>)</a:t>
            </a:r>
            <a:r>
              <a:rPr lang="zh-TW" altLang="zh-HK" sz="2600" dirty="0"/>
              <a:t>〈各國喜迎農曆新年〉</a:t>
            </a:r>
            <a:r>
              <a:rPr lang="en-US" altLang="zh-HK" sz="2600" dirty="0"/>
              <a:t>(</a:t>
            </a:r>
            <a:r>
              <a:rPr lang="zh-TW" altLang="zh-HK" sz="2600" dirty="0"/>
              <a:t>取自</a:t>
            </a:r>
            <a:r>
              <a:rPr lang="en-US" altLang="zh-HK" sz="2600" dirty="0"/>
              <a:t>: </a:t>
            </a:r>
            <a:r>
              <a:rPr lang="en-US" altLang="zh-HK" sz="2600" u="sng" dirty="0">
                <a:hlinkClick r:id="rId6"/>
              </a:rPr>
              <a:t>http://news.sina.com.hk/news/20140201/-12-3179142/1.html</a:t>
            </a:r>
            <a:r>
              <a:rPr lang="en-US" altLang="zh-HK" sz="2600" dirty="0"/>
              <a:t>)</a:t>
            </a:r>
            <a:endParaRPr lang="zh-TW" altLang="zh-HK" sz="2600" dirty="0"/>
          </a:p>
          <a:p>
            <a:pPr lvl="0">
              <a:buBlip>
                <a:blip r:embed="rId4"/>
              </a:buBlip>
            </a:pPr>
            <a:r>
              <a:rPr lang="zh-TW" altLang="zh-HK" sz="2600" dirty="0"/>
              <a:t>香港商報</a:t>
            </a:r>
            <a:r>
              <a:rPr lang="en-US" altLang="zh-HK" sz="2600" dirty="0"/>
              <a:t>(2013</a:t>
            </a:r>
            <a:r>
              <a:rPr lang="zh-TW" altLang="zh-HK" sz="2600" dirty="0"/>
              <a:t>年</a:t>
            </a:r>
            <a:r>
              <a:rPr lang="en-US" altLang="zh-HK" sz="2600" dirty="0"/>
              <a:t>9</a:t>
            </a:r>
            <a:r>
              <a:rPr lang="zh-TW" altLang="zh-HK" sz="2600" dirty="0"/>
              <a:t>月</a:t>
            </a:r>
            <a:r>
              <a:rPr lang="en-US" altLang="zh-HK" sz="2600" dirty="0"/>
              <a:t>12</a:t>
            </a:r>
            <a:r>
              <a:rPr lang="zh-TW" altLang="zh-HK" sz="2600" dirty="0"/>
              <a:t>日</a:t>
            </a:r>
            <a:r>
              <a:rPr lang="en-US" altLang="zh-HK" sz="2600" dirty="0"/>
              <a:t>)</a:t>
            </a:r>
            <a:r>
              <a:rPr lang="zh-TW" altLang="zh-HK" sz="2600" dirty="0"/>
              <a:t>〈世界之窗中西合璧度中秋〉</a:t>
            </a:r>
            <a:r>
              <a:rPr lang="en-US" altLang="zh-HK" sz="2600" dirty="0"/>
              <a:t>(</a:t>
            </a:r>
            <a:r>
              <a:rPr lang="zh-TW" altLang="zh-HK" sz="2600" dirty="0"/>
              <a:t>取自</a:t>
            </a:r>
            <a:r>
              <a:rPr lang="en-US" altLang="zh-HK" sz="2600" dirty="0"/>
              <a:t>: </a:t>
            </a:r>
            <a:r>
              <a:rPr lang="en-US" altLang="zh-HK" sz="2600" u="sng" dirty="0">
                <a:hlinkClick r:id="rId7"/>
              </a:rPr>
              <a:t>http://www.hkcd.com.hk/content/2013-09/12/content_3245407.htm</a:t>
            </a:r>
            <a:r>
              <a:rPr lang="en-US" altLang="zh-HK" sz="2600" dirty="0"/>
              <a:t>)</a:t>
            </a:r>
            <a:endParaRPr lang="zh-TW" altLang="zh-HK" sz="2600" dirty="0"/>
          </a:p>
          <a:p>
            <a:pPr lvl="0">
              <a:buBlip>
                <a:blip r:embed="rId4"/>
              </a:buBlip>
            </a:pPr>
            <a:r>
              <a:rPr lang="zh-TW" altLang="zh-HK" sz="2600" dirty="0"/>
              <a:t>香港商報</a:t>
            </a:r>
            <a:r>
              <a:rPr lang="en-US" altLang="zh-HK" sz="2600" dirty="0"/>
              <a:t>(2013</a:t>
            </a:r>
            <a:r>
              <a:rPr lang="zh-TW" altLang="zh-HK" sz="2600" dirty="0"/>
              <a:t>年</a:t>
            </a:r>
            <a:r>
              <a:rPr lang="en-US" altLang="zh-HK" sz="2600" dirty="0"/>
              <a:t>12</a:t>
            </a:r>
            <a:r>
              <a:rPr lang="zh-TW" altLang="zh-HK" sz="2600" dirty="0"/>
              <a:t>月</a:t>
            </a:r>
            <a:r>
              <a:rPr lang="en-US" altLang="zh-HK" sz="2600" dirty="0"/>
              <a:t>25</a:t>
            </a:r>
            <a:r>
              <a:rPr lang="zh-TW" altLang="zh-HK" sz="2600" dirty="0"/>
              <a:t>日</a:t>
            </a:r>
            <a:r>
              <a:rPr lang="en-US" altLang="zh-HK" sz="2600" dirty="0"/>
              <a:t>)</a:t>
            </a:r>
            <a:r>
              <a:rPr lang="zh-TW" altLang="zh-HK" sz="2600" dirty="0"/>
              <a:t>〈中國新聞簡訊〉</a:t>
            </a:r>
            <a:r>
              <a:rPr lang="en-US" altLang="zh-HK" sz="2600" dirty="0"/>
              <a:t>(</a:t>
            </a:r>
            <a:r>
              <a:rPr lang="zh-TW" altLang="zh-HK" sz="2600" dirty="0"/>
              <a:t>取自</a:t>
            </a:r>
            <a:r>
              <a:rPr lang="en-US" altLang="zh-HK" sz="2600" dirty="0"/>
              <a:t>: </a:t>
            </a:r>
            <a:r>
              <a:rPr lang="en-US" altLang="zh-HK" sz="2600" u="sng" dirty="0">
                <a:hlinkClick r:id="rId8"/>
              </a:rPr>
              <a:t>http://www.hkcd.com.hk/content/2013-12/25/content_3286594.htm</a:t>
            </a:r>
            <a:r>
              <a:rPr lang="en-US" altLang="zh-HK" sz="2600" dirty="0"/>
              <a:t>)</a:t>
            </a:r>
            <a:endParaRPr lang="zh-TW" altLang="zh-HK" sz="2600"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8</a:t>
            </a:fld>
            <a:endParaRPr lang="zh-HK" altLang="en-US"/>
          </a:p>
        </p:txBody>
      </p:sp>
      <p:sp>
        <p:nvSpPr>
          <p:cNvPr id="16" name="AutoShape 4">
            <a:hlinkClick r:id="" action="ppaction://hlinkshowjump?jump=firstslide" highlightClick="1"/>
          </p:cNvPr>
          <p:cNvSpPr>
            <a:spLocks noChangeArrowheads="1"/>
          </p:cNvSpPr>
          <p:nvPr/>
        </p:nvSpPr>
        <p:spPr bwMode="auto">
          <a:xfrm>
            <a:off x="8388424" y="-1"/>
            <a:ext cx="741847" cy="7694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7" name="Rectangle 9"/>
          <p:cNvSpPr>
            <a:spLocks noChangeArrowheads="1"/>
          </p:cNvSpPr>
          <p:nvPr/>
        </p:nvSpPr>
        <p:spPr bwMode="auto">
          <a:xfrm>
            <a:off x="0" y="-1"/>
            <a:ext cx="8388424" cy="769441"/>
          </a:xfrm>
          <a:prstGeom prst="rect">
            <a:avLst/>
          </a:prstGeom>
          <a:solidFill>
            <a:srgbClr val="FFC000">
              <a:alpha val="85000"/>
            </a:srgbClr>
          </a:solidFill>
          <a:ln>
            <a:noFill/>
          </a:ln>
          <a:extLst/>
        </p:spPr>
        <p:txBody>
          <a:bodyPr wrap="square">
            <a:spAutoFit/>
          </a:bodyPr>
          <a:lstStyle/>
          <a:p>
            <a:pPr lvl="0"/>
            <a:r>
              <a:rPr lang="en-US" altLang="zh-TW" sz="2200" b="1" dirty="0" smtClean="0">
                <a:solidFill>
                  <a:srgbClr val="0000CC"/>
                </a:solidFill>
                <a:cs typeface="Times New Roman" panose="02020603050405020304" pitchFamily="18" charset="0"/>
              </a:rPr>
              <a:t>2</a:t>
            </a:r>
            <a:r>
              <a:rPr lang="en-US" altLang="zh-TW" sz="2200" b="1" dirty="0">
                <a:solidFill>
                  <a:srgbClr val="0000CC"/>
                </a:solidFill>
                <a:cs typeface="Times New Roman" panose="02020603050405020304" pitchFamily="18" charset="0"/>
              </a:rPr>
              <a:t>.</a:t>
            </a:r>
            <a:r>
              <a:rPr lang="en-US" altLang="zh-HK" sz="2200" b="1" dirty="0">
                <a:solidFill>
                  <a:srgbClr val="0000CC"/>
                </a:solidFill>
              </a:rPr>
              <a:t> “Traditional festivals have become more </a:t>
            </a:r>
            <a:r>
              <a:rPr lang="en-US" altLang="zh-HK" sz="2200" b="1" dirty="0" err="1">
                <a:solidFill>
                  <a:srgbClr val="0000CC"/>
                </a:solidFill>
              </a:rPr>
              <a:t>internationalised</a:t>
            </a:r>
            <a:r>
              <a:rPr lang="en-US" altLang="zh-HK" sz="2200" b="1" dirty="0">
                <a:solidFill>
                  <a:srgbClr val="0000CC"/>
                </a:solidFill>
              </a:rPr>
              <a:t>.” Do you agree with this statement? Why or why not?</a:t>
            </a:r>
            <a:endParaRPr lang="zh-TW" altLang="zh-HK" sz="2200" b="1" dirty="0">
              <a:solidFill>
                <a:srgbClr val="0000CC"/>
              </a:solidFill>
            </a:endParaRPr>
          </a:p>
        </p:txBody>
      </p:sp>
      <p:grpSp>
        <p:nvGrpSpPr>
          <p:cNvPr id="23" name="群組 22"/>
          <p:cNvGrpSpPr/>
          <p:nvPr/>
        </p:nvGrpSpPr>
        <p:grpSpPr>
          <a:xfrm>
            <a:off x="907142" y="6282774"/>
            <a:ext cx="7265258" cy="556114"/>
            <a:chOff x="907142" y="6282774"/>
            <a:chExt cx="7265258" cy="556114"/>
          </a:xfrm>
          <a:solidFill>
            <a:srgbClr val="0000CC"/>
          </a:solidFill>
        </p:grpSpPr>
        <p:sp>
          <p:nvSpPr>
            <p:cNvPr id="25" name="矩形 24">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9"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26" name="矩形 25">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0"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27" name="矩形 26">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2"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3"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2"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338359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wongwaikit\AppData\Local\Microsoft\Windows\Temporary Internet Files\Content.IE5\VEHO9437\MC90036214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907143" y="805992"/>
            <a:ext cx="6403482" cy="544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195" name="內容版面配置區 2"/>
          <p:cNvSpPr>
            <a:spLocks noGrp="1"/>
          </p:cNvSpPr>
          <p:nvPr>
            <p:ph idx="4294967295"/>
          </p:nvPr>
        </p:nvSpPr>
        <p:spPr>
          <a:xfrm>
            <a:off x="122562" y="620688"/>
            <a:ext cx="8911612" cy="4256087"/>
          </a:xfrm>
        </p:spPr>
        <p:txBody>
          <a:bodyPr>
            <a:noAutofit/>
          </a:bodyPr>
          <a:lstStyle/>
          <a:p>
            <a:pPr lvl="0">
              <a:buBlip>
                <a:blip r:embed="rId4"/>
              </a:buBlip>
            </a:pPr>
            <a:r>
              <a:rPr lang="zh-TW" altLang="zh-HK" sz="2200" dirty="0"/>
              <a:t>晴報</a:t>
            </a:r>
            <a:r>
              <a:rPr lang="en-US" altLang="zh-HK" sz="2200" dirty="0"/>
              <a:t>(2014</a:t>
            </a:r>
            <a:r>
              <a:rPr lang="zh-TW" altLang="zh-HK" sz="2200" dirty="0"/>
              <a:t>年</a:t>
            </a:r>
            <a:r>
              <a:rPr lang="en-US" altLang="zh-HK" sz="2200" dirty="0"/>
              <a:t>2</a:t>
            </a:r>
            <a:r>
              <a:rPr lang="zh-TW" altLang="zh-HK" sz="2200" dirty="0"/>
              <a:t>月</a:t>
            </a:r>
            <a:r>
              <a:rPr lang="en-US" altLang="zh-HK" sz="2200" dirty="0"/>
              <a:t>5</a:t>
            </a:r>
            <a:r>
              <a:rPr lang="zh-TW" altLang="zh-HK" sz="2200" dirty="0"/>
              <a:t>日</a:t>
            </a:r>
            <a:r>
              <a:rPr lang="en-US" altLang="zh-HK" sz="2200" dirty="0"/>
              <a:t>)</a:t>
            </a:r>
            <a:r>
              <a:rPr lang="zh-TW" altLang="zh-HK" sz="2200" dirty="0"/>
              <a:t>〈香港節慶〉</a:t>
            </a:r>
            <a:r>
              <a:rPr lang="en-US" altLang="zh-HK" sz="2200" dirty="0"/>
              <a:t>(</a:t>
            </a:r>
            <a:r>
              <a:rPr lang="zh-TW" altLang="zh-HK" sz="2200" dirty="0"/>
              <a:t>取自</a:t>
            </a:r>
            <a:r>
              <a:rPr lang="en-US" altLang="zh-HK" sz="2200" dirty="0"/>
              <a:t>: </a:t>
            </a:r>
            <a:r>
              <a:rPr lang="en-US" altLang="zh-HK" sz="2200" u="sng" dirty="0">
                <a:hlinkClick r:id="rId5"/>
              </a:rPr>
              <a:t>http://www.skypost.hk/column/%E8%8E%8A%E5%81%89%E8%8C%B5/007010001019/%E9%A6%99%E6%B8%AF%E7%AF%80%E6%85%B6/126677</a:t>
            </a:r>
            <a:r>
              <a:rPr lang="en-US" altLang="zh-HK" sz="2200" dirty="0"/>
              <a:t>)</a:t>
            </a:r>
            <a:endParaRPr lang="zh-TW" altLang="zh-HK" sz="2200" dirty="0"/>
          </a:p>
          <a:p>
            <a:pPr lvl="0">
              <a:buBlip>
                <a:blip r:embed="rId4"/>
              </a:buBlip>
            </a:pPr>
            <a:r>
              <a:rPr lang="zh-TW" altLang="zh-HK" sz="2200" dirty="0"/>
              <a:t>新華網</a:t>
            </a:r>
            <a:r>
              <a:rPr lang="en-US" altLang="zh-HK" sz="2200" dirty="0"/>
              <a:t>(2014</a:t>
            </a:r>
            <a:r>
              <a:rPr lang="zh-TW" altLang="zh-HK" sz="2200" dirty="0"/>
              <a:t>年</a:t>
            </a:r>
            <a:r>
              <a:rPr lang="en-US" altLang="zh-HK" sz="2200" dirty="0"/>
              <a:t>2</a:t>
            </a:r>
            <a:r>
              <a:rPr lang="zh-TW" altLang="zh-HK" sz="2200" dirty="0"/>
              <a:t>月</a:t>
            </a:r>
            <a:r>
              <a:rPr lang="en-US" altLang="zh-HK" sz="2200" dirty="0"/>
              <a:t>3</a:t>
            </a:r>
            <a:r>
              <a:rPr lang="zh-TW" altLang="zh-HK" sz="2200" dirty="0"/>
              <a:t>日</a:t>
            </a:r>
            <a:r>
              <a:rPr lang="en-US" altLang="zh-HK" sz="2200" dirty="0"/>
              <a:t>)</a:t>
            </a:r>
            <a:r>
              <a:rPr lang="zh-TW" altLang="zh-HK" sz="2200" dirty="0"/>
              <a:t>〈日媒：中國春節日益傳統化全球化〉</a:t>
            </a:r>
            <a:r>
              <a:rPr lang="en-US" altLang="zh-HK" sz="2200" dirty="0"/>
              <a:t>(</a:t>
            </a:r>
            <a:r>
              <a:rPr lang="zh-TW" altLang="zh-HK" sz="2200" dirty="0"/>
              <a:t>取自</a:t>
            </a:r>
            <a:r>
              <a:rPr lang="en-US" altLang="zh-HK" sz="2200" dirty="0"/>
              <a:t>: </a:t>
            </a:r>
            <a:r>
              <a:rPr lang="en-US" altLang="zh-HK" sz="2200" u="sng" dirty="0">
                <a:hlinkClick r:id="rId6"/>
              </a:rPr>
              <a:t>http://big5.xinhuanet.com/gate/big5/news.xinhuanet.com/world/2014-02/03/c_126087615.htm</a:t>
            </a:r>
            <a:r>
              <a:rPr lang="en-US" altLang="zh-HK" sz="2200" dirty="0"/>
              <a:t>)</a:t>
            </a:r>
            <a:endParaRPr lang="zh-TW" altLang="zh-HK" sz="2200" dirty="0"/>
          </a:p>
          <a:p>
            <a:pPr lvl="0">
              <a:buBlip>
                <a:blip r:embed="rId4"/>
              </a:buBlip>
            </a:pPr>
            <a:r>
              <a:rPr lang="en-US" altLang="zh-HK" sz="2200" dirty="0"/>
              <a:t>BBC</a:t>
            </a:r>
            <a:r>
              <a:rPr lang="zh-TW" altLang="zh-HK" sz="2200" dirty="0"/>
              <a:t>英倫網</a:t>
            </a:r>
            <a:r>
              <a:rPr lang="en-US" altLang="zh-HK" sz="2200" dirty="0"/>
              <a:t>(2014</a:t>
            </a:r>
            <a:r>
              <a:rPr lang="zh-TW" altLang="zh-HK" sz="2200" dirty="0"/>
              <a:t>年</a:t>
            </a:r>
            <a:r>
              <a:rPr lang="en-US" altLang="zh-HK" sz="2200" dirty="0"/>
              <a:t>1</a:t>
            </a:r>
            <a:r>
              <a:rPr lang="zh-TW" altLang="zh-HK" sz="2200" dirty="0"/>
              <a:t>月</a:t>
            </a:r>
            <a:r>
              <a:rPr lang="en-US" altLang="zh-HK" sz="2200" dirty="0"/>
              <a:t>28</a:t>
            </a:r>
            <a:r>
              <a:rPr lang="zh-TW" altLang="zh-HK" sz="2200" dirty="0"/>
              <a:t>日</a:t>
            </a:r>
            <a:r>
              <a:rPr lang="en-US" altLang="zh-HK" sz="2200" dirty="0"/>
              <a:t>)</a:t>
            </a:r>
            <a:r>
              <a:rPr lang="zh-TW" altLang="zh-HK" sz="2200" dirty="0"/>
              <a:t>〈海外生存之惑：過年是別人的事〉</a:t>
            </a:r>
            <a:r>
              <a:rPr lang="en-US" altLang="zh-HK" sz="2200" dirty="0"/>
              <a:t>(</a:t>
            </a:r>
            <a:r>
              <a:rPr lang="zh-TW" altLang="zh-HK" sz="2200" dirty="0"/>
              <a:t>取自</a:t>
            </a:r>
            <a:r>
              <a:rPr lang="en-US" altLang="zh-HK" sz="2200" dirty="0"/>
              <a:t>: </a:t>
            </a:r>
            <a:r>
              <a:rPr lang="en-US" altLang="zh-HK" sz="2200" u="sng" dirty="0">
                <a:hlinkClick r:id="rId7"/>
              </a:rPr>
              <a:t>http://www.bbc.co.uk/ukchina/trad/uk_life/contributions/2014/01/140128_life_overseas_chinese_new_year.shtml</a:t>
            </a:r>
            <a:r>
              <a:rPr lang="en-US" altLang="zh-HK" sz="2200" dirty="0"/>
              <a:t>)</a:t>
            </a:r>
            <a:endParaRPr lang="zh-TW" altLang="zh-HK" sz="2200" dirty="0"/>
          </a:p>
          <a:p>
            <a:pPr>
              <a:buBlip>
                <a:blip r:embed="rId4"/>
              </a:buBlip>
            </a:pPr>
            <a:r>
              <a:rPr lang="en-US" altLang="zh-HK" sz="2200" dirty="0"/>
              <a:t>BBC</a:t>
            </a:r>
            <a:r>
              <a:rPr lang="zh-TW" altLang="zh-HK" sz="2200" dirty="0"/>
              <a:t>英倫網</a:t>
            </a:r>
            <a:r>
              <a:rPr lang="en-US" altLang="zh-HK" sz="2200" dirty="0"/>
              <a:t>(2014</a:t>
            </a:r>
            <a:r>
              <a:rPr lang="zh-TW" altLang="zh-HK" sz="2200" dirty="0"/>
              <a:t>年</a:t>
            </a:r>
            <a:r>
              <a:rPr lang="en-US" altLang="zh-HK" sz="2200" dirty="0"/>
              <a:t>1</a:t>
            </a:r>
            <a:r>
              <a:rPr lang="zh-TW" altLang="zh-HK" sz="2200" dirty="0"/>
              <a:t>月</a:t>
            </a:r>
            <a:r>
              <a:rPr lang="en-US" altLang="zh-HK" sz="2200" dirty="0"/>
              <a:t>30</a:t>
            </a:r>
            <a:r>
              <a:rPr lang="zh-TW" altLang="zh-HK" sz="2200" dirty="0"/>
              <a:t>日</a:t>
            </a:r>
            <a:r>
              <a:rPr lang="en-US" altLang="zh-HK" sz="2200" dirty="0"/>
              <a:t>)</a:t>
            </a:r>
            <a:r>
              <a:rPr lang="zh-TW" altLang="zh-HK" sz="2200" dirty="0"/>
              <a:t>〈佳節有感：英國人與中國人如何「過年」〉</a:t>
            </a:r>
            <a:r>
              <a:rPr lang="en-US" altLang="zh-HK" sz="2200" dirty="0"/>
              <a:t>(</a:t>
            </a:r>
            <a:r>
              <a:rPr lang="zh-TW" altLang="zh-HK" sz="2200" dirty="0"/>
              <a:t>取自</a:t>
            </a:r>
            <a:r>
              <a:rPr lang="en-US" altLang="zh-HK" sz="2200" dirty="0"/>
              <a:t>: </a:t>
            </a:r>
            <a:r>
              <a:rPr lang="en-US" altLang="zh-HK" sz="2200" u="sng" dirty="0">
                <a:hlinkClick r:id="rId8"/>
              </a:rPr>
              <a:t>http://www.bbc.co.uk/ukchina/trad/uk_life/2014/01/140130_life_lunar_ny_china_uk.shtml</a:t>
            </a:r>
            <a:r>
              <a:rPr lang="en-US" altLang="zh-HK" sz="2200" dirty="0"/>
              <a:t>)</a:t>
            </a:r>
            <a:endParaRPr lang="zh-TW" altLang="zh-HK" sz="2200" dirty="0"/>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9</a:t>
            </a:fld>
            <a:endParaRPr lang="zh-HK" altLang="en-US"/>
          </a:p>
        </p:txBody>
      </p:sp>
      <p:sp>
        <p:nvSpPr>
          <p:cNvPr id="17" name="直排文字版面配置區 4"/>
          <p:cNvSpPr txBox="1">
            <a:spLocks/>
          </p:cNvSpPr>
          <p:nvPr/>
        </p:nvSpPr>
        <p:spPr>
          <a:xfrm>
            <a:off x="277536" y="1157680"/>
            <a:ext cx="8491984" cy="4776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9"/>
              </a:buBlip>
            </a:pPr>
            <a:endParaRPr lang="zh-TW" altLang="zh-HK" sz="2500" dirty="0"/>
          </a:p>
        </p:txBody>
      </p:sp>
      <p:sp>
        <p:nvSpPr>
          <p:cNvPr id="23" name="AutoShape 4">
            <a:hlinkClick r:id="" action="ppaction://hlinkshowjump?jump=firstslide" highlightClick="1"/>
          </p:cNvPr>
          <p:cNvSpPr>
            <a:spLocks noChangeArrowheads="1"/>
          </p:cNvSpPr>
          <p:nvPr/>
        </p:nvSpPr>
        <p:spPr bwMode="auto">
          <a:xfrm>
            <a:off x="8388424" y="-1"/>
            <a:ext cx="741847" cy="7694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5" name="Rectangle 9"/>
          <p:cNvSpPr>
            <a:spLocks noChangeArrowheads="1"/>
          </p:cNvSpPr>
          <p:nvPr/>
        </p:nvSpPr>
        <p:spPr bwMode="auto">
          <a:xfrm>
            <a:off x="0" y="-1"/>
            <a:ext cx="8388424" cy="769441"/>
          </a:xfrm>
          <a:prstGeom prst="rect">
            <a:avLst/>
          </a:prstGeom>
          <a:solidFill>
            <a:srgbClr val="FFC000">
              <a:alpha val="85000"/>
            </a:srgbClr>
          </a:solidFill>
          <a:ln>
            <a:noFill/>
          </a:ln>
          <a:extLst/>
        </p:spPr>
        <p:txBody>
          <a:bodyPr wrap="square">
            <a:spAutoFit/>
          </a:bodyPr>
          <a:lstStyle/>
          <a:p>
            <a:pPr lvl="0"/>
            <a:r>
              <a:rPr lang="en-US" altLang="zh-TW" sz="2200" b="1" dirty="0" smtClean="0">
                <a:solidFill>
                  <a:srgbClr val="0000CC"/>
                </a:solidFill>
                <a:cs typeface="Times New Roman" panose="02020603050405020304" pitchFamily="18" charset="0"/>
              </a:rPr>
              <a:t>2</a:t>
            </a:r>
            <a:r>
              <a:rPr lang="en-US" altLang="zh-TW" sz="2200" b="1" dirty="0">
                <a:solidFill>
                  <a:srgbClr val="0000CC"/>
                </a:solidFill>
                <a:cs typeface="Times New Roman" panose="02020603050405020304" pitchFamily="18" charset="0"/>
              </a:rPr>
              <a:t>.</a:t>
            </a:r>
            <a:r>
              <a:rPr lang="en-US" altLang="zh-HK" sz="2200" b="1" dirty="0">
                <a:solidFill>
                  <a:srgbClr val="0000CC"/>
                </a:solidFill>
              </a:rPr>
              <a:t> “Traditional festivals have become more </a:t>
            </a:r>
            <a:r>
              <a:rPr lang="en-US" altLang="zh-HK" sz="2200" b="1" dirty="0" err="1">
                <a:solidFill>
                  <a:srgbClr val="0000CC"/>
                </a:solidFill>
              </a:rPr>
              <a:t>internationalised</a:t>
            </a:r>
            <a:r>
              <a:rPr lang="en-US" altLang="zh-HK" sz="2200" b="1" dirty="0">
                <a:solidFill>
                  <a:srgbClr val="0000CC"/>
                </a:solidFill>
              </a:rPr>
              <a:t>.” Do you agree with this statement? Why or why not?</a:t>
            </a:r>
            <a:endParaRPr lang="zh-TW" altLang="zh-HK" sz="2200" b="1" dirty="0">
              <a:solidFill>
                <a:srgbClr val="0000CC"/>
              </a:solidFill>
            </a:endParaRPr>
          </a:p>
        </p:txBody>
      </p:sp>
      <p:grpSp>
        <p:nvGrpSpPr>
          <p:cNvPr id="26" name="群組 25"/>
          <p:cNvGrpSpPr/>
          <p:nvPr/>
        </p:nvGrpSpPr>
        <p:grpSpPr>
          <a:xfrm>
            <a:off x="907142" y="6282774"/>
            <a:ext cx="7265258" cy="556114"/>
            <a:chOff x="907142" y="6282774"/>
            <a:chExt cx="7265258" cy="556114"/>
          </a:xfrm>
          <a:solidFill>
            <a:srgbClr val="0000CC"/>
          </a:solidFill>
        </p:grpSpPr>
        <p:sp>
          <p:nvSpPr>
            <p:cNvPr id="27" name="矩形 26">
              <a:hlinkClick r:id="rId10"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0" action="ppaction://hlinksldjump"/>
                </a:rPr>
                <a:t>Background Information</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1" name="矩形 3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mj-lt"/>
                  <a:ea typeface="細明體" panose="02020509000000000000" pitchFamily="49" charset="-120"/>
                  <a:cs typeface="Times New Roman" panose="02020603050405020304" pitchFamily="18" charset="0"/>
                  <a:hlinkClick r:id="rId11" action="ppaction://hlinksldjump"/>
                </a:rPr>
                <a:t>Question 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1" action="ppaction://hlinksldjump"/>
                </a:rPr>
                <a:t>(2)</a:t>
              </a:r>
              <a:endParaRPr lang="zh-HK" altLang="en-US" b="1" dirty="0">
                <a:solidFill>
                  <a:srgbClr val="0000CC"/>
                </a:solidFill>
                <a:latin typeface="+mj-lt"/>
                <a:ea typeface="細明體" panose="02020509000000000000" pitchFamily="49" charset="-120"/>
                <a:cs typeface="Times New Roman" panose="02020603050405020304" pitchFamily="18" charset="0"/>
              </a:endParaRPr>
            </a:p>
          </p:txBody>
        </p:sp>
        <p:sp>
          <p:nvSpPr>
            <p:cNvPr id="32" name="矩形 31">
              <a:hlinkClick r:id="rId12"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mj-lt"/>
                  <a:ea typeface="細明體" panose="02020509000000000000" pitchFamily="49" charset="-120"/>
                  <a:cs typeface="Times New Roman" panose="02020603050405020304" pitchFamily="18" charset="0"/>
                  <a:hlinkClick r:id="rId13" action="ppaction://hlinksldjump"/>
                </a:rPr>
                <a:t>Question for Enquiry (1)</a:t>
              </a:r>
              <a:endParaRPr lang="zh-HK" altLang="en-US" sz="1600" b="1" dirty="0">
                <a:solidFill>
                  <a:srgbClr val="0000CC"/>
                </a:solidFill>
                <a:latin typeface="+mj-lt"/>
                <a:ea typeface="細明體" panose="02020509000000000000" pitchFamily="49" charset="-120"/>
                <a:cs typeface="Times New Roman" panose="02020603050405020304" pitchFamily="18" charset="0"/>
              </a:endParaRPr>
            </a:p>
          </p:txBody>
        </p:sp>
        <p:sp>
          <p:nvSpPr>
            <p:cNvPr id="33" name="矩形 3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mj-lt"/>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Question </a:t>
              </a:r>
              <a:r>
                <a:rPr lang="en-US" altLang="zh-HK" b="1" dirty="0">
                  <a:solidFill>
                    <a:srgbClr val="0000CC"/>
                  </a:solidFill>
                  <a:latin typeface="+mj-lt"/>
                  <a:ea typeface="細明體" panose="02020509000000000000" pitchFamily="49" charset="-120"/>
                  <a:cs typeface="Times New Roman" panose="02020603050405020304" pitchFamily="18" charset="0"/>
                  <a:hlinkClick r:id="rId14" action="ppaction://hlinksldjump"/>
                </a:rPr>
                <a:t>for Enquiry </a:t>
              </a:r>
              <a:r>
                <a:rPr lang="en-US" altLang="zh-HK" b="1" dirty="0" smtClean="0">
                  <a:solidFill>
                    <a:srgbClr val="0000CC"/>
                  </a:solidFill>
                  <a:latin typeface="+mj-lt"/>
                  <a:ea typeface="細明體" panose="02020509000000000000" pitchFamily="49" charset="-120"/>
                  <a:cs typeface="Times New Roman" panose="02020603050405020304" pitchFamily="18" charset="0"/>
                  <a:hlinkClick r:id="rId14" action="ppaction://hlinksldjump"/>
                </a:rPr>
                <a:t>(3)</a:t>
              </a:r>
              <a:endParaRPr lang="zh-HK" altLang="en-US" b="1" dirty="0">
                <a:solidFill>
                  <a:srgbClr val="0000CC"/>
                </a:solidFill>
                <a:latin typeface="+mj-lt"/>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mj-lt"/>
                <a:ea typeface="細明體" panose="02020509000000000000" pitchFamily="49" charset="-120"/>
              </a:endParaRPr>
            </a:p>
          </p:txBody>
        </p:sp>
      </p:grpSp>
      <p:sp>
        <p:nvSpPr>
          <p:cNvPr id="34"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144931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458AE5">
            <a:alpha val="54902"/>
          </a:srgbClr>
        </a:solidFill>
        <a:ln>
          <a:solidFill>
            <a:srgbClr val="0000CC"/>
          </a:solidFill>
        </a:ln>
      </a:spPr>
      <a:bodyPr wrap="square">
        <a:spAutoFit/>
      </a:bodyPr>
      <a:lstStyle>
        <a:defPPr algn="ctr" eaLnBrk="1" hangingPunct="1">
          <a:defRPr kumimoji="0" sz="4000" b="1" dirty="0" smtClean="0">
            <a:solidFill>
              <a:srgbClr val="0000CC"/>
            </a:solidFill>
            <a:latin typeface="細明體" panose="02020509000000000000" pitchFamily="49" charset="-120"/>
            <a:ea typeface="細明體" panose="02020509000000000000" pitchFamily="49"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1944</Words>
  <Application>Microsoft Office PowerPoint</Application>
  <PresentationFormat>如螢幕大小 (4:3)</PresentationFormat>
  <Paragraphs>250</Paragraphs>
  <Slides>16</Slides>
  <Notes>13</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PowerPoint 簡報</vt:lpstr>
      <vt:lpstr>Introduction</vt:lpstr>
      <vt:lpstr>Questions for Enquiry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CHIM, In-leng</dc:creator>
  <cp:lastModifiedBy>WONG, Wai-kit</cp:lastModifiedBy>
  <cp:revision>178</cp:revision>
  <dcterms:created xsi:type="dcterms:W3CDTF">2013-05-30T06:57:43Z</dcterms:created>
  <dcterms:modified xsi:type="dcterms:W3CDTF">2014-03-13T08:13:06Z</dcterms:modified>
</cp:coreProperties>
</file>