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8" r:id="rId3"/>
    <p:sldId id="266" r:id="rId4"/>
    <p:sldId id="275" r:id="rId5"/>
    <p:sldId id="290" r:id="rId6"/>
    <p:sldId id="285" r:id="rId7"/>
    <p:sldId id="291" r:id="rId8"/>
    <p:sldId id="288" r:id="rId9"/>
    <p:sldId id="292" r:id="rId10"/>
    <p:sldId id="278" r:id="rId11"/>
    <p:sldId id="293" r:id="rId12"/>
    <p:sldId id="287" r:id="rId13"/>
    <p:sldId id="294" r:id="rId14"/>
    <p:sldId id="281" r:id="rId15"/>
    <p:sldId id="295" r:id="rId16"/>
    <p:sldId id="296" r:id="rId17"/>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458AE5"/>
    <a:srgbClr val="98EB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135" autoAdjust="0"/>
    <p:restoredTop sz="94660"/>
  </p:normalViewPr>
  <p:slideViewPr>
    <p:cSldViewPr>
      <p:cViewPr>
        <p:scale>
          <a:sx n="70" d="100"/>
          <a:sy n="70" d="100"/>
        </p:scale>
        <p:origin x="-1374" y="-540"/>
      </p:cViewPr>
      <p:guideLst>
        <p:guide orient="horz" pos="2160"/>
        <p:guide pos="2880"/>
      </p:guideLst>
    </p:cSldViewPr>
  </p:slideViewPr>
  <p:notesTextViewPr>
    <p:cViewPr>
      <p:scale>
        <a:sx n="1" d="1"/>
        <a:sy n="1" d="1"/>
      </p:scale>
      <p:origin x="0" y="0"/>
    </p:cViewPr>
  </p:notesTextViewPr>
  <p:sorterViewPr>
    <p:cViewPr>
      <p:scale>
        <a:sx n="122" d="100"/>
        <a:sy n="122" d="100"/>
      </p:scale>
      <p:origin x="0" y="2501"/>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B10BD4-560F-4856-8612-66CEA02A35A7}" type="datetimeFigureOut">
              <a:rPr lang="zh-HK" altLang="en-US" smtClean="0"/>
              <a:t>8/1/2014</a:t>
            </a:fld>
            <a:endParaRPr lang="zh-HK"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AEC82C-860C-446B-889F-DA410996A8FD}" type="slidenum">
              <a:rPr lang="zh-HK" altLang="en-US" smtClean="0"/>
              <a:t>‹#›</a:t>
            </a:fld>
            <a:endParaRPr lang="zh-HK" altLang="en-US"/>
          </a:p>
        </p:txBody>
      </p:sp>
    </p:spTree>
    <p:extLst>
      <p:ext uri="{BB962C8B-B14F-4D97-AF65-F5344CB8AC3E}">
        <p14:creationId xmlns:p14="http://schemas.microsoft.com/office/powerpoint/2010/main" val="1501160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4</a:t>
            </a:fld>
            <a:endParaRPr lang="en-US" altLang="zh-HK"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13</a:t>
            </a:fld>
            <a:endParaRPr lang="en-US" altLang="zh-HK"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14</a:t>
            </a:fld>
            <a:endParaRPr lang="en-US" altLang="zh-HK"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15</a:t>
            </a:fld>
            <a:endParaRPr lang="en-US" altLang="zh-HK"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16</a:t>
            </a:fld>
            <a:endParaRPr lang="en-US" altLang="zh-HK"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5</a:t>
            </a:fld>
            <a:endParaRPr lang="en-US" altLang="zh-HK"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6</a:t>
            </a:fld>
            <a:endParaRPr lang="en-US" altLang="zh-HK"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7</a:t>
            </a:fld>
            <a:endParaRPr lang="en-US" altLang="zh-HK"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8</a:t>
            </a:fld>
            <a:endParaRPr lang="en-US" altLang="zh-HK"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9</a:t>
            </a:fld>
            <a:endParaRPr lang="en-US" altLang="zh-HK" smtClean="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10</a:t>
            </a:fld>
            <a:endParaRPr lang="en-US" altLang="zh-HK" smtClean="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11</a:t>
            </a:fld>
            <a:endParaRPr lang="en-US" altLang="zh-HK" smtClean="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HK" altLang="en-US" smtClean="0"/>
          </a:p>
        </p:txBody>
      </p:sp>
      <p:sp>
        <p:nvSpPr>
          <p:cNvPr id="204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fld id="{4DA8F378-FD91-4DE4-B80E-D777B80023CA}" type="slidenum">
              <a:rPr lang="zh-HK" altLang="en-US" smtClean="0">
                <a:solidFill>
                  <a:prstClr val="black"/>
                </a:solidFill>
              </a:rPr>
              <a:pPr eaLnBrk="1" hangingPunct="1"/>
              <a:t>12</a:t>
            </a:fld>
            <a:endParaRPr lang="en-US" altLang="zh-HK"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fld id="{F8B94F0D-DE7C-4054-9FDF-63D183748FDC}" type="datetime1">
              <a:rPr lang="zh-HK" altLang="en-US" smtClean="0"/>
              <a:t>8/1/2014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4264588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B8CCFBAE-A977-4FEE-90DB-86884E745C20}" type="datetime1">
              <a:rPr lang="zh-HK" altLang="en-US" smtClean="0"/>
              <a:t>8/1/2014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580304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2A95E717-7D7C-4F3E-9861-DE9840DE36B5}" type="datetime1">
              <a:rPr lang="zh-HK" altLang="en-US" smtClean="0"/>
              <a:t>8/1/2014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533579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fld id="{30BEAD15-2A24-4369-A6EA-C340A7FEDA8E}" type="datetime1">
              <a:rPr lang="zh-HK" altLang="en-US" smtClean="0"/>
              <a:t>8/1/2014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5540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AF24BB6-78FD-4235-B500-D4B2EC29B066}" type="datetime1">
              <a:rPr lang="zh-HK" altLang="en-US" smtClean="0"/>
              <a:t>8/1/2014</a:t>
            </a:fld>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948761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fld id="{696F67DB-4480-426E-8D8B-857F478A07CE}" type="datetime1">
              <a:rPr lang="zh-HK" altLang="en-US" smtClean="0"/>
              <a:t>8/1/2014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9934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fld id="{23A6EB2D-5D78-4CBE-9F0D-183C4FFBED0C}" type="datetime1">
              <a:rPr lang="zh-HK" altLang="en-US" smtClean="0"/>
              <a:t>8/1/2014</a:t>
            </a:fld>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009361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fld id="{38701BE6-F851-48C6-8BF0-BA42F9A55ACC}" type="datetime1">
              <a:rPr lang="zh-HK" altLang="en-US" smtClean="0"/>
              <a:t>8/1/2014</a:t>
            </a:fld>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521948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2133C096-B5CE-47D1-B935-92DA1AB0AF82}" type="datetime1">
              <a:rPr lang="zh-HK" altLang="en-US" smtClean="0"/>
              <a:t>8/1/2014</a:t>
            </a:fld>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85013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058D9D8-741B-4BD9-9B11-E7D97803CBA6}" type="datetime1">
              <a:rPr lang="zh-HK" altLang="en-US" smtClean="0"/>
              <a:t>8/1/2014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301529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HK"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DD94D5F-46E9-47C2-B2A1-E171492C94C8}" type="datetime1">
              <a:rPr lang="zh-HK" altLang="en-US" smtClean="0"/>
              <a:t>8/1/2014</a:t>
            </a:fld>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211661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B314D-37FE-4CEC-9754-3D0AEF04AEFB}" type="datetime1">
              <a:rPr lang="zh-HK" altLang="en-US" smtClean="0"/>
              <a:t>8/1/2014</a:t>
            </a:fld>
            <a:endParaRPr lang="zh-HK"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HK"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040AF-61BD-4EA2-B775-A5B8FBFE405F}" type="slidenum">
              <a:rPr lang="zh-HK" altLang="en-US" smtClean="0"/>
              <a:t>‹#›</a:t>
            </a:fld>
            <a:endParaRPr lang="zh-HK" altLang="en-US"/>
          </a:p>
        </p:txBody>
      </p:sp>
    </p:spTree>
    <p:extLst>
      <p:ext uri="{BB962C8B-B14F-4D97-AF65-F5344CB8AC3E}">
        <p14:creationId xmlns:p14="http://schemas.microsoft.com/office/powerpoint/2010/main" val="127108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wmf"/><Relationship Id="rId7" Type="http://schemas.openxmlformats.org/officeDocument/2006/relationships/hyperlink" Target="http://www.apdnews.com/news/22473.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881903.com/page/zh-tw/audiocolumndetail.aspx?itemid=593717" TargetMode="External"/><Relationship Id="rId11" Type="http://schemas.openxmlformats.org/officeDocument/2006/relationships/slide" Target="slide6.xml"/><Relationship Id="rId5" Type="http://schemas.openxmlformats.org/officeDocument/2006/relationships/hyperlink" Target="http://news.stheadline.com/dailynews/headline_news_detail_columnist.asp?id=224317&amp;section_name=wtt&amp;kw=97" TargetMode="External"/><Relationship Id="rId10" Type="http://schemas.openxmlformats.org/officeDocument/2006/relationships/slide" Target="slide14.xml"/><Relationship Id="rId4" Type="http://schemas.openxmlformats.org/officeDocument/2006/relationships/hyperlink" Target="http://hk.crntt.com/doc/1021/9/1/9/102191997.html?coluid=93&amp;kindid=7490&amp;docid=102191997" TargetMode="External"/><Relationship Id="rId9" Type="http://schemas.openxmlformats.org/officeDocument/2006/relationships/slide" Target="slide10.xml"/></Relationships>
</file>

<file path=ppt/slides/_rels/slide11.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6.wmf"/><Relationship Id="rId7"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hk.news.yahoo.com/%E8%AA%BF%E6%9F%A5-%E9%80%BE7%E6%88%90%E9%9D%92%E5%B9%B4%E6%8C%87%E8%B2%A7%E5%AF%8C%E5%B7%AE%E8%B7%9D%E8%BC%83%E5%9B%9E%E6%AD%B8%E5%89%8D%E5%9A%B4%E9%87%8D-031500970.html" TargetMode="External"/><Relationship Id="rId5" Type="http://schemas.openxmlformats.org/officeDocument/2006/relationships/hyperlink" Target="http://hk.apple.nextmedia.com/realtime/news/20130430/51380549" TargetMode="External"/><Relationship Id="rId10" Type="http://schemas.openxmlformats.org/officeDocument/2006/relationships/slide" Target="slide6.xml"/><Relationship Id="rId4" Type="http://schemas.openxmlformats.org/officeDocument/2006/relationships/hyperlink" Target="http://www.singpao.com/xw/gat/201303/t20130315_424044.html" TargetMode="External"/><Relationship Id="rId9"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wmf"/><Relationship Id="rId7" Type="http://schemas.openxmlformats.org/officeDocument/2006/relationships/hyperlink" Target="http://www.ied.edu.hk/cgcs/upload/publications/iedfas-rc_media_coverage_report_2013-05-03.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scmp.com/news/hong-kong/article/1226949/young-fear-lack-money-will-hold-them-back-middle-class-dream" TargetMode="External"/><Relationship Id="rId11" Type="http://schemas.openxmlformats.org/officeDocument/2006/relationships/slide" Target="slide6.xml"/><Relationship Id="rId5" Type="http://schemas.openxmlformats.org/officeDocument/2006/relationships/hyperlink" Target="http://www.hkdailynews.com.hk/news.php?id=281067" TargetMode="External"/><Relationship Id="rId10" Type="http://schemas.openxmlformats.org/officeDocument/2006/relationships/slide" Target="slide14.xml"/><Relationship Id="rId4" Type="http://schemas.openxmlformats.org/officeDocument/2006/relationships/hyperlink" Target="http://www.hkcna.hk/content/2013/0430/189943.shtml" TargetMode="External"/><Relationship Id="rId9" Type="http://schemas.openxmlformats.org/officeDocument/2006/relationships/slide" Target="slide10.xml"/></Relationships>
</file>

<file path=ppt/slides/_rels/slide13.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6.wmf"/><Relationship Id="rId7" Type="http://schemas.openxmlformats.org/officeDocument/2006/relationships/hyperlink" Target="http://www.singpao.com/xw/ht/201312/t20131223_479844.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hk.news.yahoo.com/blogs/bpablog/%E5%A5%BD%E6%8A%B5%E5%BE%8C%E7%94%9F%E4%BB%94%E8%88%87%E6%8D%B1%E9%BA%A5%E8%A8%98%E5%A5%B3%E5%8F%8B-175250106.html" TargetMode="External"/><Relationship Id="rId11" Type="http://schemas.openxmlformats.org/officeDocument/2006/relationships/slide" Target="slide6.xml"/><Relationship Id="rId5" Type="http://schemas.openxmlformats.org/officeDocument/2006/relationships/hyperlink" Target="http://www.jeffreylam.hk/articles/20130913art.html" TargetMode="External"/><Relationship Id="rId10" Type="http://schemas.openxmlformats.org/officeDocument/2006/relationships/slide" Target="slide14.xml"/><Relationship Id="rId4" Type="http://schemas.openxmlformats.org/officeDocument/2006/relationships/hyperlink" Target="http://finance.takungpao.com.hk/q/2013/0910/1895195.html" TargetMode="External"/><Relationship Id="rId9" Type="http://schemas.openxmlformats.org/officeDocument/2006/relationships/slide" Target="slide10.xml"/></Relationships>
</file>

<file path=ppt/slides/_rels/slide14.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7.jpeg"/><Relationship Id="rId7" Type="http://schemas.openxmlformats.org/officeDocument/2006/relationships/hyperlink" Target="http://lifestyle.etnet.com.hk/column/index.php/internationalaffairs/francislui/20759"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hk.news.yahoo.com/%E5%91%A8%E6%B0%B8%E6%96%B0%E8%AB%96%E4%BA%BA%E5%8F%A3%E6%94%BF%E7%AD%96%E8%AB%AE%E8%A9%A2-%E6%80%9D%E7%B6%AD%E8%B5%B0%E6%AD%AA%E4%B8%8D%E8%91%97%E9%82%8A%E9%9A%9B-003000965.html" TargetMode="External"/><Relationship Id="rId11" Type="http://schemas.openxmlformats.org/officeDocument/2006/relationships/slide" Target="slide6.xml"/><Relationship Id="rId5" Type="http://schemas.openxmlformats.org/officeDocument/2006/relationships/hyperlink" Target="http://www.worldjournal.com/view/full_van/23926136/article-%E9%A6%99%E6%B8%AF%E7%9E%AD%E6%9C%9B-%E4%BA%BA%E5%8F%A3%E6%94%BF%E7%AD%96-%E7%BC%BA%E4%BA%BA%E6%80%A7" TargetMode="External"/><Relationship Id="rId10" Type="http://schemas.openxmlformats.org/officeDocument/2006/relationships/slide" Target="slide14.xml"/><Relationship Id="rId4" Type="http://schemas.microsoft.com/office/2007/relationships/hdphoto" Target="../media/hdphoto3.wdp"/><Relationship Id="rId9" Type="http://schemas.openxmlformats.org/officeDocument/2006/relationships/slide" Target="slide10.xml"/></Relationships>
</file>

<file path=ppt/slides/_rels/slide15.xml.rels><?xml version="1.0" encoding="UTF-8" standalone="yes"?>
<Relationships xmlns="http://schemas.openxmlformats.org/package/2006/relationships"><Relationship Id="rId8" Type="http://schemas.openxmlformats.org/officeDocument/2006/relationships/hyperlink" Target="http://news.sina.com.hk/news/20131104/-6-3107137/1.html" TargetMode="External"/><Relationship Id="rId3" Type="http://schemas.openxmlformats.org/officeDocument/2006/relationships/image" Target="../media/image7.jpeg"/><Relationship Id="rId7" Type="http://schemas.openxmlformats.org/officeDocument/2006/relationships/hyperlink" Target="http://www.scmp.com/comment/insight-opinion/article/1344600/ageing-population-debate-heats" TargetMode="External"/><Relationship Id="rId12"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news.sina.com.hk/news/20131031/-6-3103991/1.html" TargetMode="External"/><Relationship Id="rId11" Type="http://schemas.openxmlformats.org/officeDocument/2006/relationships/slide" Target="slide14.xml"/><Relationship Id="rId5" Type="http://schemas.openxmlformats.org/officeDocument/2006/relationships/hyperlink" Target="http://paper.wenweipo.com/2013/10/31/PL1310310007.htm" TargetMode="External"/><Relationship Id="rId10" Type="http://schemas.openxmlformats.org/officeDocument/2006/relationships/slide" Target="slide10.xml"/><Relationship Id="rId4" Type="http://schemas.microsoft.com/office/2007/relationships/hdphoto" Target="../media/hdphoto3.wdp"/><Relationship Id="rId9" Type="http://schemas.openxmlformats.org/officeDocument/2006/relationships/slide" Target="slide4.xml"/></Relationships>
</file>

<file path=ppt/slides/_rels/slide16.xml.rels><?xml version="1.0" encoding="UTF-8" standalone="yes"?>
<Relationships xmlns="http://schemas.openxmlformats.org/package/2006/relationships"><Relationship Id="rId8" Type="http://schemas.openxmlformats.org/officeDocument/2006/relationships/hyperlink" Target="http://www.hket.com/eti/article/04e27e96-49cf-4816-a5f7-798c6c357dcf-475374" TargetMode="External"/><Relationship Id="rId3" Type="http://schemas.openxmlformats.org/officeDocument/2006/relationships/image" Target="../media/image7.jpeg"/><Relationship Id="rId7" Type="http://schemas.openxmlformats.org/officeDocument/2006/relationships/hyperlink" Target="http://hk.apple.nextmedia.com/financeestate/art/20131211/18545981" TargetMode="External"/><Relationship Id="rId12"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hk.apple.nextmedia.com/supplement/tech/art/20131205/18536672" TargetMode="External"/><Relationship Id="rId11" Type="http://schemas.openxmlformats.org/officeDocument/2006/relationships/slide" Target="slide14.xml"/><Relationship Id="rId5" Type="http://schemas.openxmlformats.org/officeDocument/2006/relationships/hyperlink" Target="http://www.news.gov.hk/tc/categories/health/html/2013/11/20131130_174056.shtml" TargetMode="External"/><Relationship Id="rId10" Type="http://schemas.openxmlformats.org/officeDocument/2006/relationships/slide" Target="slide10.xml"/><Relationship Id="rId4" Type="http://schemas.microsoft.com/office/2007/relationships/hdphoto" Target="../media/hdphoto3.wdp"/><Relationship Id="rId9" Type="http://schemas.openxmlformats.org/officeDocument/2006/relationships/slide" Target="slid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paper.wenweipo.com/2013/10/24/YO1310240015.htm" TargetMode="External"/><Relationship Id="rId3" Type="http://schemas.openxmlformats.org/officeDocument/2006/relationships/slide" Target="slide4.xml"/><Relationship Id="rId7" Type="http://schemas.openxmlformats.org/officeDocument/2006/relationships/hyperlink" Target="http://www.hkpopulation.gov.hk/public_engagement/e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14.xml"/><Relationship Id="rId10" Type="http://schemas.openxmlformats.org/officeDocument/2006/relationships/hyperlink" Target="http://www.info.gov.hk/gia/general/201310/24/P201310240695.htm" TargetMode="External"/><Relationship Id="rId4" Type="http://schemas.openxmlformats.org/officeDocument/2006/relationships/slide" Target="slide10.xml"/><Relationship Id="rId9" Type="http://schemas.openxmlformats.org/officeDocument/2006/relationships/hyperlink" Target="http://www.info.gov.hk/gia/general/201310/24/P201310240689.htm" TargetMode="External"/></Relationships>
</file>

<file path=ppt/slides/_rels/slide5.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hyperlink" Target="http://www.metroradio.com.hk/997/News/Default.aspx?NewsID=20131026094113" TargetMode="External"/><Relationship Id="rId7"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4.xml"/><Relationship Id="rId5" Type="http://schemas.openxmlformats.org/officeDocument/2006/relationships/hyperlink" Target="http://www.skypost.hk/newsDetail/headline?headline=%E6%B8%AF%E5%AA%BD%E9%87%8D%E8%BF%94%E8%81%B7%E5%A0%B4%20%E8%AB%87%E4%BD%95%E5%AE%B9%E6%98%93" TargetMode="External"/><Relationship Id="rId4" Type="http://schemas.openxmlformats.org/officeDocument/2006/relationships/hyperlink" Target="http://www.skypost.hk/newsDetail/headline?headline=%E6%B8%AF%E9%9B%A3%E5%90%B8%E5%BC%95%E5%B0%88%E6%89%8D" TargetMode="External"/><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8" Type="http://schemas.openxmlformats.org/officeDocument/2006/relationships/hyperlink" Target="http://www.quamnet.com/newscontent.action?listSectionCode=NEW_REST&amp;articleId=3215761" TargetMode="External"/><Relationship Id="rId3" Type="http://schemas.openxmlformats.org/officeDocument/2006/relationships/image" Target="../media/image5.jpeg"/><Relationship Id="rId7" Type="http://schemas.openxmlformats.org/officeDocument/2006/relationships/hyperlink" Target="http://health.takungpao.com/q/2013/1026/1993519.html" TargetMode="External"/><Relationship Id="rId12"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hket.com/eti/article/ae791586-c183-4a49-abdc-38ad96e8bb70-600573" TargetMode="External"/><Relationship Id="rId11" Type="http://schemas.openxmlformats.org/officeDocument/2006/relationships/slide" Target="slide14.xml"/><Relationship Id="rId5" Type="http://schemas.openxmlformats.org/officeDocument/2006/relationships/hyperlink" Target="http://happypama.mingpao.com/cfm/parenting3.cfm?File=20131025/newa/gaa1.txt" TargetMode="External"/><Relationship Id="rId10" Type="http://schemas.openxmlformats.org/officeDocument/2006/relationships/slide" Target="slide10.xml"/><Relationship Id="rId4" Type="http://schemas.microsoft.com/office/2007/relationships/hdphoto" Target="../media/hdphoto2.wdp"/><Relationship Id="rId9" Type="http://schemas.openxmlformats.org/officeDocument/2006/relationships/slide" Target="slide4.xml"/></Relationships>
</file>

<file path=ppt/slides/_rels/slide7.xml.rels><?xml version="1.0" encoding="UTF-8" standalone="yes"?>
<Relationships xmlns="http://schemas.openxmlformats.org/package/2006/relationships"><Relationship Id="rId8" Type="http://schemas.openxmlformats.org/officeDocument/2006/relationships/hyperlink" Target="http://www.etnet.com.hk/www/tc/news/commentary_expert_detail.php?newsid=ETN231210144&amp;category=stocks&amp;expert=tonychan" TargetMode="External"/><Relationship Id="rId3" Type="http://schemas.openxmlformats.org/officeDocument/2006/relationships/image" Target="../media/image5.jpeg"/><Relationship Id="rId7" Type="http://schemas.openxmlformats.org/officeDocument/2006/relationships/hyperlink" Target="http://paper.wenweipo.com/2013/12/13/FK1312130004.htm" TargetMode="External"/><Relationship Id="rId12" Type="http://schemas.openxmlformats.org/officeDocument/2006/relationships/slide" Target="slide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hket.com/eti/article/665f3829-50af-4799-807b-29c43a0d018f-658355" TargetMode="External"/><Relationship Id="rId11" Type="http://schemas.openxmlformats.org/officeDocument/2006/relationships/slide" Target="slide14.xml"/><Relationship Id="rId5" Type="http://schemas.openxmlformats.org/officeDocument/2006/relationships/hyperlink" Target="http://hk.apple.nextmedia.com/supplement/columnist/%E5%B7%A6%E4%B8%81%E5%B1%B1/art/20131203/18533698" TargetMode="External"/><Relationship Id="rId10" Type="http://schemas.openxmlformats.org/officeDocument/2006/relationships/slide" Target="slide10.xml"/><Relationship Id="rId4" Type="http://schemas.microsoft.com/office/2007/relationships/hdphoto" Target="../media/hdphoto2.wdp"/><Relationship Id="rId9" Type="http://schemas.openxmlformats.org/officeDocument/2006/relationships/slide" Target="slide4.xml"/></Relationships>
</file>

<file path=ppt/slides/_rels/slide8.xml.rels><?xml version="1.0" encoding="UTF-8" standalone="yes"?>
<Relationships xmlns="http://schemas.openxmlformats.org/package/2006/relationships"><Relationship Id="rId8" Type="http://schemas.openxmlformats.org/officeDocument/2006/relationships/hyperlink" Target="http://news.sina.com.hk/news/20131218/-2-3144402/1.html" TargetMode="External"/><Relationship Id="rId3" Type="http://schemas.openxmlformats.org/officeDocument/2006/relationships/image" Target="../media/image5.jpeg"/><Relationship Id="rId7" Type="http://schemas.openxmlformats.org/officeDocument/2006/relationships/hyperlink" Target="http://www.am730.com.hk/column-186894" TargetMode="External"/><Relationship Id="rId12"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hkcd.com.hk/content/2013-12/16/content_3283140.htm" TargetMode="External"/><Relationship Id="rId11" Type="http://schemas.openxmlformats.org/officeDocument/2006/relationships/slide" Target="slide14.xml"/><Relationship Id="rId5" Type="http://schemas.openxmlformats.org/officeDocument/2006/relationships/hyperlink" Target="http://www.chbcnet.com/zt/content/2013-12/15/content_708501.htm" TargetMode="External"/><Relationship Id="rId10" Type="http://schemas.openxmlformats.org/officeDocument/2006/relationships/slide" Target="slide10.xml"/><Relationship Id="rId4" Type="http://schemas.microsoft.com/office/2007/relationships/hdphoto" Target="../media/hdphoto2.wdp"/><Relationship Id="rId9"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5.jpeg"/><Relationship Id="rId7"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paper.wenweipo.com/2013/12/20/AY1312200004.htm" TargetMode="External"/><Relationship Id="rId5" Type="http://schemas.openxmlformats.org/officeDocument/2006/relationships/hyperlink" Target="http://www.hket.com/eti/article/3c2af50c-d043-4083-ae5a-d3799a5caec4-983993" TargetMode="External"/><Relationship Id="rId10" Type="http://schemas.openxmlformats.org/officeDocument/2006/relationships/slide" Target="slide6.xml"/><Relationship Id="rId4" Type="http://schemas.microsoft.com/office/2007/relationships/hdphoto" Target="../media/hdphoto2.wdp"/><Relationship Id="rId9"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3人口政策諮詢"/>
          <p:cNvPicPr>
            <a:picLocks noChangeAspect="1" noChangeArrowheads="1"/>
          </p:cNvPicPr>
          <p:nvPr/>
        </p:nvPicPr>
        <p:blipFill rotWithShape="1">
          <a:blip r:embed="rId2">
            <a:extLst>
              <a:ext uri="{28A0092B-C50C-407E-A947-70E740481C1C}">
                <a14:useLocalDpi xmlns:a14="http://schemas.microsoft.com/office/drawing/2010/main" val="0"/>
              </a:ext>
            </a:extLst>
          </a:blip>
          <a:srcRect l="7462" t="4410" r="34205" b="77724"/>
          <a:stretch/>
        </p:blipFill>
        <p:spPr bwMode="auto">
          <a:xfrm>
            <a:off x="682388" y="4858824"/>
            <a:ext cx="4609692" cy="1999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C:\Users\wongwaikit\AppData\Local\Microsoft\Windows\Temporary Internet Files\Content.IE5\89NLIRU5\MP900442473[1].jpg"/>
          <p:cNvPicPr>
            <a:picLocks noChangeAspect="1" noChangeArrowheads="1"/>
          </p:cNvPicPr>
          <p:nvPr/>
        </p:nvPicPr>
        <p:blipFill rotWithShape="1">
          <a:blip r:embed="rId3">
            <a:extLst>
              <a:ext uri="{28A0092B-C50C-407E-A947-70E740481C1C}">
                <a14:useLocalDpi xmlns:a14="http://schemas.microsoft.com/office/drawing/2010/main" val="0"/>
              </a:ext>
            </a:extLst>
          </a:blip>
          <a:srcRect b="61291"/>
          <a:stretch/>
        </p:blipFill>
        <p:spPr bwMode="auto">
          <a:xfrm>
            <a:off x="-2283" y="0"/>
            <a:ext cx="3992997" cy="20608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6" descr="population"/>
          <p:cNvPicPr>
            <a:picLocks noChangeAspect="1" noChangeArrowheads="1"/>
          </p:cNvPicPr>
          <p:nvPr/>
        </p:nvPicPr>
        <p:blipFill rotWithShape="1">
          <a:blip r:embed="rId4">
            <a:extLst>
              <a:ext uri="{28A0092B-C50C-407E-A947-70E740481C1C}">
                <a14:useLocalDpi xmlns:a14="http://schemas.microsoft.com/office/drawing/2010/main" val="0"/>
              </a:ext>
            </a:extLst>
          </a:blip>
          <a:srcRect t="43729"/>
          <a:stretch/>
        </p:blipFill>
        <p:spPr bwMode="auto">
          <a:xfrm>
            <a:off x="0" y="1828362"/>
            <a:ext cx="2857500" cy="22779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vjmedia.com.hk/wp-content/uploads/2013/10/%E8%9E%A2%E5%B9%95%E5%BF%AB%E7%85%A7-2013-10-25-%E4%B8%8A%E5%8D%8801.45.39.png"/>
          <p:cNvPicPr>
            <a:picLocks noChangeAspect="1" noChangeArrowheads="1"/>
          </p:cNvPicPr>
          <p:nvPr/>
        </p:nvPicPr>
        <p:blipFill rotWithShape="1">
          <a:blip r:embed="rId2">
            <a:extLst>
              <a:ext uri="{28A0092B-C50C-407E-A947-70E740481C1C}">
                <a14:useLocalDpi xmlns:a14="http://schemas.microsoft.com/office/drawing/2010/main" val="0"/>
              </a:ext>
            </a:extLst>
          </a:blip>
          <a:srcRect t="43057" b="24411"/>
          <a:stretch/>
        </p:blipFill>
        <p:spPr bwMode="auto">
          <a:xfrm>
            <a:off x="2612277" y="476672"/>
            <a:ext cx="6061407" cy="279234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 name="矩形 6"/>
          <p:cNvSpPr/>
          <p:nvPr/>
        </p:nvSpPr>
        <p:spPr>
          <a:xfrm>
            <a:off x="2903238" y="3289863"/>
            <a:ext cx="6226284" cy="1938992"/>
          </a:xfrm>
          <a:prstGeom prst="rect">
            <a:avLst/>
          </a:prstGeom>
          <a:noFill/>
        </p:spPr>
        <p:txBody>
          <a:bodyPr wrap="square" lIns="91440" tIns="45720" rIns="91440" bIns="45720">
            <a:spAutoFit/>
          </a:bodyPr>
          <a:lstStyle/>
          <a:p>
            <a:r>
              <a:rPr lang="en-US" altLang="zh-HK"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Population policy (1</a:t>
            </a:r>
            <a:r>
              <a:rPr lang="en-US" altLang="zh-HK"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en-US" altLang="zh-HK"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Unleashing </a:t>
            </a:r>
            <a:r>
              <a:rPr lang="en-US" altLang="zh-HK"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Potential </a:t>
            </a:r>
            <a:r>
              <a:rPr lang="en-US" altLang="zh-HK"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of</a:t>
            </a:r>
          </a:p>
          <a:p>
            <a:r>
              <a:rPr lang="en-US" altLang="zh-HK"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HK’s </a:t>
            </a:r>
            <a:r>
              <a:rPr lang="en-US" altLang="zh-HK"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Existing Population</a:t>
            </a:r>
            <a:endParaRPr lang="zh-TW" altLang="zh-HK"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投影片編號版面配置區 7"/>
          <p:cNvSpPr>
            <a:spLocks noGrp="1"/>
          </p:cNvSpPr>
          <p:nvPr>
            <p:ph type="sldNum" sz="quarter" idx="12"/>
          </p:nvPr>
        </p:nvSpPr>
        <p:spPr/>
        <p:txBody>
          <a:bodyPr/>
          <a:lstStyle/>
          <a:p>
            <a:fld id="{302040AF-61BD-4EA2-B775-A5B8FBFE405F}" type="slidenum">
              <a:rPr lang="zh-HK" altLang="en-US" smtClean="0"/>
              <a:t>1</a:t>
            </a:fld>
            <a:endParaRPr lang="zh-HK" altLang="en-US"/>
          </a:p>
        </p:txBody>
      </p:sp>
    </p:spTree>
    <p:extLst>
      <p:ext uri="{BB962C8B-B14F-4D97-AF65-F5344CB8AC3E}">
        <p14:creationId xmlns:p14="http://schemas.microsoft.com/office/powerpoint/2010/main" val="5849359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wongwaikit\AppData\Local\Microsoft\Windows\Temporary Internet Files\Content.IE5\R9RWTA02\MC900442072[1].wmf"/>
          <p:cNvPicPr>
            <a:picLocks noChangeAspect="1" noChangeArrowheads="1"/>
          </p:cNvPicPr>
          <p:nvPr/>
        </p:nvPicPr>
        <p:blipFill>
          <a:blip r:embed="rId3">
            <a:lum bright="43000"/>
            <a:extLst>
              <a:ext uri="{28A0092B-C50C-407E-A947-70E740481C1C}">
                <a14:useLocalDpi xmlns:a14="http://schemas.microsoft.com/office/drawing/2010/main" val="0"/>
              </a:ext>
            </a:extLst>
          </a:blip>
          <a:srcRect/>
          <a:stretch>
            <a:fillRect/>
          </a:stretch>
        </p:blipFill>
        <p:spPr bwMode="auto">
          <a:xfrm>
            <a:off x="566738" y="658865"/>
            <a:ext cx="7888237" cy="5630748"/>
          </a:xfrm>
          <a:prstGeom prst="rect">
            <a:avLst/>
          </a:prstGeom>
          <a:noFill/>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1" y="-690"/>
            <a:ext cx="8509473" cy="738664"/>
          </a:xfrm>
          <a:prstGeom prst="rect">
            <a:avLst/>
          </a:prstGeom>
          <a:solidFill>
            <a:srgbClr val="98EB87">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TW" sz="2100" b="1" dirty="0">
                <a:solidFill>
                  <a:srgbClr val="0000CC"/>
                </a:solidFill>
                <a:cs typeface="Times New Roman" pitchFamily="18" charset="0"/>
              </a:rPr>
              <a:t>2.</a:t>
            </a:r>
            <a:r>
              <a:rPr lang="en-US" altLang="zh-HK" sz="2100" b="1" dirty="0">
                <a:solidFill>
                  <a:srgbClr val="0000CC"/>
                </a:solidFill>
              </a:rPr>
              <a:t> What are the barriers that deter our younger generations from having upward social mobility?</a:t>
            </a:r>
            <a:endParaRPr lang="zh-TW" altLang="en-US" sz="2100" b="1" dirty="0">
              <a:solidFill>
                <a:srgbClr val="0000CC"/>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284163" y="629106"/>
            <a:ext cx="8535708" cy="5170646"/>
          </a:xfrm>
          <a:prstGeom prst="rect">
            <a:avLst/>
          </a:prstGeom>
        </p:spPr>
        <p:txBody>
          <a:bodyPr wrap="square">
            <a:spAutoFit/>
          </a:bodyPr>
          <a:lstStyle/>
          <a:p>
            <a:pPr marL="342900" indent="-342900">
              <a:buFont typeface="Wingdings" panose="05000000000000000000" pitchFamily="2" charset="2"/>
              <a:buChar char="p"/>
            </a:pPr>
            <a:r>
              <a:rPr lang="zh-TW" altLang="zh-HK" sz="2200" dirty="0">
                <a:solidFill>
                  <a:srgbClr val="0000CC"/>
                </a:solidFill>
              </a:rPr>
              <a:t>中國評論新聞網</a:t>
            </a:r>
            <a:r>
              <a:rPr lang="en-US" altLang="zh-HK" sz="2200" dirty="0">
                <a:solidFill>
                  <a:srgbClr val="0000CC"/>
                </a:solidFill>
              </a:rPr>
              <a:t>(2012</a:t>
            </a:r>
            <a:r>
              <a:rPr lang="zh-TW" altLang="zh-HK" sz="2200" dirty="0">
                <a:solidFill>
                  <a:srgbClr val="0000CC"/>
                </a:solidFill>
              </a:rPr>
              <a:t>年</a:t>
            </a:r>
            <a:r>
              <a:rPr lang="en-US" altLang="zh-HK" sz="2200" dirty="0">
                <a:solidFill>
                  <a:srgbClr val="0000CC"/>
                </a:solidFill>
              </a:rPr>
              <a:t>8</a:t>
            </a:r>
            <a:r>
              <a:rPr lang="zh-TW" altLang="zh-HK" sz="2200" dirty="0">
                <a:solidFill>
                  <a:srgbClr val="0000CC"/>
                </a:solidFill>
              </a:rPr>
              <a:t>月</a:t>
            </a:r>
            <a:r>
              <a:rPr lang="en-US" altLang="zh-HK" sz="2200" dirty="0">
                <a:solidFill>
                  <a:srgbClr val="0000CC"/>
                </a:solidFill>
              </a:rPr>
              <a:t>7</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香港青年向上流動的困境</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4"/>
              </a:rPr>
              <a:t>http://hk.crntt.com/doc/1021/9/1/9/102191997.html?coluid=93&amp;kindid=7490&amp;docid=102191997</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頭條日報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a:t>
            </a:r>
            <a:r>
              <a:rPr lang="zh-TW" altLang="zh-HK" sz="2200" dirty="0">
                <a:solidFill>
                  <a:srgbClr val="0000CC"/>
                </a:solidFill>
              </a:rPr>
              <a:t>月</a:t>
            </a:r>
            <a:r>
              <a:rPr lang="en-US" altLang="zh-HK" sz="2200" dirty="0">
                <a:solidFill>
                  <a:srgbClr val="0000CC"/>
                </a:solidFill>
              </a:rPr>
              <a:t>25</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調研洞悉</a:t>
            </a:r>
            <a:r>
              <a:rPr lang="en-US" altLang="zh-HK" sz="2200" dirty="0">
                <a:solidFill>
                  <a:srgbClr val="0000CC"/>
                </a:solidFill>
              </a:rPr>
              <a:t>——</a:t>
            </a:r>
            <a:r>
              <a:rPr lang="zh-TW" altLang="zh-HK" sz="2200" dirty="0">
                <a:solidFill>
                  <a:srgbClr val="0000CC"/>
                </a:solidFill>
              </a:rPr>
              <a:t>青年人口統計</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5"/>
              </a:rPr>
              <a:t>http://news.stheadline.com/dailynews/headline_news_detail_columnist.asp?id=224317&amp;section_name=wtt&amp;kw=97</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商業電台</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a:t>
            </a:r>
            <a:r>
              <a:rPr lang="zh-TW" altLang="zh-HK" sz="2200" dirty="0">
                <a:solidFill>
                  <a:srgbClr val="0000CC"/>
                </a:solidFill>
              </a:rPr>
              <a:t>月</a:t>
            </a:r>
            <a:r>
              <a:rPr lang="en-US" altLang="zh-HK" sz="2200" dirty="0">
                <a:solidFill>
                  <a:srgbClr val="0000CC"/>
                </a:solidFill>
              </a:rPr>
              <a:t>29</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張建宗勉勵青年人就業本著龜兔賽跑理念</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6"/>
              </a:rPr>
              <a:t>http://www.881903.com/page/zh-tw/audiocolumndetail.aspx?itemid=593717</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亞太日報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3</a:t>
            </a:r>
            <a:r>
              <a:rPr lang="zh-TW" altLang="zh-HK" sz="2200" dirty="0">
                <a:solidFill>
                  <a:srgbClr val="0000CC"/>
                </a:solidFill>
              </a:rPr>
              <a:t>月</a:t>
            </a:r>
            <a:r>
              <a:rPr lang="en-US" altLang="zh-HK" sz="2200" dirty="0">
                <a:solidFill>
                  <a:srgbClr val="0000CC"/>
                </a:solidFill>
              </a:rPr>
              <a:t>4</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港中大：逾半市民認為社會向上流動機會不足</a:t>
            </a:r>
            <a:r>
              <a:rPr lang="en-US" altLang="zh-HK" sz="2200" dirty="0" smtClean="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7"/>
              </a:rPr>
              <a:t>http://www.apdnews.com/news/22473.html</a:t>
            </a:r>
            <a:r>
              <a:rPr lang="en-US" altLang="zh-HK" sz="2200" dirty="0">
                <a:solidFill>
                  <a:srgbClr val="0000CC"/>
                </a:solidFill>
              </a:rPr>
              <a:t>)</a:t>
            </a:r>
            <a:endParaRPr lang="zh-TW" altLang="zh-HK" sz="2200" dirty="0">
              <a:solidFill>
                <a:srgbClr val="0000CC"/>
              </a:solidFill>
            </a:endParaRPr>
          </a:p>
          <a:p>
            <a:endParaRPr lang="zh-TW" altLang="zh-HK" sz="2200" dirty="0"/>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10</a:t>
            </a:fld>
            <a:endParaRPr lang="zh-HK" altLang="en-US"/>
          </a:p>
        </p:txBody>
      </p:sp>
      <p:sp>
        <p:nvSpPr>
          <p:cNvPr id="17" name="文字方塊 6">
            <a:hlinkClick r:id="" action="ppaction://hlinkshowjump?jump=nextslide"/>
          </p:cNvPr>
          <p:cNvSpPr txBox="1">
            <a:spLocks noChangeArrowheads="1"/>
          </p:cNvSpPr>
          <p:nvPr/>
        </p:nvSpPr>
        <p:spPr bwMode="auto">
          <a:xfrm>
            <a:off x="7177494" y="5797131"/>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18" name="群組 17"/>
          <p:cNvGrpSpPr/>
          <p:nvPr/>
        </p:nvGrpSpPr>
        <p:grpSpPr>
          <a:xfrm>
            <a:off x="907142" y="6282774"/>
            <a:ext cx="7265258" cy="556114"/>
            <a:chOff x="907142" y="6282774"/>
            <a:chExt cx="7265258" cy="556114"/>
          </a:xfrm>
          <a:solidFill>
            <a:srgbClr val="0000CC"/>
          </a:solidFill>
        </p:grpSpPr>
        <p:sp>
          <p:nvSpPr>
            <p:cNvPr id="19" name="矩形 18">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8"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0" name="矩形 19">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(2)</a:t>
              </a:r>
              <a:endParaRPr lang="zh-HK" altLang="en-US" b="1" dirty="0">
                <a:solidFill>
                  <a:schemeClr val="bg1"/>
                </a:solidFill>
                <a:ea typeface="細明體" panose="02020509000000000000" pitchFamily="49" charset="-120"/>
              </a:endParaRPr>
            </a:p>
          </p:txBody>
        </p:sp>
        <p:sp>
          <p:nvSpPr>
            <p:cNvPr id="21" name="矩形 20">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1"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0" name="矩形 29">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29497904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descr="C:\Users\wongwaikit\AppData\Local\Microsoft\Windows\Temporary Internet Files\Content.IE5\R9RWTA02\MC900442072[1].wmf"/>
          <p:cNvPicPr>
            <a:picLocks noChangeAspect="1" noChangeArrowheads="1"/>
          </p:cNvPicPr>
          <p:nvPr/>
        </p:nvPicPr>
        <p:blipFill>
          <a:blip r:embed="rId3">
            <a:lum bright="43000"/>
            <a:extLst>
              <a:ext uri="{28A0092B-C50C-407E-A947-70E740481C1C}">
                <a14:useLocalDpi xmlns:a14="http://schemas.microsoft.com/office/drawing/2010/main" val="0"/>
              </a:ext>
            </a:extLst>
          </a:blip>
          <a:srcRect/>
          <a:stretch>
            <a:fillRect/>
          </a:stretch>
        </p:blipFill>
        <p:spPr bwMode="auto">
          <a:xfrm>
            <a:off x="566738" y="658865"/>
            <a:ext cx="7888237" cy="5630748"/>
          </a:xfrm>
          <a:prstGeom prst="rect">
            <a:avLst/>
          </a:prstGeom>
          <a:noFill/>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矩形 1"/>
          <p:cNvSpPr/>
          <p:nvPr/>
        </p:nvSpPr>
        <p:spPr>
          <a:xfrm>
            <a:off x="107504" y="629106"/>
            <a:ext cx="8926669" cy="5632311"/>
          </a:xfrm>
          <a:prstGeom prst="rect">
            <a:avLst/>
          </a:prstGeom>
        </p:spPr>
        <p:txBody>
          <a:bodyPr wrap="square">
            <a:spAutoFit/>
          </a:bodyPr>
          <a:lstStyle/>
          <a:p>
            <a:pPr marL="342900" indent="-342900">
              <a:buFont typeface="Wingdings" panose="05000000000000000000" pitchFamily="2" charset="2"/>
              <a:buChar char="p"/>
            </a:pPr>
            <a:r>
              <a:rPr lang="zh-TW" altLang="zh-HK" sz="2400" dirty="0" smtClean="0">
                <a:solidFill>
                  <a:srgbClr val="0000CC"/>
                </a:solidFill>
              </a:rPr>
              <a:t>成</a:t>
            </a:r>
            <a:r>
              <a:rPr lang="zh-TW" altLang="zh-HK" sz="2400" dirty="0">
                <a:solidFill>
                  <a:srgbClr val="0000CC"/>
                </a:solidFill>
              </a:rPr>
              <a:t>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3</a:t>
            </a:r>
            <a:r>
              <a:rPr lang="zh-TW" altLang="zh-HK" sz="2400" dirty="0">
                <a:solidFill>
                  <a:srgbClr val="0000CC"/>
                </a:solidFill>
              </a:rPr>
              <a:t>月</a:t>
            </a:r>
            <a:r>
              <a:rPr lang="en-US" altLang="zh-HK" sz="2400" dirty="0">
                <a:solidFill>
                  <a:srgbClr val="0000CC"/>
                </a:solidFill>
              </a:rPr>
              <a:t>15</a:t>
            </a:r>
            <a:r>
              <a:rPr lang="zh-TW" altLang="zh-HK" sz="2400" dirty="0">
                <a:solidFill>
                  <a:srgbClr val="0000CC"/>
                </a:solidFill>
              </a:rPr>
              <a:t>日</a:t>
            </a:r>
            <a:r>
              <a:rPr lang="en-US" altLang="zh-HK" sz="2400" dirty="0">
                <a:solidFill>
                  <a:srgbClr val="0000CC"/>
                </a:solidFill>
              </a:rPr>
              <a:t>) &lt;</a:t>
            </a:r>
            <a:r>
              <a:rPr lang="zh-TW" altLang="zh-HK" sz="2400" dirty="0">
                <a:solidFill>
                  <a:srgbClr val="0000CC"/>
                </a:solidFill>
              </a:rPr>
              <a:t>如何帶動青年向上流動？</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4"/>
              </a:rPr>
              <a:t>http://www.singpao.com/xw/gat/201303/t20130315_424044.html</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zh-TW" altLang="zh-HK" sz="2400" dirty="0">
                <a:solidFill>
                  <a:srgbClr val="0000CC"/>
                </a:solidFill>
              </a:rPr>
              <a:t>蘋果日報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4</a:t>
            </a:r>
            <a:r>
              <a:rPr lang="zh-TW" altLang="zh-HK" sz="2400" dirty="0">
                <a:solidFill>
                  <a:srgbClr val="0000CC"/>
                </a:solidFill>
              </a:rPr>
              <a:t>月</a:t>
            </a:r>
            <a:r>
              <a:rPr lang="en-US" altLang="zh-HK" sz="2400" dirty="0">
                <a:solidFill>
                  <a:srgbClr val="0000CC"/>
                </a:solidFill>
              </a:rPr>
              <a:t>30</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貧富懸殊衰過</a:t>
            </a:r>
            <a:r>
              <a:rPr lang="en-US" altLang="zh-HK" sz="2400" dirty="0">
                <a:solidFill>
                  <a:srgbClr val="0000CC"/>
                </a:solidFill>
              </a:rPr>
              <a:t>97</a:t>
            </a:r>
            <a:r>
              <a:rPr lang="zh-TW" altLang="zh-HK" sz="2400" dirty="0">
                <a:solidFill>
                  <a:srgbClr val="0000CC"/>
                </a:solidFill>
              </a:rPr>
              <a:t>前 越年輕越氣憤</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5"/>
              </a:rPr>
              <a:t>http://hk.apple.nextmedia.com/realtime/news/20130430/51380549</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zh-TW" altLang="zh-HK" sz="2400" dirty="0">
                <a:solidFill>
                  <a:srgbClr val="0000CC"/>
                </a:solidFill>
              </a:rPr>
              <a:t>香港電台</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4</a:t>
            </a:r>
            <a:r>
              <a:rPr lang="zh-TW" altLang="zh-HK" sz="2400" dirty="0">
                <a:solidFill>
                  <a:srgbClr val="0000CC"/>
                </a:solidFill>
              </a:rPr>
              <a:t>月</a:t>
            </a:r>
            <a:r>
              <a:rPr lang="en-US" altLang="zh-HK" sz="2400" dirty="0">
                <a:solidFill>
                  <a:srgbClr val="0000CC"/>
                </a:solidFill>
              </a:rPr>
              <a:t>30</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調查：逾</a:t>
            </a:r>
            <a:r>
              <a:rPr lang="en-US" altLang="zh-HK" sz="2400" dirty="0">
                <a:solidFill>
                  <a:srgbClr val="0000CC"/>
                </a:solidFill>
              </a:rPr>
              <a:t>7</a:t>
            </a:r>
            <a:r>
              <a:rPr lang="zh-TW" altLang="zh-HK" sz="2400" dirty="0">
                <a:solidFill>
                  <a:srgbClr val="0000CC"/>
                </a:solidFill>
              </a:rPr>
              <a:t>成青年指貧富差距較回歸前嚴重</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6"/>
              </a:rPr>
              <a:t>http://hk.news.yahoo.com/%E8%AA%BF%E6%9F%A5-%E9%80%BE7%E6%88%90%E9%9D%92%E5%B9%B4%E6%8C%87%E8%B2%A7%E5%AF%8C%E5%B7%AE%E8%B7%9D%E8%BC%83%E5%9B%9E%E6%AD%B8%E5%89%8D%E5%9A%B4%E9%87%8D-031500970.html</a:t>
            </a:r>
            <a:r>
              <a:rPr lang="en-US" altLang="zh-HK" sz="2400" dirty="0">
                <a:solidFill>
                  <a:srgbClr val="0000CC"/>
                </a:solidFill>
              </a:rPr>
              <a:t>)</a:t>
            </a:r>
            <a:endParaRPr lang="zh-TW" altLang="zh-HK" sz="2400" dirty="0">
              <a:solidFill>
                <a:srgbClr val="0000CC"/>
              </a:solidFill>
            </a:endParaRPr>
          </a:p>
        </p:txBody>
      </p:sp>
      <p:sp>
        <p:nvSpPr>
          <p:cNvPr id="3" name="投影片編號版面配置區 2"/>
          <p:cNvSpPr>
            <a:spLocks noGrp="1"/>
          </p:cNvSpPr>
          <p:nvPr>
            <p:ph type="sldNum" sz="quarter" idx="12"/>
          </p:nvPr>
        </p:nvSpPr>
        <p:spPr/>
        <p:txBody>
          <a:bodyPr/>
          <a:lstStyle/>
          <a:p>
            <a:fld id="{302040AF-61BD-4EA2-B775-A5B8FBFE405F}" type="slidenum">
              <a:rPr lang="zh-HK" altLang="en-US" smtClean="0"/>
              <a:t>11</a:t>
            </a:fld>
            <a:endParaRPr lang="zh-HK" altLang="en-US"/>
          </a:p>
        </p:txBody>
      </p:sp>
      <p:sp>
        <p:nvSpPr>
          <p:cNvPr id="17" name="文字方塊 16"/>
          <p:cNvSpPr txBox="1"/>
          <p:nvPr/>
        </p:nvSpPr>
        <p:spPr>
          <a:xfrm>
            <a:off x="-1" y="-690"/>
            <a:ext cx="8509473" cy="738664"/>
          </a:xfrm>
          <a:prstGeom prst="rect">
            <a:avLst/>
          </a:prstGeom>
          <a:solidFill>
            <a:srgbClr val="98EB87">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TW" sz="2100" b="1" dirty="0">
                <a:solidFill>
                  <a:srgbClr val="0000CC"/>
                </a:solidFill>
                <a:cs typeface="Times New Roman" pitchFamily="18" charset="0"/>
              </a:rPr>
              <a:t>2.</a:t>
            </a:r>
            <a:r>
              <a:rPr lang="en-US" altLang="zh-HK" sz="2100" b="1" dirty="0">
                <a:solidFill>
                  <a:srgbClr val="0000CC"/>
                </a:solidFill>
              </a:rPr>
              <a:t> What are the barriers that deter our younger generations from having upward social mobility?</a:t>
            </a:r>
            <a:endParaRPr lang="zh-TW" altLang="en-US" sz="2100" b="1" dirty="0">
              <a:solidFill>
                <a:srgbClr val="0000CC"/>
              </a:solidFill>
            </a:endParaRPr>
          </a:p>
        </p:txBody>
      </p:sp>
      <p:sp>
        <p:nvSpPr>
          <p:cNvPr id="18" name="文字方塊 6">
            <a:hlinkClick r:id="" action="ppaction://hlinkshowjump?jump=nextslide"/>
          </p:cNvPr>
          <p:cNvSpPr txBox="1">
            <a:spLocks noChangeArrowheads="1"/>
          </p:cNvSpPr>
          <p:nvPr/>
        </p:nvSpPr>
        <p:spPr bwMode="auto">
          <a:xfrm>
            <a:off x="7177494" y="5797131"/>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19" name="群組 18"/>
          <p:cNvGrpSpPr/>
          <p:nvPr/>
        </p:nvGrpSpPr>
        <p:grpSpPr>
          <a:xfrm>
            <a:off x="907142" y="6282774"/>
            <a:ext cx="7265258" cy="556114"/>
            <a:chOff x="907142" y="6282774"/>
            <a:chExt cx="7265258" cy="556114"/>
          </a:xfrm>
          <a:solidFill>
            <a:srgbClr val="0000CC"/>
          </a:solidFill>
        </p:grpSpPr>
        <p:sp>
          <p:nvSpPr>
            <p:cNvPr id="20" name="矩形 19">
              <a:hlinkClick r:id="rId7"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7"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1" name="矩形 2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8" action="ppaction://hlinksldjump"/>
                </a:rPr>
                <a:t>Enquiry Question </a:t>
              </a:r>
              <a:r>
                <a:rPr lang="en-US" altLang="zh-HK" b="1" dirty="0" smtClean="0">
                  <a:solidFill>
                    <a:schemeClr val="bg1"/>
                  </a:solidFill>
                  <a:ea typeface="細明體" panose="02020509000000000000" pitchFamily="49" charset="-120"/>
                  <a:hlinkClick r:id="rId8" action="ppaction://hlinksldjump"/>
                </a:rPr>
                <a:t>(2)</a:t>
              </a:r>
              <a:endParaRPr lang="zh-HK" altLang="en-US" b="1" dirty="0">
                <a:solidFill>
                  <a:schemeClr val="bg1"/>
                </a:solidFill>
                <a:ea typeface="細明體" panose="02020509000000000000" pitchFamily="49" charset="-120"/>
              </a:endParaRPr>
            </a:p>
          </p:txBody>
        </p:sp>
        <p:sp>
          <p:nvSpPr>
            <p:cNvPr id="30" name="矩形 29">
              <a:hlinkClick r:id="rId9"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0"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1731143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2" descr="C:\Users\wongwaikit\AppData\Local\Microsoft\Windows\Temporary Internet Files\Content.IE5\R9RWTA02\MC900442072[1].wmf"/>
          <p:cNvPicPr>
            <a:picLocks noChangeAspect="1" noChangeArrowheads="1"/>
          </p:cNvPicPr>
          <p:nvPr/>
        </p:nvPicPr>
        <p:blipFill>
          <a:blip r:embed="rId3">
            <a:lum bright="43000"/>
            <a:extLst>
              <a:ext uri="{28A0092B-C50C-407E-A947-70E740481C1C}">
                <a14:useLocalDpi xmlns:a14="http://schemas.microsoft.com/office/drawing/2010/main" val="0"/>
              </a:ext>
            </a:extLst>
          </a:blip>
          <a:srcRect/>
          <a:stretch>
            <a:fillRect/>
          </a:stretch>
        </p:blipFill>
        <p:spPr bwMode="auto">
          <a:xfrm>
            <a:off x="566738" y="658865"/>
            <a:ext cx="7888237" cy="5630748"/>
          </a:xfrm>
          <a:prstGeom prst="rect">
            <a:avLst/>
          </a:prstGeom>
          <a:noFill/>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2" name="矩形 21"/>
          <p:cNvSpPr/>
          <p:nvPr/>
        </p:nvSpPr>
        <p:spPr>
          <a:xfrm>
            <a:off x="230875" y="629106"/>
            <a:ext cx="8588995" cy="5509200"/>
          </a:xfrm>
          <a:prstGeom prst="rect">
            <a:avLst/>
          </a:prstGeom>
        </p:spPr>
        <p:txBody>
          <a:bodyPr wrap="square">
            <a:spAutoFit/>
          </a:bodyPr>
          <a:lstStyle/>
          <a:p>
            <a:pPr marL="342900" indent="-342900">
              <a:buFont typeface="Wingdings" panose="05000000000000000000" pitchFamily="2" charset="2"/>
              <a:buChar char="p"/>
            </a:pPr>
            <a:r>
              <a:rPr lang="zh-TW" altLang="zh-HK" sz="2200" dirty="0">
                <a:solidFill>
                  <a:srgbClr val="0000CC"/>
                </a:solidFill>
              </a:rPr>
              <a:t>香港新聞網</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4</a:t>
            </a:r>
            <a:r>
              <a:rPr lang="zh-TW" altLang="zh-HK" sz="2200" dirty="0">
                <a:solidFill>
                  <a:srgbClr val="0000CC"/>
                </a:solidFill>
              </a:rPr>
              <a:t>月</a:t>
            </a:r>
            <a:r>
              <a:rPr lang="en-US" altLang="zh-HK" sz="2200" dirty="0">
                <a:solidFill>
                  <a:srgbClr val="0000CC"/>
                </a:solidFill>
              </a:rPr>
              <a:t>30</a:t>
            </a:r>
            <a:r>
              <a:rPr lang="zh-TW" altLang="zh-HK" sz="2200" dirty="0">
                <a:solidFill>
                  <a:srgbClr val="0000CC"/>
                </a:solidFill>
              </a:rPr>
              <a:t>日</a:t>
            </a:r>
            <a:r>
              <a:rPr lang="en-US" altLang="zh-HK" sz="2200" dirty="0">
                <a:solidFill>
                  <a:srgbClr val="0000CC"/>
                </a:solidFill>
              </a:rPr>
              <a:t>)&lt; </a:t>
            </a:r>
            <a:r>
              <a:rPr lang="zh-TW" altLang="zh-HK" sz="2200" dirty="0">
                <a:solidFill>
                  <a:srgbClr val="0000CC"/>
                </a:solidFill>
              </a:rPr>
              <a:t>逾八成港青年認為大學畢業生成中產難度增</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4"/>
              </a:rPr>
              <a:t>http://www.hkcna.hk/content/2013/0430/189943.shtml</a:t>
            </a:r>
            <a:r>
              <a:rPr lang="en-US" altLang="zh-HK" sz="2200" dirty="0">
                <a:solidFill>
                  <a:srgbClr val="0000CC"/>
                </a:solidFill>
              </a:rPr>
              <a:t>)</a:t>
            </a:r>
            <a:endParaRPr lang="zh-TW" altLang="zh-HK" sz="2200" dirty="0">
              <a:solidFill>
                <a:srgbClr val="0000CC"/>
              </a:solidFill>
            </a:endParaRPr>
          </a:p>
          <a:p>
            <a:r>
              <a:rPr lang="en-US" altLang="zh-HK" sz="2200" dirty="0">
                <a:solidFill>
                  <a:srgbClr val="0000CC"/>
                </a:solidFill>
              </a:rPr>
              <a:t> </a:t>
            </a:r>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新報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5</a:t>
            </a:r>
            <a:r>
              <a:rPr lang="zh-TW" altLang="zh-HK" sz="2200" dirty="0">
                <a:solidFill>
                  <a:srgbClr val="0000CC"/>
                </a:solidFill>
              </a:rPr>
              <a:t>月</a:t>
            </a:r>
            <a:r>
              <a:rPr lang="en-US" altLang="zh-HK" sz="2200" dirty="0">
                <a:solidFill>
                  <a:srgbClr val="0000CC"/>
                </a:solidFill>
              </a:rPr>
              <a:t>1</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青年感回歸後貧富差距大</a:t>
            </a:r>
            <a:r>
              <a:rPr lang="en-US" altLang="zh-HK" sz="2200" dirty="0">
                <a:solidFill>
                  <a:srgbClr val="0000CC"/>
                </a:solidFill>
              </a:rPr>
              <a:t>&gt;</a:t>
            </a:r>
            <a:endParaRPr lang="zh-TW" altLang="zh-HK" sz="2200" dirty="0">
              <a:solidFill>
                <a:srgbClr val="0000CC"/>
              </a:solidFill>
            </a:endParaRPr>
          </a:p>
          <a:p>
            <a:r>
              <a:rPr lang="en-US" altLang="zh-HK" sz="2200" dirty="0">
                <a:solidFill>
                  <a:srgbClr val="0000CC"/>
                </a:solidFill>
              </a:rPr>
              <a: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5"/>
              </a:rPr>
              <a:t>http://www.hkdailynews.com.hk/news.php?id=281067#</a:t>
            </a:r>
            <a:r>
              <a:rPr lang="en-US" altLang="zh-HK" sz="2200" dirty="0">
                <a:solidFill>
                  <a:srgbClr val="0000CC"/>
                </a:solidFill>
              </a:rPr>
              <a:t>)</a:t>
            </a:r>
            <a:endParaRPr lang="zh-TW" altLang="zh-HK" sz="2200" dirty="0">
              <a:solidFill>
                <a:srgbClr val="0000CC"/>
              </a:solidFill>
            </a:endParaRPr>
          </a:p>
          <a:p>
            <a:r>
              <a:rPr lang="en-US" altLang="zh-HK" sz="2200" dirty="0">
                <a:solidFill>
                  <a:srgbClr val="0000CC"/>
                </a:solidFill>
              </a:rPr>
              <a:t> </a:t>
            </a:r>
            <a:endParaRPr lang="zh-TW" altLang="zh-HK" sz="2200" dirty="0">
              <a:solidFill>
                <a:srgbClr val="0000CC"/>
              </a:solidFill>
            </a:endParaRPr>
          </a:p>
          <a:p>
            <a:pPr marL="342900" indent="-342900">
              <a:buFont typeface="Wingdings" panose="05000000000000000000" pitchFamily="2" charset="2"/>
              <a:buChar char="p"/>
            </a:pPr>
            <a:r>
              <a:rPr lang="en-US" altLang="zh-HK" sz="2200" dirty="0">
                <a:solidFill>
                  <a:srgbClr val="0000CC"/>
                </a:solidFill>
              </a:rPr>
              <a:t>South China Morning Post (1 May 2013) “Young fear lack of money will hold them back from middle-class dream”. ADDRESS: </a:t>
            </a:r>
            <a:r>
              <a:rPr lang="en-US" altLang="zh-HK" sz="2200" u="sng" dirty="0">
                <a:solidFill>
                  <a:srgbClr val="0000CC"/>
                </a:solidFill>
                <a:hlinkClick r:id="rId6"/>
              </a:rPr>
              <a:t>http://www.scmp.com/news/hong-kong/article/1226949/young-fear-lack-money-will-hold-them-back-middle-class-dream</a:t>
            </a:r>
            <a:endParaRPr lang="zh-TW" altLang="zh-HK" sz="2200" dirty="0">
              <a:solidFill>
                <a:srgbClr val="0000CC"/>
              </a:solidFill>
            </a:endParaRPr>
          </a:p>
          <a:p>
            <a:r>
              <a:rPr lang="en-US" altLang="zh-HK" sz="2200" dirty="0">
                <a:solidFill>
                  <a:srgbClr val="0000CC"/>
                </a:solidFill>
              </a:rPr>
              <a:t> </a:t>
            </a:r>
            <a:endParaRPr lang="zh-TW" altLang="zh-HK" sz="2200" dirty="0">
              <a:solidFill>
                <a:srgbClr val="0000CC"/>
              </a:solidFill>
            </a:endParaRPr>
          </a:p>
          <a:p>
            <a:pPr marL="342900" indent="-342900">
              <a:buFont typeface="Wingdings" panose="05000000000000000000" pitchFamily="2" charset="2"/>
              <a:buChar char="p"/>
            </a:pPr>
            <a:r>
              <a:rPr lang="en-US" altLang="zh-HK" sz="2200" dirty="0">
                <a:solidFill>
                  <a:srgbClr val="0000CC"/>
                </a:solidFill>
              </a:rPr>
              <a:t>&lt;</a:t>
            </a:r>
            <a:r>
              <a:rPr lang="zh-TW" altLang="zh-HK" sz="2200" dirty="0">
                <a:solidFill>
                  <a:srgbClr val="0000CC"/>
                </a:solidFill>
              </a:rPr>
              <a:t>「認．青」每月青年調查</a:t>
            </a:r>
            <a:r>
              <a:rPr lang="en-US" altLang="zh-HK" sz="2200" dirty="0">
                <a:solidFill>
                  <a:srgbClr val="0000CC"/>
                </a:solidFill>
              </a:rPr>
              <a:t>: </a:t>
            </a:r>
            <a:r>
              <a:rPr lang="zh-TW" altLang="zh-HK" sz="2200" dirty="0">
                <a:solidFill>
                  <a:srgbClr val="0000CC"/>
                </a:solidFill>
              </a:rPr>
              <a:t>香港青年對社會流動的看法</a:t>
            </a:r>
            <a:r>
              <a:rPr lang="en-US" altLang="zh-HK" sz="2200" dirty="0" smtClean="0">
                <a:solidFill>
                  <a:srgbClr val="0000CC"/>
                </a:solidFill>
              </a:rPr>
              <a:t>&gt;(2013</a:t>
            </a:r>
            <a:r>
              <a:rPr lang="zh-TW" altLang="en-US" sz="2200" dirty="0">
                <a:solidFill>
                  <a:srgbClr val="0000CC"/>
                </a:solidFill>
              </a:rPr>
              <a:t>年</a:t>
            </a:r>
            <a:r>
              <a:rPr lang="en-US" altLang="zh-TW" sz="2200" dirty="0" smtClean="0">
                <a:solidFill>
                  <a:srgbClr val="0000CC"/>
                </a:solidFill>
              </a:rPr>
              <a:t>5</a:t>
            </a:r>
            <a:r>
              <a:rPr lang="zh-TW" altLang="en-US" sz="2200" dirty="0" smtClean="0">
                <a:solidFill>
                  <a:srgbClr val="0000CC"/>
                </a:solidFill>
              </a:rPr>
              <a:t>月</a:t>
            </a:r>
            <a:r>
              <a:rPr lang="en-US" altLang="zh-TW" sz="2200" dirty="0" smtClean="0">
                <a:solidFill>
                  <a:srgbClr val="0000CC"/>
                </a:solidFill>
              </a:rPr>
              <a:t>3</a:t>
            </a:r>
            <a:r>
              <a:rPr lang="zh-TW" altLang="en-US" sz="2200" dirty="0" smtClean="0">
                <a:solidFill>
                  <a:srgbClr val="0000CC"/>
                </a:solidFill>
              </a:rPr>
              <a:t>日</a:t>
            </a:r>
            <a:r>
              <a:rPr lang="en-US" altLang="zh-TW" sz="2200" dirty="0" smtClean="0">
                <a:solidFill>
                  <a:srgbClr val="0000CC"/>
                </a:solidFill>
              </a:rPr>
              <a:t>)</a:t>
            </a:r>
            <a:r>
              <a:rPr lang="en-US" altLang="zh-HK" sz="2200" dirty="0" smtClean="0">
                <a:solidFill>
                  <a:srgbClr val="0000CC"/>
                </a:solidFill>
              </a:rPr>
              <a:t>(</a:t>
            </a:r>
            <a:r>
              <a:rPr lang="en-US" altLang="zh-HK" sz="2200" u="sng" dirty="0">
                <a:solidFill>
                  <a:srgbClr val="0000CC"/>
                </a:solidFill>
                <a:hlinkClick r:id="rId7"/>
              </a:rPr>
              <a:t>http://www.ied.edu.hk/cgcs/upload/publications/iedfas-rc_media_coverage_report_2013-05-03.pdf</a:t>
            </a:r>
            <a:r>
              <a:rPr lang="en-US" altLang="zh-HK" sz="2200" dirty="0">
                <a:solidFill>
                  <a:srgbClr val="0000CC"/>
                </a:solidFill>
              </a:rPr>
              <a:t>)</a:t>
            </a:r>
            <a:endParaRPr lang="zh-TW" altLang="zh-HK" sz="2200" dirty="0">
              <a:solidFill>
                <a:srgbClr val="0000CC"/>
              </a:solidFill>
            </a:endParaRPr>
          </a:p>
          <a:p>
            <a:endParaRPr lang="zh-HK" altLang="en-US" sz="2200" dirty="0">
              <a:solidFill>
                <a:srgbClr val="0000CC"/>
              </a:solidFill>
              <a:latin typeface="Arial" panose="020B0604020202020204" pitchFamily="34" charset="0"/>
              <a:ea typeface="細明體" panose="02020509000000000000" pitchFamily="49"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12</a:t>
            </a:fld>
            <a:endParaRPr lang="zh-HK" altLang="en-US"/>
          </a:p>
        </p:txBody>
      </p:sp>
      <p:sp>
        <p:nvSpPr>
          <p:cNvPr id="17" name="文字方塊 16"/>
          <p:cNvSpPr txBox="1"/>
          <p:nvPr/>
        </p:nvSpPr>
        <p:spPr>
          <a:xfrm>
            <a:off x="-1" y="-690"/>
            <a:ext cx="8509473" cy="738664"/>
          </a:xfrm>
          <a:prstGeom prst="rect">
            <a:avLst/>
          </a:prstGeom>
          <a:solidFill>
            <a:srgbClr val="98EB87">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TW" sz="2100" b="1" dirty="0">
                <a:solidFill>
                  <a:srgbClr val="0000CC"/>
                </a:solidFill>
                <a:cs typeface="Times New Roman" pitchFamily="18" charset="0"/>
              </a:rPr>
              <a:t>2.</a:t>
            </a:r>
            <a:r>
              <a:rPr lang="en-US" altLang="zh-HK" sz="2100" b="1" dirty="0">
                <a:solidFill>
                  <a:srgbClr val="0000CC"/>
                </a:solidFill>
              </a:rPr>
              <a:t> What are the barriers that deter our younger generations from having upward social mobility?</a:t>
            </a:r>
            <a:endParaRPr lang="zh-TW" altLang="en-US" sz="2100" b="1" dirty="0">
              <a:solidFill>
                <a:srgbClr val="0000CC"/>
              </a:solidFill>
            </a:endParaRPr>
          </a:p>
        </p:txBody>
      </p:sp>
      <p:sp>
        <p:nvSpPr>
          <p:cNvPr id="18" name="文字方塊 6">
            <a:hlinkClick r:id="" action="ppaction://hlinkshowjump?jump=nextslide"/>
          </p:cNvPr>
          <p:cNvSpPr txBox="1">
            <a:spLocks noChangeArrowheads="1"/>
          </p:cNvSpPr>
          <p:nvPr/>
        </p:nvSpPr>
        <p:spPr bwMode="auto">
          <a:xfrm>
            <a:off x="7177494" y="5797131"/>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19" name="群組 18"/>
          <p:cNvGrpSpPr/>
          <p:nvPr/>
        </p:nvGrpSpPr>
        <p:grpSpPr>
          <a:xfrm>
            <a:off x="907142" y="6282774"/>
            <a:ext cx="7265258" cy="556114"/>
            <a:chOff x="907142" y="6282774"/>
            <a:chExt cx="7265258" cy="556114"/>
          </a:xfrm>
          <a:solidFill>
            <a:srgbClr val="0000CC"/>
          </a:solidFill>
        </p:grpSpPr>
        <p:sp>
          <p:nvSpPr>
            <p:cNvPr id="20" name="矩形 19">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8"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1" name="矩形 2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(2)</a:t>
              </a:r>
              <a:endParaRPr lang="zh-HK" altLang="en-US" b="1" dirty="0">
                <a:solidFill>
                  <a:schemeClr val="bg1"/>
                </a:solidFill>
                <a:ea typeface="細明體" panose="02020509000000000000" pitchFamily="49" charset="-120"/>
              </a:endParaRPr>
            </a:p>
          </p:txBody>
        </p:sp>
        <p:sp>
          <p:nvSpPr>
            <p:cNvPr id="32" name="矩形 31">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1"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3" name="矩形 3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4404759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wongwaikit\AppData\Local\Microsoft\Windows\Temporary Internet Files\Content.IE5\R9RWTA02\MC900442072[1].wmf"/>
          <p:cNvPicPr>
            <a:picLocks noChangeAspect="1" noChangeArrowheads="1"/>
          </p:cNvPicPr>
          <p:nvPr/>
        </p:nvPicPr>
        <p:blipFill>
          <a:blip r:embed="rId3">
            <a:lum bright="43000"/>
            <a:extLst>
              <a:ext uri="{28A0092B-C50C-407E-A947-70E740481C1C}">
                <a14:useLocalDpi xmlns:a14="http://schemas.microsoft.com/office/drawing/2010/main" val="0"/>
              </a:ext>
            </a:extLst>
          </a:blip>
          <a:srcRect/>
          <a:stretch>
            <a:fillRect/>
          </a:stretch>
        </p:blipFill>
        <p:spPr bwMode="auto">
          <a:xfrm>
            <a:off x="566738" y="658865"/>
            <a:ext cx="7888237" cy="5630748"/>
          </a:xfrm>
          <a:prstGeom prst="rect">
            <a:avLst/>
          </a:prstGeom>
          <a:noFill/>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3" y="1052736"/>
            <a:ext cx="8528773"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8"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2" name="矩形 21"/>
          <p:cNvSpPr/>
          <p:nvPr/>
        </p:nvSpPr>
        <p:spPr>
          <a:xfrm>
            <a:off x="242551" y="629106"/>
            <a:ext cx="8577319" cy="5170646"/>
          </a:xfrm>
          <a:prstGeom prst="rect">
            <a:avLst/>
          </a:prstGeom>
        </p:spPr>
        <p:txBody>
          <a:bodyPr wrap="square">
            <a:spAutoFit/>
          </a:bodyPr>
          <a:lstStyle/>
          <a:p>
            <a:pPr marL="342900" indent="-342900">
              <a:buFont typeface="Wingdings" panose="05000000000000000000" pitchFamily="2" charset="2"/>
              <a:buChar char="p"/>
            </a:pPr>
            <a:r>
              <a:rPr lang="zh-TW" altLang="zh-HK" sz="2200" dirty="0" smtClean="0">
                <a:solidFill>
                  <a:srgbClr val="0000CC"/>
                </a:solidFill>
              </a:rPr>
              <a:t>大公報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9</a:t>
            </a:r>
            <a:r>
              <a:rPr lang="zh-TW" altLang="zh-HK" sz="2200" dirty="0">
                <a:solidFill>
                  <a:srgbClr val="0000CC"/>
                </a:solidFill>
              </a:rPr>
              <a:t>月</a:t>
            </a:r>
            <a:r>
              <a:rPr lang="en-US" altLang="zh-HK" sz="2200" dirty="0">
                <a:solidFill>
                  <a:srgbClr val="0000CC"/>
                </a:solidFill>
              </a:rPr>
              <a:t>10</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盡快完善香港</a:t>
            </a:r>
            <a:r>
              <a:rPr lang="zh-TW" altLang="zh-HK" sz="2200" i="1" dirty="0">
                <a:solidFill>
                  <a:srgbClr val="0000CC"/>
                </a:solidFill>
              </a:rPr>
              <a:t>人口政策</a:t>
            </a:r>
            <a:r>
              <a:rPr lang="en-US" altLang="zh-HK" sz="2200" i="1" dirty="0">
                <a:solidFill>
                  <a:srgbClr val="0000CC"/>
                </a:solidFill>
              </a:rPr>
              <a:t>&gt;</a:t>
            </a:r>
            <a:r>
              <a:rPr lang="en-US" altLang="zh-HK" sz="2200" dirty="0">
                <a:solidFill>
                  <a:srgbClr val="0000CC"/>
                </a:solidFill>
              </a:rPr>
              <a: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4"/>
              </a:rPr>
              <a:t>http://finance.takungpao.com.hk/q/2013/0910/1895195.html</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星島日報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9</a:t>
            </a:r>
            <a:r>
              <a:rPr lang="zh-TW" altLang="zh-HK" sz="2200" dirty="0">
                <a:solidFill>
                  <a:srgbClr val="0000CC"/>
                </a:solidFill>
              </a:rPr>
              <a:t>月</a:t>
            </a:r>
            <a:r>
              <a:rPr lang="en-US" altLang="zh-HK" sz="2200" dirty="0">
                <a:solidFill>
                  <a:srgbClr val="0000CC"/>
                </a:solidFill>
              </a:rPr>
              <a:t>13</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青年向上流動</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5"/>
              </a:rPr>
              <a:t>http://www.jeffreylam.hk/articles/20130913art.html</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en-US" altLang="zh-HK" sz="2200" dirty="0">
                <a:solidFill>
                  <a:srgbClr val="0000CC"/>
                </a:solidFill>
              </a:rPr>
              <a:t>YAHOO!</a:t>
            </a:r>
            <a:r>
              <a:rPr lang="zh-TW" altLang="zh-HK" sz="2200" dirty="0">
                <a:solidFill>
                  <a:srgbClr val="0000CC"/>
                </a:solidFill>
              </a:rPr>
              <a:t>新聞</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11</a:t>
            </a:r>
            <a:r>
              <a:rPr lang="zh-TW" altLang="zh-HK" sz="2200" dirty="0">
                <a:solidFill>
                  <a:srgbClr val="0000CC"/>
                </a:solidFill>
              </a:rPr>
              <a:t>月</a:t>
            </a:r>
            <a:r>
              <a:rPr lang="en-US" altLang="zh-HK" sz="2200" dirty="0">
                <a:solidFill>
                  <a:srgbClr val="0000CC"/>
                </a:solidFill>
              </a:rPr>
              <a:t>27</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「好抵後生仔」 與 「捱麥記女友」</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6"/>
              </a:rPr>
              <a:t>http://hk.news.yahoo.com/blogs/bpablog/%E5%A5%BD%E6%8A%B5%E5%BE%8C%E7%94%9F%E4%BB%94%E8%88%87%E6%8D%B1%E9%BA%A5%E8%A8%98%E5%A5%B3%E5%8F%8B-175250106.html</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成報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23</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一生中最後悔甚麼</a:t>
            </a:r>
            <a:r>
              <a:rPr lang="en-US" altLang="zh-HK" sz="2200" dirty="0" smtClean="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7"/>
              </a:rPr>
              <a:t>http://www.singpao.com/xw/ht/201312/t20131223_479844.html</a:t>
            </a:r>
            <a:r>
              <a:rPr lang="en-US" altLang="zh-HK" sz="2200" dirty="0">
                <a:solidFill>
                  <a:srgbClr val="0000CC"/>
                </a:solidFill>
              </a:rPr>
              <a:t>)</a:t>
            </a:r>
            <a:endParaRPr lang="zh-TW" altLang="zh-HK" sz="2200" dirty="0">
              <a:solidFill>
                <a:srgbClr val="0000CC"/>
              </a:solidFill>
            </a:endParaRPr>
          </a:p>
          <a:p>
            <a:pPr marL="342900" indent="-342900">
              <a:buFont typeface="Wingdings" panose="05000000000000000000" pitchFamily="2" charset="2"/>
              <a:buChar char="p"/>
            </a:pPr>
            <a:endParaRPr lang="zh-HK" altLang="en-US" sz="2200" dirty="0">
              <a:solidFill>
                <a:srgbClr val="0000CC"/>
              </a:solidFill>
              <a:latin typeface="Arial" panose="020B0604020202020204" pitchFamily="34" charset="0"/>
              <a:ea typeface="細明體" panose="02020509000000000000" pitchFamily="49"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13</a:t>
            </a:fld>
            <a:endParaRPr lang="zh-HK" altLang="en-US"/>
          </a:p>
        </p:txBody>
      </p:sp>
      <p:sp>
        <p:nvSpPr>
          <p:cNvPr id="16" name="文字方塊 15"/>
          <p:cNvSpPr txBox="1"/>
          <p:nvPr/>
        </p:nvSpPr>
        <p:spPr>
          <a:xfrm>
            <a:off x="-1" y="-690"/>
            <a:ext cx="8509473" cy="738664"/>
          </a:xfrm>
          <a:prstGeom prst="rect">
            <a:avLst/>
          </a:prstGeom>
          <a:solidFill>
            <a:srgbClr val="98EB87">
              <a:alpha val="54902"/>
            </a:srgb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r>
              <a:rPr lang="en-US" altLang="zh-TW" sz="2100" b="1" dirty="0">
                <a:solidFill>
                  <a:srgbClr val="0000CC"/>
                </a:solidFill>
                <a:cs typeface="Times New Roman" pitchFamily="18" charset="0"/>
              </a:rPr>
              <a:t>2.</a:t>
            </a:r>
            <a:r>
              <a:rPr lang="en-US" altLang="zh-HK" sz="2100" b="1" dirty="0">
                <a:solidFill>
                  <a:srgbClr val="0000CC"/>
                </a:solidFill>
              </a:rPr>
              <a:t> What are the barriers that deter our younger generations from having upward social mobility?</a:t>
            </a:r>
            <a:endParaRPr lang="zh-TW" altLang="en-US" sz="2100" b="1" dirty="0">
              <a:solidFill>
                <a:srgbClr val="0000CC"/>
              </a:solidFill>
            </a:endParaRPr>
          </a:p>
        </p:txBody>
      </p:sp>
      <p:grpSp>
        <p:nvGrpSpPr>
          <p:cNvPr id="17" name="群組 16"/>
          <p:cNvGrpSpPr/>
          <p:nvPr/>
        </p:nvGrpSpPr>
        <p:grpSpPr>
          <a:xfrm>
            <a:off x="907142" y="6282774"/>
            <a:ext cx="7265258" cy="556114"/>
            <a:chOff x="907142" y="6282774"/>
            <a:chExt cx="7265258" cy="556114"/>
          </a:xfrm>
          <a:solidFill>
            <a:srgbClr val="0000CC"/>
          </a:solidFill>
        </p:grpSpPr>
        <p:sp>
          <p:nvSpPr>
            <p:cNvPr id="18" name="矩形 17">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8"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19" name="矩形 18">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(2)</a:t>
              </a:r>
              <a:endParaRPr lang="zh-HK" altLang="en-US" b="1" dirty="0">
                <a:solidFill>
                  <a:schemeClr val="bg1"/>
                </a:solidFill>
                <a:ea typeface="細明體" panose="02020509000000000000" pitchFamily="49" charset="-120"/>
              </a:endParaRPr>
            </a:p>
          </p:txBody>
        </p:sp>
        <p:sp>
          <p:nvSpPr>
            <p:cNvPr id="20" name="矩形 19">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1"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1" name="矩形 2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2346278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wongwaikit\AppData\Local\Microsoft\Windows\Temporary Internet Files\Content.IE5\PB4LR6NT\MP900442426[1].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saturation sat="300000"/>
                    </a14:imgEffect>
                    <a14:imgEffect>
                      <a14:brightnessContrast bright="75000" contrast="40000"/>
                    </a14:imgEffect>
                  </a14:imgLayer>
                </a14:imgProps>
              </a:ext>
              <a:ext uri="{28A0092B-C50C-407E-A947-70E740481C1C}">
                <a14:useLocalDpi xmlns:a14="http://schemas.microsoft.com/office/drawing/2010/main" val="0"/>
              </a:ext>
            </a:extLst>
          </a:blip>
          <a:srcRect/>
          <a:stretch>
            <a:fillRect/>
          </a:stretch>
        </p:blipFill>
        <p:spPr bwMode="auto">
          <a:xfrm>
            <a:off x="0" y="389964"/>
            <a:ext cx="9144000" cy="6078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214034" y="761026"/>
            <a:ext cx="8820140" cy="5586145"/>
          </a:xfrm>
          <a:prstGeom prst="rect">
            <a:avLst/>
          </a:prstGeom>
        </p:spPr>
        <p:txBody>
          <a:bodyPr wrap="square">
            <a:spAutoFit/>
          </a:bodyPr>
          <a:lstStyle/>
          <a:p>
            <a:pPr marL="342900" indent="-342900">
              <a:buFont typeface="Wingdings" panose="05000000000000000000" pitchFamily="2" charset="2"/>
              <a:buChar char="p"/>
            </a:pPr>
            <a:r>
              <a:rPr lang="zh-TW" altLang="zh-HK" sz="2100" dirty="0">
                <a:solidFill>
                  <a:srgbClr val="0000CC"/>
                </a:solidFill>
              </a:rPr>
              <a:t>世界新聞網</a:t>
            </a:r>
            <a:r>
              <a:rPr lang="en-US" altLang="zh-HK" sz="2100" dirty="0">
                <a:solidFill>
                  <a:srgbClr val="0000CC"/>
                </a:solidFill>
              </a:rPr>
              <a:t>(2013</a:t>
            </a:r>
            <a:r>
              <a:rPr lang="zh-TW" altLang="zh-HK" sz="2100" dirty="0">
                <a:solidFill>
                  <a:srgbClr val="0000CC"/>
                </a:solidFill>
              </a:rPr>
              <a:t>年</a:t>
            </a:r>
            <a:r>
              <a:rPr lang="en-US" altLang="zh-HK" sz="2100" dirty="0">
                <a:solidFill>
                  <a:srgbClr val="0000CC"/>
                </a:solidFill>
              </a:rPr>
              <a:t>10</a:t>
            </a:r>
            <a:r>
              <a:rPr lang="zh-TW" altLang="zh-HK" sz="2100" dirty="0">
                <a:solidFill>
                  <a:srgbClr val="0000CC"/>
                </a:solidFill>
              </a:rPr>
              <a:t>月</a:t>
            </a:r>
            <a:r>
              <a:rPr lang="en-US" altLang="zh-HK" sz="2100" dirty="0">
                <a:solidFill>
                  <a:srgbClr val="0000CC"/>
                </a:solidFill>
              </a:rPr>
              <a:t>26</a:t>
            </a:r>
            <a:r>
              <a:rPr lang="zh-TW" altLang="zh-HK" sz="2100" dirty="0">
                <a:solidFill>
                  <a:srgbClr val="0000CC"/>
                </a:solidFill>
              </a:rPr>
              <a:t>日</a:t>
            </a:r>
            <a:r>
              <a:rPr lang="en-US" altLang="zh-HK" sz="2100" dirty="0">
                <a:solidFill>
                  <a:srgbClr val="0000CC"/>
                </a:solidFill>
              </a:rPr>
              <a:t>)&lt;</a:t>
            </a:r>
            <a:r>
              <a:rPr lang="zh-TW" altLang="zh-HK" sz="2100" dirty="0">
                <a:solidFill>
                  <a:srgbClr val="0000CC"/>
                </a:solidFill>
              </a:rPr>
              <a:t>「人口政策」缺人性</a:t>
            </a:r>
            <a:r>
              <a:rPr lang="en-US" altLang="zh-HK" sz="2100" dirty="0">
                <a:solidFill>
                  <a:srgbClr val="0000CC"/>
                </a:solidFill>
              </a:rPr>
              <a:t>&gt;(</a:t>
            </a:r>
            <a:r>
              <a:rPr lang="zh-TW" altLang="zh-HK" sz="2100" dirty="0">
                <a:solidFill>
                  <a:srgbClr val="0000CC"/>
                </a:solidFill>
              </a:rPr>
              <a:t>取自</a:t>
            </a:r>
            <a:r>
              <a:rPr lang="en-US" altLang="zh-HK" sz="2100" dirty="0">
                <a:solidFill>
                  <a:srgbClr val="0000CC"/>
                </a:solidFill>
              </a:rPr>
              <a:t>: </a:t>
            </a:r>
            <a:r>
              <a:rPr lang="en-US" altLang="zh-HK" sz="2100" u="sng" dirty="0">
                <a:solidFill>
                  <a:srgbClr val="0000CC"/>
                </a:solidFill>
                <a:hlinkClick r:id="rId5"/>
              </a:rPr>
              <a:t>http://www.worldjournal.com/view/full_van/23926136/article-%E9%A6%99%E6%B8%AF%E7%9E%AD%E6%9C%9B-%E4%BA%BA%E5%8F%A3%E6%94%BF%E7%AD%96-%E7%BC%BA%E4%BA%BA%E6%80%A7</a:t>
            </a:r>
            <a:r>
              <a:rPr lang="en-US" altLang="zh-HK" sz="2100" dirty="0">
                <a:solidFill>
                  <a:srgbClr val="0000CC"/>
                </a:solidFill>
              </a:rPr>
              <a:t>)</a:t>
            </a:r>
            <a:endParaRPr lang="zh-TW" altLang="zh-HK" sz="2100" dirty="0">
              <a:solidFill>
                <a:srgbClr val="0000CC"/>
              </a:solidFill>
            </a:endParaRPr>
          </a:p>
          <a:p>
            <a:endParaRPr lang="zh-TW" altLang="zh-HK" sz="2100" dirty="0">
              <a:solidFill>
                <a:srgbClr val="0000CC"/>
              </a:solidFill>
            </a:endParaRPr>
          </a:p>
          <a:p>
            <a:pPr marL="342900" indent="-342900">
              <a:buFont typeface="Wingdings" panose="05000000000000000000" pitchFamily="2" charset="2"/>
              <a:buChar char="p"/>
            </a:pPr>
            <a:r>
              <a:rPr lang="zh-TW" altLang="zh-HK" sz="2100" dirty="0">
                <a:solidFill>
                  <a:srgbClr val="0000CC"/>
                </a:solidFill>
              </a:rPr>
              <a:t>香港電台</a:t>
            </a:r>
            <a:r>
              <a:rPr lang="en-US" altLang="zh-HK" sz="2100" dirty="0">
                <a:solidFill>
                  <a:srgbClr val="0000CC"/>
                </a:solidFill>
              </a:rPr>
              <a:t>(2013</a:t>
            </a:r>
            <a:r>
              <a:rPr lang="zh-TW" altLang="zh-HK" sz="2100" dirty="0">
                <a:solidFill>
                  <a:srgbClr val="0000CC"/>
                </a:solidFill>
              </a:rPr>
              <a:t>年</a:t>
            </a:r>
            <a:r>
              <a:rPr lang="en-US" altLang="zh-HK" sz="2100" dirty="0">
                <a:solidFill>
                  <a:srgbClr val="0000CC"/>
                </a:solidFill>
              </a:rPr>
              <a:t>10</a:t>
            </a:r>
            <a:r>
              <a:rPr lang="zh-TW" altLang="zh-HK" sz="2100" dirty="0">
                <a:solidFill>
                  <a:srgbClr val="0000CC"/>
                </a:solidFill>
              </a:rPr>
              <a:t>月</a:t>
            </a:r>
            <a:r>
              <a:rPr lang="en-US" altLang="zh-HK" sz="2100" dirty="0">
                <a:solidFill>
                  <a:srgbClr val="0000CC"/>
                </a:solidFill>
              </a:rPr>
              <a:t>26</a:t>
            </a:r>
            <a:r>
              <a:rPr lang="zh-TW" altLang="zh-HK" sz="2100" dirty="0">
                <a:solidFill>
                  <a:srgbClr val="0000CC"/>
                </a:solidFill>
              </a:rPr>
              <a:t>日</a:t>
            </a:r>
            <a:r>
              <a:rPr lang="en-US" altLang="zh-HK" sz="2100" dirty="0">
                <a:solidFill>
                  <a:srgbClr val="0000CC"/>
                </a:solidFill>
              </a:rPr>
              <a:t>)&lt;</a:t>
            </a:r>
            <a:r>
              <a:rPr lang="zh-HK" altLang="zh-HK" sz="2100" dirty="0">
                <a:solidFill>
                  <a:srgbClr val="0000CC"/>
                </a:solidFill>
              </a:rPr>
              <a:t>周永新論人口政策諮詢：思維走歪不著邊際</a:t>
            </a:r>
            <a:r>
              <a:rPr lang="en-US" altLang="zh-HK" sz="2100" dirty="0">
                <a:solidFill>
                  <a:srgbClr val="0000CC"/>
                </a:solidFill>
              </a:rPr>
              <a:t>&gt;(</a:t>
            </a:r>
            <a:r>
              <a:rPr lang="zh-TW" altLang="zh-HK" sz="2100" dirty="0">
                <a:solidFill>
                  <a:srgbClr val="0000CC"/>
                </a:solidFill>
              </a:rPr>
              <a:t>取自</a:t>
            </a:r>
            <a:r>
              <a:rPr lang="en-US" altLang="zh-HK" sz="2100" dirty="0">
                <a:solidFill>
                  <a:srgbClr val="0000CC"/>
                </a:solidFill>
              </a:rPr>
              <a:t>: </a:t>
            </a:r>
            <a:r>
              <a:rPr lang="en-US" altLang="zh-HK" sz="2100" dirty="0">
                <a:solidFill>
                  <a:srgbClr val="0000CC"/>
                </a:solidFill>
                <a:hlinkClick r:id="rId6"/>
              </a:rPr>
              <a:t>http://hk.news.yahoo.com/%E5%91%A8%E6%B0%B8%E6%96%B0%E8%AB%96%E4%BA%BA%E5%8F%A3%E6%94%BF%E7%AD%96%E8%AB%AE%E8%A9%A2-%</a:t>
            </a:r>
            <a:r>
              <a:rPr lang="en-US" altLang="zh-HK" sz="2100" dirty="0" smtClean="0">
                <a:solidFill>
                  <a:srgbClr val="0000CC"/>
                </a:solidFill>
                <a:hlinkClick r:id="rId6"/>
              </a:rPr>
              <a:t>E6%80%9D%E7%B6%AD%E8%B5%B0%E6%AD%AA%E4%B8%8D%E8%91%97%E9%82%8A%E9%9A%9B-003000965.html</a:t>
            </a:r>
            <a:r>
              <a:rPr lang="en-US" altLang="zh-HK" sz="2100" dirty="0" smtClean="0">
                <a:solidFill>
                  <a:srgbClr val="0000CC"/>
                </a:solidFill>
              </a:rPr>
              <a:t>)</a:t>
            </a:r>
            <a:endParaRPr lang="zh-TW" altLang="zh-HK" sz="2100" dirty="0">
              <a:solidFill>
                <a:srgbClr val="0000CC"/>
              </a:solidFill>
            </a:endParaRPr>
          </a:p>
          <a:p>
            <a:endParaRPr lang="zh-TW" altLang="zh-HK" sz="2100" dirty="0">
              <a:solidFill>
                <a:srgbClr val="0000CC"/>
              </a:solidFill>
            </a:endParaRPr>
          </a:p>
          <a:p>
            <a:pPr marL="342900" indent="-342900">
              <a:buFont typeface="Wingdings" panose="05000000000000000000" pitchFamily="2" charset="2"/>
              <a:buChar char="p"/>
            </a:pPr>
            <a:r>
              <a:rPr lang="zh-TW" altLang="zh-HK" sz="2100" dirty="0">
                <a:solidFill>
                  <a:srgbClr val="0000CC"/>
                </a:solidFill>
              </a:rPr>
              <a:t>晴報</a:t>
            </a:r>
            <a:r>
              <a:rPr lang="en-US" altLang="zh-HK" sz="2100" dirty="0">
                <a:solidFill>
                  <a:srgbClr val="0000CC"/>
                </a:solidFill>
              </a:rPr>
              <a:t>(2013</a:t>
            </a:r>
            <a:r>
              <a:rPr lang="zh-TW" altLang="zh-HK" sz="2100" dirty="0">
                <a:solidFill>
                  <a:srgbClr val="0000CC"/>
                </a:solidFill>
              </a:rPr>
              <a:t>年</a:t>
            </a:r>
            <a:r>
              <a:rPr lang="en-US" altLang="zh-HK" sz="2100" dirty="0">
                <a:solidFill>
                  <a:srgbClr val="0000CC"/>
                </a:solidFill>
              </a:rPr>
              <a:t>10</a:t>
            </a:r>
            <a:r>
              <a:rPr lang="zh-TW" altLang="zh-HK" sz="2100" dirty="0">
                <a:solidFill>
                  <a:srgbClr val="0000CC"/>
                </a:solidFill>
              </a:rPr>
              <a:t>月</a:t>
            </a:r>
            <a:r>
              <a:rPr lang="en-US" altLang="zh-HK" sz="2100" dirty="0">
                <a:solidFill>
                  <a:srgbClr val="0000CC"/>
                </a:solidFill>
              </a:rPr>
              <a:t>28</a:t>
            </a:r>
            <a:r>
              <a:rPr lang="zh-TW" altLang="zh-HK" sz="2100" dirty="0">
                <a:solidFill>
                  <a:srgbClr val="0000CC"/>
                </a:solidFill>
              </a:rPr>
              <a:t>日</a:t>
            </a:r>
            <a:r>
              <a:rPr lang="en-US" altLang="zh-HK" sz="2100" dirty="0">
                <a:solidFill>
                  <a:srgbClr val="0000CC"/>
                </a:solidFill>
              </a:rPr>
              <a:t>)&lt;</a:t>
            </a:r>
            <a:r>
              <a:rPr lang="zh-TW" altLang="zh-HK" sz="2100" dirty="0">
                <a:solidFill>
                  <a:srgbClr val="0000CC"/>
                </a:solidFill>
              </a:rPr>
              <a:t>香港有否違反《基本法》</a:t>
            </a:r>
            <a:r>
              <a:rPr lang="en-US" altLang="zh-HK" sz="2100" dirty="0">
                <a:solidFill>
                  <a:srgbClr val="0000CC"/>
                </a:solidFill>
              </a:rPr>
              <a:t>107</a:t>
            </a:r>
            <a:r>
              <a:rPr lang="zh-TW" altLang="zh-HK" sz="2100" dirty="0">
                <a:solidFill>
                  <a:srgbClr val="0000CC"/>
                </a:solidFill>
              </a:rPr>
              <a:t>條？</a:t>
            </a:r>
            <a:r>
              <a:rPr lang="en-US" altLang="zh-HK" sz="2100" dirty="0">
                <a:solidFill>
                  <a:srgbClr val="0000CC"/>
                </a:solidFill>
              </a:rPr>
              <a:t>&gt;(</a:t>
            </a:r>
            <a:r>
              <a:rPr lang="zh-TW" altLang="zh-HK" sz="2100" dirty="0">
                <a:solidFill>
                  <a:srgbClr val="0000CC"/>
                </a:solidFill>
              </a:rPr>
              <a:t>取自</a:t>
            </a:r>
            <a:r>
              <a:rPr lang="en-US" altLang="zh-HK" sz="2100" dirty="0">
                <a:solidFill>
                  <a:srgbClr val="0000CC"/>
                </a:solidFill>
              </a:rPr>
              <a:t>: </a:t>
            </a:r>
            <a:r>
              <a:rPr lang="en-US" altLang="zh-HK" sz="2100" u="sng" dirty="0">
                <a:solidFill>
                  <a:srgbClr val="0000CC"/>
                </a:solidFill>
                <a:hlinkClick r:id="rId7"/>
              </a:rPr>
              <a:t>http://lifestyle.etnet.com.hk/column/index.php/internationalaffairs/francislui/20759</a:t>
            </a:r>
            <a:r>
              <a:rPr lang="en-US" altLang="zh-HK" sz="2100" dirty="0" smtClean="0">
                <a:solidFill>
                  <a:srgbClr val="0000CC"/>
                </a:solidFill>
              </a:rPr>
              <a:t>)</a:t>
            </a:r>
            <a:endParaRPr lang="zh-TW" altLang="zh-HK" sz="2100" dirty="0">
              <a:solidFill>
                <a:srgbClr val="0000CC"/>
              </a:solidFill>
            </a:endParaRPr>
          </a:p>
        </p:txBody>
      </p:sp>
      <p:sp>
        <p:nvSpPr>
          <p:cNvPr id="16" name="文字方塊 15"/>
          <p:cNvSpPr txBox="1"/>
          <p:nvPr/>
        </p:nvSpPr>
        <p:spPr>
          <a:xfrm>
            <a:off x="0" y="-690"/>
            <a:ext cx="8509472" cy="830997"/>
          </a:xfrm>
          <a:prstGeom prst="rect">
            <a:avLst/>
          </a:prstGeom>
          <a:solidFill>
            <a:schemeClr val="accent6">
              <a:lumMod val="60000"/>
              <a:lumOff val="4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lvl="0" algn="just"/>
            <a:r>
              <a:rPr lang="en-US" altLang="zh-TW" sz="1600" b="1" dirty="0">
                <a:solidFill>
                  <a:srgbClr val="0000CC"/>
                </a:solidFill>
              </a:rPr>
              <a:t>3.</a:t>
            </a:r>
            <a:r>
              <a:rPr lang="en-US" altLang="zh-HK" sz="1600" b="1" dirty="0">
                <a:solidFill>
                  <a:srgbClr val="0000CC"/>
                </a:solidFill>
              </a:rPr>
              <a:t> Which of the following objectives should be given top priority – the creation of economic wealth, the provision of equal opportunities for all people or the betterment of our living conditions? Why?</a:t>
            </a:r>
            <a:endParaRPr lang="zh-TW" altLang="zh-HK" sz="1600" b="1"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14</a:t>
            </a:fld>
            <a:endParaRPr lang="zh-HK" altLang="en-US"/>
          </a:p>
        </p:txBody>
      </p:sp>
      <p:sp>
        <p:nvSpPr>
          <p:cNvPr id="17" name="文字方塊 6">
            <a:hlinkClick r:id="" action="ppaction://hlinkshowjump?jump=nextslide"/>
          </p:cNvPr>
          <p:cNvSpPr txBox="1">
            <a:spLocks noChangeArrowheads="1"/>
          </p:cNvSpPr>
          <p:nvPr/>
        </p:nvSpPr>
        <p:spPr bwMode="auto">
          <a:xfrm>
            <a:off x="7177494" y="5914123"/>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18" name="群組 17"/>
          <p:cNvGrpSpPr/>
          <p:nvPr/>
        </p:nvGrpSpPr>
        <p:grpSpPr>
          <a:xfrm>
            <a:off x="907142" y="6282774"/>
            <a:ext cx="7265258" cy="556114"/>
            <a:chOff x="907142" y="6282774"/>
            <a:chExt cx="7265258" cy="556114"/>
          </a:xfrm>
          <a:solidFill>
            <a:srgbClr val="0000CC"/>
          </a:solidFill>
        </p:grpSpPr>
        <p:sp>
          <p:nvSpPr>
            <p:cNvPr id="22" name="矩形 21">
              <a:hlinkClick r:id="rId8"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8"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3" name="矩形 22">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(2)</a:t>
              </a:r>
              <a:endParaRPr lang="zh-HK" altLang="en-US" b="1" dirty="0">
                <a:solidFill>
                  <a:schemeClr val="bg1"/>
                </a:solidFill>
                <a:ea typeface="細明體" panose="02020509000000000000" pitchFamily="49" charset="-120"/>
              </a:endParaRPr>
            </a:p>
          </p:txBody>
        </p:sp>
        <p:sp>
          <p:nvSpPr>
            <p:cNvPr id="28" name="矩形 27">
              <a:hlinkClick r:id="rId10"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1"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9" name="矩形 2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715611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 descr="C:\Users\wongwaikit\AppData\Local\Microsoft\Windows\Temporary Internet Files\Content.IE5\PB4LR6NT\MP900442426[1].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saturation sat="300000"/>
                    </a14:imgEffect>
                    <a14:imgEffect>
                      <a14:brightnessContrast bright="75000" contrast="40000"/>
                    </a14:imgEffect>
                  </a14:imgLayer>
                </a14:imgProps>
              </a:ext>
              <a:ext uri="{28A0092B-C50C-407E-A947-70E740481C1C}">
                <a14:useLocalDpi xmlns:a14="http://schemas.microsoft.com/office/drawing/2010/main" val="0"/>
              </a:ext>
            </a:extLst>
          </a:blip>
          <a:srcRect/>
          <a:stretch>
            <a:fillRect/>
          </a:stretch>
        </p:blipFill>
        <p:spPr bwMode="auto">
          <a:xfrm>
            <a:off x="0" y="389964"/>
            <a:ext cx="9144000" cy="6078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284163" y="981075"/>
            <a:ext cx="8605837" cy="4493538"/>
          </a:xfrm>
          <a:prstGeom prst="rect">
            <a:avLst/>
          </a:prstGeom>
        </p:spPr>
        <p:txBody>
          <a:bodyPr wrap="square">
            <a:spAutoFit/>
          </a:bodyPr>
          <a:lstStyle/>
          <a:p>
            <a:pPr marL="342900" indent="-342900">
              <a:buFont typeface="Wingdings" panose="05000000000000000000" pitchFamily="2" charset="2"/>
              <a:buChar char="p"/>
            </a:pPr>
            <a:r>
              <a:rPr lang="zh-TW" altLang="zh-HK" sz="2200" dirty="0" smtClean="0">
                <a:solidFill>
                  <a:srgbClr val="0000CC"/>
                </a:solidFill>
              </a:rPr>
              <a:t>文匯報</a:t>
            </a:r>
            <a:r>
              <a:rPr lang="en-US" altLang="zh-HK" sz="2200" dirty="0" smtClean="0">
                <a:solidFill>
                  <a:srgbClr val="0000CC"/>
                </a:solidFill>
              </a:rPr>
              <a:t> </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10</a:t>
            </a:r>
            <a:r>
              <a:rPr lang="zh-TW" altLang="zh-HK" sz="2200" dirty="0">
                <a:solidFill>
                  <a:srgbClr val="0000CC"/>
                </a:solidFill>
              </a:rPr>
              <a:t>月</a:t>
            </a:r>
            <a:r>
              <a:rPr lang="en-US" altLang="zh-HK" sz="2200" dirty="0">
                <a:solidFill>
                  <a:srgbClr val="0000CC"/>
                </a:solidFill>
              </a:rPr>
              <a:t>31</a:t>
            </a:r>
            <a:r>
              <a:rPr lang="zh-TW" altLang="zh-HK" sz="2200" dirty="0">
                <a:solidFill>
                  <a:srgbClr val="0000CC"/>
                </a:solidFill>
              </a:rPr>
              <a:t>日</a:t>
            </a:r>
            <a:r>
              <a:rPr lang="en-US" altLang="zh-HK" sz="2200" dirty="0">
                <a:solidFill>
                  <a:srgbClr val="0000CC"/>
                </a:solidFill>
              </a:rPr>
              <a:t>) </a:t>
            </a:r>
            <a:r>
              <a:rPr lang="zh-TW" altLang="zh-HK" sz="2200" dirty="0">
                <a:solidFill>
                  <a:srgbClr val="0000CC"/>
                </a:solidFill>
              </a:rPr>
              <a:t>〈制訂長遠基建規劃〉</a:t>
            </a:r>
            <a:r>
              <a:rPr lang="en-US" altLang="zh-HK" sz="2200" dirty="0">
                <a:solidFill>
                  <a:srgbClr val="0000CC"/>
                </a:solidFill>
              </a:rPr>
              <a:t>(</a:t>
            </a:r>
            <a:r>
              <a:rPr lang="zh-TW" altLang="zh-HK" sz="2200" dirty="0">
                <a:solidFill>
                  <a:srgbClr val="0000CC"/>
                </a:solidFill>
              </a:rPr>
              <a:t>取自﹕</a:t>
            </a:r>
            <a:r>
              <a:rPr lang="en-US" altLang="zh-HK" sz="2200" dirty="0">
                <a:solidFill>
                  <a:srgbClr val="0000CC"/>
                </a:solidFill>
                <a:hlinkClick r:id="rId5"/>
              </a:rPr>
              <a:t>http://paper.wenweipo.com/2013/10/31/PL1310310007.htm</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明報</a:t>
            </a:r>
            <a:r>
              <a:rPr lang="en-US" altLang="zh-HK" sz="2200" dirty="0">
                <a:solidFill>
                  <a:srgbClr val="0000CC"/>
                </a:solidFill>
              </a:rPr>
              <a:t> (2013</a:t>
            </a:r>
            <a:r>
              <a:rPr lang="zh-TW" altLang="zh-HK" sz="2200" dirty="0">
                <a:solidFill>
                  <a:srgbClr val="0000CC"/>
                </a:solidFill>
              </a:rPr>
              <a:t>年</a:t>
            </a:r>
            <a:r>
              <a:rPr lang="en-US" altLang="zh-HK" sz="2200" dirty="0">
                <a:solidFill>
                  <a:srgbClr val="0000CC"/>
                </a:solidFill>
              </a:rPr>
              <a:t>10</a:t>
            </a:r>
            <a:r>
              <a:rPr lang="zh-TW" altLang="zh-HK" sz="2200" dirty="0">
                <a:solidFill>
                  <a:srgbClr val="0000CC"/>
                </a:solidFill>
              </a:rPr>
              <a:t>月</a:t>
            </a:r>
            <a:r>
              <a:rPr lang="en-US" altLang="zh-HK" sz="2200" dirty="0">
                <a:solidFill>
                  <a:srgbClr val="0000CC"/>
                </a:solidFill>
              </a:rPr>
              <a:t>31</a:t>
            </a:r>
            <a:r>
              <a:rPr lang="zh-TW" altLang="zh-HK" sz="2200" dirty="0">
                <a:solidFill>
                  <a:srgbClr val="0000CC"/>
                </a:solidFill>
              </a:rPr>
              <a:t>日</a:t>
            </a:r>
            <a:r>
              <a:rPr lang="en-US" altLang="zh-HK" sz="2200" dirty="0">
                <a:solidFill>
                  <a:srgbClr val="0000CC"/>
                </a:solidFill>
              </a:rPr>
              <a:t>) </a:t>
            </a:r>
            <a:r>
              <a:rPr lang="zh-TW" altLang="zh-HK" sz="2200" dirty="0">
                <a:solidFill>
                  <a:srgbClr val="0000CC"/>
                </a:solidFill>
              </a:rPr>
              <a:t>〈忽略共融方向的人口政策〉</a:t>
            </a:r>
            <a:r>
              <a:rPr lang="en-US" altLang="zh-HK" sz="2200" dirty="0">
                <a:solidFill>
                  <a:srgbClr val="0000CC"/>
                </a:solidFill>
              </a:rPr>
              <a:t>(</a:t>
            </a:r>
            <a:r>
              <a:rPr lang="zh-TW" altLang="zh-HK" sz="2200" dirty="0">
                <a:solidFill>
                  <a:srgbClr val="0000CC"/>
                </a:solidFill>
              </a:rPr>
              <a:t>取自﹕</a:t>
            </a:r>
            <a:r>
              <a:rPr lang="en-US" altLang="zh-HK" sz="2200" dirty="0">
                <a:solidFill>
                  <a:srgbClr val="0000CC"/>
                </a:solidFill>
                <a:hlinkClick r:id="rId6"/>
              </a:rPr>
              <a:t>http://news.sina.com.hk/news/20131031/-6-3103991/1.html</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en-US" altLang="zh-HK" sz="2200" dirty="0" smtClean="0">
                <a:solidFill>
                  <a:srgbClr val="0000CC"/>
                </a:solidFill>
              </a:rPr>
              <a:t>Ageing </a:t>
            </a:r>
            <a:r>
              <a:rPr lang="en-US" altLang="zh-HK" sz="2200" dirty="0">
                <a:solidFill>
                  <a:srgbClr val="0000CC"/>
                </a:solidFill>
              </a:rPr>
              <a:t>population debate heats up</a:t>
            </a:r>
            <a:r>
              <a:rPr lang="en-US" altLang="zh-HK" sz="2200" dirty="0" smtClean="0">
                <a:solidFill>
                  <a:srgbClr val="0000CC"/>
                </a:solidFill>
              </a:rPr>
              <a:t>. </a:t>
            </a:r>
            <a:r>
              <a:rPr lang="en-US" altLang="zh-HK" sz="2200" dirty="0">
                <a:solidFill>
                  <a:srgbClr val="0000CC"/>
                </a:solidFill>
              </a:rPr>
              <a:t>(2013, November 1). </a:t>
            </a:r>
            <a:r>
              <a:rPr lang="en-US" altLang="zh-HK" sz="2200" dirty="0" smtClean="0">
                <a:solidFill>
                  <a:srgbClr val="0000CC"/>
                </a:solidFill>
              </a:rPr>
              <a:t>South </a:t>
            </a:r>
            <a:r>
              <a:rPr lang="en-US" altLang="zh-HK" sz="2200" dirty="0">
                <a:solidFill>
                  <a:srgbClr val="0000CC"/>
                </a:solidFill>
              </a:rPr>
              <a:t>China Morning Post </a:t>
            </a:r>
            <a:r>
              <a:rPr lang="en-US" altLang="zh-HK" sz="2200" dirty="0" smtClean="0">
                <a:solidFill>
                  <a:srgbClr val="0000CC"/>
                </a:solidFill>
              </a:rPr>
              <a:t>. </a:t>
            </a:r>
            <a:r>
              <a:rPr lang="en-US" altLang="zh-HK" sz="2200" dirty="0">
                <a:solidFill>
                  <a:srgbClr val="0000CC"/>
                </a:solidFill>
              </a:rPr>
              <a:t>Retrieved from </a:t>
            </a:r>
            <a:r>
              <a:rPr lang="en-US" altLang="zh-HK" sz="2200" u="sng" dirty="0">
                <a:solidFill>
                  <a:srgbClr val="0000CC"/>
                </a:solidFill>
                <a:hlinkClick r:id="rId7"/>
              </a:rPr>
              <a:t>http://www.scmp.com/comment/insight-opinion/article/1344600/ageing-population-debate-heats</a:t>
            </a:r>
            <a:endParaRPr lang="en-US" altLang="zh-TW"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明報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11</a:t>
            </a:r>
            <a:r>
              <a:rPr lang="zh-TW" altLang="zh-HK" sz="2200" dirty="0">
                <a:solidFill>
                  <a:srgbClr val="0000CC"/>
                </a:solidFill>
              </a:rPr>
              <a:t>月</a:t>
            </a:r>
            <a:r>
              <a:rPr lang="en-US" altLang="zh-HK" sz="2200" dirty="0">
                <a:solidFill>
                  <a:srgbClr val="0000CC"/>
                </a:solidFill>
              </a:rPr>
              <a:t>4 </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王慧麟﹕人口政策可有性別角度？</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8"/>
              </a:rPr>
              <a:t>http://news.sina.com.hk/news/20131104/-6-3107137/1.html</a:t>
            </a:r>
            <a:r>
              <a:rPr lang="en-US" altLang="zh-HK" sz="2200" dirty="0" smtClean="0">
                <a:solidFill>
                  <a:srgbClr val="0000CC"/>
                </a:solidFill>
              </a:rPr>
              <a:t>)</a:t>
            </a:r>
            <a:endParaRPr lang="zh-TW" altLang="zh-HK" sz="2200"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15</a:t>
            </a:fld>
            <a:endParaRPr lang="zh-HK" altLang="en-US"/>
          </a:p>
        </p:txBody>
      </p:sp>
      <p:sp>
        <p:nvSpPr>
          <p:cNvPr id="17" name="文字方塊 16"/>
          <p:cNvSpPr txBox="1"/>
          <p:nvPr/>
        </p:nvSpPr>
        <p:spPr>
          <a:xfrm>
            <a:off x="0" y="-690"/>
            <a:ext cx="8509472" cy="830997"/>
          </a:xfrm>
          <a:prstGeom prst="rect">
            <a:avLst/>
          </a:prstGeom>
          <a:solidFill>
            <a:schemeClr val="accent6">
              <a:lumMod val="60000"/>
              <a:lumOff val="4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lvl="0" algn="just"/>
            <a:r>
              <a:rPr lang="en-US" altLang="zh-TW" sz="1600" b="1" dirty="0">
                <a:solidFill>
                  <a:srgbClr val="0000CC"/>
                </a:solidFill>
              </a:rPr>
              <a:t>3.</a:t>
            </a:r>
            <a:r>
              <a:rPr lang="en-US" altLang="zh-HK" sz="1600" b="1" dirty="0">
                <a:solidFill>
                  <a:srgbClr val="0000CC"/>
                </a:solidFill>
              </a:rPr>
              <a:t> Which of the following objectives should be given top priority – the creation of economic wealth, the provision of equal opportunities for all people or the betterment of our living conditions? Why?</a:t>
            </a:r>
            <a:endParaRPr lang="zh-TW" altLang="zh-HK" sz="1600" b="1" dirty="0">
              <a:solidFill>
                <a:srgbClr val="0000CC"/>
              </a:solidFill>
            </a:endParaRPr>
          </a:p>
        </p:txBody>
      </p:sp>
      <p:sp>
        <p:nvSpPr>
          <p:cNvPr id="18" name="文字方塊 6">
            <a:hlinkClick r:id="" action="ppaction://hlinkshowjump?jump=nextslide"/>
          </p:cNvPr>
          <p:cNvSpPr txBox="1">
            <a:spLocks noChangeArrowheads="1"/>
          </p:cNvSpPr>
          <p:nvPr/>
        </p:nvSpPr>
        <p:spPr bwMode="auto">
          <a:xfrm>
            <a:off x="7177494" y="5797131"/>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22" name="群組 21"/>
          <p:cNvGrpSpPr/>
          <p:nvPr/>
        </p:nvGrpSpPr>
        <p:grpSpPr>
          <a:xfrm>
            <a:off x="907142" y="6282774"/>
            <a:ext cx="7265258" cy="556114"/>
            <a:chOff x="907142" y="6282774"/>
            <a:chExt cx="7265258" cy="556114"/>
          </a:xfrm>
          <a:solidFill>
            <a:srgbClr val="0000CC"/>
          </a:solidFill>
        </p:grpSpPr>
        <p:sp>
          <p:nvSpPr>
            <p:cNvPr id="23" name="矩形 22">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9"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8" name="矩形 2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(2)</a:t>
              </a:r>
              <a:endParaRPr lang="zh-HK" altLang="en-US" b="1" dirty="0">
                <a:solidFill>
                  <a:schemeClr val="bg1"/>
                </a:solidFill>
                <a:ea typeface="細明體" panose="02020509000000000000" pitchFamily="49" charset="-120"/>
              </a:endParaRPr>
            </a:p>
          </p:txBody>
        </p:sp>
        <p:sp>
          <p:nvSpPr>
            <p:cNvPr id="29" name="矩形 28">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2"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0" name="矩形 29">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1" action="ppaction://hlinksldjump"/>
                </a:rPr>
                <a:t>Enquiry Question </a:t>
              </a:r>
              <a:r>
                <a:rPr lang="en-US" altLang="zh-HK" b="1" dirty="0" smtClean="0">
                  <a:solidFill>
                    <a:schemeClr val="bg1"/>
                  </a:solidFill>
                  <a:ea typeface="細明體" panose="02020509000000000000" pitchFamily="49" charset="-120"/>
                  <a:hlinkClick r:id="rId11"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wongwaikit\AppData\Local\Microsoft\Windows\Temporary Internet Files\Content.IE5\PB4LR6NT\MP900442426[1].jpg"/>
          <p:cNvPicPr>
            <a:picLocks noChangeAspect="1" noChangeArrowheads="1"/>
          </p:cNvPicPr>
          <p:nvPr/>
        </p:nvPicPr>
        <p:blipFill>
          <a:blip r:embed="rId3">
            <a:extLst>
              <a:ext uri="{BEBA8EAE-BF5A-486C-A8C5-ECC9F3942E4B}">
                <a14:imgProps xmlns:a14="http://schemas.microsoft.com/office/drawing/2010/main">
                  <a14:imgLayer r:embed="rId4">
                    <a14:imgEffect>
                      <a14:artisticMarker/>
                    </a14:imgEffect>
                    <a14:imgEffect>
                      <a14:saturation sat="300000"/>
                    </a14:imgEffect>
                    <a14:imgEffect>
                      <a14:brightnessContrast bright="75000" contrast="40000"/>
                    </a14:imgEffect>
                  </a14:imgLayer>
                </a14:imgProps>
              </a:ext>
              <a:ext uri="{28A0092B-C50C-407E-A947-70E740481C1C}">
                <a14:useLocalDpi xmlns:a14="http://schemas.microsoft.com/office/drawing/2010/main" val="0"/>
              </a:ext>
            </a:extLst>
          </a:blip>
          <a:srcRect/>
          <a:stretch>
            <a:fillRect/>
          </a:stretch>
        </p:blipFill>
        <p:spPr bwMode="auto">
          <a:xfrm>
            <a:off x="0" y="389964"/>
            <a:ext cx="9144000" cy="60780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492126" y="981075"/>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107505" y="981075"/>
            <a:ext cx="8926670" cy="5170646"/>
          </a:xfrm>
          <a:prstGeom prst="rect">
            <a:avLst/>
          </a:prstGeom>
        </p:spPr>
        <p:txBody>
          <a:bodyPr wrap="square">
            <a:spAutoFit/>
          </a:bodyPr>
          <a:lstStyle/>
          <a:p>
            <a:pPr marL="342900" indent="-342900">
              <a:buFont typeface="Wingdings" panose="05000000000000000000" pitchFamily="2" charset="2"/>
              <a:buChar char="p"/>
            </a:pPr>
            <a:r>
              <a:rPr lang="zh-TW" altLang="zh-HK" sz="2200" dirty="0" smtClean="0">
                <a:solidFill>
                  <a:srgbClr val="0000CC"/>
                </a:solidFill>
              </a:rPr>
              <a:t>香港</a:t>
            </a:r>
            <a:r>
              <a:rPr lang="zh-TW" altLang="zh-HK" sz="2200" dirty="0">
                <a:solidFill>
                  <a:srgbClr val="0000CC"/>
                </a:solidFill>
              </a:rPr>
              <a:t>政府新聞網</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11</a:t>
            </a:r>
            <a:r>
              <a:rPr lang="zh-TW" altLang="zh-HK" sz="2200" dirty="0">
                <a:solidFill>
                  <a:srgbClr val="0000CC"/>
                </a:solidFill>
              </a:rPr>
              <a:t>月</a:t>
            </a:r>
            <a:r>
              <a:rPr lang="en-US" altLang="zh-HK" sz="2200" dirty="0">
                <a:solidFill>
                  <a:srgbClr val="0000CC"/>
                </a:solidFill>
              </a:rPr>
              <a:t>30</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林鄭月娥：目前不宜設人口上限</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5"/>
              </a:rPr>
              <a:t>http://www.news.gov.hk/tc/categories/health/html/2013/11/20131130_174056.shtml</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壹週刊</a:t>
            </a:r>
            <a:r>
              <a:rPr lang="en-US" altLang="zh-HK" sz="2200" dirty="0">
                <a:solidFill>
                  <a:srgbClr val="0000CC"/>
                </a:solidFill>
              </a:rPr>
              <a:t> (2013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5</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老人家玩</a:t>
            </a:r>
            <a:r>
              <a:rPr lang="en-US" altLang="zh-HK" sz="2200" dirty="0">
                <a:solidFill>
                  <a:srgbClr val="0000CC"/>
                </a:solidFill>
              </a:rPr>
              <a:t>APP</a:t>
            </a:r>
            <a:r>
              <a:rPr lang="zh-TW" altLang="zh-HK" sz="2200" dirty="0">
                <a:solidFill>
                  <a:srgbClr val="0000CC"/>
                </a:solidFill>
              </a:rPr>
              <a:t>　練手腳眼</a:t>
            </a:r>
            <a:r>
              <a:rPr lang="en-US" altLang="zh-HK" sz="2200" dirty="0" smtClean="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6"/>
              </a:rPr>
              <a:t>http://hk.apple.nextmedia.com/supplement/tech/art/20131205/18536672</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蘋果日報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11</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曾淵滄專欄：星洲騷亂港堪借鏡</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7"/>
              </a:rPr>
              <a:t>http://hk.apple.nextmedia.com/financeestate/art/20131211/18545981</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經濟日報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25</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綜援案還原政策莫民粹蓋公正</a:t>
            </a:r>
            <a:r>
              <a:rPr lang="en-US" altLang="zh-HK" sz="2200" b="1" dirty="0">
                <a:solidFill>
                  <a:srgbClr val="0000CC"/>
                </a:solidFill>
              </a:rPr>
              <a:t>&gt;</a:t>
            </a:r>
            <a:r>
              <a:rPr lang="en-US" altLang="zh-HK" sz="2200" dirty="0">
                <a:solidFill>
                  <a:srgbClr val="0000CC"/>
                </a:solidFill>
              </a:rPr>
              <a: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8"/>
              </a:rPr>
              <a:t>http://www.hket.com/eti/article/04e27e96-49cf-4816-a5f7-798c6c357dcf-475374</a:t>
            </a:r>
            <a:r>
              <a:rPr lang="en-US" altLang="zh-HK" sz="2200" dirty="0">
                <a:solidFill>
                  <a:srgbClr val="0000CC"/>
                </a:solidFill>
              </a:rPr>
              <a:t>)</a:t>
            </a:r>
            <a:endParaRPr lang="zh-TW" altLang="zh-HK" sz="2200"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16</a:t>
            </a:fld>
            <a:endParaRPr lang="zh-HK" altLang="en-US"/>
          </a:p>
        </p:txBody>
      </p:sp>
      <p:sp>
        <p:nvSpPr>
          <p:cNvPr id="15" name="文字方塊 14"/>
          <p:cNvSpPr txBox="1"/>
          <p:nvPr/>
        </p:nvSpPr>
        <p:spPr>
          <a:xfrm>
            <a:off x="0" y="-690"/>
            <a:ext cx="8509472" cy="830997"/>
          </a:xfrm>
          <a:prstGeom prst="rect">
            <a:avLst/>
          </a:prstGeom>
          <a:solidFill>
            <a:schemeClr val="accent6">
              <a:lumMod val="60000"/>
              <a:lumOff val="4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lvl="0" algn="just"/>
            <a:r>
              <a:rPr lang="en-US" altLang="zh-TW" sz="1600" b="1" dirty="0">
                <a:solidFill>
                  <a:srgbClr val="0000CC"/>
                </a:solidFill>
              </a:rPr>
              <a:t>3.</a:t>
            </a:r>
            <a:r>
              <a:rPr lang="en-US" altLang="zh-HK" sz="1600" b="1" dirty="0">
                <a:solidFill>
                  <a:srgbClr val="0000CC"/>
                </a:solidFill>
              </a:rPr>
              <a:t> Which of the following objectives should be given top priority – the creation of economic wealth, the provision of equal opportunities for all people or the betterment of our living conditions? Why?</a:t>
            </a:r>
            <a:endParaRPr lang="zh-TW" altLang="zh-HK" sz="1600" b="1" dirty="0">
              <a:solidFill>
                <a:srgbClr val="0000CC"/>
              </a:solidFill>
            </a:endParaRPr>
          </a:p>
        </p:txBody>
      </p:sp>
      <p:grpSp>
        <p:nvGrpSpPr>
          <p:cNvPr id="17" name="群組 16"/>
          <p:cNvGrpSpPr/>
          <p:nvPr/>
        </p:nvGrpSpPr>
        <p:grpSpPr>
          <a:xfrm>
            <a:off x="907142" y="6282774"/>
            <a:ext cx="7265258" cy="556114"/>
            <a:chOff x="907142" y="6282774"/>
            <a:chExt cx="7265258" cy="556114"/>
          </a:xfrm>
          <a:solidFill>
            <a:srgbClr val="0000CC"/>
          </a:solidFill>
        </p:grpSpPr>
        <p:sp>
          <p:nvSpPr>
            <p:cNvPr id="18" name="矩形 17">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9"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19" name="矩形 18">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(2)</a:t>
              </a:r>
              <a:endParaRPr lang="zh-HK" altLang="en-US" b="1" dirty="0">
                <a:solidFill>
                  <a:schemeClr val="bg1"/>
                </a:solidFill>
                <a:ea typeface="細明體" panose="02020509000000000000" pitchFamily="49" charset="-120"/>
              </a:endParaRPr>
            </a:p>
          </p:txBody>
        </p:sp>
        <p:sp>
          <p:nvSpPr>
            <p:cNvPr id="22" name="矩形 21">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2"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1" action="ppaction://hlinksldjump"/>
                </a:rPr>
                <a:t>Enquiry Question </a:t>
              </a:r>
              <a:r>
                <a:rPr lang="en-US" altLang="zh-HK" b="1" dirty="0" smtClean="0">
                  <a:solidFill>
                    <a:schemeClr val="bg1"/>
                  </a:solidFill>
                  <a:ea typeface="細明體" panose="02020509000000000000" pitchFamily="49" charset="-120"/>
                  <a:hlinkClick r:id="rId11"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1729399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標題 1"/>
          <p:cNvSpPr>
            <a:spLocks noGrp="1"/>
          </p:cNvSpPr>
          <p:nvPr>
            <p:ph type="title"/>
          </p:nvPr>
        </p:nvSpPr>
        <p:spPr>
          <a:xfrm>
            <a:off x="395536" y="1341"/>
            <a:ext cx="8291512" cy="549275"/>
          </a:xfrm>
        </p:spPr>
        <p:txBody>
          <a:bodyPr>
            <a:noAutofit/>
          </a:bodyPr>
          <a:lstStyle/>
          <a:p>
            <a:pPr algn="l" eaLnBrk="1" hangingPunct="1">
              <a:defRPr/>
            </a:pPr>
            <a:r>
              <a:rPr lang="en-US" altLang="zh-TW" sz="4000" b="1" dirty="0" smtClean="0">
                <a:solidFill>
                  <a:srgbClr val="0000CC"/>
                </a:solidFill>
                <a:ea typeface="+mn-ea"/>
                <a:cs typeface="Times New Roman" pitchFamily="18" charset="0"/>
              </a:rPr>
              <a:t>Introduction</a:t>
            </a:r>
            <a:endParaRPr lang="zh-HK" altLang="en-US" sz="4000" b="1" dirty="0" smtClean="0">
              <a:solidFill>
                <a:srgbClr val="0000CC"/>
              </a:solidFill>
              <a:ea typeface="+mn-ea"/>
              <a:cs typeface="Times New Roman" pitchFamily="18" charset="0"/>
            </a:endParaRPr>
          </a:p>
        </p:txBody>
      </p:sp>
      <p:sp>
        <p:nvSpPr>
          <p:cNvPr id="3" name="內容版面配置區 2"/>
          <p:cNvSpPr>
            <a:spLocks noGrp="1"/>
          </p:cNvSpPr>
          <p:nvPr>
            <p:ph idx="1"/>
          </p:nvPr>
        </p:nvSpPr>
        <p:spPr>
          <a:xfrm>
            <a:off x="395535" y="636471"/>
            <a:ext cx="8471849" cy="5910379"/>
          </a:xfrm>
          <a:ln>
            <a:solidFill>
              <a:schemeClr val="tx1"/>
            </a:solidFill>
          </a:ln>
        </p:spPr>
        <p:txBody>
          <a:bodyPr lIns="540000" rIns="540000" rtlCol="0">
            <a:noAutofit/>
          </a:bodyPr>
          <a:lstStyle/>
          <a:p>
            <a:pPr marL="0" indent="0">
              <a:buFont typeface="Arial" charset="0"/>
              <a:buNone/>
              <a:defRPr/>
            </a:pPr>
            <a:endParaRPr lang="zh-TW" altLang="en-US" sz="2400" b="1" dirty="0">
              <a:solidFill>
                <a:schemeClr val="accent6">
                  <a:lumMod val="75000"/>
                </a:schemeClr>
              </a:solidFill>
              <a:latin typeface="Times New Roman" pitchFamily="18" charset="0"/>
              <a:cs typeface="Times New Roman" pitchFamily="18" charset="0"/>
            </a:endParaRPr>
          </a:p>
          <a:p>
            <a:pPr marL="0" indent="0">
              <a:buFont typeface="Arial" charset="0"/>
              <a:buNone/>
              <a:defRPr/>
            </a:pPr>
            <a:r>
              <a:rPr lang="zh-TW" altLang="en-US" sz="2400" b="1" dirty="0" smtClean="0">
                <a:solidFill>
                  <a:schemeClr val="accent6">
                    <a:lumMod val="75000"/>
                  </a:schemeClr>
                </a:solidFill>
                <a:latin typeface="Times New Roman" pitchFamily="18" charset="0"/>
                <a:cs typeface="Times New Roman" pitchFamily="18" charset="0"/>
              </a:rPr>
              <a:t>                    </a:t>
            </a:r>
            <a:endParaRPr lang="zh-TW" altLang="zh-HK" sz="2400" b="1" dirty="0" smtClean="0">
              <a:solidFill>
                <a:schemeClr val="accent6">
                  <a:lumMod val="75000"/>
                </a:schemeClr>
              </a:solidFill>
              <a:latin typeface="Times New Roman" pitchFamily="18" charset="0"/>
              <a:cs typeface="Times New Roman" pitchFamily="18" charset="0"/>
            </a:endParaRPr>
          </a:p>
          <a:p>
            <a:pPr marL="0" indent="0">
              <a:buFont typeface="Arial" charset="0"/>
              <a:buNone/>
              <a:defRPr/>
            </a:pPr>
            <a:endParaRPr lang="en-US" altLang="zh-TW" sz="2400" dirty="0" smtClean="0">
              <a:latin typeface="標楷體" pitchFamily="65" charset="-120"/>
              <a:ea typeface="標楷體" pitchFamily="65" charset="-120"/>
            </a:endParaRPr>
          </a:p>
          <a:p>
            <a:pPr marL="0" indent="0">
              <a:buFont typeface="Arial" charset="0"/>
              <a:buNone/>
              <a:defRPr/>
            </a:pPr>
            <a:endParaRPr lang="zh-TW" altLang="zh-HK" sz="2400" dirty="0">
              <a:latin typeface="標楷體" pitchFamily="65" charset="-120"/>
              <a:ea typeface="標楷體" pitchFamily="65" charset="-120"/>
            </a:endParaRPr>
          </a:p>
        </p:txBody>
      </p:sp>
      <p:sp>
        <p:nvSpPr>
          <p:cNvPr id="410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410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矩形 1"/>
          <p:cNvSpPr/>
          <p:nvPr/>
        </p:nvSpPr>
        <p:spPr>
          <a:xfrm>
            <a:off x="514457" y="636471"/>
            <a:ext cx="8161999" cy="6370975"/>
          </a:xfrm>
          <a:prstGeom prst="rect">
            <a:avLst/>
          </a:prstGeom>
        </p:spPr>
        <p:txBody>
          <a:bodyPr wrap="square">
            <a:spAutoFit/>
          </a:bodyPr>
          <a:lstStyle/>
          <a:p>
            <a:pPr algn="just"/>
            <a:r>
              <a:rPr lang="en-US" altLang="zh-HK" sz="2400" dirty="0">
                <a:solidFill>
                  <a:srgbClr val="0000CC"/>
                </a:solidFill>
              </a:rPr>
              <a:t>Hong Kong is facing a number of significant population challenges. O</a:t>
            </a:r>
            <a:r>
              <a:rPr lang="en-US" altLang="zh-HK" sz="2400" dirty="0" smtClean="0">
                <a:solidFill>
                  <a:srgbClr val="0000CC"/>
                </a:solidFill>
              </a:rPr>
              <a:t>ur </a:t>
            </a:r>
            <a:r>
              <a:rPr lang="en-US" altLang="zh-HK" sz="2400" dirty="0">
                <a:solidFill>
                  <a:srgbClr val="0000CC"/>
                </a:solidFill>
              </a:rPr>
              <a:t>population is </a:t>
            </a:r>
            <a:r>
              <a:rPr lang="en-US" altLang="zh-HK" sz="2400" dirty="0" smtClean="0">
                <a:solidFill>
                  <a:srgbClr val="0000CC"/>
                </a:solidFill>
              </a:rPr>
              <a:t>ageing </a:t>
            </a:r>
            <a:r>
              <a:rPr lang="en-US" altLang="zh-HK" sz="2400" dirty="0">
                <a:solidFill>
                  <a:srgbClr val="0000CC"/>
                </a:solidFill>
              </a:rPr>
              <a:t>fast. Our </a:t>
            </a:r>
            <a:r>
              <a:rPr lang="en-US" altLang="zh-HK" sz="2400" dirty="0" err="1">
                <a:solidFill>
                  <a:srgbClr val="0000CC"/>
                </a:solidFill>
              </a:rPr>
              <a:t>labour</a:t>
            </a:r>
            <a:r>
              <a:rPr lang="en-US" altLang="zh-HK" sz="2400" dirty="0">
                <a:solidFill>
                  <a:srgbClr val="0000CC"/>
                </a:solidFill>
              </a:rPr>
              <a:t> force is expected to peak at 3.71 million in 2018 and then decline to 3.51 million in 2035 before resuming modest growth. </a:t>
            </a:r>
            <a:endParaRPr lang="zh-TW" altLang="zh-HK" sz="2400" dirty="0">
              <a:solidFill>
                <a:srgbClr val="0000CC"/>
              </a:solidFill>
            </a:endParaRPr>
          </a:p>
          <a:p>
            <a:pPr algn="just"/>
            <a:r>
              <a:rPr lang="en-US" altLang="zh-HK" sz="2400" dirty="0">
                <a:solidFill>
                  <a:srgbClr val="0000CC"/>
                </a:solidFill>
              </a:rPr>
              <a:t> </a:t>
            </a:r>
            <a:endParaRPr lang="zh-TW" altLang="zh-HK" sz="2400" dirty="0">
              <a:solidFill>
                <a:srgbClr val="0000CC"/>
              </a:solidFill>
            </a:endParaRPr>
          </a:p>
          <a:p>
            <a:pPr algn="just"/>
            <a:r>
              <a:rPr lang="en-US" altLang="zh-HK" sz="2400" dirty="0" smtClean="0">
                <a:solidFill>
                  <a:srgbClr val="0000CC"/>
                </a:solidFill>
              </a:rPr>
              <a:t>How </a:t>
            </a:r>
            <a:r>
              <a:rPr lang="en-US" altLang="zh-HK" sz="2400" dirty="0">
                <a:solidFill>
                  <a:srgbClr val="0000CC"/>
                </a:solidFill>
              </a:rPr>
              <a:t>can Hong Kong maintain its competitiveness? </a:t>
            </a:r>
            <a:r>
              <a:rPr lang="en-US" altLang="zh-HK" sz="2400" dirty="0" smtClean="0">
                <a:solidFill>
                  <a:srgbClr val="0000CC"/>
                </a:solidFill>
              </a:rPr>
              <a:t>What </a:t>
            </a:r>
            <a:r>
              <a:rPr lang="en-US" altLang="zh-HK" sz="2400" dirty="0">
                <a:solidFill>
                  <a:srgbClr val="0000CC"/>
                </a:solidFill>
              </a:rPr>
              <a:t>should we do to enhance our human capital and </a:t>
            </a:r>
            <a:r>
              <a:rPr lang="en-US" altLang="zh-HK" sz="2400" dirty="0" smtClean="0">
                <a:solidFill>
                  <a:srgbClr val="0000CC"/>
                </a:solidFill>
              </a:rPr>
              <a:t>productivity so as to sustain economic development? </a:t>
            </a:r>
            <a:r>
              <a:rPr lang="en-US" altLang="zh-HK" sz="2400" dirty="0">
                <a:solidFill>
                  <a:srgbClr val="0000CC"/>
                </a:solidFill>
              </a:rPr>
              <a:t>A growing mismatch </a:t>
            </a:r>
            <a:r>
              <a:rPr lang="en-US" altLang="zh-HK" sz="2400" dirty="0" smtClean="0">
                <a:solidFill>
                  <a:srgbClr val="0000CC"/>
                </a:solidFill>
              </a:rPr>
              <a:t>in </a:t>
            </a:r>
            <a:r>
              <a:rPr lang="en-US" altLang="zh-HK" sz="2400" dirty="0">
                <a:solidFill>
                  <a:srgbClr val="0000CC"/>
                </a:solidFill>
              </a:rPr>
              <a:t>human resources and the lack of diversity of career choices </a:t>
            </a:r>
            <a:r>
              <a:rPr lang="en-US" altLang="zh-HK" sz="2400" dirty="0" smtClean="0">
                <a:solidFill>
                  <a:srgbClr val="0000CC"/>
                </a:solidFill>
              </a:rPr>
              <a:t>are issues </a:t>
            </a:r>
            <a:r>
              <a:rPr lang="en-US" altLang="zh-HK" sz="2400" dirty="0">
                <a:solidFill>
                  <a:srgbClr val="0000CC"/>
                </a:solidFill>
              </a:rPr>
              <a:t>that concern us. While some </a:t>
            </a:r>
            <a:r>
              <a:rPr lang="en-US" altLang="zh-HK" sz="2400" dirty="0" smtClean="0">
                <a:solidFill>
                  <a:srgbClr val="0000CC"/>
                </a:solidFill>
              </a:rPr>
              <a:t>sectors </a:t>
            </a:r>
            <a:r>
              <a:rPr lang="en-US" altLang="zh-HK" sz="2400" dirty="0">
                <a:solidFill>
                  <a:srgbClr val="0000CC"/>
                </a:solidFill>
              </a:rPr>
              <a:t>are facing a manpower shortage, our younger generations feel their </a:t>
            </a:r>
            <a:r>
              <a:rPr lang="en-US" altLang="zh-HK" sz="2400" dirty="0" smtClean="0">
                <a:solidFill>
                  <a:srgbClr val="0000CC"/>
                </a:solidFill>
              </a:rPr>
              <a:t>upward </a:t>
            </a:r>
            <a:r>
              <a:rPr lang="en-US" altLang="zh-HK" sz="2400" dirty="0">
                <a:solidFill>
                  <a:srgbClr val="0000CC"/>
                </a:solidFill>
              </a:rPr>
              <a:t>mobility is being </a:t>
            </a:r>
            <a:r>
              <a:rPr lang="en-US" altLang="zh-HK" sz="2400" dirty="0" smtClean="0">
                <a:solidFill>
                  <a:srgbClr val="0000CC"/>
                </a:solidFill>
              </a:rPr>
              <a:t>restricted </a:t>
            </a:r>
            <a:r>
              <a:rPr lang="en-US" altLang="zh-HK" sz="2400" dirty="0">
                <a:solidFill>
                  <a:srgbClr val="0000CC"/>
                </a:solidFill>
              </a:rPr>
              <a:t>by a lack of quality </a:t>
            </a:r>
            <a:r>
              <a:rPr lang="en-US" altLang="zh-HK" sz="2400" dirty="0" smtClean="0">
                <a:solidFill>
                  <a:srgbClr val="0000CC"/>
                </a:solidFill>
              </a:rPr>
              <a:t>jobs</a:t>
            </a:r>
            <a:r>
              <a:rPr lang="en-US" altLang="zh-HK" sz="2400" dirty="0">
                <a:solidFill>
                  <a:srgbClr val="0000CC"/>
                </a:solidFill>
              </a:rPr>
              <a:t>. </a:t>
            </a:r>
            <a:endParaRPr lang="en-US" altLang="zh-HK" sz="2400" dirty="0" smtClean="0">
              <a:solidFill>
                <a:srgbClr val="0000CC"/>
              </a:solidFill>
            </a:endParaRPr>
          </a:p>
          <a:p>
            <a:pPr algn="just"/>
            <a:endParaRPr lang="en-US" altLang="zh-TW" sz="2400" dirty="0">
              <a:solidFill>
                <a:srgbClr val="0000CC"/>
              </a:solidFill>
            </a:endParaRPr>
          </a:p>
          <a:p>
            <a:pPr algn="just"/>
            <a:r>
              <a:rPr lang="en-US" altLang="zh-HK" sz="2400" dirty="0">
                <a:solidFill>
                  <a:srgbClr val="0000CC"/>
                </a:solidFill>
              </a:rPr>
              <a:t>Population issues are wide-ranging. A sustainable population policy should aim at finding a balance among economic growth, equal opportunities and better quality living.</a:t>
            </a:r>
            <a:endParaRPr lang="zh-TW" altLang="zh-HK" sz="2400" dirty="0">
              <a:solidFill>
                <a:srgbClr val="0000CC"/>
              </a:solidFill>
            </a:endParaRPr>
          </a:p>
          <a:p>
            <a:pPr algn="just"/>
            <a:endParaRPr lang="zh-TW" altLang="zh-HK" sz="2400" dirty="0">
              <a:solidFill>
                <a:srgbClr val="0000CC"/>
              </a:solidFill>
            </a:endParaRPr>
          </a:p>
        </p:txBody>
      </p:sp>
      <p:sp>
        <p:nvSpPr>
          <p:cNvPr id="5" name="投影片編號版面配置區 4"/>
          <p:cNvSpPr>
            <a:spLocks noGrp="1"/>
          </p:cNvSpPr>
          <p:nvPr>
            <p:ph type="sldNum" sz="quarter" idx="12"/>
          </p:nvPr>
        </p:nvSpPr>
        <p:spPr/>
        <p:txBody>
          <a:bodyPr/>
          <a:lstStyle/>
          <a:p>
            <a:fld id="{302040AF-61BD-4EA2-B775-A5B8FBFE405F}" type="slidenum">
              <a:rPr lang="zh-HK" altLang="en-US" smtClean="0"/>
              <a:t>2</a:t>
            </a:fld>
            <a:endParaRPr lang="zh-HK" altLang="en-US"/>
          </a:p>
        </p:txBody>
      </p:sp>
    </p:spTree>
    <p:extLst>
      <p:ext uri="{BB962C8B-B14F-4D97-AF65-F5344CB8AC3E}">
        <p14:creationId xmlns:p14="http://schemas.microsoft.com/office/powerpoint/2010/main" val="3410263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8" descr="http://www.vjmedia.com.hk/wp-content/uploads/2013/10/%E8%9E%A2%E5%B9%95%E5%BF%AB%E7%85%A7-2013-10-25-%E4%B8%8A%E5%8D%8801.45.39.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t="43057" b="24411"/>
          <a:stretch/>
        </p:blipFill>
        <p:spPr bwMode="auto">
          <a:xfrm>
            <a:off x="284163" y="1510768"/>
            <a:ext cx="8491106" cy="391164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7170" name="Rectangle 3"/>
          <p:cNvSpPr>
            <a:spLocks noChangeArrowheads="1"/>
          </p:cNvSpPr>
          <p:nvPr/>
        </p:nvSpPr>
        <p:spPr bwMode="auto">
          <a:xfrm>
            <a:off x="-468560" y="349552"/>
            <a:ext cx="8064500" cy="519112"/>
          </a:xfrm>
          <a:prstGeom prst="rect">
            <a:avLst/>
          </a:prstGeom>
          <a:solidFill>
            <a:schemeClr val="bg1">
              <a:alpha val="45882"/>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kumimoji="0" lang="en-US" altLang="zh-TW" sz="2800" dirty="0">
              <a:solidFill>
                <a:srgbClr val="0000CC"/>
              </a:solidFill>
              <a:latin typeface="+mn-ea"/>
            </a:endParaRPr>
          </a:p>
        </p:txBody>
      </p:sp>
      <p:sp>
        <p:nvSpPr>
          <p:cNvPr id="7171" name="AutoShape 4">
            <a:hlinkClick r:id="" action="ppaction://hlinkshowjump?jump=firstslide" highlightClick="1"/>
          </p:cNvPr>
          <p:cNvSpPr>
            <a:spLocks noChangeArrowheads="1"/>
          </p:cNvSpPr>
          <p:nvPr/>
        </p:nvSpPr>
        <p:spPr bwMode="auto">
          <a:xfrm>
            <a:off x="7595940" y="118744"/>
            <a:ext cx="1420383" cy="980728"/>
          </a:xfrm>
          <a:prstGeom prst="actionButtonHome">
            <a:avLst/>
          </a:prstGeom>
          <a:solidFill>
            <a:srgbClr val="FFCC00"/>
          </a:solidFill>
          <a:ln>
            <a:noFill/>
          </a:ln>
          <a:effectLst>
            <a:glow rad="228600">
              <a:schemeClr val="accent6">
                <a:satMod val="175000"/>
                <a:alpha val="40000"/>
              </a:schemeClr>
            </a:glow>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lgn="l"/>
            <a:endParaRPr kumimoji="0" lang="zh-HK" altLang="en-US">
              <a:solidFill>
                <a:schemeClr val="tx1"/>
              </a:solidFill>
            </a:endParaRPr>
          </a:p>
        </p:txBody>
      </p:sp>
      <p:sp>
        <p:nvSpPr>
          <p:cNvPr id="4105" name="Rectangle 9"/>
          <p:cNvSpPr>
            <a:spLocks noChangeArrowheads="1"/>
          </p:cNvSpPr>
          <p:nvPr/>
        </p:nvSpPr>
        <p:spPr bwMode="auto">
          <a:xfrm>
            <a:off x="566738" y="1155074"/>
            <a:ext cx="8323261" cy="1246495"/>
          </a:xfrm>
          <a:prstGeom prst="rect">
            <a:avLst/>
          </a:prstGeom>
          <a:solidFill>
            <a:schemeClr val="accent6">
              <a:lumMod val="40000"/>
              <a:lumOff val="60000"/>
              <a:alpha val="58823"/>
            </a:schemeClr>
          </a:solidFill>
          <a:ln>
            <a:noFill/>
          </a:ln>
          <a:effectLst/>
          <a:extLst/>
        </p:spPr>
        <p:txBody>
          <a:bodyPr wrap="square">
            <a:spAutoFit/>
          </a:bodyPr>
          <a:lstStyle/>
          <a:p>
            <a:pPr algn="just">
              <a:defRPr/>
            </a:pPr>
            <a:r>
              <a:rPr lang="en-US" altLang="zh-HK" sz="2500" b="1" dirty="0" smtClean="0">
                <a:solidFill>
                  <a:srgbClr val="0000CC"/>
                </a:solidFill>
                <a:latin typeface="+mj-lt"/>
                <a:cs typeface="Times New Roman" pitchFamily="18" charset="0"/>
              </a:rPr>
              <a:t>1. </a:t>
            </a:r>
            <a:r>
              <a:rPr lang="en-US" altLang="zh-HK" sz="2500" b="1" dirty="0" smtClean="0">
                <a:solidFill>
                  <a:srgbClr val="0000CC"/>
                </a:solidFill>
                <a:latin typeface="+mj-lt"/>
              </a:rPr>
              <a:t>Do </a:t>
            </a:r>
            <a:r>
              <a:rPr lang="en-US" altLang="zh-HK" sz="2500" b="1" dirty="0">
                <a:solidFill>
                  <a:srgbClr val="0000CC"/>
                </a:solidFill>
                <a:latin typeface="+mj-lt"/>
              </a:rPr>
              <a:t>you agree that ‘attracting new talents and professionals from around the world” is the only way to increasing the productivity of the </a:t>
            </a:r>
            <a:r>
              <a:rPr lang="en-US" altLang="zh-HK" sz="2500" b="1" dirty="0" err="1">
                <a:solidFill>
                  <a:srgbClr val="0000CC"/>
                </a:solidFill>
                <a:latin typeface="+mj-lt"/>
              </a:rPr>
              <a:t>labour</a:t>
            </a:r>
            <a:r>
              <a:rPr lang="en-US" altLang="zh-HK" sz="2500" b="1" dirty="0">
                <a:solidFill>
                  <a:srgbClr val="0000CC"/>
                </a:solidFill>
                <a:latin typeface="+mj-lt"/>
              </a:rPr>
              <a:t> force in Hong Kong? Why?</a:t>
            </a:r>
            <a:endParaRPr lang="zh-TW" altLang="en-US" sz="2500" b="1" dirty="0">
              <a:solidFill>
                <a:srgbClr val="0000CC"/>
              </a:solidFill>
              <a:latin typeface="+mj-lt"/>
            </a:endParaRPr>
          </a:p>
        </p:txBody>
      </p:sp>
      <p:sp>
        <p:nvSpPr>
          <p:cNvPr id="7175" name="Rectangle 12"/>
          <p:cNvSpPr>
            <a:spLocks noChangeArrowheads="1"/>
          </p:cNvSpPr>
          <p:nvPr/>
        </p:nvSpPr>
        <p:spPr bwMode="auto">
          <a:xfrm>
            <a:off x="591963" y="99222"/>
            <a:ext cx="564389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HK" sz="4400" b="1" dirty="0">
                <a:solidFill>
                  <a:srgbClr val="0000CC"/>
                </a:solidFill>
              </a:rPr>
              <a:t>Questions for Enquiry</a:t>
            </a:r>
            <a:endParaRPr kumimoji="0" lang="zh-TW" altLang="en-US" sz="4400" b="1" dirty="0">
              <a:solidFill>
                <a:srgbClr val="0000CC"/>
              </a:solidFill>
              <a:latin typeface="+mn-ea"/>
            </a:endParaRPr>
          </a:p>
        </p:txBody>
      </p:sp>
      <p:sp>
        <p:nvSpPr>
          <p:cNvPr id="7176" name="Rectangle 9"/>
          <p:cNvSpPr>
            <a:spLocks noChangeArrowheads="1"/>
          </p:cNvSpPr>
          <p:nvPr/>
        </p:nvSpPr>
        <p:spPr bwMode="auto">
          <a:xfrm>
            <a:off x="566737" y="2989539"/>
            <a:ext cx="8323261" cy="861774"/>
          </a:xfrm>
          <a:prstGeom prst="rect">
            <a:avLst/>
          </a:prstGeom>
          <a:solidFill>
            <a:srgbClr val="CCFF99">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r>
              <a:rPr lang="en-US" altLang="zh-TW" sz="2500" b="1" dirty="0">
                <a:solidFill>
                  <a:srgbClr val="0000CC"/>
                </a:solidFill>
                <a:latin typeface="+mj-lt"/>
                <a:cs typeface="Times New Roman" pitchFamily="18" charset="0"/>
              </a:rPr>
              <a:t>2</a:t>
            </a:r>
            <a:r>
              <a:rPr lang="en-US" altLang="zh-TW" sz="2500" b="1" dirty="0" smtClean="0">
                <a:solidFill>
                  <a:srgbClr val="0000CC"/>
                </a:solidFill>
                <a:latin typeface="+mj-lt"/>
                <a:cs typeface="Times New Roman" pitchFamily="18" charset="0"/>
              </a:rPr>
              <a:t>.</a:t>
            </a:r>
            <a:r>
              <a:rPr lang="en-US" altLang="zh-HK" sz="2500" b="1" dirty="0">
                <a:solidFill>
                  <a:srgbClr val="0000CC"/>
                </a:solidFill>
                <a:latin typeface="+mj-lt"/>
              </a:rPr>
              <a:t> What are the barriers that deter our younger generations from having upward social mobility?</a:t>
            </a:r>
            <a:endParaRPr lang="zh-TW" altLang="en-US" sz="2500" b="1" dirty="0">
              <a:solidFill>
                <a:srgbClr val="0000CC"/>
              </a:solidFill>
              <a:latin typeface="+mj-lt"/>
            </a:endParaRPr>
          </a:p>
        </p:txBody>
      </p:sp>
      <p:sp>
        <p:nvSpPr>
          <p:cNvPr id="7179" name="Rectangle 9"/>
          <p:cNvSpPr>
            <a:spLocks noChangeArrowheads="1"/>
          </p:cNvSpPr>
          <p:nvPr/>
        </p:nvSpPr>
        <p:spPr bwMode="auto">
          <a:xfrm>
            <a:off x="525216" y="4439465"/>
            <a:ext cx="8364781" cy="1631216"/>
          </a:xfrm>
          <a:prstGeom prst="rect">
            <a:avLst/>
          </a:prstGeom>
          <a:solidFill>
            <a:srgbClr val="FFFF00">
              <a:alpha val="5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algn="just"/>
            <a:r>
              <a:rPr lang="en-US" altLang="zh-TW" sz="2500" b="1" dirty="0">
                <a:solidFill>
                  <a:srgbClr val="0000CC"/>
                </a:solidFill>
                <a:latin typeface="+mj-lt"/>
              </a:rPr>
              <a:t>3</a:t>
            </a:r>
            <a:r>
              <a:rPr lang="en-US" altLang="zh-TW" sz="2500" b="1" dirty="0" smtClean="0">
                <a:solidFill>
                  <a:srgbClr val="0000CC"/>
                </a:solidFill>
                <a:latin typeface="+mj-lt"/>
              </a:rPr>
              <a:t>.</a:t>
            </a:r>
            <a:r>
              <a:rPr lang="en-US" altLang="zh-HK" sz="2500" b="1" dirty="0">
                <a:solidFill>
                  <a:srgbClr val="0000CC"/>
                </a:solidFill>
                <a:latin typeface="+mj-lt"/>
              </a:rPr>
              <a:t> Which of the following objectives should be given top priority – the creation of economic wealth, the provision of equal opportunities for all people or the betterment of our living conditions? Why?</a:t>
            </a:r>
            <a:endParaRPr lang="zh-TW" altLang="zh-HK" sz="2500" b="1" dirty="0">
              <a:solidFill>
                <a:srgbClr val="0000CC"/>
              </a:solidFill>
              <a:latin typeface="+mj-lt"/>
            </a:endParaRPr>
          </a:p>
        </p:txBody>
      </p:sp>
      <p:sp>
        <p:nvSpPr>
          <p:cNvPr id="7180"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7181"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endParaRPr kumimoji="0" lang="zh-HK" altLang="en-US">
              <a:solidFill>
                <a:schemeClr val="tx1"/>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3</a:t>
            </a:fld>
            <a:endParaRPr lang="zh-HK" altLang="en-US"/>
          </a:p>
        </p:txBody>
      </p:sp>
    </p:spTree>
    <p:extLst>
      <p:ext uri="{BB962C8B-B14F-4D97-AF65-F5344CB8AC3E}">
        <p14:creationId xmlns:p14="http://schemas.microsoft.com/office/powerpoint/2010/main" val="362603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5" name="文字方塊 6">
            <a:hlinkClick r:id="" action="ppaction://hlinkshowjump?jump=nextslide"/>
          </p:cNvPr>
          <p:cNvSpPr txBox="1">
            <a:spLocks noChangeArrowheads="1"/>
          </p:cNvSpPr>
          <p:nvPr/>
        </p:nvSpPr>
        <p:spPr bwMode="auto">
          <a:xfrm>
            <a:off x="7269684" y="5473966"/>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sp>
        <p:nvSpPr>
          <p:cNvPr id="15" name="文字方塊 14"/>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smtClean="0">
                <a:solidFill>
                  <a:srgbClr val="0000CC"/>
                </a:solidFill>
                <a:latin typeface="+mj-lt"/>
                <a:ea typeface="細明體" panose="02020509000000000000" pitchFamily="49" charset="-120"/>
              </a:rPr>
              <a:t>Background Information</a:t>
            </a:r>
            <a:endParaRPr kumimoji="0" lang="en-US" altLang="zh-TW" sz="4000" b="1" dirty="0" smtClean="0">
              <a:solidFill>
                <a:prstClr val="black"/>
              </a:solidFill>
              <a:latin typeface="+mj-lt"/>
              <a:ea typeface="細明體" panose="02020509000000000000" pitchFamily="49" charset="-120"/>
            </a:endParaRPr>
          </a:p>
        </p:txBody>
      </p:sp>
      <p:grpSp>
        <p:nvGrpSpPr>
          <p:cNvPr id="16" name="群組 15"/>
          <p:cNvGrpSpPr/>
          <p:nvPr/>
        </p:nvGrpSpPr>
        <p:grpSpPr>
          <a:xfrm>
            <a:off x="907142" y="6282774"/>
            <a:ext cx="7265258" cy="556114"/>
            <a:chOff x="907142" y="6282774"/>
            <a:chExt cx="7265258" cy="556114"/>
          </a:xfrm>
          <a:solidFill>
            <a:srgbClr val="0000CC"/>
          </a:solidFill>
        </p:grpSpPr>
        <p:sp>
          <p:nvSpPr>
            <p:cNvPr id="17" name="矩形 16">
              <a:hlinkClick r:id="rId3"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3"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18" name="矩形 1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4" action="ppaction://hlinksldjump"/>
                </a:rPr>
                <a:t>Enquiry Question </a:t>
              </a:r>
              <a:r>
                <a:rPr lang="en-US" altLang="zh-HK" b="1" dirty="0" smtClean="0">
                  <a:solidFill>
                    <a:schemeClr val="bg1"/>
                  </a:solidFill>
                  <a:ea typeface="細明體" panose="02020509000000000000" pitchFamily="49" charset="-120"/>
                  <a:hlinkClick r:id="rId4" action="ppaction://hlinksldjump"/>
                </a:rPr>
                <a:t>(2)</a:t>
              </a:r>
              <a:endParaRPr lang="zh-HK" altLang="en-US" b="1" dirty="0">
                <a:solidFill>
                  <a:schemeClr val="bg1"/>
                </a:solidFill>
                <a:ea typeface="細明體" panose="02020509000000000000" pitchFamily="49" charset="-120"/>
              </a:endParaRPr>
            </a:p>
          </p:txBody>
        </p:sp>
        <p:sp>
          <p:nvSpPr>
            <p:cNvPr id="22" name="矩形 21">
              <a:hlinkClick r:id="rId5"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6"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3" name="矩形 2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5" action="ppaction://hlinksldjump"/>
                </a:rPr>
                <a:t>Enquiry Question </a:t>
              </a:r>
              <a:r>
                <a:rPr lang="en-US" altLang="zh-HK" b="1" dirty="0" smtClean="0">
                  <a:solidFill>
                    <a:schemeClr val="bg1"/>
                  </a:solidFill>
                  <a:ea typeface="細明體" panose="02020509000000000000" pitchFamily="49" charset="-120"/>
                  <a:hlinkClick r:id="rId5" action="ppaction://hlinksldjump"/>
                </a:rPr>
                <a:t>(3)</a:t>
              </a:r>
              <a:endParaRPr lang="zh-HK" altLang="en-US" b="1" dirty="0">
                <a:solidFill>
                  <a:schemeClr val="bg1"/>
                </a:solidFill>
                <a:ea typeface="細明體" panose="02020509000000000000" pitchFamily="49" charset="-120"/>
              </a:endParaRPr>
            </a:p>
          </p:txBody>
        </p:sp>
      </p:grpSp>
      <p:sp>
        <p:nvSpPr>
          <p:cNvPr id="4" name="矩形 3"/>
          <p:cNvSpPr/>
          <p:nvPr/>
        </p:nvSpPr>
        <p:spPr>
          <a:xfrm>
            <a:off x="171662" y="708811"/>
            <a:ext cx="8605837" cy="5586145"/>
          </a:xfrm>
          <a:prstGeom prst="rect">
            <a:avLst/>
          </a:prstGeom>
        </p:spPr>
        <p:txBody>
          <a:bodyPr wrap="square">
            <a:spAutoFit/>
          </a:bodyPr>
          <a:lstStyle/>
          <a:p>
            <a:pPr marL="285750" indent="-285750">
              <a:buFont typeface="Wingdings" panose="05000000000000000000" pitchFamily="2" charset="2"/>
              <a:buChar char="p"/>
            </a:pPr>
            <a:r>
              <a:rPr lang="en-US" altLang="zh-HK" sz="2100" dirty="0" smtClean="0">
                <a:solidFill>
                  <a:srgbClr val="0000CC"/>
                </a:solidFill>
              </a:rPr>
              <a:t>Secretariat </a:t>
            </a:r>
            <a:r>
              <a:rPr lang="en-US" altLang="zh-HK" sz="2100" dirty="0">
                <a:solidFill>
                  <a:srgbClr val="0000CC"/>
                </a:solidFill>
              </a:rPr>
              <a:t>of the Steering Committee on Population </a:t>
            </a:r>
            <a:r>
              <a:rPr lang="en-US" altLang="zh-HK" sz="2100" dirty="0" smtClean="0">
                <a:solidFill>
                  <a:srgbClr val="0000CC"/>
                </a:solidFill>
              </a:rPr>
              <a:t>Policy, </a:t>
            </a:r>
            <a:r>
              <a:rPr lang="en-US" altLang="zh-HK" sz="2100" dirty="0">
                <a:solidFill>
                  <a:srgbClr val="0000CC"/>
                </a:solidFill>
              </a:rPr>
              <a:t>Chief Secretary for Administration’s Office</a:t>
            </a:r>
            <a:r>
              <a:rPr lang="en-US" altLang="zh-HK" sz="2100" dirty="0" smtClean="0">
                <a:solidFill>
                  <a:srgbClr val="0000CC"/>
                </a:solidFill>
              </a:rPr>
              <a:t>. </a:t>
            </a:r>
            <a:r>
              <a:rPr lang="en-US" altLang="zh-HK" sz="2100" dirty="0">
                <a:solidFill>
                  <a:srgbClr val="0000CC"/>
                </a:solidFill>
              </a:rPr>
              <a:t>(</a:t>
            </a:r>
            <a:r>
              <a:rPr lang="en-US" altLang="zh-HK" sz="2100" dirty="0" smtClean="0">
                <a:solidFill>
                  <a:srgbClr val="0000CC"/>
                </a:solidFill>
              </a:rPr>
              <a:t>2013). Public Engagement Exercise on Population Policy</a:t>
            </a:r>
            <a:r>
              <a:rPr lang="en-US" altLang="zh-HK" sz="2100" dirty="0">
                <a:solidFill>
                  <a:srgbClr val="0000CC"/>
                </a:solidFill>
              </a:rPr>
              <a:t>(2013.10.24. – 2014.2.23</a:t>
            </a:r>
            <a:r>
              <a:rPr lang="en-US" altLang="zh-HK" sz="2100" dirty="0" smtClean="0">
                <a:solidFill>
                  <a:srgbClr val="0000CC"/>
                </a:solidFill>
              </a:rPr>
              <a:t>). </a:t>
            </a:r>
            <a:r>
              <a:rPr lang="en-US" altLang="zh-HK" sz="2100" dirty="0">
                <a:solidFill>
                  <a:srgbClr val="0000CC"/>
                </a:solidFill>
              </a:rPr>
              <a:t>Retrieved from </a:t>
            </a:r>
            <a:r>
              <a:rPr lang="en-US" altLang="zh-TW" sz="2100" dirty="0">
                <a:solidFill>
                  <a:srgbClr val="0000CC"/>
                </a:solidFill>
                <a:hlinkClick r:id="rId7"/>
              </a:rPr>
              <a:t>http://www.hkpopulation.gov.hk/public_engagement/en/</a:t>
            </a:r>
            <a:endParaRPr lang="en-US" altLang="zh-TW" sz="2100" dirty="0">
              <a:solidFill>
                <a:srgbClr val="0000CC"/>
              </a:solidFill>
            </a:endParaRPr>
          </a:p>
          <a:p>
            <a:endParaRPr lang="zh-TW" altLang="zh-HK" sz="2100" dirty="0">
              <a:solidFill>
                <a:srgbClr val="0000CC"/>
              </a:solidFill>
            </a:endParaRPr>
          </a:p>
          <a:p>
            <a:pPr marL="285750" indent="-285750">
              <a:buFont typeface="Wingdings" panose="05000000000000000000" pitchFamily="2" charset="2"/>
              <a:buChar char="p"/>
            </a:pPr>
            <a:r>
              <a:rPr lang="zh-TW" altLang="zh-HK" sz="2100" dirty="0">
                <a:solidFill>
                  <a:srgbClr val="0000CC"/>
                </a:solidFill>
              </a:rPr>
              <a:t>文滙報</a:t>
            </a:r>
            <a:r>
              <a:rPr lang="en-US" altLang="zh-HK" sz="2100" dirty="0">
                <a:solidFill>
                  <a:srgbClr val="0000CC"/>
                </a:solidFill>
              </a:rPr>
              <a:t>(2013</a:t>
            </a:r>
            <a:r>
              <a:rPr lang="zh-TW" altLang="zh-HK" sz="2100" dirty="0">
                <a:solidFill>
                  <a:srgbClr val="0000CC"/>
                </a:solidFill>
              </a:rPr>
              <a:t>年</a:t>
            </a:r>
            <a:r>
              <a:rPr lang="en-US" altLang="zh-HK" sz="2100" dirty="0">
                <a:solidFill>
                  <a:srgbClr val="0000CC"/>
                </a:solidFill>
              </a:rPr>
              <a:t>10</a:t>
            </a:r>
            <a:r>
              <a:rPr lang="zh-TW" altLang="zh-HK" sz="2100" dirty="0">
                <a:solidFill>
                  <a:srgbClr val="0000CC"/>
                </a:solidFill>
              </a:rPr>
              <a:t>月</a:t>
            </a:r>
            <a:r>
              <a:rPr lang="en-US" altLang="zh-HK" sz="2100" dirty="0">
                <a:solidFill>
                  <a:srgbClr val="0000CC"/>
                </a:solidFill>
              </a:rPr>
              <a:t>24</a:t>
            </a:r>
            <a:r>
              <a:rPr lang="zh-TW" altLang="zh-HK" sz="2100" dirty="0">
                <a:solidFill>
                  <a:srgbClr val="0000CC"/>
                </a:solidFill>
              </a:rPr>
              <a:t>日</a:t>
            </a:r>
            <a:r>
              <a:rPr lang="en-US" altLang="zh-HK" sz="2100" dirty="0">
                <a:solidFill>
                  <a:srgbClr val="0000CC"/>
                </a:solidFill>
              </a:rPr>
              <a:t>)</a:t>
            </a:r>
            <a:r>
              <a:rPr lang="zh-TW" altLang="zh-HK" sz="2100" dirty="0">
                <a:solidFill>
                  <a:srgbClr val="0000CC"/>
                </a:solidFill>
              </a:rPr>
              <a:t>〈人口政策諮詢 主打三方向</a:t>
            </a:r>
            <a:r>
              <a:rPr lang="en-US" altLang="zh-HK" sz="2100" dirty="0">
                <a:solidFill>
                  <a:srgbClr val="0000CC"/>
                </a:solidFill>
              </a:rPr>
              <a:t>&gt; (</a:t>
            </a:r>
            <a:r>
              <a:rPr lang="zh-TW" altLang="zh-HK" sz="2100" dirty="0">
                <a:solidFill>
                  <a:srgbClr val="0000CC"/>
                </a:solidFill>
              </a:rPr>
              <a:t>取自</a:t>
            </a:r>
            <a:r>
              <a:rPr lang="en-US" altLang="zh-HK" sz="2100" dirty="0">
                <a:solidFill>
                  <a:srgbClr val="0000CC"/>
                </a:solidFill>
              </a:rPr>
              <a:t>: </a:t>
            </a:r>
            <a:r>
              <a:rPr lang="en-US" altLang="zh-HK" sz="2100" u="sng" dirty="0">
                <a:solidFill>
                  <a:srgbClr val="0000CC"/>
                </a:solidFill>
                <a:hlinkClick r:id="rId8"/>
              </a:rPr>
              <a:t>http://paper.wenweipo.com/2013/10/24/YO1310240015.htm</a:t>
            </a:r>
            <a:r>
              <a:rPr lang="en-US" altLang="zh-HK" sz="2100" dirty="0">
                <a:solidFill>
                  <a:srgbClr val="0000CC"/>
                </a:solidFill>
              </a:rPr>
              <a:t>)</a:t>
            </a:r>
            <a:endParaRPr lang="zh-TW" altLang="zh-HK" sz="2100" dirty="0">
              <a:solidFill>
                <a:srgbClr val="0000CC"/>
              </a:solidFill>
            </a:endParaRPr>
          </a:p>
          <a:p>
            <a:endParaRPr lang="zh-TW" altLang="zh-HK" sz="2100" dirty="0">
              <a:solidFill>
                <a:srgbClr val="0000CC"/>
              </a:solidFill>
            </a:endParaRPr>
          </a:p>
          <a:p>
            <a:pPr marL="285750" indent="-285750">
              <a:buFont typeface="Wingdings" panose="05000000000000000000" pitchFamily="2" charset="2"/>
              <a:buChar char="p"/>
            </a:pPr>
            <a:r>
              <a:rPr lang="zh-TW" altLang="zh-HK" sz="2100" dirty="0">
                <a:solidFill>
                  <a:srgbClr val="0000CC"/>
                </a:solidFill>
              </a:rPr>
              <a:t>香港政府新聞網</a:t>
            </a:r>
            <a:r>
              <a:rPr lang="en-US" altLang="zh-HK" sz="2100" dirty="0">
                <a:solidFill>
                  <a:srgbClr val="0000CC"/>
                </a:solidFill>
              </a:rPr>
              <a:t> (2013</a:t>
            </a:r>
            <a:r>
              <a:rPr lang="zh-TW" altLang="zh-HK" sz="2100" dirty="0">
                <a:solidFill>
                  <a:srgbClr val="0000CC"/>
                </a:solidFill>
              </a:rPr>
              <a:t>年</a:t>
            </a:r>
            <a:r>
              <a:rPr lang="en-US" altLang="zh-HK" sz="2100" dirty="0">
                <a:solidFill>
                  <a:srgbClr val="0000CC"/>
                </a:solidFill>
              </a:rPr>
              <a:t>10</a:t>
            </a:r>
            <a:r>
              <a:rPr lang="zh-TW" altLang="zh-HK" sz="2100" dirty="0">
                <a:solidFill>
                  <a:srgbClr val="0000CC"/>
                </a:solidFill>
              </a:rPr>
              <a:t>月</a:t>
            </a:r>
            <a:r>
              <a:rPr lang="en-US" altLang="zh-HK" sz="2100" dirty="0">
                <a:solidFill>
                  <a:srgbClr val="0000CC"/>
                </a:solidFill>
              </a:rPr>
              <a:t>24</a:t>
            </a:r>
            <a:r>
              <a:rPr lang="zh-TW" altLang="zh-HK" sz="2100" dirty="0">
                <a:solidFill>
                  <a:srgbClr val="0000CC"/>
                </a:solidFill>
              </a:rPr>
              <a:t>日</a:t>
            </a:r>
            <a:r>
              <a:rPr lang="en-US" altLang="zh-HK" sz="2100" dirty="0">
                <a:solidFill>
                  <a:srgbClr val="0000CC"/>
                </a:solidFill>
              </a:rPr>
              <a:t>) </a:t>
            </a:r>
            <a:r>
              <a:rPr lang="zh-TW" altLang="zh-HK" sz="2100" dirty="0">
                <a:solidFill>
                  <a:srgbClr val="0000CC"/>
                </a:solidFill>
              </a:rPr>
              <a:t>〈政務司司長暨人口政策督導委員會主席於人口政策公眾參與活動記者會開場發言〉</a:t>
            </a:r>
            <a:r>
              <a:rPr lang="en-US" altLang="zh-HK" sz="2100" dirty="0">
                <a:solidFill>
                  <a:srgbClr val="0000CC"/>
                </a:solidFill>
              </a:rPr>
              <a:t>(</a:t>
            </a:r>
            <a:r>
              <a:rPr lang="zh-TW" altLang="zh-HK" sz="2100" dirty="0">
                <a:solidFill>
                  <a:srgbClr val="0000CC"/>
                </a:solidFill>
              </a:rPr>
              <a:t>取自﹕</a:t>
            </a:r>
            <a:r>
              <a:rPr lang="en-US" altLang="zh-HK" sz="2100" dirty="0">
                <a:solidFill>
                  <a:srgbClr val="0000CC"/>
                </a:solidFill>
                <a:hlinkClick r:id="rId9"/>
              </a:rPr>
              <a:t>http://</a:t>
            </a:r>
            <a:r>
              <a:rPr lang="en-US" altLang="zh-HK" sz="2100" dirty="0" smtClean="0">
                <a:solidFill>
                  <a:srgbClr val="0000CC"/>
                </a:solidFill>
                <a:hlinkClick r:id="rId9"/>
              </a:rPr>
              <a:t>www.info.gov.hk/gia/general/201310/24/P201310240689.htm</a:t>
            </a:r>
            <a:r>
              <a:rPr lang="en-US" altLang="zh-HK" sz="2100" dirty="0" smtClean="0">
                <a:solidFill>
                  <a:srgbClr val="0000CC"/>
                </a:solidFill>
              </a:rPr>
              <a:t>)</a:t>
            </a:r>
            <a:endParaRPr lang="zh-TW" altLang="zh-HK" sz="2100" dirty="0">
              <a:solidFill>
                <a:srgbClr val="0000CC"/>
              </a:solidFill>
            </a:endParaRPr>
          </a:p>
          <a:p>
            <a:endParaRPr lang="en-US" altLang="zh-HK" sz="2100" dirty="0">
              <a:solidFill>
                <a:srgbClr val="0000CC"/>
              </a:solidFill>
            </a:endParaRPr>
          </a:p>
          <a:p>
            <a:pPr marL="285750" indent="-285750">
              <a:buFont typeface="Wingdings" panose="05000000000000000000" pitchFamily="2" charset="2"/>
              <a:buChar char="p"/>
            </a:pPr>
            <a:r>
              <a:rPr lang="en-US" altLang="zh-HK" sz="2100" dirty="0" smtClean="0">
                <a:solidFill>
                  <a:srgbClr val="0000CC"/>
                </a:solidFill>
              </a:rPr>
              <a:t>Hong Kong’s Information Services Department. </a:t>
            </a:r>
            <a:r>
              <a:rPr lang="en-US" altLang="zh-HK" sz="2100" dirty="0">
                <a:solidFill>
                  <a:srgbClr val="0000CC"/>
                </a:solidFill>
              </a:rPr>
              <a:t>(</a:t>
            </a:r>
            <a:r>
              <a:rPr lang="en-US" altLang="zh-HK" sz="2100" dirty="0" smtClean="0">
                <a:solidFill>
                  <a:srgbClr val="0000CC"/>
                </a:solidFill>
              </a:rPr>
              <a:t>2013</a:t>
            </a:r>
            <a:r>
              <a:rPr lang="en-US" altLang="zh-HK" sz="2100" dirty="0">
                <a:solidFill>
                  <a:srgbClr val="0000CC"/>
                </a:solidFill>
              </a:rPr>
              <a:t>). Transcript of remarks at press conference on population policy public engagement exercise</a:t>
            </a:r>
            <a:br>
              <a:rPr lang="en-US" altLang="zh-HK" sz="2100" dirty="0">
                <a:solidFill>
                  <a:srgbClr val="0000CC"/>
                </a:solidFill>
              </a:rPr>
            </a:br>
            <a:r>
              <a:rPr lang="en-US" altLang="zh-HK" sz="2100" dirty="0" smtClean="0">
                <a:solidFill>
                  <a:srgbClr val="0000CC"/>
                </a:solidFill>
              </a:rPr>
              <a:t>[</a:t>
            </a:r>
            <a:r>
              <a:rPr lang="en-US" altLang="zh-HK" sz="2100" dirty="0">
                <a:solidFill>
                  <a:srgbClr val="0000CC"/>
                </a:solidFill>
              </a:rPr>
              <a:t>Press Release]. Retrieved from </a:t>
            </a:r>
            <a:r>
              <a:rPr lang="en-US" altLang="zh-HK" sz="2100" dirty="0">
                <a:solidFill>
                  <a:srgbClr val="0000CC"/>
                </a:solidFill>
                <a:hlinkClick r:id="rId10"/>
              </a:rPr>
              <a:t>http://www.info.gov.hk/gia/general/201310/24/P201310240695.htm</a:t>
            </a:r>
            <a:r>
              <a:rPr lang="en-US" altLang="zh-HK" sz="2100" dirty="0" smtClean="0">
                <a:solidFill>
                  <a:srgbClr val="0000CC"/>
                </a:solidFill>
              </a:rPr>
              <a:t>.</a:t>
            </a:r>
            <a:endParaRPr lang="en-US" altLang="zh-HK" sz="2100" dirty="0">
              <a:solidFill>
                <a:srgbClr val="0000CC"/>
              </a:solidFill>
            </a:endParaRPr>
          </a:p>
        </p:txBody>
      </p:sp>
      <p:sp>
        <p:nvSpPr>
          <p:cNvPr id="5" name="投影片編號版面配置區 4"/>
          <p:cNvSpPr>
            <a:spLocks noGrp="1"/>
          </p:cNvSpPr>
          <p:nvPr>
            <p:ph type="sldNum" sz="quarter" idx="12"/>
          </p:nvPr>
        </p:nvSpPr>
        <p:spPr/>
        <p:txBody>
          <a:bodyPr/>
          <a:lstStyle/>
          <a:p>
            <a:endParaRPr lang="zh-HK" altLang="en-US" dirty="0"/>
          </a:p>
        </p:txBody>
      </p:sp>
    </p:spTree>
    <p:extLst>
      <p:ext uri="{BB962C8B-B14F-4D97-AF65-F5344CB8AC3E}">
        <p14:creationId xmlns:p14="http://schemas.microsoft.com/office/powerpoint/2010/main" val="250493479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內容版面配置區 2"/>
          <p:cNvSpPr>
            <a:spLocks noGrp="1"/>
          </p:cNvSpPr>
          <p:nvPr>
            <p:ph idx="4294967295"/>
          </p:nvPr>
        </p:nvSpPr>
        <p:spPr>
          <a:xfrm>
            <a:off x="284163" y="761026"/>
            <a:ext cx="8544927" cy="5131053"/>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r>
              <a:rPr lang="zh-TW" altLang="en-US" sz="1600" dirty="0">
                <a:latin typeface="標楷體" pitchFamily="65" charset="-120"/>
                <a:ea typeface="標楷體" pitchFamily="65" charset="-120"/>
              </a:rPr>
              <a:t> </a:t>
            </a: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3"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4" name="矩形 3"/>
          <p:cNvSpPr/>
          <p:nvPr/>
        </p:nvSpPr>
        <p:spPr>
          <a:xfrm>
            <a:off x="209022" y="707886"/>
            <a:ext cx="8680978" cy="5632311"/>
          </a:xfrm>
          <a:prstGeom prst="rect">
            <a:avLst/>
          </a:prstGeom>
        </p:spPr>
        <p:txBody>
          <a:bodyPr wrap="square">
            <a:spAutoFit/>
          </a:bodyPr>
          <a:lstStyle/>
          <a:p>
            <a:pPr marL="285750" indent="-285750">
              <a:buFont typeface="Wingdings" panose="05000000000000000000" pitchFamily="2" charset="2"/>
              <a:buChar char="p"/>
            </a:pPr>
            <a:r>
              <a:rPr lang="en-US" altLang="zh-HK" sz="2000" dirty="0" smtClean="0">
                <a:solidFill>
                  <a:srgbClr val="0000CC"/>
                </a:solidFill>
              </a:rPr>
              <a:t>Hong </a:t>
            </a:r>
            <a:r>
              <a:rPr lang="en-US" altLang="zh-HK" sz="2000" dirty="0">
                <a:solidFill>
                  <a:srgbClr val="0000CC"/>
                </a:solidFill>
              </a:rPr>
              <a:t>Kong’s Information Services Department. (2013). Population policy – thoughts for </a:t>
            </a:r>
            <a:r>
              <a:rPr lang="en-US" altLang="zh-HK" sz="2000" dirty="0" smtClean="0">
                <a:solidFill>
                  <a:srgbClr val="0000CC"/>
                </a:solidFill>
              </a:rPr>
              <a:t>HK [Press </a:t>
            </a:r>
            <a:r>
              <a:rPr lang="en-US" altLang="zh-HK" sz="2000" dirty="0">
                <a:solidFill>
                  <a:srgbClr val="0000CC"/>
                </a:solidFill>
              </a:rPr>
              <a:t>Release]. Retrieved from </a:t>
            </a:r>
            <a:r>
              <a:rPr lang="en-US" altLang="zh-HK" sz="2000" u="sng" dirty="0">
                <a:solidFill>
                  <a:srgbClr val="0000CC"/>
                </a:solidFill>
              </a:rPr>
              <a:t>http://www.news.gov.hk/en/record/html/2013/10/20131025_111958.shtml</a:t>
            </a:r>
            <a:r>
              <a:rPr lang="en-US" altLang="zh-HK" sz="2000" dirty="0" smtClean="0">
                <a:solidFill>
                  <a:srgbClr val="0000CC"/>
                </a:solidFill>
              </a:rPr>
              <a:t>.</a:t>
            </a:r>
            <a:endParaRPr lang="en-US" altLang="zh-HK" sz="2000" dirty="0">
              <a:solidFill>
                <a:srgbClr val="0000CC"/>
              </a:solidFill>
            </a:endParaRPr>
          </a:p>
          <a:p>
            <a:endParaRPr lang="en-US" altLang="zh-TW" sz="2000" dirty="0">
              <a:solidFill>
                <a:srgbClr val="0000CC"/>
              </a:solidFill>
            </a:endParaRPr>
          </a:p>
          <a:p>
            <a:pPr marL="285750" indent="-285750">
              <a:buFont typeface="Wingdings" panose="05000000000000000000" pitchFamily="2" charset="2"/>
              <a:buChar char="p"/>
            </a:pPr>
            <a:r>
              <a:rPr lang="zh-TW" altLang="zh-HK" sz="2000" dirty="0" smtClean="0">
                <a:solidFill>
                  <a:srgbClr val="0000CC"/>
                </a:solidFill>
              </a:rPr>
              <a:t>新城</a:t>
            </a:r>
            <a:r>
              <a:rPr lang="zh-TW" altLang="zh-HK" sz="2000" dirty="0">
                <a:solidFill>
                  <a:srgbClr val="0000CC"/>
                </a:solidFill>
              </a:rPr>
              <a:t>知訊台資訊網</a:t>
            </a:r>
            <a:r>
              <a:rPr lang="en-US" altLang="zh-HK" sz="2000" dirty="0">
                <a:solidFill>
                  <a:srgbClr val="0000CC"/>
                </a:solidFill>
              </a:rPr>
              <a:t>(2013</a:t>
            </a:r>
            <a:r>
              <a:rPr lang="zh-TW" altLang="zh-HK" sz="2000" dirty="0">
                <a:solidFill>
                  <a:srgbClr val="0000CC"/>
                </a:solidFill>
              </a:rPr>
              <a:t>年</a:t>
            </a:r>
            <a:r>
              <a:rPr lang="en-US" altLang="zh-HK" sz="2000" dirty="0">
                <a:solidFill>
                  <a:srgbClr val="0000CC"/>
                </a:solidFill>
              </a:rPr>
              <a:t>10</a:t>
            </a:r>
            <a:r>
              <a:rPr lang="zh-TW" altLang="zh-HK" sz="2000" dirty="0">
                <a:solidFill>
                  <a:srgbClr val="0000CC"/>
                </a:solidFill>
              </a:rPr>
              <a:t>月</a:t>
            </a:r>
            <a:r>
              <a:rPr lang="en-US" altLang="zh-HK" sz="2000" dirty="0">
                <a:solidFill>
                  <a:srgbClr val="0000CC"/>
                </a:solidFill>
              </a:rPr>
              <a:t>26</a:t>
            </a:r>
            <a:r>
              <a:rPr lang="zh-TW" altLang="zh-HK" sz="2000" dirty="0">
                <a:solidFill>
                  <a:srgbClr val="0000CC"/>
                </a:solidFill>
              </a:rPr>
              <a:t>日</a:t>
            </a:r>
            <a:r>
              <a:rPr lang="en-US" altLang="zh-HK" sz="2000" dirty="0">
                <a:solidFill>
                  <a:srgbClr val="0000CC"/>
                </a:solidFill>
              </a:rPr>
              <a:t>)&lt;</a:t>
            </a:r>
            <a:r>
              <a:rPr lang="zh-TW" altLang="zh-HK" sz="2000" dirty="0">
                <a:solidFill>
                  <a:srgbClr val="0000CC"/>
                </a:solidFill>
              </a:rPr>
              <a:t>林鄭月娥指人口政策諮詢文件不是金科玉律</a:t>
            </a:r>
            <a:r>
              <a:rPr lang="en-US" altLang="zh-HK" sz="2000" dirty="0">
                <a:solidFill>
                  <a:srgbClr val="0000CC"/>
                </a:solidFill>
              </a:rPr>
              <a:t>&gt;(</a:t>
            </a:r>
            <a:r>
              <a:rPr lang="zh-TW" altLang="zh-HK" sz="2000" dirty="0">
                <a:solidFill>
                  <a:srgbClr val="0000CC"/>
                </a:solidFill>
              </a:rPr>
              <a:t>取自</a:t>
            </a:r>
            <a:r>
              <a:rPr lang="en-US" altLang="zh-HK" sz="2000" dirty="0">
                <a:solidFill>
                  <a:srgbClr val="0000CC"/>
                </a:solidFill>
              </a:rPr>
              <a:t>: </a:t>
            </a:r>
            <a:r>
              <a:rPr lang="en-US" altLang="zh-HK" sz="2000" u="sng" dirty="0">
                <a:solidFill>
                  <a:srgbClr val="0000CC"/>
                </a:solidFill>
                <a:hlinkClick r:id="rId3"/>
              </a:rPr>
              <a:t>http://www.metroradio.com.hk/997/News/Default.aspx?NewsID=20131026094113</a:t>
            </a:r>
            <a:r>
              <a:rPr lang="en-US" altLang="zh-HK" sz="2000" dirty="0">
                <a:solidFill>
                  <a:srgbClr val="0000CC"/>
                </a:solidFill>
              </a:rPr>
              <a:t>)</a:t>
            </a:r>
            <a:endParaRPr lang="zh-TW" altLang="zh-HK" sz="2000" dirty="0">
              <a:solidFill>
                <a:srgbClr val="0000CC"/>
              </a:solidFill>
            </a:endParaRPr>
          </a:p>
          <a:p>
            <a:endParaRPr lang="zh-TW" altLang="zh-HK" sz="2000" dirty="0">
              <a:solidFill>
                <a:srgbClr val="0000CC"/>
              </a:solidFill>
            </a:endParaRPr>
          </a:p>
          <a:p>
            <a:pPr marL="285750" indent="-285750">
              <a:buFont typeface="Wingdings" panose="05000000000000000000" pitchFamily="2" charset="2"/>
              <a:buChar char="p"/>
            </a:pPr>
            <a:r>
              <a:rPr lang="zh-TW" altLang="zh-HK" sz="2000" dirty="0">
                <a:solidFill>
                  <a:srgbClr val="0000CC"/>
                </a:solidFill>
              </a:rPr>
              <a:t>晴報</a:t>
            </a:r>
            <a:r>
              <a:rPr lang="en-US" altLang="zh-HK" sz="2000" dirty="0">
                <a:solidFill>
                  <a:srgbClr val="0000CC"/>
                </a:solidFill>
              </a:rPr>
              <a:t> (2013</a:t>
            </a:r>
            <a:r>
              <a:rPr lang="zh-TW" altLang="zh-HK" sz="2000" dirty="0">
                <a:solidFill>
                  <a:srgbClr val="0000CC"/>
                </a:solidFill>
              </a:rPr>
              <a:t>年</a:t>
            </a:r>
            <a:r>
              <a:rPr lang="en-US" altLang="zh-HK" sz="2000" dirty="0">
                <a:solidFill>
                  <a:srgbClr val="0000CC"/>
                </a:solidFill>
              </a:rPr>
              <a:t>11</a:t>
            </a:r>
            <a:r>
              <a:rPr lang="zh-TW" altLang="zh-HK" sz="2000" dirty="0">
                <a:solidFill>
                  <a:srgbClr val="0000CC"/>
                </a:solidFill>
              </a:rPr>
              <a:t>月</a:t>
            </a:r>
            <a:r>
              <a:rPr lang="en-US" altLang="zh-HK" sz="2000" dirty="0">
                <a:solidFill>
                  <a:srgbClr val="0000CC"/>
                </a:solidFill>
              </a:rPr>
              <a:t>4</a:t>
            </a:r>
            <a:r>
              <a:rPr lang="zh-TW" altLang="zh-HK" sz="2000" dirty="0">
                <a:solidFill>
                  <a:srgbClr val="0000CC"/>
                </a:solidFill>
              </a:rPr>
              <a:t>日</a:t>
            </a:r>
            <a:r>
              <a:rPr lang="en-US" altLang="zh-HK" sz="2000" dirty="0">
                <a:solidFill>
                  <a:srgbClr val="0000CC"/>
                </a:solidFill>
              </a:rPr>
              <a:t>) </a:t>
            </a:r>
            <a:r>
              <a:rPr lang="zh-TW" altLang="zh-HK" sz="2000" dirty="0">
                <a:solidFill>
                  <a:srgbClr val="0000CC"/>
                </a:solidFill>
              </a:rPr>
              <a:t>〈港難吸引專才 空氣差 樓價貴 國際校學額少〉</a:t>
            </a:r>
            <a:r>
              <a:rPr lang="en-US" altLang="zh-HK" sz="2000" dirty="0">
                <a:solidFill>
                  <a:srgbClr val="0000CC"/>
                </a:solidFill>
              </a:rPr>
              <a:t>(</a:t>
            </a:r>
            <a:r>
              <a:rPr lang="zh-TW" altLang="zh-HK" sz="2000" dirty="0">
                <a:solidFill>
                  <a:srgbClr val="0000CC"/>
                </a:solidFill>
              </a:rPr>
              <a:t>取自﹕</a:t>
            </a:r>
            <a:r>
              <a:rPr lang="en-US" altLang="zh-HK" sz="2000" dirty="0">
                <a:solidFill>
                  <a:srgbClr val="0000CC"/>
                </a:solidFill>
                <a:hlinkClick r:id="rId4"/>
              </a:rPr>
              <a:t>http://www.skypost.hk/newsDetail/headline?headline=%</a:t>
            </a:r>
            <a:r>
              <a:rPr lang="en-US" altLang="zh-HK" sz="2000" dirty="0" smtClean="0">
                <a:solidFill>
                  <a:srgbClr val="0000CC"/>
                </a:solidFill>
                <a:hlinkClick r:id="rId4"/>
              </a:rPr>
              <a:t>E6%B8%AF%E9%9B%A3%E5%90%B8%E5%BC%95%E5%B0%88%E6%89%8D</a:t>
            </a:r>
            <a:r>
              <a:rPr lang="en-US" altLang="zh-HK" sz="2000" dirty="0" smtClean="0">
                <a:solidFill>
                  <a:srgbClr val="0000CC"/>
                </a:solidFill>
              </a:rPr>
              <a:t>)</a:t>
            </a:r>
            <a:endParaRPr lang="zh-TW" altLang="zh-HK" sz="2000" dirty="0">
              <a:solidFill>
                <a:srgbClr val="0000CC"/>
              </a:solidFill>
            </a:endParaRPr>
          </a:p>
          <a:p>
            <a:endParaRPr lang="zh-TW" altLang="zh-HK" sz="2000" dirty="0">
              <a:solidFill>
                <a:srgbClr val="0000CC"/>
              </a:solidFill>
            </a:endParaRPr>
          </a:p>
          <a:p>
            <a:pPr marL="285750" indent="-285750">
              <a:buFont typeface="Wingdings" panose="05000000000000000000" pitchFamily="2" charset="2"/>
              <a:buChar char="p"/>
            </a:pPr>
            <a:r>
              <a:rPr lang="zh-TW" altLang="zh-HK" sz="2000" dirty="0">
                <a:solidFill>
                  <a:srgbClr val="0000CC"/>
                </a:solidFill>
              </a:rPr>
              <a:t>晴報</a:t>
            </a:r>
            <a:r>
              <a:rPr lang="en-US" altLang="zh-HK" sz="2000" dirty="0">
                <a:solidFill>
                  <a:srgbClr val="0000CC"/>
                </a:solidFill>
              </a:rPr>
              <a:t> (2013</a:t>
            </a:r>
            <a:r>
              <a:rPr lang="zh-TW" altLang="zh-HK" sz="2000" dirty="0">
                <a:solidFill>
                  <a:srgbClr val="0000CC"/>
                </a:solidFill>
              </a:rPr>
              <a:t>年</a:t>
            </a:r>
            <a:r>
              <a:rPr lang="en-US" altLang="zh-HK" sz="2000" dirty="0">
                <a:solidFill>
                  <a:srgbClr val="0000CC"/>
                </a:solidFill>
              </a:rPr>
              <a:t>11</a:t>
            </a:r>
            <a:r>
              <a:rPr lang="zh-TW" altLang="zh-HK" sz="2000" dirty="0">
                <a:solidFill>
                  <a:srgbClr val="0000CC"/>
                </a:solidFill>
              </a:rPr>
              <a:t>月</a:t>
            </a:r>
            <a:r>
              <a:rPr lang="en-US" altLang="zh-HK" sz="2000" dirty="0">
                <a:solidFill>
                  <a:srgbClr val="0000CC"/>
                </a:solidFill>
              </a:rPr>
              <a:t>5</a:t>
            </a:r>
            <a:r>
              <a:rPr lang="zh-TW" altLang="zh-HK" sz="2000" dirty="0">
                <a:solidFill>
                  <a:srgbClr val="0000CC"/>
                </a:solidFill>
              </a:rPr>
              <a:t>日</a:t>
            </a:r>
            <a:r>
              <a:rPr lang="en-US" altLang="zh-HK" sz="2000" dirty="0">
                <a:solidFill>
                  <a:srgbClr val="0000CC"/>
                </a:solidFill>
              </a:rPr>
              <a:t>) </a:t>
            </a:r>
            <a:r>
              <a:rPr lang="zh-TW" altLang="zh-HK" sz="2000" dirty="0">
                <a:solidFill>
                  <a:srgbClr val="0000CC"/>
                </a:solidFill>
              </a:rPr>
              <a:t>〈港媽重方職場 談何容易 難兼顧家庭 </a:t>
            </a:r>
            <a:r>
              <a:rPr lang="en-US" altLang="zh-HK" sz="2000" b="1" dirty="0">
                <a:solidFill>
                  <a:srgbClr val="0000CC"/>
                </a:solidFill>
              </a:rPr>
              <a:t> </a:t>
            </a:r>
            <a:r>
              <a:rPr lang="zh-TW" altLang="zh-HK" sz="2000" dirty="0">
                <a:solidFill>
                  <a:srgbClr val="0000CC"/>
                </a:solidFill>
              </a:rPr>
              <a:t>乏託兒支援〉</a:t>
            </a:r>
            <a:r>
              <a:rPr lang="en-US" altLang="zh-HK" sz="2000" dirty="0">
                <a:solidFill>
                  <a:srgbClr val="0000CC"/>
                </a:solidFill>
              </a:rPr>
              <a:t>(</a:t>
            </a:r>
            <a:r>
              <a:rPr lang="zh-TW" altLang="zh-HK" sz="2000" dirty="0">
                <a:solidFill>
                  <a:srgbClr val="0000CC"/>
                </a:solidFill>
              </a:rPr>
              <a:t>取自﹕</a:t>
            </a:r>
            <a:r>
              <a:rPr lang="en-US" altLang="zh-HK" sz="2000" dirty="0">
                <a:solidFill>
                  <a:srgbClr val="0000CC"/>
                </a:solidFill>
                <a:hlinkClick r:id="rId5"/>
              </a:rPr>
              <a:t>http://www.skypost.hk/newsDetail/headline?headline=%E6%B8%AF%E5%AA%BD%E9%87%8D%E8%BF%94%E8%81%B7%E5%A0%B4%20%E8%AB%87%E4%BD%95%E5%AE%B9%E6%98%93</a:t>
            </a:r>
            <a:r>
              <a:rPr lang="en-US" altLang="zh-HK" sz="1600" dirty="0">
                <a:solidFill>
                  <a:srgbClr val="0000CC"/>
                </a:solidFill>
              </a:rPr>
              <a:t>)</a:t>
            </a:r>
            <a:endParaRPr lang="zh-TW" altLang="zh-HK" sz="1600"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5</a:t>
            </a:fld>
            <a:endParaRPr lang="zh-HK" altLang="en-US"/>
          </a:p>
        </p:txBody>
      </p:sp>
      <p:sp>
        <p:nvSpPr>
          <p:cNvPr id="16" name="文字方塊 15"/>
          <p:cNvSpPr txBox="1"/>
          <p:nvPr/>
        </p:nvSpPr>
        <p:spPr>
          <a:xfrm>
            <a:off x="0" y="-690"/>
            <a:ext cx="8509472" cy="707886"/>
          </a:xfrm>
          <a:prstGeom prst="rect">
            <a:avLst/>
          </a:prstGeom>
          <a:solidFill>
            <a:schemeClr val="accent4">
              <a:lumMod val="40000"/>
              <a:lumOff val="60000"/>
              <a:alpha val="55000"/>
            </a:schemeClr>
          </a:solidFill>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ctr" eaLnBrk="1" hangingPunct="1">
              <a:defRPr/>
            </a:pPr>
            <a:r>
              <a:rPr kumimoji="0" lang="en-US" altLang="zh-TW" sz="4000" b="1" dirty="0" smtClean="0">
                <a:solidFill>
                  <a:srgbClr val="0000CC"/>
                </a:solidFill>
                <a:latin typeface="+mj-lt"/>
                <a:ea typeface="細明體" panose="02020509000000000000" pitchFamily="49" charset="-120"/>
              </a:rPr>
              <a:t>Background Information</a:t>
            </a:r>
            <a:endParaRPr kumimoji="0" lang="en-US" altLang="zh-TW" sz="4000" b="1" dirty="0" smtClean="0">
              <a:solidFill>
                <a:prstClr val="black"/>
              </a:solidFill>
              <a:latin typeface="+mj-lt"/>
              <a:ea typeface="細明體" panose="02020509000000000000" pitchFamily="49" charset="-120"/>
            </a:endParaRPr>
          </a:p>
        </p:txBody>
      </p:sp>
      <p:sp>
        <p:nvSpPr>
          <p:cNvPr id="17" name="文字方塊 6">
            <a:hlinkClick r:id="" action="ppaction://hlinkshowjump?jump=nextslide"/>
          </p:cNvPr>
          <p:cNvSpPr txBox="1">
            <a:spLocks noChangeArrowheads="1"/>
          </p:cNvSpPr>
          <p:nvPr/>
        </p:nvSpPr>
        <p:spPr bwMode="auto">
          <a:xfrm>
            <a:off x="7177494" y="5914123"/>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18" name="群組 17"/>
          <p:cNvGrpSpPr/>
          <p:nvPr/>
        </p:nvGrpSpPr>
        <p:grpSpPr>
          <a:xfrm>
            <a:off x="907142" y="6282774"/>
            <a:ext cx="7265258" cy="556114"/>
            <a:chOff x="907142" y="6282774"/>
            <a:chExt cx="7265258" cy="556114"/>
          </a:xfrm>
          <a:solidFill>
            <a:srgbClr val="0000CC"/>
          </a:solidFill>
        </p:grpSpPr>
        <p:sp>
          <p:nvSpPr>
            <p:cNvPr id="22" name="矩形 21">
              <a:hlinkClick r:id="rId6"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6"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3" name="矩形 22">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7" action="ppaction://hlinksldjump"/>
                </a:rPr>
                <a:t>Enquiry Question </a:t>
              </a:r>
              <a:r>
                <a:rPr lang="en-US" altLang="zh-HK" b="1" dirty="0" smtClean="0">
                  <a:solidFill>
                    <a:schemeClr val="bg1"/>
                  </a:solidFill>
                  <a:ea typeface="細明體" panose="02020509000000000000" pitchFamily="49" charset="-120"/>
                  <a:hlinkClick r:id="rId7" action="ppaction://hlinksldjump"/>
                </a:rPr>
                <a:t>(2)</a:t>
              </a:r>
              <a:endParaRPr lang="zh-HK" altLang="en-US" b="1" dirty="0">
                <a:solidFill>
                  <a:schemeClr val="bg1"/>
                </a:solidFill>
                <a:ea typeface="細明體" panose="02020509000000000000" pitchFamily="49" charset="-120"/>
              </a:endParaRPr>
            </a:p>
          </p:txBody>
        </p:sp>
        <p:sp>
          <p:nvSpPr>
            <p:cNvPr id="26" name="矩形 25">
              <a:hlinkClick r:id="rId8"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9"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7" name="矩形 26">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8" action="ppaction://hlinksldjump"/>
                </a:rPr>
                <a:t>Enquiry Question </a:t>
              </a:r>
              <a:r>
                <a:rPr lang="en-US" altLang="zh-HK" b="1" dirty="0" smtClean="0">
                  <a:solidFill>
                    <a:schemeClr val="bg1"/>
                  </a:solidFill>
                  <a:ea typeface="細明體" panose="02020509000000000000" pitchFamily="49" charset="-120"/>
                  <a:hlinkClick r:id="rId8"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94804432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Users\wongwaikit\AppData\Local\Microsoft\Windows\Temporary Internet Files\Content.IE5\UVLOH5Y9\MP900442518[1].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Effect>
                      <a14:saturation sat="400000"/>
                    </a14:imgEffect>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106597" y="827446"/>
            <a:ext cx="8296275" cy="5530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4" y="1052736"/>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5" name="文字方塊 14"/>
          <p:cNvSpPr txBox="1"/>
          <p:nvPr/>
        </p:nvSpPr>
        <p:spPr>
          <a:xfrm>
            <a:off x="-1" y="-690"/>
            <a:ext cx="8509473" cy="1015663"/>
          </a:xfrm>
          <a:prstGeom prst="rect">
            <a:avLst/>
          </a:prstGeom>
          <a:solidFill>
            <a:srgbClr val="458AE5">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defRPr/>
            </a:pPr>
            <a:r>
              <a:rPr lang="en-US" altLang="zh-HK" sz="2000" b="1" dirty="0">
                <a:solidFill>
                  <a:srgbClr val="0000CC"/>
                </a:solidFill>
                <a:cs typeface="Times New Roman" pitchFamily="18" charset="0"/>
              </a:rPr>
              <a:t>1. </a:t>
            </a:r>
            <a:r>
              <a:rPr lang="en-US" altLang="zh-HK" sz="2000" b="1" dirty="0">
                <a:solidFill>
                  <a:srgbClr val="0000CC"/>
                </a:solidFill>
              </a:rPr>
              <a:t>Do you agree that ‘attracting new talents and professionals from around the world” is the only way to increasing the productivity of the </a:t>
            </a:r>
            <a:r>
              <a:rPr lang="en-US" altLang="zh-HK" sz="2000" b="1" dirty="0" err="1">
                <a:solidFill>
                  <a:srgbClr val="0000CC"/>
                </a:solidFill>
              </a:rPr>
              <a:t>labour</a:t>
            </a:r>
            <a:r>
              <a:rPr lang="en-US" altLang="zh-HK" sz="2000" b="1" dirty="0">
                <a:solidFill>
                  <a:srgbClr val="0000CC"/>
                </a:solidFill>
              </a:rPr>
              <a:t> force in Hong Kong? Why?</a:t>
            </a:r>
            <a:endParaRPr lang="zh-TW" altLang="en-US" sz="2000" b="1" dirty="0">
              <a:solidFill>
                <a:srgbClr val="0000CC"/>
              </a:solidFill>
            </a:endParaRPr>
          </a:p>
        </p:txBody>
      </p:sp>
      <p:sp>
        <p:nvSpPr>
          <p:cNvPr id="3" name="矩形 2"/>
          <p:cNvSpPr/>
          <p:nvPr/>
        </p:nvSpPr>
        <p:spPr>
          <a:xfrm>
            <a:off x="102185" y="861084"/>
            <a:ext cx="8807697" cy="5847755"/>
          </a:xfrm>
          <a:prstGeom prst="rect">
            <a:avLst/>
          </a:prstGeom>
        </p:spPr>
        <p:txBody>
          <a:bodyPr wrap="square">
            <a:spAutoFit/>
          </a:bodyPr>
          <a:lstStyle/>
          <a:p>
            <a:pPr marL="342900" indent="-342900">
              <a:buFont typeface="Wingdings" panose="05000000000000000000" pitchFamily="2" charset="2"/>
              <a:buChar char="p"/>
            </a:pPr>
            <a:r>
              <a:rPr lang="zh-TW" altLang="zh-HK" sz="2200" dirty="0">
                <a:solidFill>
                  <a:srgbClr val="0000CC"/>
                </a:solidFill>
              </a:rPr>
              <a:t>明報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10</a:t>
            </a:r>
            <a:r>
              <a:rPr lang="zh-TW" altLang="zh-HK" sz="2200" dirty="0">
                <a:solidFill>
                  <a:srgbClr val="0000CC"/>
                </a:solidFill>
              </a:rPr>
              <a:t>月</a:t>
            </a:r>
            <a:r>
              <a:rPr lang="en-US" altLang="zh-HK" sz="2200" dirty="0">
                <a:solidFill>
                  <a:srgbClr val="0000CC"/>
                </a:solidFill>
              </a:rPr>
              <a:t>25</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增託兒延退休 釋</a:t>
            </a:r>
            <a:r>
              <a:rPr lang="en-US" altLang="zh-HK" sz="2200" dirty="0">
                <a:solidFill>
                  <a:srgbClr val="0000CC"/>
                </a:solidFill>
              </a:rPr>
              <a:t>87</a:t>
            </a:r>
            <a:r>
              <a:rPr lang="zh-TW" altLang="zh-HK" sz="2200" dirty="0">
                <a:solidFill>
                  <a:srgbClr val="0000CC"/>
                </a:solidFill>
              </a:rPr>
              <a:t>萬勞動力 人口政策諮詢﹕勞動市場</a:t>
            </a:r>
            <a:r>
              <a:rPr lang="en-US" altLang="zh-HK" sz="2200" dirty="0">
                <a:solidFill>
                  <a:srgbClr val="0000CC"/>
                </a:solidFill>
              </a:rPr>
              <a:t>5</a:t>
            </a:r>
            <a:r>
              <a:rPr lang="zh-TW" altLang="zh-HK" sz="2200" dirty="0">
                <a:solidFill>
                  <a:srgbClr val="0000CC"/>
                </a:solidFill>
              </a:rPr>
              <a:t>年後萎縮</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dirty="0">
                <a:solidFill>
                  <a:srgbClr val="0000CC"/>
                </a:solidFill>
                <a:hlinkClick r:id="rId5"/>
              </a:rPr>
              <a:t>http://happypama.mingpao.com/cfm/parenting3.cfm?File=20131025/newa/gaa1.txt</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經濟日報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10</a:t>
            </a:r>
            <a:r>
              <a:rPr lang="zh-TW" altLang="zh-HK" sz="2200" dirty="0">
                <a:solidFill>
                  <a:srgbClr val="0000CC"/>
                </a:solidFill>
              </a:rPr>
              <a:t>月</a:t>
            </a:r>
            <a:r>
              <a:rPr lang="en-US" altLang="zh-HK" sz="2200" dirty="0">
                <a:solidFill>
                  <a:srgbClr val="0000CC"/>
                </a:solidFill>
              </a:rPr>
              <a:t>25</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訂人口政策 人才質素才是關鍵</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6"/>
              </a:rPr>
              <a:t>http://www.hket.com/eti/article/ae791586-c183-4a49-abdc-38ad96e8bb70-600573</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大公報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10</a:t>
            </a:r>
            <a:r>
              <a:rPr lang="zh-TW" altLang="zh-HK" sz="2200" dirty="0">
                <a:solidFill>
                  <a:srgbClr val="0000CC"/>
                </a:solidFill>
              </a:rPr>
              <a:t>月</a:t>
            </a:r>
            <a:r>
              <a:rPr lang="en-US" altLang="zh-HK" sz="2200" dirty="0">
                <a:solidFill>
                  <a:srgbClr val="0000CC"/>
                </a:solidFill>
              </a:rPr>
              <a:t>26</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餘耀榮：人口政策需放眼長遠</a:t>
            </a:r>
            <a:r>
              <a:rPr lang="en-US" altLang="zh-HK" sz="2200" dirty="0">
                <a:solidFill>
                  <a:srgbClr val="0000CC"/>
                </a:solidFill>
              </a:rPr>
              <a:t>&gt; (</a:t>
            </a:r>
            <a:r>
              <a:rPr lang="zh-TW" altLang="zh-HK" sz="2200" dirty="0">
                <a:solidFill>
                  <a:srgbClr val="0000CC"/>
                </a:solidFill>
              </a:rPr>
              <a:t>取自</a:t>
            </a:r>
            <a:r>
              <a:rPr lang="en-US" altLang="zh-HK" sz="2200" dirty="0">
                <a:solidFill>
                  <a:srgbClr val="0000CC"/>
                </a:solidFill>
              </a:rPr>
              <a:t>: </a:t>
            </a:r>
            <a:r>
              <a:rPr lang="en-US" altLang="zh-HK" sz="2200" dirty="0">
                <a:solidFill>
                  <a:srgbClr val="0000CC"/>
                </a:solidFill>
                <a:hlinkClick r:id="rId7"/>
              </a:rPr>
              <a:t>http://health.takungpao.com/q/2013/1026/1993519.html</a:t>
            </a:r>
            <a:r>
              <a:rPr lang="en-US" altLang="zh-HK" sz="2200" dirty="0">
                <a:solidFill>
                  <a:srgbClr val="0000CC"/>
                </a:solidFill>
              </a:rPr>
              <a:t>)</a:t>
            </a:r>
            <a:endParaRPr lang="zh-TW" altLang="zh-HK" sz="2200" dirty="0">
              <a:solidFill>
                <a:srgbClr val="0000CC"/>
              </a:solidFill>
            </a:endParaRPr>
          </a:p>
          <a:p>
            <a:pPr marL="342900" indent="-342900">
              <a:buFont typeface="Wingdings" panose="05000000000000000000" pitchFamily="2" charset="2"/>
              <a:buChar char="p"/>
            </a:pPr>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華富財經</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11</a:t>
            </a:r>
            <a:r>
              <a:rPr lang="zh-TW" altLang="zh-HK" sz="2200" dirty="0">
                <a:solidFill>
                  <a:srgbClr val="0000CC"/>
                </a:solidFill>
              </a:rPr>
              <a:t>月</a:t>
            </a:r>
            <a:r>
              <a:rPr lang="en-US" altLang="zh-HK" sz="2200" dirty="0">
                <a:solidFill>
                  <a:srgbClr val="0000CC"/>
                </a:solidFill>
              </a:rPr>
              <a:t>12</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香港黃金五十：人口老化加速構成公共財政壓力</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8"/>
              </a:rPr>
              <a:t>http://www.quamnet.com/newscontent.action?listSectionCode=NEW_REST&amp;articleId=3215761</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6</a:t>
            </a:fld>
            <a:endParaRPr lang="zh-HK" altLang="en-US"/>
          </a:p>
        </p:txBody>
      </p:sp>
      <p:sp>
        <p:nvSpPr>
          <p:cNvPr id="22" name="文字方塊 6">
            <a:hlinkClick r:id="" action="ppaction://hlinkshowjump?jump=nextslide"/>
          </p:cNvPr>
          <p:cNvSpPr txBox="1">
            <a:spLocks noChangeArrowheads="1"/>
          </p:cNvSpPr>
          <p:nvPr/>
        </p:nvSpPr>
        <p:spPr bwMode="auto">
          <a:xfrm>
            <a:off x="7177494" y="5914123"/>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25" name="群組 24"/>
          <p:cNvGrpSpPr/>
          <p:nvPr/>
        </p:nvGrpSpPr>
        <p:grpSpPr>
          <a:xfrm>
            <a:off x="907142" y="6282774"/>
            <a:ext cx="7265258" cy="556114"/>
            <a:chOff x="907142" y="6282774"/>
            <a:chExt cx="7265258" cy="556114"/>
          </a:xfrm>
          <a:solidFill>
            <a:srgbClr val="0000CC"/>
          </a:solidFill>
        </p:grpSpPr>
        <p:sp>
          <p:nvSpPr>
            <p:cNvPr id="27" name="矩形 26">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9"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8" name="矩形 27">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(2)</a:t>
              </a:r>
              <a:endParaRPr lang="zh-HK" altLang="en-US" b="1" dirty="0">
                <a:solidFill>
                  <a:schemeClr val="bg1"/>
                </a:solidFill>
                <a:ea typeface="細明體" panose="02020509000000000000" pitchFamily="49" charset="-120"/>
              </a:endParaRPr>
            </a:p>
          </p:txBody>
        </p:sp>
        <p:sp>
          <p:nvSpPr>
            <p:cNvPr id="29" name="矩形 28">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2"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0" name="矩形 29">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1" action="ppaction://hlinksldjump"/>
                </a:rPr>
                <a:t>Enquiry Question </a:t>
              </a:r>
              <a:r>
                <a:rPr lang="en-US" altLang="zh-HK" b="1" dirty="0" smtClean="0">
                  <a:solidFill>
                    <a:schemeClr val="bg1"/>
                  </a:solidFill>
                  <a:ea typeface="細明體" panose="02020509000000000000" pitchFamily="49" charset="-120"/>
                  <a:hlinkClick r:id="rId11"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3530593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3" descr="C:\Users\wongwaikit\AppData\Local\Microsoft\Windows\Temporary Internet Files\Content.IE5\UVLOH5Y9\MP900442518[1].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Effect>
                      <a14:saturation sat="400000"/>
                    </a14:imgEffect>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106597" y="827446"/>
            <a:ext cx="8296275" cy="5530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4" y="1052736"/>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3" name="矩形 2"/>
          <p:cNvSpPr/>
          <p:nvPr/>
        </p:nvSpPr>
        <p:spPr>
          <a:xfrm>
            <a:off x="82303" y="871881"/>
            <a:ext cx="8807697" cy="5170646"/>
          </a:xfrm>
          <a:prstGeom prst="rect">
            <a:avLst/>
          </a:prstGeom>
        </p:spPr>
        <p:txBody>
          <a:bodyPr wrap="square">
            <a:spAutoFit/>
          </a:bodyPr>
          <a:lstStyle/>
          <a:p>
            <a:pPr marL="342900" indent="-342900">
              <a:buFont typeface="Wingdings" panose="05000000000000000000" pitchFamily="2" charset="2"/>
              <a:buChar char="p"/>
            </a:pPr>
            <a:r>
              <a:rPr lang="zh-TW" altLang="zh-HK" sz="2200" dirty="0" smtClean="0">
                <a:solidFill>
                  <a:srgbClr val="0000CC"/>
                </a:solidFill>
              </a:rPr>
              <a:t>蘋果</a:t>
            </a:r>
            <a:r>
              <a:rPr lang="zh-TW" altLang="zh-HK" sz="2200" dirty="0">
                <a:solidFill>
                  <a:srgbClr val="0000CC"/>
                </a:solidFill>
              </a:rPr>
              <a:t>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2</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名采</a:t>
            </a:r>
            <a:r>
              <a:rPr lang="en-US" altLang="zh-HK" sz="2200" dirty="0">
                <a:solidFill>
                  <a:srgbClr val="0000CC"/>
                </a:solidFill>
              </a:rPr>
              <a:t>-</a:t>
            </a:r>
            <a:r>
              <a:rPr lang="zh-TW" altLang="zh-HK" sz="2200" dirty="0">
                <a:solidFill>
                  <a:srgbClr val="0000CC"/>
                </a:solidFill>
              </a:rPr>
              <a:t>輸入人才</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5"/>
              </a:rPr>
              <a:t>http://hk.apple.nextmedia.com/supplement/columnist/%E5%B7%A6%E4%B8%81%E5%B1%B1/art/20131203/18533698</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經濟日報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9</a:t>
            </a:r>
            <a:r>
              <a:rPr lang="zh-TW" altLang="zh-HK" sz="2200" dirty="0">
                <a:solidFill>
                  <a:srgbClr val="0000CC"/>
                </a:solidFill>
              </a:rPr>
              <a:t>日</a:t>
            </a:r>
            <a:r>
              <a:rPr lang="en-US" altLang="zh-HK" sz="2200" dirty="0">
                <a:solidFill>
                  <a:srgbClr val="0000CC"/>
                </a:solidFill>
              </a:rPr>
              <a:t>)</a:t>
            </a:r>
            <a:r>
              <a:rPr lang="zh-TW" altLang="zh-HK" sz="2200" dirty="0">
                <a:solidFill>
                  <a:srgbClr val="0000CC"/>
                </a:solidFill>
              </a:rPr>
              <a:t>〈干預勞動市場</a:t>
            </a:r>
            <a:r>
              <a:rPr lang="zh-TW" altLang="zh-HK" sz="2200" i="1" dirty="0">
                <a:solidFill>
                  <a:srgbClr val="0000CC"/>
                </a:solidFill>
              </a:rPr>
              <a:t>人口政策</a:t>
            </a:r>
            <a:r>
              <a:rPr lang="zh-TW" altLang="zh-HK" sz="2200" dirty="0">
                <a:solidFill>
                  <a:srgbClr val="0000CC"/>
                </a:solidFill>
              </a:rPr>
              <a:t>真諦</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6"/>
              </a:rPr>
              <a:t>http://www.hket.com/eti/article/665f3829-50af-4799-807b-29c43a0d018f-658355</a:t>
            </a:r>
            <a:r>
              <a:rPr lang="en-US" altLang="zh-HK" sz="2200" dirty="0">
                <a:solidFill>
                  <a:srgbClr val="0000CC"/>
                </a:solidFill>
              </a:rPr>
              <a:t>)</a:t>
            </a:r>
            <a:endParaRPr lang="zh-TW"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文匯報</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12</a:t>
            </a:r>
            <a:r>
              <a:rPr lang="zh-TW" altLang="zh-HK" sz="2200" dirty="0">
                <a:solidFill>
                  <a:srgbClr val="0000CC"/>
                </a:solidFill>
              </a:rPr>
              <a:t>日</a:t>
            </a:r>
            <a:r>
              <a:rPr lang="en-US" altLang="zh-HK" sz="2200" dirty="0">
                <a:solidFill>
                  <a:srgbClr val="0000CC"/>
                </a:solidFill>
              </a:rPr>
              <a:t>)&lt;</a:t>
            </a:r>
            <a:r>
              <a:rPr lang="zh-TW" altLang="zh-HK" sz="2200" dirty="0">
                <a:solidFill>
                  <a:srgbClr val="0000CC"/>
                </a:solidFill>
              </a:rPr>
              <a:t>從白米供應看輸入外勞</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7"/>
              </a:rPr>
              <a:t>http://paper.wenweipo.com/2013/12/13/FK1312130004.htm</a:t>
            </a:r>
            <a:r>
              <a:rPr lang="en-US" altLang="zh-HK" sz="2200" dirty="0" smtClean="0">
                <a:solidFill>
                  <a:srgbClr val="0000CC"/>
                </a:solidFill>
              </a:rPr>
              <a:t>)</a:t>
            </a:r>
            <a:endParaRPr lang="en-US" altLang="zh-HK" sz="2200" dirty="0">
              <a:solidFill>
                <a:srgbClr val="0000CC"/>
              </a:solidFill>
            </a:endParaRPr>
          </a:p>
          <a:p>
            <a:endParaRPr lang="zh-TW" altLang="zh-HK" sz="2200" dirty="0">
              <a:solidFill>
                <a:srgbClr val="0000CC"/>
              </a:solidFill>
            </a:endParaRPr>
          </a:p>
          <a:p>
            <a:pPr marL="342900" indent="-342900">
              <a:buFont typeface="Wingdings" panose="05000000000000000000" pitchFamily="2" charset="2"/>
              <a:buChar char="p"/>
            </a:pPr>
            <a:r>
              <a:rPr lang="zh-TW" altLang="zh-HK" sz="2200" dirty="0">
                <a:solidFill>
                  <a:srgbClr val="0000CC"/>
                </a:solidFill>
              </a:rPr>
              <a:t>經濟通</a:t>
            </a:r>
            <a:r>
              <a:rPr lang="en-US" altLang="zh-HK" sz="2200" dirty="0">
                <a:solidFill>
                  <a:srgbClr val="0000CC"/>
                </a:solidFill>
              </a:rPr>
              <a:t>(2013</a:t>
            </a:r>
            <a:r>
              <a:rPr lang="zh-TW" altLang="zh-HK" sz="2200" dirty="0">
                <a:solidFill>
                  <a:srgbClr val="0000CC"/>
                </a:solidFill>
              </a:rPr>
              <a:t>年</a:t>
            </a:r>
            <a:r>
              <a:rPr lang="en-US" altLang="zh-HK" sz="2200" dirty="0">
                <a:solidFill>
                  <a:srgbClr val="0000CC"/>
                </a:solidFill>
              </a:rPr>
              <a:t>12</a:t>
            </a:r>
            <a:r>
              <a:rPr lang="zh-TW" altLang="zh-HK" sz="2200" dirty="0">
                <a:solidFill>
                  <a:srgbClr val="0000CC"/>
                </a:solidFill>
              </a:rPr>
              <a:t>月</a:t>
            </a:r>
            <a:r>
              <a:rPr lang="en-US" altLang="zh-HK" sz="2200" dirty="0">
                <a:solidFill>
                  <a:srgbClr val="0000CC"/>
                </a:solidFill>
              </a:rPr>
              <a:t>13</a:t>
            </a:r>
            <a:r>
              <a:rPr lang="zh-TW" altLang="zh-HK" sz="2200" dirty="0">
                <a:solidFill>
                  <a:srgbClr val="0000CC"/>
                </a:solidFill>
              </a:rPr>
              <a:t>日</a:t>
            </a:r>
            <a:r>
              <a:rPr lang="en-US" altLang="zh-HK" sz="2200" dirty="0">
                <a:solidFill>
                  <a:srgbClr val="0000CC"/>
                </a:solidFill>
              </a:rPr>
              <a:t>) &lt;</a:t>
            </a:r>
            <a:r>
              <a:rPr lang="zh-TW" altLang="zh-HK" sz="2200" dirty="0">
                <a:solidFill>
                  <a:srgbClr val="0000CC"/>
                </a:solidFill>
              </a:rPr>
              <a:t>《香港樓語－陳東岳》面對人口老齡化，香港可以做甚麼？</a:t>
            </a:r>
            <a:r>
              <a:rPr lang="en-US" altLang="zh-HK" sz="2200" dirty="0">
                <a:solidFill>
                  <a:srgbClr val="0000CC"/>
                </a:solidFill>
              </a:rPr>
              <a:t>&gt;(</a:t>
            </a:r>
            <a:r>
              <a:rPr lang="zh-TW" altLang="zh-HK" sz="2200" dirty="0">
                <a:solidFill>
                  <a:srgbClr val="0000CC"/>
                </a:solidFill>
              </a:rPr>
              <a:t>取自</a:t>
            </a:r>
            <a:r>
              <a:rPr lang="en-US" altLang="zh-HK" sz="2200" dirty="0">
                <a:solidFill>
                  <a:srgbClr val="0000CC"/>
                </a:solidFill>
              </a:rPr>
              <a:t>: </a:t>
            </a:r>
            <a:r>
              <a:rPr lang="en-US" altLang="zh-HK" sz="2200" u="sng" dirty="0">
                <a:solidFill>
                  <a:srgbClr val="0000CC"/>
                </a:solidFill>
                <a:hlinkClick r:id="rId8"/>
              </a:rPr>
              <a:t>http://www.etnet.com.hk/www/tc/news/commentary_expert_detail.php?newsid=ETN231210144&amp;category=stocks&amp;expert=tonychan</a:t>
            </a:r>
            <a:r>
              <a:rPr lang="en-US" altLang="zh-HK" sz="2200" dirty="0">
                <a:solidFill>
                  <a:srgbClr val="0000CC"/>
                </a:solidFill>
              </a:rPr>
              <a:t>)</a:t>
            </a:r>
            <a:endParaRPr lang="zh-TW" altLang="zh-HK" sz="2200" dirty="0">
              <a:solidFill>
                <a:srgbClr val="0000CC"/>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7</a:t>
            </a:fld>
            <a:endParaRPr lang="zh-HK" altLang="en-US"/>
          </a:p>
        </p:txBody>
      </p:sp>
      <p:sp>
        <p:nvSpPr>
          <p:cNvPr id="22" name="文字方塊 21"/>
          <p:cNvSpPr txBox="1"/>
          <p:nvPr/>
        </p:nvSpPr>
        <p:spPr>
          <a:xfrm>
            <a:off x="-1" y="-690"/>
            <a:ext cx="8509473" cy="1015663"/>
          </a:xfrm>
          <a:prstGeom prst="rect">
            <a:avLst/>
          </a:prstGeom>
          <a:solidFill>
            <a:srgbClr val="458AE5">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defRPr/>
            </a:pPr>
            <a:r>
              <a:rPr lang="en-US" altLang="zh-HK" sz="2000" b="1" dirty="0">
                <a:solidFill>
                  <a:srgbClr val="0000CC"/>
                </a:solidFill>
                <a:cs typeface="Times New Roman" pitchFamily="18" charset="0"/>
              </a:rPr>
              <a:t>1. </a:t>
            </a:r>
            <a:r>
              <a:rPr lang="en-US" altLang="zh-HK" sz="2000" b="1" dirty="0">
                <a:solidFill>
                  <a:srgbClr val="0000CC"/>
                </a:solidFill>
              </a:rPr>
              <a:t>Do you agree that ‘attracting new talents and professionals from around the world” is the only way to increasing the productivity of the </a:t>
            </a:r>
            <a:r>
              <a:rPr lang="en-US" altLang="zh-HK" sz="2000" b="1" dirty="0" err="1">
                <a:solidFill>
                  <a:srgbClr val="0000CC"/>
                </a:solidFill>
              </a:rPr>
              <a:t>labour</a:t>
            </a:r>
            <a:r>
              <a:rPr lang="en-US" altLang="zh-HK" sz="2000" b="1" dirty="0">
                <a:solidFill>
                  <a:srgbClr val="0000CC"/>
                </a:solidFill>
              </a:rPr>
              <a:t> force in Hong Kong? Why?</a:t>
            </a:r>
            <a:endParaRPr lang="zh-TW" altLang="en-US" sz="2000" b="1" dirty="0">
              <a:solidFill>
                <a:srgbClr val="0000CC"/>
              </a:solidFill>
            </a:endParaRPr>
          </a:p>
        </p:txBody>
      </p:sp>
      <p:sp>
        <p:nvSpPr>
          <p:cNvPr id="25" name="文字方塊 6">
            <a:hlinkClick r:id="" action="ppaction://hlinkshowjump?jump=nextslide"/>
          </p:cNvPr>
          <p:cNvSpPr txBox="1">
            <a:spLocks noChangeArrowheads="1"/>
          </p:cNvSpPr>
          <p:nvPr/>
        </p:nvSpPr>
        <p:spPr bwMode="auto">
          <a:xfrm>
            <a:off x="7180911" y="5880944"/>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27" name="群組 26"/>
          <p:cNvGrpSpPr/>
          <p:nvPr/>
        </p:nvGrpSpPr>
        <p:grpSpPr>
          <a:xfrm>
            <a:off x="907142" y="6282774"/>
            <a:ext cx="7265258" cy="556114"/>
            <a:chOff x="907142" y="6282774"/>
            <a:chExt cx="7265258" cy="556114"/>
          </a:xfrm>
          <a:solidFill>
            <a:srgbClr val="0000CC"/>
          </a:solidFill>
        </p:grpSpPr>
        <p:sp>
          <p:nvSpPr>
            <p:cNvPr id="28" name="矩形 27">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9"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9" name="矩形 28">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(2)</a:t>
              </a:r>
              <a:endParaRPr lang="zh-HK" altLang="en-US" b="1" dirty="0">
                <a:solidFill>
                  <a:schemeClr val="bg1"/>
                </a:solidFill>
                <a:ea typeface="細明體" panose="02020509000000000000" pitchFamily="49" charset="-120"/>
              </a:endParaRPr>
            </a:p>
          </p:txBody>
        </p:sp>
        <p:sp>
          <p:nvSpPr>
            <p:cNvPr id="30" name="矩形 29">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2"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1" name="矩形 30">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1" action="ppaction://hlinksldjump"/>
                </a:rPr>
                <a:t>Enquiry Question </a:t>
              </a:r>
              <a:r>
                <a:rPr lang="en-US" altLang="zh-HK" b="1" dirty="0" smtClean="0">
                  <a:solidFill>
                    <a:schemeClr val="bg1"/>
                  </a:solidFill>
                  <a:ea typeface="細明體" panose="02020509000000000000" pitchFamily="49" charset="-120"/>
                  <a:hlinkClick r:id="rId11"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2942608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wongwaikit\AppData\Local\Microsoft\Windows\Temporary Internet Files\Content.IE5\UVLOH5Y9\MP900442518[1].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Effect>
                      <a14:saturation sat="400000"/>
                    </a14:imgEffect>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106597" y="827446"/>
            <a:ext cx="8296275" cy="5530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4" y="1052736"/>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7" name="矩形 16"/>
          <p:cNvSpPr/>
          <p:nvPr/>
        </p:nvSpPr>
        <p:spPr>
          <a:xfrm>
            <a:off x="1588" y="871881"/>
            <a:ext cx="9034907" cy="5262979"/>
          </a:xfrm>
          <a:prstGeom prst="rect">
            <a:avLst/>
          </a:prstGeom>
        </p:spPr>
        <p:txBody>
          <a:bodyPr wrap="square">
            <a:spAutoFit/>
          </a:bodyPr>
          <a:lstStyle/>
          <a:p>
            <a:pPr marL="342900" indent="-342900">
              <a:buFont typeface="Wingdings" panose="05000000000000000000" pitchFamily="2" charset="2"/>
              <a:buChar char="p"/>
            </a:pPr>
            <a:r>
              <a:rPr lang="zh-TW" altLang="zh-HK" sz="2400" dirty="0">
                <a:solidFill>
                  <a:srgbClr val="0000CC"/>
                </a:solidFill>
              </a:rPr>
              <a:t>中國新聞網</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15</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學者：香港勞工短缺 改善行業地位才能</a:t>
            </a:r>
            <a:r>
              <a:rPr lang="en-US" altLang="zh-HK" sz="2400" dirty="0">
                <a:solidFill>
                  <a:srgbClr val="0000CC"/>
                </a:solidFill>
              </a:rPr>
              <a:t>“</a:t>
            </a:r>
            <a:r>
              <a:rPr lang="zh-TW" altLang="zh-HK" sz="2400" dirty="0">
                <a:solidFill>
                  <a:srgbClr val="0000CC"/>
                </a:solidFill>
              </a:rPr>
              <a:t>治本</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5"/>
              </a:rPr>
              <a:t>http://www.chbcnet.com/zt/content/2013-12/15/content_708501.htm</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zh-TW" altLang="zh-HK" sz="2400" dirty="0">
                <a:solidFill>
                  <a:srgbClr val="0000CC"/>
                </a:solidFill>
              </a:rPr>
              <a:t>商報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16</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鼓勵內地專才紮根香港</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a:t>
            </a:r>
            <a:r>
              <a:rPr lang="en-US" altLang="zh-HK" sz="2400" b="1" dirty="0">
                <a:solidFill>
                  <a:srgbClr val="0000CC"/>
                </a:solidFill>
              </a:rPr>
              <a:t> </a:t>
            </a:r>
            <a:r>
              <a:rPr lang="en-US" altLang="zh-HK" sz="2400" u="sng" dirty="0">
                <a:solidFill>
                  <a:srgbClr val="0000CC"/>
                </a:solidFill>
                <a:hlinkClick r:id="rId6"/>
              </a:rPr>
              <a:t>http://www.hkcd.com.hk/content/2013-12/16/content_3283140.htm</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en-US" altLang="zh-HK" sz="2400" dirty="0">
                <a:solidFill>
                  <a:srgbClr val="0000CC"/>
                </a:solidFill>
              </a:rPr>
              <a:t>Am730(2013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18</a:t>
            </a:r>
            <a:r>
              <a:rPr lang="zh-TW" altLang="zh-HK" sz="2400" dirty="0">
                <a:solidFill>
                  <a:srgbClr val="0000CC"/>
                </a:solidFill>
              </a:rPr>
              <a:t>日</a:t>
            </a:r>
            <a:r>
              <a:rPr lang="en-US" altLang="zh-HK" sz="2400" dirty="0">
                <a:solidFill>
                  <a:srgbClr val="0000CC"/>
                </a:solidFill>
              </a:rPr>
              <a:t>)&lt;C</a:t>
            </a:r>
            <a:r>
              <a:rPr lang="zh-TW" altLang="zh-HK" sz="2400" dirty="0">
                <a:solidFill>
                  <a:srgbClr val="0000CC"/>
                </a:solidFill>
              </a:rPr>
              <a:t>觀點</a:t>
            </a:r>
            <a:r>
              <a:rPr lang="en-US" altLang="zh-HK" sz="2400" dirty="0">
                <a:solidFill>
                  <a:srgbClr val="0000CC"/>
                </a:solidFill>
              </a:rPr>
              <a:t> - </a:t>
            </a:r>
            <a:r>
              <a:rPr lang="zh-TW" altLang="zh-HK" sz="2400" dirty="0">
                <a:solidFill>
                  <a:srgbClr val="0000CC"/>
                </a:solidFill>
              </a:rPr>
              <a:t>施永青</a:t>
            </a:r>
            <a:r>
              <a:rPr lang="en-US" altLang="zh-HK" sz="2400" dirty="0">
                <a:solidFill>
                  <a:srgbClr val="0000CC"/>
                </a:solidFill>
              </a:rPr>
              <a:t> </a:t>
            </a:r>
            <a:r>
              <a:rPr lang="zh-TW" altLang="zh-HK" sz="2400" dirty="0">
                <a:solidFill>
                  <a:srgbClr val="0000CC"/>
                </a:solidFill>
              </a:rPr>
              <a:t>大都會都有人口流動</a:t>
            </a:r>
            <a:r>
              <a:rPr lang="en-US" altLang="zh-HK" sz="2400" dirty="0">
                <a:solidFill>
                  <a:srgbClr val="0000CC"/>
                </a:solidFill>
              </a:rPr>
              <a:t>&gt;</a:t>
            </a:r>
            <a:endParaRPr lang="zh-TW" altLang="zh-HK" sz="2400" dirty="0">
              <a:solidFill>
                <a:srgbClr val="0000CC"/>
              </a:solidFill>
            </a:endParaRPr>
          </a:p>
          <a:p>
            <a:r>
              <a:rPr lang="en-US" altLang="zh-HK" sz="2400" dirty="0">
                <a:solidFill>
                  <a:srgbClr val="0000CC"/>
                </a:solidFill>
              </a:rPr>
              <a: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7"/>
              </a:rPr>
              <a:t>http://www.am730.com.hk/column-186894</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zh-TW" altLang="zh-HK" sz="2400" dirty="0">
                <a:solidFill>
                  <a:srgbClr val="0000CC"/>
                </a:solidFill>
              </a:rPr>
              <a:t>明報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18</a:t>
            </a:r>
            <a:r>
              <a:rPr lang="zh-TW" altLang="zh-HK" sz="2400" dirty="0">
                <a:solidFill>
                  <a:srgbClr val="0000CC"/>
                </a:solidFill>
              </a:rPr>
              <a:t>日</a:t>
            </a:r>
            <a:r>
              <a:rPr lang="en-US" altLang="zh-HK" sz="2400" dirty="0">
                <a:solidFill>
                  <a:srgbClr val="0000CC"/>
                </a:solidFill>
              </a:rPr>
              <a:t>)</a:t>
            </a:r>
            <a:r>
              <a:rPr lang="zh-TW" altLang="zh-HK" sz="2400" dirty="0">
                <a:solidFill>
                  <a:srgbClr val="0000CC"/>
                </a:solidFill>
              </a:rPr>
              <a:t>〈公僕退休年齡研究 政府料明年初完成</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8"/>
              </a:rPr>
              <a:t>http://news.sina.com.hk/news/20131218/-2-3144402/1.html</a:t>
            </a:r>
            <a:r>
              <a:rPr lang="en-US" altLang="zh-HK" sz="2400" dirty="0" smtClean="0">
                <a:solidFill>
                  <a:srgbClr val="0000CC"/>
                </a:solidFill>
              </a:rPr>
              <a:t>)</a:t>
            </a:r>
            <a:endParaRPr lang="zh-TW" altLang="zh-HK" sz="2400" dirty="0">
              <a:solidFill>
                <a:srgbClr val="0000CC"/>
              </a:solidFill>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8</a:t>
            </a:fld>
            <a:endParaRPr lang="zh-HK" altLang="en-US"/>
          </a:p>
        </p:txBody>
      </p:sp>
      <p:sp>
        <p:nvSpPr>
          <p:cNvPr id="22" name="文字方塊 21"/>
          <p:cNvSpPr txBox="1"/>
          <p:nvPr/>
        </p:nvSpPr>
        <p:spPr>
          <a:xfrm>
            <a:off x="-1" y="-690"/>
            <a:ext cx="8509473" cy="1015663"/>
          </a:xfrm>
          <a:prstGeom prst="rect">
            <a:avLst/>
          </a:prstGeom>
          <a:solidFill>
            <a:srgbClr val="458AE5">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defRPr/>
            </a:pPr>
            <a:r>
              <a:rPr lang="en-US" altLang="zh-HK" sz="2000" b="1" dirty="0">
                <a:solidFill>
                  <a:srgbClr val="0000CC"/>
                </a:solidFill>
                <a:cs typeface="Times New Roman" pitchFamily="18" charset="0"/>
              </a:rPr>
              <a:t>1. </a:t>
            </a:r>
            <a:r>
              <a:rPr lang="en-US" altLang="zh-HK" sz="2000" b="1" dirty="0">
                <a:solidFill>
                  <a:srgbClr val="0000CC"/>
                </a:solidFill>
              </a:rPr>
              <a:t>Do you agree that ‘attracting new talents and professionals from around the world” is the only way to increasing the productivity of the </a:t>
            </a:r>
            <a:r>
              <a:rPr lang="en-US" altLang="zh-HK" sz="2000" b="1" dirty="0" err="1">
                <a:solidFill>
                  <a:srgbClr val="0000CC"/>
                </a:solidFill>
              </a:rPr>
              <a:t>labour</a:t>
            </a:r>
            <a:r>
              <a:rPr lang="en-US" altLang="zh-HK" sz="2000" b="1" dirty="0">
                <a:solidFill>
                  <a:srgbClr val="0000CC"/>
                </a:solidFill>
              </a:rPr>
              <a:t> force in Hong Kong? Why?</a:t>
            </a:r>
            <a:endParaRPr lang="zh-TW" altLang="en-US" sz="2000" b="1" dirty="0">
              <a:solidFill>
                <a:srgbClr val="0000CC"/>
              </a:solidFill>
            </a:endParaRPr>
          </a:p>
        </p:txBody>
      </p:sp>
      <p:sp>
        <p:nvSpPr>
          <p:cNvPr id="28" name="文字方塊 6">
            <a:hlinkClick r:id="" action="ppaction://hlinkshowjump?jump=nextslide"/>
          </p:cNvPr>
          <p:cNvSpPr txBox="1">
            <a:spLocks noChangeArrowheads="1"/>
          </p:cNvSpPr>
          <p:nvPr/>
        </p:nvSpPr>
        <p:spPr bwMode="auto">
          <a:xfrm>
            <a:off x="7177494" y="5797131"/>
            <a:ext cx="18054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r>
              <a:rPr kumimoji="0" lang="zh-TW" altLang="en-US" sz="1500" b="1" dirty="0" smtClean="0">
                <a:solidFill>
                  <a:srgbClr val="0000CC"/>
                </a:solidFill>
                <a:latin typeface="+mj-lt"/>
                <a:ea typeface="標楷體" pitchFamily="65" charset="-120"/>
                <a:cs typeface="Arial Unicode MS" pitchFamily="34" charset="-120"/>
                <a:hlinkClick r:id="" action="ppaction://hlinkshowjump?jump=nextslide"/>
              </a:rPr>
              <a:t>＞</a:t>
            </a:r>
            <a:r>
              <a:rPr kumimoji="0" lang="en-US" altLang="zh-TW" sz="1500" b="1" dirty="0" smtClean="0">
                <a:solidFill>
                  <a:srgbClr val="0000CC"/>
                </a:solidFill>
                <a:latin typeface="+mj-lt"/>
                <a:ea typeface="標楷體" pitchFamily="65" charset="-120"/>
                <a:cs typeface="Arial Unicode MS" pitchFamily="34" charset="-120"/>
                <a:hlinkClick r:id="" action="ppaction://hlinkshowjump?jump=nextslide"/>
              </a:rPr>
              <a:t>More information</a:t>
            </a:r>
            <a:endParaRPr kumimoji="0" lang="zh-HK" altLang="en-US" sz="1500" b="1" dirty="0">
              <a:solidFill>
                <a:srgbClr val="0000CC"/>
              </a:solidFill>
              <a:latin typeface="+mj-lt"/>
              <a:ea typeface="標楷體" pitchFamily="65" charset="-120"/>
              <a:cs typeface="Arial Unicode MS" pitchFamily="34" charset="-120"/>
            </a:endParaRPr>
          </a:p>
        </p:txBody>
      </p:sp>
      <p:grpSp>
        <p:nvGrpSpPr>
          <p:cNvPr id="29" name="群組 28"/>
          <p:cNvGrpSpPr/>
          <p:nvPr/>
        </p:nvGrpSpPr>
        <p:grpSpPr>
          <a:xfrm>
            <a:off x="907142" y="6282774"/>
            <a:ext cx="7265258" cy="556114"/>
            <a:chOff x="907142" y="6282774"/>
            <a:chExt cx="7265258" cy="556114"/>
          </a:xfrm>
          <a:solidFill>
            <a:srgbClr val="0000CC"/>
          </a:solidFill>
        </p:grpSpPr>
        <p:sp>
          <p:nvSpPr>
            <p:cNvPr id="30" name="矩形 29">
              <a:hlinkClick r:id="rId9"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9"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31" name="矩形 30">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0" action="ppaction://hlinksldjump"/>
                </a:rPr>
                <a:t>Enquiry Question </a:t>
              </a:r>
              <a:r>
                <a:rPr lang="en-US" altLang="zh-HK" b="1" dirty="0" smtClean="0">
                  <a:solidFill>
                    <a:schemeClr val="bg1"/>
                  </a:solidFill>
                  <a:ea typeface="細明體" panose="02020509000000000000" pitchFamily="49" charset="-120"/>
                  <a:hlinkClick r:id="rId10" action="ppaction://hlinksldjump"/>
                </a:rPr>
                <a:t>(2)</a:t>
              </a:r>
              <a:endParaRPr lang="zh-HK" altLang="en-US" b="1" dirty="0">
                <a:solidFill>
                  <a:schemeClr val="bg1"/>
                </a:solidFill>
                <a:ea typeface="細明體" panose="02020509000000000000" pitchFamily="49" charset="-120"/>
              </a:endParaRPr>
            </a:p>
          </p:txBody>
        </p:sp>
        <p:sp>
          <p:nvSpPr>
            <p:cNvPr id="32" name="矩形 31">
              <a:hlinkClick r:id="rId11"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2"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33" name="矩形 32">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11" action="ppaction://hlinksldjump"/>
                </a:rPr>
                <a:t>Enquiry Question </a:t>
              </a:r>
              <a:r>
                <a:rPr lang="en-US" altLang="zh-HK" b="1" dirty="0" smtClean="0">
                  <a:solidFill>
                    <a:schemeClr val="bg1"/>
                  </a:solidFill>
                  <a:ea typeface="細明體" panose="02020509000000000000" pitchFamily="49" charset="-120"/>
                  <a:hlinkClick r:id="rId11"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35004592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wongwaikit\AppData\Local\Microsoft\Windows\Temporary Internet Files\Content.IE5\UVLOH5Y9\MP900442518[1].jpg"/>
          <p:cNvPicPr>
            <a:picLocks noChangeAspect="1" noChangeArrowheads="1"/>
          </p:cNvPicPr>
          <p:nvPr/>
        </p:nvPicPr>
        <p:blipFill>
          <a:blip r:embed="rId3">
            <a:extLst>
              <a:ext uri="{BEBA8EAE-BF5A-486C-A8C5-ECC9F3942E4B}">
                <a14:imgProps xmlns:a14="http://schemas.microsoft.com/office/drawing/2010/main">
                  <a14:imgLayer r:embed="rId4">
                    <a14:imgEffect>
                      <a14:artisticPastelsSmooth/>
                    </a14:imgEffect>
                    <a14:imgEffect>
                      <a14:saturation sat="400000"/>
                    </a14:imgEffect>
                    <a14:imgEffect>
                      <a14:brightnessContrast bright="65000"/>
                    </a14:imgEffect>
                  </a14:imgLayer>
                </a14:imgProps>
              </a:ext>
              <a:ext uri="{28A0092B-C50C-407E-A947-70E740481C1C}">
                <a14:useLocalDpi xmlns:a14="http://schemas.microsoft.com/office/drawing/2010/main" val="0"/>
              </a:ext>
            </a:extLst>
          </a:blip>
          <a:srcRect/>
          <a:stretch>
            <a:fillRect/>
          </a:stretch>
        </p:blipFill>
        <p:spPr bwMode="auto">
          <a:xfrm>
            <a:off x="106597" y="827446"/>
            <a:ext cx="8296275" cy="55308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195" name="內容版面配置區 2"/>
          <p:cNvSpPr>
            <a:spLocks noGrp="1"/>
          </p:cNvSpPr>
          <p:nvPr>
            <p:ph idx="4294967295"/>
          </p:nvPr>
        </p:nvSpPr>
        <p:spPr>
          <a:xfrm>
            <a:off x="507724" y="1052736"/>
            <a:ext cx="8107362" cy="4256087"/>
          </a:xfrm>
        </p:spPr>
        <p:txBody>
          <a:bodyPr/>
          <a:lstStyle/>
          <a:p>
            <a:pPr marL="0" indent="0">
              <a:buFont typeface="Arial" charset="0"/>
              <a:buNone/>
              <a:defRPr/>
            </a:pPr>
            <a:endParaRPr lang="zh-TW" altLang="zh-HK" sz="1200" dirty="0" smtClean="0"/>
          </a:p>
          <a:p>
            <a:pPr marL="0" indent="0">
              <a:buFont typeface="Arial" charset="0"/>
              <a:buNone/>
              <a:defRPr/>
            </a:pPr>
            <a:endParaRPr lang="zh-TW" altLang="zh-HK" sz="1400" b="1" dirty="0"/>
          </a:p>
          <a:p>
            <a:pPr marL="0" indent="0">
              <a:buFont typeface="Arial" charset="0"/>
              <a:buNone/>
              <a:defRPr/>
            </a:pPr>
            <a:endParaRPr lang="zh-TW" altLang="zh-HK" sz="14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en-US" altLang="zh-TW" sz="1600" dirty="0" smtClean="0">
              <a:latin typeface="標楷體" pitchFamily="65" charset="-120"/>
              <a:ea typeface="標楷體" pitchFamily="65" charset="-120"/>
            </a:endParaRPr>
          </a:p>
          <a:p>
            <a:pPr marL="0" indent="0">
              <a:buFont typeface="Arial" charset="0"/>
              <a:buNone/>
              <a:defRPr/>
            </a:pPr>
            <a:endParaRPr lang="en-US" altLang="zh-TW" sz="1600" dirty="0">
              <a:latin typeface="標楷體" pitchFamily="65" charset="-120"/>
              <a:ea typeface="標楷體" pitchFamily="65" charset="-120"/>
            </a:endParaRPr>
          </a:p>
          <a:p>
            <a:pPr marL="0" indent="0">
              <a:buFont typeface="Arial" charset="0"/>
              <a:buNone/>
              <a:defRPr/>
            </a:pPr>
            <a:endParaRPr lang="zh-TW" altLang="zh-HK" sz="16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dirty="0">
              <a:latin typeface="標楷體" pitchFamily="65" charset="-120"/>
              <a:ea typeface="標楷體" pitchFamily="65" charset="-120"/>
            </a:endParaRPr>
          </a:p>
          <a:p>
            <a:pPr marL="0" indent="0">
              <a:buFont typeface="Arial" charset="0"/>
              <a:buNone/>
              <a:defRPr/>
            </a:pPr>
            <a:endParaRPr lang="en-US" altLang="zh-TW" sz="1800" dirty="0" smtClean="0">
              <a:latin typeface="標楷體" pitchFamily="65" charset="-120"/>
              <a:ea typeface="標楷體" pitchFamily="65" charset="-120"/>
            </a:endParaRPr>
          </a:p>
          <a:p>
            <a:pPr marL="0" indent="0">
              <a:buFont typeface="Arial" charset="0"/>
              <a:buNone/>
              <a:defRPr/>
            </a:pPr>
            <a:endParaRPr lang="en-US" altLang="zh-TW" sz="1800" b="1" dirty="0">
              <a:latin typeface="標楷體" pitchFamily="65" charset="-120"/>
              <a:ea typeface="標楷體" pitchFamily="65" charset="-120"/>
            </a:endParaRPr>
          </a:p>
          <a:p>
            <a:pPr marL="0" indent="0">
              <a:buFont typeface="Arial" charset="0"/>
              <a:buNone/>
              <a:defRPr/>
            </a:pPr>
            <a:endParaRPr lang="zh-TW" altLang="zh-HK" sz="1800" b="1" dirty="0" smtClean="0">
              <a:latin typeface="標楷體" pitchFamily="65" charset="-120"/>
              <a:ea typeface="標楷體" pitchFamily="65" charset="-120"/>
            </a:endParaRPr>
          </a:p>
          <a:p>
            <a:pPr marL="0" indent="0">
              <a:buFont typeface="Arial" charset="0"/>
              <a:buNone/>
              <a:defRPr/>
            </a:pPr>
            <a:endParaRPr lang="zh-TW" altLang="zh-HK" sz="1800" b="1" dirty="0"/>
          </a:p>
        </p:txBody>
      </p:sp>
      <p:sp>
        <p:nvSpPr>
          <p:cNvPr id="9220" name="文字方塊 3"/>
          <p:cNvSpPr txBox="1">
            <a:spLocks noChangeArrowheads="1"/>
          </p:cNvSpPr>
          <p:nvPr/>
        </p:nvSpPr>
        <p:spPr bwMode="auto">
          <a:xfrm>
            <a:off x="755650" y="981075"/>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rgbClr val="FFFFFF"/>
                </a:solidFill>
                <a:latin typeface="Calibri" pitchFamily="34" charset="0"/>
                <a:ea typeface="新細明體" charset="-120"/>
              </a:defRPr>
            </a:lvl1pPr>
            <a:lvl2pPr marL="742950" indent="-285750" eaLnBrk="0" hangingPunct="0">
              <a:defRPr kumimoji="1">
                <a:solidFill>
                  <a:srgbClr val="FFFFFF"/>
                </a:solidFill>
                <a:latin typeface="Calibri" pitchFamily="34" charset="0"/>
                <a:ea typeface="新細明體" charset="-120"/>
              </a:defRPr>
            </a:lvl2pPr>
            <a:lvl3pPr marL="1143000" indent="-228600" eaLnBrk="0" hangingPunct="0">
              <a:defRPr kumimoji="1">
                <a:solidFill>
                  <a:srgbClr val="FFFFFF"/>
                </a:solidFill>
                <a:latin typeface="Calibri" pitchFamily="34" charset="0"/>
                <a:ea typeface="新細明體" charset="-120"/>
              </a:defRPr>
            </a:lvl3pPr>
            <a:lvl4pPr marL="1600200" indent="-228600" eaLnBrk="0" hangingPunct="0">
              <a:defRPr kumimoji="1">
                <a:solidFill>
                  <a:srgbClr val="FFFFFF"/>
                </a:solidFill>
                <a:latin typeface="Calibri" pitchFamily="34" charset="0"/>
                <a:ea typeface="新細明體" charset="-120"/>
              </a:defRPr>
            </a:lvl4pPr>
            <a:lvl5pPr marL="2057400" indent="-228600" eaLnBrk="0" hangingPunct="0">
              <a:defRPr kumimoji="1">
                <a:solidFill>
                  <a:srgbClr val="FFFFFF"/>
                </a:solidFill>
                <a:latin typeface="Calibri" pitchFamily="34" charset="0"/>
                <a:ea typeface="新細明體" charset="-120"/>
              </a:defRPr>
            </a:lvl5pPr>
            <a:lvl6pPr marL="2514600" indent="-228600" algn="ctr" eaLnBrk="0" fontAlgn="base" hangingPunct="0">
              <a:spcBef>
                <a:spcPct val="0"/>
              </a:spcBef>
              <a:spcAft>
                <a:spcPct val="0"/>
              </a:spcAft>
              <a:defRPr kumimoji="1">
                <a:solidFill>
                  <a:srgbClr val="FFFFFF"/>
                </a:solidFill>
                <a:latin typeface="Calibri" pitchFamily="34" charset="0"/>
                <a:ea typeface="新細明體" charset="-120"/>
              </a:defRPr>
            </a:lvl6pPr>
            <a:lvl7pPr marL="2971800" indent="-228600" algn="ctr" eaLnBrk="0" fontAlgn="base" hangingPunct="0">
              <a:spcBef>
                <a:spcPct val="0"/>
              </a:spcBef>
              <a:spcAft>
                <a:spcPct val="0"/>
              </a:spcAft>
              <a:defRPr kumimoji="1">
                <a:solidFill>
                  <a:srgbClr val="FFFFFF"/>
                </a:solidFill>
                <a:latin typeface="Calibri" pitchFamily="34" charset="0"/>
                <a:ea typeface="新細明體" charset="-120"/>
              </a:defRPr>
            </a:lvl7pPr>
            <a:lvl8pPr marL="3429000" indent="-228600" algn="ctr" eaLnBrk="0" fontAlgn="base" hangingPunct="0">
              <a:spcBef>
                <a:spcPct val="0"/>
              </a:spcBef>
              <a:spcAft>
                <a:spcPct val="0"/>
              </a:spcAft>
              <a:defRPr kumimoji="1">
                <a:solidFill>
                  <a:srgbClr val="FFFFFF"/>
                </a:solidFill>
                <a:latin typeface="Calibri" pitchFamily="34" charset="0"/>
                <a:ea typeface="新細明體" charset="-120"/>
              </a:defRPr>
            </a:lvl8pPr>
            <a:lvl9pPr marL="3886200" indent="-228600" algn="ctr" eaLnBrk="0" fontAlgn="base" hangingPunct="0">
              <a:spcBef>
                <a:spcPct val="0"/>
              </a:spcBef>
              <a:spcAft>
                <a:spcPct val="0"/>
              </a:spcAft>
              <a:defRPr kumimoji="1">
                <a:solidFill>
                  <a:srgbClr val="FFFFFF"/>
                </a:solidFill>
                <a:latin typeface="Calibri" pitchFamily="34" charset="0"/>
                <a:ea typeface="新細明體" charset="-120"/>
              </a:defRPr>
            </a:lvl9pPr>
          </a:lstStyle>
          <a:p>
            <a:pPr eaLnBrk="1" hangingPunct="1"/>
            <a:endParaRPr kumimoji="0" lang="zh-HK" altLang="en-US">
              <a:solidFill>
                <a:prstClr val="black"/>
              </a:solidFill>
            </a:endParaRPr>
          </a:p>
        </p:txBody>
      </p:sp>
      <p:sp>
        <p:nvSpPr>
          <p:cNvPr id="9221" name="AutoShape 4">
            <a:hlinkClick r:id="" action="ppaction://hlinkshowjump?jump=firstslide" highlightClick="1"/>
          </p:cNvPr>
          <p:cNvSpPr>
            <a:spLocks noChangeArrowheads="1"/>
          </p:cNvSpPr>
          <p:nvPr/>
        </p:nvSpPr>
        <p:spPr bwMode="auto">
          <a:xfrm>
            <a:off x="8509472" y="-1"/>
            <a:ext cx="620799" cy="707887"/>
          </a:xfrm>
          <a:prstGeom prst="actionButtonHome">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9222" name="AutoShape 6">
            <a:hlinkClick r:id="" action="ppaction://hlinkshowjump?jump=previousslide" highlightClick="1"/>
          </p:cNvPr>
          <p:cNvSpPr>
            <a:spLocks noChangeArrowheads="1"/>
          </p:cNvSpPr>
          <p:nvPr/>
        </p:nvSpPr>
        <p:spPr bwMode="auto">
          <a:xfrm>
            <a:off x="1588" y="6237288"/>
            <a:ext cx="565150" cy="619125"/>
          </a:xfrm>
          <a:prstGeom prst="actionButtonBackPrevious">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26" name="AutoShape 5">
            <a:hlinkClick r:id="" action="ppaction://hlinkshowjump?jump=nextslide" highlightClick="1"/>
          </p:cNvPr>
          <p:cNvSpPr>
            <a:spLocks noChangeArrowheads="1"/>
          </p:cNvSpPr>
          <p:nvPr/>
        </p:nvSpPr>
        <p:spPr bwMode="auto">
          <a:xfrm>
            <a:off x="8599488" y="6237288"/>
            <a:ext cx="581025" cy="625475"/>
          </a:xfrm>
          <a:prstGeom prst="actionButtonForwardNext">
            <a:avLst/>
          </a:prstGeom>
          <a:solidFill>
            <a:srgbClr val="33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HK" altLang="en-US">
              <a:solidFill>
                <a:prstClr val="black"/>
              </a:solidFill>
            </a:endParaRPr>
          </a:p>
        </p:txBody>
      </p:sp>
      <p:sp>
        <p:nvSpPr>
          <p:cNvPr id="17" name="矩形 16"/>
          <p:cNvSpPr/>
          <p:nvPr/>
        </p:nvSpPr>
        <p:spPr>
          <a:xfrm>
            <a:off x="228799" y="966140"/>
            <a:ext cx="8807697" cy="3600986"/>
          </a:xfrm>
          <a:prstGeom prst="rect">
            <a:avLst/>
          </a:prstGeom>
        </p:spPr>
        <p:txBody>
          <a:bodyPr wrap="square">
            <a:spAutoFit/>
          </a:bodyPr>
          <a:lstStyle/>
          <a:p>
            <a:pPr marL="342900" indent="-342900">
              <a:buFont typeface="Wingdings" panose="05000000000000000000" pitchFamily="2" charset="2"/>
              <a:buChar char="p"/>
            </a:pPr>
            <a:r>
              <a:rPr lang="zh-TW" altLang="zh-HK" sz="2400" dirty="0" smtClean="0">
                <a:solidFill>
                  <a:srgbClr val="0000CC"/>
                </a:solidFill>
              </a:rPr>
              <a:t>經濟日報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19</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勞動力近極限針對工種輸外勞</a:t>
            </a:r>
            <a:r>
              <a:rPr lang="en-US" altLang="zh-HK" sz="2400" b="1" dirty="0">
                <a:solidFill>
                  <a:srgbClr val="0000CC"/>
                </a:solidFill>
              </a:rPr>
              <a:t>&gt;</a:t>
            </a:r>
            <a:r>
              <a:rPr lang="en-US" altLang="zh-HK" sz="2400" dirty="0">
                <a:solidFill>
                  <a:srgbClr val="0000CC"/>
                </a:solidFill>
              </a:rPr>
              <a: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5"/>
              </a:rPr>
              <a:t>http://www.hket.com/eti/article/3c2af50c-d043-4083-ae5a-d3799a5caec4-983993</a:t>
            </a:r>
            <a:r>
              <a:rPr lang="en-US" altLang="zh-HK" sz="2400" dirty="0">
                <a:solidFill>
                  <a:srgbClr val="0000CC"/>
                </a:solidFill>
              </a:rPr>
              <a:t>)</a:t>
            </a:r>
            <a:endParaRPr lang="zh-TW" altLang="zh-HK" sz="2400" dirty="0">
              <a:solidFill>
                <a:srgbClr val="0000CC"/>
              </a:solidFill>
            </a:endParaRPr>
          </a:p>
          <a:p>
            <a:endParaRPr lang="zh-TW" altLang="zh-HK" sz="2400" dirty="0">
              <a:solidFill>
                <a:srgbClr val="0000CC"/>
              </a:solidFill>
            </a:endParaRPr>
          </a:p>
          <a:p>
            <a:pPr marL="342900" indent="-342900">
              <a:buFont typeface="Wingdings" panose="05000000000000000000" pitchFamily="2" charset="2"/>
              <a:buChar char="p"/>
            </a:pPr>
            <a:r>
              <a:rPr lang="zh-TW" altLang="zh-HK" sz="2400" dirty="0">
                <a:solidFill>
                  <a:srgbClr val="0000CC"/>
                </a:solidFill>
              </a:rPr>
              <a:t>文匯報</a:t>
            </a:r>
            <a:r>
              <a:rPr lang="en-US" altLang="zh-HK" sz="2400" dirty="0">
                <a:solidFill>
                  <a:srgbClr val="0000CC"/>
                </a:solidFill>
              </a:rPr>
              <a:t>(2013</a:t>
            </a:r>
            <a:r>
              <a:rPr lang="zh-TW" altLang="zh-HK" sz="2400" dirty="0">
                <a:solidFill>
                  <a:srgbClr val="0000CC"/>
                </a:solidFill>
              </a:rPr>
              <a:t>年</a:t>
            </a:r>
            <a:r>
              <a:rPr lang="en-US" altLang="zh-HK" sz="2400" dirty="0">
                <a:solidFill>
                  <a:srgbClr val="0000CC"/>
                </a:solidFill>
              </a:rPr>
              <a:t>12</a:t>
            </a:r>
            <a:r>
              <a:rPr lang="zh-TW" altLang="zh-HK" sz="2400" dirty="0">
                <a:solidFill>
                  <a:srgbClr val="0000CC"/>
                </a:solidFill>
              </a:rPr>
              <a:t>月</a:t>
            </a:r>
            <a:r>
              <a:rPr lang="en-US" altLang="zh-HK" sz="2400" dirty="0">
                <a:solidFill>
                  <a:srgbClr val="0000CC"/>
                </a:solidFill>
              </a:rPr>
              <a:t>20</a:t>
            </a:r>
            <a:r>
              <a:rPr lang="zh-TW" altLang="zh-HK" sz="2400" dirty="0">
                <a:solidFill>
                  <a:srgbClr val="0000CC"/>
                </a:solidFill>
              </a:rPr>
              <a:t>日</a:t>
            </a:r>
            <a:r>
              <a:rPr lang="en-US" altLang="zh-HK" sz="2400" dirty="0">
                <a:solidFill>
                  <a:srgbClr val="0000CC"/>
                </a:solidFill>
              </a:rPr>
              <a:t>)&lt;</a:t>
            </a:r>
            <a:r>
              <a:rPr lang="zh-TW" altLang="zh-HK" sz="2400" dirty="0">
                <a:solidFill>
                  <a:srgbClr val="0000CC"/>
                </a:solidFill>
              </a:rPr>
              <a:t>聶德權廠商會講人口政策諮詢</a:t>
            </a:r>
            <a:r>
              <a:rPr lang="en-US" altLang="zh-HK" sz="2400" dirty="0">
                <a:solidFill>
                  <a:srgbClr val="0000CC"/>
                </a:solidFill>
              </a:rPr>
              <a:t>&gt;(</a:t>
            </a:r>
            <a:r>
              <a:rPr lang="zh-TW" altLang="zh-HK" sz="2400" dirty="0">
                <a:solidFill>
                  <a:srgbClr val="0000CC"/>
                </a:solidFill>
              </a:rPr>
              <a:t>取自</a:t>
            </a:r>
            <a:r>
              <a:rPr lang="en-US" altLang="zh-HK" sz="2400" dirty="0">
                <a:solidFill>
                  <a:srgbClr val="0000CC"/>
                </a:solidFill>
              </a:rPr>
              <a:t>: </a:t>
            </a:r>
            <a:r>
              <a:rPr lang="en-US" altLang="zh-HK" sz="2400" u="sng" dirty="0">
                <a:solidFill>
                  <a:srgbClr val="0000CC"/>
                </a:solidFill>
                <a:hlinkClick r:id="rId6"/>
              </a:rPr>
              <a:t>http://paper.wenweipo.com/2013/12/20/AY1312200004.htm</a:t>
            </a:r>
            <a:r>
              <a:rPr lang="en-US" altLang="zh-HK" sz="2400" dirty="0">
                <a:solidFill>
                  <a:srgbClr val="0000CC"/>
                </a:solidFill>
              </a:rPr>
              <a:t>)</a:t>
            </a:r>
            <a:endParaRPr lang="zh-TW" altLang="zh-HK" sz="2400" dirty="0">
              <a:solidFill>
                <a:srgbClr val="0000CC"/>
              </a:solidFill>
            </a:endParaRPr>
          </a:p>
          <a:p>
            <a:pPr marL="285750" indent="-285750">
              <a:buFont typeface="Wingdings" pitchFamily="2" charset="2"/>
              <a:buChar char="l"/>
            </a:pPr>
            <a:endParaRPr lang="en-US" altLang="zh-TW" sz="2100" dirty="0" smtClean="0">
              <a:solidFill>
                <a:srgbClr val="0000CC"/>
              </a:solidFill>
              <a:latin typeface="Arial" panose="020B0604020202020204" pitchFamily="34" charset="0"/>
              <a:ea typeface="細明體" panose="02020509000000000000" pitchFamily="49" charset="-120"/>
              <a:cs typeface="Arial" panose="020B0604020202020204" pitchFamily="34" charset="0"/>
            </a:endParaRPr>
          </a:p>
          <a:p>
            <a:pPr marL="285750" indent="-285750">
              <a:buFont typeface="Wingdings" pitchFamily="2" charset="2"/>
              <a:buChar char="l"/>
            </a:pPr>
            <a:endParaRPr lang="en-US" altLang="zh-TW" sz="2100" dirty="0" smtClean="0">
              <a:solidFill>
                <a:srgbClr val="0000CC"/>
              </a:solidFill>
              <a:latin typeface="Arial" panose="020B0604020202020204" pitchFamily="34" charset="0"/>
              <a:ea typeface="細明體" panose="02020509000000000000" pitchFamily="49" charset="-120"/>
              <a:cs typeface="Arial" panose="020B0604020202020204" pitchFamily="34" charset="0"/>
            </a:endParaRPr>
          </a:p>
          <a:p>
            <a:pPr marL="285750" indent="-285750">
              <a:buFont typeface="Wingdings" pitchFamily="2" charset="2"/>
              <a:buChar char="l"/>
            </a:pPr>
            <a:endParaRPr lang="en-US" altLang="zh-TW" sz="2100" dirty="0">
              <a:solidFill>
                <a:srgbClr val="0000CC"/>
              </a:solidFill>
              <a:latin typeface="Arial" panose="020B0604020202020204" pitchFamily="34" charset="0"/>
              <a:ea typeface="細明體" panose="02020509000000000000" pitchFamily="49" charset="-120"/>
              <a:cs typeface="Arial" panose="020B0604020202020204" pitchFamily="34" charset="0"/>
            </a:endParaRPr>
          </a:p>
          <a:p>
            <a:pPr marL="285750" indent="-285750">
              <a:buFont typeface="Wingdings" pitchFamily="2" charset="2"/>
              <a:buChar char="l"/>
            </a:pPr>
            <a:endParaRPr lang="zh-TW" altLang="en-US" sz="2100" dirty="0">
              <a:solidFill>
                <a:srgbClr val="0000CC"/>
              </a:solidFill>
              <a:latin typeface="Arial" panose="020B0604020202020204" pitchFamily="34" charset="0"/>
              <a:ea typeface="細明體" panose="02020509000000000000" pitchFamily="49" charset="-120"/>
              <a:cs typeface="Arial" panose="020B0604020202020204" pitchFamily="34" charset="0"/>
            </a:endParaRPr>
          </a:p>
        </p:txBody>
      </p:sp>
      <p:sp>
        <p:nvSpPr>
          <p:cNvPr id="2" name="投影片編號版面配置區 1"/>
          <p:cNvSpPr>
            <a:spLocks noGrp="1"/>
          </p:cNvSpPr>
          <p:nvPr>
            <p:ph type="sldNum" sz="quarter" idx="12"/>
          </p:nvPr>
        </p:nvSpPr>
        <p:spPr/>
        <p:txBody>
          <a:bodyPr/>
          <a:lstStyle/>
          <a:p>
            <a:fld id="{302040AF-61BD-4EA2-B775-A5B8FBFE405F}" type="slidenum">
              <a:rPr lang="zh-HK" altLang="en-US" smtClean="0"/>
              <a:t>9</a:t>
            </a:fld>
            <a:endParaRPr lang="zh-HK" altLang="en-US"/>
          </a:p>
        </p:txBody>
      </p:sp>
      <p:sp>
        <p:nvSpPr>
          <p:cNvPr id="16" name="文字方塊 15"/>
          <p:cNvSpPr txBox="1"/>
          <p:nvPr/>
        </p:nvSpPr>
        <p:spPr>
          <a:xfrm>
            <a:off x="-1" y="-690"/>
            <a:ext cx="8509473" cy="1015663"/>
          </a:xfrm>
          <a:prstGeom prst="rect">
            <a:avLst/>
          </a:prstGeom>
          <a:solidFill>
            <a:srgbClr val="458AE5">
              <a:alpha val="54902"/>
            </a:srgbClr>
          </a:solidFill>
          <a:ln>
            <a:solidFill>
              <a:schemeClr val="bg1"/>
            </a:solidFill>
          </a:ln>
        </p:spPr>
        <p:txBody>
          <a:bodyPr wrap="square">
            <a:spAutoFit/>
          </a:bodyPr>
          <a:lstStyle>
            <a:lvl1pPr eaLnBrk="0" hangingPunct="0">
              <a:defRPr kumimoji="1">
                <a:solidFill>
                  <a:schemeClr val="tx1"/>
                </a:solidFill>
                <a:latin typeface="Calibri" pitchFamily="34" charset="0"/>
                <a:ea typeface="新細明體" pitchFamily="18" charset="-120"/>
              </a:defRPr>
            </a:lvl1pPr>
            <a:lvl2pPr marL="742950" indent="-285750" eaLnBrk="0" hangingPunct="0">
              <a:defRPr kumimoji="1">
                <a:solidFill>
                  <a:schemeClr val="tx1"/>
                </a:solidFill>
                <a:latin typeface="Calibri" pitchFamily="34" charset="0"/>
                <a:ea typeface="新細明體" pitchFamily="18" charset="-120"/>
              </a:defRPr>
            </a:lvl2pPr>
            <a:lvl3pPr marL="1143000" indent="-228600" eaLnBrk="0" hangingPunct="0">
              <a:defRPr kumimoji="1">
                <a:solidFill>
                  <a:schemeClr val="tx1"/>
                </a:solidFill>
                <a:latin typeface="Calibri" pitchFamily="34" charset="0"/>
                <a:ea typeface="新細明體" pitchFamily="18" charset="-120"/>
              </a:defRPr>
            </a:lvl3pPr>
            <a:lvl4pPr marL="1600200" indent="-228600" eaLnBrk="0" hangingPunct="0">
              <a:defRPr kumimoji="1">
                <a:solidFill>
                  <a:schemeClr val="tx1"/>
                </a:solidFill>
                <a:latin typeface="Calibri" pitchFamily="34" charset="0"/>
                <a:ea typeface="新細明體" pitchFamily="18" charset="-120"/>
              </a:defRPr>
            </a:lvl4pPr>
            <a:lvl5pPr marL="2057400" indent="-228600" eaLnBrk="0" hangingPunct="0">
              <a:defRPr kumimoji="1">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Calibri" pitchFamily="34" charset="0"/>
                <a:ea typeface="新細明體" pitchFamily="18" charset="-120"/>
              </a:defRPr>
            </a:lvl9pPr>
          </a:lstStyle>
          <a:p>
            <a:pPr algn="just">
              <a:defRPr/>
            </a:pPr>
            <a:r>
              <a:rPr lang="en-US" altLang="zh-HK" sz="2000" b="1" dirty="0">
                <a:solidFill>
                  <a:srgbClr val="0000CC"/>
                </a:solidFill>
                <a:cs typeface="Times New Roman" pitchFamily="18" charset="0"/>
              </a:rPr>
              <a:t>1. </a:t>
            </a:r>
            <a:r>
              <a:rPr lang="en-US" altLang="zh-HK" sz="2000" b="1" dirty="0">
                <a:solidFill>
                  <a:srgbClr val="0000CC"/>
                </a:solidFill>
              </a:rPr>
              <a:t>Do you agree that ‘attracting new talents and professionals from around the world” is the only way to increasing the productivity of the </a:t>
            </a:r>
            <a:r>
              <a:rPr lang="en-US" altLang="zh-HK" sz="2000" b="1" dirty="0" err="1">
                <a:solidFill>
                  <a:srgbClr val="0000CC"/>
                </a:solidFill>
              </a:rPr>
              <a:t>labour</a:t>
            </a:r>
            <a:r>
              <a:rPr lang="en-US" altLang="zh-HK" sz="2000" b="1" dirty="0">
                <a:solidFill>
                  <a:srgbClr val="0000CC"/>
                </a:solidFill>
              </a:rPr>
              <a:t> force in Hong Kong? Why?</a:t>
            </a:r>
            <a:endParaRPr lang="zh-TW" altLang="en-US" sz="2000" b="1" dirty="0">
              <a:solidFill>
                <a:srgbClr val="0000CC"/>
              </a:solidFill>
            </a:endParaRPr>
          </a:p>
        </p:txBody>
      </p:sp>
      <p:grpSp>
        <p:nvGrpSpPr>
          <p:cNvPr id="22" name="群組 21"/>
          <p:cNvGrpSpPr/>
          <p:nvPr/>
        </p:nvGrpSpPr>
        <p:grpSpPr>
          <a:xfrm>
            <a:off x="907142" y="6282774"/>
            <a:ext cx="7265258" cy="556114"/>
            <a:chOff x="907142" y="6282774"/>
            <a:chExt cx="7265258" cy="556114"/>
          </a:xfrm>
          <a:solidFill>
            <a:srgbClr val="0000CC"/>
          </a:solidFill>
        </p:grpSpPr>
        <p:sp>
          <p:nvSpPr>
            <p:cNvPr id="25" name="矩形 24">
              <a:hlinkClick r:id="rId7" action="ppaction://hlinksldjump"/>
            </p:cNvPr>
            <p:cNvSpPr/>
            <p:nvPr/>
          </p:nvSpPr>
          <p:spPr>
            <a:xfrm>
              <a:off x="907142" y="6289612"/>
              <a:ext cx="1296070"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TW" sz="1600" b="1" dirty="0" smtClean="0">
                  <a:solidFill>
                    <a:schemeClr val="bg1"/>
                  </a:solidFill>
                  <a:latin typeface="+mj-lt"/>
                  <a:ea typeface="細明體" panose="02020509000000000000" pitchFamily="49" charset="-120"/>
                  <a:hlinkClick r:id="rId7" action="ppaction://hlinksldjump"/>
                </a:rPr>
                <a:t>Background Information</a:t>
              </a:r>
              <a:endParaRPr lang="zh-HK" altLang="en-US" sz="1600" b="1" dirty="0">
                <a:solidFill>
                  <a:schemeClr val="bg1"/>
                </a:solidFill>
                <a:latin typeface="+mj-lt"/>
                <a:ea typeface="細明體" panose="02020509000000000000" pitchFamily="49" charset="-120"/>
              </a:endParaRPr>
            </a:p>
          </p:txBody>
        </p:sp>
        <p:sp>
          <p:nvSpPr>
            <p:cNvPr id="27" name="矩形 26">
              <a:hlinkClick r:id="" action="ppaction://noaction"/>
            </p:cNvPr>
            <p:cNvSpPr/>
            <p:nvPr/>
          </p:nvSpPr>
          <p:spPr>
            <a:xfrm>
              <a:off x="4716016" y="6282774"/>
              <a:ext cx="1561255"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8" action="ppaction://hlinksldjump"/>
                </a:rPr>
                <a:t>Enquiry Question </a:t>
              </a:r>
              <a:r>
                <a:rPr lang="en-US" altLang="zh-HK" b="1" dirty="0" smtClean="0">
                  <a:solidFill>
                    <a:schemeClr val="bg1"/>
                  </a:solidFill>
                  <a:ea typeface="細明體" panose="02020509000000000000" pitchFamily="49" charset="-120"/>
                  <a:hlinkClick r:id="rId8" action="ppaction://hlinksldjump"/>
                </a:rPr>
                <a:t>(2)</a:t>
              </a:r>
              <a:endParaRPr lang="zh-HK" altLang="en-US" b="1" dirty="0">
                <a:solidFill>
                  <a:schemeClr val="bg1"/>
                </a:solidFill>
                <a:ea typeface="細明體" panose="02020509000000000000" pitchFamily="49" charset="-120"/>
              </a:endParaRPr>
            </a:p>
          </p:txBody>
        </p:sp>
        <p:sp>
          <p:nvSpPr>
            <p:cNvPr id="28" name="矩形 27">
              <a:hlinkClick r:id="rId9" action="ppaction://hlinksldjump"/>
            </p:cNvPr>
            <p:cNvSpPr/>
            <p:nvPr/>
          </p:nvSpPr>
          <p:spPr>
            <a:xfrm>
              <a:off x="2771800" y="6289611"/>
              <a:ext cx="1368152"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sz="1600" b="1" dirty="0" smtClean="0">
                  <a:solidFill>
                    <a:schemeClr val="bg1"/>
                  </a:solidFill>
                  <a:latin typeface="+mj-lt"/>
                  <a:ea typeface="細明體" panose="02020509000000000000" pitchFamily="49" charset="-120"/>
                  <a:hlinkClick r:id="rId10" action="ppaction://hlinksldjump"/>
                </a:rPr>
                <a:t>Enquiry Question (1)</a:t>
              </a:r>
              <a:endParaRPr lang="zh-HK" altLang="en-US" sz="1600" b="1" dirty="0">
                <a:solidFill>
                  <a:schemeClr val="bg1"/>
                </a:solidFill>
                <a:latin typeface="+mj-lt"/>
                <a:ea typeface="細明體" panose="02020509000000000000" pitchFamily="49" charset="-120"/>
              </a:endParaRPr>
            </a:p>
          </p:txBody>
        </p:sp>
        <p:sp>
          <p:nvSpPr>
            <p:cNvPr id="29" name="矩形 28">
              <a:hlinkClick r:id="" action="ppaction://noaction"/>
            </p:cNvPr>
            <p:cNvSpPr/>
            <p:nvPr/>
          </p:nvSpPr>
          <p:spPr>
            <a:xfrm>
              <a:off x="6660232" y="6289613"/>
              <a:ext cx="1512168" cy="549275"/>
            </a:xfrm>
            <a:prstGeom prst="rect">
              <a:avLst/>
            </a:prstGeom>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nchor="ctr"/>
            <a:lstStyle/>
            <a:p>
              <a:pPr algn="ctr">
                <a:defRPr/>
              </a:pPr>
              <a:r>
                <a:rPr lang="en-US" altLang="zh-HK" b="1" dirty="0">
                  <a:solidFill>
                    <a:schemeClr val="bg1"/>
                  </a:solidFill>
                  <a:ea typeface="細明體" panose="02020509000000000000" pitchFamily="49" charset="-120"/>
                  <a:hlinkClick r:id="rId9" action="ppaction://hlinksldjump"/>
                </a:rPr>
                <a:t>Enquiry Question </a:t>
              </a:r>
              <a:r>
                <a:rPr lang="en-US" altLang="zh-HK" b="1" dirty="0" smtClean="0">
                  <a:solidFill>
                    <a:schemeClr val="bg1"/>
                  </a:solidFill>
                  <a:ea typeface="細明體" panose="02020509000000000000" pitchFamily="49" charset="-120"/>
                  <a:hlinkClick r:id="rId9" action="ppaction://hlinksldjump"/>
                </a:rPr>
                <a:t>(3)</a:t>
              </a:r>
              <a:endParaRPr lang="zh-HK" altLang="en-US" b="1" dirty="0">
                <a:solidFill>
                  <a:schemeClr val="bg1"/>
                </a:solidFill>
                <a:ea typeface="細明體" panose="02020509000000000000" pitchFamily="49" charset="-120"/>
              </a:endParaRPr>
            </a:p>
          </p:txBody>
        </p:sp>
      </p:grpSp>
    </p:spTree>
    <p:extLst>
      <p:ext uri="{BB962C8B-B14F-4D97-AF65-F5344CB8AC3E}">
        <p14:creationId xmlns:p14="http://schemas.microsoft.com/office/powerpoint/2010/main" val="14014767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rgbClr val="458AE5">
            <a:alpha val="54902"/>
          </a:srgbClr>
        </a:solidFill>
        <a:ln>
          <a:solidFill>
            <a:srgbClr val="0000CC"/>
          </a:solidFill>
        </a:ln>
      </a:spPr>
      <a:bodyPr wrap="square">
        <a:spAutoFit/>
      </a:bodyPr>
      <a:lstStyle>
        <a:defPPr algn="ctr" eaLnBrk="1" hangingPunct="1">
          <a:defRPr kumimoji="0" sz="4000" b="1" dirty="0" smtClean="0">
            <a:solidFill>
              <a:srgbClr val="0000CC"/>
            </a:solidFill>
            <a:latin typeface="細明體" panose="02020509000000000000" pitchFamily="49" charset="-120"/>
            <a:ea typeface="細明體" panose="02020509000000000000" pitchFamily="49" charset="-120"/>
          </a:defRPr>
        </a:defPPr>
      </a:lstStyle>
    </a:tx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1881</Words>
  <Application>Microsoft Office PowerPoint</Application>
  <PresentationFormat>如螢幕大小 (4:3)</PresentationFormat>
  <Paragraphs>376</Paragraphs>
  <Slides>16</Slides>
  <Notes>13</Notes>
  <HiddenSlides>0</HiddenSlides>
  <MMClips>0</MMClips>
  <ScaleCrop>false</ScaleCrop>
  <HeadingPairs>
    <vt:vector size="4" baseType="variant">
      <vt:variant>
        <vt:lpstr>佈景主題</vt:lpstr>
      </vt:variant>
      <vt:variant>
        <vt:i4>1</vt:i4>
      </vt:variant>
      <vt:variant>
        <vt:lpstr>投影片標題</vt:lpstr>
      </vt:variant>
      <vt:variant>
        <vt:i4>16</vt:i4>
      </vt:variant>
    </vt:vector>
  </HeadingPairs>
  <TitlesOfParts>
    <vt:vector size="17" baseType="lpstr">
      <vt:lpstr>Office 佈景主題</vt:lpstr>
      <vt:lpstr>PowerPoint 簡報</vt:lpstr>
      <vt:lpstr>Introduction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CHIM, In-leng</dc:creator>
  <cp:lastModifiedBy>WONG, Wai-kit</cp:lastModifiedBy>
  <cp:revision>108</cp:revision>
  <dcterms:created xsi:type="dcterms:W3CDTF">2013-05-30T06:57:43Z</dcterms:created>
  <dcterms:modified xsi:type="dcterms:W3CDTF">2014-01-08T04:06:48Z</dcterms:modified>
</cp:coreProperties>
</file>