
<file path=[Content_Types].xml><?xml version="1.0" encoding="utf-8"?>
<Types xmlns="http://schemas.openxmlformats.org/package/2006/content-types">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66" r:id="rId4"/>
    <p:sldId id="275" r:id="rId5"/>
    <p:sldId id="286" r:id="rId6"/>
    <p:sldId id="285" r:id="rId7"/>
    <p:sldId id="288" r:id="rId8"/>
    <p:sldId id="278" r:id="rId9"/>
    <p:sldId id="287" r:id="rId10"/>
    <p:sldId id="290" r:id="rId11"/>
    <p:sldId id="281" r:id="rId12"/>
    <p:sldId id="289" r:id="rId13"/>
  </p:sldIdLst>
  <p:sldSz cx="9144000" cy="6858000" type="screen4x3"/>
  <p:notesSz cx="6858000" cy="9144000"/>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458AE5"/>
    <a:srgbClr val="98EB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135" autoAdjust="0"/>
    <p:restoredTop sz="94660"/>
  </p:normalViewPr>
  <p:slideViewPr>
    <p:cSldViewPr>
      <p:cViewPr>
        <p:scale>
          <a:sx n="70" d="100"/>
          <a:sy n="70" d="100"/>
        </p:scale>
        <p:origin x="-317" y="-331"/>
      </p:cViewPr>
      <p:guideLst>
        <p:guide orient="horz" pos="2160"/>
        <p:guide pos="2880"/>
      </p:guideLst>
    </p:cSldViewPr>
  </p:slideViewPr>
  <p:notesTextViewPr>
    <p:cViewPr>
      <p:scale>
        <a:sx n="1" d="1"/>
        <a:sy n="1" d="1"/>
      </p:scale>
      <p:origin x="0" y="0"/>
    </p:cViewPr>
  </p:notesTextViewPr>
  <p:sorterViewPr>
    <p:cViewPr>
      <p:scale>
        <a:sx n="122" d="100"/>
        <a:sy n="122" d="100"/>
      </p:scale>
      <p:origin x="0" y="2501"/>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B10BD4-560F-4856-8612-66CEA02A35A7}" type="datetimeFigureOut">
              <a:rPr lang="zh-HK" altLang="en-US" smtClean="0"/>
              <a:t>25/11/2013</a:t>
            </a:fld>
            <a:endParaRPr lang="zh-HK"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EC82C-860C-446B-889F-DA410996A8FD}" type="slidenum">
              <a:rPr lang="zh-HK" altLang="en-US" smtClean="0"/>
              <a:t>‹#›</a:t>
            </a:fld>
            <a:endParaRPr lang="zh-HK" altLang="en-US"/>
          </a:p>
        </p:txBody>
      </p:sp>
    </p:spTree>
    <p:extLst>
      <p:ext uri="{BB962C8B-B14F-4D97-AF65-F5344CB8AC3E}">
        <p14:creationId xmlns:p14="http://schemas.microsoft.com/office/powerpoint/2010/main" val="1501160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4</a:t>
            </a:fld>
            <a:endParaRPr lang="en-US" altLang="zh-HK"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5</a:t>
            </a:fld>
            <a:endParaRPr lang="en-US" altLang="zh-HK"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6</a:t>
            </a:fld>
            <a:endParaRPr lang="en-US" altLang="zh-HK"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7</a:t>
            </a:fld>
            <a:endParaRPr lang="en-US" altLang="zh-HK"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8</a:t>
            </a:fld>
            <a:endParaRPr lang="en-US" altLang="zh-HK"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9</a:t>
            </a:fld>
            <a:endParaRPr lang="en-US" altLang="zh-HK"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10</a:t>
            </a:fld>
            <a:endParaRPr lang="en-US" altLang="zh-HK" smtClean="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11</a:t>
            </a:fld>
            <a:endParaRPr lang="en-US" altLang="zh-HK"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HK" altLang="en-US" smtClean="0"/>
          </a:p>
        </p:txBody>
      </p:sp>
      <p:sp>
        <p:nvSpPr>
          <p:cNvPr id="2048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fld id="{4DA8F378-FD91-4DE4-B80E-D777B80023CA}" type="slidenum">
              <a:rPr lang="zh-HK" altLang="en-US" smtClean="0">
                <a:solidFill>
                  <a:prstClr val="black"/>
                </a:solidFill>
              </a:rPr>
              <a:pPr eaLnBrk="1" hangingPunct="1"/>
              <a:t>12</a:t>
            </a:fld>
            <a:endParaRPr lang="en-US" altLang="zh-HK"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4264588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580304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253357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395540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5" name="頁尾版面配置區 4"/>
          <p:cNvSpPr>
            <a:spLocks noGrp="1"/>
          </p:cNvSpPr>
          <p:nvPr>
            <p:ph type="ftr" sz="quarter" idx="11"/>
          </p:nvPr>
        </p:nvSpPr>
        <p:spPr/>
        <p:txBody>
          <a:bodyPr/>
          <a:lstStyle/>
          <a:p>
            <a:endParaRPr lang="zh-HK" altLang="en-US"/>
          </a:p>
        </p:txBody>
      </p:sp>
      <p:sp>
        <p:nvSpPr>
          <p:cNvPr id="6" name="投影片編號版面配置區 5"/>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194876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39934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8" name="頁尾版面配置區 7"/>
          <p:cNvSpPr>
            <a:spLocks noGrp="1"/>
          </p:cNvSpPr>
          <p:nvPr>
            <p:ph type="ftr" sz="quarter" idx="11"/>
          </p:nvPr>
        </p:nvSpPr>
        <p:spPr/>
        <p:txBody>
          <a:bodyPr/>
          <a:lstStyle/>
          <a:p>
            <a:endParaRPr lang="zh-HK" altLang="en-US"/>
          </a:p>
        </p:txBody>
      </p:sp>
      <p:sp>
        <p:nvSpPr>
          <p:cNvPr id="9" name="投影片編號版面配置區 8"/>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1009361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4" name="頁尾版面配置區 3"/>
          <p:cNvSpPr>
            <a:spLocks noGrp="1"/>
          </p:cNvSpPr>
          <p:nvPr>
            <p:ph type="ftr" sz="quarter" idx="11"/>
          </p:nvPr>
        </p:nvSpPr>
        <p:spPr/>
        <p:txBody>
          <a:bodyPr/>
          <a:lstStyle/>
          <a:p>
            <a:endParaRPr lang="zh-HK" altLang="en-US"/>
          </a:p>
        </p:txBody>
      </p:sp>
      <p:sp>
        <p:nvSpPr>
          <p:cNvPr id="5" name="投影片編號版面配置區 4"/>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1521948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3" name="頁尾版面配置區 2"/>
          <p:cNvSpPr>
            <a:spLocks noGrp="1"/>
          </p:cNvSpPr>
          <p:nvPr>
            <p:ph type="ftr" sz="quarter" idx="11"/>
          </p:nvPr>
        </p:nvSpPr>
        <p:spPr/>
        <p:txBody>
          <a:bodyPr/>
          <a:lstStyle/>
          <a:p>
            <a:endParaRPr lang="zh-HK" altLang="en-US"/>
          </a:p>
        </p:txBody>
      </p:sp>
      <p:sp>
        <p:nvSpPr>
          <p:cNvPr id="4" name="投影片編號版面配置區 3"/>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3850131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30152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HK"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719C9B6-55D5-4F89-941E-4528C272DA76}" type="datetimeFigureOut">
              <a:rPr lang="zh-HK" altLang="en-US" smtClean="0"/>
              <a:t>25/11/2013</a:t>
            </a:fld>
            <a:endParaRPr lang="zh-HK" altLang="en-US"/>
          </a:p>
        </p:txBody>
      </p:sp>
      <p:sp>
        <p:nvSpPr>
          <p:cNvPr id="6" name="頁尾版面配置區 5"/>
          <p:cNvSpPr>
            <a:spLocks noGrp="1"/>
          </p:cNvSpPr>
          <p:nvPr>
            <p:ph type="ftr" sz="quarter" idx="11"/>
          </p:nvPr>
        </p:nvSpPr>
        <p:spPr/>
        <p:txBody>
          <a:bodyPr/>
          <a:lstStyle/>
          <a:p>
            <a:endParaRPr lang="zh-HK" altLang="en-US"/>
          </a:p>
        </p:txBody>
      </p:sp>
      <p:sp>
        <p:nvSpPr>
          <p:cNvPr id="7" name="投影片編號版面配置區 6"/>
          <p:cNvSpPr>
            <a:spLocks noGrp="1"/>
          </p:cNvSpPr>
          <p:nvPr>
            <p:ph type="sldNum" sz="quarter" idx="12"/>
          </p:nvPr>
        </p:nvSpPr>
        <p:spPr/>
        <p:txBody>
          <a:body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2116614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9C9B6-55D5-4F89-941E-4528C272DA76}" type="datetimeFigureOut">
              <a:rPr lang="zh-HK" altLang="en-US" smtClean="0"/>
              <a:t>25/11/2013</a:t>
            </a:fld>
            <a:endParaRPr lang="zh-HK"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2040AF-61BD-4EA2-B775-A5B8FBFE405F}" type="slidenum">
              <a:rPr lang="zh-HK" altLang="en-US" smtClean="0"/>
              <a:t>‹#›</a:t>
            </a:fld>
            <a:endParaRPr lang="zh-HK" altLang="en-US"/>
          </a:p>
        </p:txBody>
      </p:sp>
    </p:spTree>
    <p:extLst>
      <p:ext uri="{BB962C8B-B14F-4D97-AF65-F5344CB8AC3E}">
        <p14:creationId xmlns:p14="http://schemas.microsoft.com/office/powerpoint/2010/main" val="1271084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xml"/><Relationship Id="rId5" Type="http://schemas.openxmlformats.org/officeDocument/2006/relationships/image" Target="../media/image3.wmf"/><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8.xml"/><Relationship Id="rId7" Type="http://schemas.openxmlformats.org/officeDocument/2006/relationships/hyperlink" Target="http://www.singpao.com/xw/ht/201311/t20131104_469725.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paper.wenweipo.com/2013/10/31/CH1310310005.htm" TargetMode="External"/><Relationship Id="rId5" Type="http://schemas.openxmlformats.org/officeDocument/2006/relationships/hyperlink" Target="http://www.chinapress.com.my/node/471019" TargetMode="External"/><Relationship Id="rId10" Type="http://schemas.openxmlformats.org/officeDocument/2006/relationships/slide" Target="slide6.xml"/><Relationship Id="rId4" Type="http://schemas.openxmlformats.org/officeDocument/2006/relationships/image" Target="../media/image6.png"/><Relationship Id="rId9" Type="http://schemas.openxmlformats.org/officeDocument/2006/relationships/slide" Target="slide11.xml"/></Relationships>
</file>

<file path=ppt/slides/_rels/slide11.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11.xml"/><Relationship Id="rId7" Type="http://schemas.openxmlformats.org/officeDocument/2006/relationships/hyperlink" Target="http://news.chinatimes.com/forum/11051401/112013090300508.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metroradio.com.hk/MetroFinance/News/NewsStock.aspx?NewsID=20130619125059" TargetMode="External"/><Relationship Id="rId5" Type="http://schemas.openxmlformats.org/officeDocument/2006/relationships/hyperlink" Target="http://www.liberalstudies.tv/blog/ls_blog.php?mode=showThread&amp;id=1484&amp;mother_id=1344" TargetMode="External"/><Relationship Id="rId10" Type="http://schemas.openxmlformats.org/officeDocument/2006/relationships/slide" Target="slide6.xml"/><Relationship Id="rId4" Type="http://schemas.openxmlformats.org/officeDocument/2006/relationships/image" Target="../media/image7.emf"/><Relationship Id="rId9" Type="http://schemas.openxmlformats.org/officeDocument/2006/relationships/slide" Target="slide8.xml"/></Relationships>
</file>

<file path=ppt/slides/_rels/slide1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11.xml"/><Relationship Id="rId7" Type="http://schemas.openxmlformats.org/officeDocument/2006/relationships/slide" Target="slide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udn.com/NEWS/WORLD/WOR4/8278685.shtml" TargetMode="External"/><Relationship Id="rId5" Type="http://schemas.openxmlformats.org/officeDocument/2006/relationships/hyperlink" Target="http://hk.news.yahoo.com/%E9%A6%99%E6%B8%AF%E5%81%A5%E5%BA%B7%E7%94%9F%E6%B4%BB%E6%8C%87%E6%95%B8%E8%88%87%E5%8D%B0%E5%BA%A6%E5%8F%B0%E7%81%A3%E5%90%8C%E5%88%97%E5%8D%80%E5%85%A7%E6%9C%80%E4%BD%8E-043600426--sector.html" TargetMode="External"/><Relationship Id="rId4" Type="http://schemas.openxmlformats.org/officeDocument/2006/relationships/image" Target="../media/image7.emf"/><Relationship Id="rId9" Type="http://schemas.openxmlformats.org/officeDocument/2006/relationships/slide" Target="slide6.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slide" Target="slide6.xml"/><Relationship Id="rId7"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slide" Target="slide8.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hyperlink" Target="http://hk.apple.nextmedia.com/international/art/20130910/18416607" TargetMode="External"/><Relationship Id="rId7"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am730.com.hk/article.php?article=166713" TargetMode="External"/><Relationship Id="rId11" Type="http://schemas.openxmlformats.org/officeDocument/2006/relationships/slide" Target="slide6.xml"/><Relationship Id="rId5" Type="http://schemas.openxmlformats.org/officeDocument/2006/relationships/hyperlink" Target="http://the-sun.on.cc/cnt/finance/20130722/00434_031.html" TargetMode="External"/><Relationship Id="rId10" Type="http://schemas.openxmlformats.org/officeDocument/2006/relationships/slide" Target="slide11.xml"/><Relationship Id="rId4" Type="http://schemas.openxmlformats.org/officeDocument/2006/relationships/hyperlink" Target="http://the-sun.on.cc/cnt/finance/20130722/00434_030.html" TargetMode="External"/><Relationship Id="rId9" Type="http://schemas.openxmlformats.org/officeDocument/2006/relationships/slide" Target="slide8.xml"/></Relationships>
</file>

<file path=ppt/slides/_rels/slide5.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hyperlink" Target="http://news.hkheadline.com/dailynews/content_su/2013/07/21/246847.asp" TargetMode="External"/><Relationship Id="rId7" Type="http://schemas.openxmlformats.org/officeDocument/2006/relationships/slide" Target="slide8.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slide" Target="slide4.xml"/><Relationship Id="rId4" Type="http://schemas.openxmlformats.org/officeDocument/2006/relationships/hyperlink" Target="http://hk.news.yahoo.com/%E6%A8%82%E9%81%8A%E7%84%A1%E5%9E%A2%E6%B7%A8%E5%9C%9F%E4%B8%8D%E4%B8%B9-223000320.html" TargetMode="External"/><Relationship Id="rId9" Type="http://schemas.openxmlformats.org/officeDocument/2006/relationships/slide" Target="slide6.xml"/></Relationships>
</file>

<file path=ppt/slides/_rels/slide6.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hyperlink" Target="http://tw.aboluowang.com/life/2011/0602/207280.html#.UjkWUtKnpDQ" TargetMode="External"/><Relationship Id="rId7"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slide" Target="slide6.xml"/><Relationship Id="rId4" Type="http://schemas.openxmlformats.org/officeDocument/2006/relationships/hyperlink" Target="http://www.hkej.com/template/magazine/jsp/detail.jsp?journal_id=98&amp;title_id=8533" TargetMode="External"/><Relationship Id="rId9" Type="http://schemas.openxmlformats.org/officeDocument/2006/relationships/slide" Target="slide11.xml"/></Relationships>
</file>

<file path=ppt/slides/_rels/slide7.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6.xml"/><Relationship Id="rId7"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hkcd.com.hk/content/2013-10/12/content_3257139.htm" TargetMode="External"/><Relationship Id="rId5" Type="http://schemas.openxmlformats.org/officeDocument/2006/relationships/hyperlink" Target="http://www.am730.com.hk/column-180573" TargetMode="External"/><Relationship Id="rId4" Type="http://schemas.openxmlformats.org/officeDocument/2006/relationships/image" Target="../media/image9.png"/><Relationship Id="rId9" Type="http://schemas.openxmlformats.org/officeDocument/2006/relationships/slide" Target="slide11.xml"/></Relationships>
</file>

<file path=ppt/slides/_rels/slide8.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8.xml"/><Relationship Id="rId7" Type="http://schemas.openxmlformats.org/officeDocument/2006/relationships/slide" Target="slide1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slide" Target="slide4.xml"/><Relationship Id="rId5" Type="http://schemas.openxmlformats.org/officeDocument/2006/relationships/hyperlink" Target="http://gb.cri.cn/27824/2012/11/22/5951s3934663.htm"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8.xml"/><Relationship Id="rId7" Type="http://schemas.openxmlformats.org/officeDocument/2006/relationships/slide" Target="slide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news.qoos.com/%EF%BC%88%E5%9F%8E%E5%B8%82%E8%A9%B1%E9%A1%8C%EF%BC%89%E7%9C%8B%E4%BA%BA%E7%89%A9%E5%82%B3%E8%A8%98%E7%89%87%E3%80%8A%E6%9F%AF%E9%BA%9F%E9%86%AB%E7%94%9F%E3%80%8B-1568701.html" TargetMode="External"/><Relationship Id="rId5" Type="http://schemas.openxmlformats.org/officeDocument/2006/relationships/hyperlink" Target="http://news.qoos.com/%E6%A0%BC%E6%9E%97%E6%96%AF%E6%BD%98%E5%80%A1%E6%8F%90%E5%8D%87%E5%B1%85%E6%B0%91%E7%94%9F%E6%B4%BB%E7%B4%A0%E8%B3%AA-1557227.html" TargetMode="External"/><Relationship Id="rId4" Type="http://schemas.openxmlformats.org/officeDocument/2006/relationships/image" Target="../media/image6.png"/><Relationship Id="rId9" Type="http://schemas.openxmlformats.org/officeDocument/2006/relationships/slide" Target="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wongwaikit\AppData\Local\Microsoft\Windows\Temporary Internet Files\Content.IE5\NKONYXZE\MC900090089[1].wmf"/>
          <p:cNvPicPr>
            <a:picLocks noChangeAspect="1" noChangeArrowheads="1"/>
          </p:cNvPicPr>
          <p:nvPr/>
        </p:nvPicPr>
        <p:blipFill>
          <a:blip r:embed="rId2">
            <a:lum bright="40000"/>
            <a:extLst>
              <a:ext uri="{28A0092B-C50C-407E-A947-70E740481C1C}">
                <a14:useLocalDpi xmlns:a14="http://schemas.microsoft.com/office/drawing/2010/main" val="0"/>
              </a:ext>
            </a:extLst>
          </a:blip>
          <a:srcRect/>
          <a:stretch>
            <a:fillRect/>
          </a:stretch>
        </p:blipFill>
        <p:spPr bwMode="auto">
          <a:xfrm>
            <a:off x="33404" y="0"/>
            <a:ext cx="9110596" cy="70294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2" name="矩形 1"/>
          <p:cNvSpPr/>
          <p:nvPr/>
        </p:nvSpPr>
        <p:spPr>
          <a:xfrm>
            <a:off x="200484" y="2060848"/>
            <a:ext cx="8786188" cy="2092881"/>
          </a:xfrm>
          <a:prstGeom prst="rect">
            <a:avLst/>
          </a:prstGeom>
          <a:noFill/>
          <a:effectLst>
            <a:softEdge rad="12700"/>
          </a:effectLst>
        </p:spPr>
        <p:txBody>
          <a:bodyPr wrap="none" lIns="91440" tIns="45720" rIns="91440" bIns="45720">
            <a:spAutoFit/>
            <a:scene3d>
              <a:camera prst="orthographicFront"/>
              <a:lightRig rig="threePt" dir="t"/>
            </a:scene3d>
            <a:sp3d extrusionH="12700">
              <a:bevelT w="0" h="0"/>
              <a:bevelB w="0" h="0"/>
            </a:sp3d>
          </a:bodyPr>
          <a:lstStyle/>
          <a:p>
            <a:pPr algn="ctr"/>
            <a:r>
              <a:rPr lang="en-US" altLang="zh-HK" sz="6500" b="1" dirty="0">
                <a:solidFill>
                  <a:srgbClr val="0000CC"/>
                </a:solidFill>
                <a:effectLst>
                  <a:outerShdw blurRad="38100" dist="38100" dir="2700000" algn="tl">
                    <a:srgbClr val="000000">
                      <a:alpha val="43137"/>
                    </a:srgbClr>
                  </a:outerShdw>
                </a:effectLst>
              </a:rPr>
              <a:t>How to Measure </a:t>
            </a:r>
            <a:r>
              <a:rPr lang="en-US" altLang="zh-HK" sz="6500" b="1" dirty="0" smtClean="0">
                <a:solidFill>
                  <a:srgbClr val="0000CC"/>
                </a:solidFill>
                <a:effectLst>
                  <a:outerShdw blurRad="38100" dist="38100" dir="2700000" algn="tl">
                    <a:srgbClr val="000000">
                      <a:alpha val="43137"/>
                    </a:srgbClr>
                  </a:outerShdw>
                </a:effectLst>
              </a:rPr>
              <a:t>the</a:t>
            </a:r>
          </a:p>
          <a:p>
            <a:pPr algn="ctr"/>
            <a:r>
              <a:rPr lang="en-US" altLang="zh-HK" sz="6500" b="1" dirty="0" smtClean="0">
                <a:solidFill>
                  <a:srgbClr val="0000CC"/>
                </a:solidFill>
                <a:effectLst>
                  <a:outerShdw blurRad="38100" dist="38100" dir="2700000" algn="tl">
                    <a:srgbClr val="000000">
                      <a:alpha val="43137"/>
                    </a:srgbClr>
                  </a:outerShdw>
                </a:effectLst>
              </a:rPr>
              <a:t>Quality </a:t>
            </a:r>
            <a:r>
              <a:rPr lang="en-US" altLang="zh-HK" sz="6500" b="1" dirty="0">
                <a:solidFill>
                  <a:srgbClr val="0000CC"/>
                </a:solidFill>
                <a:effectLst>
                  <a:outerShdw blurRad="38100" dist="38100" dir="2700000" algn="tl">
                    <a:srgbClr val="000000">
                      <a:alpha val="43137"/>
                    </a:srgbClr>
                  </a:outerShdw>
                </a:effectLst>
              </a:rPr>
              <a:t>of Life Effectively</a:t>
            </a:r>
            <a:endParaRPr lang="zh-TW" altLang="en-US" sz="6500" b="1" spc="300" dirty="0">
              <a:ln w="11430" cmpd="sng">
                <a:solidFill>
                  <a:schemeClr val="accent1">
                    <a:tint val="10000"/>
                  </a:schemeClr>
                </a:solidFill>
                <a:prstDash val="solid"/>
                <a:miter lim="800000"/>
              </a:ln>
              <a:solidFill>
                <a:srgbClr val="0000CC"/>
              </a:solidFill>
              <a:effectLst>
                <a:outerShdw blurRad="38100" dist="38100" dir="2700000" algn="tl">
                  <a:srgbClr val="000000">
                    <a:alpha val="43137"/>
                  </a:srgbClr>
                </a:outerShdw>
              </a:effectLst>
            </a:endParaRPr>
          </a:p>
        </p:txBody>
      </p:sp>
      <p:pic>
        <p:nvPicPr>
          <p:cNvPr id="1027" name="Picture 3" descr="C:\Users\wongwaikit\AppData\Local\Microsoft\Windows\Temporary Internet Files\Content.IE5\PB4LR6NT\MM900356609[1].gif"/>
          <p:cNvPicPr>
            <a:picLocks noChangeAspect="1" noChangeArrowheads="1" noCrop="1"/>
          </p:cNvPicPr>
          <p:nvPr/>
        </p:nvPicPr>
        <p:blipFill>
          <a:blip r:embed="rId3">
            <a:extLst>
              <a:ext uri="{BEBA8EAE-BF5A-486C-A8C5-ECC9F3942E4B}">
                <a14:imgProps xmlns:a14="http://schemas.microsoft.com/office/drawing/2010/main">
                  <a14:imgLayer r:embed="rId4">
                    <a14:imgEffect>
                      <a14:brightnessContrast bright="20000" contrast="20000"/>
                    </a14:imgEffect>
                  </a14:imgLayer>
                </a14:imgProps>
              </a:ext>
              <a:ext uri="{28A0092B-C50C-407E-A947-70E740481C1C}">
                <a14:useLocalDpi xmlns:a14="http://schemas.microsoft.com/office/drawing/2010/main" val="0"/>
              </a:ext>
            </a:extLst>
          </a:blip>
          <a:srcRect/>
          <a:stretch>
            <a:fillRect/>
          </a:stretch>
        </p:blipFill>
        <p:spPr bwMode="auto">
          <a:xfrm>
            <a:off x="323528" y="4797152"/>
            <a:ext cx="2736304" cy="17830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30" name="Picture 6" descr="C:\Users\wongwaikit\AppData\Local\Microsoft\Windows\Temporary Internet Files\Content.IE5\ZY2P3JFC\MC90041938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732240" y="260648"/>
            <a:ext cx="2005192" cy="188502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49359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507723" y="1052736"/>
            <a:ext cx="8528773" cy="4256087"/>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grpSp>
        <p:nvGrpSpPr>
          <p:cNvPr id="16" name="群組 15">
            <a:hlinkClick r:id="" action="ppaction://noaction"/>
          </p:cNvPr>
          <p:cNvGrpSpPr/>
          <p:nvPr/>
        </p:nvGrpSpPr>
        <p:grpSpPr>
          <a:xfrm>
            <a:off x="7694417" y="-13542"/>
            <a:ext cx="815055" cy="733590"/>
            <a:chOff x="4247753" y="260648"/>
            <a:chExt cx="1476375" cy="1152525"/>
          </a:xfrm>
          <a:solidFill>
            <a:srgbClr val="009900"/>
          </a:solidFill>
        </p:grpSpPr>
        <p:sp>
          <p:nvSpPr>
            <p:cNvPr id="17" name="圓角矩形 16">
              <a:hlinkClick r:id="" action="ppaction://noaction"/>
            </p:cNvPr>
            <p:cNvSpPr/>
            <p:nvPr/>
          </p:nvSpPr>
          <p:spPr bwMode="auto">
            <a:xfrm>
              <a:off x="4247753" y="260648"/>
              <a:ext cx="1476375" cy="115252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HK" altLang="en-US"/>
            </a:p>
          </p:txBody>
        </p:sp>
        <p:pic>
          <p:nvPicPr>
            <p:cNvPr id="18" name="Picture 1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403522"/>
              <a:ext cx="952500" cy="866775"/>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8"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22" name="矩形 21"/>
          <p:cNvSpPr/>
          <p:nvPr/>
        </p:nvSpPr>
        <p:spPr>
          <a:xfrm>
            <a:off x="566738" y="889844"/>
            <a:ext cx="8032750" cy="5078313"/>
          </a:xfrm>
          <a:prstGeom prst="rect">
            <a:avLst/>
          </a:prstGeom>
        </p:spPr>
        <p:txBody>
          <a:bodyPr wrap="square">
            <a:spAutoFit/>
          </a:bodyPr>
          <a:lstStyle/>
          <a:p>
            <a:pPr marL="285750" indent="-285750">
              <a:buFont typeface="Wingdings" panose="05000000000000000000" pitchFamily="2" charset="2"/>
              <a:buChar char="l"/>
            </a:pPr>
            <a:r>
              <a:rPr lang="zh-HK" altLang="en-US" sz="2100" dirty="0">
                <a:solidFill>
                  <a:srgbClr val="0000CC"/>
                </a:solidFill>
              </a:rPr>
              <a:t>澳門日報</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10</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30</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&lt;</a:t>
            </a:r>
            <a:r>
              <a:rPr lang="zh-TW" altLang="en-US" sz="2100" dirty="0">
                <a:solidFill>
                  <a:srgbClr val="0000CC"/>
                </a:solidFill>
              </a:rPr>
              <a:t>居委會搭橋解民</a:t>
            </a:r>
            <a:r>
              <a:rPr lang="zh-TW" altLang="en-US" sz="2100" dirty="0" smtClean="0">
                <a:solidFill>
                  <a:srgbClr val="0000CC"/>
                </a:solidFill>
              </a:rPr>
              <a:t>困</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http://</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www.chinapress.com.my/node/471019</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pPr marL="285750" indent="-285750">
              <a:buFont typeface="Wingdings" panose="05000000000000000000" pitchFamily="2" charset="2"/>
              <a:buChar char="l"/>
            </a:pPr>
            <a:endPar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r>
              <a:rPr lang="zh-TW" altLang="en-US" sz="2100" dirty="0">
                <a:solidFill>
                  <a:srgbClr val="0000CC"/>
                </a:solidFill>
              </a:rPr>
              <a:t>香港文匯</a:t>
            </a:r>
            <a:r>
              <a:rPr lang="zh-HK" altLang="en-US" sz="2100" dirty="0" smtClean="0">
                <a:solidFill>
                  <a:srgbClr val="0000CC"/>
                </a:solidFill>
              </a:rPr>
              <a:t>報</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10</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31</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&lt;</a:t>
            </a:r>
            <a:r>
              <a:rPr lang="zh-TW" altLang="en-US" sz="2400" dirty="0">
                <a:solidFill>
                  <a:srgbClr val="0000CC"/>
                </a:solidFill>
              </a:rPr>
              <a:t>和田鄯善維族居民均稱生活</a:t>
            </a:r>
            <a:r>
              <a:rPr lang="zh-TW" altLang="en-US" sz="2400" dirty="0" smtClean="0">
                <a:solidFill>
                  <a:srgbClr val="0000CC"/>
                </a:solidFill>
              </a:rPr>
              <a:t>安樂</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自</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6"/>
              </a:rPr>
              <a:t>http</a:t>
            </a: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6"/>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6"/>
              </a:rPr>
              <a:t>paper.wenweipo.com/2013/10/31/CH1310310005.htm</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pPr marL="285750" indent="-285750">
              <a:buFont typeface="Wingdings" panose="05000000000000000000" pitchFamily="2" charset="2"/>
              <a:buChar char="l"/>
            </a:pPr>
            <a:endPar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342900" indent="-342900">
              <a:buFont typeface="Wingdings" panose="05000000000000000000" pitchFamily="2" charset="2"/>
              <a:buChar char="l"/>
            </a:pP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香港成報</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(2013</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11</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4</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)&lt;</a:t>
            </a:r>
            <a:r>
              <a:rPr lang="zh-TW" altLang="en-US" sz="2400" dirty="0">
                <a:solidFill>
                  <a:srgbClr val="0000CC"/>
                </a:solidFill>
              </a:rPr>
              <a:t>體驗生態文化</a:t>
            </a:r>
            <a:r>
              <a:rPr lang="zh-TW" altLang="en-US" sz="2400" dirty="0" smtClean="0">
                <a:solidFill>
                  <a:srgbClr val="0000CC"/>
                </a:solidFill>
              </a:rPr>
              <a:t>旅遊</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7"/>
              </a:rPr>
              <a:t>http</a:t>
            </a: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7"/>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7"/>
              </a:rPr>
              <a:t>www.singpao.com/xw/ht/201311/t20131104_469725.html</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endPar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endPar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endPar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endPar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endPar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endParaRPr lang="zh-HK" altLang="en-US"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p:txBody>
      </p:sp>
      <p:sp>
        <p:nvSpPr>
          <p:cNvPr id="23" name="文字方塊 22"/>
          <p:cNvSpPr txBox="1"/>
          <p:nvPr/>
        </p:nvSpPr>
        <p:spPr>
          <a:xfrm>
            <a:off x="-1" y="-690"/>
            <a:ext cx="7694417" cy="677108"/>
          </a:xfrm>
          <a:prstGeom prst="rect">
            <a:avLst/>
          </a:prstGeom>
          <a:solidFill>
            <a:srgbClr val="98EB87">
              <a:alpha val="54902"/>
            </a:srgbClr>
          </a:solid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lang="en-US" altLang="zh-TW" sz="3800" b="1" dirty="0" smtClean="0">
                <a:solidFill>
                  <a:srgbClr val="0000CC"/>
                </a:solidFill>
                <a:latin typeface="+mj-lt"/>
                <a:ea typeface="細明體" panose="02020509000000000000" pitchFamily="49" charset="-120"/>
              </a:rPr>
              <a:t>Situation in other regions/countries</a:t>
            </a:r>
            <a:endParaRPr kumimoji="0" lang="en-US" altLang="zh-TW" sz="3800" b="1" dirty="0" smtClean="0">
              <a:solidFill>
                <a:srgbClr val="0000CC"/>
              </a:solidFill>
              <a:latin typeface="+mj-lt"/>
              <a:ea typeface="細明體" panose="02020509000000000000" pitchFamily="49" charset="-120"/>
            </a:endParaRPr>
          </a:p>
        </p:txBody>
      </p:sp>
      <p:grpSp>
        <p:nvGrpSpPr>
          <p:cNvPr id="24" name="群組 23"/>
          <p:cNvGrpSpPr/>
          <p:nvPr/>
        </p:nvGrpSpPr>
        <p:grpSpPr>
          <a:xfrm>
            <a:off x="907142" y="6282774"/>
            <a:ext cx="7265258" cy="556114"/>
            <a:chOff x="907142" y="6282774"/>
            <a:chExt cx="7265258" cy="556114"/>
          </a:xfrm>
        </p:grpSpPr>
        <p:sp>
          <p:nvSpPr>
            <p:cNvPr id="25" name="矩形 24">
              <a:hlinkClick r:id="rId8"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8"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6" name="矩形 25">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3"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7" name="矩形 26">
              <a:hlinkClick r:id="rId9"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10"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9" name="矩形 28">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9"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1157918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492126" y="981075"/>
            <a:ext cx="8107362" cy="4256087"/>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3"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pic>
        <p:nvPicPr>
          <p:cNvPr id="9230" name="Picture 20" descr="圖片1">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14003" y="-53140"/>
            <a:ext cx="927337" cy="814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矩形 2"/>
          <p:cNvSpPr/>
          <p:nvPr/>
        </p:nvSpPr>
        <p:spPr>
          <a:xfrm>
            <a:off x="284163" y="981075"/>
            <a:ext cx="8605837" cy="4293483"/>
          </a:xfrm>
          <a:prstGeom prst="rect">
            <a:avLst/>
          </a:prstGeom>
        </p:spPr>
        <p:txBody>
          <a:bodyPr wrap="square">
            <a:spAutoFit/>
          </a:bodyPr>
          <a:lstStyle/>
          <a:p>
            <a:pPr marL="342900" indent="-342900">
              <a:buFont typeface="Wingdings" panose="05000000000000000000" pitchFamily="2" charset="2"/>
              <a:buChar char="l"/>
            </a:pPr>
            <a:r>
              <a:rPr lang="zh-TW" altLang="zh-HK" sz="2100" dirty="0">
                <a:solidFill>
                  <a:srgbClr val="0000CC"/>
                </a:solidFill>
                <a:latin typeface="Arial" panose="020B0604020202020204" pitchFamily="34" charset="0"/>
                <a:cs typeface="Arial" panose="020B0604020202020204" pitchFamily="34" charset="0"/>
              </a:rPr>
              <a:t>香港電台通識網</a:t>
            </a:r>
            <a:r>
              <a:rPr lang="en-US" altLang="zh-HK" sz="2100" dirty="0">
                <a:solidFill>
                  <a:srgbClr val="0000CC"/>
                </a:solidFill>
                <a:latin typeface="Arial" panose="020B0604020202020204" pitchFamily="34" charset="0"/>
                <a:cs typeface="Arial" panose="020B0604020202020204" pitchFamily="34" charset="0"/>
              </a:rPr>
              <a:t> (2013</a:t>
            </a:r>
            <a:r>
              <a:rPr lang="zh-TW" altLang="zh-HK" sz="2100" dirty="0">
                <a:solidFill>
                  <a:srgbClr val="0000CC"/>
                </a:solidFill>
                <a:latin typeface="Arial" panose="020B0604020202020204" pitchFamily="34" charset="0"/>
                <a:cs typeface="Arial" panose="020B0604020202020204" pitchFamily="34" charset="0"/>
              </a:rPr>
              <a:t>年</a:t>
            </a:r>
            <a:r>
              <a:rPr lang="en-US" altLang="zh-HK" sz="2100" dirty="0">
                <a:solidFill>
                  <a:srgbClr val="0000CC"/>
                </a:solidFill>
                <a:latin typeface="Arial" panose="020B0604020202020204" pitchFamily="34" charset="0"/>
                <a:cs typeface="Arial" panose="020B0604020202020204" pitchFamily="34" charset="0"/>
              </a:rPr>
              <a:t>4</a:t>
            </a:r>
            <a:r>
              <a:rPr lang="zh-TW" altLang="zh-HK" sz="2100" dirty="0">
                <a:solidFill>
                  <a:srgbClr val="0000CC"/>
                </a:solidFill>
                <a:latin typeface="Arial" panose="020B0604020202020204" pitchFamily="34" charset="0"/>
                <a:cs typeface="Arial" panose="020B0604020202020204" pitchFamily="34" charset="0"/>
              </a:rPr>
              <a:t>月</a:t>
            </a:r>
            <a:r>
              <a:rPr lang="en-US" altLang="zh-HK" sz="2100" dirty="0">
                <a:solidFill>
                  <a:srgbClr val="0000CC"/>
                </a:solidFill>
                <a:latin typeface="Arial" panose="020B0604020202020204" pitchFamily="34" charset="0"/>
                <a:cs typeface="Arial" panose="020B0604020202020204" pitchFamily="34" charset="0"/>
              </a:rPr>
              <a:t>27</a:t>
            </a:r>
            <a:r>
              <a:rPr lang="zh-TW" altLang="zh-HK" sz="2100" dirty="0">
                <a:solidFill>
                  <a:srgbClr val="0000CC"/>
                </a:solidFill>
                <a:latin typeface="Arial" panose="020B0604020202020204" pitchFamily="34" charset="0"/>
                <a:cs typeface="Arial" panose="020B0604020202020204" pitchFamily="34" charset="0"/>
              </a:rPr>
              <a:t>日</a:t>
            </a:r>
            <a:r>
              <a:rPr lang="en-US" altLang="zh-HK" sz="2100" dirty="0">
                <a:solidFill>
                  <a:srgbClr val="0000CC"/>
                </a:solidFill>
                <a:latin typeface="Arial" panose="020B0604020202020204" pitchFamily="34" charset="0"/>
                <a:cs typeface="Arial" panose="020B0604020202020204" pitchFamily="34" charset="0"/>
              </a:rPr>
              <a:t>) &lt;</a:t>
            </a:r>
            <a:r>
              <a:rPr lang="zh-TW" altLang="zh-HK" sz="2100" dirty="0">
                <a:solidFill>
                  <a:srgbClr val="0000CC"/>
                </a:solidFill>
                <a:latin typeface="Arial" panose="020B0604020202020204" pitchFamily="34" charset="0"/>
                <a:cs typeface="Arial" panose="020B0604020202020204" pitchFamily="34" charset="0"/>
              </a:rPr>
              <a:t>標準工時與生活素質</a:t>
            </a:r>
            <a:r>
              <a:rPr lang="en-US" altLang="zh-HK" sz="2100" dirty="0">
                <a:solidFill>
                  <a:srgbClr val="0000CC"/>
                </a:solidFill>
                <a:latin typeface="Arial" panose="020B0604020202020204" pitchFamily="34" charset="0"/>
                <a:cs typeface="Arial" panose="020B0604020202020204" pitchFamily="34" charset="0"/>
              </a:rPr>
              <a:t>&gt; (</a:t>
            </a:r>
            <a:r>
              <a:rPr lang="zh-TW" altLang="zh-HK" sz="2100" dirty="0">
                <a:solidFill>
                  <a:srgbClr val="0000CC"/>
                </a:solidFill>
                <a:latin typeface="Arial" panose="020B0604020202020204" pitchFamily="34" charset="0"/>
                <a:cs typeface="Arial" panose="020B0604020202020204" pitchFamily="34" charset="0"/>
              </a:rPr>
              <a:t>取自</a:t>
            </a:r>
            <a:r>
              <a:rPr lang="zh-TW" altLang="zh-HK" sz="2100" dirty="0" smtClean="0">
                <a:solidFill>
                  <a:srgbClr val="0000CC"/>
                </a:solidFill>
                <a:latin typeface="Arial" panose="020B0604020202020204" pitchFamily="34" charset="0"/>
                <a:cs typeface="Arial" panose="020B0604020202020204" pitchFamily="34" charset="0"/>
              </a:rPr>
              <a:t>﹕</a:t>
            </a:r>
            <a:r>
              <a:rPr lang="en-US" altLang="zh-TW" sz="2100" dirty="0" smtClean="0">
                <a:solidFill>
                  <a:srgbClr val="0000CC"/>
                </a:solidFill>
                <a:latin typeface="Arial" panose="020B0604020202020204" pitchFamily="34" charset="0"/>
                <a:cs typeface="Arial" panose="020B0604020202020204" pitchFamily="34" charset="0"/>
              </a:rPr>
              <a:t/>
            </a:r>
            <a:br>
              <a:rPr lang="en-US" altLang="zh-TW" sz="2100" dirty="0" smtClean="0">
                <a:solidFill>
                  <a:srgbClr val="0000CC"/>
                </a:solidFill>
                <a:latin typeface="Arial" panose="020B0604020202020204" pitchFamily="34" charset="0"/>
                <a:cs typeface="Arial" panose="020B0604020202020204" pitchFamily="34" charset="0"/>
              </a:rPr>
            </a:br>
            <a:r>
              <a:rPr lang="en-US" altLang="zh-HK" sz="2100" u="sng" dirty="0" smtClean="0">
                <a:solidFill>
                  <a:srgbClr val="0000CC"/>
                </a:solidFill>
                <a:latin typeface="Arial" panose="020B0604020202020204" pitchFamily="34" charset="0"/>
                <a:cs typeface="Arial" panose="020B0604020202020204" pitchFamily="34" charset="0"/>
                <a:hlinkClick r:id="rId5"/>
              </a:rPr>
              <a:t>http</a:t>
            </a:r>
            <a:r>
              <a:rPr lang="en-US" altLang="zh-HK" sz="2100" u="sng" dirty="0">
                <a:solidFill>
                  <a:srgbClr val="0000CC"/>
                </a:solidFill>
                <a:latin typeface="Arial" panose="020B0604020202020204" pitchFamily="34" charset="0"/>
                <a:cs typeface="Arial" panose="020B0604020202020204" pitchFamily="34" charset="0"/>
                <a:hlinkClick r:id="rId5"/>
              </a:rPr>
              <a:t>://www.liberalstudies.tv/blog/ls_blog.php?mode=showThread&amp;id=1484&amp;mother_id=1344</a:t>
            </a:r>
            <a:r>
              <a:rPr lang="en-US" altLang="zh-HK" sz="2100" dirty="0">
                <a:solidFill>
                  <a:srgbClr val="0000CC"/>
                </a:solidFill>
                <a:latin typeface="Arial" panose="020B0604020202020204" pitchFamily="34" charset="0"/>
                <a:cs typeface="Arial" panose="020B0604020202020204" pitchFamily="34" charset="0"/>
              </a:rPr>
              <a:t>)</a:t>
            </a:r>
            <a:endParaRPr lang="zh-TW" altLang="zh-HK" sz="2100" dirty="0">
              <a:solidFill>
                <a:srgbClr val="0000CC"/>
              </a:solidFill>
              <a:latin typeface="Arial" panose="020B0604020202020204" pitchFamily="34" charset="0"/>
              <a:cs typeface="Arial" panose="020B0604020202020204" pitchFamily="34" charset="0"/>
            </a:endParaRPr>
          </a:p>
          <a:p>
            <a:endParaRPr lang="zh-TW" altLang="zh-HK" sz="2100" dirty="0">
              <a:solidFill>
                <a:srgbClr val="0000CC"/>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l"/>
            </a:pPr>
            <a:r>
              <a:rPr lang="zh-TW" altLang="zh-HK" sz="2100" dirty="0">
                <a:solidFill>
                  <a:srgbClr val="0000CC"/>
                </a:solidFill>
                <a:latin typeface="Arial" panose="020B0604020202020204" pitchFamily="34" charset="0"/>
                <a:cs typeface="Arial" panose="020B0604020202020204" pitchFamily="34" charset="0"/>
              </a:rPr>
              <a:t>新城財經台財經網</a:t>
            </a:r>
            <a:r>
              <a:rPr lang="en-US" altLang="zh-HK" sz="2100" dirty="0">
                <a:solidFill>
                  <a:srgbClr val="0000CC"/>
                </a:solidFill>
                <a:latin typeface="Arial" panose="020B0604020202020204" pitchFamily="34" charset="0"/>
                <a:cs typeface="Arial" panose="020B0604020202020204" pitchFamily="34" charset="0"/>
              </a:rPr>
              <a:t> (2013</a:t>
            </a:r>
            <a:r>
              <a:rPr lang="zh-TW" altLang="zh-HK" sz="2100" dirty="0">
                <a:solidFill>
                  <a:srgbClr val="0000CC"/>
                </a:solidFill>
                <a:latin typeface="Arial" panose="020B0604020202020204" pitchFamily="34" charset="0"/>
                <a:cs typeface="Arial" panose="020B0604020202020204" pitchFamily="34" charset="0"/>
              </a:rPr>
              <a:t>年</a:t>
            </a:r>
            <a:r>
              <a:rPr lang="en-US" altLang="zh-HK" sz="2100" dirty="0">
                <a:solidFill>
                  <a:srgbClr val="0000CC"/>
                </a:solidFill>
                <a:latin typeface="Arial" panose="020B0604020202020204" pitchFamily="34" charset="0"/>
                <a:cs typeface="Arial" panose="020B0604020202020204" pitchFamily="34" charset="0"/>
              </a:rPr>
              <a:t>6</a:t>
            </a:r>
            <a:r>
              <a:rPr lang="zh-TW" altLang="zh-HK" sz="2100" dirty="0">
                <a:solidFill>
                  <a:srgbClr val="0000CC"/>
                </a:solidFill>
                <a:latin typeface="Arial" panose="020B0604020202020204" pitchFamily="34" charset="0"/>
                <a:cs typeface="Arial" panose="020B0604020202020204" pitchFamily="34" charset="0"/>
              </a:rPr>
              <a:t>月</a:t>
            </a:r>
            <a:r>
              <a:rPr lang="en-US" altLang="zh-HK" sz="2100" dirty="0">
                <a:solidFill>
                  <a:srgbClr val="0000CC"/>
                </a:solidFill>
                <a:latin typeface="Arial" panose="020B0604020202020204" pitchFamily="34" charset="0"/>
                <a:cs typeface="Arial" panose="020B0604020202020204" pitchFamily="34" charset="0"/>
              </a:rPr>
              <a:t>19</a:t>
            </a:r>
            <a:r>
              <a:rPr lang="zh-TW" altLang="zh-HK" sz="2100" dirty="0">
                <a:solidFill>
                  <a:srgbClr val="0000CC"/>
                </a:solidFill>
                <a:latin typeface="Arial" panose="020B0604020202020204" pitchFamily="34" charset="0"/>
                <a:cs typeface="Arial" panose="020B0604020202020204" pitchFamily="34" charset="0"/>
              </a:rPr>
              <a:t>日</a:t>
            </a:r>
            <a:r>
              <a:rPr lang="en-US" altLang="zh-HK" sz="2100" dirty="0">
                <a:solidFill>
                  <a:srgbClr val="0000CC"/>
                </a:solidFill>
                <a:latin typeface="Arial" panose="020B0604020202020204" pitchFamily="34" charset="0"/>
                <a:cs typeface="Arial" panose="020B0604020202020204" pitchFamily="34" charset="0"/>
              </a:rPr>
              <a:t>) &lt;</a:t>
            </a:r>
            <a:r>
              <a:rPr lang="zh-TW" altLang="zh-HK" sz="2100" dirty="0">
                <a:solidFill>
                  <a:srgbClr val="0000CC"/>
                </a:solidFill>
                <a:latin typeface="Arial" panose="020B0604020202020204" pitchFamily="34" charset="0"/>
                <a:cs typeface="Arial" panose="020B0604020202020204" pitchFamily="34" charset="0"/>
              </a:rPr>
              <a:t>調查指港人對工作及生活平衡滿意度上升</a:t>
            </a:r>
            <a:r>
              <a:rPr lang="en-US" altLang="zh-HK" sz="2100" dirty="0">
                <a:solidFill>
                  <a:srgbClr val="0000CC"/>
                </a:solidFill>
                <a:latin typeface="Arial" panose="020B0604020202020204" pitchFamily="34" charset="0"/>
                <a:cs typeface="Arial" panose="020B0604020202020204" pitchFamily="34" charset="0"/>
              </a:rPr>
              <a:t>&gt; (</a:t>
            </a:r>
            <a:r>
              <a:rPr lang="zh-TW" altLang="zh-HK" sz="2100" dirty="0">
                <a:solidFill>
                  <a:srgbClr val="0000CC"/>
                </a:solidFill>
                <a:latin typeface="Arial" panose="020B0604020202020204" pitchFamily="34" charset="0"/>
                <a:cs typeface="Arial" panose="020B0604020202020204" pitchFamily="34" charset="0"/>
              </a:rPr>
              <a:t>取自</a:t>
            </a:r>
            <a:r>
              <a:rPr lang="zh-TW" altLang="zh-HK" sz="2100" dirty="0" smtClean="0">
                <a:solidFill>
                  <a:srgbClr val="0000CC"/>
                </a:solidFill>
                <a:latin typeface="Arial" panose="020B0604020202020204" pitchFamily="34" charset="0"/>
                <a:cs typeface="Arial" panose="020B0604020202020204" pitchFamily="34" charset="0"/>
              </a:rPr>
              <a:t>﹕</a:t>
            </a:r>
            <a:r>
              <a:rPr lang="en-US" altLang="zh-TW" sz="2100" dirty="0" smtClean="0">
                <a:solidFill>
                  <a:srgbClr val="0000CC"/>
                </a:solidFill>
                <a:latin typeface="Arial" panose="020B0604020202020204" pitchFamily="34" charset="0"/>
                <a:cs typeface="Arial" panose="020B0604020202020204" pitchFamily="34" charset="0"/>
              </a:rPr>
              <a:t/>
            </a:r>
            <a:br>
              <a:rPr lang="en-US" altLang="zh-TW" sz="2100" dirty="0" smtClean="0">
                <a:solidFill>
                  <a:srgbClr val="0000CC"/>
                </a:solidFill>
                <a:latin typeface="Arial" panose="020B0604020202020204" pitchFamily="34" charset="0"/>
                <a:cs typeface="Arial" panose="020B0604020202020204" pitchFamily="34" charset="0"/>
              </a:rPr>
            </a:br>
            <a:r>
              <a:rPr lang="en-US" altLang="zh-HK" sz="2100" u="sng" dirty="0" smtClean="0">
                <a:solidFill>
                  <a:srgbClr val="0000CC"/>
                </a:solidFill>
                <a:latin typeface="Arial" panose="020B0604020202020204" pitchFamily="34" charset="0"/>
                <a:cs typeface="Arial" panose="020B0604020202020204" pitchFamily="34" charset="0"/>
                <a:hlinkClick r:id="rId6"/>
              </a:rPr>
              <a:t>http</a:t>
            </a:r>
            <a:r>
              <a:rPr lang="en-US" altLang="zh-HK" sz="2100" u="sng" dirty="0">
                <a:solidFill>
                  <a:srgbClr val="0000CC"/>
                </a:solidFill>
                <a:latin typeface="Arial" panose="020B0604020202020204" pitchFamily="34" charset="0"/>
                <a:cs typeface="Arial" panose="020B0604020202020204" pitchFamily="34" charset="0"/>
                <a:hlinkClick r:id="rId6"/>
              </a:rPr>
              <a:t>://www.metroradio.com.hk/MetroFinance/News/NewsStock.aspx?NewsID=20130619125059</a:t>
            </a:r>
            <a:r>
              <a:rPr lang="en-US" altLang="zh-HK" sz="2100" dirty="0">
                <a:solidFill>
                  <a:srgbClr val="0000CC"/>
                </a:solidFill>
                <a:latin typeface="Arial" panose="020B0604020202020204" pitchFamily="34" charset="0"/>
                <a:cs typeface="Arial" panose="020B0604020202020204" pitchFamily="34" charset="0"/>
              </a:rPr>
              <a:t>)</a:t>
            </a:r>
            <a:endParaRPr lang="zh-TW" altLang="zh-HK" sz="2100" dirty="0">
              <a:solidFill>
                <a:srgbClr val="0000CC"/>
              </a:solidFill>
              <a:latin typeface="Arial" panose="020B0604020202020204" pitchFamily="34" charset="0"/>
              <a:cs typeface="Arial" panose="020B0604020202020204" pitchFamily="34" charset="0"/>
            </a:endParaRPr>
          </a:p>
          <a:p>
            <a:endParaRPr lang="zh-TW" altLang="zh-HK" sz="2100" dirty="0">
              <a:solidFill>
                <a:srgbClr val="0000CC"/>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l"/>
            </a:pPr>
            <a:r>
              <a:rPr lang="zh-TW" altLang="zh-HK" sz="2100" dirty="0">
                <a:solidFill>
                  <a:srgbClr val="0000CC"/>
                </a:solidFill>
                <a:latin typeface="Arial" panose="020B0604020202020204" pitchFamily="34" charset="0"/>
                <a:cs typeface="Arial" panose="020B0604020202020204" pitchFamily="34" charset="0"/>
              </a:rPr>
              <a:t>中國時報</a:t>
            </a:r>
            <a:r>
              <a:rPr lang="en-US" altLang="zh-HK" sz="2100" dirty="0">
                <a:solidFill>
                  <a:srgbClr val="0000CC"/>
                </a:solidFill>
                <a:latin typeface="Arial" panose="020B0604020202020204" pitchFamily="34" charset="0"/>
                <a:cs typeface="Arial" panose="020B0604020202020204" pitchFamily="34" charset="0"/>
              </a:rPr>
              <a:t> (2013</a:t>
            </a:r>
            <a:r>
              <a:rPr lang="zh-TW" altLang="zh-HK" sz="2100" dirty="0">
                <a:solidFill>
                  <a:srgbClr val="0000CC"/>
                </a:solidFill>
                <a:latin typeface="Arial" panose="020B0604020202020204" pitchFamily="34" charset="0"/>
                <a:cs typeface="Arial" panose="020B0604020202020204" pitchFamily="34" charset="0"/>
              </a:rPr>
              <a:t>年</a:t>
            </a:r>
            <a:r>
              <a:rPr lang="en-US" altLang="zh-HK" sz="2100" dirty="0">
                <a:solidFill>
                  <a:srgbClr val="0000CC"/>
                </a:solidFill>
                <a:latin typeface="Arial" panose="020B0604020202020204" pitchFamily="34" charset="0"/>
                <a:cs typeface="Arial" panose="020B0604020202020204" pitchFamily="34" charset="0"/>
              </a:rPr>
              <a:t>9</a:t>
            </a:r>
            <a:r>
              <a:rPr lang="zh-TW" altLang="zh-HK" sz="2100" dirty="0">
                <a:solidFill>
                  <a:srgbClr val="0000CC"/>
                </a:solidFill>
                <a:latin typeface="Arial" panose="020B0604020202020204" pitchFamily="34" charset="0"/>
                <a:cs typeface="Arial" panose="020B0604020202020204" pitchFamily="34" charset="0"/>
              </a:rPr>
              <a:t>月</a:t>
            </a:r>
            <a:r>
              <a:rPr lang="en-US" altLang="zh-HK" sz="2100" dirty="0">
                <a:solidFill>
                  <a:srgbClr val="0000CC"/>
                </a:solidFill>
                <a:latin typeface="Arial" panose="020B0604020202020204" pitchFamily="34" charset="0"/>
                <a:cs typeface="Arial" panose="020B0604020202020204" pitchFamily="34" charset="0"/>
              </a:rPr>
              <a:t>3</a:t>
            </a:r>
            <a:r>
              <a:rPr lang="zh-TW" altLang="zh-HK" sz="2100" dirty="0">
                <a:solidFill>
                  <a:srgbClr val="0000CC"/>
                </a:solidFill>
                <a:latin typeface="Arial" panose="020B0604020202020204" pitchFamily="34" charset="0"/>
                <a:cs typeface="Arial" panose="020B0604020202020204" pitchFamily="34" charset="0"/>
              </a:rPr>
              <a:t>日</a:t>
            </a:r>
            <a:r>
              <a:rPr lang="en-US" altLang="zh-HK" sz="2100" dirty="0">
                <a:solidFill>
                  <a:srgbClr val="0000CC"/>
                </a:solidFill>
                <a:latin typeface="Arial" panose="020B0604020202020204" pitchFamily="34" charset="0"/>
                <a:cs typeface="Arial" panose="020B0604020202020204" pitchFamily="34" charset="0"/>
              </a:rPr>
              <a:t>) &lt;</a:t>
            </a:r>
            <a:r>
              <a:rPr lang="zh-TW" altLang="zh-HK" sz="2100" dirty="0">
                <a:solidFill>
                  <a:srgbClr val="0000CC"/>
                </a:solidFill>
                <a:latin typeface="Arial" panose="020B0604020202020204" pitchFamily="34" charset="0"/>
                <a:cs typeface="Arial" panose="020B0604020202020204" pitchFamily="34" charset="0"/>
              </a:rPr>
              <a:t>南方朔觀點—台灣是「悲慘的幸褔」之地</a:t>
            </a:r>
            <a:r>
              <a:rPr lang="en-US" altLang="zh-HK" sz="2100" dirty="0">
                <a:solidFill>
                  <a:srgbClr val="0000CC"/>
                </a:solidFill>
                <a:latin typeface="Arial" panose="020B0604020202020204" pitchFamily="34" charset="0"/>
                <a:cs typeface="Arial" panose="020B0604020202020204" pitchFamily="34" charset="0"/>
              </a:rPr>
              <a:t>&gt; </a:t>
            </a:r>
            <a:r>
              <a:rPr lang="en-US" altLang="zh-HK" sz="2100" dirty="0" smtClean="0">
                <a:solidFill>
                  <a:srgbClr val="0000CC"/>
                </a:solidFill>
                <a:latin typeface="Arial" panose="020B0604020202020204" pitchFamily="34" charset="0"/>
                <a:cs typeface="Arial" panose="020B0604020202020204" pitchFamily="34" charset="0"/>
              </a:rPr>
              <a:t>(</a:t>
            </a:r>
            <a:r>
              <a:rPr lang="zh-TW" altLang="zh-HK" sz="2100" dirty="0">
                <a:solidFill>
                  <a:srgbClr val="0000CC"/>
                </a:solidFill>
                <a:latin typeface="Arial" panose="020B0604020202020204" pitchFamily="34" charset="0"/>
                <a:cs typeface="Arial" panose="020B0604020202020204" pitchFamily="34" charset="0"/>
              </a:rPr>
              <a:t>取自</a:t>
            </a:r>
            <a:r>
              <a:rPr lang="zh-TW" altLang="zh-HK" sz="2100" dirty="0" smtClean="0">
                <a:solidFill>
                  <a:srgbClr val="0000CC"/>
                </a:solidFill>
                <a:latin typeface="Arial" panose="020B0604020202020204" pitchFamily="34" charset="0"/>
                <a:cs typeface="Arial" panose="020B0604020202020204" pitchFamily="34" charset="0"/>
              </a:rPr>
              <a:t>﹕</a:t>
            </a:r>
            <a:r>
              <a:rPr lang="en-US" altLang="zh-TW" sz="2100" dirty="0" smtClean="0">
                <a:solidFill>
                  <a:srgbClr val="0000CC"/>
                </a:solidFill>
                <a:latin typeface="Arial" panose="020B0604020202020204" pitchFamily="34" charset="0"/>
                <a:cs typeface="Arial" panose="020B0604020202020204" pitchFamily="34" charset="0"/>
              </a:rPr>
              <a:t/>
            </a:r>
            <a:br>
              <a:rPr lang="en-US" altLang="zh-TW" sz="2100" dirty="0" smtClean="0">
                <a:solidFill>
                  <a:srgbClr val="0000CC"/>
                </a:solidFill>
                <a:latin typeface="Arial" panose="020B0604020202020204" pitchFamily="34" charset="0"/>
                <a:cs typeface="Arial" panose="020B0604020202020204" pitchFamily="34" charset="0"/>
              </a:rPr>
            </a:br>
            <a:r>
              <a:rPr lang="en-US" altLang="zh-HK" sz="2100" u="sng" dirty="0" smtClean="0">
                <a:solidFill>
                  <a:srgbClr val="0000CC"/>
                </a:solidFill>
                <a:latin typeface="Arial" panose="020B0604020202020204" pitchFamily="34" charset="0"/>
                <a:cs typeface="Arial" panose="020B0604020202020204" pitchFamily="34" charset="0"/>
                <a:hlinkClick r:id="rId7"/>
              </a:rPr>
              <a:t>http</a:t>
            </a:r>
            <a:r>
              <a:rPr lang="en-US" altLang="zh-HK" sz="2100" u="sng" dirty="0">
                <a:solidFill>
                  <a:srgbClr val="0000CC"/>
                </a:solidFill>
                <a:latin typeface="Arial" panose="020B0604020202020204" pitchFamily="34" charset="0"/>
                <a:cs typeface="Arial" panose="020B0604020202020204" pitchFamily="34" charset="0"/>
                <a:hlinkClick r:id="rId7"/>
              </a:rPr>
              <a:t>://news.chinatimes.com/forum/11051401/112013090300508.html</a:t>
            </a:r>
            <a:r>
              <a:rPr lang="en-US" altLang="zh-HK" sz="2100" dirty="0">
                <a:solidFill>
                  <a:srgbClr val="0000CC"/>
                </a:solidFill>
                <a:latin typeface="Arial" panose="020B0604020202020204" pitchFamily="34" charset="0"/>
                <a:cs typeface="Arial" panose="020B0604020202020204" pitchFamily="34" charset="0"/>
              </a:rPr>
              <a:t>)</a:t>
            </a:r>
            <a:endParaRPr lang="zh-TW" altLang="zh-HK" sz="2100" dirty="0">
              <a:solidFill>
                <a:srgbClr val="0000CC"/>
              </a:solidFill>
              <a:latin typeface="Arial" panose="020B0604020202020204" pitchFamily="34" charset="0"/>
              <a:cs typeface="Arial" panose="020B0604020202020204" pitchFamily="34" charset="0"/>
            </a:endParaRPr>
          </a:p>
          <a:p>
            <a:pPr marL="342900" indent="-342900">
              <a:spcAft>
                <a:spcPts val="0"/>
              </a:spcAft>
              <a:buFont typeface="Wingdings" panose="05000000000000000000" pitchFamily="2" charset="2"/>
              <a:buChar char="l"/>
            </a:pPr>
            <a:endParaRPr lang="en-US" altLang="zh-TW" sz="2100" dirty="0">
              <a:solidFill>
                <a:srgbClr val="0000CC"/>
              </a:solidFill>
              <a:latin typeface="Arial" panose="020B0604020202020204" pitchFamily="34" charset="0"/>
              <a:cs typeface="Arial" panose="020B0604020202020204" pitchFamily="34" charset="0"/>
            </a:endParaRPr>
          </a:p>
        </p:txBody>
      </p:sp>
      <p:sp>
        <p:nvSpPr>
          <p:cNvPr id="16" name="文字方塊 15"/>
          <p:cNvSpPr txBox="1"/>
          <p:nvPr/>
        </p:nvSpPr>
        <p:spPr>
          <a:xfrm>
            <a:off x="0" y="-690"/>
            <a:ext cx="7614003" cy="707886"/>
          </a:xfrm>
          <a:prstGeom prst="rect">
            <a:avLst/>
          </a:prstGeom>
          <a:solidFill>
            <a:schemeClr val="accent6">
              <a:lumMod val="60000"/>
              <a:lumOff val="40000"/>
              <a:alpha val="55000"/>
            </a:schemeClr>
          </a:solid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lvl="0" algn="ctr" eaLnBrk="1" hangingPunct="1">
              <a:defRPr/>
            </a:pPr>
            <a:r>
              <a:rPr lang="en-US" altLang="zh-TW" sz="4000" b="1" dirty="0" smtClean="0">
                <a:solidFill>
                  <a:srgbClr val="0000CC"/>
                </a:solidFill>
                <a:latin typeface="+mj-lt"/>
                <a:ea typeface="細明體" panose="02020509000000000000" pitchFamily="49" charset="-120"/>
              </a:rPr>
              <a:t>Happiness Index and Quality of Life</a:t>
            </a:r>
            <a:endParaRPr kumimoji="0" lang="en-US" altLang="zh-TW" sz="4000" b="1" dirty="0" smtClean="0">
              <a:solidFill>
                <a:srgbClr val="0000CC"/>
              </a:solidFill>
              <a:latin typeface="+mj-lt"/>
              <a:ea typeface="細明體" panose="02020509000000000000" pitchFamily="49" charset="-120"/>
            </a:endParaRPr>
          </a:p>
        </p:txBody>
      </p:sp>
      <p:sp>
        <p:nvSpPr>
          <p:cNvPr id="20" name="文字方塊 6">
            <a:hlinkClick r:id="" action="ppaction://hlinkshowjump?jump=nextslide"/>
          </p:cNvPr>
          <p:cNvSpPr txBox="1">
            <a:spLocks noChangeArrowheads="1"/>
          </p:cNvSpPr>
          <p:nvPr/>
        </p:nvSpPr>
        <p:spPr bwMode="auto">
          <a:xfrm>
            <a:off x="6407267" y="5837178"/>
            <a:ext cx="23446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r>
              <a:rPr kumimoji="0" lang="zh-TW" altLang="en-US" sz="2000" b="1" i="1" dirty="0" smtClean="0">
                <a:solidFill>
                  <a:srgbClr val="0000CC"/>
                </a:solidFill>
                <a:latin typeface="+mj-lt"/>
                <a:ea typeface="標楷體" pitchFamily="65" charset="-120"/>
                <a:cs typeface="Arial Unicode MS" pitchFamily="34" charset="-120"/>
                <a:hlinkClick r:id="" action="ppaction://hlinkshowjump?jump=nextslide"/>
              </a:rPr>
              <a:t>＞</a:t>
            </a:r>
            <a:r>
              <a:rPr kumimoji="0" lang="en-US" altLang="zh-TW" sz="2000" b="1" i="1" dirty="0" smtClean="0">
                <a:solidFill>
                  <a:srgbClr val="0000CC"/>
                </a:solidFill>
                <a:latin typeface="+mj-lt"/>
                <a:ea typeface="標楷體" pitchFamily="65" charset="-120"/>
                <a:cs typeface="Arial Unicode MS" pitchFamily="34" charset="-120"/>
                <a:hlinkClick r:id="" action="ppaction://hlinkshowjump?jump=nextslide"/>
              </a:rPr>
              <a:t>More information</a:t>
            </a:r>
            <a:endParaRPr kumimoji="0" lang="zh-HK" altLang="en-US" sz="2000" b="1" i="1" dirty="0">
              <a:solidFill>
                <a:srgbClr val="0000CC"/>
              </a:solidFill>
              <a:latin typeface="+mj-lt"/>
              <a:ea typeface="標楷體" pitchFamily="65" charset="-120"/>
              <a:cs typeface="Arial Unicode MS" pitchFamily="34" charset="-120"/>
            </a:endParaRPr>
          </a:p>
        </p:txBody>
      </p:sp>
      <p:grpSp>
        <p:nvGrpSpPr>
          <p:cNvPr id="21" name="群組 20"/>
          <p:cNvGrpSpPr/>
          <p:nvPr/>
        </p:nvGrpSpPr>
        <p:grpSpPr>
          <a:xfrm>
            <a:off x="907142" y="6282774"/>
            <a:ext cx="7265258" cy="556114"/>
            <a:chOff x="907142" y="6282774"/>
            <a:chExt cx="7265258" cy="556114"/>
          </a:xfrm>
        </p:grpSpPr>
        <p:sp>
          <p:nvSpPr>
            <p:cNvPr id="24" name="矩形 23">
              <a:hlinkClick r:id="rId8"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8"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5" name="矩形 24">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9"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6" name="矩形 25">
              <a:hlinkClick r:id="rId3"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10"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7" name="矩形 26">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3"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715611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492126" y="981075"/>
            <a:ext cx="8107362" cy="4256087"/>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3"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pic>
        <p:nvPicPr>
          <p:cNvPr id="9230" name="Picture 20" descr="圖片1">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14003" y="-53140"/>
            <a:ext cx="927337" cy="814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矩形 18"/>
          <p:cNvSpPr/>
          <p:nvPr/>
        </p:nvSpPr>
        <p:spPr>
          <a:xfrm>
            <a:off x="284163" y="981075"/>
            <a:ext cx="8605837" cy="3831818"/>
          </a:xfrm>
          <a:prstGeom prst="rect">
            <a:avLst/>
          </a:prstGeom>
        </p:spPr>
        <p:txBody>
          <a:bodyPr wrap="square">
            <a:spAutoFit/>
          </a:bodyPr>
          <a:lstStyle/>
          <a:p>
            <a:pPr marL="342900" indent="-342900">
              <a:buFont typeface="Wingdings" panose="05000000000000000000" pitchFamily="2" charset="2"/>
              <a:buChar char="l"/>
            </a:pPr>
            <a:r>
              <a:rPr lang="zh-TW" altLang="zh-HK" sz="2100" dirty="0">
                <a:solidFill>
                  <a:srgbClr val="0000CC"/>
                </a:solidFill>
                <a:latin typeface="Arial" panose="020B0604020202020204" pitchFamily="34" charset="0"/>
                <a:cs typeface="Arial" panose="020B0604020202020204" pitchFamily="34" charset="0"/>
              </a:rPr>
              <a:t>香港</a:t>
            </a:r>
            <a:r>
              <a:rPr lang="zh-TW" altLang="zh-HK" sz="2100" dirty="0" smtClean="0">
                <a:solidFill>
                  <a:srgbClr val="0000CC"/>
                </a:solidFill>
                <a:latin typeface="Arial" panose="020B0604020202020204" pitchFamily="34" charset="0"/>
                <a:cs typeface="Arial" panose="020B0604020202020204" pitchFamily="34" charset="0"/>
              </a:rPr>
              <a:t>電台</a:t>
            </a:r>
            <a:r>
              <a:rPr lang="en-US" altLang="zh-HK" sz="2100" dirty="0" smtClean="0">
                <a:solidFill>
                  <a:srgbClr val="0000CC"/>
                </a:solidFill>
                <a:latin typeface="Arial" panose="020B0604020202020204" pitchFamily="34" charset="0"/>
                <a:cs typeface="Arial" panose="020B0604020202020204" pitchFamily="34" charset="0"/>
              </a:rPr>
              <a:t> </a:t>
            </a:r>
            <a:r>
              <a:rPr lang="en-US" altLang="zh-HK" sz="2100" dirty="0">
                <a:solidFill>
                  <a:srgbClr val="0000CC"/>
                </a:solidFill>
                <a:latin typeface="Arial" panose="020B0604020202020204" pitchFamily="34" charset="0"/>
                <a:cs typeface="Arial" panose="020B0604020202020204" pitchFamily="34" charset="0"/>
              </a:rPr>
              <a:t>(2013</a:t>
            </a:r>
            <a:r>
              <a:rPr lang="zh-TW" altLang="zh-HK" sz="2100" dirty="0" smtClean="0">
                <a:solidFill>
                  <a:srgbClr val="0000CC"/>
                </a:solidFill>
                <a:latin typeface="Arial" panose="020B0604020202020204" pitchFamily="34" charset="0"/>
                <a:cs typeface="Arial" panose="020B0604020202020204" pitchFamily="34" charset="0"/>
              </a:rPr>
              <a:t>年</a:t>
            </a:r>
            <a:r>
              <a:rPr lang="en-US" altLang="zh-TW" sz="2100" dirty="0" smtClean="0">
                <a:solidFill>
                  <a:srgbClr val="0000CC"/>
                </a:solidFill>
                <a:latin typeface="Arial" panose="020B0604020202020204" pitchFamily="34" charset="0"/>
                <a:cs typeface="Arial" panose="020B0604020202020204" pitchFamily="34" charset="0"/>
              </a:rPr>
              <a:t>10</a:t>
            </a:r>
            <a:r>
              <a:rPr lang="zh-TW" altLang="zh-HK" sz="2100" dirty="0" smtClean="0">
                <a:solidFill>
                  <a:srgbClr val="0000CC"/>
                </a:solidFill>
                <a:latin typeface="Arial" panose="020B0604020202020204" pitchFamily="34" charset="0"/>
                <a:cs typeface="Arial" panose="020B0604020202020204" pitchFamily="34" charset="0"/>
              </a:rPr>
              <a:t>月</a:t>
            </a:r>
            <a:r>
              <a:rPr lang="en-US" altLang="zh-HK" sz="2100" dirty="0" smtClean="0">
                <a:solidFill>
                  <a:srgbClr val="0000CC"/>
                </a:solidFill>
                <a:latin typeface="Arial" panose="020B0604020202020204" pitchFamily="34" charset="0"/>
                <a:cs typeface="Arial" panose="020B0604020202020204" pitchFamily="34" charset="0"/>
              </a:rPr>
              <a:t>22</a:t>
            </a:r>
            <a:r>
              <a:rPr lang="zh-TW" altLang="zh-HK" sz="2100" dirty="0" smtClean="0">
                <a:solidFill>
                  <a:srgbClr val="0000CC"/>
                </a:solidFill>
                <a:latin typeface="Arial" panose="020B0604020202020204" pitchFamily="34" charset="0"/>
                <a:cs typeface="Arial" panose="020B0604020202020204" pitchFamily="34" charset="0"/>
              </a:rPr>
              <a:t>日</a:t>
            </a:r>
            <a:r>
              <a:rPr lang="en-US" altLang="zh-HK" sz="2100" dirty="0">
                <a:solidFill>
                  <a:srgbClr val="0000CC"/>
                </a:solidFill>
                <a:latin typeface="Arial" panose="020B0604020202020204" pitchFamily="34" charset="0"/>
                <a:cs typeface="Arial" panose="020B0604020202020204" pitchFamily="34" charset="0"/>
              </a:rPr>
              <a:t>) </a:t>
            </a:r>
            <a:r>
              <a:rPr lang="en-US" altLang="zh-HK" sz="2100" dirty="0" smtClean="0">
                <a:solidFill>
                  <a:srgbClr val="0000CC"/>
                </a:solidFill>
                <a:latin typeface="Arial" panose="020B0604020202020204" pitchFamily="34" charset="0"/>
                <a:cs typeface="Arial" panose="020B0604020202020204" pitchFamily="34" charset="0"/>
              </a:rPr>
              <a:t>&lt;</a:t>
            </a:r>
            <a:r>
              <a:rPr lang="zh-TW" altLang="en-US" sz="2400" dirty="0">
                <a:solidFill>
                  <a:srgbClr val="0000CC"/>
                </a:solidFill>
              </a:rPr>
              <a:t>香港健康生活指數與印度台灣同列區內</a:t>
            </a:r>
            <a:r>
              <a:rPr lang="zh-TW" altLang="en-US" sz="2400" dirty="0" smtClean="0">
                <a:solidFill>
                  <a:srgbClr val="0000CC"/>
                </a:solidFill>
              </a:rPr>
              <a:t>最低</a:t>
            </a:r>
            <a:r>
              <a:rPr lang="en-US" altLang="zh-HK" sz="2100" dirty="0" smtClean="0">
                <a:solidFill>
                  <a:srgbClr val="0000CC"/>
                </a:solidFill>
                <a:latin typeface="Arial" panose="020B0604020202020204" pitchFamily="34" charset="0"/>
                <a:cs typeface="Arial" panose="020B0604020202020204" pitchFamily="34" charset="0"/>
              </a:rPr>
              <a:t>&gt; </a:t>
            </a:r>
            <a:r>
              <a:rPr lang="en-US" altLang="zh-HK" sz="2100" dirty="0">
                <a:solidFill>
                  <a:srgbClr val="0000CC"/>
                </a:solidFill>
                <a:latin typeface="Arial" panose="020B0604020202020204" pitchFamily="34" charset="0"/>
                <a:cs typeface="Arial" panose="020B0604020202020204" pitchFamily="34" charset="0"/>
              </a:rPr>
              <a:t>(</a:t>
            </a:r>
            <a:r>
              <a:rPr lang="zh-TW" altLang="zh-HK" sz="2100" dirty="0">
                <a:solidFill>
                  <a:srgbClr val="0000CC"/>
                </a:solidFill>
                <a:latin typeface="Arial" panose="020B0604020202020204" pitchFamily="34" charset="0"/>
                <a:cs typeface="Arial" panose="020B0604020202020204" pitchFamily="34" charset="0"/>
              </a:rPr>
              <a:t>取自</a:t>
            </a:r>
            <a:r>
              <a:rPr lang="zh-TW" altLang="zh-HK" sz="2100" dirty="0" smtClean="0">
                <a:solidFill>
                  <a:srgbClr val="0000CC"/>
                </a:solidFill>
                <a:latin typeface="Arial" panose="020B0604020202020204" pitchFamily="34" charset="0"/>
                <a:cs typeface="Arial" panose="020B0604020202020204" pitchFamily="34" charset="0"/>
              </a:rPr>
              <a:t>﹕</a:t>
            </a:r>
            <a:r>
              <a:rPr lang="en-US" altLang="zh-TW" sz="2100" dirty="0" smtClean="0">
                <a:solidFill>
                  <a:srgbClr val="0000CC"/>
                </a:solidFill>
                <a:latin typeface="Arial" panose="020B0604020202020204" pitchFamily="34" charset="0"/>
                <a:cs typeface="Arial" panose="020B0604020202020204" pitchFamily="34" charset="0"/>
              </a:rPr>
              <a:t/>
            </a:r>
            <a:br>
              <a:rPr lang="en-US" altLang="zh-TW" sz="2100" dirty="0" smtClean="0">
                <a:solidFill>
                  <a:srgbClr val="0000CC"/>
                </a:solidFill>
                <a:latin typeface="Arial" panose="020B0604020202020204" pitchFamily="34" charset="0"/>
                <a:cs typeface="Arial" panose="020B0604020202020204" pitchFamily="34" charset="0"/>
              </a:rPr>
            </a:br>
            <a:r>
              <a:rPr lang="en-US" altLang="zh-TW" sz="2100" dirty="0">
                <a:solidFill>
                  <a:srgbClr val="0000CC"/>
                </a:solidFill>
                <a:latin typeface="Arial" panose="020B0604020202020204" pitchFamily="34" charset="0"/>
                <a:cs typeface="Arial" panose="020B0604020202020204" pitchFamily="34" charset="0"/>
                <a:hlinkClick r:id="rId5"/>
              </a:rPr>
              <a:t>http://hk.news.yahoo.com/%E9%A6%99%E6%B8%AF%E5%81%A5%E5%BA%B7%E7%94%9F%E6%B4%BB%E6%8C%87%E6%95%B8%E8%88%87%E5%8D%B0%E5%BA%A6%E5%8F%B0%E7%81%A3%E5%90%8C%E5%88%97%E5%8D%80%E5%85%A7%E6%9C%80%E4%BD%8E-043600426--</a:t>
            </a:r>
            <a:r>
              <a:rPr lang="en-US" altLang="zh-TW" sz="2100" dirty="0" smtClean="0">
                <a:solidFill>
                  <a:srgbClr val="0000CC"/>
                </a:solidFill>
                <a:latin typeface="Arial" panose="020B0604020202020204" pitchFamily="34" charset="0"/>
                <a:cs typeface="Arial" panose="020B0604020202020204" pitchFamily="34" charset="0"/>
                <a:hlinkClick r:id="rId5"/>
              </a:rPr>
              <a:t>sector.html</a:t>
            </a:r>
            <a:r>
              <a:rPr lang="en-US" altLang="zh-TW" sz="2100" dirty="0" smtClean="0">
                <a:solidFill>
                  <a:srgbClr val="0000CC"/>
                </a:solidFill>
                <a:latin typeface="Arial" panose="020B0604020202020204" pitchFamily="34" charset="0"/>
                <a:cs typeface="Arial" panose="020B0604020202020204" pitchFamily="34" charset="0"/>
              </a:rPr>
              <a:t>)</a:t>
            </a:r>
          </a:p>
          <a:p>
            <a:pPr marL="342900" indent="-342900">
              <a:buFont typeface="Wingdings" panose="05000000000000000000" pitchFamily="2" charset="2"/>
              <a:buChar char="l"/>
            </a:pPr>
            <a:endParaRPr lang="zh-TW" altLang="zh-HK" sz="2100" dirty="0">
              <a:solidFill>
                <a:srgbClr val="0000CC"/>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l"/>
            </a:pPr>
            <a:r>
              <a:rPr lang="zh-TW" altLang="en-US" sz="2400" dirty="0" smtClean="0">
                <a:solidFill>
                  <a:srgbClr val="0000CC"/>
                </a:solidFill>
              </a:rPr>
              <a:t>聯合新聞網</a:t>
            </a:r>
            <a:r>
              <a:rPr lang="en-US" altLang="zh-TW" sz="2400" dirty="0" smtClean="0">
                <a:solidFill>
                  <a:srgbClr val="0000CC"/>
                </a:solidFill>
              </a:rPr>
              <a:t>(2013</a:t>
            </a:r>
            <a:r>
              <a:rPr lang="zh-TW" altLang="en-US" sz="2400" dirty="0" smtClean="0">
                <a:solidFill>
                  <a:srgbClr val="0000CC"/>
                </a:solidFill>
              </a:rPr>
              <a:t>年</a:t>
            </a:r>
            <a:r>
              <a:rPr lang="en-US" altLang="zh-TW" sz="2400" dirty="0" smtClean="0">
                <a:solidFill>
                  <a:srgbClr val="0000CC"/>
                </a:solidFill>
              </a:rPr>
              <a:t>11</a:t>
            </a:r>
            <a:r>
              <a:rPr lang="zh-TW" altLang="en-US" sz="2400" dirty="0" smtClean="0">
                <a:solidFill>
                  <a:srgbClr val="0000CC"/>
                </a:solidFill>
              </a:rPr>
              <a:t>月</a:t>
            </a:r>
            <a:r>
              <a:rPr lang="en-US" altLang="zh-TW" sz="2400" dirty="0" smtClean="0">
                <a:solidFill>
                  <a:srgbClr val="0000CC"/>
                </a:solidFill>
              </a:rPr>
              <a:t>7</a:t>
            </a:r>
            <a:r>
              <a:rPr lang="zh-TW" altLang="en-US" sz="2400" dirty="0" smtClean="0">
                <a:solidFill>
                  <a:srgbClr val="0000CC"/>
                </a:solidFill>
              </a:rPr>
              <a:t>日</a:t>
            </a:r>
            <a:r>
              <a:rPr lang="en-US" altLang="zh-TW" sz="2400" dirty="0" smtClean="0">
                <a:solidFill>
                  <a:srgbClr val="0000CC"/>
                </a:solidFill>
              </a:rPr>
              <a:t>)&lt;</a:t>
            </a:r>
            <a:r>
              <a:rPr lang="zh-TW" altLang="en-US" sz="2400" dirty="0" smtClean="0">
                <a:solidFill>
                  <a:srgbClr val="0000CC"/>
                </a:solidFill>
              </a:rPr>
              <a:t>英國</a:t>
            </a:r>
            <a:r>
              <a:rPr lang="zh-TW" altLang="en-US" sz="2400" dirty="0">
                <a:solidFill>
                  <a:srgbClr val="0000CC"/>
                </a:solidFill>
              </a:rPr>
              <a:t>好生活指數 優於德美</a:t>
            </a:r>
            <a:r>
              <a:rPr lang="zh-TW" altLang="en-US" sz="2400" dirty="0" smtClean="0">
                <a:solidFill>
                  <a:srgbClr val="0000CC"/>
                </a:solidFill>
              </a:rPr>
              <a:t>日</a:t>
            </a:r>
            <a:r>
              <a:rPr lang="en-US" altLang="zh-TW" sz="2400" dirty="0" smtClean="0">
                <a:solidFill>
                  <a:srgbClr val="0000CC"/>
                </a:solidFill>
              </a:rPr>
              <a:t>&gt;</a:t>
            </a:r>
            <a:r>
              <a:rPr lang="zh-TW" altLang="en-US" sz="2400" dirty="0" smtClean="0">
                <a:solidFill>
                  <a:srgbClr val="0000CC"/>
                </a:solidFill>
              </a:rPr>
              <a:t> </a:t>
            </a:r>
            <a:r>
              <a:rPr lang="en-US" altLang="zh-TW" sz="2400" dirty="0" smtClean="0">
                <a:solidFill>
                  <a:srgbClr val="0000CC"/>
                </a:solidFill>
              </a:rPr>
              <a:t>(</a:t>
            </a:r>
            <a:r>
              <a:rPr lang="zh-TW" altLang="en-US" sz="2400" dirty="0" smtClean="0">
                <a:solidFill>
                  <a:srgbClr val="0000CC"/>
                </a:solidFill>
              </a:rPr>
              <a:t>取自</a:t>
            </a:r>
            <a:r>
              <a:rPr lang="en-US" altLang="zh-TW" sz="2400" dirty="0" smtClean="0">
                <a:solidFill>
                  <a:srgbClr val="0000CC"/>
                </a:solidFill>
              </a:rPr>
              <a:t>:</a:t>
            </a:r>
            <a:r>
              <a:rPr lang="zh-TW" altLang="en-US" sz="2400" dirty="0" smtClean="0">
                <a:solidFill>
                  <a:srgbClr val="0000CC"/>
                </a:solidFill>
              </a:rPr>
              <a:t> </a:t>
            </a:r>
            <a:r>
              <a:rPr lang="en-US" altLang="zh-TW" sz="2100" dirty="0" smtClean="0">
                <a:solidFill>
                  <a:srgbClr val="0000CC"/>
                </a:solidFill>
                <a:latin typeface="Arial" panose="020B0604020202020204" pitchFamily="34" charset="0"/>
                <a:cs typeface="Arial" panose="020B0604020202020204" pitchFamily="34" charset="0"/>
                <a:hlinkClick r:id="rId6"/>
              </a:rPr>
              <a:t>http</a:t>
            </a:r>
            <a:r>
              <a:rPr lang="en-US" altLang="zh-TW" sz="2100" dirty="0">
                <a:solidFill>
                  <a:srgbClr val="0000CC"/>
                </a:solidFill>
                <a:latin typeface="Arial" panose="020B0604020202020204" pitchFamily="34" charset="0"/>
                <a:cs typeface="Arial" panose="020B0604020202020204" pitchFamily="34" charset="0"/>
                <a:hlinkClick r:id="rId6"/>
              </a:rPr>
              <a:t>://</a:t>
            </a:r>
            <a:r>
              <a:rPr lang="en-US" altLang="zh-TW" sz="2100" dirty="0" smtClean="0">
                <a:solidFill>
                  <a:srgbClr val="0000CC"/>
                </a:solidFill>
                <a:latin typeface="Arial" panose="020B0604020202020204" pitchFamily="34" charset="0"/>
                <a:cs typeface="Arial" panose="020B0604020202020204" pitchFamily="34" charset="0"/>
                <a:hlinkClick r:id="rId6"/>
              </a:rPr>
              <a:t>udn.com/NEWS/WORLD/WOR4/8278685.shtml</a:t>
            </a:r>
            <a:r>
              <a:rPr lang="en-US" altLang="zh-TW" sz="2100" dirty="0" smtClean="0">
                <a:solidFill>
                  <a:srgbClr val="0000CC"/>
                </a:solidFill>
                <a:latin typeface="Arial" panose="020B0604020202020204" pitchFamily="34" charset="0"/>
                <a:cs typeface="Arial" panose="020B0604020202020204" pitchFamily="34" charset="0"/>
              </a:rPr>
              <a:t>)</a:t>
            </a:r>
          </a:p>
          <a:p>
            <a:pPr marL="342900" indent="-342900">
              <a:spcAft>
                <a:spcPts val="0"/>
              </a:spcAft>
              <a:buFont typeface="Wingdings" panose="05000000000000000000" pitchFamily="2" charset="2"/>
              <a:buChar char="l"/>
            </a:pPr>
            <a:endParaRPr lang="en-US" altLang="zh-TW" sz="2100" dirty="0">
              <a:solidFill>
                <a:srgbClr val="0000CC"/>
              </a:solidFill>
              <a:latin typeface="Arial" panose="020B0604020202020204" pitchFamily="34" charset="0"/>
              <a:cs typeface="Arial" panose="020B0604020202020204" pitchFamily="34" charset="0"/>
            </a:endParaRPr>
          </a:p>
        </p:txBody>
      </p:sp>
      <p:sp>
        <p:nvSpPr>
          <p:cNvPr id="20" name="文字方塊 19"/>
          <p:cNvSpPr txBox="1"/>
          <p:nvPr/>
        </p:nvSpPr>
        <p:spPr>
          <a:xfrm>
            <a:off x="0" y="-690"/>
            <a:ext cx="7614003" cy="707886"/>
          </a:xfrm>
          <a:prstGeom prst="rect">
            <a:avLst/>
          </a:prstGeom>
          <a:solidFill>
            <a:schemeClr val="accent6">
              <a:lumMod val="60000"/>
              <a:lumOff val="40000"/>
              <a:alpha val="55000"/>
            </a:schemeClr>
          </a:solid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lvl="0" algn="ctr" eaLnBrk="1" hangingPunct="1">
              <a:defRPr/>
            </a:pPr>
            <a:r>
              <a:rPr lang="en-US" altLang="zh-TW" sz="4000" b="1" dirty="0" smtClean="0">
                <a:solidFill>
                  <a:srgbClr val="0000CC"/>
                </a:solidFill>
                <a:latin typeface="+mj-lt"/>
                <a:ea typeface="細明體" panose="02020509000000000000" pitchFamily="49" charset="-120"/>
              </a:rPr>
              <a:t>Happiness Index and Quality of Life</a:t>
            </a:r>
            <a:endParaRPr kumimoji="0" lang="en-US" altLang="zh-TW" sz="4000" b="1" dirty="0" smtClean="0">
              <a:solidFill>
                <a:srgbClr val="0000CC"/>
              </a:solidFill>
              <a:latin typeface="+mj-lt"/>
              <a:ea typeface="細明體" panose="02020509000000000000" pitchFamily="49" charset="-120"/>
            </a:endParaRPr>
          </a:p>
        </p:txBody>
      </p:sp>
      <p:grpSp>
        <p:nvGrpSpPr>
          <p:cNvPr id="21" name="群組 20"/>
          <p:cNvGrpSpPr/>
          <p:nvPr/>
        </p:nvGrpSpPr>
        <p:grpSpPr>
          <a:xfrm>
            <a:off x="907142" y="6282774"/>
            <a:ext cx="7265258" cy="556114"/>
            <a:chOff x="907142" y="6282774"/>
            <a:chExt cx="7265258" cy="556114"/>
          </a:xfrm>
        </p:grpSpPr>
        <p:sp>
          <p:nvSpPr>
            <p:cNvPr id="24" name="矩形 23">
              <a:hlinkClick r:id="rId7"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7"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5" name="矩形 24">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8"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6" name="矩形 25">
              <a:hlinkClick r:id="rId3"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9"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7" name="矩形 26">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3"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1569208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標題 1"/>
          <p:cNvSpPr>
            <a:spLocks noGrp="1"/>
          </p:cNvSpPr>
          <p:nvPr>
            <p:ph type="title"/>
          </p:nvPr>
        </p:nvSpPr>
        <p:spPr>
          <a:xfrm>
            <a:off x="395536" y="260648"/>
            <a:ext cx="8291512" cy="549275"/>
          </a:xfrm>
        </p:spPr>
        <p:txBody>
          <a:bodyPr>
            <a:noAutofit/>
          </a:bodyPr>
          <a:lstStyle/>
          <a:p>
            <a:pPr algn="l" eaLnBrk="1" hangingPunct="1">
              <a:defRPr/>
            </a:pPr>
            <a:r>
              <a:rPr lang="en-US" altLang="zh-TW" sz="4000" b="1" dirty="0" smtClean="0">
                <a:solidFill>
                  <a:srgbClr val="0000CC"/>
                </a:solidFill>
                <a:ea typeface="+mn-ea"/>
                <a:cs typeface="Times New Roman" pitchFamily="18" charset="0"/>
              </a:rPr>
              <a:t>Introduction</a:t>
            </a:r>
            <a:endParaRPr lang="zh-HK" altLang="en-US" sz="4000" b="1" dirty="0" smtClean="0">
              <a:solidFill>
                <a:srgbClr val="0000CC"/>
              </a:solidFill>
              <a:ea typeface="+mn-ea"/>
              <a:cs typeface="Times New Roman" pitchFamily="18" charset="0"/>
            </a:endParaRPr>
          </a:p>
        </p:txBody>
      </p:sp>
      <p:sp>
        <p:nvSpPr>
          <p:cNvPr id="3" name="內容版面配置區 2"/>
          <p:cNvSpPr>
            <a:spLocks noGrp="1"/>
          </p:cNvSpPr>
          <p:nvPr>
            <p:ph idx="1"/>
          </p:nvPr>
        </p:nvSpPr>
        <p:spPr>
          <a:xfrm>
            <a:off x="179512" y="767543"/>
            <a:ext cx="8784976" cy="5181737"/>
          </a:xfrm>
          <a:ln>
            <a:solidFill>
              <a:schemeClr val="tx1"/>
            </a:solidFill>
          </a:ln>
        </p:spPr>
        <p:txBody>
          <a:bodyPr lIns="540000" rIns="540000" rtlCol="0">
            <a:noAutofit/>
          </a:bodyPr>
          <a:lstStyle/>
          <a:p>
            <a:pPr marL="0" indent="0">
              <a:buFont typeface="Arial" charset="0"/>
              <a:buNone/>
              <a:defRPr/>
            </a:pPr>
            <a:endParaRPr lang="zh-TW" altLang="en-US" sz="2400" b="1" dirty="0">
              <a:solidFill>
                <a:schemeClr val="accent6">
                  <a:lumMod val="75000"/>
                </a:schemeClr>
              </a:solidFill>
              <a:latin typeface="Times New Roman" pitchFamily="18" charset="0"/>
              <a:cs typeface="Times New Roman" pitchFamily="18" charset="0"/>
            </a:endParaRPr>
          </a:p>
          <a:p>
            <a:pPr marL="0" indent="0">
              <a:buFont typeface="Arial" charset="0"/>
              <a:buNone/>
              <a:defRPr/>
            </a:pPr>
            <a:r>
              <a:rPr lang="zh-TW" altLang="en-US" sz="2400" b="1" dirty="0" smtClean="0">
                <a:solidFill>
                  <a:schemeClr val="accent6">
                    <a:lumMod val="75000"/>
                  </a:schemeClr>
                </a:solidFill>
                <a:latin typeface="Times New Roman" pitchFamily="18" charset="0"/>
                <a:cs typeface="Times New Roman" pitchFamily="18" charset="0"/>
              </a:rPr>
              <a:t>                    </a:t>
            </a:r>
            <a:endParaRPr lang="zh-TW" altLang="zh-HK" sz="2400" b="1" dirty="0" smtClean="0">
              <a:solidFill>
                <a:schemeClr val="accent6">
                  <a:lumMod val="75000"/>
                </a:schemeClr>
              </a:solidFill>
              <a:latin typeface="Times New Roman" pitchFamily="18" charset="0"/>
              <a:cs typeface="Times New Roman" pitchFamily="18" charset="0"/>
            </a:endParaRPr>
          </a:p>
          <a:p>
            <a:pPr marL="0" indent="0">
              <a:buFont typeface="Arial" charset="0"/>
              <a:buNone/>
              <a:defRPr/>
            </a:pPr>
            <a:endParaRPr lang="en-US" altLang="zh-TW" sz="2400" dirty="0" smtClean="0">
              <a:latin typeface="標楷體" pitchFamily="65" charset="-120"/>
              <a:ea typeface="標楷體" pitchFamily="65" charset="-120"/>
            </a:endParaRPr>
          </a:p>
          <a:p>
            <a:pPr marL="0" indent="0">
              <a:buFont typeface="Arial" charset="0"/>
              <a:buNone/>
              <a:defRPr/>
            </a:pPr>
            <a:endParaRPr lang="zh-TW" altLang="zh-HK" sz="2400" dirty="0">
              <a:latin typeface="標楷體" pitchFamily="65" charset="-120"/>
              <a:ea typeface="標楷體" pitchFamily="65" charset="-120"/>
            </a:endParaRPr>
          </a:p>
        </p:txBody>
      </p:sp>
      <p:sp>
        <p:nvSpPr>
          <p:cNvPr id="4100"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0" lang="zh-HK" altLang="en-US">
              <a:solidFill>
                <a:schemeClr val="tx1"/>
              </a:solidFill>
            </a:endParaRPr>
          </a:p>
        </p:txBody>
      </p:sp>
      <p:sp>
        <p:nvSpPr>
          <p:cNvPr id="4101"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0" lang="zh-HK" altLang="en-US">
              <a:solidFill>
                <a:schemeClr val="tx1"/>
              </a:solidFill>
            </a:endParaRPr>
          </a:p>
        </p:txBody>
      </p:sp>
      <p:sp>
        <p:nvSpPr>
          <p:cNvPr id="4" name="矩形 3"/>
          <p:cNvSpPr/>
          <p:nvPr/>
        </p:nvSpPr>
        <p:spPr>
          <a:xfrm>
            <a:off x="284162" y="773171"/>
            <a:ext cx="8605837" cy="5293757"/>
          </a:xfrm>
          <a:prstGeom prst="rect">
            <a:avLst/>
          </a:prstGeom>
        </p:spPr>
        <p:txBody>
          <a:bodyPr wrap="square">
            <a:spAutoFit/>
          </a:bodyPr>
          <a:lstStyle/>
          <a:p>
            <a:pPr algn="just"/>
            <a:r>
              <a:rPr lang="en-US" altLang="zh-HK" sz="2600" b="1" dirty="0">
                <a:solidFill>
                  <a:srgbClr val="0000CC"/>
                </a:solidFill>
              </a:rPr>
              <a:t>The Happiness Index for Bhutan has constantly been on the high side. However, there is news reporting lately that Bhutanese, being affected by the economic situations in other regions, are getting less happy because of worsening living conditions and declining quality of life. For Hong Kong, various surveys indicated that people have become less satisfied with their lives due to the deteriorating economy and living environment. From the instances of Bhutan and Hong Kong, one can see that economic condition is a major factor affecting people’s quality of life.  People’s quality of life solely determined by the local economic development?  Other issues, such as the definition and the measurement of the quality of life, are also worthy of further </a:t>
            </a:r>
            <a:r>
              <a:rPr lang="en-US" altLang="zh-HK" sz="2600" b="1" dirty="0" smtClean="0">
                <a:solidFill>
                  <a:srgbClr val="0000CC"/>
                </a:solidFill>
              </a:rPr>
              <a:t>investigation.</a:t>
            </a:r>
            <a:endParaRPr lang="zh-TW" altLang="en-US" sz="2600" b="1" dirty="0">
              <a:solidFill>
                <a:srgbClr val="0000CC"/>
              </a:solidFill>
              <a:latin typeface="+mn-ea"/>
            </a:endParaRPr>
          </a:p>
        </p:txBody>
      </p:sp>
      <p:pic>
        <p:nvPicPr>
          <p:cNvPr id="2050" name="Picture 2" descr="C:\Users\wongwaikit\AppData\Local\Microsoft\Windows\Temporary Internet Files\Content.IE5\VEHO9437\MC90038923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71035" y="-84057"/>
            <a:ext cx="928453" cy="9361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0263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ChangeArrowheads="1"/>
          </p:cNvSpPr>
          <p:nvPr/>
        </p:nvSpPr>
        <p:spPr bwMode="auto">
          <a:xfrm>
            <a:off x="-468560" y="349552"/>
            <a:ext cx="8064500" cy="519112"/>
          </a:xfrm>
          <a:prstGeom prst="rect">
            <a:avLst/>
          </a:prstGeom>
          <a:solidFill>
            <a:schemeClr val="bg1">
              <a:alpha val="4588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kumimoji="0" lang="en-US" altLang="zh-TW" sz="2800" dirty="0">
              <a:solidFill>
                <a:srgbClr val="0000CC"/>
              </a:solidFill>
              <a:latin typeface="+mn-ea"/>
            </a:endParaRPr>
          </a:p>
        </p:txBody>
      </p:sp>
      <p:sp>
        <p:nvSpPr>
          <p:cNvPr id="7171" name="AutoShape 4">
            <a:hlinkClick r:id="" action="ppaction://hlinkshowjump?jump=firstslide" highlightClick="1"/>
          </p:cNvPr>
          <p:cNvSpPr>
            <a:spLocks noChangeArrowheads="1"/>
          </p:cNvSpPr>
          <p:nvPr/>
        </p:nvSpPr>
        <p:spPr bwMode="auto">
          <a:xfrm>
            <a:off x="7842250" y="0"/>
            <a:ext cx="1301750" cy="868664"/>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0" lang="zh-HK" altLang="en-US">
              <a:solidFill>
                <a:schemeClr val="tx1"/>
              </a:solidFill>
            </a:endParaRPr>
          </a:p>
        </p:txBody>
      </p:sp>
      <p:sp>
        <p:nvSpPr>
          <p:cNvPr id="4105" name="Rectangle 9"/>
          <p:cNvSpPr>
            <a:spLocks noChangeArrowheads="1"/>
          </p:cNvSpPr>
          <p:nvPr/>
        </p:nvSpPr>
        <p:spPr bwMode="auto">
          <a:xfrm>
            <a:off x="395536" y="764704"/>
            <a:ext cx="7395587" cy="1692771"/>
          </a:xfrm>
          <a:prstGeom prst="rect">
            <a:avLst/>
          </a:prstGeom>
          <a:solidFill>
            <a:schemeClr val="accent6">
              <a:lumMod val="40000"/>
              <a:lumOff val="60000"/>
              <a:alpha val="58823"/>
            </a:schemeClr>
          </a:solidFill>
          <a:ln>
            <a:noFill/>
          </a:ln>
          <a:effectLst/>
          <a:extLst/>
        </p:spPr>
        <p:txBody>
          <a:bodyPr wrap="square">
            <a:spAutoFit/>
          </a:bodyPr>
          <a:lstStyle/>
          <a:p>
            <a:pPr algn="just">
              <a:defRPr/>
            </a:pPr>
            <a:r>
              <a:rPr lang="en-US" altLang="zh-HK" sz="2600" b="1" dirty="0" smtClean="0">
                <a:solidFill>
                  <a:srgbClr val="0000CC"/>
                </a:solidFill>
                <a:latin typeface="+mj-lt"/>
                <a:cs typeface="Times New Roman" pitchFamily="18" charset="0"/>
              </a:rPr>
              <a:t>1. </a:t>
            </a:r>
            <a:r>
              <a:rPr lang="en-US" altLang="zh-HK" sz="2600" b="1" dirty="0" smtClean="0">
                <a:solidFill>
                  <a:srgbClr val="0000CC"/>
                </a:solidFill>
                <a:latin typeface="+mj-lt"/>
              </a:rPr>
              <a:t>According </a:t>
            </a:r>
            <a:r>
              <a:rPr lang="en-US" altLang="zh-HK" sz="2600" b="1" dirty="0">
                <a:solidFill>
                  <a:srgbClr val="0000CC"/>
                </a:solidFill>
                <a:latin typeface="+mj-lt"/>
              </a:rPr>
              <a:t>to your own knowledge, what criteria have been suggested by current local surveys for assessing the quality of life? Why are they regarded as important for measuring quality of life?</a:t>
            </a:r>
            <a:endParaRPr lang="zh-TW" altLang="en-US" sz="2600" b="1" dirty="0">
              <a:solidFill>
                <a:srgbClr val="0000CC"/>
              </a:solidFill>
              <a:latin typeface="+mj-lt"/>
            </a:endParaRPr>
          </a:p>
        </p:txBody>
      </p:sp>
      <p:sp>
        <p:nvSpPr>
          <p:cNvPr id="7173" name="AutoShape 10">
            <a:hlinkClick r:id="rId2" action="ppaction://hlinksldjump" highlightClick="1"/>
          </p:cNvPr>
          <p:cNvSpPr>
            <a:spLocks noChangeArrowheads="1"/>
          </p:cNvSpPr>
          <p:nvPr/>
        </p:nvSpPr>
        <p:spPr bwMode="auto">
          <a:xfrm>
            <a:off x="7857975" y="1143087"/>
            <a:ext cx="1301750" cy="1081087"/>
          </a:xfrm>
          <a:prstGeom prst="actionButtonInformation">
            <a:avLst/>
          </a:prstGeom>
          <a:solidFill>
            <a:srgbClr val="CC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0" lang="en-US" altLang="zh-HK">
              <a:solidFill>
                <a:schemeClr val="tx1"/>
              </a:solidFill>
            </a:endParaRPr>
          </a:p>
        </p:txBody>
      </p:sp>
      <p:sp>
        <p:nvSpPr>
          <p:cNvPr id="7175" name="Rectangle 12"/>
          <p:cNvSpPr>
            <a:spLocks noChangeArrowheads="1"/>
          </p:cNvSpPr>
          <p:nvPr/>
        </p:nvSpPr>
        <p:spPr bwMode="auto">
          <a:xfrm>
            <a:off x="872317" y="99223"/>
            <a:ext cx="5787915"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US" altLang="zh-HK" sz="4400" b="1" dirty="0">
                <a:solidFill>
                  <a:srgbClr val="0000CC"/>
                </a:solidFill>
              </a:rPr>
              <a:t>Questions for Enquiry</a:t>
            </a:r>
            <a:r>
              <a:rPr lang="en-US" altLang="zh-HK" sz="4400" b="1" dirty="0" smtClean="0">
                <a:solidFill>
                  <a:srgbClr val="0000CC"/>
                </a:solidFill>
              </a:rPr>
              <a:t>:</a:t>
            </a:r>
            <a:endParaRPr lang="zh-TW" altLang="zh-HK" sz="4400" b="1" dirty="0">
              <a:solidFill>
                <a:srgbClr val="0000CC"/>
              </a:solidFill>
            </a:endParaRPr>
          </a:p>
        </p:txBody>
      </p:sp>
      <p:sp>
        <p:nvSpPr>
          <p:cNvPr id="7176" name="Rectangle 9"/>
          <p:cNvSpPr>
            <a:spLocks noChangeArrowheads="1"/>
          </p:cNvSpPr>
          <p:nvPr/>
        </p:nvSpPr>
        <p:spPr bwMode="auto">
          <a:xfrm>
            <a:off x="395536" y="2708920"/>
            <a:ext cx="7420723" cy="1292662"/>
          </a:xfrm>
          <a:prstGeom prst="rect">
            <a:avLst/>
          </a:prstGeom>
          <a:solidFill>
            <a:srgbClr val="CCFF99">
              <a:alpha val="5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zh-HK" sz="2600" b="1" dirty="0" smtClean="0">
                <a:solidFill>
                  <a:srgbClr val="0000CC"/>
                </a:solidFill>
              </a:rPr>
              <a:t>2. Apart </a:t>
            </a:r>
            <a:r>
              <a:rPr lang="en-US" altLang="zh-HK" sz="2600" b="1" dirty="0">
                <a:solidFill>
                  <a:srgbClr val="0000CC"/>
                </a:solidFill>
              </a:rPr>
              <a:t>from the material aspects of quality of life, do you think the non-material aspects of quality of life are also important? Why?</a:t>
            </a:r>
            <a:endParaRPr lang="zh-TW" altLang="en-US" sz="2600" b="1" dirty="0">
              <a:solidFill>
                <a:srgbClr val="0000CC"/>
              </a:solidFill>
              <a:latin typeface="+mn-ea"/>
            </a:endParaRPr>
          </a:p>
        </p:txBody>
      </p:sp>
      <p:pic>
        <p:nvPicPr>
          <p:cNvPr id="7177" name="Picture 5">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2668" y="2472014"/>
            <a:ext cx="1325563" cy="103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2" name="群組 31">
            <a:hlinkClick r:id="" action="ppaction://noaction"/>
          </p:cNvPr>
          <p:cNvGrpSpPr/>
          <p:nvPr/>
        </p:nvGrpSpPr>
        <p:grpSpPr>
          <a:xfrm>
            <a:off x="7851108" y="3742391"/>
            <a:ext cx="1326106" cy="1035219"/>
            <a:chOff x="4247753" y="260648"/>
            <a:chExt cx="1476375" cy="1152525"/>
          </a:xfrm>
          <a:solidFill>
            <a:srgbClr val="009900"/>
          </a:solidFill>
        </p:grpSpPr>
        <p:sp>
          <p:nvSpPr>
            <p:cNvPr id="33" name="圓角矩形 32">
              <a:hlinkClick r:id="" action="ppaction://noaction"/>
            </p:cNvPr>
            <p:cNvSpPr/>
            <p:nvPr/>
          </p:nvSpPr>
          <p:spPr bwMode="auto">
            <a:xfrm>
              <a:off x="4247753" y="260648"/>
              <a:ext cx="1476375" cy="115252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HK" altLang="en-US"/>
            </a:p>
          </p:txBody>
        </p:sp>
        <p:pic>
          <p:nvPicPr>
            <p:cNvPr id="34" name="Picture 12">
              <a:hlinkClick r:id="rId5" action="ppaction://hlinksldjump"/>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9992" y="403522"/>
              <a:ext cx="952500" cy="866775"/>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179" name="Rectangle 9"/>
          <p:cNvSpPr>
            <a:spLocks noChangeArrowheads="1"/>
          </p:cNvSpPr>
          <p:nvPr/>
        </p:nvSpPr>
        <p:spPr bwMode="auto">
          <a:xfrm>
            <a:off x="417509" y="4263943"/>
            <a:ext cx="7328081" cy="1692771"/>
          </a:xfrm>
          <a:prstGeom prst="rect">
            <a:avLst/>
          </a:prstGeom>
          <a:solidFill>
            <a:srgbClr val="FFFF00">
              <a:alpha val="5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zh-HK" sz="2600" b="1" dirty="0" smtClean="0">
                <a:solidFill>
                  <a:srgbClr val="0000CC"/>
                </a:solidFill>
              </a:rPr>
              <a:t>3. In </a:t>
            </a:r>
            <a:r>
              <a:rPr lang="en-US" altLang="zh-HK" sz="2600" b="1" dirty="0">
                <a:solidFill>
                  <a:srgbClr val="0000CC"/>
                </a:solidFill>
              </a:rPr>
              <a:t>order to increase Hong Kong people’s satisfaction with their lives, what major conditions, apart from economic conditions, need to be improved as well? Why?</a:t>
            </a:r>
            <a:endParaRPr lang="zh-TW" altLang="zh-HK" sz="2600" b="1" dirty="0">
              <a:solidFill>
                <a:srgbClr val="0000CC"/>
              </a:solidFill>
              <a:latin typeface="+mn-ea"/>
            </a:endParaRPr>
          </a:p>
        </p:txBody>
      </p:sp>
      <p:sp>
        <p:nvSpPr>
          <p:cNvPr id="7180"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0" lang="zh-HK" altLang="en-US">
              <a:solidFill>
                <a:schemeClr val="tx1"/>
              </a:solidFill>
            </a:endParaRPr>
          </a:p>
        </p:txBody>
      </p:sp>
      <p:sp>
        <p:nvSpPr>
          <p:cNvPr id="7181"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kumimoji="0" lang="zh-HK" altLang="en-US">
              <a:solidFill>
                <a:schemeClr val="tx1"/>
              </a:solidFill>
            </a:endParaRPr>
          </a:p>
        </p:txBody>
      </p:sp>
      <p:pic>
        <p:nvPicPr>
          <p:cNvPr id="7182" name="Picture 20" descr="圖片1">
            <a:hlinkClick r:id="rId7" action="ppaction://hlinksldjump"/>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857975" y="4995488"/>
            <a:ext cx="1338263" cy="117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6038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284163" y="761026"/>
            <a:ext cx="8544927" cy="5131053"/>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r>
              <a:rPr lang="zh-TW" altLang="en-US" sz="1600" dirty="0">
                <a:latin typeface="標楷體" pitchFamily="65" charset="-120"/>
                <a:ea typeface="標楷體" pitchFamily="65" charset="-120"/>
              </a:rPr>
              <a:t> </a:t>
            </a: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3"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5" name="文字方塊 6">
            <a:hlinkClick r:id="" action="ppaction://hlinkshowjump?jump=nextslide"/>
          </p:cNvPr>
          <p:cNvSpPr txBox="1">
            <a:spLocks noChangeArrowheads="1"/>
          </p:cNvSpPr>
          <p:nvPr/>
        </p:nvSpPr>
        <p:spPr bwMode="auto">
          <a:xfrm>
            <a:off x="6407267" y="5837178"/>
            <a:ext cx="23446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r>
              <a:rPr kumimoji="0" lang="zh-TW" altLang="en-US" sz="2000" b="1" i="1" dirty="0" smtClean="0">
                <a:solidFill>
                  <a:srgbClr val="0000CC"/>
                </a:solidFill>
                <a:latin typeface="+mj-lt"/>
                <a:ea typeface="標楷體" pitchFamily="65" charset="-120"/>
                <a:cs typeface="Arial Unicode MS" pitchFamily="34" charset="-120"/>
                <a:hlinkClick r:id="" action="ppaction://hlinkshowjump?jump=nextslide"/>
              </a:rPr>
              <a:t>＞</a:t>
            </a:r>
            <a:r>
              <a:rPr kumimoji="0" lang="en-US" altLang="zh-TW" sz="2000" b="1" i="1" dirty="0" smtClean="0">
                <a:solidFill>
                  <a:srgbClr val="0000CC"/>
                </a:solidFill>
                <a:latin typeface="+mj-lt"/>
                <a:ea typeface="標楷體" pitchFamily="65" charset="-120"/>
                <a:cs typeface="Arial Unicode MS" pitchFamily="34" charset="-120"/>
                <a:hlinkClick r:id="" action="ppaction://hlinkshowjump?jump=nextslide"/>
              </a:rPr>
              <a:t>More information</a:t>
            </a:r>
            <a:endParaRPr kumimoji="0" lang="zh-HK" altLang="en-US" sz="2000" b="1" i="1" dirty="0">
              <a:solidFill>
                <a:srgbClr val="0000CC"/>
              </a:solidFill>
              <a:latin typeface="+mj-lt"/>
              <a:ea typeface="標楷體" pitchFamily="65" charset="-120"/>
              <a:cs typeface="Arial Unicode MS" pitchFamily="34" charset="-120"/>
            </a:endParaRPr>
          </a:p>
        </p:txBody>
      </p:sp>
      <p:sp>
        <p:nvSpPr>
          <p:cNvPr id="15" name="文字方塊 14"/>
          <p:cNvSpPr txBox="1"/>
          <p:nvPr/>
        </p:nvSpPr>
        <p:spPr>
          <a:xfrm>
            <a:off x="0" y="-690"/>
            <a:ext cx="7653762" cy="707886"/>
          </a:xfrm>
          <a:prstGeom prst="rect">
            <a:avLst/>
          </a:prstGeom>
          <a:solidFill>
            <a:schemeClr val="accent4">
              <a:lumMod val="40000"/>
              <a:lumOff val="60000"/>
              <a:alpha val="55000"/>
            </a:schemeClr>
          </a:solid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en-US" altLang="zh-TW" sz="4000" b="1" dirty="0" smtClean="0">
                <a:solidFill>
                  <a:srgbClr val="0000CC"/>
                </a:solidFill>
                <a:latin typeface="+mj-lt"/>
                <a:ea typeface="細明體" panose="02020509000000000000" pitchFamily="49" charset="-120"/>
              </a:rPr>
              <a:t>Background Information</a:t>
            </a:r>
            <a:r>
              <a:rPr kumimoji="0" lang="zh-TW" altLang="en-US" sz="4000" b="1" dirty="0" smtClean="0">
                <a:solidFill>
                  <a:srgbClr val="0000CC"/>
                </a:solidFill>
                <a:latin typeface="+mj-lt"/>
                <a:ea typeface="細明體" panose="02020509000000000000" pitchFamily="49" charset="-120"/>
              </a:rPr>
              <a:t>    </a:t>
            </a:r>
            <a:endParaRPr kumimoji="0" lang="en-US" altLang="zh-TW" sz="4000" b="1" dirty="0" smtClean="0">
              <a:solidFill>
                <a:prstClr val="black"/>
              </a:solidFill>
              <a:latin typeface="+mj-lt"/>
              <a:ea typeface="細明體" panose="02020509000000000000" pitchFamily="49" charset="-120"/>
            </a:endParaRPr>
          </a:p>
        </p:txBody>
      </p:sp>
      <p:sp>
        <p:nvSpPr>
          <p:cNvPr id="3" name="矩形 2"/>
          <p:cNvSpPr/>
          <p:nvPr/>
        </p:nvSpPr>
        <p:spPr>
          <a:xfrm>
            <a:off x="196125" y="707886"/>
            <a:ext cx="8693875" cy="5262979"/>
          </a:xfrm>
          <a:prstGeom prst="rect">
            <a:avLst/>
          </a:prstGeom>
        </p:spPr>
        <p:txBody>
          <a:bodyPr wrap="square">
            <a:spAutoFit/>
          </a:bodyPr>
          <a:lstStyle/>
          <a:p>
            <a:pPr marL="285750" indent="-285750">
              <a:buFont typeface="Wingdings" pitchFamily="2" charset="2"/>
              <a:buChar char="l"/>
            </a:pPr>
            <a:r>
              <a:rPr lang="zh-TW"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太陽</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報</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(2013</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年</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7</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月</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15</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日</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&lt;</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快樂國不快樂 執政黨執包袱</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&gt; </a:t>
            </a: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
            </a:r>
            <a:b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b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取自﹕</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http://</a:t>
            </a: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the-sun.on.cc/cnt/china_world/20130715/00425_001.html)</a:t>
            </a:r>
          </a:p>
          <a:p>
            <a:endPar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endParaRPr>
          </a:p>
          <a:p>
            <a:pPr marL="285750" indent="-285750">
              <a:buFont typeface="Wingdings" pitchFamily="2" charset="2"/>
              <a:buChar char="l"/>
            </a:pP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蘋果日報</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(2013</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年</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9</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月</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10</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日</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&lt;</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聯合國報告列</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2013</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年幸褔國度 丹麥人最快樂 香港排</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64&gt; (</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取自</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hlinkClick r:id="rId3"/>
              </a:rPr>
              <a:t>http://hk.apple.nextmedia.com/international/art/20130910/18416607</a:t>
            </a: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a:t>
            </a:r>
          </a:p>
          <a:p>
            <a:endPar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endParaRPr>
          </a:p>
          <a:p>
            <a:pPr marL="285750" indent="-285750">
              <a:buFont typeface="Wingdings" pitchFamily="2" charset="2"/>
              <a:buChar char="l"/>
            </a:pP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太陽報</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(2013</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年</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7</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月</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22</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日</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&lt;</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快樂指數拆穿經濟假象</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&gt; (</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取自﹕</a:t>
            </a:r>
            <a:r>
              <a:rPr lang="en-US" altLang="zh-HK" sz="2100" u="sng" dirty="0">
                <a:solidFill>
                  <a:srgbClr val="0000CC"/>
                </a:solidFill>
                <a:latin typeface="Arial" panose="020B0604020202020204" pitchFamily="34" charset="0"/>
                <a:ea typeface="新細明體" panose="02020500000000000000" pitchFamily="18" charset="-120"/>
                <a:cs typeface="Arial" panose="020B0604020202020204" pitchFamily="34" charset="0"/>
                <a:hlinkClick r:id="rId4"/>
              </a:rPr>
              <a:t>http://the-sun.on.cc/cnt/finance/20130722/00434_030.html</a:t>
            </a: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a:t>
            </a:r>
          </a:p>
          <a:p>
            <a:endPar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endParaRPr>
          </a:p>
          <a:p>
            <a:pPr marL="285750" indent="-285750">
              <a:buFont typeface="Wingdings" pitchFamily="2" charset="2"/>
              <a:buChar char="l"/>
            </a:pP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太陽報</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(2013</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年</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7</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月</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22</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日</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&lt;</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評估方法種類繁多</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&gt; (</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取自﹕</a:t>
            </a:r>
            <a:r>
              <a:rPr lang="en-US" altLang="zh-HK" sz="2100" u="sng" dirty="0">
                <a:solidFill>
                  <a:srgbClr val="0000CC"/>
                </a:solidFill>
                <a:latin typeface="Arial" panose="020B0604020202020204" pitchFamily="34" charset="0"/>
                <a:ea typeface="新細明體" panose="02020500000000000000" pitchFamily="18" charset="-120"/>
                <a:cs typeface="Arial" panose="020B0604020202020204" pitchFamily="34" charset="0"/>
                <a:hlinkClick r:id="rId5"/>
              </a:rPr>
              <a:t>http://the-sun.on.cc/cnt/finance/20130722/00434_031.html</a:t>
            </a: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a:t>
            </a:r>
          </a:p>
          <a:p>
            <a:endPar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endParaRPr>
          </a:p>
          <a:p>
            <a:pPr marL="285750" indent="-285750">
              <a:buFont typeface="Wingdings" pitchFamily="2" charset="2"/>
              <a:buChar char="l"/>
            </a:pP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Am730 (2013</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年</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8</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月</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6</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日</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&lt;</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人屆半百 快樂反彈</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 85</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歲登開心之巔</a:t>
            </a:r>
            <a:r>
              <a:rPr lang="en-US"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&gt; </a:t>
            </a: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
            </a:r>
            <a:b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b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a:t>
            </a:r>
            <a:r>
              <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rPr>
              <a:t>取自</a:t>
            </a:r>
            <a:r>
              <a:rPr lang="zh-TW"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a:t>
            </a:r>
            <a:r>
              <a:rPr lang="en-US" altLang="zh-HK" sz="2100" u="sng" dirty="0" smtClean="0">
                <a:solidFill>
                  <a:srgbClr val="0000CC"/>
                </a:solidFill>
                <a:latin typeface="Arial" panose="020B0604020202020204" pitchFamily="34" charset="0"/>
                <a:ea typeface="新細明體" panose="02020500000000000000" pitchFamily="18" charset="-120"/>
                <a:cs typeface="Arial" panose="020B0604020202020204" pitchFamily="34" charset="0"/>
                <a:hlinkClick r:id="rId6"/>
              </a:rPr>
              <a:t>http</a:t>
            </a:r>
            <a:r>
              <a:rPr lang="en-US" altLang="zh-HK" sz="2100" u="sng" dirty="0">
                <a:solidFill>
                  <a:srgbClr val="0000CC"/>
                </a:solidFill>
                <a:latin typeface="Arial" panose="020B0604020202020204" pitchFamily="34" charset="0"/>
                <a:ea typeface="新細明體" panose="02020500000000000000" pitchFamily="18" charset="-120"/>
                <a:cs typeface="Arial" panose="020B0604020202020204" pitchFamily="34" charset="0"/>
                <a:hlinkClick r:id="rId6"/>
              </a:rPr>
              <a:t>://www.am730.com.hk/article.php?article=166713</a:t>
            </a:r>
            <a:r>
              <a:rPr lang="en-US" altLang="zh-HK" sz="2100" dirty="0" smtClean="0">
                <a:solidFill>
                  <a:srgbClr val="0000CC"/>
                </a:solidFill>
                <a:latin typeface="Arial" panose="020B0604020202020204" pitchFamily="34" charset="0"/>
                <a:ea typeface="新細明體" panose="02020500000000000000" pitchFamily="18" charset="-120"/>
                <a:cs typeface="Arial" panose="020B0604020202020204" pitchFamily="34" charset="0"/>
              </a:rPr>
              <a:t>)</a:t>
            </a:r>
            <a:endParaRPr lang="zh-TW" altLang="zh-HK" sz="2100" dirty="0">
              <a:solidFill>
                <a:srgbClr val="0000CC"/>
              </a:solidFill>
              <a:latin typeface="Arial" panose="020B0604020202020204" pitchFamily="34" charset="0"/>
              <a:ea typeface="新細明體" panose="02020500000000000000" pitchFamily="18" charset="-120"/>
              <a:cs typeface="Arial" panose="020B0604020202020204" pitchFamily="34" charset="0"/>
            </a:endParaRPr>
          </a:p>
        </p:txBody>
      </p:sp>
      <p:pic>
        <p:nvPicPr>
          <p:cNvPr id="1026" name="Picture 2">
            <a:hlinkClick r:id="rId7" action="ppaction://hlinksldjump"/>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653762" y="-689"/>
            <a:ext cx="85571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 name="群組 15"/>
          <p:cNvGrpSpPr/>
          <p:nvPr/>
        </p:nvGrpSpPr>
        <p:grpSpPr>
          <a:xfrm>
            <a:off x="907142" y="6282774"/>
            <a:ext cx="7265258" cy="556114"/>
            <a:chOff x="907142" y="6282774"/>
            <a:chExt cx="7265258" cy="556114"/>
          </a:xfrm>
        </p:grpSpPr>
        <p:sp>
          <p:nvSpPr>
            <p:cNvPr id="17" name="矩形 16">
              <a:hlinkClick r:id="rId7"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7"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18" name="矩形 17">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9"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2" name="矩形 21">
              <a:hlinkClick r:id="rId10"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11"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3" name="矩形 22">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10"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250493479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284163" y="761026"/>
            <a:ext cx="8544927" cy="5131053"/>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r>
              <a:rPr lang="zh-TW" altLang="en-US" sz="1600" dirty="0">
                <a:latin typeface="標楷體" pitchFamily="65" charset="-120"/>
                <a:ea typeface="標楷體" pitchFamily="65" charset="-120"/>
              </a:rPr>
              <a:t> </a:t>
            </a: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3"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3" name="矩形 2"/>
          <p:cNvSpPr/>
          <p:nvPr/>
        </p:nvSpPr>
        <p:spPr>
          <a:xfrm>
            <a:off x="1588" y="707886"/>
            <a:ext cx="9061365" cy="5262979"/>
          </a:xfrm>
          <a:prstGeom prst="rect">
            <a:avLst/>
          </a:prstGeom>
        </p:spPr>
        <p:txBody>
          <a:bodyPr wrap="square">
            <a:spAutoFit/>
          </a:bodyPr>
          <a:lstStyle/>
          <a:p>
            <a:pPr marL="285750" indent="-285750">
              <a:buFont typeface="Wingdings" pitchFamily="2" charset="2"/>
              <a:buChar char="l"/>
            </a:pP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頭條日報</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7</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21</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不丹樂活無憂淨土</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u="sng"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3"/>
              </a:rPr>
              <a:t>http</a:t>
            </a:r>
            <a:r>
              <a:rPr lang="en-US" altLang="zh-HK" sz="2100" u="sng"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3"/>
              </a:rPr>
              <a:t>://news.hkheadline.com/dailynews/content_su/2013/07/21/246847.asp</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endPar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東方日報</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6</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10</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社會政治化 港競爭力急跌</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http</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://orientaldaily.on.cc/cnt/news/20130610/00176_135.html</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endPar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r>
              <a:rPr lang="zh-TW" altLang="zh-HK" sz="2100" smtClean="0">
                <a:solidFill>
                  <a:srgbClr val="0000CC"/>
                </a:solidFill>
                <a:latin typeface="Arial" panose="020B0604020202020204" pitchFamily="34" charset="0"/>
                <a:ea typeface="細明體" panose="02020509000000000000" pitchFamily="49" charset="-120"/>
                <a:cs typeface="Arial" panose="020B0604020202020204" pitchFamily="34" charset="0"/>
              </a:rPr>
              <a:t>工商時報</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9</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9</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社論</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正確理解幸褔指數</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http</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://news.chinatimes.com/forum/11051403/122013090900211.html) </a:t>
            </a:r>
            <a:endPar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endPar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星島日報</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7</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15</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樂遊無垢淨土不丹</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u="sng"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4"/>
              </a:rPr>
              <a:t>http</a:t>
            </a:r>
            <a:r>
              <a:rPr lang="en-US" altLang="zh-HK" sz="2100" u="sng"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4"/>
              </a:rPr>
              <a:t>://hk.news.yahoo.com/%E6%A8%82%E9%81%8A%E7%84%A1%E5%9E%A2%E6%B7%A8%E5%9C%9F%E4%B8%8D%E4%B8%B9-223000320.html</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a:t>
            </a:r>
            <a:endPar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endParaRPr lang="zh-TW" altLang="zh-HK" sz="2100" b="1" dirty="0">
              <a:latin typeface="Arial" panose="020B0604020202020204" pitchFamily="34" charset="0"/>
              <a:ea typeface="細明體" panose="02020509000000000000" pitchFamily="49" charset="-120"/>
              <a:cs typeface="Arial" panose="020B0604020202020204" pitchFamily="34" charset="0"/>
            </a:endParaRPr>
          </a:p>
          <a:p>
            <a:endPar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p:txBody>
      </p:sp>
      <p:pic>
        <p:nvPicPr>
          <p:cNvPr id="1026" name="Picture 2">
            <a:hlinkClick r:id="rId5" action="ppaction://hlinksldjump"/>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53762" y="-689"/>
            <a:ext cx="85571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文字方塊 16"/>
          <p:cNvSpPr txBox="1"/>
          <p:nvPr/>
        </p:nvSpPr>
        <p:spPr>
          <a:xfrm>
            <a:off x="0" y="-690"/>
            <a:ext cx="7653762" cy="707886"/>
          </a:xfrm>
          <a:prstGeom prst="rect">
            <a:avLst/>
          </a:prstGeom>
          <a:solidFill>
            <a:schemeClr val="accent4">
              <a:lumMod val="40000"/>
              <a:lumOff val="60000"/>
              <a:alpha val="55000"/>
            </a:schemeClr>
          </a:solid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en-US" altLang="zh-TW" sz="4000" b="1" dirty="0" smtClean="0">
                <a:solidFill>
                  <a:srgbClr val="0000CC"/>
                </a:solidFill>
                <a:latin typeface="+mj-lt"/>
                <a:ea typeface="細明體" panose="02020509000000000000" pitchFamily="49" charset="-120"/>
              </a:rPr>
              <a:t>Background Information</a:t>
            </a:r>
            <a:r>
              <a:rPr kumimoji="0" lang="zh-TW" altLang="en-US" sz="4000" b="1" dirty="0" smtClean="0">
                <a:solidFill>
                  <a:srgbClr val="0000CC"/>
                </a:solidFill>
                <a:latin typeface="+mj-lt"/>
                <a:ea typeface="細明體" panose="02020509000000000000" pitchFamily="49" charset="-120"/>
              </a:rPr>
              <a:t>    </a:t>
            </a:r>
            <a:endParaRPr kumimoji="0" lang="en-US" altLang="zh-TW" sz="4000" b="1" dirty="0" smtClean="0">
              <a:solidFill>
                <a:prstClr val="black"/>
              </a:solidFill>
              <a:latin typeface="+mj-lt"/>
              <a:ea typeface="細明體" panose="02020509000000000000" pitchFamily="49" charset="-120"/>
            </a:endParaRPr>
          </a:p>
        </p:txBody>
      </p:sp>
      <p:grpSp>
        <p:nvGrpSpPr>
          <p:cNvPr id="18" name="群組 17"/>
          <p:cNvGrpSpPr/>
          <p:nvPr/>
        </p:nvGrpSpPr>
        <p:grpSpPr>
          <a:xfrm>
            <a:off x="907142" y="6282774"/>
            <a:ext cx="7265258" cy="556114"/>
            <a:chOff x="907142" y="6282774"/>
            <a:chExt cx="7265258" cy="556114"/>
          </a:xfrm>
        </p:grpSpPr>
        <p:sp>
          <p:nvSpPr>
            <p:cNvPr id="19" name="矩形 18">
              <a:hlinkClick r:id="rId5"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5"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0" name="矩形 19">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7"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1" name="矩形 20">
              <a:hlinkClick r:id="rId8"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9"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2" name="矩形 21">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8"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2920202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507724" y="1052736"/>
            <a:ext cx="8107362" cy="4256087"/>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15" name="文字方塊 14"/>
          <p:cNvSpPr txBox="1"/>
          <p:nvPr/>
        </p:nvSpPr>
        <p:spPr>
          <a:xfrm>
            <a:off x="-1" y="-690"/>
            <a:ext cx="7812361" cy="707886"/>
          </a:xfrm>
          <a:prstGeom prst="rect">
            <a:avLst/>
          </a:prstGeom>
          <a:solidFill>
            <a:srgbClr val="458AE5">
              <a:alpha val="54902"/>
            </a:srgbClr>
          </a:solidFill>
          <a:ln>
            <a:solidFill>
              <a:schemeClr val="bg1"/>
            </a:solidFill>
          </a:ln>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en-US" altLang="zh-TW" sz="4000" b="1" dirty="0" smtClean="0">
                <a:solidFill>
                  <a:srgbClr val="0000CC"/>
                </a:solidFill>
                <a:latin typeface="+mj-lt"/>
                <a:ea typeface="細明體" panose="02020509000000000000" pitchFamily="49" charset="-120"/>
              </a:rPr>
              <a:t>Possible Way Forward</a:t>
            </a:r>
            <a:endParaRPr kumimoji="0" lang="en-US" altLang="zh-TW" sz="4000" b="1" dirty="0" smtClean="0">
              <a:solidFill>
                <a:prstClr val="black"/>
              </a:solidFill>
              <a:latin typeface="+mj-lt"/>
              <a:ea typeface="細明體" panose="02020509000000000000" pitchFamily="49" charset="-120"/>
            </a:endParaRPr>
          </a:p>
        </p:txBody>
      </p:sp>
      <p:sp>
        <p:nvSpPr>
          <p:cNvPr id="3" name="矩形 2"/>
          <p:cNvSpPr/>
          <p:nvPr/>
        </p:nvSpPr>
        <p:spPr>
          <a:xfrm>
            <a:off x="228799" y="966140"/>
            <a:ext cx="8807697" cy="4293483"/>
          </a:xfrm>
          <a:prstGeom prst="rect">
            <a:avLst/>
          </a:prstGeom>
        </p:spPr>
        <p:txBody>
          <a:bodyPr wrap="square">
            <a:spAutoFit/>
          </a:bodyPr>
          <a:lstStyle/>
          <a:p>
            <a:pPr marL="285750" indent="-285750">
              <a:buFont typeface="Wingdings" pitchFamily="2" charset="2"/>
              <a:buChar char="l"/>
            </a:pP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阿波羅新聞網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(2011</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7</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10</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哈佛最受歡迎的一堂課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u="sng"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3"/>
              </a:rPr>
              <a:t>http://tw.aboluowang.com/life/2011/0602/207280.html#.UjkWUtKnpDQ</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endPar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聯合報</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(2013</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9</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8</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心靈</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MSN/</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漫談「幸褔的條件」</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http://udn.com/NEWS/LIFE/X1/8149542.shtml)</a:t>
            </a:r>
          </a:p>
          <a:p>
            <a:endPar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東周刊</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(2013</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8</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21</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做個快樂掌門人</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http://dev.eastweek.com.hk/index.php?aid=28340)</a:t>
            </a:r>
          </a:p>
          <a:p>
            <a:endPar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信報財經新聞</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(2013</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7</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月號 第</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436</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期</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港旅遊業承載力及深層次融合，如何解決？</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u="sng"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4"/>
              </a:rPr>
              <a:t>http://www.hkej.com/template/magazine/jsp/detail.jsp?journal_id=98&amp;title_id=8533</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t>
            </a:r>
            <a:endParaRPr lang="zh-TW" altLang="en-US"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p:txBody>
      </p:sp>
      <p:pic>
        <p:nvPicPr>
          <p:cNvPr id="22" name="Picture 5">
            <a:hlinkClick r:id="rId5" action="ppaction://hlinksldjump"/>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12360" y="-690"/>
            <a:ext cx="69711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18" name="文字方塊 6">
            <a:hlinkClick r:id="" action="ppaction://hlinkshowjump?jump=nextslide"/>
          </p:cNvPr>
          <p:cNvSpPr txBox="1">
            <a:spLocks noChangeArrowheads="1"/>
          </p:cNvSpPr>
          <p:nvPr/>
        </p:nvSpPr>
        <p:spPr bwMode="auto">
          <a:xfrm>
            <a:off x="6407267" y="5837178"/>
            <a:ext cx="23446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r>
              <a:rPr kumimoji="0" lang="zh-TW" altLang="en-US" sz="2000" b="1" i="1" dirty="0" smtClean="0">
                <a:solidFill>
                  <a:srgbClr val="0000CC"/>
                </a:solidFill>
                <a:latin typeface="+mj-lt"/>
                <a:ea typeface="標楷體" pitchFamily="65" charset="-120"/>
                <a:cs typeface="Arial Unicode MS" pitchFamily="34" charset="-120"/>
                <a:hlinkClick r:id="" action="ppaction://hlinkshowjump?jump=nextslide"/>
              </a:rPr>
              <a:t>＞</a:t>
            </a:r>
            <a:r>
              <a:rPr kumimoji="0" lang="en-US" altLang="zh-TW" sz="2000" b="1" i="1" dirty="0" smtClean="0">
                <a:solidFill>
                  <a:srgbClr val="0000CC"/>
                </a:solidFill>
                <a:latin typeface="+mj-lt"/>
                <a:ea typeface="標楷體" pitchFamily="65" charset="-120"/>
                <a:cs typeface="Arial Unicode MS" pitchFamily="34" charset="-120"/>
                <a:hlinkClick r:id="" action="ppaction://hlinkshowjump?jump=nextslide"/>
              </a:rPr>
              <a:t>More information</a:t>
            </a:r>
            <a:endParaRPr kumimoji="0" lang="zh-HK" altLang="en-US" sz="2000" b="1" i="1" dirty="0">
              <a:solidFill>
                <a:srgbClr val="0000CC"/>
              </a:solidFill>
              <a:latin typeface="+mj-lt"/>
              <a:ea typeface="標楷體" pitchFamily="65" charset="-120"/>
              <a:cs typeface="Arial Unicode MS" pitchFamily="34" charset="-120"/>
            </a:endParaRPr>
          </a:p>
        </p:txBody>
      </p:sp>
      <p:grpSp>
        <p:nvGrpSpPr>
          <p:cNvPr id="19" name="群組 18"/>
          <p:cNvGrpSpPr/>
          <p:nvPr/>
        </p:nvGrpSpPr>
        <p:grpSpPr>
          <a:xfrm>
            <a:off x="907142" y="6282774"/>
            <a:ext cx="7265258" cy="556114"/>
            <a:chOff x="907142" y="6282774"/>
            <a:chExt cx="7265258" cy="556114"/>
          </a:xfrm>
        </p:grpSpPr>
        <p:sp>
          <p:nvSpPr>
            <p:cNvPr id="20" name="矩形 19">
              <a:hlinkClick r:id="rId7"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7"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1" name="矩形 20">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8"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3" name="矩形 22">
              <a:hlinkClick r:id="rId9"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5"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4" name="矩形 23">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9"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3530593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507724" y="1052736"/>
            <a:ext cx="8107362" cy="4256087"/>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pic>
        <p:nvPicPr>
          <p:cNvPr id="22" name="Picture 5">
            <a:hlinkClick r:id="rId3" action="ppaction://hlinksldjump"/>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12360" y="-690"/>
            <a:ext cx="69711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6"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17" name="矩形 16"/>
          <p:cNvSpPr/>
          <p:nvPr/>
        </p:nvSpPr>
        <p:spPr>
          <a:xfrm>
            <a:off x="228799" y="966140"/>
            <a:ext cx="8807697" cy="3093154"/>
          </a:xfrm>
          <a:prstGeom prst="rect">
            <a:avLst/>
          </a:prstGeom>
        </p:spPr>
        <p:txBody>
          <a:bodyPr wrap="square">
            <a:spAutoFit/>
          </a:bodyPr>
          <a:lstStyle/>
          <a:p>
            <a:pPr marL="285750" indent="-285750">
              <a:buFont typeface="Wingdings" pitchFamily="2" charset="2"/>
              <a:buChar char="l"/>
            </a:pP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AM730</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(201</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3</a:t>
            </a:r>
            <a:r>
              <a:rPr lang="zh-TW" altLang="en-US"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11</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rPr>
              <a:t>8</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en-US" sz="2400" dirty="0">
                <a:solidFill>
                  <a:srgbClr val="0000CC"/>
                </a:solidFill>
              </a:rPr>
              <a:t> </a:t>
            </a:r>
            <a:r>
              <a:rPr lang="en-US" altLang="zh-TW" sz="2400" dirty="0">
                <a:solidFill>
                  <a:srgbClr val="0000CC"/>
                </a:solidFill>
              </a:rPr>
              <a:t>730</a:t>
            </a:r>
            <a:r>
              <a:rPr lang="zh-TW" altLang="en-US" sz="2400" dirty="0">
                <a:solidFill>
                  <a:srgbClr val="0000CC"/>
                </a:solidFill>
              </a:rPr>
              <a:t>視角 </a:t>
            </a:r>
            <a:r>
              <a:rPr lang="en-US" altLang="zh-TW" sz="2400" dirty="0">
                <a:solidFill>
                  <a:srgbClr val="0000CC"/>
                </a:solidFill>
              </a:rPr>
              <a:t>- </a:t>
            </a:r>
            <a:r>
              <a:rPr lang="zh-TW" altLang="en-US" sz="2400" dirty="0">
                <a:solidFill>
                  <a:srgbClr val="0000CC"/>
                </a:solidFill>
              </a:rPr>
              <a:t>張俊笙 </a:t>
            </a:r>
            <a:r>
              <a:rPr lang="zh-TW" altLang="en-US" sz="2400" dirty="0" smtClean="0">
                <a:solidFill>
                  <a:srgbClr val="0000CC"/>
                </a:solidFill>
              </a:rPr>
              <a:t> 突破</a:t>
            </a:r>
            <a:r>
              <a:rPr lang="zh-TW" altLang="en-US" sz="2400" dirty="0">
                <a:solidFill>
                  <a:srgbClr val="0000CC"/>
                </a:solidFill>
              </a:rPr>
              <a:t>困局</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http://</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www.am730.com.hk/column-180573</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pPr marL="285750" indent="-285750">
              <a:buFont typeface="Wingdings" pitchFamily="2" charset="2"/>
              <a:buChar char="l"/>
            </a:pPr>
            <a:endPar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r>
              <a:rPr lang="zh-TW" altLang="en-US" sz="2400" dirty="0" smtClean="0">
                <a:solidFill>
                  <a:srgbClr val="0000CC"/>
                </a:solidFill>
              </a:rPr>
              <a:t>香港商報 </a:t>
            </a:r>
            <a:r>
              <a:rPr lang="en-US" altLang="zh-TW" sz="2400" dirty="0" smtClean="0">
                <a:solidFill>
                  <a:srgbClr val="0000CC"/>
                </a:solidFill>
              </a:rPr>
              <a:t>(2013</a:t>
            </a:r>
            <a:r>
              <a:rPr lang="zh-TW" altLang="en-US" sz="2400" dirty="0" smtClean="0">
                <a:solidFill>
                  <a:srgbClr val="0000CC"/>
                </a:solidFill>
              </a:rPr>
              <a:t>年</a:t>
            </a:r>
            <a:r>
              <a:rPr lang="en-US" altLang="zh-TW" sz="2400" dirty="0" smtClean="0">
                <a:solidFill>
                  <a:srgbClr val="0000CC"/>
                </a:solidFill>
              </a:rPr>
              <a:t>10</a:t>
            </a:r>
            <a:r>
              <a:rPr lang="zh-TW" altLang="en-US" sz="2400" dirty="0" smtClean="0">
                <a:solidFill>
                  <a:srgbClr val="0000CC"/>
                </a:solidFill>
              </a:rPr>
              <a:t>月</a:t>
            </a:r>
            <a:r>
              <a:rPr lang="en-US" altLang="zh-TW" sz="2400" dirty="0" smtClean="0">
                <a:solidFill>
                  <a:srgbClr val="0000CC"/>
                </a:solidFill>
              </a:rPr>
              <a:t>12</a:t>
            </a:r>
            <a:r>
              <a:rPr lang="zh-TW" altLang="en-US" sz="2400" dirty="0" smtClean="0">
                <a:solidFill>
                  <a:srgbClr val="0000CC"/>
                </a:solidFill>
              </a:rPr>
              <a:t>日</a:t>
            </a:r>
            <a:r>
              <a:rPr lang="en-US" altLang="zh-TW" sz="2400" dirty="0" smtClean="0">
                <a:solidFill>
                  <a:srgbClr val="0000CC"/>
                </a:solidFill>
              </a:rPr>
              <a:t>)</a:t>
            </a:r>
            <a:r>
              <a:rPr lang="zh-TW" altLang="en-US" sz="2400" dirty="0" smtClean="0">
                <a:solidFill>
                  <a:srgbClr val="0000CC"/>
                </a:solidFill>
              </a:rPr>
              <a:t> </a:t>
            </a:r>
            <a:r>
              <a:rPr lang="en-US" altLang="zh-TW" sz="2400" dirty="0" smtClean="0">
                <a:solidFill>
                  <a:srgbClr val="0000CC"/>
                </a:solidFill>
              </a:rPr>
              <a:t>&lt;</a:t>
            </a:r>
            <a:r>
              <a:rPr lang="zh-TW" altLang="en-US" sz="2400" dirty="0" smtClean="0">
                <a:solidFill>
                  <a:srgbClr val="0000CC"/>
                </a:solidFill>
              </a:rPr>
              <a:t>研</a:t>
            </a:r>
            <a:r>
              <a:rPr lang="zh-TW" altLang="en-US" sz="2400" dirty="0">
                <a:solidFill>
                  <a:srgbClr val="0000CC"/>
                </a:solidFill>
              </a:rPr>
              <a:t>老齡科技改善長者</a:t>
            </a:r>
            <a:r>
              <a:rPr lang="zh-TW" altLang="en-US" sz="2400" dirty="0" smtClean="0">
                <a:solidFill>
                  <a:srgbClr val="0000CC"/>
                </a:solidFill>
              </a:rPr>
              <a:t>生活</a:t>
            </a:r>
            <a:r>
              <a:rPr lang="en-US" altLang="zh-TW" sz="2400" dirty="0" smtClean="0">
                <a:solidFill>
                  <a:srgbClr val="0000CC"/>
                </a:solidFill>
              </a:rPr>
              <a:t>&gt;</a:t>
            </a:r>
            <a:r>
              <a:rPr lang="zh-TW" altLang="en-US" sz="2400" dirty="0" smtClean="0">
                <a:solidFill>
                  <a:srgbClr val="0000CC"/>
                </a:solidFill>
              </a:rPr>
              <a:t> </a:t>
            </a:r>
            <a:r>
              <a:rPr lang="en-US" altLang="zh-TW" sz="2400" dirty="0" smtClean="0">
                <a:solidFill>
                  <a:srgbClr val="0000CC"/>
                </a:solidFill>
              </a:rPr>
              <a:t>(</a:t>
            </a:r>
            <a:r>
              <a:rPr lang="zh-TW" altLang="en-US" sz="2400" dirty="0" smtClean="0">
                <a:solidFill>
                  <a:srgbClr val="0000CC"/>
                </a:solidFill>
              </a:rPr>
              <a:t>取自</a:t>
            </a:r>
            <a:r>
              <a:rPr lang="en-US" altLang="zh-TW" sz="2400" dirty="0" smtClean="0">
                <a:solidFill>
                  <a:srgbClr val="0000CC"/>
                </a:solidFill>
              </a:rPr>
              <a:t>:</a:t>
            </a:r>
            <a:r>
              <a:rPr lang="zh-TW" altLang="en-US" sz="2400" dirty="0" smtClean="0">
                <a:solidFill>
                  <a:srgbClr val="0000CC"/>
                </a:solidFill>
              </a:rPr>
              <a:t> </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6"/>
              </a:rPr>
              <a:t>http</a:t>
            </a: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6"/>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6"/>
              </a:rPr>
              <a:t>www.hkcd.com.hk/content/2013-10/12/content_3257139.htm</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pPr marL="285750" indent="-285750">
              <a:buFont typeface="Wingdings" pitchFamily="2" charset="2"/>
              <a:buChar char="l"/>
            </a:pPr>
            <a:endPar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endPar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endPar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itchFamily="2" charset="2"/>
              <a:buChar char="l"/>
            </a:pPr>
            <a:endParaRPr lang="zh-TW" altLang="en-US"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p:txBody>
      </p:sp>
      <p:sp>
        <p:nvSpPr>
          <p:cNvPr id="18" name="文字方塊 17"/>
          <p:cNvSpPr txBox="1"/>
          <p:nvPr/>
        </p:nvSpPr>
        <p:spPr>
          <a:xfrm>
            <a:off x="-1" y="-690"/>
            <a:ext cx="7812361" cy="707886"/>
          </a:xfrm>
          <a:prstGeom prst="rect">
            <a:avLst/>
          </a:prstGeom>
          <a:solidFill>
            <a:srgbClr val="458AE5">
              <a:alpha val="54902"/>
            </a:srgbClr>
          </a:solidFill>
          <a:ln>
            <a:solidFill>
              <a:schemeClr val="bg1"/>
            </a:solidFill>
          </a:ln>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kumimoji="0" lang="en-US" altLang="zh-TW" sz="4000" b="1" dirty="0" smtClean="0">
                <a:solidFill>
                  <a:srgbClr val="0000CC"/>
                </a:solidFill>
                <a:latin typeface="+mj-lt"/>
                <a:ea typeface="細明體" panose="02020509000000000000" pitchFamily="49" charset="-120"/>
              </a:rPr>
              <a:t>Possible Way Forward</a:t>
            </a:r>
            <a:endParaRPr kumimoji="0" lang="en-US" altLang="zh-TW" sz="4000" b="1" dirty="0" smtClean="0">
              <a:solidFill>
                <a:prstClr val="black"/>
              </a:solidFill>
              <a:latin typeface="+mj-lt"/>
              <a:ea typeface="細明體" panose="02020509000000000000" pitchFamily="49" charset="-120"/>
            </a:endParaRPr>
          </a:p>
        </p:txBody>
      </p:sp>
      <p:grpSp>
        <p:nvGrpSpPr>
          <p:cNvPr id="19" name="群組 18"/>
          <p:cNvGrpSpPr/>
          <p:nvPr/>
        </p:nvGrpSpPr>
        <p:grpSpPr>
          <a:xfrm>
            <a:off x="907142" y="6282774"/>
            <a:ext cx="7265258" cy="556114"/>
            <a:chOff x="907142" y="6282774"/>
            <a:chExt cx="7265258" cy="556114"/>
          </a:xfrm>
        </p:grpSpPr>
        <p:sp>
          <p:nvSpPr>
            <p:cNvPr id="20" name="矩形 19">
              <a:hlinkClick r:id="rId7"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7"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1" name="矩形 20">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8"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3" name="矩形 22">
              <a:hlinkClick r:id="rId9"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3"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4" name="矩形 23">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9"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35004592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507723" y="1052736"/>
            <a:ext cx="8528773" cy="4256087"/>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15" name="文字方塊 14"/>
          <p:cNvSpPr txBox="1"/>
          <p:nvPr/>
        </p:nvSpPr>
        <p:spPr>
          <a:xfrm>
            <a:off x="-1" y="-690"/>
            <a:ext cx="7694417" cy="677108"/>
          </a:xfrm>
          <a:prstGeom prst="rect">
            <a:avLst/>
          </a:prstGeom>
          <a:solidFill>
            <a:srgbClr val="98EB87">
              <a:alpha val="54902"/>
            </a:srgbClr>
          </a:solid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lang="en-US" altLang="zh-TW" sz="3800" b="1" dirty="0" smtClean="0">
                <a:solidFill>
                  <a:srgbClr val="0000CC"/>
                </a:solidFill>
                <a:latin typeface="+mj-lt"/>
                <a:ea typeface="細明體" panose="02020509000000000000" pitchFamily="49" charset="-120"/>
              </a:rPr>
              <a:t>Situation in other regions/countries</a:t>
            </a:r>
            <a:endParaRPr kumimoji="0" lang="en-US" altLang="zh-TW" sz="3800" b="1" dirty="0" smtClean="0">
              <a:solidFill>
                <a:srgbClr val="0000CC"/>
              </a:solidFill>
              <a:latin typeface="+mj-lt"/>
              <a:ea typeface="細明體" panose="02020509000000000000" pitchFamily="49" charset="-120"/>
            </a:endParaRPr>
          </a:p>
        </p:txBody>
      </p:sp>
      <p:grpSp>
        <p:nvGrpSpPr>
          <p:cNvPr id="16" name="群組 15">
            <a:hlinkClick r:id="" action="ppaction://noaction"/>
          </p:cNvPr>
          <p:cNvGrpSpPr/>
          <p:nvPr/>
        </p:nvGrpSpPr>
        <p:grpSpPr>
          <a:xfrm>
            <a:off x="7694417" y="-13542"/>
            <a:ext cx="815055" cy="733590"/>
            <a:chOff x="4247753" y="260648"/>
            <a:chExt cx="1476375" cy="1152525"/>
          </a:xfrm>
          <a:solidFill>
            <a:srgbClr val="009900"/>
          </a:solidFill>
        </p:grpSpPr>
        <p:sp>
          <p:nvSpPr>
            <p:cNvPr id="17" name="圓角矩形 16">
              <a:hlinkClick r:id="" action="ppaction://noaction"/>
            </p:cNvPr>
            <p:cNvSpPr/>
            <p:nvPr/>
          </p:nvSpPr>
          <p:spPr bwMode="auto">
            <a:xfrm>
              <a:off x="4247753" y="260648"/>
              <a:ext cx="1476375" cy="115252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HK" altLang="en-US"/>
            </a:p>
          </p:txBody>
        </p:sp>
        <p:pic>
          <p:nvPicPr>
            <p:cNvPr id="18" name="Picture 1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403522"/>
              <a:ext cx="952500" cy="866775"/>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8"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2" name="矩形 1"/>
          <p:cNvSpPr/>
          <p:nvPr/>
        </p:nvSpPr>
        <p:spPr>
          <a:xfrm>
            <a:off x="566738" y="889844"/>
            <a:ext cx="8032750" cy="4616648"/>
          </a:xfrm>
          <a:prstGeom prst="rect">
            <a:avLst/>
          </a:prstGeom>
        </p:spPr>
        <p:txBody>
          <a:bodyPr wrap="square">
            <a:spAutoFit/>
          </a:bodyPr>
          <a:lstStyle/>
          <a:p>
            <a:pPr marL="285750" indent="-285750">
              <a:buFont typeface="Wingdings" panose="05000000000000000000" pitchFamily="2" charset="2"/>
              <a:buChar char="l"/>
            </a:pP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明報</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6</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19</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育兒天堂 瑞典</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480</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天湊仔假</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http</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://happypama.mingpao.com/cfm/parenting3.cfm?File=20130619/newa/oaa1.txt)</a:t>
            </a:r>
            <a:endPar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endPar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台灣蘋果日報</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9</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10</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全球快樂排名 台灣第</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42</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贏</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港</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http</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://www.appledaily.com.tw/appledaily/article/headline/20130910/35284068/%E5%85%A8%E7%90%83%E5%BF%AB%E6%A8%82%E6%8E%92%E5%90%8D%E5%8F%B0%E7%81%A3%E7%AC%AC42%E8%B4%8F%E6%B8%AF%E6%97%A5)</a:t>
            </a:r>
            <a:endPar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endPar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國際在綫</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(2012</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11</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22</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&lt;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美國蓋洛普調查顯示﹕新加坡人最冷漠</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HK" sz="2100" u="sng"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http</a:t>
            </a:r>
            <a:r>
              <a:rPr lang="en-US" altLang="zh-HK" sz="2100" u="sng"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://gb.cri.cn/27824/2012/11/22/5951s3934663.htm</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a:t>
            </a:r>
            <a:endParaRPr lang="zh-HK" altLang="en-US"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p:txBody>
      </p:sp>
      <p:sp>
        <p:nvSpPr>
          <p:cNvPr id="23" name="文字方塊 6">
            <a:hlinkClick r:id="" action="ppaction://hlinkshowjump?jump=nextslide"/>
          </p:cNvPr>
          <p:cNvSpPr txBox="1">
            <a:spLocks noChangeArrowheads="1"/>
          </p:cNvSpPr>
          <p:nvPr/>
        </p:nvSpPr>
        <p:spPr bwMode="auto">
          <a:xfrm>
            <a:off x="6407267" y="5837178"/>
            <a:ext cx="23446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r>
              <a:rPr kumimoji="0" lang="zh-TW" altLang="en-US" sz="2000" b="1" i="1" dirty="0" smtClean="0">
                <a:solidFill>
                  <a:srgbClr val="0000CC"/>
                </a:solidFill>
                <a:latin typeface="+mj-lt"/>
                <a:ea typeface="標楷體" pitchFamily="65" charset="-120"/>
                <a:cs typeface="Arial Unicode MS" pitchFamily="34" charset="-120"/>
                <a:hlinkClick r:id="" action="ppaction://hlinkshowjump?jump=nextslide"/>
              </a:rPr>
              <a:t>＞</a:t>
            </a:r>
            <a:r>
              <a:rPr kumimoji="0" lang="en-US" altLang="zh-TW" sz="2000" b="1" i="1" dirty="0" smtClean="0">
                <a:solidFill>
                  <a:srgbClr val="0000CC"/>
                </a:solidFill>
                <a:latin typeface="+mj-lt"/>
                <a:ea typeface="標楷體" pitchFamily="65" charset="-120"/>
                <a:cs typeface="Arial Unicode MS" pitchFamily="34" charset="-120"/>
                <a:hlinkClick r:id="" action="ppaction://hlinkshowjump?jump=nextslide"/>
              </a:rPr>
              <a:t>More information</a:t>
            </a:r>
            <a:endParaRPr kumimoji="0" lang="zh-HK" altLang="en-US" sz="2000" b="1" i="1" dirty="0">
              <a:solidFill>
                <a:srgbClr val="0000CC"/>
              </a:solidFill>
              <a:latin typeface="+mj-lt"/>
              <a:ea typeface="標楷體" pitchFamily="65" charset="-120"/>
              <a:cs typeface="Arial Unicode MS" pitchFamily="34" charset="-120"/>
            </a:endParaRPr>
          </a:p>
        </p:txBody>
      </p:sp>
      <p:grpSp>
        <p:nvGrpSpPr>
          <p:cNvPr id="24" name="群組 23"/>
          <p:cNvGrpSpPr/>
          <p:nvPr/>
        </p:nvGrpSpPr>
        <p:grpSpPr>
          <a:xfrm>
            <a:off x="907142" y="6282774"/>
            <a:ext cx="7265258" cy="556114"/>
            <a:chOff x="907142" y="6282774"/>
            <a:chExt cx="7265258" cy="556114"/>
          </a:xfrm>
        </p:grpSpPr>
        <p:sp>
          <p:nvSpPr>
            <p:cNvPr id="25" name="矩形 24">
              <a:hlinkClick r:id="rId6"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6"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6" name="矩形 25">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3"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27" name="矩形 26">
              <a:hlinkClick r:id="rId7"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8"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29" name="矩形 28">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7"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2949790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內容版面配置區 2"/>
          <p:cNvSpPr>
            <a:spLocks noGrp="1"/>
          </p:cNvSpPr>
          <p:nvPr>
            <p:ph idx="4294967295"/>
          </p:nvPr>
        </p:nvSpPr>
        <p:spPr>
          <a:xfrm>
            <a:off x="507723" y="1052736"/>
            <a:ext cx="8528773" cy="4256087"/>
          </a:xfrm>
        </p:spPr>
        <p:txBody>
          <a:bodyPr/>
          <a:lstStyle/>
          <a:p>
            <a:pPr marL="0" indent="0">
              <a:buFont typeface="Arial" charset="0"/>
              <a:buNone/>
              <a:defRPr/>
            </a:pPr>
            <a:endParaRPr lang="zh-TW" altLang="zh-HK" sz="1200" dirty="0" smtClean="0"/>
          </a:p>
          <a:p>
            <a:pPr marL="0" indent="0">
              <a:buFont typeface="Arial" charset="0"/>
              <a:buNone/>
              <a:defRPr/>
            </a:pPr>
            <a:endParaRPr lang="zh-TW" altLang="zh-HK" sz="1400" b="1" dirty="0"/>
          </a:p>
          <a:p>
            <a:pPr marL="0" indent="0">
              <a:buFont typeface="Arial" charset="0"/>
              <a:buNone/>
              <a:defRPr/>
            </a:pPr>
            <a:endParaRPr lang="zh-TW" altLang="zh-HK" sz="14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en-US" altLang="zh-TW" sz="1600" dirty="0" smtClean="0">
              <a:latin typeface="標楷體" pitchFamily="65" charset="-120"/>
              <a:ea typeface="標楷體" pitchFamily="65" charset="-120"/>
            </a:endParaRPr>
          </a:p>
          <a:p>
            <a:pPr marL="0" indent="0">
              <a:buFont typeface="Arial" charset="0"/>
              <a:buNone/>
              <a:defRPr/>
            </a:pPr>
            <a:endParaRPr lang="en-US" altLang="zh-TW" sz="1600" dirty="0">
              <a:latin typeface="標楷體" pitchFamily="65" charset="-120"/>
              <a:ea typeface="標楷體" pitchFamily="65" charset="-120"/>
            </a:endParaRPr>
          </a:p>
          <a:p>
            <a:pPr marL="0" indent="0">
              <a:buFont typeface="Arial" charset="0"/>
              <a:buNone/>
              <a:defRPr/>
            </a:pPr>
            <a:endParaRPr lang="zh-TW" altLang="zh-HK" sz="16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dirty="0">
              <a:latin typeface="標楷體" pitchFamily="65" charset="-120"/>
              <a:ea typeface="標楷體" pitchFamily="65" charset="-120"/>
            </a:endParaRPr>
          </a:p>
          <a:p>
            <a:pPr marL="0" indent="0">
              <a:buFont typeface="Arial" charset="0"/>
              <a:buNone/>
              <a:defRPr/>
            </a:pPr>
            <a:endParaRPr lang="en-US" altLang="zh-TW" sz="1800" dirty="0" smtClean="0">
              <a:latin typeface="標楷體" pitchFamily="65" charset="-120"/>
              <a:ea typeface="標楷體" pitchFamily="65" charset="-120"/>
            </a:endParaRPr>
          </a:p>
          <a:p>
            <a:pPr marL="0" indent="0">
              <a:buFont typeface="Arial" charset="0"/>
              <a:buNone/>
              <a:defRPr/>
            </a:pPr>
            <a:endParaRPr lang="en-US" altLang="zh-TW" sz="1800" b="1" dirty="0">
              <a:latin typeface="標楷體" pitchFamily="65" charset="-120"/>
              <a:ea typeface="標楷體" pitchFamily="65" charset="-120"/>
            </a:endParaRPr>
          </a:p>
          <a:p>
            <a:pPr marL="0" indent="0">
              <a:buFont typeface="Arial" charset="0"/>
              <a:buNone/>
              <a:defRPr/>
            </a:pPr>
            <a:endParaRPr lang="zh-TW" altLang="zh-HK" sz="1800" b="1" dirty="0" smtClean="0">
              <a:latin typeface="標楷體" pitchFamily="65" charset="-120"/>
              <a:ea typeface="標楷體" pitchFamily="65" charset="-120"/>
            </a:endParaRPr>
          </a:p>
          <a:p>
            <a:pPr marL="0" indent="0">
              <a:buFont typeface="Arial" charset="0"/>
              <a:buNone/>
              <a:defRPr/>
            </a:pPr>
            <a:endParaRPr lang="zh-TW" altLang="zh-HK" sz="1800" b="1" dirty="0"/>
          </a:p>
        </p:txBody>
      </p:sp>
      <p:sp>
        <p:nvSpPr>
          <p:cNvPr id="9220" name="文字方塊 3"/>
          <p:cNvSpPr txBox="1">
            <a:spLocks noChangeArrowheads="1"/>
          </p:cNvSpPr>
          <p:nvPr/>
        </p:nvSpPr>
        <p:spPr bwMode="auto">
          <a:xfrm>
            <a:off x="755650" y="981075"/>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endParaRPr kumimoji="0" lang="zh-HK" altLang="en-US">
              <a:solidFill>
                <a:prstClr val="black"/>
              </a:solidFill>
            </a:endParaRPr>
          </a:p>
        </p:txBody>
      </p:sp>
      <p:sp>
        <p:nvSpPr>
          <p:cNvPr id="9221" name="AutoShape 4">
            <a:hlinkClick r:id="" action="ppaction://hlinkshowjump?jump=firstslide" highlightClick="1"/>
          </p:cNvPr>
          <p:cNvSpPr>
            <a:spLocks noChangeArrowheads="1"/>
          </p:cNvSpPr>
          <p:nvPr/>
        </p:nvSpPr>
        <p:spPr bwMode="auto">
          <a:xfrm>
            <a:off x="8509472" y="-1"/>
            <a:ext cx="620799" cy="707887"/>
          </a:xfrm>
          <a:prstGeom prst="actionButtonHome">
            <a:avLst/>
          </a:prstGeom>
          <a:solidFill>
            <a:srgbClr val="FFCC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9222" name="AutoShape 6">
            <a:hlinkClick r:id="" action="ppaction://hlinkshowjump?jump=previousslide" highlightClick="1"/>
          </p:cNvPr>
          <p:cNvSpPr>
            <a:spLocks noChangeArrowheads="1"/>
          </p:cNvSpPr>
          <p:nvPr/>
        </p:nvSpPr>
        <p:spPr bwMode="auto">
          <a:xfrm>
            <a:off x="1588" y="6237288"/>
            <a:ext cx="565150" cy="619125"/>
          </a:xfrm>
          <a:prstGeom prst="actionButtonBackPrevious">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grpSp>
        <p:nvGrpSpPr>
          <p:cNvPr id="16" name="群組 15">
            <a:hlinkClick r:id="" action="ppaction://noaction"/>
          </p:cNvPr>
          <p:cNvGrpSpPr/>
          <p:nvPr/>
        </p:nvGrpSpPr>
        <p:grpSpPr>
          <a:xfrm>
            <a:off x="7694417" y="-13542"/>
            <a:ext cx="815055" cy="733590"/>
            <a:chOff x="4247753" y="260648"/>
            <a:chExt cx="1476375" cy="1152525"/>
          </a:xfrm>
          <a:solidFill>
            <a:srgbClr val="009900"/>
          </a:solidFill>
        </p:grpSpPr>
        <p:sp>
          <p:nvSpPr>
            <p:cNvPr id="17" name="圓角矩形 16">
              <a:hlinkClick r:id="" action="ppaction://noaction"/>
            </p:cNvPr>
            <p:cNvSpPr/>
            <p:nvPr/>
          </p:nvSpPr>
          <p:spPr bwMode="auto">
            <a:xfrm>
              <a:off x="4247753" y="260648"/>
              <a:ext cx="1476375" cy="1152525"/>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zh-HK" altLang="en-US"/>
            </a:p>
          </p:txBody>
        </p:sp>
        <p:pic>
          <p:nvPicPr>
            <p:cNvPr id="18" name="Picture 12">
              <a:hlinkClick r:id="rId3" action="ppaction://hlinksldjump"/>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403522"/>
              <a:ext cx="952500" cy="866775"/>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8" name="AutoShape 5">
            <a:hlinkClick r:id="" action="ppaction://hlinkshowjump?jump=nextslide" highlightClick="1"/>
          </p:cNvPr>
          <p:cNvSpPr>
            <a:spLocks noChangeArrowheads="1"/>
          </p:cNvSpPr>
          <p:nvPr/>
        </p:nvSpPr>
        <p:spPr bwMode="auto">
          <a:xfrm>
            <a:off x="8599488" y="6237288"/>
            <a:ext cx="581025" cy="625475"/>
          </a:xfrm>
          <a:prstGeom prst="actionButtonForwardNext">
            <a:avLst/>
          </a:prstGeom>
          <a:solidFill>
            <a:srgbClr val="33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HK" altLang="en-US">
              <a:solidFill>
                <a:prstClr val="black"/>
              </a:solidFill>
            </a:endParaRPr>
          </a:p>
        </p:txBody>
      </p:sp>
      <p:sp>
        <p:nvSpPr>
          <p:cNvPr id="22" name="矩形 21"/>
          <p:cNvSpPr/>
          <p:nvPr/>
        </p:nvSpPr>
        <p:spPr>
          <a:xfrm>
            <a:off x="566738" y="889844"/>
            <a:ext cx="8032750" cy="5447645"/>
          </a:xfrm>
          <a:prstGeom prst="rect">
            <a:avLst/>
          </a:prstGeom>
        </p:spPr>
        <p:txBody>
          <a:bodyPr wrap="square">
            <a:spAutoFit/>
          </a:bodyPr>
          <a:lstStyle/>
          <a:p>
            <a:pPr marL="285750" indent="-285750">
              <a:buFont typeface="Wingdings" panose="05000000000000000000" pitchFamily="2" charset="2"/>
              <a:buChar char="l"/>
            </a:pPr>
            <a:r>
              <a:rPr lang="zh-HK" altLang="en-US" sz="2100" dirty="0">
                <a:solidFill>
                  <a:srgbClr val="0000CC"/>
                </a:solidFill>
              </a:rPr>
              <a:t>澳門日報</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10</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19</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&lt;</a:t>
            </a:r>
            <a:r>
              <a:rPr lang="zh-TW" altLang="en-US" sz="2100" dirty="0">
                <a:solidFill>
                  <a:srgbClr val="0000CC"/>
                </a:solidFill>
              </a:rPr>
              <a:t>格林斯潘倡提升居民生活</a:t>
            </a:r>
            <a:r>
              <a:rPr lang="zh-TW" altLang="en-US" sz="2100" dirty="0" smtClean="0">
                <a:solidFill>
                  <a:srgbClr val="0000CC"/>
                </a:solidFill>
              </a:rPr>
              <a:t>素質</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http://news.qoos.com/%</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hlinkClick r:id="rId5"/>
              </a:rPr>
              <a:t>E6%A0%BC%E6%9E%97%E6%96%AF%E6%BD%98%E5%80%A1%E6%8F%90%E5%8D%87%E5%B1%85%E6%B0%91%E7%94%9F%E6%B4%BB%E7%B4%A0%E8%B3%AA-1557227.html</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pPr marL="285750" indent="-285750">
              <a:buFont typeface="Wingdings" panose="05000000000000000000" pitchFamily="2" charset="2"/>
              <a:buChar char="l"/>
            </a:pPr>
            <a:endPar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endPar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endParaRPr>
          </a:p>
          <a:p>
            <a:pPr marL="285750" indent="-285750">
              <a:buFont typeface="Wingdings" panose="05000000000000000000" pitchFamily="2" charset="2"/>
              <a:buChar char="l"/>
            </a:pPr>
            <a:r>
              <a:rPr lang="zh-HK" altLang="en-US" sz="2100" dirty="0">
                <a:solidFill>
                  <a:srgbClr val="0000CC"/>
                </a:solidFill>
              </a:rPr>
              <a:t>澳門日報</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(2013</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年</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11</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月</a:t>
            </a: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rPr>
              <a:t>6</a:t>
            </a:r>
            <a:r>
              <a:rPr lang="zh-TW"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日</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 </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&lt;</a:t>
            </a:r>
            <a:r>
              <a:rPr lang="zh-TW" altLang="en-US" sz="2100" dirty="0">
                <a:solidFill>
                  <a:srgbClr val="0000CC"/>
                </a:solidFill>
              </a:rPr>
              <a:t>（城市話題）看人物傳記片</a:t>
            </a:r>
            <a:r>
              <a:rPr lang="en-US" altLang="zh-TW" sz="2100" dirty="0">
                <a:solidFill>
                  <a:srgbClr val="0000CC"/>
                </a:solidFill>
              </a:rPr>
              <a:t>《</a:t>
            </a:r>
            <a:r>
              <a:rPr lang="zh-TW" altLang="en-US" sz="2100" dirty="0">
                <a:solidFill>
                  <a:srgbClr val="0000CC"/>
                </a:solidFill>
              </a:rPr>
              <a:t>柯麟醫生</a:t>
            </a:r>
            <a:r>
              <a:rPr lang="en-US" altLang="zh-TW" sz="2100" dirty="0" smtClean="0">
                <a:solidFill>
                  <a:srgbClr val="0000CC"/>
                </a:solidFill>
              </a:rPr>
              <a:t>》</a:t>
            </a:r>
            <a:r>
              <a:rPr lang="en-US" altLang="zh-HK"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&gt; </a:t>
            </a:r>
            <a:r>
              <a:rPr lang="en-US"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a:t>
            </a:r>
            <a:r>
              <a:rPr lang="zh-TW" altLang="zh-HK" sz="2100" dirty="0">
                <a:solidFill>
                  <a:srgbClr val="0000CC"/>
                </a:solidFill>
                <a:latin typeface="Arial" panose="020B0604020202020204" pitchFamily="34" charset="0"/>
                <a:ea typeface="細明體" panose="02020509000000000000" pitchFamily="49" charset="-120"/>
                <a:cs typeface="Arial" panose="020B0604020202020204" pitchFamily="34" charset="0"/>
              </a:rPr>
              <a:t>取自﹕</a:t>
            </a: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rPr>
              <a:t/>
            </a:r>
            <a:b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rPr>
            </a:br>
            <a:r>
              <a:rPr lang="en-US" altLang="zh-TW" sz="2100" dirty="0">
                <a:solidFill>
                  <a:srgbClr val="0000CC"/>
                </a:solidFill>
                <a:latin typeface="Arial" panose="020B0604020202020204" pitchFamily="34" charset="0"/>
                <a:ea typeface="細明體" panose="02020509000000000000" pitchFamily="49" charset="-120"/>
                <a:cs typeface="Arial" panose="020B0604020202020204" pitchFamily="34" charset="0"/>
                <a:hlinkClick r:id="rId6"/>
              </a:rPr>
              <a:t>http://news.qoos.com/%EF%BC%88%E5%9F%8E%E5%B8%82%E8%A9%B1%E9%A1%8C%EF%BC%89%E7%9C%8B%E4%BA%BA%E7%89%A9%E5%82%B3%E8%A8%98%E7%89%87%E3%80%8A%E6%9F%AF%E9%BA%9F%E9%86%AB%E7%94%9F%E3%80%8B-1568701.html</a:t>
            </a:r>
            <a:r>
              <a:rPr lang="en-US" altLang="zh-TW" sz="2100" dirty="0" smtClean="0">
                <a:solidFill>
                  <a:srgbClr val="0000CC"/>
                </a:solidFill>
                <a:latin typeface="Arial" panose="020B0604020202020204" pitchFamily="34" charset="0"/>
                <a:ea typeface="細明體" panose="02020509000000000000" pitchFamily="49" charset="-120"/>
                <a:cs typeface="Arial" panose="020B0604020202020204" pitchFamily="34" charset="0"/>
              </a:rPr>
              <a:t>)</a:t>
            </a:r>
          </a:p>
          <a:p>
            <a:endParaRPr lang="zh-HK" altLang="en-US" sz="2100" dirty="0">
              <a:solidFill>
                <a:srgbClr val="0000CC"/>
              </a:solidFill>
              <a:latin typeface="Arial" panose="020B0604020202020204" pitchFamily="34" charset="0"/>
              <a:ea typeface="細明體" panose="02020509000000000000" pitchFamily="49" charset="-120"/>
              <a:cs typeface="Arial" panose="020B0604020202020204" pitchFamily="34" charset="0"/>
            </a:endParaRPr>
          </a:p>
        </p:txBody>
      </p:sp>
      <p:sp>
        <p:nvSpPr>
          <p:cNvPr id="24" name="文字方塊 23"/>
          <p:cNvSpPr txBox="1"/>
          <p:nvPr/>
        </p:nvSpPr>
        <p:spPr>
          <a:xfrm>
            <a:off x="-1" y="-690"/>
            <a:ext cx="7694417" cy="677108"/>
          </a:xfrm>
          <a:prstGeom prst="rect">
            <a:avLst/>
          </a:prstGeom>
          <a:solidFill>
            <a:srgbClr val="98EB87">
              <a:alpha val="54902"/>
            </a:srgbClr>
          </a:solidFill>
        </p:spPr>
        <p:txBody>
          <a:bodyPr wrap="square">
            <a:spAutoFit/>
          </a:bodyP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algn="ctr" eaLnBrk="1" hangingPunct="1">
              <a:defRPr/>
            </a:pPr>
            <a:r>
              <a:rPr lang="en-US" altLang="zh-TW" sz="3800" b="1" dirty="0" smtClean="0">
                <a:solidFill>
                  <a:srgbClr val="0000CC"/>
                </a:solidFill>
                <a:latin typeface="+mj-lt"/>
                <a:ea typeface="細明體" panose="02020509000000000000" pitchFamily="49" charset="-120"/>
              </a:rPr>
              <a:t>Situation in other regions/countries</a:t>
            </a:r>
            <a:endParaRPr kumimoji="0" lang="en-US" altLang="zh-TW" sz="3800" b="1" dirty="0" smtClean="0">
              <a:solidFill>
                <a:srgbClr val="0000CC"/>
              </a:solidFill>
              <a:latin typeface="+mj-lt"/>
              <a:ea typeface="細明體" panose="02020509000000000000" pitchFamily="49" charset="-120"/>
            </a:endParaRPr>
          </a:p>
        </p:txBody>
      </p:sp>
      <p:sp>
        <p:nvSpPr>
          <p:cNvPr id="25" name="文字方塊 6">
            <a:hlinkClick r:id="" action="ppaction://hlinkshowjump?jump=nextslide"/>
          </p:cNvPr>
          <p:cNvSpPr txBox="1">
            <a:spLocks noChangeArrowheads="1"/>
          </p:cNvSpPr>
          <p:nvPr/>
        </p:nvSpPr>
        <p:spPr bwMode="auto">
          <a:xfrm>
            <a:off x="6407267" y="5837178"/>
            <a:ext cx="234461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rgbClr val="FFFFFF"/>
                </a:solidFill>
                <a:latin typeface="Calibri" pitchFamily="34" charset="0"/>
                <a:ea typeface="新細明體" charset="-120"/>
              </a:defRPr>
            </a:lvl1pPr>
            <a:lvl2pPr marL="742950" indent="-285750" eaLnBrk="0" hangingPunct="0">
              <a:defRPr kumimoji="1">
                <a:solidFill>
                  <a:srgbClr val="FFFFFF"/>
                </a:solidFill>
                <a:latin typeface="Calibri" pitchFamily="34" charset="0"/>
                <a:ea typeface="新細明體" charset="-120"/>
              </a:defRPr>
            </a:lvl2pPr>
            <a:lvl3pPr marL="1143000" indent="-228600" eaLnBrk="0" hangingPunct="0">
              <a:defRPr kumimoji="1">
                <a:solidFill>
                  <a:srgbClr val="FFFFFF"/>
                </a:solidFill>
                <a:latin typeface="Calibri" pitchFamily="34" charset="0"/>
                <a:ea typeface="新細明體" charset="-120"/>
              </a:defRPr>
            </a:lvl3pPr>
            <a:lvl4pPr marL="1600200" indent="-228600" eaLnBrk="0" hangingPunct="0">
              <a:defRPr kumimoji="1">
                <a:solidFill>
                  <a:srgbClr val="FFFFFF"/>
                </a:solidFill>
                <a:latin typeface="Calibri" pitchFamily="34" charset="0"/>
                <a:ea typeface="新細明體" charset="-120"/>
              </a:defRPr>
            </a:lvl4pPr>
            <a:lvl5pPr marL="2057400" indent="-228600" eaLnBrk="0" hangingPunct="0">
              <a:defRPr kumimoji="1">
                <a:solidFill>
                  <a:srgbClr val="FFFFFF"/>
                </a:solidFill>
                <a:latin typeface="Calibri" pitchFamily="34" charset="0"/>
                <a:ea typeface="新細明體" charset="-120"/>
              </a:defRPr>
            </a:lvl5pPr>
            <a:lvl6pPr marL="2514600" indent="-228600" algn="ctr" eaLnBrk="0" fontAlgn="base" hangingPunct="0">
              <a:spcBef>
                <a:spcPct val="0"/>
              </a:spcBef>
              <a:spcAft>
                <a:spcPct val="0"/>
              </a:spcAft>
              <a:defRPr kumimoji="1">
                <a:solidFill>
                  <a:srgbClr val="FFFFFF"/>
                </a:solidFill>
                <a:latin typeface="Calibri" pitchFamily="34" charset="0"/>
                <a:ea typeface="新細明體" charset="-120"/>
              </a:defRPr>
            </a:lvl6pPr>
            <a:lvl7pPr marL="2971800" indent="-228600" algn="ctr" eaLnBrk="0" fontAlgn="base" hangingPunct="0">
              <a:spcBef>
                <a:spcPct val="0"/>
              </a:spcBef>
              <a:spcAft>
                <a:spcPct val="0"/>
              </a:spcAft>
              <a:defRPr kumimoji="1">
                <a:solidFill>
                  <a:srgbClr val="FFFFFF"/>
                </a:solidFill>
                <a:latin typeface="Calibri" pitchFamily="34" charset="0"/>
                <a:ea typeface="新細明體" charset="-120"/>
              </a:defRPr>
            </a:lvl7pPr>
            <a:lvl8pPr marL="3429000" indent="-228600" algn="ctr" eaLnBrk="0" fontAlgn="base" hangingPunct="0">
              <a:spcBef>
                <a:spcPct val="0"/>
              </a:spcBef>
              <a:spcAft>
                <a:spcPct val="0"/>
              </a:spcAft>
              <a:defRPr kumimoji="1">
                <a:solidFill>
                  <a:srgbClr val="FFFFFF"/>
                </a:solidFill>
                <a:latin typeface="Calibri" pitchFamily="34" charset="0"/>
                <a:ea typeface="新細明體" charset="-120"/>
              </a:defRPr>
            </a:lvl8pPr>
            <a:lvl9pPr marL="3886200" indent="-228600" algn="ctr" eaLnBrk="0" fontAlgn="base" hangingPunct="0">
              <a:spcBef>
                <a:spcPct val="0"/>
              </a:spcBef>
              <a:spcAft>
                <a:spcPct val="0"/>
              </a:spcAft>
              <a:defRPr kumimoji="1">
                <a:solidFill>
                  <a:srgbClr val="FFFFFF"/>
                </a:solidFill>
                <a:latin typeface="Calibri" pitchFamily="34" charset="0"/>
                <a:ea typeface="新細明體" charset="-120"/>
              </a:defRPr>
            </a:lvl9pPr>
          </a:lstStyle>
          <a:p>
            <a:pPr eaLnBrk="1" hangingPunct="1"/>
            <a:r>
              <a:rPr kumimoji="0" lang="zh-TW" altLang="en-US" sz="2000" b="1" i="1" dirty="0" smtClean="0">
                <a:solidFill>
                  <a:srgbClr val="0000CC"/>
                </a:solidFill>
                <a:latin typeface="+mj-lt"/>
                <a:ea typeface="標楷體" pitchFamily="65" charset="-120"/>
                <a:cs typeface="Arial Unicode MS" pitchFamily="34" charset="-120"/>
                <a:hlinkClick r:id="" action="ppaction://hlinkshowjump?jump=nextslide"/>
              </a:rPr>
              <a:t>＞</a:t>
            </a:r>
            <a:r>
              <a:rPr kumimoji="0" lang="en-US" altLang="zh-TW" sz="2000" b="1" i="1" dirty="0" smtClean="0">
                <a:solidFill>
                  <a:srgbClr val="0000CC"/>
                </a:solidFill>
                <a:latin typeface="+mj-lt"/>
                <a:ea typeface="標楷體" pitchFamily="65" charset="-120"/>
                <a:cs typeface="Arial Unicode MS" pitchFamily="34" charset="-120"/>
                <a:hlinkClick r:id="" action="ppaction://hlinkshowjump?jump=nextslide"/>
              </a:rPr>
              <a:t>More information</a:t>
            </a:r>
            <a:endParaRPr kumimoji="0" lang="zh-HK" altLang="en-US" sz="2000" b="1" i="1" dirty="0">
              <a:solidFill>
                <a:srgbClr val="0000CC"/>
              </a:solidFill>
              <a:latin typeface="+mj-lt"/>
              <a:ea typeface="標楷體" pitchFamily="65" charset="-120"/>
              <a:cs typeface="Arial Unicode MS" pitchFamily="34" charset="-120"/>
            </a:endParaRPr>
          </a:p>
        </p:txBody>
      </p:sp>
      <p:grpSp>
        <p:nvGrpSpPr>
          <p:cNvPr id="26" name="群組 25"/>
          <p:cNvGrpSpPr/>
          <p:nvPr/>
        </p:nvGrpSpPr>
        <p:grpSpPr>
          <a:xfrm>
            <a:off x="907142" y="6282774"/>
            <a:ext cx="7265258" cy="556114"/>
            <a:chOff x="907142" y="6282774"/>
            <a:chExt cx="7265258" cy="556114"/>
          </a:xfrm>
        </p:grpSpPr>
        <p:sp>
          <p:nvSpPr>
            <p:cNvPr id="27" name="矩形 26">
              <a:hlinkClick r:id="rId7" action="ppaction://hlinksldjump"/>
            </p:cNvPr>
            <p:cNvSpPr/>
            <p:nvPr/>
          </p:nvSpPr>
          <p:spPr>
            <a:xfrm>
              <a:off x="907142" y="6289612"/>
              <a:ext cx="1296070"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7" action="ppaction://hlinksldjump"/>
                </a:rPr>
                <a:t>Background information</a:t>
              </a:r>
              <a:endParaRPr lang="zh-HK" altLang="en-US" sz="1600" b="1" dirty="0">
                <a:solidFill>
                  <a:srgbClr val="0000CC"/>
                </a:solidFill>
                <a:latin typeface="+mj-lt"/>
                <a:ea typeface="細明體" panose="02020509000000000000" pitchFamily="49" charset="-120"/>
              </a:endParaRPr>
            </a:p>
          </p:txBody>
        </p:sp>
        <p:sp>
          <p:nvSpPr>
            <p:cNvPr id="29" name="矩形 28">
              <a:hlinkClick r:id="" action="ppaction://noaction"/>
            </p:cNvPr>
            <p:cNvSpPr/>
            <p:nvPr/>
          </p:nvSpPr>
          <p:spPr>
            <a:xfrm>
              <a:off x="4716016" y="6282774"/>
              <a:ext cx="1561255"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400" b="1" dirty="0" smtClean="0">
                  <a:solidFill>
                    <a:srgbClr val="0000CC"/>
                  </a:solidFill>
                  <a:latin typeface="+mj-lt"/>
                  <a:ea typeface="細明體" panose="02020509000000000000" pitchFamily="49" charset="-120"/>
                  <a:hlinkClick r:id="rId3" action="ppaction://hlinksldjump"/>
                </a:rPr>
                <a:t>Situation in other countries/regions</a:t>
              </a:r>
              <a:endParaRPr lang="zh-HK" altLang="en-US" sz="1400" b="1" dirty="0">
                <a:solidFill>
                  <a:srgbClr val="0000CC"/>
                </a:solidFill>
                <a:latin typeface="+mj-lt"/>
                <a:ea typeface="細明體" panose="02020509000000000000" pitchFamily="49" charset="-120"/>
              </a:endParaRPr>
            </a:p>
          </p:txBody>
        </p:sp>
        <p:sp>
          <p:nvSpPr>
            <p:cNvPr id="30" name="矩形 29">
              <a:hlinkClick r:id="rId8" action="ppaction://hlinksldjump"/>
            </p:cNvPr>
            <p:cNvSpPr/>
            <p:nvPr/>
          </p:nvSpPr>
          <p:spPr>
            <a:xfrm>
              <a:off x="2771800" y="6289611"/>
              <a:ext cx="1368152"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HK" sz="1600" b="1" dirty="0" smtClean="0">
                  <a:solidFill>
                    <a:srgbClr val="0000CC"/>
                  </a:solidFill>
                  <a:latin typeface="+mj-lt"/>
                  <a:ea typeface="細明體" panose="02020509000000000000" pitchFamily="49" charset="-120"/>
                  <a:hlinkClick r:id="rId9" action="ppaction://hlinksldjump"/>
                </a:rPr>
                <a:t>Possible Way Forward</a:t>
              </a:r>
              <a:endParaRPr lang="zh-HK" altLang="en-US" sz="1600" b="1" dirty="0">
                <a:solidFill>
                  <a:srgbClr val="0000CC"/>
                </a:solidFill>
                <a:latin typeface="+mj-lt"/>
                <a:ea typeface="細明體" panose="02020509000000000000" pitchFamily="49" charset="-120"/>
              </a:endParaRPr>
            </a:p>
          </p:txBody>
        </p:sp>
        <p:sp>
          <p:nvSpPr>
            <p:cNvPr id="31" name="矩形 30">
              <a:hlinkClick r:id="" action="ppaction://noaction"/>
            </p:cNvPr>
            <p:cNvSpPr/>
            <p:nvPr/>
          </p:nvSpPr>
          <p:spPr>
            <a:xfrm>
              <a:off x="6660232" y="6289613"/>
              <a:ext cx="1512168" cy="5492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altLang="zh-TW" sz="1300" b="1" dirty="0" smtClean="0">
                  <a:solidFill>
                    <a:srgbClr val="0000CC"/>
                  </a:solidFill>
                  <a:latin typeface="+mj-lt"/>
                  <a:ea typeface="細明體" panose="02020509000000000000" pitchFamily="49" charset="-120"/>
                  <a:hlinkClick r:id="rId8" action="ppaction://hlinksldjump"/>
                </a:rPr>
                <a:t>Happiness Index and Quality of Life</a:t>
              </a:r>
              <a:endParaRPr lang="zh-HK" altLang="en-US" sz="1300" b="1" dirty="0">
                <a:solidFill>
                  <a:srgbClr val="0000CC"/>
                </a:solidFill>
                <a:latin typeface="+mj-lt"/>
                <a:ea typeface="細明體" panose="02020509000000000000" pitchFamily="49" charset="-120"/>
              </a:endParaRPr>
            </a:p>
          </p:txBody>
        </p:sp>
      </p:grpSp>
    </p:spTree>
    <p:extLst>
      <p:ext uri="{BB962C8B-B14F-4D97-AF65-F5344CB8AC3E}">
        <p14:creationId xmlns:p14="http://schemas.microsoft.com/office/powerpoint/2010/main" val="4404759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rgbClr val="458AE5">
            <a:alpha val="54902"/>
          </a:srgbClr>
        </a:solidFill>
        <a:ln>
          <a:solidFill>
            <a:srgbClr val="0000CC"/>
          </a:solidFill>
        </a:ln>
      </a:spPr>
      <a:bodyPr wrap="square">
        <a:spAutoFit/>
      </a:bodyPr>
      <a:lstStyle>
        <a:defPPr algn="ctr" eaLnBrk="1" hangingPunct="1">
          <a:defRPr kumimoji="0" sz="4000" b="1" dirty="0" smtClean="0">
            <a:solidFill>
              <a:srgbClr val="0000CC"/>
            </a:solidFill>
            <a:latin typeface="細明體" panose="02020509000000000000" pitchFamily="49" charset="-120"/>
            <a:ea typeface="細明體" panose="02020509000000000000" pitchFamily="49" charset="-120"/>
          </a:defRPr>
        </a:defPPr>
      </a:lstStyle>
    </a:txDef>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TotalTime>
  <Words>650</Words>
  <Application>Microsoft Office PowerPoint</Application>
  <PresentationFormat>如螢幕大小 (4:3)</PresentationFormat>
  <Paragraphs>240</Paragraphs>
  <Slides>12</Slides>
  <Notes>9</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Office 佈景主題</vt:lpstr>
      <vt:lpstr>PowerPoint 簡報</vt:lpstr>
      <vt:lpstr>Introduction</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CHIM, In-leng</dc:creator>
  <cp:lastModifiedBy>CHIM, In-leng</cp:lastModifiedBy>
  <cp:revision>82</cp:revision>
  <dcterms:created xsi:type="dcterms:W3CDTF">2013-05-30T06:57:43Z</dcterms:created>
  <dcterms:modified xsi:type="dcterms:W3CDTF">2013-11-25T05:03:54Z</dcterms:modified>
</cp:coreProperties>
</file>