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6" r:id="rId4"/>
    <p:sldId id="275" r:id="rId5"/>
    <p:sldId id="299" r:id="rId6"/>
    <p:sldId id="298" r:id="rId7"/>
    <p:sldId id="300" r:id="rId8"/>
    <p:sldId id="290" r:id="rId9"/>
    <p:sldId id="285" r:id="rId10"/>
    <p:sldId id="301" r:id="rId11"/>
    <p:sldId id="302" r:id="rId12"/>
    <p:sldId id="278" r:id="rId13"/>
    <p:sldId id="293" r:id="rId14"/>
    <p:sldId id="287" r:id="rId15"/>
    <p:sldId id="281" r:id="rId16"/>
    <p:sldId id="295" r:id="rId17"/>
    <p:sldId id="296" r:id="rId18"/>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BFF97"/>
    <a:srgbClr val="D3FFA7"/>
    <a:srgbClr val="CCFF33"/>
    <a:srgbClr val="CCFF66"/>
    <a:srgbClr val="FF9900"/>
    <a:srgbClr val="0099FF"/>
    <a:srgbClr val="84C6D8"/>
    <a:srgbClr val="FFFF99"/>
    <a:srgbClr val="9FD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135" autoAdjust="0"/>
    <p:restoredTop sz="94660"/>
  </p:normalViewPr>
  <p:slideViewPr>
    <p:cSldViewPr>
      <p:cViewPr>
        <p:scale>
          <a:sx n="100" d="100"/>
          <a:sy n="100" d="100"/>
        </p:scale>
        <p:origin x="-894" y="-324"/>
      </p:cViewPr>
      <p:guideLst>
        <p:guide orient="horz" pos="2160"/>
        <p:guide pos="288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10BD4-560F-4856-8612-66CEA02A35A7}" type="datetimeFigureOut">
              <a:rPr lang="zh-HK" altLang="en-US" smtClean="0"/>
              <a:t>30/1/2014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C82C-860C-446B-889F-DA410996A8FD}" type="slidenum">
              <a:rPr lang="zh-HK" altLang="en-US" smtClean="0"/>
              <a:t>‹#›</a:t>
            </a:fld>
            <a:endParaRPr lang="zh-HK" altLang="en-US"/>
          </a:p>
        </p:txBody>
      </p:sp>
    </p:spTree>
    <p:extLst>
      <p:ext uri="{BB962C8B-B14F-4D97-AF65-F5344CB8AC3E}">
        <p14:creationId xmlns:p14="http://schemas.microsoft.com/office/powerpoint/2010/main" val="15011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4</a:t>
            </a:fld>
            <a:endParaRPr lang="en-US" altLang="zh-HK"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13</a:t>
            </a:fld>
            <a:endParaRPr lang="en-US" altLang="zh-HK"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14</a:t>
            </a:fld>
            <a:endParaRPr lang="en-US" altLang="zh-HK"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15</a:t>
            </a:fld>
            <a:endParaRPr lang="en-US" altLang="zh-HK"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16</a:t>
            </a:fld>
            <a:endParaRPr lang="en-US" altLang="zh-HK"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17</a:t>
            </a:fld>
            <a:endParaRPr lang="en-US" altLang="zh-HK"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5</a:t>
            </a:fld>
            <a:endParaRPr lang="en-US" altLang="zh-HK"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6</a:t>
            </a:fld>
            <a:endParaRPr lang="en-US" altLang="zh-HK"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7</a:t>
            </a:fld>
            <a:endParaRPr lang="en-US" altLang="zh-HK"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8</a:t>
            </a:fld>
            <a:endParaRPr lang="en-US" altLang="zh-HK"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9</a:t>
            </a:fld>
            <a:endParaRPr lang="en-US" altLang="zh-HK"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10</a:t>
            </a:fld>
            <a:endParaRPr lang="en-US" altLang="zh-HK"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11</a:t>
            </a:fld>
            <a:endParaRPr lang="en-US" altLang="zh-HK"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12</a:t>
            </a:fld>
            <a:endParaRPr lang="en-US" altLang="zh-H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8B94F0D-DE7C-4054-9FDF-63D183748FDC}"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42645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B8CCFBAE-A977-4FEE-90DB-86884E745C20}"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5803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2A95E717-7D7C-4F3E-9861-DE9840DE36B5}"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5335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0BEAD15-2A24-4369-A6EA-C340A7FEDA8E}"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5540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AF24BB6-78FD-4235-B500-D4B2EC29B066}" type="datetime1">
              <a:rPr lang="zh-HK" altLang="en-US" smtClean="0"/>
              <a:t>30/1/2014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9487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696F67DB-4480-426E-8D8B-857F478A07CE}"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93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23A6EB2D-5D78-4CBE-9F0D-183C4FFBED0C}" type="datetime1">
              <a:rPr lang="zh-HK" altLang="en-US" smtClean="0"/>
              <a:t>30/1/2014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00936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38701BE6-F851-48C6-8BF0-BA42F9A55ACC}" type="datetime1">
              <a:rPr lang="zh-HK" altLang="en-US" smtClean="0"/>
              <a:t>30/1/2014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5219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33C096-B5CE-47D1-B935-92DA1AB0AF82}" type="datetime1">
              <a:rPr lang="zh-HK" altLang="en-US" smtClean="0"/>
              <a:t>30/1/2014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85013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58D9D8-741B-4BD9-9B11-E7D97803CBA6}"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0152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DD94D5F-46E9-47C2-B2A1-E171492C94C8}" type="datetime1">
              <a:rPr lang="zh-HK" altLang="en-US" smtClean="0"/>
              <a:t>30/1/2014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11661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BFF97"/>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314D-37FE-4CEC-9754-3D0AEF04AEFB}" type="datetime1">
              <a:rPr lang="zh-HK" altLang="en-US" smtClean="0"/>
              <a:t>30/1/2014</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27108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hyperlink" Target="http://hk.news.yahoo.com/%E9%9D%92%E5%B9%B4%E6%9C%89%E5%B7%A5%E4%B8%8D%E5%81%9A-3%E8%A1%8C%E6%A5%AD%E4%BA%BA%E6%89%8D%E8%8D%92-224614675.html" TargetMode="External"/><Relationship Id="rId7"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hyperlink" Target="http://www.hkdailynews.com.hk/news.php?id=90997" TargetMode="External"/><Relationship Id="rId4" Type="http://schemas.openxmlformats.org/officeDocument/2006/relationships/hyperlink" Target="http://orientaldaily.on.cc/cnt/news/20130831/00186_001.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hk.crntt.com/doc/1021/9/1/9/102191997.html?coluid=93&amp;kindid=7490&amp;docid=10219199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hyperlink" Target="http://news.stheadline.com/dailynews/headline_news_detail_columnist.asp?id=224317&amp;section_name=wtt&amp;kw=97"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www.singpao.com/xw/gat/201303/t20130315_424044.html" TargetMode="External"/><Relationship Id="rId7"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881903.com/page/zh-tw/audiocolumndetail.aspx?itemid=593717" TargetMode="External"/><Relationship Id="rId5" Type="http://schemas.openxmlformats.org/officeDocument/2006/relationships/hyperlink" Target="http://www.hkcna.hk/content/2013/0430/189943.shtml" TargetMode="External"/><Relationship Id="rId4" Type="http://schemas.openxmlformats.org/officeDocument/2006/relationships/hyperlink" Target="http://www.apdnews.com/news/22473.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ed.edu.hk/cgcs/upload/publications/iedfas-rc_media_coverage_report_2013-05-03.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hyperlink" Target="http://www.jeffreylam.hk/articles/20130913art.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enstatd.gov.hk/hkstat/sub/sp80.jsp?productCode=FA10012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hyperlink" Target="http://www.info.gov.hk/gia/general/201311/13/P201311130435.htm"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ews.gov.hk/en/record/html/2013/10/20131025_111958.shtml" TargetMode="External"/><Relationship Id="rId3" Type="http://schemas.openxmlformats.org/officeDocument/2006/relationships/slide" Target="slide4.xml"/><Relationship Id="rId7" Type="http://schemas.openxmlformats.org/officeDocument/2006/relationships/hyperlink" Target="http://www.info.gov.hk/gia/general/201310/24/P201310240695.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info.gov.hk/gia/general/201310/24/P201310240689.htm" TargetMode="External"/><Relationship Id="rId5" Type="http://schemas.openxmlformats.org/officeDocument/2006/relationships/hyperlink" Target="http://www.hkpopulation.gov.hk/public_engagement/en/" TargetMode="External"/><Relationship Id="rId4" Type="http://schemas.openxmlformats.org/officeDocument/2006/relationships/slide" Target="slide15.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hyperlink" Target="http://www.chinanews.com/ga/2013/11-03/5456978.shtml" TargetMode="External"/><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microsoft.com/office/2007/relationships/hdphoto" Target="../media/hdphoto4.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hyperlink" Target="http://hk.promotion.yahoo.net/education/2013111314232/" TargetMode="External"/><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iuwingyin\Desktop\048_4000x3000_all-free-download.com.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9000"/>
                    </a14:imgEffect>
                  </a14:imgLayer>
                </a14:imgProps>
              </a:ext>
              <a:ext uri="{28A0092B-C50C-407E-A947-70E740481C1C}">
                <a14:useLocalDpi xmlns:a14="http://schemas.microsoft.com/office/drawing/2010/main" val="0"/>
              </a:ext>
            </a:extLst>
          </a:blip>
          <a:srcRect/>
          <a:stretch>
            <a:fillRect/>
          </a:stretch>
        </p:blipFill>
        <p:spPr bwMode="auto">
          <a:xfrm>
            <a:off x="0" y="-171400"/>
            <a:ext cx="9144000" cy="7029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2013人口政策諮詢"/>
          <p:cNvPicPr>
            <a:picLocks noChangeAspect="1" noChangeArrowheads="1"/>
          </p:cNvPicPr>
          <p:nvPr/>
        </p:nvPicPr>
        <p:blipFill rotWithShape="1">
          <a:blip r:embed="rId4">
            <a:extLst>
              <a:ext uri="{28A0092B-C50C-407E-A947-70E740481C1C}">
                <a14:useLocalDpi xmlns:a14="http://schemas.microsoft.com/office/drawing/2010/main" val="0"/>
              </a:ext>
            </a:extLst>
          </a:blip>
          <a:srcRect l="7462" t="4410" r="34205" b="77724"/>
          <a:stretch/>
        </p:blipFill>
        <p:spPr bwMode="auto">
          <a:xfrm>
            <a:off x="0" y="5260000"/>
            <a:ext cx="3684662" cy="159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矩形 6"/>
          <p:cNvSpPr/>
          <p:nvPr/>
        </p:nvSpPr>
        <p:spPr>
          <a:xfrm>
            <a:off x="107504" y="-171400"/>
            <a:ext cx="8928992" cy="2369880"/>
          </a:xfrm>
          <a:prstGeom prst="rect">
            <a:avLst/>
          </a:prstGeom>
          <a:noFill/>
        </p:spPr>
        <p:txBody>
          <a:bodyPr wrap="square" lIns="91440" tIns="45720" rIns="91440" bIns="45720">
            <a:spAutoFit/>
          </a:bodyPr>
          <a:lstStyle/>
          <a:p>
            <a:pPr algn="ctr"/>
            <a:r>
              <a:rPr lang="en-US" altLang="zh-TW" sz="36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Hot Issue:  </a:t>
            </a:r>
          </a:p>
          <a:p>
            <a:pPr algn="ctr"/>
            <a:r>
              <a:rPr lang="en-US" altLang="zh-HK" sz="36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Population Policy (2)</a:t>
            </a:r>
            <a:r>
              <a:rPr lang="en-US" altLang="zh-TW" sz="36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Opportunities and Challenges for Youths in the </a:t>
            </a:r>
            <a:r>
              <a:rPr lang="en-US" altLang="zh-TW" sz="3600" b="1" dirty="0" err="1"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Labour</a:t>
            </a:r>
            <a:r>
              <a:rPr lang="en-US" altLang="zh-TW" sz="3600" b="1" dirty="0" smtClean="0">
                <a:ln w="1905"/>
                <a:solidFill>
                  <a:srgbClr val="0000FF"/>
                </a:solidFill>
                <a:effectLst>
                  <a:glow rad="228600">
                    <a:schemeClr val="accent6">
                      <a:satMod val="175000"/>
                      <a:alpha val="40000"/>
                    </a:schemeClr>
                  </a:glow>
                  <a:innerShdw blurRad="69850" dist="43180" dir="5400000">
                    <a:srgbClr val="000000">
                      <a:alpha val="65000"/>
                    </a:srgbClr>
                  </a:innerShdw>
                </a:effectLst>
              </a:rPr>
              <a:t> Force</a:t>
            </a:r>
          </a:p>
          <a:p>
            <a:pPr algn="ctr"/>
            <a:endParaRPr lang="zh-TW" altLang="zh-HK" sz="4000" b="1" dirty="0">
              <a:ln w="1905"/>
              <a:solidFill>
                <a:srgbClr val="0000FF"/>
              </a:solidFill>
              <a:effectLst>
                <a:glow rad="228600">
                  <a:schemeClr val="accent6">
                    <a:satMod val="175000"/>
                    <a:alpha val="40000"/>
                  </a:schemeClr>
                </a:glow>
                <a:innerShdw blurRad="69850" dist="43180" dir="5400000">
                  <a:srgbClr val="000000">
                    <a:alpha val="65000"/>
                  </a:srgbClr>
                </a:innerShdw>
              </a:effectLst>
            </a:endParaRPr>
          </a:p>
        </p:txBody>
      </p:sp>
      <p:sp>
        <p:nvSpPr>
          <p:cNvPr id="8" name="投影片編號版面配置區 7"/>
          <p:cNvSpPr>
            <a:spLocks noGrp="1"/>
          </p:cNvSpPr>
          <p:nvPr>
            <p:ph type="sldNum" sz="quarter" idx="12"/>
          </p:nvPr>
        </p:nvSpPr>
        <p:spPr/>
        <p:txBody>
          <a:bodyPr/>
          <a:lstStyle/>
          <a:p>
            <a:fld id="{302040AF-61BD-4EA2-B775-A5B8FBFE405F}" type="slidenum">
              <a:rPr lang="zh-HK" altLang="en-US" smtClean="0"/>
              <a:t>1</a:t>
            </a:fld>
            <a:endParaRPr lang="zh-HK" altLang="en-US" dirty="0"/>
          </a:p>
        </p:txBody>
      </p:sp>
      <p:pic>
        <p:nvPicPr>
          <p:cNvPr id="1031" name="Picture 7" descr="C:\Users\chiuwingyin\Pictures\business_man_graphics_583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560" y="47971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3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923330"/>
          </a:xfrm>
          <a:prstGeom prst="rect">
            <a:avLst/>
          </a:prstGeom>
          <a:solidFill>
            <a:srgbClr val="FF99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TW" b="1" dirty="0">
                <a:latin typeface="Times New Roman" panose="02020603050405020304" pitchFamily="18" charset="0"/>
                <a:cs typeface="Times New Roman" panose="02020603050405020304" pitchFamily="18" charset="0"/>
              </a:rPr>
              <a:t>1.</a:t>
            </a:r>
            <a:r>
              <a:rPr lang="en-US" altLang="zh-HK" b="1" dirty="0">
                <a:latin typeface="Times New Roman" panose="02020603050405020304" pitchFamily="18" charset="0"/>
                <a:cs typeface="Times New Roman" panose="02020603050405020304" pitchFamily="18" charset="0"/>
              </a:rPr>
              <a:t> It is commented that ‘increasing the acceptance of technical and craftsmanship type of jobs in the community’ could mitigate the </a:t>
            </a:r>
            <a:r>
              <a:rPr lang="en-US" altLang="zh-HK" b="1" dirty="0" err="1">
                <a:latin typeface="Times New Roman" panose="02020603050405020304" pitchFamily="18" charset="0"/>
                <a:cs typeface="Times New Roman" panose="02020603050405020304" pitchFamily="18" charset="0"/>
              </a:rPr>
              <a:t>labour</a:t>
            </a:r>
            <a:r>
              <a:rPr lang="en-US" altLang="zh-HK" b="1" dirty="0">
                <a:latin typeface="Times New Roman" panose="02020603050405020304" pitchFamily="18" charset="0"/>
                <a:cs typeface="Times New Roman" panose="02020603050405020304" pitchFamily="18" charset="0"/>
              </a:rPr>
              <a:t> mismatch. Do you agree with this claim? Why or why not</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
        <p:nvSpPr>
          <p:cNvPr id="3" name="矩形 2"/>
          <p:cNvSpPr/>
          <p:nvPr/>
        </p:nvSpPr>
        <p:spPr>
          <a:xfrm>
            <a:off x="252649" y="961330"/>
            <a:ext cx="8567222" cy="5386090"/>
          </a:xfrm>
          <a:prstGeom prst="rect">
            <a:avLst/>
          </a:prstGeom>
        </p:spPr>
        <p:txBody>
          <a:bodyPr wrap="square">
            <a:spAutoFit/>
          </a:bodyPr>
          <a:lstStyle/>
          <a:p>
            <a:pPr marL="342900" lvl="1" indent="-342900">
              <a:buFont typeface="Wingdings" panose="05000000000000000000" pitchFamily="2" charset="2"/>
              <a:buChar char="p"/>
            </a:pPr>
            <a:r>
              <a:rPr lang="zh-TW" altLang="zh-HK" sz="2200" dirty="0"/>
              <a:t>新報</a:t>
            </a:r>
            <a:r>
              <a:rPr lang="en-US" altLang="zh-HK" sz="2200" dirty="0"/>
              <a:t> (2013</a:t>
            </a:r>
            <a:r>
              <a:rPr lang="zh-TW" altLang="zh-HK" sz="2200" dirty="0"/>
              <a:t>年</a:t>
            </a:r>
            <a:r>
              <a:rPr lang="en-US" altLang="zh-HK" sz="2200" dirty="0"/>
              <a:t>11</a:t>
            </a:r>
            <a:r>
              <a:rPr lang="zh-TW" altLang="zh-HK" sz="2200" dirty="0"/>
              <a:t>月</a:t>
            </a:r>
            <a:r>
              <a:rPr lang="en-US" altLang="zh-HK" sz="2200" dirty="0"/>
              <a:t>27</a:t>
            </a:r>
            <a:r>
              <a:rPr lang="zh-TW" altLang="zh-HK" sz="2200" dirty="0"/>
              <a:t>日</a:t>
            </a:r>
            <a:r>
              <a:rPr lang="en-US" altLang="zh-HK" sz="2200" dirty="0"/>
              <a:t>) </a:t>
            </a:r>
            <a:r>
              <a:rPr lang="zh-TW" altLang="zh-HK" sz="2200" dirty="0"/>
              <a:t>〈</a:t>
            </a:r>
            <a:r>
              <a:rPr lang="en-US" altLang="zh-HK" sz="2200" dirty="0"/>
              <a:t>80</a:t>
            </a:r>
            <a:r>
              <a:rPr lang="zh-TW" altLang="zh-HK" sz="2200" dirty="0"/>
              <a:t>後追求金錢專業發展 僱主眼中新世代 懶惰自我〉</a:t>
            </a:r>
            <a:r>
              <a:rPr lang="en-US" altLang="zh-HK" sz="2200" dirty="0"/>
              <a:t>(</a:t>
            </a:r>
            <a:r>
              <a:rPr lang="zh-TW" altLang="zh-HK" sz="2200" dirty="0"/>
              <a:t>取自﹕</a:t>
            </a:r>
            <a:r>
              <a:rPr lang="en-US" altLang="zh-HK" sz="2200" u="sng" dirty="0">
                <a:solidFill>
                  <a:srgbClr val="0000CC"/>
                </a:solidFill>
              </a:rPr>
              <a:t>http://www.hkdailynews.com.hk/news.php?id=284790</a:t>
            </a:r>
            <a:r>
              <a:rPr lang="en-US" altLang="zh-HK" sz="2200" dirty="0"/>
              <a:t>)</a:t>
            </a:r>
            <a:endParaRPr lang="zh-TW" altLang="zh-HK" sz="2200" dirty="0"/>
          </a:p>
          <a:p>
            <a:pPr marL="342900" lvl="1" indent="-342900">
              <a:buFont typeface="Wingdings" panose="05000000000000000000" pitchFamily="2" charset="2"/>
              <a:buChar char="p"/>
            </a:pPr>
            <a:endParaRPr lang="en-US" altLang="zh-TW" sz="2200" dirty="0" smtClean="0"/>
          </a:p>
          <a:p>
            <a:pPr marL="342900" lvl="1" indent="-342900">
              <a:buFont typeface="Wingdings" panose="05000000000000000000" pitchFamily="2" charset="2"/>
              <a:buChar char="p"/>
            </a:pPr>
            <a:r>
              <a:rPr lang="zh-TW" altLang="zh-HK" sz="2200" dirty="0"/>
              <a:t>香港經濟日報</a:t>
            </a:r>
            <a:r>
              <a:rPr lang="en-US" altLang="zh-HK" sz="2200" dirty="0"/>
              <a:t> (2013</a:t>
            </a:r>
            <a:r>
              <a:rPr lang="zh-TW" altLang="zh-HK" sz="2200" dirty="0"/>
              <a:t>年</a:t>
            </a:r>
            <a:r>
              <a:rPr lang="en-US" altLang="zh-HK" sz="2200" dirty="0"/>
              <a:t>12</a:t>
            </a:r>
            <a:r>
              <a:rPr lang="zh-TW" altLang="zh-HK" sz="2200" dirty="0"/>
              <a:t>月</a:t>
            </a:r>
            <a:r>
              <a:rPr lang="en-US" altLang="zh-HK" sz="2200" dirty="0"/>
              <a:t>14</a:t>
            </a:r>
            <a:r>
              <a:rPr lang="zh-TW" altLang="zh-HK" sz="2200" dirty="0"/>
              <a:t>日</a:t>
            </a:r>
            <a:r>
              <a:rPr lang="en-US" altLang="zh-HK" sz="2200" dirty="0"/>
              <a:t>) </a:t>
            </a:r>
            <a:r>
              <a:rPr lang="zh-TW" altLang="zh-HK" sz="2200" dirty="0"/>
              <a:t>〈設青年就業認證 解青年失業〉</a:t>
            </a:r>
            <a:r>
              <a:rPr lang="en-US" altLang="zh-HK" sz="2200" dirty="0"/>
              <a:t>(</a:t>
            </a:r>
            <a:r>
              <a:rPr lang="zh-TW" altLang="zh-HK" sz="2200" dirty="0"/>
              <a:t>取自﹕</a:t>
            </a:r>
            <a:r>
              <a:rPr lang="en-US" altLang="zh-HK" sz="2200" u="sng" dirty="0">
                <a:solidFill>
                  <a:srgbClr val="0000CC"/>
                </a:solidFill>
              </a:rPr>
              <a:t>http://www.hket.com/eti/article/1590d578-dbd3-4106-96c4-9e9b1ce6cead-565390</a:t>
            </a:r>
            <a:r>
              <a:rPr lang="en-US" altLang="zh-HK" sz="2200" dirty="0" smtClean="0"/>
              <a:t>)</a:t>
            </a:r>
          </a:p>
          <a:p>
            <a:pPr marL="342900" lvl="1" indent="-342900">
              <a:buFont typeface="Wingdings" panose="05000000000000000000" pitchFamily="2" charset="2"/>
              <a:buChar char="p"/>
            </a:pPr>
            <a:endParaRPr lang="en-US" altLang="zh-TW" sz="2200" dirty="0"/>
          </a:p>
          <a:p>
            <a:pPr marL="342900" lvl="1" indent="-342900">
              <a:buFont typeface="Wingdings" panose="05000000000000000000" pitchFamily="2" charset="2"/>
              <a:buChar char="p"/>
            </a:pPr>
            <a:r>
              <a:rPr lang="zh-TW" altLang="zh-HK" sz="2200" dirty="0"/>
              <a:t>太陽報</a:t>
            </a:r>
            <a:r>
              <a:rPr lang="en-US" altLang="zh-HK" sz="2200" dirty="0"/>
              <a:t> (2013</a:t>
            </a:r>
            <a:r>
              <a:rPr lang="zh-TW" altLang="zh-HK" sz="2200" dirty="0"/>
              <a:t>年</a:t>
            </a:r>
            <a:r>
              <a:rPr lang="en-US" altLang="zh-HK" sz="2200" dirty="0"/>
              <a:t>3</a:t>
            </a:r>
            <a:r>
              <a:rPr lang="zh-TW" altLang="zh-HK" sz="2200" dirty="0"/>
              <a:t>月</a:t>
            </a:r>
            <a:r>
              <a:rPr lang="en-US" altLang="zh-HK" sz="2200" dirty="0"/>
              <a:t>18</a:t>
            </a:r>
            <a:r>
              <a:rPr lang="zh-TW" altLang="zh-HK" sz="2200" dirty="0"/>
              <a:t>日</a:t>
            </a:r>
            <a:r>
              <a:rPr lang="en-US" altLang="zh-HK" sz="2200" dirty="0"/>
              <a:t>) </a:t>
            </a:r>
            <a:r>
              <a:rPr lang="zh-TW" altLang="zh-HK" sz="2200" dirty="0"/>
              <a:t>〈參加青見機迷擺脫雙失 工作揾啱興趣展所長〉</a:t>
            </a:r>
            <a:r>
              <a:rPr lang="en-US" altLang="zh-HK" sz="2200" dirty="0"/>
              <a:t>(</a:t>
            </a:r>
            <a:r>
              <a:rPr lang="zh-TW" altLang="zh-HK" sz="2200" dirty="0"/>
              <a:t>取自﹕</a:t>
            </a:r>
            <a:r>
              <a:rPr lang="en-US" altLang="zh-HK" sz="2200" u="sng" dirty="0">
                <a:solidFill>
                  <a:srgbClr val="0000CC"/>
                </a:solidFill>
              </a:rPr>
              <a:t>http://the-sun.on.cc/cnt/news/20130318/00407_014.html</a:t>
            </a:r>
            <a:r>
              <a:rPr lang="en-US" altLang="zh-HK" sz="2200" dirty="0"/>
              <a:t>)</a:t>
            </a:r>
            <a:endParaRPr lang="zh-TW" altLang="zh-HK" sz="2200" dirty="0"/>
          </a:p>
          <a:p>
            <a:pPr marL="342900" lvl="1" indent="-342900">
              <a:buFont typeface="Wingdings" panose="05000000000000000000" pitchFamily="2" charset="2"/>
              <a:buChar char="p"/>
            </a:pPr>
            <a:endParaRPr lang="en-US" altLang="zh-TW" sz="2200" dirty="0" smtClean="0"/>
          </a:p>
          <a:p>
            <a:pPr marL="342900" lvl="1" indent="-342900">
              <a:buFont typeface="Wingdings" panose="05000000000000000000" pitchFamily="2" charset="2"/>
              <a:buChar char="p"/>
            </a:pPr>
            <a:r>
              <a:rPr lang="zh-TW" altLang="zh-HK" sz="2200" dirty="0"/>
              <a:t>晴報</a:t>
            </a:r>
            <a:r>
              <a:rPr lang="en-US" altLang="zh-HK" sz="2200" dirty="0"/>
              <a:t> (2013</a:t>
            </a:r>
            <a:r>
              <a:rPr lang="zh-TW" altLang="zh-HK" sz="2200" dirty="0"/>
              <a:t>年</a:t>
            </a:r>
            <a:r>
              <a:rPr lang="en-US" altLang="zh-HK" sz="2200" dirty="0"/>
              <a:t>11</a:t>
            </a:r>
            <a:r>
              <a:rPr lang="zh-TW" altLang="zh-HK" sz="2200" dirty="0"/>
              <a:t>月</a:t>
            </a:r>
            <a:r>
              <a:rPr lang="en-US" altLang="zh-HK" sz="2200" dirty="0"/>
              <a:t>6</a:t>
            </a:r>
            <a:r>
              <a:rPr lang="zh-TW" altLang="zh-HK" sz="2200" dirty="0"/>
              <a:t>日</a:t>
            </a:r>
            <a:r>
              <a:rPr lang="en-US" altLang="zh-HK" sz="2200" dirty="0"/>
              <a:t>) </a:t>
            </a:r>
            <a:r>
              <a:rPr lang="zh-TW" altLang="zh-HK" sz="2200" dirty="0"/>
              <a:t>〈有人無工做 有工無人做 青少年嫌辛苦 技術勞動業難吸新血〉</a:t>
            </a:r>
            <a:r>
              <a:rPr lang="en-US" altLang="zh-HK" sz="2200" dirty="0"/>
              <a:t> (</a:t>
            </a:r>
            <a:r>
              <a:rPr lang="zh-TW" altLang="zh-HK" sz="2200" dirty="0"/>
              <a:t>取自</a:t>
            </a:r>
            <a:r>
              <a:rPr lang="zh-TW" altLang="zh-HK" sz="2200" dirty="0" smtClean="0"/>
              <a:t>﹕</a:t>
            </a:r>
            <a:r>
              <a:rPr lang="en-US" altLang="zh-HK" sz="2200" u="sng" dirty="0" smtClean="0">
                <a:solidFill>
                  <a:srgbClr val="0000CC"/>
                </a:solidFill>
              </a:rPr>
              <a:t>http</a:t>
            </a:r>
            <a:r>
              <a:rPr lang="en-US" altLang="zh-HK" sz="2200" u="sng" dirty="0">
                <a:solidFill>
                  <a:srgbClr val="0000CC"/>
                </a:solidFill>
              </a:rPr>
              <a:t>://</a:t>
            </a:r>
            <a:r>
              <a:rPr lang="en-US" altLang="zh-HK" sz="2200" u="sng" dirty="0" smtClean="0">
                <a:solidFill>
                  <a:srgbClr val="0000CC"/>
                </a:solidFill>
              </a:rPr>
              <a:t>www.skypost.hk</a:t>
            </a:r>
            <a:r>
              <a:rPr lang="en-US" altLang="zh-HK" sz="2200" dirty="0" smtClean="0"/>
              <a:t>) </a:t>
            </a:r>
            <a:endParaRPr lang="zh-TW" altLang="zh-HK" sz="2200" dirty="0"/>
          </a:p>
          <a:p>
            <a:pPr marL="0" lvl="1"/>
            <a:endParaRPr lang="zh-TW" altLang="zh-HK" dirty="0"/>
          </a:p>
          <a:p>
            <a:pPr marL="342900" lvl="1" indent="-342900">
              <a:buFont typeface="Wingdings" panose="05000000000000000000" pitchFamily="2" charset="2"/>
              <a:buChar char="p"/>
            </a:pPr>
            <a:endParaRPr lang="zh-TW" altLang="zh-HK" dirty="0"/>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10</a:t>
            </a:fld>
            <a:endParaRPr lang="zh-HK" altLang="en-US"/>
          </a:p>
        </p:txBody>
      </p:sp>
      <p:sp>
        <p:nvSpPr>
          <p:cNvPr id="16" name="矩形 15">
            <a:hlinkClick r:id="rId3"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7" name="文字方塊 6">
            <a:hlinkClick r:id="" action="ppaction://hlinkshowjump?jump=nextslide"/>
          </p:cNvPr>
          <p:cNvSpPr txBox="1">
            <a:spLocks noChangeArrowheads="1"/>
          </p:cNvSpPr>
          <p:nvPr/>
        </p:nvSpPr>
        <p:spPr bwMode="auto">
          <a:xfrm>
            <a:off x="6327229" y="5775623"/>
            <a:ext cx="2775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24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2400"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2885444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252648" y="961330"/>
            <a:ext cx="8781525" cy="6001643"/>
          </a:xfrm>
          <a:prstGeom prst="rect">
            <a:avLst/>
          </a:prstGeom>
        </p:spPr>
        <p:txBody>
          <a:bodyPr wrap="square">
            <a:spAutoFit/>
          </a:bodyPr>
          <a:lstStyle/>
          <a:p>
            <a:pPr marL="342900" lvl="1" indent="-342900">
              <a:buFont typeface="Wingdings" panose="05000000000000000000" pitchFamily="2" charset="2"/>
              <a:buChar char="p"/>
            </a:pPr>
            <a:r>
              <a:rPr lang="zh-TW" altLang="zh-HK" sz="2200" dirty="0"/>
              <a:t>文匯報</a:t>
            </a:r>
            <a:r>
              <a:rPr lang="en-US" altLang="zh-HK" sz="2200" dirty="0"/>
              <a:t> (2013</a:t>
            </a:r>
            <a:r>
              <a:rPr lang="zh-TW" altLang="zh-HK" sz="2200" dirty="0"/>
              <a:t>年</a:t>
            </a:r>
            <a:r>
              <a:rPr lang="en-US" altLang="zh-HK" sz="2200" dirty="0"/>
              <a:t>10</a:t>
            </a:r>
            <a:r>
              <a:rPr lang="zh-TW" altLang="zh-HK" sz="2200" dirty="0"/>
              <a:t>月</a:t>
            </a:r>
            <a:r>
              <a:rPr lang="en-US" altLang="zh-HK" sz="2200" dirty="0"/>
              <a:t>7</a:t>
            </a:r>
            <a:r>
              <a:rPr lang="zh-TW" altLang="zh-HK" sz="2200" dirty="0"/>
              <a:t>日</a:t>
            </a:r>
            <a:r>
              <a:rPr lang="en-US" altLang="zh-HK" sz="2200" dirty="0"/>
              <a:t>) </a:t>
            </a:r>
            <a:r>
              <a:rPr lang="zh-TW" altLang="zh-HK" sz="2200" dirty="0"/>
              <a:t>〈</a:t>
            </a:r>
            <a:r>
              <a:rPr lang="en-US" altLang="zh-HK" sz="2200" dirty="0"/>
              <a:t>8</a:t>
            </a:r>
            <a:r>
              <a:rPr lang="zh-TW" altLang="zh-HK" sz="2200" dirty="0"/>
              <a:t>年批</a:t>
            </a:r>
            <a:r>
              <a:rPr lang="en-US" altLang="zh-HK" sz="2200" dirty="0"/>
              <a:t>131</a:t>
            </a:r>
            <a:r>
              <a:rPr lang="zh-TW" altLang="zh-HK" sz="2200" dirty="0"/>
              <a:t>申請 助</a:t>
            </a:r>
            <a:r>
              <a:rPr lang="en-US" altLang="zh-HK" sz="2200" dirty="0"/>
              <a:t>215</a:t>
            </a:r>
            <a:r>
              <a:rPr lang="zh-TW" altLang="zh-HK" sz="2200" dirty="0"/>
              <a:t>青年圓夢〉 </a:t>
            </a:r>
            <a:r>
              <a:rPr lang="en-US" altLang="zh-HK" sz="2200" dirty="0"/>
              <a:t>(</a:t>
            </a:r>
            <a:r>
              <a:rPr lang="zh-TW" altLang="zh-HK" sz="2200" dirty="0"/>
              <a:t>取自﹕</a:t>
            </a:r>
            <a:r>
              <a:rPr lang="en-US" altLang="zh-HK" sz="2200" dirty="0"/>
              <a:t>http://paper.wenweipo.com/2013/10/07/HK1310070013.htm)</a:t>
            </a:r>
          </a:p>
          <a:p>
            <a:pPr marL="0" lvl="1"/>
            <a:endParaRPr lang="en-US" altLang="zh-TW" sz="2200" dirty="0" smtClean="0"/>
          </a:p>
          <a:p>
            <a:pPr marL="342900" lvl="1" indent="-342900">
              <a:buFont typeface="Wingdings" panose="05000000000000000000" pitchFamily="2" charset="2"/>
              <a:buChar char="p"/>
            </a:pPr>
            <a:r>
              <a:rPr lang="zh-TW" altLang="en-US" sz="2200" dirty="0" smtClean="0"/>
              <a:t>經濟日報 </a:t>
            </a:r>
            <a:r>
              <a:rPr lang="en-US" altLang="zh-TW" sz="2200" dirty="0" smtClean="0"/>
              <a:t>(2013</a:t>
            </a:r>
            <a:r>
              <a:rPr lang="zh-TW" altLang="en-US" sz="2200" dirty="0" smtClean="0"/>
              <a:t>年</a:t>
            </a:r>
            <a:r>
              <a:rPr lang="en-US" altLang="zh-TW" sz="2200" dirty="0" smtClean="0"/>
              <a:t>1</a:t>
            </a:r>
            <a:r>
              <a:rPr lang="zh-TW" altLang="en-US" sz="2200" dirty="0" smtClean="0"/>
              <a:t>月</a:t>
            </a:r>
            <a:r>
              <a:rPr lang="en-US" altLang="zh-TW" sz="2200" dirty="0" smtClean="0"/>
              <a:t>15</a:t>
            </a:r>
            <a:r>
              <a:rPr lang="zh-TW" altLang="en-US" sz="2200" dirty="0" smtClean="0"/>
              <a:t>日</a:t>
            </a:r>
            <a:r>
              <a:rPr lang="en-US" altLang="zh-TW" sz="2200" dirty="0" smtClean="0"/>
              <a:t>)</a:t>
            </a:r>
            <a:r>
              <a:rPr lang="zh-TW" altLang="en-US" sz="2200" dirty="0" smtClean="0"/>
              <a:t> </a:t>
            </a:r>
            <a:r>
              <a:rPr lang="en-US" altLang="zh-TW" sz="2200" dirty="0" smtClean="0"/>
              <a:t>〈</a:t>
            </a:r>
            <a:r>
              <a:rPr lang="zh-TW" altLang="en-US" sz="2200" dirty="0" smtClean="0"/>
              <a:t>青年有工不做 </a:t>
            </a:r>
            <a:r>
              <a:rPr lang="en-US" altLang="zh-TW" sz="2200" dirty="0" smtClean="0"/>
              <a:t>3</a:t>
            </a:r>
            <a:r>
              <a:rPr lang="zh-TW" altLang="en-US" sz="2200" dirty="0" smtClean="0"/>
              <a:t>行業人才荒</a:t>
            </a:r>
            <a:r>
              <a:rPr lang="en-US" altLang="zh-TW" sz="2200" dirty="0" smtClean="0"/>
              <a:t>〉(</a:t>
            </a:r>
            <a:r>
              <a:rPr lang="zh-TW" altLang="en-US" sz="2200" dirty="0" smtClean="0"/>
              <a:t>取自</a:t>
            </a:r>
            <a:r>
              <a:rPr lang="en-US" altLang="zh-TW" sz="2200" dirty="0"/>
              <a:t>﹕ </a:t>
            </a:r>
            <a:r>
              <a:rPr lang="en-US" altLang="zh-TW" sz="2200" dirty="0">
                <a:hlinkClick r:id="rId3"/>
              </a:rPr>
              <a:t>http://hk.news.yahoo.com/%</a:t>
            </a:r>
            <a:r>
              <a:rPr lang="en-US" altLang="zh-TW" sz="2200" dirty="0" smtClean="0">
                <a:hlinkClick r:id="rId3"/>
              </a:rPr>
              <a:t>E9%9D%92%E5%B9%B4%E6%9C%89%E5%B7%A5%E4%B8%8D%E5%81%9A-3%E8%A1%8C%E6%A5%AD%E4%BA%BA%E6%89%8D%E8%8D%92-224614675.html</a:t>
            </a:r>
            <a:r>
              <a:rPr lang="en-US" altLang="zh-TW" sz="2200" dirty="0" smtClean="0"/>
              <a:t>)</a:t>
            </a:r>
          </a:p>
          <a:p>
            <a:pPr marL="342900" lvl="1" indent="-342900">
              <a:buFont typeface="Wingdings" panose="05000000000000000000" pitchFamily="2" charset="2"/>
              <a:buChar char="p"/>
            </a:pPr>
            <a:endParaRPr lang="en-US" altLang="zh-TW" sz="2200" dirty="0"/>
          </a:p>
          <a:p>
            <a:pPr marL="342900" lvl="1" indent="-342900">
              <a:buFont typeface="Wingdings" panose="05000000000000000000" pitchFamily="2" charset="2"/>
              <a:buChar char="p"/>
            </a:pPr>
            <a:r>
              <a:rPr lang="zh-TW" altLang="en-US" sz="2200" dirty="0" smtClean="0"/>
              <a:t>東方日報 </a:t>
            </a:r>
            <a:r>
              <a:rPr lang="en-US" altLang="zh-TW" sz="2200" dirty="0" smtClean="0"/>
              <a:t>(2013</a:t>
            </a:r>
            <a:r>
              <a:rPr lang="zh-TW" altLang="en-US" sz="2200" dirty="0" smtClean="0"/>
              <a:t>年</a:t>
            </a:r>
            <a:r>
              <a:rPr lang="en-US" altLang="zh-TW" sz="2200" dirty="0" smtClean="0"/>
              <a:t>8</a:t>
            </a:r>
            <a:r>
              <a:rPr lang="zh-TW" altLang="en-US" sz="2200" dirty="0" smtClean="0"/>
              <a:t>月</a:t>
            </a:r>
            <a:r>
              <a:rPr lang="en-US" altLang="zh-TW" sz="2200" dirty="0" smtClean="0"/>
              <a:t>31</a:t>
            </a:r>
            <a:r>
              <a:rPr lang="zh-TW" altLang="en-US" sz="2200" dirty="0" smtClean="0"/>
              <a:t>日</a:t>
            </a:r>
            <a:r>
              <a:rPr lang="en-US" altLang="zh-TW" sz="2200" dirty="0" smtClean="0"/>
              <a:t>)</a:t>
            </a:r>
            <a:r>
              <a:rPr lang="zh-TW" altLang="en-US" sz="2200" dirty="0" smtClean="0"/>
              <a:t> </a:t>
            </a:r>
            <a:r>
              <a:rPr lang="en-US" altLang="zh-TW" sz="2200" dirty="0" smtClean="0"/>
              <a:t>〈</a:t>
            </a:r>
            <a:r>
              <a:rPr lang="zh-TW" altLang="en-US" sz="2200" dirty="0" smtClean="0"/>
              <a:t>勞工短缺礙經濟 職位錯配成死結</a:t>
            </a:r>
            <a:r>
              <a:rPr lang="en-US" altLang="zh-TW" sz="2200" dirty="0" smtClean="0"/>
              <a:t>〉(</a:t>
            </a:r>
            <a:r>
              <a:rPr lang="zh-TW" altLang="en-US" sz="2200" dirty="0" smtClean="0"/>
              <a:t>取自</a:t>
            </a:r>
            <a:r>
              <a:rPr lang="en-US" altLang="zh-TW" sz="2200" dirty="0"/>
              <a:t>﹕ </a:t>
            </a:r>
            <a:r>
              <a:rPr lang="en-US" altLang="zh-TW" sz="2200" dirty="0">
                <a:hlinkClick r:id="rId4"/>
              </a:rPr>
              <a:t>http://</a:t>
            </a:r>
            <a:r>
              <a:rPr lang="en-US" altLang="zh-TW" sz="2200" dirty="0" smtClean="0">
                <a:hlinkClick r:id="rId4"/>
              </a:rPr>
              <a:t>orientaldaily.on.cc/cnt/news/20130831/00186_001.html</a:t>
            </a:r>
            <a:r>
              <a:rPr lang="en-US" altLang="zh-TW" sz="2200" dirty="0" smtClean="0"/>
              <a:t>)</a:t>
            </a:r>
          </a:p>
          <a:p>
            <a:pPr marL="342900" lvl="1" indent="-342900">
              <a:buFont typeface="Wingdings" panose="05000000000000000000" pitchFamily="2" charset="2"/>
              <a:buChar char="p"/>
            </a:pPr>
            <a:endParaRPr lang="en-US" altLang="zh-TW" sz="2200" dirty="0" smtClean="0"/>
          </a:p>
          <a:p>
            <a:pPr marL="342900" lvl="1" indent="-342900">
              <a:buFont typeface="Wingdings" panose="05000000000000000000" pitchFamily="2" charset="2"/>
              <a:buChar char="p"/>
            </a:pPr>
            <a:r>
              <a:rPr lang="zh-TW" altLang="en-US" sz="2200" dirty="0" smtClean="0"/>
              <a:t>新報 </a:t>
            </a:r>
            <a:r>
              <a:rPr lang="en-US" altLang="zh-TW" sz="2200" dirty="0" smtClean="0"/>
              <a:t>(2012</a:t>
            </a:r>
            <a:r>
              <a:rPr lang="zh-TW" altLang="en-US" sz="2200" dirty="0" smtClean="0"/>
              <a:t>年</a:t>
            </a:r>
            <a:r>
              <a:rPr lang="en-US" altLang="zh-TW" sz="2200" dirty="0" smtClean="0"/>
              <a:t>1</a:t>
            </a:r>
            <a:r>
              <a:rPr lang="zh-TW" altLang="en-US" sz="2200" dirty="0" smtClean="0"/>
              <a:t>月</a:t>
            </a:r>
            <a:r>
              <a:rPr lang="en-US" altLang="zh-TW" sz="2200" dirty="0" smtClean="0"/>
              <a:t>11</a:t>
            </a:r>
            <a:r>
              <a:rPr lang="zh-TW" altLang="en-US" sz="2200" dirty="0" smtClean="0"/>
              <a:t>日</a:t>
            </a:r>
            <a:r>
              <a:rPr lang="en-US" altLang="zh-TW" sz="2200" dirty="0" smtClean="0"/>
              <a:t>) 〈</a:t>
            </a:r>
            <a:r>
              <a:rPr lang="zh-TW" altLang="en-US" sz="2200" dirty="0" smtClean="0"/>
              <a:t>東亞康泰請人 數百人應徵 青年人期望高 有工無人做</a:t>
            </a:r>
            <a:r>
              <a:rPr lang="en-US" altLang="zh-TW" sz="2200" dirty="0" smtClean="0"/>
              <a:t>〉(</a:t>
            </a:r>
            <a:r>
              <a:rPr lang="zh-TW" altLang="en-US" sz="2200" dirty="0" smtClean="0"/>
              <a:t>取自</a:t>
            </a:r>
            <a:r>
              <a:rPr lang="en-US" altLang="zh-TW" sz="2200" dirty="0" smtClean="0"/>
              <a:t>﹕ </a:t>
            </a:r>
            <a:r>
              <a:rPr lang="en-US" altLang="zh-TW" sz="2200" dirty="0" smtClean="0">
                <a:hlinkClick r:id="rId5"/>
              </a:rPr>
              <a:t>http://www.hkdailynews.com.hk/news.php?id=90997</a:t>
            </a:r>
            <a:r>
              <a:rPr lang="en-US" altLang="zh-TW" sz="2200" dirty="0" smtClean="0"/>
              <a:t>)</a:t>
            </a:r>
          </a:p>
          <a:p>
            <a:pPr marL="342900" lvl="1" indent="-342900">
              <a:buFont typeface="Wingdings" panose="05000000000000000000" pitchFamily="2" charset="2"/>
              <a:buChar char="p"/>
            </a:pPr>
            <a:endParaRPr lang="en-US" altLang="zh-TW" dirty="0"/>
          </a:p>
          <a:p>
            <a:pPr marL="342900" lvl="1" indent="-342900">
              <a:buFont typeface="Wingdings" panose="05000000000000000000" pitchFamily="2" charset="2"/>
              <a:buChar char="p"/>
            </a:pPr>
            <a:endParaRPr lang="zh-TW" altLang="zh-HK" dirty="0"/>
          </a:p>
          <a:p>
            <a:pPr marL="342900" lvl="1" indent="-342900">
              <a:buFont typeface="Wingdings" panose="05000000000000000000" pitchFamily="2" charset="2"/>
              <a:buChar char="p"/>
            </a:pPr>
            <a:endParaRPr lang="zh-TW" altLang="zh-HK" dirty="0"/>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11</a:t>
            </a:fld>
            <a:endParaRPr lang="zh-HK" altLang="en-US"/>
          </a:p>
        </p:txBody>
      </p:sp>
      <p:sp>
        <p:nvSpPr>
          <p:cNvPr id="16" name="矩形 15">
            <a:hlinkClick r:id="rId6"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7"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7" name="文字方塊 6">
            <a:hlinkClick r:id="" action="ppaction://hlinkshowjump?jump=nextslide"/>
          </p:cNvPr>
          <p:cNvSpPr txBox="1">
            <a:spLocks noChangeArrowheads="1"/>
          </p:cNvSpPr>
          <p:nvPr/>
        </p:nvSpPr>
        <p:spPr bwMode="auto">
          <a:xfrm>
            <a:off x="6835897" y="5837178"/>
            <a:ext cx="2344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0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20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2000" b="1" dirty="0">
              <a:solidFill>
                <a:srgbClr val="0000CC"/>
              </a:solidFill>
              <a:latin typeface="+mj-lt"/>
              <a:ea typeface="標楷體" pitchFamily="65" charset="-120"/>
              <a:cs typeface="Arial Unicode MS" pitchFamily="34" charset="-120"/>
            </a:endParaRPr>
          </a:p>
        </p:txBody>
      </p:sp>
      <p:sp>
        <p:nvSpPr>
          <p:cNvPr id="28" name="文字方塊 27"/>
          <p:cNvSpPr txBox="1"/>
          <p:nvPr/>
        </p:nvSpPr>
        <p:spPr>
          <a:xfrm>
            <a:off x="0" y="-690"/>
            <a:ext cx="8509472" cy="923330"/>
          </a:xfrm>
          <a:prstGeom prst="rect">
            <a:avLst/>
          </a:prstGeom>
          <a:solidFill>
            <a:srgbClr val="FF99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TW" b="1" dirty="0">
                <a:latin typeface="Times New Roman" panose="02020603050405020304" pitchFamily="18" charset="0"/>
                <a:cs typeface="Times New Roman" panose="02020603050405020304" pitchFamily="18" charset="0"/>
              </a:rPr>
              <a:t>1.</a:t>
            </a:r>
            <a:r>
              <a:rPr lang="en-US" altLang="zh-HK" b="1" dirty="0">
                <a:latin typeface="Times New Roman" panose="02020603050405020304" pitchFamily="18" charset="0"/>
                <a:cs typeface="Times New Roman" panose="02020603050405020304" pitchFamily="18" charset="0"/>
              </a:rPr>
              <a:t> It is commented that ‘increasing the acceptance of technical and craftsmanship type of jobs in the community’ could mitigate the </a:t>
            </a:r>
            <a:r>
              <a:rPr lang="en-US" altLang="zh-HK" b="1" dirty="0" err="1">
                <a:latin typeface="Times New Roman" panose="02020603050405020304" pitchFamily="18" charset="0"/>
                <a:cs typeface="Times New Roman" panose="02020603050405020304" pitchFamily="18" charset="0"/>
              </a:rPr>
              <a:t>labour</a:t>
            </a:r>
            <a:r>
              <a:rPr lang="en-US" altLang="zh-HK" b="1" dirty="0">
                <a:latin typeface="Times New Roman" panose="02020603050405020304" pitchFamily="18" charset="0"/>
                <a:cs typeface="Times New Roman" panose="02020603050405020304" pitchFamily="18" charset="0"/>
              </a:rPr>
              <a:t> mismatch. Do you agree with this claim? Why or why not</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Tree>
    <p:extLst>
      <p:ext uri="{BB962C8B-B14F-4D97-AF65-F5344CB8AC3E}">
        <p14:creationId xmlns:p14="http://schemas.microsoft.com/office/powerpoint/2010/main" val="331055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1588" y="0"/>
            <a:ext cx="8509473" cy="646331"/>
          </a:xfrm>
          <a:prstGeom prst="rect">
            <a:avLst/>
          </a:prstGeom>
          <a:solidFill>
            <a:srgbClr val="0099FF">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b="1" dirty="0">
                <a:latin typeface="Times New Roman" panose="02020603050405020304" pitchFamily="18" charset="0"/>
                <a:cs typeface="Times New Roman" panose="02020603050405020304" pitchFamily="18" charset="0"/>
              </a:rPr>
              <a:t>2. What are the barriers that deter our younger generations from having upward social mobility? </a:t>
            </a:r>
            <a:endParaRPr lang="zh-TW" altLang="en-US" b="1" dirty="0">
              <a:solidFill>
                <a:srgbClr val="0000CC"/>
              </a:solidFill>
              <a:latin typeface="Times New Roman" panose="02020603050405020304" pitchFamily="18" charset="0"/>
              <a:cs typeface="Times New Roman" panose="02020603050405020304" pitchFamily="18" charset="0"/>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284163" y="629106"/>
            <a:ext cx="8535708" cy="5109091"/>
          </a:xfrm>
          <a:prstGeom prst="rect">
            <a:avLst/>
          </a:prstGeom>
        </p:spPr>
        <p:txBody>
          <a:bodyPr wrap="square">
            <a:spAutoFit/>
          </a:bodyPr>
          <a:lstStyle/>
          <a:p>
            <a:pPr marL="342900" lvl="1" indent="-342900">
              <a:buFont typeface="Wingdings" panose="05000000000000000000" pitchFamily="2" charset="2"/>
              <a:buChar char="p"/>
            </a:pPr>
            <a:r>
              <a:rPr lang="zh-TW" altLang="zh-HK" sz="2200" dirty="0">
                <a:latin typeface="+mn-ea"/>
              </a:rPr>
              <a:t>香港社會服務聯會</a:t>
            </a:r>
            <a:r>
              <a:rPr lang="en-US" altLang="zh-HK" sz="2200" dirty="0">
                <a:latin typeface="+mn-ea"/>
              </a:rPr>
              <a:t> (2013</a:t>
            </a:r>
            <a:r>
              <a:rPr lang="zh-TW" altLang="zh-HK" sz="2200" dirty="0">
                <a:latin typeface="+mn-ea"/>
              </a:rPr>
              <a:t>年</a:t>
            </a:r>
            <a:r>
              <a:rPr lang="en-US" altLang="zh-HK" sz="2200" dirty="0">
                <a:latin typeface="+mn-ea"/>
              </a:rPr>
              <a:t>5</a:t>
            </a:r>
            <a:r>
              <a:rPr lang="zh-TW" altLang="zh-HK" sz="2200" dirty="0">
                <a:latin typeface="+mn-ea"/>
              </a:rPr>
              <a:t>月</a:t>
            </a:r>
            <a:r>
              <a:rPr lang="en-US" altLang="zh-HK" sz="2200" dirty="0">
                <a:latin typeface="+mn-ea"/>
              </a:rPr>
              <a:t>25</a:t>
            </a:r>
            <a:r>
              <a:rPr lang="zh-TW" altLang="zh-HK" sz="2200" dirty="0">
                <a:latin typeface="+mn-ea"/>
              </a:rPr>
              <a:t>日</a:t>
            </a:r>
            <a:r>
              <a:rPr lang="en-US" altLang="zh-HK" sz="2200" dirty="0">
                <a:latin typeface="+mn-ea"/>
              </a:rPr>
              <a:t>) </a:t>
            </a:r>
            <a:r>
              <a:rPr lang="zh-TW" altLang="zh-HK" sz="2200" dirty="0">
                <a:latin typeface="+mn-ea"/>
              </a:rPr>
              <a:t>〈青少年的就業及社會流動機會〉</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a:t>
            </a:r>
            <a:r>
              <a:rPr lang="en-US" altLang="zh-HK" sz="2200" u="sng" dirty="0" smtClean="0">
                <a:solidFill>
                  <a:srgbClr val="0000CC"/>
                </a:solidFill>
                <a:latin typeface="+mn-ea"/>
              </a:rPr>
              <a:t>c4e.hkcss.org.hk/user/Youth201306.pdf</a:t>
            </a:r>
            <a:r>
              <a:rPr lang="zh-TW" altLang="en-US" sz="2200" u="sng" dirty="0" smtClean="0">
                <a:solidFill>
                  <a:srgbClr val="0000CC"/>
                </a:solidFill>
                <a:latin typeface="+mn-ea"/>
              </a:rPr>
              <a:t> </a:t>
            </a:r>
            <a:r>
              <a:rPr lang="en-US" altLang="zh-HK" sz="2200" dirty="0" smtClean="0">
                <a:latin typeface="+mn-ea"/>
              </a:rPr>
              <a:t>)</a:t>
            </a:r>
            <a:endParaRPr lang="zh-TW" altLang="zh-HK" sz="2200" dirty="0">
              <a:latin typeface="+mn-ea"/>
            </a:endParaRPr>
          </a:p>
          <a:p>
            <a:pPr marL="342900" indent="-342900">
              <a:buFont typeface="Wingdings" panose="05000000000000000000" pitchFamily="2" charset="2"/>
              <a:buChar char="p"/>
            </a:pPr>
            <a:endParaRPr lang="en-US" altLang="zh-TW" sz="2200" dirty="0" smtClean="0">
              <a:latin typeface="+mn-ea"/>
            </a:endParaRPr>
          </a:p>
          <a:p>
            <a:pPr marL="342900" lvl="1" indent="-342900">
              <a:buFont typeface="Wingdings" panose="05000000000000000000" pitchFamily="2" charset="2"/>
              <a:buChar char="p"/>
            </a:pPr>
            <a:r>
              <a:rPr lang="zh-TW" altLang="zh-HK" sz="2200" dirty="0">
                <a:latin typeface="+mn-ea"/>
              </a:rPr>
              <a:t>企業家日報</a:t>
            </a:r>
            <a:r>
              <a:rPr lang="en-US" altLang="zh-HK" sz="2200" dirty="0">
                <a:latin typeface="+mn-ea"/>
              </a:rPr>
              <a:t> (2013</a:t>
            </a:r>
            <a:r>
              <a:rPr lang="zh-TW" altLang="zh-HK" sz="2200" dirty="0">
                <a:latin typeface="+mn-ea"/>
              </a:rPr>
              <a:t>年</a:t>
            </a:r>
            <a:r>
              <a:rPr lang="en-US" altLang="zh-HK" sz="2200" dirty="0">
                <a:latin typeface="+mn-ea"/>
              </a:rPr>
              <a:t>6</a:t>
            </a:r>
            <a:r>
              <a:rPr lang="zh-TW" altLang="zh-HK" sz="2200" dirty="0">
                <a:latin typeface="+mn-ea"/>
              </a:rPr>
              <a:t>月</a:t>
            </a:r>
            <a:r>
              <a:rPr lang="en-US" altLang="zh-HK" sz="2200" dirty="0">
                <a:latin typeface="+mn-ea"/>
              </a:rPr>
              <a:t>8</a:t>
            </a:r>
            <a:r>
              <a:rPr lang="zh-TW" altLang="zh-HK" sz="2200" dirty="0">
                <a:latin typeface="+mn-ea"/>
              </a:rPr>
              <a:t>日</a:t>
            </a:r>
            <a:r>
              <a:rPr lang="en-US" altLang="zh-HK" sz="2200" dirty="0">
                <a:latin typeface="+mn-ea"/>
              </a:rPr>
              <a:t>) </a:t>
            </a:r>
            <a:r>
              <a:rPr lang="zh-TW" altLang="zh-HK" sz="2200" dirty="0">
                <a:latin typeface="+mn-ea"/>
              </a:rPr>
              <a:t>〈香港大學生就業主要靠自己〉</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http://news.sina.com.tw/article/20130603/9817231.html</a:t>
            </a:r>
            <a:r>
              <a:rPr lang="en-US" altLang="zh-HK" sz="2200" dirty="0" smtClean="0">
                <a:latin typeface="+mn-ea"/>
              </a:rPr>
              <a:t>)</a:t>
            </a:r>
          </a:p>
          <a:p>
            <a:pPr marL="342900" lvl="1" indent="-342900">
              <a:buFont typeface="Wingdings" panose="05000000000000000000" pitchFamily="2" charset="2"/>
              <a:buChar char="p"/>
            </a:pPr>
            <a:endParaRPr lang="zh-TW" altLang="zh-HK" dirty="0">
              <a:latin typeface="+mn-ea"/>
            </a:endParaRPr>
          </a:p>
          <a:p>
            <a:pPr marL="342900" indent="-342900">
              <a:buFont typeface="Wingdings" panose="05000000000000000000" pitchFamily="2" charset="2"/>
              <a:buChar char="p"/>
            </a:pPr>
            <a:r>
              <a:rPr lang="zh-TW" altLang="zh-HK" sz="2200" dirty="0" smtClean="0">
                <a:latin typeface="+mn-ea"/>
              </a:rPr>
              <a:t>中國</a:t>
            </a:r>
            <a:r>
              <a:rPr lang="zh-TW" altLang="zh-HK" sz="2200" dirty="0">
                <a:latin typeface="+mn-ea"/>
              </a:rPr>
              <a:t>評論新聞網</a:t>
            </a:r>
            <a:r>
              <a:rPr lang="en-US" altLang="zh-HK" sz="2200" dirty="0">
                <a:latin typeface="+mn-ea"/>
              </a:rPr>
              <a:t>(2012</a:t>
            </a:r>
            <a:r>
              <a:rPr lang="zh-TW" altLang="zh-HK" sz="2200" dirty="0">
                <a:latin typeface="+mn-ea"/>
              </a:rPr>
              <a:t>年</a:t>
            </a:r>
            <a:r>
              <a:rPr lang="en-US" altLang="zh-HK" sz="2200" dirty="0">
                <a:latin typeface="+mn-ea"/>
              </a:rPr>
              <a:t>8</a:t>
            </a:r>
            <a:r>
              <a:rPr lang="zh-TW" altLang="zh-HK" sz="2200" dirty="0">
                <a:latin typeface="+mn-ea"/>
              </a:rPr>
              <a:t>月</a:t>
            </a:r>
            <a:r>
              <a:rPr lang="en-US" altLang="zh-HK" sz="2200" dirty="0">
                <a:latin typeface="+mn-ea"/>
              </a:rPr>
              <a:t>7</a:t>
            </a:r>
            <a:r>
              <a:rPr lang="zh-TW" altLang="zh-HK" sz="2200" dirty="0">
                <a:latin typeface="+mn-ea"/>
              </a:rPr>
              <a:t>日</a:t>
            </a:r>
            <a:r>
              <a:rPr lang="en-US" altLang="zh-HK" sz="2200" dirty="0" smtClean="0">
                <a:latin typeface="+mn-ea"/>
              </a:rPr>
              <a:t>)</a:t>
            </a:r>
            <a:r>
              <a:rPr lang="zh-TW" altLang="zh-HK" sz="2200" dirty="0">
                <a:latin typeface="+mn-ea"/>
              </a:rPr>
              <a:t> 〈香港青年向上流動的困境〉</a:t>
            </a:r>
            <a:r>
              <a:rPr lang="en-US" altLang="zh-HK" sz="2200" dirty="0" smtClean="0">
                <a:latin typeface="+mn-ea"/>
              </a:rPr>
              <a:t>(</a:t>
            </a:r>
            <a:r>
              <a:rPr lang="zh-TW" altLang="zh-HK" sz="2200" dirty="0">
                <a:latin typeface="+mn-ea"/>
              </a:rPr>
              <a:t>取自</a:t>
            </a:r>
            <a:r>
              <a:rPr lang="en-US" altLang="zh-HK" sz="2200" dirty="0">
                <a:latin typeface="+mn-ea"/>
              </a:rPr>
              <a:t>: </a:t>
            </a:r>
            <a:r>
              <a:rPr lang="en-US" altLang="zh-HK" sz="2200" u="sng" dirty="0">
                <a:latin typeface="+mn-ea"/>
                <a:hlinkClick r:id="rId3"/>
              </a:rPr>
              <a:t>http://hk.crntt.com/doc/1021/9/1/9/102191997.html?coluid=93&amp;kindid=7490&amp;docid=102191997</a:t>
            </a:r>
            <a:r>
              <a:rPr lang="en-US" altLang="zh-HK" sz="2200" dirty="0">
                <a:latin typeface="+mn-ea"/>
              </a:rPr>
              <a:t>)</a:t>
            </a:r>
            <a:endParaRPr lang="zh-TW" altLang="zh-HK" sz="2200" dirty="0">
              <a:latin typeface="+mn-ea"/>
            </a:endParaRPr>
          </a:p>
          <a:p>
            <a:endParaRPr lang="zh-TW" altLang="zh-HK" sz="2200" dirty="0">
              <a:latin typeface="+mn-ea"/>
            </a:endParaRPr>
          </a:p>
          <a:p>
            <a:pPr marL="342900" indent="-342900">
              <a:buFont typeface="Wingdings" panose="05000000000000000000" pitchFamily="2" charset="2"/>
              <a:buChar char="p"/>
            </a:pPr>
            <a:r>
              <a:rPr lang="zh-TW" altLang="zh-HK" sz="2200" dirty="0">
                <a:latin typeface="+mn-ea"/>
              </a:rPr>
              <a:t>頭條日報</a:t>
            </a:r>
            <a:r>
              <a:rPr lang="en-US" altLang="zh-HK" sz="2200" dirty="0">
                <a:latin typeface="+mn-ea"/>
              </a:rPr>
              <a:t>(2013</a:t>
            </a:r>
            <a:r>
              <a:rPr lang="zh-TW" altLang="zh-HK" sz="2200" dirty="0">
                <a:latin typeface="+mn-ea"/>
              </a:rPr>
              <a:t>年</a:t>
            </a:r>
            <a:r>
              <a:rPr lang="en-US" altLang="zh-HK" sz="2200" dirty="0">
                <a:latin typeface="+mn-ea"/>
              </a:rPr>
              <a:t>1</a:t>
            </a:r>
            <a:r>
              <a:rPr lang="zh-TW" altLang="zh-HK" sz="2200" dirty="0">
                <a:latin typeface="+mn-ea"/>
              </a:rPr>
              <a:t>月</a:t>
            </a:r>
            <a:r>
              <a:rPr lang="en-US" altLang="zh-HK" sz="2200" dirty="0">
                <a:latin typeface="+mn-ea"/>
              </a:rPr>
              <a:t>25</a:t>
            </a:r>
            <a:r>
              <a:rPr lang="zh-TW" altLang="zh-HK" sz="2200" dirty="0">
                <a:latin typeface="+mn-ea"/>
              </a:rPr>
              <a:t>日</a:t>
            </a:r>
            <a:r>
              <a:rPr lang="en-US" altLang="zh-HK" sz="2200" dirty="0" smtClean="0">
                <a:latin typeface="+mn-ea"/>
              </a:rPr>
              <a:t>)</a:t>
            </a:r>
            <a:r>
              <a:rPr lang="zh-TW" altLang="zh-HK" sz="2200" dirty="0">
                <a:latin typeface="+mn-ea"/>
              </a:rPr>
              <a:t> 〈調研洞悉</a:t>
            </a:r>
            <a:r>
              <a:rPr lang="en-US" altLang="zh-HK" sz="2200" dirty="0">
                <a:latin typeface="+mn-ea"/>
              </a:rPr>
              <a:t>——</a:t>
            </a:r>
            <a:r>
              <a:rPr lang="zh-TW" altLang="zh-HK" sz="2200" dirty="0">
                <a:latin typeface="+mn-ea"/>
              </a:rPr>
              <a:t>青年人口統計〉</a:t>
            </a:r>
            <a:r>
              <a:rPr lang="en-US" altLang="zh-HK" sz="2200" dirty="0" smtClean="0">
                <a:latin typeface="+mn-ea"/>
              </a:rPr>
              <a:t>(</a:t>
            </a:r>
            <a:r>
              <a:rPr lang="zh-TW" altLang="zh-HK" sz="2200" dirty="0">
                <a:latin typeface="+mn-ea"/>
              </a:rPr>
              <a:t>取自</a:t>
            </a:r>
            <a:r>
              <a:rPr lang="en-US" altLang="zh-HK" sz="2200" dirty="0">
                <a:latin typeface="+mn-ea"/>
              </a:rPr>
              <a:t>: </a:t>
            </a:r>
            <a:r>
              <a:rPr lang="en-US" altLang="zh-HK" sz="2200" u="sng" dirty="0">
                <a:latin typeface="+mn-ea"/>
                <a:hlinkClick r:id="rId4"/>
              </a:rPr>
              <a:t>http://news.stheadline.com/dailynews/headline_news_detail_columnist.asp?id=224317&amp;section_name=wtt&amp;kw=97</a:t>
            </a:r>
            <a:r>
              <a:rPr lang="en-US" altLang="zh-HK" sz="2200" dirty="0">
                <a:latin typeface="+mn-ea"/>
              </a:rPr>
              <a:t>)</a:t>
            </a:r>
            <a:endParaRPr lang="zh-TW" altLang="zh-HK" sz="2200" dirty="0">
              <a:latin typeface="+mn-ea"/>
            </a:endParaRPr>
          </a:p>
          <a:p>
            <a:endParaRPr lang="zh-TW" altLang="zh-HK" sz="2200" dirty="0">
              <a:solidFill>
                <a:srgbClr val="0000CC"/>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12</a:t>
            </a:fld>
            <a:endParaRPr lang="zh-HK" altLang="en-US"/>
          </a:p>
        </p:txBody>
      </p:sp>
      <p:sp>
        <p:nvSpPr>
          <p:cNvPr id="16" name="矩形 15">
            <a:hlinkClick r:id="rId5"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6"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0"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2949790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107504" y="629106"/>
            <a:ext cx="8926669" cy="6740307"/>
          </a:xfrm>
          <a:prstGeom prst="rect">
            <a:avLst/>
          </a:prstGeom>
        </p:spPr>
        <p:txBody>
          <a:bodyPr wrap="square">
            <a:spAutoFit/>
          </a:bodyPr>
          <a:lstStyle/>
          <a:p>
            <a:pPr marL="342900" indent="-342900">
              <a:buFont typeface="Wingdings" panose="05000000000000000000" pitchFamily="2" charset="2"/>
              <a:buChar char="p"/>
            </a:pPr>
            <a:r>
              <a:rPr lang="zh-TW" altLang="zh-HK" sz="2400" dirty="0" smtClean="0">
                <a:latin typeface="+mn-ea"/>
              </a:rPr>
              <a:t>成</a:t>
            </a:r>
            <a:r>
              <a:rPr lang="zh-TW" altLang="zh-HK" sz="2400" dirty="0">
                <a:latin typeface="+mn-ea"/>
              </a:rPr>
              <a:t>報</a:t>
            </a:r>
            <a:r>
              <a:rPr lang="en-US" altLang="zh-HK" sz="2400" dirty="0">
                <a:latin typeface="+mn-ea"/>
              </a:rPr>
              <a:t>(2013</a:t>
            </a:r>
            <a:r>
              <a:rPr lang="zh-TW" altLang="zh-HK" sz="2400" dirty="0">
                <a:latin typeface="+mn-ea"/>
              </a:rPr>
              <a:t>年</a:t>
            </a:r>
            <a:r>
              <a:rPr lang="en-US" altLang="zh-HK" sz="2400" dirty="0">
                <a:latin typeface="+mn-ea"/>
              </a:rPr>
              <a:t>3</a:t>
            </a:r>
            <a:r>
              <a:rPr lang="zh-TW" altLang="zh-HK" sz="2400" dirty="0">
                <a:latin typeface="+mn-ea"/>
              </a:rPr>
              <a:t>月</a:t>
            </a:r>
            <a:r>
              <a:rPr lang="en-US" altLang="zh-HK" sz="2400" dirty="0">
                <a:latin typeface="+mn-ea"/>
              </a:rPr>
              <a:t>15</a:t>
            </a:r>
            <a:r>
              <a:rPr lang="zh-TW" altLang="zh-HK" sz="2400" dirty="0">
                <a:latin typeface="+mn-ea"/>
              </a:rPr>
              <a:t>日</a:t>
            </a:r>
            <a:r>
              <a:rPr lang="en-US" altLang="zh-HK" sz="2400" dirty="0">
                <a:latin typeface="+mn-ea"/>
              </a:rPr>
              <a:t>) </a:t>
            </a:r>
            <a:r>
              <a:rPr lang="zh-TW" altLang="zh-HK" sz="2400" dirty="0">
                <a:latin typeface="+mn-ea"/>
              </a:rPr>
              <a:t>〈如何帶動青年向上流動？ 〉</a:t>
            </a:r>
            <a:r>
              <a:rPr lang="en-US" altLang="zh-HK" sz="2400" dirty="0" smtClean="0">
                <a:latin typeface="+mn-ea"/>
              </a:rPr>
              <a:t>(</a:t>
            </a:r>
            <a:r>
              <a:rPr lang="zh-TW" altLang="zh-HK" sz="2400" dirty="0">
                <a:latin typeface="+mn-ea"/>
              </a:rPr>
              <a:t>取自</a:t>
            </a:r>
            <a:r>
              <a:rPr lang="en-US" altLang="zh-HK" sz="2400" dirty="0">
                <a:latin typeface="+mn-ea"/>
              </a:rPr>
              <a:t>: </a:t>
            </a:r>
            <a:r>
              <a:rPr lang="en-US" altLang="zh-HK" sz="2400" u="sng" dirty="0">
                <a:latin typeface="+mn-ea"/>
                <a:hlinkClick r:id="rId3"/>
              </a:rPr>
              <a:t>http://www.singpao.com/xw/gat/201303/t20130315_424044.html</a:t>
            </a:r>
            <a:r>
              <a:rPr lang="en-US" altLang="zh-HK" sz="2400" dirty="0">
                <a:latin typeface="+mn-ea"/>
              </a:rPr>
              <a:t>)</a:t>
            </a:r>
            <a:endParaRPr lang="zh-TW" altLang="zh-HK" sz="2400" dirty="0">
              <a:latin typeface="+mn-ea"/>
            </a:endParaRPr>
          </a:p>
          <a:p>
            <a:endParaRPr lang="zh-TW" altLang="zh-HK" sz="2400" dirty="0">
              <a:latin typeface="+mn-ea"/>
            </a:endParaRPr>
          </a:p>
          <a:p>
            <a:pPr marL="342900" indent="-342900">
              <a:buFont typeface="Wingdings" panose="05000000000000000000" pitchFamily="2" charset="2"/>
              <a:buChar char="p"/>
            </a:pPr>
            <a:r>
              <a:rPr lang="zh-TW" altLang="zh-HK" sz="2400" dirty="0" smtClean="0">
                <a:latin typeface="+mn-ea"/>
              </a:rPr>
              <a:t>亞太</a:t>
            </a:r>
            <a:r>
              <a:rPr lang="zh-TW" altLang="zh-HK" sz="2400" dirty="0">
                <a:latin typeface="+mn-ea"/>
              </a:rPr>
              <a:t>日報</a:t>
            </a:r>
            <a:r>
              <a:rPr lang="en-US" altLang="zh-HK" sz="2400" dirty="0">
                <a:latin typeface="+mn-ea"/>
              </a:rPr>
              <a:t>(2013</a:t>
            </a:r>
            <a:r>
              <a:rPr lang="zh-TW" altLang="zh-HK" sz="2400" dirty="0">
                <a:latin typeface="+mn-ea"/>
              </a:rPr>
              <a:t>年</a:t>
            </a:r>
            <a:r>
              <a:rPr lang="en-US" altLang="zh-HK" sz="2400" dirty="0">
                <a:latin typeface="+mn-ea"/>
              </a:rPr>
              <a:t>3</a:t>
            </a:r>
            <a:r>
              <a:rPr lang="zh-TW" altLang="zh-HK" sz="2400" dirty="0">
                <a:latin typeface="+mn-ea"/>
              </a:rPr>
              <a:t>月</a:t>
            </a:r>
            <a:r>
              <a:rPr lang="en-US" altLang="zh-HK" sz="2400" dirty="0">
                <a:latin typeface="+mn-ea"/>
              </a:rPr>
              <a:t>4</a:t>
            </a:r>
            <a:r>
              <a:rPr lang="zh-TW" altLang="zh-HK" sz="2400" dirty="0">
                <a:latin typeface="+mn-ea"/>
              </a:rPr>
              <a:t>日</a:t>
            </a:r>
            <a:r>
              <a:rPr lang="en-US" altLang="zh-HK" sz="2400" dirty="0" smtClean="0">
                <a:latin typeface="+mn-ea"/>
              </a:rPr>
              <a:t>)</a:t>
            </a:r>
            <a:r>
              <a:rPr lang="zh-TW" altLang="zh-HK" sz="2400" dirty="0">
                <a:latin typeface="+mn-ea"/>
              </a:rPr>
              <a:t> 〈港中大：逾半市民認為社會向上流動機會不足〉</a:t>
            </a:r>
            <a:r>
              <a:rPr lang="en-US" altLang="zh-HK" sz="2400" dirty="0" smtClean="0">
                <a:latin typeface="+mn-ea"/>
              </a:rPr>
              <a:t>(</a:t>
            </a:r>
            <a:r>
              <a:rPr lang="zh-TW" altLang="zh-HK" sz="2400" dirty="0">
                <a:latin typeface="+mn-ea"/>
              </a:rPr>
              <a:t>取自</a:t>
            </a:r>
            <a:r>
              <a:rPr lang="en-US" altLang="zh-HK" sz="2400" dirty="0">
                <a:latin typeface="+mn-ea"/>
              </a:rPr>
              <a:t>: </a:t>
            </a:r>
            <a:r>
              <a:rPr lang="en-US" altLang="zh-HK" sz="2400" u="sng" dirty="0">
                <a:latin typeface="+mn-ea"/>
                <a:hlinkClick r:id="rId4"/>
              </a:rPr>
              <a:t>http://www.apdnews.com/news/22473.html</a:t>
            </a:r>
            <a:r>
              <a:rPr lang="en-US" altLang="zh-HK" sz="2400" dirty="0" smtClean="0">
                <a:latin typeface="+mn-ea"/>
              </a:rPr>
              <a:t>)</a:t>
            </a:r>
          </a:p>
          <a:p>
            <a:pPr marL="342900" indent="-342900">
              <a:buFont typeface="Wingdings" panose="05000000000000000000" pitchFamily="2" charset="2"/>
              <a:buChar char="p"/>
            </a:pPr>
            <a:endParaRPr lang="en-US" altLang="zh-HK" sz="2400" dirty="0">
              <a:latin typeface="+mn-ea"/>
            </a:endParaRPr>
          </a:p>
          <a:p>
            <a:pPr marL="342900" indent="-342900">
              <a:buFont typeface="Wingdings" panose="05000000000000000000" pitchFamily="2" charset="2"/>
              <a:buChar char="p"/>
            </a:pPr>
            <a:r>
              <a:rPr lang="zh-TW" altLang="zh-HK" sz="2400" dirty="0">
                <a:latin typeface="+mn-ea"/>
              </a:rPr>
              <a:t>香港新聞網</a:t>
            </a:r>
            <a:r>
              <a:rPr lang="en-US" altLang="zh-HK" sz="2400" dirty="0">
                <a:latin typeface="+mn-ea"/>
              </a:rPr>
              <a:t>(2013</a:t>
            </a:r>
            <a:r>
              <a:rPr lang="zh-TW" altLang="zh-HK" sz="2400" dirty="0">
                <a:latin typeface="+mn-ea"/>
              </a:rPr>
              <a:t>年</a:t>
            </a:r>
            <a:r>
              <a:rPr lang="en-US" altLang="zh-HK" sz="2400" dirty="0">
                <a:latin typeface="+mn-ea"/>
              </a:rPr>
              <a:t>4</a:t>
            </a:r>
            <a:r>
              <a:rPr lang="zh-TW" altLang="zh-HK" sz="2400" dirty="0">
                <a:latin typeface="+mn-ea"/>
              </a:rPr>
              <a:t>月</a:t>
            </a:r>
            <a:r>
              <a:rPr lang="en-US" altLang="zh-HK" sz="2400" dirty="0">
                <a:latin typeface="+mn-ea"/>
              </a:rPr>
              <a:t>30</a:t>
            </a:r>
            <a:r>
              <a:rPr lang="zh-TW" altLang="zh-HK" sz="2400" dirty="0">
                <a:latin typeface="+mn-ea"/>
              </a:rPr>
              <a:t>日</a:t>
            </a:r>
            <a:r>
              <a:rPr lang="en-US" altLang="zh-HK" sz="2400" dirty="0" smtClean="0">
                <a:latin typeface="+mn-ea"/>
              </a:rPr>
              <a:t>)</a:t>
            </a:r>
            <a:r>
              <a:rPr lang="zh-TW" altLang="zh-HK" sz="2400" dirty="0">
                <a:latin typeface="+mn-ea"/>
              </a:rPr>
              <a:t> 〈</a:t>
            </a:r>
            <a:r>
              <a:rPr lang="en-US" altLang="zh-HK" sz="2400" dirty="0" smtClean="0">
                <a:latin typeface="+mn-ea"/>
              </a:rPr>
              <a:t> </a:t>
            </a:r>
            <a:r>
              <a:rPr lang="zh-TW" altLang="zh-HK" sz="2400" dirty="0">
                <a:latin typeface="+mn-ea"/>
              </a:rPr>
              <a:t>逾八成港青年認為大學畢業生成中產難度增〉</a:t>
            </a:r>
            <a:r>
              <a:rPr lang="en-US" altLang="zh-HK" sz="2400" dirty="0" smtClean="0">
                <a:latin typeface="+mn-ea"/>
              </a:rPr>
              <a:t>(</a:t>
            </a:r>
            <a:r>
              <a:rPr lang="zh-TW" altLang="zh-HK" sz="2400" dirty="0">
                <a:latin typeface="+mn-ea"/>
              </a:rPr>
              <a:t>取自</a:t>
            </a:r>
            <a:r>
              <a:rPr lang="en-US" altLang="zh-HK" sz="2400" dirty="0">
                <a:latin typeface="+mn-ea"/>
              </a:rPr>
              <a:t>: </a:t>
            </a:r>
            <a:r>
              <a:rPr lang="en-US" altLang="zh-HK" sz="2400" u="sng" dirty="0">
                <a:latin typeface="+mn-ea"/>
                <a:hlinkClick r:id="rId5"/>
              </a:rPr>
              <a:t>http://www.hkcna.hk/content/2013/0430/189943.shtml</a:t>
            </a:r>
            <a:r>
              <a:rPr lang="en-US" altLang="zh-HK" sz="2400" dirty="0" smtClean="0">
                <a:latin typeface="+mn-ea"/>
              </a:rPr>
              <a:t>)</a:t>
            </a:r>
          </a:p>
          <a:p>
            <a:endParaRPr lang="zh-TW" altLang="zh-HK" sz="2400" dirty="0">
              <a:latin typeface="+mn-ea"/>
            </a:endParaRPr>
          </a:p>
          <a:p>
            <a:pPr marL="342900" indent="-342900">
              <a:buFont typeface="Wingdings" panose="05000000000000000000" pitchFamily="2" charset="2"/>
              <a:buChar char="p"/>
            </a:pPr>
            <a:r>
              <a:rPr lang="zh-TW" altLang="zh-HK" sz="2400" dirty="0">
                <a:latin typeface="+mn-ea"/>
              </a:rPr>
              <a:t>商業電台</a:t>
            </a:r>
            <a:r>
              <a:rPr lang="en-US" altLang="zh-HK" sz="2400" dirty="0">
                <a:latin typeface="+mn-ea"/>
              </a:rPr>
              <a:t>(2013</a:t>
            </a:r>
            <a:r>
              <a:rPr lang="zh-TW" altLang="zh-HK" sz="2400" dirty="0">
                <a:latin typeface="+mn-ea"/>
              </a:rPr>
              <a:t>年</a:t>
            </a:r>
            <a:r>
              <a:rPr lang="en-US" altLang="zh-HK" sz="2400" dirty="0">
                <a:latin typeface="+mn-ea"/>
              </a:rPr>
              <a:t>1</a:t>
            </a:r>
            <a:r>
              <a:rPr lang="zh-TW" altLang="zh-HK" sz="2400" dirty="0">
                <a:latin typeface="+mn-ea"/>
              </a:rPr>
              <a:t>月</a:t>
            </a:r>
            <a:r>
              <a:rPr lang="en-US" altLang="zh-HK" sz="2400" dirty="0">
                <a:latin typeface="+mn-ea"/>
              </a:rPr>
              <a:t>29</a:t>
            </a:r>
            <a:r>
              <a:rPr lang="zh-TW" altLang="zh-HK" sz="2400" dirty="0">
                <a:latin typeface="+mn-ea"/>
              </a:rPr>
              <a:t>日</a:t>
            </a:r>
            <a:r>
              <a:rPr lang="en-US" altLang="zh-HK" sz="2400" dirty="0" smtClean="0">
                <a:latin typeface="+mn-ea"/>
              </a:rPr>
              <a:t>)</a:t>
            </a:r>
            <a:r>
              <a:rPr lang="zh-TW" altLang="zh-HK" sz="2400" dirty="0">
                <a:latin typeface="+mn-ea"/>
              </a:rPr>
              <a:t> 〈張建宗勉勵青年人就業本著龜兔賽跑理念〉</a:t>
            </a:r>
            <a:r>
              <a:rPr lang="en-US" altLang="zh-HK" sz="2400" dirty="0" smtClean="0">
                <a:latin typeface="+mn-ea"/>
              </a:rPr>
              <a:t>(</a:t>
            </a:r>
            <a:r>
              <a:rPr lang="zh-TW" altLang="zh-HK" sz="2400" dirty="0">
                <a:latin typeface="+mn-ea"/>
              </a:rPr>
              <a:t>取自</a:t>
            </a:r>
            <a:r>
              <a:rPr lang="en-US" altLang="zh-HK" sz="2400" dirty="0">
                <a:latin typeface="+mn-ea"/>
              </a:rPr>
              <a:t>: </a:t>
            </a:r>
            <a:r>
              <a:rPr lang="en-US" altLang="zh-HK" sz="2400" u="sng" dirty="0">
                <a:latin typeface="+mn-ea"/>
                <a:hlinkClick r:id="rId6"/>
              </a:rPr>
              <a:t>http://www.881903.com/page/zh-tw/audiocolumndetail.aspx?itemid=593717</a:t>
            </a:r>
            <a:r>
              <a:rPr lang="en-US" altLang="zh-HK" sz="2400" dirty="0">
                <a:latin typeface="+mn-ea"/>
              </a:rPr>
              <a:t>)</a:t>
            </a:r>
            <a:endParaRPr lang="zh-TW" altLang="zh-HK" sz="2400" dirty="0">
              <a:latin typeface="+mn-ea"/>
            </a:endParaRPr>
          </a:p>
          <a:p>
            <a:endParaRPr lang="zh-TW" altLang="zh-HK" sz="2400" dirty="0">
              <a:solidFill>
                <a:srgbClr val="0000CC"/>
              </a:solidFill>
            </a:endParaRPr>
          </a:p>
          <a:p>
            <a:pPr marL="342900" indent="-342900">
              <a:buFont typeface="Wingdings" panose="05000000000000000000" pitchFamily="2" charset="2"/>
              <a:buChar char="p"/>
            </a:pPr>
            <a:endParaRPr lang="en-US" altLang="zh-HK" sz="2400" dirty="0" smtClean="0">
              <a:solidFill>
                <a:srgbClr val="0000CC"/>
              </a:solidFill>
            </a:endParaRPr>
          </a:p>
          <a:p>
            <a:pPr marL="342900" indent="-342900">
              <a:buFont typeface="Wingdings" panose="05000000000000000000" pitchFamily="2" charset="2"/>
              <a:buChar char="p"/>
            </a:pPr>
            <a:endParaRPr lang="zh-TW" altLang="zh-HK" sz="2400" dirty="0">
              <a:solidFill>
                <a:srgbClr val="0000CC"/>
              </a:solidFill>
            </a:endParaRPr>
          </a:p>
          <a:p>
            <a:endParaRPr lang="zh-TW" altLang="zh-HK" sz="2400" dirty="0"/>
          </a:p>
          <a:p>
            <a:pPr marL="342900" indent="-342900">
              <a:buFont typeface="Wingdings" panose="05000000000000000000" pitchFamily="2" charset="2"/>
              <a:buChar char="p"/>
            </a:pPr>
            <a:endParaRPr lang="zh-TW" altLang="zh-HK" sz="2400" dirty="0">
              <a:solidFill>
                <a:srgbClr val="0000CC"/>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13</a:t>
            </a:fld>
            <a:endParaRPr lang="zh-HK" altLang="en-US"/>
          </a:p>
        </p:txBody>
      </p:sp>
      <p:sp>
        <p:nvSpPr>
          <p:cNvPr id="16" name="矩形 15">
            <a:hlinkClick r:id="rId7"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8"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0"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
        <p:nvSpPr>
          <p:cNvPr id="21" name="文字方塊 20"/>
          <p:cNvSpPr txBox="1"/>
          <p:nvPr/>
        </p:nvSpPr>
        <p:spPr>
          <a:xfrm>
            <a:off x="1588" y="0"/>
            <a:ext cx="8509473" cy="646331"/>
          </a:xfrm>
          <a:prstGeom prst="rect">
            <a:avLst/>
          </a:prstGeom>
          <a:solidFill>
            <a:srgbClr val="0099FF">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b="1" dirty="0">
                <a:latin typeface="Times New Roman" panose="02020603050405020304" pitchFamily="18" charset="0"/>
                <a:cs typeface="Times New Roman" panose="02020603050405020304" pitchFamily="18" charset="0"/>
              </a:rPr>
              <a:t>2. What are the barriers that deter our younger generations from having upward social mobility? </a:t>
            </a:r>
            <a:endParaRPr lang="zh-TW" alt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14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2" name="矩形 21"/>
          <p:cNvSpPr/>
          <p:nvPr/>
        </p:nvSpPr>
        <p:spPr>
          <a:xfrm>
            <a:off x="230875" y="629106"/>
            <a:ext cx="8588995" cy="6863417"/>
          </a:xfrm>
          <a:prstGeom prst="rect">
            <a:avLst/>
          </a:prstGeom>
        </p:spPr>
        <p:txBody>
          <a:bodyPr wrap="square">
            <a:spAutoFit/>
          </a:bodyPr>
          <a:lstStyle/>
          <a:p>
            <a:pPr marL="342900" indent="-342900">
              <a:buFont typeface="Wingdings" panose="05000000000000000000" pitchFamily="2" charset="2"/>
              <a:buChar char="p"/>
            </a:pPr>
            <a:r>
              <a:rPr lang="zh-TW" altLang="en-US" sz="2200" dirty="0" smtClean="0">
                <a:latin typeface="+mn-ea"/>
              </a:rPr>
              <a:t>香港教育學院 </a:t>
            </a:r>
            <a:r>
              <a:rPr lang="en-US" altLang="zh-HK" sz="2200" dirty="0">
                <a:latin typeface="+mn-ea"/>
              </a:rPr>
              <a:t>(2013</a:t>
            </a:r>
            <a:r>
              <a:rPr lang="zh-TW" altLang="en-US" sz="2200" dirty="0">
                <a:latin typeface="+mn-ea"/>
              </a:rPr>
              <a:t>年</a:t>
            </a:r>
            <a:r>
              <a:rPr lang="en-US" altLang="zh-TW" sz="2200" dirty="0">
                <a:latin typeface="+mn-ea"/>
              </a:rPr>
              <a:t>5</a:t>
            </a:r>
            <a:r>
              <a:rPr lang="zh-TW" altLang="en-US" sz="2200" dirty="0">
                <a:latin typeface="+mn-ea"/>
              </a:rPr>
              <a:t>月</a:t>
            </a:r>
            <a:r>
              <a:rPr lang="en-US" altLang="zh-TW" sz="2200" dirty="0">
                <a:latin typeface="+mn-ea"/>
              </a:rPr>
              <a:t>3</a:t>
            </a:r>
            <a:r>
              <a:rPr lang="zh-TW" altLang="en-US" sz="2200" dirty="0">
                <a:latin typeface="+mn-ea"/>
              </a:rPr>
              <a:t>日</a:t>
            </a:r>
            <a:r>
              <a:rPr lang="en-US" altLang="zh-TW" sz="2200" dirty="0" smtClean="0">
                <a:latin typeface="+mn-ea"/>
              </a:rPr>
              <a:t>)</a:t>
            </a:r>
            <a:r>
              <a:rPr lang="zh-TW" altLang="zh-HK" sz="2200" dirty="0" smtClean="0">
                <a:latin typeface="+mn-ea"/>
              </a:rPr>
              <a:t>〈 「</a:t>
            </a:r>
            <a:r>
              <a:rPr lang="zh-TW" altLang="zh-HK" sz="2200" dirty="0">
                <a:latin typeface="+mn-ea"/>
              </a:rPr>
              <a:t>認．青」每月青年調查</a:t>
            </a:r>
            <a:r>
              <a:rPr lang="en-US" altLang="zh-HK" sz="2200" dirty="0">
                <a:latin typeface="+mn-ea"/>
              </a:rPr>
              <a:t>: </a:t>
            </a:r>
            <a:r>
              <a:rPr lang="zh-TW" altLang="zh-HK" sz="2200" dirty="0">
                <a:latin typeface="+mn-ea"/>
              </a:rPr>
              <a:t>香港青年對社會流動的看法</a:t>
            </a:r>
            <a:r>
              <a:rPr lang="zh-TW" altLang="zh-HK" sz="2200" dirty="0" smtClean="0">
                <a:latin typeface="+mn-ea"/>
              </a:rPr>
              <a:t>〉</a:t>
            </a:r>
            <a:r>
              <a:rPr lang="en-US" altLang="zh-HK" sz="2200" dirty="0" smtClean="0">
                <a:latin typeface="+mn-ea"/>
              </a:rPr>
              <a:t> (</a:t>
            </a:r>
            <a:r>
              <a:rPr lang="zh-TW" altLang="en-US" sz="2200" dirty="0" smtClean="0">
                <a:latin typeface="+mn-ea"/>
              </a:rPr>
              <a:t>取自</a:t>
            </a:r>
            <a:r>
              <a:rPr lang="en-US" altLang="zh-TW" sz="2200" dirty="0" smtClean="0">
                <a:latin typeface="+mn-ea"/>
              </a:rPr>
              <a:t>﹕</a:t>
            </a:r>
            <a:r>
              <a:rPr lang="en-US" altLang="zh-HK" sz="2200" u="sng" dirty="0" smtClean="0">
                <a:latin typeface="+mn-ea"/>
                <a:hlinkClick r:id="rId3"/>
              </a:rPr>
              <a:t>http</a:t>
            </a:r>
            <a:r>
              <a:rPr lang="en-US" altLang="zh-HK" sz="2200" u="sng" dirty="0">
                <a:latin typeface="+mn-ea"/>
                <a:hlinkClick r:id="rId3"/>
              </a:rPr>
              <a:t>://www.ied.edu.hk/cgcs/upload/publications/iedfas-rc_media_coverage_report_2013-05-03.pdf</a:t>
            </a:r>
            <a:r>
              <a:rPr lang="en-US" altLang="zh-HK" sz="2200" dirty="0" smtClean="0">
                <a:latin typeface="+mn-ea"/>
              </a:rPr>
              <a:t>)</a:t>
            </a:r>
          </a:p>
          <a:p>
            <a:pPr marL="342900" indent="-342900">
              <a:buFont typeface="Wingdings" panose="05000000000000000000" pitchFamily="2" charset="2"/>
              <a:buChar char="p"/>
            </a:pPr>
            <a:endParaRPr lang="en-US" altLang="zh-TW" sz="2200" dirty="0">
              <a:latin typeface="+mn-ea"/>
            </a:endParaRPr>
          </a:p>
          <a:p>
            <a:pPr marL="342900" indent="-342900">
              <a:buFont typeface="Wingdings" panose="05000000000000000000" pitchFamily="2" charset="2"/>
              <a:buChar char="p"/>
            </a:pPr>
            <a:r>
              <a:rPr lang="zh-TW" altLang="zh-HK" sz="2200" dirty="0" smtClean="0">
                <a:latin typeface="+mn-ea"/>
              </a:rPr>
              <a:t>星</a:t>
            </a:r>
            <a:r>
              <a:rPr lang="zh-TW" altLang="zh-HK" sz="2200" dirty="0">
                <a:latin typeface="+mn-ea"/>
              </a:rPr>
              <a:t>島日報</a:t>
            </a:r>
            <a:r>
              <a:rPr lang="en-US" altLang="zh-HK" sz="2200" dirty="0">
                <a:latin typeface="+mn-ea"/>
              </a:rPr>
              <a:t>(2013</a:t>
            </a:r>
            <a:r>
              <a:rPr lang="zh-TW" altLang="zh-HK" sz="2200" dirty="0">
                <a:latin typeface="+mn-ea"/>
              </a:rPr>
              <a:t>年</a:t>
            </a:r>
            <a:r>
              <a:rPr lang="en-US" altLang="zh-HK" sz="2200" dirty="0">
                <a:latin typeface="+mn-ea"/>
              </a:rPr>
              <a:t>9</a:t>
            </a:r>
            <a:r>
              <a:rPr lang="zh-TW" altLang="zh-HK" sz="2200" dirty="0">
                <a:latin typeface="+mn-ea"/>
              </a:rPr>
              <a:t>月</a:t>
            </a:r>
            <a:r>
              <a:rPr lang="en-US" altLang="zh-HK" sz="2200" dirty="0">
                <a:latin typeface="+mn-ea"/>
              </a:rPr>
              <a:t>13</a:t>
            </a:r>
            <a:r>
              <a:rPr lang="zh-TW" altLang="zh-HK" sz="2200" dirty="0">
                <a:latin typeface="+mn-ea"/>
              </a:rPr>
              <a:t>日</a:t>
            </a:r>
            <a:r>
              <a:rPr lang="en-US" altLang="zh-HK" sz="2200" dirty="0" smtClean="0">
                <a:latin typeface="+mn-ea"/>
              </a:rPr>
              <a:t>)</a:t>
            </a:r>
            <a:r>
              <a:rPr lang="zh-TW" altLang="zh-HK" sz="2200" dirty="0">
                <a:latin typeface="+mn-ea"/>
              </a:rPr>
              <a:t> 〈青年向上流動〉</a:t>
            </a:r>
            <a:r>
              <a:rPr lang="en-US" altLang="zh-HK" sz="2200" dirty="0" smtClean="0">
                <a:latin typeface="+mn-ea"/>
              </a:rPr>
              <a:t>(</a:t>
            </a:r>
            <a:r>
              <a:rPr lang="zh-TW" altLang="zh-HK" sz="2200" dirty="0">
                <a:latin typeface="+mn-ea"/>
              </a:rPr>
              <a:t>取自</a:t>
            </a:r>
            <a:r>
              <a:rPr lang="en-US" altLang="zh-HK" sz="2200" dirty="0">
                <a:latin typeface="+mn-ea"/>
              </a:rPr>
              <a:t>: </a:t>
            </a:r>
            <a:r>
              <a:rPr lang="en-US" altLang="zh-HK" sz="2200" u="sng" dirty="0">
                <a:latin typeface="+mn-ea"/>
                <a:hlinkClick r:id="rId4"/>
              </a:rPr>
              <a:t>http://www.jeffreylam.hk/articles/20130913art.html</a:t>
            </a:r>
            <a:r>
              <a:rPr lang="en-US" altLang="zh-HK" sz="2200" dirty="0" smtClean="0">
                <a:latin typeface="+mn-ea"/>
              </a:rPr>
              <a:t>)</a:t>
            </a:r>
          </a:p>
          <a:p>
            <a:pPr marL="342900" indent="-342900">
              <a:buFont typeface="Wingdings" panose="05000000000000000000" pitchFamily="2" charset="2"/>
              <a:buChar char="p"/>
            </a:pPr>
            <a:endParaRPr lang="en-US" altLang="zh-TW" sz="2200" dirty="0" smtClean="0">
              <a:latin typeface="+mn-ea"/>
            </a:endParaRPr>
          </a:p>
          <a:p>
            <a:pPr marL="342900" lvl="1" indent="-342900">
              <a:buFont typeface="Wingdings" panose="05000000000000000000" pitchFamily="2" charset="2"/>
              <a:buChar char="p"/>
            </a:pPr>
            <a:r>
              <a:rPr lang="en-US" altLang="zh-HK" sz="2200" dirty="0">
                <a:latin typeface="+mn-ea"/>
              </a:rPr>
              <a:t>JOBSDB HK (2009</a:t>
            </a:r>
            <a:r>
              <a:rPr lang="zh-TW" altLang="zh-HK" sz="2200" dirty="0">
                <a:latin typeface="+mn-ea"/>
              </a:rPr>
              <a:t>年</a:t>
            </a:r>
            <a:r>
              <a:rPr lang="en-US" altLang="zh-HK" sz="2200" dirty="0">
                <a:latin typeface="+mn-ea"/>
              </a:rPr>
              <a:t>4</a:t>
            </a:r>
            <a:r>
              <a:rPr lang="zh-TW" altLang="zh-HK" sz="2200" dirty="0">
                <a:latin typeface="+mn-ea"/>
              </a:rPr>
              <a:t>月</a:t>
            </a:r>
            <a:r>
              <a:rPr lang="en-US" altLang="zh-HK" sz="2200" dirty="0">
                <a:latin typeface="+mn-ea"/>
              </a:rPr>
              <a:t>) </a:t>
            </a:r>
            <a:r>
              <a:rPr lang="zh-TW" altLang="zh-HK" sz="2200" dirty="0">
                <a:latin typeface="+mn-ea"/>
              </a:rPr>
              <a:t>〈青年人如何爭取獲聘</a:t>
            </a:r>
            <a:r>
              <a:rPr lang="zh-TW" altLang="zh-HK" sz="2200" dirty="0" smtClean="0">
                <a:latin typeface="+mn-ea"/>
              </a:rPr>
              <a:t>機會〉</a:t>
            </a:r>
            <a:r>
              <a:rPr lang="en-US" altLang="zh-HK" sz="2200" dirty="0" smtClean="0">
                <a:latin typeface="+mn-ea"/>
              </a:rPr>
              <a:t>(</a:t>
            </a:r>
            <a:r>
              <a:rPr lang="zh-TW" altLang="zh-HK" sz="2200" dirty="0">
                <a:latin typeface="+mn-ea"/>
              </a:rPr>
              <a:t>取自﹕</a:t>
            </a:r>
            <a:r>
              <a:rPr lang="en-US" altLang="zh-HK" sz="2200" u="sng" dirty="0">
                <a:solidFill>
                  <a:srgbClr val="0000CC"/>
                </a:solidFill>
                <a:latin typeface="+mn-ea"/>
              </a:rPr>
              <a:t>http://hk.jobsdb.com/hk/EN/V6HTML/JobSeeker/Resources/jobhunting/preparation/hkfyg.htm</a:t>
            </a:r>
            <a:r>
              <a:rPr lang="en-US" altLang="zh-HK" sz="2200" dirty="0">
                <a:latin typeface="+mn-ea"/>
              </a:rPr>
              <a:t>)</a:t>
            </a:r>
            <a:endParaRPr lang="zh-TW" altLang="zh-HK" sz="2200" dirty="0">
              <a:latin typeface="+mn-ea"/>
            </a:endParaRPr>
          </a:p>
          <a:p>
            <a:pPr marL="342900" indent="-342900">
              <a:buFont typeface="Wingdings" panose="05000000000000000000" pitchFamily="2" charset="2"/>
              <a:buChar char="p"/>
            </a:pPr>
            <a:endParaRPr lang="en-US" altLang="zh-TW" sz="2200" dirty="0" smtClean="0">
              <a:latin typeface="+mn-ea"/>
            </a:endParaRPr>
          </a:p>
          <a:p>
            <a:pPr marL="342900" lvl="1" indent="-342900">
              <a:buFont typeface="Wingdings" panose="05000000000000000000" pitchFamily="2" charset="2"/>
              <a:buChar char="p"/>
            </a:pPr>
            <a:r>
              <a:rPr lang="zh-TW" altLang="zh-HK" sz="2200" dirty="0">
                <a:latin typeface="+mn-ea"/>
              </a:rPr>
              <a:t>星島日報</a:t>
            </a:r>
            <a:r>
              <a:rPr lang="en-US" altLang="zh-HK" sz="2200" dirty="0">
                <a:latin typeface="+mn-ea"/>
              </a:rPr>
              <a:t> (2013</a:t>
            </a:r>
            <a:r>
              <a:rPr lang="zh-TW" altLang="zh-HK" sz="2200" dirty="0">
                <a:latin typeface="+mn-ea"/>
              </a:rPr>
              <a:t>年</a:t>
            </a:r>
            <a:r>
              <a:rPr lang="en-US" altLang="zh-HK" sz="2200" dirty="0">
                <a:latin typeface="+mn-ea"/>
              </a:rPr>
              <a:t>3</a:t>
            </a:r>
            <a:r>
              <a:rPr lang="zh-TW" altLang="zh-HK" sz="2200" dirty="0">
                <a:latin typeface="+mn-ea"/>
              </a:rPr>
              <a:t>月</a:t>
            </a:r>
            <a:r>
              <a:rPr lang="en-US" altLang="zh-HK" sz="2200" dirty="0">
                <a:latin typeface="+mn-ea"/>
              </a:rPr>
              <a:t>19</a:t>
            </a:r>
            <a:r>
              <a:rPr lang="zh-TW" altLang="zh-HK" sz="2200" dirty="0">
                <a:latin typeface="+mn-ea"/>
              </a:rPr>
              <a:t>日</a:t>
            </a:r>
            <a:r>
              <a:rPr lang="en-US" altLang="zh-HK" sz="2200" dirty="0">
                <a:latin typeface="+mn-ea"/>
              </a:rPr>
              <a:t>) </a:t>
            </a:r>
            <a:r>
              <a:rPr lang="zh-TW" altLang="zh-HK" sz="2200" dirty="0">
                <a:latin typeface="+mn-ea"/>
              </a:rPr>
              <a:t>〈年輕人自立能力須加強〉</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http://hk.news.yahoo.com/%</a:t>
            </a:r>
            <a:r>
              <a:rPr lang="en-US" altLang="zh-HK" sz="2200" u="sng" dirty="0" smtClean="0">
                <a:solidFill>
                  <a:srgbClr val="0000CC"/>
                </a:solidFill>
                <a:latin typeface="+mn-ea"/>
              </a:rPr>
              <a:t>E5%B9%B4%E8%BC%95%E4%BA%BA%E8%87%AA%E7%AB%8B%E8%83%BD%E5%8A%9B%E9%A0%88%E5%8A%A0%E5%BC%B7-220602912.html</a:t>
            </a:r>
            <a:r>
              <a:rPr lang="en-US" altLang="zh-HK" sz="2200" dirty="0" smtClean="0">
                <a:latin typeface="+mn-ea"/>
              </a:rPr>
              <a:t>)</a:t>
            </a:r>
            <a:endParaRPr lang="zh-TW" altLang="zh-HK" sz="2200" dirty="0">
              <a:latin typeface="+mn-ea"/>
            </a:endParaRPr>
          </a:p>
          <a:p>
            <a:endParaRPr lang="en-US" altLang="zh-TW" sz="2200" dirty="0">
              <a:solidFill>
                <a:srgbClr val="0000CC"/>
              </a:solidFill>
            </a:endParaRPr>
          </a:p>
          <a:p>
            <a:pPr marL="342900" indent="-342900">
              <a:buFont typeface="Wingdings" panose="05000000000000000000" pitchFamily="2" charset="2"/>
              <a:buChar char="p"/>
            </a:pPr>
            <a:endParaRPr lang="zh-TW" altLang="zh-HK" sz="2200" dirty="0">
              <a:solidFill>
                <a:srgbClr val="0000CC"/>
              </a:solidFill>
            </a:endParaRPr>
          </a:p>
          <a:p>
            <a:pPr marL="342900" indent="-342900">
              <a:buFont typeface="Wingdings" panose="05000000000000000000" pitchFamily="2" charset="2"/>
              <a:buChar char="p"/>
            </a:pPr>
            <a:endParaRPr lang="zh-TW" altLang="zh-HK" sz="2200" dirty="0">
              <a:solidFill>
                <a:srgbClr val="0000CC"/>
              </a:solidFill>
            </a:endParaRPr>
          </a:p>
          <a:p>
            <a:endParaRPr lang="zh-HK" altLang="en-US" sz="2200" dirty="0">
              <a:solidFill>
                <a:srgbClr val="0000CC"/>
              </a:solidFill>
              <a:latin typeface="Arial" panose="020B0604020202020204" pitchFamily="34" charset="0"/>
              <a:ea typeface="細明體" panose="02020509000000000000" pitchFamily="49"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14</a:t>
            </a:fld>
            <a:endParaRPr lang="zh-HK" altLang="en-US"/>
          </a:p>
        </p:txBody>
      </p:sp>
      <p:sp>
        <p:nvSpPr>
          <p:cNvPr id="16" name="矩形 15">
            <a:hlinkClick r:id="rId5"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6"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9" name="矩形 1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0"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
        <p:nvSpPr>
          <p:cNvPr id="21" name="文字方塊 20"/>
          <p:cNvSpPr txBox="1"/>
          <p:nvPr/>
        </p:nvSpPr>
        <p:spPr>
          <a:xfrm>
            <a:off x="1588" y="0"/>
            <a:ext cx="8509473" cy="646331"/>
          </a:xfrm>
          <a:prstGeom prst="rect">
            <a:avLst/>
          </a:prstGeom>
          <a:solidFill>
            <a:srgbClr val="0099FF">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HK" b="1" dirty="0">
                <a:latin typeface="Times New Roman" panose="02020603050405020304" pitchFamily="18" charset="0"/>
                <a:cs typeface="Times New Roman" panose="02020603050405020304" pitchFamily="18" charset="0"/>
              </a:rPr>
              <a:t>2. What are the barriers that deter our younger generations from having upward social mobility? </a:t>
            </a:r>
            <a:endParaRPr lang="zh-TW" altLang="en-US"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0475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172400" y="-1"/>
            <a:ext cx="957871" cy="1165226"/>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214034" y="1322750"/>
            <a:ext cx="8822462" cy="5355312"/>
          </a:xfrm>
          <a:prstGeom prst="rect">
            <a:avLst/>
          </a:prstGeom>
        </p:spPr>
        <p:txBody>
          <a:bodyPr wrap="square">
            <a:spAutoFit/>
          </a:bodyPr>
          <a:lstStyle/>
          <a:p>
            <a:pPr marL="342900" indent="-342900">
              <a:buFont typeface="Wingdings" panose="05000000000000000000" pitchFamily="2" charset="2"/>
              <a:buChar char="p"/>
            </a:pPr>
            <a:r>
              <a:rPr lang="en-US" altLang="zh-HK" sz="2300" dirty="0" smtClean="0">
                <a:latin typeface="Times New Roman" panose="02020603050405020304" pitchFamily="18" charset="0"/>
                <a:cs typeface="Times New Roman" panose="02020603050405020304" pitchFamily="18" charset="0"/>
              </a:rPr>
              <a:t>Census and Statistics Department , HKSAR.  (May, 2013). The Cultural and Creative Industries in Hong Kong. </a:t>
            </a:r>
            <a:r>
              <a:rPr lang="en-US" altLang="zh-HK" sz="2300" dirty="0">
                <a:latin typeface="Times New Roman" panose="02020603050405020304" pitchFamily="18" charset="0"/>
                <a:cs typeface="Times New Roman" panose="02020603050405020304" pitchFamily="18" charset="0"/>
              </a:rPr>
              <a:t>Retrieved from </a:t>
            </a:r>
            <a:r>
              <a:rPr lang="en-US" altLang="zh-HK" sz="2300" dirty="0">
                <a:latin typeface="Times New Roman" panose="02020603050405020304" pitchFamily="18" charset="0"/>
                <a:cs typeface="Times New Roman" panose="02020603050405020304" pitchFamily="18" charset="0"/>
                <a:hlinkClick r:id="rId3"/>
              </a:rPr>
              <a:t>http://</a:t>
            </a:r>
            <a:r>
              <a:rPr lang="en-US" altLang="zh-HK" sz="2300" dirty="0" smtClean="0">
                <a:latin typeface="Times New Roman" panose="02020603050405020304" pitchFamily="18" charset="0"/>
                <a:cs typeface="Times New Roman" panose="02020603050405020304" pitchFamily="18" charset="0"/>
                <a:hlinkClick r:id="rId3"/>
              </a:rPr>
              <a:t>www.censtatd.gov.hk/hkstat/sub/sp80.jsp?productCode=FA100120</a:t>
            </a:r>
            <a:r>
              <a:rPr lang="en-US" altLang="zh-HK" sz="2300" dirty="0" smtClean="0">
                <a:latin typeface="Times New Roman" panose="02020603050405020304" pitchFamily="18" charset="0"/>
                <a:cs typeface="Times New Roman" panose="02020603050405020304" pitchFamily="18" charset="0"/>
              </a:rPr>
              <a:t> </a:t>
            </a:r>
            <a:endParaRPr lang="zh-TW" altLang="zh-HK" sz="2300" dirty="0">
              <a:latin typeface="Times New Roman" panose="02020603050405020304" pitchFamily="18" charset="0"/>
              <a:cs typeface="Times New Roman" panose="02020603050405020304" pitchFamily="18" charset="0"/>
            </a:endParaRPr>
          </a:p>
          <a:p>
            <a:endParaRPr lang="zh-TW" altLang="zh-HK" sz="23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p"/>
            </a:pPr>
            <a:r>
              <a:rPr lang="en-US" altLang="zh-HK" sz="2400" dirty="0">
                <a:latin typeface="Times New Roman" panose="02020603050405020304" pitchFamily="18" charset="0"/>
                <a:cs typeface="Times New Roman" panose="02020603050405020304" pitchFamily="18" charset="0"/>
              </a:rPr>
              <a:t> Information Services Department, HKSAR. </a:t>
            </a:r>
            <a:r>
              <a:rPr lang="en-US" altLang="zh-HK" sz="2400" dirty="0" smtClean="0">
                <a:latin typeface="Times New Roman" panose="02020603050405020304" pitchFamily="18" charset="0"/>
                <a:cs typeface="Times New Roman" panose="02020603050405020304" pitchFamily="18" charset="0"/>
              </a:rPr>
              <a:t>(13 Nov 2013). LCQ5: Measures to Facilitate Economic Development. </a:t>
            </a:r>
            <a:r>
              <a:rPr lang="en-US" altLang="zh-HK" sz="2400" dirty="0">
                <a:latin typeface="Times New Roman" panose="02020603050405020304" pitchFamily="18" charset="0"/>
                <a:cs typeface="Times New Roman" panose="02020603050405020304" pitchFamily="18" charset="0"/>
              </a:rPr>
              <a:t>Retrieved from </a:t>
            </a:r>
            <a:r>
              <a:rPr lang="en-US" altLang="zh-HK" sz="2400" dirty="0">
                <a:latin typeface="Times New Roman" panose="02020603050405020304" pitchFamily="18" charset="0"/>
                <a:cs typeface="Times New Roman" panose="02020603050405020304" pitchFamily="18" charset="0"/>
                <a:hlinkClick r:id="rId4"/>
              </a:rPr>
              <a:t>http://</a:t>
            </a:r>
            <a:r>
              <a:rPr lang="en-US" altLang="zh-HK" sz="2400" dirty="0" smtClean="0">
                <a:latin typeface="Times New Roman" panose="02020603050405020304" pitchFamily="18" charset="0"/>
                <a:cs typeface="Times New Roman" panose="02020603050405020304" pitchFamily="18" charset="0"/>
                <a:hlinkClick r:id="rId4"/>
              </a:rPr>
              <a:t>www.info.gov.hk/gia/general/201311/13/P201311130435.htm</a:t>
            </a:r>
            <a:r>
              <a:rPr lang="en-US" altLang="zh-HK" sz="2400" dirty="0" smtClean="0">
                <a:latin typeface="Times New Roman" panose="02020603050405020304" pitchFamily="18" charset="0"/>
                <a:cs typeface="Times New Roman" panose="02020603050405020304" pitchFamily="18" charset="0"/>
              </a:rPr>
              <a:t> </a:t>
            </a:r>
          </a:p>
          <a:p>
            <a:endParaRPr lang="en-US" altLang="zh-TW" sz="2300" dirty="0">
              <a:latin typeface="+mn-ea"/>
            </a:endParaRPr>
          </a:p>
          <a:p>
            <a:pPr marL="342900" lvl="1" indent="-342900">
              <a:buFont typeface="Wingdings" panose="05000000000000000000" pitchFamily="2" charset="2"/>
              <a:buChar char="p"/>
            </a:pPr>
            <a:r>
              <a:rPr lang="zh-TW" altLang="zh-HK" sz="2200" dirty="0" smtClean="0">
                <a:latin typeface="+mn-ea"/>
              </a:rPr>
              <a:t>香港</a:t>
            </a:r>
            <a:r>
              <a:rPr lang="zh-TW" altLang="zh-HK" sz="2200" dirty="0">
                <a:latin typeface="+mn-ea"/>
              </a:rPr>
              <a:t>商報</a:t>
            </a:r>
            <a:r>
              <a:rPr lang="en-US" altLang="zh-HK" sz="2200" dirty="0">
                <a:latin typeface="+mn-ea"/>
              </a:rPr>
              <a:t> (2013</a:t>
            </a:r>
            <a:r>
              <a:rPr lang="zh-TW" altLang="zh-HK" sz="2200" dirty="0">
                <a:latin typeface="+mn-ea"/>
              </a:rPr>
              <a:t>年</a:t>
            </a:r>
            <a:r>
              <a:rPr lang="en-US" altLang="zh-HK" sz="2200" dirty="0">
                <a:latin typeface="+mn-ea"/>
              </a:rPr>
              <a:t>12</a:t>
            </a:r>
            <a:r>
              <a:rPr lang="zh-TW" altLang="zh-HK" sz="2200" dirty="0">
                <a:latin typeface="+mn-ea"/>
              </a:rPr>
              <a:t>月</a:t>
            </a:r>
            <a:r>
              <a:rPr lang="en-US" altLang="zh-HK" sz="2200" dirty="0">
                <a:latin typeface="+mn-ea"/>
              </a:rPr>
              <a:t>27</a:t>
            </a:r>
            <a:r>
              <a:rPr lang="zh-TW" altLang="zh-HK" sz="2200" dirty="0">
                <a:latin typeface="+mn-ea"/>
              </a:rPr>
              <a:t>日</a:t>
            </a:r>
            <a:r>
              <a:rPr lang="en-US" altLang="zh-HK" sz="2200" dirty="0">
                <a:latin typeface="+mn-ea"/>
              </a:rPr>
              <a:t>) </a:t>
            </a:r>
            <a:r>
              <a:rPr lang="zh-TW" altLang="zh-HK" sz="2200" dirty="0">
                <a:latin typeface="+mn-ea"/>
              </a:rPr>
              <a:t>〈港府應助青年實現夢想〉</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http://www.wcn.com.hk/content/2013-12/27/content_807114.html</a:t>
            </a:r>
            <a:r>
              <a:rPr lang="en-US" altLang="zh-HK" sz="2200" dirty="0" smtClean="0">
                <a:latin typeface="+mn-ea"/>
              </a:rPr>
              <a:t>)</a:t>
            </a:r>
            <a:endParaRPr lang="en-US" altLang="zh-HK" sz="2200" dirty="0">
              <a:latin typeface="+mn-ea"/>
            </a:endParaRPr>
          </a:p>
          <a:p>
            <a:pPr marL="342900" lvl="1" indent="-342900">
              <a:buFont typeface="Wingdings" panose="05000000000000000000" pitchFamily="2" charset="2"/>
              <a:buChar char="p"/>
            </a:pPr>
            <a:endParaRPr lang="en-US" altLang="zh-TW" sz="2200" dirty="0">
              <a:solidFill>
                <a:srgbClr val="0000CC"/>
              </a:solidFill>
            </a:endParaRPr>
          </a:p>
          <a:p>
            <a:pPr marL="342900" lvl="1" indent="-342900">
              <a:buFont typeface="Wingdings" panose="05000000000000000000" pitchFamily="2" charset="2"/>
              <a:buChar char="p"/>
            </a:pPr>
            <a:endParaRPr lang="zh-TW" altLang="zh-HK" sz="2400" dirty="0"/>
          </a:p>
          <a:p>
            <a:pPr marL="342900" lvl="1" indent="-342900">
              <a:buFont typeface="Wingdings" panose="05000000000000000000" pitchFamily="2" charset="2"/>
              <a:buChar char="p"/>
            </a:pPr>
            <a:endParaRPr lang="en-US" altLang="zh-HK" sz="2100" dirty="0" smtClean="0">
              <a:solidFill>
                <a:srgbClr val="0000CC"/>
              </a:solidFill>
            </a:endParaRPr>
          </a:p>
          <a:p>
            <a:pPr marL="342900" lvl="1" indent="-342900">
              <a:buFont typeface="Wingdings" panose="05000000000000000000" pitchFamily="2" charset="2"/>
              <a:buChar char="p"/>
            </a:pPr>
            <a:endParaRPr lang="zh-TW" altLang="zh-HK" sz="2100" dirty="0">
              <a:solidFill>
                <a:srgbClr val="0000CC"/>
              </a:solidFill>
            </a:endParaRPr>
          </a:p>
        </p:txBody>
      </p:sp>
      <p:sp>
        <p:nvSpPr>
          <p:cNvPr id="16" name="文字方塊 15"/>
          <p:cNvSpPr txBox="1"/>
          <p:nvPr/>
        </p:nvSpPr>
        <p:spPr>
          <a:xfrm>
            <a:off x="0" y="-690"/>
            <a:ext cx="8172400" cy="1200329"/>
          </a:xfrm>
          <a:prstGeom prst="rect">
            <a:avLst/>
          </a:prstGeom>
          <a:solidFill>
            <a:srgbClr val="FFC000">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3.To successfully develop the four potential industry groups (viz. Transportation; Convention and Exhibition Industries and Tourism; Manufacturing Industries, Innovative Technology and Cultural and Creative Industries; and Professional Services), what necessary supporting measures should the government provide</a:t>
            </a:r>
            <a:r>
              <a:rPr lang="en-US" altLang="zh-HK" b="1" dirty="0" smtClean="0">
                <a:latin typeface="Times New Roman" panose="02020603050405020304" pitchFamily="18" charset="0"/>
                <a:cs typeface="Times New Roman" panose="02020603050405020304" pitchFamily="18" charset="0"/>
              </a:rPr>
              <a:t>?</a:t>
            </a:r>
            <a:endParaRPr lang="zh-TW" altLang="zh-HK" b="1" dirty="0">
              <a:solidFill>
                <a:srgbClr val="0000CC"/>
              </a:solidFill>
              <a:latin typeface="+mn-ea"/>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15</a:t>
            </a:fld>
            <a:endParaRPr lang="zh-HK" altLang="en-US"/>
          </a:p>
        </p:txBody>
      </p:sp>
      <p:sp>
        <p:nvSpPr>
          <p:cNvPr id="17" name="矩形 16">
            <a:hlinkClick r:id="rId5"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6"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矩形 26">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8" name="文字方塊 6">
            <a:hlinkClick r:id="" action="ppaction://hlinkshowjump?jump=nextslide"/>
          </p:cNvPr>
          <p:cNvSpPr txBox="1">
            <a:spLocks noChangeArrowheads="1"/>
          </p:cNvSpPr>
          <p:nvPr/>
        </p:nvSpPr>
        <p:spPr bwMode="auto">
          <a:xfrm>
            <a:off x="6516216" y="5733256"/>
            <a:ext cx="262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71561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172400" y="-1"/>
            <a:ext cx="957871" cy="1199640"/>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273124" y="1189752"/>
            <a:ext cx="8605837" cy="5278368"/>
          </a:xfrm>
          <a:prstGeom prst="rect">
            <a:avLst/>
          </a:prstGeom>
        </p:spPr>
        <p:txBody>
          <a:bodyPr wrap="square">
            <a:spAutoFit/>
          </a:bodyPr>
          <a:lstStyle/>
          <a:p>
            <a:pPr marL="342900" indent="-342900">
              <a:buFont typeface="Wingdings" panose="05000000000000000000" pitchFamily="2" charset="2"/>
              <a:buChar char="p"/>
            </a:pPr>
            <a:r>
              <a:rPr lang="zh-TW" altLang="en-US" sz="2200" dirty="0" smtClean="0">
                <a:latin typeface="+mn-ea"/>
              </a:rPr>
              <a:t>亞太日報 </a:t>
            </a:r>
            <a:r>
              <a:rPr lang="en-US" altLang="zh-TW" sz="2200" dirty="0" smtClean="0">
                <a:latin typeface="+mn-ea"/>
              </a:rPr>
              <a:t>(2013</a:t>
            </a:r>
            <a:r>
              <a:rPr lang="zh-TW" altLang="en-US" sz="2200" dirty="0" smtClean="0">
                <a:latin typeface="+mn-ea"/>
              </a:rPr>
              <a:t>年</a:t>
            </a:r>
            <a:r>
              <a:rPr lang="en-US" altLang="zh-TW" sz="2200" dirty="0" smtClean="0">
                <a:latin typeface="+mn-ea"/>
              </a:rPr>
              <a:t>12</a:t>
            </a:r>
            <a:r>
              <a:rPr lang="zh-TW" altLang="en-US" sz="2200" dirty="0" smtClean="0">
                <a:latin typeface="+mn-ea"/>
              </a:rPr>
              <a:t>月</a:t>
            </a:r>
            <a:r>
              <a:rPr lang="en-US" altLang="zh-TW" sz="2200" dirty="0" smtClean="0">
                <a:latin typeface="+mn-ea"/>
              </a:rPr>
              <a:t>17</a:t>
            </a:r>
            <a:r>
              <a:rPr lang="zh-TW" altLang="en-US" sz="2200" dirty="0" smtClean="0">
                <a:latin typeface="+mn-ea"/>
              </a:rPr>
              <a:t>日</a:t>
            </a:r>
            <a:r>
              <a:rPr lang="en-US" altLang="zh-TW" sz="2200" dirty="0" smtClean="0">
                <a:latin typeface="+mn-ea"/>
              </a:rPr>
              <a:t>)</a:t>
            </a:r>
            <a:r>
              <a:rPr lang="zh-TW" altLang="en-US" sz="2200" dirty="0" smtClean="0">
                <a:latin typeface="+mn-ea"/>
              </a:rPr>
              <a:t> </a:t>
            </a:r>
            <a:r>
              <a:rPr lang="en-US" altLang="zh-TW" sz="2200" dirty="0" smtClean="0">
                <a:latin typeface="+mn-ea"/>
              </a:rPr>
              <a:t>〈</a:t>
            </a:r>
            <a:r>
              <a:rPr lang="zh-TW" altLang="en-US" sz="2200" dirty="0" smtClean="0">
                <a:latin typeface="+mn-ea"/>
              </a:rPr>
              <a:t>郵輪業助推中港合作新方向</a:t>
            </a:r>
            <a:r>
              <a:rPr lang="en-US" altLang="zh-TW" sz="2200" dirty="0" smtClean="0">
                <a:latin typeface="+mn-ea"/>
              </a:rPr>
              <a:t>〉(</a:t>
            </a:r>
            <a:r>
              <a:rPr lang="zh-TW" altLang="en-US" sz="2200" dirty="0" smtClean="0">
                <a:latin typeface="+mn-ea"/>
              </a:rPr>
              <a:t>取自</a:t>
            </a:r>
            <a:r>
              <a:rPr lang="en-US" altLang="zh-TW" sz="2200" dirty="0">
                <a:latin typeface="+mn-ea"/>
              </a:rPr>
              <a:t>﹕</a:t>
            </a:r>
            <a:r>
              <a:rPr lang="en-US" altLang="zh-TW" sz="2200" u="sng" dirty="0">
                <a:solidFill>
                  <a:srgbClr val="0000CC"/>
                </a:solidFill>
                <a:latin typeface="+mn-ea"/>
              </a:rPr>
              <a:t>http://hk.news.yahoo.com/%E5%88%86%E6%9E%90-%</a:t>
            </a:r>
            <a:r>
              <a:rPr lang="en-US" altLang="zh-TW" sz="2200" u="sng" dirty="0" smtClean="0">
                <a:solidFill>
                  <a:srgbClr val="0000CC"/>
                </a:solidFill>
                <a:latin typeface="+mn-ea"/>
              </a:rPr>
              <a:t>E9%83%B5%E8%BC%AA%E6%A5%AD%E5%8A%A9%E6%8E%A8%E4%B8%AD%E6%B8%AF%E5%90%88%E4%BD%9C%E6%96%B0%E6%96%B9%E5%90%91-021759220.html</a:t>
            </a:r>
            <a:r>
              <a:rPr lang="en-US" altLang="zh-TW" sz="2200" dirty="0" smtClean="0">
                <a:latin typeface="+mn-ea"/>
              </a:rPr>
              <a:t>)</a:t>
            </a:r>
          </a:p>
          <a:p>
            <a:pPr marL="342900" indent="-342900">
              <a:buFont typeface="Wingdings" panose="05000000000000000000" pitchFamily="2" charset="2"/>
              <a:buChar char="p"/>
            </a:pPr>
            <a:endParaRPr lang="en-US" altLang="zh-TW" sz="2200" dirty="0">
              <a:latin typeface="+mn-ea"/>
            </a:endParaRPr>
          </a:p>
          <a:p>
            <a:pPr marL="342900" lvl="1" indent="-342900">
              <a:buFont typeface="Wingdings" panose="05000000000000000000" pitchFamily="2" charset="2"/>
              <a:buChar char="p"/>
            </a:pPr>
            <a:r>
              <a:rPr lang="zh-TW" altLang="zh-HK" sz="2200" dirty="0">
                <a:latin typeface="+mn-ea"/>
              </a:rPr>
              <a:t>香港經濟日報</a:t>
            </a:r>
            <a:r>
              <a:rPr lang="en-US" altLang="zh-HK" sz="2200" dirty="0">
                <a:latin typeface="+mn-ea"/>
              </a:rPr>
              <a:t> (2013</a:t>
            </a:r>
            <a:r>
              <a:rPr lang="zh-TW" altLang="zh-HK" sz="2200" dirty="0">
                <a:latin typeface="+mn-ea"/>
              </a:rPr>
              <a:t>年</a:t>
            </a:r>
            <a:r>
              <a:rPr lang="en-US" altLang="zh-HK" sz="2200" dirty="0">
                <a:latin typeface="+mn-ea"/>
              </a:rPr>
              <a:t>11</a:t>
            </a:r>
            <a:r>
              <a:rPr lang="zh-TW" altLang="zh-HK" sz="2200" dirty="0">
                <a:latin typeface="+mn-ea"/>
              </a:rPr>
              <a:t>月</a:t>
            </a:r>
            <a:r>
              <a:rPr lang="en-US" altLang="zh-HK" sz="2200" dirty="0">
                <a:latin typeface="+mn-ea"/>
              </a:rPr>
              <a:t>28</a:t>
            </a:r>
            <a:r>
              <a:rPr lang="zh-TW" altLang="zh-HK" sz="2200" dirty="0">
                <a:latin typeface="+mn-ea"/>
              </a:rPr>
              <a:t>日</a:t>
            </a:r>
            <a:r>
              <a:rPr lang="en-US" altLang="zh-HK" sz="2200" dirty="0">
                <a:latin typeface="+mn-ea"/>
              </a:rPr>
              <a:t>) </a:t>
            </a:r>
            <a:r>
              <a:rPr lang="zh-TW" altLang="zh-HK" sz="2200" dirty="0">
                <a:latin typeface="+mn-ea"/>
              </a:rPr>
              <a:t>〈城市也會老 如何變年輕〉</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http://hk.news.yahoo.com/%E5%9F%8E%E5%B8%82%E4%B9%9F%E6%9C%83%E8%80%81-%E5%A6%82%E4%BD%95%E8%AE%8A%E5%B9%B4%E8%BC%95-225857053.html</a:t>
            </a:r>
            <a:r>
              <a:rPr lang="en-US" altLang="zh-HK" sz="2200" dirty="0">
                <a:latin typeface="+mn-ea"/>
              </a:rPr>
              <a:t>)</a:t>
            </a:r>
          </a:p>
          <a:p>
            <a:pPr marL="342900" lvl="1" indent="-342900">
              <a:buFont typeface="Wingdings" panose="05000000000000000000" pitchFamily="2" charset="2"/>
              <a:buChar char="p"/>
            </a:pPr>
            <a:endParaRPr lang="en-US" altLang="zh-TW" sz="2200" dirty="0">
              <a:latin typeface="+mn-ea"/>
            </a:endParaRPr>
          </a:p>
          <a:p>
            <a:pPr marL="342900" lvl="1" indent="-342900">
              <a:buFont typeface="Wingdings" panose="05000000000000000000" pitchFamily="2" charset="2"/>
              <a:buChar char="p"/>
            </a:pPr>
            <a:r>
              <a:rPr lang="zh-TW" altLang="zh-HK" sz="2200" dirty="0">
                <a:latin typeface="+mn-ea"/>
              </a:rPr>
              <a:t>文匯報</a:t>
            </a:r>
            <a:r>
              <a:rPr lang="en-US" altLang="zh-HK" sz="2200" dirty="0">
                <a:latin typeface="+mn-ea"/>
              </a:rPr>
              <a:t> (2013</a:t>
            </a:r>
            <a:r>
              <a:rPr lang="zh-TW" altLang="zh-HK" sz="2200" dirty="0">
                <a:latin typeface="+mn-ea"/>
              </a:rPr>
              <a:t>年</a:t>
            </a:r>
            <a:r>
              <a:rPr lang="en-US" altLang="zh-HK" sz="2200" dirty="0">
                <a:latin typeface="+mn-ea"/>
              </a:rPr>
              <a:t>10</a:t>
            </a:r>
            <a:r>
              <a:rPr lang="zh-TW" altLang="zh-HK" sz="2200" dirty="0">
                <a:latin typeface="+mn-ea"/>
              </a:rPr>
              <a:t>月</a:t>
            </a:r>
            <a:r>
              <a:rPr lang="en-US" altLang="zh-HK" sz="2200" dirty="0">
                <a:latin typeface="+mn-ea"/>
              </a:rPr>
              <a:t>7</a:t>
            </a:r>
            <a:r>
              <a:rPr lang="zh-TW" altLang="zh-HK" sz="2200" dirty="0">
                <a:latin typeface="+mn-ea"/>
              </a:rPr>
              <a:t>日</a:t>
            </a:r>
            <a:r>
              <a:rPr lang="en-US" altLang="zh-HK" sz="2200" dirty="0">
                <a:latin typeface="+mn-ea"/>
              </a:rPr>
              <a:t>) </a:t>
            </a:r>
            <a:r>
              <a:rPr lang="zh-TW" altLang="zh-HK" sz="2200" dirty="0">
                <a:latin typeface="+mn-ea"/>
              </a:rPr>
              <a:t>〈</a:t>
            </a:r>
            <a:r>
              <a:rPr lang="en-US" altLang="zh-HK" sz="2200" dirty="0">
                <a:latin typeface="+mn-ea"/>
              </a:rPr>
              <a:t>8</a:t>
            </a:r>
            <a:r>
              <a:rPr lang="zh-TW" altLang="zh-HK" sz="2200" dirty="0">
                <a:latin typeface="+mn-ea"/>
              </a:rPr>
              <a:t>年批</a:t>
            </a:r>
            <a:r>
              <a:rPr lang="en-US" altLang="zh-HK" sz="2200" dirty="0">
                <a:latin typeface="+mn-ea"/>
              </a:rPr>
              <a:t>131</a:t>
            </a:r>
            <a:r>
              <a:rPr lang="zh-TW" altLang="zh-HK" sz="2200" dirty="0">
                <a:latin typeface="+mn-ea"/>
              </a:rPr>
              <a:t>申請 助</a:t>
            </a:r>
            <a:r>
              <a:rPr lang="en-US" altLang="zh-HK" sz="2200" dirty="0">
                <a:latin typeface="+mn-ea"/>
              </a:rPr>
              <a:t>215</a:t>
            </a:r>
            <a:r>
              <a:rPr lang="zh-TW" altLang="zh-HK" sz="2200" dirty="0">
                <a:latin typeface="+mn-ea"/>
              </a:rPr>
              <a:t>青年圓夢〉</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http://paper.wenweipo.com/2013/10/07/HK1310070013.htm</a:t>
            </a:r>
            <a:r>
              <a:rPr lang="en-US" altLang="zh-HK" sz="2200" dirty="0">
                <a:latin typeface="+mn-ea"/>
              </a:rPr>
              <a:t>)</a:t>
            </a:r>
            <a:endParaRPr lang="zh-TW" altLang="zh-HK" sz="2200" dirty="0">
              <a:latin typeface="+mn-ea"/>
            </a:endParaRPr>
          </a:p>
          <a:p>
            <a:pPr marL="342900" indent="-342900">
              <a:buFont typeface="Wingdings" panose="05000000000000000000" pitchFamily="2" charset="2"/>
              <a:buChar char="p"/>
            </a:pPr>
            <a:endParaRPr lang="en-US" altLang="zh-TW" sz="2300" dirty="0"/>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16</a:t>
            </a:fld>
            <a:endParaRPr lang="zh-HK" altLang="en-US"/>
          </a:p>
        </p:txBody>
      </p:sp>
      <p:sp>
        <p:nvSpPr>
          <p:cNvPr id="17" name="矩形 16">
            <a:hlinkClick r:id="rId3"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rId4"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7"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
        <p:nvSpPr>
          <p:cNvPr id="28" name="文字方塊 27"/>
          <p:cNvSpPr txBox="1"/>
          <p:nvPr/>
        </p:nvSpPr>
        <p:spPr>
          <a:xfrm>
            <a:off x="0" y="-690"/>
            <a:ext cx="8172400" cy="1200329"/>
          </a:xfrm>
          <a:prstGeom prst="rect">
            <a:avLst/>
          </a:prstGeom>
          <a:solidFill>
            <a:srgbClr val="FFC000">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3.To successfully develop the four potential industry groups (viz. Transportation; Convention and Exhibition Industries and Tourism; Manufacturing Industries, Innovative Technology and Cultural and Creative Industries; and Professional Services), what necessary supporting measures should the government provide</a:t>
            </a:r>
            <a:r>
              <a:rPr lang="en-US" altLang="zh-HK" b="1" dirty="0" smtClean="0">
                <a:latin typeface="Times New Roman" panose="02020603050405020304" pitchFamily="18" charset="0"/>
                <a:cs typeface="Times New Roman" panose="02020603050405020304" pitchFamily="18" charset="0"/>
              </a:rPr>
              <a:t>?</a:t>
            </a:r>
            <a:endParaRPr lang="zh-TW" altLang="zh-HK" b="1" dirty="0">
              <a:solidFill>
                <a:srgbClr val="0000CC"/>
              </a:solidFill>
              <a:latin typeface="+mn-ea"/>
            </a:endParaRPr>
          </a:p>
        </p:txBody>
      </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172400" y="-1"/>
            <a:ext cx="957871" cy="1199640"/>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34177" y="1199639"/>
            <a:ext cx="8685694" cy="5170646"/>
          </a:xfrm>
          <a:prstGeom prst="rect">
            <a:avLst/>
          </a:prstGeom>
        </p:spPr>
        <p:txBody>
          <a:bodyPr wrap="square">
            <a:spAutoFit/>
          </a:bodyPr>
          <a:lstStyle/>
          <a:p>
            <a:pPr marL="342900" lvl="1" indent="-342900">
              <a:buFont typeface="Wingdings" panose="05000000000000000000" pitchFamily="2" charset="2"/>
              <a:buChar char="p"/>
            </a:pPr>
            <a:r>
              <a:rPr lang="zh-TW" altLang="zh-HK" sz="2200" dirty="0">
                <a:latin typeface="+mn-ea"/>
              </a:rPr>
              <a:t>香港經濟日報</a:t>
            </a:r>
            <a:r>
              <a:rPr lang="en-US" altLang="zh-HK" sz="2200" dirty="0">
                <a:latin typeface="+mn-ea"/>
              </a:rPr>
              <a:t> (2013</a:t>
            </a:r>
            <a:r>
              <a:rPr lang="zh-TW" altLang="zh-HK" sz="2200" dirty="0">
                <a:latin typeface="+mn-ea"/>
              </a:rPr>
              <a:t>年</a:t>
            </a:r>
            <a:r>
              <a:rPr lang="en-US" altLang="zh-HK" sz="2200" dirty="0">
                <a:latin typeface="+mn-ea"/>
              </a:rPr>
              <a:t>4</a:t>
            </a:r>
            <a:r>
              <a:rPr lang="zh-TW" altLang="zh-HK" sz="2200" dirty="0">
                <a:latin typeface="+mn-ea"/>
              </a:rPr>
              <a:t>月</a:t>
            </a:r>
            <a:r>
              <a:rPr lang="en-US" altLang="zh-HK" sz="2200" dirty="0">
                <a:latin typeface="+mn-ea"/>
              </a:rPr>
              <a:t>30</a:t>
            </a:r>
            <a:r>
              <a:rPr lang="zh-TW" altLang="zh-HK" sz="2200" dirty="0">
                <a:latin typeface="+mn-ea"/>
              </a:rPr>
              <a:t>日</a:t>
            </a:r>
            <a:r>
              <a:rPr lang="en-US" altLang="zh-HK" sz="2200" dirty="0">
                <a:latin typeface="+mn-ea"/>
              </a:rPr>
              <a:t>) </a:t>
            </a:r>
            <a:r>
              <a:rPr lang="zh-TW" altLang="zh-HK" sz="2200" dirty="0">
                <a:latin typeface="+mn-ea"/>
              </a:rPr>
              <a:t>〈學徒制回歸年輕人新出路〉</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http://hk.news.yahoo.com/%E5%AD%B8%E5%BE%92%E5%88%B6%E5%9B%9E%E6%AD%B8-%E5%B9%B4%E8%BC%95%E4%BA%BA%E6%96%B0%E5%87%BA%E8%B7%AF-224802568.html</a:t>
            </a:r>
            <a:r>
              <a:rPr lang="en-US" altLang="zh-HK" sz="2200" dirty="0" smtClean="0">
                <a:latin typeface="+mn-ea"/>
              </a:rPr>
              <a:t>)</a:t>
            </a:r>
          </a:p>
          <a:p>
            <a:pPr marL="0" lvl="1"/>
            <a:endParaRPr lang="en-US" altLang="zh-HK" sz="2200" dirty="0" smtClean="0">
              <a:latin typeface="+mn-ea"/>
            </a:endParaRPr>
          </a:p>
          <a:p>
            <a:pPr marL="342900" lvl="1" indent="-342900">
              <a:buFont typeface="Wingdings" panose="05000000000000000000" pitchFamily="2" charset="2"/>
              <a:buChar char="p"/>
            </a:pPr>
            <a:r>
              <a:rPr lang="zh-TW" altLang="zh-HK" sz="2200" dirty="0">
                <a:latin typeface="+mn-ea"/>
              </a:rPr>
              <a:t>文匯報</a:t>
            </a:r>
            <a:r>
              <a:rPr lang="en-US" altLang="zh-HK" sz="2200" dirty="0">
                <a:latin typeface="+mn-ea"/>
              </a:rPr>
              <a:t> (2013</a:t>
            </a:r>
            <a:r>
              <a:rPr lang="zh-TW" altLang="zh-HK" sz="2200" dirty="0">
                <a:latin typeface="+mn-ea"/>
              </a:rPr>
              <a:t>年</a:t>
            </a:r>
            <a:r>
              <a:rPr lang="en-US" altLang="zh-HK" sz="2200" dirty="0">
                <a:latin typeface="+mn-ea"/>
              </a:rPr>
              <a:t>3</a:t>
            </a:r>
            <a:r>
              <a:rPr lang="zh-TW" altLang="zh-HK" sz="2200" dirty="0">
                <a:latin typeface="+mn-ea"/>
              </a:rPr>
              <a:t>月</a:t>
            </a:r>
            <a:r>
              <a:rPr lang="en-US" altLang="zh-HK" sz="2200" dirty="0">
                <a:latin typeface="+mn-ea"/>
              </a:rPr>
              <a:t>18</a:t>
            </a:r>
            <a:r>
              <a:rPr lang="zh-TW" altLang="zh-HK" sz="2200" dirty="0">
                <a:latin typeface="+mn-ea"/>
              </a:rPr>
              <a:t>日</a:t>
            </a:r>
            <a:r>
              <a:rPr lang="en-US" altLang="zh-HK" sz="2200" dirty="0">
                <a:latin typeface="+mn-ea"/>
              </a:rPr>
              <a:t>) </a:t>
            </a:r>
            <a:r>
              <a:rPr lang="zh-TW" altLang="zh-HK" sz="2200" dirty="0">
                <a:latin typeface="+mn-ea"/>
              </a:rPr>
              <a:t>〈青少年失業率高企 倡提供實習免硬著陸〉</a:t>
            </a:r>
            <a:r>
              <a:rPr lang="en-US" altLang="zh-HK" sz="2200" dirty="0">
                <a:latin typeface="+mn-ea"/>
              </a:rPr>
              <a:t> (</a:t>
            </a:r>
            <a:r>
              <a:rPr lang="zh-TW" altLang="zh-HK" sz="2200" dirty="0">
                <a:latin typeface="+mn-ea"/>
              </a:rPr>
              <a:t>取自﹕</a:t>
            </a:r>
            <a:r>
              <a:rPr lang="en-US" altLang="zh-HK" sz="2200" u="sng" dirty="0">
                <a:solidFill>
                  <a:srgbClr val="0000CC"/>
                </a:solidFill>
                <a:latin typeface="+mn-ea"/>
              </a:rPr>
              <a:t>http://www.ctgoodjobs.hk/english/hr_news/news_detail.asp?news_id=738152193&amp;utm_source=career-news-content&amp;utm_medium=home&amp;utm_campaign=ct</a:t>
            </a:r>
            <a:r>
              <a:rPr lang="en-US" altLang="zh-HK" sz="2200" dirty="0" smtClean="0">
                <a:latin typeface="+mn-ea"/>
              </a:rPr>
              <a:t>)</a:t>
            </a:r>
          </a:p>
          <a:p>
            <a:pPr marL="0" lvl="1"/>
            <a:endParaRPr lang="zh-TW" altLang="zh-HK" sz="2200" dirty="0">
              <a:latin typeface="+mn-ea"/>
            </a:endParaRPr>
          </a:p>
          <a:p>
            <a:pPr marL="342900" lvl="1" indent="-342900">
              <a:buFont typeface="Wingdings" panose="05000000000000000000" pitchFamily="2" charset="2"/>
              <a:buChar char="p"/>
            </a:pPr>
            <a:r>
              <a:rPr lang="zh-TW" altLang="zh-HK" sz="2200" dirty="0">
                <a:latin typeface="+mn-ea"/>
              </a:rPr>
              <a:t>香港經濟日報</a:t>
            </a:r>
            <a:r>
              <a:rPr lang="en-US" altLang="zh-HK" sz="2200" dirty="0">
                <a:latin typeface="+mn-ea"/>
              </a:rPr>
              <a:t> (2013</a:t>
            </a:r>
            <a:r>
              <a:rPr lang="zh-TW" altLang="zh-HK" sz="2200" dirty="0">
                <a:latin typeface="+mn-ea"/>
              </a:rPr>
              <a:t>年</a:t>
            </a:r>
            <a:r>
              <a:rPr lang="en-US" altLang="zh-HK" sz="2200" dirty="0">
                <a:latin typeface="+mn-ea"/>
              </a:rPr>
              <a:t>12</a:t>
            </a:r>
            <a:r>
              <a:rPr lang="zh-TW" altLang="zh-HK" sz="2200" dirty="0">
                <a:latin typeface="+mn-ea"/>
              </a:rPr>
              <a:t>月</a:t>
            </a:r>
            <a:r>
              <a:rPr lang="en-US" altLang="zh-HK" sz="2200" dirty="0">
                <a:latin typeface="+mn-ea"/>
              </a:rPr>
              <a:t>14</a:t>
            </a:r>
            <a:r>
              <a:rPr lang="zh-TW" altLang="zh-HK" sz="2200" dirty="0">
                <a:latin typeface="+mn-ea"/>
              </a:rPr>
              <a:t>日</a:t>
            </a:r>
            <a:r>
              <a:rPr lang="en-US" altLang="zh-HK" sz="2200" dirty="0">
                <a:latin typeface="+mn-ea"/>
              </a:rPr>
              <a:t>) </a:t>
            </a:r>
            <a:r>
              <a:rPr lang="zh-TW" altLang="zh-HK" sz="2200" dirty="0">
                <a:latin typeface="+mn-ea"/>
              </a:rPr>
              <a:t>〈設青年就業認證 解青年失業〉</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http://www.hket.com/eti/article/1590d578-dbd3-4106-96c4-9e9b1ce6cead-565390</a:t>
            </a:r>
            <a:r>
              <a:rPr lang="en-US" altLang="zh-HK" sz="2200" dirty="0" smtClean="0">
                <a:latin typeface="+mn-ea"/>
              </a:rPr>
              <a:t>)</a:t>
            </a:r>
            <a:endParaRPr lang="zh-TW" altLang="zh-HK" dirty="0">
              <a:latin typeface="+mn-ea"/>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17</a:t>
            </a:fld>
            <a:endParaRPr lang="zh-HK" altLang="en-US"/>
          </a:p>
        </p:txBody>
      </p:sp>
      <p:sp>
        <p:nvSpPr>
          <p:cNvPr id="14" name="矩形 13">
            <a:hlinkClick r:id="rId3"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5" name="矩形 14">
            <a:hlinkClick r:id="rId4"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19" name="文字方塊 18"/>
          <p:cNvSpPr txBox="1"/>
          <p:nvPr/>
        </p:nvSpPr>
        <p:spPr>
          <a:xfrm>
            <a:off x="0" y="-690"/>
            <a:ext cx="8172400" cy="1200329"/>
          </a:xfrm>
          <a:prstGeom prst="rect">
            <a:avLst/>
          </a:prstGeom>
          <a:solidFill>
            <a:srgbClr val="FFC000">
              <a:alpha val="55000"/>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r>
              <a:rPr lang="en-US" altLang="zh-HK" b="1" dirty="0">
                <a:latin typeface="Times New Roman" panose="02020603050405020304" pitchFamily="18" charset="0"/>
                <a:cs typeface="Times New Roman" panose="02020603050405020304" pitchFamily="18" charset="0"/>
              </a:rPr>
              <a:t>3.To successfully develop the four potential industry groups (viz. Transportation; Convention and Exhibition Industries and Tourism; Manufacturing Industries, Innovative Technology and Cultural and Creative Industries; and Professional Services), what necessary supporting measures should the government provide</a:t>
            </a:r>
            <a:r>
              <a:rPr lang="en-US" altLang="zh-HK" b="1" dirty="0" smtClean="0">
                <a:latin typeface="Times New Roman" panose="02020603050405020304" pitchFamily="18" charset="0"/>
                <a:cs typeface="Times New Roman" panose="02020603050405020304" pitchFamily="18" charset="0"/>
              </a:rPr>
              <a:t>?</a:t>
            </a:r>
            <a:endParaRPr lang="zh-TW" altLang="zh-HK" b="1" dirty="0">
              <a:solidFill>
                <a:srgbClr val="0000CC"/>
              </a:solidFill>
              <a:latin typeface="+mn-ea"/>
            </a:endParaRPr>
          </a:p>
        </p:txBody>
      </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chiuwingyin\Pictures\business_people_team_with_world_map_148487.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1588" y="-1"/>
            <a:ext cx="9180513" cy="68564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hiuwingyin\Pictures\business_people_team_with_world_map_148487.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54000"/>
                    </a14:imgEffect>
                  </a14:imgLayer>
                </a14:imgProps>
              </a:ext>
              <a:ext uri="{28A0092B-C50C-407E-A947-70E740481C1C}">
                <a14:useLocalDpi xmlns:a14="http://schemas.microsoft.com/office/drawing/2010/main" val="0"/>
              </a:ext>
            </a:extLst>
          </a:blip>
          <a:srcRect/>
          <a:stretch>
            <a:fillRect/>
          </a:stretch>
        </p:blipFill>
        <p:spPr bwMode="auto">
          <a:xfrm>
            <a:off x="-1" y="2566741"/>
            <a:ext cx="9180513" cy="4320480"/>
          </a:xfrm>
          <a:prstGeom prst="rect">
            <a:avLst/>
          </a:prstGeom>
          <a:noFill/>
          <a:extLst>
            <a:ext uri="{909E8E84-426E-40DD-AFC4-6F175D3DCCD1}">
              <a14:hiddenFill xmlns:a14="http://schemas.microsoft.com/office/drawing/2010/main">
                <a:solidFill>
                  <a:srgbClr val="FFFFFF"/>
                </a:solidFill>
              </a14:hiddenFill>
            </a:ext>
          </a:extLst>
        </p:spPr>
      </p:pic>
      <p:sp>
        <p:nvSpPr>
          <p:cNvPr id="4098" name="標題 1"/>
          <p:cNvSpPr>
            <a:spLocks noGrp="1"/>
          </p:cNvSpPr>
          <p:nvPr>
            <p:ph type="title"/>
          </p:nvPr>
        </p:nvSpPr>
        <p:spPr>
          <a:xfrm>
            <a:off x="393365" y="27856"/>
            <a:ext cx="8459955" cy="592832"/>
          </a:xfrm>
          <a:solidFill>
            <a:srgbClr val="92D050"/>
          </a:solidFill>
        </p:spPr>
        <p:txBody>
          <a:bodyPr>
            <a:noAutofit/>
          </a:bodyPr>
          <a:lstStyle/>
          <a:p>
            <a:pPr algn="l" eaLnBrk="1" hangingPunct="1">
              <a:defRPr/>
            </a:pPr>
            <a:r>
              <a:rPr lang="en-US" altLang="zh-HK" sz="4000" b="1" dirty="0" smtClean="0">
                <a:solidFill>
                  <a:schemeClr val="tx2">
                    <a:lumMod val="75000"/>
                  </a:schemeClr>
                </a:solidFill>
                <a:latin typeface="Times New Roman" panose="02020603050405020304" pitchFamily="18" charset="0"/>
                <a:ea typeface="+mn-ea"/>
                <a:cs typeface="Times New Roman" panose="02020603050405020304" pitchFamily="18" charset="0"/>
              </a:rPr>
              <a:t>Introduction</a:t>
            </a:r>
            <a:endParaRPr lang="zh-HK" altLang="en-US" sz="4000" b="1" dirty="0" smtClean="0">
              <a:solidFill>
                <a:schemeClr val="tx2">
                  <a:lumMod val="75000"/>
                </a:schemeClr>
              </a:solidFill>
              <a:latin typeface="Times New Roman" panose="02020603050405020304" pitchFamily="18" charset="0"/>
              <a:ea typeface="+mn-ea"/>
              <a:cs typeface="Times New Roman" panose="02020603050405020304" pitchFamily="18" charset="0"/>
            </a:endParaRPr>
          </a:p>
        </p:txBody>
      </p:sp>
      <p:sp>
        <p:nvSpPr>
          <p:cNvPr id="3" name="內容版面配置區 2"/>
          <p:cNvSpPr>
            <a:spLocks noGrp="1"/>
          </p:cNvSpPr>
          <p:nvPr>
            <p:ph idx="1"/>
          </p:nvPr>
        </p:nvSpPr>
        <p:spPr>
          <a:xfrm>
            <a:off x="284163" y="636471"/>
            <a:ext cx="8583221" cy="5600817"/>
          </a:xfrm>
          <a:ln>
            <a:solidFill>
              <a:schemeClr val="tx1"/>
            </a:solidFill>
          </a:ln>
        </p:spPr>
        <p:txBody>
          <a:bodyPr lIns="540000" rIns="540000" rtlCol="0">
            <a:noAutofit/>
          </a:bodyPr>
          <a:lstStyle/>
          <a:p>
            <a:pPr marL="0" indent="0">
              <a:buFont typeface="Arial" charset="0"/>
              <a:buNone/>
              <a:defRPr/>
            </a:pPr>
            <a:endParaRPr lang="zh-TW" altLang="en-US" sz="2400" b="1" dirty="0">
              <a:solidFill>
                <a:schemeClr val="accent6">
                  <a:lumMod val="75000"/>
                </a:schemeClr>
              </a:solidFill>
              <a:latin typeface="Times New Roman" pitchFamily="18" charset="0"/>
              <a:cs typeface="Times New Roman" pitchFamily="18" charset="0"/>
            </a:endParaRPr>
          </a:p>
          <a:p>
            <a:pPr marL="0" indent="0">
              <a:buFont typeface="Arial" charset="0"/>
              <a:buNone/>
              <a:defRPr/>
            </a:pPr>
            <a:r>
              <a:rPr lang="zh-TW" altLang="en-US" sz="2400" b="1" dirty="0" smtClean="0">
                <a:solidFill>
                  <a:schemeClr val="accent6">
                    <a:lumMod val="75000"/>
                  </a:schemeClr>
                </a:solidFill>
                <a:latin typeface="Times New Roman" pitchFamily="18" charset="0"/>
                <a:cs typeface="Times New Roman" pitchFamily="18" charset="0"/>
              </a:rPr>
              <a:t>                    </a:t>
            </a:r>
            <a:endParaRPr lang="zh-TW" altLang="zh-HK" sz="2400" b="1" dirty="0" smtClean="0">
              <a:solidFill>
                <a:schemeClr val="accent6">
                  <a:lumMod val="75000"/>
                </a:schemeClr>
              </a:solidFill>
              <a:latin typeface="Times New Roman" pitchFamily="18" charset="0"/>
              <a:cs typeface="Times New Roman" pitchFamily="18" charset="0"/>
            </a:endParaRPr>
          </a:p>
          <a:p>
            <a:pPr marL="0" indent="0">
              <a:buFont typeface="Arial" charset="0"/>
              <a:buNone/>
              <a:defRPr/>
            </a:pPr>
            <a:endParaRPr lang="en-US" altLang="zh-TW" sz="2400" dirty="0" smtClean="0">
              <a:latin typeface="標楷體" pitchFamily="65" charset="-120"/>
              <a:ea typeface="標楷體" pitchFamily="65" charset="-120"/>
            </a:endParaRPr>
          </a:p>
          <a:p>
            <a:pPr marL="0" indent="0">
              <a:buFont typeface="Arial" charset="0"/>
              <a:buNone/>
              <a:defRPr/>
            </a:pPr>
            <a:endParaRPr lang="zh-TW" altLang="zh-HK" sz="2400" dirty="0">
              <a:latin typeface="標楷體" pitchFamily="65" charset="-120"/>
              <a:ea typeface="標楷體" pitchFamily="65" charset="-120"/>
            </a:endParaRPr>
          </a:p>
        </p:txBody>
      </p:sp>
      <p:sp>
        <p:nvSpPr>
          <p:cNvPr id="410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410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矩形 1"/>
          <p:cNvSpPr/>
          <p:nvPr/>
        </p:nvSpPr>
        <p:spPr>
          <a:xfrm>
            <a:off x="284163" y="620688"/>
            <a:ext cx="8752333" cy="5509200"/>
          </a:xfrm>
          <a:prstGeom prst="rect">
            <a:avLst/>
          </a:prstGeom>
        </p:spPr>
        <p:txBody>
          <a:bodyPr wrap="square">
            <a:spAutoFit/>
          </a:bodyPr>
          <a:lstStyle/>
          <a:p>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Because of the limited land and housing resources, Hong Kong should not solely rely on importing foreign workers to sustain its economic growth. To keep our economy </a:t>
            </a:r>
            <a:r>
              <a:rPr lang="en-US" altLang="zh-HK" sz="2100" b="1" dirty="0" err="1" smtClean="0">
                <a:latin typeface="Times New Roman" panose="02020603050405020304" pitchFamily="18" charset="0"/>
                <a:ea typeface="Verdana" panose="020B0604030504040204" pitchFamily="34" charset="0"/>
                <a:cs typeface="Times New Roman" panose="02020603050405020304" pitchFamily="18" charset="0"/>
              </a:rPr>
              <a:t>growing,we</a:t>
            </a:r>
            <a:r>
              <a:rPr lang="en-US" altLang="zh-HK" sz="2100" b="1"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also need to enhance the productivity of our next generation. As a result of increasing investment in education, the youths in Hong Kong have in general obtained higher academic qualifications in the past ten years. Better qualifications have also raised the expectations of our young job seekers. However, higher education attainment has not paid off financially for some of </a:t>
            </a:r>
            <a:r>
              <a:rPr lang="en-US" altLang="zh-HK" sz="2100" b="1" dirty="0" err="1" smtClean="0">
                <a:latin typeface="Times New Roman" panose="02020603050405020304" pitchFamily="18" charset="0"/>
                <a:ea typeface="Verdana" panose="020B0604030504040204" pitchFamily="34" charset="0"/>
                <a:cs typeface="Times New Roman" panose="02020603050405020304" pitchFamily="18" charset="0"/>
              </a:rPr>
              <a:t>them.They</a:t>
            </a:r>
            <a:r>
              <a:rPr lang="en-US" altLang="zh-HK" sz="2100" b="1"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have become discouraged by the low upward social mobility in society. At the same time, some trades such as construction and aircraft maintenance are struggling to recruit new blood and facing manpower shortage, even though jobs in these trades offer reasonably promising remuneration and </a:t>
            </a:r>
            <a:r>
              <a:rPr lang="en-US" altLang="zh-HK" sz="2100" b="1" dirty="0" err="1" smtClean="0">
                <a:latin typeface="Times New Roman" panose="02020603050405020304" pitchFamily="18" charset="0"/>
                <a:ea typeface="Verdana" panose="020B0604030504040204" pitchFamily="34" charset="0"/>
                <a:cs typeface="Times New Roman" panose="02020603050405020304" pitchFamily="18" charset="0"/>
              </a:rPr>
              <a:t>prospects.If</a:t>
            </a:r>
            <a:r>
              <a:rPr lang="en-US" altLang="zh-HK" sz="2100" b="1"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the problem of </a:t>
            </a:r>
            <a:r>
              <a:rPr lang="en-US" altLang="zh-HK" sz="2100" b="1" dirty="0" err="1">
                <a:latin typeface="Times New Roman" panose="02020603050405020304" pitchFamily="18" charset="0"/>
                <a:ea typeface="Verdana" panose="020B0604030504040204" pitchFamily="34" charset="0"/>
                <a:cs typeface="Times New Roman" panose="02020603050405020304" pitchFamily="18" charset="0"/>
              </a:rPr>
              <a:t>labour</a:t>
            </a:r>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 mismatch </a:t>
            </a:r>
            <a:r>
              <a:rPr lang="en-US" altLang="zh-HK" sz="2100" b="1" dirty="0" err="1" smtClean="0">
                <a:latin typeface="Times New Roman" panose="02020603050405020304" pitchFamily="18" charset="0"/>
                <a:ea typeface="Verdana" panose="020B0604030504040204" pitchFamily="34" charset="0"/>
                <a:cs typeface="Times New Roman" panose="02020603050405020304" pitchFamily="18" charset="0"/>
              </a:rPr>
              <a:t>persists,our</a:t>
            </a:r>
            <a:r>
              <a:rPr lang="en-US" altLang="zh-HK" sz="2100" b="1" dirty="0" smtClean="0">
                <a:latin typeface="Times New Roman" panose="02020603050405020304" pitchFamily="18" charset="0"/>
                <a:ea typeface="Verdana" panose="020B0604030504040204" pitchFamily="34" charset="0"/>
                <a:cs typeface="Times New Roman" panose="02020603050405020304" pitchFamily="18" charset="0"/>
              </a:rPr>
              <a:t> </a:t>
            </a:r>
            <a:r>
              <a:rPr lang="en-US" altLang="zh-HK" sz="2100" b="1" dirty="0">
                <a:latin typeface="Times New Roman" panose="02020603050405020304" pitchFamily="18" charset="0"/>
                <a:ea typeface="Verdana" panose="020B0604030504040204" pitchFamily="34" charset="0"/>
                <a:cs typeface="Times New Roman" panose="02020603050405020304" pitchFamily="18" charset="0"/>
              </a:rPr>
              <a:t>social and economic development will suffer.</a:t>
            </a:r>
            <a:endParaRPr lang="zh-TW" altLang="zh-HK" sz="2100" b="1" dirty="0">
              <a:latin typeface="Times New Roman" panose="02020603050405020304" pitchFamily="18" charset="0"/>
              <a:cs typeface="Times New Roman" panose="02020603050405020304" pitchFamily="18" charset="0"/>
            </a:endParaRPr>
          </a:p>
          <a:p>
            <a:endParaRPr lang="zh-TW" altLang="zh-HK" sz="2800" b="1" dirty="0"/>
          </a:p>
          <a:p>
            <a:endParaRPr lang="zh-TW" altLang="zh-HK" sz="3000" b="1" dirty="0">
              <a:solidFill>
                <a:srgbClr val="0000CC"/>
              </a:solidFill>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2</a:t>
            </a:fld>
            <a:endParaRPr lang="zh-HK" altLang="en-US" dirty="0"/>
          </a:p>
        </p:txBody>
      </p:sp>
    </p:spTree>
    <p:extLst>
      <p:ext uri="{BB962C8B-B14F-4D97-AF65-F5344CB8AC3E}">
        <p14:creationId xmlns:p14="http://schemas.microsoft.com/office/powerpoint/2010/main" val="341026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Users\chiuwingyin\Pictures\business_man_vector_cartoon_5921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2000" contrast="4000"/>
                    </a14:imgEffect>
                  </a14:imgLayer>
                </a14:imgProps>
              </a:ext>
              <a:ext uri="{28A0092B-C50C-407E-A947-70E740481C1C}">
                <a14:useLocalDpi xmlns:a14="http://schemas.microsoft.com/office/drawing/2010/main" val="0"/>
              </a:ext>
            </a:extLst>
          </a:blip>
          <a:srcRect/>
          <a:stretch>
            <a:fillRect/>
          </a:stretch>
        </p:blipFill>
        <p:spPr bwMode="auto">
          <a:xfrm>
            <a:off x="0" y="0"/>
            <a:ext cx="9180513" cy="68564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3"/>
          <p:cNvSpPr>
            <a:spLocks noChangeArrowheads="1"/>
          </p:cNvSpPr>
          <p:nvPr/>
        </p:nvSpPr>
        <p:spPr bwMode="auto">
          <a:xfrm>
            <a:off x="284162" y="118744"/>
            <a:ext cx="7311778" cy="749920"/>
          </a:xfrm>
          <a:prstGeom prst="rect">
            <a:avLst/>
          </a:prstGeom>
          <a:solidFill>
            <a:schemeClr val="bg1">
              <a:alpha val="4588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kumimoji="0" lang="en-US" altLang="zh-TW" sz="2800" dirty="0">
              <a:solidFill>
                <a:srgbClr val="0000CC"/>
              </a:solidFill>
              <a:latin typeface="+mn-ea"/>
            </a:endParaRPr>
          </a:p>
        </p:txBody>
      </p:sp>
      <p:sp>
        <p:nvSpPr>
          <p:cNvPr id="7171" name="AutoShape 4">
            <a:hlinkClick r:id="" action="ppaction://hlinkshowjump?jump=firstslide" highlightClick="1"/>
          </p:cNvPr>
          <p:cNvSpPr>
            <a:spLocks noChangeArrowheads="1"/>
          </p:cNvSpPr>
          <p:nvPr/>
        </p:nvSpPr>
        <p:spPr bwMode="auto">
          <a:xfrm>
            <a:off x="7595940" y="118744"/>
            <a:ext cx="1420383" cy="980728"/>
          </a:xfrm>
          <a:prstGeom prst="actionButtonHome">
            <a:avLst/>
          </a:prstGeom>
          <a:solidFill>
            <a:srgbClr val="FFCC00"/>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endParaRPr kumimoji="0" lang="zh-HK" altLang="en-US">
              <a:solidFill>
                <a:schemeClr val="tx1"/>
              </a:solidFill>
            </a:endParaRPr>
          </a:p>
        </p:txBody>
      </p:sp>
      <p:sp>
        <p:nvSpPr>
          <p:cNvPr id="4105" name="Rectangle 9"/>
          <p:cNvSpPr>
            <a:spLocks noChangeArrowheads="1"/>
          </p:cNvSpPr>
          <p:nvPr/>
        </p:nvSpPr>
        <p:spPr bwMode="auto">
          <a:xfrm>
            <a:off x="566739" y="1155074"/>
            <a:ext cx="7226780" cy="1323439"/>
          </a:xfrm>
          <a:prstGeom prst="rect">
            <a:avLst/>
          </a:prstGeom>
          <a:solidFill>
            <a:srgbClr val="FFFF00">
              <a:alpha val="58823"/>
            </a:srgbClr>
          </a:solidFill>
          <a:ln>
            <a:noFill/>
          </a:ln>
          <a:effectLst/>
          <a:extLst/>
        </p:spPr>
        <p:txBody>
          <a:bodyPr wrap="square">
            <a:spAutoFit/>
          </a:bodyPr>
          <a:lstStyle/>
          <a:p>
            <a:pPr>
              <a:defRPr/>
            </a:pPr>
            <a:r>
              <a:rPr lang="en-US" altLang="zh-TW" sz="2000" b="1" dirty="0" smtClean="0">
                <a:latin typeface="Times New Roman" panose="02020603050405020304" pitchFamily="18" charset="0"/>
                <a:cs typeface="Times New Roman" panose="02020603050405020304" pitchFamily="18" charset="0"/>
              </a:rPr>
              <a:t>1.</a:t>
            </a:r>
            <a:r>
              <a:rPr lang="en-US" altLang="zh-HK" sz="2000" b="1" dirty="0">
                <a:latin typeface="Times New Roman" panose="02020603050405020304" pitchFamily="18" charset="0"/>
                <a:cs typeface="Times New Roman" panose="02020603050405020304" pitchFamily="18" charset="0"/>
              </a:rPr>
              <a:t> It is commented that ‘increasing the acceptance of technical and craftsmanship type of jobs in the community’ could mitigate the </a:t>
            </a:r>
            <a:r>
              <a:rPr lang="en-US" altLang="zh-HK" sz="2000" b="1" dirty="0" err="1">
                <a:latin typeface="Times New Roman" panose="02020603050405020304" pitchFamily="18" charset="0"/>
                <a:cs typeface="Times New Roman" panose="02020603050405020304" pitchFamily="18" charset="0"/>
              </a:rPr>
              <a:t>labour</a:t>
            </a:r>
            <a:r>
              <a:rPr lang="en-US" altLang="zh-HK" sz="2000" b="1" dirty="0">
                <a:latin typeface="Times New Roman" panose="02020603050405020304" pitchFamily="18" charset="0"/>
                <a:cs typeface="Times New Roman" panose="02020603050405020304" pitchFamily="18" charset="0"/>
              </a:rPr>
              <a:t> mismatch. Do you agree with this claim? Why or why not</a:t>
            </a:r>
            <a:r>
              <a:rPr lang="en-US" altLang="zh-HK" sz="2000" b="1" dirty="0" smtClean="0">
                <a:latin typeface="Times New Roman" panose="02020603050405020304" pitchFamily="18" charset="0"/>
                <a:cs typeface="Times New Roman" panose="02020603050405020304" pitchFamily="18" charset="0"/>
              </a:rPr>
              <a:t>?</a:t>
            </a:r>
            <a:endParaRPr lang="zh-TW" altLang="en-US" sz="2000" b="1" dirty="0">
              <a:latin typeface="Times New Roman" panose="02020603050405020304" pitchFamily="18" charset="0"/>
              <a:cs typeface="Times New Roman" panose="02020603050405020304" pitchFamily="18" charset="0"/>
            </a:endParaRPr>
          </a:p>
        </p:txBody>
      </p:sp>
      <p:sp>
        <p:nvSpPr>
          <p:cNvPr id="7175" name="Rectangle 12"/>
          <p:cNvSpPr>
            <a:spLocks noChangeArrowheads="1"/>
          </p:cNvSpPr>
          <p:nvPr/>
        </p:nvSpPr>
        <p:spPr bwMode="auto">
          <a:xfrm>
            <a:off x="872317" y="99223"/>
            <a:ext cx="59319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kumimoji="0" lang="en-US" altLang="zh-TW" sz="4400" b="1" dirty="0" smtClean="0">
                <a:solidFill>
                  <a:srgbClr val="0000CC"/>
                </a:solidFill>
                <a:latin typeface="Times New Roman" panose="02020603050405020304" pitchFamily="18" charset="0"/>
                <a:cs typeface="Times New Roman" panose="02020603050405020304" pitchFamily="18" charset="0"/>
              </a:rPr>
              <a:t>Questions for Enquiry</a:t>
            </a:r>
            <a:endParaRPr kumimoji="0" lang="zh-TW" altLang="en-US" sz="4400" b="1" dirty="0">
              <a:solidFill>
                <a:srgbClr val="0000CC"/>
              </a:solidFill>
              <a:latin typeface="Times New Roman" panose="02020603050405020304" pitchFamily="18" charset="0"/>
              <a:cs typeface="Times New Roman" panose="02020603050405020304" pitchFamily="18" charset="0"/>
            </a:endParaRPr>
          </a:p>
        </p:txBody>
      </p:sp>
      <p:sp>
        <p:nvSpPr>
          <p:cNvPr id="7176" name="Rectangle 9"/>
          <p:cNvSpPr>
            <a:spLocks noChangeArrowheads="1"/>
          </p:cNvSpPr>
          <p:nvPr/>
        </p:nvSpPr>
        <p:spPr bwMode="auto">
          <a:xfrm>
            <a:off x="598737" y="2708920"/>
            <a:ext cx="7198400" cy="707886"/>
          </a:xfrm>
          <a:prstGeom prst="rect">
            <a:avLst/>
          </a:prstGeom>
          <a:solidFill>
            <a:srgbClr val="92D050">
              <a:alpha val="58823"/>
            </a:srgbClr>
          </a:solidFill>
          <a:ln>
            <a:noFill/>
          </a:ln>
          <a:extLst/>
        </p:spPr>
        <p:txBody>
          <a:bodyPr wrap="square">
            <a:spAutoFit/>
          </a:bodyPr>
          <a:lstStyle/>
          <a:p>
            <a:r>
              <a:rPr lang="en-US" altLang="zh-HK" sz="2000" b="1" dirty="0" smtClean="0">
                <a:latin typeface="Times New Roman" panose="02020603050405020304" pitchFamily="18" charset="0"/>
                <a:cs typeface="Times New Roman" panose="02020603050405020304" pitchFamily="18" charset="0"/>
              </a:rPr>
              <a:t>2. What </a:t>
            </a:r>
            <a:r>
              <a:rPr lang="en-US" altLang="zh-HK" sz="2000" b="1" dirty="0">
                <a:latin typeface="Times New Roman" panose="02020603050405020304" pitchFamily="18" charset="0"/>
                <a:cs typeface="Times New Roman" panose="02020603050405020304" pitchFamily="18" charset="0"/>
              </a:rPr>
              <a:t>are the barriers that deter our younger generations from having upward social mobility? </a:t>
            </a:r>
            <a:endParaRPr lang="zh-TW" altLang="zh-HK" sz="2000" b="1" dirty="0">
              <a:latin typeface="Times New Roman" panose="02020603050405020304" pitchFamily="18" charset="0"/>
              <a:cs typeface="Times New Roman" panose="02020603050405020304" pitchFamily="18" charset="0"/>
            </a:endParaRPr>
          </a:p>
        </p:txBody>
      </p:sp>
      <p:sp>
        <p:nvSpPr>
          <p:cNvPr id="7179" name="Rectangle 9"/>
          <p:cNvSpPr>
            <a:spLocks noChangeArrowheads="1"/>
          </p:cNvSpPr>
          <p:nvPr/>
        </p:nvSpPr>
        <p:spPr bwMode="auto">
          <a:xfrm>
            <a:off x="601225" y="3645024"/>
            <a:ext cx="7198400" cy="1938992"/>
          </a:xfrm>
          <a:prstGeom prst="rect">
            <a:avLst/>
          </a:prstGeom>
          <a:solidFill>
            <a:srgbClr val="FFC000">
              <a:alpha val="58823"/>
            </a:srgbClr>
          </a:solidFill>
          <a:ln>
            <a:noFill/>
          </a:ln>
          <a:extLst/>
        </p:spPr>
        <p:txBody>
          <a:bodyPr wrap="square">
            <a:spAutoFit/>
          </a:bodyPr>
          <a:lstStyle/>
          <a:p>
            <a:r>
              <a:rPr lang="en-US" altLang="zh-HK" sz="2000" b="1" dirty="0" smtClean="0">
                <a:latin typeface="Times New Roman" panose="02020603050405020304" pitchFamily="18" charset="0"/>
                <a:cs typeface="Times New Roman" panose="02020603050405020304" pitchFamily="18" charset="0"/>
              </a:rPr>
              <a:t>3.To </a:t>
            </a:r>
            <a:r>
              <a:rPr lang="en-US" altLang="zh-HK" sz="2000" b="1" dirty="0">
                <a:latin typeface="Times New Roman" panose="02020603050405020304" pitchFamily="18" charset="0"/>
                <a:cs typeface="Times New Roman" panose="02020603050405020304" pitchFamily="18" charset="0"/>
              </a:rPr>
              <a:t>successfully develop the four potential industry groups (viz. </a:t>
            </a:r>
            <a:r>
              <a:rPr lang="en-US" altLang="zh-HK" sz="2000" b="1" dirty="0" smtClean="0">
                <a:latin typeface="Times New Roman" panose="02020603050405020304" pitchFamily="18" charset="0"/>
                <a:cs typeface="Times New Roman" panose="02020603050405020304" pitchFamily="18" charset="0"/>
              </a:rPr>
              <a:t>Transportation; Convention and </a:t>
            </a:r>
            <a:r>
              <a:rPr lang="en-US" altLang="zh-HK" sz="2000" b="1" dirty="0">
                <a:latin typeface="Times New Roman" panose="02020603050405020304" pitchFamily="18" charset="0"/>
                <a:cs typeface="Times New Roman" panose="02020603050405020304" pitchFamily="18" charset="0"/>
              </a:rPr>
              <a:t>Exhibition Industries and Tourism; Manufacturing Industries, Innovative Technology and Cultural and Creative Industries; and Professional Services), what necessary supporting measures should the government provide</a:t>
            </a:r>
            <a:r>
              <a:rPr lang="en-US" altLang="zh-HK" sz="2000" b="1" dirty="0" smtClean="0">
                <a:latin typeface="Times New Roman" panose="02020603050405020304" pitchFamily="18" charset="0"/>
                <a:cs typeface="Times New Roman" panose="02020603050405020304" pitchFamily="18" charset="0"/>
              </a:rPr>
              <a:t>?</a:t>
            </a:r>
            <a:endParaRPr lang="zh-TW" altLang="zh-HK" sz="2800" b="1" dirty="0">
              <a:solidFill>
                <a:srgbClr val="0000CC"/>
              </a:solidFill>
              <a:latin typeface="Times New Roman" panose="02020603050405020304" pitchFamily="18" charset="0"/>
              <a:cs typeface="Times New Roman" panose="02020603050405020304" pitchFamily="18" charset="0"/>
            </a:endParaRPr>
          </a:p>
        </p:txBody>
      </p:sp>
      <p:sp>
        <p:nvSpPr>
          <p:cNvPr id="718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718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3</a:t>
            </a:fld>
            <a:endParaRPr lang="zh-HK" altLang="en-US"/>
          </a:p>
        </p:txBody>
      </p:sp>
    </p:spTree>
    <p:extLst>
      <p:ext uri="{BB962C8B-B14F-4D97-AF65-F5344CB8AC3E}">
        <p14:creationId xmlns:p14="http://schemas.microsoft.com/office/powerpoint/2010/main" val="362603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0"/>
            <a:ext cx="620799" cy="676418"/>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1" cy="677108"/>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3800" b="1" dirty="0" smtClean="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p>
        </p:txBody>
      </p:sp>
      <p:grpSp>
        <p:nvGrpSpPr>
          <p:cNvPr id="16" name="群組 15"/>
          <p:cNvGrpSpPr/>
          <p:nvPr/>
        </p:nvGrpSpPr>
        <p:grpSpPr>
          <a:xfrm>
            <a:off x="907142" y="6282774"/>
            <a:ext cx="7265258" cy="556114"/>
            <a:chOff x="907142" y="6282774"/>
            <a:chExt cx="7265258" cy="556114"/>
          </a:xfrm>
          <a:solidFill>
            <a:srgbClr val="0000CC"/>
          </a:solidFill>
        </p:grpSpPr>
        <p:sp>
          <p:nvSpPr>
            <p:cNvPr id="17" name="矩形 16">
              <a:hlinkClick r:id="rId3"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rId4"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grpSp>
      <p:sp>
        <p:nvSpPr>
          <p:cNvPr id="4" name="矩形 3"/>
          <p:cNvSpPr/>
          <p:nvPr/>
        </p:nvSpPr>
        <p:spPr>
          <a:xfrm>
            <a:off x="5083" y="676417"/>
            <a:ext cx="8884918" cy="5940088"/>
          </a:xfrm>
          <a:prstGeom prst="rect">
            <a:avLst/>
          </a:prstGeom>
        </p:spPr>
        <p:txBody>
          <a:bodyPr wrap="square">
            <a:spAutoFit/>
          </a:bodyPr>
          <a:lstStyle/>
          <a:p>
            <a:pPr marL="285750" indent="-28575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Secretariat of the Steering Committee on Population Policy, Chief Secretary for Administration’s Office. (2013). Public Engagement Exercise on Population Policy(2013.10.24. – 2014.2.23). Retrieved from </a:t>
            </a:r>
            <a:r>
              <a:rPr lang="en-US" altLang="zh-TW" sz="2000" dirty="0">
                <a:latin typeface="Times New Roman" panose="02020603050405020304" pitchFamily="18" charset="0"/>
                <a:cs typeface="Times New Roman" panose="02020603050405020304" pitchFamily="18" charset="0"/>
                <a:hlinkClick r:id="rId5"/>
              </a:rPr>
              <a:t>http://www.hkpopulation.gov.hk/public_engagement/en/</a:t>
            </a:r>
            <a:endParaRPr lang="en-US" altLang="zh-TW" sz="2000" dirty="0">
              <a:latin typeface="Times New Roman" panose="02020603050405020304" pitchFamily="18" charset="0"/>
              <a:cs typeface="Times New Roman" panose="02020603050405020304" pitchFamily="18" charset="0"/>
            </a:endParaRPr>
          </a:p>
          <a:p>
            <a:endParaRPr lang="en-US" altLang="zh-TW"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p"/>
            </a:pPr>
            <a:r>
              <a:rPr lang="en-US" altLang="zh-HK" sz="2000" dirty="0" smtClean="0">
                <a:latin typeface="Times New Roman" panose="02020603050405020304" pitchFamily="18" charset="0"/>
                <a:cs typeface="Times New Roman" panose="02020603050405020304" pitchFamily="18" charset="0"/>
              </a:rPr>
              <a:t> Information </a:t>
            </a:r>
            <a:r>
              <a:rPr lang="en-US" altLang="zh-HK" sz="2000" dirty="0">
                <a:latin typeface="Times New Roman" panose="02020603050405020304" pitchFamily="18" charset="0"/>
                <a:cs typeface="Times New Roman" panose="02020603050405020304" pitchFamily="18" charset="0"/>
              </a:rPr>
              <a:t>Services </a:t>
            </a:r>
            <a:r>
              <a:rPr lang="en-US" altLang="zh-HK" sz="2000" dirty="0" smtClean="0">
                <a:latin typeface="Times New Roman" panose="02020603050405020304" pitchFamily="18" charset="0"/>
                <a:cs typeface="Times New Roman" panose="02020603050405020304" pitchFamily="18" charset="0"/>
              </a:rPr>
              <a:t>Department, HKSAR. (24 Oct 2013</a:t>
            </a:r>
            <a:r>
              <a:rPr lang="en-US" altLang="zh-HK" sz="2000" dirty="0">
                <a:latin typeface="Times New Roman" panose="02020603050405020304" pitchFamily="18" charset="0"/>
                <a:cs typeface="Times New Roman" panose="02020603050405020304" pitchFamily="18" charset="0"/>
              </a:rPr>
              <a:t>). </a:t>
            </a:r>
            <a:r>
              <a:rPr lang="en-US" altLang="zh-HK" sz="2000" dirty="0" smtClean="0">
                <a:latin typeface="Times New Roman" panose="02020603050405020304" pitchFamily="18" charset="0"/>
                <a:cs typeface="Times New Roman" panose="02020603050405020304" pitchFamily="18" charset="0"/>
              </a:rPr>
              <a:t>Chief Secretary’s Opening Speech at the Press </a:t>
            </a:r>
            <a:r>
              <a:rPr lang="en-US" altLang="zh-HK" sz="2000" dirty="0">
                <a:latin typeface="Times New Roman" panose="02020603050405020304" pitchFamily="18" charset="0"/>
                <a:cs typeface="Times New Roman" panose="02020603050405020304" pitchFamily="18" charset="0"/>
              </a:rPr>
              <a:t>C</a:t>
            </a:r>
            <a:r>
              <a:rPr lang="en-US" altLang="zh-HK" sz="2000" dirty="0" smtClean="0">
                <a:latin typeface="Times New Roman" panose="02020603050405020304" pitchFamily="18" charset="0"/>
                <a:cs typeface="Times New Roman" panose="02020603050405020304" pitchFamily="18" charset="0"/>
              </a:rPr>
              <a:t>onference on population policy public engagement exercise. (Chinese Only) Retrieved from</a:t>
            </a:r>
            <a:r>
              <a:rPr lang="zh-TW" altLang="zh-HK" sz="2000" dirty="0" smtClean="0">
                <a:latin typeface="Times New Roman" panose="02020603050405020304" pitchFamily="18" charset="0"/>
                <a:cs typeface="Times New Roman" panose="02020603050405020304" pitchFamily="18" charset="0"/>
              </a:rPr>
              <a:t> </a:t>
            </a:r>
            <a:r>
              <a:rPr lang="en-US" altLang="zh-HK" sz="2000" dirty="0" smtClean="0">
                <a:latin typeface="Times New Roman" panose="02020603050405020304" pitchFamily="18" charset="0"/>
                <a:cs typeface="Times New Roman" panose="02020603050405020304" pitchFamily="18" charset="0"/>
                <a:hlinkClick r:id="rId6"/>
              </a:rPr>
              <a:t>http://www.info.gov.hk/gia/general/201310/24/P201310240689.htm</a:t>
            </a:r>
            <a:r>
              <a:rPr lang="en-US" altLang="zh-HK" sz="2000" dirty="0" smtClean="0">
                <a:latin typeface="Times New Roman" panose="02020603050405020304" pitchFamily="18" charset="0"/>
                <a:cs typeface="Times New Roman" panose="02020603050405020304" pitchFamily="18" charset="0"/>
              </a:rPr>
              <a:t> </a:t>
            </a:r>
            <a:endParaRPr lang="zh-TW" altLang="zh-HK" sz="2000" dirty="0" smtClean="0">
              <a:latin typeface="Times New Roman" panose="02020603050405020304" pitchFamily="18" charset="0"/>
              <a:cs typeface="Times New Roman" panose="02020603050405020304" pitchFamily="18" charset="0"/>
            </a:endParaRPr>
          </a:p>
          <a:p>
            <a:endParaRPr lang="zh-TW" altLang="zh-HK" sz="20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 Information Services Department, HKSAR. </a:t>
            </a:r>
            <a:r>
              <a:rPr lang="en-US" altLang="zh-HK" sz="2000" dirty="0" smtClean="0">
                <a:latin typeface="Times New Roman" panose="02020603050405020304" pitchFamily="18" charset="0"/>
                <a:cs typeface="Times New Roman" panose="02020603050405020304" pitchFamily="18" charset="0"/>
              </a:rPr>
              <a:t>(24 Oct 2013). Transcript of Remarks at Press Conference on Population Policy Public Engagement Exercise. </a:t>
            </a:r>
            <a:r>
              <a:rPr lang="en-US" altLang="zh-HK" sz="2000" dirty="0">
                <a:latin typeface="Times New Roman" panose="02020603050405020304" pitchFamily="18" charset="0"/>
                <a:cs typeface="Times New Roman" panose="02020603050405020304" pitchFamily="18" charset="0"/>
              </a:rPr>
              <a:t>Retrieved </a:t>
            </a:r>
            <a:r>
              <a:rPr lang="en-US" altLang="zh-HK" sz="2000" dirty="0" smtClean="0">
                <a:latin typeface="Times New Roman" panose="02020603050405020304" pitchFamily="18" charset="0"/>
                <a:cs typeface="Times New Roman" panose="02020603050405020304" pitchFamily="18" charset="0"/>
              </a:rPr>
              <a:t>from </a:t>
            </a:r>
            <a:r>
              <a:rPr lang="en-US" altLang="zh-HK" sz="2000" dirty="0" smtClean="0">
                <a:latin typeface="Times New Roman" panose="02020603050405020304" pitchFamily="18" charset="0"/>
                <a:cs typeface="Times New Roman" panose="02020603050405020304" pitchFamily="18" charset="0"/>
                <a:hlinkClick r:id="rId7"/>
              </a:rPr>
              <a:t>http</a:t>
            </a:r>
            <a:r>
              <a:rPr lang="en-US" altLang="zh-HK" sz="2000" dirty="0">
                <a:latin typeface="Times New Roman" panose="02020603050405020304" pitchFamily="18" charset="0"/>
                <a:cs typeface="Times New Roman" panose="02020603050405020304" pitchFamily="18" charset="0"/>
                <a:hlinkClick r:id="rId7"/>
              </a:rPr>
              <a:t>://</a:t>
            </a:r>
            <a:r>
              <a:rPr lang="en-US" altLang="zh-HK" sz="2000" dirty="0" smtClean="0">
                <a:latin typeface="Times New Roman" panose="02020603050405020304" pitchFamily="18" charset="0"/>
                <a:cs typeface="Times New Roman" panose="02020603050405020304" pitchFamily="18" charset="0"/>
                <a:hlinkClick r:id="rId7"/>
              </a:rPr>
              <a:t>www.info.gov.hk/gia/general/201310/24/P201310240695.htm</a:t>
            </a:r>
            <a:r>
              <a:rPr lang="en-US" altLang="zh-HK" sz="2000" dirty="0" smtClean="0">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p"/>
            </a:pPr>
            <a:endParaRPr lang="en-US" altLang="zh-HK"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p"/>
            </a:pPr>
            <a:r>
              <a:rPr lang="en-US" altLang="zh-HK" sz="2000" dirty="0">
                <a:latin typeface="Times New Roman" panose="02020603050405020304" pitchFamily="18" charset="0"/>
                <a:cs typeface="Times New Roman" panose="02020603050405020304" pitchFamily="18" charset="0"/>
              </a:rPr>
              <a:t> Information Services Department, HKSAR. (</a:t>
            </a:r>
            <a:r>
              <a:rPr lang="en-US" altLang="zh-HK" sz="2000" dirty="0" smtClean="0">
                <a:latin typeface="Times New Roman" panose="02020603050405020304" pitchFamily="18" charset="0"/>
                <a:cs typeface="Times New Roman" panose="02020603050405020304" pitchFamily="18" charset="0"/>
              </a:rPr>
              <a:t>25 </a:t>
            </a:r>
            <a:r>
              <a:rPr lang="en-US" altLang="zh-HK" sz="2000" dirty="0">
                <a:latin typeface="Times New Roman" panose="02020603050405020304" pitchFamily="18" charset="0"/>
                <a:cs typeface="Times New Roman" panose="02020603050405020304" pitchFamily="18" charset="0"/>
              </a:rPr>
              <a:t>Oct 2013</a:t>
            </a:r>
            <a:r>
              <a:rPr lang="en-US" altLang="zh-HK" sz="2000" dirty="0" smtClean="0">
                <a:latin typeface="Times New Roman" panose="02020603050405020304" pitchFamily="18" charset="0"/>
                <a:cs typeface="Times New Roman" panose="02020603050405020304" pitchFamily="18" charset="0"/>
              </a:rPr>
              <a:t>). Population Policy – thoughts for HK. </a:t>
            </a:r>
            <a:r>
              <a:rPr lang="en-US" altLang="zh-HK" sz="2000" dirty="0">
                <a:latin typeface="Times New Roman" panose="02020603050405020304" pitchFamily="18" charset="0"/>
                <a:cs typeface="Times New Roman" panose="02020603050405020304" pitchFamily="18" charset="0"/>
              </a:rPr>
              <a:t>Retrieved from </a:t>
            </a:r>
            <a:r>
              <a:rPr lang="en-US" altLang="zh-HK" sz="2000" dirty="0">
                <a:latin typeface="Times New Roman" panose="02020603050405020304" pitchFamily="18" charset="0"/>
                <a:cs typeface="Times New Roman" panose="02020603050405020304" pitchFamily="18" charset="0"/>
                <a:hlinkClick r:id="rId8"/>
              </a:rPr>
              <a:t>http://</a:t>
            </a:r>
            <a:r>
              <a:rPr lang="en-US" altLang="zh-HK" sz="2000" dirty="0" smtClean="0">
                <a:latin typeface="Times New Roman" panose="02020603050405020304" pitchFamily="18" charset="0"/>
                <a:cs typeface="Times New Roman" panose="02020603050405020304" pitchFamily="18" charset="0"/>
                <a:hlinkClick r:id="rId8"/>
              </a:rPr>
              <a:t>www.news.gov.hk/en/record/html/2013/10/20131025_111958.shtml</a:t>
            </a:r>
            <a:r>
              <a:rPr lang="en-US" altLang="zh-HK" sz="2000" dirty="0" smtClean="0">
                <a:latin typeface="Times New Roman" panose="02020603050405020304" pitchFamily="18" charset="0"/>
                <a:cs typeface="Times New Roman" panose="02020603050405020304" pitchFamily="18" charset="0"/>
              </a:rPr>
              <a:t> </a:t>
            </a:r>
            <a:endParaRPr lang="en-US" altLang="zh-HK" sz="2000" dirty="0" smtClean="0">
              <a:latin typeface="Times New Roman" panose="02020603050405020304" pitchFamily="18" charset="0"/>
              <a:ea typeface="+mj-ea"/>
              <a:cs typeface="Times New Roman" panose="02020603050405020304" pitchFamily="18" charset="0"/>
            </a:endParaRPr>
          </a:p>
          <a:p>
            <a:endParaRPr lang="en-US" altLang="zh-TW"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p"/>
            </a:pPr>
            <a:endParaRPr lang="zh-TW" altLang="zh-HK" sz="2000" dirty="0">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4</a:t>
            </a:fld>
            <a:endParaRPr lang="zh-HK" altLang="en-US" dirty="0"/>
          </a:p>
        </p:txBody>
      </p:sp>
      <p:sp>
        <p:nvSpPr>
          <p:cNvPr id="20" name="文字方塊 6">
            <a:hlinkClick r:id="" action="ppaction://hlinkshowjump?jump=nextslide"/>
          </p:cNvPr>
          <p:cNvSpPr txBox="1">
            <a:spLocks noChangeArrowheads="1"/>
          </p:cNvSpPr>
          <p:nvPr/>
        </p:nvSpPr>
        <p:spPr bwMode="auto">
          <a:xfrm>
            <a:off x="7019444" y="5866561"/>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2504934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 </a:t>
            </a:r>
            <a:r>
              <a:rPr kumimoji="0" lang="en-US" altLang="zh-TW" sz="4000" b="1" dirty="0" smtClean="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Information</a:t>
            </a:r>
            <a:endParaRPr kumimoji="0" lang="en-US" altLang="zh-TW" sz="4000" b="1" dirty="0" smtClean="0">
              <a:solidFill>
                <a:prstClr val="black"/>
              </a:solidFill>
              <a:latin typeface="細明體" panose="02020509000000000000" pitchFamily="49" charset="-120"/>
              <a:ea typeface="細明體" panose="02020509000000000000" pitchFamily="49" charset="-120"/>
            </a:endParaRPr>
          </a:p>
        </p:txBody>
      </p:sp>
      <p:sp>
        <p:nvSpPr>
          <p:cNvPr id="17" name="矩形 16">
            <a:hlinkClick r:id="rId3"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4" name="矩形 3"/>
          <p:cNvSpPr/>
          <p:nvPr/>
        </p:nvSpPr>
        <p:spPr>
          <a:xfrm>
            <a:off x="171662" y="819791"/>
            <a:ext cx="8862512" cy="5509200"/>
          </a:xfrm>
          <a:prstGeom prst="rect">
            <a:avLst/>
          </a:prstGeom>
        </p:spPr>
        <p:txBody>
          <a:bodyPr wrap="square">
            <a:spAutoFit/>
          </a:bodyPr>
          <a:lstStyle/>
          <a:p>
            <a:pPr marL="285750" lvl="1" indent="-28575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Information Services Department, HKSAR. </a:t>
            </a:r>
            <a:r>
              <a:rPr lang="en-US" altLang="zh-HK" sz="2200" dirty="0" smtClean="0">
                <a:latin typeface="Times New Roman" panose="02020603050405020304" pitchFamily="18" charset="0"/>
                <a:cs typeface="Times New Roman" panose="02020603050405020304" pitchFamily="18" charset="0"/>
              </a:rPr>
              <a:t>(19 Dec </a:t>
            </a:r>
            <a:r>
              <a:rPr lang="en-US" altLang="zh-HK" sz="2200" dirty="0">
                <a:latin typeface="Times New Roman" panose="02020603050405020304" pitchFamily="18" charset="0"/>
                <a:cs typeface="Times New Roman" panose="02020603050405020304" pitchFamily="18" charset="0"/>
              </a:rPr>
              <a:t>2013</a:t>
            </a:r>
            <a:r>
              <a:rPr lang="en-US" altLang="zh-HK" sz="2200" dirty="0" smtClean="0">
                <a:latin typeface="Times New Roman" panose="02020603050405020304" pitchFamily="18" charset="0"/>
                <a:cs typeface="Times New Roman" panose="02020603050405020304" pitchFamily="18" charset="0"/>
              </a:rPr>
              <a:t>). The Secretary for </a:t>
            </a:r>
            <a:r>
              <a:rPr lang="en-US" altLang="zh-HK" sz="2200" dirty="0" err="1" smtClean="0">
                <a:latin typeface="Times New Roman" panose="02020603050405020304" pitchFamily="18" charset="0"/>
                <a:cs typeface="Times New Roman" panose="02020603050405020304" pitchFamily="18" charset="0"/>
              </a:rPr>
              <a:t>Labour</a:t>
            </a:r>
            <a:r>
              <a:rPr lang="en-US" altLang="zh-HK" sz="2200" dirty="0" smtClean="0">
                <a:latin typeface="Times New Roman" panose="02020603050405020304" pitchFamily="18" charset="0"/>
                <a:cs typeface="Times New Roman" panose="02020603050405020304" pitchFamily="18" charset="0"/>
              </a:rPr>
              <a:t> and Welfare’s Speech at the ERB Housewarming Party cum Graduation Ceremony of Squad 3S </a:t>
            </a:r>
            <a:r>
              <a:rPr lang="en-US" altLang="zh-HK" sz="2200" dirty="0" err="1" smtClean="0">
                <a:latin typeface="Times New Roman" panose="02020603050405020304" pitchFamily="18" charset="0"/>
                <a:cs typeface="Times New Roman" panose="02020603050405020304" pitchFamily="18" charset="0"/>
              </a:rPr>
              <a:t>Programme</a:t>
            </a:r>
            <a:r>
              <a:rPr lang="en-US" altLang="zh-HK" sz="2200" dirty="0" smtClean="0">
                <a:latin typeface="Times New Roman" panose="02020603050405020304" pitchFamily="18" charset="0"/>
                <a:cs typeface="Times New Roman" panose="02020603050405020304" pitchFamily="18" charset="0"/>
              </a:rPr>
              <a:t> (Chinese </a:t>
            </a:r>
            <a:r>
              <a:rPr lang="en-US" altLang="zh-HK" sz="2200" dirty="0">
                <a:latin typeface="Times New Roman" panose="02020603050405020304" pitchFamily="18" charset="0"/>
                <a:cs typeface="Times New Roman" panose="02020603050405020304" pitchFamily="18" charset="0"/>
              </a:rPr>
              <a:t>Only) Retrieved </a:t>
            </a:r>
            <a:r>
              <a:rPr lang="en-US" altLang="zh-HK" sz="2200" dirty="0" smtClean="0">
                <a:latin typeface="Times New Roman" panose="02020603050405020304" pitchFamily="18" charset="0"/>
                <a:cs typeface="Times New Roman" panose="02020603050405020304" pitchFamily="18" charset="0"/>
              </a:rPr>
              <a:t>from </a:t>
            </a:r>
            <a:r>
              <a:rPr lang="en-US" altLang="zh-HK" sz="2200" u="sng" dirty="0" smtClean="0">
                <a:solidFill>
                  <a:srgbClr val="0000CC"/>
                </a:solidFill>
                <a:latin typeface="+mn-ea"/>
              </a:rPr>
              <a:t>http</a:t>
            </a:r>
            <a:r>
              <a:rPr lang="en-US" altLang="zh-HK" sz="2200" u="sng" dirty="0">
                <a:solidFill>
                  <a:srgbClr val="0000CC"/>
                </a:solidFill>
                <a:latin typeface="+mn-ea"/>
              </a:rPr>
              <a:t>://</a:t>
            </a:r>
            <a:r>
              <a:rPr lang="en-US" altLang="zh-HK" sz="2200" u="sng" dirty="0" smtClean="0">
                <a:solidFill>
                  <a:srgbClr val="0000CC"/>
                </a:solidFill>
                <a:latin typeface="+mn-ea"/>
              </a:rPr>
              <a:t>www.info.gov.hk/gia/general/201312/19/P201312180613.htm</a:t>
            </a:r>
            <a:r>
              <a:rPr lang="en-US" altLang="zh-HK" sz="2200" dirty="0" smtClean="0">
                <a:latin typeface="+mn-ea"/>
              </a:rPr>
              <a:t>)</a:t>
            </a:r>
          </a:p>
          <a:p>
            <a:pPr marL="0" lvl="1"/>
            <a:endParaRPr lang="en-US" altLang="zh-HK" sz="2200" dirty="0">
              <a:latin typeface="+mn-ea"/>
            </a:endParaRPr>
          </a:p>
          <a:p>
            <a:pPr marL="285750" lvl="1" indent="-285750">
              <a:buFont typeface="Wingdings" panose="05000000000000000000" pitchFamily="2" charset="2"/>
              <a:buChar char="p"/>
            </a:pPr>
            <a:r>
              <a:rPr lang="en-US" altLang="zh-HK" sz="2200" dirty="0">
                <a:latin typeface="Times New Roman" panose="02020603050405020304" pitchFamily="18" charset="0"/>
                <a:cs typeface="Times New Roman" panose="02020603050405020304" pitchFamily="18" charset="0"/>
              </a:rPr>
              <a:t>Information Services Department, HKSAR. (</a:t>
            </a:r>
            <a:r>
              <a:rPr lang="en-US" altLang="zh-HK" sz="2200" dirty="0" smtClean="0">
                <a:latin typeface="Times New Roman" panose="02020603050405020304" pitchFamily="18" charset="0"/>
                <a:cs typeface="Times New Roman" panose="02020603050405020304" pitchFamily="18" charset="0"/>
              </a:rPr>
              <a:t>10 Jun 2013). The Secretary for </a:t>
            </a:r>
            <a:r>
              <a:rPr lang="en-US" altLang="zh-HK" sz="2200" dirty="0" err="1" smtClean="0">
                <a:latin typeface="Times New Roman" panose="02020603050405020304" pitchFamily="18" charset="0"/>
                <a:cs typeface="Times New Roman" panose="02020603050405020304" pitchFamily="18" charset="0"/>
              </a:rPr>
              <a:t>Labour</a:t>
            </a:r>
            <a:r>
              <a:rPr lang="en-US" altLang="zh-HK" sz="2200" dirty="0" smtClean="0">
                <a:latin typeface="Times New Roman" panose="02020603050405020304" pitchFamily="18" charset="0"/>
                <a:cs typeface="Times New Roman" panose="02020603050405020304" pitchFamily="18" charset="0"/>
              </a:rPr>
              <a:t> and Welfare’s Speech about Youth Employment and the Guangdong Scheme (Chinese Only) Retrieved from </a:t>
            </a:r>
            <a:r>
              <a:rPr lang="en-US" altLang="zh-HK" sz="2200" u="sng" dirty="0" smtClean="0">
                <a:solidFill>
                  <a:srgbClr val="0000CC"/>
                </a:solidFill>
                <a:latin typeface="+mn-ea"/>
              </a:rPr>
              <a:t>http</a:t>
            </a:r>
            <a:r>
              <a:rPr lang="en-US" altLang="zh-HK" sz="2200" u="sng" dirty="0">
                <a:solidFill>
                  <a:srgbClr val="0000CC"/>
                </a:solidFill>
                <a:latin typeface="+mn-ea"/>
              </a:rPr>
              <a:t>://www.info.gov.hk/gia/general/201306/10/P201306100457.htm</a:t>
            </a:r>
            <a:r>
              <a:rPr lang="en-US" altLang="zh-HK" sz="2200" dirty="0">
                <a:latin typeface="+mn-ea"/>
              </a:rPr>
              <a:t>)</a:t>
            </a:r>
            <a:endParaRPr lang="zh-TW" altLang="zh-HK" sz="2200" dirty="0">
              <a:latin typeface="+mn-ea"/>
            </a:endParaRPr>
          </a:p>
          <a:p>
            <a:pPr marL="0" lvl="1"/>
            <a:endParaRPr lang="en-US" altLang="zh-HK" sz="2200" dirty="0" smtClean="0">
              <a:latin typeface="+mn-ea"/>
            </a:endParaRPr>
          </a:p>
          <a:p>
            <a:pPr marL="285750" lvl="1" indent="-285750">
              <a:buFont typeface="Wingdings" panose="05000000000000000000" pitchFamily="2" charset="2"/>
              <a:buChar char="p"/>
            </a:pPr>
            <a:r>
              <a:rPr lang="zh-TW" altLang="zh-HK" sz="2200" dirty="0" smtClean="0">
                <a:latin typeface="+mn-ea"/>
              </a:rPr>
              <a:t>文匯報</a:t>
            </a:r>
            <a:r>
              <a:rPr lang="en-US" altLang="zh-HK" sz="2200" dirty="0" smtClean="0">
                <a:latin typeface="+mn-ea"/>
              </a:rPr>
              <a:t> (2013</a:t>
            </a:r>
            <a:r>
              <a:rPr lang="zh-TW" altLang="zh-HK" sz="2200" dirty="0" smtClean="0">
                <a:latin typeface="+mn-ea"/>
              </a:rPr>
              <a:t>年</a:t>
            </a:r>
            <a:r>
              <a:rPr lang="en-US" altLang="zh-HK" sz="2200" dirty="0" smtClean="0">
                <a:latin typeface="+mn-ea"/>
              </a:rPr>
              <a:t>11</a:t>
            </a:r>
            <a:r>
              <a:rPr lang="zh-TW" altLang="zh-HK" sz="2200" dirty="0" smtClean="0">
                <a:latin typeface="+mn-ea"/>
              </a:rPr>
              <a:t>月</a:t>
            </a:r>
            <a:r>
              <a:rPr lang="en-US" altLang="zh-HK" sz="2200" dirty="0" smtClean="0">
                <a:latin typeface="+mn-ea"/>
              </a:rPr>
              <a:t>3</a:t>
            </a:r>
            <a:r>
              <a:rPr lang="zh-TW" altLang="zh-HK" sz="2200" dirty="0" smtClean="0">
                <a:latin typeface="+mn-ea"/>
              </a:rPr>
              <a:t>日</a:t>
            </a:r>
            <a:r>
              <a:rPr lang="en-US" altLang="zh-HK" sz="2200" dirty="0" smtClean="0">
                <a:latin typeface="+mn-ea"/>
              </a:rPr>
              <a:t>) </a:t>
            </a:r>
            <a:r>
              <a:rPr lang="zh-TW" altLang="zh-HK" sz="2200" dirty="0" smtClean="0">
                <a:latin typeface="+mn-ea"/>
              </a:rPr>
              <a:t>〈政府多元化助青少年就業〉</a:t>
            </a:r>
            <a:r>
              <a:rPr lang="en-US" altLang="zh-HK" sz="2200" dirty="0" smtClean="0">
                <a:latin typeface="+mn-ea"/>
              </a:rPr>
              <a:t>(</a:t>
            </a:r>
            <a:r>
              <a:rPr lang="zh-TW" altLang="zh-HK" sz="2200" dirty="0" smtClean="0">
                <a:latin typeface="+mn-ea"/>
              </a:rPr>
              <a:t>取自﹕</a:t>
            </a:r>
            <a:r>
              <a:rPr lang="en-US" altLang="zh-HK" sz="2200" u="sng" dirty="0" smtClean="0">
                <a:solidFill>
                  <a:srgbClr val="0000CC"/>
                </a:solidFill>
                <a:latin typeface="+mn-ea"/>
              </a:rPr>
              <a:t>http://paper.wenweipo.com/2013/11/03/HK1311030027.htm</a:t>
            </a:r>
            <a:r>
              <a:rPr lang="en-US" altLang="zh-HK" sz="2200" dirty="0" smtClean="0">
                <a:latin typeface="+mn-ea"/>
              </a:rPr>
              <a:t>)</a:t>
            </a:r>
          </a:p>
          <a:p>
            <a:pPr marL="0" lvl="1"/>
            <a:endParaRPr lang="en-US" altLang="zh-HK" sz="2200" dirty="0">
              <a:latin typeface="+mn-ea"/>
            </a:endParaRPr>
          </a:p>
          <a:p>
            <a:pPr marL="285750" lvl="1" indent="-285750">
              <a:buFont typeface="Wingdings" panose="05000000000000000000" pitchFamily="2" charset="2"/>
              <a:buChar char="p"/>
            </a:pPr>
            <a:r>
              <a:rPr lang="zh-TW" altLang="zh-HK" sz="2200" dirty="0" smtClean="0">
                <a:latin typeface="+mn-ea"/>
              </a:rPr>
              <a:t>香港</a:t>
            </a:r>
            <a:r>
              <a:rPr lang="zh-TW" altLang="zh-HK" sz="2200" dirty="0">
                <a:latin typeface="+mn-ea"/>
              </a:rPr>
              <a:t>經濟日報</a:t>
            </a:r>
            <a:r>
              <a:rPr lang="en-US" altLang="zh-HK" sz="2200" dirty="0">
                <a:latin typeface="+mn-ea"/>
              </a:rPr>
              <a:t> (2013</a:t>
            </a:r>
            <a:r>
              <a:rPr lang="zh-TW" altLang="zh-HK" sz="2200" dirty="0">
                <a:latin typeface="+mn-ea"/>
              </a:rPr>
              <a:t>年</a:t>
            </a:r>
            <a:r>
              <a:rPr lang="en-US" altLang="zh-HK" sz="2200" dirty="0">
                <a:latin typeface="+mn-ea"/>
              </a:rPr>
              <a:t>10</a:t>
            </a:r>
            <a:r>
              <a:rPr lang="zh-TW" altLang="zh-HK" sz="2200" dirty="0">
                <a:latin typeface="+mn-ea"/>
              </a:rPr>
              <a:t>月</a:t>
            </a:r>
            <a:r>
              <a:rPr lang="en-US" altLang="zh-HK" sz="2200" dirty="0">
                <a:latin typeface="+mn-ea"/>
              </a:rPr>
              <a:t>22</a:t>
            </a:r>
            <a:r>
              <a:rPr lang="zh-TW" altLang="zh-HK" sz="2200" dirty="0">
                <a:latin typeface="+mn-ea"/>
              </a:rPr>
              <a:t>日</a:t>
            </a:r>
            <a:r>
              <a:rPr lang="en-US" altLang="zh-HK" sz="2200" dirty="0">
                <a:latin typeface="+mn-ea"/>
              </a:rPr>
              <a:t>) </a:t>
            </a:r>
            <a:r>
              <a:rPr lang="zh-TW" altLang="zh-HK" sz="2200" dirty="0">
                <a:latin typeface="+mn-ea"/>
              </a:rPr>
              <a:t>〈職場</a:t>
            </a:r>
            <a:r>
              <a:rPr lang="en-US" altLang="zh-HK" sz="2200" dirty="0">
                <a:latin typeface="+mn-ea"/>
              </a:rPr>
              <a:t>GPS</a:t>
            </a:r>
            <a:r>
              <a:rPr lang="zh-TW" altLang="zh-HK" sz="2200" dirty="0">
                <a:latin typeface="+mn-ea"/>
              </a:rPr>
              <a:t>助青年規劃工作〉</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http://www.hket.com/eti/article/84ea89ee-9ca6-4ec8-8f42-03901242c796-894292</a:t>
            </a:r>
            <a:r>
              <a:rPr lang="en-US" altLang="zh-HK" sz="2200" dirty="0" smtClean="0">
                <a:latin typeface="+mn-ea"/>
              </a:rPr>
              <a:t>)</a:t>
            </a:r>
            <a:endParaRPr lang="zh-TW" altLang="zh-HK" sz="2200" dirty="0">
              <a:solidFill>
                <a:srgbClr val="0000CC"/>
              </a:solidFill>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5</a:t>
            </a:fld>
            <a:endParaRPr lang="zh-HK" altLang="en-US"/>
          </a:p>
        </p:txBody>
      </p:sp>
      <p:sp>
        <p:nvSpPr>
          <p:cNvPr id="19" name="矩形 18">
            <a:hlinkClick r:id="rId4"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5" name="文字方塊 6">
            <a:hlinkClick r:id="" action="ppaction://hlinkshowjump?jump=nextslide"/>
          </p:cNvPr>
          <p:cNvSpPr txBox="1">
            <a:spLocks noChangeArrowheads="1"/>
          </p:cNvSpPr>
          <p:nvPr/>
        </p:nvSpPr>
        <p:spPr bwMode="auto">
          <a:xfrm>
            <a:off x="6909618" y="5914123"/>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11824597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kumimoji="0" lang="en-US" altLang="zh-TW" sz="4000" b="1" dirty="0">
              <a:solidFill>
                <a:prstClr val="black"/>
              </a:solidFill>
              <a:latin typeface="細明體" panose="02020509000000000000" pitchFamily="49" charset="-120"/>
              <a:ea typeface="細明體" panose="02020509000000000000" pitchFamily="49" charset="-120"/>
            </a:endParaRPr>
          </a:p>
        </p:txBody>
      </p:sp>
      <p:sp>
        <p:nvSpPr>
          <p:cNvPr id="4" name="矩形 3"/>
          <p:cNvSpPr/>
          <p:nvPr/>
        </p:nvSpPr>
        <p:spPr>
          <a:xfrm>
            <a:off x="195276" y="745937"/>
            <a:ext cx="8838897" cy="4185761"/>
          </a:xfrm>
          <a:prstGeom prst="rect">
            <a:avLst/>
          </a:prstGeom>
        </p:spPr>
        <p:txBody>
          <a:bodyPr wrap="square">
            <a:spAutoFit/>
          </a:bodyPr>
          <a:lstStyle/>
          <a:p>
            <a:pPr marL="285750" lvl="1" indent="-285750">
              <a:buFont typeface="Wingdings" panose="05000000000000000000" pitchFamily="2" charset="2"/>
              <a:buChar char="p"/>
            </a:pPr>
            <a:r>
              <a:rPr lang="zh-TW" altLang="zh-HK" sz="2200" dirty="0" smtClean="0">
                <a:latin typeface="+mn-ea"/>
              </a:rPr>
              <a:t>太陽</a:t>
            </a:r>
            <a:r>
              <a:rPr lang="zh-TW" altLang="zh-HK" sz="2200" dirty="0">
                <a:latin typeface="+mn-ea"/>
              </a:rPr>
              <a:t>報</a:t>
            </a:r>
            <a:r>
              <a:rPr lang="en-US" altLang="zh-HK" sz="2200" dirty="0">
                <a:latin typeface="+mn-ea"/>
              </a:rPr>
              <a:t> (2013</a:t>
            </a:r>
            <a:r>
              <a:rPr lang="zh-TW" altLang="zh-HK" sz="2200" dirty="0">
                <a:latin typeface="+mn-ea"/>
              </a:rPr>
              <a:t>年</a:t>
            </a:r>
            <a:r>
              <a:rPr lang="en-US" altLang="zh-HK" sz="2200" dirty="0">
                <a:latin typeface="+mn-ea"/>
              </a:rPr>
              <a:t>8</a:t>
            </a:r>
            <a:r>
              <a:rPr lang="zh-TW" altLang="zh-HK" sz="2200" dirty="0">
                <a:latin typeface="+mn-ea"/>
              </a:rPr>
              <a:t>月</a:t>
            </a:r>
            <a:r>
              <a:rPr lang="en-US" altLang="zh-HK" sz="2200" dirty="0">
                <a:latin typeface="+mn-ea"/>
              </a:rPr>
              <a:t>20</a:t>
            </a:r>
            <a:r>
              <a:rPr lang="zh-TW" altLang="zh-HK" sz="2200" dirty="0">
                <a:latin typeface="+mn-ea"/>
              </a:rPr>
              <a:t>日</a:t>
            </a:r>
            <a:r>
              <a:rPr lang="en-US" altLang="zh-HK" sz="2200" dirty="0">
                <a:latin typeface="+mn-ea"/>
              </a:rPr>
              <a:t>) </a:t>
            </a:r>
            <a:r>
              <a:rPr lang="zh-TW" altLang="zh-HK" sz="2200" dirty="0">
                <a:latin typeface="+mn-ea"/>
              </a:rPr>
              <a:t>〈青年失業率創新高〉</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http://the-sun.on.cc/cnt/news/20130820/00407_040.html</a:t>
            </a:r>
            <a:r>
              <a:rPr lang="en-US" altLang="zh-HK" sz="2200" dirty="0" smtClean="0">
                <a:latin typeface="+mn-ea"/>
              </a:rPr>
              <a:t>)</a:t>
            </a:r>
          </a:p>
          <a:p>
            <a:pPr marL="0" lvl="1"/>
            <a:endParaRPr lang="zh-TW" altLang="zh-HK" sz="2200" dirty="0">
              <a:latin typeface="+mn-ea"/>
            </a:endParaRPr>
          </a:p>
          <a:p>
            <a:pPr marL="285750" lvl="1" indent="-285750">
              <a:buFont typeface="Wingdings" panose="05000000000000000000" pitchFamily="2" charset="2"/>
              <a:buChar char="p"/>
            </a:pPr>
            <a:r>
              <a:rPr lang="zh-TW" altLang="zh-HK" sz="2200" dirty="0">
                <a:latin typeface="+mn-ea"/>
              </a:rPr>
              <a:t>香港商報</a:t>
            </a:r>
            <a:r>
              <a:rPr lang="en-US" altLang="zh-HK" sz="2200" dirty="0">
                <a:latin typeface="+mn-ea"/>
              </a:rPr>
              <a:t> (2013</a:t>
            </a:r>
            <a:r>
              <a:rPr lang="zh-TW" altLang="zh-HK" sz="2200" dirty="0">
                <a:latin typeface="+mn-ea"/>
              </a:rPr>
              <a:t>年</a:t>
            </a:r>
            <a:r>
              <a:rPr lang="en-US" altLang="zh-HK" sz="2200" dirty="0">
                <a:latin typeface="+mn-ea"/>
              </a:rPr>
              <a:t>11</a:t>
            </a:r>
            <a:r>
              <a:rPr lang="zh-TW" altLang="zh-HK" sz="2200" dirty="0">
                <a:latin typeface="+mn-ea"/>
              </a:rPr>
              <a:t>月</a:t>
            </a:r>
            <a:r>
              <a:rPr lang="en-US" altLang="zh-HK" sz="2200" dirty="0">
                <a:latin typeface="+mn-ea"/>
              </a:rPr>
              <a:t>5</a:t>
            </a:r>
            <a:r>
              <a:rPr lang="zh-TW" altLang="zh-HK" sz="2200" dirty="0">
                <a:latin typeface="+mn-ea"/>
              </a:rPr>
              <a:t>日</a:t>
            </a:r>
            <a:r>
              <a:rPr lang="en-US" altLang="zh-HK" sz="2200" dirty="0">
                <a:latin typeface="+mn-ea"/>
              </a:rPr>
              <a:t>) </a:t>
            </a:r>
            <a:r>
              <a:rPr lang="zh-TW" altLang="zh-HK" sz="2200" dirty="0">
                <a:latin typeface="+mn-ea"/>
              </a:rPr>
              <a:t>〈六成低學歷青年就業困難〉</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a:t>
            </a:r>
            <a:r>
              <a:rPr lang="en-US" altLang="zh-HK" sz="2200" u="sng" dirty="0" smtClean="0">
                <a:solidFill>
                  <a:srgbClr val="0000CC"/>
                </a:solidFill>
                <a:latin typeface="+mn-ea"/>
              </a:rPr>
              <a:t>www.hkcd.com.hk/content/2013-11/05/content_3267148.htm</a:t>
            </a:r>
            <a:r>
              <a:rPr lang="zh-TW" altLang="en-US" sz="2200" u="sng" dirty="0" smtClean="0">
                <a:solidFill>
                  <a:srgbClr val="0000CC"/>
                </a:solidFill>
                <a:latin typeface="+mn-ea"/>
              </a:rPr>
              <a:t> </a:t>
            </a:r>
            <a:r>
              <a:rPr lang="en-US" altLang="zh-HK" sz="2200" dirty="0" smtClean="0">
                <a:latin typeface="+mn-ea"/>
              </a:rPr>
              <a:t>)</a:t>
            </a:r>
          </a:p>
          <a:p>
            <a:pPr marL="0" lvl="1"/>
            <a:endParaRPr lang="zh-TW" altLang="zh-HK" sz="2200" dirty="0">
              <a:latin typeface="+mn-ea"/>
            </a:endParaRPr>
          </a:p>
          <a:p>
            <a:pPr marL="285750" lvl="1" indent="-285750">
              <a:buFont typeface="Wingdings" panose="05000000000000000000" pitchFamily="2" charset="2"/>
              <a:buChar char="p"/>
            </a:pPr>
            <a:r>
              <a:rPr lang="zh-TW" altLang="zh-HK" sz="2200" dirty="0">
                <a:latin typeface="+mn-ea"/>
              </a:rPr>
              <a:t>中國新聞社</a:t>
            </a:r>
            <a:r>
              <a:rPr lang="en-US" altLang="zh-HK" sz="2200" dirty="0">
                <a:latin typeface="+mn-ea"/>
              </a:rPr>
              <a:t> (2013</a:t>
            </a:r>
            <a:r>
              <a:rPr lang="zh-TW" altLang="zh-HK" sz="2200" dirty="0">
                <a:latin typeface="+mn-ea"/>
              </a:rPr>
              <a:t>年</a:t>
            </a:r>
            <a:r>
              <a:rPr lang="en-US" altLang="zh-HK" sz="2200" dirty="0">
                <a:latin typeface="+mn-ea"/>
              </a:rPr>
              <a:t> 11</a:t>
            </a:r>
            <a:r>
              <a:rPr lang="zh-TW" altLang="zh-HK" sz="2200" dirty="0">
                <a:latin typeface="+mn-ea"/>
              </a:rPr>
              <a:t>月</a:t>
            </a:r>
            <a:r>
              <a:rPr lang="en-US" altLang="zh-HK" sz="2200" dirty="0">
                <a:latin typeface="+mn-ea"/>
              </a:rPr>
              <a:t>3</a:t>
            </a:r>
            <a:r>
              <a:rPr lang="zh-TW" altLang="zh-HK" sz="2200" dirty="0">
                <a:latin typeface="+mn-ea"/>
              </a:rPr>
              <a:t>日</a:t>
            </a:r>
            <a:r>
              <a:rPr lang="en-US" altLang="zh-HK" sz="2200" dirty="0">
                <a:latin typeface="+mn-ea"/>
              </a:rPr>
              <a:t>)</a:t>
            </a:r>
            <a:r>
              <a:rPr lang="zh-TW" altLang="zh-HK" sz="2200" dirty="0">
                <a:latin typeface="+mn-ea"/>
              </a:rPr>
              <a:t>〈低學歷香港青年</a:t>
            </a:r>
            <a:r>
              <a:rPr lang="en-US" altLang="zh-HK" sz="2200" dirty="0">
                <a:latin typeface="+mn-ea"/>
              </a:rPr>
              <a:t>67%</a:t>
            </a:r>
            <a:r>
              <a:rPr lang="zh-TW" altLang="zh-HK" sz="2200" dirty="0">
                <a:latin typeface="+mn-ea"/>
              </a:rPr>
              <a:t>找工作難 接受職業培訓不足〉</a:t>
            </a:r>
            <a:r>
              <a:rPr lang="en-US" altLang="zh-HK" sz="2200" dirty="0">
                <a:latin typeface="+mn-ea"/>
              </a:rPr>
              <a:t>(</a:t>
            </a:r>
            <a:r>
              <a:rPr lang="zh-TW" altLang="zh-HK" sz="2200" dirty="0">
                <a:latin typeface="+mn-ea"/>
              </a:rPr>
              <a:t>取自﹕</a:t>
            </a:r>
            <a:r>
              <a:rPr lang="en-US" altLang="zh-HK" sz="2200" u="sng" dirty="0">
                <a:latin typeface="+mn-ea"/>
                <a:hlinkClick r:id="rId3"/>
              </a:rPr>
              <a:t>http://www.chinanews.com/ga/2013/11-03/5456978.shtml</a:t>
            </a:r>
            <a:r>
              <a:rPr lang="en-US" altLang="zh-HK" sz="2200" dirty="0" smtClean="0">
                <a:latin typeface="+mn-ea"/>
              </a:rPr>
              <a:t>)</a:t>
            </a:r>
          </a:p>
          <a:p>
            <a:pPr marL="285750" lvl="1" indent="-285750">
              <a:buFont typeface="Wingdings" panose="05000000000000000000" pitchFamily="2" charset="2"/>
              <a:buChar char="p"/>
            </a:pPr>
            <a:endParaRPr lang="en-US" altLang="zh-HK" sz="2200" dirty="0" smtClean="0">
              <a:latin typeface="+mn-ea"/>
            </a:endParaRPr>
          </a:p>
          <a:p>
            <a:pPr marL="285750" lvl="1" indent="-285750">
              <a:buFont typeface="Wingdings" panose="05000000000000000000" pitchFamily="2" charset="2"/>
              <a:buChar char="p"/>
            </a:pPr>
            <a:r>
              <a:rPr lang="zh-TW" altLang="zh-HK" sz="2200" dirty="0">
                <a:latin typeface="+mn-ea"/>
              </a:rPr>
              <a:t>文匯報</a:t>
            </a:r>
            <a:r>
              <a:rPr lang="en-US" altLang="zh-HK" sz="2200" dirty="0">
                <a:latin typeface="+mn-ea"/>
              </a:rPr>
              <a:t>(2012</a:t>
            </a:r>
            <a:r>
              <a:rPr lang="zh-TW" altLang="zh-HK" sz="2200" dirty="0">
                <a:latin typeface="+mn-ea"/>
              </a:rPr>
              <a:t>年</a:t>
            </a:r>
            <a:r>
              <a:rPr lang="en-US" altLang="zh-HK" sz="2200" dirty="0">
                <a:latin typeface="+mn-ea"/>
              </a:rPr>
              <a:t>9</a:t>
            </a:r>
            <a:r>
              <a:rPr lang="zh-TW" altLang="zh-HK" sz="2200" dirty="0">
                <a:latin typeface="+mn-ea"/>
              </a:rPr>
              <a:t>月</a:t>
            </a:r>
            <a:r>
              <a:rPr lang="en-US" altLang="zh-HK" sz="2200" dirty="0">
                <a:latin typeface="+mn-ea"/>
              </a:rPr>
              <a:t>19</a:t>
            </a:r>
            <a:r>
              <a:rPr lang="zh-TW" altLang="zh-HK" sz="2200" dirty="0">
                <a:latin typeface="+mn-ea"/>
              </a:rPr>
              <a:t>日</a:t>
            </a:r>
            <a:r>
              <a:rPr lang="en-US" altLang="zh-HK" sz="2200" dirty="0">
                <a:latin typeface="+mn-ea"/>
              </a:rPr>
              <a:t>) </a:t>
            </a:r>
            <a:r>
              <a:rPr lang="zh-TW" altLang="zh-HK" sz="2200" dirty="0">
                <a:latin typeface="+mn-ea"/>
              </a:rPr>
              <a:t>〈雙學制畢業生多 青少年失業續高〉</a:t>
            </a:r>
            <a:r>
              <a:rPr lang="en-US" altLang="zh-HK" sz="2200" dirty="0">
                <a:latin typeface="+mn-ea"/>
              </a:rPr>
              <a:t>(</a:t>
            </a:r>
            <a:r>
              <a:rPr lang="zh-TW" altLang="zh-HK" sz="2200" dirty="0" smtClean="0">
                <a:latin typeface="+mn-ea"/>
              </a:rPr>
              <a:t>取自﹕</a:t>
            </a:r>
            <a:r>
              <a:rPr lang="en-US" altLang="zh-HK" sz="2200" u="sng" dirty="0">
                <a:solidFill>
                  <a:srgbClr val="0000CC"/>
                </a:solidFill>
                <a:latin typeface="+mn-ea"/>
              </a:rPr>
              <a:t>http://paper.wenweipo.com/2012/09/19/HK1209190025.htm</a:t>
            </a:r>
            <a:r>
              <a:rPr lang="en-US" altLang="zh-HK" sz="2200" dirty="0" smtClean="0">
                <a:latin typeface="+mn-ea"/>
              </a:rPr>
              <a:t>)</a:t>
            </a:r>
            <a:endParaRPr lang="zh-TW" altLang="zh-HK" sz="2200" dirty="0">
              <a:latin typeface="+mn-ea"/>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6</a:t>
            </a:fld>
            <a:endParaRPr lang="zh-HK" altLang="en-US"/>
          </a:p>
        </p:txBody>
      </p:sp>
      <p:pic>
        <p:nvPicPr>
          <p:cNvPr id="5124" name="Picture 4" descr="C:\Users\chiuwingyin\Pictures\展翅計劃2.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1324483" y="4931698"/>
            <a:ext cx="4952788" cy="1238666"/>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a:hlinkClick r:id="rId6"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7"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6" name="文字方塊 6">
            <a:hlinkClick r:id="" action="ppaction://hlinkshowjump?jump=nextslide"/>
          </p:cNvPr>
          <p:cNvSpPr txBox="1">
            <a:spLocks noChangeArrowheads="1"/>
          </p:cNvSpPr>
          <p:nvPr/>
        </p:nvSpPr>
        <p:spPr bwMode="auto">
          <a:xfrm>
            <a:off x="6765444" y="5827984"/>
            <a:ext cx="21245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1933810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4" y="981075"/>
            <a:ext cx="8225308" cy="4911004"/>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kumimoji="0" lang="en-US" altLang="zh-TW" sz="4000" b="1" dirty="0">
              <a:solidFill>
                <a:prstClr val="black"/>
              </a:solidFill>
              <a:latin typeface="細明體" panose="02020509000000000000" pitchFamily="49" charset="-120"/>
              <a:ea typeface="細明體" panose="02020509000000000000" pitchFamily="49" charset="-120"/>
            </a:endParaRPr>
          </a:p>
        </p:txBody>
      </p:sp>
      <p:sp>
        <p:nvSpPr>
          <p:cNvPr id="4" name="矩形 3"/>
          <p:cNvSpPr/>
          <p:nvPr/>
        </p:nvSpPr>
        <p:spPr>
          <a:xfrm>
            <a:off x="195276" y="745937"/>
            <a:ext cx="8838897" cy="4893647"/>
          </a:xfrm>
          <a:prstGeom prst="rect">
            <a:avLst/>
          </a:prstGeom>
        </p:spPr>
        <p:txBody>
          <a:bodyPr wrap="square">
            <a:spAutoFit/>
          </a:bodyPr>
          <a:lstStyle/>
          <a:p>
            <a:pPr marL="285750" lvl="1" indent="-285750">
              <a:buFont typeface="Wingdings" panose="05000000000000000000" pitchFamily="2" charset="2"/>
              <a:buChar char="p"/>
            </a:pPr>
            <a:r>
              <a:rPr lang="zh-TW" altLang="zh-HK" sz="2400" dirty="0" smtClean="0">
                <a:latin typeface="+mn-ea"/>
              </a:rPr>
              <a:t>太陽</a:t>
            </a:r>
            <a:r>
              <a:rPr lang="zh-TW" altLang="zh-HK" sz="2400" dirty="0">
                <a:latin typeface="+mn-ea"/>
              </a:rPr>
              <a:t>報</a:t>
            </a:r>
            <a:r>
              <a:rPr lang="en-US" altLang="zh-HK" sz="2400" dirty="0">
                <a:latin typeface="+mn-ea"/>
              </a:rPr>
              <a:t> (2013</a:t>
            </a:r>
            <a:r>
              <a:rPr lang="zh-TW" altLang="zh-HK" sz="2400" dirty="0">
                <a:latin typeface="+mn-ea"/>
              </a:rPr>
              <a:t>年</a:t>
            </a:r>
            <a:r>
              <a:rPr lang="en-US" altLang="zh-HK" sz="2400" dirty="0">
                <a:latin typeface="+mn-ea"/>
              </a:rPr>
              <a:t>3</a:t>
            </a:r>
            <a:r>
              <a:rPr lang="zh-TW" altLang="zh-HK" sz="2400" dirty="0">
                <a:latin typeface="+mn-ea"/>
              </a:rPr>
              <a:t>月</a:t>
            </a:r>
            <a:r>
              <a:rPr lang="en-US" altLang="zh-HK" sz="2400" dirty="0">
                <a:latin typeface="+mn-ea"/>
              </a:rPr>
              <a:t>18</a:t>
            </a:r>
            <a:r>
              <a:rPr lang="zh-TW" altLang="zh-HK" sz="2400" dirty="0">
                <a:latin typeface="+mn-ea"/>
              </a:rPr>
              <a:t>日</a:t>
            </a:r>
            <a:r>
              <a:rPr lang="en-US" altLang="zh-HK" sz="2400" dirty="0">
                <a:latin typeface="+mn-ea"/>
              </a:rPr>
              <a:t>) </a:t>
            </a:r>
            <a:r>
              <a:rPr lang="zh-TW" altLang="zh-HK" sz="2400" dirty="0">
                <a:latin typeface="+mn-ea"/>
              </a:rPr>
              <a:t>〈參加青見機迷擺脫雙失 工作揾啱興趣展所長〉</a:t>
            </a:r>
            <a:r>
              <a:rPr lang="en-US" altLang="zh-HK" sz="2400" dirty="0">
                <a:latin typeface="+mn-ea"/>
              </a:rPr>
              <a:t>(</a:t>
            </a:r>
            <a:r>
              <a:rPr lang="zh-TW" altLang="zh-HK" sz="2400" dirty="0">
                <a:latin typeface="+mn-ea"/>
              </a:rPr>
              <a:t>取自</a:t>
            </a:r>
            <a:r>
              <a:rPr lang="zh-TW" altLang="zh-HK" sz="2400" dirty="0" smtClean="0">
                <a:latin typeface="+mn-ea"/>
              </a:rPr>
              <a:t>﹕</a:t>
            </a:r>
            <a:r>
              <a:rPr lang="en-US" altLang="zh-HK" sz="2400" u="sng" dirty="0" smtClean="0">
                <a:solidFill>
                  <a:srgbClr val="0000CC"/>
                </a:solidFill>
                <a:latin typeface="+mn-ea"/>
              </a:rPr>
              <a:t>http://the-sun.on.cc/cnt/news/20130318/00407_014.html</a:t>
            </a:r>
            <a:r>
              <a:rPr lang="en-US" altLang="zh-HK" sz="2400" dirty="0" smtClean="0">
                <a:latin typeface="+mn-ea"/>
              </a:rPr>
              <a:t>)</a:t>
            </a:r>
          </a:p>
          <a:p>
            <a:pPr marL="0" lvl="1"/>
            <a:endParaRPr lang="zh-TW" altLang="zh-HK" sz="2400" dirty="0">
              <a:latin typeface="+mn-ea"/>
            </a:endParaRPr>
          </a:p>
          <a:p>
            <a:pPr marL="285750" lvl="1" indent="-285750">
              <a:buFont typeface="Wingdings" panose="05000000000000000000" pitchFamily="2" charset="2"/>
              <a:buChar char="p"/>
            </a:pPr>
            <a:r>
              <a:rPr lang="zh-TW" altLang="zh-HK" sz="2400" dirty="0">
                <a:latin typeface="+mn-ea"/>
              </a:rPr>
              <a:t>東方日報</a:t>
            </a:r>
            <a:r>
              <a:rPr lang="en-US" altLang="zh-HK" sz="2400" dirty="0">
                <a:latin typeface="+mn-ea"/>
              </a:rPr>
              <a:t> (2013</a:t>
            </a:r>
            <a:r>
              <a:rPr lang="zh-TW" altLang="zh-HK" sz="2400" dirty="0">
                <a:latin typeface="+mn-ea"/>
              </a:rPr>
              <a:t>年</a:t>
            </a:r>
            <a:r>
              <a:rPr lang="en-US" altLang="zh-HK" sz="2400" dirty="0">
                <a:latin typeface="+mn-ea"/>
              </a:rPr>
              <a:t>3</a:t>
            </a:r>
            <a:r>
              <a:rPr lang="zh-TW" altLang="zh-HK" sz="2400" dirty="0">
                <a:latin typeface="+mn-ea"/>
              </a:rPr>
              <a:t>月</a:t>
            </a:r>
            <a:r>
              <a:rPr lang="en-US" altLang="zh-HK" sz="2400" dirty="0">
                <a:latin typeface="+mn-ea"/>
              </a:rPr>
              <a:t>18</a:t>
            </a:r>
            <a:r>
              <a:rPr lang="zh-TW" altLang="zh-HK" sz="2400" dirty="0">
                <a:latin typeface="+mn-ea"/>
              </a:rPr>
              <a:t>日</a:t>
            </a:r>
            <a:r>
              <a:rPr lang="en-US" altLang="zh-HK" sz="2400" dirty="0">
                <a:latin typeface="+mn-ea"/>
              </a:rPr>
              <a:t>) </a:t>
            </a:r>
            <a:r>
              <a:rPr lang="zh-TW" altLang="zh-HK" sz="2400" dirty="0">
                <a:latin typeface="+mn-ea"/>
              </a:rPr>
              <a:t>〈雙失青年「展翅」重拾自我〉</a:t>
            </a:r>
            <a:r>
              <a:rPr lang="en-US" altLang="zh-HK" sz="2400" dirty="0">
                <a:latin typeface="+mn-ea"/>
              </a:rPr>
              <a:t>(</a:t>
            </a:r>
            <a:r>
              <a:rPr lang="zh-TW" altLang="zh-HK" sz="2400" dirty="0">
                <a:latin typeface="+mn-ea"/>
              </a:rPr>
              <a:t>取</a:t>
            </a:r>
            <a:r>
              <a:rPr lang="zh-TW" altLang="zh-HK" sz="2400" dirty="0" smtClean="0">
                <a:latin typeface="+mn-ea"/>
              </a:rPr>
              <a:t>自</a:t>
            </a:r>
            <a:r>
              <a:rPr lang="en-US" altLang="zh-TW" sz="2400" dirty="0" smtClean="0">
                <a:latin typeface="+mn-ea"/>
              </a:rPr>
              <a:t>: </a:t>
            </a:r>
            <a:r>
              <a:rPr lang="en-US" altLang="zh-HK" sz="2400" u="sng" dirty="0" smtClean="0">
                <a:solidFill>
                  <a:srgbClr val="0000CC"/>
                </a:solidFill>
                <a:latin typeface="+mn-ea"/>
              </a:rPr>
              <a:t>http</a:t>
            </a:r>
            <a:r>
              <a:rPr lang="en-US" altLang="zh-HK" sz="2400" u="sng" dirty="0">
                <a:solidFill>
                  <a:srgbClr val="0000CC"/>
                </a:solidFill>
                <a:latin typeface="+mn-ea"/>
              </a:rPr>
              <a:t>://orientaldaily.on.cc/cnt/news/20130318/00176_026.html</a:t>
            </a:r>
            <a:r>
              <a:rPr lang="en-US" altLang="zh-HK" sz="2400" dirty="0" smtClean="0">
                <a:latin typeface="+mn-ea"/>
              </a:rPr>
              <a:t>)</a:t>
            </a:r>
          </a:p>
          <a:p>
            <a:pPr marL="0" lvl="1"/>
            <a:endParaRPr lang="zh-TW" altLang="zh-HK" sz="2400" dirty="0">
              <a:latin typeface="+mn-ea"/>
            </a:endParaRPr>
          </a:p>
          <a:p>
            <a:pPr marL="285750" lvl="1" indent="-285750">
              <a:buFont typeface="Wingdings" panose="05000000000000000000" pitchFamily="2" charset="2"/>
              <a:buChar char="p"/>
            </a:pPr>
            <a:r>
              <a:rPr lang="zh-TW" altLang="zh-HK" sz="2400" dirty="0">
                <a:latin typeface="+mn-ea"/>
              </a:rPr>
              <a:t>新報</a:t>
            </a:r>
            <a:r>
              <a:rPr lang="en-US" altLang="zh-HK" sz="2400" dirty="0">
                <a:latin typeface="+mn-ea"/>
              </a:rPr>
              <a:t> (2013</a:t>
            </a:r>
            <a:r>
              <a:rPr lang="zh-TW" altLang="zh-HK" sz="2400" dirty="0">
                <a:latin typeface="+mn-ea"/>
              </a:rPr>
              <a:t>年</a:t>
            </a:r>
            <a:r>
              <a:rPr lang="en-US" altLang="zh-HK" sz="2400" dirty="0">
                <a:latin typeface="+mn-ea"/>
              </a:rPr>
              <a:t>3</a:t>
            </a:r>
            <a:r>
              <a:rPr lang="zh-TW" altLang="zh-HK" sz="2400" dirty="0">
                <a:latin typeface="+mn-ea"/>
              </a:rPr>
              <a:t>月</a:t>
            </a:r>
            <a:r>
              <a:rPr lang="en-US" altLang="zh-HK" sz="2400" dirty="0">
                <a:latin typeface="+mn-ea"/>
              </a:rPr>
              <a:t>18</a:t>
            </a:r>
            <a:r>
              <a:rPr lang="zh-TW" altLang="zh-HK" sz="2400" dirty="0">
                <a:latin typeface="+mn-ea"/>
              </a:rPr>
              <a:t>日</a:t>
            </a:r>
            <a:r>
              <a:rPr lang="en-US" altLang="zh-HK" sz="2400" dirty="0">
                <a:latin typeface="+mn-ea"/>
              </a:rPr>
              <a:t>)</a:t>
            </a:r>
            <a:r>
              <a:rPr lang="zh-TW" altLang="zh-HK" sz="2400" dirty="0">
                <a:latin typeface="+mn-ea"/>
              </a:rPr>
              <a:t>〈社工促全盤檢視青年政策〉</a:t>
            </a:r>
            <a:r>
              <a:rPr lang="en-US" altLang="zh-HK" sz="2400" dirty="0">
                <a:latin typeface="+mn-ea"/>
              </a:rPr>
              <a:t>(</a:t>
            </a:r>
            <a:r>
              <a:rPr lang="zh-TW" altLang="zh-HK" sz="2400" dirty="0">
                <a:latin typeface="+mn-ea"/>
              </a:rPr>
              <a:t>取自﹕</a:t>
            </a:r>
            <a:r>
              <a:rPr lang="en-US" altLang="zh-HK" sz="2400" u="sng" dirty="0">
                <a:solidFill>
                  <a:srgbClr val="0000CC"/>
                </a:solidFill>
                <a:latin typeface="+mn-ea"/>
              </a:rPr>
              <a:t>http://www.hkdailynews.com.hk/news.php?id=275760</a:t>
            </a:r>
            <a:r>
              <a:rPr lang="en-US" altLang="zh-HK" sz="2400" dirty="0">
                <a:latin typeface="+mn-ea"/>
              </a:rPr>
              <a:t>) </a:t>
            </a:r>
            <a:endParaRPr lang="en-US" altLang="zh-HK" sz="2400" dirty="0" smtClean="0">
              <a:latin typeface="+mn-ea"/>
            </a:endParaRPr>
          </a:p>
          <a:p>
            <a:pPr marL="0" lvl="1"/>
            <a:endParaRPr lang="zh-TW" altLang="zh-HK" sz="2400" dirty="0">
              <a:latin typeface="+mn-ea"/>
            </a:endParaRPr>
          </a:p>
          <a:p>
            <a:pPr marL="285750" lvl="1" indent="-285750">
              <a:buFont typeface="Wingdings" panose="05000000000000000000" pitchFamily="2" charset="2"/>
              <a:buChar char="p"/>
            </a:pPr>
            <a:r>
              <a:rPr lang="zh-TW" altLang="zh-HK" sz="2400" dirty="0">
                <a:latin typeface="+mn-ea"/>
              </a:rPr>
              <a:t>香港經濟日報</a:t>
            </a:r>
            <a:r>
              <a:rPr lang="en-US" altLang="zh-HK" sz="2400" dirty="0">
                <a:latin typeface="+mn-ea"/>
              </a:rPr>
              <a:t> (2013</a:t>
            </a:r>
            <a:r>
              <a:rPr lang="zh-TW" altLang="zh-HK" sz="2400" dirty="0">
                <a:latin typeface="+mn-ea"/>
              </a:rPr>
              <a:t>年</a:t>
            </a:r>
            <a:r>
              <a:rPr lang="en-US" altLang="zh-HK" sz="2400" dirty="0">
                <a:latin typeface="+mn-ea"/>
              </a:rPr>
              <a:t>12</a:t>
            </a:r>
            <a:r>
              <a:rPr lang="zh-TW" altLang="zh-HK" sz="2400" dirty="0">
                <a:latin typeface="+mn-ea"/>
              </a:rPr>
              <a:t>月</a:t>
            </a:r>
            <a:r>
              <a:rPr lang="en-US" altLang="zh-HK" sz="2400" dirty="0">
                <a:latin typeface="+mn-ea"/>
              </a:rPr>
              <a:t>14</a:t>
            </a:r>
            <a:r>
              <a:rPr lang="zh-TW" altLang="zh-HK" sz="2400" dirty="0">
                <a:latin typeface="+mn-ea"/>
              </a:rPr>
              <a:t>日</a:t>
            </a:r>
            <a:r>
              <a:rPr lang="en-US" altLang="zh-HK" sz="2400" dirty="0">
                <a:latin typeface="+mn-ea"/>
              </a:rPr>
              <a:t>) </a:t>
            </a:r>
            <a:r>
              <a:rPr lang="zh-TW" altLang="zh-HK" sz="2400" dirty="0">
                <a:latin typeface="+mn-ea"/>
              </a:rPr>
              <a:t>〈設青年就業認證 解青年失業〉</a:t>
            </a:r>
            <a:r>
              <a:rPr lang="en-US" altLang="zh-HK" sz="2400" dirty="0">
                <a:latin typeface="+mn-ea"/>
              </a:rPr>
              <a:t>(</a:t>
            </a:r>
            <a:r>
              <a:rPr lang="zh-TW" altLang="zh-HK" sz="2400" dirty="0">
                <a:latin typeface="+mn-ea"/>
              </a:rPr>
              <a:t>取自﹕</a:t>
            </a:r>
            <a:r>
              <a:rPr lang="en-US" altLang="zh-HK" sz="2400" u="sng" dirty="0">
                <a:solidFill>
                  <a:srgbClr val="0000CC"/>
                </a:solidFill>
                <a:latin typeface="+mn-ea"/>
              </a:rPr>
              <a:t>http://www.hket.com/eti/article/1590d578-dbd3-4106-96c4-9e9b1ce6cead-565390</a:t>
            </a:r>
            <a:r>
              <a:rPr lang="en-US" altLang="zh-HK" sz="2400" dirty="0" smtClean="0">
                <a:latin typeface="+mn-ea"/>
              </a:rPr>
              <a:t>)</a:t>
            </a:r>
            <a:endParaRPr lang="zh-TW" altLang="zh-HK" sz="2200" dirty="0"/>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7</a:t>
            </a:fld>
            <a:endParaRPr lang="zh-HK" altLang="en-US"/>
          </a:p>
        </p:txBody>
      </p:sp>
      <p:sp>
        <p:nvSpPr>
          <p:cNvPr id="19" name="矩形 18">
            <a:hlinkClick r:id="rId3"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0" name="矩形 19">
            <a:hlinkClick r:id="rId4"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1" name="矩形 2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5" name="文字方塊 6">
            <a:hlinkClick r:id="" action="ppaction://hlinkshowjump?jump=nextslide"/>
          </p:cNvPr>
          <p:cNvSpPr txBox="1">
            <a:spLocks noChangeArrowheads="1"/>
          </p:cNvSpPr>
          <p:nvPr/>
        </p:nvSpPr>
        <p:spPr bwMode="auto">
          <a:xfrm>
            <a:off x="6648123" y="5797131"/>
            <a:ext cx="23446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0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20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2000"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39536449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kumimoji="0" lang="en-US" altLang="zh-TW" sz="4000" b="1" dirty="0">
              <a:solidFill>
                <a:prstClr val="black"/>
              </a:solidFill>
              <a:latin typeface="細明體" panose="02020509000000000000" pitchFamily="49" charset="-120"/>
              <a:ea typeface="細明體" panose="02020509000000000000" pitchFamily="49" charset="-120"/>
            </a:endParaRPr>
          </a:p>
        </p:txBody>
      </p:sp>
      <p:sp>
        <p:nvSpPr>
          <p:cNvPr id="4" name="矩形 3"/>
          <p:cNvSpPr/>
          <p:nvPr/>
        </p:nvSpPr>
        <p:spPr>
          <a:xfrm>
            <a:off x="209022" y="707886"/>
            <a:ext cx="8680978" cy="5478423"/>
          </a:xfrm>
          <a:prstGeom prst="rect">
            <a:avLst/>
          </a:prstGeom>
        </p:spPr>
        <p:txBody>
          <a:bodyPr wrap="square">
            <a:spAutoFit/>
          </a:bodyPr>
          <a:lstStyle/>
          <a:p>
            <a:pPr marL="285750" lvl="1" indent="-285750">
              <a:buFont typeface="Wingdings" panose="05000000000000000000" pitchFamily="2" charset="2"/>
              <a:buChar char="p"/>
            </a:pPr>
            <a:r>
              <a:rPr lang="zh-TW" altLang="zh-HK" sz="2200" dirty="0" smtClean="0">
                <a:latin typeface="+mn-ea"/>
              </a:rPr>
              <a:t>信</a:t>
            </a:r>
            <a:r>
              <a:rPr lang="zh-TW" altLang="zh-HK" sz="2200" dirty="0">
                <a:latin typeface="+mn-ea"/>
              </a:rPr>
              <a:t>報財經新聞</a:t>
            </a:r>
            <a:r>
              <a:rPr lang="en-US" altLang="zh-HK" sz="2200" dirty="0">
                <a:latin typeface="+mn-ea"/>
              </a:rPr>
              <a:t> (2013</a:t>
            </a:r>
            <a:r>
              <a:rPr lang="zh-TW" altLang="zh-HK" sz="2200" dirty="0">
                <a:latin typeface="+mn-ea"/>
              </a:rPr>
              <a:t>年</a:t>
            </a:r>
            <a:r>
              <a:rPr lang="en-US" altLang="zh-HK" sz="2200" dirty="0">
                <a:latin typeface="+mn-ea"/>
              </a:rPr>
              <a:t>7</a:t>
            </a:r>
            <a:r>
              <a:rPr lang="zh-TW" altLang="zh-HK" sz="2200" dirty="0">
                <a:latin typeface="+mn-ea"/>
              </a:rPr>
              <a:t>月</a:t>
            </a:r>
            <a:r>
              <a:rPr lang="en-US" altLang="zh-HK" sz="2200" dirty="0">
                <a:latin typeface="+mn-ea"/>
              </a:rPr>
              <a:t>22</a:t>
            </a:r>
            <a:r>
              <a:rPr lang="zh-TW" altLang="zh-HK" sz="2200" dirty="0">
                <a:latin typeface="+mn-ea"/>
              </a:rPr>
              <a:t>日</a:t>
            </a:r>
            <a:r>
              <a:rPr lang="en-US" altLang="zh-HK" sz="2200" dirty="0">
                <a:latin typeface="+mn-ea"/>
              </a:rPr>
              <a:t>) </a:t>
            </a:r>
            <a:r>
              <a:rPr lang="zh-TW" altLang="zh-HK" sz="2200" dirty="0">
                <a:latin typeface="+mn-ea"/>
              </a:rPr>
              <a:t>〈裹足不前中的前瞻〉</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http://www.hkej.com/template/dailynews/jsp/detail.jsp?dnews_id=3763&amp;cat_id=7&amp;title_id=614259&amp;txtSearch=%E7%8F%A0%E4%B8%89%E8%A7%92%E9%83%BD%E6%9C%83%E5%8D%80%E7%99%BC%E5%B1%95%E8%AB%96%E5%8F%A2</a:t>
            </a:r>
            <a:r>
              <a:rPr lang="en-US" altLang="zh-HK" sz="2200" dirty="0" smtClean="0">
                <a:latin typeface="+mn-ea"/>
              </a:rPr>
              <a:t>)</a:t>
            </a:r>
          </a:p>
          <a:p>
            <a:pPr marL="0" lvl="1"/>
            <a:endParaRPr lang="zh-TW" altLang="zh-HK" sz="2200" dirty="0">
              <a:latin typeface="+mn-ea"/>
            </a:endParaRPr>
          </a:p>
          <a:p>
            <a:pPr marL="285750" lvl="1" indent="-285750">
              <a:buFont typeface="Wingdings" panose="05000000000000000000" pitchFamily="2" charset="2"/>
              <a:buChar char="p"/>
            </a:pPr>
            <a:r>
              <a:rPr lang="zh-TW" altLang="zh-HK" sz="2200" dirty="0">
                <a:latin typeface="+mn-ea"/>
              </a:rPr>
              <a:t>成報</a:t>
            </a:r>
            <a:r>
              <a:rPr lang="en-US" altLang="zh-HK" sz="2200" dirty="0">
                <a:latin typeface="+mn-ea"/>
              </a:rPr>
              <a:t> (2013</a:t>
            </a:r>
            <a:r>
              <a:rPr lang="zh-TW" altLang="zh-HK" sz="2200" dirty="0">
                <a:latin typeface="+mn-ea"/>
              </a:rPr>
              <a:t>年</a:t>
            </a:r>
            <a:r>
              <a:rPr lang="en-US" altLang="zh-HK" sz="2200" dirty="0">
                <a:latin typeface="+mn-ea"/>
              </a:rPr>
              <a:t>5</a:t>
            </a:r>
            <a:r>
              <a:rPr lang="zh-TW" altLang="zh-HK" sz="2200" dirty="0">
                <a:latin typeface="+mn-ea"/>
              </a:rPr>
              <a:t>月</a:t>
            </a:r>
            <a:r>
              <a:rPr lang="en-US" altLang="zh-HK" sz="2200" dirty="0">
                <a:latin typeface="+mn-ea"/>
              </a:rPr>
              <a:t>30</a:t>
            </a:r>
            <a:r>
              <a:rPr lang="zh-TW" altLang="zh-HK" sz="2200" dirty="0">
                <a:latin typeface="+mn-ea"/>
              </a:rPr>
              <a:t>日</a:t>
            </a:r>
            <a:r>
              <a:rPr lang="en-US" altLang="zh-HK" sz="2200" dirty="0">
                <a:latin typeface="+mn-ea"/>
              </a:rPr>
              <a:t>) </a:t>
            </a:r>
            <a:r>
              <a:rPr lang="zh-TW" altLang="zh-HK" sz="2200" dirty="0">
                <a:latin typeface="+mn-ea"/>
              </a:rPr>
              <a:t>〈半數僱主不聘應屆大學生〉</a:t>
            </a:r>
            <a:r>
              <a:rPr lang="en-US" altLang="zh-HK" sz="2200" dirty="0">
                <a:latin typeface="+mn-ea"/>
              </a:rPr>
              <a:t>(</a:t>
            </a:r>
            <a:r>
              <a:rPr lang="zh-TW" altLang="zh-HK" sz="2200" dirty="0">
                <a:latin typeface="+mn-ea"/>
              </a:rPr>
              <a:t>取自﹕</a:t>
            </a:r>
            <a:r>
              <a:rPr lang="en-US" altLang="zh-HK" sz="2200" u="sng" dirty="0">
                <a:solidFill>
                  <a:srgbClr val="0000CC"/>
                </a:solidFill>
                <a:latin typeface="+mn-ea"/>
              </a:rPr>
              <a:t>http://www.singpao.com/xw/gat/201305/t20130530_437882.html</a:t>
            </a:r>
            <a:r>
              <a:rPr lang="en-US" altLang="zh-HK" sz="2200" dirty="0" smtClean="0">
                <a:latin typeface="+mn-ea"/>
              </a:rPr>
              <a:t>)</a:t>
            </a:r>
          </a:p>
          <a:p>
            <a:pPr marL="0" lvl="1"/>
            <a:endParaRPr lang="zh-TW" altLang="zh-HK" sz="2200" dirty="0">
              <a:latin typeface="+mn-ea"/>
            </a:endParaRPr>
          </a:p>
          <a:p>
            <a:pPr marL="285750" lvl="1" indent="-285750">
              <a:buFont typeface="Wingdings" panose="05000000000000000000" pitchFamily="2" charset="2"/>
              <a:buChar char="p"/>
            </a:pPr>
            <a:r>
              <a:rPr lang="zh-TW" altLang="zh-HK" sz="2200" dirty="0">
                <a:latin typeface="+mn-ea"/>
              </a:rPr>
              <a:t>香港商報</a:t>
            </a:r>
            <a:r>
              <a:rPr lang="en-US" altLang="zh-HK" sz="2200" dirty="0">
                <a:latin typeface="+mn-ea"/>
              </a:rPr>
              <a:t> (2013</a:t>
            </a:r>
            <a:r>
              <a:rPr lang="zh-TW" altLang="zh-HK" sz="2200" dirty="0">
                <a:latin typeface="+mn-ea"/>
              </a:rPr>
              <a:t>年</a:t>
            </a:r>
            <a:r>
              <a:rPr lang="en-US" altLang="zh-HK" sz="2200" dirty="0">
                <a:latin typeface="+mn-ea"/>
              </a:rPr>
              <a:t>11</a:t>
            </a:r>
            <a:r>
              <a:rPr lang="zh-TW" altLang="zh-HK" sz="2200" dirty="0">
                <a:latin typeface="+mn-ea"/>
              </a:rPr>
              <a:t>月</a:t>
            </a:r>
            <a:r>
              <a:rPr lang="en-US" altLang="zh-HK" sz="2200" dirty="0">
                <a:latin typeface="+mn-ea"/>
              </a:rPr>
              <a:t>3</a:t>
            </a:r>
            <a:r>
              <a:rPr lang="zh-TW" altLang="zh-HK" sz="2200" dirty="0">
                <a:latin typeface="+mn-ea"/>
              </a:rPr>
              <a:t>日</a:t>
            </a:r>
            <a:r>
              <a:rPr lang="en-US" altLang="zh-HK" sz="2200" dirty="0">
                <a:latin typeface="+mn-ea"/>
              </a:rPr>
              <a:t>) </a:t>
            </a:r>
            <a:r>
              <a:rPr lang="zh-TW" altLang="zh-HK" sz="2200" dirty="0">
                <a:latin typeface="+mn-ea"/>
              </a:rPr>
              <a:t>〈林鄭諾優先推青少年就業〉</a:t>
            </a:r>
            <a:r>
              <a:rPr lang="en-US" altLang="zh-HK" sz="2200" dirty="0">
                <a:latin typeface="+mn-ea"/>
              </a:rPr>
              <a:t> (</a:t>
            </a:r>
            <a:r>
              <a:rPr lang="zh-TW" altLang="zh-HK" sz="2200" dirty="0">
                <a:latin typeface="+mn-ea"/>
              </a:rPr>
              <a:t>取自﹕</a:t>
            </a:r>
            <a:r>
              <a:rPr lang="en-US" altLang="zh-HK" sz="2200" u="sng" dirty="0">
                <a:solidFill>
                  <a:srgbClr val="0000CC"/>
                </a:solidFill>
                <a:latin typeface="+mn-ea"/>
              </a:rPr>
              <a:t>http://www.hkcd.com.hk/content/2013-11/03/content_3266370.htm</a:t>
            </a:r>
            <a:r>
              <a:rPr lang="en-US" altLang="zh-HK" sz="2200" dirty="0" smtClean="0">
                <a:latin typeface="+mn-ea"/>
              </a:rPr>
              <a:t>)</a:t>
            </a:r>
          </a:p>
          <a:p>
            <a:pPr marL="0" lvl="1"/>
            <a:endParaRPr lang="zh-TW" altLang="zh-HK" sz="2200" dirty="0">
              <a:latin typeface="+mn-ea"/>
            </a:endParaRPr>
          </a:p>
          <a:p>
            <a:pPr marL="285750" lvl="1" indent="-285750">
              <a:buFont typeface="Wingdings" panose="05000000000000000000" pitchFamily="2" charset="2"/>
              <a:buChar char="p"/>
            </a:pPr>
            <a:r>
              <a:rPr lang="zh-TW" altLang="zh-HK" sz="2200" dirty="0" smtClean="0">
                <a:latin typeface="+mn-ea"/>
              </a:rPr>
              <a:t>香港經濟日報</a:t>
            </a:r>
            <a:r>
              <a:rPr lang="en-US" altLang="zh-HK" sz="2200" dirty="0" smtClean="0">
                <a:latin typeface="+mn-ea"/>
              </a:rPr>
              <a:t> (2013</a:t>
            </a:r>
            <a:r>
              <a:rPr lang="zh-TW" altLang="zh-HK" sz="2200" dirty="0" smtClean="0">
                <a:latin typeface="+mn-ea"/>
              </a:rPr>
              <a:t>年</a:t>
            </a:r>
            <a:r>
              <a:rPr lang="en-US" altLang="zh-HK" sz="2200" dirty="0" smtClean="0">
                <a:latin typeface="+mn-ea"/>
              </a:rPr>
              <a:t>10</a:t>
            </a:r>
            <a:r>
              <a:rPr lang="zh-TW" altLang="zh-HK" sz="2200" dirty="0" smtClean="0">
                <a:latin typeface="+mn-ea"/>
              </a:rPr>
              <a:t>月</a:t>
            </a:r>
            <a:r>
              <a:rPr lang="en-US" altLang="zh-HK" sz="2200" dirty="0" smtClean="0">
                <a:latin typeface="+mn-ea"/>
              </a:rPr>
              <a:t>22</a:t>
            </a:r>
            <a:r>
              <a:rPr lang="zh-TW" altLang="zh-HK" sz="2200" dirty="0" smtClean="0">
                <a:latin typeface="+mn-ea"/>
              </a:rPr>
              <a:t>日</a:t>
            </a:r>
            <a:r>
              <a:rPr lang="en-US" altLang="zh-HK" sz="2200" dirty="0" smtClean="0">
                <a:latin typeface="+mn-ea"/>
              </a:rPr>
              <a:t>) </a:t>
            </a:r>
            <a:r>
              <a:rPr lang="zh-TW" altLang="zh-HK" sz="2200" dirty="0" smtClean="0">
                <a:latin typeface="+mn-ea"/>
              </a:rPr>
              <a:t>〈職場</a:t>
            </a:r>
            <a:r>
              <a:rPr lang="en-US" altLang="zh-HK" sz="2200" dirty="0" smtClean="0">
                <a:latin typeface="+mn-ea"/>
              </a:rPr>
              <a:t>GPS</a:t>
            </a:r>
            <a:r>
              <a:rPr lang="zh-TW" altLang="zh-HK" sz="2200" dirty="0" smtClean="0">
                <a:latin typeface="+mn-ea"/>
              </a:rPr>
              <a:t>助青年規劃工作〉</a:t>
            </a:r>
            <a:r>
              <a:rPr lang="en-US" altLang="zh-HK" sz="2200" dirty="0" smtClean="0">
                <a:latin typeface="+mn-ea"/>
              </a:rPr>
              <a:t>(</a:t>
            </a:r>
            <a:r>
              <a:rPr lang="zh-TW" altLang="zh-HK" sz="2200" dirty="0" smtClean="0">
                <a:latin typeface="+mn-ea"/>
              </a:rPr>
              <a:t>取自﹕</a:t>
            </a:r>
            <a:r>
              <a:rPr lang="en-US" altLang="zh-HK" sz="2200" u="sng" dirty="0" smtClean="0">
                <a:solidFill>
                  <a:srgbClr val="0000CC"/>
                </a:solidFill>
                <a:latin typeface="+mn-ea"/>
              </a:rPr>
              <a:t>http://www.hket.com/eti/article/84ea89ee-9ca6-4ec8-8f42-03901242c796-894292</a:t>
            </a:r>
            <a:r>
              <a:rPr lang="en-US" altLang="zh-HK" dirty="0" smtClean="0">
                <a:latin typeface="+mn-ea"/>
              </a:rPr>
              <a:t>)</a:t>
            </a:r>
            <a:endParaRPr lang="zh-TW" altLang="zh-HK" dirty="0" smtClean="0">
              <a:latin typeface="+mn-ea"/>
            </a:endParaRPr>
          </a:p>
          <a:p>
            <a:endParaRPr lang="zh-TW" altLang="zh-HK" sz="2000"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8</a:t>
            </a:fld>
            <a:endParaRPr lang="zh-HK" altLang="en-US"/>
          </a:p>
        </p:txBody>
      </p:sp>
      <p:sp>
        <p:nvSpPr>
          <p:cNvPr id="16" name="矩形 15">
            <a:hlinkClick r:id="rId3"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7" name="矩形 16">
            <a:hlinkClick r:id="rId4"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2" name="矩形 21">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3" name="文字方塊 6">
            <a:hlinkClick r:id="" action="ppaction://hlinkshowjump?jump=nextslide"/>
          </p:cNvPr>
          <p:cNvSpPr txBox="1">
            <a:spLocks noChangeArrowheads="1"/>
          </p:cNvSpPr>
          <p:nvPr/>
        </p:nvSpPr>
        <p:spPr bwMode="auto">
          <a:xfrm>
            <a:off x="6277271" y="5775623"/>
            <a:ext cx="2775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24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2400"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948044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922641"/>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0" y="-690"/>
            <a:ext cx="8509472" cy="923330"/>
          </a:xfrm>
          <a:prstGeom prst="rect">
            <a:avLst/>
          </a:prstGeom>
          <a:solidFill>
            <a:srgbClr val="FF9900">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defRPr/>
            </a:pPr>
            <a:r>
              <a:rPr lang="en-US" altLang="zh-TW" b="1" dirty="0">
                <a:latin typeface="Times New Roman" panose="02020603050405020304" pitchFamily="18" charset="0"/>
                <a:cs typeface="Times New Roman" panose="02020603050405020304" pitchFamily="18" charset="0"/>
              </a:rPr>
              <a:t>1.</a:t>
            </a:r>
            <a:r>
              <a:rPr lang="en-US" altLang="zh-HK" b="1" dirty="0">
                <a:latin typeface="Times New Roman" panose="02020603050405020304" pitchFamily="18" charset="0"/>
                <a:cs typeface="Times New Roman" panose="02020603050405020304" pitchFamily="18" charset="0"/>
              </a:rPr>
              <a:t> It is commented that ‘increasing the acceptance of technical and craftsmanship type of jobs in the community’ could mitigate the </a:t>
            </a:r>
            <a:r>
              <a:rPr lang="en-US" altLang="zh-HK" b="1" dirty="0" err="1">
                <a:latin typeface="Times New Roman" panose="02020603050405020304" pitchFamily="18" charset="0"/>
                <a:cs typeface="Times New Roman" panose="02020603050405020304" pitchFamily="18" charset="0"/>
              </a:rPr>
              <a:t>labour</a:t>
            </a:r>
            <a:r>
              <a:rPr lang="en-US" altLang="zh-HK" b="1" dirty="0">
                <a:latin typeface="Times New Roman" panose="02020603050405020304" pitchFamily="18" charset="0"/>
                <a:cs typeface="Times New Roman" panose="02020603050405020304" pitchFamily="18" charset="0"/>
              </a:rPr>
              <a:t> mismatch. Do you agree with this claim? Why or why not</a:t>
            </a:r>
            <a:r>
              <a:rPr lang="en-US" altLang="zh-HK" b="1" dirty="0" smtClean="0">
                <a:latin typeface="Times New Roman" panose="02020603050405020304" pitchFamily="18" charset="0"/>
                <a:cs typeface="Times New Roman" panose="02020603050405020304" pitchFamily="18" charset="0"/>
              </a:rPr>
              <a:t>?</a:t>
            </a:r>
            <a:endParaRPr lang="zh-TW" altLang="en-US" b="1" dirty="0">
              <a:solidFill>
                <a:srgbClr val="0000CC"/>
              </a:solidFill>
              <a:latin typeface="+mn-ea"/>
            </a:endParaRPr>
          </a:p>
        </p:txBody>
      </p:sp>
      <p:sp>
        <p:nvSpPr>
          <p:cNvPr id="3" name="矩形 2"/>
          <p:cNvSpPr/>
          <p:nvPr/>
        </p:nvSpPr>
        <p:spPr>
          <a:xfrm>
            <a:off x="252649" y="981075"/>
            <a:ext cx="6500371" cy="5447645"/>
          </a:xfrm>
          <a:prstGeom prst="rect">
            <a:avLst/>
          </a:prstGeom>
        </p:spPr>
        <p:txBody>
          <a:bodyPr wrap="square">
            <a:spAutoFit/>
          </a:bodyPr>
          <a:lstStyle/>
          <a:p>
            <a:pPr marL="0" lvl="1"/>
            <a:endParaRPr lang="zh-TW" altLang="zh-HK" sz="2200" dirty="0">
              <a:latin typeface="+mn-ea"/>
            </a:endParaRPr>
          </a:p>
          <a:p>
            <a:pPr marL="342900" lvl="1" indent="-342900">
              <a:buFont typeface="Wingdings" panose="05000000000000000000" pitchFamily="2" charset="2"/>
              <a:buChar char="p"/>
            </a:pPr>
            <a:r>
              <a:rPr lang="zh-TW" altLang="zh-HK" sz="2200" dirty="0" smtClean="0">
                <a:latin typeface="+mn-ea"/>
              </a:rPr>
              <a:t>文匯報</a:t>
            </a:r>
            <a:r>
              <a:rPr lang="en-US" altLang="zh-HK" sz="2200" dirty="0" smtClean="0">
                <a:latin typeface="+mn-ea"/>
              </a:rPr>
              <a:t> </a:t>
            </a:r>
            <a:r>
              <a:rPr lang="en-US" altLang="zh-HK" sz="2200" dirty="0">
                <a:latin typeface="+mn-ea"/>
              </a:rPr>
              <a:t>(2013</a:t>
            </a:r>
            <a:r>
              <a:rPr lang="zh-TW" altLang="zh-HK" sz="2200" dirty="0">
                <a:latin typeface="+mn-ea"/>
              </a:rPr>
              <a:t>年</a:t>
            </a:r>
            <a:r>
              <a:rPr lang="en-US" altLang="zh-HK" sz="2200" dirty="0">
                <a:latin typeface="+mn-ea"/>
              </a:rPr>
              <a:t>4</a:t>
            </a:r>
            <a:r>
              <a:rPr lang="zh-TW" altLang="zh-HK" sz="2200" dirty="0">
                <a:latin typeface="+mn-ea"/>
              </a:rPr>
              <a:t>月</a:t>
            </a:r>
            <a:r>
              <a:rPr lang="en-US" altLang="zh-HK" sz="2200" dirty="0">
                <a:latin typeface="+mn-ea"/>
              </a:rPr>
              <a:t>2</a:t>
            </a:r>
            <a:r>
              <a:rPr lang="zh-TW" altLang="zh-HK" sz="2200" dirty="0">
                <a:latin typeface="+mn-ea"/>
              </a:rPr>
              <a:t>日</a:t>
            </a:r>
            <a:r>
              <a:rPr lang="en-US" altLang="zh-HK" sz="2200" dirty="0">
                <a:latin typeface="+mn-ea"/>
              </a:rPr>
              <a:t>) </a:t>
            </a:r>
            <a:r>
              <a:rPr lang="zh-TW" altLang="zh-HK" sz="2200" dirty="0">
                <a:latin typeface="+mn-ea"/>
              </a:rPr>
              <a:t>〈愛揀工重樂趣 港青失業率高〉</a:t>
            </a:r>
            <a:r>
              <a:rPr lang="en-US" altLang="zh-HK" sz="2200" dirty="0">
                <a:latin typeface="+mn-ea"/>
              </a:rPr>
              <a:t> (</a:t>
            </a:r>
            <a:r>
              <a:rPr lang="zh-TW" altLang="zh-HK" sz="2200" dirty="0">
                <a:latin typeface="+mn-ea"/>
              </a:rPr>
              <a:t>取自﹕</a:t>
            </a:r>
            <a:r>
              <a:rPr lang="en-US" altLang="zh-HK" sz="2200" u="sng" dirty="0">
                <a:solidFill>
                  <a:srgbClr val="0000CC"/>
                </a:solidFill>
                <a:latin typeface="+mn-ea"/>
              </a:rPr>
              <a:t>http://paper.wenweipo.com/2013/04/02/HK1304020020.htm</a:t>
            </a:r>
            <a:r>
              <a:rPr lang="en-US" altLang="zh-HK" sz="2200" dirty="0" smtClean="0">
                <a:latin typeface="+mn-ea"/>
              </a:rPr>
              <a:t>)</a:t>
            </a:r>
          </a:p>
          <a:p>
            <a:pPr marL="0" lvl="1"/>
            <a:endParaRPr lang="en-US" altLang="zh-HK" sz="2200" dirty="0" smtClean="0">
              <a:latin typeface="+mn-ea"/>
            </a:endParaRPr>
          </a:p>
          <a:p>
            <a:pPr marL="342900" lvl="1" indent="-342900">
              <a:buFont typeface="Wingdings" panose="05000000000000000000" pitchFamily="2" charset="2"/>
              <a:buChar char="p"/>
            </a:pPr>
            <a:r>
              <a:rPr lang="zh-TW" altLang="zh-HK" sz="2200" dirty="0">
                <a:latin typeface="+mn-ea"/>
              </a:rPr>
              <a:t>星島日報</a:t>
            </a:r>
            <a:r>
              <a:rPr lang="en-US" altLang="zh-HK" sz="2200" dirty="0">
                <a:latin typeface="+mn-ea"/>
              </a:rPr>
              <a:t> (2013</a:t>
            </a:r>
            <a:r>
              <a:rPr lang="zh-TW" altLang="zh-HK" sz="2200" dirty="0">
                <a:latin typeface="+mn-ea"/>
              </a:rPr>
              <a:t>年</a:t>
            </a:r>
            <a:r>
              <a:rPr lang="en-US" altLang="zh-HK" sz="2200" dirty="0">
                <a:latin typeface="+mn-ea"/>
              </a:rPr>
              <a:t>11</a:t>
            </a:r>
            <a:r>
              <a:rPr lang="zh-TW" altLang="zh-HK" sz="2200" dirty="0">
                <a:latin typeface="+mn-ea"/>
              </a:rPr>
              <a:t>月</a:t>
            </a:r>
            <a:r>
              <a:rPr lang="en-US" altLang="zh-HK" sz="2200" dirty="0">
                <a:latin typeface="+mn-ea"/>
              </a:rPr>
              <a:t>13</a:t>
            </a:r>
            <a:r>
              <a:rPr lang="zh-TW" altLang="zh-HK" sz="2200" dirty="0">
                <a:latin typeface="+mn-ea"/>
              </a:rPr>
              <a:t>日</a:t>
            </a:r>
            <a:r>
              <a:rPr lang="en-US" altLang="zh-HK" sz="2200" dirty="0">
                <a:latin typeface="+mn-ea"/>
              </a:rPr>
              <a:t>) </a:t>
            </a:r>
            <a:r>
              <a:rPr lang="zh-TW" altLang="zh-HK" sz="2200" dirty="0">
                <a:latin typeface="+mn-ea"/>
              </a:rPr>
              <a:t>〈港</a:t>
            </a:r>
            <a:r>
              <a:rPr lang="en-US" altLang="zh-HK" sz="2200" dirty="0">
                <a:latin typeface="+mn-ea"/>
              </a:rPr>
              <a:t>Y</a:t>
            </a:r>
            <a:r>
              <a:rPr lang="zh-TW" altLang="zh-HK" sz="2200" dirty="0">
                <a:latin typeface="+mn-ea"/>
              </a:rPr>
              <a:t>世代求職首要高薪 顧問﹕物價上漲 難免功利〉</a:t>
            </a:r>
            <a:r>
              <a:rPr lang="en-US" altLang="zh-HK" sz="2200" dirty="0">
                <a:latin typeface="+mn-ea"/>
              </a:rPr>
              <a:t>(</a:t>
            </a:r>
            <a:r>
              <a:rPr lang="zh-TW" altLang="zh-HK" sz="2200" dirty="0">
                <a:latin typeface="+mn-ea"/>
              </a:rPr>
              <a:t>取自</a:t>
            </a:r>
            <a:r>
              <a:rPr lang="zh-TW" altLang="zh-HK" sz="2200" dirty="0" smtClean="0">
                <a:latin typeface="+mn-ea"/>
              </a:rPr>
              <a:t>﹕</a:t>
            </a:r>
            <a:r>
              <a:rPr lang="en-US" altLang="zh-TW" sz="2200" dirty="0">
                <a:latin typeface="+mn-ea"/>
              </a:rPr>
              <a:t> </a:t>
            </a:r>
            <a:r>
              <a:rPr lang="en-US" altLang="zh-TW" sz="2200" dirty="0">
                <a:latin typeface="+mn-ea"/>
                <a:hlinkClick r:id="rId3"/>
              </a:rPr>
              <a:t>http://hk.promotion.yahoo.net/education/2013111314232</a:t>
            </a:r>
            <a:r>
              <a:rPr lang="en-US" altLang="zh-TW" sz="2200" dirty="0" smtClean="0">
                <a:latin typeface="+mn-ea"/>
                <a:hlinkClick r:id="rId3"/>
              </a:rPr>
              <a:t>/</a:t>
            </a:r>
            <a:r>
              <a:rPr lang="en-US" altLang="zh-HK" sz="2200" dirty="0" smtClean="0">
                <a:latin typeface="+mn-ea"/>
              </a:rPr>
              <a:t>)</a:t>
            </a:r>
          </a:p>
          <a:p>
            <a:pPr marL="0" lvl="1"/>
            <a:endParaRPr lang="zh-TW" altLang="zh-HK" sz="2200" dirty="0">
              <a:latin typeface="+mn-ea"/>
            </a:endParaRPr>
          </a:p>
          <a:p>
            <a:pPr marL="342900" lvl="1" indent="-342900">
              <a:buFont typeface="Wingdings" panose="05000000000000000000" pitchFamily="2" charset="2"/>
              <a:buChar char="p"/>
            </a:pPr>
            <a:r>
              <a:rPr lang="zh-TW" altLang="zh-HK" sz="2200" dirty="0">
                <a:latin typeface="+mn-ea"/>
              </a:rPr>
              <a:t>中國新聞社</a:t>
            </a:r>
            <a:r>
              <a:rPr lang="en-US" altLang="zh-HK" sz="2200" dirty="0">
                <a:latin typeface="+mn-ea"/>
              </a:rPr>
              <a:t> (2013</a:t>
            </a:r>
            <a:r>
              <a:rPr lang="zh-TW" altLang="zh-HK" sz="2200" dirty="0">
                <a:latin typeface="+mn-ea"/>
              </a:rPr>
              <a:t>年</a:t>
            </a:r>
            <a:r>
              <a:rPr lang="en-US" altLang="zh-HK" sz="2200" dirty="0">
                <a:latin typeface="+mn-ea"/>
              </a:rPr>
              <a:t>6</a:t>
            </a:r>
            <a:r>
              <a:rPr lang="zh-TW" altLang="zh-HK" sz="2200" dirty="0">
                <a:latin typeface="+mn-ea"/>
              </a:rPr>
              <a:t>月</a:t>
            </a:r>
            <a:r>
              <a:rPr lang="en-US" altLang="zh-HK" sz="2200" dirty="0">
                <a:latin typeface="+mn-ea"/>
              </a:rPr>
              <a:t>6</a:t>
            </a:r>
            <a:r>
              <a:rPr lang="zh-TW" altLang="zh-HK" sz="2200" dirty="0">
                <a:latin typeface="+mn-ea"/>
              </a:rPr>
              <a:t>日</a:t>
            </a:r>
            <a:r>
              <a:rPr lang="en-US" altLang="zh-HK" sz="2200" dirty="0">
                <a:latin typeface="+mn-ea"/>
              </a:rPr>
              <a:t>) </a:t>
            </a:r>
            <a:r>
              <a:rPr lang="zh-TW" altLang="zh-HK" sz="2200" dirty="0">
                <a:latin typeface="+mn-ea"/>
              </a:rPr>
              <a:t>〈香港就業掃描﹕青年偏好白領工作〉</a:t>
            </a:r>
            <a:r>
              <a:rPr lang="en-US" altLang="zh-HK" sz="2200" dirty="0">
                <a:latin typeface="+mn-ea"/>
              </a:rPr>
              <a:t> (</a:t>
            </a:r>
            <a:r>
              <a:rPr lang="zh-TW" altLang="zh-HK" sz="2200" dirty="0">
                <a:latin typeface="+mn-ea"/>
              </a:rPr>
              <a:t>取自﹕</a:t>
            </a:r>
            <a:r>
              <a:rPr lang="en-US" altLang="zh-HK" sz="2200" u="sng" dirty="0">
                <a:solidFill>
                  <a:srgbClr val="0000CC"/>
                </a:solidFill>
                <a:latin typeface="+mn-ea"/>
              </a:rPr>
              <a:t>http://</a:t>
            </a:r>
            <a:r>
              <a:rPr lang="en-US" altLang="zh-HK" sz="2200" u="sng" dirty="0" smtClean="0">
                <a:solidFill>
                  <a:srgbClr val="0000CC"/>
                </a:solidFill>
                <a:latin typeface="+mn-ea"/>
              </a:rPr>
              <a:t>www.chinanews.com/ga/2013/06-06/4899555.shtml</a:t>
            </a:r>
            <a:r>
              <a:rPr lang="en-US" altLang="zh-HK" sz="2200" dirty="0" smtClean="0">
                <a:latin typeface="+mn-ea"/>
              </a:rPr>
              <a:t>)</a:t>
            </a:r>
          </a:p>
          <a:p>
            <a:pPr marL="0" lvl="1"/>
            <a:endParaRPr lang="zh-TW" altLang="zh-HK" dirty="0"/>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9</a:t>
            </a:fld>
            <a:endParaRPr lang="zh-HK" altLang="en-US"/>
          </a:p>
        </p:txBody>
      </p:sp>
      <p:pic>
        <p:nvPicPr>
          <p:cNvPr id="16" name="Picture 3" descr="C:\Users\chiuwingyin\Pictures\vector_maintenance_workers_1543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3020" y="981075"/>
            <a:ext cx="2118123" cy="19586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hiuwingyin\Pictures\digger_vectors_5935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735" y="3140968"/>
            <a:ext cx="2106408" cy="2106408"/>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a:hlinkClick r:id="rId6"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(1)</a:t>
            </a:r>
            <a:endParaRPr lang="zh-HK" altLang="en-US" sz="1600"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4" name="矩形 23">
            <a:hlinkClick r:id="rId7" action="ppaction://hlinksldjump"/>
          </p:cNvPr>
          <p:cNvSpPr/>
          <p:nvPr/>
        </p:nvSpPr>
        <p:spPr>
          <a:xfrm>
            <a:off x="907142" y="6289612"/>
            <a:ext cx="143261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Background Information</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5" name="矩形 24">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(2)</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p:txBody>
      </p:sp>
      <p:sp>
        <p:nvSpPr>
          <p:cNvPr id="27" name="矩形 26">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Question </a:t>
            </a:r>
            <a:r>
              <a:rPr lang="en-US" altLang="zh-HK"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for Enquiry </a:t>
            </a:r>
            <a:r>
              <a:rPr lang="en-US" altLang="zh-HK" b="1" dirty="0" smtClean="0">
                <a:solidFill>
                  <a:srgbClr val="0000CC"/>
                </a:solidFill>
                <a:latin typeface="Times New Roman" panose="02020603050405020304" pitchFamily="18" charset="0"/>
                <a:ea typeface="細明體" panose="02020509000000000000" pitchFamily="49" charset="-120"/>
                <a:cs typeface="Times New Roman" panose="02020603050405020304" pitchFamily="18" charset="0"/>
              </a:rPr>
              <a:t>(3)</a:t>
            </a:r>
            <a:endParaRPr lang="zh-HK" altLang="en-US" b="1" dirty="0">
              <a:solidFill>
                <a:srgbClr val="0000CC"/>
              </a:solidFill>
              <a:latin typeface="Times New Roman" panose="02020603050405020304" pitchFamily="18" charset="0"/>
              <a:ea typeface="細明體" panose="02020509000000000000" pitchFamily="49" charset="-120"/>
              <a:cs typeface="Times New Roman" panose="02020603050405020304" pitchFamily="18" charset="0"/>
            </a:endParaRPr>
          </a:p>
          <a:p>
            <a:pPr algn="ctr">
              <a:defRPr/>
            </a:pPr>
            <a:endParaRPr lang="zh-HK" altLang="en-US" b="1" dirty="0">
              <a:solidFill>
                <a:schemeClr val="bg1"/>
              </a:solidFill>
              <a:latin typeface="細明體" panose="02020509000000000000" pitchFamily="49" charset="-120"/>
              <a:ea typeface="細明體" panose="02020509000000000000" pitchFamily="49" charset="-120"/>
            </a:endParaRPr>
          </a:p>
        </p:txBody>
      </p:sp>
      <p:sp>
        <p:nvSpPr>
          <p:cNvPr id="28" name="文字方塊 6">
            <a:hlinkClick r:id="" action="ppaction://hlinkshowjump?jump=nextslide"/>
          </p:cNvPr>
          <p:cNvSpPr txBox="1">
            <a:spLocks noChangeArrowheads="1"/>
          </p:cNvSpPr>
          <p:nvPr/>
        </p:nvSpPr>
        <p:spPr bwMode="auto">
          <a:xfrm>
            <a:off x="6204305" y="5775623"/>
            <a:ext cx="27752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24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24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2400" b="1" dirty="0">
              <a:solidFill>
                <a:srgbClr val="0000CC"/>
              </a:solidFill>
              <a:latin typeface="+mj-lt"/>
              <a:ea typeface="標楷體" pitchFamily="65" charset="-120"/>
              <a:cs typeface="Arial Unicode MS" pitchFamily="34" charset="-120"/>
            </a:endParaRPr>
          </a:p>
        </p:txBody>
      </p:sp>
    </p:spTree>
    <p:extLst>
      <p:ext uri="{BB962C8B-B14F-4D97-AF65-F5344CB8AC3E}">
        <p14:creationId xmlns:p14="http://schemas.microsoft.com/office/powerpoint/2010/main" val="3530593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458AE5">
            <a:alpha val="54902"/>
          </a:srgbClr>
        </a:solidFill>
        <a:ln>
          <a:solidFill>
            <a:srgbClr val="0000CC"/>
          </a:solidFill>
        </a:ln>
      </a:spPr>
      <a:bodyPr wrap="square">
        <a:spAutoFit/>
      </a:bodyPr>
      <a:lstStyle>
        <a:defPPr algn="ctr" eaLnBrk="1" hangingPunct="1">
          <a:defRPr kumimoji="0" sz="4000" b="1" dirty="0" smtClean="0">
            <a:solidFill>
              <a:srgbClr val="0000CC"/>
            </a:solidFill>
            <a:latin typeface="細明體" panose="02020509000000000000" pitchFamily="49" charset="-120"/>
            <a:ea typeface="細明體" panose="02020509000000000000" pitchFamily="49"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2439</Words>
  <Application>Microsoft Office PowerPoint</Application>
  <PresentationFormat>如螢幕大小 (4:3)</PresentationFormat>
  <Paragraphs>387</Paragraphs>
  <Slides>17</Slides>
  <Notes>14</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CHIM, In-leng</dc:creator>
  <cp:lastModifiedBy>CHIU, Wing-yin</cp:lastModifiedBy>
  <cp:revision>121</cp:revision>
  <dcterms:created xsi:type="dcterms:W3CDTF">2013-05-30T06:57:43Z</dcterms:created>
  <dcterms:modified xsi:type="dcterms:W3CDTF">2014-01-30T04:33:20Z</dcterms:modified>
</cp:coreProperties>
</file>