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66" r:id="rId4"/>
    <p:sldId id="275" r:id="rId5"/>
    <p:sldId id="299" r:id="rId6"/>
    <p:sldId id="298" r:id="rId7"/>
    <p:sldId id="300" r:id="rId8"/>
    <p:sldId id="285" r:id="rId9"/>
    <p:sldId id="301" r:id="rId10"/>
    <p:sldId id="302" r:id="rId11"/>
    <p:sldId id="304" r:id="rId12"/>
    <p:sldId id="278" r:id="rId13"/>
    <p:sldId id="293" r:id="rId14"/>
    <p:sldId id="287" r:id="rId15"/>
    <p:sldId id="296" r:id="rId16"/>
    <p:sldId id="305" r:id="rId17"/>
    <p:sldId id="281" r:id="rId18"/>
    <p:sldId id="295" r:id="rId19"/>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FD3E1"/>
    <a:srgbClr val="CCFF33"/>
    <a:srgbClr val="99FF33"/>
    <a:srgbClr val="CCFF66"/>
    <a:srgbClr val="CBFF97"/>
    <a:srgbClr val="D3FFA7"/>
    <a:srgbClr val="FF9900"/>
    <a:srgbClr val="0099FF"/>
    <a:srgbClr val="84C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135" autoAdjust="0"/>
    <p:restoredTop sz="94660"/>
  </p:normalViewPr>
  <p:slideViewPr>
    <p:cSldViewPr>
      <p:cViewPr>
        <p:scale>
          <a:sx n="100" d="100"/>
          <a:sy n="100" d="100"/>
        </p:scale>
        <p:origin x="-894" y="-258"/>
      </p:cViewPr>
      <p:guideLst>
        <p:guide orient="horz" pos="2160"/>
        <p:guide pos="2880"/>
      </p:guideLst>
    </p:cSldViewPr>
  </p:slideViewPr>
  <p:notesTextViewPr>
    <p:cViewPr>
      <p:scale>
        <a:sx n="1" d="1"/>
        <a:sy n="1" d="1"/>
      </p:scale>
      <p:origin x="0" y="0"/>
    </p:cViewPr>
  </p:notesTextViewPr>
  <p:sorterViewPr>
    <p:cViewPr>
      <p:scale>
        <a:sx n="122" d="100"/>
        <a:sy n="122" d="100"/>
      </p:scale>
      <p:origin x="0" y="25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10BD4-560F-4856-8612-66CEA02A35A7}" type="datetimeFigureOut">
              <a:rPr lang="zh-HK" altLang="en-US" smtClean="0"/>
              <a:t>30/1/2014</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C82C-860C-446B-889F-DA410996A8FD}" type="slidenum">
              <a:rPr lang="zh-HK" altLang="en-US" smtClean="0"/>
              <a:t>‹#›</a:t>
            </a:fld>
            <a:endParaRPr lang="zh-HK" altLang="en-US"/>
          </a:p>
        </p:txBody>
      </p:sp>
    </p:spTree>
    <p:extLst>
      <p:ext uri="{BB962C8B-B14F-4D97-AF65-F5344CB8AC3E}">
        <p14:creationId xmlns:p14="http://schemas.microsoft.com/office/powerpoint/2010/main" val="15011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4</a:t>
            </a:fld>
            <a:endParaRPr lang="en-US" altLang="zh-HK"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13</a:t>
            </a:fld>
            <a:endParaRPr lang="en-US" altLang="zh-HK"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14</a:t>
            </a:fld>
            <a:endParaRPr lang="en-US" altLang="zh-HK"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15</a:t>
            </a:fld>
            <a:endParaRPr lang="en-US" altLang="zh-HK"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16</a:t>
            </a:fld>
            <a:endParaRPr lang="en-US" altLang="zh-HK"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17</a:t>
            </a:fld>
            <a:endParaRPr lang="en-US" altLang="zh-HK"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18</a:t>
            </a:fld>
            <a:endParaRPr lang="en-US" altLang="zh-HK"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5</a:t>
            </a:fld>
            <a:endParaRPr lang="en-US" altLang="zh-HK"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6</a:t>
            </a:fld>
            <a:endParaRPr lang="en-US" altLang="zh-HK"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7</a:t>
            </a:fld>
            <a:endParaRPr lang="en-US" altLang="zh-HK"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8</a:t>
            </a:fld>
            <a:endParaRPr lang="en-US" altLang="zh-HK"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9</a:t>
            </a:fld>
            <a:endParaRPr lang="en-US" altLang="zh-HK"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10</a:t>
            </a:fld>
            <a:endParaRPr lang="en-US" altLang="zh-HK"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11</a:t>
            </a:fld>
            <a:endParaRPr lang="en-US" altLang="zh-HK"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12</a:t>
            </a:fld>
            <a:endParaRPr lang="en-US" altLang="zh-HK"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F8B94F0D-DE7C-4054-9FDF-63D183748FDC}"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42645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B8CCFBAE-A977-4FEE-90DB-86884E745C20}"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58030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2A95E717-7D7C-4F3E-9861-DE9840DE36B5}"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53357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30BEAD15-2A24-4369-A6EA-C340A7FEDA8E}"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5540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AF24BB6-78FD-4235-B500-D4B2EC29B066}"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94876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696F67DB-4480-426E-8D8B-857F478A07CE}" type="datetime1">
              <a:rPr lang="zh-HK" altLang="en-US" smtClean="0"/>
              <a:t>30/1/2014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934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23A6EB2D-5D78-4CBE-9F0D-183C4FFBED0C}" type="datetime1">
              <a:rPr lang="zh-HK" altLang="en-US" smtClean="0"/>
              <a:t>30/1/2014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00936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38701BE6-F851-48C6-8BF0-BA42F9A55ACC}" type="datetime1">
              <a:rPr lang="zh-HK" altLang="en-US" smtClean="0"/>
              <a:t>30/1/2014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5219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33C096-B5CE-47D1-B935-92DA1AB0AF82}" type="datetime1">
              <a:rPr lang="zh-HK" altLang="en-US" smtClean="0"/>
              <a:t>30/1/2014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85013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058D9D8-741B-4BD9-9B11-E7D97803CBA6}" type="datetime1">
              <a:rPr lang="zh-HK" altLang="en-US" smtClean="0"/>
              <a:t>30/1/2014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0152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DD94D5F-46E9-47C2-B2A1-E171492C94C8}" type="datetime1">
              <a:rPr lang="zh-HK" altLang="en-US" smtClean="0"/>
              <a:t>30/1/2014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11661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314D-37FE-4CEC-9754-3D0AEF04AEFB}" type="datetime1">
              <a:rPr lang="zh-HK" altLang="en-US" smtClean="0"/>
              <a:t>30/1/2014</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27108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3" Type="http://schemas.openxmlformats.org/officeDocument/2006/relationships/hyperlink" Target="http://www.e123.hk/site/polyuiaa/hom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hyperlink" Target="http://www.hksdri.org/eng/activities/public-policy-forum/seminar-on-silver-hair-industry-development-and-elderly-employm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nfo.gov.hk/gia/general/201110/29/P201110280335.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hyperlink" Target="http://www.legco.gov.hk/yr12-13/english/panels/ws/papers/ws0311cb2-737-5-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4.xml"/><Relationship Id="rId4" Type="http://schemas.openxmlformats.org/officeDocument/2006/relationships/hyperlink" Target="http://www.cadenza.hk/cadenza/cp/pdf/AIMS/05aky.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hyperlink" Target="http://www.info.gov.hk/gia/general/201312/12/P201312120051.htm" TargetMode="External"/><Relationship Id="rId7"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hyperlink" Target="http://www.info.gov.hk/gia/general/201312/29/P201312270340.htm" TargetMode="External"/><Relationship Id="rId4" Type="http://schemas.openxmlformats.org/officeDocument/2006/relationships/hyperlink" Target="http://www.elderlycommission.gov.hk/en/download/library/Community%20Care%20Services%20Report%202011_eng.pdf"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hyperlink" Target="http://www.info.gov.hk/gia/general/201310/24/P201310240695.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info.gov.hk/gia/general/201310/24/P201310240689.htm" TargetMode="External"/><Relationship Id="rId5" Type="http://schemas.openxmlformats.org/officeDocument/2006/relationships/hyperlink" Target="http://www.hkpopulation.gov.hk/public_engagement/en/" TargetMode="Externa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hyperlink" Target="http://www.who.int/topics/ageing/en/index.html" TargetMode="External"/><Relationship Id="rId4" Type="http://schemas.openxmlformats.org/officeDocument/2006/relationships/hyperlink" Target="http://www.news.gov.hk/tc/record/html/2013/12/20131229_145734.shtml?pickList=topstories"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hiuwingyin\Pictures\spring_and_summer_breath_of_picture_4_165970.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000"/>
                    </a14:imgEffect>
                    <a14:imgEffect>
                      <a14:brightnessContrast bright="12000"/>
                    </a14:imgEffect>
                  </a14:imgLayer>
                </a14:imgProps>
              </a:ext>
              <a:ext uri="{28A0092B-C50C-407E-A947-70E740481C1C}">
                <a14:useLocalDpi xmlns:a14="http://schemas.microsoft.com/office/drawing/2010/main" val="0"/>
              </a:ext>
            </a:extLst>
          </a:blip>
          <a:srcRect/>
          <a:stretch>
            <a:fillRect/>
          </a:stretch>
        </p:blipFill>
        <p:spPr bwMode="auto">
          <a:xfrm>
            <a:off x="0" y="0"/>
            <a:ext cx="9144000" cy="66942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13人口政策諮詢"/>
          <p:cNvPicPr>
            <a:picLocks noChangeAspect="1" noChangeArrowheads="1"/>
          </p:cNvPicPr>
          <p:nvPr/>
        </p:nvPicPr>
        <p:blipFill rotWithShape="1">
          <a:blip r:embed="rId4">
            <a:extLst>
              <a:ext uri="{28A0092B-C50C-407E-A947-70E740481C1C}">
                <a14:useLocalDpi xmlns:a14="http://schemas.microsoft.com/office/drawing/2010/main" val="0"/>
              </a:ext>
            </a:extLst>
          </a:blip>
          <a:srcRect l="7462" t="4410" r="34205" b="77724"/>
          <a:stretch/>
        </p:blipFill>
        <p:spPr bwMode="auto">
          <a:xfrm>
            <a:off x="6558132" y="4347429"/>
            <a:ext cx="2310869" cy="1002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192545" y="548680"/>
            <a:ext cx="8676456" cy="3046988"/>
          </a:xfrm>
          <a:prstGeom prst="rect">
            <a:avLst/>
          </a:prstGeom>
          <a:noFill/>
        </p:spPr>
        <p:txBody>
          <a:bodyPr wrap="square" lIns="91440" tIns="45720" rIns="91440" bIns="45720">
            <a:spAutoFit/>
          </a:bodyPr>
          <a:lstStyle/>
          <a:p>
            <a:pPr algn="ctr"/>
            <a:r>
              <a:rPr lang="en-US" altLang="zh-TW" sz="4800" b="1" dirty="0"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Hot Issue:</a:t>
            </a:r>
          </a:p>
          <a:p>
            <a:pPr algn="ctr"/>
            <a:r>
              <a:rPr lang="en-US" altLang="zh-TW" sz="4800" b="1" dirty="0"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Population Policy (3)</a:t>
            </a:r>
          </a:p>
          <a:p>
            <a:pPr algn="ctr"/>
            <a:r>
              <a:rPr lang="en-US" altLang="zh-TW" sz="4800" b="1" dirty="0"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Opportunities and Challenges in an Ageing Society</a:t>
            </a:r>
          </a:p>
        </p:txBody>
      </p:sp>
      <p:sp>
        <p:nvSpPr>
          <p:cNvPr id="8" name="投影片編號版面配置區 7"/>
          <p:cNvSpPr>
            <a:spLocks noGrp="1"/>
          </p:cNvSpPr>
          <p:nvPr>
            <p:ph type="sldNum" sz="quarter" idx="12"/>
          </p:nvPr>
        </p:nvSpPr>
        <p:spPr/>
        <p:txBody>
          <a:bodyPr/>
          <a:lstStyle/>
          <a:p>
            <a:fld id="{302040AF-61BD-4EA2-B775-A5B8FBFE405F}" type="slidenum">
              <a:rPr lang="zh-HK" altLang="en-US" smtClean="0"/>
              <a:t>1</a:t>
            </a:fld>
            <a:endParaRPr lang="zh-HK" altLang="en-US" dirty="0"/>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62810"/>
            <a:ext cx="9144000" cy="78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93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9226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32538" y="981075"/>
            <a:ext cx="9180513" cy="5940088"/>
          </a:xfrm>
          <a:prstGeom prst="rect">
            <a:avLst/>
          </a:prstGeom>
        </p:spPr>
        <p:txBody>
          <a:bodyPr wrap="square">
            <a:spAutoFit/>
          </a:bodyPr>
          <a:lstStyle/>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東方日報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8</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7</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〈旅人時光﹕無障礙馬路</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上</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http://orientaldaily.on.cc/cnt/lifestyle/20130807/00326_001.html)</a:t>
            </a: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東方日報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8</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8</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〈旅人時光﹕無障礙馬路</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下</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http://orientaldaily.on.cc/cnt/lifestyle/20130808/00326_001.html</a:t>
            </a:r>
            <a:r>
              <a:rPr lang="en-US" altLang="zh-HK" sz="2000" dirty="0" smtClean="0">
                <a:latin typeface="Times New Roman" panose="02020603050405020304" pitchFamily="18" charset="0"/>
                <a:cs typeface="Times New Roman" panose="02020603050405020304" pitchFamily="18" charset="0"/>
              </a:rPr>
              <a:t>)</a:t>
            </a:r>
          </a:p>
          <a:p>
            <a:pPr marL="0" lvl="1"/>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星島日報</a:t>
            </a:r>
            <a:r>
              <a:rPr lang="en-US" altLang="zh-HK" sz="2000" dirty="0">
                <a:latin typeface="Times New Roman" panose="02020603050405020304" pitchFamily="18" charset="0"/>
                <a:cs typeface="Times New Roman" panose="02020603050405020304" pitchFamily="18" charset="0"/>
              </a:rPr>
              <a:t> (2012</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5</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12</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〈香港人口老化造就「銀髮產業」〉</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http://www.hkcna.hk/content/2012/0512/140963.shtml</a:t>
            </a:r>
            <a:r>
              <a:rPr lang="en-US" altLang="zh-HK" sz="2000" dirty="0" smtClean="0">
                <a:latin typeface="Times New Roman" panose="02020603050405020304" pitchFamily="18" charset="0"/>
                <a:cs typeface="Times New Roman" panose="02020603050405020304" pitchFamily="18" charset="0"/>
              </a:rPr>
              <a:t>)</a:t>
            </a:r>
          </a:p>
          <a:p>
            <a:pPr marL="0" lvl="1"/>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文匯報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3</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20 </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〈羅致光﹕發展銀髮產業有需求〉</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http://www.hksdri.org/home/2012-09-12-06-30-19</a:t>
            </a:r>
            <a:r>
              <a:rPr lang="en-US" altLang="zh-HK" sz="2000" dirty="0" smtClean="0">
                <a:latin typeface="Times New Roman" panose="02020603050405020304" pitchFamily="18" charset="0"/>
                <a:cs typeface="Times New Roman" panose="02020603050405020304" pitchFamily="18" charset="0"/>
              </a:rPr>
              <a:t>)</a:t>
            </a:r>
          </a:p>
          <a:p>
            <a:pPr marL="342900" lvl="1" indent="-342900">
              <a:buFont typeface="Wingdings" panose="05000000000000000000" pitchFamily="2" charset="2"/>
              <a:buChar char="p"/>
            </a:pPr>
            <a:endParaRPr lang="en-US" altLang="zh-TW"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晴報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10</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7</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〈銀髮旅遊</a:t>
            </a:r>
            <a:r>
              <a:rPr lang="zh-TW" altLang="zh-HK" sz="2000" dirty="0" smtClean="0">
                <a:latin typeface="Times New Roman" panose="02020603050405020304" pitchFamily="18" charset="0"/>
                <a:cs typeface="Times New Roman" panose="02020603050405020304" pitchFamily="18" charset="0"/>
              </a:rPr>
              <a:t>〉</a:t>
            </a:r>
            <a:r>
              <a:rPr lang="en-US" altLang="zh-HK" sz="2000" dirty="0" smtClean="0">
                <a:latin typeface="Times New Roman" panose="02020603050405020304" pitchFamily="18" charset="0"/>
                <a:cs typeface="Times New Roman" panose="02020603050405020304" pitchFamily="18" charset="0"/>
              </a:rPr>
              <a:t>(</a:t>
            </a:r>
            <a:r>
              <a:rPr lang="zh-TW" altLang="zh-HK" sz="2000" dirty="0" smtClean="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http://www.skypost.hk/column/%E9%BB%83%E7%B6%BA%E9%9B%AF/007007001001/%E9%8A%80%E9%AB%AE%E6%97%85%E9%81%8A/112321)</a:t>
            </a: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000" dirty="0">
              <a:latin typeface="Times New Roman" panose="02020603050405020304" pitchFamily="18" charset="0"/>
              <a:cs typeface="Times New Roman" panose="02020603050405020304" pitchFamily="18" charset="0"/>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10</a:t>
            </a:fld>
            <a:endParaRPr lang="zh-HK" altLang="en-US"/>
          </a:p>
        </p:txBody>
      </p:sp>
      <p:sp>
        <p:nvSpPr>
          <p:cNvPr id="16" name="矩形 15">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4"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矩形 24">
            <a:hlinkClick r:id="rId4"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28" name="文字方塊 27"/>
          <p:cNvSpPr txBox="1"/>
          <p:nvPr/>
        </p:nvSpPr>
        <p:spPr>
          <a:xfrm>
            <a:off x="0" y="-690"/>
            <a:ext cx="8509472" cy="923330"/>
          </a:xfrm>
          <a:prstGeom prst="rect">
            <a:avLst/>
          </a:prstGeom>
          <a:solidFill>
            <a:srgbClr val="FFFF00">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defRPr/>
            </a:pPr>
            <a:r>
              <a:rPr lang="en-US" altLang="zh-HK" b="1" dirty="0">
                <a:latin typeface="Times New Roman" panose="02020603050405020304" pitchFamily="18" charset="0"/>
                <a:cs typeface="Times New Roman" panose="02020603050405020304" pitchFamily="18" charset="0"/>
              </a:rPr>
              <a:t>1. There is a view that senior citizens would bring plenty of business opportunities. What kinds of occupations do you think the youths in Hong Kong could choose so as to embrace the opportunities brought by the ageing population? Why</a:t>
            </a:r>
            <a:r>
              <a:rPr lang="en-US" altLang="zh-HK" b="1" dirty="0" smtClean="0">
                <a:latin typeface="Times New Roman" panose="02020603050405020304" pitchFamily="18" charset="0"/>
                <a:cs typeface="Times New Roman" panose="02020603050405020304" pitchFamily="18" charset="0"/>
              </a:rPr>
              <a:t>?</a:t>
            </a:r>
            <a:endParaRPr lang="zh-TW" altLang="en-US" b="1" dirty="0">
              <a:solidFill>
                <a:srgbClr val="0000CC"/>
              </a:solidFill>
              <a:latin typeface="+mn-ea"/>
            </a:endParaRPr>
          </a:p>
        </p:txBody>
      </p:sp>
    </p:spTree>
    <p:extLst>
      <p:ext uri="{BB962C8B-B14F-4D97-AF65-F5344CB8AC3E}">
        <p14:creationId xmlns:p14="http://schemas.microsoft.com/office/powerpoint/2010/main" val="3310559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2"/>
            <a:ext cx="620799" cy="922642"/>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134781" y="1151218"/>
            <a:ext cx="8896350" cy="4401205"/>
          </a:xfrm>
          <a:prstGeom prst="rect">
            <a:avLst/>
          </a:prstGeom>
        </p:spPr>
        <p:txBody>
          <a:bodyPr wrap="square">
            <a:spAutoFit/>
          </a:bodyPr>
          <a:lstStyle/>
          <a:p>
            <a:pPr marL="342900" lvl="1" indent="-342900">
              <a:buFont typeface="Wingdings" panose="05000000000000000000" pitchFamily="2" charset="2"/>
              <a:buChar char="p"/>
            </a:pPr>
            <a:r>
              <a:rPr lang="en-US" altLang="zh-TW" sz="2000" dirty="0" smtClean="0">
                <a:latin typeface="Times New Roman" panose="02020603050405020304" pitchFamily="18" charset="0"/>
                <a:cs typeface="Times New Roman" panose="02020603050405020304" pitchFamily="18" charset="0"/>
              </a:rPr>
              <a:t>The Hong Kong Polytechnic University, Project for the Third Age (Chinese only) Retrieved from </a:t>
            </a:r>
            <a:r>
              <a:rPr lang="en-US" altLang="zh-HK" sz="2000" u="sng" dirty="0" smtClean="0">
                <a:latin typeface="Times New Roman" panose="02020603050405020304" pitchFamily="18" charset="0"/>
                <a:cs typeface="Times New Roman" panose="02020603050405020304" pitchFamily="18" charset="0"/>
                <a:hlinkClick r:id="rId3"/>
              </a:rPr>
              <a:t>http</a:t>
            </a:r>
            <a:r>
              <a:rPr lang="en-US" altLang="zh-HK" sz="2000" u="sng" dirty="0">
                <a:latin typeface="Times New Roman" panose="02020603050405020304" pitchFamily="18" charset="0"/>
                <a:cs typeface="Times New Roman" panose="02020603050405020304" pitchFamily="18" charset="0"/>
                <a:hlinkClick r:id="rId3"/>
              </a:rPr>
              <a:t>://www.e123.hk/site/polyuiaa/home/</a:t>
            </a: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信報財經月刊</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4</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1</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〈我不是長者，我只是銀髮—探討</a:t>
            </a:r>
            <a:r>
              <a:rPr lang="en-US" altLang="zh-HK" sz="2000" dirty="0">
                <a:latin typeface="Times New Roman" panose="02020603050405020304" pitchFamily="18" charset="0"/>
                <a:cs typeface="Times New Roman" panose="02020603050405020304" pitchFamily="18" charset="0"/>
              </a:rPr>
              <a:t>50</a:t>
            </a:r>
            <a:r>
              <a:rPr lang="zh-TW" altLang="zh-HK" sz="2000" dirty="0">
                <a:latin typeface="Times New Roman" panose="02020603050405020304" pitchFamily="18" charset="0"/>
                <a:cs typeface="Times New Roman" panose="02020603050405020304" pitchFamily="18" charset="0"/>
              </a:rPr>
              <a:t>歲後的商機〉</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http://www.hkej.com/template/magazine/jsp/detail.jsp?journal_id=95&amp;title_id=8280)</a:t>
            </a: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en-US" altLang="zh-TW" sz="2000" dirty="0" smtClean="0">
                <a:latin typeface="Times New Roman" panose="02020603050405020304" pitchFamily="18" charset="0"/>
                <a:cs typeface="Times New Roman" panose="02020603050405020304" pitchFamily="18" charset="0"/>
              </a:rPr>
              <a:t>Hong Kong Sustainable Development Research Institute. (April, 2013). Seminar on Silver-hair Industry Development and Elderly Employment. </a:t>
            </a:r>
            <a:r>
              <a:rPr lang="en-US" altLang="zh-TW" sz="2000" dirty="0">
                <a:latin typeface="Times New Roman" panose="02020603050405020304" pitchFamily="18" charset="0"/>
                <a:cs typeface="Times New Roman" panose="02020603050405020304" pitchFamily="18" charset="0"/>
              </a:rPr>
              <a:t>Retrieved from </a:t>
            </a:r>
            <a:r>
              <a:rPr lang="en-US" altLang="zh-TW" sz="2000" dirty="0">
                <a:latin typeface="Times New Roman" panose="02020603050405020304" pitchFamily="18" charset="0"/>
                <a:cs typeface="Times New Roman" panose="02020603050405020304" pitchFamily="18" charset="0"/>
                <a:hlinkClick r:id="rId4"/>
              </a:rPr>
              <a:t>http://</a:t>
            </a:r>
            <a:r>
              <a:rPr lang="en-US" altLang="zh-TW" sz="2000" dirty="0" smtClean="0">
                <a:latin typeface="Times New Roman" panose="02020603050405020304" pitchFamily="18" charset="0"/>
                <a:cs typeface="Times New Roman" panose="02020603050405020304" pitchFamily="18" charset="0"/>
                <a:hlinkClick r:id="rId4"/>
              </a:rPr>
              <a:t>www.hksdri.org/eng/activities/public-policy-forum/seminar-on-silver-hair-industry-development-and-elderly-employment</a:t>
            </a:r>
            <a:r>
              <a:rPr lang="en-US" altLang="zh-TW" sz="2000" dirty="0" smtClean="0">
                <a:latin typeface="Times New Roman" panose="02020603050405020304" pitchFamily="18" charset="0"/>
                <a:cs typeface="Times New Roman" panose="02020603050405020304" pitchFamily="18" charset="0"/>
              </a:rPr>
              <a:t> </a:t>
            </a:r>
          </a:p>
          <a:p>
            <a:pPr marL="342900" lvl="1" indent="-342900">
              <a:buFont typeface="Wingdings" panose="05000000000000000000" pitchFamily="2" charset="2"/>
              <a:buChar char="p"/>
            </a:pP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000" dirty="0">
              <a:latin typeface="Times New Roman" panose="02020603050405020304" pitchFamily="18" charset="0"/>
              <a:cs typeface="Times New Roman" panose="02020603050405020304" pitchFamily="18" charset="0"/>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11</a:t>
            </a:fld>
            <a:endParaRPr lang="zh-HK" altLang="en-US"/>
          </a:p>
        </p:txBody>
      </p:sp>
      <p:sp>
        <p:nvSpPr>
          <p:cNvPr id="16" name="矩形 15">
            <a:hlinkClick r:id="rId5"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6"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6"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矩形 24">
            <a:hlinkClick r:id="rId6"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文字方塊 6">
            <a:hlinkClick r:id="" action="ppaction://hlinkshowjump?jump=nextslide"/>
          </p:cNvPr>
          <p:cNvSpPr txBox="1">
            <a:spLocks noChangeArrowheads="1"/>
          </p:cNvSpPr>
          <p:nvPr/>
        </p:nvSpPr>
        <p:spPr bwMode="auto">
          <a:xfrm>
            <a:off x="6225858" y="5843505"/>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28" name="文字方塊 27"/>
          <p:cNvSpPr txBox="1"/>
          <p:nvPr/>
        </p:nvSpPr>
        <p:spPr>
          <a:xfrm>
            <a:off x="0" y="-690"/>
            <a:ext cx="8509472" cy="923330"/>
          </a:xfrm>
          <a:prstGeom prst="rect">
            <a:avLst/>
          </a:prstGeom>
          <a:solidFill>
            <a:srgbClr val="FFFF00">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defRPr/>
            </a:pPr>
            <a:r>
              <a:rPr lang="en-US" altLang="zh-HK" b="1" dirty="0">
                <a:latin typeface="Times New Roman" panose="02020603050405020304" pitchFamily="18" charset="0"/>
                <a:cs typeface="Times New Roman" panose="02020603050405020304" pitchFamily="18" charset="0"/>
              </a:rPr>
              <a:t>1. There is a view that senior citizens would bring plenty of business opportunities. What kinds of occupations do you think the youths in Hong Kong could choose so as to embrace the opportunities brought by the ageing population? Why</a:t>
            </a:r>
            <a:r>
              <a:rPr lang="en-US" altLang="zh-HK" b="1" dirty="0" smtClean="0">
                <a:latin typeface="Times New Roman" panose="02020603050405020304" pitchFamily="18" charset="0"/>
                <a:cs typeface="Times New Roman" panose="02020603050405020304" pitchFamily="18" charset="0"/>
              </a:rPr>
              <a:t>?</a:t>
            </a:r>
            <a:endParaRPr lang="zh-TW" altLang="en-US" b="1" dirty="0">
              <a:solidFill>
                <a:srgbClr val="0000CC"/>
              </a:solidFill>
              <a:latin typeface="+mn-ea"/>
            </a:endParaRPr>
          </a:p>
        </p:txBody>
      </p:sp>
    </p:spTree>
    <p:extLst>
      <p:ext uri="{BB962C8B-B14F-4D97-AF65-F5344CB8AC3E}">
        <p14:creationId xmlns:p14="http://schemas.microsoft.com/office/powerpoint/2010/main" val="278578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2"/>
            <a:ext cx="620799" cy="923332"/>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1588" y="0"/>
            <a:ext cx="8509473" cy="923330"/>
          </a:xfrm>
          <a:prstGeom prst="rect">
            <a:avLst/>
          </a:prstGeom>
          <a:solidFill>
            <a:schemeClr val="accent4">
              <a:lumMod val="60000"/>
              <a:lumOff val="40000"/>
              <a:alpha val="54902"/>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r>
              <a:rPr lang="en-US" altLang="zh-HK" b="1" dirty="0">
                <a:latin typeface="Times New Roman" panose="02020603050405020304" pitchFamily="18" charset="0"/>
                <a:cs typeface="Times New Roman" panose="02020603050405020304" pitchFamily="18" charset="0"/>
              </a:rPr>
              <a:t>2. Do you think the measures provided by Hong Kong to support elderly people retiring on the mainland are effective? For elderly people who wish to retire on the mainland, are these support measures their major considerations? Why or why not</a:t>
            </a:r>
            <a:r>
              <a:rPr lang="en-US" altLang="zh-HK" b="1" dirty="0" smtClean="0">
                <a:latin typeface="Times New Roman" panose="02020603050405020304" pitchFamily="18" charset="0"/>
                <a:cs typeface="Times New Roman" panose="02020603050405020304" pitchFamily="18" charset="0"/>
              </a:rPr>
              <a:t>?</a:t>
            </a:r>
            <a:endParaRPr lang="zh-TW" altLang="zh-HK" b="1" dirty="0">
              <a:latin typeface="Times New Roman" panose="02020603050405020304" pitchFamily="18" charset="0"/>
              <a:cs typeface="Times New Roman" panose="02020603050405020304" pitchFamily="18" charset="0"/>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矩形 1"/>
          <p:cNvSpPr/>
          <p:nvPr/>
        </p:nvSpPr>
        <p:spPr>
          <a:xfrm>
            <a:off x="1588" y="1175284"/>
            <a:ext cx="9128683" cy="5201424"/>
          </a:xfrm>
          <a:prstGeom prst="rect">
            <a:avLst/>
          </a:prstGeom>
        </p:spPr>
        <p:txBody>
          <a:bodyPr wrap="square">
            <a:spAutoFit/>
          </a:bodyPr>
          <a:lstStyle/>
          <a:p>
            <a:pPr marL="342900" lvl="1" indent="-342900">
              <a:buFont typeface="Wingdings" panose="05000000000000000000" pitchFamily="2" charset="2"/>
              <a:buChar char="p"/>
            </a:pPr>
            <a:r>
              <a:rPr lang="en-US" altLang="zh-HK" sz="2200" dirty="0">
                <a:latin typeface="Times New Roman" panose="02020603050405020304" pitchFamily="18" charset="0"/>
                <a:cs typeface="Times New Roman" panose="02020603050405020304" pitchFamily="18" charset="0"/>
              </a:rPr>
              <a:t>Information Services Department, HKSAR. (29 </a:t>
            </a:r>
            <a:r>
              <a:rPr lang="en-US" altLang="zh-HK" sz="2200" dirty="0" smtClean="0">
                <a:latin typeface="Times New Roman" panose="02020603050405020304" pitchFamily="18" charset="0"/>
                <a:cs typeface="Times New Roman" panose="02020603050405020304" pitchFamily="18" charset="0"/>
              </a:rPr>
              <a:t>Oct </a:t>
            </a:r>
            <a:r>
              <a:rPr lang="en-US" altLang="zh-HK" sz="2200" dirty="0">
                <a:latin typeface="Times New Roman" panose="02020603050405020304" pitchFamily="18" charset="0"/>
                <a:cs typeface="Times New Roman" panose="02020603050405020304" pitchFamily="18" charset="0"/>
              </a:rPr>
              <a:t>2013</a:t>
            </a:r>
            <a:r>
              <a:rPr lang="en-US" altLang="zh-HK" sz="2200" dirty="0" smtClean="0">
                <a:latin typeface="Times New Roman" panose="02020603050405020304" pitchFamily="18" charset="0"/>
                <a:cs typeface="Times New Roman" panose="02020603050405020304" pitchFamily="18" charset="0"/>
              </a:rPr>
              <a:t>). Government makes efforts to promote “Active Ageing” </a:t>
            </a:r>
            <a:r>
              <a:rPr lang="en-US" altLang="zh-TW" sz="2200" dirty="0" smtClean="0">
                <a:latin typeface="Times New Roman" panose="02020603050405020304" pitchFamily="18" charset="0"/>
                <a:cs typeface="Times New Roman" panose="02020603050405020304" pitchFamily="18" charset="0"/>
              </a:rPr>
              <a:t>(with photos). </a:t>
            </a:r>
            <a:r>
              <a:rPr lang="en-US" altLang="zh-TW" sz="2200" dirty="0">
                <a:latin typeface="Times New Roman" panose="02020603050405020304" pitchFamily="18" charset="0"/>
                <a:cs typeface="Times New Roman" panose="02020603050405020304" pitchFamily="18" charset="0"/>
              </a:rPr>
              <a:t>Retrieved from </a:t>
            </a:r>
            <a:r>
              <a:rPr lang="en-US" altLang="zh-TW" sz="2200" dirty="0">
                <a:latin typeface="Times New Roman" panose="02020603050405020304" pitchFamily="18" charset="0"/>
                <a:cs typeface="Times New Roman" panose="02020603050405020304" pitchFamily="18" charset="0"/>
                <a:hlinkClick r:id="rId3"/>
              </a:rPr>
              <a:t>http://</a:t>
            </a:r>
            <a:r>
              <a:rPr lang="en-US" altLang="zh-TW" sz="2200" dirty="0" smtClean="0">
                <a:latin typeface="Times New Roman" panose="02020603050405020304" pitchFamily="18" charset="0"/>
                <a:cs typeface="Times New Roman" panose="02020603050405020304" pitchFamily="18" charset="0"/>
                <a:hlinkClick r:id="rId3"/>
              </a:rPr>
              <a:t>www.info.gov.hk/gia/general/201110/29/P201110280335.htm</a:t>
            </a:r>
            <a:r>
              <a:rPr lang="en-US" altLang="zh-TW" sz="2200" dirty="0" smtClean="0">
                <a:latin typeface="Times New Roman" panose="02020603050405020304" pitchFamily="18" charset="0"/>
                <a:cs typeface="Times New Roman" panose="02020603050405020304" pitchFamily="18" charset="0"/>
              </a:rPr>
              <a:t> </a:t>
            </a:r>
          </a:p>
          <a:p>
            <a:pPr marL="0" lvl="1"/>
            <a:endParaRPr lang="en-US" altLang="zh-TW" sz="2200" dirty="0" smtClean="0">
              <a:solidFill>
                <a:srgbClr val="0000CC"/>
              </a:solidFill>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200" dirty="0">
                <a:latin typeface="Times New Roman" panose="02020603050405020304" pitchFamily="18" charset="0"/>
                <a:cs typeface="Times New Roman" panose="02020603050405020304" pitchFamily="18" charset="0"/>
              </a:rPr>
              <a:t>星島日報</a:t>
            </a:r>
            <a:r>
              <a:rPr lang="en-US" altLang="zh-HK" sz="2200" dirty="0">
                <a:latin typeface="Times New Roman" panose="02020603050405020304" pitchFamily="18" charset="0"/>
                <a:cs typeface="Times New Roman" panose="02020603050405020304" pitchFamily="18" charset="0"/>
              </a:rPr>
              <a:t> (2013</a:t>
            </a:r>
            <a:r>
              <a:rPr lang="zh-TW" altLang="zh-HK" sz="2200" dirty="0">
                <a:latin typeface="Times New Roman" panose="02020603050405020304" pitchFamily="18" charset="0"/>
                <a:cs typeface="Times New Roman" panose="02020603050405020304" pitchFamily="18" charset="0"/>
              </a:rPr>
              <a:t>年</a:t>
            </a:r>
            <a:r>
              <a:rPr lang="en-US" altLang="zh-HK" sz="2200" dirty="0">
                <a:latin typeface="Times New Roman" panose="02020603050405020304" pitchFamily="18" charset="0"/>
                <a:cs typeface="Times New Roman" panose="02020603050405020304" pitchFamily="18" charset="0"/>
              </a:rPr>
              <a:t>6</a:t>
            </a:r>
            <a:r>
              <a:rPr lang="zh-TW" altLang="zh-HK" sz="2200" dirty="0">
                <a:latin typeface="Times New Roman" panose="02020603050405020304" pitchFamily="18" charset="0"/>
                <a:cs typeface="Times New Roman" panose="02020603050405020304" pitchFamily="18" charset="0"/>
              </a:rPr>
              <a:t>月</a:t>
            </a:r>
            <a:r>
              <a:rPr lang="en-US" altLang="zh-HK" sz="2200" dirty="0">
                <a:latin typeface="Times New Roman" panose="02020603050405020304" pitchFamily="18" charset="0"/>
                <a:cs typeface="Times New Roman" panose="02020603050405020304" pitchFamily="18" charset="0"/>
              </a:rPr>
              <a:t>24</a:t>
            </a:r>
            <a:r>
              <a:rPr lang="zh-TW" altLang="zh-HK" sz="2200" dirty="0">
                <a:latin typeface="Times New Roman" panose="02020603050405020304" pitchFamily="18" charset="0"/>
                <a:cs typeface="Times New Roman" panose="02020603050405020304" pitchFamily="18" charset="0"/>
              </a:rPr>
              <a:t>日</a:t>
            </a:r>
            <a:r>
              <a:rPr lang="en-US" altLang="zh-HK" sz="2200" dirty="0">
                <a:latin typeface="Times New Roman" panose="02020603050405020304" pitchFamily="18" charset="0"/>
                <a:cs typeface="Times New Roman" panose="02020603050405020304" pitchFamily="18" charset="0"/>
              </a:rPr>
              <a:t>) </a:t>
            </a:r>
            <a:r>
              <a:rPr lang="zh-TW" altLang="zh-HK" sz="2200" dirty="0">
                <a:latin typeface="Times New Roman" panose="02020603050405020304" pitchFamily="18" charset="0"/>
                <a:cs typeface="Times New Roman" panose="02020603050405020304" pitchFamily="18" charset="0"/>
              </a:rPr>
              <a:t>〈長者屋規劃不容小覷〉</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取自﹕</a:t>
            </a:r>
            <a:r>
              <a:rPr lang="en-US" altLang="zh-HK" sz="2200" dirty="0">
                <a:latin typeface="Times New Roman" panose="02020603050405020304" pitchFamily="18" charset="0"/>
                <a:cs typeface="Times New Roman" panose="02020603050405020304" pitchFamily="18" charset="0"/>
              </a:rPr>
              <a:t>http://www.google.com.hk/url?sa=t&amp;rct=j&amp;q=&amp;esrc=s&amp;frm=1&amp;source=web&amp;cd=1&amp;ved=0CCwQFjAA&amp;url=http%3A%2F%2Fstepaper.stheadline.com%2Fnews_list.asp%3Fnewscat%3DA%26newsdate%3D2013-06-24&amp;ei=4kTCUob0EMaFiQfix4HADA&amp;usg=AFQjCNFTsd8Jvltw4BWplPGMgWF36pG7nQ</a:t>
            </a:r>
            <a:r>
              <a:rPr lang="en-US" altLang="zh-HK" sz="2200" dirty="0" smtClean="0">
                <a:latin typeface="Times New Roman" panose="02020603050405020304" pitchFamily="18" charset="0"/>
                <a:cs typeface="Times New Roman" panose="02020603050405020304" pitchFamily="18" charset="0"/>
              </a:rPr>
              <a:t>)</a:t>
            </a:r>
          </a:p>
          <a:p>
            <a:pPr marL="342900" lvl="1" indent="-342900">
              <a:buFont typeface="Wingdings" panose="05000000000000000000" pitchFamily="2" charset="2"/>
              <a:buChar char="p"/>
            </a:pPr>
            <a:endParaRPr lang="en-US" altLang="zh-TW" sz="22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200" dirty="0">
                <a:latin typeface="Times New Roman" panose="02020603050405020304" pitchFamily="18" charset="0"/>
                <a:cs typeface="Times New Roman" panose="02020603050405020304" pitchFamily="18" charset="0"/>
              </a:rPr>
              <a:t>大公報</a:t>
            </a:r>
            <a:r>
              <a:rPr lang="en-US" altLang="zh-HK" sz="2200" dirty="0">
                <a:latin typeface="Times New Roman" panose="02020603050405020304" pitchFamily="18" charset="0"/>
                <a:cs typeface="Times New Roman" panose="02020603050405020304" pitchFamily="18" charset="0"/>
              </a:rPr>
              <a:t> (2013</a:t>
            </a:r>
            <a:r>
              <a:rPr lang="zh-TW" altLang="zh-HK" sz="2200" dirty="0">
                <a:latin typeface="Times New Roman" panose="02020603050405020304" pitchFamily="18" charset="0"/>
                <a:cs typeface="Times New Roman" panose="02020603050405020304" pitchFamily="18" charset="0"/>
              </a:rPr>
              <a:t>年</a:t>
            </a:r>
            <a:r>
              <a:rPr lang="en-US" altLang="zh-HK" sz="2200" dirty="0">
                <a:latin typeface="Times New Roman" panose="02020603050405020304" pitchFamily="18" charset="0"/>
                <a:cs typeface="Times New Roman" panose="02020603050405020304" pitchFamily="18" charset="0"/>
              </a:rPr>
              <a:t>10</a:t>
            </a:r>
            <a:r>
              <a:rPr lang="zh-TW" altLang="zh-HK" sz="2200" dirty="0">
                <a:latin typeface="Times New Roman" panose="02020603050405020304" pitchFamily="18" charset="0"/>
                <a:cs typeface="Times New Roman" panose="02020603050405020304" pitchFamily="18" charset="0"/>
              </a:rPr>
              <a:t>月</a:t>
            </a:r>
            <a:r>
              <a:rPr lang="en-US" altLang="zh-HK" sz="2200" dirty="0">
                <a:latin typeface="Times New Roman" panose="02020603050405020304" pitchFamily="18" charset="0"/>
                <a:cs typeface="Times New Roman" panose="02020603050405020304" pitchFamily="18" charset="0"/>
              </a:rPr>
              <a:t>24</a:t>
            </a:r>
            <a:r>
              <a:rPr lang="zh-TW" altLang="zh-HK" sz="2200" dirty="0">
                <a:latin typeface="Times New Roman" panose="02020603050405020304" pitchFamily="18" charset="0"/>
                <a:cs typeface="Times New Roman" panose="02020603050405020304" pitchFamily="18" charset="0"/>
              </a:rPr>
              <a:t>日</a:t>
            </a:r>
            <a:r>
              <a:rPr lang="en-US" altLang="zh-HK" sz="2200" dirty="0">
                <a:latin typeface="Times New Roman" panose="02020603050405020304" pitchFamily="18" charset="0"/>
                <a:cs typeface="Times New Roman" panose="02020603050405020304" pitchFamily="18" charset="0"/>
              </a:rPr>
              <a:t>) </a:t>
            </a:r>
            <a:r>
              <a:rPr lang="zh-TW" altLang="zh-HK" sz="2200" dirty="0">
                <a:latin typeface="Times New Roman" panose="02020603050405020304" pitchFamily="18" charset="0"/>
                <a:cs typeface="Times New Roman" panose="02020603050405020304" pitchFamily="18" charset="0"/>
              </a:rPr>
              <a:t>〈「登陸養老」引發「銀髮商機」〉</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取自﹕</a:t>
            </a:r>
            <a:r>
              <a:rPr lang="en-US" altLang="zh-HK" sz="2200" dirty="0">
                <a:latin typeface="Times New Roman" panose="02020603050405020304" pitchFamily="18" charset="0"/>
                <a:cs typeface="Times New Roman" panose="02020603050405020304" pitchFamily="18" charset="0"/>
              </a:rPr>
              <a:t>http://news.takungpao.com.hk/paper/q/2013/1024/1986658.html)</a:t>
            </a:r>
            <a:endParaRPr lang="zh-TW" altLang="zh-HK" sz="22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400" dirty="0">
              <a:latin typeface="Times New Roman" panose="02020603050405020304" pitchFamily="18" charset="0"/>
              <a:cs typeface="Times New Roman" panose="02020603050405020304" pitchFamily="18" charset="0"/>
            </a:endParaRPr>
          </a:p>
          <a:p>
            <a:pPr marL="0" lvl="1"/>
            <a:endParaRPr lang="zh-TW" altLang="zh-HK" sz="2200" dirty="0">
              <a:solidFill>
                <a:srgbClr val="0000CC"/>
              </a:solidFill>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12</a:t>
            </a:fld>
            <a:endParaRPr lang="zh-HK" altLang="en-US"/>
          </a:p>
        </p:txBody>
      </p:sp>
      <p:sp>
        <p:nvSpPr>
          <p:cNvPr id="16" name="矩形 15">
            <a:hlinkClick r:id="rId4"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5"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5"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矩形 18">
            <a:hlinkClick r:id="rId5"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949790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2"/>
            <a:ext cx="620799" cy="92333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矩形 1"/>
          <p:cNvSpPr/>
          <p:nvPr/>
        </p:nvSpPr>
        <p:spPr>
          <a:xfrm>
            <a:off x="46728" y="1162926"/>
            <a:ext cx="8987446" cy="4493538"/>
          </a:xfrm>
          <a:prstGeom prst="rect">
            <a:avLst/>
          </a:prstGeom>
        </p:spPr>
        <p:txBody>
          <a:bodyPr wrap="square">
            <a:spAutoFit/>
          </a:bodyPr>
          <a:lstStyle/>
          <a:p>
            <a:pPr marL="342900" lvl="0" indent="-342900">
              <a:buFont typeface="Wingdings" panose="05000000000000000000" pitchFamily="2" charset="2"/>
              <a:buChar char="p"/>
            </a:pPr>
            <a:r>
              <a:rPr lang="en-US" altLang="zh-TW" sz="2200" dirty="0" err="1" smtClean="0">
                <a:latin typeface="Times New Roman" panose="02020603050405020304" pitchFamily="18" charset="0"/>
                <a:cs typeface="Times New Roman" panose="02020603050405020304" pitchFamily="18" charset="0"/>
              </a:rPr>
              <a:t>Labour</a:t>
            </a:r>
            <a:r>
              <a:rPr lang="en-US" altLang="zh-TW" sz="2200" dirty="0" smtClean="0">
                <a:latin typeface="Times New Roman" panose="02020603050405020304" pitchFamily="18" charset="0"/>
                <a:cs typeface="Times New Roman" panose="02020603050405020304" pitchFamily="18" charset="0"/>
              </a:rPr>
              <a:t> and Welfare Bureau, Legislative Council. (11 Mar 2013). </a:t>
            </a:r>
            <a:r>
              <a:rPr lang="en-US" altLang="zh-TW" sz="2200" dirty="0" err="1" smtClean="0">
                <a:latin typeface="Times New Roman" panose="02020603050405020304" pitchFamily="18" charset="0"/>
                <a:cs typeface="Times New Roman" panose="02020603050405020304" pitchFamily="18" charset="0"/>
              </a:rPr>
              <a:t>Legistlative</a:t>
            </a:r>
            <a:r>
              <a:rPr lang="en-US" altLang="zh-TW" sz="2200" dirty="0" smtClean="0">
                <a:latin typeface="Times New Roman" panose="02020603050405020304" pitchFamily="18" charset="0"/>
                <a:cs typeface="Times New Roman" panose="02020603050405020304" pitchFamily="18" charset="0"/>
              </a:rPr>
              <a:t> Council Panel on Welfare Services Promoting Active Ageing. </a:t>
            </a:r>
            <a:r>
              <a:rPr lang="en-US" altLang="zh-TW" sz="2200" dirty="0">
                <a:latin typeface="Times New Roman" panose="02020603050405020304" pitchFamily="18" charset="0"/>
                <a:cs typeface="Times New Roman" panose="02020603050405020304" pitchFamily="18" charset="0"/>
              </a:rPr>
              <a:t>Retrieved from </a:t>
            </a:r>
            <a:r>
              <a:rPr lang="en-US" altLang="zh-TW" sz="2200" dirty="0">
                <a:latin typeface="Times New Roman" panose="02020603050405020304" pitchFamily="18" charset="0"/>
                <a:cs typeface="Times New Roman" panose="02020603050405020304" pitchFamily="18" charset="0"/>
                <a:hlinkClick r:id="rId3"/>
              </a:rPr>
              <a:t>http://</a:t>
            </a:r>
            <a:r>
              <a:rPr lang="en-US" altLang="zh-TW" sz="2200" dirty="0" smtClean="0">
                <a:latin typeface="Times New Roman" panose="02020603050405020304" pitchFamily="18" charset="0"/>
                <a:cs typeface="Times New Roman" panose="02020603050405020304" pitchFamily="18" charset="0"/>
                <a:hlinkClick r:id="rId3"/>
              </a:rPr>
              <a:t>www.legco.gov.hk/yr12-13/english/panels/ws/papers/ws0311cb2-737-5-e.pdf</a:t>
            </a:r>
            <a:r>
              <a:rPr lang="en-US" altLang="zh-TW" sz="2200" dirty="0" smtClean="0">
                <a:latin typeface="Times New Roman" panose="02020603050405020304" pitchFamily="18" charset="0"/>
                <a:cs typeface="Times New Roman" panose="02020603050405020304" pitchFamily="18" charset="0"/>
              </a:rPr>
              <a:t> </a:t>
            </a:r>
            <a:endParaRPr lang="zh-TW" altLang="zh-HK"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en-US" altLang="zh-TW" sz="2200" dirty="0" smtClean="0">
              <a:solidFill>
                <a:srgbClr val="0000CC"/>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p"/>
            </a:pPr>
            <a:r>
              <a:rPr lang="en-US" altLang="zh-TW" sz="2200" dirty="0" smtClean="0">
                <a:latin typeface="Times New Roman" panose="02020603050405020304" pitchFamily="18" charset="0"/>
                <a:cs typeface="Times New Roman" panose="02020603050405020304" pitchFamily="18" charset="0"/>
              </a:rPr>
              <a:t>Hong Kong Housing Society </a:t>
            </a:r>
            <a:r>
              <a:rPr lang="en-US" altLang="zh-HK" sz="2200" dirty="0" smtClean="0">
                <a:latin typeface="Times New Roman" panose="02020603050405020304" pitchFamily="18" charset="0"/>
                <a:cs typeface="Times New Roman" panose="02020603050405020304" pitchFamily="18" charset="0"/>
              </a:rPr>
              <a:t>(18 Jan 2013). Promoting “active ageing” and “ageing in place” (Chinese Only). Retrieved from </a:t>
            </a:r>
            <a:r>
              <a:rPr lang="en-US" altLang="zh-HK" sz="2200" dirty="0" smtClean="0">
                <a:latin typeface="Times New Roman" panose="02020603050405020304" pitchFamily="18" charset="0"/>
                <a:cs typeface="Times New Roman" panose="02020603050405020304" pitchFamily="18" charset="0"/>
                <a:hlinkClick r:id="rId4"/>
              </a:rPr>
              <a:t>http</a:t>
            </a:r>
            <a:r>
              <a:rPr lang="en-US" altLang="zh-HK" sz="2200" dirty="0">
                <a:latin typeface="Times New Roman" panose="02020603050405020304" pitchFamily="18" charset="0"/>
                <a:cs typeface="Times New Roman" panose="02020603050405020304" pitchFamily="18" charset="0"/>
                <a:hlinkClick r:id="rId4"/>
              </a:rPr>
              <a:t>://</a:t>
            </a:r>
            <a:r>
              <a:rPr lang="en-US" altLang="zh-HK" sz="2200" dirty="0" smtClean="0">
                <a:latin typeface="Times New Roman" panose="02020603050405020304" pitchFamily="18" charset="0"/>
                <a:cs typeface="Times New Roman" panose="02020603050405020304" pitchFamily="18" charset="0"/>
                <a:hlinkClick r:id="rId4"/>
              </a:rPr>
              <a:t>www.cadenza.hk/cadenza/cp/pdf/AIMS/05aky.pdf</a:t>
            </a:r>
            <a:r>
              <a:rPr lang="en-US" altLang="zh-HK" sz="2200" dirty="0" smtClean="0">
                <a:latin typeface="Times New Roman" panose="02020603050405020304" pitchFamily="18" charset="0"/>
                <a:cs typeface="Times New Roman" panose="02020603050405020304" pitchFamily="18" charset="0"/>
              </a:rPr>
              <a:t> )</a:t>
            </a:r>
            <a:endParaRPr lang="zh-TW" altLang="zh-HK"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en-US" altLang="zh-TW" sz="2200" dirty="0" smtClean="0">
              <a:solidFill>
                <a:srgbClr val="0000CC"/>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p"/>
            </a:pPr>
            <a:r>
              <a:rPr lang="zh-TW" altLang="zh-HK" sz="2200" dirty="0">
                <a:latin typeface="Times New Roman" panose="02020603050405020304" pitchFamily="18" charset="0"/>
                <a:cs typeface="Times New Roman" panose="02020603050405020304" pitchFamily="18" charset="0"/>
              </a:rPr>
              <a:t>都市日報</a:t>
            </a:r>
            <a:r>
              <a:rPr lang="en-US" altLang="zh-HK" sz="2200" dirty="0">
                <a:latin typeface="Times New Roman" panose="02020603050405020304" pitchFamily="18" charset="0"/>
                <a:cs typeface="Times New Roman" panose="02020603050405020304" pitchFamily="18" charset="0"/>
              </a:rPr>
              <a:t> (2013</a:t>
            </a:r>
            <a:r>
              <a:rPr lang="zh-TW" altLang="zh-HK" sz="2200" dirty="0">
                <a:latin typeface="Times New Roman" panose="02020603050405020304" pitchFamily="18" charset="0"/>
                <a:cs typeface="Times New Roman" panose="02020603050405020304" pitchFamily="18" charset="0"/>
              </a:rPr>
              <a:t>年</a:t>
            </a:r>
            <a:r>
              <a:rPr lang="en-US" altLang="zh-HK" sz="2200" dirty="0">
                <a:latin typeface="Times New Roman" panose="02020603050405020304" pitchFamily="18" charset="0"/>
                <a:cs typeface="Times New Roman" panose="02020603050405020304" pitchFamily="18" charset="0"/>
              </a:rPr>
              <a:t>2</a:t>
            </a:r>
            <a:r>
              <a:rPr lang="zh-TW" altLang="zh-HK" sz="2200" dirty="0">
                <a:latin typeface="Times New Roman" panose="02020603050405020304" pitchFamily="18" charset="0"/>
                <a:cs typeface="Times New Roman" panose="02020603050405020304" pitchFamily="18" charset="0"/>
              </a:rPr>
              <a:t>月</a:t>
            </a:r>
            <a:r>
              <a:rPr lang="en-US" altLang="zh-HK" sz="2200" dirty="0">
                <a:latin typeface="Times New Roman" panose="02020603050405020304" pitchFamily="18" charset="0"/>
                <a:cs typeface="Times New Roman" panose="02020603050405020304" pitchFamily="18" charset="0"/>
              </a:rPr>
              <a:t>28</a:t>
            </a:r>
            <a:r>
              <a:rPr lang="zh-TW" altLang="zh-HK" sz="2200" dirty="0">
                <a:latin typeface="Times New Roman" panose="02020603050405020304" pitchFamily="18" charset="0"/>
                <a:cs typeface="Times New Roman" panose="02020603050405020304" pitchFamily="18" charset="0"/>
              </a:rPr>
              <a:t>日</a:t>
            </a:r>
            <a:r>
              <a:rPr lang="en-US" altLang="zh-HK" sz="2200" dirty="0">
                <a:latin typeface="Times New Roman" panose="02020603050405020304" pitchFamily="18" charset="0"/>
                <a:cs typeface="Times New Roman" panose="02020603050405020304" pitchFamily="18" charset="0"/>
              </a:rPr>
              <a:t>) </a:t>
            </a:r>
            <a:r>
              <a:rPr lang="zh-TW" altLang="zh-HK" sz="2200" dirty="0">
                <a:latin typeface="Times New Roman" panose="02020603050405020304" pitchFamily="18" charset="0"/>
                <a:cs typeface="Times New Roman" panose="02020603050405020304" pitchFamily="18" charset="0"/>
              </a:rPr>
              <a:t>〈研人口老化增長者宿位〉</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取自﹕</a:t>
            </a:r>
            <a:r>
              <a:rPr lang="en-US" altLang="zh-HK" sz="2200" dirty="0">
                <a:latin typeface="Times New Roman" panose="02020603050405020304" pitchFamily="18" charset="0"/>
                <a:cs typeface="Times New Roman" panose="02020603050405020304" pitchFamily="18" charset="0"/>
              </a:rPr>
              <a:t>http://hanyu.com/2013/02/27/%E7%A0%94%E4%BA%BA%E5%8F%A3%E8%80%81%E5%8C%96%E5%A2%9E%E9%95%B7%E8%80%85%E5%AE%BF%E4%BD%8D</a:t>
            </a:r>
            <a:r>
              <a:rPr lang="en-US" altLang="zh-HK" sz="2200" dirty="0" smtClean="0">
                <a:latin typeface="Times New Roman" panose="02020603050405020304" pitchFamily="18" charset="0"/>
                <a:cs typeface="Times New Roman" panose="02020603050405020304" pitchFamily="18" charset="0"/>
              </a:rPr>
              <a:t>/)</a:t>
            </a:r>
            <a:endParaRPr lang="zh-TW" altLang="zh-HK" sz="2200" dirty="0">
              <a:solidFill>
                <a:srgbClr val="0000CC"/>
              </a:solidFill>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13</a:t>
            </a:fld>
            <a:endParaRPr lang="zh-HK" altLang="en-US"/>
          </a:p>
        </p:txBody>
      </p:sp>
      <p:sp>
        <p:nvSpPr>
          <p:cNvPr id="16" name="矩形 15">
            <a:hlinkClick r:id="rId5"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6"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6"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矩形 18">
            <a:hlinkClick r:id="rId6"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21" name="文字方塊 20"/>
          <p:cNvSpPr txBox="1"/>
          <p:nvPr/>
        </p:nvSpPr>
        <p:spPr>
          <a:xfrm>
            <a:off x="1588" y="0"/>
            <a:ext cx="8509473" cy="923330"/>
          </a:xfrm>
          <a:prstGeom prst="rect">
            <a:avLst/>
          </a:prstGeom>
          <a:solidFill>
            <a:schemeClr val="accent4">
              <a:lumMod val="60000"/>
              <a:lumOff val="40000"/>
              <a:alpha val="54902"/>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r>
              <a:rPr lang="en-US" altLang="zh-HK" b="1" dirty="0">
                <a:latin typeface="Times New Roman" panose="02020603050405020304" pitchFamily="18" charset="0"/>
                <a:cs typeface="Times New Roman" panose="02020603050405020304" pitchFamily="18" charset="0"/>
              </a:rPr>
              <a:t>2. Do you think the measures provided by Hong Kong to support elderly people retiring on the mainland are effective? For elderly people who wish to retire on the mainland, are these support measures their major considerations? Why or why not</a:t>
            </a:r>
            <a:r>
              <a:rPr lang="en-US" altLang="zh-HK" b="1" dirty="0" smtClean="0">
                <a:latin typeface="Times New Roman" panose="02020603050405020304" pitchFamily="18" charset="0"/>
                <a:cs typeface="Times New Roman" panose="02020603050405020304" pitchFamily="18" charset="0"/>
              </a:rPr>
              <a:t>?</a:t>
            </a:r>
            <a:endParaRPr lang="zh-TW" altLang="zh-HK"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14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60773" y="768751"/>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411018" y="-2"/>
            <a:ext cx="719254" cy="92333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2" name="矩形 21"/>
          <p:cNvSpPr/>
          <p:nvPr/>
        </p:nvSpPr>
        <p:spPr>
          <a:xfrm>
            <a:off x="157885" y="1025926"/>
            <a:ext cx="8253132" cy="5632311"/>
          </a:xfrm>
          <a:prstGeom prst="rect">
            <a:avLst/>
          </a:prstGeom>
        </p:spPr>
        <p:txBody>
          <a:bodyPr wrap="square">
            <a:spAutoFit/>
          </a:bodyPr>
          <a:lstStyle/>
          <a:p>
            <a:pPr marL="342900" lvl="0"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明報</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12</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5</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〈如何創造友待長者生活環境</a:t>
            </a:r>
            <a:r>
              <a:rPr lang="zh-TW" altLang="zh-HK" sz="2400" dirty="0" smtClean="0">
                <a:latin typeface="Times New Roman" panose="02020603050405020304" pitchFamily="18" charset="0"/>
                <a:cs typeface="Times New Roman" panose="02020603050405020304" pitchFamily="18" charset="0"/>
              </a:rPr>
              <a:t>？</a:t>
            </a:r>
            <a:r>
              <a:rPr lang="en-US" altLang="zh-HK" sz="2400" dirty="0" smtClean="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a:t>
            </a:r>
            <a:r>
              <a:rPr lang="en-US" altLang="zh-HK" sz="2400" dirty="0" smtClean="0">
                <a:latin typeface="Times New Roman" panose="02020603050405020304" pitchFamily="18" charset="0"/>
                <a:cs typeface="Times New Roman" panose="02020603050405020304" pitchFamily="18" charset="0"/>
              </a:rPr>
              <a:t>www.mingpaotor.com/htm/News/20131205/HK-gfk4_er.htm?m=0) </a:t>
            </a:r>
          </a:p>
          <a:p>
            <a:pPr marL="342900" lvl="0" indent="-342900">
              <a:buFont typeface="Wingdings" panose="05000000000000000000" pitchFamily="2" charset="2"/>
              <a:buChar char="p"/>
            </a:pPr>
            <a:endParaRPr lang="en-US" altLang="zh-TW"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文匯報</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6</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7</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 </a:t>
            </a:r>
            <a:r>
              <a:rPr lang="zh-TW" altLang="zh-HK" sz="2400" dirty="0">
                <a:latin typeface="Times New Roman" panose="02020603050405020304" pitchFamily="18" charset="0"/>
                <a:cs typeface="Times New Roman" panose="02020603050405020304" pitchFamily="18" charset="0"/>
              </a:rPr>
              <a:t>〈聶德權﹕高齡化令社保安老更重要 與「好打得」〉</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http://pdf.wenweipo.com/os/2013/06/07/us-p05-0607.pdf)</a:t>
            </a:r>
            <a:endParaRPr lang="zh-TW" altLang="zh-HK" sz="24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p"/>
            </a:pPr>
            <a:endParaRPr lang="en-US" altLang="zh-TW"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太陽報</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2</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22</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 </a:t>
            </a:r>
            <a:r>
              <a:rPr lang="zh-TW" altLang="zh-HK" sz="2400" dirty="0">
                <a:latin typeface="Times New Roman" panose="02020603050405020304" pitchFamily="18" charset="0"/>
                <a:cs typeface="Times New Roman" panose="02020603050405020304" pitchFamily="18" charset="0"/>
              </a:rPr>
              <a:t>〈政壇﹕聽我講﹕老有所為〉</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http://the-sun.on.cc/cnt/news/20130222/00408_004.html)</a:t>
            </a:r>
            <a:endParaRPr lang="zh-TW" altLang="zh-HK" sz="2400" dirty="0">
              <a:latin typeface="Times New Roman" panose="02020603050405020304" pitchFamily="18" charset="0"/>
              <a:cs typeface="Times New Roman" panose="02020603050405020304" pitchFamily="18" charset="0"/>
            </a:endParaRPr>
          </a:p>
          <a:p>
            <a:pPr lvl="0"/>
            <a:endParaRPr lang="zh-TW" altLang="zh-HK"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en-US" altLang="zh-TW" sz="2400" dirty="0">
              <a:solidFill>
                <a:srgbClr val="0000CC"/>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zh-TW" altLang="zh-HK" sz="2400" dirty="0">
              <a:solidFill>
                <a:srgbClr val="0000CC"/>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zh-TW" altLang="zh-HK" sz="2400" dirty="0">
              <a:solidFill>
                <a:srgbClr val="0000CC"/>
              </a:solidFill>
              <a:latin typeface="Times New Roman" panose="02020603050405020304" pitchFamily="18" charset="0"/>
              <a:cs typeface="Times New Roman" panose="02020603050405020304" pitchFamily="18" charset="0"/>
            </a:endParaRPr>
          </a:p>
          <a:p>
            <a:endParaRPr lang="zh-HK" altLang="en-US" sz="2400" dirty="0">
              <a:solidFill>
                <a:srgbClr val="0000CC"/>
              </a:solidFill>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14</a:t>
            </a:fld>
            <a:endParaRPr lang="zh-HK"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4219"/>
            <a:ext cx="914400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a:hlinkClick r:id="rId4"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5"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矩形 18">
            <a:hlinkClick r:id="rId5"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rId5"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31" name="文字方塊 30"/>
          <p:cNvSpPr txBox="1"/>
          <p:nvPr/>
        </p:nvSpPr>
        <p:spPr>
          <a:xfrm>
            <a:off x="1588" y="0"/>
            <a:ext cx="8509473" cy="923330"/>
          </a:xfrm>
          <a:prstGeom prst="rect">
            <a:avLst/>
          </a:prstGeom>
          <a:solidFill>
            <a:schemeClr val="accent4">
              <a:lumMod val="60000"/>
              <a:lumOff val="40000"/>
              <a:alpha val="54902"/>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r>
              <a:rPr lang="en-US" altLang="zh-HK" b="1" dirty="0">
                <a:latin typeface="Times New Roman" panose="02020603050405020304" pitchFamily="18" charset="0"/>
                <a:cs typeface="Times New Roman" panose="02020603050405020304" pitchFamily="18" charset="0"/>
              </a:rPr>
              <a:t>2. Do you think the measures provided by Hong Kong to support elderly people retiring on the mainland are effective? For elderly people who wish to retire on the mainland, are these support measures their major considerations? Why or why not</a:t>
            </a:r>
            <a:r>
              <a:rPr lang="en-US" altLang="zh-HK" b="1" dirty="0" smtClean="0">
                <a:latin typeface="Times New Roman" panose="02020603050405020304" pitchFamily="18" charset="0"/>
                <a:cs typeface="Times New Roman" panose="02020603050405020304" pitchFamily="18" charset="0"/>
              </a:rPr>
              <a:t>?</a:t>
            </a:r>
            <a:endParaRPr lang="zh-TW" altLang="zh-HK"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475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19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134177" y="836712"/>
            <a:ext cx="8685694" cy="5324535"/>
          </a:xfrm>
          <a:prstGeom prst="rect">
            <a:avLst/>
          </a:prstGeom>
        </p:spPr>
        <p:txBody>
          <a:bodyPr wrap="square">
            <a:spAutoFit/>
          </a:bodyPr>
          <a:lstStyle/>
          <a:p>
            <a:pPr marL="342900" lvl="1" indent="-342900">
              <a:buFont typeface="Wingdings" panose="05000000000000000000" pitchFamily="2" charset="2"/>
              <a:buChar char="p"/>
            </a:pPr>
            <a:r>
              <a:rPr lang="en-US" altLang="zh-HK" sz="2000" dirty="0">
                <a:latin typeface="Times New Roman" panose="02020603050405020304" pitchFamily="18" charset="0"/>
                <a:cs typeface="Times New Roman" panose="02020603050405020304" pitchFamily="18" charset="0"/>
              </a:rPr>
              <a:t>Information Services Department, HKSAR. </a:t>
            </a:r>
            <a:r>
              <a:rPr lang="en-US" altLang="zh-HK" sz="2000" dirty="0" smtClean="0">
                <a:latin typeface="Times New Roman" panose="02020603050405020304" pitchFamily="18" charset="0"/>
                <a:cs typeface="Times New Roman" panose="02020603050405020304" pitchFamily="18" charset="0"/>
              </a:rPr>
              <a:t>(11 Dec </a:t>
            </a:r>
            <a:r>
              <a:rPr lang="en-US" altLang="zh-HK" sz="2000" dirty="0">
                <a:latin typeface="Times New Roman" panose="02020603050405020304" pitchFamily="18" charset="0"/>
                <a:cs typeface="Times New Roman" panose="02020603050405020304" pitchFamily="18" charset="0"/>
              </a:rPr>
              <a:t>2013</a:t>
            </a:r>
            <a:r>
              <a:rPr lang="en-US" altLang="zh-HK" sz="2000" dirty="0" smtClean="0">
                <a:latin typeface="Times New Roman" panose="02020603050405020304" pitchFamily="18" charset="0"/>
                <a:cs typeface="Times New Roman" panose="02020603050405020304" pitchFamily="18" charset="0"/>
              </a:rPr>
              <a:t>). Secretary for Food and Heath’s speech on the medical care services for the elderly . (Chinese only). Retrieved from </a:t>
            </a:r>
            <a:r>
              <a:rPr lang="en-US" altLang="zh-TW" sz="2000" dirty="0" smtClean="0">
                <a:latin typeface="Times New Roman" panose="02020603050405020304" pitchFamily="18" charset="0"/>
                <a:cs typeface="Times New Roman" panose="02020603050405020304" pitchFamily="18" charset="0"/>
                <a:hlinkClick r:id="rId3"/>
              </a:rPr>
              <a:t>http</a:t>
            </a:r>
            <a:r>
              <a:rPr lang="en-US" altLang="zh-TW" sz="2000" dirty="0">
                <a:latin typeface="Times New Roman" panose="02020603050405020304" pitchFamily="18" charset="0"/>
                <a:cs typeface="Times New Roman" panose="02020603050405020304" pitchFamily="18" charset="0"/>
                <a:hlinkClick r:id="rId3"/>
              </a:rPr>
              <a:t>://</a:t>
            </a:r>
            <a:r>
              <a:rPr lang="en-US" altLang="zh-TW" sz="2000" dirty="0" smtClean="0">
                <a:latin typeface="Times New Roman" panose="02020603050405020304" pitchFamily="18" charset="0"/>
                <a:cs typeface="Times New Roman" panose="02020603050405020304" pitchFamily="18" charset="0"/>
                <a:hlinkClick r:id="rId3"/>
              </a:rPr>
              <a:t>www.info.gov.hk/gia/general/201312/12/P201312120051.htm</a:t>
            </a:r>
            <a:r>
              <a:rPr lang="en-US" altLang="zh-TW" sz="2000" dirty="0" smtClean="0">
                <a:latin typeface="Times New Roman" panose="02020603050405020304" pitchFamily="18" charset="0"/>
                <a:cs typeface="Times New Roman" panose="02020603050405020304" pitchFamily="18" charset="0"/>
              </a:rPr>
              <a:t> </a:t>
            </a:r>
          </a:p>
          <a:p>
            <a:pPr marL="342900" lvl="1" indent="-342900">
              <a:buFont typeface="Wingdings" panose="05000000000000000000" pitchFamily="2" charset="2"/>
              <a:buChar char="p"/>
            </a:pPr>
            <a:endParaRPr lang="en-US" altLang="zh-TW"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en-US" altLang="zh-TW" sz="2000" dirty="0" smtClean="0">
                <a:latin typeface="Times New Roman" panose="02020603050405020304" pitchFamily="18" charset="0"/>
                <a:cs typeface="Times New Roman" panose="02020603050405020304" pitchFamily="18" charset="0"/>
              </a:rPr>
              <a:t> </a:t>
            </a:r>
            <a:r>
              <a:rPr lang="en-US" altLang="zh-TW" sz="2000" dirty="0" err="1" smtClean="0">
                <a:latin typeface="Times New Roman" panose="02020603050405020304" pitchFamily="18" charset="0"/>
                <a:cs typeface="Times New Roman" panose="02020603050405020304" pitchFamily="18" charset="0"/>
              </a:rPr>
              <a:t>Sau</a:t>
            </a:r>
            <a:r>
              <a:rPr lang="en-US" altLang="zh-TW" sz="2000" dirty="0" smtClean="0">
                <a:latin typeface="Times New Roman" panose="02020603050405020304" pitchFamily="18" charset="0"/>
                <a:cs typeface="Times New Roman" panose="02020603050405020304" pitchFamily="18" charset="0"/>
              </a:rPr>
              <a:t> Po Center on Ageing and Department of Social Work &amp; Social Administration, The University of Hong Kong. (June, 2011). Consultancy Study on Community Care Services for the Elderly Final Report. Retrieved from  </a:t>
            </a:r>
            <a:r>
              <a:rPr lang="en-US" altLang="zh-TW" sz="2000" dirty="0">
                <a:latin typeface="Times New Roman" panose="02020603050405020304" pitchFamily="18" charset="0"/>
                <a:cs typeface="Times New Roman" panose="02020603050405020304" pitchFamily="18" charset="0"/>
                <a:hlinkClick r:id="rId4"/>
              </a:rPr>
              <a:t>http://</a:t>
            </a:r>
            <a:r>
              <a:rPr lang="en-US" altLang="zh-TW" sz="2000" dirty="0" smtClean="0">
                <a:latin typeface="Times New Roman" panose="02020603050405020304" pitchFamily="18" charset="0"/>
                <a:cs typeface="Times New Roman" panose="02020603050405020304" pitchFamily="18" charset="0"/>
                <a:hlinkClick r:id="rId4"/>
              </a:rPr>
              <a:t>www.elderlycommission.gov.hk/en/download/library/Community%20Care%20Services%20Report%202011_eng.pdf</a:t>
            </a:r>
            <a:r>
              <a:rPr lang="en-US" altLang="zh-TW" sz="2000" dirty="0" smtClean="0">
                <a:latin typeface="Times New Roman" panose="02020603050405020304" pitchFamily="18" charset="0"/>
                <a:cs typeface="Times New Roman" panose="02020603050405020304" pitchFamily="18" charset="0"/>
              </a:rPr>
              <a:t> </a:t>
            </a:r>
          </a:p>
          <a:p>
            <a:pPr marL="342900" lvl="1" indent="-342900">
              <a:buFont typeface="Wingdings" panose="05000000000000000000" pitchFamily="2" charset="2"/>
              <a:buChar char="p"/>
            </a:pPr>
            <a:endParaRPr lang="en-US" altLang="zh-TW"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en-US" altLang="zh-HK" sz="2000" dirty="0">
                <a:latin typeface="Times New Roman" panose="02020603050405020304" pitchFamily="18" charset="0"/>
                <a:cs typeface="Times New Roman" panose="02020603050405020304" pitchFamily="18" charset="0"/>
              </a:rPr>
              <a:t>Information Services Department, HKSAR. </a:t>
            </a:r>
            <a:r>
              <a:rPr lang="en-US" altLang="zh-HK" sz="2000" dirty="0" smtClean="0">
                <a:latin typeface="Times New Roman" panose="02020603050405020304" pitchFamily="18" charset="0"/>
                <a:cs typeface="Times New Roman" panose="02020603050405020304" pitchFamily="18" charset="0"/>
              </a:rPr>
              <a:t>(29 </a:t>
            </a:r>
            <a:r>
              <a:rPr lang="en-US" altLang="zh-HK" sz="2000" dirty="0">
                <a:latin typeface="Times New Roman" panose="02020603050405020304" pitchFamily="18" charset="0"/>
                <a:cs typeface="Times New Roman" panose="02020603050405020304" pitchFamily="18" charset="0"/>
              </a:rPr>
              <a:t>Dec 2013</a:t>
            </a:r>
            <a:r>
              <a:rPr lang="en-US" altLang="zh-HK" sz="2000" dirty="0" smtClean="0">
                <a:latin typeface="Times New Roman" panose="02020603050405020304" pitchFamily="18" charset="0"/>
                <a:cs typeface="Times New Roman" panose="02020603050405020304" pitchFamily="18" charset="0"/>
              </a:rPr>
              <a:t>). Secretary for </a:t>
            </a:r>
            <a:r>
              <a:rPr lang="en-US" altLang="zh-HK" sz="2000" dirty="0" err="1" smtClean="0">
                <a:latin typeface="Times New Roman" panose="02020603050405020304" pitchFamily="18" charset="0"/>
                <a:cs typeface="Times New Roman" panose="02020603050405020304" pitchFamily="18" charset="0"/>
              </a:rPr>
              <a:t>Labour</a:t>
            </a:r>
            <a:r>
              <a:rPr lang="en-US" altLang="zh-HK" sz="2000" dirty="0" smtClean="0">
                <a:latin typeface="Times New Roman" panose="02020603050405020304" pitchFamily="18" charset="0"/>
                <a:cs typeface="Times New Roman" panose="02020603050405020304" pitchFamily="18" charset="0"/>
              </a:rPr>
              <a:t> and Welfare’s speech on the graduation ceremony of the Institute of Continuing Education for the Senior Citizens. (Chinese only) Retrieved from </a:t>
            </a:r>
            <a:r>
              <a:rPr lang="en-US" altLang="zh-TW" sz="2000" dirty="0" smtClean="0">
                <a:latin typeface="Times New Roman" panose="02020603050405020304" pitchFamily="18" charset="0"/>
                <a:cs typeface="Times New Roman" panose="02020603050405020304" pitchFamily="18" charset="0"/>
                <a:hlinkClick r:id="rId5"/>
              </a:rPr>
              <a:t>http</a:t>
            </a:r>
            <a:r>
              <a:rPr lang="en-US" altLang="zh-TW" sz="2000" dirty="0">
                <a:latin typeface="Times New Roman" panose="02020603050405020304" pitchFamily="18" charset="0"/>
                <a:cs typeface="Times New Roman" panose="02020603050405020304" pitchFamily="18" charset="0"/>
                <a:hlinkClick r:id="rId5"/>
              </a:rPr>
              <a:t>://</a:t>
            </a:r>
            <a:r>
              <a:rPr lang="en-US" altLang="zh-TW" sz="2000" dirty="0" smtClean="0">
                <a:latin typeface="Times New Roman" panose="02020603050405020304" pitchFamily="18" charset="0"/>
                <a:cs typeface="Times New Roman" panose="02020603050405020304" pitchFamily="18" charset="0"/>
                <a:hlinkClick r:id="rId5"/>
              </a:rPr>
              <a:t>www.info.gov.hk/gia/general/201312/29/P201312270340.htm</a:t>
            </a: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p:txBody>
      </p:sp>
      <p:sp>
        <p:nvSpPr>
          <p:cNvPr id="16" name="文字方塊 15"/>
          <p:cNvSpPr txBox="1"/>
          <p:nvPr/>
        </p:nvSpPr>
        <p:spPr>
          <a:xfrm>
            <a:off x="0" y="-690"/>
            <a:ext cx="8509472" cy="707886"/>
          </a:xfrm>
          <a:prstGeom prst="rect">
            <a:avLst/>
          </a:prstGeom>
          <a:solidFill>
            <a:srgbClr val="9FD3E1">
              <a:alpha val="55000"/>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HK" sz="2000" b="1" dirty="0" smtClean="0">
                <a:latin typeface="Times New Roman" panose="02020603050405020304" pitchFamily="18" charset="0"/>
                <a:cs typeface="Times New Roman" panose="02020603050405020304" pitchFamily="18" charset="0"/>
              </a:rPr>
              <a:t>3</a:t>
            </a:r>
            <a:r>
              <a:rPr lang="en-US" altLang="zh-HK" sz="2000" b="1" dirty="0">
                <a:latin typeface="Times New Roman" panose="02020603050405020304" pitchFamily="18" charset="0"/>
                <a:cs typeface="Times New Roman" panose="02020603050405020304" pitchFamily="18" charset="0"/>
              </a:rPr>
              <a:t>. In order to achieve the goal of ‘Active Ageing’, which aspects does Hong Kong need improvements the most? Why</a:t>
            </a:r>
            <a:r>
              <a:rPr lang="en-US" altLang="zh-HK" sz="2000" b="1" dirty="0" smtClean="0">
                <a:latin typeface="Times New Roman" panose="02020603050405020304" pitchFamily="18" charset="0"/>
                <a:cs typeface="Times New Roman" panose="02020603050405020304" pitchFamily="18" charset="0"/>
              </a:rPr>
              <a:t>?</a:t>
            </a:r>
            <a:endParaRPr lang="zh-TW" altLang="zh-HK" sz="2000" b="1"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15</a:t>
            </a:fld>
            <a:endParaRPr lang="zh-HK" altLang="en-US"/>
          </a:p>
        </p:txBody>
      </p:sp>
      <p:sp>
        <p:nvSpPr>
          <p:cNvPr id="14" name="矩形 13">
            <a:hlinkClick r:id="rId6"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5" name="矩形 14">
            <a:hlinkClick r:id="rId7"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7"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7"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729399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19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134177" y="802637"/>
            <a:ext cx="8685694" cy="5509200"/>
          </a:xfrm>
          <a:prstGeom prst="rect">
            <a:avLst/>
          </a:prstGeom>
        </p:spPr>
        <p:txBody>
          <a:bodyPr wrap="square">
            <a:spAutoFit/>
          </a:bodyPr>
          <a:lstStyle/>
          <a:p>
            <a:pPr marL="342900" lvl="1" indent="-342900">
              <a:buFont typeface="Wingdings" panose="05000000000000000000" pitchFamily="2" charset="2"/>
              <a:buChar char="p"/>
            </a:pPr>
            <a:r>
              <a:rPr lang="zh-TW" altLang="en-US" sz="2200" dirty="0">
                <a:latin typeface="Times New Roman" panose="02020603050405020304" pitchFamily="18" charset="0"/>
                <a:cs typeface="Times New Roman" panose="02020603050405020304" pitchFamily="18" charset="0"/>
              </a:rPr>
              <a:t>太陽報 </a:t>
            </a:r>
            <a:r>
              <a:rPr lang="en-US" altLang="zh-TW" sz="2200" dirty="0">
                <a:latin typeface="Times New Roman" panose="02020603050405020304" pitchFamily="18" charset="0"/>
                <a:cs typeface="Times New Roman" panose="02020603050405020304" pitchFamily="18" charset="0"/>
              </a:rPr>
              <a:t>(2014</a:t>
            </a:r>
            <a:r>
              <a:rPr lang="zh-TW" altLang="en-US" sz="2200" dirty="0">
                <a:latin typeface="Times New Roman" panose="02020603050405020304" pitchFamily="18" charset="0"/>
                <a:cs typeface="Times New Roman" panose="02020603050405020304" pitchFamily="18" charset="0"/>
              </a:rPr>
              <a:t>年</a:t>
            </a:r>
            <a:r>
              <a:rPr lang="en-US" altLang="zh-TW" sz="2200" dirty="0">
                <a:latin typeface="Times New Roman" panose="02020603050405020304" pitchFamily="18" charset="0"/>
                <a:cs typeface="Times New Roman" panose="02020603050405020304" pitchFamily="18" charset="0"/>
              </a:rPr>
              <a:t>1</a:t>
            </a:r>
            <a:r>
              <a:rPr lang="zh-TW" altLang="en-US" sz="2200" dirty="0">
                <a:latin typeface="Times New Roman" panose="02020603050405020304" pitchFamily="18" charset="0"/>
                <a:cs typeface="Times New Roman" panose="02020603050405020304" pitchFamily="18" charset="0"/>
              </a:rPr>
              <a:t>月</a:t>
            </a:r>
            <a:r>
              <a:rPr lang="en-US" altLang="zh-TW" sz="2200" dirty="0">
                <a:latin typeface="Times New Roman" panose="02020603050405020304" pitchFamily="18" charset="0"/>
                <a:cs typeface="Times New Roman" panose="02020603050405020304" pitchFamily="18" charset="0"/>
              </a:rPr>
              <a:t>1</a:t>
            </a:r>
            <a:r>
              <a:rPr lang="zh-TW" altLang="en-US" sz="2200" dirty="0">
                <a:latin typeface="Times New Roman" panose="02020603050405020304" pitchFamily="18" charset="0"/>
                <a:cs typeface="Times New Roman" panose="02020603050405020304" pitchFamily="18" charset="0"/>
              </a:rPr>
              <a:t>日</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 </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輪候健康中心長者「等到死」</a:t>
            </a:r>
            <a:r>
              <a:rPr lang="en-US" altLang="zh-TW" sz="2200" dirty="0">
                <a:latin typeface="Times New Roman" panose="02020603050405020304" pitchFamily="18" charset="0"/>
                <a:cs typeface="Times New Roman" panose="02020603050405020304" pitchFamily="18" charset="0"/>
              </a:rPr>
              <a:t>〉(</a:t>
            </a:r>
            <a:r>
              <a:rPr lang="zh-TW" altLang="en-US" sz="2200" dirty="0">
                <a:latin typeface="Times New Roman" panose="02020603050405020304" pitchFamily="18" charset="0"/>
                <a:cs typeface="Times New Roman" panose="02020603050405020304" pitchFamily="18" charset="0"/>
              </a:rPr>
              <a:t>取自</a:t>
            </a:r>
            <a:r>
              <a:rPr lang="en-US" altLang="zh-TW" sz="2200" dirty="0">
                <a:latin typeface="Times New Roman" panose="02020603050405020304" pitchFamily="18" charset="0"/>
                <a:cs typeface="Times New Roman" panose="02020603050405020304" pitchFamily="18" charset="0"/>
              </a:rPr>
              <a:t>﹕http://hk.news.yahoo.com/%E8%BC%AA%E5%80%99%E5%81%A5%E5%BA%B7%E4%B8%AD%E5%BF%83%E9%95%B7%E8%80%85-%E7%AD%89%E5%88%B0%E6%AD%BB-224015073.html</a:t>
            </a:r>
            <a:r>
              <a:rPr lang="en-US" altLang="zh-TW" sz="2200" dirty="0" smtClean="0">
                <a:latin typeface="Times New Roman" panose="02020603050405020304" pitchFamily="18" charset="0"/>
                <a:cs typeface="Times New Roman" panose="02020603050405020304" pitchFamily="18" charset="0"/>
              </a:rPr>
              <a:t>)</a:t>
            </a:r>
          </a:p>
          <a:p>
            <a:pPr marL="342900" lvl="1" indent="-342900">
              <a:buFont typeface="Wingdings" panose="05000000000000000000" pitchFamily="2" charset="2"/>
              <a:buChar char="p"/>
            </a:pPr>
            <a:endParaRPr lang="en-US" altLang="zh-TW" sz="22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en-US" sz="2200" dirty="0" smtClean="0">
                <a:latin typeface="Times New Roman" panose="02020603050405020304" pitchFamily="18" charset="0"/>
                <a:cs typeface="Times New Roman" panose="02020603050405020304" pitchFamily="18" charset="0"/>
              </a:rPr>
              <a:t>經濟通 </a:t>
            </a:r>
            <a:r>
              <a:rPr lang="en-US" altLang="zh-TW" sz="2200" dirty="0" smtClean="0">
                <a:latin typeface="Times New Roman" panose="02020603050405020304" pitchFamily="18" charset="0"/>
                <a:cs typeface="Times New Roman" panose="02020603050405020304" pitchFamily="18" charset="0"/>
              </a:rPr>
              <a:t>(2013</a:t>
            </a:r>
            <a:r>
              <a:rPr lang="zh-TW" altLang="en-US" sz="2200" dirty="0" smtClean="0">
                <a:latin typeface="Times New Roman" panose="02020603050405020304" pitchFamily="18" charset="0"/>
                <a:cs typeface="Times New Roman" panose="02020603050405020304" pitchFamily="18" charset="0"/>
              </a:rPr>
              <a:t>年</a:t>
            </a:r>
            <a:r>
              <a:rPr lang="en-US" altLang="zh-TW" sz="2200" dirty="0" smtClean="0">
                <a:latin typeface="Times New Roman" panose="02020603050405020304" pitchFamily="18" charset="0"/>
                <a:cs typeface="Times New Roman" panose="02020603050405020304" pitchFamily="18" charset="0"/>
              </a:rPr>
              <a:t>12</a:t>
            </a:r>
            <a:r>
              <a:rPr lang="zh-TW" altLang="en-US" sz="2200" dirty="0" smtClean="0">
                <a:latin typeface="Times New Roman" panose="02020603050405020304" pitchFamily="18" charset="0"/>
                <a:cs typeface="Times New Roman" panose="02020603050405020304" pitchFamily="18" charset="0"/>
              </a:rPr>
              <a:t>月</a:t>
            </a:r>
            <a:r>
              <a:rPr lang="en-US" altLang="zh-TW" sz="2200" dirty="0" smtClean="0">
                <a:latin typeface="Times New Roman" panose="02020603050405020304" pitchFamily="18" charset="0"/>
                <a:cs typeface="Times New Roman" panose="02020603050405020304" pitchFamily="18" charset="0"/>
              </a:rPr>
              <a:t>11</a:t>
            </a:r>
            <a:r>
              <a:rPr lang="zh-TW" altLang="en-US" sz="2200" dirty="0" smtClean="0">
                <a:latin typeface="Times New Roman" panose="02020603050405020304" pitchFamily="18" charset="0"/>
                <a:cs typeface="Times New Roman" panose="02020603050405020304" pitchFamily="18" charset="0"/>
              </a:rPr>
              <a:t>日</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面對人口老化，香港可以做甚麼？</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取自</a:t>
            </a:r>
            <a:r>
              <a:rPr lang="en-US" altLang="zh-TW" sz="2200" dirty="0">
                <a:latin typeface="Times New Roman" panose="02020603050405020304" pitchFamily="18" charset="0"/>
                <a:cs typeface="Times New Roman" panose="02020603050405020304" pitchFamily="18" charset="0"/>
              </a:rPr>
              <a:t>﹕http://</a:t>
            </a:r>
            <a:r>
              <a:rPr lang="en-US" altLang="zh-TW" sz="2200" dirty="0" smtClean="0">
                <a:latin typeface="Times New Roman" panose="02020603050405020304" pitchFamily="18" charset="0"/>
                <a:cs typeface="Times New Roman" panose="02020603050405020304" pitchFamily="18" charset="0"/>
              </a:rPr>
              <a:t>www.etnet.com.hk/www/tc/news/commentary_expert_detail.php?newsid=ETN231210144&amp;category=stocks&amp;expert=tonychan)</a:t>
            </a:r>
          </a:p>
          <a:p>
            <a:pPr marL="342900" lvl="1" indent="-342900">
              <a:buFont typeface="Wingdings" panose="05000000000000000000" pitchFamily="2" charset="2"/>
              <a:buChar char="p"/>
            </a:pPr>
            <a:endParaRPr lang="en-US" altLang="zh-TW" sz="22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en-US" sz="2200" dirty="0" smtClean="0">
                <a:latin typeface="Times New Roman" panose="02020603050405020304" pitchFamily="18" charset="0"/>
                <a:cs typeface="Times New Roman" panose="02020603050405020304" pitchFamily="18" charset="0"/>
              </a:rPr>
              <a:t>太陽報 </a:t>
            </a:r>
            <a:r>
              <a:rPr lang="en-US" altLang="zh-TW" sz="2200" dirty="0" smtClean="0">
                <a:latin typeface="Times New Roman" panose="02020603050405020304" pitchFamily="18" charset="0"/>
                <a:cs typeface="Times New Roman" panose="02020603050405020304" pitchFamily="18" charset="0"/>
              </a:rPr>
              <a:t>(2013</a:t>
            </a:r>
            <a:r>
              <a:rPr lang="zh-TW" altLang="en-US" sz="2200" dirty="0" smtClean="0">
                <a:latin typeface="Times New Roman" panose="02020603050405020304" pitchFamily="18" charset="0"/>
                <a:cs typeface="Times New Roman" panose="02020603050405020304" pitchFamily="18" charset="0"/>
              </a:rPr>
              <a:t>年</a:t>
            </a:r>
            <a:r>
              <a:rPr lang="en-US" altLang="zh-TW" sz="2200" dirty="0" smtClean="0">
                <a:latin typeface="Times New Roman" panose="02020603050405020304" pitchFamily="18" charset="0"/>
                <a:cs typeface="Times New Roman" panose="02020603050405020304" pitchFamily="18" charset="0"/>
              </a:rPr>
              <a:t>12</a:t>
            </a:r>
            <a:r>
              <a:rPr lang="zh-TW" altLang="en-US" sz="2200" dirty="0" smtClean="0">
                <a:latin typeface="Times New Roman" panose="02020603050405020304" pitchFamily="18" charset="0"/>
                <a:cs typeface="Times New Roman" panose="02020603050405020304" pitchFamily="18" charset="0"/>
              </a:rPr>
              <a:t>月</a:t>
            </a:r>
            <a:r>
              <a:rPr lang="en-US" altLang="zh-TW" sz="2200" dirty="0" smtClean="0">
                <a:latin typeface="Times New Roman" panose="02020603050405020304" pitchFamily="18" charset="0"/>
                <a:cs typeface="Times New Roman" panose="02020603050405020304" pitchFamily="18" charset="0"/>
              </a:rPr>
              <a:t>14</a:t>
            </a:r>
            <a:r>
              <a:rPr lang="zh-TW" altLang="en-US" sz="2200" dirty="0" smtClean="0">
                <a:latin typeface="Times New Roman" panose="02020603050405020304" pitchFamily="18" charset="0"/>
                <a:cs typeface="Times New Roman" panose="02020603050405020304" pitchFamily="18" charset="0"/>
              </a:rPr>
              <a:t>日</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石仔嶺長者要求原區安置</a:t>
            </a:r>
            <a:r>
              <a:rPr lang="en-US" altLang="zh-TW" sz="2200" dirty="0" smtClean="0">
                <a:latin typeface="Times New Roman" panose="02020603050405020304" pitchFamily="18" charset="0"/>
                <a:cs typeface="Times New Roman" panose="02020603050405020304" pitchFamily="18" charset="0"/>
              </a:rPr>
              <a:t>〉(</a:t>
            </a:r>
            <a:r>
              <a:rPr lang="zh-TW" altLang="en-US" sz="2200" dirty="0" smtClean="0">
                <a:latin typeface="Times New Roman" panose="02020603050405020304" pitchFamily="18" charset="0"/>
                <a:cs typeface="Times New Roman" panose="02020603050405020304" pitchFamily="18" charset="0"/>
              </a:rPr>
              <a:t>取自</a:t>
            </a:r>
            <a:r>
              <a:rPr lang="en-US" altLang="zh-TW" sz="2200" dirty="0">
                <a:latin typeface="Times New Roman" panose="02020603050405020304" pitchFamily="18" charset="0"/>
                <a:cs typeface="Times New Roman" panose="02020603050405020304" pitchFamily="18" charset="0"/>
              </a:rPr>
              <a:t>﹕http://hk.news.yahoo.com/%</a:t>
            </a:r>
            <a:r>
              <a:rPr lang="en-US" altLang="zh-TW" sz="2200" dirty="0" smtClean="0">
                <a:latin typeface="Times New Roman" panose="02020603050405020304" pitchFamily="18" charset="0"/>
                <a:cs typeface="Times New Roman" panose="02020603050405020304" pitchFamily="18" charset="0"/>
              </a:rPr>
              <a:t>E7%9F%B3%E4%BB%94%E5%B6%BA%E9%95%B7%E8%80%85%E8%A6%81%E6%B1%82%E5%8E%9F%E5%8D%80%E5%AE%89%E7%BD%AE-224517570.html)</a:t>
            </a:r>
            <a:endParaRPr lang="en-US" altLang="zh-TW" sz="22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2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200" dirty="0" smtClean="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16</a:t>
            </a:fld>
            <a:endParaRPr lang="zh-HK" altLang="en-US"/>
          </a:p>
        </p:txBody>
      </p:sp>
      <p:sp>
        <p:nvSpPr>
          <p:cNvPr id="14" name="矩形 13">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5" name="矩形 14">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4"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4"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22" name="文字方塊 21"/>
          <p:cNvSpPr txBox="1"/>
          <p:nvPr/>
        </p:nvSpPr>
        <p:spPr>
          <a:xfrm>
            <a:off x="0" y="-690"/>
            <a:ext cx="8509472" cy="707886"/>
          </a:xfrm>
          <a:prstGeom prst="rect">
            <a:avLst/>
          </a:prstGeom>
          <a:solidFill>
            <a:srgbClr val="9FD3E1">
              <a:alpha val="55000"/>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HK" sz="2000" b="1" dirty="0" smtClean="0">
                <a:latin typeface="Times New Roman" panose="02020603050405020304" pitchFamily="18" charset="0"/>
                <a:cs typeface="Times New Roman" panose="02020603050405020304" pitchFamily="18" charset="0"/>
              </a:rPr>
              <a:t>3</a:t>
            </a:r>
            <a:r>
              <a:rPr lang="en-US" altLang="zh-HK" sz="2000" b="1" dirty="0">
                <a:latin typeface="Times New Roman" panose="02020603050405020304" pitchFamily="18" charset="0"/>
                <a:cs typeface="Times New Roman" panose="02020603050405020304" pitchFamily="18" charset="0"/>
              </a:rPr>
              <a:t>. In order to achieve the goal of ‘Active Ageing’, which aspects does Hong Kong need improvements the most? Why</a:t>
            </a:r>
            <a:r>
              <a:rPr lang="en-US" altLang="zh-HK" sz="2000" b="1" dirty="0" smtClean="0">
                <a:latin typeface="Times New Roman" panose="02020603050405020304" pitchFamily="18" charset="0"/>
                <a:cs typeface="Times New Roman" panose="02020603050405020304" pitchFamily="18" charset="0"/>
              </a:rPr>
              <a:t>?</a:t>
            </a:r>
            <a:endParaRPr lang="zh-TW" altLang="zh-HK"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816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0"/>
            <a:ext cx="620799" cy="707196"/>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143905" y="830307"/>
            <a:ext cx="8675966" cy="7294305"/>
          </a:xfrm>
          <a:prstGeom prst="rect">
            <a:avLst/>
          </a:prstGeom>
        </p:spPr>
        <p:txBody>
          <a:bodyPr wrap="square">
            <a:spAutoFit/>
          </a:bodyPr>
          <a:lstStyle/>
          <a:p>
            <a:pPr marL="342900" lvl="0"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數位時代網站</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11</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25</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 </a:t>
            </a:r>
            <a:r>
              <a:rPr lang="zh-TW" altLang="zh-HK" sz="2400" dirty="0">
                <a:latin typeface="Times New Roman" panose="02020603050405020304" pitchFamily="18" charset="0"/>
                <a:cs typeface="Times New Roman" panose="02020603050405020304" pitchFamily="18" charset="0"/>
              </a:rPr>
              <a:t>〈迎接高齡化社會，亞洲各企業投入醫療</a:t>
            </a:r>
            <a:r>
              <a:rPr lang="en-US" altLang="zh-HK" sz="2400" dirty="0">
                <a:latin typeface="Times New Roman" panose="02020603050405020304" pitchFamily="18" charset="0"/>
                <a:cs typeface="Times New Roman" panose="02020603050405020304" pitchFamily="18" charset="0"/>
              </a:rPr>
              <a:t>IT</a:t>
            </a:r>
            <a:r>
              <a:rPr lang="zh-TW" altLang="zh-HK" sz="2400" dirty="0">
                <a:latin typeface="Times New Roman" panose="02020603050405020304" pitchFamily="18" charset="0"/>
                <a:cs typeface="Times New Roman" panose="02020603050405020304" pitchFamily="18" charset="0"/>
              </a:rPr>
              <a:t>市場〉</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http://www.bnext.com.tw/article/view/id/30157)</a:t>
            </a:r>
            <a:endParaRPr lang="zh-TW" altLang="zh-HK"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en-US" altLang="zh-TW" sz="2200" dirty="0" smtClean="0">
              <a:solidFill>
                <a:srgbClr val="0000CC"/>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信報財經新聞</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4</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20</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 </a:t>
            </a:r>
            <a:r>
              <a:rPr lang="zh-TW" altLang="zh-HK" sz="2400" dirty="0">
                <a:latin typeface="Times New Roman" panose="02020603050405020304" pitchFamily="18" charset="0"/>
                <a:cs typeface="Times New Roman" panose="02020603050405020304" pitchFamily="18" charset="0"/>
              </a:rPr>
              <a:t>〈為銀髮族添上色彩的社企〉</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http://etnet.com.hk/www/tc/seg/columnists_detail.php?newsid=189&amp;columnists=educationforgood</a:t>
            </a:r>
            <a:r>
              <a:rPr lang="en-US" altLang="zh-HK" sz="2400" dirty="0" smtClean="0">
                <a:latin typeface="Times New Roman" panose="02020603050405020304" pitchFamily="18" charset="0"/>
                <a:cs typeface="Times New Roman" panose="02020603050405020304" pitchFamily="18" charset="0"/>
              </a:rPr>
              <a:t>)</a:t>
            </a:r>
          </a:p>
          <a:p>
            <a:pPr marL="342900" lvl="0" indent="-342900">
              <a:buFont typeface="Wingdings" panose="05000000000000000000" pitchFamily="2" charset="2"/>
              <a:buChar char="p"/>
            </a:pPr>
            <a:endParaRPr lang="en-US" altLang="zh-TW"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晴報</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12</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27</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 </a:t>
            </a:r>
            <a:r>
              <a:rPr lang="zh-TW" altLang="zh-HK" sz="2400" dirty="0">
                <a:latin typeface="Times New Roman" panose="02020603050405020304" pitchFamily="18" charset="0"/>
                <a:cs typeface="Times New Roman" panose="02020603050405020304" pitchFamily="18" charset="0"/>
              </a:rPr>
              <a:t>〈迎接高齡化社會帶來的機遇〉</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http://www.skypost.hk/newsDetail/headline?headline=%E8%BF%8E%E6%8E%A5%E9%AB%98%E9%BD%A1%E5%8C%96%E7%A4%BE%E6%9C%83%E5%B8%B6%E4%BE%86%E7%9A%84%E6%A9%9F%E9%81%87)</a:t>
            </a:r>
            <a:endParaRPr lang="zh-TW" altLang="zh-HK" sz="2400" dirty="0">
              <a:latin typeface="Times New Roman" panose="02020603050405020304" pitchFamily="18" charset="0"/>
              <a:cs typeface="Times New Roman" panose="02020603050405020304" pitchFamily="18" charset="0"/>
            </a:endParaRPr>
          </a:p>
          <a:p>
            <a:pPr lvl="0"/>
            <a:endParaRPr lang="zh-TW" altLang="zh-HK"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en-US" altLang="zh-TW" sz="2200" dirty="0" smtClean="0">
              <a:solidFill>
                <a:srgbClr val="0000CC"/>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endParaRPr lang="en-US" altLang="zh-TW" sz="2200" dirty="0" smtClean="0">
              <a:solidFill>
                <a:srgbClr val="0000CC"/>
              </a:solidFill>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4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HK" sz="2100" dirty="0" smtClean="0">
              <a:solidFill>
                <a:srgbClr val="0000CC"/>
              </a:solidFill>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100" dirty="0">
              <a:solidFill>
                <a:srgbClr val="0000CC"/>
              </a:solidFill>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17</a:t>
            </a:fld>
            <a:endParaRPr lang="zh-HK" altLang="en-US"/>
          </a:p>
        </p:txBody>
      </p:sp>
      <p:sp>
        <p:nvSpPr>
          <p:cNvPr id="17" name="矩形 16">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4"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3" name="矩形 22">
            <a:hlinkClick r:id="rId4"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28" name="文字方塊 27"/>
          <p:cNvSpPr txBox="1"/>
          <p:nvPr/>
        </p:nvSpPr>
        <p:spPr>
          <a:xfrm>
            <a:off x="0" y="-690"/>
            <a:ext cx="8509472" cy="707886"/>
          </a:xfrm>
          <a:prstGeom prst="rect">
            <a:avLst/>
          </a:prstGeom>
          <a:solidFill>
            <a:srgbClr val="9FD3E1">
              <a:alpha val="55000"/>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HK" sz="2000" b="1" dirty="0" smtClean="0">
                <a:latin typeface="Times New Roman" panose="02020603050405020304" pitchFamily="18" charset="0"/>
                <a:cs typeface="Times New Roman" panose="02020603050405020304" pitchFamily="18" charset="0"/>
              </a:rPr>
              <a:t>3</a:t>
            </a:r>
            <a:r>
              <a:rPr lang="en-US" altLang="zh-HK" sz="2000" b="1" dirty="0">
                <a:latin typeface="Times New Roman" panose="02020603050405020304" pitchFamily="18" charset="0"/>
                <a:cs typeface="Times New Roman" panose="02020603050405020304" pitchFamily="18" charset="0"/>
              </a:rPr>
              <a:t>. In order to achieve the goal of ‘Active Ageing’, which aspects does Hong Kong need improvements the most? Why</a:t>
            </a:r>
            <a:r>
              <a:rPr lang="en-US" altLang="zh-HK" sz="2000" b="1" dirty="0" smtClean="0">
                <a:latin typeface="Times New Roman" panose="02020603050405020304" pitchFamily="18" charset="0"/>
                <a:cs typeface="Times New Roman" panose="02020603050405020304" pitchFamily="18" charset="0"/>
              </a:rPr>
              <a:t>?</a:t>
            </a:r>
            <a:endParaRPr lang="zh-TW" altLang="zh-HK"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5611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19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0" y="852632"/>
            <a:ext cx="6388271" cy="5755422"/>
          </a:xfrm>
          <a:prstGeom prst="rect">
            <a:avLst/>
          </a:prstGeom>
        </p:spPr>
        <p:txBody>
          <a:bodyPr wrap="square">
            <a:spAutoFit/>
          </a:bodyPr>
          <a:lstStyle/>
          <a:p>
            <a:pPr marL="342900" lvl="1" indent="-342900">
              <a:buFont typeface="Wingdings" panose="05000000000000000000" pitchFamily="2" charset="2"/>
              <a:buChar char="p"/>
            </a:pPr>
            <a:r>
              <a:rPr lang="zh-TW" altLang="zh-HK" sz="2300" dirty="0" smtClean="0">
                <a:latin typeface="Times New Roman" panose="02020603050405020304" pitchFamily="18" charset="0"/>
                <a:cs typeface="Times New Roman" panose="02020603050405020304" pitchFamily="18" charset="0"/>
              </a:rPr>
              <a:t>香港</a:t>
            </a:r>
            <a:r>
              <a:rPr lang="zh-TW" altLang="zh-HK" sz="2300" dirty="0">
                <a:latin typeface="Times New Roman" panose="02020603050405020304" pitchFamily="18" charset="0"/>
                <a:cs typeface="Times New Roman" panose="02020603050405020304" pitchFamily="18" charset="0"/>
              </a:rPr>
              <a:t>經濟日報</a:t>
            </a:r>
            <a:r>
              <a:rPr lang="en-US" altLang="zh-HK" sz="2300" dirty="0">
                <a:latin typeface="Times New Roman" panose="02020603050405020304" pitchFamily="18" charset="0"/>
                <a:cs typeface="Times New Roman" panose="02020603050405020304" pitchFamily="18" charset="0"/>
              </a:rPr>
              <a:t> (2013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11</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28</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〈城市也會老 如何變年輕</a:t>
            </a:r>
            <a:r>
              <a:rPr lang="zh-TW" altLang="zh-HK" sz="2300" dirty="0" smtClean="0">
                <a:latin typeface="Times New Roman" panose="02020603050405020304" pitchFamily="18" charset="0"/>
                <a:cs typeface="Times New Roman" panose="02020603050405020304" pitchFamily="18" charset="0"/>
              </a:rPr>
              <a:t>〉</a:t>
            </a:r>
            <a:r>
              <a:rPr lang="en-US" altLang="zh-HK" sz="2300" dirty="0" smtClean="0">
                <a:latin typeface="Times New Roman" panose="02020603050405020304" pitchFamily="18" charset="0"/>
                <a:cs typeface="Times New Roman" panose="02020603050405020304" pitchFamily="18" charset="0"/>
              </a:rPr>
              <a:t>(</a:t>
            </a:r>
            <a:r>
              <a:rPr lang="zh-TW" altLang="zh-HK" sz="2300" dirty="0" smtClean="0">
                <a:latin typeface="Times New Roman" panose="02020603050405020304" pitchFamily="18" charset="0"/>
                <a:cs typeface="Times New Roman" panose="02020603050405020304" pitchFamily="18" charset="0"/>
              </a:rPr>
              <a:t>取自﹕</a:t>
            </a:r>
            <a:r>
              <a:rPr lang="en-US" altLang="zh-HK" sz="2300" u="sng" dirty="0" smtClean="0">
                <a:solidFill>
                  <a:srgbClr val="0000CC"/>
                </a:solidFill>
                <a:latin typeface="Times New Roman" panose="02020603050405020304" pitchFamily="18" charset="0"/>
                <a:cs typeface="Times New Roman" panose="02020603050405020304" pitchFamily="18" charset="0"/>
              </a:rPr>
              <a:t>http</a:t>
            </a:r>
            <a:r>
              <a:rPr lang="en-US" altLang="zh-HK" sz="2300" u="sng" dirty="0">
                <a:solidFill>
                  <a:srgbClr val="0000CC"/>
                </a:solidFill>
                <a:latin typeface="Times New Roman" panose="02020603050405020304" pitchFamily="18" charset="0"/>
                <a:cs typeface="Times New Roman" panose="02020603050405020304" pitchFamily="18" charset="0"/>
              </a:rPr>
              <a:t>://hk.news.yahoo.com/%E5%9F%8E%E5%B8%82%E4%B9%9F%E6%9C%83%E8%80%81-%E5%A6%82%E4%BD%95%E8%AE%8A%E5%B9%B4%E8%BC%95-225857053.html</a:t>
            </a:r>
            <a:r>
              <a:rPr lang="en-US" altLang="zh-HK" sz="2300" dirty="0" smtClean="0">
                <a:latin typeface="Times New Roman" panose="02020603050405020304" pitchFamily="18" charset="0"/>
                <a:cs typeface="Times New Roman" panose="02020603050405020304" pitchFamily="18" charset="0"/>
              </a:rPr>
              <a:t>)</a:t>
            </a:r>
          </a:p>
          <a:p>
            <a:pPr marL="0" lvl="1"/>
            <a:endParaRPr lang="en-US" altLang="zh-HK" sz="23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p"/>
            </a:pPr>
            <a:r>
              <a:rPr lang="zh-TW" altLang="zh-HK" sz="2300" dirty="0" smtClean="0">
                <a:latin typeface="Times New Roman" panose="02020603050405020304" pitchFamily="18" charset="0"/>
                <a:cs typeface="Times New Roman" panose="02020603050405020304" pitchFamily="18" charset="0"/>
              </a:rPr>
              <a:t>香港</a:t>
            </a:r>
            <a:r>
              <a:rPr lang="zh-TW" altLang="zh-HK" sz="2300" dirty="0">
                <a:latin typeface="Times New Roman" panose="02020603050405020304" pitchFamily="18" charset="0"/>
                <a:cs typeface="Times New Roman" panose="02020603050405020304" pitchFamily="18" charset="0"/>
              </a:rPr>
              <a:t>經濟日報</a:t>
            </a:r>
            <a:r>
              <a:rPr lang="en-US" altLang="zh-HK" sz="2300" dirty="0">
                <a:latin typeface="Times New Roman" panose="02020603050405020304" pitchFamily="18" charset="0"/>
                <a:cs typeface="Times New Roman" panose="02020603050405020304" pitchFamily="18" charset="0"/>
              </a:rPr>
              <a:t> (2013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8</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9</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〈可活到</a:t>
            </a:r>
            <a:r>
              <a:rPr lang="en-US" altLang="zh-HK" sz="2300" dirty="0">
                <a:latin typeface="Times New Roman" panose="02020603050405020304" pitchFamily="18" charset="0"/>
                <a:cs typeface="Times New Roman" panose="02020603050405020304" pitchFamily="18" charset="0"/>
              </a:rPr>
              <a:t>120</a:t>
            </a:r>
            <a:r>
              <a:rPr lang="zh-TW" altLang="zh-HK" sz="2300" dirty="0">
                <a:latin typeface="Times New Roman" panose="02020603050405020304" pitchFamily="18" charset="0"/>
                <a:cs typeface="Times New Roman" panose="02020603050405020304" pitchFamily="18" charset="0"/>
              </a:rPr>
              <a:t>歲？長命百歲更煩惱〉</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http://hk.news.yahoo.com/%E5%8F%AF%E6%B4%BB%E5%88%B0120%E6%AD%B2-%E9%95%B7%E5%91%BD%E7%99%BE%E6%AD%B2%E6%9B%B4%E7%85%A9%E6%83%B1-224740840.html)</a:t>
            </a:r>
            <a:endParaRPr lang="zh-TW" altLang="zh-HK" sz="2300" dirty="0">
              <a:latin typeface="Times New Roman" panose="02020603050405020304" pitchFamily="18" charset="0"/>
              <a:cs typeface="Times New Roman" panose="02020603050405020304" pitchFamily="18" charset="0"/>
            </a:endParaRPr>
          </a:p>
          <a:p>
            <a:endParaRPr lang="en-US" altLang="zh-TW" sz="2300" dirty="0">
              <a:latin typeface="Times New Roman" panose="02020603050405020304" pitchFamily="18" charset="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18</a:t>
            </a:fld>
            <a:endParaRPr lang="zh-HK" altLang="en-US"/>
          </a:p>
        </p:txBody>
      </p:sp>
      <p:pic>
        <p:nvPicPr>
          <p:cNvPr id="7170" name="Picture 2" descr="C:\Users\chiuwingyin\Pictures\me_and_my_grandpa_walking_2090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531" y="994817"/>
            <a:ext cx="2689406" cy="4826292"/>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hlinkClick r:id="rId4"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5"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5"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3" name="矩形 22">
            <a:hlinkClick r:id="rId5"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文字方塊 26"/>
          <p:cNvSpPr txBox="1"/>
          <p:nvPr/>
        </p:nvSpPr>
        <p:spPr>
          <a:xfrm>
            <a:off x="0" y="-690"/>
            <a:ext cx="8509472" cy="707886"/>
          </a:xfrm>
          <a:prstGeom prst="rect">
            <a:avLst/>
          </a:prstGeom>
          <a:solidFill>
            <a:srgbClr val="9FD3E1">
              <a:alpha val="55000"/>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HK" sz="2000" b="1" dirty="0" smtClean="0">
                <a:latin typeface="Times New Roman" panose="02020603050405020304" pitchFamily="18" charset="0"/>
                <a:cs typeface="Times New Roman" panose="02020603050405020304" pitchFamily="18" charset="0"/>
              </a:rPr>
              <a:t>3</a:t>
            </a:r>
            <a:r>
              <a:rPr lang="en-US" altLang="zh-HK" sz="2000" b="1" dirty="0">
                <a:latin typeface="Times New Roman" panose="02020603050405020304" pitchFamily="18" charset="0"/>
                <a:cs typeface="Times New Roman" panose="02020603050405020304" pitchFamily="18" charset="0"/>
              </a:rPr>
              <a:t>. In order to achieve the goal of ‘Active Ageing’, which aspects does Hong Kong need improvements the most? Why</a:t>
            </a:r>
            <a:r>
              <a:rPr lang="en-US" altLang="zh-HK" sz="2000" b="1" dirty="0" smtClean="0">
                <a:latin typeface="Times New Roman" panose="02020603050405020304" pitchFamily="18" charset="0"/>
                <a:cs typeface="Times New Roman" panose="02020603050405020304" pitchFamily="18" charset="0"/>
              </a:rPr>
              <a:t>?</a:t>
            </a:r>
            <a:endParaRPr lang="zh-TW" altLang="zh-HK"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39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hiuwingyin\Pictures\beautiful_autumn_leaf_background_01_vector_17872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
                    </a14:imgEffect>
                  </a14:imgLayer>
                </a14:imgProps>
              </a:ext>
              <a:ext uri="{28A0092B-C50C-407E-A947-70E740481C1C}">
                <a14:useLocalDpi xmlns:a14="http://schemas.microsoft.com/office/drawing/2010/main" val="0"/>
              </a:ext>
            </a:extLst>
          </a:blip>
          <a:srcRect/>
          <a:stretch>
            <a:fillRect/>
          </a:stretch>
        </p:blipFill>
        <p:spPr bwMode="auto">
          <a:xfrm>
            <a:off x="1587" y="620688"/>
            <a:ext cx="9142413" cy="6237312"/>
          </a:xfrm>
          <a:prstGeom prst="rect">
            <a:avLst/>
          </a:prstGeom>
          <a:noFill/>
          <a:extLst>
            <a:ext uri="{909E8E84-426E-40DD-AFC4-6F175D3DCCD1}">
              <a14:hiddenFill xmlns:a14="http://schemas.microsoft.com/office/drawing/2010/main">
                <a:solidFill>
                  <a:srgbClr val="FFFFFF"/>
                </a:solidFill>
              </a14:hiddenFill>
            </a:ext>
          </a:extLst>
        </p:spPr>
      </p:pic>
      <p:sp>
        <p:nvSpPr>
          <p:cNvPr id="4098" name="標題 1"/>
          <p:cNvSpPr>
            <a:spLocks noGrp="1"/>
          </p:cNvSpPr>
          <p:nvPr>
            <p:ph type="title"/>
          </p:nvPr>
        </p:nvSpPr>
        <p:spPr>
          <a:xfrm>
            <a:off x="0" y="0"/>
            <a:ext cx="9178925" cy="592832"/>
          </a:xfrm>
          <a:solidFill>
            <a:srgbClr val="92D050"/>
          </a:solidFill>
        </p:spPr>
        <p:txBody>
          <a:bodyPr>
            <a:noAutofit/>
          </a:bodyPr>
          <a:lstStyle/>
          <a:p>
            <a:pPr eaLnBrk="1" hangingPunct="1">
              <a:defRPr/>
            </a:pPr>
            <a:r>
              <a:rPr lang="en-US" altLang="zh-HK" sz="4000" b="1" dirty="0" smtClean="0">
                <a:solidFill>
                  <a:schemeClr val="tx2">
                    <a:lumMod val="75000"/>
                  </a:schemeClr>
                </a:solidFill>
                <a:latin typeface="Times New Roman" panose="02020603050405020304" pitchFamily="18" charset="0"/>
                <a:ea typeface="+mn-ea"/>
                <a:cs typeface="Times New Roman" panose="02020603050405020304" pitchFamily="18" charset="0"/>
              </a:rPr>
              <a:t>Introduction</a:t>
            </a:r>
            <a:endParaRPr lang="zh-HK" altLang="en-US" sz="4000" b="1" dirty="0" smtClean="0">
              <a:solidFill>
                <a:schemeClr val="tx2">
                  <a:lumMod val="75000"/>
                </a:schemeClr>
              </a:solidFill>
              <a:latin typeface="Times New Roman" panose="02020603050405020304" pitchFamily="18" charset="0"/>
              <a:ea typeface="+mn-ea"/>
              <a:cs typeface="Times New Roman" panose="02020603050405020304" pitchFamily="18" charset="0"/>
            </a:endParaRPr>
          </a:p>
        </p:txBody>
      </p:sp>
      <p:sp>
        <p:nvSpPr>
          <p:cNvPr id="3" name="內容版面配置區 2"/>
          <p:cNvSpPr>
            <a:spLocks noGrp="1"/>
          </p:cNvSpPr>
          <p:nvPr>
            <p:ph idx="1"/>
          </p:nvPr>
        </p:nvSpPr>
        <p:spPr>
          <a:xfrm>
            <a:off x="1589" y="617613"/>
            <a:ext cx="9142412" cy="6051748"/>
          </a:xfrm>
          <a:ln>
            <a:solidFill>
              <a:schemeClr val="tx1"/>
            </a:solidFill>
          </a:ln>
        </p:spPr>
        <p:txBody>
          <a:bodyPr lIns="540000" rIns="540000" rtlCol="0">
            <a:noAutofit/>
          </a:bodyPr>
          <a:lstStyle/>
          <a:p>
            <a:pPr marL="0" indent="0">
              <a:buFont typeface="Arial" charset="0"/>
              <a:buNone/>
              <a:defRPr/>
            </a:pPr>
            <a:endParaRPr lang="zh-TW" altLang="en-US" sz="2400" b="1" dirty="0">
              <a:solidFill>
                <a:schemeClr val="accent6">
                  <a:lumMod val="75000"/>
                </a:schemeClr>
              </a:solidFill>
              <a:latin typeface="Times New Roman" pitchFamily="18" charset="0"/>
              <a:cs typeface="Times New Roman" pitchFamily="18" charset="0"/>
            </a:endParaRPr>
          </a:p>
          <a:p>
            <a:pPr marL="0" indent="0">
              <a:buFont typeface="Arial" charset="0"/>
              <a:buNone/>
              <a:defRPr/>
            </a:pPr>
            <a:r>
              <a:rPr lang="zh-TW" altLang="en-US" sz="2400" b="1" dirty="0" smtClean="0">
                <a:solidFill>
                  <a:schemeClr val="accent6">
                    <a:lumMod val="75000"/>
                  </a:schemeClr>
                </a:solidFill>
                <a:latin typeface="Times New Roman" pitchFamily="18" charset="0"/>
                <a:cs typeface="Times New Roman" pitchFamily="18" charset="0"/>
              </a:rPr>
              <a:t>                    </a:t>
            </a:r>
            <a:endParaRPr lang="zh-TW" altLang="zh-HK" sz="2400" b="1" dirty="0" smtClean="0">
              <a:solidFill>
                <a:schemeClr val="accent6">
                  <a:lumMod val="75000"/>
                </a:schemeClr>
              </a:solidFill>
              <a:latin typeface="Times New Roman" pitchFamily="18" charset="0"/>
              <a:cs typeface="Times New Roman" pitchFamily="18" charset="0"/>
            </a:endParaRPr>
          </a:p>
          <a:p>
            <a:pPr marL="0" indent="0">
              <a:buFont typeface="Arial" charset="0"/>
              <a:buNone/>
              <a:defRPr/>
            </a:pPr>
            <a:endParaRPr lang="en-US" altLang="zh-TW" sz="2400" dirty="0" smtClean="0">
              <a:latin typeface="標楷體" pitchFamily="65" charset="-120"/>
              <a:ea typeface="標楷體" pitchFamily="65" charset="-120"/>
            </a:endParaRPr>
          </a:p>
          <a:p>
            <a:pPr marL="0" indent="0">
              <a:buFont typeface="Arial" charset="0"/>
              <a:buNone/>
              <a:defRPr/>
            </a:pPr>
            <a:endParaRPr lang="zh-TW" altLang="zh-HK" sz="2400" dirty="0">
              <a:latin typeface="標楷體" pitchFamily="65" charset="-120"/>
              <a:ea typeface="標楷體" pitchFamily="65" charset="-120"/>
            </a:endParaRPr>
          </a:p>
        </p:txBody>
      </p:sp>
      <p:sp>
        <p:nvSpPr>
          <p:cNvPr id="410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410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矩形 1"/>
          <p:cNvSpPr/>
          <p:nvPr/>
        </p:nvSpPr>
        <p:spPr>
          <a:xfrm>
            <a:off x="476581" y="620688"/>
            <a:ext cx="4527467" cy="984885"/>
          </a:xfrm>
          <a:prstGeom prst="rect">
            <a:avLst/>
          </a:prstGeom>
        </p:spPr>
        <p:txBody>
          <a:bodyPr wrap="square">
            <a:spAutoFit/>
          </a:bodyPr>
          <a:lstStyle/>
          <a:p>
            <a:endParaRPr lang="zh-TW" altLang="zh-HK" sz="2800" b="1" dirty="0"/>
          </a:p>
          <a:p>
            <a:endParaRPr lang="zh-TW" altLang="zh-HK" sz="3000" dirty="0">
              <a:solidFill>
                <a:srgbClr val="0000CC"/>
              </a:solidFill>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2</a:t>
            </a:fld>
            <a:endParaRPr lang="zh-HK" altLang="en-US" dirty="0"/>
          </a:p>
        </p:txBody>
      </p:sp>
      <p:sp>
        <p:nvSpPr>
          <p:cNvPr id="11" name="矩形 10"/>
          <p:cNvSpPr/>
          <p:nvPr/>
        </p:nvSpPr>
        <p:spPr>
          <a:xfrm>
            <a:off x="566738" y="819791"/>
            <a:ext cx="5157390" cy="769441"/>
          </a:xfrm>
          <a:prstGeom prst="rect">
            <a:avLst/>
          </a:prstGeom>
        </p:spPr>
        <p:txBody>
          <a:bodyPr wrap="square">
            <a:spAutoFit/>
          </a:bodyPr>
          <a:lstStyle/>
          <a:p>
            <a:endParaRPr lang="en-US" altLang="zh-TW" sz="2200" dirty="0">
              <a:solidFill>
                <a:srgbClr val="0000CC"/>
              </a:solidFill>
            </a:endParaRPr>
          </a:p>
          <a:p>
            <a:pPr marL="285750" indent="-285750">
              <a:buFont typeface="Wingdings" panose="05000000000000000000" pitchFamily="2" charset="2"/>
              <a:buChar char="p"/>
            </a:pPr>
            <a:endParaRPr lang="zh-TW" altLang="zh-HK" sz="2200" dirty="0">
              <a:solidFill>
                <a:srgbClr val="0000CC"/>
              </a:solidFill>
            </a:endParaRPr>
          </a:p>
        </p:txBody>
      </p:sp>
      <p:sp>
        <p:nvSpPr>
          <p:cNvPr id="4" name="矩形 3"/>
          <p:cNvSpPr/>
          <p:nvPr/>
        </p:nvSpPr>
        <p:spPr>
          <a:xfrm>
            <a:off x="2866108" y="620688"/>
            <a:ext cx="6277892" cy="6463308"/>
          </a:xfrm>
          <a:prstGeom prst="rect">
            <a:avLst/>
          </a:prstGeom>
        </p:spPr>
        <p:txBody>
          <a:bodyPr wrap="square">
            <a:spAutoFit/>
          </a:bodyPr>
          <a:lstStyle/>
          <a:p>
            <a:r>
              <a:rPr lang="en-US" altLang="zh-HK" b="1" dirty="0" smtClean="0">
                <a:latin typeface="Times New Roman" panose="02020603050405020304" pitchFamily="18" charset="0"/>
                <a:cs typeface="Times New Roman" panose="02020603050405020304" pitchFamily="18" charset="0"/>
              </a:rPr>
              <a:t>Hong Kong is facing a rapidly ageing population. According to data from the Census and Statistics Department (C&amp;SD), nearly one in every three people in Hong Kong will be 65 or above by 2041. Most of the opinions reflect that our ageing population will become a burden for the society. To meet the growing demands on social security, healthcare and elderly services arising from the ageing population, our public expenditures must increase in these areas in the future. However, other opinions reflect that the coming generations of elderly people will be better-off than the past generations in terms of health, education and wealth. They will become a group of customers with high potential purchasing power. Therefore, ageing population presents plenty of business opportunities for the community. Moreover, retired elderly people could still engage themselves in different kinds of activities, such as continuing to work to sustain a productive life, and/or participating in voluntary work. Hong Kong is facing a pressing problem of ageing population. How different sectors of the community could reach a consensus on issues such as allocation of resources to create an age-friendly environment and allow the elderly people to stay active and enjoy life is an issue worthy of deep probing.</a:t>
            </a:r>
            <a:endParaRPr lang="zh-TW" altLang="zh-HK" b="1" dirty="0" smtClean="0">
              <a:latin typeface="Times New Roman" panose="02020603050405020304" pitchFamily="18" charset="0"/>
              <a:cs typeface="Times New Roman" panose="02020603050405020304" pitchFamily="18" charset="0"/>
            </a:endParaRPr>
          </a:p>
          <a:p>
            <a:endParaRPr lang="zh-HK" altLang="en-US" b="1" dirty="0">
              <a:latin typeface="Times New Roman" panose="02020603050405020304" pitchFamily="18" charset="0"/>
              <a:cs typeface="Times New Roman" panose="02020603050405020304" pitchFamily="18" charset="0"/>
            </a:endParaRPr>
          </a:p>
        </p:txBody>
      </p:sp>
      <p:pic>
        <p:nvPicPr>
          <p:cNvPr id="13" name="Picture 6"/>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249221" y="978778"/>
            <a:ext cx="2491093" cy="505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26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chiuwingyin\Pictures\background_from_autumn_leaves_200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566050"/>
            <a:ext cx="9142412" cy="6290363"/>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ChangeArrowheads="1"/>
          </p:cNvSpPr>
          <p:nvPr/>
        </p:nvSpPr>
        <p:spPr bwMode="auto">
          <a:xfrm>
            <a:off x="932638" y="913944"/>
            <a:ext cx="7226780" cy="1785104"/>
          </a:xfrm>
          <a:prstGeom prst="rect">
            <a:avLst/>
          </a:prstGeom>
          <a:solidFill>
            <a:srgbClr val="FFFF00">
              <a:alpha val="58823"/>
            </a:srgbClr>
          </a:solidFill>
          <a:ln>
            <a:noFill/>
          </a:ln>
          <a:effectLst/>
          <a:extLst/>
        </p:spPr>
        <p:txBody>
          <a:bodyPr wrap="square">
            <a:spAutoFit/>
          </a:bodyPr>
          <a:lstStyle/>
          <a:p>
            <a:pPr lvl="0">
              <a:defRPr/>
            </a:pPr>
            <a:r>
              <a:rPr lang="en-US" altLang="zh-HK" sz="2200" b="1" dirty="0" smtClean="0">
                <a:latin typeface="Times New Roman" panose="02020603050405020304" pitchFamily="18" charset="0"/>
                <a:cs typeface="Times New Roman" panose="02020603050405020304" pitchFamily="18" charset="0"/>
              </a:rPr>
              <a:t>1. There </a:t>
            </a:r>
            <a:r>
              <a:rPr lang="en-US" altLang="zh-HK" sz="2200" b="1" dirty="0">
                <a:latin typeface="Times New Roman" panose="02020603050405020304" pitchFamily="18" charset="0"/>
                <a:cs typeface="Times New Roman" panose="02020603050405020304" pitchFamily="18" charset="0"/>
              </a:rPr>
              <a:t>is a view that senior citizens would bring plenty of business opportunities. What kinds of occupations do you think the youths in Hong Kong could choose so as to embrace the opportunities brought by the ageing population? Why?</a:t>
            </a:r>
            <a:endParaRPr lang="zh-TW" altLang="en-US" sz="2200" b="1" dirty="0">
              <a:solidFill>
                <a:srgbClr val="0000CC"/>
              </a:solidFill>
              <a:latin typeface="Times New Roman" panose="02020603050405020304" pitchFamily="18" charset="0"/>
              <a:cs typeface="Times New Roman" panose="02020603050405020304" pitchFamily="18" charset="0"/>
            </a:endParaRPr>
          </a:p>
        </p:txBody>
      </p:sp>
      <p:sp>
        <p:nvSpPr>
          <p:cNvPr id="7176" name="Rectangle 9"/>
          <p:cNvSpPr>
            <a:spLocks noChangeArrowheads="1"/>
          </p:cNvSpPr>
          <p:nvPr/>
        </p:nvSpPr>
        <p:spPr bwMode="auto">
          <a:xfrm>
            <a:off x="932638" y="2852936"/>
            <a:ext cx="7198400" cy="1785104"/>
          </a:xfrm>
          <a:prstGeom prst="rect">
            <a:avLst/>
          </a:prstGeom>
          <a:solidFill>
            <a:schemeClr val="accent4">
              <a:lumMod val="40000"/>
              <a:lumOff val="60000"/>
              <a:alpha val="85000"/>
            </a:schemeClr>
          </a:solidFill>
          <a:ln>
            <a:noFill/>
          </a:ln>
          <a:extLst/>
        </p:spPr>
        <p:txBody>
          <a:bodyPr wrap="square">
            <a:spAutoFit/>
          </a:bodyPr>
          <a:lstStyle/>
          <a:p>
            <a:r>
              <a:rPr lang="en-US" altLang="zh-HK" sz="2200" b="1" dirty="0" smtClean="0">
                <a:latin typeface="Times New Roman" panose="02020603050405020304" pitchFamily="18" charset="0"/>
                <a:cs typeface="Times New Roman" panose="02020603050405020304" pitchFamily="18" charset="0"/>
              </a:rPr>
              <a:t>2. Do </a:t>
            </a:r>
            <a:r>
              <a:rPr lang="en-US" altLang="zh-HK" sz="2200" b="1" dirty="0">
                <a:latin typeface="Times New Roman" panose="02020603050405020304" pitchFamily="18" charset="0"/>
                <a:cs typeface="Times New Roman" panose="02020603050405020304" pitchFamily="18" charset="0"/>
              </a:rPr>
              <a:t>you think the measures provided by Hong Kong to support elderly people retiring on the mainland are effective? For elderly people who wish to retire on the mainland, are these support measures their major considerations? Why or why not?</a:t>
            </a:r>
            <a:endParaRPr lang="zh-TW" altLang="zh-HK" sz="2200" b="1" dirty="0">
              <a:latin typeface="Times New Roman" panose="02020603050405020304" pitchFamily="18" charset="0"/>
              <a:cs typeface="Times New Roman" panose="02020603050405020304" pitchFamily="18" charset="0"/>
            </a:endParaRPr>
          </a:p>
        </p:txBody>
      </p:sp>
      <p:sp>
        <p:nvSpPr>
          <p:cNvPr id="7179" name="Rectangle 9"/>
          <p:cNvSpPr>
            <a:spLocks noChangeArrowheads="1"/>
          </p:cNvSpPr>
          <p:nvPr/>
        </p:nvSpPr>
        <p:spPr bwMode="auto">
          <a:xfrm>
            <a:off x="940779" y="4840213"/>
            <a:ext cx="7173248" cy="1107996"/>
          </a:xfrm>
          <a:prstGeom prst="rect">
            <a:avLst/>
          </a:prstGeom>
          <a:solidFill>
            <a:srgbClr val="9FD3E1">
              <a:alpha val="85000"/>
            </a:srgbClr>
          </a:solidFill>
          <a:ln>
            <a:noFill/>
          </a:ln>
          <a:extLst/>
        </p:spPr>
        <p:txBody>
          <a:bodyPr wrap="square">
            <a:spAutoFit/>
          </a:bodyPr>
          <a:lstStyle/>
          <a:p>
            <a:r>
              <a:rPr lang="en-US" altLang="zh-HK" sz="2200" b="1" dirty="0" smtClean="0">
                <a:latin typeface="Times New Roman" panose="02020603050405020304" pitchFamily="18" charset="0"/>
                <a:cs typeface="Times New Roman" panose="02020603050405020304" pitchFamily="18" charset="0"/>
              </a:rPr>
              <a:t>3. In </a:t>
            </a:r>
            <a:r>
              <a:rPr lang="en-US" altLang="zh-HK" sz="2200" b="1" dirty="0">
                <a:latin typeface="Times New Roman" panose="02020603050405020304" pitchFamily="18" charset="0"/>
                <a:cs typeface="Times New Roman" panose="02020603050405020304" pitchFamily="18" charset="0"/>
              </a:rPr>
              <a:t>order to achieve the goal of ‘Active Ageing’, which aspects does Hong Kong need improvements the most? Why</a:t>
            </a:r>
            <a:r>
              <a:rPr lang="en-US" altLang="zh-HK" sz="2200" b="1" dirty="0" smtClean="0">
                <a:latin typeface="Times New Roman" panose="02020603050405020304" pitchFamily="18" charset="0"/>
                <a:cs typeface="Times New Roman" panose="02020603050405020304" pitchFamily="18" charset="0"/>
              </a:rPr>
              <a:t>?</a:t>
            </a:r>
            <a:endParaRPr lang="zh-TW" altLang="zh-HK" sz="2200" b="1" dirty="0">
              <a:latin typeface="Times New Roman" panose="02020603050405020304" pitchFamily="18" charset="0"/>
              <a:cs typeface="Times New Roman" panose="02020603050405020304" pitchFamily="18" charset="0"/>
            </a:endParaRPr>
          </a:p>
        </p:txBody>
      </p:sp>
      <p:sp>
        <p:nvSpPr>
          <p:cNvPr id="718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718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3</a:t>
            </a:fld>
            <a:endParaRPr lang="zh-HK" altLang="en-US"/>
          </a:p>
        </p:txBody>
      </p:sp>
      <p:sp>
        <p:nvSpPr>
          <p:cNvPr id="15" name="標題 1"/>
          <p:cNvSpPr>
            <a:spLocks noGrp="1"/>
          </p:cNvSpPr>
          <p:nvPr>
            <p:ph type="title"/>
          </p:nvPr>
        </p:nvSpPr>
        <p:spPr>
          <a:xfrm>
            <a:off x="1588" y="-3245"/>
            <a:ext cx="9142412" cy="592832"/>
          </a:xfrm>
          <a:solidFill>
            <a:srgbClr val="92D050"/>
          </a:solidFill>
        </p:spPr>
        <p:txBody>
          <a:bodyPr>
            <a:noAutofit/>
          </a:bodyPr>
          <a:lstStyle/>
          <a:p>
            <a:pPr algn="l" eaLnBrk="1" hangingPunct="1">
              <a:defRPr/>
            </a:pPr>
            <a:r>
              <a:rPr lang="en-US" altLang="zh-HK" sz="4000" b="1" dirty="0" smtClean="0">
                <a:solidFill>
                  <a:schemeClr val="tx2">
                    <a:lumMod val="75000"/>
                  </a:schemeClr>
                </a:solidFill>
                <a:latin typeface="Times New Roman" panose="02020603050405020304" pitchFamily="18" charset="0"/>
                <a:ea typeface="+mn-ea"/>
                <a:cs typeface="Times New Roman" panose="02020603050405020304" pitchFamily="18" charset="0"/>
              </a:rPr>
              <a:t>Questions for Enquiry</a:t>
            </a:r>
            <a:endParaRPr lang="zh-HK" altLang="en-US" sz="4000" b="1" dirty="0" smtClean="0">
              <a:solidFill>
                <a:schemeClr val="tx2">
                  <a:lumMod val="75000"/>
                </a:schemeClr>
              </a:solidFill>
              <a:latin typeface="Times New Roman" panose="02020603050405020304" pitchFamily="18" charset="0"/>
              <a:ea typeface="+mn-ea"/>
              <a:cs typeface="Times New Roman" panose="02020603050405020304" pitchFamily="18" charset="0"/>
            </a:endParaRPr>
          </a:p>
        </p:txBody>
      </p:sp>
      <p:sp>
        <p:nvSpPr>
          <p:cNvPr id="7171" name="AutoShape 4">
            <a:hlinkClick r:id="" action="ppaction://hlinkshowjump?jump=firstslide" highlightClick="1"/>
          </p:cNvPr>
          <p:cNvSpPr>
            <a:spLocks noChangeArrowheads="1"/>
          </p:cNvSpPr>
          <p:nvPr/>
        </p:nvSpPr>
        <p:spPr bwMode="auto">
          <a:xfrm>
            <a:off x="7900022" y="50563"/>
            <a:ext cx="1203963" cy="490364"/>
          </a:xfrm>
          <a:prstGeom prst="actionButtonHome">
            <a:avLst/>
          </a:prstGeom>
          <a:solidFill>
            <a:srgbClr val="FFCC00"/>
          </a:solidFill>
          <a:ln>
            <a:noFill/>
          </a:ln>
          <a:effectLst>
            <a:glow rad="2286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endParaRPr kumimoji="0" lang="zh-HK" altLang="en-US">
              <a:solidFill>
                <a:schemeClr val="tx1"/>
              </a:solidFill>
            </a:endParaRPr>
          </a:p>
        </p:txBody>
      </p:sp>
    </p:spTree>
    <p:extLst>
      <p:ext uri="{BB962C8B-B14F-4D97-AF65-F5344CB8AC3E}">
        <p14:creationId xmlns:p14="http://schemas.microsoft.com/office/powerpoint/2010/main" val="362603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5"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15" name="文字方塊 14"/>
          <p:cNvSpPr txBox="1"/>
          <p:nvPr/>
        </p:nvSpPr>
        <p:spPr>
          <a:xfrm>
            <a:off x="0" y="-690"/>
            <a:ext cx="8509472" cy="707886"/>
          </a:xfrm>
          <a:prstGeom prst="rect">
            <a:avLst/>
          </a:prstGeom>
          <a:solidFill>
            <a:srgbClr val="92D050"/>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smtClean="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a:t>
            </a:r>
            <a:r>
              <a:rPr kumimoji="0" lang="en-US" altLang="zh-TW" sz="4000" b="1" dirty="0" smtClean="0">
                <a:solidFill>
                  <a:prstClr val="black"/>
                </a:solidFill>
                <a:latin typeface="細明體" panose="02020509000000000000" pitchFamily="49" charset="-120"/>
                <a:ea typeface="細明體" panose="02020509000000000000" pitchFamily="49" charset="-120"/>
              </a:rPr>
              <a:t> </a:t>
            </a:r>
          </a:p>
        </p:txBody>
      </p:sp>
      <p:grpSp>
        <p:nvGrpSpPr>
          <p:cNvPr id="16" name="群組 15"/>
          <p:cNvGrpSpPr/>
          <p:nvPr/>
        </p:nvGrpSpPr>
        <p:grpSpPr>
          <a:xfrm>
            <a:off x="907142" y="6289611"/>
            <a:ext cx="3347594" cy="549276"/>
            <a:chOff x="907142" y="6289611"/>
            <a:chExt cx="3347594" cy="549276"/>
          </a:xfrm>
          <a:solidFill>
            <a:srgbClr val="0000CC"/>
          </a:solidFill>
        </p:grpSpPr>
        <p:sp>
          <p:nvSpPr>
            <p:cNvPr id="17" name="矩形 16">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grpSp>
      <p:sp>
        <p:nvSpPr>
          <p:cNvPr id="4" name="矩形 3"/>
          <p:cNvSpPr/>
          <p:nvPr/>
        </p:nvSpPr>
        <p:spPr>
          <a:xfrm>
            <a:off x="171662" y="720853"/>
            <a:ext cx="8862512" cy="5509200"/>
          </a:xfrm>
          <a:prstGeom prst="rect">
            <a:avLst/>
          </a:prstGeom>
        </p:spPr>
        <p:txBody>
          <a:bodyPr wrap="square">
            <a:spAutoFit/>
          </a:bodyPr>
          <a:lstStyle/>
          <a:p>
            <a:pPr marL="285750" indent="-285750">
              <a:buFont typeface="Wingdings" panose="05000000000000000000" pitchFamily="2" charset="2"/>
              <a:buChar char="p"/>
            </a:pPr>
            <a:r>
              <a:rPr lang="en-US" altLang="zh-HK" sz="2200" dirty="0">
                <a:latin typeface="Times New Roman" panose="02020603050405020304" pitchFamily="18" charset="0"/>
                <a:cs typeface="Times New Roman" panose="02020603050405020304" pitchFamily="18" charset="0"/>
              </a:rPr>
              <a:t>Secretariat of the Steering Committee on Population Policy, Chief Secretary for Administration’s Office. (2013). Public Engagement Exercise on Population Policy(2013.10.24. – 2014.2.23). Retrieved from </a:t>
            </a:r>
            <a:r>
              <a:rPr lang="en-US" altLang="zh-TW" sz="2200" dirty="0">
                <a:latin typeface="Times New Roman" panose="02020603050405020304" pitchFamily="18" charset="0"/>
                <a:cs typeface="Times New Roman" panose="02020603050405020304" pitchFamily="18" charset="0"/>
                <a:hlinkClick r:id="rId5"/>
              </a:rPr>
              <a:t>http://www.hkpopulation.gov.hk/public_engagement/en/</a:t>
            </a:r>
            <a:endParaRPr lang="en-US" altLang="zh-TW" sz="2200" dirty="0">
              <a:latin typeface="Times New Roman" panose="02020603050405020304" pitchFamily="18" charset="0"/>
              <a:cs typeface="Times New Roman" panose="02020603050405020304" pitchFamily="18" charset="0"/>
            </a:endParaRPr>
          </a:p>
          <a:p>
            <a:endParaRPr lang="en-US" altLang="zh-TW" sz="2200" dirty="0">
              <a:solidFill>
                <a:srgbClr val="0000CC"/>
              </a:solidFill>
              <a:latin typeface="+mn-ea"/>
            </a:endParaRPr>
          </a:p>
          <a:p>
            <a:pPr marL="285750" indent="-285750">
              <a:buFont typeface="Wingdings" panose="05000000000000000000" pitchFamily="2" charset="2"/>
              <a:buChar char="p"/>
            </a:pPr>
            <a:r>
              <a:rPr lang="en-US" altLang="zh-HK" sz="2200" dirty="0">
                <a:latin typeface="Times New Roman" panose="02020603050405020304" pitchFamily="18" charset="0"/>
                <a:cs typeface="Times New Roman" panose="02020603050405020304" pitchFamily="18" charset="0"/>
              </a:rPr>
              <a:t>Information Services Department, HKSAR. (24 Oct 2013). Chief Secretary’s Opening Speech at the Press Conference on population policy public engagement exercise. (Chinese Only) Retrieved from</a:t>
            </a:r>
            <a:r>
              <a:rPr lang="zh-TW" altLang="zh-HK" sz="2200" dirty="0">
                <a:latin typeface="Times New Roman" panose="02020603050405020304" pitchFamily="18" charset="0"/>
                <a:cs typeface="Times New Roman" panose="02020603050405020304" pitchFamily="18" charset="0"/>
              </a:rPr>
              <a:t> </a:t>
            </a:r>
            <a:r>
              <a:rPr lang="en-US" altLang="zh-HK" sz="2200" dirty="0">
                <a:latin typeface="Times New Roman" panose="02020603050405020304" pitchFamily="18" charset="0"/>
                <a:cs typeface="Times New Roman" panose="02020603050405020304" pitchFamily="18" charset="0"/>
                <a:hlinkClick r:id="rId6"/>
              </a:rPr>
              <a:t>http://www.info.gov.hk/gia/general/201310/24/P201310240689.htm</a:t>
            </a:r>
            <a:r>
              <a:rPr lang="en-US" altLang="zh-HK" sz="2200" dirty="0">
                <a:latin typeface="Times New Roman" panose="02020603050405020304" pitchFamily="18" charset="0"/>
                <a:cs typeface="Times New Roman" panose="02020603050405020304" pitchFamily="18" charset="0"/>
              </a:rPr>
              <a:t> </a:t>
            </a:r>
            <a:endParaRPr lang="zh-TW" altLang="zh-HK" sz="2200" dirty="0">
              <a:latin typeface="Times New Roman" panose="02020603050405020304" pitchFamily="18" charset="0"/>
              <a:cs typeface="Times New Roman" panose="02020603050405020304" pitchFamily="18" charset="0"/>
            </a:endParaRPr>
          </a:p>
          <a:p>
            <a:endParaRPr lang="zh-TW" altLang="zh-HK" sz="2200" dirty="0" smtClean="0">
              <a:latin typeface="+mn-ea"/>
            </a:endParaRPr>
          </a:p>
          <a:p>
            <a:pPr marL="285750" indent="-285750">
              <a:buFont typeface="Wingdings" panose="05000000000000000000" pitchFamily="2" charset="2"/>
              <a:buChar char="p"/>
            </a:pPr>
            <a:r>
              <a:rPr lang="en-US" altLang="zh-HK" sz="2200" dirty="0">
                <a:latin typeface="Times New Roman" panose="02020603050405020304" pitchFamily="18" charset="0"/>
                <a:cs typeface="Times New Roman" panose="02020603050405020304" pitchFamily="18" charset="0"/>
              </a:rPr>
              <a:t>Information Services Department, HKSAR. (24 Oct 2013). Transcript of Remarks at Press Conference on Population Policy Public Engagement Exercise. Retrieved from </a:t>
            </a:r>
            <a:r>
              <a:rPr lang="en-US" altLang="zh-HK" sz="2200" dirty="0">
                <a:latin typeface="Times New Roman" panose="02020603050405020304" pitchFamily="18" charset="0"/>
                <a:cs typeface="Times New Roman" panose="02020603050405020304" pitchFamily="18" charset="0"/>
                <a:hlinkClick r:id="rId7"/>
              </a:rPr>
              <a:t>http://www.info.gov.hk/gia/general/201310/24/P201310240695.htm</a:t>
            </a:r>
            <a:r>
              <a:rPr lang="en-US" altLang="zh-HK" sz="2200" dirty="0">
                <a:latin typeface="Times New Roman" panose="02020603050405020304" pitchFamily="18" charset="0"/>
                <a:cs typeface="Times New Roman" panose="02020603050405020304" pitchFamily="18" charset="0"/>
              </a:rPr>
              <a:t> </a:t>
            </a:r>
          </a:p>
          <a:p>
            <a:endParaRPr lang="en-US" altLang="zh-HK" sz="2200" dirty="0" smtClean="0">
              <a:latin typeface="+mn-ea"/>
            </a:endParaRPr>
          </a:p>
          <a:p>
            <a:pPr marL="285750" indent="-285750">
              <a:buFont typeface="Wingdings" panose="05000000000000000000" pitchFamily="2" charset="2"/>
              <a:buChar char="p"/>
            </a:pPr>
            <a:endParaRPr lang="en-US" altLang="zh-HK" sz="2200" dirty="0">
              <a:latin typeface="+mn-ea"/>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4</a:t>
            </a:fld>
            <a:endParaRPr lang="zh-HK" altLang="en-US" dirty="0"/>
          </a:p>
        </p:txBody>
      </p:sp>
      <p:sp>
        <p:nvSpPr>
          <p:cNvPr id="19" name="矩形 18">
            <a:hlinkClick r:id="rId4" action="ppaction://hlinksldjump"/>
          </p:cNvPr>
          <p:cNvSpPr/>
          <p:nvPr/>
        </p:nvSpPr>
        <p:spPr>
          <a:xfrm>
            <a:off x="4788024"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rId4" action="ppaction://hlinksldjump"/>
          </p:cNvPr>
          <p:cNvSpPr/>
          <p:nvPr/>
        </p:nvSpPr>
        <p:spPr>
          <a:xfrm>
            <a:off x="6569157"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Tree>
    <p:extLst>
      <p:ext uri="{BB962C8B-B14F-4D97-AF65-F5344CB8AC3E}">
        <p14:creationId xmlns:p14="http://schemas.microsoft.com/office/powerpoint/2010/main" val="2504934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273" y="4179272"/>
            <a:ext cx="1795240" cy="179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rgbClr val="92D050"/>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a:t>
            </a:r>
            <a:r>
              <a:rPr kumimoji="0" lang="en-US" altLang="zh-TW" sz="4000" b="1" dirty="0">
                <a:solidFill>
                  <a:prstClr val="black"/>
                </a:solidFill>
                <a:latin typeface="細明體" panose="02020509000000000000" pitchFamily="49" charset="-120"/>
                <a:ea typeface="細明體" panose="02020509000000000000" pitchFamily="49" charset="-120"/>
              </a:rPr>
              <a:t> </a:t>
            </a:r>
          </a:p>
        </p:txBody>
      </p:sp>
      <p:sp>
        <p:nvSpPr>
          <p:cNvPr id="4" name="矩形 3"/>
          <p:cNvSpPr/>
          <p:nvPr/>
        </p:nvSpPr>
        <p:spPr>
          <a:xfrm>
            <a:off x="173788" y="723636"/>
            <a:ext cx="8862512" cy="5324535"/>
          </a:xfrm>
          <a:prstGeom prst="rect">
            <a:avLst/>
          </a:prstGeom>
        </p:spPr>
        <p:txBody>
          <a:bodyPr wrap="square">
            <a:spAutoFit/>
          </a:bodyPr>
          <a:lstStyle/>
          <a:p>
            <a:pPr marL="285750" lvl="1" indent="-285750">
              <a:buFont typeface="Wingdings" panose="05000000000000000000" pitchFamily="2" charset="2"/>
              <a:buChar char="p"/>
            </a:pPr>
            <a:r>
              <a:rPr lang="en-US" altLang="zh-HK" sz="2000" dirty="0">
                <a:latin typeface="Times New Roman" panose="02020603050405020304" pitchFamily="18" charset="0"/>
                <a:cs typeface="Times New Roman" panose="02020603050405020304" pitchFamily="18" charset="0"/>
              </a:rPr>
              <a:t>Information Services Department, HKSAR. (</a:t>
            </a:r>
            <a:r>
              <a:rPr lang="en-US" altLang="zh-HK" sz="2000" dirty="0" smtClean="0">
                <a:latin typeface="Times New Roman" panose="02020603050405020304" pitchFamily="18" charset="0"/>
                <a:cs typeface="Times New Roman" panose="02020603050405020304" pitchFamily="18" charset="0"/>
              </a:rPr>
              <a:t>29 Dec </a:t>
            </a:r>
            <a:r>
              <a:rPr lang="en-US" altLang="zh-HK" sz="2000" dirty="0">
                <a:latin typeface="Times New Roman" panose="02020603050405020304" pitchFamily="18" charset="0"/>
                <a:cs typeface="Times New Roman" panose="02020603050405020304" pitchFamily="18" charset="0"/>
              </a:rPr>
              <a:t>2013</a:t>
            </a:r>
            <a:r>
              <a:rPr lang="en-US" altLang="zh-HK" sz="2000" dirty="0" smtClean="0">
                <a:latin typeface="Times New Roman" panose="02020603050405020304" pitchFamily="18" charset="0"/>
                <a:cs typeface="Times New Roman" panose="02020603050405020304" pitchFamily="18" charset="0"/>
              </a:rPr>
              <a:t>). Financial Secretary talks about the long-term plan. (Chinese only) Retrieved from </a:t>
            </a:r>
            <a:r>
              <a:rPr lang="en-US" altLang="zh-HK" sz="2000" u="sng" dirty="0" smtClean="0">
                <a:latin typeface="Times New Roman" panose="02020603050405020304" pitchFamily="18" charset="0"/>
                <a:cs typeface="Times New Roman" panose="02020603050405020304" pitchFamily="18" charset="0"/>
                <a:hlinkClick r:id="rId4"/>
              </a:rPr>
              <a:t>http</a:t>
            </a:r>
            <a:r>
              <a:rPr lang="en-US" altLang="zh-HK" sz="2000" u="sng" dirty="0">
                <a:latin typeface="Times New Roman" panose="02020603050405020304" pitchFamily="18" charset="0"/>
                <a:cs typeface="Times New Roman" panose="02020603050405020304" pitchFamily="18" charset="0"/>
                <a:hlinkClick r:id="rId4"/>
              </a:rPr>
              <a:t>://www.news.gov.hk/tc/record/html/2013/12/20131229_145734.shtml?pickList=topstories</a:t>
            </a:r>
            <a:r>
              <a:rPr lang="en-US" altLang="zh-HK" sz="2000" dirty="0" smtClean="0">
                <a:latin typeface="Times New Roman" panose="02020603050405020304" pitchFamily="18" charset="0"/>
                <a:cs typeface="Times New Roman" panose="02020603050405020304" pitchFamily="18" charset="0"/>
              </a:rPr>
              <a:t>)</a:t>
            </a:r>
          </a:p>
          <a:p>
            <a:pPr marL="0" lvl="1"/>
            <a:endParaRPr lang="zh-TW" altLang="zh-HK" sz="2000" dirty="0">
              <a:solidFill>
                <a:srgbClr val="0000CC"/>
              </a:solidFill>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000" dirty="0" smtClean="0">
                <a:latin typeface="Times New Roman" panose="02020603050405020304" pitchFamily="18" charset="0"/>
                <a:cs typeface="Times New Roman" panose="02020603050405020304" pitchFamily="18" charset="0"/>
              </a:rPr>
              <a:t>太陽</a:t>
            </a:r>
            <a:r>
              <a:rPr lang="zh-TW" altLang="zh-HK" sz="2000" dirty="0">
                <a:latin typeface="Times New Roman" panose="02020603050405020304" pitchFamily="18" charset="0"/>
                <a:cs typeface="Times New Roman" panose="02020603050405020304" pitchFamily="18" charset="0"/>
              </a:rPr>
              <a:t>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12</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30</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〈政壇﹕小氣候﹕公共財政末日景象〉</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http://the-sun.on.cc/cnt/news/20131230/00408_008.html)</a:t>
            </a:r>
            <a:endParaRPr lang="zh-TW" altLang="zh-HK" sz="20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endParaRPr lang="en-US" altLang="zh-HK" sz="2000" dirty="0" smtClean="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000" dirty="0" smtClean="0">
                <a:latin typeface="Times New Roman" panose="02020603050405020304" pitchFamily="18" charset="0"/>
                <a:cs typeface="Times New Roman" panose="02020603050405020304" pitchFamily="18" charset="0"/>
              </a:rPr>
              <a:t>香港</a:t>
            </a:r>
            <a:r>
              <a:rPr lang="zh-TW" altLang="zh-HK" sz="2000" dirty="0">
                <a:latin typeface="Times New Roman" panose="02020603050405020304" pitchFamily="18" charset="0"/>
                <a:cs typeface="Times New Roman" panose="02020603050405020304" pitchFamily="18" charset="0"/>
              </a:rPr>
              <a:t>社會服務聯會</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12</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5</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〈對應高齡化社會 把握銀髮契機〉</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http://www.hkcss.org.hk/c/video_detail.asp?video=1&amp;topic_type=&amp;content_id=1342</a:t>
            </a:r>
            <a:r>
              <a:rPr lang="en-US" altLang="zh-HK" sz="2000" dirty="0" smtClean="0">
                <a:latin typeface="Times New Roman" panose="02020603050405020304" pitchFamily="18" charset="0"/>
                <a:cs typeface="Times New Roman" panose="02020603050405020304" pitchFamily="18" charset="0"/>
              </a:rPr>
              <a:t>)</a:t>
            </a:r>
          </a:p>
          <a:p>
            <a:pPr marL="285750" lvl="1" indent="-285750">
              <a:buFont typeface="Wingdings" panose="05000000000000000000" pitchFamily="2" charset="2"/>
              <a:buChar char="p"/>
            </a:pPr>
            <a:endParaRPr lang="en-US" altLang="zh-TW" sz="20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en-US" altLang="zh-TW" sz="2000" dirty="0" smtClean="0">
                <a:latin typeface="Times New Roman" panose="02020603050405020304" pitchFamily="18" charset="0"/>
                <a:cs typeface="Times New Roman" panose="02020603050405020304" pitchFamily="18" charset="0"/>
              </a:rPr>
              <a:t>World Health Organization (WTO). Health Topics: Ageing. </a:t>
            </a:r>
            <a:r>
              <a:rPr lang="en-US" altLang="zh-TW" sz="2000" dirty="0">
                <a:latin typeface="Times New Roman" panose="02020603050405020304" pitchFamily="18" charset="0"/>
                <a:cs typeface="Times New Roman" panose="02020603050405020304" pitchFamily="18" charset="0"/>
              </a:rPr>
              <a:t>Retrieved from </a:t>
            </a:r>
            <a:r>
              <a:rPr lang="en-US" altLang="zh-TW" sz="2000" dirty="0">
                <a:latin typeface="Times New Roman" panose="02020603050405020304" pitchFamily="18" charset="0"/>
                <a:cs typeface="Times New Roman" panose="02020603050405020304" pitchFamily="18" charset="0"/>
                <a:hlinkClick r:id="rId5"/>
              </a:rPr>
              <a:t>http://</a:t>
            </a:r>
            <a:r>
              <a:rPr lang="en-US" altLang="zh-TW" sz="2000" dirty="0" smtClean="0">
                <a:latin typeface="Times New Roman" panose="02020603050405020304" pitchFamily="18" charset="0"/>
                <a:cs typeface="Times New Roman" panose="02020603050405020304" pitchFamily="18" charset="0"/>
                <a:hlinkClick r:id="rId5"/>
              </a:rPr>
              <a:t>www.who.int/topics/ageing/en/index.html</a:t>
            </a:r>
            <a:r>
              <a:rPr lang="en-US" altLang="zh-TW" sz="2000" dirty="0" smtClean="0">
                <a:latin typeface="Times New Roman" panose="02020603050405020304" pitchFamily="18" charset="0"/>
                <a:cs typeface="Times New Roman" panose="02020603050405020304" pitchFamily="18" charset="0"/>
              </a:rPr>
              <a:t>  </a:t>
            </a:r>
          </a:p>
          <a:p>
            <a:pPr marL="0" lvl="1"/>
            <a:endParaRPr lang="en-US" altLang="zh-TW" sz="20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000" dirty="0" smtClean="0">
                <a:latin typeface="Times New Roman" panose="02020603050405020304" pitchFamily="18" charset="0"/>
                <a:cs typeface="Times New Roman" panose="02020603050405020304" pitchFamily="18" charset="0"/>
              </a:rPr>
              <a:t>經濟日報</a:t>
            </a:r>
            <a:r>
              <a:rPr lang="en-US" altLang="zh-HK" sz="2000" dirty="0" smtClean="0">
                <a:latin typeface="Times New Roman" panose="02020603050405020304" pitchFamily="18" charset="0"/>
                <a:cs typeface="Times New Roman" panose="02020603050405020304" pitchFamily="18" charset="0"/>
              </a:rPr>
              <a:t> </a:t>
            </a:r>
            <a:r>
              <a:rPr lang="en-US" altLang="zh-HK" sz="2000" dirty="0">
                <a:latin typeface="Times New Roman" panose="02020603050405020304" pitchFamily="18" charset="0"/>
                <a:cs typeface="Times New Roman" panose="02020603050405020304" pitchFamily="18" charset="0"/>
              </a:rPr>
              <a:t>(2013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12</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25</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〈高齡化社會 重視銀髮族需求〉</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a:t>
            </a:r>
            <a:r>
              <a:rPr lang="en-US" altLang="zh-HK" sz="2000" dirty="0" smtClean="0">
                <a:latin typeface="Times New Roman" panose="02020603050405020304" pitchFamily="18" charset="0"/>
                <a:cs typeface="Times New Roman" panose="02020603050405020304" pitchFamily="18" charset="0"/>
              </a:rPr>
              <a:t>udn.com/NEWS/FINANCE/FIN11/8382077.shtml</a:t>
            </a:r>
            <a:r>
              <a:rPr lang="en-US" altLang="zh-HK" sz="2000" dirty="0">
                <a:latin typeface="Times New Roman" panose="02020603050405020304" pitchFamily="18" charset="0"/>
                <a:cs typeface="Times New Roman" panose="02020603050405020304" pitchFamily="18" charset="0"/>
              </a:rPr>
              <a:t> </a:t>
            </a:r>
            <a:r>
              <a:rPr lang="en-US" altLang="zh-HK" sz="2000" dirty="0" smtClean="0">
                <a:latin typeface="Times New Roman" panose="02020603050405020304" pitchFamily="18" charset="0"/>
                <a:cs typeface="Times New Roman" panose="02020603050405020304" pitchFamily="18" charset="0"/>
              </a:rPr>
              <a:t>)</a:t>
            </a:r>
            <a:endParaRPr lang="zh-TW" altLang="zh-HK" sz="2000" dirty="0">
              <a:solidFill>
                <a:srgbClr val="0000CC"/>
              </a:solidFill>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5</a:t>
            </a:fld>
            <a:endParaRPr lang="zh-HK" altLang="en-US"/>
          </a:p>
        </p:txBody>
      </p:sp>
      <p:sp>
        <p:nvSpPr>
          <p:cNvPr id="19" name="矩形 18">
            <a:hlinkClick r:id="rId6"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rId7"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矩形 20">
            <a:hlinkClick r:id="rId7"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7"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文字方塊 6">
            <a:hlinkClick r:id="" action="ppaction://hlinkshowjump?jump=nextslide"/>
          </p:cNvPr>
          <p:cNvSpPr txBox="1">
            <a:spLocks noChangeArrowheads="1"/>
          </p:cNvSpPr>
          <p:nvPr/>
        </p:nvSpPr>
        <p:spPr bwMode="auto">
          <a:xfrm>
            <a:off x="6460191" y="5882879"/>
            <a:ext cx="27203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0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0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0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182459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rgbClr val="92D050"/>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a:t>
            </a:r>
            <a:r>
              <a:rPr kumimoji="0" lang="en-US" altLang="zh-TW" sz="4000" b="1" dirty="0">
                <a:solidFill>
                  <a:prstClr val="black"/>
                </a:solidFill>
                <a:latin typeface="細明體" panose="02020509000000000000" pitchFamily="49" charset="-120"/>
                <a:ea typeface="細明體" panose="02020509000000000000" pitchFamily="49" charset="-120"/>
              </a:rPr>
              <a:t> </a:t>
            </a:r>
          </a:p>
        </p:txBody>
      </p:sp>
      <p:sp>
        <p:nvSpPr>
          <p:cNvPr id="4" name="矩形 3"/>
          <p:cNvSpPr/>
          <p:nvPr/>
        </p:nvSpPr>
        <p:spPr>
          <a:xfrm>
            <a:off x="123955" y="949512"/>
            <a:ext cx="8838897" cy="4693593"/>
          </a:xfrm>
          <a:prstGeom prst="rect">
            <a:avLst/>
          </a:prstGeom>
        </p:spPr>
        <p:txBody>
          <a:bodyPr wrap="square">
            <a:spAutoFit/>
          </a:bodyPr>
          <a:lstStyle/>
          <a:p>
            <a:pPr marL="285750" lvl="1" indent="-285750">
              <a:buFont typeface="Wingdings" panose="05000000000000000000" pitchFamily="2" charset="2"/>
              <a:buChar char="p"/>
            </a:pPr>
            <a:r>
              <a:rPr lang="zh-TW" altLang="zh-HK" sz="2300" dirty="0">
                <a:latin typeface="Times New Roman" panose="02020603050405020304" pitchFamily="18" charset="0"/>
                <a:cs typeface="Times New Roman" panose="02020603050405020304" pitchFamily="18" charset="0"/>
              </a:rPr>
              <a:t>文匯報</a:t>
            </a:r>
            <a:r>
              <a:rPr lang="en-US" altLang="zh-HK" sz="2300" dirty="0">
                <a:latin typeface="Times New Roman" panose="02020603050405020304" pitchFamily="18" charset="0"/>
                <a:cs typeface="Times New Roman" panose="02020603050405020304" pitchFamily="18" charset="0"/>
              </a:rPr>
              <a:t> (2013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12</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6</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〈維持競爭力需解決勞工荒〉</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http://paper.wenweipo.com/2013/12/06/FK1312060004.htm)</a:t>
            </a:r>
            <a:endParaRPr lang="zh-TW" altLang="zh-HK" sz="23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endParaRPr lang="en-US" altLang="zh-TW" sz="2300" dirty="0" smtClean="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300" dirty="0">
                <a:latin typeface="Times New Roman" panose="02020603050405020304" pitchFamily="18" charset="0"/>
                <a:cs typeface="Times New Roman" panose="02020603050405020304" pitchFamily="18" charset="0"/>
              </a:rPr>
              <a:t>信報財經新聞</a:t>
            </a:r>
            <a:r>
              <a:rPr lang="en-US" altLang="zh-HK" sz="2300" dirty="0">
                <a:latin typeface="Times New Roman" panose="02020603050405020304" pitchFamily="18" charset="0"/>
                <a:cs typeface="Times New Roman" panose="02020603050405020304" pitchFamily="18" charset="0"/>
              </a:rPr>
              <a:t> (2013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11</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18</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〈社會老齡化提供創新沃土〉</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http://www.hkej.com/template/dailynews/jsp/detail.jsp?dnews_id=3856&amp;cat_id=6&amp;title_id=640219)</a:t>
            </a:r>
            <a:endParaRPr lang="zh-TW" altLang="zh-HK" sz="23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endParaRPr lang="en-US" altLang="zh-TW" sz="2300" dirty="0" smtClean="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300" dirty="0">
                <a:latin typeface="Times New Roman" panose="02020603050405020304" pitchFamily="18" charset="0"/>
                <a:cs typeface="Times New Roman" panose="02020603050405020304" pitchFamily="18" charset="0"/>
              </a:rPr>
              <a:t>文匯報</a:t>
            </a:r>
            <a:r>
              <a:rPr lang="en-US" altLang="zh-HK" sz="2300" dirty="0">
                <a:latin typeface="Times New Roman" panose="02020603050405020304" pitchFamily="18" charset="0"/>
                <a:cs typeface="Times New Roman" panose="02020603050405020304" pitchFamily="18" charset="0"/>
              </a:rPr>
              <a:t> (2013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11</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17</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〈鍾伯光專欄﹕對社會高齡化不容忽視〉</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http://paper.wenweipo.com/2013/11/17/SP1311170034.htm)</a:t>
            </a:r>
            <a:endParaRPr lang="zh-TW" altLang="zh-HK" sz="23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endParaRPr lang="en-US" altLang="zh-TW" sz="2300" dirty="0" smtClean="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300" dirty="0">
                <a:latin typeface="Times New Roman" panose="02020603050405020304" pitchFamily="18" charset="0"/>
                <a:cs typeface="Times New Roman" panose="02020603050405020304" pitchFamily="18" charset="0"/>
              </a:rPr>
              <a:t>成報</a:t>
            </a:r>
            <a:r>
              <a:rPr lang="en-US" altLang="zh-HK" sz="2300" dirty="0">
                <a:latin typeface="Times New Roman" panose="02020603050405020304" pitchFamily="18" charset="0"/>
                <a:cs typeface="Times New Roman" panose="02020603050405020304" pitchFamily="18" charset="0"/>
              </a:rPr>
              <a:t> (2013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6</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16</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〈面對東區人口老化的衝擊〉</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http://www.singpao.com/xw/yl/czjt/201306/t20130616_440749.html</a:t>
            </a:r>
            <a:r>
              <a:rPr lang="en-US" altLang="zh-HK" sz="2300" dirty="0" smtClean="0">
                <a:latin typeface="Times New Roman" panose="02020603050405020304" pitchFamily="18" charset="0"/>
                <a:cs typeface="Times New Roman" panose="02020603050405020304" pitchFamily="18" charset="0"/>
              </a:rPr>
              <a:t>)</a:t>
            </a:r>
            <a:endParaRPr lang="zh-TW" altLang="zh-HK" sz="23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6</a:t>
            </a:fld>
            <a:endParaRPr lang="zh-HK" altLang="en-US"/>
          </a:p>
        </p:txBody>
      </p:sp>
      <p:sp>
        <p:nvSpPr>
          <p:cNvPr id="19" name="矩形 18">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矩形 20">
            <a:hlinkClick r:id="rId4"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4"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93381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4" y="981075"/>
            <a:ext cx="8225308" cy="4911004"/>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rgbClr val="92D050"/>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a:t>
            </a:r>
            <a:r>
              <a:rPr kumimoji="0" lang="en-US" altLang="zh-TW" sz="4000" b="1" dirty="0">
                <a:solidFill>
                  <a:prstClr val="black"/>
                </a:solidFill>
                <a:latin typeface="細明體" panose="02020509000000000000" pitchFamily="49" charset="-120"/>
                <a:ea typeface="細明體" panose="02020509000000000000" pitchFamily="49" charset="-120"/>
              </a:rPr>
              <a:t> </a:t>
            </a:r>
          </a:p>
        </p:txBody>
      </p:sp>
      <p:sp>
        <p:nvSpPr>
          <p:cNvPr id="4" name="矩形 3"/>
          <p:cNvSpPr/>
          <p:nvPr/>
        </p:nvSpPr>
        <p:spPr>
          <a:xfrm>
            <a:off x="207106" y="691182"/>
            <a:ext cx="8985237" cy="5416868"/>
          </a:xfrm>
          <a:prstGeom prst="rect">
            <a:avLst/>
          </a:prstGeom>
        </p:spPr>
        <p:txBody>
          <a:bodyPr wrap="square">
            <a:spAutoFit/>
          </a:bodyPr>
          <a:lstStyle/>
          <a:p>
            <a:pPr marL="285750" lvl="1" indent="-285750">
              <a:buFont typeface="Wingdings" panose="05000000000000000000" pitchFamily="2" charset="2"/>
              <a:buChar char="p"/>
            </a:pPr>
            <a:r>
              <a:rPr lang="zh-TW" altLang="zh-HK" sz="2300" dirty="0">
                <a:latin typeface="Times New Roman" panose="02020603050405020304" pitchFamily="18" charset="0"/>
                <a:cs typeface="Times New Roman" panose="02020603050405020304" pitchFamily="18" charset="0"/>
              </a:rPr>
              <a:t>香港社會服務聯會</a:t>
            </a:r>
            <a:r>
              <a:rPr lang="en-US" altLang="zh-HK" sz="2300" dirty="0">
                <a:latin typeface="Times New Roman" panose="02020603050405020304" pitchFamily="18" charset="0"/>
                <a:cs typeface="Times New Roman" panose="02020603050405020304" pitchFamily="18" charset="0"/>
              </a:rPr>
              <a:t> (2012</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〈香港退休保障資訊網﹕探討香港退休保障制度問題與出路〉</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http://www.pension.org.hk/content/%E4%BA%BA%E5%8F%A3%E9%AB%98%E9%BD%A1%E5%8C%96%E8%88%87%E8%B2%A7%E7%AA%AE%E5%8C%96</a:t>
            </a:r>
            <a:r>
              <a:rPr lang="en-US" altLang="zh-HK" sz="2300" dirty="0" smtClean="0">
                <a:latin typeface="Times New Roman" panose="02020603050405020304" pitchFamily="18" charset="0"/>
                <a:cs typeface="Times New Roman" panose="02020603050405020304" pitchFamily="18" charset="0"/>
              </a:rPr>
              <a:t>)</a:t>
            </a:r>
          </a:p>
          <a:p>
            <a:pPr marL="0" lvl="1"/>
            <a:endParaRPr lang="zh-TW" altLang="zh-HK" sz="23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300" dirty="0" smtClean="0">
                <a:latin typeface="Times New Roman" panose="02020603050405020304" pitchFamily="18" charset="0"/>
                <a:cs typeface="Times New Roman" panose="02020603050405020304" pitchFamily="18" charset="0"/>
              </a:rPr>
              <a:t>信</a:t>
            </a:r>
            <a:r>
              <a:rPr lang="zh-TW" altLang="zh-HK" sz="2300" dirty="0">
                <a:latin typeface="Times New Roman" panose="02020603050405020304" pitchFamily="18" charset="0"/>
                <a:cs typeface="Times New Roman" panose="02020603050405020304" pitchFamily="18" charset="0"/>
              </a:rPr>
              <a:t>報財經月刊</a:t>
            </a:r>
            <a:r>
              <a:rPr lang="en-US" altLang="zh-HK" sz="2300" dirty="0">
                <a:latin typeface="Times New Roman" panose="02020603050405020304" pitchFamily="18" charset="0"/>
                <a:cs typeface="Times New Roman" panose="02020603050405020304" pitchFamily="18" charset="0"/>
              </a:rPr>
              <a:t> (2013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11</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1</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〈人口質與量 經濟危與</a:t>
            </a:r>
            <a:r>
              <a:rPr lang="zh-TW" altLang="zh-HK" sz="2300" dirty="0" smtClean="0">
                <a:latin typeface="Times New Roman" panose="02020603050405020304" pitchFamily="18" charset="0"/>
                <a:cs typeface="Times New Roman" panose="02020603050405020304" pitchFamily="18" charset="0"/>
              </a:rPr>
              <a:t>機〉</a:t>
            </a:r>
            <a:r>
              <a:rPr lang="en-US" altLang="zh-HK" sz="2300" dirty="0" smtClean="0">
                <a:latin typeface="Times New Roman" panose="02020603050405020304" pitchFamily="18" charset="0"/>
                <a:cs typeface="Times New Roman" panose="02020603050405020304" pitchFamily="18" charset="0"/>
              </a:rPr>
              <a:t> </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www.google.com.hk/url?sa=t&amp;rct=j&amp;q=&amp;esrc=s&amp;frm=1&amp;source=web&amp;cd=1&amp;ved=0CCwQFjAA&amp;url=http%3A%2F%2Fwww.hkej.com%2Ftemplate%2Fmagazine%2Fjsp%2Fdetail.jsp%3Fjournal_id%3D102%26title_id%3D8856&amp;ei=SkLCUqidGZGwiQe3loHADA&amp;usg=AFQjCNHBNxJntinGB23OA7fbCsygUZm9iw</a:t>
            </a:r>
            <a:r>
              <a:rPr lang="en-US" altLang="zh-HK" sz="2300" dirty="0" smtClean="0">
                <a:latin typeface="Times New Roman" panose="02020603050405020304" pitchFamily="18" charset="0"/>
                <a:cs typeface="Times New Roman" panose="02020603050405020304" pitchFamily="18" charset="0"/>
              </a:rPr>
              <a:t>)</a:t>
            </a:r>
          </a:p>
          <a:p>
            <a:pPr marL="0" lvl="1"/>
            <a:endParaRPr lang="zh-TW" altLang="zh-HK" sz="2300" dirty="0">
              <a:latin typeface="Times New Roman" panose="02020603050405020304" pitchFamily="18" charset="0"/>
              <a:cs typeface="Times New Roman" panose="02020603050405020304" pitchFamily="18" charset="0"/>
            </a:endParaRPr>
          </a:p>
          <a:p>
            <a:pPr marL="285750" lvl="1" indent="-285750">
              <a:buFont typeface="Wingdings" panose="05000000000000000000" pitchFamily="2" charset="2"/>
              <a:buChar char="p"/>
            </a:pPr>
            <a:r>
              <a:rPr lang="zh-TW" altLang="zh-HK" sz="2300" dirty="0" smtClean="0">
                <a:latin typeface="Times New Roman" panose="02020603050405020304" pitchFamily="18" charset="0"/>
                <a:cs typeface="Times New Roman" panose="02020603050405020304" pitchFamily="18" charset="0"/>
              </a:rPr>
              <a:t>文匯報</a:t>
            </a:r>
            <a:r>
              <a:rPr lang="en-US" altLang="zh-HK" sz="2300" dirty="0" smtClean="0">
                <a:latin typeface="Times New Roman" panose="02020603050405020304" pitchFamily="18" charset="0"/>
                <a:cs typeface="Times New Roman" panose="02020603050405020304" pitchFamily="18" charset="0"/>
              </a:rPr>
              <a:t> </a:t>
            </a:r>
            <a:r>
              <a:rPr lang="en-US" altLang="zh-HK" sz="2300" dirty="0">
                <a:latin typeface="Times New Roman" panose="02020603050405020304" pitchFamily="18" charset="0"/>
                <a:cs typeface="Times New Roman" panose="02020603050405020304" pitchFamily="18" charset="0"/>
              </a:rPr>
              <a:t>(2013</a:t>
            </a:r>
            <a:r>
              <a:rPr lang="zh-TW" altLang="zh-HK" sz="2300" dirty="0">
                <a:latin typeface="Times New Roman" panose="02020603050405020304" pitchFamily="18" charset="0"/>
                <a:cs typeface="Times New Roman" panose="02020603050405020304" pitchFamily="18" charset="0"/>
              </a:rPr>
              <a:t>年</a:t>
            </a:r>
            <a:r>
              <a:rPr lang="en-US" altLang="zh-HK" sz="2300" dirty="0">
                <a:latin typeface="Times New Roman" panose="02020603050405020304" pitchFamily="18" charset="0"/>
                <a:cs typeface="Times New Roman" panose="02020603050405020304" pitchFamily="18" charset="0"/>
              </a:rPr>
              <a:t>7</a:t>
            </a:r>
            <a:r>
              <a:rPr lang="zh-TW" altLang="zh-HK" sz="2300" dirty="0">
                <a:latin typeface="Times New Roman" panose="02020603050405020304" pitchFamily="18" charset="0"/>
                <a:cs typeface="Times New Roman" panose="02020603050405020304" pitchFamily="18" charset="0"/>
              </a:rPr>
              <a:t>月</a:t>
            </a:r>
            <a:r>
              <a:rPr lang="en-US" altLang="zh-HK" sz="2300" dirty="0">
                <a:latin typeface="Times New Roman" panose="02020603050405020304" pitchFamily="18" charset="0"/>
                <a:cs typeface="Times New Roman" panose="02020603050405020304" pitchFamily="18" charset="0"/>
              </a:rPr>
              <a:t>3</a:t>
            </a:r>
            <a:r>
              <a:rPr lang="zh-TW" altLang="zh-HK" sz="2300" dirty="0">
                <a:latin typeface="Times New Roman" panose="02020603050405020304" pitchFamily="18" charset="0"/>
                <a:cs typeface="Times New Roman" panose="02020603050405020304" pitchFamily="18" charset="0"/>
              </a:rPr>
              <a:t>日</a:t>
            </a:r>
            <a:r>
              <a:rPr lang="en-US" altLang="zh-HK" sz="2300" dirty="0">
                <a:latin typeface="Times New Roman" panose="02020603050405020304" pitchFamily="18" charset="0"/>
                <a:cs typeface="Times New Roman" panose="02020603050405020304" pitchFamily="18" charset="0"/>
              </a:rPr>
              <a:t>) </a:t>
            </a:r>
            <a:r>
              <a:rPr lang="zh-TW" altLang="zh-HK" sz="2300" dirty="0">
                <a:latin typeface="Times New Roman" panose="02020603050405020304" pitchFamily="18" charset="0"/>
                <a:cs typeface="Times New Roman" panose="02020603050405020304" pitchFamily="18" charset="0"/>
              </a:rPr>
              <a:t>〈應對人口挑戰關鍵在於執行〉</a:t>
            </a:r>
            <a:r>
              <a:rPr lang="en-US" altLang="zh-HK" sz="2300" dirty="0">
                <a:latin typeface="Times New Roman" panose="02020603050405020304" pitchFamily="18" charset="0"/>
                <a:cs typeface="Times New Roman" panose="02020603050405020304" pitchFamily="18" charset="0"/>
              </a:rPr>
              <a:t>(</a:t>
            </a:r>
            <a:r>
              <a:rPr lang="zh-TW" altLang="zh-HK" sz="2300" dirty="0">
                <a:latin typeface="Times New Roman" panose="02020603050405020304" pitchFamily="18" charset="0"/>
                <a:cs typeface="Times New Roman" panose="02020603050405020304" pitchFamily="18" charset="0"/>
              </a:rPr>
              <a:t>取自﹕</a:t>
            </a:r>
            <a:r>
              <a:rPr lang="en-US" altLang="zh-HK" sz="2300" dirty="0">
                <a:latin typeface="Times New Roman" panose="02020603050405020304" pitchFamily="18" charset="0"/>
                <a:cs typeface="Times New Roman" panose="02020603050405020304" pitchFamily="18" charset="0"/>
              </a:rPr>
              <a:t>http://paper.wenweipo.com/2013/07/03/PL1307030006.htm</a:t>
            </a:r>
            <a:r>
              <a:rPr lang="en-US" altLang="zh-HK" sz="2400" dirty="0" smtClean="0">
                <a:latin typeface="Times New Roman" panose="02020603050405020304" pitchFamily="18" charset="0"/>
                <a:cs typeface="Times New Roman" panose="02020603050405020304" pitchFamily="18" charset="0"/>
              </a:rPr>
              <a:t>)</a:t>
            </a:r>
            <a:endParaRPr lang="zh-TW" altLang="zh-HK" sz="22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7</a:t>
            </a:fld>
            <a:endParaRPr lang="zh-HK" altLang="en-US"/>
          </a:p>
        </p:txBody>
      </p:sp>
      <p:sp>
        <p:nvSpPr>
          <p:cNvPr id="19" name="矩形 18">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矩形 20">
            <a:hlinkClick r:id="rId4"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4"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文字方塊 6">
            <a:hlinkClick r:id="" action="ppaction://hlinkshowjump?jump=nextslide"/>
          </p:cNvPr>
          <p:cNvSpPr txBox="1">
            <a:spLocks noChangeArrowheads="1"/>
          </p:cNvSpPr>
          <p:nvPr/>
        </p:nvSpPr>
        <p:spPr bwMode="auto">
          <a:xfrm>
            <a:off x="6085854" y="5877217"/>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953644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9226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923330"/>
          </a:xfrm>
          <a:prstGeom prst="rect">
            <a:avLst/>
          </a:prstGeom>
          <a:solidFill>
            <a:srgbClr val="FFFF00">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defRPr/>
            </a:pPr>
            <a:r>
              <a:rPr lang="en-US" altLang="zh-HK" b="1" dirty="0">
                <a:latin typeface="Times New Roman" panose="02020603050405020304" pitchFamily="18" charset="0"/>
                <a:cs typeface="Times New Roman" panose="02020603050405020304" pitchFamily="18" charset="0"/>
              </a:rPr>
              <a:t>1. There is a view that senior citizens would bring plenty of business opportunities. What kinds of occupations do you think the youths in Hong Kong could choose so as to embrace the opportunities brought by the ageing population? Why</a:t>
            </a:r>
            <a:r>
              <a:rPr lang="en-US" altLang="zh-HK" b="1" dirty="0" smtClean="0">
                <a:latin typeface="Times New Roman" panose="02020603050405020304" pitchFamily="18" charset="0"/>
                <a:cs typeface="Times New Roman" panose="02020603050405020304" pitchFamily="18" charset="0"/>
              </a:rPr>
              <a:t>?</a:t>
            </a:r>
            <a:endParaRPr lang="zh-TW" altLang="en-US" b="1" dirty="0">
              <a:solidFill>
                <a:srgbClr val="0000CC"/>
              </a:solidFill>
              <a:latin typeface="+mn-ea"/>
            </a:endParaRPr>
          </a:p>
        </p:txBody>
      </p:sp>
      <p:sp>
        <p:nvSpPr>
          <p:cNvPr id="3" name="矩形 2"/>
          <p:cNvSpPr/>
          <p:nvPr/>
        </p:nvSpPr>
        <p:spPr>
          <a:xfrm>
            <a:off x="252649" y="981075"/>
            <a:ext cx="8637351" cy="5663089"/>
          </a:xfrm>
          <a:prstGeom prst="rect">
            <a:avLst/>
          </a:prstGeom>
        </p:spPr>
        <p:txBody>
          <a:bodyPr wrap="square">
            <a:spAutoFit/>
          </a:bodyPr>
          <a:lstStyle/>
          <a:p>
            <a:pPr marL="342900" lvl="1" indent="-342900">
              <a:buFont typeface="Wingdings" panose="05000000000000000000" pitchFamily="2" charset="2"/>
              <a:buChar char="p"/>
            </a:pPr>
            <a:r>
              <a:rPr lang="zh-TW" altLang="zh-HK" sz="2200" dirty="0" smtClean="0">
                <a:latin typeface="Times New Roman" panose="02020603050405020304" pitchFamily="18" charset="0"/>
                <a:cs typeface="Times New Roman" panose="02020603050405020304" pitchFamily="18" charset="0"/>
              </a:rPr>
              <a:t>香港</a:t>
            </a:r>
            <a:r>
              <a:rPr lang="zh-TW" altLang="zh-HK" sz="2200" dirty="0">
                <a:latin typeface="Times New Roman" panose="02020603050405020304" pitchFamily="18" charset="0"/>
                <a:cs typeface="Times New Roman" panose="02020603050405020304" pitchFamily="18" charset="0"/>
              </a:rPr>
              <a:t>貿發局周訊</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香港版</a:t>
            </a:r>
            <a:r>
              <a:rPr lang="en-US" altLang="zh-HK" sz="2200" dirty="0">
                <a:latin typeface="Times New Roman" panose="02020603050405020304" pitchFamily="18" charset="0"/>
                <a:cs typeface="Times New Roman" panose="02020603050405020304" pitchFamily="18" charset="0"/>
              </a:rPr>
              <a:t> (2013</a:t>
            </a:r>
            <a:r>
              <a:rPr lang="zh-TW" altLang="zh-HK" sz="2200" dirty="0">
                <a:latin typeface="Times New Roman" panose="02020603050405020304" pitchFamily="18" charset="0"/>
                <a:cs typeface="Times New Roman" panose="02020603050405020304" pitchFamily="18" charset="0"/>
              </a:rPr>
              <a:t>年</a:t>
            </a:r>
            <a:r>
              <a:rPr lang="en-US" altLang="zh-HK" sz="2200" dirty="0">
                <a:latin typeface="Times New Roman" panose="02020603050405020304" pitchFamily="18" charset="0"/>
                <a:cs typeface="Times New Roman" panose="02020603050405020304" pitchFamily="18" charset="0"/>
              </a:rPr>
              <a:t>5</a:t>
            </a:r>
            <a:r>
              <a:rPr lang="zh-TW" altLang="zh-HK" sz="2200" dirty="0">
                <a:latin typeface="Times New Roman" panose="02020603050405020304" pitchFamily="18" charset="0"/>
                <a:cs typeface="Times New Roman" panose="02020603050405020304" pitchFamily="18" charset="0"/>
              </a:rPr>
              <a:t>月</a:t>
            </a:r>
            <a:r>
              <a:rPr lang="en-US" altLang="zh-HK" sz="2200" dirty="0">
                <a:latin typeface="Times New Roman" panose="02020603050405020304" pitchFamily="18" charset="0"/>
                <a:cs typeface="Times New Roman" panose="02020603050405020304" pitchFamily="18" charset="0"/>
              </a:rPr>
              <a:t>29</a:t>
            </a:r>
            <a:r>
              <a:rPr lang="zh-TW" altLang="zh-HK" sz="2200" dirty="0">
                <a:latin typeface="Times New Roman" panose="02020603050405020304" pitchFamily="18" charset="0"/>
                <a:cs typeface="Times New Roman" panose="02020603050405020304" pitchFamily="18" charset="0"/>
              </a:rPr>
              <a:t>日</a:t>
            </a:r>
            <a:r>
              <a:rPr lang="en-US" altLang="zh-HK" sz="2200" dirty="0">
                <a:latin typeface="Times New Roman" panose="02020603050405020304" pitchFamily="18" charset="0"/>
                <a:cs typeface="Times New Roman" panose="02020603050405020304" pitchFamily="18" charset="0"/>
              </a:rPr>
              <a:t>) </a:t>
            </a:r>
            <a:r>
              <a:rPr lang="zh-TW" altLang="zh-HK" sz="2200" dirty="0">
                <a:latin typeface="Times New Roman" panose="02020603050405020304" pitchFamily="18" charset="0"/>
                <a:cs typeface="Times New Roman" panose="02020603050405020304" pitchFamily="18" charset="0"/>
              </a:rPr>
              <a:t>〈長者人口急升 電動輪椅需求增〉</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取自﹕</a:t>
            </a:r>
            <a:r>
              <a:rPr lang="en-US" altLang="zh-HK" sz="2200" dirty="0">
                <a:latin typeface="Times New Roman" panose="02020603050405020304" pitchFamily="18" charset="0"/>
                <a:cs typeface="Times New Roman" panose="02020603050405020304" pitchFamily="18" charset="0"/>
              </a:rPr>
              <a:t>http://www.hktdc.com/info/mi/a/hkthkc/tc/1X09TA33/1/</a:t>
            </a:r>
            <a:r>
              <a:rPr lang="zh-TW" altLang="zh-HK" sz="2200" dirty="0">
                <a:latin typeface="Times New Roman" panose="02020603050405020304" pitchFamily="18" charset="0"/>
                <a:cs typeface="Times New Roman" panose="02020603050405020304" pitchFamily="18" charset="0"/>
              </a:rPr>
              <a:t>香港貿發局周訊</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香港版</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長者人口急升</a:t>
            </a:r>
            <a:r>
              <a:rPr lang="en-US" altLang="zh-HK" sz="2200" dirty="0">
                <a:latin typeface="Times New Roman" panose="02020603050405020304" pitchFamily="18" charset="0"/>
                <a:cs typeface="Times New Roman" panose="02020603050405020304" pitchFamily="18" charset="0"/>
              </a:rPr>
              <a:t>-</a:t>
            </a:r>
            <a:r>
              <a:rPr lang="zh-TW" altLang="zh-HK" sz="2200" dirty="0">
                <a:latin typeface="Times New Roman" panose="02020603050405020304" pitchFamily="18" charset="0"/>
                <a:cs typeface="Times New Roman" panose="02020603050405020304" pitchFamily="18" charset="0"/>
              </a:rPr>
              <a:t>電動輪椅需求增</a:t>
            </a:r>
            <a:r>
              <a:rPr lang="en-US" altLang="zh-HK" sz="2200" dirty="0">
                <a:latin typeface="Times New Roman" panose="02020603050405020304" pitchFamily="18" charset="0"/>
                <a:cs typeface="Times New Roman" panose="02020603050405020304" pitchFamily="18" charset="0"/>
              </a:rPr>
              <a:t>.</a:t>
            </a:r>
            <a:r>
              <a:rPr lang="en-US" altLang="zh-HK" sz="2200" dirty="0" err="1">
                <a:latin typeface="Times New Roman" panose="02020603050405020304" pitchFamily="18" charset="0"/>
                <a:cs typeface="Times New Roman" panose="02020603050405020304" pitchFamily="18" charset="0"/>
              </a:rPr>
              <a:t>htm</a:t>
            </a:r>
            <a:r>
              <a:rPr lang="en-US" altLang="zh-HK" sz="2200" dirty="0" smtClean="0">
                <a:latin typeface="Times New Roman" panose="02020603050405020304" pitchFamily="18" charset="0"/>
                <a:cs typeface="Times New Roman" panose="02020603050405020304" pitchFamily="18" charset="0"/>
              </a:rPr>
              <a:t>)</a:t>
            </a:r>
          </a:p>
          <a:p>
            <a:pPr marL="342900" lvl="1" indent="-342900">
              <a:buFont typeface="Wingdings" panose="05000000000000000000" pitchFamily="2" charset="2"/>
              <a:buChar char="p"/>
            </a:pPr>
            <a:endParaRPr lang="en-US" altLang="zh-TW" sz="22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星島日報</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11</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22</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 </a:t>
            </a:r>
            <a:r>
              <a:rPr lang="zh-TW" altLang="zh-HK" sz="2400" dirty="0">
                <a:latin typeface="Times New Roman" panose="02020603050405020304" pitchFamily="18" charset="0"/>
                <a:cs typeface="Times New Roman" panose="02020603050405020304" pitchFamily="18" charset="0"/>
              </a:rPr>
              <a:t>〈老花佔激光矯視一成 銀髮族追求生活品質〉</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http://stepaper.stheadline.com/news_list.asp?newscat=A&amp;newsdate=2013-11-22)</a:t>
            </a:r>
            <a:endParaRPr lang="zh-TW" altLang="zh-HK" sz="24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2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400" dirty="0">
                <a:latin typeface="Times New Roman" panose="02020603050405020304" pitchFamily="18" charset="0"/>
                <a:cs typeface="Times New Roman" panose="02020603050405020304" pitchFamily="18" charset="0"/>
              </a:rPr>
              <a:t>成報</a:t>
            </a:r>
            <a:r>
              <a:rPr lang="en-US" altLang="zh-HK" sz="2400" dirty="0">
                <a:latin typeface="Times New Roman" panose="02020603050405020304" pitchFamily="18" charset="0"/>
                <a:cs typeface="Times New Roman" panose="02020603050405020304" pitchFamily="18" charset="0"/>
              </a:rPr>
              <a:t> (2013</a:t>
            </a:r>
            <a:r>
              <a:rPr lang="zh-TW" altLang="zh-HK" sz="2400" dirty="0">
                <a:latin typeface="Times New Roman" panose="02020603050405020304" pitchFamily="18" charset="0"/>
                <a:cs typeface="Times New Roman" panose="02020603050405020304" pitchFamily="18" charset="0"/>
              </a:rPr>
              <a:t>年</a:t>
            </a:r>
            <a:r>
              <a:rPr lang="en-US" altLang="zh-HK" sz="2400" dirty="0">
                <a:latin typeface="Times New Roman" panose="02020603050405020304" pitchFamily="18" charset="0"/>
                <a:cs typeface="Times New Roman" panose="02020603050405020304" pitchFamily="18" charset="0"/>
              </a:rPr>
              <a:t>11</a:t>
            </a:r>
            <a:r>
              <a:rPr lang="zh-TW" altLang="zh-HK" sz="2400" dirty="0">
                <a:latin typeface="Times New Roman" panose="02020603050405020304" pitchFamily="18" charset="0"/>
                <a:cs typeface="Times New Roman" panose="02020603050405020304" pitchFamily="18" charset="0"/>
              </a:rPr>
              <a:t>月</a:t>
            </a:r>
            <a:r>
              <a:rPr lang="en-US" altLang="zh-HK" sz="2400" dirty="0">
                <a:latin typeface="Times New Roman" panose="02020603050405020304" pitchFamily="18" charset="0"/>
                <a:cs typeface="Times New Roman" panose="02020603050405020304" pitchFamily="18" charset="0"/>
              </a:rPr>
              <a:t>10</a:t>
            </a:r>
            <a:r>
              <a:rPr lang="zh-TW" altLang="zh-HK" sz="2400" dirty="0">
                <a:latin typeface="Times New Roman" panose="02020603050405020304" pitchFamily="18" charset="0"/>
                <a:cs typeface="Times New Roman" panose="02020603050405020304" pitchFamily="18" charset="0"/>
              </a:rPr>
              <a:t>日</a:t>
            </a:r>
            <a:r>
              <a:rPr lang="en-US" altLang="zh-HK" sz="2400" dirty="0">
                <a:latin typeface="Times New Roman" panose="02020603050405020304" pitchFamily="18" charset="0"/>
                <a:cs typeface="Times New Roman" panose="02020603050405020304" pitchFamily="18" charset="0"/>
              </a:rPr>
              <a:t>) </a:t>
            </a:r>
            <a:r>
              <a:rPr lang="zh-TW" altLang="zh-HK" sz="2400" dirty="0">
                <a:latin typeface="Times New Roman" panose="02020603050405020304" pitchFamily="18" charset="0"/>
                <a:cs typeface="Times New Roman" panose="02020603050405020304" pitchFamily="18" charset="0"/>
              </a:rPr>
              <a:t>〈銀髮市場帶來的機遇〉</a:t>
            </a:r>
            <a:r>
              <a:rPr lang="en-US" altLang="zh-HK" sz="2400" dirty="0">
                <a:latin typeface="Times New Roman" panose="02020603050405020304" pitchFamily="18" charset="0"/>
                <a:cs typeface="Times New Roman" panose="02020603050405020304" pitchFamily="18" charset="0"/>
              </a:rPr>
              <a:t>(</a:t>
            </a:r>
            <a:r>
              <a:rPr lang="zh-TW" altLang="zh-HK" sz="2400" dirty="0">
                <a:latin typeface="Times New Roman" panose="02020603050405020304" pitchFamily="18" charset="0"/>
                <a:cs typeface="Times New Roman" panose="02020603050405020304" pitchFamily="18" charset="0"/>
              </a:rPr>
              <a:t>取自﹕</a:t>
            </a:r>
            <a:r>
              <a:rPr lang="en-US" altLang="zh-HK" sz="2400" dirty="0">
                <a:latin typeface="Times New Roman" panose="02020603050405020304" pitchFamily="18" charset="0"/>
                <a:cs typeface="Times New Roman" panose="02020603050405020304" pitchFamily="18" charset="0"/>
              </a:rPr>
              <a:t>http://www.chinaexpert1979.com/message_2013_11_10_sp.html)</a:t>
            </a:r>
            <a:endParaRPr lang="zh-TW" altLang="zh-HK" sz="24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sz="22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2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dirty="0">
              <a:latin typeface="Times New Roman" panose="02020603050405020304" pitchFamily="18" charset="0"/>
              <a:cs typeface="Times New Roman" panose="02020603050405020304" pitchFamily="18" charset="0"/>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8</a:t>
            </a:fld>
            <a:endParaRPr lang="zh-HK" altLang="en-US"/>
          </a:p>
        </p:txBody>
      </p:sp>
      <p:sp>
        <p:nvSpPr>
          <p:cNvPr id="16" name="矩形 15">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4"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矩形 24">
            <a:hlinkClick r:id="rId4"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53059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9226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19606" y="830307"/>
            <a:ext cx="9143999" cy="5632311"/>
          </a:xfrm>
          <a:prstGeom prst="rect">
            <a:avLst/>
          </a:prstGeom>
        </p:spPr>
        <p:txBody>
          <a:bodyPr wrap="square">
            <a:spAutoFit/>
          </a:bodyPr>
          <a:lstStyle/>
          <a:p>
            <a:pPr marL="0" lvl="1"/>
            <a:r>
              <a:rPr lang="zh-TW" altLang="en-US" sz="2200" dirty="0" smtClean="0">
                <a:latin typeface="Times New Roman" panose="02020603050405020304" pitchFamily="18" charset="0"/>
                <a:cs typeface="Times New Roman" panose="02020603050405020304" pitchFamily="18" charset="0"/>
              </a:rPr>
              <a:t>    </a:t>
            </a:r>
            <a:endParaRPr lang="en-US" altLang="zh-TW" sz="2200" dirty="0" smtClean="0">
              <a:latin typeface="Times New Roman" panose="02020603050405020304" pitchFamily="18" charset="0"/>
              <a:cs typeface="Times New Roman" panose="02020603050405020304" pitchFamily="18" charset="0"/>
            </a:endParaRPr>
          </a:p>
          <a:p>
            <a:pPr marL="0" lvl="1"/>
            <a:r>
              <a:rPr lang="zh-TW" altLang="en-US" sz="2200" dirty="0" smtClean="0">
                <a:latin typeface="Times New Roman" panose="02020603050405020304" pitchFamily="18" charset="0"/>
                <a:cs typeface="Times New Roman" panose="02020603050405020304" pitchFamily="18" charset="0"/>
              </a:rPr>
              <a:t>    </a:t>
            </a:r>
            <a:r>
              <a:rPr lang="zh-TW" altLang="zh-HK" sz="2000" dirty="0" smtClean="0">
                <a:latin typeface="Times New Roman" panose="02020603050405020304" pitchFamily="18" charset="0"/>
                <a:cs typeface="Times New Roman" panose="02020603050405020304" pitchFamily="18" charset="0"/>
              </a:rPr>
              <a:t>香港</a:t>
            </a:r>
            <a:r>
              <a:rPr lang="zh-TW" altLang="zh-HK" sz="2000" dirty="0">
                <a:latin typeface="Times New Roman" panose="02020603050405020304" pitchFamily="18" charset="0"/>
                <a:cs typeface="Times New Roman" panose="02020603050405020304" pitchFamily="18" charset="0"/>
              </a:rPr>
              <a:t>貿易發展局</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11</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20</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〈銀髮市場有錢途</a:t>
            </a:r>
            <a:r>
              <a:rPr lang="zh-TW" altLang="zh-HK" sz="2000" dirty="0" smtClean="0">
                <a:latin typeface="Times New Roman" panose="02020603050405020304" pitchFamily="18" charset="0"/>
                <a:cs typeface="Times New Roman" panose="02020603050405020304" pitchFamily="18" charset="0"/>
              </a:rPr>
              <a:t>〉</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只有中文</a:t>
            </a:r>
            <a:r>
              <a:rPr lang="en-US" altLang="zh-TW" sz="2000" dirty="0" smtClean="0">
                <a:latin typeface="Times New Roman" panose="02020603050405020304" pitchFamily="18" charset="0"/>
                <a:cs typeface="Times New Roman" panose="02020603050405020304" pitchFamily="18" charset="0"/>
              </a:rPr>
              <a:t>)</a:t>
            </a:r>
            <a:r>
              <a:rPr lang="zh-TW" altLang="en-US" sz="2000" dirty="0" smtClean="0">
                <a:latin typeface="Times New Roman" panose="02020603050405020304" pitchFamily="18" charset="0"/>
                <a:cs typeface="Times New Roman" panose="02020603050405020304" pitchFamily="18" charset="0"/>
              </a:rPr>
              <a:t> </a:t>
            </a:r>
            <a:r>
              <a:rPr lang="en-US" altLang="zh-HK" sz="2000" dirty="0" smtClean="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zh-TW" altLang="zh-HK" sz="2000" dirty="0" smtClean="0">
                <a:latin typeface="Times New Roman" panose="02020603050405020304" pitchFamily="18" charset="0"/>
                <a:cs typeface="Times New Roman" panose="02020603050405020304" pitchFamily="18" charset="0"/>
              </a:rPr>
              <a:t>﹕</a:t>
            </a: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en-US" altLang="zh-HK" sz="2000" dirty="0" smtClean="0">
                <a:latin typeface="Times New Roman" panose="02020603050405020304" pitchFamily="18" charset="0"/>
                <a:cs typeface="Times New Roman" panose="02020603050405020304" pitchFamily="18" charset="0"/>
              </a:rPr>
              <a:t>http</a:t>
            </a:r>
            <a:r>
              <a:rPr lang="en-US" altLang="zh-HK" sz="2000" dirty="0">
                <a:latin typeface="Times New Roman" panose="02020603050405020304" pitchFamily="18" charset="0"/>
                <a:cs typeface="Times New Roman" panose="02020603050405020304" pitchFamily="18" charset="0"/>
              </a:rPr>
              <a:t>://www.hktdc.com/info/mi/a/hkthkc/tc/1X09UZZ4/1/%E9%A6%99%E6%B8%AF%E8%B2%BF%E7%99%BC%E5%B1%80%E5%91%A8%E8%A8%8A-%E9%A6%99%E6%B8%AF%E7%89%88/%E9%8A%80%E9%AB%AE%E5%B8%82%E5%A0%B4%E6%9C%89%E9%8C%A2%E9%80%94.htm)</a:t>
            </a: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成報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9</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19</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〈現時長者產品沉悶單調 銀髮族市場潛力大〉</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http://www.singpao.com/xw/yw/201309/t20130919_460789.html)</a:t>
            </a: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頭條日報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9</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19</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〈新進褔祉車需求大〉</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http://hd.stheadline.com/car/car_content.asp?contid=156060&amp;srctype=g)</a:t>
            </a:r>
            <a:endParaRPr lang="zh-TW" altLang="zh-HK" sz="2000"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en-US" altLang="zh-TW" sz="2000" dirty="0" smtClean="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r>
              <a:rPr lang="zh-TW" altLang="zh-HK" sz="2000" dirty="0">
                <a:latin typeface="Times New Roman" panose="02020603050405020304" pitchFamily="18" charset="0"/>
                <a:cs typeface="Times New Roman" panose="02020603050405020304" pitchFamily="18" charset="0"/>
              </a:rPr>
              <a:t>香港經濟日報</a:t>
            </a:r>
            <a:r>
              <a:rPr lang="en-US" altLang="zh-HK" sz="2000" dirty="0">
                <a:latin typeface="Times New Roman" panose="02020603050405020304" pitchFamily="18" charset="0"/>
                <a:cs typeface="Times New Roman" panose="02020603050405020304" pitchFamily="18" charset="0"/>
              </a:rPr>
              <a:t> (2013</a:t>
            </a:r>
            <a:r>
              <a:rPr lang="zh-TW" altLang="zh-HK" sz="2000" dirty="0">
                <a:latin typeface="Times New Roman" panose="02020603050405020304" pitchFamily="18" charset="0"/>
                <a:cs typeface="Times New Roman" panose="02020603050405020304" pitchFamily="18" charset="0"/>
              </a:rPr>
              <a:t>年</a:t>
            </a:r>
            <a:r>
              <a:rPr lang="en-US" altLang="zh-HK" sz="2000" dirty="0">
                <a:latin typeface="Times New Roman" panose="02020603050405020304" pitchFamily="18" charset="0"/>
                <a:cs typeface="Times New Roman" panose="02020603050405020304" pitchFamily="18" charset="0"/>
              </a:rPr>
              <a:t>6</a:t>
            </a:r>
            <a:r>
              <a:rPr lang="zh-TW" altLang="zh-HK" sz="2000" dirty="0">
                <a:latin typeface="Times New Roman" panose="02020603050405020304" pitchFamily="18" charset="0"/>
                <a:cs typeface="Times New Roman" panose="02020603050405020304" pitchFamily="18" charset="0"/>
              </a:rPr>
              <a:t>月</a:t>
            </a:r>
            <a:r>
              <a:rPr lang="en-US" altLang="zh-HK" sz="2000" dirty="0">
                <a:latin typeface="Times New Roman" panose="02020603050405020304" pitchFamily="18" charset="0"/>
                <a:cs typeface="Times New Roman" panose="02020603050405020304" pitchFamily="18" charset="0"/>
              </a:rPr>
              <a:t>11</a:t>
            </a:r>
            <a:r>
              <a:rPr lang="zh-TW" altLang="zh-HK" sz="2000" dirty="0">
                <a:latin typeface="Times New Roman" panose="02020603050405020304" pitchFamily="18" charset="0"/>
                <a:cs typeface="Times New Roman" panose="02020603050405020304" pitchFamily="18" charset="0"/>
              </a:rPr>
              <a:t>日</a:t>
            </a:r>
            <a:r>
              <a:rPr lang="en-US" altLang="zh-HK" sz="2000" dirty="0">
                <a:latin typeface="Times New Roman" panose="02020603050405020304" pitchFamily="18" charset="0"/>
                <a:cs typeface="Times New Roman" panose="02020603050405020304" pitchFamily="18" charset="0"/>
              </a:rPr>
              <a:t>) </a:t>
            </a:r>
            <a:r>
              <a:rPr lang="zh-TW" altLang="zh-HK" sz="2000" dirty="0">
                <a:latin typeface="Times New Roman" panose="02020603050405020304" pitchFamily="18" charset="0"/>
                <a:cs typeface="Times New Roman" panose="02020603050405020304" pitchFamily="18" charset="0"/>
              </a:rPr>
              <a:t>〈長者留港退休 銀髮有商機〉</a:t>
            </a:r>
            <a:r>
              <a:rPr lang="en-US" altLang="zh-HK" sz="2000" dirty="0">
                <a:latin typeface="Times New Roman" panose="02020603050405020304" pitchFamily="18" charset="0"/>
                <a:cs typeface="Times New Roman" panose="02020603050405020304" pitchFamily="18" charset="0"/>
              </a:rPr>
              <a:t>(</a:t>
            </a:r>
            <a:r>
              <a:rPr lang="zh-TW" altLang="zh-HK" sz="2000" dirty="0">
                <a:latin typeface="Times New Roman" panose="02020603050405020304" pitchFamily="18" charset="0"/>
                <a:cs typeface="Times New Roman" panose="02020603050405020304" pitchFamily="18" charset="0"/>
              </a:rPr>
              <a:t>取自﹕</a:t>
            </a:r>
            <a:r>
              <a:rPr lang="en-US" altLang="zh-HK" sz="2000" dirty="0">
                <a:latin typeface="Times New Roman" panose="02020603050405020304" pitchFamily="18" charset="0"/>
                <a:cs typeface="Times New Roman" panose="02020603050405020304" pitchFamily="18" charset="0"/>
              </a:rPr>
              <a:t>http://www.hket.com/eti/article/2c06e5e1-402d-4b13-b4cf-89bb30c75e69-770638)</a:t>
            </a:r>
            <a:endParaRPr lang="zh-TW" altLang="zh-HK" sz="2000" dirty="0">
              <a:latin typeface="Times New Roman" panose="02020603050405020304" pitchFamily="18" charset="0"/>
              <a:cs typeface="Times New Roman" panose="02020603050405020304" pitchFamily="18" charset="0"/>
            </a:endParaRPr>
          </a:p>
          <a:p>
            <a:pPr marL="0" lvl="1"/>
            <a:endParaRPr lang="zh-TW" altLang="zh-HK" dirty="0">
              <a:latin typeface="Times New Roman" panose="02020603050405020304" pitchFamily="18" charset="0"/>
              <a:cs typeface="Times New Roman" panose="02020603050405020304" pitchFamily="18" charset="0"/>
            </a:endParaRPr>
          </a:p>
          <a:p>
            <a:pPr marL="342900" lvl="1" indent="-342900">
              <a:buFont typeface="Wingdings" panose="05000000000000000000" pitchFamily="2" charset="2"/>
              <a:buChar char="p"/>
            </a:pPr>
            <a:endParaRPr lang="zh-TW" altLang="zh-HK" dirty="0">
              <a:latin typeface="Times New Roman" panose="02020603050405020304" pitchFamily="18" charset="0"/>
              <a:cs typeface="Times New Roman" panose="02020603050405020304" pitchFamily="18" charset="0"/>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9</a:t>
            </a:fld>
            <a:endParaRPr lang="zh-HK" altLang="en-US"/>
          </a:p>
        </p:txBody>
      </p:sp>
      <p:sp>
        <p:nvSpPr>
          <p:cNvPr id="16" name="矩形 15">
            <a:hlinkClick r:id="rId3" action="ppaction://hlinksldjump"/>
          </p:cNvPr>
          <p:cNvSpPr/>
          <p:nvPr/>
        </p:nvSpPr>
        <p:spPr>
          <a:xfrm>
            <a:off x="907142" y="6289612"/>
            <a:ext cx="150461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4" action="ppaction://hlinksldjump"/>
          </p:cNvPr>
          <p:cNvSpPr/>
          <p:nvPr/>
        </p:nvSpPr>
        <p:spPr>
          <a:xfrm>
            <a:off x="2771800" y="6289611"/>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4" action="ppaction://hlinksldjump"/>
          </p:cNvPr>
          <p:cNvSpPr/>
          <p:nvPr/>
        </p:nvSpPr>
        <p:spPr>
          <a:xfrm>
            <a:off x="4602918" y="6282989"/>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矩形 24">
            <a:hlinkClick r:id="rId4" action="ppaction://hlinksldjump"/>
          </p:cNvPr>
          <p:cNvSpPr/>
          <p:nvPr/>
        </p:nvSpPr>
        <p:spPr>
          <a:xfrm>
            <a:off x="6460190" y="6289612"/>
            <a:ext cx="1482936"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8" name="文字方塊 6">
            <a:hlinkClick r:id="" action="ppaction://hlinkshowjump?jump=nextslide"/>
          </p:cNvPr>
          <p:cNvSpPr txBox="1">
            <a:spLocks noChangeArrowheads="1"/>
          </p:cNvSpPr>
          <p:nvPr/>
        </p:nvSpPr>
        <p:spPr bwMode="auto">
          <a:xfrm>
            <a:off x="5935345" y="574003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Times New Roman" panose="02020603050405020304" pitchFamily="18" charset="0"/>
                <a:ea typeface="標楷體" pitchFamily="65" charset="-120"/>
                <a:cs typeface="Times New Roman" panose="02020603050405020304" pitchFamily="18" charset="0"/>
                <a:hlinkClick r:id="" action="ppaction://hlinkshowjump?jump=nextslide"/>
              </a:rPr>
              <a:t>＞</a:t>
            </a:r>
            <a:r>
              <a:rPr kumimoji="0" lang="en-US" altLang="zh-TW" sz="2400" b="1" dirty="0" smtClean="0">
                <a:solidFill>
                  <a:srgbClr val="0000CC"/>
                </a:solidFill>
                <a:latin typeface="Times New Roman" panose="02020603050405020304" pitchFamily="18" charset="0"/>
                <a:ea typeface="標楷體" pitchFamily="65" charset="-120"/>
                <a:cs typeface="Times New Roman" panose="02020603050405020304" pitchFamily="18" charset="0"/>
              </a:rPr>
              <a:t>More Information</a:t>
            </a:r>
            <a:endParaRPr kumimoji="0" lang="zh-HK" altLang="en-US" sz="2400" b="1" dirty="0">
              <a:solidFill>
                <a:srgbClr val="0000CC"/>
              </a:solidFill>
              <a:latin typeface="Times New Roman" panose="02020603050405020304" pitchFamily="18" charset="0"/>
              <a:ea typeface="標楷體" pitchFamily="65" charset="-120"/>
              <a:cs typeface="Times New Roman" panose="02020603050405020304" pitchFamily="18" charset="0"/>
            </a:endParaRPr>
          </a:p>
        </p:txBody>
      </p:sp>
      <p:sp>
        <p:nvSpPr>
          <p:cNvPr id="29" name="文字方塊 28"/>
          <p:cNvSpPr txBox="1"/>
          <p:nvPr/>
        </p:nvSpPr>
        <p:spPr>
          <a:xfrm>
            <a:off x="0" y="-690"/>
            <a:ext cx="8509472" cy="923330"/>
          </a:xfrm>
          <a:prstGeom prst="rect">
            <a:avLst/>
          </a:prstGeom>
          <a:solidFill>
            <a:srgbClr val="FFFF00">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defRPr/>
            </a:pPr>
            <a:r>
              <a:rPr lang="en-US" altLang="zh-HK" b="1" dirty="0">
                <a:latin typeface="Times New Roman" panose="02020603050405020304" pitchFamily="18" charset="0"/>
                <a:cs typeface="Times New Roman" panose="02020603050405020304" pitchFamily="18" charset="0"/>
              </a:rPr>
              <a:t>1. There is a view that senior citizens would bring plenty of business opportunities. What kinds of occupations do you think the youths in Hong Kong could choose so as to embrace the opportunities brought by the ageing population? Why</a:t>
            </a:r>
            <a:r>
              <a:rPr lang="en-US" altLang="zh-HK" b="1" dirty="0" smtClean="0">
                <a:latin typeface="Times New Roman" panose="02020603050405020304" pitchFamily="18" charset="0"/>
                <a:cs typeface="Times New Roman" panose="02020603050405020304" pitchFamily="18" charset="0"/>
              </a:rPr>
              <a:t>?</a:t>
            </a:r>
            <a:endParaRPr lang="zh-TW" altLang="en-US" b="1" dirty="0">
              <a:solidFill>
                <a:srgbClr val="0000CC"/>
              </a:solidFill>
              <a:latin typeface="+mn-ea"/>
            </a:endParaRPr>
          </a:p>
        </p:txBody>
      </p:sp>
    </p:spTree>
    <p:extLst>
      <p:ext uri="{BB962C8B-B14F-4D97-AF65-F5344CB8AC3E}">
        <p14:creationId xmlns:p14="http://schemas.microsoft.com/office/powerpoint/2010/main" val="2885444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458AE5">
            <a:alpha val="54902"/>
          </a:srgbClr>
        </a:solidFill>
        <a:ln>
          <a:solidFill>
            <a:srgbClr val="0000CC"/>
          </a:solidFill>
        </a:ln>
      </a:spPr>
      <a:bodyPr wrap="square">
        <a:spAutoFit/>
      </a:bodyPr>
      <a:lstStyle>
        <a:defPPr algn="ctr" eaLnBrk="1" hangingPunct="1">
          <a:defRPr kumimoji="0" sz="4000" b="1" dirty="0" smtClean="0">
            <a:solidFill>
              <a:srgbClr val="0000CC"/>
            </a:solidFill>
            <a:latin typeface="細明體" panose="02020509000000000000" pitchFamily="49" charset="-120"/>
            <a:ea typeface="細明體" panose="02020509000000000000" pitchFamily="49" charset="-12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2671</Words>
  <Application>Microsoft Office PowerPoint</Application>
  <PresentationFormat>如螢幕大小 (4:3)</PresentationFormat>
  <Paragraphs>377</Paragraphs>
  <Slides>18</Slides>
  <Notes>15</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Office 佈景主題</vt:lpstr>
      <vt:lpstr>PowerPoint 簡報</vt:lpstr>
      <vt:lpstr>Introduction</vt:lpstr>
      <vt:lpstr>Questions for Enquiry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CHIM, In-leng</dc:creator>
  <cp:lastModifiedBy>CHIU, Wing-yin</cp:lastModifiedBy>
  <cp:revision>142</cp:revision>
  <dcterms:created xsi:type="dcterms:W3CDTF">2013-05-30T06:57:43Z</dcterms:created>
  <dcterms:modified xsi:type="dcterms:W3CDTF">2014-01-30T04:33:39Z</dcterms:modified>
</cp:coreProperties>
</file>