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6" r:id="rId4"/>
    <p:sldId id="275" r:id="rId5"/>
    <p:sldId id="299" r:id="rId6"/>
    <p:sldId id="298" r:id="rId7"/>
    <p:sldId id="285" r:id="rId8"/>
    <p:sldId id="301" r:id="rId9"/>
    <p:sldId id="302" r:id="rId10"/>
    <p:sldId id="278" r:id="rId11"/>
    <p:sldId id="293" r:id="rId12"/>
    <p:sldId id="287" r:id="rId13"/>
    <p:sldId id="281" r:id="rId14"/>
    <p:sldId id="295" r:id="rId15"/>
    <p:sldId id="296" r:id="rId1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CC00"/>
    <a:srgbClr val="0099FF"/>
    <a:srgbClr val="9FD3E1"/>
    <a:srgbClr val="33CC33"/>
    <a:srgbClr val="009900"/>
    <a:srgbClr val="84C6D8"/>
    <a:srgbClr val="0000CC"/>
    <a:srgbClr val="CBFF97"/>
    <a:srgbClr val="D3F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5" autoAdjust="0"/>
    <p:restoredTop sz="94660"/>
  </p:normalViewPr>
  <p:slideViewPr>
    <p:cSldViewPr>
      <p:cViewPr>
        <p:scale>
          <a:sx n="50" d="100"/>
          <a:sy n="50" d="100"/>
        </p:scale>
        <p:origin x="-72" y="-1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2" d="100"/>
        <a:sy n="122" d="100"/>
      </p:scale>
      <p:origin x="0" y="250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10BD4-560F-4856-8612-66CEA02A35A7}" type="datetimeFigureOut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EC82C-860C-446B-889F-DA410996A8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0116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13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14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15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5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6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7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8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9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10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11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fld id="{4DA8F378-FD91-4DE4-B80E-D777B80023CA}" type="slidenum">
              <a:rPr lang="zh-HK" altLang="en-US" smtClean="0">
                <a:solidFill>
                  <a:prstClr val="black"/>
                </a:solidFill>
              </a:rPr>
              <a:pPr eaLnBrk="1" hangingPunct="1"/>
              <a:t>12</a:t>
            </a:fld>
            <a:endParaRPr lang="en-US" altLang="zh-HK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4F0D-DE7C-4054-9FDF-63D183748FDC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458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CFBAE-A977-4FEE-90DB-86884E745C20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030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717-7D7C-4F3E-9861-DE9840DE36B5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3357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D15-2A24-4369-A6EA-C340A7FEDA8E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540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BB6-78FD-4235-B500-D4B2EC29B066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4876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67DB-4480-426E-8D8B-857F478A07CE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34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EB2D-5D78-4CBE-9F0D-183C4FFBED0C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936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1BE6-F851-48C6-8BF0-BA42F9A55ACC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194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C096-B5CE-47D1-B935-92DA1AB0AF82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013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D9D8-741B-4BD9-9B11-E7D97803CBA6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52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4D5F-46E9-47C2-B2A1-E171492C94C8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661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B314D-37FE-4CEC-9754-3D0AEF04AEFB}" type="datetime1">
              <a:rPr lang="zh-HK" altLang="en-US" smtClean="0"/>
              <a:t>14/4/2014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040AF-61BD-4EA2-B775-A5B8FBFE405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108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wf.org.hk/whatwedo/conservation/species/chiwhitedolphin/fact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4.jpeg"/><Relationship Id="rId7" Type="http://schemas.openxmlformats.org/officeDocument/2006/relationships/slide" Target="slide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4.xml"/><Relationship Id="rId4" Type="http://schemas.microsoft.com/office/2007/relationships/hdphoto" Target="../media/hdphoto3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hyperlink" Target="http://www.greenpeace.org/taiwan/zh/news/stories/oceans/2011/30-years-anti-whalin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hyperlink" Target="http://www.greenpeace.org/hk/campaigns/oceans/problems/whal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wcoffice.org/home" TargetMode="External"/><Relationship Id="rId7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orca orcinus orca killer whal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8" y="1"/>
            <a:ext cx="91473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141784" y="188640"/>
            <a:ext cx="89289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800" b="1" dirty="0" smtClean="0">
                <a:ln w="1905"/>
                <a:solidFill>
                  <a:srgbClr val="0000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熱點事件</a:t>
            </a:r>
            <a:r>
              <a:rPr lang="en-US" altLang="zh-TW" sz="4800" b="1" dirty="0" smtClean="0">
                <a:ln w="1905"/>
                <a:solidFill>
                  <a:srgbClr val="0000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  <a:p>
            <a:pPr algn="ctr"/>
            <a:r>
              <a:rPr lang="zh-TW" altLang="en-US" sz="4800" b="1" dirty="0" smtClean="0">
                <a:ln w="1905"/>
                <a:solidFill>
                  <a:srgbClr val="0000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日本捕豚</a:t>
            </a:r>
            <a:r>
              <a:rPr lang="en-US" altLang="zh-HK" sz="1400" b="1" dirty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(1)</a:t>
            </a:r>
            <a:r>
              <a:rPr lang="zh-TW" altLang="en-US" sz="4800" b="1" dirty="0" smtClean="0">
                <a:ln w="1905"/>
                <a:solidFill>
                  <a:srgbClr val="0000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活動引發的爭議</a:t>
            </a:r>
            <a:endParaRPr lang="en-US" altLang="zh-TW" sz="4800" b="1" dirty="0" smtClean="0">
              <a:ln w="1905"/>
              <a:solidFill>
                <a:srgbClr val="0000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1</a:t>
            </a:fld>
            <a:endParaRPr lang="zh-HK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-21096" y="5927109"/>
            <a:ext cx="925475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zh-TW" altLang="en-US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根據世界自然基金會香港分會的資料，海豚是鯨魚的近親，大家都屬於鯨目</a:t>
            </a:r>
            <a:r>
              <a:rPr lang="en-US" altLang="zh-TW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學名為</a:t>
            </a:r>
            <a:r>
              <a:rPr lang="en-US" altLang="zh-TW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Cetaceans)</a:t>
            </a:r>
            <a:r>
              <a:rPr lang="zh-TW" altLang="en-US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。詳情可參閱</a:t>
            </a:r>
            <a:r>
              <a:rPr lang="en-US" altLang="zh-TW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﹕</a:t>
            </a:r>
          </a:p>
          <a:p>
            <a:r>
              <a:rPr lang="zh-TW" altLang="en-US" b="1" dirty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 </a:t>
            </a:r>
            <a:r>
              <a:rPr lang="zh-TW" altLang="en-US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     </a:t>
            </a:r>
            <a:r>
              <a:rPr lang="en-US" altLang="zh-TW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  <a:hlinkClick r:id="rId4"/>
              </a:rPr>
              <a:t>http</a:t>
            </a:r>
            <a:r>
              <a:rPr lang="en-US" altLang="zh-TW" b="1" dirty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  <a:hlinkClick r:id="rId4"/>
              </a:rPr>
              <a:t>://www.wwf.org.hk/whatwedo/conservation/species/chiwhitedolphin/facts</a:t>
            </a:r>
            <a:r>
              <a:rPr lang="en-US" altLang="zh-TW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  <a:hlinkClick r:id="rId4"/>
              </a:rPr>
              <a:t>/</a:t>
            </a:r>
            <a:r>
              <a:rPr lang="zh-TW" altLang="en-US" b="1" dirty="0" smtClean="0">
                <a:solidFill>
                  <a:srgbClr val="0000CC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  </a:t>
            </a:r>
            <a:endParaRPr kumimoji="0" lang="zh-HK" altLang="en-US" b="1" dirty="0" smtClean="0">
              <a:solidFill>
                <a:srgbClr val="0000CC"/>
              </a:solidFill>
              <a:latin typeface="Arial" panose="020B0604020202020204" pitchFamily="34" charset="0"/>
              <a:ea typeface="細明體" panose="020205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9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507723" y="1052736"/>
            <a:ext cx="8528773" cy="42560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zh-TW" altLang="zh-HK" sz="1200" dirty="0" smtClean="0"/>
          </a:p>
          <a:p>
            <a:pPr marL="0" indent="0">
              <a:buFont typeface="Arial" charset="0"/>
              <a:buNone/>
              <a:defRPr/>
            </a:pPr>
            <a:endParaRPr lang="zh-TW" altLang="zh-HK" sz="1400" b="1" dirty="0"/>
          </a:p>
          <a:p>
            <a:pPr marL="0" indent="0">
              <a:buFont typeface="Arial" charset="0"/>
              <a:buNone/>
              <a:defRPr/>
            </a:pPr>
            <a:endParaRPr lang="zh-TW" altLang="zh-HK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/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877164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588" y="0"/>
            <a:ext cx="8509473" cy="877163"/>
          </a:xfrm>
          <a:prstGeom prst="rect">
            <a:avLst/>
          </a:prstGeom>
          <a:solidFill>
            <a:srgbClr val="0099FF">
              <a:alpha val="54902"/>
            </a:srgb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/>
            <a:r>
              <a:rPr lang="en-US" altLang="zh-TW" sz="2700" b="1" dirty="0">
                <a:latin typeface="+mn-ea"/>
                <a:cs typeface="Times New Roman" pitchFamily="18" charset="0"/>
              </a:rPr>
              <a:t>2</a:t>
            </a:r>
            <a:r>
              <a:rPr lang="en-US" altLang="zh-TW" sz="2700" b="1" dirty="0" smtClean="0">
                <a:latin typeface="+mn-ea"/>
                <a:cs typeface="Times New Roman" pitchFamily="18" charset="0"/>
              </a:rPr>
              <a:t>.</a:t>
            </a:r>
            <a:r>
              <a:rPr lang="zh-TW" altLang="zh-HK" sz="2400" b="1" dirty="0"/>
              <a:t>以和歌山</a:t>
            </a:r>
            <a:r>
              <a:rPr lang="zh-TW" altLang="zh-HK" sz="2400" b="1" dirty="0" smtClean="0"/>
              <a:t>的</a:t>
            </a:r>
            <a:r>
              <a:rPr lang="zh-TW" altLang="en-US" sz="2400" b="1" dirty="0" smtClean="0"/>
              <a:t>捕豚</a:t>
            </a:r>
            <a:r>
              <a:rPr lang="zh-TW" altLang="zh-HK" sz="2400" b="1" dirty="0" smtClean="0"/>
              <a:t>業</a:t>
            </a:r>
            <a:r>
              <a:rPr lang="zh-TW" altLang="zh-HK" sz="2400" b="1" dirty="0"/>
              <a:t>為例，人類的經濟活動對海洋生物的可持續發展構成哪些威脅</a:t>
            </a:r>
            <a:r>
              <a:rPr lang="zh-TW" altLang="zh-HK" sz="2400" b="1" dirty="0" smtClean="0"/>
              <a:t>？</a:t>
            </a:r>
            <a:endParaRPr lang="zh-TW" altLang="en-US" sz="2700" b="1" dirty="0">
              <a:latin typeface="+mn-ea"/>
            </a:endParaRPr>
          </a:p>
        </p:txBody>
      </p:sp>
      <p:sp>
        <p:nvSpPr>
          <p:cNvPr id="2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84163" y="861773"/>
            <a:ext cx="853570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en-US" altLang="zh-HK" sz="2400" dirty="0"/>
              <a:t>BBC</a:t>
            </a:r>
            <a:r>
              <a:rPr lang="zh-TW" altLang="zh-HK" sz="2400" dirty="0"/>
              <a:t>中文網</a:t>
            </a:r>
            <a:r>
              <a:rPr lang="en-US" altLang="zh-HK" sz="2400" dirty="0"/>
              <a:t> (2014</a:t>
            </a:r>
            <a:r>
              <a:rPr lang="zh-TW" altLang="zh-HK" sz="2400" dirty="0"/>
              <a:t>年</a:t>
            </a:r>
            <a:r>
              <a:rPr lang="en-US" altLang="zh-HK" sz="2400" dirty="0"/>
              <a:t>2</a:t>
            </a:r>
            <a:r>
              <a:rPr lang="zh-TW" altLang="zh-HK" sz="2400" dirty="0"/>
              <a:t>月</a:t>
            </a:r>
            <a:r>
              <a:rPr lang="en-US" altLang="zh-HK" sz="2400" dirty="0"/>
              <a:t>10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，〈新西蘭指責</a:t>
            </a:r>
            <a:r>
              <a:rPr lang="zh-TW" altLang="zh-HK" sz="2400" dirty="0" smtClean="0"/>
              <a:t>日本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船</a:t>
            </a:r>
            <a:r>
              <a:rPr lang="zh-TW" altLang="zh-HK" sz="2400" dirty="0"/>
              <a:t>進入專屬經濟水域〉，取自﹕</a:t>
            </a:r>
            <a:r>
              <a:rPr lang="en-US" altLang="zh-HK" sz="2400" dirty="0"/>
              <a:t>http://</a:t>
            </a:r>
            <a:r>
              <a:rPr lang="en-US" altLang="zh-HK" sz="2400" dirty="0" smtClean="0"/>
              <a:t>www.bbc.co.uk/zhongwen/trad/world/2014/02/140210_nz_whaling.shtml</a:t>
            </a:r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en-US" altLang="zh-HK" sz="2400" dirty="0"/>
              <a:t>AM730 (2014</a:t>
            </a:r>
            <a:r>
              <a:rPr lang="zh-TW" altLang="zh-HK" sz="2400" dirty="0"/>
              <a:t>年</a:t>
            </a:r>
            <a:r>
              <a:rPr lang="en-US" altLang="zh-HK" sz="2400" dirty="0"/>
              <a:t>1</a:t>
            </a:r>
            <a:r>
              <a:rPr lang="zh-TW" altLang="zh-HK" sz="2400" dirty="0"/>
              <a:t>月</a:t>
            </a:r>
            <a:r>
              <a:rPr lang="en-US" altLang="zh-HK" sz="2400" dirty="0"/>
              <a:t>22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，〈日漁民昨再殺海豚 縣知事﹕與屠豬牛無異〉，取自﹕</a:t>
            </a:r>
            <a:r>
              <a:rPr lang="en-US" altLang="zh-HK" sz="2400" dirty="0"/>
              <a:t>http://www.am730.com.hk/article-191499 </a:t>
            </a:r>
            <a:endParaRPr lang="en-US" altLang="zh-HK" sz="24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dirty="0"/>
              <a:t>新華網</a:t>
            </a:r>
            <a:r>
              <a:rPr lang="en-US" altLang="zh-HK" sz="2400" dirty="0"/>
              <a:t> (2013</a:t>
            </a:r>
            <a:r>
              <a:rPr lang="zh-TW" altLang="zh-HK" sz="2400" dirty="0"/>
              <a:t>年</a:t>
            </a:r>
            <a:r>
              <a:rPr lang="en-US" altLang="zh-HK" sz="2400" dirty="0"/>
              <a:t>11</a:t>
            </a:r>
            <a:r>
              <a:rPr lang="zh-TW" altLang="zh-HK" sz="2400" dirty="0"/>
              <a:t>月</a:t>
            </a:r>
            <a:r>
              <a:rPr lang="en-US" altLang="zh-HK" sz="2400" dirty="0"/>
              <a:t>1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﹐〈</a:t>
            </a:r>
            <a:r>
              <a:rPr lang="en-US" altLang="zh-HK" sz="2400" dirty="0"/>
              <a:t>BBC</a:t>
            </a:r>
            <a:r>
              <a:rPr lang="zh-TW" altLang="zh-HK" sz="2400" dirty="0"/>
              <a:t>﹕日本濫捕或致近海鯨類「瀕臨滅絕」〉﹐取自﹕</a:t>
            </a:r>
            <a:r>
              <a:rPr lang="en-US" altLang="zh-HK" sz="2400" dirty="0"/>
              <a:t>http://big5.xinhuanet.com/gate/big5/news.xinhuanet.com/cankao/2013-11/01/c_132851772.htm</a:t>
            </a:r>
            <a:endParaRPr lang="zh-TW" altLang="zh-HK" sz="2400" dirty="0"/>
          </a:p>
          <a:p>
            <a:pPr marL="0" lvl="1"/>
            <a:endParaRPr lang="zh-TW" altLang="zh-HK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zh-TW" altLang="zh-HK" sz="2200" dirty="0">
              <a:solidFill>
                <a:srgbClr val="0000CC"/>
              </a:solidFill>
            </a:endParaRPr>
          </a:p>
        </p:txBody>
      </p:sp>
      <p:sp>
        <p:nvSpPr>
          <p:cNvPr id="22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74003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10</a:t>
            </a:fld>
            <a:endParaRPr lang="zh-HK" altLang="en-US"/>
          </a:p>
        </p:txBody>
      </p:sp>
      <p:grpSp>
        <p:nvGrpSpPr>
          <p:cNvPr id="23" name="群組 22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24" name="矩形 23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矩形 24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矩形 25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矩形 26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97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507723" y="1052736"/>
            <a:ext cx="8528773" cy="42560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zh-TW" altLang="zh-HK" sz="1200" dirty="0" smtClean="0"/>
          </a:p>
          <a:p>
            <a:pPr marL="0" indent="0">
              <a:buFont typeface="Arial" charset="0"/>
              <a:buNone/>
              <a:defRPr/>
            </a:pPr>
            <a:endParaRPr lang="zh-TW" altLang="zh-HK" sz="1400" b="1" dirty="0"/>
          </a:p>
          <a:p>
            <a:pPr marL="0" indent="0">
              <a:buFont typeface="Arial" charset="0"/>
              <a:buNone/>
              <a:defRPr/>
            </a:pPr>
            <a:endParaRPr lang="zh-TW" altLang="zh-HK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/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830308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-1" y="-690"/>
            <a:ext cx="8509473" cy="830997"/>
          </a:xfrm>
          <a:prstGeom prst="rect">
            <a:avLst/>
          </a:prstGeom>
          <a:solidFill>
            <a:srgbClr val="0099FF">
              <a:alpha val="54902"/>
            </a:srgb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/>
            <a:r>
              <a:rPr lang="en-US" altLang="zh-TW" sz="2400" b="1" dirty="0">
                <a:latin typeface="+mn-ea"/>
                <a:cs typeface="Times New Roman" pitchFamily="18" charset="0"/>
              </a:rPr>
              <a:t>2</a:t>
            </a:r>
            <a:r>
              <a:rPr lang="en-US" altLang="zh-TW" sz="2400" b="1" dirty="0" smtClean="0">
                <a:latin typeface="+mn-ea"/>
                <a:cs typeface="Times New Roman" pitchFamily="18" charset="0"/>
              </a:rPr>
              <a:t>.</a:t>
            </a:r>
            <a:r>
              <a:rPr lang="zh-TW" altLang="zh-HK" sz="2400" b="1" dirty="0"/>
              <a:t>以和歌山</a:t>
            </a:r>
            <a:r>
              <a:rPr lang="zh-TW" altLang="zh-HK" sz="2400" b="1" dirty="0" smtClean="0"/>
              <a:t>的</a:t>
            </a:r>
            <a:r>
              <a:rPr lang="zh-TW" altLang="en-US" sz="2400" b="1" dirty="0" smtClean="0"/>
              <a:t>捕豚</a:t>
            </a:r>
            <a:r>
              <a:rPr lang="zh-TW" altLang="zh-HK" sz="2400" b="1" dirty="0" smtClean="0"/>
              <a:t>業</a:t>
            </a:r>
            <a:r>
              <a:rPr lang="zh-TW" altLang="zh-HK" sz="2400" b="1" dirty="0"/>
              <a:t>為例，人類的經濟活動對海洋生物的可持續發展構成哪些威脅</a:t>
            </a:r>
            <a:r>
              <a:rPr lang="zh-TW" altLang="zh-HK" sz="2400" b="1" dirty="0" smtClean="0"/>
              <a:t>？</a:t>
            </a:r>
            <a:endParaRPr lang="zh-TW" altLang="en-US" sz="2400" b="1" dirty="0">
              <a:latin typeface="+mn-ea"/>
            </a:endParaRPr>
          </a:p>
        </p:txBody>
      </p:sp>
      <p:sp>
        <p:nvSpPr>
          <p:cNvPr id="2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504" y="858882"/>
            <a:ext cx="892666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700" dirty="0"/>
              <a:t>生活周刊</a:t>
            </a:r>
            <a:r>
              <a:rPr lang="en-US" altLang="zh-HK" sz="2700" dirty="0"/>
              <a:t> (2011</a:t>
            </a:r>
            <a:r>
              <a:rPr lang="zh-TW" altLang="zh-HK" sz="2700" dirty="0"/>
              <a:t>年</a:t>
            </a:r>
            <a:r>
              <a:rPr lang="en-US" altLang="zh-HK" sz="2700" dirty="0"/>
              <a:t>11</a:t>
            </a:r>
            <a:r>
              <a:rPr lang="zh-TW" altLang="zh-HK" sz="2700" dirty="0"/>
              <a:t>月</a:t>
            </a:r>
            <a:r>
              <a:rPr lang="en-US" altLang="zh-HK" sz="2700" dirty="0"/>
              <a:t>18</a:t>
            </a:r>
            <a:r>
              <a:rPr lang="zh-TW" altLang="zh-HK" sz="2700" dirty="0"/>
              <a:t>日</a:t>
            </a:r>
            <a:r>
              <a:rPr lang="en-US" altLang="zh-HK" sz="2700" dirty="0"/>
              <a:t>)</a:t>
            </a:r>
            <a:r>
              <a:rPr lang="zh-TW" altLang="zh-HK" sz="2700" dirty="0"/>
              <a:t>，〈誰來保護南極海？〉，取自﹕</a:t>
            </a:r>
            <a:r>
              <a:rPr lang="en-US" altLang="zh-HK" sz="2700" dirty="0"/>
              <a:t>http://magazine.sina.com/bg/lifeweek/746/20130814/1703122283.html</a:t>
            </a:r>
            <a:endParaRPr lang="zh-TW" altLang="zh-HK" sz="270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TW" sz="2700" dirty="0" smtClean="0">
              <a:solidFill>
                <a:srgbClr val="0000C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700" dirty="0"/>
              <a:t>新聞晚報</a:t>
            </a:r>
            <a:r>
              <a:rPr lang="en-US" altLang="zh-HK" sz="2700" dirty="0"/>
              <a:t> (2013</a:t>
            </a:r>
            <a:r>
              <a:rPr lang="zh-TW" altLang="zh-HK" sz="2700" dirty="0"/>
              <a:t>年</a:t>
            </a:r>
            <a:r>
              <a:rPr lang="en-US" altLang="zh-HK" sz="2700" dirty="0"/>
              <a:t>7</a:t>
            </a:r>
            <a:r>
              <a:rPr lang="zh-TW" altLang="zh-HK" sz="2700" dirty="0"/>
              <a:t>月</a:t>
            </a:r>
            <a:r>
              <a:rPr lang="en-US" altLang="zh-HK" sz="2700" dirty="0"/>
              <a:t>13</a:t>
            </a:r>
            <a:r>
              <a:rPr lang="zh-TW" altLang="zh-HK" sz="2700" dirty="0"/>
              <a:t>日</a:t>
            </a:r>
            <a:r>
              <a:rPr lang="en-US" altLang="zh-HK" sz="2700" dirty="0"/>
              <a:t>)</a:t>
            </a:r>
            <a:r>
              <a:rPr lang="zh-TW" altLang="zh-HK" sz="2700" dirty="0"/>
              <a:t>，〈什麼改變了世界 世界又將如何改變？〉，取自﹕</a:t>
            </a:r>
            <a:r>
              <a:rPr lang="en-US" altLang="zh-HK" sz="2700" dirty="0"/>
              <a:t>http://data.jfdaily.com/a/6498078.htm</a:t>
            </a:r>
            <a:endParaRPr lang="zh-TW" altLang="zh-HK" sz="270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TW" sz="2700" dirty="0" smtClean="0">
              <a:solidFill>
                <a:srgbClr val="0000C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700" dirty="0"/>
              <a:t>成報</a:t>
            </a:r>
            <a:r>
              <a:rPr lang="en-US" altLang="zh-HK" sz="2700" dirty="0"/>
              <a:t> (2013</a:t>
            </a:r>
            <a:r>
              <a:rPr lang="zh-TW" altLang="zh-HK" sz="2700" dirty="0"/>
              <a:t>年</a:t>
            </a:r>
            <a:r>
              <a:rPr lang="en-US" altLang="zh-HK" sz="2700" dirty="0"/>
              <a:t>9</a:t>
            </a:r>
            <a:r>
              <a:rPr lang="zh-TW" altLang="zh-HK" sz="2700" dirty="0"/>
              <a:t>月</a:t>
            </a:r>
            <a:r>
              <a:rPr lang="en-US" altLang="zh-HK" sz="2700" dirty="0"/>
              <a:t>12</a:t>
            </a:r>
            <a:r>
              <a:rPr lang="zh-TW" altLang="zh-HK" sz="2700" dirty="0"/>
              <a:t>日</a:t>
            </a:r>
            <a:r>
              <a:rPr lang="en-US" altLang="zh-HK" sz="2700" dirty="0"/>
              <a:t>)</a:t>
            </a:r>
            <a:r>
              <a:rPr lang="zh-TW" altLang="zh-HK" sz="2700" dirty="0"/>
              <a:t>，〈日本謊言下的血腥殺戮〉，取自﹕</a:t>
            </a:r>
            <a:r>
              <a:rPr lang="en-US" altLang="zh-HK" sz="2700" dirty="0"/>
              <a:t>http://www.singpao.com/xw/yw/201309/t20130912_459313.html</a:t>
            </a:r>
            <a:endParaRPr lang="zh-TW" altLang="zh-HK" sz="270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TW" sz="2400" dirty="0" smtClean="0">
              <a:solidFill>
                <a:srgbClr val="0000C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zh-TW" altLang="zh-HK" sz="2400" dirty="0">
              <a:solidFill>
                <a:srgbClr val="0000C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HK" sz="2400" dirty="0" smtClean="0">
              <a:solidFill>
                <a:srgbClr val="0000C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zh-TW" altLang="zh-HK" sz="2400" dirty="0">
              <a:solidFill>
                <a:srgbClr val="0000CC"/>
              </a:solidFill>
            </a:endParaRPr>
          </a:p>
          <a:p>
            <a:endParaRPr lang="zh-TW" altLang="zh-HK" sz="240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zh-TW" altLang="zh-HK" sz="2400" dirty="0">
              <a:solidFill>
                <a:srgbClr val="0000CC"/>
              </a:solidFill>
            </a:endParaRPr>
          </a:p>
        </p:txBody>
      </p:sp>
      <p:sp>
        <p:nvSpPr>
          <p:cNvPr id="22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74003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11</a:t>
            </a:fld>
            <a:endParaRPr lang="zh-HK" altLang="en-US"/>
          </a:p>
        </p:txBody>
      </p:sp>
      <p:grpSp>
        <p:nvGrpSpPr>
          <p:cNvPr id="23" name="群組 22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24" name="矩形 23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矩形 24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矩形 25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矩形 26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11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507723" y="1052736"/>
            <a:ext cx="8528773" cy="42560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zh-TW" altLang="zh-HK" sz="1200" dirty="0" smtClean="0"/>
          </a:p>
          <a:p>
            <a:pPr marL="0" indent="0">
              <a:buFont typeface="Arial" charset="0"/>
              <a:buNone/>
              <a:defRPr/>
            </a:pPr>
            <a:endParaRPr lang="zh-TW" altLang="zh-HK" sz="1400" b="1" dirty="0"/>
          </a:p>
          <a:p>
            <a:pPr marL="0" indent="0">
              <a:buFont typeface="Arial" charset="0"/>
              <a:buNone/>
              <a:defRPr/>
            </a:pPr>
            <a:endParaRPr lang="zh-TW" altLang="zh-HK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/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707887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2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12175" y="830307"/>
            <a:ext cx="87880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500" dirty="0" smtClean="0"/>
              <a:t>星島日報</a:t>
            </a:r>
            <a:r>
              <a:rPr lang="en-US" altLang="zh-HK" sz="2500" dirty="0" smtClean="0"/>
              <a:t> (2014</a:t>
            </a:r>
            <a:r>
              <a:rPr lang="zh-TW" altLang="zh-HK" sz="2500" dirty="0" smtClean="0"/>
              <a:t>年</a:t>
            </a:r>
            <a:r>
              <a:rPr lang="en-US" altLang="zh-HK" sz="2500" dirty="0" smtClean="0"/>
              <a:t>1</a:t>
            </a:r>
            <a:r>
              <a:rPr lang="zh-TW" altLang="zh-HK" sz="2500" dirty="0" smtClean="0"/>
              <a:t>月</a:t>
            </a:r>
            <a:r>
              <a:rPr lang="en-US" altLang="zh-HK" sz="2500" dirty="0" smtClean="0"/>
              <a:t>7</a:t>
            </a:r>
            <a:r>
              <a:rPr lang="zh-TW" altLang="zh-HK" sz="2500" dirty="0" smtClean="0"/>
              <a:t>日</a:t>
            </a:r>
            <a:r>
              <a:rPr lang="en-US" altLang="zh-HK" sz="2500" dirty="0" smtClean="0"/>
              <a:t>)</a:t>
            </a:r>
            <a:r>
              <a:rPr lang="zh-TW" altLang="zh-HK" sz="2500" dirty="0" smtClean="0"/>
              <a:t>，〈</a:t>
            </a:r>
            <a:r>
              <a:rPr lang="en-US" altLang="zh-HK" sz="2500" dirty="0" smtClean="0"/>
              <a:t>2014</a:t>
            </a:r>
            <a:r>
              <a:rPr lang="zh-TW" altLang="zh-HK" sz="2500" dirty="0" smtClean="0"/>
              <a:t>年計劃捕殺千條鯨魚 日本南極獲四鯨〉，取自﹕</a:t>
            </a:r>
            <a:r>
              <a:rPr lang="en-US" altLang="zh-HK" sz="2500" dirty="0" smtClean="0"/>
              <a:t>http://news.singtao.ca/toronto/2014-01-07/world1389085110d4863883.html</a:t>
            </a:r>
            <a:endParaRPr lang="zh-TW" altLang="zh-HK" sz="2500" dirty="0" smtClean="0"/>
          </a:p>
          <a:p>
            <a:endParaRPr lang="en-US" altLang="zh-TW" sz="2500" dirty="0" smtClean="0">
              <a:solidFill>
                <a:srgbClr val="0000C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500" dirty="0" smtClean="0"/>
              <a:t>台灣環境資訊中心</a:t>
            </a:r>
            <a:r>
              <a:rPr lang="en-US" altLang="zh-HK" sz="2500" dirty="0" smtClean="0"/>
              <a:t> (2011</a:t>
            </a:r>
            <a:r>
              <a:rPr lang="zh-TW" altLang="zh-HK" sz="2500" dirty="0" smtClean="0"/>
              <a:t>年</a:t>
            </a:r>
            <a:r>
              <a:rPr lang="en-US" altLang="zh-HK" sz="2500" dirty="0" smtClean="0"/>
              <a:t>3</a:t>
            </a:r>
            <a:r>
              <a:rPr lang="zh-TW" altLang="zh-HK" sz="2500" dirty="0" smtClean="0"/>
              <a:t>月</a:t>
            </a:r>
            <a:r>
              <a:rPr lang="en-US" altLang="zh-HK" sz="2500" dirty="0" smtClean="0"/>
              <a:t>10</a:t>
            </a:r>
            <a:r>
              <a:rPr lang="zh-TW" altLang="zh-HK" sz="2500" dirty="0" smtClean="0"/>
              <a:t>日</a:t>
            </a:r>
            <a:r>
              <a:rPr lang="en-US" altLang="zh-HK" sz="2500" dirty="0" smtClean="0"/>
              <a:t>) </a:t>
            </a:r>
            <a:r>
              <a:rPr lang="zh-TW" altLang="zh-HK" sz="2500" dirty="0" smtClean="0"/>
              <a:t>，〈日本</a:t>
            </a:r>
            <a:r>
              <a:rPr lang="zh-TW" altLang="en-US" sz="2500" dirty="0" smtClean="0"/>
              <a:t>捕豚</a:t>
            </a:r>
            <a:r>
              <a:rPr lang="zh-TW" altLang="zh-HK" sz="2500" dirty="0" smtClean="0"/>
              <a:t>受阻 卻是永續漁業的契機〉，取自﹕</a:t>
            </a:r>
            <a:r>
              <a:rPr lang="en-US" altLang="zh-HK" sz="2500" dirty="0" smtClean="0"/>
              <a:t>http://e-info.org.tw/node/64254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HK" sz="250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500" dirty="0" smtClean="0"/>
              <a:t>世界自然基金會香港分會</a:t>
            </a:r>
            <a:r>
              <a:rPr lang="en-US" altLang="zh-HK" sz="2500" dirty="0" smtClean="0"/>
              <a:t> (2012</a:t>
            </a:r>
            <a:r>
              <a:rPr lang="zh-TW" altLang="zh-HK" sz="2500" dirty="0" smtClean="0"/>
              <a:t>年</a:t>
            </a:r>
            <a:r>
              <a:rPr lang="en-US" altLang="zh-HK" sz="2500" dirty="0" smtClean="0"/>
              <a:t>7</a:t>
            </a:r>
            <a:r>
              <a:rPr lang="zh-TW" altLang="zh-HK" sz="2500" dirty="0" smtClean="0"/>
              <a:t>月</a:t>
            </a:r>
            <a:r>
              <a:rPr lang="en-US" altLang="zh-HK" sz="2500" dirty="0" smtClean="0"/>
              <a:t>13</a:t>
            </a:r>
            <a:r>
              <a:rPr lang="zh-TW" altLang="zh-HK" sz="2500" dirty="0" smtClean="0"/>
              <a:t>日</a:t>
            </a:r>
            <a:r>
              <a:rPr lang="en-US" altLang="zh-HK" sz="2500" dirty="0" smtClean="0"/>
              <a:t>)</a:t>
            </a:r>
            <a:r>
              <a:rPr lang="zh-TW" altLang="zh-HK" sz="2500" dirty="0" smtClean="0"/>
              <a:t>，〈南韓打算捕獵瀕危鯨魚?〉，取自﹕http://www.wwf.org.hk/news/?7281/Korea-reveals-plan-to-hunt-endangered-whales</a:t>
            </a:r>
            <a:endParaRPr lang="zh-HK" altLang="en-US" sz="2200" dirty="0">
              <a:solidFill>
                <a:srgbClr val="0000CC"/>
              </a:solidFill>
              <a:latin typeface="Arial" panose="020B0604020202020204" pitchFamily="34" charset="0"/>
              <a:ea typeface="細明體" panose="020205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23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74003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-1" y="-690"/>
            <a:ext cx="8509473" cy="830997"/>
          </a:xfrm>
          <a:prstGeom prst="rect">
            <a:avLst/>
          </a:prstGeom>
          <a:solidFill>
            <a:srgbClr val="0099FF">
              <a:alpha val="54902"/>
            </a:srgb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/>
            <a:r>
              <a:rPr lang="en-US" altLang="zh-TW" sz="2400" b="1" dirty="0" smtClean="0">
                <a:latin typeface="+mn-ea"/>
                <a:cs typeface="Times New Roman" pitchFamily="18" charset="0"/>
              </a:rPr>
              <a:t>2.</a:t>
            </a:r>
            <a:r>
              <a:rPr lang="zh-TW" altLang="zh-HK" sz="2400" b="1" dirty="0"/>
              <a:t>以和歌山</a:t>
            </a:r>
            <a:r>
              <a:rPr lang="zh-TW" altLang="zh-HK" sz="2400" b="1" dirty="0" smtClean="0"/>
              <a:t>的</a:t>
            </a:r>
            <a:r>
              <a:rPr lang="zh-TW" altLang="en-US" sz="2400" b="1" dirty="0" smtClean="0"/>
              <a:t>捕豚</a:t>
            </a:r>
            <a:r>
              <a:rPr lang="zh-TW" altLang="zh-HK" sz="2400" b="1" dirty="0" smtClean="0"/>
              <a:t>業</a:t>
            </a:r>
            <a:r>
              <a:rPr lang="zh-TW" altLang="zh-HK" sz="2400" b="1" dirty="0"/>
              <a:t>為例，人類的經濟活動對海洋生物的可持續發展構成哪些威脅</a:t>
            </a:r>
            <a:r>
              <a:rPr lang="zh-TW" altLang="zh-HK" sz="2400" b="1" dirty="0" smtClean="0"/>
              <a:t>？</a:t>
            </a:r>
            <a:endParaRPr lang="zh-TW" altLang="en-US" sz="2400" b="1" dirty="0">
              <a:latin typeface="+mn-ea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12</a:t>
            </a:fld>
            <a:endParaRPr lang="zh-HK" altLang="en-US"/>
          </a:p>
        </p:txBody>
      </p:sp>
      <p:grpSp>
        <p:nvGrpSpPr>
          <p:cNvPr id="25" name="群組 24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26" name="矩形 25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矩形 26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矩形 28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矩形 29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4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ottlenose dolphin sea ocean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" y="853221"/>
            <a:ext cx="9134823" cy="535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492126" y="981075"/>
            <a:ext cx="8107362" cy="42560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zh-TW" altLang="zh-HK" sz="1200" dirty="0" smtClean="0"/>
          </a:p>
          <a:p>
            <a:pPr marL="0" indent="0">
              <a:buFont typeface="Arial" charset="0"/>
              <a:buNone/>
              <a:defRPr/>
            </a:pPr>
            <a:endParaRPr lang="zh-TW" altLang="zh-HK" sz="1400" b="1" dirty="0"/>
          </a:p>
          <a:p>
            <a:pPr marL="0" indent="0">
              <a:buFont typeface="Arial" charset="0"/>
              <a:buNone/>
              <a:defRPr/>
            </a:pPr>
            <a:endParaRPr lang="zh-TW" altLang="zh-HK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/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830308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8443" y="1844824"/>
            <a:ext cx="875001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b="1" dirty="0"/>
              <a:t>成報</a:t>
            </a:r>
            <a:r>
              <a:rPr lang="en-US" altLang="zh-HK" sz="2400" b="1" dirty="0"/>
              <a:t> (2013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9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23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，〈可持續發展的環保飲食〉，取自﹕</a:t>
            </a:r>
            <a:r>
              <a:rPr lang="en-US" altLang="zh-HK" sz="2400" b="1" dirty="0"/>
              <a:t>http://www.singpao.com/xw/ht/201309/t20130923_461360.html</a:t>
            </a:r>
            <a:endParaRPr lang="zh-TW" altLang="zh-HK" sz="2400" b="1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200" b="1" dirty="0" smtClean="0">
              <a:solidFill>
                <a:srgbClr val="0000CC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b="1" dirty="0"/>
              <a:t>明報</a:t>
            </a:r>
            <a:r>
              <a:rPr lang="en-US" altLang="zh-HK" sz="2400" b="1" dirty="0"/>
              <a:t> (2014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3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9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，〈批發商﹕魚翅生意</a:t>
            </a:r>
            <a:r>
              <a:rPr lang="en-US" altLang="zh-HK" sz="2400" b="1" dirty="0"/>
              <a:t>10</a:t>
            </a:r>
            <a:r>
              <a:rPr lang="zh-TW" altLang="zh-HK" sz="2400" b="1" dirty="0"/>
              <a:t>年跌九成〉，取自﹕</a:t>
            </a:r>
            <a:r>
              <a:rPr lang="en-US" altLang="zh-HK" sz="2400" b="1" dirty="0"/>
              <a:t>http://</a:t>
            </a:r>
            <a:r>
              <a:rPr lang="en-US" altLang="zh-HK" sz="2400" b="1" dirty="0" smtClean="0"/>
              <a:t>www.mingpaovan.com/htm/News/20140309/HK-gga3_er.htm?m=0</a:t>
            </a:r>
            <a:endParaRPr lang="zh-TW" altLang="zh-HK" sz="2400" b="1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200" b="1" dirty="0" smtClean="0">
              <a:solidFill>
                <a:srgbClr val="0000CC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b="1" dirty="0"/>
              <a:t>東方日報 </a:t>
            </a:r>
            <a:r>
              <a:rPr lang="en-US" altLang="zh-HK" sz="2400" b="1" dirty="0"/>
              <a:t>(2013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6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24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，〈九成受訪者</a:t>
            </a:r>
            <a:r>
              <a:rPr lang="zh-HK" altLang="zh-HK" sz="2400" b="1" dirty="0"/>
              <a:t>撐無翅婚宴</a:t>
            </a:r>
            <a:r>
              <a:rPr lang="zh-TW" altLang="zh-HK" sz="2400" b="1" dirty="0"/>
              <a:t>〉，取自﹕</a:t>
            </a:r>
            <a:r>
              <a:rPr lang="en-US" altLang="zh-HK" sz="2400" b="1" dirty="0"/>
              <a:t>http://orientaldaily.on.cc/cnt/news/20130624/00176_033.html</a:t>
            </a:r>
            <a:endParaRPr lang="zh-TW" altLang="zh-HK" sz="2400" b="1" dirty="0"/>
          </a:p>
          <a:p>
            <a:pPr marL="0" lvl="1"/>
            <a:endParaRPr lang="en-US" altLang="zh-TW" sz="2200" dirty="0">
              <a:solidFill>
                <a:srgbClr val="0000CC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zh-TW" altLang="zh-HK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HK" sz="2100" dirty="0" smtClean="0">
              <a:solidFill>
                <a:srgbClr val="0000CC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zh-TW" altLang="zh-HK" sz="2100" dirty="0">
              <a:solidFill>
                <a:srgbClr val="0000CC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0" y="-690"/>
            <a:ext cx="8509472" cy="830997"/>
          </a:xfrm>
          <a:prstGeom prst="rect">
            <a:avLst/>
          </a:prstGeom>
          <a:solidFill>
            <a:srgbClr val="FFC000">
              <a:alpha val="55000"/>
            </a:srgb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/>
            <a:r>
              <a:rPr lang="en-US" altLang="zh-TW" sz="2400" b="1" dirty="0">
                <a:solidFill>
                  <a:srgbClr val="0000CC"/>
                </a:solidFill>
                <a:latin typeface="+mn-ea"/>
              </a:rPr>
              <a:t>3</a:t>
            </a:r>
            <a:r>
              <a:rPr lang="en-US" altLang="zh-TW" sz="2400" b="1" dirty="0" smtClean="0">
                <a:solidFill>
                  <a:srgbClr val="0000CC"/>
                </a:solidFill>
                <a:latin typeface="+mn-ea"/>
              </a:rPr>
              <a:t>.</a:t>
            </a:r>
            <a:r>
              <a:rPr lang="zh-TW" altLang="zh-HK" sz="2400" b="1" dirty="0">
                <a:solidFill>
                  <a:srgbClr val="0000CC"/>
                </a:solidFill>
              </a:rPr>
              <a:t>就你所知，中國有哪些傳統飲食文化為配合生物的可持續發展而作出轉變，你是否認同當中的變化，為什麼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？</a:t>
            </a:r>
            <a:endParaRPr lang="zh-TW" altLang="zh-HK" sz="2400" b="1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19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821109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13</a:t>
            </a:fld>
            <a:endParaRPr lang="zh-HK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21" name="矩形 20">
              <a:hlinkClick r:id="rId5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矩形 23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6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矩形 24">
              <a:hlinkClick r:id="rId7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8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8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8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8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矩形 25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7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561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492126" y="981075"/>
            <a:ext cx="8107362" cy="42560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zh-TW" altLang="zh-HK" sz="1200" dirty="0" smtClean="0"/>
          </a:p>
          <a:p>
            <a:pPr marL="0" indent="0">
              <a:buFont typeface="Arial" charset="0"/>
              <a:buNone/>
              <a:defRPr/>
            </a:pPr>
            <a:endParaRPr lang="zh-TW" altLang="zh-HK" sz="1400" b="1" dirty="0"/>
          </a:p>
          <a:p>
            <a:pPr marL="0" indent="0">
              <a:buFont typeface="Arial" charset="0"/>
              <a:buNone/>
              <a:defRPr/>
            </a:pPr>
            <a:endParaRPr lang="zh-TW" altLang="zh-HK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/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830308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2211" y="981075"/>
            <a:ext cx="6171084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400" b="1" dirty="0"/>
              <a:t>長春社</a:t>
            </a:r>
            <a:r>
              <a:rPr lang="en-US" altLang="zh-HK" sz="2400" b="1" dirty="0"/>
              <a:t> (2006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1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25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，〈環保團體長春社呼籲市民、公司、食肆不吃髮菜〉，取自﹕</a:t>
            </a:r>
            <a:r>
              <a:rPr lang="en-US" altLang="zh-HK" sz="2400" b="1" dirty="0"/>
              <a:t>http://www.cahk.org.hk/preleases/20060125.htm</a:t>
            </a:r>
            <a:endParaRPr lang="zh-TW" altLang="zh-HK" sz="2400" b="1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TW" sz="2300" b="1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400" b="1" dirty="0"/>
              <a:t>明報</a:t>
            </a:r>
            <a:r>
              <a:rPr lang="en-US" altLang="zh-HK" sz="2400" b="1" dirty="0"/>
              <a:t> (2007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1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30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，〈內地禁採禁售 冒充菜乾入口〉，取自﹕</a:t>
            </a:r>
            <a:r>
              <a:rPr lang="en-US" altLang="zh-HK" sz="2400" b="1" dirty="0"/>
              <a:t>http://</a:t>
            </a:r>
            <a:r>
              <a:rPr lang="en-US" altLang="zh-HK" sz="2400" b="1" dirty="0" smtClean="0"/>
              <a:t>www.mingpaohealth.com/cfm/news3.cfm?File=20070130/news/gba2.txt</a:t>
            </a:r>
            <a:endParaRPr lang="en-US" altLang="zh-HK" sz="2400" b="1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TW" sz="2400" b="1" dirty="0"/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zh-HK" sz="2400" b="1" dirty="0" smtClean="0"/>
              <a:t>文匯報</a:t>
            </a:r>
            <a:r>
              <a:rPr lang="en-US" altLang="zh-HK" sz="2400" b="1" dirty="0" smtClean="0"/>
              <a:t> </a:t>
            </a:r>
            <a:r>
              <a:rPr lang="en-US" altLang="zh-HK" sz="2400" b="1" dirty="0"/>
              <a:t>(2007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1 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30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，〈香港不應成為銷售髮菜的「特區」〉，取自﹕</a:t>
            </a:r>
            <a:r>
              <a:rPr lang="en-US" altLang="zh-HK" sz="2400" b="1" dirty="0"/>
              <a:t>http://</a:t>
            </a:r>
            <a:r>
              <a:rPr lang="en-US" altLang="zh-HK" sz="2400" b="1" dirty="0" smtClean="0"/>
              <a:t>paper.wenweipo.com/2007/01/30/WW0701300002.htm</a:t>
            </a:r>
            <a:endParaRPr lang="zh-TW" altLang="zh-HK" sz="2400" b="1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0" y="-690"/>
            <a:ext cx="8509472" cy="830997"/>
          </a:xfrm>
          <a:prstGeom prst="rect">
            <a:avLst/>
          </a:prstGeom>
          <a:solidFill>
            <a:schemeClr val="accent6">
              <a:lumMod val="60000"/>
              <a:lumOff val="40000"/>
              <a:alpha val="5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/>
            <a:r>
              <a:rPr lang="en-US" altLang="zh-TW" sz="2400" b="1" dirty="0">
                <a:solidFill>
                  <a:srgbClr val="0000CC"/>
                </a:solidFill>
                <a:latin typeface="+mn-ea"/>
              </a:rPr>
              <a:t>3</a:t>
            </a:r>
            <a:r>
              <a:rPr lang="en-US" altLang="zh-TW" sz="2400" b="1" dirty="0" smtClean="0">
                <a:solidFill>
                  <a:srgbClr val="0000CC"/>
                </a:solidFill>
                <a:latin typeface="+mn-ea"/>
              </a:rPr>
              <a:t>.</a:t>
            </a:r>
            <a:r>
              <a:rPr lang="zh-TW" altLang="zh-HK" sz="2400" b="1" dirty="0">
                <a:solidFill>
                  <a:srgbClr val="0000CC"/>
                </a:solidFill>
              </a:rPr>
              <a:t>就你所知，中國有哪些傳統飲食文化為配合生物的可持續發展而作出轉變，你是否認同當中的變化，為什麼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？</a:t>
            </a:r>
            <a:endParaRPr lang="zh-TW" altLang="zh-HK" sz="2400" b="1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19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821109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14</a:t>
            </a:fld>
            <a:endParaRPr lang="zh-HK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21" name="矩形 20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矩形 23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矩形 24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矩形 25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pic>
        <p:nvPicPr>
          <p:cNvPr id="4098" name="Picture 2" descr="sea ocean wat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438" y="1341363"/>
            <a:ext cx="2671168" cy="443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3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492126" y="981075"/>
            <a:ext cx="8107362" cy="42560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zh-TW" altLang="zh-HK" sz="1200" dirty="0" smtClean="0"/>
          </a:p>
          <a:p>
            <a:pPr marL="0" indent="0">
              <a:buFont typeface="Arial" charset="0"/>
              <a:buNone/>
              <a:defRPr/>
            </a:pPr>
            <a:endParaRPr lang="zh-TW" altLang="zh-HK" sz="1400" b="1" dirty="0"/>
          </a:p>
          <a:p>
            <a:pPr marL="0" indent="0">
              <a:buFont typeface="Arial" charset="0"/>
              <a:buNone/>
              <a:defRPr/>
            </a:pPr>
            <a:endParaRPr lang="zh-TW" altLang="zh-HK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/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830308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4177" y="1199639"/>
            <a:ext cx="868569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b="1" dirty="0"/>
              <a:t>華視新聞</a:t>
            </a:r>
            <a:r>
              <a:rPr lang="en-US" altLang="zh-HK" sz="2400" b="1" dirty="0"/>
              <a:t> (2007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2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17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，〈保護生態 年菜少用魚翅髮菜〉，取自﹕</a:t>
            </a:r>
            <a:r>
              <a:rPr lang="en-US" altLang="zh-HK" sz="2400" b="1" dirty="0"/>
              <a:t>http://</a:t>
            </a:r>
            <a:r>
              <a:rPr lang="en-US" altLang="zh-HK" sz="2400" b="1" dirty="0" smtClean="0"/>
              <a:t>news.cts.com.tw/cts/general/200702/200702170216670.html</a:t>
            </a:r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400" b="1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b="1" dirty="0"/>
              <a:t>蘋果日報</a:t>
            </a:r>
            <a:r>
              <a:rPr lang="en-US" altLang="zh-HK" sz="2400" b="1" dirty="0"/>
              <a:t> (2008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1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27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</a:t>
            </a:r>
            <a:r>
              <a:rPr lang="en-US" altLang="zh-HK" sz="2400" b="1" dirty="0"/>
              <a:t>Green apple:</a:t>
            </a:r>
            <a:r>
              <a:rPr lang="zh-TW" altLang="zh-HK" sz="2400" b="1" dirty="0"/>
              <a:t>冬菇柚皮可代替鮑魚花膠〉，取自﹕</a:t>
            </a:r>
            <a:r>
              <a:rPr lang="en-US" altLang="zh-HK" sz="2400" b="1" dirty="0"/>
              <a:t>http://hk.apple.nextmedia.com/news/art/20080127/10690555</a:t>
            </a:r>
            <a:endParaRPr lang="zh-TW" altLang="zh-HK" sz="2400" b="1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400" b="1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b="1" dirty="0"/>
              <a:t>經濟日報</a:t>
            </a:r>
            <a:r>
              <a:rPr lang="en-US" altLang="zh-HK" sz="2400" b="1" dirty="0"/>
              <a:t> (2013</a:t>
            </a:r>
            <a:r>
              <a:rPr lang="zh-TW" altLang="zh-HK" sz="2400" b="1" dirty="0"/>
              <a:t>年</a:t>
            </a:r>
            <a:r>
              <a:rPr lang="en-US" altLang="zh-HK" sz="2400" b="1" dirty="0"/>
              <a:t>6</a:t>
            </a:r>
            <a:r>
              <a:rPr lang="zh-TW" altLang="zh-HK" sz="2400" b="1" dirty="0"/>
              <a:t>月</a:t>
            </a:r>
            <a:r>
              <a:rPr lang="en-US" altLang="zh-HK" sz="2400" b="1" dirty="0"/>
              <a:t>24</a:t>
            </a:r>
            <a:r>
              <a:rPr lang="zh-TW" altLang="zh-HK" sz="2400" b="1" dirty="0"/>
              <a:t>日</a:t>
            </a:r>
            <a:r>
              <a:rPr lang="en-US" altLang="zh-HK" sz="2400" b="1" dirty="0"/>
              <a:t>)</a:t>
            </a:r>
            <a:r>
              <a:rPr lang="zh-TW" altLang="zh-HK" sz="2400" b="1" dirty="0"/>
              <a:t>，〈逾</a:t>
            </a:r>
            <a:r>
              <a:rPr lang="en-US" altLang="zh-HK" sz="2400" b="1" dirty="0"/>
              <a:t>9</a:t>
            </a:r>
            <a:r>
              <a:rPr lang="zh-TW" altLang="zh-HK" sz="2400" b="1" dirty="0"/>
              <a:t>成市民 接受無翅婚宴〉，取自﹕</a:t>
            </a:r>
            <a:r>
              <a:rPr lang="en-US" altLang="zh-HK" sz="2400" b="1" dirty="0"/>
              <a:t>http://</a:t>
            </a:r>
            <a:r>
              <a:rPr lang="en-US" altLang="zh-HK" sz="2400" b="1" dirty="0" smtClean="0"/>
              <a:t>www.hket.com/eti/article/94ad8e6a-870c-42b7-a619-284b7a5bcea6-160661?section=005</a:t>
            </a:r>
            <a:endParaRPr lang="zh-TW" altLang="zh-HK" b="1" dirty="0">
              <a:latin typeface="+mn-ea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0" y="-690"/>
            <a:ext cx="8509472" cy="830997"/>
          </a:xfrm>
          <a:prstGeom prst="rect">
            <a:avLst/>
          </a:prstGeom>
          <a:solidFill>
            <a:schemeClr val="accent6">
              <a:lumMod val="60000"/>
              <a:lumOff val="40000"/>
              <a:alpha val="5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/>
            <a:r>
              <a:rPr lang="en-US" altLang="zh-TW" sz="2400" b="1" dirty="0">
                <a:solidFill>
                  <a:srgbClr val="0000CC"/>
                </a:solidFill>
                <a:latin typeface="+mn-ea"/>
              </a:rPr>
              <a:t>3</a:t>
            </a:r>
            <a:r>
              <a:rPr lang="en-US" altLang="zh-TW" sz="2400" b="1" dirty="0" smtClean="0">
                <a:solidFill>
                  <a:srgbClr val="0000CC"/>
                </a:solidFill>
                <a:latin typeface="+mn-ea"/>
              </a:rPr>
              <a:t>.</a:t>
            </a:r>
            <a:r>
              <a:rPr lang="zh-TW" altLang="zh-HK" sz="2400" b="1" dirty="0">
                <a:solidFill>
                  <a:srgbClr val="0000CC"/>
                </a:solidFill>
              </a:rPr>
              <a:t>就你所知，中國有哪些傳統飲食文化為配合生物的可持續發展而作出轉變，你是否認同當中的變化，為什麼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？</a:t>
            </a:r>
            <a:endParaRPr lang="zh-TW" altLang="zh-HK" sz="2400" b="1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15</a:t>
            </a:fld>
            <a:endParaRPr lang="zh-HK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21" name="矩形 20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矩形 23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矩形 24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矩形 25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93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louds ocean sk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6" y="620688"/>
            <a:ext cx="9127504" cy="626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標題 1"/>
          <p:cNvSpPr>
            <a:spLocks noGrp="1"/>
          </p:cNvSpPr>
          <p:nvPr>
            <p:ph type="title"/>
          </p:nvPr>
        </p:nvSpPr>
        <p:spPr>
          <a:xfrm>
            <a:off x="1588" y="0"/>
            <a:ext cx="9142411" cy="620688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  <a:cs typeface="Times New Roman" pitchFamily="18" charset="0"/>
              </a:rPr>
              <a:t>引言</a:t>
            </a:r>
            <a:endParaRPr lang="zh-HK" altLang="en-US" sz="4000" b="1" dirty="0" smtClean="0">
              <a:solidFill>
                <a:schemeClr val="tx2">
                  <a:lumMod val="75000"/>
                </a:schemeClr>
              </a:solidFill>
              <a:latin typeface="+mn-ea"/>
              <a:ea typeface="+mn-ea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5" y="636471"/>
            <a:ext cx="8471849" cy="5600817"/>
          </a:xfrm>
          <a:ln>
            <a:solidFill>
              <a:schemeClr val="tx1"/>
            </a:solidFill>
          </a:ln>
        </p:spPr>
        <p:txBody>
          <a:bodyPr lIns="540000" rIns="540000" rtlCol="0">
            <a:noAutofit/>
          </a:bodyPr>
          <a:lstStyle/>
          <a:p>
            <a:pPr marL="0" indent="0">
              <a:buFont typeface="Arial" charset="0"/>
              <a:buNone/>
              <a:defRPr/>
            </a:pPr>
            <a:endParaRPr lang="zh-TW" altLang="en-US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endParaRPr lang="zh-TW" altLang="zh-HK" sz="2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0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kumimoji="0" lang="zh-HK" altLang="en-US">
              <a:solidFill>
                <a:schemeClr val="tx1"/>
              </a:solidFill>
            </a:endParaRP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kumimoji="0" lang="zh-HK" altLang="en-US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0393" y="620688"/>
            <a:ext cx="8389607" cy="5693866"/>
          </a:xfrm>
          <a:prstGeom prst="rect">
            <a:avLst/>
          </a:prstGeom>
          <a:solidFill>
            <a:srgbClr val="CCFF33">
              <a:alpha val="38000"/>
            </a:srgbClr>
          </a:solidFill>
        </p:spPr>
        <p:txBody>
          <a:bodyPr wrap="square">
            <a:spAutoFit/>
          </a:bodyPr>
          <a:lstStyle/>
          <a:p>
            <a:r>
              <a:rPr lang="zh-TW" altLang="zh-HK" sz="2600" b="1" dirty="0"/>
              <a:t>年初美國駐日大使就和歌山縣</a:t>
            </a:r>
            <a:r>
              <a:rPr lang="zh-TW" altLang="zh-HK" sz="2600" b="1" dirty="0" smtClean="0"/>
              <a:t>漁民</a:t>
            </a:r>
            <a:r>
              <a:rPr lang="zh-TW" altLang="en-US" sz="2600" b="1" dirty="0" smtClean="0"/>
              <a:t>捕豚</a:t>
            </a:r>
            <a:r>
              <a:rPr lang="zh-TW" altLang="zh-HK" sz="2600" b="1" dirty="0" smtClean="0"/>
              <a:t>活動</a:t>
            </a:r>
            <a:r>
              <a:rPr lang="zh-TW" altLang="zh-HK" sz="2600" b="1" dirty="0"/>
              <a:t>作出抨擊，事件再次引起世界各地的關注。日本官員在回應時指出海豚不屬於國際管制對象，捕獵非違法行為。</a:t>
            </a:r>
            <a:r>
              <a:rPr lang="zh-TW" altLang="zh-HK" sz="2600" b="1" dirty="0" smtClean="0"/>
              <a:t>商業</a:t>
            </a:r>
            <a:r>
              <a:rPr lang="zh-TW" altLang="en-US" sz="2600" b="1" dirty="0" smtClean="0"/>
              <a:t>捕豚</a:t>
            </a:r>
            <a:r>
              <a:rPr lang="zh-TW" altLang="zh-HK" sz="2600" b="1" dirty="0" smtClean="0"/>
              <a:t>在</a:t>
            </a:r>
            <a:r>
              <a:rPr lang="zh-TW" altLang="zh-HK" sz="2600" b="1" dirty="0"/>
              <a:t>日本歷史悠久，海豚肉更是日本人的傳統食物，他認為外界的批評只是因為各地文化的差異，業界近年已著手</a:t>
            </a:r>
            <a:r>
              <a:rPr lang="zh-TW" altLang="zh-HK" sz="2600" b="1" dirty="0" smtClean="0"/>
              <a:t>改良</a:t>
            </a:r>
            <a:r>
              <a:rPr lang="zh-TW" altLang="en-US" sz="2600" b="1" dirty="0" smtClean="0"/>
              <a:t>捕豚</a:t>
            </a:r>
            <a:r>
              <a:rPr lang="zh-TW" altLang="zh-HK" sz="2600" b="1" dirty="0" smtClean="0"/>
              <a:t>的</a:t>
            </a:r>
            <a:r>
              <a:rPr lang="zh-TW" altLang="zh-HK" sz="2600" b="1" dirty="0"/>
              <a:t>方法以減少殘忍程度。然而，不少環境保護團體反對日本官員提出的觀點，他們每年會到和歌山縣進行示威等抗議行動</a:t>
            </a:r>
            <a:r>
              <a:rPr lang="en-US" altLang="zh-HK" sz="2600" b="1" dirty="0"/>
              <a:t>, </a:t>
            </a:r>
            <a:r>
              <a:rPr lang="zh-TW" altLang="zh-HK" sz="2600" b="1" dirty="0"/>
              <a:t>反對日本繼續以殘忍的手法大量圍捕海豚，。</a:t>
            </a:r>
          </a:p>
          <a:p>
            <a:r>
              <a:rPr lang="en-US" altLang="zh-HK" sz="2600" b="1" dirty="0"/>
              <a:t> </a:t>
            </a:r>
            <a:endParaRPr lang="zh-TW" altLang="zh-HK" sz="2600" b="1" dirty="0"/>
          </a:p>
          <a:p>
            <a:r>
              <a:rPr lang="zh-TW" altLang="zh-HK" sz="2600" b="1" dirty="0"/>
              <a:t>以</a:t>
            </a:r>
            <a:r>
              <a:rPr lang="zh-TW" altLang="zh-HK" sz="2600" b="1" dirty="0" smtClean="0"/>
              <a:t>日本</a:t>
            </a:r>
            <a:r>
              <a:rPr lang="zh-TW" altLang="en-US" sz="2600" b="1" dirty="0" smtClean="0"/>
              <a:t>捕豚</a:t>
            </a:r>
            <a:r>
              <a:rPr lang="zh-TW" altLang="zh-HK" sz="2600" b="1" dirty="0" smtClean="0"/>
              <a:t>事件</a:t>
            </a:r>
            <a:r>
              <a:rPr lang="zh-TW" altLang="zh-HK" sz="2600" b="1" dirty="0"/>
              <a:t>為例，我們可探討人類在發展經濟、保留傳統文化的同時，如何能保持自然界生物的可持續發展；在處理因不同文化差異而產生衝突時，可採用哪些有效方法，有哪些國際組織能妥善解決問題等議題</a:t>
            </a:r>
            <a:r>
              <a:rPr lang="zh-TW" altLang="zh-HK" sz="2600" b="1" dirty="0" smtClean="0"/>
              <a:t>。</a:t>
            </a:r>
            <a:endParaRPr lang="zh-TW" altLang="zh-HK" sz="2600" dirty="0">
              <a:solidFill>
                <a:srgbClr val="0000CC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2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1026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whales in ala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8664"/>
            <a:ext cx="9144000" cy="598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587" y="0"/>
            <a:ext cx="7795549" cy="868664"/>
          </a:xfrm>
          <a:prstGeom prst="rect">
            <a:avLst/>
          </a:prstGeom>
          <a:solidFill>
            <a:srgbClr val="99CC00">
              <a:alpha val="45490"/>
            </a:srgb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endParaRPr kumimoji="0" lang="en-US" altLang="zh-TW" sz="2800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717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801651" y="99223"/>
            <a:ext cx="1222804" cy="749920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kumimoji="0" lang="zh-HK" altLang="en-US">
              <a:solidFill>
                <a:schemeClr val="tx1"/>
              </a:solidFill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15228" y="1484784"/>
            <a:ext cx="7226780" cy="954107"/>
          </a:xfrm>
          <a:prstGeom prst="rect">
            <a:avLst/>
          </a:prstGeom>
          <a:solidFill>
            <a:srgbClr val="FFFF00">
              <a:alpha val="58823"/>
            </a:srgb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zh-TW" sz="2800" b="1" dirty="0" smtClean="0">
                <a:solidFill>
                  <a:srgbClr val="0000CC"/>
                </a:solidFill>
                <a:latin typeface="+mn-ea"/>
                <a:cs typeface="Times New Roman" pitchFamily="18" charset="0"/>
              </a:rPr>
              <a:t>1.</a:t>
            </a:r>
            <a:r>
              <a:rPr lang="zh-TW" altLang="zh-HK" sz="2800" b="1" dirty="0"/>
              <a:t>你認為有哪些主要的全球化因素導致日本</a:t>
            </a:r>
            <a:r>
              <a:rPr lang="zh-TW" altLang="zh-HK" sz="2800" b="1" dirty="0" smtClean="0"/>
              <a:t>的</a:t>
            </a:r>
            <a:r>
              <a:rPr lang="zh-TW" altLang="en-US" sz="2800" b="1" dirty="0" smtClean="0"/>
              <a:t>捕豚</a:t>
            </a:r>
            <a:r>
              <a:rPr lang="zh-TW" altLang="zh-HK" sz="2800" b="1" dirty="0" smtClean="0"/>
              <a:t>活動</a:t>
            </a:r>
            <a:r>
              <a:rPr lang="zh-TW" altLang="zh-HK" sz="2800" b="1" dirty="0"/>
              <a:t>引起全球的廣泛關注</a:t>
            </a:r>
            <a:r>
              <a:rPr lang="zh-TW" altLang="zh-HK" sz="2800" b="1" dirty="0" smtClean="0"/>
              <a:t>？</a:t>
            </a:r>
            <a:endParaRPr lang="zh-TW" altLang="zh-HK" sz="2800" b="1" dirty="0"/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872317" y="99223"/>
            <a:ext cx="269143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kumimoji="0" lang="zh-TW" altLang="en-US" sz="4400" b="1" dirty="0">
                <a:solidFill>
                  <a:srgbClr val="0000CC"/>
                </a:solidFill>
                <a:latin typeface="+mn-ea"/>
              </a:rPr>
              <a:t>探討問題</a:t>
            </a: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1043608" y="3068959"/>
            <a:ext cx="7198400" cy="954107"/>
          </a:xfrm>
          <a:prstGeom prst="rect">
            <a:avLst/>
          </a:prstGeom>
          <a:solidFill>
            <a:srgbClr val="92D050">
              <a:alpha val="58823"/>
            </a:srgb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rgbClr val="0000CC"/>
                </a:solidFill>
              </a:rPr>
              <a:t>2</a:t>
            </a:r>
            <a:r>
              <a:rPr lang="en-US" altLang="zh-TW" sz="2800" b="1" dirty="0" smtClean="0"/>
              <a:t>.</a:t>
            </a:r>
            <a:r>
              <a:rPr lang="zh-TW" altLang="zh-HK" sz="2800" b="1" dirty="0"/>
              <a:t>以和歌山</a:t>
            </a:r>
            <a:r>
              <a:rPr lang="zh-TW" altLang="zh-HK" sz="2800" b="1" dirty="0" smtClean="0"/>
              <a:t>的</a:t>
            </a:r>
            <a:r>
              <a:rPr lang="zh-TW" altLang="en-US" sz="2800" b="1" dirty="0" smtClean="0"/>
              <a:t>捕豚</a:t>
            </a:r>
            <a:r>
              <a:rPr lang="zh-TW" altLang="zh-HK" sz="2800" b="1" dirty="0" smtClean="0"/>
              <a:t>業</a:t>
            </a:r>
            <a:r>
              <a:rPr lang="zh-TW" altLang="zh-HK" sz="2800" b="1" dirty="0"/>
              <a:t>為例，人類的經濟活動對海洋生物的可持續發展構成哪些威脅</a:t>
            </a:r>
            <a:r>
              <a:rPr lang="zh-TW" altLang="zh-HK" sz="2800" b="1" dirty="0" smtClean="0"/>
              <a:t>？</a:t>
            </a:r>
            <a:r>
              <a:rPr lang="zh-TW" altLang="en-US" sz="2800" b="1" dirty="0" smtClean="0"/>
              <a:t> </a:t>
            </a:r>
            <a:endParaRPr lang="zh-TW" altLang="zh-HK" sz="2800" b="1" dirty="0"/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1087886" y="4852293"/>
            <a:ext cx="7198400" cy="1384995"/>
          </a:xfrm>
          <a:prstGeom prst="rect">
            <a:avLst/>
          </a:prstGeom>
          <a:solidFill>
            <a:srgbClr val="FFC000">
              <a:alpha val="58823"/>
            </a:srgb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just"/>
            <a:r>
              <a:rPr lang="en-US" altLang="zh-TW" sz="2800" b="1" dirty="0" smtClean="0">
                <a:solidFill>
                  <a:srgbClr val="0000CC"/>
                </a:solidFill>
                <a:latin typeface="+mn-ea"/>
              </a:rPr>
              <a:t>3.</a:t>
            </a:r>
            <a:r>
              <a:rPr lang="zh-TW" altLang="zh-HK" sz="2800" b="1" dirty="0"/>
              <a:t>就你所知，中國有哪些傳統飲食文化為配合生物的可持續發展而作出轉變，你是否認同當中的變化，為什麼</a:t>
            </a:r>
            <a:r>
              <a:rPr lang="zh-TW" altLang="zh-HK" sz="2800" b="1" dirty="0" smtClean="0"/>
              <a:t>？</a:t>
            </a:r>
            <a:endParaRPr lang="zh-TW" altLang="zh-HK" sz="2800" b="1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7180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kumimoji="0" lang="zh-HK" altLang="en-US">
              <a:solidFill>
                <a:schemeClr val="tx1"/>
              </a:solidFill>
            </a:endParaRPr>
          </a:p>
        </p:txBody>
      </p:sp>
      <p:sp>
        <p:nvSpPr>
          <p:cNvPr id="718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kumimoji="0" lang="zh-HK" altLang="en-US">
              <a:solidFill>
                <a:schemeClr val="tx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3</a:t>
            </a:fld>
            <a:endParaRPr lang="zh-HK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603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5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707887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5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74003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0" y="-690"/>
            <a:ext cx="8509472" cy="707886"/>
          </a:xfrm>
          <a:prstGeom prst="rect">
            <a:avLst/>
          </a:prstGeom>
          <a:solidFill>
            <a:srgbClr val="33CC33">
              <a:alpha val="54902"/>
            </a:srgb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kumimoji="0" lang="zh-TW" altLang="en-US" sz="4000" b="1" dirty="0" smtClean="0">
                <a:solidFill>
                  <a:srgbClr val="0000CC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背景資料    </a:t>
            </a:r>
            <a:endParaRPr kumimoji="0" lang="en-US" altLang="zh-TW" sz="4000" b="1" dirty="0" smtClean="0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17" name="矩形 16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矩形 17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矩形 21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矩形 22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171662" y="707196"/>
            <a:ext cx="8862512" cy="5970865"/>
          </a:xfrm>
          <a:prstGeom prst="rect">
            <a:avLst/>
          </a:prstGeom>
          <a:ln>
            <a:solidFill>
              <a:srgbClr val="0099FF"/>
            </a:solidFill>
          </a:ln>
        </p:spPr>
        <p:txBody>
          <a:bodyPr wrap="square">
            <a:spAutoFit/>
          </a:bodyPr>
          <a:lstStyle/>
          <a:p>
            <a:pPr marL="285750" lvl="1" indent="-285750">
              <a:buFont typeface="Wingdings" panose="05000000000000000000" pitchFamily="2" charset="2"/>
              <a:buChar char="p"/>
            </a:pPr>
            <a:r>
              <a:rPr lang="zh-TW" altLang="zh-HK" sz="2400" dirty="0" smtClean="0"/>
              <a:t>綠色</a:t>
            </a:r>
            <a:r>
              <a:rPr lang="zh-TW" altLang="zh-HK" sz="2400" dirty="0"/>
              <a:t>和平</a:t>
            </a:r>
            <a:r>
              <a:rPr lang="en-US" altLang="zh-HK" sz="2400" dirty="0"/>
              <a:t> (2011</a:t>
            </a:r>
            <a:r>
              <a:rPr lang="zh-TW" altLang="zh-HK" sz="2400" dirty="0"/>
              <a:t>年</a:t>
            </a:r>
            <a:r>
              <a:rPr lang="en-US" altLang="zh-HK" sz="2400" dirty="0"/>
              <a:t>3</a:t>
            </a:r>
            <a:r>
              <a:rPr lang="zh-TW" altLang="zh-HK" sz="2400" dirty="0"/>
              <a:t>月</a:t>
            </a:r>
            <a:r>
              <a:rPr lang="en-US" altLang="zh-HK" sz="2400" dirty="0"/>
              <a:t>9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</a:t>
            </a:r>
            <a:r>
              <a:rPr lang="zh-TW" altLang="zh-HK" sz="2400" dirty="0" smtClean="0"/>
              <a:t>反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行動</a:t>
            </a:r>
            <a:r>
              <a:rPr lang="en-US" altLang="zh-HK" sz="2400" dirty="0"/>
              <a:t>30</a:t>
            </a:r>
            <a:r>
              <a:rPr lang="zh-TW" altLang="zh-HK" sz="2400" dirty="0"/>
              <a:t>年—過去、現在與未來〉，取自</a:t>
            </a:r>
            <a:r>
              <a:rPr lang="en-US" altLang="zh-HK" sz="2400" u="sng" dirty="0">
                <a:hlinkClick r:id="rId7"/>
              </a:rPr>
              <a:t>http://www.greenpeace.org/taiwan/zh/news/stories/oceans/2011/30-years-anti-whaling/</a:t>
            </a:r>
            <a:endParaRPr lang="zh-TW" altLang="zh-HK" sz="2200" dirty="0">
              <a:solidFill>
                <a:srgbClr val="0000CC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p"/>
            </a:pPr>
            <a:endParaRPr lang="en-US" altLang="zh-TW" sz="2400" dirty="0" smtClean="0"/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zh-HK" sz="2400" dirty="0" smtClean="0"/>
              <a:t>大公報</a:t>
            </a:r>
            <a:r>
              <a:rPr lang="en-US" altLang="zh-HK" sz="2400" dirty="0"/>
              <a:t>(2014</a:t>
            </a:r>
            <a:r>
              <a:rPr lang="zh-TW" altLang="zh-HK" sz="2400" dirty="0"/>
              <a:t>年</a:t>
            </a:r>
            <a:r>
              <a:rPr lang="en-US" altLang="zh-HK" sz="2400" dirty="0"/>
              <a:t>3</a:t>
            </a:r>
            <a:r>
              <a:rPr lang="zh-TW" altLang="zh-HK" sz="2400" dirty="0"/>
              <a:t>月</a:t>
            </a:r>
            <a:r>
              <a:rPr lang="en-US" altLang="zh-HK" sz="2400" dirty="0"/>
              <a:t>14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，〈日本漁民稱「文化傳統」捕殺海豚惹全球</a:t>
            </a:r>
            <a:r>
              <a:rPr lang="zh-TW" altLang="zh-HK" sz="2400" dirty="0" smtClean="0"/>
              <a:t>爭議〉，取</a:t>
            </a:r>
            <a:r>
              <a:rPr lang="zh-TW" altLang="en-US" sz="2400" dirty="0" smtClean="0"/>
              <a:t>自</a:t>
            </a:r>
            <a:r>
              <a:rPr lang="zh-TW" altLang="zh-HK" sz="2400" dirty="0" smtClean="0"/>
              <a:t>﹕</a:t>
            </a:r>
            <a:endParaRPr lang="en-US" altLang="zh-TW" sz="2400" dirty="0" smtClean="0"/>
          </a:p>
          <a:p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r>
              <a:rPr lang="en-US" altLang="zh-HK" sz="2400" dirty="0" smtClean="0"/>
              <a:t>http</a:t>
            </a:r>
            <a:r>
              <a:rPr lang="en-US" altLang="zh-HK" sz="2400" dirty="0"/>
              <a:t>://news.takungpao.com.hk/paper/q/2014/0314/2351081.html </a:t>
            </a:r>
            <a:endParaRPr lang="en-US" altLang="zh-HK" sz="2400" dirty="0" smtClean="0"/>
          </a:p>
          <a:p>
            <a:endParaRPr lang="zh-TW" altLang="zh-HK" sz="2400" dirty="0"/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TW" sz="2400" dirty="0" smtClean="0"/>
              <a:t> </a:t>
            </a:r>
            <a:r>
              <a:rPr lang="en-US" altLang="zh-HK" sz="2400" dirty="0"/>
              <a:t>BBC</a:t>
            </a:r>
            <a:r>
              <a:rPr lang="zh-TW" altLang="zh-HK" sz="2400" dirty="0"/>
              <a:t>中文網</a:t>
            </a:r>
            <a:r>
              <a:rPr lang="en-US" altLang="zh-HK" sz="2400" dirty="0"/>
              <a:t> (2010</a:t>
            </a:r>
            <a:r>
              <a:rPr lang="zh-TW" altLang="zh-HK" sz="2400" dirty="0"/>
              <a:t>年</a:t>
            </a:r>
            <a:r>
              <a:rPr lang="en-US" altLang="zh-HK" sz="2400" dirty="0"/>
              <a:t>2</a:t>
            </a:r>
            <a:r>
              <a:rPr lang="zh-TW" altLang="zh-HK" sz="2400" dirty="0"/>
              <a:t>月</a:t>
            </a:r>
            <a:r>
              <a:rPr lang="en-US" altLang="zh-HK" sz="2400" dirty="0"/>
              <a:t>21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，〈日本誓言捍衛其</a:t>
            </a:r>
            <a:r>
              <a:rPr lang="zh-TW" altLang="zh-HK" sz="2400" dirty="0" smtClean="0"/>
              <a:t>南極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活動</a:t>
            </a:r>
            <a:r>
              <a:rPr lang="zh-TW" altLang="zh-HK" sz="2400" dirty="0"/>
              <a:t>〉，取自﹕</a:t>
            </a:r>
            <a:r>
              <a:rPr lang="en-US" altLang="zh-HK" sz="2400" dirty="0"/>
              <a:t>http://www.bbc.co.uk/zhongwen/trad/world/2010/02/100221_japan_austailia.shtml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endParaRPr lang="en-US" altLang="zh-TW" sz="2400" dirty="0" smtClean="0"/>
          </a:p>
          <a:p>
            <a:endParaRPr lang="en-US" altLang="zh-HK" sz="2400" dirty="0"/>
          </a:p>
          <a:p>
            <a:pPr marL="285750" indent="-285750">
              <a:buFont typeface="Wingdings" panose="05000000000000000000" pitchFamily="2" charset="2"/>
              <a:buChar char="p"/>
            </a:pPr>
            <a:endParaRPr lang="zh-TW" altLang="zh-HK" sz="2200" dirty="0">
              <a:solidFill>
                <a:srgbClr val="0000CC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0493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284163" y="761026"/>
            <a:ext cx="8544927" cy="513105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zh-TW" altLang="zh-HK" sz="1200" dirty="0" smtClean="0"/>
          </a:p>
          <a:p>
            <a:pPr marL="0" indent="0">
              <a:buFont typeface="Arial" charset="0"/>
              <a:buNone/>
              <a:defRPr/>
            </a:pPr>
            <a:endParaRPr lang="zh-TW" altLang="zh-HK" sz="1400" b="1" dirty="0"/>
          </a:p>
          <a:p>
            <a:pPr marL="0" indent="0">
              <a:buFont typeface="Arial" charset="0"/>
              <a:buNone/>
              <a:defRPr/>
            </a:pPr>
            <a:endParaRPr lang="zh-TW" altLang="zh-HK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HK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/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707887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5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74003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0" y="-690"/>
            <a:ext cx="8509472" cy="707886"/>
          </a:xfrm>
          <a:prstGeom prst="rect">
            <a:avLst/>
          </a:prstGeom>
          <a:solidFill>
            <a:srgbClr val="33CC33">
              <a:alpha val="55000"/>
            </a:srgb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kumimoji="0" lang="zh-TW" altLang="en-US" sz="4000" b="1" dirty="0" smtClean="0">
                <a:solidFill>
                  <a:srgbClr val="0000CC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背景資料    </a:t>
            </a:r>
            <a:endParaRPr kumimoji="0" lang="en-US" altLang="zh-TW" sz="4000" b="1" dirty="0" smtClean="0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17" name="矩形 16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矩形 17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矩形 21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矩形 22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171662" y="819791"/>
            <a:ext cx="87183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Wingdings" panose="05000000000000000000" pitchFamily="2" charset="2"/>
              <a:buChar char="p"/>
            </a:pPr>
            <a:r>
              <a:rPr lang="zh-TW" altLang="zh-HK" sz="2400" dirty="0"/>
              <a:t>成報</a:t>
            </a:r>
            <a:r>
              <a:rPr lang="en-US" altLang="zh-HK" sz="2400" dirty="0"/>
              <a:t> (2013</a:t>
            </a:r>
            <a:r>
              <a:rPr lang="zh-TW" altLang="zh-HK" sz="2400" dirty="0"/>
              <a:t>年</a:t>
            </a:r>
            <a:r>
              <a:rPr lang="en-US" altLang="zh-HK" sz="2400" dirty="0"/>
              <a:t>12</a:t>
            </a:r>
            <a:r>
              <a:rPr lang="zh-TW" altLang="zh-HK" sz="2400" dirty="0"/>
              <a:t>月</a:t>
            </a:r>
            <a:r>
              <a:rPr lang="en-US" altLang="zh-HK" sz="2400" dirty="0"/>
              <a:t>27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，〈童話王國形象坍塌 丹麥屠鯨 再掀波瀾〉﹐取自﹕</a:t>
            </a:r>
            <a:r>
              <a:rPr lang="en-US" altLang="zh-HK" sz="2400" dirty="0"/>
              <a:t>http://</a:t>
            </a:r>
            <a:r>
              <a:rPr lang="en-US" altLang="zh-HK" sz="2400" dirty="0" smtClean="0"/>
              <a:t>t.tvb.com/index.php?m=showt&amp;tid=358623106714403</a:t>
            </a:r>
          </a:p>
          <a:p>
            <a:pPr marL="285750" lvl="1" indent="-285750">
              <a:buFont typeface="Wingdings" panose="05000000000000000000" pitchFamily="2" charset="2"/>
              <a:buChar char="p"/>
            </a:pPr>
            <a:endParaRPr lang="en-US" altLang="zh-HK" sz="2400" dirty="0"/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zh-HK" sz="2400" dirty="0"/>
              <a:t>大陽報</a:t>
            </a:r>
            <a:r>
              <a:rPr lang="en-US" altLang="zh-HK" sz="2400" dirty="0"/>
              <a:t> (2014</a:t>
            </a:r>
            <a:r>
              <a:rPr lang="zh-TW" altLang="zh-HK" sz="2400" dirty="0"/>
              <a:t>年</a:t>
            </a:r>
            <a:r>
              <a:rPr lang="en-US" altLang="zh-HK" sz="2400" dirty="0"/>
              <a:t>1</a:t>
            </a:r>
            <a:r>
              <a:rPr lang="zh-TW" altLang="zh-HK" sz="2400" dirty="0"/>
              <a:t>月</a:t>
            </a:r>
            <a:r>
              <a:rPr lang="en-US" altLang="zh-HK" sz="2400" dirty="0"/>
              <a:t>22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</a:t>
            </a:r>
            <a:r>
              <a:rPr lang="zh-TW" altLang="zh-HK" sz="2400" dirty="0" smtClean="0"/>
              <a:t>傳統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豚</a:t>
            </a:r>
            <a:r>
              <a:rPr lang="zh-TW" altLang="zh-HK" sz="2400" dirty="0"/>
              <a:t>早於十七世紀〉，取自﹕</a:t>
            </a:r>
            <a:endParaRPr lang="en-US" altLang="zh-TW" sz="2400" dirty="0"/>
          </a:p>
          <a:p>
            <a:r>
              <a:rPr lang="zh-TW" altLang="en-US" sz="2400" dirty="0"/>
              <a:t>    </a:t>
            </a:r>
            <a:r>
              <a:rPr lang="en-US" altLang="zh-HK" sz="2400" dirty="0"/>
              <a:t>http://the-sun.on.cc/cnt/china_world/20140122/00423_002.html</a:t>
            </a:r>
          </a:p>
          <a:p>
            <a:pPr marL="0" lvl="1"/>
            <a:endParaRPr lang="zh-TW" altLang="zh-HK" sz="2400" dirty="0"/>
          </a:p>
          <a:p>
            <a:pPr marL="285750" lvl="1" indent="-285750">
              <a:buFont typeface="Wingdings" panose="05000000000000000000" pitchFamily="2" charset="2"/>
              <a:buChar char="p"/>
            </a:pPr>
            <a:r>
              <a:rPr lang="zh-TW" altLang="zh-HK" sz="2400" dirty="0"/>
              <a:t>新華網</a:t>
            </a:r>
            <a:r>
              <a:rPr lang="en-US" altLang="zh-HK" sz="2400" dirty="0"/>
              <a:t> (2006</a:t>
            </a:r>
            <a:r>
              <a:rPr lang="zh-TW" altLang="zh-HK" sz="2400" dirty="0"/>
              <a:t>年</a:t>
            </a:r>
            <a:r>
              <a:rPr lang="en-US" altLang="zh-HK" sz="2400" dirty="0"/>
              <a:t>7</a:t>
            </a:r>
            <a:r>
              <a:rPr lang="zh-TW" altLang="zh-HK" sz="2400" dirty="0"/>
              <a:t>月</a:t>
            </a:r>
            <a:r>
              <a:rPr lang="en-US" altLang="zh-HK" sz="2400" dirty="0"/>
              <a:t>28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 smtClean="0"/>
              <a:t>，〈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是</a:t>
            </a:r>
            <a:r>
              <a:rPr lang="zh-TW" altLang="zh-HK" sz="2400" dirty="0"/>
              <a:t>日本人的文化？日本為何拼命</a:t>
            </a:r>
            <a:r>
              <a:rPr lang="zh-TW" altLang="zh-HK" sz="2400" dirty="0" smtClean="0"/>
              <a:t>要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〉</a:t>
            </a:r>
            <a:r>
              <a:rPr lang="zh-TW" altLang="zh-HK" sz="2400" dirty="0"/>
              <a:t>，取自﹕</a:t>
            </a:r>
            <a:r>
              <a:rPr lang="en-US" altLang="zh-HK" sz="2400" dirty="0"/>
              <a:t>http://</a:t>
            </a:r>
            <a:r>
              <a:rPr lang="en-US" altLang="zh-HK" sz="2400" dirty="0" smtClean="0"/>
              <a:t>big5.xinhuanet.com/gate/big5/news.xinhuanet.com/world/2006-07/28/content_4888742.htm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8245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284163" y="761026"/>
            <a:ext cx="8544927" cy="513105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zh-TW" altLang="zh-HK" sz="1200" dirty="0" smtClean="0"/>
          </a:p>
          <a:p>
            <a:pPr marL="0" indent="0">
              <a:buFont typeface="Arial" charset="0"/>
              <a:buNone/>
              <a:defRPr/>
            </a:pPr>
            <a:endParaRPr lang="zh-TW" altLang="zh-HK" sz="1400" b="1" dirty="0"/>
          </a:p>
          <a:p>
            <a:pPr marL="0" indent="0">
              <a:buFont typeface="Arial" charset="0"/>
              <a:buNone/>
              <a:defRPr/>
            </a:pPr>
            <a:endParaRPr lang="zh-TW" altLang="zh-HK" sz="1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HK" sz="1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zh-HK" sz="1800" b="1" dirty="0"/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707887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5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827948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0" y="-690"/>
            <a:ext cx="8509472" cy="707886"/>
          </a:xfrm>
          <a:prstGeom prst="rect">
            <a:avLst/>
          </a:prstGeom>
          <a:solidFill>
            <a:srgbClr val="33CC33">
              <a:alpha val="55000"/>
            </a:srgbClr>
          </a:solidFill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kumimoji="0" lang="zh-TW" altLang="en-US" sz="4000" b="1" dirty="0" smtClean="0">
                <a:solidFill>
                  <a:srgbClr val="0000CC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背景資料    </a:t>
            </a:r>
            <a:endParaRPr kumimoji="0" lang="en-US" altLang="zh-TW" sz="4000" b="1" dirty="0" smtClean="0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17" name="矩形 16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矩形 17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矩形 21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矩形 22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195276" y="745937"/>
            <a:ext cx="88388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Wingdings" panose="05000000000000000000" pitchFamily="2" charset="2"/>
              <a:buChar char="p"/>
            </a:pPr>
            <a:r>
              <a:rPr lang="zh-TW" altLang="zh-HK" sz="2400" dirty="0" smtClean="0"/>
              <a:t>中國</a:t>
            </a:r>
            <a:r>
              <a:rPr lang="zh-TW" altLang="zh-HK" sz="2400" dirty="0"/>
              <a:t>新聞社</a:t>
            </a:r>
            <a:r>
              <a:rPr lang="en-US" altLang="zh-HK" sz="2400" dirty="0"/>
              <a:t> (2013</a:t>
            </a:r>
            <a:r>
              <a:rPr lang="zh-TW" altLang="zh-HK" sz="2400" dirty="0"/>
              <a:t>年</a:t>
            </a:r>
            <a:r>
              <a:rPr lang="en-US" altLang="zh-HK" sz="2400" dirty="0"/>
              <a:t>7</a:t>
            </a:r>
            <a:r>
              <a:rPr lang="zh-TW" altLang="zh-HK" sz="2400" dirty="0"/>
              <a:t>月</a:t>
            </a:r>
            <a:r>
              <a:rPr lang="en-US" altLang="zh-HK" sz="2400" dirty="0"/>
              <a:t>7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，〈日本強調科</a:t>
            </a:r>
            <a:r>
              <a:rPr lang="zh-TW" altLang="zh-HK" sz="2400" dirty="0" smtClean="0"/>
              <a:t>研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正當</a:t>
            </a:r>
            <a:r>
              <a:rPr lang="zh-TW" altLang="zh-HK" sz="2400" dirty="0"/>
              <a:t>社〉，取自﹕</a:t>
            </a:r>
            <a:r>
              <a:rPr lang="en-US" altLang="zh-HK" sz="2400" dirty="0"/>
              <a:t>http://dailynews.sina.com/bg/news/int/chinanews/20130716/23104755251.html</a:t>
            </a:r>
            <a:endParaRPr lang="zh-TW" altLang="zh-HK" sz="2400" dirty="0"/>
          </a:p>
          <a:p>
            <a:pPr marL="285750" lvl="1" indent="-285750">
              <a:buFont typeface="Wingdings" panose="05000000000000000000" pitchFamily="2" charset="2"/>
              <a:buChar char="p"/>
            </a:pPr>
            <a:endParaRPr lang="en-US" altLang="zh-TW" sz="2400" dirty="0" smtClean="0"/>
          </a:p>
          <a:p>
            <a:pPr marL="285750" lvl="1" indent="-285750">
              <a:buFont typeface="Wingdings" panose="05000000000000000000" pitchFamily="2" charset="2"/>
              <a:buChar char="p"/>
            </a:pPr>
            <a:r>
              <a:rPr lang="zh-TW" altLang="zh-HK" sz="2400" dirty="0"/>
              <a:t>東森新聞網</a:t>
            </a:r>
            <a:r>
              <a:rPr lang="en-US" altLang="zh-HK" sz="2400" dirty="0"/>
              <a:t> (2013</a:t>
            </a:r>
            <a:r>
              <a:rPr lang="zh-TW" altLang="zh-HK" sz="2400" dirty="0"/>
              <a:t>年</a:t>
            </a:r>
            <a:r>
              <a:rPr lang="en-US" altLang="zh-HK" sz="2400" dirty="0"/>
              <a:t>10</a:t>
            </a:r>
            <a:r>
              <a:rPr lang="zh-TW" altLang="zh-HK" sz="2400" dirty="0"/>
              <a:t>月</a:t>
            </a:r>
            <a:r>
              <a:rPr lang="en-US" altLang="zh-HK" sz="2400" dirty="0"/>
              <a:t>8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，〈日本擬在森浦灣打造「鯨魚牧場」卻不停止</a:t>
            </a:r>
            <a:r>
              <a:rPr lang="zh-TW" altLang="zh-HK" sz="2400" dirty="0" smtClean="0"/>
              <a:t>獵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豚</a:t>
            </a:r>
            <a:r>
              <a:rPr lang="zh-TW" altLang="zh-HK" sz="2400" dirty="0"/>
              <a:t>〉，取自﹕</a:t>
            </a:r>
            <a:r>
              <a:rPr lang="en-US" altLang="zh-HK" sz="2400" dirty="0"/>
              <a:t>http://</a:t>
            </a:r>
            <a:r>
              <a:rPr lang="en-US" altLang="zh-HK" sz="2400" dirty="0" smtClean="0"/>
              <a:t>www.ettoday.net/news/20131008/279477.htm</a:t>
            </a:r>
          </a:p>
          <a:p>
            <a:pPr marL="285750" lvl="1" indent="-285750">
              <a:buFont typeface="Wingdings" panose="05000000000000000000" pitchFamily="2" charset="2"/>
              <a:buChar char="p"/>
            </a:pPr>
            <a:endParaRPr lang="en-US" altLang="zh-TW" sz="2400" dirty="0"/>
          </a:p>
          <a:p>
            <a:pPr marL="285750" lvl="1" indent="-285750">
              <a:buFont typeface="Wingdings" panose="05000000000000000000" pitchFamily="2" charset="2"/>
              <a:buChar char="p"/>
            </a:pPr>
            <a:r>
              <a:rPr lang="zh-TW" altLang="zh-HK" sz="2400" dirty="0"/>
              <a:t>馬來西亞中國報</a:t>
            </a:r>
            <a:r>
              <a:rPr lang="en-US" altLang="zh-HK" sz="2400" dirty="0"/>
              <a:t>(2010</a:t>
            </a:r>
            <a:r>
              <a:rPr lang="zh-TW" altLang="zh-HK" sz="2400" dirty="0"/>
              <a:t>年</a:t>
            </a:r>
            <a:r>
              <a:rPr lang="en-US" altLang="zh-HK" sz="2400" dirty="0"/>
              <a:t>3</a:t>
            </a:r>
            <a:r>
              <a:rPr lang="zh-TW" altLang="zh-HK" sz="2400" dirty="0"/>
              <a:t>月</a:t>
            </a:r>
            <a:r>
              <a:rPr lang="en-US" altLang="zh-HK" sz="2400" dirty="0"/>
              <a:t>8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，〈日本人</a:t>
            </a:r>
            <a:r>
              <a:rPr lang="zh-TW" altLang="zh-HK" sz="2400" dirty="0" smtClean="0"/>
              <a:t>死守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文化</a:t>
            </a:r>
            <a:r>
              <a:rPr lang="zh-TW" altLang="zh-HK" sz="2400" dirty="0"/>
              <a:t>〉，取自﹕</a:t>
            </a:r>
            <a:r>
              <a:rPr lang="en-US" altLang="zh-HK" sz="2400" dirty="0"/>
              <a:t>http://</a:t>
            </a:r>
            <a:r>
              <a:rPr lang="en-US" altLang="zh-HK" sz="2400" dirty="0" smtClean="0"/>
              <a:t>series888.blogspot.hk/2010/10/blog-post_11.html</a:t>
            </a:r>
          </a:p>
          <a:p>
            <a:pPr marL="285750" lvl="1" indent="-285750">
              <a:buFont typeface="Wingdings" panose="05000000000000000000" pitchFamily="2" charset="2"/>
              <a:buChar char="p"/>
            </a:pPr>
            <a:endParaRPr lang="en-US" altLang="zh-HK" sz="2400" dirty="0"/>
          </a:p>
          <a:p>
            <a:pPr marL="285750" lvl="1" indent="-285750">
              <a:buFont typeface="Wingdings" panose="05000000000000000000" pitchFamily="2" charset="2"/>
              <a:buChar char="p"/>
            </a:pPr>
            <a:r>
              <a:rPr lang="zh-TW" altLang="zh-HK" sz="2400" dirty="0"/>
              <a:t>綠色和平</a:t>
            </a:r>
            <a:r>
              <a:rPr lang="en-US" altLang="zh-HK" sz="2400" dirty="0"/>
              <a:t> (2010</a:t>
            </a:r>
            <a:r>
              <a:rPr lang="zh-TW" altLang="zh-HK" sz="2400" dirty="0"/>
              <a:t>年</a:t>
            </a:r>
            <a:r>
              <a:rPr lang="en-US" altLang="zh-HK" sz="2400" dirty="0"/>
              <a:t>12</a:t>
            </a:r>
            <a:r>
              <a:rPr lang="zh-TW" altLang="zh-HK" sz="2400" dirty="0"/>
              <a:t>月</a:t>
            </a:r>
            <a:r>
              <a:rPr lang="en-US" altLang="zh-HK" sz="2400" dirty="0"/>
              <a:t>16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 smtClean="0"/>
              <a:t>，〈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問題</a:t>
            </a:r>
            <a:r>
              <a:rPr lang="zh-TW" altLang="zh-HK" sz="2400" dirty="0"/>
              <a:t>〉，取自</a:t>
            </a:r>
            <a:r>
              <a:rPr lang="en-US" altLang="zh-HK" sz="2400" u="sng" dirty="0">
                <a:hlinkClick r:id="rId7"/>
              </a:rPr>
              <a:t>http://www.greenpeace.org/hk/campaigns/oceans/problems/whaling/</a:t>
            </a:r>
            <a:r>
              <a:rPr lang="en-US" altLang="zh-HK" sz="2400" dirty="0"/>
              <a:t>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338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845697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0" y="-690"/>
            <a:ext cx="8509472" cy="846386"/>
          </a:xfrm>
          <a:prstGeom prst="rect">
            <a:avLst/>
          </a:prstGeom>
          <a:solidFill>
            <a:srgbClr val="FF9900">
              <a:alpha val="54902"/>
            </a:srgb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>
              <a:defRPr/>
            </a:pPr>
            <a:r>
              <a:rPr lang="en-US" altLang="zh-TW" sz="2500" b="1" dirty="0">
                <a:solidFill>
                  <a:srgbClr val="0000CC"/>
                </a:solidFill>
                <a:latin typeface="+mn-ea"/>
                <a:cs typeface="Times New Roman" pitchFamily="18" charset="0"/>
              </a:rPr>
              <a:t>1</a:t>
            </a:r>
            <a:r>
              <a:rPr lang="en-US" altLang="zh-TW" sz="2500" b="1" dirty="0" smtClean="0">
                <a:solidFill>
                  <a:srgbClr val="0000CC"/>
                </a:solidFill>
                <a:latin typeface="+mn-ea"/>
                <a:cs typeface="Times New Roman" pitchFamily="18" charset="0"/>
              </a:rPr>
              <a:t>.</a:t>
            </a:r>
            <a:r>
              <a:rPr lang="zh-TW" altLang="zh-HK" sz="2400" b="1" dirty="0">
                <a:solidFill>
                  <a:srgbClr val="0000CC"/>
                </a:solidFill>
              </a:rPr>
              <a:t>你認為有哪些主要的全球化因素導致日本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的</a:t>
            </a:r>
            <a:r>
              <a:rPr lang="zh-TW" altLang="en-US" sz="2400" b="1" dirty="0" smtClean="0">
                <a:solidFill>
                  <a:srgbClr val="0000CC"/>
                </a:solidFill>
              </a:rPr>
              <a:t>捕豚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活動</a:t>
            </a:r>
            <a:r>
              <a:rPr lang="zh-TW" altLang="zh-HK" sz="2400" b="1" dirty="0">
                <a:solidFill>
                  <a:srgbClr val="0000CC"/>
                </a:solidFill>
              </a:rPr>
              <a:t>引起全球的廣泛關注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？</a:t>
            </a:r>
            <a:endParaRPr lang="zh-TW" altLang="en-US" sz="2500" b="1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88" y="824617"/>
            <a:ext cx="9128683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dirty="0" smtClean="0"/>
              <a:t>大公報</a:t>
            </a:r>
            <a:r>
              <a:rPr lang="en-US" altLang="zh-HK" sz="2400" dirty="0" smtClean="0"/>
              <a:t> </a:t>
            </a:r>
            <a:r>
              <a:rPr lang="en-US" altLang="zh-HK" sz="2400" dirty="0"/>
              <a:t>(2014</a:t>
            </a:r>
            <a:r>
              <a:rPr lang="zh-TW" altLang="zh-HK" sz="2400" dirty="0"/>
              <a:t>年</a:t>
            </a:r>
            <a:r>
              <a:rPr lang="en-US" altLang="zh-HK" sz="2400" dirty="0"/>
              <a:t>3</a:t>
            </a:r>
            <a:r>
              <a:rPr lang="zh-TW" altLang="zh-HK" sz="2400" dirty="0"/>
              <a:t>月</a:t>
            </a:r>
            <a:r>
              <a:rPr lang="en-US" altLang="zh-HK" sz="2400" dirty="0"/>
              <a:t>14</a:t>
            </a:r>
            <a:r>
              <a:rPr lang="zh-TW" altLang="zh-HK" sz="2400" dirty="0"/>
              <a:t>日</a:t>
            </a:r>
            <a:r>
              <a:rPr lang="en-US" altLang="zh-HK" sz="2400" dirty="0" smtClean="0"/>
              <a:t>)</a:t>
            </a:r>
            <a:r>
              <a:rPr lang="zh-TW" altLang="zh-HK" sz="2400" dirty="0" smtClean="0"/>
              <a:t>，〈《</a:t>
            </a:r>
            <a:r>
              <a:rPr lang="zh-TW" altLang="zh-HK" sz="2400" dirty="0"/>
              <a:t>海豚灣》據揭發殺戮</a:t>
            </a:r>
            <a:r>
              <a:rPr lang="zh-TW" altLang="zh-HK" sz="2400" dirty="0" smtClean="0"/>
              <a:t>事實〉</a:t>
            </a:r>
            <a:r>
              <a:rPr lang="en-US" altLang="zh-TW" sz="2400" dirty="0" smtClean="0"/>
              <a:t>,</a:t>
            </a:r>
            <a:r>
              <a:rPr lang="zh-TW" altLang="zh-HK" sz="2400" dirty="0" smtClean="0"/>
              <a:t>取</a:t>
            </a:r>
            <a:r>
              <a:rPr lang="zh-TW" altLang="zh-HK" sz="2400" dirty="0"/>
              <a:t>自﹕</a:t>
            </a:r>
            <a:r>
              <a:rPr lang="en-US" altLang="zh-HK" sz="2400" dirty="0"/>
              <a:t>http://</a:t>
            </a:r>
            <a:r>
              <a:rPr lang="en-US" altLang="zh-HK" sz="2400" dirty="0" smtClean="0"/>
              <a:t>news.takungpao.com.hk/paper/q/2014/0314/2351082.html</a:t>
            </a:r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dirty="0" smtClean="0"/>
              <a:t>中國</a:t>
            </a:r>
            <a:r>
              <a:rPr lang="zh-TW" altLang="zh-HK" sz="2400" dirty="0"/>
              <a:t>網</a:t>
            </a:r>
            <a:r>
              <a:rPr lang="en-US" altLang="zh-HK" sz="2400" dirty="0"/>
              <a:t> (2007</a:t>
            </a:r>
            <a:r>
              <a:rPr lang="zh-TW" altLang="zh-HK" sz="2400" dirty="0"/>
              <a:t>年</a:t>
            </a:r>
            <a:r>
              <a:rPr lang="en-US" altLang="zh-HK" sz="2400" dirty="0"/>
              <a:t>12</a:t>
            </a:r>
            <a:r>
              <a:rPr lang="zh-TW" altLang="zh-HK" sz="2400" dirty="0"/>
              <a:t>月</a:t>
            </a:r>
            <a:r>
              <a:rPr lang="en-US" altLang="zh-HK" sz="2400" dirty="0"/>
              <a:t>5</a:t>
            </a:r>
            <a:r>
              <a:rPr lang="zh-TW" altLang="zh-HK" sz="2400" dirty="0"/>
              <a:t>日</a:t>
            </a:r>
            <a:r>
              <a:rPr lang="en-US" altLang="zh-HK" sz="2400" dirty="0"/>
              <a:t>) </a:t>
            </a:r>
            <a:r>
              <a:rPr lang="zh-TW" altLang="zh-HK" sz="2400" dirty="0"/>
              <a:t>，〈國際組織阻撓</a:t>
            </a:r>
            <a:r>
              <a:rPr lang="zh-TW" altLang="zh-HK" sz="2400" dirty="0" smtClean="0"/>
              <a:t>日本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 日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船</a:t>
            </a:r>
            <a:r>
              <a:rPr lang="zh-TW" altLang="zh-HK" sz="2400" dirty="0"/>
              <a:t>升級「自衛」措施〉，取自﹕</a:t>
            </a:r>
            <a:r>
              <a:rPr lang="en-US" altLang="zh-HK" sz="2400" dirty="0"/>
              <a:t>http://big5.china.com.cn/news/txt/2007-12/05/content_9350268.htm</a:t>
            </a:r>
            <a:endParaRPr lang="zh-TW" altLang="zh-HK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HK" sz="2200" dirty="0" smtClean="0">
              <a:latin typeface="+mn-ea"/>
            </a:endParaRPr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dirty="0"/>
              <a:t>新報</a:t>
            </a:r>
            <a:r>
              <a:rPr lang="en-US" altLang="zh-HK" sz="2400" dirty="0"/>
              <a:t> (2014</a:t>
            </a:r>
            <a:r>
              <a:rPr lang="zh-TW" altLang="zh-HK" sz="2400" dirty="0"/>
              <a:t>年</a:t>
            </a:r>
            <a:r>
              <a:rPr lang="en-US" altLang="zh-HK" sz="2400" dirty="0"/>
              <a:t>2</a:t>
            </a:r>
            <a:r>
              <a:rPr lang="zh-TW" altLang="zh-HK" sz="2400" dirty="0"/>
              <a:t>月</a:t>
            </a:r>
            <a:r>
              <a:rPr lang="en-US" altLang="zh-HK" sz="2400" dirty="0"/>
              <a:t>16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</a:t>
            </a:r>
            <a:r>
              <a:rPr lang="zh-TW" altLang="zh-HK" sz="2400" dirty="0" smtClean="0"/>
              <a:t>反</a:t>
            </a:r>
            <a:r>
              <a:rPr lang="zh-TW" altLang="en-US" sz="2400" dirty="0" smtClean="0"/>
              <a:t>捕豚</a:t>
            </a:r>
            <a:r>
              <a:rPr lang="zh-TW" altLang="zh-HK" sz="2400" dirty="0" smtClean="0"/>
              <a:t>團體</a:t>
            </a:r>
            <a:r>
              <a:rPr lang="zh-TW" altLang="zh-HK" sz="2400" dirty="0"/>
              <a:t>抗議日捕豚〉，取自﹕</a:t>
            </a:r>
            <a:r>
              <a:rPr lang="en-US" altLang="zh-HK" sz="2400" dirty="0"/>
              <a:t>http://</a:t>
            </a:r>
            <a:r>
              <a:rPr lang="en-US" altLang="zh-HK" sz="2400" dirty="0" smtClean="0"/>
              <a:t>www.hkdailynews.com.hk/NewsDetail/Index/75082</a:t>
            </a:r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HK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400" dirty="0"/>
              <a:t>星州日報</a:t>
            </a:r>
            <a:r>
              <a:rPr lang="en-US" altLang="zh-HK" sz="2400" dirty="0"/>
              <a:t> (2014</a:t>
            </a:r>
            <a:r>
              <a:rPr lang="zh-TW" altLang="zh-HK" sz="2400" dirty="0"/>
              <a:t>年</a:t>
            </a:r>
            <a:r>
              <a:rPr lang="en-US" altLang="zh-HK" sz="2400" dirty="0"/>
              <a:t>1</a:t>
            </a:r>
            <a:r>
              <a:rPr lang="zh-TW" altLang="zh-HK" sz="2400" dirty="0"/>
              <a:t>月</a:t>
            </a:r>
            <a:r>
              <a:rPr lang="en-US" altLang="zh-HK" sz="2400" dirty="0"/>
              <a:t>23</a:t>
            </a:r>
            <a:r>
              <a:rPr lang="zh-TW" altLang="zh-HK" sz="2400" dirty="0"/>
              <a:t>日</a:t>
            </a:r>
            <a:r>
              <a:rPr lang="en-US" altLang="zh-HK" sz="2400" dirty="0"/>
              <a:t>)</a:t>
            </a:r>
            <a:r>
              <a:rPr lang="zh-TW" altLang="zh-HK" sz="2400" dirty="0"/>
              <a:t>，〈漁民傳統活動殘忍血腥 日屠殺海豚觸怒國際〉，取自﹕</a:t>
            </a:r>
            <a:r>
              <a:rPr lang="en-US" altLang="zh-HK" sz="2400" dirty="0"/>
              <a:t>http://news.sinchew.com.my/node/345646?tid=2 </a:t>
            </a:r>
            <a:endParaRPr lang="zh-TW" altLang="zh-HK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HK" sz="24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HK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HK" sz="24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zh-TW" altLang="zh-HK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HK" sz="2200" dirty="0" smtClean="0">
              <a:latin typeface="+mn-ea"/>
            </a:endParaRPr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HK" sz="2200" dirty="0" smtClean="0">
              <a:latin typeface="+mn-ea"/>
            </a:endParaRPr>
          </a:p>
        </p:txBody>
      </p:sp>
      <p:sp>
        <p:nvSpPr>
          <p:cNvPr id="2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7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74003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7</a:t>
            </a:fld>
            <a:endParaRPr lang="zh-HK" altLang="en-US"/>
          </a:p>
        </p:txBody>
      </p:sp>
      <p:grpSp>
        <p:nvGrpSpPr>
          <p:cNvPr id="18" name="群組 17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19" name="矩形 18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矩形 19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矩形 20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矩形 22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05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707887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0" y="-690"/>
            <a:ext cx="8509472" cy="846386"/>
          </a:xfrm>
          <a:prstGeom prst="rect">
            <a:avLst/>
          </a:prstGeom>
          <a:solidFill>
            <a:srgbClr val="FF9900">
              <a:alpha val="54902"/>
            </a:srgb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>
              <a:defRPr/>
            </a:pPr>
            <a:r>
              <a:rPr lang="en-US" altLang="zh-TW" sz="2500" b="1" dirty="0" smtClean="0">
                <a:solidFill>
                  <a:srgbClr val="0000CC"/>
                </a:solidFill>
                <a:latin typeface="+mn-ea"/>
                <a:cs typeface="Times New Roman" pitchFamily="18" charset="0"/>
              </a:rPr>
              <a:t>1.</a:t>
            </a:r>
            <a:r>
              <a:rPr lang="zh-TW" altLang="zh-HK" sz="2400" b="1" dirty="0">
                <a:solidFill>
                  <a:srgbClr val="0000CC"/>
                </a:solidFill>
              </a:rPr>
              <a:t>你認為有哪些主要的全球化因素導致日本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的</a:t>
            </a:r>
            <a:r>
              <a:rPr lang="zh-TW" altLang="en-US" sz="2400" b="1" dirty="0" smtClean="0">
                <a:solidFill>
                  <a:srgbClr val="0000CC"/>
                </a:solidFill>
              </a:rPr>
              <a:t>捕豚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活動</a:t>
            </a:r>
            <a:r>
              <a:rPr lang="zh-TW" altLang="zh-HK" sz="2400" b="1" dirty="0">
                <a:solidFill>
                  <a:srgbClr val="0000CC"/>
                </a:solidFill>
              </a:rPr>
              <a:t>引起全球的廣泛關注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？</a:t>
            </a:r>
            <a:endParaRPr lang="zh-TW" altLang="en-US" sz="2500" b="1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5354" y="854526"/>
            <a:ext cx="85672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100" dirty="0" smtClean="0"/>
              <a:t>晴報</a:t>
            </a:r>
            <a:r>
              <a:rPr lang="en-US" altLang="zh-HK" sz="2100" dirty="0" smtClean="0"/>
              <a:t> (2014</a:t>
            </a:r>
            <a:r>
              <a:rPr lang="zh-TW" altLang="zh-HK" sz="2100" dirty="0" smtClean="0"/>
              <a:t>年</a:t>
            </a:r>
            <a:r>
              <a:rPr lang="en-US" altLang="zh-HK" sz="2100" dirty="0" smtClean="0"/>
              <a:t>1</a:t>
            </a:r>
            <a:r>
              <a:rPr lang="zh-TW" altLang="zh-HK" sz="2100" dirty="0" smtClean="0"/>
              <a:t>月</a:t>
            </a:r>
            <a:r>
              <a:rPr lang="en-US" altLang="zh-HK" sz="2100" dirty="0" smtClean="0"/>
              <a:t>21</a:t>
            </a:r>
            <a:r>
              <a:rPr lang="zh-TW" altLang="zh-HK" sz="2100" dirty="0" smtClean="0"/>
              <a:t>日</a:t>
            </a:r>
            <a:r>
              <a:rPr lang="en-US" altLang="zh-HK" sz="2100" dirty="0" smtClean="0"/>
              <a:t>)</a:t>
            </a:r>
            <a:r>
              <a:rPr lang="zh-TW" altLang="zh-HK" sz="2100" dirty="0" smtClean="0"/>
              <a:t>，〈血色海灣</a:t>
            </a:r>
            <a:r>
              <a:rPr lang="en-US" altLang="zh-HK" sz="2100" dirty="0" smtClean="0"/>
              <a:t>200</a:t>
            </a:r>
            <a:r>
              <a:rPr lang="zh-TW" altLang="zh-HK" sz="2100" dirty="0" smtClean="0"/>
              <a:t>海豚等死，日本漁民捕殺無視國際抗議〉，取自﹕</a:t>
            </a:r>
            <a:r>
              <a:rPr lang="en-US" altLang="zh-HK" sz="2100" dirty="0" smtClean="0"/>
              <a:t>http://www.skypost.hk/%E6%B8%AF%E8%81%9E/%E8%A6%81%E8%81%9E/20140121/001/%E8%A1%80%E8%89%B2%E6%B5%B7%E7%81%A3%20200%E6%B5%B7%E8%B1%9A%E7%AD%89%E6%AD%BB/125400</a:t>
            </a:r>
            <a:endParaRPr lang="zh-TW" altLang="zh-HK" sz="21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1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100" dirty="0" smtClean="0"/>
              <a:t>法新社</a:t>
            </a:r>
            <a:r>
              <a:rPr lang="en-US" altLang="zh-HK" sz="2100" dirty="0" smtClean="0"/>
              <a:t> (2012</a:t>
            </a:r>
            <a:r>
              <a:rPr lang="zh-TW" altLang="zh-HK" sz="2100" dirty="0" smtClean="0"/>
              <a:t>年</a:t>
            </a:r>
            <a:r>
              <a:rPr lang="en-US" altLang="zh-HK" sz="2100" dirty="0" smtClean="0"/>
              <a:t>11</a:t>
            </a:r>
            <a:r>
              <a:rPr lang="zh-TW" altLang="zh-HK" sz="2100" dirty="0" smtClean="0"/>
              <a:t>月</a:t>
            </a:r>
            <a:r>
              <a:rPr lang="en-US" altLang="zh-HK" sz="2100" dirty="0" smtClean="0"/>
              <a:t>22</a:t>
            </a:r>
            <a:r>
              <a:rPr lang="zh-TW" altLang="zh-HK" sz="2100" dirty="0" smtClean="0"/>
              <a:t>日</a:t>
            </a:r>
            <a:r>
              <a:rPr lang="en-US" altLang="zh-HK" sz="2100" dirty="0" smtClean="0"/>
              <a:t>)</a:t>
            </a:r>
            <a:r>
              <a:rPr lang="zh-TW" altLang="zh-HK" sz="2100" dirty="0" smtClean="0"/>
              <a:t>，〈反日</a:t>
            </a:r>
            <a:r>
              <a:rPr lang="zh-TW" altLang="en-US" sz="2100" dirty="0" smtClean="0"/>
              <a:t>捕豚</a:t>
            </a:r>
            <a:r>
              <a:rPr lang="zh-TW" altLang="zh-HK" sz="2100" dirty="0" smtClean="0"/>
              <a:t> 全球</a:t>
            </a:r>
            <a:r>
              <a:rPr lang="en-US" altLang="zh-HK" sz="2100" dirty="0" smtClean="0"/>
              <a:t>9</a:t>
            </a:r>
            <a:r>
              <a:rPr lang="zh-TW" altLang="zh-HK" sz="2100" dirty="0" smtClean="0"/>
              <a:t>城市週末示威〉﹐取自﹕</a:t>
            </a:r>
            <a:r>
              <a:rPr lang="en-US" altLang="zh-HK" sz="2100" dirty="0" smtClean="0"/>
              <a:t>http://hk.news.yahoo.com/%E5%8F%8D%E6%97%A5%E6%8D%95%E9%AF%A8-%E5%85%A8%E7%90%839%E5%9F%8E%E5%B8%82%E9%80%B1%E6%9C%AB%E7%A4%BA%E5%A8%81-050502791.html</a:t>
            </a:r>
            <a:endParaRPr lang="zh-TW" altLang="zh-HK" sz="21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1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100" dirty="0" smtClean="0"/>
              <a:t>星島日報</a:t>
            </a:r>
            <a:r>
              <a:rPr lang="en-US" altLang="zh-HK" sz="2100" dirty="0" smtClean="0"/>
              <a:t> (2014</a:t>
            </a:r>
            <a:r>
              <a:rPr lang="zh-TW" altLang="zh-HK" sz="2100" dirty="0" smtClean="0"/>
              <a:t>年</a:t>
            </a:r>
            <a:r>
              <a:rPr lang="en-US" altLang="zh-HK" sz="2100" dirty="0" smtClean="0"/>
              <a:t>1</a:t>
            </a:r>
            <a:r>
              <a:rPr lang="zh-TW" altLang="zh-HK" sz="2100" dirty="0" smtClean="0"/>
              <a:t>月</a:t>
            </a:r>
            <a:r>
              <a:rPr lang="en-US" altLang="zh-HK" sz="2100" dirty="0" smtClean="0"/>
              <a:t>23</a:t>
            </a:r>
            <a:r>
              <a:rPr lang="zh-TW" altLang="zh-HK" sz="2100" dirty="0" smtClean="0"/>
              <a:t>日</a:t>
            </a:r>
            <a:r>
              <a:rPr lang="en-US" altLang="zh-HK" sz="2100" dirty="0" smtClean="0"/>
              <a:t>)</a:t>
            </a:r>
            <a:r>
              <a:rPr lang="zh-TW" altLang="zh-HK" sz="2100" dirty="0" smtClean="0"/>
              <a:t>，〈日本漁村邀美國大使觀看「人道」圍捕 捕殺海豚 切斷</a:t>
            </a:r>
            <a:r>
              <a:rPr lang="zh-HK" altLang="zh-HK" sz="2100" dirty="0" smtClean="0"/>
              <a:t>脊椎</a:t>
            </a:r>
            <a:r>
              <a:rPr lang="zh-TW" altLang="zh-HK" sz="2100" dirty="0" smtClean="0"/>
              <a:t>〉，取自﹕</a:t>
            </a:r>
            <a:r>
              <a:rPr lang="en-US" altLang="zh-HK" sz="2100" dirty="0" smtClean="0"/>
              <a:t>http://news.singtao.ca/vancouver/2014-01-23/world1390466758d4888591.html</a:t>
            </a:r>
            <a:endParaRPr lang="zh-TW" altLang="zh-HK" sz="2100" dirty="0" smtClean="0"/>
          </a:p>
          <a:p>
            <a:pPr marL="0" lvl="1"/>
            <a:endParaRPr lang="zh-TW" altLang="zh-HK" sz="21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zh-TW" altLang="zh-HK" sz="2100" dirty="0"/>
          </a:p>
        </p:txBody>
      </p:sp>
      <p:sp>
        <p:nvSpPr>
          <p:cNvPr id="2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7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74003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8</a:t>
            </a:fld>
            <a:endParaRPr lang="zh-HK" altLang="en-US"/>
          </a:p>
        </p:txBody>
      </p:sp>
      <p:grpSp>
        <p:nvGrpSpPr>
          <p:cNvPr id="18" name="群組 17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19" name="矩形 18">
              <a:hlinkClick r:id="rId3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3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矩形 19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4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矩形 20">
              <a:hlinkClick r:id="rId5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矩形 22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544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755650" y="9810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kumimoji="0" lang="zh-HK" altLang="en-US">
              <a:solidFill>
                <a:prstClr val="black"/>
              </a:solidFill>
            </a:endParaRPr>
          </a:p>
        </p:txBody>
      </p:sp>
      <p:sp>
        <p:nvSpPr>
          <p:cNvPr id="9221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09472" y="-1"/>
            <a:ext cx="620799" cy="707887"/>
          </a:xfrm>
          <a:prstGeom prst="actionButtonHom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88" y="6237288"/>
            <a:ext cx="565150" cy="619125"/>
          </a:xfrm>
          <a:prstGeom prst="actionButtonBackPrevious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0" y="-690"/>
            <a:ext cx="8509472" cy="846386"/>
          </a:xfrm>
          <a:prstGeom prst="rect">
            <a:avLst/>
          </a:prstGeom>
          <a:solidFill>
            <a:srgbClr val="FF9900">
              <a:alpha val="54902"/>
            </a:srgb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>
              <a:defRPr/>
            </a:pPr>
            <a:r>
              <a:rPr lang="en-US" altLang="zh-TW" sz="2500" b="1" dirty="0">
                <a:solidFill>
                  <a:srgbClr val="0000CC"/>
                </a:solidFill>
                <a:latin typeface="+mn-ea"/>
                <a:cs typeface="Times New Roman" pitchFamily="18" charset="0"/>
              </a:rPr>
              <a:t>1</a:t>
            </a:r>
            <a:r>
              <a:rPr lang="en-US" altLang="zh-TW" sz="2500" b="1" dirty="0" smtClean="0">
                <a:solidFill>
                  <a:srgbClr val="0000CC"/>
                </a:solidFill>
                <a:latin typeface="+mn-ea"/>
                <a:cs typeface="Times New Roman" pitchFamily="18" charset="0"/>
              </a:rPr>
              <a:t>.</a:t>
            </a:r>
            <a:r>
              <a:rPr lang="zh-TW" altLang="zh-HK" sz="2400" b="1" dirty="0">
                <a:solidFill>
                  <a:srgbClr val="0000CC"/>
                </a:solidFill>
              </a:rPr>
              <a:t>你認為有哪些主要的全球化因素導致日本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的</a:t>
            </a:r>
            <a:r>
              <a:rPr lang="zh-TW" altLang="en-US" sz="2400" b="1" dirty="0" smtClean="0">
                <a:solidFill>
                  <a:srgbClr val="0000CC"/>
                </a:solidFill>
              </a:rPr>
              <a:t>捕豚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活動</a:t>
            </a:r>
            <a:r>
              <a:rPr lang="zh-TW" altLang="zh-HK" sz="2400" b="1" dirty="0">
                <a:solidFill>
                  <a:srgbClr val="0000CC"/>
                </a:solidFill>
              </a:rPr>
              <a:t>引起全球的廣泛關注</a:t>
            </a:r>
            <a:r>
              <a:rPr lang="zh-TW" altLang="zh-HK" sz="2400" b="1" dirty="0" smtClean="0">
                <a:solidFill>
                  <a:srgbClr val="0000CC"/>
                </a:solidFill>
              </a:rPr>
              <a:t>？</a:t>
            </a:r>
            <a:endParaRPr lang="zh-TW" altLang="en-US" sz="2500" b="1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2648" y="845696"/>
            <a:ext cx="878152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300" dirty="0"/>
              <a:t>中國網</a:t>
            </a:r>
            <a:r>
              <a:rPr lang="en-US" altLang="zh-HK" sz="2300" dirty="0"/>
              <a:t> (2007</a:t>
            </a:r>
            <a:r>
              <a:rPr lang="zh-TW" altLang="zh-HK" sz="2300" dirty="0"/>
              <a:t>年</a:t>
            </a:r>
            <a:r>
              <a:rPr lang="en-US" altLang="zh-HK" sz="2300" dirty="0"/>
              <a:t>12</a:t>
            </a:r>
            <a:r>
              <a:rPr lang="zh-TW" altLang="zh-HK" sz="2300" dirty="0"/>
              <a:t>月</a:t>
            </a:r>
            <a:r>
              <a:rPr lang="en-US" altLang="zh-HK" sz="2300" dirty="0"/>
              <a:t>6</a:t>
            </a:r>
            <a:r>
              <a:rPr lang="zh-TW" altLang="zh-HK" sz="2300" dirty="0"/>
              <a:t>日</a:t>
            </a:r>
            <a:r>
              <a:rPr lang="en-US" altLang="zh-HK" sz="2300" dirty="0"/>
              <a:t>)</a:t>
            </a:r>
            <a:r>
              <a:rPr lang="zh-TW" altLang="zh-HK" sz="2300" dirty="0"/>
              <a:t>，〈環保組織</a:t>
            </a:r>
            <a:r>
              <a:rPr lang="zh-TW" altLang="zh-HK" sz="2300" dirty="0" smtClean="0"/>
              <a:t>反</a:t>
            </a:r>
            <a:r>
              <a:rPr lang="zh-TW" altLang="en-US" sz="2300" dirty="0" smtClean="0"/>
              <a:t>捕豚</a:t>
            </a:r>
            <a:r>
              <a:rPr lang="zh-TW" altLang="zh-HK" sz="2300" dirty="0" smtClean="0"/>
              <a:t>船</a:t>
            </a:r>
            <a:r>
              <a:rPr lang="zh-TW" altLang="zh-HK" sz="2300" dirty="0"/>
              <a:t>欲阻止</a:t>
            </a:r>
            <a:r>
              <a:rPr lang="zh-TW" altLang="zh-HK" sz="2300" dirty="0" smtClean="0"/>
              <a:t>日本</a:t>
            </a:r>
            <a:r>
              <a:rPr lang="zh-TW" altLang="en-US" sz="2300" dirty="0" smtClean="0"/>
              <a:t>捕豚</a:t>
            </a:r>
            <a:r>
              <a:rPr lang="zh-TW" altLang="zh-HK" sz="2300" dirty="0" smtClean="0"/>
              <a:t>〉</a:t>
            </a:r>
            <a:r>
              <a:rPr lang="zh-TW" altLang="zh-HK" sz="2300" dirty="0"/>
              <a:t>，取自﹕</a:t>
            </a:r>
            <a:r>
              <a:rPr lang="en-US" altLang="zh-HK" sz="2300" dirty="0"/>
              <a:t>http://big5.china.com.cn/environment/2007-12/06/content_9350609.htm</a:t>
            </a:r>
            <a:endParaRPr lang="zh-TW" altLang="zh-HK" sz="23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3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300" dirty="0"/>
              <a:t>中國網</a:t>
            </a:r>
            <a:r>
              <a:rPr lang="en-US" altLang="zh-HK" sz="2300" dirty="0"/>
              <a:t> (2007</a:t>
            </a:r>
            <a:r>
              <a:rPr lang="zh-TW" altLang="zh-HK" sz="2300" dirty="0"/>
              <a:t>年</a:t>
            </a:r>
            <a:r>
              <a:rPr lang="en-US" altLang="zh-HK" sz="2300" dirty="0"/>
              <a:t>5</a:t>
            </a:r>
            <a:r>
              <a:rPr lang="zh-TW" altLang="zh-HK" sz="2300" dirty="0"/>
              <a:t>月</a:t>
            </a:r>
            <a:r>
              <a:rPr lang="en-US" altLang="zh-HK" sz="2300" dirty="0"/>
              <a:t>21</a:t>
            </a:r>
            <a:r>
              <a:rPr lang="zh-TW" altLang="zh-HK" sz="2300" dirty="0"/>
              <a:t>日</a:t>
            </a:r>
            <a:r>
              <a:rPr lang="en-US" altLang="zh-HK" sz="2300" dirty="0"/>
              <a:t>)</a:t>
            </a:r>
            <a:r>
              <a:rPr lang="zh-TW" altLang="zh-HK" sz="2300" dirty="0"/>
              <a:t>，〈智利﹕綠色和平組織舉行遊行</a:t>
            </a:r>
            <a:r>
              <a:rPr lang="zh-TW" altLang="zh-HK" sz="2300" dirty="0" smtClean="0"/>
              <a:t>抗議</a:t>
            </a:r>
            <a:r>
              <a:rPr lang="zh-TW" altLang="en-US" sz="2300" dirty="0" smtClean="0"/>
              <a:t>捕豚</a:t>
            </a:r>
            <a:r>
              <a:rPr lang="zh-TW" altLang="zh-HK" sz="2300" dirty="0" smtClean="0"/>
              <a:t>行為</a:t>
            </a:r>
            <a:r>
              <a:rPr lang="zh-TW" altLang="zh-HK" sz="2300" dirty="0"/>
              <a:t>〉，取自﹕</a:t>
            </a:r>
            <a:r>
              <a:rPr lang="en-US" altLang="zh-HK" sz="2300" dirty="0"/>
              <a:t>http://big5.china.com.cn/world/txt/2007-05/21/content_8281700.htm</a:t>
            </a:r>
            <a:endParaRPr lang="zh-TW" altLang="zh-HK" sz="23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3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300" dirty="0"/>
              <a:t>中國評論新聞網</a:t>
            </a:r>
            <a:r>
              <a:rPr lang="en-US" altLang="zh-HK" sz="2300" dirty="0"/>
              <a:t> (2011</a:t>
            </a:r>
            <a:r>
              <a:rPr lang="zh-TW" altLang="zh-HK" sz="2300" dirty="0"/>
              <a:t>年</a:t>
            </a:r>
            <a:r>
              <a:rPr lang="en-US" altLang="zh-HK" sz="2300" dirty="0"/>
              <a:t>2</a:t>
            </a:r>
            <a:r>
              <a:rPr lang="zh-TW" altLang="zh-HK" sz="2300" dirty="0"/>
              <a:t>月</a:t>
            </a:r>
            <a:r>
              <a:rPr lang="en-US" altLang="zh-HK" sz="2300" dirty="0"/>
              <a:t>15</a:t>
            </a:r>
            <a:r>
              <a:rPr lang="zh-TW" altLang="zh-HK" sz="2300" dirty="0"/>
              <a:t>日</a:t>
            </a:r>
            <a:r>
              <a:rPr lang="en-US" altLang="zh-HK" sz="2300" dirty="0"/>
              <a:t>)</a:t>
            </a:r>
            <a:r>
              <a:rPr lang="zh-TW" altLang="zh-HK" sz="2300" dirty="0"/>
              <a:t>，〈拉美地區九個國家集體反對</a:t>
            </a:r>
            <a:r>
              <a:rPr lang="zh-TW" altLang="zh-HK" sz="2300" dirty="0" smtClean="0"/>
              <a:t>日本</a:t>
            </a:r>
            <a:r>
              <a:rPr lang="zh-TW" altLang="en-US" sz="2300" dirty="0" smtClean="0"/>
              <a:t>捕豚</a:t>
            </a:r>
            <a:r>
              <a:rPr lang="zh-TW" altLang="zh-HK" sz="2300" dirty="0" smtClean="0"/>
              <a:t>行動</a:t>
            </a:r>
            <a:r>
              <a:rPr lang="zh-TW" altLang="zh-HK" sz="2300" dirty="0"/>
              <a:t>〉，取自﹕</a:t>
            </a:r>
            <a:r>
              <a:rPr lang="en-US" altLang="zh-HK" sz="2300" dirty="0"/>
              <a:t>http://hk.crntt.com/doc/1015/9/9/2/101599289.html?coluid=7&amp;kindid=0&amp;docid=101599289</a:t>
            </a:r>
            <a:endParaRPr lang="zh-TW" altLang="zh-HK" sz="23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en-US" altLang="zh-TW" sz="2300" dirty="0" smtClean="0"/>
          </a:p>
          <a:p>
            <a:pPr marL="342900" lvl="1" indent="-342900">
              <a:buFont typeface="Wingdings" panose="05000000000000000000" pitchFamily="2" charset="2"/>
              <a:buChar char="p"/>
            </a:pPr>
            <a:r>
              <a:rPr lang="zh-TW" altLang="zh-HK" sz="2300" dirty="0" smtClean="0"/>
              <a:t>國際</a:t>
            </a:r>
            <a:r>
              <a:rPr lang="zh-TW" altLang="en-US" sz="2300" dirty="0" smtClean="0"/>
              <a:t>捕豚</a:t>
            </a:r>
            <a:r>
              <a:rPr lang="zh-TW" altLang="zh-HK" sz="2300" dirty="0" smtClean="0"/>
              <a:t>協會</a:t>
            </a:r>
            <a:r>
              <a:rPr lang="en-US" altLang="zh-HK" sz="2300" dirty="0" smtClean="0"/>
              <a:t> </a:t>
            </a:r>
            <a:r>
              <a:rPr lang="en-US" altLang="zh-HK" sz="2300" dirty="0"/>
              <a:t>International Whaling Commission(IWC) </a:t>
            </a:r>
            <a:r>
              <a:rPr lang="en-US" altLang="zh-HK" sz="2300" u="sng" dirty="0">
                <a:hlinkClick r:id="rId3"/>
              </a:rPr>
              <a:t>http://www.iwcoffice.org/home</a:t>
            </a:r>
            <a:r>
              <a:rPr lang="en-US" altLang="zh-HK" sz="2300" dirty="0"/>
              <a:t> </a:t>
            </a:r>
            <a:endParaRPr lang="zh-TW" altLang="zh-HK" sz="2300" dirty="0"/>
          </a:p>
          <a:p>
            <a:pPr marL="0" lvl="1"/>
            <a:endParaRPr lang="en-US" altLang="zh-TW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zh-TW" altLang="zh-HK" sz="2400" dirty="0"/>
          </a:p>
          <a:p>
            <a:pPr marL="342900" lvl="1" indent="-342900">
              <a:buFont typeface="Wingdings" panose="05000000000000000000" pitchFamily="2" charset="2"/>
              <a:buChar char="p"/>
            </a:pPr>
            <a:endParaRPr lang="zh-TW" altLang="zh-HK" sz="2400" dirty="0"/>
          </a:p>
        </p:txBody>
      </p:sp>
      <p:sp>
        <p:nvSpPr>
          <p:cNvPr id="2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99488" y="6237288"/>
            <a:ext cx="581025" cy="625475"/>
          </a:xfrm>
          <a:prstGeom prst="actionButtonForwardNex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7" name="文字方塊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10625" y="574003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rgbClr val="FFFFFF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  <a:hlinkClick r:id="" action="ppaction://hlinkshowjump?jump=nextslide"/>
              </a:rPr>
              <a:t>＞更多資料</a:t>
            </a:r>
            <a:endParaRPr kumimoji="0" lang="zh-HK" altLang="en-US" sz="2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0AF-61BD-4EA2-B775-A5B8FBFE405F}" type="slidenum">
              <a:rPr lang="zh-HK" altLang="en-US" smtClean="0"/>
              <a:t>9</a:t>
            </a:fld>
            <a:endParaRPr lang="zh-HK" altLang="en-US"/>
          </a:p>
        </p:txBody>
      </p:sp>
      <p:grpSp>
        <p:nvGrpSpPr>
          <p:cNvPr id="18" name="群組 17"/>
          <p:cNvGrpSpPr/>
          <p:nvPr/>
        </p:nvGrpSpPr>
        <p:grpSpPr>
          <a:xfrm>
            <a:off x="907142" y="6282774"/>
            <a:ext cx="7265258" cy="556114"/>
            <a:chOff x="907142" y="6282774"/>
            <a:chExt cx="7265258" cy="556114"/>
          </a:xfrm>
          <a:solidFill>
            <a:srgbClr val="0000CC"/>
          </a:solidFill>
        </p:grpSpPr>
        <p:sp>
          <p:nvSpPr>
            <p:cNvPr id="19" name="矩形 18">
              <a:hlinkClick r:id="rId4" action="ppaction://hlinksldjump"/>
            </p:cNvPr>
            <p:cNvSpPr/>
            <p:nvPr/>
          </p:nvSpPr>
          <p:spPr>
            <a:xfrm>
              <a:off x="907142" y="6289612"/>
              <a:ext cx="1296070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4" action="ppaction://hlinksldjump"/>
                </a:rPr>
                <a:t>背景資料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矩形 19">
              <a:hlinkClick r:id="" action="ppaction://noaction"/>
            </p:cNvPr>
            <p:cNvSpPr/>
            <p:nvPr/>
          </p:nvSpPr>
          <p:spPr>
            <a:xfrm>
              <a:off x="4716016" y="6282774"/>
              <a:ext cx="1561255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5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5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矩形 20">
              <a:hlinkClick r:id="rId6" action="ppaction://hlinksldjump"/>
            </p:cNvPr>
            <p:cNvSpPr/>
            <p:nvPr/>
          </p:nvSpPr>
          <p:spPr>
            <a:xfrm>
              <a:off x="2771800" y="6289611"/>
              <a:ext cx="1368152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探討問題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一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7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矩形 22">
              <a:hlinkClick r:id="" action="ppaction://noaction"/>
            </p:cNvPr>
            <p:cNvSpPr/>
            <p:nvPr/>
          </p:nvSpPr>
          <p:spPr>
            <a:xfrm>
              <a:off x="6660232" y="6289613"/>
              <a:ext cx="1512168" cy="5492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探討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問題</a:t>
              </a:r>
              <a:endParaRPr lang="en-US" altLang="zh-TW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6" action="ppaction://hlinksldjump"/>
              </a:endParaRPr>
            </a:p>
            <a:p>
              <a:pPr algn="ctr"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(</a:t>
              </a:r>
              <a:r>
                <a:rPr lang="zh-TW" altLang="en-US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三</a:t>
              </a:r>
              <a:r>
                <a:rPr lang="en-US" altLang="zh-TW" b="1" dirty="0" smtClean="0">
                  <a:solidFill>
                    <a:schemeClr val="bg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hlinkClick r:id="rId6" action="ppaction://hlinksldjump"/>
                </a:rPr>
                <a:t>)</a:t>
              </a:r>
              <a:endParaRPr lang="zh-HK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5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458AE5">
            <a:alpha val="54902"/>
          </a:srgbClr>
        </a:solidFill>
        <a:ln>
          <a:solidFill>
            <a:srgbClr val="0000CC"/>
          </a:solidFill>
        </a:ln>
      </a:spPr>
      <a:bodyPr wrap="square">
        <a:spAutoFit/>
      </a:bodyPr>
      <a:lstStyle>
        <a:defPPr algn="ctr" eaLnBrk="1" hangingPunct="1">
          <a:defRPr kumimoji="0" sz="4000" b="1" dirty="0" smtClean="0">
            <a:solidFill>
              <a:srgbClr val="0000CC"/>
            </a:solidFill>
            <a:latin typeface="細明體" panose="02020509000000000000" pitchFamily="49" charset="-120"/>
            <a:ea typeface="細明體" panose="02020509000000000000" pitchFamily="49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2003</Words>
  <Application>Microsoft Office PowerPoint</Application>
  <PresentationFormat>如螢幕大小 (4:3)</PresentationFormat>
  <Paragraphs>323</Paragraphs>
  <Slides>15</Slides>
  <Notes>12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PowerPoint 簡報</vt:lpstr>
      <vt:lpstr>引言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CHIM, In-leng</dc:creator>
  <cp:lastModifiedBy>CHIU, Wing-yin</cp:lastModifiedBy>
  <cp:revision>127</cp:revision>
  <dcterms:created xsi:type="dcterms:W3CDTF">2013-05-30T06:57:43Z</dcterms:created>
  <dcterms:modified xsi:type="dcterms:W3CDTF">2014-04-14T07:26:47Z</dcterms:modified>
</cp:coreProperties>
</file>