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6" r:id="rId4"/>
    <p:sldId id="275" r:id="rId5"/>
    <p:sldId id="299" r:id="rId6"/>
    <p:sldId id="298" r:id="rId7"/>
    <p:sldId id="285" r:id="rId8"/>
    <p:sldId id="301" r:id="rId9"/>
    <p:sldId id="278" r:id="rId10"/>
    <p:sldId id="293" r:id="rId11"/>
    <p:sldId id="287" r:id="rId12"/>
    <p:sldId id="281" r:id="rId13"/>
    <p:sldId id="295" r:id="rId14"/>
    <p:sldId id="296" r:id="rId15"/>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00CC"/>
    <a:srgbClr val="D3FFA7"/>
    <a:srgbClr val="99CC00"/>
    <a:srgbClr val="0099FF"/>
    <a:srgbClr val="9FD3E1"/>
    <a:srgbClr val="33CC33"/>
    <a:srgbClr val="009900"/>
    <a:srgbClr val="84C6D8"/>
    <a:srgbClr val="CBF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35" autoAdjust="0"/>
    <p:restoredTop sz="94660"/>
  </p:normalViewPr>
  <p:slideViewPr>
    <p:cSldViewPr>
      <p:cViewPr>
        <p:scale>
          <a:sx n="50" d="100"/>
          <a:sy n="50" d="100"/>
        </p:scale>
        <p:origin x="-72" y="-1254"/>
      </p:cViewPr>
      <p:guideLst>
        <p:guide orient="horz" pos="2160"/>
        <p:guide pos="2880"/>
      </p:guideLst>
    </p:cSldViewPr>
  </p:slideViewPr>
  <p:notesTextViewPr>
    <p:cViewPr>
      <p:scale>
        <a:sx n="1" d="1"/>
        <a:sy n="1" d="1"/>
      </p:scale>
      <p:origin x="0" y="0"/>
    </p:cViewPr>
  </p:notesTextViewPr>
  <p:sorterViewPr>
    <p:cViewPr>
      <p:scale>
        <a:sx n="122" d="100"/>
        <a:sy n="122" d="100"/>
      </p:scale>
      <p:origin x="0" y="250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B10BD4-560F-4856-8612-66CEA02A35A7}" type="datetimeFigureOut">
              <a:rPr lang="zh-HK" altLang="en-US" smtClean="0"/>
              <a:t>14/4/2014</a:t>
            </a:fld>
            <a:endParaRPr lang="zh-HK"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EC82C-860C-446B-889F-DA410996A8FD}" type="slidenum">
              <a:rPr lang="zh-HK" altLang="en-US" smtClean="0"/>
              <a:t>‹#›</a:t>
            </a:fld>
            <a:endParaRPr lang="zh-HK" altLang="en-US"/>
          </a:p>
        </p:txBody>
      </p:sp>
    </p:spTree>
    <p:extLst>
      <p:ext uri="{BB962C8B-B14F-4D97-AF65-F5344CB8AC3E}">
        <p14:creationId xmlns:p14="http://schemas.microsoft.com/office/powerpoint/2010/main" val="150116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4</a:t>
            </a:fld>
            <a:endParaRPr lang="en-US" altLang="zh-HK"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13</a:t>
            </a:fld>
            <a:endParaRPr lang="en-US" altLang="zh-HK"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14</a:t>
            </a:fld>
            <a:endParaRPr lang="en-US" altLang="zh-HK"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5</a:t>
            </a:fld>
            <a:endParaRPr lang="en-US" altLang="zh-HK"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6</a:t>
            </a:fld>
            <a:endParaRPr lang="en-US" altLang="zh-HK"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7</a:t>
            </a:fld>
            <a:endParaRPr lang="en-US" altLang="zh-HK"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8</a:t>
            </a:fld>
            <a:endParaRPr lang="en-US" altLang="zh-HK"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9</a:t>
            </a:fld>
            <a:endParaRPr lang="en-US" altLang="zh-HK"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10</a:t>
            </a:fld>
            <a:endParaRPr lang="en-US" altLang="zh-HK"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11</a:t>
            </a:fld>
            <a:endParaRPr lang="en-US" altLang="zh-HK"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smtClean="0"/>
          </a:p>
        </p:txBody>
      </p:sp>
      <p:sp>
        <p:nvSpPr>
          <p:cNvPr id="204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fld id="{4DA8F378-FD91-4DE4-B80E-D777B80023CA}" type="slidenum">
              <a:rPr lang="zh-HK" altLang="en-US" smtClean="0">
                <a:solidFill>
                  <a:prstClr val="black"/>
                </a:solidFill>
              </a:rPr>
              <a:pPr eaLnBrk="1" hangingPunct="1"/>
              <a:t>12</a:t>
            </a:fld>
            <a:endParaRPr lang="en-US" altLang="zh-HK"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F8B94F0D-DE7C-4054-9FDF-63D183748FDC}" type="datetime1">
              <a:rPr lang="zh-HK" altLang="en-US" smtClean="0"/>
              <a:t>14/4/2014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4264588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B8CCFBAE-A977-4FEE-90DB-86884E745C20}" type="datetime1">
              <a:rPr lang="zh-HK" altLang="en-US" smtClean="0"/>
              <a:t>14/4/2014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58030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2A95E717-7D7C-4F3E-9861-DE9840DE36B5}" type="datetime1">
              <a:rPr lang="zh-HK" altLang="en-US" smtClean="0"/>
              <a:t>14/4/2014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253357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30BEAD15-2A24-4369-A6EA-C340A7FEDA8E}" type="datetime1">
              <a:rPr lang="zh-HK" altLang="en-US" smtClean="0"/>
              <a:t>14/4/2014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95540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AF24BB6-78FD-4235-B500-D4B2EC29B066}" type="datetime1">
              <a:rPr lang="zh-HK" altLang="en-US" smtClean="0"/>
              <a:t>14/4/2014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94876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696F67DB-4480-426E-8D8B-857F478A07CE}" type="datetime1">
              <a:rPr lang="zh-HK" altLang="en-US" smtClean="0"/>
              <a:t>14/4/2014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9934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23A6EB2D-5D78-4CBE-9F0D-183C4FFBED0C}" type="datetime1">
              <a:rPr lang="zh-HK" altLang="en-US" smtClean="0"/>
              <a:t>14/4/2014</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00936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38701BE6-F851-48C6-8BF0-BA42F9A55ACC}" type="datetime1">
              <a:rPr lang="zh-HK" altLang="en-US" smtClean="0"/>
              <a:t>14/4/2014</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52194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133C096-B5CE-47D1-B935-92DA1AB0AF82}" type="datetime1">
              <a:rPr lang="zh-HK" altLang="en-US" smtClean="0"/>
              <a:t>14/4/2014</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85013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058D9D8-741B-4BD9-9B11-E7D97803CBA6}" type="datetime1">
              <a:rPr lang="zh-HK" altLang="en-US" smtClean="0"/>
              <a:t>14/4/2014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30152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DD94D5F-46E9-47C2-B2A1-E171492C94C8}" type="datetime1">
              <a:rPr lang="zh-HK" altLang="en-US" smtClean="0"/>
              <a:t>14/4/2014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211661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69000"/>
          </a:srgb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B314D-37FE-4CEC-9754-3D0AEF04AEFB}" type="datetime1">
              <a:rPr lang="zh-HK" altLang="en-US" smtClean="0"/>
              <a:t>14/4/2014</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040AF-61BD-4EA2-B775-A5B8FBFE405F}" type="slidenum">
              <a:rPr lang="zh-HK" altLang="en-US" smtClean="0"/>
              <a:t>‹#›</a:t>
            </a:fld>
            <a:endParaRPr lang="zh-HK" altLang="en-US"/>
          </a:p>
        </p:txBody>
      </p:sp>
    </p:spTree>
    <p:extLst>
      <p:ext uri="{BB962C8B-B14F-4D97-AF65-F5344CB8AC3E}">
        <p14:creationId xmlns:p14="http://schemas.microsoft.com/office/powerpoint/2010/main" val="127108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wwf.org.hk/en/whatwedo/conservation/species/chiwhitedolphin/fact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huffingtonpost.com/ted-danson/wasted-catch-its-time-to_b_5006453.html" TargetMode="External"/><Relationship Id="rId7" Type="http://schemas.openxmlformats.org/officeDocument/2006/relationships/slide" Target="slide1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hyperlink" Target="http://www.hotelnewsresource.com/article76569.html" TargetMode="External"/><Relationship Id="rId4" Type="http://schemas.openxmlformats.org/officeDocument/2006/relationships/hyperlink" Target="http://www.imperialvalleynews.com/index.php/news/california-news/7758-trash-to-treasure-stanford-researcher-tells-a-seafood-story.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newswatch.nationalgeographic.com/2014/02/26/can-world-leaders-tame-the-wild-west-of-the-high-sea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4.xml"/><Relationship Id="rId4" Type="http://schemas.openxmlformats.org/officeDocument/2006/relationships/hyperlink" Target="http://pjmedia.com/richardfernandez/2014/02/28/back-to-the-future-3/" TargetMode="External"/></Relationships>
</file>

<file path=ppt/slides/_rels/slide1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5.jpeg"/><Relationship Id="rId7" Type="http://schemas.openxmlformats.org/officeDocument/2006/relationships/hyperlink" Target="http://www.bloomberg.com/news/2013-09-14/hong-kong-bans-shark-fin-from-official-menus-to-save-specie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bizenergy.ca/blog/ringing-in-the-lunar-new-year-with-sustainable-chinese-cuisine/" TargetMode="External"/><Relationship Id="rId5" Type="http://schemas.openxmlformats.org/officeDocument/2006/relationships/hyperlink" Target="http://www.businessmirror.com.ph/index.php/en/features/biodiversity/28280-world-wildlife-day-highlights-urgent-need-to-curb-illegal-trade" TargetMode="External"/><Relationship Id="rId4" Type="http://schemas.microsoft.com/office/2007/relationships/hdphoto" Target="../media/hdphoto3.wdp"/><Relationship Id="rId9" Type="http://schemas.openxmlformats.org/officeDocument/2006/relationships/slide" Target="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phuketnews.com/fin-free-thailand-encourages-healthy-sustainable-chinese-new-year-by-saying-%E2%80%98no%E2%80%99-to-shark-fin-44324.php" TargetMode="External"/><Relationship Id="rId7" Type="http://schemas.openxmlformats.org/officeDocument/2006/relationships/slide" Target="slide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6.jpeg"/><Relationship Id="rId4" Type="http://schemas.openxmlformats.org/officeDocument/2006/relationships/hyperlink" Target="http://www.info.gov.hk/gia/general/201309/13/P201309130572.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radioaustralia.net.au/international/2013-09-14/shark-fin-and-bluefin-tuna-off-hong-kong-government-menu/1190601" TargetMode="External"/><Relationship Id="rId7"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hyperlink" Target="http://www.wwf.org.hk/en/whatwedo/footprint/seafood/sharkfin_initiative/" TargetMode="External"/><Relationship Id="rId4" Type="http://schemas.openxmlformats.org/officeDocument/2006/relationships/hyperlink" Target="http://highbrowmagazine.com/3896-sustainable-agriculture-meets-big-business"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hyperlink" Target="http://www.animalplanet.com/tv-shows/whale-wars/about-whaling/why-japanese-hunt-whale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businessweek.com/articles/2014-01-22/japans-dolphin-hunt-ends-for-the-year-and-the-whale-hunt-continues" TargetMode="External"/><Relationship Id="rId5" Type="http://schemas.openxmlformats.org/officeDocument/2006/relationships/hyperlink" Target="http://www.greenpeace.org/international/en/news/features/Whaling-whale-meat-vindication-231210/" TargetMode="External"/><Relationship Id="rId4" Type="http://schemas.openxmlformats.org/officeDocument/2006/relationships/slide" Target="slide12.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hyperlink" Target="http://thediplomat.com/2010/12/the-real-reason-japan-keeps-whaling/" TargetMode="External"/><Relationship Id="rId7"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dition.cnn.com/2014/01/20/world/asia/japan-dolphin-hunt/" TargetMode="External"/><Relationship Id="rId5" Type="http://schemas.openxmlformats.org/officeDocument/2006/relationships/hyperlink" Target="http://japandailypress.com/tag/whaling/" TargetMode="External"/><Relationship Id="rId4" Type="http://schemas.openxmlformats.org/officeDocument/2006/relationships/hyperlink" Target="http://www.japantimes.co.jp/life/2014/02/01/environment/japan-why-kill-whales-off-antarctic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onegreenplanet.org/animalsandnature/the-truth-behind-japanese-whale-and-dolphin-hunts/" TargetMode="External"/><Relationship Id="rId7" Type="http://schemas.openxmlformats.org/officeDocument/2006/relationships/slide" Target="slide1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hyperlink" Target="http://content.time.com/time/world/article/0,8599,1686486,00.html" TargetMode="External"/><Relationship Id="rId4" Type="http://schemas.openxmlformats.org/officeDocument/2006/relationships/hyperlink" Target="http://www.bbc.com/news/world-asia-26114510" TargetMode="External"/></Relationships>
</file>

<file path=ppt/slides/_rels/slide7.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hyperlink" Target="http://www.dw.de/anti-whaling-activists-pursue-japanese-ships/a-17343422" TargetMode="External"/><Relationship Id="rId7"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dw.de/australia-takes-japan-to-court-over-whaling/a-16908286" TargetMode="External"/><Relationship Id="rId5" Type="http://schemas.openxmlformats.org/officeDocument/2006/relationships/hyperlink" Target="http://www.greenpeace.org/usa/en/campaigns/oceans/whale-defenders/iwc/" TargetMode="External"/><Relationship Id="rId4" Type="http://schemas.openxmlformats.org/officeDocument/2006/relationships/hyperlink" Target="http://www.unep.ch/regionalseas/partners/iwcom.htm"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hyperlink" Target="http://www.bbc.com/news/science-environment-18735621" TargetMode="External"/><Relationship Id="rId7"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economist.com/blogs/babbage/2012/03/commercial-whaling" TargetMode="External"/><Relationship Id="rId5" Type="http://schemas.openxmlformats.org/officeDocument/2006/relationships/hyperlink" Target="http://www.animallaw.info/articles/ovuswhalelaws.htm" TargetMode="External"/><Relationship Id="rId4" Type="http://schemas.openxmlformats.org/officeDocument/2006/relationships/hyperlink" Target="http://www.abc.net.au/news/2012-07-07/an-japan-blocks-un-whale-role/411638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news.discovery.com/earth/oceans/nine-fisheries-cause-half-of-drowned-whales-wasted-fish-140321.htm" TargetMode="External"/><Relationship Id="rId7" Type="http://schemas.openxmlformats.org/officeDocument/2006/relationships/slide" Target="slide1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jpeg"/><Relationship Id="rId4" Type="http://schemas.openxmlformats.org/officeDocument/2006/relationships/hyperlink" Target="http://www.theguardian.com/environment/2014/mar/20/americas-nine-most-wasteful-fisheries-nam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orca orcinus orca killer whale"/>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3000"/>
                    </a14:imgEffect>
                  </a14:imgLayer>
                </a14:imgProps>
              </a:ext>
              <a:ext uri="{28A0092B-C50C-407E-A947-70E740481C1C}">
                <a14:useLocalDpi xmlns:a14="http://schemas.microsoft.com/office/drawing/2010/main" val="0"/>
              </a:ext>
            </a:extLst>
          </a:blip>
          <a:srcRect/>
          <a:stretch>
            <a:fillRect/>
          </a:stretch>
        </p:blipFill>
        <p:spPr bwMode="auto">
          <a:xfrm>
            <a:off x="-75184" y="1"/>
            <a:ext cx="9147398"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141784" y="167730"/>
            <a:ext cx="8928992" cy="2308324"/>
          </a:xfrm>
          <a:prstGeom prst="rect">
            <a:avLst/>
          </a:prstGeom>
          <a:solidFill>
            <a:srgbClr val="D3FFA7">
              <a:alpha val="56000"/>
            </a:srgbClr>
          </a:solidFill>
          <a:ln>
            <a:noFill/>
          </a:ln>
        </p:spPr>
        <p:txBody>
          <a:bodyPr wrap="square" lIns="91440" tIns="45720" rIns="91440" bIns="45720">
            <a:spAutoFit/>
          </a:bodyPr>
          <a:lstStyle/>
          <a:p>
            <a:pPr algn="ctr"/>
            <a:r>
              <a:rPr lang="en-US" altLang="zh-TW" sz="3600" b="1" dirty="0" smtClean="0">
                <a:ln w="1905"/>
                <a:solidFill>
                  <a:srgbClr val="0000FF"/>
                </a:solidFill>
                <a:effectLst>
                  <a:glow rad="228600">
                    <a:schemeClr val="accent6">
                      <a:satMod val="175000"/>
                      <a:alpha val="40000"/>
                    </a:schemeClr>
                  </a:glow>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Hot Issue:</a:t>
            </a:r>
          </a:p>
          <a:p>
            <a:pPr algn="ctr"/>
            <a:r>
              <a:rPr lang="en-US" altLang="zh-TW" sz="3600" b="1" dirty="0" smtClean="0">
                <a:ln w="1905"/>
                <a:solidFill>
                  <a:srgbClr val="0000FF"/>
                </a:solidFill>
                <a:effectLst>
                  <a:glow rad="228600">
                    <a:schemeClr val="accent6">
                      <a:satMod val="175000"/>
                      <a:alpha val="40000"/>
                    </a:schemeClr>
                  </a:glow>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Controversies arising from the hunting of whales and dolphins</a:t>
            </a:r>
            <a:r>
              <a:rPr lang="en-US" altLang="zh-TW" b="1" dirty="0" smtClean="0">
                <a:ln w="1905"/>
                <a:solidFill>
                  <a:srgbClr val="0000FF"/>
                </a:solidFill>
                <a:effectLst>
                  <a:glow rad="228600">
                    <a:schemeClr val="accent6">
                      <a:satMod val="175000"/>
                      <a:alpha val="40000"/>
                    </a:schemeClr>
                  </a:glow>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a:t>
            </a:r>
            <a:r>
              <a:rPr lang="en-US" altLang="zh-TW" sz="3600" b="1" dirty="0" smtClean="0">
                <a:ln w="1905"/>
                <a:solidFill>
                  <a:srgbClr val="0000FF"/>
                </a:solidFill>
                <a:effectLst>
                  <a:glow rad="228600">
                    <a:schemeClr val="accent6">
                      <a:satMod val="175000"/>
                      <a:alpha val="40000"/>
                    </a:schemeClr>
                  </a:glow>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  in Japan</a:t>
            </a:r>
          </a:p>
        </p:txBody>
      </p:sp>
      <p:sp>
        <p:nvSpPr>
          <p:cNvPr id="8" name="投影片編號版面配置區 7"/>
          <p:cNvSpPr>
            <a:spLocks noGrp="1"/>
          </p:cNvSpPr>
          <p:nvPr>
            <p:ph type="sldNum" sz="quarter" idx="12"/>
          </p:nvPr>
        </p:nvSpPr>
        <p:spPr/>
        <p:txBody>
          <a:bodyPr/>
          <a:lstStyle/>
          <a:p>
            <a:fld id="{302040AF-61BD-4EA2-B775-A5B8FBFE405F}" type="slidenum">
              <a:rPr lang="zh-HK" altLang="en-US" smtClean="0"/>
              <a:t>1</a:t>
            </a:fld>
            <a:endParaRPr lang="zh-HK" altLang="en-US" dirty="0"/>
          </a:p>
        </p:txBody>
      </p:sp>
      <p:sp>
        <p:nvSpPr>
          <p:cNvPr id="3" name="文字方塊 2"/>
          <p:cNvSpPr txBox="1"/>
          <p:nvPr/>
        </p:nvSpPr>
        <p:spPr>
          <a:xfrm>
            <a:off x="5580112" y="7821488"/>
            <a:ext cx="184731" cy="707886"/>
          </a:xfrm>
          <a:prstGeom prst="rect">
            <a:avLst/>
          </a:prstGeom>
          <a:solidFill>
            <a:srgbClr val="458AE5">
              <a:alpha val="54902"/>
            </a:srgbClr>
          </a:solidFill>
          <a:ln>
            <a:solidFill>
              <a:srgbClr val="0000CC"/>
            </a:solidFill>
          </a:ln>
        </p:spPr>
        <p:txBody>
          <a:bodyPr wrap="none" rtlCol="0">
            <a:spAutoFit/>
          </a:bodyPr>
          <a:lstStyle/>
          <a:p>
            <a:pPr algn="ctr" eaLnBrk="1" hangingPunct="1"/>
            <a:endParaRPr kumimoji="0" lang="zh-HK" altLang="en-US" sz="4000" b="1" dirty="0" smtClean="0">
              <a:solidFill>
                <a:srgbClr val="0000CC"/>
              </a:solidFill>
              <a:latin typeface="細明體" panose="02020509000000000000" pitchFamily="49" charset="-120"/>
              <a:ea typeface="細明體" panose="02020509000000000000" pitchFamily="49" charset="-120"/>
            </a:endParaRPr>
          </a:p>
        </p:txBody>
      </p:sp>
      <p:sp>
        <p:nvSpPr>
          <p:cNvPr id="4" name="文字方塊 3"/>
          <p:cNvSpPr txBox="1"/>
          <p:nvPr/>
        </p:nvSpPr>
        <p:spPr>
          <a:xfrm>
            <a:off x="141784" y="5373216"/>
            <a:ext cx="8750696" cy="147732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Both"/>
            </a:pPr>
            <a:r>
              <a:rPr kumimoji="0" lang="en-US" altLang="zh-HK" b="1"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According to the World </a:t>
            </a:r>
            <a:r>
              <a:rPr kumimoji="0" lang="en-US" altLang="zh-HK" b="1" dirty="0" smtClean="0">
                <a:solidFill>
                  <a:srgbClr val="0000CC"/>
                </a:solidFill>
                <a:latin typeface="Arial" panose="020B0604020202020204" pitchFamily="34" charset="0"/>
                <a:ea typeface="細明體" panose="02020509000000000000" pitchFamily="49" charset="-120"/>
                <a:cs typeface="Arial" panose="020B0604020202020204" pitchFamily="34" charset="0"/>
              </a:rPr>
              <a:t>Wide Fund (WWF) </a:t>
            </a:r>
            <a:r>
              <a:rPr kumimoji="0" lang="en-US" altLang="zh-HK" b="1" dirty="0" smtClean="0">
                <a:solidFill>
                  <a:srgbClr val="0000CC"/>
                </a:solidFill>
                <a:latin typeface="Arial" panose="020B0604020202020204" pitchFamily="34" charset="0"/>
                <a:ea typeface="細明體" panose="02020509000000000000" pitchFamily="49" charset="-120"/>
                <a:cs typeface="Arial" panose="020B0604020202020204" pitchFamily="34" charset="0"/>
              </a:rPr>
              <a:t>for Nature</a:t>
            </a:r>
            <a:r>
              <a:rPr kumimoji="0" lang="zh-TW" altLang="en-US" b="1"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r>
              <a:rPr kumimoji="0" lang="en-US" altLang="zh-TW" b="1" dirty="0" smtClean="0">
                <a:solidFill>
                  <a:srgbClr val="0000CC"/>
                </a:solidFill>
                <a:latin typeface="Arial" panose="020B0604020202020204" pitchFamily="34" charset="0"/>
                <a:ea typeface="細明體" panose="02020509000000000000" pitchFamily="49" charset="-120"/>
                <a:cs typeface="Arial" panose="020B0604020202020204" pitchFamily="34" charset="0"/>
              </a:rPr>
              <a:t>(Hong Kong), dolphins are closely related to whales and belong to the same group called the Cetaceans. For details, </a:t>
            </a:r>
            <a:r>
              <a:rPr lang="en-US" altLang="zh-TW" b="1" dirty="0">
                <a:solidFill>
                  <a:srgbClr val="0000CC"/>
                </a:solidFill>
                <a:latin typeface="Arial" panose="020B0604020202020204" pitchFamily="34" charset="0"/>
                <a:ea typeface="細明體" panose="02020509000000000000" pitchFamily="49" charset="-120"/>
                <a:cs typeface="Arial" panose="020B0604020202020204" pitchFamily="34" charset="0"/>
              </a:rPr>
              <a:t>please visit </a:t>
            </a:r>
            <a:r>
              <a:rPr lang="en-US" altLang="zh-TW" b="1" dirty="0">
                <a:solidFill>
                  <a:srgbClr val="0000CC"/>
                </a:solidFill>
                <a:latin typeface="Arial" panose="020B0604020202020204" pitchFamily="34" charset="0"/>
                <a:ea typeface="細明體" panose="02020509000000000000" pitchFamily="49" charset="-120"/>
                <a:cs typeface="Arial" panose="020B0604020202020204" pitchFamily="34" charset="0"/>
                <a:hlinkClick r:id="rId4"/>
              </a:rPr>
              <a:t>http://www.wwf.org.hk/en/whatwedo/conservation/species/chiwhitedolphin/facts</a:t>
            </a:r>
            <a:r>
              <a:rPr lang="en-US" altLang="zh-TW" b="1" dirty="0" smtClean="0">
                <a:solidFill>
                  <a:srgbClr val="0000CC"/>
                </a:solidFill>
                <a:latin typeface="Arial" panose="020B0604020202020204" pitchFamily="34" charset="0"/>
                <a:ea typeface="細明體" panose="02020509000000000000" pitchFamily="49" charset="-120"/>
                <a:cs typeface="Arial" panose="020B0604020202020204" pitchFamily="34" charset="0"/>
                <a:hlinkClick r:id="rId4"/>
              </a:rPr>
              <a:t>/</a:t>
            </a:r>
            <a:r>
              <a:rPr lang="en-US" altLang="zh-TW" b="1" dirty="0" smtClean="0">
                <a:solidFill>
                  <a:srgbClr val="0000CC"/>
                </a:solidFill>
                <a:latin typeface="Arial" panose="020B0604020202020204" pitchFamily="34" charset="0"/>
                <a:ea typeface="細明體" panose="02020509000000000000" pitchFamily="49" charset="-120"/>
                <a:cs typeface="Arial" panose="020B0604020202020204" pitchFamily="34" charset="0"/>
              </a:rPr>
              <a:t> </a:t>
            </a:r>
            <a:endParaRPr kumimoji="0" lang="zh-HK" altLang="en-US" b="1" dirty="0" smtClean="0">
              <a:solidFill>
                <a:srgbClr val="0000CC"/>
              </a:solidFill>
              <a:latin typeface="Arial" panose="020B0604020202020204" pitchFamily="34" charset="0"/>
              <a:ea typeface="細明體" panose="02020509000000000000" pitchFamily="49" charset="-120"/>
              <a:cs typeface="Arial" panose="020B0604020202020204" pitchFamily="34" charset="0"/>
            </a:endParaRPr>
          </a:p>
        </p:txBody>
      </p:sp>
    </p:spTree>
    <p:extLst>
      <p:ext uri="{BB962C8B-B14F-4D97-AF65-F5344CB8AC3E}">
        <p14:creationId xmlns:p14="http://schemas.microsoft.com/office/powerpoint/2010/main" val="584935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3" y="1052736"/>
            <a:ext cx="8528773"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1165226"/>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1" y="-690"/>
            <a:ext cx="8509473" cy="1200329"/>
          </a:xfrm>
          <a:prstGeom prst="rect">
            <a:avLst/>
          </a:prstGeom>
          <a:solidFill>
            <a:srgbClr val="0099FF">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r>
              <a:rPr lang="en-US" altLang="zh-TW" sz="2400" b="1" dirty="0"/>
              <a:t>2. Taking the whaling industry in Wakayama as an example, in what ways do human economic activities threaten the sustainability of the marine species? </a:t>
            </a:r>
            <a:endParaRPr lang="zh-TW" altLang="zh-HK" sz="2400" b="1" dirty="0"/>
          </a:p>
        </p:txBody>
      </p:sp>
      <p:sp>
        <p:nvSpPr>
          <p:cNvPr id="28"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 name="矩形 1"/>
          <p:cNvSpPr/>
          <p:nvPr/>
        </p:nvSpPr>
        <p:spPr>
          <a:xfrm>
            <a:off x="107504" y="1349376"/>
            <a:ext cx="8782496" cy="6586418"/>
          </a:xfrm>
          <a:prstGeom prst="rect">
            <a:avLst/>
          </a:prstGeom>
        </p:spPr>
        <p:txBody>
          <a:bodyPr wrap="square">
            <a:spAutoFit/>
          </a:bodyPr>
          <a:lstStyle/>
          <a:p>
            <a:pPr marL="342900" indent="-342900">
              <a:buFont typeface="Wingdings" panose="05000000000000000000" pitchFamily="2" charset="2"/>
              <a:buChar char="p"/>
            </a:pPr>
            <a:r>
              <a:rPr lang="en-US" altLang="zh-TW" sz="2300" dirty="0" smtClean="0"/>
              <a:t> The Huffington post. (21 March 2014). Washed Catch: It’s Time to Stop wasting Seafood. </a:t>
            </a:r>
            <a:r>
              <a:rPr lang="en-US" altLang="zh-TW" sz="2300" dirty="0"/>
              <a:t>Retrieved from </a:t>
            </a:r>
            <a:r>
              <a:rPr lang="en-US" altLang="zh-TW" sz="2300" dirty="0">
                <a:hlinkClick r:id="rId3"/>
              </a:rPr>
              <a:t>http://</a:t>
            </a:r>
            <a:r>
              <a:rPr lang="en-US" altLang="zh-TW" sz="2300" dirty="0" smtClean="0">
                <a:hlinkClick r:id="rId3"/>
              </a:rPr>
              <a:t>www.huffingtonpost.com/ted-danson/wasted-catch-its-time-to_b_5006453.html</a:t>
            </a:r>
            <a:r>
              <a:rPr lang="en-US" altLang="zh-TW" sz="2300" dirty="0" smtClean="0"/>
              <a:t> </a:t>
            </a:r>
          </a:p>
          <a:p>
            <a:pPr marL="342900" indent="-342900">
              <a:buFont typeface="Wingdings" panose="05000000000000000000" pitchFamily="2" charset="2"/>
              <a:buChar char="p"/>
            </a:pPr>
            <a:endParaRPr lang="en-US" altLang="zh-TW" sz="2300" dirty="0"/>
          </a:p>
          <a:p>
            <a:pPr marL="342900" indent="-342900">
              <a:buFont typeface="Wingdings" panose="05000000000000000000" pitchFamily="2" charset="2"/>
              <a:buChar char="p"/>
            </a:pPr>
            <a:r>
              <a:rPr lang="en-US" altLang="zh-TW" sz="2300" dirty="0" smtClean="0"/>
              <a:t>Imperial Valley News. (23 March 2014). Trash to treasure: Stanford researcher tells a seafood story. </a:t>
            </a:r>
            <a:r>
              <a:rPr lang="en-US" altLang="zh-TW" sz="2300" dirty="0"/>
              <a:t>Retrieved from </a:t>
            </a:r>
            <a:r>
              <a:rPr lang="en-US" altLang="zh-TW" sz="2300" dirty="0">
                <a:hlinkClick r:id="rId4"/>
              </a:rPr>
              <a:t>http://</a:t>
            </a:r>
            <a:r>
              <a:rPr lang="en-US" altLang="zh-TW" sz="2300" dirty="0" smtClean="0">
                <a:hlinkClick r:id="rId4"/>
              </a:rPr>
              <a:t>www.imperialvalleynews.com/index.php/news/california-news/7758-trash-to-treasure-stanford-researcher-tells-a-seafood-story.html</a:t>
            </a:r>
            <a:r>
              <a:rPr lang="en-US" altLang="zh-TW" sz="2300" dirty="0" smtClean="0"/>
              <a:t> </a:t>
            </a:r>
          </a:p>
          <a:p>
            <a:pPr marL="342900" indent="-342900">
              <a:buFont typeface="Wingdings" panose="05000000000000000000" pitchFamily="2" charset="2"/>
              <a:buChar char="p"/>
            </a:pPr>
            <a:endParaRPr lang="en-US" altLang="zh-TW" sz="2300" dirty="0"/>
          </a:p>
          <a:p>
            <a:pPr marL="342900" indent="-342900">
              <a:buFont typeface="Wingdings" panose="05000000000000000000" pitchFamily="2" charset="2"/>
              <a:buChar char="p"/>
            </a:pPr>
            <a:r>
              <a:rPr lang="en-US" altLang="zh-TW" sz="2300" dirty="0" smtClean="0"/>
              <a:t> Green Lodging News. (25 February, 2014). There’s much to consider when seeking out sustainable seafood. Retrieved </a:t>
            </a:r>
            <a:r>
              <a:rPr lang="en-US" altLang="zh-TW" sz="2300" dirty="0"/>
              <a:t>from </a:t>
            </a:r>
            <a:r>
              <a:rPr lang="en-US" altLang="zh-TW" sz="2300" dirty="0">
                <a:hlinkClick r:id="rId5"/>
              </a:rPr>
              <a:t>http://</a:t>
            </a:r>
            <a:r>
              <a:rPr lang="en-US" altLang="zh-TW" sz="2300" dirty="0" smtClean="0">
                <a:hlinkClick r:id="rId5"/>
              </a:rPr>
              <a:t>www.hotelnewsresource.com/article76569.html</a:t>
            </a:r>
            <a:r>
              <a:rPr lang="en-US" altLang="zh-TW" sz="2300" dirty="0" smtClean="0"/>
              <a:t> </a:t>
            </a:r>
          </a:p>
          <a:p>
            <a:pPr marL="342900" indent="-342900">
              <a:buFont typeface="Wingdings" panose="05000000000000000000" pitchFamily="2" charset="2"/>
              <a:buChar char="p"/>
            </a:pPr>
            <a:endParaRPr lang="zh-TW" altLang="zh-HK" sz="2000" dirty="0"/>
          </a:p>
          <a:p>
            <a:pPr marL="342900" indent="-342900">
              <a:buFont typeface="Wingdings" panose="05000000000000000000" pitchFamily="2" charset="2"/>
              <a:buChar char="p"/>
            </a:pPr>
            <a:endParaRPr lang="en-US" altLang="zh-HK" sz="2000" dirty="0" smtClean="0"/>
          </a:p>
          <a:p>
            <a:pPr marL="342900" indent="-342900">
              <a:buFont typeface="Wingdings" panose="05000000000000000000" pitchFamily="2" charset="2"/>
              <a:buChar char="p"/>
            </a:pPr>
            <a:endParaRPr lang="zh-TW" altLang="zh-HK" sz="2000" dirty="0"/>
          </a:p>
          <a:p>
            <a:endParaRPr lang="zh-TW" altLang="zh-HK" sz="2000" dirty="0"/>
          </a:p>
          <a:p>
            <a:pPr marL="342900" indent="-342900">
              <a:buFont typeface="Wingdings" panose="05000000000000000000" pitchFamily="2" charset="2"/>
              <a:buChar char="p"/>
            </a:pPr>
            <a:endParaRPr lang="zh-TW" altLang="zh-HK" sz="2000" dirty="0"/>
          </a:p>
        </p:txBody>
      </p:sp>
      <p:sp>
        <p:nvSpPr>
          <p:cNvPr id="3" name="投影片編號版面配置區 2"/>
          <p:cNvSpPr>
            <a:spLocks noGrp="1"/>
          </p:cNvSpPr>
          <p:nvPr>
            <p:ph type="sldNum" sz="quarter" idx="12"/>
          </p:nvPr>
        </p:nvSpPr>
        <p:spPr/>
        <p:txBody>
          <a:bodyPr/>
          <a:lstStyle/>
          <a:p>
            <a:fld id="{302040AF-61BD-4EA2-B775-A5B8FBFE405F}" type="slidenum">
              <a:rPr lang="zh-HK" altLang="en-US" smtClean="0"/>
              <a:t>10</a:t>
            </a:fld>
            <a:endParaRPr lang="zh-HK" altLang="en-US"/>
          </a:p>
        </p:txBody>
      </p:sp>
      <p:sp>
        <p:nvSpPr>
          <p:cNvPr id="16" name="矩形 15">
            <a:hlinkClick r:id="rId6"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7" name="矩形 16">
            <a:hlinkClick r:id="rId7"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8" name="矩形 17">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19" name="矩形 18">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0" name="文字方塊 6">
            <a:hlinkClick r:id="" action="ppaction://hlinkshowjump?jump=nextslide"/>
          </p:cNvPr>
          <p:cNvSpPr txBox="1">
            <a:spLocks noChangeArrowheads="1"/>
          </p:cNvSpPr>
          <p:nvPr/>
        </p:nvSpPr>
        <p:spPr bwMode="auto">
          <a:xfrm>
            <a:off x="7262237" y="5766204"/>
            <a:ext cx="18680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0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0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0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1731143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3" y="1052736"/>
            <a:ext cx="8528773"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1165226"/>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8"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2" name="矩形 21"/>
          <p:cNvSpPr/>
          <p:nvPr/>
        </p:nvSpPr>
        <p:spPr>
          <a:xfrm>
            <a:off x="8173" y="1273039"/>
            <a:ext cx="8788068" cy="4893647"/>
          </a:xfrm>
          <a:prstGeom prst="rect">
            <a:avLst/>
          </a:prstGeom>
        </p:spPr>
        <p:txBody>
          <a:bodyPr wrap="square">
            <a:spAutoFit/>
          </a:bodyPr>
          <a:lstStyle/>
          <a:p>
            <a:pPr marL="342900" indent="-342900">
              <a:buFont typeface="Wingdings" panose="05000000000000000000" pitchFamily="2" charset="2"/>
              <a:buChar char="p"/>
            </a:pPr>
            <a:r>
              <a:rPr lang="en-US" altLang="zh-HK" sz="2400" dirty="0">
                <a:latin typeface="+mj-lt"/>
                <a:cs typeface="Times New Roman" panose="02020603050405020304" pitchFamily="18" charset="0"/>
              </a:rPr>
              <a:t> </a:t>
            </a:r>
            <a:r>
              <a:rPr lang="en-US" altLang="zh-HK" sz="2400" dirty="0" smtClean="0">
                <a:latin typeface="+mj-lt"/>
                <a:cs typeface="Times New Roman" panose="02020603050405020304" pitchFamily="18" charset="0"/>
              </a:rPr>
              <a:t>National Geographic. (26 February, 2014). Can World Leaders Tame the Wild West of the High Seas? </a:t>
            </a:r>
            <a:r>
              <a:rPr lang="en-US" altLang="zh-HK" sz="2400" dirty="0">
                <a:latin typeface="+mj-lt"/>
                <a:cs typeface="Times New Roman" panose="02020603050405020304" pitchFamily="18" charset="0"/>
              </a:rPr>
              <a:t>Retrieved from </a:t>
            </a:r>
            <a:r>
              <a:rPr lang="en-US" altLang="zh-HK" sz="2400" dirty="0">
                <a:latin typeface="+mj-lt"/>
                <a:cs typeface="Times New Roman" panose="02020603050405020304" pitchFamily="18" charset="0"/>
                <a:hlinkClick r:id="rId3"/>
              </a:rPr>
              <a:t>http://newswatch.nationalgeographic.com/2014/02/26/can-world-leaders-tame-the-wild-west-of-the-high-seas</a:t>
            </a:r>
            <a:r>
              <a:rPr lang="en-US" altLang="zh-HK" sz="2400" dirty="0" smtClean="0">
                <a:latin typeface="+mj-lt"/>
                <a:cs typeface="Times New Roman" panose="02020603050405020304" pitchFamily="18" charset="0"/>
                <a:hlinkClick r:id="rId3"/>
              </a:rPr>
              <a:t>/</a:t>
            </a:r>
            <a:r>
              <a:rPr lang="en-US" altLang="zh-HK" sz="2400" dirty="0" smtClean="0">
                <a:latin typeface="+mj-lt"/>
                <a:cs typeface="Times New Roman" panose="02020603050405020304" pitchFamily="18" charset="0"/>
              </a:rPr>
              <a:t> </a:t>
            </a:r>
          </a:p>
          <a:p>
            <a:pPr marL="342900" indent="-342900">
              <a:buFont typeface="Wingdings" panose="05000000000000000000" pitchFamily="2" charset="2"/>
              <a:buChar char="p"/>
            </a:pPr>
            <a:endParaRPr lang="en-US" altLang="zh-HK" sz="2400" dirty="0">
              <a:solidFill>
                <a:srgbClr val="0000CC"/>
              </a:solidFill>
              <a:latin typeface="+mj-lt"/>
              <a:ea typeface="細明體" panose="02020509000000000000" pitchFamily="49" charset="-120"/>
              <a:cs typeface="Times New Roman" panose="02020603050405020304" pitchFamily="18" charset="0"/>
            </a:endParaRPr>
          </a:p>
          <a:p>
            <a:pPr marL="342900" indent="-342900">
              <a:buFont typeface="Wingdings" panose="05000000000000000000" pitchFamily="2" charset="2"/>
              <a:buChar char="p"/>
            </a:pPr>
            <a:r>
              <a:rPr lang="en-US" altLang="zh-HK" sz="2400" dirty="0" smtClean="0">
                <a:latin typeface="+mj-lt"/>
                <a:ea typeface="細明體" panose="02020509000000000000" pitchFamily="49" charset="-120"/>
                <a:cs typeface="Times New Roman" panose="02020603050405020304" pitchFamily="18" charset="0"/>
              </a:rPr>
              <a:t>PJ media. (28 February, 2014). Back to the Future. </a:t>
            </a:r>
            <a:r>
              <a:rPr lang="en-US" altLang="zh-HK" sz="2400" dirty="0">
                <a:latin typeface="+mj-lt"/>
                <a:ea typeface="細明體" panose="02020509000000000000" pitchFamily="49" charset="-120"/>
                <a:cs typeface="Times New Roman" panose="02020603050405020304" pitchFamily="18" charset="0"/>
              </a:rPr>
              <a:t>Retrieved from </a:t>
            </a:r>
            <a:r>
              <a:rPr lang="en-US" altLang="zh-HK" sz="2400" dirty="0">
                <a:solidFill>
                  <a:srgbClr val="0000CC"/>
                </a:solidFill>
                <a:latin typeface="+mj-lt"/>
                <a:ea typeface="細明體" panose="02020509000000000000" pitchFamily="49" charset="-120"/>
                <a:cs typeface="Times New Roman" panose="02020603050405020304" pitchFamily="18" charset="0"/>
                <a:hlinkClick r:id="rId4"/>
              </a:rPr>
              <a:t>http://pjmedia.com/richardfernandez/2014/02/28/back-to-the-future-3</a:t>
            </a:r>
            <a:r>
              <a:rPr lang="en-US" altLang="zh-HK" sz="2400" dirty="0" smtClean="0">
                <a:solidFill>
                  <a:srgbClr val="0000CC"/>
                </a:solidFill>
                <a:latin typeface="+mj-lt"/>
                <a:ea typeface="細明體" panose="02020509000000000000" pitchFamily="49" charset="-120"/>
                <a:cs typeface="Times New Roman" panose="02020603050405020304" pitchFamily="18" charset="0"/>
                <a:hlinkClick r:id="rId4"/>
              </a:rPr>
              <a:t>/</a:t>
            </a:r>
            <a:r>
              <a:rPr lang="en-US" altLang="zh-HK" sz="2400" dirty="0" smtClean="0">
                <a:solidFill>
                  <a:srgbClr val="0000CC"/>
                </a:solidFill>
                <a:latin typeface="+mj-lt"/>
                <a:ea typeface="細明體" panose="02020509000000000000" pitchFamily="49" charset="-120"/>
                <a:cs typeface="Times New Roman" panose="02020603050405020304" pitchFamily="18" charset="0"/>
              </a:rPr>
              <a:t> </a:t>
            </a:r>
          </a:p>
          <a:p>
            <a:pPr marL="342900" indent="-342900">
              <a:buFont typeface="Wingdings" panose="05000000000000000000" pitchFamily="2" charset="2"/>
              <a:buChar char="p"/>
            </a:pPr>
            <a:endParaRPr lang="en-US" altLang="zh-HK" sz="2400" dirty="0" smtClean="0">
              <a:solidFill>
                <a:srgbClr val="0000CC"/>
              </a:solidFill>
              <a:latin typeface="+mj-lt"/>
              <a:ea typeface="細明體" panose="02020509000000000000" pitchFamily="49" charset="-120"/>
              <a:cs typeface="Times New Roman" panose="02020603050405020304" pitchFamily="18" charset="0"/>
            </a:endParaRPr>
          </a:p>
          <a:p>
            <a:pPr marL="342900" indent="-342900">
              <a:buFont typeface="Wingdings" panose="05000000000000000000" pitchFamily="2" charset="2"/>
              <a:buChar char="p"/>
            </a:pPr>
            <a:r>
              <a:rPr lang="en-US" altLang="zh-HK" sz="2400" dirty="0" smtClean="0">
                <a:latin typeface="+mj-lt"/>
                <a:ea typeface="細明體" panose="02020509000000000000" pitchFamily="49" charset="-120"/>
                <a:cs typeface="Times New Roman" panose="02020603050405020304" pitchFamily="18" charset="0"/>
              </a:rPr>
              <a:t>The Republic. (2 March, 2014). New England groups win award for fisheries </a:t>
            </a:r>
            <a:r>
              <a:rPr lang="en-US" altLang="zh-HK" sz="2400" dirty="0" err="1" smtClean="0">
                <a:latin typeface="+mj-lt"/>
                <a:ea typeface="細明體" panose="02020509000000000000" pitchFamily="49" charset="-120"/>
                <a:cs typeface="Times New Roman" panose="02020603050405020304" pitchFamily="18" charset="0"/>
              </a:rPr>
              <a:t>bycatch</a:t>
            </a:r>
            <a:r>
              <a:rPr lang="en-US" altLang="zh-HK" sz="2400" dirty="0" smtClean="0">
                <a:latin typeface="+mj-lt"/>
                <a:ea typeface="細明體" panose="02020509000000000000" pitchFamily="49" charset="-120"/>
                <a:cs typeface="Times New Roman" panose="02020603050405020304" pitchFamily="18" charset="0"/>
              </a:rPr>
              <a:t> reduction effort. </a:t>
            </a:r>
            <a:r>
              <a:rPr lang="en-US" altLang="zh-HK" sz="2400" dirty="0">
                <a:latin typeface="+mj-lt"/>
                <a:ea typeface="細明體" panose="02020509000000000000" pitchFamily="49" charset="-120"/>
                <a:cs typeface="Times New Roman" panose="02020603050405020304" pitchFamily="18" charset="0"/>
              </a:rPr>
              <a:t>Retrieved from </a:t>
            </a:r>
            <a:r>
              <a:rPr lang="en-US" altLang="zh-HK" sz="2400" dirty="0">
                <a:solidFill>
                  <a:srgbClr val="0000CC"/>
                </a:solidFill>
                <a:latin typeface="+mj-lt"/>
                <a:ea typeface="細明體" panose="02020509000000000000" pitchFamily="49" charset="-120"/>
                <a:cs typeface="Times New Roman" panose="02020603050405020304" pitchFamily="18" charset="0"/>
              </a:rPr>
              <a:t>http://www.therepublic.com/w/ME--Fisheries-Bycatch </a:t>
            </a:r>
            <a:endParaRPr lang="en-US" altLang="zh-HK" sz="2400" dirty="0">
              <a:latin typeface="+mj-lt"/>
              <a:ea typeface="細明體" panose="02020509000000000000" pitchFamily="49" charset="-120"/>
              <a:cs typeface="Times New Roman" panose="02020603050405020304" pitchFamily="18" charset="0"/>
            </a:endParaRPr>
          </a:p>
          <a:p>
            <a:pPr marL="342900" indent="-342900">
              <a:buFont typeface="Wingdings" panose="05000000000000000000" pitchFamily="2" charset="2"/>
              <a:buChar char="p"/>
            </a:pPr>
            <a:endParaRPr lang="zh-HK" altLang="en-US" sz="2400" dirty="0">
              <a:solidFill>
                <a:srgbClr val="0000CC"/>
              </a:solidFill>
              <a:latin typeface="+mj-lt"/>
              <a:ea typeface="細明體" panose="02020509000000000000" pitchFamily="49" charset="-120"/>
              <a:cs typeface="Times New Roman" panose="02020603050405020304" pitchFamily="18" charset="0"/>
            </a:endParaRPr>
          </a:p>
        </p:txBody>
      </p:sp>
      <p:sp>
        <p:nvSpPr>
          <p:cNvPr id="24" name="文字方塊 23"/>
          <p:cNvSpPr txBox="1"/>
          <p:nvPr/>
        </p:nvSpPr>
        <p:spPr>
          <a:xfrm>
            <a:off x="-1" y="-690"/>
            <a:ext cx="8509473" cy="1200329"/>
          </a:xfrm>
          <a:prstGeom prst="rect">
            <a:avLst/>
          </a:prstGeom>
          <a:solidFill>
            <a:srgbClr val="0099FF">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r>
              <a:rPr lang="en-US" altLang="zh-TW" sz="2400" b="1" dirty="0"/>
              <a:t>2. Taking the whaling industry in Wakayama as an example, in what ways do human economic activities threaten the sustainability of the marine species? </a:t>
            </a:r>
            <a:endParaRPr lang="zh-TW" altLang="zh-HK" sz="2400" b="1" dirty="0"/>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11</a:t>
            </a:fld>
            <a:endParaRPr lang="zh-HK" altLang="en-US"/>
          </a:p>
        </p:txBody>
      </p:sp>
      <p:sp>
        <p:nvSpPr>
          <p:cNvPr id="16" name="矩形 15">
            <a:hlinkClick r:id="rId5"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7" name="矩形 16">
            <a:hlinkClick r:id="rId6"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8" name="矩形 17">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19" name="矩形 18">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0" name="文字方塊 6">
            <a:hlinkClick r:id="" action="ppaction://hlinkshowjump?jump=nextslide"/>
          </p:cNvPr>
          <p:cNvSpPr txBox="1">
            <a:spLocks noChangeArrowheads="1"/>
          </p:cNvSpPr>
          <p:nvPr/>
        </p:nvSpPr>
        <p:spPr bwMode="auto">
          <a:xfrm>
            <a:off x="6862167" y="5740031"/>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440475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ottlenose dolphin sea ocean"/>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56000"/>
                    </a14:imgEffect>
                  </a14:imgLayer>
                </a14:imgProps>
              </a:ext>
              <a:ext uri="{28A0092B-C50C-407E-A947-70E740481C1C}">
                <a14:useLocalDpi xmlns:a14="http://schemas.microsoft.com/office/drawing/2010/main" val="0"/>
              </a:ext>
            </a:extLst>
          </a:blip>
          <a:srcRect/>
          <a:stretch>
            <a:fillRect/>
          </a:stretch>
        </p:blipFill>
        <p:spPr bwMode="auto">
          <a:xfrm>
            <a:off x="9177" y="1199639"/>
            <a:ext cx="9134823" cy="5010110"/>
          </a:xfrm>
          <a:prstGeom prst="rect">
            <a:avLst/>
          </a:prstGeom>
          <a:noFill/>
          <a:extLst>
            <a:ext uri="{909E8E84-426E-40DD-AFC4-6F175D3DCCD1}">
              <a14:hiddenFill xmlns:a14="http://schemas.microsoft.com/office/drawing/2010/main">
                <a:solidFill>
                  <a:srgbClr val="FFFFFF"/>
                </a:solidFill>
              </a14:hiddenFill>
            </a:ext>
          </a:extLst>
        </p:spPr>
      </p:pic>
      <p:sp>
        <p:nvSpPr>
          <p:cNvPr id="8195" name="內容版面配置區 2"/>
          <p:cNvSpPr>
            <a:spLocks noGrp="1"/>
          </p:cNvSpPr>
          <p:nvPr>
            <p:ph idx="4294967295"/>
          </p:nvPr>
        </p:nvSpPr>
        <p:spPr>
          <a:xfrm>
            <a:off x="492126" y="981075"/>
            <a:ext cx="8107362"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1165226"/>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3" name="矩形 2"/>
          <p:cNvSpPr/>
          <p:nvPr/>
        </p:nvSpPr>
        <p:spPr>
          <a:xfrm>
            <a:off x="139989" y="1167259"/>
            <a:ext cx="8750011" cy="6340197"/>
          </a:xfrm>
          <a:prstGeom prst="rect">
            <a:avLst/>
          </a:prstGeom>
        </p:spPr>
        <p:txBody>
          <a:bodyPr wrap="square">
            <a:spAutoFit/>
          </a:bodyPr>
          <a:lstStyle/>
          <a:p>
            <a:pPr marL="342900" lvl="1" indent="-342900">
              <a:buFont typeface="Wingdings" panose="05000000000000000000" pitchFamily="2" charset="2"/>
              <a:buChar char="p"/>
            </a:pPr>
            <a:r>
              <a:rPr lang="en-US" altLang="zh-TW" sz="2200" b="1" dirty="0" smtClean="0"/>
              <a:t> </a:t>
            </a:r>
            <a:r>
              <a:rPr lang="en-US" altLang="zh-TW" sz="2200" dirty="0" smtClean="0"/>
              <a:t>Business Mirror. (1 March 2014). World Wildlife Day highlights urgent need to curb illegal trade. </a:t>
            </a:r>
            <a:r>
              <a:rPr lang="en-US" altLang="zh-TW" sz="2200" dirty="0"/>
              <a:t>Retrieved from </a:t>
            </a:r>
            <a:r>
              <a:rPr lang="en-US" altLang="zh-TW" sz="2200" dirty="0">
                <a:solidFill>
                  <a:srgbClr val="0000CC"/>
                </a:solidFill>
                <a:hlinkClick r:id="rId5"/>
              </a:rPr>
              <a:t>http://</a:t>
            </a:r>
            <a:r>
              <a:rPr lang="en-US" altLang="zh-TW" sz="2200" dirty="0" smtClean="0">
                <a:solidFill>
                  <a:srgbClr val="0000CC"/>
                </a:solidFill>
                <a:hlinkClick r:id="rId5"/>
              </a:rPr>
              <a:t>www.businessmirror.com.ph/index.php/en/features/biodiversity/28280-world-wildlife-day-highlights-urgent-need-to-curb-illegal-trade</a:t>
            </a:r>
            <a:r>
              <a:rPr lang="en-US" altLang="zh-TW" sz="2200" dirty="0" smtClean="0">
                <a:solidFill>
                  <a:srgbClr val="0000CC"/>
                </a:solidFill>
              </a:rPr>
              <a:t> </a:t>
            </a:r>
          </a:p>
          <a:p>
            <a:pPr marL="0" lvl="1"/>
            <a:endParaRPr lang="en-US" altLang="zh-TW" sz="2200" dirty="0" smtClean="0">
              <a:solidFill>
                <a:srgbClr val="0000CC"/>
              </a:solidFill>
            </a:endParaRPr>
          </a:p>
          <a:p>
            <a:pPr marL="342900" lvl="1" indent="-342900">
              <a:buFont typeface="Wingdings" panose="05000000000000000000" pitchFamily="2" charset="2"/>
              <a:buChar char="p"/>
            </a:pPr>
            <a:r>
              <a:rPr lang="en-US" altLang="zh-TW" sz="2400" dirty="0"/>
              <a:t> </a:t>
            </a:r>
            <a:r>
              <a:rPr lang="en-US" altLang="zh-TW" sz="2400" dirty="0" err="1" smtClean="0"/>
              <a:t>Bizenergy</a:t>
            </a:r>
            <a:r>
              <a:rPr lang="en-US" altLang="zh-TW" sz="2400" dirty="0" smtClean="0"/>
              <a:t>. (31 January 2014). Ringing in the Lunar New Year with sustainable Chinese cuisine. </a:t>
            </a:r>
            <a:r>
              <a:rPr lang="en-US" altLang="zh-TW" sz="2400" dirty="0"/>
              <a:t>Retrieved from </a:t>
            </a:r>
            <a:r>
              <a:rPr lang="en-US" altLang="zh-TW" sz="2400" dirty="0">
                <a:hlinkClick r:id="rId6"/>
              </a:rPr>
              <a:t>http://www.bizenergy.ca/blog/ringing-in-the-lunar-new-year-with-sustainable-chinese-cuisine</a:t>
            </a:r>
            <a:r>
              <a:rPr lang="en-US" altLang="zh-TW" sz="2400" dirty="0" smtClean="0">
                <a:hlinkClick r:id="rId6"/>
              </a:rPr>
              <a:t>/</a:t>
            </a:r>
            <a:r>
              <a:rPr lang="en-US" altLang="zh-TW" sz="2400" dirty="0" smtClean="0"/>
              <a:t> </a:t>
            </a:r>
          </a:p>
          <a:p>
            <a:pPr marL="342900" lvl="1" indent="-342900">
              <a:buFont typeface="Wingdings" panose="05000000000000000000" pitchFamily="2" charset="2"/>
              <a:buChar char="p"/>
            </a:pPr>
            <a:endParaRPr lang="en-US" altLang="zh-TW" sz="2400" dirty="0">
              <a:solidFill>
                <a:srgbClr val="0000CC"/>
              </a:solidFill>
            </a:endParaRPr>
          </a:p>
          <a:p>
            <a:pPr marL="342900" lvl="1" indent="-342900">
              <a:buFont typeface="Wingdings" panose="05000000000000000000" pitchFamily="2" charset="2"/>
              <a:buChar char="p"/>
            </a:pPr>
            <a:r>
              <a:rPr lang="en-US" altLang="zh-TW" sz="2200" dirty="0" smtClean="0"/>
              <a:t>Bloomberg. (14 September, 2013). Hong Kong bans shark fin from official menus to save species. </a:t>
            </a:r>
            <a:r>
              <a:rPr lang="en-US" altLang="zh-TW" sz="2200" dirty="0"/>
              <a:t>Retrieved from </a:t>
            </a:r>
            <a:r>
              <a:rPr lang="en-US" altLang="zh-TW" sz="2200" dirty="0">
                <a:hlinkClick r:id="rId7"/>
              </a:rPr>
              <a:t>http://</a:t>
            </a:r>
            <a:r>
              <a:rPr lang="en-US" altLang="zh-TW" sz="2200" dirty="0" smtClean="0">
                <a:hlinkClick r:id="rId7"/>
              </a:rPr>
              <a:t>www.bloomberg.com/news/2013-09-14/hong-kong-bans-shark-fin-from-official-menus-to-save-species.html</a:t>
            </a:r>
            <a:r>
              <a:rPr lang="en-US" altLang="zh-TW" sz="2200" dirty="0" smtClean="0"/>
              <a:t> </a:t>
            </a:r>
          </a:p>
          <a:p>
            <a:pPr marL="0" lvl="1"/>
            <a:endParaRPr lang="en-US" altLang="zh-TW" sz="2200" dirty="0">
              <a:solidFill>
                <a:srgbClr val="0000CC"/>
              </a:solidFill>
            </a:endParaRPr>
          </a:p>
          <a:p>
            <a:pPr marL="342900" lvl="1" indent="-342900">
              <a:buFont typeface="Wingdings" panose="05000000000000000000" pitchFamily="2" charset="2"/>
              <a:buChar char="p"/>
            </a:pPr>
            <a:endParaRPr lang="zh-TW" altLang="zh-HK" sz="2400" dirty="0"/>
          </a:p>
          <a:p>
            <a:pPr marL="342900" lvl="1" indent="-342900">
              <a:buFont typeface="Wingdings" panose="05000000000000000000" pitchFamily="2" charset="2"/>
              <a:buChar char="p"/>
            </a:pPr>
            <a:endParaRPr lang="en-US" altLang="zh-HK" sz="2100" dirty="0" smtClean="0">
              <a:solidFill>
                <a:srgbClr val="0000CC"/>
              </a:solidFill>
            </a:endParaRPr>
          </a:p>
          <a:p>
            <a:pPr marL="342900" lvl="1" indent="-342900">
              <a:buFont typeface="Wingdings" panose="05000000000000000000" pitchFamily="2" charset="2"/>
              <a:buChar char="p"/>
            </a:pPr>
            <a:endParaRPr lang="zh-TW" altLang="zh-HK" sz="2100" dirty="0">
              <a:solidFill>
                <a:srgbClr val="0000CC"/>
              </a:solidFill>
            </a:endParaRPr>
          </a:p>
        </p:txBody>
      </p:sp>
      <p:sp>
        <p:nvSpPr>
          <p:cNvPr id="16" name="文字方塊 15"/>
          <p:cNvSpPr txBox="1"/>
          <p:nvPr/>
        </p:nvSpPr>
        <p:spPr>
          <a:xfrm>
            <a:off x="0" y="-690"/>
            <a:ext cx="8509472" cy="1200329"/>
          </a:xfrm>
          <a:prstGeom prst="rect">
            <a:avLst/>
          </a:prstGeom>
          <a:solidFill>
            <a:srgbClr val="FFC000">
              <a:alpha val="55000"/>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just"/>
            <a:r>
              <a:rPr lang="en-US" altLang="zh-TW" sz="2400" b="1" dirty="0" smtClean="0"/>
              <a:t>3. Based </a:t>
            </a:r>
            <a:r>
              <a:rPr lang="en-US" altLang="zh-TW" sz="2400" b="1" dirty="0"/>
              <a:t>on your knowledge, what Chinese traditional food cultures have changed in order to maintain the sustainability of the marine species? Do you support the changes? Why?</a:t>
            </a:r>
            <a:endParaRPr lang="zh-TW" altLang="zh-HK" sz="2400" b="1" dirty="0">
              <a:solidFill>
                <a:srgbClr val="0000CC"/>
              </a:solidFill>
              <a:latin typeface="+mn-ea"/>
            </a:endParaRPr>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12</a:t>
            </a:fld>
            <a:endParaRPr lang="zh-HK" altLang="en-US"/>
          </a:p>
        </p:txBody>
      </p:sp>
      <p:sp>
        <p:nvSpPr>
          <p:cNvPr id="17" name="矩形 16">
            <a:hlinkClick r:id="rId8"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8" name="矩形 17">
            <a:hlinkClick r:id="rId9"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2" name="矩形 21">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3" name="矩形 22">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7" name="文字方塊 6">
            <a:hlinkClick r:id="" action="ppaction://hlinkshowjump?jump=nextslide"/>
          </p:cNvPr>
          <p:cNvSpPr txBox="1">
            <a:spLocks noChangeArrowheads="1"/>
          </p:cNvSpPr>
          <p:nvPr/>
        </p:nvSpPr>
        <p:spPr bwMode="auto">
          <a:xfrm>
            <a:off x="6862167" y="5740031"/>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715611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492126" y="981075"/>
            <a:ext cx="8107362"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1199640"/>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3" name="矩形 2"/>
          <p:cNvSpPr/>
          <p:nvPr/>
        </p:nvSpPr>
        <p:spPr>
          <a:xfrm>
            <a:off x="122211" y="1207058"/>
            <a:ext cx="6171084" cy="4832092"/>
          </a:xfrm>
          <a:prstGeom prst="rect">
            <a:avLst/>
          </a:prstGeom>
        </p:spPr>
        <p:txBody>
          <a:bodyPr wrap="square">
            <a:spAutoFit/>
          </a:bodyPr>
          <a:lstStyle/>
          <a:p>
            <a:pPr marL="342900" indent="-342900">
              <a:buFont typeface="Wingdings" panose="05000000000000000000" pitchFamily="2" charset="2"/>
              <a:buChar char="p"/>
            </a:pPr>
            <a:r>
              <a:rPr lang="en-US" altLang="zh-TW" sz="2200" dirty="0" smtClean="0"/>
              <a:t>The Phuket News . (30 January 2014). Fin Free Thailand encourages healthy, sustainable Chinese New Year by saying ‘NO’ to shark fin. </a:t>
            </a:r>
            <a:r>
              <a:rPr lang="en-US" altLang="zh-TW" sz="2200" dirty="0"/>
              <a:t>Retrieved from: </a:t>
            </a:r>
            <a:r>
              <a:rPr lang="en-US" altLang="zh-TW" sz="2200" dirty="0">
                <a:hlinkClick r:id="rId3"/>
              </a:rPr>
              <a:t>http://www.thephuketnews.com/fin-free-thailand-encourages-healthy-sustainable-chinese-new-year-by-saying-%</a:t>
            </a:r>
            <a:r>
              <a:rPr lang="en-US" altLang="zh-TW" sz="2200" dirty="0" smtClean="0">
                <a:hlinkClick r:id="rId3"/>
              </a:rPr>
              <a:t>E2%80%98no%E2%80%99-to-shark-fin-44324.php</a:t>
            </a:r>
            <a:r>
              <a:rPr lang="en-US" altLang="zh-TW" sz="2200" dirty="0" smtClean="0"/>
              <a:t>  </a:t>
            </a:r>
          </a:p>
          <a:p>
            <a:pPr marL="342900" indent="-342900">
              <a:buFont typeface="Wingdings" panose="05000000000000000000" pitchFamily="2" charset="2"/>
              <a:buChar char="p"/>
            </a:pPr>
            <a:endParaRPr lang="en-US" altLang="zh-TW" sz="2200" dirty="0"/>
          </a:p>
          <a:p>
            <a:pPr marL="342900" indent="-342900">
              <a:buFont typeface="Wingdings" panose="05000000000000000000" pitchFamily="2" charset="2"/>
              <a:buChar char="p"/>
            </a:pPr>
            <a:r>
              <a:rPr lang="en-US" altLang="zh-TW" sz="2200" dirty="0" smtClean="0"/>
              <a:t>HKSAR Press Releases. (13 September, 2013). Government determined to support sustainability-conscious food consumption. </a:t>
            </a:r>
            <a:r>
              <a:rPr lang="en-US" altLang="zh-TW" sz="2200" dirty="0"/>
              <a:t>Retrieved from: </a:t>
            </a:r>
            <a:r>
              <a:rPr lang="en-US" altLang="zh-TW" sz="2200" dirty="0">
                <a:hlinkClick r:id="rId4"/>
              </a:rPr>
              <a:t>http://</a:t>
            </a:r>
            <a:r>
              <a:rPr lang="en-US" altLang="zh-TW" sz="2200" dirty="0" smtClean="0">
                <a:hlinkClick r:id="rId4"/>
              </a:rPr>
              <a:t>www.info.gov.hk/gia/general/201309/13/P201309130572.htm</a:t>
            </a:r>
            <a:r>
              <a:rPr lang="en-US" altLang="zh-TW" sz="2200" dirty="0" smtClean="0"/>
              <a:t> </a:t>
            </a:r>
            <a:endParaRPr lang="zh-TW" altLang="zh-HK" sz="2200" dirty="0"/>
          </a:p>
        </p:txBody>
      </p:sp>
      <p:sp>
        <p:nvSpPr>
          <p:cNvPr id="16" name="文字方塊 15"/>
          <p:cNvSpPr txBox="1"/>
          <p:nvPr/>
        </p:nvSpPr>
        <p:spPr>
          <a:xfrm>
            <a:off x="0" y="-690"/>
            <a:ext cx="8509472" cy="1200329"/>
          </a:xfrm>
          <a:prstGeom prst="rect">
            <a:avLst/>
          </a:prstGeom>
          <a:solidFill>
            <a:schemeClr val="accent6">
              <a:lumMod val="60000"/>
              <a:lumOff val="40000"/>
              <a:alpha val="55000"/>
            </a:scheme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just"/>
            <a:r>
              <a:rPr lang="en-US" altLang="zh-TW" sz="2400" b="1" dirty="0"/>
              <a:t>3. Based on your knowledge, what Chinese traditional food cultures have changed in order to maintain the sustainability of the marine species? Do you support the changes? Why?</a:t>
            </a:r>
            <a:endParaRPr lang="zh-TW" altLang="zh-HK" sz="2400" b="1" dirty="0">
              <a:solidFill>
                <a:srgbClr val="0000CC"/>
              </a:solidFill>
              <a:latin typeface="+mn-ea"/>
            </a:endParaRPr>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13</a:t>
            </a:fld>
            <a:endParaRPr lang="zh-HK" altLang="en-US"/>
          </a:p>
        </p:txBody>
      </p:sp>
      <p:pic>
        <p:nvPicPr>
          <p:cNvPr id="4098" name="Picture 2" descr="sea ocean wa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2438" y="1341363"/>
            <a:ext cx="2671168" cy="4432692"/>
          </a:xfrm>
          <a:prstGeom prst="rect">
            <a:avLst/>
          </a:prstGeom>
          <a:noFill/>
          <a:extLst>
            <a:ext uri="{909E8E84-426E-40DD-AFC4-6F175D3DCCD1}">
              <a14:hiddenFill xmlns:a14="http://schemas.microsoft.com/office/drawing/2010/main">
                <a:solidFill>
                  <a:srgbClr val="FFFFFF"/>
                </a:solidFill>
              </a14:hiddenFill>
            </a:ext>
          </a:extLst>
        </p:spPr>
      </p:pic>
      <p:sp>
        <p:nvSpPr>
          <p:cNvPr id="17" name="矩形 16">
            <a:hlinkClick r:id="rId6"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8" name="矩形 17">
            <a:hlinkClick r:id="rId7"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2" name="矩形 21">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3" name="矩形 22">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7" name="文字方塊 6">
            <a:hlinkClick r:id="" action="ppaction://hlinkshowjump?jump=nextslide"/>
          </p:cNvPr>
          <p:cNvSpPr txBox="1">
            <a:spLocks noChangeArrowheads="1"/>
          </p:cNvSpPr>
          <p:nvPr/>
        </p:nvSpPr>
        <p:spPr bwMode="auto">
          <a:xfrm>
            <a:off x="6862167" y="5740031"/>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1729399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492126" y="981075"/>
            <a:ext cx="8107362" cy="4256087"/>
          </a:xfrm>
        </p:spPr>
        <p:txBody>
          <a:bodyPr/>
          <a:lstStyle/>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1199640"/>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3" name="矩形 2"/>
          <p:cNvSpPr/>
          <p:nvPr/>
        </p:nvSpPr>
        <p:spPr>
          <a:xfrm>
            <a:off x="134176" y="1199639"/>
            <a:ext cx="8830311" cy="6370975"/>
          </a:xfrm>
          <a:prstGeom prst="rect">
            <a:avLst/>
          </a:prstGeom>
        </p:spPr>
        <p:txBody>
          <a:bodyPr wrap="square">
            <a:spAutoFit/>
          </a:bodyPr>
          <a:lstStyle/>
          <a:p>
            <a:pPr marL="342900" lvl="1" indent="-342900">
              <a:buFont typeface="Wingdings" panose="05000000000000000000" pitchFamily="2" charset="2"/>
              <a:buChar char="p"/>
            </a:pPr>
            <a:r>
              <a:rPr lang="en-US" altLang="zh-TW" sz="2400" dirty="0" smtClean="0">
                <a:latin typeface="+mj-lt"/>
              </a:rPr>
              <a:t>ABC  Australia Plus. (14 September 2014). Shark fin and </a:t>
            </a:r>
            <a:r>
              <a:rPr lang="en-US" altLang="zh-TW" sz="2400" dirty="0" err="1" smtClean="0">
                <a:latin typeface="+mj-lt"/>
              </a:rPr>
              <a:t>bluefin</a:t>
            </a:r>
            <a:r>
              <a:rPr lang="en-US" altLang="zh-TW" sz="2400" dirty="0" smtClean="0">
                <a:latin typeface="+mj-lt"/>
              </a:rPr>
              <a:t> tuna off Hong Kong government menu. </a:t>
            </a:r>
            <a:r>
              <a:rPr lang="en-US" altLang="zh-TW" sz="2400" dirty="0">
                <a:latin typeface="+mj-lt"/>
              </a:rPr>
              <a:t>Retrieved from </a:t>
            </a:r>
            <a:r>
              <a:rPr lang="en-US" altLang="zh-TW" sz="2400" dirty="0">
                <a:latin typeface="+mj-lt"/>
                <a:hlinkClick r:id="rId3"/>
              </a:rPr>
              <a:t>http://</a:t>
            </a:r>
            <a:r>
              <a:rPr lang="en-US" altLang="zh-TW" sz="2400" dirty="0" smtClean="0">
                <a:latin typeface="+mj-lt"/>
                <a:hlinkClick r:id="rId3"/>
              </a:rPr>
              <a:t>www.radioaustralia.net.au/international/2013-09-14/shark-fin-and-bluefin-tuna-off-hong-kong-government-menu/1190601</a:t>
            </a:r>
            <a:r>
              <a:rPr lang="en-US" altLang="zh-TW" sz="2400" dirty="0" smtClean="0">
                <a:latin typeface="+mj-lt"/>
              </a:rPr>
              <a:t> </a:t>
            </a:r>
          </a:p>
          <a:p>
            <a:pPr marL="342900" lvl="1" indent="-342900">
              <a:buFont typeface="Wingdings" panose="05000000000000000000" pitchFamily="2" charset="2"/>
              <a:buChar char="p"/>
            </a:pPr>
            <a:endParaRPr lang="en-US" altLang="zh-TW" sz="2400" dirty="0">
              <a:latin typeface="+mj-lt"/>
            </a:endParaRPr>
          </a:p>
          <a:p>
            <a:pPr marL="342900" lvl="1" indent="-342900">
              <a:buFont typeface="Wingdings" panose="05000000000000000000" pitchFamily="2" charset="2"/>
              <a:buChar char="p"/>
            </a:pPr>
            <a:r>
              <a:rPr lang="en-US" altLang="zh-TW" sz="2400" dirty="0" smtClean="0">
                <a:latin typeface="+mj-lt"/>
              </a:rPr>
              <a:t>Highbrow. (14 April, 2014). Sustainable Agriculture Meets Big Business. </a:t>
            </a:r>
            <a:r>
              <a:rPr lang="en-US" altLang="zh-TW" sz="2400" dirty="0">
                <a:latin typeface="+mj-lt"/>
              </a:rPr>
              <a:t>Retrieved from </a:t>
            </a:r>
            <a:r>
              <a:rPr lang="en-US" altLang="zh-TW" sz="2400" dirty="0">
                <a:latin typeface="+mj-lt"/>
                <a:hlinkClick r:id="rId4"/>
              </a:rPr>
              <a:t>http://</a:t>
            </a:r>
            <a:r>
              <a:rPr lang="en-US" altLang="zh-TW" sz="2400" dirty="0" smtClean="0">
                <a:latin typeface="+mj-lt"/>
                <a:hlinkClick r:id="rId4"/>
              </a:rPr>
              <a:t>highbrowmagazine.com/3896-sustainable-agriculture-meets-big-business</a:t>
            </a:r>
            <a:r>
              <a:rPr lang="en-US" altLang="zh-TW" sz="2400" dirty="0" smtClean="0">
                <a:latin typeface="+mj-lt"/>
              </a:rPr>
              <a:t> </a:t>
            </a:r>
          </a:p>
          <a:p>
            <a:pPr marL="342900" lvl="1" indent="-342900">
              <a:buFont typeface="Wingdings" panose="05000000000000000000" pitchFamily="2" charset="2"/>
              <a:buChar char="p"/>
            </a:pPr>
            <a:endParaRPr lang="en-US" altLang="zh-TW" sz="2400" dirty="0">
              <a:latin typeface="+mj-lt"/>
            </a:endParaRPr>
          </a:p>
          <a:p>
            <a:pPr marL="342900" lvl="1" indent="-342900">
              <a:buFont typeface="Wingdings" panose="05000000000000000000" pitchFamily="2" charset="2"/>
              <a:buChar char="p"/>
            </a:pPr>
            <a:r>
              <a:rPr lang="en-US" altLang="zh-TW" sz="2400" dirty="0" smtClean="0">
                <a:latin typeface="+mj-lt"/>
              </a:rPr>
              <a:t>WWF. (Unknown). Save Our Ocean and Be Part of the Solution! </a:t>
            </a:r>
            <a:r>
              <a:rPr lang="en-US" altLang="zh-TW" sz="2400" dirty="0">
                <a:latin typeface="+mj-lt"/>
              </a:rPr>
              <a:t>Retrieved from </a:t>
            </a:r>
            <a:r>
              <a:rPr lang="en-US" altLang="zh-TW" sz="2400" dirty="0">
                <a:latin typeface="+mj-lt"/>
                <a:hlinkClick r:id="rId5"/>
              </a:rPr>
              <a:t>http://www.wwf.org.hk/en/whatwedo/footprint/seafood/sharkfin_initiative</a:t>
            </a:r>
            <a:r>
              <a:rPr lang="en-US" altLang="zh-TW" sz="2400" dirty="0" smtClean="0">
                <a:latin typeface="+mj-lt"/>
                <a:hlinkClick r:id="rId5"/>
              </a:rPr>
              <a:t>/</a:t>
            </a:r>
            <a:r>
              <a:rPr lang="en-US" altLang="zh-TW" sz="2400" dirty="0" smtClean="0">
                <a:latin typeface="+mj-lt"/>
              </a:rPr>
              <a:t> </a:t>
            </a:r>
          </a:p>
          <a:p>
            <a:pPr marL="342900" lvl="1" indent="-342900">
              <a:buFont typeface="Wingdings" panose="05000000000000000000" pitchFamily="2" charset="2"/>
              <a:buChar char="p"/>
            </a:pPr>
            <a:endParaRPr lang="en-US" altLang="zh-TW" sz="2400" dirty="0">
              <a:latin typeface="+mj-lt"/>
            </a:endParaRPr>
          </a:p>
          <a:p>
            <a:pPr marL="342900" lvl="1" indent="-342900">
              <a:buFont typeface="Wingdings" panose="05000000000000000000" pitchFamily="2" charset="2"/>
              <a:buChar char="p"/>
            </a:pPr>
            <a:endParaRPr lang="en-US" altLang="zh-TW" sz="2400" dirty="0" smtClean="0">
              <a:latin typeface="+mj-lt"/>
            </a:endParaRPr>
          </a:p>
          <a:p>
            <a:pPr marL="342900" lvl="1" indent="-342900">
              <a:buFont typeface="Wingdings" panose="05000000000000000000" pitchFamily="2" charset="2"/>
              <a:buChar char="p"/>
            </a:pPr>
            <a:endParaRPr lang="en-US" altLang="zh-TW" sz="2400" dirty="0">
              <a:latin typeface="+mj-lt"/>
            </a:endParaRPr>
          </a:p>
          <a:p>
            <a:pPr marL="342900" lvl="1" indent="-342900">
              <a:buFont typeface="Wingdings" panose="05000000000000000000" pitchFamily="2" charset="2"/>
              <a:buChar char="p"/>
            </a:pPr>
            <a:endParaRPr lang="zh-TW" altLang="zh-HK" sz="2400" dirty="0">
              <a:latin typeface="+mj-lt"/>
            </a:endParaRPr>
          </a:p>
        </p:txBody>
      </p:sp>
      <p:sp>
        <p:nvSpPr>
          <p:cNvPr id="16" name="文字方塊 15"/>
          <p:cNvSpPr txBox="1"/>
          <p:nvPr/>
        </p:nvSpPr>
        <p:spPr>
          <a:xfrm>
            <a:off x="0" y="-690"/>
            <a:ext cx="8509472" cy="1200329"/>
          </a:xfrm>
          <a:prstGeom prst="rect">
            <a:avLst/>
          </a:prstGeom>
          <a:solidFill>
            <a:schemeClr val="accent6">
              <a:lumMod val="60000"/>
              <a:lumOff val="40000"/>
              <a:alpha val="55000"/>
            </a:scheme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just"/>
            <a:r>
              <a:rPr lang="en-US" altLang="zh-TW" sz="2400" b="1" dirty="0"/>
              <a:t>3. Based on your knowledge, what Chinese traditional food cultures have changed in order to maintain the sustainability of the marine species? Do you support the changes? Why?</a:t>
            </a:r>
            <a:endParaRPr lang="zh-TW" altLang="zh-HK" sz="2400" b="1" dirty="0">
              <a:solidFill>
                <a:srgbClr val="0000CC"/>
              </a:solidFill>
              <a:latin typeface="+mn-ea"/>
            </a:endParaRPr>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14</a:t>
            </a:fld>
            <a:endParaRPr lang="zh-HK" altLang="en-US"/>
          </a:p>
        </p:txBody>
      </p:sp>
      <p:sp>
        <p:nvSpPr>
          <p:cNvPr id="14" name="矩形 13">
            <a:hlinkClick r:id="rId6"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5" name="矩形 14">
            <a:hlinkClick r:id="rId7"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7" name="矩形 16">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18" name="矩形 17">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Tree>
    <p:extLst>
      <p:ext uri="{BB962C8B-B14F-4D97-AF65-F5344CB8AC3E}">
        <p14:creationId xmlns:p14="http://schemas.microsoft.com/office/powerpoint/2010/main" val="1729399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louds ocean sky"/>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7000"/>
                    </a14:imgEffect>
                  </a14:imgLayer>
                </a14:imgProps>
              </a:ext>
              <a:ext uri="{28A0092B-C50C-407E-A947-70E740481C1C}">
                <a14:useLocalDpi xmlns:a14="http://schemas.microsoft.com/office/drawing/2010/main" val="0"/>
              </a:ext>
            </a:extLst>
          </a:blip>
          <a:srcRect/>
          <a:stretch>
            <a:fillRect/>
          </a:stretch>
        </p:blipFill>
        <p:spPr bwMode="auto">
          <a:xfrm>
            <a:off x="16496" y="620688"/>
            <a:ext cx="9127504" cy="6264172"/>
          </a:xfrm>
          <a:prstGeom prst="rect">
            <a:avLst/>
          </a:prstGeom>
          <a:noFill/>
          <a:extLst>
            <a:ext uri="{909E8E84-426E-40DD-AFC4-6F175D3DCCD1}">
              <a14:hiddenFill xmlns:a14="http://schemas.microsoft.com/office/drawing/2010/main">
                <a:solidFill>
                  <a:srgbClr val="FFFFFF"/>
                </a:solidFill>
              </a14:hiddenFill>
            </a:ext>
          </a:extLst>
        </p:spPr>
      </p:pic>
      <p:sp>
        <p:nvSpPr>
          <p:cNvPr id="4098" name="標題 1"/>
          <p:cNvSpPr>
            <a:spLocks noGrp="1"/>
          </p:cNvSpPr>
          <p:nvPr>
            <p:ph type="title"/>
          </p:nvPr>
        </p:nvSpPr>
        <p:spPr>
          <a:xfrm>
            <a:off x="1588" y="0"/>
            <a:ext cx="9142411" cy="620688"/>
          </a:xfrm>
          <a:solidFill>
            <a:srgbClr val="92D050"/>
          </a:solidFill>
        </p:spPr>
        <p:txBody>
          <a:bodyPr>
            <a:noAutofit/>
          </a:bodyPr>
          <a:lstStyle/>
          <a:p>
            <a:pPr algn="l" eaLnBrk="1" hangingPunct="1">
              <a:defRPr/>
            </a:pPr>
            <a:r>
              <a:rPr lang="zh-TW" altLang="en-US" sz="4000" b="1" dirty="0" smtClean="0">
                <a:solidFill>
                  <a:schemeClr val="tx2">
                    <a:lumMod val="75000"/>
                  </a:schemeClr>
                </a:solidFill>
                <a:latin typeface="+mn-ea"/>
                <a:ea typeface="+mn-ea"/>
                <a:cs typeface="Times New Roman" pitchFamily="18" charset="0"/>
              </a:rPr>
              <a:t>引言</a:t>
            </a:r>
            <a:endParaRPr lang="zh-HK" altLang="en-US" sz="4000" b="1" dirty="0" smtClean="0">
              <a:solidFill>
                <a:schemeClr val="tx2">
                  <a:lumMod val="75000"/>
                </a:schemeClr>
              </a:solidFill>
              <a:latin typeface="+mn-ea"/>
              <a:ea typeface="+mn-ea"/>
              <a:cs typeface="Times New Roman" pitchFamily="18" charset="0"/>
            </a:endParaRPr>
          </a:p>
        </p:txBody>
      </p:sp>
      <p:sp>
        <p:nvSpPr>
          <p:cNvPr id="3" name="內容版面配置區 2"/>
          <p:cNvSpPr>
            <a:spLocks noGrp="1"/>
          </p:cNvSpPr>
          <p:nvPr>
            <p:ph idx="1"/>
          </p:nvPr>
        </p:nvSpPr>
        <p:spPr>
          <a:xfrm>
            <a:off x="284163" y="620687"/>
            <a:ext cx="8605837" cy="5995821"/>
          </a:xfrm>
          <a:ln>
            <a:solidFill>
              <a:schemeClr val="tx1"/>
            </a:solidFill>
          </a:ln>
        </p:spPr>
        <p:txBody>
          <a:bodyPr lIns="540000" rIns="540000" rtlCol="0">
            <a:noAutofit/>
          </a:bodyPr>
          <a:lstStyle/>
          <a:p>
            <a:pPr marL="0" indent="0">
              <a:buFont typeface="Arial" charset="0"/>
              <a:buNone/>
              <a:defRPr/>
            </a:pPr>
            <a:endParaRPr lang="zh-TW" altLang="en-US" sz="2400" b="1" dirty="0">
              <a:solidFill>
                <a:schemeClr val="accent6">
                  <a:lumMod val="75000"/>
                </a:schemeClr>
              </a:solidFill>
              <a:latin typeface="Times New Roman" pitchFamily="18" charset="0"/>
              <a:cs typeface="Times New Roman" pitchFamily="18" charset="0"/>
            </a:endParaRPr>
          </a:p>
          <a:p>
            <a:pPr marL="0" indent="0">
              <a:buFont typeface="Arial" charset="0"/>
              <a:buNone/>
              <a:defRPr/>
            </a:pPr>
            <a:r>
              <a:rPr lang="zh-TW" altLang="en-US" sz="2400" b="1" dirty="0" smtClean="0">
                <a:solidFill>
                  <a:schemeClr val="accent6">
                    <a:lumMod val="75000"/>
                  </a:schemeClr>
                </a:solidFill>
                <a:latin typeface="Times New Roman" pitchFamily="18" charset="0"/>
                <a:cs typeface="Times New Roman" pitchFamily="18" charset="0"/>
              </a:rPr>
              <a:t>                    </a:t>
            </a:r>
            <a:endParaRPr lang="zh-TW" altLang="zh-HK" sz="2400" b="1" dirty="0" smtClean="0">
              <a:solidFill>
                <a:schemeClr val="accent6">
                  <a:lumMod val="75000"/>
                </a:schemeClr>
              </a:solidFill>
              <a:latin typeface="Times New Roman" pitchFamily="18" charset="0"/>
              <a:cs typeface="Times New Roman" pitchFamily="18" charset="0"/>
            </a:endParaRPr>
          </a:p>
          <a:p>
            <a:pPr marL="0" indent="0">
              <a:buFont typeface="Arial" charset="0"/>
              <a:buNone/>
              <a:defRPr/>
            </a:pPr>
            <a:endParaRPr lang="en-US" altLang="zh-TW" sz="2400" dirty="0" smtClean="0">
              <a:latin typeface="標楷體" pitchFamily="65" charset="-120"/>
              <a:ea typeface="標楷體" pitchFamily="65" charset="-120"/>
            </a:endParaRPr>
          </a:p>
          <a:p>
            <a:pPr marL="0" indent="0">
              <a:buFont typeface="Arial" charset="0"/>
              <a:buNone/>
              <a:defRPr/>
            </a:pPr>
            <a:endParaRPr lang="zh-TW" altLang="zh-HK" sz="2400" dirty="0">
              <a:latin typeface="標楷體" pitchFamily="65" charset="-120"/>
              <a:ea typeface="標楷體" pitchFamily="65" charset="-120"/>
            </a:endParaRPr>
          </a:p>
        </p:txBody>
      </p:sp>
      <p:sp>
        <p:nvSpPr>
          <p:cNvPr id="4100"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4101"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2" name="矩形 1"/>
          <p:cNvSpPr/>
          <p:nvPr/>
        </p:nvSpPr>
        <p:spPr>
          <a:xfrm>
            <a:off x="422808" y="676421"/>
            <a:ext cx="8467191" cy="5940088"/>
          </a:xfrm>
          <a:prstGeom prst="rect">
            <a:avLst/>
          </a:prstGeom>
          <a:solidFill>
            <a:srgbClr val="CCFF33">
              <a:alpha val="38000"/>
            </a:srgbClr>
          </a:solidFill>
        </p:spPr>
        <p:txBody>
          <a:bodyPr wrap="square">
            <a:spAutoFit/>
          </a:bodyPr>
          <a:lstStyle/>
          <a:p>
            <a:r>
              <a:rPr lang="en-US" altLang="zh-HK" sz="2000" b="1" dirty="0"/>
              <a:t>In the beginning of this year, the US Ambassador to Japan, Caroline Kennedy condemned the brutal hunting of whales and dolphins in Wakayama. Her condemnation has again aroused concerns in different places over the world. In response, a Japanese official expressed that dolphins do not belong to internationally regulated species; therefore, the hunting of dolphins is not an illegal act. The commercial hunting of whales has a long history in Japan and dolphin meat is regarded as a kind of traditional Japanese food. The official claimed that these criticisms are due to cultural differences and he explained that Japanese fishermen have already been improving their whale-hunting methods in order to lower the level of cruelty. However, many environmental groups reject the viewpoints raised by the Japanese official. Every year, they would conduct demonstrations in Wakayama to show disapproval of brutal hunting of whales on a massive scale</a:t>
            </a:r>
            <a:r>
              <a:rPr lang="en-US" altLang="zh-HK" sz="2000" b="1" dirty="0" smtClean="0"/>
              <a:t>.</a:t>
            </a:r>
          </a:p>
          <a:p>
            <a:r>
              <a:rPr lang="en-US" altLang="zh-HK" sz="2000" b="1" dirty="0" smtClean="0"/>
              <a:t>To </a:t>
            </a:r>
            <a:r>
              <a:rPr lang="en-US" altLang="zh-HK" sz="2000" b="1" dirty="0"/>
              <a:t>take whale-hunting as an example, we can explore how we could maintain the sustainability of different species in nature while continue to develop the economy and maintain the traditional culture. What are the effective measures we could adopt to resolve the conflicts caused by cultural differences? Which international organizations can effectively solve the problems</a:t>
            </a:r>
            <a:r>
              <a:rPr lang="en-US" altLang="zh-HK" sz="2000" b="1" dirty="0" smtClean="0"/>
              <a:t>?</a:t>
            </a:r>
            <a:endParaRPr lang="zh-TW" altLang="zh-HK" sz="2000" b="1" dirty="0">
              <a:solidFill>
                <a:srgbClr val="0000CC"/>
              </a:solidFill>
            </a:endParaRPr>
          </a:p>
        </p:txBody>
      </p:sp>
      <p:sp>
        <p:nvSpPr>
          <p:cNvPr id="5" name="投影片編號版面配置區 4"/>
          <p:cNvSpPr>
            <a:spLocks noGrp="1"/>
          </p:cNvSpPr>
          <p:nvPr>
            <p:ph type="sldNum" sz="quarter" idx="12"/>
          </p:nvPr>
        </p:nvSpPr>
        <p:spPr/>
        <p:txBody>
          <a:bodyPr/>
          <a:lstStyle/>
          <a:p>
            <a:fld id="{302040AF-61BD-4EA2-B775-A5B8FBFE405F}" type="slidenum">
              <a:rPr lang="zh-HK" altLang="en-US" smtClean="0"/>
              <a:t>2</a:t>
            </a:fld>
            <a:endParaRPr lang="zh-HK" altLang="en-US" dirty="0"/>
          </a:p>
        </p:txBody>
      </p:sp>
    </p:spTree>
    <p:extLst>
      <p:ext uri="{BB962C8B-B14F-4D97-AF65-F5344CB8AC3E}">
        <p14:creationId xmlns:p14="http://schemas.microsoft.com/office/powerpoint/2010/main" val="3410263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whales in alas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8664"/>
            <a:ext cx="9144000" cy="5987748"/>
          </a:xfrm>
          <a:prstGeom prst="rect">
            <a:avLst/>
          </a:prstGeom>
          <a:noFill/>
          <a:extLst>
            <a:ext uri="{909E8E84-426E-40DD-AFC4-6F175D3DCCD1}">
              <a14:hiddenFill xmlns:a14="http://schemas.microsoft.com/office/drawing/2010/main">
                <a:solidFill>
                  <a:srgbClr val="FFFFFF"/>
                </a:solidFill>
              </a14:hiddenFill>
            </a:ext>
          </a:extLst>
        </p:spPr>
      </p:pic>
      <p:sp>
        <p:nvSpPr>
          <p:cNvPr id="7170" name="Rectangle 3"/>
          <p:cNvSpPr>
            <a:spLocks noChangeArrowheads="1"/>
          </p:cNvSpPr>
          <p:nvPr/>
        </p:nvSpPr>
        <p:spPr bwMode="auto">
          <a:xfrm>
            <a:off x="1587" y="0"/>
            <a:ext cx="7795549" cy="868664"/>
          </a:xfrm>
          <a:prstGeom prst="rect">
            <a:avLst/>
          </a:prstGeom>
          <a:solidFill>
            <a:srgbClr val="99CC00">
              <a:alpha val="45490"/>
            </a:srgbClr>
          </a:solidFill>
          <a:ln>
            <a:noFill/>
          </a:ln>
          <a:effectLst/>
          <a:extLst/>
        </p:spPr>
        <p:txBody>
          <a:bodyPr wrap="square">
            <a:spAutoFit/>
          </a:bodyPr>
          <a:lstStyle/>
          <a:p>
            <a:endParaRPr kumimoji="0" lang="en-US" altLang="zh-TW" sz="2800" dirty="0">
              <a:solidFill>
                <a:srgbClr val="0000CC"/>
              </a:solidFill>
              <a:latin typeface="+mn-ea"/>
            </a:endParaRPr>
          </a:p>
        </p:txBody>
      </p:sp>
      <p:sp>
        <p:nvSpPr>
          <p:cNvPr id="7171" name="AutoShape 4">
            <a:hlinkClick r:id="" action="ppaction://hlinkshowjump?jump=firstslide" highlightClick="1"/>
          </p:cNvPr>
          <p:cNvSpPr>
            <a:spLocks noChangeArrowheads="1"/>
          </p:cNvSpPr>
          <p:nvPr/>
        </p:nvSpPr>
        <p:spPr bwMode="auto">
          <a:xfrm>
            <a:off x="7801651" y="99223"/>
            <a:ext cx="1222804" cy="749920"/>
          </a:xfrm>
          <a:prstGeom prst="actionButtonHome">
            <a:avLst/>
          </a:prstGeom>
          <a:solidFill>
            <a:srgbClr val="FFCC00"/>
          </a:solidFill>
          <a:ln>
            <a:noFill/>
          </a:ln>
          <a:effectLst>
            <a:glow rad="228600">
              <a:schemeClr val="accent6">
                <a:satMod val="175000"/>
                <a:alpha val="40000"/>
              </a:schemeClr>
            </a:glow>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l"/>
            <a:endParaRPr kumimoji="0" lang="zh-HK" altLang="en-US">
              <a:solidFill>
                <a:schemeClr val="tx1"/>
              </a:solidFill>
            </a:endParaRPr>
          </a:p>
        </p:txBody>
      </p:sp>
      <p:sp>
        <p:nvSpPr>
          <p:cNvPr id="4105" name="Rectangle 9"/>
          <p:cNvSpPr>
            <a:spLocks noChangeArrowheads="1"/>
          </p:cNvSpPr>
          <p:nvPr/>
        </p:nvSpPr>
        <p:spPr bwMode="auto">
          <a:xfrm>
            <a:off x="958610" y="1124744"/>
            <a:ext cx="7226780" cy="1384995"/>
          </a:xfrm>
          <a:prstGeom prst="rect">
            <a:avLst/>
          </a:prstGeom>
          <a:solidFill>
            <a:srgbClr val="FFFF00">
              <a:alpha val="58823"/>
            </a:srgbClr>
          </a:solidFill>
          <a:ln>
            <a:noFill/>
          </a:ln>
          <a:effectLst/>
          <a:extLst/>
        </p:spPr>
        <p:txBody>
          <a:bodyPr wrap="square">
            <a:spAutoFit/>
          </a:bodyPr>
          <a:lstStyle/>
          <a:p>
            <a:pPr algn="just">
              <a:defRPr/>
            </a:pPr>
            <a:r>
              <a:rPr lang="en-US" altLang="zh-TW" sz="2800" b="1" dirty="0" smtClean="0">
                <a:solidFill>
                  <a:srgbClr val="0000CC"/>
                </a:solidFill>
                <a:latin typeface="+mn-ea"/>
                <a:cs typeface="Times New Roman" pitchFamily="18" charset="0"/>
              </a:rPr>
              <a:t>1.</a:t>
            </a:r>
            <a:r>
              <a:rPr lang="en-US" altLang="zh-TW" sz="2800" b="1" dirty="0" smtClean="0"/>
              <a:t>What are the major global factors that lead to a widespread concern worldwide over dolphin-hunting in Japan?</a:t>
            </a:r>
            <a:endParaRPr lang="zh-TW" altLang="zh-HK" sz="2800" b="1" dirty="0"/>
          </a:p>
        </p:txBody>
      </p:sp>
      <p:sp>
        <p:nvSpPr>
          <p:cNvPr id="7175" name="Rectangle 12"/>
          <p:cNvSpPr>
            <a:spLocks noChangeArrowheads="1"/>
          </p:cNvSpPr>
          <p:nvPr/>
        </p:nvSpPr>
        <p:spPr bwMode="auto">
          <a:xfrm>
            <a:off x="872317" y="99223"/>
            <a:ext cx="269143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kumimoji="0" lang="zh-TW" altLang="en-US" sz="4400" b="1" dirty="0">
                <a:solidFill>
                  <a:srgbClr val="0000CC"/>
                </a:solidFill>
                <a:latin typeface="+mn-ea"/>
              </a:rPr>
              <a:t>探討問題</a:t>
            </a:r>
          </a:p>
        </p:txBody>
      </p:sp>
      <p:sp>
        <p:nvSpPr>
          <p:cNvPr id="7176" name="Rectangle 9"/>
          <p:cNvSpPr>
            <a:spLocks noChangeArrowheads="1"/>
          </p:cNvSpPr>
          <p:nvPr/>
        </p:nvSpPr>
        <p:spPr bwMode="auto">
          <a:xfrm>
            <a:off x="958610" y="2708920"/>
            <a:ext cx="7283398" cy="1815882"/>
          </a:xfrm>
          <a:prstGeom prst="rect">
            <a:avLst/>
          </a:prstGeom>
          <a:solidFill>
            <a:srgbClr val="92D050">
              <a:alpha val="58823"/>
            </a:srgbClr>
          </a:solidFill>
          <a:ln>
            <a:noFill/>
          </a:ln>
          <a:extLst/>
        </p:spPr>
        <p:txBody>
          <a:bodyPr wrap="square">
            <a:spAutoFit/>
          </a:bodyPr>
          <a:lstStyle/>
          <a:p>
            <a:r>
              <a:rPr lang="en-US" altLang="zh-TW" sz="2800" b="1" dirty="0" smtClean="0">
                <a:solidFill>
                  <a:srgbClr val="0000CC"/>
                </a:solidFill>
              </a:rPr>
              <a:t>2</a:t>
            </a:r>
            <a:r>
              <a:rPr lang="en-US" altLang="zh-TW" sz="2800" b="1" dirty="0" smtClean="0"/>
              <a:t>.</a:t>
            </a:r>
            <a:r>
              <a:rPr lang="en-US" altLang="zh-TW" sz="2800" b="1" dirty="0"/>
              <a:t> </a:t>
            </a:r>
            <a:r>
              <a:rPr lang="en-US" altLang="zh-TW" sz="2800" b="1" dirty="0" smtClean="0"/>
              <a:t>Taking the dolphin and whale hunting industry in Wakayama as an example, in what ways do human economic activities threaten the sustainability of the marine species? </a:t>
            </a:r>
            <a:endParaRPr lang="zh-TW" altLang="zh-HK" sz="2800" b="1" dirty="0"/>
          </a:p>
        </p:txBody>
      </p:sp>
      <p:sp>
        <p:nvSpPr>
          <p:cNvPr id="7179" name="Rectangle 9"/>
          <p:cNvSpPr>
            <a:spLocks noChangeArrowheads="1"/>
          </p:cNvSpPr>
          <p:nvPr/>
        </p:nvSpPr>
        <p:spPr bwMode="auto">
          <a:xfrm>
            <a:off x="958610" y="4734143"/>
            <a:ext cx="7327676" cy="1815882"/>
          </a:xfrm>
          <a:prstGeom prst="rect">
            <a:avLst/>
          </a:prstGeom>
          <a:solidFill>
            <a:srgbClr val="FFC000">
              <a:alpha val="58823"/>
            </a:srgbClr>
          </a:solidFill>
          <a:ln>
            <a:noFill/>
          </a:ln>
          <a:extLst/>
        </p:spPr>
        <p:txBody>
          <a:bodyPr wrap="square">
            <a:spAutoFit/>
          </a:bodyPr>
          <a:lstStyle/>
          <a:p>
            <a:pPr algn="just"/>
            <a:r>
              <a:rPr lang="en-US" altLang="zh-TW" sz="2800" b="1" dirty="0" smtClean="0">
                <a:solidFill>
                  <a:srgbClr val="0000CC"/>
                </a:solidFill>
                <a:latin typeface="+mn-ea"/>
              </a:rPr>
              <a:t>3.</a:t>
            </a:r>
            <a:r>
              <a:rPr lang="en-US" altLang="zh-TW" sz="2800" b="1" dirty="0"/>
              <a:t> </a:t>
            </a:r>
            <a:r>
              <a:rPr lang="en-US" altLang="zh-TW" sz="2800" b="1" dirty="0" smtClean="0"/>
              <a:t>Based on your knowledge, what Chinese traditional food cultures have changed in order to maintain the sustainability of the marine species? Do you support the changes? Why?</a:t>
            </a:r>
            <a:endParaRPr lang="zh-TW" altLang="zh-HK" sz="2800" b="1" dirty="0">
              <a:solidFill>
                <a:srgbClr val="0000CC"/>
              </a:solidFill>
              <a:latin typeface="+mn-ea"/>
            </a:endParaRPr>
          </a:p>
        </p:txBody>
      </p:sp>
      <p:sp>
        <p:nvSpPr>
          <p:cNvPr id="7180"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7181"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kumimoji="0" lang="zh-HK" altLang="en-US">
              <a:solidFill>
                <a:schemeClr val="tx1"/>
              </a:solidFill>
            </a:endParaRPr>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3</a:t>
            </a:fld>
            <a:endParaRPr lang="zh-HK" altLang="en-US"/>
          </a:p>
        </p:txBody>
      </p:sp>
    </p:spTree>
    <p:extLst>
      <p:ext uri="{BB962C8B-B14F-4D97-AF65-F5344CB8AC3E}">
        <p14:creationId xmlns:p14="http://schemas.microsoft.com/office/powerpoint/2010/main" val="3626038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54000"/>
          </a:srgbClr>
        </a:solidFill>
        <a:effectLst/>
      </p:bgPr>
    </p:bg>
    <p:spTree>
      <p:nvGrpSpPr>
        <p:cNvPr id="1" name=""/>
        <p:cNvGrpSpPr/>
        <p:nvPr/>
      </p:nvGrpSpPr>
      <p:grpSpPr>
        <a:xfrm>
          <a:off x="0" y="0"/>
          <a:ext cx="0" cy="0"/>
          <a:chOff x="0" y="0"/>
          <a:chExt cx="0" cy="0"/>
        </a:xfrm>
      </p:grpSpPr>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5" name="文字方塊 6">
            <a:hlinkClick r:id="" action="ppaction://hlinkshowjump?jump=nextslide"/>
          </p:cNvPr>
          <p:cNvSpPr txBox="1">
            <a:spLocks noChangeArrowheads="1"/>
          </p:cNvSpPr>
          <p:nvPr/>
        </p:nvSpPr>
        <p:spPr bwMode="auto">
          <a:xfrm>
            <a:off x="6832005" y="5841747"/>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
        <p:nvSpPr>
          <p:cNvPr id="15" name="文字方塊 14"/>
          <p:cNvSpPr txBox="1"/>
          <p:nvPr/>
        </p:nvSpPr>
        <p:spPr>
          <a:xfrm>
            <a:off x="0" y="-690"/>
            <a:ext cx="8509472" cy="707886"/>
          </a:xfrm>
          <a:prstGeom prst="rect">
            <a:avLst/>
          </a:prstGeom>
          <a:solidFill>
            <a:srgbClr val="33CC33">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smtClean="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Background</a:t>
            </a:r>
          </a:p>
        </p:txBody>
      </p:sp>
      <p:grpSp>
        <p:nvGrpSpPr>
          <p:cNvPr id="16" name="群組 15"/>
          <p:cNvGrpSpPr/>
          <p:nvPr/>
        </p:nvGrpSpPr>
        <p:grpSpPr>
          <a:xfrm>
            <a:off x="566738" y="6329298"/>
            <a:ext cx="5997078" cy="566675"/>
            <a:chOff x="566738" y="6272212"/>
            <a:chExt cx="5997078" cy="566675"/>
          </a:xfrm>
          <a:solidFill>
            <a:srgbClr val="0000CC"/>
          </a:solidFill>
        </p:grpSpPr>
        <p:sp>
          <p:nvSpPr>
            <p:cNvPr id="17" name="矩形 16">
              <a:hlinkClick r:id="rId3" action="ppaction://hlinksldjump"/>
            </p:cNvPr>
            <p:cNvSpPr/>
            <p:nvPr/>
          </p:nvSpPr>
          <p:spPr>
            <a:xfrm>
              <a:off x="566738" y="6289612"/>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8" name="矩形 17">
              <a:hlinkClick r:id="" action="ppaction://noaction"/>
            </p:cNvPr>
            <p:cNvSpPr/>
            <p:nvPr/>
          </p:nvSpPr>
          <p:spPr>
            <a:xfrm>
              <a:off x="4619600" y="62722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2" name="矩形 21">
              <a:hlinkClick r:id="rId4" action="ppaction://hlinksldjump"/>
            </p:cNvPr>
            <p:cNvSpPr/>
            <p:nvPr/>
          </p:nvSpPr>
          <p:spPr>
            <a:xfrm>
              <a:off x="2555776" y="62722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grpSp>
      <p:sp>
        <p:nvSpPr>
          <p:cNvPr id="4" name="矩形 3"/>
          <p:cNvSpPr/>
          <p:nvPr/>
        </p:nvSpPr>
        <p:spPr>
          <a:xfrm>
            <a:off x="1589" y="707886"/>
            <a:ext cx="9048998" cy="5940088"/>
          </a:xfrm>
          <a:prstGeom prst="rect">
            <a:avLst/>
          </a:prstGeom>
          <a:ln>
            <a:solidFill>
              <a:srgbClr val="0099FF">
                <a:alpha val="27000"/>
              </a:srgbClr>
            </a:solidFill>
          </a:ln>
        </p:spPr>
        <p:txBody>
          <a:bodyPr wrap="square">
            <a:spAutoFit/>
          </a:bodyPr>
          <a:lstStyle/>
          <a:p>
            <a:pPr marL="285750" lvl="1" indent="-285750">
              <a:buFont typeface="Wingdings" panose="05000000000000000000" pitchFamily="2" charset="2"/>
              <a:buChar char="p"/>
            </a:pPr>
            <a:r>
              <a:rPr lang="en-US" altLang="zh-HK" sz="2400" b="1" dirty="0" smtClean="0"/>
              <a:t>Greenpeace International (23 December 2010). Whaling on trial: Vindication! Japan finally starts taking action against its corrupt whaling industry. </a:t>
            </a:r>
            <a:r>
              <a:rPr lang="en-US" altLang="zh-HK" sz="2400" b="1" dirty="0"/>
              <a:t>Retrieved from  </a:t>
            </a:r>
            <a:r>
              <a:rPr lang="en-US" altLang="zh-HK" sz="2400" b="1" dirty="0">
                <a:hlinkClick r:id="rId5"/>
              </a:rPr>
              <a:t>http://www.greenpeace.org/international/en/news/features/Whaling-whale-meat-vindication-231210</a:t>
            </a:r>
            <a:r>
              <a:rPr lang="en-US" altLang="zh-HK" sz="2400" b="1" dirty="0" smtClean="0">
                <a:hlinkClick r:id="rId5"/>
              </a:rPr>
              <a:t>/</a:t>
            </a:r>
            <a:r>
              <a:rPr lang="en-US" altLang="zh-HK" sz="2400" b="1" dirty="0" smtClean="0"/>
              <a:t> </a:t>
            </a:r>
          </a:p>
          <a:p>
            <a:pPr marL="0" lvl="1"/>
            <a:endParaRPr lang="en-US" altLang="zh-TW" sz="2400" b="1" u="sng" dirty="0">
              <a:solidFill>
                <a:srgbClr val="0000CC"/>
              </a:solidFill>
            </a:endParaRPr>
          </a:p>
          <a:p>
            <a:pPr marL="285750" lvl="1" indent="-285750">
              <a:buFont typeface="Wingdings" panose="05000000000000000000" pitchFamily="2" charset="2"/>
              <a:buChar char="p"/>
            </a:pPr>
            <a:r>
              <a:rPr lang="en-US" altLang="zh-TW" sz="2400" b="1" dirty="0"/>
              <a:t> </a:t>
            </a:r>
            <a:r>
              <a:rPr lang="en-US" altLang="zh-TW" sz="2400" b="1" dirty="0" smtClean="0"/>
              <a:t>Bloomberg Business week . (22 January 2014). Not only Dolphins. Japan Keeps Killing Whales, Too. </a:t>
            </a:r>
            <a:r>
              <a:rPr lang="en-US" altLang="zh-TW" sz="2400" b="1" dirty="0"/>
              <a:t>Retrieved from </a:t>
            </a:r>
            <a:r>
              <a:rPr lang="en-US" altLang="zh-TW" sz="2400" b="1" dirty="0">
                <a:hlinkClick r:id="rId6"/>
              </a:rPr>
              <a:t>http://</a:t>
            </a:r>
            <a:r>
              <a:rPr lang="en-US" altLang="zh-TW" sz="2400" b="1" dirty="0" smtClean="0">
                <a:hlinkClick r:id="rId6"/>
              </a:rPr>
              <a:t>www.businessweek.com/articles/2014-01-22/japans-dolphin-hunt-ends-for-the-year-and-the-whale-hunt-continues</a:t>
            </a:r>
            <a:r>
              <a:rPr lang="en-US" altLang="zh-TW" sz="2400" b="1" dirty="0" smtClean="0"/>
              <a:t> </a:t>
            </a:r>
            <a:endParaRPr lang="zh-TW" altLang="zh-HK" sz="2400" b="1" dirty="0"/>
          </a:p>
          <a:p>
            <a:pPr marL="285750" lvl="1" indent="-285750">
              <a:buFont typeface="Wingdings" panose="05000000000000000000" pitchFamily="2" charset="2"/>
              <a:buChar char="p"/>
            </a:pPr>
            <a:endParaRPr lang="en-US" altLang="zh-TW" sz="2400" b="1" dirty="0" smtClean="0"/>
          </a:p>
          <a:p>
            <a:pPr marL="285750" lvl="1" indent="-285750">
              <a:buFont typeface="Wingdings" panose="05000000000000000000" pitchFamily="2" charset="2"/>
              <a:buChar char="p"/>
            </a:pPr>
            <a:r>
              <a:rPr lang="en-US" altLang="zh-TW" sz="2400" b="1" dirty="0" smtClean="0"/>
              <a:t> Animal Planet. (</a:t>
            </a:r>
            <a:r>
              <a:rPr lang="en-US" altLang="zh-TW" sz="2400" b="1" dirty="0" err="1" smtClean="0"/>
              <a:t>n.d.</a:t>
            </a:r>
            <a:r>
              <a:rPr lang="en-US" altLang="zh-TW" sz="2400" b="1" dirty="0" smtClean="0"/>
              <a:t>). Why do the Japanese hunt whales? Whale wars. </a:t>
            </a:r>
            <a:r>
              <a:rPr lang="en-US" altLang="zh-TW" sz="2400" b="1" dirty="0"/>
              <a:t>Retrieved from </a:t>
            </a:r>
            <a:r>
              <a:rPr lang="en-US" altLang="zh-TW" sz="2400" b="1" dirty="0">
                <a:hlinkClick r:id="rId7"/>
              </a:rPr>
              <a:t>http://</a:t>
            </a:r>
            <a:r>
              <a:rPr lang="en-US" altLang="zh-TW" sz="2400" b="1" dirty="0" smtClean="0">
                <a:hlinkClick r:id="rId7"/>
              </a:rPr>
              <a:t>www.animalplanet.com/tv-shows/whale-wars/about-whaling/why-japanese-hunt-whales.htm</a:t>
            </a:r>
            <a:r>
              <a:rPr lang="en-US" altLang="zh-TW" sz="2400" b="1" dirty="0" smtClean="0"/>
              <a:t> </a:t>
            </a:r>
          </a:p>
          <a:p>
            <a:endParaRPr lang="en-US" altLang="zh-HK" sz="2200" b="1" dirty="0"/>
          </a:p>
          <a:p>
            <a:pPr marL="285750" indent="-285750">
              <a:buFont typeface="Wingdings" panose="05000000000000000000" pitchFamily="2" charset="2"/>
              <a:buChar char="p"/>
            </a:pPr>
            <a:endParaRPr lang="zh-TW" altLang="zh-HK" sz="2200" b="1" dirty="0">
              <a:solidFill>
                <a:srgbClr val="0000CC"/>
              </a:solidFill>
            </a:endParaRPr>
          </a:p>
        </p:txBody>
      </p:sp>
      <p:sp>
        <p:nvSpPr>
          <p:cNvPr id="5" name="投影片編號版面配置區 4"/>
          <p:cNvSpPr>
            <a:spLocks noGrp="1"/>
          </p:cNvSpPr>
          <p:nvPr>
            <p:ph type="sldNum" sz="quarter" idx="12"/>
          </p:nvPr>
        </p:nvSpPr>
        <p:spPr/>
        <p:txBody>
          <a:bodyPr/>
          <a:lstStyle/>
          <a:p>
            <a:fld id="{302040AF-61BD-4EA2-B775-A5B8FBFE405F}" type="slidenum">
              <a:rPr lang="zh-HK" altLang="en-US" smtClean="0"/>
              <a:t>4</a:t>
            </a:fld>
            <a:endParaRPr lang="zh-HK" altLang="en-US" dirty="0"/>
          </a:p>
        </p:txBody>
      </p:sp>
      <p:sp>
        <p:nvSpPr>
          <p:cNvPr id="19" name="矩形 18">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Tree>
    <p:extLst>
      <p:ext uri="{BB962C8B-B14F-4D97-AF65-F5344CB8AC3E}">
        <p14:creationId xmlns:p14="http://schemas.microsoft.com/office/powerpoint/2010/main" val="25049347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284163" y="761026"/>
            <a:ext cx="8544927" cy="5131053"/>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r>
              <a:rPr lang="zh-TW" altLang="en-US" sz="1600" dirty="0">
                <a:latin typeface="標楷體" pitchFamily="65" charset="-120"/>
                <a:ea typeface="標楷體" pitchFamily="65" charset="-120"/>
              </a:rPr>
              <a:t> </a:t>
            </a: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0" y="-690"/>
            <a:ext cx="8509472" cy="707886"/>
          </a:xfrm>
          <a:prstGeom prst="rect">
            <a:avLst/>
          </a:prstGeom>
          <a:solidFill>
            <a:srgbClr val="33CC33">
              <a:alpha val="55000"/>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Background</a:t>
            </a:r>
          </a:p>
        </p:txBody>
      </p:sp>
      <p:sp>
        <p:nvSpPr>
          <p:cNvPr id="4" name="矩形 3"/>
          <p:cNvSpPr/>
          <p:nvPr/>
        </p:nvSpPr>
        <p:spPr>
          <a:xfrm>
            <a:off x="81955" y="633149"/>
            <a:ext cx="8968632" cy="5632311"/>
          </a:xfrm>
          <a:prstGeom prst="rect">
            <a:avLst/>
          </a:prstGeom>
        </p:spPr>
        <p:txBody>
          <a:bodyPr wrap="square">
            <a:spAutoFit/>
          </a:bodyPr>
          <a:lstStyle/>
          <a:p>
            <a:pPr marL="285750" lvl="1" indent="-285750">
              <a:buFont typeface="Wingdings" panose="05000000000000000000" pitchFamily="2" charset="2"/>
              <a:buChar char="p"/>
            </a:pPr>
            <a:r>
              <a:rPr lang="en-US" altLang="zh-HK" sz="2400" dirty="0" smtClean="0"/>
              <a:t>The Diplomat (10 December, 2010). Why Japan Keeps Whaling. </a:t>
            </a:r>
            <a:r>
              <a:rPr lang="en-US" altLang="zh-HK" sz="2400" dirty="0"/>
              <a:t>Retrieved from </a:t>
            </a:r>
            <a:r>
              <a:rPr lang="en-US" altLang="zh-HK" sz="2400" dirty="0">
                <a:hlinkClick r:id="rId3"/>
              </a:rPr>
              <a:t>http://thediplomat.com/2010/12/the-real-reason-japan-keeps-whaling</a:t>
            </a:r>
            <a:r>
              <a:rPr lang="en-US" altLang="zh-HK" sz="2400" dirty="0" smtClean="0">
                <a:hlinkClick r:id="rId3"/>
              </a:rPr>
              <a:t>/</a:t>
            </a:r>
            <a:r>
              <a:rPr lang="en-US" altLang="zh-HK" sz="2400" dirty="0" smtClean="0"/>
              <a:t> </a:t>
            </a:r>
          </a:p>
          <a:p>
            <a:pPr marL="285750" lvl="1" indent="-285750">
              <a:buFont typeface="Wingdings" panose="05000000000000000000" pitchFamily="2" charset="2"/>
              <a:buChar char="p"/>
            </a:pPr>
            <a:endParaRPr lang="en-US" altLang="zh-HK" sz="2400" dirty="0"/>
          </a:p>
          <a:p>
            <a:pPr marL="285750" lvl="1" indent="-285750">
              <a:buFont typeface="Wingdings" panose="05000000000000000000" pitchFamily="2" charset="2"/>
              <a:buChar char="p"/>
            </a:pPr>
            <a:r>
              <a:rPr lang="en-US" altLang="zh-HK" sz="2400" dirty="0" smtClean="0"/>
              <a:t> The Japan Times. (1 February, 2014). Japan: Why kill whales off Antarctica? </a:t>
            </a:r>
            <a:r>
              <a:rPr lang="en-US" altLang="zh-HK" sz="2400" dirty="0"/>
              <a:t>Retrieved from </a:t>
            </a:r>
            <a:r>
              <a:rPr lang="en-US" altLang="zh-HK" sz="2400" dirty="0">
                <a:hlinkClick r:id="rId4"/>
              </a:rPr>
              <a:t>http://www.japantimes.co.jp/life/2014/02/01/environment/japan-why-kill-whales-off-antarctica</a:t>
            </a:r>
            <a:r>
              <a:rPr lang="en-US" altLang="zh-HK" sz="2400" dirty="0" smtClean="0">
                <a:hlinkClick r:id="rId4"/>
              </a:rPr>
              <a:t>/</a:t>
            </a:r>
            <a:r>
              <a:rPr lang="en-US" altLang="zh-HK" sz="2400" dirty="0" smtClean="0"/>
              <a:t> </a:t>
            </a:r>
          </a:p>
          <a:p>
            <a:pPr marL="285750" lvl="1" indent="-285750">
              <a:buFont typeface="Wingdings" panose="05000000000000000000" pitchFamily="2" charset="2"/>
              <a:buChar char="p"/>
            </a:pPr>
            <a:endParaRPr lang="en-US" altLang="zh-HK" sz="2400" dirty="0" smtClean="0"/>
          </a:p>
          <a:p>
            <a:pPr marL="285750" lvl="1" indent="-285750">
              <a:buFont typeface="Wingdings" panose="05000000000000000000" pitchFamily="2" charset="2"/>
              <a:buChar char="p"/>
            </a:pPr>
            <a:r>
              <a:rPr lang="en-US" altLang="zh-HK" sz="2400" dirty="0"/>
              <a:t> </a:t>
            </a:r>
            <a:r>
              <a:rPr lang="en-US" altLang="zh-HK" sz="2400" dirty="0" smtClean="0"/>
              <a:t>The Japan Daily Press. (24 March, 2014). Whaling. </a:t>
            </a:r>
            <a:r>
              <a:rPr lang="en-US" altLang="zh-HK" sz="2400" dirty="0"/>
              <a:t>Retrieved from </a:t>
            </a:r>
            <a:r>
              <a:rPr lang="en-US" altLang="zh-HK" sz="2400" dirty="0">
                <a:hlinkClick r:id="rId5"/>
              </a:rPr>
              <a:t>http://japandailypress.com/tag/whaling</a:t>
            </a:r>
            <a:r>
              <a:rPr lang="en-US" altLang="zh-HK" sz="2400" dirty="0" smtClean="0">
                <a:hlinkClick r:id="rId5"/>
              </a:rPr>
              <a:t>/</a:t>
            </a:r>
            <a:r>
              <a:rPr lang="en-US" altLang="zh-HK" sz="2400" dirty="0" smtClean="0"/>
              <a:t> </a:t>
            </a:r>
            <a:endParaRPr lang="en-US" altLang="zh-HK" sz="2400" dirty="0"/>
          </a:p>
          <a:p>
            <a:pPr marL="285750" lvl="1" indent="-285750">
              <a:buFont typeface="Wingdings" panose="05000000000000000000" pitchFamily="2" charset="2"/>
              <a:buChar char="p"/>
            </a:pPr>
            <a:endParaRPr lang="en-US" altLang="zh-HK" sz="2400" dirty="0" smtClean="0"/>
          </a:p>
          <a:p>
            <a:pPr marL="285750" lvl="1" indent="-285750">
              <a:buFont typeface="Wingdings" panose="05000000000000000000" pitchFamily="2" charset="2"/>
              <a:buChar char="p"/>
            </a:pPr>
            <a:r>
              <a:rPr lang="en-US" altLang="zh-HK" sz="2400" dirty="0"/>
              <a:t> </a:t>
            </a:r>
            <a:r>
              <a:rPr lang="en-US" altLang="zh-HK" sz="2400" dirty="0" smtClean="0"/>
              <a:t>CNN. </a:t>
            </a:r>
            <a:r>
              <a:rPr lang="en-US" altLang="zh-HK" sz="2400" dirty="0"/>
              <a:t> </a:t>
            </a:r>
            <a:r>
              <a:rPr lang="en-US" altLang="zh-HK" sz="2400" dirty="0" smtClean="0"/>
              <a:t>(22 January, 2014). Japan officials defend dolphin hunting at </a:t>
            </a:r>
            <a:r>
              <a:rPr lang="en-US" altLang="zh-HK" sz="2400" dirty="0" err="1" smtClean="0"/>
              <a:t>Taiji</a:t>
            </a:r>
            <a:r>
              <a:rPr lang="en-US" altLang="zh-HK" sz="2400" dirty="0" smtClean="0"/>
              <a:t> Cove. </a:t>
            </a:r>
            <a:r>
              <a:rPr lang="en-US" altLang="zh-HK" sz="2400" dirty="0"/>
              <a:t>Retrieved from </a:t>
            </a:r>
            <a:r>
              <a:rPr lang="en-US" altLang="zh-HK" sz="2400" dirty="0">
                <a:hlinkClick r:id="rId6"/>
              </a:rPr>
              <a:t>http://edition.cnn.com/2014/01/20/world/asia/japan-dolphin-hunt</a:t>
            </a:r>
            <a:r>
              <a:rPr lang="en-US" altLang="zh-HK" sz="2400" dirty="0" smtClean="0">
                <a:hlinkClick r:id="rId6"/>
              </a:rPr>
              <a:t>/</a:t>
            </a:r>
            <a:r>
              <a:rPr lang="en-US" altLang="zh-HK" sz="2400" dirty="0" smtClean="0"/>
              <a:t> </a:t>
            </a:r>
            <a:endParaRPr lang="en-US" altLang="zh-HK" sz="2400" dirty="0"/>
          </a:p>
        </p:txBody>
      </p:sp>
      <p:sp>
        <p:nvSpPr>
          <p:cNvPr id="5" name="投影片編號版面配置區 4"/>
          <p:cNvSpPr>
            <a:spLocks noGrp="1"/>
          </p:cNvSpPr>
          <p:nvPr>
            <p:ph type="sldNum" sz="quarter" idx="12"/>
          </p:nvPr>
        </p:nvSpPr>
        <p:spPr/>
        <p:txBody>
          <a:bodyPr/>
          <a:lstStyle/>
          <a:p>
            <a:fld id="{302040AF-61BD-4EA2-B775-A5B8FBFE405F}" type="slidenum">
              <a:rPr lang="zh-HK" altLang="en-US" smtClean="0"/>
              <a:t>5</a:t>
            </a:fld>
            <a:endParaRPr lang="zh-HK" altLang="en-US"/>
          </a:p>
        </p:txBody>
      </p:sp>
      <p:sp>
        <p:nvSpPr>
          <p:cNvPr id="19" name="矩形 18">
            <a:hlinkClick r:id="rId7"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0" name="矩形 19">
            <a:hlinkClick r:id="rId8"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1" name="矩形 20">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4" name="矩形 23">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5" name="文字方塊 6">
            <a:hlinkClick r:id="" action="ppaction://hlinkshowjump?jump=nextslide"/>
          </p:cNvPr>
          <p:cNvSpPr txBox="1">
            <a:spLocks noChangeArrowheads="1"/>
          </p:cNvSpPr>
          <p:nvPr/>
        </p:nvSpPr>
        <p:spPr bwMode="auto">
          <a:xfrm>
            <a:off x="6862167" y="5322447"/>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11824597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284163" y="761026"/>
            <a:ext cx="8544927" cy="5131053"/>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r>
              <a:rPr lang="zh-TW" altLang="en-US" sz="1600" dirty="0">
                <a:latin typeface="標楷體" pitchFamily="65" charset="-120"/>
                <a:ea typeface="標楷體" pitchFamily="65" charset="-120"/>
              </a:rPr>
              <a:t> </a:t>
            </a: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3"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0" y="-690"/>
            <a:ext cx="8509472" cy="707886"/>
          </a:xfrm>
          <a:prstGeom prst="rect">
            <a:avLst/>
          </a:prstGeom>
          <a:solidFill>
            <a:srgbClr val="33CC33">
              <a:alpha val="55000"/>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en-US" altLang="zh-TW" sz="4000" b="1"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Background</a:t>
            </a:r>
          </a:p>
        </p:txBody>
      </p:sp>
      <p:sp>
        <p:nvSpPr>
          <p:cNvPr id="4" name="矩形 3"/>
          <p:cNvSpPr/>
          <p:nvPr/>
        </p:nvSpPr>
        <p:spPr>
          <a:xfrm>
            <a:off x="185727" y="924427"/>
            <a:ext cx="8855310" cy="4893647"/>
          </a:xfrm>
          <a:prstGeom prst="rect">
            <a:avLst/>
          </a:prstGeom>
        </p:spPr>
        <p:txBody>
          <a:bodyPr wrap="square">
            <a:spAutoFit/>
          </a:bodyPr>
          <a:lstStyle/>
          <a:p>
            <a:pPr marL="285750" lvl="1" indent="-285750">
              <a:buFont typeface="Wingdings" panose="05000000000000000000" pitchFamily="2" charset="2"/>
              <a:buChar char="p"/>
            </a:pPr>
            <a:r>
              <a:rPr lang="en-US" altLang="zh-HK" sz="2400" dirty="0" smtClean="0"/>
              <a:t> One Green Planet. (11 February, 2014). The Truth Behind Japanese Whale and Dolphin Hunts. </a:t>
            </a:r>
            <a:r>
              <a:rPr lang="en-US" altLang="zh-HK" sz="2400" dirty="0"/>
              <a:t>Retrieved from </a:t>
            </a:r>
            <a:r>
              <a:rPr lang="en-US" altLang="zh-HK" sz="2400" dirty="0">
                <a:hlinkClick r:id="rId3"/>
              </a:rPr>
              <a:t>http://www.onegreenplanet.org/animalsandnature/the-truth-behind-japanese-whale-and-dolphin-hunts</a:t>
            </a:r>
            <a:r>
              <a:rPr lang="en-US" altLang="zh-HK" sz="2400" dirty="0" smtClean="0">
                <a:hlinkClick r:id="rId3"/>
              </a:rPr>
              <a:t>/</a:t>
            </a:r>
            <a:r>
              <a:rPr lang="en-US" altLang="zh-HK" sz="2400" dirty="0" smtClean="0"/>
              <a:t> </a:t>
            </a:r>
          </a:p>
          <a:p>
            <a:pPr marL="285750" lvl="1" indent="-285750">
              <a:buFont typeface="Wingdings" panose="05000000000000000000" pitchFamily="2" charset="2"/>
              <a:buChar char="p"/>
            </a:pPr>
            <a:endParaRPr lang="en-US" altLang="zh-HK" sz="2400" dirty="0"/>
          </a:p>
          <a:p>
            <a:pPr marL="285750" lvl="1" indent="-285750">
              <a:buFont typeface="Wingdings" panose="05000000000000000000" pitchFamily="2" charset="2"/>
              <a:buChar char="p"/>
            </a:pPr>
            <a:r>
              <a:rPr lang="en-US" altLang="zh-HK" sz="2400" dirty="0" smtClean="0"/>
              <a:t> BBC News. (10 February 2014). New Zealand says Japan whalers “deeply disrespectful”. </a:t>
            </a:r>
            <a:r>
              <a:rPr lang="en-US" altLang="zh-HK" sz="2400" dirty="0"/>
              <a:t>Retrieved from </a:t>
            </a:r>
            <a:r>
              <a:rPr lang="en-US" altLang="zh-HK" sz="2400" dirty="0">
                <a:hlinkClick r:id="rId4"/>
              </a:rPr>
              <a:t>http://</a:t>
            </a:r>
            <a:r>
              <a:rPr lang="en-US" altLang="zh-HK" sz="2400" dirty="0" smtClean="0">
                <a:hlinkClick r:id="rId4"/>
              </a:rPr>
              <a:t>www.bbc.com/news/world-asia-26114510</a:t>
            </a:r>
            <a:r>
              <a:rPr lang="en-US" altLang="zh-HK" sz="2400" dirty="0" smtClean="0"/>
              <a:t> </a:t>
            </a:r>
          </a:p>
          <a:p>
            <a:pPr marL="285750" lvl="1" indent="-285750">
              <a:buFont typeface="Wingdings" panose="05000000000000000000" pitchFamily="2" charset="2"/>
              <a:buChar char="p"/>
            </a:pPr>
            <a:endParaRPr lang="en-US" altLang="zh-HK" sz="2400" dirty="0"/>
          </a:p>
          <a:p>
            <a:pPr marL="285750" lvl="1" indent="-285750">
              <a:buFont typeface="Wingdings" panose="05000000000000000000" pitchFamily="2" charset="2"/>
              <a:buChar char="p"/>
            </a:pPr>
            <a:r>
              <a:rPr lang="en-US" altLang="zh-HK" sz="2400" dirty="0" smtClean="0"/>
              <a:t> Time. (20 November, 2007). Why Japan’s whale hunt continues. </a:t>
            </a:r>
            <a:r>
              <a:rPr lang="en-US" altLang="zh-HK" sz="2400" dirty="0"/>
              <a:t>Retrieved from </a:t>
            </a:r>
            <a:r>
              <a:rPr lang="en-US" altLang="zh-HK" sz="2400" dirty="0">
                <a:hlinkClick r:id="rId5"/>
              </a:rPr>
              <a:t>http://</a:t>
            </a:r>
            <a:r>
              <a:rPr lang="en-US" altLang="zh-HK" sz="2400" dirty="0" smtClean="0">
                <a:hlinkClick r:id="rId5"/>
              </a:rPr>
              <a:t>content.time.com/time/world/article/0,8599,1686486,00.html</a:t>
            </a:r>
            <a:r>
              <a:rPr lang="en-US" altLang="zh-HK" sz="2400" dirty="0" smtClean="0"/>
              <a:t> </a:t>
            </a:r>
          </a:p>
        </p:txBody>
      </p:sp>
      <p:sp>
        <p:nvSpPr>
          <p:cNvPr id="5" name="投影片編號版面配置區 4"/>
          <p:cNvSpPr>
            <a:spLocks noGrp="1"/>
          </p:cNvSpPr>
          <p:nvPr>
            <p:ph type="sldNum" sz="quarter" idx="12"/>
          </p:nvPr>
        </p:nvSpPr>
        <p:spPr/>
        <p:txBody>
          <a:bodyPr/>
          <a:lstStyle/>
          <a:p>
            <a:fld id="{302040AF-61BD-4EA2-B775-A5B8FBFE405F}" type="slidenum">
              <a:rPr lang="zh-HK" altLang="en-US" smtClean="0"/>
              <a:t>6</a:t>
            </a:fld>
            <a:endParaRPr lang="zh-HK" altLang="en-US"/>
          </a:p>
        </p:txBody>
      </p:sp>
      <p:sp>
        <p:nvSpPr>
          <p:cNvPr id="19" name="矩形 18">
            <a:hlinkClick r:id="rId6"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0" name="矩形 19">
            <a:hlinkClick r:id="rId7"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1" name="矩形 20">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4" name="矩形 23">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5" name="文字方塊 6">
            <a:hlinkClick r:id="" action="ppaction://hlinkshowjump?jump=nextslide"/>
          </p:cNvPr>
          <p:cNvSpPr txBox="1">
            <a:spLocks noChangeArrowheads="1"/>
          </p:cNvSpPr>
          <p:nvPr/>
        </p:nvSpPr>
        <p:spPr bwMode="auto">
          <a:xfrm>
            <a:off x="6862167" y="5841747"/>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1933810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661031"/>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0" y="-690"/>
            <a:ext cx="8509472" cy="661720"/>
          </a:xfrm>
          <a:prstGeom prst="rect">
            <a:avLst/>
          </a:prstGeom>
          <a:solidFill>
            <a:srgbClr val="FF9900">
              <a:alpha val="54902"/>
            </a:srgbClr>
          </a:solidFill>
          <a:ln>
            <a:solidFill>
              <a:schemeClr val="bg1"/>
            </a:solidFill>
          </a:ln>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just">
              <a:defRPr/>
            </a:pPr>
            <a:r>
              <a:rPr lang="en-US" altLang="zh-TW" sz="1850" b="1" dirty="0">
                <a:solidFill>
                  <a:srgbClr val="0000CC"/>
                </a:solidFill>
                <a:latin typeface="Verdana" panose="020B0604030504040204" pitchFamily="34" charset="0"/>
                <a:ea typeface="Verdana" panose="020B0604030504040204" pitchFamily="34" charset="0"/>
                <a:cs typeface="Verdana" panose="020B0604030504040204" pitchFamily="34" charset="0"/>
              </a:rPr>
              <a:t>1.</a:t>
            </a:r>
            <a:r>
              <a:rPr lang="en-US" altLang="zh-TW" sz="1850" b="1" dirty="0">
                <a:latin typeface="Verdana" panose="020B0604030504040204" pitchFamily="34" charset="0"/>
                <a:ea typeface="Verdana" panose="020B0604030504040204" pitchFamily="34" charset="0"/>
                <a:cs typeface="Verdana" panose="020B0604030504040204" pitchFamily="34" charset="0"/>
              </a:rPr>
              <a:t>What are the major global factors that lead to a widespread concern worldwide over whale-hunting in Japan</a:t>
            </a:r>
            <a:r>
              <a:rPr lang="en-US" altLang="zh-TW" sz="1850" b="1" dirty="0" smtClean="0">
                <a:latin typeface="Verdana" panose="020B0604030504040204" pitchFamily="34" charset="0"/>
                <a:ea typeface="Verdana" panose="020B0604030504040204" pitchFamily="34" charset="0"/>
                <a:cs typeface="Verdana" panose="020B0604030504040204" pitchFamily="34" charset="0"/>
              </a:rPr>
              <a:t>?</a:t>
            </a:r>
            <a:endParaRPr lang="zh-TW" altLang="en-US" sz="1850" b="1" dirty="0">
              <a:solidFill>
                <a:srgbClr val="0000CC"/>
              </a:solidFill>
              <a:latin typeface="Verdana" panose="020B0604030504040204" pitchFamily="34" charset="0"/>
              <a:cs typeface="Verdana" panose="020B0604030504040204" pitchFamily="34" charset="0"/>
            </a:endParaRPr>
          </a:p>
        </p:txBody>
      </p:sp>
      <p:sp>
        <p:nvSpPr>
          <p:cNvPr id="3" name="矩形 2"/>
          <p:cNvSpPr/>
          <p:nvPr/>
        </p:nvSpPr>
        <p:spPr>
          <a:xfrm>
            <a:off x="1588" y="824617"/>
            <a:ext cx="9128683" cy="7786747"/>
          </a:xfrm>
          <a:prstGeom prst="rect">
            <a:avLst/>
          </a:prstGeom>
        </p:spPr>
        <p:txBody>
          <a:bodyPr wrap="square">
            <a:spAutoFit/>
          </a:bodyPr>
          <a:lstStyle/>
          <a:p>
            <a:pPr marL="342900" lvl="1" indent="-342900">
              <a:buFont typeface="Wingdings" panose="05000000000000000000" pitchFamily="2" charset="2"/>
              <a:buChar char="p"/>
            </a:pPr>
            <a:r>
              <a:rPr lang="en-US" altLang="zh-HK" sz="2400" dirty="0" smtClean="0"/>
              <a:t>Deutsche </a:t>
            </a:r>
            <a:r>
              <a:rPr lang="en-US" altLang="zh-HK" sz="2400" dirty="0" err="1" smtClean="0"/>
              <a:t>Welle</a:t>
            </a:r>
            <a:r>
              <a:rPr lang="en-US" altLang="zh-HK" sz="2400" dirty="0" smtClean="0"/>
              <a:t>. (6 January, 2014). Anti-whaling activists pursue Japanese ships. </a:t>
            </a:r>
            <a:r>
              <a:rPr lang="en-US" altLang="zh-HK" sz="2400" dirty="0"/>
              <a:t>Retrieved from  </a:t>
            </a:r>
            <a:r>
              <a:rPr lang="en-US" altLang="zh-HK" sz="2400" dirty="0">
                <a:hlinkClick r:id="rId3"/>
              </a:rPr>
              <a:t>http://</a:t>
            </a:r>
            <a:r>
              <a:rPr lang="en-US" altLang="zh-HK" sz="2400" dirty="0" smtClean="0">
                <a:hlinkClick r:id="rId3"/>
              </a:rPr>
              <a:t>www.dw.de/anti-whaling-activists-pursue-japanese-ships/a-17343422</a:t>
            </a:r>
            <a:r>
              <a:rPr lang="en-US" altLang="zh-HK" sz="2400" dirty="0" smtClean="0"/>
              <a:t> </a:t>
            </a:r>
          </a:p>
          <a:p>
            <a:pPr marL="342900" lvl="1" indent="-342900">
              <a:buFont typeface="Wingdings" panose="05000000000000000000" pitchFamily="2" charset="2"/>
              <a:buChar char="p"/>
            </a:pPr>
            <a:endParaRPr lang="en-US" altLang="zh-HK" sz="2400" dirty="0"/>
          </a:p>
          <a:p>
            <a:pPr marL="342900" lvl="1" indent="-342900">
              <a:buFont typeface="Wingdings" panose="05000000000000000000" pitchFamily="2" charset="2"/>
              <a:buChar char="p"/>
            </a:pPr>
            <a:r>
              <a:rPr lang="en-US" altLang="zh-HK" sz="2400" dirty="0" smtClean="0"/>
              <a:t>International Whaling Commission</a:t>
            </a:r>
            <a:r>
              <a:rPr lang="en-US" altLang="zh-HK" sz="2400" dirty="0"/>
              <a:t>. </a:t>
            </a:r>
            <a:r>
              <a:rPr lang="en-US" altLang="zh-HK" sz="2400" dirty="0">
                <a:hlinkClick r:id="rId4"/>
              </a:rPr>
              <a:t>http://</a:t>
            </a:r>
            <a:r>
              <a:rPr lang="en-US" altLang="zh-HK" sz="2400" dirty="0" smtClean="0">
                <a:hlinkClick r:id="rId4"/>
              </a:rPr>
              <a:t>www.unep.ch/regionalseas/partners/iwcom.htm</a:t>
            </a:r>
            <a:endParaRPr lang="en-US" altLang="zh-HK" sz="2400" dirty="0" smtClean="0"/>
          </a:p>
          <a:p>
            <a:pPr marL="342900" lvl="1" indent="-342900">
              <a:buFont typeface="Wingdings" panose="05000000000000000000" pitchFamily="2" charset="2"/>
              <a:buChar char="p"/>
            </a:pPr>
            <a:endParaRPr lang="en-US" altLang="zh-HK" sz="2400" dirty="0"/>
          </a:p>
          <a:p>
            <a:pPr marL="342900" lvl="1" indent="-342900">
              <a:buFont typeface="Wingdings" panose="05000000000000000000" pitchFamily="2" charset="2"/>
              <a:buChar char="p"/>
            </a:pPr>
            <a:r>
              <a:rPr lang="en-US" altLang="zh-HK" sz="2400" dirty="0" smtClean="0"/>
              <a:t>Greenpeace USA. (</a:t>
            </a:r>
            <a:r>
              <a:rPr lang="en-US" altLang="zh-HK" sz="2400" dirty="0" err="1" smtClean="0"/>
              <a:t>n.d.</a:t>
            </a:r>
            <a:r>
              <a:rPr lang="en-US" altLang="zh-HK" sz="2400" dirty="0" smtClean="0"/>
              <a:t>). International Whaling </a:t>
            </a:r>
            <a:r>
              <a:rPr lang="en-US" altLang="zh-HK" sz="2400" dirty="0" err="1" smtClean="0"/>
              <a:t>Commssion</a:t>
            </a:r>
            <a:r>
              <a:rPr lang="en-US" altLang="zh-HK" sz="2400" dirty="0" smtClean="0"/>
              <a:t>. </a:t>
            </a:r>
            <a:r>
              <a:rPr lang="en-US" altLang="zh-HK" sz="2400" dirty="0"/>
              <a:t>Retrieved from </a:t>
            </a:r>
            <a:r>
              <a:rPr lang="en-US" altLang="zh-HK" sz="2400" dirty="0">
                <a:hlinkClick r:id="rId5"/>
              </a:rPr>
              <a:t>http://www.greenpeace.org/usa/en/campaigns/oceans/whale-defenders/iwc</a:t>
            </a:r>
            <a:r>
              <a:rPr lang="en-US" altLang="zh-HK" sz="2400" dirty="0" smtClean="0">
                <a:hlinkClick r:id="rId5"/>
              </a:rPr>
              <a:t>/</a:t>
            </a:r>
            <a:endParaRPr lang="en-US" altLang="zh-HK" sz="2400" dirty="0" smtClean="0"/>
          </a:p>
          <a:p>
            <a:pPr marL="342900" lvl="1" indent="-342900">
              <a:buFont typeface="Wingdings" panose="05000000000000000000" pitchFamily="2" charset="2"/>
              <a:buChar char="p"/>
            </a:pPr>
            <a:endParaRPr lang="en-US" altLang="zh-HK" sz="2400" dirty="0"/>
          </a:p>
          <a:p>
            <a:pPr marL="342900" lvl="1" indent="-342900">
              <a:buFont typeface="Wingdings" panose="05000000000000000000" pitchFamily="2" charset="2"/>
              <a:buChar char="p"/>
            </a:pPr>
            <a:r>
              <a:rPr lang="en-US" altLang="zh-HK" sz="2400" dirty="0"/>
              <a:t>Deutsche </a:t>
            </a:r>
            <a:r>
              <a:rPr lang="en-US" altLang="zh-HK" sz="2400" dirty="0" err="1"/>
              <a:t>Welle</a:t>
            </a:r>
            <a:r>
              <a:rPr lang="en-US" altLang="zh-HK" sz="2400" dirty="0"/>
              <a:t>. (26 June, 2013). Australia takes Japan to court over whaling. Retrieved from </a:t>
            </a:r>
            <a:r>
              <a:rPr lang="en-US" altLang="zh-HK" sz="2400" dirty="0">
                <a:hlinkClick r:id="rId6"/>
              </a:rPr>
              <a:t>http://www.dw.de/australia-takes-japan-to-court-over-whaling/a-16908286</a:t>
            </a:r>
            <a:r>
              <a:rPr lang="en-US" altLang="zh-HK" sz="2400" dirty="0"/>
              <a:t> </a:t>
            </a:r>
          </a:p>
          <a:p>
            <a:pPr marL="342900" lvl="1" indent="-342900">
              <a:buFont typeface="Wingdings" panose="05000000000000000000" pitchFamily="2" charset="2"/>
              <a:buChar char="p"/>
            </a:pPr>
            <a:endParaRPr lang="en-US" altLang="zh-HK" sz="2400" dirty="0" smtClean="0"/>
          </a:p>
          <a:p>
            <a:pPr marL="342900" lvl="1" indent="-342900">
              <a:buFont typeface="Wingdings" panose="05000000000000000000" pitchFamily="2" charset="2"/>
              <a:buChar char="p"/>
            </a:pPr>
            <a:endParaRPr lang="en-US" altLang="zh-HK" sz="2400" dirty="0"/>
          </a:p>
          <a:p>
            <a:pPr marL="342900" lvl="1" indent="-342900">
              <a:buFont typeface="Wingdings" panose="05000000000000000000" pitchFamily="2" charset="2"/>
              <a:buChar char="p"/>
            </a:pPr>
            <a:endParaRPr lang="en-US" altLang="zh-HK" sz="2400" dirty="0" smtClean="0"/>
          </a:p>
          <a:p>
            <a:pPr marL="342900" lvl="1" indent="-342900">
              <a:buFont typeface="Wingdings" panose="05000000000000000000" pitchFamily="2" charset="2"/>
              <a:buChar char="p"/>
            </a:pPr>
            <a:endParaRPr lang="en-US" altLang="zh-TW" sz="2400" dirty="0"/>
          </a:p>
          <a:p>
            <a:pPr marL="342900" lvl="1" indent="-342900">
              <a:buFont typeface="Wingdings" panose="05000000000000000000" pitchFamily="2" charset="2"/>
              <a:buChar char="p"/>
            </a:pPr>
            <a:endParaRPr lang="zh-TW" altLang="zh-HK" sz="2400" dirty="0"/>
          </a:p>
          <a:p>
            <a:pPr marL="342900" lvl="1" indent="-342900">
              <a:buFont typeface="Wingdings" panose="05000000000000000000" pitchFamily="2" charset="2"/>
              <a:buChar char="p"/>
            </a:pPr>
            <a:endParaRPr lang="en-US" altLang="zh-HK" sz="2200" dirty="0" smtClean="0">
              <a:latin typeface="+mn-ea"/>
            </a:endParaRPr>
          </a:p>
          <a:p>
            <a:pPr marL="342900" lvl="1" indent="-342900">
              <a:buFont typeface="Wingdings" panose="05000000000000000000" pitchFamily="2" charset="2"/>
              <a:buChar char="p"/>
            </a:pPr>
            <a:endParaRPr lang="en-US" altLang="zh-HK" sz="2200" dirty="0" smtClean="0">
              <a:latin typeface="+mn-ea"/>
            </a:endParaRPr>
          </a:p>
        </p:txBody>
      </p:sp>
      <p:sp>
        <p:nvSpPr>
          <p:cNvPr id="26"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7</a:t>
            </a:fld>
            <a:endParaRPr lang="zh-HK" altLang="en-US"/>
          </a:p>
        </p:txBody>
      </p:sp>
      <p:sp>
        <p:nvSpPr>
          <p:cNvPr id="16" name="矩形 15">
            <a:hlinkClick r:id="rId7"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2" name="矩形 21">
            <a:hlinkClick r:id="rId8"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4" name="矩形 23">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5" name="矩形 24">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7" name="文字方塊 6">
            <a:hlinkClick r:id="" action="ppaction://hlinkshowjump?jump=nextslide"/>
          </p:cNvPr>
          <p:cNvSpPr txBox="1">
            <a:spLocks noChangeArrowheads="1"/>
          </p:cNvSpPr>
          <p:nvPr/>
        </p:nvSpPr>
        <p:spPr bwMode="auto">
          <a:xfrm>
            <a:off x="6862167" y="5740031"/>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3530593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1" name="AutoShape 4">
            <a:hlinkClick r:id="" action="ppaction://hlinkshowjump?jump=firstslide" highlightClick="1"/>
          </p:cNvPr>
          <p:cNvSpPr>
            <a:spLocks noChangeArrowheads="1"/>
          </p:cNvSpPr>
          <p:nvPr/>
        </p:nvSpPr>
        <p:spPr bwMode="auto">
          <a:xfrm>
            <a:off x="8509472" y="-1"/>
            <a:ext cx="620799" cy="70788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0" y="-690"/>
            <a:ext cx="8509472" cy="646331"/>
          </a:xfrm>
          <a:prstGeom prst="rect">
            <a:avLst/>
          </a:prstGeom>
          <a:solidFill>
            <a:srgbClr val="FF9900">
              <a:alpha val="54902"/>
            </a:srgbClr>
          </a:solidFill>
          <a:ln>
            <a:solidFill>
              <a:schemeClr val="bg1"/>
            </a:solidFill>
          </a:ln>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just">
              <a:defRPr/>
            </a:pPr>
            <a:r>
              <a:rPr lang="en-US" altLang="zh-TW" b="1" dirty="0">
                <a:solidFill>
                  <a:srgbClr val="0000CC"/>
                </a:solidFill>
                <a:latin typeface="Verdana" panose="020B0604030504040204" pitchFamily="34" charset="0"/>
                <a:ea typeface="Verdana" panose="020B0604030504040204" pitchFamily="34" charset="0"/>
                <a:cs typeface="Verdana" panose="020B0604030504040204" pitchFamily="34" charset="0"/>
              </a:rPr>
              <a:t>1.</a:t>
            </a:r>
            <a:r>
              <a:rPr lang="en-US" altLang="zh-TW" b="1" dirty="0">
                <a:latin typeface="Verdana" panose="020B0604030504040204" pitchFamily="34" charset="0"/>
                <a:ea typeface="Verdana" panose="020B0604030504040204" pitchFamily="34" charset="0"/>
                <a:cs typeface="Verdana" panose="020B0604030504040204" pitchFamily="34" charset="0"/>
              </a:rPr>
              <a:t>What are the major global factors that lead to a widespread concern worldwide over whale-hunting in Japan?</a:t>
            </a:r>
            <a:endParaRPr lang="zh-TW" altLang="en-US" b="1" dirty="0">
              <a:solidFill>
                <a:srgbClr val="0000CC"/>
              </a:solidFill>
              <a:latin typeface="Verdana" panose="020B0604030504040204" pitchFamily="34" charset="0"/>
              <a:cs typeface="Verdana" panose="020B0604030504040204" pitchFamily="34" charset="0"/>
            </a:endParaRPr>
          </a:p>
        </p:txBody>
      </p:sp>
      <p:sp>
        <p:nvSpPr>
          <p:cNvPr id="3" name="矩形 2"/>
          <p:cNvSpPr/>
          <p:nvPr/>
        </p:nvSpPr>
        <p:spPr>
          <a:xfrm>
            <a:off x="-34925" y="645641"/>
            <a:ext cx="9178925" cy="6278642"/>
          </a:xfrm>
          <a:prstGeom prst="rect">
            <a:avLst/>
          </a:prstGeom>
        </p:spPr>
        <p:txBody>
          <a:bodyPr wrap="square">
            <a:spAutoFit/>
          </a:bodyPr>
          <a:lstStyle/>
          <a:p>
            <a:pPr marL="342900" lvl="1" indent="-342900">
              <a:buFont typeface="Wingdings" panose="05000000000000000000" pitchFamily="2" charset="2"/>
              <a:buChar char="p"/>
            </a:pPr>
            <a:r>
              <a:rPr lang="en-US" altLang="zh-TW" sz="2400" dirty="0"/>
              <a:t> </a:t>
            </a:r>
            <a:r>
              <a:rPr lang="en-US" altLang="zh-TW" sz="2400" dirty="0" smtClean="0"/>
              <a:t>BBC News. (7 July, 2012). Call for UN debate rejected as whaling talks end. </a:t>
            </a:r>
            <a:r>
              <a:rPr lang="en-US" altLang="zh-TW" sz="2400" dirty="0"/>
              <a:t>Retrieved from </a:t>
            </a:r>
            <a:r>
              <a:rPr lang="en-US" altLang="zh-TW" sz="2400" dirty="0">
                <a:hlinkClick r:id="rId3"/>
              </a:rPr>
              <a:t>http://</a:t>
            </a:r>
            <a:r>
              <a:rPr lang="en-US" altLang="zh-TW" sz="2400" dirty="0" smtClean="0">
                <a:hlinkClick r:id="rId3"/>
              </a:rPr>
              <a:t>www.bbc.com/news/science-environment-18735621</a:t>
            </a:r>
            <a:r>
              <a:rPr lang="en-US" altLang="zh-TW" sz="2400" dirty="0" smtClean="0"/>
              <a:t> </a:t>
            </a:r>
          </a:p>
          <a:p>
            <a:pPr marL="342900" lvl="1" indent="-342900">
              <a:buFont typeface="Wingdings" panose="05000000000000000000" pitchFamily="2" charset="2"/>
              <a:buChar char="p"/>
            </a:pPr>
            <a:endParaRPr lang="en-US" altLang="zh-TW" sz="2400" dirty="0"/>
          </a:p>
          <a:p>
            <a:pPr marL="342900" lvl="1" indent="-342900">
              <a:buFont typeface="Wingdings" panose="05000000000000000000" pitchFamily="2" charset="2"/>
              <a:buChar char="p"/>
            </a:pPr>
            <a:r>
              <a:rPr lang="en-US" altLang="zh-TW" sz="2400" dirty="0" smtClean="0"/>
              <a:t> Australia Network News. (7 July, 2012). Hunting nations block UN role on whales. </a:t>
            </a:r>
            <a:r>
              <a:rPr lang="en-US" altLang="zh-TW" sz="2400" dirty="0"/>
              <a:t>Retrieved from </a:t>
            </a:r>
            <a:r>
              <a:rPr lang="en-US" altLang="zh-TW" sz="2400" dirty="0">
                <a:hlinkClick r:id="rId4"/>
              </a:rPr>
              <a:t>http://</a:t>
            </a:r>
            <a:r>
              <a:rPr lang="en-US" altLang="zh-TW" sz="2400" dirty="0" smtClean="0">
                <a:hlinkClick r:id="rId4"/>
              </a:rPr>
              <a:t>www.abc.net.au/news/2012-07-07/an-japan-blocks-un-whale-role/4116380</a:t>
            </a:r>
            <a:r>
              <a:rPr lang="en-US" altLang="zh-TW" sz="2400" dirty="0" smtClean="0"/>
              <a:t> </a:t>
            </a:r>
          </a:p>
          <a:p>
            <a:pPr marL="342900" lvl="1" indent="-342900">
              <a:buFont typeface="Wingdings" panose="05000000000000000000" pitchFamily="2" charset="2"/>
              <a:buChar char="p"/>
            </a:pPr>
            <a:endParaRPr lang="en-US" altLang="zh-TW" sz="2400" dirty="0"/>
          </a:p>
          <a:p>
            <a:pPr marL="342900" lvl="1" indent="-342900">
              <a:buFont typeface="Wingdings" panose="05000000000000000000" pitchFamily="2" charset="2"/>
              <a:buChar char="p"/>
            </a:pPr>
            <a:r>
              <a:rPr lang="en-US" altLang="zh-TW" sz="2400" dirty="0" smtClean="0"/>
              <a:t>Animal Legal &amp; Historical Centre. (2002). Overview of Laws and Regulations protecting Whales. </a:t>
            </a:r>
            <a:r>
              <a:rPr lang="en-US" altLang="zh-TW" sz="2400" dirty="0"/>
              <a:t>Retrieved from </a:t>
            </a:r>
            <a:r>
              <a:rPr lang="en-US" altLang="zh-TW" sz="2400" dirty="0">
                <a:hlinkClick r:id="rId5"/>
              </a:rPr>
              <a:t>http://</a:t>
            </a:r>
            <a:r>
              <a:rPr lang="en-US" altLang="zh-TW" sz="2400" dirty="0" smtClean="0">
                <a:hlinkClick r:id="rId5"/>
              </a:rPr>
              <a:t>www.animallaw.info/articles/ovuswhalelaws.htm</a:t>
            </a:r>
            <a:r>
              <a:rPr lang="en-US" altLang="zh-TW" sz="2400" dirty="0" smtClean="0"/>
              <a:t> </a:t>
            </a:r>
          </a:p>
          <a:p>
            <a:pPr marL="342900" lvl="1" indent="-342900">
              <a:buFont typeface="Wingdings" panose="05000000000000000000" pitchFamily="2" charset="2"/>
              <a:buChar char="p"/>
            </a:pPr>
            <a:endParaRPr lang="en-US" altLang="zh-TW" sz="2400" dirty="0"/>
          </a:p>
          <a:p>
            <a:pPr marL="342900" lvl="1" indent="-342900">
              <a:buFont typeface="Wingdings" panose="05000000000000000000" pitchFamily="2" charset="2"/>
              <a:buChar char="p"/>
            </a:pPr>
            <a:r>
              <a:rPr lang="en-US" altLang="zh-TW" sz="2400" dirty="0" smtClean="0"/>
              <a:t>The Economist. (14 March 2012).Good Whale </a:t>
            </a:r>
            <a:r>
              <a:rPr lang="en-US" altLang="zh-TW" sz="2400" dirty="0" err="1" smtClean="0"/>
              <a:t>Hunting.Retrieved</a:t>
            </a:r>
            <a:r>
              <a:rPr lang="en-US" altLang="zh-TW" sz="2400" dirty="0" smtClean="0"/>
              <a:t> from </a:t>
            </a:r>
            <a:r>
              <a:rPr lang="en-US" altLang="zh-TW" sz="2400" dirty="0" smtClean="0">
                <a:hlinkClick r:id="rId6"/>
              </a:rPr>
              <a:t>http</a:t>
            </a:r>
            <a:r>
              <a:rPr lang="en-US" altLang="zh-TW" sz="2400" dirty="0">
                <a:hlinkClick r:id="rId6"/>
              </a:rPr>
              <a:t>://</a:t>
            </a:r>
            <a:r>
              <a:rPr lang="en-US" altLang="zh-TW" sz="2400" dirty="0" smtClean="0">
                <a:hlinkClick r:id="rId6"/>
              </a:rPr>
              <a:t>www.economist.com/blogs/babbage/2012/03/commercial-whaling</a:t>
            </a:r>
            <a:r>
              <a:rPr lang="en-US" altLang="zh-TW" sz="2400" dirty="0" smtClean="0"/>
              <a:t>   </a:t>
            </a:r>
          </a:p>
          <a:p>
            <a:pPr marL="342900" lvl="1" indent="-342900">
              <a:buFont typeface="Wingdings" panose="05000000000000000000" pitchFamily="2" charset="2"/>
              <a:buChar char="p"/>
            </a:pPr>
            <a:endParaRPr lang="en-US" altLang="zh-TW" sz="2100" dirty="0" smtClean="0"/>
          </a:p>
          <a:p>
            <a:pPr marL="342900" lvl="1" indent="-342900">
              <a:buFont typeface="Wingdings" panose="05000000000000000000" pitchFamily="2" charset="2"/>
              <a:buChar char="p"/>
            </a:pPr>
            <a:endParaRPr lang="en-US" altLang="zh-TW" sz="2100" dirty="0"/>
          </a:p>
        </p:txBody>
      </p:sp>
      <p:sp>
        <p:nvSpPr>
          <p:cNvPr id="26"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 name="投影片編號版面配置區 1"/>
          <p:cNvSpPr>
            <a:spLocks noGrp="1"/>
          </p:cNvSpPr>
          <p:nvPr>
            <p:ph type="sldNum" sz="quarter" idx="12"/>
          </p:nvPr>
        </p:nvSpPr>
        <p:spPr/>
        <p:txBody>
          <a:bodyPr/>
          <a:lstStyle/>
          <a:p>
            <a:fld id="{302040AF-61BD-4EA2-B775-A5B8FBFE405F}" type="slidenum">
              <a:rPr lang="zh-HK" altLang="en-US" smtClean="0"/>
              <a:t>8</a:t>
            </a:fld>
            <a:endParaRPr lang="zh-HK" altLang="en-US"/>
          </a:p>
        </p:txBody>
      </p:sp>
      <p:sp>
        <p:nvSpPr>
          <p:cNvPr id="16" name="矩形 15">
            <a:hlinkClick r:id="rId7"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2" name="矩形 21">
            <a:hlinkClick r:id="rId8"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24" name="矩形 23">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5" name="矩形 24">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7" name="文字方塊 6">
            <a:hlinkClick r:id="" action="ppaction://hlinkshowjump?jump=nextslide"/>
          </p:cNvPr>
          <p:cNvSpPr txBox="1">
            <a:spLocks noChangeArrowheads="1"/>
          </p:cNvSpPr>
          <p:nvPr/>
        </p:nvSpPr>
        <p:spPr bwMode="auto">
          <a:xfrm>
            <a:off x="6862167" y="5740031"/>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Tree>
    <p:extLst>
      <p:ext uri="{BB962C8B-B14F-4D97-AF65-F5344CB8AC3E}">
        <p14:creationId xmlns:p14="http://schemas.microsoft.com/office/powerpoint/2010/main" val="2885444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內容版面配置區 2"/>
          <p:cNvSpPr>
            <a:spLocks noGrp="1"/>
          </p:cNvSpPr>
          <p:nvPr>
            <p:ph idx="4294967295"/>
          </p:nvPr>
        </p:nvSpPr>
        <p:spPr>
          <a:xfrm>
            <a:off x="507723" y="1052736"/>
            <a:ext cx="8528773" cy="4256087"/>
          </a:xfrm>
        </p:spPr>
        <p:txBody>
          <a:bodyPr/>
          <a:lstStyle/>
          <a:p>
            <a:pPr marL="0" indent="0">
              <a:buFont typeface="Arial" charset="0"/>
              <a:buNone/>
              <a:defRPr/>
            </a:pPr>
            <a:endParaRPr lang="zh-TW" altLang="zh-HK" sz="1200" dirty="0" smtClean="0"/>
          </a:p>
          <a:p>
            <a:pPr marL="0" indent="0">
              <a:buFont typeface="Arial" charset="0"/>
              <a:buNone/>
              <a:defRPr/>
            </a:pPr>
            <a:endParaRPr lang="zh-TW" altLang="zh-HK" sz="1400" b="1" dirty="0"/>
          </a:p>
          <a:p>
            <a:pPr marL="0" indent="0">
              <a:buFont typeface="Arial" charset="0"/>
              <a:buNone/>
              <a:defRPr/>
            </a:pPr>
            <a:endParaRPr lang="zh-TW" altLang="zh-HK" sz="14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en-US" altLang="zh-TW" sz="1600" dirty="0" smtClean="0">
              <a:latin typeface="標楷體" pitchFamily="65" charset="-120"/>
              <a:ea typeface="標楷體" pitchFamily="65" charset="-120"/>
            </a:endParaRPr>
          </a:p>
          <a:p>
            <a:pPr marL="0" indent="0">
              <a:buFont typeface="Arial" charset="0"/>
              <a:buNone/>
              <a:defRPr/>
            </a:pPr>
            <a:endParaRPr lang="en-US" altLang="zh-TW" sz="1600" dirty="0">
              <a:latin typeface="標楷體" pitchFamily="65" charset="-120"/>
              <a:ea typeface="標楷體" pitchFamily="65" charset="-120"/>
            </a:endParaRPr>
          </a:p>
          <a:p>
            <a:pPr marL="0" indent="0">
              <a:buFont typeface="Arial" charset="0"/>
              <a:buNone/>
              <a:defRPr/>
            </a:pPr>
            <a:endParaRPr lang="zh-TW" altLang="zh-HK" sz="16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dirty="0">
              <a:latin typeface="標楷體" pitchFamily="65" charset="-120"/>
              <a:ea typeface="標楷體" pitchFamily="65" charset="-120"/>
            </a:endParaRPr>
          </a:p>
          <a:p>
            <a:pPr marL="0" indent="0">
              <a:buFont typeface="Arial" charset="0"/>
              <a:buNone/>
              <a:defRPr/>
            </a:pPr>
            <a:endParaRPr lang="en-US" altLang="zh-TW" sz="1800" dirty="0" smtClean="0">
              <a:latin typeface="標楷體" pitchFamily="65" charset="-120"/>
              <a:ea typeface="標楷體" pitchFamily="65" charset="-120"/>
            </a:endParaRPr>
          </a:p>
          <a:p>
            <a:pPr marL="0" indent="0">
              <a:buFont typeface="Arial" charset="0"/>
              <a:buNone/>
              <a:defRPr/>
            </a:pPr>
            <a:endParaRPr lang="en-US" altLang="zh-TW" sz="1800" b="1" dirty="0">
              <a:latin typeface="標楷體" pitchFamily="65" charset="-120"/>
              <a:ea typeface="標楷體" pitchFamily="65" charset="-120"/>
            </a:endParaRPr>
          </a:p>
          <a:p>
            <a:pPr marL="0" indent="0">
              <a:buFont typeface="Arial" charset="0"/>
              <a:buNone/>
              <a:defRPr/>
            </a:pPr>
            <a:endParaRPr lang="zh-TW" altLang="zh-HK" sz="1800" b="1" dirty="0" smtClean="0">
              <a:latin typeface="標楷體" pitchFamily="65" charset="-120"/>
              <a:ea typeface="標楷體" pitchFamily="65" charset="-120"/>
            </a:endParaRPr>
          </a:p>
          <a:p>
            <a:pPr marL="0" indent="0">
              <a:buFont typeface="Arial" charset="0"/>
              <a:buNone/>
              <a:defRPr/>
            </a:pPr>
            <a:endParaRPr lang="zh-TW" altLang="zh-HK" sz="1800" b="1" dirty="0"/>
          </a:p>
        </p:txBody>
      </p:sp>
      <p:sp>
        <p:nvSpPr>
          <p:cNvPr id="9220" name="文字方塊 3"/>
          <p:cNvSpPr txBox="1">
            <a:spLocks noChangeArrowheads="1"/>
          </p:cNvSpPr>
          <p:nvPr/>
        </p:nvSpPr>
        <p:spPr bwMode="auto">
          <a:xfrm>
            <a:off x="755650" y="98107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endParaRPr kumimoji="0" lang="zh-HK" altLang="en-US">
              <a:solidFill>
                <a:prstClr val="black"/>
              </a:solidFill>
            </a:endParaRPr>
          </a:p>
        </p:txBody>
      </p:sp>
      <p:sp>
        <p:nvSpPr>
          <p:cNvPr id="9222" name="AutoShape 6">
            <a:hlinkClick r:id="" action="ppaction://hlinkshowjump?jump=previousslide" highlightClick="1"/>
          </p:cNvPr>
          <p:cNvSpPr>
            <a:spLocks noChangeArrowheads="1"/>
          </p:cNvSpPr>
          <p:nvPr/>
        </p:nvSpPr>
        <p:spPr bwMode="auto">
          <a:xfrm>
            <a:off x="1588" y="6237288"/>
            <a:ext cx="565150" cy="619125"/>
          </a:xfrm>
          <a:prstGeom prst="actionButtonBackPrevious">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15" name="文字方塊 14"/>
          <p:cNvSpPr txBox="1"/>
          <p:nvPr/>
        </p:nvSpPr>
        <p:spPr>
          <a:xfrm>
            <a:off x="1589" y="0"/>
            <a:ext cx="8597900" cy="1107996"/>
          </a:xfrm>
          <a:prstGeom prst="rect">
            <a:avLst/>
          </a:prstGeom>
          <a:solidFill>
            <a:srgbClr val="0099FF">
              <a:alpha val="54902"/>
            </a:srgbClr>
          </a:solid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r>
              <a:rPr lang="en-US" altLang="zh-TW" sz="2200" b="1" dirty="0" smtClean="0"/>
              <a:t>2. Taking </a:t>
            </a:r>
            <a:r>
              <a:rPr lang="en-US" altLang="zh-TW" sz="2200" b="1" dirty="0"/>
              <a:t>the whaling industry in Wakayama as an example, in what ways do human economic activities threaten the sustainability of the marine species? </a:t>
            </a:r>
            <a:endParaRPr lang="zh-TW" altLang="zh-HK" sz="2200" b="1" dirty="0"/>
          </a:p>
        </p:txBody>
      </p:sp>
      <p:sp>
        <p:nvSpPr>
          <p:cNvPr id="28" name="AutoShape 5">
            <a:hlinkClick r:id="" action="ppaction://hlinkshowjump?jump=nextslide" highlightClick="1"/>
          </p:cNvPr>
          <p:cNvSpPr>
            <a:spLocks noChangeArrowheads="1"/>
          </p:cNvSpPr>
          <p:nvPr/>
        </p:nvSpPr>
        <p:spPr bwMode="auto">
          <a:xfrm>
            <a:off x="8599488" y="6237288"/>
            <a:ext cx="581025" cy="625475"/>
          </a:xfrm>
          <a:prstGeom prst="actionButtonForwardNex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
        <p:nvSpPr>
          <p:cNvPr id="2" name="矩形 1"/>
          <p:cNvSpPr/>
          <p:nvPr/>
        </p:nvSpPr>
        <p:spPr>
          <a:xfrm>
            <a:off x="103976" y="1165225"/>
            <a:ext cx="5727997" cy="4832092"/>
          </a:xfrm>
          <a:prstGeom prst="rect">
            <a:avLst/>
          </a:prstGeom>
        </p:spPr>
        <p:txBody>
          <a:bodyPr wrap="square">
            <a:spAutoFit/>
          </a:bodyPr>
          <a:lstStyle/>
          <a:p>
            <a:pPr marL="342900" lvl="1" indent="-342900">
              <a:buFont typeface="Wingdings" panose="05000000000000000000" pitchFamily="2" charset="2"/>
              <a:buChar char="p"/>
            </a:pPr>
            <a:r>
              <a:rPr lang="en-US" altLang="zh-HK" sz="2200" dirty="0" smtClean="0"/>
              <a:t>Discovery News.  (21 March 2014). Nine Fisheries Cause Half of Drowned Whales, Wasted Fish. </a:t>
            </a:r>
            <a:r>
              <a:rPr lang="en-US" altLang="zh-HK" sz="2200" dirty="0"/>
              <a:t>Retrieved from </a:t>
            </a:r>
            <a:r>
              <a:rPr lang="en-US" altLang="zh-HK" sz="2200" dirty="0">
                <a:hlinkClick r:id="rId3"/>
              </a:rPr>
              <a:t>http://</a:t>
            </a:r>
            <a:r>
              <a:rPr lang="en-US" altLang="zh-HK" sz="2200" dirty="0" smtClean="0">
                <a:hlinkClick r:id="rId3"/>
              </a:rPr>
              <a:t>news.discovery.com/earth/oceans/nine-fisheries-cause-half-of-drowned-whales-wasted-fish-140321.htm</a:t>
            </a:r>
            <a:endParaRPr lang="en-US" altLang="zh-HK" sz="2200" dirty="0" smtClean="0"/>
          </a:p>
          <a:p>
            <a:pPr marL="342900" lvl="1" indent="-342900">
              <a:buFont typeface="Wingdings" panose="05000000000000000000" pitchFamily="2" charset="2"/>
              <a:buChar char="p"/>
            </a:pPr>
            <a:endParaRPr lang="en-US" altLang="zh-TW" sz="2200" dirty="0"/>
          </a:p>
          <a:p>
            <a:pPr marL="342900" lvl="1" indent="-342900">
              <a:buFont typeface="Wingdings" panose="05000000000000000000" pitchFamily="2" charset="2"/>
              <a:buChar char="p"/>
            </a:pPr>
            <a:r>
              <a:rPr lang="en-US" altLang="zh-TW" sz="2200" dirty="0" smtClean="0"/>
              <a:t>The Guardian. (20 March 2014). America’s nine most wasteful fisheries named. </a:t>
            </a:r>
            <a:r>
              <a:rPr lang="en-US" altLang="zh-TW" sz="2200" dirty="0"/>
              <a:t>Retrieved from </a:t>
            </a:r>
            <a:r>
              <a:rPr lang="en-US" altLang="zh-TW" sz="2200" dirty="0">
                <a:hlinkClick r:id="rId4"/>
              </a:rPr>
              <a:t>http://</a:t>
            </a:r>
            <a:r>
              <a:rPr lang="en-US" altLang="zh-TW" sz="2200" dirty="0" smtClean="0">
                <a:hlinkClick r:id="rId4"/>
              </a:rPr>
              <a:t>www.theguardian.com/environment/2014/mar/20/americas-nine-most-wasteful-fisheries-named</a:t>
            </a:r>
            <a:endParaRPr lang="en-US" altLang="zh-TW" sz="2200" dirty="0" smtClean="0"/>
          </a:p>
          <a:p>
            <a:pPr marL="342900" lvl="1" indent="-342900">
              <a:buFont typeface="Wingdings" panose="05000000000000000000" pitchFamily="2" charset="2"/>
              <a:buChar char="p"/>
            </a:pPr>
            <a:endParaRPr lang="zh-TW" altLang="zh-HK" sz="2200" dirty="0">
              <a:solidFill>
                <a:srgbClr val="0000CC"/>
              </a:solidFill>
            </a:endParaRPr>
          </a:p>
        </p:txBody>
      </p:sp>
      <p:sp>
        <p:nvSpPr>
          <p:cNvPr id="3" name="投影片編號版面配置區 2"/>
          <p:cNvSpPr>
            <a:spLocks noGrp="1"/>
          </p:cNvSpPr>
          <p:nvPr>
            <p:ph type="sldNum" sz="quarter" idx="12"/>
          </p:nvPr>
        </p:nvSpPr>
        <p:spPr/>
        <p:txBody>
          <a:bodyPr/>
          <a:lstStyle/>
          <a:p>
            <a:fld id="{302040AF-61BD-4EA2-B775-A5B8FBFE405F}" type="slidenum">
              <a:rPr lang="zh-HK" altLang="en-US" smtClean="0"/>
              <a:t>9</a:t>
            </a:fld>
            <a:endParaRPr lang="zh-HK" altLang="en-US"/>
          </a:p>
        </p:txBody>
      </p:sp>
      <p:pic>
        <p:nvPicPr>
          <p:cNvPr id="6146" name="Picture 2" descr="oman fisherm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176" y="1316894"/>
            <a:ext cx="2877998" cy="4423138"/>
          </a:xfrm>
          <a:prstGeom prst="rect">
            <a:avLst/>
          </a:prstGeom>
          <a:noFill/>
          <a:extLst>
            <a:ext uri="{909E8E84-426E-40DD-AFC4-6F175D3DCCD1}">
              <a14:hiddenFill xmlns:a14="http://schemas.microsoft.com/office/drawing/2010/main">
                <a:solidFill>
                  <a:srgbClr val="FFFFFF"/>
                </a:solidFill>
              </a14:hiddenFill>
            </a:ext>
          </a:extLst>
        </p:spPr>
      </p:pic>
      <p:sp>
        <p:nvSpPr>
          <p:cNvPr id="17" name="矩形 16">
            <a:hlinkClick r:id="rId6" action="ppaction://hlinksldjump"/>
          </p:cNvPr>
          <p:cNvSpPr/>
          <p:nvPr/>
        </p:nvSpPr>
        <p:spPr>
          <a:xfrm>
            <a:off x="566738" y="6346698"/>
            <a:ext cx="180012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Background</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8" name="矩形 17">
            <a:hlinkClick r:id="rId7" action="ppaction://hlinksldjump"/>
          </p:cNvPr>
          <p:cNvSpPr/>
          <p:nvPr/>
        </p:nvSpPr>
        <p:spPr>
          <a:xfrm>
            <a:off x="2555776"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Question for Enquiry (1)</a:t>
            </a:r>
            <a:endParaRPr lang="zh-HK" altLang="en-US" b="1" dirty="0">
              <a:solidFill>
                <a:srgbClr val="0000CC"/>
              </a:solidFill>
              <a:latin typeface="Verdana" panose="020B0604030504040204" pitchFamily="34" charset="0"/>
              <a:ea typeface="細明體" panose="02020509000000000000" pitchFamily="49" charset="-120"/>
              <a:cs typeface="Verdana" panose="020B0604030504040204" pitchFamily="34" charset="0"/>
            </a:endParaRPr>
          </a:p>
        </p:txBody>
      </p:sp>
      <p:sp>
        <p:nvSpPr>
          <p:cNvPr id="19" name="矩形 18">
            <a:hlinkClick r:id="" action="ppaction://noaction"/>
          </p:cNvPr>
          <p:cNvSpPr/>
          <p:nvPr/>
        </p:nvSpPr>
        <p:spPr>
          <a:xfrm>
            <a:off x="4619600" y="6329298"/>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(2)</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0" name="矩形 19">
            <a:hlinkClick r:id="" action="ppaction://noaction"/>
          </p:cNvPr>
          <p:cNvSpPr/>
          <p:nvPr/>
        </p:nvSpPr>
        <p:spPr>
          <a:xfrm>
            <a:off x="6647632" y="6303412"/>
            <a:ext cx="1944216" cy="54927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HK" b="1" dirty="0">
                <a:solidFill>
                  <a:srgbClr val="0000CC"/>
                </a:solidFill>
                <a:latin typeface="Verdana" panose="020B0604030504040204" pitchFamily="34" charset="0"/>
                <a:ea typeface="Verdana" panose="020B0604030504040204" pitchFamily="34" charset="0"/>
                <a:cs typeface="Verdana" panose="020B0604030504040204" pitchFamily="34" charset="0"/>
              </a:rPr>
              <a:t>Question for </a:t>
            </a:r>
            <a:r>
              <a:rPr lang="en-US" altLang="zh-HK"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Enquiry (3)</a:t>
            </a:r>
            <a:endParaRPr lang="zh-HK" altLang="en-US" b="1" dirty="0">
              <a:solidFill>
                <a:schemeClr val="bg1"/>
              </a:solidFill>
              <a:latin typeface="細明體" panose="02020509000000000000" pitchFamily="49" charset="-120"/>
              <a:ea typeface="細明體" panose="02020509000000000000" pitchFamily="49" charset="-120"/>
            </a:endParaRPr>
          </a:p>
        </p:txBody>
      </p:sp>
      <p:sp>
        <p:nvSpPr>
          <p:cNvPr id="21" name="文字方塊 6">
            <a:hlinkClick r:id="" action="ppaction://hlinkshowjump?jump=nextslide"/>
          </p:cNvPr>
          <p:cNvSpPr txBox="1">
            <a:spLocks noChangeArrowheads="1"/>
          </p:cNvSpPr>
          <p:nvPr/>
        </p:nvSpPr>
        <p:spPr bwMode="auto">
          <a:xfrm>
            <a:off x="6862167" y="5740031"/>
            <a:ext cx="21884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rgbClr val="FFFFFF"/>
                </a:solidFill>
                <a:latin typeface="Calibri" pitchFamily="34" charset="0"/>
                <a:ea typeface="新細明體" charset="-120"/>
              </a:defRPr>
            </a:lvl1pPr>
            <a:lvl2pPr marL="742950" indent="-285750" eaLnBrk="0" hangingPunct="0">
              <a:defRPr kumimoji="1">
                <a:solidFill>
                  <a:srgbClr val="FFFFFF"/>
                </a:solidFill>
                <a:latin typeface="Calibri" pitchFamily="34" charset="0"/>
                <a:ea typeface="新細明體" charset="-120"/>
              </a:defRPr>
            </a:lvl2pPr>
            <a:lvl3pPr marL="1143000" indent="-228600" eaLnBrk="0" hangingPunct="0">
              <a:defRPr kumimoji="1">
                <a:solidFill>
                  <a:srgbClr val="FFFFFF"/>
                </a:solidFill>
                <a:latin typeface="Calibri" pitchFamily="34" charset="0"/>
                <a:ea typeface="新細明體" charset="-120"/>
              </a:defRPr>
            </a:lvl3pPr>
            <a:lvl4pPr marL="1600200" indent="-228600" eaLnBrk="0" hangingPunct="0">
              <a:defRPr kumimoji="1">
                <a:solidFill>
                  <a:srgbClr val="FFFFFF"/>
                </a:solidFill>
                <a:latin typeface="Calibri" pitchFamily="34" charset="0"/>
                <a:ea typeface="新細明體" charset="-120"/>
              </a:defRPr>
            </a:lvl4pPr>
            <a:lvl5pPr marL="2057400" indent="-228600" eaLnBrk="0" hangingPunct="0">
              <a:defRPr kumimoji="1">
                <a:solidFill>
                  <a:srgbClr val="FFFFFF"/>
                </a:solidFill>
                <a:latin typeface="Calibri" pitchFamily="34" charset="0"/>
                <a:ea typeface="新細明體" charset="-120"/>
              </a:defRPr>
            </a:lvl5pPr>
            <a:lvl6pPr marL="2514600" indent="-228600" algn="ctr" eaLnBrk="0" fontAlgn="base" hangingPunct="0">
              <a:spcBef>
                <a:spcPct val="0"/>
              </a:spcBef>
              <a:spcAft>
                <a:spcPct val="0"/>
              </a:spcAft>
              <a:defRPr kumimoji="1">
                <a:solidFill>
                  <a:srgbClr val="FFFFFF"/>
                </a:solidFill>
                <a:latin typeface="Calibri" pitchFamily="34" charset="0"/>
                <a:ea typeface="新細明體" charset="-120"/>
              </a:defRPr>
            </a:lvl6pPr>
            <a:lvl7pPr marL="2971800" indent="-228600" algn="ctr" eaLnBrk="0" fontAlgn="base" hangingPunct="0">
              <a:spcBef>
                <a:spcPct val="0"/>
              </a:spcBef>
              <a:spcAft>
                <a:spcPct val="0"/>
              </a:spcAft>
              <a:defRPr kumimoji="1">
                <a:solidFill>
                  <a:srgbClr val="FFFFFF"/>
                </a:solidFill>
                <a:latin typeface="Calibri" pitchFamily="34" charset="0"/>
                <a:ea typeface="新細明體" charset="-120"/>
              </a:defRPr>
            </a:lvl7pPr>
            <a:lvl8pPr marL="3429000" indent="-228600" algn="ctr" eaLnBrk="0" fontAlgn="base" hangingPunct="0">
              <a:spcBef>
                <a:spcPct val="0"/>
              </a:spcBef>
              <a:spcAft>
                <a:spcPct val="0"/>
              </a:spcAft>
              <a:defRPr kumimoji="1">
                <a:solidFill>
                  <a:srgbClr val="FFFFFF"/>
                </a:solidFill>
                <a:latin typeface="Calibri" pitchFamily="34" charset="0"/>
                <a:ea typeface="新細明體" charset="-120"/>
              </a:defRPr>
            </a:lvl8pPr>
            <a:lvl9pPr marL="3886200" indent="-228600" algn="ctr" eaLnBrk="0" fontAlgn="base" hangingPunct="0">
              <a:spcBef>
                <a:spcPct val="0"/>
              </a:spcBef>
              <a:spcAft>
                <a:spcPct val="0"/>
              </a:spcAft>
              <a:defRPr kumimoji="1">
                <a:solidFill>
                  <a:srgbClr val="FFFFFF"/>
                </a:solidFill>
                <a:latin typeface="Calibri" pitchFamily="34" charset="0"/>
                <a:ea typeface="新細明體" charset="-120"/>
              </a:defRPr>
            </a:lvl9pPr>
          </a:lstStyle>
          <a:p>
            <a:pPr eaLnBrk="1" hangingPunct="1"/>
            <a:r>
              <a:rPr kumimoji="0" lang="zh-TW" altLang="en-US" sz="2400" b="1" dirty="0" smtClean="0">
                <a:solidFill>
                  <a:srgbClr val="0000CC"/>
                </a:solidFill>
                <a:latin typeface="Verdana" panose="020B0604030504040204" pitchFamily="34" charset="0"/>
                <a:ea typeface="標楷體" pitchFamily="65" charset="-120"/>
                <a:cs typeface="Verdana" panose="020B0604030504040204" pitchFamily="34" charset="0"/>
                <a:hlinkClick r:id="" action="ppaction://hlinkshowjump?jump=nextslide"/>
              </a:rPr>
              <a:t>＞</a:t>
            </a:r>
            <a:r>
              <a:rPr kumimoji="0" lang="en-US" altLang="zh-TW" sz="2400" b="1" dirty="0" smtClean="0">
                <a:solidFill>
                  <a:srgbClr val="0000CC"/>
                </a:solidFill>
                <a:latin typeface="Verdana" panose="020B0604030504040204" pitchFamily="34" charset="0"/>
                <a:ea typeface="Verdana" panose="020B0604030504040204" pitchFamily="34" charset="0"/>
                <a:cs typeface="Verdana" panose="020B0604030504040204" pitchFamily="34" charset="0"/>
              </a:rPr>
              <a:t>More Info</a:t>
            </a:r>
            <a:endParaRPr kumimoji="0" lang="zh-HK" altLang="en-US" sz="2400" b="1" dirty="0">
              <a:solidFill>
                <a:srgbClr val="0000CC"/>
              </a:solidFill>
              <a:latin typeface="Verdana" panose="020B0604030504040204" pitchFamily="34" charset="0"/>
              <a:ea typeface="標楷體" pitchFamily="65" charset="-120"/>
              <a:cs typeface="Verdana" panose="020B0604030504040204" pitchFamily="34" charset="0"/>
            </a:endParaRPr>
          </a:p>
        </p:txBody>
      </p:sp>
      <p:sp>
        <p:nvSpPr>
          <p:cNvPr id="9221" name="AutoShape 4">
            <a:hlinkClick r:id="" action="ppaction://hlinkshowjump?jump=firstslide" highlightClick="1"/>
          </p:cNvPr>
          <p:cNvSpPr>
            <a:spLocks noChangeArrowheads="1"/>
          </p:cNvSpPr>
          <p:nvPr/>
        </p:nvSpPr>
        <p:spPr bwMode="auto">
          <a:xfrm>
            <a:off x="8509472" y="-20252"/>
            <a:ext cx="620799" cy="1128247"/>
          </a:xfrm>
          <a:prstGeom prst="actionButtonHome">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HK" altLang="en-US">
              <a:solidFill>
                <a:prstClr val="black"/>
              </a:solidFill>
            </a:endParaRPr>
          </a:p>
        </p:txBody>
      </p:sp>
    </p:spTree>
    <p:extLst>
      <p:ext uri="{BB962C8B-B14F-4D97-AF65-F5344CB8AC3E}">
        <p14:creationId xmlns:p14="http://schemas.microsoft.com/office/powerpoint/2010/main" val="2949790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458AE5">
            <a:alpha val="54902"/>
          </a:srgbClr>
        </a:solidFill>
        <a:ln>
          <a:solidFill>
            <a:srgbClr val="0000CC"/>
          </a:solidFill>
        </a:ln>
      </a:spPr>
      <a:bodyPr wrap="square">
        <a:spAutoFit/>
      </a:bodyPr>
      <a:lstStyle>
        <a:defPPr algn="ctr" eaLnBrk="1" hangingPunct="1">
          <a:defRPr kumimoji="0" sz="4000" b="1" dirty="0" smtClean="0">
            <a:solidFill>
              <a:srgbClr val="0000CC"/>
            </a:solidFill>
            <a:latin typeface="細明體" panose="02020509000000000000" pitchFamily="49" charset="-120"/>
            <a:ea typeface="細明體" panose="02020509000000000000" pitchFamily="49" charset="-120"/>
          </a:defRPr>
        </a:defPPr>
      </a:lstStyle>
    </a:tx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2623</TotalTime>
  <Words>1627</Words>
  <Application>Microsoft Office PowerPoint</Application>
  <PresentationFormat>如螢幕大小 (4:3)</PresentationFormat>
  <Paragraphs>277</Paragraphs>
  <Slides>14</Slides>
  <Notes>11</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PowerPoint 簡報</vt:lpstr>
      <vt:lpstr>引言</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CHIM, In-leng</dc:creator>
  <cp:lastModifiedBy>CHIU, Wing-yin</cp:lastModifiedBy>
  <cp:revision>157</cp:revision>
  <dcterms:created xsi:type="dcterms:W3CDTF">2013-05-30T06:57:43Z</dcterms:created>
  <dcterms:modified xsi:type="dcterms:W3CDTF">2014-04-14T07:32:10Z</dcterms:modified>
</cp:coreProperties>
</file>