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6" r:id="rId4"/>
    <p:sldId id="275" r:id="rId5"/>
    <p:sldId id="319" r:id="rId6"/>
    <p:sldId id="285" r:id="rId7"/>
    <p:sldId id="320" r:id="rId8"/>
    <p:sldId id="321" r:id="rId9"/>
    <p:sldId id="322" r:id="rId10"/>
    <p:sldId id="278" r:id="rId11"/>
    <p:sldId id="323" r:id="rId12"/>
    <p:sldId id="324" r:id="rId13"/>
    <p:sldId id="325" r:id="rId14"/>
    <p:sldId id="296" r:id="rId15"/>
    <p:sldId id="326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84C6D8"/>
    <a:srgbClr val="CCFF33"/>
    <a:srgbClr val="FF9900"/>
    <a:srgbClr val="9FD3E1"/>
    <a:srgbClr val="99FF33"/>
    <a:srgbClr val="CCFF66"/>
    <a:srgbClr val="CBFF97"/>
    <a:srgbClr val="D3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5" autoAdjust="0"/>
    <p:restoredTop sz="94660"/>
  </p:normalViewPr>
  <p:slideViewPr>
    <p:cSldViewPr>
      <p:cViewPr>
        <p:scale>
          <a:sx n="70" d="100"/>
          <a:sy n="70" d="100"/>
        </p:scale>
        <p:origin x="-918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25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10BD4-560F-4856-8612-66CEA02A35A7}" type="datetimeFigureOut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C82C-860C-446B-889F-DA410996A8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16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4F0D-DE7C-4054-9FDF-63D183748FDC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458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FBAE-A977-4FEE-90DB-86884E745C20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030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E717-7D7C-4F3E-9861-DE9840DE36B5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57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15-2A24-4369-A6EA-C340A7FEDA8E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40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BB6-78FD-4235-B500-D4B2EC29B066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876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67DB-4480-426E-8D8B-857F478A07CE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3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EB2D-5D78-4CBE-9F0D-183C4FFBED0C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936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1BE6-F851-48C6-8BF0-BA42F9A55ACC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19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C096-B5CE-47D1-B935-92DA1AB0AF82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013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9D8-741B-4BD9-9B11-E7D97803CBA6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52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D5F-46E9-47C2-B2A1-E171492C94C8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66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314D-37FE-4CEC-9754-3D0AEF04AEFB}" type="datetime1">
              <a:rPr lang="zh-HK" altLang="en-US" smtClean="0"/>
              <a:t>7/5/2014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108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hyperlink" Target="http://wqrc.epd.gov.hk/pdf/water-quality/annual-report/Report2012chi.pdf" TargetMode="External"/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5" Type="http://schemas.openxmlformats.org/officeDocument/2006/relationships/hyperlink" Target="http://www.info.gov.hk/gia/general/201305/30/P201305300612.htm" TargetMode="External"/><Relationship Id="rId10" Type="http://schemas.openxmlformats.org/officeDocument/2006/relationships/slide" Target="slide14.xml"/><Relationship Id="rId4" Type="http://schemas.microsoft.com/office/2007/relationships/hdphoto" Target="../media/hdphoto3.wdp"/><Relationship Id="rId9" Type="http://schemas.openxmlformats.org/officeDocument/2006/relationships/slide" Target="slide6.xml"/><Relationship Id="rId14" Type="http://schemas.openxmlformats.org/officeDocument/2006/relationships/hyperlink" Target="http://www.aqhi.gov.hk/tc/related-websites/air-pollution-index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hyperlink" Target="http://www.nanzao.com/tc/hk/7871/xiang-gang-quan-qiu-jing-zheng-li-pai-ming-die-zhi-di-san-wei" TargetMode="External"/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5" Type="http://schemas.openxmlformats.org/officeDocument/2006/relationships/hyperlink" Target="http://www.hkcd.com.hk/content/2014-02/27/content_3309246.htm" TargetMode="External"/><Relationship Id="rId10" Type="http://schemas.openxmlformats.org/officeDocument/2006/relationships/slide" Target="slide14.xml"/><Relationship Id="rId4" Type="http://schemas.microsoft.com/office/2007/relationships/hdphoto" Target="../media/hdphoto3.wdp"/><Relationship Id="rId9" Type="http://schemas.openxmlformats.org/officeDocument/2006/relationships/slide" Target="slide6.xml"/><Relationship Id="rId14" Type="http://schemas.openxmlformats.org/officeDocument/2006/relationships/hyperlink" Target="http://www.news.gov.hk/tc/categories/environment/html/2014/02/20140226_104205.s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hyperlink" Target="http://www.hkcd.com.hk/content/2014-02/27/content_3309253.htm" TargetMode="External"/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6" Type="http://schemas.openxmlformats.org/officeDocument/2006/relationships/hyperlink" Target="http://lj.hkej.com/blog/article/id/99670/%E5%8D%9A%E5%AE%A2%E6%9D%8E%E7%85%A7%E8%88%88%EF%BC%9A%E9%A6%99%E6%B8%AF%E9%82%84%E5%8F%AF%E7%B9%BC%E7%BA%8C%E5%AE%9C%E5%B1%85%E5%97%8E%EF%BC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5" Type="http://schemas.openxmlformats.org/officeDocument/2006/relationships/hyperlink" Target="http://www.districtcouncils.gov.hk/island/doc/common/dc_meetings_minutes/2013/DCmin0613.pdf" TargetMode="External"/><Relationship Id="rId10" Type="http://schemas.openxmlformats.org/officeDocument/2006/relationships/slide" Target="slide14.xml"/><Relationship Id="rId4" Type="http://schemas.microsoft.com/office/2007/relationships/hdphoto" Target="../media/hdphoto3.wdp"/><Relationship Id="rId9" Type="http://schemas.openxmlformats.org/officeDocument/2006/relationships/slide" Target="slide6.xml"/><Relationship Id="rId14" Type="http://schemas.openxmlformats.org/officeDocument/2006/relationships/hyperlink" Target="http://paper.wenweipo.com/2014/03/11/FK1403110002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hyperlink" Target="http://news.stheadline.com/dailynews/headline_news_detail_columnist.asp?id=274843&amp;section_name=wtt&amp;kw=269" TargetMode="External"/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slide" Target="slide14.xml"/><Relationship Id="rId4" Type="http://schemas.microsoft.com/office/2007/relationships/hdphoto" Target="../media/hdphoto3.wdp"/><Relationship Id="rId9" Type="http://schemas.openxmlformats.org/officeDocument/2006/relationships/slide" Target="slide6.xml"/><Relationship Id="rId14" Type="http://schemas.openxmlformats.org/officeDocument/2006/relationships/hyperlink" Target="http://www.hkcs.org/par/docu/2014/adv20140221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rthk.hk/mediadigest/20130614_76_122992.html" TargetMode="External"/><Relationship Id="rId3" Type="http://schemas.openxmlformats.org/officeDocument/2006/relationships/image" Target="../media/image15.wmf"/><Relationship Id="rId7" Type="http://schemas.openxmlformats.org/officeDocument/2006/relationships/slide" Target="slide18.xml"/><Relationship Id="rId12" Type="http://schemas.openxmlformats.org/officeDocument/2006/relationships/hyperlink" Target="http://www.betterhongkong.org/press_detail.php?lang=ZH&amp;id=121&amp;year=20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8.gif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orientaldaily.on.cc/cnt/news/20130920/00184_031.html" TargetMode="External"/><Relationship Id="rId3" Type="http://schemas.openxmlformats.org/officeDocument/2006/relationships/image" Target="../media/image15.wmf"/><Relationship Id="rId7" Type="http://schemas.openxmlformats.org/officeDocument/2006/relationships/slide" Target="slide18.xml"/><Relationship Id="rId12" Type="http://schemas.openxmlformats.org/officeDocument/2006/relationships/hyperlink" Target="http://www.bauhinia.org/analyses_content.php?id=3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8.gif"/><Relationship Id="rId9" Type="http://schemas.openxmlformats.org/officeDocument/2006/relationships/slide" Target="slide14.xml"/><Relationship Id="rId14" Type="http://schemas.openxmlformats.org/officeDocument/2006/relationships/hyperlink" Target="http://edu.people.com.cn/BIG5/n/2013/1121/c1053-23609159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big5.xinhuanet.com/gate/big5/news.xinhuanet.com/fortune/2014-02/12/c_126123247.htm" TargetMode="External"/><Relationship Id="rId3" Type="http://schemas.openxmlformats.org/officeDocument/2006/relationships/image" Target="../media/image15.wmf"/><Relationship Id="rId7" Type="http://schemas.openxmlformats.org/officeDocument/2006/relationships/slide" Target="slide18.xml"/><Relationship Id="rId12" Type="http://schemas.openxmlformats.org/officeDocument/2006/relationships/hyperlink" Target="http://www.hket.com/eti/article/7d01d088-8e93-40d4-8afe-f25e1a79a06e-95324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8.gif"/><Relationship Id="rId9" Type="http://schemas.openxmlformats.org/officeDocument/2006/relationships/slide" Target="slide14.xml"/><Relationship Id="rId14" Type="http://schemas.openxmlformats.org/officeDocument/2006/relationships/hyperlink" Target="http://finance.takungpao.com.hk/hgjj/q/2014/0309/2336650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www.singpao.com/xw/yw/201403/t20140301_492062.html" TargetMode="External"/><Relationship Id="rId3" Type="http://schemas.openxmlformats.org/officeDocument/2006/relationships/image" Target="../media/image15.wmf"/><Relationship Id="rId7" Type="http://schemas.openxmlformats.org/officeDocument/2006/relationships/slide" Target="slide18.xml"/><Relationship Id="rId12" Type="http://schemas.openxmlformats.org/officeDocument/2006/relationships/hyperlink" Target="http://news.takungpao.com/2014lh/article/2014-03/2337080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8.gif"/><Relationship Id="rId9" Type="http://schemas.openxmlformats.org/officeDocument/2006/relationships/slide" Target="slide14.xml"/><Relationship Id="rId14" Type="http://schemas.openxmlformats.org/officeDocument/2006/relationships/hyperlink" Target="http://www.nanzao.com/tc/opinion/23589/xiang-gang-mai-tou-ti-gao-jing-zheng-li-shi-cheng-zhuan-xiang-cu-jin-she-hui-ping-de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www3.weforum.org/docs/GCR2013-14/GCR_CountryHighlights_2013-2014.pdf" TargetMode="External"/><Relationship Id="rId3" Type="http://schemas.openxmlformats.org/officeDocument/2006/relationships/image" Target="../media/image15.wmf"/><Relationship Id="rId7" Type="http://schemas.openxmlformats.org/officeDocument/2006/relationships/slide" Target="slide18.xml"/><Relationship Id="rId12" Type="http://schemas.openxmlformats.org/officeDocument/2006/relationships/hyperlink" Target="http://www.metroradio.com.hk/MetroFinance/News/NewsStock.aspx?NewsId=201404102034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8.gif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s://hk.news.yahoo.com/%E9%A0%90%E7%AE%97%E6%A1%88-%E5%BB%BA%E8%A8%AD%E6%99%BA%E6%85%A7%E5%9E%8B%E5%AE%9C%E5%B1%85%E5%9F%8E%E5%B8%82-052300724.html" TargetMode="External"/><Relationship Id="rId3" Type="http://schemas.openxmlformats.org/officeDocument/2006/relationships/image" Target="../media/image7.jpeg"/><Relationship Id="rId7" Type="http://schemas.openxmlformats.org/officeDocument/2006/relationships/slide" Target="slide18.xml"/><Relationship Id="rId12" Type="http://schemas.openxmlformats.org/officeDocument/2006/relationships/hyperlink" Target="http://paper.wenweipo.com/2014/02/28/PL1402280006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8.gif"/><Relationship Id="rId4" Type="http://schemas.microsoft.com/office/2007/relationships/hdphoto" Target="../media/hdphoto2.wdp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www.cathaypacific.com/cx/zh_HK/about-us/press-room/press-release/2014/Cathay-pacific-welcomes-government-budget-initiatives.html" TargetMode="External"/><Relationship Id="rId3" Type="http://schemas.openxmlformats.org/officeDocument/2006/relationships/image" Target="../media/image7.jpeg"/><Relationship Id="rId7" Type="http://schemas.openxmlformats.org/officeDocument/2006/relationships/slide" Target="slide18.xml"/><Relationship Id="rId12" Type="http://schemas.openxmlformats.org/officeDocument/2006/relationships/hyperlink" Target="http://hkupop.hku.hk/chinese/release/release111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gif"/><Relationship Id="rId5" Type="http://schemas.openxmlformats.org/officeDocument/2006/relationships/slide" Target="slide4.xml"/><Relationship Id="rId10" Type="http://schemas.openxmlformats.org/officeDocument/2006/relationships/image" Target="../media/image8.gif"/><Relationship Id="rId4" Type="http://schemas.microsoft.com/office/2007/relationships/hdphoto" Target="../media/hdphoto2.wdp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hyperlink" Target="http://www.mpfinance.com/htm/finance/20130907/news/ad_ada1.htm" TargetMode="External"/><Relationship Id="rId3" Type="http://schemas.openxmlformats.org/officeDocument/2006/relationships/image" Target="../media/image10.wmf"/><Relationship Id="rId7" Type="http://schemas.openxmlformats.org/officeDocument/2006/relationships/slide" Target="slide6.xml"/><Relationship Id="rId12" Type="http://schemas.openxmlformats.org/officeDocument/2006/relationships/hyperlink" Target="http://pdf.wenweipo.com/2013/05/31/a01-053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8.xml"/><Relationship Id="rId11" Type="http://schemas.openxmlformats.org/officeDocument/2006/relationships/hyperlink" Target="http://www.info.gov.hk/gia/general/201402/26/P201402260273.htm" TargetMode="External"/><Relationship Id="rId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hyperlink" Target="http://paper.wenweipo.com/2012/07/12/PL1207120004.htm" TargetMode="External"/><Relationship Id="rId3" Type="http://schemas.openxmlformats.org/officeDocument/2006/relationships/image" Target="../media/image10.wmf"/><Relationship Id="rId7" Type="http://schemas.openxmlformats.org/officeDocument/2006/relationships/slide" Target="slide6.xml"/><Relationship Id="rId12" Type="http://schemas.openxmlformats.org/officeDocument/2006/relationships/hyperlink" Target="http://orientaldaily.on.cc/cnt/china_world/20131127/00180_03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8.xml"/><Relationship Id="rId11" Type="http://schemas.openxmlformats.org/officeDocument/2006/relationships/hyperlink" Target="http://big5.xinhuanet.com/gate/big5/news.xinhuanet.com/fortune/2013-09/11/c_117315300.htm" TargetMode="External"/><Relationship Id="rId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hyperlink" Target="http://hk.apple.nextmedia.com/supplement/columnist/%E9%99%B6%E5%82%91/art/20131117/18511032" TargetMode="External"/><Relationship Id="rId3" Type="http://schemas.openxmlformats.org/officeDocument/2006/relationships/image" Target="../media/image10.wmf"/><Relationship Id="rId7" Type="http://schemas.openxmlformats.org/officeDocument/2006/relationships/slide" Target="slide6.xml"/><Relationship Id="rId12" Type="http://schemas.openxmlformats.org/officeDocument/2006/relationships/hyperlink" Target="http://hk.apple.nextmedia.com/financeestate/art/20131028/184828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8.xml"/><Relationship Id="rId11" Type="http://schemas.openxmlformats.org/officeDocument/2006/relationships/hyperlink" Target="http://www.bbc.co.uk/zhongwen/trad/business/2013/05/130519_china_cities_hongkong.shtml" TargetMode="External"/><Relationship Id="rId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wmf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8.xml"/><Relationship Id="rId11" Type="http://schemas.openxmlformats.org/officeDocument/2006/relationships/hyperlink" Target="http://hk.apple.nextmedia.com/news/art/20140220/18631439" TargetMode="External"/><Relationship Id="rId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5">
                <a:lumMod val="0"/>
                <a:lumOff val="100000"/>
                <a:alpha val="4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wongwaikit\AppData\Local\Microsoft\Windows\Temporary Internet Files\Content.IE5\UVLOH5Y9\MP90044231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361040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</a:t>
            </a:fld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19847" y="1772816"/>
            <a:ext cx="6474849" cy="2862322"/>
          </a:xfrm>
          <a:prstGeom prst="rect">
            <a:avLst/>
          </a:prstGeom>
          <a:solidFill>
            <a:srgbClr val="FFCCFF">
              <a:alpha val="43922"/>
            </a:srgbClr>
          </a:solidFill>
          <a:effectLst>
            <a:glow rad="1168400">
              <a:schemeClr val="accent4">
                <a:satMod val="175000"/>
                <a:alpha val="26000"/>
              </a:schemeClr>
            </a:glow>
            <a:softEdge rad="10287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u="sng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熱點事件</a:t>
            </a:r>
            <a:endParaRPr lang="en-US" altLang="zh-TW" sz="7200" b="1" u="sng" spc="50" dirty="0" smtClean="0">
              <a:ln w="12700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glow rad="1282700">
                  <a:schemeClr val="bg1">
                    <a:alpha val="3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HK" sz="5400" b="1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構</a:t>
            </a:r>
            <a:r>
              <a:rPr lang="zh-TW" altLang="zh-HK" sz="5400" b="1" spc="50" dirty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建「宜居城市</a:t>
            </a:r>
            <a:r>
              <a:rPr lang="zh-TW" altLang="zh-HK" sz="5400" b="1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5400" b="1" spc="50" dirty="0" smtClean="0">
              <a:ln w="12700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82700">
                  <a:schemeClr val="bg1">
                    <a:alpha val="3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HK" sz="5400" b="1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HK" sz="5400" b="1" spc="50" dirty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提升香港的競爭力</a:t>
            </a:r>
            <a:endParaRPr lang="zh-HK" altLang="en-US" sz="5400" b="1" spc="50" dirty="0">
              <a:ln w="12700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82700">
                  <a:schemeClr val="bg1">
                    <a:alpha val="3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4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69441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18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0" name="矩形 19">
              <a:hlinkClick r:id="rId6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矩形 2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7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矩形 28">
              <a:hlinkClick r:id="rId8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10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-1"/>
            <a:ext cx="8460431" cy="76944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22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200" b="1" dirty="0" smtClean="0">
                <a:solidFill>
                  <a:srgbClr val="0000CC"/>
                </a:solidFill>
              </a:rPr>
              <a:t>預算案</a:t>
            </a:r>
            <a:r>
              <a:rPr lang="zh-TW" altLang="zh-HK" sz="2200" b="1" dirty="0">
                <a:solidFill>
                  <a:srgbClr val="0000CC"/>
                </a:solidFill>
              </a:rPr>
              <a:t>中提出銳意改善空氣、海水素質等建議，你認為這些建議應否是打造香港成為「宜居城市」最優先處理的範疇？為什麼？</a:t>
            </a:r>
          </a:p>
        </p:txBody>
      </p:sp>
      <p:pic>
        <p:nvPicPr>
          <p:cNvPr id="16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直排文字版面配置區 4"/>
          <p:cNvSpPr txBox="1">
            <a:spLocks/>
          </p:cNvSpPr>
          <p:nvPr/>
        </p:nvSpPr>
        <p:spPr>
          <a:xfrm>
            <a:off x="249722" y="980728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2"/>
              </a:buBlip>
            </a:pPr>
            <a:r>
              <a:rPr lang="zh-TW" altLang="zh-HK" sz="2500" dirty="0" smtClean="0"/>
              <a:t>環境保護</a:t>
            </a:r>
            <a:r>
              <a:rPr lang="zh-TW" altLang="zh-HK" sz="2500" dirty="0"/>
              <a:t>署〈</a:t>
            </a:r>
            <a:r>
              <a:rPr lang="en-US" altLang="zh-HK" sz="2500" dirty="0"/>
              <a:t>2012</a:t>
            </a:r>
            <a:r>
              <a:rPr lang="zh-TW" altLang="zh-HK" sz="2500" dirty="0"/>
              <a:t>年香港海水水質年報〉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12</a:t>
            </a:r>
            <a:r>
              <a:rPr lang="zh-TW" altLang="zh-HK" sz="2500" dirty="0"/>
              <a:t>月</a:t>
            </a:r>
            <a:r>
              <a:rPr lang="en-US" altLang="zh-HK" sz="2500" dirty="0"/>
              <a:t>5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</a:t>
            </a:r>
            <a:r>
              <a:rPr lang="en-US" altLang="zh-HK" sz="2500" u="sng" dirty="0" smtClean="0">
                <a:hlinkClick r:id="rId13"/>
              </a:rPr>
              <a:t>wqrc.epd.gov.hk/pdf/water-quality/annual-report/Report2012chi.pdf</a:t>
            </a:r>
            <a:endParaRPr lang="en-US" altLang="zh-HK" sz="2500" dirty="0"/>
          </a:p>
          <a:p>
            <a:pPr>
              <a:buBlip>
                <a:blip r:embed="rId12"/>
              </a:buBlip>
            </a:pPr>
            <a:r>
              <a:rPr lang="zh-TW" altLang="zh-HK" sz="2500" dirty="0" smtClean="0"/>
              <a:t>環境保護</a:t>
            </a:r>
            <a:r>
              <a:rPr lang="zh-TW" altLang="zh-HK" sz="2500" dirty="0"/>
              <a:t>署〈空氣污染指數</a:t>
            </a:r>
            <a:r>
              <a:rPr lang="en-US" altLang="zh-HK" sz="2500" dirty="0"/>
              <a:t>(1995 - 2013)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1</a:t>
            </a:r>
            <a:r>
              <a:rPr lang="zh-TW" altLang="zh-HK" sz="2500" dirty="0"/>
              <a:t>月</a:t>
            </a:r>
            <a:r>
              <a:rPr lang="en-US" altLang="zh-HK" sz="2500" dirty="0"/>
              <a:t>13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4"/>
              </a:rPr>
              <a:t>http</a:t>
            </a:r>
            <a:r>
              <a:rPr lang="en-US" altLang="zh-HK" sz="2500" u="sng" dirty="0">
                <a:hlinkClick r:id="rId14"/>
              </a:rPr>
              <a:t>://</a:t>
            </a:r>
            <a:r>
              <a:rPr lang="en-US" altLang="zh-HK" sz="2500" u="sng" dirty="0" smtClean="0">
                <a:hlinkClick r:id="rId14"/>
              </a:rPr>
              <a:t>www.aqhi.gov.hk/tc/related-websites/air-pollution-index.html</a:t>
            </a:r>
            <a:endParaRPr lang="en-US" altLang="zh-HK" sz="2500" dirty="0"/>
          </a:p>
          <a:p>
            <a:pPr>
              <a:buBlip>
                <a:blip r:embed="rId12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政府新聞網〈新聞公報</a:t>
            </a:r>
            <a:r>
              <a:rPr lang="en-US" altLang="zh-HK" sz="2500" dirty="0"/>
              <a:t>──</a:t>
            </a:r>
            <a:r>
              <a:rPr lang="zh-TW" altLang="zh-HK" sz="2500" dirty="0"/>
              <a:t>立法會：財經事務及庫務局局長就「提升香港整體持續競爭力」動議辯論總結發言〉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30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5"/>
              </a:rPr>
              <a:t>http</a:t>
            </a:r>
            <a:r>
              <a:rPr lang="en-US" altLang="zh-HK" sz="2500" u="sng" dirty="0">
                <a:hlinkClick r:id="rId15"/>
              </a:rPr>
              <a:t>://www.info.gov.hk/gia/general/201305/30/P201305300612.htm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2949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69441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11</a:t>
            </a:fld>
            <a:endParaRPr lang="zh-HK" altLang="en-US"/>
          </a:p>
        </p:txBody>
      </p:sp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18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0" name="矩形 19">
              <a:hlinkClick r:id="rId6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矩形 2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7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矩形 28">
              <a:hlinkClick r:id="rId8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10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-1"/>
            <a:ext cx="8460431" cy="76944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22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200" b="1" dirty="0" smtClean="0">
                <a:solidFill>
                  <a:srgbClr val="0000CC"/>
                </a:solidFill>
              </a:rPr>
              <a:t>預算案</a:t>
            </a:r>
            <a:r>
              <a:rPr lang="zh-TW" altLang="zh-HK" sz="2200" b="1" dirty="0">
                <a:solidFill>
                  <a:srgbClr val="0000CC"/>
                </a:solidFill>
              </a:rPr>
              <a:t>中提出銳意改善空氣、海水素質等建議，你認為這些建議應否是打造香港成為「宜居城市」最優先處理的範疇？為什麼？</a:t>
            </a:r>
          </a:p>
        </p:txBody>
      </p:sp>
      <p:pic>
        <p:nvPicPr>
          <p:cNvPr id="16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直排文字版面配置區 4"/>
          <p:cNvSpPr txBox="1">
            <a:spLocks/>
          </p:cNvSpPr>
          <p:nvPr/>
        </p:nvSpPr>
        <p:spPr>
          <a:xfrm>
            <a:off x="249722" y="980728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2"/>
              </a:buBlip>
            </a:pPr>
            <a:r>
              <a:rPr lang="zh-TW" altLang="zh-HK" sz="2500" dirty="0" smtClean="0"/>
              <a:t>南</a:t>
            </a:r>
            <a:r>
              <a:rPr lang="zh-TW" altLang="zh-HK" sz="2500" dirty="0"/>
              <a:t>華早報〈香港全球競爭力排名跌至第三位〉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31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</a:t>
            </a:r>
            <a:r>
              <a:rPr lang="en-US" altLang="zh-HK" sz="2500" u="sng" dirty="0" smtClean="0">
                <a:hlinkClick r:id="rId13"/>
              </a:rPr>
              <a:t>www.nanzao.com/tc/hk/7871/xiang-gang-quan-qiu-jing-zheng-li-pai-ming-die-zhi-di-san-wei</a:t>
            </a:r>
            <a:endParaRPr lang="en-US" altLang="zh-HK" sz="2500" u="sng" dirty="0" smtClean="0"/>
          </a:p>
          <a:p>
            <a:pPr>
              <a:buBlip>
                <a:blip r:embed="rId12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政府新聞網〈</a:t>
            </a:r>
            <a:r>
              <a:rPr lang="zh-HK" altLang="zh-HK" sz="2500" dirty="0"/>
              <a:t>加強環境基建 打造宜居城市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26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4"/>
              </a:rPr>
              <a:t>http</a:t>
            </a:r>
            <a:r>
              <a:rPr lang="en-US" altLang="zh-HK" sz="2500" u="sng" dirty="0">
                <a:hlinkClick r:id="rId14"/>
              </a:rPr>
              <a:t>://</a:t>
            </a:r>
            <a:r>
              <a:rPr lang="en-US" altLang="zh-HK" sz="2500" u="sng" dirty="0" smtClean="0">
                <a:hlinkClick r:id="rId14"/>
              </a:rPr>
              <a:t>www.news.gov.hk/tc/categories/environment/html/2014/02/20140226_104205.shtml</a:t>
            </a:r>
            <a:endParaRPr lang="en-US" altLang="zh-HK" sz="2500" dirty="0"/>
          </a:p>
          <a:p>
            <a:pPr>
              <a:buBlip>
                <a:blip r:embed="rId12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商報〈交通大發圍 構建宜居城市〉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5"/>
              </a:rPr>
              <a:t>http</a:t>
            </a:r>
            <a:r>
              <a:rPr lang="en-US" altLang="zh-HK" sz="2500" u="sng" dirty="0">
                <a:hlinkClick r:id="rId15"/>
              </a:rPr>
              <a:t>://www.hkcd.com.hk/content/2014-02/27/content_3309246.htm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861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69441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12</a:t>
            </a:fld>
            <a:endParaRPr lang="zh-HK" altLang="en-US"/>
          </a:p>
        </p:txBody>
      </p:sp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18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0" name="矩形 19">
              <a:hlinkClick r:id="rId6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矩形 2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7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矩形 28">
              <a:hlinkClick r:id="rId8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10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-1"/>
            <a:ext cx="8460431" cy="76944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22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200" b="1" dirty="0" smtClean="0">
                <a:solidFill>
                  <a:srgbClr val="0000CC"/>
                </a:solidFill>
              </a:rPr>
              <a:t>預算案</a:t>
            </a:r>
            <a:r>
              <a:rPr lang="zh-TW" altLang="zh-HK" sz="2200" b="1" dirty="0">
                <a:solidFill>
                  <a:srgbClr val="0000CC"/>
                </a:solidFill>
              </a:rPr>
              <a:t>中提出銳意改善空氣、海水素質等建議，你認為這些建議應否是打造香港成為「宜居城市」最優先處理的範疇？為什麼？</a:t>
            </a:r>
          </a:p>
        </p:txBody>
      </p:sp>
      <p:pic>
        <p:nvPicPr>
          <p:cNvPr id="16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直排文字版面配置區 4"/>
          <p:cNvSpPr txBox="1">
            <a:spLocks/>
          </p:cNvSpPr>
          <p:nvPr/>
        </p:nvSpPr>
        <p:spPr>
          <a:xfrm>
            <a:off x="154716" y="836712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2"/>
              </a:buBlip>
            </a:pPr>
            <a:r>
              <a:rPr lang="zh-HK" altLang="zh-HK" sz="2350" dirty="0" smtClean="0"/>
              <a:t>香港</a:t>
            </a:r>
            <a:r>
              <a:rPr lang="zh-HK" altLang="zh-HK" sz="2350" dirty="0"/>
              <a:t>商報〈推動環保打造宜居城市〉</a:t>
            </a:r>
            <a:r>
              <a:rPr lang="en-US" altLang="zh-HK" sz="2350" dirty="0"/>
              <a:t>(2014</a:t>
            </a:r>
            <a:r>
              <a:rPr lang="zh-HK" altLang="zh-HK" sz="2350" dirty="0"/>
              <a:t>年</a:t>
            </a:r>
            <a:r>
              <a:rPr lang="en-US" altLang="zh-HK" sz="2350" dirty="0"/>
              <a:t>2</a:t>
            </a:r>
            <a:r>
              <a:rPr lang="zh-HK" altLang="zh-HK" sz="2350" dirty="0"/>
              <a:t>月</a:t>
            </a:r>
            <a:r>
              <a:rPr lang="en-US" altLang="zh-HK" sz="2350" dirty="0"/>
              <a:t>27</a:t>
            </a:r>
            <a:r>
              <a:rPr lang="zh-HK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13"/>
              </a:rPr>
              <a:t>http</a:t>
            </a:r>
            <a:r>
              <a:rPr lang="en-US" altLang="zh-HK" sz="2350" u="sng" dirty="0">
                <a:hlinkClick r:id="rId13"/>
              </a:rPr>
              <a:t>://</a:t>
            </a:r>
            <a:r>
              <a:rPr lang="en-US" altLang="zh-HK" sz="2350" u="sng" dirty="0" smtClean="0">
                <a:hlinkClick r:id="rId13"/>
              </a:rPr>
              <a:t>www.hkcd.com.hk/content/2014-02/27/content_3309253.htm</a:t>
            </a:r>
            <a:endParaRPr lang="en-US" altLang="zh-HK" sz="2350" dirty="0"/>
          </a:p>
          <a:p>
            <a:pPr>
              <a:buBlip>
                <a:blip r:embed="rId12"/>
              </a:buBlip>
            </a:pPr>
            <a:r>
              <a:rPr lang="zh-HK" altLang="zh-HK" sz="2350" dirty="0" smtClean="0"/>
              <a:t>文匯報</a:t>
            </a:r>
            <a:r>
              <a:rPr lang="zh-HK" altLang="zh-HK" sz="2350" dirty="0"/>
              <a:t>〈香港有需要第三條機場跑道〉</a:t>
            </a:r>
            <a:r>
              <a:rPr lang="en-US" altLang="zh-HK" sz="2350" dirty="0"/>
              <a:t>(2014</a:t>
            </a:r>
            <a:r>
              <a:rPr lang="zh-HK" altLang="zh-HK" sz="2350" dirty="0"/>
              <a:t>年</a:t>
            </a:r>
            <a:r>
              <a:rPr lang="en-US" altLang="zh-HK" sz="2350" dirty="0"/>
              <a:t>3</a:t>
            </a:r>
            <a:r>
              <a:rPr lang="zh-HK" altLang="zh-HK" sz="2350" dirty="0"/>
              <a:t>月</a:t>
            </a:r>
            <a:r>
              <a:rPr lang="en-US" altLang="zh-HK" sz="2350" dirty="0"/>
              <a:t>11</a:t>
            </a:r>
            <a:r>
              <a:rPr lang="zh-HK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14"/>
              </a:rPr>
              <a:t>http</a:t>
            </a:r>
            <a:r>
              <a:rPr lang="en-US" altLang="zh-HK" sz="2350" u="sng" dirty="0">
                <a:hlinkClick r:id="rId14"/>
              </a:rPr>
              <a:t>://</a:t>
            </a:r>
            <a:r>
              <a:rPr lang="en-US" altLang="zh-HK" sz="2350" u="sng" dirty="0" smtClean="0">
                <a:hlinkClick r:id="rId14"/>
              </a:rPr>
              <a:t>paper.wenweipo.com/2014/03/11/FK1403110002.htm</a:t>
            </a:r>
            <a:endParaRPr lang="en-US" altLang="zh-HK" sz="2350" dirty="0"/>
          </a:p>
          <a:p>
            <a:pPr>
              <a:buBlip>
                <a:blip r:embed="rId12"/>
              </a:buBlip>
            </a:pPr>
            <a:r>
              <a:rPr lang="zh-TW" altLang="zh-HK" sz="2350" dirty="0" smtClean="0"/>
              <a:t>〈</a:t>
            </a:r>
            <a:r>
              <a:rPr lang="zh-TW" altLang="zh-HK" sz="2350" dirty="0"/>
              <a:t>離島區議會會議記錄〉</a:t>
            </a:r>
            <a:r>
              <a:rPr lang="en-US" altLang="zh-HK" sz="2350" dirty="0"/>
              <a:t>(2013</a:t>
            </a:r>
            <a:r>
              <a:rPr lang="zh-TW" altLang="zh-HK" sz="2350" dirty="0"/>
              <a:t>年</a:t>
            </a:r>
            <a:r>
              <a:rPr lang="en-US" altLang="zh-HK" sz="2350" dirty="0"/>
              <a:t>6</a:t>
            </a:r>
            <a:r>
              <a:rPr lang="zh-TW" altLang="zh-HK" sz="2350" dirty="0"/>
              <a:t>月</a:t>
            </a:r>
            <a:r>
              <a:rPr lang="en-US" altLang="zh-HK" sz="2350" dirty="0"/>
              <a:t>24</a:t>
            </a:r>
            <a:r>
              <a:rPr lang="zh-TW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15"/>
              </a:rPr>
              <a:t>http</a:t>
            </a:r>
            <a:r>
              <a:rPr lang="en-US" altLang="zh-HK" sz="2350" u="sng" dirty="0">
                <a:hlinkClick r:id="rId15"/>
              </a:rPr>
              <a:t>://</a:t>
            </a:r>
            <a:r>
              <a:rPr lang="en-US" altLang="zh-HK" sz="2350" u="sng" dirty="0" smtClean="0">
                <a:hlinkClick r:id="rId15"/>
              </a:rPr>
              <a:t>www.districtcouncils.gov.hk/island/doc/common/dc_meetings_minutes/2013/DCmin0613.pdf</a:t>
            </a:r>
            <a:endParaRPr lang="en-US" altLang="zh-HK" sz="2350" dirty="0" smtClean="0"/>
          </a:p>
          <a:p>
            <a:pPr>
              <a:buBlip>
                <a:blip r:embed="rId12"/>
              </a:buBlip>
            </a:pPr>
            <a:r>
              <a:rPr lang="zh-TW" altLang="zh-HK" sz="2350" dirty="0" smtClean="0"/>
              <a:t>信</a:t>
            </a:r>
            <a:r>
              <a:rPr lang="zh-TW" altLang="zh-HK" sz="2350" dirty="0"/>
              <a:t>報〈博客李照興：香港還可繼續宜居嗎？〉</a:t>
            </a:r>
            <a:r>
              <a:rPr lang="en-US" altLang="zh-HK" sz="2350" dirty="0"/>
              <a:t>(2013</a:t>
            </a:r>
            <a:r>
              <a:rPr lang="zh-TW" altLang="zh-HK" sz="2350" dirty="0"/>
              <a:t>年</a:t>
            </a:r>
            <a:r>
              <a:rPr lang="en-US" altLang="zh-HK" sz="2350" dirty="0"/>
              <a:t>9</a:t>
            </a:r>
            <a:r>
              <a:rPr lang="zh-TW" altLang="zh-HK" sz="2350" dirty="0"/>
              <a:t>月</a:t>
            </a:r>
            <a:r>
              <a:rPr lang="en-US" altLang="zh-HK" sz="2350" dirty="0"/>
              <a:t>13</a:t>
            </a:r>
            <a:r>
              <a:rPr lang="zh-TW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16"/>
              </a:rPr>
              <a:t>http</a:t>
            </a:r>
            <a:r>
              <a:rPr lang="en-US" altLang="zh-HK" sz="2350" u="sng" dirty="0">
                <a:hlinkClick r:id="rId16"/>
              </a:rPr>
              <a:t>://lj.hkej.com/blog/article/id/99670/%E5%8D%9A%E5%AE%A2%E6%9D%8E%E7%85%A7%E8%88%88%EF%BC%9A%E9%A6%99%E6%B8%AF%E9%82%84%E5%8F%AF%E7%B9%BC%E7%BA%8C%E5%AE%9C%E5%B1%85%E5%97%8E%EF%BC%9F</a:t>
            </a:r>
            <a:endParaRPr lang="zh-TW" altLang="zh-HK" sz="2350" dirty="0"/>
          </a:p>
        </p:txBody>
      </p:sp>
    </p:spTree>
    <p:extLst>
      <p:ext uri="{BB962C8B-B14F-4D97-AF65-F5344CB8AC3E}">
        <p14:creationId xmlns:p14="http://schemas.microsoft.com/office/powerpoint/2010/main" val="37888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69441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13</a:t>
            </a:fld>
            <a:endParaRPr lang="zh-HK" altLang="en-US"/>
          </a:p>
        </p:txBody>
      </p:sp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0" name="矩形 19">
              <a:hlinkClick r:id="rId6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矩形 2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7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矩形 28">
              <a:hlinkClick r:id="rId8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10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10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-1"/>
            <a:ext cx="8460431" cy="76944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22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200" b="1" dirty="0" smtClean="0">
                <a:solidFill>
                  <a:srgbClr val="0000CC"/>
                </a:solidFill>
              </a:rPr>
              <a:t>預算案</a:t>
            </a:r>
            <a:r>
              <a:rPr lang="zh-TW" altLang="zh-HK" sz="2200" b="1" dirty="0">
                <a:solidFill>
                  <a:srgbClr val="0000CC"/>
                </a:solidFill>
              </a:rPr>
              <a:t>中提出銳意改善空氣、海水素質等建議，你認為這些建議應否是打造香港成為「宜居城市」最優先處理的範疇？為什麼？</a:t>
            </a:r>
          </a:p>
        </p:txBody>
      </p:sp>
      <p:pic>
        <p:nvPicPr>
          <p:cNvPr id="16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2"/>
              </a:buBlip>
            </a:pPr>
            <a:r>
              <a:rPr lang="zh-TW" altLang="zh-HK" sz="2500" dirty="0" smtClean="0"/>
              <a:t>頭條</a:t>
            </a:r>
            <a:r>
              <a:rPr lang="zh-TW" altLang="zh-HK" sz="2500" dirty="0"/>
              <a:t>日報〈行行同行</a:t>
            </a:r>
            <a:r>
              <a:rPr lang="en-US" altLang="zh-HK" sz="2500" dirty="0"/>
              <a:t>——</a:t>
            </a:r>
            <a:r>
              <a:rPr lang="zh-TW" altLang="zh-HK" sz="2500" dirty="0"/>
              <a:t>對「人口政策」的意見（二）〉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19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</a:t>
            </a:r>
            <a:r>
              <a:rPr lang="en-US" altLang="zh-HK" sz="2500" u="sng" dirty="0" smtClean="0">
                <a:hlinkClick r:id="rId13"/>
              </a:rPr>
              <a:t>news.stheadline.com/dailynews/headline_news_detail_columnist.asp?id=274843&amp;section_name=wtt&amp;kw=269</a:t>
            </a:r>
            <a:endParaRPr lang="en-US" altLang="zh-HK" sz="2500" dirty="0"/>
          </a:p>
          <a:p>
            <a:pPr>
              <a:buBlip>
                <a:blip r:embed="rId12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基督教服務處〈人口政策諮詢文件回應書〉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4"/>
              </a:rPr>
              <a:t>http</a:t>
            </a:r>
            <a:r>
              <a:rPr lang="en-US" altLang="zh-HK" sz="2500" u="sng" dirty="0">
                <a:hlinkClick r:id="rId14"/>
              </a:rPr>
              <a:t>://www.hkcs.org/par/docu/2014/adv20140221.html</a:t>
            </a:r>
            <a:endParaRPr lang="zh-TW" altLang="zh-HK" sz="2500" dirty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10104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4507"/>
            <a:ext cx="8316416" cy="954107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若要</a:t>
            </a:r>
            <a:r>
              <a:rPr lang="zh-TW" altLang="zh-HK" sz="2800" b="1" dirty="0">
                <a:solidFill>
                  <a:srgbClr val="0000CC"/>
                </a:solidFill>
              </a:rPr>
              <a:t>有效提升香港的競爭力，除了「宜居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城市</a:t>
            </a:r>
            <a:r>
              <a:rPr lang="zh-TW" altLang="zh-HK" sz="2800" b="1" dirty="0">
                <a:solidFill>
                  <a:srgbClr val="0000CC"/>
                </a:solidFill>
              </a:rPr>
              <a:t>」的構想，你認為還有哪些可行的建議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方案</a:t>
            </a:r>
            <a:r>
              <a:rPr lang="zh-TW" altLang="zh-HK" sz="2800" b="1" dirty="0">
                <a:solidFill>
                  <a:srgbClr val="0000CC"/>
                </a:solidFill>
              </a:rPr>
              <a:t>？</a:t>
            </a:r>
            <a:endParaRPr lang="zh-TW" altLang="zh-HK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"/>
            <a:ext cx="813855" cy="954108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14</a:t>
            </a:fld>
            <a:endParaRPr lang="zh-HK" altLang="en-US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9" name="矩形 18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1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明天更好基金〈中國城市競爭力報告</a:t>
            </a:r>
            <a:r>
              <a:rPr lang="en-US" altLang="zh-HK" sz="2500" dirty="0"/>
              <a:t>2013</a:t>
            </a:r>
            <a:r>
              <a:rPr lang="zh-TW" altLang="zh-HK" sz="2500" dirty="0"/>
              <a:t>香港發佈會〉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20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www.betterhongkong.org/press_detail.php?lang=ZH&amp;id=121&amp;year=2013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傳媒</a:t>
            </a:r>
            <a:r>
              <a:rPr lang="zh-TW" altLang="zh-HK" sz="2500" dirty="0"/>
              <a:t>透視〈「傳媒資訊素養」提升香港競爭力〉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6</a:t>
            </a:r>
            <a:r>
              <a:rPr lang="zh-TW" altLang="zh-HK" sz="2500" dirty="0"/>
              <a:t>月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://rthk.hk/mediadigest/20130614_76_122992.html</a:t>
            </a: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1729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4507"/>
            <a:ext cx="8316416" cy="954107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若要</a:t>
            </a:r>
            <a:r>
              <a:rPr lang="zh-TW" altLang="zh-HK" sz="2800" b="1" dirty="0">
                <a:solidFill>
                  <a:srgbClr val="0000CC"/>
                </a:solidFill>
              </a:rPr>
              <a:t>有效提升香港的競爭力，除了「宜居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城市</a:t>
            </a:r>
            <a:r>
              <a:rPr lang="zh-TW" altLang="zh-HK" sz="2800" b="1" dirty="0">
                <a:solidFill>
                  <a:srgbClr val="0000CC"/>
                </a:solidFill>
              </a:rPr>
              <a:t>」的構想，你認為還有哪些可行的建議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方案</a:t>
            </a:r>
            <a:r>
              <a:rPr lang="zh-TW" altLang="zh-HK" sz="2800" b="1" dirty="0">
                <a:solidFill>
                  <a:srgbClr val="0000CC"/>
                </a:solidFill>
              </a:rPr>
              <a:t>？</a:t>
            </a:r>
            <a:endParaRPr lang="zh-TW" altLang="zh-HK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"/>
            <a:ext cx="813855" cy="954108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9" name="矩形 18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1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智</a:t>
            </a:r>
            <a:r>
              <a:rPr lang="zh-TW" altLang="zh-HK" sz="2500" dirty="0"/>
              <a:t>經研究中心〈排行榜我總可以上一上〉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6</a:t>
            </a:r>
            <a:r>
              <a:rPr lang="zh-TW" altLang="zh-HK" sz="2500" dirty="0"/>
              <a:t>月</a:t>
            </a:r>
            <a:r>
              <a:rPr lang="en-US" altLang="zh-HK" sz="2500" dirty="0"/>
              <a:t>4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www.bauhinia.org/analyses_content.php?id=39</a:t>
            </a:r>
            <a:endParaRPr lang="en-US" altLang="zh-HK" sz="2500" u="sng" dirty="0" smtClean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東方</a:t>
            </a:r>
            <a:r>
              <a:rPr lang="zh-TW" altLang="zh-HK" sz="2500" dirty="0"/>
              <a:t>日報〈如刀集：地少不要怪人多〉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9</a:t>
            </a:r>
            <a:r>
              <a:rPr lang="zh-TW" altLang="zh-HK" sz="2500" dirty="0"/>
              <a:t>月</a:t>
            </a:r>
            <a:r>
              <a:rPr lang="en-US" altLang="zh-HK" sz="2500" dirty="0"/>
              <a:t>20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</a:t>
            </a:r>
            <a:r>
              <a:rPr lang="en-US" altLang="zh-HK" sz="2500" u="sng" dirty="0" smtClean="0">
                <a:hlinkClick r:id="rId13"/>
              </a:rPr>
              <a:t>orientaldaily.on.cc/cnt/news/20130920/00184_031.html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人民</a:t>
            </a:r>
            <a:r>
              <a:rPr lang="zh-TW" altLang="zh-HK" sz="2500" dirty="0"/>
              <a:t>網〈</a:t>
            </a:r>
            <a:r>
              <a:rPr lang="zh-HK" altLang="zh-HK" sz="2500" dirty="0"/>
              <a:t>全球最佳求學城市：香港第七 新加坡冠亞洲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11</a:t>
            </a:r>
            <a:r>
              <a:rPr lang="zh-TW" altLang="zh-HK" sz="2500" dirty="0"/>
              <a:t>月</a:t>
            </a:r>
            <a:r>
              <a:rPr lang="en-US" altLang="zh-HK" sz="2500" dirty="0"/>
              <a:t>21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4"/>
              </a:rPr>
              <a:t>http</a:t>
            </a:r>
            <a:r>
              <a:rPr lang="en-US" altLang="zh-HK" sz="2500" u="sng" dirty="0">
                <a:hlinkClick r:id="rId14"/>
              </a:rPr>
              <a:t>://edu.people.com.cn/BIG5/n/2013/1121/c1053-23609159.html</a:t>
            </a: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36957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4507"/>
            <a:ext cx="8316416" cy="954107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若要</a:t>
            </a:r>
            <a:r>
              <a:rPr lang="zh-TW" altLang="zh-HK" sz="2800" b="1" dirty="0">
                <a:solidFill>
                  <a:srgbClr val="0000CC"/>
                </a:solidFill>
              </a:rPr>
              <a:t>有效提升香港的競爭力，除了「宜居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城市</a:t>
            </a:r>
            <a:r>
              <a:rPr lang="zh-TW" altLang="zh-HK" sz="2800" b="1" dirty="0">
                <a:solidFill>
                  <a:srgbClr val="0000CC"/>
                </a:solidFill>
              </a:rPr>
              <a:t>」的構想，你認為還有哪些可行的建議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方案</a:t>
            </a:r>
            <a:r>
              <a:rPr lang="zh-TW" altLang="zh-HK" sz="2800" b="1" dirty="0">
                <a:solidFill>
                  <a:srgbClr val="0000CC"/>
                </a:solidFill>
              </a:rPr>
              <a:t>？</a:t>
            </a:r>
            <a:endParaRPr lang="zh-TW" altLang="zh-HK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"/>
            <a:ext cx="813855" cy="954108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16</a:t>
            </a:fld>
            <a:endParaRPr lang="zh-HK" altLang="en-US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9" name="矩形 18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1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經濟日報</a:t>
            </a:r>
            <a:r>
              <a:rPr lang="zh-TW" altLang="zh-HK" sz="2500" dirty="0"/>
              <a:t>〈</a:t>
            </a:r>
            <a:r>
              <a:rPr lang="en-US" altLang="zh-HK" sz="2500" dirty="0"/>
              <a:t>PISA</a:t>
            </a:r>
            <a:r>
              <a:rPr lang="zh-HK" altLang="zh-HK" sz="2500" dirty="0"/>
              <a:t>現象 全球教育鬥高分？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12</a:t>
            </a:r>
            <a:r>
              <a:rPr lang="zh-TW" altLang="zh-HK" sz="2500" dirty="0"/>
              <a:t>月</a:t>
            </a:r>
            <a:r>
              <a:rPr lang="en-US" altLang="zh-HK" sz="2500" dirty="0"/>
              <a:t>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www.hket.com/eti/article/7d01d088-8e93-40d4-8afe-f25e1a79a06e-953247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中國</a:t>
            </a:r>
            <a:r>
              <a:rPr lang="zh-TW" altLang="zh-HK" sz="2500" dirty="0"/>
              <a:t>新聞網〈</a:t>
            </a:r>
            <a:r>
              <a:rPr lang="zh-HK" altLang="zh-HK" sz="2500" dirty="0"/>
              <a:t>國際城市藍皮書：東亞多城市生態環境指標排名墊底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12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</a:t>
            </a:r>
            <a:r>
              <a:rPr lang="en-US" altLang="zh-HK" sz="2500" u="sng" dirty="0" smtClean="0">
                <a:hlinkClick r:id="rId13"/>
              </a:rPr>
              <a:t>big5.xinhuanet.com/gate/big5/news.xinhuanet.com/fortune/2014-02/12/c_126123247.htm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大公報</a:t>
            </a:r>
            <a:r>
              <a:rPr lang="zh-TW" altLang="zh-HK" sz="2500" dirty="0"/>
              <a:t>〈</a:t>
            </a:r>
            <a:r>
              <a:rPr lang="zh-HK" altLang="zh-HK" sz="2500" dirty="0"/>
              <a:t>王惠貞：經濟發展是保持香港競爭力的關鍵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4"/>
              </a:rPr>
              <a:t>http</a:t>
            </a:r>
            <a:r>
              <a:rPr lang="en-US" altLang="zh-HK" sz="2500" u="sng" dirty="0">
                <a:hlinkClick r:id="rId14"/>
              </a:rPr>
              <a:t>://finance.takungpao.com.hk/hgjj/q/2014/0309/2336650.html</a:t>
            </a: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34156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4507"/>
            <a:ext cx="8316416" cy="954107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若要</a:t>
            </a:r>
            <a:r>
              <a:rPr lang="zh-TW" altLang="zh-HK" sz="2800" b="1" dirty="0">
                <a:solidFill>
                  <a:srgbClr val="0000CC"/>
                </a:solidFill>
              </a:rPr>
              <a:t>有效提升香港的競爭力，除了「宜居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城市</a:t>
            </a:r>
            <a:r>
              <a:rPr lang="zh-TW" altLang="zh-HK" sz="2800" b="1" dirty="0">
                <a:solidFill>
                  <a:srgbClr val="0000CC"/>
                </a:solidFill>
              </a:rPr>
              <a:t>」的構想，你認為還有哪些可行的建議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方案</a:t>
            </a:r>
            <a:r>
              <a:rPr lang="zh-TW" altLang="zh-HK" sz="2800" b="1" dirty="0">
                <a:solidFill>
                  <a:srgbClr val="0000CC"/>
                </a:solidFill>
              </a:rPr>
              <a:t>？</a:t>
            </a:r>
            <a:endParaRPr lang="zh-TW" altLang="zh-HK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"/>
            <a:ext cx="813855" cy="954108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17</a:t>
            </a:fld>
            <a:endParaRPr lang="zh-HK" altLang="en-US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9" name="矩形 18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1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直排文字版面配置區 4"/>
          <p:cNvSpPr txBox="1">
            <a:spLocks/>
          </p:cNvSpPr>
          <p:nvPr/>
        </p:nvSpPr>
        <p:spPr>
          <a:xfrm>
            <a:off x="108539" y="981075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大公報</a:t>
            </a:r>
            <a:r>
              <a:rPr lang="zh-TW" altLang="zh-HK" sz="2500" dirty="0"/>
              <a:t>〈</a:t>
            </a:r>
            <a:r>
              <a:rPr lang="zh-HK" altLang="zh-HK" sz="2500" dirty="0"/>
              <a:t>港區人大代表、政協委員談提升香港競争力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10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news.takungpao.com/2014lh/article/2014-03/2337080.html</a:t>
            </a:r>
            <a:endParaRPr lang="en-US" altLang="zh-HK" sz="2500" dirty="0" smtClean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成</a:t>
            </a:r>
            <a:r>
              <a:rPr lang="zh-TW" altLang="zh-HK" sz="2500" dirty="0"/>
              <a:t>報〈李嘉誠：港應增競爭力 「有能者不出聲 無能者爭住做」〉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</a:t>
            </a:r>
            <a:r>
              <a:rPr lang="en-US" altLang="zh-HK" sz="2500" u="sng" dirty="0" smtClean="0">
                <a:hlinkClick r:id="rId13"/>
              </a:rPr>
              <a:t>www.singpao.com/xw/yw/201403/t20140301_492062.html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南</a:t>
            </a:r>
            <a:r>
              <a:rPr lang="zh-TW" altLang="zh-HK" sz="2500" dirty="0"/>
              <a:t>華早報〈香港埋頭提高競爭力 狮城轉向促進社會平等〉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23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4"/>
              </a:rPr>
              <a:t>http</a:t>
            </a:r>
            <a:r>
              <a:rPr lang="en-US" altLang="zh-HK" sz="2500" u="sng" dirty="0">
                <a:hlinkClick r:id="rId14"/>
              </a:rPr>
              <a:t>://www.nanzao.com/tc/opinion/23589/xiang-gang-mai-tou-ti-gao-jing-zheng-li-shi-cheng-zhuan-xiang-cu-jin-she-hui-ping-deng</a:t>
            </a: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36064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4507"/>
            <a:ext cx="8316416" cy="954107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rgbClr val="0000CC"/>
                </a:solidFill>
              </a:rPr>
              <a:t> 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若要</a:t>
            </a:r>
            <a:r>
              <a:rPr lang="zh-TW" altLang="zh-HK" sz="2800" b="1" dirty="0">
                <a:solidFill>
                  <a:srgbClr val="0000CC"/>
                </a:solidFill>
              </a:rPr>
              <a:t>有效提升香港的競爭力，除了「宜居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城市</a:t>
            </a:r>
            <a:r>
              <a:rPr lang="zh-TW" altLang="zh-HK" sz="2800" b="1" dirty="0">
                <a:solidFill>
                  <a:srgbClr val="0000CC"/>
                </a:solidFill>
              </a:rPr>
              <a:t>」的構想，你認為還有哪些可行的建議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方案</a:t>
            </a:r>
            <a:r>
              <a:rPr lang="zh-TW" altLang="zh-HK" sz="2800" b="1" dirty="0">
                <a:solidFill>
                  <a:srgbClr val="0000CC"/>
                </a:solidFill>
              </a:rPr>
              <a:t>？</a:t>
            </a:r>
            <a:endParaRPr lang="zh-TW" altLang="zh-HK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"/>
            <a:ext cx="813855" cy="954108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9" name="矩形 18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pic>
        <p:nvPicPr>
          <p:cNvPr id="1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直排文字版面配置區 4"/>
          <p:cNvSpPr txBox="1">
            <a:spLocks/>
          </p:cNvSpPr>
          <p:nvPr/>
        </p:nvSpPr>
        <p:spPr>
          <a:xfrm>
            <a:off x="108539" y="1349375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新城</a:t>
            </a:r>
            <a:r>
              <a:rPr lang="zh-TW" altLang="zh-HK" sz="2500" dirty="0"/>
              <a:t>財經台財經網〈</a:t>
            </a:r>
            <a:r>
              <a:rPr lang="zh-HK" altLang="zh-HK" sz="2500" dirty="0"/>
              <a:t>梁振英指更多地方發展人民幣業務可提升香港競爭力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4</a:t>
            </a:r>
            <a:r>
              <a:rPr lang="zh-TW" altLang="zh-HK" sz="2500" dirty="0"/>
              <a:t>月</a:t>
            </a:r>
            <a:r>
              <a:rPr lang="en-US" altLang="zh-HK" sz="2500" dirty="0"/>
              <a:t>10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www.metroradio.com.hk/MetroFinance/News/NewsStock.aspx?NewsId=20140410203421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en-US" altLang="zh-HK" sz="2500" dirty="0" smtClean="0"/>
              <a:t>2013 </a:t>
            </a:r>
            <a:r>
              <a:rPr lang="en-US" altLang="zh-HK" sz="2500" dirty="0"/>
              <a:t>World Economic Forum. “The Global Competitiveness Index 2013–2014: Country Profile Highlights”. Please </a:t>
            </a:r>
            <a:r>
              <a:rPr lang="en-US" altLang="zh-HK" sz="2500" dirty="0" smtClean="0"/>
              <a:t>access:</a:t>
            </a:r>
            <a:br>
              <a:rPr lang="en-US" altLang="zh-HK" sz="2500" dirty="0" smtClean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://www3.weforum.org/docs/GCR2013-14/GCR_CountryHighlights_2013-2014.pdf</a:t>
            </a: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39103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ngwaikit\AppData\Local\Microsoft\Windows\Temporary Internet Files\Content.IE5\R9RWTA02\MP90044229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7"/>
          <a:stretch/>
        </p:blipFill>
        <p:spPr bwMode="auto">
          <a:xfrm>
            <a:off x="0" y="-6350"/>
            <a:ext cx="2688609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2688609" y="0"/>
            <a:ext cx="6490316" cy="592832"/>
          </a:xfrm>
          <a:solidFill>
            <a:srgbClr val="7030A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引言</a:t>
            </a:r>
            <a:endParaRPr lang="zh-HK" altLang="en-US" sz="4000" b="1" dirty="0" smtClean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0313" y="620687"/>
            <a:ext cx="6403687" cy="6093977"/>
          </a:xfrm>
          <a:solidFill>
            <a:schemeClr val="accent2">
              <a:lumMod val="20000"/>
              <a:lumOff val="80000"/>
              <a:alpha val="57000"/>
            </a:schemeClr>
          </a:solidFill>
          <a:ln>
            <a:solidFill>
              <a:schemeClr val="accent1"/>
            </a:solidFill>
          </a:ln>
        </p:spPr>
        <p:txBody>
          <a:bodyPr lIns="540000" rIns="540000"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zh-TW" altLang="zh-HK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581" y="620688"/>
            <a:ext cx="452746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zh-HK" sz="2800" b="1" dirty="0"/>
          </a:p>
          <a:p>
            <a:endParaRPr lang="zh-TW" altLang="zh-HK" sz="3000" dirty="0">
              <a:solidFill>
                <a:srgbClr val="0000CC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2</a:t>
            </a:fld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15816" y="620688"/>
            <a:ext cx="60197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600" b="1" dirty="0">
                <a:solidFill>
                  <a:srgbClr val="0000CC"/>
                </a:solidFill>
              </a:rPr>
              <a:t>隨著內地重要城市及鄰近地區的迅速發展，有市民憂慮香港持續多年的優勢會逐漸消失，擔心其國際地位會被取代。本年度的財政預算案以「競爭力」為主題，就香港作為國際樞紐，在產業的推動、發展的要素和限制、財政的可持續性等方面提出若干建議。在提升香港國際樞紐地位方面，預算案提出了「宜居城市」的構想，希望繼續投放資源以加強環境基建和銳意改善空氣、海水素質及固體廢物管理等方面，從而提升市民生活素質，匯聚國際人才。各項計劃均以維持香港競爭力為要旨，但推行上難免引起資源投放、設施選址、對持份者的影響等方面的討論</a:t>
            </a:r>
            <a:r>
              <a:rPr lang="zh-TW" altLang="zh-HK" sz="2600" dirty="0"/>
              <a:t>。</a:t>
            </a:r>
          </a:p>
        </p:txBody>
      </p:sp>
      <p:sp>
        <p:nvSpPr>
          <p:cNvPr id="410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wongwaikit\AppData\Local\Microsoft\Windows\Temporary Internet Files\Content.IE5\NKONYXZE\MC9003562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4401"/>
            <a:ext cx="4996735" cy="62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71272" y="1340768"/>
            <a:ext cx="7618728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zh-TW" altLang="zh-HK" sz="2800" b="1" dirty="0">
                <a:solidFill>
                  <a:srgbClr val="0000CC"/>
                </a:solidFill>
              </a:rPr>
              <a:t>有意見認為香港的國際地位會被其他地區取代，你是否同意這說法？為什麼？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1271272" y="2652430"/>
            <a:ext cx="7618728" cy="138499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zh-HK" sz="2800" b="1" dirty="0">
                <a:solidFill>
                  <a:srgbClr val="0000CC"/>
                </a:solidFill>
              </a:rPr>
              <a:t>預算案中提出銳意改善空氣、海水素質等建議，你認為這些建議應否是打造香港成為「宜居城市」最優先處理的範疇？為什麼？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1271272" y="4437112"/>
            <a:ext cx="7618728" cy="1384995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 algn="just"/>
            <a:r>
              <a:rPr lang="zh-TW" altLang="zh-HK" sz="2800" b="1" dirty="0">
                <a:solidFill>
                  <a:srgbClr val="0000CC"/>
                </a:solidFill>
              </a:rPr>
              <a:t>若要有效提升香港的競爭力，除了「宜居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城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/>
            </a:r>
            <a:br>
              <a:rPr lang="en-US" altLang="zh-TW" sz="2800" b="1" dirty="0" smtClean="0">
                <a:solidFill>
                  <a:srgbClr val="0000CC"/>
                </a:solidFill>
              </a:rPr>
            </a:br>
            <a:r>
              <a:rPr lang="zh-TW" altLang="zh-HK" sz="2800" b="1" dirty="0" smtClean="0">
                <a:solidFill>
                  <a:srgbClr val="0000CC"/>
                </a:solidFill>
              </a:rPr>
              <a:t>市</a:t>
            </a:r>
            <a:r>
              <a:rPr lang="zh-TW" altLang="zh-HK" sz="2800" b="1" dirty="0">
                <a:solidFill>
                  <a:srgbClr val="0000CC"/>
                </a:solidFill>
              </a:rPr>
              <a:t>」的構想，你認為還有哪些可行的建議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/>
            </a:r>
            <a:br>
              <a:rPr lang="en-US" altLang="zh-TW" sz="2800" b="1" dirty="0" smtClean="0">
                <a:solidFill>
                  <a:srgbClr val="0000CC"/>
                </a:solidFill>
              </a:rPr>
            </a:br>
            <a:r>
              <a:rPr lang="zh-TW" altLang="zh-HK" sz="2800" b="1" dirty="0" smtClean="0">
                <a:solidFill>
                  <a:srgbClr val="0000CC"/>
                </a:solidFill>
              </a:rPr>
              <a:t>案</a:t>
            </a:r>
            <a:r>
              <a:rPr lang="zh-TW" altLang="zh-HK" sz="2800" b="1" dirty="0">
                <a:solidFill>
                  <a:srgbClr val="0000CC"/>
                </a:solidFill>
              </a:rPr>
              <a:t>？</a:t>
            </a:r>
            <a:endParaRPr lang="zh-TW" altLang="zh-HK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sp>
        <p:nvSpPr>
          <p:cNvPr id="718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588" y="-3245"/>
            <a:ext cx="9142412" cy="592832"/>
          </a:xfrm>
          <a:solidFill>
            <a:srgbClr val="0000CC"/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探討問題</a:t>
            </a:r>
            <a:endParaRPr lang="zh-HK" altLang="en-US" sz="4000" b="1" dirty="0" smtClean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717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00022" y="50563"/>
            <a:ext cx="1203963" cy="490364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5" y="138919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" y="266899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4" y="445367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ngwaikit\AppData\Local\Microsoft\Windows\Temporary Internet Files\Content.IE5\PB4LR6NT\MP9004422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72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284163" y="761027"/>
            <a:ext cx="8544927" cy="4252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09472" y="-1"/>
            <a:ext cx="620799" cy="707887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0" y="-690"/>
            <a:ext cx="8509472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000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背景資料    </a:t>
            </a:r>
            <a:endParaRPr kumimoji="0" lang="en-US" altLang="zh-TW" sz="4000" b="1" dirty="0" smtClean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7" name="矩形 16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矩形 17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9" name="直排文字版面配置區 4"/>
          <p:cNvSpPr txBox="1">
            <a:spLocks/>
          </p:cNvSpPr>
          <p:nvPr/>
        </p:nvSpPr>
        <p:spPr>
          <a:xfrm>
            <a:off x="303450" y="961446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10"/>
              </a:buBlip>
            </a:pPr>
            <a:endParaRPr lang="zh-TW" altLang="zh-HK" sz="2800" dirty="0"/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836712"/>
            <a:ext cx="8614804" cy="5400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文匯報</a:t>
            </a:r>
            <a:r>
              <a:rPr lang="zh-TW" altLang="zh-HK" sz="2500" dirty="0"/>
              <a:t>〈對香港新財政預算案的解讀〉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28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://paper.wenweipo.com/2014/02/28/PL1402280006.htm</a:t>
            </a:r>
            <a:endParaRPr lang="zh-TW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星</a:t>
            </a:r>
            <a:r>
              <a:rPr lang="zh-TW" altLang="zh-HK" sz="2500" dirty="0"/>
              <a:t>島日報〈預算案：建設智慧型宜居城市〉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26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https</a:t>
            </a:r>
            <a:r>
              <a:rPr lang="en-US" altLang="zh-HK" sz="2500" u="sng" dirty="0">
                <a:hlinkClick r:id="rId13"/>
              </a:rPr>
              <a:t>://hk.news.yahoo.com/%E9%A0%90%E7%AE%97%E6%A1%88-%</a:t>
            </a:r>
            <a:r>
              <a:rPr lang="en-US" altLang="zh-HK" sz="2500" u="sng" dirty="0" smtClean="0">
                <a:hlinkClick r:id="rId13"/>
              </a:rPr>
              <a:t>E5%BB%BA%E8%A8%AD%E6%99%BA%E6%85%A7%E5%9E%8B%E5%AE%9C%E5%B1%85%E5%9F%8E%E5%B8%82-052300724.html</a:t>
            </a:r>
            <a:endParaRPr lang="zh-TW" altLang="zh-HK" sz="2500" dirty="0"/>
          </a:p>
        </p:txBody>
      </p:sp>
      <p:sp>
        <p:nvSpPr>
          <p:cNvPr id="21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9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wongwaikit\AppData\Local\Microsoft\Windows\Temporary Internet Files\Content.IE5\PB4LR6NT\MP9004422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72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284163" y="761027"/>
            <a:ext cx="8544927" cy="4252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09472" y="-1"/>
            <a:ext cx="620799" cy="707887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0" y="-690"/>
            <a:ext cx="8509472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000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背景資料    </a:t>
            </a:r>
            <a:endParaRPr kumimoji="0" lang="en-US" altLang="zh-TW" sz="4000" b="1" dirty="0" smtClean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17" name="矩形 16">
              <a:hlinkClick r:id="rId5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矩形 17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6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6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矩形 21">
              <a:hlinkClick r:id="rId7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矩形 2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9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9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9" name="直排文字版面配置區 4"/>
          <p:cNvSpPr txBox="1">
            <a:spLocks/>
          </p:cNvSpPr>
          <p:nvPr/>
        </p:nvSpPr>
        <p:spPr>
          <a:xfrm>
            <a:off x="303450" y="961446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10"/>
              </a:buBlip>
            </a:pPr>
            <a:endParaRPr lang="zh-TW" altLang="zh-HK" sz="2800" dirty="0"/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836712"/>
            <a:ext cx="8614804" cy="5400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1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大學民意網站〈港大民研發放財政預算案首輪跟進調查〉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4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hkupop.hku.hk/chinese/release/release1116.html</a:t>
            </a:r>
            <a:endParaRPr lang="en-US" altLang="zh-HK" sz="2500" dirty="0"/>
          </a:p>
          <a:p>
            <a:pPr>
              <a:buBlip>
                <a:blip r:embed="rId11"/>
              </a:buBlip>
            </a:pPr>
            <a:r>
              <a:rPr lang="zh-TW" altLang="zh-HK" sz="2500" dirty="0" smtClean="0"/>
              <a:t>國泰</a:t>
            </a:r>
            <a:r>
              <a:rPr lang="zh-TW" altLang="zh-HK" sz="2500" dirty="0"/>
              <a:t>航空公司〈國泰航空歡迎政府財政預算案〉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26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://www.cathaypacific.com/cx/zh_HK/about-us/press-room/press-release/2014/Cathay-pacific-welcomes-government-budget-initiatives.html</a:t>
            </a: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28745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00" y="-1"/>
            <a:ext cx="957871" cy="98107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6</a:t>
            </a:fld>
            <a:endParaRPr lang="zh-HK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4" name="矩形 23">
              <a:hlinkClick r:id="rId4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4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矩形 24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5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rId6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矩形 27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8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754"/>
            <a:ext cx="8172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00CC"/>
                </a:solidFill>
              </a:rPr>
              <a:t>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有</a:t>
            </a:r>
            <a:r>
              <a:rPr lang="zh-TW" altLang="zh-HK" sz="2800" b="1" dirty="0">
                <a:solidFill>
                  <a:srgbClr val="0000CC"/>
                </a:solidFill>
              </a:rPr>
              <a:t>意見認為香港的國際地位會被其他地區取代，你是否同意這說法？為什麼？</a:t>
            </a:r>
          </a:p>
        </p:txBody>
      </p:sp>
      <p:pic>
        <p:nvPicPr>
          <p:cNvPr id="19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0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政府新聞網〈新聞公報</a:t>
            </a:r>
            <a:r>
              <a:rPr lang="en-US" altLang="zh-HK" sz="2500" dirty="0"/>
              <a:t>──</a:t>
            </a:r>
            <a:r>
              <a:rPr lang="zh-TW" altLang="zh-HK" sz="2500" dirty="0"/>
              <a:t>財政司司長財政預算案演辭（三）〉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26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1"/>
              </a:rPr>
              <a:t>http</a:t>
            </a:r>
            <a:r>
              <a:rPr lang="en-US" altLang="zh-HK" sz="2500" u="sng" dirty="0">
                <a:hlinkClick r:id="rId11"/>
              </a:rPr>
              <a:t>://</a:t>
            </a:r>
            <a:r>
              <a:rPr lang="en-US" altLang="zh-HK" sz="2500" u="sng" dirty="0" smtClean="0">
                <a:hlinkClick r:id="rId11"/>
              </a:rPr>
              <a:t>www.info.gov.hk/gia/general/201402/26/P201402260273.htm</a:t>
            </a:r>
            <a:endParaRPr lang="en-US" altLang="zh-HK" sz="2500" u="sng" dirty="0"/>
          </a:p>
          <a:p>
            <a:pPr>
              <a:buBlip>
                <a:blip r:embed="rId10"/>
              </a:buBlip>
            </a:pPr>
            <a:r>
              <a:rPr lang="zh-TW" altLang="zh-HK" sz="2500" dirty="0" smtClean="0"/>
              <a:t>文</a:t>
            </a:r>
            <a:r>
              <a:rPr lang="zh-TW" altLang="zh-HK" sz="2500" dirty="0"/>
              <a:t>滙報〈美登榜首 內地躍升兩級 台灣跌出十強 競爭力褪色 香港金變銅〉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31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pdf.wenweipo.com/2013/05/31/a01-0531.pdf</a:t>
            </a:r>
            <a:endParaRPr lang="en-US" altLang="zh-HK" sz="2500" dirty="0"/>
          </a:p>
          <a:p>
            <a:pPr>
              <a:buBlip>
                <a:blip r:embed="rId10"/>
              </a:buBlip>
            </a:pPr>
            <a:r>
              <a:rPr lang="zh-TW" altLang="zh-HK" sz="2500" dirty="0" smtClean="0"/>
              <a:t>明</a:t>
            </a:r>
            <a:r>
              <a:rPr lang="zh-TW" altLang="zh-HK" sz="2500" dirty="0"/>
              <a:t>報財經網〈國際金融﹕新加坡成亞洲外匯中心一哥〉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9</a:t>
            </a:r>
            <a:r>
              <a:rPr lang="zh-TW" altLang="zh-HK" sz="2500" dirty="0"/>
              <a:t>月</a:t>
            </a:r>
            <a:r>
              <a:rPr lang="en-US" altLang="zh-HK" sz="2500" dirty="0"/>
              <a:t>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://www.mpfinance.com/htm/finance/20130907/news/ad_ada1.htm</a:t>
            </a:r>
            <a:endParaRPr lang="zh-TW" altLang="zh-HK" sz="2500" dirty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3530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00" y="-1"/>
            <a:ext cx="957871" cy="98107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7</a:t>
            </a:fld>
            <a:endParaRPr lang="zh-HK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4" name="矩形 23">
              <a:hlinkClick r:id="rId4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4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矩形 24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5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rId6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矩形 27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8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754"/>
            <a:ext cx="8172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00CC"/>
                </a:solidFill>
              </a:rPr>
              <a:t>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有</a:t>
            </a:r>
            <a:r>
              <a:rPr lang="zh-TW" altLang="zh-HK" sz="2800" b="1" dirty="0">
                <a:solidFill>
                  <a:srgbClr val="0000CC"/>
                </a:solidFill>
              </a:rPr>
              <a:t>意見認為香港的國際地位會被其他地區取代，你是否同意這說法？為什麼？</a:t>
            </a:r>
          </a:p>
        </p:txBody>
      </p:sp>
      <p:pic>
        <p:nvPicPr>
          <p:cNvPr id="19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0"/>
              </a:buBlip>
            </a:pPr>
            <a:r>
              <a:rPr lang="zh-TW" altLang="zh-HK" sz="2500" dirty="0" smtClean="0"/>
              <a:t>新</a:t>
            </a:r>
            <a:r>
              <a:rPr lang="zh-TW" altLang="zh-HK" sz="2500" dirty="0"/>
              <a:t>華網〈全球十大金融中心城市排名香港首入三甲 上海第六〉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9</a:t>
            </a:r>
            <a:r>
              <a:rPr lang="zh-TW" altLang="zh-HK" sz="2500" dirty="0"/>
              <a:t>月</a:t>
            </a:r>
            <a:r>
              <a:rPr lang="en-US" altLang="zh-HK" sz="2500" dirty="0"/>
              <a:t>11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1"/>
              </a:rPr>
              <a:t>http</a:t>
            </a:r>
            <a:r>
              <a:rPr lang="en-US" altLang="zh-HK" sz="2500" u="sng" dirty="0">
                <a:hlinkClick r:id="rId11"/>
              </a:rPr>
              <a:t>://</a:t>
            </a:r>
            <a:r>
              <a:rPr lang="en-US" altLang="zh-HK" sz="2500" u="sng" dirty="0" smtClean="0">
                <a:hlinkClick r:id="rId11"/>
              </a:rPr>
              <a:t>big5.xinhuanet.com/gate/big5/news.xinhuanet.com/fortune/2013-09/11/c_117315300.htm</a:t>
            </a:r>
            <a:endParaRPr lang="en-US" altLang="zh-HK" sz="2500" dirty="0"/>
          </a:p>
          <a:p>
            <a:pPr>
              <a:buBlip>
                <a:blip r:embed="rId10"/>
              </a:buBlip>
            </a:pPr>
            <a:r>
              <a:rPr lang="zh-TW" altLang="zh-HK" sz="2500" dirty="0" smtClean="0"/>
              <a:t>東方</a:t>
            </a:r>
            <a:r>
              <a:rPr lang="zh-TW" altLang="zh-HK" sz="2500" dirty="0"/>
              <a:t>日報〈</a:t>
            </a:r>
            <a:r>
              <a:rPr lang="zh-HK" altLang="zh-HK" sz="2500" dirty="0"/>
              <a:t>全球宜居城市香港排第八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11</a:t>
            </a:r>
            <a:r>
              <a:rPr lang="zh-TW" altLang="zh-HK" sz="2500" dirty="0"/>
              <a:t>月</a:t>
            </a:r>
            <a:r>
              <a:rPr lang="en-US" altLang="zh-HK" sz="2500" dirty="0"/>
              <a:t>27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orientaldaily.on.cc/cnt/china_world/20131127/00180_034.html</a:t>
            </a:r>
            <a:endParaRPr lang="en-US" altLang="zh-HK" sz="2500" dirty="0"/>
          </a:p>
          <a:p>
            <a:pPr>
              <a:buBlip>
                <a:blip r:embed="rId10"/>
              </a:buBlip>
            </a:pPr>
            <a:r>
              <a:rPr lang="zh-HK" altLang="zh-HK" sz="2500" dirty="0" smtClean="0"/>
              <a:t>文匯報</a:t>
            </a:r>
            <a:r>
              <a:rPr lang="zh-HK" altLang="zh-HK" sz="2500" dirty="0"/>
              <a:t>：〈香港真是全球最宜居城市嗎？〉</a:t>
            </a:r>
            <a:r>
              <a:rPr lang="en-US" altLang="zh-HK" sz="2500" dirty="0"/>
              <a:t>(2012</a:t>
            </a:r>
            <a:r>
              <a:rPr lang="zh-HK" altLang="zh-HK" sz="2500" dirty="0"/>
              <a:t>年</a:t>
            </a:r>
            <a:r>
              <a:rPr lang="en-US" altLang="zh-HK" sz="2500" dirty="0"/>
              <a:t>7</a:t>
            </a:r>
            <a:r>
              <a:rPr lang="zh-HK" altLang="zh-HK" sz="2500" dirty="0"/>
              <a:t>月</a:t>
            </a:r>
            <a:r>
              <a:rPr lang="en-US" altLang="zh-HK" sz="2500" dirty="0"/>
              <a:t>12</a:t>
            </a:r>
            <a:r>
              <a:rPr lang="zh-HK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://paper.wenweipo.com/2012/07/12/PL1207120004.htm</a:t>
            </a:r>
            <a:endParaRPr lang="zh-TW" altLang="zh-HK" sz="2500" dirty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1535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00" y="-1"/>
            <a:ext cx="957871" cy="98107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10625" y="57400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＞更多資料</a:t>
            </a:r>
            <a:endParaRPr kumimoji="0" lang="zh-HK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8</a:t>
            </a:fld>
            <a:endParaRPr lang="zh-HK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4" name="矩形 23">
              <a:hlinkClick r:id="rId4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4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矩形 24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5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rId6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矩形 27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8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754"/>
            <a:ext cx="8172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00CC"/>
                </a:solidFill>
              </a:rPr>
              <a:t>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有</a:t>
            </a:r>
            <a:r>
              <a:rPr lang="zh-TW" altLang="zh-HK" sz="2800" b="1" dirty="0">
                <a:solidFill>
                  <a:srgbClr val="0000CC"/>
                </a:solidFill>
              </a:rPr>
              <a:t>意見認為香港的國際地位會被其他地區取代，你是否同意這說法？為什麼？</a:t>
            </a:r>
          </a:p>
        </p:txBody>
      </p:sp>
      <p:pic>
        <p:nvPicPr>
          <p:cNvPr id="19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0"/>
              </a:buBlip>
            </a:pPr>
            <a:r>
              <a:rPr lang="en-US" altLang="zh-HK" sz="2500" dirty="0" smtClean="0"/>
              <a:t>BBC</a:t>
            </a:r>
            <a:r>
              <a:rPr lang="zh-TW" altLang="zh-HK" sz="2500" dirty="0"/>
              <a:t>中文網〈</a:t>
            </a:r>
            <a:r>
              <a:rPr lang="zh-CN" altLang="zh-HK" sz="2500" dirty="0"/>
              <a:t>香港再成中國最具競爭力城市但優勢放緩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19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1"/>
              </a:rPr>
              <a:t>http</a:t>
            </a:r>
            <a:r>
              <a:rPr lang="en-US" altLang="zh-HK" sz="2500" u="sng" dirty="0">
                <a:hlinkClick r:id="rId11"/>
              </a:rPr>
              <a:t>://</a:t>
            </a:r>
            <a:r>
              <a:rPr lang="en-US" altLang="zh-HK" sz="2500" u="sng" dirty="0" smtClean="0">
                <a:hlinkClick r:id="rId11"/>
              </a:rPr>
              <a:t>www.bbc.co.uk/zhongwen/trad/business/2013/05/130519_china_cities_hongkong.shtml</a:t>
            </a:r>
            <a:endParaRPr lang="en-US" altLang="zh-HK" sz="2500" dirty="0"/>
          </a:p>
          <a:p>
            <a:pPr>
              <a:buBlip>
                <a:blip r:embed="rId10"/>
              </a:buBlip>
            </a:pPr>
            <a:r>
              <a:rPr lang="zh-TW" altLang="zh-HK" sz="2500" dirty="0" smtClean="0"/>
              <a:t>蘋果</a:t>
            </a:r>
            <a:r>
              <a:rPr lang="zh-TW" altLang="zh-HK" sz="2500" dirty="0"/>
              <a:t>日報〈</a:t>
            </a:r>
            <a:r>
              <a:rPr lang="zh-HK" altLang="zh-HK" sz="2500" dirty="0"/>
              <a:t>劉細良專欄：成功爭取市長地位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10</a:t>
            </a:r>
            <a:r>
              <a:rPr lang="zh-TW" altLang="zh-HK" sz="2500" dirty="0"/>
              <a:t>月</a:t>
            </a:r>
            <a:r>
              <a:rPr lang="en-US" altLang="zh-HK" sz="2500" dirty="0"/>
              <a:t>28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2"/>
              </a:rPr>
              <a:t>http</a:t>
            </a:r>
            <a:r>
              <a:rPr lang="en-US" altLang="zh-HK" sz="2500" u="sng" dirty="0">
                <a:hlinkClick r:id="rId12"/>
              </a:rPr>
              <a:t>://</a:t>
            </a:r>
            <a:r>
              <a:rPr lang="en-US" altLang="zh-HK" sz="2500" u="sng" dirty="0" smtClean="0">
                <a:hlinkClick r:id="rId12"/>
              </a:rPr>
              <a:t>hk.apple.nextmedia.com/financeestate/art/20131028/18482851</a:t>
            </a:r>
            <a:endParaRPr lang="en-US" altLang="zh-HK" sz="2500" u="sng" dirty="0"/>
          </a:p>
          <a:p>
            <a:pPr>
              <a:buBlip>
                <a:blip r:embed="rId10"/>
              </a:buBlip>
            </a:pPr>
            <a:r>
              <a:rPr lang="zh-TW" altLang="zh-HK" sz="2500" dirty="0" smtClean="0"/>
              <a:t>蘋果</a:t>
            </a:r>
            <a:r>
              <a:rPr lang="zh-TW" altLang="zh-HK" sz="2500" dirty="0"/>
              <a:t>日報〈香港最宜居〉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11</a:t>
            </a:r>
            <a:r>
              <a:rPr lang="zh-TW" altLang="zh-HK" sz="2500" dirty="0"/>
              <a:t>月</a:t>
            </a:r>
            <a:r>
              <a:rPr lang="en-US" altLang="zh-HK" sz="2500" dirty="0"/>
              <a:t>17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3"/>
              </a:rPr>
              <a:t>http</a:t>
            </a:r>
            <a:r>
              <a:rPr lang="en-US" altLang="zh-HK" sz="2500" u="sng" dirty="0">
                <a:hlinkClick r:id="rId13"/>
              </a:rPr>
              <a:t>://hk.apple.nextmedia.com/supplement/columnist/%E9%99%B6%E5%82%91/art/20131117/18511032</a:t>
            </a:r>
            <a:endParaRPr lang="zh-TW" altLang="zh-HK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40950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00" y="-1"/>
            <a:ext cx="957871" cy="98107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9</a:t>
            </a:fld>
            <a:endParaRPr lang="zh-HK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4" name="矩形 23">
              <a:hlinkClick r:id="rId4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4" action="ppaction://hlinksldjump"/>
                </a:rPr>
                <a:t>背景資料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矩形 24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5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5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矩形 26">
              <a:hlinkClick r:id="rId6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探討問題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一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7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矩形 27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探討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問題</a:t>
              </a:r>
              <a:endParaRPr lang="en-US" altLang="zh-TW" b="1" dirty="0" smtClean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8" action="ppaction://hlinksldjump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三</a:t>
              </a:r>
              <a:r>
                <a:rPr lang="en-US" altLang="zh-TW" b="1" dirty="0" smtClean="0">
                  <a:solidFill>
                    <a:schemeClr val="bg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hlinkClick r:id="rId8" action="ppaction://hlinksldjump"/>
                </a:rPr>
                <a:t>)</a:t>
              </a:r>
              <a:endParaRPr lang="zh-HK" altLang="en-US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754"/>
            <a:ext cx="8172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00CC"/>
                </a:solidFill>
              </a:rPr>
              <a:t>       </a:t>
            </a:r>
            <a:r>
              <a:rPr lang="zh-TW" altLang="zh-HK" sz="2800" b="1" dirty="0" smtClean="0">
                <a:solidFill>
                  <a:srgbClr val="0000CC"/>
                </a:solidFill>
              </a:rPr>
              <a:t>有</a:t>
            </a:r>
            <a:r>
              <a:rPr lang="zh-TW" altLang="zh-HK" sz="2800" b="1" dirty="0">
                <a:solidFill>
                  <a:srgbClr val="0000CC"/>
                </a:solidFill>
              </a:rPr>
              <a:t>意見認為香港的國際地位會被其他地區取代，你是否同意這說法？為什麼？</a:t>
            </a:r>
          </a:p>
        </p:txBody>
      </p:sp>
      <p:pic>
        <p:nvPicPr>
          <p:cNvPr id="19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0"/>
              </a:buBlip>
            </a:pPr>
            <a:r>
              <a:rPr lang="zh-TW" altLang="zh-HK" sz="2500" dirty="0" smtClean="0"/>
              <a:t>蘋果</a:t>
            </a:r>
            <a:r>
              <a:rPr lang="zh-TW" altLang="zh-HK" sz="2500" dirty="0"/>
              <a:t>日報〈星洲生活質素拋離香港〉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11"/>
              </a:rPr>
              <a:t>http</a:t>
            </a:r>
            <a:r>
              <a:rPr lang="en-US" altLang="zh-HK" sz="2500" u="sng" dirty="0">
                <a:hlinkClick r:id="rId11"/>
              </a:rPr>
              <a:t>://hk.apple.nextmedia.com/news/art/20140220/18631439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</p:spTree>
    <p:extLst>
      <p:ext uri="{BB962C8B-B14F-4D97-AF65-F5344CB8AC3E}">
        <p14:creationId xmlns:p14="http://schemas.microsoft.com/office/powerpoint/2010/main" val="40072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458AE5">
            <a:alpha val="54902"/>
          </a:srgbClr>
        </a:solidFill>
        <a:ln>
          <a:solidFill>
            <a:srgbClr val="0000CC"/>
          </a:solidFill>
        </a:ln>
      </a:spPr>
      <a:bodyPr wrap="square">
        <a:spAutoFit/>
      </a:bodyPr>
      <a:lstStyle>
        <a:defPPr algn="ctr" eaLnBrk="1" hangingPunct="1">
          <a:defRPr kumimoji="0" sz="4000" b="1" dirty="0" smtClean="0">
            <a:solidFill>
              <a:srgbClr val="0000CC"/>
            </a:solidFill>
            <a:latin typeface="細明體" panose="02020509000000000000" pitchFamily="49" charset="-120"/>
            <a:ea typeface="細明體" panose="02020509000000000000" pitchFamily="49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1262</Words>
  <Application>Microsoft Office PowerPoint</Application>
  <PresentationFormat>如螢幕大小 (4:3)</PresentationFormat>
  <Paragraphs>278</Paragraphs>
  <Slides>18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引言</vt:lpstr>
      <vt:lpstr>探討問題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CHIM, In-leng</dc:creator>
  <cp:lastModifiedBy>SIU, Yiu-lun</cp:lastModifiedBy>
  <cp:revision>210</cp:revision>
  <dcterms:created xsi:type="dcterms:W3CDTF">2013-05-30T06:57:43Z</dcterms:created>
  <dcterms:modified xsi:type="dcterms:W3CDTF">2014-05-07T07:25:42Z</dcterms:modified>
</cp:coreProperties>
</file>