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embeddedFontLst>
    <p:embeddedFont>
      <p:font typeface="jf-openhuninn-1.1" panose="02020500000000000000" charset="-120"/>
      <p:regular r:id="rId1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73" d="100"/>
          <a:sy n="73" d="100"/>
        </p:scale>
        <p:origin x="18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0927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t_bg-21.png" descr="ppt_bg-21.png"/>
          <p:cNvPicPr>
            <a:picLocks noChangeAspect="1"/>
          </p:cNvPicPr>
          <p:nvPr/>
        </p:nvPicPr>
        <p:blipFill>
          <a:blip r:embed="rId2"/>
          <a:srcRect t="6" b="6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tboard 1.png" descr="Artboard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7244" y="9296400"/>
            <a:ext cx="363539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金紫荊.png" descr="金紫荊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13" y="3787166"/>
            <a:ext cx="1963731" cy="35940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" name="Group"/>
          <p:cNvGrpSpPr/>
          <p:nvPr/>
        </p:nvGrpSpPr>
        <p:grpSpPr>
          <a:xfrm>
            <a:off x="7255495" y="4912879"/>
            <a:ext cx="2795058" cy="2800466"/>
            <a:chOff x="0" y="0"/>
            <a:chExt cx="2795057" cy="2800464"/>
          </a:xfrm>
        </p:grpSpPr>
        <p:pic>
          <p:nvPicPr>
            <p:cNvPr id="34" name="basic law01.png" descr="basic law0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395" y="0"/>
              <a:ext cx="1983663" cy="2800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law.png" descr="la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0" y="1083247"/>
              <a:ext cx="1838973" cy="1378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" name="“Basic Law”"/>
          <p:cNvSpPr txBox="1"/>
          <p:nvPr/>
        </p:nvSpPr>
        <p:spPr>
          <a:xfrm>
            <a:off x="5051814" y="4604511"/>
            <a:ext cx="3111984" cy="762001"/>
          </a:xfrm>
          <a:prstGeom prst="rect">
            <a:avLst/>
          </a:prstGeom>
          <a:ln w="12700">
            <a:miter lim="400000"/>
          </a:ln>
          <a:effectLst>
            <a:outerShdw blurRad="190500" dist="50800" dir="54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136A6E"/>
                </a:solidFill>
              </a:defRPr>
            </a:lvl1pPr>
          </a:lstStyle>
          <a:p>
            <a:r>
              <a:rPr b="1" dirty="0"/>
              <a:t>“Basic Law”</a:t>
            </a:r>
          </a:p>
        </p:txBody>
      </p:sp>
      <p:sp>
        <p:nvSpPr>
          <p:cNvPr id="39" name="《基本法》"/>
          <p:cNvSpPr txBox="1"/>
          <p:nvPr/>
        </p:nvSpPr>
        <p:spPr>
          <a:xfrm>
            <a:off x="3534405" y="3191341"/>
            <a:ext cx="6146801" cy="1549401"/>
          </a:xfrm>
          <a:prstGeom prst="rect">
            <a:avLst/>
          </a:prstGeom>
          <a:ln w="12700">
            <a:miter lim="400000"/>
          </a:ln>
          <a:effectLst>
            <a:outerShdw blurRad="190500" dist="50800" dir="54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136A6E"/>
                </a:solidFill>
              </a:defRPr>
            </a:lvl1pPr>
          </a:lstStyle>
          <a:p>
            <a:r>
              <a:rPr b="1" dirty="0"/>
              <a:t>《基本法》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總結"/>
          <p:cNvSpPr txBox="1"/>
          <p:nvPr/>
        </p:nvSpPr>
        <p:spPr>
          <a:xfrm>
            <a:off x="1471612" y="711199"/>
            <a:ext cx="138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總結</a:t>
            </a:r>
          </a:p>
        </p:txBody>
      </p:sp>
      <p:pic>
        <p:nvPicPr>
          <p:cNvPr id="89" name="book.png" descr="book.png"/>
          <p:cNvPicPr>
            <a:picLocks noChangeAspect="1"/>
          </p:cNvPicPr>
          <p:nvPr/>
        </p:nvPicPr>
        <p:blipFill>
          <a:blip r:embed="rId2">
            <a:alphaModFix amt="64226"/>
          </a:blip>
          <a:stretch>
            <a:fillRect/>
          </a:stretch>
        </p:blipFill>
        <p:spPr>
          <a:xfrm>
            <a:off x="3418093" y="3759706"/>
            <a:ext cx="6168614" cy="4374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china map.png" descr="china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011" y="4271348"/>
            <a:ext cx="4950777" cy="3123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由此可見，《基本法》的條文，既體現了國家的主權，也兼顧了香港人的意見。"/>
          <p:cNvSpPr txBox="1"/>
          <p:nvPr/>
        </p:nvSpPr>
        <p:spPr>
          <a:xfrm>
            <a:off x="1857207" y="2816169"/>
            <a:ext cx="9290385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900">
                <a:solidFill>
                  <a:srgbClr val="136A6E"/>
                </a:solidFill>
              </a:defRPr>
            </a:pPr>
            <a:r>
              <a:rPr dirty="0"/>
              <a:t>由此可見</a:t>
            </a:r>
            <a:r>
              <a:rPr spc="-1560" dirty="0"/>
              <a:t>，</a:t>
            </a:r>
            <a:r>
              <a:rPr dirty="0"/>
              <a:t>《基本法》的條文，既體現了國家的主權，也兼顧了香港人的意見。</a:t>
            </a:r>
          </a:p>
        </p:txBody>
      </p:sp>
      <p:pic>
        <p:nvPicPr>
          <p:cNvPr id="92" name="hk_man.png" descr="hk_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54" y="4866461"/>
            <a:ext cx="2075292" cy="2836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asic law02.png" descr="basic law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178" y="4909842"/>
            <a:ext cx="2400301" cy="308119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《基本法》的制定"/>
          <p:cNvSpPr txBox="1"/>
          <p:nvPr/>
        </p:nvSpPr>
        <p:spPr>
          <a:xfrm>
            <a:off x="1471612" y="711199"/>
            <a:ext cx="519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/>
              <a:t>《基本法》的制定</a:t>
            </a:r>
          </a:p>
        </p:txBody>
      </p:sp>
      <p:sp>
        <p:nvSpPr>
          <p:cNvPr id="44" name="《基本法》全名為《中華人民共和國香港特別行政區基本法》，是由全國人民代表大會根據《中華人民共和國憲法》而制定。"/>
          <p:cNvSpPr txBox="1"/>
          <p:nvPr/>
        </p:nvSpPr>
        <p:spPr>
          <a:xfrm>
            <a:off x="1944406" y="2816868"/>
            <a:ext cx="911598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600">
                <a:solidFill>
                  <a:srgbClr val="136A6E"/>
                </a:solidFill>
              </a:defRPr>
            </a:pPr>
            <a:r>
              <a:rPr dirty="0"/>
              <a:t>《基本法》全名為《中華人民共和國香港特別行政區基本法</a:t>
            </a:r>
            <a:r>
              <a:rPr spc="-1440" dirty="0"/>
              <a:t>》</a:t>
            </a:r>
            <a:r>
              <a:rPr dirty="0"/>
              <a:t>，是由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全國人民代表大會</a:t>
            </a:r>
            <a:r>
              <a:rPr dirty="0"/>
              <a:t>根據《中華人民共和國憲法》而制定。</a:t>
            </a:r>
          </a:p>
        </p:txBody>
      </p:sp>
      <p:pic>
        <p:nvPicPr>
          <p:cNvPr id="45" name="hk map.png" descr="hk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870" y="5496720"/>
            <a:ext cx="4565036" cy="2035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《憲法》的地位和重要性"/>
          <p:cNvSpPr txBox="1"/>
          <p:nvPr/>
        </p:nvSpPr>
        <p:spPr>
          <a:xfrm>
            <a:off x="1471612" y="711199"/>
            <a:ext cx="7099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《憲法》的地位和重要性</a:t>
            </a:r>
          </a:p>
        </p:txBody>
      </p:sp>
      <p:sp>
        <p:nvSpPr>
          <p:cNvPr id="48" name="《憲法》是國家的根本法律，國民需要尊重和遵守，這是國際社會普遍認同的觀念。"/>
          <p:cNvSpPr txBox="1"/>
          <p:nvPr/>
        </p:nvSpPr>
        <p:spPr>
          <a:xfrm>
            <a:off x="1944406" y="2893755"/>
            <a:ext cx="911598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600">
                <a:solidFill>
                  <a:srgbClr val="136A6E"/>
                </a:solidFill>
              </a:defRPr>
            </a:lvl1pPr>
          </a:lstStyle>
          <a:p>
            <a:r>
              <a:rPr dirty="0"/>
              <a:t>《憲法》是國家的根本法律，國民需要尊重和遵守，這是國際社會普遍認同的觀念。</a:t>
            </a:r>
          </a:p>
        </p:txBody>
      </p:sp>
      <p:pic>
        <p:nvPicPr>
          <p:cNvPr id="49" name="china map.png" descr="china 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740" y="4827385"/>
            <a:ext cx="4655296" cy="2936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憲法.png" descr="憲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78" y="4677320"/>
            <a:ext cx="2400301" cy="3078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pl01.png" descr="ppl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8003475" y="4277994"/>
            <a:ext cx="3391457" cy="2066586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中央與香港特別行政區的關係"/>
          <p:cNvSpPr txBox="1"/>
          <p:nvPr/>
        </p:nvSpPr>
        <p:spPr>
          <a:xfrm>
            <a:off x="1471612" y="711199"/>
            <a:ext cx="8369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中央與香港特別行政區的關係</a:t>
            </a:r>
          </a:p>
        </p:txBody>
      </p:sp>
      <p:sp>
        <p:nvSpPr>
          <p:cNvPr id="54" name="《基本法》訂明香港原有的法律，如沒有抵觸《基本法》，可予以保留。"/>
          <p:cNvSpPr txBox="1"/>
          <p:nvPr/>
        </p:nvSpPr>
        <p:spPr>
          <a:xfrm>
            <a:off x="1520166" y="2876550"/>
            <a:ext cx="804264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>
                <a:solidFill>
                  <a:srgbClr val="136A6E"/>
                </a:solidFill>
              </a:defRPr>
            </a:pPr>
            <a:r>
              <a:rPr dirty="0"/>
              <a:t>《基本法》訂明香港原有的法律，如沒有抵觸《基本法</a:t>
            </a:r>
            <a:r>
              <a:rPr spc="-1240" dirty="0"/>
              <a:t>》</a:t>
            </a:r>
            <a:r>
              <a:rPr dirty="0"/>
              <a:t>，可予以保留。</a:t>
            </a:r>
          </a:p>
        </p:txBody>
      </p:sp>
      <p:sp>
        <p:nvSpPr>
          <p:cNvPr id="55" name="《基本法》訂明中央與香港特別行   政區的關係，香港的外交、防務由…"/>
          <p:cNvSpPr txBox="1"/>
          <p:nvPr/>
        </p:nvSpPr>
        <p:spPr>
          <a:xfrm>
            <a:off x="1520166" y="4676140"/>
            <a:ext cx="6180463" cy="2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>
                <a:solidFill>
                  <a:srgbClr val="136A6E"/>
                </a:solidFill>
              </a:defRPr>
            </a:pPr>
            <a:r>
              <a:rPr dirty="0"/>
              <a:t>《基本法》訂明中央與香港特別行</a:t>
            </a:r>
            <a:br>
              <a:rPr dirty="0"/>
            </a:br>
            <a:r>
              <a:rPr dirty="0"/>
              <a:t> </a:t>
            </a:r>
            <a:r>
              <a:rPr sz="1500" dirty="0"/>
              <a:t> </a:t>
            </a:r>
            <a:r>
              <a:rPr dirty="0"/>
              <a:t>政區的關係，香港的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外交、防務</a:t>
            </a:r>
            <a:r>
              <a:rPr dirty="0"/>
              <a:t>由 </a:t>
            </a:r>
            <a:r>
              <a:rPr sz="1500" dirty="0"/>
              <a:t> </a:t>
            </a:r>
            <a:br>
              <a:rPr sz="1500" dirty="0"/>
            </a:br>
            <a:r>
              <a:rPr dirty="0"/>
              <a:t> </a:t>
            </a:r>
            <a:r>
              <a:rPr sz="1500" dirty="0"/>
              <a:t> </a:t>
            </a:r>
          </a:p>
          <a:p>
            <a:pPr algn="l">
              <a:defRPr sz="3100">
                <a:solidFill>
                  <a:srgbClr val="136A6E"/>
                </a:solidFill>
              </a:defRPr>
            </a:pPr>
            <a:r>
              <a:rPr dirty="0"/>
              <a:t> </a:t>
            </a:r>
            <a:r>
              <a:rPr sz="1500" dirty="0"/>
              <a:t> </a:t>
            </a:r>
            <a:r>
              <a:rPr dirty="0"/>
              <a:t>中央人民政府負責管理。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行政長官</a:t>
            </a:r>
          </a:p>
          <a:p>
            <a:pPr algn="l">
              <a:defRPr sz="3100">
                <a:solidFill>
                  <a:srgbClr val="136A6E"/>
                </a:solidFill>
              </a:defRPr>
            </a:pPr>
            <a:r>
              <a:rPr dirty="0"/>
              <a:t> </a:t>
            </a:r>
            <a:r>
              <a:rPr sz="1500" dirty="0"/>
              <a:t> 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和行政機關的主要官員</a:t>
            </a:r>
            <a:r>
              <a:rPr dirty="0"/>
              <a:t>，均由中央</a:t>
            </a:r>
          </a:p>
          <a:p>
            <a:pPr algn="l">
              <a:defRPr sz="3100">
                <a:solidFill>
                  <a:srgbClr val="136A6E"/>
                </a:solidFill>
              </a:defRPr>
            </a:pPr>
            <a:r>
              <a:rPr dirty="0"/>
              <a:t> </a:t>
            </a:r>
            <a:r>
              <a:rPr sz="1500" dirty="0"/>
              <a:t> </a:t>
            </a:r>
            <a:r>
              <a:rPr dirty="0"/>
              <a:t>人民政府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任命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pl02.png" descr="ppl02.png"/>
          <p:cNvPicPr>
            <a:picLocks noChangeAspect="1"/>
          </p:cNvPicPr>
          <p:nvPr/>
        </p:nvPicPr>
        <p:blipFill>
          <a:blip r:embed="rId2"/>
          <a:srcRect l="24429" r="52167"/>
          <a:stretch>
            <a:fillRect/>
          </a:stretch>
        </p:blipFill>
        <p:spPr>
          <a:xfrm flipH="1">
            <a:off x="5951641" y="4767690"/>
            <a:ext cx="1190522" cy="2916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pl02.png" descr="ppl02.png"/>
          <p:cNvPicPr>
            <a:picLocks noChangeAspect="1"/>
          </p:cNvPicPr>
          <p:nvPr/>
        </p:nvPicPr>
        <p:blipFill>
          <a:blip r:embed="rId2"/>
          <a:srcRect l="51040" r="25556"/>
          <a:stretch>
            <a:fillRect/>
          </a:stretch>
        </p:blipFill>
        <p:spPr>
          <a:xfrm flipH="1">
            <a:off x="3966944" y="5039889"/>
            <a:ext cx="1125796" cy="2758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pl02.png" descr="ppl02.png"/>
          <p:cNvPicPr>
            <a:picLocks noChangeAspect="1"/>
          </p:cNvPicPr>
          <p:nvPr/>
        </p:nvPicPr>
        <p:blipFill>
          <a:blip r:embed="rId2"/>
          <a:srcRect l="79614"/>
          <a:stretch>
            <a:fillRect/>
          </a:stretch>
        </p:blipFill>
        <p:spPr>
          <a:xfrm>
            <a:off x="8000960" y="4873802"/>
            <a:ext cx="1037111" cy="291699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《基本法》亦訂明香港特別行政區的政治體制，包括行政長官、行政機關、立法機關、司法機關、區域組織、公務人員。"/>
          <p:cNvSpPr txBox="1"/>
          <p:nvPr/>
        </p:nvSpPr>
        <p:spPr>
          <a:xfrm>
            <a:off x="1853144" y="2869405"/>
            <a:ext cx="929851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136A6E"/>
                </a:solidFill>
              </a:defRPr>
            </a:pPr>
            <a:r>
              <a:rPr dirty="0"/>
              <a:t>《基本法》亦訂明香港特別行政區的政治體制，包括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行政長官、行政機關、立法機關、司法機關、區域組織、公務人員</a:t>
            </a:r>
            <a:r>
              <a:rPr dirty="0"/>
              <a:t>。</a:t>
            </a:r>
          </a:p>
        </p:txBody>
      </p:sp>
      <p:sp>
        <p:nvSpPr>
          <p:cNvPr id="61" name="香港特別行政區的政治體制"/>
          <p:cNvSpPr txBox="1"/>
          <p:nvPr/>
        </p:nvSpPr>
        <p:spPr>
          <a:xfrm>
            <a:off x="1471612" y="711199"/>
            <a:ext cx="773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香港特別行政區的政治體制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《基本法》亦有訂明香港特別行政區行政長官的選舉方法，而行政長官是需要對中央人民政府和香港特別行政區負責。"/>
          <p:cNvSpPr txBox="1"/>
          <p:nvPr/>
        </p:nvSpPr>
        <p:spPr>
          <a:xfrm>
            <a:off x="1853144" y="2826112"/>
            <a:ext cx="929851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136A6E"/>
                </a:solidFill>
              </a:defRPr>
            </a:lvl1pPr>
          </a:lstStyle>
          <a:p>
            <a:r>
              <a:rPr dirty="0"/>
              <a:t>《基本法》亦有訂明香港特別行政區行政長官的選舉方法，而行政長官是需要對中央人民政府和香港特別行政區負責。</a:t>
            </a:r>
          </a:p>
        </p:txBody>
      </p:sp>
      <p:sp>
        <p:nvSpPr>
          <p:cNvPr id="64" name="行政長官的選舉方法和負責對象"/>
          <p:cNvSpPr txBox="1"/>
          <p:nvPr/>
        </p:nvSpPr>
        <p:spPr>
          <a:xfrm>
            <a:off x="1471612" y="711199"/>
            <a:ext cx="900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行政長官的選舉方法和負責對象</a:t>
            </a:r>
          </a:p>
        </p:txBody>
      </p:sp>
      <p:pic>
        <p:nvPicPr>
          <p:cNvPr id="68" name="ppl02.png" descr="ppl02.png"/>
          <p:cNvPicPr>
            <a:picLocks noChangeAspect="1"/>
          </p:cNvPicPr>
          <p:nvPr/>
        </p:nvPicPr>
        <p:blipFill>
          <a:blip r:embed="rId2"/>
          <a:srcRect r="76597" b="46551"/>
          <a:stretch>
            <a:fillRect/>
          </a:stretch>
        </p:blipFill>
        <p:spPr>
          <a:xfrm>
            <a:off x="5366940" y="5169134"/>
            <a:ext cx="2271046" cy="2973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《基本法》亦有規範香港特別行政區居民的權利同義務，以及經濟、教育、宗教、對外等方面的事務，並授予香港多項權力，例如發行貨幣、簽發護照。"/>
          <p:cNvSpPr txBox="1"/>
          <p:nvPr/>
        </p:nvSpPr>
        <p:spPr>
          <a:xfrm>
            <a:off x="1702282" y="2863763"/>
            <a:ext cx="9706678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136A6E"/>
                </a:solidFill>
              </a:defRPr>
            </a:pPr>
            <a:r>
              <a:rPr dirty="0"/>
              <a:t>《基本法》亦有規範香港特別行政區居民的權利同義務，以及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經濟、教育、宗教、對外等方面的事務</a:t>
            </a:r>
            <a:r>
              <a:rPr dirty="0"/>
              <a:t>，並授予香港多項權力，例如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發行貨幣、簽發護照</a:t>
            </a:r>
            <a:r>
              <a:rPr dirty="0"/>
              <a:t>。</a:t>
            </a:r>
          </a:p>
        </p:txBody>
      </p:sp>
      <p:sp>
        <p:nvSpPr>
          <p:cNvPr id="71" name="《基本法》授予香港特別行政區的權力"/>
          <p:cNvSpPr txBox="1"/>
          <p:nvPr/>
        </p:nvSpPr>
        <p:spPr>
          <a:xfrm>
            <a:off x="1071765" y="866725"/>
            <a:ext cx="9694962" cy="666849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4400">
                <a:solidFill>
                  <a:srgbClr val="136A6E"/>
                </a:solidFill>
              </a:defRPr>
            </a:lvl1pPr>
          </a:lstStyle>
          <a:p>
            <a:r>
              <a:rPr b="1" dirty="0"/>
              <a:t>《基本法》授予香港特別行政區的權力</a:t>
            </a:r>
          </a:p>
        </p:txBody>
      </p:sp>
      <p:pic>
        <p:nvPicPr>
          <p:cNvPr id="72" name="icons.png" descr="icons.png"/>
          <p:cNvPicPr>
            <a:picLocks noChangeAspect="1"/>
          </p:cNvPicPr>
          <p:nvPr/>
        </p:nvPicPr>
        <p:blipFill>
          <a:blip r:embed="rId2"/>
          <a:srcRect r="76780"/>
          <a:stretch>
            <a:fillRect/>
          </a:stretch>
        </p:blipFill>
        <p:spPr>
          <a:xfrm rot="960000">
            <a:off x="8512579" y="5413950"/>
            <a:ext cx="1743701" cy="237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cons.png" descr="icons.png"/>
          <p:cNvPicPr>
            <a:picLocks noChangeAspect="1"/>
          </p:cNvPicPr>
          <p:nvPr/>
        </p:nvPicPr>
        <p:blipFill>
          <a:blip r:embed="rId2"/>
          <a:srcRect l="23559" t="19867" r="53221"/>
          <a:stretch>
            <a:fillRect/>
          </a:stretch>
        </p:blipFill>
        <p:spPr>
          <a:xfrm>
            <a:off x="4155245" y="4496081"/>
            <a:ext cx="2400376" cy="2620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cons.png" descr="icons.png"/>
          <p:cNvPicPr>
            <a:picLocks noChangeAspect="1"/>
          </p:cNvPicPr>
          <p:nvPr/>
        </p:nvPicPr>
        <p:blipFill>
          <a:blip r:embed="rId2"/>
          <a:srcRect l="77999" t="33310"/>
          <a:stretch>
            <a:fillRect/>
          </a:stretch>
        </p:blipFill>
        <p:spPr>
          <a:xfrm>
            <a:off x="2454689" y="6456220"/>
            <a:ext cx="1539878" cy="1476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cons.png" descr="icons.png"/>
          <p:cNvPicPr>
            <a:picLocks noChangeAspect="1"/>
          </p:cNvPicPr>
          <p:nvPr/>
        </p:nvPicPr>
        <p:blipFill>
          <a:blip r:embed="rId2"/>
          <a:srcRect l="46989" t="32460" r="26110"/>
          <a:stretch>
            <a:fillRect/>
          </a:stretch>
        </p:blipFill>
        <p:spPr>
          <a:xfrm>
            <a:off x="6938942" y="5777162"/>
            <a:ext cx="1857798" cy="147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國家在香港實行「一國兩制」，因此，《基本法》在制定時亦因時制宜，考慮了香港人的意見。"/>
          <p:cNvSpPr txBox="1"/>
          <p:nvPr/>
        </p:nvSpPr>
        <p:spPr>
          <a:xfrm>
            <a:off x="1853144" y="2807978"/>
            <a:ext cx="9298512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136A6E"/>
                </a:solidFill>
              </a:defRPr>
            </a:pPr>
            <a:r>
              <a:rPr dirty="0"/>
              <a:t>國家在香港實行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「一國兩制</a:t>
            </a:r>
            <a:r>
              <a:rPr spc="-1440"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」</a:t>
            </a:r>
            <a:r>
              <a:rPr dirty="0"/>
              <a:t>，因此</a:t>
            </a:r>
            <a:r>
              <a:rPr spc="-1440" dirty="0"/>
              <a:t>，</a:t>
            </a:r>
            <a:r>
              <a:rPr dirty="0"/>
              <a:t>《基本法》在制定時亦因時制宜，考慮了香港人的意見。</a:t>
            </a:r>
          </a:p>
        </p:txBody>
      </p:sp>
      <p:sp>
        <p:nvSpPr>
          <p:cNvPr id="78" name="因時制宜而制定《基本法》"/>
          <p:cNvSpPr txBox="1"/>
          <p:nvPr/>
        </p:nvSpPr>
        <p:spPr>
          <a:xfrm>
            <a:off x="1471612" y="711199"/>
            <a:ext cx="773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/>
              <a:t>因時制宜而制定《基本法》</a:t>
            </a:r>
          </a:p>
        </p:txBody>
      </p:sp>
      <p:pic>
        <p:nvPicPr>
          <p:cNvPr id="80" name="law.png" descr="la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70098" y="6513201"/>
            <a:ext cx="1671556" cy="12531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2" name="basic law02.png" descr="basic law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0000">
            <a:off x="6983955" y="4636232"/>
            <a:ext cx="2289973" cy="2939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city.png" descr="c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1" y="868123"/>
            <a:ext cx="12571757" cy="8224453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例如在1980年代，國家實行計劃生育政策，香港人擔心回歸後會一併在香港實行；因此，《基本法》第三十七條訂明「香港居民的婚姻自由和自願生育的權利受法律保護。」"/>
          <p:cNvSpPr txBox="1"/>
          <p:nvPr/>
        </p:nvSpPr>
        <p:spPr>
          <a:xfrm>
            <a:off x="1853144" y="2863510"/>
            <a:ext cx="9519066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136A6E"/>
                </a:solidFill>
              </a:defRPr>
            </a:pPr>
            <a:r>
              <a:rPr dirty="0"/>
              <a:t>例如在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1980年代</a:t>
            </a:r>
            <a:r>
              <a:rPr dirty="0"/>
              <a:t>，國家實行計劃生育政策，香港人擔心回歸後會一併在香港實行；因此</a:t>
            </a:r>
            <a:r>
              <a:rPr spc="-1200" dirty="0"/>
              <a:t>，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《基本法》第三十七條</a:t>
            </a:r>
            <a:r>
              <a:rPr dirty="0"/>
              <a:t>訂明</a:t>
            </a:r>
            <a:r>
              <a:rPr dirty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「香港居民的婚姻自由和自願生育的權利受法律保護。」</a:t>
            </a:r>
          </a:p>
        </p:txBody>
      </p:sp>
      <p:sp>
        <p:nvSpPr>
          <p:cNvPr id="86" name="因時制宜而制定《基本法》"/>
          <p:cNvSpPr txBox="1"/>
          <p:nvPr/>
        </p:nvSpPr>
        <p:spPr>
          <a:xfrm>
            <a:off x="1471612" y="711199"/>
            <a:ext cx="773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因時制宜而制定《基本法》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jf-openhuninn-1.1"/>
        <a:ea typeface="jf-openhuninn-1.1"/>
        <a:cs typeface="jf-openhuninn-1.1"/>
      </a:majorFont>
      <a:minorFont>
        <a:latin typeface="jf-openhuninn-1.1"/>
        <a:ea typeface="jf-openhuninn-1.1"/>
        <a:cs typeface="jf-openhuninn-1.1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jf-openhuninn-1.1"/>
        <a:ea typeface="jf-openhuninn-1.1"/>
        <a:cs typeface="jf-openhuninn-1.1"/>
      </a:majorFont>
      <a:minorFont>
        <a:latin typeface="jf-openhuninn-1.1"/>
        <a:ea typeface="jf-openhuninn-1.1"/>
        <a:cs typeface="jf-openhuninn-1.1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自訂</PresentationFormat>
  <Paragraphs>24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jf-openhuninn-1.1</vt:lpstr>
      <vt:lpstr>White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2021-06-19T02:57:48Z</dcterms:modified>
</cp:coreProperties>
</file>