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embeddedFontLst>
    <p:embeddedFont>
      <p:font typeface="jf-openhuninn-1.1" panose="02020500000000000000" charset="-120"/>
      <p:regular r:id="rId11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jf-openhuninn-1.1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7"/>
  </p:normalViewPr>
  <p:slideViewPr>
    <p:cSldViewPr snapToGrid="0" snapToObjects="1">
      <p:cViewPr varScale="1">
        <p:scale>
          <a:sx n="73" d="100"/>
          <a:sy n="73" d="100"/>
        </p:scale>
        <p:origin x="186" y="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455244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jf-openhuninn-1.1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pt_bg-21.png" descr="ppt_bg-21.png"/>
          <p:cNvPicPr>
            <a:picLocks noChangeAspect="1"/>
          </p:cNvPicPr>
          <p:nvPr/>
        </p:nvPicPr>
        <p:blipFill>
          <a:blip r:embed="rId2"/>
          <a:srcRect t="6" b="6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rtboard 1.png" descr="Artboard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7244" y="9296400"/>
            <a:ext cx="363539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jf-openhuninn-1.1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f-openhuninn-1.1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building_court.png" descr="building_court.png"/>
          <p:cNvPicPr>
            <a:picLocks noChangeAspect="1"/>
          </p:cNvPicPr>
          <p:nvPr/>
        </p:nvPicPr>
        <p:blipFill>
          <a:blip r:embed="rId2">
            <a:alphaModFix amt="84954"/>
          </a:blip>
          <a:stretch>
            <a:fillRect/>
          </a:stretch>
        </p:blipFill>
        <p:spPr>
          <a:xfrm>
            <a:off x="4411297" y="2626413"/>
            <a:ext cx="4182206" cy="47554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law.png" descr="la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181" y="5606413"/>
            <a:ext cx="1466238" cy="1785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law.png" descr="la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815" y="6188205"/>
            <a:ext cx="1616640" cy="1211962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Rule of Law"/>
          <p:cNvSpPr txBox="1"/>
          <p:nvPr/>
        </p:nvSpPr>
        <p:spPr>
          <a:xfrm>
            <a:off x="5014608" y="4629911"/>
            <a:ext cx="3127984" cy="762001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FFFFFF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rgbClr val="136A6E"/>
                </a:solidFill>
              </a:defRPr>
            </a:lvl1pPr>
          </a:lstStyle>
          <a:p>
            <a:r>
              <a:rPr b="1" dirty="0"/>
              <a:t>Rule of Law</a:t>
            </a:r>
          </a:p>
        </p:txBody>
      </p:sp>
      <p:sp>
        <p:nvSpPr>
          <p:cNvPr id="38" name="法治精神"/>
          <p:cNvSpPr txBox="1"/>
          <p:nvPr/>
        </p:nvSpPr>
        <p:spPr>
          <a:xfrm>
            <a:off x="4108449" y="3221821"/>
            <a:ext cx="4940301" cy="1549401"/>
          </a:xfrm>
          <a:prstGeom prst="rect">
            <a:avLst/>
          </a:prstGeom>
          <a:ln w="12700">
            <a:miter lim="400000"/>
          </a:ln>
          <a:effectLst>
            <a:outerShdw blurRad="190500" dist="50800" dir="5400000" rotWithShape="0">
              <a:srgbClr val="FFFFFF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500">
                <a:solidFill>
                  <a:srgbClr val="136A6E"/>
                </a:solidFill>
              </a:defRPr>
            </a:lvl1pPr>
          </a:lstStyle>
          <a:p>
            <a:r>
              <a:rPr b="1" dirty="0"/>
              <a:t>法治精神</a:t>
            </a:r>
          </a:p>
        </p:txBody>
      </p:sp>
      <p:pic>
        <p:nvPicPr>
          <p:cNvPr id="40" name="法庭標誌.png" descr="法庭標誌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471" y="5102131"/>
            <a:ext cx="2277410" cy="2279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法治精神是什麼？"/>
          <p:cNvSpPr txBox="1"/>
          <p:nvPr/>
        </p:nvSpPr>
        <p:spPr>
          <a:xfrm>
            <a:off x="1471612" y="711199"/>
            <a:ext cx="5194301" cy="863601"/>
          </a:xfrm>
          <a:prstGeom prst="rect">
            <a:avLst/>
          </a:prstGeom>
          <a:ln w="12700">
            <a:miter lim="400000"/>
          </a:ln>
          <a:effectLst>
            <a:outerShdw blurRad="12700" dist="26224" dir="2700000" rotWithShape="0">
              <a:srgbClr val="FFFFFF">
                <a:alpha val="7011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>
                <a:solidFill>
                  <a:srgbClr val="136A6E"/>
                </a:solidFill>
              </a:defRPr>
            </a:lvl1pPr>
          </a:lstStyle>
          <a:p>
            <a:r>
              <a:rPr b="1" dirty="0"/>
              <a:t>法治精神是什麼？</a:t>
            </a:r>
          </a:p>
        </p:txBody>
      </p:sp>
      <p:sp>
        <p:nvSpPr>
          <p:cNvPr id="43" name="公義、法治、自由、民主、平等，可能是當代關於人權最普及的追求。"/>
          <p:cNvSpPr txBox="1"/>
          <p:nvPr/>
        </p:nvSpPr>
        <p:spPr>
          <a:xfrm>
            <a:off x="1717988" y="6469460"/>
            <a:ext cx="9324983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defRPr sz="2900">
                <a:solidFill>
                  <a:srgbClr val="136A6E"/>
                </a:solidFill>
              </a:defRPr>
            </a:lvl1pPr>
          </a:lstStyle>
          <a:p>
            <a:r>
              <a:t>公義、法治、自由、民主、平等，可能是當代關於人權最普及的追求。</a:t>
            </a:r>
          </a:p>
        </p:txBody>
      </p:sp>
      <p:pic>
        <p:nvPicPr>
          <p:cNvPr id="44" name="hk map.png" descr="hk 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330" y="2886278"/>
            <a:ext cx="7708300" cy="3436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aAsset 7@4x.png" descr="aAsset 7@4x.png"/>
          <p:cNvPicPr>
            <a:picLocks noChangeAspect="1"/>
          </p:cNvPicPr>
          <p:nvPr/>
        </p:nvPicPr>
        <p:blipFill>
          <a:blip r:embed="rId3"/>
          <a:srcRect t="29" b="29"/>
          <a:stretch>
            <a:fillRect/>
          </a:stretch>
        </p:blipFill>
        <p:spPr>
          <a:xfrm>
            <a:off x="3344757" y="3445428"/>
            <a:ext cx="6431958" cy="23183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law.png" descr="la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20000">
            <a:off x="2923930" y="5580836"/>
            <a:ext cx="1727785" cy="2103882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法治精神是什麼？"/>
          <p:cNvSpPr txBox="1"/>
          <p:nvPr/>
        </p:nvSpPr>
        <p:spPr>
          <a:xfrm>
            <a:off x="1471612" y="711199"/>
            <a:ext cx="5194301" cy="863601"/>
          </a:xfrm>
          <a:prstGeom prst="rect">
            <a:avLst/>
          </a:prstGeom>
          <a:ln w="12700">
            <a:miter lim="400000"/>
          </a:ln>
          <a:effectLst>
            <a:outerShdw blurRad="12700" dist="26224" dir="2700000" rotWithShape="0">
              <a:srgbClr val="FFFFFF">
                <a:alpha val="7011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>
                <a:solidFill>
                  <a:srgbClr val="136A6E"/>
                </a:solidFill>
              </a:defRPr>
            </a:lvl1pPr>
          </a:lstStyle>
          <a:p>
            <a:r>
              <a:rPr b="1" dirty="0"/>
              <a:t>法治精神是什麼？</a:t>
            </a:r>
          </a:p>
        </p:txBody>
      </p:sp>
      <p:sp>
        <p:nvSpPr>
          <p:cNvPr id="49" name="公義締造了法治的基礎和標準，而擁有真正的法治，大家才可以逐步建立起自由、民主和平等的社會。"/>
          <p:cNvSpPr txBox="1"/>
          <p:nvPr/>
        </p:nvSpPr>
        <p:spPr>
          <a:xfrm>
            <a:off x="1944406" y="2925505"/>
            <a:ext cx="9115988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defRPr sz="3600">
                <a:solidFill>
                  <a:srgbClr val="136A6E"/>
                </a:solidFill>
              </a:defRPr>
            </a:pP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公義</a:t>
            </a:r>
            <a:r>
              <a:t>締造了法治的基礎和標準，而擁有真正的</a:t>
            </a: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法治</a:t>
            </a:r>
            <a:r>
              <a:t>，大家才可以逐步建立起</a:t>
            </a: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自由</a:t>
            </a:r>
            <a:r>
              <a:t>、</a:t>
            </a: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民主</a:t>
            </a:r>
            <a:r>
              <a:t>和</a:t>
            </a: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平等</a:t>
            </a:r>
            <a:r>
              <a:t>的社會。</a:t>
            </a:r>
          </a:p>
        </p:txBody>
      </p:sp>
      <p:pic>
        <p:nvPicPr>
          <p:cNvPr id="50" name="法庭標誌.png" descr="法庭標誌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620" y="5365189"/>
            <a:ext cx="2400301" cy="2402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basic law02.png" descr="basic law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0000">
            <a:off x="4181578" y="5313080"/>
            <a:ext cx="1871865" cy="2402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法治的三大原則"/>
          <p:cNvSpPr txBox="1"/>
          <p:nvPr/>
        </p:nvSpPr>
        <p:spPr>
          <a:xfrm>
            <a:off x="1471612" y="711199"/>
            <a:ext cx="4559301" cy="863601"/>
          </a:xfrm>
          <a:prstGeom prst="rect">
            <a:avLst/>
          </a:prstGeom>
          <a:ln w="12700">
            <a:miter lim="400000"/>
          </a:ln>
          <a:effectLst>
            <a:outerShdw blurRad="12700" dist="26224" dir="2700000" rotWithShape="0">
              <a:srgbClr val="FFFFFF">
                <a:alpha val="7011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>
                <a:solidFill>
                  <a:srgbClr val="136A6E"/>
                </a:solidFill>
              </a:defRPr>
            </a:lvl1pPr>
          </a:lstStyle>
          <a:p>
            <a:r>
              <a:rPr b="1" dirty="0"/>
              <a:t>法治的三大原則</a:t>
            </a:r>
          </a:p>
        </p:txBody>
      </p:sp>
      <p:sp>
        <p:nvSpPr>
          <p:cNvPr id="54" name="十九世紀英國法律專家戴西教授(A.V.Dicey)提出，法治應該包含三個重要原則："/>
          <p:cNvSpPr txBox="1"/>
          <p:nvPr/>
        </p:nvSpPr>
        <p:spPr>
          <a:xfrm>
            <a:off x="1944406" y="2893755"/>
            <a:ext cx="9115988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defRPr sz="3600">
                <a:solidFill>
                  <a:srgbClr val="136A6E"/>
                </a:solidFill>
              </a:defRPr>
            </a:pPr>
            <a:r>
              <a:t>十九世紀英國法律專家戴西教授</a:t>
            </a:r>
            <a:r>
              <a:rPr sz="3200"/>
              <a:t>(A.V.Dicey)</a:t>
            </a:r>
            <a:r>
              <a:t>提出，</a:t>
            </a: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法治</a:t>
            </a:r>
            <a:r>
              <a:t>應該包含三個重要原則：</a:t>
            </a:r>
          </a:p>
        </p:txBody>
      </p:sp>
      <p:pic>
        <p:nvPicPr>
          <p:cNvPr id="55" name="lawyer_1855.png" descr="lawyer_18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490" y="4262099"/>
            <a:ext cx="3162301" cy="3774461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1, 法律具有最高地位…"/>
          <p:cNvSpPr txBox="1"/>
          <p:nvPr/>
        </p:nvSpPr>
        <p:spPr>
          <a:xfrm>
            <a:off x="1954744" y="4720590"/>
            <a:ext cx="4631890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800">
                <a:solidFill>
                  <a:srgbClr val="136A6E"/>
                </a:solidFill>
              </a:defRPr>
            </a:pPr>
            <a:r>
              <a:t>1, 法律具有最高地位</a:t>
            </a:r>
          </a:p>
          <a:p>
            <a:pPr algn="l">
              <a:defRPr sz="2800">
                <a:solidFill>
                  <a:srgbClr val="136A6E"/>
                </a:solidFill>
              </a:defRPr>
            </a:pPr>
            <a:endParaRPr/>
          </a:p>
          <a:p>
            <a:pPr algn="l">
              <a:defRPr sz="2800">
                <a:solidFill>
                  <a:srgbClr val="136A6E"/>
                </a:solidFill>
              </a:defRPr>
            </a:pPr>
            <a:r>
              <a:t>所有人均由法律規管，並只由法律規管。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pl2.png" descr="ppl2.png"/>
          <p:cNvPicPr>
            <a:picLocks noChangeAspect="1"/>
          </p:cNvPicPr>
          <p:nvPr/>
        </p:nvPicPr>
        <p:blipFill>
          <a:blip r:embed="rId2"/>
          <a:srcRect l="972"/>
          <a:stretch>
            <a:fillRect/>
          </a:stretch>
        </p:blipFill>
        <p:spPr>
          <a:xfrm>
            <a:off x="3168451" y="5100109"/>
            <a:ext cx="6667785" cy="2875841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2, 法律面前人人平等…"/>
          <p:cNvSpPr txBox="1"/>
          <p:nvPr/>
        </p:nvSpPr>
        <p:spPr>
          <a:xfrm>
            <a:off x="1853144" y="2673243"/>
            <a:ext cx="9298512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800">
                <a:solidFill>
                  <a:srgbClr val="136A6E"/>
                </a:solidFill>
              </a:defRPr>
            </a:pPr>
            <a:r>
              <a:t>2, 法律面前人人平等</a:t>
            </a:r>
          </a:p>
          <a:p>
            <a:pPr algn="l">
              <a:defRPr sz="2800">
                <a:solidFill>
                  <a:srgbClr val="136A6E"/>
                </a:solidFill>
              </a:defRPr>
            </a:pPr>
            <a:endParaRPr/>
          </a:p>
          <a:p>
            <a:pPr algn="l">
              <a:defRPr sz="2800">
                <a:solidFill>
                  <a:srgbClr val="136A6E"/>
                </a:solidFill>
              </a:defRPr>
            </a:pPr>
            <a:r>
              <a:t>法律對待每一個人都要相同。各人均可享受法律公平地保護各自的權利，而且各人均必須遵守同一套法律、受同一個法庭所管轄。</a:t>
            </a:r>
          </a:p>
        </p:txBody>
      </p:sp>
      <p:sp>
        <p:nvSpPr>
          <p:cNvPr id="60" name="法治的三大原則"/>
          <p:cNvSpPr txBox="1"/>
          <p:nvPr/>
        </p:nvSpPr>
        <p:spPr>
          <a:xfrm>
            <a:off x="1471612" y="711199"/>
            <a:ext cx="4559301" cy="863601"/>
          </a:xfrm>
          <a:prstGeom prst="rect">
            <a:avLst/>
          </a:prstGeom>
          <a:ln w="12700">
            <a:miter lim="400000"/>
          </a:ln>
          <a:effectLst>
            <a:outerShdw blurRad="12700" dist="26224" dir="2700000" rotWithShape="0">
              <a:srgbClr val="FFFFFF">
                <a:alpha val="7011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>
                <a:solidFill>
                  <a:srgbClr val="136A6E"/>
                </a:solidFill>
              </a:defRPr>
            </a:lvl1pPr>
          </a:lstStyle>
          <a:p>
            <a:r>
              <a:rPr b="1" dirty="0"/>
              <a:t>法治的三大原則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court.png" descr="court.png"/>
          <p:cNvPicPr>
            <a:picLocks/>
          </p:cNvPicPr>
          <p:nvPr/>
        </p:nvPicPr>
        <p:blipFill>
          <a:blip r:embed="rId2">
            <a:alphaModFix amt="49894"/>
          </a:blip>
          <a:stretch>
            <a:fillRect/>
          </a:stretch>
        </p:blipFill>
        <p:spPr>
          <a:xfrm>
            <a:off x="1333656" y="2226910"/>
            <a:ext cx="10337801" cy="620148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3, 憲法原則…"/>
          <p:cNvSpPr txBox="1"/>
          <p:nvPr/>
        </p:nvSpPr>
        <p:spPr>
          <a:xfrm>
            <a:off x="1853144" y="2685943"/>
            <a:ext cx="9298512" cy="13970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FFFFFF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800">
                <a:solidFill>
                  <a:srgbClr val="136A6E"/>
                </a:solidFill>
              </a:defRPr>
            </a:pPr>
            <a:r>
              <a:t>3, 憲法原則</a:t>
            </a:r>
          </a:p>
          <a:p>
            <a:pPr algn="l">
              <a:defRPr sz="2800">
                <a:solidFill>
                  <a:srgbClr val="136A6E"/>
                </a:solidFill>
              </a:defRPr>
            </a:pPr>
            <a:endParaRPr/>
          </a:p>
          <a:p>
            <a:pPr algn="l">
              <a:defRPr sz="2800">
                <a:solidFill>
                  <a:srgbClr val="136A6E"/>
                </a:solidFill>
              </a:defRPr>
            </a:pPr>
            <a:r>
              <a:t>市民的權利，都是源自法庭在案件中的判決。</a:t>
            </a:r>
          </a:p>
        </p:txBody>
      </p:sp>
      <p:sp>
        <p:nvSpPr>
          <p:cNvPr id="64" name="法治的三大原則"/>
          <p:cNvSpPr txBox="1"/>
          <p:nvPr/>
        </p:nvSpPr>
        <p:spPr>
          <a:xfrm>
            <a:off x="1471612" y="711199"/>
            <a:ext cx="4559301" cy="863601"/>
          </a:xfrm>
          <a:prstGeom prst="rect">
            <a:avLst/>
          </a:prstGeom>
          <a:ln w="12700">
            <a:miter lim="400000"/>
          </a:ln>
          <a:effectLst>
            <a:outerShdw blurRad="12700" dist="26224" dir="2700000" rotWithShape="0">
              <a:srgbClr val="FFFFFF">
                <a:alpha val="7011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>
                <a:solidFill>
                  <a:srgbClr val="136A6E"/>
                </a:solidFill>
              </a:defRPr>
            </a:lvl1pPr>
          </a:lstStyle>
          <a:p>
            <a:r>
              <a:rPr b="1" dirty="0"/>
              <a:t>法治的三大原則</a:t>
            </a:r>
          </a:p>
        </p:txBody>
      </p:sp>
      <p:pic>
        <p:nvPicPr>
          <p:cNvPr id="65" name="ppl.png" descr="ppl.png"/>
          <p:cNvPicPr>
            <a:picLocks noChangeAspect="1"/>
          </p:cNvPicPr>
          <p:nvPr/>
        </p:nvPicPr>
        <p:blipFill>
          <a:blip r:embed="rId3"/>
          <a:srcRect l="62782"/>
          <a:stretch>
            <a:fillRect/>
          </a:stretch>
        </p:blipFill>
        <p:spPr>
          <a:xfrm>
            <a:off x="7174765" y="4651808"/>
            <a:ext cx="2186105" cy="335553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ppl2.png" descr="ppl2.png"/>
          <p:cNvPicPr>
            <a:picLocks noChangeAspect="1"/>
          </p:cNvPicPr>
          <p:nvPr/>
        </p:nvPicPr>
        <p:blipFill>
          <a:blip r:embed="rId4"/>
          <a:srcRect l="42516" r="38031" b="7907"/>
          <a:stretch>
            <a:fillRect/>
          </a:stretch>
        </p:blipFill>
        <p:spPr>
          <a:xfrm>
            <a:off x="3420619" y="4533650"/>
            <a:ext cx="1776536" cy="35923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pl.png" descr="ppl.png"/>
          <p:cNvPicPr>
            <a:picLocks noChangeAspect="1"/>
          </p:cNvPicPr>
          <p:nvPr/>
        </p:nvPicPr>
        <p:blipFill>
          <a:blip r:embed="rId2"/>
          <a:srcRect r="72341"/>
          <a:stretch>
            <a:fillRect/>
          </a:stretch>
        </p:blipFill>
        <p:spPr>
          <a:xfrm flipH="1">
            <a:off x="8490065" y="4348474"/>
            <a:ext cx="1761602" cy="3638435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而隨著時代發展，法治的內涵亦有所增潤。…"/>
          <p:cNvSpPr txBox="1"/>
          <p:nvPr/>
        </p:nvSpPr>
        <p:spPr>
          <a:xfrm>
            <a:off x="1853144" y="2926681"/>
            <a:ext cx="7906353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200">
                <a:solidFill>
                  <a:srgbClr val="136A6E"/>
                </a:solidFill>
              </a:defRPr>
            </a:pPr>
            <a:r>
              <a:t>而隨著時代發展，法治的內涵亦有所增潤。</a:t>
            </a:r>
          </a:p>
          <a:p>
            <a:pPr algn="l">
              <a:defRPr sz="3200">
                <a:solidFill>
                  <a:srgbClr val="136A6E"/>
                </a:solidFill>
              </a:defRPr>
            </a:pPr>
            <a:r>
              <a:t>例如湯姆. 賓漢勳爵(Lord Tom Bingham)加入了更多具時代背景的思考，包括：</a:t>
            </a:r>
          </a:p>
        </p:txBody>
      </p:sp>
      <p:sp>
        <p:nvSpPr>
          <p:cNvPr id="70" name="法治隨時代發展而增潤內涵"/>
          <p:cNvSpPr txBox="1"/>
          <p:nvPr/>
        </p:nvSpPr>
        <p:spPr>
          <a:xfrm>
            <a:off x="1471612" y="711199"/>
            <a:ext cx="7734301" cy="863601"/>
          </a:xfrm>
          <a:prstGeom prst="rect">
            <a:avLst/>
          </a:prstGeom>
          <a:ln w="12700">
            <a:miter lim="400000"/>
          </a:ln>
          <a:effectLst>
            <a:outerShdw blurRad="12700" dist="26224" dir="2700000" rotWithShape="0">
              <a:srgbClr val="FFFFFF">
                <a:alpha val="7011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>
                <a:solidFill>
                  <a:srgbClr val="136A6E"/>
                </a:solidFill>
              </a:defRPr>
            </a:lvl1pPr>
          </a:lstStyle>
          <a:p>
            <a:r>
              <a:rPr b="1" dirty="0"/>
              <a:t>法治隨時代發展而增潤內涵</a:t>
            </a:r>
          </a:p>
        </p:txBody>
      </p:sp>
      <p:sp>
        <p:nvSpPr>
          <p:cNvPr id="71" name="需要審核政府的行為，以及法律的合法性和合憲性…"/>
          <p:cNvSpPr txBox="1"/>
          <p:nvPr/>
        </p:nvSpPr>
        <p:spPr>
          <a:xfrm>
            <a:off x="1914898" y="5253349"/>
            <a:ext cx="5931901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30609" indent="-430609" algn="l">
              <a:buSzPct val="145000"/>
              <a:buChar char="-"/>
              <a:defRPr sz="2800">
                <a:solidFill>
                  <a:srgbClr val="136A6E"/>
                </a:solidFill>
              </a:defRPr>
            </a:pPr>
            <a:r>
              <a:t>需要審核政府的行為，以及法律的合法性和合憲性</a:t>
            </a:r>
          </a:p>
          <a:p>
            <a:pPr marL="430609" indent="-430609" algn="l">
              <a:buSzPct val="145000"/>
              <a:buChar char="-"/>
              <a:defRPr sz="2800">
                <a:solidFill>
                  <a:srgbClr val="136A6E"/>
                </a:solidFill>
              </a:defRPr>
            </a:pPr>
            <a:r>
              <a:t>市民知道法律的權利</a:t>
            </a:r>
          </a:p>
          <a:p>
            <a:pPr marL="430609" indent="-430609" algn="l">
              <a:buSzPct val="145000"/>
              <a:buChar char="-"/>
              <a:defRPr sz="2800">
                <a:solidFill>
                  <a:srgbClr val="136A6E"/>
                </a:solidFill>
              </a:defRPr>
            </a:pPr>
            <a:r>
              <a:t>法律要充分保障市民的基本人權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building_court.png" descr="building_court.png"/>
          <p:cNvPicPr>
            <a:picLocks noChangeAspect="1"/>
          </p:cNvPicPr>
          <p:nvPr/>
        </p:nvPicPr>
        <p:blipFill>
          <a:blip r:embed="rId2">
            <a:alphaModFix amt="54380"/>
          </a:blip>
          <a:stretch>
            <a:fillRect/>
          </a:stretch>
        </p:blipFill>
        <p:spPr>
          <a:xfrm>
            <a:off x="4696018" y="2722590"/>
            <a:ext cx="3612764" cy="4107966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總結"/>
          <p:cNvSpPr txBox="1"/>
          <p:nvPr/>
        </p:nvSpPr>
        <p:spPr>
          <a:xfrm>
            <a:off x="1471612" y="711199"/>
            <a:ext cx="1384301" cy="863601"/>
          </a:xfrm>
          <a:prstGeom prst="rect">
            <a:avLst/>
          </a:prstGeom>
          <a:ln w="12700">
            <a:miter lim="400000"/>
          </a:ln>
          <a:effectLst>
            <a:outerShdw blurRad="12700" dist="26224" dir="2700000" rotWithShape="0">
              <a:srgbClr val="FFFFFF">
                <a:alpha val="7011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>
                <a:solidFill>
                  <a:srgbClr val="136A6E"/>
                </a:solidFill>
              </a:defRPr>
            </a:lvl1pPr>
          </a:lstStyle>
          <a:p>
            <a:r>
              <a:rPr b="1" dirty="0"/>
              <a:t>總結</a:t>
            </a:r>
          </a:p>
        </p:txBody>
      </p:sp>
      <p:sp>
        <p:nvSpPr>
          <p:cNvPr id="75" name="《基本法》確保了香港的法治精神，而終審法院被授權獲得終審權，就正是香港司法獨立的標誌性事件，令法治精神在香港繼續發揚光大。"/>
          <p:cNvSpPr txBox="1"/>
          <p:nvPr/>
        </p:nvSpPr>
        <p:spPr>
          <a:xfrm>
            <a:off x="1857207" y="2872049"/>
            <a:ext cx="9290385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200">
                <a:solidFill>
                  <a:srgbClr val="136A6E"/>
                </a:solidFill>
              </a:defRPr>
            </a:pPr>
            <a:r>
              <a:t>《基本法》確保了香港的</a:t>
            </a: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法治精神</a:t>
            </a:r>
            <a:r>
              <a:t>，而終審法院被授權獲得終審權，就正是香港</a:t>
            </a: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司法獨立</a:t>
            </a:r>
            <a:r>
              <a:t>的標誌性事件，令法治精神在香港繼續發揚光大。</a:t>
            </a:r>
          </a:p>
        </p:txBody>
      </p:sp>
      <p:pic>
        <p:nvPicPr>
          <p:cNvPr id="76" name="ppl3.png" descr="ppl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545" y="4742507"/>
            <a:ext cx="7369710" cy="33857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jf-openhuninn-1.1"/>
        <a:ea typeface="jf-openhuninn-1.1"/>
        <a:cs typeface="jf-openhuninn-1.1"/>
      </a:majorFont>
      <a:minorFont>
        <a:latin typeface="jf-openhuninn-1.1"/>
        <a:ea typeface="jf-openhuninn-1.1"/>
        <a:cs typeface="jf-openhuninn-1.1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jf-openhuninn-1.1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jf-openhuninn-1.1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jf-openhuninn-1.1"/>
        <a:ea typeface="jf-openhuninn-1.1"/>
        <a:cs typeface="jf-openhuninn-1.1"/>
      </a:majorFont>
      <a:minorFont>
        <a:latin typeface="jf-openhuninn-1.1"/>
        <a:ea typeface="jf-openhuninn-1.1"/>
        <a:cs typeface="jf-openhuninn-1.1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jf-openhuninn-1.1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jf-openhuninn-1.1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自訂</PresentationFormat>
  <Paragraphs>27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0" baseType="lpstr">
      <vt:lpstr>jf-openhuninn-1.1</vt:lpstr>
      <vt:lpstr>White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2021-06-25T05:59:02Z</dcterms:modified>
</cp:coreProperties>
</file>