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embeddedFontLst>
    <p:embeddedFont>
      <p:font typeface="jf-openhuninn-1.1" panose="02020500000000000000" charset="-120"/>
      <p:regular r:id="rId11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 snapToGrid="0" snapToObjects="1">
      <p:cViewPr varScale="1">
        <p:scale>
          <a:sx n="73" d="100"/>
          <a:sy n="73" d="100"/>
        </p:scale>
        <p:origin x="186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6293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pt_bg-21.png" descr="ppt_bg-21.png"/>
          <p:cNvPicPr>
            <a:picLocks noChangeAspect="1"/>
          </p:cNvPicPr>
          <p:nvPr/>
        </p:nvPicPr>
        <p:blipFill>
          <a:blip r:embed="rId2"/>
          <a:srcRect t="6" b="6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rtboard 1.png" descr="Artboard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7244" y="9296400"/>
            <a:ext cx="363539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ourt lady.png" descr="court lad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775" y="2867730"/>
            <a:ext cx="2795347" cy="4697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法庭標誌.png" descr="法庭標誌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72231" y="5652228"/>
            <a:ext cx="1725362" cy="172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law.png" descr="la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506455" y="6200847"/>
            <a:ext cx="1582837" cy="118662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Judicial Independence"/>
          <p:cNvSpPr txBox="1"/>
          <p:nvPr/>
        </p:nvSpPr>
        <p:spPr>
          <a:xfrm>
            <a:off x="3714562" y="4588058"/>
            <a:ext cx="5786488" cy="762001"/>
          </a:xfrm>
          <a:prstGeom prst="rect">
            <a:avLst/>
          </a:prstGeom>
          <a:ln w="12700">
            <a:miter lim="400000"/>
          </a:ln>
          <a:effectLst>
            <a:outerShdw blurRad="190500" dist="50800" dir="5400000" rotWithShape="0">
              <a:srgbClr val="FFFFFF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rgbClr val="136A6E"/>
                </a:solidFill>
              </a:defRPr>
            </a:lvl1pPr>
          </a:lstStyle>
          <a:p>
            <a:r>
              <a:rPr b="1" dirty="0"/>
              <a:t>Judicial Independence</a:t>
            </a:r>
          </a:p>
        </p:txBody>
      </p:sp>
      <p:sp>
        <p:nvSpPr>
          <p:cNvPr id="38" name="司法獨立"/>
          <p:cNvSpPr txBox="1"/>
          <p:nvPr/>
        </p:nvSpPr>
        <p:spPr>
          <a:xfrm>
            <a:off x="4137655" y="3205369"/>
            <a:ext cx="4940301" cy="1549401"/>
          </a:xfrm>
          <a:prstGeom prst="rect">
            <a:avLst/>
          </a:prstGeom>
          <a:ln w="12700">
            <a:miter lim="400000"/>
          </a:ln>
          <a:effectLst>
            <a:outerShdw blurRad="190500" dist="50800" dir="5400000" rotWithShape="0">
              <a:srgbClr val="FFFFFF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136A6E"/>
                </a:solidFill>
              </a:defRPr>
            </a:lvl1pPr>
          </a:lstStyle>
          <a:p>
            <a:r>
              <a:rPr b="1" dirty="0"/>
              <a:t>司法獨立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final court2.png" descr="final cour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0520" y="2277026"/>
            <a:ext cx="15768238" cy="7674691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司法獨立是什麼？"/>
          <p:cNvSpPr txBox="1"/>
          <p:nvPr/>
        </p:nvSpPr>
        <p:spPr>
          <a:xfrm>
            <a:off x="1471612" y="711199"/>
            <a:ext cx="5194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司法獨立是什麼？</a:t>
            </a:r>
          </a:p>
        </p:txBody>
      </p:sp>
      <p:sp>
        <p:nvSpPr>
          <p:cNvPr id="43" name="「司法獨立」是指法院可獨立行使司法權"/>
          <p:cNvSpPr txBox="1"/>
          <p:nvPr/>
        </p:nvSpPr>
        <p:spPr>
          <a:xfrm>
            <a:off x="1839909" y="2820750"/>
            <a:ext cx="932498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3600">
                <a:solidFill>
                  <a:srgbClr val="136A6E"/>
                </a:solidFill>
              </a:defRPr>
            </a:lvl1pPr>
          </a:lstStyle>
          <a:p>
            <a:r>
              <a:rPr dirty="0"/>
              <a:t>「司法獨立」是指法院可獨立行使司法權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司法獨立是什麼？"/>
          <p:cNvSpPr txBox="1"/>
          <p:nvPr/>
        </p:nvSpPr>
        <p:spPr>
          <a:xfrm>
            <a:off x="1471612" y="711199"/>
            <a:ext cx="5194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司法獨立是什麼？</a:t>
            </a:r>
          </a:p>
        </p:txBody>
      </p:sp>
      <p:sp>
        <p:nvSpPr>
          <p:cNvPr id="46" name="法官在判案時，既不受政府或者立法部門干涉；亦不受社會輿論，和其他一切因素干涉。…"/>
          <p:cNvSpPr txBox="1"/>
          <p:nvPr/>
        </p:nvSpPr>
        <p:spPr>
          <a:xfrm>
            <a:off x="1944406" y="2846886"/>
            <a:ext cx="9115988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sz="3200">
                <a:solidFill>
                  <a:srgbClr val="136A6E"/>
                </a:solidFill>
              </a:defRPr>
            </a:pPr>
            <a:r>
              <a:rPr dirty="0"/>
              <a:t>法官在判案時，既不受政府或者立法部門干涉；亦不受社會輿論，和其他一切因素干涉。</a:t>
            </a:r>
          </a:p>
          <a:p>
            <a:pPr algn="just">
              <a:defRPr sz="3200">
                <a:solidFill>
                  <a:srgbClr val="136A6E"/>
                </a:solidFill>
              </a:defRPr>
            </a:pPr>
            <a:r>
              <a:rPr dirty="0"/>
              <a:t>能夠完全「無懼、無偏、無私、無欺</a:t>
            </a:r>
            <a:r>
              <a:rPr spc="-1280" dirty="0"/>
              <a:t>」</a:t>
            </a:r>
            <a:r>
              <a:rPr dirty="0"/>
              <a:t>，依據法律公正地履行職責，維持法治。</a:t>
            </a:r>
          </a:p>
        </p:txBody>
      </p:sp>
      <p:pic>
        <p:nvPicPr>
          <p:cNvPr id="7" name="court lady.png" descr="court lady.png"/>
          <p:cNvPicPr>
            <a:picLocks noChangeAspect="1"/>
          </p:cNvPicPr>
          <p:nvPr/>
        </p:nvPicPr>
        <p:blipFill rotWithShape="1">
          <a:blip r:embed="rId2"/>
          <a:srcRect b="12644"/>
          <a:stretch/>
        </p:blipFill>
        <p:spPr>
          <a:xfrm>
            <a:off x="7056897" y="4513127"/>
            <a:ext cx="2469202" cy="36250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hk map.png" descr="hk map.png"/>
          <p:cNvPicPr>
            <a:picLocks noChangeAspect="1"/>
          </p:cNvPicPr>
          <p:nvPr/>
        </p:nvPicPr>
        <p:blipFill>
          <a:blip r:embed="rId2">
            <a:alphaModFix amt="50080"/>
          </a:blip>
          <a:stretch>
            <a:fillRect/>
          </a:stretch>
        </p:blipFill>
        <p:spPr>
          <a:xfrm>
            <a:off x="2391996" y="3507755"/>
            <a:ext cx="8220808" cy="366519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司法獨立是什麼？"/>
          <p:cNvSpPr txBox="1"/>
          <p:nvPr/>
        </p:nvSpPr>
        <p:spPr>
          <a:xfrm>
            <a:off x="1471612" y="711199"/>
            <a:ext cx="5194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司法獨立是什麼？</a:t>
            </a:r>
          </a:p>
        </p:txBody>
      </p:sp>
      <p:sp>
        <p:nvSpPr>
          <p:cNvPr id="53" name="司法獨立是長久以來普通法制度下的基本概念和傳統，亦是《基本法》對於香港司法體制的具體規定。"/>
          <p:cNvSpPr txBox="1"/>
          <p:nvPr/>
        </p:nvSpPr>
        <p:spPr>
          <a:xfrm>
            <a:off x="1944406" y="2947094"/>
            <a:ext cx="9115988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3200">
                <a:solidFill>
                  <a:srgbClr val="136A6E"/>
                </a:solidFill>
              </a:defRPr>
            </a:lvl1pPr>
          </a:lstStyle>
          <a:p>
            <a:r>
              <a:rPr dirty="0"/>
              <a:t>司法獨立是長久以來普通法制度下的基本概念和傳統，亦是《基本法》對於香港司法體制的具體規定。</a:t>
            </a:r>
          </a:p>
        </p:txBody>
      </p:sp>
      <p:pic>
        <p:nvPicPr>
          <p:cNvPr id="54" name="law.png" descr="la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203" y="4912634"/>
            <a:ext cx="2039826" cy="2483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basic law02.png" descr="basic law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894" y="4715110"/>
            <a:ext cx="2242703" cy="2878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《基本法》令司法體系保持獨立性"/>
          <p:cNvSpPr txBox="1"/>
          <p:nvPr/>
        </p:nvSpPr>
        <p:spPr>
          <a:xfrm>
            <a:off x="1009796" y="711199"/>
            <a:ext cx="9639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《基本法》令司法體系保持獨立性</a:t>
            </a:r>
          </a:p>
        </p:txBody>
      </p:sp>
      <p:sp>
        <p:nvSpPr>
          <p:cNvPr id="58" name="《基本法》第十九條就規定香港享有獨立司法權和終審權，正是從憲制層面肯定了香港特區長久以來司法獨立的傳統，並賦予香港終審權，令香港的司法體系能夠保持自身獨立性。"/>
          <p:cNvSpPr txBox="1"/>
          <p:nvPr/>
        </p:nvSpPr>
        <p:spPr>
          <a:xfrm>
            <a:off x="1842806" y="3370545"/>
            <a:ext cx="5009364" cy="347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3200">
                <a:solidFill>
                  <a:srgbClr val="136A6E"/>
                </a:solidFill>
              </a:defRPr>
            </a:lvl1pPr>
          </a:lstStyle>
          <a:p>
            <a:r>
              <a:rPr dirty="0"/>
              <a:t>《基本法》第十九條就規定香港享有獨立司法權和終審權，正是從憲制層面肯定了香港特區長久以來司法獨立的傳統，並賦予香港終審權，令香港的司法體系能夠保持自身獨立性。</a:t>
            </a:r>
          </a:p>
        </p:txBody>
      </p:sp>
      <p:pic>
        <p:nvPicPr>
          <p:cNvPr id="59" name="法庭標誌.png" descr="法庭標誌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43671" y="2787108"/>
            <a:ext cx="1725362" cy="172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law.png" descr="la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677895" y="3335727"/>
            <a:ext cx="1582837" cy="1186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basic law02.png" descr="basic law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894" y="4715110"/>
            <a:ext cx="2242703" cy="2878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court.png" descr="court.png"/>
          <p:cNvPicPr>
            <a:picLocks/>
          </p:cNvPicPr>
          <p:nvPr/>
        </p:nvPicPr>
        <p:blipFill>
          <a:blip r:embed="rId2">
            <a:alphaModFix amt="40056"/>
          </a:blip>
          <a:stretch>
            <a:fillRect/>
          </a:stretch>
        </p:blipFill>
        <p:spPr>
          <a:xfrm>
            <a:off x="1333656" y="2226910"/>
            <a:ext cx="10337801" cy="620148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法官個人獨立的層面"/>
          <p:cNvSpPr txBox="1"/>
          <p:nvPr/>
        </p:nvSpPr>
        <p:spPr>
          <a:xfrm>
            <a:off x="1471612" y="711199"/>
            <a:ext cx="5829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法官個人獨立的層面</a:t>
            </a:r>
          </a:p>
        </p:txBody>
      </p:sp>
      <p:sp>
        <p:nvSpPr>
          <p:cNvPr id="65" name="在法官個人獨立的層面，《基本法》第八十五條就規定，香港特區法院在獨立進行審判，不受任何干涉；司法人員審判職責的行為亦不受法律追究。這是為法官獨立履行審判職責提供了制度保障。"/>
          <p:cNvSpPr txBox="1"/>
          <p:nvPr/>
        </p:nvSpPr>
        <p:spPr>
          <a:xfrm>
            <a:off x="1944406" y="2970094"/>
            <a:ext cx="9115988" cy="2072362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FFFFFF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sz="3200">
                <a:solidFill>
                  <a:srgbClr val="136A6E"/>
                </a:solidFill>
              </a:defRPr>
            </a:pPr>
            <a:r>
              <a:rPr dirty="0"/>
              <a:t>在法官個人獨立的層面</a:t>
            </a:r>
            <a:r>
              <a:rPr spc="-1280" dirty="0"/>
              <a:t>，</a:t>
            </a:r>
            <a:r>
              <a:rPr dirty="0"/>
              <a:t>《基本法》第八十五條就規定，香港特區法院在獨立進行審判，不受任何干涉；司法人員審判職責的行為亦不受法律追究。這是為法官獨立履行審判職責提供了制度保障。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法官個人獨立的層面"/>
          <p:cNvSpPr txBox="1"/>
          <p:nvPr/>
        </p:nvSpPr>
        <p:spPr>
          <a:xfrm>
            <a:off x="1471612" y="711199"/>
            <a:ext cx="5829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法官個人獨立的層面</a:t>
            </a:r>
          </a:p>
        </p:txBody>
      </p:sp>
      <p:sp>
        <p:nvSpPr>
          <p:cNvPr id="68" name="此外，香港法官基本上為終身制，只有在法官無力履行職責或行為不檢的情況下，才可以免去其職務。"/>
          <p:cNvSpPr txBox="1"/>
          <p:nvPr/>
        </p:nvSpPr>
        <p:spPr>
          <a:xfrm>
            <a:off x="1944406" y="2859135"/>
            <a:ext cx="9115988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3200">
                <a:solidFill>
                  <a:srgbClr val="136A6E"/>
                </a:solidFill>
              </a:defRPr>
            </a:lvl1pPr>
          </a:lstStyle>
          <a:p>
            <a:r>
              <a:rPr dirty="0"/>
              <a:t>此外，香港法官基本上為終身制，只有在法官無力履行職責或行為不檢的情況下，才可以免去其職務。</a:t>
            </a:r>
          </a:p>
        </p:txBody>
      </p:sp>
      <p:pic>
        <p:nvPicPr>
          <p:cNvPr id="69" name="inside court.png" descr="inside cou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44" y="4428354"/>
            <a:ext cx="11272710" cy="5009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final court1.png" descr="final court1.png"/>
          <p:cNvPicPr>
            <a:picLocks noChangeAspect="1"/>
          </p:cNvPicPr>
          <p:nvPr/>
        </p:nvPicPr>
        <p:blipFill>
          <a:blip r:embed="rId2">
            <a:alphaModFix amt="65272"/>
          </a:blip>
          <a:stretch>
            <a:fillRect/>
          </a:stretch>
        </p:blipFill>
        <p:spPr>
          <a:xfrm>
            <a:off x="1726458" y="2974739"/>
            <a:ext cx="9551884" cy="4210522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通過以上的制度安排，基本上保證了法官個體的獨立性。"/>
          <p:cNvSpPr txBox="1"/>
          <p:nvPr/>
        </p:nvSpPr>
        <p:spPr>
          <a:xfrm>
            <a:off x="1857207" y="3136900"/>
            <a:ext cx="9290385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400">
                <a:solidFill>
                  <a:srgbClr val="136A6E"/>
                </a:solidFill>
              </a:defRPr>
            </a:lvl1pPr>
          </a:lstStyle>
          <a:p>
            <a:r>
              <a:rPr dirty="0"/>
              <a:t>通過以上的制度安排，基本上保證了法官個體的獨立性。</a:t>
            </a:r>
          </a:p>
        </p:txBody>
      </p:sp>
      <p:sp>
        <p:nvSpPr>
          <p:cNvPr id="73" name="法官個人獨立的層面"/>
          <p:cNvSpPr txBox="1"/>
          <p:nvPr/>
        </p:nvSpPr>
        <p:spPr>
          <a:xfrm>
            <a:off x="1471612" y="711199"/>
            <a:ext cx="5829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法官個人獨立的層面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jf-openhuninn-1.1"/>
        <a:ea typeface="jf-openhuninn-1.1"/>
        <a:cs typeface="jf-openhuninn-1.1"/>
      </a:majorFont>
      <a:minorFont>
        <a:latin typeface="jf-openhuninn-1.1"/>
        <a:ea typeface="jf-openhuninn-1.1"/>
        <a:cs typeface="jf-openhuninn-1.1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jf-openhuninn-1.1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jf-openhuninn-1.1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jf-openhuninn-1.1"/>
        <a:ea typeface="jf-openhuninn-1.1"/>
        <a:cs typeface="jf-openhuninn-1.1"/>
      </a:majorFont>
      <a:minorFont>
        <a:latin typeface="jf-openhuninn-1.1"/>
        <a:ea typeface="jf-openhuninn-1.1"/>
        <a:cs typeface="jf-openhuninn-1.1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jf-openhuninn-1.1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jf-openhuninn-1.1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自訂</PresentationFormat>
  <Paragraphs>17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0" baseType="lpstr">
      <vt:lpstr>jf-openhuninn-1.1</vt:lpstr>
      <vt:lpstr>White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2021-06-25T05:59:25Z</dcterms:modified>
</cp:coreProperties>
</file>