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embeddedFontLst>
    <p:embeddedFont>
      <p:font typeface="jf-openhuninn-1.1" panose="02020500000000000000" charset="-120"/>
      <p:regular r:id="rId1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4224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t_bg-21.png" descr="ppt_bg-21.png"/>
          <p:cNvPicPr>
            <a:picLocks noChangeAspect="1"/>
          </p:cNvPicPr>
          <p:nvPr/>
        </p:nvPicPr>
        <p:blipFill>
          <a:blip r:embed="rId2"/>
          <a:srcRect t="6" b="6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tboard 1.png" descr="Artboard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7244" y="9296400"/>
            <a:ext cx="363539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lturally Diverse Society"/>
          <p:cNvSpPr txBox="1"/>
          <p:nvPr/>
        </p:nvSpPr>
        <p:spPr>
          <a:xfrm>
            <a:off x="3286384" y="4745596"/>
            <a:ext cx="6642844" cy="764312"/>
          </a:xfrm>
          <a:prstGeom prst="rect">
            <a:avLst/>
          </a:prstGeom>
          <a:ln w="12700">
            <a:miter lim="400000"/>
          </a:ln>
          <a:effectLst>
            <a:outerShdw blurRad="190500" dist="50800" dir="54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136A6E"/>
                </a:solidFill>
              </a:defRPr>
            </a:lvl1pPr>
          </a:lstStyle>
          <a:p>
            <a:r>
              <a:rPr b="1"/>
              <a:t>Culturally Diverse Society</a:t>
            </a:r>
          </a:p>
        </p:txBody>
      </p:sp>
      <p:sp>
        <p:nvSpPr>
          <p:cNvPr id="35" name="多元文化社會"/>
          <p:cNvSpPr txBox="1"/>
          <p:nvPr/>
        </p:nvSpPr>
        <p:spPr>
          <a:xfrm>
            <a:off x="2931155" y="3364061"/>
            <a:ext cx="7353301" cy="1549401"/>
          </a:xfrm>
          <a:prstGeom prst="rect">
            <a:avLst/>
          </a:prstGeom>
          <a:ln w="12700">
            <a:miter lim="400000"/>
          </a:ln>
          <a:effectLst>
            <a:outerShdw blurRad="190500" dist="50800" dir="54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136A6E"/>
                </a:solidFill>
              </a:defRPr>
            </a:lvl1pPr>
          </a:lstStyle>
          <a:p>
            <a:r>
              <a:rPr b="1" dirty="0"/>
              <a:t>多元文化社會</a:t>
            </a:r>
          </a:p>
        </p:txBody>
      </p:sp>
      <p:pic>
        <p:nvPicPr>
          <p:cNvPr id="37" name="ppl4.png" descr="ppl4.png"/>
          <p:cNvPicPr>
            <a:picLocks noChangeAspect="1"/>
          </p:cNvPicPr>
          <p:nvPr/>
        </p:nvPicPr>
        <p:blipFill>
          <a:blip r:embed="rId2"/>
          <a:srcRect b="54074"/>
          <a:stretch>
            <a:fillRect/>
          </a:stretch>
        </p:blipFill>
        <p:spPr>
          <a:xfrm>
            <a:off x="3151551" y="5782486"/>
            <a:ext cx="6912510" cy="1589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pl2.png" descr="ppl2.png"/>
          <p:cNvPicPr>
            <a:picLocks noChangeAspect="1"/>
          </p:cNvPicPr>
          <p:nvPr/>
        </p:nvPicPr>
        <p:blipFill>
          <a:blip r:embed="rId2"/>
          <a:srcRect t="938" b="938"/>
          <a:stretch>
            <a:fillRect/>
          </a:stretch>
        </p:blipFill>
        <p:spPr>
          <a:xfrm>
            <a:off x="3063660" y="4534710"/>
            <a:ext cx="6877480" cy="307355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多元文化社會是什麼？"/>
          <p:cNvSpPr txBox="1"/>
          <p:nvPr/>
        </p:nvSpPr>
        <p:spPr>
          <a:xfrm>
            <a:off x="1471612" y="711199"/>
            <a:ext cx="646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多元文化社會是什麼？</a:t>
            </a:r>
          </a:p>
        </p:txBody>
      </p:sp>
      <p:sp>
        <p:nvSpPr>
          <p:cNvPr id="41" name="「多元文化社會」指的是對不同種族、傳統、習俗、宗教、生活方式等，都予以確認、尊重與包容。"/>
          <p:cNvSpPr txBox="1"/>
          <p:nvPr/>
        </p:nvSpPr>
        <p:spPr>
          <a:xfrm>
            <a:off x="1839909" y="3037920"/>
            <a:ext cx="932498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t>「多元文化社會」指的是對不同種族、傳統、習俗、宗教、生活方式等，都予以確認、尊重與包容。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"/>
          <p:cNvGrpSpPr/>
          <p:nvPr/>
        </p:nvGrpSpPr>
        <p:grpSpPr>
          <a:xfrm>
            <a:off x="6650075" y="3754630"/>
            <a:ext cx="5005197" cy="3614396"/>
            <a:chOff x="0" y="0"/>
            <a:chExt cx="5005196" cy="3614394"/>
          </a:xfrm>
        </p:grpSpPr>
        <p:pic>
          <p:nvPicPr>
            <p:cNvPr id="43" name="hk map.png" descr="hk map.png"/>
            <p:cNvPicPr>
              <a:picLocks noChangeAspect="1"/>
            </p:cNvPicPr>
            <p:nvPr/>
          </p:nvPicPr>
          <p:blipFill>
            <a:blip r:embed="rId2">
              <a:alphaModFix amt="50080"/>
            </a:blip>
            <a:stretch>
              <a:fillRect/>
            </a:stretch>
          </p:blipFill>
          <p:spPr>
            <a:xfrm>
              <a:off x="0" y="1382863"/>
              <a:ext cx="5005197" cy="2231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ppl1.png" descr="ppl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2717" y="0"/>
              <a:ext cx="3014843" cy="25002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香港是多元文化社會"/>
          <p:cNvSpPr txBox="1"/>
          <p:nvPr/>
        </p:nvSpPr>
        <p:spPr>
          <a:xfrm>
            <a:off x="1471612" y="711199"/>
            <a:ext cx="582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香港是多元文化社會</a:t>
            </a:r>
          </a:p>
        </p:txBody>
      </p:sp>
      <p:sp>
        <p:nvSpPr>
          <p:cNvPr id="47" name="香港是一個多元文化社會。"/>
          <p:cNvSpPr txBox="1"/>
          <p:nvPr/>
        </p:nvSpPr>
        <p:spPr>
          <a:xfrm>
            <a:off x="1944406" y="3020755"/>
            <a:ext cx="911598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t>香港是一個多元文化社會。</a:t>
            </a:r>
          </a:p>
        </p:txBody>
      </p:sp>
      <p:sp>
        <p:nvSpPr>
          <p:cNvPr id="48" name="在上世紀內地動盪的時期，許多從內地移居香港的人士，將內地的文化藝術、風俗習慣一併帶到香港，並與本地文化結合，造就了香港的多元文化。"/>
          <p:cNvSpPr txBox="1"/>
          <p:nvPr/>
        </p:nvSpPr>
        <p:spPr>
          <a:xfrm>
            <a:off x="1944406" y="4222175"/>
            <a:ext cx="5005197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t>在上世紀內地動盪的時期，許多從內地移居香港的人士，將內地的文化藝術、風俗習慣一併帶到香港，並與本地文化結合，造就了香港的多元文化。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pl3.png" descr="ppl3.png"/>
          <p:cNvPicPr>
            <a:picLocks noChangeAspect="1"/>
          </p:cNvPicPr>
          <p:nvPr/>
        </p:nvPicPr>
        <p:blipFill>
          <a:blip r:embed="rId2"/>
          <a:srcRect l="63"/>
          <a:stretch>
            <a:fillRect/>
          </a:stretch>
        </p:blipFill>
        <p:spPr>
          <a:xfrm>
            <a:off x="3240043" y="4309839"/>
            <a:ext cx="6524714" cy="3685975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香港是多元文化社會"/>
          <p:cNvSpPr txBox="1"/>
          <p:nvPr/>
        </p:nvSpPr>
        <p:spPr>
          <a:xfrm>
            <a:off x="1471612" y="711199"/>
            <a:ext cx="582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香港是多元文化社會</a:t>
            </a:r>
          </a:p>
        </p:txBody>
      </p:sp>
      <p:sp>
        <p:nvSpPr>
          <p:cNvPr id="52" name="此外，⾹港居住了不同族裔⼈⼠，對⾹港多元⽂化的融合及共⽣，貢獻良多。由此可⾒，多元⽂化豐富了⼤家的⽣活。"/>
          <p:cNvSpPr txBox="1"/>
          <p:nvPr/>
        </p:nvSpPr>
        <p:spPr>
          <a:xfrm>
            <a:off x="1839909" y="2923600"/>
            <a:ext cx="932498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pPr algn="l"/>
            <a:r>
              <a:rPr dirty="0" err="1"/>
              <a:t>此外</a:t>
            </a:r>
            <a:r>
              <a:rPr dirty="0"/>
              <a:t>，</a:t>
            </a:r>
            <a:r>
              <a:rPr lang="zh-TW" altLang="en-HK" dirty="0"/>
              <a:t>香</a:t>
            </a:r>
            <a:r>
              <a:rPr dirty="0" err="1"/>
              <a:t>港居住了不同族裔</a:t>
            </a:r>
            <a:r>
              <a:rPr dirty="0"/>
              <a:t>⼈</a:t>
            </a:r>
            <a:r>
              <a:rPr lang="zh-TW" altLang="en-US" dirty="0"/>
              <a:t>士</a:t>
            </a:r>
            <a:r>
              <a:rPr dirty="0"/>
              <a:t>，</a:t>
            </a:r>
            <a:r>
              <a:rPr dirty="0" err="1"/>
              <a:t>對⾹港多元</a:t>
            </a:r>
            <a:r>
              <a:rPr lang="zh-TW" altLang="en-US" dirty="0"/>
              <a:t>文</a:t>
            </a:r>
            <a:r>
              <a:rPr dirty="0" err="1"/>
              <a:t>化的融合及共</a:t>
            </a:r>
            <a:r>
              <a:rPr lang="zh-TW" altLang="en-US" dirty="0"/>
              <a:t>生</a:t>
            </a:r>
            <a:r>
              <a:rPr dirty="0"/>
              <a:t>，</a:t>
            </a:r>
            <a:r>
              <a:rPr dirty="0" err="1"/>
              <a:t>貢獻良多。由此可</a:t>
            </a:r>
            <a:r>
              <a:rPr lang="zh-TW" altLang="en-US" dirty="0"/>
              <a:t>見</a:t>
            </a:r>
            <a:r>
              <a:rPr dirty="0"/>
              <a:t>，</a:t>
            </a:r>
            <a:r>
              <a:rPr dirty="0" err="1"/>
              <a:t>多元⽂化豐富了⼤家的</a:t>
            </a:r>
            <a:r>
              <a:rPr lang="zh-TW" altLang="en-US" dirty="0"/>
              <a:t>生</a:t>
            </a:r>
            <a:r>
              <a:rPr dirty="0" err="1"/>
              <a:t>活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city1.png" descr="city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27" y="2413846"/>
            <a:ext cx="10405346" cy="585300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建立多元文化社會"/>
          <p:cNvSpPr txBox="1"/>
          <p:nvPr/>
        </p:nvSpPr>
        <p:spPr>
          <a:xfrm>
            <a:off x="1471612" y="711199"/>
            <a:ext cx="519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建立多元文化社會</a:t>
            </a:r>
          </a:p>
        </p:txBody>
      </p:sp>
      <p:sp>
        <p:nvSpPr>
          <p:cNvPr id="56" name="要建立多元文化社會，我們必須對社會的文化、體制及公共設施等時加留意，以照顧不同性別、族裔等人士的需要。"/>
          <p:cNvSpPr txBox="1"/>
          <p:nvPr/>
        </p:nvSpPr>
        <p:spPr>
          <a:xfrm>
            <a:off x="1839909" y="2949019"/>
            <a:ext cx="9324982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t>要建立多元文化社會，我們必須對社會的文化、體制及公共設施等時加留意，以照顧不同性別、族裔等人士的需要。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建立多元文化社會"/>
          <p:cNvSpPr txBox="1"/>
          <p:nvPr/>
        </p:nvSpPr>
        <p:spPr>
          <a:xfrm>
            <a:off x="1471612" y="711199"/>
            <a:ext cx="519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建立多元文化社會</a:t>
            </a:r>
          </a:p>
        </p:txBody>
      </p:sp>
      <p:sp>
        <p:nvSpPr>
          <p:cNvPr id="59" name="例如因應男性和女性的不同生理需要，立法會修訂法例，提升公眾地方男女洗手間的比例。"/>
          <p:cNvSpPr txBox="1"/>
          <p:nvPr/>
        </p:nvSpPr>
        <p:spPr>
          <a:xfrm>
            <a:off x="1839909" y="2966799"/>
            <a:ext cx="932498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t>例如因應男性和女性的不同生理需要，立法會修訂法例，提升公眾地方男女洗手間的比例。</a:t>
            </a:r>
          </a:p>
        </p:txBody>
      </p:sp>
      <p:pic>
        <p:nvPicPr>
          <p:cNvPr id="60" name="toilet.png" descr="toilet.png"/>
          <p:cNvPicPr>
            <a:picLocks noChangeAspect="1"/>
          </p:cNvPicPr>
          <p:nvPr/>
        </p:nvPicPr>
        <p:blipFill>
          <a:blip r:embed="rId2"/>
          <a:srcRect b="34106"/>
          <a:stretch>
            <a:fillRect/>
          </a:stretch>
        </p:blipFill>
        <p:spPr>
          <a:xfrm>
            <a:off x="3086794" y="4411757"/>
            <a:ext cx="6831212" cy="3728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lassroom.png" descr="classroom.png"/>
          <p:cNvPicPr>
            <a:picLocks noChangeAspect="1"/>
          </p:cNvPicPr>
          <p:nvPr/>
        </p:nvPicPr>
        <p:blipFill>
          <a:blip r:embed="rId2"/>
          <a:srcRect l="5" r="5"/>
          <a:stretch>
            <a:fillRect/>
          </a:stretch>
        </p:blipFill>
        <p:spPr>
          <a:xfrm>
            <a:off x="3587750" y="2925776"/>
            <a:ext cx="5829300" cy="5171467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族裔共融"/>
          <p:cNvSpPr txBox="1"/>
          <p:nvPr/>
        </p:nvSpPr>
        <p:spPr>
          <a:xfrm>
            <a:off x="1471612" y="711199"/>
            <a:ext cx="265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族裔共融</a:t>
            </a:r>
          </a:p>
        </p:txBody>
      </p:sp>
      <p:sp>
        <p:nvSpPr>
          <p:cNvPr id="64" name="族裔共融方面，為支援非華語學生學習中文，教育局每年會提供額外資助。"/>
          <p:cNvSpPr txBox="1"/>
          <p:nvPr/>
        </p:nvSpPr>
        <p:spPr>
          <a:xfrm>
            <a:off x="1839909" y="3068399"/>
            <a:ext cx="932498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t>族裔共融方面，為支援非華語學生學習中文，教育局每年會提供額外資助。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radio.png" descr="rad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211" y="4193688"/>
            <a:ext cx="8317081" cy="645927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另外，又為少數族裔提供母語電台節目，方便他們獲取資訊，藉以促進社會融合，營造更公平的公共空間。"/>
          <p:cNvSpPr txBox="1"/>
          <p:nvPr/>
        </p:nvSpPr>
        <p:spPr>
          <a:xfrm>
            <a:off x="1839909" y="2938859"/>
            <a:ext cx="9324982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t>另外，又為少數族裔提供母語電台節目，方便他們獲取資訊，藉以促進社會融合，營造更公平的公共空間。</a:t>
            </a:r>
          </a:p>
        </p:txBody>
      </p:sp>
      <p:sp>
        <p:nvSpPr>
          <p:cNvPr id="68" name="族裔共融"/>
          <p:cNvSpPr txBox="1"/>
          <p:nvPr/>
        </p:nvSpPr>
        <p:spPr>
          <a:xfrm>
            <a:off x="1471612" y="711199"/>
            <a:ext cx="265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族裔共融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ity3.png" descr="city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09" y="1975300"/>
            <a:ext cx="12087357" cy="6883594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總結"/>
          <p:cNvSpPr txBox="1"/>
          <p:nvPr/>
        </p:nvSpPr>
        <p:spPr>
          <a:xfrm>
            <a:off x="1471612" y="711199"/>
            <a:ext cx="138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總結</a:t>
            </a:r>
          </a:p>
        </p:txBody>
      </p:sp>
      <p:sp>
        <p:nvSpPr>
          <p:cNvPr id="72" name="總括而言，香港這個多元文化社會，支持不同種族、性別的人士尋找自身價值，讓他們發揮所長，貢獻社會。"/>
          <p:cNvSpPr txBox="1"/>
          <p:nvPr/>
        </p:nvSpPr>
        <p:spPr>
          <a:xfrm>
            <a:off x="1857207" y="2811779"/>
            <a:ext cx="929038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>
                <a:solidFill>
                  <a:srgbClr val="136A6E"/>
                </a:solidFill>
              </a:defRPr>
            </a:lvl1pPr>
          </a:lstStyle>
          <a:p>
            <a:r>
              <a:t>總括而言，香港這個多元文化社會，支持不同種族、性別的人士尋找自身價值，讓他們發揮所長，貢獻社會。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f-openhuninn-1.1"/>
        <a:ea typeface="jf-openhuninn-1.1"/>
        <a:cs typeface="jf-openhuninn-1.1"/>
      </a:majorFont>
      <a:minorFont>
        <a:latin typeface="jf-openhuninn-1.1"/>
        <a:ea typeface="jf-openhuninn-1.1"/>
        <a:cs typeface="jf-openhuninn-1.1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f-openhuninn-1.1"/>
        <a:ea typeface="jf-openhuninn-1.1"/>
        <a:cs typeface="jf-openhuninn-1.1"/>
      </a:majorFont>
      <a:minorFont>
        <a:latin typeface="jf-openhuninn-1.1"/>
        <a:ea typeface="jf-openhuninn-1.1"/>
        <a:cs typeface="jf-openhuninn-1.1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自訂</PresentationFormat>
  <Paragraphs>19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jf-openhuninn-1.1</vt:lpstr>
      <vt:lpstr>White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2021-06-25T05:59:45Z</dcterms:modified>
</cp:coreProperties>
</file>