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1345" r:id="rId3"/>
    <p:sldId id="1346" r:id="rId4"/>
    <p:sldId id="1348" r:id="rId5"/>
    <p:sldId id="1349" r:id="rId6"/>
    <p:sldId id="1353" r:id="rId7"/>
    <p:sldId id="1356" r:id="rId8"/>
    <p:sldId id="1357" r:id="rId9"/>
    <p:sldId id="1351" r:id="rId10"/>
    <p:sldId id="1352" r:id="rId11"/>
    <p:sldId id="1358" r:id="rId12"/>
    <p:sldId id="1359" r:id="rId13"/>
    <p:sldId id="1362" r:id="rId14"/>
    <p:sldId id="1361" r:id="rId15"/>
    <p:sldId id="1350" r:id="rId16"/>
    <p:sldId id="1360" r:id="rId17"/>
    <p:sldId id="1364" r:id="rId18"/>
    <p:sldId id="484" r:id="rId19"/>
    <p:sldId id="1333" r:id="rId20"/>
    <p:sldId id="1343" r:id="rId21"/>
  </p:sldIdLst>
  <p:sldSz cx="12192000" cy="6858000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作者" initials="A" lastIdx="0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FFFF00"/>
    <a:srgbClr val="FEF8F0"/>
    <a:srgbClr val="FDF1DF"/>
    <a:srgbClr val="FADEB4"/>
    <a:srgbClr val="FFE181"/>
    <a:srgbClr val="0000FF"/>
    <a:srgbClr val="FF0000"/>
    <a:srgbClr val="F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1523" autoAdjust="0"/>
  </p:normalViewPr>
  <p:slideViewPr>
    <p:cSldViewPr snapToGrid="0">
      <p:cViewPr varScale="1">
        <p:scale>
          <a:sx n="103" d="100"/>
          <a:sy n="10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6CB79-C7DF-486D-8450-06BC9B54B3F2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13AD2-EAD5-4A67-B221-86147EC2D8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3836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7261-DB1D-4034-B770-3D785F10F39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9AE8E-1526-4D07-BE56-22A4A8C046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28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18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88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07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33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83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715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30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4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87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98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91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5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0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33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AE8E-1526-4D07-BE56-22A4A8C046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33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72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478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935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279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325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685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608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32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303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76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340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2">
                <a:lumMod val="5000"/>
                <a:lumOff val="95000"/>
              </a:schemeClr>
            </a:gs>
            <a:gs pos="35000">
              <a:schemeClr val="accent2">
                <a:lumMod val="45000"/>
                <a:lumOff val="55000"/>
              </a:schemeClr>
            </a:gs>
            <a:gs pos="50000">
              <a:schemeClr val="accent2">
                <a:lumMod val="45000"/>
                <a:lumOff val="55000"/>
              </a:schemeClr>
            </a:gs>
            <a:gs pos="40000">
              <a:schemeClr val="accent2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1CA79-CD57-43EB-B2DA-4DE432647B2F}" type="datetimeFigureOut">
              <a:rPr lang="zh-HK" altLang="en-US" smtClean="0"/>
              <a:t>9/4/2024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1004-B791-4E74-9F12-3DDC1644C5D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27AB16-51F4-4979-B109-56D472A6D9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B2FEEE17-2206-46D9-8E6B-C5B0EAEBD628}"/>
              </a:ext>
            </a:extLst>
          </p:cNvPr>
          <p:cNvSpPr txBox="1">
            <a:spLocks/>
          </p:cNvSpPr>
          <p:nvPr userDrawn="1"/>
        </p:nvSpPr>
        <p:spPr>
          <a:xfrm>
            <a:off x="9120188" y="6381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C68A1375-C6F2-41F5-93BB-BAEEB18A553A}" type="slidenum">
              <a:rPr lang="en-US" altLang="en-US" smtClean="0"/>
              <a:pPr lvl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9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get.gov.hk/2024/chi/id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get.gov.hk/2024/chi/pf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budget.gov.hk/2024/chi/budget17.html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get.gov.hk/2024/chi/budget47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get.gov.hk/2024/chi/bc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yx1o_zgD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udget.gov.hk/2024/chi/gf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msmart.gov.hk/tc/advantag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yaddress.gov.hk/2022/public/pdf/policy/policy-full_tc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2C6B-498D-4DEB-8C34-473D4888E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773" y="1404799"/>
            <a:ext cx="9547452" cy="16569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TW" sz="36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微软雅黑" panose="020B0503020204020204" pitchFamily="34" charset="-122"/>
              </a:rPr>
              <a:t>《</a:t>
            </a:r>
            <a:r>
              <a:rPr lang="zh-TW" altLang="en-US" sz="36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微软雅黑" panose="020B0503020204020204" pitchFamily="34" charset="-122"/>
              </a:rPr>
              <a:t>財政預算案</a:t>
            </a:r>
            <a:r>
              <a:rPr lang="en-US" altLang="zh-TW" sz="36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微软雅黑" panose="020B0503020204020204" pitchFamily="34" charset="-122"/>
              </a:rPr>
              <a:t>》</a:t>
            </a:r>
            <a:r>
              <a:rPr lang="zh-TW" altLang="en-US" sz="36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微软雅黑" panose="020B0503020204020204" pitchFamily="34" charset="-122"/>
              </a:rPr>
              <a:t>與公民與社會發展科</a:t>
            </a:r>
            <a:endParaRPr lang="en-US" altLang="zh-TW" sz="3600" dirty="0" smtClean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微软雅黑" panose="020B0503020204020204" pitchFamily="34" charset="-122"/>
              </a:rPr>
              <a:t>學與教</a:t>
            </a:r>
            <a:r>
              <a:rPr lang="zh-CN" altLang="en-US" sz="36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微软雅黑" panose="020B0503020204020204" pitchFamily="34" charset="-122"/>
              </a:rPr>
              <a:t>參考資料</a:t>
            </a:r>
            <a:r>
              <a:rPr lang="en-US" altLang="zh-TW" sz="3600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微软雅黑" panose="020B0503020204020204" pitchFamily="34" charset="-122"/>
              </a:rPr>
              <a:t>:</a:t>
            </a:r>
            <a:endParaRPr lang="en-US" altLang="zh-TW" sz="3600" dirty="0">
              <a:solidFill>
                <a:srgbClr val="000000"/>
              </a:solidFill>
              <a:latin typeface="DFKai-SB" panose="03000509000000000000" pitchFamily="65" charset="-120"/>
              <a:ea typeface="DFKai-SB" panose="03000509000000000000" pitchFamily="65" charset="-120"/>
              <a:sym typeface="微软雅黑" panose="020B0503020204020204" pitchFamily="34" charset="-122"/>
            </a:endParaRPr>
          </a:p>
        </p:txBody>
      </p:sp>
      <p:sp>
        <p:nvSpPr>
          <p:cNvPr id="8" name="文字方塊 1"/>
          <p:cNvSpPr txBox="1"/>
          <p:nvPr/>
        </p:nvSpPr>
        <p:spPr>
          <a:xfrm>
            <a:off x="5000738" y="5926806"/>
            <a:ext cx="23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</a:t>
            </a:r>
            <a:r>
              <a:rPr lang="en-US" altLang="zh-CN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CN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1" y="3505199"/>
            <a:ext cx="2846498" cy="2146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287" y="3507527"/>
            <a:ext cx="4938713" cy="21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42" y="2283353"/>
            <a:ext cx="10620375" cy="43576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政府將成立「融入國家發展大局督導組」，由行政長官擔任組長，三位司長任副組長，從策略和宏觀角度推進及督導跨局工作，加強與內地機構溝通，並定期舉行國家政策解讀活動。督導組的工作有四大領域：</a:t>
            </a:r>
          </a:p>
          <a:p>
            <a:pPr lvl="1">
              <a:lnSpc>
                <a:spcPct val="12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就香港對接國家「十四五」規劃和大灣區建設制訂策略方案，積極推進發展協作；</a:t>
            </a:r>
          </a:p>
          <a:p>
            <a:pPr lvl="1">
              <a:lnSpc>
                <a:spcPct val="12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制訂進一步打通大灣區人流、物流、資金流、信息流的工作計劃和優次；</a:t>
            </a:r>
          </a:p>
          <a:p>
            <a:pPr lvl="1">
              <a:lnSpc>
                <a:spcPct val="12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強化與內地省市的區域性合作機制，督導合作項目的落實進度和成效；及</a:t>
            </a:r>
          </a:p>
          <a:p>
            <a:pPr lvl="1">
              <a:lnSpc>
                <a:spcPct val="12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積極推展香港與「一帶一路」國家經貿、專業服務及人文合作的高質量發展，並制訂措施。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5125" y="1238250"/>
            <a:ext cx="6181725" cy="83099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發展：</a:t>
            </a: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個重點領域的發展中心（「八大中心」）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579" y="5357906"/>
            <a:ext cx="2130955" cy="1500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525" y="6169164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年施政報告（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://www.policyaddress.gov.hk/2022/public/pdf/policy/policy-full_tc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.pdf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414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2214245"/>
            <a:ext cx="5905500" cy="3834130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透過持續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發展蓬勃多元的文化藝術、推廣中華文化、促進中外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文化藝術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交流， 並發展高質量的文化藝術及創意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「電影發展基金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創意智優計劃」注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起每年舉辦「香港時裝設計周」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今年上半年敲定「重點演藝項目計劃」安排，支持大型演藝作品長期公演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今年舉辦首屆「香港演藝博覽」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3914" y="1213486"/>
            <a:ext cx="2867026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產業發展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CN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文化藝術交流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6084" t="37111" r="51833" b="23482"/>
          <a:stretch/>
        </p:blipFill>
        <p:spPr>
          <a:xfrm>
            <a:off x="7696200" y="2286000"/>
            <a:ext cx="3218734" cy="3230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96144" y="5682469"/>
            <a:ext cx="198783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點擊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圖像</a:t>
            </a:r>
            <a:r>
              <a:rPr lang="zh-CN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觀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看</a:t>
            </a:r>
            <a:r>
              <a:rPr lang="zh-CN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片段</a:t>
            </a:r>
            <a:endParaRPr 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675" y="6235839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5428" y="6150430"/>
            <a:ext cx="25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觀看時間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:0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:3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1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7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增加收入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「能者多付」原則調整收費或稅項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薪俸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稅和個人入息課稅標準稅率：建議實施兩級制，只影響以標準稅率計算稅額而入息淨額超過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萬元的納稅人，以累進稅率計算稅額的納稅人不受影響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6329" y="1251587"/>
            <a:ext cx="221932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公共財政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917" t="45409" r="26416" b="22444"/>
          <a:stretch/>
        </p:blipFill>
        <p:spPr>
          <a:xfrm>
            <a:off x="847725" y="3884494"/>
            <a:ext cx="5838825" cy="2312090"/>
          </a:xfrm>
          <a:prstGeom prst="rect">
            <a:avLst/>
          </a:prstGeom>
        </p:spPr>
      </p:pic>
      <p:grpSp>
        <p:nvGrpSpPr>
          <p:cNvPr id="7" name="组合 17"/>
          <p:cNvGrpSpPr/>
          <p:nvPr/>
        </p:nvGrpSpPr>
        <p:grpSpPr>
          <a:xfrm>
            <a:off x="7034760" y="3649513"/>
            <a:ext cx="2947440" cy="483126"/>
            <a:chOff x="1193537" y="1535825"/>
            <a:chExt cx="2947440" cy="483126"/>
          </a:xfrm>
        </p:grpSpPr>
        <p:sp>
          <p:nvSpPr>
            <p:cNvPr id="8" name="矩形 18"/>
            <p:cNvSpPr/>
            <p:nvPr/>
          </p:nvSpPr>
          <p:spPr>
            <a:xfrm>
              <a:off x="1193537" y="1593501"/>
              <a:ext cx="363537" cy="3635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19"/>
            <p:cNvSpPr/>
            <p:nvPr/>
          </p:nvSpPr>
          <p:spPr>
            <a:xfrm>
              <a:off x="1317362" y="1728439"/>
              <a:ext cx="303212" cy="290512"/>
            </a:xfrm>
            <a:prstGeom prst="rect">
              <a:avLst/>
            </a:prstGeom>
            <a:solidFill>
              <a:srgbClr val="C8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文本框 13"/>
            <p:cNvSpPr txBox="1">
              <a:spLocks noChangeArrowheads="1"/>
            </p:cNvSpPr>
            <p:nvPr/>
          </p:nvSpPr>
          <p:spPr bwMode="auto">
            <a:xfrm>
              <a:off x="1653806" y="1535825"/>
              <a:ext cx="24871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</a:t>
              </a: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與教活動：</a:t>
              </a:r>
              <a:endParaRPr lang="zh-CN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1" name="直接连接符 21"/>
            <p:cNvCxnSpPr/>
            <p:nvPr/>
          </p:nvCxnSpPr>
          <p:spPr>
            <a:xfrm>
              <a:off x="1620574" y="1991964"/>
              <a:ext cx="140509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nip Diagonal Corner Rectangle 11"/>
          <p:cNvSpPr/>
          <p:nvPr/>
        </p:nvSpPr>
        <p:spPr>
          <a:xfrm>
            <a:off x="7027333" y="4233333"/>
            <a:ext cx="4842934" cy="2074334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年度起實施薪俸稅和個人入息課稅的標準稅率兩級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的實質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稅率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低於其他先進經濟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（參考資料：</a:t>
            </a:r>
            <a:r>
              <a:rPr lang="en-US" altLang="zh-CN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CN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》(2024-25) </a:t>
            </a:r>
            <a:r>
              <a:rPr lang="en-US" altLang="zh-CN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CN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://www.budget.gov.hk/2024/chi/budget44.html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0" y="6321564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001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1775" cy="4351338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住宅物業累進差餉制度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6329" y="1251587"/>
            <a:ext cx="221932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公共財政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8417" t="31630" r="39333" b="29556"/>
          <a:stretch/>
        </p:blipFill>
        <p:spPr>
          <a:xfrm>
            <a:off x="8657167" y="2555749"/>
            <a:ext cx="2719104" cy="2668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27969" y="5299141"/>
            <a:ext cx="198783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點擊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圖像</a:t>
            </a:r>
            <a:r>
              <a:rPr lang="zh-CN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觀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看</a:t>
            </a:r>
            <a:r>
              <a:rPr lang="zh-CN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片段</a:t>
            </a:r>
            <a:endParaRPr 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417" t="16815" r="25417" b="18740"/>
          <a:stretch/>
        </p:blipFill>
        <p:spPr>
          <a:xfrm>
            <a:off x="2276262" y="2370233"/>
            <a:ext cx="5591387" cy="429726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446866" y="3430058"/>
            <a:ext cx="228600" cy="15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6983" y="3629025"/>
            <a:ext cx="176348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租值越貴的物業，繳交</a:t>
            </a:r>
            <a:r>
              <a:rPr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差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餉越多。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523316" y="3411008"/>
            <a:ext cx="228600" cy="15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975" y="6073914"/>
            <a:ext cx="195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1707" y="5769819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觀看時間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:18-1:59</a:t>
            </a: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09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3" y="1656290"/>
            <a:ext cx="10793942" cy="1410759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CN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CN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中，舉一例解釋政府如何應用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能者多付」原則調整收費或稅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18" t="11089" r="1689" b="2403"/>
          <a:stretch/>
        </p:blipFill>
        <p:spPr>
          <a:xfrm>
            <a:off x="9043459" y="4304243"/>
            <a:ext cx="2599266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291" y="350308"/>
            <a:ext cx="1123950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181" r="-1"/>
          <a:stretch/>
        </p:blipFill>
        <p:spPr>
          <a:xfrm>
            <a:off x="440266" y="4382028"/>
            <a:ext cx="2525863" cy="1742547"/>
          </a:xfrm>
          <a:prstGeom prst="rect">
            <a:avLst/>
          </a:prstGeom>
        </p:spPr>
      </p:pic>
      <p:grpSp>
        <p:nvGrpSpPr>
          <p:cNvPr id="7" name="组合 17"/>
          <p:cNvGrpSpPr/>
          <p:nvPr/>
        </p:nvGrpSpPr>
        <p:grpSpPr>
          <a:xfrm>
            <a:off x="4215359" y="508000"/>
            <a:ext cx="4386773" cy="711131"/>
            <a:chOff x="1193537" y="1535825"/>
            <a:chExt cx="2947440" cy="483126"/>
          </a:xfrm>
        </p:grpSpPr>
        <p:sp>
          <p:nvSpPr>
            <p:cNvPr id="8" name="矩形 18"/>
            <p:cNvSpPr/>
            <p:nvPr/>
          </p:nvSpPr>
          <p:spPr>
            <a:xfrm>
              <a:off x="1193537" y="1593501"/>
              <a:ext cx="363537" cy="3635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19"/>
            <p:cNvSpPr/>
            <p:nvPr/>
          </p:nvSpPr>
          <p:spPr>
            <a:xfrm>
              <a:off x="1317362" y="1728439"/>
              <a:ext cx="303212" cy="290512"/>
            </a:xfrm>
            <a:prstGeom prst="rect">
              <a:avLst/>
            </a:prstGeom>
            <a:solidFill>
              <a:srgbClr val="C8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文本框 13"/>
            <p:cNvSpPr txBox="1">
              <a:spLocks noChangeArrowheads="1"/>
            </p:cNvSpPr>
            <p:nvPr/>
          </p:nvSpPr>
          <p:spPr bwMode="auto">
            <a:xfrm>
              <a:off x="1653806" y="1535825"/>
              <a:ext cx="2487171" cy="43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36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</a:t>
              </a:r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與教活動</a:t>
              </a:r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endParaRPr lang="zh-CN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1" name="直接连接符 21"/>
            <p:cNvCxnSpPr/>
            <p:nvPr/>
          </p:nvCxnSpPr>
          <p:spPr>
            <a:xfrm>
              <a:off x="1620574" y="1991964"/>
              <a:ext cx="140509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32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413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香港的獨特優勢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225674"/>
            <a:ext cx="10515600" cy="484187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背靠祖國、聯通世界」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的獨特優勢，在高質量發展的過程中，開拓新機遇、帶來新增量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穩步發展為香港提供了堅實的支持，香港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一國兩制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」的制度優勢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高度國際化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的特點，將會吸引更多人才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、資金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和企業匯聚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825" y="6207264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0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754" y="1597024"/>
            <a:ext cx="10613874" cy="57467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香港擁有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簡單低稅制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的競爭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優勢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，吸引外商投資經商。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香港作為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國際金融中心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，同時也是國家的國際金融中心，有著「量」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質」的優勢，各個金融領域發展蓬勃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有開放的互聯網，科技應用普及，有著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高效的數據生態圏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。香港從數據的供需到應用場景，都具備優厚的基礎和豐富的條件發展國際數據交易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香港憑着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優越的地理位置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制度上的獨特優勢，以及豐富的國際商貿經驗和網絡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鞏固和提升香港作為國際航運中心的地位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425" y="6186854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1100" y="450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香港的獨特優勢</a:t>
            </a:r>
            <a:r>
              <a:rPr lang="zh-TW" altLang="en-US" sz="4000" b="1" dirty="0" smtClean="0"/>
              <a:t/>
            </a:r>
            <a:br>
              <a:rPr lang="zh-TW" altLang="en-US" sz="4000" b="1" dirty="0" smtClean="0"/>
            </a:b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43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3" y="1656290"/>
            <a:ext cx="10793942" cy="1410759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CN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CN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，香港可如何把握</a:t>
            </a:r>
            <a:r>
              <a:rPr lang="zh-CN" altLang="en-US" sz="32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CN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一帶一路</a:t>
            </a:r>
            <a:r>
              <a:rPr lang="zh-CN" altLang="en-US" sz="32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CN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的發展機遇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66" y="321733"/>
            <a:ext cx="1123950" cy="1009650"/>
          </a:xfrm>
          <a:prstGeom prst="rect">
            <a:avLst/>
          </a:prstGeom>
        </p:spPr>
      </p:pic>
      <p:grpSp>
        <p:nvGrpSpPr>
          <p:cNvPr id="7" name="组合 17"/>
          <p:cNvGrpSpPr/>
          <p:nvPr/>
        </p:nvGrpSpPr>
        <p:grpSpPr>
          <a:xfrm>
            <a:off x="3777209" y="460375"/>
            <a:ext cx="6233566" cy="711131"/>
            <a:chOff x="1193537" y="1535825"/>
            <a:chExt cx="2947440" cy="483126"/>
          </a:xfrm>
        </p:grpSpPr>
        <p:sp>
          <p:nvSpPr>
            <p:cNvPr id="8" name="矩形 18"/>
            <p:cNvSpPr/>
            <p:nvPr/>
          </p:nvSpPr>
          <p:spPr>
            <a:xfrm>
              <a:off x="1193537" y="1593501"/>
              <a:ext cx="363537" cy="3635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19"/>
            <p:cNvSpPr/>
            <p:nvPr/>
          </p:nvSpPr>
          <p:spPr>
            <a:xfrm>
              <a:off x="1317362" y="1728439"/>
              <a:ext cx="303212" cy="290512"/>
            </a:xfrm>
            <a:prstGeom prst="rect">
              <a:avLst/>
            </a:prstGeom>
            <a:solidFill>
              <a:srgbClr val="C8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文本框 13"/>
            <p:cNvSpPr txBox="1">
              <a:spLocks noChangeArrowheads="1"/>
            </p:cNvSpPr>
            <p:nvPr/>
          </p:nvSpPr>
          <p:spPr bwMode="auto">
            <a:xfrm>
              <a:off x="1653806" y="1535825"/>
              <a:ext cx="2487171" cy="43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延伸探討</a:t>
              </a:r>
              <a:r>
                <a:rPr lang="zh-TW" altLang="en-US" sz="3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endParaRPr lang="zh-CN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1" name="直接连接符 21"/>
            <p:cNvCxnSpPr/>
            <p:nvPr/>
          </p:nvCxnSpPr>
          <p:spPr>
            <a:xfrm>
              <a:off x="1620574" y="1991964"/>
              <a:ext cx="140509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6563" t="39445" r="4895" b="42037"/>
          <a:stretch/>
        </p:blipFill>
        <p:spPr>
          <a:xfrm>
            <a:off x="1038225" y="3871947"/>
            <a:ext cx="3562350" cy="13001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8175" y="58585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》(2024-25) 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https://www.budget.gov.hk/2024/chi/index.html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香港貿發局「一帶一路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網站（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www.beltandroad.gov.hk/index_tc.html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Picture 2" descr="財政司司長- 司長隨筆- 預算案的顏色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533775"/>
            <a:ext cx="2994818" cy="22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177069" y="5814596"/>
            <a:ext cx="198783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點擊圖像參看詳情</a:t>
            </a:r>
            <a:endParaRPr 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0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EB5388C-952D-4D89-AE9C-251C6C55744B}"/>
              </a:ext>
            </a:extLst>
          </p:cNvPr>
          <p:cNvSpPr txBox="1"/>
          <p:nvPr/>
        </p:nvSpPr>
        <p:spPr>
          <a:xfrm>
            <a:off x="5532911" y="5137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總結</a:t>
            </a:r>
            <a:endParaRPr lang="zh-CN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9267C7-4144-4094-91C8-66D0E83DDE97}"/>
              </a:ext>
            </a:extLst>
          </p:cNvPr>
          <p:cNvSpPr txBox="1">
            <a:spLocks/>
          </p:cNvSpPr>
          <p:nvPr/>
        </p:nvSpPr>
        <p:spPr>
          <a:xfrm>
            <a:off x="1562684" y="1647549"/>
            <a:ext cx="9093608" cy="33765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國家高質量發展和現代化強國建設中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，香港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的獨特定位和功能無可替代，也一直為國家的發展作出積極貢獻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穩定較快發展，加上快速發展的亞洲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我們帶來無限機遇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CN" altLang="en-US" kern="100" dirty="0"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1100" y="1185445"/>
            <a:ext cx="9382125" cy="514868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二零二四至二五財政年度政府財政預算案</a:t>
            </a:r>
            <a:r>
              <a:rPr lang="zh-CN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HK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</a:t>
            </a:r>
            <a:r>
              <a:rPr lang="en-US" altLang="zh-HK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</a:t>
            </a:r>
            <a:r>
              <a:rPr lang="en-US" altLang="zh-HK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www.budget.gov.hk/2024/chi/index.html</a:t>
            </a:r>
          </a:p>
          <a:p>
            <a:pPr marL="0" indent="0">
              <a:buNone/>
            </a:pPr>
            <a:endParaRPr lang="en-US" altLang="zh-HK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香港特區政府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新聞處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CN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https://www.youtube.com/@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isdgovhk</a:t>
            </a:r>
          </a:p>
          <a:p>
            <a:pPr marL="457200" lvl="1" indent="0">
              <a:buNone/>
            </a:pPr>
            <a:endParaRPr lang="en-US" altLang="zh-CN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施政報告：</a:t>
            </a:r>
            <a:endParaRPr lang="en-US" altLang="zh-CN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://www.policyaddress.gov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.hk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方便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www.iamsmart.gov.hk/</a:t>
            </a:r>
          </a:p>
          <a:p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香港貿發局「一帶一路」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網站</a:t>
            </a:r>
            <a:r>
              <a:rPr lang="zh-CN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</a:t>
            </a:r>
            <a:r>
              <a:rPr lang="en-US" altLang="zh-TW" sz="20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www.beltandroad.gov.hk/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CN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HK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K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HK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13">
            <a:extLst>
              <a:ext uri="{FF2B5EF4-FFF2-40B4-BE49-F238E27FC236}">
                <a16:creationId xmlns:a16="http://schemas.microsoft.com/office/drawing/2014/main" id="{C0FB24A4-9179-4B45-9E23-091902935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801" y="389189"/>
            <a:ext cx="3572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延伸參考網址</a:t>
            </a:r>
            <a:endParaRPr lang="zh-CN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90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247486"/>
            <a:ext cx="7134225" cy="505328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與公民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課程內容相關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CN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「一國兩制」下的香港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「一國兩制」的內涵和實踐、香港社會的多元文化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：改革開放以來的國家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國家的發展與香港融入國家發展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：互聯相依的當代世界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課題：經濟全球化、科技發展與資訊素養、可持續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探討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一國兩制</a:t>
            </a:r>
            <a:r>
              <a:rPr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中提及的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香港獨特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優勢。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zh-TW" sz="24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zh-HK" sz="24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zh-HK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496174" y="1247775"/>
            <a:ext cx="4429125" cy="4579620"/>
            <a:chOff x="6851617" y="1508760"/>
            <a:chExt cx="5340383" cy="5471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2166" t="26594" r="43167" b="10796"/>
            <a:stretch/>
          </p:blipFill>
          <p:spPr>
            <a:xfrm>
              <a:off x="6851617" y="1508760"/>
              <a:ext cx="5340383" cy="542544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052560" y="6035040"/>
              <a:ext cx="1143000" cy="944880"/>
            </a:xfrm>
            <a:prstGeom prst="rect">
              <a:avLst/>
            </a:prstGeom>
            <a:solidFill>
              <a:srgbClr val="FDF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73480" y="335280"/>
            <a:ext cx="999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《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財政預算案</a:t>
            </a:r>
            <a:r>
              <a:rPr lang="en-US" altLang="zh-TW" sz="3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》</a:t>
            </a:r>
            <a:r>
              <a:rPr lang="zh-TW" altLang="en-US" sz="3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與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公民與社會發展</a:t>
            </a:r>
            <a:r>
              <a:rPr lang="zh-TW" altLang="en-US" sz="3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科</a:t>
            </a:r>
            <a:r>
              <a:rPr lang="zh-CN" altLang="en-US" sz="3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微软雅黑" panose="020B0503020204020204" pitchFamily="34" charset="-122"/>
              </a:rPr>
              <a:t>的相關內容</a:t>
            </a:r>
            <a:endParaRPr lang="en-US" altLang="zh-TW" sz="36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微软雅黑" panose="020B0503020204020204" pitchFamily="34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142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>
            <a:extLst>
              <a:ext uri="{FF2B5EF4-FFF2-40B4-BE49-F238E27FC236}">
                <a16:creationId xmlns:a16="http://schemas.microsoft.com/office/drawing/2014/main" id="{8E3EE96F-2378-4BA4-8202-5DCCE573319E}"/>
              </a:ext>
            </a:extLst>
          </p:cNvPr>
          <p:cNvSpPr txBox="1"/>
          <p:nvPr/>
        </p:nvSpPr>
        <p:spPr>
          <a:xfrm>
            <a:off x="4356760" y="0"/>
            <a:ext cx="300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使用指引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文本框 10">
            <a:extLst>
              <a:ext uri="{FF2B5EF4-FFF2-40B4-BE49-F238E27FC236}">
                <a16:creationId xmlns:a16="http://schemas.microsoft.com/office/drawing/2014/main" id="{8E3EE96F-2378-4BA4-8202-5DCCE573319E}"/>
              </a:ext>
            </a:extLst>
          </p:cNvPr>
          <p:cNvSpPr txBox="1"/>
          <p:nvPr/>
        </p:nvSpPr>
        <p:spPr>
          <a:xfrm>
            <a:off x="227195" y="707886"/>
            <a:ext cx="11576115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本資料以教師為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主要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對象，提供與課題相關的知識內容，方便教師備課時掌握教學內容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本資源所提供的資料、視頻、相片、圖片、思考問題與建議答案等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可作多用途使用，如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教師課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堂教學材料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程規劃和學與教的參考、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學生課業等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。教師應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公民與社會發展科課程及評估指引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》(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中四至中六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2021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下稱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指引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》)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按學生學習多樣性、課堂教學、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等調整以作出合適的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處理。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就本資源的內容，教師可提供適切的補充或安排學生預習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延伸學習，加深學生對資料和課題的認識。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教師可以按照本科課程理念與宗旨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選取其他正確可信、客觀持平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學與教資源，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以助學生建立穩固的知識基礎，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培養正面價值觀和積極的態度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，以及提升慎思明辨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解難等思考能力和不同的共通能力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資料因版權問題而未能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下載方便即時瀏覽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提供有關網址，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請自行上網瀏覽。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部分資料可能在教師使用時已有所更新，教師可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瀏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覽網址，以取得最新資料。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請同時參閱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指引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以了解課程學與教的要求與安排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。歡迎教師指正未盡完善之處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，亦歡迎提供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更新資料，以增潤內容，供所有教師參考之用。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12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4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440" y="1453091"/>
            <a:ext cx="11033760" cy="47021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內容預先列出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下年度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活動的收支預算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及提供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其他財務建議。預算案可以加強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財務管理的監察能力，及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提高公眾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透明度。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由香港特別行政區政府財政司司長制訂，在每年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日政府財政年度開始前，由財政司司長在香港立法會宣讀，並且付諸表決；通過後再由行政長官簽署、送交中央人民政府備案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財政司司長- 司長隨筆- 預算案的顏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67200"/>
            <a:ext cx="2994818" cy="22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17"/>
          <p:cNvGrpSpPr/>
          <p:nvPr/>
        </p:nvGrpSpPr>
        <p:grpSpPr>
          <a:xfrm>
            <a:off x="532360" y="4403047"/>
            <a:ext cx="2157460" cy="483126"/>
            <a:chOff x="1193537" y="1535825"/>
            <a:chExt cx="2157460" cy="483126"/>
          </a:xfrm>
        </p:grpSpPr>
        <p:sp>
          <p:nvSpPr>
            <p:cNvPr id="6" name="矩形 18"/>
            <p:cNvSpPr/>
            <p:nvPr/>
          </p:nvSpPr>
          <p:spPr>
            <a:xfrm>
              <a:off x="1193537" y="1593501"/>
              <a:ext cx="363537" cy="3635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9"/>
            <p:cNvSpPr/>
            <p:nvPr/>
          </p:nvSpPr>
          <p:spPr>
            <a:xfrm>
              <a:off x="1317362" y="1728439"/>
              <a:ext cx="303212" cy="290512"/>
            </a:xfrm>
            <a:prstGeom prst="rect">
              <a:avLst/>
            </a:prstGeom>
            <a:solidFill>
              <a:srgbClr val="C8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文本框 13"/>
            <p:cNvSpPr txBox="1">
              <a:spLocks noChangeArrowheads="1"/>
            </p:cNvSpPr>
            <p:nvPr/>
          </p:nvSpPr>
          <p:spPr bwMode="auto">
            <a:xfrm>
              <a:off x="1653806" y="1535825"/>
              <a:ext cx="16971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知多點</a:t>
              </a:r>
            </a:p>
          </p:txBody>
        </p:sp>
        <p:cxnSp>
          <p:nvCxnSpPr>
            <p:cNvPr id="9" name="直接连接符 21"/>
            <p:cNvCxnSpPr/>
            <p:nvPr/>
          </p:nvCxnSpPr>
          <p:spPr>
            <a:xfrm>
              <a:off x="1620574" y="1991964"/>
              <a:ext cx="140509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8377094" y="6519446"/>
            <a:ext cx="198783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點擊圖像參看詳情</a:t>
            </a:r>
            <a:endParaRPr 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575" y="5038725"/>
            <a:ext cx="58769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CN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CN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均使用不同封面顏色，</a:t>
            </a:r>
            <a:r>
              <a:rPr lang="en-US" altLang="zh-CN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所選用的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有什麼象徵意義？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6140589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立法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www.legco.gov.hk/tc/legco-business/useful-information/budget-financial-proposals.html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財政司司長網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誌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www.fso.gov.hk/chi/blog/blog20240225.htm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https://www.budget.gov.hk/2024/chi/index.html</a:t>
            </a:r>
            <a:r>
              <a:rPr lang="zh-CN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436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330325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內容舉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隅：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00525" y="2028824"/>
            <a:ext cx="3971925" cy="4391025"/>
            <a:chOff x="6851617" y="1508760"/>
            <a:chExt cx="5340383" cy="5471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2166" t="26594" r="43167" b="10796"/>
            <a:stretch/>
          </p:blipFill>
          <p:spPr>
            <a:xfrm>
              <a:off x="6851617" y="1508760"/>
              <a:ext cx="5340383" cy="54254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052560" y="6035040"/>
              <a:ext cx="1143000" cy="944880"/>
            </a:xfrm>
            <a:prstGeom prst="rect">
              <a:avLst/>
            </a:prstGeom>
            <a:solidFill>
              <a:srgbClr val="FDF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Left Arrow 8"/>
          <p:cNvSpPr/>
          <p:nvPr/>
        </p:nvSpPr>
        <p:spPr>
          <a:xfrm rot="1109639">
            <a:off x="3238500" y="2486025"/>
            <a:ext cx="476250" cy="438150"/>
          </a:xfrm>
          <a:prstGeom prst="leftArrow">
            <a:avLst>
              <a:gd name="adj1" fmla="val 413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8675" y="2209800"/>
            <a:ext cx="2162175" cy="12003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信心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CN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吸引企業、資金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924300"/>
            <a:ext cx="2162175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綠色未來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50" y="5391150"/>
            <a:ext cx="216217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數字經濟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86850" y="1704975"/>
            <a:ext cx="2821306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產業發展：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個重點領域的發展中心（「八大中心」）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9249" y="5381627"/>
            <a:ext cx="2219326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公共財政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0674" y="3743326"/>
            <a:ext cx="2867026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產業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CN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文化藝術交流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3095624" y="3924300"/>
            <a:ext cx="476250" cy="438150"/>
          </a:xfrm>
          <a:prstGeom prst="leftArrow">
            <a:avLst>
              <a:gd name="adj1" fmla="val 41304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Left Arrow 16"/>
          <p:cNvSpPr/>
          <p:nvPr/>
        </p:nvSpPr>
        <p:spPr>
          <a:xfrm rot="20524324">
            <a:off x="3362324" y="5200651"/>
            <a:ext cx="476250" cy="438150"/>
          </a:xfrm>
          <a:prstGeom prst="leftArrow">
            <a:avLst>
              <a:gd name="adj1" fmla="val 4130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Right Arrow 17"/>
          <p:cNvSpPr/>
          <p:nvPr/>
        </p:nvSpPr>
        <p:spPr>
          <a:xfrm rot="20617930">
            <a:off x="8477248" y="2333626"/>
            <a:ext cx="419100" cy="39052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Right Arrow 18"/>
          <p:cNvSpPr/>
          <p:nvPr/>
        </p:nvSpPr>
        <p:spPr>
          <a:xfrm rot="927496">
            <a:off x="8484869" y="5257800"/>
            <a:ext cx="419100" cy="39052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Right Arrow 19"/>
          <p:cNvSpPr/>
          <p:nvPr/>
        </p:nvSpPr>
        <p:spPr>
          <a:xfrm>
            <a:off x="8505824" y="3998596"/>
            <a:ext cx="419100" cy="390525"/>
          </a:xfrm>
          <a:prstGeom prst="rightArrow">
            <a:avLst>
              <a:gd name="adj1" fmla="val 50000"/>
              <a:gd name="adj2" fmla="val 4898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2425" y="6350139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4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2428874"/>
            <a:ext cx="8277225" cy="3814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匯聚更多企業、資金和人才，有助經濟更好發展。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吸引企業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方面，引進重點企業辦公室（引進辦）、創新科技及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工業局（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創科局）、投資推廣署及香港投資管理有限公司（港投公司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）主動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接觸海內外企業，積極吸引和幫助高增值科技及其他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企業落戶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企業：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多家重點企業已經或將會落戶或擴展在港業務，投資超過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香港投資管理有限公司：上半年將落實首批直接和共同投資項目，涵蓋生命科技、綠色科技、半導體、芯片等。</a:t>
            </a:r>
          </a:p>
          <a:p>
            <a:pPr>
              <a:lnSpc>
                <a:spcPct val="100000"/>
              </a:lnSpc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5400"/>
            <a:ext cx="3971925" cy="83099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信心：</a:t>
            </a:r>
          </a:p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吸引企業、資金、人才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8417" t="33556" r="39333" b="27333"/>
          <a:stretch/>
        </p:blipFill>
        <p:spPr>
          <a:xfrm>
            <a:off x="8763000" y="2758440"/>
            <a:ext cx="2712720" cy="2682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27664" y="5560549"/>
            <a:ext cx="198783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點擊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圖像</a:t>
            </a:r>
            <a:r>
              <a:rPr lang="zh-CN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觀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看</a:t>
            </a:r>
            <a:r>
              <a:rPr lang="zh-CN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片段</a:t>
            </a:r>
            <a:endParaRPr 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" y="6321564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0971" y="5987144"/>
            <a:ext cx="25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觀看時間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0:00-0:34</a:t>
            </a: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15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2428874"/>
            <a:ext cx="10496550" cy="38147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籌辦「國際主權基金圓桌會議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「香港初創投資和發展高峰論壇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引入</a:t>
            </a:r>
            <a:r>
              <a:rPr lang="zh-TW" altLang="en-US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公司遷冊機制</a:t>
            </a:r>
            <a:r>
              <a:rPr lang="zh-CN" altLang="en-US" i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立法建議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推動在中東上市追蹤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股票的指數基金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ETF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今年中檢討「高才通」等安排，並舉辦全球人才高峰會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1295400"/>
            <a:ext cx="3971925" cy="83099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信心：</a:t>
            </a:r>
          </a:p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吸引企業、資金、人才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1091" y="5074920"/>
            <a:ext cx="4301490" cy="120032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zh-TW" alt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遷冊機制*</a:t>
            </a:r>
            <a:r>
              <a:rPr lang="zh-TW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CN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此機制</a:t>
            </a:r>
            <a:r>
              <a:rPr lang="zh-TW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便利</a:t>
            </a:r>
            <a:r>
              <a:rPr lang="zh-TW" alt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在外地註冊的公司，尤其以亞太區為</a:t>
            </a:r>
            <a:r>
              <a:rPr lang="zh-TW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核心的企業，將註冊地遷至香港，以吸引現有的外地</a:t>
            </a:r>
            <a:r>
              <a:rPr lang="zh-TW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基金來</a:t>
            </a:r>
            <a:r>
              <a:rPr lang="zh-TW" alt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港</a:t>
            </a:r>
            <a:r>
              <a:rPr lang="zh-TW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zh-TW" alt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zh-TW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營運。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479" t="10926" r="4381" b="40641"/>
          <a:stretch/>
        </p:blipFill>
        <p:spPr>
          <a:xfrm>
            <a:off x="6187440" y="4912880"/>
            <a:ext cx="5090160" cy="16098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79864" y="6368269"/>
            <a:ext cx="198783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點擊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圖像</a:t>
            </a:r>
            <a:r>
              <a:rPr lang="zh-CN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觀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看</a:t>
            </a:r>
            <a:r>
              <a:rPr lang="zh-CN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片段</a:t>
            </a:r>
            <a:endParaRPr 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50" y="6292989"/>
            <a:ext cx="736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香港特區政府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新聞處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CN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</a:t>
            </a:r>
            <a:r>
              <a:rPr lang="en-US" altLang="zh-CN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www.youtube.com/watch?v=mOyx1o_zgDg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CN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012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9" y="1657350"/>
            <a:ext cx="4913312" cy="1609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金融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綠色和可持續金融資助計劃」：延長至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迪拜共同在香港舉辦氣候金融會議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" y="3638550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航運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撥款向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按國際減碳標準獲得高評級的香港註冊船舶提供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優惠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1100" y="1228725"/>
            <a:ext cx="2162175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91" y="1314450"/>
            <a:ext cx="812194" cy="710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805" t="14278"/>
          <a:stretch/>
        </p:blipFill>
        <p:spPr>
          <a:xfrm>
            <a:off x="2841625" y="1321558"/>
            <a:ext cx="1530350" cy="716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463" y="5059963"/>
            <a:ext cx="1844146" cy="10767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5325" y="6350139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5753100" y="17100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航空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可持續航空燃料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(Sustainable Aviation Fuel)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在港使用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4050" y="28867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綠色城市</a:t>
            </a:r>
            <a:endParaRPr lang="en-US" altLang="zh-CN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太陽能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發電技術：推出先導計劃，探討在政府建築物幕牆應用</a:t>
            </a:r>
          </a:p>
        </p:txBody>
      </p:sp>
      <p:pic>
        <p:nvPicPr>
          <p:cNvPr id="15" name="Picture 1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669" y="3776431"/>
            <a:ext cx="2474731" cy="24362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22939" y="6320644"/>
            <a:ext cx="198783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點擊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圖像</a:t>
            </a:r>
            <a:r>
              <a:rPr lang="zh-CN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觀</a:t>
            </a:r>
            <a:r>
              <a:rPr lang="zh-TW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看</a:t>
            </a:r>
            <a:r>
              <a:rPr lang="zh-CN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片段</a:t>
            </a:r>
            <a:endParaRPr 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987550"/>
            <a:ext cx="11077575" cy="4351338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撥款建立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企業版「智方便」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就建構數據交易生態進行深入研究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今年推出「多種央行數碼貨幣跨境網絡」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mBridge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第一階段服務，為企業跨境交易進行結算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啟動「數碼港元」第二階段試驗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「數字人民幣」擴大在港試點範圍，包括通過「轉數快」增值數字人民幣錢包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長者提供數碼培訓和技術支援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4925" y="1219200"/>
            <a:ext cx="216217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74" t="10346" r="87153" b="78773"/>
          <a:stretch/>
        </p:blipFill>
        <p:spPr>
          <a:xfrm>
            <a:off x="7873365" y="1307672"/>
            <a:ext cx="2556510" cy="12347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80879" y="2457986"/>
            <a:ext cx="198783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點擊圖像參看詳情</a:t>
            </a:r>
            <a:endParaRPr 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337" y="4913880"/>
            <a:ext cx="1907584" cy="1420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175" y="5940564"/>
            <a:ext cx="736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智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方便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www.iamsmart.gov.hk/tc/advantage.html)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353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1" y="2381250"/>
            <a:ext cx="7536180" cy="43576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十四五」規劃確立香港為八個重點領域的發展中心（「八大中心」），包括國際金融中心、國際創新科技中心、中外文化藝術交流中心、國際貿易中心、國際航運中心、國際航空樞紐、亞太區國際法律及爭議解決服務中心，以及區域知識產權貿易中心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5125" y="1238250"/>
            <a:ext cx="6181725" cy="83099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發展：</a:t>
            </a: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個重點領域的發展中心（「八大中心」）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46417" t="17259" r="28333" b="19184"/>
          <a:stretch/>
        </p:blipFill>
        <p:spPr>
          <a:xfrm>
            <a:off x="8656320" y="2282529"/>
            <a:ext cx="2621280" cy="3711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05744" y="6025369"/>
            <a:ext cx="198783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點擊圖像參看詳情</a:t>
            </a:r>
            <a:endParaRPr 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725" y="6026289"/>
            <a:ext cx="7362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財政預算案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》(2024-25) 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www.budget.gov.hk/2024/chi/index.html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CN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年施政報告（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://www.policyaddress.gov.hk/2022/public/pdf/policy/policy-full_tc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.pdf</a:t>
            </a:r>
            <a:r>
              <a:rPr lang="zh-CN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77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2024-25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財政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堅定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信心、抓緊機遇、推動高質量發展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934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2422</Words>
  <Application>Microsoft Office PowerPoint</Application>
  <PresentationFormat>寬螢幕</PresentationFormat>
  <Paragraphs>199</Paragraphs>
  <Slides>20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等线</vt:lpstr>
      <vt:lpstr>微软雅黑</vt:lpstr>
      <vt:lpstr>新細明體</vt:lpstr>
      <vt:lpstr>DFKai-SB</vt:lpstr>
      <vt:lpstr>DFKai-SB</vt:lpstr>
      <vt:lpstr>Arial</vt:lpstr>
      <vt:lpstr>Calibri</vt:lpstr>
      <vt:lpstr>Calibri Light</vt:lpstr>
      <vt:lpstr>Times New Roman</vt:lpstr>
      <vt:lpstr>Office Theme</vt:lpstr>
      <vt:lpstr>PowerPoint 簡報</vt:lpstr>
      <vt:lpstr>PowerPoint 簡報</vt:lpstr>
      <vt:lpstr>背景</vt:lpstr>
      <vt:lpstr>2024-25年度《財政預算案》： 堅定信心、抓緊機遇、推動高質量發展</vt:lpstr>
      <vt:lpstr>2024-25年度《財政預算案》： 堅定信心、抓緊機遇、推動高質量發展</vt:lpstr>
      <vt:lpstr>2024-25年度《財政預算案》： 堅定信心、抓緊機遇、推動高質量發展</vt:lpstr>
      <vt:lpstr>2024-25年度《財政預算案》： 堅定信心、抓緊機遇、推動高質量發展</vt:lpstr>
      <vt:lpstr>2024-25年度《財政預算案》： 堅定信心、抓緊機遇、推動高質量發展</vt:lpstr>
      <vt:lpstr>2024-25年度《財政預算案》： 堅定信心、抓緊機遇、推動高質量發展</vt:lpstr>
      <vt:lpstr>2024-25年度《財政預算案》： 堅定信心、抓緊機遇、推動高質量發展</vt:lpstr>
      <vt:lpstr>2024-25年度《財政預算案》： 堅定信心、抓緊機遇、推動高質量發展</vt:lpstr>
      <vt:lpstr>2024-25年度《財政預算案》： 堅定信心、抓緊機遇、推動高質量發展</vt:lpstr>
      <vt:lpstr>2024-25年度《財政預算案》： 堅定信心、抓緊機遇、推動高質量發展</vt:lpstr>
      <vt:lpstr>PowerPoint 簡報</vt:lpstr>
      <vt:lpstr>2024-25年度《財政預算案》： 香港的獨特優勢 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2022-01-14T08:30:17Z</dcterms:created>
  <dcterms:modified xsi:type="dcterms:W3CDTF">2024-04-09T07:23:32Z</dcterms:modified>
</cp:coreProperties>
</file>