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24"/>
  </p:notesMasterIdLst>
  <p:sldIdLst>
    <p:sldId id="256" r:id="rId2"/>
    <p:sldId id="277" r:id="rId3"/>
    <p:sldId id="269" r:id="rId4"/>
    <p:sldId id="273" r:id="rId5"/>
    <p:sldId id="266" r:id="rId6"/>
    <p:sldId id="271" r:id="rId7"/>
    <p:sldId id="276" r:id="rId8"/>
    <p:sldId id="260" r:id="rId9"/>
    <p:sldId id="262" r:id="rId10"/>
    <p:sldId id="272" r:id="rId11"/>
    <p:sldId id="278" r:id="rId12"/>
    <p:sldId id="279" r:id="rId13"/>
    <p:sldId id="263" r:id="rId14"/>
    <p:sldId id="281" r:id="rId15"/>
    <p:sldId id="287" r:id="rId16"/>
    <p:sldId id="264" r:id="rId17"/>
    <p:sldId id="284" r:id="rId18"/>
    <p:sldId id="288" r:id="rId19"/>
    <p:sldId id="280" r:id="rId20"/>
    <p:sldId id="289" r:id="rId21"/>
    <p:sldId id="283" r:id="rId22"/>
    <p:sldId id="268" r:id="rId2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8AE57-EDAC-4DB9-BA70-4F18EE3F8570}" type="datetimeFigureOut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44A86-371A-4F20-85DA-3243EE9434E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228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44A86-371A-4F20-85DA-3243EE9434ED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7515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8854-D2EB-4BD1-BA04-B178FBC6EB33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5835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5F4C-BCBC-4B67-ABC3-412F312B5D7E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8697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BF05A-1F65-4678-8854-27B0BA91EC37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4585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5B5F-6B7C-48B7-8B68-2E82D23EDB6B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327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CB2A-71C1-431A-B83E-1600E2FB697E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8249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8DC3-E0B6-4433-B97D-D817354E243B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4632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C1C-B834-41D2-A3DE-206CC391E3B6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327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9FC-D090-4713-B5C6-0AE6E808C219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8515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2924-4CA9-43A5-8932-6BD510B5014F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020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3C74-7C1C-4DC9-A573-3AFE71EB378F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502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20920-BDD0-41EE-9C21-9EB4D21D334A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1718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EC80-017A-4491-8BD8-D7D8C77107D1}" type="datetime1">
              <a:rPr lang="zh-HK" altLang="en-US" smtClean="0"/>
              <a:t>23/6/2022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472-23F6-405D-B11E-15617A4B7F4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197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1085" y="972152"/>
            <a:ext cx="8521830" cy="2945330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從「三步走」至「兩階段」：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國家自改革開放以來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的發展歷程及遠景目標</a:t>
            </a:r>
            <a:endParaRPr lang="zh-HK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29628" y="4429811"/>
            <a:ext cx="6858000" cy="1655762"/>
          </a:xfrm>
        </p:spPr>
        <p:txBody>
          <a:bodyPr>
            <a:normAutofit/>
          </a:bodyPr>
          <a:lstStyle/>
          <a:p>
            <a:endParaRPr lang="zh-HK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120" y="273709"/>
            <a:ext cx="8062963" cy="1325563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小結：改革開放初期的發展重點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1078" y="1588819"/>
            <a:ext cx="8386706" cy="5439703"/>
          </a:xfrm>
        </p:spPr>
        <p:txBody>
          <a:bodyPr>
            <a:normAutofit fontScale="77500" lnSpcReduction="20000"/>
          </a:bodyPr>
          <a:lstStyle/>
          <a:p>
            <a:pPr algn="just" hangingPunct="0">
              <a:lnSpc>
                <a:spcPct val="130000"/>
              </a:lnSpc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這階段「三步走」策略的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解決溫飽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第二步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實現小康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第三步達到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中等發達國家水準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hangingPunct="0">
              <a:lnSpc>
                <a:spcPct val="130000"/>
              </a:lnSpc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按照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遠粗近細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的規劃原則</a:t>
            </a:r>
            <a:r>
              <a:rPr lang="zh-TW" altLang="en-US" sz="3600" dirty="0" smtClean="0">
                <a:solidFill>
                  <a:srgbClr val="4D5156"/>
                </a:solidFill>
                <a:latin typeface="arial" panose="020B0604020202020204" pitchFamily="34" charset="0"/>
              </a:rPr>
              <a:t>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第一及第二步時期較近（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1978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年至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世紀末）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，故規劃要求較為具體。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時期較遠（</a:t>
            </a:r>
            <a:r>
              <a:rPr lang="zh-TW" alt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</a:t>
            </a:r>
            <a:r>
              <a:rPr lang="en-US" altLang="zh-TW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世紀初至中葉）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，當時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只有遠景目標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，日後才作較明確規劃。</a:t>
            </a:r>
            <a:endParaRPr lang="zh-HK" altLang="en-US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hangingPunct="0">
              <a:lnSpc>
                <a:spcPct val="130000"/>
              </a:lnSpc>
              <a:buClr>
                <a:schemeClr val="tx1"/>
              </a:buClr>
            </a:pP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建設「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小康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」社會是這階段國家的發展方向和目標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，旨在令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人民收入增長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擺脫貧困，解決溫飽問題，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然後逐漸走向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豐衣足食、安居樂業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的社會。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HK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19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1403" y="1374640"/>
            <a:ext cx="8832914" cy="2852737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5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乙</a:t>
            </a:r>
            <a:r>
              <a:rPr lang="en-US" altLang="zh-TW" sz="5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二十一世紀的規劃與發展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新「三</a:t>
            </a:r>
            <a:r>
              <a:rPr lang="zh-TW" altLang="en-US" sz="5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步走」與「兩階段」</a:t>
            </a:r>
            <a:endParaRPr lang="zh-HK" altLang="en-US" sz="5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10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28649" y="19251"/>
            <a:ext cx="7886700" cy="1325563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從「三步走」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到新「三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步走」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0148" y="1177324"/>
            <a:ext cx="8243701" cy="554415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zh-HK" sz="3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步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走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是基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於國家在</a:t>
            </a:r>
            <a:r>
              <a:rPr lang="en-US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</a:t>
            </a:r>
            <a:r>
              <a:rPr lang="en-US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80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年代初的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國情而制訂的發展策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略</a:t>
            </a:r>
            <a:r>
              <a:rPr lang="zh-TW" alt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到了</a:t>
            </a:r>
            <a:r>
              <a:rPr lang="en-US" altLang="zh-TW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世紀末，已經完成了「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zh-HK" sz="3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步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走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」的首兩步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，需要為國家</a:t>
            </a:r>
            <a:r>
              <a:rPr lang="zh-TW" alt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入</a:t>
            </a:r>
            <a:r>
              <a:rPr lang="en-US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的發展（即第三步）作更具體的規劃。</a:t>
            </a:r>
            <a:endParaRPr lang="en-US" altLang="zh-TW" sz="30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三步走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」的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第三步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時間跨度達半個世紀，如何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進一步細分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，以及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選擇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哪些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途徑去實現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都需要仔細規劃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000" dirty="0" smtClean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在中國共產黨第十五次全國代表大會（</a:t>
            </a:r>
            <a:r>
              <a:rPr lang="en-US" altLang="zh-TW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1997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月）上，總書記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江澤民根據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當時國家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建設的實際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情況</a:t>
            </a:r>
            <a:r>
              <a:rPr lang="zh-TW" altLang="zh-HK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，將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三步走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的第三步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，再仔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細分為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個階段性目標，</a:t>
            </a:r>
            <a:r>
              <a:rPr lang="zh-TW" altLang="zh-HK" sz="3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形成新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zh-HK" sz="3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步</a:t>
            </a:r>
            <a:r>
              <a:rPr lang="zh-TW" altLang="zh-HK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走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HK" altLang="en-US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280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5324" y="119763"/>
            <a:ext cx="8216967" cy="1020278"/>
          </a:xfrm>
        </p:spPr>
        <p:txBody>
          <a:bodyPr/>
          <a:lstStyle/>
          <a:p>
            <a:r>
              <a:rPr lang="en-US" altLang="zh-TW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1997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zh-CN" altLang="en-US" sz="3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中共</a:t>
            </a:r>
            <a:r>
              <a:rPr lang="zh-CN" alt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第十</a:t>
            </a:r>
            <a:r>
              <a:rPr lang="zh-TW" alt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zh-CN" alt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</a:t>
            </a:r>
            <a:r>
              <a:rPr lang="zh-CN" altLang="en-US" sz="3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全國代表大會報告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8866" y="978116"/>
            <a:ext cx="8353425" cy="599418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將原來「三步走」的第三步，再細分三步，形成</a:t>
            </a:r>
            <a:r>
              <a:rPr lang="zh-TW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</a:t>
            </a:r>
            <a:r>
              <a:rPr lang="zh-TW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三步走</a:t>
            </a:r>
            <a:r>
              <a:rPr lang="zh-TW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endParaRPr lang="en-US" altLang="zh-TW" sz="3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 algn="just" hangingPunct="0">
              <a:lnSpc>
                <a:spcPct val="120000"/>
              </a:lnSpc>
              <a:buClr>
                <a:schemeClr val="tx1"/>
              </a:buClr>
            </a:pP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第一個十年</a:t>
            </a: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實現國民生產總值比</a:t>
            </a:r>
            <a:r>
              <a:rPr lang="en-US" altLang="zh-CN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2000</a:t>
            </a:r>
            <a:r>
              <a:rPr lang="zh-CN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翻一番，使人民的</a:t>
            </a: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小康生活更加寬裕</a:t>
            </a: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，形成比較完善的社會主義市場經濟體制</a:t>
            </a:r>
            <a:r>
              <a:rPr lang="zh-TW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32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 hangingPunct="0">
              <a:lnSpc>
                <a:spcPct val="120000"/>
              </a:lnSpc>
            </a:pP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再經過十年努力，到</a:t>
            </a: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建黨一百年時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2021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，使</a:t>
            </a: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國民經濟更加發展，各項制度更加完善</a:t>
            </a:r>
            <a:r>
              <a:rPr lang="zh-TW" altLang="en-US" sz="32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32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 hangingPunct="0">
              <a:lnSpc>
                <a:spcPct val="120000"/>
              </a:lnSpc>
            </a:pP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TW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了二十一</a:t>
            </a: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世紀中葉</a:t>
            </a: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建國</a:t>
            </a:r>
            <a:r>
              <a:rPr lang="zh-CN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一百年時</a:t>
            </a:r>
            <a:r>
              <a:rPr lang="zh-CN" altLang="en-US" sz="32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49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CN" altLang="en-US" sz="32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），</a:t>
            </a:r>
            <a:r>
              <a:rPr lang="zh-CN" altLang="en-US" sz="32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基本實現現代化，建成富強民主文明的社會主義國家。</a:t>
            </a:r>
            <a:endParaRPr lang="en-US" altLang="zh-CN" sz="32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lnSpc>
                <a:spcPct val="70000"/>
              </a:lnSpc>
              <a:buNone/>
            </a:pPr>
            <a:endParaRPr lang="en-US" altLang="zh-CN" sz="2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zh-TW" altLang="en-US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〈</a:t>
            </a:r>
            <a:r>
              <a:rPr lang="zh-CN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中國共產黨第十五次全國代表大會報告</a:t>
            </a:r>
            <a:r>
              <a:rPr lang="en-US" altLang="zh-TW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〉https://www.cctv.com/special/777/1/51883.html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13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297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9390" y="314277"/>
            <a:ext cx="7886700" cy="1059413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新「三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步走」發展策略的意義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9123" y="1277437"/>
            <a:ext cx="7606967" cy="518776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經過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約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年的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努力，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國家在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世紀末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完成了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CN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步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走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戰略目標中的第一步和第二步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，進入了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總體小康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的水平。然而這個時期的小康，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還是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處於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較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低水</a:t>
            </a:r>
            <a:r>
              <a:rPr lang="zh-TW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，而且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發展仍未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平衡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全面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的小康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CN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三步走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CN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到新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三步走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顯示了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因應當時的發展情況而作具體規劃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，同時配合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建黨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2021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年）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和建國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2049</a:t>
            </a:r>
            <a:r>
              <a:rPr lang="zh-TW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年）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的發展目標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，藉以全面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提升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國家的實力和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人民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生活水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平。</a:t>
            </a:r>
            <a:endParaRPr lang="zh-HK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97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1158" y="196867"/>
            <a:ext cx="7886700" cy="1116850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從新「三步走」到「兩階段」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6465" y="1348135"/>
            <a:ext cx="7992579" cy="519077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altLang="zh-TW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2017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年，中共召開第十九次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全國代表大會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，總書記習近平指出中國的社會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生產力水平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，在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總體上顯著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提高，認為</a:t>
            </a:r>
            <a:r>
              <a:rPr lang="zh-TW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中國</a:t>
            </a:r>
            <a:r>
              <a:rPr lang="zh-TW" alt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特色社會主義進入了「新時代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」，並要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en-US" altLang="zh-CN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r>
              <a:rPr lang="zh-CN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年全面</a:t>
            </a:r>
            <a:r>
              <a:rPr lang="zh-CN" alt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建成小康</a:t>
            </a:r>
            <a:r>
              <a:rPr lang="zh-CN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社會</a:t>
            </a:r>
            <a:r>
              <a:rPr lang="zh-TW" altLang="en-US" sz="3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</a:t>
            </a:r>
            <a:r>
              <a:rPr lang="zh-TW" altLang="en-US" sz="3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CN" altLang="en-US" sz="3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zh-TW" altLang="en-US" sz="3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3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三步走</a:t>
            </a:r>
            <a:r>
              <a:rPr lang="zh-TW" altLang="en-US" sz="3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3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的第二步已</a:t>
            </a:r>
            <a:r>
              <a:rPr lang="zh-TW" altLang="en-US" sz="3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CN" altLang="en-US" sz="3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接近完成，習近平對</a:t>
            </a:r>
            <a:r>
              <a:rPr lang="zh-TW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直至</a:t>
            </a:r>
            <a:r>
              <a:rPr lang="en-US" altLang="zh-TW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世紀中葉的</a:t>
            </a:r>
            <a:r>
              <a:rPr lang="zh-CN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未來</a:t>
            </a:r>
            <a:r>
              <a:rPr lang="en-US" altLang="zh-CN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CN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多年的</a:t>
            </a:r>
            <a:r>
              <a:rPr lang="zh-TW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國家發展，作出了「兩</a:t>
            </a:r>
            <a:r>
              <a:rPr lang="zh-CN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階</a:t>
            </a:r>
            <a:r>
              <a:rPr lang="zh-TW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段」的</a:t>
            </a:r>
            <a:r>
              <a:rPr lang="zh-CN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劃分</a:t>
            </a:r>
            <a:r>
              <a:rPr lang="zh-TW" altLang="en-US" sz="3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400" dirty="0" smtClean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70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8704" y="77002"/>
            <a:ext cx="8521667" cy="1325563"/>
          </a:xfrm>
        </p:spPr>
        <p:txBody>
          <a:bodyPr/>
          <a:lstStyle/>
          <a:p>
            <a:r>
              <a:rPr lang="en-US" altLang="zh-TW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2017</a:t>
            </a:r>
            <a:r>
              <a:rPr lang="zh-TW" alt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zh-CN" altLang="en-US" sz="3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中共</a:t>
            </a:r>
            <a:r>
              <a:rPr lang="zh-CN" alt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第十</a:t>
            </a:r>
            <a:r>
              <a:rPr lang="zh-TW" altLang="en-US" sz="3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九</a:t>
            </a:r>
            <a:r>
              <a:rPr lang="zh-CN" alt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</a:t>
            </a:r>
            <a:r>
              <a:rPr lang="zh-CN" altLang="en-US" sz="34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全國代表大會報告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8704" y="1147806"/>
            <a:ext cx="8159215" cy="5653102"/>
          </a:xfrm>
        </p:spPr>
        <p:txBody>
          <a:bodyPr>
            <a:normAutofit/>
          </a:bodyPr>
          <a:lstStyle/>
          <a:p>
            <a:pPr algn="just"/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到本世紀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中葉</a:t>
            </a:r>
            <a:r>
              <a:rPr lang="zh-TW" alt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，分「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兩階段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」（共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年）</a:t>
            </a:r>
            <a:r>
              <a:rPr lang="zh-TW" altLang="en-US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來實現國家的發展目標：</a:t>
            </a:r>
            <a:endParaRPr lang="en-US" altLang="zh-TW" sz="3200" dirty="0" smtClean="0">
              <a:solidFill>
                <a:srgbClr val="333333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 algn="just">
              <a:buClr>
                <a:schemeClr val="tx1"/>
              </a:buClr>
            </a:pP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第一階段</a:t>
            </a:r>
            <a:r>
              <a:rPr lang="zh-TW" altLang="en-US" sz="3000" dirty="0" smtClean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，從</a:t>
            </a:r>
            <a:r>
              <a:rPr lang="en-US" altLang="zh-TW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r>
              <a:rPr lang="zh-TW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年到</a:t>
            </a:r>
            <a:r>
              <a:rPr lang="en-US" altLang="zh-TW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2035</a:t>
            </a:r>
            <a:r>
              <a:rPr lang="zh-TW" altLang="en-US" sz="3000" dirty="0" smtClean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3000" dirty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，在全面建成小康社會的基礎上，再奮鬥十五年，</a:t>
            </a:r>
            <a:r>
              <a:rPr lang="zh-TW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基本實現社會主義現代化</a:t>
            </a:r>
            <a:r>
              <a:rPr lang="zh-TW" altLang="en-US" sz="3000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dirty="0" smtClean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>
              <a:buClr>
                <a:schemeClr val="tx1"/>
              </a:buClr>
            </a:pP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第二階段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，從</a:t>
            </a:r>
            <a:r>
              <a:rPr lang="en-US" altLang="zh-TW" sz="3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2035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到本世紀中葉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，在基本實現現代化的基礎上，再奮鬥十五年，把我國建成</a:t>
            </a:r>
            <a:r>
              <a:rPr lang="zh-TW" altLang="en-US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富強民主文明和諧美麗的社會主義現代化強國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50000"/>
              </a:lnSpc>
              <a:buNone/>
            </a:pPr>
            <a:endParaRPr lang="en-US" altLang="zh-TW" dirty="0" smtClean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zh-TW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</a:t>
            </a:r>
            <a:r>
              <a:rPr lang="zh-TW" altLang="en-US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來源：</a:t>
            </a:r>
            <a:r>
              <a:rPr lang="en-US" altLang="zh-TW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〈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中國共產黨</a:t>
            </a:r>
            <a:r>
              <a:rPr lang="zh-CN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第十</a:t>
            </a:r>
            <a:r>
              <a:rPr lang="zh-TW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九</a:t>
            </a:r>
            <a:r>
              <a:rPr lang="zh-CN" alt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</a:t>
            </a:r>
            <a:r>
              <a:rPr lang="zh-CN" altLang="en-US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全國代表大會報告</a:t>
            </a:r>
            <a:r>
              <a:rPr lang="en-US" altLang="zh-TW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〉http</a:t>
            </a:r>
            <a:r>
              <a:rPr lang="en-US" altLang="zh-TW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://big5.www.gov.cn/gate/big5/www.gov.cn/zhuanti/2017-10/27/content_5234876.htm</a:t>
            </a:r>
            <a:endParaRPr lang="zh-HK" altLang="en-US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zh-HK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821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52960"/>
            <a:ext cx="7886700" cy="847657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「兩階段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」發展策略的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意義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5147" y="878522"/>
            <a:ext cx="7908957" cy="5667508"/>
          </a:xfrm>
        </p:spPr>
        <p:txBody>
          <a:bodyPr>
            <a:normAutofit fontScale="70000" lnSpcReduction="20000"/>
          </a:bodyPr>
          <a:lstStyle/>
          <a:p>
            <a:endParaRPr lang="zh-TW" altLang="en-US" dirty="0"/>
          </a:p>
          <a:p>
            <a:pPr algn="just">
              <a:lnSpc>
                <a:spcPct val="120000"/>
              </a:lnSpc>
            </a:pP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新「三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步走」起步時的</a:t>
            </a:r>
            <a:r>
              <a:rPr lang="zh-CN" altLang="en-US" sz="43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總體小康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TW" altLang="en-US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「兩階段」時達到</a:t>
            </a:r>
            <a:r>
              <a:rPr lang="zh-CN" altLang="en-US" sz="43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全面小康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體現了國家在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小康社會建設進程中的</a:t>
            </a:r>
            <a:r>
              <a:rPr lang="zh-CN" altLang="en-US" sz="43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飛躍</a:t>
            </a:r>
            <a:r>
              <a:rPr lang="zh-TW" altLang="en-US" sz="43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發展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4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階段」策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略豐富和</a:t>
            </a:r>
            <a:r>
              <a:rPr lang="zh-CN" altLang="en-US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提高了新「三步走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策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略中第三步的目標</a:t>
            </a: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有利於</a:t>
            </a:r>
            <a:r>
              <a:rPr lang="zh-CN" altLang="en-US" sz="43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更好地滿足人民對美好生活的需要</a:t>
            </a:r>
            <a:r>
              <a:rPr lang="zh-CN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4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20000"/>
              </a:lnSpc>
              <a:buClr>
                <a:schemeClr val="tx1"/>
              </a:buClr>
            </a:pPr>
            <a:r>
              <a:rPr lang="zh-TW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將</a:t>
            </a:r>
            <a:r>
              <a:rPr lang="zh-CN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</a:t>
            </a:r>
            <a:r>
              <a:rPr lang="zh-TW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家</a:t>
            </a:r>
            <a:r>
              <a:rPr lang="zh-TW" altLang="en-US" sz="43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CN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基本實現現代化</a:t>
            </a:r>
            <a:r>
              <a:rPr lang="zh-TW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CN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的奮鬥目標</a:t>
            </a:r>
            <a:r>
              <a:rPr lang="zh-TW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，從原來的</a:t>
            </a:r>
            <a:r>
              <a:rPr lang="en-US" altLang="zh-TW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2050</a:t>
            </a:r>
            <a:r>
              <a:rPr lang="zh-TW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CN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提前了</a:t>
            </a:r>
            <a:r>
              <a:rPr lang="en-US" altLang="zh-CN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CN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實現</a:t>
            </a:r>
            <a:r>
              <a:rPr lang="zh-CN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</a:t>
            </a:r>
            <a:r>
              <a:rPr lang="zh-CN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</a:t>
            </a:r>
            <a:r>
              <a:rPr lang="zh-TW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了從改革開放以來所取得的</a:t>
            </a:r>
            <a:r>
              <a:rPr lang="zh-CN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巨大成就，</a:t>
            </a:r>
            <a:r>
              <a:rPr lang="zh-TW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令國家</a:t>
            </a:r>
            <a:r>
              <a:rPr lang="zh-CN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具備了提前實現</a:t>
            </a:r>
            <a:r>
              <a:rPr lang="zh-TW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目標</a:t>
            </a:r>
            <a:r>
              <a:rPr lang="zh-CN" altLang="en-US" sz="4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的物質基礎。</a:t>
            </a:r>
          </a:p>
          <a:p>
            <a:endParaRPr lang="en-US" altLang="zh-CN" sz="4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505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7141" y="44768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「兩階段」發展策略的意義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9262" y="1187134"/>
            <a:ext cx="7764579" cy="553434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無論是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CN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三步走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」，</a:t>
            </a:r>
            <a:r>
              <a:rPr lang="zh-CN" altLang="en-US" sz="2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還是新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CN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三步走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」發展策</a:t>
            </a:r>
            <a:r>
              <a:rPr lang="zh-CN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略，都會明確提出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國民生產總值（</a:t>
            </a:r>
            <a:r>
              <a:rPr lang="en-US" altLang="zh-CN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GNP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CN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的目標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zh-CN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而</a:t>
            </a:r>
            <a:r>
              <a:rPr lang="zh-CN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CN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兩</a:t>
            </a:r>
            <a:r>
              <a:rPr lang="zh-TW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階段」的目標</a:t>
            </a:r>
            <a:r>
              <a:rPr lang="zh-CN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中，就不再提</a:t>
            </a:r>
            <a:r>
              <a:rPr lang="zh-TW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國民</a:t>
            </a:r>
            <a:r>
              <a:rPr lang="zh-TW" altLang="en-US" sz="29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生產</a:t>
            </a:r>
            <a:r>
              <a:rPr lang="zh-TW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總值</a:t>
            </a:r>
            <a:r>
              <a:rPr lang="zh-TW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目標</a:t>
            </a:r>
            <a:r>
              <a:rPr lang="zh-CN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。這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反映了</a:t>
            </a:r>
            <a:r>
              <a:rPr lang="zh-CN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</a:t>
            </a:r>
            <a:r>
              <a:rPr lang="zh-CN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不再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聚焦</a:t>
            </a:r>
            <a:r>
              <a:rPr lang="zh-TW" altLang="en-US" sz="2900" dirty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CN" altLang="en-US" sz="2900" dirty="0">
                <a:latin typeface="標楷體" panose="03000509000000000000" pitchFamily="65" charset="-120"/>
                <a:ea typeface="標楷體" panose="03000509000000000000" pitchFamily="65" charset="-120"/>
              </a:rPr>
              <a:t>高速</a:t>
            </a:r>
            <a:r>
              <a:rPr lang="zh-TW" altLang="en-US" sz="2900" dirty="0">
                <a:latin typeface="標楷體" panose="03000509000000000000" pitchFamily="65" charset="-120"/>
                <a:ea typeface="標楷體" panose="03000509000000000000" pitchFamily="65" charset="-120"/>
              </a:rPr>
              <a:t>經濟</a:t>
            </a:r>
            <a:r>
              <a:rPr lang="zh-CN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發展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改為追求</a:t>
            </a:r>
            <a:r>
              <a:rPr lang="zh-CN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高品質</a:t>
            </a:r>
            <a:r>
              <a:rPr lang="zh-TW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發展</a:t>
            </a:r>
            <a:r>
              <a:rPr lang="zh-CN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而且</a:t>
            </a:r>
            <a:r>
              <a:rPr lang="zh-TW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着力於提升</a:t>
            </a:r>
            <a:r>
              <a:rPr lang="zh-CN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人民</a:t>
            </a:r>
            <a:r>
              <a:rPr lang="zh-TW" altLang="en-US" sz="2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的生活水平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，從而</a:t>
            </a:r>
            <a:r>
              <a:rPr lang="zh-CN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推動國家的全面發展。</a:t>
            </a:r>
            <a:endParaRPr lang="en-US" altLang="zh-CN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60000"/>
              </a:lnSpc>
            </a:pPr>
            <a:endParaRPr lang="en-US" altLang="zh-CN" sz="2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00000"/>
              </a:lnSpc>
            </a:pPr>
            <a:r>
              <a:rPr lang="zh-TW" altLang="en-US" sz="2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en-US" altLang="zh-TW" sz="2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2035</a:t>
            </a:r>
            <a:r>
              <a:rPr lang="zh-TW" altLang="en-US" sz="2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年到</a:t>
            </a:r>
            <a:r>
              <a:rPr lang="en-US" altLang="zh-TW" sz="2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2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中葉，要把國家建成「富強</a:t>
            </a:r>
            <a:r>
              <a:rPr lang="zh-TW" altLang="en-US" sz="2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民主文明和諧美麗的社會主義現代化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強國」，當中</a:t>
            </a:r>
            <a:r>
              <a:rPr lang="zh-TW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增加了「美麗」和「強國」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，顯示國家除了追求國力強盛外，並同樣</a:t>
            </a:r>
            <a:r>
              <a:rPr lang="zh-TW" alt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重視保護環境</a:t>
            </a:r>
            <a:r>
              <a:rPr lang="zh-TW" altLang="en-US" sz="2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29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CN" altLang="en-US" dirty="0" smtClean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1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5592" y="191871"/>
            <a:ext cx="8518358" cy="132556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小結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：新「三步走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」與「兩階段」的關係</a:t>
            </a: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6825" y="1395984"/>
            <a:ext cx="8035892" cy="49603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「三</a:t>
            </a:r>
            <a:r>
              <a:rPr lang="zh-CN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步走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兩階段」策略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的規劃方式是相同的，都是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通過</a:t>
            </a:r>
            <a:r>
              <a:rPr lang="zh-CN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把</a:t>
            </a:r>
            <a:r>
              <a:rPr lang="zh-TW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時間跨度較為</a:t>
            </a:r>
            <a:r>
              <a:rPr lang="zh-CN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長期的目標</a:t>
            </a:r>
            <a:r>
              <a:rPr lang="zh-TW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，劃</a:t>
            </a:r>
            <a:r>
              <a:rPr lang="zh-CN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分為</a:t>
            </a:r>
            <a:r>
              <a:rPr lang="zh-TW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較短期的</a:t>
            </a:r>
            <a:r>
              <a:rPr lang="zh-CN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目標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，使得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國家發展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的藍圖和方案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更為</a:t>
            </a:r>
            <a:r>
              <a:rPr lang="zh-CN" altLang="en-US" sz="3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清晰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50000"/>
              </a:lnSpc>
            </a:pPr>
            <a:endParaRPr lang="zh-CN" altLang="en-US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00000"/>
              </a:lnSpc>
            </a:pP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新「三步走」與「兩階段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」策略，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共同</a:t>
            </a:r>
            <a:r>
              <a:rPr lang="zh-CN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勾畫</a:t>
            </a:r>
            <a:r>
              <a:rPr lang="zh-TW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國家於</a:t>
            </a:r>
            <a:r>
              <a:rPr lang="en-US" altLang="zh-TW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世紀發展</a:t>
            </a:r>
            <a:r>
              <a:rPr lang="zh-CN" alt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的完整路線圖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，兩者</a:t>
            </a:r>
            <a:r>
              <a:rPr lang="zh-CN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承前啟後、層層遞進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，指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示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了國家的發展方向。</a:t>
            </a:r>
            <a:endParaRPr lang="zh-HK" altLang="en-US" sz="3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19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54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58642" y="1247727"/>
            <a:ext cx="7838603" cy="322802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甲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從實施改革開放至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二十世紀末的發展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循序漸進的「三步走」策略</a:t>
            </a:r>
            <a:endParaRPr lang="zh-HK" altLang="en-US" sz="5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748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881966"/>
            <a:ext cx="7886700" cy="2852737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  結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20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46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7817" y="431475"/>
            <a:ext cx="7886700" cy="435133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劃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不同階段，並為每階段配置目標和相關的實施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步驟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自改革開放以來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推動國家發展的施政策略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50000"/>
              </a:lnSpc>
              <a:buNone/>
            </a:pP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00000"/>
              </a:lnSpc>
            </a:pP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步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」、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步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階段」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，實際上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中國現代化發展歷程的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時間表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路線圖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，按照當時國情而劃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分成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個連續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且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從低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高的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發展階段，每一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都是在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鞏固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了前一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步發展成果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的基礎上，將國家的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發展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推向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更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高水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21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347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06768" y="718337"/>
            <a:ext cx="7886700" cy="2852737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</a:t>
            </a:r>
            <a:endParaRPr lang="zh-HK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22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74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5867" y="183001"/>
            <a:ext cx="8436989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以循序漸進方式實施改革開放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0954" y="1508564"/>
            <a:ext cx="7686814" cy="473198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Clr>
                <a:schemeClr val="tx1"/>
              </a:buClr>
            </a:pPr>
            <a:r>
              <a:rPr lang="en-US" altLang="zh-TW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1978</a:t>
            </a:r>
            <a:r>
              <a:rPr lang="zh-TW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舉行的中國共產黨第十一屆中央委員會第三次全體會議（簡稱「</a:t>
            </a:r>
            <a:r>
              <a:rPr lang="zh-TW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十一屆三中全會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」）</a:t>
            </a: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作出兩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項重要決定：第一是</a:t>
            </a:r>
            <a:r>
              <a:rPr lang="zh-TW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中國向世界各國敞開大門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；第二是</a:t>
            </a:r>
            <a:r>
              <a:rPr lang="zh-TW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通過改革促進國家的現代化</a:t>
            </a:r>
            <a:r>
              <a:rPr lang="zh-TW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發展</a:t>
            </a: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標誌着改革開放年代的開始</a:t>
            </a: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4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endParaRPr lang="en-US" altLang="zh-HK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endParaRPr lang="zh-HK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45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以循序漸進方式實施改革開放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5851" y="1602477"/>
            <a:ext cx="7504697" cy="4842086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</a:pPr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實施改革開放初期，</a:t>
            </a:r>
            <a:r>
              <a:rPr lang="zh-CN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鄧小平</a:t>
            </a:r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認為當時</a:t>
            </a:r>
            <a:r>
              <a:rPr lang="zh-CN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中國</a:t>
            </a:r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基本國情</a:t>
            </a:r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是「</a:t>
            </a:r>
            <a:r>
              <a:rPr lang="zh-CN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人口多、耕地少、底子薄</a:t>
            </a:r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因而採用循序漸進的方式，先由一部分地區、一部分人開始，然後帶動其他人和其他地區的發展。</a:t>
            </a:r>
            <a:endParaRPr lang="en-US" altLang="zh-TW" sz="4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6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20029"/>
            <a:ext cx="7886700" cy="1325563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以循序漸進方式實施改革開放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0796" y="1339712"/>
            <a:ext cx="8182408" cy="5518288"/>
          </a:xfrm>
        </p:spPr>
        <p:txBody>
          <a:bodyPr>
            <a:noAutofit/>
          </a:bodyPr>
          <a:lstStyle/>
          <a:p>
            <a:pPr algn="just"/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鄧小平關於循序漸進發展的意見：</a:t>
            </a:r>
            <a:endParaRPr lang="en-US" altLang="zh-TW" sz="3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>
              <a:lnSpc>
                <a:spcPct val="100000"/>
              </a:lnSpc>
            </a:pP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「我認為要允許一部分地區、一部分企業、一部分工人農民，由於辛勤努力成績大而收入先多一些，生活先好起來。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一部分人生活先好起來，就必然產生極大的示範力量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，影響左鄰右舍，帶動其他地區、其他單位的人們向他們學習。這樣，就會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使整個國民經濟不斷地波浪式地向前發展，使全國各族人民都能比較快地富裕起來。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HK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30000"/>
              </a:lnSpc>
              <a:buNone/>
            </a:pPr>
            <a:endParaRPr lang="en-US" altLang="zh-TW" sz="2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〈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解放思想，實事求是，團結一致向前看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〉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《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鄧小平文選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第二卷，北京：人民出版社，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1983 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年，第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152 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頁。</a:t>
            </a:r>
            <a:endParaRPr lang="zh-HK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5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765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6017" y="257091"/>
            <a:ext cx="7886700" cy="1143001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循序漸進與建設「小康」社會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4829" y="1561667"/>
            <a:ext cx="7649076" cy="4633109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「小康」出於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詩經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》(〈</a:t>
            </a:r>
            <a:r>
              <a:rPr lang="zh-HK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大雅</a:t>
            </a:r>
            <a:r>
              <a:rPr lang="en-US" altLang="zh-HK" sz="2900" dirty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HK" altLang="en-US" sz="2900" dirty="0">
                <a:latin typeface="標楷體" panose="03000509000000000000" pitchFamily="65" charset="-120"/>
                <a:ea typeface="標楷體" panose="03000509000000000000" pitchFamily="65" charset="-120"/>
              </a:rPr>
              <a:t>民</a:t>
            </a:r>
            <a:r>
              <a:rPr lang="zh-HK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勞</a:t>
            </a:r>
            <a:r>
              <a:rPr lang="en-US" altLang="zh-TW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〉)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的「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民亦勞止，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汔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可小康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」，意指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百姓已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夠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辛苦了，應予稍為安康。</a:t>
            </a:r>
            <a:r>
              <a:rPr lang="en-US" altLang="zh-CN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禮記</a:t>
            </a:r>
            <a:r>
              <a:rPr lang="en-US" altLang="zh-CN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詳細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申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一種介於溫飽和富裕之間的生活狀態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，作為理想社會最高形態的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社會的初級形式。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809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循序漸進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建設</a:t>
            </a:r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「小康」社會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</a:pPr>
            <a:r>
              <a:rPr lang="zh-TW" alt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鄧小平</a:t>
            </a:r>
            <a:r>
              <a:rPr lang="zh-TW" alt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</a:t>
            </a:r>
            <a:r>
              <a:rPr lang="en-US" altLang="zh-TW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1979</a:t>
            </a:r>
            <a:r>
              <a:rPr lang="zh-TW" alt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4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月首次</a:t>
            </a:r>
            <a:r>
              <a:rPr lang="zh-TW" alt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提出「小康」概念及發展目標，期望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以循序漸進的方式將其實現</a:t>
            </a:r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4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1982</a:t>
            </a:r>
            <a:r>
              <a:rPr lang="zh-TW" alt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年中共十二次全國代表</a:t>
            </a:r>
            <a:r>
              <a:rPr lang="zh-TW" alt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大會正式</a:t>
            </a:r>
            <a:r>
              <a:rPr lang="zh-TW" alt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引用了</a:t>
            </a:r>
            <a:r>
              <a:rPr lang="zh-TW" alt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這個概念作為國家發展的目標。</a:t>
            </a:r>
            <a:endParaRPr lang="en-US" altLang="zh-TW" sz="4000" dirty="0" smtClean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825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2465" y="261721"/>
            <a:ext cx="8452710" cy="953227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循序漸進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建設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「小康」社會</a:t>
            </a:r>
            <a:endParaRPr lang="zh-HK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24943" y="1214948"/>
            <a:ext cx="7927755" cy="550652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4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鄧小平會見日本首相大平正芳（</a:t>
            </a:r>
            <a:r>
              <a:rPr lang="en-US" altLang="zh-TW" sz="4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1979</a:t>
            </a:r>
            <a:r>
              <a:rPr lang="zh-TW" altLang="en-US" sz="4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4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4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zh-TW" altLang="en-US" sz="4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）的講話：</a:t>
            </a:r>
            <a:endParaRPr lang="en-US" altLang="zh-CN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>
              <a:lnSpc>
                <a:spcPct val="120000"/>
              </a:lnSpc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中國式的</a:t>
            </a:r>
            <a:r>
              <a:rPr lang="zh-CN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四個現代化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CN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CN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小康之家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。到本世紀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4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末</a:t>
            </a:r>
            <a:r>
              <a:rPr lang="en-US" altLang="zh-CN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要達到第三世界中比較富裕一點的國家的水準，比如</a:t>
            </a:r>
            <a:r>
              <a:rPr lang="zh-CN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國民生產總值人均一千美元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CN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中國到那時也還是一個小康的狀態。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CN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50000"/>
              </a:lnSpc>
              <a:buNone/>
            </a:pP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CN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中國本世紀的目標是實現小康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《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鄧小平文選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》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第二卷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，北京：人民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出版社，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年，第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237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頁。</a:t>
            </a:r>
            <a:endParaRPr lang="zh-HK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497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0635" y="0"/>
            <a:ext cx="8582727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「小康」與「三步走」策略的結合</a:t>
            </a:r>
            <a:endParaRPr lang="zh-HK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637" y="1026863"/>
            <a:ext cx="8255468" cy="5512050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1987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zh-CN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中共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第十三次全國代表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大會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，正式提出「三</a:t>
            </a:r>
            <a:r>
              <a:rPr lang="zh-TW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步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走」策略</a:t>
            </a:r>
            <a:r>
              <a:rPr lang="zh-TW" alt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，並將其與達到小康社會連結起來，成為其中的第二步：</a:t>
            </a:r>
            <a:endParaRPr lang="en-US" altLang="zh-CN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第一步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1990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年）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實現國民生產總值比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1980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年翻一番，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解決人民的溫飽問題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CN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 algn="just"/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第二步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國民生產總值</a:t>
            </a:r>
            <a:r>
              <a:rPr lang="zh-CN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到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世紀末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再增長一倍，</a:t>
            </a: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人民生活達到小康水準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algn="just"/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第三步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，到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世紀中葉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，人均國民生產總值達到中等發達國家水準，人民生活比較富裕，</a:t>
            </a:r>
            <a:r>
              <a:rPr lang="zh-CN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基本實現現代化</a:t>
            </a:r>
            <a:r>
              <a:rPr lang="zh-CN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algn="just">
              <a:lnSpc>
                <a:spcPct val="50000"/>
              </a:lnSpc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〈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中國共產黨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第十三次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全國代表大會報告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〉http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://fuwu.12371.cn/2012/09/25/ARTI1348562562473415.shtml</a:t>
            </a:r>
            <a:endParaRPr lang="en-US" altLang="zh-CN" sz="2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4472-23F6-405D-B11E-15617A4B7F46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307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1944</Words>
  <Application>Microsoft Office PowerPoint</Application>
  <PresentationFormat>如螢幕大小 (4:3)</PresentationFormat>
  <Paragraphs>96</Paragraphs>
  <Slides>22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1" baseType="lpstr">
      <vt:lpstr>宋体</vt:lpstr>
      <vt:lpstr>新細明體</vt:lpstr>
      <vt:lpstr>標楷體</vt:lpstr>
      <vt:lpstr>arial</vt:lpstr>
      <vt:lpstr>arial</vt:lpstr>
      <vt:lpstr>Calibri</vt:lpstr>
      <vt:lpstr>Calibri Light</vt:lpstr>
      <vt:lpstr>Times New Roman</vt:lpstr>
      <vt:lpstr>Office 佈景主題</vt:lpstr>
      <vt:lpstr>從「三步走」至「兩階段」： 國家自改革開放以來 的發展歷程及遠景目標</vt:lpstr>
      <vt:lpstr>甲.從實施改革開放至    二十世紀末的發展  循序漸進的「三步走」策略</vt:lpstr>
      <vt:lpstr>以循序漸進方式實施改革開放</vt:lpstr>
      <vt:lpstr>以循序漸進方式實施改革開放</vt:lpstr>
      <vt:lpstr>以循序漸進方式實施改革開放</vt:lpstr>
      <vt:lpstr>循序漸進與建設「小康」社會</vt:lpstr>
      <vt:lpstr>循序漸進與建設「小康」社會</vt:lpstr>
      <vt:lpstr>循序漸進與建設「小康」社會</vt:lpstr>
      <vt:lpstr>「小康」與「三步走」策略的結合</vt:lpstr>
      <vt:lpstr>小結：改革開放初期的發展重點</vt:lpstr>
      <vt:lpstr>乙.二十一世紀的規劃與發展  新「三步走」與「兩階段」</vt:lpstr>
      <vt:lpstr>從「三步走」到新「三步走」</vt:lpstr>
      <vt:lpstr>1997年9月中共第十五次全國代表大會報告</vt:lpstr>
      <vt:lpstr>新「三步走」發展策略的意義</vt:lpstr>
      <vt:lpstr>從新「三步走」到「兩階段」</vt:lpstr>
      <vt:lpstr>2017年10月中共第十九次全國代表大會報告</vt:lpstr>
      <vt:lpstr>「兩階段」發展策略的意義</vt:lpstr>
      <vt:lpstr>「兩階段」發展策略的意義</vt:lpstr>
      <vt:lpstr>小結：新「三步走」與「兩階段」的關係</vt:lpstr>
      <vt:lpstr>總  結</vt:lpstr>
      <vt:lpstr>PowerPoint 簡報</vt:lpstr>
      <vt:lpstr>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2022-06-23T02:50:26Z</dcterms:created>
  <dcterms:modified xsi:type="dcterms:W3CDTF">2022-06-23T02:50:32Z</dcterms:modified>
</cp:coreProperties>
</file>