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73" r:id="rId2"/>
    <p:sldId id="341" r:id="rId3"/>
    <p:sldId id="337" r:id="rId4"/>
    <p:sldId id="287" r:id="rId5"/>
    <p:sldId id="321" r:id="rId6"/>
    <p:sldId id="343" r:id="rId7"/>
    <p:sldId id="320" r:id="rId8"/>
    <p:sldId id="336" r:id="rId9"/>
    <p:sldId id="342" r:id="rId10"/>
    <p:sldId id="322" r:id="rId11"/>
    <p:sldId id="331" r:id="rId12"/>
    <p:sldId id="323" r:id="rId13"/>
    <p:sldId id="345" r:id="rId14"/>
    <p:sldId id="349" r:id="rId15"/>
    <p:sldId id="324" r:id="rId16"/>
    <p:sldId id="332" r:id="rId17"/>
    <p:sldId id="346" r:id="rId18"/>
    <p:sldId id="350" r:id="rId19"/>
    <p:sldId id="333" r:id="rId20"/>
    <p:sldId id="347" r:id="rId21"/>
    <p:sldId id="351" r:id="rId22"/>
    <p:sldId id="327" r:id="rId23"/>
    <p:sldId id="334" r:id="rId24"/>
    <p:sldId id="348" r:id="rId25"/>
    <p:sldId id="352" r:id="rId26"/>
    <p:sldId id="361" r:id="rId27"/>
    <p:sldId id="362" r:id="rId28"/>
    <p:sldId id="363" r:id="rId29"/>
    <p:sldId id="329" r:id="rId30"/>
    <p:sldId id="340" r:id="rId31"/>
    <p:sldId id="360" r:id="rId32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71595" autoAdjust="0"/>
  </p:normalViewPr>
  <p:slideViewPr>
    <p:cSldViewPr>
      <p:cViewPr varScale="1">
        <p:scale>
          <a:sx n="77" d="100"/>
          <a:sy n="77" d="100"/>
        </p:scale>
        <p:origin x="18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C4EB0-F65B-44BD-B27D-3453D117EB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7188B1-80E0-4C09-8E54-A0B32DAD96AF}" type="pres">
      <dgm:prSet presAssocID="{564C4EB0-F65B-44BD-B27D-3453D117EB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6F428-2F0C-4778-8CFD-9804585B1FBD}" type="presOf" srcId="{564C4EB0-F65B-44BD-B27D-3453D117EBCA}" destId="{8F7188B1-80E0-4C09-8E54-A0B32DAD96A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311E7-99B9-42EB-9070-958FBDEF44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21B050-1498-439B-8C44-62E8900F8E98}">
      <dgm:prSet phldrT="[文字]"/>
      <dgm:spPr/>
      <dgm:t>
        <a:bodyPr/>
        <a:lstStyle/>
        <a:p>
          <a:r>
            <a:rPr lang="zh-HK" altLang="en-US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人工智能</a:t>
          </a:r>
          <a:endParaRPr lang="zh-TW" altLang="en-US" dirty="0">
            <a:solidFill>
              <a:schemeClr val="bg1"/>
            </a:solidFill>
          </a:endParaRPr>
        </a:p>
      </dgm:t>
    </dgm:pt>
    <dgm:pt modelId="{F27173BA-7A11-4138-8BD6-1966B2B39D39}" type="parTrans" cxnId="{222BA87B-C05A-43A1-809C-E8B25F883DAB}">
      <dgm:prSet/>
      <dgm:spPr/>
      <dgm:t>
        <a:bodyPr/>
        <a:lstStyle/>
        <a:p>
          <a:endParaRPr lang="zh-TW" altLang="en-US"/>
        </a:p>
      </dgm:t>
    </dgm:pt>
    <dgm:pt modelId="{F1C79D37-E939-4C33-874B-EBDA2FE6223B}" type="sibTrans" cxnId="{222BA87B-C05A-43A1-809C-E8B25F883DAB}">
      <dgm:prSet/>
      <dgm:spPr/>
      <dgm:t>
        <a:bodyPr/>
        <a:lstStyle/>
        <a:p>
          <a:endParaRPr lang="zh-TW" altLang="en-US"/>
        </a:p>
      </dgm:t>
    </dgm:pt>
    <dgm:pt modelId="{026F8E8A-2701-44AE-9A23-3105E9AA94C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大數據</a:t>
          </a:r>
          <a:endParaRPr lang="zh-TW" altLang="en-US" dirty="0">
            <a:solidFill>
              <a:schemeClr val="bg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8FECC06-D1EF-4117-BB30-94B40B18C83F}" type="parTrans" cxnId="{B6DCD51D-6AE0-44A1-AFC4-BCD0B54DF083}">
      <dgm:prSet/>
      <dgm:spPr/>
      <dgm:t>
        <a:bodyPr/>
        <a:lstStyle/>
        <a:p>
          <a:endParaRPr lang="zh-TW" altLang="en-US"/>
        </a:p>
      </dgm:t>
    </dgm:pt>
    <dgm:pt modelId="{2639ED3C-37A7-4030-93C6-DCD54AC192CC}" type="sibTrans" cxnId="{B6DCD51D-6AE0-44A1-AFC4-BCD0B54DF083}">
      <dgm:prSet/>
      <dgm:spPr/>
      <dgm:t>
        <a:bodyPr/>
        <a:lstStyle/>
        <a:p>
          <a:endParaRPr lang="zh-TW" altLang="en-US"/>
        </a:p>
      </dgm:t>
    </dgm:pt>
    <dgm:pt modelId="{840A1D75-1BC6-47AB-89AA-AB427975659A}">
      <dgm:prSet phldrT="[文字]" custT="1"/>
      <dgm:spPr/>
      <dgm:t>
        <a:bodyPr/>
        <a:lstStyle/>
        <a:p>
          <a:pPr algn="just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要訓練人工智能系統，研究人員會把非常大量的數據 </a:t>
          </a:r>
          <a:r>
            <a:rPr lang="en-US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即</a:t>
          </a:r>
          <a:r>
            <a:rPr lang="zh-TW" altLang="en-US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大數據</a:t>
          </a:r>
          <a:r>
            <a:rPr lang="en-US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 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提供給該系統，讓其可以自我學習。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3B95D1-20F9-48E8-A6D4-8EA6DBA736A4}" type="parTrans" cxnId="{E71ED549-3FF1-4EED-B9EA-1C6E5F1D95A8}">
      <dgm:prSet/>
      <dgm:spPr/>
      <dgm:t>
        <a:bodyPr/>
        <a:lstStyle/>
        <a:p>
          <a:endParaRPr lang="zh-TW" altLang="en-US"/>
        </a:p>
      </dgm:t>
    </dgm:pt>
    <dgm:pt modelId="{6EFC275C-D887-4A68-A87C-CB7FB5A0B862}" type="sibTrans" cxnId="{E71ED549-3FF1-4EED-B9EA-1C6E5F1D95A8}">
      <dgm:prSet/>
      <dgm:spPr/>
      <dgm:t>
        <a:bodyPr/>
        <a:lstStyle/>
        <a:p>
          <a:endParaRPr lang="zh-TW" altLang="en-US"/>
        </a:p>
      </dgm:t>
    </dgm:pt>
    <dgm:pt modelId="{7ED800F3-ED35-4EC9-995B-76DC04F1A5A8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雲端儲存</a:t>
          </a:r>
          <a:endParaRPr lang="zh-TW" altLang="en-US" dirty="0">
            <a:solidFill>
              <a:schemeClr val="bg1"/>
            </a:solidFill>
          </a:endParaRPr>
        </a:p>
      </dgm:t>
    </dgm:pt>
    <dgm:pt modelId="{2D417CE4-67DA-4249-85D1-E16244974EDD}" type="parTrans" cxnId="{2848F0FB-F77F-41ED-9A49-837F45803854}">
      <dgm:prSet/>
      <dgm:spPr/>
      <dgm:t>
        <a:bodyPr/>
        <a:lstStyle/>
        <a:p>
          <a:endParaRPr lang="zh-TW" altLang="en-US"/>
        </a:p>
      </dgm:t>
    </dgm:pt>
    <dgm:pt modelId="{1275BD6F-7BEC-4D88-B609-8CB880DC284F}" type="sibTrans" cxnId="{2848F0FB-F77F-41ED-9A49-837F45803854}">
      <dgm:prSet/>
      <dgm:spPr/>
      <dgm:t>
        <a:bodyPr/>
        <a:lstStyle/>
        <a:p>
          <a:endParaRPr lang="zh-TW" altLang="en-US"/>
        </a:p>
      </dgm:t>
    </dgm:pt>
    <dgm:pt modelId="{8D5A2A5C-31C2-4028-96AE-31BF192BA35D}">
      <dgm:prSet phldrT="[文字]"/>
      <dgm:spPr/>
      <dgm:t>
        <a:bodyPr/>
        <a:lstStyle/>
        <a:p>
          <a:pPr algn="l"/>
          <a:endParaRPr lang="zh-TW" altLang="en-US" sz="1000" dirty="0"/>
        </a:p>
      </dgm:t>
    </dgm:pt>
    <dgm:pt modelId="{B0F0CA09-E667-4816-BF35-478296CC9FAD}" type="parTrans" cxnId="{7B976C42-1606-49CB-BED9-C739F72310E5}">
      <dgm:prSet/>
      <dgm:spPr/>
      <dgm:t>
        <a:bodyPr/>
        <a:lstStyle/>
        <a:p>
          <a:endParaRPr lang="zh-TW" altLang="en-US"/>
        </a:p>
      </dgm:t>
    </dgm:pt>
    <dgm:pt modelId="{D61328E4-E02E-4779-AB49-911F17AB90CA}" type="sibTrans" cxnId="{7B976C42-1606-49CB-BED9-C739F72310E5}">
      <dgm:prSet/>
      <dgm:spPr/>
      <dgm:t>
        <a:bodyPr/>
        <a:lstStyle/>
        <a:p>
          <a:endParaRPr lang="zh-TW" altLang="en-US"/>
        </a:p>
      </dgm:t>
    </dgm:pt>
    <dgm:pt modelId="{F86C81B8-EAD1-48E6-8198-86EBACB03AA5}">
      <dgm:prSet phldrT="[文字]" custT="1"/>
      <dgm:spPr/>
      <dgm:t>
        <a:bodyPr/>
        <a:lstStyle/>
        <a:p>
          <a:pPr algn="l"/>
          <a:endParaRPr lang="zh-TW" altLang="en-US" sz="1400" dirty="0"/>
        </a:p>
      </dgm:t>
    </dgm:pt>
    <dgm:pt modelId="{3DF18EFC-0BCB-4663-81C7-B3FD6DD1C994}" type="parTrans" cxnId="{3312A994-EFAF-442F-B272-F5DF3FB168E1}">
      <dgm:prSet/>
      <dgm:spPr/>
      <dgm:t>
        <a:bodyPr/>
        <a:lstStyle/>
        <a:p>
          <a:endParaRPr lang="zh-TW" altLang="en-US"/>
        </a:p>
      </dgm:t>
    </dgm:pt>
    <dgm:pt modelId="{793C5E66-D9B0-4D24-B4D6-BAB9E9EE24A6}" type="sibTrans" cxnId="{3312A994-EFAF-442F-B272-F5DF3FB168E1}">
      <dgm:prSet/>
      <dgm:spPr/>
      <dgm:t>
        <a:bodyPr/>
        <a:lstStyle/>
        <a:p>
          <a:endParaRPr lang="zh-TW" altLang="en-US"/>
        </a:p>
      </dgm:t>
    </dgm:pt>
    <dgm:pt modelId="{1BC31090-EEB7-49FE-9BF3-866D413F0DFA}">
      <dgm:prSet phldrT="[文字]" custT="1"/>
      <dgm:spPr/>
      <dgm:t>
        <a:bodyPr/>
        <a:lstStyle/>
        <a:p>
          <a:pPr algn="just"/>
          <a:r>
            <a:rPr lang="zh-TW" altLang="en-US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雲端儲存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就是為</a:t>
          </a:r>
          <a:r>
            <a:rPr lang="zh-HK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大數據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提供足夠的儲存空間，讓</a:t>
          </a:r>
          <a:r>
            <a:rPr lang="zh-HK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人工智能可以取得所需的數據進行分析及運算。</a:t>
          </a:r>
          <a:endParaRPr lang="zh-TW" altLang="en-US" sz="2000" dirty="0"/>
        </a:p>
      </dgm:t>
    </dgm:pt>
    <dgm:pt modelId="{B07CD782-C721-4AC2-9B21-F737ACB8B4E0}" type="parTrans" cxnId="{D01ECD09-7BBA-45C3-81C7-C1DA28FA67D7}">
      <dgm:prSet/>
      <dgm:spPr/>
      <dgm:t>
        <a:bodyPr/>
        <a:lstStyle/>
        <a:p>
          <a:endParaRPr lang="zh-TW" altLang="en-US"/>
        </a:p>
      </dgm:t>
    </dgm:pt>
    <dgm:pt modelId="{A4DD5D65-BB4F-4C25-90DF-ACB4D4360CB8}" type="sibTrans" cxnId="{D01ECD09-7BBA-45C3-81C7-C1DA28FA67D7}">
      <dgm:prSet/>
      <dgm:spPr/>
      <dgm:t>
        <a:bodyPr/>
        <a:lstStyle/>
        <a:p>
          <a:endParaRPr lang="zh-TW" altLang="en-US"/>
        </a:p>
      </dgm:t>
    </dgm:pt>
    <dgm:pt modelId="{C8C3679D-A5CB-4F99-AA23-B22E601132EC}">
      <dgm:prSet phldrT="[文字]" custT="1"/>
      <dgm:spPr/>
      <dgm:t>
        <a:bodyPr/>
        <a:lstStyle/>
        <a:p>
          <a:pPr algn="just"/>
          <a:r>
            <a:rPr lang="zh-TW" altLang="en-US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人工智能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是指模仿及擴展人類智能的一種科技，亦指研發有關的理論及技術的一門學科。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5EA760-1518-4363-BF79-22C3EC447834}" type="parTrans" cxnId="{EB905E08-E975-469F-B258-51FCB76FADD8}">
      <dgm:prSet/>
      <dgm:spPr/>
      <dgm:t>
        <a:bodyPr/>
        <a:lstStyle/>
        <a:p>
          <a:endParaRPr lang="zh-TW" altLang="en-US"/>
        </a:p>
      </dgm:t>
    </dgm:pt>
    <dgm:pt modelId="{149AED2C-1966-406F-9278-8CD41FFC6ADF}" type="sibTrans" cxnId="{EB905E08-E975-469F-B258-51FCB76FADD8}">
      <dgm:prSet/>
      <dgm:spPr/>
      <dgm:t>
        <a:bodyPr/>
        <a:lstStyle/>
        <a:p>
          <a:endParaRPr lang="zh-TW" altLang="en-US"/>
        </a:p>
      </dgm:t>
    </dgm:pt>
    <dgm:pt modelId="{24118D1B-5BC9-4CC3-90F5-F2C6295D8573}" type="pres">
      <dgm:prSet presAssocID="{35E311E7-99B9-42EB-9070-958FBDEF44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2EB2B1-2CF6-4129-A644-4DD2C3BCF058}" type="pres">
      <dgm:prSet presAssocID="{0621B050-1498-439B-8C44-62E8900F8E98}" presName="linNode" presStyleCnt="0"/>
      <dgm:spPr/>
    </dgm:pt>
    <dgm:pt modelId="{986B5533-6C91-4648-923B-59DB6A2DDD20}" type="pres">
      <dgm:prSet presAssocID="{0621B050-1498-439B-8C44-62E8900F8E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0153F1-632E-4A65-8806-CAAF624BAB5C}" type="pres">
      <dgm:prSet presAssocID="{0621B050-1498-439B-8C44-62E8900F8E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15BCA2-F7A1-458A-B430-193A6E4C1878}" type="pres">
      <dgm:prSet presAssocID="{F1C79D37-E939-4C33-874B-EBDA2FE6223B}" presName="sp" presStyleCnt="0"/>
      <dgm:spPr/>
    </dgm:pt>
    <dgm:pt modelId="{86EA752B-5C74-4F4A-9B5F-92459EB31ED8}" type="pres">
      <dgm:prSet presAssocID="{026F8E8A-2701-44AE-9A23-3105E9AA94C2}" presName="linNode" presStyleCnt="0"/>
      <dgm:spPr/>
    </dgm:pt>
    <dgm:pt modelId="{5A68AC35-EE92-4DF5-B308-DE6EF69BEF84}" type="pres">
      <dgm:prSet presAssocID="{026F8E8A-2701-44AE-9A23-3105E9AA94C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F12443-F468-4016-8225-73B4A4762C4E}" type="pres">
      <dgm:prSet presAssocID="{026F8E8A-2701-44AE-9A23-3105E9AA94C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1DC8B2-2321-4728-80A8-3329262342DF}" type="pres">
      <dgm:prSet presAssocID="{2639ED3C-37A7-4030-93C6-DCD54AC192CC}" presName="sp" presStyleCnt="0"/>
      <dgm:spPr/>
    </dgm:pt>
    <dgm:pt modelId="{03261CD5-77D3-414F-BD2B-B58A6D7AF082}" type="pres">
      <dgm:prSet presAssocID="{7ED800F3-ED35-4EC9-995B-76DC04F1A5A8}" presName="linNode" presStyleCnt="0"/>
      <dgm:spPr/>
    </dgm:pt>
    <dgm:pt modelId="{7F597CF4-3559-4F30-8785-3038316DF894}" type="pres">
      <dgm:prSet presAssocID="{7ED800F3-ED35-4EC9-995B-76DC04F1A5A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76AAB-572F-462F-8B35-9457E18A8B03}" type="pres">
      <dgm:prSet presAssocID="{7ED800F3-ED35-4EC9-995B-76DC04F1A5A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584EA6-F292-4039-BF1A-FE5F47474D16}" type="presOf" srcId="{F86C81B8-EAD1-48E6-8198-86EBACB03AA5}" destId="{E6376AAB-572F-462F-8B35-9457E18A8B03}" srcOrd="0" destOrd="0" presId="urn:microsoft.com/office/officeart/2005/8/layout/vList5"/>
    <dgm:cxn modelId="{D4D0B495-17A7-4EFB-B2B5-8F50FE0AA9BA}" type="presOf" srcId="{0621B050-1498-439B-8C44-62E8900F8E98}" destId="{986B5533-6C91-4648-923B-59DB6A2DDD20}" srcOrd="0" destOrd="0" presId="urn:microsoft.com/office/officeart/2005/8/layout/vList5"/>
    <dgm:cxn modelId="{11AEBFFC-925D-4071-8037-953B3C163502}" type="presOf" srcId="{8D5A2A5C-31C2-4028-96AE-31BF192BA35D}" destId="{E6376AAB-572F-462F-8B35-9457E18A8B03}" srcOrd="0" destOrd="2" presId="urn:microsoft.com/office/officeart/2005/8/layout/vList5"/>
    <dgm:cxn modelId="{CBD59AB2-5982-4FA8-B75E-C6BD7199DB8A}" type="presOf" srcId="{840A1D75-1BC6-47AB-89AA-AB427975659A}" destId="{88F12443-F468-4016-8225-73B4A4762C4E}" srcOrd="0" destOrd="0" presId="urn:microsoft.com/office/officeart/2005/8/layout/vList5"/>
    <dgm:cxn modelId="{A4822FA4-8FED-41DB-BA5B-7CBC0BC893F1}" type="presOf" srcId="{C8C3679D-A5CB-4F99-AA23-B22E601132EC}" destId="{350153F1-632E-4A65-8806-CAAF624BAB5C}" srcOrd="0" destOrd="0" presId="urn:microsoft.com/office/officeart/2005/8/layout/vList5"/>
    <dgm:cxn modelId="{3F90C3C8-2C2B-4B03-85AB-DF98171E3B3D}" type="presOf" srcId="{1BC31090-EEB7-49FE-9BF3-866D413F0DFA}" destId="{E6376AAB-572F-462F-8B35-9457E18A8B03}" srcOrd="0" destOrd="1" presId="urn:microsoft.com/office/officeart/2005/8/layout/vList5"/>
    <dgm:cxn modelId="{B6DCD51D-6AE0-44A1-AFC4-BCD0B54DF083}" srcId="{35E311E7-99B9-42EB-9070-958FBDEF444E}" destId="{026F8E8A-2701-44AE-9A23-3105E9AA94C2}" srcOrd="1" destOrd="0" parTransId="{58FECC06-D1EF-4117-BB30-94B40B18C83F}" sibTransId="{2639ED3C-37A7-4030-93C6-DCD54AC192CC}"/>
    <dgm:cxn modelId="{5C8EBC82-233B-4EA6-A862-8AAB0725DB83}" type="presOf" srcId="{35E311E7-99B9-42EB-9070-958FBDEF444E}" destId="{24118D1B-5BC9-4CC3-90F5-F2C6295D8573}" srcOrd="0" destOrd="0" presId="urn:microsoft.com/office/officeart/2005/8/layout/vList5"/>
    <dgm:cxn modelId="{ACF6A1AC-7B5A-4CEA-8BA5-739E6368D090}" type="presOf" srcId="{026F8E8A-2701-44AE-9A23-3105E9AA94C2}" destId="{5A68AC35-EE92-4DF5-B308-DE6EF69BEF84}" srcOrd="0" destOrd="0" presId="urn:microsoft.com/office/officeart/2005/8/layout/vList5"/>
    <dgm:cxn modelId="{EB905E08-E975-469F-B258-51FCB76FADD8}" srcId="{0621B050-1498-439B-8C44-62E8900F8E98}" destId="{C8C3679D-A5CB-4F99-AA23-B22E601132EC}" srcOrd="0" destOrd="0" parTransId="{6C5EA760-1518-4363-BF79-22C3EC447834}" sibTransId="{149AED2C-1966-406F-9278-8CD41FFC6ADF}"/>
    <dgm:cxn modelId="{E71ED549-3FF1-4EED-B9EA-1C6E5F1D95A8}" srcId="{026F8E8A-2701-44AE-9A23-3105E9AA94C2}" destId="{840A1D75-1BC6-47AB-89AA-AB427975659A}" srcOrd="0" destOrd="0" parTransId="{B53B95D1-20F9-48E8-A6D4-8EA6DBA736A4}" sibTransId="{6EFC275C-D887-4A68-A87C-CB7FB5A0B862}"/>
    <dgm:cxn modelId="{7B976C42-1606-49CB-BED9-C739F72310E5}" srcId="{7ED800F3-ED35-4EC9-995B-76DC04F1A5A8}" destId="{8D5A2A5C-31C2-4028-96AE-31BF192BA35D}" srcOrd="2" destOrd="0" parTransId="{B0F0CA09-E667-4816-BF35-478296CC9FAD}" sibTransId="{D61328E4-E02E-4779-AB49-911F17AB90CA}"/>
    <dgm:cxn modelId="{222BA87B-C05A-43A1-809C-E8B25F883DAB}" srcId="{35E311E7-99B9-42EB-9070-958FBDEF444E}" destId="{0621B050-1498-439B-8C44-62E8900F8E98}" srcOrd="0" destOrd="0" parTransId="{F27173BA-7A11-4138-8BD6-1966B2B39D39}" sibTransId="{F1C79D37-E939-4C33-874B-EBDA2FE6223B}"/>
    <dgm:cxn modelId="{D01ECD09-7BBA-45C3-81C7-C1DA28FA67D7}" srcId="{7ED800F3-ED35-4EC9-995B-76DC04F1A5A8}" destId="{1BC31090-EEB7-49FE-9BF3-866D413F0DFA}" srcOrd="1" destOrd="0" parTransId="{B07CD782-C721-4AC2-9B21-F737ACB8B4E0}" sibTransId="{A4DD5D65-BB4F-4C25-90DF-ACB4D4360CB8}"/>
    <dgm:cxn modelId="{3312A994-EFAF-442F-B272-F5DF3FB168E1}" srcId="{7ED800F3-ED35-4EC9-995B-76DC04F1A5A8}" destId="{F86C81B8-EAD1-48E6-8198-86EBACB03AA5}" srcOrd="0" destOrd="0" parTransId="{3DF18EFC-0BCB-4663-81C7-B3FD6DD1C994}" sibTransId="{793C5E66-D9B0-4D24-B4D6-BAB9E9EE24A6}"/>
    <dgm:cxn modelId="{A592BBC9-97D5-4DAB-BE3D-C181EE51E7DF}" type="presOf" srcId="{7ED800F3-ED35-4EC9-995B-76DC04F1A5A8}" destId="{7F597CF4-3559-4F30-8785-3038316DF894}" srcOrd="0" destOrd="0" presId="urn:microsoft.com/office/officeart/2005/8/layout/vList5"/>
    <dgm:cxn modelId="{2848F0FB-F77F-41ED-9A49-837F45803854}" srcId="{35E311E7-99B9-42EB-9070-958FBDEF444E}" destId="{7ED800F3-ED35-4EC9-995B-76DC04F1A5A8}" srcOrd="2" destOrd="0" parTransId="{2D417CE4-67DA-4249-85D1-E16244974EDD}" sibTransId="{1275BD6F-7BEC-4D88-B609-8CB880DC284F}"/>
    <dgm:cxn modelId="{54B2F345-4D96-42E7-9F26-99994F2F16A3}" type="presParOf" srcId="{24118D1B-5BC9-4CC3-90F5-F2C6295D8573}" destId="{AA2EB2B1-2CF6-4129-A644-4DD2C3BCF058}" srcOrd="0" destOrd="0" presId="urn:microsoft.com/office/officeart/2005/8/layout/vList5"/>
    <dgm:cxn modelId="{898EF8D5-BF1D-4279-A162-89CF69DFACD8}" type="presParOf" srcId="{AA2EB2B1-2CF6-4129-A644-4DD2C3BCF058}" destId="{986B5533-6C91-4648-923B-59DB6A2DDD20}" srcOrd="0" destOrd="0" presId="urn:microsoft.com/office/officeart/2005/8/layout/vList5"/>
    <dgm:cxn modelId="{8FDA102C-AB7F-4881-9000-6B3061015BC7}" type="presParOf" srcId="{AA2EB2B1-2CF6-4129-A644-4DD2C3BCF058}" destId="{350153F1-632E-4A65-8806-CAAF624BAB5C}" srcOrd="1" destOrd="0" presId="urn:microsoft.com/office/officeart/2005/8/layout/vList5"/>
    <dgm:cxn modelId="{13734526-9A40-453A-AD20-F792D203A08D}" type="presParOf" srcId="{24118D1B-5BC9-4CC3-90F5-F2C6295D8573}" destId="{A015BCA2-F7A1-458A-B430-193A6E4C1878}" srcOrd="1" destOrd="0" presId="urn:microsoft.com/office/officeart/2005/8/layout/vList5"/>
    <dgm:cxn modelId="{DA54E49D-5001-45E3-AE8B-76843A897241}" type="presParOf" srcId="{24118D1B-5BC9-4CC3-90F5-F2C6295D8573}" destId="{86EA752B-5C74-4F4A-9B5F-92459EB31ED8}" srcOrd="2" destOrd="0" presId="urn:microsoft.com/office/officeart/2005/8/layout/vList5"/>
    <dgm:cxn modelId="{972123EB-FFF2-46BC-86B8-C020A1046E7F}" type="presParOf" srcId="{86EA752B-5C74-4F4A-9B5F-92459EB31ED8}" destId="{5A68AC35-EE92-4DF5-B308-DE6EF69BEF84}" srcOrd="0" destOrd="0" presId="urn:microsoft.com/office/officeart/2005/8/layout/vList5"/>
    <dgm:cxn modelId="{BEA8DFF5-EAFD-4083-9992-06FDC2D09436}" type="presParOf" srcId="{86EA752B-5C74-4F4A-9B5F-92459EB31ED8}" destId="{88F12443-F468-4016-8225-73B4A4762C4E}" srcOrd="1" destOrd="0" presId="urn:microsoft.com/office/officeart/2005/8/layout/vList5"/>
    <dgm:cxn modelId="{66D9BD77-6F7C-4C29-A962-D6B208DB0D6A}" type="presParOf" srcId="{24118D1B-5BC9-4CC3-90F5-F2C6295D8573}" destId="{551DC8B2-2321-4728-80A8-3329262342DF}" srcOrd="3" destOrd="0" presId="urn:microsoft.com/office/officeart/2005/8/layout/vList5"/>
    <dgm:cxn modelId="{A84F150F-372C-428C-8426-64B1916FC373}" type="presParOf" srcId="{24118D1B-5BC9-4CC3-90F5-F2C6295D8573}" destId="{03261CD5-77D3-414F-BD2B-B58A6D7AF082}" srcOrd="4" destOrd="0" presId="urn:microsoft.com/office/officeart/2005/8/layout/vList5"/>
    <dgm:cxn modelId="{94F276F7-C01A-4527-A30A-633C36BF2BBE}" type="presParOf" srcId="{03261CD5-77D3-414F-BD2B-B58A6D7AF082}" destId="{7F597CF4-3559-4F30-8785-3038316DF894}" srcOrd="0" destOrd="0" presId="urn:microsoft.com/office/officeart/2005/8/layout/vList5"/>
    <dgm:cxn modelId="{C0A69F56-C91C-4858-A06D-07D812EFC5CE}" type="presParOf" srcId="{03261CD5-77D3-414F-BD2B-B58A6D7AF082}" destId="{E6376AAB-572F-462F-8B35-9457E18A8B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001EE-FF71-4F7C-909B-1957C866C7F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E106FAD-0468-4DCA-9413-70C0B38ACAA3}">
      <dgm:prSet phldrT="[文字]" custT="1"/>
      <dgm:spPr/>
      <dgm:t>
        <a:bodyPr/>
        <a:lstStyle/>
        <a:p>
          <a:r>
            <a:rPr lang="zh-HK" altLang="en-US" sz="2400" b="1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無人駕駛汽車</a:t>
          </a:r>
          <a:r>
            <a:rPr lang="zh-HK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可以透過車上的感應設備，去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判斷</a:t>
          </a:r>
          <a:r>
            <a:rPr lang="zh-HK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路面的情況，及以人工智能去作判斷及決定，例如是否需加減速、轉彎等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/>
        </a:p>
      </dgm:t>
    </dgm:pt>
    <dgm:pt modelId="{D11C8142-4883-45CE-8661-B3822D3A76B7}" type="parTrans" cxnId="{9D4223E7-C89A-4A27-A9E5-DAD9C26A1A42}">
      <dgm:prSet/>
      <dgm:spPr/>
      <dgm:t>
        <a:bodyPr/>
        <a:lstStyle/>
        <a:p>
          <a:endParaRPr lang="zh-TW" altLang="en-US"/>
        </a:p>
      </dgm:t>
    </dgm:pt>
    <dgm:pt modelId="{B7EEAC99-13C5-4EAD-9316-071CF26B9B10}" type="sibTrans" cxnId="{9D4223E7-C89A-4A27-A9E5-DAD9C26A1A42}">
      <dgm:prSet/>
      <dgm:spPr/>
      <dgm:t>
        <a:bodyPr/>
        <a:lstStyle/>
        <a:p>
          <a:endParaRPr lang="zh-TW" altLang="en-US"/>
        </a:p>
      </dgm:t>
    </dgm:pt>
    <dgm:pt modelId="{373BA783-9436-45E7-8613-8DA2919255F4}">
      <dgm:prSet phldrT="[文字]" custT="1"/>
      <dgm:spPr/>
      <dgm:t>
        <a:bodyPr/>
        <a:lstStyle/>
        <a:p>
          <a:r>
            <a:rPr lang="zh-HK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不過，工程師事前需要提供大量有關所經路面及駕駛情況的數據，讓人工智能去學習模仿。</a:t>
          </a:r>
          <a:endParaRPr lang="zh-TW" altLang="en-US" sz="2000" dirty="0"/>
        </a:p>
      </dgm:t>
    </dgm:pt>
    <dgm:pt modelId="{F0F97B20-51C4-42DF-B96F-A39CBE6317D5}" type="parTrans" cxnId="{FDB425D7-C4C9-436E-B8EC-1D676995A300}">
      <dgm:prSet/>
      <dgm:spPr/>
      <dgm:t>
        <a:bodyPr/>
        <a:lstStyle/>
        <a:p>
          <a:endParaRPr lang="zh-TW" altLang="en-US"/>
        </a:p>
      </dgm:t>
    </dgm:pt>
    <dgm:pt modelId="{D95D4C9B-9243-447D-B32F-4CFE3DF4EE76}" type="sibTrans" cxnId="{FDB425D7-C4C9-436E-B8EC-1D676995A300}">
      <dgm:prSet/>
      <dgm:spPr/>
      <dgm:t>
        <a:bodyPr/>
        <a:lstStyle/>
        <a:p>
          <a:endParaRPr lang="zh-TW" altLang="en-US"/>
        </a:p>
      </dgm:t>
    </dgm:pt>
    <dgm:pt modelId="{12D5CA82-B79B-4D05-9386-7EA1889B02CA}" type="pres">
      <dgm:prSet presAssocID="{513001EE-FF71-4F7C-909B-1957C866C7F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7568A9D-5424-44B7-9633-6B83B034DA7E}" type="pres">
      <dgm:prSet presAssocID="{8E106FAD-0468-4DCA-9413-70C0B38ACAA3}" presName="gear1" presStyleLbl="node1" presStyleIdx="0" presStyleCnt="2" custScaleX="183517" custScaleY="181818" custLinFactX="-17172" custLinFactNeighborX="-100000" custLinFactNeighborY="-779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E25329-20CC-4CF9-A87E-2FDB998FAAB2}" type="pres">
      <dgm:prSet presAssocID="{8E106FAD-0468-4DCA-9413-70C0B38ACAA3}" presName="gear1srcNode" presStyleLbl="node1" presStyleIdx="0" presStyleCnt="2"/>
      <dgm:spPr/>
      <dgm:t>
        <a:bodyPr/>
        <a:lstStyle/>
        <a:p>
          <a:endParaRPr lang="zh-TW" altLang="en-US"/>
        </a:p>
      </dgm:t>
    </dgm:pt>
    <dgm:pt modelId="{CDC05453-FEAF-4288-8AF8-1A560C164261}" type="pres">
      <dgm:prSet presAssocID="{8E106FAD-0468-4DCA-9413-70C0B38ACAA3}" presName="gear1dstNode" presStyleLbl="node1" presStyleIdx="0" presStyleCnt="2"/>
      <dgm:spPr/>
      <dgm:t>
        <a:bodyPr/>
        <a:lstStyle/>
        <a:p>
          <a:endParaRPr lang="zh-TW" altLang="en-US"/>
        </a:p>
      </dgm:t>
    </dgm:pt>
    <dgm:pt modelId="{4543E627-89BF-4ADE-82AA-EAEAB42BBB33}" type="pres">
      <dgm:prSet presAssocID="{373BA783-9436-45E7-8613-8DA2919255F4}" presName="gear2" presStyleLbl="node1" presStyleIdx="1" presStyleCnt="2" custScaleX="193573" custScaleY="193504" custLinFactX="62729" custLinFactNeighborX="100000" custLinFactNeighborY="9137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C7E397-0BDB-4A20-9900-C6E167077B30}" type="pres">
      <dgm:prSet presAssocID="{373BA783-9436-45E7-8613-8DA2919255F4}" presName="gear2srcNode" presStyleLbl="node1" presStyleIdx="1" presStyleCnt="2"/>
      <dgm:spPr/>
      <dgm:t>
        <a:bodyPr/>
        <a:lstStyle/>
        <a:p>
          <a:endParaRPr lang="zh-TW" altLang="en-US"/>
        </a:p>
      </dgm:t>
    </dgm:pt>
    <dgm:pt modelId="{BE95707A-216B-4E7F-83D0-16D160D30476}" type="pres">
      <dgm:prSet presAssocID="{373BA783-9436-45E7-8613-8DA2919255F4}" presName="gear2dstNode" presStyleLbl="node1" presStyleIdx="1" presStyleCnt="2"/>
      <dgm:spPr/>
      <dgm:t>
        <a:bodyPr/>
        <a:lstStyle/>
        <a:p>
          <a:endParaRPr lang="zh-TW" altLang="en-US"/>
        </a:p>
      </dgm:t>
    </dgm:pt>
    <dgm:pt modelId="{E6E83627-F83B-4E62-839C-3818ED01A400}" type="pres">
      <dgm:prSet presAssocID="{B7EEAC99-13C5-4EAD-9316-071CF26B9B10}" presName="connector1" presStyleLbl="sibTrans2D1" presStyleIdx="0" presStyleCnt="2" custLinFactNeighborX="47154" custLinFactNeighborY="12393"/>
      <dgm:spPr/>
      <dgm:t>
        <a:bodyPr/>
        <a:lstStyle/>
        <a:p>
          <a:endParaRPr lang="zh-TW" altLang="en-US"/>
        </a:p>
      </dgm:t>
    </dgm:pt>
    <dgm:pt modelId="{0A68482E-81EF-48E6-9FF4-DEA0E03D9216}" type="pres">
      <dgm:prSet presAssocID="{D95D4C9B-9243-447D-B32F-4CFE3DF4EE76}" presName="connector2" presStyleLbl="sibTrans2D1" presStyleIdx="1" presStyleCnt="2" custLinFactNeighborX="-81049" custLinFactNeighborY="-14952"/>
      <dgm:spPr/>
      <dgm:t>
        <a:bodyPr/>
        <a:lstStyle/>
        <a:p>
          <a:endParaRPr lang="zh-TW" altLang="en-US"/>
        </a:p>
      </dgm:t>
    </dgm:pt>
  </dgm:ptLst>
  <dgm:cxnLst>
    <dgm:cxn modelId="{9D4223E7-C89A-4A27-A9E5-DAD9C26A1A42}" srcId="{513001EE-FF71-4F7C-909B-1957C866C7F4}" destId="{8E106FAD-0468-4DCA-9413-70C0B38ACAA3}" srcOrd="0" destOrd="0" parTransId="{D11C8142-4883-45CE-8661-B3822D3A76B7}" sibTransId="{B7EEAC99-13C5-4EAD-9316-071CF26B9B10}"/>
    <dgm:cxn modelId="{6323375E-360E-478B-90DE-CF6D8198F81B}" type="presOf" srcId="{373BA783-9436-45E7-8613-8DA2919255F4}" destId="{4543E627-89BF-4ADE-82AA-EAEAB42BBB33}" srcOrd="0" destOrd="0" presId="urn:microsoft.com/office/officeart/2005/8/layout/gear1"/>
    <dgm:cxn modelId="{19C06DEF-7BA0-430F-8961-949D52373D67}" type="presOf" srcId="{D95D4C9B-9243-447D-B32F-4CFE3DF4EE76}" destId="{0A68482E-81EF-48E6-9FF4-DEA0E03D9216}" srcOrd="0" destOrd="0" presId="urn:microsoft.com/office/officeart/2005/8/layout/gear1"/>
    <dgm:cxn modelId="{27BBDA6C-014C-4FE4-8A4B-B0BD342CCEA9}" type="presOf" srcId="{B7EEAC99-13C5-4EAD-9316-071CF26B9B10}" destId="{E6E83627-F83B-4E62-839C-3818ED01A400}" srcOrd="0" destOrd="0" presId="urn:microsoft.com/office/officeart/2005/8/layout/gear1"/>
    <dgm:cxn modelId="{DC2D2F52-CC4A-40A1-90A0-C8A5CA5D2209}" type="presOf" srcId="{373BA783-9436-45E7-8613-8DA2919255F4}" destId="{BE95707A-216B-4E7F-83D0-16D160D30476}" srcOrd="2" destOrd="0" presId="urn:microsoft.com/office/officeart/2005/8/layout/gear1"/>
    <dgm:cxn modelId="{13453690-0ECD-4CE5-9FA7-9C659BBD4600}" type="presOf" srcId="{8E106FAD-0468-4DCA-9413-70C0B38ACAA3}" destId="{CDC05453-FEAF-4288-8AF8-1A560C164261}" srcOrd="2" destOrd="0" presId="urn:microsoft.com/office/officeart/2005/8/layout/gear1"/>
    <dgm:cxn modelId="{881CC0BD-ACEE-483C-B5FA-F245A3DD73A4}" type="presOf" srcId="{8E106FAD-0468-4DCA-9413-70C0B38ACAA3}" destId="{2BE25329-20CC-4CF9-A87E-2FDB998FAAB2}" srcOrd="1" destOrd="0" presId="urn:microsoft.com/office/officeart/2005/8/layout/gear1"/>
    <dgm:cxn modelId="{FADC572A-8BC7-476B-9BCC-EB2D9A3A4CB4}" type="presOf" srcId="{8E106FAD-0468-4DCA-9413-70C0B38ACAA3}" destId="{A7568A9D-5424-44B7-9633-6B83B034DA7E}" srcOrd="0" destOrd="0" presId="urn:microsoft.com/office/officeart/2005/8/layout/gear1"/>
    <dgm:cxn modelId="{AE369962-20B6-4EDA-8E1A-92D6F056B6D2}" type="presOf" srcId="{513001EE-FF71-4F7C-909B-1957C866C7F4}" destId="{12D5CA82-B79B-4D05-9386-7EA1889B02CA}" srcOrd="0" destOrd="0" presId="urn:microsoft.com/office/officeart/2005/8/layout/gear1"/>
    <dgm:cxn modelId="{D0486687-7BC7-41AD-ACD5-F6029EE6383A}" type="presOf" srcId="{373BA783-9436-45E7-8613-8DA2919255F4}" destId="{6DC7E397-0BDB-4A20-9900-C6E167077B30}" srcOrd="1" destOrd="0" presId="urn:microsoft.com/office/officeart/2005/8/layout/gear1"/>
    <dgm:cxn modelId="{FDB425D7-C4C9-436E-B8EC-1D676995A300}" srcId="{513001EE-FF71-4F7C-909B-1957C866C7F4}" destId="{373BA783-9436-45E7-8613-8DA2919255F4}" srcOrd="1" destOrd="0" parTransId="{F0F97B20-51C4-42DF-B96F-A39CBE6317D5}" sibTransId="{D95D4C9B-9243-447D-B32F-4CFE3DF4EE76}"/>
    <dgm:cxn modelId="{4120ACBE-2058-43C8-859A-849E25907667}" type="presParOf" srcId="{12D5CA82-B79B-4D05-9386-7EA1889B02CA}" destId="{A7568A9D-5424-44B7-9633-6B83B034DA7E}" srcOrd="0" destOrd="0" presId="urn:microsoft.com/office/officeart/2005/8/layout/gear1"/>
    <dgm:cxn modelId="{C61F4B6A-B644-4A10-8660-6F753971C197}" type="presParOf" srcId="{12D5CA82-B79B-4D05-9386-7EA1889B02CA}" destId="{2BE25329-20CC-4CF9-A87E-2FDB998FAAB2}" srcOrd="1" destOrd="0" presId="urn:microsoft.com/office/officeart/2005/8/layout/gear1"/>
    <dgm:cxn modelId="{7B265B67-2573-4511-8918-1A404F92607F}" type="presParOf" srcId="{12D5CA82-B79B-4D05-9386-7EA1889B02CA}" destId="{CDC05453-FEAF-4288-8AF8-1A560C164261}" srcOrd="2" destOrd="0" presId="urn:microsoft.com/office/officeart/2005/8/layout/gear1"/>
    <dgm:cxn modelId="{7DA7EDA0-DDA7-4592-B6A7-6975D690844F}" type="presParOf" srcId="{12D5CA82-B79B-4D05-9386-7EA1889B02CA}" destId="{4543E627-89BF-4ADE-82AA-EAEAB42BBB33}" srcOrd="3" destOrd="0" presId="urn:microsoft.com/office/officeart/2005/8/layout/gear1"/>
    <dgm:cxn modelId="{A3860D8C-ADB3-481D-869F-3617365E4E4B}" type="presParOf" srcId="{12D5CA82-B79B-4D05-9386-7EA1889B02CA}" destId="{6DC7E397-0BDB-4A20-9900-C6E167077B30}" srcOrd="4" destOrd="0" presId="urn:microsoft.com/office/officeart/2005/8/layout/gear1"/>
    <dgm:cxn modelId="{48B5C729-BB5A-424B-B12F-1E597B64EC6E}" type="presParOf" srcId="{12D5CA82-B79B-4D05-9386-7EA1889B02CA}" destId="{BE95707A-216B-4E7F-83D0-16D160D30476}" srcOrd="5" destOrd="0" presId="urn:microsoft.com/office/officeart/2005/8/layout/gear1"/>
    <dgm:cxn modelId="{AC8BF8FE-D9FC-4326-8DA1-2DEFE5F72846}" type="presParOf" srcId="{12D5CA82-B79B-4D05-9386-7EA1889B02CA}" destId="{E6E83627-F83B-4E62-839C-3818ED01A400}" srcOrd="6" destOrd="0" presId="urn:microsoft.com/office/officeart/2005/8/layout/gear1"/>
    <dgm:cxn modelId="{53564975-36F6-4FBB-8B0B-73547F4E9AD7}" type="presParOf" srcId="{12D5CA82-B79B-4D05-9386-7EA1889B02CA}" destId="{0A68482E-81EF-48E6-9FF4-DEA0E03D921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3D21C-D784-474A-A772-544247800A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1C6CCB-1817-4A8A-AEAA-5FD19F346D4F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HK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人工智能可以基於以往大量的病例，學習如何作出準確的診斷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及建議治療方法 。</a:t>
          </a:r>
          <a:r>
            <a:rPr lang="zh-HK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400" dirty="0"/>
        </a:p>
      </dgm:t>
    </dgm:pt>
    <dgm:pt modelId="{83FF0529-9C52-435C-9612-4CF00414BDB5}" type="parTrans" cxnId="{6B57F748-5AF7-48BF-9591-42CDDC9B60B1}">
      <dgm:prSet/>
      <dgm:spPr/>
      <dgm:t>
        <a:bodyPr/>
        <a:lstStyle/>
        <a:p>
          <a:endParaRPr lang="zh-TW" altLang="en-US"/>
        </a:p>
      </dgm:t>
    </dgm:pt>
    <dgm:pt modelId="{913202B7-CDCA-4046-91DE-6B204FFDBDD1}" type="sibTrans" cxnId="{6B57F748-5AF7-48BF-9591-42CDDC9B60B1}">
      <dgm:prSet/>
      <dgm:spPr/>
      <dgm:t>
        <a:bodyPr/>
        <a:lstStyle/>
        <a:p>
          <a:endParaRPr lang="zh-TW" altLang="en-US"/>
        </a:p>
      </dgm:t>
    </dgm:pt>
    <dgm:pt modelId="{E82F3EB1-CFC3-4F4B-AA3D-B2BF9574B971}">
      <dgm:prSet phldrT="[文字]" custT="1"/>
      <dgm:spPr>
        <a:solidFill>
          <a:srgbClr val="7030A0"/>
        </a:solidFill>
      </dgm:spPr>
      <dgm:t>
        <a:bodyPr/>
        <a:lstStyle/>
        <a:p>
          <a:endParaRPr lang="en-US" altLang="zh-TW" sz="1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在人口老化及醫療負擔日益沉重的大趨勢下，可以減輕醫生的工作量及人手需求。</a:t>
          </a:r>
        </a:p>
        <a:p>
          <a:endParaRPr lang="zh-TW" altLang="en-US" sz="700" dirty="0"/>
        </a:p>
      </dgm:t>
    </dgm:pt>
    <dgm:pt modelId="{C7A941BB-471E-4FB9-A9CA-A2DA44E11666}" type="parTrans" cxnId="{11E47647-1494-40D2-ABD2-E6134B0219DB}">
      <dgm:prSet/>
      <dgm:spPr/>
      <dgm:t>
        <a:bodyPr/>
        <a:lstStyle/>
        <a:p>
          <a:endParaRPr lang="zh-TW" altLang="en-US"/>
        </a:p>
      </dgm:t>
    </dgm:pt>
    <dgm:pt modelId="{76FA2A7C-7367-4F9F-9717-FB500899DB1B}" type="sibTrans" cxnId="{11E47647-1494-40D2-ABD2-E6134B0219DB}">
      <dgm:prSet/>
      <dgm:spPr/>
      <dgm:t>
        <a:bodyPr/>
        <a:lstStyle/>
        <a:p>
          <a:endParaRPr lang="zh-TW" altLang="en-US"/>
        </a:p>
      </dgm:t>
    </dgm:pt>
    <dgm:pt modelId="{4B4EDF35-7537-40B0-AE85-CA87BB5A29D4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例如新冠肺炎在內地爆發初期，醫生的人手不足夠去診斷大量患者，於是醫院就運用人工智能去檢視電腦掃描的影像，去篩選確診者，大大縮減所需時間。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E5647B-CABB-42FA-87A2-E6D373C1ED2E}" type="parTrans" cxnId="{3AF354E6-783E-4B07-BC54-549066870138}">
      <dgm:prSet/>
      <dgm:spPr/>
      <dgm:t>
        <a:bodyPr/>
        <a:lstStyle/>
        <a:p>
          <a:endParaRPr lang="zh-TW" altLang="en-US"/>
        </a:p>
      </dgm:t>
    </dgm:pt>
    <dgm:pt modelId="{5FF434D1-F38C-4C44-94F9-EF823E2DF85B}" type="sibTrans" cxnId="{3AF354E6-783E-4B07-BC54-549066870138}">
      <dgm:prSet/>
      <dgm:spPr/>
      <dgm:t>
        <a:bodyPr/>
        <a:lstStyle/>
        <a:p>
          <a:endParaRPr lang="zh-TW" altLang="en-US"/>
        </a:p>
      </dgm:t>
    </dgm:pt>
    <dgm:pt modelId="{4F4777F5-832E-4BD2-A933-FBB66425F589}" type="pres">
      <dgm:prSet presAssocID="{23D3D21C-D784-474A-A772-544247800A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B83DB2-ACB1-4C22-BBDA-802E6322DE55}" type="pres">
      <dgm:prSet presAssocID="{2C1C6CCB-1817-4A8A-AEAA-5FD19F346D4F}" presName="parentLin" presStyleCnt="0"/>
      <dgm:spPr/>
    </dgm:pt>
    <dgm:pt modelId="{8133F385-8903-41E7-84FB-8E0C8004DCCA}" type="pres">
      <dgm:prSet presAssocID="{2C1C6CCB-1817-4A8A-AEAA-5FD19F346D4F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D9C709B-AA09-4A34-A36C-C36431815B35}" type="pres">
      <dgm:prSet presAssocID="{2C1C6CCB-1817-4A8A-AEAA-5FD19F346D4F}" presName="parentText" presStyleLbl="node1" presStyleIdx="0" presStyleCnt="3" custScaleX="123803" custScaleY="193507" custLinFactNeighborX="-93076" custLinFactNeighborY="-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6C3B37-13DB-413C-ADB5-7B1F948EFCAB}" type="pres">
      <dgm:prSet presAssocID="{2C1C6CCB-1817-4A8A-AEAA-5FD19F346D4F}" presName="negativeSpace" presStyleCnt="0"/>
      <dgm:spPr/>
    </dgm:pt>
    <dgm:pt modelId="{8D86683D-392C-49F4-84A3-0A8FC654DD51}" type="pres">
      <dgm:prSet presAssocID="{2C1C6CCB-1817-4A8A-AEAA-5FD19F346D4F}" presName="childText" presStyleLbl="conFgAcc1" presStyleIdx="0" presStyleCnt="3">
        <dgm:presLayoutVars>
          <dgm:bulletEnabled val="1"/>
        </dgm:presLayoutVars>
      </dgm:prSet>
      <dgm:spPr/>
    </dgm:pt>
    <dgm:pt modelId="{B09670ED-FD11-431D-A5C5-229D0679934F}" type="pres">
      <dgm:prSet presAssocID="{913202B7-CDCA-4046-91DE-6B204FFDBDD1}" presName="spaceBetweenRectangles" presStyleCnt="0"/>
      <dgm:spPr/>
    </dgm:pt>
    <dgm:pt modelId="{5580AECC-6042-4A29-9D2B-B53F2668C119}" type="pres">
      <dgm:prSet presAssocID="{E82F3EB1-CFC3-4F4B-AA3D-B2BF9574B971}" presName="parentLin" presStyleCnt="0"/>
      <dgm:spPr/>
    </dgm:pt>
    <dgm:pt modelId="{AC2043E5-8895-4FE1-8692-BF2B0EBC407E}" type="pres">
      <dgm:prSet presAssocID="{E82F3EB1-CFC3-4F4B-AA3D-B2BF9574B97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40BFDE0-6645-4CCD-A756-84AC37AF4F26}" type="pres">
      <dgm:prSet presAssocID="{E82F3EB1-CFC3-4F4B-AA3D-B2BF9574B971}" presName="parentText" presStyleLbl="node1" presStyleIdx="1" presStyleCnt="3" custScaleX="142997" custScaleY="273983" custLinFactNeighborX="-48872" custLinFactNeighborY="565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3C3D73-AF31-4393-93B5-49072C83E6B8}" type="pres">
      <dgm:prSet presAssocID="{E82F3EB1-CFC3-4F4B-AA3D-B2BF9574B971}" presName="negativeSpace" presStyleCnt="0"/>
      <dgm:spPr/>
    </dgm:pt>
    <dgm:pt modelId="{BD12EB06-0818-428C-A326-8B11D27137F8}" type="pres">
      <dgm:prSet presAssocID="{E82F3EB1-CFC3-4F4B-AA3D-B2BF9574B971}" presName="childText" presStyleLbl="conFgAcc1" presStyleIdx="1" presStyleCnt="3">
        <dgm:presLayoutVars>
          <dgm:bulletEnabled val="1"/>
        </dgm:presLayoutVars>
      </dgm:prSet>
      <dgm:spPr/>
    </dgm:pt>
    <dgm:pt modelId="{26BB1DE3-8EB3-4883-A7C4-20065F04E75D}" type="pres">
      <dgm:prSet presAssocID="{76FA2A7C-7367-4F9F-9717-FB500899DB1B}" presName="spaceBetweenRectangles" presStyleCnt="0"/>
      <dgm:spPr/>
    </dgm:pt>
    <dgm:pt modelId="{9D7E5EF1-8B3F-4D82-9F99-7165A7253DFB}" type="pres">
      <dgm:prSet presAssocID="{4B4EDF35-7537-40B0-AE85-CA87BB5A29D4}" presName="parentLin" presStyleCnt="0"/>
      <dgm:spPr/>
    </dgm:pt>
    <dgm:pt modelId="{FFE90ABA-F51F-4983-B1AC-79FFE06D7EF7}" type="pres">
      <dgm:prSet presAssocID="{4B4EDF35-7537-40B0-AE85-CA87BB5A29D4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8EBD04B-AEC5-405A-9BAB-1ACBCA4167AE}" type="pres">
      <dgm:prSet presAssocID="{4B4EDF35-7537-40B0-AE85-CA87BB5A29D4}" presName="parentText" presStyleLbl="node1" presStyleIdx="2" presStyleCnt="3" custScaleX="133570" custScaleY="272030" custLinFactX="1980" custLinFactNeighborX="100000" custLinFactNeighborY="80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AEEFC-B9A8-4B62-9EE7-DB5233F503BD}" type="pres">
      <dgm:prSet presAssocID="{4B4EDF35-7537-40B0-AE85-CA87BB5A29D4}" presName="negativeSpace" presStyleCnt="0"/>
      <dgm:spPr/>
    </dgm:pt>
    <dgm:pt modelId="{EF7E3BAD-B6F9-4DB5-8FBE-F826F04A3A76}" type="pres">
      <dgm:prSet presAssocID="{4B4EDF35-7537-40B0-AE85-CA87BB5A29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D842CB-E5D6-4C82-8421-214A11C4A24D}" type="presOf" srcId="{23D3D21C-D784-474A-A772-544247800A65}" destId="{4F4777F5-832E-4BD2-A933-FBB66425F589}" srcOrd="0" destOrd="0" presId="urn:microsoft.com/office/officeart/2005/8/layout/list1"/>
    <dgm:cxn modelId="{11E47647-1494-40D2-ABD2-E6134B0219DB}" srcId="{23D3D21C-D784-474A-A772-544247800A65}" destId="{E82F3EB1-CFC3-4F4B-AA3D-B2BF9574B971}" srcOrd="1" destOrd="0" parTransId="{C7A941BB-471E-4FB9-A9CA-A2DA44E11666}" sibTransId="{76FA2A7C-7367-4F9F-9717-FB500899DB1B}"/>
    <dgm:cxn modelId="{50251AFD-B4E2-41F9-890A-A8B994771FA1}" type="presOf" srcId="{E82F3EB1-CFC3-4F4B-AA3D-B2BF9574B971}" destId="{B40BFDE0-6645-4CCD-A756-84AC37AF4F26}" srcOrd="1" destOrd="0" presId="urn:microsoft.com/office/officeart/2005/8/layout/list1"/>
    <dgm:cxn modelId="{3AF354E6-783E-4B07-BC54-549066870138}" srcId="{23D3D21C-D784-474A-A772-544247800A65}" destId="{4B4EDF35-7537-40B0-AE85-CA87BB5A29D4}" srcOrd="2" destOrd="0" parTransId="{71E5647B-CABB-42FA-87A2-E6D373C1ED2E}" sibTransId="{5FF434D1-F38C-4C44-94F9-EF823E2DF85B}"/>
    <dgm:cxn modelId="{6B57F748-5AF7-48BF-9591-42CDDC9B60B1}" srcId="{23D3D21C-D784-474A-A772-544247800A65}" destId="{2C1C6CCB-1817-4A8A-AEAA-5FD19F346D4F}" srcOrd="0" destOrd="0" parTransId="{83FF0529-9C52-435C-9612-4CF00414BDB5}" sibTransId="{913202B7-CDCA-4046-91DE-6B204FFDBDD1}"/>
    <dgm:cxn modelId="{FF1BE5AE-D69C-44EE-BA59-8BB02E2FD779}" type="presOf" srcId="{4B4EDF35-7537-40B0-AE85-CA87BB5A29D4}" destId="{FFE90ABA-F51F-4983-B1AC-79FFE06D7EF7}" srcOrd="0" destOrd="0" presId="urn:microsoft.com/office/officeart/2005/8/layout/list1"/>
    <dgm:cxn modelId="{ECF736B0-3F5B-4408-9E62-D4E3B0F2F4AB}" type="presOf" srcId="{2C1C6CCB-1817-4A8A-AEAA-5FD19F346D4F}" destId="{8133F385-8903-41E7-84FB-8E0C8004DCCA}" srcOrd="0" destOrd="0" presId="urn:microsoft.com/office/officeart/2005/8/layout/list1"/>
    <dgm:cxn modelId="{252EC614-A695-45C5-B0DD-18FDCB1C73C0}" type="presOf" srcId="{4B4EDF35-7537-40B0-AE85-CA87BB5A29D4}" destId="{28EBD04B-AEC5-405A-9BAB-1ACBCA4167AE}" srcOrd="1" destOrd="0" presId="urn:microsoft.com/office/officeart/2005/8/layout/list1"/>
    <dgm:cxn modelId="{8EFB7105-B3F0-4098-B653-8A025167AA3E}" type="presOf" srcId="{2C1C6CCB-1817-4A8A-AEAA-5FD19F346D4F}" destId="{6D9C709B-AA09-4A34-A36C-C36431815B35}" srcOrd="1" destOrd="0" presId="urn:microsoft.com/office/officeart/2005/8/layout/list1"/>
    <dgm:cxn modelId="{2458BD2F-4564-4CE6-B7C6-E395CB35B095}" type="presOf" srcId="{E82F3EB1-CFC3-4F4B-AA3D-B2BF9574B971}" destId="{AC2043E5-8895-4FE1-8692-BF2B0EBC407E}" srcOrd="0" destOrd="0" presId="urn:microsoft.com/office/officeart/2005/8/layout/list1"/>
    <dgm:cxn modelId="{96696509-E3B1-4BD5-A6B4-7B948D0562F3}" type="presParOf" srcId="{4F4777F5-832E-4BD2-A933-FBB66425F589}" destId="{68B83DB2-ACB1-4C22-BBDA-802E6322DE55}" srcOrd="0" destOrd="0" presId="urn:microsoft.com/office/officeart/2005/8/layout/list1"/>
    <dgm:cxn modelId="{733F9BF1-E373-4467-B3FC-581783183908}" type="presParOf" srcId="{68B83DB2-ACB1-4C22-BBDA-802E6322DE55}" destId="{8133F385-8903-41E7-84FB-8E0C8004DCCA}" srcOrd="0" destOrd="0" presId="urn:microsoft.com/office/officeart/2005/8/layout/list1"/>
    <dgm:cxn modelId="{0AACB177-160B-4B55-97F1-0B21B6A74C42}" type="presParOf" srcId="{68B83DB2-ACB1-4C22-BBDA-802E6322DE55}" destId="{6D9C709B-AA09-4A34-A36C-C36431815B35}" srcOrd="1" destOrd="0" presId="urn:microsoft.com/office/officeart/2005/8/layout/list1"/>
    <dgm:cxn modelId="{2A78581B-5D1A-4A3E-9BC0-F3E4F0D0BD54}" type="presParOf" srcId="{4F4777F5-832E-4BD2-A933-FBB66425F589}" destId="{026C3B37-13DB-413C-ADB5-7B1F948EFCAB}" srcOrd="1" destOrd="0" presId="urn:microsoft.com/office/officeart/2005/8/layout/list1"/>
    <dgm:cxn modelId="{09CF7D79-6E1F-43FB-8CA4-D7853FB4D515}" type="presParOf" srcId="{4F4777F5-832E-4BD2-A933-FBB66425F589}" destId="{8D86683D-392C-49F4-84A3-0A8FC654DD51}" srcOrd="2" destOrd="0" presId="urn:microsoft.com/office/officeart/2005/8/layout/list1"/>
    <dgm:cxn modelId="{D0DA7056-0CBB-4B1E-8697-2F8C40BF524F}" type="presParOf" srcId="{4F4777F5-832E-4BD2-A933-FBB66425F589}" destId="{B09670ED-FD11-431D-A5C5-229D0679934F}" srcOrd="3" destOrd="0" presId="urn:microsoft.com/office/officeart/2005/8/layout/list1"/>
    <dgm:cxn modelId="{7BAEE12D-F2DD-49AC-87AF-38E5CE2B0DBD}" type="presParOf" srcId="{4F4777F5-832E-4BD2-A933-FBB66425F589}" destId="{5580AECC-6042-4A29-9D2B-B53F2668C119}" srcOrd="4" destOrd="0" presId="urn:microsoft.com/office/officeart/2005/8/layout/list1"/>
    <dgm:cxn modelId="{5A654212-D5ED-46EB-BF5C-2C1E624DAD00}" type="presParOf" srcId="{5580AECC-6042-4A29-9D2B-B53F2668C119}" destId="{AC2043E5-8895-4FE1-8692-BF2B0EBC407E}" srcOrd="0" destOrd="0" presId="urn:microsoft.com/office/officeart/2005/8/layout/list1"/>
    <dgm:cxn modelId="{AD7BE5A3-E37C-41E0-A66C-7820DFA4D07F}" type="presParOf" srcId="{5580AECC-6042-4A29-9D2B-B53F2668C119}" destId="{B40BFDE0-6645-4CCD-A756-84AC37AF4F26}" srcOrd="1" destOrd="0" presId="urn:microsoft.com/office/officeart/2005/8/layout/list1"/>
    <dgm:cxn modelId="{E6A8D572-5679-4D8D-9D18-351EA431D977}" type="presParOf" srcId="{4F4777F5-832E-4BD2-A933-FBB66425F589}" destId="{FF3C3D73-AF31-4393-93B5-49072C83E6B8}" srcOrd="5" destOrd="0" presId="urn:microsoft.com/office/officeart/2005/8/layout/list1"/>
    <dgm:cxn modelId="{CFF7A429-CC47-41DA-9A0A-A1906B3BBBAF}" type="presParOf" srcId="{4F4777F5-832E-4BD2-A933-FBB66425F589}" destId="{BD12EB06-0818-428C-A326-8B11D27137F8}" srcOrd="6" destOrd="0" presId="urn:microsoft.com/office/officeart/2005/8/layout/list1"/>
    <dgm:cxn modelId="{B787EFC0-C8C4-427B-9424-B202C9332F9E}" type="presParOf" srcId="{4F4777F5-832E-4BD2-A933-FBB66425F589}" destId="{26BB1DE3-8EB3-4883-A7C4-20065F04E75D}" srcOrd="7" destOrd="0" presId="urn:microsoft.com/office/officeart/2005/8/layout/list1"/>
    <dgm:cxn modelId="{91B5F672-1C77-4675-9152-7796CA806B68}" type="presParOf" srcId="{4F4777F5-832E-4BD2-A933-FBB66425F589}" destId="{9D7E5EF1-8B3F-4D82-9F99-7165A7253DFB}" srcOrd="8" destOrd="0" presId="urn:microsoft.com/office/officeart/2005/8/layout/list1"/>
    <dgm:cxn modelId="{A77FE4F2-9648-48B1-9FA8-66BE938F9A37}" type="presParOf" srcId="{9D7E5EF1-8B3F-4D82-9F99-7165A7253DFB}" destId="{FFE90ABA-F51F-4983-B1AC-79FFE06D7EF7}" srcOrd="0" destOrd="0" presId="urn:microsoft.com/office/officeart/2005/8/layout/list1"/>
    <dgm:cxn modelId="{402121F9-17E2-4E2E-9E3C-DBD8EEB57DC9}" type="presParOf" srcId="{9D7E5EF1-8B3F-4D82-9F99-7165A7253DFB}" destId="{28EBD04B-AEC5-405A-9BAB-1ACBCA4167AE}" srcOrd="1" destOrd="0" presId="urn:microsoft.com/office/officeart/2005/8/layout/list1"/>
    <dgm:cxn modelId="{E6CDA301-87D0-4F42-8133-80F1FAD4B3A3}" type="presParOf" srcId="{4F4777F5-832E-4BD2-A933-FBB66425F589}" destId="{3CAAEEFC-B9A8-4B62-9EE7-DB5233F503BD}" srcOrd="9" destOrd="0" presId="urn:microsoft.com/office/officeart/2005/8/layout/list1"/>
    <dgm:cxn modelId="{EA5DCEA2-80B7-487E-B26C-68074D04E937}" type="presParOf" srcId="{4F4777F5-832E-4BD2-A933-FBB66425F589}" destId="{EF7E3BAD-B6F9-4DB5-8FBE-F826F04A3A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F8979C-D6F2-4D30-A59E-BCD1D997515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8ADFEBE-F8AB-41A1-B28F-877EC5769ED2}">
      <dgm:prSet phldrT="[文字]"/>
      <dgm:spPr/>
      <dgm:t>
        <a:bodyPr/>
        <a:lstStyle/>
        <a:p>
          <a:r>
            <a:rPr lang="zh-HK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商品推廣</a:t>
          </a:r>
          <a:endParaRPr lang="zh-TW" altLang="en-US" dirty="0"/>
        </a:p>
      </dgm:t>
    </dgm:pt>
    <dgm:pt modelId="{8E8A1CA4-5986-4240-B7BA-20C2AFEAEDC9}" type="parTrans" cxnId="{3A67F4E9-4B0A-4280-9786-8FA11B26CE4A}">
      <dgm:prSet/>
      <dgm:spPr/>
      <dgm:t>
        <a:bodyPr/>
        <a:lstStyle/>
        <a:p>
          <a:endParaRPr lang="zh-TW" altLang="en-US"/>
        </a:p>
      </dgm:t>
    </dgm:pt>
    <dgm:pt modelId="{F7EA77F8-8E70-4B96-888F-DF50A9A22E2A}" type="sibTrans" cxnId="{3A67F4E9-4B0A-4280-9786-8FA11B26CE4A}">
      <dgm:prSet/>
      <dgm:spPr/>
      <dgm:t>
        <a:bodyPr/>
        <a:lstStyle/>
        <a:p>
          <a:endParaRPr lang="zh-TW" altLang="en-US"/>
        </a:p>
      </dgm:t>
    </dgm:pt>
    <dgm:pt modelId="{F4543639-6988-4E76-A483-3D6B4E0D165B}">
      <dgm:prSet phldrT="[文字]" custT="1"/>
      <dgm:spPr/>
      <dgm:t>
        <a:bodyPr/>
        <a:lstStyle/>
        <a:p>
          <a:pPr algn="l"/>
          <a:endParaRPr lang="en-US" altLang="zh-TW" sz="1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just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互聯網公司可以運用人工智能分析消費者在互聯網的行為 ，從而得知其喜好，再透過廣告推薦符合消費者喜好的產品或服務。</a:t>
          </a:r>
        </a:p>
        <a:p>
          <a:pPr algn="l"/>
          <a:endParaRPr lang="zh-TW" altLang="en-US" sz="1200" dirty="0"/>
        </a:p>
      </dgm:t>
    </dgm:pt>
    <dgm:pt modelId="{CC6D6EBB-5445-4346-98AC-088D662F1D72}" type="parTrans" cxnId="{9C81D4FD-B1D3-4D54-B64F-AFED0A04C522}">
      <dgm:prSet/>
      <dgm:spPr/>
      <dgm:t>
        <a:bodyPr/>
        <a:lstStyle/>
        <a:p>
          <a:endParaRPr lang="zh-TW" altLang="en-US"/>
        </a:p>
      </dgm:t>
    </dgm:pt>
    <dgm:pt modelId="{EE1C31A1-2E10-408E-BFDD-250422E4C9CC}" type="sibTrans" cxnId="{9C81D4FD-B1D3-4D54-B64F-AFED0A04C522}">
      <dgm:prSet/>
      <dgm:spPr/>
      <dgm:t>
        <a:bodyPr/>
        <a:lstStyle/>
        <a:p>
          <a:endParaRPr lang="zh-TW" altLang="en-US"/>
        </a:p>
      </dgm:t>
    </dgm:pt>
    <dgm:pt modelId="{8FD763A7-6FA0-4ED0-A84B-575A716E686D}">
      <dgm:prSet phldrT="[文字]"/>
      <dgm:spPr/>
      <dgm:t>
        <a:bodyPr/>
        <a:lstStyle/>
        <a:p>
          <a:r>
            <a:rPr lang="zh-HK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信用評級</a:t>
          </a:r>
          <a:endParaRPr lang="zh-TW" altLang="en-US" dirty="0"/>
        </a:p>
      </dgm:t>
    </dgm:pt>
    <dgm:pt modelId="{04FABF24-2246-4430-9BF0-75E2EB1CF0F2}" type="parTrans" cxnId="{02DBEB3D-FBCB-4A80-BF74-19421CA2628E}">
      <dgm:prSet/>
      <dgm:spPr/>
      <dgm:t>
        <a:bodyPr/>
        <a:lstStyle/>
        <a:p>
          <a:endParaRPr lang="zh-TW" altLang="en-US"/>
        </a:p>
      </dgm:t>
    </dgm:pt>
    <dgm:pt modelId="{1E27FD80-35D5-444E-9466-E3485AC24928}" type="sibTrans" cxnId="{02DBEB3D-FBCB-4A80-BF74-19421CA2628E}">
      <dgm:prSet/>
      <dgm:spPr/>
      <dgm:t>
        <a:bodyPr/>
        <a:lstStyle/>
        <a:p>
          <a:endParaRPr lang="zh-TW" altLang="en-US"/>
        </a:p>
      </dgm:t>
    </dgm:pt>
    <dgm:pt modelId="{FC35E65C-3373-47CA-9154-803F9190CD4E}">
      <dgm:prSet phldrT="[文字]" custT="1"/>
      <dgm:spPr/>
      <dgm:t>
        <a:bodyPr/>
        <a:lstStyle/>
        <a:p>
          <a:r>
            <a:rPr lang="zh-HK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人工智能可以透過分析大數據，評估消費者的信用，並估算消費者的信貸評級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/>
        </a:p>
      </dgm:t>
    </dgm:pt>
    <dgm:pt modelId="{280C727B-8F19-47C1-82A9-5934A483A160}" type="parTrans" cxnId="{9452D0DF-07A0-42FF-876F-9DABC90B87F1}">
      <dgm:prSet/>
      <dgm:spPr/>
      <dgm:t>
        <a:bodyPr/>
        <a:lstStyle/>
        <a:p>
          <a:endParaRPr lang="zh-TW" altLang="en-US"/>
        </a:p>
      </dgm:t>
    </dgm:pt>
    <dgm:pt modelId="{8B889043-93A2-4CEE-B20B-382E2D2F9359}" type="sibTrans" cxnId="{9452D0DF-07A0-42FF-876F-9DABC90B87F1}">
      <dgm:prSet/>
      <dgm:spPr/>
      <dgm:t>
        <a:bodyPr/>
        <a:lstStyle/>
        <a:p>
          <a:endParaRPr lang="zh-TW" altLang="en-US"/>
        </a:p>
      </dgm:t>
    </dgm:pt>
    <dgm:pt modelId="{C8A2BF59-A309-45E3-9626-B2697E19E1EB}">
      <dgm:prSet phldrT="[文字]" custT="1"/>
      <dgm:spPr/>
      <dgm:t>
        <a:bodyPr/>
        <a:lstStyle/>
        <a:p>
          <a:pPr algn="just"/>
          <a:r>
            <a:rPr lang="zh-HK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信用好的消費者可以得到較好的優惠，這樣亦可以鼓勵人們與別人交易時，建立好的信用。</a:t>
          </a:r>
          <a:endParaRPr lang="zh-TW" altLang="en-US" sz="2000" dirty="0"/>
        </a:p>
      </dgm:t>
    </dgm:pt>
    <dgm:pt modelId="{75BC1367-3398-4589-BAFC-30F4C4B4DD8C}" type="parTrans" cxnId="{0263FDD4-7ECD-4B1F-8AD5-C8EBB8339A2C}">
      <dgm:prSet/>
      <dgm:spPr/>
      <dgm:t>
        <a:bodyPr/>
        <a:lstStyle/>
        <a:p>
          <a:endParaRPr lang="zh-TW" altLang="en-US"/>
        </a:p>
      </dgm:t>
    </dgm:pt>
    <dgm:pt modelId="{6EB0DE07-B1B1-472D-A833-AF8C7C8ABF25}" type="sibTrans" cxnId="{0263FDD4-7ECD-4B1F-8AD5-C8EBB8339A2C}">
      <dgm:prSet/>
      <dgm:spPr/>
      <dgm:t>
        <a:bodyPr/>
        <a:lstStyle/>
        <a:p>
          <a:endParaRPr lang="zh-TW" altLang="en-US"/>
        </a:p>
      </dgm:t>
    </dgm:pt>
    <dgm:pt modelId="{039A123D-07D6-47BD-A8E4-315D853910CF}" type="pres">
      <dgm:prSet presAssocID="{3CF8979C-D6F2-4D30-A59E-BCD1D997515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77C0A84-0EF2-4108-8B36-D1D9ECB20845}" type="pres">
      <dgm:prSet presAssocID="{A8ADFEBE-F8AB-41A1-B28F-877EC5769ED2}" presName="posSpace" presStyleCnt="0"/>
      <dgm:spPr/>
    </dgm:pt>
    <dgm:pt modelId="{DE01E401-29CA-4769-B178-3F89CBDE7F9A}" type="pres">
      <dgm:prSet presAssocID="{A8ADFEBE-F8AB-41A1-B28F-877EC5769ED2}" presName="vertFlow" presStyleCnt="0"/>
      <dgm:spPr/>
    </dgm:pt>
    <dgm:pt modelId="{A074E875-7151-4E02-A26D-24731A0F9601}" type="pres">
      <dgm:prSet presAssocID="{A8ADFEBE-F8AB-41A1-B28F-877EC5769ED2}" presName="topSpace" presStyleCnt="0"/>
      <dgm:spPr/>
    </dgm:pt>
    <dgm:pt modelId="{1444911C-7265-4680-92A0-67BB948E8E00}" type="pres">
      <dgm:prSet presAssocID="{A8ADFEBE-F8AB-41A1-B28F-877EC5769ED2}" presName="firstComp" presStyleCnt="0"/>
      <dgm:spPr/>
    </dgm:pt>
    <dgm:pt modelId="{6D5A45B6-F01C-4651-924C-728238848701}" type="pres">
      <dgm:prSet presAssocID="{A8ADFEBE-F8AB-41A1-B28F-877EC5769ED2}" presName="firstChild" presStyleLbl="bgAccFollowNode1" presStyleIdx="0" presStyleCnt="3" custScaleX="113667" custScaleY="168594" custLinFactNeighborX="4715" custLinFactNeighborY="6625"/>
      <dgm:spPr/>
      <dgm:t>
        <a:bodyPr/>
        <a:lstStyle/>
        <a:p>
          <a:endParaRPr lang="zh-TW" altLang="en-US"/>
        </a:p>
      </dgm:t>
    </dgm:pt>
    <dgm:pt modelId="{239843FC-D95D-41C4-B58D-5A28CB8F6776}" type="pres">
      <dgm:prSet presAssocID="{A8ADFEBE-F8AB-41A1-B28F-877EC5769ED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8CC1B5-2B80-413F-9637-40813D6BCF28}" type="pres">
      <dgm:prSet presAssocID="{A8ADFEBE-F8AB-41A1-B28F-877EC5769ED2}" presName="negSpace" presStyleCnt="0"/>
      <dgm:spPr/>
    </dgm:pt>
    <dgm:pt modelId="{92FCACA9-4FE5-4641-B542-D4BC4F70F86F}" type="pres">
      <dgm:prSet presAssocID="{A8ADFEBE-F8AB-41A1-B28F-877EC5769ED2}" presName="circle" presStyleLbl="node1" presStyleIdx="0" presStyleCnt="2" custScaleY="100075" custLinFactNeighborX="-8289" custLinFactNeighborY="-14037"/>
      <dgm:spPr/>
      <dgm:t>
        <a:bodyPr/>
        <a:lstStyle/>
        <a:p>
          <a:endParaRPr lang="zh-TW" altLang="en-US"/>
        </a:p>
      </dgm:t>
    </dgm:pt>
    <dgm:pt modelId="{B6AA8A14-A1AD-4B3A-A2CD-305ED536DC28}" type="pres">
      <dgm:prSet presAssocID="{F7EA77F8-8E70-4B96-888F-DF50A9A22E2A}" presName="transSpace" presStyleCnt="0"/>
      <dgm:spPr/>
    </dgm:pt>
    <dgm:pt modelId="{FBE41239-D1C5-4336-9E71-6579077E5BDD}" type="pres">
      <dgm:prSet presAssocID="{8FD763A7-6FA0-4ED0-A84B-575A716E686D}" presName="posSpace" presStyleCnt="0"/>
      <dgm:spPr/>
    </dgm:pt>
    <dgm:pt modelId="{2EDD39D7-0FBD-45F2-BFF8-56C332B72E1E}" type="pres">
      <dgm:prSet presAssocID="{8FD763A7-6FA0-4ED0-A84B-575A716E686D}" presName="vertFlow" presStyleCnt="0"/>
      <dgm:spPr/>
    </dgm:pt>
    <dgm:pt modelId="{9426ABD4-4077-45F6-9AA6-C7791172960A}" type="pres">
      <dgm:prSet presAssocID="{8FD763A7-6FA0-4ED0-A84B-575A716E686D}" presName="topSpace" presStyleCnt="0"/>
      <dgm:spPr/>
    </dgm:pt>
    <dgm:pt modelId="{6581E7D9-A6B6-41CE-8A14-F8EF7212C171}" type="pres">
      <dgm:prSet presAssocID="{8FD763A7-6FA0-4ED0-A84B-575A716E686D}" presName="firstComp" presStyleCnt="0"/>
      <dgm:spPr/>
    </dgm:pt>
    <dgm:pt modelId="{CE2A8BA5-04AB-4A40-B9C8-59E2CAE1C93C}" type="pres">
      <dgm:prSet presAssocID="{8FD763A7-6FA0-4ED0-A84B-575A716E686D}" presName="firstChild" presStyleLbl="bgAccFollowNode1" presStyleIdx="1" presStyleCnt="3" custLinFactNeighborX="-8429" custLinFactNeighborY="4989"/>
      <dgm:spPr/>
      <dgm:t>
        <a:bodyPr/>
        <a:lstStyle/>
        <a:p>
          <a:endParaRPr lang="zh-TW" altLang="en-US"/>
        </a:p>
      </dgm:t>
    </dgm:pt>
    <dgm:pt modelId="{418B0DB0-10E3-4F98-944B-AEC9A8A55998}" type="pres">
      <dgm:prSet presAssocID="{8FD763A7-6FA0-4ED0-A84B-575A716E686D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B9E6B7-90E7-4586-8153-8BBE581C37CA}" type="pres">
      <dgm:prSet presAssocID="{C8A2BF59-A309-45E3-9626-B2697E19E1EB}" presName="comp" presStyleCnt="0"/>
      <dgm:spPr/>
    </dgm:pt>
    <dgm:pt modelId="{E853CC14-3360-413B-8719-A2A42A6A6DDB}" type="pres">
      <dgm:prSet presAssocID="{C8A2BF59-A309-45E3-9626-B2697E19E1EB}" presName="child" presStyleLbl="bgAccFollowNode1" presStyleIdx="2" presStyleCnt="3" custScaleX="122757" custScaleY="98068" custLinFactNeighborX="-2478" custLinFactNeighborY="12588"/>
      <dgm:spPr/>
      <dgm:t>
        <a:bodyPr/>
        <a:lstStyle/>
        <a:p>
          <a:endParaRPr lang="zh-TW" altLang="en-US"/>
        </a:p>
      </dgm:t>
    </dgm:pt>
    <dgm:pt modelId="{72CF6127-D5B1-40D6-9E83-C2F7BF9B771F}" type="pres">
      <dgm:prSet presAssocID="{C8A2BF59-A309-45E3-9626-B2697E19E1EB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4725EA-DB6D-4929-9CE0-B926579EF5AE}" type="pres">
      <dgm:prSet presAssocID="{8FD763A7-6FA0-4ED0-A84B-575A716E686D}" presName="negSpace" presStyleCnt="0"/>
      <dgm:spPr/>
    </dgm:pt>
    <dgm:pt modelId="{66E62548-CF97-487C-9C5C-41442938191A}" type="pres">
      <dgm:prSet presAssocID="{8FD763A7-6FA0-4ED0-A84B-575A716E686D}" presName="circle" presStyleLbl="node1" presStyleIdx="1" presStyleCnt="2" custLinFactNeighborX="-29810" custLinFactNeighborY="-4349"/>
      <dgm:spPr/>
      <dgm:t>
        <a:bodyPr/>
        <a:lstStyle/>
        <a:p>
          <a:endParaRPr lang="zh-TW" altLang="en-US"/>
        </a:p>
      </dgm:t>
    </dgm:pt>
  </dgm:ptLst>
  <dgm:cxnLst>
    <dgm:cxn modelId="{0263FDD4-7ECD-4B1F-8AD5-C8EBB8339A2C}" srcId="{8FD763A7-6FA0-4ED0-A84B-575A716E686D}" destId="{C8A2BF59-A309-45E3-9626-B2697E19E1EB}" srcOrd="1" destOrd="0" parTransId="{75BC1367-3398-4589-BAFC-30F4C4B4DD8C}" sibTransId="{6EB0DE07-B1B1-472D-A833-AF8C7C8ABF25}"/>
    <dgm:cxn modelId="{9C81D4FD-B1D3-4D54-B64F-AFED0A04C522}" srcId="{A8ADFEBE-F8AB-41A1-B28F-877EC5769ED2}" destId="{F4543639-6988-4E76-A483-3D6B4E0D165B}" srcOrd="0" destOrd="0" parTransId="{CC6D6EBB-5445-4346-98AC-088D662F1D72}" sibTransId="{EE1C31A1-2E10-408E-BFDD-250422E4C9CC}"/>
    <dgm:cxn modelId="{38EE5C9A-F4FE-4E14-A206-FD0DE1766F91}" type="presOf" srcId="{C8A2BF59-A309-45E3-9626-B2697E19E1EB}" destId="{E853CC14-3360-413B-8719-A2A42A6A6DDB}" srcOrd="0" destOrd="0" presId="urn:microsoft.com/office/officeart/2005/8/layout/hList9"/>
    <dgm:cxn modelId="{9875ACBF-D719-427B-BA76-EC0E920C16E5}" type="presOf" srcId="{FC35E65C-3373-47CA-9154-803F9190CD4E}" destId="{418B0DB0-10E3-4F98-944B-AEC9A8A55998}" srcOrd="1" destOrd="0" presId="urn:microsoft.com/office/officeart/2005/8/layout/hList9"/>
    <dgm:cxn modelId="{C3E32C8E-7219-4028-94E6-B733C6F0700A}" type="presOf" srcId="{3CF8979C-D6F2-4D30-A59E-BCD1D997515A}" destId="{039A123D-07D6-47BD-A8E4-315D853910CF}" srcOrd="0" destOrd="0" presId="urn:microsoft.com/office/officeart/2005/8/layout/hList9"/>
    <dgm:cxn modelId="{758A7A74-3546-4C5E-9357-F20E030D4C22}" type="presOf" srcId="{FC35E65C-3373-47CA-9154-803F9190CD4E}" destId="{CE2A8BA5-04AB-4A40-B9C8-59E2CAE1C93C}" srcOrd="0" destOrd="0" presId="urn:microsoft.com/office/officeart/2005/8/layout/hList9"/>
    <dgm:cxn modelId="{AF18E78A-252A-47B9-83EB-D739BE17F3DE}" type="presOf" srcId="{C8A2BF59-A309-45E3-9626-B2697E19E1EB}" destId="{72CF6127-D5B1-40D6-9E83-C2F7BF9B771F}" srcOrd="1" destOrd="0" presId="urn:microsoft.com/office/officeart/2005/8/layout/hList9"/>
    <dgm:cxn modelId="{E67B75D6-961E-4AB3-9ABB-5C7C30E7D809}" type="presOf" srcId="{8FD763A7-6FA0-4ED0-A84B-575A716E686D}" destId="{66E62548-CF97-487C-9C5C-41442938191A}" srcOrd="0" destOrd="0" presId="urn:microsoft.com/office/officeart/2005/8/layout/hList9"/>
    <dgm:cxn modelId="{0AEBBEB7-D547-4CC3-9B5F-4A25BD4474EC}" type="presOf" srcId="{A8ADFEBE-F8AB-41A1-B28F-877EC5769ED2}" destId="{92FCACA9-4FE5-4641-B542-D4BC4F70F86F}" srcOrd="0" destOrd="0" presId="urn:microsoft.com/office/officeart/2005/8/layout/hList9"/>
    <dgm:cxn modelId="{599CB628-C8DE-4C48-BE2F-3BD529A2250D}" type="presOf" srcId="{F4543639-6988-4E76-A483-3D6B4E0D165B}" destId="{6D5A45B6-F01C-4651-924C-728238848701}" srcOrd="0" destOrd="0" presId="urn:microsoft.com/office/officeart/2005/8/layout/hList9"/>
    <dgm:cxn modelId="{02DBEB3D-FBCB-4A80-BF74-19421CA2628E}" srcId="{3CF8979C-D6F2-4D30-A59E-BCD1D997515A}" destId="{8FD763A7-6FA0-4ED0-A84B-575A716E686D}" srcOrd="1" destOrd="0" parTransId="{04FABF24-2246-4430-9BF0-75E2EB1CF0F2}" sibTransId="{1E27FD80-35D5-444E-9466-E3485AC24928}"/>
    <dgm:cxn modelId="{9452D0DF-07A0-42FF-876F-9DABC90B87F1}" srcId="{8FD763A7-6FA0-4ED0-A84B-575A716E686D}" destId="{FC35E65C-3373-47CA-9154-803F9190CD4E}" srcOrd="0" destOrd="0" parTransId="{280C727B-8F19-47C1-82A9-5934A483A160}" sibTransId="{8B889043-93A2-4CEE-B20B-382E2D2F9359}"/>
    <dgm:cxn modelId="{7DA8826C-2025-4BB3-A262-1B06D3F6E950}" type="presOf" srcId="{F4543639-6988-4E76-A483-3D6B4E0D165B}" destId="{239843FC-D95D-41C4-B58D-5A28CB8F6776}" srcOrd="1" destOrd="0" presId="urn:microsoft.com/office/officeart/2005/8/layout/hList9"/>
    <dgm:cxn modelId="{3A67F4E9-4B0A-4280-9786-8FA11B26CE4A}" srcId="{3CF8979C-D6F2-4D30-A59E-BCD1D997515A}" destId="{A8ADFEBE-F8AB-41A1-B28F-877EC5769ED2}" srcOrd="0" destOrd="0" parTransId="{8E8A1CA4-5986-4240-B7BA-20C2AFEAEDC9}" sibTransId="{F7EA77F8-8E70-4B96-888F-DF50A9A22E2A}"/>
    <dgm:cxn modelId="{FC8F1065-4371-4CCD-A655-73F4C168EF6A}" type="presParOf" srcId="{039A123D-07D6-47BD-A8E4-315D853910CF}" destId="{D77C0A84-0EF2-4108-8B36-D1D9ECB20845}" srcOrd="0" destOrd="0" presId="urn:microsoft.com/office/officeart/2005/8/layout/hList9"/>
    <dgm:cxn modelId="{B71C8281-94ED-4DD5-8229-6E0D22000DD2}" type="presParOf" srcId="{039A123D-07D6-47BD-A8E4-315D853910CF}" destId="{DE01E401-29CA-4769-B178-3F89CBDE7F9A}" srcOrd="1" destOrd="0" presId="urn:microsoft.com/office/officeart/2005/8/layout/hList9"/>
    <dgm:cxn modelId="{2B4C004C-961B-4C4B-ADDE-1F63621D8786}" type="presParOf" srcId="{DE01E401-29CA-4769-B178-3F89CBDE7F9A}" destId="{A074E875-7151-4E02-A26D-24731A0F9601}" srcOrd="0" destOrd="0" presId="urn:microsoft.com/office/officeart/2005/8/layout/hList9"/>
    <dgm:cxn modelId="{BFC5B2BD-BD0F-44D2-9CF5-3D2AFC152646}" type="presParOf" srcId="{DE01E401-29CA-4769-B178-3F89CBDE7F9A}" destId="{1444911C-7265-4680-92A0-67BB948E8E00}" srcOrd="1" destOrd="0" presId="urn:microsoft.com/office/officeart/2005/8/layout/hList9"/>
    <dgm:cxn modelId="{CDD133EF-601C-4431-9A6E-6454B00AAF20}" type="presParOf" srcId="{1444911C-7265-4680-92A0-67BB948E8E00}" destId="{6D5A45B6-F01C-4651-924C-728238848701}" srcOrd="0" destOrd="0" presId="urn:microsoft.com/office/officeart/2005/8/layout/hList9"/>
    <dgm:cxn modelId="{A3E4ECB7-BE92-4921-A51C-9E16CB0C476C}" type="presParOf" srcId="{1444911C-7265-4680-92A0-67BB948E8E00}" destId="{239843FC-D95D-41C4-B58D-5A28CB8F6776}" srcOrd="1" destOrd="0" presId="urn:microsoft.com/office/officeart/2005/8/layout/hList9"/>
    <dgm:cxn modelId="{63AFA407-7726-419C-9641-EB3B423A3868}" type="presParOf" srcId="{039A123D-07D6-47BD-A8E4-315D853910CF}" destId="{EB8CC1B5-2B80-413F-9637-40813D6BCF28}" srcOrd="2" destOrd="0" presId="urn:microsoft.com/office/officeart/2005/8/layout/hList9"/>
    <dgm:cxn modelId="{EB04AA51-54F9-48C7-9025-93AA5D47AA05}" type="presParOf" srcId="{039A123D-07D6-47BD-A8E4-315D853910CF}" destId="{92FCACA9-4FE5-4641-B542-D4BC4F70F86F}" srcOrd="3" destOrd="0" presId="urn:microsoft.com/office/officeart/2005/8/layout/hList9"/>
    <dgm:cxn modelId="{5A6E75CF-99C0-4FCE-9E86-5C94270AF12C}" type="presParOf" srcId="{039A123D-07D6-47BD-A8E4-315D853910CF}" destId="{B6AA8A14-A1AD-4B3A-A2CD-305ED536DC28}" srcOrd="4" destOrd="0" presId="urn:microsoft.com/office/officeart/2005/8/layout/hList9"/>
    <dgm:cxn modelId="{69330FB5-5D47-4ED3-BAB3-24EE2741E89B}" type="presParOf" srcId="{039A123D-07D6-47BD-A8E4-315D853910CF}" destId="{FBE41239-D1C5-4336-9E71-6579077E5BDD}" srcOrd="5" destOrd="0" presId="urn:microsoft.com/office/officeart/2005/8/layout/hList9"/>
    <dgm:cxn modelId="{23321B78-0965-41C7-B791-BDFB1D11654D}" type="presParOf" srcId="{039A123D-07D6-47BD-A8E4-315D853910CF}" destId="{2EDD39D7-0FBD-45F2-BFF8-56C332B72E1E}" srcOrd="6" destOrd="0" presId="urn:microsoft.com/office/officeart/2005/8/layout/hList9"/>
    <dgm:cxn modelId="{8F661524-8A83-46BB-9EA0-0D4E6988D23B}" type="presParOf" srcId="{2EDD39D7-0FBD-45F2-BFF8-56C332B72E1E}" destId="{9426ABD4-4077-45F6-9AA6-C7791172960A}" srcOrd="0" destOrd="0" presId="urn:microsoft.com/office/officeart/2005/8/layout/hList9"/>
    <dgm:cxn modelId="{0D5452BC-36A8-445C-86AB-5F839957234F}" type="presParOf" srcId="{2EDD39D7-0FBD-45F2-BFF8-56C332B72E1E}" destId="{6581E7D9-A6B6-41CE-8A14-F8EF7212C171}" srcOrd="1" destOrd="0" presId="urn:microsoft.com/office/officeart/2005/8/layout/hList9"/>
    <dgm:cxn modelId="{635740C3-B494-45D0-9BA3-0B05C221AFC7}" type="presParOf" srcId="{6581E7D9-A6B6-41CE-8A14-F8EF7212C171}" destId="{CE2A8BA5-04AB-4A40-B9C8-59E2CAE1C93C}" srcOrd="0" destOrd="0" presId="urn:microsoft.com/office/officeart/2005/8/layout/hList9"/>
    <dgm:cxn modelId="{56820383-93D6-4642-9C8F-DD9A4E2650E1}" type="presParOf" srcId="{6581E7D9-A6B6-41CE-8A14-F8EF7212C171}" destId="{418B0DB0-10E3-4F98-944B-AEC9A8A55998}" srcOrd="1" destOrd="0" presId="urn:microsoft.com/office/officeart/2005/8/layout/hList9"/>
    <dgm:cxn modelId="{C8E7A3CC-4DE3-427C-970E-88946F5CEB42}" type="presParOf" srcId="{2EDD39D7-0FBD-45F2-BFF8-56C332B72E1E}" destId="{E3B9E6B7-90E7-4586-8153-8BBE581C37CA}" srcOrd="2" destOrd="0" presId="urn:microsoft.com/office/officeart/2005/8/layout/hList9"/>
    <dgm:cxn modelId="{FA94266B-44A9-413E-AFB0-7F145134AFF1}" type="presParOf" srcId="{E3B9E6B7-90E7-4586-8153-8BBE581C37CA}" destId="{E853CC14-3360-413B-8719-A2A42A6A6DDB}" srcOrd="0" destOrd="0" presId="urn:microsoft.com/office/officeart/2005/8/layout/hList9"/>
    <dgm:cxn modelId="{771FDC36-B61D-42D9-9343-6D1B5B5DF31B}" type="presParOf" srcId="{E3B9E6B7-90E7-4586-8153-8BBE581C37CA}" destId="{72CF6127-D5B1-40D6-9E83-C2F7BF9B771F}" srcOrd="1" destOrd="0" presId="urn:microsoft.com/office/officeart/2005/8/layout/hList9"/>
    <dgm:cxn modelId="{4ADA0E10-40EB-483A-98B6-1AFF20932129}" type="presParOf" srcId="{039A123D-07D6-47BD-A8E4-315D853910CF}" destId="{FD4725EA-DB6D-4929-9CE0-B926579EF5AE}" srcOrd="7" destOrd="0" presId="urn:microsoft.com/office/officeart/2005/8/layout/hList9"/>
    <dgm:cxn modelId="{E6A50F8C-070F-448C-95E4-C428CB2FE964}" type="presParOf" srcId="{039A123D-07D6-47BD-A8E4-315D853910CF}" destId="{66E62548-CF97-487C-9C5C-4144293819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6A280B-3B67-40EB-A68A-84C6880C53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8E8C35-032C-4661-B4DE-0AF6CF49CDD7}">
      <dgm:prSet phldrT="[文字]"/>
      <dgm:spPr>
        <a:solidFill>
          <a:srgbClr val="E49D1C"/>
        </a:solidFill>
      </dgm:spPr>
      <dgm:t>
        <a:bodyPr/>
        <a:lstStyle/>
        <a:p>
          <a:r>
            <a:rPr lang="zh-HK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課堂分析</a:t>
          </a:r>
          <a:endParaRPr lang="zh-TW" altLang="en-US" dirty="0"/>
        </a:p>
      </dgm:t>
    </dgm:pt>
    <dgm:pt modelId="{23E3E409-8B34-428D-8293-0D778CF847EF}" type="parTrans" cxnId="{F2AD147F-D569-4838-BC74-8F4901089848}">
      <dgm:prSet/>
      <dgm:spPr/>
      <dgm:t>
        <a:bodyPr/>
        <a:lstStyle/>
        <a:p>
          <a:endParaRPr lang="zh-TW" altLang="en-US"/>
        </a:p>
      </dgm:t>
    </dgm:pt>
    <dgm:pt modelId="{898089AF-5E3C-4502-9BEB-0911A3B50115}" type="sibTrans" cxnId="{F2AD147F-D569-4838-BC74-8F4901089848}">
      <dgm:prSet/>
      <dgm:spPr/>
      <dgm:t>
        <a:bodyPr/>
        <a:lstStyle/>
        <a:p>
          <a:endParaRPr lang="zh-TW" altLang="en-US"/>
        </a:p>
      </dgm:t>
    </dgm:pt>
    <dgm:pt modelId="{B6E8B14D-B528-4D92-9692-19C815144AC7}">
      <dgm:prSet phldrT="[文字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just" hangingPunct="0"/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教師可以運用人工智能去分析學生在課堂的學習過程，了解</a:t>
          </a:r>
          <a:r>
            <a: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學習成效，以改進課程及學與教策略。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57841E-3AD2-41B9-AC86-1C83AC69ADBD}" type="parTrans" cxnId="{79F72F7A-2579-4BE6-8BCF-531065CCE896}">
      <dgm:prSet/>
      <dgm:spPr/>
      <dgm:t>
        <a:bodyPr/>
        <a:lstStyle/>
        <a:p>
          <a:endParaRPr lang="zh-TW" altLang="en-US"/>
        </a:p>
      </dgm:t>
    </dgm:pt>
    <dgm:pt modelId="{2E80EBBF-D5D6-4828-812E-739A50A251A9}" type="sibTrans" cxnId="{79F72F7A-2579-4BE6-8BCF-531065CCE896}">
      <dgm:prSet/>
      <dgm:spPr/>
      <dgm:t>
        <a:bodyPr/>
        <a:lstStyle/>
        <a:p>
          <a:endParaRPr lang="zh-TW" altLang="en-US"/>
        </a:p>
      </dgm:t>
    </dgm:pt>
    <dgm:pt modelId="{8569ABF1-86EF-44FB-907C-17E0006BCD1E}">
      <dgm:prSet phldrT="[文字]"/>
      <dgm:spPr/>
      <dgm:t>
        <a:bodyPr/>
        <a:lstStyle/>
        <a:p>
          <a:r>
            <a:rPr lang="zh-HK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幫助視障學生</a:t>
          </a:r>
          <a:endParaRPr lang="zh-TW" altLang="en-US" dirty="0"/>
        </a:p>
      </dgm:t>
    </dgm:pt>
    <dgm:pt modelId="{DFE0F9DA-F33A-4CF1-A4FA-A3723A5085AE}" type="parTrans" cxnId="{42B8A97C-67C1-48DB-A820-A666D1064215}">
      <dgm:prSet/>
      <dgm:spPr/>
      <dgm:t>
        <a:bodyPr/>
        <a:lstStyle/>
        <a:p>
          <a:endParaRPr lang="zh-TW" altLang="en-US"/>
        </a:p>
      </dgm:t>
    </dgm:pt>
    <dgm:pt modelId="{7CF272E8-BA43-43A9-86C1-E3EF65A403C4}" type="sibTrans" cxnId="{42B8A97C-67C1-48DB-A820-A666D1064215}">
      <dgm:prSet/>
      <dgm:spPr/>
      <dgm:t>
        <a:bodyPr/>
        <a:lstStyle/>
        <a:p>
          <a:endParaRPr lang="zh-TW" altLang="en-US"/>
        </a:p>
      </dgm:t>
    </dgm:pt>
    <dgm:pt modelId="{005E657B-BA0B-444E-904E-630706DF1269}">
      <dgm:prSet phldrT="[文字]" custT="1"/>
      <dgm:spPr/>
      <dgm:t>
        <a:bodyPr/>
        <a:lstStyle/>
        <a:p>
          <a:pPr algn="just" hangingPunct="0"/>
          <a:r>
            <a:rPr lang="zh-HK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人工智能可以幫助視障學生閱讀圖像資訊，透過「觸覺顯示板」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幫</a:t>
          </a:r>
          <a:r>
            <a:rPr lang="zh-HK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助視障學生學習數學科的三角幾何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/>
        </a:p>
      </dgm:t>
    </dgm:pt>
    <dgm:pt modelId="{00826952-C54E-40DD-A6FE-3CA0535A7AF1}" type="parTrans" cxnId="{0A286D67-999A-437D-912E-F28F32434EA4}">
      <dgm:prSet/>
      <dgm:spPr/>
      <dgm:t>
        <a:bodyPr/>
        <a:lstStyle/>
        <a:p>
          <a:endParaRPr lang="zh-TW" altLang="en-US"/>
        </a:p>
      </dgm:t>
    </dgm:pt>
    <dgm:pt modelId="{D65ABEEB-3767-4A3E-90BE-743F1E9B1F54}" type="sibTrans" cxnId="{0A286D67-999A-437D-912E-F28F32434EA4}">
      <dgm:prSet/>
      <dgm:spPr/>
      <dgm:t>
        <a:bodyPr/>
        <a:lstStyle/>
        <a:p>
          <a:endParaRPr lang="zh-TW" altLang="en-US"/>
        </a:p>
      </dgm:t>
    </dgm:pt>
    <dgm:pt modelId="{EA059BC2-43E4-4D53-945B-5675D5E8508D}">
      <dgm:prSet phldrT="[文字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HK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智能配對教師</a:t>
          </a:r>
          <a:endParaRPr lang="zh-TW" altLang="en-US" dirty="0"/>
        </a:p>
      </dgm:t>
    </dgm:pt>
    <dgm:pt modelId="{8C620B1A-37D9-4E73-A63B-4AFCEFE21613}" type="parTrans" cxnId="{7A506193-9E42-49DD-974F-6A4BB99AB231}">
      <dgm:prSet/>
      <dgm:spPr/>
      <dgm:t>
        <a:bodyPr/>
        <a:lstStyle/>
        <a:p>
          <a:endParaRPr lang="zh-TW" altLang="en-US"/>
        </a:p>
      </dgm:t>
    </dgm:pt>
    <dgm:pt modelId="{E818B1FC-F559-4A62-A8C3-AA2C91C68983}" type="sibTrans" cxnId="{7A506193-9E42-49DD-974F-6A4BB99AB231}">
      <dgm:prSet/>
      <dgm:spPr/>
      <dgm:t>
        <a:bodyPr/>
        <a:lstStyle/>
        <a:p>
          <a:endParaRPr lang="zh-TW" altLang="en-US"/>
        </a:p>
      </dgm:t>
    </dgm:pt>
    <dgm:pt modelId="{D791271B-51D5-4088-8D3F-5200F43CFF6D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 hangingPunct="0"/>
          <a:r>
            <a:rPr lang="zh-HK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為了幫助一些居住在偏遠地區的學生，人工智能可以透過互聯網及雲端服務，為這些學生尋找合適的教師，提供實時功課輔導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dirty="0"/>
        </a:p>
      </dgm:t>
    </dgm:pt>
    <dgm:pt modelId="{B4327F19-21F8-40E5-91D2-02E8A3CB761A}" type="parTrans" cxnId="{67D63CE5-CCD1-443D-92C5-E7E7EAE23313}">
      <dgm:prSet/>
      <dgm:spPr/>
      <dgm:t>
        <a:bodyPr/>
        <a:lstStyle/>
        <a:p>
          <a:endParaRPr lang="zh-TW" altLang="en-US"/>
        </a:p>
      </dgm:t>
    </dgm:pt>
    <dgm:pt modelId="{AFEC0418-A0D5-4F00-9FEC-2E207981C7B1}" type="sibTrans" cxnId="{67D63CE5-CCD1-443D-92C5-E7E7EAE23313}">
      <dgm:prSet/>
      <dgm:spPr/>
      <dgm:t>
        <a:bodyPr/>
        <a:lstStyle/>
        <a:p>
          <a:endParaRPr lang="zh-TW" altLang="en-US"/>
        </a:p>
      </dgm:t>
    </dgm:pt>
    <dgm:pt modelId="{EE50D6CB-9116-486C-9CE9-61055BB7EC75}" type="pres">
      <dgm:prSet presAssocID="{AE6A280B-3B67-40EB-A68A-84C6880C53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9E9D68-4ED5-4FF8-88C3-1616B34DA4F9}" type="pres">
      <dgm:prSet presAssocID="{FB8E8C35-032C-4661-B4DE-0AF6CF49CDD7}" presName="composite" presStyleCnt="0"/>
      <dgm:spPr/>
    </dgm:pt>
    <dgm:pt modelId="{B42F0203-F13B-4AFC-A2C4-484E1BCD279B}" type="pres">
      <dgm:prSet presAssocID="{FB8E8C35-032C-4661-B4DE-0AF6CF49CDD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477762-4D75-4F89-A176-95924D4C32D6}" type="pres">
      <dgm:prSet presAssocID="{FB8E8C35-032C-4661-B4DE-0AF6CF49CDD7}" presName="desTx" presStyleLbl="alignAccFollowNode1" presStyleIdx="0" presStyleCnt="3" custLinFactNeighborX="-103" custLinFactNeighborY="6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E431AD-5A67-403B-8FC2-A94E06F4AF2B}" type="pres">
      <dgm:prSet presAssocID="{898089AF-5E3C-4502-9BEB-0911A3B50115}" presName="space" presStyleCnt="0"/>
      <dgm:spPr/>
    </dgm:pt>
    <dgm:pt modelId="{09ABE73C-9875-4576-8009-4513CA6FAC2E}" type="pres">
      <dgm:prSet presAssocID="{8569ABF1-86EF-44FB-907C-17E0006BCD1E}" presName="composite" presStyleCnt="0"/>
      <dgm:spPr/>
    </dgm:pt>
    <dgm:pt modelId="{91BB9B3C-DFB0-4C2B-BE5F-2659BCB79CC0}" type="pres">
      <dgm:prSet presAssocID="{8569ABF1-86EF-44FB-907C-17E0006BCD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2DC441-F54E-4A48-918B-626F9594C242}" type="pres">
      <dgm:prSet presAssocID="{8569ABF1-86EF-44FB-907C-17E0006BCD1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8D2D7C-FE39-4E9D-A25F-4196E5147A73}" type="pres">
      <dgm:prSet presAssocID="{7CF272E8-BA43-43A9-86C1-E3EF65A403C4}" presName="space" presStyleCnt="0"/>
      <dgm:spPr/>
    </dgm:pt>
    <dgm:pt modelId="{740FC1CC-2AA7-4595-B7FE-70102FD04F46}" type="pres">
      <dgm:prSet presAssocID="{EA059BC2-43E4-4D53-945B-5675D5E8508D}" presName="composite" presStyleCnt="0"/>
      <dgm:spPr/>
    </dgm:pt>
    <dgm:pt modelId="{62385C9A-C1E8-453A-A361-1C0CA9380222}" type="pres">
      <dgm:prSet presAssocID="{EA059BC2-43E4-4D53-945B-5675D5E8508D}" presName="parTx" presStyleLbl="alignNode1" presStyleIdx="2" presStyleCnt="3" custLinFactNeighborX="103" custLinFactNeighborY="-13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7DB64F-3245-41D2-834C-7CB1C3D8402F}" type="pres">
      <dgm:prSet presAssocID="{EA059BC2-43E4-4D53-945B-5675D5E8508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5DBB3E-1DF2-4D01-8AA9-682EDA1DCA04}" type="presOf" srcId="{AE6A280B-3B67-40EB-A68A-84C6880C53A4}" destId="{EE50D6CB-9116-486C-9CE9-61055BB7EC75}" srcOrd="0" destOrd="0" presId="urn:microsoft.com/office/officeart/2005/8/layout/hList1"/>
    <dgm:cxn modelId="{F2AD147F-D569-4838-BC74-8F4901089848}" srcId="{AE6A280B-3B67-40EB-A68A-84C6880C53A4}" destId="{FB8E8C35-032C-4661-B4DE-0AF6CF49CDD7}" srcOrd="0" destOrd="0" parTransId="{23E3E409-8B34-428D-8293-0D778CF847EF}" sibTransId="{898089AF-5E3C-4502-9BEB-0911A3B50115}"/>
    <dgm:cxn modelId="{79F72F7A-2579-4BE6-8BCF-531065CCE896}" srcId="{FB8E8C35-032C-4661-B4DE-0AF6CF49CDD7}" destId="{B6E8B14D-B528-4D92-9692-19C815144AC7}" srcOrd="0" destOrd="0" parTransId="{D857841E-3AD2-41B9-AC86-1C83AC69ADBD}" sibTransId="{2E80EBBF-D5D6-4828-812E-739A50A251A9}"/>
    <dgm:cxn modelId="{0A286D67-999A-437D-912E-F28F32434EA4}" srcId="{8569ABF1-86EF-44FB-907C-17E0006BCD1E}" destId="{005E657B-BA0B-444E-904E-630706DF1269}" srcOrd="0" destOrd="0" parTransId="{00826952-C54E-40DD-A6FE-3CA0535A7AF1}" sibTransId="{D65ABEEB-3767-4A3E-90BE-743F1E9B1F54}"/>
    <dgm:cxn modelId="{994EBDB6-A132-420B-AEC4-ED4C4487C3BB}" type="presOf" srcId="{005E657B-BA0B-444E-904E-630706DF1269}" destId="{532DC441-F54E-4A48-918B-626F9594C242}" srcOrd="0" destOrd="0" presId="urn:microsoft.com/office/officeart/2005/8/layout/hList1"/>
    <dgm:cxn modelId="{67D63CE5-CCD1-443D-92C5-E7E7EAE23313}" srcId="{EA059BC2-43E4-4D53-945B-5675D5E8508D}" destId="{D791271B-51D5-4088-8D3F-5200F43CFF6D}" srcOrd="0" destOrd="0" parTransId="{B4327F19-21F8-40E5-91D2-02E8A3CB761A}" sibTransId="{AFEC0418-A0D5-4F00-9FEC-2E207981C7B1}"/>
    <dgm:cxn modelId="{439B680C-7315-4060-9617-828CD37343AE}" type="presOf" srcId="{EA059BC2-43E4-4D53-945B-5675D5E8508D}" destId="{62385C9A-C1E8-453A-A361-1C0CA9380222}" srcOrd="0" destOrd="0" presId="urn:microsoft.com/office/officeart/2005/8/layout/hList1"/>
    <dgm:cxn modelId="{D4DCF21E-1C9A-425C-88C4-9510E66BEAAB}" type="presOf" srcId="{B6E8B14D-B528-4D92-9692-19C815144AC7}" destId="{04477762-4D75-4F89-A176-95924D4C32D6}" srcOrd="0" destOrd="0" presId="urn:microsoft.com/office/officeart/2005/8/layout/hList1"/>
    <dgm:cxn modelId="{FAF67498-5493-4F83-ACCE-781B2B76875C}" type="presOf" srcId="{FB8E8C35-032C-4661-B4DE-0AF6CF49CDD7}" destId="{B42F0203-F13B-4AFC-A2C4-484E1BCD279B}" srcOrd="0" destOrd="0" presId="urn:microsoft.com/office/officeart/2005/8/layout/hList1"/>
    <dgm:cxn modelId="{807D4B0B-6230-45F1-B6AD-E9BD553EC47C}" type="presOf" srcId="{D791271B-51D5-4088-8D3F-5200F43CFF6D}" destId="{367DB64F-3245-41D2-834C-7CB1C3D8402F}" srcOrd="0" destOrd="0" presId="urn:microsoft.com/office/officeart/2005/8/layout/hList1"/>
    <dgm:cxn modelId="{7A506193-9E42-49DD-974F-6A4BB99AB231}" srcId="{AE6A280B-3B67-40EB-A68A-84C6880C53A4}" destId="{EA059BC2-43E4-4D53-945B-5675D5E8508D}" srcOrd="2" destOrd="0" parTransId="{8C620B1A-37D9-4E73-A63B-4AFCEFE21613}" sibTransId="{E818B1FC-F559-4A62-A8C3-AA2C91C68983}"/>
    <dgm:cxn modelId="{A326E967-A484-42A2-8AAA-A022F2FA73F8}" type="presOf" srcId="{8569ABF1-86EF-44FB-907C-17E0006BCD1E}" destId="{91BB9B3C-DFB0-4C2B-BE5F-2659BCB79CC0}" srcOrd="0" destOrd="0" presId="urn:microsoft.com/office/officeart/2005/8/layout/hList1"/>
    <dgm:cxn modelId="{42B8A97C-67C1-48DB-A820-A666D1064215}" srcId="{AE6A280B-3B67-40EB-A68A-84C6880C53A4}" destId="{8569ABF1-86EF-44FB-907C-17E0006BCD1E}" srcOrd="1" destOrd="0" parTransId="{DFE0F9DA-F33A-4CF1-A4FA-A3723A5085AE}" sibTransId="{7CF272E8-BA43-43A9-86C1-E3EF65A403C4}"/>
    <dgm:cxn modelId="{58C2967A-4351-4743-B0AE-A4289698E9FF}" type="presParOf" srcId="{EE50D6CB-9116-486C-9CE9-61055BB7EC75}" destId="{959E9D68-4ED5-4FF8-88C3-1616B34DA4F9}" srcOrd="0" destOrd="0" presId="urn:microsoft.com/office/officeart/2005/8/layout/hList1"/>
    <dgm:cxn modelId="{29B3B363-A35A-4274-A59B-2AB0974BB3A4}" type="presParOf" srcId="{959E9D68-4ED5-4FF8-88C3-1616B34DA4F9}" destId="{B42F0203-F13B-4AFC-A2C4-484E1BCD279B}" srcOrd="0" destOrd="0" presId="urn:microsoft.com/office/officeart/2005/8/layout/hList1"/>
    <dgm:cxn modelId="{233AC2E0-9DC5-4ABA-BFFA-6F3A9ECF8124}" type="presParOf" srcId="{959E9D68-4ED5-4FF8-88C3-1616B34DA4F9}" destId="{04477762-4D75-4F89-A176-95924D4C32D6}" srcOrd="1" destOrd="0" presId="urn:microsoft.com/office/officeart/2005/8/layout/hList1"/>
    <dgm:cxn modelId="{17231E32-484A-4FC6-A077-8A6CD0EAF0D7}" type="presParOf" srcId="{EE50D6CB-9116-486C-9CE9-61055BB7EC75}" destId="{23E431AD-5A67-403B-8FC2-A94E06F4AF2B}" srcOrd="1" destOrd="0" presId="urn:microsoft.com/office/officeart/2005/8/layout/hList1"/>
    <dgm:cxn modelId="{4FAAD2E2-CED7-4E0B-9F41-4187749843A4}" type="presParOf" srcId="{EE50D6CB-9116-486C-9CE9-61055BB7EC75}" destId="{09ABE73C-9875-4576-8009-4513CA6FAC2E}" srcOrd="2" destOrd="0" presId="urn:microsoft.com/office/officeart/2005/8/layout/hList1"/>
    <dgm:cxn modelId="{97741C6C-C4FC-48F6-862F-DC0F3C4F916F}" type="presParOf" srcId="{09ABE73C-9875-4576-8009-4513CA6FAC2E}" destId="{91BB9B3C-DFB0-4C2B-BE5F-2659BCB79CC0}" srcOrd="0" destOrd="0" presId="urn:microsoft.com/office/officeart/2005/8/layout/hList1"/>
    <dgm:cxn modelId="{5C38DB14-6CF9-4E0E-B7F0-1AA26C67EC40}" type="presParOf" srcId="{09ABE73C-9875-4576-8009-4513CA6FAC2E}" destId="{532DC441-F54E-4A48-918B-626F9594C242}" srcOrd="1" destOrd="0" presId="urn:microsoft.com/office/officeart/2005/8/layout/hList1"/>
    <dgm:cxn modelId="{F3234EC4-2A28-48BE-B7F7-F988D5A5B1D6}" type="presParOf" srcId="{EE50D6CB-9116-486C-9CE9-61055BB7EC75}" destId="{368D2D7C-FE39-4E9D-A25F-4196E5147A73}" srcOrd="3" destOrd="0" presId="urn:microsoft.com/office/officeart/2005/8/layout/hList1"/>
    <dgm:cxn modelId="{1DF6265B-B891-409A-8A48-336F0D0064B5}" type="presParOf" srcId="{EE50D6CB-9116-486C-9CE9-61055BB7EC75}" destId="{740FC1CC-2AA7-4595-B7FE-70102FD04F46}" srcOrd="4" destOrd="0" presId="urn:microsoft.com/office/officeart/2005/8/layout/hList1"/>
    <dgm:cxn modelId="{DCB429D5-CA8A-47AB-A8D6-64E7D8E932CD}" type="presParOf" srcId="{740FC1CC-2AA7-4595-B7FE-70102FD04F46}" destId="{62385C9A-C1E8-453A-A361-1C0CA9380222}" srcOrd="0" destOrd="0" presId="urn:microsoft.com/office/officeart/2005/8/layout/hList1"/>
    <dgm:cxn modelId="{F2C615E6-FE90-4938-BC4A-2F3EADE27B98}" type="presParOf" srcId="{740FC1CC-2AA7-4595-B7FE-70102FD04F46}" destId="{367DB64F-3245-41D2-834C-7CB1C3D8402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4C4EB0-F65B-44BD-B27D-3453D117EB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7188B1-80E0-4C09-8E54-A0B32DAD96AF}" type="pres">
      <dgm:prSet presAssocID="{564C4EB0-F65B-44BD-B27D-3453D117EB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6F428-2F0C-4778-8CFD-9804585B1FBD}" type="presOf" srcId="{564C4EB0-F65B-44BD-B27D-3453D117EBCA}" destId="{8F7188B1-80E0-4C09-8E54-A0B32DAD96A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4C4EB0-F65B-44BD-B27D-3453D117EB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7188B1-80E0-4C09-8E54-A0B32DAD96AF}" type="pres">
      <dgm:prSet presAssocID="{564C4EB0-F65B-44BD-B27D-3453D117EB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6F428-2F0C-4778-8CFD-9804585B1FBD}" type="presOf" srcId="{564C4EB0-F65B-44BD-B27D-3453D117EBCA}" destId="{8F7188B1-80E0-4C09-8E54-A0B32DAD96A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D729AF-F5DB-4E72-B660-1EF8283D7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4233637-0055-4102-B183-2BC83DD2A9D3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indent="0" defTabSz="914400">
            <a:lnSpc>
              <a:spcPct val="12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HK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試從互聯網上瀏覽一些官方或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具公信力組織</a:t>
          </a:r>
          <a:r>
            <a:rPr lang="zh-HK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的網站，進一步了解國家在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人工智能、大數據及雲端儲存方面的最新發展及應用範圍。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08A7C0-BA2E-4935-AEC1-13EC7B69E004}" type="parTrans" cxnId="{BB62F966-FDCB-41ED-BAFF-7DBDEB1C0A03}">
      <dgm:prSet/>
      <dgm:spPr/>
      <dgm:t>
        <a:bodyPr/>
        <a:lstStyle/>
        <a:p>
          <a:endParaRPr lang="zh-TW" altLang="en-US"/>
        </a:p>
      </dgm:t>
    </dgm:pt>
    <dgm:pt modelId="{4EE22C7C-FDC2-4368-B579-A6C62F22771B}" type="sibTrans" cxnId="{BB62F966-FDCB-41ED-BAFF-7DBDEB1C0A03}">
      <dgm:prSet/>
      <dgm:spPr/>
      <dgm:t>
        <a:bodyPr/>
        <a:lstStyle/>
        <a:p>
          <a:endParaRPr lang="zh-TW" altLang="en-US"/>
        </a:p>
      </dgm:t>
    </dgm:pt>
    <dgm:pt modelId="{B96C1134-DCAE-41E6-99EB-8AB6DD6AC048}">
      <dgm:prSet phldrT="[文字]"/>
      <dgm:spPr/>
      <dgm:t>
        <a:bodyPr/>
        <a:lstStyle/>
        <a:p>
          <a:endParaRPr lang="zh-TW" altLang="en-US" dirty="0"/>
        </a:p>
      </dgm:t>
    </dgm:pt>
    <dgm:pt modelId="{E3730158-4D99-4AFF-A065-20678ACB4B2A}" type="parTrans" cxnId="{BBBBD0F2-2AE5-4E51-9281-DCE3223177AE}">
      <dgm:prSet/>
      <dgm:spPr/>
      <dgm:t>
        <a:bodyPr/>
        <a:lstStyle/>
        <a:p>
          <a:endParaRPr lang="zh-TW" altLang="en-US"/>
        </a:p>
      </dgm:t>
    </dgm:pt>
    <dgm:pt modelId="{71A71CA8-7166-4FBE-8E76-DD29DC8B5DBA}" type="sibTrans" cxnId="{BBBBD0F2-2AE5-4E51-9281-DCE3223177AE}">
      <dgm:prSet/>
      <dgm:spPr/>
      <dgm:t>
        <a:bodyPr/>
        <a:lstStyle/>
        <a:p>
          <a:endParaRPr lang="zh-TW" altLang="en-US"/>
        </a:p>
      </dgm:t>
    </dgm:pt>
    <dgm:pt modelId="{F04F27EA-4BC5-43D8-86AC-74D87F041EDF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2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試建議人工智能、大數據及雲端儲存可以繼續在那方面發展，使人類的生活變得更美好。</a:t>
          </a:r>
        </a:p>
      </dgm:t>
    </dgm:pt>
    <dgm:pt modelId="{AD253051-B101-43FD-817A-161780303EF0}" type="parTrans" cxnId="{3A2E1986-12F9-45BB-ADE4-99A40D7F64A2}">
      <dgm:prSet/>
      <dgm:spPr/>
      <dgm:t>
        <a:bodyPr/>
        <a:lstStyle/>
        <a:p>
          <a:endParaRPr lang="zh-TW" altLang="en-US"/>
        </a:p>
      </dgm:t>
    </dgm:pt>
    <dgm:pt modelId="{E2097847-66C5-46A5-B895-31D79ECE0E74}" type="sibTrans" cxnId="{3A2E1986-12F9-45BB-ADE4-99A40D7F64A2}">
      <dgm:prSet/>
      <dgm:spPr/>
      <dgm:t>
        <a:bodyPr/>
        <a:lstStyle/>
        <a:p>
          <a:endParaRPr lang="zh-TW" altLang="en-US"/>
        </a:p>
      </dgm:t>
    </dgm:pt>
    <dgm:pt modelId="{F8BB0EFC-933E-4F3E-A8F6-659B27F6A314}">
      <dgm:prSet phldrT="[文字]"/>
      <dgm:spPr/>
      <dgm:t>
        <a:bodyPr/>
        <a:lstStyle/>
        <a:p>
          <a:endParaRPr lang="zh-TW" altLang="en-US" dirty="0"/>
        </a:p>
      </dgm:t>
    </dgm:pt>
    <dgm:pt modelId="{84D0CB53-A91E-4ADC-80FB-FE44C0AC638B}" type="parTrans" cxnId="{86381F43-DBD7-4010-9A58-ECD0EAD2B169}">
      <dgm:prSet/>
      <dgm:spPr/>
      <dgm:t>
        <a:bodyPr/>
        <a:lstStyle/>
        <a:p>
          <a:endParaRPr lang="zh-TW" altLang="en-US"/>
        </a:p>
      </dgm:t>
    </dgm:pt>
    <dgm:pt modelId="{4AFFAC8B-757B-4A1A-92B9-4C203035C2C4}" type="sibTrans" cxnId="{86381F43-DBD7-4010-9A58-ECD0EAD2B169}">
      <dgm:prSet/>
      <dgm:spPr/>
      <dgm:t>
        <a:bodyPr/>
        <a:lstStyle/>
        <a:p>
          <a:endParaRPr lang="zh-TW" altLang="en-US"/>
        </a:p>
      </dgm:t>
    </dgm:pt>
    <dgm:pt modelId="{BB4E7763-2706-49BF-9DA3-98772679500A}" type="pres">
      <dgm:prSet presAssocID="{EAD729AF-F5DB-4E72-B660-1EF8283D7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BCDD26-43EA-49AD-8E7F-DA2613357281}" type="pres">
      <dgm:prSet presAssocID="{A4233637-0055-4102-B183-2BC83DD2A9D3}" presName="parentText" presStyleLbl="node1" presStyleIdx="0" presStyleCnt="2" custScaleY="108887" custLinFactY="-181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BB2739-A876-4E00-8B67-216B699C1ED2}" type="pres">
      <dgm:prSet presAssocID="{A4233637-0055-4102-B183-2BC83DD2A9D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B583C-D3CB-428B-AA02-2302286F75AD}" type="pres">
      <dgm:prSet presAssocID="{F04F27EA-4BC5-43D8-86AC-74D87F041EDF}" presName="parentText" presStyleLbl="node1" presStyleIdx="1" presStyleCnt="2" custLinFactNeighborY="-299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96123F-B187-42CB-A7A6-4D21676A6F5B}" type="pres">
      <dgm:prSet presAssocID="{F04F27EA-4BC5-43D8-86AC-74D87F041ED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62F966-FDCB-41ED-BAFF-7DBDEB1C0A03}" srcId="{EAD729AF-F5DB-4E72-B660-1EF8283D74BE}" destId="{A4233637-0055-4102-B183-2BC83DD2A9D3}" srcOrd="0" destOrd="0" parTransId="{F308A7C0-BA2E-4935-AEC1-13EC7B69E004}" sibTransId="{4EE22C7C-FDC2-4368-B579-A6C62F22771B}"/>
    <dgm:cxn modelId="{70B678DE-820A-4703-8BAC-96EDD883C2EA}" type="presOf" srcId="{F8BB0EFC-933E-4F3E-A8F6-659B27F6A314}" destId="{7396123F-B187-42CB-A7A6-4D21676A6F5B}" srcOrd="0" destOrd="0" presId="urn:microsoft.com/office/officeart/2005/8/layout/vList2"/>
    <dgm:cxn modelId="{3BB24A57-D293-4A73-AB45-17369EEF3F37}" type="presOf" srcId="{B96C1134-DCAE-41E6-99EB-8AB6DD6AC048}" destId="{6BBB2739-A876-4E00-8B67-216B699C1ED2}" srcOrd="0" destOrd="0" presId="urn:microsoft.com/office/officeart/2005/8/layout/vList2"/>
    <dgm:cxn modelId="{5324903A-4E9C-4D7C-A51C-01975898D839}" type="presOf" srcId="{A4233637-0055-4102-B183-2BC83DD2A9D3}" destId="{F4BCDD26-43EA-49AD-8E7F-DA2613357281}" srcOrd="0" destOrd="0" presId="urn:microsoft.com/office/officeart/2005/8/layout/vList2"/>
    <dgm:cxn modelId="{BC9BA326-2905-4CBB-BA93-C2EEEED363CF}" type="presOf" srcId="{EAD729AF-F5DB-4E72-B660-1EF8283D74BE}" destId="{BB4E7763-2706-49BF-9DA3-98772679500A}" srcOrd="0" destOrd="0" presId="urn:microsoft.com/office/officeart/2005/8/layout/vList2"/>
    <dgm:cxn modelId="{86381F43-DBD7-4010-9A58-ECD0EAD2B169}" srcId="{F04F27EA-4BC5-43D8-86AC-74D87F041EDF}" destId="{F8BB0EFC-933E-4F3E-A8F6-659B27F6A314}" srcOrd="0" destOrd="0" parTransId="{84D0CB53-A91E-4ADC-80FB-FE44C0AC638B}" sibTransId="{4AFFAC8B-757B-4A1A-92B9-4C203035C2C4}"/>
    <dgm:cxn modelId="{BBBBD0F2-2AE5-4E51-9281-DCE3223177AE}" srcId="{A4233637-0055-4102-B183-2BC83DD2A9D3}" destId="{B96C1134-DCAE-41E6-99EB-8AB6DD6AC048}" srcOrd="0" destOrd="0" parTransId="{E3730158-4D99-4AFF-A065-20678ACB4B2A}" sibTransId="{71A71CA8-7166-4FBE-8E76-DD29DC8B5DBA}"/>
    <dgm:cxn modelId="{76F0C821-09A5-4C09-ACF0-46603A31394D}" type="presOf" srcId="{F04F27EA-4BC5-43D8-86AC-74D87F041EDF}" destId="{073B583C-D3CB-428B-AA02-2302286F75AD}" srcOrd="0" destOrd="0" presId="urn:microsoft.com/office/officeart/2005/8/layout/vList2"/>
    <dgm:cxn modelId="{3A2E1986-12F9-45BB-ADE4-99A40D7F64A2}" srcId="{EAD729AF-F5DB-4E72-B660-1EF8283D74BE}" destId="{F04F27EA-4BC5-43D8-86AC-74D87F041EDF}" srcOrd="1" destOrd="0" parTransId="{AD253051-B101-43FD-817A-161780303EF0}" sibTransId="{E2097847-66C5-46A5-B895-31D79ECE0E74}"/>
    <dgm:cxn modelId="{87EF7B43-3BAE-451A-9DF0-DC6093ACB6A1}" type="presParOf" srcId="{BB4E7763-2706-49BF-9DA3-98772679500A}" destId="{F4BCDD26-43EA-49AD-8E7F-DA2613357281}" srcOrd="0" destOrd="0" presId="urn:microsoft.com/office/officeart/2005/8/layout/vList2"/>
    <dgm:cxn modelId="{CC437BD8-43A5-48ED-BEF5-C9BC8E4E5B66}" type="presParOf" srcId="{BB4E7763-2706-49BF-9DA3-98772679500A}" destId="{6BBB2739-A876-4E00-8B67-216B699C1ED2}" srcOrd="1" destOrd="0" presId="urn:microsoft.com/office/officeart/2005/8/layout/vList2"/>
    <dgm:cxn modelId="{15685BAC-8030-4A77-A569-5AE754E6DDA8}" type="presParOf" srcId="{BB4E7763-2706-49BF-9DA3-98772679500A}" destId="{073B583C-D3CB-428B-AA02-2302286F75AD}" srcOrd="2" destOrd="0" presId="urn:microsoft.com/office/officeart/2005/8/layout/vList2"/>
    <dgm:cxn modelId="{B14040B3-E1F2-4522-BE53-1F39BF44DED7}" type="presParOf" srcId="{BB4E7763-2706-49BF-9DA3-98772679500A}" destId="{7396123F-B187-42CB-A7A6-4D21676A6F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53F1-632E-4A65-8806-CAAF624BAB5C}">
      <dsp:nvSpPr>
        <dsp:cNvPr id="0" name=""/>
        <dsp:cNvSpPr/>
      </dsp:nvSpPr>
      <dsp:spPr>
        <a:xfrm rot="5400000">
          <a:off x="4429680" y="-1674256"/>
          <a:ext cx="1047750" cy="4662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人工智能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是指模仿及擴展人類智能的一種科技，亦指研發有關的理論及技術的一門學科。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622471" y="184100"/>
        <a:ext cx="4611022" cy="945456"/>
      </dsp:txXfrm>
    </dsp:sp>
    <dsp:sp modelId="{986B5533-6C91-4648-923B-59DB6A2DDD20}">
      <dsp:nvSpPr>
        <dsp:cNvPr id="0" name=""/>
        <dsp:cNvSpPr/>
      </dsp:nvSpPr>
      <dsp:spPr>
        <a:xfrm>
          <a:off x="0" y="1984"/>
          <a:ext cx="262247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4200" kern="12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人工智能</a:t>
          </a:r>
          <a:endParaRPr lang="zh-TW" altLang="en-US" sz="4200" kern="1200" dirty="0">
            <a:solidFill>
              <a:schemeClr val="bg1"/>
            </a:solidFill>
          </a:endParaRPr>
        </a:p>
      </dsp:txBody>
      <dsp:txXfrm>
        <a:off x="63934" y="65918"/>
        <a:ext cx="2494602" cy="1181819"/>
      </dsp:txXfrm>
    </dsp:sp>
    <dsp:sp modelId="{88F12443-F468-4016-8225-73B4A4762C4E}">
      <dsp:nvSpPr>
        <dsp:cNvPr id="0" name=""/>
        <dsp:cNvSpPr/>
      </dsp:nvSpPr>
      <dsp:spPr>
        <a:xfrm rot="5400000">
          <a:off x="4429680" y="-299084"/>
          <a:ext cx="1047750" cy="4662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要訓練人工智能系統，研究人員會把非常大量的數據 </a:t>
          </a:r>
          <a:r>
            <a:rPr lang="en-US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即</a:t>
          </a:r>
          <a:r>
            <a:rPr lang="zh-TW" altLang="en-US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大數據</a:t>
          </a:r>
          <a:r>
            <a:rPr lang="en-US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 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提供給該系統，讓其可以自我學習。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622471" y="1559272"/>
        <a:ext cx="4611022" cy="945456"/>
      </dsp:txXfrm>
    </dsp:sp>
    <dsp:sp modelId="{5A68AC35-EE92-4DF5-B308-DE6EF69BEF84}">
      <dsp:nvSpPr>
        <dsp:cNvPr id="0" name=""/>
        <dsp:cNvSpPr/>
      </dsp:nvSpPr>
      <dsp:spPr>
        <a:xfrm>
          <a:off x="0" y="1377156"/>
          <a:ext cx="262247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大數據</a:t>
          </a:r>
          <a:endParaRPr lang="zh-TW" altLang="en-US" sz="4200" kern="1200" dirty="0">
            <a:solidFill>
              <a:schemeClr val="bg1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3934" y="1441090"/>
        <a:ext cx="2494602" cy="1181819"/>
      </dsp:txXfrm>
    </dsp:sp>
    <dsp:sp modelId="{E6376AAB-572F-462F-8B35-9457E18A8B03}">
      <dsp:nvSpPr>
        <dsp:cNvPr id="0" name=""/>
        <dsp:cNvSpPr/>
      </dsp:nvSpPr>
      <dsp:spPr>
        <a:xfrm rot="5400000">
          <a:off x="4429680" y="1076087"/>
          <a:ext cx="1047750" cy="4662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雲端儲存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就是為</a:t>
          </a:r>
          <a:r>
            <a:rPr lang="zh-HK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大數據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提供足夠的儲存空間，讓</a:t>
          </a:r>
          <a:r>
            <a:rPr lang="zh-HK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人工智能可以取得所需的數據進行分析及運算。</a:t>
          </a:r>
          <a:endParaRPr lang="zh-TW" altLang="en-US" sz="2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000" kern="1200" dirty="0"/>
        </a:p>
      </dsp:txBody>
      <dsp:txXfrm rot="-5400000">
        <a:off x="2622471" y="2934444"/>
        <a:ext cx="4611022" cy="945456"/>
      </dsp:txXfrm>
    </dsp:sp>
    <dsp:sp modelId="{7F597CF4-3559-4F30-8785-3038316DF894}">
      <dsp:nvSpPr>
        <dsp:cNvPr id="0" name=""/>
        <dsp:cNvSpPr/>
      </dsp:nvSpPr>
      <dsp:spPr>
        <a:xfrm>
          <a:off x="0" y="2752328"/>
          <a:ext cx="262247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雲端儲存</a:t>
          </a:r>
          <a:endParaRPr lang="zh-TW" altLang="en-US" sz="4200" kern="1200" dirty="0">
            <a:solidFill>
              <a:schemeClr val="bg1"/>
            </a:solidFill>
          </a:endParaRPr>
        </a:p>
      </dsp:txBody>
      <dsp:txXfrm>
        <a:off x="63934" y="2816262"/>
        <a:ext cx="2494602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68A9D-5424-44B7-9633-6B83B034DA7E}">
      <dsp:nvSpPr>
        <dsp:cNvPr id="0" name=""/>
        <dsp:cNvSpPr/>
      </dsp:nvSpPr>
      <dsp:spPr>
        <a:xfrm>
          <a:off x="0" y="13700"/>
          <a:ext cx="4430449" cy="438943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400" b="1" kern="1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無人駕駛汽車</a:t>
          </a:r>
          <a:r>
            <a:rPr lang="zh-HK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可以透過車上的感應設備，去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判斷</a:t>
          </a:r>
          <a:r>
            <a:rPr lang="zh-HK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路面的情況，及以人工智能去作判斷及決定，例如是否需加減速、轉彎等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/>
        </a:p>
      </dsp:txBody>
      <dsp:txXfrm>
        <a:off x="887652" y="1041903"/>
        <a:ext cx="2655145" cy="2256259"/>
      </dsp:txXfrm>
    </dsp:sp>
    <dsp:sp modelId="{4543E627-89BF-4ADE-82AA-EAEAB42BBB33}">
      <dsp:nvSpPr>
        <dsp:cNvPr id="0" name=""/>
        <dsp:cNvSpPr/>
      </dsp:nvSpPr>
      <dsp:spPr>
        <a:xfrm>
          <a:off x="4147752" y="991942"/>
          <a:ext cx="3398705" cy="33974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不過，工程師事前需要提供大量有關所經路面及駕駛情況的數據，讓人工智能去學習模仿。</a:t>
          </a:r>
          <a:endParaRPr lang="zh-TW" altLang="en-US" sz="2000" kern="1200" dirty="0"/>
        </a:p>
      </dsp:txBody>
      <dsp:txXfrm>
        <a:off x="5003257" y="1852441"/>
        <a:ext cx="1687695" cy="1676496"/>
      </dsp:txXfrm>
    </dsp:sp>
    <dsp:sp modelId="{E6E83627-F83B-4E62-839C-3818ED01A400}">
      <dsp:nvSpPr>
        <dsp:cNvPr id="0" name=""/>
        <dsp:cNvSpPr/>
      </dsp:nvSpPr>
      <dsp:spPr>
        <a:xfrm>
          <a:off x="5033783" y="1143490"/>
          <a:ext cx="2969454" cy="2969454"/>
        </a:xfrm>
        <a:prstGeom prst="circularArrow">
          <a:avLst>
            <a:gd name="adj1" fmla="val 4878"/>
            <a:gd name="adj2" fmla="val 312630"/>
            <a:gd name="adj3" fmla="val 3157713"/>
            <a:gd name="adj4" fmla="val 1520095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8482E-81EF-48E6-9FF4-DEA0E03D9216}">
      <dsp:nvSpPr>
        <dsp:cNvPr id="0" name=""/>
        <dsp:cNvSpPr/>
      </dsp:nvSpPr>
      <dsp:spPr>
        <a:xfrm>
          <a:off x="-18591" y="-106096"/>
          <a:ext cx="2245197" cy="22451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6683D-392C-49F4-84A3-0A8FC654DD51}">
      <dsp:nvSpPr>
        <dsp:cNvPr id="0" name=""/>
        <dsp:cNvSpPr/>
      </dsp:nvSpPr>
      <dsp:spPr>
        <a:xfrm>
          <a:off x="0" y="74530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C709B-AA09-4A34-A36C-C36431815B35}">
      <dsp:nvSpPr>
        <dsp:cNvPr id="0" name=""/>
        <dsp:cNvSpPr/>
      </dsp:nvSpPr>
      <dsp:spPr>
        <a:xfrm>
          <a:off x="28490" y="0"/>
          <a:ext cx="7131944" cy="97109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人工智能可以基於以往大量的病例，學習如何作出準確的診斷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及建議治療方法 。</a:t>
          </a:r>
          <a:r>
            <a:rPr lang="zh-HK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400" kern="1200" dirty="0"/>
        </a:p>
      </dsp:txBody>
      <dsp:txXfrm>
        <a:off x="75895" y="47405"/>
        <a:ext cx="7037134" cy="876285"/>
      </dsp:txXfrm>
    </dsp:sp>
    <dsp:sp modelId="{BD12EB06-0818-428C-A326-8B11D27137F8}">
      <dsp:nvSpPr>
        <dsp:cNvPr id="0" name=""/>
        <dsp:cNvSpPr/>
      </dsp:nvSpPr>
      <dsp:spPr>
        <a:xfrm>
          <a:off x="0" y="238954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BFDE0-6645-4CCD-A756-84AC37AF4F26}">
      <dsp:nvSpPr>
        <dsp:cNvPr id="0" name=""/>
        <dsp:cNvSpPr/>
      </dsp:nvSpPr>
      <dsp:spPr>
        <a:xfrm>
          <a:off x="200108" y="1293881"/>
          <a:ext cx="7835427" cy="137495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在人口老化及醫療負擔日益沉重的大趨勢下，可以減輕醫生的工作量及人手需求。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 dirty="0"/>
        </a:p>
      </dsp:txBody>
      <dsp:txXfrm>
        <a:off x="267228" y="1361001"/>
        <a:ext cx="7701187" cy="1240716"/>
      </dsp:txXfrm>
    </dsp:sp>
    <dsp:sp modelId="{EF7E3BAD-B6F9-4DB5-8FBE-F826F04A3A76}">
      <dsp:nvSpPr>
        <dsp:cNvPr id="0" name=""/>
        <dsp:cNvSpPr/>
      </dsp:nvSpPr>
      <dsp:spPr>
        <a:xfrm>
          <a:off x="0" y="402397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BD04B-AEC5-405A-9BAB-1ACBCA4167AE}">
      <dsp:nvSpPr>
        <dsp:cNvPr id="0" name=""/>
        <dsp:cNvSpPr/>
      </dsp:nvSpPr>
      <dsp:spPr>
        <a:xfrm>
          <a:off x="542520" y="2950062"/>
          <a:ext cx="7687079" cy="136515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例如新冠肺炎在內地爆發初期，醫生的人手不足夠去診斷大量患者，於是醫院就運用人工智能去檢視電腦掃描的影像，去篩選確診者，大大縮減所需時間。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9161" y="3016703"/>
        <a:ext cx="7553797" cy="1231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A45B6-F01C-4651-924C-728238848701}">
      <dsp:nvSpPr>
        <dsp:cNvPr id="0" name=""/>
        <dsp:cNvSpPr/>
      </dsp:nvSpPr>
      <dsp:spPr>
        <a:xfrm>
          <a:off x="853870" y="1079609"/>
          <a:ext cx="2982686" cy="2596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互聯網公司可以運用人工智能分析消費者在互聯網的行為 ，從而得知其喜好，再透過廣告推薦符合消費者喜好的產品或服務。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1331100" y="1079609"/>
        <a:ext cx="2505456" cy="2596012"/>
      </dsp:txXfrm>
    </dsp:sp>
    <dsp:sp modelId="{92FCACA9-4FE5-4641-B542-D4BC4F70F86F}">
      <dsp:nvSpPr>
        <dsp:cNvPr id="0" name=""/>
        <dsp:cNvSpPr/>
      </dsp:nvSpPr>
      <dsp:spPr>
        <a:xfrm>
          <a:off x="0" y="145951"/>
          <a:ext cx="1539031" cy="1540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商品推廣</a:t>
          </a:r>
          <a:endParaRPr lang="zh-TW" altLang="en-US" sz="3600" kern="1200" dirty="0"/>
        </a:p>
      </dsp:txBody>
      <dsp:txXfrm>
        <a:off x="225386" y="371506"/>
        <a:ext cx="1088259" cy="1089075"/>
      </dsp:txXfrm>
    </dsp:sp>
    <dsp:sp modelId="{CE2A8BA5-04AB-4A40-B9C8-59E2CAE1C93C}">
      <dsp:nvSpPr>
        <dsp:cNvPr id="0" name=""/>
        <dsp:cNvSpPr/>
      </dsp:nvSpPr>
      <dsp:spPr>
        <a:xfrm>
          <a:off x="5335450" y="1054418"/>
          <a:ext cx="2833903" cy="1539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人工智能可以透過分析大數據，評估消費者的信用，並估算消費者的信貸評級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/>
        </a:p>
      </dsp:txBody>
      <dsp:txXfrm>
        <a:off x="5788874" y="1054418"/>
        <a:ext cx="2380479" cy="1539801"/>
      </dsp:txXfrm>
    </dsp:sp>
    <dsp:sp modelId="{E853CC14-3360-413B-8719-A2A42A6A6DDB}">
      <dsp:nvSpPr>
        <dsp:cNvPr id="0" name=""/>
        <dsp:cNvSpPr/>
      </dsp:nvSpPr>
      <dsp:spPr>
        <a:xfrm>
          <a:off x="5181640" y="2711229"/>
          <a:ext cx="3478815" cy="15100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信用好的消費者可以得到較好的優惠，這樣亦可以鼓勵人們與別人交易時，建立好的信用。</a:t>
          </a:r>
          <a:endParaRPr lang="zh-TW" altLang="en-US" sz="2000" kern="1200" dirty="0"/>
        </a:p>
      </dsp:txBody>
      <dsp:txXfrm>
        <a:off x="5738250" y="2711229"/>
        <a:ext cx="2922204" cy="1510052"/>
      </dsp:txXfrm>
    </dsp:sp>
    <dsp:sp modelId="{66E62548-CF97-487C-9C5C-41442938191A}">
      <dsp:nvSpPr>
        <dsp:cNvPr id="0" name=""/>
        <dsp:cNvSpPr/>
      </dsp:nvSpPr>
      <dsp:spPr>
        <a:xfrm>
          <a:off x="4135700" y="295053"/>
          <a:ext cx="1539031" cy="153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信用評級</a:t>
          </a:r>
          <a:endParaRPr lang="zh-TW" altLang="en-US" sz="3600" kern="1200" dirty="0"/>
        </a:p>
      </dsp:txBody>
      <dsp:txXfrm>
        <a:off x="4361086" y="520439"/>
        <a:ext cx="1088259" cy="10882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F0203-F13B-4AFC-A2C4-484E1BCD279B}">
      <dsp:nvSpPr>
        <dsp:cNvPr id="0" name=""/>
        <dsp:cNvSpPr/>
      </dsp:nvSpPr>
      <dsp:spPr>
        <a:xfrm>
          <a:off x="2571" y="227573"/>
          <a:ext cx="2507456" cy="633600"/>
        </a:xfrm>
        <a:prstGeom prst="rect">
          <a:avLst/>
        </a:prstGeom>
        <a:solidFill>
          <a:srgbClr val="E49D1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課堂分析</a:t>
          </a:r>
          <a:endParaRPr lang="zh-TW" altLang="en-US" sz="2200" kern="1200" dirty="0"/>
        </a:p>
      </dsp:txBody>
      <dsp:txXfrm>
        <a:off x="2571" y="227573"/>
        <a:ext cx="2507456" cy="633600"/>
      </dsp:txXfrm>
    </dsp:sp>
    <dsp:sp modelId="{04477762-4D75-4F89-A176-95924D4C32D6}">
      <dsp:nvSpPr>
        <dsp:cNvPr id="0" name=""/>
        <dsp:cNvSpPr/>
      </dsp:nvSpPr>
      <dsp:spPr>
        <a:xfrm>
          <a:off x="0" y="881472"/>
          <a:ext cx="2507456" cy="330069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教師可以運用人工智能去分析學生在課堂的學習過程，了解</a:t>
          </a:r>
          <a:r>
            <a:rPr lang="zh-TW" altLang="en-US" sz="24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學習成效，以改進課程及學與教策略。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881472"/>
        <a:ext cx="2507456" cy="3300690"/>
      </dsp:txXfrm>
    </dsp:sp>
    <dsp:sp modelId="{91BB9B3C-DFB0-4C2B-BE5F-2659BCB79CC0}">
      <dsp:nvSpPr>
        <dsp:cNvPr id="0" name=""/>
        <dsp:cNvSpPr/>
      </dsp:nvSpPr>
      <dsp:spPr>
        <a:xfrm>
          <a:off x="2861071" y="227573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幫助視障學生</a:t>
          </a:r>
          <a:endParaRPr lang="zh-TW" altLang="en-US" sz="2200" kern="1200" dirty="0"/>
        </a:p>
      </dsp:txBody>
      <dsp:txXfrm>
        <a:off x="2861071" y="227573"/>
        <a:ext cx="2507456" cy="633600"/>
      </dsp:txXfrm>
    </dsp:sp>
    <dsp:sp modelId="{532DC441-F54E-4A48-918B-626F9594C242}">
      <dsp:nvSpPr>
        <dsp:cNvPr id="0" name=""/>
        <dsp:cNvSpPr/>
      </dsp:nvSpPr>
      <dsp:spPr>
        <a:xfrm>
          <a:off x="2861071" y="861173"/>
          <a:ext cx="2507456" cy="33006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HK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人工智能可以幫助視障學生閱讀圖像資訊，透過「觸覺顯示板」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幫</a:t>
          </a:r>
          <a:r>
            <a:rPr lang="zh-HK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助視障學生學習數學科的三角幾何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/>
        </a:p>
      </dsp:txBody>
      <dsp:txXfrm>
        <a:off x="2861071" y="861173"/>
        <a:ext cx="2507456" cy="3300690"/>
      </dsp:txXfrm>
    </dsp:sp>
    <dsp:sp modelId="{62385C9A-C1E8-453A-A361-1C0CA9380222}">
      <dsp:nvSpPr>
        <dsp:cNvPr id="0" name=""/>
        <dsp:cNvSpPr/>
      </dsp:nvSpPr>
      <dsp:spPr>
        <a:xfrm>
          <a:off x="5722143" y="141016"/>
          <a:ext cx="2507456" cy="63360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智能配對教師</a:t>
          </a:r>
          <a:endParaRPr lang="zh-TW" altLang="en-US" sz="2200" kern="1200" dirty="0"/>
        </a:p>
      </dsp:txBody>
      <dsp:txXfrm>
        <a:off x="5722143" y="141016"/>
        <a:ext cx="2507456" cy="633600"/>
      </dsp:txXfrm>
    </dsp:sp>
    <dsp:sp modelId="{367DB64F-3245-41D2-834C-7CB1C3D8402F}">
      <dsp:nvSpPr>
        <dsp:cNvPr id="0" name=""/>
        <dsp:cNvSpPr/>
      </dsp:nvSpPr>
      <dsp:spPr>
        <a:xfrm>
          <a:off x="5719571" y="861173"/>
          <a:ext cx="2507456" cy="330069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just" defTabSz="9779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HK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為了幫助一些居住在偏遠地區的學生，人工智能可以透過互聯網及雲端服務，為這些學生尋找合適的教師，提供實時功課輔導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200" kern="1200" dirty="0"/>
        </a:p>
      </dsp:txBody>
      <dsp:txXfrm>
        <a:off x="5719571" y="861173"/>
        <a:ext cx="2507456" cy="3300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DD26-43EA-49AD-8E7F-DA2613357281}">
      <dsp:nvSpPr>
        <dsp:cNvPr id="0" name=""/>
        <dsp:cNvSpPr/>
      </dsp:nvSpPr>
      <dsp:spPr>
        <a:xfrm>
          <a:off x="0" y="0"/>
          <a:ext cx="7691416" cy="227532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9144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HK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試從互聯網上瀏覽一些官方或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具公信力組織</a:t>
          </a:r>
          <a:r>
            <a:rPr lang="zh-HK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的網站，進一步了解國家在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人工智能、大數據及雲端儲存方面的最新發展及應用範圍。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1072" y="111072"/>
        <a:ext cx="7469272" cy="2053180"/>
      </dsp:txXfrm>
    </dsp:sp>
    <dsp:sp modelId="{6BBB2739-A876-4E00-8B67-216B699C1ED2}">
      <dsp:nvSpPr>
        <dsp:cNvPr id="0" name=""/>
        <dsp:cNvSpPr/>
      </dsp:nvSpPr>
      <dsp:spPr>
        <a:xfrm>
          <a:off x="0" y="2286947"/>
          <a:ext cx="769141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20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500" kern="1200" dirty="0"/>
        </a:p>
      </dsp:txBody>
      <dsp:txXfrm>
        <a:off x="0" y="2286947"/>
        <a:ext cx="7691416" cy="314640"/>
      </dsp:txXfrm>
    </dsp:sp>
    <dsp:sp modelId="{073B583C-D3CB-428B-AA02-2302286F75AD}">
      <dsp:nvSpPr>
        <dsp:cNvPr id="0" name=""/>
        <dsp:cNvSpPr/>
      </dsp:nvSpPr>
      <dsp:spPr>
        <a:xfrm>
          <a:off x="0" y="2592154"/>
          <a:ext cx="7691416" cy="2089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試建議人工智能、大數據及雲端儲存可以繼續在那方面發展，使人類的生活變得更美好。</a:t>
          </a:r>
        </a:p>
      </dsp:txBody>
      <dsp:txXfrm>
        <a:off x="102007" y="2694161"/>
        <a:ext cx="7487402" cy="1885605"/>
      </dsp:txXfrm>
    </dsp:sp>
    <dsp:sp modelId="{7396123F-B187-42CB-A7A6-4D21676A6F5B}">
      <dsp:nvSpPr>
        <dsp:cNvPr id="0" name=""/>
        <dsp:cNvSpPr/>
      </dsp:nvSpPr>
      <dsp:spPr>
        <a:xfrm>
          <a:off x="0" y="4691207"/>
          <a:ext cx="769141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20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1500" kern="1200" dirty="0"/>
        </a:p>
      </dsp:txBody>
      <dsp:txXfrm>
        <a:off x="0" y="4691207"/>
        <a:ext cx="7691416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B3C8E-D577-4F79-8A6B-C727A7E5C279}" type="datetimeFigureOut">
              <a:rPr lang="zh-HK" altLang="en-US" smtClean="0"/>
              <a:t>14/9/2023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7613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CEB23-F560-406D-8179-E5A8435D579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4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937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612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758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159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0891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32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227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4060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3200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373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017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9546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9479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289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9415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9806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67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47296"/>
            <a:ext cx="5438775" cy="3907800"/>
          </a:xfrm>
        </p:spPr>
        <p:txBody>
          <a:bodyPr/>
          <a:lstStyle/>
          <a:p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379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9623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065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84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681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095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79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850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48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606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cMcfuB2g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nkuZgcj1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-ezM1MED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tv.cctv.com/2022/05/07/VIDEeI5aHygeVyikTqISifVv220507.shtml?spm=C55924871139.Pyoh1UKNPqt4.0.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v.cctv.com/2022/05/08/VIDE3u3Arsxqz2n66ZWhJ9rp220508.s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k01.com/article/863514?utm_source=01articlecopy&amp;utm_medium=referr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cMcfuB2g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5932" y="98072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公民與社會發展科</a:t>
            </a:r>
            <a:r>
              <a:rPr lang="en-US" altLang="zh-TW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</a:t>
            </a:r>
            <a:r>
              <a:rPr lang="en-US" altLang="zh-HK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HK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互聯相依的</a:t>
            </a:r>
            <a:r>
              <a:rPr lang="zh-TW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當代</a:t>
            </a: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世界</a:t>
            </a:r>
            <a:r>
              <a:rPr lang="en-US" altLang="zh-TW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課題</a:t>
            </a:r>
            <a:r>
              <a:rPr lang="zh-HK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科技發展與</a:t>
            </a:r>
            <a:r>
              <a:rPr lang="zh-TW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</a:t>
            </a: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</a:t>
            </a:r>
            <a:endParaRPr lang="zh-HK" alt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964488" cy="207267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全球新科技發展概略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人工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智能、大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、雲端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儲存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識教育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公民與社會發展組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zh-HK" sz="28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sz="28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28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10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 </a:t>
            </a:r>
            <a:r>
              <a:rPr lang="en-US" altLang="zh-HK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無人駕駛汽車</a:t>
            </a:r>
            <a:endParaRPr lang="zh-HK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觀看以下視頻以了解無人駕駛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汽車：</a:t>
            </a: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HK" sz="2000" dirty="0" smtClean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 smtClean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 smtClean="0"/>
          </a:p>
          <a:p>
            <a:pPr marL="0" indent="0">
              <a:buNone/>
            </a:pPr>
            <a:r>
              <a:rPr lang="zh-HK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資料</a:t>
            </a: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endParaRPr lang="en-US" altLang="zh-HK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CCTV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「焦點訪談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HK" sz="1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en-US" altLang="zh-HK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://www.youtube.com/watch?v=XZcMcfuB2gI 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建議觀看以下時段</a:t>
            </a:r>
            <a:r>
              <a:rPr lang="zh-HK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9:13 – 11:53) 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HK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10</a:t>
            </a:fld>
            <a:endParaRPr lang="zh-HK" altLang="en-US"/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420888"/>
            <a:ext cx="5184576" cy="27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 </a:t>
            </a:r>
            <a:r>
              <a:rPr lang="en-US" altLang="zh-HK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無人駕駛汽車</a:t>
            </a:r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811589"/>
              </p:ext>
            </p:extLst>
          </p:nvPr>
        </p:nvGraphicFramePr>
        <p:xfrm>
          <a:off x="683568" y="196691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15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 </a:t>
            </a:r>
            <a:r>
              <a:rPr lang="en-US" altLang="zh-HK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無人駕駛</a:t>
            </a:r>
            <a:r>
              <a:rPr lang="zh-HK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汽車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觀看以下視頻以了解無人駕駛汽車在深圳的試驗</a:t>
            </a:r>
            <a:r>
              <a:rPr lang="zh-HK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HK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資料</a:t>
            </a: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endParaRPr lang="en-US" altLang="zh-HK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1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China </a:t>
            </a:r>
            <a:r>
              <a:rPr lang="en-US" altLang="zh-HK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Current  </a:t>
            </a:r>
            <a:r>
              <a:rPr lang="en-US" altLang="zh-HK" sz="1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</a:t>
            </a:r>
            <a:r>
              <a:rPr lang="en-US" altLang="zh-H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://www.youtube.com/watch?v=TSnkuZgcj1w </a:t>
            </a:r>
          </a:p>
          <a:p>
            <a:pPr marL="0" indent="0">
              <a:buNone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建議觀看全段視頻，約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3:35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20888"/>
            <a:ext cx="5933086" cy="309634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42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13</a:t>
            </a:fld>
            <a:endParaRPr lang="zh-HK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91208" y="2119963"/>
            <a:ext cx="7920880" cy="4287310"/>
            <a:chOff x="491208" y="2119963"/>
            <a:chExt cx="7920880" cy="4287310"/>
          </a:xfrm>
        </p:grpSpPr>
        <p:sp>
          <p:nvSpPr>
            <p:cNvPr id="7" name="手繪多邊形 6"/>
            <p:cNvSpPr/>
            <p:nvPr/>
          </p:nvSpPr>
          <p:spPr>
            <a:xfrm>
              <a:off x="491208" y="2119963"/>
              <a:ext cx="7920880" cy="2195322"/>
            </a:xfrm>
            <a:custGeom>
              <a:avLst/>
              <a:gdLst>
                <a:gd name="connsiteX0" fmla="*/ 0 w 6096000"/>
                <a:gd name="connsiteY0" fmla="*/ 365894 h 2195323"/>
                <a:gd name="connsiteX1" fmla="*/ 365894 w 6096000"/>
                <a:gd name="connsiteY1" fmla="*/ 0 h 2195323"/>
                <a:gd name="connsiteX2" fmla="*/ 5730106 w 6096000"/>
                <a:gd name="connsiteY2" fmla="*/ 0 h 2195323"/>
                <a:gd name="connsiteX3" fmla="*/ 6096000 w 6096000"/>
                <a:gd name="connsiteY3" fmla="*/ 365894 h 2195323"/>
                <a:gd name="connsiteX4" fmla="*/ 6096000 w 6096000"/>
                <a:gd name="connsiteY4" fmla="*/ 1829429 h 2195323"/>
                <a:gd name="connsiteX5" fmla="*/ 5730106 w 6096000"/>
                <a:gd name="connsiteY5" fmla="*/ 2195323 h 2195323"/>
                <a:gd name="connsiteX6" fmla="*/ 365894 w 6096000"/>
                <a:gd name="connsiteY6" fmla="*/ 2195323 h 2195323"/>
                <a:gd name="connsiteX7" fmla="*/ 0 w 6096000"/>
                <a:gd name="connsiteY7" fmla="*/ 1829429 h 2195323"/>
                <a:gd name="connsiteX8" fmla="*/ 0 w 6096000"/>
                <a:gd name="connsiteY8" fmla="*/ 365894 h 219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2195323">
                  <a:moveTo>
                    <a:pt x="0" y="365894"/>
                  </a:moveTo>
                  <a:cubicBezTo>
                    <a:pt x="0" y="163816"/>
                    <a:pt x="163816" y="0"/>
                    <a:pt x="365894" y="0"/>
                  </a:cubicBezTo>
                  <a:lnTo>
                    <a:pt x="5730106" y="0"/>
                  </a:lnTo>
                  <a:cubicBezTo>
                    <a:pt x="5932184" y="0"/>
                    <a:pt x="6096000" y="163816"/>
                    <a:pt x="6096000" y="365894"/>
                  </a:cubicBezTo>
                  <a:lnTo>
                    <a:pt x="6096000" y="1829429"/>
                  </a:lnTo>
                  <a:cubicBezTo>
                    <a:pt x="6096000" y="2031507"/>
                    <a:pt x="5932184" y="2195323"/>
                    <a:pt x="5730106" y="2195323"/>
                  </a:cubicBezTo>
                  <a:lnTo>
                    <a:pt x="365894" y="2195323"/>
                  </a:lnTo>
                  <a:cubicBezTo>
                    <a:pt x="163816" y="2195323"/>
                    <a:pt x="0" y="2031507"/>
                    <a:pt x="0" y="1829429"/>
                  </a:cubicBezTo>
                  <a:lnTo>
                    <a:pt x="0" y="36589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77" tIns="149077" rIns="149077" bIns="149077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</a:pPr>
              <a:endParaRPr lang="en-US" altLang="zh-TW" sz="20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Bef>
                  <a:spcPct val="0"/>
                </a:spcBef>
              </a:pP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除了</a:t>
              </a:r>
              <a:r>
                <a:rPr lang="zh-HK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無人駕駛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之外，人工智能在交通範疇也有不少其他應用，試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參考堂上所學及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以下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網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上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資料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，討論人工智能的應用如何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市民</a:t>
              </a:r>
              <a:r>
                <a:rPr lang="zh-TW" altLang="en-US" sz="2400" kern="1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出行</a:t>
              </a:r>
              <a:r>
                <a:rPr lang="en-US" altLang="zh-TW" sz="2400" kern="1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HK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物流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帶來改變。</a:t>
              </a:r>
              <a:endParaRPr lang="en-US" altLang="zh-TW" sz="24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試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從公共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交通、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私家車出行、運輸業三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方面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進行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討論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4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16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16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0" indent="0" algn="l" defTabSz="914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zh-TW" altLang="en-US" sz="11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1403648" y="4550033"/>
              <a:ext cx="6096000" cy="182160"/>
            </a:xfrm>
            <a:custGeom>
              <a:avLst/>
              <a:gdLst>
                <a:gd name="connsiteX0" fmla="*/ 0 w 6096000"/>
                <a:gd name="connsiteY0" fmla="*/ 0 h 182160"/>
                <a:gd name="connsiteX1" fmla="*/ 6096000 w 6096000"/>
                <a:gd name="connsiteY1" fmla="*/ 0 h 182160"/>
                <a:gd name="connsiteX2" fmla="*/ 6096000 w 6096000"/>
                <a:gd name="connsiteY2" fmla="*/ 182160 h 182160"/>
                <a:gd name="connsiteX3" fmla="*/ 0 w 6096000"/>
                <a:gd name="connsiteY3" fmla="*/ 182160 h 182160"/>
                <a:gd name="connsiteX4" fmla="*/ 0 w 6096000"/>
                <a:gd name="connsiteY4" fmla="*/ 0 h 1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82160">
                  <a:moveTo>
                    <a:pt x="0" y="0"/>
                  </a:moveTo>
                  <a:lnTo>
                    <a:pt x="6096000" y="0"/>
                  </a:lnTo>
                  <a:lnTo>
                    <a:pt x="6096000" y="182160"/>
                  </a:lnTo>
                  <a:lnTo>
                    <a:pt x="0" y="18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3970" rIns="78232" bIns="13970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900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721312" y="4869160"/>
              <a:ext cx="7690776" cy="1076012"/>
            </a:xfrm>
            <a:custGeom>
              <a:avLst/>
              <a:gdLst>
                <a:gd name="connsiteX0" fmla="*/ 0 w 6096000"/>
                <a:gd name="connsiteY0" fmla="*/ 248825 h 1492920"/>
                <a:gd name="connsiteX1" fmla="*/ 248825 w 6096000"/>
                <a:gd name="connsiteY1" fmla="*/ 0 h 1492920"/>
                <a:gd name="connsiteX2" fmla="*/ 5847175 w 6096000"/>
                <a:gd name="connsiteY2" fmla="*/ 0 h 1492920"/>
                <a:gd name="connsiteX3" fmla="*/ 6096000 w 6096000"/>
                <a:gd name="connsiteY3" fmla="*/ 248825 h 1492920"/>
                <a:gd name="connsiteX4" fmla="*/ 6096000 w 6096000"/>
                <a:gd name="connsiteY4" fmla="*/ 1244095 h 1492920"/>
                <a:gd name="connsiteX5" fmla="*/ 5847175 w 6096000"/>
                <a:gd name="connsiteY5" fmla="*/ 1492920 h 1492920"/>
                <a:gd name="connsiteX6" fmla="*/ 248825 w 6096000"/>
                <a:gd name="connsiteY6" fmla="*/ 1492920 h 1492920"/>
                <a:gd name="connsiteX7" fmla="*/ 0 w 6096000"/>
                <a:gd name="connsiteY7" fmla="*/ 1244095 h 1492920"/>
                <a:gd name="connsiteX8" fmla="*/ 0 w 6096000"/>
                <a:gd name="connsiteY8" fmla="*/ 248825 h 149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492920">
                  <a:moveTo>
                    <a:pt x="0" y="248825"/>
                  </a:moveTo>
                  <a:cubicBezTo>
                    <a:pt x="0" y="111403"/>
                    <a:pt x="111403" y="0"/>
                    <a:pt x="248825" y="0"/>
                  </a:cubicBezTo>
                  <a:lnTo>
                    <a:pt x="5847175" y="0"/>
                  </a:lnTo>
                  <a:cubicBezTo>
                    <a:pt x="5984597" y="0"/>
                    <a:pt x="6096000" y="111403"/>
                    <a:pt x="6096000" y="248825"/>
                  </a:cubicBezTo>
                  <a:lnTo>
                    <a:pt x="6096000" y="1244095"/>
                  </a:lnTo>
                  <a:cubicBezTo>
                    <a:pt x="6096000" y="1381517"/>
                    <a:pt x="5984597" y="1492920"/>
                    <a:pt x="5847175" y="1492920"/>
                  </a:cubicBezTo>
                  <a:lnTo>
                    <a:pt x="248825" y="1492920"/>
                  </a:lnTo>
                  <a:cubicBezTo>
                    <a:pt x="111403" y="1492920"/>
                    <a:pt x="0" y="1381517"/>
                    <a:pt x="0" y="1244095"/>
                  </a:cubicBezTo>
                  <a:lnTo>
                    <a:pt x="0" y="2488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788" tIns="114788" rIns="114788" bIns="114788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TW" altLang="zh-TW" sz="1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香港</a:t>
              </a:r>
              <a:r>
                <a:rPr lang="zh-TW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運輸處：一站式流動應用程式「香港出行易」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https://www.td.gov.hk/tc/public_services/hong_kong_emobility/index.html</a:t>
              </a:r>
              <a:endPara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100" kern="1200" dirty="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1403648" y="6225113"/>
              <a:ext cx="6096000" cy="182160"/>
            </a:xfrm>
            <a:custGeom>
              <a:avLst/>
              <a:gdLst>
                <a:gd name="connsiteX0" fmla="*/ 0 w 6096000"/>
                <a:gd name="connsiteY0" fmla="*/ 0 h 182160"/>
                <a:gd name="connsiteX1" fmla="*/ 6096000 w 6096000"/>
                <a:gd name="connsiteY1" fmla="*/ 0 h 182160"/>
                <a:gd name="connsiteX2" fmla="*/ 6096000 w 6096000"/>
                <a:gd name="connsiteY2" fmla="*/ 182160 h 182160"/>
                <a:gd name="connsiteX3" fmla="*/ 0 w 6096000"/>
                <a:gd name="connsiteY3" fmla="*/ 182160 h 182160"/>
                <a:gd name="connsiteX4" fmla="*/ 0 w 6096000"/>
                <a:gd name="connsiteY4" fmla="*/ 0 h 1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82160">
                  <a:moveTo>
                    <a:pt x="0" y="0"/>
                  </a:moveTo>
                  <a:lnTo>
                    <a:pt x="6096000" y="0"/>
                  </a:lnTo>
                  <a:lnTo>
                    <a:pt x="6096000" y="182160"/>
                  </a:lnTo>
                  <a:lnTo>
                    <a:pt x="0" y="18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3970" rIns="78232" bIns="13970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8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92" y="260648"/>
            <a:ext cx="8305800" cy="1143000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zh-HK" altLang="en-US" strike="sngStrike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14</a:t>
            </a:fld>
            <a:endParaRPr lang="zh-HK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98511"/>
              </p:ext>
            </p:extLst>
          </p:nvPr>
        </p:nvGraphicFramePr>
        <p:xfrm>
          <a:off x="442800" y="1624475"/>
          <a:ext cx="727280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/>
                        <a:t>範圍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可能帶來的改變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公共交通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400" dirty="0" smtClean="0">
                          <a:solidFill>
                            <a:srgbClr val="FF0000"/>
                          </a:solidFill>
                        </a:rPr>
                        <a:t>例如：政府可以實時掌握</a:t>
                      </a:r>
                      <a:r>
                        <a:rPr lang="en-US" altLang="zh-HK" sz="24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HK" altLang="en-US" sz="2400" dirty="0" smtClean="0">
                          <a:solidFill>
                            <a:srgbClr val="FF0000"/>
                          </a:solidFill>
                        </a:rPr>
                        <a:t>甚至預測公共交通的情況，就可以即時調整交通燈號</a:t>
                      </a:r>
                      <a:r>
                        <a:rPr lang="en-US" altLang="zh-HK" sz="24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HK" altLang="en-US" sz="2400" dirty="0" smtClean="0">
                          <a:solidFill>
                            <a:srgbClr val="FF0000"/>
                          </a:solidFill>
                        </a:rPr>
                        <a:t>與巴士公司合作調整巴士路線</a:t>
                      </a:r>
                      <a:r>
                        <a:rPr lang="en-US" altLang="zh-HK" sz="24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HK" altLang="en-US" sz="2400" dirty="0" smtClean="0">
                          <a:solidFill>
                            <a:srgbClr val="FF0000"/>
                          </a:solidFill>
                        </a:rPr>
                        <a:t>班次，大大減少交通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擠</a:t>
                      </a:r>
                      <a:r>
                        <a:rPr lang="zh-HK" altLang="en-US" sz="2400" dirty="0" smtClean="0">
                          <a:solidFill>
                            <a:srgbClr val="FF0000"/>
                          </a:solidFill>
                        </a:rPr>
                        <a:t>塞的機會。</a:t>
                      </a:r>
                      <a:endParaRPr lang="en-US" altLang="zh-HK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HK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私家車出行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 smtClean="0"/>
                    </a:p>
                    <a:p>
                      <a:endParaRPr lang="en-US" altLang="zh-HK" sz="2400" dirty="0" smtClean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運輸業</a:t>
                      </a:r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5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醫療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疾病</a:t>
            </a:r>
            <a:r>
              <a:rPr lang="zh-HK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診斷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及治療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922520"/>
          </a:xfrm>
        </p:spPr>
        <p:txBody>
          <a:bodyPr>
            <a:norm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觀看以下視頻以了解人工智能如何應用在診斷新冠肺炎或其他疾病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zh-HK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資料</a:t>
            </a:r>
            <a:r>
              <a:rPr lang="zh-HK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來源：  </a:t>
            </a:r>
            <a:endParaRPr lang="en-US" altLang="zh-HK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hlinkClick r:id="rId3"/>
            </a:endParaRPr>
          </a:p>
          <a:p>
            <a:pPr marL="365760" lvl="1" indent="0">
              <a:buNone/>
            </a:pPr>
            <a:r>
              <a:rPr lang="en-US" altLang="zh-HK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《</a:t>
            </a:r>
            <a:r>
              <a:rPr lang="zh-HK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智能中國</a:t>
            </a:r>
            <a:r>
              <a:rPr lang="en-US" altLang="zh-HK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      </a:t>
            </a:r>
          </a:p>
          <a:p>
            <a:pPr marL="365760" lvl="1" indent="0">
              <a:buNone/>
            </a:pPr>
            <a:r>
              <a:rPr lang="en-US" altLang="zh-HK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en-US" altLang="zh-HK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en-US" altLang="zh-HK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://tv.cctv.com/2022/05/07/VIDEeI5aHygeVyikTqISifVv220507.shtml?spm</a:t>
            </a:r>
            <a:r>
              <a:rPr lang="en-US" altLang="zh-HK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</a:p>
          <a:p>
            <a:pPr marL="365760" lvl="1" indent="0">
              <a:buNone/>
            </a:pPr>
            <a:r>
              <a:rPr lang="en-US" altLang="zh-HK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C55924871139.Pyoh1UKNPqt4.0.0 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</a:t>
            </a:r>
            <a:r>
              <a:rPr lang="zh-HK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建議觀看以下時段：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2:44 – 6:44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pic>
        <p:nvPicPr>
          <p:cNvPr id="4" name="圖片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5" y="2780928"/>
            <a:ext cx="4680520" cy="23254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2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醫療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疾病診斷及治療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387350"/>
              </p:ext>
            </p:extLst>
          </p:nvPr>
        </p:nvGraphicFramePr>
        <p:xfrm>
          <a:off x="251520" y="1847088"/>
          <a:ext cx="8229600" cy="447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97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17</a:t>
            </a:fld>
            <a:endParaRPr lang="zh-HK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642392" y="2085495"/>
            <a:ext cx="7859216" cy="3606708"/>
            <a:chOff x="642392" y="2085495"/>
            <a:chExt cx="7859216" cy="3606708"/>
          </a:xfrm>
        </p:grpSpPr>
        <p:sp>
          <p:nvSpPr>
            <p:cNvPr id="6" name="手繪多邊形 5"/>
            <p:cNvSpPr/>
            <p:nvPr/>
          </p:nvSpPr>
          <p:spPr>
            <a:xfrm>
              <a:off x="642392" y="2085495"/>
              <a:ext cx="7859216" cy="2016224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試參考</a:t>
              </a:r>
              <a:r>
                <a:rPr lang="zh-TW" altLang="en-US" sz="2800" kern="1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課</a:t>
              </a: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堂所學及以下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網</a:t>
              </a: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上資料，討論人工智能的應用如何幫助應對</a:t>
              </a: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日益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增加的</a:t>
              </a:r>
              <a:r>
                <a:rPr lang="zh-TW" altLang="en-US" sz="2800" kern="1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醫療服務需求</a:t>
              </a: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8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zh-HK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試</a:t>
              </a:r>
              <a:r>
                <a:rPr lang="zh-HK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從疾病預防、疾病診斷、疾病治療三方面討論。</a:t>
              </a:r>
              <a:endPara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zh-TW" altLang="en-US" sz="2000" kern="1200" dirty="0" smtClean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403648" y="4165711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707232" y="4444983"/>
              <a:ext cx="7488832" cy="1247220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天津市第三中心醫院上線</a:t>
              </a:r>
              <a:r>
                <a:rPr lang="en-US" altLang="en-US" sz="1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AI</a:t>
              </a:r>
              <a:r>
                <a:rPr lang="zh-CN" altLang="en-US" sz="1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智慧導診系統，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幫助</a:t>
              </a:r>
              <a:r>
                <a:rPr lang="zh-CN" altLang="en-US" sz="1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患者</a:t>
              </a:r>
              <a:r>
                <a:rPr lang="zh-CN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精準找</a:t>
              </a:r>
              <a:r>
                <a:rPr lang="zh-CN" altLang="en-US" sz="1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醫生</a:t>
              </a:r>
              <a:endParaRPr lang="zh-TW" altLang="en-US" sz="16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en-US" sz="1600" kern="1200" dirty="0" smtClean="0"/>
                <a:t>https://wsjk.tj.gov.cn/XWZX6600/YQFKDT1752/202008/t20200829_3604520.html</a:t>
              </a:r>
              <a:endParaRPr lang="zh-TW" altLang="en-US" sz="1600" kern="1200" dirty="0" smtClean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403648" y="5202332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60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04" y="548680"/>
            <a:ext cx="8305800" cy="1143000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18</a:t>
            </a:fld>
            <a:endParaRPr lang="zh-HK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74252"/>
              </p:ext>
            </p:extLst>
          </p:nvPr>
        </p:nvGraphicFramePr>
        <p:xfrm>
          <a:off x="755576" y="1879488"/>
          <a:ext cx="727280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/>
                        <a:t>範圍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可能帶來的改變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疾病預防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400" dirty="0" smtClean="0">
                          <a:solidFill>
                            <a:srgbClr val="FF0000"/>
                          </a:solidFill>
                        </a:rPr>
                        <a:t>例如：政府可以在傳染病擴散初期就可以準確預測其擴散情況，就可以及早制定預防措施，並可大大減少傳染病進一步擴散的風險。</a:t>
                      </a:r>
                      <a:endParaRPr lang="en-US" altLang="zh-HK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疾病診斷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 smtClean="0"/>
                    </a:p>
                    <a:p>
                      <a:endParaRPr lang="en-US" altLang="zh-HK" sz="2400" dirty="0" smtClean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疾病治療</a:t>
                      </a:r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0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商貿 </a:t>
            </a:r>
            <a:r>
              <a:rPr lang="en-US" altLang="zh-HK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商品推廣和信用評級</a:t>
            </a:r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34898"/>
              </p:ext>
            </p:extLst>
          </p:nvPr>
        </p:nvGraphicFramePr>
        <p:xfrm>
          <a:off x="251520" y="193081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01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認識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人工智能、大數據及雲端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儲存，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其最新發展及應用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，包括交通、醫療、商貿、教育方面；</a:t>
            </a:r>
          </a:p>
          <a:p>
            <a:pPr marL="0" indent="0">
              <a:buNone/>
            </a:pP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技能</a:t>
            </a: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根據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事實和證據，並以客觀及持平的態度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清楚表達論據；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價值觀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認同國家在科技範疇的成就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加強國民身份認同，並具備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世界視野。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57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20</a:t>
            </a:fld>
            <a:endParaRPr lang="zh-HK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719572" y="2233374"/>
            <a:ext cx="7560840" cy="3184238"/>
            <a:chOff x="719572" y="2233374"/>
            <a:chExt cx="7560840" cy="3184238"/>
          </a:xfrm>
        </p:grpSpPr>
        <p:sp>
          <p:nvSpPr>
            <p:cNvPr id="6" name="手繪多邊形 5"/>
            <p:cNvSpPr/>
            <p:nvPr/>
          </p:nvSpPr>
          <p:spPr>
            <a:xfrm>
              <a:off x="719572" y="2233374"/>
              <a:ext cx="7560840" cy="1728192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>
                <a:spcBef>
                  <a:spcPct val="0"/>
                </a:spcBef>
              </a:pPr>
              <a:endParaRPr lang="en-US" altLang="zh-TW" sz="20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試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參考課堂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所學及以下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網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上資料，討論人工智能的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應用如何促進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商</a:t>
              </a: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貿的發展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4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試從商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機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、用戶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體驗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、人手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需求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三方面討論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endParaRPr lang="en-US" altLang="zh-TW" sz="2000" kern="1200" dirty="0" smtClean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zh-TW" altLang="en-US" sz="2000" kern="1200" dirty="0" smtClean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403648" y="4165711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719572" y="4435007"/>
              <a:ext cx="6768752" cy="926671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人民網</a:t>
              </a:r>
              <a:r>
                <a:rPr lang="zh-CN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機遇與挑戰並存 業界聚焦商貿流通領域創新發展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altLang="zh-TW" sz="1300" dirty="0"/>
                <a:t>http://finance.people.com.cn/BIG5/n1/2022/0811/c1004-32500621.html</a:t>
              </a:r>
              <a:endParaRPr lang="zh-TW" altLang="en-US" sz="1300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403648" y="5202332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61950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12" y="457835"/>
            <a:ext cx="8305800" cy="1143000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zh-HK" altLang="en-US" strike="sngStrike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21</a:t>
            </a:fld>
            <a:endParaRPr lang="zh-HK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17888"/>
              </p:ext>
            </p:extLst>
          </p:nvPr>
        </p:nvGraphicFramePr>
        <p:xfrm>
          <a:off x="680592" y="1737360"/>
          <a:ext cx="727280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/>
                        <a:t>範圍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可能帶來的改變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1218416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商機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zh-HK" altLang="en-US" sz="2000" dirty="0" smtClean="0">
                          <a:solidFill>
                            <a:srgbClr val="FF0000"/>
                          </a:solidFill>
                        </a:rPr>
                        <a:t>例如：人工智能可幫助人們理財，及建議用戶如何選取投資組合，創業者可以開立金融科技公司，從事這方面的業務。因此，科技的應用可以提供創業的機會。</a:t>
                      </a:r>
                      <a:endParaRPr lang="en-US" altLang="zh-HK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用戶體驗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 smtClean="0"/>
                    </a:p>
                    <a:p>
                      <a:endParaRPr lang="en-US" altLang="zh-HK" sz="2400" dirty="0" smtClean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人手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需求</a:t>
                      </a:r>
                      <a:endParaRPr lang="zh-HK" altLang="en-US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7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課堂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fontScale="92500" lnSpcReduction="10000"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觀看以下視頻以了解人工智能如何進行課堂分析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r>
              <a:rPr lang="zh-TW" altLang="en-US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資料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來源：  </a:t>
            </a:r>
          </a:p>
          <a:p>
            <a:pPr marL="0" indent="0">
              <a:buNone/>
            </a:pPr>
            <a:r>
              <a:rPr lang="en-US" altLang="zh-TW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《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智能中國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1900" dirty="0"/>
              <a:t> </a:t>
            </a:r>
            <a:r>
              <a:rPr lang="en-US" altLang="zh-TW" sz="1900" dirty="0" smtClean="0"/>
              <a:t>   </a:t>
            </a:r>
          </a:p>
          <a:p>
            <a:pPr marL="0" indent="0">
              <a:buNone/>
            </a:pP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https</a:t>
            </a: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://tv.cctv.com/2022/05/08/VIDE3u3Arsxqz2n66ZWhJ9rp220508.shtml   </a:t>
            </a:r>
          </a:p>
          <a:p>
            <a:pPr marL="0" indent="0">
              <a:buNone/>
            </a:pPr>
            <a:r>
              <a:rPr lang="en-US" altLang="zh-TW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(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建議觀看以下時段：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2:12 – 7:50</a:t>
            </a:r>
            <a:r>
              <a:rPr lang="en-US" altLang="zh-TW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492896"/>
            <a:ext cx="6034953" cy="303542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45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課堂分析、幫助視障學生及智能配對教師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3956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92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24</a:t>
            </a:fld>
            <a:endParaRPr lang="zh-HK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94656" y="2276872"/>
            <a:ext cx="7211144" cy="3344885"/>
            <a:chOff x="1403648" y="2276872"/>
            <a:chExt cx="6264696" cy="3344885"/>
          </a:xfrm>
        </p:grpSpPr>
        <p:sp>
          <p:nvSpPr>
            <p:cNvPr id="6" name="手繪多邊形 5"/>
            <p:cNvSpPr/>
            <p:nvPr/>
          </p:nvSpPr>
          <p:spPr>
            <a:xfrm>
              <a:off x="1403648" y="2276872"/>
              <a:ext cx="6264696" cy="2016224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>
                <a:spcBef>
                  <a:spcPct val="0"/>
                </a:spcBef>
              </a:pPr>
              <a:endParaRPr lang="en-US" altLang="zh-TW" sz="20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Bef>
                  <a:spcPct val="0"/>
                </a:spcBef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試參考堂所學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及以下網上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資料，討論人工智能的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應用如何為</a:t>
              </a: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帶來改變。</a:t>
              </a:r>
              <a:endParaRPr lang="en-US" altLang="zh-TW" sz="24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Bef>
                  <a:spcPct val="0"/>
                </a:spcBef>
              </a:pP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試從學與教效能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、教師工作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及學校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管理三</a:t>
              </a:r>
              <a:r>
                <a:rPr lang="zh-HK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方面討論</a:t>
              </a: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2000" kern="1200" dirty="0" smtClean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zh-TW" altLang="en-US" sz="2000" kern="1200" dirty="0" smtClean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403648" y="4165711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1403648" y="4374537"/>
              <a:ext cx="6192688" cy="1247220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人工智慧促進教育變革創新（人民時評）</a:t>
              </a:r>
              <a:r>
                <a:rPr lang="en-US" altLang="zh-TW" dirty="0" smtClean="0"/>
                <a:t>https</a:t>
              </a:r>
              <a:r>
                <a:rPr lang="en-US" altLang="zh-TW" dirty="0"/>
                <a:t>://china.huanqiu.com/article/4AyNKsz3Vwp</a:t>
              </a:r>
              <a:endParaRPr lang="zh-TW" altLang="en-US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403648" y="5202332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310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04" y="476672"/>
            <a:ext cx="8305800" cy="1143000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zh-HK" altLang="en-US" strike="sngStrik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25</a:t>
            </a:fld>
            <a:endParaRPr lang="zh-HK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0775"/>
              </p:ext>
            </p:extLst>
          </p:nvPr>
        </p:nvGraphicFramePr>
        <p:xfrm>
          <a:off x="651992" y="1936899"/>
          <a:ext cx="7272808" cy="47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/>
                        <a:t>範圍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可能帶來的改變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12184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學與教效能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400" dirty="0" smtClean="0">
                          <a:solidFill>
                            <a:srgbClr val="FF0000"/>
                          </a:solidFill>
                        </a:rPr>
                        <a:t>例如：教師可以透過人工智能了解學生的學習情況，再調整學與教策略，幫助學生學習。</a:t>
                      </a:r>
                      <a:endParaRPr lang="en-US" altLang="zh-HK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工作量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 smtClean="0"/>
                    </a:p>
                    <a:p>
                      <a:endParaRPr lang="en-US" altLang="zh-HK" sz="2400" dirty="0" smtClean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學校管理</a:t>
                      </a:r>
                      <a:endParaRPr lang="zh-HK" alt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566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640556" y="1988677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HK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年底，一間美國的人工智能公司推出了一個人工智能聊天工具</a:t>
            </a:r>
            <a:r>
              <a:rPr lang="en-US" altLang="zh-HK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，在短時間內吸引過億用戶使用。這個人工智能聊天工具除了可以跟人聊天之外，也可用進行翻譯、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處理及解讀文字、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搜尋資料等。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64544" y="874170"/>
            <a:ext cx="808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小組討論</a:t>
            </a:r>
            <a:r>
              <a:rPr lang="zh-HK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：人工</a:t>
            </a:r>
            <a:r>
              <a:rPr lang="zh-HK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智能聊天工具</a:t>
            </a:r>
            <a:r>
              <a:rPr lang="en-US" altLang="zh-HK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endParaRPr lang="zh-HK" altLang="en-US" sz="36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64544" y="4013864"/>
            <a:ext cx="7272808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你認為人工智能聊天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工具 </a:t>
            </a:r>
            <a:r>
              <a:rPr lang="en-HK" altLang="zh-TW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HK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帶來甚麼的裨益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及挑戰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32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354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人工智能聊天工具</a:t>
            </a:r>
            <a:r>
              <a:rPr lang="en-US" altLang="zh-HK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br>
              <a:rPr lang="en-US" altLang="zh-HK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3100" dirty="0"/>
              <a:t>可能帶來的</a:t>
            </a:r>
            <a:r>
              <a:rPr lang="zh-HK" altLang="en-US" sz="3100" dirty="0" smtClean="0"/>
              <a:t>裨益</a:t>
            </a:r>
            <a:endParaRPr lang="zh-HK" altLang="en-US" sz="31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27</a:t>
            </a:fld>
            <a:endParaRPr lang="zh-HK" altLang="en-US"/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3707904" y="2399644"/>
            <a:ext cx="4544273" cy="1047750"/>
            <a:chOff x="2548961" y="132953"/>
            <a:chExt cx="4544273" cy="1047750"/>
          </a:xfrm>
        </p:grpSpPr>
        <p:sp>
          <p:nvSpPr>
            <p:cNvPr id="25" name="圓角化同側角落矩形 24"/>
            <p:cNvSpPr/>
            <p:nvPr/>
          </p:nvSpPr>
          <p:spPr>
            <a:xfrm rot="5400000">
              <a:off x="4290829" y="-1608915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圓角化同側角落矩形 4"/>
            <p:cNvSpPr txBox="1"/>
            <p:nvPr/>
          </p:nvSpPr>
          <p:spPr>
            <a:xfrm>
              <a:off x="2612895" y="171413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可以持續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工作，大大提升工作效率，也可減省企業營運成本，例如企業可以運用人工智能解答顧客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問，減省人手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158943" y="2268675"/>
            <a:ext cx="2548961" cy="1309687"/>
            <a:chOff x="0" y="1984"/>
            <a:chExt cx="2548961" cy="1309687"/>
          </a:xfrm>
        </p:grpSpPr>
        <p:sp>
          <p:nvSpPr>
            <p:cNvPr id="23" name="圓角矩形 22"/>
            <p:cNvSpPr/>
            <p:nvPr/>
          </p:nvSpPr>
          <p:spPr>
            <a:xfrm>
              <a:off x="0" y="1984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圓角矩形 6"/>
            <p:cNvSpPr txBox="1"/>
            <p:nvPr/>
          </p:nvSpPr>
          <p:spPr>
            <a:xfrm>
              <a:off x="63934" y="65918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zh-TW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提升</a:t>
              </a:r>
              <a:endPara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企業效能</a:t>
              </a:r>
              <a:endPara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707904" y="3774816"/>
            <a:ext cx="4531486" cy="1047750"/>
            <a:chOff x="2548961" y="1508125"/>
            <a:chExt cx="4531486" cy="1047750"/>
          </a:xfrm>
        </p:grpSpPr>
        <p:sp>
          <p:nvSpPr>
            <p:cNvPr id="21" name="圓角化同側角落矩形 20"/>
            <p:cNvSpPr/>
            <p:nvPr/>
          </p:nvSpPr>
          <p:spPr>
            <a:xfrm rot="5400000">
              <a:off x="4290829" y="-233743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圓角化同側角落矩形 8"/>
            <p:cNvSpPr txBox="1"/>
            <p:nvPr/>
          </p:nvSpPr>
          <p:spPr>
            <a:xfrm>
              <a:off x="2548962" y="1559271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人工智能可以幫助人們在短時間內尋找所需資訊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，比現時常用的搜尋工具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更具效能。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158943" y="3643847"/>
            <a:ext cx="2548961" cy="1309687"/>
            <a:chOff x="0" y="1377156"/>
            <a:chExt cx="2548961" cy="1309687"/>
          </a:xfrm>
        </p:grpSpPr>
        <p:sp>
          <p:nvSpPr>
            <p:cNvPr id="19" name="圓角矩形 18"/>
            <p:cNvSpPr/>
            <p:nvPr/>
          </p:nvSpPr>
          <p:spPr>
            <a:xfrm>
              <a:off x="0" y="1377156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10"/>
            <p:cNvSpPr txBox="1"/>
            <p:nvPr/>
          </p:nvSpPr>
          <p:spPr>
            <a:xfrm>
              <a:off x="63934" y="1441090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ctr" defTabSz="1822450">
                <a:spcBef>
                  <a:spcPct val="0"/>
                </a:spcBef>
              </a:pPr>
              <a:r>
                <a:rPr lang="zh-TW" alt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加快</a:t>
              </a:r>
              <a:endPara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ctr" defTabSz="1822450">
                <a:spcBef>
                  <a:spcPct val="0"/>
                </a:spcBef>
              </a:pPr>
              <a:r>
                <a:rPr lang="zh-TW" alt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搜尋</a:t>
              </a:r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資訊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707904" y="5149987"/>
            <a:ext cx="4531486" cy="1047750"/>
            <a:chOff x="2548961" y="2883296"/>
            <a:chExt cx="4531486" cy="1047750"/>
          </a:xfrm>
        </p:grpSpPr>
        <p:sp>
          <p:nvSpPr>
            <p:cNvPr id="17" name="圓角化同側角落矩形 16"/>
            <p:cNvSpPr/>
            <p:nvPr/>
          </p:nvSpPr>
          <p:spPr>
            <a:xfrm rot="5400000">
              <a:off x="4290829" y="1141428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圓角化同側角落矩形 12"/>
            <p:cNvSpPr txBox="1"/>
            <p:nvPr/>
          </p:nvSpPr>
          <p:spPr>
            <a:xfrm>
              <a:off x="2548962" y="2934443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人工智能可以幫助人們進行語言翻譯工作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，減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省人手，亦有助不同地區的人們溝通。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000" kern="1200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158943" y="5019019"/>
            <a:ext cx="2548961" cy="1309687"/>
            <a:chOff x="0" y="2752328"/>
            <a:chExt cx="2548961" cy="1309687"/>
          </a:xfrm>
        </p:grpSpPr>
        <p:sp>
          <p:nvSpPr>
            <p:cNvPr id="15" name="圓角矩形 14"/>
            <p:cNvSpPr/>
            <p:nvPr/>
          </p:nvSpPr>
          <p:spPr>
            <a:xfrm>
              <a:off x="0" y="2752328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14"/>
            <p:cNvSpPr txBox="1"/>
            <p:nvPr/>
          </p:nvSpPr>
          <p:spPr>
            <a:xfrm>
              <a:off x="63934" y="2816262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幫助翻譯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27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人工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智能聊天工具</a:t>
            </a:r>
            <a:r>
              <a:rPr lang="en-US" altLang="zh-HK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br>
              <a:rPr lang="en-US" altLang="zh-HK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3100" dirty="0"/>
              <a:t>可能帶來</a:t>
            </a:r>
            <a:r>
              <a:rPr lang="zh-HK" altLang="en-US" sz="3100" dirty="0" smtClean="0"/>
              <a:t>的</a:t>
            </a:r>
            <a:r>
              <a:rPr lang="zh-TW" altLang="en-US" sz="3100" dirty="0"/>
              <a:t>挑戰</a:t>
            </a:r>
            <a:endParaRPr lang="zh-HK" altLang="en-US" sz="31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28</a:t>
            </a:fld>
            <a:endParaRPr lang="zh-HK" altLang="en-US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707904" y="2399644"/>
            <a:ext cx="4531486" cy="1047750"/>
            <a:chOff x="2548961" y="132953"/>
            <a:chExt cx="4531486" cy="1047750"/>
          </a:xfrm>
        </p:grpSpPr>
        <p:sp>
          <p:nvSpPr>
            <p:cNvPr id="6" name="圓角化同側角落矩形 5"/>
            <p:cNvSpPr/>
            <p:nvPr/>
          </p:nvSpPr>
          <p:spPr>
            <a:xfrm rot="5400000">
              <a:off x="4290829" y="-1608915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圓角化同側角落矩形 4"/>
            <p:cNvSpPr txBox="1"/>
            <p:nvPr/>
          </p:nvSpPr>
          <p:spPr>
            <a:xfrm>
              <a:off x="2548962" y="184099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人工智能可以替代人們從事某些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工作，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因此相關人士需要轉型，從事其他工作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158943" y="2268675"/>
            <a:ext cx="2548961" cy="1309687"/>
            <a:chOff x="0" y="1984"/>
            <a:chExt cx="2548961" cy="1309687"/>
          </a:xfrm>
        </p:grpSpPr>
        <p:sp>
          <p:nvSpPr>
            <p:cNvPr id="9" name="圓角矩形 8"/>
            <p:cNvSpPr/>
            <p:nvPr/>
          </p:nvSpPr>
          <p:spPr>
            <a:xfrm>
              <a:off x="0" y="1984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6"/>
            <p:cNvSpPr txBox="1"/>
            <p:nvPr/>
          </p:nvSpPr>
          <p:spPr>
            <a:xfrm>
              <a:off x="63934" y="65918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改變工種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707904" y="3696540"/>
            <a:ext cx="4648381" cy="1193060"/>
            <a:chOff x="2548961" y="1508125"/>
            <a:chExt cx="4531486" cy="1047750"/>
          </a:xfrm>
        </p:grpSpPr>
        <p:sp>
          <p:nvSpPr>
            <p:cNvPr id="12" name="圓角化同側角落矩形 11"/>
            <p:cNvSpPr/>
            <p:nvPr/>
          </p:nvSpPr>
          <p:spPr>
            <a:xfrm rot="5400000">
              <a:off x="4290829" y="-233743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圓角化同側角落矩形 8"/>
            <p:cNvSpPr txBox="1"/>
            <p:nvPr/>
          </p:nvSpPr>
          <p:spPr>
            <a:xfrm>
              <a:off x="2548962" y="1559271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人工智能可以幫助人們進行寫作，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學生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或會濫用人工</a:t>
              </a: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智能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做家課或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作文，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因此需要適當的規管，以免影響學生學習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158943" y="3643847"/>
            <a:ext cx="2548961" cy="1309687"/>
            <a:chOff x="0" y="1377156"/>
            <a:chExt cx="2548961" cy="1309687"/>
          </a:xfrm>
        </p:grpSpPr>
        <p:sp>
          <p:nvSpPr>
            <p:cNvPr id="15" name="圓角矩形 14"/>
            <p:cNvSpPr/>
            <p:nvPr/>
          </p:nvSpPr>
          <p:spPr>
            <a:xfrm>
              <a:off x="0" y="1377156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10"/>
            <p:cNvSpPr txBox="1"/>
            <p:nvPr/>
          </p:nvSpPr>
          <p:spPr>
            <a:xfrm>
              <a:off x="63934" y="1441090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 defTabSz="1822450">
                <a:spcBef>
                  <a:spcPct val="0"/>
                </a:spcBef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影響</a:t>
              </a:r>
              <a:endPara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defTabSz="1822450">
                <a:spcBef>
                  <a:spcPct val="0"/>
                </a:spcBef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學生學習</a:t>
              </a:r>
              <a:endPara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675766" y="5071712"/>
            <a:ext cx="4680520" cy="1225758"/>
            <a:chOff x="2516823" y="2883296"/>
            <a:chExt cx="4680520" cy="1047750"/>
          </a:xfrm>
        </p:grpSpPr>
        <p:sp>
          <p:nvSpPr>
            <p:cNvPr id="18" name="圓角化同側角落矩形 17"/>
            <p:cNvSpPr/>
            <p:nvPr/>
          </p:nvSpPr>
          <p:spPr>
            <a:xfrm rot="5400000">
              <a:off x="4290829" y="1141428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圓角化同側角落矩形 12"/>
            <p:cNvSpPr txBox="1"/>
            <p:nvPr/>
          </p:nvSpPr>
          <p:spPr>
            <a:xfrm>
              <a:off x="2516823" y="2928340"/>
              <a:ext cx="4680520" cy="82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人工智能是基於大量數據，生成新的內容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。不過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如果原來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的資料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有偏差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，生成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內容也會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不客觀，因此需要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適當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的規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管。</a:t>
              </a:r>
              <a:endPara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000" kern="1200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158943" y="5019019"/>
            <a:ext cx="2548961" cy="1309687"/>
            <a:chOff x="0" y="2752328"/>
            <a:chExt cx="2548961" cy="1309687"/>
          </a:xfrm>
        </p:grpSpPr>
        <p:sp>
          <p:nvSpPr>
            <p:cNvPr id="21" name="圓角矩形 20"/>
            <p:cNvSpPr/>
            <p:nvPr/>
          </p:nvSpPr>
          <p:spPr>
            <a:xfrm>
              <a:off x="0" y="2752328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14"/>
            <p:cNvSpPr txBox="1"/>
            <p:nvPr/>
          </p:nvSpPr>
          <p:spPr>
            <a:xfrm>
              <a:off x="63934" y="2816262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虛假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偏頗訊息</a:t>
              </a:r>
              <a:endPara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6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6723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人工智能是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模仿人類智能的一種科技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，而大數據則提供大量例子讓人工智能可以自我學習，而雲端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儲存為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大數據提供足夠的儲存空間，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人工智能進行分析。</a:t>
            </a: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人工智能可以應用在不同範疇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dirty="0" smtClean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、醫療、商貿及教育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等方面，改善人們的生活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人工智能聊天工具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r>
              <a:rPr lang="zh-HK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的使用會帶來裨益，但也會帶來挑戰，因此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適當的規管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近年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</a:t>
            </a:r>
            <a:r>
              <a:rPr lang="zh-HK" altLang="en-US" dirty="0" smtClean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人工智能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多個範疇的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例如無人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駕駛、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醫療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診斷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，已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取得長足的進展，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達到領先世界的</a:t>
            </a:r>
            <a:r>
              <a:rPr lang="zh-HK" altLang="en-US" dirty="0" smtClean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37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872" y="390882"/>
            <a:ext cx="8229600" cy="1143000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13" name="圓角矩形 12"/>
          <p:cNvSpPr/>
          <p:nvPr/>
        </p:nvSpPr>
        <p:spPr>
          <a:xfrm>
            <a:off x="513616" y="2348880"/>
            <a:ext cx="8306856" cy="13776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過人工智能、大數據及雲端儲存嗎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請簡單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分享有關經驗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97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2328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延伸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</a:t>
            </a:r>
            <a:endParaRPr lang="zh-HK" altLang="en-US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30</a:t>
            </a:fld>
            <a:endParaRPr lang="zh-HK" altLang="en-US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76903812"/>
              </p:ext>
            </p:extLst>
          </p:nvPr>
        </p:nvGraphicFramePr>
        <p:xfrm>
          <a:off x="650176" y="1673549"/>
          <a:ext cx="7691416" cy="501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594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0336" y="520905"/>
            <a:ext cx="8229600" cy="1143000"/>
          </a:xfrm>
        </p:spPr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93158"/>
            <a:ext cx="8496944" cy="438912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涂子沛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(2020) 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１小時看懂人工智能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，香港：香港中和出版有限公司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涂子沛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(2020) 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１小時看懂大數據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，香港：香港中和出版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有限公司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香港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用戶達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億要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年時間　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個月便達成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www.hk01.com/article/863514?utm_source=01articlecopy&amp;utm_medium=referral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涂子沛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數文明：大數據如何重塑人類文明、商業形態和個人世界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，香港：香港中和出版有限公司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廉薇、蘇向輝、曹鵬程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螞蟻金服：從支付寶到新金融生態圈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香港：開明書店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TW" sz="2000" dirty="0"/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985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630B58-7902-46EF-9BA6-FEDA25F57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人工智能、大數據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雲端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儲存是甚麼？</a:t>
            </a:r>
            <a:endParaRPr lang="zh-HK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27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智能</a:t>
            </a:r>
            <a:r>
              <a:rPr lang="en-US" altLang="zh-TW" sz="4000" strike="sngStrike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strike="sngStrike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4000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90368"/>
            <a:ext cx="8229600" cy="526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觀看以下視頻：</a:t>
            </a:r>
            <a:endParaRPr lang="en-US" altLang="zh-TW" strike="sngStrike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HK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資料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endParaRPr lang="en-US" altLang="zh-HK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CCTV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「焦點訪談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://www.youtube.com/watch?v=XZcMcfuB2gI   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建議觀看以下時段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2:38 – 3:26) 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132856"/>
            <a:ext cx="6295557" cy="324036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9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2" y="4854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人工智能、大數據及雲端儲存是甚麼？</a:t>
            </a:r>
            <a:endParaRPr lang="zh-HK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6</a:t>
            </a:fld>
            <a:endParaRPr lang="zh-HK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81876003"/>
              </p:ext>
            </p:extLst>
          </p:nvPr>
        </p:nvGraphicFramePr>
        <p:xfrm>
          <a:off x="1031776" y="1980509"/>
          <a:ext cx="7284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12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人工智能、大數據及雲端儲存的最新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及應用範圍舉隅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52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人工智能、大數據及雲端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儲存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的應用舉隅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8</a:t>
            </a:fld>
            <a:endParaRPr lang="zh-HK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93678" y="1847088"/>
            <a:ext cx="7903363" cy="3937984"/>
            <a:chOff x="855445" y="1985717"/>
            <a:chExt cx="7316955" cy="3937984"/>
          </a:xfrm>
        </p:grpSpPr>
        <p:sp>
          <p:nvSpPr>
            <p:cNvPr id="16" name="手繪多邊形 15"/>
            <p:cNvSpPr/>
            <p:nvPr/>
          </p:nvSpPr>
          <p:spPr>
            <a:xfrm rot="16200000">
              <a:off x="385362" y="2455800"/>
              <a:ext cx="3888432" cy="2948265"/>
            </a:xfrm>
            <a:custGeom>
              <a:avLst/>
              <a:gdLst>
                <a:gd name="connsiteX0" fmla="*/ 0 w 2948264"/>
                <a:gd name="connsiteY0" fmla="*/ 147413 h 3888431"/>
                <a:gd name="connsiteX1" fmla="*/ 147413 w 2948264"/>
                <a:gd name="connsiteY1" fmla="*/ 0 h 3888431"/>
                <a:gd name="connsiteX2" fmla="*/ 2800851 w 2948264"/>
                <a:gd name="connsiteY2" fmla="*/ 0 h 3888431"/>
                <a:gd name="connsiteX3" fmla="*/ 2948264 w 2948264"/>
                <a:gd name="connsiteY3" fmla="*/ 147413 h 3888431"/>
                <a:gd name="connsiteX4" fmla="*/ 2948264 w 2948264"/>
                <a:gd name="connsiteY4" fmla="*/ 3741018 h 3888431"/>
                <a:gd name="connsiteX5" fmla="*/ 2800851 w 2948264"/>
                <a:gd name="connsiteY5" fmla="*/ 3888431 h 3888431"/>
                <a:gd name="connsiteX6" fmla="*/ 147413 w 2948264"/>
                <a:gd name="connsiteY6" fmla="*/ 3888431 h 3888431"/>
                <a:gd name="connsiteX7" fmla="*/ 0 w 2948264"/>
                <a:gd name="connsiteY7" fmla="*/ 3741018 h 3888431"/>
                <a:gd name="connsiteX8" fmla="*/ 0 w 2948264"/>
                <a:gd name="connsiteY8" fmla="*/ 147413 h 38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8264" h="3888431">
                  <a:moveTo>
                    <a:pt x="2836493" y="1"/>
                  </a:moveTo>
                  <a:cubicBezTo>
                    <a:pt x="2898222" y="1"/>
                    <a:pt x="2948264" y="87046"/>
                    <a:pt x="2948264" y="194422"/>
                  </a:cubicBezTo>
                  <a:lnTo>
                    <a:pt x="2948264" y="3694009"/>
                  </a:lnTo>
                  <a:cubicBezTo>
                    <a:pt x="2948264" y="3801385"/>
                    <a:pt x="2898222" y="3888430"/>
                    <a:pt x="2836493" y="3888430"/>
                  </a:cubicBezTo>
                  <a:lnTo>
                    <a:pt x="111771" y="3888430"/>
                  </a:lnTo>
                  <a:cubicBezTo>
                    <a:pt x="50042" y="3888430"/>
                    <a:pt x="0" y="3801385"/>
                    <a:pt x="0" y="3694009"/>
                  </a:cubicBezTo>
                  <a:lnTo>
                    <a:pt x="0" y="194422"/>
                  </a:lnTo>
                  <a:cubicBezTo>
                    <a:pt x="0" y="87046"/>
                    <a:pt x="50042" y="1"/>
                    <a:pt x="111771" y="1"/>
                  </a:cubicBezTo>
                  <a:lnTo>
                    <a:pt x="283649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918" tIns="113157" rIns="146685" bIns="2358612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0" kern="1200" dirty="0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1004297" y="2035270"/>
              <a:ext cx="2524120" cy="3888431"/>
            </a:xfrm>
            <a:custGeom>
              <a:avLst/>
              <a:gdLst>
                <a:gd name="connsiteX0" fmla="*/ 0 w 2196457"/>
                <a:gd name="connsiteY0" fmla="*/ 0 h 3888431"/>
                <a:gd name="connsiteX1" fmla="*/ 2196457 w 2196457"/>
                <a:gd name="connsiteY1" fmla="*/ 0 h 3888431"/>
                <a:gd name="connsiteX2" fmla="*/ 2196457 w 2196457"/>
                <a:gd name="connsiteY2" fmla="*/ 3888431 h 3888431"/>
                <a:gd name="connsiteX3" fmla="*/ 0 w 2196457"/>
                <a:gd name="connsiteY3" fmla="*/ 3888431 h 3888431"/>
                <a:gd name="connsiteX4" fmla="*/ 0 w 2196457"/>
                <a:gd name="connsiteY4" fmla="*/ 0 h 38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457" h="3888431">
                  <a:moveTo>
                    <a:pt x="0" y="0"/>
                  </a:moveTo>
                  <a:lnTo>
                    <a:pt x="2196457" y="0"/>
                  </a:lnTo>
                  <a:lnTo>
                    <a:pt x="2196457" y="3888431"/>
                  </a:lnTo>
                  <a:lnTo>
                    <a:pt x="0" y="38884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64" rIns="0" bIns="0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1600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just" defTabSz="7112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「深藍」是一部超級電腦，在</a:t>
              </a:r>
              <a:r>
                <a:rPr lang="en-US" altLang="zh-HK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1997</a:t>
              </a: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年與前蘇聯的國際象棋世界冠軍進行一場「人機大戰」，在前五局打成平手，但在第六局打敗了</a:t>
              </a:r>
              <a:r>
                <a:rPr lang="zh-TW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對手</a:t>
              </a: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endParaRPr lang="zh-TW" altLang="en-US" sz="2400" kern="1200" dirty="0"/>
            </a:p>
          </p:txBody>
        </p:sp>
        <p:sp>
          <p:nvSpPr>
            <p:cNvPr id="18" name="手繪多邊形 17"/>
            <p:cNvSpPr/>
            <p:nvPr/>
          </p:nvSpPr>
          <p:spPr>
            <a:xfrm rot="16200000">
              <a:off x="3567773" y="2730245"/>
              <a:ext cx="2516466" cy="1756465"/>
            </a:xfrm>
            <a:custGeom>
              <a:avLst/>
              <a:gdLst>
                <a:gd name="connsiteX0" fmla="*/ 0 w 1756464"/>
                <a:gd name="connsiteY0" fmla="*/ 87823 h 2516465"/>
                <a:gd name="connsiteX1" fmla="*/ 87823 w 1756464"/>
                <a:gd name="connsiteY1" fmla="*/ 0 h 2516465"/>
                <a:gd name="connsiteX2" fmla="*/ 1668641 w 1756464"/>
                <a:gd name="connsiteY2" fmla="*/ 0 h 2516465"/>
                <a:gd name="connsiteX3" fmla="*/ 1756464 w 1756464"/>
                <a:gd name="connsiteY3" fmla="*/ 87823 h 2516465"/>
                <a:gd name="connsiteX4" fmla="*/ 1756464 w 1756464"/>
                <a:gd name="connsiteY4" fmla="*/ 2428642 h 2516465"/>
                <a:gd name="connsiteX5" fmla="*/ 1668641 w 1756464"/>
                <a:gd name="connsiteY5" fmla="*/ 2516465 h 2516465"/>
                <a:gd name="connsiteX6" fmla="*/ 87823 w 1756464"/>
                <a:gd name="connsiteY6" fmla="*/ 2516465 h 2516465"/>
                <a:gd name="connsiteX7" fmla="*/ 0 w 1756464"/>
                <a:gd name="connsiteY7" fmla="*/ 2428642 h 2516465"/>
                <a:gd name="connsiteX8" fmla="*/ 0 w 1756464"/>
                <a:gd name="connsiteY8" fmla="*/ 87823 h 251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464" h="2516465">
                  <a:moveTo>
                    <a:pt x="1695164" y="1"/>
                  </a:moveTo>
                  <a:cubicBezTo>
                    <a:pt x="1729019" y="1"/>
                    <a:pt x="1756464" y="56334"/>
                    <a:pt x="1756464" y="125824"/>
                  </a:cubicBezTo>
                  <a:lnTo>
                    <a:pt x="1756464" y="2390641"/>
                  </a:lnTo>
                  <a:cubicBezTo>
                    <a:pt x="1756464" y="2460131"/>
                    <a:pt x="1729019" y="2516464"/>
                    <a:pt x="1695164" y="2516464"/>
                  </a:cubicBezTo>
                  <a:lnTo>
                    <a:pt x="61300" y="2516464"/>
                  </a:lnTo>
                  <a:cubicBezTo>
                    <a:pt x="27445" y="2516464"/>
                    <a:pt x="0" y="2460131"/>
                    <a:pt x="0" y="2390641"/>
                  </a:cubicBezTo>
                  <a:lnTo>
                    <a:pt x="0" y="125824"/>
                  </a:lnTo>
                  <a:cubicBezTo>
                    <a:pt x="0" y="56334"/>
                    <a:pt x="27445" y="1"/>
                    <a:pt x="61300" y="1"/>
                  </a:cubicBezTo>
                  <a:lnTo>
                    <a:pt x="1695164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964" tIns="68580" rIns="88900" bIns="1405172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 kern="1200" dirty="0"/>
            </a:p>
          </p:txBody>
        </p:sp>
        <p:sp>
          <p:nvSpPr>
            <p:cNvPr id="19" name="流程圖: 抽選 18"/>
            <p:cNvSpPr/>
            <p:nvPr/>
          </p:nvSpPr>
          <p:spPr>
            <a:xfrm rot="5400000">
              <a:off x="3788003" y="3247971"/>
              <a:ext cx="232835" cy="198155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4102526" y="2035270"/>
              <a:ext cx="1400815" cy="2516465"/>
            </a:xfrm>
            <a:custGeom>
              <a:avLst/>
              <a:gdLst>
                <a:gd name="connsiteX0" fmla="*/ 0 w 1308566"/>
                <a:gd name="connsiteY0" fmla="*/ 0 h 2516465"/>
                <a:gd name="connsiteX1" fmla="*/ 1308566 w 1308566"/>
                <a:gd name="connsiteY1" fmla="*/ 0 h 2516465"/>
                <a:gd name="connsiteX2" fmla="*/ 1308566 w 1308566"/>
                <a:gd name="connsiteY2" fmla="*/ 2516465 h 2516465"/>
                <a:gd name="connsiteX3" fmla="*/ 0 w 1308566"/>
                <a:gd name="connsiteY3" fmla="*/ 2516465 h 2516465"/>
                <a:gd name="connsiteX4" fmla="*/ 0 w 1308566"/>
                <a:gd name="connsiteY4" fmla="*/ 0 h 251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566" h="2516465">
                  <a:moveTo>
                    <a:pt x="0" y="0"/>
                  </a:moveTo>
                  <a:lnTo>
                    <a:pt x="1308566" y="0"/>
                  </a:lnTo>
                  <a:lnTo>
                    <a:pt x="1308566" y="2516465"/>
                  </a:lnTo>
                  <a:lnTo>
                    <a:pt x="0" y="25164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000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2016</a:t>
              </a: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年，另一部超級電腦 </a:t>
              </a:r>
              <a:r>
                <a:rPr lang="en-US" altLang="zh-TW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AlphaGo </a:t>
              </a: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擊敗了韓國圍棋選手李世石。</a:t>
              </a:r>
              <a:endParaRPr lang="zh-TW" altLang="en-US" sz="2400" kern="1200" dirty="0"/>
            </a:p>
          </p:txBody>
        </p:sp>
        <p:sp>
          <p:nvSpPr>
            <p:cNvPr id="21" name="手繪多邊形 20"/>
            <p:cNvSpPr/>
            <p:nvPr/>
          </p:nvSpPr>
          <p:spPr>
            <a:xfrm rot="16200000">
              <a:off x="5007570" y="2695844"/>
              <a:ext cx="3861498" cy="2468161"/>
            </a:xfrm>
            <a:custGeom>
              <a:avLst/>
              <a:gdLst>
                <a:gd name="connsiteX0" fmla="*/ 0 w 2468160"/>
                <a:gd name="connsiteY0" fmla="*/ 123408 h 3861497"/>
                <a:gd name="connsiteX1" fmla="*/ 123408 w 2468160"/>
                <a:gd name="connsiteY1" fmla="*/ 0 h 3861497"/>
                <a:gd name="connsiteX2" fmla="*/ 2344752 w 2468160"/>
                <a:gd name="connsiteY2" fmla="*/ 0 h 3861497"/>
                <a:gd name="connsiteX3" fmla="*/ 2468160 w 2468160"/>
                <a:gd name="connsiteY3" fmla="*/ 123408 h 3861497"/>
                <a:gd name="connsiteX4" fmla="*/ 2468160 w 2468160"/>
                <a:gd name="connsiteY4" fmla="*/ 3738089 h 3861497"/>
                <a:gd name="connsiteX5" fmla="*/ 2344752 w 2468160"/>
                <a:gd name="connsiteY5" fmla="*/ 3861497 h 3861497"/>
                <a:gd name="connsiteX6" fmla="*/ 123408 w 2468160"/>
                <a:gd name="connsiteY6" fmla="*/ 3861497 h 3861497"/>
                <a:gd name="connsiteX7" fmla="*/ 0 w 2468160"/>
                <a:gd name="connsiteY7" fmla="*/ 3738089 h 3861497"/>
                <a:gd name="connsiteX8" fmla="*/ 0 w 2468160"/>
                <a:gd name="connsiteY8" fmla="*/ 123408 h 38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160" h="3861497">
                  <a:moveTo>
                    <a:pt x="2389281" y="1"/>
                  </a:moveTo>
                  <a:cubicBezTo>
                    <a:pt x="2432844" y="1"/>
                    <a:pt x="2468160" y="86444"/>
                    <a:pt x="2468160" y="193076"/>
                  </a:cubicBezTo>
                  <a:lnTo>
                    <a:pt x="2468160" y="3668421"/>
                  </a:lnTo>
                  <a:cubicBezTo>
                    <a:pt x="2468160" y="3775053"/>
                    <a:pt x="2432844" y="3861496"/>
                    <a:pt x="2389281" y="3861496"/>
                  </a:cubicBezTo>
                  <a:lnTo>
                    <a:pt x="78879" y="3861496"/>
                  </a:lnTo>
                  <a:cubicBezTo>
                    <a:pt x="35316" y="3861496"/>
                    <a:pt x="0" y="3775053"/>
                    <a:pt x="0" y="3668421"/>
                  </a:cubicBezTo>
                  <a:lnTo>
                    <a:pt x="0" y="193076"/>
                  </a:lnTo>
                  <a:cubicBezTo>
                    <a:pt x="0" y="86444"/>
                    <a:pt x="35316" y="1"/>
                    <a:pt x="78879" y="1"/>
                  </a:cubicBezTo>
                  <a:lnTo>
                    <a:pt x="2389281" y="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069" tIns="96011" rIns="124461" bIns="1974529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800" kern="1200" dirty="0"/>
            </a:p>
          </p:txBody>
        </p:sp>
        <p:sp>
          <p:nvSpPr>
            <p:cNvPr id="22" name="流程圖: 抽選 21"/>
            <p:cNvSpPr/>
            <p:nvPr/>
          </p:nvSpPr>
          <p:spPr>
            <a:xfrm rot="5400000">
              <a:off x="5250902" y="5725098"/>
              <a:ext cx="131996" cy="104877"/>
            </a:xfrm>
            <a:prstGeom prst="flowChartExtra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手繪多邊形 22"/>
            <p:cNvSpPr/>
            <p:nvPr/>
          </p:nvSpPr>
          <p:spPr>
            <a:xfrm>
              <a:off x="5846671" y="1999176"/>
              <a:ext cx="2325729" cy="3861497"/>
            </a:xfrm>
            <a:custGeom>
              <a:avLst/>
              <a:gdLst>
                <a:gd name="connsiteX0" fmla="*/ 0 w 1838779"/>
                <a:gd name="connsiteY0" fmla="*/ 0 h 3861497"/>
                <a:gd name="connsiteX1" fmla="*/ 1838779 w 1838779"/>
                <a:gd name="connsiteY1" fmla="*/ 0 h 3861497"/>
                <a:gd name="connsiteX2" fmla="*/ 1838779 w 1838779"/>
                <a:gd name="connsiteY2" fmla="*/ 3861497 h 3861497"/>
                <a:gd name="connsiteX3" fmla="*/ 0 w 1838779"/>
                <a:gd name="connsiteY3" fmla="*/ 3861497 h 3861497"/>
                <a:gd name="connsiteX4" fmla="*/ 0 w 1838779"/>
                <a:gd name="connsiteY4" fmla="*/ 0 h 38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779" h="3861497">
                  <a:moveTo>
                    <a:pt x="0" y="0"/>
                  </a:moveTo>
                  <a:lnTo>
                    <a:pt x="1838779" y="0"/>
                  </a:lnTo>
                  <a:lnTo>
                    <a:pt x="1838779" y="3861497"/>
                  </a:lnTo>
                  <a:lnTo>
                    <a:pt x="0" y="386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2400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「深藍」及 </a:t>
              </a:r>
              <a:r>
                <a:rPr lang="en-US" altLang="zh-TW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AlphaGo </a:t>
              </a: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都是擁有人工智能的超級電腦，在某些特定的技能上 </a:t>
              </a:r>
              <a:r>
                <a:rPr lang="en-US" altLang="zh-HK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如下棋</a:t>
              </a:r>
              <a:r>
                <a:rPr lang="en-US" altLang="zh-HK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HK" altLang="en-US" sz="2400" kern="1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，可以擊敗人類，引起人們關注人工智能的發展。</a:t>
              </a:r>
              <a:endParaRPr lang="zh-TW" alt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6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504" y="105210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人工智能、大數據及雲端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儲存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的應用舉隅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488" y="1752917"/>
            <a:ext cx="8229600" cy="4785995"/>
          </a:xfrm>
        </p:spPr>
        <p:txBody>
          <a:bodyPr>
            <a:norm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除了「下棋」以外，研究人員也研發了其他的應用範圍：</a:t>
            </a: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HK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9</a:t>
            </a:fld>
            <a:endParaRPr lang="zh-HK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763688" y="1196752"/>
            <a:ext cx="5882960" cy="4385822"/>
            <a:chOff x="4105108" y="3333088"/>
            <a:chExt cx="4750207" cy="3295587"/>
          </a:xfrm>
        </p:grpSpPr>
        <p:sp>
          <p:nvSpPr>
            <p:cNvPr id="18" name="手繪多邊形 17"/>
            <p:cNvSpPr/>
            <p:nvPr/>
          </p:nvSpPr>
          <p:spPr>
            <a:xfrm>
              <a:off x="7439755" y="5283712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21" tIns="293252" rIns="266521" bIns="29325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語音識別</a:t>
              </a:r>
              <a:endParaRPr lang="zh-TW" altLang="en-US" sz="2800" kern="12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7382751" y="3333088"/>
              <a:ext cx="1472564" cy="791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4337867" y="4189180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891" tIns="205622" rIns="178891" bIns="20562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人面識別</a:t>
              </a:r>
              <a:endParaRPr lang="zh-TW" altLang="en-US" sz="2800" kern="1200" dirty="0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577672" y="4189180"/>
              <a:ext cx="125801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21" tIns="293252" rIns="266521" bIns="29325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圖像識別</a:t>
              </a:r>
              <a:endParaRPr lang="zh-TW" altLang="en-US" sz="2800" kern="12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105108" y="4453081"/>
              <a:ext cx="1425062" cy="791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手繪多邊形 22"/>
            <p:cNvSpPr/>
            <p:nvPr/>
          </p:nvSpPr>
          <p:spPr>
            <a:xfrm>
              <a:off x="6791351" y="4189180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891" tIns="205622" rIns="178891" bIns="20562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語文翻譯</a:t>
              </a:r>
              <a:endParaRPr lang="zh-TW" altLang="en-US" sz="2800" kern="1200" dirty="0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6199950" y="5309173"/>
              <a:ext cx="1165383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21" tIns="293252" rIns="266521" bIns="29325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搜尋引擎</a:t>
              </a:r>
              <a:endParaRPr lang="zh-TW" altLang="en-US" sz="2800" kern="12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7382751" y="5573074"/>
              <a:ext cx="1472564" cy="791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手繪多邊形 25"/>
            <p:cNvSpPr/>
            <p:nvPr/>
          </p:nvSpPr>
          <p:spPr>
            <a:xfrm>
              <a:off x="4960145" y="5309173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891" tIns="205622" rIns="178891" bIns="205622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zh-TW" altLang="en-US" sz="2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處理及解讀文字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2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Application>Microsoft Office PowerPoint</Application>
  <PresentationFormat>如螢幕大小 (4:3)</PresentationFormat>
  <Paragraphs>318</Paragraphs>
  <Slides>31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微軟正黑體</vt:lpstr>
      <vt:lpstr>新細明體</vt:lpstr>
      <vt:lpstr>標楷體</vt:lpstr>
      <vt:lpstr>Calibri</vt:lpstr>
      <vt:lpstr>Constantia</vt:lpstr>
      <vt:lpstr>Times New Roman</vt:lpstr>
      <vt:lpstr>Wingdings 2</vt:lpstr>
      <vt:lpstr>流線</vt:lpstr>
      <vt:lpstr> 公民與社會發展科 主題3：互聯相依的當代世界 課題：科技發展與資訊素養</vt:lpstr>
      <vt:lpstr>學習目標</vt:lpstr>
      <vt:lpstr>導入活動</vt:lpstr>
      <vt:lpstr>PowerPoint 簡報</vt:lpstr>
      <vt:lpstr>人工智能 </vt:lpstr>
      <vt:lpstr>人工智能、大數據及雲端儲存是甚麼？</vt:lpstr>
      <vt:lpstr>PowerPoint 簡報</vt:lpstr>
      <vt:lpstr>人工智能、大數據及雲端儲存的應用舉隅 </vt:lpstr>
      <vt:lpstr>人工智能、大數據及雲端儲存的應用舉隅 </vt:lpstr>
      <vt:lpstr>交通 - 無人駕駛汽車</vt:lpstr>
      <vt:lpstr>交通 - 無人駕駛汽車</vt:lpstr>
      <vt:lpstr>交通 - 無人駕駛汽車</vt:lpstr>
      <vt:lpstr>小組討論</vt:lpstr>
      <vt:lpstr>小組討論</vt:lpstr>
      <vt:lpstr>醫療 - 疾病診斷及治療</vt:lpstr>
      <vt:lpstr>醫療 - 疾病診斷及治療</vt:lpstr>
      <vt:lpstr>小組討論</vt:lpstr>
      <vt:lpstr>小組討論</vt:lpstr>
      <vt:lpstr>商貿 - 商品推廣和信用評級</vt:lpstr>
      <vt:lpstr>小組討論</vt:lpstr>
      <vt:lpstr>小組討論</vt:lpstr>
      <vt:lpstr>教育 - 課堂分析</vt:lpstr>
      <vt:lpstr>教育 - 課堂分析、幫助視障學生及智能配對教師</vt:lpstr>
      <vt:lpstr>小組討論</vt:lpstr>
      <vt:lpstr>小組討論</vt:lpstr>
      <vt:lpstr>PowerPoint 簡報</vt:lpstr>
      <vt:lpstr>人工智能聊天工具ChatGPT 可能帶來的裨益</vt:lpstr>
      <vt:lpstr>  人工智能聊天工具ChatGPT 可能帶來的挑戰</vt:lpstr>
      <vt:lpstr>總結</vt:lpstr>
      <vt:lpstr>延伸活動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2023-09-14T07:06:01Z</dcterms:created>
  <dcterms:modified xsi:type="dcterms:W3CDTF">2023-09-14T07:06:08Z</dcterms:modified>
</cp:coreProperties>
</file>