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2"/>
  </p:notesMasterIdLst>
  <p:handoutMasterIdLst>
    <p:handoutMasterId r:id="rId63"/>
  </p:handoutMasterIdLst>
  <p:sldIdLst>
    <p:sldId id="441" r:id="rId2"/>
    <p:sldId id="397" r:id="rId3"/>
    <p:sldId id="2543" r:id="rId4"/>
    <p:sldId id="2717" r:id="rId5"/>
    <p:sldId id="2549" r:id="rId6"/>
    <p:sldId id="2546" r:id="rId7"/>
    <p:sldId id="405" r:id="rId8"/>
    <p:sldId id="406" r:id="rId9"/>
    <p:sldId id="2693" r:id="rId10"/>
    <p:sldId id="730" r:id="rId11"/>
    <p:sldId id="2695" r:id="rId12"/>
    <p:sldId id="2610" r:id="rId13"/>
    <p:sldId id="2694" r:id="rId14"/>
    <p:sldId id="2548" r:id="rId15"/>
    <p:sldId id="2680" r:id="rId16"/>
    <p:sldId id="2551" r:id="rId17"/>
    <p:sldId id="2562" r:id="rId18"/>
    <p:sldId id="2552" r:id="rId19"/>
    <p:sldId id="2563" r:id="rId20"/>
    <p:sldId id="2568" r:id="rId21"/>
    <p:sldId id="2690" r:id="rId22"/>
    <p:sldId id="752" r:id="rId23"/>
    <p:sldId id="754" r:id="rId24"/>
    <p:sldId id="756" r:id="rId25"/>
    <p:sldId id="1320" r:id="rId26"/>
    <p:sldId id="2589" r:id="rId27"/>
    <p:sldId id="2597" r:id="rId28"/>
    <p:sldId id="2600" r:id="rId29"/>
    <p:sldId id="2716" r:id="rId30"/>
    <p:sldId id="2606" r:id="rId31"/>
    <p:sldId id="2715" r:id="rId32"/>
    <p:sldId id="2725" r:id="rId33"/>
    <p:sldId id="1364" r:id="rId34"/>
    <p:sldId id="1434" r:id="rId35"/>
    <p:sldId id="2710" r:id="rId36"/>
    <p:sldId id="2711" r:id="rId37"/>
    <p:sldId id="2712" r:id="rId38"/>
    <p:sldId id="2698" r:id="rId39"/>
    <p:sldId id="2696" r:id="rId40"/>
    <p:sldId id="2625" r:id="rId41"/>
    <p:sldId id="2629" r:id="rId42"/>
    <p:sldId id="2724" r:id="rId43"/>
    <p:sldId id="2612" r:id="rId44"/>
    <p:sldId id="2697" r:id="rId45"/>
    <p:sldId id="2699" r:id="rId46"/>
    <p:sldId id="2700" r:id="rId47"/>
    <p:sldId id="2718" r:id="rId48"/>
    <p:sldId id="2701" r:id="rId49"/>
    <p:sldId id="2702" r:id="rId50"/>
    <p:sldId id="2703" r:id="rId51"/>
    <p:sldId id="2704" r:id="rId52"/>
    <p:sldId id="2705" r:id="rId53"/>
    <p:sldId id="2706" r:id="rId54"/>
    <p:sldId id="2707" r:id="rId55"/>
    <p:sldId id="2708" r:id="rId56"/>
    <p:sldId id="2709" r:id="rId57"/>
    <p:sldId id="2713" r:id="rId58"/>
    <p:sldId id="2720" r:id="rId59"/>
    <p:sldId id="2721" r:id="rId60"/>
    <p:sldId id="2723" r:id="rId61"/>
  </p:sldIdLst>
  <p:sldSz cx="12192000" cy="6858000"/>
  <p:notesSz cx="9929813" cy="679767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作者"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3AD"/>
    <a:srgbClr val="FF5050"/>
    <a:srgbClr val="448F92"/>
    <a:srgbClr val="BDD392"/>
    <a:srgbClr val="ED7D31"/>
    <a:srgbClr val="FFC000"/>
    <a:srgbClr val="2E335B"/>
    <a:srgbClr val="FF911A"/>
    <a:srgbClr val="B27E33"/>
    <a:srgbClr val="F0D2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395" autoAdjust="0"/>
  </p:normalViewPr>
  <p:slideViewPr>
    <p:cSldViewPr snapToGrid="0">
      <p:cViewPr varScale="1">
        <p:scale>
          <a:sx n="106" d="100"/>
          <a:sy n="106" d="100"/>
        </p:scale>
        <p:origin x="126" y="174"/>
      </p:cViewPr>
      <p:guideLst/>
    </p:cSldViewPr>
  </p:slideViewPr>
  <p:notesTextViewPr>
    <p:cViewPr>
      <p:scale>
        <a:sx n="1" d="1"/>
        <a:sy n="1" d="1"/>
      </p:scale>
      <p:origin x="0" y="0"/>
    </p:cViewPr>
  </p:notesTextViewPr>
  <p:sorterViewPr>
    <p:cViewPr>
      <p:scale>
        <a:sx n="57" d="100"/>
        <a:sy n="57" d="100"/>
      </p:scale>
      <p:origin x="0" y="-59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919" cy="341064"/>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624598" y="0"/>
            <a:ext cx="4302919" cy="341064"/>
          </a:xfrm>
          <a:prstGeom prst="rect">
            <a:avLst/>
          </a:prstGeom>
        </p:spPr>
        <p:txBody>
          <a:bodyPr vert="horz" lIns="91440" tIns="45720" rIns="91440" bIns="45720" rtlCol="0"/>
          <a:lstStyle>
            <a:lvl1pPr algn="r">
              <a:defRPr sz="1200"/>
            </a:lvl1pPr>
          </a:lstStyle>
          <a:p>
            <a:fld id="{4566CB79-C7DF-486D-8450-06BC9B54B3F2}" type="datetimeFigureOut">
              <a:rPr lang="zh-HK" altLang="en-US" smtClean="0"/>
              <a:t>31/7/2023</a:t>
            </a:fld>
            <a:endParaRPr lang="zh-HK" altLang="en-US" dirty="0"/>
          </a:p>
        </p:txBody>
      </p:sp>
      <p:sp>
        <p:nvSpPr>
          <p:cNvPr id="4" name="Footer Placeholder 3"/>
          <p:cNvSpPr>
            <a:spLocks noGrp="1"/>
          </p:cNvSpPr>
          <p:nvPr>
            <p:ph type="ftr" sz="quarter" idx="2"/>
          </p:nvPr>
        </p:nvSpPr>
        <p:spPr>
          <a:xfrm>
            <a:off x="1" y="6456612"/>
            <a:ext cx="4302919" cy="341064"/>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4598" y="6456612"/>
            <a:ext cx="4302919" cy="341064"/>
          </a:xfrm>
          <a:prstGeom prst="rect">
            <a:avLst/>
          </a:prstGeom>
        </p:spPr>
        <p:txBody>
          <a:bodyPr vert="horz" lIns="91440" tIns="45720" rIns="91440" bIns="45720" rtlCol="0" anchor="b"/>
          <a:lstStyle>
            <a:lvl1pPr algn="r">
              <a:defRPr sz="1200"/>
            </a:lvl1pPr>
          </a:lstStyle>
          <a:p>
            <a:fld id="{37513AD2-EAD5-4A67-B221-86147EC2D87C}" type="slidenum">
              <a:rPr lang="zh-HK" altLang="en-US" smtClean="0"/>
              <a:t>‹#›</a:t>
            </a:fld>
            <a:endParaRPr lang="zh-HK" altLang="en-US" dirty="0"/>
          </a:p>
        </p:txBody>
      </p:sp>
    </p:spTree>
    <p:extLst>
      <p:ext uri="{BB962C8B-B14F-4D97-AF65-F5344CB8AC3E}">
        <p14:creationId xmlns:p14="http://schemas.microsoft.com/office/powerpoint/2010/main" val="415383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4303501" cy="3413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4724" y="1"/>
            <a:ext cx="4303501" cy="341313"/>
          </a:xfrm>
          <a:prstGeom prst="rect">
            <a:avLst/>
          </a:prstGeom>
        </p:spPr>
        <p:txBody>
          <a:bodyPr vert="horz" lIns="91440" tIns="45720" rIns="91440" bIns="45720" rtlCol="0"/>
          <a:lstStyle>
            <a:lvl1pPr algn="r">
              <a:defRPr sz="1200"/>
            </a:lvl1pPr>
          </a:lstStyle>
          <a:p>
            <a:fld id="{70F583FC-107E-47C3-9CF6-1BD50188739D}" type="datetimeFigureOut">
              <a:rPr lang="zh-CN" altLang="en-US" smtClean="0"/>
              <a:t>2023/7/31</a:t>
            </a:fld>
            <a:endParaRPr lang="zh-CN" altLang="en-US" dirty="0"/>
          </a:p>
        </p:txBody>
      </p:sp>
      <p:sp>
        <p:nvSpPr>
          <p:cNvPr id="4" name="幻灯片图像占位符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506" y="3271839"/>
            <a:ext cx="7944802" cy="267652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6456363"/>
            <a:ext cx="4303501" cy="34131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4724" y="6456363"/>
            <a:ext cx="4303501" cy="341312"/>
          </a:xfrm>
          <a:prstGeom prst="rect">
            <a:avLst/>
          </a:prstGeom>
        </p:spPr>
        <p:txBody>
          <a:bodyPr vert="horz" lIns="91440" tIns="45720" rIns="91440" bIns="45720" rtlCol="0" anchor="b"/>
          <a:lstStyle>
            <a:lvl1pPr algn="r">
              <a:defRPr sz="1200"/>
            </a:lvl1pPr>
          </a:lstStyle>
          <a:p>
            <a:fld id="{17ECEAAE-709B-46F6-B345-F48568817C36}" type="slidenum">
              <a:rPr lang="zh-CN" altLang="en-US" smtClean="0"/>
              <a:t>‹#›</a:t>
            </a:fld>
            <a:endParaRPr lang="zh-CN" altLang="en-US" dirty="0"/>
          </a:p>
        </p:txBody>
      </p:sp>
    </p:spTree>
    <p:extLst>
      <p:ext uri="{BB962C8B-B14F-4D97-AF65-F5344CB8AC3E}">
        <p14:creationId xmlns:p14="http://schemas.microsoft.com/office/powerpoint/2010/main" val="46502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a:extLst>
              <a:ext uri="{FF2B5EF4-FFF2-40B4-BE49-F238E27FC236}">
                <a16:creationId xmlns:a16="http://schemas.microsoft.com/office/drawing/2014/main" id="{D5593251-360C-BC4B-995A-E6BBF59C50C0}"/>
              </a:ext>
            </a:extLst>
          </p:cNvPr>
          <p:cNvSpPr>
            <a:spLocks noGrp="1" noRot="1" noChangeAspect="1" noChangeArrowheads="1" noTextEdit="1"/>
          </p:cNvSpPr>
          <p:nvPr>
            <p:ph type="sldImg"/>
          </p:nvPr>
        </p:nvSpPr>
        <p:spPr>
          <a:ln/>
        </p:spPr>
      </p:sp>
      <p:sp>
        <p:nvSpPr>
          <p:cNvPr id="31746" name="备注占位符 2">
            <a:extLst>
              <a:ext uri="{FF2B5EF4-FFF2-40B4-BE49-F238E27FC236}">
                <a16:creationId xmlns:a16="http://schemas.microsoft.com/office/drawing/2014/main" id="{4B44E643-34E8-AA4F-90AC-E35CAEC8D3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z="2800" dirty="0">
              <a:solidFill>
                <a:srgbClr val="808080"/>
              </a:solidFill>
              <a:latin typeface="����"/>
            </a:endParaRPr>
          </a:p>
        </p:txBody>
      </p:sp>
      <p:sp>
        <p:nvSpPr>
          <p:cNvPr id="31747" name="灯片编号占位符 3">
            <a:extLst>
              <a:ext uri="{FF2B5EF4-FFF2-40B4-BE49-F238E27FC236}">
                <a16:creationId xmlns:a16="http://schemas.microsoft.com/office/drawing/2014/main" id="{06EF4973-BE32-894F-81B2-C892E50E65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658AD9E3-6717-4E41-B3B2-71BD86D8FD39}" type="slidenum">
              <a:rPr lang="zh-CN" altLang="en-US"/>
              <a:pPr/>
              <a:t>6</a:t>
            </a:fld>
            <a:endParaRPr lang="zh-CN" altLang="en-US" dirty="0"/>
          </a:p>
        </p:txBody>
      </p:sp>
    </p:spTree>
    <p:extLst>
      <p:ext uri="{BB962C8B-B14F-4D97-AF65-F5344CB8AC3E}">
        <p14:creationId xmlns:p14="http://schemas.microsoft.com/office/powerpoint/2010/main" val="245259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幻灯片图像占位符 1">
            <a:extLst>
              <a:ext uri="{FF2B5EF4-FFF2-40B4-BE49-F238E27FC236}">
                <a16:creationId xmlns:a16="http://schemas.microsoft.com/office/drawing/2014/main" id="{47F37F68-A12C-1247-9596-99B040381650}"/>
              </a:ext>
            </a:extLst>
          </p:cNvPr>
          <p:cNvSpPr>
            <a:spLocks noGrp="1" noRot="1" noChangeAspect="1" noChangeArrowheads="1" noTextEdit="1"/>
          </p:cNvSpPr>
          <p:nvPr>
            <p:ph type="sldImg"/>
          </p:nvPr>
        </p:nvSpPr>
        <p:spPr>
          <a:ln/>
        </p:spPr>
      </p:sp>
      <p:sp>
        <p:nvSpPr>
          <p:cNvPr id="128002" name="备注占位符 2">
            <a:extLst>
              <a:ext uri="{FF2B5EF4-FFF2-40B4-BE49-F238E27FC236}">
                <a16:creationId xmlns:a16="http://schemas.microsoft.com/office/drawing/2014/main" id="{52D49082-36AE-DF4A-93F5-CAF1DD34AB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8003" name="灯片编号占位符 3">
            <a:extLst>
              <a:ext uri="{FF2B5EF4-FFF2-40B4-BE49-F238E27FC236}">
                <a16:creationId xmlns:a16="http://schemas.microsoft.com/office/drawing/2014/main" id="{F0F2B589-8A55-464A-A699-47CEF9D690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E20CC92A-AB98-8C49-A1A4-1E158BADB3CF}" type="slidenum">
              <a:rPr lang="en-US" altLang="en-US"/>
              <a:pPr/>
              <a:t>25</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26</a:t>
            </a:fld>
            <a:endParaRPr lang="zh-CN" altLang="en-US" dirty="0"/>
          </a:p>
        </p:txBody>
      </p:sp>
    </p:spTree>
    <p:extLst>
      <p:ext uri="{BB962C8B-B14F-4D97-AF65-F5344CB8AC3E}">
        <p14:creationId xmlns:p14="http://schemas.microsoft.com/office/powerpoint/2010/main" val="276790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27</a:t>
            </a:fld>
            <a:endParaRPr lang="zh-CN" altLang="en-US" dirty="0"/>
          </a:p>
        </p:txBody>
      </p:sp>
    </p:spTree>
    <p:extLst>
      <p:ext uri="{BB962C8B-B14F-4D97-AF65-F5344CB8AC3E}">
        <p14:creationId xmlns:p14="http://schemas.microsoft.com/office/powerpoint/2010/main" val="756389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32</a:t>
            </a:fld>
            <a:endParaRPr lang="zh-CN" altLang="en-US" dirty="0"/>
          </a:p>
        </p:txBody>
      </p:sp>
    </p:spTree>
    <p:extLst>
      <p:ext uri="{BB962C8B-B14F-4D97-AF65-F5344CB8AC3E}">
        <p14:creationId xmlns:p14="http://schemas.microsoft.com/office/powerpoint/2010/main" val="774131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幻灯片图像占位符 1">
            <a:extLst>
              <a:ext uri="{FF2B5EF4-FFF2-40B4-BE49-F238E27FC236}">
                <a16:creationId xmlns:a16="http://schemas.microsoft.com/office/drawing/2014/main" id="{9D4B5DFA-D591-7949-A10D-E4DA7C18DB5A}"/>
              </a:ext>
            </a:extLst>
          </p:cNvPr>
          <p:cNvSpPr>
            <a:spLocks noGrp="1" noRot="1" noChangeAspect="1" noChangeArrowheads="1" noTextEdit="1"/>
          </p:cNvSpPr>
          <p:nvPr>
            <p:ph type="sldImg"/>
          </p:nvPr>
        </p:nvSpPr>
        <p:spPr>
          <a:ln/>
        </p:spPr>
      </p:sp>
      <p:sp>
        <p:nvSpPr>
          <p:cNvPr id="197634" name="备注占位符 2">
            <a:extLst>
              <a:ext uri="{FF2B5EF4-FFF2-40B4-BE49-F238E27FC236}">
                <a16:creationId xmlns:a16="http://schemas.microsoft.com/office/drawing/2014/main" id="{BF452608-BC4A-6D45-9E13-37016B4929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97635" name="灯片编号占位符 3">
            <a:extLst>
              <a:ext uri="{FF2B5EF4-FFF2-40B4-BE49-F238E27FC236}">
                <a16:creationId xmlns:a16="http://schemas.microsoft.com/office/drawing/2014/main" id="{D6BC86F1-A9D1-E341-B82E-2853488AF0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EE8B64B6-A8D9-EE4A-9B8B-85E426EFF42C}" type="slidenum">
              <a:rPr lang="zh-CN" altLang="en-US"/>
              <a:pPr/>
              <a:t>41</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CEAAE-709B-46F6-B345-F48568817C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4664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10</a:t>
            </a:fld>
            <a:endParaRPr lang="zh-CN" altLang="en-US" dirty="0"/>
          </a:p>
        </p:txBody>
      </p:sp>
    </p:spTree>
    <p:extLst>
      <p:ext uri="{BB962C8B-B14F-4D97-AF65-F5344CB8AC3E}">
        <p14:creationId xmlns:p14="http://schemas.microsoft.com/office/powerpoint/2010/main" val="293295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15</a:t>
            </a:fld>
            <a:endParaRPr lang="zh-CN" altLang="en-US" dirty="0"/>
          </a:p>
        </p:txBody>
      </p:sp>
    </p:spTree>
    <p:extLst>
      <p:ext uri="{BB962C8B-B14F-4D97-AF65-F5344CB8AC3E}">
        <p14:creationId xmlns:p14="http://schemas.microsoft.com/office/powerpoint/2010/main" val="426853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a:extLst>
              <a:ext uri="{FF2B5EF4-FFF2-40B4-BE49-F238E27FC236}">
                <a16:creationId xmlns:a16="http://schemas.microsoft.com/office/drawing/2014/main" id="{54DC5D7A-3400-9C4A-ACD7-8B9AF4EDC729}"/>
              </a:ext>
            </a:extLst>
          </p:cNvPr>
          <p:cNvSpPr>
            <a:spLocks noGrp="1" noRot="1" noChangeAspect="1" noChangeArrowheads="1" noTextEdit="1"/>
          </p:cNvSpPr>
          <p:nvPr>
            <p:ph type="sldImg"/>
          </p:nvPr>
        </p:nvSpPr>
        <p:spPr>
          <a:ln/>
        </p:spPr>
      </p:sp>
      <p:sp>
        <p:nvSpPr>
          <p:cNvPr id="63490" name="备注占位符 2">
            <a:extLst>
              <a:ext uri="{FF2B5EF4-FFF2-40B4-BE49-F238E27FC236}">
                <a16:creationId xmlns:a16="http://schemas.microsoft.com/office/drawing/2014/main" id="{9CE65C74-8CFB-AF40-98DE-6D0A42547D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63491" name="灯片编号占位符 3">
            <a:extLst>
              <a:ext uri="{FF2B5EF4-FFF2-40B4-BE49-F238E27FC236}">
                <a16:creationId xmlns:a16="http://schemas.microsoft.com/office/drawing/2014/main" id="{D975CABC-8855-994C-82D9-DB67A7AC3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973C44F8-D2C6-194E-A4B2-AA57D034A2FF}" type="slidenum">
              <a:rPr lang="zh-CN" altLang="en-US"/>
              <a:pPr/>
              <a:t>17</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a:extLst>
              <a:ext uri="{FF2B5EF4-FFF2-40B4-BE49-F238E27FC236}">
                <a16:creationId xmlns:a16="http://schemas.microsoft.com/office/drawing/2014/main" id="{4CC622F9-1F78-404C-8AE6-491BF154946B}"/>
              </a:ext>
            </a:extLst>
          </p:cNvPr>
          <p:cNvSpPr>
            <a:spLocks noGrp="1" noRot="1" noChangeAspect="1" noChangeArrowheads="1" noTextEdit="1"/>
          </p:cNvSpPr>
          <p:nvPr>
            <p:ph type="sldImg"/>
          </p:nvPr>
        </p:nvSpPr>
        <p:spPr>
          <a:ln/>
        </p:spPr>
      </p:sp>
      <p:sp>
        <p:nvSpPr>
          <p:cNvPr id="70658" name="备注占位符 2">
            <a:extLst>
              <a:ext uri="{FF2B5EF4-FFF2-40B4-BE49-F238E27FC236}">
                <a16:creationId xmlns:a16="http://schemas.microsoft.com/office/drawing/2014/main" id="{446FB4DE-467F-4141-8CE7-D5C44B626B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p>
        </p:txBody>
      </p:sp>
      <p:sp>
        <p:nvSpPr>
          <p:cNvPr id="70659" name="灯片编号占位符 3">
            <a:extLst>
              <a:ext uri="{FF2B5EF4-FFF2-40B4-BE49-F238E27FC236}">
                <a16:creationId xmlns:a16="http://schemas.microsoft.com/office/drawing/2014/main" id="{28B9E4DF-97AA-664A-B5A4-2943BCFFF0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D1611684-D977-7B4F-9ADB-58F0AE354B92}" type="slidenum">
              <a:rPr lang="zh-CN" altLang="en-US"/>
              <a:pPr/>
              <a:t>19</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20</a:t>
            </a:fld>
            <a:endParaRPr lang="zh-CN" altLang="en-US" dirty="0"/>
          </a:p>
        </p:txBody>
      </p:sp>
    </p:spTree>
    <p:extLst>
      <p:ext uri="{BB962C8B-B14F-4D97-AF65-F5344CB8AC3E}">
        <p14:creationId xmlns:p14="http://schemas.microsoft.com/office/powerpoint/2010/main" val="6588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a:extLst>
              <a:ext uri="{FF2B5EF4-FFF2-40B4-BE49-F238E27FC236}">
                <a16:creationId xmlns:a16="http://schemas.microsoft.com/office/drawing/2014/main" id="{07522084-8DC2-B24F-A299-3234314308A9}"/>
              </a:ext>
            </a:extLst>
          </p:cNvPr>
          <p:cNvSpPr>
            <a:spLocks noGrp="1" noRot="1" noChangeAspect="1" noChangeArrowheads="1" noTextEdit="1"/>
          </p:cNvSpPr>
          <p:nvPr>
            <p:ph type="sldImg"/>
          </p:nvPr>
        </p:nvSpPr>
        <p:spPr>
          <a:ln/>
        </p:spPr>
      </p:sp>
      <p:sp>
        <p:nvSpPr>
          <p:cNvPr id="111618" name="备注占位符 2">
            <a:extLst>
              <a:ext uri="{FF2B5EF4-FFF2-40B4-BE49-F238E27FC236}">
                <a16:creationId xmlns:a16="http://schemas.microsoft.com/office/drawing/2014/main" id="{8089F187-7CD2-614B-A94A-0FE08809CBD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11619" name="灯片编号占位符 3">
            <a:extLst>
              <a:ext uri="{FF2B5EF4-FFF2-40B4-BE49-F238E27FC236}">
                <a16:creationId xmlns:a16="http://schemas.microsoft.com/office/drawing/2014/main" id="{D43022B8-2FA9-874B-A5D3-C85C1FADBE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62A4290E-D14D-994F-B35F-302EEDD5FBBC}" type="slidenum">
              <a:rPr lang="zh-CN" altLang="en-US"/>
              <a:pPr/>
              <a:t>22</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a:extLst>
              <a:ext uri="{FF2B5EF4-FFF2-40B4-BE49-F238E27FC236}">
                <a16:creationId xmlns:a16="http://schemas.microsoft.com/office/drawing/2014/main" id="{0D7A9236-45FE-3646-AFC6-175B4F35B54D}"/>
              </a:ext>
            </a:extLst>
          </p:cNvPr>
          <p:cNvSpPr>
            <a:spLocks noGrp="1" noRot="1" noChangeAspect="1" noChangeArrowheads="1" noTextEdit="1"/>
          </p:cNvSpPr>
          <p:nvPr>
            <p:ph type="sldImg"/>
          </p:nvPr>
        </p:nvSpPr>
        <p:spPr>
          <a:ln/>
        </p:spPr>
      </p:sp>
      <p:sp>
        <p:nvSpPr>
          <p:cNvPr id="115714" name="备注占位符 2">
            <a:extLst>
              <a:ext uri="{FF2B5EF4-FFF2-40B4-BE49-F238E27FC236}">
                <a16:creationId xmlns:a16="http://schemas.microsoft.com/office/drawing/2014/main" id="{549B3798-5076-D14A-A708-B3D3235B6D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15715" name="灯片编号占位符 3">
            <a:extLst>
              <a:ext uri="{FF2B5EF4-FFF2-40B4-BE49-F238E27FC236}">
                <a16:creationId xmlns:a16="http://schemas.microsoft.com/office/drawing/2014/main" id="{BB8EDD1C-54ED-614A-ACFB-2EC5CC065F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D56C5054-8876-8140-9723-AE36BE3F96F2}" type="slidenum">
              <a:rPr lang="zh-CN" altLang="en-US"/>
              <a:pPr/>
              <a:t>23</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a:extLst>
              <a:ext uri="{FF2B5EF4-FFF2-40B4-BE49-F238E27FC236}">
                <a16:creationId xmlns:a16="http://schemas.microsoft.com/office/drawing/2014/main" id="{D01D62DC-1825-F54E-95AD-EBE531A04609}"/>
              </a:ext>
            </a:extLst>
          </p:cNvPr>
          <p:cNvSpPr>
            <a:spLocks noGrp="1" noRot="1" noChangeAspect="1" noChangeArrowheads="1" noTextEdit="1"/>
          </p:cNvSpPr>
          <p:nvPr>
            <p:ph type="sldImg"/>
          </p:nvPr>
        </p:nvSpPr>
        <p:spPr>
          <a:ln/>
        </p:spPr>
      </p:sp>
      <p:sp>
        <p:nvSpPr>
          <p:cNvPr id="119810" name="备注占位符 2">
            <a:extLst>
              <a:ext uri="{FF2B5EF4-FFF2-40B4-BE49-F238E27FC236}">
                <a16:creationId xmlns:a16="http://schemas.microsoft.com/office/drawing/2014/main" id="{4B8DC8BB-FF17-464C-BB14-5F6F600439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19811" name="灯片编号占位符 3">
            <a:extLst>
              <a:ext uri="{FF2B5EF4-FFF2-40B4-BE49-F238E27FC236}">
                <a16:creationId xmlns:a16="http://schemas.microsoft.com/office/drawing/2014/main" id="{4C322014-0A67-8A47-A9ED-95C026F963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23CACC32-76C1-6841-8FE9-47708813DA99}" type="slidenum">
              <a:rPr lang="zh-CN" altLang="en-US"/>
              <a:pPr/>
              <a:t>24</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2087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293478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306935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EAEEC6F-B413-254B-A270-508108FE7438}"/>
              </a:ext>
            </a:extLst>
          </p:cNvPr>
          <p:cNvSpPr>
            <a:spLocks noGrp="1"/>
          </p:cNvSpPr>
          <p:nvPr>
            <p:ph type="dt" sz="half" idx="10"/>
          </p:nvPr>
        </p:nvSpPr>
        <p:spPr/>
        <p:txBody>
          <a:bodyPr/>
          <a:lstStyle>
            <a:lvl1pPr>
              <a:defRPr/>
            </a:lvl1pPr>
          </a:lstStyle>
          <a:p>
            <a:pPr>
              <a:defRPr/>
            </a:pPr>
            <a:fld id="{30F0E4F5-FCBA-904B-A102-2544F975A1A4}" type="datetimeFigureOut">
              <a:rPr lang="zh-CN" altLang="en-US"/>
              <a:pPr>
                <a:defRPr/>
              </a:pPr>
              <a:t>2023/7/31</a:t>
            </a:fld>
            <a:endParaRPr lang="zh-CN" altLang="en-US" dirty="0"/>
          </a:p>
        </p:txBody>
      </p:sp>
      <p:sp>
        <p:nvSpPr>
          <p:cNvPr id="3" name="页脚占位符 4">
            <a:extLst>
              <a:ext uri="{FF2B5EF4-FFF2-40B4-BE49-F238E27FC236}">
                <a16:creationId xmlns:a16="http://schemas.microsoft.com/office/drawing/2014/main" id="{2727CB09-6D33-5640-B563-2816D158CC08}"/>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56EDB3CA-5389-5742-B7F2-8F908E97D7C3}"/>
              </a:ext>
            </a:extLst>
          </p:cNvPr>
          <p:cNvSpPr>
            <a:spLocks noGrp="1"/>
          </p:cNvSpPr>
          <p:nvPr>
            <p:ph type="sldNum" sz="quarter" idx="12"/>
          </p:nvPr>
        </p:nvSpPr>
        <p:spPr/>
        <p:txBody>
          <a:bodyPr/>
          <a:lstStyle>
            <a:lvl1pPr>
              <a:defRPr smtClean="0"/>
            </a:lvl1pPr>
          </a:lstStyle>
          <a:p>
            <a:pPr>
              <a:defRPr/>
            </a:pPr>
            <a:fld id="{5E2D855D-C5D7-934F-A091-F12E5E716DDA}" type="slidenum">
              <a:rPr lang="zh-CN" altLang="en-US"/>
              <a:pPr>
                <a:defRPr/>
              </a:pPr>
              <a:t>‹#›</a:t>
            </a:fld>
            <a:endParaRPr lang="zh-CN" altLang="en-US" dirty="0"/>
          </a:p>
        </p:txBody>
      </p:sp>
    </p:spTree>
    <p:extLst>
      <p:ext uri="{BB962C8B-B14F-4D97-AF65-F5344CB8AC3E}">
        <p14:creationId xmlns:p14="http://schemas.microsoft.com/office/powerpoint/2010/main" val="2030464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68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249279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370325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9368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149608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40232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71303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9976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311340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dirty="0"/>
          </a:p>
        </p:txBody>
      </p:sp>
      <p:sp>
        <p:nvSpPr>
          <p:cNvPr id="7" name="矩形 6">
            <a:extLst>
              <a:ext uri="{FF2B5EF4-FFF2-40B4-BE49-F238E27FC236}">
                <a16:creationId xmlns:a16="http://schemas.microsoft.com/office/drawing/2014/main" id="{9E295ACD-76D4-47BD-9DD5-C884A0451958}"/>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2">
            <a:extLst>
              <a:ext uri="{FF2B5EF4-FFF2-40B4-BE49-F238E27FC236}">
                <a16:creationId xmlns:a16="http://schemas.microsoft.com/office/drawing/2014/main" id="{6C529B71-DFD4-4D63-B84F-486F44C73F8F}"/>
              </a:ext>
            </a:extLst>
          </p:cNvPr>
          <p:cNvSpPr txBox="1">
            <a:spLocks/>
          </p:cNvSpPr>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pPr>
                <a:defRPr/>
              </a:pPr>
              <a:t>‹#›</a:t>
            </a:fld>
            <a:endParaRPr lang="en-US" altLang="en-US" dirty="0"/>
          </a:p>
        </p:txBody>
      </p:sp>
    </p:spTree>
    <p:extLst>
      <p:ext uri="{BB962C8B-B14F-4D97-AF65-F5344CB8AC3E}">
        <p14:creationId xmlns:p14="http://schemas.microsoft.com/office/powerpoint/2010/main" val="2114292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xinhuanet.com/fortune/2021-03/13/c_1127205564.ht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ov.cn/xinwen/2020-11/03/content_5556997.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v.cn/xinwen/2020-11/03/content_5556997.htm"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hinacurrent.com/story/20415/prof-lawrence-lau-china-ec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hinacurrent.com/hk/story/21143/infrastructure-development-plan-for-Tibet"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hinacurrent.com/hk/story/21189/sanxingdui-archeology-revolution-in-technology"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s://www.cmab.gov.hk/tc/issues/12th_5yrsplan_q_a.ht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hinacurrent.com/hk/story/22722/china-national-parks"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chinacurrent.com/hk/story/22722/china-national-park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brandhk.gov.hk/docs/default-source/factsheets/hong-kong-themes/2021-10-05/hong-kongs-role-in-the-national-14th-five-year-plan-c.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info.gov.hk/gia/general/202103/11/P2021031100460.ht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mab.gov.hk/tc/issues/talk-14th-5year-plan.htm"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https://www.cmab.gov.hk/tc/issues/5yrsplan.ht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www.gov.cn/xinwen/2022-01/01/content_5666055.htm" TargetMode="External"/><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hyperlink" Target="https://news.cctv.com/2022/01/01/ARTIoLAsbUDt8M6IH27koieU220101.shtml" TargetMode="Externa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3.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hyperlink" Target="http://fta.mofcom.gov.cn/rcep/rcep_new.shtml" TargetMode="External"/><Relationship Id="rId9"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o-gba.com/tc/"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cmab.gov.hk/tc/issues/14th_5yrsplan_index.htm"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rthk.hk/radio/pth/programme/greaterchina2018"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DBAD2B2-EC78-4FD1-B2EF-D4C97576F5C5}"/>
              </a:ext>
            </a:extLst>
          </p:cNvPr>
          <p:cNvSpPr/>
          <p:nvPr/>
        </p:nvSpPr>
        <p:spPr>
          <a:xfrm>
            <a:off x="121654" y="134096"/>
            <a:ext cx="8382266" cy="1569660"/>
          </a:xfrm>
          <a:prstGeom prst="rect">
            <a:avLst/>
          </a:prstGeom>
        </p:spPr>
        <p:txBody>
          <a:bodyPr wrap="square">
            <a:spAutoFit/>
          </a:bodyPr>
          <a:lstStyle/>
          <a:p>
            <a:pPr>
              <a:spcBef>
                <a:spcPct val="0"/>
              </a:spcBef>
              <a:buFontTx/>
              <a:buNone/>
            </a:pPr>
            <a:r>
              <a:rPr lang="zh-TW" altLang="en-US" sz="3200" dirty="0">
                <a:latin typeface="標楷體" panose="02010601000101010101" pitchFamily="2" charset="-120"/>
                <a:ea typeface="標楷體" panose="02010601000101010101" pitchFamily="2" charset="-120"/>
              </a:rPr>
              <a:t>公民與社會發展科</a:t>
            </a:r>
            <a:r>
              <a:rPr lang="en-US" altLang="zh-TW" sz="3200" dirty="0">
                <a:latin typeface="標楷體" panose="02010601000101010101" pitchFamily="2" charset="-120"/>
                <a:ea typeface="標楷體" panose="02010601000101010101" pitchFamily="2" charset="-120"/>
              </a:rPr>
              <a:t>:</a:t>
            </a:r>
          </a:p>
          <a:p>
            <a:pPr>
              <a:spcBef>
                <a:spcPct val="0"/>
              </a:spcBef>
              <a:buFontTx/>
              <a:buNone/>
            </a:pPr>
            <a:r>
              <a:rPr lang="zh-TW" altLang="en-US" sz="3200" dirty="0">
                <a:latin typeface="標楷體" panose="02010601000101010101" pitchFamily="2" charset="-120"/>
                <a:ea typeface="標楷體" panose="02010601000101010101" pitchFamily="2" charset="-120"/>
              </a:rPr>
              <a:t>主題</a:t>
            </a:r>
            <a:r>
              <a:rPr lang="zh-CN" altLang="en-US" sz="3200" dirty="0">
                <a:latin typeface="標楷體" panose="02010601000101010101" pitchFamily="2" charset="-120"/>
                <a:ea typeface="標楷體" panose="02010601000101010101" pitchFamily="2" charset="-120"/>
              </a:rPr>
              <a:t>二：改革開放以來的國家</a:t>
            </a:r>
            <a:endParaRPr lang="en-US" altLang="zh-TW" sz="3200" dirty="0">
              <a:latin typeface="標楷體" panose="02010601000101010101" pitchFamily="2" charset="-120"/>
              <a:ea typeface="標楷體" panose="02010601000101010101" pitchFamily="2" charset="-120"/>
            </a:endParaRPr>
          </a:p>
          <a:p>
            <a:pPr>
              <a:spcBef>
                <a:spcPct val="0"/>
              </a:spcBef>
              <a:buFontTx/>
              <a:buNone/>
            </a:pPr>
            <a:r>
              <a:rPr lang="zh-TW" altLang="en-US" sz="3200" dirty="0">
                <a:latin typeface="標楷體" panose="02010601000101010101" pitchFamily="2" charset="-120"/>
                <a:ea typeface="標楷體" panose="02010601000101010101" pitchFamily="2" charset="-120"/>
              </a:rPr>
              <a:t>課題二</a:t>
            </a:r>
            <a:r>
              <a:rPr lang="en-US" altLang="zh-TW" sz="3200" dirty="0">
                <a:latin typeface="標楷體" panose="02010601000101010101" pitchFamily="2" charset="-120"/>
                <a:ea typeface="標楷體" panose="02010601000101010101" pitchFamily="2" charset="-120"/>
              </a:rPr>
              <a:t>: </a:t>
            </a:r>
            <a:r>
              <a:rPr lang="zh-TW" altLang="en-US" sz="3200" dirty="0" smtClean="0">
                <a:latin typeface="標楷體" panose="02010601000101010101" pitchFamily="2" charset="-120"/>
                <a:ea typeface="標楷體" panose="02010601000101010101" pitchFamily="2" charset="-120"/>
              </a:rPr>
              <a:t>國家</a:t>
            </a:r>
            <a:r>
              <a:rPr lang="zh-CN" altLang="en-US" sz="3200" dirty="0" smtClean="0">
                <a:latin typeface="標楷體" panose="02010601000101010101" pitchFamily="2" charset="-120"/>
                <a:ea typeface="標楷體" panose="02010601000101010101" pitchFamily="2" charset="-120"/>
              </a:rPr>
              <a:t>的</a:t>
            </a:r>
            <a:r>
              <a:rPr lang="zh-CN" altLang="en-US" sz="3200" dirty="0">
                <a:latin typeface="標楷體" panose="02010601000101010101" pitchFamily="2" charset="-120"/>
                <a:ea typeface="標楷體" panose="02010601000101010101" pitchFamily="2" charset="-120"/>
              </a:rPr>
              <a:t>發</a:t>
            </a:r>
            <a:r>
              <a:rPr lang="zh-TW" altLang="en-US" sz="3200" dirty="0">
                <a:latin typeface="標楷體" panose="02010601000101010101" pitchFamily="2" charset="-120"/>
                <a:ea typeface="標楷體" panose="02010601000101010101" pitchFamily="2" charset="-120"/>
              </a:rPr>
              <a:t>展與香港融入國家發展大局</a:t>
            </a:r>
            <a:endParaRPr lang="en-US" altLang="en-US" sz="3200" dirty="0">
              <a:latin typeface="標楷體" panose="02010601000101010101" pitchFamily="2" charset="-120"/>
              <a:ea typeface="標楷體" panose="02010601000101010101" pitchFamily="2" charset="-120"/>
            </a:endParaRPr>
          </a:p>
        </p:txBody>
      </p:sp>
      <p:sp>
        <p:nvSpPr>
          <p:cNvPr id="6" name="Content Placeholder 2">
            <a:extLst>
              <a:ext uri="{FF2B5EF4-FFF2-40B4-BE49-F238E27FC236}">
                <a16:creationId xmlns:a16="http://schemas.microsoft.com/office/drawing/2014/main" id="{BC8D829B-9C17-4090-9D3C-A746BC9F73AA}"/>
              </a:ext>
            </a:extLst>
          </p:cNvPr>
          <p:cNvSpPr txBox="1">
            <a:spLocks noChangeArrowheads="1"/>
          </p:cNvSpPr>
          <p:nvPr/>
        </p:nvSpPr>
        <p:spPr bwMode="auto">
          <a:xfrm>
            <a:off x="1306078" y="2981094"/>
            <a:ext cx="9683551"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36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36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eaLnBrk="1" hangingPunct="1">
              <a:lnSpc>
                <a:spcPct val="130000"/>
              </a:lnSpc>
              <a:buFont typeface="Arial" panose="020B0604020202020204" pitchFamily="34" charset="0"/>
              <a:buNone/>
            </a:pPr>
            <a:r>
              <a:rPr lang="zh-TW" altLang="en-US" sz="3600" dirty="0" smtClean="0">
                <a:latin typeface="DFKai-SB" panose="03000509000000000000" pitchFamily="65" charset="-120"/>
                <a:ea typeface="DFKai-SB" panose="03000509000000000000" pitchFamily="65" charset="-120"/>
              </a:rPr>
              <a:t>近期</a:t>
            </a:r>
            <a:r>
              <a:rPr lang="zh-TW" altLang="en-US" sz="3600" dirty="0">
                <a:latin typeface="DFKai-SB" panose="03000509000000000000" pitchFamily="65" charset="-120"/>
                <a:ea typeface="DFKai-SB" panose="03000509000000000000" pitchFamily="65" charset="-120"/>
              </a:rPr>
              <a:t>的</a:t>
            </a:r>
            <a:r>
              <a:rPr lang="zh-CN" altLang="en-US" sz="3600" dirty="0" smtClean="0">
                <a:latin typeface="DFKai-SB" panose="03000509000000000000" pitchFamily="65" charset="-120"/>
                <a:ea typeface="DFKai-SB" panose="03000509000000000000" pitchFamily="65" charset="-120"/>
              </a:rPr>
              <a:t>五年</a:t>
            </a:r>
            <a:r>
              <a:rPr lang="zh-CN" altLang="en-US" sz="3600" dirty="0">
                <a:latin typeface="DFKai-SB" panose="03000509000000000000" pitchFamily="65" charset="-120"/>
                <a:ea typeface="DFKai-SB" panose="03000509000000000000" pitchFamily="65" charset="-120"/>
              </a:rPr>
              <a:t>發展規劃的重點及相關政策，以及這些重點和政策與促進國家和香港發展的關係</a:t>
            </a:r>
            <a:endParaRPr lang="en-US" altLang="zh-TW" sz="3600" dirty="0">
              <a:latin typeface="DFKai-SB" panose="03000509000000000000" pitchFamily="65" charset="-120"/>
              <a:ea typeface="DFKai-SB" panose="03000509000000000000" pitchFamily="65" charset="-120"/>
              <a:sym typeface="微软雅黑" panose="020B0503020204020204" pitchFamily="34" charset="-122"/>
            </a:endParaRPr>
          </a:p>
        </p:txBody>
      </p:sp>
      <p:sp>
        <p:nvSpPr>
          <p:cNvPr id="4" name="Rectangle 3"/>
          <p:cNvSpPr/>
          <p:nvPr/>
        </p:nvSpPr>
        <p:spPr>
          <a:xfrm>
            <a:off x="4968241" y="5760412"/>
            <a:ext cx="2488276" cy="584775"/>
          </a:xfrm>
          <a:prstGeom prst="rect">
            <a:avLst/>
          </a:prstGeom>
        </p:spPr>
        <p:txBody>
          <a:bodyPr wrap="square">
            <a:spAutoFit/>
          </a:bodyPr>
          <a:lstStyle/>
          <a:p>
            <a:r>
              <a:rPr lang="en-US" altLang="zh-TW" sz="3200" spc="150" dirty="0" smtClean="0">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3200" spc="15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spc="15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3200" spc="15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zh-CN" altLang="en-US" sz="3200" spc="15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79444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副标题 2">
            <a:extLst>
              <a:ext uri="{FF2B5EF4-FFF2-40B4-BE49-F238E27FC236}">
                <a16:creationId xmlns:a16="http://schemas.microsoft.com/office/drawing/2014/main" id="{68F92B28-36C0-0C43-9A44-6893F71E01AB}"/>
              </a:ext>
            </a:extLst>
          </p:cNvPr>
          <p:cNvSpPr>
            <a:spLocks noGrp="1" noChangeArrowheads="1"/>
          </p:cNvSpPr>
          <p:nvPr>
            <p:ph type="subTitle" idx="1"/>
          </p:nvPr>
        </p:nvSpPr>
        <p:spPr>
          <a:xfrm>
            <a:off x="393467" y="1076207"/>
            <a:ext cx="11260975" cy="2332946"/>
          </a:xfrm>
        </p:spPr>
        <p:txBody>
          <a:bodyPr wrap="square">
            <a:spAutoFit/>
          </a:bodyPr>
          <a:lstStyle/>
          <a:p>
            <a:pPr algn="l">
              <a:lnSpc>
                <a:spcPct val="130000"/>
              </a:lnSpc>
              <a:spcBef>
                <a:spcPts val="0"/>
              </a:spcBef>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中華人民共和國國民經濟和社會發展第十四個五年規劃和</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年遠景目標綱要</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》(2021-2025</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簡稱為「十四五規劃」</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中央政府亦同時公布規劃遠景，説明較長年期的目標，即於</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年基本實現社會主義現代化的目標，比原先計劃於本世紀中葉實現提早</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2">
            <a:extLst>
              <a:ext uri="{FF2B5EF4-FFF2-40B4-BE49-F238E27FC236}">
                <a16:creationId xmlns:a16="http://schemas.microsoft.com/office/drawing/2014/main" id="{DDFEC688-6E56-4FC0-A80D-86EA2AA260BA}"/>
              </a:ext>
            </a:extLst>
          </p:cNvPr>
          <p:cNvSpPr txBox="1">
            <a:spLocks noChangeArrowheads="1"/>
          </p:cNvSpPr>
          <p:nvPr/>
        </p:nvSpPr>
        <p:spPr bwMode="auto">
          <a:xfrm>
            <a:off x="2529257" y="200960"/>
            <a:ext cx="7034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0"/>
              </a:spcBef>
              <a:buNone/>
            </a:pP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r>
              <a:rPr lang="zh-CN" altLang="en-US" sz="4000" b="1" dirty="0">
                <a:latin typeface="DFKai-SB" panose="03000509000000000000" pitchFamily="65" charset="-120"/>
                <a:ea typeface="DFKai-SB" panose="03000509000000000000" pitchFamily="65" charset="-120"/>
              </a:rPr>
              <a:t>十</a:t>
            </a:r>
            <a:r>
              <a:rPr lang="zh-TW" altLang="en-US" sz="4000" b="1" dirty="0">
                <a:latin typeface="DFKai-SB" panose="03000509000000000000" pitchFamily="65" charset="-120"/>
                <a:ea typeface="DFKai-SB" panose="03000509000000000000" pitchFamily="65" charset="-120"/>
              </a:rPr>
              <a:t>四</a:t>
            </a:r>
            <a:r>
              <a:rPr lang="zh-CN" altLang="en-US" sz="4000" b="1" dirty="0">
                <a:latin typeface="DFKai-SB" panose="03000509000000000000" pitchFamily="65" charset="-120"/>
                <a:ea typeface="DFKai-SB" panose="03000509000000000000" pitchFamily="65" charset="-120"/>
              </a:rPr>
              <a:t>五</a:t>
            </a:r>
            <a:r>
              <a:rPr lang="zh-TW" altLang="en-US" sz="4000" b="1" dirty="0">
                <a:latin typeface="DFKai-SB" panose="03000509000000000000" pitchFamily="65" charset="-120"/>
                <a:ea typeface="DFKai-SB" panose="03000509000000000000" pitchFamily="65" charset="-120"/>
              </a:rPr>
              <a:t>規劃</a:t>
            </a: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r>
              <a:rPr lang="zh-TW" altLang="en-US" sz="4000" b="1" dirty="0">
                <a:latin typeface="DFKai-SB" panose="03000509000000000000" pitchFamily="65" charset="-120"/>
                <a:ea typeface="DFKai-SB" panose="03000509000000000000" pitchFamily="65" charset="-120"/>
                <a:sym typeface="+mn-ea"/>
              </a:rPr>
              <a:t>實施的背景</a:t>
            </a:r>
            <a:endParaRPr kumimoji="1" lang="en-US" altLang="zh-CN" sz="4000" b="1" dirty="0">
              <a:latin typeface="DFKai-SB" panose="03000509000000000000" pitchFamily="65" charset="-120"/>
              <a:ea typeface="DFKai-SB" panose="03000509000000000000" pitchFamily="65" charset="-120"/>
            </a:endParaRPr>
          </a:p>
        </p:txBody>
      </p:sp>
      <p:sp>
        <p:nvSpPr>
          <p:cNvPr id="8" name="Rectangle 7"/>
          <p:cNvSpPr/>
          <p:nvPr/>
        </p:nvSpPr>
        <p:spPr>
          <a:xfrm>
            <a:off x="728747" y="3576514"/>
            <a:ext cx="10823171" cy="3046988"/>
          </a:xfrm>
          <a:prstGeom prst="rect">
            <a:avLst/>
          </a:prstGeom>
          <a:ln w="28575">
            <a:solidFill>
              <a:srgbClr val="FF5050"/>
            </a:solidFill>
          </a:ln>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「十四五規劃」全文</a:t>
            </a:r>
            <a:endParaRPr lang="en-US" altLang="zh-TW" sz="2800" dirty="0">
              <a:latin typeface="標楷體" panose="03000509000000000000" pitchFamily="65" charset="-120"/>
              <a:ea typeface="標楷體" panose="03000509000000000000" pitchFamily="65" charset="-120"/>
            </a:endParaRPr>
          </a:p>
          <a:p>
            <a:pPr algn="ctr"/>
            <a:endParaRPr lang="en-US" altLang="zh-TW" sz="3200" dirty="0">
              <a:latin typeface="標楷體" panose="03000509000000000000" pitchFamily="65" charset="-120"/>
              <a:ea typeface="標楷體" panose="03000509000000000000" pitchFamily="65" charset="-120"/>
            </a:endParaRPr>
          </a:p>
          <a:p>
            <a:pPr algn="ctr"/>
            <a:endParaRPr lang="en-US" altLang="zh-TW" sz="3200" dirty="0">
              <a:latin typeface="標楷體" panose="03000509000000000000" pitchFamily="65" charset="-120"/>
              <a:ea typeface="標楷體" panose="03000509000000000000" pitchFamily="65" charset="-120"/>
            </a:endParaRPr>
          </a:p>
          <a:p>
            <a:pPr algn="ctr"/>
            <a:endParaRPr lang="en-US" altLang="zh-TW" sz="3200" dirty="0">
              <a:latin typeface="標楷體" panose="03000509000000000000" pitchFamily="65" charset="-120"/>
              <a:ea typeface="標楷體" panose="03000509000000000000" pitchFamily="65" charset="-120"/>
            </a:endParaRPr>
          </a:p>
          <a:p>
            <a:pPr algn="ctr"/>
            <a:endParaRPr lang="en-US" altLang="zh-TW" sz="3200"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pPr algn="ctr"/>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新華網 </a:t>
            </a:r>
            <a:r>
              <a:rPr lang="en-US" altLang="zh-TW" sz="1400" dirty="0">
                <a:latin typeface="標楷體" panose="03000509000000000000" pitchFamily="65" charset="-120"/>
                <a:ea typeface="標楷體" panose="03000509000000000000" pitchFamily="65" charset="-120"/>
              </a:rPr>
              <a:t>(</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www.xinhuanet.com/fortune/2021-03/13/c_1127205564.htm</a:t>
            </a:r>
            <a:r>
              <a:rPr lang="zh-CN" altLang="en-US" sz="1400" dirty="0" smtClean="0"/>
              <a:t>）</a:t>
            </a:r>
            <a:endParaRPr lang="en-US" sz="1400" dirty="0"/>
          </a:p>
        </p:txBody>
      </p:sp>
      <p:pic>
        <p:nvPicPr>
          <p:cNvPr id="9" name="Picture 8">
            <a:hlinkClick r:id="rId3"/>
          </p:cNvPr>
          <p:cNvPicPr>
            <a:picLocks noChangeAspect="1"/>
          </p:cNvPicPr>
          <p:nvPr/>
        </p:nvPicPr>
        <p:blipFill>
          <a:blip r:embed="rId4"/>
          <a:stretch>
            <a:fillRect/>
          </a:stretch>
        </p:blipFill>
        <p:spPr>
          <a:xfrm>
            <a:off x="3557846" y="4114800"/>
            <a:ext cx="4858960" cy="2069264"/>
          </a:xfrm>
          <a:prstGeom prst="rect">
            <a:avLst/>
          </a:prstGeom>
        </p:spPr>
      </p:pic>
      <p:sp>
        <p:nvSpPr>
          <p:cNvPr id="11" name="Rectangle 10"/>
          <p:cNvSpPr/>
          <p:nvPr/>
        </p:nvSpPr>
        <p:spPr>
          <a:xfrm>
            <a:off x="9564082" y="6284948"/>
            <a:ext cx="1987836" cy="338554"/>
          </a:xfrm>
          <a:prstGeom prst="rect">
            <a:avLst/>
          </a:prstGeom>
          <a:ln w="28575">
            <a:solidFill>
              <a:schemeClr val="tx1"/>
            </a:solidFill>
          </a:ln>
        </p:spPr>
        <p:txBody>
          <a:bodyPr wrap="square">
            <a:spAutoFit/>
          </a:bodyPr>
          <a:lstStyle/>
          <a:p>
            <a:pPr algn="ctr"/>
            <a:r>
              <a:rPr lang="zh-TW" altLang="en-US" sz="1600" b="1" dirty="0">
                <a:latin typeface="DFKai-SB" panose="03000509000000000000" pitchFamily="65" charset="-120"/>
                <a:ea typeface="DFKai-SB" panose="03000509000000000000" pitchFamily="65" charset="-120"/>
              </a:rPr>
              <a:t>點擊圖像參看詳情</a:t>
            </a:r>
            <a:endParaRPr lang="en-US" sz="16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319544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DDFEC688-6E56-4FC0-A80D-86EA2AA260BA}"/>
              </a:ext>
            </a:extLst>
          </p:cNvPr>
          <p:cNvSpPr txBox="1">
            <a:spLocks noChangeArrowheads="1"/>
          </p:cNvSpPr>
          <p:nvPr/>
        </p:nvSpPr>
        <p:spPr bwMode="auto">
          <a:xfrm>
            <a:off x="2578587" y="583401"/>
            <a:ext cx="7034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0"/>
              </a:spcBef>
              <a:buNone/>
            </a:pP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r>
              <a:rPr lang="zh-CN" altLang="en-US" sz="4000" b="1" dirty="0">
                <a:latin typeface="DFKai-SB" panose="03000509000000000000" pitchFamily="65" charset="-120"/>
                <a:ea typeface="DFKai-SB" panose="03000509000000000000" pitchFamily="65" charset="-120"/>
              </a:rPr>
              <a:t>十</a:t>
            </a:r>
            <a:r>
              <a:rPr lang="zh-TW" altLang="en-US" sz="4000" b="1" dirty="0">
                <a:latin typeface="DFKai-SB" panose="03000509000000000000" pitchFamily="65" charset="-120"/>
                <a:ea typeface="DFKai-SB" panose="03000509000000000000" pitchFamily="65" charset="-120"/>
              </a:rPr>
              <a:t>四</a:t>
            </a:r>
            <a:r>
              <a:rPr lang="zh-CN" altLang="en-US" sz="4000" b="1" dirty="0">
                <a:latin typeface="DFKai-SB" panose="03000509000000000000" pitchFamily="65" charset="-120"/>
                <a:ea typeface="DFKai-SB" panose="03000509000000000000" pitchFamily="65" charset="-120"/>
              </a:rPr>
              <a:t>五</a:t>
            </a:r>
            <a:r>
              <a:rPr lang="zh-TW" altLang="en-US" sz="4000" b="1" dirty="0">
                <a:latin typeface="DFKai-SB" panose="03000509000000000000" pitchFamily="65" charset="-120"/>
                <a:ea typeface="DFKai-SB" panose="03000509000000000000" pitchFamily="65" charset="-120"/>
              </a:rPr>
              <a:t>規劃</a:t>
            </a: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r>
              <a:rPr lang="zh-TW" altLang="en-US" sz="4000" b="1" dirty="0">
                <a:latin typeface="DFKai-SB" panose="03000509000000000000" pitchFamily="65" charset="-120"/>
                <a:ea typeface="DFKai-SB" panose="03000509000000000000" pitchFamily="65" charset="-120"/>
                <a:sym typeface="+mn-ea"/>
              </a:rPr>
              <a:t>實施的背景</a:t>
            </a:r>
            <a:endParaRPr kumimoji="1" lang="en-US" altLang="zh-CN" sz="4000" b="1" dirty="0">
              <a:latin typeface="DFKai-SB" panose="03000509000000000000" pitchFamily="65" charset="-120"/>
              <a:ea typeface="DFKai-SB" panose="03000509000000000000" pitchFamily="65" charset="-120"/>
            </a:endParaRPr>
          </a:p>
        </p:txBody>
      </p:sp>
      <p:pic>
        <p:nvPicPr>
          <p:cNvPr id="5" name="图片 4">
            <a:extLst>
              <a:ext uri="{FF2B5EF4-FFF2-40B4-BE49-F238E27FC236}">
                <a16:creationId xmlns:a16="http://schemas.microsoft.com/office/drawing/2014/main" id="{13A526D3-8BBD-4413-A51B-50615375D648}"/>
              </a:ext>
            </a:extLst>
          </p:cNvPr>
          <p:cNvPicPr>
            <a:picLocks noChangeAspect="1"/>
          </p:cNvPicPr>
          <p:nvPr/>
        </p:nvPicPr>
        <p:blipFill>
          <a:blip r:embed="rId2" cstate="print">
            <a:extLst>
              <a:ext uri="{28A0092B-C50C-407E-A947-70E740481C1C}">
                <a14:useLocalDpi xmlns:a14="http://schemas.microsoft.com/office/drawing/2010/main" val="0"/>
              </a:ext>
            </a:extLst>
          </a:blip>
          <a:srcRect l="12765" t="10133" r="17347" b="24568"/>
          <a:stretch>
            <a:fillRect/>
          </a:stretch>
        </p:blipFill>
        <p:spPr>
          <a:xfrm>
            <a:off x="9293763" y="3407034"/>
            <a:ext cx="1597987" cy="1597987"/>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6" name="对话气泡: 圆角矩形 1">
            <a:extLst>
              <a:ext uri="{FF2B5EF4-FFF2-40B4-BE49-F238E27FC236}">
                <a16:creationId xmlns:a16="http://schemas.microsoft.com/office/drawing/2014/main" id="{59FDDFFE-DEE0-2D4C-9B6F-A53BBFE6C73E}"/>
              </a:ext>
            </a:extLst>
          </p:cNvPr>
          <p:cNvSpPr/>
          <p:nvPr/>
        </p:nvSpPr>
        <p:spPr>
          <a:xfrm>
            <a:off x="1045324" y="1554481"/>
            <a:ext cx="7275715" cy="4718510"/>
          </a:xfrm>
          <a:prstGeom prst="wedgeRoundRectCallout">
            <a:avLst>
              <a:gd name="adj1" fmla="val 60247"/>
              <a:gd name="adj2" fmla="val -8042"/>
              <a:gd name="adj3" fmla="val 16667"/>
            </a:avLst>
          </a:prstGeom>
          <a:solidFill>
            <a:srgbClr val="0070C0">
              <a:alpha val="18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buNone/>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十三五</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時期，中國經濟實力、科技實力、綜合國力躍上新的</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階段</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年國內生產總值突破</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萬億元，</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5,575</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萬農村貧困人口實現脫貧，糧食年產量連續五年穩定在</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1.3</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萬億斤以上，城鎮新增就業超過</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6,000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萬人，基本醫療保險覆蓋超過</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13</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億人，基本養老保險覆蓋近</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億人，新冠肺炎疫情防控取得重大成果。</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十三五</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建設取得的成就，為</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十四五規劃</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打下了堅實的基礎。</a:t>
            </a:r>
          </a:p>
        </p:txBody>
      </p:sp>
    </p:spTree>
    <p:extLst>
      <p:ext uri="{BB962C8B-B14F-4D97-AF65-F5344CB8AC3E}">
        <p14:creationId xmlns:p14="http://schemas.microsoft.com/office/powerpoint/2010/main" val="413043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9384F42-0AE1-5E45-93F2-47CD9142F04E}"/>
              </a:ext>
            </a:extLst>
          </p:cNvPr>
          <p:cNvSpPr txBox="1"/>
          <p:nvPr/>
        </p:nvSpPr>
        <p:spPr>
          <a:xfrm>
            <a:off x="902698" y="1614884"/>
            <a:ext cx="10444175" cy="3046988"/>
          </a:xfrm>
          <a:prstGeom prst="rect">
            <a:avLst/>
          </a:prstGeom>
          <a:noFill/>
        </p:spPr>
        <p:txBody>
          <a:bodyPr wrap="square" rtlCol="0">
            <a:spAutoFit/>
          </a:bodyPr>
          <a:lstStyle/>
          <a:p>
            <a:r>
              <a:rPr lang="zh-CN" altLang="en-US" sz="3200" dirty="0">
                <a:latin typeface="DFKai-SB" panose="03000509000000000000" pitchFamily="65" charset="-120"/>
                <a:ea typeface="DFKai-SB" panose="03000509000000000000" pitchFamily="65" charset="-120"/>
              </a:rPr>
              <a:t>    隨著</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十三五規劃</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目標任務的完成，全面建成小康社會，標誌著我國實現了</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兩個一百年</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奮鬥目標的第一個百年目標，已經站在歷史新起點上，開啓了全面建設社會主義現代化國家的</a:t>
            </a:r>
            <a:r>
              <a:rPr lang="zh-CN" altLang="en-US" sz="3200" dirty="0" smtClean="0">
                <a:latin typeface="DFKai-SB" panose="03000509000000000000" pitchFamily="65" charset="-120"/>
                <a:ea typeface="DFKai-SB" panose="03000509000000000000" pitchFamily="65" charset="-120"/>
              </a:rPr>
              <a:t>新</a:t>
            </a:r>
            <a:r>
              <a:rPr lang="zh-TW" altLang="en-US" sz="3200" dirty="0" smtClean="0">
                <a:latin typeface="DFKai-SB" panose="03000509000000000000" pitchFamily="65" charset="-120"/>
                <a:ea typeface="DFKai-SB" panose="03000509000000000000" pitchFamily="65" charset="-120"/>
              </a:rPr>
              <a:t>階段</a:t>
            </a:r>
            <a:r>
              <a:rPr lang="zh-CN" altLang="en-US" sz="3200" dirty="0" smtClean="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正邁向第二個百年奮鬥目標。    </a:t>
            </a:r>
            <a:endParaRPr lang="en-US" altLang="zh-CN" sz="3200" dirty="0">
              <a:latin typeface="DFKai-SB" panose="03000509000000000000" pitchFamily="65" charset="-120"/>
              <a:ea typeface="DFKai-SB" panose="03000509000000000000" pitchFamily="65" charset="-120"/>
            </a:endParaRPr>
          </a:p>
          <a:p>
            <a:r>
              <a:rPr lang="en-US" altLang="zh-TW" sz="3200" dirty="0">
                <a:latin typeface="DFKai-SB" panose="03000509000000000000" pitchFamily="65" charset="-120"/>
                <a:ea typeface="DFKai-SB" panose="03000509000000000000" pitchFamily="65" charset="-120"/>
              </a:rPr>
              <a:t>	</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十四五規劃</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是國家發展藍圖，明確了政府工作重點，引導規範市場主體行為，凝聚全社會的力量。</a:t>
            </a:r>
          </a:p>
        </p:txBody>
      </p:sp>
      <p:sp>
        <p:nvSpPr>
          <p:cNvPr id="6" name="标题 3073">
            <a:extLst>
              <a:ext uri="{FF2B5EF4-FFF2-40B4-BE49-F238E27FC236}">
                <a16:creationId xmlns:a16="http://schemas.microsoft.com/office/drawing/2014/main" id="{88D08070-B342-4A2F-B2FF-F2AA7F069E6F}"/>
              </a:ext>
            </a:extLst>
          </p:cNvPr>
          <p:cNvSpPr txBox="1">
            <a:spLocks noChangeArrowheads="1"/>
          </p:cNvSpPr>
          <p:nvPr/>
        </p:nvSpPr>
        <p:spPr bwMode="auto">
          <a:xfrm>
            <a:off x="1950362" y="639920"/>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「十四五規劃」實施的背景</a:t>
            </a:r>
          </a:p>
        </p:txBody>
      </p:sp>
      <p:sp>
        <p:nvSpPr>
          <p:cNvPr id="2" name="Rectangle 1"/>
          <p:cNvSpPr/>
          <p:nvPr/>
        </p:nvSpPr>
        <p:spPr>
          <a:xfrm>
            <a:off x="1014153" y="4987549"/>
            <a:ext cx="10332720" cy="830997"/>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參考資料</a:t>
            </a:r>
            <a:r>
              <a:rPr lang="en-US" altLang="zh-TW" sz="1600" dirty="0">
                <a:latin typeface="標楷體" panose="03000509000000000000" pitchFamily="65" charset="-120"/>
                <a:ea typeface="標楷體" panose="03000509000000000000" pitchFamily="65" charset="-120"/>
              </a:rPr>
              <a:t>: </a:t>
            </a:r>
          </a:p>
          <a:p>
            <a:r>
              <a:rPr lang="zh-CN" altLang="en-US" sz="1600" dirty="0" smtClean="0">
                <a:latin typeface="標楷體" panose="03000509000000000000" pitchFamily="65" charset="-120"/>
                <a:ea typeface="標楷體" panose="03000509000000000000" pitchFamily="65" charset="-120"/>
              </a:rPr>
              <a:t>關於</a:t>
            </a:r>
            <a:r>
              <a:rPr lang="en-US" altLang="zh-CN"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中共中央關於制定國民經濟和社會發展第十四個五年規劃</a:t>
            </a:r>
            <a:r>
              <a:rPr lang="zh-CN" altLang="en-US" sz="1600" dirty="0" smtClean="0">
                <a:latin typeface="標楷體" panose="03000509000000000000" pitchFamily="65" charset="-120"/>
                <a:ea typeface="標楷體" panose="03000509000000000000" pitchFamily="65" charset="-120"/>
              </a:rPr>
              <a:t>和</a:t>
            </a:r>
            <a:r>
              <a:rPr lang="en-US" altLang="zh-CN" sz="1600" dirty="0" smtClean="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1600" dirty="0">
                <a:latin typeface="標楷體" panose="03000509000000000000" pitchFamily="65" charset="-120"/>
                <a:ea typeface="標楷體" panose="03000509000000000000" pitchFamily="65" charset="-120"/>
              </a:rPr>
              <a:t>遠景目標的建議</a:t>
            </a:r>
            <a:r>
              <a:rPr lang="en-US" altLang="zh-CN"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的說明</a:t>
            </a:r>
            <a:endParaRPr lang="en-US" altLang="zh-CN" sz="1600" dirty="0">
              <a:latin typeface="標楷體" panose="03000509000000000000" pitchFamily="65" charset="-120"/>
              <a:ea typeface="標楷體" panose="03000509000000000000" pitchFamily="65" charset="-120"/>
            </a:endParaRPr>
          </a:p>
          <a:p>
            <a:r>
              <a:rPr lang="en-US" altLang="zh-TW" sz="1600" dirty="0">
                <a:latin typeface="標楷體" panose="03000509000000000000" pitchFamily="65" charset="-120"/>
                <a:ea typeface="標楷體" panose="03000509000000000000" pitchFamily="65" charset="-120"/>
              </a:rPr>
              <a:t>(</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http://www.gov.cn/xinwen/2020-11/03/content_5556997.htm</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6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1014153" y="5876736"/>
            <a:ext cx="3624355" cy="59641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E1E81585-F463-7D4D-9F25-7083EFF1FABC}"/>
              </a:ext>
            </a:extLst>
          </p:cNvPr>
          <p:cNvSpPr txBox="1">
            <a:spLocks noGrp="1"/>
          </p:cNvSpPr>
          <p:nvPr>
            <p:ph idx="1"/>
          </p:nvPr>
        </p:nvSpPr>
        <p:spPr>
          <a:xfrm>
            <a:off x="688571" y="1651057"/>
            <a:ext cx="10807929" cy="3901581"/>
          </a:xfrm>
          <a:prstGeom prst="rect">
            <a:avLst/>
          </a:prstGeom>
          <a:noFill/>
        </p:spPr>
        <p:txBody>
          <a:bodyPr wrap="square" rtlCol="0">
            <a:spAutoFit/>
          </a:bodyPr>
          <a:lstStyle/>
          <a:p>
            <a:pPr marL="0" indent="0">
              <a:lnSpc>
                <a:spcPct val="130000"/>
              </a:lnSpc>
              <a:buNone/>
            </a:pPr>
            <a:r>
              <a:rPr lang="zh-CN" altLang="en-US" b="1" dirty="0">
                <a:latin typeface="DFKai-SB" panose="03000509000000000000" pitchFamily="65" charset="-120"/>
                <a:ea typeface="DFKai-SB" panose="03000509000000000000" pitchFamily="65" charset="-120"/>
              </a:rPr>
              <a:t>國家</a:t>
            </a:r>
            <a:r>
              <a:rPr lang="zh-TW" altLang="en-US" b="1" dirty="0">
                <a:latin typeface="DFKai-SB" panose="03000509000000000000" pitchFamily="65" charset="-120"/>
                <a:ea typeface="DFKai-SB" panose="03000509000000000000" pitchFamily="65" charset="-120"/>
              </a:rPr>
              <a:t>「五年規劃」</a:t>
            </a:r>
            <a:r>
              <a:rPr lang="zh-CN" altLang="en-US" b="1" dirty="0">
                <a:latin typeface="DFKai-SB" panose="03000509000000000000" pitchFamily="65" charset="-120"/>
                <a:ea typeface="DFKai-SB" panose="03000509000000000000" pitchFamily="65" charset="-120"/>
              </a:rPr>
              <a:t>編制是一個集思廣益的決策過程。</a:t>
            </a:r>
            <a:endParaRPr lang="en-US" altLang="zh-CN" b="1" dirty="0">
              <a:latin typeface="DFKai-SB" panose="03000509000000000000" pitchFamily="65" charset="-120"/>
              <a:ea typeface="DFKai-SB" panose="03000509000000000000" pitchFamily="65" charset="-120"/>
            </a:endParaRPr>
          </a:p>
          <a:p>
            <a:pPr>
              <a:lnSpc>
                <a:spcPct val="130000"/>
              </a:lnSpc>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就</a:t>
            </a:r>
            <a:r>
              <a:rPr lang="zh-TW" altLang="en-US" sz="26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十四五規劃」而言，以</a:t>
            </a:r>
            <a:r>
              <a:rPr lang="zh-TW" altLang="en-US" sz="26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十三五規劃」中期報告的評估為基礎，由國家發展和改革委員會</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國家發改委</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透過前期調研以確立新一個規劃的基本思路</a:t>
            </a:r>
            <a:r>
              <a:rPr lang="en-GB"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再由中共中央政治局成立文件起草組，由中共中央委員會總書記習近平擔任組長，在中央政治局常務委員會領導下起草建議。有關建議在</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10</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29</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日在中共第十九屆中央委員會第五次全體會議上通過，並向外公</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布</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。通過建議後，國家發改委按建議編制規劃綱要草案</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草案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2">
            <a:extLst>
              <a:ext uri="{FF2B5EF4-FFF2-40B4-BE49-F238E27FC236}">
                <a16:creationId xmlns:a16="http://schemas.microsoft.com/office/drawing/2014/main" id="{DDFEC688-6E56-4FC0-A80D-86EA2AA260BA}"/>
              </a:ext>
            </a:extLst>
          </p:cNvPr>
          <p:cNvSpPr txBox="1">
            <a:spLocks noChangeArrowheads="1"/>
          </p:cNvSpPr>
          <p:nvPr/>
        </p:nvSpPr>
        <p:spPr bwMode="auto">
          <a:xfrm>
            <a:off x="2416747" y="583401"/>
            <a:ext cx="7034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0"/>
              </a:spcBef>
              <a:buNone/>
            </a:pP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r>
              <a:rPr lang="zh-CN" altLang="en-US" sz="4000" b="1" dirty="0">
                <a:latin typeface="DFKai-SB" panose="03000509000000000000" pitchFamily="65" charset="-120"/>
                <a:ea typeface="DFKai-SB" panose="03000509000000000000" pitchFamily="65" charset="-120"/>
              </a:rPr>
              <a:t>五</a:t>
            </a:r>
            <a:r>
              <a:rPr lang="zh-TW" altLang="en-US" sz="4000" b="1" dirty="0">
                <a:latin typeface="DFKai-SB" panose="03000509000000000000" pitchFamily="65" charset="-120"/>
                <a:ea typeface="DFKai-SB" panose="03000509000000000000" pitchFamily="65" charset="-120"/>
              </a:rPr>
              <a:t>年規劃</a:t>
            </a:r>
            <a:r>
              <a:rPr lang="zh-TW" altLang="en-US" sz="4000" b="1" dirty="0">
                <a:latin typeface="DFKai-SB" panose="03000509000000000000" pitchFamily="65" charset="-120"/>
                <a:ea typeface="DFKai-SB" panose="03000509000000000000" pitchFamily="65" charset="-120"/>
                <a:sym typeface="宋体" panose="02010600030101010101" pitchFamily="2" charset="-122"/>
              </a:rPr>
              <a:t>」編制過程</a:t>
            </a:r>
            <a:endParaRPr kumimoji="1" lang="en-US" altLang="zh-CN" sz="4000" b="1" dirty="0">
              <a:latin typeface="DFKai-SB" panose="03000509000000000000" pitchFamily="65" charset="-120"/>
              <a:ea typeface="DFKai-SB" panose="03000509000000000000" pitchFamily="65" charset="-120"/>
            </a:endParaRPr>
          </a:p>
        </p:txBody>
      </p:sp>
      <p:pic>
        <p:nvPicPr>
          <p:cNvPr id="6" name="Picture 5"/>
          <p:cNvPicPr>
            <a:picLocks noChangeAspect="1"/>
          </p:cNvPicPr>
          <p:nvPr/>
        </p:nvPicPr>
        <p:blipFill>
          <a:blip r:embed="rId2"/>
          <a:stretch>
            <a:fillRect/>
          </a:stretch>
        </p:blipFill>
        <p:spPr>
          <a:xfrm>
            <a:off x="71716" y="0"/>
            <a:ext cx="2172003" cy="790685"/>
          </a:xfrm>
          <a:prstGeom prst="rect">
            <a:avLst/>
          </a:prstGeom>
        </p:spPr>
      </p:pic>
    </p:spTree>
    <p:extLst>
      <p:ext uri="{BB962C8B-B14F-4D97-AF65-F5344CB8AC3E}">
        <p14:creationId xmlns:p14="http://schemas.microsoft.com/office/powerpoint/2010/main" val="3327133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E9AD4963-8CF2-4569-AA8D-CF4033E0DA04}"/>
              </a:ext>
            </a:extLst>
          </p:cNvPr>
          <p:cNvSpPr/>
          <p:nvPr/>
        </p:nvSpPr>
        <p:spPr>
          <a:xfrm>
            <a:off x="990314" y="2632584"/>
            <a:ext cx="9725957" cy="310482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文本框 3">
            <a:extLst>
              <a:ext uri="{FF2B5EF4-FFF2-40B4-BE49-F238E27FC236}">
                <a16:creationId xmlns:a16="http://schemas.microsoft.com/office/drawing/2014/main" id="{6FAF30CF-0AAD-44CD-B4F3-0F1304A0D91D}"/>
              </a:ext>
            </a:extLst>
          </p:cNvPr>
          <p:cNvSpPr txBox="1">
            <a:spLocks noChangeArrowheads="1"/>
          </p:cNvSpPr>
          <p:nvPr/>
        </p:nvSpPr>
        <p:spPr bwMode="auto">
          <a:xfrm>
            <a:off x="2942168" y="2718984"/>
            <a:ext cx="6130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0"/>
              </a:spcBef>
              <a:buFontTx/>
              <a:buNone/>
            </a:pPr>
            <a:r>
              <a:rPr kumimoji="1" lang="zh-TW" altLang="en-US" sz="2400" b="1" dirty="0">
                <a:latin typeface="DFKai-SB" panose="03000509000000000000" pitchFamily="65" charset="-120"/>
                <a:ea typeface="DFKai-SB" panose="03000509000000000000" pitchFamily="65" charset="-120"/>
              </a:rPr>
              <a:t>「十四五規劃」</a:t>
            </a:r>
            <a:r>
              <a:rPr kumimoji="1" lang="zh-CN" altLang="en-US" sz="2400" b="1" dirty="0">
                <a:latin typeface="DFKai-SB" panose="03000509000000000000" pitchFamily="65" charset="-120"/>
                <a:ea typeface="DFKai-SB" panose="03000509000000000000" pitchFamily="65" charset="-120"/>
              </a:rPr>
              <a:t>編制基本流程</a:t>
            </a:r>
          </a:p>
        </p:txBody>
      </p:sp>
      <p:grpSp>
        <p:nvGrpSpPr>
          <p:cNvPr id="25" name="组合 24">
            <a:extLst>
              <a:ext uri="{FF2B5EF4-FFF2-40B4-BE49-F238E27FC236}">
                <a16:creationId xmlns:a16="http://schemas.microsoft.com/office/drawing/2014/main" id="{FDD02241-8F8D-4310-B56D-D85D8E81B8A8}"/>
              </a:ext>
            </a:extLst>
          </p:cNvPr>
          <p:cNvGrpSpPr/>
          <p:nvPr/>
        </p:nvGrpSpPr>
        <p:grpSpPr>
          <a:xfrm>
            <a:off x="1273522" y="3236711"/>
            <a:ext cx="9159539" cy="2305383"/>
            <a:chOff x="1545631" y="1877852"/>
            <a:chExt cx="8588876" cy="2170500"/>
          </a:xfrm>
        </p:grpSpPr>
        <p:sp>
          <p:nvSpPr>
            <p:cNvPr id="26" name="AutoShape 5">
              <a:extLst>
                <a:ext uri="{FF2B5EF4-FFF2-40B4-BE49-F238E27FC236}">
                  <a16:creationId xmlns:a16="http://schemas.microsoft.com/office/drawing/2014/main" id="{BE6177BF-34BC-49E2-8323-E0259876D35E}"/>
                </a:ext>
              </a:extLst>
            </p:cNvPr>
            <p:cNvSpPr>
              <a:spLocks noChangeArrowheads="1"/>
            </p:cNvSpPr>
            <p:nvPr/>
          </p:nvSpPr>
          <p:spPr bwMode="auto">
            <a:xfrm>
              <a:off x="5863255" y="1879827"/>
              <a:ext cx="1009965" cy="2168525"/>
            </a:xfrm>
            <a:prstGeom prst="chevron">
              <a:avLst>
                <a:gd name="adj" fmla="val 11468"/>
              </a:avLst>
            </a:prstGeom>
            <a:solidFill>
              <a:srgbClr val="FFC00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27" name="AutoShape 7">
              <a:extLst>
                <a:ext uri="{FF2B5EF4-FFF2-40B4-BE49-F238E27FC236}">
                  <a16:creationId xmlns:a16="http://schemas.microsoft.com/office/drawing/2014/main" id="{91E146D7-1A31-445A-912A-8076875C6CFA}"/>
                </a:ext>
              </a:extLst>
            </p:cNvPr>
            <p:cNvSpPr>
              <a:spLocks noChangeArrowheads="1"/>
            </p:cNvSpPr>
            <p:nvPr/>
          </p:nvSpPr>
          <p:spPr bwMode="auto">
            <a:xfrm>
              <a:off x="6950349" y="1879827"/>
              <a:ext cx="1009966" cy="2168525"/>
            </a:xfrm>
            <a:prstGeom prst="chevron">
              <a:avLst>
                <a:gd name="adj" fmla="val 11468"/>
              </a:avLst>
            </a:prstGeom>
            <a:solidFill>
              <a:srgbClr val="FFC00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28" name="AutoShape 9">
              <a:extLst>
                <a:ext uri="{FF2B5EF4-FFF2-40B4-BE49-F238E27FC236}">
                  <a16:creationId xmlns:a16="http://schemas.microsoft.com/office/drawing/2014/main" id="{AF7AB66B-8343-486C-933F-5BEE061B5BBD}"/>
                </a:ext>
              </a:extLst>
            </p:cNvPr>
            <p:cNvSpPr>
              <a:spLocks noChangeArrowheads="1"/>
            </p:cNvSpPr>
            <p:nvPr/>
          </p:nvSpPr>
          <p:spPr bwMode="auto">
            <a:xfrm>
              <a:off x="8037444" y="1879827"/>
              <a:ext cx="1009966" cy="2168525"/>
            </a:xfrm>
            <a:prstGeom prst="chevron">
              <a:avLst>
                <a:gd name="adj" fmla="val 11468"/>
              </a:avLst>
            </a:prstGeom>
            <a:solidFill>
              <a:srgbClr val="FFC00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29" name="AutoShape 11">
              <a:extLst>
                <a:ext uri="{FF2B5EF4-FFF2-40B4-BE49-F238E27FC236}">
                  <a16:creationId xmlns:a16="http://schemas.microsoft.com/office/drawing/2014/main" id="{C1C3455F-3542-4CEC-A33E-95A35785A9DC}"/>
                </a:ext>
              </a:extLst>
            </p:cNvPr>
            <p:cNvSpPr>
              <a:spLocks noChangeArrowheads="1"/>
            </p:cNvSpPr>
            <p:nvPr/>
          </p:nvSpPr>
          <p:spPr bwMode="auto">
            <a:xfrm>
              <a:off x="9124542" y="1879827"/>
              <a:ext cx="1009965" cy="2168525"/>
            </a:xfrm>
            <a:prstGeom prst="chevron">
              <a:avLst>
                <a:gd name="adj" fmla="val 11468"/>
              </a:avLst>
            </a:prstGeom>
            <a:solidFill>
              <a:srgbClr val="92D05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30" name="Text Box 12">
              <a:extLst>
                <a:ext uri="{FF2B5EF4-FFF2-40B4-BE49-F238E27FC236}">
                  <a16:creationId xmlns:a16="http://schemas.microsoft.com/office/drawing/2014/main" id="{E8337E06-0ACA-4007-9F1C-D5C75FC5D591}"/>
                </a:ext>
              </a:extLst>
            </p:cNvPr>
            <p:cNvSpPr txBox="1">
              <a:spLocks noChangeArrowheads="1"/>
            </p:cNvSpPr>
            <p:nvPr/>
          </p:nvSpPr>
          <p:spPr bwMode="auto">
            <a:xfrm>
              <a:off x="9497088" y="1921522"/>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全國人大審義通過</a:t>
              </a:r>
            </a:p>
          </p:txBody>
        </p:sp>
        <p:sp>
          <p:nvSpPr>
            <p:cNvPr id="31" name="AutoShape 14">
              <a:extLst>
                <a:ext uri="{FF2B5EF4-FFF2-40B4-BE49-F238E27FC236}">
                  <a16:creationId xmlns:a16="http://schemas.microsoft.com/office/drawing/2014/main" id="{2D39BDA6-2038-4A4B-A535-CF932D3DB3F3}"/>
                </a:ext>
              </a:extLst>
            </p:cNvPr>
            <p:cNvSpPr>
              <a:spLocks noChangeArrowheads="1"/>
            </p:cNvSpPr>
            <p:nvPr/>
          </p:nvSpPr>
          <p:spPr bwMode="auto">
            <a:xfrm>
              <a:off x="1545631" y="1877852"/>
              <a:ext cx="1009965" cy="2168525"/>
            </a:xfrm>
            <a:prstGeom prst="homePlate">
              <a:avLst>
                <a:gd name="adj" fmla="val 11796"/>
              </a:avLst>
            </a:prstGeom>
            <a:solidFill>
              <a:srgbClr val="ED7D31"/>
            </a:solidFill>
            <a:ln w="63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32" name="AutoShape 5">
              <a:extLst>
                <a:ext uri="{FF2B5EF4-FFF2-40B4-BE49-F238E27FC236}">
                  <a16:creationId xmlns:a16="http://schemas.microsoft.com/office/drawing/2014/main" id="{B287CCE1-C92C-4DEA-94D8-FAC9E0DD5711}"/>
                </a:ext>
              </a:extLst>
            </p:cNvPr>
            <p:cNvSpPr>
              <a:spLocks noChangeArrowheads="1"/>
            </p:cNvSpPr>
            <p:nvPr/>
          </p:nvSpPr>
          <p:spPr bwMode="auto">
            <a:xfrm>
              <a:off x="4776161" y="1879827"/>
              <a:ext cx="1009965" cy="2168525"/>
            </a:xfrm>
            <a:prstGeom prst="chevron">
              <a:avLst>
                <a:gd name="adj" fmla="val 11468"/>
              </a:avLst>
            </a:prstGeom>
            <a:solidFill>
              <a:srgbClr val="FFC00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33" name="Text Box 12">
              <a:extLst>
                <a:ext uri="{FF2B5EF4-FFF2-40B4-BE49-F238E27FC236}">
                  <a16:creationId xmlns:a16="http://schemas.microsoft.com/office/drawing/2014/main" id="{31ACAAA3-DD80-44F9-838E-D56B876D0A52}"/>
                </a:ext>
              </a:extLst>
            </p:cNvPr>
            <p:cNvSpPr txBox="1">
              <a:spLocks noChangeArrowheads="1"/>
            </p:cNvSpPr>
            <p:nvPr/>
          </p:nvSpPr>
          <p:spPr bwMode="auto">
            <a:xfrm>
              <a:off x="8430535" y="1923726"/>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廣泛徵求意見</a:t>
              </a:r>
            </a:p>
          </p:txBody>
        </p:sp>
        <p:sp>
          <p:nvSpPr>
            <p:cNvPr id="34" name="Text Box 12">
              <a:extLst>
                <a:ext uri="{FF2B5EF4-FFF2-40B4-BE49-F238E27FC236}">
                  <a16:creationId xmlns:a16="http://schemas.microsoft.com/office/drawing/2014/main" id="{6651452A-2E81-4263-878D-1B1FD746EE8B}"/>
                </a:ext>
              </a:extLst>
            </p:cNvPr>
            <p:cNvSpPr txBox="1">
              <a:spLocks noChangeArrowheads="1"/>
            </p:cNvSpPr>
            <p:nvPr/>
          </p:nvSpPr>
          <p:spPr bwMode="auto">
            <a:xfrm>
              <a:off x="7363982" y="1921749"/>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起草規劃綱要草案</a:t>
              </a:r>
            </a:p>
          </p:txBody>
        </p:sp>
        <p:sp>
          <p:nvSpPr>
            <p:cNvPr id="35" name="Text Box 12">
              <a:extLst>
                <a:ext uri="{FF2B5EF4-FFF2-40B4-BE49-F238E27FC236}">
                  <a16:creationId xmlns:a16="http://schemas.microsoft.com/office/drawing/2014/main" id="{4C0DFE19-E9FE-4079-AD48-90DCAEA7A331}"/>
                </a:ext>
              </a:extLst>
            </p:cNvPr>
            <p:cNvSpPr txBox="1">
              <a:spLocks noChangeArrowheads="1"/>
            </p:cNvSpPr>
            <p:nvPr/>
          </p:nvSpPr>
          <p:spPr bwMode="auto">
            <a:xfrm>
              <a:off x="6297429" y="1921749"/>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通過中央建議</a:t>
              </a:r>
            </a:p>
          </p:txBody>
        </p:sp>
        <p:sp>
          <p:nvSpPr>
            <p:cNvPr id="36" name="Text Box 12">
              <a:extLst>
                <a:ext uri="{FF2B5EF4-FFF2-40B4-BE49-F238E27FC236}">
                  <a16:creationId xmlns:a16="http://schemas.microsoft.com/office/drawing/2014/main" id="{52CF46EE-7C9A-494A-AEDE-7A0A4D2359BF}"/>
                </a:ext>
              </a:extLst>
            </p:cNvPr>
            <p:cNvSpPr txBox="1">
              <a:spLocks noChangeArrowheads="1"/>
            </p:cNvSpPr>
            <p:nvPr/>
          </p:nvSpPr>
          <p:spPr bwMode="auto">
            <a:xfrm>
              <a:off x="5148708" y="1921522"/>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黨中央起草建議</a:t>
              </a:r>
            </a:p>
          </p:txBody>
        </p:sp>
        <p:sp>
          <p:nvSpPr>
            <p:cNvPr id="37" name="AutoShape 5">
              <a:extLst>
                <a:ext uri="{FF2B5EF4-FFF2-40B4-BE49-F238E27FC236}">
                  <a16:creationId xmlns:a16="http://schemas.microsoft.com/office/drawing/2014/main" id="{A924BA8B-DCCA-4287-B50A-CE7474C8652B}"/>
                </a:ext>
              </a:extLst>
            </p:cNvPr>
            <p:cNvSpPr>
              <a:spLocks noChangeArrowheads="1"/>
            </p:cNvSpPr>
            <p:nvPr/>
          </p:nvSpPr>
          <p:spPr bwMode="auto">
            <a:xfrm>
              <a:off x="3689067" y="1877853"/>
              <a:ext cx="1009965" cy="2168525"/>
            </a:xfrm>
            <a:prstGeom prst="chevron">
              <a:avLst>
                <a:gd name="adj" fmla="val 11468"/>
              </a:avLst>
            </a:prstGeom>
            <a:solidFill>
              <a:srgbClr val="FFC00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dirty="0">
                <a:highlight>
                  <a:srgbClr val="008080"/>
                </a:highlight>
              </a:endParaRPr>
            </a:p>
          </p:txBody>
        </p:sp>
        <p:sp>
          <p:nvSpPr>
            <p:cNvPr id="38" name="Text Box 12">
              <a:extLst>
                <a:ext uri="{FF2B5EF4-FFF2-40B4-BE49-F238E27FC236}">
                  <a16:creationId xmlns:a16="http://schemas.microsoft.com/office/drawing/2014/main" id="{97B1A0C5-C03E-4845-B2E5-C634C553C7B5}"/>
                </a:ext>
              </a:extLst>
            </p:cNvPr>
            <p:cNvSpPr txBox="1">
              <a:spLocks noChangeArrowheads="1"/>
            </p:cNvSpPr>
            <p:nvPr/>
          </p:nvSpPr>
          <p:spPr bwMode="auto">
            <a:xfrm>
              <a:off x="4105470" y="1921522"/>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形成基本思路</a:t>
              </a:r>
            </a:p>
          </p:txBody>
        </p:sp>
        <p:sp>
          <p:nvSpPr>
            <p:cNvPr id="39" name="AutoShape 5">
              <a:extLst>
                <a:ext uri="{FF2B5EF4-FFF2-40B4-BE49-F238E27FC236}">
                  <a16:creationId xmlns:a16="http://schemas.microsoft.com/office/drawing/2014/main" id="{2BA822F7-2D84-45FF-8891-DD06FE5718D7}"/>
                </a:ext>
              </a:extLst>
            </p:cNvPr>
            <p:cNvSpPr>
              <a:spLocks noChangeArrowheads="1"/>
            </p:cNvSpPr>
            <p:nvPr/>
          </p:nvSpPr>
          <p:spPr bwMode="auto">
            <a:xfrm>
              <a:off x="2601973" y="1877852"/>
              <a:ext cx="1009965" cy="2168525"/>
            </a:xfrm>
            <a:prstGeom prst="chevron">
              <a:avLst>
                <a:gd name="adj" fmla="val 11468"/>
              </a:avLst>
            </a:prstGeom>
            <a:solidFill>
              <a:srgbClr val="FFC000"/>
            </a:solidFill>
            <a:ln w="190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sz="2000"/>
            </a:p>
          </p:txBody>
        </p:sp>
        <p:sp>
          <p:nvSpPr>
            <p:cNvPr id="40" name="Text Box 12">
              <a:extLst>
                <a:ext uri="{FF2B5EF4-FFF2-40B4-BE49-F238E27FC236}">
                  <a16:creationId xmlns:a16="http://schemas.microsoft.com/office/drawing/2014/main" id="{65220E3F-30B2-4CF2-94AF-DBDEF27CF917}"/>
                </a:ext>
              </a:extLst>
            </p:cNvPr>
            <p:cNvSpPr txBox="1">
              <a:spLocks noChangeArrowheads="1"/>
            </p:cNvSpPr>
            <p:nvPr/>
          </p:nvSpPr>
          <p:spPr bwMode="auto">
            <a:xfrm>
              <a:off x="2974519" y="1921522"/>
              <a:ext cx="264871"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dist">
                <a:spcBef>
                  <a:spcPct val="0"/>
                </a:spcBef>
                <a:buFontTx/>
                <a:buNone/>
              </a:pPr>
              <a:r>
                <a:rPr kumimoji="1" lang="zh-CN" altLang="en-US" sz="2000" b="0" dirty="0">
                  <a:solidFill>
                    <a:schemeClr val="tx1"/>
                  </a:solidFill>
                  <a:latin typeface="DFKai-SB" panose="03000509000000000000" pitchFamily="65" charset="-120"/>
                  <a:ea typeface="DFKai-SB" panose="03000509000000000000" pitchFamily="65" charset="-120"/>
                </a:rPr>
                <a:t>前期研究</a:t>
              </a:r>
            </a:p>
          </p:txBody>
        </p:sp>
        <p:sp>
          <p:nvSpPr>
            <p:cNvPr id="41" name="Text Box 12">
              <a:extLst>
                <a:ext uri="{FF2B5EF4-FFF2-40B4-BE49-F238E27FC236}">
                  <a16:creationId xmlns:a16="http://schemas.microsoft.com/office/drawing/2014/main" id="{E2180ECC-A33F-44D4-8AB6-E85B0D60469B}"/>
                </a:ext>
              </a:extLst>
            </p:cNvPr>
            <p:cNvSpPr txBox="1">
              <a:spLocks noChangeArrowheads="1"/>
            </p:cNvSpPr>
            <p:nvPr/>
          </p:nvSpPr>
          <p:spPr bwMode="auto">
            <a:xfrm>
              <a:off x="1673966" y="1951369"/>
              <a:ext cx="624702" cy="208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spcBef>
                  <a:spcPct val="0"/>
                </a:spcBef>
                <a:buFontTx/>
                <a:buNone/>
              </a:pPr>
              <a:r>
                <a:rPr kumimoji="1" lang="zh-TW" altLang="en-US" sz="2000" b="0" dirty="0">
                  <a:solidFill>
                    <a:schemeClr val="tx1"/>
                  </a:solidFill>
                  <a:latin typeface="DFKai-SB" panose="03000509000000000000" pitchFamily="65" charset="-120"/>
                  <a:ea typeface="DFKai-SB" panose="03000509000000000000" pitchFamily="65" charset="-120"/>
                </a:rPr>
                <a:t>十三</a:t>
              </a:r>
              <a:r>
                <a:rPr kumimoji="1" lang="zh-CN" altLang="en-US" sz="2000" b="0" dirty="0">
                  <a:solidFill>
                    <a:schemeClr val="tx1"/>
                  </a:solidFill>
                  <a:latin typeface="DFKai-SB" panose="03000509000000000000" pitchFamily="65" charset="-120"/>
                  <a:ea typeface="DFKai-SB" panose="03000509000000000000" pitchFamily="65" charset="-120"/>
                </a:rPr>
                <a:t>五</a:t>
              </a:r>
              <a:r>
                <a:rPr kumimoji="1" lang="zh-TW" altLang="en-US" sz="2000" b="0" dirty="0">
                  <a:solidFill>
                    <a:schemeClr val="tx1"/>
                  </a:solidFill>
                  <a:latin typeface="DFKai-SB" panose="03000509000000000000" pitchFamily="65" charset="-120"/>
                  <a:ea typeface="DFKai-SB" panose="03000509000000000000" pitchFamily="65" charset="-120"/>
                </a:rPr>
                <a:t>規</a:t>
              </a:r>
              <a:r>
                <a:rPr kumimoji="1" lang="zh-CN" altLang="en-US" sz="2000" b="0" dirty="0">
                  <a:solidFill>
                    <a:schemeClr val="tx1"/>
                  </a:solidFill>
                  <a:latin typeface="DFKai-SB" panose="03000509000000000000" pitchFamily="65" charset="-120"/>
                  <a:ea typeface="DFKai-SB" panose="03000509000000000000" pitchFamily="65" charset="-120"/>
                </a:rPr>
                <a:t>劃的中期評估</a:t>
              </a:r>
            </a:p>
          </p:txBody>
        </p:sp>
      </p:grpSp>
      <p:sp>
        <p:nvSpPr>
          <p:cNvPr id="3" name="Rectangle 2"/>
          <p:cNvSpPr/>
          <p:nvPr/>
        </p:nvSpPr>
        <p:spPr>
          <a:xfrm>
            <a:off x="730089" y="892253"/>
            <a:ext cx="10924355" cy="1692771"/>
          </a:xfrm>
          <a:prstGeom prst="rect">
            <a:avLst/>
          </a:prstGeom>
        </p:spPr>
        <p:txBody>
          <a:bodyPr wrap="square">
            <a:spAutoFit/>
          </a:bodyPr>
          <a:lstStyle/>
          <a:p>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中央政治局常務委員會會議原則上通過草案，國務院第五次全體會議審議草案後，發出草案徵求意見稿，供地方、部門以及專家等提出意見。</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26</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日，中央政治局召開會議討論國務院擬提請全國人大會議審查的草案。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日，全國人大審查草案與提出修改後，於</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日通過草案。</a:t>
            </a:r>
            <a:endParaRPr kumimoji="1"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 name="文本框 2">
            <a:extLst>
              <a:ext uri="{FF2B5EF4-FFF2-40B4-BE49-F238E27FC236}">
                <a16:creationId xmlns:a16="http://schemas.microsoft.com/office/drawing/2014/main" id="{DDFEC688-6E56-4FC0-A80D-86EA2AA260BA}"/>
              </a:ext>
            </a:extLst>
          </p:cNvPr>
          <p:cNvSpPr txBox="1">
            <a:spLocks noChangeArrowheads="1"/>
          </p:cNvSpPr>
          <p:nvPr/>
        </p:nvSpPr>
        <p:spPr bwMode="auto">
          <a:xfrm>
            <a:off x="2335881" y="125056"/>
            <a:ext cx="7034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0"/>
              </a:spcBef>
              <a:buNone/>
            </a:pP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r>
              <a:rPr lang="zh-CN" altLang="en-US" sz="4000" b="1" dirty="0">
                <a:latin typeface="DFKai-SB" panose="03000509000000000000" pitchFamily="65" charset="-120"/>
                <a:ea typeface="DFKai-SB" panose="03000509000000000000" pitchFamily="65" charset="-120"/>
              </a:rPr>
              <a:t>五</a:t>
            </a:r>
            <a:r>
              <a:rPr lang="zh-TW" altLang="en-US" sz="4000" b="1" dirty="0">
                <a:latin typeface="DFKai-SB" panose="03000509000000000000" pitchFamily="65" charset="-120"/>
                <a:ea typeface="DFKai-SB" panose="03000509000000000000" pitchFamily="65" charset="-120"/>
              </a:rPr>
              <a:t>年規劃</a:t>
            </a:r>
            <a:r>
              <a:rPr lang="zh-TW" altLang="en-US" sz="4000" b="1" dirty="0">
                <a:latin typeface="DFKai-SB" panose="03000509000000000000" pitchFamily="65" charset="-120"/>
                <a:ea typeface="DFKai-SB" panose="03000509000000000000" pitchFamily="65" charset="-120"/>
                <a:sym typeface="宋体" panose="02010600030101010101" pitchFamily="2" charset="-122"/>
              </a:rPr>
              <a:t>」編制過程</a:t>
            </a:r>
            <a:endParaRPr kumimoji="1" lang="en-US" altLang="zh-CN" sz="4000" b="1" dirty="0">
              <a:latin typeface="DFKai-SB" panose="03000509000000000000" pitchFamily="65" charset="-120"/>
              <a:ea typeface="DFKai-SB" panose="03000509000000000000" pitchFamily="65" charset="-120"/>
            </a:endParaRPr>
          </a:p>
        </p:txBody>
      </p:sp>
      <p:pic>
        <p:nvPicPr>
          <p:cNvPr id="23" name="Picture 22"/>
          <p:cNvPicPr>
            <a:picLocks noChangeAspect="1"/>
          </p:cNvPicPr>
          <p:nvPr/>
        </p:nvPicPr>
        <p:blipFill>
          <a:blip r:embed="rId2"/>
          <a:stretch>
            <a:fillRect/>
          </a:stretch>
        </p:blipFill>
        <p:spPr>
          <a:xfrm>
            <a:off x="71716" y="0"/>
            <a:ext cx="2172003" cy="790685"/>
          </a:xfrm>
          <a:prstGeom prst="rect">
            <a:avLst/>
          </a:prstGeom>
        </p:spPr>
      </p:pic>
      <p:sp>
        <p:nvSpPr>
          <p:cNvPr id="42" name="Rectangle 41"/>
          <p:cNvSpPr/>
          <p:nvPr/>
        </p:nvSpPr>
        <p:spPr>
          <a:xfrm>
            <a:off x="3901578" y="5791797"/>
            <a:ext cx="6814693"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參考資料</a:t>
            </a:r>
            <a:r>
              <a:rPr lang="en-US" altLang="zh-TW" sz="1400" dirty="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TW" altLang="en-US" sz="1400" dirty="0" smtClean="0">
                <a:latin typeface="標楷體" panose="03000509000000000000" pitchFamily="65" charset="-120"/>
                <a:ea typeface="標楷體" panose="03000509000000000000" pitchFamily="65" charset="-120"/>
              </a:rPr>
              <a:t>中國政府網</a:t>
            </a:r>
            <a:r>
              <a:rPr lang="en-US" altLang="zh-TW" sz="1400" dirty="0" smtClean="0">
                <a:latin typeface="標楷體" panose="03000509000000000000" pitchFamily="65" charset="-120"/>
                <a:ea typeface="標楷體" panose="03000509000000000000" pitchFamily="65" charset="-120"/>
              </a:rPr>
              <a:t>(</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://www.gov.cn/xinwen/2020-11/03/content_5556997.htm</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香港立法會資料</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便覽</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www.legco.gov.hk/research-publications/chinese/2021fs06-national-14th-five-year-plan-20210610-c.pdf</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4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3" name="Picture 42">
            <a:hlinkClick r:id="rId3"/>
          </p:cNvPr>
          <p:cNvPicPr>
            <a:picLocks noChangeAspect="1"/>
          </p:cNvPicPr>
          <p:nvPr/>
        </p:nvPicPr>
        <p:blipFill>
          <a:blip r:embed="rId4"/>
          <a:stretch>
            <a:fillRect/>
          </a:stretch>
        </p:blipFill>
        <p:spPr>
          <a:xfrm>
            <a:off x="764050" y="5937078"/>
            <a:ext cx="2959337" cy="4869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35B7CFC-0427-AE40-8FC8-EB6809AF100E}"/>
              </a:ext>
            </a:extLst>
          </p:cNvPr>
          <p:cNvSpPr txBox="1"/>
          <p:nvPr/>
        </p:nvSpPr>
        <p:spPr>
          <a:xfrm>
            <a:off x="555687" y="1801032"/>
            <a:ext cx="10949127" cy="830997"/>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rPr>
              <a:t>建基</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十三五</a:t>
            </a:r>
            <a:r>
              <a:rPr lang="zh-TW" altLang="en-US" sz="2400" dirty="0">
                <a:latin typeface="DFKai-SB" panose="03000509000000000000" pitchFamily="65" charset="-120"/>
                <a:ea typeface="DFKai-SB" panose="03000509000000000000" pitchFamily="65" charset="-120"/>
              </a:rPr>
              <a:t>規劃」成果，「</a:t>
            </a:r>
            <a:r>
              <a:rPr lang="zh-CN" altLang="en-US" sz="2400" dirty="0">
                <a:latin typeface="DFKai-SB" panose="03000509000000000000" pitchFamily="65" charset="-120"/>
                <a:ea typeface="DFKai-SB" panose="03000509000000000000" pitchFamily="65" charset="-120"/>
              </a:rPr>
              <a:t>十四五</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時期要再上層樓，目標是鞏固全面建成小康社會的成果，保證國家高品質發展，由中等收入國家向高收入國家行列邁進。</a:t>
            </a:r>
          </a:p>
        </p:txBody>
      </p:sp>
      <p:sp>
        <p:nvSpPr>
          <p:cNvPr id="6" name="任意多边形: 形状 5">
            <a:extLst>
              <a:ext uri="{FF2B5EF4-FFF2-40B4-BE49-F238E27FC236}">
                <a16:creationId xmlns:a16="http://schemas.microsoft.com/office/drawing/2014/main" id="{192CB1E0-21E0-4133-BF6A-EB4948387621}"/>
              </a:ext>
            </a:extLst>
          </p:cNvPr>
          <p:cNvSpPr/>
          <p:nvPr/>
        </p:nvSpPr>
        <p:spPr>
          <a:xfrm>
            <a:off x="574087" y="1185420"/>
            <a:ext cx="5324670"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TW" sz="2800" b="1" dirty="0">
                <a:solidFill>
                  <a:srgbClr val="FFFFFF"/>
                </a:solidFill>
                <a:latin typeface="DFKai-SB" panose="03000509000000000000" pitchFamily="65" charset="-120"/>
                <a:ea typeface="DFKai-SB" panose="03000509000000000000" pitchFamily="65" charset="-120"/>
              </a:rPr>
              <a:t>1. </a:t>
            </a:r>
            <a:r>
              <a:rPr lang="zh-TW" altLang="en-US" sz="2800" b="1" dirty="0">
                <a:solidFill>
                  <a:srgbClr val="FFFFFF"/>
                </a:solidFill>
                <a:latin typeface="DFKai-SB" panose="03000509000000000000" pitchFamily="65" charset="-120"/>
                <a:ea typeface="DFKai-SB" panose="03000509000000000000" pitchFamily="65" charset="-120"/>
              </a:rPr>
              <a:t>鞏固全面建成小康社會成果</a:t>
            </a:r>
            <a:endParaRPr lang="zh-CN" altLang="en-US" sz="2800" b="1" dirty="0">
              <a:solidFill>
                <a:srgbClr val="FFFFFF"/>
              </a:solidFill>
              <a:latin typeface="DFKai-SB" panose="03000509000000000000" pitchFamily="65" charset="-120"/>
              <a:ea typeface="DFKai-SB" panose="03000509000000000000" pitchFamily="65" charset="-120"/>
            </a:endParaRPr>
          </a:p>
        </p:txBody>
      </p:sp>
      <p:sp>
        <p:nvSpPr>
          <p:cNvPr id="8" name="文本框 3">
            <a:extLst>
              <a:ext uri="{FF2B5EF4-FFF2-40B4-BE49-F238E27FC236}">
                <a16:creationId xmlns:a16="http://schemas.microsoft.com/office/drawing/2014/main" id="{DE5AAB1B-40ED-4942-A29D-AD3ABDC7F0A5}"/>
              </a:ext>
            </a:extLst>
          </p:cNvPr>
          <p:cNvSpPr txBox="1"/>
          <p:nvPr/>
        </p:nvSpPr>
        <p:spPr>
          <a:xfrm>
            <a:off x="422685" y="3562906"/>
            <a:ext cx="11464515" cy="830997"/>
          </a:xfrm>
          <a:prstGeom prst="rect">
            <a:avLst/>
          </a:prstGeom>
          <a:noFill/>
        </p:spPr>
        <p:txBody>
          <a:bodyPr wrap="square" rtlCol="0">
            <a:spAutoFit/>
          </a:bodyPr>
          <a:lstStyle/>
          <a:p>
            <a:r>
              <a:rPr lang="zh-CN" altLang="en-US" sz="2200" dirty="0">
                <a:latin typeface="DFKai-SB" panose="03000509000000000000" pitchFamily="65" charset="-120"/>
                <a:ea typeface="DFKai-SB" panose="03000509000000000000" pitchFamily="65" charset="-120"/>
              </a:rPr>
              <a:t> 「十四五</a:t>
            </a:r>
            <a:r>
              <a:rPr lang="zh-TW" altLang="en-US" sz="2200" dirty="0">
                <a:latin typeface="DFKai-SB" panose="03000509000000000000" pitchFamily="65" charset="-120"/>
                <a:ea typeface="DFKai-SB" panose="03000509000000000000" pitchFamily="65" charset="-120"/>
              </a:rPr>
              <a:t>規劃</a:t>
            </a:r>
            <a:r>
              <a:rPr lang="zh-CN" altLang="en-US" sz="22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標誌著開啓了全面建設社會主義現代化國家的</a:t>
            </a:r>
            <a:r>
              <a:rPr lang="zh-CN" altLang="en-US" sz="2400" dirty="0" smtClean="0">
                <a:latin typeface="DFKai-SB" panose="03000509000000000000" pitchFamily="65" charset="-120"/>
                <a:ea typeface="DFKai-SB" panose="03000509000000000000" pitchFamily="65" charset="-120"/>
              </a:rPr>
              <a:t>新</a:t>
            </a:r>
            <a:r>
              <a:rPr lang="zh-TW" altLang="en-US" sz="2400" dirty="0" smtClean="0">
                <a:latin typeface="DFKai-SB" panose="03000509000000000000" pitchFamily="65" charset="-120"/>
                <a:ea typeface="DFKai-SB" panose="03000509000000000000" pitchFamily="65" charset="-120"/>
              </a:rPr>
              <a:t>階段</a:t>
            </a:r>
            <a:r>
              <a:rPr lang="zh-CN" altLang="en-US"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正邁向第二個百年，為</a:t>
            </a:r>
            <a:r>
              <a:rPr kumimoji="1" lang="zh-CN" altLang="en-US" sz="2400" dirty="0">
                <a:latin typeface="DFKai-SB" panose="03000509000000000000" pitchFamily="65" charset="-120"/>
                <a:ea typeface="DFKai-SB" panose="03000509000000000000" pitchFamily="65" charset="-120"/>
              </a:rPr>
              <a:t>中華民族復興</a:t>
            </a:r>
            <a:r>
              <a:rPr lang="zh-CN" altLang="en-US" sz="2400" dirty="0">
                <a:latin typeface="DFKai-SB" panose="03000509000000000000" pitchFamily="65" charset="-120"/>
                <a:ea typeface="DFKai-SB" panose="03000509000000000000" pitchFamily="65" charset="-120"/>
              </a:rPr>
              <a:t>奮鬥</a:t>
            </a:r>
            <a:r>
              <a:rPr kumimoji="1" lang="zh-CN" altLang="en-US" sz="2400" dirty="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目標。</a:t>
            </a:r>
            <a:endParaRPr kumimoji="1" lang="zh-CN" altLang="en-US" sz="2400" dirty="0">
              <a:latin typeface="DFKai-SB" panose="03000509000000000000" pitchFamily="65" charset="-120"/>
              <a:ea typeface="DFKai-SB" panose="03000509000000000000" pitchFamily="65" charset="-120"/>
            </a:endParaRPr>
          </a:p>
        </p:txBody>
      </p:sp>
      <p:sp>
        <p:nvSpPr>
          <p:cNvPr id="11" name="任意多边形: 形状 5">
            <a:extLst>
              <a:ext uri="{FF2B5EF4-FFF2-40B4-BE49-F238E27FC236}">
                <a16:creationId xmlns:a16="http://schemas.microsoft.com/office/drawing/2014/main" id="{7695040E-62E7-474C-8DBF-8EFACABE978A}"/>
              </a:ext>
            </a:extLst>
          </p:cNvPr>
          <p:cNvSpPr/>
          <p:nvPr/>
        </p:nvSpPr>
        <p:spPr>
          <a:xfrm>
            <a:off x="574087" y="2995335"/>
            <a:ext cx="539593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TW" sz="2800" b="1" dirty="0">
                <a:solidFill>
                  <a:srgbClr val="FFFFFF"/>
                </a:solidFill>
                <a:latin typeface="DFKai-SB" panose="03000509000000000000" pitchFamily="65" charset="-120"/>
                <a:ea typeface="DFKai-SB" panose="03000509000000000000" pitchFamily="65" charset="-120"/>
              </a:rPr>
              <a:t>2. </a:t>
            </a:r>
            <a:r>
              <a:rPr lang="zh-TW" altLang="en-US" sz="2800" b="1" dirty="0">
                <a:solidFill>
                  <a:srgbClr val="FFFFFF"/>
                </a:solidFill>
                <a:latin typeface="DFKai-SB" panose="03000509000000000000" pitchFamily="65" charset="-120"/>
                <a:ea typeface="DFKai-SB" panose="03000509000000000000" pitchFamily="65" charset="-120"/>
              </a:rPr>
              <a:t>開啓現代化</a:t>
            </a:r>
            <a:r>
              <a:rPr lang="zh-CN" altLang="en-US" sz="2800" b="1" dirty="0">
                <a:solidFill>
                  <a:srgbClr val="FFFFFF"/>
                </a:solidFill>
                <a:latin typeface="DFKai-SB" panose="03000509000000000000" pitchFamily="65" charset="-120"/>
                <a:ea typeface="DFKai-SB" panose="03000509000000000000" pitchFamily="65" charset="-120"/>
              </a:rPr>
              <a:t>國家建設</a:t>
            </a:r>
            <a:r>
              <a:rPr lang="zh-TW" altLang="en-US" sz="2800" b="1" dirty="0">
                <a:solidFill>
                  <a:srgbClr val="FFFFFF"/>
                </a:solidFill>
                <a:latin typeface="DFKai-SB" panose="03000509000000000000" pitchFamily="65" charset="-120"/>
                <a:ea typeface="DFKai-SB" panose="03000509000000000000" pitchFamily="65" charset="-120"/>
              </a:rPr>
              <a:t>新征程</a:t>
            </a:r>
            <a:endParaRPr lang="zh-CN" altLang="en-US" sz="2800" b="1" dirty="0">
              <a:solidFill>
                <a:srgbClr val="FFFFFF"/>
              </a:solidFill>
              <a:latin typeface="DFKai-SB" panose="03000509000000000000" pitchFamily="65" charset="-120"/>
              <a:ea typeface="DFKai-SB" panose="03000509000000000000" pitchFamily="65" charset="-120"/>
            </a:endParaRPr>
          </a:p>
        </p:txBody>
      </p:sp>
      <p:sp>
        <p:nvSpPr>
          <p:cNvPr id="13" name="文本框 1">
            <a:extLst>
              <a:ext uri="{FF2B5EF4-FFF2-40B4-BE49-F238E27FC236}">
                <a16:creationId xmlns:a16="http://schemas.microsoft.com/office/drawing/2014/main" id="{EB4A81A6-4849-0241-98FE-1575673E2FD6}"/>
              </a:ext>
            </a:extLst>
          </p:cNvPr>
          <p:cNvSpPr txBox="1"/>
          <p:nvPr/>
        </p:nvSpPr>
        <p:spPr>
          <a:xfrm>
            <a:off x="544170" y="5209033"/>
            <a:ext cx="11083435" cy="830997"/>
          </a:xfrm>
          <a:prstGeom prst="rect">
            <a:avLst/>
          </a:prstGeom>
          <a:noFill/>
        </p:spPr>
        <p:txBody>
          <a:bodyPr wrap="square" rtlCol="0">
            <a:spAutoFit/>
          </a:bodyPr>
          <a:lstStyle/>
          <a:p>
            <a:r>
              <a:rPr kumimoji="1" lang="zh-CN" altLang="en-US" sz="2400" dirty="0">
                <a:latin typeface="DFKai-SB" panose="03000509000000000000" pitchFamily="65" charset="-120"/>
                <a:ea typeface="DFKai-SB" panose="03000509000000000000" pitchFamily="65" charset="-120"/>
              </a:rPr>
              <a:t>中國夢是中華民族的復興夢。香港要在</a:t>
            </a:r>
            <a:r>
              <a:rPr kumimoji="1" lang="zh-TW" altLang="en-US" sz="2400" dirty="0">
                <a:latin typeface="DFKai-SB" panose="03000509000000000000" pitchFamily="65" charset="-120"/>
                <a:ea typeface="DFKai-SB" panose="03000509000000000000" pitchFamily="65" charset="-120"/>
              </a:rPr>
              <a:t>「十四五規劃」</a:t>
            </a:r>
            <a:r>
              <a:rPr kumimoji="1" lang="zh-CN" altLang="en-US" sz="2400" dirty="0">
                <a:latin typeface="DFKai-SB" panose="03000509000000000000" pitchFamily="65" charset="-120"/>
                <a:ea typeface="DFKai-SB" panose="03000509000000000000" pitchFamily="65" charset="-120"/>
              </a:rPr>
              <a:t>新時代繼續發揮不可替代的作用，繼續推進</a:t>
            </a:r>
            <a:r>
              <a:rPr lang="zh-TW" altLang="en-US" sz="2400" dirty="0">
                <a:latin typeface="DFKai-SB" panose="03000509000000000000" pitchFamily="65" charset="-120"/>
                <a:ea typeface="DFKai-SB" panose="03000509000000000000" pitchFamily="65" charset="-120"/>
              </a:rPr>
              <a:t>「</a:t>
            </a:r>
            <a:r>
              <a:rPr kumimoji="1" lang="zh-CN" altLang="en-US" sz="2400" dirty="0">
                <a:latin typeface="DFKai-SB" panose="03000509000000000000" pitchFamily="65" charset="-120"/>
                <a:ea typeface="DFKai-SB" panose="03000509000000000000" pitchFamily="65" charset="-120"/>
              </a:rPr>
              <a:t>一國兩制</a:t>
            </a:r>
            <a:r>
              <a:rPr lang="zh-TW" altLang="en-US" sz="2400" dirty="0">
                <a:latin typeface="DFKai-SB" panose="03000509000000000000" pitchFamily="65" charset="-120"/>
                <a:ea typeface="DFKai-SB" panose="03000509000000000000" pitchFamily="65" charset="-120"/>
              </a:rPr>
              <a:t>」</a:t>
            </a:r>
            <a:r>
              <a:rPr kumimoji="1" lang="zh-CN" altLang="en-US" sz="2400" dirty="0">
                <a:latin typeface="DFKai-SB" panose="03000509000000000000" pitchFamily="65" charset="-120"/>
                <a:ea typeface="DFKai-SB" panose="03000509000000000000" pitchFamily="65" charset="-120"/>
              </a:rPr>
              <a:t>行穩致遠。</a:t>
            </a:r>
            <a:endParaRPr kumimoji="1" lang="zh-CN" altLang="en-US" sz="2400" dirty="0"/>
          </a:p>
        </p:txBody>
      </p:sp>
      <p:sp>
        <p:nvSpPr>
          <p:cNvPr id="14" name="任意多边形: 形状 4">
            <a:extLst>
              <a:ext uri="{FF2B5EF4-FFF2-40B4-BE49-F238E27FC236}">
                <a16:creationId xmlns:a16="http://schemas.microsoft.com/office/drawing/2014/main" id="{A283641F-D1BF-4374-AB54-7016497AEC1F}"/>
              </a:ext>
            </a:extLst>
          </p:cNvPr>
          <p:cNvSpPr/>
          <p:nvPr/>
        </p:nvSpPr>
        <p:spPr>
          <a:xfrm>
            <a:off x="544171" y="4580618"/>
            <a:ext cx="6771030"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altLang="zh-TW" sz="2800" b="1" dirty="0">
                <a:solidFill>
                  <a:srgbClr val="FFFFFF"/>
                </a:solidFill>
                <a:latin typeface="DFKai-SB" panose="03000509000000000000" pitchFamily="65" charset="-120"/>
                <a:ea typeface="DFKai-SB" panose="03000509000000000000" pitchFamily="65" charset="-120"/>
              </a:rPr>
              <a:t>3. </a:t>
            </a:r>
            <a:r>
              <a:rPr lang="zh-TW" altLang="en-US" sz="2800" b="1" dirty="0">
                <a:solidFill>
                  <a:srgbClr val="FFFFFF"/>
                </a:solidFill>
                <a:latin typeface="DFKai-SB" panose="03000509000000000000" pitchFamily="65" charset="-120"/>
                <a:ea typeface="DFKai-SB" panose="03000509000000000000" pitchFamily="65" charset="-120"/>
              </a:rPr>
              <a:t>實現中國夢，共</a:t>
            </a:r>
            <a:r>
              <a:rPr lang="zh-CN" altLang="en-US" sz="2800" b="1" dirty="0">
                <a:solidFill>
                  <a:srgbClr val="FFFFFF"/>
                </a:solidFill>
                <a:latin typeface="DFKai-SB" panose="03000509000000000000" pitchFamily="65" charset="-120"/>
                <a:ea typeface="DFKai-SB" panose="03000509000000000000" pitchFamily="65" charset="-120"/>
              </a:rPr>
              <a:t>享</a:t>
            </a:r>
            <a:r>
              <a:rPr lang="zh-TW" altLang="en-US" sz="2800" b="1" dirty="0">
                <a:solidFill>
                  <a:srgbClr val="FFFFFF"/>
                </a:solidFill>
                <a:latin typeface="DFKai-SB" panose="03000509000000000000" pitchFamily="65" charset="-120"/>
                <a:ea typeface="DFKai-SB" panose="03000509000000000000" pitchFamily="65" charset="-120"/>
              </a:rPr>
              <a:t>中華民族偉大復興</a:t>
            </a:r>
          </a:p>
        </p:txBody>
      </p:sp>
      <p:sp>
        <p:nvSpPr>
          <p:cNvPr id="15" name="标题 3073">
            <a:extLst>
              <a:ext uri="{FF2B5EF4-FFF2-40B4-BE49-F238E27FC236}">
                <a16:creationId xmlns:a16="http://schemas.microsoft.com/office/drawing/2014/main" id="{88D08070-B342-4A2F-B2FF-F2AA7F069E6F}"/>
              </a:ext>
            </a:extLst>
          </p:cNvPr>
          <p:cNvSpPr txBox="1">
            <a:spLocks noChangeArrowheads="1"/>
          </p:cNvSpPr>
          <p:nvPr/>
        </p:nvSpPr>
        <p:spPr bwMode="auto">
          <a:xfrm>
            <a:off x="1933737" y="314363"/>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「十四五規劃」與國家發展</a:t>
            </a:r>
          </a:p>
        </p:txBody>
      </p:sp>
    </p:spTree>
    <p:extLst>
      <p:ext uri="{BB962C8B-B14F-4D97-AF65-F5344CB8AC3E}">
        <p14:creationId xmlns:p14="http://schemas.microsoft.com/office/powerpoint/2010/main" val="2037490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文本框 3">
            <a:extLst>
              <a:ext uri="{FF2B5EF4-FFF2-40B4-BE49-F238E27FC236}">
                <a16:creationId xmlns:a16="http://schemas.microsoft.com/office/drawing/2014/main" id="{A71AD3A1-686A-DB4F-BE24-093FB483DC15}"/>
              </a:ext>
            </a:extLst>
          </p:cNvPr>
          <p:cNvSpPr txBox="1">
            <a:spLocks noChangeArrowheads="1"/>
          </p:cNvSpPr>
          <p:nvPr/>
        </p:nvSpPr>
        <p:spPr bwMode="auto">
          <a:xfrm>
            <a:off x="1039091" y="1353911"/>
            <a:ext cx="1002064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2800" dirty="0" smtClean="0">
                <a:latin typeface="DFKai-SB" panose="03000509000000000000" pitchFamily="65" charset="-120"/>
                <a:ea typeface="DFKai-SB" panose="03000509000000000000" pitchFamily="65" charset="-120"/>
              </a:rPr>
              <a:t>改革</a:t>
            </a:r>
            <a:r>
              <a:rPr lang="zh-CN" altLang="en-US" sz="2800" dirty="0">
                <a:latin typeface="DFKai-SB" panose="03000509000000000000" pitchFamily="65" charset="-120"/>
                <a:ea typeface="DFKai-SB" panose="03000509000000000000" pitchFamily="65" charset="-120"/>
              </a:rPr>
              <a:t>開放四十年</a:t>
            </a:r>
            <a:r>
              <a:rPr lang="zh-TW" altLang="en-US" sz="2800" dirty="0">
                <a:latin typeface="DFKai-SB" panose="03000509000000000000" pitchFamily="65" charset="-120"/>
                <a:ea typeface="DFKai-SB" panose="03000509000000000000" pitchFamily="65" charset="-120"/>
              </a:rPr>
              <a:t>以來</a:t>
            </a:r>
            <a:r>
              <a:rPr lang="zh-CN" altLang="en-US"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國家</a:t>
            </a:r>
            <a:r>
              <a:rPr lang="zh-CN" altLang="en-US" sz="2800" dirty="0">
                <a:latin typeface="DFKai-SB" panose="03000509000000000000" pitchFamily="65" charset="-120"/>
                <a:ea typeface="DFKai-SB" panose="03000509000000000000" pitchFamily="65" charset="-120"/>
              </a:rPr>
              <a:t>綜合國力提升不斷提升，中國人的生活水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大大提高，國</a:t>
            </a:r>
            <a:r>
              <a:rPr lang="zh-TW" altLang="en-US" sz="2800" dirty="0">
                <a:latin typeface="DFKai-SB" panose="03000509000000000000" pitchFamily="65" charset="-120"/>
                <a:ea typeface="DFKai-SB" panose="03000509000000000000" pitchFamily="65" charset="-120"/>
              </a:rPr>
              <a:t>家</a:t>
            </a:r>
            <a:r>
              <a:rPr lang="zh-CN" altLang="en-US" sz="2800" dirty="0">
                <a:latin typeface="DFKai-SB" panose="03000509000000000000" pitchFamily="65" charset="-120"/>
                <a:ea typeface="DFKai-SB" panose="03000509000000000000" pitchFamily="65" charset="-120"/>
              </a:rPr>
              <a:t>也</a:t>
            </a:r>
            <a:r>
              <a:rPr lang="zh-CN" altLang="en-US" sz="2800" dirty="0" smtClean="0">
                <a:latin typeface="DFKai-SB" panose="03000509000000000000" pitchFamily="65" charset="-120"/>
                <a:ea typeface="DFKai-SB" panose="03000509000000000000" pitchFamily="65" charset="-120"/>
              </a:rPr>
              <a:t>進入發展</a:t>
            </a:r>
            <a:r>
              <a:rPr lang="zh-CN" altLang="en-US" sz="2800" dirty="0">
                <a:latin typeface="DFKai-SB" panose="03000509000000000000" pitchFamily="65" charset="-120"/>
                <a:ea typeface="DFKai-SB" panose="03000509000000000000" pitchFamily="65" charset="-120"/>
              </a:rPr>
              <a:t>的新階段。國家發展基礎更加堅實，發展條件也發生了新的變化，面臨新的機遇與挑戰。國家發展要上新的</a:t>
            </a:r>
            <a:r>
              <a:rPr lang="zh-TW" altLang="en-US" sz="2800" dirty="0">
                <a:latin typeface="DFKai-SB" panose="03000509000000000000" pitchFamily="65" charset="-120"/>
                <a:ea typeface="DFKai-SB" panose="03000509000000000000" pitchFamily="65" charset="-120"/>
              </a:rPr>
              <a:t>階段</a:t>
            </a:r>
            <a:r>
              <a:rPr lang="zh-CN" altLang="en-US" sz="2800" dirty="0">
                <a:latin typeface="DFKai-SB" panose="03000509000000000000" pitchFamily="65" charset="-120"/>
                <a:ea typeface="DFKai-SB" panose="03000509000000000000" pitchFamily="65" charset="-120"/>
              </a:rPr>
              <a:t>，需要有新發展理念，構建新發展格局。</a:t>
            </a:r>
            <a:endParaRPr lang="en-US" altLang="zh-CN" sz="2800" dirty="0">
              <a:latin typeface="DFKai-SB" panose="03000509000000000000" pitchFamily="65" charset="-120"/>
              <a:ea typeface="DFKai-SB" panose="03000509000000000000" pitchFamily="65" charset="-120"/>
            </a:endParaRPr>
          </a:p>
        </p:txBody>
      </p:sp>
      <p:sp>
        <p:nvSpPr>
          <p:cNvPr id="2" name="Rectangle 1"/>
          <p:cNvSpPr/>
          <p:nvPr/>
        </p:nvSpPr>
        <p:spPr>
          <a:xfrm>
            <a:off x="2453290" y="381979"/>
            <a:ext cx="6853158" cy="646331"/>
          </a:xfrm>
          <a:prstGeom prst="rect">
            <a:avLst/>
          </a:prstGeom>
        </p:spPr>
        <p:txBody>
          <a:bodyPr wrap="none">
            <a:spAutoFit/>
          </a:body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「十四五規劃」與</a:t>
            </a:r>
            <a:r>
              <a:rPr lang="zh-CN" altLang="en-US" sz="4000" b="1" dirty="0">
                <a:latin typeface="DFKai-SB" panose="03000509000000000000" pitchFamily="65" charset="-120"/>
                <a:ea typeface="DFKai-SB" panose="03000509000000000000" pitchFamily="65" charset="-120"/>
              </a:rPr>
              <a:t>新發展理念</a:t>
            </a:r>
          </a:p>
        </p:txBody>
      </p:sp>
      <p:sp>
        <p:nvSpPr>
          <p:cNvPr id="4" name="卷形: 水平 3">
            <a:extLst>
              <a:ext uri="{FF2B5EF4-FFF2-40B4-BE49-F238E27FC236}">
                <a16:creationId xmlns:a16="http://schemas.microsoft.com/office/drawing/2014/main" id="{46F34173-E44D-4D3B-9DA3-D85DA9AEE53E}"/>
              </a:ext>
            </a:extLst>
          </p:cNvPr>
          <p:cNvSpPr/>
          <p:nvPr/>
        </p:nvSpPr>
        <p:spPr>
          <a:xfrm>
            <a:off x="1384051" y="3334385"/>
            <a:ext cx="8584641" cy="3096172"/>
          </a:xfrm>
          <a:prstGeom prst="horizontalScroll">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p>
        </p:txBody>
      </p:sp>
      <p:sp>
        <p:nvSpPr>
          <p:cNvPr id="5" name="副标题 2">
            <a:extLst>
              <a:ext uri="{FF2B5EF4-FFF2-40B4-BE49-F238E27FC236}">
                <a16:creationId xmlns:a16="http://schemas.microsoft.com/office/drawing/2014/main" id="{D60B4AC2-A735-4CBC-AA4F-A3CFCC378A76}"/>
              </a:ext>
            </a:extLst>
          </p:cNvPr>
          <p:cNvSpPr txBox="1">
            <a:spLocks noChangeArrowheads="1"/>
          </p:cNvSpPr>
          <p:nvPr/>
        </p:nvSpPr>
        <p:spPr>
          <a:xfrm>
            <a:off x="1791046" y="3715998"/>
            <a:ext cx="8177646" cy="2332946"/>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ct val="0"/>
              </a:spcBef>
              <a:buFontTx/>
              <a:buNone/>
              <a:defRPr/>
            </a:pPr>
            <a:r>
              <a:rPr lang="zh-CN" altLang="en-US" sz="2800" b="1" dirty="0">
                <a:latin typeface="DFKai-SB" panose="03000509000000000000" pitchFamily="65" charset="-120"/>
                <a:ea typeface="DFKai-SB" panose="03000509000000000000" pitchFamily="65" charset="-120"/>
              </a:rPr>
              <a:t>新發展理念寫入憲法</a:t>
            </a:r>
            <a:r>
              <a:rPr lang="zh-TW" altLang="en-US" sz="2800" b="1" dirty="0">
                <a:latin typeface="DFKai-SB" panose="03000509000000000000" pitchFamily="65" charset="-120"/>
                <a:ea typeface="DFKai-SB" panose="03000509000000000000" pitchFamily="65" charset="-120"/>
              </a:rPr>
              <a:t>序言</a:t>
            </a:r>
            <a:endParaRPr lang="en-US" altLang="zh-CN" sz="2800" b="1" dirty="0">
              <a:latin typeface="DFKai-SB" panose="03000509000000000000" pitchFamily="65" charset="-120"/>
              <a:ea typeface="DFKai-SB" panose="03000509000000000000" pitchFamily="65" charset="-120"/>
            </a:endParaRPr>
          </a:p>
          <a:p>
            <a:pPr algn="l">
              <a:lnSpc>
                <a:spcPct val="130000"/>
              </a:lnSpc>
              <a:spcBef>
                <a:spcPct val="0"/>
              </a:spcBef>
              <a:defRPr/>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800" dirty="0">
                <a:latin typeface="DFKai-SB" panose="03000509000000000000" pitchFamily="65" charset="-120"/>
                <a:ea typeface="DFKai-SB" panose="03000509000000000000" pitchFamily="65" charset="-120"/>
              </a:rPr>
              <a:t>第十三屆全國人民代表大會第一次會議通過中華人民共和國憲法修正案，增寫了</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貫徹新發展理念</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pic>
        <p:nvPicPr>
          <p:cNvPr id="6" name="图片 19">
            <a:extLst>
              <a:ext uri="{FF2B5EF4-FFF2-40B4-BE49-F238E27FC236}">
                <a16:creationId xmlns:a16="http://schemas.microsoft.com/office/drawing/2014/main" id="{18785A0C-79A8-4BF3-B2CF-A4E95DC4C1FC}"/>
              </a:ext>
            </a:extLst>
          </p:cNvPr>
          <p:cNvPicPr>
            <a:picLocks noChangeAspect="1"/>
          </p:cNvPicPr>
          <p:nvPr/>
        </p:nvPicPr>
        <p:blipFill>
          <a:blip r:embed="rId2"/>
          <a:stretch>
            <a:fillRect/>
          </a:stretch>
        </p:blipFill>
        <p:spPr>
          <a:xfrm>
            <a:off x="10257324" y="4572000"/>
            <a:ext cx="1418387" cy="147694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副标题 2">
            <a:extLst>
              <a:ext uri="{FF2B5EF4-FFF2-40B4-BE49-F238E27FC236}">
                <a16:creationId xmlns:a16="http://schemas.microsoft.com/office/drawing/2014/main" id="{55894D18-990E-AA45-BED3-D1460BBDFEF2}"/>
              </a:ext>
            </a:extLst>
          </p:cNvPr>
          <p:cNvSpPr>
            <a:spLocks noGrp="1" noChangeArrowheads="1"/>
          </p:cNvSpPr>
          <p:nvPr>
            <p:ph type="subTitle" idx="1"/>
          </p:nvPr>
        </p:nvSpPr>
        <p:spPr>
          <a:xfrm>
            <a:off x="859906" y="1339656"/>
            <a:ext cx="10505440" cy="2653034"/>
          </a:xfrm>
        </p:spPr>
        <p:txBody>
          <a:bodyPr>
            <a:spAutoFit/>
          </a:bodyPr>
          <a:lstStyle/>
          <a:p>
            <a:pPr algn="l">
              <a:lnSpc>
                <a:spcPct val="130000"/>
              </a:lnSpc>
              <a:spcBef>
                <a:spcPts val="0"/>
              </a:spcBef>
            </a:pPr>
            <a:r>
              <a:rPr lang="zh-CN" altLang="en-US" dirty="0">
                <a:latin typeface="DFKai-SB" panose="03000509000000000000" pitchFamily="65" charset="-120"/>
                <a:ea typeface="DFKai-SB" panose="03000509000000000000" pitchFamily="65" charset="-120"/>
              </a:rPr>
              <a:t> </a:t>
            </a:r>
            <a:r>
              <a:rPr lang="zh-CN" altLang="en-US" sz="3200" dirty="0" smtClean="0">
                <a:latin typeface="DFKai-SB" panose="03000509000000000000" pitchFamily="65" charset="-120"/>
                <a:ea typeface="DFKai-SB" panose="03000509000000000000" pitchFamily="65" charset="-120"/>
              </a:rPr>
              <a:t>新</a:t>
            </a:r>
            <a:r>
              <a:rPr lang="zh-CN" altLang="en-US" sz="3200" dirty="0">
                <a:latin typeface="DFKai-SB" panose="03000509000000000000" pitchFamily="65" charset="-120"/>
                <a:ea typeface="DFKai-SB" panose="03000509000000000000" pitchFamily="65" charset="-120"/>
              </a:rPr>
              <a:t>發展理念是在分析國內外發展大勢、面臨的挑戰與風險，和總結國內外發展經驗教訓而形成的。國家</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十三五規劃</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就是按照</a:t>
            </a:r>
            <a:r>
              <a:rPr lang="zh-CN" altLang="en-US" sz="3200" u="sng" dirty="0">
                <a:latin typeface="DFKai-SB" panose="03000509000000000000" pitchFamily="65" charset="-120"/>
                <a:ea typeface="DFKai-SB" panose="03000509000000000000" pitchFamily="65" charset="-120"/>
              </a:rPr>
              <a:t>創新、協調、綠色、開放、共</a:t>
            </a:r>
            <a:r>
              <a:rPr lang="zh-TW" altLang="en-US" sz="3200" u="sng" dirty="0">
                <a:latin typeface="DFKai-SB" panose="03000509000000000000" pitchFamily="65" charset="-120"/>
                <a:ea typeface="DFKai-SB" panose="03000509000000000000" pitchFamily="65" charset="-120"/>
              </a:rPr>
              <a:t>享</a:t>
            </a:r>
            <a:r>
              <a:rPr lang="zh-CN" altLang="en-US" sz="3200" dirty="0">
                <a:latin typeface="DFKai-SB" panose="03000509000000000000" pitchFamily="65" charset="-120"/>
                <a:ea typeface="DFKai-SB" panose="03000509000000000000" pitchFamily="65" charset="-120"/>
              </a:rPr>
              <a:t>的新發展理念制定的，也成為</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十四五</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期間中國經濟社會發展的指引。</a:t>
            </a:r>
          </a:p>
        </p:txBody>
      </p:sp>
      <p:sp>
        <p:nvSpPr>
          <p:cNvPr id="7" name="Rectangle 6"/>
          <p:cNvSpPr/>
          <p:nvPr/>
        </p:nvSpPr>
        <p:spPr>
          <a:xfrm>
            <a:off x="2486541" y="581485"/>
            <a:ext cx="6853158" cy="646331"/>
          </a:xfrm>
          <a:prstGeom prst="rect">
            <a:avLst/>
          </a:prstGeom>
        </p:spPr>
        <p:txBody>
          <a:bodyPr wrap="none">
            <a:spAutoFit/>
          </a:body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「十四五規劃」與</a:t>
            </a:r>
            <a:r>
              <a:rPr lang="zh-CN" altLang="en-US" sz="4000" b="1" dirty="0">
                <a:latin typeface="DFKai-SB" panose="03000509000000000000" pitchFamily="65" charset="-120"/>
                <a:ea typeface="DFKai-SB" panose="03000509000000000000" pitchFamily="65" charset="-120"/>
              </a:rPr>
              <a:t>新發展理念</a:t>
            </a:r>
          </a:p>
        </p:txBody>
      </p:sp>
      <p:pic>
        <p:nvPicPr>
          <p:cNvPr id="8" name="图片 13">
            <a:extLst>
              <a:ext uri="{FF2B5EF4-FFF2-40B4-BE49-F238E27FC236}">
                <a16:creationId xmlns:a16="http://schemas.microsoft.com/office/drawing/2014/main" id="{01D5C5FB-CBE7-4C6C-8981-A83A07AA08AC}"/>
              </a:ext>
            </a:extLst>
          </p:cNvPr>
          <p:cNvPicPr>
            <a:picLocks noChangeAspect="1"/>
          </p:cNvPicPr>
          <p:nvPr/>
        </p:nvPicPr>
        <p:blipFill>
          <a:blip r:embed="rId3"/>
          <a:stretch>
            <a:fillRect/>
          </a:stretch>
        </p:blipFill>
        <p:spPr>
          <a:xfrm>
            <a:off x="2655323" y="4839521"/>
            <a:ext cx="1552751" cy="1616856"/>
          </a:xfrm>
          <a:prstGeom prst="rect">
            <a:avLst/>
          </a:prstGeom>
        </p:spPr>
      </p:pic>
      <p:pic>
        <p:nvPicPr>
          <p:cNvPr id="9" name="图片 19">
            <a:extLst>
              <a:ext uri="{FF2B5EF4-FFF2-40B4-BE49-F238E27FC236}">
                <a16:creationId xmlns:a16="http://schemas.microsoft.com/office/drawing/2014/main" id="{18785A0C-79A8-4BF3-B2CF-A4E95DC4C1FC}"/>
              </a:ext>
            </a:extLst>
          </p:cNvPr>
          <p:cNvPicPr>
            <a:picLocks noChangeAspect="1"/>
          </p:cNvPicPr>
          <p:nvPr/>
        </p:nvPicPr>
        <p:blipFill>
          <a:blip r:embed="rId4"/>
          <a:stretch>
            <a:fillRect/>
          </a:stretch>
        </p:blipFill>
        <p:spPr>
          <a:xfrm>
            <a:off x="6565113" y="4764707"/>
            <a:ext cx="1552752" cy="161685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副标题 2">
            <a:extLst>
              <a:ext uri="{FF2B5EF4-FFF2-40B4-BE49-F238E27FC236}">
                <a16:creationId xmlns:a16="http://schemas.microsoft.com/office/drawing/2014/main" id="{ECE7434F-8A50-6F46-A017-39D5B3D70417}"/>
              </a:ext>
            </a:extLst>
          </p:cNvPr>
          <p:cNvSpPr>
            <a:spLocks noGrp="1" noChangeArrowheads="1"/>
          </p:cNvSpPr>
          <p:nvPr>
            <p:ph type="subTitle" idx="1"/>
          </p:nvPr>
        </p:nvSpPr>
        <p:spPr>
          <a:xfrm>
            <a:off x="738563" y="1418331"/>
            <a:ext cx="10899255" cy="2246769"/>
          </a:xfrm>
        </p:spPr>
        <p:txBody>
          <a:bodyPr wrap="square">
            <a:spAutoFit/>
          </a:bodyPr>
          <a:lstStyle/>
          <a:p>
            <a:pPr algn="l">
              <a:lnSpc>
                <a:spcPct val="100000"/>
              </a:lnSpc>
            </a:pPr>
            <a:r>
              <a:rPr lang="zh-CN" altLang="en-US" sz="2800" dirty="0">
                <a:latin typeface="DFKai-SB" panose="03000509000000000000" pitchFamily="65" charset="-120"/>
                <a:ea typeface="DFKai-SB" panose="03000509000000000000" pitchFamily="65" charset="-120"/>
              </a:rPr>
              <a:t>新發展理念是針對中國發展中突出問題，如生態問題、地區發展不平衡、收入差距等提出的，它的內容和要求均源於對實踐的不斷思考和總結，旨在應對發展中出現的新問題、新挑戰。</a:t>
            </a:r>
            <a:r>
              <a:rPr lang="zh-TW" altLang="en-US" sz="2800" dirty="0">
                <a:latin typeface="DFKai-SB" panose="03000509000000000000" pitchFamily="65" charset="-120"/>
                <a:ea typeface="DFKai-SB" panose="03000509000000000000" pitchFamily="65" charset="-120"/>
              </a:rPr>
              <a:t>隨著生活水平提高，人們對生活品質、生活環境提出了越來越高的要求，對社會公平正義和自身權益更加關注。國家的發展</a:t>
            </a:r>
            <a:r>
              <a:rPr lang="zh-CN" altLang="en-US" sz="2800" dirty="0">
                <a:latin typeface="DFKai-SB" panose="03000509000000000000" pitchFamily="65" charset="-120"/>
                <a:ea typeface="DFKai-SB" panose="03000509000000000000" pitchFamily="65" charset="-120"/>
              </a:rPr>
              <a:t>也</a:t>
            </a:r>
            <a:r>
              <a:rPr lang="zh-TW" altLang="en-US" sz="2800" dirty="0">
                <a:latin typeface="DFKai-SB" panose="03000509000000000000" pitchFamily="65" charset="-120"/>
                <a:ea typeface="DFKai-SB" panose="03000509000000000000" pitchFamily="65" charset="-120"/>
              </a:rPr>
              <a:t>必須回應人們的新需求</a:t>
            </a:r>
            <a:r>
              <a:rPr lang="zh-TW" altLang="en-US" sz="2800" dirty="0" smtClean="0">
                <a:latin typeface="DFKai-SB" panose="03000509000000000000" pitchFamily="65" charset="-120"/>
                <a:ea typeface="DFKai-SB" panose="03000509000000000000" pitchFamily="65" charset="-120"/>
              </a:rPr>
              <a:t>。</a:t>
            </a:r>
            <a:endParaRPr lang="zh-TW" altLang="en-US" sz="2800" dirty="0">
              <a:latin typeface="DFKai-SB" panose="03000509000000000000" pitchFamily="65" charset="-120"/>
              <a:ea typeface="DFKai-SB" panose="03000509000000000000" pitchFamily="65" charset="-120"/>
            </a:endParaRPr>
          </a:p>
        </p:txBody>
      </p:sp>
      <p:pic>
        <p:nvPicPr>
          <p:cNvPr id="4" name="图片 3">
            <a:extLst>
              <a:ext uri="{FF2B5EF4-FFF2-40B4-BE49-F238E27FC236}">
                <a16:creationId xmlns:a16="http://schemas.microsoft.com/office/drawing/2014/main" id="{0E25634B-2B62-42E4-BF50-3931F4A86689}"/>
              </a:ext>
            </a:extLst>
          </p:cNvPr>
          <p:cNvPicPr>
            <a:picLocks noChangeAspect="1"/>
          </p:cNvPicPr>
          <p:nvPr/>
        </p:nvPicPr>
        <p:blipFill>
          <a:blip r:embed="rId2"/>
          <a:stretch>
            <a:fillRect/>
          </a:stretch>
        </p:blipFill>
        <p:spPr>
          <a:xfrm>
            <a:off x="6397814" y="4012039"/>
            <a:ext cx="2965463" cy="2671530"/>
          </a:xfrm>
          <a:prstGeom prst="rect">
            <a:avLst/>
          </a:prstGeom>
        </p:spPr>
      </p:pic>
      <p:pic>
        <p:nvPicPr>
          <p:cNvPr id="8" name="图片 4" descr="&amp;pky8617428275&amp;39&amp;">
            <a:extLst>
              <a:ext uri="{FF2B5EF4-FFF2-40B4-BE49-F238E27FC236}">
                <a16:creationId xmlns:a16="http://schemas.microsoft.com/office/drawing/2014/main" id="{949E1631-A3E1-416D-B31B-165BC48A1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092" y="4261576"/>
            <a:ext cx="2110193" cy="217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86541" y="581485"/>
            <a:ext cx="6853158" cy="646331"/>
          </a:xfrm>
          <a:prstGeom prst="rect">
            <a:avLst/>
          </a:prstGeom>
        </p:spPr>
        <p:txBody>
          <a:bodyPr wrap="none">
            <a:spAutoFit/>
          </a:body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「十四五規劃」與</a:t>
            </a:r>
            <a:r>
              <a:rPr lang="zh-CN" altLang="en-US" sz="4000" b="1" dirty="0">
                <a:latin typeface="DFKai-SB" panose="03000509000000000000" pitchFamily="65" charset="-120"/>
                <a:ea typeface="DFKai-SB" panose="03000509000000000000" pitchFamily="65" charset="-120"/>
              </a:rPr>
              <a:t>新發展理念</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副标题 2">
            <a:extLst>
              <a:ext uri="{FF2B5EF4-FFF2-40B4-BE49-F238E27FC236}">
                <a16:creationId xmlns:a16="http://schemas.microsoft.com/office/drawing/2014/main" id="{5B03366B-919C-7643-AB85-DB8BE5C29066}"/>
              </a:ext>
            </a:extLst>
          </p:cNvPr>
          <p:cNvSpPr>
            <a:spLocks noGrp="1" noChangeArrowheads="1"/>
          </p:cNvSpPr>
          <p:nvPr>
            <p:ph type="subTitle" idx="1"/>
          </p:nvPr>
        </p:nvSpPr>
        <p:spPr>
          <a:xfrm>
            <a:off x="907588" y="1104414"/>
            <a:ext cx="10376824" cy="3108543"/>
          </a:xfrm>
        </p:spPr>
        <p:txBody>
          <a:bodyPr wrap="square">
            <a:spAutoFit/>
          </a:bodyPr>
          <a:lstStyle/>
          <a:p>
            <a:pPr marL="342900" indent="-342900" algn="l">
              <a:lnSpc>
                <a:spcPct val="100000"/>
              </a:lnSpc>
              <a:spcBef>
                <a:spcPts val="0"/>
              </a:spcBef>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隨著中國逐漸走到世界前列，</a:t>
            </a:r>
            <a:r>
              <a:rPr lang="zh-CN" altLang="en-US" sz="2800" u="sng" dirty="0">
                <a:latin typeface="DFKai-SB" panose="03000509000000000000" pitchFamily="65" charset="-120"/>
                <a:ea typeface="DFKai-SB" panose="03000509000000000000" pitchFamily="65" charset="-120"/>
              </a:rPr>
              <a:t>自主創新</a:t>
            </a:r>
            <a:r>
              <a:rPr lang="zh-CN" altLang="en-US" sz="2800" dirty="0">
                <a:latin typeface="DFKai-SB" panose="03000509000000000000" pitchFamily="65" charset="-120"/>
                <a:ea typeface="DFKai-SB" panose="03000509000000000000" pitchFamily="65" charset="-120"/>
              </a:rPr>
              <a:t>成為經濟社會發展的推動力量。</a:t>
            </a:r>
            <a:r>
              <a:rPr lang="zh-TW" altLang="en-US" sz="2800" dirty="0">
                <a:latin typeface="DFKai-SB" panose="03000509000000000000" pitchFamily="65" charset="-120"/>
                <a:ea typeface="DFKai-SB" panose="03000509000000000000" pitchFamily="65" charset="-120"/>
              </a:rPr>
              <a:t>國家</a:t>
            </a:r>
            <a:r>
              <a:rPr lang="zh-CN" altLang="en-US" sz="2800" dirty="0">
                <a:latin typeface="DFKai-SB" panose="03000509000000000000" pitchFamily="65" charset="-120"/>
                <a:ea typeface="DFKai-SB" panose="03000509000000000000" pitchFamily="65" charset="-120"/>
              </a:rPr>
              <a:t>需要不斷推進理論、制度、科技、文化等各方面</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創新。</a:t>
            </a:r>
            <a:endParaRPr lang="en-US" altLang="zh-CN" sz="2800" dirty="0">
              <a:latin typeface="DFKai-SB" panose="03000509000000000000" pitchFamily="65" charset="-120"/>
              <a:ea typeface="DFKai-SB" panose="03000509000000000000" pitchFamily="65" charset="-120"/>
            </a:endParaRPr>
          </a:p>
          <a:p>
            <a:pPr marL="342900" indent="-342900" algn="l">
              <a:lnSpc>
                <a:spcPct val="100000"/>
              </a:lnSpc>
              <a:spcBef>
                <a:spcPts val="0"/>
              </a:spcBef>
              <a:buFont typeface="Arial" panose="020B0604020202020204" pitchFamily="34" charset="0"/>
              <a:buChar char="•"/>
            </a:pPr>
            <a:r>
              <a:rPr lang="zh-TW" altLang="en-US" sz="2800" u="sng" dirty="0">
                <a:latin typeface="DFKai-SB" panose="03000509000000000000" pitchFamily="65" charset="-120"/>
                <a:ea typeface="DFKai-SB" panose="03000509000000000000" pitchFamily="65" charset="-120"/>
              </a:rPr>
              <a:t>協調發展</a:t>
            </a:r>
            <a:r>
              <a:rPr lang="zh-TW" altLang="en-US" sz="2800" dirty="0">
                <a:latin typeface="DFKai-SB" panose="03000509000000000000" pitchFamily="65" charset="-120"/>
                <a:ea typeface="DFKai-SB" panose="03000509000000000000" pitchFamily="65" charset="-120"/>
              </a:rPr>
              <a:t>是指推進經濟、政治、文化、社會、生態建設的各個要素、環節</a:t>
            </a:r>
            <a:r>
              <a:rPr lang="zh-CN" altLang="en-US" sz="2800" dirty="0">
                <a:latin typeface="DFKai-SB" panose="03000509000000000000" pitchFamily="65" charset="-120"/>
                <a:ea typeface="DFKai-SB" panose="03000509000000000000" pitchFamily="65" charset="-120"/>
              </a:rPr>
              <a:t>的</a:t>
            </a:r>
            <a:r>
              <a:rPr lang="zh-TW" altLang="en-US" sz="2800" dirty="0">
                <a:latin typeface="DFKai-SB" panose="03000509000000000000" pitchFamily="65" charset="-120"/>
                <a:ea typeface="DFKai-SB" panose="03000509000000000000" pitchFamily="65" charset="-120"/>
              </a:rPr>
              <a:t>互相協調，</a:t>
            </a:r>
            <a:r>
              <a:rPr lang="zh-CN" altLang="en-US" sz="2800" dirty="0">
                <a:latin typeface="DFKai-SB" panose="03000509000000000000" pitchFamily="65" charset="-120"/>
                <a:ea typeface="DFKai-SB" panose="03000509000000000000" pitchFamily="65" charset="-120"/>
              </a:rPr>
              <a:t>以</a:t>
            </a:r>
            <a:r>
              <a:rPr lang="zh-TW" altLang="en-US" sz="2800" dirty="0">
                <a:latin typeface="DFKai-SB" panose="03000509000000000000" pitchFamily="65" charset="-120"/>
                <a:ea typeface="DFKai-SB" panose="03000509000000000000" pitchFamily="65" charset="-120"/>
              </a:rPr>
              <a:t>最優化發展</a:t>
            </a:r>
            <a:r>
              <a:rPr lang="zh-CN" altLang="en-US"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解決發展不平衡問題。</a:t>
            </a:r>
            <a:endParaRPr lang="en-US" altLang="zh-TW" sz="2800" dirty="0">
              <a:latin typeface="DFKai-SB" panose="03000509000000000000" pitchFamily="65" charset="-120"/>
              <a:ea typeface="DFKai-SB" panose="03000509000000000000" pitchFamily="65" charset="-120"/>
            </a:endParaRPr>
          </a:p>
          <a:p>
            <a:pPr marL="342900" indent="-342900" algn="l">
              <a:lnSpc>
                <a:spcPct val="100000"/>
              </a:lnSpc>
              <a:spcBef>
                <a:spcPts val="0"/>
              </a:spcBef>
              <a:buFont typeface="Arial" panose="020B0604020202020204" pitchFamily="34" charset="0"/>
              <a:buChar char="•"/>
            </a:pPr>
            <a:r>
              <a:rPr lang="zh-TW" altLang="en-US" sz="2800" u="sng" dirty="0">
                <a:latin typeface="DFKai-SB" panose="03000509000000000000" pitchFamily="65" charset="-120"/>
                <a:ea typeface="DFKai-SB" panose="03000509000000000000" pitchFamily="65" charset="-120"/>
              </a:rPr>
              <a:t>綠色發展</a:t>
            </a:r>
            <a:r>
              <a:rPr lang="zh-TW" altLang="en-US" sz="2800" dirty="0">
                <a:latin typeface="DFKai-SB" panose="03000509000000000000" pitchFamily="65" charset="-120"/>
                <a:ea typeface="DFKai-SB" panose="03000509000000000000" pitchFamily="65" charset="-120"/>
              </a:rPr>
              <a:t>主張綠色低碳迴圈、節約資源、保護環境，走可持續發展的道路。</a:t>
            </a:r>
            <a:endParaRPr lang="en-US" altLang="zh-TW" sz="2800" dirty="0">
              <a:latin typeface="DFKai-SB" panose="03000509000000000000" pitchFamily="65" charset="-120"/>
              <a:ea typeface="DFKai-SB" panose="03000509000000000000" pitchFamily="65" charset="-120"/>
            </a:endParaRPr>
          </a:p>
        </p:txBody>
      </p:sp>
      <p:sp>
        <p:nvSpPr>
          <p:cNvPr id="6" name="标题 1">
            <a:extLst>
              <a:ext uri="{FF2B5EF4-FFF2-40B4-BE49-F238E27FC236}">
                <a16:creationId xmlns:a16="http://schemas.microsoft.com/office/drawing/2014/main" id="{73A9A61E-2435-4BC1-9BFC-A358C47B23CE}"/>
              </a:ext>
            </a:extLst>
          </p:cNvPr>
          <p:cNvSpPr txBox="1">
            <a:spLocks noChangeArrowheads="1"/>
          </p:cNvSpPr>
          <p:nvPr/>
        </p:nvSpPr>
        <p:spPr bwMode="auto">
          <a:xfrm>
            <a:off x="2913636" y="420112"/>
            <a:ext cx="636472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新發展理念的內涵</a:t>
            </a:r>
          </a:p>
        </p:txBody>
      </p:sp>
      <p:pic>
        <p:nvPicPr>
          <p:cNvPr id="13" name="图片 2">
            <a:extLst>
              <a:ext uri="{FF2B5EF4-FFF2-40B4-BE49-F238E27FC236}">
                <a16:creationId xmlns:a16="http://schemas.microsoft.com/office/drawing/2014/main" id="{34B25820-E1DC-4CA8-AE9F-1E24E2BC71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3" t="3553" r="1722" b="3890"/>
          <a:stretch/>
        </p:blipFill>
        <p:spPr bwMode="auto">
          <a:xfrm>
            <a:off x="5946980" y="4799672"/>
            <a:ext cx="3185229" cy="1710003"/>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B4428F8B-358D-467A-BBC8-8A16B02765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138" y="4799672"/>
            <a:ext cx="2585021" cy="1722539"/>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81481D2-013C-47B5-8B45-596F90F3D3BD}"/>
              </a:ext>
            </a:extLst>
          </p:cNvPr>
          <p:cNvSpPr/>
          <p:nvPr/>
        </p:nvSpPr>
        <p:spPr bwMode="auto">
          <a:xfrm>
            <a:off x="4746625" y="671513"/>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5" name="直接连接符 8">
            <a:extLst>
              <a:ext uri="{FF2B5EF4-FFF2-40B4-BE49-F238E27FC236}">
                <a16:creationId xmlns:a16="http://schemas.microsoft.com/office/drawing/2014/main" id="{53B66358-7B19-4D50-B634-9EB6A25BCA1D}"/>
              </a:ext>
            </a:extLst>
          </p:cNvPr>
          <p:cNvSpPr>
            <a:spLocks noChangeShapeType="1"/>
          </p:cNvSpPr>
          <p:nvPr/>
        </p:nvSpPr>
        <p:spPr bwMode="auto">
          <a:xfrm flipV="1">
            <a:off x="7513638" y="1073150"/>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a:extLst>
              <a:ext uri="{FF2B5EF4-FFF2-40B4-BE49-F238E27FC236}">
                <a16:creationId xmlns:a16="http://schemas.microsoft.com/office/drawing/2014/main" id="{5D2D9A4D-0AC4-411F-AFBE-96BF7BA02EB7}"/>
              </a:ext>
            </a:extLst>
          </p:cNvPr>
          <p:cNvSpPr>
            <a:spLocks noChangeShapeType="1"/>
          </p:cNvSpPr>
          <p:nvPr/>
        </p:nvSpPr>
        <p:spPr bwMode="auto">
          <a:xfrm flipV="1">
            <a:off x="2735263" y="1073150"/>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 name="椭圆 13">
            <a:extLst>
              <a:ext uri="{FF2B5EF4-FFF2-40B4-BE49-F238E27FC236}">
                <a16:creationId xmlns:a16="http://schemas.microsoft.com/office/drawing/2014/main" id="{DC5563D4-846C-425B-8C11-0215F52D8157}"/>
              </a:ext>
            </a:extLst>
          </p:cNvPr>
          <p:cNvSpPr>
            <a:spLocks noChangeArrowheads="1"/>
          </p:cNvSpPr>
          <p:nvPr/>
        </p:nvSpPr>
        <p:spPr bwMode="auto">
          <a:xfrm>
            <a:off x="4462463"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a:extLst>
              <a:ext uri="{FF2B5EF4-FFF2-40B4-BE49-F238E27FC236}">
                <a16:creationId xmlns:a16="http://schemas.microsoft.com/office/drawing/2014/main" id="{8026878E-A35D-4089-8AE0-89228D19DB2B}"/>
              </a:ext>
            </a:extLst>
          </p:cNvPr>
          <p:cNvSpPr>
            <a:spLocks noChangeArrowheads="1"/>
          </p:cNvSpPr>
          <p:nvPr/>
        </p:nvSpPr>
        <p:spPr bwMode="auto">
          <a:xfrm>
            <a:off x="7272338"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a:extLst>
              <a:ext uri="{FF2B5EF4-FFF2-40B4-BE49-F238E27FC236}">
                <a16:creationId xmlns:a16="http://schemas.microsoft.com/office/drawing/2014/main" id="{67B5BE79-12D7-4843-8857-82AF1BA23612}"/>
              </a:ext>
            </a:extLst>
          </p:cNvPr>
          <p:cNvSpPr txBox="1">
            <a:spLocks noChangeArrowheads="1"/>
          </p:cNvSpPr>
          <p:nvPr/>
        </p:nvSpPr>
        <p:spPr bwMode="auto">
          <a:xfrm>
            <a:off x="770035" y="1152525"/>
            <a:ext cx="10768030" cy="5229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TW" altLang="en-US" sz="2000" dirty="0">
                <a:latin typeface="DFKai-SB" panose="03000509000000000000" pitchFamily="65" charset="-120"/>
                <a:ea typeface="DFKai-SB" panose="03000509000000000000" pitchFamily="65" charset="-120"/>
              </a:rPr>
              <a:t>    </a:t>
            </a:r>
            <a:endParaRPr lang="en-US" altLang="zh-HK" sz="2400"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ct val="100000"/>
              </a:lnSpc>
            </a:pPr>
            <a:r>
              <a:rPr lang="zh-CN" altLang="en-US" dirty="0">
                <a:latin typeface="DFKai-SB" panose="03000509000000000000" pitchFamily="65" charset="-120"/>
                <a:ea typeface="DFKai-SB" panose="03000509000000000000" pitchFamily="65" charset="-120"/>
                <a:sym typeface="宋体" panose="02010600030101010101" pitchFamily="2" charset="-122"/>
              </a:rPr>
              <a:t>了</a:t>
            </a:r>
            <a:r>
              <a:rPr lang="zh-CN" altLang="en-US" dirty="0">
                <a:latin typeface="DFKai-SB" panose="03000509000000000000" pitchFamily="65" charset="-120"/>
                <a:ea typeface="DFKai-SB" panose="03000509000000000000" pitchFamily="65" charset="-120"/>
              </a:rPr>
              <a:t>解國家新發展理念，</a:t>
            </a:r>
            <a:r>
              <a:rPr lang="zh-TW" altLang="en-US" dirty="0">
                <a:latin typeface="DFKai-SB" panose="03000509000000000000" pitchFamily="65" charset="-120"/>
                <a:ea typeface="DFKai-SB" panose="03000509000000000000" pitchFamily="65" charset="-120"/>
              </a:rPr>
              <a:t>認識</a:t>
            </a:r>
            <a:r>
              <a:rPr lang="zh-CN" altLang="en-US" dirty="0">
                <a:latin typeface="DFKai-SB" panose="03000509000000000000" pitchFamily="65" charset="-120"/>
                <a:ea typeface="DFKai-SB" panose="03000509000000000000" pitchFamily="65" charset="-120"/>
              </a:rPr>
              <a:t>國家</a:t>
            </a:r>
            <a:r>
              <a:rPr kumimoji="1" lang="zh-TW" altLang="en-US" dirty="0">
                <a:latin typeface="DFKai-SB" panose="03000509000000000000" pitchFamily="65" charset="-120"/>
                <a:ea typeface="DFKai-SB" panose="03000509000000000000" pitchFamily="65" charset="-120"/>
              </a:rPr>
              <a:t>「</a:t>
            </a:r>
            <a:r>
              <a:rPr kumimoji="1" lang="zh-CN" altLang="en-US" dirty="0">
                <a:latin typeface="Times New Roman" panose="02020603050405020304" pitchFamily="18" charset="0"/>
                <a:ea typeface="DFKai-SB" panose="03000509000000000000" pitchFamily="65" charset="-120"/>
                <a:cs typeface="Times New Roman" panose="02020603050405020304" pitchFamily="18" charset="0"/>
              </a:rPr>
              <a:t>十四五規劃</a:t>
            </a:r>
            <a:r>
              <a:rPr kumimoji="1" lang="zh-TW" altLang="en-US"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與</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2035</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遠景目標</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的重點與相關政策</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pP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了</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解國家發展規劃、政策與國家發展、香港發展之間的關係。</a:t>
            </a:r>
          </a:p>
          <a:p>
            <a:pPr marL="0" indent="0">
              <a:lnSpc>
                <a:spcPct val="100000"/>
              </a:lnSpc>
              <a:buFont typeface="Arial" panose="020B0604020202020204" pitchFamily="34" charset="0"/>
              <a:buNone/>
            </a:pPr>
            <a:r>
              <a:rPr lang="zh-TW" altLang="en-US" b="1" dirty="0">
                <a:latin typeface="Times New Roman" panose="02020603050405020304" pitchFamily="18" charset="0"/>
                <a:ea typeface="DFKai-SB" panose="03000509000000000000" pitchFamily="65" charset="-120"/>
                <a:cs typeface="Times New Roman" panose="02020603050405020304" pitchFamily="18" charset="0"/>
              </a:rPr>
              <a:t>技能</a:t>
            </a:r>
            <a:endParaRPr lang="en-US" altLang="zh-TW" b="1"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建基於客觀證據，分析國家的發展規劃對國</a:t>
            </a:r>
            <a:r>
              <a:rPr lang="zh-TW" altLang="en-US" dirty="0">
                <a:latin typeface="DFKai-SB" panose="03000509000000000000" pitchFamily="65" charset="-120"/>
                <a:ea typeface="DFKai-SB" panose="03000509000000000000" pitchFamily="65" charset="-120"/>
              </a:rPr>
              <a:t>家與香港發展的影響。</a:t>
            </a:r>
            <a:endParaRPr lang="en-US" altLang="zh-TW"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ct val="100000"/>
              </a:lnSpc>
            </a:pPr>
            <a:r>
              <a:rPr lang="zh-TW" altLang="en-US" dirty="0">
                <a:latin typeface="DFKai-SB" panose="03000509000000000000" pitchFamily="65" charset="-120"/>
                <a:ea typeface="DFKai-SB" panose="03000509000000000000" pitchFamily="65" charset="-120"/>
              </a:rPr>
              <a:t>提升年青人的責任感和承擔精神</a:t>
            </a:r>
            <a:r>
              <a:rPr lang="zh-CN" altLang="en-US" dirty="0">
                <a:latin typeface="DFKai-SB" panose="03000509000000000000" pitchFamily="65" charset="-120"/>
                <a:ea typeface="DFKai-SB" panose="03000509000000000000" pitchFamily="65" charset="-120"/>
              </a:rPr>
              <a:t>，對</a:t>
            </a:r>
            <a:r>
              <a:rPr lang="zh-TW" altLang="en-US" dirty="0">
                <a:latin typeface="DFKai-SB" panose="03000509000000000000" pitchFamily="65" charset="-120"/>
                <a:ea typeface="DFKai-SB" panose="03000509000000000000" pitchFamily="65" charset="-120"/>
              </a:rPr>
              <a:t>國家與社會</a:t>
            </a:r>
            <a:r>
              <a:rPr lang="zh-CN" altLang="en-US" dirty="0">
                <a:latin typeface="DFKai-SB" panose="03000509000000000000" pitchFamily="65" charset="-120"/>
                <a:ea typeface="DFKai-SB" panose="03000509000000000000" pitchFamily="65" charset="-120"/>
              </a:rPr>
              <a:t>作出貢獻</a:t>
            </a:r>
            <a:r>
              <a:rPr lang="zh-TW" altLang="en-US"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   </a:t>
            </a:r>
            <a:r>
              <a:rPr lang="en-US" altLang="zh-CN" dirty="0">
                <a:latin typeface="DFKai-SB" panose="03000509000000000000" pitchFamily="65" charset="-120"/>
                <a:ea typeface="DFKai-SB" panose="03000509000000000000" pitchFamily="65" charset="-120"/>
              </a:rPr>
              <a:t>    </a:t>
            </a:r>
            <a:endParaRPr lang="zh-CN" altLang="en-US"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53344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副标题 2">
            <a:extLst>
              <a:ext uri="{FF2B5EF4-FFF2-40B4-BE49-F238E27FC236}">
                <a16:creationId xmlns:a16="http://schemas.microsoft.com/office/drawing/2014/main" id="{A5176C3E-81E5-F64E-BC2E-2B46DDF75C88}"/>
              </a:ext>
            </a:extLst>
          </p:cNvPr>
          <p:cNvSpPr>
            <a:spLocks noGrp="1" noChangeArrowheads="1"/>
          </p:cNvSpPr>
          <p:nvPr>
            <p:ph type="subTitle" idx="1"/>
          </p:nvPr>
        </p:nvSpPr>
        <p:spPr>
          <a:xfrm>
            <a:off x="629689" y="994957"/>
            <a:ext cx="10932622" cy="3213187"/>
          </a:xfrm>
        </p:spPr>
        <p:txBody>
          <a:bodyPr wrap="square">
            <a:spAutoFit/>
          </a:bodyPr>
          <a:lstStyle/>
          <a:p>
            <a:pPr marL="342900" indent="-342900" algn="l">
              <a:lnSpc>
                <a:spcPct val="130000"/>
              </a:lnSpc>
              <a:spcBef>
                <a:spcPts val="0"/>
              </a:spcBef>
              <a:buFont typeface="Arial" panose="020B0604020202020204" pitchFamily="34" charset="0"/>
              <a:buChar char="•"/>
            </a:pPr>
            <a:r>
              <a:rPr lang="zh-TW" altLang="en-US" sz="2600" u="sng" dirty="0">
                <a:latin typeface="DFKai-SB" panose="03000509000000000000" pitchFamily="65" charset="-120"/>
                <a:ea typeface="DFKai-SB" panose="03000509000000000000" pitchFamily="65" charset="-120"/>
              </a:rPr>
              <a:t>開放發展</a:t>
            </a:r>
            <a:r>
              <a:rPr lang="zh-TW" altLang="en-US" sz="2600" dirty="0">
                <a:latin typeface="DFKai-SB" panose="03000509000000000000" pitchFamily="65" charset="-120"/>
                <a:ea typeface="DFKai-SB" panose="03000509000000000000" pitchFamily="65" charset="-120"/>
              </a:rPr>
              <a:t>就是要進一步擴大對外開放，加強國際交流與合作，實現共同繁榮。</a:t>
            </a:r>
            <a:endParaRPr lang="en-US" altLang="zh-TW" sz="2600" dirty="0">
              <a:latin typeface="DFKai-SB" panose="03000509000000000000" pitchFamily="65" charset="-120"/>
              <a:ea typeface="DFKai-SB" panose="03000509000000000000" pitchFamily="65" charset="-120"/>
            </a:endParaRPr>
          </a:p>
          <a:p>
            <a:pPr marL="342900" indent="-342900" algn="l">
              <a:lnSpc>
                <a:spcPct val="130000"/>
              </a:lnSpc>
              <a:spcBef>
                <a:spcPts val="0"/>
              </a:spcBef>
              <a:buFont typeface="Arial" panose="020B0604020202020204" pitchFamily="34" charset="0"/>
              <a:buChar char="•"/>
            </a:pPr>
            <a:r>
              <a:rPr lang="zh-TW" altLang="en-US" sz="2600" u="sng" dirty="0">
                <a:latin typeface="DFKai-SB" panose="03000509000000000000" pitchFamily="65" charset="-120"/>
                <a:ea typeface="DFKai-SB" panose="03000509000000000000" pitchFamily="65" charset="-120"/>
              </a:rPr>
              <a:t>全民共享、全面共享</a:t>
            </a:r>
            <a:r>
              <a:rPr lang="zh-TW" altLang="en-US" sz="2600" dirty="0">
                <a:latin typeface="DFKai-SB" panose="03000509000000000000" pitchFamily="65" charset="-120"/>
                <a:ea typeface="DFKai-SB" panose="03000509000000000000" pitchFamily="65" charset="-120"/>
              </a:rPr>
              <a:t>。國家堅持盡力而為、量力而行，健全基本公共服務體系，加強民生建設，完善共建共治共用的社會治理制度，制定促進共同富裕</a:t>
            </a:r>
            <a:r>
              <a:rPr lang="zh-CN" altLang="en-US" sz="2600" dirty="0">
                <a:latin typeface="DFKai-SB" panose="03000509000000000000" pitchFamily="65" charset="-120"/>
                <a:ea typeface="DFKai-SB" panose="03000509000000000000" pitchFamily="65" charset="-120"/>
              </a:rPr>
              <a:t>的</a:t>
            </a:r>
            <a:r>
              <a:rPr lang="zh-TW" altLang="en-US" sz="2600" dirty="0">
                <a:latin typeface="DFKai-SB" panose="03000509000000000000" pitchFamily="65" charset="-120"/>
                <a:ea typeface="DFKai-SB" panose="03000509000000000000" pitchFamily="65" charset="-120"/>
              </a:rPr>
              <a:t>行動綱要，以縮小地區、城鄉和收入差距，讓發展成果惠及全體人民。</a:t>
            </a:r>
            <a:endParaRPr lang="en-US" altLang="zh-CN" sz="2600" dirty="0">
              <a:latin typeface="DFKai-SB" panose="03000509000000000000" pitchFamily="65" charset="-120"/>
              <a:ea typeface="DFKai-SB" panose="03000509000000000000" pitchFamily="65" charset="-120"/>
            </a:endParaRPr>
          </a:p>
        </p:txBody>
      </p:sp>
      <p:pic>
        <p:nvPicPr>
          <p:cNvPr id="8" name="图片 1">
            <a:extLst>
              <a:ext uri="{FF2B5EF4-FFF2-40B4-BE49-F238E27FC236}">
                <a16:creationId xmlns:a16="http://schemas.microsoft.com/office/drawing/2014/main" id="{326701C1-E33C-448F-AC3D-1A269F7DBA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9" t="2291" r="2593" b="2270"/>
          <a:stretch/>
        </p:blipFill>
        <p:spPr bwMode="auto">
          <a:xfrm>
            <a:off x="1798423" y="4238043"/>
            <a:ext cx="3219833" cy="212203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9" name="图片 4">
            <a:extLst>
              <a:ext uri="{FF2B5EF4-FFF2-40B4-BE49-F238E27FC236}">
                <a16:creationId xmlns:a16="http://schemas.microsoft.com/office/drawing/2014/main" id="{F1E7B872-822D-4606-9D4B-DCE04163D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905" b="13905"/>
          <a:stretch>
            <a:fillRect/>
          </a:stretch>
        </p:blipFill>
        <p:spPr bwMode="auto">
          <a:xfrm>
            <a:off x="5666693" y="4238043"/>
            <a:ext cx="4406311" cy="212203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0" name="标题 1">
            <a:extLst>
              <a:ext uri="{FF2B5EF4-FFF2-40B4-BE49-F238E27FC236}">
                <a16:creationId xmlns:a16="http://schemas.microsoft.com/office/drawing/2014/main" id="{73A9A61E-2435-4BC1-9BFC-A358C47B23CE}"/>
              </a:ext>
            </a:extLst>
          </p:cNvPr>
          <p:cNvSpPr txBox="1">
            <a:spLocks noChangeArrowheads="1"/>
          </p:cNvSpPr>
          <p:nvPr/>
        </p:nvSpPr>
        <p:spPr bwMode="auto">
          <a:xfrm>
            <a:off x="2913635" y="325231"/>
            <a:ext cx="636472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新發展理念的內涵</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a:extLst>
              <a:ext uri="{FF2B5EF4-FFF2-40B4-BE49-F238E27FC236}">
                <a16:creationId xmlns:a16="http://schemas.microsoft.com/office/drawing/2014/main" id="{9799A04F-A815-374D-A34D-0F79B3C185B5}"/>
              </a:ext>
            </a:extLst>
          </p:cNvPr>
          <p:cNvSpPr txBox="1"/>
          <p:nvPr>
            <p:custDataLst>
              <p:tags r:id="rId1"/>
            </p:custDataLst>
          </p:nvPr>
        </p:nvSpPr>
        <p:spPr>
          <a:xfrm>
            <a:off x="2914650" y="5235575"/>
            <a:ext cx="1824038" cy="292100"/>
          </a:xfrm>
          <a:prstGeom prst="rect">
            <a:avLst/>
          </a:prstGeom>
          <a:noFill/>
        </p:spPr>
        <p:txBody>
          <a:bodyPr lIns="67500" tIns="35100" rIns="67500" bIns="35100" anchor="ctr"/>
          <a:lstStyle/>
          <a:p>
            <a:pPr algn="r">
              <a:lnSpc>
                <a:spcPct val="120000"/>
              </a:lnSpc>
              <a:defRPr/>
            </a:pPr>
            <a:endParaRPr lang="zh-CN" altLang="en-US" b="1" dirty="0">
              <a:solidFill>
                <a:srgbClr val="27B1B4"/>
              </a:solidFill>
              <a:latin typeface="DFKai-SB" panose="03000509000000000000" pitchFamily="65" charset="-120"/>
              <a:ea typeface="DFKai-SB" panose="03000509000000000000" pitchFamily="65" charset="-120"/>
              <a:cs typeface="+mn-ea"/>
              <a:sym typeface="Arial" panose="020B0604020202020204" pitchFamily="34" charset="0"/>
            </a:endParaRPr>
          </a:p>
        </p:txBody>
      </p:sp>
      <p:sp>
        <p:nvSpPr>
          <p:cNvPr id="109571" name="Text Box 17">
            <a:extLst>
              <a:ext uri="{FF2B5EF4-FFF2-40B4-BE49-F238E27FC236}">
                <a16:creationId xmlns:a16="http://schemas.microsoft.com/office/drawing/2014/main" id="{837F37E9-3635-D94D-9700-918252F80F77}"/>
              </a:ext>
            </a:extLst>
          </p:cNvPr>
          <p:cNvSpPr txBox="1">
            <a:spLocks noChangeArrowheads="1"/>
          </p:cNvSpPr>
          <p:nvPr/>
        </p:nvSpPr>
        <p:spPr bwMode="auto">
          <a:xfrm>
            <a:off x="4258625" y="1333814"/>
            <a:ext cx="345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0"/>
              </a:spcBef>
              <a:buFontTx/>
              <a:buNone/>
            </a:pPr>
            <a:r>
              <a:rPr lang="zh-TW" altLang="en-US" sz="2800" b="1" dirty="0">
                <a:latin typeface="DFKai-SB" panose="03000509000000000000" pitchFamily="65" charset="-120"/>
                <a:ea typeface="DFKai-SB" panose="03000509000000000000" pitchFamily="65" charset="-120"/>
              </a:rPr>
              <a:t>「</a:t>
            </a:r>
            <a:r>
              <a:rPr lang="zh-CN" altLang="en-US" sz="2800" b="1" dirty="0">
                <a:latin typeface="DFKai-SB" panose="03000509000000000000" pitchFamily="65" charset="-120"/>
                <a:ea typeface="DFKai-SB" panose="03000509000000000000" pitchFamily="65" charset="-120"/>
              </a:rPr>
              <a:t>六新</a:t>
            </a:r>
            <a:r>
              <a:rPr lang="zh-TW" altLang="en-US" sz="2800" b="1" dirty="0">
                <a:latin typeface="DFKai-SB" panose="03000509000000000000" pitchFamily="65" charset="-120"/>
                <a:ea typeface="DFKai-SB" panose="03000509000000000000" pitchFamily="65" charset="-120"/>
              </a:rPr>
              <a:t>」</a:t>
            </a:r>
            <a:r>
              <a:rPr lang="zh-CN" altLang="en-US" sz="2800" b="1" dirty="0">
                <a:latin typeface="DFKai-SB" panose="03000509000000000000" pitchFamily="65" charset="-120"/>
                <a:ea typeface="DFKai-SB" panose="03000509000000000000" pitchFamily="65" charset="-120"/>
              </a:rPr>
              <a:t>目標</a:t>
            </a:r>
          </a:p>
        </p:txBody>
      </p:sp>
      <p:pic>
        <p:nvPicPr>
          <p:cNvPr id="26" name="图片 25">
            <a:extLst>
              <a:ext uri="{FF2B5EF4-FFF2-40B4-BE49-F238E27FC236}">
                <a16:creationId xmlns:a16="http://schemas.microsoft.com/office/drawing/2014/main" id="{88541621-70AE-4D73-A1EA-0E256CD73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593" t="2956" b="2956"/>
          <a:stretch>
            <a:fillRect/>
          </a:stretch>
        </p:blipFill>
        <p:spPr bwMode="auto">
          <a:xfrm>
            <a:off x="877016" y="843707"/>
            <a:ext cx="2268000" cy="150343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30" name="图片 29">
            <a:extLst>
              <a:ext uri="{FF2B5EF4-FFF2-40B4-BE49-F238E27FC236}">
                <a16:creationId xmlns:a16="http://schemas.microsoft.com/office/drawing/2014/main" id="{5E783397-6FFF-4DB4-81A9-2656CD7E4D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799" t="2365" r="5289" b="6307"/>
          <a:stretch>
            <a:fillRect/>
          </a:stretch>
        </p:blipFill>
        <p:spPr bwMode="auto">
          <a:xfrm>
            <a:off x="9041238" y="2841575"/>
            <a:ext cx="2268000" cy="150343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124F8DD2-835A-4677-9440-3917F4635F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823" t="1323" r="1227" b="7650"/>
          <a:stretch>
            <a:fillRect/>
          </a:stretch>
        </p:blipFill>
        <p:spPr bwMode="auto">
          <a:xfrm>
            <a:off x="877016" y="4839444"/>
            <a:ext cx="2268000" cy="150343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020C96C2-5049-43CA-9BC1-CF1DFAA616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561" t="4879" r="3630" b="9110"/>
          <a:stretch>
            <a:fillRect/>
          </a:stretch>
        </p:blipFill>
        <p:spPr bwMode="auto">
          <a:xfrm>
            <a:off x="877016" y="2841575"/>
            <a:ext cx="2268000" cy="150343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09577" name="文本框 2">
            <a:extLst>
              <a:ext uri="{FF2B5EF4-FFF2-40B4-BE49-F238E27FC236}">
                <a16:creationId xmlns:a16="http://schemas.microsoft.com/office/drawing/2014/main" id="{ADD9C7D9-6992-3242-882A-4E3CB0B7B8CA}"/>
              </a:ext>
            </a:extLst>
          </p:cNvPr>
          <p:cNvSpPr txBox="1">
            <a:spLocks noChangeArrowheads="1"/>
          </p:cNvSpPr>
          <p:nvPr/>
        </p:nvSpPr>
        <p:spPr bwMode="auto">
          <a:xfrm>
            <a:off x="877016" y="2384855"/>
            <a:ext cx="2303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latin typeface="DFKai-SB" panose="03000509000000000000" pitchFamily="65" charset="-120"/>
                <a:ea typeface="DFKai-SB" panose="03000509000000000000" pitchFamily="65" charset="-120"/>
                <a:cs typeface="Times New Roman" panose="02020603050405020304" pitchFamily="18" charset="0"/>
              </a:rPr>
              <a:t>經濟發展取得新成效</a:t>
            </a:r>
            <a:endParaRPr kumimoji="1" lang="zh-CN" altLang="en-US" sz="1800" dirty="0">
              <a:latin typeface="DFKai-SB" panose="03000509000000000000" pitchFamily="65" charset="-120"/>
              <a:ea typeface="DFKai-SB" panose="03000509000000000000" pitchFamily="65" charset="-120"/>
            </a:endParaRPr>
          </a:p>
        </p:txBody>
      </p:sp>
      <p:sp>
        <p:nvSpPr>
          <p:cNvPr id="109578" name="文本框 3">
            <a:extLst>
              <a:ext uri="{FF2B5EF4-FFF2-40B4-BE49-F238E27FC236}">
                <a16:creationId xmlns:a16="http://schemas.microsoft.com/office/drawing/2014/main" id="{BDC4C83D-51DF-3E49-931E-DC4B946D7395}"/>
              </a:ext>
            </a:extLst>
          </p:cNvPr>
          <p:cNvSpPr txBox="1">
            <a:spLocks noChangeArrowheads="1"/>
          </p:cNvSpPr>
          <p:nvPr/>
        </p:nvSpPr>
        <p:spPr bwMode="auto">
          <a:xfrm>
            <a:off x="874634" y="4372840"/>
            <a:ext cx="2308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latin typeface="DFKai-SB" panose="03000509000000000000" pitchFamily="65" charset="-120"/>
                <a:ea typeface="DFKai-SB" panose="03000509000000000000" pitchFamily="65" charset="-120"/>
                <a:cs typeface="Times New Roman" panose="02020603050405020304" pitchFamily="18" charset="0"/>
              </a:rPr>
              <a:t>改革開放邁出新步伐</a:t>
            </a:r>
            <a:endParaRPr kumimoji="1" lang="zh-CN" altLang="en-US" sz="1800" dirty="0">
              <a:latin typeface="DFKai-SB" panose="03000509000000000000" pitchFamily="65" charset="-120"/>
              <a:ea typeface="DFKai-SB" panose="03000509000000000000" pitchFamily="65" charset="-120"/>
            </a:endParaRPr>
          </a:p>
        </p:txBody>
      </p:sp>
      <p:sp>
        <p:nvSpPr>
          <p:cNvPr id="109579" name="文本框 4">
            <a:extLst>
              <a:ext uri="{FF2B5EF4-FFF2-40B4-BE49-F238E27FC236}">
                <a16:creationId xmlns:a16="http://schemas.microsoft.com/office/drawing/2014/main" id="{B7B1C467-4382-FC4A-99E0-6BE03D2AD7F3}"/>
              </a:ext>
            </a:extLst>
          </p:cNvPr>
          <p:cNvSpPr txBox="1">
            <a:spLocks noChangeArrowheads="1"/>
          </p:cNvSpPr>
          <p:nvPr/>
        </p:nvSpPr>
        <p:spPr bwMode="auto">
          <a:xfrm>
            <a:off x="761418" y="6359238"/>
            <a:ext cx="289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latin typeface="DFKai-SB" panose="03000509000000000000" pitchFamily="65" charset="-120"/>
                <a:ea typeface="DFKai-SB" panose="03000509000000000000" pitchFamily="65" charset="-120"/>
                <a:cs typeface="Times New Roman" panose="02020603050405020304" pitchFamily="18" charset="0"/>
              </a:rPr>
              <a:t>生態文明建設實現新進步</a:t>
            </a:r>
            <a:endParaRPr kumimoji="1" lang="zh-CN" altLang="en-US" sz="1800" dirty="0">
              <a:latin typeface="DFKai-SB" panose="03000509000000000000" pitchFamily="65" charset="-120"/>
              <a:ea typeface="DFKai-SB" panose="03000509000000000000" pitchFamily="65" charset="-120"/>
            </a:endParaRPr>
          </a:p>
        </p:txBody>
      </p:sp>
      <p:sp>
        <p:nvSpPr>
          <p:cNvPr id="109580" name="文本框 5">
            <a:extLst>
              <a:ext uri="{FF2B5EF4-FFF2-40B4-BE49-F238E27FC236}">
                <a16:creationId xmlns:a16="http://schemas.microsoft.com/office/drawing/2014/main" id="{A6701A36-295B-604B-B0BE-F3F035F5B6B9}"/>
              </a:ext>
            </a:extLst>
          </p:cNvPr>
          <p:cNvSpPr txBox="1">
            <a:spLocks noChangeArrowheads="1"/>
          </p:cNvSpPr>
          <p:nvPr/>
        </p:nvSpPr>
        <p:spPr bwMode="auto">
          <a:xfrm>
            <a:off x="8819996" y="2347140"/>
            <a:ext cx="2894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latin typeface="DFKai-SB" panose="03000509000000000000" pitchFamily="65" charset="-120"/>
                <a:ea typeface="DFKai-SB" panose="03000509000000000000" pitchFamily="65" charset="-120"/>
                <a:cs typeface="Times New Roman" panose="02020603050405020304" pitchFamily="18" charset="0"/>
              </a:rPr>
              <a:t>社會文明程度得到新提高</a:t>
            </a:r>
            <a:endParaRPr kumimoji="1" lang="zh-CN" altLang="en-US" sz="1800" dirty="0">
              <a:latin typeface="DFKai-SB" panose="03000509000000000000" pitchFamily="65" charset="-120"/>
              <a:ea typeface="DFKai-SB" panose="03000509000000000000" pitchFamily="65" charset="-120"/>
            </a:endParaRPr>
          </a:p>
        </p:txBody>
      </p:sp>
      <p:sp>
        <p:nvSpPr>
          <p:cNvPr id="109581" name="文本框 6">
            <a:extLst>
              <a:ext uri="{FF2B5EF4-FFF2-40B4-BE49-F238E27FC236}">
                <a16:creationId xmlns:a16="http://schemas.microsoft.com/office/drawing/2014/main" id="{D8B72985-F8B2-AB48-AB21-8819F1EDE235}"/>
              </a:ext>
            </a:extLst>
          </p:cNvPr>
          <p:cNvSpPr txBox="1">
            <a:spLocks noChangeArrowheads="1"/>
          </p:cNvSpPr>
          <p:nvPr/>
        </p:nvSpPr>
        <p:spPr bwMode="auto">
          <a:xfrm>
            <a:off x="9081934" y="4389437"/>
            <a:ext cx="226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latin typeface="DFKai-SB" panose="03000509000000000000" pitchFamily="65" charset="-120"/>
                <a:ea typeface="DFKai-SB" panose="03000509000000000000" pitchFamily="65" charset="-120"/>
                <a:cs typeface="Times New Roman" panose="02020603050405020304" pitchFamily="18" charset="0"/>
              </a:rPr>
              <a:t>民生福祉達到新水</a:t>
            </a:r>
            <a:r>
              <a:rPr lang="zh-CN" altLang="en-US" sz="1800" dirty="0">
                <a:latin typeface="DFKai-SB" panose="03000509000000000000" pitchFamily="65" charset="-120"/>
                <a:ea typeface="DFKai-SB" panose="03000509000000000000" pitchFamily="65" charset="-120"/>
                <a:sym typeface="宋体" panose="02010600030101010101" pitchFamily="2" charset="-122"/>
              </a:rPr>
              <a:t>平</a:t>
            </a:r>
            <a:endParaRPr kumimoji="1" lang="zh-CN" altLang="en-US" sz="1800" dirty="0">
              <a:latin typeface="DFKai-SB" panose="03000509000000000000" pitchFamily="65" charset="-120"/>
              <a:ea typeface="DFKai-SB" panose="03000509000000000000" pitchFamily="65" charset="-120"/>
            </a:endParaRPr>
          </a:p>
        </p:txBody>
      </p:sp>
      <p:sp>
        <p:nvSpPr>
          <p:cNvPr id="109582" name="文本框 7">
            <a:extLst>
              <a:ext uri="{FF2B5EF4-FFF2-40B4-BE49-F238E27FC236}">
                <a16:creationId xmlns:a16="http://schemas.microsoft.com/office/drawing/2014/main" id="{4AC333E8-A0A6-E14C-8E47-ADF71803CF2F}"/>
              </a:ext>
            </a:extLst>
          </p:cNvPr>
          <p:cNvSpPr txBox="1">
            <a:spLocks noChangeArrowheads="1"/>
          </p:cNvSpPr>
          <p:nvPr/>
        </p:nvSpPr>
        <p:spPr bwMode="auto">
          <a:xfrm>
            <a:off x="8819996" y="6362198"/>
            <a:ext cx="289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latin typeface="DFKai-SB" panose="03000509000000000000" pitchFamily="65" charset="-120"/>
                <a:ea typeface="DFKai-SB" panose="03000509000000000000" pitchFamily="65" charset="-120"/>
                <a:cs typeface="Times New Roman" panose="02020603050405020304" pitchFamily="18" charset="0"/>
              </a:rPr>
              <a:t>國家治理效能得到新提升</a:t>
            </a:r>
            <a:endParaRPr kumimoji="1" lang="zh-CN" altLang="en-US" sz="1800" dirty="0">
              <a:latin typeface="DFKai-SB" panose="03000509000000000000" pitchFamily="65" charset="-120"/>
              <a:ea typeface="DFKai-SB" panose="03000509000000000000" pitchFamily="65" charset="-120"/>
            </a:endParaRPr>
          </a:p>
        </p:txBody>
      </p:sp>
      <p:pic>
        <p:nvPicPr>
          <p:cNvPr id="31" name="图片 30" descr="28089a8b8cb24dabb84091a0edf35a1b~tplv-mlhdmxsy5m-q75_0_0">
            <a:extLst>
              <a:ext uri="{FF2B5EF4-FFF2-40B4-BE49-F238E27FC236}">
                <a16:creationId xmlns:a16="http://schemas.microsoft.com/office/drawing/2014/main" id="{6600FB73-0175-4BC7-ADC5-5C277F02DD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71" t="5723" r="3952" b="10845"/>
          <a:stretch>
            <a:fillRect/>
          </a:stretch>
        </p:blipFill>
        <p:spPr bwMode="auto">
          <a:xfrm>
            <a:off x="9041238" y="4839444"/>
            <a:ext cx="2268000" cy="150343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29" name="图片 28" descr="一群人坐在桌子前&#10;&#10;描述已自动生成">
            <a:extLst>
              <a:ext uri="{FF2B5EF4-FFF2-40B4-BE49-F238E27FC236}">
                <a16:creationId xmlns:a16="http://schemas.microsoft.com/office/drawing/2014/main" id="{D4B20DB4-499F-4E8D-9A27-9BE1DCA0E8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7490" t="1825" r="9815" b="1564"/>
          <a:stretch>
            <a:fillRect/>
          </a:stretch>
        </p:blipFill>
        <p:spPr bwMode="auto">
          <a:xfrm>
            <a:off x="9041238" y="843707"/>
            <a:ext cx="2268000" cy="150343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cxnSp>
        <p:nvCxnSpPr>
          <p:cNvPr id="5" name="连接符: 曲线 4">
            <a:extLst>
              <a:ext uri="{FF2B5EF4-FFF2-40B4-BE49-F238E27FC236}">
                <a16:creationId xmlns:a16="http://schemas.microsoft.com/office/drawing/2014/main" id="{F430674F-F591-416B-AA15-5797BF0856B4}"/>
              </a:ext>
            </a:extLst>
          </p:cNvPr>
          <p:cNvCxnSpPr>
            <a:endCxn id="26" idx="3"/>
          </p:cNvCxnSpPr>
          <p:nvPr/>
        </p:nvCxnSpPr>
        <p:spPr>
          <a:xfrm rot="10800000">
            <a:off x="3145017" y="1595425"/>
            <a:ext cx="986005" cy="2578557"/>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连接符: 曲线 6">
            <a:extLst>
              <a:ext uri="{FF2B5EF4-FFF2-40B4-BE49-F238E27FC236}">
                <a16:creationId xmlns:a16="http://schemas.microsoft.com/office/drawing/2014/main" id="{BDCCC67E-D559-473D-9ABC-A520A7F7C018}"/>
              </a:ext>
            </a:extLst>
          </p:cNvPr>
          <p:cNvCxnSpPr>
            <a:endCxn id="27" idx="3"/>
          </p:cNvCxnSpPr>
          <p:nvPr/>
        </p:nvCxnSpPr>
        <p:spPr>
          <a:xfrm rot="10800000">
            <a:off x="3145017" y="3593293"/>
            <a:ext cx="986005" cy="580689"/>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连接符: 曲线 8">
            <a:extLst>
              <a:ext uri="{FF2B5EF4-FFF2-40B4-BE49-F238E27FC236}">
                <a16:creationId xmlns:a16="http://schemas.microsoft.com/office/drawing/2014/main" id="{6DCC0EBD-A40A-45B9-A17B-0FE6F908CA4E}"/>
              </a:ext>
            </a:extLst>
          </p:cNvPr>
          <p:cNvCxnSpPr>
            <a:cxnSpLocks/>
          </p:cNvCxnSpPr>
          <p:nvPr/>
        </p:nvCxnSpPr>
        <p:spPr>
          <a:xfrm rot="10800000" flipV="1">
            <a:off x="3226861" y="4173981"/>
            <a:ext cx="904160" cy="1570732"/>
          </a:xfrm>
          <a:prstGeom prst="curvedConnector2">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连接符: 曲线 10">
            <a:extLst>
              <a:ext uri="{FF2B5EF4-FFF2-40B4-BE49-F238E27FC236}">
                <a16:creationId xmlns:a16="http://schemas.microsoft.com/office/drawing/2014/main" id="{55D54E18-9BD5-4531-89DD-C0494770CE52}"/>
              </a:ext>
            </a:extLst>
          </p:cNvPr>
          <p:cNvCxnSpPr>
            <a:endCxn id="29" idx="1"/>
          </p:cNvCxnSpPr>
          <p:nvPr/>
        </p:nvCxnSpPr>
        <p:spPr>
          <a:xfrm flipV="1">
            <a:off x="8139458" y="1595424"/>
            <a:ext cx="901780" cy="2578557"/>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连接符: 曲线 12">
            <a:extLst>
              <a:ext uri="{FF2B5EF4-FFF2-40B4-BE49-F238E27FC236}">
                <a16:creationId xmlns:a16="http://schemas.microsoft.com/office/drawing/2014/main" id="{D5B17254-71B7-41B3-B0D9-8EFC902E5CAF}"/>
              </a:ext>
            </a:extLst>
          </p:cNvPr>
          <p:cNvCxnSpPr>
            <a:endCxn id="30" idx="1"/>
          </p:cNvCxnSpPr>
          <p:nvPr/>
        </p:nvCxnSpPr>
        <p:spPr>
          <a:xfrm flipV="1">
            <a:off x="8139458" y="3593292"/>
            <a:ext cx="901780" cy="580689"/>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连接符: 曲线 14">
            <a:extLst>
              <a:ext uri="{FF2B5EF4-FFF2-40B4-BE49-F238E27FC236}">
                <a16:creationId xmlns:a16="http://schemas.microsoft.com/office/drawing/2014/main" id="{44F4262C-520A-4939-B95E-7597C255D02E}"/>
              </a:ext>
            </a:extLst>
          </p:cNvPr>
          <p:cNvCxnSpPr>
            <a:endCxn id="31" idx="1"/>
          </p:cNvCxnSpPr>
          <p:nvPr/>
        </p:nvCxnSpPr>
        <p:spPr>
          <a:xfrm>
            <a:off x="8139458" y="4173981"/>
            <a:ext cx="901780" cy="1417180"/>
          </a:xfrm>
          <a:prstGeom prst="curvedConnector3">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任意多边形: 形状 5">
            <a:extLst>
              <a:ext uri="{FF2B5EF4-FFF2-40B4-BE49-F238E27FC236}">
                <a16:creationId xmlns:a16="http://schemas.microsoft.com/office/drawing/2014/main" id="{69F5FBE9-3458-4588-A9E1-1ECE1D4CEE50}"/>
              </a:ext>
            </a:extLst>
          </p:cNvPr>
          <p:cNvSpPr/>
          <p:nvPr/>
        </p:nvSpPr>
        <p:spPr>
          <a:xfrm>
            <a:off x="940966" y="139981"/>
            <a:ext cx="1025627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a:t>
            </a: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規劃的主要目標與</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4000" b="1" dirty="0">
                <a:latin typeface="DFKai-SB" panose="03000509000000000000" pitchFamily="65" charset="-120"/>
                <a:ea typeface="DFKai-SB" panose="03000509000000000000" pitchFamily="65" charset="-120"/>
              </a:rPr>
              <a:t>遠景目標</a:t>
            </a:r>
          </a:p>
        </p:txBody>
      </p:sp>
      <p:sp>
        <p:nvSpPr>
          <p:cNvPr id="25" name="内容占位符 2">
            <a:extLst>
              <a:ext uri="{FF2B5EF4-FFF2-40B4-BE49-F238E27FC236}">
                <a16:creationId xmlns:a16="http://schemas.microsoft.com/office/drawing/2014/main" id="{8B0F3429-AEED-3446-88A2-E8AC3200CC91}"/>
              </a:ext>
            </a:extLst>
          </p:cNvPr>
          <p:cNvSpPr txBox="1">
            <a:spLocks noChangeArrowheads="1"/>
          </p:cNvSpPr>
          <p:nvPr/>
        </p:nvSpPr>
        <p:spPr>
          <a:xfrm>
            <a:off x="4016968" y="1819596"/>
            <a:ext cx="4082848" cy="12003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00000"/>
              </a:lnSpc>
              <a:buFont typeface="Arial" panose="020B0604020202020204" pitchFamily="34" charset="0"/>
              <a:buNone/>
            </a:pPr>
            <a:r>
              <a:rPr lang="zh-TW" altLang="en-US" sz="24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十四五規劃</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從六個</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新</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提出了國家未來五年經濟社會發展的主要目標。</a:t>
            </a:r>
            <a:endParaRPr lang="zh-CN" altLang="zh-CN" sz="24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4212865" y="3092843"/>
            <a:ext cx="3886951" cy="214273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内容占位符 2">
            <a:extLst>
              <a:ext uri="{FF2B5EF4-FFF2-40B4-BE49-F238E27FC236}">
                <a16:creationId xmlns:a16="http://schemas.microsoft.com/office/drawing/2014/main" id="{D0854C9B-9DA1-8F40-A397-6A492CBC6FE5}"/>
              </a:ext>
            </a:extLst>
          </p:cNvPr>
          <p:cNvSpPr>
            <a:spLocks noGrp="1" noChangeArrowheads="1"/>
          </p:cNvSpPr>
          <p:nvPr>
            <p:ph idx="1"/>
          </p:nvPr>
        </p:nvSpPr>
        <p:spPr>
          <a:xfrm>
            <a:off x="457200" y="994617"/>
            <a:ext cx="11230495" cy="2332946"/>
          </a:xfrm>
          <a:ln w="38100">
            <a:solidFill>
              <a:srgbClr val="FF0000"/>
            </a:solidFill>
          </a:ln>
        </p:spPr>
        <p:txBody>
          <a:bodyPr wrap="square">
            <a:spAutoFit/>
          </a:bodyPr>
          <a:lstStyle/>
          <a:p>
            <a:pPr marL="0" indent="0" algn="just">
              <a:lnSpc>
                <a:spcPct val="130000"/>
              </a:lnSpc>
              <a:spcBef>
                <a:spcPts val="0"/>
              </a:spcBef>
              <a:buNone/>
            </a:pPr>
            <a:r>
              <a:rPr lang="zh-CN" altLang="en-US" b="1" dirty="0">
                <a:latin typeface="標楷體" panose="03000509000000000000" pitchFamily="65" charset="-120"/>
                <a:ea typeface="標楷體" panose="03000509000000000000" pitchFamily="65" charset="-120"/>
                <a:cs typeface="Times New Roman" panose="02020603050405020304" pitchFamily="18" charset="0"/>
              </a:rPr>
              <a:t>經濟發展取得新成效。</a:t>
            </a:r>
            <a:r>
              <a:rPr lang="zh-CN" altLang="en-US" dirty="0">
                <a:latin typeface="標楷體" panose="03000509000000000000" pitchFamily="65" charset="-120"/>
                <a:ea typeface="標楷體" panose="03000509000000000000" pitchFamily="65" charset="-120"/>
                <a:cs typeface="Times New Roman" panose="02020603050405020304" pitchFamily="18" charset="0"/>
              </a:rPr>
              <a:t>未來幾年要實現經濟提質增效、持續健康發展，充分</a:t>
            </a:r>
            <a:r>
              <a:rPr lang="zh-CN" altLang="en-US" dirty="0" smtClean="0">
                <a:latin typeface="標楷體" panose="03000509000000000000" pitchFamily="65" charset="-120"/>
                <a:ea typeface="標楷體" panose="03000509000000000000" pitchFamily="65" charset="-120"/>
                <a:cs typeface="Times New Roman" panose="02020603050405020304" pitchFamily="18" charset="0"/>
              </a:rPr>
              <a:t>發</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揮</a:t>
            </a:r>
            <a:r>
              <a:rPr lang="zh-CN" altLang="en-US" dirty="0" smtClean="0">
                <a:latin typeface="標楷體" panose="03000509000000000000" pitchFamily="65" charset="-120"/>
                <a:ea typeface="標楷體" panose="03000509000000000000" pitchFamily="65" charset="-120"/>
                <a:cs typeface="Times New Roman" panose="02020603050405020304" pitchFamily="18" charset="0"/>
              </a:rPr>
              <a:t>增長</a:t>
            </a:r>
            <a:r>
              <a:rPr lang="zh-CN" altLang="en-US" dirty="0">
                <a:latin typeface="標楷體" panose="03000509000000000000" pitchFamily="65" charset="-120"/>
                <a:ea typeface="標楷體" panose="03000509000000000000" pitchFamily="65" charset="-120"/>
                <a:cs typeface="Times New Roman" panose="02020603050405020304" pitchFamily="18" charset="0"/>
              </a:rPr>
              <a:t>潛力，形成強大國內市場，進一步優化經濟結構，提高國家創新能力，建起高水</a:t>
            </a:r>
            <a:r>
              <a:rPr lang="zh-CN" altLang="en-US" dirty="0">
                <a:latin typeface="標楷體" panose="03000509000000000000" pitchFamily="65" charset="-120"/>
                <a:ea typeface="標楷體" panose="03000509000000000000" pitchFamily="65" charset="-120"/>
                <a:sym typeface="宋体" panose="02010600030101010101" pitchFamily="2" charset="-122"/>
              </a:rPr>
              <a:t>平</a:t>
            </a:r>
            <a:r>
              <a:rPr lang="zh-CN" altLang="en-US" dirty="0">
                <a:latin typeface="標楷體" panose="03000509000000000000" pitchFamily="65" charset="-120"/>
                <a:ea typeface="標楷體" panose="03000509000000000000" pitchFamily="65" charset="-120"/>
                <a:cs typeface="Times New Roman" panose="02020603050405020304" pitchFamily="18" charset="0"/>
              </a:rPr>
              <a:t>的現代化產業鏈，鞏固農業</a:t>
            </a:r>
            <a:r>
              <a:rPr lang="zh-CN" altLang="en-US" dirty="0" smtClean="0">
                <a:latin typeface="標楷體" panose="03000509000000000000" pitchFamily="65" charset="-120"/>
                <a:ea typeface="標楷體" panose="03000509000000000000" pitchFamily="65" charset="-120"/>
                <a:cs typeface="Times New Roman" panose="02020603050405020304" pitchFamily="18" charset="0"/>
              </a:rPr>
              <a:t>基礎，</a:t>
            </a:r>
            <a:r>
              <a:rPr lang="zh-CN" altLang="en-US" dirty="0">
                <a:latin typeface="標楷體" panose="03000509000000000000" pitchFamily="65" charset="-120"/>
                <a:ea typeface="標楷體" panose="03000509000000000000" pitchFamily="65" charset="-120"/>
                <a:cs typeface="Times New Roman" panose="02020603050405020304" pitchFamily="18" charset="0"/>
              </a:rPr>
              <a:t>協調城鄉區域發展，建設社會主義現代化經濟體系。</a:t>
            </a:r>
            <a:endParaRPr lang="zh-CN" altLang="zh-CN"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任意多边形: 形状 5">
            <a:extLst>
              <a:ext uri="{FF2B5EF4-FFF2-40B4-BE49-F238E27FC236}">
                <a16:creationId xmlns:a16="http://schemas.microsoft.com/office/drawing/2014/main" id="{69F5FBE9-3458-4588-A9E1-1ECE1D4CEE50}"/>
              </a:ext>
            </a:extLst>
          </p:cNvPr>
          <p:cNvSpPr/>
          <p:nvPr/>
        </p:nvSpPr>
        <p:spPr>
          <a:xfrm>
            <a:off x="974217" y="239734"/>
            <a:ext cx="1025627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a:t>
            </a:r>
            <a:r>
              <a:rPr lang="zh-CN" altLang="en-US" sz="4000" b="1" dirty="0">
                <a:latin typeface="DFKai-SB" panose="03000509000000000000" pitchFamily="65" charset="-120"/>
                <a:ea typeface="DFKai-SB" panose="03000509000000000000" pitchFamily="65" charset="-120"/>
              </a:rPr>
              <a:t>的主要目標與</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4000" b="1" dirty="0">
                <a:latin typeface="DFKai-SB" panose="03000509000000000000" pitchFamily="65" charset="-120"/>
                <a:ea typeface="DFKai-SB" panose="03000509000000000000" pitchFamily="65" charset="-120"/>
              </a:rPr>
              <a:t>遠景目標</a:t>
            </a:r>
          </a:p>
        </p:txBody>
      </p:sp>
      <p:sp>
        <p:nvSpPr>
          <p:cNvPr id="9" name="内容占位符 2">
            <a:extLst>
              <a:ext uri="{FF2B5EF4-FFF2-40B4-BE49-F238E27FC236}">
                <a16:creationId xmlns:a16="http://schemas.microsoft.com/office/drawing/2014/main" id="{9762CC42-4F99-9940-9A49-49BA0732A6B9}"/>
              </a:ext>
            </a:extLst>
          </p:cNvPr>
          <p:cNvSpPr txBox="1">
            <a:spLocks noChangeArrowheads="1"/>
          </p:cNvSpPr>
          <p:nvPr/>
        </p:nvSpPr>
        <p:spPr>
          <a:xfrm>
            <a:off x="457201" y="3464424"/>
            <a:ext cx="11288684" cy="2893100"/>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zh-CN" altLang="en-US" b="1" dirty="0">
                <a:latin typeface="DFKai-SB" panose="03000509000000000000" pitchFamily="65" charset="-120"/>
                <a:ea typeface="DFKai-SB" panose="03000509000000000000" pitchFamily="65" charset="-120"/>
                <a:cs typeface="Times New Roman" panose="02020603050405020304" pitchFamily="18" charset="0"/>
              </a:rPr>
              <a:t>改革開放邁出新步伐。</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完善</a:t>
            </a:r>
            <a:r>
              <a:rPr lang="zh-TW" altLang="en-US" dirty="0" smtClean="0">
                <a:latin typeface="DFKai-SB" panose="03000509000000000000" pitchFamily="65" charset="-120"/>
                <a:ea typeface="DFKai-SB" panose="03000509000000000000" pitchFamily="65" charset="-120"/>
                <a:cs typeface="Times New Roman" panose="02020603050405020304" pitchFamily="18" charset="0"/>
              </a:rPr>
              <a:t>社會主義</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市場</a:t>
            </a:r>
            <a:r>
              <a:rPr lang="zh-CN" altLang="en-US" dirty="0">
                <a:latin typeface="DFKai-SB" panose="03000509000000000000" pitchFamily="65" charset="-120"/>
                <a:ea typeface="DFKai-SB" panose="03000509000000000000" pitchFamily="65" charset="-120"/>
                <a:cs typeface="Times New Roman" panose="02020603050405020304" pitchFamily="18" charset="0"/>
              </a:rPr>
              <a:t>經濟體制，建成高標準市場體系，使市場主體更加充滿活力，推進產權制度的改革和（土地、勞動力、資本、</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技術等</a:t>
            </a:r>
            <a:r>
              <a:rPr lang="zh-CN" altLang="en-US" dirty="0">
                <a:latin typeface="DFKai-SB" panose="03000509000000000000" pitchFamily="65" charset="-120"/>
                <a:ea typeface="DFKai-SB" panose="03000509000000000000" pitchFamily="65" charset="-120"/>
                <a:cs typeface="Times New Roman" panose="02020603050405020304" pitchFamily="18" charset="0"/>
              </a:rPr>
              <a:t>）要素市場化配置的改革，促進公平競爭制度，</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基本</a:t>
            </a:r>
            <a:r>
              <a:rPr lang="zh-TW" altLang="en-US" dirty="0" smtClean="0">
                <a:latin typeface="DFKai-SB" panose="03000509000000000000" pitchFamily="65" charset="-120"/>
                <a:ea typeface="DFKai-SB" panose="03000509000000000000" pitchFamily="65" charset="-120"/>
                <a:cs typeface="Times New Roman" panose="02020603050405020304" pitchFamily="18" charset="0"/>
              </a:rPr>
              <a:t>建</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成</a:t>
            </a:r>
            <a:r>
              <a:rPr lang="zh-CN" altLang="en-US" dirty="0">
                <a:latin typeface="DFKai-SB" panose="03000509000000000000" pitchFamily="65" charset="-120"/>
                <a:ea typeface="DFKai-SB" panose="03000509000000000000" pitchFamily="65" charset="-120"/>
                <a:cs typeface="Times New Roman" panose="02020603050405020304" pitchFamily="18" charset="0"/>
              </a:rPr>
              <a:t>更高水</a:t>
            </a:r>
            <a:r>
              <a:rPr lang="zh-CN" altLang="en-US" dirty="0">
                <a:latin typeface="DFKai-SB" panose="03000509000000000000" pitchFamily="65" charset="-120"/>
                <a:ea typeface="DFKai-SB" panose="03000509000000000000" pitchFamily="65" charset="-120"/>
                <a:sym typeface="宋体" panose="02010600030101010101" pitchFamily="2" charset="-122"/>
              </a:rPr>
              <a:t>平</a:t>
            </a:r>
            <a:r>
              <a:rPr lang="zh-CN" altLang="en-US" dirty="0">
                <a:latin typeface="DFKai-SB" panose="03000509000000000000" pitchFamily="65" charset="-120"/>
                <a:ea typeface="DFKai-SB" panose="03000509000000000000" pitchFamily="65" charset="-120"/>
                <a:cs typeface="Times New Roman" panose="02020603050405020304" pitchFamily="18" charset="0"/>
              </a:rPr>
              <a:t>開放型經濟新體制，</a:t>
            </a:r>
            <a:r>
              <a:rPr lang="zh-TW" altLang="en-US" dirty="0">
                <a:latin typeface="DFKai-SB" panose="03000509000000000000" pitchFamily="65" charset="-120"/>
                <a:ea typeface="DFKai-SB" panose="03000509000000000000" pitchFamily="65" charset="-120"/>
                <a:cs typeface="Times New Roman" panose="02020603050405020304" pitchFamily="18" charset="0"/>
              </a:rPr>
              <a:t>推進貿易和投資自由化便利化</a:t>
            </a:r>
            <a:r>
              <a:rPr lang="zh-CN" altLang="en-US" dirty="0">
                <a:latin typeface="DFKai-SB" panose="03000509000000000000" pitchFamily="65" charset="-120"/>
                <a:ea typeface="DFKai-SB" panose="03000509000000000000" pitchFamily="65" charset="-120"/>
                <a:cs typeface="Times New Roman" panose="02020603050405020304" pitchFamily="18" charset="0"/>
              </a:rPr>
              <a:t>，</a:t>
            </a:r>
            <a:r>
              <a:rPr lang="zh-TW" altLang="en-US" dirty="0">
                <a:latin typeface="DFKai-SB" panose="03000509000000000000" pitchFamily="65" charset="-120"/>
                <a:ea typeface="DFKai-SB" panose="03000509000000000000" pitchFamily="65" charset="-120"/>
                <a:cs typeface="Times New Roman" panose="02020603050405020304" pitchFamily="18" charset="0"/>
              </a:rPr>
              <a:t>深化境內外資本市場互聯互通等</a:t>
            </a:r>
            <a:r>
              <a:rPr lang="zh-CN" altLang="en-US" dirty="0">
                <a:latin typeface="DFKai-SB" panose="03000509000000000000" pitchFamily="65" charset="-120"/>
                <a:ea typeface="DFKai-SB" panose="03000509000000000000" pitchFamily="65" charset="-120"/>
                <a:cs typeface="Times New Roman" panose="02020603050405020304" pitchFamily="18" charset="0"/>
              </a:rPr>
              <a:t>。</a:t>
            </a:r>
            <a:endParaRPr lang="zh-CN" altLang="zh-CN"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 name="Rectangle 1"/>
          <p:cNvSpPr/>
          <p:nvPr/>
        </p:nvSpPr>
        <p:spPr>
          <a:xfrm>
            <a:off x="324196" y="6445887"/>
            <a:ext cx="11496502" cy="276999"/>
          </a:xfrm>
          <a:prstGeom prst="rect">
            <a:avLst/>
          </a:prstGeom>
        </p:spPr>
        <p:txBody>
          <a:bodyPr wrap="square">
            <a:spAutoFit/>
          </a:bodyPr>
          <a:lstStyle/>
          <a:p>
            <a:pPr algn="ctr"/>
            <a:r>
              <a:rPr lang="zh-TW" altLang="en-US" sz="1200" dirty="0">
                <a:latin typeface="標楷體" panose="03000509000000000000" pitchFamily="65" charset="-120"/>
                <a:ea typeface="標楷體" panose="03000509000000000000" pitchFamily="65" charset="-120"/>
              </a:rPr>
              <a:t>資料來源</a:t>
            </a:r>
            <a:r>
              <a:rPr lang="en-US" altLang="zh-TW" sz="1200" dirty="0">
                <a:latin typeface="標楷體" panose="03000509000000000000" pitchFamily="65" charset="-120"/>
                <a:ea typeface="標楷體" panose="03000509000000000000" pitchFamily="65" charset="-120"/>
              </a:rPr>
              <a:t>: 《</a:t>
            </a:r>
            <a:r>
              <a:rPr lang="zh-TW" altLang="en-US" sz="1200" dirty="0">
                <a:latin typeface="標楷體" panose="03000509000000000000" pitchFamily="65" charset="-120"/>
                <a:ea typeface="標楷體" panose="03000509000000000000" pitchFamily="65" charset="-120"/>
              </a:rPr>
              <a:t>中華人民共和國國民經濟和社會發展第十四個五年規劃和</a:t>
            </a:r>
            <a:r>
              <a:rPr lang="en-US" altLang="zh-TW" sz="1200" dirty="0">
                <a:latin typeface="標楷體" panose="03000509000000000000" pitchFamily="65" charset="-120"/>
                <a:ea typeface="標楷體" panose="03000509000000000000" pitchFamily="65" charset="-120"/>
              </a:rPr>
              <a:t>2035</a:t>
            </a:r>
            <a:r>
              <a:rPr lang="zh-TW" altLang="en-US" sz="1200" dirty="0">
                <a:latin typeface="標楷體" panose="03000509000000000000" pitchFamily="65" charset="-120"/>
                <a:ea typeface="標楷體" panose="03000509000000000000" pitchFamily="65" charset="-120"/>
              </a:rPr>
              <a:t>年遠景目標綱要</a:t>
            </a:r>
            <a:r>
              <a:rPr lang="en-US" altLang="zh-TW" sz="1200" dirty="0" smtClean="0">
                <a:latin typeface="標楷體" panose="03000509000000000000" pitchFamily="65" charset="-120"/>
                <a:ea typeface="標楷體" panose="03000509000000000000" pitchFamily="65" charset="-12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://www.xinhuanet.com/fortune/2021-03/13/c_1127205564.htm</a:t>
            </a:r>
            <a:r>
              <a:rPr lang="zh-CN" altLang="en-US" sz="1200" dirty="0"/>
              <a:t>）</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内容占位符 2">
            <a:extLst>
              <a:ext uri="{FF2B5EF4-FFF2-40B4-BE49-F238E27FC236}">
                <a16:creationId xmlns:a16="http://schemas.microsoft.com/office/drawing/2014/main" id="{382FB91C-7854-524B-8511-C874EFC184D8}"/>
              </a:ext>
            </a:extLst>
          </p:cNvPr>
          <p:cNvSpPr>
            <a:spLocks noGrp="1" noChangeArrowheads="1"/>
          </p:cNvSpPr>
          <p:nvPr>
            <p:ph idx="1"/>
          </p:nvPr>
        </p:nvSpPr>
        <p:spPr>
          <a:xfrm>
            <a:off x="650125" y="1399551"/>
            <a:ext cx="10858500" cy="2332946"/>
          </a:xfrm>
          <a:ln w="38100">
            <a:solidFill>
              <a:srgbClr val="FF0000"/>
            </a:solidFill>
          </a:ln>
        </p:spPr>
        <p:txBody>
          <a:bodyPr wrap="square">
            <a:spAutoFit/>
          </a:bodyPr>
          <a:lstStyle/>
          <a:p>
            <a:pPr marL="0" indent="0" algn="just">
              <a:lnSpc>
                <a:spcPct val="130000"/>
              </a:lnSpc>
              <a:spcBef>
                <a:spcPts val="0"/>
              </a:spcBef>
              <a:buNone/>
            </a:pPr>
            <a:r>
              <a:rPr lang="zh-CN" altLang="en-US" b="1" dirty="0">
                <a:latin typeface="標楷體" panose="03000509000000000000" pitchFamily="65" charset="-120"/>
                <a:ea typeface="標楷體" panose="03000509000000000000" pitchFamily="65" charset="-120"/>
                <a:cs typeface="Times New Roman" panose="02020603050405020304" pitchFamily="18" charset="0"/>
              </a:rPr>
              <a:t>社會文明程度得到新提高。</a:t>
            </a:r>
            <a:r>
              <a:rPr lang="zh-CN" altLang="en-US" dirty="0">
                <a:latin typeface="標楷體" panose="03000509000000000000" pitchFamily="65" charset="-120"/>
                <a:ea typeface="標楷體" panose="03000509000000000000" pitchFamily="65" charset="-120"/>
                <a:cs typeface="Times New Roman" panose="02020603050405020304" pitchFamily="18" charset="0"/>
              </a:rPr>
              <a:t>弘揚中華</a:t>
            </a:r>
            <a:r>
              <a:rPr lang="zh-TW" altLang="en-US" dirty="0">
                <a:latin typeface="標楷體" panose="03000509000000000000" pitchFamily="65" charset="-120"/>
                <a:ea typeface="標楷體" panose="03000509000000000000" pitchFamily="65" charset="-120"/>
                <a:cs typeface="Times New Roman" panose="02020603050405020304" pitchFamily="18" charset="0"/>
              </a:rPr>
              <a:t>傳統優秀文化</a:t>
            </a:r>
            <a:r>
              <a:rPr lang="zh-CN" altLang="en-US" dirty="0">
                <a:latin typeface="標楷體" panose="03000509000000000000" pitchFamily="65" charset="-120"/>
                <a:ea typeface="標楷體" panose="03000509000000000000" pitchFamily="65" charset="-120"/>
                <a:cs typeface="Times New Roman" panose="02020603050405020304" pitchFamily="18" charset="0"/>
              </a:rPr>
              <a:t>，提高人民道德素質、科學文化素質和身心健康素質，完善公共文化服務體系和文化產業體系，豐富人民精神文化生活，提升中華文化的影響力和中華民族的凝聚力。</a:t>
            </a:r>
            <a:endParaRPr lang="zh-CN" altLang="zh-CN"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任意多边形: 形状 5">
            <a:extLst>
              <a:ext uri="{FF2B5EF4-FFF2-40B4-BE49-F238E27FC236}">
                <a16:creationId xmlns:a16="http://schemas.microsoft.com/office/drawing/2014/main" id="{69F5FBE9-3458-4588-A9E1-1ECE1D4CEE50}"/>
              </a:ext>
            </a:extLst>
          </p:cNvPr>
          <p:cNvSpPr/>
          <p:nvPr/>
        </p:nvSpPr>
        <p:spPr>
          <a:xfrm>
            <a:off x="1024094" y="489116"/>
            <a:ext cx="1025627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a:t>
            </a:r>
            <a:r>
              <a:rPr lang="zh-CN" altLang="en-US" sz="4000" b="1" dirty="0">
                <a:latin typeface="DFKai-SB" panose="03000509000000000000" pitchFamily="65" charset="-120"/>
                <a:ea typeface="DFKai-SB" panose="03000509000000000000" pitchFamily="65" charset="-120"/>
              </a:rPr>
              <a:t>的主要目標與</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4000" b="1" dirty="0">
                <a:latin typeface="DFKai-SB" panose="03000509000000000000" pitchFamily="65" charset="-120"/>
                <a:ea typeface="DFKai-SB" panose="03000509000000000000" pitchFamily="65" charset="-120"/>
              </a:rPr>
              <a:t>遠景目標</a:t>
            </a:r>
          </a:p>
        </p:txBody>
      </p:sp>
      <p:sp>
        <p:nvSpPr>
          <p:cNvPr id="10" name="内容占位符 2">
            <a:extLst>
              <a:ext uri="{FF2B5EF4-FFF2-40B4-BE49-F238E27FC236}">
                <a16:creationId xmlns:a16="http://schemas.microsoft.com/office/drawing/2014/main" id="{D141F9AD-5D4B-EC4E-BB2E-E6ADE9BE9E72}"/>
              </a:ext>
            </a:extLst>
          </p:cNvPr>
          <p:cNvSpPr txBox="1">
            <a:spLocks noChangeArrowheads="1"/>
          </p:cNvSpPr>
          <p:nvPr/>
        </p:nvSpPr>
        <p:spPr>
          <a:xfrm>
            <a:off x="650125" y="3940328"/>
            <a:ext cx="10858500" cy="2332946"/>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zh-CN" altLang="en-US" b="1" dirty="0">
                <a:latin typeface="DFKai-SB" panose="03000509000000000000" pitchFamily="65" charset="-120"/>
                <a:ea typeface="DFKai-SB" panose="03000509000000000000" pitchFamily="65" charset="-120"/>
                <a:cs typeface="Times New Roman" panose="02020603050405020304" pitchFamily="18" charset="0"/>
              </a:rPr>
              <a:t>生態文明建設實現新進步。</a:t>
            </a:r>
            <a:r>
              <a:rPr lang="zh-CN" altLang="en-US" dirty="0">
                <a:latin typeface="DFKai-SB" panose="03000509000000000000" pitchFamily="65" charset="-120"/>
                <a:ea typeface="DFKai-SB" panose="03000509000000000000" pitchFamily="65" charset="-120"/>
                <a:cs typeface="Times New Roman" panose="02020603050405020304" pitchFamily="18" charset="0"/>
              </a:rPr>
              <a:t>優化國土空間開發保護格局，實現生產生活方式綠色轉型，合理配置能源資源、提高資源利用的效率，減少污染物排放總量，持續改善生態環境，</a:t>
            </a:r>
            <a:r>
              <a:rPr lang="zh-TW" altLang="en-US" dirty="0">
                <a:latin typeface="DFKai-SB" panose="03000509000000000000" pitchFamily="65" charset="-120"/>
                <a:ea typeface="DFKai-SB" panose="03000509000000000000" pitchFamily="65" charset="-120"/>
                <a:cs typeface="Times New Roman" panose="02020603050405020304" pitchFamily="18" charset="0"/>
              </a:rPr>
              <a:t>建立與加強</a:t>
            </a:r>
            <a:r>
              <a:rPr lang="zh-CN" altLang="en-US" dirty="0">
                <a:latin typeface="DFKai-SB" panose="03000509000000000000" pitchFamily="65" charset="-120"/>
                <a:ea typeface="DFKai-SB" panose="03000509000000000000" pitchFamily="65" charset="-120"/>
                <a:cs typeface="Times New Roman" panose="02020603050405020304" pitchFamily="18" charset="0"/>
              </a:rPr>
              <a:t>生態安全屏障，改善城鄉人居環境。</a:t>
            </a:r>
            <a:endParaRPr lang="zh-CN" altLang="zh-CN"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Rectangle 4"/>
          <p:cNvSpPr/>
          <p:nvPr/>
        </p:nvSpPr>
        <p:spPr>
          <a:xfrm>
            <a:off x="324196" y="6445887"/>
            <a:ext cx="11496502" cy="276999"/>
          </a:xfrm>
          <a:prstGeom prst="rect">
            <a:avLst/>
          </a:prstGeom>
        </p:spPr>
        <p:txBody>
          <a:bodyPr wrap="square">
            <a:spAutoFit/>
          </a:bodyPr>
          <a:lstStyle/>
          <a:p>
            <a:pPr algn="ctr"/>
            <a:r>
              <a:rPr lang="zh-TW" altLang="en-US" sz="1200" dirty="0">
                <a:latin typeface="標楷體" panose="03000509000000000000" pitchFamily="65" charset="-120"/>
                <a:ea typeface="標楷體" panose="03000509000000000000" pitchFamily="65" charset="-120"/>
              </a:rPr>
              <a:t>資料來源</a:t>
            </a:r>
            <a:r>
              <a:rPr lang="en-US" altLang="zh-TW" sz="1200" dirty="0">
                <a:latin typeface="標楷體" panose="03000509000000000000" pitchFamily="65" charset="-120"/>
                <a:ea typeface="標楷體" panose="03000509000000000000" pitchFamily="65" charset="-120"/>
              </a:rPr>
              <a:t>: 《</a:t>
            </a:r>
            <a:r>
              <a:rPr lang="zh-TW" altLang="en-US" sz="1200" dirty="0">
                <a:latin typeface="標楷體" panose="03000509000000000000" pitchFamily="65" charset="-120"/>
                <a:ea typeface="標楷體" panose="03000509000000000000" pitchFamily="65" charset="-120"/>
              </a:rPr>
              <a:t>中華人民共和國國民經濟和社會發展第十四個五年規劃和</a:t>
            </a:r>
            <a:r>
              <a:rPr lang="en-US" altLang="zh-TW" sz="1200" dirty="0">
                <a:latin typeface="標楷體" panose="03000509000000000000" pitchFamily="65" charset="-120"/>
                <a:ea typeface="標楷體" panose="03000509000000000000" pitchFamily="65" charset="-120"/>
              </a:rPr>
              <a:t>2035</a:t>
            </a:r>
            <a:r>
              <a:rPr lang="zh-TW" altLang="en-US" sz="1200" dirty="0">
                <a:latin typeface="標楷體" panose="03000509000000000000" pitchFamily="65" charset="-120"/>
                <a:ea typeface="標楷體" panose="03000509000000000000" pitchFamily="65" charset="-120"/>
              </a:rPr>
              <a:t>年遠景目標綱要</a:t>
            </a:r>
            <a:r>
              <a:rPr lang="en-US" altLang="zh-TW" sz="1200" dirty="0" smtClean="0">
                <a:latin typeface="標楷體" panose="03000509000000000000" pitchFamily="65" charset="-120"/>
                <a:ea typeface="標楷體" panose="03000509000000000000" pitchFamily="65" charset="-12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://www.xinhuanet.com/fortune/2021-03/13/c_1127205564.htm</a:t>
            </a:r>
            <a:r>
              <a:rPr lang="zh-CN" altLang="en-US" sz="1200" dirty="0"/>
              <a:t>）</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内容占位符 2">
            <a:extLst>
              <a:ext uri="{FF2B5EF4-FFF2-40B4-BE49-F238E27FC236}">
                <a16:creationId xmlns:a16="http://schemas.microsoft.com/office/drawing/2014/main" id="{4D616AAF-5A65-7846-BD36-41BAB6C55CF8}"/>
              </a:ext>
            </a:extLst>
          </p:cNvPr>
          <p:cNvSpPr>
            <a:spLocks noGrp="1" noChangeArrowheads="1"/>
          </p:cNvSpPr>
          <p:nvPr>
            <p:ph idx="1"/>
          </p:nvPr>
        </p:nvSpPr>
        <p:spPr>
          <a:xfrm>
            <a:off x="498763" y="1312011"/>
            <a:ext cx="11330247" cy="2332946"/>
          </a:xfrm>
          <a:ln w="38100">
            <a:solidFill>
              <a:srgbClr val="FF0000"/>
            </a:solidFill>
          </a:ln>
        </p:spPr>
        <p:txBody>
          <a:bodyPr wrap="square">
            <a:spAutoFit/>
          </a:bodyPr>
          <a:lstStyle/>
          <a:p>
            <a:pPr marL="0" indent="0" algn="just">
              <a:lnSpc>
                <a:spcPct val="130000"/>
              </a:lnSpc>
              <a:spcBef>
                <a:spcPts val="0"/>
              </a:spcBef>
              <a:buNone/>
            </a:pPr>
            <a:r>
              <a:rPr lang="zh-CN" altLang="en-US" b="1" dirty="0">
                <a:latin typeface="DFKai-SB" panose="03000509000000000000" pitchFamily="65" charset="-120"/>
                <a:ea typeface="DFKai-SB" panose="03000509000000000000" pitchFamily="65" charset="-120"/>
                <a:cs typeface="Times New Roman" panose="02020603050405020304" pitchFamily="18" charset="0"/>
              </a:rPr>
              <a:t>民生福祉達到新水</a:t>
            </a:r>
            <a:r>
              <a:rPr lang="zh-CN" altLang="en-US" b="1" dirty="0">
                <a:latin typeface="DFKai-SB" panose="03000509000000000000" pitchFamily="65" charset="-120"/>
                <a:ea typeface="DFKai-SB" panose="03000509000000000000" pitchFamily="65" charset="-120"/>
                <a:cs typeface="Times New Roman" panose="02020603050405020304" pitchFamily="18" charset="0"/>
                <a:sym typeface="宋体" panose="02010600030101010101" pitchFamily="2" charset="-122"/>
              </a:rPr>
              <a:t>平</a:t>
            </a:r>
            <a:r>
              <a:rPr lang="zh-CN" altLang="en-US" b="1" dirty="0">
                <a:latin typeface="DFKai-SB" panose="03000509000000000000" pitchFamily="65" charset="-120"/>
                <a:ea typeface="DFKai-SB" panose="03000509000000000000" pitchFamily="65" charset="-120"/>
                <a:cs typeface="Times New Roman" panose="02020603050405020304" pitchFamily="18" charset="0"/>
              </a:rPr>
              <a:t>。</a:t>
            </a:r>
            <a:r>
              <a:rPr lang="zh-TW" altLang="en-US" dirty="0">
                <a:latin typeface="DFKai-SB" panose="03000509000000000000" pitchFamily="65" charset="-120"/>
                <a:ea typeface="DFKai-SB" panose="03000509000000000000" pitchFamily="65" charset="-120"/>
                <a:cs typeface="Times New Roman" panose="02020603050405020304" pitchFamily="18" charset="0"/>
              </a:rPr>
              <a:t>擴大</a:t>
            </a:r>
            <a:r>
              <a:rPr lang="zh-CN" altLang="en-US" dirty="0">
                <a:latin typeface="DFKai-SB" panose="03000509000000000000" pitchFamily="65" charset="-120"/>
                <a:ea typeface="DFKai-SB" panose="03000509000000000000" pitchFamily="65" charset="-120"/>
                <a:cs typeface="Times New Roman" panose="02020603050405020304" pitchFamily="18" charset="0"/>
              </a:rPr>
              <a:t>就業</a:t>
            </a:r>
            <a:r>
              <a:rPr lang="zh-TW" altLang="en-US" dirty="0">
                <a:latin typeface="DFKai-SB" panose="03000509000000000000" pitchFamily="65" charset="-120"/>
                <a:ea typeface="DFKai-SB" panose="03000509000000000000" pitchFamily="65" charset="-120"/>
                <a:cs typeface="Times New Roman" panose="02020603050405020304" pitchFamily="18" charset="0"/>
              </a:rPr>
              <a:t>機會與質量</a:t>
            </a:r>
            <a:r>
              <a:rPr lang="zh-CN" altLang="en-US" dirty="0">
                <a:latin typeface="DFKai-SB" panose="03000509000000000000" pitchFamily="65" charset="-120"/>
                <a:ea typeface="DFKai-SB" panose="03000509000000000000" pitchFamily="65" charset="-120"/>
                <a:cs typeface="Times New Roman" panose="02020603050405020304" pitchFamily="18" charset="0"/>
              </a:rPr>
              <a:t>，居民收入增長和經濟增長同步，明顯改善分配結構，提高基本公共服務均等化水</a:t>
            </a:r>
            <a:r>
              <a:rPr lang="zh-CN" altLang="en-US" dirty="0">
                <a:latin typeface="DFKai-SB" panose="03000509000000000000" pitchFamily="65" charset="-120"/>
                <a:ea typeface="DFKai-SB" panose="03000509000000000000" pitchFamily="65" charset="-120"/>
                <a:sym typeface="宋体" panose="02010600030101010101" pitchFamily="2" charset="-122"/>
              </a:rPr>
              <a:t>平</a:t>
            </a:r>
            <a:r>
              <a:rPr lang="zh-CN" altLang="en-US" dirty="0">
                <a:latin typeface="DFKai-SB" panose="03000509000000000000" pitchFamily="65" charset="-120"/>
                <a:ea typeface="DFKai-SB" panose="03000509000000000000" pitchFamily="65" charset="-120"/>
                <a:cs typeface="Times New Roman" panose="02020603050405020304" pitchFamily="18" charset="0"/>
              </a:rPr>
              <a:t>，不斷提升全民受教育程度，健全社會保障體系，完善衞生健康體系，鞏固脫貧成果</a:t>
            </a:r>
            <a:r>
              <a:rPr lang="zh-TW" altLang="en-US" dirty="0">
                <a:latin typeface="DFKai-SB" panose="03000509000000000000" pitchFamily="65" charset="-120"/>
                <a:ea typeface="DFKai-SB" panose="03000509000000000000" pitchFamily="65" charset="-120"/>
                <a:cs typeface="Times New Roman" panose="02020603050405020304" pitchFamily="18" charset="0"/>
              </a:rPr>
              <a:t>並進一步改善民生</a:t>
            </a:r>
            <a:r>
              <a:rPr lang="zh-CN" altLang="en-US" dirty="0">
                <a:latin typeface="DFKai-SB" panose="03000509000000000000" pitchFamily="65" charset="-120"/>
                <a:ea typeface="DFKai-SB" panose="03000509000000000000" pitchFamily="65" charset="-120"/>
                <a:cs typeface="Times New Roman" panose="02020603050405020304" pitchFamily="18" charset="0"/>
              </a:rPr>
              <a:t>，全面促進鄉村振興。</a:t>
            </a:r>
            <a:endParaRPr lang="zh-CN" altLang="zh-CN"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9" name="内容占位符 2">
            <a:extLst>
              <a:ext uri="{FF2B5EF4-FFF2-40B4-BE49-F238E27FC236}">
                <a16:creationId xmlns:a16="http://schemas.microsoft.com/office/drawing/2014/main" id="{514C9E74-76E4-0444-9421-959ADE8BEC75}"/>
              </a:ext>
            </a:extLst>
          </p:cNvPr>
          <p:cNvSpPr txBox="1">
            <a:spLocks noChangeArrowheads="1"/>
          </p:cNvSpPr>
          <p:nvPr/>
        </p:nvSpPr>
        <p:spPr>
          <a:xfrm>
            <a:off x="498763" y="3916331"/>
            <a:ext cx="11330247" cy="1772793"/>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zh-CN" altLang="en-US" b="1" dirty="0">
                <a:latin typeface="DFKai-SB" panose="03000509000000000000" pitchFamily="65" charset="-120"/>
                <a:ea typeface="DFKai-SB" panose="03000509000000000000" pitchFamily="65" charset="-120"/>
                <a:cs typeface="Times New Roman" panose="02020603050405020304" pitchFamily="18" charset="0"/>
              </a:rPr>
              <a:t>國家治理效能得到新提升。</a:t>
            </a:r>
            <a:r>
              <a:rPr lang="zh-CN" altLang="en-US" dirty="0">
                <a:latin typeface="DFKai-SB" panose="03000509000000000000" pitchFamily="65" charset="-120"/>
                <a:ea typeface="DFKai-SB" panose="03000509000000000000" pitchFamily="65" charset="-120"/>
                <a:cs typeface="Times New Roman" panose="02020603050405020304" pitchFamily="18" charset="0"/>
              </a:rPr>
              <a:t>進一步</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健全</a:t>
            </a:r>
            <a:r>
              <a:rPr lang="zh-TW" altLang="en-US" dirty="0" smtClean="0">
                <a:latin typeface="DFKai-SB" panose="03000509000000000000" pitchFamily="65" charset="-120"/>
                <a:ea typeface="DFKai-SB" panose="03000509000000000000" pitchFamily="65" charset="-120"/>
                <a:cs typeface="Times New Roman" panose="02020603050405020304" pitchFamily="18" charset="0"/>
              </a:rPr>
              <a:t>社會主義</a:t>
            </a:r>
            <a:r>
              <a:rPr lang="zh-CN" altLang="en-US" dirty="0" smtClean="0">
                <a:latin typeface="DFKai-SB" panose="03000509000000000000" pitchFamily="65" charset="-120"/>
                <a:ea typeface="DFKai-SB" panose="03000509000000000000" pitchFamily="65" charset="-120"/>
                <a:cs typeface="Times New Roman" panose="02020603050405020304" pitchFamily="18" charset="0"/>
              </a:rPr>
              <a:t>民主</a:t>
            </a:r>
            <a:r>
              <a:rPr lang="zh-CN" altLang="en-US" dirty="0">
                <a:latin typeface="DFKai-SB" panose="03000509000000000000" pitchFamily="65" charset="-120"/>
                <a:ea typeface="DFKai-SB" panose="03000509000000000000" pitchFamily="65" charset="-120"/>
                <a:cs typeface="Times New Roman" panose="02020603050405020304" pitchFamily="18" charset="0"/>
              </a:rPr>
              <a:t>法治，彰顯社會公平正義，進一步提升政府行政效率和公信力，提高社會治理水</a:t>
            </a:r>
            <a:r>
              <a:rPr lang="zh-CN" altLang="en-US" dirty="0">
                <a:latin typeface="DFKai-SB" panose="03000509000000000000" pitchFamily="65" charset="-120"/>
                <a:ea typeface="DFKai-SB" panose="03000509000000000000" pitchFamily="65" charset="-120"/>
                <a:sym typeface="宋体" panose="02010600030101010101" pitchFamily="2" charset="-122"/>
              </a:rPr>
              <a:t>平</a:t>
            </a:r>
            <a:r>
              <a:rPr lang="zh-CN" altLang="en-US" dirty="0">
                <a:latin typeface="DFKai-SB" panose="03000509000000000000" pitchFamily="65" charset="-120"/>
                <a:ea typeface="DFKai-SB" panose="03000509000000000000" pitchFamily="65" charset="-120"/>
                <a:cs typeface="Times New Roman" panose="02020603050405020304" pitchFamily="18" charset="0"/>
              </a:rPr>
              <a:t>，防範化解重大風險，提高自然災害防禦水</a:t>
            </a:r>
            <a:r>
              <a:rPr lang="zh-CN" altLang="en-US" dirty="0">
                <a:latin typeface="DFKai-SB" panose="03000509000000000000" pitchFamily="65" charset="-120"/>
                <a:ea typeface="DFKai-SB" panose="03000509000000000000" pitchFamily="65" charset="-120"/>
                <a:sym typeface="宋体" panose="02010600030101010101" pitchFamily="2" charset="-122"/>
              </a:rPr>
              <a:t>平</a:t>
            </a:r>
            <a:r>
              <a:rPr lang="zh-CN" altLang="en-US" dirty="0">
                <a:latin typeface="DFKai-SB" panose="03000509000000000000" pitchFamily="65" charset="-120"/>
                <a:ea typeface="DFKai-SB" panose="03000509000000000000" pitchFamily="65" charset="-120"/>
                <a:cs typeface="Times New Roman" panose="02020603050405020304" pitchFamily="18" charset="0"/>
              </a:rPr>
              <a:t>。</a:t>
            </a:r>
            <a:endParaRPr lang="zh-CN" altLang="zh-CN"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0" name="任意多边形: 形状 5">
            <a:extLst>
              <a:ext uri="{FF2B5EF4-FFF2-40B4-BE49-F238E27FC236}">
                <a16:creationId xmlns:a16="http://schemas.microsoft.com/office/drawing/2014/main" id="{69F5FBE9-3458-4588-A9E1-1ECE1D4CEE50}"/>
              </a:ext>
            </a:extLst>
          </p:cNvPr>
          <p:cNvSpPr/>
          <p:nvPr/>
        </p:nvSpPr>
        <p:spPr>
          <a:xfrm>
            <a:off x="832901" y="422615"/>
            <a:ext cx="10256277"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的主要目標與</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4000" b="1" dirty="0">
                <a:latin typeface="DFKai-SB" panose="03000509000000000000" pitchFamily="65" charset="-120"/>
                <a:ea typeface="DFKai-SB" panose="03000509000000000000" pitchFamily="65" charset="-120"/>
              </a:rPr>
              <a:t>遠景目標</a:t>
            </a:r>
          </a:p>
        </p:txBody>
      </p:sp>
      <p:sp>
        <p:nvSpPr>
          <p:cNvPr id="5" name="Rectangle 4"/>
          <p:cNvSpPr/>
          <p:nvPr/>
        </p:nvSpPr>
        <p:spPr>
          <a:xfrm>
            <a:off x="415635" y="6221443"/>
            <a:ext cx="11496502" cy="276999"/>
          </a:xfrm>
          <a:prstGeom prst="rect">
            <a:avLst/>
          </a:prstGeom>
        </p:spPr>
        <p:txBody>
          <a:bodyPr wrap="square">
            <a:spAutoFit/>
          </a:bodyPr>
          <a:lstStyle/>
          <a:p>
            <a:pPr algn="ctr"/>
            <a:r>
              <a:rPr lang="zh-TW" altLang="en-US" sz="1200" dirty="0">
                <a:latin typeface="標楷體" panose="03000509000000000000" pitchFamily="65" charset="-120"/>
                <a:ea typeface="標楷體" panose="03000509000000000000" pitchFamily="65" charset="-120"/>
              </a:rPr>
              <a:t>資料來源</a:t>
            </a:r>
            <a:r>
              <a:rPr lang="en-US" altLang="zh-TW" sz="1200" dirty="0">
                <a:latin typeface="標楷體" panose="03000509000000000000" pitchFamily="65" charset="-120"/>
                <a:ea typeface="標楷體" panose="03000509000000000000" pitchFamily="65" charset="-120"/>
              </a:rPr>
              <a:t>: 《</a:t>
            </a:r>
            <a:r>
              <a:rPr lang="zh-TW" altLang="en-US" sz="1200" dirty="0">
                <a:latin typeface="標楷體" panose="03000509000000000000" pitchFamily="65" charset="-120"/>
                <a:ea typeface="標楷體" panose="03000509000000000000" pitchFamily="65" charset="-120"/>
              </a:rPr>
              <a:t>中華人民共和國國民經濟和社會發展第十四個五年規劃和</a:t>
            </a:r>
            <a:r>
              <a:rPr lang="en-US" altLang="zh-TW" sz="1200" dirty="0">
                <a:latin typeface="標楷體" panose="03000509000000000000" pitchFamily="65" charset="-120"/>
                <a:ea typeface="標楷體" panose="03000509000000000000" pitchFamily="65" charset="-120"/>
              </a:rPr>
              <a:t>2035</a:t>
            </a:r>
            <a:r>
              <a:rPr lang="zh-TW" altLang="en-US" sz="1200" dirty="0">
                <a:latin typeface="標楷體" panose="03000509000000000000" pitchFamily="65" charset="-120"/>
                <a:ea typeface="標楷體" panose="03000509000000000000" pitchFamily="65" charset="-120"/>
              </a:rPr>
              <a:t>年遠景目標綱要</a:t>
            </a:r>
            <a:r>
              <a:rPr lang="en-US" altLang="zh-TW" sz="1200" dirty="0" smtClean="0">
                <a:latin typeface="標楷體" panose="03000509000000000000" pitchFamily="65" charset="-120"/>
                <a:ea typeface="標楷體" panose="03000509000000000000" pitchFamily="65" charset="-12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://www.xinhuanet.com/fortune/2021-03/13/c_1127205564.htm</a:t>
            </a:r>
            <a:r>
              <a:rPr lang="zh-CN" altLang="en-US" sz="1200" dirty="0"/>
              <a:t>）</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a:extLst>
              <a:ext uri="{FF2B5EF4-FFF2-40B4-BE49-F238E27FC236}">
                <a16:creationId xmlns:a16="http://schemas.microsoft.com/office/drawing/2014/main" id="{44E7D334-D82C-9F49-AC20-6735EB7364D6}"/>
              </a:ext>
            </a:extLst>
          </p:cNvPr>
          <p:cNvGraphicFramePr>
            <a:graphicFrameLocks noGrp="1"/>
          </p:cNvGraphicFramePr>
          <p:nvPr>
            <p:ph idx="1"/>
            <p:extLst>
              <p:ext uri="{D42A27DB-BD31-4B8C-83A1-F6EECF244321}">
                <p14:modId xmlns:p14="http://schemas.microsoft.com/office/powerpoint/2010/main" val="2448992471"/>
              </p:ext>
            </p:extLst>
          </p:nvPr>
        </p:nvGraphicFramePr>
        <p:xfrm>
          <a:off x="645160" y="1576606"/>
          <a:ext cx="10971876" cy="4963042"/>
        </p:xfrm>
        <a:graphic>
          <a:graphicData uri="http://schemas.openxmlformats.org/drawingml/2006/table">
            <a:tbl>
              <a:tblPr/>
              <a:tblGrid>
                <a:gridCol w="703072">
                  <a:extLst>
                    <a:ext uri="{9D8B030D-6E8A-4147-A177-3AD203B41FA5}">
                      <a16:colId xmlns:a16="http://schemas.microsoft.com/office/drawing/2014/main" val="20000"/>
                    </a:ext>
                  </a:extLst>
                </a:gridCol>
                <a:gridCol w="10268804">
                  <a:extLst>
                    <a:ext uri="{9D8B030D-6E8A-4147-A177-3AD203B41FA5}">
                      <a16:colId xmlns:a16="http://schemas.microsoft.com/office/drawing/2014/main" val="20001"/>
                    </a:ext>
                  </a:extLst>
                </a:gridCol>
              </a:tblGrid>
              <a:tr h="566054">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1</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我國經濟實力、科技實力、綜合國力將大幅躍升，經濟總量和城鄉居民人均收入將再邁上新的</a:t>
                      </a:r>
                      <a:r>
                        <a:rPr kumimoji="0" lang="zh-TW"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階段</a:t>
                      </a:r>
                      <a:r>
                        <a:rPr kumimoji="0" lang="zh-CN" altLang="zh-CN"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a:t>
                      </a:r>
                      <a:endPar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7699">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2</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基本實現新型工業化、資訊化、城鎮化、農業現代化，建成現代化經濟體系。</a:t>
                      </a:r>
                      <a:endParaRPr kumimoji="0" lang="en-US" altLang="zh-CN"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66054">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3</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基本實現國家治理體系和治理能力現代化，人民平等參與、平等發展權利得到充分保障，基本建成法治國家、法治政府、法治社會。</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66054">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4</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zh-CN"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建成文化強國、教育強國、人才強國、體育強國、健康中國，國民素質和社會文明程度</a:t>
                      </a: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進一步提高</a:t>
                      </a:r>
                      <a:r>
                        <a:rPr kumimoji="0" lang="zh-CN" altLang="zh-CN"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rPr>
                        <a:t>，國家文化軟實力增強。</a:t>
                      </a:r>
                      <a:endParaRPr kumimoji="0" lang="en-US" altLang="zh-CN"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cs typeface="Times New Roman" panose="02020603050405020304" pitchFamily="18" charset="0"/>
                      </a:endParaRP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66054">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5</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形成綠色生產生活方式，</a:t>
                      </a:r>
                      <a:r>
                        <a:rPr kumimoji="0" lang="zh-TW"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控制</a:t>
                      </a: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碳排放，</a:t>
                      </a:r>
                      <a:r>
                        <a:rPr kumimoji="0" lang="zh-TW"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改善</a:t>
                      </a: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生態環境。</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77699">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6</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形成對外開放新格局，參與國際經濟合作和競爭新優勢明顯增強。</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66054">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7</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人均國內生產總值達到中等發達國</a:t>
                      </a:r>
                      <a:r>
                        <a:rPr kumimoji="0" lang="zh-CN" altLang="en-US" sz="1800" b="0" i="0" u="none" strike="noStrike" kern="1200" cap="none" normalizeH="0" baseline="0" dirty="0">
                          <a:ln>
                            <a:noFill/>
                          </a:ln>
                          <a:solidFill>
                            <a:schemeClr val="tx1"/>
                          </a:solidFill>
                          <a:effectLst/>
                          <a:latin typeface="DFKai-SB" panose="03000509000000000000" pitchFamily="65" charset="-120"/>
                          <a:ea typeface="DFKai-SB" panose="03000509000000000000" pitchFamily="65" charset="-120"/>
                          <a:cs typeface="+mn-cs"/>
                        </a:rPr>
                        <a:t>家</a:t>
                      </a:r>
                      <a:r>
                        <a:rPr kumimoji="0" lang="zh-CN" altLang="en-US" sz="1800" b="0" i="0" u="none" strike="noStrike" kern="1200" cap="none" normalizeH="0" baseline="0" dirty="0">
                          <a:ln>
                            <a:noFill/>
                          </a:ln>
                          <a:solidFill>
                            <a:schemeClr val="tx1"/>
                          </a:solidFill>
                          <a:effectLst/>
                          <a:latin typeface="DFKai-SB" panose="03000509000000000000" pitchFamily="65" charset="-120"/>
                          <a:ea typeface="DFKai-SB" panose="03000509000000000000" pitchFamily="65" charset="-120"/>
                          <a:cs typeface="+mn-cs"/>
                          <a:sym typeface="宋体" panose="02010600030101010101" pitchFamily="2" charset="-122"/>
                        </a:rPr>
                        <a:t>水平</a:t>
                      </a:r>
                      <a:r>
                        <a:rPr kumimoji="0" lang="zh-CN" altLang="en-US" sz="1800" b="0" i="0" u="none" strike="noStrike" kern="1200" cap="none" normalizeH="0" baseline="0" dirty="0">
                          <a:ln>
                            <a:noFill/>
                          </a:ln>
                          <a:solidFill>
                            <a:schemeClr val="tx1"/>
                          </a:solidFill>
                          <a:effectLst/>
                          <a:latin typeface="DFKai-SB" panose="03000509000000000000" pitchFamily="65" charset="-120"/>
                          <a:ea typeface="DFKai-SB" panose="03000509000000000000" pitchFamily="65" charset="-120"/>
                          <a:cs typeface="+mn-cs"/>
                        </a:rPr>
                        <a:t>，中等</a:t>
                      </a: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收入群體顯著擴大，基本公共服務實現均等化，城鄉區域發展差距和居民生水</a:t>
                      </a:r>
                      <a:r>
                        <a:rPr kumimoji="0" lang="zh-CN" altLang="en-US" sz="1800" b="0" i="0" u="none" strike="noStrike" kern="1200" cap="none" normalizeH="0" baseline="0" dirty="0">
                          <a:ln>
                            <a:noFill/>
                          </a:ln>
                          <a:solidFill>
                            <a:schemeClr val="tx1"/>
                          </a:solidFill>
                          <a:effectLst/>
                          <a:latin typeface="DFKai-SB" panose="03000509000000000000" pitchFamily="65" charset="-120"/>
                          <a:ea typeface="DFKai-SB" panose="03000509000000000000" pitchFamily="65" charset="-120"/>
                          <a:cs typeface="+mn-cs"/>
                          <a:sym typeface="宋体" panose="02010600030101010101" pitchFamily="2" charset="-122"/>
                        </a:rPr>
                        <a:t>平</a:t>
                      </a: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差距顯著縮小。</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7699">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8</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基本實現國防和軍隊現代化。</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77699">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rPr>
                        <a:t>9</a:t>
                      </a:r>
                      <a:endParaRPr kumimoji="0" lang="zh-CN" altLang="en-US" sz="2000" b="0" i="0" u="none" strike="noStrike" cap="none" normalizeH="0" baseline="0" dirty="0">
                        <a:ln>
                          <a:noFill/>
                        </a:ln>
                        <a:solidFill>
                          <a:schemeClr val="bg1"/>
                        </a:solidFill>
                        <a:effectLst/>
                        <a:latin typeface="Times New Roman" panose="02020603050405020304" pitchFamily="18" charset="0"/>
                        <a:ea typeface="Microsoft JhengHei" panose="020B0604030504040204" pitchFamily="34" charset="-120"/>
                        <a:cs typeface="Times New Roman" panose="02020603050405020304" pitchFamily="18" charset="0"/>
                      </a:endParaRPr>
                    </a:p>
                  </a:txBody>
                  <a:tcPr marL="91455" marR="91455"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593AD"/>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DFKai-SB" panose="03000509000000000000" pitchFamily="65" charset="-120"/>
                          <a:ea typeface="DFKai-SB" panose="03000509000000000000" pitchFamily="65" charset="-120"/>
                        </a:rPr>
                        <a:t>人民生活更加美好，人的全面發展、全體人民共同富裕取得更為明顯的實質性進展。</a:t>
                      </a:r>
                    </a:p>
                  </a:txBody>
                  <a:tcPr marL="91455" marR="91455"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127012" name="矩形 1">
            <a:extLst>
              <a:ext uri="{FF2B5EF4-FFF2-40B4-BE49-F238E27FC236}">
                <a16:creationId xmlns:a16="http://schemas.microsoft.com/office/drawing/2014/main" id="{F9B078E5-EE76-2B4D-B34F-DAA1558AC9C5}"/>
              </a:ext>
            </a:extLst>
          </p:cNvPr>
          <p:cNvSpPr>
            <a:spLocks noChangeArrowheads="1"/>
          </p:cNvSpPr>
          <p:nvPr/>
        </p:nvSpPr>
        <p:spPr bwMode="auto">
          <a:xfrm>
            <a:off x="645160" y="929256"/>
            <a:ext cx="1025144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lnSpc>
                <a:spcPct val="120000"/>
              </a:lnSpc>
              <a:spcBef>
                <a:spcPct val="0"/>
              </a:spcBef>
              <a:buFontTx/>
              <a:buNone/>
            </a:pPr>
            <a:r>
              <a:rPr lang="zh-TW" altLang="en-US" sz="2400" dirty="0">
                <a:latin typeface="DFKai-SB" panose="03000509000000000000" pitchFamily="65" charset="-120"/>
                <a:ea typeface="DFKai-SB" panose="03000509000000000000" pitchFamily="65" charset="-120"/>
                <a:cs typeface="Times New Roman" panose="02020603050405020304" pitchFamily="18" charset="0"/>
              </a:rPr>
              <a:t>「十四五規劃」</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還描繪了</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基本實現社會主義現代化的願景。</a:t>
            </a:r>
            <a:endParaRPr lang="en-US" altLang="zh-CN" sz="24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标题 1">
            <a:extLst>
              <a:ext uri="{FF2B5EF4-FFF2-40B4-BE49-F238E27FC236}">
                <a16:creationId xmlns:a16="http://schemas.microsoft.com/office/drawing/2014/main" id="{1C27164A-BBE3-4B85-A2F7-1F4658C32065}"/>
              </a:ext>
            </a:extLst>
          </p:cNvPr>
          <p:cNvSpPr txBox="1">
            <a:spLocks noChangeArrowheads="1"/>
          </p:cNvSpPr>
          <p:nvPr/>
        </p:nvSpPr>
        <p:spPr bwMode="auto">
          <a:xfrm>
            <a:off x="2680879" y="301500"/>
            <a:ext cx="842492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Times New Roman" panose="02020603050405020304" pitchFamily="18" charset="0"/>
                <a:ea typeface="DFKai-SB" panose="03000509000000000000" pitchFamily="65" charset="-120"/>
                <a:cs typeface="Times New Roman" panose="02020603050405020304" pitchFamily="18" charset="0"/>
              </a:rPr>
              <a:t>「十四五規劃」</a:t>
            </a:r>
            <a:r>
              <a:rPr lang="en-US" altLang="zh-CN" sz="4000" b="1" dirty="0" smtClean="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年遠景目標</a:t>
            </a:r>
          </a:p>
        </p:txBody>
      </p:sp>
      <p:pic>
        <p:nvPicPr>
          <p:cNvPr id="6" name="Picture 5"/>
          <p:cNvPicPr>
            <a:picLocks noChangeAspect="1"/>
          </p:cNvPicPr>
          <p:nvPr/>
        </p:nvPicPr>
        <p:blipFill>
          <a:blip r:embed="rId3"/>
          <a:stretch>
            <a:fillRect/>
          </a:stretch>
        </p:blipFill>
        <p:spPr>
          <a:xfrm>
            <a:off x="113280" y="58189"/>
            <a:ext cx="2172003" cy="79068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598E896-06AF-5544-A6A5-F22506D01B2B}"/>
              </a:ext>
            </a:extLst>
          </p:cNvPr>
          <p:cNvSpPr txBox="1"/>
          <p:nvPr/>
        </p:nvSpPr>
        <p:spPr>
          <a:xfrm>
            <a:off x="787808" y="1168577"/>
            <a:ext cx="10633008" cy="2246769"/>
          </a:xfrm>
          <a:prstGeom prst="rect">
            <a:avLst/>
          </a:prstGeom>
          <a:noFill/>
          <a:ln w="28575">
            <a:solidFill>
              <a:srgbClr val="FF0000"/>
            </a:solidFill>
          </a:ln>
        </p:spPr>
        <p:txBody>
          <a:bodyPr wrap="square" rtlCol="0">
            <a:spAutoFit/>
          </a:bodyPr>
          <a:lstStyle/>
          <a:p>
            <a:r>
              <a:rPr lang="zh-TW" altLang="en-US" sz="2800" dirty="0">
                <a:latin typeface="DFKai-SB" panose="03000509000000000000" pitchFamily="65" charset="-120"/>
                <a:ea typeface="DFKai-SB" panose="03000509000000000000" pitchFamily="65" charset="-120"/>
                <a:cs typeface="Times New Roman" panose="02020603050405020304" pitchFamily="18" charset="0"/>
              </a:rPr>
              <a:t>創新推動發展</a:t>
            </a:r>
            <a:r>
              <a:rPr lang="en-US" altLang="zh-TW" sz="28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28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a:latin typeface="DFKai-SB" panose="03000509000000000000" pitchFamily="65" charset="-120"/>
                <a:ea typeface="DFKai-SB" panose="03000509000000000000" pitchFamily="65" charset="-120"/>
              </a:rPr>
              <a:t>十三五</a:t>
            </a:r>
            <a:r>
              <a:rPr lang="zh-TW" altLang="en-US" sz="28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a:latin typeface="DFKai-SB" panose="03000509000000000000" pitchFamily="65" charset="-120"/>
                <a:ea typeface="DFKai-SB" panose="03000509000000000000" pitchFamily="65" charset="-120"/>
              </a:rPr>
              <a:t>時期，我國在躋身世界科技強國的征途上取得了一系列關鍵領域的重大科技創新突破。國家必須繼續創新，強化核心科技的發展，在涉及國家急需和長遠需要的核心技術、關鍵技術、前瞻項目上，培育創新優勢。同時要加強基礎研究，提升原始創新能力。</a:t>
            </a:r>
            <a:endParaRPr kumimoji="1" lang="zh-CN" altLang="en-US" sz="2800" dirty="0">
              <a:latin typeface="DFKai-SB" panose="03000509000000000000" pitchFamily="65" charset="-120"/>
              <a:ea typeface="DFKai-SB" panose="03000509000000000000" pitchFamily="65" charset="-120"/>
            </a:endParaRPr>
          </a:p>
        </p:txBody>
      </p:sp>
      <p:sp>
        <p:nvSpPr>
          <p:cNvPr id="8" name="任意多边形: 形状 7">
            <a:extLst>
              <a:ext uri="{FF2B5EF4-FFF2-40B4-BE49-F238E27FC236}">
                <a16:creationId xmlns:a16="http://schemas.microsoft.com/office/drawing/2014/main" id="{94211E12-E4EE-4E07-986A-36F19B1BAEB8}"/>
              </a:ext>
            </a:extLst>
          </p:cNvPr>
          <p:cNvSpPr/>
          <p:nvPr/>
        </p:nvSpPr>
        <p:spPr>
          <a:xfrm>
            <a:off x="2517370" y="354317"/>
            <a:ext cx="68178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sp>
        <p:nvSpPr>
          <p:cNvPr id="10" name="文本框 1">
            <a:extLst>
              <a:ext uri="{FF2B5EF4-FFF2-40B4-BE49-F238E27FC236}">
                <a16:creationId xmlns:a16="http://schemas.microsoft.com/office/drawing/2014/main" id="{D617CC8C-0F9F-2146-80DA-2AD6BAC0F881}"/>
              </a:ext>
            </a:extLst>
          </p:cNvPr>
          <p:cNvSpPr txBox="1"/>
          <p:nvPr/>
        </p:nvSpPr>
        <p:spPr>
          <a:xfrm>
            <a:off x="787808" y="3782882"/>
            <a:ext cx="10633008" cy="1815882"/>
          </a:xfrm>
          <a:prstGeom prst="rect">
            <a:avLst/>
          </a:prstGeom>
          <a:noFill/>
          <a:ln w="28575">
            <a:solidFill>
              <a:srgbClr val="FF0000"/>
            </a:solidFill>
          </a:ln>
        </p:spPr>
        <p:txBody>
          <a:bodyPr wrap="square" rtlCol="0">
            <a:spAutoFit/>
          </a:bodyPr>
          <a:lstStyle/>
          <a:p>
            <a:r>
              <a:rPr lang="zh-TW" altLang="en-US" sz="2800" dirty="0">
                <a:latin typeface="DFKai-SB" panose="03000509000000000000" pitchFamily="65" charset="-120"/>
                <a:ea typeface="DFKai-SB" panose="03000509000000000000" pitchFamily="65" charset="-120"/>
              </a:rPr>
              <a:t>發展現代産業體系</a:t>
            </a:r>
            <a:r>
              <a:rPr lang="en-US" altLang="zh-TW"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促進先進製造業和現代服務業深度融合，強化基礎設施，構建實體經濟、科技創新、現代金融、人力資源等協同發展的現代産業體系，並以</a:t>
            </a:r>
            <a:r>
              <a:rPr lang="zh-CN" altLang="zh-CN" sz="2800" dirty="0">
                <a:latin typeface="DFKai-SB" panose="03000509000000000000" pitchFamily="65" charset="-120"/>
                <a:ea typeface="DFKai-SB" panose="03000509000000000000" pitchFamily="65" charset="-120"/>
              </a:rPr>
              <a:t>高端化</a:t>
            </a:r>
            <a:r>
              <a:rPr lang="zh-CN" altLang="en-US" sz="2800" dirty="0">
                <a:latin typeface="DFKai-SB" panose="03000509000000000000" pitchFamily="65" charset="-120"/>
                <a:ea typeface="DFKai-SB" panose="03000509000000000000" pitchFamily="65" charset="-120"/>
              </a:rPr>
              <a:t>、</a:t>
            </a:r>
            <a:r>
              <a:rPr lang="zh-CN" altLang="zh-CN" sz="2800" dirty="0">
                <a:latin typeface="DFKai-SB" panose="03000509000000000000" pitchFamily="65" charset="-120"/>
                <a:ea typeface="DFKai-SB" panose="03000509000000000000" pitchFamily="65" charset="-120"/>
              </a:rPr>
              <a:t>智能化</a:t>
            </a:r>
            <a:r>
              <a:rPr lang="zh-CN" altLang="en-US" sz="2800" dirty="0">
                <a:latin typeface="DFKai-SB" panose="03000509000000000000" pitchFamily="65" charset="-120"/>
                <a:ea typeface="DFKai-SB" panose="03000509000000000000" pitchFamily="65" charset="-120"/>
              </a:rPr>
              <a:t>、</a:t>
            </a:r>
            <a:r>
              <a:rPr lang="zh-CN" altLang="zh-CN" sz="2800" dirty="0">
                <a:latin typeface="DFKai-SB" panose="03000509000000000000" pitchFamily="65" charset="-120"/>
                <a:ea typeface="DFKai-SB" panose="03000509000000000000" pitchFamily="65" charset="-120"/>
              </a:rPr>
              <a:t>綠色化</a:t>
            </a:r>
            <a:r>
              <a:rPr lang="zh-TW" altLang="en-US" sz="2800" dirty="0">
                <a:latin typeface="DFKai-SB" panose="03000509000000000000" pitchFamily="65" charset="-120"/>
                <a:ea typeface="DFKai-SB" panose="03000509000000000000" pitchFamily="65" charset="-120"/>
              </a:rPr>
              <a:t>為</a:t>
            </a:r>
            <a:r>
              <a:rPr lang="zh-CN" altLang="en-US" sz="2800" dirty="0">
                <a:latin typeface="DFKai-SB" panose="03000509000000000000" pitchFamily="65" charset="-120"/>
                <a:ea typeface="DFKai-SB" panose="03000509000000000000" pitchFamily="65" charset="-120"/>
              </a:rPr>
              <a:t>目標，帶動</a:t>
            </a:r>
            <a:r>
              <a:rPr lang="zh-CN" altLang="zh-CN" sz="2800" dirty="0">
                <a:latin typeface="DFKai-SB" panose="03000509000000000000" pitchFamily="65" charset="-120"/>
                <a:ea typeface="DFKai-SB" panose="03000509000000000000" pitchFamily="65" charset="-120"/>
              </a:rPr>
              <a:t>産業優化升級</a:t>
            </a:r>
            <a:r>
              <a:rPr lang="zh-CN" altLang="en-US" sz="2800" dirty="0">
                <a:latin typeface="DFKai-SB" panose="03000509000000000000" pitchFamily="65" charset="-120"/>
                <a:ea typeface="DFKai-SB" panose="03000509000000000000" pitchFamily="65" charset="-120"/>
              </a:rPr>
              <a:t>。</a:t>
            </a:r>
            <a:r>
              <a:rPr lang="en-US" altLang="zh-CN" sz="2800" dirty="0">
                <a:latin typeface="DFKai-SB" panose="03000509000000000000" pitchFamily="65" charset="-120"/>
                <a:ea typeface="DFKai-SB" panose="03000509000000000000" pitchFamily="65" charset="-120"/>
              </a:rPr>
              <a:t>     </a:t>
            </a:r>
            <a:endParaRPr kumimoji="1" lang="zh-CN" altLang="en-US" sz="28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089" y="1619806"/>
            <a:ext cx="10246430" cy="1815882"/>
          </a:xfrm>
          <a:prstGeom prst="rect">
            <a:avLst/>
          </a:prstGeom>
          <a:ln w="28575">
            <a:solidFill>
              <a:srgbClr val="FF0000"/>
            </a:solidFill>
          </a:ln>
        </p:spPr>
        <p:txBody>
          <a:bodyPr wrap="square">
            <a:spAutoFit/>
          </a:bodyPr>
          <a:lstStyle/>
          <a:p>
            <a:r>
              <a:rPr lang="zh-TW" altLang="en-US" sz="2800" dirty="0">
                <a:latin typeface="DFKai-SB" panose="03000509000000000000" pitchFamily="65" charset="-120"/>
                <a:ea typeface="DFKai-SB" panose="03000509000000000000" pitchFamily="65" charset="-120"/>
              </a:rPr>
              <a:t>構建新發展格局</a:t>
            </a:r>
            <a:r>
              <a:rPr lang="en-US" altLang="zh-TW" sz="2800" dirty="0">
                <a:latin typeface="DFKai-SB" panose="03000509000000000000" pitchFamily="65" charset="-120"/>
                <a:ea typeface="DFKai-SB" panose="03000509000000000000" pitchFamily="65" charset="-120"/>
              </a:rPr>
              <a:t>: </a:t>
            </a:r>
            <a:r>
              <a:rPr lang="zh-CN" altLang="en-US" sz="2800" dirty="0">
                <a:latin typeface="DFKai-SB" panose="03000509000000000000" pitchFamily="65" charset="-120"/>
                <a:ea typeface="DFKai-SB" panose="03000509000000000000" pitchFamily="65" charset="-120"/>
              </a:rPr>
              <a:t>加快構建以國內大循環</a:t>
            </a:r>
            <a:r>
              <a:rPr lang="zh-TW" altLang="en-US" sz="2800" dirty="0">
                <a:latin typeface="DFKai-SB" panose="03000509000000000000" pitchFamily="65" charset="-120"/>
                <a:ea typeface="DFKai-SB" panose="03000509000000000000" pitchFamily="65" charset="-120"/>
              </a:rPr>
              <a:t>為</a:t>
            </a:r>
            <a:r>
              <a:rPr lang="zh-CN" altLang="en-US" sz="2800" dirty="0">
                <a:latin typeface="DFKai-SB" panose="03000509000000000000" pitchFamily="65" charset="-120"/>
                <a:ea typeface="DFKai-SB" panose="03000509000000000000" pitchFamily="65" charset="-120"/>
              </a:rPr>
              <a:t>主體、國內國際雙循環相互促進的新發展格局，優化産業結構，提升創新能力；釋放內需潛力，加快培育完整內需體系；並實行高水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對外開放，以國際循環提升國內大循環效率和水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a:t>
            </a:r>
          </a:p>
        </p:txBody>
      </p:sp>
      <p:sp>
        <p:nvSpPr>
          <p:cNvPr id="9" name="任意多边形: 形状 7">
            <a:extLst>
              <a:ext uri="{FF2B5EF4-FFF2-40B4-BE49-F238E27FC236}">
                <a16:creationId xmlns:a16="http://schemas.microsoft.com/office/drawing/2014/main" id="{94211E12-E4EE-4E07-986A-36F19B1BAEB8}"/>
              </a:ext>
            </a:extLst>
          </p:cNvPr>
          <p:cNvSpPr/>
          <p:nvPr/>
        </p:nvSpPr>
        <p:spPr>
          <a:xfrm>
            <a:off x="2587333" y="590374"/>
            <a:ext cx="703395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pic>
        <p:nvPicPr>
          <p:cNvPr id="4" name="Picture 3">
            <a:hlinkClick r:id="rId3"/>
          </p:cNvPr>
          <p:cNvPicPr>
            <a:picLocks noChangeAspect="1"/>
          </p:cNvPicPr>
          <p:nvPr/>
        </p:nvPicPr>
        <p:blipFill>
          <a:blip r:embed="rId4"/>
          <a:stretch>
            <a:fillRect/>
          </a:stretch>
        </p:blipFill>
        <p:spPr>
          <a:xfrm>
            <a:off x="7599408" y="3774242"/>
            <a:ext cx="3477110" cy="2410161"/>
          </a:xfrm>
          <a:prstGeom prst="rect">
            <a:avLst/>
          </a:prstGeom>
        </p:spPr>
      </p:pic>
      <p:sp>
        <p:nvSpPr>
          <p:cNvPr id="5" name="Rectangle 4"/>
          <p:cNvSpPr/>
          <p:nvPr/>
        </p:nvSpPr>
        <p:spPr>
          <a:xfrm>
            <a:off x="797974" y="3862072"/>
            <a:ext cx="6378633" cy="1200329"/>
          </a:xfrm>
          <a:prstGeom prst="rect">
            <a:avLst/>
          </a:prstGeom>
          <a:ln w="28575">
            <a:solidFill>
              <a:srgbClr val="0070C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中大藍饒富暨藍凱麗經濟學講座教授劉遵義指出「雙循環」，即「國內循環」與「國際循環」。循環的意思是指供應與需求相互滿足。</a:t>
            </a:r>
            <a:endParaRPr lang="en-US" sz="2400" dirty="0">
              <a:latin typeface="標楷體" panose="03000509000000000000" pitchFamily="65" charset="-120"/>
              <a:ea typeface="標楷體" panose="03000509000000000000" pitchFamily="65" charset="-120"/>
            </a:endParaRPr>
          </a:p>
        </p:txBody>
      </p:sp>
      <p:sp>
        <p:nvSpPr>
          <p:cNvPr id="6" name="Right Arrow 5"/>
          <p:cNvSpPr/>
          <p:nvPr/>
        </p:nvSpPr>
        <p:spPr>
          <a:xfrm>
            <a:off x="7242463" y="4320919"/>
            <a:ext cx="325771"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99409" y="6184403"/>
            <a:ext cx="3477110" cy="369332"/>
          </a:xfrm>
          <a:prstGeom prst="rect">
            <a:avLst/>
          </a:prstGeom>
          <a:ln w="28575">
            <a:solidFill>
              <a:schemeClr val="tx1"/>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點擊圖像參看詳情</a:t>
            </a:r>
            <a:endParaRPr lang="en-US"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5"/>
          <a:stretch>
            <a:fillRect/>
          </a:stretch>
        </p:blipFill>
        <p:spPr>
          <a:xfrm>
            <a:off x="830088" y="5629116"/>
            <a:ext cx="1293819" cy="555287"/>
          </a:xfrm>
          <a:prstGeom prst="rect">
            <a:avLst/>
          </a:prstGeom>
        </p:spPr>
      </p:pic>
      <p:sp>
        <p:nvSpPr>
          <p:cNvPr id="8" name="Rectangle 7"/>
          <p:cNvSpPr/>
          <p:nvPr/>
        </p:nvSpPr>
        <p:spPr>
          <a:xfrm>
            <a:off x="2122421" y="5655454"/>
            <a:ext cx="5282928"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影片來源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cs typeface="Times New Roman" panose="02020603050405020304" pitchFamily="18" charset="0"/>
              </a:rPr>
              <a:t> The China Current (</a:t>
            </a:r>
            <a:r>
              <a:rPr lang="en-US" sz="1400" dirty="0">
                <a:latin typeface="Times New Roman" panose="02020603050405020304" pitchFamily="18" charset="0"/>
                <a:cs typeface="Times New Roman" panose="02020603050405020304" pitchFamily="18" charset="0"/>
              </a:rPr>
              <a:t>https://chinacurrent.com/story/20415/prof-lawrence-lau-china-econ)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内容占位符 2">
            <a:extLst>
              <a:ext uri="{FF2B5EF4-FFF2-40B4-BE49-F238E27FC236}">
                <a16:creationId xmlns:a16="http://schemas.microsoft.com/office/drawing/2014/main" id="{D2FD45F4-5C34-F942-98E7-CDEA271F5211}"/>
              </a:ext>
            </a:extLst>
          </p:cNvPr>
          <p:cNvSpPr>
            <a:spLocks noGrp="1" noChangeArrowheads="1"/>
          </p:cNvSpPr>
          <p:nvPr>
            <p:ph idx="1"/>
          </p:nvPr>
        </p:nvSpPr>
        <p:spPr>
          <a:xfrm>
            <a:off x="619635" y="1362234"/>
            <a:ext cx="10786473" cy="1815882"/>
          </a:xfrm>
          <a:ln w="28575">
            <a:solidFill>
              <a:srgbClr val="FF0000"/>
            </a:solidFill>
          </a:ln>
        </p:spPr>
        <p:txBody>
          <a:bodyPr wrap="square">
            <a:spAutoFit/>
          </a:bodyPr>
          <a:lstStyle/>
          <a:p>
            <a:pPr marL="0" indent="0">
              <a:lnSpc>
                <a:spcPct val="100000"/>
              </a:lnSpc>
              <a:buNone/>
            </a:pPr>
            <a:r>
              <a:rPr lang="zh-TW" altLang="en-US" dirty="0">
                <a:latin typeface="DFKai-SB" panose="03000509000000000000" pitchFamily="65" charset="-120"/>
                <a:ea typeface="DFKai-SB" panose="03000509000000000000" pitchFamily="65" charset="-120"/>
              </a:rPr>
              <a:t>優化國土空間布局</a:t>
            </a:r>
            <a:r>
              <a:rPr lang="en-US" altLang="zh-TW"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為解決地區與區域發展不平衡問題，我國將</a:t>
            </a:r>
            <a:r>
              <a:rPr lang="zh-CN" altLang="zh-CN" dirty="0">
                <a:latin typeface="DFKai-SB" panose="03000509000000000000" pitchFamily="65" charset="-120"/>
                <a:ea typeface="DFKai-SB" panose="03000509000000000000" pitchFamily="65" charset="-120"/>
              </a:rPr>
              <a:t>促進區域</a:t>
            </a:r>
            <a:r>
              <a:rPr lang="zh-CN" altLang="en-US" dirty="0">
                <a:latin typeface="DFKai-SB" panose="03000509000000000000" pitchFamily="65" charset="-120"/>
                <a:ea typeface="DFKai-SB" panose="03000509000000000000" pitchFamily="65" charset="-120"/>
              </a:rPr>
              <a:t>之間的</a:t>
            </a:r>
            <a:r>
              <a:rPr lang="zh-CN" altLang="zh-CN" dirty="0">
                <a:latin typeface="DFKai-SB" panose="03000509000000000000" pitchFamily="65" charset="-120"/>
                <a:ea typeface="DFKai-SB" panose="03000509000000000000" pitchFamily="65" charset="-120"/>
              </a:rPr>
              <a:t>協調發</a:t>
            </a:r>
            <a:r>
              <a:rPr lang="zh-CN" altLang="en-US" dirty="0">
                <a:latin typeface="DFKai-SB" panose="03000509000000000000" pitchFamily="65" charset="-120"/>
                <a:ea typeface="DFKai-SB" panose="03000509000000000000" pitchFamily="65" charset="-120"/>
              </a:rPr>
              <a:t>展，深入推進西部大開發、東北全面振興、中部地區崛起、東部率先發展，支援邊遠地區和少數民族地區加快發展，以促進相對平衡的發展。</a:t>
            </a:r>
            <a:endParaRPr kumimoji="1" lang="zh-CN" altLang="en-US" dirty="0">
              <a:latin typeface="DFKai-SB" panose="03000509000000000000" pitchFamily="65" charset="-120"/>
              <a:ea typeface="DFKai-SB" panose="03000509000000000000" pitchFamily="65" charset="-120"/>
            </a:endParaRPr>
          </a:p>
        </p:txBody>
      </p:sp>
      <p:sp>
        <p:nvSpPr>
          <p:cNvPr id="9" name="任意多边形: 形状 7">
            <a:extLst>
              <a:ext uri="{FF2B5EF4-FFF2-40B4-BE49-F238E27FC236}">
                <a16:creationId xmlns:a16="http://schemas.microsoft.com/office/drawing/2014/main" id="{94211E12-E4EE-4E07-986A-36F19B1BAEB8}"/>
              </a:ext>
            </a:extLst>
          </p:cNvPr>
          <p:cNvSpPr/>
          <p:nvPr/>
        </p:nvSpPr>
        <p:spPr>
          <a:xfrm>
            <a:off x="2716875" y="392324"/>
            <a:ext cx="693420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sp>
        <p:nvSpPr>
          <p:cNvPr id="2" name="Rectangle 1"/>
          <p:cNvSpPr/>
          <p:nvPr/>
        </p:nvSpPr>
        <p:spPr>
          <a:xfrm>
            <a:off x="619635" y="3885744"/>
            <a:ext cx="7377209" cy="1938992"/>
          </a:xfrm>
          <a:prstGeom prst="rect">
            <a:avLst/>
          </a:prstGeom>
          <a:ln w="38100">
            <a:solidFill>
              <a:srgbClr val="3593AD"/>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青藏鐵路大大改善西藏地區民眾的生活質素。青藏鐵路的成功推動川藏鐵路加快上馬，這是第二條打通入藏大動脈的通道。川藏鐵路直接將西藏、四川，成渝經濟區，以至長江經濟連接起來，經濟上意義甚至遠高於青藏鐵路。</a:t>
            </a:r>
            <a:endParaRPr lang="zh-TW" altLang="en-US" sz="2400" b="0" i="0" dirty="0">
              <a:effectLst/>
              <a:latin typeface="標楷體" panose="03000509000000000000" pitchFamily="65" charset="-120"/>
              <a:ea typeface="標楷體" panose="03000509000000000000" pitchFamily="65" charset="-120"/>
            </a:endParaRPr>
          </a:p>
        </p:txBody>
      </p:sp>
      <p:pic>
        <p:nvPicPr>
          <p:cNvPr id="3" name="Picture 2">
            <a:hlinkClick r:id="rId2"/>
          </p:cNvPr>
          <p:cNvPicPr>
            <a:picLocks noChangeAspect="1"/>
          </p:cNvPicPr>
          <p:nvPr/>
        </p:nvPicPr>
        <p:blipFill>
          <a:blip r:embed="rId3"/>
          <a:stretch>
            <a:fillRect/>
          </a:stretch>
        </p:blipFill>
        <p:spPr>
          <a:xfrm>
            <a:off x="8366068" y="3885744"/>
            <a:ext cx="2873975" cy="1938992"/>
          </a:xfrm>
          <a:prstGeom prst="rect">
            <a:avLst/>
          </a:prstGeom>
        </p:spPr>
      </p:pic>
      <p:pic>
        <p:nvPicPr>
          <p:cNvPr id="7" name="Picture 6">
            <a:hlinkClick r:id="rId2"/>
          </p:cNvPr>
          <p:cNvPicPr>
            <a:picLocks noChangeAspect="1"/>
          </p:cNvPicPr>
          <p:nvPr/>
        </p:nvPicPr>
        <p:blipFill>
          <a:blip r:embed="rId4"/>
          <a:stretch>
            <a:fillRect/>
          </a:stretch>
        </p:blipFill>
        <p:spPr>
          <a:xfrm>
            <a:off x="685108" y="6087635"/>
            <a:ext cx="1293819" cy="555287"/>
          </a:xfrm>
          <a:prstGeom prst="rect">
            <a:avLst/>
          </a:prstGeom>
        </p:spPr>
      </p:pic>
      <p:sp>
        <p:nvSpPr>
          <p:cNvPr id="8" name="Rectangle 7"/>
          <p:cNvSpPr/>
          <p:nvPr/>
        </p:nvSpPr>
        <p:spPr>
          <a:xfrm>
            <a:off x="4519734" y="5455404"/>
            <a:ext cx="3477110" cy="369332"/>
          </a:xfrm>
          <a:prstGeom prst="rect">
            <a:avLst/>
          </a:prstGeom>
          <a:ln w="28575">
            <a:solidFill>
              <a:schemeClr val="tx1"/>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點擊圖像參看詳情</a:t>
            </a:r>
            <a:endParaRPr lang="en-US" dirty="0">
              <a:latin typeface="DFKai-SB" panose="03000509000000000000" pitchFamily="65" charset="-120"/>
              <a:ea typeface="DFKai-SB" panose="03000509000000000000" pitchFamily="65" charset="-120"/>
            </a:endParaRPr>
          </a:p>
        </p:txBody>
      </p:sp>
      <p:sp>
        <p:nvSpPr>
          <p:cNvPr id="11" name="Right Arrow 10"/>
          <p:cNvSpPr/>
          <p:nvPr/>
        </p:nvSpPr>
        <p:spPr>
          <a:xfrm>
            <a:off x="8040297" y="4646813"/>
            <a:ext cx="325771"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78927" y="6095433"/>
            <a:ext cx="7634548"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影片來源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China Current </a:t>
            </a:r>
          </a:p>
          <a:p>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https://chinacurrent.com/hk/story/21143/infrastructure-development-plan-for-Tibet</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5" name="Rectangle 4"/>
          <p:cNvSpPr/>
          <p:nvPr/>
        </p:nvSpPr>
        <p:spPr>
          <a:xfrm>
            <a:off x="619635" y="3424079"/>
            <a:ext cx="912371" cy="461665"/>
          </a:xfrm>
          <a:prstGeom prst="rect">
            <a:avLst/>
          </a:prstGeom>
          <a:ln w="28575">
            <a:solidFill>
              <a:srgbClr val="3593AD"/>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個案</a:t>
            </a:r>
            <a:endParaRPr 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6D87D467-8D8B-DA46-94D8-3E91398C016D}"/>
              </a:ext>
            </a:extLst>
          </p:cNvPr>
          <p:cNvSpPr txBox="1"/>
          <p:nvPr/>
        </p:nvSpPr>
        <p:spPr>
          <a:xfrm>
            <a:off x="702763" y="1721032"/>
            <a:ext cx="10786474" cy="1815882"/>
          </a:xfrm>
          <a:prstGeom prst="rect">
            <a:avLst/>
          </a:prstGeom>
          <a:noFill/>
          <a:ln w="28575">
            <a:solidFill>
              <a:srgbClr val="FF0000"/>
            </a:solidFill>
          </a:ln>
        </p:spPr>
        <p:txBody>
          <a:bodyPr wrap="square" rtlCol="0">
            <a:spAutoFit/>
          </a:bodyPr>
          <a:lstStyle/>
          <a:p>
            <a:r>
              <a:rPr lang="zh-TW" altLang="en-US" sz="2800" dirty="0">
                <a:latin typeface="DFKai-SB" panose="03000509000000000000" pitchFamily="65" charset="-120"/>
                <a:ea typeface="DFKai-SB" panose="03000509000000000000" pitchFamily="65" charset="-120"/>
              </a:rPr>
              <a:t>提升國家文化軟實力</a:t>
            </a:r>
            <a:r>
              <a:rPr lang="en-US" altLang="zh-TW" sz="2800" dirty="0">
                <a:latin typeface="DFKai-SB" panose="03000509000000000000" pitchFamily="65" charset="-120"/>
                <a:ea typeface="DFKai-SB" panose="03000509000000000000" pitchFamily="65" charset="-120"/>
              </a:rPr>
              <a:t>: </a:t>
            </a:r>
            <a:r>
              <a:rPr lang="zh-CN" altLang="en-US" sz="2800" dirty="0">
                <a:latin typeface="DFKai-SB" panose="03000509000000000000" pitchFamily="65" charset="-120"/>
                <a:ea typeface="DFKai-SB" panose="03000509000000000000" pitchFamily="65" charset="-120"/>
              </a:rPr>
              <a:t>實施中華優秀傳統文化傳承發展工程，加強對重要文化和自然遺産、非物質文化遺産系統性保護，推動中華優秀傳統文化創造性轉化、創新性發展，提高中華文化的影響力。健全現代文化産業體系，加快文</a:t>
            </a:r>
            <a:r>
              <a:rPr lang="zh-TW" altLang="en-US" sz="2800" dirty="0">
                <a:latin typeface="DFKai-SB" panose="03000509000000000000" pitchFamily="65" charset="-120"/>
                <a:ea typeface="DFKai-SB" panose="03000509000000000000" pitchFamily="65" charset="-120"/>
              </a:rPr>
              <a:t>化</a:t>
            </a:r>
            <a:r>
              <a:rPr lang="zh-CN" altLang="en-US" sz="2800" dirty="0">
                <a:latin typeface="DFKai-SB" panose="03000509000000000000" pitchFamily="65" charset="-120"/>
                <a:ea typeface="DFKai-SB" panose="03000509000000000000" pitchFamily="65" charset="-120"/>
              </a:rPr>
              <a:t>旅</a:t>
            </a:r>
            <a:r>
              <a:rPr lang="zh-TW" altLang="en-US" sz="2800" dirty="0">
                <a:latin typeface="DFKai-SB" panose="03000509000000000000" pitchFamily="65" charset="-120"/>
                <a:ea typeface="DFKai-SB" panose="03000509000000000000" pitchFamily="65" charset="-120"/>
              </a:rPr>
              <a:t>遊</a:t>
            </a:r>
            <a:r>
              <a:rPr lang="zh-CN" altLang="en-US" sz="2800" dirty="0">
                <a:latin typeface="DFKai-SB" panose="03000509000000000000" pitchFamily="65" charset="-120"/>
                <a:ea typeface="DFKai-SB" panose="03000509000000000000" pitchFamily="65" charset="-120"/>
              </a:rPr>
              <a:t>融合。</a:t>
            </a:r>
            <a:endParaRPr kumimoji="1" lang="zh-CN" altLang="en-US" sz="2800" dirty="0">
              <a:latin typeface="DFKai-SB" panose="03000509000000000000" pitchFamily="65" charset="-120"/>
              <a:ea typeface="DFKai-SB" panose="03000509000000000000" pitchFamily="65" charset="-120"/>
            </a:endParaRPr>
          </a:p>
        </p:txBody>
      </p:sp>
      <p:sp>
        <p:nvSpPr>
          <p:cNvPr id="5" name="任意多边形: 形状 7">
            <a:extLst>
              <a:ext uri="{FF2B5EF4-FFF2-40B4-BE49-F238E27FC236}">
                <a16:creationId xmlns:a16="http://schemas.microsoft.com/office/drawing/2014/main" id="{94211E12-E4EE-4E07-986A-36F19B1BAEB8}"/>
              </a:ext>
            </a:extLst>
          </p:cNvPr>
          <p:cNvSpPr>
            <a:spLocks noGrp="1"/>
          </p:cNvSpPr>
          <p:nvPr>
            <p:ph type="title"/>
          </p:nvPr>
        </p:nvSpPr>
        <p:spPr>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sp>
        <p:nvSpPr>
          <p:cNvPr id="6" name="Rectangle 5"/>
          <p:cNvSpPr/>
          <p:nvPr/>
        </p:nvSpPr>
        <p:spPr>
          <a:xfrm>
            <a:off x="702763" y="3690086"/>
            <a:ext cx="912371" cy="461665"/>
          </a:xfrm>
          <a:prstGeom prst="rect">
            <a:avLst/>
          </a:prstGeom>
          <a:ln w="28575">
            <a:solidFill>
              <a:srgbClr val="3593AD"/>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個案</a:t>
            </a:r>
            <a:endParaRPr lang="en-US" sz="2400" dirty="0">
              <a:latin typeface="標楷體" panose="03000509000000000000" pitchFamily="65" charset="-120"/>
              <a:ea typeface="標楷體" panose="03000509000000000000" pitchFamily="65" charset="-120"/>
            </a:endParaRPr>
          </a:p>
        </p:txBody>
      </p:sp>
      <p:pic>
        <p:nvPicPr>
          <p:cNvPr id="8" name="Picture 7">
            <a:hlinkClick r:id="rId2"/>
          </p:cNvPr>
          <p:cNvPicPr>
            <a:picLocks noChangeAspect="1"/>
          </p:cNvPicPr>
          <p:nvPr/>
        </p:nvPicPr>
        <p:blipFill>
          <a:blip r:embed="rId3"/>
          <a:stretch>
            <a:fillRect/>
          </a:stretch>
        </p:blipFill>
        <p:spPr>
          <a:xfrm>
            <a:off x="7821721" y="4019040"/>
            <a:ext cx="3160440" cy="2164590"/>
          </a:xfrm>
          <a:prstGeom prst="rect">
            <a:avLst/>
          </a:prstGeom>
        </p:spPr>
      </p:pic>
      <p:sp>
        <p:nvSpPr>
          <p:cNvPr id="11" name="Rectangle 10"/>
          <p:cNvSpPr/>
          <p:nvPr/>
        </p:nvSpPr>
        <p:spPr>
          <a:xfrm>
            <a:off x="702763" y="4151751"/>
            <a:ext cx="6827503" cy="1477328"/>
          </a:xfrm>
          <a:prstGeom prst="rect">
            <a:avLst/>
          </a:prstGeom>
          <a:ln w="38100">
            <a:solidFill>
              <a:srgbClr val="3593AD"/>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「十四五規劃」重視</a:t>
            </a:r>
            <a:r>
              <a:rPr lang="zh-TW" altLang="en-US" sz="2400" b="0" i="0" dirty="0">
                <a:effectLst/>
                <a:latin typeface="標楷體" panose="03000509000000000000" pitchFamily="65" charset="-120"/>
                <a:ea typeface="標楷體" panose="03000509000000000000" pitchFamily="65" charset="-120"/>
              </a:rPr>
              <a:t>考古遺址</a:t>
            </a:r>
            <a:r>
              <a:rPr lang="zh-TW" altLang="en-US" sz="2400" dirty="0">
                <a:latin typeface="標楷體" panose="03000509000000000000" pitchFamily="65" charset="-120"/>
                <a:ea typeface="標楷體" panose="03000509000000000000" pitchFamily="65" charset="-120"/>
              </a:rPr>
              <a:t>的保護，並提出在三星堆等國家考古遺址建設遺址公園。</a:t>
            </a:r>
            <a:endParaRPr lang="en-US" altLang="zh-TW" sz="2400" dirty="0">
              <a:latin typeface="標楷體" panose="03000509000000000000" pitchFamily="65" charset="-120"/>
              <a:ea typeface="標楷體" panose="03000509000000000000" pitchFamily="65" charset="-120"/>
            </a:endParaRPr>
          </a:p>
          <a:p>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「十四五規劃」第十篇第三十六章第三節。 </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(http://www.xinhuanet.com/fortune/2021-03/13/c_1127205564.htm)</a:t>
            </a:r>
          </a:p>
        </p:txBody>
      </p:sp>
      <p:pic>
        <p:nvPicPr>
          <p:cNvPr id="12" name="Picture 11">
            <a:hlinkClick r:id="rId2"/>
          </p:cNvPr>
          <p:cNvPicPr>
            <a:picLocks noChangeAspect="1"/>
          </p:cNvPicPr>
          <p:nvPr/>
        </p:nvPicPr>
        <p:blipFill>
          <a:blip r:embed="rId4"/>
          <a:stretch>
            <a:fillRect/>
          </a:stretch>
        </p:blipFill>
        <p:spPr>
          <a:xfrm>
            <a:off x="834554" y="5943714"/>
            <a:ext cx="1352191" cy="557897"/>
          </a:xfrm>
          <a:prstGeom prst="rect">
            <a:avLst/>
          </a:prstGeom>
        </p:spPr>
      </p:pic>
      <p:sp>
        <p:nvSpPr>
          <p:cNvPr id="13" name="Rectangle 12"/>
          <p:cNvSpPr/>
          <p:nvPr/>
        </p:nvSpPr>
        <p:spPr>
          <a:xfrm>
            <a:off x="2186745" y="5853331"/>
            <a:ext cx="4696193"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影片來源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China Current </a:t>
            </a:r>
          </a:p>
          <a:p>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https://chinacurrent.com/hk/story/21189/sanxingdui-archeology-revolution-in-technology</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4" name="Rectangle 13"/>
          <p:cNvSpPr/>
          <p:nvPr/>
        </p:nvSpPr>
        <p:spPr>
          <a:xfrm>
            <a:off x="7821721" y="6230978"/>
            <a:ext cx="3160440" cy="369332"/>
          </a:xfrm>
          <a:prstGeom prst="rect">
            <a:avLst/>
          </a:prstGeom>
          <a:ln w="28575">
            <a:solidFill>
              <a:schemeClr val="tx1"/>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點擊圖像參看詳情</a:t>
            </a:r>
            <a:endParaRPr lang="en-US" dirty="0">
              <a:latin typeface="DFKai-SB" panose="03000509000000000000" pitchFamily="65" charset="-120"/>
              <a:ea typeface="DFKai-SB" panose="03000509000000000000" pitchFamily="65" charset="-120"/>
            </a:endParaRPr>
          </a:p>
        </p:txBody>
      </p:sp>
      <p:sp>
        <p:nvSpPr>
          <p:cNvPr id="15" name="Right Arrow 14"/>
          <p:cNvSpPr/>
          <p:nvPr/>
        </p:nvSpPr>
        <p:spPr>
          <a:xfrm>
            <a:off x="7530266" y="4671751"/>
            <a:ext cx="325771" cy="282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900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ECA6EE8-E4D7-4B57-97AE-53A62A92699F}"/>
              </a:ext>
            </a:extLst>
          </p:cNvPr>
          <p:cNvSpPr txBox="1"/>
          <p:nvPr/>
        </p:nvSpPr>
        <p:spPr>
          <a:xfrm>
            <a:off x="886904" y="1290893"/>
            <a:ext cx="10423585" cy="4351830"/>
          </a:xfrm>
          <a:prstGeom prst="round2DiagRect">
            <a:avLst/>
          </a:prstGeom>
          <a:solidFill>
            <a:srgbClr val="92D05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l">
              <a:lnSpc>
                <a:spcPct val="130000"/>
              </a:lnSpc>
              <a:spcBef>
                <a:spcPts val="0"/>
              </a:spcBef>
              <a:buFont typeface="Arial" panose="020B0604020202020204" pitchFamily="34" charset="0"/>
              <a:buChar char="•"/>
            </a:pPr>
            <a:r>
              <a:rPr lang="zh-TW" altLang="en-US" b="0" dirty="0"/>
              <a:t>國家自</a:t>
            </a:r>
            <a:r>
              <a:rPr lang="en-US" altLang="zh-TW" b="0" dirty="0">
                <a:latin typeface="Times New Roman" panose="02020603050405020304" pitchFamily="18" charset="0"/>
                <a:cs typeface="Times New Roman" panose="02020603050405020304" pitchFamily="18" charset="0"/>
              </a:rPr>
              <a:t>1953</a:t>
            </a:r>
            <a:r>
              <a:rPr lang="zh-TW" altLang="en-US" b="0" dirty="0">
                <a:latin typeface="Times New Roman" panose="02020603050405020304" pitchFamily="18" charset="0"/>
                <a:cs typeface="Times New Roman" panose="02020603050405020304" pitchFamily="18" charset="0"/>
              </a:rPr>
              <a:t>年開始實施五年規劃的體制 </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在</a:t>
            </a:r>
            <a:r>
              <a:rPr lang="en-US" altLang="zh-TW" b="0" dirty="0">
                <a:latin typeface="Times New Roman" panose="02020603050405020304" pitchFamily="18" charset="0"/>
                <a:cs typeface="Times New Roman" panose="02020603050405020304" pitchFamily="18" charset="0"/>
              </a:rPr>
              <a:t>2006</a:t>
            </a:r>
            <a:r>
              <a:rPr lang="zh-TW" altLang="en-US" b="0" dirty="0">
                <a:latin typeface="Times New Roman" panose="02020603050405020304" pitchFamily="18" charset="0"/>
                <a:cs typeface="Times New Roman" panose="02020603050405020304" pitchFamily="18" charset="0"/>
              </a:rPr>
              <a:t>年之前稱為五年計劃</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，就國家未來五年的經濟和社會建設事宜制訂發展方向、戰略及指標。國家五年規劃共分三個層次，分別是國家、地區省市和個別專項的規劃。較多人談論的是國家層面的規劃，有關的規劃文件名為</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中華人民共和國國民經濟和社會發展五年規劃綱要</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，一般簡稱為</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國家</a:t>
            </a:r>
            <a:r>
              <a:rPr lang="zh-TW" altLang="en-US" b="0" dirty="0"/>
              <a:t>五年規劃綱要</a:t>
            </a:r>
            <a:r>
              <a:rPr lang="en-US" altLang="zh-TW" b="0" dirty="0"/>
              <a:t>》</a:t>
            </a:r>
            <a:endParaRPr lang="en-US" altLang="zh-CN" sz="2400" dirty="0"/>
          </a:p>
          <a:p>
            <a:pPr marL="342900" indent="-342900" algn="l">
              <a:lnSpc>
                <a:spcPct val="130000"/>
              </a:lnSpc>
              <a:spcBef>
                <a:spcPts val="0"/>
              </a:spcBef>
              <a:buFont typeface="Arial" panose="020B0604020202020204" pitchFamily="34" charset="0"/>
              <a:buChar char="•"/>
            </a:pPr>
            <a:endParaRPr kumimoji="1" lang="en-US" altLang="zh-CN" sz="2400" b="0" dirty="0"/>
          </a:p>
        </p:txBody>
      </p:sp>
      <p:pic>
        <p:nvPicPr>
          <p:cNvPr id="8" name="图片 3" descr="u=3466242182,780284824&amp;fm=26&amp;gp=0">
            <a:extLst>
              <a:ext uri="{FF2B5EF4-FFF2-40B4-BE49-F238E27FC236}">
                <a16:creationId xmlns:a16="http://schemas.microsoft.com/office/drawing/2014/main" id="{B43724AE-DDE1-4D41-9F52-7CDC5707DD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23" y="199505"/>
            <a:ext cx="1741979" cy="994223"/>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9" name="标题 3073">
            <a:extLst>
              <a:ext uri="{FF2B5EF4-FFF2-40B4-BE49-F238E27FC236}">
                <a16:creationId xmlns:a16="http://schemas.microsoft.com/office/drawing/2014/main" id="{5620BD33-D29E-4F2D-8406-BC225E5E64B5}"/>
              </a:ext>
            </a:extLst>
          </p:cNvPr>
          <p:cNvSpPr txBox="1">
            <a:spLocks noChangeArrowheads="1"/>
          </p:cNvSpPr>
          <p:nvPr/>
        </p:nvSpPr>
        <p:spPr bwMode="auto">
          <a:xfrm>
            <a:off x="2212497" y="265868"/>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sym typeface="Arial" panose="020B0604020202020204" pitchFamily="34" charset="0"/>
              </a:rPr>
              <a:t>國家的「五年規劃」</a:t>
            </a:r>
            <a:endParaRPr lang="en-US" altLang="zh-CN" sz="4000" b="1" dirty="0">
              <a:latin typeface="DFKai-SB" panose="03000509000000000000" pitchFamily="65" charset="-120"/>
              <a:ea typeface="DFKai-SB" panose="03000509000000000000" pitchFamily="65" charset="-120"/>
            </a:endParaRPr>
          </a:p>
        </p:txBody>
      </p:sp>
      <p:sp>
        <p:nvSpPr>
          <p:cNvPr id="2" name="矩形 1"/>
          <p:cNvSpPr/>
          <p:nvPr/>
        </p:nvSpPr>
        <p:spPr>
          <a:xfrm>
            <a:off x="4131043" y="5612249"/>
            <a:ext cx="6566971" cy="615553"/>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政制及內地事務局</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GB" altLang="zh-HK" sz="1600" dirty="0">
                <a:latin typeface="Times New Roman" panose="02020603050405020304" pitchFamily="18" charset="0"/>
                <a:ea typeface="標楷體" panose="03000509000000000000" pitchFamily="65" charset="-120"/>
                <a:cs typeface="Times New Roman" panose="02020603050405020304" pitchFamily="18" charset="0"/>
              </a:rPr>
              <a:t>https://</a:t>
            </a:r>
            <a:r>
              <a:rPr lang="en-GB" altLang="zh-HK" sz="1600" dirty="0" smtClean="0">
                <a:latin typeface="Times New Roman" panose="02020603050405020304" pitchFamily="18" charset="0"/>
                <a:ea typeface="標楷體" panose="03000509000000000000" pitchFamily="65" charset="-120"/>
                <a:cs typeface="Times New Roman" panose="02020603050405020304" pitchFamily="18" charset="0"/>
              </a:rPr>
              <a:t>www.cmab.gov.hk/tc/issues/12th_5yrsplan_q_a.htm</a:t>
            </a:r>
            <a:r>
              <a:rPr lang="zh-CN" altLang="en-US" dirty="0" smtClean="0"/>
              <a:t>）</a:t>
            </a:r>
            <a:endParaRPr lang="zh-HK" altLang="en-US" dirty="0"/>
          </a:p>
        </p:txBody>
      </p:sp>
      <p:pic>
        <p:nvPicPr>
          <p:cNvPr id="3" name="Picture 2">
            <a:hlinkClick r:id="rId3"/>
          </p:cNvPr>
          <p:cNvPicPr>
            <a:picLocks noChangeAspect="1"/>
          </p:cNvPicPr>
          <p:nvPr/>
        </p:nvPicPr>
        <p:blipFill>
          <a:blip r:embed="rId4"/>
          <a:stretch>
            <a:fillRect/>
          </a:stretch>
        </p:blipFill>
        <p:spPr>
          <a:xfrm>
            <a:off x="1532761" y="5667616"/>
            <a:ext cx="2564897" cy="504821"/>
          </a:xfrm>
          <a:prstGeom prst="rect">
            <a:avLst/>
          </a:prstGeom>
        </p:spPr>
      </p:pic>
    </p:spTree>
    <p:extLst>
      <p:ext uri="{BB962C8B-B14F-4D97-AF65-F5344CB8AC3E}">
        <p14:creationId xmlns:p14="http://schemas.microsoft.com/office/powerpoint/2010/main" val="1887500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0F2C8BF4-5488-40BA-8A18-A996BAD9B947}"/>
              </a:ext>
            </a:extLst>
          </p:cNvPr>
          <p:cNvSpPr/>
          <p:nvPr/>
        </p:nvSpPr>
        <p:spPr>
          <a:xfrm flipV="1">
            <a:off x="351048" y="1322290"/>
            <a:ext cx="5528580" cy="2435628"/>
          </a:xfrm>
          <a:prstGeom prst="roundRect">
            <a:avLst>
              <a:gd name="adj" fmla="val 10000"/>
            </a:avLst>
          </a:prstGeom>
          <a:noFill/>
          <a:ln w="28575">
            <a:solidFill>
              <a:srgbClr val="FF0000"/>
            </a:solidFill>
          </a:ln>
        </p:spPr>
        <p:style>
          <a:lnRef idx="2">
            <a:schemeClr val="dk1"/>
          </a:lnRef>
          <a:fillRef idx="1">
            <a:schemeClr val="lt1"/>
          </a:fillRef>
          <a:effectRef idx="0">
            <a:schemeClr val="dk1"/>
          </a:effectRef>
          <a:fontRef idx="minor">
            <a:schemeClr val="dk1"/>
          </a:fontRef>
        </p:style>
      </p:sp>
      <p:sp>
        <p:nvSpPr>
          <p:cNvPr id="2" name="文本框 1">
            <a:extLst>
              <a:ext uri="{FF2B5EF4-FFF2-40B4-BE49-F238E27FC236}">
                <a16:creationId xmlns:a16="http://schemas.microsoft.com/office/drawing/2014/main" id="{D1A76769-D737-AE4E-A460-DD3B3562BA01}"/>
              </a:ext>
            </a:extLst>
          </p:cNvPr>
          <p:cNvSpPr txBox="1"/>
          <p:nvPr/>
        </p:nvSpPr>
        <p:spPr>
          <a:xfrm>
            <a:off x="556562" y="1419138"/>
            <a:ext cx="5323066" cy="2246769"/>
          </a:xfrm>
          <a:prstGeom prst="rect">
            <a:avLst/>
          </a:prstGeom>
          <a:noFill/>
        </p:spPr>
        <p:txBody>
          <a:bodyPr wrap="square" rtlCol="0">
            <a:spAutoFit/>
          </a:bodyPr>
          <a:lstStyle/>
          <a:p>
            <a:r>
              <a:rPr lang="zh-TW" altLang="en-US" sz="2800" dirty="0">
                <a:latin typeface="DFKai-SB" panose="03000509000000000000" pitchFamily="65" charset="-120"/>
                <a:ea typeface="DFKai-SB" panose="03000509000000000000" pitchFamily="65" charset="-120"/>
              </a:rPr>
              <a:t>促進人與自然和諧共生</a:t>
            </a:r>
            <a:r>
              <a:rPr lang="en-US" altLang="zh-TW" sz="2800" dirty="0">
                <a:latin typeface="DFKai-SB" panose="03000509000000000000" pitchFamily="65" charset="-120"/>
                <a:ea typeface="DFKai-SB" panose="03000509000000000000" pitchFamily="65" charset="-120"/>
              </a:rPr>
              <a:t>: </a:t>
            </a:r>
            <a:r>
              <a:rPr lang="zh-CN" altLang="en-US" sz="2800" dirty="0">
                <a:latin typeface="DFKai-SB" panose="03000509000000000000" pitchFamily="65" charset="-120"/>
                <a:ea typeface="DFKai-SB" panose="03000509000000000000" pitchFamily="65" charset="-120"/>
              </a:rPr>
              <a:t>尊重自然、順應自然、保護自然，堅持節約優先、保護優先、恢復自然爲主</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注</a:t>
            </a:r>
            <a:r>
              <a:rPr lang="zh-CN" altLang="en-US" sz="2800" dirty="0" smtClean="0">
                <a:latin typeface="DFKai-SB" panose="03000509000000000000" pitchFamily="65" charset="-120"/>
                <a:ea typeface="DFKai-SB" panose="03000509000000000000" pitchFamily="65" charset="-120"/>
              </a:rPr>
              <a:t>重</a:t>
            </a:r>
            <a:r>
              <a:rPr lang="zh-CN" altLang="en-US" sz="2800" dirty="0">
                <a:latin typeface="DFKai-SB" panose="03000509000000000000" pitchFamily="65" charset="-120"/>
                <a:ea typeface="DFKai-SB" panose="03000509000000000000" pitchFamily="65" charset="-120"/>
              </a:rPr>
              <a:t>可持續發展，構建生態文明體系，建設美麗中國。</a:t>
            </a:r>
            <a:endParaRPr kumimoji="1" lang="zh-CN" altLang="en-US" sz="2800" dirty="0">
              <a:latin typeface="DFKai-SB" panose="03000509000000000000" pitchFamily="65" charset="-120"/>
              <a:ea typeface="DFKai-SB" panose="03000509000000000000" pitchFamily="65" charset="-120"/>
            </a:endParaRPr>
          </a:p>
        </p:txBody>
      </p:sp>
      <p:sp>
        <p:nvSpPr>
          <p:cNvPr id="9" name="任意多边形: 形状 7">
            <a:extLst>
              <a:ext uri="{FF2B5EF4-FFF2-40B4-BE49-F238E27FC236}">
                <a16:creationId xmlns:a16="http://schemas.microsoft.com/office/drawing/2014/main" id="{94211E12-E4EE-4E07-986A-36F19B1BAEB8}"/>
              </a:ext>
            </a:extLst>
          </p:cNvPr>
          <p:cNvSpPr/>
          <p:nvPr/>
        </p:nvSpPr>
        <p:spPr>
          <a:xfrm>
            <a:off x="2949631" y="339219"/>
            <a:ext cx="694251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2"/>
          <a:stretch>
            <a:fillRect/>
          </a:stretch>
        </p:blipFill>
        <p:spPr>
          <a:xfrm>
            <a:off x="6014328" y="1596044"/>
            <a:ext cx="6067154" cy="4139726"/>
          </a:xfrm>
          <a:prstGeom prst="rect">
            <a:avLst/>
          </a:prstGeom>
        </p:spPr>
      </p:pic>
      <p:sp>
        <p:nvSpPr>
          <p:cNvPr id="4" name="Rectangle 3"/>
          <p:cNvSpPr/>
          <p:nvPr/>
        </p:nvSpPr>
        <p:spPr>
          <a:xfrm>
            <a:off x="6719251" y="5735770"/>
            <a:ext cx="4801314"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十四五」</a:t>
            </a:r>
            <a:r>
              <a:rPr lang="zh-TW" altLang="en-US" dirty="0">
                <a:latin typeface="DFKai-SB" panose="03000509000000000000" pitchFamily="65" charset="-120"/>
                <a:ea typeface="DFKai-SB" panose="03000509000000000000" pitchFamily="65" charset="-120"/>
              </a:rPr>
              <a:t>期間重要生態系統保護和修復工程</a:t>
            </a:r>
            <a:endParaRPr lang="en-US" dirty="0"/>
          </a:p>
        </p:txBody>
      </p:sp>
      <p:sp>
        <p:nvSpPr>
          <p:cNvPr id="12" name="文本框 1">
            <a:extLst>
              <a:ext uri="{FF2B5EF4-FFF2-40B4-BE49-F238E27FC236}">
                <a16:creationId xmlns:a16="http://schemas.microsoft.com/office/drawing/2014/main" id="{D1A76769-D737-AE4E-A460-DD3B3562BA01}"/>
              </a:ext>
            </a:extLst>
          </p:cNvPr>
          <p:cNvSpPr txBox="1"/>
          <p:nvPr/>
        </p:nvSpPr>
        <p:spPr>
          <a:xfrm>
            <a:off x="453805" y="4122966"/>
            <a:ext cx="5323066" cy="2308324"/>
          </a:xfrm>
          <a:prstGeom prst="rect">
            <a:avLst/>
          </a:prstGeom>
          <a:noFill/>
        </p:spPr>
        <p:txBody>
          <a:bodyPr wrap="square" rtlCol="0">
            <a:spAutoFit/>
          </a:bodyPr>
          <a:lstStyle/>
          <a:p>
            <a:pPr algn="ctr"/>
            <a:r>
              <a:rPr lang="zh-TW" altLang="en-US" sz="2400" dirty="0">
                <a:latin typeface="DFKai-SB" panose="03000509000000000000" pitchFamily="65" charset="-120"/>
                <a:ea typeface="DFKai-SB" panose="03000509000000000000" pitchFamily="65" charset="-120"/>
              </a:rPr>
              <a:t>舉隅</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黃河重點生態區</a:t>
            </a:r>
            <a:endParaRPr lang="en-US" altLang="zh-TW" sz="2400" dirty="0">
              <a:latin typeface="DFKai-SB" panose="03000509000000000000" pitchFamily="65" charset="-120"/>
              <a:ea typeface="DFKai-SB" panose="03000509000000000000" pitchFamily="65" charset="-120"/>
            </a:endParaRPr>
          </a:p>
          <a:p>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以黃土高原、</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秦嶺、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賀蘭山等為重點，加強水土流失綜合治理</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保護修復黃河三角洲等濕地、新增水土流失治理</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萬公頃與沙漠化土地治理</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80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萬公頃等。</a:t>
            </a:r>
            <a:endPar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stretch>
            <a:fillRect/>
          </a:stretch>
        </p:blipFill>
        <p:spPr>
          <a:xfrm>
            <a:off x="838200" y="3689812"/>
            <a:ext cx="3379807" cy="2376196"/>
          </a:xfrm>
          <a:prstGeom prst="rect">
            <a:avLst/>
          </a:prstGeom>
        </p:spPr>
      </p:pic>
      <p:sp>
        <p:nvSpPr>
          <p:cNvPr id="5" name="Rectangle 4"/>
          <p:cNvSpPr/>
          <p:nvPr/>
        </p:nvSpPr>
        <p:spPr>
          <a:xfrm>
            <a:off x="838200" y="1391430"/>
            <a:ext cx="10515600" cy="2554545"/>
          </a:xfrm>
          <a:prstGeom prst="rect">
            <a:avLst/>
          </a:prstGeom>
        </p:spPr>
        <p:txBody>
          <a:bodyPr wrap="square">
            <a:spAutoFit/>
          </a:bodyPr>
          <a:lstStyle/>
          <a:p>
            <a:r>
              <a:rPr lang="zh-TW" altLang="en-US" sz="2800" dirty="0">
                <a:solidFill>
                  <a:srgbClr val="000000"/>
                </a:solidFill>
                <a:latin typeface="標楷體" panose="03000509000000000000" pitchFamily="65" charset="-120"/>
                <a:ea typeface="標楷體" panose="03000509000000000000" pitchFamily="65" charset="-120"/>
              </a:rPr>
              <a:t>「十四五規劃」提出</a:t>
            </a:r>
            <a:r>
              <a:rPr lang="en-US" altLang="zh-TW" sz="2800" dirty="0">
                <a:solidFill>
                  <a:srgbClr val="00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a:t>
            </a:r>
            <a:r>
              <a:rPr lang="zh-CN" altLang="en-US" sz="2800" dirty="0">
                <a:solidFill>
                  <a:srgbClr val="000000"/>
                </a:solidFill>
                <a:latin typeface="標楷體" panose="03000509000000000000" pitchFamily="65" charset="-120"/>
                <a:ea typeface="標楷體" panose="03000509000000000000" pitchFamily="65" charset="-120"/>
              </a:rPr>
              <a:t>科學劃定自然保護地保護範圍及功能分區，加快整合歸併優化各類保護地，構建以國家公園為主體、自然保護區為基礎、各類自然公園為補充的自然保護地體系。</a:t>
            </a:r>
            <a:r>
              <a:rPr lang="zh-TW" altLang="en-US" sz="2800" dirty="0">
                <a:solidFill>
                  <a:srgbClr val="000000"/>
                </a:solidFill>
                <a:latin typeface="標楷體" panose="03000509000000000000" pitchFamily="65" charset="-120"/>
                <a:ea typeface="標楷體" panose="03000509000000000000" pitchFamily="65" charset="-120"/>
              </a:rPr>
              <a:t>」</a:t>
            </a:r>
            <a:endParaRPr lang="en-US" altLang="zh-TW" sz="2800" dirty="0">
              <a:solidFill>
                <a:srgbClr val="000000"/>
              </a:solidFill>
              <a:latin typeface="標楷體" panose="03000509000000000000" pitchFamily="65" charset="-120"/>
              <a:ea typeface="標楷體" panose="03000509000000000000" pitchFamily="65" charset="-120"/>
            </a:endParaRPr>
          </a:p>
          <a:p>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「十四五規劃」第十一篇第三十七章第二節。</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sz="1600" dirty="0">
                <a:latin typeface="Times New Roman" panose="02020603050405020304" pitchFamily="18" charset="0"/>
                <a:ea typeface="標楷體" panose="03000509000000000000" pitchFamily="65" charset="-120"/>
                <a:cs typeface="Times New Roman" panose="02020603050405020304" pitchFamily="18" charset="0"/>
              </a:rPr>
              <a:t>http://www.xinhuanet.com/fortune/2021-03/13/c_1127205564.htm)</a:t>
            </a:r>
          </a:p>
          <a:p>
            <a:endParaRPr lang="en-US" sz="2800" dirty="0">
              <a:latin typeface="標楷體" panose="03000509000000000000" pitchFamily="65" charset="-120"/>
              <a:ea typeface="標楷體" panose="03000509000000000000" pitchFamily="65" charset="-120"/>
            </a:endParaRPr>
          </a:p>
        </p:txBody>
      </p:sp>
      <p:sp>
        <p:nvSpPr>
          <p:cNvPr id="6" name="任意多边形: 形状 7">
            <a:extLst>
              <a:ext uri="{FF2B5EF4-FFF2-40B4-BE49-F238E27FC236}">
                <a16:creationId xmlns:a16="http://schemas.microsoft.com/office/drawing/2014/main" id="{94211E12-E4EE-4E07-986A-36F19B1BAEB8}"/>
              </a:ext>
            </a:extLst>
          </p:cNvPr>
          <p:cNvSpPr>
            <a:spLocks noGrp="1"/>
          </p:cNvSpPr>
          <p:nvPr>
            <p:ph type="title"/>
          </p:nvPr>
        </p:nvSpPr>
        <p:spPr>
          <a:xfrm>
            <a:off x="838200" y="65867"/>
            <a:ext cx="10515600" cy="132556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sp>
        <p:nvSpPr>
          <p:cNvPr id="7" name="Rectangle 6"/>
          <p:cNvSpPr/>
          <p:nvPr/>
        </p:nvSpPr>
        <p:spPr>
          <a:xfrm>
            <a:off x="4692534" y="3689812"/>
            <a:ext cx="6744393" cy="2308324"/>
          </a:xfrm>
          <a:prstGeom prst="rect">
            <a:avLst/>
          </a:prstGeom>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為加強保護生物多樣性，中國正加快構建國家公園，逐步把自然生態系統、獨特自然景觀、自然遺產、生物多樣性最豐富的區域，納入國家公園體系。首批國家公園名單有五個，包括三江源、大熊貓、東北虎豹、海南熱帶雨林、武夷山等第一批國家公園。</a:t>
            </a:r>
            <a:endParaRPr lang="zh-TW" altLang="en-US" sz="2400" b="0" i="0" dirty="0">
              <a:effectLst/>
              <a:latin typeface="標楷體" panose="03000509000000000000" pitchFamily="65" charset="-120"/>
              <a:ea typeface="標楷體" panose="03000509000000000000" pitchFamily="65" charset="-120"/>
            </a:endParaRPr>
          </a:p>
        </p:txBody>
      </p:sp>
      <p:sp>
        <p:nvSpPr>
          <p:cNvPr id="8" name="Rectangle 7"/>
          <p:cNvSpPr/>
          <p:nvPr/>
        </p:nvSpPr>
        <p:spPr>
          <a:xfrm>
            <a:off x="838199" y="6092714"/>
            <a:ext cx="3379807" cy="369332"/>
          </a:xfrm>
          <a:prstGeom prst="rect">
            <a:avLst/>
          </a:prstGeom>
          <a:ln w="28575">
            <a:solidFill>
              <a:schemeClr val="tx1"/>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點擊圖像參看詳情</a:t>
            </a:r>
            <a:endParaRPr lang="en-US" dirty="0">
              <a:latin typeface="DFKai-SB" panose="03000509000000000000" pitchFamily="65" charset="-120"/>
              <a:ea typeface="DFKai-SB" panose="03000509000000000000" pitchFamily="65" charset="-120"/>
            </a:endParaRPr>
          </a:p>
        </p:txBody>
      </p:sp>
      <p:pic>
        <p:nvPicPr>
          <p:cNvPr id="9" name="Picture 8">
            <a:hlinkClick r:id="rId4" action="ppaction://hlinkfile"/>
          </p:cNvPr>
          <p:cNvPicPr>
            <a:picLocks noChangeAspect="1"/>
          </p:cNvPicPr>
          <p:nvPr/>
        </p:nvPicPr>
        <p:blipFill>
          <a:blip r:embed="rId5"/>
          <a:stretch>
            <a:fillRect/>
          </a:stretch>
        </p:blipFill>
        <p:spPr>
          <a:xfrm>
            <a:off x="4692533" y="6000115"/>
            <a:ext cx="1293819" cy="555287"/>
          </a:xfrm>
          <a:prstGeom prst="rect">
            <a:avLst/>
          </a:prstGeom>
        </p:spPr>
      </p:pic>
      <p:sp>
        <p:nvSpPr>
          <p:cNvPr id="10" name="Rectangle 9"/>
          <p:cNvSpPr/>
          <p:nvPr/>
        </p:nvSpPr>
        <p:spPr>
          <a:xfrm>
            <a:off x="5986352" y="6032182"/>
            <a:ext cx="4715933" cy="52322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The China Current </a:t>
            </a:r>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https://chinacurrent.com/hk/story/22722/china-national-parks)</a:t>
            </a:r>
          </a:p>
        </p:txBody>
      </p:sp>
      <p:pic>
        <p:nvPicPr>
          <p:cNvPr id="11" name="Picture 10"/>
          <p:cNvPicPr>
            <a:picLocks noChangeAspect="1"/>
          </p:cNvPicPr>
          <p:nvPr/>
        </p:nvPicPr>
        <p:blipFill>
          <a:blip r:embed="rId6"/>
          <a:stretch>
            <a:fillRect/>
          </a:stretch>
        </p:blipFill>
        <p:spPr>
          <a:xfrm>
            <a:off x="113280" y="58189"/>
            <a:ext cx="2172003" cy="790685"/>
          </a:xfrm>
          <a:prstGeom prst="rect">
            <a:avLst/>
          </a:prstGeom>
        </p:spPr>
      </p:pic>
    </p:spTree>
    <p:extLst>
      <p:ext uri="{BB962C8B-B14F-4D97-AF65-F5344CB8AC3E}">
        <p14:creationId xmlns:p14="http://schemas.microsoft.com/office/powerpoint/2010/main" val="3400959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48AFDC08-B325-4B04-BEF5-DB9D1F12794A}"/>
              </a:ext>
            </a:extLst>
          </p:cNvPr>
          <p:cNvSpPr/>
          <p:nvPr/>
        </p:nvSpPr>
        <p:spPr>
          <a:xfrm flipV="1">
            <a:off x="415636" y="1246817"/>
            <a:ext cx="5544589" cy="5220483"/>
          </a:xfrm>
          <a:prstGeom prst="roundRect">
            <a:avLst>
              <a:gd name="adj" fmla="val 10000"/>
            </a:avLst>
          </a:prstGeom>
          <a:noFill/>
          <a:ln w="28575">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文本框 9">
            <a:extLst>
              <a:ext uri="{FF2B5EF4-FFF2-40B4-BE49-F238E27FC236}">
                <a16:creationId xmlns:a16="http://schemas.microsoft.com/office/drawing/2014/main" id="{3303F785-4799-3447-AB2C-747701D8F135}"/>
              </a:ext>
            </a:extLst>
          </p:cNvPr>
          <p:cNvSpPr txBox="1"/>
          <p:nvPr/>
        </p:nvSpPr>
        <p:spPr>
          <a:xfrm>
            <a:off x="619637" y="1898136"/>
            <a:ext cx="5136585" cy="3970318"/>
          </a:xfrm>
          <a:prstGeom prst="rect">
            <a:avLst/>
          </a:prstGeom>
          <a:noFill/>
        </p:spPr>
        <p:txBody>
          <a:bodyPr wrap="square" rtlCol="0">
            <a:spAutoFit/>
          </a:bodyPr>
          <a:lstStyle/>
          <a:p>
            <a:r>
              <a:rPr lang="zh-TW" altLang="en-US" sz="3600" dirty="0">
                <a:latin typeface="DFKai-SB" panose="03000509000000000000" pitchFamily="65" charset="-120"/>
                <a:ea typeface="DFKai-SB" panose="03000509000000000000" pitchFamily="65" charset="-120"/>
              </a:rPr>
              <a:t>統籌發展與安全</a:t>
            </a:r>
            <a:r>
              <a:rPr lang="en-US" altLang="zh-TW" sz="3600" dirty="0">
                <a:latin typeface="DFKai-SB" panose="03000509000000000000" pitchFamily="65" charset="-120"/>
                <a:ea typeface="DFKai-SB" panose="03000509000000000000" pitchFamily="65" charset="-120"/>
              </a:rPr>
              <a:t>: </a:t>
            </a:r>
            <a:r>
              <a:rPr lang="zh-CN" altLang="en-US" sz="3600" dirty="0">
                <a:latin typeface="DFKai-SB" panose="03000509000000000000" pitchFamily="65" charset="-120"/>
                <a:ea typeface="DFKai-SB" panose="03000509000000000000" pitchFamily="65" charset="-120"/>
              </a:rPr>
              <a:t>實施國家安全戰略，維護國家安全，化解各類風險，加強國家安全體系建設，確保國家經濟安全，保障人民生命安全，維護社會穩定與安全。</a:t>
            </a:r>
            <a:endParaRPr kumimoji="1" lang="zh-CN" altLang="en-US" sz="3600" dirty="0">
              <a:latin typeface="DFKai-SB" panose="03000509000000000000" pitchFamily="65" charset="-120"/>
              <a:ea typeface="DFKai-SB" panose="03000509000000000000" pitchFamily="65" charset="-120"/>
            </a:endParaRPr>
          </a:p>
        </p:txBody>
      </p:sp>
      <p:sp>
        <p:nvSpPr>
          <p:cNvPr id="24" name="任意多边形: 形状 7">
            <a:extLst>
              <a:ext uri="{FF2B5EF4-FFF2-40B4-BE49-F238E27FC236}">
                <a16:creationId xmlns:a16="http://schemas.microsoft.com/office/drawing/2014/main" id="{94211E12-E4EE-4E07-986A-36F19B1BAEB8}"/>
              </a:ext>
            </a:extLst>
          </p:cNvPr>
          <p:cNvSpPr/>
          <p:nvPr/>
        </p:nvSpPr>
        <p:spPr>
          <a:xfrm>
            <a:off x="2648221" y="183125"/>
            <a:ext cx="693704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「十四五規劃」落實的策略</a:t>
            </a:r>
            <a:endParaRPr lang="zh-CN" altLang="en-US" sz="4000" b="1" dirty="0">
              <a:latin typeface="DFKai-SB" panose="03000509000000000000" pitchFamily="65" charset="-120"/>
              <a:ea typeface="DFKai-SB" panose="03000509000000000000" pitchFamily="65" charset="-120"/>
            </a:endParaRPr>
          </a:p>
        </p:txBody>
      </p:sp>
      <p:pic>
        <p:nvPicPr>
          <p:cNvPr id="14" name="Picture 13"/>
          <p:cNvPicPr>
            <a:picLocks noChangeAspect="1"/>
          </p:cNvPicPr>
          <p:nvPr/>
        </p:nvPicPr>
        <p:blipFill>
          <a:blip r:embed="rId3"/>
          <a:stretch>
            <a:fillRect/>
          </a:stretch>
        </p:blipFill>
        <p:spPr>
          <a:xfrm>
            <a:off x="6116744" y="1692490"/>
            <a:ext cx="5793692" cy="4703725"/>
          </a:xfrm>
          <a:prstGeom prst="rect">
            <a:avLst/>
          </a:prstGeom>
        </p:spPr>
      </p:pic>
      <p:sp>
        <p:nvSpPr>
          <p:cNvPr id="15" name="文字方塊 67"/>
          <p:cNvSpPr txBox="1">
            <a:spLocks noChangeArrowheads="1"/>
          </p:cNvSpPr>
          <p:nvPr/>
        </p:nvSpPr>
        <p:spPr bwMode="auto">
          <a:xfrm>
            <a:off x="6116744" y="6396215"/>
            <a:ext cx="5171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1000" dirty="0">
                <a:solidFill>
                  <a:schemeClr val="tx1"/>
                </a:solidFill>
                <a:latin typeface="DFKai-SB" panose="03000509000000000000" pitchFamily="65" charset="-120"/>
                <a:ea typeface="DFKai-SB" panose="03000509000000000000" pitchFamily="65" charset="-120"/>
              </a:rPr>
              <a:t>資料來源</a:t>
            </a:r>
            <a:r>
              <a:rPr lang="zh-TW" altLang="en-US" sz="1000" dirty="0" smtClean="0">
                <a:solidFill>
                  <a:schemeClr val="tx1"/>
                </a:solidFill>
                <a:latin typeface="DFKai-SB" panose="03000509000000000000" pitchFamily="65" charset="-120"/>
                <a:ea typeface="DFKai-SB" panose="03000509000000000000" pitchFamily="65" charset="-120"/>
              </a:rPr>
              <a:t>：</a:t>
            </a:r>
            <a:r>
              <a:rPr lang="zh-TW" altLang="en-US" sz="1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全民國家安全教育</a:t>
            </a:r>
            <a:r>
              <a:rPr lang="zh-TW" altLang="en-US"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000" dirty="0">
                <a:solidFill>
                  <a:schemeClr val="tx1"/>
                </a:solidFill>
                <a:latin typeface="Times New Roman" panose="02020603050405020304" pitchFamily="18" charset="0"/>
                <a:cs typeface="Times New Roman" panose="02020603050405020304" pitchFamily="18" charset="0"/>
              </a:rPr>
              <a:t>https://www.nsed.gov.hk/national_security/index.php?l=tc&amp;a=national_security_main_focus</a:t>
            </a:r>
            <a:endParaRPr lang="zh-HK" altLang="en-US" sz="1000" dirty="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6116744" y="1486844"/>
            <a:ext cx="1129814" cy="411292"/>
          </a:xfrm>
          <a:prstGeom prst="rect">
            <a:avLst/>
          </a:prstGeom>
        </p:spPr>
      </p:pic>
    </p:spTree>
    <p:extLst>
      <p:ext uri="{BB962C8B-B14F-4D97-AF65-F5344CB8AC3E}">
        <p14:creationId xmlns:p14="http://schemas.microsoft.com/office/powerpoint/2010/main" val="786637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文本框 3">
            <a:extLst>
              <a:ext uri="{FF2B5EF4-FFF2-40B4-BE49-F238E27FC236}">
                <a16:creationId xmlns:a16="http://schemas.microsoft.com/office/drawing/2014/main" id="{8FE77921-508F-6648-A7D7-9FF0FA1A2A30}"/>
              </a:ext>
            </a:extLst>
          </p:cNvPr>
          <p:cNvSpPr txBox="1">
            <a:spLocks noChangeArrowheads="1"/>
          </p:cNvSpPr>
          <p:nvPr/>
        </p:nvSpPr>
        <p:spPr bwMode="auto">
          <a:xfrm>
            <a:off x="642847" y="805278"/>
            <a:ext cx="1111134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nSpc>
                <a:spcPct val="150000"/>
              </a:lnSpc>
              <a:spcBef>
                <a:spcPct val="0"/>
              </a:spcBef>
              <a:buFontTx/>
              <a:buNone/>
            </a:pPr>
            <a:r>
              <a:rPr lang="zh-CN" altLang="en-US" sz="2400" dirty="0" smtClean="0">
                <a:latin typeface="標楷體" panose="03000509000000000000" pitchFamily="65" charset="-120"/>
                <a:ea typeface="標楷體" panose="03000509000000000000" pitchFamily="65" charset="-120"/>
              </a:rPr>
              <a:t>香港</a:t>
            </a:r>
            <a:r>
              <a:rPr lang="zh-CN" altLang="en-US" sz="2400" dirty="0">
                <a:latin typeface="標楷體" panose="03000509000000000000" pitchFamily="65" charset="-120"/>
                <a:ea typeface="標楷體" panose="03000509000000000000" pitchFamily="65" charset="-120"/>
              </a:rPr>
              <a:t>的社會經濟發展，一直與內地的發展緊密相連，香港的穩定繁榮是國家發展的重要部分。</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十四五規劃綱要</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確立「雙循環」經濟發展概念，提出以改革創新為根本動力，高品質供給為引領， 以及創造新需求，加速形成以國內大循環為主體，國內國際雙循環相互促進的新發展格局。 在「雙循環」發展策略下，香港可積極成為國內大循環的「參與者」和國際循環的「促成者」。</a:t>
            </a:r>
            <a:r>
              <a:rPr lang="zh-CN" altLang="en-US" sz="2400" dirty="0">
                <a:latin typeface="標楷體" panose="03000509000000000000" pitchFamily="65" charset="-120"/>
                <a:ea typeface="標楷體" panose="03000509000000000000" pitchFamily="65" charset="-120"/>
              </a:rPr>
              <a:t>香港納入國家中遠期發展規劃，有利</a:t>
            </a:r>
            <a:r>
              <a:rPr lang="zh-TW" altLang="en-US" sz="2400" dirty="0">
                <a:latin typeface="標楷體" panose="03000509000000000000" pitchFamily="65" charset="-120"/>
                <a:ea typeface="標楷體" panose="03000509000000000000" pitchFamily="65" charset="-120"/>
              </a:rPr>
              <a:t>突</a:t>
            </a:r>
            <a:r>
              <a:rPr lang="zh-CN" altLang="en-US" sz="2400" dirty="0">
                <a:latin typeface="標楷體" panose="03000509000000000000" pitchFamily="65" charset="-120"/>
                <a:ea typeface="標楷體" panose="03000509000000000000" pitchFamily="65" charset="-120"/>
              </a:rPr>
              <a:t>顯香港雙重定位優勢和內外連接功能，不斷提升競爭力，促進香港的持續繁榮。</a:t>
            </a:r>
            <a:r>
              <a:rPr lang="zh-TW" altLang="en-US" sz="2400" dirty="0">
                <a:latin typeface="標楷體" panose="03000509000000000000" pitchFamily="65" charset="-120"/>
                <a:ea typeface="標楷體" panose="03000509000000000000" pitchFamily="65" charset="-120"/>
              </a:rPr>
              <a:t> </a:t>
            </a:r>
            <a:endParaRPr lang="zh-CN" altLang="en-US" sz="2400" dirty="0">
              <a:latin typeface="標楷體" panose="03000509000000000000" pitchFamily="65" charset="-120"/>
              <a:ea typeface="標楷體" panose="03000509000000000000" pitchFamily="65" charset="-120"/>
            </a:endParaRPr>
          </a:p>
        </p:txBody>
      </p:sp>
      <p:sp>
        <p:nvSpPr>
          <p:cNvPr id="5"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1772882" y="155991"/>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 name="Rectangle 1"/>
          <p:cNvSpPr/>
          <p:nvPr/>
        </p:nvSpPr>
        <p:spPr>
          <a:xfrm>
            <a:off x="709351" y="5012575"/>
            <a:ext cx="10978339" cy="1015663"/>
          </a:xfrm>
          <a:prstGeom prst="rect">
            <a:avLst/>
          </a:prstGeom>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有關香港在國家「十四五規劃」中的角色，請看以下資料的詳細列點介紹</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 </a:t>
            </a:r>
            <a:endParaRPr lang="en-US" sz="2400" dirty="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香港特區政府 </a:t>
            </a:r>
            <a:endParaRPr lang="en-US" altLang="zh-TW" sz="24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https://www.brandhk.gov.hk/docs/default-source/factsheets/hong-kong-themes/2021-10-05/hong-kongs-role-in-the-national-14th-five-year-plan-c.pdf</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1296077" y="6174973"/>
            <a:ext cx="2253165" cy="53558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内容占位符 2">
            <a:extLst>
              <a:ext uri="{FF2B5EF4-FFF2-40B4-BE49-F238E27FC236}">
                <a16:creationId xmlns:a16="http://schemas.microsoft.com/office/drawing/2014/main" id="{04242C06-1913-1C43-A6CE-2A79AA328CDC}"/>
              </a:ext>
            </a:extLst>
          </p:cNvPr>
          <p:cNvSpPr>
            <a:spLocks noGrp="1" noChangeArrowheads="1"/>
          </p:cNvSpPr>
          <p:nvPr>
            <p:ph idx="1"/>
          </p:nvPr>
        </p:nvSpPr>
        <p:spPr>
          <a:xfrm>
            <a:off x="1247647" y="1518647"/>
            <a:ext cx="9962714" cy="4013406"/>
          </a:xfrm>
        </p:spPr>
        <p:txBody>
          <a:bodyPr wrap="square">
            <a:spAutoFit/>
          </a:bodyPr>
          <a:lstStyle/>
          <a:p>
            <a:pPr>
              <a:lnSpc>
                <a:spcPct val="130000"/>
              </a:lnSpc>
              <a:spcBef>
                <a:spcPts val="0"/>
              </a:spcBef>
            </a:pPr>
            <a:r>
              <a:rPr lang="zh-CN" altLang="en-US" dirty="0" smtClean="0">
                <a:latin typeface="DFKai-SB" panose="03000509000000000000" pitchFamily="65" charset="-120"/>
                <a:ea typeface="DFKai-SB" panose="03000509000000000000" pitchFamily="65" charset="-120"/>
              </a:rPr>
              <a:t>中國作為世界第二大經濟體，已經成為世界經濟的重要引擎，香港進入國家規劃，</a:t>
            </a:r>
            <a:r>
              <a:rPr lang="zh-CN" altLang="zh-CN" dirty="0" smtClean="0">
                <a:latin typeface="DFKai-SB" panose="03000509000000000000" pitchFamily="65" charset="-120"/>
                <a:ea typeface="DFKai-SB" panose="03000509000000000000" pitchFamily="65" charset="-120"/>
              </a:rPr>
              <a:t>搭上</a:t>
            </a:r>
            <a:r>
              <a:rPr lang="zh-CN" altLang="zh-CN" dirty="0">
                <a:latin typeface="DFKai-SB" panose="03000509000000000000" pitchFamily="65" charset="-120"/>
                <a:ea typeface="DFKai-SB" panose="03000509000000000000" pitchFamily="65" charset="-120"/>
              </a:rPr>
              <a:t>國家發展快車，</a:t>
            </a:r>
            <a:r>
              <a:rPr lang="zh-CN" altLang="en-US" dirty="0">
                <a:latin typeface="DFKai-SB" panose="03000509000000000000" pitchFamily="65" charset="-120"/>
                <a:ea typeface="DFKai-SB" panose="03000509000000000000" pitchFamily="65" charset="-120"/>
              </a:rPr>
              <a:t>獲得更為開闊的發展空間。</a:t>
            </a:r>
            <a:r>
              <a:rPr lang="zh-CN" altLang="zh-CN" dirty="0">
                <a:latin typeface="DFKai-SB" panose="03000509000000000000" pitchFamily="65" charset="-120"/>
                <a:ea typeface="DFKai-SB" panose="03000509000000000000" pitchFamily="65" charset="-120"/>
              </a:rPr>
              <a:t> </a:t>
            </a:r>
            <a:endParaRPr lang="en-US" altLang="zh-CN" dirty="0">
              <a:latin typeface="DFKai-SB" panose="03000509000000000000" pitchFamily="65" charset="-120"/>
              <a:ea typeface="DFKai-SB" panose="03000509000000000000" pitchFamily="65" charset="-120"/>
            </a:endParaRPr>
          </a:p>
          <a:p>
            <a:pPr>
              <a:lnSpc>
                <a:spcPct val="130000"/>
              </a:lnSpc>
              <a:spcBef>
                <a:spcPts val="0"/>
              </a:spcBef>
            </a:pPr>
            <a:r>
              <a:rPr lang="zh-CN" altLang="zh-CN" dirty="0">
                <a:latin typeface="DFKai-SB" panose="03000509000000000000" pitchFamily="65" charset="-120"/>
                <a:ea typeface="DFKai-SB" panose="03000509000000000000" pitchFamily="65" charset="-120"/>
              </a:rPr>
              <a:t>香港在國家新發展格局中找到</a:t>
            </a:r>
            <a:r>
              <a:rPr lang="zh-CN" altLang="en-US" dirty="0">
                <a:latin typeface="DFKai-SB" panose="03000509000000000000" pitchFamily="65" charset="-120"/>
                <a:ea typeface="DFKai-SB" panose="03000509000000000000" pitchFamily="65" charset="-120"/>
              </a:rPr>
              <a:t>自己的定位</a:t>
            </a:r>
            <a:r>
              <a:rPr lang="zh-CN" altLang="zh-CN"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充分利用自由經濟體優勢，在融入國家市場經濟發展中注入強勁動力。</a:t>
            </a:r>
            <a:r>
              <a:rPr lang="zh-CN" altLang="zh-CN" dirty="0">
                <a:latin typeface="DFKai-SB" panose="03000509000000000000" pitchFamily="65" charset="-120"/>
                <a:ea typeface="DFKai-SB" panose="03000509000000000000" pitchFamily="65" charset="-120"/>
              </a:rPr>
              <a:t> </a:t>
            </a:r>
            <a:endParaRPr lang="en-US" altLang="zh-CN" dirty="0">
              <a:latin typeface="DFKai-SB" panose="03000509000000000000" pitchFamily="65" charset="-120"/>
              <a:ea typeface="DFKai-SB" panose="03000509000000000000" pitchFamily="65" charset="-120"/>
            </a:endParaRPr>
          </a:p>
          <a:p>
            <a:pPr>
              <a:lnSpc>
                <a:spcPct val="130000"/>
              </a:lnSpc>
              <a:spcBef>
                <a:spcPts val="0"/>
              </a:spcBef>
            </a:pPr>
            <a:r>
              <a:rPr lang="zh-CN" altLang="en-US" dirty="0">
                <a:latin typeface="DFKai-SB" panose="03000509000000000000" pitchFamily="65" charset="-120"/>
                <a:ea typeface="DFKai-SB" panose="03000509000000000000" pitchFamily="65" charset="-120"/>
              </a:rPr>
              <a:t>國家將力保</a:t>
            </a:r>
            <a:r>
              <a:rPr lang="zh-CN" altLang="zh-CN" dirty="0">
                <a:latin typeface="DFKai-SB" panose="03000509000000000000" pitchFamily="65" charset="-120"/>
                <a:ea typeface="DFKai-SB" panose="03000509000000000000" pitchFamily="65" charset="-120"/>
              </a:rPr>
              <a:t>香港</a:t>
            </a:r>
            <a:r>
              <a:rPr lang="zh-CN" altLang="en-US" dirty="0">
                <a:latin typeface="DFKai-SB" panose="03000509000000000000" pitchFamily="65" charset="-120"/>
                <a:ea typeface="DFKai-SB" panose="03000509000000000000" pitchFamily="65" charset="-120"/>
              </a:rPr>
              <a:t>社會穩定，香港可</a:t>
            </a:r>
            <a:r>
              <a:rPr lang="zh-CN" altLang="zh-CN" dirty="0">
                <a:latin typeface="DFKai-SB" panose="03000509000000000000" pitchFamily="65" charset="-120"/>
                <a:ea typeface="DFKai-SB" panose="03000509000000000000" pitchFamily="65" charset="-120"/>
              </a:rPr>
              <a:t>發揮優勢、</a:t>
            </a:r>
            <a:r>
              <a:rPr lang="zh-TW" altLang="en-US" dirty="0">
                <a:latin typeface="DFKai-SB" panose="03000509000000000000" pitchFamily="65" charset="-120"/>
                <a:ea typeface="DFKai-SB" panose="03000509000000000000" pitchFamily="65" charset="-120"/>
              </a:rPr>
              <a:t>發展</a:t>
            </a:r>
            <a:r>
              <a:rPr lang="zh-CN" altLang="zh-CN" dirty="0">
                <a:latin typeface="DFKai-SB" panose="03000509000000000000" pitchFamily="65" charset="-120"/>
                <a:ea typeface="DFKai-SB" panose="03000509000000000000" pitchFamily="65" charset="-120"/>
              </a:rPr>
              <a:t>新興産業，</a:t>
            </a:r>
            <a:r>
              <a:rPr lang="zh-TW" altLang="en-US" dirty="0">
                <a:latin typeface="DFKai-SB" panose="03000509000000000000" pitchFamily="65" charset="-120"/>
                <a:ea typeface="DFKai-SB" panose="03000509000000000000" pitchFamily="65" charset="-120"/>
              </a:rPr>
              <a:t>促進香港</a:t>
            </a:r>
            <a:r>
              <a:rPr lang="zh-CN" altLang="en-US" dirty="0">
                <a:latin typeface="DFKai-SB" panose="03000509000000000000" pitchFamily="65" charset="-120"/>
                <a:ea typeface="DFKai-SB" panose="03000509000000000000" pitchFamily="65" charset="-120"/>
              </a:rPr>
              <a:t>繁榮</a:t>
            </a:r>
            <a:r>
              <a:rPr lang="zh-CN" altLang="en-US" dirty="0" smtClean="0">
                <a:latin typeface="DFKai-SB" panose="03000509000000000000" pitchFamily="65" charset="-120"/>
                <a:ea typeface="DFKai-SB" panose="03000509000000000000" pitchFamily="65" charset="-120"/>
              </a:rPr>
              <a:t>。</a:t>
            </a:r>
            <a:endParaRPr lang="en-US" altLang="zh-CN" dirty="0">
              <a:latin typeface="DFKai-SB" panose="03000509000000000000" pitchFamily="65" charset="-120"/>
              <a:ea typeface="DFKai-SB" panose="03000509000000000000" pitchFamily="65" charset="-120"/>
            </a:endParaRPr>
          </a:p>
        </p:txBody>
      </p:sp>
      <p:grpSp>
        <p:nvGrpSpPr>
          <p:cNvPr id="5" name="组合 4">
            <a:extLst>
              <a:ext uri="{FF2B5EF4-FFF2-40B4-BE49-F238E27FC236}">
                <a16:creationId xmlns:a16="http://schemas.microsoft.com/office/drawing/2014/main" id="{0012A923-5003-4E9C-937E-E45FDB94ED00}"/>
              </a:ext>
            </a:extLst>
          </p:cNvPr>
          <p:cNvGrpSpPr>
            <a:grpSpLocks noChangeAspect="1"/>
          </p:cNvGrpSpPr>
          <p:nvPr/>
        </p:nvGrpSpPr>
        <p:grpSpPr>
          <a:xfrm>
            <a:off x="477208" y="1784655"/>
            <a:ext cx="493472" cy="540000"/>
            <a:chOff x="6523756" y="488141"/>
            <a:chExt cx="883270" cy="966551"/>
          </a:xfrm>
        </p:grpSpPr>
        <p:sp>
          <p:nvSpPr>
            <p:cNvPr id="6" name="流程图: 离页连接符 5">
              <a:extLst>
                <a:ext uri="{FF2B5EF4-FFF2-40B4-BE49-F238E27FC236}">
                  <a16:creationId xmlns:a16="http://schemas.microsoft.com/office/drawing/2014/main" id="{D03E26EA-98B0-4C53-8763-FD022DD87182}"/>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7" name="流程图: 离页连接符 6">
              <a:extLst>
                <a:ext uri="{FF2B5EF4-FFF2-40B4-BE49-F238E27FC236}">
                  <a16:creationId xmlns:a16="http://schemas.microsoft.com/office/drawing/2014/main" id="{BACBFE8A-5482-4C45-AF15-E63EEFD5FD7C}"/>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8" name="流程图: 离页连接符 7">
              <a:extLst>
                <a:ext uri="{FF2B5EF4-FFF2-40B4-BE49-F238E27FC236}">
                  <a16:creationId xmlns:a16="http://schemas.microsoft.com/office/drawing/2014/main" id="{80B39301-C128-40B2-A6BE-6D031541F578}"/>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9" name="组合 8">
              <a:extLst>
                <a:ext uri="{FF2B5EF4-FFF2-40B4-BE49-F238E27FC236}">
                  <a16:creationId xmlns:a16="http://schemas.microsoft.com/office/drawing/2014/main" id="{76EE49E0-81AD-4D93-8C73-3ABB0C3470CF}"/>
                </a:ext>
              </a:extLst>
            </p:cNvPr>
            <p:cNvGrpSpPr/>
            <p:nvPr/>
          </p:nvGrpSpPr>
          <p:grpSpPr>
            <a:xfrm>
              <a:off x="6676279" y="647264"/>
              <a:ext cx="600075" cy="568325"/>
              <a:chOff x="5991226" y="2949576"/>
              <a:chExt cx="600075" cy="568325"/>
            </a:xfrm>
          </p:grpSpPr>
          <p:sp>
            <p:nvSpPr>
              <p:cNvPr id="10" name="Freeform 46">
                <a:extLst>
                  <a:ext uri="{FF2B5EF4-FFF2-40B4-BE49-F238E27FC236}">
                    <a16:creationId xmlns:a16="http://schemas.microsoft.com/office/drawing/2014/main" id="{F7DBAD1E-9C99-4759-98CD-06A25313A23D}"/>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11" name="Line 47">
                <a:extLst>
                  <a:ext uri="{FF2B5EF4-FFF2-40B4-BE49-F238E27FC236}">
                    <a16:creationId xmlns:a16="http://schemas.microsoft.com/office/drawing/2014/main" id="{98E9BB1A-DFC2-4AEB-901F-D597D3DB966D}"/>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12" name="Freeform 48">
                <a:extLst>
                  <a:ext uri="{FF2B5EF4-FFF2-40B4-BE49-F238E27FC236}">
                    <a16:creationId xmlns:a16="http://schemas.microsoft.com/office/drawing/2014/main" id="{508D512E-7C7F-47F0-BCD4-23C6FD96E1CC}"/>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grpSp>
      </p:grpSp>
      <p:sp>
        <p:nvSpPr>
          <p:cNvPr id="13"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2209800" y="658682"/>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529" y="1450101"/>
            <a:ext cx="10020648" cy="4183196"/>
          </a:xfrm>
          <a:prstGeom prst="rect">
            <a:avLst/>
          </a:prstGeom>
          <a:ln w="28575">
            <a:solidFill>
              <a:srgbClr val="0070C0"/>
            </a:solidFill>
          </a:ln>
        </p:spPr>
        <p:txBody>
          <a:bodyPr wrap="square">
            <a:spAutoFit/>
          </a:bodyPr>
          <a:lstStyle/>
          <a:p>
            <a:pPr>
              <a:lnSpc>
                <a:spcPts val="2940"/>
              </a:lnSpc>
              <a:spcAft>
                <a:spcPts val="0"/>
              </a:spcAft>
            </a:pPr>
            <a:r>
              <a:rPr lang="zh-CN" altLang="en-US" sz="2800" b="1" dirty="0">
                <a:latin typeface="標楷體" panose="03000509000000000000" pitchFamily="65" charset="-120"/>
                <a:ea typeface="標楷體" panose="03000509000000000000" pitchFamily="65" charset="-120"/>
              </a:rPr>
              <a:t>第三十一章  深入實施區域重大戰略</a:t>
            </a:r>
            <a:endParaRPr lang="en-US" altLang="zh-CN" sz="2800" b="1" dirty="0">
              <a:latin typeface="標楷體" panose="03000509000000000000" pitchFamily="65" charset="-120"/>
              <a:ea typeface="標楷體" panose="03000509000000000000" pitchFamily="65" charset="-120"/>
            </a:endParaRPr>
          </a:p>
          <a:p>
            <a:pPr>
              <a:lnSpc>
                <a:spcPts val="2940"/>
              </a:lnSpc>
              <a:spcAft>
                <a:spcPts val="0"/>
              </a:spcAft>
            </a:pPr>
            <a:r>
              <a:rPr lang="zh-CN" altLang="en-US" sz="2800" b="1" dirty="0">
                <a:latin typeface="標楷體" panose="03000509000000000000" pitchFamily="65" charset="-120"/>
                <a:ea typeface="標楷體" panose="03000509000000000000" pitchFamily="65" charset="-120"/>
              </a:rPr>
              <a:t>第三節</a:t>
            </a:r>
            <a:r>
              <a:rPr lang="en-US" sz="2800" b="1" dirty="0">
                <a:latin typeface="標楷體" panose="03000509000000000000" pitchFamily="65" charset="-120"/>
                <a:ea typeface="標楷體" panose="03000509000000000000" pitchFamily="65" charset="-120"/>
              </a:rPr>
              <a:t>  </a:t>
            </a:r>
            <a:r>
              <a:rPr lang="zh-CN" altLang="en-US" sz="2800" b="1" dirty="0">
                <a:latin typeface="標楷體" panose="03000509000000000000" pitchFamily="65" charset="-120"/>
                <a:ea typeface="標楷體" panose="03000509000000000000" pitchFamily="65" charset="-120"/>
              </a:rPr>
              <a:t>積極穩妥推進粵港澳大灣區建設</a:t>
            </a:r>
            <a:endParaRPr lang="en-US" altLang="zh-CN" sz="2800" b="1" dirty="0">
              <a:latin typeface="標楷體" panose="03000509000000000000" pitchFamily="65" charset="-120"/>
              <a:ea typeface="標楷體" panose="03000509000000000000" pitchFamily="65" charset="-120"/>
            </a:endParaRPr>
          </a:p>
          <a:p>
            <a:pPr>
              <a:lnSpc>
                <a:spcPts val="2940"/>
              </a:lnSpc>
              <a:spcAft>
                <a:spcPts val="0"/>
              </a:spcAft>
            </a:pPr>
            <a:endParaRPr lang="en-US" altLang="zh-CN" sz="2800" b="1" kern="0" dirty="0">
              <a:solidFill>
                <a:srgbClr val="000000"/>
              </a:solidFill>
              <a:latin typeface="標楷體" panose="03000509000000000000" pitchFamily="65" charset="-120"/>
              <a:ea typeface="標楷體" panose="03000509000000000000" pitchFamily="65" charset="-120"/>
            </a:endParaRPr>
          </a:p>
          <a:p>
            <a:pPr>
              <a:lnSpc>
                <a:spcPts val="2940"/>
              </a:lnSpc>
              <a:spcAft>
                <a:spcPts val="0"/>
              </a:spcAft>
            </a:pPr>
            <a:r>
              <a:rPr lang="zh-CN" altLang="en-US" sz="2800" kern="0" dirty="0">
                <a:solidFill>
                  <a:srgbClr val="000000"/>
                </a:solidFill>
                <a:latin typeface="標楷體" panose="03000509000000000000" pitchFamily="65" charset="-120"/>
                <a:ea typeface="標楷體" panose="03000509000000000000" pitchFamily="65" charset="-120"/>
              </a:rPr>
              <a:t>加強粵港澳產學研協同發展，完善廣深港、廣珠澳科技創新走廊和深港河套、粵澳橫琴科技創新極</a:t>
            </a:r>
            <a:r>
              <a:rPr lang="zh-CN" altLang="en-US" sz="2800" kern="0" dirty="0">
                <a:solidFill>
                  <a:srgbClr val="000000"/>
                </a:solidFill>
                <a:latin typeface="標楷體" panose="03000509000000000000" pitchFamily="65" charset="-120"/>
                <a:ea typeface="標楷體" panose="03000509000000000000" pitchFamily="65" charset="-120"/>
                <a:cs typeface="方正仿宋_GBK"/>
              </a:rPr>
              <a:t>點「兩廊兩點」</a:t>
            </a:r>
            <a:r>
              <a:rPr lang="zh-CN" altLang="en-US" sz="2800" kern="0" dirty="0">
                <a:solidFill>
                  <a:srgbClr val="000000"/>
                </a:solidFill>
                <a:latin typeface="標楷體" panose="03000509000000000000" pitchFamily="65" charset="-120"/>
                <a:ea typeface="標楷體" panose="03000509000000000000" pitchFamily="65" charset="-120"/>
              </a:rPr>
              <a:t>架構體系，推進綜合性國家科學中心建設，便利創新要素跨境流動。加快城際鐵路建設，統籌港口和機場功能布局，優化航運和航空資源配置。深化通關模式改革，促進人員、貨物、車輛便捷高效流動。擴大內地與港澳專業資格互認範圍，深入推進重點領域規則銜接、機制對接。便利港澳青年到大灣區內地城市就學就業創業，打造粵港澳青少年交流精品品牌。</a:t>
            </a:r>
            <a:endParaRPr lang="en-US" sz="2800" kern="100" dirty="0">
              <a:latin typeface="標楷體" panose="03000509000000000000" pitchFamily="65" charset="-120"/>
              <a:ea typeface="標楷體" panose="03000509000000000000" pitchFamily="65" charset="-120"/>
            </a:endParaRPr>
          </a:p>
        </p:txBody>
      </p:sp>
      <p:sp>
        <p:nvSpPr>
          <p:cNvPr id="9" name="Rectangle 8"/>
          <p:cNvSpPr/>
          <p:nvPr/>
        </p:nvSpPr>
        <p:spPr>
          <a:xfrm>
            <a:off x="1254698" y="332067"/>
            <a:ext cx="9417963"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「十四五規劃」有關香港及大灣區的章節</a:t>
            </a:r>
            <a:endParaRPr lang="en-US" sz="4000" b="1" dirty="0">
              <a:latin typeface="標楷體" panose="03000509000000000000" pitchFamily="65" charset="-120"/>
              <a:ea typeface="標楷體" panose="03000509000000000000" pitchFamily="65" charset="-120"/>
            </a:endParaRPr>
          </a:p>
        </p:txBody>
      </p:sp>
      <p:pic>
        <p:nvPicPr>
          <p:cNvPr id="5" name="Picture 4">
            <a:hlinkClick r:id="rId2"/>
          </p:cNvPr>
          <p:cNvPicPr>
            <a:picLocks noChangeAspect="1"/>
          </p:cNvPicPr>
          <p:nvPr/>
        </p:nvPicPr>
        <p:blipFill>
          <a:blip r:embed="rId3"/>
          <a:stretch>
            <a:fillRect/>
          </a:stretch>
        </p:blipFill>
        <p:spPr>
          <a:xfrm>
            <a:off x="1099529" y="5871323"/>
            <a:ext cx="3988621" cy="605066"/>
          </a:xfrm>
          <a:prstGeom prst="rect">
            <a:avLst/>
          </a:prstGeom>
        </p:spPr>
      </p:pic>
      <p:sp>
        <p:nvSpPr>
          <p:cNvPr id="6" name="Rectangle 5"/>
          <p:cNvSpPr/>
          <p:nvPr/>
        </p:nvSpPr>
        <p:spPr>
          <a:xfrm>
            <a:off x="5267498" y="5737725"/>
            <a:ext cx="5794490"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國家發展和改革委員會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://www.ndrc.gov.cn/xxgk/zcfb/ghwb/202103/t20210323_1270124.html?code=&amp;state=123</a:t>
            </a:r>
          </a:p>
        </p:txBody>
      </p:sp>
    </p:spTree>
    <p:extLst>
      <p:ext uri="{BB962C8B-B14F-4D97-AF65-F5344CB8AC3E}">
        <p14:creationId xmlns:p14="http://schemas.microsoft.com/office/powerpoint/2010/main" val="3010306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287" y="1514833"/>
            <a:ext cx="7090424" cy="3793346"/>
          </a:xfrm>
          <a:prstGeom prst="rect">
            <a:avLst/>
          </a:prstGeom>
          <a:ln w="28575">
            <a:solidFill>
              <a:srgbClr val="0070C0"/>
            </a:solidFill>
          </a:ln>
        </p:spPr>
        <p:txBody>
          <a:bodyPr wrap="square">
            <a:spAutoFit/>
          </a:bodyPr>
          <a:lstStyle/>
          <a:p>
            <a:pPr>
              <a:lnSpc>
                <a:spcPts val="2940"/>
              </a:lnSpc>
              <a:spcAft>
                <a:spcPts val="0"/>
              </a:spcAft>
            </a:pPr>
            <a:r>
              <a:rPr lang="zh-TW" altLang="en-US" sz="2400" b="1" dirty="0">
                <a:latin typeface="標楷體" panose="03000509000000000000" pitchFamily="65" charset="-120"/>
                <a:ea typeface="標楷體" panose="03000509000000000000" pitchFamily="65" charset="-120"/>
              </a:rPr>
              <a:t>第六十一章：保持香港、澳門長期繁榮穩定</a:t>
            </a:r>
          </a:p>
          <a:p>
            <a:pPr>
              <a:lnSpc>
                <a:spcPts val="2940"/>
              </a:lnSpc>
              <a:spcAft>
                <a:spcPts val="0"/>
              </a:spcAft>
            </a:pPr>
            <a:endParaRPr lang="en-US" altLang="zh-CN" sz="2400" b="1" dirty="0">
              <a:latin typeface="標楷體" panose="03000509000000000000" pitchFamily="65" charset="-120"/>
              <a:ea typeface="標楷體" panose="03000509000000000000" pitchFamily="65" charset="-120"/>
            </a:endParaRPr>
          </a:p>
          <a:p>
            <a:pPr>
              <a:lnSpc>
                <a:spcPts val="2940"/>
              </a:lnSpc>
              <a:spcAft>
                <a:spcPts val="0"/>
              </a:spcAft>
            </a:pPr>
            <a:r>
              <a:rPr lang="zh-CN" altLang="en-US" sz="2400" b="1" dirty="0">
                <a:latin typeface="標楷體" panose="03000509000000000000" pitchFamily="65" charset="-120"/>
                <a:ea typeface="標楷體" panose="03000509000000000000" pitchFamily="65" charset="-120"/>
              </a:rPr>
              <a:t>第一節</a:t>
            </a:r>
            <a:r>
              <a:rPr lang="en-US" sz="2400" b="1" dirty="0">
                <a:latin typeface="標楷體" panose="03000509000000000000" pitchFamily="65" charset="-120"/>
                <a:ea typeface="標楷體" panose="03000509000000000000" pitchFamily="65" charset="-120"/>
              </a:rPr>
              <a:t>  </a:t>
            </a:r>
            <a:r>
              <a:rPr lang="zh-CN" altLang="en-US" sz="2400" b="1" dirty="0">
                <a:latin typeface="標楷體" panose="03000509000000000000" pitchFamily="65" charset="-120"/>
                <a:ea typeface="標楷體" panose="03000509000000000000" pitchFamily="65" charset="-120"/>
              </a:rPr>
              <a:t>支持港澳鞏固提升競爭優勢</a:t>
            </a:r>
            <a:endParaRPr lang="en-US" sz="2400" b="1" dirty="0">
              <a:latin typeface="標楷體" panose="03000509000000000000" pitchFamily="65" charset="-120"/>
              <a:ea typeface="標楷體" panose="03000509000000000000" pitchFamily="65" charset="-120"/>
            </a:endParaRPr>
          </a:p>
          <a:p>
            <a:r>
              <a:rPr lang="en-US" sz="2400" kern="100" dirty="0">
                <a:latin typeface="標楷體" panose="03000509000000000000" pitchFamily="65" charset="-120"/>
                <a:ea typeface="標楷體" panose="03000509000000000000" pitchFamily="65" charset="-120"/>
              </a:rPr>
              <a:t>    </a:t>
            </a:r>
            <a:r>
              <a:rPr lang="zh-CN" altLang="en-US" sz="2400" kern="100" dirty="0">
                <a:latin typeface="標楷體" panose="03000509000000000000" pitchFamily="65" charset="-120"/>
                <a:ea typeface="標楷體" panose="03000509000000000000" pitchFamily="65" charset="-120"/>
                <a:cs typeface="Times New Roman" panose="02020603050405020304" pitchFamily="18" charset="0"/>
              </a:rPr>
              <a:t>支持香港提升國際金融、航運、貿易中心和國際航空樞紐地位，強化全球離岸人民幣業務樞紐、國際資產管理中心及風險管理中心功能。支持香港建設國際創新科技中心、亞太區國際法律及解決爭議服務中心、區域知識產權貿易中心，支持香港服務業向高端高增值方向發展，支持香港發展中外文化藝術交流中心。</a:t>
            </a:r>
            <a:endParaRPr lang="en-US" sz="2400" dirty="0">
              <a:latin typeface="標楷體" panose="03000509000000000000" pitchFamily="65" charset="-120"/>
              <a:ea typeface="標楷體" panose="03000509000000000000" pitchFamily="65" charset="-120"/>
            </a:endParaRPr>
          </a:p>
        </p:txBody>
      </p:sp>
      <p:pic>
        <p:nvPicPr>
          <p:cNvPr id="6" name="Picture 5">
            <a:hlinkClick r:id="rId2"/>
          </p:cNvPr>
          <p:cNvPicPr>
            <a:picLocks noChangeAspect="1"/>
          </p:cNvPicPr>
          <p:nvPr/>
        </p:nvPicPr>
        <p:blipFill>
          <a:blip r:embed="rId3"/>
          <a:stretch>
            <a:fillRect/>
          </a:stretch>
        </p:blipFill>
        <p:spPr>
          <a:xfrm>
            <a:off x="557287" y="5474350"/>
            <a:ext cx="3083689" cy="467790"/>
          </a:xfrm>
          <a:prstGeom prst="rect">
            <a:avLst/>
          </a:prstGeom>
        </p:spPr>
      </p:pic>
      <p:sp>
        <p:nvSpPr>
          <p:cNvPr id="7" name="Rectangle 6"/>
          <p:cNvSpPr/>
          <p:nvPr/>
        </p:nvSpPr>
        <p:spPr>
          <a:xfrm>
            <a:off x="4017711" y="5474350"/>
            <a:ext cx="7572895" cy="1169551"/>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CN" altLang="en-US" sz="1400" dirty="0" smtClean="0">
                <a:latin typeface="標楷體" panose="03000509000000000000" pitchFamily="65" charset="-120"/>
                <a:ea typeface="標楷體" panose="03000509000000000000" pitchFamily="65" charset="-120"/>
                <a:cs typeface="Times New Roman" panose="02020603050405020304" pitchFamily="18" charset="0"/>
              </a:rPr>
              <a:t>國家發展和改革委員會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://www.ndrc.gov.cn/xxgk/zcfb/ghwb/202103/t20210323_1270124.html?code=&amp;</a:t>
            </a:r>
            <a:r>
              <a:rPr lang="en-US" sz="1400" dirty="0" smtClean="0">
                <a:latin typeface="Times New Roman" panose="02020603050405020304" pitchFamily="18" charset="0"/>
                <a:cs typeface="Times New Roman" panose="02020603050405020304" pitchFamily="18" charset="0"/>
              </a:rPr>
              <a:t>state=123</a:t>
            </a:r>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投資推廣</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署 </a:t>
            </a:r>
            <a:r>
              <a:rPr lang="en-US" altLang="zh-TW"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gba.investhk.gov.hk/zh-hk/facilitation-measures/transportation-and-logistics.html)</a:t>
            </a:r>
            <a:endParaRPr lang="en-US" sz="1400" dirty="0">
              <a:latin typeface="Times New Roman" panose="02020603050405020304" pitchFamily="18" charset="0"/>
              <a:cs typeface="Times New Roman" panose="02020603050405020304" pitchFamily="18" charset="0"/>
            </a:endParaRPr>
          </a:p>
        </p:txBody>
      </p:sp>
      <p:sp>
        <p:nvSpPr>
          <p:cNvPr id="9" name="Rectangle 8"/>
          <p:cNvSpPr/>
          <p:nvPr/>
        </p:nvSpPr>
        <p:spPr>
          <a:xfrm>
            <a:off x="997860" y="406881"/>
            <a:ext cx="9417963"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「十四五規劃」有關香港及大灣區的章節</a:t>
            </a:r>
            <a:endParaRPr lang="en-US" sz="4000" b="1" dirty="0">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4"/>
          <a:stretch>
            <a:fillRect/>
          </a:stretch>
        </p:blipFill>
        <p:spPr>
          <a:xfrm>
            <a:off x="7804159" y="1914131"/>
            <a:ext cx="3952460" cy="2994749"/>
          </a:xfrm>
          <a:prstGeom prst="rect">
            <a:avLst/>
          </a:prstGeom>
        </p:spPr>
      </p:pic>
      <p:pic>
        <p:nvPicPr>
          <p:cNvPr id="5" name="Picture 4"/>
          <p:cNvPicPr>
            <a:picLocks noChangeAspect="1"/>
          </p:cNvPicPr>
          <p:nvPr/>
        </p:nvPicPr>
        <p:blipFill>
          <a:blip r:embed="rId5"/>
          <a:stretch>
            <a:fillRect/>
          </a:stretch>
        </p:blipFill>
        <p:spPr>
          <a:xfrm>
            <a:off x="557287" y="6136536"/>
            <a:ext cx="1257475" cy="428685"/>
          </a:xfrm>
          <a:prstGeom prst="rect">
            <a:avLst/>
          </a:prstGeom>
        </p:spPr>
      </p:pic>
    </p:spTree>
    <p:extLst>
      <p:ext uri="{BB962C8B-B14F-4D97-AF65-F5344CB8AC3E}">
        <p14:creationId xmlns:p14="http://schemas.microsoft.com/office/powerpoint/2010/main" val="637476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9601" y="1447222"/>
            <a:ext cx="6461774" cy="3970318"/>
          </a:xfrm>
          <a:prstGeom prst="rect">
            <a:avLst/>
          </a:prstGeom>
          <a:noFill/>
          <a:ln w="28575">
            <a:solidFill>
              <a:srgbClr val="0070C0"/>
            </a:solidFill>
          </a:ln>
        </p:spPr>
        <p:txBody>
          <a:bodyPr wrap="square">
            <a:spAutoFit/>
          </a:bodyPr>
          <a:lstStyle/>
          <a:p>
            <a:pPr>
              <a:lnSpc>
                <a:spcPts val="3600"/>
              </a:lnSpc>
            </a:pPr>
            <a:r>
              <a:rPr lang="zh-TW" altLang="en-US" sz="2400" b="1" dirty="0">
                <a:latin typeface="Times New Roman" panose="02020603050405020304" charset="0"/>
                <a:ea typeface="DFKai-SB" panose="03000509000000000000" pitchFamily="65" charset="-120"/>
                <a:cs typeface="Times New Roman" panose="02020603050405020304" charset="0"/>
              </a:rPr>
              <a:t>第六十一章：保持香港、澳門長期繁榮穩定</a:t>
            </a:r>
            <a:endParaRPr lang="en-US" altLang="zh-TW" sz="2400" b="1" dirty="0">
              <a:latin typeface="Times New Roman" panose="02020603050405020304" charset="0"/>
              <a:ea typeface="DFKai-SB" panose="03000509000000000000" pitchFamily="65" charset="-120"/>
              <a:cs typeface="Times New Roman" panose="02020603050405020304" charset="0"/>
            </a:endParaRPr>
          </a:p>
          <a:p>
            <a:pPr>
              <a:lnSpc>
                <a:spcPts val="3600"/>
              </a:lnSpc>
            </a:pPr>
            <a:r>
              <a:rPr lang="zh-TW" altLang="en-US" sz="2400" b="1" dirty="0">
                <a:latin typeface="Times New Roman" panose="02020603050405020304" charset="0"/>
                <a:ea typeface="DFKai-SB" panose="03000509000000000000" pitchFamily="65" charset="-120"/>
                <a:cs typeface="Times New Roman" panose="02020603050405020304" charset="0"/>
              </a:rPr>
              <a:t>第二節 支持港澳更好融入國家發展大局</a:t>
            </a:r>
            <a:r>
              <a:rPr lang="zh-TW" altLang="en-US" sz="2400" b="1" dirty="0">
                <a:latin typeface="Times New Roman" panose="02020603050405020304" charset="0"/>
                <a:ea typeface="宋体" panose="02010600030101010101" pitchFamily="2" charset="-122"/>
                <a:cs typeface="Times New Roman" panose="02020603050405020304" charset="0"/>
              </a:rPr>
              <a:t>：</a:t>
            </a:r>
          </a:p>
          <a:p>
            <a:pPr marL="342900" indent="-342900">
              <a:buFont typeface="Wingdings" panose="05000000000000000000" pitchFamily="2" charset="2"/>
              <a:buChar char="Ø"/>
            </a:pPr>
            <a:r>
              <a:rPr lang="zh-TW" altLang="en-US" sz="2400" dirty="0">
                <a:latin typeface="Times New Roman" panose="02020603050405020304" charset="0"/>
                <a:ea typeface="DFKai-SB" panose="03000509000000000000" pitchFamily="65" charset="-120"/>
                <a:cs typeface="Times New Roman" panose="02020603050405020304" charset="0"/>
              </a:rPr>
              <a:t>高質量建設粵港澳大灣區，深化粵港澳合作、泛珠三角區域合作，推進深圳前海、珠海橫琴、廣州南沙、深港河套等粵港澳重大合作平台建設。</a:t>
            </a:r>
          </a:p>
          <a:p>
            <a:pPr marL="342900" indent="-342900">
              <a:buFont typeface="Wingdings" panose="05000000000000000000" pitchFamily="2" charset="2"/>
              <a:buChar char="Ø"/>
            </a:pPr>
            <a:r>
              <a:rPr lang="zh-TW" altLang="en-US" sz="2400" dirty="0">
                <a:latin typeface="Times New Roman" panose="02020603050405020304" charset="0"/>
                <a:ea typeface="DFKai-SB" panose="03000509000000000000" pitchFamily="65" charset="-120"/>
                <a:cs typeface="Times New Roman" panose="02020603050405020304" charset="0"/>
              </a:rPr>
              <a:t>加強內地與港澳各領域交流合作，完善便利港澳居民在內地發展和生活居住的政策措施</a:t>
            </a:r>
            <a:r>
              <a:rPr lang="zh-TW" altLang="en-US" sz="2400" dirty="0">
                <a:latin typeface="Times New Roman" panose="02020603050405020304" charset="0"/>
                <a:cs typeface="Times New Roman" panose="02020603050405020304" charset="0"/>
              </a:rPr>
              <a:t>，</a:t>
            </a:r>
            <a:r>
              <a:rPr lang="zh-TW" altLang="en-US" sz="2400" dirty="0">
                <a:latin typeface="Times New Roman" panose="02020603050405020304" charset="0"/>
                <a:ea typeface="DFKai-SB" panose="03000509000000000000" pitchFamily="65" charset="-120"/>
                <a:cs typeface="Times New Roman" panose="02020603050405020304" charset="0"/>
              </a:rPr>
              <a:t>加強憲法和基本法教育、國情教育，增強港澳同胞國家意識和愛國精神。</a:t>
            </a:r>
          </a:p>
        </p:txBody>
      </p:sp>
      <p:sp>
        <p:nvSpPr>
          <p:cNvPr id="9" name="Rectangle 8"/>
          <p:cNvSpPr/>
          <p:nvPr/>
        </p:nvSpPr>
        <p:spPr>
          <a:xfrm>
            <a:off x="3431757" y="5645712"/>
            <a:ext cx="7240904"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國家發展</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和改革委員會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://www.ndrc.gov.cn/xxgk/zcfb/ghwb/202103/t20210323_1270124.html?code=&amp;</a:t>
            </a:r>
            <a:r>
              <a:rPr lang="en-US" sz="1400" dirty="0" smtClean="0">
                <a:latin typeface="Times New Roman" panose="02020603050405020304" pitchFamily="18" charset="0"/>
                <a:cs typeface="Times New Roman" panose="02020603050405020304" pitchFamily="18" charset="0"/>
              </a:rPr>
              <a:t>state=123</a:t>
            </a:r>
          </a:p>
          <a:p>
            <a:pPr marL="285750" indent="-285750">
              <a:buFont typeface="Arial" panose="020B0604020202020204" pitchFamily="34" charset="0"/>
              <a:buChar char="•"/>
            </a:pP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政制及內地事務局</a:t>
            </a:r>
            <a:r>
              <a:rPr lang="en-US" altLang="zh-TW"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://www.gov.hk/tc/theme/bf/pdf/(</a:t>
            </a:r>
            <a:r>
              <a:rPr lang="en-US" sz="1400" dirty="0" smtClean="0">
                <a:latin typeface="Times New Roman" panose="02020603050405020304" pitchFamily="18" charset="0"/>
                <a:cs typeface="Times New Roman" panose="02020603050405020304" pitchFamily="18" charset="0"/>
              </a:rPr>
              <a:t>Chi)46BFACPaper8_21.pdf)</a:t>
            </a:r>
            <a:endParaRPr lang="en-US" sz="1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254698" y="332067"/>
            <a:ext cx="9417963"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「十四五規劃」有關香港及大灣區的章節</a:t>
            </a:r>
            <a:endParaRPr lang="en-US" sz="4000" b="1" dirty="0">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3"/>
          <a:stretch>
            <a:fillRect/>
          </a:stretch>
        </p:blipFill>
        <p:spPr>
          <a:xfrm>
            <a:off x="6969275" y="1696055"/>
            <a:ext cx="5008968" cy="3472652"/>
          </a:xfrm>
          <a:prstGeom prst="rect">
            <a:avLst/>
          </a:prstGeom>
        </p:spPr>
      </p:pic>
      <p:pic>
        <p:nvPicPr>
          <p:cNvPr id="6" name="Picture 5"/>
          <p:cNvPicPr>
            <a:picLocks noChangeAspect="1"/>
          </p:cNvPicPr>
          <p:nvPr/>
        </p:nvPicPr>
        <p:blipFill>
          <a:blip r:embed="rId4"/>
          <a:stretch>
            <a:fillRect/>
          </a:stretch>
        </p:blipFill>
        <p:spPr>
          <a:xfrm>
            <a:off x="379601" y="5645712"/>
            <a:ext cx="2162150" cy="722716"/>
          </a:xfrm>
          <a:prstGeom prst="rect">
            <a:avLst/>
          </a:prstGeom>
        </p:spPr>
      </p:pic>
    </p:spTree>
    <p:custDataLst>
      <p:tags r:id="rId1"/>
    </p:custDataLst>
    <p:extLst>
      <p:ext uri="{BB962C8B-B14F-4D97-AF65-F5344CB8AC3E}">
        <p14:creationId xmlns:p14="http://schemas.microsoft.com/office/powerpoint/2010/main" val="32398078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302" y="1132663"/>
            <a:ext cx="10515600" cy="5165379"/>
          </a:xfrm>
        </p:spPr>
        <p:txBody>
          <a:bodyPr>
            <a:noAutofit/>
          </a:bodyPr>
          <a:lstStyle/>
          <a:p>
            <a:r>
              <a:rPr lang="zh-TW" altLang="en-US" sz="2600" dirty="0">
                <a:latin typeface="標楷體" panose="03000509000000000000" pitchFamily="65" charset="-120"/>
                <a:ea typeface="標楷體" panose="03000509000000000000" pitchFamily="65" charset="-120"/>
              </a:rPr>
              <a:t>「</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十四五規劃綱要</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是國家未來五年經濟社會發展的藍圖和行動綱領，我很高興見到有關香港的內容分別載於第六十一章保持香港、澳門長期繁榮穩定和第三十一章有關積極穩妥推進粵港澳大灣區建設的部分，其中不少內容吸納了特區政府過去一年多經研究後提出的具體意見，體現了中央對香港的堅定支持。」</a:t>
            </a:r>
            <a:br>
              <a:rPr lang="zh-TW" altLang="en-US" sz="2600" dirty="0">
                <a:latin typeface="標楷體" panose="03000509000000000000" pitchFamily="65" charset="-120"/>
                <a:ea typeface="標楷體" panose="03000509000000000000" pitchFamily="65" charset="-120"/>
              </a:rPr>
            </a:br>
            <a:r>
              <a:rPr lang="zh-TW" altLang="en-US" sz="2600" dirty="0">
                <a:latin typeface="標楷體" panose="03000509000000000000" pitchFamily="65" charset="-120"/>
                <a:ea typeface="標楷體" panose="03000509000000000000" pitchFamily="65" charset="-120"/>
              </a:rPr>
              <a:t/>
            </a:r>
            <a:br>
              <a:rPr lang="zh-TW" altLang="en-US" sz="2600" dirty="0">
                <a:latin typeface="標楷體" panose="03000509000000000000" pitchFamily="65" charset="-120"/>
                <a:ea typeface="標楷體" panose="03000509000000000000" pitchFamily="65" charset="-120"/>
              </a:rPr>
            </a:br>
            <a:r>
              <a:rPr lang="zh-TW" altLang="en-US" sz="2600" dirty="0">
                <a:latin typeface="標楷體" panose="03000509000000000000" pitchFamily="65" charset="-120"/>
                <a:ea typeface="標楷體" panose="03000509000000000000" pitchFamily="65" charset="-120"/>
              </a:rPr>
              <a:t>有關</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十四五規劃綱要</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在經濟發展、高質量建設粵港澳大灣區與社會發展方面等方面的重要性，請參看以下資料</a:t>
            </a:r>
            <a:r>
              <a:rPr lang="en-US" altLang="zh-TW" sz="2600" dirty="0">
                <a:latin typeface="標楷體" panose="03000509000000000000" pitchFamily="65" charset="-120"/>
                <a:ea typeface="標楷體" panose="03000509000000000000" pitchFamily="65" charset="-120"/>
              </a:rPr>
              <a:t>:</a:t>
            </a:r>
          </a:p>
          <a:p>
            <a:endParaRPr lang="en-US" sz="2400" dirty="0">
              <a:latin typeface="標楷體" panose="03000509000000000000" pitchFamily="65" charset="-120"/>
              <a:ea typeface="標楷體" panose="03000509000000000000" pitchFamily="65" charset="-120"/>
            </a:endParaRPr>
          </a:p>
        </p:txBody>
      </p:sp>
      <p:sp>
        <p:nvSpPr>
          <p:cNvPr id="4"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2024063" y="297307"/>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5" name="Picture 4">
            <a:hlinkClick r:id="rId2"/>
          </p:cNvPr>
          <p:cNvPicPr>
            <a:picLocks noChangeAspect="1"/>
          </p:cNvPicPr>
          <p:nvPr/>
        </p:nvPicPr>
        <p:blipFill>
          <a:blip r:embed="rId3"/>
          <a:stretch>
            <a:fillRect/>
          </a:stretch>
        </p:blipFill>
        <p:spPr>
          <a:xfrm>
            <a:off x="1109747" y="4680794"/>
            <a:ext cx="2231777" cy="672590"/>
          </a:xfrm>
          <a:prstGeom prst="rect">
            <a:avLst/>
          </a:prstGeom>
        </p:spPr>
      </p:pic>
      <p:sp>
        <p:nvSpPr>
          <p:cNvPr id="6" name="Rectangle 5"/>
          <p:cNvSpPr/>
          <p:nvPr/>
        </p:nvSpPr>
        <p:spPr>
          <a:xfrm>
            <a:off x="3482840" y="4680794"/>
            <a:ext cx="7543990" cy="954107"/>
          </a:xfrm>
          <a:prstGeom prst="rect">
            <a:avLst/>
          </a:prstGeom>
          <a:ln w="19050">
            <a:solidFill>
              <a:srgbClr val="FF0000"/>
            </a:solidFill>
          </a:ln>
        </p:spPr>
        <p:txBody>
          <a:bodyPr wrap="square">
            <a:spAutoFit/>
          </a:bodyPr>
          <a:lstStyle/>
          <a:p>
            <a:r>
              <a:rPr lang="zh-TW" altLang="en-US" sz="2800" dirty="0">
                <a:solidFill>
                  <a:srgbClr val="000000"/>
                </a:solidFill>
                <a:latin typeface="標楷體" panose="03000509000000000000" pitchFamily="65" charset="-120"/>
                <a:ea typeface="標楷體" panose="03000509000000000000" pitchFamily="65" charset="-120"/>
              </a:rPr>
              <a:t>資料</a:t>
            </a:r>
            <a:r>
              <a:rPr lang="zh-CN" altLang="en-US" sz="2800" dirty="0">
                <a:solidFill>
                  <a:srgbClr val="000000"/>
                </a:solidFill>
                <a:latin typeface="標楷體" panose="03000509000000000000" pitchFamily="65" charset="-120"/>
                <a:ea typeface="標楷體" panose="03000509000000000000" pitchFamily="65" charset="-120"/>
              </a:rPr>
              <a:t>來源</a:t>
            </a:r>
            <a:r>
              <a:rPr lang="en-US" altLang="zh-TW" sz="2800" dirty="0">
                <a:solidFill>
                  <a:srgbClr val="000000"/>
                </a:solidFill>
                <a:latin typeface="標楷體" panose="03000509000000000000" pitchFamily="65" charset="-120"/>
                <a:ea typeface="標楷體" panose="03000509000000000000" pitchFamily="65" charset="-120"/>
              </a:rPr>
              <a:t>: </a:t>
            </a:r>
            <a:r>
              <a:rPr lang="zh-TW" altLang="en-US" sz="2800" dirty="0">
                <a:solidFill>
                  <a:srgbClr val="000000"/>
                </a:solidFill>
                <a:latin typeface="標楷體" panose="03000509000000000000" pitchFamily="65" charset="-120"/>
                <a:ea typeface="標楷體" panose="03000509000000000000" pitchFamily="65" charset="-120"/>
              </a:rPr>
              <a:t>香港特區政府歡迎國家「十四五」規劃綱要　積極融入國家發展大局</a:t>
            </a:r>
            <a:endParaRPr lang="en-US" sz="2800" dirty="0">
              <a:latin typeface="標楷體" panose="03000509000000000000" pitchFamily="65" charset="-120"/>
              <a:ea typeface="標楷體" panose="03000509000000000000" pitchFamily="65" charset="-120"/>
            </a:endParaRPr>
          </a:p>
        </p:txBody>
      </p:sp>
      <p:sp>
        <p:nvSpPr>
          <p:cNvPr id="7" name="Rectangle 6"/>
          <p:cNvSpPr/>
          <p:nvPr/>
        </p:nvSpPr>
        <p:spPr>
          <a:xfrm>
            <a:off x="1109747" y="5820970"/>
            <a:ext cx="7710141" cy="646331"/>
          </a:xfrm>
          <a:prstGeom prst="rect">
            <a:avLst/>
          </a:prstGeom>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dirty="0">
                <a:latin typeface="Times New Roman" panose="02020603050405020304" pitchFamily="18" charset="0"/>
                <a:ea typeface="標楷體" panose="03000509000000000000" pitchFamily="65" charset="-120"/>
                <a:cs typeface="Times New Roman" panose="02020603050405020304" pitchFamily="18" charset="0"/>
              </a:rPr>
              <a:t>https://www.info.gov.hk/gia/general/202103/11/P2021031100460.htm</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398375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内容占位符 2">
            <a:extLst>
              <a:ext uri="{FF2B5EF4-FFF2-40B4-BE49-F238E27FC236}">
                <a16:creationId xmlns:a16="http://schemas.microsoft.com/office/drawing/2014/main" id="{E5714A8E-6C7F-8346-910F-3725D6D894AF}"/>
              </a:ext>
            </a:extLst>
          </p:cNvPr>
          <p:cNvSpPr>
            <a:spLocks noGrp="1" noChangeArrowheads="1"/>
          </p:cNvSpPr>
          <p:nvPr>
            <p:ph idx="1"/>
          </p:nvPr>
        </p:nvSpPr>
        <p:spPr>
          <a:xfrm>
            <a:off x="522890" y="1685595"/>
            <a:ext cx="6539027" cy="1815882"/>
          </a:xfrm>
          <a:ln w="28575">
            <a:solidFill>
              <a:srgbClr val="FF0000"/>
            </a:solidFill>
          </a:ln>
        </p:spPr>
        <p:txBody>
          <a:bodyPr wrap="square">
            <a:spAutoFit/>
          </a:bodyPr>
          <a:lstStyle/>
          <a:p>
            <a:pPr marL="0" indent="0">
              <a:lnSpc>
                <a:spcPct val="100000"/>
              </a:lnSpc>
              <a:buNone/>
            </a:pPr>
            <a:r>
              <a:rPr lang="zh-CN" altLang="en-US" dirty="0">
                <a:latin typeface="DFKai-SB" panose="03000509000000000000" pitchFamily="65" charset="-120"/>
                <a:ea typeface="DFKai-SB" panose="03000509000000000000" pitchFamily="65" charset="-120"/>
              </a:rPr>
              <a:t>國家支持香港繼續保持原有優勢，培育新的競爭力。國家鼓勵和支持香港鞏固現有優勢，</a:t>
            </a:r>
            <a:r>
              <a:rPr lang="zh-CN" altLang="zh-CN" dirty="0">
                <a:latin typeface="DFKai-SB" panose="03000509000000000000" pitchFamily="65" charset="-120"/>
                <a:ea typeface="DFKai-SB" panose="03000509000000000000" pitchFamily="65" charset="-120"/>
              </a:rPr>
              <a:t>扮演好聯繫國內國際雙向開放</a:t>
            </a:r>
            <a:r>
              <a:rPr lang="zh-CN" altLang="zh-CN" dirty="0" smtClean="0">
                <a:latin typeface="DFKai-SB" panose="03000509000000000000" pitchFamily="65" charset="-120"/>
                <a:ea typeface="DFKai-SB" panose="03000509000000000000" pitchFamily="65" charset="-120"/>
              </a:rPr>
              <a:t>的</a:t>
            </a:r>
            <a:r>
              <a:rPr lang="zh-TW" altLang="en-US" smtClean="0">
                <a:latin typeface="DFKai-SB" panose="03000509000000000000" pitchFamily="65" charset="-120"/>
                <a:ea typeface="DFKai-SB" panose="03000509000000000000" pitchFamily="65" charset="-120"/>
              </a:rPr>
              <a:t>橋樑</a:t>
            </a:r>
            <a:r>
              <a:rPr lang="zh-CN" altLang="zh-CN" smtClean="0">
                <a:latin typeface="DFKai-SB" panose="03000509000000000000" pitchFamily="65" charset="-120"/>
                <a:ea typeface="DFKai-SB" panose="03000509000000000000" pitchFamily="65" charset="-120"/>
              </a:rPr>
              <a:t>角色</a:t>
            </a:r>
            <a:r>
              <a:rPr lang="zh-CN" altLang="en-US" dirty="0">
                <a:latin typeface="DFKai-SB" panose="03000509000000000000" pitchFamily="65" charset="-120"/>
                <a:ea typeface="DFKai-SB" panose="03000509000000000000" pitchFamily="65" charset="-120"/>
              </a:rPr>
              <a:t>，不斷提升競爭力。</a:t>
            </a:r>
            <a:endParaRPr kumimoji="1" lang="zh-CN" altLang="en-US" dirty="0">
              <a:latin typeface="DFKai-SB" panose="03000509000000000000" pitchFamily="65" charset="-120"/>
              <a:ea typeface="DFKai-SB" panose="03000509000000000000" pitchFamily="65" charset="-120"/>
            </a:endParaRPr>
          </a:p>
        </p:txBody>
      </p:sp>
      <p:sp>
        <p:nvSpPr>
          <p:cNvPr id="6" name="任意多边形: 形状 5">
            <a:extLst>
              <a:ext uri="{FF2B5EF4-FFF2-40B4-BE49-F238E27FC236}">
                <a16:creationId xmlns:a16="http://schemas.microsoft.com/office/drawing/2014/main" id="{60E5771E-70F8-4A9A-9708-5585196735CB}"/>
              </a:ext>
            </a:extLst>
          </p:cNvPr>
          <p:cNvSpPr/>
          <p:nvPr/>
        </p:nvSpPr>
        <p:spPr>
          <a:xfrm>
            <a:off x="739021" y="1089620"/>
            <a:ext cx="4135358"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a:solidFill>
                  <a:srgbClr val="FFFFFF"/>
                </a:solidFill>
                <a:latin typeface="DFKai-SB" panose="03000509000000000000" pitchFamily="65" charset="-120"/>
                <a:ea typeface="DFKai-SB" panose="03000509000000000000" pitchFamily="65" charset="-120"/>
              </a:rPr>
              <a:t>鞏固提升競爭優勢</a:t>
            </a:r>
            <a:endParaRPr lang="zh-CN" altLang="en-US" sz="2800" b="1" dirty="0">
              <a:solidFill>
                <a:srgbClr val="FFFFFF"/>
              </a:solidFill>
              <a:latin typeface="DFKai-SB" panose="03000509000000000000" pitchFamily="65" charset="-120"/>
              <a:ea typeface="DFKai-SB" panose="03000509000000000000" pitchFamily="65" charset="-120"/>
            </a:endParaRPr>
          </a:p>
        </p:txBody>
      </p:sp>
      <p:pic>
        <p:nvPicPr>
          <p:cNvPr id="5" name="图片 4">
            <a:extLst>
              <a:ext uri="{FF2B5EF4-FFF2-40B4-BE49-F238E27FC236}">
                <a16:creationId xmlns:a16="http://schemas.microsoft.com/office/drawing/2014/main" id="{F51BF850-FD34-4D45-B8AD-643F7B569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341" y="1358096"/>
            <a:ext cx="4164168" cy="2143381"/>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7"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2134985" y="233428"/>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 name="Rectangle 1"/>
          <p:cNvSpPr/>
          <p:nvPr/>
        </p:nvSpPr>
        <p:spPr>
          <a:xfrm>
            <a:off x="512626" y="3712566"/>
            <a:ext cx="6559554" cy="1815882"/>
          </a:xfrm>
          <a:prstGeom prst="rect">
            <a:avLst/>
          </a:prstGeom>
          <a:ln w="28575">
            <a:solidFill>
              <a:srgbClr val="0070C0"/>
            </a:solidFill>
          </a:ln>
        </p:spPr>
        <p:txBody>
          <a:bodyPr wrap="square">
            <a:spAutoFit/>
          </a:bodyPr>
          <a:lstStyle/>
          <a:p>
            <a:r>
              <a:rPr lang="zh-TW" altLang="en-US" sz="2800" dirty="0">
                <a:latin typeface="標楷體" panose="03000509000000000000" pitchFamily="65" charset="-120"/>
                <a:ea typeface="標楷體" panose="03000509000000000000" pitchFamily="65" charset="-120"/>
              </a:rPr>
              <a:t>香港特區政府舉辦國家</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十四五規劃綱要</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宣講會，主題為「把握國家「十四五」機遇，香港更好融入國家發展大局」。</a:t>
            </a:r>
            <a:endParaRPr lang="en-US" sz="2800" dirty="0">
              <a:latin typeface="標楷體" panose="03000509000000000000" pitchFamily="65" charset="-120"/>
              <a:ea typeface="標楷體" panose="03000509000000000000" pitchFamily="65" charset="-120"/>
            </a:endParaRPr>
          </a:p>
        </p:txBody>
      </p:sp>
      <p:pic>
        <p:nvPicPr>
          <p:cNvPr id="3" name="Picture 2">
            <a:hlinkClick r:id="rId3"/>
          </p:cNvPr>
          <p:cNvPicPr>
            <a:picLocks noChangeAspect="1"/>
          </p:cNvPicPr>
          <p:nvPr/>
        </p:nvPicPr>
        <p:blipFill>
          <a:blip r:embed="rId4"/>
          <a:stretch>
            <a:fillRect/>
          </a:stretch>
        </p:blipFill>
        <p:spPr>
          <a:xfrm>
            <a:off x="7598341" y="3712566"/>
            <a:ext cx="4237002" cy="2387517"/>
          </a:xfrm>
          <a:prstGeom prst="rect">
            <a:avLst/>
          </a:prstGeom>
        </p:spPr>
      </p:pic>
      <p:sp>
        <p:nvSpPr>
          <p:cNvPr id="4" name="Right Arrow 3"/>
          <p:cNvSpPr/>
          <p:nvPr/>
        </p:nvSpPr>
        <p:spPr>
          <a:xfrm>
            <a:off x="7082444" y="4694349"/>
            <a:ext cx="556952" cy="423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2626" y="5866623"/>
            <a:ext cx="4938572"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政制及內地事務局</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標楷體" panose="03000509000000000000" pitchFamily="65" charset="-120"/>
                <a:ea typeface="標楷體" panose="03000509000000000000" pitchFamily="65" charset="-120"/>
              </a:rPr>
              <a:t>香港</a:t>
            </a:r>
            <a:r>
              <a:rPr lang="zh-TW" altLang="en-US" sz="1400" dirty="0">
                <a:latin typeface="標楷體" panose="03000509000000000000" pitchFamily="65" charset="-120"/>
                <a:ea typeface="標楷體" panose="03000509000000000000" pitchFamily="65" charset="-120"/>
              </a:rPr>
              <a:t>在「十四五規劃」中的角色、機遇與發展空間</a:t>
            </a:r>
            <a:endParaRPr lang="en-US" altLang="zh-TW" sz="1400" dirty="0">
              <a:latin typeface="標楷體" panose="03000509000000000000" pitchFamily="65" charset="-120"/>
              <a:ea typeface="標楷體" panose="03000509000000000000" pitchFamily="65" charset="-120"/>
            </a:endParaRPr>
          </a:p>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://www.cmab.gov.hk/tc/issues/talk-14th-5year-plan.htm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54124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ECA6EE8-E4D7-4B57-97AE-53A62A92699F}"/>
              </a:ext>
            </a:extLst>
          </p:cNvPr>
          <p:cNvSpPr txBox="1"/>
          <p:nvPr/>
        </p:nvSpPr>
        <p:spPr>
          <a:xfrm>
            <a:off x="327804" y="1056337"/>
            <a:ext cx="11241200" cy="2979539"/>
          </a:xfrm>
          <a:prstGeom prst="round2DiagRect">
            <a:avLst/>
          </a:prstGeom>
          <a:solidFill>
            <a:srgbClr val="92D05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l">
              <a:lnSpc>
                <a:spcPct val="130000"/>
              </a:lnSpc>
              <a:spcBef>
                <a:spcPts val="0"/>
              </a:spcBef>
              <a:buFont typeface="Arial" panose="020B0604020202020204" pitchFamily="34" charset="0"/>
              <a:buChar char="•"/>
            </a:pPr>
            <a:r>
              <a:rPr kumimoji="1" lang="zh-TW" altLang="en-US" sz="2400" b="0" dirty="0"/>
              <a:t>「五年規劃」</a:t>
            </a:r>
            <a:r>
              <a:rPr kumimoji="1" lang="zh-CN" altLang="en-US" sz="2600" b="0" dirty="0"/>
              <a:t>是中國國民經濟計劃的重要部分，主要是對國家重大建設項目、生產力分布和國民經濟重要比例等作出規劃，為國民經濟發展遠景規定目標和方向。</a:t>
            </a:r>
            <a:r>
              <a:rPr kumimoji="1" lang="zh-TW" altLang="en-US" sz="2600" b="0" dirty="0"/>
              <a:t>「五年規劃」亦是國家最為重要的宏觀經濟和社會管理工具，是治國理政的重要方式。</a:t>
            </a:r>
            <a:endParaRPr kumimoji="1" lang="en-US" altLang="zh-TW" sz="2600" b="0" dirty="0"/>
          </a:p>
          <a:p>
            <a:pPr marL="342900" indent="-342900" algn="l">
              <a:lnSpc>
                <a:spcPct val="130000"/>
              </a:lnSpc>
              <a:spcBef>
                <a:spcPts val="0"/>
              </a:spcBef>
              <a:buFont typeface="Arial" panose="020B0604020202020204" pitchFamily="34" charset="0"/>
              <a:buChar char="•"/>
            </a:pPr>
            <a:r>
              <a:rPr kumimoji="1" lang="zh-TW" altLang="en-US" sz="2600" b="0" dirty="0"/>
              <a:t>國家規劃由中央政府制定，依靠地方政府和市場主體實施。</a:t>
            </a:r>
          </a:p>
        </p:txBody>
      </p:sp>
      <p:pic>
        <p:nvPicPr>
          <p:cNvPr id="8" name="图片 3" descr="u=3466242182,780284824&amp;fm=26&amp;gp=0">
            <a:extLst>
              <a:ext uri="{FF2B5EF4-FFF2-40B4-BE49-F238E27FC236}">
                <a16:creationId xmlns:a16="http://schemas.microsoft.com/office/drawing/2014/main" id="{B43724AE-DDE1-4D41-9F52-7CDC5707DD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7025" y="172467"/>
            <a:ext cx="1741979" cy="994223"/>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9" name="标题 3073">
            <a:extLst>
              <a:ext uri="{FF2B5EF4-FFF2-40B4-BE49-F238E27FC236}">
                <a16:creationId xmlns:a16="http://schemas.microsoft.com/office/drawing/2014/main" id="{5620BD33-D29E-4F2D-8406-BC225E5E64B5}"/>
              </a:ext>
            </a:extLst>
          </p:cNvPr>
          <p:cNvSpPr txBox="1">
            <a:spLocks noChangeArrowheads="1"/>
          </p:cNvSpPr>
          <p:nvPr/>
        </p:nvSpPr>
        <p:spPr bwMode="auto">
          <a:xfrm>
            <a:off x="2195244" y="172467"/>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sym typeface="Arial" panose="020B0604020202020204" pitchFamily="34" charset="0"/>
              </a:rPr>
              <a:t>國家的「五年規劃」</a:t>
            </a:r>
            <a:endParaRPr lang="en-US" altLang="zh-CN" sz="4000" b="1" dirty="0">
              <a:latin typeface="DFKai-SB" panose="03000509000000000000" pitchFamily="65" charset="-120"/>
              <a:ea typeface="DFKai-SB" panose="03000509000000000000" pitchFamily="65" charset="-120"/>
            </a:endParaRPr>
          </a:p>
        </p:txBody>
      </p:sp>
      <p:sp>
        <p:nvSpPr>
          <p:cNvPr id="3" name="文字方塊 2"/>
          <p:cNvSpPr txBox="1"/>
          <p:nvPr/>
        </p:nvSpPr>
        <p:spPr>
          <a:xfrm>
            <a:off x="586596" y="4373592"/>
            <a:ext cx="10982408" cy="2215991"/>
          </a:xfrm>
          <a:prstGeom prst="rect">
            <a:avLst/>
          </a:prstGeom>
          <a:noFill/>
          <a:ln w="28575">
            <a:solidFill>
              <a:srgbClr val="FF0000"/>
            </a:solidFill>
          </a:ln>
        </p:spPr>
        <p:txBody>
          <a:bodyPr wrap="square" rtlCol="0">
            <a:spAutoFit/>
          </a:bodyPr>
          <a:lstStyle/>
          <a:p>
            <a:r>
              <a:rPr lang="zh-CN" altLang="en-US" sz="2400" dirty="0">
                <a:latin typeface="標楷體" panose="03000509000000000000" pitchFamily="65" charset="-120"/>
                <a:ea typeface="標楷體" panose="03000509000000000000" pitchFamily="65" charset="-120"/>
              </a:rPr>
              <a:t>學生閱讀活動建議：</a:t>
            </a:r>
            <a:r>
              <a:rPr lang="zh-TW" altLang="en-US" sz="2400" dirty="0">
                <a:latin typeface="標楷體" panose="03000509000000000000" pitchFamily="65" charset="-120"/>
                <a:ea typeface="標楷體" panose="03000509000000000000" pitchFamily="65" charset="-120"/>
              </a:rPr>
              <a:t>瀏</a:t>
            </a:r>
            <a:r>
              <a:rPr lang="zh-CN" altLang="en-US" sz="2400" dirty="0">
                <a:latin typeface="標楷體" panose="03000509000000000000" pitchFamily="65" charset="-120"/>
                <a:ea typeface="標楷體" panose="03000509000000000000" pitchFamily="65" charset="-120"/>
              </a:rPr>
              <a:t>覧</a:t>
            </a:r>
            <a:r>
              <a:rPr lang="zh-TW" altLang="en-US" sz="2400" dirty="0">
                <a:latin typeface="標楷體" panose="03000509000000000000" pitchFamily="65" charset="-120"/>
                <a:ea typeface="標楷體" panose="03000509000000000000" pitchFamily="65" charset="-120"/>
              </a:rPr>
              <a:t>以下網頁</a:t>
            </a:r>
            <a:r>
              <a:rPr lang="zh-CN" altLang="en-US" sz="2400" dirty="0">
                <a:latin typeface="標楷體" panose="03000509000000000000" pitchFamily="65" charset="-120"/>
                <a:ea typeface="標楷體" panose="03000509000000000000" pitchFamily="65" charset="-120"/>
              </a:rPr>
              <a:t>，認識近三個</a:t>
            </a:r>
            <a:r>
              <a:rPr kumimoji="1" lang="zh-TW" altLang="en-US" sz="2400" dirty="0">
                <a:latin typeface="標楷體" panose="03000509000000000000" pitchFamily="65" charset="-120"/>
                <a:ea typeface="標楷體" panose="03000509000000000000" pitchFamily="65" charset="-120"/>
              </a:rPr>
              <a:t>「五年規劃」</a:t>
            </a:r>
            <a:r>
              <a:rPr kumimoji="1" lang="zh-CN" altLang="en-US" sz="2400" dirty="0">
                <a:latin typeface="標楷體" panose="03000509000000000000" pitchFamily="65" charset="-120"/>
                <a:ea typeface="標楷體" panose="03000509000000000000" pitchFamily="65" charset="-120"/>
              </a:rPr>
              <a:t>以及香港如何配合國家的規劃藍圖。</a:t>
            </a:r>
            <a:endParaRPr kumimoji="1" lang="en-US" altLang="zh-CN" sz="2400" dirty="0">
              <a:latin typeface="標楷體" panose="03000509000000000000" pitchFamily="65" charset="-120"/>
              <a:ea typeface="標楷體" panose="03000509000000000000" pitchFamily="65" charset="-120"/>
            </a:endParaRPr>
          </a:p>
          <a:p>
            <a:endParaRPr kumimoji="1" lang="en-US" altLang="zh-HK" sz="2400" dirty="0">
              <a:latin typeface="標楷體" panose="03000509000000000000" pitchFamily="65" charset="-120"/>
              <a:ea typeface="標楷體" panose="03000509000000000000" pitchFamily="65" charset="-120"/>
            </a:endParaRPr>
          </a:p>
          <a:p>
            <a:r>
              <a:rPr lang="en-US" altLang="zh-HK" sz="2400" dirty="0">
                <a:latin typeface="Times New Roman" panose="02020603050405020304" pitchFamily="18" charset="0"/>
                <a:ea typeface="標楷體" panose="03000509000000000000" pitchFamily="65" charset="-120"/>
                <a:cs typeface="Times New Roman" panose="02020603050405020304" pitchFamily="18" charset="0"/>
              </a:rPr>
              <a:t>                                                 </a:t>
            </a: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網頁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政制及內地事務</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局 </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://www.cmab.gov.hk/tc/issues/5yrsplan.htm</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3"/>
          </p:cNvPr>
          <p:cNvPicPr>
            <a:picLocks noChangeAspect="1"/>
          </p:cNvPicPr>
          <p:nvPr/>
        </p:nvPicPr>
        <p:blipFill>
          <a:blip r:embed="rId4"/>
          <a:stretch>
            <a:fillRect/>
          </a:stretch>
        </p:blipFill>
        <p:spPr>
          <a:xfrm>
            <a:off x="4112369" y="5311833"/>
            <a:ext cx="3443383" cy="677724"/>
          </a:xfrm>
          <a:prstGeom prst="rect">
            <a:avLst/>
          </a:prstGeom>
        </p:spPr>
      </p:pic>
    </p:spTree>
    <p:extLst>
      <p:ext uri="{BB962C8B-B14F-4D97-AF65-F5344CB8AC3E}">
        <p14:creationId xmlns:p14="http://schemas.microsoft.com/office/powerpoint/2010/main" val="1299618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内容占位符 2">
            <a:extLst>
              <a:ext uri="{FF2B5EF4-FFF2-40B4-BE49-F238E27FC236}">
                <a16:creationId xmlns:a16="http://schemas.microsoft.com/office/drawing/2014/main" id="{C838DB13-ACE8-864D-A8D9-141860B01628}"/>
              </a:ext>
            </a:extLst>
          </p:cNvPr>
          <p:cNvSpPr>
            <a:spLocks noGrp="1" noChangeArrowheads="1"/>
          </p:cNvSpPr>
          <p:nvPr>
            <p:ph idx="1"/>
          </p:nvPr>
        </p:nvSpPr>
        <p:spPr>
          <a:xfrm>
            <a:off x="1471720" y="1214214"/>
            <a:ext cx="10515600" cy="480131"/>
          </a:xfrm>
        </p:spPr>
        <p:txBody>
          <a:bodyPr>
            <a:spAutoFit/>
          </a:bodyPr>
          <a:lstStyle/>
          <a:p>
            <a:pPr marL="0" indent="0">
              <a:buNone/>
            </a:pPr>
            <a:r>
              <a:rPr lang="zh-TW" altLang="en-US"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十四五規劃</a:t>
            </a:r>
            <a:r>
              <a:rPr lang="zh-TW" altLang="en-US"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關於港澳</a:t>
            </a:r>
            <a:r>
              <a:rPr lang="zh-TW" altLang="en-US" dirty="0">
                <a:latin typeface="DFKai-SB" panose="03000509000000000000" pitchFamily="65" charset="-120"/>
                <a:ea typeface="DFKai-SB" panose="03000509000000000000" pitchFamily="65" charset="-120"/>
              </a:rPr>
              <a:t>有以下</a:t>
            </a:r>
            <a:r>
              <a:rPr lang="zh-CN" altLang="en-US" dirty="0">
                <a:latin typeface="DFKai-SB" panose="03000509000000000000" pitchFamily="65" charset="-120"/>
                <a:ea typeface="DFKai-SB" panose="03000509000000000000" pitchFamily="65" charset="-120"/>
              </a:rPr>
              <a:t>新增的內容。</a:t>
            </a:r>
            <a:endParaRPr lang="en-US" altLang="zh-CN" dirty="0">
              <a:latin typeface="DFKai-SB" panose="03000509000000000000" pitchFamily="65" charset="-120"/>
              <a:ea typeface="DFKai-SB" panose="03000509000000000000" pitchFamily="65" charset="-120"/>
            </a:endParaRPr>
          </a:p>
        </p:txBody>
      </p:sp>
      <p:graphicFrame>
        <p:nvGraphicFramePr>
          <p:cNvPr id="2" name="表格 2">
            <a:extLst>
              <a:ext uri="{FF2B5EF4-FFF2-40B4-BE49-F238E27FC236}">
                <a16:creationId xmlns:a16="http://schemas.microsoft.com/office/drawing/2014/main" id="{E8DD2670-B858-4542-9965-F2DC6B962CFF}"/>
              </a:ext>
            </a:extLst>
          </p:cNvPr>
          <p:cNvGraphicFramePr>
            <a:graphicFrameLocks noGrp="1"/>
          </p:cNvGraphicFramePr>
          <p:nvPr>
            <p:extLst>
              <p:ext uri="{D42A27DB-BD31-4B8C-83A1-F6EECF244321}">
                <p14:modId xmlns:p14="http://schemas.microsoft.com/office/powerpoint/2010/main" val="467654494"/>
              </p:ext>
            </p:extLst>
          </p:nvPr>
        </p:nvGraphicFramePr>
        <p:xfrm>
          <a:off x="1471720" y="1933588"/>
          <a:ext cx="9439208" cy="3109128"/>
        </p:xfrm>
        <a:graphic>
          <a:graphicData uri="http://schemas.openxmlformats.org/drawingml/2006/table">
            <a:tbl>
              <a:tblPr/>
              <a:tblGrid>
                <a:gridCol w="2934701">
                  <a:extLst>
                    <a:ext uri="{9D8B030D-6E8A-4147-A177-3AD203B41FA5}">
                      <a16:colId xmlns:a16="http://schemas.microsoft.com/office/drawing/2014/main" val="20000"/>
                    </a:ext>
                  </a:extLst>
                </a:gridCol>
                <a:gridCol w="6504507">
                  <a:extLst>
                    <a:ext uri="{9D8B030D-6E8A-4147-A177-3AD203B41FA5}">
                      <a16:colId xmlns:a16="http://schemas.microsoft.com/office/drawing/2014/main" val="20001"/>
                    </a:ext>
                  </a:extLst>
                </a:gridCol>
              </a:tblGrid>
              <a:tr h="441007">
                <a:tc gridSpan="2">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DFKai-SB" panose="03000509000000000000" pitchFamily="65" charset="-120"/>
                          <a:ea typeface="DFKai-SB" panose="03000509000000000000" pitchFamily="65" charset="-120"/>
                        </a:rPr>
                        <a:t>「十四五規劃」</a:t>
                      </a:r>
                      <a:r>
                        <a:rPr kumimoji="0" lang="zh-CN" altLang="en-US" sz="2800" b="1" i="0" u="none" strike="noStrike" cap="none" normalizeH="0" baseline="0" dirty="0">
                          <a:ln>
                            <a:noFill/>
                          </a:ln>
                          <a:solidFill>
                            <a:srgbClr val="FFFFFF"/>
                          </a:solidFill>
                          <a:effectLst/>
                          <a:latin typeface="DFKai-SB" panose="03000509000000000000" pitchFamily="65" charset="-120"/>
                          <a:ea typeface="DFKai-SB" panose="03000509000000000000" pitchFamily="65" charset="-120"/>
                        </a:rPr>
                        <a:t>新增內容</a:t>
                      </a:r>
                    </a:p>
                  </a:txBody>
                  <a:tcPr marL="91441" marR="91441"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593AD"/>
                    </a:solidFill>
                  </a:tcPr>
                </a:tc>
                <a:tc hMerge="1">
                  <a:txBody>
                    <a:bodyPr/>
                    <a:lstStyle/>
                    <a:p>
                      <a:endParaRPr lang="zh-CN" altLang="en-US"/>
                    </a:p>
                  </a:txBody>
                  <a:tcPr/>
                </a:tc>
                <a:extLst>
                  <a:ext uri="{0D108BD9-81ED-4DB2-BD59-A6C34878D82A}">
                    <a16:rowId xmlns:a16="http://schemas.microsoft.com/office/drawing/2014/main" val="10000"/>
                  </a:ext>
                </a:extLst>
              </a:tr>
              <a:tr h="496451">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一個樞紐</a:t>
                      </a:r>
                    </a:p>
                  </a:txBody>
                  <a:tcPr marL="91441" marR="91441" marT="45734" marB="45734" horzOverflow="overflow">
                    <a:lnL w="12700" cap="flat" cmpd="sng" algn="ctr">
                      <a:solidFill>
                        <a:schemeClr val="tx1"/>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國際航空樞紐</a:t>
                      </a: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96451">
                <a:tc rowSpan="4">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四個中心</a:t>
                      </a:r>
                    </a:p>
                  </a:txBody>
                  <a:tcPr marL="91441" marR="91441" marT="45734" marB="45734" horzOverflow="overflow">
                    <a:lnL w="12700" cap="flat" cmpd="sng" algn="ctr">
                      <a:solidFill>
                        <a:schemeClr val="tx1"/>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風險管理中心</a:t>
                      </a: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96451">
                <a:tc v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國際科技創新中心</a:t>
                      </a: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96451">
                <a:tc v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區域知識産權貿易中心</a:t>
                      </a: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96451">
                <a:tc vMerge="1">
                  <a:txBody>
                    <a:bodyPr/>
                    <a:lstStyle/>
                    <a:p>
                      <a:endParaRPr lang="zh-CN" altLang="en-US"/>
                    </a:p>
                  </a:txBody>
                  <a:tcPr/>
                </a:tc>
                <a:tc>
                  <a:txBody>
                    <a:bodyPr/>
                    <a:lstStyle>
                      <a:lvl1pPr>
                        <a:spcBef>
                          <a:spcPct val="20000"/>
                        </a:spcBef>
                        <a:defRPr sz="2800">
                          <a:solidFill>
                            <a:schemeClr val="tx1"/>
                          </a:solidFill>
                          <a:latin typeface="Arial" panose="020B0604020202020204" pitchFamily="34" charset="0"/>
                          <a:ea typeface="SimSun" panose="02010600030101010101" pitchFamily="2" charset="-122"/>
                        </a:defRPr>
                      </a:lvl1pPr>
                      <a:lvl2pPr>
                        <a:spcBef>
                          <a:spcPct val="20000"/>
                        </a:spcBef>
                        <a:defRPr sz="2400">
                          <a:solidFill>
                            <a:schemeClr val="tx1"/>
                          </a:solidFill>
                          <a:latin typeface="Arial" panose="020B0604020202020204" pitchFamily="34" charset="0"/>
                          <a:ea typeface="SimSun" panose="02010600030101010101" pitchFamily="2" charset="-122"/>
                        </a:defRPr>
                      </a:lvl2pPr>
                      <a:lvl3pPr>
                        <a:spcBef>
                          <a:spcPct val="20000"/>
                        </a:spcBef>
                        <a:defRPr sz="2000">
                          <a:solidFill>
                            <a:schemeClr val="tx1"/>
                          </a:solidFill>
                          <a:latin typeface="Arial" panose="020B0604020202020204" pitchFamily="34" charset="0"/>
                          <a:ea typeface="SimSun" panose="02010600030101010101" pitchFamily="2" charset="-122"/>
                        </a:defRPr>
                      </a:lvl3pPr>
                      <a:lvl4pPr>
                        <a:spcBef>
                          <a:spcPct val="20000"/>
                        </a:spcBef>
                        <a:defRPr>
                          <a:solidFill>
                            <a:schemeClr val="tx1"/>
                          </a:solidFill>
                          <a:latin typeface="Arial" panose="020B0604020202020204" pitchFamily="34" charset="0"/>
                          <a:ea typeface="SimSun" panose="02010600030101010101" pitchFamily="2" charset="-122"/>
                        </a:defRPr>
                      </a:lvl4pPr>
                      <a:lvl5pPr>
                        <a:spcBef>
                          <a:spcPct val="20000"/>
                        </a:spcBef>
                        <a:defRPr>
                          <a:solidFill>
                            <a:schemeClr val="tx1"/>
                          </a:solidFill>
                          <a:latin typeface="Arial" panose="020B0604020202020204" pitchFamily="34" charset="0"/>
                          <a:ea typeface="SimSun"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a:ln>
                            <a:noFill/>
                          </a:ln>
                          <a:solidFill>
                            <a:srgbClr val="000000"/>
                          </a:solidFill>
                          <a:effectLst/>
                          <a:latin typeface="DFKai-SB" panose="03000509000000000000" pitchFamily="65" charset="-120"/>
                          <a:ea typeface="DFKai-SB" panose="03000509000000000000" pitchFamily="65" charset="-120"/>
                        </a:rPr>
                        <a:t>中外文化藝術交流中心</a:t>
                      </a:r>
                    </a:p>
                  </a:txBody>
                  <a:tcPr marL="91441" marR="91441" marT="45734" marB="45734" horzOverflow="overflow">
                    <a:lnL w="127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grpSp>
        <p:nvGrpSpPr>
          <p:cNvPr id="6" name="组合 5">
            <a:extLst>
              <a:ext uri="{FF2B5EF4-FFF2-40B4-BE49-F238E27FC236}">
                <a16:creationId xmlns:a16="http://schemas.microsoft.com/office/drawing/2014/main" id="{8D58A509-88C3-40B3-93DB-CCCEF670E7E7}"/>
              </a:ext>
            </a:extLst>
          </p:cNvPr>
          <p:cNvGrpSpPr>
            <a:grpSpLocks noChangeAspect="1"/>
          </p:cNvGrpSpPr>
          <p:nvPr/>
        </p:nvGrpSpPr>
        <p:grpSpPr>
          <a:xfrm>
            <a:off x="919155" y="1223052"/>
            <a:ext cx="493472" cy="540000"/>
            <a:chOff x="6523756" y="488141"/>
            <a:chExt cx="883270" cy="966551"/>
          </a:xfrm>
        </p:grpSpPr>
        <p:sp>
          <p:nvSpPr>
            <p:cNvPr id="7" name="流程图: 离页连接符 6">
              <a:extLst>
                <a:ext uri="{FF2B5EF4-FFF2-40B4-BE49-F238E27FC236}">
                  <a16:creationId xmlns:a16="http://schemas.microsoft.com/office/drawing/2014/main" id="{21D0CFB4-984C-4184-BA6D-A21CE0C9AEF9}"/>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8" name="流程图: 离页连接符 7">
              <a:extLst>
                <a:ext uri="{FF2B5EF4-FFF2-40B4-BE49-F238E27FC236}">
                  <a16:creationId xmlns:a16="http://schemas.microsoft.com/office/drawing/2014/main" id="{D13D555F-24FA-4A61-88FB-758944636FA9}"/>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9" name="流程图: 离页连接符 8">
              <a:extLst>
                <a:ext uri="{FF2B5EF4-FFF2-40B4-BE49-F238E27FC236}">
                  <a16:creationId xmlns:a16="http://schemas.microsoft.com/office/drawing/2014/main" id="{6E69DCF0-D991-4D5A-83A2-0DB341DBD92E}"/>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10" name="组合 9">
              <a:extLst>
                <a:ext uri="{FF2B5EF4-FFF2-40B4-BE49-F238E27FC236}">
                  <a16:creationId xmlns:a16="http://schemas.microsoft.com/office/drawing/2014/main" id="{5C39DC84-86E3-4AAE-8D4A-D290FF0D6D30}"/>
                </a:ext>
              </a:extLst>
            </p:cNvPr>
            <p:cNvGrpSpPr/>
            <p:nvPr/>
          </p:nvGrpSpPr>
          <p:grpSpPr>
            <a:xfrm>
              <a:off x="6676279" y="647264"/>
              <a:ext cx="600075" cy="568325"/>
              <a:chOff x="5991226" y="2949576"/>
              <a:chExt cx="600075" cy="568325"/>
            </a:xfrm>
          </p:grpSpPr>
          <p:sp>
            <p:nvSpPr>
              <p:cNvPr id="11" name="Freeform 46">
                <a:extLst>
                  <a:ext uri="{FF2B5EF4-FFF2-40B4-BE49-F238E27FC236}">
                    <a16:creationId xmlns:a16="http://schemas.microsoft.com/office/drawing/2014/main" id="{9FCEE6A3-E4D7-4B51-868D-D0575CC75441}"/>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12" name="Line 47">
                <a:extLst>
                  <a:ext uri="{FF2B5EF4-FFF2-40B4-BE49-F238E27FC236}">
                    <a16:creationId xmlns:a16="http://schemas.microsoft.com/office/drawing/2014/main" id="{F2CD889F-015B-471B-AA63-2E4C58177861}"/>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13" name="Freeform 48">
                <a:extLst>
                  <a:ext uri="{FF2B5EF4-FFF2-40B4-BE49-F238E27FC236}">
                    <a16:creationId xmlns:a16="http://schemas.microsoft.com/office/drawing/2014/main" id="{E610693C-DF66-4A83-A45D-80C186840FC7}"/>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grpSp>
      </p:grpSp>
      <p:sp>
        <p:nvSpPr>
          <p:cNvPr id="14"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2134985" y="233428"/>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6" name="内容占位符 2">
            <a:extLst>
              <a:ext uri="{FF2B5EF4-FFF2-40B4-BE49-F238E27FC236}">
                <a16:creationId xmlns:a16="http://schemas.microsoft.com/office/drawing/2014/main" id="{C838DB13-ACE8-864D-A8D9-141860B01628}"/>
              </a:ext>
            </a:extLst>
          </p:cNvPr>
          <p:cNvSpPr txBox="1">
            <a:spLocks noChangeArrowheads="1"/>
          </p:cNvSpPr>
          <p:nvPr/>
        </p:nvSpPr>
        <p:spPr>
          <a:xfrm>
            <a:off x="1471720" y="5307446"/>
            <a:ext cx="9469478" cy="1089529"/>
          </a:xfrm>
          <a:prstGeom prst="rect">
            <a:avLst/>
          </a:prstGeom>
          <a:ln w="28575">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400" dirty="0">
                <a:latin typeface="DFKai-SB" panose="03000509000000000000" pitchFamily="65" charset="-120"/>
                <a:ea typeface="DFKai-SB" panose="03000509000000000000" pitchFamily="65" charset="-120"/>
              </a:rPr>
              <a:t>詳細內容見於下一個學習重點</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涉及香港的發展規劃和政策（粵港澳大灣區建設、</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內地與香港關於建立更緊密經貿關係的安排</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）與促進香港發展的關係的投影片，請自行參閱</a:t>
            </a:r>
            <a:r>
              <a:rPr lang="zh-CN"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内容占位符 2">
            <a:extLst>
              <a:ext uri="{FF2B5EF4-FFF2-40B4-BE49-F238E27FC236}">
                <a16:creationId xmlns:a16="http://schemas.microsoft.com/office/drawing/2014/main" id="{705E495F-7792-FB48-8BE7-0C76BBF90A7E}"/>
              </a:ext>
            </a:extLst>
          </p:cNvPr>
          <p:cNvSpPr>
            <a:spLocks noGrp="1" noChangeArrowheads="1"/>
          </p:cNvSpPr>
          <p:nvPr>
            <p:ph idx="1"/>
          </p:nvPr>
        </p:nvSpPr>
        <p:spPr>
          <a:xfrm>
            <a:off x="266007" y="1445921"/>
            <a:ext cx="8495607" cy="3293209"/>
          </a:xfrm>
          <a:ln w="28575">
            <a:solidFill>
              <a:srgbClr val="FF0000"/>
            </a:solidFill>
          </a:ln>
        </p:spPr>
        <p:txBody>
          <a:bodyPr wrap="square">
            <a:spAutoFit/>
          </a:bodyPr>
          <a:lstStyle/>
          <a:p>
            <a:pPr marL="0" indent="0">
              <a:lnSpc>
                <a:spcPct val="100000"/>
              </a:lnSpc>
              <a:buNone/>
            </a:pPr>
            <a:r>
              <a:rPr lang="zh-CN" altLang="en-US" sz="2500" dirty="0" smtClean="0">
                <a:latin typeface="DFKai-SB" panose="03000509000000000000" pitchFamily="65" charset="-120"/>
                <a:ea typeface="DFKai-SB" panose="03000509000000000000" pitchFamily="65" charset="-120"/>
              </a:rPr>
              <a:t>國家</a:t>
            </a:r>
            <a:r>
              <a:rPr lang="zh-CN" altLang="en-US" sz="2500" dirty="0">
                <a:latin typeface="DFKai-SB" panose="03000509000000000000" pitchFamily="65" charset="-120"/>
                <a:ea typeface="DFKai-SB" panose="03000509000000000000" pitchFamily="65" charset="-120"/>
              </a:rPr>
              <a:t>通過列入國家發展規劃的方式，促進香港鞏固原有競爭優勢，支持香港鞏固國際金融中心、國際貿易中心、國際航運中心地位，強化香港全球離岸人民幣業務樞紐、國際資產管理中心及風險管理中心功能，充分利用香港的金融優勢，研究發展更多人民幣交易產品，推動更多人民幣資金的跨境投資和融資活動，支持有競爭力的企業到香港上市，支持香港發展綠色金融，支持大灣區</a:t>
            </a:r>
            <a:r>
              <a:rPr lang="zh-TW" altLang="en-US" sz="2500" dirty="0">
                <a:latin typeface="DFKai-SB" panose="03000509000000000000" pitchFamily="65" charset="-120"/>
                <a:ea typeface="DFKai-SB" panose="03000509000000000000" pitchFamily="65" charset="-120"/>
              </a:rPr>
              <a:t>「</a:t>
            </a:r>
            <a:r>
              <a:rPr lang="zh-CN" altLang="en-US" sz="2500" dirty="0">
                <a:latin typeface="DFKai-SB" panose="03000509000000000000" pitchFamily="65" charset="-120"/>
                <a:ea typeface="DFKai-SB" panose="03000509000000000000" pitchFamily="65" charset="-120"/>
              </a:rPr>
              <a:t>跨境理財通</a:t>
            </a:r>
            <a:r>
              <a:rPr lang="zh-TW" altLang="en-US" sz="2500" dirty="0">
                <a:latin typeface="DFKai-SB" panose="03000509000000000000" pitchFamily="65" charset="-120"/>
                <a:ea typeface="DFKai-SB" panose="03000509000000000000" pitchFamily="65" charset="-120"/>
              </a:rPr>
              <a:t>」</a:t>
            </a:r>
            <a:r>
              <a:rPr lang="zh-CN" altLang="en-US" sz="2500" dirty="0">
                <a:latin typeface="DFKai-SB" panose="03000509000000000000" pitchFamily="65" charset="-120"/>
                <a:ea typeface="DFKai-SB" panose="03000509000000000000" pitchFamily="65" charset="-120"/>
              </a:rPr>
              <a:t>等金融市場互聯互通</a:t>
            </a:r>
            <a:r>
              <a:rPr lang="zh-CN" altLang="en-US" sz="2500" dirty="0" smtClean="0">
                <a:latin typeface="DFKai-SB" panose="03000509000000000000" pitchFamily="65" charset="-120"/>
                <a:ea typeface="DFKai-SB" panose="03000509000000000000" pitchFamily="65" charset="-120"/>
              </a:rPr>
              <a:t>。</a:t>
            </a:r>
            <a:endParaRPr lang="zh-CN" altLang="en-US" sz="2500" dirty="0">
              <a:solidFill>
                <a:srgbClr val="FF0000"/>
              </a:solidFill>
              <a:latin typeface="DFKai-SB" panose="03000509000000000000" pitchFamily="65" charset="-120"/>
              <a:ea typeface="DFKai-SB" panose="03000509000000000000" pitchFamily="65" charset="-120"/>
            </a:endParaRPr>
          </a:p>
        </p:txBody>
      </p:sp>
      <p:sp>
        <p:nvSpPr>
          <p:cNvPr id="2" name="文本框 1">
            <a:extLst>
              <a:ext uri="{FF2B5EF4-FFF2-40B4-BE49-F238E27FC236}">
                <a16:creationId xmlns:a16="http://schemas.microsoft.com/office/drawing/2014/main" id="{48CE1697-05DC-A945-B4DE-9A01D3391BB0}"/>
              </a:ext>
            </a:extLst>
          </p:cNvPr>
          <p:cNvSpPr txBox="1"/>
          <p:nvPr/>
        </p:nvSpPr>
        <p:spPr>
          <a:xfrm>
            <a:off x="804915" y="863228"/>
            <a:ext cx="10210800" cy="523220"/>
          </a:xfrm>
          <a:prstGeom prst="rect">
            <a:avLst/>
          </a:prstGeom>
          <a:noFill/>
        </p:spPr>
        <p:txBody>
          <a:bodyPr wrap="square" rtlCol="0">
            <a:spAutoFit/>
          </a:bodyPr>
          <a:lstStyle/>
          <a:p>
            <a:pPr algn="ctr"/>
            <a:r>
              <a:rPr lang="zh-CN" altLang="zh-CN" sz="2800" b="1" dirty="0">
                <a:latin typeface="DFKai-SB" panose="03000509000000000000" pitchFamily="65" charset="-120"/>
                <a:ea typeface="DFKai-SB" panose="03000509000000000000" pitchFamily="65" charset="-120"/>
              </a:rPr>
              <a:t>鞏固香港國際金融中心</a:t>
            </a:r>
            <a:r>
              <a:rPr lang="zh-CN" altLang="en-US" sz="2800" b="1" dirty="0">
                <a:latin typeface="DFKai-SB" panose="03000509000000000000" pitchFamily="65" charset="-120"/>
                <a:ea typeface="DFKai-SB" panose="03000509000000000000" pitchFamily="65" charset="-120"/>
              </a:rPr>
              <a:t>、貿易中心、航運中心</a:t>
            </a:r>
            <a:r>
              <a:rPr lang="zh-CN" altLang="zh-CN" sz="2800" b="1" dirty="0">
                <a:latin typeface="DFKai-SB" panose="03000509000000000000" pitchFamily="65" charset="-120"/>
                <a:ea typeface="DFKai-SB" panose="03000509000000000000" pitchFamily="65" charset="-120"/>
              </a:rPr>
              <a:t>地位</a:t>
            </a:r>
            <a:endParaRPr kumimoji="1" lang="zh-CN" altLang="en-US" sz="2800" b="1" dirty="0">
              <a:latin typeface="DFKai-SB" panose="03000509000000000000" pitchFamily="65" charset="-120"/>
              <a:ea typeface="DFKai-SB" panose="03000509000000000000" pitchFamily="65" charset="-120"/>
            </a:endParaRPr>
          </a:p>
        </p:txBody>
      </p:sp>
      <p:sp>
        <p:nvSpPr>
          <p:cNvPr id="4"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2209800" y="195584"/>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52864" y="4885286"/>
            <a:ext cx="4410511" cy="1412486"/>
          </a:xfrm>
          <a:prstGeom prst="rect">
            <a:avLst/>
          </a:prstGeom>
        </p:spPr>
      </p:pic>
      <p:pic>
        <p:nvPicPr>
          <p:cNvPr id="5" name="Picture 4"/>
          <p:cNvPicPr>
            <a:picLocks noChangeAspect="1"/>
          </p:cNvPicPr>
          <p:nvPr/>
        </p:nvPicPr>
        <p:blipFill>
          <a:blip r:embed="rId4"/>
          <a:stretch>
            <a:fillRect/>
          </a:stretch>
        </p:blipFill>
        <p:spPr>
          <a:xfrm>
            <a:off x="8916666" y="1474128"/>
            <a:ext cx="3017812" cy="1918466"/>
          </a:xfrm>
          <a:prstGeom prst="rect">
            <a:avLst/>
          </a:prstGeom>
        </p:spPr>
      </p:pic>
      <p:sp>
        <p:nvSpPr>
          <p:cNvPr id="6" name="Rectangle 5"/>
          <p:cNvSpPr/>
          <p:nvPr/>
        </p:nvSpPr>
        <p:spPr>
          <a:xfrm>
            <a:off x="9794630" y="3423522"/>
            <a:ext cx="1261884"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葵青貨櫃碼頭</a:t>
            </a:r>
            <a:endParaRPr lang="en-US" sz="1400" dirty="0">
              <a:latin typeface="標楷體" panose="03000509000000000000" pitchFamily="65" charset="-120"/>
              <a:ea typeface="標楷體" panose="03000509000000000000" pitchFamily="65" charset="-120"/>
            </a:endParaRPr>
          </a:p>
        </p:txBody>
      </p:sp>
      <p:sp>
        <p:nvSpPr>
          <p:cNvPr id="7" name="Rectangle 6"/>
          <p:cNvSpPr/>
          <p:nvPr/>
        </p:nvSpPr>
        <p:spPr>
          <a:xfrm>
            <a:off x="1664698" y="6297772"/>
            <a:ext cx="1415772" cy="338554"/>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香港國際機場</a:t>
            </a:r>
            <a:endParaRPr lang="en-US" sz="1600" dirty="0">
              <a:latin typeface="標楷體" panose="03000509000000000000" pitchFamily="65" charset="-120"/>
              <a:ea typeface="標楷體" panose="03000509000000000000" pitchFamily="65" charset="-120"/>
            </a:endParaRPr>
          </a:p>
        </p:txBody>
      </p:sp>
      <p:pic>
        <p:nvPicPr>
          <p:cNvPr id="8" name="Picture 7"/>
          <p:cNvPicPr>
            <a:picLocks noChangeAspect="1"/>
          </p:cNvPicPr>
          <p:nvPr/>
        </p:nvPicPr>
        <p:blipFill>
          <a:blip r:embed="rId5"/>
          <a:stretch>
            <a:fillRect/>
          </a:stretch>
        </p:blipFill>
        <p:spPr>
          <a:xfrm>
            <a:off x="5137579" y="4885286"/>
            <a:ext cx="2764328" cy="1469442"/>
          </a:xfrm>
          <a:prstGeom prst="rect">
            <a:avLst/>
          </a:prstGeom>
        </p:spPr>
      </p:pic>
      <p:sp>
        <p:nvSpPr>
          <p:cNvPr id="9" name="Rectangle 8"/>
          <p:cNvSpPr/>
          <p:nvPr/>
        </p:nvSpPr>
        <p:spPr>
          <a:xfrm>
            <a:off x="5504080" y="6301576"/>
            <a:ext cx="1826141" cy="338554"/>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廣深港高鐵香港站</a:t>
            </a:r>
            <a:endParaRPr lang="en-US" sz="1600" dirty="0">
              <a:latin typeface="標楷體" panose="03000509000000000000" pitchFamily="65" charset="-120"/>
              <a:ea typeface="標楷體" panose="03000509000000000000" pitchFamily="65" charset="-120"/>
            </a:endParaRPr>
          </a:p>
        </p:txBody>
      </p:sp>
      <p:pic>
        <p:nvPicPr>
          <p:cNvPr id="10" name="Picture 9"/>
          <p:cNvPicPr>
            <a:picLocks noChangeAspect="1"/>
          </p:cNvPicPr>
          <p:nvPr/>
        </p:nvPicPr>
        <p:blipFill>
          <a:blip r:embed="rId6"/>
          <a:stretch>
            <a:fillRect/>
          </a:stretch>
        </p:blipFill>
        <p:spPr>
          <a:xfrm>
            <a:off x="8875254" y="3817494"/>
            <a:ext cx="3100635" cy="1802513"/>
          </a:xfrm>
          <a:prstGeom prst="rect">
            <a:avLst/>
          </a:prstGeom>
        </p:spPr>
      </p:pic>
      <p:sp>
        <p:nvSpPr>
          <p:cNvPr id="11" name="Rectangle 10"/>
          <p:cNvSpPr/>
          <p:nvPr/>
        </p:nvSpPr>
        <p:spPr>
          <a:xfrm>
            <a:off x="9959016" y="5706353"/>
            <a:ext cx="1210588" cy="338554"/>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港珠澳大橋</a:t>
            </a:r>
            <a:endParaRPr lang="en-US" sz="1600" dirty="0">
              <a:latin typeface="標楷體" panose="03000509000000000000" pitchFamily="65" charset="-120"/>
              <a:ea typeface="標楷體" panose="03000509000000000000" pitchFamily="65" charset="-120"/>
            </a:endParaRPr>
          </a:p>
        </p:txBody>
      </p:sp>
      <p:sp>
        <p:nvSpPr>
          <p:cNvPr id="12" name="Rectangle 11"/>
          <p:cNvSpPr/>
          <p:nvPr/>
        </p:nvSpPr>
        <p:spPr>
          <a:xfrm>
            <a:off x="8268408" y="6131253"/>
            <a:ext cx="3068285"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圖片來源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投資</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推廣署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gba.investhk.gov.hk/zh-hk/facilitation-measures/transportation-and-logistics.html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标题 1">
            <a:extLst>
              <a:ext uri="{FF2B5EF4-FFF2-40B4-BE49-F238E27FC236}">
                <a16:creationId xmlns:a16="http://schemas.microsoft.com/office/drawing/2014/main" id="{2278E54A-3AC7-A747-97FE-EBB91076A013}"/>
              </a:ext>
            </a:extLst>
          </p:cNvPr>
          <p:cNvSpPr>
            <a:spLocks noGrp="1" noChangeArrowheads="1"/>
          </p:cNvSpPr>
          <p:nvPr>
            <p:ph type="title"/>
          </p:nvPr>
        </p:nvSpPr>
        <p:spPr>
          <a:xfrm>
            <a:off x="411479" y="616713"/>
            <a:ext cx="3169984" cy="480131"/>
          </a:xfrm>
          <a:noFill/>
        </p:spPr>
        <p:txBody>
          <a:bodyPr wrap="square" rtlCol="0">
            <a:spAutoFit/>
          </a:bodyPr>
          <a:lstStyle/>
          <a:p>
            <a:pPr algn="ctr"/>
            <a:r>
              <a:rPr lang="zh-CN" altLang="zh-CN" sz="2800" b="1" dirty="0">
                <a:latin typeface="DFKai-SB" panose="03000509000000000000" pitchFamily="65" charset="-120"/>
                <a:ea typeface="DFKai-SB" panose="03000509000000000000" pitchFamily="65" charset="-120"/>
                <a:cs typeface="+mn-cs"/>
              </a:rPr>
              <a:t>構建國際航空樞紐</a:t>
            </a:r>
            <a:endParaRPr lang="zh-CN" altLang="en-US" sz="2800" b="1" dirty="0">
              <a:latin typeface="DFKai-SB" panose="03000509000000000000" pitchFamily="65" charset="-120"/>
              <a:ea typeface="DFKai-SB" panose="03000509000000000000" pitchFamily="65" charset="-120"/>
              <a:cs typeface="+mn-cs"/>
            </a:endParaRPr>
          </a:p>
        </p:txBody>
      </p:sp>
      <p:sp>
        <p:nvSpPr>
          <p:cNvPr id="208898" name="内容占位符 2">
            <a:extLst>
              <a:ext uri="{FF2B5EF4-FFF2-40B4-BE49-F238E27FC236}">
                <a16:creationId xmlns:a16="http://schemas.microsoft.com/office/drawing/2014/main" id="{27F7F1B0-DE75-8943-B8E6-9056CD29684A}"/>
              </a:ext>
            </a:extLst>
          </p:cNvPr>
          <p:cNvSpPr>
            <a:spLocks noGrp="1" noChangeArrowheads="1"/>
          </p:cNvSpPr>
          <p:nvPr>
            <p:ph idx="1"/>
          </p:nvPr>
        </p:nvSpPr>
        <p:spPr>
          <a:xfrm>
            <a:off x="544809" y="1167477"/>
            <a:ext cx="7610853" cy="1569660"/>
          </a:xfrm>
          <a:ln w="38100">
            <a:solidFill>
              <a:srgbClr val="FF0000"/>
            </a:solidFill>
          </a:ln>
        </p:spPr>
        <p:txBody>
          <a:bodyPr wrap="square">
            <a:spAutoFit/>
          </a:bodyPr>
          <a:lstStyle/>
          <a:p>
            <a:pPr marL="0" indent="0">
              <a:lnSpc>
                <a:spcPct val="100000"/>
              </a:lnSpc>
              <a:buNone/>
            </a:pPr>
            <a:r>
              <a:rPr lang="zh-CN" altLang="en-US" sz="2400" dirty="0" smtClean="0">
                <a:latin typeface="DFKai-SB" panose="03000509000000000000" pitchFamily="65" charset="-120"/>
                <a:ea typeface="DFKai-SB" panose="03000509000000000000" pitchFamily="65" charset="-120"/>
              </a:rPr>
              <a:t>國家支持香港機場</a:t>
            </a:r>
            <a:r>
              <a:rPr lang="zh-CN" altLang="zh-CN" sz="2400" dirty="0" smtClean="0">
                <a:latin typeface="DFKai-SB" panose="03000509000000000000" pitchFamily="65" charset="-120"/>
                <a:ea typeface="DFKai-SB" panose="03000509000000000000" pitchFamily="65" charset="-120"/>
              </a:rPr>
              <a:t>三跑道、高端物流中心、航</a:t>
            </a:r>
            <a:r>
              <a:rPr lang="zh-TW" altLang="en-US" sz="2400" dirty="0">
                <a:latin typeface="DFKai-SB" panose="03000509000000000000" pitchFamily="65" charset="-120"/>
                <a:ea typeface="DFKai-SB" panose="03000509000000000000" pitchFamily="65" charset="-120"/>
              </a:rPr>
              <a:t>天</a:t>
            </a:r>
            <a:r>
              <a:rPr lang="zh-CN" altLang="zh-CN" sz="2400" dirty="0" smtClean="0">
                <a:latin typeface="DFKai-SB" panose="03000509000000000000" pitchFamily="65" charset="-120"/>
                <a:ea typeface="DFKai-SB" panose="03000509000000000000" pitchFamily="65" charset="-120"/>
              </a:rPr>
              <a:t>城</a:t>
            </a:r>
            <a:r>
              <a:rPr lang="zh-TW" altLang="en-US" sz="2400" dirty="0" smtClean="0">
                <a:latin typeface="DFKai-SB" panose="03000509000000000000" pitchFamily="65" charset="-120"/>
                <a:ea typeface="DFKai-SB" panose="03000509000000000000" pitchFamily="65" charset="-120"/>
              </a:rPr>
              <a:t>項目</a:t>
            </a:r>
            <a:r>
              <a:rPr lang="zh-CN" altLang="en-US" sz="2400" dirty="0" smtClean="0">
                <a:latin typeface="DFKai-SB" panose="03000509000000000000" pitchFamily="65" charset="-120"/>
                <a:ea typeface="DFKai-SB" panose="03000509000000000000" pitchFamily="65" charset="-120"/>
              </a:rPr>
              <a:t>。支持</a:t>
            </a:r>
            <a:r>
              <a:rPr lang="zh-CN" altLang="en-US" sz="2400" dirty="0">
                <a:latin typeface="DFKai-SB" panose="03000509000000000000" pitchFamily="65" charset="-120"/>
                <a:ea typeface="DFKai-SB" panose="03000509000000000000" pitchFamily="65" charset="-120"/>
              </a:rPr>
              <a:t>香港</a:t>
            </a:r>
            <a:r>
              <a:rPr lang="zh-CN" altLang="zh-CN" sz="2400" dirty="0">
                <a:latin typeface="DFKai-SB" panose="03000509000000000000" pitchFamily="65" charset="-120"/>
                <a:ea typeface="DFKai-SB" panose="03000509000000000000" pitchFamily="65" charset="-120"/>
              </a:rPr>
              <a:t>入股珠海機場</a:t>
            </a:r>
            <a:r>
              <a:rPr lang="zh-CN" altLang="en-US" sz="2400" dirty="0">
                <a:latin typeface="DFKai-SB" panose="03000509000000000000" pitchFamily="65" charset="-120"/>
                <a:ea typeface="DFKai-SB" panose="03000509000000000000" pitchFamily="65" charset="-120"/>
              </a:rPr>
              <a:t>，優化珠三角空域</a:t>
            </a:r>
            <a:r>
              <a:rPr lang="zh-CN" altLang="en-US" sz="2400" dirty="0" smtClean="0">
                <a:latin typeface="DFKai-SB" panose="03000509000000000000" pitchFamily="65" charset="-120"/>
                <a:ea typeface="DFKai-SB" panose="03000509000000000000" pitchFamily="65" charset="-120"/>
              </a:rPr>
              <a:t>管理，</a:t>
            </a:r>
            <a:r>
              <a:rPr lang="zh-CN" altLang="en-US" sz="2400" dirty="0">
                <a:latin typeface="DFKai-SB" panose="03000509000000000000" pitchFamily="65" charset="-120"/>
                <a:ea typeface="DFKai-SB" panose="03000509000000000000" pitchFamily="65" charset="-120"/>
              </a:rPr>
              <a:t>支援發展航空金融及飛機租賃，強化航空管理培訓中心功能，構建國際航空樞紐。</a:t>
            </a:r>
            <a:endParaRPr lang="zh-CN" altLang="zh-CN" sz="2400" dirty="0">
              <a:latin typeface="DFKai-SB" panose="03000509000000000000" pitchFamily="65" charset="-120"/>
              <a:ea typeface="DFKai-SB" panose="03000509000000000000" pitchFamily="65" charset="-120"/>
            </a:endParaRPr>
          </a:p>
        </p:txBody>
      </p:sp>
      <p:sp>
        <p:nvSpPr>
          <p:cNvPr id="9"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1938282" y="128074"/>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a:t>
            </a:r>
            <a:r>
              <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十四五規劃</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a:t>
            </a: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Arial" panose="020B0604020202020204" pitchFamily="34" charset="0"/>
              </a:rPr>
              <a:t>與香港發展</a:t>
            </a:r>
            <a:endParaRPr kumimoji="0" lang="zh-CN" altLang="zh-CN" sz="40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10" name="标题 1">
            <a:extLst>
              <a:ext uri="{FF2B5EF4-FFF2-40B4-BE49-F238E27FC236}">
                <a16:creationId xmlns:a16="http://schemas.microsoft.com/office/drawing/2014/main" id="{0B0D3110-239B-4543-9E0C-B005B836DC56}"/>
              </a:ext>
            </a:extLst>
          </p:cNvPr>
          <p:cNvSpPr txBox="1">
            <a:spLocks noChangeArrowheads="1"/>
          </p:cNvSpPr>
          <p:nvPr/>
        </p:nvSpPr>
        <p:spPr>
          <a:xfrm>
            <a:off x="411479" y="2769330"/>
            <a:ext cx="4646815" cy="4801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 </a:t>
            </a:r>
            <a:r>
              <a:rPr kumimoji="0" lang="zh-CN" altLang="zh-CN"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建設國際文化藝術交流中心</a:t>
            </a: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11" name="内容占位符 2">
            <a:extLst>
              <a:ext uri="{FF2B5EF4-FFF2-40B4-BE49-F238E27FC236}">
                <a16:creationId xmlns:a16="http://schemas.microsoft.com/office/drawing/2014/main" id="{88BA9156-5A77-B34F-963E-09E288B42A51}"/>
              </a:ext>
            </a:extLst>
          </p:cNvPr>
          <p:cNvSpPr txBox="1">
            <a:spLocks noChangeArrowheads="1"/>
          </p:cNvSpPr>
          <p:nvPr/>
        </p:nvSpPr>
        <p:spPr>
          <a:xfrm>
            <a:off x="544809" y="3281654"/>
            <a:ext cx="7610853" cy="2308324"/>
          </a:xfrm>
          <a:prstGeom prst="rect">
            <a:avLst/>
          </a:prstGeom>
          <a:ln w="38100">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國家</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支持香港發展中外文化藝術交流中心。香港多元文化共存，有自由、開放、活躍的文化氛圍，具備發展中外文化藝術交流中心的條件。香港藝術團體估計約有</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5</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000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多個，有利於中外文化藝術交流</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隨著香港故宮文化博物館、西九文化區的建成，香港文化場地等硬體設施也逐步完善，香港將成爲文化藝術交流的國際樞紐。</a:t>
            </a:r>
          </a:p>
        </p:txBody>
      </p:sp>
      <p:sp>
        <p:nvSpPr>
          <p:cNvPr id="2" name="Rectangle 1"/>
          <p:cNvSpPr/>
          <p:nvPr/>
        </p:nvSpPr>
        <p:spPr>
          <a:xfrm>
            <a:off x="8467986" y="2650983"/>
            <a:ext cx="34087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香港故宮文化</a:t>
            </a:r>
            <a:r>
              <a:rPr kumimoji="0" lang="zh-TW" altLang="en-US" sz="12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博物館定期舉辦中國</a:t>
            </a:r>
            <a:r>
              <a:rPr kumimoji="0" lang="zh-TW" altLang="en-US" sz="1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文化藝術的特別展覽，以及來自世界各地的藝術</a:t>
            </a:r>
            <a:r>
              <a:rPr kumimoji="0" lang="zh-TW" altLang="en-US" sz="12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珍品</a:t>
            </a:r>
            <a:endParaRPr kumimoji="0" 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3" name="Picture 2"/>
          <p:cNvPicPr>
            <a:picLocks noChangeAspect="1"/>
          </p:cNvPicPr>
          <p:nvPr/>
        </p:nvPicPr>
        <p:blipFill>
          <a:blip r:embed="rId3"/>
          <a:stretch>
            <a:fillRect/>
          </a:stretch>
        </p:blipFill>
        <p:spPr>
          <a:xfrm>
            <a:off x="8633429" y="1083085"/>
            <a:ext cx="2853949" cy="1567898"/>
          </a:xfrm>
          <a:prstGeom prst="rect">
            <a:avLst/>
          </a:prstGeom>
        </p:spPr>
      </p:pic>
      <p:pic>
        <p:nvPicPr>
          <p:cNvPr id="5" name="Picture 4"/>
          <p:cNvPicPr>
            <a:picLocks noChangeAspect="1"/>
          </p:cNvPicPr>
          <p:nvPr/>
        </p:nvPicPr>
        <p:blipFill>
          <a:blip r:embed="rId4"/>
          <a:stretch>
            <a:fillRect/>
          </a:stretch>
        </p:blipFill>
        <p:spPr>
          <a:xfrm>
            <a:off x="8617615" y="3169169"/>
            <a:ext cx="3328834" cy="1377448"/>
          </a:xfrm>
          <a:prstGeom prst="rect">
            <a:avLst/>
          </a:prstGeom>
        </p:spPr>
      </p:pic>
      <p:pic>
        <p:nvPicPr>
          <p:cNvPr id="6" name="Picture 5"/>
          <p:cNvPicPr>
            <a:picLocks noChangeAspect="1"/>
          </p:cNvPicPr>
          <p:nvPr/>
        </p:nvPicPr>
        <p:blipFill>
          <a:blip r:embed="rId5"/>
          <a:stretch>
            <a:fillRect/>
          </a:stretch>
        </p:blipFill>
        <p:spPr>
          <a:xfrm>
            <a:off x="8617615" y="4546617"/>
            <a:ext cx="3328834" cy="1922917"/>
          </a:xfrm>
          <a:prstGeom prst="rect">
            <a:avLst/>
          </a:prstGeom>
        </p:spPr>
      </p:pic>
      <p:sp>
        <p:nvSpPr>
          <p:cNvPr id="12" name="Rectangle 11"/>
          <p:cNvSpPr/>
          <p:nvPr/>
        </p:nvSpPr>
        <p:spPr>
          <a:xfrm>
            <a:off x="133005" y="5622171"/>
            <a:ext cx="854303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來源</a:t>
            </a:r>
            <a:r>
              <a:rPr kumimoji="0"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 </a:t>
            </a:r>
            <a:endParaRPr kumimoji="0" lang="en-US" altLang="zh-TW" sz="12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2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國家發展</a:t>
            </a:r>
            <a:r>
              <a:rPr kumimoji="0"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和改革委員會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https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://www.ndrc.gov.cn/xxgk/zcfb/ghwb/202103/t20210323_1270124.html?code=&amp;</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state=123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2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香港政府</a:t>
            </a:r>
            <a:r>
              <a:rPr kumimoji="0"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新聞處</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https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://www.brandhk.gov.hk/uploads/brandhk/files/factsheets/Hong_Kong_Themes/Hong-Kongs-role-in-the-National-14th-Five-Year-Plan-C.pdf</a:t>
            </a:r>
            <a:endPar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香港故宮文化博物館</a:t>
            </a:r>
            <a:r>
              <a:rPr kumimoji="0" lang="en-US" altLang="zh-TW"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https://www.westkowloon.hk/tc/hong-kong-palace-museum-exhibitions#overview</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投資推廣</a:t>
            </a:r>
            <a:r>
              <a:rPr kumimoji="0" lang="zh-TW" altLang="en-US" sz="12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署 </a:t>
            </a:r>
            <a:r>
              <a:rPr kumimoji="0" lang="en-US" altLang="zh-TW"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https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gba.investhk.gov.hk/zh-hk/facilitation-measures/arts-culture-creative-industries-and-intellectual-property.html</a:t>
            </a:r>
            <a:r>
              <a:rPr kumimoji="0" lang="en-US" altLang="zh-TW"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3474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内容占位符 2">
            <a:extLst>
              <a:ext uri="{FF2B5EF4-FFF2-40B4-BE49-F238E27FC236}">
                <a16:creationId xmlns:a16="http://schemas.microsoft.com/office/drawing/2014/main" id="{BC5A1C60-2200-D044-B4CD-A4291408A7A4}"/>
              </a:ext>
            </a:extLst>
          </p:cNvPr>
          <p:cNvSpPr>
            <a:spLocks noGrp="1" noChangeArrowheads="1"/>
          </p:cNvSpPr>
          <p:nvPr>
            <p:ph idx="1"/>
          </p:nvPr>
        </p:nvSpPr>
        <p:spPr>
          <a:xfrm>
            <a:off x="500279" y="1522232"/>
            <a:ext cx="11191441" cy="3667671"/>
          </a:xfrm>
        </p:spPr>
        <p:txBody>
          <a:bodyPr wrap="square">
            <a:spAutoFit/>
          </a:bodyPr>
          <a:lstStyle/>
          <a:p>
            <a:pPr>
              <a:lnSpc>
                <a:spcPct val="100000"/>
              </a:lnSpc>
            </a:pPr>
            <a:r>
              <a:rPr kumimoji="1" lang="zh-TW" altLang="en-US" dirty="0" smtClean="0">
                <a:latin typeface="DFKai-SB" panose="03000509000000000000" pitchFamily="65" charset="-120"/>
                <a:ea typeface="DFKai-SB" panose="03000509000000000000" pitchFamily="65" charset="-120"/>
              </a:rPr>
              <a:t>「十四五」期間，香港能進一步鞏固作為「一帶一路」首選平臺和重要節點</a:t>
            </a:r>
            <a:r>
              <a:rPr kumimoji="1" lang="zh-CN" altLang="en-US" dirty="0" smtClean="0">
                <a:latin typeface="DFKai-SB" panose="03000509000000000000" pitchFamily="65" charset="-120"/>
                <a:ea typeface="DFKai-SB" panose="03000509000000000000" pitchFamily="65" charset="-120"/>
              </a:rPr>
              <a:t>的</a:t>
            </a:r>
            <a:r>
              <a:rPr kumimoji="1" lang="zh-CN" altLang="en-US" dirty="0">
                <a:latin typeface="DFKai-SB" panose="03000509000000000000" pitchFamily="65" charset="-120"/>
                <a:ea typeface="DFKai-SB" panose="03000509000000000000" pitchFamily="65" charset="-120"/>
              </a:rPr>
              <a:t>地位；</a:t>
            </a:r>
            <a:r>
              <a:rPr kumimoji="1" lang="zh-TW" altLang="en-US" dirty="0">
                <a:latin typeface="DFKai-SB" panose="03000509000000000000" pitchFamily="65" charset="-120"/>
                <a:ea typeface="DFKai-SB" panose="03000509000000000000" pitchFamily="65" charset="-120"/>
              </a:rPr>
              <a:t>善用自己的國際經驗和專業優勢，</a:t>
            </a:r>
            <a:r>
              <a:rPr kumimoji="1" lang="zh-CN" altLang="en-US" dirty="0">
                <a:latin typeface="DFKai-SB" panose="03000509000000000000" pitchFamily="65" charset="-120"/>
                <a:ea typeface="DFKai-SB" panose="03000509000000000000" pitchFamily="65" charset="-120"/>
              </a:rPr>
              <a:t>助力</a:t>
            </a:r>
            <a:r>
              <a:rPr kumimoji="1" lang="zh-TW" altLang="en-US" dirty="0">
                <a:latin typeface="DFKai-SB" panose="03000509000000000000" pitchFamily="65" charset="-120"/>
                <a:ea typeface="DFKai-SB" panose="03000509000000000000" pitchFamily="65" charset="-120"/>
              </a:rPr>
              <a:t>國家「走出去」；開展「內地企業夥伴交流及對接計劃」，安排內地企業與香港專業服務界別交流對接，促成合作，深化雙方的能力建設，提升項目的國際化、市場化和專業化。</a:t>
            </a:r>
            <a:endParaRPr kumimoji="1" lang="en-US" altLang="zh-TW" dirty="0">
              <a:latin typeface="DFKai-SB" panose="03000509000000000000" pitchFamily="65" charset="-120"/>
              <a:ea typeface="DFKai-SB" panose="03000509000000000000" pitchFamily="65" charset="-120"/>
            </a:endParaRPr>
          </a:p>
          <a:p>
            <a:pPr>
              <a:lnSpc>
                <a:spcPct val="100000"/>
              </a:lnSpc>
            </a:pPr>
            <a:r>
              <a:rPr kumimoji="1" lang="zh-TW" altLang="en-US" dirty="0">
                <a:latin typeface="DFKai-SB" panose="03000509000000000000" pitchFamily="65" charset="-120"/>
                <a:ea typeface="DFKai-SB" panose="03000509000000000000" pitchFamily="65" charset="-120"/>
              </a:rPr>
              <a:t>國家建設粵港澳大灣區，是豐富「一國兩制」實踐的重大創舉，是進一步深化改革、擴大開放的有力舉措，意在支持和推動香港更好融入國家發展大局。香港要抓住這一發展的重大機遇，積極參加建設。</a:t>
            </a:r>
          </a:p>
        </p:txBody>
      </p:sp>
      <p:sp>
        <p:nvSpPr>
          <p:cNvPr id="5" name="任意多边形: 形状 4">
            <a:extLst>
              <a:ext uri="{FF2B5EF4-FFF2-40B4-BE49-F238E27FC236}">
                <a16:creationId xmlns:a16="http://schemas.microsoft.com/office/drawing/2014/main" id="{C099889E-6BE0-4DAF-B9D2-7DE1D20AED3C}"/>
              </a:ext>
            </a:extLst>
          </p:cNvPr>
          <p:cNvSpPr/>
          <p:nvPr/>
        </p:nvSpPr>
        <p:spPr>
          <a:xfrm>
            <a:off x="579380" y="984972"/>
            <a:ext cx="4682314"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a:solidFill>
                  <a:srgbClr val="FFFFFF"/>
                </a:solidFill>
                <a:latin typeface="DFKai-SB" panose="03000509000000000000" pitchFamily="65" charset="-120"/>
                <a:ea typeface="DFKai-SB" panose="03000509000000000000" pitchFamily="65" charset="-120"/>
              </a:rPr>
              <a:t>更好融入國家發展大局</a:t>
            </a:r>
            <a:endParaRPr lang="zh-CN" altLang="en-US" sz="2800" b="1" dirty="0">
              <a:solidFill>
                <a:srgbClr val="FFFFFF"/>
              </a:solidFill>
              <a:latin typeface="DFKai-SB" panose="03000509000000000000" pitchFamily="65" charset="-120"/>
              <a:ea typeface="DFKai-SB" panose="03000509000000000000" pitchFamily="65" charset="-120"/>
            </a:endParaRPr>
          </a:p>
        </p:txBody>
      </p:sp>
      <p:sp>
        <p:nvSpPr>
          <p:cNvPr id="4" name="标题 3073">
            <a:extLst>
              <a:ext uri="{FF2B5EF4-FFF2-40B4-BE49-F238E27FC236}">
                <a16:creationId xmlns:a16="http://schemas.microsoft.com/office/drawing/2014/main" id="{2CA6D0BB-C50C-4970-8233-2731F379E0CD}"/>
              </a:ext>
            </a:extLst>
          </p:cNvPr>
          <p:cNvSpPr txBox="1">
            <a:spLocks noChangeArrowheads="1"/>
          </p:cNvSpPr>
          <p:nvPr/>
        </p:nvSpPr>
        <p:spPr bwMode="auto">
          <a:xfrm>
            <a:off x="2209799" y="183552"/>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十四五規劃</a:t>
            </a:r>
            <a:r>
              <a:rPr lang="zh-TW" altLang="en-US" sz="4000" b="1" dirty="0">
                <a:latin typeface="DFKai-SB" panose="03000509000000000000" pitchFamily="65" charset="-120"/>
                <a:ea typeface="DFKai-SB" panose="03000509000000000000" pitchFamily="65" charset="-120"/>
              </a:rPr>
              <a:t>」</a:t>
            </a:r>
            <a:r>
              <a:rPr lang="zh-TW" altLang="en-US" sz="4000" b="1" dirty="0">
                <a:latin typeface="DFKai-SB" panose="03000509000000000000" pitchFamily="65" charset="-120"/>
                <a:ea typeface="DFKai-SB" panose="03000509000000000000" pitchFamily="65" charset="-120"/>
                <a:sym typeface="Arial" panose="020B0604020202020204" pitchFamily="34" charset="0"/>
              </a:rPr>
              <a:t>與香港發展</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内容占位符 2">
            <a:extLst>
              <a:ext uri="{FF2B5EF4-FFF2-40B4-BE49-F238E27FC236}">
                <a16:creationId xmlns:a16="http://schemas.microsoft.com/office/drawing/2014/main" id="{C838DB13-ACE8-864D-A8D9-141860B01628}"/>
              </a:ext>
            </a:extLst>
          </p:cNvPr>
          <p:cNvSpPr txBox="1">
            <a:spLocks noChangeArrowheads="1"/>
          </p:cNvSpPr>
          <p:nvPr/>
        </p:nvSpPr>
        <p:spPr>
          <a:xfrm>
            <a:off x="811875" y="5334531"/>
            <a:ext cx="10762211" cy="1089529"/>
          </a:xfrm>
          <a:prstGeom prst="rect">
            <a:avLst/>
          </a:prstGeom>
          <a:ln w="28575">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400" dirty="0">
                <a:latin typeface="DFKai-SB" panose="03000509000000000000" pitchFamily="65" charset="-120"/>
                <a:ea typeface="DFKai-SB" panose="03000509000000000000" pitchFamily="65" charset="-120"/>
              </a:rPr>
              <a:t>有關粵港澳大灣區內容見於下一個學習重點</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涉及香港的發展規劃和政策（粵港澳大灣區建設、</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內地與香港關於建立更緊密經貿關係的安排</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）與促進香港發展的關係的投影片，請自行參閱</a:t>
            </a:r>
            <a:r>
              <a:rPr lang="zh-CN"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757" y="903135"/>
            <a:ext cx="10515600" cy="1020431"/>
          </a:xfrm>
        </p:spPr>
        <p:txBody>
          <a:bodyPr/>
          <a:lstStyle/>
          <a:p>
            <a:pPr marL="0" indent="0">
              <a:buNone/>
            </a:pPr>
            <a:r>
              <a:rPr lang="zh-TW" altLang="en-US" dirty="0">
                <a:latin typeface="標楷體" panose="03000509000000000000" pitchFamily="65" charset="-120"/>
                <a:ea typeface="標楷體" panose="03000509000000000000" pitchFamily="65" charset="-120"/>
              </a:rPr>
              <a:t>香港特區政府一直積極配合國家「十四五規劃」以抓緊國家發展帶來的機遇，鞏固及提升香港的競爭優勢。</a:t>
            </a:r>
            <a:endParaRPr lang="en-US" dirty="0">
              <a:latin typeface="標楷體" panose="03000509000000000000" pitchFamily="65" charset="-120"/>
              <a:ea typeface="標楷體" panose="03000509000000000000" pitchFamily="65" charset="-120"/>
            </a:endParaRPr>
          </a:p>
        </p:txBody>
      </p:sp>
      <p:sp>
        <p:nvSpPr>
          <p:cNvPr id="4"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838200" y="57515"/>
            <a:ext cx="10515600" cy="926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graphicFrame>
        <p:nvGraphicFramePr>
          <p:cNvPr id="5" name="Table 4"/>
          <p:cNvGraphicFramePr>
            <a:graphicFrameLocks noGrp="1"/>
          </p:cNvGraphicFramePr>
          <p:nvPr>
            <p:extLst>
              <p:ext uri="{D42A27DB-BD31-4B8C-83A1-F6EECF244321}">
                <p14:modId xmlns:p14="http://schemas.microsoft.com/office/powerpoint/2010/main" val="1764503408"/>
              </p:ext>
            </p:extLst>
          </p:nvPr>
        </p:nvGraphicFramePr>
        <p:xfrm>
          <a:off x="232757" y="1821014"/>
          <a:ext cx="9626138" cy="4206240"/>
        </p:xfrm>
        <a:graphic>
          <a:graphicData uri="http://schemas.openxmlformats.org/drawingml/2006/table">
            <a:tbl>
              <a:tblPr firstRow="1" bandRow="1">
                <a:tableStyleId>{5C22544A-7EE6-4342-B048-85BDC9FD1C3A}</a:tableStyleId>
              </a:tblPr>
              <a:tblGrid>
                <a:gridCol w="2680595">
                  <a:extLst>
                    <a:ext uri="{9D8B030D-6E8A-4147-A177-3AD203B41FA5}">
                      <a16:colId xmlns:a16="http://schemas.microsoft.com/office/drawing/2014/main" val="4261922688"/>
                    </a:ext>
                  </a:extLst>
                </a:gridCol>
                <a:gridCol w="6945543">
                  <a:extLst>
                    <a:ext uri="{9D8B030D-6E8A-4147-A177-3AD203B41FA5}">
                      <a16:colId xmlns:a16="http://schemas.microsoft.com/office/drawing/2014/main" val="3318355777"/>
                    </a:ext>
                  </a:extLst>
                </a:gridCol>
              </a:tblGrid>
              <a:tr h="370840">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370840">
                <a:tc>
                  <a:txBody>
                    <a:bodyPr/>
                    <a:lstStyle/>
                    <a:p>
                      <a:r>
                        <a:rPr lang="zh-TW" altLang="en-US" sz="2400" dirty="0">
                          <a:latin typeface="標楷體" panose="03000509000000000000" pitchFamily="65" charset="-120"/>
                          <a:ea typeface="標楷體" panose="03000509000000000000" pitchFamily="65" charset="-120"/>
                        </a:rPr>
                        <a:t>第一節 支持香港鞏固提升競爭優勢</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支持香港提升國際金融中心地位</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繼續推動各項促進香港與內地跨境金融科技應用的措施，並與金融監管機構積極鼓勵業界提出和測試大灣區的跨境金融科技應用方案及產品。</a:t>
                      </a:r>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進一步鞏固和發展香港作為區內綠色和可持續金融樞紐的地位，推動更多大灣區機構透過香港的資本市場作綠色投融資和認證，支持大灣區綠色企業和項目，</a:t>
                      </a:r>
                      <a:r>
                        <a:rPr lang="zh-TW" altLang="en-US" sz="2400" dirty="0" smtClean="0">
                          <a:latin typeface="標楷體" panose="03000509000000000000" pitchFamily="65" charset="-120"/>
                          <a:ea typeface="標楷體" panose="03000509000000000000" pitchFamily="65" charset="-120"/>
                        </a:rPr>
                        <a:t>並</a:t>
                      </a:r>
                      <a:r>
                        <a:rPr lang="zh-TW" altLang="en-US" sz="2400" dirty="0" smtClean="0">
                          <a:solidFill>
                            <a:schemeClr val="tx1"/>
                          </a:solidFill>
                          <a:latin typeface="標楷體" panose="03000509000000000000" pitchFamily="65" charset="-120"/>
                          <a:ea typeface="標楷體" panose="03000509000000000000" pitchFamily="65" charset="-120"/>
                        </a:rPr>
                        <a:t>已</a:t>
                      </a:r>
                      <a:r>
                        <a:rPr lang="zh-TW" altLang="en-US" sz="2400" dirty="0" smtClean="0">
                          <a:latin typeface="標楷體" panose="03000509000000000000" pitchFamily="65" charset="-120"/>
                          <a:ea typeface="標楷體" panose="03000509000000000000" pitchFamily="65" charset="-120"/>
                        </a:rPr>
                        <a:t>擴大</a:t>
                      </a:r>
                      <a:r>
                        <a:rPr lang="zh-TW" altLang="en-US" sz="2400" dirty="0">
                          <a:latin typeface="標楷體" panose="03000509000000000000" pitchFamily="65" charset="-120"/>
                          <a:ea typeface="標楷體" panose="03000509000000000000" pitchFamily="65" charset="-120"/>
                        </a:rPr>
                        <a:t>「政府綠色債券計劃」的規模及發行零售綠色債券，並已推出全新的綠色和可持續金融資助計劃，為綠色和可持續金融市場發展提供動力。</a:t>
                      </a:r>
                      <a:endParaRPr 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142045327"/>
                  </a:ext>
                </a:extLst>
              </a:tr>
            </a:tbl>
          </a:graphicData>
        </a:graphic>
      </p:graphicFrame>
      <p:sp>
        <p:nvSpPr>
          <p:cNvPr id="6" name="Rectangle 5"/>
          <p:cNvSpPr/>
          <p:nvPr/>
        </p:nvSpPr>
        <p:spPr>
          <a:xfrm>
            <a:off x="232757" y="6113238"/>
            <a:ext cx="9626138" cy="523220"/>
          </a:xfrm>
          <a:prstGeom prst="rect">
            <a:avLst/>
          </a:prstGeom>
          <a:ln w="28575">
            <a:solidFill>
              <a:srgbClr val="FF0000"/>
            </a:solidFill>
          </a:ln>
        </p:spPr>
        <p:txBody>
          <a:bodyPr wrap="square">
            <a:spAutoFit/>
          </a:bodyPr>
          <a:lstStyle/>
          <a:p>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918986" y="1829320"/>
            <a:ext cx="2124769" cy="1381377"/>
          </a:xfrm>
          <a:prstGeom prst="rect">
            <a:avLst/>
          </a:prstGeom>
        </p:spPr>
      </p:pic>
      <p:sp>
        <p:nvSpPr>
          <p:cNvPr id="7" name="Rectangle 6"/>
          <p:cNvSpPr/>
          <p:nvPr/>
        </p:nvSpPr>
        <p:spPr>
          <a:xfrm>
            <a:off x="9918986" y="4859170"/>
            <a:ext cx="2124769" cy="646331"/>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綠色零售</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債券於</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發行，並</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日在</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香港聯合交易所</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上市</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9906758" y="3296681"/>
            <a:ext cx="2136997" cy="1519271"/>
          </a:xfrm>
          <a:prstGeom prst="rect">
            <a:avLst/>
          </a:prstGeom>
        </p:spPr>
      </p:pic>
      <p:sp>
        <p:nvSpPr>
          <p:cNvPr id="9" name="Rectangle 8"/>
          <p:cNvSpPr/>
          <p:nvPr/>
        </p:nvSpPr>
        <p:spPr>
          <a:xfrm>
            <a:off x="10018286" y="5727172"/>
            <a:ext cx="1913940" cy="769441"/>
          </a:xfrm>
          <a:prstGeom prst="rect">
            <a:avLst/>
          </a:prstGeom>
        </p:spPr>
        <p:txBody>
          <a:bodyPr wrap="square">
            <a:spAutoFit/>
          </a:bodyPr>
          <a:lstStyle/>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政府新聞公報</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://www.info.gov.hk/gia/general/202202/15/P2022021500299.htm</a:t>
            </a:r>
          </a:p>
        </p:txBody>
      </p:sp>
      <p:sp>
        <p:nvSpPr>
          <p:cNvPr id="10" name="Down Arrow 9"/>
          <p:cNvSpPr/>
          <p:nvPr/>
        </p:nvSpPr>
        <p:spPr>
          <a:xfrm>
            <a:off x="10838096" y="5545651"/>
            <a:ext cx="274320" cy="2216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6338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687878" y="3341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graphicFrame>
        <p:nvGraphicFramePr>
          <p:cNvPr id="5" name="Table 4"/>
          <p:cNvGraphicFramePr>
            <a:graphicFrameLocks noGrp="1"/>
          </p:cNvGraphicFramePr>
          <p:nvPr>
            <p:extLst>
              <p:ext uri="{D42A27DB-BD31-4B8C-83A1-F6EECF244321}">
                <p14:modId xmlns:p14="http://schemas.microsoft.com/office/powerpoint/2010/main" val="90714971"/>
              </p:ext>
            </p:extLst>
          </p:nvPr>
        </p:nvGraphicFramePr>
        <p:xfrm>
          <a:off x="687878" y="1559986"/>
          <a:ext cx="10816244" cy="4159170"/>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4261922688"/>
                    </a:ext>
                  </a:extLst>
                </a:gridCol>
                <a:gridCol w="7982789">
                  <a:extLst>
                    <a:ext uri="{9D8B030D-6E8A-4147-A177-3AD203B41FA5}">
                      <a16:colId xmlns:a16="http://schemas.microsoft.com/office/drawing/2014/main" val="3318355777"/>
                    </a:ext>
                  </a:extLst>
                </a:gridCol>
              </a:tblGrid>
              <a:tr h="541031">
                <a:tc>
                  <a:txBody>
                    <a:bodyPr/>
                    <a:lstStyle/>
                    <a:p>
                      <a:pPr algn="ctr"/>
                      <a:r>
                        <a:rPr lang="zh-TW" altLang="en-US" sz="26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600" dirty="0">
                          <a:latin typeface="標楷體" panose="03000509000000000000" pitchFamily="65" charset="-120"/>
                          <a:ea typeface="標楷體" panose="03000509000000000000" pitchFamily="65" charset="-120"/>
                        </a:rPr>
                        <a:t>特區政府的最新工作進展 </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舉隅</a:t>
                      </a:r>
                      <a:r>
                        <a:rPr lang="en-US" altLang="zh-TW" sz="2600" dirty="0">
                          <a:latin typeface="標楷體" panose="03000509000000000000" pitchFamily="65" charset="-120"/>
                          <a:ea typeface="標楷體" panose="03000509000000000000" pitchFamily="65" charset="-120"/>
                        </a:rPr>
                        <a:t>)</a:t>
                      </a:r>
                      <a:endParaRPr lang="en-US" sz="26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209223479"/>
                  </a:ext>
                </a:extLst>
              </a:tr>
              <a:tr h="3618139">
                <a:tc>
                  <a:txBody>
                    <a:bodyPr/>
                    <a:lstStyle/>
                    <a:p>
                      <a:r>
                        <a:rPr lang="zh-TW" altLang="en-US" sz="2600" dirty="0">
                          <a:latin typeface="標楷體" panose="03000509000000000000" pitchFamily="65" charset="-120"/>
                          <a:ea typeface="標楷體" panose="03000509000000000000" pitchFamily="65" charset="-120"/>
                        </a:rPr>
                        <a:t>支持香港提升國際航運中心地位</a:t>
                      </a:r>
                      <a:endParaRPr lang="en-US" sz="26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已於</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年年中通過法例修訂，為船舶租賃和海事保險業務提供稅務優惠。</a:t>
                      </a:r>
                    </a:p>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已落實分階段優化香港船舶註冊處的服務和覆蓋面。</a:t>
                      </a:r>
                    </a:p>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已成功爭取國際航運公會設立首個海外辦事處，以及波羅的海國際航運公會把香港列為其海事合約中第四個指定仲裁地。</a:t>
                      </a:r>
                    </a:p>
                    <a:p>
                      <a:pPr marL="285750" indent="-285750">
                        <a:buFont typeface="Arial" panose="020B0604020202020204" pitchFamily="34" charset="0"/>
                        <a:buChar char="•"/>
                      </a:pPr>
                      <a:r>
                        <a:rPr lang="zh-TW" altLang="en-US" sz="2600" strike="noStrike"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已推出</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稅務</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寬減措施，吸引更多航運要素（例如船舶管理人、代理及經紀）落戶香港。</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142045327"/>
                  </a:ext>
                </a:extLst>
              </a:tr>
            </a:tbl>
          </a:graphicData>
        </a:graphic>
      </p:graphicFrame>
      <p:sp>
        <p:nvSpPr>
          <p:cNvPr id="6" name="Rectangle 5"/>
          <p:cNvSpPr/>
          <p:nvPr/>
        </p:nvSpPr>
        <p:spPr>
          <a:xfrm>
            <a:off x="687879" y="5879169"/>
            <a:ext cx="10816243"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38753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91138169"/>
              </p:ext>
            </p:extLst>
          </p:nvPr>
        </p:nvGraphicFramePr>
        <p:xfrm>
          <a:off x="537556" y="1078084"/>
          <a:ext cx="10816244" cy="2377240"/>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4261922688"/>
                    </a:ext>
                  </a:extLst>
                </a:gridCol>
                <a:gridCol w="7982789">
                  <a:extLst>
                    <a:ext uri="{9D8B030D-6E8A-4147-A177-3AD203B41FA5}">
                      <a16:colId xmlns:a16="http://schemas.microsoft.com/office/drawing/2014/main" val="3318355777"/>
                    </a:ext>
                  </a:extLst>
                </a:gridCol>
              </a:tblGrid>
              <a:tr h="540282">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1836958">
                <a:tc>
                  <a:txBody>
                    <a:bodyPr/>
                    <a:lstStyle/>
                    <a:p>
                      <a:r>
                        <a:rPr lang="zh-TW" altLang="en-US" sz="2600" dirty="0">
                          <a:latin typeface="標楷體" panose="03000509000000000000" pitchFamily="65" charset="-120"/>
                          <a:ea typeface="標楷體" panose="03000509000000000000" pitchFamily="65" charset="-120"/>
                        </a:rPr>
                        <a:t>支持香港提升國際貿易中心地位</a:t>
                      </a:r>
                      <a:endParaRPr lang="en-US" sz="26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特區政府已與</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個經濟體簽訂八份自貿協定；以及與</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個海外經濟體簽訂</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份投資協定。</a:t>
                      </a:r>
                    </a:p>
                    <a:p>
                      <a:pPr marL="285750" indent="-285750">
                        <a:buFont typeface="Arial" panose="020B0604020202020204" pitchFamily="34" charset="0"/>
                        <a:buChar char="•"/>
                      </a:pPr>
                      <a:r>
                        <a:rPr lang="zh-TW" altLang="en-US" sz="2600" strike="noStrike"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並已展開程序，申請</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加入</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區域全面經濟伙伴關係協定</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838200" y="908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633152" y="3455324"/>
            <a:ext cx="10625051" cy="2308324"/>
          </a:xfrm>
          <a:prstGeom prst="rect">
            <a:avLst/>
          </a:prstGeom>
        </p:spPr>
        <p:txBody>
          <a:bodyPr wrap="square">
            <a:spAutoFit/>
          </a:bodyPr>
          <a:lstStyle/>
          <a:p>
            <a:r>
              <a:rPr lang="en-US" altLang="zh-TW" dirty="0">
                <a:solidFill>
                  <a:srgbClr val="000000"/>
                </a:solidFill>
                <a:latin typeface="標楷體" panose="03000509000000000000" pitchFamily="65" charset="-120"/>
                <a:ea typeface="標楷體" panose="03000509000000000000" pitchFamily="65" charset="-120"/>
              </a:rPr>
              <a:t>(</a:t>
            </a:r>
            <a:r>
              <a:rPr lang="zh-TW" altLang="en-US" dirty="0">
                <a:solidFill>
                  <a:srgbClr val="000000"/>
                </a:solidFill>
                <a:latin typeface="標楷體" panose="03000509000000000000" pitchFamily="65" charset="-120"/>
                <a:ea typeface="標楷體" panose="03000509000000000000" pitchFamily="65" charset="-120"/>
              </a:rPr>
              <a:t>註</a:t>
            </a:r>
            <a:r>
              <a:rPr lang="en-US" altLang="zh-TW" dirty="0">
                <a:solidFill>
                  <a:srgbClr val="000000"/>
                </a:solidFill>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en-US" altLang="zh-TW" dirty="0">
                <a:solidFill>
                  <a:srgbClr val="000000"/>
                </a:solidFill>
                <a:latin typeface="標楷體" panose="03000509000000000000" pitchFamily="65" charset="-120"/>
                <a:ea typeface="標楷體" panose="03000509000000000000" pitchFamily="65" charset="-120"/>
              </a:rPr>
              <a:t>《</a:t>
            </a:r>
            <a:r>
              <a:rPr lang="zh-TW" altLang="en-US" dirty="0">
                <a:solidFill>
                  <a:srgbClr val="000000"/>
                </a:solidFill>
                <a:latin typeface="標楷體" panose="03000509000000000000" pitchFamily="65" charset="-120"/>
                <a:ea typeface="標楷體" panose="03000509000000000000" pitchFamily="65" charset="-120"/>
              </a:rPr>
              <a:t>區域全面經濟伙伴關係協定</a:t>
            </a:r>
            <a:r>
              <a:rPr lang="en-US" altLang="zh-TW" dirty="0">
                <a:solidFill>
                  <a:srgbClr val="000000"/>
                </a:solidFill>
                <a:latin typeface="標楷體" panose="03000509000000000000" pitchFamily="65" charset="-120"/>
                <a:ea typeface="標楷體" panose="03000509000000000000" pitchFamily="65" charset="-120"/>
              </a:rPr>
              <a:t>》 </a:t>
            </a:r>
            <a:r>
              <a:rPr lang="zh-TW" altLang="en-US"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Regional Comprehensive Economic Partnership</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，縮寫為</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RCEP</a:t>
            </a:r>
            <a:r>
              <a:rPr lang="zh-TW" altLang="en-US" dirty="0">
                <a:solidFill>
                  <a:srgbClr val="000000"/>
                </a:solidFill>
                <a:latin typeface="標楷體" panose="03000509000000000000" pitchFamily="65" charset="-120"/>
                <a:ea typeface="標楷體" panose="03000509000000000000" pitchFamily="65" charset="-120"/>
              </a:rPr>
              <a:t>）是由東南亞國家協會十國發起的協定。  </a:t>
            </a:r>
            <a:endParaRPr lang="en-US" altLang="zh-TW" dirty="0">
              <a:solidFill>
                <a:srgbClr val="00000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dirty="0">
                <a:solidFill>
                  <a:srgbClr val="000000"/>
                </a:solidFill>
                <a:latin typeface="標楷體" panose="03000509000000000000" pitchFamily="65" charset="-120"/>
                <a:ea typeface="標楷體" panose="03000509000000000000" pitchFamily="65" charset="-120"/>
              </a:rPr>
              <a:t>中國、</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東南亞國家聯盟（東盟）十國、澳洲、日本、韓國和新西蘭共十五個經濟體於</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年年</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月簽署協定，現時</a:t>
            </a:r>
            <a:r>
              <a:rPr lang="zh-TW" altLang="en-US" dirty="0">
                <a:solidFill>
                  <a:srgbClr val="000000"/>
                </a:solidFill>
                <a:latin typeface="標楷體" panose="03000509000000000000" pitchFamily="65" charset="-120"/>
                <a:ea typeface="標楷體" panose="03000509000000000000" pitchFamily="65" charset="-120"/>
              </a:rPr>
              <a:t>為全球規模最大的自由貿易協定，涵蓋全球總人口約三成，國內生產總值總和佔全球三分一。</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RCEP</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的成功簽署和落實是區域經濟融合的重要里程碑，將會推動區內自由開放貿易及增加投資，促進經濟區域合作。</a:t>
            </a:r>
            <a:endPar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a:solidFill>
                  <a:srgbClr val="000000"/>
                </a:solidFill>
                <a:latin typeface="標楷體" panose="03000509000000000000" pitchFamily="65" charset="-120"/>
                <a:ea typeface="標楷體" panose="03000509000000000000" pitchFamily="65" charset="-120"/>
              </a:rPr>
              <a:t>來源</a:t>
            </a:r>
            <a:r>
              <a:rPr lang="en-US" altLang="zh-TW" sz="1400" dirty="0">
                <a:solidFill>
                  <a:srgbClr val="000000"/>
                </a:solidFill>
                <a:latin typeface="標楷體" panose="03000509000000000000" pitchFamily="65" charset="-120"/>
                <a:ea typeface="標楷體" panose="03000509000000000000" pitchFamily="65" charset="-120"/>
              </a:rPr>
              <a:t>: </a:t>
            </a:r>
            <a:r>
              <a:rPr lang="zh-TW" altLang="en-US" sz="1400" dirty="0">
                <a:solidFill>
                  <a:srgbClr val="000000"/>
                </a:solidFill>
                <a:latin typeface="標楷體" panose="03000509000000000000" pitchFamily="65" charset="-120"/>
                <a:ea typeface="標楷體" panose="03000509000000000000" pitchFamily="65" charset="-120"/>
              </a:rPr>
              <a:t>政府新聞公報</a:t>
            </a:r>
            <a:r>
              <a:rPr lang="en-US" altLang="zh-TW" sz="1400" dirty="0">
                <a:solidFill>
                  <a:srgbClr val="000000"/>
                </a:solidFill>
                <a:latin typeface="標楷體" panose="03000509000000000000" pitchFamily="65" charset="-120"/>
                <a:ea typeface="標楷體" panose="03000509000000000000" pitchFamily="65" charset="-120"/>
              </a:rPr>
              <a:t>(</a:t>
            </a: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https://www.info.gov.hk/gia/general/202105/12/P2021051200280.htm)</a:t>
            </a:r>
          </a:p>
        </p:txBody>
      </p:sp>
      <p:sp>
        <p:nvSpPr>
          <p:cNvPr id="7" name="Rectangle 6"/>
          <p:cNvSpPr/>
          <p:nvPr/>
        </p:nvSpPr>
        <p:spPr>
          <a:xfrm>
            <a:off x="633152" y="5763648"/>
            <a:ext cx="10816243"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CN"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325094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282" y="172665"/>
            <a:ext cx="9277721" cy="1325563"/>
          </a:xfrm>
        </p:spPr>
        <p:txBody>
          <a:bodyPr>
            <a:normAutofit/>
          </a:bodyPr>
          <a:lstStyle/>
          <a:p>
            <a:r>
              <a:rPr lang="en-US" altLang="zh-CN" sz="4000" dirty="0">
                <a:latin typeface="標楷體" panose="03000509000000000000" pitchFamily="65" charset="-120"/>
                <a:ea typeface="標楷體" panose="03000509000000000000" pitchFamily="65" charset="-120"/>
              </a:rPr>
              <a:t>《</a:t>
            </a:r>
            <a:r>
              <a:rPr lang="zh-CN" altLang="en-US" sz="4000" dirty="0">
                <a:latin typeface="標楷體" panose="03000509000000000000" pitchFamily="65" charset="-120"/>
                <a:ea typeface="標楷體" panose="03000509000000000000" pitchFamily="65" charset="-120"/>
              </a:rPr>
              <a:t>區域全面經濟夥伴關係協定</a:t>
            </a:r>
            <a:r>
              <a:rPr lang="en-US" altLang="zh-CN" sz="4000" dirty="0">
                <a:latin typeface="標楷體" panose="03000509000000000000" pitchFamily="65" charset="-120"/>
                <a:ea typeface="標楷體" panose="03000509000000000000" pitchFamily="65" charset="-120"/>
              </a:rPr>
              <a:t>》</a:t>
            </a:r>
            <a:r>
              <a:rPr lang="en-US" altLang="zh-TW" sz="4000" dirty="0">
                <a:latin typeface="標楷體" panose="03000509000000000000" pitchFamily="65" charset="-120"/>
                <a:ea typeface="標楷體" panose="03000509000000000000" pitchFamily="65" charset="-120"/>
              </a:rPr>
              <a:t>(</a:t>
            </a:r>
            <a:r>
              <a:rPr lang="en-US" altLang="zh-CN" sz="4000" dirty="0">
                <a:latin typeface="Times New Roman" panose="02020603050405020304" pitchFamily="18" charset="0"/>
                <a:ea typeface="標楷體" panose="03000509000000000000" pitchFamily="65" charset="-120"/>
                <a:cs typeface="Times New Roman" panose="02020603050405020304" pitchFamily="18" charset="0"/>
              </a:rPr>
              <a:t>RCEP</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t>
            </a:r>
            <a:endParaRPr 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Content Placeholder 2"/>
          <p:cNvSpPr>
            <a:spLocks noGrp="1"/>
          </p:cNvSpPr>
          <p:nvPr>
            <p:ph idx="1"/>
          </p:nvPr>
        </p:nvSpPr>
        <p:spPr>
          <a:xfrm>
            <a:off x="604713" y="1462058"/>
            <a:ext cx="10515600" cy="4351338"/>
          </a:xfrm>
        </p:spPr>
        <p:txBody>
          <a:bodyPr/>
          <a:lstStyle/>
          <a:p>
            <a:r>
              <a:rPr lang="en-US" altLang="zh-CN" dirty="0">
                <a:latin typeface="Times New Roman" panose="02020603050405020304" pitchFamily="18" charset="0"/>
                <a:ea typeface="標楷體" panose="03000509000000000000" pitchFamily="65" charset="-120"/>
                <a:cs typeface="Times New Roman" panose="02020603050405020304" pitchFamily="18" charset="0"/>
              </a:rPr>
              <a:t>RCEP</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正式生效 中國全面履行所有承諾和義務</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。點擊以下圖像看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RCEP</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的內容與相關報導。</a:t>
            </a:r>
            <a:endParaRPr lang="zh-CN"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a:hlinkClick r:id="rId2"/>
          </p:cNvPr>
          <p:cNvPicPr>
            <a:picLocks noChangeAspect="1"/>
          </p:cNvPicPr>
          <p:nvPr/>
        </p:nvPicPr>
        <p:blipFill>
          <a:blip r:embed="rId3"/>
          <a:stretch>
            <a:fillRect/>
          </a:stretch>
        </p:blipFill>
        <p:spPr>
          <a:xfrm>
            <a:off x="7787161" y="2643448"/>
            <a:ext cx="4218085" cy="2118867"/>
          </a:xfrm>
          <a:prstGeom prst="rect">
            <a:avLst/>
          </a:prstGeom>
        </p:spPr>
      </p:pic>
      <p:pic>
        <p:nvPicPr>
          <p:cNvPr id="6" name="Picture 5">
            <a:hlinkClick r:id="rId4"/>
          </p:cNvPr>
          <p:cNvPicPr>
            <a:picLocks noChangeAspect="1"/>
          </p:cNvPicPr>
          <p:nvPr/>
        </p:nvPicPr>
        <p:blipFill>
          <a:blip r:embed="rId5"/>
          <a:stretch>
            <a:fillRect/>
          </a:stretch>
        </p:blipFill>
        <p:spPr>
          <a:xfrm>
            <a:off x="4652034" y="2480694"/>
            <a:ext cx="3013276" cy="903982"/>
          </a:xfrm>
          <a:prstGeom prst="rect">
            <a:avLst/>
          </a:prstGeom>
        </p:spPr>
      </p:pic>
      <p:pic>
        <p:nvPicPr>
          <p:cNvPr id="7" name="Picture 6">
            <a:hlinkClick r:id="rId4"/>
          </p:cNvPr>
          <p:cNvPicPr>
            <a:picLocks noChangeAspect="1"/>
          </p:cNvPicPr>
          <p:nvPr/>
        </p:nvPicPr>
        <p:blipFill>
          <a:blip r:embed="rId6"/>
          <a:stretch>
            <a:fillRect/>
          </a:stretch>
        </p:blipFill>
        <p:spPr>
          <a:xfrm>
            <a:off x="4652034" y="3384676"/>
            <a:ext cx="3010151" cy="1629068"/>
          </a:xfrm>
          <a:prstGeom prst="rect">
            <a:avLst/>
          </a:prstGeom>
        </p:spPr>
      </p:pic>
      <p:pic>
        <p:nvPicPr>
          <p:cNvPr id="8" name="Picture 7">
            <a:hlinkClick r:id="rId2"/>
          </p:cNvPr>
          <p:cNvPicPr>
            <a:picLocks noChangeAspect="1"/>
          </p:cNvPicPr>
          <p:nvPr/>
        </p:nvPicPr>
        <p:blipFill>
          <a:blip r:embed="rId7"/>
          <a:stretch>
            <a:fillRect/>
          </a:stretch>
        </p:blipFill>
        <p:spPr>
          <a:xfrm>
            <a:off x="7784036" y="4007341"/>
            <a:ext cx="1266972" cy="512420"/>
          </a:xfrm>
          <a:prstGeom prst="rect">
            <a:avLst/>
          </a:prstGeom>
        </p:spPr>
      </p:pic>
      <p:sp>
        <p:nvSpPr>
          <p:cNvPr id="9" name="Rectangle 8"/>
          <p:cNvSpPr/>
          <p:nvPr/>
        </p:nvSpPr>
        <p:spPr>
          <a:xfrm>
            <a:off x="2285282" y="5382775"/>
            <a:ext cx="7414915" cy="954107"/>
          </a:xfrm>
          <a:prstGeom prst="rect">
            <a:avLst/>
          </a:prstGeom>
        </p:spPr>
        <p:txBody>
          <a:bodyPr wrap="none">
            <a:spAutoFit/>
          </a:bodyPr>
          <a:lstStyle/>
          <a:p>
            <a:r>
              <a:rPr lang="zh-TW" altLang="en-US" sz="1400" dirty="0" smtClean="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rPr>
              <a:t>中華人民共和國中央人民政府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http://www.gov.cn/xinwen/2022-01/01/content_5666055.htm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中華人民共和國商務部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(http://fta.mofcom.gov.cn/rcep/rcep_new.shtml)</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央視網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(https://news.cctv.com/2022/01/01/ARTIoLAsbUDt8M6IH27koieU220101.shtml)</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a:hlinkClick r:id="rId8"/>
          </p:cNvPr>
          <p:cNvPicPr>
            <a:picLocks noChangeAspect="1"/>
          </p:cNvPicPr>
          <p:nvPr/>
        </p:nvPicPr>
        <p:blipFill>
          <a:blip r:embed="rId9"/>
          <a:stretch>
            <a:fillRect/>
          </a:stretch>
        </p:blipFill>
        <p:spPr>
          <a:xfrm>
            <a:off x="764710" y="2568399"/>
            <a:ext cx="3565968" cy="523486"/>
          </a:xfrm>
          <a:prstGeom prst="rect">
            <a:avLst/>
          </a:prstGeom>
        </p:spPr>
      </p:pic>
      <p:pic>
        <p:nvPicPr>
          <p:cNvPr id="11" name="Picture 10">
            <a:hlinkClick r:id="rId8"/>
          </p:cNvPr>
          <p:cNvPicPr>
            <a:picLocks noChangeAspect="1"/>
          </p:cNvPicPr>
          <p:nvPr/>
        </p:nvPicPr>
        <p:blipFill>
          <a:blip r:embed="rId10"/>
          <a:stretch>
            <a:fillRect/>
          </a:stretch>
        </p:blipFill>
        <p:spPr>
          <a:xfrm>
            <a:off x="764710" y="3112593"/>
            <a:ext cx="3565968" cy="1929130"/>
          </a:xfrm>
          <a:prstGeom prst="rect">
            <a:avLst/>
          </a:prstGeom>
        </p:spPr>
      </p:pic>
      <p:pic>
        <p:nvPicPr>
          <p:cNvPr id="12" name="Picture 11"/>
          <p:cNvPicPr>
            <a:picLocks noChangeAspect="1"/>
          </p:cNvPicPr>
          <p:nvPr/>
        </p:nvPicPr>
        <p:blipFill>
          <a:blip r:embed="rId11"/>
          <a:stretch>
            <a:fillRect/>
          </a:stretch>
        </p:blipFill>
        <p:spPr>
          <a:xfrm>
            <a:off x="113280" y="58189"/>
            <a:ext cx="2172003" cy="790685"/>
          </a:xfrm>
          <a:prstGeom prst="rect">
            <a:avLst/>
          </a:prstGeom>
        </p:spPr>
      </p:pic>
    </p:spTree>
    <p:extLst>
      <p:ext uri="{BB962C8B-B14F-4D97-AF65-F5344CB8AC3E}">
        <p14:creationId xmlns:p14="http://schemas.microsoft.com/office/powerpoint/2010/main" val="41086212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1325958"/>
              </p:ext>
            </p:extLst>
          </p:nvPr>
        </p:nvGraphicFramePr>
        <p:xfrm>
          <a:off x="382386" y="1665750"/>
          <a:ext cx="8437420" cy="3518757"/>
        </p:xfrm>
        <a:graphic>
          <a:graphicData uri="http://schemas.openxmlformats.org/drawingml/2006/table">
            <a:tbl>
              <a:tblPr firstRow="1" bandRow="1">
                <a:tableStyleId>{5C22544A-7EE6-4342-B048-85BDC9FD1C3A}</a:tableStyleId>
              </a:tblPr>
              <a:tblGrid>
                <a:gridCol w="2834639">
                  <a:extLst>
                    <a:ext uri="{9D8B030D-6E8A-4147-A177-3AD203B41FA5}">
                      <a16:colId xmlns:a16="http://schemas.microsoft.com/office/drawing/2014/main" val="4261922688"/>
                    </a:ext>
                  </a:extLst>
                </a:gridCol>
                <a:gridCol w="5602781">
                  <a:extLst>
                    <a:ext uri="{9D8B030D-6E8A-4147-A177-3AD203B41FA5}">
                      <a16:colId xmlns:a16="http://schemas.microsoft.com/office/drawing/2014/main" val="3318355777"/>
                    </a:ext>
                  </a:extLst>
                </a:gridCol>
              </a:tblGrid>
              <a:tr h="653637">
                <a:tc>
                  <a:txBody>
                    <a:bodyPr/>
                    <a:lstStyle/>
                    <a:p>
                      <a:pPr algn="ctr"/>
                      <a:r>
                        <a:rPr lang="zh-TW" altLang="en-US" sz="26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600" dirty="0">
                          <a:latin typeface="標楷體" panose="03000509000000000000" pitchFamily="65" charset="-120"/>
                          <a:ea typeface="標楷體" panose="03000509000000000000" pitchFamily="65" charset="-120"/>
                        </a:rPr>
                        <a:t>特區政府的最新工作進展 </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舉隅</a:t>
                      </a:r>
                      <a:r>
                        <a:rPr lang="en-US" altLang="zh-TW" sz="26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r>
                        <a:rPr lang="zh-TW" altLang="en-US" sz="2600" dirty="0">
                          <a:latin typeface="標楷體" panose="03000509000000000000" pitchFamily="65" charset="-120"/>
                          <a:ea typeface="標楷體" panose="03000509000000000000" pitchFamily="65" charset="-120"/>
                        </a:rPr>
                        <a:t>支持香港提升國際航空樞紐地位</a:t>
                      </a:r>
                      <a:endParaRPr lang="en-US" sz="26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機管局已有序推展各項「機場城市」的項目，當中包括發展港珠澳大橋香港口岸人工島上的自動化停車場和航天走廊等。</a:t>
                      </a:r>
                    </a:p>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機管局將與珠海機場商討以市場化規則入股珠海機場的事宜，讓兩個機場達至更好的協同效應。</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687878" y="3401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7" name="Rectangle 6"/>
          <p:cNvSpPr/>
          <p:nvPr/>
        </p:nvSpPr>
        <p:spPr>
          <a:xfrm>
            <a:off x="382386" y="5651997"/>
            <a:ext cx="8131927" cy="738664"/>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885208" y="2000853"/>
            <a:ext cx="3081109" cy="2357610"/>
          </a:xfrm>
          <a:prstGeom prst="rect">
            <a:avLst/>
          </a:prstGeom>
        </p:spPr>
      </p:pic>
      <p:sp>
        <p:nvSpPr>
          <p:cNvPr id="3" name="Rectangle 2"/>
          <p:cNvSpPr/>
          <p:nvPr/>
        </p:nvSpPr>
        <p:spPr>
          <a:xfrm>
            <a:off x="9408021" y="4547417"/>
            <a:ext cx="2201739" cy="830997"/>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圖片來源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立法會文件</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www.legco.gov.hk/yr20-21/chinese/panels/tp/papers/tp20210115cb4-359-3-c.pdf</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177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30904115"/>
              </p:ext>
            </p:extLst>
          </p:nvPr>
        </p:nvGraphicFramePr>
        <p:xfrm>
          <a:off x="356062" y="1050608"/>
          <a:ext cx="9062258" cy="4572000"/>
        </p:xfrm>
        <a:graphic>
          <a:graphicData uri="http://schemas.openxmlformats.org/drawingml/2006/table">
            <a:tbl>
              <a:tblPr firstRow="1" bandRow="1">
                <a:tableStyleId>{5C22544A-7EE6-4342-B048-85BDC9FD1C3A}</a:tableStyleId>
              </a:tblPr>
              <a:tblGrid>
                <a:gridCol w="2373975">
                  <a:extLst>
                    <a:ext uri="{9D8B030D-6E8A-4147-A177-3AD203B41FA5}">
                      <a16:colId xmlns:a16="http://schemas.microsoft.com/office/drawing/2014/main" val="4261922688"/>
                    </a:ext>
                  </a:extLst>
                </a:gridCol>
                <a:gridCol w="6688283">
                  <a:extLst>
                    <a:ext uri="{9D8B030D-6E8A-4147-A177-3AD203B41FA5}">
                      <a16:colId xmlns:a16="http://schemas.microsoft.com/office/drawing/2014/main" val="3318355777"/>
                    </a:ext>
                  </a:extLst>
                </a:gridCol>
              </a:tblGrid>
              <a:tr h="653637">
                <a:tc>
                  <a:txBody>
                    <a:bodyPr/>
                    <a:lstStyle/>
                    <a:p>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i="0" u="none" strike="noStrike" kern="1200" baseline="0" dirty="0">
                          <a:solidFill>
                            <a:schemeClr val="dk1"/>
                          </a:solidFill>
                          <a:latin typeface="標楷體" panose="03000509000000000000" pitchFamily="65" charset="-120"/>
                          <a:ea typeface="標楷體" panose="03000509000000000000" pitchFamily="65" charset="-120"/>
                          <a:cs typeface="+mn-cs"/>
                        </a:rPr>
                        <a:t>支持香港強化全球離岸人民幣業務樞紐、國際資產管理中心及風險管理中心功能 	</a:t>
                      </a:r>
                    </a:p>
                    <a:p>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強化香港作為國際資產管理中心的功能，政府致力引入新的基金結構，包括開放式基金型公司及為私募基金設立的有限合夥基金制度。此外，我們為在香港營運的私募基金分發的附帶權益提供稅務寬免，並建立制度吸引已在外地成立的基金遷冊至香港</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為促進保險市場的互聯互通，我們正爭取讓香港保險業在大灣區內地城市設立售後服務中心，向持有香港保單的港澳和內地居民提供諮詢、理賠及續保等全方位支援。</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671946" y="232122"/>
            <a:ext cx="10515600" cy="6074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356062" y="5764456"/>
            <a:ext cx="9062258" cy="738664"/>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endParaRPr lang="en-US" altLang="zh-TW"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亦須</a:t>
            </a:r>
            <a:r>
              <a:rPr lang="zh-TW" altLang="en-US" sz="1400"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留意最新</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524214" y="1050608"/>
            <a:ext cx="1222757" cy="1145919"/>
          </a:xfrm>
          <a:prstGeom prst="rect">
            <a:avLst/>
          </a:prstGeom>
        </p:spPr>
      </p:pic>
      <p:pic>
        <p:nvPicPr>
          <p:cNvPr id="3" name="Picture 2"/>
          <p:cNvPicPr>
            <a:picLocks noChangeAspect="1"/>
          </p:cNvPicPr>
          <p:nvPr/>
        </p:nvPicPr>
        <p:blipFill>
          <a:blip r:embed="rId3"/>
          <a:stretch>
            <a:fillRect/>
          </a:stretch>
        </p:blipFill>
        <p:spPr>
          <a:xfrm>
            <a:off x="10891098" y="1050608"/>
            <a:ext cx="1221068" cy="1145919"/>
          </a:xfrm>
          <a:prstGeom prst="rect">
            <a:avLst/>
          </a:prstGeom>
        </p:spPr>
      </p:pic>
      <p:pic>
        <p:nvPicPr>
          <p:cNvPr id="7" name="Picture 6"/>
          <p:cNvPicPr>
            <a:picLocks noChangeAspect="1"/>
          </p:cNvPicPr>
          <p:nvPr/>
        </p:nvPicPr>
        <p:blipFill>
          <a:blip r:embed="rId4"/>
          <a:stretch>
            <a:fillRect/>
          </a:stretch>
        </p:blipFill>
        <p:spPr>
          <a:xfrm>
            <a:off x="9945058" y="2337883"/>
            <a:ext cx="1483557" cy="1145920"/>
          </a:xfrm>
          <a:prstGeom prst="rect">
            <a:avLst/>
          </a:prstGeom>
        </p:spPr>
      </p:pic>
      <p:pic>
        <p:nvPicPr>
          <p:cNvPr id="8" name="Picture 7"/>
          <p:cNvPicPr>
            <a:picLocks noChangeAspect="1"/>
          </p:cNvPicPr>
          <p:nvPr/>
        </p:nvPicPr>
        <p:blipFill>
          <a:blip r:embed="rId5"/>
          <a:stretch>
            <a:fillRect/>
          </a:stretch>
        </p:blipFill>
        <p:spPr>
          <a:xfrm>
            <a:off x="9945058" y="3694825"/>
            <a:ext cx="1483557" cy="1242853"/>
          </a:xfrm>
          <a:prstGeom prst="rect">
            <a:avLst/>
          </a:prstGeom>
        </p:spPr>
      </p:pic>
      <p:sp>
        <p:nvSpPr>
          <p:cNvPr id="9" name="Rectangle 8"/>
          <p:cNvSpPr/>
          <p:nvPr/>
        </p:nvSpPr>
        <p:spPr>
          <a:xfrm>
            <a:off x="9945058" y="5164292"/>
            <a:ext cx="1945178" cy="969496"/>
          </a:xfrm>
          <a:prstGeom prst="rect">
            <a:avLst/>
          </a:prstGeom>
        </p:spPr>
        <p:txBody>
          <a:bodyPr wrap="square">
            <a:spAutoFit/>
          </a:bodyPr>
          <a:lstStyle/>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圖片來源</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投資</a:t>
            </a:r>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推廣署 </a:t>
            </a:r>
            <a:r>
              <a:rPr lang="en-US" altLang="zh-TW" sz="1100" dirty="0">
                <a:latin typeface="Times New Roman" panose="02020603050405020304" pitchFamily="18" charset="0"/>
                <a:cs typeface="Times New Roman" panose="02020603050405020304" pitchFamily="18" charset="0"/>
              </a:rPr>
              <a:t>( </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gba.investhk.gov.hk/zh-hk/facilitation-measures/financial-services.html</a:t>
            </a:r>
            <a:r>
              <a:rPr lang="en-US" altLang="zh-TW" sz="110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260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75E6D2A-CDC3-4926-8A9E-74920E5D8000}"/>
              </a:ext>
            </a:extLst>
          </p:cNvPr>
          <p:cNvGrpSpPr/>
          <p:nvPr/>
        </p:nvGrpSpPr>
        <p:grpSpPr>
          <a:xfrm>
            <a:off x="1221971" y="1639203"/>
            <a:ext cx="9360131" cy="4959836"/>
            <a:chOff x="1589443" y="587619"/>
            <a:chExt cx="6062721" cy="4959836"/>
          </a:xfrm>
        </p:grpSpPr>
        <p:sp>
          <p:nvSpPr>
            <p:cNvPr id="13" name="任意多边形: 形状 12">
              <a:extLst>
                <a:ext uri="{FF2B5EF4-FFF2-40B4-BE49-F238E27FC236}">
                  <a16:creationId xmlns:a16="http://schemas.microsoft.com/office/drawing/2014/main" id="{77274147-42CF-4F01-9643-59C8F5D3EF1F}"/>
                </a:ext>
              </a:extLst>
            </p:cNvPr>
            <p:cNvSpPr/>
            <p:nvPr/>
          </p:nvSpPr>
          <p:spPr>
            <a:xfrm>
              <a:off x="1589443" y="1484986"/>
              <a:ext cx="1655059" cy="886508"/>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92D050"/>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a:spcBef>
                  <a:spcPct val="0"/>
                </a:spcBef>
                <a:buFontTx/>
                <a:buNone/>
              </a:pPr>
              <a:r>
                <a:rPr kumimoji="1" lang="zh-CN" altLang="en-US" sz="2800" dirty="0">
                  <a:solidFill>
                    <a:schemeClr val="tx1"/>
                  </a:solidFill>
                  <a:latin typeface="DFKai-SB" panose="03000509000000000000" pitchFamily="65" charset="-120"/>
                  <a:ea typeface="DFKai-SB" panose="03000509000000000000" pitchFamily="65" charset="-120"/>
                </a:rPr>
                <a:t>規劃的性質</a:t>
              </a:r>
            </a:p>
          </p:txBody>
        </p:sp>
        <p:sp>
          <p:nvSpPr>
            <p:cNvPr id="14" name="任意多边形: 形状 13">
              <a:extLst>
                <a:ext uri="{FF2B5EF4-FFF2-40B4-BE49-F238E27FC236}">
                  <a16:creationId xmlns:a16="http://schemas.microsoft.com/office/drawing/2014/main" id="{29C1BE00-79EE-433A-855C-348517CF0DFF}"/>
                </a:ext>
              </a:extLst>
            </p:cNvPr>
            <p:cNvSpPr/>
            <p:nvPr/>
          </p:nvSpPr>
          <p:spPr>
            <a:xfrm>
              <a:off x="4125914" y="587619"/>
              <a:ext cx="3526250" cy="804851"/>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zh-CN" altLang="en-US" sz="2600" dirty="0">
                  <a:solidFill>
                    <a:schemeClr val="tx1"/>
                  </a:solidFill>
                  <a:latin typeface="DFKai-SB" panose="03000509000000000000" pitchFamily="65" charset="-120"/>
                  <a:ea typeface="DFKai-SB" panose="03000509000000000000" pitchFamily="65" charset="-120"/>
                </a:rPr>
                <a:t>以規劃引領經濟社會發展，是國家治理的重要形式。</a:t>
              </a:r>
            </a:p>
          </p:txBody>
        </p:sp>
        <p:sp>
          <p:nvSpPr>
            <p:cNvPr id="15" name="任意多边形: 形状 14">
              <a:extLst>
                <a:ext uri="{FF2B5EF4-FFF2-40B4-BE49-F238E27FC236}">
                  <a16:creationId xmlns:a16="http://schemas.microsoft.com/office/drawing/2014/main" id="{456CF707-1D88-4F06-B82A-9ADF855A6E79}"/>
                </a:ext>
              </a:extLst>
            </p:cNvPr>
            <p:cNvSpPr/>
            <p:nvPr/>
          </p:nvSpPr>
          <p:spPr>
            <a:xfrm>
              <a:off x="1589443" y="3948925"/>
              <a:ext cx="1655058" cy="859964"/>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92D050"/>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a:spcBef>
                  <a:spcPct val="0"/>
                </a:spcBef>
                <a:buFontTx/>
                <a:buNone/>
              </a:pPr>
              <a:r>
                <a:rPr kumimoji="1" lang="zh-CN" altLang="en-US" sz="2800" dirty="0">
                  <a:solidFill>
                    <a:schemeClr val="tx1"/>
                  </a:solidFill>
                  <a:latin typeface="DFKai-SB" panose="03000509000000000000" pitchFamily="65" charset="-120"/>
                  <a:ea typeface="DFKai-SB" panose="03000509000000000000" pitchFamily="65" charset="-120"/>
                </a:rPr>
                <a:t>規劃的功能</a:t>
              </a:r>
            </a:p>
          </p:txBody>
        </p:sp>
        <p:sp>
          <p:nvSpPr>
            <p:cNvPr id="16" name="任意多边形: 形状 15">
              <a:extLst>
                <a:ext uri="{FF2B5EF4-FFF2-40B4-BE49-F238E27FC236}">
                  <a16:creationId xmlns:a16="http://schemas.microsoft.com/office/drawing/2014/main" id="{A6BFF8AF-0CDF-4EF6-9210-AAEC0AD3CACF}"/>
                </a:ext>
              </a:extLst>
            </p:cNvPr>
            <p:cNvSpPr/>
            <p:nvPr/>
          </p:nvSpPr>
          <p:spPr>
            <a:xfrm>
              <a:off x="4125914" y="1541589"/>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zh-CN" altLang="en-US" sz="2600" dirty="0">
                  <a:solidFill>
                    <a:schemeClr val="tx1"/>
                  </a:solidFill>
                  <a:latin typeface="DFKai-SB" panose="03000509000000000000" pitchFamily="65" charset="-120"/>
                  <a:ea typeface="DFKai-SB" panose="03000509000000000000" pitchFamily="65" charset="-120"/>
                </a:rPr>
                <a:t>凝聚國家共識的過程。</a:t>
              </a:r>
            </a:p>
          </p:txBody>
        </p:sp>
        <p:sp>
          <p:nvSpPr>
            <p:cNvPr id="17" name="任意多边形: 形状 16">
              <a:extLst>
                <a:ext uri="{FF2B5EF4-FFF2-40B4-BE49-F238E27FC236}">
                  <a16:creationId xmlns:a16="http://schemas.microsoft.com/office/drawing/2014/main" id="{89EBF2FF-2552-40F5-8D3F-946CB6787FEB}"/>
                </a:ext>
              </a:extLst>
            </p:cNvPr>
            <p:cNvSpPr/>
            <p:nvPr/>
          </p:nvSpPr>
          <p:spPr>
            <a:xfrm>
              <a:off x="4125914" y="2371494"/>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zh-CN" altLang="en-US" sz="2600" dirty="0">
                  <a:solidFill>
                    <a:schemeClr val="tx1"/>
                  </a:solidFill>
                  <a:latin typeface="DFKai-SB" panose="03000509000000000000" pitchFamily="65" charset="-120"/>
                  <a:ea typeface="DFKai-SB" panose="03000509000000000000" pitchFamily="65" charset="-120"/>
                </a:rPr>
                <a:t>統籌社會各方行動。</a:t>
              </a:r>
            </a:p>
          </p:txBody>
        </p:sp>
        <p:sp>
          <p:nvSpPr>
            <p:cNvPr id="18" name="任意多边形: 形状 17">
              <a:extLst>
                <a:ext uri="{FF2B5EF4-FFF2-40B4-BE49-F238E27FC236}">
                  <a16:creationId xmlns:a16="http://schemas.microsoft.com/office/drawing/2014/main" id="{B9A2CE1E-17FA-4054-B18B-F7237E91A598}"/>
                </a:ext>
              </a:extLst>
            </p:cNvPr>
            <p:cNvSpPr/>
            <p:nvPr/>
          </p:nvSpPr>
          <p:spPr>
            <a:xfrm>
              <a:off x="4125914" y="3412394"/>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zh-CN" altLang="en-US" sz="2600" dirty="0">
                  <a:solidFill>
                    <a:schemeClr val="tx1"/>
                  </a:solidFill>
                  <a:latin typeface="DFKai-SB" panose="03000509000000000000" pitchFamily="65" charset="-120"/>
                  <a:ea typeface="DFKai-SB" panose="03000509000000000000" pitchFamily="65" charset="-120"/>
                </a:rPr>
                <a:t>引領發展方向。</a:t>
              </a:r>
            </a:p>
          </p:txBody>
        </p:sp>
        <p:sp>
          <p:nvSpPr>
            <p:cNvPr id="20" name="任意多边形: 形状 19">
              <a:extLst>
                <a:ext uri="{FF2B5EF4-FFF2-40B4-BE49-F238E27FC236}">
                  <a16:creationId xmlns:a16="http://schemas.microsoft.com/office/drawing/2014/main" id="{3FB0A451-3AF9-492A-B7E0-5308EAFA85AC}"/>
                </a:ext>
              </a:extLst>
            </p:cNvPr>
            <p:cNvSpPr/>
            <p:nvPr/>
          </p:nvSpPr>
          <p:spPr>
            <a:xfrm>
              <a:off x="4125914" y="4214082"/>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zh-CN" altLang="en-US" sz="2600" dirty="0">
                  <a:solidFill>
                    <a:schemeClr val="tx1"/>
                  </a:solidFill>
                  <a:latin typeface="DFKai-SB" panose="03000509000000000000" pitchFamily="65" charset="-120"/>
                  <a:ea typeface="DFKai-SB" panose="03000509000000000000" pitchFamily="65" charset="-120"/>
                </a:rPr>
                <a:t>引導資源配置。</a:t>
              </a:r>
            </a:p>
          </p:txBody>
        </p:sp>
        <p:sp>
          <p:nvSpPr>
            <p:cNvPr id="21" name="任意多边形: 形状 20">
              <a:extLst>
                <a:ext uri="{FF2B5EF4-FFF2-40B4-BE49-F238E27FC236}">
                  <a16:creationId xmlns:a16="http://schemas.microsoft.com/office/drawing/2014/main" id="{4F819B54-78D7-4CB7-B096-0B704C22C907}"/>
                </a:ext>
              </a:extLst>
            </p:cNvPr>
            <p:cNvSpPr/>
            <p:nvPr/>
          </p:nvSpPr>
          <p:spPr>
            <a:xfrm>
              <a:off x="4125914" y="5018943"/>
              <a:ext cx="3526250" cy="528512"/>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spcBef>
                  <a:spcPct val="0"/>
                </a:spcBef>
                <a:buFontTx/>
                <a:buNone/>
              </a:pPr>
              <a:r>
                <a:rPr kumimoji="1" lang="zh-CN" altLang="en-US" sz="2600" dirty="0">
                  <a:solidFill>
                    <a:schemeClr val="tx1"/>
                  </a:solidFill>
                  <a:latin typeface="DFKai-SB" panose="03000509000000000000" pitchFamily="65" charset="-120"/>
                  <a:ea typeface="DFKai-SB" panose="03000509000000000000" pitchFamily="65" charset="-120"/>
                </a:rPr>
                <a:t>提供公共服務。</a:t>
              </a:r>
            </a:p>
          </p:txBody>
        </p:sp>
        <p:cxnSp>
          <p:nvCxnSpPr>
            <p:cNvPr id="3" name="直接连接符 2">
              <a:extLst>
                <a:ext uri="{FF2B5EF4-FFF2-40B4-BE49-F238E27FC236}">
                  <a16:creationId xmlns:a16="http://schemas.microsoft.com/office/drawing/2014/main" id="{B72D0328-CDC9-430F-9B59-E57B44E46C09}"/>
                </a:ext>
              </a:extLst>
            </p:cNvPr>
            <p:cNvCxnSpPr/>
            <p:nvPr/>
          </p:nvCxnSpPr>
          <p:spPr>
            <a:xfrm flipV="1">
              <a:off x="3244501" y="951720"/>
              <a:ext cx="881413" cy="858416"/>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767C8599-463C-43E2-8A62-64F13CDD95ED}"/>
                </a:ext>
              </a:extLst>
            </p:cNvPr>
            <p:cNvCxnSpPr/>
            <p:nvPr/>
          </p:nvCxnSpPr>
          <p:spPr>
            <a:xfrm>
              <a:off x="3244501" y="1839057"/>
              <a:ext cx="881413" cy="736192"/>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D68734B-F72F-449B-A6CD-967EF2EF590B}"/>
                </a:ext>
              </a:extLst>
            </p:cNvPr>
            <p:cNvCxnSpPr/>
            <p:nvPr/>
          </p:nvCxnSpPr>
          <p:spPr>
            <a:xfrm>
              <a:off x="3244501" y="1828798"/>
              <a:ext cx="881413" cy="0"/>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777CC73-0D13-4C1B-B649-249B64B9CC08}"/>
                </a:ext>
              </a:extLst>
            </p:cNvPr>
            <p:cNvCxnSpPr>
              <a:cxnSpLocks/>
            </p:cNvCxnSpPr>
            <p:nvPr/>
          </p:nvCxnSpPr>
          <p:spPr>
            <a:xfrm flipV="1">
              <a:off x="3244501" y="3600045"/>
              <a:ext cx="881413" cy="717805"/>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7345F0B4-6E4D-4F30-A265-BD90CD0FC6C2}"/>
                </a:ext>
              </a:extLst>
            </p:cNvPr>
            <p:cNvCxnSpPr>
              <a:cxnSpLocks/>
            </p:cNvCxnSpPr>
            <p:nvPr/>
          </p:nvCxnSpPr>
          <p:spPr>
            <a:xfrm>
              <a:off x="3244501" y="4337440"/>
              <a:ext cx="881413" cy="977142"/>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567277A-934C-469A-9FFF-7DAA60B0B121}"/>
                </a:ext>
              </a:extLst>
            </p:cNvPr>
            <p:cNvCxnSpPr>
              <a:cxnSpLocks/>
            </p:cNvCxnSpPr>
            <p:nvPr/>
          </p:nvCxnSpPr>
          <p:spPr>
            <a:xfrm>
              <a:off x="3244501" y="4336512"/>
              <a:ext cx="881413" cy="123519"/>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grpSp>
      <p:sp>
        <p:nvSpPr>
          <p:cNvPr id="2" name="文本框 1">
            <a:extLst>
              <a:ext uri="{FF2B5EF4-FFF2-40B4-BE49-F238E27FC236}">
                <a16:creationId xmlns:a16="http://schemas.microsoft.com/office/drawing/2014/main" id="{F62B82F4-EE70-6940-8A45-549434E99EF5}"/>
              </a:ext>
            </a:extLst>
          </p:cNvPr>
          <p:cNvSpPr txBox="1"/>
          <p:nvPr/>
        </p:nvSpPr>
        <p:spPr>
          <a:xfrm>
            <a:off x="412746" y="859267"/>
            <a:ext cx="10684866" cy="622158"/>
          </a:xfrm>
          <a:prstGeom prst="rect">
            <a:avLst/>
          </a:prstGeom>
          <a:noFill/>
        </p:spPr>
        <p:txBody>
          <a:bodyPr wrap="square" rtlCol="0">
            <a:spAutoFit/>
          </a:bodyPr>
          <a:lstStyle/>
          <a:p>
            <a:pPr>
              <a:lnSpc>
                <a:spcPct val="150000"/>
              </a:lnSpc>
            </a:pPr>
            <a:r>
              <a:rPr lang="zh-CN" altLang="en-US" sz="2200" dirty="0">
                <a:latin typeface="DFKai-SB" panose="03000509000000000000" pitchFamily="65" charset="-120"/>
                <a:ea typeface="DFKai-SB" panose="03000509000000000000" pitchFamily="65" charset="-120"/>
              </a:rPr>
              <a:t>    </a:t>
            </a:r>
            <a:r>
              <a:rPr lang="zh-CN" altLang="en-US" sz="2600" dirty="0">
                <a:latin typeface="DFKai-SB" panose="03000509000000000000" pitchFamily="65" charset="-120"/>
                <a:ea typeface="DFKai-SB" panose="03000509000000000000" pitchFamily="65" charset="-120"/>
              </a:rPr>
              <a:t>國</a:t>
            </a:r>
            <a:r>
              <a:rPr lang="zh-TW" altLang="en-US" sz="2600" dirty="0">
                <a:latin typeface="DFKai-SB" panose="03000509000000000000" pitchFamily="65" charset="-120"/>
                <a:ea typeface="DFKai-SB" panose="03000509000000000000" pitchFamily="65" charset="-120"/>
              </a:rPr>
              <a:t>家「</a:t>
            </a:r>
            <a:r>
              <a:rPr lang="zh-CN" altLang="en-US" sz="2600" dirty="0">
                <a:latin typeface="DFKai-SB" panose="03000509000000000000" pitchFamily="65" charset="-120"/>
                <a:ea typeface="DFKai-SB" panose="03000509000000000000" pitchFamily="65" charset="-120"/>
              </a:rPr>
              <a:t>五年規劃」有明確的定位</a:t>
            </a:r>
            <a:r>
              <a:rPr lang="zh-TW" altLang="en-US" sz="2600" dirty="0">
                <a:latin typeface="DFKai-SB" panose="03000509000000000000" pitchFamily="65" charset="-120"/>
                <a:ea typeface="DFKai-SB" panose="03000509000000000000" pitchFamily="65" charset="-120"/>
              </a:rPr>
              <a:t>、作用與功能</a:t>
            </a:r>
            <a:r>
              <a:rPr lang="zh-CN" altLang="en-US" sz="2600" dirty="0">
                <a:latin typeface="DFKai-SB" panose="03000509000000000000" pitchFamily="65" charset="-120"/>
                <a:ea typeface="DFKai-SB" panose="03000509000000000000" pitchFamily="65" charset="-120"/>
              </a:rPr>
              <a:t>。</a:t>
            </a:r>
          </a:p>
        </p:txBody>
      </p:sp>
      <p:sp>
        <p:nvSpPr>
          <p:cNvPr id="19" name="标题 1">
            <a:extLst>
              <a:ext uri="{FF2B5EF4-FFF2-40B4-BE49-F238E27FC236}">
                <a16:creationId xmlns:a16="http://schemas.microsoft.com/office/drawing/2014/main" id="{625A7E5B-AB0C-DF46-8378-0F2CD10FE0FB}"/>
              </a:ext>
            </a:extLst>
          </p:cNvPr>
          <p:cNvSpPr txBox="1">
            <a:spLocks noChangeArrowheads="1"/>
          </p:cNvSpPr>
          <p:nvPr/>
        </p:nvSpPr>
        <p:spPr bwMode="auto">
          <a:xfrm>
            <a:off x="2913635" y="258961"/>
            <a:ext cx="636472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國</a:t>
            </a:r>
            <a:r>
              <a:rPr lang="zh-TW" altLang="en-US" sz="4000" b="1" dirty="0">
                <a:latin typeface="DFKai-SB" panose="03000509000000000000" pitchFamily="65" charset="-120"/>
                <a:ea typeface="DFKai-SB" panose="03000509000000000000" pitchFamily="65" charset="-120"/>
              </a:rPr>
              <a:t>家</a:t>
            </a:r>
            <a:r>
              <a:rPr lang="zh-CN" altLang="en-US" sz="4000" b="1" dirty="0">
                <a:latin typeface="DFKai-SB" panose="03000509000000000000" pitchFamily="65" charset="-120"/>
                <a:ea typeface="DFKai-SB" panose="03000509000000000000" pitchFamily="65" charset="-120"/>
              </a:rPr>
              <a:t>規劃的特點</a:t>
            </a:r>
          </a:p>
        </p:txBody>
      </p:sp>
    </p:spTree>
    <p:extLst>
      <p:ext uri="{BB962C8B-B14F-4D97-AF65-F5344CB8AC3E}">
        <p14:creationId xmlns:p14="http://schemas.microsoft.com/office/powerpoint/2010/main" val="35804204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5919122"/>
              </p:ext>
            </p:extLst>
          </p:nvPr>
        </p:nvGraphicFramePr>
        <p:xfrm>
          <a:off x="613756" y="1173437"/>
          <a:ext cx="10816244" cy="4973533"/>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4261922688"/>
                    </a:ext>
                  </a:extLst>
                </a:gridCol>
                <a:gridCol w="7982789">
                  <a:extLst>
                    <a:ext uri="{9D8B030D-6E8A-4147-A177-3AD203B41FA5}">
                      <a16:colId xmlns:a16="http://schemas.microsoft.com/office/drawing/2014/main" val="3318355777"/>
                    </a:ext>
                  </a:extLst>
                </a:gridCol>
              </a:tblGrid>
              <a:tr h="767293">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3894804">
                <a:tc>
                  <a:txBody>
                    <a:bodyPr/>
                    <a:lstStyle/>
                    <a:p>
                      <a:r>
                        <a:rPr lang="zh-TW" altLang="en-US" sz="2400" dirty="0">
                          <a:latin typeface="標楷體" panose="03000509000000000000" pitchFamily="65" charset="-120"/>
                          <a:ea typeface="標楷體" panose="03000509000000000000" pitchFamily="65" charset="-120"/>
                        </a:rPr>
                        <a:t>支持香港建設國際創新科技中心</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InnoHK</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創新香港研發平台」是特區政府的創科旗艦項目，以發展香港成為環球科研合作中心。首兩個平台分別聚焦於醫療科技，以及人工智能及機械人科技</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間「</a:t>
                      </a:r>
                      <a:r>
                        <a:rPr lang="en-US" altLang="zh-TW" sz="2400" dirty="0" err="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InnoHK</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創新香港研發平台」的研發實驗室已啟動，當中涉及超過</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間來自</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個經濟體和</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間本地的大學和科研機構、匯聚約</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2 000</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名本地和世界各地的科研人員。</a:t>
                      </a:r>
                    </a:p>
                    <a:p>
                      <a:pPr marL="285750" indent="-285750">
                        <a:buFont typeface="Arial" panose="020B0604020202020204" pitchFamily="34" charset="0"/>
                        <a:buChar char="•"/>
                      </a:pPr>
                      <a:endPar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圖為行政長官到訪「</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InnoHK</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創新香港研發平台」研發中心。</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政府新聞公報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(https://www.info.gov.hk/gia/general/202108/26/P2021082600742.htm)</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7640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687878" y="6238355"/>
            <a:ext cx="10742122"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548337" y="4257097"/>
            <a:ext cx="2199535" cy="1454811"/>
          </a:xfrm>
          <a:prstGeom prst="rect">
            <a:avLst/>
          </a:prstGeom>
        </p:spPr>
      </p:pic>
      <p:pic>
        <p:nvPicPr>
          <p:cNvPr id="3" name="Picture 2"/>
          <p:cNvPicPr>
            <a:picLocks noChangeAspect="1"/>
          </p:cNvPicPr>
          <p:nvPr/>
        </p:nvPicPr>
        <p:blipFill>
          <a:blip r:embed="rId3"/>
          <a:stretch>
            <a:fillRect/>
          </a:stretch>
        </p:blipFill>
        <p:spPr>
          <a:xfrm>
            <a:off x="8144135" y="4257098"/>
            <a:ext cx="2190577" cy="1454811"/>
          </a:xfrm>
          <a:prstGeom prst="rect">
            <a:avLst/>
          </a:prstGeom>
        </p:spPr>
      </p:pic>
    </p:spTree>
    <p:extLst>
      <p:ext uri="{BB962C8B-B14F-4D97-AF65-F5344CB8AC3E}">
        <p14:creationId xmlns:p14="http://schemas.microsoft.com/office/powerpoint/2010/main" val="432432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246308"/>
              </p:ext>
            </p:extLst>
          </p:nvPr>
        </p:nvGraphicFramePr>
        <p:xfrm>
          <a:off x="687878" y="1487978"/>
          <a:ext cx="10816244" cy="3998558"/>
        </p:xfrm>
        <a:graphic>
          <a:graphicData uri="http://schemas.openxmlformats.org/drawingml/2006/table">
            <a:tbl>
              <a:tblPr firstRow="1" bandRow="1">
                <a:tableStyleId>{5C22544A-7EE6-4342-B048-85BDC9FD1C3A}</a:tableStyleId>
              </a:tblPr>
              <a:tblGrid>
                <a:gridCol w="2833455">
                  <a:extLst>
                    <a:ext uri="{9D8B030D-6E8A-4147-A177-3AD203B41FA5}">
                      <a16:colId xmlns:a16="http://schemas.microsoft.com/office/drawing/2014/main" val="4261922688"/>
                    </a:ext>
                  </a:extLst>
                </a:gridCol>
                <a:gridCol w="7982789">
                  <a:extLst>
                    <a:ext uri="{9D8B030D-6E8A-4147-A177-3AD203B41FA5}">
                      <a16:colId xmlns:a16="http://schemas.microsoft.com/office/drawing/2014/main" val="3318355777"/>
                    </a:ext>
                  </a:extLst>
                </a:gridCol>
              </a:tblGrid>
              <a:tr h="615278">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r>
                        <a:rPr lang="zh-TW" altLang="en-US" sz="2400" dirty="0">
                          <a:latin typeface="標楷體" panose="03000509000000000000" pitchFamily="65" charset="-120"/>
                          <a:ea typeface="標楷體" panose="03000509000000000000" pitchFamily="65" charset="-120"/>
                        </a:rPr>
                        <a:t>支持香港建設亞太區國際法律及解決爭議服務中心</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廣東省司法廳、澳門特別行政區行政法務司與律政司在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月設立粵港澳大灣區法律部門聯席會議（聯席會議）。至今，聯席會議已</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舉行</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四</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次</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會議，並在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月的聯席會議上通過設立大灣區調解平台。</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年推出「為來港參與仲裁程序的人士提供便利先導計劃」，為短期來港參與仲裁程序的合資格非香港居民提供便利。</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年設立香港法律樞紐，並引進超過</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間具聲譽的本地、地區及國際性法律相關組織落戶。</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838200" y="3277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687879" y="5605783"/>
            <a:ext cx="10816243"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82078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50699373"/>
              </p:ext>
            </p:extLst>
          </p:nvPr>
        </p:nvGraphicFramePr>
        <p:xfrm>
          <a:off x="529589" y="1653281"/>
          <a:ext cx="11132820" cy="3998558"/>
        </p:xfrm>
        <a:graphic>
          <a:graphicData uri="http://schemas.openxmlformats.org/drawingml/2006/table">
            <a:tbl>
              <a:tblPr firstRow="1" bandRow="1">
                <a:tableStyleId>{5C22544A-7EE6-4342-B048-85BDC9FD1C3A}</a:tableStyleId>
              </a:tblPr>
              <a:tblGrid>
                <a:gridCol w="3069822">
                  <a:extLst>
                    <a:ext uri="{9D8B030D-6E8A-4147-A177-3AD203B41FA5}">
                      <a16:colId xmlns:a16="http://schemas.microsoft.com/office/drawing/2014/main" val="4261922688"/>
                    </a:ext>
                  </a:extLst>
                </a:gridCol>
                <a:gridCol w="8062998">
                  <a:extLst>
                    <a:ext uri="{9D8B030D-6E8A-4147-A177-3AD203B41FA5}">
                      <a16:colId xmlns:a16="http://schemas.microsoft.com/office/drawing/2014/main" val="3318355777"/>
                    </a:ext>
                  </a:extLst>
                </a:gridCol>
              </a:tblGrid>
              <a:tr h="615278">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r>
                        <a:rPr lang="zh-TW" altLang="en-US" sz="2400" dirty="0">
                          <a:latin typeface="標楷體" panose="03000509000000000000" pitchFamily="65" charset="-120"/>
                          <a:ea typeface="標楷體" panose="03000509000000000000" pitchFamily="65" charset="-120"/>
                        </a:rPr>
                        <a:t>支持香港服務業向高端高增值方向發展</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鼓勵公私營界別及早使用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技術，使</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盡快普及。</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支援業界與時並進，包括協助業界善用各種線上線下的活動與平台，鼓勵跨媒體、跨界別的多元合作等，從而提升各項創意產品和服務的質素及多元性，朝高端高增值方向發展。</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旅遊業監管局已於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成立，</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並已落實旅遊業新法定規管制度。</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繼續深化與內地的旅遊合作，推動業界善用特區跨境基建及豐富的旅遊資源，推出大灣區「一程多站」旅遊產品。</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838200" y="3277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537557" y="6091564"/>
            <a:ext cx="11124852"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9789" y="3341717"/>
            <a:ext cx="2431228" cy="2268201"/>
          </a:xfrm>
          <a:prstGeom prst="rect">
            <a:avLst/>
          </a:prstGeom>
        </p:spPr>
      </p:pic>
    </p:spTree>
    <p:extLst>
      <p:ext uri="{BB962C8B-B14F-4D97-AF65-F5344CB8AC3E}">
        <p14:creationId xmlns:p14="http://schemas.microsoft.com/office/powerpoint/2010/main" val="36268238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97755244"/>
              </p:ext>
            </p:extLst>
          </p:nvPr>
        </p:nvGraphicFramePr>
        <p:xfrm>
          <a:off x="288867" y="1086709"/>
          <a:ext cx="8871759" cy="4730078"/>
        </p:xfrm>
        <a:graphic>
          <a:graphicData uri="http://schemas.openxmlformats.org/drawingml/2006/table">
            <a:tbl>
              <a:tblPr firstRow="1" bandRow="1">
                <a:tableStyleId>{5C22544A-7EE6-4342-B048-85BDC9FD1C3A}</a:tableStyleId>
              </a:tblPr>
              <a:tblGrid>
                <a:gridCol w="2745278">
                  <a:extLst>
                    <a:ext uri="{9D8B030D-6E8A-4147-A177-3AD203B41FA5}">
                      <a16:colId xmlns:a16="http://schemas.microsoft.com/office/drawing/2014/main" val="4261922688"/>
                    </a:ext>
                  </a:extLst>
                </a:gridCol>
                <a:gridCol w="6126481">
                  <a:extLst>
                    <a:ext uri="{9D8B030D-6E8A-4147-A177-3AD203B41FA5}">
                      <a16:colId xmlns:a16="http://schemas.microsoft.com/office/drawing/2014/main" val="3318355777"/>
                    </a:ext>
                  </a:extLst>
                </a:gridCol>
              </a:tblGrid>
              <a:tr h="615278">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r>
                        <a:rPr lang="zh-TW" altLang="en-US" sz="2400" dirty="0">
                          <a:latin typeface="標楷體" panose="03000509000000000000" pitchFamily="65" charset="-120"/>
                          <a:ea typeface="標楷體" panose="03000509000000000000" pitchFamily="65" charset="-120"/>
                        </a:rPr>
                        <a:t>支持香港發展中外文化藝術交流中心</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持續推動香港與國際及內地（包括大灣區）的文化交流，向世界展現中華文化的軟實力。</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民政事務</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局</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已於</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年底舉辦第</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屆亞洲文化合作論壇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繼續推進西九文化區和其他場地的建設和改善工程，及文化藝術交流。而</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博物館和香港故宮文化博物館將分別在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年和</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年先後開幕。西九文化區內的演藝綜合劇場亦預計在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年完工，屆時將上演香港和國際優秀的舞蹈和戲劇。</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788324" y="276381"/>
            <a:ext cx="10515600" cy="735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288866" y="5816787"/>
            <a:ext cx="8871759" cy="738664"/>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295156" y="2759884"/>
            <a:ext cx="2755295" cy="1850229"/>
          </a:xfrm>
          <a:prstGeom prst="rect">
            <a:avLst/>
          </a:prstGeom>
        </p:spPr>
      </p:pic>
      <p:sp>
        <p:nvSpPr>
          <p:cNvPr id="3" name="Rectangle 2"/>
          <p:cNvSpPr/>
          <p:nvPr/>
        </p:nvSpPr>
        <p:spPr>
          <a:xfrm>
            <a:off x="9295156" y="4685081"/>
            <a:ext cx="2656004" cy="1384995"/>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西九文化區</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的表演藝術</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場地－戲曲中心在</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日正式開幕</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。戲曲</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中心將重點呈獻優秀作品、支援新創作、促進研究、教育、培訓和</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交流</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等</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民政事務局</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://www.hab.gov.hk/tc/policy_responsibilities/Culture/wkcd.htm</a:t>
            </a:r>
          </a:p>
        </p:txBody>
      </p:sp>
      <p:pic>
        <p:nvPicPr>
          <p:cNvPr id="7" name="Picture 6"/>
          <p:cNvPicPr>
            <a:picLocks noChangeAspect="1"/>
          </p:cNvPicPr>
          <p:nvPr/>
        </p:nvPicPr>
        <p:blipFill>
          <a:blip r:embed="rId3"/>
          <a:stretch>
            <a:fillRect/>
          </a:stretch>
        </p:blipFill>
        <p:spPr>
          <a:xfrm>
            <a:off x="9295156" y="1086709"/>
            <a:ext cx="2752753" cy="1598207"/>
          </a:xfrm>
          <a:prstGeom prst="rect">
            <a:avLst/>
          </a:prstGeom>
        </p:spPr>
      </p:pic>
    </p:spTree>
    <p:extLst>
      <p:ext uri="{BB962C8B-B14F-4D97-AF65-F5344CB8AC3E}">
        <p14:creationId xmlns:p14="http://schemas.microsoft.com/office/powerpoint/2010/main" val="2850210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46067383"/>
              </p:ext>
            </p:extLst>
          </p:nvPr>
        </p:nvGraphicFramePr>
        <p:xfrm>
          <a:off x="517121" y="1176346"/>
          <a:ext cx="11041380" cy="4638638"/>
        </p:xfrm>
        <a:graphic>
          <a:graphicData uri="http://schemas.openxmlformats.org/drawingml/2006/table">
            <a:tbl>
              <a:tblPr firstRow="1" bandRow="1">
                <a:tableStyleId>{5C22544A-7EE6-4342-B048-85BDC9FD1C3A}</a:tableStyleId>
              </a:tblPr>
              <a:tblGrid>
                <a:gridCol w="2892432">
                  <a:extLst>
                    <a:ext uri="{9D8B030D-6E8A-4147-A177-3AD203B41FA5}">
                      <a16:colId xmlns:a16="http://schemas.microsoft.com/office/drawing/2014/main" val="4261922688"/>
                    </a:ext>
                  </a:extLst>
                </a:gridCol>
                <a:gridCol w="8148948">
                  <a:extLst>
                    <a:ext uri="{9D8B030D-6E8A-4147-A177-3AD203B41FA5}">
                      <a16:colId xmlns:a16="http://schemas.microsoft.com/office/drawing/2014/main" val="3318355777"/>
                    </a:ext>
                  </a:extLst>
                </a:gridCol>
              </a:tblGrid>
              <a:tr h="615278">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r>
                        <a:rPr lang="zh-TW" altLang="en-US" sz="2400" dirty="0">
                          <a:latin typeface="標楷體" panose="03000509000000000000" pitchFamily="65" charset="-120"/>
                          <a:ea typeface="標楷體" panose="03000509000000000000" pitchFamily="65" charset="-120"/>
                        </a:rPr>
                        <a:t>支持香港參與、助力國家全面開放和現代化經濟體系建設，打造共建「一帶一路」功能平台</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月與國務院國有資產監督管理委員會舉行高層圓桌會議，推動央企與香港的企業和專業服務業開展交流合作，並於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月啟動「內地企業伙伴交流及對接計劃」，舉行計劃下的首場交流會，增進內地企業與香港專業服務界別交流對接。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endPar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一帶一路：由香港進</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內地企業伙伴交流及對接計劃交流會」於</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日舉行 </a:t>
                      </a:r>
                      <a:endPar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政府新聞公報 </a:t>
                      </a:r>
                      <a:r>
                        <a:rPr lang="en-US" altLang="zh-TW" sz="1400" b="0" i="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(https://www.info.gov.hk/gia/general/202105/14/P2021051400323.htm)</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780010" y="1026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517121" y="5979854"/>
            <a:ext cx="11041381"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816826" y="3769018"/>
            <a:ext cx="2627441" cy="1452185"/>
          </a:xfrm>
          <a:prstGeom prst="rect">
            <a:avLst/>
          </a:prstGeom>
        </p:spPr>
      </p:pic>
      <p:pic>
        <p:nvPicPr>
          <p:cNvPr id="3" name="Picture 2"/>
          <p:cNvPicPr>
            <a:picLocks noChangeAspect="1"/>
          </p:cNvPicPr>
          <p:nvPr/>
        </p:nvPicPr>
        <p:blipFill>
          <a:blip r:embed="rId3"/>
          <a:stretch>
            <a:fillRect/>
          </a:stretch>
        </p:blipFill>
        <p:spPr>
          <a:xfrm>
            <a:off x="6731318" y="3769017"/>
            <a:ext cx="2714955" cy="1452185"/>
          </a:xfrm>
          <a:prstGeom prst="rect">
            <a:avLst/>
          </a:prstGeom>
        </p:spPr>
      </p:pic>
    </p:spTree>
    <p:extLst>
      <p:ext uri="{BB962C8B-B14F-4D97-AF65-F5344CB8AC3E}">
        <p14:creationId xmlns:p14="http://schemas.microsoft.com/office/powerpoint/2010/main" val="26416140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37039644"/>
              </p:ext>
            </p:extLst>
          </p:nvPr>
        </p:nvGraphicFramePr>
        <p:xfrm>
          <a:off x="422910" y="1133227"/>
          <a:ext cx="11274136" cy="2550183"/>
        </p:xfrm>
        <a:graphic>
          <a:graphicData uri="http://schemas.openxmlformats.org/drawingml/2006/table">
            <a:tbl>
              <a:tblPr firstRow="1" bandRow="1">
                <a:tableStyleId>{5C22544A-7EE6-4342-B048-85BDC9FD1C3A}</a:tableStyleId>
              </a:tblPr>
              <a:tblGrid>
                <a:gridCol w="2953405">
                  <a:extLst>
                    <a:ext uri="{9D8B030D-6E8A-4147-A177-3AD203B41FA5}">
                      <a16:colId xmlns:a16="http://schemas.microsoft.com/office/drawing/2014/main" val="4261922688"/>
                    </a:ext>
                  </a:extLst>
                </a:gridCol>
                <a:gridCol w="8320731">
                  <a:extLst>
                    <a:ext uri="{9D8B030D-6E8A-4147-A177-3AD203B41FA5}">
                      <a16:colId xmlns:a16="http://schemas.microsoft.com/office/drawing/2014/main" val="3318355777"/>
                    </a:ext>
                  </a:extLst>
                </a:gridCol>
              </a:tblGrid>
              <a:tr h="552948">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1997235">
                <a:tc>
                  <a:txBody>
                    <a:bodyPr/>
                    <a:lstStyle/>
                    <a:p>
                      <a:r>
                        <a:rPr lang="zh-TW" altLang="en-US" sz="2400" dirty="0">
                          <a:latin typeface="標楷體" panose="03000509000000000000" pitchFamily="65" charset="-120"/>
                          <a:ea typeface="標楷體" panose="03000509000000000000" pitchFamily="65" charset="-120"/>
                        </a:rPr>
                        <a:t>深化內地與香港經貿合作關係</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香港貿發局已於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月推出一站式「</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GoGBA</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」平台，提供大灣區市場及政策資訊、諮詢服務及培訓，以及企業推廣、拓展和對接服務。</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特區政府與國家商務部正繼續探討在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CEPA</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下新增開放內容和合作議題。</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838200" y="404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422910" y="3686618"/>
            <a:ext cx="11274136"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a:hlinkClick r:id="rId2"/>
          </p:cNvPr>
          <p:cNvPicPr>
            <a:picLocks noChangeAspect="1"/>
          </p:cNvPicPr>
          <p:nvPr/>
        </p:nvPicPr>
        <p:blipFill>
          <a:blip r:embed="rId3"/>
          <a:stretch>
            <a:fillRect/>
          </a:stretch>
        </p:blipFill>
        <p:spPr>
          <a:xfrm>
            <a:off x="422910" y="4539032"/>
            <a:ext cx="1964667" cy="1255430"/>
          </a:xfrm>
          <a:prstGeom prst="rect">
            <a:avLst/>
          </a:prstGeom>
        </p:spPr>
      </p:pic>
      <p:sp>
        <p:nvSpPr>
          <p:cNvPr id="8" name="Rectangle 7"/>
          <p:cNvSpPr/>
          <p:nvPr/>
        </p:nvSpPr>
        <p:spPr>
          <a:xfrm>
            <a:off x="8429105" y="4522689"/>
            <a:ext cx="3267941" cy="1785104"/>
          </a:xfrm>
          <a:prstGeom prst="rect">
            <a:avLst/>
          </a:prstGeom>
          <a:ln w="28575">
            <a:solidFill>
              <a:srgbClr val="FF0000"/>
            </a:solidFill>
          </a:ln>
        </p:spPr>
        <p:txBody>
          <a:bodyPr wrap="square">
            <a:spAutoFit/>
          </a:bodyPr>
          <a:lstStyle/>
          <a:p>
            <a:r>
              <a:rPr lang="zh-TW" altLang="en-US" sz="2200" dirty="0">
                <a:latin typeface="標楷體" panose="03000509000000000000" pitchFamily="65" charset="-120"/>
                <a:ea typeface="標楷體" panose="03000509000000000000" pitchFamily="65" charset="-120"/>
              </a:rPr>
              <a:t>香港貿易發展局推出</a:t>
            </a:r>
            <a:r>
              <a:rPr lang="en-US" altLang="zh-TW" sz="2200" dirty="0" err="1">
                <a:latin typeface="Times New Roman" panose="02020603050405020304" pitchFamily="18" charset="0"/>
                <a:ea typeface="標楷體" panose="03000509000000000000" pitchFamily="65" charset="-120"/>
                <a:cs typeface="Times New Roman" panose="02020603050405020304" pitchFamily="18" charset="0"/>
              </a:rPr>
              <a:t>GoGBA</a:t>
            </a:r>
            <a:r>
              <a:rPr lang="zh-TW" altLang="en-US" sz="2200" dirty="0">
                <a:latin typeface="標楷體" panose="03000509000000000000" pitchFamily="65" charset="-120"/>
                <a:ea typeface="標楷體" panose="03000509000000000000" pitchFamily="65" charset="-120"/>
              </a:rPr>
              <a:t>「灣區經貿通」，通過網站及微信小程序，為銳意拓展大灣區市場的企業提供商務資訊。</a:t>
            </a:r>
            <a:endParaRPr lang="en-US" sz="2200" dirty="0">
              <a:latin typeface="標楷體" panose="03000509000000000000" pitchFamily="65" charset="-120"/>
              <a:ea typeface="標楷體" panose="03000509000000000000" pitchFamily="65" charset="-120"/>
            </a:endParaRPr>
          </a:p>
        </p:txBody>
      </p:sp>
      <p:pic>
        <p:nvPicPr>
          <p:cNvPr id="9" name="Picture 8">
            <a:hlinkClick r:id="rId2"/>
          </p:cNvPr>
          <p:cNvPicPr>
            <a:picLocks noChangeAspect="1"/>
          </p:cNvPicPr>
          <p:nvPr/>
        </p:nvPicPr>
        <p:blipFill>
          <a:blip r:embed="rId4"/>
          <a:stretch>
            <a:fillRect/>
          </a:stretch>
        </p:blipFill>
        <p:spPr>
          <a:xfrm>
            <a:off x="2514999" y="4539032"/>
            <a:ext cx="1785922" cy="1255430"/>
          </a:xfrm>
          <a:prstGeom prst="rect">
            <a:avLst/>
          </a:prstGeom>
        </p:spPr>
      </p:pic>
      <p:sp>
        <p:nvSpPr>
          <p:cNvPr id="10" name="Rectangle 9"/>
          <p:cNvSpPr/>
          <p:nvPr/>
        </p:nvSpPr>
        <p:spPr>
          <a:xfrm>
            <a:off x="492181" y="6123708"/>
            <a:ext cx="4624471" cy="584775"/>
          </a:xfrm>
          <a:prstGeom prst="rect">
            <a:avLst/>
          </a:prstGeom>
        </p:spPr>
        <p:txBody>
          <a:bodyPr wrap="non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點擊圖像觀看影片了解更多</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香港貿發展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sz="1600" dirty="0">
                <a:latin typeface="Times New Roman" panose="02020603050405020304" pitchFamily="18" charset="0"/>
                <a:ea typeface="標楷體" panose="03000509000000000000" pitchFamily="65" charset="-120"/>
                <a:cs typeface="Times New Roman" panose="02020603050405020304" pitchFamily="18" charset="0"/>
              </a:rPr>
              <a:t>https://www.go-gba.com/tc/</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a:hlinkClick r:id="rId2"/>
          </p:cNvPr>
          <p:cNvPicPr>
            <a:picLocks noChangeAspect="1"/>
          </p:cNvPicPr>
          <p:nvPr/>
        </p:nvPicPr>
        <p:blipFill>
          <a:blip r:embed="rId5"/>
          <a:stretch>
            <a:fillRect/>
          </a:stretch>
        </p:blipFill>
        <p:spPr>
          <a:xfrm>
            <a:off x="5539361" y="4539032"/>
            <a:ext cx="2801601" cy="1255430"/>
          </a:xfrm>
          <a:prstGeom prst="rect">
            <a:avLst/>
          </a:prstGeom>
        </p:spPr>
      </p:pic>
      <p:pic>
        <p:nvPicPr>
          <p:cNvPr id="11" name="Picture 10">
            <a:hlinkClick r:id="rId2"/>
          </p:cNvPr>
          <p:cNvPicPr>
            <a:picLocks noChangeAspect="1"/>
          </p:cNvPicPr>
          <p:nvPr/>
        </p:nvPicPr>
        <p:blipFill>
          <a:blip r:embed="rId6"/>
          <a:stretch>
            <a:fillRect/>
          </a:stretch>
        </p:blipFill>
        <p:spPr>
          <a:xfrm>
            <a:off x="4428344" y="4539033"/>
            <a:ext cx="1111018" cy="1255429"/>
          </a:xfrm>
          <a:prstGeom prst="rect">
            <a:avLst/>
          </a:prstGeom>
        </p:spPr>
      </p:pic>
    </p:spTree>
    <p:extLst>
      <p:ext uri="{BB962C8B-B14F-4D97-AF65-F5344CB8AC3E}">
        <p14:creationId xmlns:p14="http://schemas.microsoft.com/office/powerpoint/2010/main" val="3553871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44904546"/>
              </p:ext>
            </p:extLst>
          </p:nvPr>
        </p:nvGraphicFramePr>
        <p:xfrm>
          <a:off x="575310" y="1823184"/>
          <a:ext cx="11041380" cy="2837645"/>
        </p:xfrm>
        <a:graphic>
          <a:graphicData uri="http://schemas.openxmlformats.org/drawingml/2006/table">
            <a:tbl>
              <a:tblPr firstRow="1" bandRow="1">
                <a:tableStyleId>{5C22544A-7EE6-4342-B048-85BDC9FD1C3A}</a:tableStyleId>
              </a:tblPr>
              <a:tblGrid>
                <a:gridCol w="2892432">
                  <a:extLst>
                    <a:ext uri="{9D8B030D-6E8A-4147-A177-3AD203B41FA5}">
                      <a16:colId xmlns:a16="http://schemas.microsoft.com/office/drawing/2014/main" val="4261922688"/>
                    </a:ext>
                  </a:extLst>
                </a:gridCol>
                <a:gridCol w="8148948">
                  <a:extLst>
                    <a:ext uri="{9D8B030D-6E8A-4147-A177-3AD203B41FA5}">
                      <a16:colId xmlns:a16="http://schemas.microsoft.com/office/drawing/2014/main" val="3318355777"/>
                    </a:ext>
                  </a:extLst>
                </a:gridCol>
              </a:tblGrid>
              <a:tr h="615278">
                <a:tc>
                  <a:txBody>
                    <a:bodyPr/>
                    <a:lstStyle/>
                    <a:p>
                      <a:pPr algn="ctr"/>
                      <a:r>
                        <a:rPr lang="zh-TW" altLang="en-US" sz="2400" dirty="0">
                          <a:latin typeface="標楷體" panose="03000509000000000000" pitchFamily="65" charset="-120"/>
                          <a:ea typeface="標楷體" panose="03000509000000000000" pitchFamily="65" charset="-120"/>
                        </a:rPr>
                        <a:t>規劃綱要中的表述</a:t>
                      </a:r>
                    </a:p>
                  </a:txBody>
                  <a:tcPr/>
                </a:tc>
                <a:tc>
                  <a:txBody>
                    <a:bodyPr/>
                    <a:lstStyle/>
                    <a:p>
                      <a:pPr algn="ctr"/>
                      <a:r>
                        <a:rPr lang="zh-TW" altLang="en-US" sz="2400" dirty="0">
                          <a:latin typeface="標楷體" panose="03000509000000000000" pitchFamily="65" charset="-120"/>
                          <a:ea typeface="標楷體" panose="03000509000000000000" pitchFamily="65" charset="-120"/>
                        </a:rPr>
                        <a:t>特區政府的最新工作進展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2209223479"/>
                  </a:ext>
                </a:extLst>
              </a:tr>
              <a:tr h="2222367">
                <a:tc>
                  <a:txBody>
                    <a:bodyPr/>
                    <a:lstStyle/>
                    <a:p>
                      <a:r>
                        <a:rPr lang="zh-TW" altLang="en-US" sz="2400" dirty="0">
                          <a:latin typeface="標楷體" panose="03000509000000000000" pitchFamily="65" charset="-120"/>
                          <a:ea typeface="標楷體" panose="03000509000000000000" pitchFamily="65" charset="-120"/>
                        </a:rPr>
                        <a:t>深化並擴大內地與香港金融市場互聯互通</a:t>
                      </a:r>
                      <a:endParaRPr lang="en-US" sz="2400" dirty="0">
                        <a:latin typeface="標楷體" panose="03000509000000000000" pitchFamily="65" charset="-120"/>
                        <a:ea typeface="標楷體" panose="03000509000000000000" pitchFamily="65" charset="-120"/>
                      </a:endParaRPr>
                    </a:p>
                  </a:txBody>
                  <a:tcPr/>
                </a:tc>
                <a:tc>
                  <a:txBody>
                    <a:bodyPr/>
                    <a:lstStyle/>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已於</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月底落實將「滬港通」、「深港通」南向交易的合資格股票範圍擴大至包括透過新上市制度在港上市的未錄收入或盈利生物科技公司，並於</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月起落實將「滬港通」、「深港通」的合資格股票範圍擴大至包括在上海交易所科創板上市的公司。</a:t>
                      </a:r>
                    </a:p>
                  </a:txBody>
                  <a:tcPr/>
                </a:tc>
                <a:extLst>
                  <a:ext uri="{0D108BD9-81ED-4DB2-BD59-A6C34878D82A}">
                    <a16:rowId xmlns:a16="http://schemas.microsoft.com/office/drawing/2014/main" val="1142045327"/>
                  </a:ext>
                </a:extLst>
              </a:tr>
            </a:tbl>
          </a:graphicData>
        </a:graphic>
      </p:graphicFrame>
      <p:sp>
        <p:nvSpPr>
          <p:cNvPr id="5" name="标题 3073">
            <a:extLst>
              <a:ext uri="{FF2B5EF4-FFF2-40B4-BE49-F238E27FC236}">
                <a16:creationId xmlns:a16="http://schemas.microsoft.com/office/drawing/2014/main" id="{2CA6D0BB-C50C-4970-8233-2731F379E0CD}"/>
              </a:ext>
            </a:extLst>
          </p:cNvPr>
          <p:cNvSpPr txBox="1">
            <a:spLocks noGrp="1" noChangeArrowheads="1"/>
          </p:cNvSpPr>
          <p:nvPr>
            <p:ph type="title"/>
          </p:nvPr>
        </p:nvSpPr>
        <p:spPr bwMode="auto">
          <a:xfrm>
            <a:off x="838200" y="345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rPr>
              <a:t>香港特區政府配合「十四五規劃」舉隅</a:t>
            </a:r>
          </a:p>
        </p:txBody>
      </p:sp>
      <p:sp>
        <p:nvSpPr>
          <p:cNvPr id="6" name="Rectangle 5"/>
          <p:cNvSpPr/>
          <p:nvPr/>
        </p:nvSpPr>
        <p:spPr>
          <a:xfrm>
            <a:off x="575310" y="5156895"/>
            <a:ext cx="11041381" cy="523220"/>
          </a:xfrm>
          <a:prstGeom prst="rect">
            <a:avLst/>
          </a:prstGeom>
          <a:ln w="28575">
            <a:solidFill>
              <a:srgbClr val="FF0000"/>
            </a:solidFill>
          </a:ln>
        </p:spPr>
        <p:txBody>
          <a:bodyPr wrap="square">
            <a:spAutoFit/>
          </a:bodyPr>
          <a:lstStyle/>
          <a:p>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立法會工商事務委員會國家「十四五」規劃下香港特區的定位及支持措施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(https://www.legco.gov.hk/yr20-21/chinese/panels/ci/papers/ci20210615cb1-987-3-c.pdf  )  </a:t>
            </a:r>
            <a:r>
              <a:rPr lang="zh-TW" altLang="en-US" sz="14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教師亦須留意特區政府最新資訊公布。</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431055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430"/>
            <a:ext cx="10515600" cy="1325563"/>
          </a:xfrm>
        </p:spPr>
        <p:txBody>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更</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多有關「</a:t>
            </a:r>
            <a:r>
              <a:rPr lang="zh-TW" altLang="en-US" dirty="0">
                <a:latin typeface="標楷體" panose="03000509000000000000" pitchFamily="65" charset="-120"/>
                <a:ea typeface="標楷體" panose="03000509000000000000" pitchFamily="65" charset="-120"/>
                <a:cs typeface="Times New Roman" panose="02020603050405020304" pitchFamily="18" charset="0"/>
              </a:rPr>
              <a:t>十四五規劃</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」的</a:t>
            </a:r>
            <a:r>
              <a:rPr lang="zh-TW" altLang="en-US" dirty="0">
                <a:latin typeface="標楷體" panose="03000509000000000000" pitchFamily="65" charset="-120"/>
                <a:ea typeface="標楷體" panose="03000509000000000000" pitchFamily="65" charset="-120"/>
                <a:cs typeface="Times New Roman" panose="02020603050405020304" pitchFamily="18" charset="0"/>
              </a:rPr>
              <a:t>參考資料</a:t>
            </a:r>
            <a:endParaRPr lang="en-US"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Rectangle 8"/>
          <p:cNvSpPr/>
          <p:nvPr/>
        </p:nvSpPr>
        <p:spPr>
          <a:xfrm>
            <a:off x="2720778" y="3972599"/>
            <a:ext cx="6601872"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https://www.cmab.gov.hk/tc/issues/14th_5yrsplan_index.htm</a:t>
            </a:r>
          </a:p>
        </p:txBody>
      </p:sp>
      <p:pic>
        <p:nvPicPr>
          <p:cNvPr id="10" name="Picture 9">
            <a:hlinkClick r:id="rId2"/>
          </p:cNvPr>
          <p:cNvPicPr>
            <a:picLocks noChangeAspect="1"/>
          </p:cNvPicPr>
          <p:nvPr/>
        </p:nvPicPr>
        <p:blipFill>
          <a:blip r:embed="rId3"/>
          <a:stretch>
            <a:fillRect/>
          </a:stretch>
        </p:blipFill>
        <p:spPr>
          <a:xfrm>
            <a:off x="2720778" y="1368884"/>
            <a:ext cx="6259494" cy="2470006"/>
          </a:xfrm>
          <a:prstGeom prst="rect">
            <a:avLst/>
          </a:prstGeom>
        </p:spPr>
      </p:pic>
      <p:pic>
        <p:nvPicPr>
          <p:cNvPr id="11" name="Picture 10">
            <a:hlinkClick r:id="rId4"/>
          </p:cNvPr>
          <p:cNvPicPr>
            <a:picLocks noChangeAspect="1"/>
          </p:cNvPicPr>
          <p:nvPr/>
        </p:nvPicPr>
        <p:blipFill>
          <a:blip r:embed="rId5"/>
          <a:stretch>
            <a:fillRect/>
          </a:stretch>
        </p:blipFill>
        <p:spPr>
          <a:xfrm>
            <a:off x="5818908" y="4577778"/>
            <a:ext cx="1401772" cy="1202872"/>
          </a:xfrm>
          <a:prstGeom prst="rect">
            <a:avLst/>
          </a:prstGeom>
        </p:spPr>
      </p:pic>
      <p:pic>
        <p:nvPicPr>
          <p:cNvPr id="12" name="Picture 11">
            <a:hlinkClick r:id="rId4"/>
          </p:cNvPr>
          <p:cNvPicPr>
            <a:picLocks noChangeAspect="1"/>
          </p:cNvPicPr>
          <p:nvPr/>
        </p:nvPicPr>
        <p:blipFill>
          <a:blip r:embed="rId6"/>
          <a:stretch>
            <a:fillRect/>
          </a:stretch>
        </p:blipFill>
        <p:spPr>
          <a:xfrm>
            <a:off x="3575089" y="4577777"/>
            <a:ext cx="2243819" cy="1202872"/>
          </a:xfrm>
          <a:prstGeom prst="rect">
            <a:avLst/>
          </a:prstGeom>
        </p:spPr>
      </p:pic>
      <p:sp>
        <p:nvSpPr>
          <p:cNvPr id="13" name="Rectangle 12"/>
          <p:cNvSpPr/>
          <p:nvPr/>
        </p:nvSpPr>
        <p:spPr>
          <a:xfrm>
            <a:off x="2493997" y="5958903"/>
            <a:ext cx="6305957" cy="369332"/>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https://www.rthk.hk/radio/pth/programme/greaterchina2018</a:t>
            </a:r>
          </a:p>
        </p:txBody>
      </p:sp>
    </p:spTree>
    <p:extLst>
      <p:ext uri="{BB962C8B-B14F-4D97-AF65-F5344CB8AC3E}">
        <p14:creationId xmlns:p14="http://schemas.microsoft.com/office/powerpoint/2010/main" val="31064230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266" y="1241982"/>
            <a:ext cx="11139054" cy="4436432"/>
          </a:xfrm>
        </p:spPr>
        <p:txBody>
          <a:bodyPr>
            <a:noAutofit/>
          </a:bodyPr>
          <a:lstStyle/>
          <a:p>
            <a:pPr marL="0" indent="0">
              <a:lnSpc>
                <a:spcPct val="100000"/>
              </a:lnSpc>
              <a:buNone/>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香港電台製作很多關於「十四五規劃」的節目，涉及「十四五規劃」不同範疇，教師可按學與教需要安排學生進入香港電台網頁收聽</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收看以了解更多</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buNone/>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spcBef>
                <a:spcPts val="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「十四五」的戰略規劃與香港機遇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研討會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https://www.rthk.hk/radio/pth/programme/2021fourteenth</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「十四五」規劃宣講會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把握「十四五」新機遇 融入「雙循環」新</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格局</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https://www.rthk.hk/tv/dtt31/programme/national14_5yearplan_legco</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解讀「橫琴粵澳深度合作區建設總體方案」、「全面深化前海現代服務業合作區改革開放方案」線上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研討會</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https://app7.rthk.hk/elearning/gba/related_forum.php</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20000"/>
              </a:lnSpc>
              <a:spcBef>
                <a:spcPts val="0"/>
              </a:spcBef>
              <a:buNone/>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續下頁</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585992" y="5804638"/>
            <a:ext cx="1637756" cy="902437"/>
          </a:xfrm>
          <a:prstGeom prst="rect">
            <a:avLst/>
          </a:prstGeom>
        </p:spPr>
      </p:pic>
      <p:pic>
        <p:nvPicPr>
          <p:cNvPr id="5" name="Picture 4"/>
          <p:cNvPicPr>
            <a:picLocks noChangeAspect="1"/>
          </p:cNvPicPr>
          <p:nvPr/>
        </p:nvPicPr>
        <p:blipFill>
          <a:blip r:embed="rId3"/>
          <a:stretch>
            <a:fillRect/>
          </a:stretch>
        </p:blipFill>
        <p:spPr>
          <a:xfrm>
            <a:off x="3223748" y="6240285"/>
            <a:ext cx="6658904" cy="466790"/>
          </a:xfrm>
          <a:prstGeom prst="rect">
            <a:avLst/>
          </a:prstGeom>
        </p:spPr>
      </p:pic>
      <p:sp>
        <p:nvSpPr>
          <p:cNvPr id="7" name="Title 1"/>
          <p:cNvSpPr>
            <a:spLocks noGrp="1"/>
          </p:cNvSpPr>
          <p:nvPr>
            <p:ph type="title"/>
          </p:nvPr>
        </p:nvSpPr>
        <p:spPr>
          <a:xfrm>
            <a:off x="829887" y="325253"/>
            <a:ext cx="10515600" cy="698905"/>
          </a:xfrm>
        </p:spPr>
        <p:txBody>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更</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多有關「</a:t>
            </a:r>
            <a:r>
              <a:rPr lang="zh-TW" altLang="en-US" dirty="0">
                <a:latin typeface="標楷體" panose="03000509000000000000" pitchFamily="65" charset="-120"/>
                <a:ea typeface="標楷體" panose="03000509000000000000" pitchFamily="65" charset="-120"/>
                <a:cs typeface="Times New Roman" panose="02020603050405020304" pitchFamily="18" charset="0"/>
              </a:rPr>
              <a:t>十四五規劃</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」的</a:t>
            </a:r>
            <a:r>
              <a:rPr lang="zh-TW" altLang="en-US" dirty="0">
                <a:latin typeface="標楷體" panose="03000509000000000000" pitchFamily="65" charset="-120"/>
                <a:ea typeface="標楷體" panose="03000509000000000000" pitchFamily="65" charset="-120"/>
                <a:cs typeface="Times New Roman" panose="02020603050405020304" pitchFamily="18" charset="0"/>
              </a:rPr>
              <a:t>參考資料</a:t>
            </a:r>
            <a:endParaRPr lang="en-US"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052817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24" y="1446414"/>
            <a:ext cx="11596254" cy="4086037"/>
          </a:xfrm>
        </p:spPr>
        <p:txBody>
          <a:bodyPr>
            <a:noAutofit/>
          </a:bodyPr>
          <a:lstStyle/>
          <a:p>
            <a:pPr>
              <a:lnSpc>
                <a:spcPct val="150000"/>
              </a:lnSpc>
              <a:spcBef>
                <a:spcPts val="0"/>
              </a:spcBef>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談</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規劃論</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選舉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://www.rthk.hk/tv/dtt31/programme/planningandelection</a:t>
            </a:r>
          </a:p>
          <a:p>
            <a:pPr>
              <a:lnSpc>
                <a:spcPct val="150000"/>
              </a:lnSpc>
              <a:spcBef>
                <a:spcPts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寰聽世界：「十四五」塑料污染治理行動方案出台，能否從此和白色污染說再見</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https://www.rthk.hk/radio/pth/programme/huantingshijie/episode/773033?lang=en</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spcBef>
                <a:spcPts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中央惠港青年措施宣講</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會</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https://www.rthk.hk/tv/dtt31/programme/talkonyouthpolicytohk</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spcBef>
                <a:spcPts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國家「十四五」規劃講座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擁抱「十四五」融入「雙循環」高峰</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論壇</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https://www.rthk.hk/tv/dtt31/programme/national14_5yearplan_hkcec</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spcBef>
                <a:spcPts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敢教日明換新</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天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://www.rthk.hk/tv/dtt31/programme/makinganewchina</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88113" y="5710845"/>
            <a:ext cx="1860573" cy="1025214"/>
          </a:xfrm>
          <a:prstGeom prst="rect">
            <a:avLst/>
          </a:prstGeom>
        </p:spPr>
      </p:pic>
      <p:pic>
        <p:nvPicPr>
          <p:cNvPr id="6" name="Picture 5"/>
          <p:cNvPicPr>
            <a:picLocks noChangeAspect="1"/>
          </p:cNvPicPr>
          <p:nvPr/>
        </p:nvPicPr>
        <p:blipFill>
          <a:blip r:embed="rId3"/>
          <a:stretch>
            <a:fillRect/>
          </a:stretch>
        </p:blipFill>
        <p:spPr>
          <a:xfrm>
            <a:off x="3248686" y="6136264"/>
            <a:ext cx="6658904" cy="466790"/>
          </a:xfrm>
          <a:prstGeom prst="rect">
            <a:avLst/>
          </a:prstGeom>
        </p:spPr>
      </p:pic>
      <p:sp>
        <p:nvSpPr>
          <p:cNvPr id="7" name="Title 1"/>
          <p:cNvSpPr>
            <a:spLocks noGrp="1"/>
          </p:cNvSpPr>
          <p:nvPr>
            <p:ph type="title"/>
          </p:nvPr>
        </p:nvSpPr>
        <p:spPr>
          <a:xfrm>
            <a:off x="838200" y="107430"/>
            <a:ext cx="10515600" cy="1325563"/>
          </a:xfrm>
        </p:spPr>
        <p:txBody>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更</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多有關「</a:t>
            </a:r>
            <a:r>
              <a:rPr lang="zh-TW" altLang="en-US" dirty="0">
                <a:latin typeface="標楷體" panose="03000509000000000000" pitchFamily="65" charset="-120"/>
                <a:ea typeface="標楷體" panose="03000509000000000000" pitchFamily="65" charset="-120"/>
                <a:cs typeface="Times New Roman" panose="02020603050405020304" pitchFamily="18" charset="0"/>
              </a:rPr>
              <a:t>十四五規劃</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」的</a:t>
            </a:r>
            <a:r>
              <a:rPr lang="zh-TW" altLang="en-US" dirty="0">
                <a:latin typeface="標楷體" panose="03000509000000000000" pitchFamily="65" charset="-120"/>
                <a:ea typeface="標楷體" panose="03000509000000000000" pitchFamily="65" charset="-120"/>
                <a:cs typeface="Times New Roman" panose="02020603050405020304" pitchFamily="18" charset="0"/>
              </a:rPr>
              <a:t>參考資料</a:t>
            </a:r>
            <a:endParaRPr lang="en-US"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93478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副标题 2">
            <a:extLst>
              <a:ext uri="{FF2B5EF4-FFF2-40B4-BE49-F238E27FC236}">
                <a16:creationId xmlns:a16="http://schemas.microsoft.com/office/drawing/2014/main" id="{B1B71293-50D4-9841-9BD2-F88E0797187A}"/>
              </a:ext>
            </a:extLst>
          </p:cNvPr>
          <p:cNvSpPr>
            <a:spLocks noGrp="1" noChangeArrowheads="1"/>
          </p:cNvSpPr>
          <p:nvPr>
            <p:ph type="subTitle" idx="1"/>
          </p:nvPr>
        </p:nvSpPr>
        <p:spPr>
          <a:xfrm>
            <a:off x="828219" y="1665290"/>
            <a:ext cx="6686486" cy="3323987"/>
          </a:xfrm>
        </p:spPr>
        <p:txBody>
          <a:bodyPr wrap="square">
            <a:spAutoFit/>
          </a:bodyPr>
          <a:lstStyle/>
          <a:p>
            <a:pPr algn="l">
              <a:lnSpc>
                <a:spcPct val="150000"/>
              </a:lnSpc>
            </a:pPr>
            <a:r>
              <a:rPr lang="en-US" altLang="zh-CN" dirty="0">
                <a:latin typeface="DFKai-SB" panose="03000509000000000000" pitchFamily="65" charset="-120"/>
                <a:ea typeface="DFKai-SB" panose="03000509000000000000" pitchFamily="65" charset="-120"/>
              </a:rPr>
              <a:t>    </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1951</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年，國家開始編制</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第一個五年計劃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（簡稱</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一五計劃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1953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年執行</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1958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年開始執行第二個五年計劃</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「二五計劃」</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，每五年為一階段，依此類推。</a:t>
            </a:r>
            <a:endParaRPr lang="zh-CN"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724" name="Rectangle 2">
            <a:extLst>
              <a:ext uri="{FF2B5EF4-FFF2-40B4-BE49-F238E27FC236}">
                <a16:creationId xmlns:a16="http://schemas.microsoft.com/office/drawing/2014/main" id="{1AA5FBAE-01E8-AD4C-99BB-C7D10E23AD10}"/>
              </a:ext>
            </a:extLst>
          </p:cNvPr>
          <p:cNvSpPr>
            <a:spLocks noChangeArrowheads="1"/>
          </p:cNvSpPr>
          <p:nvPr/>
        </p:nvSpPr>
        <p:spPr bwMode="auto">
          <a:xfrm>
            <a:off x="7724641" y="5711685"/>
            <a:ext cx="370998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1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中華人民共和國發展國民經濟的</a:t>
            </a:r>
            <a:endParaRPr lang="en-US" altLang="zh-CN" sz="1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FontTx/>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第一個五年計劃</a:t>
            </a:r>
            <a:r>
              <a:rPr lang="zh-CN" altLang="en-US" sz="1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圖解（</a:t>
            </a:r>
            <a:r>
              <a:rPr lang="en-US" altLang="zh-CN" sz="1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1953—1957</a:t>
            </a:r>
            <a:r>
              <a:rPr lang="zh-CN" altLang="en-US" sz="1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4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a:extLst>
              <a:ext uri="{FF2B5EF4-FFF2-40B4-BE49-F238E27FC236}">
                <a16:creationId xmlns:a16="http://schemas.microsoft.com/office/drawing/2014/main" id="{B36B2FE8-A018-4DEE-A18D-0B67F6ADD5C8}"/>
              </a:ext>
            </a:extLst>
          </p:cNvPr>
          <p:cNvSpPr txBox="1">
            <a:spLocks noChangeArrowheads="1"/>
          </p:cNvSpPr>
          <p:nvPr/>
        </p:nvSpPr>
        <p:spPr bwMode="auto">
          <a:xfrm>
            <a:off x="2913636" y="420112"/>
            <a:ext cx="741908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「五年計劃」</a:t>
            </a:r>
            <a:r>
              <a:rPr lang="zh-CN" altLang="en-US" sz="4000" b="1" dirty="0">
                <a:latin typeface="DFKai-SB" panose="03000509000000000000" pitchFamily="65" charset="-120"/>
                <a:ea typeface="DFKai-SB" panose="03000509000000000000" pitchFamily="65" charset="-120"/>
              </a:rPr>
              <a:t>的誕生與初期發展</a:t>
            </a:r>
          </a:p>
        </p:txBody>
      </p:sp>
      <p:pic>
        <p:nvPicPr>
          <p:cNvPr id="8" name="Picture 7"/>
          <p:cNvPicPr>
            <a:picLocks noChangeAspect="1"/>
          </p:cNvPicPr>
          <p:nvPr/>
        </p:nvPicPr>
        <p:blipFill>
          <a:blip r:embed="rId3"/>
          <a:stretch>
            <a:fillRect/>
          </a:stretch>
        </p:blipFill>
        <p:spPr>
          <a:xfrm>
            <a:off x="146531" y="114642"/>
            <a:ext cx="2172003" cy="790685"/>
          </a:xfrm>
          <a:prstGeom prst="rect">
            <a:avLst/>
          </a:prstGeom>
        </p:spPr>
      </p:pic>
      <p:pic>
        <p:nvPicPr>
          <p:cNvPr id="5" name="图片 4" descr="QR 代码&#10;&#10;描述已自动生成">
            <a:extLst>
              <a:ext uri="{FF2B5EF4-FFF2-40B4-BE49-F238E27FC236}">
                <a16:creationId xmlns:a16="http://schemas.microsoft.com/office/drawing/2014/main" id="{23C348F7-9049-983A-837A-F30139E1F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9850" y="1665290"/>
            <a:ext cx="2852866" cy="3842962"/>
          </a:xfrm>
          <a:prstGeom prst="rect">
            <a:avLst/>
          </a:prstGeom>
        </p:spPr>
      </p:pic>
    </p:spTree>
    <p:extLst>
      <p:ext uri="{BB962C8B-B14F-4D97-AF65-F5344CB8AC3E}">
        <p14:creationId xmlns:p14="http://schemas.microsoft.com/office/powerpoint/2010/main" val="6159158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6984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628DC8A-5043-4EFE-B335-C458A4768682}"/>
              </a:ext>
            </a:extLst>
          </p:cNvPr>
          <p:cNvSpPr/>
          <p:nvPr/>
        </p:nvSpPr>
        <p:spPr>
          <a:xfrm>
            <a:off x="2393481" y="150170"/>
            <a:ext cx="7366119" cy="707886"/>
          </a:xfrm>
          <a:prstGeom prst="rect">
            <a:avLst/>
          </a:prstGeom>
        </p:spPr>
        <p:txBody>
          <a:bodyPr wrap="none">
            <a:spAutoFit/>
          </a:bodyPr>
          <a:lstStyle/>
          <a:p>
            <a:r>
              <a:rPr lang="zh-CN" altLang="en-US" sz="4000" b="1" dirty="0">
                <a:latin typeface="DFKai-SB" panose="03000509000000000000" pitchFamily="65" charset="-120"/>
                <a:ea typeface="DFKai-SB" panose="03000509000000000000" pitchFamily="65" charset="-120"/>
              </a:rPr>
              <a:t>國</a:t>
            </a:r>
            <a:r>
              <a:rPr lang="zh-TW" altLang="en-US" sz="4000" b="1" dirty="0">
                <a:latin typeface="DFKai-SB" panose="03000509000000000000" pitchFamily="65" charset="-120"/>
                <a:ea typeface="DFKai-SB" panose="03000509000000000000" pitchFamily="65" charset="-120"/>
              </a:rPr>
              <a:t>家最初</a:t>
            </a:r>
            <a:r>
              <a:rPr lang="zh-CN" altLang="en-US" sz="4000" b="1" dirty="0">
                <a:latin typeface="DFKai-SB" panose="03000509000000000000" pitchFamily="65" charset="-120"/>
                <a:ea typeface="DFKai-SB" panose="03000509000000000000" pitchFamily="65" charset="-120"/>
              </a:rPr>
              <a:t>五個</a:t>
            </a:r>
            <a:r>
              <a:rPr lang="zh-TW" altLang="en-US" sz="4000" b="1" dirty="0">
                <a:latin typeface="DFKai-SB" panose="03000509000000000000" pitchFamily="65" charset="-120"/>
                <a:ea typeface="DFKai-SB" panose="03000509000000000000" pitchFamily="65" charset="-120"/>
              </a:rPr>
              <a:t>「五年計劃」</a:t>
            </a:r>
            <a:r>
              <a:rPr lang="zh-CN" altLang="en-US" sz="4000" b="1" dirty="0">
                <a:latin typeface="DFKai-SB" panose="03000509000000000000" pitchFamily="65" charset="-120"/>
                <a:ea typeface="DFKai-SB" panose="03000509000000000000" pitchFamily="65" charset="-120"/>
              </a:rPr>
              <a:t>概覽</a:t>
            </a:r>
          </a:p>
        </p:txBody>
      </p:sp>
      <p:graphicFrame>
        <p:nvGraphicFramePr>
          <p:cNvPr id="3" name="表格 15">
            <a:extLst>
              <a:ext uri="{FF2B5EF4-FFF2-40B4-BE49-F238E27FC236}">
                <a16:creationId xmlns:a16="http://schemas.microsoft.com/office/drawing/2014/main" id="{721678E5-4324-4F6E-810A-AF48CC328E77}"/>
              </a:ext>
            </a:extLst>
          </p:cNvPr>
          <p:cNvGraphicFramePr>
            <a:graphicFrameLocks noGrp="1"/>
          </p:cNvGraphicFramePr>
          <p:nvPr>
            <p:extLst>
              <p:ext uri="{D42A27DB-BD31-4B8C-83A1-F6EECF244321}">
                <p14:modId xmlns:p14="http://schemas.microsoft.com/office/powerpoint/2010/main" val="897781385"/>
              </p:ext>
            </p:extLst>
          </p:nvPr>
        </p:nvGraphicFramePr>
        <p:xfrm>
          <a:off x="354893" y="1099156"/>
          <a:ext cx="11474117" cy="4998720"/>
        </p:xfrm>
        <a:graphic>
          <a:graphicData uri="http://schemas.openxmlformats.org/drawingml/2006/table">
            <a:tbl>
              <a:tblPr firstRow="1" bandRow="1">
                <a:tableStyleId>{5C22544A-7EE6-4342-B048-85BDC9FD1C3A}</a:tableStyleId>
              </a:tblPr>
              <a:tblGrid>
                <a:gridCol w="1918862">
                  <a:extLst>
                    <a:ext uri="{9D8B030D-6E8A-4147-A177-3AD203B41FA5}">
                      <a16:colId xmlns:a16="http://schemas.microsoft.com/office/drawing/2014/main" val="1566506723"/>
                    </a:ext>
                  </a:extLst>
                </a:gridCol>
                <a:gridCol w="6487859">
                  <a:extLst>
                    <a:ext uri="{9D8B030D-6E8A-4147-A177-3AD203B41FA5}">
                      <a16:colId xmlns:a16="http://schemas.microsoft.com/office/drawing/2014/main" val="2412036810"/>
                    </a:ext>
                  </a:extLst>
                </a:gridCol>
                <a:gridCol w="3067396">
                  <a:extLst>
                    <a:ext uri="{9D8B030D-6E8A-4147-A177-3AD203B41FA5}">
                      <a16:colId xmlns:a16="http://schemas.microsoft.com/office/drawing/2014/main" val="395374776"/>
                    </a:ext>
                  </a:extLst>
                </a:gridCol>
              </a:tblGrid>
              <a:tr h="345440">
                <a:tc>
                  <a:txBody>
                    <a:bodyPr/>
                    <a:lstStyle/>
                    <a:p>
                      <a:pPr marL="0" marR="36195" indent="0" algn="ctr" defTabSz="914400" rtl="0" eaLnBrk="1" latinLnBrk="0" hangingPunct="1">
                        <a:lnSpc>
                          <a:spcPct val="100000"/>
                        </a:lnSpc>
                        <a:spcAft>
                          <a:spcPts val="0"/>
                        </a:spcAft>
                      </a:pPr>
                      <a:r>
                        <a:rPr lang="zh-CN" altLang="en-US" sz="2200" b="1" kern="1200" dirty="0">
                          <a:solidFill>
                            <a:schemeClr val="bg1"/>
                          </a:solidFill>
                          <a:effectLst/>
                          <a:latin typeface="DFKai-SB" panose="03000509000000000000" pitchFamily="65" charset="-120"/>
                          <a:ea typeface="DFKai-SB" panose="03000509000000000000" pitchFamily="65" charset="-120"/>
                          <a:cs typeface="+mn-cs"/>
                        </a:rPr>
                        <a:t>年</a:t>
                      </a:r>
                      <a:r>
                        <a:rPr lang="zh-TW" altLang="en-US" sz="2200" b="1" kern="1200" dirty="0">
                          <a:solidFill>
                            <a:schemeClr val="bg1"/>
                          </a:solidFill>
                          <a:effectLst/>
                          <a:latin typeface="DFKai-SB" panose="03000509000000000000" pitchFamily="65" charset="-120"/>
                          <a:ea typeface="DFKai-SB" panose="03000509000000000000" pitchFamily="65" charset="-120"/>
                          <a:cs typeface="+mn-cs"/>
                        </a:rPr>
                        <a:t>份</a:t>
                      </a:r>
                      <a:endParaRPr lang="en-US" altLang="zh-CN" sz="22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endParaRPr lang="en-US" altLang="zh-CN" sz="2200" b="1" kern="1200" dirty="0">
                        <a:solidFill>
                          <a:schemeClr val="bg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ts val="1200"/>
                        </a:lnSpc>
                        <a:spcAft>
                          <a:spcPts val="0"/>
                        </a:spcAft>
                      </a:pPr>
                      <a:r>
                        <a:rPr lang="zh-CN" altLang="en-US" sz="2200" b="1" kern="1200" dirty="0">
                          <a:solidFill>
                            <a:schemeClr val="bg1"/>
                          </a:solidFill>
                          <a:effectLst/>
                          <a:latin typeface="DFKai-SB" panose="03000509000000000000" pitchFamily="65" charset="-120"/>
                          <a:ea typeface="DFKai-SB" panose="03000509000000000000" pitchFamily="65" charset="-120"/>
                          <a:cs typeface="+mn-cs"/>
                        </a:rPr>
                        <a:t>規劃全稱</a:t>
                      </a:r>
                      <a:endParaRPr lang="en-US" altLang="zh-CN" sz="22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endParaRPr lang="en-US" altLang="zh-CN" sz="2200" b="1" kern="1200" dirty="0">
                        <a:solidFill>
                          <a:schemeClr val="bg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ts val="1200"/>
                        </a:lnSpc>
                        <a:spcAft>
                          <a:spcPts val="0"/>
                        </a:spcAft>
                      </a:pPr>
                      <a:r>
                        <a:rPr lang="zh-CN" altLang="en-US" sz="2200" b="1" kern="1200" dirty="0">
                          <a:solidFill>
                            <a:schemeClr val="bg1"/>
                          </a:solidFill>
                          <a:effectLst/>
                          <a:latin typeface="DFKai-SB" panose="03000509000000000000" pitchFamily="65" charset="-120"/>
                          <a:ea typeface="DFKai-SB" panose="03000509000000000000" pitchFamily="65" charset="-120"/>
                          <a:cs typeface="+mn-cs"/>
                        </a:rPr>
                        <a:t>重點任務舉隅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extLst>
                  <a:ext uri="{0D108BD9-81ED-4DB2-BD59-A6C34878D82A}">
                    <a16:rowId xmlns:a16="http://schemas.microsoft.com/office/drawing/2014/main" val="3640891142"/>
                  </a:ext>
                </a:extLst>
              </a:tr>
              <a:tr h="914400">
                <a:tc>
                  <a:txBody>
                    <a:bodyPr/>
                    <a:lstStyle/>
                    <a:p>
                      <a:pPr marL="0" marR="36195" indent="0" algn="ctr" defTabSz="914400" rtl="0" eaLnBrk="1" latinLnBrk="0" hangingPunct="1">
                        <a:lnSpc>
                          <a:spcPct val="100000"/>
                        </a:lnSpc>
                        <a:spcAft>
                          <a:spcPts val="0"/>
                        </a:spcAft>
                      </a:pP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1953-1957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中華人民共和國發展國民經濟的「第一個五年計劃」</a:t>
                      </a:r>
                      <a:endParaRPr lang="en-US" altLang="zh-CN" sz="2400" kern="1200" dirty="0">
                        <a:solidFill>
                          <a:schemeClr val="tx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smtClean="0">
                          <a:solidFill>
                            <a:schemeClr val="tx1"/>
                          </a:solidFill>
                          <a:effectLst/>
                          <a:latin typeface="DFKai-SB" panose="03000509000000000000" pitchFamily="65" charset="-120"/>
                          <a:ea typeface="DFKai-SB" panose="03000509000000000000" pitchFamily="65" charset="-120"/>
                          <a:cs typeface="+mn-cs"/>
                        </a:rPr>
                        <a:t>實現國家工業化</a:t>
                      </a:r>
                      <a:endParaRPr lang="zh-CN" altLang="en-US" sz="2400" kern="1200" dirty="0">
                        <a:solidFill>
                          <a:schemeClr val="tx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5156729"/>
                  </a:ext>
                </a:extLst>
              </a:tr>
              <a:tr h="914400">
                <a:tc>
                  <a:txBody>
                    <a:bodyPr/>
                    <a:lstStyle/>
                    <a:p>
                      <a:pPr marL="0" marR="36195" indent="0" algn="ctr" defTabSz="914400" rtl="0" eaLnBrk="1" latinLnBrk="0" hangingPunct="1">
                        <a:lnSpc>
                          <a:spcPct val="100000"/>
                        </a:lnSpc>
                        <a:spcAft>
                          <a:spcPts val="0"/>
                        </a:spcAft>
                      </a:pP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1958-1962</a:t>
                      </a:r>
                      <a:endParaRPr lang="zh-CN" altLang="en-US"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中國共產黨第八次全國代表大會關於發展國民經濟的「第二個五年計劃」的建議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發展治金與重工業，超英趕美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6511244"/>
                  </a:ext>
                </a:extLst>
              </a:tr>
              <a:tr h="914400">
                <a:tc>
                  <a:txBody>
                    <a:bodyPr/>
                    <a:lstStyle/>
                    <a:p>
                      <a:pPr marL="0" marR="36195" indent="0" algn="ctr" defTabSz="914400" rtl="0" eaLnBrk="1" latinLnBrk="0" hangingPunct="1">
                        <a:lnSpc>
                          <a:spcPct val="100000"/>
                        </a:lnSpc>
                        <a:spcAft>
                          <a:spcPts val="0"/>
                        </a:spcAft>
                      </a:pP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1966-1970 </a:t>
                      </a:r>
                      <a:r>
                        <a:rPr lang="en-US" altLang="zh-CN" sz="16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註</a:t>
                      </a:r>
                      <a:r>
                        <a:rPr lang="en-US" altLang="zh-TW" sz="16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en-US" altLang="zh-CN" sz="240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關於第三個五年計劃安排情況的彙報提綱</a:t>
                      </a:r>
                      <a:r>
                        <a:rPr lang="en-US" altLang="zh-CN" sz="2400" kern="1200" dirty="0">
                          <a:solidFill>
                            <a:schemeClr val="tx1"/>
                          </a:solidFill>
                          <a:effectLst/>
                          <a:latin typeface="DFKai-SB" panose="03000509000000000000" pitchFamily="65" charset="-120"/>
                          <a:ea typeface="DFKai-SB" panose="03000509000000000000" pitchFamily="65" charset="-120"/>
                          <a:cs typeface="+mn-cs"/>
                        </a:rPr>
                        <a:t>》</a:t>
                      </a:r>
                      <a:endParaRPr lang="zh-CN" altLang="en-US" sz="2400" kern="1200" dirty="0">
                        <a:solidFill>
                          <a:schemeClr val="tx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備戰備荒，三線建設，發展重工業發展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5896969"/>
                  </a:ext>
                </a:extLst>
              </a:tr>
              <a:tr h="914400">
                <a:tc>
                  <a:txBody>
                    <a:bodyPr/>
                    <a:lstStyle/>
                    <a:p>
                      <a:pPr marL="0" marR="36195" indent="0" algn="ctr" defTabSz="914400" rtl="0" eaLnBrk="1" latinLnBrk="0" hangingPunct="1">
                        <a:lnSpc>
                          <a:spcPct val="100000"/>
                        </a:lnSpc>
                        <a:spcAft>
                          <a:spcPts val="0"/>
                        </a:spcAft>
                      </a:pP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1971-1975</a:t>
                      </a:r>
                      <a:endParaRPr lang="zh-CN" altLang="en-US"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en-US" altLang="zh-CN" sz="240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第四個五年國民經濟計劃綱要</a:t>
                      </a:r>
                      <a:r>
                        <a:rPr lang="en-US" altLang="zh-CN" sz="240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（修正草案）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軍工帶動國家工業化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30265957"/>
                  </a:ext>
                </a:extLst>
              </a:tr>
              <a:tr h="914400">
                <a:tc>
                  <a:txBody>
                    <a:bodyPr/>
                    <a:lstStyle/>
                    <a:p>
                      <a:pPr marL="0" marR="36195" indent="0" algn="ctr" defTabSz="914400" rtl="0" eaLnBrk="1" latinLnBrk="0" hangingPunct="1">
                        <a:lnSpc>
                          <a:spcPct val="100000"/>
                        </a:lnSpc>
                        <a:spcAft>
                          <a:spcPts val="0"/>
                        </a:spcAft>
                      </a:pP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1976-1980</a:t>
                      </a:r>
                      <a:endParaRPr lang="zh-CN" altLang="en-US"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en-US" altLang="zh-CN" sz="2400" kern="1200" dirty="0">
                          <a:solidFill>
                            <a:schemeClr val="tx1"/>
                          </a:solidFill>
                          <a:effectLst/>
                          <a:latin typeface="DFKai-SB" panose="03000509000000000000" pitchFamily="65" charset="-120"/>
                          <a:ea typeface="DFKai-SB" panose="03000509000000000000" pitchFamily="65" charset="-120"/>
                          <a:cs typeface="+mn-cs"/>
                        </a:rPr>
                        <a:t>《</a:t>
                      </a: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1976-1985</a:t>
                      </a:r>
                      <a:r>
                        <a:rPr lang="zh-CN" altLang="en-US"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發展國民經濟十年規劃綱要</a:t>
                      </a:r>
                      <a:r>
                        <a:rPr lang="en-US" altLang="zh-CN" sz="240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（修訂案）前五年階段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建立比較完備的工業體系與國民經濟體系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960291"/>
                  </a:ext>
                </a:extLst>
              </a:tr>
            </a:tbl>
          </a:graphicData>
        </a:graphic>
      </p:graphicFrame>
      <p:sp>
        <p:nvSpPr>
          <p:cNvPr id="4" name="Rectangle 3"/>
          <p:cNvSpPr/>
          <p:nvPr/>
        </p:nvSpPr>
        <p:spPr>
          <a:xfrm>
            <a:off x="354893" y="6238217"/>
            <a:ext cx="6545382" cy="338554"/>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註</a:t>
            </a:r>
            <a:r>
              <a:rPr lang="en-US" altLang="zh-TW" sz="1600" dirty="0">
                <a:latin typeface="標楷體" panose="03000509000000000000" pitchFamily="65" charset="-120"/>
                <a:ea typeface="標楷體" panose="03000509000000000000" pitchFamily="65" charset="-12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1963</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年至</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1965</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1600" dirty="0">
                <a:latin typeface="標楷體" panose="03000509000000000000" pitchFamily="65" charset="-120"/>
                <a:ea typeface="標楷體" panose="03000509000000000000" pitchFamily="65" charset="-120"/>
              </a:rPr>
              <a:t>為國民經濟調整時期，</a:t>
            </a:r>
            <a:r>
              <a:rPr lang="zh-TW" altLang="en-US" sz="1600" dirty="0">
                <a:latin typeface="標楷體" panose="03000509000000000000" pitchFamily="65" charset="-120"/>
                <a:ea typeface="標楷體" panose="03000509000000000000" pitchFamily="65" charset="-120"/>
              </a:rPr>
              <a:t>並沒有訂定「五年計劃」。</a:t>
            </a:r>
            <a:endParaRPr lang="en-US" sz="1600" dirty="0">
              <a:latin typeface="標楷體" panose="03000509000000000000" pitchFamily="65" charset="-120"/>
              <a:ea typeface="標楷體" panose="03000509000000000000" pitchFamily="65" charset="-120"/>
            </a:endParaRPr>
          </a:p>
        </p:txBody>
      </p:sp>
      <p:pic>
        <p:nvPicPr>
          <p:cNvPr id="6" name="Picture 5"/>
          <p:cNvPicPr>
            <a:picLocks noChangeAspect="1"/>
          </p:cNvPicPr>
          <p:nvPr/>
        </p:nvPicPr>
        <p:blipFill>
          <a:blip r:embed="rId3"/>
          <a:stretch>
            <a:fillRect/>
          </a:stretch>
        </p:blipFill>
        <p:spPr>
          <a:xfrm>
            <a:off x="221478" y="108770"/>
            <a:ext cx="2172003" cy="790685"/>
          </a:xfrm>
          <a:prstGeom prst="rect">
            <a:avLst/>
          </a:prstGeom>
        </p:spPr>
      </p:pic>
    </p:spTree>
    <p:extLst>
      <p:ext uri="{BB962C8B-B14F-4D97-AF65-F5344CB8AC3E}">
        <p14:creationId xmlns:p14="http://schemas.microsoft.com/office/powerpoint/2010/main" val="17679828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5">
            <a:extLst>
              <a:ext uri="{FF2B5EF4-FFF2-40B4-BE49-F238E27FC236}">
                <a16:creationId xmlns:a16="http://schemas.microsoft.com/office/drawing/2014/main" id="{098D32F5-2D00-48CA-B473-F66060D9C9FA}"/>
              </a:ext>
            </a:extLst>
          </p:cNvPr>
          <p:cNvGraphicFramePr>
            <a:graphicFrameLocks noGrp="1"/>
          </p:cNvGraphicFramePr>
          <p:nvPr>
            <p:extLst>
              <p:ext uri="{D42A27DB-BD31-4B8C-83A1-F6EECF244321}">
                <p14:modId xmlns:p14="http://schemas.microsoft.com/office/powerpoint/2010/main" val="2669216595"/>
              </p:ext>
            </p:extLst>
          </p:nvPr>
        </p:nvGraphicFramePr>
        <p:xfrm>
          <a:off x="782236" y="1124663"/>
          <a:ext cx="10905458" cy="4932190"/>
        </p:xfrm>
        <a:graphic>
          <a:graphicData uri="http://schemas.openxmlformats.org/drawingml/2006/table">
            <a:tbl>
              <a:tblPr firstRow="1" bandRow="1">
                <a:tableStyleId>{5C22544A-7EE6-4342-B048-85BDC9FD1C3A}</a:tableStyleId>
              </a:tblPr>
              <a:tblGrid>
                <a:gridCol w="1927076">
                  <a:extLst>
                    <a:ext uri="{9D8B030D-6E8A-4147-A177-3AD203B41FA5}">
                      <a16:colId xmlns:a16="http://schemas.microsoft.com/office/drawing/2014/main" val="1566506723"/>
                    </a:ext>
                  </a:extLst>
                </a:gridCol>
                <a:gridCol w="5647288">
                  <a:extLst>
                    <a:ext uri="{9D8B030D-6E8A-4147-A177-3AD203B41FA5}">
                      <a16:colId xmlns:a16="http://schemas.microsoft.com/office/drawing/2014/main" val="2412036810"/>
                    </a:ext>
                  </a:extLst>
                </a:gridCol>
                <a:gridCol w="3331094">
                  <a:extLst>
                    <a:ext uri="{9D8B030D-6E8A-4147-A177-3AD203B41FA5}">
                      <a16:colId xmlns:a16="http://schemas.microsoft.com/office/drawing/2014/main" val="395374776"/>
                    </a:ext>
                  </a:extLst>
                </a:gridCol>
              </a:tblGrid>
              <a:tr h="424120">
                <a:tc>
                  <a:txBody>
                    <a:bodyPr/>
                    <a:lstStyle/>
                    <a:p>
                      <a:pPr marL="0" marR="36195" indent="0" algn="ctr" defTabSz="914400" rtl="0" eaLnBrk="1" latinLnBrk="0" hangingPunct="1">
                        <a:lnSpc>
                          <a:spcPct val="100000"/>
                        </a:lnSpc>
                        <a:spcAft>
                          <a:spcPts val="0"/>
                        </a:spcAft>
                      </a:pPr>
                      <a:r>
                        <a:rPr lang="zh-CN" altLang="en-US" sz="2400" b="1" kern="1200" dirty="0">
                          <a:solidFill>
                            <a:schemeClr val="bg1"/>
                          </a:solidFill>
                          <a:effectLst/>
                          <a:latin typeface="DFKai-SB" panose="03000509000000000000" pitchFamily="65" charset="-120"/>
                          <a:ea typeface="DFKai-SB" panose="03000509000000000000" pitchFamily="65" charset="-120"/>
                          <a:cs typeface="+mn-cs"/>
                        </a:rPr>
                        <a:t>年</a:t>
                      </a:r>
                      <a:r>
                        <a:rPr lang="zh-TW" altLang="en-US" sz="2400" b="1" kern="1200" dirty="0">
                          <a:solidFill>
                            <a:schemeClr val="bg1"/>
                          </a:solidFill>
                          <a:effectLst/>
                          <a:latin typeface="DFKai-SB" panose="03000509000000000000" pitchFamily="65" charset="-120"/>
                          <a:ea typeface="DFKai-SB" panose="03000509000000000000" pitchFamily="65" charset="-120"/>
                          <a:cs typeface="+mn-cs"/>
                        </a:rPr>
                        <a:t>份</a:t>
                      </a: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ts val="1200"/>
                        </a:lnSpc>
                        <a:spcAft>
                          <a:spcPts val="0"/>
                        </a:spcAft>
                      </a:pPr>
                      <a:r>
                        <a:rPr lang="zh-CN" altLang="en-US" sz="2400" b="1" kern="1200" dirty="0">
                          <a:solidFill>
                            <a:schemeClr val="bg1"/>
                          </a:solidFill>
                          <a:effectLst/>
                          <a:latin typeface="DFKai-SB" panose="03000509000000000000" pitchFamily="65" charset="-120"/>
                          <a:ea typeface="DFKai-SB" panose="03000509000000000000" pitchFamily="65" charset="-120"/>
                          <a:cs typeface="+mn-cs"/>
                        </a:rPr>
                        <a:t>規劃全稱</a:t>
                      </a: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r>
                        <a:rPr lang="zh-CN" altLang="en-US" sz="2400" b="1" kern="1200" dirty="0">
                          <a:solidFill>
                            <a:schemeClr val="bg1"/>
                          </a:solidFill>
                          <a:effectLst/>
                          <a:latin typeface="DFKai-SB" panose="03000509000000000000" pitchFamily="65" charset="-120"/>
                          <a:ea typeface="DFKai-SB" panose="03000509000000000000" pitchFamily="65" charset="-120"/>
                          <a:cs typeface="+mn-cs"/>
                        </a:rPr>
                        <a:t>重點任務舉隅</a:t>
                      </a: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extLst>
                  <a:ext uri="{0D108BD9-81ED-4DB2-BD59-A6C34878D82A}">
                    <a16:rowId xmlns:a16="http://schemas.microsoft.com/office/drawing/2014/main" val="3640891142"/>
                  </a:ext>
                </a:extLst>
              </a:tr>
              <a:tr h="764080">
                <a:tc>
                  <a:txBody>
                    <a:bodyPr/>
                    <a:lstStyle/>
                    <a:p>
                      <a:pPr marL="0" marR="36195" indent="0" algn="ctr" defTabSz="914400" rtl="0" eaLnBrk="1" latinLnBrk="0" hangingPunct="1">
                        <a:lnSpc>
                          <a:spcPct val="100000"/>
                        </a:lnSpc>
                        <a:spcAft>
                          <a:spcPts val="0"/>
                        </a:spcAft>
                      </a:pPr>
                      <a:r>
                        <a:rPr lang="en-US" altLang="zh-CN" sz="2400" b="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1980-1985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中華人民共和國國民經濟和社會發展第六個五年計劃</a:t>
                      </a: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 </a:t>
                      </a:r>
                      <a:r>
                        <a:rPr lang="en-US" altLang="zh-TW" sz="1600" b="0" kern="1200" dirty="0">
                          <a:solidFill>
                            <a:srgbClr val="0D0D0D"/>
                          </a:solidFill>
                          <a:effectLst/>
                          <a:latin typeface="DFKai-SB" panose="03000509000000000000" pitchFamily="65" charset="-120"/>
                          <a:ea typeface="DFKai-SB" panose="03000509000000000000" pitchFamily="65" charset="-120"/>
                          <a:cs typeface="+mn-cs"/>
                        </a:rPr>
                        <a:t>(</a:t>
                      </a:r>
                      <a:r>
                        <a:rPr lang="zh-CN" altLang="en-US" sz="1600" b="0" kern="1200" dirty="0">
                          <a:solidFill>
                            <a:srgbClr val="0D0D0D"/>
                          </a:solidFill>
                          <a:effectLst/>
                          <a:latin typeface="DFKai-SB" panose="03000509000000000000" pitchFamily="65" charset="-120"/>
                          <a:ea typeface="DFKai-SB" panose="03000509000000000000" pitchFamily="65" charset="-120"/>
                          <a:cs typeface="+mn-cs"/>
                        </a:rPr>
                        <a:t>註</a:t>
                      </a:r>
                      <a:r>
                        <a:rPr lang="en-US" altLang="zh-TW" sz="1600" b="0" kern="1200" dirty="0">
                          <a:solidFill>
                            <a:srgbClr val="0D0D0D"/>
                          </a:solidFill>
                          <a:effectLst/>
                          <a:latin typeface="DFKai-SB" panose="03000509000000000000" pitchFamily="65" charset="-120"/>
                          <a:ea typeface="DFKai-SB" panose="03000509000000000000" pitchFamily="65" charset="-120"/>
                          <a:cs typeface="+mn-cs"/>
                        </a:rPr>
                        <a:t>)</a:t>
                      </a:r>
                      <a:endParaRPr lang="en-US" altLang="zh-CN" sz="1600" b="0" kern="1200" dirty="0">
                        <a:solidFill>
                          <a:srgbClr val="0D0D0D"/>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調整國民經濟，家庭聯產責任制，擴大城市經營自主權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07166948"/>
                  </a:ext>
                </a:extLst>
              </a:tr>
              <a:tr h="764080">
                <a:tc>
                  <a:txBody>
                    <a:bodyPr/>
                    <a:lstStyle/>
                    <a:p>
                      <a:pPr marL="0" marR="36195" indent="0" algn="ctr" defTabSz="914400" rtl="0" eaLnBrk="1" latinLnBrk="0" hangingPunct="1">
                        <a:lnSpc>
                          <a:spcPct val="100000"/>
                        </a:lnSpc>
                        <a:spcAft>
                          <a:spcPts val="0"/>
                        </a:spcAft>
                      </a:pPr>
                      <a:r>
                        <a:rPr lang="en-US" altLang="zh-CN" sz="2400" b="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1986-1990</a:t>
                      </a:r>
                      <a:endParaRPr lang="zh-CN" altLang="en-US" sz="2400" b="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中華人民共和國國民經濟和社會發展第七個五年計劃</a:t>
                      </a: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提高經濟效益，保持總需求與總供給平衡，調整產業結構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5156729"/>
                  </a:ext>
                </a:extLst>
              </a:tr>
              <a:tr h="908830">
                <a:tc>
                  <a:txBody>
                    <a:bodyPr/>
                    <a:lstStyle/>
                    <a:p>
                      <a:pPr marL="0" marR="36195" indent="0" algn="ctr" defTabSz="914400" rtl="0" eaLnBrk="1" latinLnBrk="0" hangingPunct="1">
                        <a:lnSpc>
                          <a:spcPct val="100000"/>
                        </a:lnSpc>
                        <a:spcAft>
                          <a:spcPts val="0"/>
                        </a:spcAft>
                      </a:pPr>
                      <a:r>
                        <a:rPr lang="en-US" altLang="zh-CN" sz="24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1991-1995</a:t>
                      </a:r>
                      <a:endParaRPr lang="zh-CN" altLang="en-US" sz="24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中華人民共和國國民經濟和社會發展十年規劃和第八個五年計劃綱要</a:t>
                      </a: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rgbClr val="0D0D0D"/>
                          </a:solidFill>
                          <a:effectLst/>
                          <a:latin typeface="DFKai-SB" panose="03000509000000000000" pitchFamily="65" charset="-120"/>
                          <a:ea typeface="DFKai-SB" panose="03000509000000000000" pitchFamily="65" charset="-120"/>
                          <a:cs typeface="+mn-cs"/>
                        </a:rPr>
                        <a:t>保持國民經濟持續穩定協調發展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6511244"/>
                  </a:ext>
                </a:extLst>
              </a:tr>
              <a:tr h="908830">
                <a:tc>
                  <a:txBody>
                    <a:bodyPr/>
                    <a:lstStyle/>
                    <a:p>
                      <a:pPr marL="0" marR="36195" indent="0" algn="ctr" defTabSz="914400" rtl="0" eaLnBrk="1" latinLnBrk="0" hangingPunct="1">
                        <a:lnSpc>
                          <a:spcPct val="100000"/>
                        </a:lnSpc>
                        <a:spcAft>
                          <a:spcPts val="0"/>
                        </a:spcAft>
                      </a:pPr>
                      <a:r>
                        <a:rPr lang="en-US" altLang="zh-CN" sz="24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1996-2000</a:t>
                      </a:r>
                      <a:endParaRPr lang="zh-CN" altLang="en-US" sz="24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中華人民共和國國民經濟和社會發展</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九五</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計</a:t>
                      </a:r>
                      <a:r>
                        <a:rPr lang="zh-CN" altLang="en-US" sz="2400" dirty="0">
                          <a:solidFill>
                            <a:schemeClr val="tx1"/>
                          </a:solidFill>
                          <a:latin typeface="DFKai-SB" panose="03000509000000000000" pitchFamily="65" charset="-120"/>
                          <a:ea typeface="DFKai-SB" panose="03000509000000000000" pitchFamily="65" charset="-120"/>
                        </a:rPr>
                        <a:t>劃</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和</a:t>
                      </a:r>
                      <a:r>
                        <a:rPr lang="en-US" altLang="zh-CN" sz="2400" b="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2010</a:t>
                      </a:r>
                      <a:r>
                        <a:rPr lang="zh-CN" altLang="en-US" sz="2400" b="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年遠景目標</a:t>
                      </a:r>
                      <a:r>
                        <a:rPr lang="zh-CN" altLang="en-US" sz="2400" b="0" kern="1200" dirty="0">
                          <a:solidFill>
                            <a:srgbClr val="0D0D0D"/>
                          </a:solidFill>
                          <a:effectLst/>
                          <a:latin typeface="DFKai-SB" panose="03000509000000000000" pitchFamily="65" charset="-120"/>
                          <a:ea typeface="DFKai-SB" panose="03000509000000000000" pitchFamily="65" charset="-120"/>
                          <a:cs typeface="+mn-cs"/>
                        </a:rPr>
                        <a:t>綱要</a:t>
                      </a:r>
                      <a:r>
                        <a:rPr lang="en-US" altLang="zh-CN" sz="2400" b="0" kern="1200" dirty="0">
                          <a:solidFill>
                            <a:srgbClr val="0D0D0D"/>
                          </a:solidFill>
                          <a:effectLst/>
                          <a:latin typeface="DFKai-SB" panose="03000509000000000000" pitchFamily="65" charset="-120"/>
                          <a:ea typeface="DFKai-SB" panose="03000509000000000000" pitchFamily="65" charset="-120"/>
                          <a:cs typeface="+mn-cs"/>
                        </a:rPr>
                        <a:t>》</a:t>
                      </a:r>
                      <a:endParaRPr lang="zh-CN" altLang="en-US" sz="2400" kern="1200" dirty="0">
                        <a:solidFill>
                          <a:srgbClr val="0D0D0D"/>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rgbClr val="0D0D0D"/>
                          </a:solidFill>
                          <a:effectLst/>
                          <a:latin typeface="DFKai-SB" panose="03000509000000000000" pitchFamily="65" charset="-120"/>
                          <a:ea typeface="DFKai-SB" panose="03000509000000000000" pitchFamily="65" charset="-120"/>
                          <a:cs typeface="+mn-cs"/>
                        </a:rPr>
                        <a:t>實現人均國民生產總值比</a:t>
                      </a:r>
                      <a:r>
                        <a:rPr lang="en-US" altLang="zh-CN" sz="24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1980</a:t>
                      </a:r>
                      <a:r>
                        <a:rPr lang="zh-CN" altLang="en-US" sz="2400" kern="1200" dirty="0">
                          <a:solidFill>
                            <a:srgbClr val="0D0D0D"/>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kern="1200" dirty="0">
                          <a:solidFill>
                            <a:srgbClr val="0D0D0D"/>
                          </a:solidFill>
                          <a:effectLst/>
                          <a:latin typeface="DFKai-SB" panose="03000509000000000000" pitchFamily="65" charset="-120"/>
                          <a:ea typeface="DFKai-SB" panose="03000509000000000000" pitchFamily="65" charset="-120"/>
                          <a:cs typeface="+mn-cs"/>
                        </a:rPr>
                        <a:t>翻兩番，人民生活達到小康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5896969"/>
                  </a:ext>
                </a:extLst>
              </a:tr>
            </a:tbl>
          </a:graphicData>
        </a:graphic>
      </p:graphicFrame>
      <p:sp>
        <p:nvSpPr>
          <p:cNvPr id="2" name="Rectangle 1"/>
          <p:cNvSpPr/>
          <p:nvPr/>
        </p:nvSpPr>
        <p:spPr>
          <a:xfrm>
            <a:off x="707421" y="6131668"/>
            <a:ext cx="9803476" cy="646331"/>
          </a:xfrm>
          <a:prstGeom prst="rect">
            <a:avLst/>
          </a:prstGeom>
        </p:spPr>
        <p:txBody>
          <a:bodyPr wrap="square">
            <a:spAutoFit/>
          </a:bodyPr>
          <a:lstStyle/>
          <a:p>
            <a:r>
              <a:rPr lang="zh-TW" altLang="en-US" dirty="0">
                <a:latin typeface="DFKai-SB" panose="03000509000000000000" pitchFamily="65" charset="-120"/>
                <a:ea typeface="DFKai-SB" panose="03000509000000000000" pitchFamily="65" charset="-120"/>
              </a:rPr>
              <a:t>註</a:t>
            </a:r>
            <a:r>
              <a:rPr lang="en-US" altLang="zh-TW" dirty="0">
                <a:latin typeface="DFKai-SB" panose="03000509000000000000" pitchFamily="65" charset="-120"/>
                <a:ea typeface="DFKai-SB" panose="03000509000000000000" pitchFamily="65" charset="-120"/>
              </a:rPr>
              <a:t>: </a:t>
            </a:r>
            <a:r>
              <a:rPr lang="zh-CN" altLang="en-US" dirty="0">
                <a:latin typeface="DFKai-SB" panose="03000509000000000000" pitchFamily="65" charset="-120"/>
                <a:ea typeface="DFKai-SB" panose="03000509000000000000" pitchFamily="65" charset="-120"/>
              </a:rPr>
              <a:t>與前幾個五年計劃不同的是，</a:t>
            </a:r>
            <a:r>
              <a:rPr lang="zh-TW" altLang="en-US" dirty="0">
                <a:latin typeface="DFKai-SB" panose="03000509000000000000" pitchFamily="65" charset="-120"/>
                <a:ea typeface="DFKai-SB" panose="03000509000000000000" pitchFamily="65" charset="-120"/>
              </a:rPr>
              <a:t>從第六個五年計劃開始</a:t>
            </a:r>
            <a:r>
              <a:rPr lang="zh-CN" altLang="en-US" dirty="0">
                <a:latin typeface="DFKai-SB" panose="03000509000000000000" pitchFamily="65" charset="-120"/>
                <a:ea typeface="DFKai-SB" panose="03000509000000000000" pitchFamily="65" charset="-120"/>
              </a:rPr>
              <a:t>，除國民經濟發展計劃外，還增加了社會發展的內容。</a:t>
            </a:r>
            <a:endParaRPr lang="en-US" dirty="0"/>
          </a:p>
        </p:txBody>
      </p:sp>
      <p:sp>
        <p:nvSpPr>
          <p:cNvPr id="5" name="矩形 1">
            <a:extLst>
              <a:ext uri="{FF2B5EF4-FFF2-40B4-BE49-F238E27FC236}">
                <a16:creationId xmlns:a16="http://schemas.microsoft.com/office/drawing/2014/main" id="{5628DC8A-5043-4EFE-B335-C458A4768682}"/>
              </a:ext>
            </a:extLst>
          </p:cNvPr>
          <p:cNvSpPr/>
          <p:nvPr/>
        </p:nvSpPr>
        <p:spPr>
          <a:xfrm>
            <a:off x="2388079" y="249788"/>
            <a:ext cx="8392041" cy="707886"/>
          </a:xfrm>
          <a:prstGeom prst="rect">
            <a:avLst/>
          </a:prstGeom>
        </p:spPr>
        <p:txBody>
          <a:bodyPr wrap="none">
            <a:spAutoFit/>
          </a:bodyPr>
          <a:lstStyle/>
          <a:p>
            <a:r>
              <a:rPr lang="zh-CN" altLang="en-US" sz="4000" b="1" dirty="0">
                <a:latin typeface="DFKai-SB" panose="03000509000000000000" pitchFamily="65" charset="-120"/>
                <a:ea typeface="DFKai-SB" panose="03000509000000000000" pitchFamily="65" charset="-120"/>
              </a:rPr>
              <a:t>國</a:t>
            </a:r>
            <a:r>
              <a:rPr lang="zh-TW" altLang="en-US" sz="4000" b="1" dirty="0">
                <a:latin typeface="DFKai-SB" panose="03000509000000000000" pitchFamily="65" charset="-120"/>
                <a:ea typeface="DFKai-SB" panose="03000509000000000000" pitchFamily="65" charset="-120"/>
              </a:rPr>
              <a:t>家第六個「五年計劃」以來的</a:t>
            </a:r>
            <a:r>
              <a:rPr lang="zh-CN" altLang="en-US" sz="4000" b="1" dirty="0">
                <a:latin typeface="DFKai-SB" panose="03000509000000000000" pitchFamily="65" charset="-120"/>
                <a:ea typeface="DFKai-SB" panose="03000509000000000000" pitchFamily="65" charset="-120"/>
              </a:rPr>
              <a:t>概覽</a:t>
            </a:r>
          </a:p>
        </p:txBody>
      </p:sp>
      <p:pic>
        <p:nvPicPr>
          <p:cNvPr id="6" name="Picture 5"/>
          <p:cNvPicPr>
            <a:picLocks noChangeAspect="1"/>
          </p:cNvPicPr>
          <p:nvPr/>
        </p:nvPicPr>
        <p:blipFill>
          <a:blip r:embed="rId2"/>
          <a:stretch>
            <a:fillRect/>
          </a:stretch>
        </p:blipFill>
        <p:spPr>
          <a:xfrm>
            <a:off x="88342" y="117519"/>
            <a:ext cx="2172003" cy="790685"/>
          </a:xfrm>
          <a:prstGeom prst="rect">
            <a:avLst/>
          </a:prstGeom>
        </p:spPr>
      </p:pic>
    </p:spTree>
    <p:extLst>
      <p:ext uri="{BB962C8B-B14F-4D97-AF65-F5344CB8AC3E}">
        <p14:creationId xmlns:p14="http://schemas.microsoft.com/office/powerpoint/2010/main" val="1454460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52585756"/>
              </p:ext>
            </p:extLst>
          </p:nvPr>
        </p:nvGraphicFramePr>
        <p:xfrm>
          <a:off x="696878" y="1911104"/>
          <a:ext cx="11165382" cy="4389120"/>
        </p:xfrm>
        <a:graphic>
          <a:graphicData uri="http://schemas.openxmlformats.org/drawingml/2006/table">
            <a:tbl>
              <a:tblPr firstRow="1" bandRow="1">
                <a:tableStyleId>{5C22544A-7EE6-4342-B048-85BDC9FD1C3A}</a:tableStyleId>
              </a:tblPr>
              <a:tblGrid>
                <a:gridCol w="1973007">
                  <a:extLst>
                    <a:ext uri="{9D8B030D-6E8A-4147-A177-3AD203B41FA5}">
                      <a16:colId xmlns:a16="http://schemas.microsoft.com/office/drawing/2014/main" val="4286905864"/>
                    </a:ext>
                  </a:extLst>
                </a:gridCol>
                <a:gridCol w="4947276">
                  <a:extLst>
                    <a:ext uri="{9D8B030D-6E8A-4147-A177-3AD203B41FA5}">
                      <a16:colId xmlns:a16="http://schemas.microsoft.com/office/drawing/2014/main" val="1486861355"/>
                    </a:ext>
                  </a:extLst>
                </a:gridCol>
                <a:gridCol w="4245099">
                  <a:extLst>
                    <a:ext uri="{9D8B030D-6E8A-4147-A177-3AD203B41FA5}">
                      <a16:colId xmlns:a16="http://schemas.microsoft.com/office/drawing/2014/main" val="3655823444"/>
                    </a:ext>
                  </a:extLst>
                </a:gridCol>
              </a:tblGrid>
              <a:tr h="764080">
                <a:tc>
                  <a:txBody>
                    <a:bodyPr/>
                    <a:lstStyle/>
                    <a:p>
                      <a:pPr marL="0" marR="36195" indent="0" algn="ctr" defTabSz="914400" rtl="0" eaLnBrk="1" latinLnBrk="0" hangingPunct="1">
                        <a:lnSpc>
                          <a:spcPct val="100000"/>
                        </a:lnSpc>
                        <a:spcAft>
                          <a:spcPts val="0"/>
                        </a:spcAft>
                      </a:pPr>
                      <a:r>
                        <a:rPr lang="en-US" altLang="zh-CN"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2001-2005</a:t>
                      </a:r>
                      <a:endParaRPr lang="zh-CN" altLang="en-US"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b="0" kern="1200" dirty="0">
                          <a:solidFill>
                            <a:schemeClr val="tx1"/>
                          </a:solidFill>
                          <a:effectLst/>
                          <a:latin typeface="DFKai-SB" panose="03000509000000000000" pitchFamily="65" charset="-120"/>
                          <a:ea typeface="DFKai-SB" panose="03000509000000000000" pitchFamily="65" charset="-120"/>
                          <a:cs typeface="+mn-cs"/>
                        </a:rPr>
                        <a:t>中華人民共和國國民經濟和社會發展第十個五年計劃綱要</a:t>
                      </a: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b="0" kern="1200" dirty="0">
                          <a:solidFill>
                            <a:schemeClr val="tx1"/>
                          </a:solidFill>
                          <a:effectLst/>
                          <a:latin typeface="DFKai-SB" panose="03000509000000000000" pitchFamily="65" charset="-120"/>
                          <a:ea typeface="DFKai-SB" panose="03000509000000000000" pitchFamily="65" charset="-120"/>
                          <a:cs typeface="+mn-cs"/>
                        </a:rPr>
                        <a:t>提高人民生活水</a:t>
                      </a:r>
                      <a:r>
                        <a:rPr lang="zh-CN" altLang="en-US" sz="2400" b="0" dirty="0">
                          <a:solidFill>
                            <a:schemeClr val="tx1"/>
                          </a:solidFill>
                          <a:latin typeface="DFKai-SB" panose="03000509000000000000" pitchFamily="65" charset="-120"/>
                          <a:ea typeface="DFKai-SB" panose="03000509000000000000" pitchFamily="65" charset="-120"/>
                          <a:sym typeface="宋体" panose="02010600030101010101" pitchFamily="2" charset="-122"/>
                        </a:rPr>
                        <a:t>平</a:t>
                      </a:r>
                      <a:r>
                        <a:rPr lang="zh-CN" altLang="en-US" sz="2400" b="0" kern="1200" dirty="0">
                          <a:solidFill>
                            <a:schemeClr val="tx1"/>
                          </a:solidFill>
                          <a:effectLst/>
                          <a:latin typeface="DFKai-SB" panose="03000509000000000000" pitchFamily="65" charset="-120"/>
                          <a:ea typeface="DFKai-SB" panose="03000509000000000000" pitchFamily="65" charset="-120"/>
                          <a:cs typeface="+mn-cs"/>
                        </a:rPr>
                        <a:t>作為根本出發點，堅持經濟社會協調發展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09085323"/>
                  </a:ext>
                </a:extLst>
              </a:tr>
              <a:tr h="764080">
                <a:tc>
                  <a:txBody>
                    <a:bodyPr/>
                    <a:lstStyle/>
                    <a:p>
                      <a:pPr marL="0" marR="36195" indent="0" algn="ctr" defTabSz="914400" rtl="0" eaLnBrk="1" latinLnBrk="0" hangingPunct="1">
                        <a:lnSpc>
                          <a:spcPct val="100000"/>
                        </a:lnSpc>
                        <a:spcAft>
                          <a:spcPts val="0"/>
                        </a:spcAft>
                      </a:pPr>
                      <a:r>
                        <a:rPr lang="en-US" altLang="zh-CN"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2006-2010</a:t>
                      </a:r>
                      <a:endParaRPr lang="zh-CN" altLang="en-US"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b="0" kern="1200" dirty="0">
                          <a:solidFill>
                            <a:schemeClr val="tx1"/>
                          </a:solidFill>
                          <a:effectLst/>
                          <a:latin typeface="DFKai-SB" panose="03000509000000000000" pitchFamily="65" charset="-120"/>
                          <a:ea typeface="DFKai-SB" panose="03000509000000000000" pitchFamily="65" charset="-120"/>
                          <a:cs typeface="+mn-cs"/>
                        </a:rPr>
                        <a:t>中華人民共和國國民經濟和社會發展第十一個五年規劃綱要</a:t>
                      </a: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r>
                        <a:rPr lang="en-US" altLang="zh-TW" sz="1400" b="0" kern="1200" dirty="0">
                          <a:solidFill>
                            <a:schemeClr val="tx1"/>
                          </a:solidFill>
                          <a:effectLst/>
                          <a:latin typeface="DFKai-SB" panose="03000509000000000000" pitchFamily="65" charset="-120"/>
                          <a:ea typeface="DFKai-SB" panose="03000509000000000000" pitchFamily="65" charset="-120"/>
                          <a:cs typeface="+mn-cs"/>
                        </a:rPr>
                        <a:t>(</a:t>
                      </a:r>
                      <a:r>
                        <a:rPr lang="zh-TW" altLang="en-US" sz="1400" b="0" kern="1200" dirty="0">
                          <a:solidFill>
                            <a:schemeClr val="tx1"/>
                          </a:solidFill>
                          <a:effectLst/>
                          <a:latin typeface="DFKai-SB" panose="03000509000000000000" pitchFamily="65" charset="-120"/>
                          <a:ea typeface="DFKai-SB" panose="03000509000000000000" pitchFamily="65" charset="-120"/>
                          <a:cs typeface="+mn-cs"/>
                        </a:rPr>
                        <a:t>註</a:t>
                      </a:r>
                      <a:r>
                        <a:rPr lang="en-US" altLang="zh-TW" sz="1400" b="0" kern="1200" dirty="0">
                          <a:solidFill>
                            <a:schemeClr val="tx1"/>
                          </a:solidFill>
                          <a:effectLst/>
                          <a:latin typeface="DFKai-SB" panose="03000509000000000000" pitchFamily="65" charset="-120"/>
                          <a:ea typeface="DFKai-SB" panose="03000509000000000000" pitchFamily="65" charset="-120"/>
                          <a:cs typeface="+mn-cs"/>
                        </a:rPr>
                        <a:t>)</a:t>
                      </a:r>
                      <a:endParaRPr lang="en-US" altLang="zh-CN" sz="1400" b="0" kern="1200" dirty="0">
                        <a:solidFill>
                          <a:schemeClr val="tx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立足擴大內需，立足優化產業結構，節約資源、自主創新，堅持以人為本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3311371"/>
                  </a:ext>
                </a:extLst>
              </a:tr>
              <a:tr h="764080">
                <a:tc>
                  <a:txBody>
                    <a:bodyPr/>
                    <a:lstStyle/>
                    <a:p>
                      <a:pPr marL="0" marR="36195" indent="0" algn="ctr" defTabSz="914400" rtl="0" eaLnBrk="1" latinLnBrk="0" hangingPunct="1">
                        <a:lnSpc>
                          <a:spcPct val="100000"/>
                        </a:lnSpc>
                        <a:spcAft>
                          <a:spcPts val="0"/>
                        </a:spcAft>
                      </a:pPr>
                      <a:r>
                        <a:rPr lang="en-US" altLang="zh-CN"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2011-2015</a:t>
                      </a:r>
                      <a:endParaRPr lang="zh-CN" altLang="en-US"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b="0" kern="1200" dirty="0">
                          <a:solidFill>
                            <a:schemeClr val="tx1"/>
                          </a:solidFill>
                          <a:effectLst/>
                          <a:latin typeface="DFKai-SB" panose="03000509000000000000" pitchFamily="65" charset="-120"/>
                          <a:ea typeface="DFKai-SB" panose="03000509000000000000" pitchFamily="65" charset="-120"/>
                          <a:cs typeface="+mn-cs"/>
                        </a:rPr>
                        <a:t>中華人民共和國國民經濟和社會發展第十二個五年規劃綱要</a:t>
                      </a: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堅持科學發展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6373037"/>
                  </a:ext>
                </a:extLst>
              </a:tr>
              <a:tr h="764080">
                <a:tc>
                  <a:txBody>
                    <a:bodyPr/>
                    <a:lstStyle/>
                    <a:p>
                      <a:pPr marL="0" marR="36195" indent="0" algn="ctr" defTabSz="914400" rtl="0" eaLnBrk="1" latinLnBrk="0" hangingPunct="1">
                        <a:lnSpc>
                          <a:spcPct val="100000"/>
                        </a:lnSpc>
                        <a:spcAft>
                          <a:spcPts val="0"/>
                        </a:spcAft>
                      </a:pPr>
                      <a:r>
                        <a:rPr lang="en-US" altLang="zh-CN"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2016-2020</a:t>
                      </a:r>
                      <a:endParaRPr lang="zh-CN" altLang="en-US" sz="2400" b="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l"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r>
                        <a:rPr lang="zh-CN" altLang="en-US" sz="2400" b="0" kern="1200" dirty="0">
                          <a:solidFill>
                            <a:schemeClr val="tx1"/>
                          </a:solidFill>
                          <a:effectLst/>
                          <a:latin typeface="DFKai-SB" panose="03000509000000000000" pitchFamily="65" charset="-120"/>
                          <a:ea typeface="DFKai-SB" panose="03000509000000000000" pitchFamily="65" charset="-120"/>
                          <a:cs typeface="+mn-cs"/>
                        </a:rPr>
                        <a:t>中華人民共和國國民經濟和社會發展第十三個五年規劃綱要</a:t>
                      </a:r>
                      <a:r>
                        <a:rPr lang="en-US" altLang="zh-CN" sz="2400" b="0" kern="1200" dirty="0">
                          <a:solidFill>
                            <a:schemeClr val="tx1"/>
                          </a:solidFill>
                          <a:effectLst/>
                          <a:latin typeface="DFKai-SB" panose="03000509000000000000" pitchFamily="65" charset="-120"/>
                          <a:ea typeface="DFKai-SB" panose="03000509000000000000" pitchFamily="65"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l" defTabSz="914400" rtl="0" eaLnBrk="1" latinLnBrk="0" hangingPunct="1">
                        <a:lnSpc>
                          <a:spcPct val="100000"/>
                        </a:lnSpc>
                        <a:spcAft>
                          <a:spcPts val="0"/>
                        </a:spcAft>
                      </a:pPr>
                      <a:r>
                        <a:rPr lang="zh-CN" altLang="en-US" sz="2400" kern="1200" dirty="0">
                          <a:solidFill>
                            <a:schemeClr val="tx1"/>
                          </a:solidFill>
                          <a:effectLst/>
                          <a:latin typeface="DFKai-SB" panose="03000509000000000000" pitchFamily="65" charset="-120"/>
                          <a:ea typeface="DFKai-SB" panose="03000509000000000000" pitchFamily="65" charset="-120"/>
                          <a:cs typeface="+mn-cs"/>
                        </a:rPr>
                        <a:t>全面建成小康社會，堅持</a:t>
                      </a:r>
                      <a:r>
                        <a:rPr lang="zh-TW" altLang="en-US" sz="2400" kern="1200" dirty="0">
                          <a:solidFill>
                            <a:schemeClr val="tx1"/>
                          </a:solidFill>
                          <a:effectLst/>
                          <a:latin typeface="DFKai-SB" panose="03000509000000000000" pitchFamily="65" charset="-120"/>
                          <a:ea typeface="DFKai-SB" panose="03000509000000000000" pitchFamily="65" charset="-120"/>
                          <a:cs typeface="+mn-cs"/>
                        </a:rPr>
                        <a:t>創新、協調、綠色、開放、共享</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五大理念，以供給側（</a:t>
                      </a:r>
                      <a:r>
                        <a:rPr lang="en-US" altLang="zh-CN" sz="2400" kern="12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Supply side</a:t>
                      </a:r>
                      <a:r>
                        <a:rPr lang="en-US" altLang="zh-CN" sz="2400" kern="1200" dirty="0">
                          <a:solidFill>
                            <a:schemeClr val="tx1"/>
                          </a:solidFill>
                          <a:effectLst/>
                          <a:latin typeface="DFKai-SB" panose="03000509000000000000" pitchFamily="65" charset="-120"/>
                          <a:ea typeface="DFKai-SB" panose="03000509000000000000" pitchFamily="65" charset="-120"/>
                          <a:cs typeface="+mn-cs"/>
                        </a:rPr>
                        <a:t>) </a:t>
                      </a:r>
                      <a:r>
                        <a:rPr lang="zh-CN" altLang="en-US" sz="2400" kern="1200" dirty="0">
                          <a:solidFill>
                            <a:schemeClr val="tx1"/>
                          </a:solidFill>
                          <a:effectLst/>
                          <a:latin typeface="DFKai-SB" panose="03000509000000000000" pitchFamily="65" charset="-120"/>
                          <a:ea typeface="DFKai-SB" panose="03000509000000000000" pitchFamily="65" charset="-120"/>
                          <a:cs typeface="+mn-cs"/>
                        </a:rPr>
                        <a:t>改革為主線，引領經濟新常態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5523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09726211"/>
              </p:ext>
            </p:extLst>
          </p:nvPr>
        </p:nvGraphicFramePr>
        <p:xfrm>
          <a:off x="696877" y="1453904"/>
          <a:ext cx="11165383" cy="457200"/>
        </p:xfrm>
        <a:graphic>
          <a:graphicData uri="http://schemas.openxmlformats.org/drawingml/2006/table">
            <a:tbl>
              <a:tblPr firstRow="1" bandRow="1">
                <a:tableStyleId>{5C22544A-7EE6-4342-B048-85BDC9FD1C3A}</a:tableStyleId>
              </a:tblPr>
              <a:tblGrid>
                <a:gridCol w="1967381">
                  <a:extLst>
                    <a:ext uri="{9D8B030D-6E8A-4147-A177-3AD203B41FA5}">
                      <a16:colId xmlns:a16="http://schemas.microsoft.com/office/drawing/2014/main" val="475803493"/>
                    </a:ext>
                  </a:extLst>
                </a:gridCol>
                <a:gridCol w="4952903">
                  <a:extLst>
                    <a:ext uri="{9D8B030D-6E8A-4147-A177-3AD203B41FA5}">
                      <a16:colId xmlns:a16="http://schemas.microsoft.com/office/drawing/2014/main" val="1696749414"/>
                    </a:ext>
                  </a:extLst>
                </a:gridCol>
                <a:gridCol w="4245099">
                  <a:extLst>
                    <a:ext uri="{9D8B030D-6E8A-4147-A177-3AD203B41FA5}">
                      <a16:colId xmlns:a16="http://schemas.microsoft.com/office/drawing/2014/main" val="387084060"/>
                    </a:ext>
                  </a:extLst>
                </a:gridCol>
              </a:tblGrid>
              <a:tr h="424120">
                <a:tc>
                  <a:txBody>
                    <a:bodyPr/>
                    <a:lstStyle/>
                    <a:p>
                      <a:pPr marL="0" marR="36195" indent="0" algn="ctr" defTabSz="914400" rtl="0" eaLnBrk="1" latinLnBrk="0" hangingPunct="1">
                        <a:lnSpc>
                          <a:spcPct val="100000"/>
                        </a:lnSpc>
                        <a:spcAft>
                          <a:spcPts val="0"/>
                        </a:spcAft>
                      </a:pPr>
                      <a:r>
                        <a:rPr lang="zh-CN" altLang="en-US" sz="2400" b="1" kern="1200" dirty="0">
                          <a:solidFill>
                            <a:schemeClr val="bg1"/>
                          </a:solidFill>
                          <a:effectLst/>
                          <a:latin typeface="DFKai-SB" panose="03000509000000000000" pitchFamily="65" charset="-120"/>
                          <a:ea typeface="DFKai-SB" panose="03000509000000000000" pitchFamily="65" charset="-120"/>
                          <a:cs typeface="+mn-cs"/>
                        </a:rPr>
                        <a:t>年</a:t>
                      </a:r>
                      <a:r>
                        <a:rPr lang="zh-TW" altLang="en-US" sz="2400" b="1" kern="1200" dirty="0">
                          <a:solidFill>
                            <a:schemeClr val="bg1"/>
                          </a:solidFill>
                          <a:effectLst/>
                          <a:latin typeface="DFKai-SB" panose="03000509000000000000" pitchFamily="65" charset="-120"/>
                          <a:ea typeface="DFKai-SB" panose="03000509000000000000" pitchFamily="65" charset="-120"/>
                          <a:cs typeface="+mn-cs"/>
                        </a:rPr>
                        <a:t>份</a:t>
                      </a: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ts val="1200"/>
                        </a:lnSpc>
                        <a:spcAft>
                          <a:spcPts val="0"/>
                        </a:spcAft>
                      </a:pPr>
                      <a:r>
                        <a:rPr lang="zh-CN" altLang="en-US" sz="2400" b="1" kern="1200" dirty="0">
                          <a:solidFill>
                            <a:schemeClr val="bg1"/>
                          </a:solidFill>
                          <a:effectLst/>
                          <a:latin typeface="DFKai-SB" panose="03000509000000000000" pitchFamily="65" charset="-120"/>
                          <a:ea typeface="DFKai-SB" panose="03000509000000000000" pitchFamily="65" charset="-120"/>
                          <a:cs typeface="+mn-cs"/>
                        </a:rPr>
                        <a:t>規劃全稱</a:t>
                      </a: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tc>
                  <a:txBody>
                    <a:bodyPr/>
                    <a:lstStyle/>
                    <a:p>
                      <a:pPr marL="0" marR="36195" indent="0" algn="ctr" defTabSz="914400" rtl="0" eaLnBrk="1" latinLnBrk="0" hangingPunct="1">
                        <a:lnSpc>
                          <a:spcPts val="1200"/>
                        </a:lnSpc>
                        <a:spcAft>
                          <a:spcPts val="0"/>
                        </a:spcAft>
                      </a:pPr>
                      <a:endParaRPr lang="en-US" altLang="zh-CN" sz="2400" b="1" kern="1200" dirty="0">
                        <a:solidFill>
                          <a:schemeClr val="bg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ts val="1200"/>
                        </a:lnSpc>
                        <a:spcAft>
                          <a:spcPts val="0"/>
                        </a:spcAft>
                      </a:pPr>
                      <a:r>
                        <a:rPr lang="zh-CN" altLang="en-US" sz="2400" b="1" kern="1200" dirty="0">
                          <a:solidFill>
                            <a:schemeClr val="bg1"/>
                          </a:solidFill>
                          <a:effectLst/>
                          <a:latin typeface="DFKai-SB" panose="03000509000000000000" pitchFamily="65" charset="-120"/>
                          <a:ea typeface="DFKai-SB" panose="03000509000000000000" pitchFamily="65" charset="-120"/>
                          <a:cs typeface="+mn-cs"/>
                        </a:rPr>
                        <a:t>重點任務舉隅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593AD"/>
                    </a:solidFill>
                  </a:tcPr>
                </a:tc>
                <a:extLst>
                  <a:ext uri="{0D108BD9-81ED-4DB2-BD59-A6C34878D82A}">
                    <a16:rowId xmlns:a16="http://schemas.microsoft.com/office/drawing/2014/main" val="2145096067"/>
                  </a:ext>
                </a:extLst>
              </a:tr>
            </a:tbl>
          </a:graphicData>
        </a:graphic>
      </p:graphicFrame>
      <p:sp>
        <p:nvSpPr>
          <p:cNvPr id="6" name="矩形 1">
            <a:extLst>
              <a:ext uri="{FF2B5EF4-FFF2-40B4-BE49-F238E27FC236}">
                <a16:creationId xmlns:a16="http://schemas.microsoft.com/office/drawing/2014/main" id="{5628DC8A-5043-4EFE-B335-C458A4768682}"/>
              </a:ext>
            </a:extLst>
          </p:cNvPr>
          <p:cNvSpPr>
            <a:spLocks noGrp="1"/>
          </p:cNvSpPr>
          <p:nvPr>
            <p:ph type="title"/>
          </p:nvPr>
        </p:nvSpPr>
        <p:spPr>
          <a:xfrm>
            <a:off x="2418286" y="578973"/>
            <a:ext cx="8392041" cy="646331"/>
          </a:xfrm>
          <a:prstGeom prst="rect">
            <a:avLst/>
          </a:prstGeom>
        </p:spPr>
        <p:txBody>
          <a:bodyPr wrap="none">
            <a:spAutoFit/>
          </a:bodyPr>
          <a:lstStyle/>
          <a:p>
            <a:pPr algn="ctr"/>
            <a:r>
              <a:rPr lang="zh-CN" altLang="en-US" sz="4000" b="1" dirty="0">
                <a:latin typeface="DFKai-SB" panose="03000509000000000000" pitchFamily="65" charset="-120"/>
                <a:ea typeface="DFKai-SB" panose="03000509000000000000" pitchFamily="65" charset="-120"/>
              </a:rPr>
              <a:t>國</a:t>
            </a:r>
            <a:r>
              <a:rPr lang="zh-TW" altLang="en-US" sz="4000" b="1" dirty="0">
                <a:latin typeface="DFKai-SB" panose="03000509000000000000" pitchFamily="65" charset="-120"/>
                <a:ea typeface="DFKai-SB" panose="03000509000000000000" pitchFamily="65" charset="-120"/>
              </a:rPr>
              <a:t>家「第六個五年計劃」以來的</a:t>
            </a:r>
            <a:r>
              <a:rPr lang="zh-CN" altLang="en-US" sz="4000" b="1" dirty="0">
                <a:latin typeface="DFKai-SB" panose="03000509000000000000" pitchFamily="65" charset="-120"/>
                <a:ea typeface="DFKai-SB" panose="03000509000000000000" pitchFamily="65" charset="-120"/>
              </a:rPr>
              <a:t>概覽</a:t>
            </a:r>
          </a:p>
        </p:txBody>
      </p:sp>
      <p:pic>
        <p:nvPicPr>
          <p:cNvPr id="7" name="Picture 6"/>
          <p:cNvPicPr>
            <a:picLocks noChangeAspect="1"/>
          </p:cNvPicPr>
          <p:nvPr/>
        </p:nvPicPr>
        <p:blipFill>
          <a:blip r:embed="rId2"/>
          <a:stretch>
            <a:fillRect/>
          </a:stretch>
        </p:blipFill>
        <p:spPr>
          <a:xfrm>
            <a:off x="129905" y="111453"/>
            <a:ext cx="2172003" cy="790685"/>
          </a:xfrm>
          <a:prstGeom prst="rect">
            <a:avLst/>
          </a:prstGeom>
        </p:spPr>
      </p:pic>
      <p:sp>
        <p:nvSpPr>
          <p:cNvPr id="8" name="Rectangle 7"/>
          <p:cNvSpPr/>
          <p:nvPr/>
        </p:nvSpPr>
        <p:spPr>
          <a:xfrm>
            <a:off x="696877" y="6304022"/>
            <a:ext cx="7463711" cy="452432"/>
          </a:xfrm>
          <a:prstGeom prst="rect">
            <a:avLst/>
          </a:prstGeom>
        </p:spPr>
        <p:txBody>
          <a:bodyPr wrap="square">
            <a:spAutoFit/>
          </a:bodyPr>
          <a:lstStyle/>
          <a:p>
            <a:pPr>
              <a:lnSpc>
                <a:spcPct val="130000"/>
              </a:lnSpc>
            </a:pPr>
            <a:r>
              <a:rPr lang="zh-TW" altLang="en-US" dirty="0">
                <a:latin typeface="DFKai-SB" panose="03000509000000000000" pitchFamily="65" charset="-120"/>
                <a:ea typeface="DFKai-SB" panose="03000509000000000000" pitchFamily="65" charset="-120"/>
              </a:rPr>
              <a:t>註</a:t>
            </a:r>
            <a:r>
              <a:rPr lang="en-US" altLang="zh-TW" dirty="0">
                <a:latin typeface="DFKai-SB" panose="03000509000000000000" pitchFamily="65" charset="-120"/>
                <a:ea typeface="DFKai-SB" panose="03000509000000000000" pitchFamily="65" charset="-120"/>
              </a:rPr>
              <a:t>:</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2006</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dirty="0">
                <a:latin typeface="DFKai-SB" panose="03000509000000000000" pitchFamily="65" charset="-120"/>
                <a:ea typeface="DFKai-SB" panose="03000509000000000000" pitchFamily="65" charset="-120"/>
              </a:rPr>
              <a:t>「第十一個五年規劃」以來</a:t>
            </a:r>
            <a:r>
              <a:rPr lang="zh-CN" altLang="en-US" dirty="0">
                <a:latin typeface="DFKai-SB" panose="03000509000000000000" pitchFamily="65" charset="-120"/>
                <a:ea typeface="DFKai-SB" panose="03000509000000000000" pitchFamily="65" charset="-120"/>
              </a:rPr>
              <a:t>把</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計劃</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改成了</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規劃</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35478374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34"/>
  <p:tag name="KSO_WM_TAG_VERSION" val="1.0"/>
  <p:tag name="KSO_WM_BEAUTIFY_FLAG" val="#wm#"/>
  <p:tag name="KSO_WM_UNIT_TYPE" val="q_h_a"/>
  <p:tag name="KSO_WM_UNIT_INDEX" val="1_5_1"/>
  <p:tag name="KSO_WM_UNIT_ID" val="diagram160334_5*q_h_a*1_5_1"/>
  <p:tag name="KSO_WM_UNIT_CLEAR" val="1"/>
  <p:tag name="KSO_WM_UNIT_LAYERLEVEL" val="1_1_1"/>
  <p:tag name="KSO_WM_UNIT_VALUE" val="7"/>
  <p:tag name="KSO_WM_UNIT_HIGHLIGHT" val="0"/>
  <p:tag name="KSO_WM_UNIT_COMPATIBLE" val="0"/>
  <p:tag name="KSO_WM_UNIT_PRESET_TEXT_INDEX" val="3"/>
  <p:tag name="KSO_WM_UNIT_PRESET_TEXT_LEN" val="12"/>
  <p:tag name="KSO_WM_DIAGRAM_GROUP_CODE" val="q1-1"/>
  <p:tag name="KSO_WM_UNIT_TEXT_FILL_FORE_SCHEMECOLOR_INDEX" val="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8384</Words>
  <Application>Microsoft Office PowerPoint</Application>
  <PresentationFormat>寬螢幕</PresentationFormat>
  <Paragraphs>478</Paragraphs>
  <Slides>60</Slides>
  <Notes>15</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60</vt:i4>
      </vt:variant>
    </vt:vector>
  </HeadingPairs>
  <TitlesOfParts>
    <vt:vector size="76" baseType="lpstr">
      <vt:lpstr>����</vt:lpstr>
      <vt:lpstr>等线</vt:lpstr>
      <vt:lpstr>微软雅黑</vt:lpstr>
      <vt:lpstr>宋体</vt:lpstr>
      <vt:lpstr>宋体</vt:lpstr>
      <vt:lpstr>方正仿宋_GBK</vt:lpstr>
      <vt:lpstr>Microsoft JhengHei</vt:lpstr>
      <vt:lpstr>新細明體</vt:lpstr>
      <vt:lpstr>標楷體</vt:lpstr>
      <vt:lpstr>標楷體</vt:lpstr>
      <vt:lpstr>Arial</vt:lpstr>
      <vt:lpstr>Calibri</vt:lpstr>
      <vt:lpstr>Calibri Light</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國家「第六個五年計劃」以來的概覽</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「十四五規劃」落實的策略</vt:lpstr>
      <vt:lpstr>PowerPoint 簡報</vt:lpstr>
      <vt:lpstr>「十四五規劃」落實的策略</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構建國際航空樞紐</vt:lpstr>
      <vt:lpstr>PowerPoint 簡報</vt:lpstr>
      <vt:lpstr>香港特區政府配合「十四五規劃」舉隅</vt:lpstr>
      <vt:lpstr>香港特區政府配合「十四五規劃」舉隅</vt:lpstr>
      <vt:lpstr>香港特區政府配合「十四五規劃」舉隅</vt:lpstr>
      <vt:lpstr>《區域全面經濟夥伴關係協定》(RCEP)</vt:lpstr>
      <vt:lpstr>香港特區政府配合「十四五規劃」舉隅</vt:lpstr>
      <vt:lpstr>香港特區政府配合「十四五規劃」舉隅</vt:lpstr>
      <vt:lpstr>香港特區政府配合「十四五規劃」舉隅</vt:lpstr>
      <vt:lpstr>香港特區政府配合「十四五規劃」舉隅</vt:lpstr>
      <vt:lpstr>香港特區政府配合「十四五規劃」舉隅</vt:lpstr>
      <vt:lpstr>香港特區政府配合「十四五規劃」舉隅</vt:lpstr>
      <vt:lpstr>香港特區政府配合「十四五規劃」舉隅</vt:lpstr>
      <vt:lpstr>香港特區政府配合「十四五規劃」舉隅</vt:lpstr>
      <vt:lpstr>香港特區政府配合「十四五規劃」舉隅</vt:lpstr>
      <vt:lpstr>更多有關「十四五規劃」的參考資料</vt:lpstr>
      <vt:lpstr>更多有關「十四五規劃」的參考資料</vt:lpstr>
      <vt:lpstr>更多有關「十四五規劃」的參考資料</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2021-05-27T10:16:44Z</dcterms:created>
  <dcterms:modified xsi:type="dcterms:W3CDTF">2023-07-31T03:13:06Z</dcterms:modified>
</cp:coreProperties>
</file>