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4.xml" ContentType="application/vnd.openxmlformats-officedocument.presentationml.notesSlide+xml"/>
  <Override PartName="/ppt/tags/tag40.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5.xml" ContentType="application/vnd.openxmlformats-officedocument.presentationml.notesSlide+xml"/>
  <Override PartName="/ppt/tags/tag5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69" r:id="rId1"/>
  </p:sldMasterIdLst>
  <p:notesMasterIdLst>
    <p:notesMasterId r:id="rId50"/>
  </p:notesMasterIdLst>
  <p:sldIdLst>
    <p:sldId id="441" r:id="rId2"/>
    <p:sldId id="446" r:id="rId3"/>
    <p:sldId id="3545" r:id="rId4"/>
    <p:sldId id="3644" r:id="rId5"/>
    <p:sldId id="2593" r:id="rId6"/>
    <p:sldId id="3620" r:id="rId7"/>
    <p:sldId id="2850" r:id="rId8"/>
    <p:sldId id="3616" r:id="rId9"/>
    <p:sldId id="2677" r:id="rId10"/>
    <p:sldId id="3627" r:id="rId11"/>
    <p:sldId id="1888" r:id="rId12"/>
    <p:sldId id="1657" r:id="rId13"/>
    <p:sldId id="3624" r:id="rId14"/>
    <p:sldId id="3622" r:id="rId15"/>
    <p:sldId id="3625" r:id="rId16"/>
    <p:sldId id="3617" r:id="rId17"/>
    <p:sldId id="2940" r:id="rId18"/>
    <p:sldId id="2857" r:id="rId19"/>
    <p:sldId id="3079" r:id="rId20"/>
    <p:sldId id="3439" r:id="rId21"/>
    <p:sldId id="3626" r:id="rId22"/>
    <p:sldId id="3016" r:id="rId23"/>
    <p:sldId id="3229" r:id="rId24"/>
    <p:sldId id="3547" r:id="rId25"/>
    <p:sldId id="3236" r:id="rId26"/>
    <p:sldId id="3394" r:id="rId27"/>
    <p:sldId id="3640" r:id="rId28"/>
    <p:sldId id="3226" r:id="rId29"/>
    <p:sldId id="3628" r:id="rId30"/>
    <p:sldId id="3630" r:id="rId31"/>
    <p:sldId id="3641" r:id="rId32"/>
    <p:sldId id="3634" r:id="rId33"/>
    <p:sldId id="3635" r:id="rId34"/>
    <p:sldId id="3244" r:id="rId35"/>
    <p:sldId id="3642" r:id="rId36"/>
    <p:sldId id="3610" r:id="rId37"/>
    <p:sldId id="3636" r:id="rId38"/>
    <p:sldId id="3243" r:id="rId39"/>
    <p:sldId id="3643" r:id="rId40"/>
    <p:sldId id="1346" r:id="rId41"/>
    <p:sldId id="3637" r:id="rId42"/>
    <p:sldId id="3646" r:id="rId43"/>
    <p:sldId id="3645" r:id="rId44"/>
    <p:sldId id="3647" r:id="rId45"/>
    <p:sldId id="3638" r:id="rId46"/>
    <p:sldId id="3284" r:id="rId47"/>
    <p:sldId id="3639" r:id="rId48"/>
    <p:sldId id="3648" r:id="rId4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01" id="{1B91E83D-102C-4ADD-BF4E-C7140004A443}">
          <p14:sldIdLst>
            <p14:sldId id="441"/>
            <p14:sldId id="446"/>
            <p14:sldId id="3545"/>
            <p14:sldId id="3644"/>
            <p14:sldId id="2593"/>
            <p14:sldId id="3620"/>
            <p14:sldId id="2850"/>
            <p14:sldId id="3616"/>
            <p14:sldId id="2677"/>
            <p14:sldId id="3627"/>
            <p14:sldId id="1888"/>
            <p14:sldId id="1657"/>
            <p14:sldId id="3624"/>
            <p14:sldId id="3622"/>
            <p14:sldId id="3625"/>
            <p14:sldId id="3617"/>
            <p14:sldId id="2940"/>
            <p14:sldId id="2857"/>
            <p14:sldId id="3079"/>
            <p14:sldId id="3439"/>
            <p14:sldId id="3626"/>
            <p14:sldId id="3016"/>
            <p14:sldId id="3229"/>
            <p14:sldId id="3547"/>
            <p14:sldId id="3236"/>
            <p14:sldId id="3394"/>
            <p14:sldId id="3640"/>
            <p14:sldId id="3226"/>
            <p14:sldId id="3628"/>
            <p14:sldId id="3630"/>
            <p14:sldId id="3641"/>
            <p14:sldId id="3634"/>
            <p14:sldId id="3635"/>
            <p14:sldId id="3244"/>
            <p14:sldId id="3642"/>
            <p14:sldId id="3610"/>
            <p14:sldId id="3636"/>
            <p14:sldId id="3243"/>
            <p14:sldId id="3643"/>
            <p14:sldId id="1346"/>
            <p14:sldId id="3637"/>
            <p14:sldId id="3646"/>
            <p14:sldId id="3645"/>
            <p14:sldId id="3647"/>
            <p14:sldId id="3638"/>
            <p14:sldId id="3284"/>
            <p14:sldId id="3639"/>
            <p14:sldId id="364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89" name="作者" initials="A" lastIdx="0" clrIdx="3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3C768C"/>
    <a:srgbClr val="2F7479"/>
    <a:srgbClr val="116065"/>
    <a:srgbClr val="CED9FC"/>
    <a:srgbClr val="FB8C05"/>
    <a:srgbClr val="F9EDD5"/>
    <a:srgbClr val="C42E2E"/>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75" autoAdjust="0"/>
    <p:restoredTop sz="95332" autoAdjust="0"/>
  </p:normalViewPr>
  <p:slideViewPr>
    <p:cSldViewPr snapToGrid="0">
      <p:cViewPr varScale="1">
        <p:scale>
          <a:sx n="108" d="100"/>
          <a:sy n="108" d="100"/>
        </p:scale>
        <p:origin x="108" y="126"/>
      </p:cViewPr>
      <p:guideLst>
        <p:guide orient="horz" pos="2160"/>
        <p:guide pos="3840"/>
      </p:guideLst>
    </p:cSldViewPr>
  </p:slideViewPr>
  <p:outlineViewPr>
    <p:cViewPr>
      <p:scale>
        <a:sx n="33" d="100"/>
        <a:sy n="33" d="100"/>
      </p:scale>
      <p:origin x="0" y="-15688"/>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67D4F1-CE59-4716-91AE-7179CFFF06F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ltLang="zh-TW"/>
        </a:p>
      </dgm:t>
    </dgm:pt>
    <dgm:pt modelId="{7BBF3DB4-9C93-4E04-B85E-A6F034729DA7}">
      <dgm:prSet phldrT="[Text]" custT="1"/>
      <dgm:spPr/>
      <dgm:t>
        <a:bodyPr/>
        <a:lstStyle/>
        <a:p>
          <a:r>
            <a:rPr lang="zh-TW" altLang="en-US" sz="2400" dirty="0" smtClean="0">
              <a:latin typeface="標楷體" panose="03000509000000000000" pitchFamily="65" charset="-120"/>
              <a:ea typeface="標楷體" panose="03000509000000000000" pitchFamily="65" charset="-120"/>
            </a:rPr>
            <a:t>非歧視原則</a:t>
          </a:r>
          <a:endParaRPr lang="en-US" altLang="zh-TW" sz="2400" dirty="0" smtClean="0">
            <a:latin typeface="標楷體" panose="03000509000000000000" pitchFamily="65" charset="-120"/>
            <a:ea typeface="標楷體" panose="03000509000000000000" pitchFamily="65" charset="-120"/>
          </a:endParaRPr>
        </a:p>
        <a:p>
          <a:r>
            <a:rPr lang="en-US" altLang="zh-TW" sz="2400" dirty="0" smtClean="0"/>
            <a:t>(Trade without discrimination) </a:t>
          </a:r>
          <a:endParaRPr lang="en-US" altLang="zh-TW" sz="2400" dirty="0"/>
        </a:p>
      </dgm:t>
    </dgm:pt>
    <dgm:pt modelId="{44D7C717-F5F0-4CB1-9F7E-5AC9758A171B}" type="parTrans" cxnId="{446AC7B1-CCE7-4280-AE67-ACA47FCD488D}">
      <dgm:prSet/>
      <dgm:spPr/>
      <dgm:t>
        <a:bodyPr/>
        <a:lstStyle/>
        <a:p>
          <a:endParaRPr lang="en-US" altLang="zh-TW"/>
        </a:p>
      </dgm:t>
    </dgm:pt>
    <dgm:pt modelId="{78ABBF75-F135-43D7-8503-764C3C7C99EC}" type="sibTrans" cxnId="{446AC7B1-CCE7-4280-AE67-ACA47FCD488D}">
      <dgm:prSet/>
      <dgm:spPr/>
      <dgm:t>
        <a:bodyPr/>
        <a:lstStyle/>
        <a:p>
          <a:endParaRPr lang="en-US" altLang="zh-TW"/>
        </a:p>
      </dgm:t>
    </dgm:pt>
    <dgm:pt modelId="{13043696-CAAD-420D-A3F1-2E54E5EE9AEF}">
      <dgm:prSet phldrT="[Text]" custT="1"/>
      <dgm:spPr/>
      <dgm:t>
        <a:bodyPr/>
        <a:lstStyle/>
        <a:p>
          <a:r>
            <a:rPr lang="zh-TW" altLang="en-US" sz="2400" dirty="0" smtClean="0">
              <a:latin typeface="標楷體" panose="03000509000000000000" pitchFamily="65" charset="-120"/>
              <a:ea typeface="標楷體" panose="03000509000000000000" pitchFamily="65" charset="-120"/>
            </a:rPr>
            <a:t>自由貿易原則</a:t>
          </a:r>
          <a:endParaRPr lang="en-US" altLang="zh-TW" sz="2400" dirty="0" smtClean="0"/>
        </a:p>
        <a:p>
          <a:r>
            <a:rPr lang="en-US" altLang="zh-TW" sz="2400" dirty="0" smtClean="0"/>
            <a:t>(Freer trade: gradually, through negotiation)</a:t>
          </a:r>
          <a:endParaRPr lang="en-US" altLang="zh-TW" sz="2400" dirty="0"/>
        </a:p>
      </dgm:t>
    </dgm:pt>
    <dgm:pt modelId="{63B68D3D-10AB-4BDE-958A-8D39A12F87DD}" type="parTrans" cxnId="{E1988E7D-9052-4C45-8013-19C7B5DC707A}">
      <dgm:prSet/>
      <dgm:spPr/>
      <dgm:t>
        <a:bodyPr/>
        <a:lstStyle/>
        <a:p>
          <a:endParaRPr lang="en-US" altLang="zh-TW"/>
        </a:p>
      </dgm:t>
    </dgm:pt>
    <dgm:pt modelId="{6D277029-0218-44FC-A197-A511C78D7FF5}" type="sibTrans" cxnId="{E1988E7D-9052-4C45-8013-19C7B5DC707A}">
      <dgm:prSet/>
      <dgm:spPr/>
      <dgm:t>
        <a:bodyPr/>
        <a:lstStyle/>
        <a:p>
          <a:endParaRPr lang="en-US" altLang="zh-TW"/>
        </a:p>
      </dgm:t>
    </dgm:pt>
    <dgm:pt modelId="{A9257155-88DC-44A7-98D1-4EE89DE666B8}">
      <dgm:prSet phldrT="[Text]" custT="1"/>
      <dgm:spPr/>
      <dgm:t>
        <a:bodyPr/>
        <a:lstStyle/>
        <a:p>
          <a:r>
            <a:rPr lang="zh-CN" altLang="en-US" sz="2400" dirty="0" smtClean="0">
              <a:solidFill>
                <a:schemeClr val="bg1"/>
              </a:solidFill>
              <a:latin typeface="標楷體" panose="03000509000000000000" pitchFamily="65" charset="-120"/>
              <a:ea typeface="標楷體" panose="03000509000000000000" pitchFamily="65" charset="-120"/>
            </a:rPr>
            <a:t>可預測</a:t>
          </a:r>
          <a:r>
            <a:rPr lang="zh-TW" altLang="en-US" sz="2400" dirty="0" smtClean="0">
              <a:solidFill>
                <a:schemeClr val="bg1"/>
              </a:solidFill>
              <a:latin typeface="標楷體" panose="03000509000000000000" pitchFamily="65" charset="-120"/>
              <a:ea typeface="標楷體" panose="03000509000000000000" pitchFamily="65" charset="-120"/>
            </a:rPr>
            <a:t>原則</a:t>
          </a:r>
          <a:endParaRPr lang="en-US" altLang="zh-TW" sz="2400" dirty="0" smtClean="0">
            <a:solidFill>
              <a:schemeClr val="bg1"/>
            </a:solidFill>
          </a:endParaRPr>
        </a:p>
        <a:p>
          <a:r>
            <a:rPr lang="en-US" altLang="zh-TW" sz="2400" dirty="0" smtClean="0">
              <a:solidFill>
                <a:schemeClr val="bg1"/>
              </a:solidFill>
            </a:rPr>
            <a:t>(Predictability: through binding and transparency)</a:t>
          </a:r>
          <a:endParaRPr lang="en-US" altLang="zh-TW" sz="2400" dirty="0">
            <a:solidFill>
              <a:schemeClr val="bg1"/>
            </a:solidFill>
          </a:endParaRPr>
        </a:p>
      </dgm:t>
    </dgm:pt>
    <dgm:pt modelId="{F0F58653-F92E-46B9-8F1A-3FA2EA1033EB}" type="parTrans" cxnId="{7FAEF075-56C2-47F6-A78E-7E61AAB1EC23}">
      <dgm:prSet/>
      <dgm:spPr/>
      <dgm:t>
        <a:bodyPr/>
        <a:lstStyle/>
        <a:p>
          <a:endParaRPr lang="en-US" altLang="zh-TW"/>
        </a:p>
      </dgm:t>
    </dgm:pt>
    <dgm:pt modelId="{55D38156-055F-41A7-80EA-B747C4E0536B}" type="sibTrans" cxnId="{7FAEF075-56C2-47F6-A78E-7E61AAB1EC23}">
      <dgm:prSet/>
      <dgm:spPr/>
      <dgm:t>
        <a:bodyPr/>
        <a:lstStyle/>
        <a:p>
          <a:endParaRPr lang="en-US" altLang="zh-TW"/>
        </a:p>
      </dgm:t>
    </dgm:pt>
    <dgm:pt modelId="{C1491241-2F17-4713-BB2F-E637EE6BE120}">
      <dgm:prSet phldrT="[Text]" custT="1"/>
      <dgm:spPr/>
      <dgm:t>
        <a:bodyPr/>
        <a:lstStyle/>
        <a:p>
          <a:r>
            <a:rPr lang="zh-TW" altLang="en-US" sz="2400" dirty="0" smtClean="0">
              <a:latin typeface="標楷體" panose="03000509000000000000" pitchFamily="65" charset="-120"/>
              <a:ea typeface="標楷體" panose="03000509000000000000" pitchFamily="65" charset="-120"/>
            </a:rPr>
            <a:t>公平競爭原則</a:t>
          </a:r>
          <a:endParaRPr lang="en-US" altLang="zh-TW" sz="2400" dirty="0" smtClean="0">
            <a:latin typeface="標楷體" panose="03000509000000000000" pitchFamily="65" charset="-120"/>
            <a:ea typeface="標楷體" panose="03000509000000000000" pitchFamily="65" charset="-120"/>
          </a:endParaRPr>
        </a:p>
        <a:p>
          <a:r>
            <a:rPr lang="en-US" altLang="zh-TW" sz="2400" dirty="0" smtClean="0"/>
            <a:t>(Promoting fair competition)</a:t>
          </a:r>
          <a:endParaRPr lang="en-US" altLang="zh-TW" sz="2400" dirty="0"/>
        </a:p>
      </dgm:t>
    </dgm:pt>
    <dgm:pt modelId="{2B5AB726-9DC4-40A2-9C37-B46DCDAA51E8}" type="parTrans" cxnId="{305911DF-50D7-4107-8B29-69F38D86C63C}">
      <dgm:prSet/>
      <dgm:spPr/>
      <dgm:t>
        <a:bodyPr/>
        <a:lstStyle/>
        <a:p>
          <a:endParaRPr lang="en-US" altLang="zh-TW"/>
        </a:p>
      </dgm:t>
    </dgm:pt>
    <dgm:pt modelId="{E5EE50B1-DF43-4BE2-94EE-489FD9C9D9C9}" type="sibTrans" cxnId="{305911DF-50D7-4107-8B29-69F38D86C63C}">
      <dgm:prSet/>
      <dgm:spPr/>
      <dgm:t>
        <a:bodyPr/>
        <a:lstStyle/>
        <a:p>
          <a:endParaRPr lang="en-US" altLang="zh-TW"/>
        </a:p>
      </dgm:t>
    </dgm:pt>
    <dgm:pt modelId="{D9A7EA9B-B162-4D23-8E52-4CF8C933365C}" type="pres">
      <dgm:prSet presAssocID="{8C67D4F1-CE59-4716-91AE-7179CFFF06F8}" presName="diagram" presStyleCnt="0">
        <dgm:presLayoutVars>
          <dgm:dir/>
          <dgm:resizeHandles val="exact"/>
        </dgm:presLayoutVars>
      </dgm:prSet>
      <dgm:spPr/>
      <dgm:t>
        <a:bodyPr/>
        <a:lstStyle/>
        <a:p>
          <a:endParaRPr lang="en-US" altLang="zh-TW"/>
        </a:p>
      </dgm:t>
    </dgm:pt>
    <dgm:pt modelId="{0B7396D5-8BD6-4F73-B0A6-BFCE26EE8553}" type="pres">
      <dgm:prSet presAssocID="{7BBF3DB4-9C93-4E04-B85E-A6F034729DA7}" presName="node" presStyleLbl="node1" presStyleIdx="0" presStyleCnt="4" custLinFactNeighborX="24480" custLinFactNeighborY="-1668">
        <dgm:presLayoutVars>
          <dgm:bulletEnabled val="1"/>
        </dgm:presLayoutVars>
      </dgm:prSet>
      <dgm:spPr/>
      <dgm:t>
        <a:bodyPr/>
        <a:lstStyle/>
        <a:p>
          <a:endParaRPr lang="en-US" altLang="zh-TW"/>
        </a:p>
      </dgm:t>
    </dgm:pt>
    <dgm:pt modelId="{5649B631-9E07-4F8A-B35C-60757C8D7CDC}" type="pres">
      <dgm:prSet presAssocID="{78ABBF75-F135-43D7-8503-764C3C7C99EC}" presName="sibTrans" presStyleCnt="0"/>
      <dgm:spPr/>
    </dgm:pt>
    <dgm:pt modelId="{4D5BC199-E918-44FB-98E7-D3A0A423E3F9}" type="pres">
      <dgm:prSet presAssocID="{13043696-CAAD-420D-A3F1-2E54E5EE9AEF}" presName="node" presStyleLbl="node1" presStyleIdx="1" presStyleCnt="4" custLinFactNeighborX="41463" custLinFactNeighborY="2061">
        <dgm:presLayoutVars>
          <dgm:bulletEnabled val="1"/>
        </dgm:presLayoutVars>
      </dgm:prSet>
      <dgm:spPr/>
      <dgm:t>
        <a:bodyPr/>
        <a:lstStyle/>
        <a:p>
          <a:endParaRPr lang="en-US" altLang="zh-TW"/>
        </a:p>
      </dgm:t>
    </dgm:pt>
    <dgm:pt modelId="{E5B72DE3-1B08-400D-8C12-A0CD54A45443}" type="pres">
      <dgm:prSet presAssocID="{6D277029-0218-44FC-A197-A511C78D7FF5}" presName="sibTrans" presStyleCnt="0"/>
      <dgm:spPr/>
    </dgm:pt>
    <dgm:pt modelId="{B7106B48-58EE-4331-8813-39E71F221789}" type="pres">
      <dgm:prSet presAssocID="{A9257155-88DC-44A7-98D1-4EE89DE666B8}" presName="node" presStyleLbl="node1" presStyleIdx="2" presStyleCnt="4" custLinFactX="-100000" custLinFactY="28" custLinFactNeighborX="-153867" custLinFactNeighborY="100000">
        <dgm:presLayoutVars>
          <dgm:bulletEnabled val="1"/>
        </dgm:presLayoutVars>
      </dgm:prSet>
      <dgm:spPr/>
      <dgm:t>
        <a:bodyPr/>
        <a:lstStyle/>
        <a:p>
          <a:endParaRPr lang="en-US" altLang="zh-TW"/>
        </a:p>
      </dgm:t>
    </dgm:pt>
    <dgm:pt modelId="{90FB651F-A9A8-483B-94E6-99F0CA482620}" type="pres">
      <dgm:prSet presAssocID="{55D38156-055F-41A7-80EA-B747C4E0536B}" presName="sibTrans" presStyleCnt="0"/>
      <dgm:spPr/>
    </dgm:pt>
    <dgm:pt modelId="{12B9EA50-65A0-4F28-9E56-CDCD9B432359}" type="pres">
      <dgm:prSet presAssocID="{C1491241-2F17-4713-BB2F-E637EE6BE120}" presName="node" presStyleLbl="node1" presStyleIdx="3" presStyleCnt="4" custLinFactNeighborX="-24585" custLinFactNeighborY="-16555">
        <dgm:presLayoutVars>
          <dgm:bulletEnabled val="1"/>
        </dgm:presLayoutVars>
      </dgm:prSet>
      <dgm:spPr/>
      <dgm:t>
        <a:bodyPr/>
        <a:lstStyle/>
        <a:p>
          <a:endParaRPr lang="en-US" altLang="zh-TW"/>
        </a:p>
      </dgm:t>
    </dgm:pt>
  </dgm:ptLst>
  <dgm:cxnLst>
    <dgm:cxn modelId="{446AC7B1-CCE7-4280-AE67-ACA47FCD488D}" srcId="{8C67D4F1-CE59-4716-91AE-7179CFFF06F8}" destId="{7BBF3DB4-9C93-4E04-B85E-A6F034729DA7}" srcOrd="0" destOrd="0" parTransId="{44D7C717-F5F0-4CB1-9F7E-5AC9758A171B}" sibTransId="{78ABBF75-F135-43D7-8503-764C3C7C99EC}"/>
    <dgm:cxn modelId="{7FAEF075-56C2-47F6-A78E-7E61AAB1EC23}" srcId="{8C67D4F1-CE59-4716-91AE-7179CFFF06F8}" destId="{A9257155-88DC-44A7-98D1-4EE89DE666B8}" srcOrd="2" destOrd="0" parTransId="{F0F58653-F92E-46B9-8F1A-3FA2EA1033EB}" sibTransId="{55D38156-055F-41A7-80EA-B747C4E0536B}"/>
    <dgm:cxn modelId="{C5B1C248-9C79-488B-BDD9-746C7AC488BF}" type="presOf" srcId="{7BBF3DB4-9C93-4E04-B85E-A6F034729DA7}" destId="{0B7396D5-8BD6-4F73-B0A6-BFCE26EE8553}" srcOrd="0" destOrd="0" presId="urn:microsoft.com/office/officeart/2005/8/layout/default"/>
    <dgm:cxn modelId="{D14DC3E6-AA48-46CA-986E-7DC42B394B09}" type="presOf" srcId="{8C67D4F1-CE59-4716-91AE-7179CFFF06F8}" destId="{D9A7EA9B-B162-4D23-8E52-4CF8C933365C}" srcOrd="0" destOrd="0" presId="urn:microsoft.com/office/officeart/2005/8/layout/default"/>
    <dgm:cxn modelId="{E1988E7D-9052-4C45-8013-19C7B5DC707A}" srcId="{8C67D4F1-CE59-4716-91AE-7179CFFF06F8}" destId="{13043696-CAAD-420D-A3F1-2E54E5EE9AEF}" srcOrd="1" destOrd="0" parTransId="{63B68D3D-10AB-4BDE-958A-8D39A12F87DD}" sibTransId="{6D277029-0218-44FC-A197-A511C78D7FF5}"/>
    <dgm:cxn modelId="{8C9EF5E8-BFBC-4F2D-AC16-09DDC83B976C}" type="presOf" srcId="{A9257155-88DC-44A7-98D1-4EE89DE666B8}" destId="{B7106B48-58EE-4331-8813-39E71F221789}" srcOrd="0" destOrd="0" presId="urn:microsoft.com/office/officeart/2005/8/layout/default"/>
    <dgm:cxn modelId="{B08DF49D-BFE7-4D2B-B08B-EE2A7F8A059B}" type="presOf" srcId="{C1491241-2F17-4713-BB2F-E637EE6BE120}" destId="{12B9EA50-65A0-4F28-9E56-CDCD9B432359}" srcOrd="0" destOrd="0" presId="urn:microsoft.com/office/officeart/2005/8/layout/default"/>
    <dgm:cxn modelId="{305911DF-50D7-4107-8B29-69F38D86C63C}" srcId="{8C67D4F1-CE59-4716-91AE-7179CFFF06F8}" destId="{C1491241-2F17-4713-BB2F-E637EE6BE120}" srcOrd="3" destOrd="0" parTransId="{2B5AB726-9DC4-40A2-9C37-B46DCDAA51E8}" sibTransId="{E5EE50B1-DF43-4BE2-94EE-489FD9C9D9C9}"/>
    <dgm:cxn modelId="{DF8B71F6-8837-48EF-AD71-7A4AC03158EB}" type="presOf" srcId="{13043696-CAAD-420D-A3F1-2E54E5EE9AEF}" destId="{4D5BC199-E918-44FB-98E7-D3A0A423E3F9}" srcOrd="0" destOrd="0" presId="urn:microsoft.com/office/officeart/2005/8/layout/default"/>
    <dgm:cxn modelId="{0673E205-6AAD-4F05-9DA8-B76EDC8E00C7}" type="presParOf" srcId="{D9A7EA9B-B162-4D23-8E52-4CF8C933365C}" destId="{0B7396D5-8BD6-4F73-B0A6-BFCE26EE8553}" srcOrd="0" destOrd="0" presId="urn:microsoft.com/office/officeart/2005/8/layout/default"/>
    <dgm:cxn modelId="{F3CBF1DE-FDE4-4670-8ECF-EF722DF1B9A8}" type="presParOf" srcId="{D9A7EA9B-B162-4D23-8E52-4CF8C933365C}" destId="{5649B631-9E07-4F8A-B35C-60757C8D7CDC}" srcOrd="1" destOrd="0" presId="urn:microsoft.com/office/officeart/2005/8/layout/default"/>
    <dgm:cxn modelId="{0A2E549E-ED2E-44C0-87C5-3A0B2E7730E7}" type="presParOf" srcId="{D9A7EA9B-B162-4D23-8E52-4CF8C933365C}" destId="{4D5BC199-E918-44FB-98E7-D3A0A423E3F9}" srcOrd="2" destOrd="0" presId="urn:microsoft.com/office/officeart/2005/8/layout/default"/>
    <dgm:cxn modelId="{F6F105A0-B78E-4AA7-9634-4080A7FEED66}" type="presParOf" srcId="{D9A7EA9B-B162-4D23-8E52-4CF8C933365C}" destId="{E5B72DE3-1B08-400D-8C12-A0CD54A45443}" srcOrd="3" destOrd="0" presId="urn:microsoft.com/office/officeart/2005/8/layout/default"/>
    <dgm:cxn modelId="{3D531B7E-1CF9-4A9E-9241-7A797A0C733A}" type="presParOf" srcId="{D9A7EA9B-B162-4D23-8E52-4CF8C933365C}" destId="{B7106B48-58EE-4331-8813-39E71F221789}" srcOrd="4" destOrd="0" presId="urn:microsoft.com/office/officeart/2005/8/layout/default"/>
    <dgm:cxn modelId="{F25EF210-B352-44B2-8BBE-5CE70469A2C6}" type="presParOf" srcId="{D9A7EA9B-B162-4D23-8E52-4CF8C933365C}" destId="{90FB651F-A9A8-483B-94E6-99F0CA482620}" srcOrd="5" destOrd="0" presId="urn:microsoft.com/office/officeart/2005/8/layout/default"/>
    <dgm:cxn modelId="{B762B9FF-9447-4216-96EE-804D856AF34F}" type="presParOf" srcId="{D9A7EA9B-B162-4D23-8E52-4CF8C933365C}" destId="{12B9EA50-65A0-4F28-9E56-CDCD9B43235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396D5-8BD6-4F73-B0A6-BFCE26EE8553}">
      <dsp:nvSpPr>
        <dsp:cNvPr id="0" name=""/>
        <dsp:cNvSpPr/>
      </dsp:nvSpPr>
      <dsp:spPr>
        <a:xfrm>
          <a:off x="1581508" y="0"/>
          <a:ext cx="2656765" cy="15940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標楷體" panose="03000509000000000000" pitchFamily="65" charset="-120"/>
              <a:ea typeface="標楷體" panose="03000509000000000000" pitchFamily="65" charset="-120"/>
            </a:rPr>
            <a:t>非歧視原則</a:t>
          </a:r>
          <a:endParaRPr lang="en-US" altLang="zh-TW" sz="2400" kern="1200" dirty="0" smtClean="0">
            <a:latin typeface="標楷體" panose="03000509000000000000" pitchFamily="65" charset="-120"/>
            <a:ea typeface="標楷體" panose="03000509000000000000" pitchFamily="65" charset="-120"/>
          </a:endParaRPr>
        </a:p>
        <a:p>
          <a:pPr lvl="0" algn="ctr" defTabSz="1066800">
            <a:lnSpc>
              <a:spcPct val="90000"/>
            </a:lnSpc>
            <a:spcBef>
              <a:spcPct val="0"/>
            </a:spcBef>
            <a:spcAft>
              <a:spcPct val="35000"/>
            </a:spcAft>
          </a:pPr>
          <a:r>
            <a:rPr lang="en-US" altLang="zh-TW" sz="2400" kern="1200" dirty="0" smtClean="0"/>
            <a:t>(Trade without discrimination) </a:t>
          </a:r>
          <a:endParaRPr lang="en-US" altLang="zh-TW" sz="2400" kern="1200" dirty="0"/>
        </a:p>
      </dsp:txBody>
      <dsp:txXfrm>
        <a:off x="1581508" y="0"/>
        <a:ext cx="2656765" cy="1594059"/>
      </dsp:txXfrm>
    </dsp:sp>
    <dsp:sp modelId="{4D5BC199-E918-44FB-98E7-D3A0A423E3F9}">
      <dsp:nvSpPr>
        <dsp:cNvPr id="0" name=""/>
        <dsp:cNvSpPr/>
      </dsp:nvSpPr>
      <dsp:spPr>
        <a:xfrm>
          <a:off x="4955148" y="35646"/>
          <a:ext cx="2656765" cy="15940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標楷體" panose="03000509000000000000" pitchFamily="65" charset="-120"/>
              <a:ea typeface="標楷體" panose="03000509000000000000" pitchFamily="65" charset="-120"/>
            </a:rPr>
            <a:t>自由貿易原則</a:t>
          </a:r>
          <a:endParaRPr lang="en-US" altLang="zh-TW" sz="2400" kern="1200" dirty="0" smtClean="0"/>
        </a:p>
        <a:p>
          <a:pPr lvl="0" algn="ctr" defTabSz="1066800">
            <a:lnSpc>
              <a:spcPct val="90000"/>
            </a:lnSpc>
            <a:spcBef>
              <a:spcPct val="0"/>
            </a:spcBef>
            <a:spcAft>
              <a:spcPct val="35000"/>
            </a:spcAft>
          </a:pPr>
          <a:r>
            <a:rPr lang="en-US" altLang="zh-TW" sz="2400" kern="1200" dirty="0" smtClean="0"/>
            <a:t>(Freer trade: gradually, through negotiation)</a:t>
          </a:r>
          <a:endParaRPr lang="en-US" altLang="zh-TW" sz="2400" kern="1200" dirty="0"/>
        </a:p>
      </dsp:txBody>
      <dsp:txXfrm>
        <a:off x="4955148" y="35646"/>
        <a:ext cx="2656765" cy="1594059"/>
      </dsp:txXfrm>
    </dsp:sp>
    <dsp:sp modelId="{B7106B48-58EE-4331-8813-39E71F221789}">
      <dsp:nvSpPr>
        <dsp:cNvPr id="0" name=""/>
        <dsp:cNvSpPr/>
      </dsp:nvSpPr>
      <dsp:spPr>
        <a:xfrm>
          <a:off x="31366" y="1597298"/>
          <a:ext cx="2656765" cy="15940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solidFill>
                <a:schemeClr val="bg1"/>
              </a:solidFill>
              <a:latin typeface="標楷體" panose="03000509000000000000" pitchFamily="65" charset="-120"/>
              <a:ea typeface="標楷體" panose="03000509000000000000" pitchFamily="65" charset="-120"/>
            </a:rPr>
            <a:t>可預測</a:t>
          </a:r>
          <a:r>
            <a:rPr lang="zh-TW" altLang="en-US" sz="2400" kern="1200" dirty="0" smtClean="0">
              <a:solidFill>
                <a:schemeClr val="bg1"/>
              </a:solidFill>
              <a:latin typeface="標楷體" panose="03000509000000000000" pitchFamily="65" charset="-120"/>
              <a:ea typeface="標楷體" panose="03000509000000000000" pitchFamily="65" charset="-120"/>
            </a:rPr>
            <a:t>原則</a:t>
          </a:r>
          <a:endParaRPr lang="en-US" altLang="zh-TW" sz="2400" kern="1200" dirty="0" smtClean="0">
            <a:solidFill>
              <a:schemeClr val="bg1"/>
            </a:solidFill>
          </a:endParaRPr>
        </a:p>
        <a:p>
          <a:pPr lvl="0" algn="ctr" defTabSz="1066800">
            <a:lnSpc>
              <a:spcPct val="90000"/>
            </a:lnSpc>
            <a:spcBef>
              <a:spcPct val="0"/>
            </a:spcBef>
            <a:spcAft>
              <a:spcPct val="35000"/>
            </a:spcAft>
          </a:pPr>
          <a:r>
            <a:rPr lang="en-US" altLang="zh-TW" sz="2400" kern="1200" dirty="0" smtClean="0">
              <a:solidFill>
                <a:schemeClr val="bg1"/>
              </a:solidFill>
            </a:rPr>
            <a:t>(Predictability: through binding and transparency)</a:t>
          </a:r>
          <a:endParaRPr lang="en-US" altLang="zh-TW" sz="2400" kern="1200" dirty="0">
            <a:solidFill>
              <a:schemeClr val="bg1"/>
            </a:solidFill>
          </a:endParaRPr>
        </a:p>
      </dsp:txBody>
      <dsp:txXfrm>
        <a:off x="31366" y="1597298"/>
        <a:ext cx="2656765" cy="1594059"/>
      </dsp:txXfrm>
    </dsp:sp>
    <dsp:sp modelId="{12B9EA50-65A0-4F28-9E56-CDCD9B432359}">
      <dsp:nvSpPr>
        <dsp:cNvPr id="0" name=""/>
        <dsp:cNvSpPr/>
      </dsp:nvSpPr>
      <dsp:spPr>
        <a:xfrm>
          <a:off x="3200408" y="1598631"/>
          <a:ext cx="2656765" cy="15940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標楷體" panose="03000509000000000000" pitchFamily="65" charset="-120"/>
              <a:ea typeface="標楷體" panose="03000509000000000000" pitchFamily="65" charset="-120"/>
            </a:rPr>
            <a:t>公平競爭原則</a:t>
          </a:r>
          <a:endParaRPr lang="en-US" altLang="zh-TW" sz="2400" kern="1200" dirty="0" smtClean="0">
            <a:latin typeface="標楷體" panose="03000509000000000000" pitchFamily="65" charset="-120"/>
            <a:ea typeface="標楷體" panose="03000509000000000000" pitchFamily="65" charset="-120"/>
          </a:endParaRPr>
        </a:p>
        <a:p>
          <a:pPr lvl="0" algn="ctr" defTabSz="1066800">
            <a:lnSpc>
              <a:spcPct val="90000"/>
            </a:lnSpc>
            <a:spcBef>
              <a:spcPct val="0"/>
            </a:spcBef>
            <a:spcAft>
              <a:spcPct val="35000"/>
            </a:spcAft>
          </a:pPr>
          <a:r>
            <a:rPr lang="en-US" altLang="zh-TW" sz="2400" kern="1200" dirty="0" smtClean="0"/>
            <a:t>(Promoting fair competition)</a:t>
          </a:r>
          <a:endParaRPr lang="en-US" altLang="zh-TW" sz="2400" kern="1200" dirty="0"/>
        </a:p>
      </dsp:txBody>
      <dsp:txXfrm>
        <a:off x="3200408" y="1598631"/>
        <a:ext cx="2656765" cy="159405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3491F8-2DDB-47FC-AABB-A8A7BDBB1064}" type="datetimeFigureOut">
              <a:rPr lang="zh-CN" altLang="en-US" smtClean="0"/>
              <a:pPr/>
              <a:t>2023/3/15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F5EBB2-9031-412C-B6A0-DEF52904E244}" type="slidenum">
              <a:rPr lang="zh-CN" altLang="en-US" smtClean="0"/>
              <a:pPr/>
              <a:t>‹#›</a:t>
            </a:fld>
            <a:endParaRPr lang="zh-CN" altLang="en-US"/>
          </a:p>
        </p:txBody>
      </p:sp>
    </p:spTree>
    <p:extLst>
      <p:ext uri="{BB962C8B-B14F-4D97-AF65-F5344CB8AC3E}">
        <p14:creationId xmlns:p14="http://schemas.microsoft.com/office/powerpoint/2010/main" val="868853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2F5EBB2-9031-412C-B6A0-DEF52904E244}" type="slidenum">
              <a:rPr lang="zh-CN" altLang="en-US" smtClean="0"/>
              <a:pPr/>
              <a:t>1</a:t>
            </a:fld>
            <a:endParaRPr lang="zh-CN" altLang="en-US" dirty="0"/>
          </a:p>
        </p:txBody>
      </p:sp>
    </p:spTree>
    <p:extLst>
      <p:ext uri="{BB962C8B-B14F-4D97-AF65-F5344CB8AC3E}">
        <p14:creationId xmlns:p14="http://schemas.microsoft.com/office/powerpoint/2010/main" val="170561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2F5EBB2-9031-412C-B6A0-DEF52904E244}" type="slidenum">
              <a:rPr lang="zh-CN" altLang="en-US" smtClean="0"/>
              <a:pPr/>
              <a:t>11</a:t>
            </a:fld>
            <a:endParaRPr lang="zh-CN" altLang="en-US" dirty="0"/>
          </a:p>
        </p:txBody>
      </p:sp>
    </p:spTree>
    <p:extLst>
      <p:ext uri="{BB962C8B-B14F-4D97-AF65-F5344CB8AC3E}">
        <p14:creationId xmlns:p14="http://schemas.microsoft.com/office/powerpoint/2010/main" val="1450799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2F5EBB2-9031-412C-B6A0-DEF52904E244}" type="slidenum">
              <a:rPr lang="zh-CN" altLang="en-US" smtClean="0"/>
              <a:pPr/>
              <a:t>12</a:t>
            </a:fld>
            <a:endParaRPr lang="zh-CN" altLang="en-US" dirty="0"/>
          </a:p>
        </p:txBody>
      </p:sp>
    </p:spTree>
    <p:extLst>
      <p:ext uri="{BB962C8B-B14F-4D97-AF65-F5344CB8AC3E}">
        <p14:creationId xmlns:p14="http://schemas.microsoft.com/office/powerpoint/2010/main" val="385987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pPr/>
              <a:t>23</a:t>
            </a:fld>
            <a:endParaRPr lang="zh-CN" altLang="en-US" dirty="0"/>
          </a:p>
        </p:txBody>
      </p:sp>
    </p:spTree>
    <p:extLst>
      <p:ext uri="{BB962C8B-B14F-4D97-AF65-F5344CB8AC3E}">
        <p14:creationId xmlns:p14="http://schemas.microsoft.com/office/powerpoint/2010/main" val="3970530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02F5EBB2-9031-412C-B6A0-DEF52904E244}" type="slidenum">
              <a:rPr lang="zh-CN" altLang="en-US" smtClean="0"/>
              <a:pPr/>
              <a:t>36</a:t>
            </a:fld>
            <a:endParaRPr lang="zh-CN" altLang="en-US"/>
          </a:p>
        </p:txBody>
      </p:sp>
    </p:spTree>
    <p:extLst>
      <p:ext uri="{BB962C8B-B14F-4D97-AF65-F5344CB8AC3E}">
        <p14:creationId xmlns:p14="http://schemas.microsoft.com/office/powerpoint/2010/main" val="1164616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21.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tags" Target="../tags/tag36.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5" Type="http://schemas.openxmlformats.org/officeDocument/2006/relationships/tags" Target="../tags/tag29.xml"/><Relationship Id="rId10" Type="http://schemas.openxmlformats.org/officeDocument/2006/relationships/tags" Target="../tags/tag34.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a:defRPr/>
            </a:pPr>
            <a:endParaRPr lang="zh-HK"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a:defRPr/>
            </a:pPr>
            <a:r>
              <a:rPr lang="en-GB" altLang="zh-HK"/>
              <a:t>Confidential</a:t>
            </a:r>
            <a:endParaRPr lang="zh-HK"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4303E8-23DA-40AF-9227-1A4048E6CAA9}" type="slidenum">
              <a:rPr lang="en-US" altLang="en-US" smtClean="0"/>
              <a:pPr/>
              <a:t>‹#›</a:t>
            </a:fld>
            <a:endParaRPr lang="en-US" altLang="en-US"/>
          </a:p>
        </p:txBody>
      </p:sp>
    </p:spTree>
    <p:extLst>
      <p:ext uri="{BB962C8B-B14F-4D97-AF65-F5344CB8AC3E}">
        <p14:creationId xmlns:p14="http://schemas.microsoft.com/office/powerpoint/2010/main" val="2282574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a:defRPr/>
            </a:pPr>
            <a:endParaRPr lang="zh-HK"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a:defRPr/>
            </a:pPr>
            <a:r>
              <a:rPr lang="en-GB" altLang="zh-HK"/>
              <a:t>Confidential</a:t>
            </a:r>
            <a:endParaRPr lang="zh-HK"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8A077B4-0438-456B-B562-0276FEC71FA1}" type="slidenum">
              <a:rPr lang="en-US" altLang="en-US" smtClean="0"/>
              <a:pPr/>
              <a:t>‹#›</a:t>
            </a:fld>
            <a:endParaRPr lang="en-US" altLang="en-US"/>
          </a:p>
        </p:txBody>
      </p:sp>
    </p:spTree>
    <p:extLst>
      <p:ext uri="{BB962C8B-B14F-4D97-AF65-F5344CB8AC3E}">
        <p14:creationId xmlns:p14="http://schemas.microsoft.com/office/powerpoint/2010/main" val="2871976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r>
              <a:rPr lang="en-GB" altLang="zh-CN"/>
              <a:t>Confidential</a:t>
            </a: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F79EB59-E3B3-46E9-8873-584D383C69A1}" type="slidenum">
              <a:rPr lang="zh-CN" altLang="en-US" smtClean="0"/>
              <a:pPr/>
              <a:t>‹#›</a:t>
            </a:fld>
            <a:endParaRPr lang="zh-CN" altLang="en-US"/>
          </a:p>
        </p:txBody>
      </p:sp>
    </p:spTree>
    <p:extLst>
      <p:ext uri="{BB962C8B-B14F-4D97-AF65-F5344CB8AC3E}">
        <p14:creationId xmlns:p14="http://schemas.microsoft.com/office/powerpoint/2010/main" val="2961089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2490485" y="1096440"/>
            <a:ext cx="7211029" cy="1143000"/>
          </a:xfrm>
          <a:prstGeom prst="rect">
            <a:avLst/>
          </a:prstGeom>
        </p:spPr>
        <p:txBody>
          <a:bodyPr/>
          <a:lstStyle>
            <a:lvl1pPr>
              <a:defRPr sz="3200" b="1"/>
            </a:lvl1pPr>
          </a:lstStyle>
          <a:p>
            <a:r>
              <a:rPr lang="zh-CN" altLang="en-US" dirty="0"/>
              <a:t>单击此处编辑母版标题样式</a:t>
            </a:r>
          </a:p>
        </p:txBody>
      </p:sp>
      <p:sp>
        <p:nvSpPr>
          <p:cNvPr id="3" name="日期占位符 2"/>
          <p:cNvSpPr>
            <a:spLocks noGrp="1"/>
          </p:cNvSpPr>
          <p:nvPr>
            <p:ph type="dt" sz="half" idx="10"/>
          </p:nvPr>
        </p:nvSpPr>
        <p:spPr>
          <a:xfrm>
            <a:off x="609600" y="6245225"/>
            <a:ext cx="2844800" cy="476250"/>
          </a:xfrm>
          <a:prstGeom prst="rect">
            <a:avLst/>
          </a:prstGeom>
        </p:spPr>
        <p:txBody>
          <a:bodyPr/>
          <a:lstStyle/>
          <a:p>
            <a:pPr>
              <a:defRPr/>
            </a:pPr>
            <a:endParaRPr lang="zh-HK" altLang="en-US"/>
          </a:p>
        </p:txBody>
      </p:sp>
      <p:sp>
        <p:nvSpPr>
          <p:cNvPr id="4" name="页脚占位符 3"/>
          <p:cNvSpPr>
            <a:spLocks noGrp="1"/>
          </p:cNvSpPr>
          <p:nvPr>
            <p:ph type="ftr" sz="quarter" idx="11"/>
          </p:nvPr>
        </p:nvSpPr>
        <p:spPr>
          <a:xfrm>
            <a:off x="4165600" y="6245225"/>
            <a:ext cx="3860800" cy="476250"/>
          </a:xfrm>
          <a:prstGeom prst="rect">
            <a:avLst/>
          </a:prstGeom>
        </p:spPr>
        <p:txBody>
          <a:bodyPr/>
          <a:lstStyle/>
          <a:p>
            <a:pPr>
              <a:defRPr/>
            </a:pPr>
            <a:r>
              <a:rPr lang="en-GB" altLang="zh-HK"/>
              <a:t>Confidential</a:t>
            </a:r>
            <a:endParaRPr lang="zh-HK" altLang="en-US"/>
          </a:p>
        </p:txBody>
      </p:sp>
      <p:sp>
        <p:nvSpPr>
          <p:cNvPr id="5" name="灯片编号占位符 4"/>
          <p:cNvSpPr>
            <a:spLocks noGrp="1"/>
          </p:cNvSpPr>
          <p:nvPr>
            <p:ph type="sldNum" sz="quarter" idx="12"/>
          </p:nvPr>
        </p:nvSpPr>
        <p:spPr>
          <a:xfrm>
            <a:off x="8737600" y="6245225"/>
            <a:ext cx="2844800" cy="476250"/>
          </a:xfrm>
          <a:prstGeom prst="rect">
            <a:avLst/>
          </a:prstGeom>
        </p:spPr>
        <p:txBody>
          <a:bodyPr/>
          <a:lstStyle/>
          <a:p>
            <a:fld id="{10A1C0C6-B7CC-4FF4-9F53-6D32B8236F60}" type="slidenum">
              <a:rPr lang="en-US" altLang="en-US" smtClean="0"/>
              <a:pPr/>
              <a:t>‹#›</a:t>
            </a:fld>
            <a:endParaRPr lang="en-US" altLang="en-US"/>
          </a:p>
        </p:txBody>
      </p:sp>
      <p:sp>
        <p:nvSpPr>
          <p:cNvPr id="7" name="内容占位符 2"/>
          <p:cNvSpPr>
            <a:spLocks noGrp="1"/>
          </p:cNvSpPr>
          <p:nvPr>
            <p:ph sz="half" idx="1"/>
          </p:nvPr>
        </p:nvSpPr>
        <p:spPr>
          <a:xfrm>
            <a:off x="1186404" y="2458253"/>
            <a:ext cx="9819190" cy="3568159"/>
          </a:xfrm>
          <a:prstGeom prst="rect">
            <a:avLst/>
          </a:prstGeom>
        </p:spPr>
        <p:txBody>
          <a:bodyPr/>
          <a:lstStyle>
            <a:lvl1pPr marL="0" indent="457200">
              <a:buNone/>
              <a:defRPr sz="2400"/>
            </a:lvl1pPr>
            <a:lvl2pPr>
              <a:defRPr sz="2400"/>
            </a:lvl2pPr>
            <a:lvl3pPr>
              <a:defRPr sz="2400"/>
            </a:lvl3pPr>
            <a:lvl4pPr>
              <a:defRPr sz="2400"/>
            </a:lvl4pPr>
            <a:lvl5pPr>
              <a:defRPr sz="2400"/>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394438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09600" y="6245225"/>
            <a:ext cx="2844800" cy="476250"/>
          </a:xfrm>
          <a:prstGeom prst="rect">
            <a:avLst/>
          </a:prstGeom>
        </p:spPr>
        <p:txBody>
          <a:bodyPr/>
          <a:lstStyle/>
          <a:p>
            <a:pPr>
              <a:defRPr/>
            </a:pPr>
            <a:endParaRPr lang="zh-HK" altLang="en-US"/>
          </a:p>
        </p:txBody>
      </p:sp>
      <p:sp>
        <p:nvSpPr>
          <p:cNvPr id="4" name="页脚占位符 3"/>
          <p:cNvSpPr>
            <a:spLocks noGrp="1"/>
          </p:cNvSpPr>
          <p:nvPr>
            <p:ph type="ftr" sz="quarter" idx="11"/>
          </p:nvPr>
        </p:nvSpPr>
        <p:spPr>
          <a:xfrm>
            <a:off x="4165600" y="6245225"/>
            <a:ext cx="3860800" cy="476250"/>
          </a:xfrm>
          <a:prstGeom prst="rect">
            <a:avLst/>
          </a:prstGeom>
        </p:spPr>
        <p:txBody>
          <a:bodyPr/>
          <a:lstStyle/>
          <a:p>
            <a:pPr>
              <a:defRPr/>
            </a:pPr>
            <a:r>
              <a:rPr lang="en-GB" altLang="zh-HK"/>
              <a:t>Confidential</a:t>
            </a:r>
            <a:endParaRPr lang="zh-HK" altLang="en-US"/>
          </a:p>
        </p:txBody>
      </p:sp>
      <p:sp>
        <p:nvSpPr>
          <p:cNvPr id="5" name="灯片编号占位符 4"/>
          <p:cNvSpPr>
            <a:spLocks noGrp="1"/>
          </p:cNvSpPr>
          <p:nvPr>
            <p:ph type="sldNum" sz="quarter" idx="12"/>
          </p:nvPr>
        </p:nvSpPr>
        <p:spPr>
          <a:xfrm>
            <a:off x="8737600" y="6245225"/>
            <a:ext cx="2844800" cy="476250"/>
          </a:xfrm>
          <a:prstGeom prst="rect">
            <a:avLst/>
          </a:prstGeom>
        </p:spPr>
        <p:txBody>
          <a:bodyPr/>
          <a:lstStyle/>
          <a:p>
            <a:fld id="{10A1C0C6-B7CC-4FF4-9F53-6D32B8236F60}" type="slidenum">
              <a:rPr lang="en-US" altLang="en-US" smtClean="0"/>
              <a:pPr/>
              <a:t>‹#›</a:t>
            </a:fld>
            <a:endParaRPr lang="en-US" altLang="en-US"/>
          </a:p>
        </p:txBody>
      </p:sp>
      <p:sp>
        <p:nvSpPr>
          <p:cNvPr id="6" name="任意多边形: 形状 5"/>
          <p:cNvSpPr/>
          <p:nvPr userDrawn="1"/>
        </p:nvSpPr>
        <p:spPr>
          <a:xfrm>
            <a:off x="3435667" y="994711"/>
            <a:ext cx="5320665" cy="715678"/>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defRPr/>
            </a:pPr>
            <a:endParaRPr lang="zh-CN" altLang="en-US" sz="3200" b="1" dirty="0">
              <a:solidFill>
                <a:srgbClr val="FFFFFF"/>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 name="内容占位符 3"/>
          <p:cNvSpPr>
            <a:spLocks noGrp="1"/>
          </p:cNvSpPr>
          <p:nvPr>
            <p:ph sz="half" idx="2"/>
          </p:nvPr>
        </p:nvSpPr>
        <p:spPr>
          <a:xfrm>
            <a:off x="1150901" y="2271840"/>
            <a:ext cx="9890197" cy="1999218"/>
          </a:xfrm>
          <a:prstGeom prst="rect">
            <a:avLst/>
          </a:prstGeom>
        </p:spPr>
        <p:txBody>
          <a:bodyPr/>
          <a:lstStyle>
            <a:lvl1pPr marL="0" indent="457200" algn="just">
              <a:lnSpc>
                <a:spcPct val="150000"/>
              </a:lnSpc>
              <a:buNone/>
              <a:defRPr sz="2400"/>
            </a:lvl1pPr>
            <a:lvl2pPr algn="just">
              <a:lnSpc>
                <a:spcPct val="150000"/>
              </a:lnSpc>
              <a:defRPr sz="2400"/>
            </a:lvl2pPr>
            <a:lvl3pPr algn="just">
              <a:lnSpc>
                <a:spcPct val="150000"/>
              </a:lnSpc>
              <a:defRPr sz="2400"/>
            </a:lvl3pPr>
            <a:lvl4pPr algn="just">
              <a:lnSpc>
                <a:spcPct val="150000"/>
              </a:lnSpc>
              <a:defRPr sz="2400"/>
            </a:lvl4pPr>
            <a:lvl5pPr algn="just">
              <a:lnSpc>
                <a:spcPct val="150000"/>
              </a:lnSpc>
              <a:defRPr sz="2400"/>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10" name="标题 1"/>
          <p:cNvSpPr>
            <a:spLocks noGrp="1"/>
          </p:cNvSpPr>
          <p:nvPr>
            <p:ph type="title"/>
          </p:nvPr>
        </p:nvSpPr>
        <p:spPr>
          <a:xfrm>
            <a:off x="609600" y="781050"/>
            <a:ext cx="10972800" cy="1143000"/>
          </a:xfrm>
          <a:prstGeom prst="rect">
            <a:avLst/>
          </a:prstGeom>
        </p:spPr>
        <p:txBody>
          <a:bodyPr/>
          <a:lstStyle>
            <a:lvl1pPr>
              <a:defRPr sz="3200" b="1">
                <a:solidFill>
                  <a:schemeClr val="bg1"/>
                </a:solidFill>
              </a:defRPr>
            </a:lvl1pPr>
          </a:lstStyle>
          <a:p>
            <a:r>
              <a:rPr lang="zh-CN" altLang="en-US" noProof="1"/>
              <a:t>单击此处编辑母版标题样式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615440" y="668233"/>
            <a:ext cx="5100320" cy="802640"/>
          </a:xfrm>
          <a:prstGeom prst="rect">
            <a:avLst/>
          </a:prstGeom>
        </p:spPr>
        <p:txBody>
          <a:bodyPr/>
          <a:lstStyle>
            <a:lvl1pPr algn="l">
              <a:defRPr sz="3200" b="1"/>
            </a:lvl1pPr>
          </a:lstStyle>
          <a:p>
            <a:r>
              <a:rPr lang="zh-CN" altLang="en-US" dirty="0"/>
              <a:t>单击此处编辑母版标题样式</a:t>
            </a:r>
          </a:p>
        </p:txBody>
      </p:sp>
      <p:sp>
        <p:nvSpPr>
          <p:cNvPr id="3" name="日期占位符 2"/>
          <p:cNvSpPr>
            <a:spLocks noGrp="1"/>
          </p:cNvSpPr>
          <p:nvPr>
            <p:ph type="dt" sz="half" idx="10"/>
          </p:nvPr>
        </p:nvSpPr>
        <p:spPr>
          <a:xfrm>
            <a:off x="609600" y="6245225"/>
            <a:ext cx="2844800" cy="476250"/>
          </a:xfrm>
          <a:prstGeom prst="rect">
            <a:avLst/>
          </a:prstGeom>
        </p:spPr>
        <p:txBody>
          <a:bodyPr/>
          <a:lstStyle/>
          <a:p>
            <a:pPr>
              <a:defRPr/>
            </a:pPr>
            <a:endParaRPr lang="zh-HK" altLang="en-US"/>
          </a:p>
        </p:txBody>
      </p:sp>
      <p:sp>
        <p:nvSpPr>
          <p:cNvPr id="4" name="页脚占位符 3"/>
          <p:cNvSpPr>
            <a:spLocks noGrp="1"/>
          </p:cNvSpPr>
          <p:nvPr>
            <p:ph type="ftr" sz="quarter" idx="11"/>
          </p:nvPr>
        </p:nvSpPr>
        <p:spPr>
          <a:xfrm>
            <a:off x="4165600" y="6245225"/>
            <a:ext cx="3860800" cy="476250"/>
          </a:xfrm>
          <a:prstGeom prst="rect">
            <a:avLst/>
          </a:prstGeom>
        </p:spPr>
        <p:txBody>
          <a:bodyPr/>
          <a:lstStyle/>
          <a:p>
            <a:pPr>
              <a:defRPr/>
            </a:pPr>
            <a:r>
              <a:rPr lang="en-GB" altLang="zh-HK"/>
              <a:t>Confidential</a:t>
            </a:r>
            <a:endParaRPr lang="zh-HK" altLang="en-US"/>
          </a:p>
        </p:txBody>
      </p:sp>
      <p:sp>
        <p:nvSpPr>
          <p:cNvPr id="5" name="灯片编号占位符 4"/>
          <p:cNvSpPr>
            <a:spLocks noGrp="1"/>
          </p:cNvSpPr>
          <p:nvPr>
            <p:ph type="sldNum" sz="quarter" idx="12"/>
          </p:nvPr>
        </p:nvSpPr>
        <p:spPr>
          <a:xfrm>
            <a:off x="8737600" y="6245225"/>
            <a:ext cx="2844800" cy="476250"/>
          </a:xfrm>
          <a:prstGeom prst="rect">
            <a:avLst/>
          </a:prstGeom>
        </p:spPr>
        <p:txBody>
          <a:bodyPr/>
          <a:lstStyle/>
          <a:p>
            <a:fld id="{10A1C0C6-B7CC-4FF4-9F53-6D32B8236F60}" type="slidenum">
              <a:rPr lang="en-US" altLang="en-US" smtClean="0"/>
              <a:pPr/>
              <a:t>‹#›</a:t>
            </a:fld>
            <a:endParaRPr lang="en-US" altLang="en-US"/>
          </a:p>
        </p:txBody>
      </p:sp>
      <p:sp>
        <p:nvSpPr>
          <p:cNvPr id="6" name="Freeform 5"/>
          <p:cNvSpPr/>
          <p:nvPr userDrawn="1"/>
        </p:nvSpPr>
        <p:spPr bwMode="auto">
          <a:xfrm>
            <a:off x="763306" y="849422"/>
            <a:ext cx="608468" cy="440263"/>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DB42A"/>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ea typeface="微软雅黑" panose="020B0503020204020204" pitchFamily="34" charset="-122"/>
              <a:cs typeface="+mn-ea"/>
              <a:sym typeface="Times New Roman" panose="02020603050405020304" pitchFamily="18"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09600" y="6245225"/>
            <a:ext cx="2844800" cy="476250"/>
          </a:xfrm>
          <a:prstGeom prst="rect">
            <a:avLst/>
          </a:prstGeom>
        </p:spPr>
        <p:txBody>
          <a:bodyPr/>
          <a:lstStyle/>
          <a:p>
            <a:pPr>
              <a:defRPr/>
            </a:pPr>
            <a:endParaRPr lang="zh-HK" altLang="en-US"/>
          </a:p>
        </p:txBody>
      </p:sp>
      <p:sp>
        <p:nvSpPr>
          <p:cNvPr id="4" name="页脚占位符 3"/>
          <p:cNvSpPr>
            <a:spLocks noGrp="1"/>
          </p:cNvSpPr>
          <p:nvPr>
            <p:ph type="ftr" sz="quarter" idx="11"/>
          </p:nvPr>
        </p:nvSpPr>
        <p:spPr>
          <a:xfrm>
            <a:off x="4165600" y="6245225"/>
            <a:ext cx="3860800" cy="476250"/>
          </a:xfrm>
          <a:prstGeom prst="rect">
            <a:avLst/>
          </a:prstGeom>
        </p:spPr>
        <p:txBody>
          <a:bodyPr/>
          <a:lstStyle/>
          <a:p>
            <a:pPr>
              <a:defRPr/>
            </a:pPr>
            <a:r>
              <a:rPr lang="en-GB" altLang="zh-HK"/>
              <a:t>Confidential</a:t>
            </a:r>
            <a:endParaRPr lang="zh-HK" altLang="en-US"/>
          </a:p>
        </p:txBody>
      </p:sp>
      <p:sp>
        <p:nvSpPr>
          <p:cNvPr id="5" name="灯片编号占位符 4"/>
          <p:cNvSpPr>
            <a:spLocks noGrp="1"/>
          </p:cNvSpPr>
          <p:nvPr>
            <p:ph type="sldNum" sz="quarter" idx="12"/>
          </p:nvPr>
        </p:nvSpPr>
        <p:spPr>
          <a:xfrm>
            <a:off x="8737600" y="6245225"/>
            <a:ext cx="2844800" cy="476250"/>
          </a:xfrm>
          <a:prstGeom prst="rect">
            <a:avLst/>
          </a:prstGeom>
        </p:spPr>
        <p:txBody>
          <a:bodyPr/>
          <a:lstStyle/>
          <a:p>
            <a:fld id="{10A1C0C6-B7CC-4FF4-9F53-6D32B8236F60}" type="slidenum">
              <a:rPr lang="en-US" altLang="en-US" smtClean="0"/>
              <a:pPr/>
              <a:t>‹#›</a:t>
            </a:fld>
            <a:endParaRPr lang="en-US" altLang="en-US"/>
          </a:p>
        </p:txBody>
      </p:sp>
      <p:grpSp>
        <p:nvGrpSpPr>
          <p:cNvPr id="6" name="组合 5"/>
          <p:cNvGrpSpPr/>
          <p:nvPr userDrawn="1"/>
        </p:nvGrpSpPr>
        <p:grpSpPr>
          <a:xfrm>
            <a:off x="200494" y="471483"/>
            <a:ext cx="2296032" cy="647700"/>
            <a:chOff x="513010" y="471484"/>
            <a:chExt cx="2296032" cy="647700"/>
          </a:xfrm>
        </p:grpSpPr>
        <p:grpSp>
          <p:nvGrpSpPr>
            <p:cNvPr id="7" name="组合 38"/>
            <p:cNvGrpSpPr/>
            <p:nvPr/>
          </p:nvGrpSpPr>
          <p:grpSpPr bwMode="auto">
            <a:xfrm>
              <a:off x="885737" y="471484"/>
              <a:ext cx="1581718" cy="647700"/>
              <a:chOff x="4225771" y="1065320"/>
              <a:chExt cx="895882" cy="947506"/>
            </a:xfrm>
          </p:grpSpPr>
          <p:sp>
            <p:nvSpPr>
              <p:cNvPr id="9" name="矩形 8"/>
              <p:cNvSpPr/>
              <p:nvPr/>
            </p:nvSpPr>
            <p:spPr>
              <a:xfrm>
                <a:off x="4269020" y="1160536"/>
                <a:ext cx="852633" cy="85229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 name="矩形 9"/>
              <p:cNvSpPr/>
              <p:nvPr/>
            </p:nvSpPr>
            <p:spPr>
              <a:xfrm>
                <a:off x="4225771" y="1065320"/>
                <a:ext cx="852633" cy="852292"/>
              </a:xfrm>
              <a:prstGeom prst="rect">
                <a:avLst/>
              </a:prstGeom>
              <a:solidFill>
                <a:schemeClr val="bg1"/>
              </a:solidFill>
              <a:ln w="38100">
                <a:solidFill>
                  <a:srgbClr val="C00000"/>
                </a:solidFill>
              </a:ln>
              <a:effectLst>
                <a:outerShdw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8" name="文本框 42"/>
            <p:cNvSpPr txBox="1">
              <a:spLocks noChangeArrowheads="1"/>
            </p:cNvSpPr>
            <p:nvPr/>
          </p:nvSpPr>
          <p:spPr bwMode="auto">
            <a:xfrm>
              <a:off x="513010" y="532386"/>
              <a:ext cx="22960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a:solidFill>
                    <a:srgbClr val="0D0D0D"/>
                  </a:solidFill>
                  <a:latin typeface="Times New Roman" panose="02020603050405020304" pitchFamily="18" charset="0"/>
                  <a:ea typeface="微软雅黑" panose="020B0503020204020204" pitchFamily="34" charset="-122"/>
                  <a:sym typeface="Times New Roman" panose="02020603050405020304" pitchFamily="18" charset="0"/>
                </a:rPr>
                <a:t>资料链接</a:t>
              </a:r>
            </a:p>
          </p:txBody>
        </p:sp>
      </p:grpSp>
      <p:sp>
        <p:nvSpPr>
          <p:cNvPr id="11" name="内容占位符 3"/>
          <p:cNvSpPr>
            <a:spLocks noGrp="1"/>
          </p:cNvSpPr>
          <p:nvPr>
            <p:ph sz="half" idx="2"/>
          </p:nvPr>
        </p:nvSpPr>
        <p:spPr>
          <a:xfrm>
            <a:off x="1150901" y="1347280"/>
            <a:ext cx="9890197" cy="1999218"/>
          </a:xfrm>
          <a:prstGeom prst="rect">
            <a:avLst/>
          </a:prstGeom>
        </p:spPr>
        <p:txBody>
          <a:bodyPr/>
          <a:lstStyle>
            <a:lvl1pPr marL="0" indent="457200" algn="just">
              <a:lnSpc>
                <a:spcPct val="150000"/>
              </a:lnSpc>
              <a:buNone/>
              <a:defRPr sz="2400"/>
            </a:lvl1pPr>
            <a:lvl2pPr algn="just">
              <a:lnSpc>
                <a:spcPct val="150000"/>
              </a:lnSpc>
              <a:defRPr sz="2400"/>
            </a:lvl2pPr>
            <a:lvl3pPr algn="just">
              <a:lnSpc>
                <a:spcPct val="150000"/>
              </a:lnSpc>
              <a:defRPr sz="2400"/>
            </a:lvl3pPr>
            <a:lvl4pPr algn="just">
              <a:lnSpc>
                <a:spcPct val="150000"/>
              </a:lnSpc>
              <a:defRPr sz="2400"/>
            </a:lvl4pPr>
            <a:lvl5pPr algn="just">
              <a:lnSpc>
                <a:spcPct val="150000"/>
              </a:lnSpc>
              <a:defRPr sz="2400"/>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tx1">
                  <a:lumMod val="75000"/>
                  <a:lumOff val="25000"/>
                </a:schemeClr>
              </a:solidFill>
              <a:sym typeface="+mn-ea"/>
            </a:endParaRPr>
          </a:p>
        </p:txBody>
      </p:sp>
      <p:grpSp>
        <p:nvGrpSpPr>
          <p:cNvPr id="16" name="组合 15"/>
          <p:cNvGrpSpPr/>
          <p:nvPr userDrawn="1">
            <p:custDataLst>
              <p:tags r:id="rId2"/>
            </p:custDataLst>
          </p:nvPr>
        </p:nvGrpSpPr>
        <p:grpSpPr>
          <a:xfrm>
            <a:off x="-109220" y="5691505"/>
            <a:ext cx="1214755" cy="1623695"/>
            <a:chOff x="-109020" y="5691761"/>
            <a:chExt cx="1214739" cy="1623495"/>
          </a:xfrm>
        </p:grpSpPr>
        <p:cxnSp>
          <p:nvCxnSpPr>
            <p:cNvPr id="18" name="直接连接符 17"/>
            <p:cNvCxnSpPr/>
            <p:nvPr userDrawn="1">
              <p:custDataLst>
                <p:tags r:id="rId12"/>
              </p:custDataLst>
            </p:nvPr>
          </p:nvCxnSpPr>
          <p:spPr>
            <a:xfrm rot="20338373" flipH="1">
              <a:off x="-109020" y="5691761"/>
              <a:ext cx="1214739" cy="1316142"/>
            </a:xfrm>
            <a:prstGeom prst="line">
              <a:avLst/>
            </a:prstGeom>
            <a:noFill/>
            <a:ln w="0" cap="rnd">
              <a:gradFill>
                <a:gsLst>
                  <a:gs pos="0">
                    <a:schemeClr val="accent1">
                      <a:alpha val="10000"/>
                    </a:schemeClr>
                  </a:gs>
                  <a:gs pos="39000">
                    <a:schemeClr val="accent1">
                      <a:lumMod val="20000"/>
                      <a:lumOff val="80000"/>
                      <a:alpha val="70000"/>
                    </a:schemeClr>
                  </a:gs>
                  <a:gs pos="71000">
                    <a:schemeClr val="accent1">
                      <a:alpha val="70000"/>
                    </a:schemeClr>
                  </a:gs>
                  <a:gs pos="100000">
                    <a:schemeClr val="accent1">
                      <a:lumMod val="50000"/>
                      <a:alpha val="10000"/>
                    </a:schemeClr>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cxnSp>
        <p:cxnSp>
          <p:nvCxnSpPr>
            <p:cNvPr id="19" name="直接连接符 18"/>
            <p:cNvCxnSpPr/>
            <p:nvPr userDrawn="1">
              <p:custDataLst>
                <p:tags r:id="rId13"/>
              </p:custDataLst>
            </p:nvPr>
          </p:nvCxnSpPr>
          <p:spPr>
            <a:xfrm rot="20338373" flipH="1">
              <a:off x="254604" y="6798497"/>
              <a:ext cx="476944" cy="516759"/>
            </a:xfrm>
            <a:prstGeom prst="line">
              <a:avLst/>
            </a:prstGeom>
            <a:noFill/>
            <a:ln w="0" cap="rnd">
              <a:gradFill>
                <a:gsLst>
                  <a:gs pos="0">
                    <a:schemeClr val="accent1">
                      <a:alpha val="10000"/>
                    </a:schemeClr>
                  </a:gs>
                  <a:gs pos="39000">
                    <a:schemeClr val="accent1">
                      <a:lumMod val="20000"/>
                      <a:lumOff val="80000"/>
                      <a:alpha val="70000"/>
                    </a:schemeClr>
                  </a:gs>
                  <a:gs pos="71000">
                    <a:schemeClr val="accent1">
                      <a:alpha val="70000"/>
                    </a:schemeClr>
                  </a:gs>
                  <a:gs pos="100000">
                    <a:schemeClr val="accent1">
                      <a:lumMod val="50000"/>
                      <a:alpha val="10000"/>
                    </a:schemeClr>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cxnSp>
      </p:grpSp>
      <p:sp>
        <p:nvSpPr>
          <p:cNvPr id="17" name="平行四边形 16"/>
          <p:cNvSpPr/>
          <p:nvPr userDrawn="1">
            <p:custDataLst>
              <p:tags r:id="rId3"/>
            </p:custDataLst>
          </p:nvPr>
        </p:nvSpPr>
        <p:spPr>
          <a:xfrm>
            <a:off x="10008235" y="0"/>
            <a:ext cx="2945765" cy="2209800"/>
          </a:xfrm>
          <a:prstGeom prst="parallelogram">
            <a:avLst>
              <a:gd name="adj" fmla="val 37187"/>
            </a:avLst>
          </a:prstGeom>
          <a:gradFill>
            <a:gsLst>
              <a:gs pos="0">
                <a:schemeClr val="accent1">
                  <a:alpha val="20000"/>
                </a:schemeClr>
              </a:gs>
              <a:gs pos="99000">
                <a:schemeClr val="tx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R="0" lvl="0" indent="0" algn="ctr" fontAlgn="auto">
              <a:lnSpc>
                <a:spcPct val="100000"/>
              </a:lnSpc>
              <a:spcBef>
                <a:spcPts val="0"/>
              </a:spcBef>
              <a:spcAft>
                <a:spcPts val="0"/>
              </a:spcAft>
              <a:buClrTx/>
              <a:buSzTx/>
              <a:buFontTx/>
              <a:buNone/>
            </a:pPr>
            <a:endParaRPr kumimoji="0" lang="zh-CN" altLang="en-US" b="0" i="0" u="none" strike="noStrike" cap="none" spc="0" normalizeH="0" baseline="0">
              <a:ln>
                <a:noFill/>
              </a:ln>
              <a:solidFill>
                <a:prstClr val="white"/>
              </a:solidFill>
              <a:effectLst/>
              <a:uLnTx/>
              <a:uFillTx/>
              <a:latin typeface="等线" panose="02010600030101010101" charset="-122"/>
              <a:ea typeface="等线" panose="02010600030101010101" charset="-122"/>
            </a:endParaRPr>
          </a:p>
        </p:txBody>
      </p:sp>
      <p:sp>
        <p:nvSpPr>
          <p:cNvPr id="2" name="标题 1"/>
          <p:cNvSpPr>
            <a:spLocks noGrp="1"/>
          </p:cNvSpPr>
          <p:nvPr>
            <p:ph type="title"/>
            <p:custDataLst>
              <p:tags r:id="rId4"/>
            </p:custDataLst>
          </p:nvPr>
        </p:nvSpPr>
        <p:spPr>
          <a:xfrm>
            <a:off x="579600" y="237600"/>
            <a:ext cx="11037600" cy="441964"/>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a:xfrm>
            <a:off x="609600" y="6245225"/>
            <a:ext cx="2844800" cy="476250"/>
          </a:xfrm>
          <a:prstGeom prst="rect">
            <a:avLst/>
          </a:prstGeom>
        </p:spPr>
        <p:txBody>
          <a:bodyPr/>
          <a:lstStyle/>
          <a:p>
            <a:endParaRPr lang="zh-CN" altLang="en-US"/>
          </a:p>
        </p:txBody>
      </p:sp>
      <p:sp>
        <p:nvSpPr>
          <p:cNvPr id="4" name="页脚占位符 3"/>
          <p:cNvSpPr>
            <a:spLocks noGrp="1"/>
          </p:cNvSpPr>
          <p:nvPr>
            <p:ph type="ftr" sz="quarter" idx="11"/>
            <p:custDataLst>
              <p:tags r:id="rId6"/>
            </p:custDataLst>
          </p:nvPr>
        </p:nvSpPr>
        <p:spPr>
          <a:xfrm>
            <a:off x="4165600" y="6245225"/>
            <a:ext cx="3860800" cy="476250"/>
          </a:xfrm>
          <a:prstGeom prst="rect">
            <a:avLst/>
          </a:prstGeom>
        </p:spPr>
        <p:txBody>
          <a:bodyPr/>
          <a:lstStyle/>
          <a:p>
            <a:r>
              <a:rPr lang="en-GB" altLang="zh-CN"/>
              <a:t>Confidential</a:t>
            </a:r>
            <a:endParaRPr lang="zh-CN" altLang="en-US" dirty="0"/>
          </a:p>
        </p:txBody>
      </p:sp>
      <p:sp>
        <p:nvSpPr>
          <p:cNvPr id="5" name="灯片编号占位符 4"/>
          <p:cNvSpPr>
            <a:spLocks noGrp="1"/>
          </p:cNvSpPr>
          <p:nvPr>
            <p:ph type="sldNum" sz="quarter" idx="12"/>
            <p:custDataLst>
              <p:tags r:id="rId7"/>
            </p:custDataLst>
          </p:nvPr>
        </p:nvSpPr>
        <p:spPr>
          <a:xfrm>
            <a:off x="8737600" y="6245225"/>
            <a:ext cx="2844800" cy="476250"/>
          </a:xfrm>
          <a:prstGeom prst="rect">
            <a:avLst/>
          </a:prstGeom>
        </p:spPr>
        <p:txBody>
          <a:body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6242400" y="1663200"/>
            <a:ext cx="5367600" cy="28944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10"/>
            </p:custDataLst>
          </p:nvPr>
        </p:nvSpPr>
        <p:spPr>
          <a:xfrm>
            <a:off x="572400" y="4816800"/>
            <a:ext cx="5342400" cy="7812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1"/>
            </p:custDataLst>
          </p:nvPr>
        </p:nvSpPr>
        <p:spPr>
          <a:xfrm>
            <a:off x="6253200" y="4813200"/>
            <a:ext cx="5367600" cy="7812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grpSp>
        <p:nvGrpSpPr>
          <p:cNvPr id="16" name="组合 15"/>
          <p:cNvGrpSpPr/>
          <p:nvPr userDrawn="1">
            <p:custDataLst>
              <p:tags r:id="rId2"/>
            </p:custDataLst>
          </p:nvPr>
        </p:nvGrpSpPr>
        <p:grpSpPr>
          <a:xfrm>
            <a:off x="-109220" y="5691505"/>
            <a:ext cx="1214755" cy="1623695"/>
            <a:chOff x="-109020" y="5691761"/>
            <a:chExt cx="1214739" cy="1623495"/>
          </a:xfrm>
        </p:grpSpPr>
        <p:cxnSp>
          <p:nvCxnSpPr>
            <p:cNvPr id="18" name="直接连接符 17"/>
            <p:cNvCxnSpPr/>
            <p:nvPr userDrawn="1">
              <p:custDataLst>
                <p:tags r:id="rId10"/>
              </p:custDataLst>
            </p:nvPr>
          </p:nvCxnSpPr>
          <p:spPr>
            <a:xfrm rot="20338373" flipH="1">
              <a:off x="-109020" y="5691761"/>
              <a:ext cx="1214739" cy="1316142"/>
            </a:xfrm>
            <a:prstGeom prst="line">
              <a:avLst/>
            </a:prstGeom>
            <a:noFill/>
            <a:ln w="0" cap="rnd">
              <a:gradFill>
                <a:gsLst>
                  <a:gs pos="0">
                    <a:schemeClr val="accent1">
                      <a:alpha val="10000"/>
                    </a:schemeClr>
                  </a:gs>
                  <a:gs pos="39000">
                    <a:schemeClr val="accent1">
                      <a:lumMod val="20000"/>
                      <a:lumOff val="80000"/>
                      <a:alpha val="70000"/>
                    </a:schemeClr>
                  </a:gs>
                  <a:gs pos="71000">
                    <a:schemeClr val="accent1">
                      <a:alpha val="70000"/>
                    </a:schemeClr>
                  </a:gs>
                  <a:gs pos="100000">
                    <a:schemeClr val="accent1">
                      <a:lumMod val="50000"/>
                      <a:alpha val="10000"/>
                    </a:schemeClr>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cxnSp>
        <p:cxnSp>
          <p:nvCxnSpPr>
            <p:cNvPr id="19" name="直接连接符 18"/>
            <p:cNvCxnSpPr/>
            <p:nvPr userDrawn="1">
              <p:custDataLst>
                <p:tags r:id="rId11"/>
              </p:custDataLst>
            </p:nvPr>
          </p:nvCxnSpPr>
          <p:spPr>
            <a:xfrm rot="20338373" flipH="1">
              <a:off x="254604" y="6798497"/>
              <a:ext cx="476944" cy="516759"/>
            </a:xfrm>
            <a:prstGeom prst="line">
              <a:avLst/>
            </a:prstGeom>
            <a:noFill/>
            <a:ln w="0" cap="rnd">
              <a:gradFill>
                <a:gsLst>
                  <a:gs pos="0">
                    <a:schemeClr val="accent1">
                      <a:alpha val="10000"/>
                    </a:schemeClr>
                  </a:gs>
                  <a:gs pos="39000">
                    <a:schemeClr val="accent1">
                      <a:lumMod val="20000"/>
                      <a:lumOff val="80000"/>
                      <a:alpha val="70000"/>
                    </a:schemeClr>
                  </a:gs>
                  <a:gs pos="71000">
                    <a:schemeClr val="accent1">
                      <a:alpha val="70000"/>
                    </a:schemeClr>
                  </a:gs>
                  <a:gs pos="100000">
                    <a:schemeClr val="accent1">
                      <a:lumMod val="50000"/>
                      <a:alpha val="10000"/>
                    </a:schemeClr>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cxnSp>
      </p:grpSp>
      <p:sp>
        <p:nvSpPr>
          <p:cNvPr id="17" name="平行四边形 16"/>
          <p:cNvSpPr/>
          <p:nvPr userDrawn="1">
            <p:custDataLst>
              <p:tags r:id="rId3"/>
            </p:custDataLst>
          </p:nvPr>
        </p:nvSpPr>
        <p:spPr>
          <a:xfrm>
            <a:off x="10008235" y="0"/>
            <a:ext cx="2945765" cy="2209800"/>
          </a:xfrm>
          <a:prstGeom prst="parallelogram">
            <a:avLst>
              <a:gd name="adj" fmla="val 37187"/>
            </a:avLst>
          </a:prstGeom>
          <a:gradFill>
            <a:gsLst>
              <a:gs pos="0">
                <a:schemeClr val="accent1">
                  <a:alpha val="20000"/>
                </a:schemeClr>
              </a:gs>
              <a:gs pos="99000">
                <a:schemeClr val="tx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R="0" lvl="0" indent="0" algn="ctr" fontAlgn="auto">
              <a:lnSpc>
                <a:spcPct val="100000"/>
              </a:lnSpc>
              <a:spcBef>
                <a:spcPts val="0"/>
              </a:spcBef>
              <a:spcAft>
                <a:spcPts val="0"/>
              </a:spcAft>
              <a:buClrTx/>
              <a:buSzTx/>
              <a:buFontTx/>
              <a:buNone/>
            </a:pPr>
            <a:endParaRPr kumimoji="0" lang="zh-CN" altLang="en-US" b="0" i="0" u="none" strike="noStrike" cap="none" spc="0" normalizeH="0" baseline="0">
              <a:ln>
                <a:noFill/>
              </a:ln>
              <a:solidFill>
                <a:prstClr val="white"/>
              </a:solidFill>
              <a:effectLst/>
              <a:uLnTx/>
              <a:uFillTx/>
              <a:latin typeface="等线" panose="02010600030101010101" charset="-122"/>
              <a:ea typeface="等线" panose="02010600030101010101" charset="-122"/>
            </a:endParaRPr>
          </a:p>
        </p:txBody>
      </p:sp>
      <p:sp>
        <p:nvSpPr>
          <p:cNvPr id="2" name="标题 1"/>
          <p:cNvSpPr>
            <a:spLocks noGrp="1"/>
          </p:cNvSpPr>
          <p:nvPr>
            <p:ph type="title" hasCustomPrompt="1"/>
            <p:custDataLst>
              <p:tags r:id="rId4"/>
            </p:custDataLst>
          </p:nvPr>
        </p:nvSpPr>
        <p:spPr>
          <a:xfrm>
            <a:off x="583200" y="770400"/>
            <a:ext cx="3960000" cy="882000"/>
          </a:xfrm>
          <a:prstGeom prst="rect">
            <a:avLst/>
          </a:prstGeom>
        </p:spPr>
        <p:txBody>
          <a:bodyPr anchor="ctr"/>
          <a:lstStyle>
            <a:lvl1pPr>
              <a:defRPr sz="3600" baseline="0">
                <a:solidFill>
                  <a:schemeClr val="tx1">
                    <a:lumMod val="85000"/>
                    <a:lumOff val="15000"/>
                  </a:schemeClr>
                </a:solidFill>
                <a:latin typeface="(使用中文字体)"/>
                <a:ea typeface="微软雅黑" panose="020B0503020204020204" pitchFamily="34" charset="-122"/>
              </a:defRPr>
            </a:lvl1pPr>
          </a:lstStyle>
          <a:p>
            <a:r>
              <a:rPr lang="zh-CN" altLang="en-US" dirty="0"/>
              <a:t>单击编辑标题</a:t>
            </a:r>
          </a:p>
        </p:txBody>
      </p:sp>
      <p:sp>
        <p:nvSpPr>
          <p:cNvPr id="3" name="日期占位符 2"/>
          <p:cNvSpPr>
            <a:spLocks noGrp="1"/>
          </p:cNvSpPr>
          <p:nvPr>
            <p:ph type="dt" sz="half" idx="10"/>
            <p:custDataLst>
              <p:tags r:id="rId5"/>
            </p:custDataLst>
          </p:nvPr>
        </p:nvSpPr>
        <p:spPr>
          <a:xfrm>
            <a:off x="609600" y="6245225"/>
            <a:ext cx="2844800" cy="476250"/>
          </a:xfrm>
          <a:prstGeom prst="rect">
            <a:avLst/>
          </a:prstGeom>
        </p:spPr>
        <p:txBody>
          <a:bodyPr/>
          <a:lstStyle/>
          <a:p>
            <a:endParaRPr lang="zh-CN" altLang="en-US"/>
          </a:p>
        </p:txBody>
      </p:sp>
      <p:sp>
        <p:nvSpPr>
          <p:cNvPr id="4" name="页脚占位符 3"/>
          <p:cNvSpPr>
            <a:spLocks noGrp="1"/>
          </p:cNvSpPr>
          <p:nvPr>
            <p:ph type="ftr" sz="quarter" idx="11"/>
            <p:custDataLst>
              <p:tags r:id="rId6"/>
            </p:custDataLst>
          </p:nvPr>
        </p:nvSpPr>
        <p:spPr>
          <a:xfrm>
            <a:off x="4165600" y="6245225"/>
            <a:ext cx="3860800" cy="476250"/>
          </a:xfrm>
          <a:prstGeom prst="rect">
            <a:avLst/>
          </a:prstGeom>
        </p:spPr>
        <p:txBody>
          <a:bodyPr/>
          <a:lstStyle/>
          <a:p>
            <a:r>
              <a:rPr lang="en-GB" altLang="zh-CN"/>
              <a:t>Confidential</a:t>
            </a:r>
            <a:endParaRPr lang="zh-CN" altLang="en-US" dirty="0"/>
          </a:p>
        </p:txBody>
      </p:sp>
      <p:sp>
        <p:nvSpPr>
          <p:cNvPr id="5" name="灯片编号占位符 4"/>
          <p:cNvSpPr>
            <a:spLocks noGrp="1"/>
          </p:cNvSpPr>
          <p:nvPr>
            <p:ph type="sldNum" sz="quarter" idx="12"/>
            <p:custDataLst>
              <p:tags r:id="rId7"/>
            </p:custDataLst>
          </p:nvPr>
        </p:nvSpPr>
        <p:spPr>
          <a:xfrm>
            <a:off x="8737600" y="6245225"/>
            <a:ext cx="2844800" cy="476250"/>
          </a:xfrm>
          <a:prstGeom prst="rect">
            <a:avLst/>
          </a:prstGeom>
        </p:spPr>
        <p:txBody>
          <a:body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8"/>
            </p:custDataLst>
          </p:nvPr>
        </p:nvSpPr>
        <p:spPr>
          <a:xfrm>
            <a:off x="586800" y="1764000"/>
            <a:ext cx="3956400" cy="4093200"/>
          </a:xfrm>
          <a:prstGeom prst="rect">
            <a:avLst/>
          </a:prstGeom>
        </p:spPr>
        <p:txBody>
          <a:bodyPr/>
          <a:lstStyle>
            <a:lvl1pPr>
              <a:defRPr baseline="0">
                <a:solidFill>
                  <a:schemeClr val="tx1">
                    <a:lumMod val="85000"/>
                    <a:lumOff val="15000"/>
                  </a:schemeClr>
                </a:solidFill>
                <a:latin typeface="(使用中文字体)"/>
                <a:ea typeface="微软雅黑" panose="020B0503020204020204" pitchFamily="34" charset="-122"/>
              </a:defRPr>
            </a:lvl1pPr>
            <a:lvl2pPr>
              <a:defRPr baseline="0">
                <a:solidFill>
                  <a:schemeClr val="tx1">
                    <a:lumMod val="85000"/>
                    <a:lumOff val="15000"/>
                  </a:schemeClr>
                </a:solidFill>
                <a:latin typeface="(使用中文字体)"/>
                <a:ea typeface="微软雅黑" panose="020B0503020204020204" pitchFamily="34" charset="-122"/>
              </a:defRPr>
            </a:lvl2pPr>
            <a:lvl3pPr>
              <a:defRPr baseline="0">
                <a:solidFill>
                  <a:schemeClr val="tx1">
                    <a:lumMod val="85000"/>
                    <a:lumOff val="15000"/>
                  </a:schemeClr>
                </a:solidFill>
                <a:latin typeface="(使用中文字体)"/>
                <a:ea typeface="微软雅黑" panose="020B0503020204020204" pitchFamily="34" charset="-122"/>
              </a:defRPr>
            </a:lvl3pPr>
            <a:lvl4pPr>
              <a:defRPr baseline="0">
                <a:solidFill>
                  <a:schemeClr val="tx1">
                    <a:lumMod val="85000"/>
                    <a:lumOff val="15000"/>
                  </a:schemeClr>
                </a:solidFill>
                <a:latin typeface="(使用中文字体)"/>
                <a:ea typeface="微软雅黑" panose="020B0503020204020204" pitchFamily="34" charset="-122"/>
              </a:defRPr>
            </a:lvl4pPr>
            <a:lvl5pPr>
              <a:defRPr baseline="0">
                <a:solidFill>
                  <a:schemeClr val="tx1">
                    <a:lumMod val="85000"/>
                    <a:lumOff val="15000"/>
                  </a:schemeClr>
                </a:solidFill>
                <a:latin typeface="(使用中文字体)"/>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5101200" y="769938"/>
            <a:ext cx="6480000" cy="5087937"/>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735" y="304165"/>
            <a:ext cx="11606530" cy="62496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userDrawn="1">
            <p:custDataLst>
              <p:tags r:id="rId2"/>
            </p:custDataLst>
          </p:nvPr>
        </p:nvGrpSpPr>
        <p:grpSpPr>
          <a:xfrm>
            <a:off x="10695305" y="-582930"/>
            <a:ext cx="1653540" cy="2197100"/>
            <a:chOff x="10695238" y="-583228"/>
            <a:chExt cx="1653760" cy="2196882"/>
          </a:xfrm>
        </p:grpSpPr>
        <p:cxnSp>
          <p:nvCxnSpPr>
            <p:cNvPr id="12" name="直接连接符 11"/>
            <p:cNvCxnSpPr/>
            <p:nvPr userDrawn="1">
              <p:custDataLst>
                <p:tags r:id="rId12"/>
              </p:custDataLst>
            </p:nvPr>
          </p:nvCxnSpPr>
          <p:spPr>
            <a:xfrm rot="20338373" flipH="1">
              <a:off x="10783446" y="-583228"/>
              <a:ext cx="1214739" cy="1316142"/>
            </a:xfrm>
            <a:prstGeom prst="line">
              <a:avLst/>
            </a:prstGeom>
            <a:noFill/>
            <a:ln w="0" cap="rnd">
              <a:gradFill>
                <a:gsLst>
                  <a:gs pos="0">
                    <a:schemeClr val="accent1">
                      <a:alpha val="10000"/>
                    </a:schemeClr>
                  </a:gs>
                  <a:gs pos="39000">
                    <a:schemeClr val="accent1">
                      <a:lumMod val="20000"/>
                      <a:lumOff val="80000"/>
                      <a:alpha val="70000"/>
                    </a:schemeClr>
                  </a:gs>
                  <a:gs pos="76000">
                    <a:schemeClr val="accent1">
                      <a:alpha val="70000"/>
                    </a:schemeClr>
                  </a:gs>
                  <a:gs pos="100000">
                    <a:schemeClr val="accent1">
                      <a:lumMod val="50000"/>
                      <a:alpha val="10000"/>
                    </a:schemeClr>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 name="直接连接符 12"/>
            <p:cNvCxnSpPr/>
            <p:nvPr userDrawn="1">
              <p:custDataLst>
                <p:tags r:id="rId13"/>
              </p:custDataLst>
            </p:nvPr>
          </p:nvCxnSpPr>
          <p:spPr>
            <a:xfrm rot="20338373" flipH="1">
              <a:off x="10695238" y="-178158"/>
              <a:ext cx="1653760" cy="1791812"/>
            </a:xfrm>
            <a:prstGeom prst="line">
              <a:avLst/>
            </a:prstGeom>
            <a:noFill/>
            <a:ln w="34925" cap="rnd">
              <a:gradFill>
                <a:gsLst>
                  <a:gs pos="0">
                    <a:schemeClr val="accent1">
                      <a:alpha val="10000"/>
                    </a:schemeClr>
                  </a:gs>
                  <a:gs pos="39000">
                    <a:schemeClr val="accent1">
                      <a:lumMod val="20000"/>
                      <a:lumOff val="80000"/>
                      <a:alpha val="70000"/>
                    </a:schemeClr>
                  </a:gs>
                  <a:gs pos="76000">
                    <a:schemeClr val="accent1">
                      <a:alpha val="70000"/>
                    </a:schemeClr>
                  </a:gs>
                  <a:gs pos="100000">
                    <a:schemeClr val="accent1">
                      <a:lumMod val="50000"/>
                      <a:alpha val="10000"/>
                    </a:schemeClr>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cxnSp>
      </p:grpSp>
      <p:sp>
        <p:nvSpPr>
          <p:cNvPr id="14" name="平行四边形 13"/>
          <p:cNvSpPr/>
          <p:nvPr userDrawn="1">
            <p:custDataLst>
              <p:tags r:id="rId3"/>
            </p:custDataLst>
          </p:nvPr>
        </p:nvSpPr>
        <p:spPr>
          <a:xfrm>
            <a:off x="10008235" y="0"/>
            <a:ext cx="2945765" cy="2209800"/>
          </a:xfrm>
          <a:prstGeom prst="parallelogram">
            <a:avLst>
              <a:gd name="adj" fmla="val 37187"/>
            </a:avLst>
          </a:prstGeom>
          <a:gradFill>
            <a:gsLst>
              <a:gs pos="0">
                <a:schemeClr val="accent1">
                  <a:alpha val="20000"/>
                </a:schemeClr>
              </a:gs>
              <a:gs pos="99000">
                <a:schemeClr val="tx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R="0" lvl="0" indent="0" algn="ctr" fontAlgn="auto">
              <a:lnSpc>
                <a:spcPct val="100000"/>
              </a:lnSpc>
              <a:spcBef>
                <a:spcPts val="0"/>
              </a:spcBef>
              <a:spcAft>
                <a:spcPts val="0"/>
              </a:spcAft>
              <a:buClrTx/>
              <a:buSzTx/>
              <a:buFontTx/>
              <a:buNone/>
            </a:pPr>
            <a:endParaRPr kumimoji="0" lang="zh-CN" altLang="en-US" b="0" i="0" u="none" strike="noStrike" cap="none" spc="0" normalizeH="0" baseline="0">
              <a:ln>
                <a:noFill/>
              </a:ln>
              <a:solidFill>
                <a:prstClr val="white"/>
              </a:solidFill>
              <a:effectLst/>
              <a:uLnTx/>
              <a:uFillTx/>
              <a:latin typeface="等线" panose="02010600030101010101" charset="-122"/>
              <a:ea typeface="等线" panose="02010600030101010101" charset="-122"/>
            </a:endParaRPr>
          </a:p>
        </p:txBody>
      </p:sp>
      <p:grpSp>
        <p:nvGrpSpPr>
          <p:cNvPr id="15" name="组合 14"/>
          <p:cNvGrpSpPr/>
          <p:nvPr userDrawn="1">
            <p:custDataLst>
              <p:tags r:id="rId4"/>
            </p:custDataLst>
          </p:nvPr>
        </p:nvGrpSpPr>
        <p:grpSpPr>
          <a:xfrm>
            <a:off x="-109220" y="5691505"/>
            <a:ext cx="1214755" cy="1623695"/>
            <a:chOff x="-109020" y="5691761"/>
            <a:chExt cx="1214739" cy="1623495"/>
          </a:xfrm>
        </p:grpSpPr>
        <p:cxnSp>
          <p:nvCxnSpPr>
            <p:cNvPr id="16" name="直接连接符 15"/>
            <p:cNvCxnSpPr/>
            <p:nvPr userDrawn="1">
              <p:custDataLst>
                <p:tags r:id="rId10"/>
              </p:custDataLst>
            </p:nvPr>
          </p:nvCxnSpPr>
          <p:spPr>
            <a:xfrm rot="20338373" flipH="1">
              <a:off x="-109020" y="5691761"/>
              <a:ext cx="1214739" cy="1316142"/>
            </a:xfrm>
            <a:prstGeom prst="line">
              <a:avLst/>
            </a:prstGeom>
            <a:noFill/>
            <a:ln w="0" cap="rnd">
              <a:gradFill>
                <a:gsLst>
                  <a:gs pos="0">
                    <a:schemeClr val="accent1">
                      <a:alpha val="10000"/>
                    </a:schemeClr>
                  </a:gs>
                  <a:gs pos="39000">
                    <a:schemeClr val="accent1">
                      <a:lumMod val="20000"/>
                      <a:lumOff val="80000"/>
                      <a:alpha val="70000"/>
                    </a:schemeClr>
                  </a:gs>
                  <a:gs pos="71000">
                    <a:schemeClr val="accent1">
                      <a:alpha val="70000"/>
                    </a:schemeClr>
                  </a:gs>
                  <a:gs pos="100000">
                    <a:schemeClr val="accent1">
                      <a:lumMod val="50000"/>
                      <a:alpha val="10000"/>
                    </a:schemeClr>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 name="直接连接符 16"/>
            <p:cNvCxnSpPr/>
            <p:nvPr userDrawn="1">
              <p:custDataLst>
                <p:tags r:id="rId11"/>
              </p:custDataLst>
            </p:nvPr>
          </p:nvCxnSpPr>
          <p:spPr>
            <a:xfrm rot="20338373" flipH="1">
              <a:off x="254604" y="6798497"/>
              <a:ext cx="476944" cy="516759"/>
            </a:xfrm>
            <a:prstGeom prst="line">
              <a:avLst/>
            </a:prstGeom>
            <a:noFill/>
            <a:ln w="0" cap="rnd">
              <a:gradFill>
                <a:gsLst>
                  <a:gs pos="0">
                    <a:schemeClr val="accent1">
                      <a:alpha val="10000"/>
                    </a:schemeClr>
                  </a:gs>
                  <a:gs pos="39000">
                    <a:schemeClr val="accent1">
                      <a:lumMod val="20000"/>
                      <a:lumOff val="80000"/>
                      <a:alpha val="70000"/>
                    </a:schemeClr>
                  </a:gs>
                  <a:gs pos="71000">
                    <a:schemeClr val="accent1">
                      <a:alpha val="70000"/>
                    </a:schemeClr>
                  </a:gs>
                  <a:gs pos="100000">
                    <a:schemeClr val="accent1">
                      <a:lumMod val="50000"/>
                      <a:alpha val="10000"/>
                    </a:schemeClr>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cxnSp>
      </p:grpSp>
      <p:sp>
        <p:nvSpPr>
          <p:cNvPr id="2" name="标题 1"/>
          <p:cNvSpPr>
            <a:spLocks noGrp="1"/>
          </p:cNvSpPr>
          <p:nvPr>
            <p:ph type="title" hasCustomPrompt="1"/>
            <p:custDataLst>
              <p:tags r:id="rId5"/>
            </p:custDataLst>
          </p:nvPr>
        </p:nvSpPr>
        <p:spPr>
          <a:xfrm>
            <a:off x="1281600" y="1249200"/>
            <a:ext cx="9626400" cy="723600"/>
          </a:xfrm>
          <a:prstGeom prst="rect">
            <a:avLst/>
          </a:prstGeom>
        </p:spPr>
        <p:txBody>
          <a:bodyPr anchor="ct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p>
        </p:txBody>
      </p:sp>
      <p:sp>
        <p:nvSpPr>
          <p:cNvPr id="7" name="内容占位符 6"/>
          <p:cNvSpPr>
            <a:spLocks noGrp="1"/>
          </p:cNvSpPr>
          <p:nvPr>
            <p:ph sz="quarter" idx="13"/>
            <p:custDataLst>
              <p:tags r:id="rId6"/>
            </p:custDataLst>
          </p:nvPr>
        </p:nvSpPr>
        <p:spPr>
          <a:xfrm>
            <a:off x="1281113" y="2163600"/>
            <a:ext cx="9626600" cy="34452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7"/>
            </p:custDataLst>
          </p:nvPr>
        </p:nvSpPr>
        <p:spPr>
          <a:xfrm>
            <a:off x="609600" y="6245225"/>
            <a:ext cx="2844800" cy="476250"/>
          </a:xfrm>
          <a:prstGeom prst="rect">
            <a:avLst/>
          </a:prstGeom>
        </p:spPr>
        <p:txBody>
          <a:bodyPr/>
          <a:lstStyle/>
          <a:p>
            <a:endParaRPr lang="zh-CN" altLang="en-US"/>
          </a:p>
        </p:txBody>
      </p:sp>
      <p:sp>
        <p:nvSpPr>
          <p:cNvPr id="4" name="页脚占位符 3"/>
          <p:cNvSpPr>
            <a:spLocks noGrp="1"/>
          </p:cNvSpPr>
          <p:nvPr>
            <p:ph type="ftr" sz="quarter" idx="11"/>
            <p:custDataLst>
              <p:tags r:id="rId8"/>
            </p:custDataLst>
          </p:nvPr>
        </p:nvSpPr>
        <p:spPr>
          <a:xfrm>
            <a:off x="4165600" y="6245225"/>
            <a:ext cx="3860800" cy="476250"/>
          </a:xfrm>
          <a:prstGeom prst="rect">
            <a:avLst/>
          </a:prstGeom>
        </p:spPr>
        <p:txBody>
          <a:bodyPr/>
          <a:lstStyle/>
          <a:p>
            <a:r>
              <a:rPr lang="en-GB" altLang="zh-CN"/>
              <a:t>Confidential</a:t>
            </a:r>
            <a:endParaRPr lang="zh-CN" altLang="en-US" dirty="0"/>
          </a:p>
        </p:txBody>
      </p:sp>
      <p:sp>
        <p:nvSpPr>
          <p:cNvPr id="5" name="灯片编号占位符 4"/>
          <p:cNvSpPr>
            <a:spLocks noGrp="1"/>
          </p:cNvSpPr>
          <p:nvPr>
            <p:ph type="sldNum" sz="quarter" idx="12"/>
            <p:custDataLst>
              <p:tags r:id="rId9"/>
            </p:custDataLst>
          </p:nvPr>
        </p:nvSpPr>
        <p:spPr>
          <a:xfrm>
            <a:off x="8737600" y="6245225"/>
            <a:ext cx="2844800" cy="476250"/>
          </a:xfrm>
          <a:prstGeom prst="rect">
            <a:avLst/>
          </a:prstGeom>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a:defRPr/>
            </a:pPr>
            <a:endParaRPr lang="zh-HK"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a:defRPr/>
            </a:pPr>
            <a:r>
              <a:rPr lang="en-GB" altLang="zh-HK"/>
              <a:t>Confidential</a:t>
            </a:r>
            <a:endParaRPr lang="zh-HK"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C893FBE-6760-49B1-818D-04A0092B1754}" type="slidenum">
              <a:rPr lang="en-US" altLang="en-US" smtClean="0"/>
              <a:pPr/>
              <a:t>‹#›</a:t>
            </a:fld>
            <a:endParaRPr lang="en-US" altLang="en-US"/>
          </a:p>
        </p:txBody>
      </p:sp>
    </p:spTree>
    <p:extLst>
      <p:ext uri="{BB962C8B-B14F-4D97-AF65-F5344CB8AC3E}">
        <p14:creationId xmlns:p14="http://schemas.microsoft.com/office/powerpoint/2010/main" val="4177972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a:defRPr/>
            </a:pPr>
            <a:endParaRPr lang="zh-HK"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a:defRPr/>
            </a:pPr>
            <a:r>
              <a:rPr lang="en-GB" altLang="zh-HK"/>
              <a:t>Confidential</a:t>
            </a:r>
            <a:endParaRPr lang="zh-HK"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E200AF1-43A7-454B-8E3D-2FCF2A7D41A5}" type="slidenum">
              <a:rPr lang="en-US" altLang="en-US" smtClean="0"/>
              <a:pPr/>
              <a:t>‹#›</a:t>
            </a:fld>
            <a:endParaRPr lang="en-US" altLang="en-US"/>
          </a:p>
        </p:txBody>
      </p:sp>
    </p:spTree>
    <p:extLst>
      <p:ext uri="{BB962C8B-B14F-4D97-AF65-F5344CB8AC3E}">
        <p14:creationId xmlns:p14="http://schemas.microsoft.com/office/powerpoint/2010/main" val="1789142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a:defRPr/>
            </a:pPr>
            <a:endParaRPr lang="zh-HK"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a:defRPr/>
            </a:pPr>
            <a:r>
              <a:rPr lang="en-GB" altLang="zh-HK"/>
              <a:t>Confidential</a:t>
            </a:r>
            <a:endParaRPr lang="zh-HK"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5FC7B48-631A-496A-9560-A6E896AEB21B}" type="slidenum">
              <a:rPr lang="en-US" altLang="en-US" smtClean="0"/>
              <a:pPr/>
              <a:t>‹#›</a:t>
            </a:fld>
            <a:endParaRPr lang="en-US" altLang="en-US"/>
          </a:p>
        </p:txBody>
      </p:sp>
    </p:spTree>
    <p:extLst>
      <p:ext uri="{BB962C8B-B14F-4D97-AF65-F5344CB8AC3E}">
        <p14:creationId xmlns:p14="http://schemas.microsoft.com/office/powerpoint/2010/main" val="626059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a:defRPr/>
            </a:pPr>
            <a:endParaRPr lang="zh-HK"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a:defRPr/>
            </a:pPr>
            <a:r>
              <a:rPr lang="en-GB" altLang="zh-HK"/>
              <a:t>Confidential</a:t>
            </a:r>
            <a:endParaRPr lang="zh-HK"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60841E32-61F3-4D3D-AAA5-9D658D20D67D}" type="slidenum">
              <a:rPr lang="en-US" altLang="en-US" smtClean="0"/>
              <a:pPr/>
              <a:t>‹#›</a:t>
            </a:fld>
            <a:endParaRPr lang="en-US" altLang="en-US"/>
          </a:p>
        </p:txBody>
      </p:sp>
    </p:spTree>
    <p:extLst>
      <p:ext uri="{BB962C8B-B14F-4D97-AF65-F5344CB8AC3E}">
        <p14:creationId xmlns:p14="http://schemas.microsoft.com/office/powerpoint/2010/main" val="206716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a:defRPr/>
            </a:pPr>
            <a:endParaRPr lang="zh-HK"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a:defRPr/>
            </a:pPr>
            <a:r>
              <a:rPr lang="en-GB" altLang="zh-HK"/>
              <a:t>Confidential</a:t>
            </a:r>
            <a:endParaRPr lang="zh-HK"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15249E42-4CBF-4142-901F-11804C3D5D50}" type="slidenum">
              <a:rPr lang="en-US" altLang="en-US" smtClean="0"/>
              <a:pPr/>
              <a:t>‹#›</a:t>
            </a:fld>
            <a:endParaRPr lang="en-US" altLang="en-US"/>
          </a:p>
        </p:txBody>
      </p:sp>
    </p:spTree>
    <p:extLst>
      <p:ext uri="{BB962C8B-B14F-4D97-AF65-F5344CB8AC3E}">
        <p14:creationId xmlns:p14="http://schemas.microsoft.com/office/powerpoint/2010/main" val="1063941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a:defRPr/>
            </a:pPr>
            <a:endParaRPr lang="zh-HK"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a:defRPr/>
            </a:pPr>
            <a:r>
              <a:rPr lang="en-GB" altLang="zh-HK"/>
              <a:t>Confidential</a:t>
            </a:r>
            <a:endParaRPr lang="zh-HK"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621E2FC7-5CC6-4C0B-AC14-18ED9BEC4D58}" type="slidenum">
              <a:rPr lang="en-US" altLang="en-US" smtClean="0"/>
              <a:pPr/>
              <a:t>‹#›</a:t>
            </a:fld>
            <a:endParaRPr lang="en-US" altLang="en-US"/>
          </a:p>
        </p:txBody>
      </p:sp>
    </p:spTree>
    <p:extLst>
      <p:ext uri="{BB962C8B-B14F-4D97-AF65-F5344CB8AC3E}">
        <p14:creationId xmlns:p14="http://schemas.microsoft.com/office/powerpoint/2010/main" val="2616821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a:defRPr/>
            </a:pPr>
            <a:endParaRPr lang="zh-HK"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a:defRPr/>
            </a:pPr>
            <a:r>
              <a:rPr lang="en-GB" altLang="zh-HK"/>
              <a:t>Confidential</a:t>
            </a:r>
            <a:endParaRPr lang="zh-HK"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C5DBD87-38B4-4D05-83AB-C190F4CD4AB4}" type="slidenum">
              <a:rPr lang="en-US" altLang="en-US" smtClean="0"/>
              <a:pPr/>
              <a:t>‹#›</a:t>
            </a:fld>
            <a:endParaRPr lang="en-US" altLang="en-US"/>
          </a:p>
        </p:txBody>
      </p:sp>
    </p:spTree>
    <p:extLst>
      <p:ext uri="{BB962C8B-B14F-4D97-AF65-F5344CB8AC3E}">
        <p14:creationId xmlns:p14="http://schemas.microsoft.com/office/powerpoint/2010/main" val="1413479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a:defRPr/>
            </a:pPr>
            <a:endParaRPr lang="zh-HK"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a:defRPr/>
            </a:pPr>
            <a:r>
              <a:rPr lang="en-GB" altLang="zh-HK"/>
              <a:t>Confidential</a:t>
            </a:r>
            <a:endParaRPr lang="zh-HK"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3809F66-B180-4039-91C0-EBCA8EE4E675}" type="slidenum">
              <a:rPr lang="en-US" altLang="en-US" smtClean="0"/>
              <a:pPr/>
              <a:t>‹#›</a:t>
            </a:fld>
            <a:endParaRPr lang="en-US" altLang="en-US"/>
          </a:p>
        </p:txBody>
      </p:sp>
    </p:spTree>
    <p:extLst>
      <p:ext uri="{BB962C8B-B14F-4D97-AF65-F5344CB8AC3E}">
        <p14:creationId xmlns:p14="http://schemas.microsoft.com/office/powerpoint/2010/main" val="3673536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9AC86348-039C-44A1-AB8F-C907D389FDF0}"/>
              </a:ext>
            </a:extLst>
          </p:cNvPr>
          <p:cNvSpPr/>
          <p:nvPr userDrawn="1"/>
        </p:nvSpPr>
        <p:spPr>
          <a:xfrm>
            <a:off x="0" y="0"/>
            <a:ext cx="12192000" cy="6858000"/>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灯片编号占位符 3">
            <a:extLst>
              <a:ext uri="{FF2B5EF4-FFF2-40B4-BE49-F238E27FC236}">
                <a16:creationId xmlns:a16="http://schemas.microsoft.com/office/drawing/2014/main" id="{C7735B52-B325-4704-A176-93EAB853DEE9}"/>
              </a:ext>
            </a:extLst>
          </p:cNvPr>
          <p:cNvSpPr>
            <a:spLocks noGrp="1"/>
          </p:cNvSpPr>
          <p:nvPr>
            <p:ph type="sldNum" sz="quarter" idx="4"/>
          </p:nvPr>
        </p:nvSpPr>
        <p:spPr>
          <a:xfrm>
            <a:off x="9120188" y="6381750"/>
            <a:ext cx="2743200" cy="365125"/>
          </a:xfrm>
          <a:prstGeom prst="rect">
            <a:avLst/>
          </a:prstGeom>
        </p:spPr>
        <p:txBody>
          <a:bodyPr vert="horz" lIns="91440" tIns="45720" rIns="91440" bIns="45720" rtlCol="0" anchor="ctr"/>
          <a:lstStyle>
            <a:lvl1pPr>
              <a:defRPr lang="en-US" altLang="en-US" sz="1200" smtClean="0">
                <a:solidFill>
                  <a:schemeClr val="tx1">
                    <a:tint val="75000"/>
                  </a:schemeClr>
                </a:solidFill>
              </a:defRPr>
            </a:lvl1pPr>
          </a:lstStyle>
          <a:p>
            <a:pPr algn="r"/>
            <a:fld id="{C68A1375-C6F2-41F5-93BB-BAEEB18A553A}" type="slidenum">
              <a:rPr lang="en-US" altLang="zh-CN" smtClean="0"/>
              <a:pPr algn="r"/>
              <a:t>‹#›</a:t>
            </a:fld>
            <a:endParaRPr lang="en-US" altLang="zh-CN"/>
          </a:p>
        </p:txBody>
      </p:sp>
      <p:sp>
        <p:nvSpPr>
          <p:cNvPr id="8" name="灯片编号占位符 3">
            <a:extLst>
              <a:ext uri="{FF2B5EF4-FFF2-40B4-BE49-F238E27FC236}">
                <a16:creationId xmlns:a16="http://schemas.microsoft.com/office/drawing/2014/main" id="{C7735B52-B325-4704-A176-93EAB853DEE9}"/>
              </a:ext>
            </a:extLst>
          </p:cNvPr>
          <p:cNvSpPr txBox="1">
            <a:spLocks/>
          </p:cNvSpPr>
          <p:nvPr userDrawn="1"/>
        </p:nvSpPr>
        <p:spPr>
          <a:xfrm>
            <a:off x="9120188" y="6381749"/>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lang="en-US" alt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68A1375-C6F2-41F5-93BB-BAEEB18A553A}" type="slidenum">
              <a:rPr lang="en-US" altLang="zh-CN" smtClean="0"/>
              <a:pPr algn="r"/>
              <a:t>‹#›</a:t>
            </a:fld>
            <a:endParaRPr lang="en-US" altLang="zh-CN"/>
          </a:p>
        </p:txBody>
      </p:sp>
    </p:spTree>
    <p:extLst>
      <p:ext uri="{BB962C8B-B14F-4D97-AF65-F5344CB8AC3E}">
        <p14:creationId xmlns:p14="http://schemas.microsoft.com/office/powerpoint/2010/main" val="244654620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55" r:id="rId13"/>
    <p:sldLayoutId id="2147483658" r:id="rId14"/>
    <p:sldLayoutId id="2147483660" r:id="rId15"/>
    <p:sldLayoutId id="2147483666" r:id="rId16"/>
    <p:sldLayoutId id="2147483667" r:id="rId17"/>
    <p:sldLayoutId id="2147483668" r:id="rId18"/>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3.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storymaps.arcgis.com/stories/6c2c8e3470f4499c9a2a3f8b2b93150b"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7.emf"/><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33.jpeg"/><Relationship Id="rId4" Type="http://schemas.openxmlformats.org/officeDocument/2006/relationships/notesSlide" Target="../notesSlides/notesSlide4.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7.emf"/><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xml"/><Relationship Id="rId1" Type="http://schemas.openxmlformats.org/officeDocument/2006/relationships/tags" Target="../tags/tag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customs.gov.cn/customs/xwfb34/mtjj35/4050515/index.html" TargetMode="Externa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39.jpe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news.cgtn.com/news/3d3d514d78676a4e78457a6333566d54/share.html"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45.xml"/><Relationship Id="rId7" Type="http://schemas.openxmlformats.org/officeDocument/2006/relationships/image" Target="../media/image41.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40.png"/><Relationship Id="rId5" Type="http://schemas.openxmlformats.org/officeDocument/2006/relationships/slideLayout" Target="../slideLayouts/slideLayout7.xml"/><Relationship Id="rId10" Type="http://schemas.openxmlformats.org/officeDocument/2006/relationships/image" Target="../media/image44.png"/><Relationship Id="rId4" Type="http://schemas.openxmlformats.org/officeDocument/2006/relationships/tags" Target="../tags/tag46.xml"/><Relationship Id="rId9"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7.emf"/><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47.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7.xml"/><Relationship Id="rId1" Type="http://schemas.openxmlformats.org/officeDocument/2006/relationships/tags" Target="../tags/tag48.xml"/><Relationship Id="rId4" Type="http://schemas.openxmlformats.org/officeDocument/2006/relationships/image" Target="../media/image49.jpe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50.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13.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emf"/><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571A499A-2970-4063-82D6-22CE3ECCE8F0}"/>
              </a:ext>
            </a:extLst>
          </p:cNvPr>
          <p:cNvSpPr txBox="1">
            <a:spLocks noChangeArrowheads="1"/>
          </p:cNvSpPr>
          <p:nvPr/>
        </p:nvSpPr>
        <p:spPr bwMode="auto">
          <a:xfrm>
            <a:off x="1199980" y="2267403"/>
            <a:ext cx="1036302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Arial" panose="020B0604020202020204" pitchFamily="34" charset="0"/>
                <a:ea typeface="宋体" panose="02010600030101010101" pitchFamily="2" charset="-122"/>
              </a:defRPr>
            </a:lvl1pPr>
            <a:lvl2pPr marL="685800" indent="-22860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TW" altLang="en-US" sz="4000" b="1" dirty="0">
                <a:solidFill>
                  <a:srgbClr val="000000"/>
                </a:solidFill>
                <a:latin typeface="DFKai-SB" panose="03000509000000000000" pitchFamily="65" charset="-120"/>
                <a:ea typeface="DFKai-SB" panose="03000509000000000000" pitchFamily="65" charset="-120"/>
                <a:sym typeface="微软雅黑" panose="020B0503020204020204" pitchFamily="34" charset="-122"/>
              </a:rPr>
              <a:t>學習重點</a:t>
            </a:r>
            <a:r>
              <a:rPr lang="en-US" altLang="zh-TW" sz="4000" b="1" dirty="0">
                <a:solidFill>
                  <a:srgbClr val="000000"/>
                </a:solidFill>
                <a:latin typeface="DFKai-SB" panose="03000509000000000000" pitchFamily="65" charset="-120"/>
                <a:ea typeface="DFKai-SB" panose="03000509000000000000" pitchFamily="65" charset="-120"/>
                <a:sym typeface="微软雅黑" panose="020B0503020204020204" pitchFamily="34" charset="-122"/>
              </a:rPr>
              <a:t>:</a:t>
            </a:r>
          </a:p>
          <a:p>
            <a:pPr marL="0" indent="0">
              <a:lnSpc>
                <a:spcPct val="150000"/>
              </a:lnSpc>
            </a:pPr>
            <a:r>
              <a:rPr lang="zh-CN" altLang="en-US" sz="4000" dirty="0">
                <a:solidFill>
                  <a:srgbClr val="000000"/>
                </a:solidFill>
                <a:latin typeface="DFKai-SB" panose="03000509000000000000" pitchFamily="65" charset="-120"/>
                <a:ea typeface="DFKai-SB" panose="03000509000000000000" pitchFamily="65" charset="-120"/>
                <a:sym typeface="Times New Roman" panose="02020603050405020304" pitchFamily="18" charset="0"/>
              </a:rPr>
              <a:t>各國經濟體系的互相依存和國際經濟組織</a:t>
            </a:r>
            <a:r>
              <a:rPr lang="zh-CN" altLang="en-US" sz="4000" dirty="0" smtClean="0">
                <a:solidFill>
                  <a:srgbClr val="000000"/>
                </a:solidFill>
                <a:latin typeface="DFKai-SB" panose="03000509000000000000" pitchFamily="65" charset="-120"/>
                <a:ea typeface="DFKai-SB" panose="03000509000000000000" pitchFamily="65" charset="-120"/>
                <a:sym typeface="Times New Roman" panose="02020603050405020304" pitchFamily="18" charset="0"/>
              </a:rPr>
              <a:t>合作</a:t>
            </a:r>
            <a:endParaRPr lang="en-US" altLang="zh-CN" sz="4000" dirty="0">
              <a:solidFill>
                <a:srgbClr val="000000"/>
              </a:solidFill>
              <a:latin typeface="DFKai-SB" panose="03000509000000000000" pitchFamily="65" charset="-120"/>
              <a:ea typeface="DFKai-SB" panose="03000509000000000000" pitchFamily="65" charset="-120"/>
              <a:sym typeface="Times New Roman" panose="02020603050405020304" pitchFamily="18" charset="0"/>
            </a:endParaRPr>
          </a:p>
        </p:txBody>
      </p:sp>
      <p:sp>
        <p:nvSpPr>
          <p:cNvPr id="3" name="矩形 2">
            <a:extLst>
              <a:ext uri="{FF2B5EF4-FFF2-40B4-BE49-F238E27FC236}">
                <a16:creationId xmlns:a16="http://schemas.microsoft.com/office/drawing/2014/main" id="{2DB0CFB4-04ED-469A-9BB0-479CA08B1FB5}"/>
              </a:ext>
            </a:extLst>
          </p:cNvPr>
          <p:cNvSpPr/>
          <p:nvPr/>
        </p:nvSpPr>
        <p:spPr>
          <a:xfrm>
            <a:off x="355134" y="143007"/>
            <a:ext cx="6096000" cy="1384995"/>
          </a:xfrm>
          <a:prstGeom prst="rect">
            <a:avLst/>
          </a:prstGeom>
        </p:spPr>
        <p:txBody>
          <a:bodyPr wrap="square">
            <a:spAutoFit/>
          </a:bodyPr>
          <a:lstStyle/>
          <a:p>
            <a:r>
              <a:rPr lang="zh-TW" altLang="en-US" sz="2800" dirty="0">
                <a:latin typeface="DFKai-SB" panose="03000509000000000000" pitchFamily="65" charset="-120"/>
                <a:ea typeface="DFKai-SB" panose="03000509000000000000" pitchFamily="65" charset="-120"/>
              </a:rPr>
              <a:t>公民與社會發展科</a:t>
            </a:r>
            <a:endParaRPr lang="en-US" altLang="zh-TW" sz="2800" dirty="0">
              <a:latin typeface="DFKai-SB" panose="03000509000000000000" pitchFamily="65" charset="-120"/>
              <a:ea typeface="DFKai-SB" panose="03000509000000000000" pitchFamily="65" charset="-120"/>
            </a:endParaRPr>
          </a:p>
          <a:p>
            <a:r>
              <a:rPr lang="zh-TW" altLang="en-US" sz="2800" dirty="0">
                <a:latin typeface="DFKai-SB" panose="03000509000000000000" pitchFamily="65" charset="-120"/>
                <a:ea typeface="DFKai-SB" panose="03000509000000000000" pitchFamily="65" charset="-120"/>
              </a:rPr>
              <a:t>主題</a:t>
            </a:r>
            <a:r>
              <a:rPr lang="zh-CN" altLang="en-US" sz="2800" dirty="0">
                <a:latin typeface="DFKai-SB" panose="03000509000000000000" pitchFamily="65" charset="-120"/>
                <a:ea typeface="DFKai-SB" panose="03000509000000000000" pitchFamily="65" charset="-120"/>
              </a:rPr>
              <a:t>三  互聯相依的當代世界</a:t>
            </a:r>
            <a:endParaRPr lang="en-US" altLang="zh-TW" sz="2800" dirty="0">
              <a:latin typeface="DFKai-SB" panose="03000509000000000000" pitchFamily="65" charset="-120"/>
              <a:ea typeface="DFKai-SB" panose="03000509000000000000" pitchFamily="65" charset="-120"/>
            </a:endParaRPr>
          </a:p>
          <a:p>
            <a:r>
              <a:rPr lang="zh-TW" altLang="en-US" sz="2800" dirty="0">
                <a:latin typeface="DFKai-SB" panose="03000509000000000000" pitchFamily="65" charset="-120"/>
                <a:ea typeface="DFKai-SB" panose="03000509000000000000" pitchFamily="65" charset="-120"/>
              </a:rPr>
              <a:t>課題</a:t>
            </a:r>
            <a:r>
              <a:rPr lang="zh-CN" altLang="en-US" sz="2800" dirty="0">
                <a:latin typeface="DFKai-SB" panose="03000509000000000000" pitchFamily="65" charset="-120"/>
                <a:ea typeface="DFKai-SB" panose="03000509000000000000" pitchFamily="65" charset="-120"/>
              </a:rPr>
              <a:t>：經濟全球化</a:t>
            </a:r>
            <a:endParaRPr lang="en-US" altLang="zh-TW" sz="2800" dirty="0">
              <a:latin typeface="DFKai-SB" panose="03000509000000000000" pitchFamily="65" charset="-120"/>
              <a:ea typeface="DFKai-SB" panose="03000509000000000000" pitchFamily="65" charset="-120"/>
            </a:endParaRPr>
          </a:p>
        </p:txBody>
      </p:sp>
      <p:sp>
        <p:nvSpPr>
          <p:cNvPr id="5" name="頁尾版面配置區 1"/>
          <p:cNvSpPr txBox="1">
            <a:spLocks/>
          </p:cNvSpPr>
          <p:nvPr/>
        </p:nvSpPr>
        <p:spPr>
          <a:xfrm>
            <a:off x="4935912" y="5242425"/>
            <a:ext cx="2528917" cy="476250"/>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altLang="zh-HK" sz="3600" dirty="0" smtClean="0">
                <a:latin typeface="Times New Roman" panose="02020603050405020304" pitchFamily="18" charset="0"/>
                <a:ea typeface="標楷體" panose="03000509000000000000" pitchFamily="65" charset="-120"/>
                <a:cs typeface="Times New Roman" panose="02020603050405020304" pitchFamily="18" charset="0"/>
              </a:rPr>
              <a:t>2023</a:t>
            </a: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月</a:t>
            </a:r>
            <a:endParaRPr lang="zh-HK" altLang="en-US" sz="3600" dirty="0">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p:nvPr/>
        </p:nvPicPr>
        <p:blipFill rotWithShape="1">
          <a:blip r:embed="rId2" cstate="email">
            <a:extLst>
              <a:ext uri="{28A0092B-C50C-407E-A947-70E740481C1C}">
                <a14:useLocalDpi xmlns:a14="http://schemas.microsoft.com/office/drawing/2010/main"/>
              </a:ext>
            </a:extLst>
          </a:blip>
          <a:srcRect/>
          <a:stretch/>
        </p:blipFill>
        <p:spPr bwMode="auto">
          <a:xfrm>
            <a:off x="4584434" y="4277617"/>
            <a:ext cx="3788565" cy="2063598"/>
          </a:xfrm>
          <a:prstGeom prst="rect">
            <a:avLst/>
          </a:prstGeom>
          <a:ln>
            <a:noFill/>
          </a:ln>
          <a:extLst>
            <a:ext uri="{53640926-AAD7-44D8-BBD7-CCE9431645EC}">
              <a14:shadowObscured xmlns:a14="http://schemas.microsoft.com/office/drawing/2010/main"/>
            </a:ext>
          </a:extLst>
        </p:spPr>
      </p:pic>
      <p:sp>
        <p:nvSpPr>
          <p:cNvPr id="7" name="内容占位符 4"/>
          <p:cNvSpPr txBox="1">
            <a:spLocks/>
          </p:cNvSpPr>
          <p:nvPr/>
        </p:nvSpPr>
        <p:spPr>
          <a:xfrm>
            <a:off x="946813" y="1917038"/>
            <a:ext cx="10363634" cy="3077766"/>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zh-TW" altLang="en-US" dirty="0">
                <a:latin typeface="標楷體" panose="03000509000000000000" pitchFamily="65" charset="-120"/>
                <a:ea typeface="標楷體" panose="03000509000000000000" pitchFamily="65" charset="-120"/>
              </a:rPr>
              <a:t>經濟全球化下，</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不同地區經濟體的生產和</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市場</a:t>
            </a:r>
            <a:r>
              <a:rPr lang="zh-CN" altLang="en-US" dirty="0" smtClean="0">
                <a:latin typeface="Times New Roman" panose="02020603050405020304" pitchFamily="18" charset="0"/>
                <a:ea typeface="標楷體" panose="03000509000000000000" pitchFamily="65" charset="-120"/>
                <a:cs typeface="Times New Roman" panose="02020603050405020304" pitchFamily="18" charset="0"/>
              </a:rPr>
              <a:t>的規模擴大</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，愈來愈</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互相</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依</a:t>
            </a:r>
            <a:r>
              <a:rPr lang="zh-CN" altLang="en-US" dirty="0" smtClean="0">
                <a:latin typeface="Times New Roman" panose="02020603050405020304" pitchFamily="18" charset="0"/>
                <a:ea typeface="標楷體" panose="03000509000000000000" pitchFamily="65" charset="-120"/>
                <a:cs typeface="Times New Roman" panose="02020603050405020304" pitchFamily="18" charset="0"/>
              </a:rPr>
              <a:t>存</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企業不再只從本地籌集資金，聘用本地的勞工從事生產，並以本土市場為主要銷售對象</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。全球市場</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漸漸跨越國界，將不同國家的經濟整合起來，令市場以全球為基礎來運作，形成「全球市場一體化」的趨勢</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00000"/>
              </a:lnSpc>
              <a:spcBef>
                <a:spcPts val="0"/>
              </a:spcBef>
              <a:buNone/>
            </a:pPr>
            <a:endParaRPr lang="en-US" altLang="zh-CN"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00000"/>
              </a:lnSpc>
              <a:spcBef>
                <a:spcPts val="0"/>
              </a:spcBef>
              <a:buNone/>
            </a:pPr>
            <a:endParaRPr lang="zh-CN" altLang="en-US" sz="26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8" name="標題 1">
            <a:extLst>
              <a:ext uri="{FF2B5EF4-FFF2-40B4-BE49-F238E27FC236}">
                <a16:creationId xmlns:a16="http://schemas.microsoft.com/office/drawing/2014/main" id="{5B42A51A-1CDF-4913-96C7-8C38A370739A}"/>
              </a:ext>
            </a:extLst>
          </p:cNvPr>
          <p:cNvSpPr>
            <a:spLocks noGrp="1"/>
          </p:cNvSpPr>
          <p:nvPr>
            <p:ph type="title"/>
          </p:nvPr>
        </p:nvSpPr>
        <p:spPr>
          <a:xfrm>
            <a:off x="3884262" y="1085912"/>
            <a:ext cx="5137818" cy="604029"/>
          </a:xfrm>
        </p:spPr>
        <p:txBody>
          <a:bodyPr/>
          <a:lstStyle/>
          <a:p>
            <a:r>
              <a:rPr lang="zh-TW" altLang="en-US" sz="4000" b="1" dirty="0" smtClean="0">
                <a:latin typeface="標楷體" panose="03000509000000000000" pitchFamily="65" charset="-120"/>
                <a:ea typeface="標楷體" panose="03000509000000000000" pitchFamily="65" charset="-120"/>
              </a:rPr>
              <a:t>全球市場一體</a:t>
            </a:r>
            <a:r>
              <a:rPr lang="zh-TW" altLang="en-US" sz="4000" b="1" dirty="0">
                <a:latin typeface="標楷體" panose="03000509000000000000" pitchFamily="65" charset="-120"/>
                <a:ea typeface="標楷體" panose="03000509000000000000" pitchFamily="65" charset="-120"/>
              </a:rPr>
              <a:t>化趨勢</a:t>
            </a:r>
            <a:endParaRPr lang="zh-HK" altLang="en-US" sz="4000" b="1" dirty="0">
              <a:latin typeface="標楷體" panose="03000509000000000000" pitchFamily="65" charset="-120"/>
              <a:ea typeface="標楷體" panose="03000509000000000000" pitchFamily="65" charset="-120"/>
            </a:endParaRPr>
          </a:p>
        </p:txBody>
      </p:sp>
      <p:sp>
        <p:nvSpPr>
          <p:cNvPr id="6" name="任意多边形: 形状 20">
            <a:extLst>
              <a:ext uri="{FF2B5EF4-FFF2-40B4-BE49-F238E27FC236}">
                <a16:creationId xmlns:a16="http://schemas.microsoft.com/office/drawing/2014/main" id="{C5379432-31A1-4D4F-B8AA-D06A98602934}"/>
              </a:ext>
            </a:extLst>
          </p:cNvPr>
          <p:cNvSpPr/>
          <p:nvPr/>
        </p:nvSpPr>
        <p:spPr>
          <a:xfrm>
            <a:off x="1511559" y="240792"/>
            <a:ext cx="9234144"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CN" altLang="en-US" sz="4000" b="1" dirty="0">
                <a:solidFill>
                  <a:srgbClr val="FFFFFF"/>
                </a:solidFill>
                <a:latin typeface="DFKai-SB" panose="03000509000000000000" pitchFamily="65" charset="-120"/>
                <a:ea typeface="DFKai-SB" panose="03000509000000000000" pitchFamily="65" charset="-120"/>
                <a:sym typeface="Times New Roman" panose="02020603050405020304" pitchFamily="18" charset="0"/>
              </a:rPr>
              <a:t>各國經濟體系互相依存</a:t>
            </a:r>
            <a:r>
              <a:rPr lang="zh-TW" altLang="en-US" sz="4000" b="1" dirty="0">
                <a:solidFill>
                  <a:schemeClr val="bg1"/>
                </a:solidFill>
                <a:latin typeface="DFKai-SB" panose="03000509000000000000" pitchFamily="65" charset="-120"/>
                <a:ea typeface="DFKai-SB" panose="03000509000000000000" pitchFamily="65" charset="-120"/>
                <a:sym typeface="Times New Roman" panose="02020603050405020304" pitchFamily="18" charset="0"/>
              </a:rPr>
              <a:t>及互動的關係</a:t>
            </a:r>
            <a:endParaRPr lang="zh-CN" altLang="en-US" sz="4000" b="1" strike="sngStrike" dirty="0">
              <a:solidFill>
                <a:schemeClr val="bg1"/>
              </a:solidFill>
              <a:latin typeface="DFKai-SB" panose="03000509000000000000" pitchFamily="65" charset="-120"/>
              <a:ea typeface="DFKai-SB" panose="03000509000000000000" pitchFamily="65" charset="-120"/>
              <a:sym typeface="Times New Roman" panose="02020603050405020304" pitchFamily="18" charset="0"/>
            </a:endParaRPr>
          </a:p>
        </p:txBody>
      </p:sp>
    </p:spTree>
    <p:extLst>
      <p:ext uri="{BB962C8B-B14F-4D97-AF65-F5344CB8AC3E}">
        <p14:creationId xmlns:p14="http://schemas.microsoft.com/office/powerpoint/2010/main" val="3317090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a:extLst>
              <a:ext uri="{FF2B5EF4-FFF2-40B4-BE49-F238E27FC236}">
                <a16:creationId xmlns:a16="http://schemas.microsoft.com/office/drawing/2014/main" id="{5F074A0A-F6A4-49B7-B269-E3A8A4AE1C3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9006" y="901875"/>
            <a:ext cx="11898126" cy="586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7282064" y="5032592"/>
            <a:ext cx="4633085" cy="1671227"/>
          </a:xfrm>
          <a:prstGeom prst="rect">
            <a:avLst/>
          </a:prstGeom>
          <a:noFill/>
        </p:spPr>
        <p:txBody>
          <a:bodyPr wrap="square" rtlCol="0">
            <a:spAutoFit/>
          </a:bodyPr>
          <a:lstStyle/>
          <a:p>
            <a:r>
              <a:rPr lang="zh-CN" altLang="en-US" sz="1600" dirty="0" smtClean="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根據</a:t>
            </a:r>
            <a:r>
              <a:rPr lang="zh-CN" altLang="en-US" sz="1600" dirty="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世界</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銀行</a:t>
            </a:r>
            <a:r>
              <a:rPr lang="zh-CN" altLang="en-US" sz="1600" dirty="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的資料</a:t>
            </a:r>
            <a:r>
              <a:rPr lang="zh-CN" altLang="en-US" sz="1600" dirty="0" smtClean="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全球商品貿易出口</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額由</a:t>
            </a:r>
            <a:r>
              <a:rPr lang="en-US" altLang="zh-CN" sz="1600" dirty="0" smtClean="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1960</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年約</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1,228</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億</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美元，大幅增長至</a:t>
            </a:r>
            <a:r>
              <a:rPr lang="en-US" altLang="zh-CN" sz="1600" dirty="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2020</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年約</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177,060</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億</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美元</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a:t>
            </a:r>
            <a:r>
              <a:rPr lang="zh-TW" altLang="en-US" sz="1600" b="1" dirty="0" smtClean="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進入網頁看詳細數據</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endParaRPr>
          </a:p>
          <a:p>
            <a:pPr>
              <a:lnSpc>
                <a:spcPct val="130000"/>
              </a:lnSpc>
            </a:pPr>
            <a:endParaRPr lang="en-US" altLang="ja-JP" sz="14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a:p>
            <a:pPr>
              <a:lnSpc>
                <a:spcPct val="130000"/>
              </a:lnSpc>
            </a:pPr>
            <a:r>
              <a:rPr lang="ja-JP" altLang="en-US" sz="14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資料</a:t>
            </a:r>
            <a:r>
              <a:rPr lang="ja-JP" altLang="en-US" sz="1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來源：世界銀行網站</a:t>
            </a:r>
          </a:p>
          <a:p>
            <a:pPr>
              <a:lnSpc>
                <a:spcPct val="130000"/>
              </a:lnSpc>
            </a:pPr>
            <a:r>
              <a:rPr lang="en-US" altLang="ja-JP" sz="1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https://data.worldbank.org/topic/trade?view=char0t</a:t>
            </a:r>
            <a:r>
              <a:rPr lang="en-US" altLang="zh-TW" sz="14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endParaRPr lang="en-US" altLang="zh-TW" sz="1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p:txBody>
      </p:sp>
      <p:pic>
        <p:nvPicPr>
          <p:cNvPr id="6" name="圖片 5">
            <a:extLst>
              <a:ext uri="{FF2B5EF4-FFF2-40B4-BE49-F238E27FC236}">
                <a16:creationId xmlns:a16="http://schemas.microsoft.com/office/drawing/2014/main" id="{C33699E2-C203-46FE-A464-822CC875E9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51041" y="1216897"/>
            <a:ext cx="4579405" cy="3821374"/>
          </a:xfrm>
          <a:prstGeom prst="rect">
            <a:avLst/>
          </a:prstGeom>
        </p:spPr>
      </p:pic>
      <p:sp>
        <p:nvSpPr>
          <p:cNvPr id="4" name="Rectangle 3"/>
          <p:cNvSpPr/>
          <p:nvPr/>
        </p:nvSpPr>
        <p:spPr>
          <a:xfrm>
            <a:off x="376168" y="1345428"/>
            <a:ext cx="6590170" cy="4893647"/>
          </a:xfrm>
          <a:prstGeom prst="rect">
            <a:avLst/>
          </a:prstGeom>
          <a:ln w="38100">
            <a:solidFill>
              <a:srgbClr val="FF0000"/>
            </a:solidFill>
          </a:ln>
        </p:spPr>
        <p:txBody>
          <a:bodyPr wrap="square">
            <a:spAutoFit/>
          </a:bodyPr>
          <a:lstStyle/>
          <a:p>
            <a:pPr marL="457200" indent="-457200" algn="just">
              <a:buFont typeface="Arial" panose="020B0604020202020204" pitchFamily="34" charset="0"/>
              <a:buChar char="•"/>
            </a:pPr>
            <a:r>
              <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rPr>
              <a:t>1980</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年代多國初轉向自由市場經濟政策，國際貨幣基金會和世界銀行更將這套自由市場經濟政策向世界各國推廣，貿易壁壘逐漸消除令成本降低，跨國貿易活動因而愈趨頻繁，令世界貿易總值激增。</a:t>
            </a:r>
          </a:p>
          <a:p>
            <a:pPr marL="457200" indent="-457200" algn="just">
              <a:buFont typeface="Arial" panose="020B0604020202020204" pitchFamily="34" charset="0"/>
              <a:buChar char="•"/>
            </a:pPr>
            <a:endPar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lgn="just">
              <a:buFont typeface="Arial" panose="020B0604020202020204" pitchFamily="34" charset="0"/>
              <a:buChar char="•"/>
            </a:pP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隨</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着互聯網科技的進步、運輸系統發展完善，世界各地市場開放，跨國企業以全球為基礎來採購、製造、推廣及銷售，令產品傾銷各地，世界各地商品市場</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的</a:t>
            </a:r>
            <a:r>
              <a:rPr lang="zh-CN" altLang="en-US" sz="2600" dirty="0" smtClean="0">
                <a:latin typeface="Times New Roman" panose="02020603050405020304" pitchFamily="18" charset="0"/>
                <a:ea typeface="標楷體" panose="03000509000000000000" pitchFamily="65" charset="-120"/>
                <a:cs typeface="Times New Roman" panose="02020603050405020304" pitchFamily="18" charset="0"/>
              </a:rPr>
              <a:t>種類趨多元化，</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差異</a:t>
            </a:r>
            <a:r>
              <a:rPr lang="zh-CN" altLang="en-US" sz="2600" dirty="0" smtClean="0">
                <a:latin typeface="Times New Roman" panose="02020603050405020304" pitchFamily="18" charset="0"/>
                <a:ea typeface="標楷體" panose="03000509000000000000" pitchFamily="65" charset="-120"/>
                <a:cs typeface="Times New Roman" panose="02020603050405020304" pitchFamily="18" charset="0"/>
              </a:rPr>
              <a:t>亦可能</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日漸</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收窄，邁向一體化。 </a:t>
            </a:r>
          </a:p>
        </p:txBody>
      </p:sp>
      <p:sp>
        <p:nvSpPr>
          <p:cNvPr id="13" name="任意多边形: 形状 20">
            <a:extLst>
              <a:ext uri="{FF2B5EF4-FFF2-40B4-BE49-F238E27FC236}">
                <a16:creationId xmlns:a16="http://schemas.microsoft.com/office/drawing/2014/main" id="{C5379432-31A1-4D4F-B8AA-D06A98602934}"/>
              </a:ext>
            </a:extLst>
          </p:cNvPr>
          <p:cNvSpPr/>
          <p:nvPr/>
        </p:nvSpPr>
        <p:spPr>
          <a:xfrm>
            <a:off x="1511559" y="240792"/>
            <a:ext cx="9234144"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CN" altLang="en-US" sz="4000" b="1" dirty="0">
                <a:solidFill>
                  <a:srgbClr val="FFFFFF"/>
                </a:solidFill>
                <a:latin typeface="DFKai-SB" panose="03000509000000000000" pitchFamily="65" charset="-120"/>
                <a:ea typeface="DFKai-SB" panose="03000509000000000000" pitchFamily="65" charset="-120"/>
                <a:sym typeface="Times New Roman" panose="02020603050405020304" pitchFamily="18" charset="0"/>
              </a:rPr>
              <a:t>各國經濟體系互相依存</a:t>
            </a:r>
            <a:r>
              <a:rPr lang="zh-TW" altLang="en-US" sz="4000" b="1" dirty="0">
                <a:solidFill>
                  <a:schemeClr val="bg1"/>
                </a:solidFill>
                <a:latin typeface="DFKai-SB" panose="03000509000000000000" pitchFamily="65" charset="-120"/>
                <a:ea typeface="DFKai-SB" panose="03000509000000000000" pitchFamily="65" charset="-120"/>
                <a:sym typeface="Times New Roman" panose="02020603050405020304" pitchFamily="18" charset="0"/>
              </a:rPr>
              <a:t>及互動的關係</a:t>
            </a:r>
            <a:endParaRPr lang="zh-CN" altLang="en-US" sz="4000" b="1" strike="sngStrike" dirty="0">
              <a:solidFill>
                <a:schemeClr val="bg1"/>
              </a:solidFill>
              <a:latin typeface="DFKai-SB" panose="03000509000000000000" pitchFamily="65" charset="-120"/>
              <a:ea typeface="DFKai-SB" panose="03000509000000000000" pitchFamily="65" charset="-120"/>
              <a:sym typeface="Times New Roman" panose="02020603050405020304" pitchFamily="18" charset="0"/>
            </a:endParaRPr>
          </a:p>
        </p:txBody>
      </p:sp>
      <p:pic>
        <p:nvPicPr>
          <p:cNvPr id="5" name="Picture 4"/>
          <p:cNvPicPr>
            <a:picLocks noChangeAspect="1"/>
          </p:cNvPicPr>
          <p:nvPr/>
        </p:nvPicPr>
        <p:blipFill>
          <a:blip r:embed="rId5"/>
          <a:stretch>
            <a:fillRect/>
          </a:stretch>
        </p:blipFill>
        <p:spPr>
          <a:xfrm>
            <a:off x="9185163" y="1221010"/>
            <a:ext cx="2442363" cy="54141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8">
            <a:extLst>
              <a:ext uri="{FF2B5EF4-FFF2-40B4-BE49-F238E27FC236}">
                <a16:creationId xmlns:a16="http://schemas.microsoft.com/office/drawing/2014/main" id="{5F074A0A-F6A4-49B7-B269-E3A8A4AE1C3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3847" y="317193"/>
            <a:ext cx="11901399" cy="6250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圆角 233">
            <a:extLst>
              <a:ext uri="{FF2B5EF4-FFF2-40B4-BE49-F238E27FC236}">
                <a16:creationId xmlns:a16="http://schemas.microsoft.com/office/drawing/2014/main" id="{E279BF03-33EE-46EF-87D0-DA0B7853C595}"/>
              </a:ext>
            </a:extLst>
          </p:cNvPr>
          <p:cNvSpPr/>
          <p:nvPr/>
        </p:nvSpPr>
        <p:spPr>
          <a:xfrm flipV="1">
            <a:off x="395112" y="1565147"/>
            <a:ext cx="6671009" cy="4712444"/>
          </a:xfrm>
          <a:prstGeom prst="roundRect">
            <a:avLst>
              <a:gd name="adj" fmla="val 5061"/>
            </a:avLst>
          </a:prstGeom>
          <a:solidFill>
            <a:srgbClr val="FFC000">
              <a:alpha val="13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3" name="矩形 2"/>
          <p:cNvSpPr/>
          <p:nvPr/>
        </p:nvSpPr>
        <p:spPr>
          <a:xfrm>
            <a:off x="548640" y="1738312"/>
            <a:ext cx="6444343" cy="4933658"/>
          </a:xfrm>
          <a:prstGeom prst="rect">
            <a:avLst/>
          </a:prstGeom>
          <a:ln>
            <a:noFill/>
            <a:prstDash val="dashDot"/>
          </a:ln>
        </p:spPr>
        <p:txBody>
          <a:bodyPr wrap="square">
            <a:spAutoFit/>
          </a:bodyPr>
          <a:lstStyle/>
          <a:p>
            <a:pPr marL="342900" indent="-342900">
              <a:buFont typeface="Arial" panose="020B0604020202020204" pitchFamily="34" charset="0"/>
              <a:buChar char="•"/>
            </a:pPr>
            <a:r>
              <a:rPr lang="zh-CN" altLang="en-US" sz="26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浙江</a:t>
            </a:r>
            <a:r>
              <a:rPr lang="zh-CN" altLang="en-US" sz="26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義</a:t>
            </a:r>
            <a:r>
              <a:rPr lang="zh-CN" altLang="en-US" sz="26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烏是</a:t>
            </a:r>
            <a:r>
              <a:rPr lang="zh-CN" altLang="en-US" sz="26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全球最大的小商品集散中心，有</a:t>
            </a:r>
            <a:r>
              <a:rPr lang="en-US" altLang="zh-CN" sz="26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180</a:t>
            </a:r>
            <a:r>
              <a:rPr lang="zh-CN" altLang="en-US" sz="26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萬種小商品銷往全球</a:t>
            </a:r>
            <a:r>
              <a:rPr lang="en-US" altLang="zh-CN" sz="26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200</a:t>
            </a:r>
            <a:r>
              <a:rPr lang="zh-CN" altLang="en-US" sz="26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多個國家和地區</a:t>
            </a:r>
            <a:r>
              <a:rPr lang="zh-CN" altLang="en-US" sz="26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r>
              <a:rPr lang="en-US" altLang="zh-CN" sz="26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2011</a:t>
            </a:r>
            <a:r>
              <a:rPr lang="zh-CN" altLang="en-US" sz="26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年，中歐班列開通，途經</a:t>
            </a:r>
            <a:r>
              <a:rPr lang="en-US" altLang="zh-CN" sz="26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8</a:t>
            </a:r>
            <a:r>
              <a:rPr lang="zh-CN" altLang="en-US" sz="26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個國家，總共</a:t>
            </a:r>
            <a:r>
              <a:rPr lang="en-US" altLang="zh-TW" sz="26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13,000</a:t>
            </a:r>
            <a:r>
              <a:rPr lang="zh-TW" altLang="en-US" sz="26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多</a:t>
            </a:r>
            <a:r>
              <a:rPr lang="zh-CN" altLang="en-US" sz="26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公里。</a:t>
            </a:r>
            <a:r>
              <a:rPr lang="zh-TW" altLang="en-US" sz="26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數十</a:t>
            </a:r>
            <a:r>
              <a:rPr lang="zh-CN" altLang="en-US" sz="26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萬種小商品由東向西，橫貫整個亞歐大陸</a:t>
            </a:r>
            <a:r>
              <a:rPr lang="zh-CN" altLang="en-US" sz="26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    </a:t>
            </a:r>
            <a:endParaRPr lang="en-US" altLang="zh-CN" sz="26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a:p>
            <a:pPr marL="342900" indent="-342900">
              <a:buFont typeface="Arial" panose="020B0604020202020204" pitchFamily="34" charset="0"/>
              <a:buChar char="•"/>
            </a:pPr>
            <a:r>
              <a:rPr lang="zh-CN" altLang="en-US" sz="26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中歐</a:t>
            </a:r>
            <a:r>
              <a:rPr lang="zh-CN" altLang="en-US" sz="26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班列運輸的貨物已由初期的手機、電腦</a:t>
            </a:r>
            <a:r>
              <a:rPr lang="zh-CN" altLang="en-US" sz="26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等</a:t>
            </a:r>
            <a:r>
              <a:rPr lang="zh-TW" altLang="en-US" sz="26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電子</a:t>
            </a:r>
            <a:r>
              <a:rPr lang="zh-CN" altLang="en-US" sz="26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產品</a:t>
            </a:r>
            <a:r>
              <a:rPr lang="zh-CN" altLang="en-US" sz="26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逐步擴大到衣服鞋帽、汽車及配件、葡萄酒、咖啡豆、木材、傢俱</a:t>
            </a:r>
            <a:r>
              <a:rPr lang="zh-CN" altLang="en-US" sz="26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等</a:t>
            </a:r>
            <a:r>
              <a:rPr lang="zh-TW" altLang="en-US" sz="26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種</a:t>
            </a:r>
            <a:r>
              <a:rPr lang="zh-CN" altLang="en-US" sz="26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類。</a:t>
            </a:r>
            <a:endParaRPr lang="en-US" altLang="zh-CN" sz="26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a:p>
            <a:pPr>
              <a:lnSpc>
                <a:spcPct val="130000"/>
              </a:lnSpc>
            </a:pPr>
            <a:endParaRPr lang="en-US" altLang="zh-CN" sz="2000" dirty="0" smtClean="0">
              <a:latin typeface="DFKai-SB" panose="03000509000000000000" pitchFamily="65" charset="-120"/>
              <a:ea typeface="DFKai-SB" panose="03000509000000000000" pitchFamily="65" charset="-120"/>
              <a:sym typeface="Times New Roman" panose="02020603050405020304" pitchFamily="18" charset="0"/>
            </a:endParaRPr>
          </a:p>
          <a:p>
            <a:pPr>
              <a:lnSpc>
                <a:spcPct val="130000"/>
              </a:lnSpc>
            </a:pPr>
            <a:r>
              <a:rPr lang="zh-TW" altLang="en-US" sz="1400" dirty="0" smtClean="0">
                <a:latin typeface="DFKai-SB" panose="03000509000000000000" pitchFamily="65" charset="-120"/>
                <a:ea typeface="DFKai-SB" panose="03000509000000000000" pitchFamily="65" charset="-120"/>
                <a:sym typeface="Times New Roman" panose="02020603050405020304" pitchFamily="18" charset="0"/>
              </a:rPr>
              <a:t>參考資料</a:t>
            </a:r>
            <a:r>
              <a:rPr lang="zh-CN" altLang="en-US" sz="1400" dirty="0" smtClean="0">
                <a:latin typeface="DFKai-SB" panose="03000509000000000000" pitchFamily="65" charset="-120"/>
                <a:ea typeface="DFKai-SB" panose="03000509000000000000" pitchFamily="65" charset="-120"/>
                <a:sym typeface="Times New Roman" panose="02020603050405020304" pitchFamily="18" charset="0"/>
              </a:rPr>
              <a:t>：</a:t>
            </a:r>
            <a:r>
              <a:rPr lang="zh-TW" altLang="en-US" sz="1400" dirty="0" smtClean="0">
                <a:latin typeface="DFKai-SB" panose="03000509000000000000" pitchFamily="65" charset="-120"/>
                <a:ea typeface="DFKai-SB" panose="03000509000000000000" pitchFamily="65" charset="-120"/>
                <a:sym typeface="Times New Roman" panose="02020603050405020304" pitchFamily="18" charset="0"/>
              </a:rPr>
              <a:t>中華人民共和國國務院新聞辦公室網頁</a:t>
            </a:r>
            <a:endParaRPr lang="en-US" altLang="zh-CN" sz="1400" dirty="0" smtClean="0">
              <a:latin typeface="DFKai-SB" panose="03000509000000000000" pitchFamily="65" charset="-120"/>
              <a:ea typeface="DFKai-SB" panose="03000509000000000000" pitchFamily="65" charset="-120"/>
              <a:sym typeface="Times New Roman" panose="02020603050405020304" pitchFamily="18" charset="0"/>
            </a:endParaRPr>
          </a:p>
          <a:p>
            <a:pPr>
              <a:lnSpc>
                <a:spcPct val="130000"/>
              </a:lnSpc>
            </a:pPr>
            <a:r>
              <a:rPr lang="en-US" altLang="zh-CN" sz="14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http</a:t>
            </a:r>
            <a:r>
              <a:rPr lang="en-US" altLang="zh-CN" sz="1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://www.scio.gov.cn/31773/35507/35513/35521/Document/1548884/1548884.htm</a:t>
            </a:r>
          </a:p>
          <a:p>
            <a:pPr algn="r">
              <a:lnSpc>
                <a:spcPct val="130000"/>
              </a:lnSpc>
            </a:pPr>
            <a:endParaRPr lang="zh-CN" altLang="en-US" sz="1400" dirty="0">
              <a:latin typeface="DFKai-SB" panose="03000509000000000000" pitchFamily="65" charset="-120"/>
              <a:ea typeface="DFKai-SB" panose="03000509000000000000" pitchFamily="65" charset="-120"/>
              <a:sym typeface="Times New Roman" panose="02020603050405020304" pitchFamily="18" charset="0"/>
            </a:endParaRPr>
          </a:p>
        </p:txBody>
      </p:sp>
      <p:sp>
        <p:nvSpPr>
          <p:cNvPr id="15" name="标题 1">
            <a:extLst>
              <a:ext uri="{FF2B5EF4-FFF2-40B4-BE49-F238E27FC236}">
                <a16:creationId xmlns:a16="http://schemas.microsoft.com/office/drawing/2014/main" id="{DD81B73F-E22C-42CE-A5DB-9F996C6FFEDE}"/>
              </a:ext>
            </a:extLst>
          </p:cNvPr>
          <p:cNvSpPr txBox="1">
            <a:spLocks noChangeArrowheads="1"/>
          </p:cNvSpPr>
          <p:nvPr/>
        </p:nvSpPr>
        <p:spPr bwMode="auto">
          <a:xfrm>
            <a:off x="2062162" y="1033476"/>
            <a:ext cx="8067675" cy="515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zh-CN" altLang="en-US" sz="2800" dirty="0">
                <a:latin typeface="DFKai-SB" panose="03000509000000000000" pitchFamily="65" charset="-120"/>
                <a:ea typeface="DFKai-SB" panose="03000509000000000000" pitchFamily="65" charset="-120"/>
              </a:rPr>
              <a:t>中歐班列</a:t>
            </a:r>
            <a:r>
              <a:rPr lang="zh-CN" altLang="zh-CN" sz="2800" dirty="0">
                <a:latin typeface="DFKai-SB" panose="03000509000000000000" pitchFamily="65" charset="-120"/>
                <a:ea typeface="DFKai-SB" panose="03000509000000000000" pitchFamily="65" charset="-120"/>
              </a:rPr>
              <a:t>讓中國商品走向歐洲</a:t>
            </a:r>
          </a:p>
          <a:p>
            <a:pPr algn="ctr"/>
            <a:endParaRPr lang="zh-CN" altLang="en-US" sz="2800" dirty="0">
              <a:latin typeface="DFKai-SB" panose="03000509000000000000" pitchFamily="65" charset="-120"/>
              <a:ea typeface="DFKai-SB" panose="03000509000000000000" pitchFamily="65" charset="-120"/>
              <a:sym typeface="Times New Roman" panose="02020603050405020304" pitchFamily="18" charset="0"/>
            </a:endParaRPr>
          </a:p>
        </p:txBody>
      </p:sp>
      <p:sp>
        <p:nvSpPr>
          <p:cNvPr id="4" name="Rectangle 3"/>
          <p:cNvSpPr/>
          <p:nvPr/>
        </p:nvSpPr>
        <p:spPr>
          <a:xfrm>
            <a:off x="7219649" y="4205141"/>
            <a:ext cx="4612072" cy="1785104"/>
          </a:xfrm>
          <a:prstGeom prst="rect">
            <a:avLst/>
          </a:prstGeom>
        </p:spPr>
        <p:txBody>
          <a:bodyPr wrap="square">
            <a:spAutoFit/>
          </a:bodyPr>
          <a:lstStyle/>
          <a:p>
            <a:r>
              <a:rPr lang="zh-TW" altLang="en-US" dirty="0" smtClean="0">
                <a:latin typeface="DFKai-SB" panose="03000509000000000000" pitchFamily="65" charset="-120"/>
                <a:ea typeface="DFKai-SB" panose="03000509000000000000" pitchFamily="65" charset="-120"/>
                <a:sym typeface="Times New Roman" panose="02020603050405020304" pitchFamily="18" charset="0"/>
              </a:rPr>
              <a:t>視頻</a:t>
            </a:r>
            <a:r>
              <a:rPr lang="zh-CN" altLang="en-US" dirty="0" smtClean="0">
                <a:latin typeface="DFKai-SB" panose="03000509000000000000" pitchFamily="65" charset="-120"/>
                <a:ea typeface="DFKai-SB" panose="03000509000000000000" pitchFamily="65" charset="-120"/>
                <a:sym typeface="Times New Roman" panose="02020603050405020304" pitchFamily="18" charset="0"/>
              </a:rPr>
              <a:t>：</a:t>
            </a:r>
            <a:r>
              <a:rPr lang="zh-TW" altLang="en-US"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r>
              <a:rPr lang="zh-CN" altLang="en-US"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入世</a:t>
            </a:r>
            <a:r>
              <a:rPr lang="zh-TW" altLang="en-US"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r>
              <a:rPr lang="en-US" altLang="zh-CN"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20</a:t>
            </a:r>
            <a:r>
              <a:rPr lang="zh-CN" altLang="en-US"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年：機遇與共贏的故事</a:t>
            </a:r>
            <a:endParaRPr lang="en-US" altLang="zh-CN"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a:p>
            <a:pPr latinLnBrk="1"/>
            <a:r>
              <a:rPr lang="zh-TW" altLang="en-US" sz="1400" dirty="0" smtClean="0">
                <a:latin typeface="Times New Roman" panose="02020603050405020304" pitchFamily="18" charset="0"/>
                <a:cs typeface="Times New Roman" panose="02020603050405020304" pitchFamily="18" charset="0"/>
              </a:rPr>
              <a:t>http</a:t>
            </a:r>
            <a:r>
              <a:rPr lang="zh-TW" altLang="en-US" sz="1400" dirty="0">
                <a:latin typeface="Times New Roman" panose="02020603050405020304" pitchFamily="18" charset="0"/>
                <a:cs typeface="Times New Roman" panose="02020603050405020304" pitchFamily="18" charset="0"/>
              </a:rPr>
              <a:t>://www.news.cn/video/2021-12/11/c_1211483112</a:t>
            </a:r>
            <a:r>
              <a:rPr lang="zh-TW" altLang="en-US" sz="1400" dirty="0" smtClean="0">
                <a:latin typeface="Times New Roman" panose="02020603050405020304" pitchFamily="18" charset="0"/>
                <a:cs typeface="Times New Roman" panose="02020603050405020304" pitchFamily="18" charset="0"/>
              </a:rPr>
              <a:t>.htm</a:t>
            </a:r>
            <a:endParaRPr lang="en-US" altLang="zh-TW" sz="1400" dirty="0" smtClean="0">
              <a:latin typeface="Times New Roman" panose="02020603050405020304" pitchFamily="18" charset="0"/>
              <a:cs typeface="Times New Roman" panose="02020603050405020304" pitchFamily="18" charset="0"/>
            </a:endParaRPr>
          </a:p>
          <a:p>
            <a:pPr latinLnBrk="1"/>
            <a:endParaRPr lang="en-US" altLang="zh-TW" dirty="0" smtClean="0"/>
          </a:p>
          <a:p>
            <a:r>
              <a:rPr lang="en-US" altLang="zh-TW" sz="2000" dirty="0" smtClean="0">
                <a:latin typeface="Times New Roman" panose="02020603050405020304" pitchFamily="18" charset="0"/>
                <a:ea typeface="DFKai-SB"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DFKai-SB" panose="03000509000000000000" pitchFamily="65" charset="-120"/>
                <a:cs typeface="Times New Roman" panose="02020603050405020304" pitchFamily="18" charset="0"/>
              </a:rPr>
              <a:t>觀看</a:t>
            </a:r>
            <a:r>
              <a:rPr lang="zh-TW" altLang="en-US" sz="2000" dirty="0">
                <a:latin typeface="Times New Roman" panose="02020603050405020304" pitchFamily="18" charset="0"/>
                <a:ea typeface="DFKai-SB" panose="03000509000000000000" pitchFamily="65" charset="-120"/>
                <a:cs typeface="Times New Roman" panose="02020603050405020304" pitchFamily="18" charset="0"/>
              </a:rPr>
              <a:t>片段：</a:t>
            </a:r>
            <a:r>
              <a:rPr lang="en-US" altLang="zh-TW" sz="2000" dirty="0" smtClean="0">
                <a:latin typeface="Times New Roman" panose="02020603050405020304" pitchFamily="18" charset="0"/>
                <a:ea typeface="DFKai-SB" panose="03000509000000000000" pitchFamily="65" charset="-120"/>
                <a:cs typeface="Times New Roman" panose="02020603050405020304" pitchFamily="18" charset="0"/>
              </a:rPr>
              <a:t>0:27-2:56</a:t>
            </a:r>
            <a:r>
              <a:rPr lang="zh-TW" altLang="en-US" sz="2000" dirty="0" smtClean="0">
                <a:latin typeface="Times New Roman" panose="02020603050405020304" pitchFamily="18" charset="0"/>
                <a:ea typeface="DFKai-SB" panose="03000509000000000000" pitchFamily="65" charset="-120"/>
                <a:cs typeface="Times New Roman" panose="02020603050405020304" pitchFamily="18" charset="0"/>
              </a:rPr>
              <a:t>，當中</a:t>
            </a:r>
            <a:r>
              <a:rPr lang="zh-TW" altLang="en-US" sz="2000" dirty="0">
                <a:latin typeface="Times New Roman" panose="02020603050405020304" pitchFamily="18" charset="0"/>
                <a:ea typeface="DFKai-SB" panose="03000509000000000000" pitchFamily="65" charset="-120"/>
                <a:cs typeface="Times New Roman" panose="02020603050405020304" pitchFamily="18" charset="0"/>
              </a:rPr>
              <a:t>介紹浙江義烏藉着經濟全球化而成為「世界超級市場」的</a:t>
            </a:r>
            <a:r>
              <a:rPr lang="zh-TW" altLang="en-US" sz="2000" dirty="0" smtClean="0">
                <a:latin typeface="Times New Roman" panose="02020603050405020304" pitchFamily="18" charset="0"/>
                <a:ea typeface="DFKai-SB" panose="03000509000000000000" pitchFamily="65" charset="-120"/>
                <a:cs typeface="Times New Roman" panose="02020603050405020304" pitchFamily="18" charset="0"/>
              </a:rPr>
              <a:t>經歷</a:t>
            </a:r>
            <a:r>
              <a:rPr lang="en-US" altLang="zh-TW" sz="2000" dirty="0" smtClean="0">
                <a:latin typeface="Times New Roman" panose="02020603050405020304" pitchFamily="18" charset="0"/>
                <a:ea typeface="DFKai-SB" panose="03000509000000000000" pitchFamily="65" charset="-120"/>
                <a:cs typeface="Times New Roman" panose="02020603050405020304" pitchFamily="18" charset="0"/>
              </a:rPr>
              <a:t>﹚</a:t>
            </a:r>
            <a:endParaRPr lang="zh-TW" altLang="en-US" sz="2000" dirty="0">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62" y="1787409"/>
            <a:ext cx="3993042" cy="2239594"/>
          </a:xfrm>
          <a:prstGeom prst="rect">
            <a:avLst/>
          </a:prstGeom>
        </p:spPr>
      </p:pic>
      <p:sp>
        <p:nvSpPr>
          <p:cNvPr id="17" name="任意多边形: 形状 20">
            <a:extLst>
              <a:ext uri="{FF2B5EF4-FFF2-40B4-BE49-F238E27FC236}">
                <a16:creationId xmlns:a16="http://schemas.microsoft.com/office/drawing/2014/main" id="{C5379432-31A1-4D4F-B8AA-D06A98602934}"/>
              </a:ext>
            </a:extLst>
          </p:cNvPr>
          <p:cNvSpPr/>
          <p:nvPr/>
        </p:nvSpPr>
        <p:spPr>
          <a:xfrm>
            <a:off x="1916367" y="235077"/>
            <a:ext cx="9234144"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CN" altLang="en-US" sz="4000" b="1" dirty="0">
                <a:solidFill>
                  <a:srgbClr val="FFFFFF"/>
                </a:solidFill>
                <a:latin typeface="DFKai-SB" panose="03000509000000000000" pitchFamily="65" charset="-120"/>
                <a:ea typeface="DFKai-SB" panose="03000509000000000000" pitchFamily="65" charset="-120"/>
                <a:sym typeface="Times New Roman" panose="02020603050405020304" pitchFamily="18" charset="0"/>
              </a:rPr>
              <a:t>各國經濟體系互相依存</a:t>
            </a:r>
            <a:r>
              <a:rPr lang="zh-TW" altLang="en-US" sz="4000" b="1" dirty="0">
                <a:solidFill>
                  <a:schemeClr val="bg1"/>
                </a:solidFill>
                <a:latin typeface="DFKai-SB" panose="03000509000000000000" pitchFamily="65" charset="-120"/>
                <a:ea typeface="DFKai-SB" panose="03000509000000000000" pitchFamily="65" charset="-120"/>
                <a:sym typeface="Times New Roman" panose="02020603050405020304" pitchFamily="18" charset="0"/>
              </a:rPr>
              <a:t>及互動的關係</a:t>
            </a:r>
            <a:endParaRPr lang="zh-CN" altLang="en-US" sz="4000" b="1" strike="sngStrike" dirty="0">
              <a:solidFill>
                <a:schemeClr val="bg1"/>
              </a:solidFill>
              <a:latin typeface="DFKai-SB" panose="03000509000000000000" pitchFamily="65" charset="-120"/>
              <a:ea typeface="DFKai-SB" panose="03000509000000000000" pitchFamily="65" charset="-120"/>
              <a:sym typeface="Times New Roman" panose="02020603050405020304" pitchFamily="18" charset="0"/>
            </a:endParaRPr>
          </a:p>
        </p:txBody>
      </p:sp>
      <p:pic>
        <p:nvPicPr>
          <p:cNvPr id="18" name="Picture 17"/>
          <p:cNvPicPr>
            <a:picLocks noChangeAspect="1"/>
          </p:cNvPicPr>
          <p:nvPr/>
        </p:nvPicPr>
        <p:blipFill>
          <a:blip r:embed="rId5"/>
          <a:stretch>
            <a:fillRect/>
          </a:stretch>
        </p:blipFill>
        <p:spPr>
          <a:xfrm>
            <a:off x="133847" y="136817"/>
            <a:ext cx="1594256" cy="580365"/>
          </a:xfrm>
          <a:prstGeom prst="rect">
            <a:avLst/>
          </a:prstGeom>
        </p:spPr>
      </p:pic>
      <p:pic>
        <p:nvPicPr>
          <p:cNvPr id="7" name="Picture 6"/>
          <p:cNvPicPr>
            <a:picLocks noChangeAspect="1"/>
          </p:cNvPicPr>
          <p:nvPr/>
        </p:nvPicPr>
        <p:blipFill>
          <a:blip r:embed="rId6"/>
          <a:stretch>
            <a:fillRect/>
          </a:stretch>
        </p:blipFill>
        <p:spPr>
          <a:xfrm>
            <a:off x="7391362" y="1802139"/>
            <a:ext cx="1294887" cy="82766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2">
            <a:extLst>
              <a:ext uri="{FF2B5EF4-FFF2-40B4-BE49-F238E27FC236}">
                <a16:creationId xmlns:a16="http://schemas.microsoft.com/office/drawing/2014/main" id="{FC305562-EF97-4FA5-AADD-63C9A64E5579}"/>
              </a:ext>
            </a:extLst>
          </p:cNvPr>
          <p:cNvSpPr txBox="1"/>
          <p:nvPr/>
        </p:nvSpPr>
        <p:spPr>
          <a:xfrm>
            <a:off x="905691" y="1862812"/>
            <a:ext cx="10025545" cy="3693319"/>
          </a:xfrm>
          <a:prstGeom prst="rect">
            <a:avLst/>
          </a:prstGeom>
          <a:noFill/>
        </p:spPr>
        <p:txBody>
          <a:bodyPr wrap="square">
            <a:spAutoFit/>
          </a:bodyPr>
          <a:lstStyle/>
          <a:p>
            <a:pPr marL="457200" indent="-457200" algn="just">
              <a:buFont typeface="Arial" panose="020B0604020202020204" pitchFamily="34" charset="0"/>
              <a:buChar char="•"/>
            </a:pPr>
            <a:r>
              <a:rPr lang="zh-TW" altLang="en-US" sz="2600" dirty="0" smtClean="0">
                <a:latin typeface="標楷體" panose="03000509000000000000" pitchFamily="65" charset="-120"/>
                <a:ea typeface="標楷體" panose="03000509000000000000" pitchFamily="65" charset="-120"/>
              </a:rPr>
              <a:t>全球</a:t>
            </a:r>
            <a:r>
              <a:rPr lang="zh-TW" altLang="en-US" sz="2600" dirty="0">
                <a:latin typeface="標楷體" panose="03000509000000000000" pitchFamily="65" charset="-120"/>
                <a:ea typeface="標楷體" panose="03000509000000000000" pitchFamily="65" charset="-120"/>
              </a:rPr>
              <a:t>一體化的金融投資市場，</a:t>
            </a:r>
            <a:r>
              <a:rPr lang="zh-TW" altLang="en-US" sz="2600" dirty="0" smtClean="0">
                <a:latin typeface="標楷體" panose="03000509000000000000" pitchFamily="65" charset="-120"/>
                <a:ea typeface="標楷體" panose="03000509000000000000" pitchFamily="65" charset="-120"/>
              </a:rPr>
              <a:t>在</a:t>
            </a:r>
            <a:r>
              <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世紀</a:t>
            </a:r>
            <a:r>
              <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rPr>
              <a:t>80</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年代</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已具</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雛形，</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歐洲、美洲、東亞、澳紐等地均先後開放本土金融市場，又放寬了資本管制，加快了金融全球化的進程。至</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世紀初，中國也因加入世貿而逐漸開放本土的金融市場</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lgn="just">
              <a:buFont typeface="Arial" panose="020B0604020202020204" pitchFamily="34" charset="0"/>
              <a:buChar char="•"/>
            </a:pPr>
            <a:endParaRPr lang="en-US" altLang="zh-TW" sz="2600" dirty="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lgn="just">
              <a:buFont typeface="Arial" panose="020B0604020202020204" pitchFamily="34" charset="0"/>
              <a:buChar char="•"/>
            </a:pP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人們</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能夠在不同國家及地區自由進行各類金融活動，例如企業可通過外地的股票市場上市集資，或在其他國家及地區收購不同的企業。金融全球化打破了地域限制</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小時無間斷地進行，加速了資本市場趨向一體化</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600" b="0" i="0"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任意多边形: 形状 20">
            <a:extLst>
              <a:ext uri="{FF2B5EF4-FFF2-40B4-BE49-F238E27FC236}">
                <a16:creationId xmlns:a16="http://schemas.microsoft.com/office/drawing/2014/main" id="{C5379432-31A1-4D4F-B8AA-D06A98602934}"/>
              </a:ext>
            </a:extLst>
          </p:cNvPr>
          <p:cNvSpPr/>
          <p:nvPr/>
        </p:nvSpPr>
        <p:spPr>
          <a:xfrm>
            <a:off x="1697092" y="309301"/>
            <a:ext cx="9234144"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CN" altLang="en-US" sz="4000" b="1" dirty="0">
                <a:solidFill>
                  <a:srgbClr val="FFFFFF"/>
                </a:solidFill>
                <a:latin typeface="DFKai-SB" panose="03000509000000000000" pitchFamily="65" charset="-120"/>
                <a:ea typeface="DFKai-SB" panose="03000509000000000000" pitchFamily="65" charset="-120"/>
                <a:sym typeface="Times New Roman" panose="02020603050405020304" pitchFamily="18" charset="0"/>
              </a:rPr>
              <a:t>各國經濟體系互相依存</a:t>
            </a:r>
            <a:r>
              <a:rPr lang="zh-TW" altLang="en-US" sz="4000" b="1" dirty="0">
                <a:solidFill>
                  <a:schemeClr val="bg1"/>
                </a:solidFill>
                <a:latin typeface="DFKai-SB" panose="03000509000000000000" pitchFamily="65" charset="-120"/>
                <a:ea typeface="DFKai-SB" panose="03000509000000000000" pitchFamily="65" charset="-120"/>
                <a:sym typeface="Times New Roman" panose="02020603050405020304" pitchFamily="18" charset="0"/>
              </a:rPr>
              <a:t>及互動的關係</a:t>
            </a:r>
            <a:endParaRPr lang="zh-CN" altLang="en-US" sz="4000" b="1" strike="sngStrike" dirty="0">
              <a:solidFill>
                <a:schemeClr val="bg1"/>
              </a:solidFill>
              <a:latin typeface="DFKai-SB" panose="03000509000000000000" pitchFamily="65" charset="-120"/>
              <a:ea typeface="DFKai-SB" panose="03000509000000000000" pitchFamily="65" charset="-120"/>
              <a:sym typeface="Times New Roman" panose="02020603050405020304" pitchFamily="18" charset="0"/>
            </a:endParaRPr>
          </a:p>
        </p:txBody>
      </p:sp>
      <p:sp>
        <p:nvSpPr>
          <p:cNvPr id="2" name="Rectangle 1"/>
          <p:cNvSpPr/>
          <p:nvPr/>
        </p:nvSpPr>
        <p:spPr>
          <a:xfrm>
            <a:off x="3796480" y="1041125"/>
            <a:ext cx="4801314" cy="707886"/>
          </a:xfrm>
          <a:prstGeom prst="rect">
            <a:avLst/>
          </a:prstGeom>
        </p:spPr>
        <p:txBody>
          <a:bodyPr wrap="none">
            <a:spAutoFit/>
          </a:bodyPr>
          <a:lstStyle/>
          <a:p>
            <a:pPr algn="ctr"/>
            <a:r>
              <a:rPr lang="zh-TW" altLang="en-US" sz="4000" b="1" dirty="0">
                <a:solidFill>
                  <a:srgbClr val="0A0A0A"/>
                </a:solidFill>
                <a:latin typeface="標楷體" panose="03000509000000000000" pitchFamily="65" charset="-120"/>
                <a:ea typeface="標楷體" panose="03000509000000000000" pitchFamily="65" charset="-120"/>
              </a:rPr>
              <a:t>資本市場一體化</a:t>
            </a:r>
            <a:r>
              <a:rPr lang="zh-TW" altLang="en-US" sz="4000" b="1" dirty="0" smtClean="0">
                <a:solidFill>
                  <a:srgbClr val="0A0A0A"/>
                </a:solidFill>
                <a:latin typeface="標楷體" panose="03000509000000000000" pitchFamily="65" charset="-120"/>
                <a:ea typeface="標楷體" panose="03000509000000000000" pitchFamily="65" charset="-120"/>
              </a:rPr>
              <a:t>趨勢</a:t>
            </a:r>
            <a:endParaRPr lang="zh-TW" altLang="en-US" sz="4000" b="1" dirty="0">
              <a:solidFill>
                <a:srgbClr val="0A0A0A"/>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233190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descr="聳立在引人注目的天空的現代摩天大樓低角度視圖">
            <a:extLst>
              <a:ext uri="{FF2B5EF4-FFF2-40B4-BE49-F238E27FC236}">
                <a16:creationId xmlns:a16="http://schemas.microsoft.com/office/drawing/2014/main" id="{FAD9503B-7EDB-42E0-8769-18E18643A6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35549" y="1351384"/>
            <a:ext cx="2469067" cy="1631007"/>
          </a:xfrm>
          <a:prstGeom prst="rect">
            <a:avLst/>
          </a:prstGeom>
        </p:spPr>
      </p:pic>
      <p:pic>
        <p:nvPicPr>
          <p:cNvPr id="9" name="圖片 8" descr="數位顯示器上的股票數字">
            <a:extLst>
              <a:ext uri="{FF2B5EF4-FFF2-40B4-BE49-F238E27FC236}">
                <a16:creationId xmlns:a16="http://schemas.microsoft.com/office/drawing/2014/main" id="{093BEF49-7B7C-4E5C-BB79-0BD707111D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35549" y="2981356"/>
            <a:ext cx="2469066" cy="1440691"/>
          </a:xfrm>
          <a:prstGeom prst="rect">
            <a:avLst/>
          </a:prstGeom>
        </p:spPr>
      </p:pic>
      <p:pic>
        <p:nvPicPr>
          <p:cNvPr id="7" name="圖片 6" descr="彩色圖形資料的特寫相片">
            <a:extLst>
              <a:ext uri="{FF2B5EF4-FFF2-40B4-BE49-F238E27FC236}">
                <a16:creationId xmlns:a16="http://schemas.microsoft.com/office/drawing/2014/main" id="{AF26139D-1847-4E09-B892-C38C5522B8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43859" y="4422047"/>
            <a:ext cx="2460756" cy="1641142"/>
          </a:xfrm>
          <a:prstGeom prst="rect">
            <a:avLst/>
          </a:prstGeom>
        </p:spPr>
      </p:pic>
      <p:sp>
        <p:nvSpPr>
          <p:cNvPr id="2" name="Rectangle 1"/>
          <p:cNvSpPr/>
          <p:nvPr/>
        </p:nvSpPr>
        <p:spPr>
          <a:xfrm>
            <a:off x="532691" y="1351384"/>
            <a:ext cx="8609404" cy="4493538"/>
          </a:xfrm>
          <a:prstGeom prst="rect">
            <a:avLst/>
          </a:prstGeom>
          <a:ln w="38100">
            <a:solidFill>
              <a:srgbClr val="0000FF"/>
            </a:solidFill>
          </a:ln>
        </p:spPr>
        <p:txBody>
          <a:bodyPr wrap="square">
            <a:spAutoFit/>
          </a:bodyPr>
          <a:lstStyle/>
          <a:p>
            <a:pPr marL="457200" indent="-457200">
              <a:buFont typeface="Arial" panose="020B0604020202020204" pitchFamily="34" charset="0"/>
              <a:buChar char="•"/>
            </a:pPr>
            <a:r>
              <a:rPr lang="zh-HK" altLang="zh-TW" sz="2600" kern="100" dirty="0">
                <a:latin typeface="DFKai-SB" panose="03000509000000000000" pitchFamily="65" charset="-120"/>
                <a:ea typeface="DFKai-SB" panose="03000509000000000000" pitchFamily="65" charset="-120"/>
                <a:cs typeface="Times New Roman" panose="02020603050405020304" pitchFamily="18" charset="0"/>
              </a:rPr>
              <a:t>投資者可以選擇投資在本地或其他地方</a:t>
            </a:r>
            <a:r>
              <a:rPr lang="zh-TW" altLang="zh-TW" sz="2600" kern="100" dirty="0">
                <a:latin typeface="DFKai-SB" panose="03000509000000000000" pitchFamily="65" charset="-120"/>
                <a:ea typeface="DFKai-SB" panose="03000509000000000000" pitchFamily="65" charset="-120"/>
                <a:cs typeface="Times New Roman" panose="02020603050405020304" pitchFamily="18" charset="0"/>
              </a:rPr>
              <a:t>（</a:t>
            </a:r>
            <a:r>
              <a:rPr lang="zh-HK" altLang="zh-TW" sz="2600" kern="100" dirty="0">
                <a:latin typeface="DFKai-SB" panose="03000509000000000000" pitchFamily="65" charset="-120"/>
                <a:ea typeface="DFKai-SB" panose="03000509000000000000" pitchFamily="65" charset="-120"/>
                <a:cs typeface="Times New Roman" panose="02020603050405020304" pitchFamily="18" charset="0"/>
              </a:rPr>
              <a:t>例如：</a:t>
            </a:r>
            <a:r>
              <a:rPr lang="zh-TW" altLang="zh-TW" sz="2600" kern="100" dirty="0">
                <a:latin typeface="DFKai-SB" panose="03000509000000000000" pitchFamily="65" charset="-120"/>
                <a:ea typeface="DFKai-SB" panose="03000509000000000000" pitchFamily="65" charset="-120"/>
                <a:cs typeface="Times New Roman" panose="02020603050405020304" pitchFamily="18" charset="0"/>
              </a:rPr>
              <a:t>內地、美國、新加坡、日本等）</a:t>
            </a:r>
            <a:r>
              <a:rPr lang="zh-HK" altLang="zh-TW" sz="2600" kern="100" dirty="0">
                <a:latin typeface="DFKai-SB" panose="03000509000000000000" pitchFamily="65" charset="-120"/>
                <a:ea typeface="DFKai-SB" panose="03000509000000000000" pitchFamily="65" charset="-120"/>
                <a:cs typeface="Times New Roman" panose="02020603050405020304" pitchFamily="18" charset="0"/>
              </a:rPr>
              <a:t>的上市公司股票</a:t>
            </a:r>
            <a:r>
              <a:rPr lang="zh-TW" altLang="zh-TW" sz="2600" kern="100" dirty="0">
                <a:latin typeface="DFKai-SB" panose="03000509000000000000" pitchFamily="65" charset="-120"/>
                <a:ea typeface="DFKai-SB" panose="03000509000000000000" pitchFamily="65" charset="-120"/>
                <a:cs typeface="Times New Roman" panose="02020603050405020304" pitchFamily="18" charset="0"/>
              </a:rPr>
              <a:t>。企業</a:t>
            </a:r>
            <a:r>
              <a:rPr lang="zh-HK" altLang="zh-TW" sz="2600" kern="100" dirty="0">
                <a:latin typeface="DFKai-SB" panose="03000509000000000000" pitchFamily="65" charset="-120"/>
                <a:ea typeface="DFKai-SB" panose="03000509000000000000" pitchFamily="65" charset="-120"/>
                <a:cs typeface="Times New Roman" panose="02020603050405020304" pitchFamily="18" charset="0"/>
              </a:rPr>
              <a:t>在</a:t>
            </a:r>
            <a:r>
              <a:rPr lang="zh-TW" altLang="zh-TW" sz="2600" kern="100" dirty="0">
                <a:latin typeface="DFKai-SB" panose="03000509000000000000" pitchFamily="65" charset="-120"/>
                <a:ea typeface="DFKai-SB" panose="03000509000000000000" pitchFamily="65" charset="-120"/>
                <a:cs typeface="Times New Roman" panose="02020603050405020304" pitchFamily="18" charset="0"/>
              </a:rPr>
              <a:t>符合當地法規</a:t>
            </a:r>
            <a:r>
              <a:rPr lang="zh-HK" altLang="zh-TW" sz="2600" kern="100" dirty="0">
                <a:latin typeface="DFKai-SB" panose="03000509000000000000" pitchFamily="65" charset="-120"/>
                <a:ea typeface="DFKai-SB" panose="03000509000000000000" pitchFamily="65" charset="-120"/>
                <a:cs typeface="Times New Roman" panose="02020603050405020304" pitchFamily="18" charset="0"/>
              </a:rPr>
              <a:t>和要求的條件下</a:t>
            </a:r>
            <a:r>
              <a:rPr lang="zh-TW" altLang="zh-TW" sz="2600" kern="100" dirty="0">
                <a:latin typeface="DFKai-SB" panose="03000509000000000000" pitchFamily="65" charset="-120"/>
                <a:ea typeface="DFKai-SB" panose="03000509000000000000" pitchFamily="65" charset="-120"/>
                <a:cs typeface="Times New Roman" panose="02020603050405020304" pitchFamily="18" charset="0"/>
              </a:rPr>
              <a:t>，它</a:t>
            </a:r>
            <a:r>
              <a:rPr lang="zh-HK" altLang="zh-TW" sz="2600" kern="100" dirty="0">
                <a:latin typeface="DFKai-SB" panose="03000509000000000000" pitchFamily="65" charset="-120"/>
                <a:ea typeface="DFKai-SB" panose="03000509000000000000" pitchFamily="65" charset="-120"/>
                <a:cs typeface="Times New Roman" panose="02020603050405020304" pitchFamily="18" charset="0"/>
              </a:rPr>
              <a:t>們</a:t>
            </a:r>
            <a:r>
              <a:rPr lang="zh-TW" altLang="zh-TW" sz="2600" kern="100" dirty="0">
                <a:latin typeface="DFKai-SB" panose="03000509000000000000" pitchFamily="65" charset="-120"/>
                <a:ea typeface="DFKai-SB" panose="03000509000000000000" pitchFamily="65" charset="-120"/>
                <a:cs typeface="Times New Roman" panose="02020603050405020304" pitchFamily="18" charset="0"/>
              </a:rPr>
              <a:t>同樣可以選擇在</a:t>
            </a:r>
            <a:r>
              <a:rPr lang="zh-HK" altLang="zh-TW" sz="2600" kern="100" dirty="0">
                <a:latin typeface="DFKai-SB" panose="03000509000000000000" pitchFamily="65" charset="-120"/>
                <a:ea typeface="DFKai-SB" panose="03000509000000000000" pitchFamily="65" charset="-120"/>
                <a:cs typeface="Times New Roman" panose="02020603050405020304" pitchFamily="18" charset="0"/>
              </a:rPr>
              <a:t>本地或其他國家的股票市場</a:t>
            </a:r>
            <a:r>
              <a:rPr lang="zh-TW" altLang="zh-TW" sz="2600" kern="100" dirty="0">
                <a:latin typeface="DFKai-SB" panose="03000509000000000000" pitchFamily="65" charset="-120"/>
                <a:ea typeface="DFKai-SB" panose="03000509000000000000" pitchFamily="65" charset="-120"/>
                <a:cs typeface="Times New Roman" panose="02020603050405020304" pitchFamily="18" charset="0"/>
              </a:rPr>
              <a:t>集資，從世界各地獲得資本</a:t>
            </a:r>
            <a:r>
              <a:rPr lang="zh-TW" altLang="zh-TW" sz="2600" kern="100" dirty="0" smtClean="0">
                <a:latin typeface="DFKai-SB" panose="03000509000000000000" pitchFamily="65" charset="-120"/>
                <a:ea typeface="DFKai-SB" panose="03000509000000000000" pitchFamily="65" charset="-120"/>
                <a:cs typeface="Times New Roman" panose="02020603050405020304" pitchFamily="18" charset="0"/>
              </a:rPr>
              <a:t>。</a:t>
            </a:r>
            <a:r>
              <a:rPr lang="zh-TW" altLang="en-US" sz="2600" kern="100" dirty="0">
                <a:latin typeface="DFKai-SB" panose="03000509000000000000" pitchFamily="65" charset="-120"/>
                <a:ea typeface="DFKai-SB" panose="03000509000000000000" pitchFamily="65" charset="-120"/>
                <a:cs typeface="Times New Roman" panose="02020603050405020304" pitchFamily="18" charset="0"/>
              </a:rPr>
              <a:t>資本在國際間的流動速度不斷加快，大量資金可以在短時間內從一個</a:t>
            </a:r>
            <a:r>
              <a:rPr lang="zh-TW" altLang="en-US" sz="2600" kern="100" dirty="0" smtClean="0">
                <a:latin typeface="DFKai-SB" panose="03000509000000000000" pitchFamily="65" charset="-120"/>
                <a:ea typeface="DFKai-SB" panose="03000509000000000000" pitchFamily="65" charset="-120"/>
                <a:cs typeface="Times New Roman" panose="02020603050405020304" pitchFamily="18" charset="0"/>
              </a:rPr>
              <a:t>市場</a:t>
            </a:r>
            <a:r>
              <a:rPr lang="zh-CN" altLang="en-US" sz="2600" kern="100" dirty="0" smtClean="0">
                <a:latin typeface="DFKai-SB" panose="03000509000000000000" pitchFamily="65" charset="-120"/>
                <a:ea typeface="DFKai-SB" panose="03000509000000000000" pitchFamily="65" charset="-120"/>
                <a:cs typeface="Times New Roman" panose="02020603050405020304" pitchFamily="18" charset="0"/>
              </a:rPr>
              <a:t>合法</a:t>
            </a:r>
            <a:r>
              <a:rPr lang="zh-TW" altLang="en-US" sz="2600" kern="100" dirty="0" smtClean="0">
                <a:latin typeface="DFKai-SB" panose="03000509000000000000" pitchFamily="65" charset="-120"/>
                <a:ea typeface="DFKai-SB" panose="03000509000000000000" pitchFamily="65" charset="-120"/>
                <a:cs typeface="Times New Roman" panose="02020603050405020304" pitchFamily="18" charset="0"/>
              </a:rPr>
              <a:t>轉移</a:t>
            </a:r>
            <a:r>
              <a:rPr lang="zh-TW" altLang="en-US" sz="2600" kern="100" dirty="0">
                <a:latin typeface="DFKai-SB" panose="03000509000000000000" pitchFamily="65" charset="-120"/>
                <a:ea typeface="DFKai-SB" panose="03000509000000000000" pitchFamily="65" charset="-120"/>
                <a:cs typeface="Times New Roman" panose="02020603050405020304" pitchFamily="18" charset="0"/>
              </a:rPr>
              <a:t>到另一個市場</a:t>
            </a:r>
            <a:r>
              <a:rPr lang="zh-TW" altLang="en-US" sz="2600" kern="100" dirty="0" smtClean="0">
                <a:latin typeface="DFKai-SB" panose="03000509000000000000" pitchFamily="65" charset="-120"/>
                <a:ea typeface="DFKai-SB" panose="03000509000000000000" pitchFamily="65" charset="-120"/>
                <a:cs typeface="Times New Roman" panose="02020603050405020304" pitchFamily="18" charset="0"/>
              </a:rPr>
              <a:t>。</a:t>
            </a:r>
            <a:r>
              <a:rPr lang="zh-TW" altLang="zh-TW" sz="2600" kern="100" dirty="0" smtClean="0">
                <a:latin typeface="DFKai-SB" panose="03000509000000000000" pitchFamily="65" charset="-120"/>
                <a:ea typeface="DFKai-SB" panose="03000509000000000000" pitchFamily="65" charset="-120"/>
                <a:cs typeface="Times New Roman" panose="02020603050405020304" pitchFamily="18" charset="0"/>
              </a:rPr>
              <a:t>這</a:t>
            </a:r>
            <a:r>
              <a:rPr lang="zh-HK" altLang="zh-TW" sz="2600" kern="100" dirty="0">
                <a:latin typeface="DFKai-SB" panose="03000509000000000000" pitchFamily="65" charset="-120"/>
                <a:ea typeface="DFKai-SB" panose="03000509000000000000" pitchFamily="65" charset="-120"/>
                <a:cs typeface="Times New Roman" panose="02020603050405020304" pitchFamily="18" charset="0"/>
              </a:rPr>
              <a:t>亦</a:t>
            </a:r>
            <a:r>
              <a:rPr lang="zh-TW" altLang="zh-TW" sz="2600" kern="100" dirty="0">
                <a:latin typeface="DFKai-SB" panose="03000509000000000000" pitchFamily="65" charset="-120"/>
                <a:ea typeface="DFKai-SB" panose="03000509000000000000" pitchFamily="65" charset="-120"/>
                <a:cs typeface="Times New Roman" panose="02020603050405020304" pitchFamily="18" charset="0"/>
              </a:rPr>
              <a:t>體現</a:t>
            </a:r>
            <a:r>
              <a:rPr lang="zh-HK" altLang="zh-TW" sz="2600" kern="100" dirty="0">
                <a:latin typeface="DFKai-SB" panose="03000509000000000000" pitchFamily="65" charset="-120"/>
                <a:ea typeface="DFKai-SB" panose="03000509000000000000" pitchFamily="65" charset="-120"/>
                <a:cs typeface="Times New Roman" panose="02020603050405020304" pitchFamily="18" charset="0"/>
              </a:rPr>
              <a:t>了全球</a:t>
            </a:r>
            <a:r>
              <a:rPr lang="zh-TW" altLang="zh-TW" sz="2600" kern="100" dirty="0">
                <a:latin typeface="DFKai-SB" panose="03000509000000000000" pitchFamily="65" charset="-120"/>
                <a:ea typeface="DFKai-SB" panose="03000509000000000000" pitchFamily="65" charset="-120"/>
                <a:cs typeface="Times New Roman" panose="02020603050405020304" pitchFamily="18" charset="0"/>
              </a:rPr>
              <a:t>資本市場一體化。</a:t>
            </a:r>
          </a:p>
          <a:p>
            <a:pPr marL="457200" indent="-457200">
              <a:spcAft>
                <a:spcPts val="0"/>
              </a:spcAft>
              <a:buFont typeface="Arial" panose="020B0604020202020204" pitchFamily="34" charset="0"/>
              <a:buChar char="•"/>
            </a:pPr>
            <a:endParaRPr lang="en-US" altLang="zh-TW" sz="2600" kern="100" dirty="0">
              <a:latin typeface="DFKai-SB" panose="03000509000000000000" pitchFamily="65" charset="-120"/>
              <a:ea typeface="DFKai-SB" panose="03000509000000000000" pitchFamily="65" charset="-120"/>
              <a:cs typeface="Times New Roman" panose="02020603050405020304" pitchFamily="18" charset="0"/>
            </a:endParaRPr>
          </a:p>
          <a:p>
            <a:pPr marL="457200" indent="-457200">
              <a:spcAft>
                <a:spcPts val="0"/>
              </a:spcAft>
              <a:buFont typeface="Arial" panose="020B0604020202020204" pitchFamily="34" charset="0"/>
              <a:buChar char="•"/>
            </a:pPr>
            <a:r>
              <a:rPr lang="zh-TW" altLang="zh-TW" sz="2600" kern="100" dirty="0" smtClean="0">
                <a:latin typeface="DFKai-SB" panose="03000509000000000000" pitchFamily="65" charset="-120"/>
                <a:ea typeface="DFKai-SB" panose="03000509000000000000" pitchFamily="65" charset="-120"/>
                <a:cs typeface="Times New Roman" panose="02020603050405020304" pitchFamily="18" charset="0"/>
              </a:rPr>
              <a:t>紐約、倫敦和香港</a:t>
            </a:r>
            <a:r>
              <a:rPr lang="zh-TW" altLang="en-US" sz="2600" kern="100" dirty="0" smtClean="0">
                <a:latin typeface="DFKai-SB" panose="03000509000000000000" pitchFamily="65" charset="-120"/>
                <a:ea typeface="DFKai-SB" panose="03000509000000000000" pitchFamily="65" charset="-120"/>
                <a:cs typeface="Times New Roman" panose="02020603050405020304" pitchFamily="18" charset="0"/>
              </a:rPr>
              <a:t>的</a:t>
            </a:r>
            <a:r>
              <a:rPr lang="zh-TW" altLang="zh-TW" sz="2600" kern="100" dirty="0" smtClean="0">
                <a:latin typeface="DFKai-SB" panose="03000509000000000000" pitchFamily="65" charset="-120"/>
                <a:ea typeface="DFKai-SB" panose="03000509000000000000" pitchFamily="65" charset="-120"/>
                <a:cs typeface="Times New Roman" panose="02020603050405020304" pitchFamily="18" charset="0"/>
              </a:rPr>
              <a:t>金融服務和商貿活動可以</a:t>
            </a:r>
            <a:r>
              <a:rPr lang="en-US" altLang="zh-TW" sz="2600" kern="100" dirty="0" smtClean="0">
                <a:latin typeface="Times New Roman" panose="02020603050405020304" pitchFamily="18" charset="0"/>
                <a:ea typeface="DFKai-SB" panose="03000509000000000000" pitchFamily="65" charset="-120"/>
                <a:cs typeface="Times New Roman" panose="02020603050405020304" pitchFamily="18" charset="0"/>
              </a:rPr>
              <a:t>24</a:t>
            </a:r>
            <a:r>
              <a:rPr lang="zh-TW" altLang="zh-TW" sz="2600" kern="100" dirty="0" smtClean="0">
                <a:latin typeface="Times New Roman" panose="02020603050405020304" pitchFamily="18" charset="0"/>
                <a:ea typeface="DFKai-SB" panose="03000509000000000000" pitchFamily="65" charset="-120"/>
                <a:cs typeface="Times New Roman" panose="02020603050405020304" pitchFamily="18" charset="0"/>
              </a:rPr>
              <a:t>小時無間斷地進行，成為一個全球商貿金融網絡</a:t>
            </a:r>
            <a:r>
              <a:rPr lang="zh-TW" altLang="en-US" sz="2600" kern="100" dirty="0" smtClean="0">
                <a:latin typeface="Times New Roman" panose="02020603050405020304" pitchFamily="18" charset="0"/>
                <a:ea typeface="DFKai-SB" panose="03000509000000000000" pitchFamily="65" charset="-120"/>
                <a:cs typeface="Times New Roman" panose="02020603050405020304" pitchFamily="18" charset="0"/>
              </a:rPr>
              <a:t>，這三</a:t>
            </a:r>
            <a:r>
              <a:rPr lang="zh-TW" altLang="en-US" sz="2600" kern="100" dirty="0">
                <a:latin typeface="Times New Roman" panose="02020603050405020304" pitchFamily="18" charset="0"/>
                <a:ea typeface="DFKai-SB" panose="03000509000000000000" pitchFamily="65" charset="-120"/>
                <a:cs typeface="Times New Roman" panose="02020603050405020304" pitchFamily="18" charset="0"/>
              </a:rPr>
              <a:t>個國際金融中心合稱</a:t>
            </a:r>
            <a:r>
              <a:rPr lang="zh-TW" altLang="en-US" sz="2600" kern="100" dirty="0" smtClean="0">
                <a:latin typeface="Times New Roman" panose="02020603050405020304" pitchFamily="18" charset="0"/>
                <a:ea typeface="DFKai-SB" panose="03000509000000000000" pitchFamily="65" charset="-120"/>
                <a:cs typeface="Times New Roman" panose="02020603050405020304" pitchFamily="18" charset="0"/>
              </a:rPr>
              <a:t>「</a:t>
            </a:r>
            <a:r>
              <a:rPr lang="zh-TW" altLang="en-US" sz="2600" kern="100" dirty="0">
                <a:latin typeface="Times New Roman" panose="02020603050405020304" pitchFamily="18" charset="0"/>
                <a:ea typeface="DFKai-SB" panose="03000509000000000000" pitchFamily="65" charset="-120"/>
                <a:cs typeface="Times New Roman" panose="02020603050405020304" pitchFamily="18" charset="0"/>
              </a:rPr>
              <a:t>紐倫港」（</a:t>
            </a:r>
            <a:r>
              <a:rPr lang="en-US" altLang="zh-TW" sz="2600" kern="100" dirty="0" err="1">
                <a:latin typeface="Times New Roman" panose="02020603050405020304" pitchFamily="18" charset="0"/>
                <a:ea typeface="DFKai-SB" panose="03000509000000000000" pitchFamily="65" charset="-120"/>
                <a:cs typeface="Times New Roman" panose="02020603050405020304" pitchFamily="18" charset="0"/>
              </a:rPr>
              <a:t>Nylonkong</a:t>
            </a:r>
            <a:r>
              <a:rPr lang="zh-TW" altLang="en-US" sz="2600" kern="100" dirty="0" smtClean="0">
                <a:latin typeface="Times New Roman" panose="02020603050405020304" pitchFamily="18" charset="0"/>
                <a:ea typeface="DFKai-SB" panose="03000509000000000000" pitchFamily="65" charset="-120"/>
                <a:cs typeface="Times New Roman" panose="02020603050405020304" pitchFamily="18" charset="0"/>
              </a:rPr>
              <a:t>）</a:t>
            </a:r>
            <a:r>
              <a:rPr lang="zh-TW" altLang="zh-TW" sz="2600" kern="100" dirty="0" smtClean="0">
                <a:latin typeface="Times New Roman" panose="02020603050405020304" pitchFamily="18" charset="0"/>
                <a:ea typeface="DFKai-SB" panose="03000509000000000000" pitchFamily="65" charset="-120"/>
                <a:cs typeface="Times New Roman" panose="02020603050405020304" pitchFamily="18" charset="0"/>
              </a:rPr>
              <a:t>。</a:t>
            </a:r>
          </a:p>
        </p:txBody>
      </p:sp>
      <p:grpSp>
        <p:nvGrpSpPr>
          <p:cNvPr id="12" name="组合 26">
            <a:extLst>
              <a:ext uri="{FF2B5EF4-FFF2-40B4-BE49-F238E27FC236}">
                <a16:creationId xmlns:a16="http://schemas.microsoft.com/office/drawing/2014/main" id="{C4920005-12BC-4B2B-ACA5-65B8D46A33CB}"/>
              </a:ext>
            </a:extLst>
          </p:cNvPr>
          <p:cNvGrpSpPr/>
          <p:nvPr/>
        </p:nvGrpSpPr>
        <p:grpSpPr>
          <a:xfrm>
            <a:off x="766062" y="6061573"/>
            <a:ext cx="2232269" cy="523220"/>
            <a:chOff x="977900" y="557213"/>
            <a:chExt cx="2674938" cy="739425"/>
          </a:xfrm>
        </p:grpSpPr>
        <p:sp>
          <p:nvSpPr>
            <p:cNvPr id="13" name="矩形 6">
              <a:extLst>
                <a:ext uri="{FF2B5EF4-FFF2-40B4-BE49-F238E27FC236}">
                  <a16:creationId xmlns:a16="http://schemas.microsoft.com/office/drawing/2014/main" id="{5C570427-31EB-45C7-8E2D-1A1B527BF4D9}"/>
                </a:ext>
              </a:extLst>
            </p:cNvPr>
            <p:cNvSpPr/>
            <p:nvPr/>
          </p:nvSpPr>
          <p:spPr>
            <a:xfrm>
              <a:off x="977900" y="806450"/>
              <a:ext cx="363538"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矩形 7">
              <a:extLst>
                <a:ext uri="{FF2B5EF4-FFF2-40B4-BE49-F238E27FC236}">
                  <a16:creationId xmlns:a16="http://schemas.microsoft.com/office/drawing/2014/main" id="{15A310ED-077D-4C0D-B723-9A71B1F2D25C}"/>
                </a:ext>
              </a:extLst>
            </p:cNvPr>
            <p:cNvSpPr/>
            <p:nvPr/>
          </p:nvSpPr>
          <p:spPr>
            <a:xfrm>
              <a:off x="1101725" y="941388"/>
              <a:ext cx="303213"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文本框 13">
              <a:extLst>
                <a:ext uri="{FF2B5EF4-FFF2-40B4-BE49-F238E27FC236}">
                  <a16:creationId xmlns:a16="http://schemas.microsoft.com/office/drawing/2014/main" id="{BB093143-3EFA-45BD-BFA2-FAB4B3EC902A}"/>
                </a:ext>
              </a:extLst>
            </p:cNvPr>
            <p:cNvSpPr txBox="1">
              <a:spLocks noChangeArrowheads="1"/>
            </p:cNvSpPr>
            <p:nvPr/>
          </p:nvSpPr>
          <p:spPr bwMode="auto">
            <a:xfrm>
              <a:off x="1341438" y="557213"/>
              <a:ext cx="2311400" cy="73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TW" altLang="en-US" sz="2800" b="1" dirty="0" smtClean="0">
                  <a:latin typeface="標楷體" panose="03000509000000000000" pitchFamily="65" charset="-120"/>
                  <a:ea typeface="標楷體" panose="03000509000000000000" pitchFamily="65" charset="-120"/>
                </a:rPr>
                <a:t>小活動</a:t>
              </a:r>
              <a:endParaRPr lang="zh-CN" altLang="en-US" sz="2800" b="1" dirty="0">
                <a:latin typeface="標楷體" panose="03000509000000000000" pitchFamily="65" charset="-120"/>
                <a:ea typeface="標楷體" panose="03000509000000000000" pitchFamily="65" charset="-120"/>
              </a:endParaRPr>
            </a:p>
          </p:txBody>
        </p:sp>
        <p:cxnSp>
          <p:nvCxnSpPr>
            <p:cNvPr id="16" name="直接连接符 30">
              <a:extLst>
                <a:ext uri="{FF2B5EF4-FFF2-40B4-BE49-F238E27FC236}">
                  <a16:creationId xmlns:a16="http://schemas.microsoft.com/office/drawing/2014/main" id="{B2C28F7E-224F-4090-903A-8F1CD77F63B5}"/>
                </a:ext>
              </a:extLst>
            </p:cNvPr>
            <p:cNvCxnSpPr>
              <a:cxnSpLocks/>
            </p:cNvCxnSpPr>
            <p:nvPr/>
          </p:nvCxnSpPr>
          <p:spPr>
            <a:xfrm>
              <a:off x="1404938" y="1204913"/>
              <a:ext cx="193675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7" name="Rectangle 1"/>
          <p:cNvSpPr/>
          <p:nvPr/>
        </p:nvSpPr>
        <p:spPr>
          <a:xfrm>
            <a:off x="3002486" y="5914716"/>
            <a:ext cx="6048077" cy="830997"/>
          </a:xfrm>
          <a:prstGeom prst="rect">
            <a:avLst/>
          </a:prstGeom>
        </p:spPr>
        <p:txBody>
          <a:bodyPr wrap="square">
            <a:spAutoFit/>
          </a:bodyPr>
          <a:lstStyle/>
          <a:p>
            <a:pPr>
              <a:spcAft>
                <a:spcPts val="0"/>
              </a:spcAft>
            </a:pPr>
            <a:r>
              <a:rPr lang="zh-TW" altLang="zh-TW" sz="2400" kern="100" dirty="0" smtClean="0">
                <a:latin typeface="DFKai-SB" panose="03000509000000000000" pitchFamily="65" charset="-120"/>
                <a:ea typeface="DFKai-SB" panose="03000509000000000000" pitchFamily="65" charset="-120"/>
                <a:cs typeface="Times New Roman" panose="02020603050405020304" pitchFamily="18" charset="0"/>
              </a:rPr>
              <a:t>試搜尋香港交易所、納斯達克證券交易所和倫敦證券交易所在香港時間的交易時段。</a:t>
            </a:r>
            <a:endParaRPr lang="zh-TW" altLang="zh-TW" sz="2400" kern="100" dirty="0">
              <a:latin typeface="DFKai-SB" panose="03000509000000000000" pitchFamily="65" charset="-120"/>
              <a:ea typeface="DFKai-SB" panose="03000509000000000000" pitchFamily="65" charset="-120"/>
              <a:cs typeface="Times New Roman" panose="02020603050405020304" pitchFamily="18" charset="0"/>
            </a:endParaRPr>
          </a:p>
        </p:txBody>
      </p:sp>
      <p:sp>
        <p:nvSpPr>
          <p:cNvPr id="18" name="任意多边形: 形状 20">
            <a:extLst>
              <a:ext uri="{FF2B5EF4-FFF2-40B4-BE49-F238E27FC236}">
                <a16:creationId xmlns:a16="http://schemas.microsoft.com/office/drawing/2014/main" id="{C5379432-31A1-4D4F-B8AA-D06A98602934}"/>
              </a:ext>
            </a:extLst>
          </p:cNvPr>
          <p:cNvSpPr/>
          <p:nvPr/>
        </p:nvSpPr>
        <p:spPr>
          <a:xfrm>
            <a:off x="1741125" y="448638"/>
            <a:ext cx="9234144"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CN" altLang="en-US" sz="4000" b="1" dirty="0">
                <a:solidFill>
                  <a:srgbClr val="FFFFFF"/>
                </a:solidFill>
                <a:latin typeface="DFKai-SB" panose="03000509000000000000" pitchFamily="65" charset="-120"/>
                <a:ea typeface="DFKai-SB" panose="03000509000000000000" pitchFamily="65" charset="-120"/>
                <a:sym typeface="Times New Roman" panose="02020603050405020304" pitchFamily="18" charset="0"/>
              </a:rPr>
              <a:t>各國經濟體系互相依存</a:t>
            </a:r>
            <a:r>
              <a:rPr lang="zh-TW" altLang="en-US" sz="4000" b="1" dirty="0">
                <a:solidFill>
                  <a:schemeClr val="bg1"/>
                </a:solidFill>
                <a:latin typeface="DFKai-SB" panose="03000509000000000000" pitchFamily="65" charset="-120"/>
                <a:ea typeface="DFKai-SB" panose="03000509000000000000" pitchFamily="65" charset="-120"/>
                <a:sym typeface="Times New Roman" panose="02020603050405020304" pitchFamily="18" charset="0"/>
              </a:rPr>
              <a:t>及互動的關係</a:t>
            </a:r>
            <a:endParaRPr lang="zh-CN" altLang="en-US" sz="4000" b="1" strike="sngStrike" dirty="0">
              <a:solidFill>
                <a:schemeClr val="bg1"/>
              </a:solidFill>
              <a:latin typeface="DFKai-SB" panose="03000509000000000000" pitchFamily="65" charset="-120"/>
              <a:ea typeface="DFKai-SB" panose="03000509000000000000" pitchFamily="65" charset="-120"/>
              <a:sym typeface="Times New Roman" panose="02020603050405020304" pitchFamily="18" charset="0"/>
            </a:endParaRPr>
          </a:p>
        </p:txBody>
      </p:sp>
      <p:pic>
        <p:nvPicPr>
          <p:cNvPr id="19" name="Picture 18"/>
          <p:cNvPicPr>
            <a:picLocks noChangeAspect="1"/>
          </p:cNvPicPr>
          <p:nvPr/>
        </p:nvPicPr>
        <p:blipFill>
          <a:blip r:embed="rId5"/>
          <a:stretch>
            <a:fillRect/>
          </a:stretch>
        </p:blipFill>
        <p:spPr>
          <a:xfrm>
            <a:off x="108585" y="76957"/>
            <a:ext cx="1594256" cy="580365"/>
          </a:xfrm>
          <a:prstGeom prst="rect">
            <a:avLst/>
          </a:prstGeom>
        </p:spPr>
      </p:pic>
    </p:spTree>
    <p:extLst>
      <p:ext uri="{BB962C8B-B14F-4D97-AF65-F5344CB8AC3E}">
        <p14:creationId xmlns:p14="http://schemas.microsoft.com/office/powerpoint/2010/main" val="2493324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5085A03C-5031-4492-8D05-E498B9E7D88A}"/>
              </a:ext>
            </a:extLst>
          </p:cNvPr>
          <p:cNvSpPr txBox="1"/>
          <p:nvPr/>
        </p:nvSpPr>
        <p:spPr>
          <a:xfrm>
            <a:off x="862149" y="1831542"/>
            <a:ext cx="10439070" cy="4493538"/>
          </a:xfrm>
          <a:prstGeom prst="rect">
            <a:avLst/>
          </a:prstGeom>
          <a:noFill/>
        </p:spPr>
        <p:txBody>
          <a:bodyPr wrap="square">
            <a:spAutoFit/>
          </a:bodyPr>
          <a:lstStyle/>
          <a:p>
            <a:r>
              <a:rPr lang="zh-TW" altLang="en-US" sz="2600" dirty="0" smtClean="0">
                <a:latin typeface="標楷體" panose="03000509000000000000" pitchFamily="65" charset="-120"/>
                <a:ea typeface="標楷體" panose="03000509000000000000" pitchFamily="65" charset="-120"/>
              </a:rPr>
              <a:t>在</a:t>
            </a:r>
            <a:r>
              <a:rPr lang="zh-TW" altLang="en-US" sz="2600" dirty="0">
                <a:latin typeface="標楷體" panose="03000509000000000000" pitchFamily="65" charset="-120"/>
                <a:ea typeface="標楷體" panose="03000509000000000000" pitchFamily="65" charset="-120"/>
              </a:rPr>
              <a:t>經濟全球化下，愈來愈多跨國企業藉着通訊和運輸技術</a:t>
            </a:r>
            <a:r>
              <a:rPr lang="zh-TW" altLang="en-US" sz="2600" dirty="0" smtClean="0">
                <a:latin typeface="標楷體" panose="03000509000000000000" pitchFamily="65" charset="-120"/>
                <a:ea typeface="標楷體" panose="03000509000000000000" pitchFamily="65" charset="-120"/>
              </a:rPr>
              <a:t>，透過</a:t>
            </a:r>
            <a:r>
              <a:rPr lang="zh-TW" altLang="en-US" sz="2600" dirty="0">
                <a:latin typeface="標楷體" panose="03000509000000000000" pitchFamily="65" charset="-120"/>
                <a:ea typeface="標楷體" panose="03000509000000000000" pitchFamily="65" charset="-120"/>
              </a:rPr>
              <a:t>國際外判將部分生產程序和商業運作轉移到世界各地進行</a:t>
            </a:r>
            <a:r>
              <a:rPr lang="zh-TW" altLang="en-US" sz="2600" dirty="0" smtClean="0">
                <a:latin typeface="標楷體" panose="03000509000000000000" pitchFamily="65" charset="-120"/>
                <a:ea typeface="標楷體" panose="03000509000000000000" pitchFamily="65" charset="-120"/>
              </a:rPr>
              <a:t>，</a:t>
            </a:r>
            <a:r>
              <a:rPr lang="zh-CN" altLang="en-US" sz="2600" dirty="0" smtClean="0">
                <a:latin typeface="標楷體" panose="03000509000000000000" pitchFamily="65" charset="-120"/>
                <a:ea typeface="標楷體" panose="03000509000000000000" pitchFamily="65" charset="-120"/>
              </a:rPr>
              <a:t>善用當地優勢，提升質素，</a:t>
            </a:r>
            <a:r>
              <a:rPr lang="zh-TW" altLang="en-US" sz="2600" dirty="0" smtClean="0">
                <a:latin typeface="標楷體" panose="03000509000000000000" pitchFamily="65" charset="-120"/>
                <a:ea typeface="標楷體" panose="03000509000000000000" pitchFamily="65" charset="-120"/>
              </a:rPr>
              <a:t>節省</a:t>
            </a:r>
            <a:r>
              <a:rPr lang="zh-TW" altLang="en-US" sz="2600" dirty="0">
                <a:latin typeface="標楷體" panose="03000509000000000000" pitchFamily="65" charset="-120"/>
                <a:ea typeface="標楷體" panose="03000509000000000000" pitchFamily="65" charset="-120"/>
              </a:rPr>
              <a:t>成本。國際分工是經濟全球化中的特徵</a:t>
            </a:r>
            <a:r>
              <a:rPr lang="zh-TW" altLang="en-US" sz="2600" dirty="0" smtClean="0">
                <a:latin typeface="標楷體" panose="03000509000000000000" pitchFamily="65" charset="-120"/>
                <a:ea typeface="標楷體" panose="03000509000000000000" pitchFamily="65" charset="-120"/>
              </a:rPr>
              <a:t>。跨國企業</a:t>
            </a:r>
            <a:r>
              <a:rPr lang="zh-TW" altLang="en-US" sz="2600" dirty="0">
                <a:latin typeface="標楷體" panose="03000509000000000000" pitchFamily="65" charset="-120"/>
                <a:ea typeface="標楷體" panose="03000509000000000000" pitchFamily="65" charset="-120"/>
              </a:rPr>
              <a:t>會按照不同地方的特點及優勢，將商品的設計、原材料供應、生產裝配、運輸、以至批發零售等各項生產過程，由單一企業分拆出來，再經由不同國家的分判生產商負責生產，形成一張串連各地的生產網絡。產品研發及設計會在科技水平較高的國家進行，而生產工序則在發展中國家進行，從而形成了國際分工。</a:t>
            </a:r>
          </a:p>
          <a:p>
            <a:endParaRPr lang="zh-TW" altLang="en-US" sz="2600" dirty="0">
              <a:latin typeface="標楷體" panose="03000509000000000000" pitchFamily="65" charset="-120"/>
              <a:ea typeface="標楷體" panose="03000509000000000000" pitchFamily="65" charset="-120"/>
            </a:endParaRPr>
          </a:p>
          <a:p>
            <a:r>
              <a:rPr lang="zh-TW" altLang="en-US" sz="2600" dirty="0" smtClean="0">
                <a:latin typeface="標楷體" panose="03000509000000000000" pitchFamily="65" charset="-120"/>
                <a:ea typeface="標楷體" panose="03000509000000000000" pitchFamily="65" charset="-120"/>
              </a:rPr>
              <a:t>經濟</a:t>
            </a:r>
            <a:r>
              <a:rPr lang="zh-TW" altLang="en-US" sz="2600" dirty="0">
                <a:latin typeface="標楷體" panose="03000509000000000000" pitchFamily="65" charset="-120"/>
                <a:ea typeface="標楷體" panose="03000509000000000000" pitchFamily="65" charset="-120"/>
              </a:rPr>
              <a:t>全球化提高勞工流動性，人們可因應個人需求轉至其他國家工作。現今人才跨國流動日漸普遍</a:t>
            </a:r>
            <a:r>
              <a:rPr lang="zh-TW" altLang="en-US" sz="2600" dirty="0" smtClean="0">
                <a:latin typeface="標楷體" panose="03000509000000000000" pitchFamily="65" charset="-120"/>
                <a:ea typeface="標楷體" panose="03000509000000000000" pitchFamily="65" charset="-120"/>
              </a:rPr>
              <a:t>，推動勞動</a:t>
            </a:r>
            <a:r>
              <a:rPr lang="zh-TW" altLang="en-US" sz="2600" dirty="0">
                <a:latin typeface="標楷體" panose="03000509000000000000" pitchFamily="65" charset="-120"/>
                <a:ea typeface="標楷體" panose="03000509000000000000" pitchFamily="65" charset="-120"/>
              </a:rPr>
              <a:t>市場一體化。</a:t>
            </a:r>
          </a:p>
        </p:txBody>
      </p:sp>
      <p:sp>
        <p:nvSpPr>
          <p:cNvPr id="5" name="任意多边形: 形状 20">
            <a:extLst>
              <a:ext uri="{FF2B5EF4-FFF2-40B4-BE49-F238E27FC236}">
                <a16:creationId xmlns:a16="http://schemas.microsoft.com/office/drawing/2014/main" id="{C5379432-31A1-4D4F-B8AA-D06A98602934}"/>
              </a:ext>
            </a:extLst>
          </p:cNvPr>
          <p:cNvSpPr/>
          <p:nvPr/>
        </p:nvSpPr>
        <p:spPr>
          <a:xfrm>
            <a:off x="1584370" y="372189"/>
            <a:ext cx="9234144"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CN" altLang="en-US" sz="4000" b="1" dirty="0">
                <a:solidFill>
                  <a:srgbClr val="FFFFFF"/>
                </a:solidFill>
                <a:latin typeface="DFKai-SB" panose="03000509000000000000" pitchFamily="65" charset="-120"/>
                <a:ea typeface="DFKai-SB" panose="03000509000000000000" pitchFamily="65" charset="-120"/>
                <a:sym typeface="Times New Roman" panose="02020603050405020304" pitchFamily="18" charset="0"/>
              </a:rPr>
              <a:t>各國經濟體系互相依存</a:t>
            </a:r>
            <a:r>
              <a:rPr lang="zh-TW" altLang="en-US" sz="4000" b="1" dirty="0">
                <a:solidFill>
                  <a:schemeClr val="bg1"/>
                </a:solidFill>
                <a:latin typeface="DFKai-SB" panose="03000509000000000000" pitchFamily="65" charset="-120"/>
                <a:ea typeface="DFKai-SB" panose="03000509000000000000" pitchFamily="65" charset="-120"/>
                <a:sym typeface="Times New Roman" panose="02020603050405020304" pitchFamily="18" charset="0"/>
              </a:rPr>
              <a:t>及互動的關係</a:t>
            </a:r>
            <a:endParaRPr lang="zh-CN" altLang="en-US" sz="4000" b="1" strike="sngStrike" dirty="0">
              <a:solidFill>
                <a:schemeClr val="bg1"/>
              </a:solidFill>
              <a:latin typeface="DFKai-SB" panose="03000509000000000000" pitchFamily="65" charset="-120"/>
              <a:ea typeface="DFKai-SB" panose="03000509000000000000" pitchFamily="65" charset="-120"/>
              <a:sym typeface="Times New Roman" panose="02020603050405020304" pitchFamily="18" charset="0"/>
            </a:endParaRPr>
          </a:p>
        </p:txBody>
      </p:sp>
      <p:sp>
        <p:nvSpPr>
          <p:cNvPr id="6" name="Rectangle 5"/>
          <p:cNvSpPr/>
          <p:nvPr/>
        </p:nvSpPr>
        <p:spPr>
          <a:xfrm>
            <a:off x="4899368" y="1088591"/>
            <a:ext cx="2236511" cy="707886"/>
          </a:xfrm>
          <a:prstGeom prst="rect">
            <a:avLst/>
          </a:prstGeom>
        </p:spPr>
        <p:txBody>
          <a:bodyPr wrap="none">
            <a:spAutoFit/>
          </a:bodyPr>
          <a:lstStyle/>
          <a:p>
            <a:pPr algn="ctr"/>
            <a:r>
              <a:rPr lang="zh-TW" altLang="en-US" sz="4000" b="1" dirty="0">
                <a:solidFill>
                  <a:srgbClr val="0A0A0A"/>
                </a:solidFill>
                <a:latin typeface="標楷體" panose="03000509000000000000" pitchFamily="65" charset="-120"/>
                <a:ea typeface="標楷體" panose="03000509000000000000" pitchFamily="65" charset="-120"/>
              </a:rPr>
              <a:t>國際分工</a:t>
            </a:r>
            <a:endParaRPr lang="en-US" altLang="zh-TW" sz="4000" b="1" dirty="0">
              <a:solidFill>
                <a:srgbClr val="0A0A0A"/>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310899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26">
            <a:extLst>
              <a:ext uri="{FF2B5EF4-FFF2-40B4-BE49-F238E27FC236}">
                <a16:creationId xmlns:a16="http://schemas.microsoft.com/office/drawing/2014/main" id="{C4920005-12BC-4B2B-ACA5-65B8D46A33CB}"/>
              </a:ext>
            </a:extLst>
          </p:cNvPr>
          <p:cNvGrpSpPr/>
          <p:nvPr/>
        </p:nvGrpSpPr>
        <p:grpSpPr>
          <a:xfrm>
            <a:off x="210789" y="157757"/>
            <a:ext cx="1599738" cy="728742"/>
            <a:chOff x="1002147" y="179560"/>
            <a:chExt cx="2714192" cy="1692995"/>
          </a:xfrm>
        </p:grpSpPr>
        <p:sp>
          <p:nvSpPr>
            <p:cNvPr id="7" name="矩形 6">
              <a:extLst>
                <a:ext uri="{FF2B5EF4-FFF2-40B4-BE49-F238E27FC236}">
                  <a16:creationId xmlns:a16="http://schemas.microsoft.com/office/drawing/2014/main" id="{5C570427-31EB-45C7-8E2D-1A1B527BF4D9}"/>
                </a:ext>
              </a:extLst>
            </p:cNvPr>
            <p:cNvSpPr/>
            <p:nvPr/>
          </p:nvSpPr>
          <p:spPr>
            <a:xfrm>
              <a:off x="1002147" y="1372933"/>
              <a:ext cx="363537" cy="36353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矩形 7">
              <a:extLst>
                <a:ext uri="{FF2B5EF4-FFF2-40B4-BE49-F238E27FC236}">
                  <a16:creationId xmlns:a16="http://schemas.microsoft.com/office/drawing/2014/main" id="{15A310ED-077D-4C0D-B723-9A71B1F2D25C}"/>
                </a:ext>
              </a:extLst>
            </p:cNvPr>
            <p:cNvSpPr/>
            <p:nvPr/>
          </p:nvSpPr>
          <p:spPr>
            <a:xfrm>
              <a:off x="1062471" y="1554703"/>
              <a:ext cx="303213" cy="290513"/>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文本框 13">
              <a:extLst>
                <a:ext uri="{FF2B5EF4-FFF2-40B4-BE49-F238E27FC236}">
                  <a16:creationId xmlns:a16="http://schemas.microsoft.com/office/drawing/2014/main" id="{BB093143-3EFA-45BD-BFA2-FAB4B3EC902A}"/>
                </a:ext>
              </a:extLst>
            </p:cNvPr>
            <p:cNvSpPr txBox="1">
              <a:spLocks noChangeArrowheads="1"/>
            </p:cNvSpPr>
            <p:nvPr/>
          </p:nvSpPr>
          <p:spPr bwMode="auto">
            <a:xfrm>
              <a:off x="1404938" y="179560"/>
              <a:ext cx="2311401" cy="64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TW" altLang="en-US" sz="3600" b="1" dirty="0">
                  <a:latin typeface="Microsoft JhengHei" panose="020B0604030504040204" pitchFamily="34" charset="-120"/>
                  <a:ea typeface="Microsoft JhengHei" panose="020B0604030504040204" pitchFamily="34" charset="-120"/>
                </a:rPr>
                <a:t>討論</a:t>
              </a:r>
              <a:endParaRPr lang="zh-CN" altLang="en-US" sz="3600" b="1" dirty="0">
                <a:latin typeface="Microsoft JhengHei" panose="020B0604030504040204" pitchFamily="34" charset="-120"/>
                <a:ea typeface="Microsoft JhengHei" panose="020B0604030504040204" pitchFamily="34" charset="-120"/>
              </a:endParaRPr>
            </a:p>
          </p:txBody>
        </p:sp>
        <p:cxnSp>
          <p:nvCxnSpPr>
            <p:cNvPr id="10" name="直接连接符 30">
              <a:extLst>
                <a:ext uri="{FF2B5EF4-FFF2-40B4-BE49-F238E27FC236}">
                  <a16:creationId xmlns:a16="http://schemas.microsoft.com/office/drawing/2014/main" id="{B2C28F7E-224F-4090-903A-8F1CD77F63B5}"/>
                </a:ext>
              </a:extLst>
            </p:cNvPr>
            <p:cNvCxnSpPr>
              <a:cxnSpLocks/>
            </p:cNvCxnSpPr>
            <p:nvPr/>
          </p:nvCxnSpPr>
          <p:spPr>
            <a:xfrm>
              <a:off x="1404938" y="1872555"/>
              <a:ext cx="193675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1" name="文本框 17">
            <a:extLst>
              <a:ext uri="{FF2B5EF4-FFF2-40B4-BE49-F238E27FC236}">
                <a16:creationId xmlns:a16="http://schemas.microsoft.com/office/drawing/2014/main" id="{4CC3B54F-44A0-4366-8DE7-726D0C11A481}"/>
              </a:ext>
            </a:extLst>
          </p:cNvPr>
          <p:cNvSpPr txBox="1"/>
          <p:nvPr/>
        </p:nvSpPr>
        <p:spPr>
          <a:xfrm>
            <a:off x="4843763" y="1246205"/>
            <a:ext cx="6555758" cy="5262979"/>
          </a:xfrm>
          <a:prstGeom prst="rect">
            <a:avLst/>
          </a:prstGeom>
          <a:noFill/>
          <a:ln w="38100">
            <a:solidFill>
              <a:srgbClr val="0000FF"/>
            </a:solidFill>
          </a:ln>
          <a:effectLst/>
        </p:spPr>
        <p:style>
          <a:lnRef idx="0">
            <a:schemeClr val="accent3"/>
          </a:lnRef>
          <a:fillRef idx="3">
            <a:schemeClr val="accent3"/>
          </a:fillRef>
          <a:effectRef idx="3">
            <a:schemeClr val="accent3"/>
          </a:effectRef>
          <a:fontRef idx="minor">
            <a:schemeClr val="lt1"/>
          </a:fontRef>
        </p:style>
        <p:txBody>
          <a:bodyPr wrap="square">
            <a:spAutoFit/>
          </a:bodyPr>
          <a:lstStyle/>
          <a:p>
            <a:r>
              <a:rPr lang="zh-CN" altLang="en-US" sz="2800" b="1" dirty="0">
                <a:solidFill>
                  <a:schemeClr val="tx1"/>
                </a:solidFill>
                <a:latin typeface="DFKai-SB" panose="03000509000000000000" pitchFamily="65" charset="-120"/>
                <a:ea typeface="DFKai-SB" panose="03000509000000000000" pitchFamily="65" charset="-120"/>
                <a:sym typeface="Times New Roman" panose="02020603050405020304" pitchFamily="18" charset="0"/>
              </a:rPr>
              <a:t>想一想</a:t>
            </a:r>
            <a:r>
              <a:rPr lang="zh-CN" altLang="en-US" sz="2800" b="1" dirty="0" smtClean="0">
                <a:solidFill>
                  <a:schemeClr val="tx1"/>
                </a:solidFill>
                <a:latin typeface="DFKai-SB" panose="03000509000000000000" pitchFamily="65" charset="-120"/>
                <a:ea typeface="DFKai-SB" panose="03000509000000000000" pitchFamily="65" charset="-120"/>
                <a:sym typeface="Times New Roman" panose="02020603050405020304" pitchFamily="18" charset="0"/>
              </a:rPr>
              <a:t>：</a:t>
            </a:r>
            <a:r>
              <a:rPr lang="zh-TW" altLang="en-US" sz="2800" b="1" dirty="0" smtClean="0">
                <a:solidFill>
                  <a:schemeClr val="tx1"/>
                </a:solidFill>
                <a:latin typeface="DFKai-SB" panose="03000509000000000000" pitchFamily="65" charset="-120"/>
                <a:ea typeface="DFKai-SB" panose="03000509000000000000" pitchFamily="65" charset="-120"/>
                <a:sym typeface="Times New Roman" panose="02020603050405020304" pitchFamily="18" charset="0"/>
              </a:rPr>
              <a:t>生產</a:t>
            </a:r>
            <a:r>
              <a:rPr lang="zh-CN" altLang="en-US" sz="2800" b="1" dirty="0">
                <a:solidFill>
                  <a:schemeClr val="tx1"/>
                </a:solidFill>
                <a:latin typeface="DFKai-SB" panose="03000509000000000000" pitchFamily="65" charset="-120"/>
                <a:ea typeface="DFKai-SB" panose="03000509000000000000" pitchFamily="65" charset="-120"/>
                <a:sym typeface="Times New Roman" panose="02020603050405020304" pitchFamily="18" charset="0"/>
              </a:rPr>
              <a:t>一</a:t>
            </a:r>
            <a:r>
              <a:rPr lang="zh-TW" altLang="en-US" sz="2800" b="1" dirty="0">
                <a:solidFill>
                  <a:schemeClr val="tx1"/>
                </a:solidFill>
                <a:latin typeface="DFKai-SB" panose="03000509000000000000" pitchFamily="65" charset="-120"/>
                <a:ea typeface="DFKai-SB" panose="03000509000000000000" pitchFamily="65" charset="-120"/>
                <a:sym typeface="Times New Roman" panose="02020603050405020304" pitchFamily="18" charset="0"/>
              </a:rPr>
              <a:t>枝</a:t>
            </a:r>
            <a:r>
              <a:rPr lang="zh-TW" altLang="en-US" sz="2800" b="1" dirty="0" smtClean="0">
                <a:solidFill>
                  <a:schemeClr val="tx1"/>
                </a:solidFill>
                <a:latin typeface="DFKai-SB" panose="03000509000000000000" pitchFamily="65" charset="-120"/>
                <a:ea typeface="DFKai-SB" panose="03000509000000000000" pitchFamily="65" charset="-120"/>
                <a:sym typeface="Times New Roman" panose="02020603050405020304" pitchFamily="18" charset="0"/>
              </a:rPr>
              <a:t>鉛筆也是國際分工的結果嗎</a:t>
            </a:r>
            <a:r>
              <a:rPr lang="zh-TW" altLang="en-US" sz="2800" b="1" dirty="0">
                <a:solidFill>
                  <a:schemeClr val="tx1"/>
                </a:solidFill>
                <a:latin typeface="DFKai-SB" panose="03000509000000000000" pitchFamily="65" charset="-120"/>
                <a:ea typeface="DFKai-SB" panose="03000509000000000000" pitchFamily="65" charset="-120"/>
                <a:sym typeface="Times New Roman" panose="02020603050405020304" pitchFamily="18" charset="0"/>
              </a:rPr>
              <a:t>？</a:t>
            </a:r>
            <a:endParaRPr lang="zh-CN" altLang="en-US" sz="2800" b="1" dirty="0">
              <a:solidFill>
                <a:schemeClr val="tx1"/>
              </a:solidFill>
              <a:latin typeface="DFKai-SB" panose="03000509000000000000" pitchFamily="65" charset="-120"/>
              <a:ea typeface="DFKai-SB" panose="03000509000000000000" pitchFamily="65" charset="-120"/>
              <a:sym typeface="Times New Roman" panose="02020603050405020304" pitchFamily="18" charset="0"/>
            </a:endParaRPr>
          </a:p>
          <a:p>
            <a:endParaRPr lang="en-US" altLang="zh-CN" sz="2800" b="1" dirty="0">
              <a:solidFill>
                <a:schemeClr val="tx1"/>
              </a:solidFill>
              <a:latin typeface="DFKai-SB" panose="03000509000000000000" pitchFamily="65" charset="-120"/>
              <a:ea typeface="DFKai-SB" panose="03000509000000000000" pitchFamily="65" charset="-120"/>
              <a:sym typeface="Times New Roman" panose="02020603050405020304" pitchFamily="18" charset="0"/>
            </a:endParaRPr>
          </a:p>
          <a:p>
            <a:pPr algn="just"/>
            <a:r>
              <a:rPr lang="zh-TW" altLang="en-US" sz="2800" dirty="0" smtClean="0">
                <a:solidFill>
                  <a:schemeClr val="tx1"/>
                </a:solidFill>
                <a:latin typeface="DFKai-SB" panose="03000509000000000000" pitchFamily="65" charset="-120"/>
                <a:ea typeface="DFKai-SB" panose="03000509000000000000" pitchFamily="65" charset="-120"/>
                <a:sym typeface="Times New Roman" panose="02020603050405020304" pitchFamily="18" charset="0"/>
              </a:rPr>
              <a:t>教師可讓學生觀看影片「一枝鉛筆</a:t>
            </a:r>
            <a:r>
              <a:rPr lang="zh-TW" altLang="en-US" sz="2800" dirty="0">
                <a:solidFill>
                  <a:schemeClr val="tx1"/>
                </a:solidFill>
                <a:latin typeface="DFKai-SB" panose="03000509000000000000" pitchFamily="65" charset="-120"/>
                <a:ea typeface="DFKai-SB" panose="03000509000000000000" pitchFamily="65" charset="-120"/>
                <a:sym typeface="Times New Roman" panose="02020603050405020304" pitchFamily="18" charset="0"/>
              </a:rPr>
              <a:t>的故事</a:t>
            </a:r>
            <a:r>
              <a:rPr lang="zh-TW" altLang="en-US" sz="2800" dirty="0" smtClean="0">
                <a:solidFill>
                  <a:schemeClr val="tx1"/>
                </a:solidFill>
                <a:latin typeface="DFKai-SB" panose="03000509000000000000" pitchFamily="65" charset="-120"/>
                <a:ea typeface="DFKai-SB" panose="03000509000000000000" pitchFamily="65" charset="-120"/>
                <a:sym typeface="Times New Roman" panose="02020603050405020304" pitchFamily="18" charset="0"/>
              </a:rPr>
              <a:t>」，</a:t>
            </a:r>
            <a:r>
              <a:rPr lang="zh-TW" altLang="en-US" sz="2800" dirty="0">
                <a:solidFill>
                  <a:schemeClr val="tx1"/>
                </a:solidFill>
                <a:latin typeface="DFKai-SB" panose="03000509000000000000" pitchFamily="65" charset="-120"/>
                <a:ea typeface="DFKai-SB" panose="03000509000000000000" pitchFamily="65" charset="-120"/>
                <a:sym typeface="Times New Roman" panose="02020603050405020304" pitchFamily="18" charset="0"/>
              </a:rPr>
              <a:t>並</a:t>
            </a:r>
            <a:r>
              <a:rPr lang="zh-TW" altLang="en-US" sz="2800" dirty="0" smtClean="0">
                <a:solidFill>
                  <a:schemeClr val="tx1"/>
                </a:solidFill>
                <a:latin typeface="DFKai-SB" panose="03000509000000000000" pitchFamily="65" charset="-120"/>
                <a:ea typeface="DFKai-SB" panose="03000509000000000000" pitchFamily="65" charset="-120"/>
                <a:sym typeface="Times New Roman" panose="02020603050405020304" pitchFamily="18" charset="0"/>
              </a:rPr>
              <a:t>參考以下網站的資料，請他們找出</a:t>
            </a:r>
            <a:r>
              <a:rPr lang="en-US" altLang="zh-TW" sz="2800" dirty="0" smtClean="0">
                <a:solidFill>
                  <a:schemeClr val="tx1"/>
                </a:solidFill>
                <a:latin typeface="DFKai-SB" panose="03000509000000000000" pitchFamily="65" charset="-120"/>
                <a:ea typeface="DFKai-SB" panose="03000509000000000000" pitchFamily="65" charset="-120"/>
                <a:sym typeface="Times New Roman" panose="02020603050405020304" pitchFamily="18" charset="0"/>
              </a:rPr>
              <a:t>︰</a:t>
            </a:r>
          </a:p>
          <a:p>
            <a:pPr marL="457200" indent="-457200">
              <a:buFont typeface="Arial" panose="020B0604020202020204" pitchFamily="34" charset="0"/>
              <a:buChar char="•"/>
            </a:pPr>
            <a:r>
              <a:rPr lang="zh-TW" altLang="en-US" sz="2800" dirty="0" smtClean="0">
                <a:solidFill>
                  <a:schemeClr val="tx1"/>
                </a:solidFill>
                <a:latin typeface="DFKai-SB" panose="03000509000000000000" pitchFamily="65" charset="-120"/>
                <a:ea typeface="DFKai-SB" panose="03000509000000000000" pitchFamily="65" charset="-120"/>
                <a:sym typeface="Times New Roman" panose="02020603050405020304" pitchFamily="18" charset="0"/>
              </a:rPr>
              <a:t>生產</a:t>
            </a:r>
            <a:r>
              <a:rPr lang="zh-TW" altLang="en-US" sz="2800" dirty="0">
                <a:solidFill>
                  <a:schemeClr val="tx1"/>
                </a:solidFill>
                <a:latin typeface="DFKai-SB" panose="03000509000000000000" pitchFamily="65" charset="-120"/>
                <a:ea typeface="DFKai-SB" panose="03000509000000000000" pitchFamily="65" charset="-120"/>
                <a:sym typeface="Times New Roman" panose="02020603050405020304" pitchFamily="18" charset="0"/>
              </a:rPr>
              <a:t>一支鉛筆需要哪些原材料</a:t>
            </a:r>
            <a:endParaRPr lang="en-US" altLang="zh-TW" sz="2800" dirty="0">
              <a:solidFill>
                <a:schemeClr val="tx1"/>
              </a:solidFill>
              <a:latin typeface="DFKai-SB" panose="03000509000000000000" pitchFamily="65" charset="-120"/>
              <a:ea typeface="DFKai-SB" panose="03000509000000000000" pitchFamily="65" charset="-120"/>
              <a:sym typeface="Times New Roman" panose="02020603050405020304" pitchFamily="18" charset="0"/>
            </a:endParaRPr>
          </a:p>
          <a:p>
            <a:pPr marL="457200" indent="-457200">
              <a:buFont typeface="Arial" panose="020B0604020202020204" pitchFamily="34" charset="0"/>
              <a:buChar char="•"/>
            </a:pPr>
            <a:r>
              <a:rPr lang="zh-TW" altLang="en-US" sz="2800" dirty="0">
                <a:solidFill>
                  <a:schemeClr val="tx1"/>
                </a:solidFill>
                <a:latin typeface="DFKai-SB" panose="03000509000000000000" pitchFamily="65" charset="-120"/>
                <a:ea typeface="DFKai-SB" panose="03000509000000000000" pitchFamily="65" charset="-120"/>
                <a:sym typeface="Times New Roman" panose="02020603050405020304" pitchFamily="18" charset="0"/>
              </a:rPr>
              <a:t>這些原材料在哪些國家或地區出產</a:t>
            </a:r>
            <a:endParaRPr lang="en-US" altLang="zh-TW" sz="2800" dirty="0">
              <a:solidFill>
                <a:schemeClr val="tx1"/>
              </a:solidFill>
              <a:latin typeface="DFKai-SB" panose="03000509000000000000" pitchFamily="65" charset="-120"/>
              <a:ea typeface="DFKai-SB" panose="03000509000000000000" pitchFamily="65" charset="-120"/>
              <a:sym typeface="Times New Roman" panose="02020603050405020304" pitchFamily="18" charset="0"/>
            </a:endParaRPr>
          </a:p>
          <a:p>
            <a:endParaRPr lang="en-US" altLang="zh-TW" sz="2800" b="1" dirty="0">
              <a:solidFill>
                <a:schemeClr val="tx1"/>
              </a:solidFill>
              <a:latin typeface="DFKai-SB" panose="03000509000000000000" pitchFamily="65" charset="-120"/>
              <a:ea typeface="DFKai-SB" panose="03000509000000000000" pitchFamily="65" charset="-120"/>
              <a:sym typeface="Times New Roman" panose="02020603050405020304" pitchFamily="18" charset="0"/>
            </a:endParaRPr>
          </a:p>
          <a:p>
            <a:r>
              <a:rPr lang="zh-TW" altLang="en-US" sz="2800" b="1" dirty="0">
                <a:solidFill>
                  <a:schemeClr val="tx1"/>
                </a:solidFill>
                <a:latin typeface="DFKai-SB" panose="03000509000000000000" pitchFamily="65" charset="-120"/>
                <a:ea typeface="DFKai-SB" panose="03000509000000000000" pitchFamily="65" charset="-120"/>
                <a:sym typeface="Times New Roman" panose="02020603050405020304" pitchFamily="18" charset="0"/>
              </a:rPr>
              <a:t>參考網站</a:t>
            </a:r>
            <a:r>
              <a:rPr lang="en-US" altLang="zh-TW" sz="2800" b="1" dirty="0">
                <a:solidFill>
                  <a:schemeClr val="tx1"/>
                </a:solidFill>
                <a:latin typeface="DFKai-SB" panose="03000509000000000000" pitchFamily="65" charset="-120"/>
                <a:ea typeface="DFKai-SB" panose="03000509000000000000" pitchFamily="65" charset="-120"/>
                <a:sym typeface="Times New Roman" panose="02020603050405020304" pitchFamily="18" charset="0"/>
              </a:rPr>
              <a:t>︰</a:t>
            </a:r>
            <a:endParaRPr lang="en-US" altLang="zh-CN" sz="2800" dirty="0">
              <a:solidFill>
                <a:srgbClr val="FF0000"/>
              </a:solidFill>
              <a:latin typeface="DFKai-SB" panose="03000509000000000000" pitchFamily="65" charset="-120"/>
              <a:ea typeface="DFKai-SB" panose="03000509000000000000" pitchFamily="65" charset="-120"/>
              <a:sym typeface="Times New Roman" panose="02020603050405020304" pitchFamily="18" charset="0"/>
              <a:hlinkClick r:id="rId2"/>
            </a:endParaRPr>
          </a:p>
          <a:p>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The Geography of a Pencil: A story of globalization from your pencil case</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(David</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Morgan,</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31 March 2021</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p>
          <a:p>
            <a:r>
              <a:rPr lang="en-US" altLang="zh-TW" sz="16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r>
              <a:rPr lang="en-US" altLang="zh-CN" sz="16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https</a:t>
            </a:r>
            <a:r>
              <a:rPr lang="en-US" altLang="zh-CN"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r>
              <a:rPr lang="en-US" altLang="zh-CN" sz="16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storymaps.arcgis.com/stories/6c2c8e3470f4499c9a2a3f8b2b93150b</a:t>
            </a:r>
            <a:r>
              <a:rPr lang="en-US" altLang="zh-TW" sz="16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endParaRPr lang="en-US" altLang="zh-CN"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p:txBody>
      </p:sp>
      <p:grpSp>
        <p:nvGrpSpPr>
          <p:cNvPr id="21" name="组合 68">
            <a:extLst>
              <a:ext uri="{FF2B5EF4-FFF2-40B4-BE49-F238E27FC236}">
                <a16:creationId xmlns:a16="http://schemas.microsoft.com/office/drawing/2014/main" id="{1B0EB3E9-9887-4D76-B8C5-AC4228AF8701}"/>
              </a:ext>
            </a:extLst>
          </p:cNvPr>
          <p:cNvGrpSpPr>
            <a:grpSpLocks noChangeAspect="1"/>
          </p:cNvGrpSpPr>
          <p:nvPr/>
        </p:nvGrpSpPr>
        <p:grpSpPr>
          <a:xfrm flipH="1">
            <a:off x="317923" y="1041053"/>
            <a:ext cx="909792" cy="909792"/>
            <a:chOff x="5195979" y="428797"/>
            <a:chExt cx="927463" cy="927463"/>
          </a:xfrm>
        </p:grpSpPr>
        <p:sp>
          <p:nvSpPr>
            <p:cNvPr id="22" name="椭圆 69">
              <a:extLst>
                <a:ext uri="{FF2B5EF4-FFF2-40B4-BE49-F238E27FC236}">
                  <a16:creationId xmlns:a16="http://schemas.microsoft.com/office/drawing/2014/main" id="{33124C2D-CB36-4A28-9C81-3F48F6A38FCE}"/>
                </a:ext>
              </a:extLst>
            </p:cNvPr>
            <p:cNvSpPr/>
            <p:nvPr/>
          </p:nvSpPr>
          <p:spPr>
            <a:xfrm>
              <a:off x="5195979" y="428797"/>
              <a:ext cx="927463" cy="927463"/>
            </a:xfrm>
            <a:prstGeom prst="ellipse">
              <a:avLst/>
            </a:prstGeom>
            <a:solidFill>
              <a:srgbClr val="C000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3" name="组合 70">
              <a:extLst>
                <a:ext uri="{FF2B5EF4-FFF2-40B4-BE49-F238E27FC236}">
                  <a16:creationId xmlns:a16="http://schemas.microsoft.com/office/drawing/2014/main" id="{3174474D-CBF8-4440-AC47-5C26FE91DB5F}"/>
                </a:ext>
              </a:extLst>
            </p:cNvPr>
            <p:cNvGrpSpPr/>
            <p:nvPr/>
          </p:nvGrpSpPr>
          <p:grpSpPr>
            <a:xfrm>
              <a:off x="5235042" y="460898"/>
              <a:ext cx="876427" cy="882962"/>
              <a:chOff x="6130069" y="1975983"/>
              <a:chExt cx="876427" cy="882962"/>
            </a:xfrm>
          </p:grpSpPr>
          <p:sp>
            <p:nvSpPr>
              <p:cNvPr id="26" name="Freeform 16">
                <a:extLst>
                  <a:ext uri="{FF2B5EF4-FFF2-40B4-BE49-F238E27FC236}">
                    <a16:creationId xmlns:a16="http://schemas.microsoft.com/office/drawing/2014/main" id="{D2A67ED5-BC82-4D85-903F-D2B06C5382F9}"/>
                  </a:ext>
                </a:extLst>
              </p:cNvPr>
              <p:cNvSpPr>
                <a:spLocks/>
              </p:cNvSpPr>
              <p:nvPr/>
            </p:nvSpPr>
            <p:spPr bwMode="auto">
              <a:xfrm>
                <a:off x="6138783" y="1991232"/>
                <a:ext cx="867713" cy="867713"/>
              </a:xfrm>
              <a:custGeom>
                <a:avLst/>
                <a:gdLst>
                  <a:gd name="T0" fmla="*/ 40 w 80"/>
                  <a:gd name="T1" fmla="*/ 80 h 80"/>
                  <a:gd name="T2" fmla="*/ 80 w 80"/>
                  <a:gd name="T3" fmla="*/ 40 h 80"/>
                  <a:gd name="T4" fmla="*/ 40 w 80"/>
                  <a:gd name="T5" fmla="*/ 0 h 80"/>
                  <a:gd name="T6" fmla="*/ 0 w 80"/>
                  <a:gd name="T7" fmla="*/ 40 h 80"/>
                  <a:gd name="T8" fmla="*/ 3 w 80"/>
                  <a:gd name="T9" fmla="*/ 55 h 80"/>
                  <a:gd name="T10" fmla="*/ 7 w 80"/>
                  <a:gd name="T11" fmla="*/ 62 h 80"/>
                  <a:gd name="T12" fmla="*/ 4 w 80"/>
                  <a:gd name="T13" fmla="*/ 76 h 80"/>
                  <a:gd name="T14" fmla="*/ 18 w 80"/>
                  <a:gd name="T15" fmla="*/ 73 h 80"/>
                  <a:gd name="T16" fmla="*/ 25 w 80"/>
                  <a:gd name="T17" fmla="*/ 77 h 80"/>
                  <a:gd name="T18" fmla="*/ 40 w 80"/>
                  <a:gd name="T1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80"/>
                    </a:moveTo>
                    <a:cubicBezTo>
                      <a:pt x="62" y="80"/>
                      <a:pt x="80" y="62"/>
                      <a:pt x="80" y="40"/>
                    </a:cubicBezTo>
                    <a:cubicBezTo>
                      <a:pt x="80" y="18"/>
                      <a:pt x="62" y="0"/>
                      <a:pt x="40" y="0"/>
                    </a:cubicBezTo>
                    <a:cubicBezTo>
                      <a:pt x="18" y="0"/>
                      <a:pt x="0" y="18"/>
                      <a:pt x="0" y="40"/>
                    </a:cubicBezTo>
                    <a:cubicBezTo>
                      <a:pt x="0" y="45"/>
                      <a:pt x="1" y="51"/>
                      <a:pt x="3" y="55"/>
                    </a:cubicBezTo>
                    <a:cubicBezTo>
                      <a:pt x="4" y="58"/>
                      <a:pt x="5" y="60"/>
                      <a:pt x="7" y="62"/>
                    </a:cubicBezTo>
                    <a:cubicBezTo>
                      <a:pt x="7" y="63"/>
                      <a:pt x="6" y="68"/>
                      <a:pt x="4" y="76"/>
                    </a:cubicBezTo>
                    <a:cubicBezTo>
                      <a:pt x="12" y="74"/>
                      <a:pt x="17" y="73"/>
                      <a:pt x="18" y="73"/>
                    </a:cubicBezTo>
                    <a:cubicBezTo>
                      <a:pt x="20" y="75"/>
                      <a:pt x="22" y="76"/>
                      <a:pt x="25" y="77"/>
                    </a:cubicBezTo>
                    <a:cubicBezTo>
                      <a:pt x="29" y="79"/>
                      <a:pt x="35" y="80"/>
                      <a:pt x="40" y="80"/>
                    </a:cubicBezTo>
                    <a:close/>
                  </a:path>
                </a:pathLst>
              </a:custGeom>
              <a:solidFill>
                <a:srgbClr val="826118"/>
              </a:solidFill>
              <a:ln w="15875" cap="flat">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dirty="0"/>
              </a:p>
            </p:txBody>
          </p:sp>
          <p:sp>
            <p:nvSpPr>
              <p:cNvPr id="27" name="Freeform 16">
                <a:extLst>
                  <a:ext uri="{FF2B5EF4-FFF2-40B4-BE49-F238E27FC236}">
                    <a16:creationId xmlns:a16="http://schemas.microsoft.com/office/drawing/2014/main" id="{DD1B6DC6-1F37-4620-BC35-F570EEDCC3B7}"/>
                  </a:ext>
                </a:extLst>
              </p:cNvPr>
              <p:cNvSpPr>
                <a:spLocks/>
              </p:cNvSpPr>
              <p:nvPr/>
            </p:nvSpPr>
            <p:spPr bwMode="auto">
              <a:xfrm>
                <a:off x="6130069" y="1975983"/>
                <a:ext cx="867712" cy="867711"/>
              </a:xfrm>
              <a:custGeom>
                <a:avLst/>
                <a:gdLst>
                  <a:gd name="T0" fmla="*/ 40 w 80"/>
                  <a:gd name="T1" fmla="*/ 80 h 80"/>
                  <a:gd name="T2" fmla="*/ 80 w 80"/>
                  <a:gd name="T3" fmla="*/ 40 h 80"/>
                  <a:gd name="T4" fmla="*/ 40 w 80"/>
                  <a:gd name="T5" fmla="*/ 0 h 80"/>
                  <a:gd name="T6" fmla="*/ 0 w 80"/>
                  <a:gd name="T7" fmla="*/ 40 h 80"/>
                  <a:gd name="T8" fmla="*/ 3 w 80"/>
                  <a:gd name="T9" fmla="*/ 55 h 80"/>
                  <a:gd name="T10" fmla="*/ 7 w 80"/>
                  <a:gd name="T11" fmla="*/ 62 h 80"/>
                  <a:gd name="T12" fmla="*/ 4 w 80"/>
                  <a:gd name="T13" fmla="*/ 76 h 80"/>
                  <a:gd name="T14" fmla="*/ 18 w 80"/>
                  <a:gd name="T15" fmla="*/ 73 h 80"/>
                  <a:gd name="T16" fmla="*/ 25 w 80"/>
                  <a:gd name="T17" fmla="*/ 77 h 80"/>
                  <a:gd name="T18" fmla="*/ 40 w 80"/>
                  <a:gd name="T1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80"/>
                    </a:moveTo>
                    <a:cubicBezTo>
                      <a:pt x="62" y="80"/>
                      <a:pt x="80" y="62"/>
                      <a:pt x="80" y="40"/>
                    </a:cubicBezTo>
                    <a:cubicBezTo>
                      <a:pt x="80" y="18"/>
                      <a:pt x="62" y="0"/>
                      <a:pt x="40" y="0"/>
                    </a:cubicBezTo>
                    <a:cubicBezTo>
                      <a:pt x="18" y="0"/>
                      <a:pt x="0" y="18"/>
                      <a:pt x="0" y="40"/>
                    </a:cubicBezTo>
                    <a:cubicBezTo>
                      <a:pt x="0" y="45"/>
                      <a:pt x="1" y="51"/>
                      <a:pt x="3" y="55"/>
                    </a:cubicBezTo>
                    <a:cubicBezTo>
                      <a:pt x="4" y="58"/>
                      <a:pt x="5" y="60"/>
                      <a:pt x="7" y="62"/>
                    </a:cubicBezTo>
                    <a:cubicBezTo>
                      <a:pt x="7" y="63"/>
                      <a:pt x="6" y="68"/>
                      <a:pt x="4" y="76"/>
                    </a:cubicBezTo>
                    <a:cubicBezTo>
                      <a:pt x="12" y="74"/>
                      <a:pt x="17" y="73"/>
                      <a:pt x="18" y="73"/>
                    </a:cubicBezTo>
                    <a:cubicBezTo>
                      <a:pt x="20" y="75"/>
                      <a:pt x="22" y="76"/>
                      <a:pt x="25" y="77"/>
                    </a:cubicBezTo>
                    <a:cubicBezTo>
                      <a:pt x="29" y="79"/>
                      <a:pt x="35" y="80"/>
                      <a:pt x="40" y="80"/>
                    </a:cubicBezTo>
                    <a:close/>
                  </a:path>
                </a:pathLst>
              </a:custGeom>
              <a:solidFill>
                <a:srgbClr val="FF0000"/>
              </a:solidFill>
              <a:ln w="15875" cap="flat">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24" name="Freeform 39">
              <a:extLst>
                <a:ext uri="{FF2B5EF4-FFF2-40B4-BE49-F238E27FC236}">
                  <a16:creationId xmlns:a16="http://schemas.microsoft.com/office/drawing/2014/main" id="{1A3744A6-309E-476D-A594-2E4211A06D47}"/>
                </a:ext>
              </a:extLst>
            </p:cNvPr>
            <p:cNvSpPr>
              <a:spLocks/>
            </p:cNvSpPr>
            <p:nvPr/>
          </p:nvSpPr>
          <p:spPr bwMode="auto">
            <a:xfrm flipH="1">
              <a:off x="5533821" y="626452"/>
              <a:ext cx="276775" cy="369453"/>
            </a:xfrm>
            <a:custGeom>
              <a:avLst/>
              <a:gdLst>
                <a:gd name="T0" fmla="*/ 12 w 24"/>
                <a:gd name="T1" fmla="*/ 32 h 32"/>
                <a:gd name="T2" fmla="*/ 12 w 24"/>
                <a:gd name="T3" fmla="*/ 24 h 32"/>
                <a:gd name="T4" fmla="*/ 24 w 24"/>
                <a:gd name="T5" fmla="*/ 12 h 32"/>
                <a:gd name="T6" fmla="*/ 12 w 24"/>
                <a:gd name="T7" fmla="*/ 0 h 32"/>
                <a:gd name="T8" fmla="*/ 0 w 24"/>
                <a:gd name="T9" fmla="*/ 12 h 32"/>
              </a:gdLst>
              <a:ahLst/>
              <a:cxnLst>
                <a:cxn ang="0">
                  <a:pos x="T0" y="T1"/>
                </a:cxn>
                <a:cxn ang="0">
                  <a:pos x="T2" y="T3"/>
                </a:cxn>
                <a:cxn ang="0">
                  <a:pos x="T4" y="T5"/>
                </a:cxn>
                <a:cxn ang="0">
                  <a:pos x="T6" y="T7"/>
                </a:cxn>
                <a:cxn ang="0">
                  <a:pos x="T8" y="T9"/>
                </a:cxn>
              </a:cxnLst>
              <a:rect l="0" t="0" r="r" b="b"/>
              <a:pathLst>
                <a:path w="24" h="32">
                  <a:moveTo>
                    <a:pt x="12" y="32"/>
                  </a:moveTo>
                  <a:cubicBezTo>
                    <a:pt x="12" y="24"/>
                    <a:pt x="12" y="24"/>
                    <a:pt x="12" y="24"/>
                  </a:cubicBezTo>
                  <a:cubicBezTo>
                    <a:pt x="19" y="24"/>
                    <a:pt x="24" y="19"/>
                    <a:pt x="24" y="12"/>
                  </a:cubicBezTo>
                  <a:cubicBezTo>
                    <a:pt x="24" y="6"/>
                    <a:pt x="19" y="0"/>
                    <a:pt x="12" y="0"/>
                  </a:cubicBezTo>
                  <a:cubicBezTo>
                    <a:pt x="5" y="0"/>
                    <a:pt x="0" y="6"/>
                    <a:pt x="0" y="12"/>
                  </a:cubicBezTo>
                </a:path>
              </a:pathLst>
            </a:custGeom>
            <a:noFill/>
            <a:ln w="5873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Oval 40">
              <a:extLst>
                <a:ext uri="{FF2B5EF4-FFF2-40B4-BE49-F238E27FC236}">
                  <a16:creationId xmlns:a16="http://schemas.microsoft.com/office/drawing/2014/main" id="{BE3E0D6A-B050-4206-816C-2F10195B6D86}"/>
                </a:ext>
              </a:extLst>
            </p:cNvPr>
            <p:cNvSpPr>
              <a:spLocks noChangeArrowheads="1"/>
            </p:cNvSpPr>
            <p:nvPr/>
          </p:nvSpPr>
          <p:spPr bwMode="auto">
            <a:xfrm>
              <a:off x="5618795" y="1102644"/>
              <a:ext cx="116471" cy="115219"/>
            </a:xfrm>
            <a:prstGeom prst="ellipse">
              <a:avLst/>
            </a:pr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pic>
        <p:nvPicPr>
          <p:cNvPr id="3" name="圖片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41334" y="1661391"/>
            <a:ext cx="2752678" cy="2735310"/>
          </a:xfrm>
          <a:prstGeom prst="rect">
            <a:avLst/>
          </a:prstGeom>
        </p:spPr>
      </p:pic>
      <p:sp>
        <p:nvSpPr>
          <p:cNvPr id="4" name="Rectangle 3"/>
          <p:cNvSpPr/>
          <p:nvPr/>
        </p:nvSpPr>
        <p:spPr>
          <a:xfrm>
            <a:off x="448193" y="4520232"/>
            <a:ext cx="4258978" cy="1446550"/>
          </a:xfrm>
          <a:prstGeom prst="rect">
            <a:avLst/>
          </a:prstGeom>
        </p:spPr>
        <p:txBody>
          <a:bodyPr wrap="square">
            <a:spAutoFit/>
          </a:bodyPr>
          <a:lstStyle/>
          <a:p>
            <a:r>
              <a:rPr lang="zh-TW" altLang="en-US" sz="2400" dirty="0">
                <a:latin typeface="DFKai-SB" panose="03000509000000000000" pitchFamily="65" charset="-120"/>
                <a:ea typeface="DFKai-SB" panose="03000509000000000000" pitchFamily="65" charset="-120"/>
                <a:cs typeface="Times New Roman" panose="02020603050405020304" pitchFamily="18" charset="0"/>
              </a:rPr>
              <a:t>影片</a:t>
            </a:r>
            <a:r>
              <a:rPr lang="en-US" altLang="zh-TW" sz="2400" dirty="0">
                <a:latin typeface="DFKai-SB" panose="03000509000000000000" pitchFamily="65" charset="-120"/>
                <a:ea typeface="DFKai-SB" panose="03000509000000000000" pitchFamily="65" charset="-120"/>
                <a:cs typeface="Times New Roman" panose="02020603050405020304" pitchFamily="18" charset="0"/>
              </a:rPr>
              <a:t>︰</a:t>
            </a:r>
            <a:r>
              <a:rPr lang="zh-TW" altLang="en-US" sz="2400" dirty="0">
                <a:latin typeface="DFKai-SB" panose="03000509000000000000" pitchFamily="65" charset="-120"/>
                <a:ea typeface="DFKai-SB" panose="03000509000000000000" pitchFamily="65" charset="-120"/>
                <a:cs typeface="Times New Roman" panose="02020603050405020304" pitchFamily="18" charset="0"/>
              </a:rPr>
              <a:t>一枝鉛筆的故事</a:t>
            </a:r>
            <a:endParaRPr lang="en-US" altLang="zh-TW" sz="2400" dirty="0">
              <a:latin typeface="DFKai-SB" panose="03000509000000000000" pitchFamily="65" charset="-120"/>
              <a:ea typeface="DFKai-SB" panose="03000509000000000000" pitchFamily="65" charset="-120"/>
              <a:cs typeface="Times New Roman" panose="02020603050405020304" pitchFamily="18" charset="0"/>
            </a:endParaRPr>
          </a:p>
          <a:p>
            <a:r>
              <a:rPr lang="zh-TW" altLang="en-US" sz="2400" dirty="0">
                <a:latin typeface="DFKai-SB" panose="03000509000000000000" pitchFamily="65" charset="-120"/>
                <a:ea typeface="DFKai-SB" panose="03000509000000000000" pitchFamily="65" charset="-120"/>
                <a:cs typeface="Times New Roman" panose="02020603050405020304" pitchFamily="18" charset="0"/>
              </a:rPr>
              <a:t>著名經濟學家佛利民訪談片段（附中文字幕）</a:t>
            </a:r>
            <a:endParaRPr lang="en-US" altLang="zh-TW" sz="2400" dirty="0">
              <a:latin typeface="DFKai-SB" panose="03000509000000000000" pitchFamily="65" charset="-120"/>
              <a:ea typeface="DFKai-SB" panose="03000509000000000000" pitchFamily="65" charset="-120"/>
              <a:cs typeface="Times New Roman" panose="02020603050405020304" pitchFamily="18" charset="0"/>
            </a:endParaRPr>
          </a:p>
          <a:p>
            <a:r>
              <a:rPr lang="en-US" altLang="zh-HK" sz="1600" dirty="0">
                <a:latin typeface="Times New Roman" panose="02020603050405020304" pitchFamily="18" charset="0"/>
                <a:cs typeface="Times New Roman" panose="02020603050405020304" pitchFamily="18" charset="0"/>
              </a:rPr>
              <a:t>https://www.bilibili.com/video/av846773910/</a:t>
            </a:r>
            <a:endParaRPr lang="zh-HK" altLang="en-US" sz="1600" dirty="0">
              <a:latin typeface="Times New Roman" panose="02020603050405020304" pitchFamily="18" charset="0"/>
              <a:cs typeface="Times New Roman" panose="02020603050405020304" pitchFamily="18" charset="0"/>
            </a:endParaRPr>
          </a:p>
        </p:txBody>
      </p:sp>
      <p:sp>
        <p:nvSpPr>
          <p:cNvPr id="18" name="任意多边形: 形状 20">
            <a:extLst>
              <a:ext uri="{FF2B5EF4-FFF2-40B4-BE49-F238E27FC236}">
                <a16:creationId xmlns:a16="http://schemas.microsoft.com/office/drawing/2014/main" id="{C5379432-31A1-4D4F-B8AA-D06A98602934}"/>
              </a:ext>
            </a:extLst>
          </p:cNvPr>
          <p:cNvSpPr/>
          <p:nvPr/>
        </p:nvSpPr>
        <p:spPr>
          <a:xfrm>
            <a:off x="1945859" y="291078"/>
            <a:ext cx="9234144"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CN" altLang="en-US" sz="4000" b="1" dirty="0">
                <a:solidFill>
                  <a:srgbClr val="FFFFFF"/>
                </a:solidFill>
                <a:latin typeface="DFKai-SB" panose="03000509000000000000" pitchFamily="65" charset="-120"/>
                <a:ea typeface="DFKai-SB" panose="03000509000000000000" pitchFamily="65" charset="-120"/>
                <a:sym typeface="Times New Roman" panose="02020603050405020304" pitchFamily="18" charset="0"/>
              </a:rPr>
              <a:t>各國經濟體系互相依存</a:t>
            </a:r>
            <a:r>
              <a:rPr lang="zh-TW" altLang="en-US" sz="4000" b="1" dirty="0">
                <a:solidFill>
                  <a:schemeClr val="bg1"/>
                </a:solidFill>
                <a:latin typeface="DFKai-SB" panose="03000509000000000000" pitchFamily="65" charset="-120"/>
                <a:ea typeface="DFKai-SB" panose="03000509000000000000" pitchFamily="65" charset="-120"/>
                <a:sym typeface="Times New Roman" panose="02020603050405020304" pitchFamily="18" charset="0"/>
              </a:rPr>
              <a:t>及互動的關係</a:t>
            </a:r>
            <a:endParaRPr lang="zh-CN" altLang="en-US" sz="4000" b="1" strike="sngStrike" dirty="0">
              <a:solidFill>
                <a:schemeClr val="bg1"/>
              </a:solidFill>
              <a:latin typeface="DFKai-SB" panose="03000509000000000000" pitchFamily="65" charset="-120"/>
              <a:ea typeface="DFKai-SB" panose="03000509000000000000" pitchFamily="65" charset="-120"/>
              <a:sym typeface="Times New Roman" panose="02020603050405020304" pitchFamily="18" charset="0"/>
            </a:endParaRPr>
          </a:p>
        </p:txBody>
      </p:sp>
    </p:spTree>
    <p:extLst>
      <p:ext uri="{BB962C8B-B14F-4D97-AF65-F5344CB8AC3E}">
        <p14:creationId xmlns:p14="http://schemas.microsoft.com/office/powerpoint/2010/main" val="2937732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a:extLst>
              <a:ext uri="{FF2B5EF4-FFF2-40B4-BE49-F238E27FC236}">
                <a16:creationId xmlns:a16="http://schemas.microsoft.com/office/drawing/2014/main" id="{5F074A0A-F6A4-49B7-B269-E3A8A4AE1C3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3888" y="1028787"/>
            <a:ext cx="10872787" cy="55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组合 12">
            <a:extLst>
              <a:ext uri="{FF2B5EF4-FFF2-40B4-BE49-F238E27FC236}">
                <a16:creationId xmlns:a16="http://schemas.microsoft.com/office/drawing/2014/main" id="{661201F8-ADAE-4CEC-B3F7-DDC09261436B}"/>
              </a:ext>
            </a:extLst>
          </p:cNvPr>
          <p:cNvGrpSpPr/>
          <p:nvPr/>
        </p:nvGrpSpPr>
        <p:grpSpPr>
          <a:xfrm>
            <a:off x="436607" y="1129418"/>
            <a:ext cx="2295525" cy="647700"/>
            <a:chOff x="623888" y="654050"/>
            <a:chExt cx="2295525" cy="647700"/>
          </a:xfrm>
        </p:grpSpPr>
        <p:grpSp>
          <p:nvGrpSpPr>
            <p:cNvPr id="14" name="组合 38">
              <a:extLst>
                <a:ext uri="{FF2B5EF4-FFF2-40B4-BE49-F238E27FC236}">
                  <a16:creationId xmlns:a16="http://schemas.microsoft.com/office/drawing/2014/main" id="{0F3F3536-54DA-4D2C-869C-103D93881BDD}"/>
                </a:ext>
              </a:extLst>
            </p:cNvPr>
            <p:cNvGrpSpPr>
              <a:grpSpLocks/>
            </p:cNvGrpSpPr>
            <p:nvPr/>
          </p:nvGrpSpPr>
          <p:grpSpPr bwMode="auto">
            <a:xfrm>
              <a:off x="1019176" y="654050"/>
              <a:ext cx="1581150" cy="647700"/>
              <a:chOff x="4225771" y="1065320"/>
              <a:chExt cx="895882" cy="947506"/>
            </a:xfrm>
          </p:grpSpPr>
          <p:sp>
            <p:nvSpPr>
              <p:cNvPr id="16" name="矩形 15">
                <a:extLst>
                  <a:ext uri="{FF2B5EF4-FFF2-40B4-BE49-F238E27FC236}">
                    <a16:creationId xmlns:a16="http://schemas.microsoft.com/office/drawing/2014/main" id="{45CFB1AD-A950-4779-93B5-65C9B67FA62E}"/>
                  </a:ext>
                </a:extLst>
              </p:cNvPr>
              <p:cNvSpPr/>
              <p:nvPr/>
            </p:nvSpPr>
            <p:spPr>
              <a:xfrm>
                <a:off x="4268946" y="1160536"/>
                <a:ext cx="852707" cy="85229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矩形 16">
                <a:extLst>
                  <a:ext uri="{FF2B5EF4-FFF2-40B4-BE49-F238E27FC236}">
                    <a16:creationId xmlns:a16="http://schemas.microsoft.com/office/drawing/2014/main" id="{6B2216A0-6131-4447-8522-6E454A13ADE2}"/>
                  </a:ext>
                </a:extLst>
              </p:cNvPr>
              <p:cNvSpPr/>
              <p:nvPr/>
            </p:nvSpPr>
            <p:spPr>
              <a:xfrm>
                <a:off x="4225771" y="1065320"/>
                <a:ext cx="852707" cy="852292"/>
              </a:xfrm>
              <a:prstGeom prst="rect">
                <a:avLst/>
              </a:prstGeom>
              <a:solidFill>
                <a:schemeClr val="bg1"/>
              </a:solidFill>
              <a:ln w="38100">
                <a:solidFill>
                  <a:srgbClr val="C00000"/>
                </a:solidFill>
              </a:ln>
              <a:effectLst>
                <a:outerShdw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15" name="文本框 42">
              <a:extLst>
                <a:ext uri="{FF2B5EF4-FFF2-40B4-BE49-F238E27FC236}">
                  <a16:creationId xmlns:a16="http://schemas.microsoft.com/office/drawing/2014/main" id="{DEA84057-F8ED-41A0-9B15-01BCBA61F5E4}"/>
                </a:ext>
              </a:extLst>
            </p:cNvPr>
            <p:cNvSpPr txBox="1">
              <a:spLocks noChangeArrowheads="1"/>
            </p:cNvSpPr>
            <p:nvPr/>
          </p:nvSpPr>
          <p:spPr bwMode="auto">
            <a:xfrm>
              <a:off x="623888" y="683418"/>
              <a:ext cx="2295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dirty="0" smtClean="0">
                  <a:solidFill>
                    <a:srgbClr val="0D0D0D"/>
                  </a:solidFill>
                  <a:latin typeface="DFKai-SB" panose="03000509000000000000" pitchFamily="65" charset="-120"/>
                  <a:ea typeface="DFKai-SB" panose="03000509000000000000" pitchFamily="65" charset="-120"/>
                </a:rPr>
                <a:t>例</a:t>
              </a:r>
              <a:r>
                <a:rPr lang="zh-TW" altLang="en-US" sz="2800" dirty="0" smtClean="0">
                  <a:solidFill>
                    <a:srgbClr val="0D0D0D"/>
                  </a:solidFill>
                  <a:latin typeface="DFKai-SB" panose="03000509000000000000" pitchFamily="65" charset="-120"/>
                  <a:ea typeface="DFKai-SB" panose="03000509000000000000" pitchFamily="65" charset="-120"/>
                </a:rPr>
                <a:t>子</a:t>
              </a:r>
              <a:endParaRPr lang="zh-CN" altLang="en-US" sz="2800" dirty="0">
                <a:solidFill>
                  <a:srgbClr val="0D0D0D"/>
                </a:solidFill>
                <a:latin typeface="DFKai-SB" panose="03000509000000000000" pitchFamily="65" charset="-120"/>
                <a:ea typeface="DFKai-SB" panose="03000509000000000000" pitchFamily="65" charset="-120"/>
              </a:endParaRPr>
            </a:p>
          </p:txBody>
        </p:sp>
      </p:grpSp>
      <p:sp>
        <p:nvSpPr>
          <p:cNvPr id="3" name="内容占位符 2"/>
          <p:cNvSpPr>
            <a:spLocks noGrp="1"/>
          </p:cNvSpPr>
          <p:nvPr>
            <p:ph sz="half" idx="1"/>
          </p:nvPr>
        </p:nvSpPr>
        <p:spPr>
          <a:xfrm>
            <a:off x="1398196" y="1643639"/>
            <a:ext cx="9606491" cy="4601585"/>
          </a:xfrm>
          <a:ln>
            <a:noFill/>
            <a:prstDash val="dashDot"/>
          </a:ln>
        </p:spPr>
        <p:txBody>
          <a:bodyPr/>
          <a:lstStyle/>
          <a:p>
            <a:pPr indent="0">
              <a:lnSpc>
                <a:spcPct val="150000"/>
              </a:lnSpc>
              <a:spcBef>
                <a:spcPts val="0"/>
              </a:spcBef>
            </a:pPr>
            <a:r>
              <a:rPr lang="zh-TW" altLang="en-US" dirty="0" smtClean="0">
                <a:latin typeface="DFKai-SB" panose="03000509000000000000" pitchFamily="65" charset="-120"/>
                <a:ea typeface="DFKai-SB" panose="03000509000000000000" pitchFamily="65" charset="-120"/>
              </a:rPr>
              <a:t>    </a:t>
            </a:r>
            <a:r>
              <a:rPr lang="zh-TW" altLang="en-US" sz="2800" dirty="0">
                <a:latin typeface="DFKai-SB" panose="03000509000000000000" pitchFamily="65" charset="-120"/>
                <a:ea typeface="DFKai-SB" panose="03000509000000000000" pitchFamily="65" charset="-120"/>
              </a:rPr>
              <a:t>以</a:t>
            </a:r>
            <a:r>
              <a:rPr lang="zh-TW" altLang="en-US" sz="2800" dirty="0" smtClean="0">
                <a:latin typeface="DFKai-SB" panose="03000509000000000000" pitchFamily="65" charset="-120"/>
                <a:ea typeface="DFKai-SB" panose="03000509000000000000" pitchFamily="65" charset="-120"/>
              </a:rPr>
              <a:t>智能</a:t>
            </a:r>
            <a:r>
              <a:rPr lang="zh-TW" altLang="en-US" sz="2800" dirty="0">
                <a:latin typeface="DFKai-SB" panose="03000509000000000000" pitchFamily="65" charset="-120"/>
                <a:ea typeface="DFKai-SB" panose="03000509000000000000" pitchFamily="65" charset="-120"/>
              </a:rPr>
              <a:t>手機</a:t>
            </a:r>
            <a:r>
              <a:rPr lang="zh-TW" altLang="en-US" sz="2800" dirty="0" smtClean="0">
                <a:latin typeface="DFKai-SB" panose="03000509000000000000" pitchFamily="65" charset="-120"/>
                <a:ea typeface="DFKai-SB" panose="03000509000000000000" pitchFamily="65" charset="-120"/>
              </a:rPr>
              <a:t>生產為</a:t>
            </a:r>
            <a:r>
              <a:rPr lang="zh-TW" altLang="en-US" sz="2800" dirty="0">
                <a:latin typeface="DFKai-SB" panose="03000509000000000000" pitchFamily="65" charset="-120"/>
                <a:ea typeface="DFKai-SB" panose="03000509000000000000" pitchFamily="65" charset="-120"/>
              </a:rPr>
              <a:t>例</a:t>
            </a:r>
            <a:r>
              <a:rPr lang="zh-TW" altLang="en-US" sz="2800" dirty="0" smtClean="0">
                <a:latin typeface="DFKai-SB" panose="03000509000000000000" pitchFamily="65" charset="-120"/>
                <a:ea typeface="DFKai-SB" panose="03000509000000000000" pitchFamily="65" charset="-120"/>
              </a:rPr>
              <a:t>，智能手機企業會利用</a:t>
            </a:r>
            <a:r>
              <a:rPr lang="zh-TW" altLang="en-US" sz="2800" dirty="0">
                <a:latin typeface="DFKai-SB" panose="03000509000000000000" pitchFamily="65" charset="-120"/>
                <a:ea typeface="DFKai-SB" panose="03000509000000000000" pitchFamily="65" charset="-120"/>
              </a:rPr>
              <a:t>本國在技術研發方面的優勢，把產品設計、研發等工序主要留在本國進行，部分礦物原材料則是採購於礦產豐富的國家，其後礦物會被送往冶煉技術比較發達的國家進行冶煉與精煉工序，再轉交給勞動力資源豐富、人力成本較低的國家進行組裝。這例子說明了跨國企業</a:t>
            </a:r>
            <a:r>
              <a:rPr lang="zh-TW" altLang="en-US" sz="2800" dirty="0" smtClean="0">
                <a:latin typeface="DFKai-SB" panose="03000509000000000000" pitchFamily="65" charset="-120"/>
                <a:ea typeface="DFKai-SB" panose="03000509000000000000" pitchFamily="65" charset="-120"/>
              </a:rPr>
              <a:t>可充分</a:t>
            </a:r>
            <a:r>
              <a:rPr lang="zh-TW" altLang="en-US" sz="2800" dirty="0">
                <a:latin typeface="DFKai-SB" panose="03000509000000000000" pitchFamily="65" charset="-120"/>
                <a:ea typeface="DFKai-SB" panose="03000509000000000000" pitchFamily="65" charset="-120"/>
              </a:rPr>
              <a:t>利用各國的自身優勢進行國際分工。</a:t>
            </a:r>
            <a:endParaRPr lang="zh-CN" altLang="en-US" sz="2800" dirty="0">
              <a:latin typeface="DFKai-SB" panose="03000509000000000000" pitchFamily="65" charset="-120"/>
              <a:ea typeface="DFKai-SB" panose="03000509000000000000" pitchFamily="65" charset="-120"/>
            </a:endParaRPr>
          </a:p>
        </p:txBody>
      </p:sp>
      <p:sp>
        <p:nvSpPr>
          <p:cNvPr id="10" name="任意多边形: 形状 20">
            <a:extLst>
              <a:ext uri="{FF2B5EF4-FFF2-40B4-BE49-F238E27FC236}">
                <a16:creationId xmlns:a16="http://schemas.microsoft.com/office/drawing/2014/main" id="{C5379432-31A1-4D4F-B8AA-D06A98602934}"/>
              </a:ext>
            </a:extLst>
          </p:cNvPr>
          <p:cNvSpPr/>
          <p:nvPr/>
        </p:nvSpPr>
        <p:spPr>
          <a:xfrm>
            <a:off x="1584370" y="372189"/>
            <a:ext cx="9234144"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CN" altLang="en-US" sz="4000" b="1" dirty="0">
                <a:solidFill>
                  <a:srgbClr val="FFFFFF"/>
                </a:solidFill>
                <a:latin typeface="DFKai-SB" panose="03000509000000000000" pitchFamily="65" charset="-120"/>
                <a:ea typeface="DFKai-SB" panose="03000509000000000000" pitchFamily="65" charset="-120"/>
                <a:sym typeface="Times New Roman" panose="02020603050405020304" pitchFamily="18" charset="0"/>
              </a:rPr>
              <a:t>各國經濟體系互相依存</a:t>
            </a:r>
            <a:r>
              <a:rPr lang="zh-TW" altLang="en-US" sz="4000" b="1" dirty="0">
                <a:solidFill>
                  <a:schemeClr val="bg1"/>
                </a:solidFill>
                <a:latin typeface="DFKai-SB" panose="03000509000000000000" pitchFamily="65" charset="-120"/>
                <a:ea typeface="DFKai-SB" panose="03000509000000000000" pitchFamily="65" charset="-120"/>
                <a:sym typeface="Times New Roman" panose="02020603050405020304" pitchFamily="18" charset="0"/>
              </a:rPr>
              <a:t>及互動的關係</a:t>
            </a:r>
            <a:endParaRPr lang="zh-CN" altLang="en-US" sz="4000" b="1" strike="sngStrike" dirty="0">
              <a:solidFill>
                <a:schemeClr val="bg1"/>
              </a:solidFill>
              <a:latin typeface="DFKai-SB" panose="03000509000000000000" pitchFamily="65" charset="-120"/>
              <a:ea typeface="DFKai-SB" panose="03000509000000000000" pitchFamily="65" charset="-120"/>
              <a:sym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49567" y="1537188"/>
            <a:ext cx="11492865" cy="1822487"/>
          </a:xfrm>
          <a:prstGeom prst="rect">
            <a:avLst/>
          </a:prstGeom>
          <a:noFill/>
        </p:spPr>
        <p:txBody>
          <a:bodyPr wrap="square" rtlCol="0">
            <a:spAutoFit/>
          </a:bodyPr>
          <a:lstStyle/>
          <a:p>
            <a:pPr fontAlgn="auto">
              <a:lnSpc>
                <a:spcPct val="150000"/>
              </a:lnSpc>
            </a:pPr>
            <a:r>
              <a:rPr lang="zh-TW" altLang="en-US" sz="2200" dirty="0" smtClean="0">
                <a:latin typeface="DFKai-SB" panose="03000509000000000000" pitchFamily="65" charset="-120"/>
                <a:ea typeface="DFKai-SB" panose="03000509000000000000" pitchFamily="65" charset="-120"/>
              </a:rPr>
              <a:t>    </a:t>
            </a:r>
            <a:r>
              <a:rPr lang="zh-TW" altLang="en-US" sz="2600" dirty="0" smtClean="0">
                <a:latin typeface="DFKai-SB" panose="03000509000000000000" pitchFamily="65" charset="-120"/>
                <a:ea typeface="DFKai-SB" panose="03000509000000000000" pitchFamily="65" charset="-120"/>
              </a:rPr>
              <a:t>經濟</a:t>
            </a:r>
            <a:r>
              <a:rPr lang="zh-TW" altLang="en-US" sz="2600" dirty="0">
                <a:latin typeface="DFKai-SB" panose="03000509000000000000" pitchFamily="65" charset="-120"/>
                <a:ea typeface="DFKai-SB" panose="03000509000000000000" pitchFamily="65" charset="-120"/>
              </a:rPr>
              <a:t>全球化使各國經濟體緊密聯繫在一起，共同推動世界經濟的發展。然而，不同形式的貿易保護主義，使各種商品、</a:t>
            </a:r>
            <a:r>
              <a:rPr lang="zh-TW" altLang="en-US" sz="2600" dirty="0" smtClean="0">
                <a:latin typeface="DFKai-SB" panose="03000509000000000000" pitchFamily="65" charset="-120"/>
                <a:ea typeface="DFKai-SB" panose="03000509000000000000" pitchFamily="65" charset="-120"/>
              </a:rPr>
              <a:t>服務和生產</a:t>
            </a:r>
            <a:r>
              <a:rPr lang="zh-TW" altLang="en-US" sz="2600" dirty="0">
                <a:latin typeface="DFKai-SB" panose="03000509000000000000" pitchFamily="65" charset="-120"/>
                <a:ea typeface="DFKai-SB" panose="03000509000000000000" pitchFamily="65" charset="-120"/>
              </a:rPr>
              <a:t>要素的自由流動遇到各種障礙，當前經濟全球化遭遇逆全球化的挑戰。</a:t>
            </a:r>
            <a:endParaRPr lang="zh-CN" sz="2600" dirty="0">
              <a:solidFill>
                <a:schemeClr val="tx1"/>
              </a:solidFill>
              <a:latin typeface="DFKai-SB" panose="03000509000000000000" pitchFamily="65" charset="-120"/>
              <a:ea typeface="DFKai-SB" panose="03000509000000000000" pitchFamily="65" charset="-120"/>
              <a:sym typeface="Times New Roman" panose="02020603050405020304" pitchFamily="18" charset="0"/>
            </a:endParaRPr>
          </a:p>
        </p:txBody>
      </p:sp>
      <p:sp>
        <p:nvSpPr>
          <p:cNvPr id="11" name="标题 1">
            <a:extLst>
              <a:ext uri="{FF2B5EF4-FFF2-40B4-BE49-F238E27FC236}">
                <a16:creationId xmlns:a16="http://schemas.microsoft.com/office/drawing/2014/main" id="{DD81B73F-E22C-42CE-A5DB-9F996C6FFEDE}"/>
              </a:ext>
            </a:extLst>
          </p:cNvPr>
          <p:cNvSpPr txBox="1">
            <a:spLocks noChangeArrowheads="1"/>
          </p:cNvSpPr>
          <p:nvPr/>
        </p:nvSpPr>
        <p:spPr bwMode="auto">
          <a:xfrm>
            <a:off x="2062161" y="1021251"/>
            <a:ext cx="8067675" cy="515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zh-CN" altLang="en-US" sz="2800" dirty="0">
                <a:latin typeface="DFKai-SB" panose="03000509000000000000" pitchFamily="65" charset="-120"/>
                <a:ea typeface="DFKai-SB" panose="03000509000000000000" pitchFamily="65" charset="-120"/>
                <a:sym typeface="+mn-ea"/>
              </a:rPr>
              <a:t>當前經濟全球化遭遇逆全球化的挑戰</a:t>
            </a:r>
          </a:p>
        </p:txBody>
      </p:sp>
      <p:pic>
        <p:nvPicPr>
          <p:cNvPr id="10" name="圖片 10" descr="D:\PSHE\2. Ad hoc\CSD Working Group\2022.03.03\EMM.png"/>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7084" y="3189456"/>
            <a:ext cx="4360135" cy="2486888"/>
          </a:xfrm>
          <a:prstGeom prst="rect">
            <a:avLst/>
          </a:prstGeom>
          <a:noFill/>
          <a:ln>
            <a:noFill/>
          </a:ln>
        </p:spPr>
      </p:pic>
      <p:sp>
        <p:nvSpPr>
          <p:cNvPr id="3" name="Rectangle 2"/>
          <p:cNvSpPr/>
          <p:nvPr/>
        </p:nvSpPr>
        <p:spPr>
          <a:xfrm>
            <a:off x="349567" y="3590354"/>
            <a:ext cx="7044009" cy="1692771"/>
          </a:xfrm>
          <a:prstGeom prst="rect">
            <a:avLst/>
          </a:prstGeom>
          <a:ln w="38100">
            <a:solidFill>
              <a:srgbClr val="00B0F0"/>
            </a:solidFill>
          </a:ln>
        </p:spPr>
        <p:txBody>
          <a:bodyPr wrap="square">
            <a:spAutoFit/>
          </a:bodyPr>
          <a:lstStyle/>
          <a:p>
            <a:pPr>
              <a:spcAft>
                <a:spcPts val="0"/>
              </a:spcAft>
            </a:pPr>
            <a:r>
              <a:rPr lang="zh-TW" altLang="en-US" sz="2200" kern="100" dirty="0" smtClean="0">
                <a:latin typeface="DFKai-SB" panose="03000509000000000000" pitchFamily="65" charset="-120"/>
                <a:ea typeface="DFKai-SB" panose="03000509000000000000" pitchFamily="65" charset="-120"/>
                <a:cs typeface="Times New Roman" panose="02020603050405020304" pitchFamily="18" charset="0"/>
              </a:rPr>
              <a:t>教師可參考</a:t>
            </a:r>
            <a:r>
              <a:rPr lang="zh-HK" altLang="zh-TW" sz="2200" kern="100" dirty="0" smtClean="0">
                <a:latin typeface="DFKai-SB" panose="03000509000000000000" pitchFamily="65" charset="-120"/>
                <a:ea typeface="DFKai-SB" panose="03000509000000000000" pitchFamily="65" charset="-120"/>
                <a:cs typeface="Times New Roman" panose="02020603050405020304" pitchFamily="18" charset="0"/>
              </a:rPr>
              <a:t>工業貿易</a:t>
            </a:r>
            <a:r>
              <a:rPr lang="zh-TW" altLang="en-US" sz="2200" kern="100" dirty="0">
                <a:latin typeface="DFKai-SB" panose="03000509000000000000" pitchFamily="65" charset="-120"/>
                <a:ea typeface="DFKai-SB" panose="03000509000000000000" pitchFamily="65" charset="-120"/>
                <a:cs typeface="Times New Roman" panose="02020603050405020304" pitchFamily="18" charset="0"/>
              </a:rPr>
              <a:t>署</a:t>
            </a:r>
            <a:r>
              <a:rPr lang="zh-HK" altLang="zh-TW" sz="2200" kern="100" dirty="0" smtClean="0">
                <a:latin typeface="DFKai-SB" panose="03000509000000000000" pitchFamily="65" charset="-120"/>
                <a:ea typeface="DFKai-SB" panose="03000509000000000000" pitchFamily="65" charset="-120"/>
                <a:cs typeface="Times New Roman" panose="02020603050405020304" pitchFamily="18" charset="0"/>
              </a:rPr>
              <a:t>網址</a:t>
            </a:r>
            <a:r>
              <a:rPr lang="zh-TW" altLang="en-US" sz="2200" kern="100" dirty="0" smtClean="0">
                <a:latin typeface="DFKai-SB" panose="03000509000000000000" pitchFamily="65" charset="-120"/>
                <a:ea typeface="DFKai-SB" panose="03000509000000000000" pitchFamily="65" charset="-120"/>
                <a:cs typeface="Times New Roman" panose="02020603050405020304" pitchFamily="18" charset="0"/>
              </a:rPr>
              <a:t>：</a:t>
            </a:r>
            <a:r>
              <a:rPr lang="zh-TW" altLang="zh-TW" sz="2200" kern="100" dirty="0" smtClean="0">
                <a:latin typeface="DFKai-SB" panose="03000509000000000000" pitchFamily="65" charset="-120"/>
                <a:ea typeface="DFKai-SB" panose="03000509000000000000" pitchFamily="65" charset="-120"/>
                <a:cs typeface="Times New Roman" panose="02020603050405020304" pitchFamily="18" charset="0"/>
              </a:rPr>
              <a:t>美國</a:t>
            </a:r>
            <a:r>
              <a:rPr lang="zh-TW" altLang="zh-TW" sz="2200" kern="100" dirty="0">
                <a:latin typeface="DFKai-SB" panose="03000509000000000000" pitchFamily="65" charset="-120"/>
                <a:ea typeface="DFKai-SB" panose="03000509000000000000" pitchFamily="65" charset="-120"/>
                <a:cs typeface="Times New Roman" panose="02020603050405020304" pitchFamily="18" charset="0"/>
              </a:rPr>
              <a:t>與內地貿易磨擦相關的關稅措施主要</a:t>
            </a:r>
            <a:r>
              <a:rPr lang="zh-TW" altLang="zh-TW" sz="2200" kern="100" dirty="0" smtClean="0">
                <a:latin typeface="DFKai-SB" panose="03000509000000000000" pitchFamily="65" charset="-120"/>
                <a:ea typeface="DFKai-SB" panose="03000509000000000000" pitchFamily="65" charset="-120"/>
                <a:cs typeface="Times New Roman" panose="02020603050405020304" pitchFamily="18" charset="0"/>
              </a:rPr>
              <a:t>發展</a:t>
            </a:r>
            <a:r>
              <a:rPr lang="zh-HK" altLang="zh-TW" sz="2200" kern="100" dirty="0" smtClean="0">
                <a:latin typeface="DFKai-SB" panose="03000509000000000000" pitchFamily="65" charset="-120"/>
                <a:ea typeface="DFKai-SB" panose="03000509000000000000" pitchFamily="65" charset="-120"/>
                <a:cs typeface="Times New Roman" panose="02020603050405020304" pitchFamily="18" charset="0"/>
              </a:rPr>
              <a:t>，</a:t>
            </a:r>
            <a:r>
              <a:rPr lang="zh-HK" altLang="zh-TW" sz="2200" kern="100" dirty="0">
                <a:latin typeface="DFKai-SB" panose="03000509000000000000" pitchFamily="65" charset="-120"/>
                <a:ea typeface="DFKai-SB" panose="03000509000000000000" pitchFamily="65" charset="-120"/>
                <a:cs typeface="Times New Roman" panose="02020603050405020304" pitchFamily="18" charset="0"/>
              </a:rPr>
              <a:t>了解</a:t>
            </a:r>
            <a:r>
              <a:rPr lang="zh-HK" altLang="zh-TW" sz="2200" kern="100" dirty="0" smtClean="0">
                <a:latin typeface="DFKai-SB" panose="03000509000000000000" pitchFamily="65" charset="-120"/>
                <a:ea typeface="DFKai-SB" panose="03000509000000000000" pitchFamily="65" charset="-120"/>
                <a:cs typeface="Times New Roman" panose="02020603050405020304" pitchFamily="18" charset="0"/>
              </a:rPr>
              <a:t>中美貿易</a:t>
            </a:r>
            <a:r>
              <a:rPr lang="zh-HK" altLang="zh-TW" sz="2200" kern="100" dirty="0">
                <a:latin typeface="DFKai-SB" panose="03000509000000000000" pitchFamily="65" charset="-120"/>
                <a:ea typeface="DFKai-SB" panose="03000509000000000000" pitchFamily="65" charset="-120"/>
                <a:cs typeface="Times New Roman" panose="02020603050405020304" pitchFamily="18" charset="0"/>
              </a:rPr>
              <a:t>戰的相關資料。</a:t>
            </a:r>
            <a:endParaRPr lang="zh-TW" altLang="zh-TW" sz="2200" kern="100" dirty="0">
              <a:latin typeface="DFKai-SB" panose="03000509000000000000" pitchFamily="65" charset="-120"/>
              <a:ea typeface="DFKai-SB" panose="03000509000000000000" pitchFamily="65" charset="-120"/>
              <a:cs typeface="Times New Roman" panose="02020603050405020304" pitchFamily="18" charset="0"/>
            </a:endParaRPr>
          </a:p>
          <a:p>
            <a:pPr>
              <a:spcAft>
                <a:spcPts val="0"/>
              </a:spcAft>
            </a:pPr>
            <a:endParaRPr lang="en-US" altLang="zh-HK" sz="2200" kern="100" dirty="0" smtClean="0">
              <a:latin typeface="DFKai-SB" panose="03000509000000000000" pitchFamily="65" charset="-120"/>
              <a:ea typeface="DFKai-SB" panose="03000509000000000000" pitchFamily="65" charset="-120"/>
              <a:cs typeface="Times New Roman" panose="02020603050405020304" pitchFamily="18" charset="0"/>
            </a:endParaRPr>
          </a:p>
          <a:p>
            <a:pPr>
              <a:spcAft>
                <a:spcPts val="0"/>
              </a:spcAft>
            </a:pPr>
            <a:r>
              <a:rPr lang="zh-TW" altLang="en-US" sz="2200" kern="100" dirty="0" smtClean="0">
                <a:latin typeface="DFKai-SB" panose="03000509000000000000" pitchFamily="65" charset="-120"/>
                <a:ea typeface="DFKai-SB" panose="03000509000000000000" pitchFamily="65" charset="-120"/>
                <a:cs typeface="Times New Roman" panose="02020603050405020304" pitchFamily="18" charset="0"/>
              </a:rPr>
              <a:t>參考資料 </a:t>
            </a:r>
            <a:r>
              <a:rPr lang="en-US" altLang="zh-TW" sz="2200" kern="100" dirty="0" smtClean="0">
                <a:latin typeface="DFKai-SB" panose="03000509000000000000" pitchFamily="65" charset="-120"/>
                <a:ea typeface="DFKai-SB" panose="03000509000000000000" pitchFamily="65" charset="-120"/>
                <a:cs typeface="Times New Roman" panose="02020603050405020304" pitchFamily="18" charset="0"/>
              </a:rPr>
              <a:t>:</a:t>
            </a:r>
            <a:r>
              <a:rPr lang="zh-HK" altLang="zh-TW" sz="2200" kern="100" dirty="0" smtClean="0">
                <a:latin typeface="DFKai-SB" panose="03000509000000000000" pitchFamily="65" charset="-120"/>
                <a:ea typeface="DFKai-SB" panose="03000509000000000000" pitchFamily="65" charset="-120"/>
                <a:cs typeface="Times New Roman" panose="02020603050405020304" pitchFamily="18" charset="0"/>
              </a:rPr>
              <a:t>工業貿易</a:t>
            </a:r>
            <a:r>
              <a:rPr lang="zh-TW" altLang="en-US" sz="2200" kern="100" dirty="0" smtClean="0">
                <a:latin typeface="DFKai-SB" panose="03000509000000000000" pitchFamily="65" charset="-120"/>
                <a:ea typeface="DFKai-SB" panose="03000509000000000000" pitchFamily="65" charset="-120"/>
                <a:cs typeface="Times New Roman" panose="02020603050405020304" pitchFamily="18" charset="0"/>
              </a:rPr>
              <a:t>署</a:t>
            </a:r>
            <a:r>
              <a:rPr lang="zh-HK" altLang="zh-TW" sz="2200" kern="100" dirty="0" smtClean="0">
                <a:latin typeface="DFKai-SB" panose="03000509000000000000" pitchFamily="65" charset="-120"/>
                <a:ea typeface="DFKai-SB" panose="03000509000000000000" pitchFamily="65" charset="-120"/>
                <a:cs typeface="Times New Roman" panose="02020603050405020304" pitchFamily="18" charset="0"/>
              </a:rPr>
              <a:t>網址</a:t>
            </a:r>
            <a:endParaRPr lang="en-US" altLang="zh-TW" sz="2200" kern="100" dirty="0" smtClean="0">
              <a:latin typeface="DFKai-SB" panose="03000509000000000000" pitchFamily="65" charset="-120"/>
              <a:ea typeface="DFKai-SB" panose="03000509000000000000" pitchFamily="65" charset="-120"/>
              <a:cs typeface="Times New Roman" panose="02020603050405020304" pitchFamily="18" charset="0"/>
            </a:endParaRPr>
          </a:p>
          <a:p>
            <a:r>
              <a:rPr lang="en-US" altLang="zh-TW" sz="1600" dirty="0" smtClean="0">
                <a:latin typeface="Times New Roman" panose="02020603050405020304" pitchFamily="18" charset="0"/>
                <a:cs typeface="Times New Roman" panose="02020603050405020304" pitchFamily="18" charset="0"/>
              </a:rPr>
              <a:t>(https</a:t>
            </a:r>
            <a:r>
              <a:rPr lang="en-US" altLang="zh-TW" sz="1600" dirty="0">
                <a:latin typeface="Times New Roman" panose="02020603050405020304" pitchFamily="18" charset="0"/>
                <a:cs typeface="Times New Roman" panose="02020603050405020304" pitchFamily="18" charset="0"/>
              </a:rPr>
              <a:t>://</a:t>
            </a:r>
            <a:r>
              <a:rPr lang="en-US" altLang="zh-TW" sz="1600" dirty="0" smtClean="0">
                <a:latin typeface="Times New Roman" panose="02020603050405020304" pitchFamily="18" charset="0"/>
                <a:cs typeface="Times New Roman" panose="02020603050405020304" pitchFamily="18" charset="0"/>
              </a:rPr>
              <a:t>www.tid.gov.hk/tc_chi/trade_relations/us/us_mainland_trade_conflicts.html)</a:t>
            </a:r>
            <a:endParaRPr lang="zh-TW" altLang="zh-TW" sz="1600"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3"/>
          <a:stretch>
            <a:fillRect/>
          </a:stretch>
        </p:blipFill>
        <p:spPr>
          <a:xfrm>
            <a:off x="238350" y="171651"/>
            <a:ext cx="1594256" cy="580365"/>
          </a:xfrm>
          <a:prstGeom prst="rect">
            <a:avLst/>
          </a:prstGeom>
        </p:spPr>
      </p:pic>
      <p:pic>
        <p:nvPicPr>
          <p:cNvPr id="5" name="Picture 4"/>
          <p:cNvPicPr>
            <a:picLocks noChangeAspect="1"/>
          </p:cNvPicPr>
          <p:nvPr/>
        </p:nvPicPr>
        <p:blipFill>
          <a:blip r:embed="rId4"/>
          <a:stretch>
            <a:fillRect/>
          </a:stretch>
        </p:blipFill>
        <p:spPr>
          <a:xfrm>
            <a:off x="499236" y="5550780"/>
            <a:ext cx="2589412" cy="667858"/>
          </a:xfrm>
          <a:prstGeom prst="rect">
            <a:avLst/>
          </a:prstGeom>
        </p:spPr>
      </p:pic>
      <p:sp>
        <p:nvSpPr>
          <p:cNvPr id="14" name="任意多边形: 形状 20">
            <a:extLst>
              <a:ext uri="{FF2B5EF4-FFF2-40B4-BE49-F238E27FC236}">
                <a16:creationId xmlns:a16="http://schemas.microsoft.com/office/drawing/2014/main" id="{C5379432-31A1-4D4F-B8AA-D06A98602934}"/>
              </a:ext>
            </a:extLst>
          </p:cNvPr>
          <p:cNvSpPr/>
          <p:nvPr/>
        </p:nvSpPr>
        <p:spPr>
          <a:xfrm>
            <a:off x="1985531" y="265577"/>
            <a:ext cx="9234144"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CN" altLang="en-US" sz="4000" b="1" dirty="0">
                <a:solidFill>
                  <a:srgbClr val="FFFFFF"/>
                </a:solidFill>
                <a:latin typeface="DFKai-SB" panose="03000509000000000000" pitchFamily="65" charset="-120"/>
                <a:ea typeface="DFKai-SB" panose="03000509000000000000" pitchFamily="65" charset="-120"/>
                <a:sym typeface="Times New Roman" panose="02020603050405020304" pitchFamily="18" charset="0"/>
              </a:rPr>
              <a:t>各國經濟體系互相依存</a:t>
            </a:r>
            <a:r>
              <a:rPr lang="zh-TW" altLang="en-US" sz="4000" b="1" dirty="0">
                <a:solidFill>
                  <a:schemeClr val="bg1"/>
                </a:solidFill>
                <a:latin typeface="DFKai-SB" panose="03000509000000000000" pitchFamily="65" charset="-120"/>
                <a:ea typeface="DFKai-SB" panose="03000509000000000000" pitchFamily="65" charset="-120"/>
                <a:sym typeface="Times New Roman" panose="02020603050405020304" pitchFamily="18" charset="0"/>
              </a:rPr>
              <a:t>及互動的關係</a:t>
            </a:r>
            <a:endParaRPr lang="zh-CN" altLang="en-US" sz="4000" b="1" strike="sngStrike" dirty="0">
              <a:solidFill>
                <a:schemeClr val="bg1"/>
              </a:solidFill>
              <a:latin typeface="DFKai-SB" panose="03000509000000000000" pitchFamily="65" charset="-120"/>
              <a:ea typeface="DFKai-SB" panose="03000509000000000000" pitchFamily="65" charset="-120"/>
              <a:sym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13">
            <a:extLst>
              <a:ext uri="{FF2B5EF4-FFF2-40B4-BE49-F238E27FC236}">
                <a16:creationId xmlns:a16="http://schemas.microsoft.com/office/drawing/2014/main" id="{4F147661-EE7E-462F-9CA0-14065730F202}"/>
              </a:ext>
            </a:extLst>
          </p:cNvPr>
          <p:cNvSpPr/>
          <p:nvPr/>
        </p:nvSpPr>
        <p:spPr>
          <a:xfrm rot="16200000">
            <a:off x="4100561" y="-810199"/>
            <a:ext cx="3974718" cy="11088630"/>
          </a:xfrm>
          <a:prstGeom prst="roundRect">
            <a:avLst>
              <a:gd name="adj" fmla="val 5528"/>
            </a:avLst>
          </a:prstGeom>
          <a:solidFill>
            <a:srgbClr val="CED9FC">
              <a:alpha val="10196"/>
            </a:srgbClr>
          </a:solidFill>
          <a:ln w="19050" cap="rnd" cmpd="sng">
            <a:solidFill>
              <a:srgbClr val="9E9E9E"/>
            </a:solidFill>
            <a:prstDash val="sysDot"/>
            <a:headEnd type="none" w="med" len="med"/>
            <a:tailEnd type="none" w="med" len="med"/>
          </a:ln>
        </p:spPr>
        <p:txBody>
          <a:bodyPr wrap="none" anchor="ctr" anchorCtr="0"/>
          <a:lstStyle/>
          <a:p>
            <a:pPr algn="l"/>
            <a:endParaRPr lang="zh-CN" altLang="en-US" dirty="0">
              <a:solidFill>
                <a:srgbClr val="000000"/>
              </a:solidFill>
              <a:latin typeface="Microsoft JhengHei" panose="020B0604030504040204" pitchFamily="34" charset="-120"/>
              <a:ea typeface="Microsoft JhengHei" panose="020B0604030504040204" pitchFamily="34" charset="-120"/>
            </a:endParaRPr>
          </a:p>
        </p:txBody>
      </p:sp>
      <p:grpSp>
        <p:nvGrpSpPr>
          <p:cNvPr id="9" name="组合 8"/>
          <p:cNvGrpSpPr/>
          <p:nvPr/>
        </p:nvGrpSpPr>
        <p:grpSpPr>
          <a:xfrm>
            <a:off x="5155235" y="2957169"/>
            <a:ext cx="6477002" cy="3569190"/>
            <a:chOff x="4647987" y="2584128"/>
            <a:chExt cx="6477002" cy="3569190"/>
          </a:xfrm>
        </p:grpSpPr>
        <p:sp>
          <p:nvSpPr>
            <p:cNvPr id="11" name="矩形 10"/>
            <p:cNvSpPr/>
            <p:nvPr/>
          </p:nvSpPr>
          <p:spPr>
            <a:xfrm>
              <a:off x="4647987" y="2584128"/>
              <a:ext cx="6477000" cy="1108075"/>
            </a:xfrm>
            <a:prstGeom prst="rect">
              <a:avLst/>
            </a:prstGeom>
            <a:noFill/>
            <a:ln>
              <a:noFill/>
              <a:prstDash val="dashDot"/>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charset="0"/>
                <a:buChar char="Ø"/>
              </a:pPr>
              <a:r>
                <a:rPr lang="zh-CN" altLang="en-US" sz="2400" b="1" dirty="0">
                  <a:solidFill>
                    <a:srgbClr val="C00000"/>
                  </a:solidFill>
                  <a:latin typeface="DFKai-SB" panose="03000509000000000000" pitchFamily="65" charset="-120"/>
                  <a:ea typeface="DFKai-SB" panose="03000509000000000000" pitchFamily="65" charset="-120"/>
                </a:rPr>
                <a:t>建設更高水準開放型經濟新體制</a:t>
              </a:r>
              <a:endParaRPr lang="en-US" altLang="zh-CN" sz="2400" b="1" dirty="0">
                <a:solidFill>
                  <a:srgbClr val="C00000"/>
                </a:solidFill>
                <a:latin typeface="DFKai-SB" panose="03000509000000000000" pitchFamily="65" charset="-120"/>
                <a:ea typeface="DFKai-SB" panose="03000509000000000000" pitchFamily="65" charset="-120"/>
              </a:endParaRPr>
            </a:p>
            <a:p>
              <a:r>
                <a:rPr lang="zh-CN" altLang="en-US" sz="2000" dirty="0">
                  <a:solidFill>
                    <a:schemeClr val="tx1"/>
                  </a:solidFill>
                  <a:latin typeface="DFKai-SB" panose="03000509000000000000" pitchFamily="65" charset="-120"/>
                  <a:ea typeface="DFKai-SB" panose="03000509000000000000" pitchFamily="65" charset="-120"/>
                </a:rPr>
                <a:t>全面提高對外開放水準，推動貿易和投資自由化便利化，推進貿易創新發展，增強對外貿易綜合競爭力。</a:t>
              </a:r>
            </a:p>
          </p:txBody>
        </p:sp>
        <p:sp>
          <p:nvSpPr>
            <p:cNvPr id="12" name="矩形 11"/>
            <p:cNvSpPr/>
            <p:nvPr/>
          </p:nvSpPr>
          <p:spPr>
            <a:xfrm>
              <a:off x="4647987" y="3616993"/>
              <a:ext cx="6477002" cy="1277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charset="0"/>
                <a:buChar char="Ø"/>
              </a:pPr>
              <a:r>
                <a:rPr lang="zh-CN" altLang="en-US" sz="2400" b="1" dirty="0">
                  <a:solidFill>
                    <a:srgbClr val="C00000"/>
                  </a:solidFill>
                  <a:latin typeface="DFKai-SB" panose="03000509000000000000" pitchFamily="65" charset="-120"/>
                  <a:ea typeface="DFKai-SB" panose="03000509000000000000" pitchFamily="65" charset="-120"/>
                </a:rPr>
                <a:t>推動共建「一帶一路」高品質發展</a:t>
              </a:r>
              <a:endParaRPr lang="en-US" altLang="zh-CN" sz="2400" b="1" dirty="0">
                <a:solidFill>
                  <a:srgbClr val="C00000"/>
                </a:solidFill>
                <a:latin typeface="DFKai-SB" panose="03000509000000000000" pitchFamily="65" charset="-120"/>
                <a:ea typeface="DFKai-SB" panose="03000509000000000000" pitchFamily="65" charset="-120"/>
              </a:endParaRPr>
            </a:p>
            <a:p>
              <a:r>
                <a:rPr lang="zh-CN" altLang="en-US" sz="2000" dirty="0">
                  <a:solidFill>
                    <a:schemeClr val="tx1"/>
                  </a:solidFill>
                  <a:latin typeface="DFKai-SB" panose="03000509000000000000" pitchFamily="65" charset="-120"/>
                  <a:ea typeface="DFKai-SB" panose="03000509000000000000" pitchFamily="65" charset="-120"/>
                </a:rPr>
                <a:t>堅持共商共建共用原則，秉持綠色、開放、廉潔理念，深化務實合作，加強安全保障，促進共同發展。</a:t>
              </a:r>
            </a:p>
          </p:txBody>
        </p:sp>
        <p:sp>
          <p:nvSpPr>
            <p:cNvPr id="13" name="矩形 12"/>
            <p:cNvSpPr/>
            <p:nvPr/>
          </p:nvSpPr>
          <p:spPr>
            <a:xfrm>
              <a:off x="4647987" y="4875487"/>
              <a:ext cx="6477002" cy="1277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charset="0"/>
                <a:buChar char="Ø"/>
              </a:pPr>
              <a:r>
                <a:rPr lang="zh-CN" altLang="en-US" sz="2400" b="1" dirty="0">
                  <a:solidFill>
                    <a:srgbClr val="C00000"/>
                  </a:solidFill>
                  <a:latin typeface="DFKai-SB" panose="03000509000000000000" pitchFamily="65" charset="-120"/>
                  <a:ea typeface="DFKai-SB" panose="03000509000000000000" pitchFamily="65" charset="-120"/>
                </a:rPr>
                <a:t>積極參與全球經濟治理體系改革</a:t>
              </a:r>
              <a:endParaRPr lang="en-US" altLang="zh-CN" sz="2400" b="1" dirty="0">
                <a:solidFill>
                  <a:srgbClr val="C00000"/>
                </a:solidFill>
                <a:latin typeface="DFKai-SB" panose="03000509000000000000" pitchFamily="65" charset="-120"/>
                <a:ea typeface="DFKai-SB" panose="03000509000000000000" pitchFamily="65" charset="-120"/>
              </a:endParaRPr>
            </a:p>
            <a:p>
              <a:r>
                <a:rPr lang="zh-CN" altLang="en-US" sz="2000" dirty="0">
                  <a:solidFill>
                    <a:schemeClr val="tx1"/>
                  </a:solidFill>
                  <a:latin typeface="DFKai-SB" panose="03000509000000000000" pitchFamily="65" charset="-120"/>
                  <a:ea typeface="DFKai-SB" panose="03000509000000000000" pitchFamily="65" charset="-120"/>
                </a:rPr>
                <a:t>堅持平等協商、互利共贏，推動二十國集團等發揮國際經濟合作功能。維護多邊貿易體制，積極參與世界貿易組織改革，推動完善更加公正合理的全球經濟治理體系。</a:t>
              </a:r>
            </a:p>
          </p:txBody>
        </p:sp>
      </p:grpSp>
      <p:sp>
        <p:nvSpPr>
          <p:cNvPr id="3" name="文本框 2"/>
          <p:cNvSpPr txBox="1"/>
          <p:nvPr/>
        </p:nvSpPr>
        <p:spPr>
          <a:xfrm>
            <a:off x="474448" y="1469391"/>
            <a:ext cx="11157787" cy="1292662"/>
          </a:xfrm>
          <a:prstGeom prst="rect">
            <a:avLst/>
          </a:prstGeom>
          <a:noFill/>
          <a:ln w="38100">
            <a:solidFill>
              <a:srgbClr val="FF0000"/>
            </a:solidFill>
          </a:ln>
        </p:spPr>
        <p:txBody>
          <a:bodyPr wrap="square" rtlCol="0">
            <a:spAutoFit/>
          </a:bodyPr>
          <a:lstStyle/>
          <a:p>
            <a:pPr lvl="0">
              <a:buFont typeface="Wingdings" panose="05000000000000000000" pitchFamily="2" charset="2"/>
            </a:pPr>
            <a:r>
              <a:rPr lang="zh-CN" altLang="en-US" sz="2600" dirty="0">
                <a:latin typeface="DFKai-SB" panose="03000509000000000000" pitchFamily="65" charset="-120"/>
                <a:ea typeface="DFKai-SB" panose="03000509000000000000" pitchFamily="65" charset="-120"/>
                <a:cs typeface="宋体" panose="02010600030101010101" pitchFamily="2" charset="-122"/>
                <a:sym typeface="Times New Roman" panose="02020603050405020304" pitchFamily="18" charset="0"/>
              </a:rPr>
              <a:t>即使經濟全球化遇到一些</a:t>
            </a:r>
            <a:r>
              <a:rPr lang="zh-TW" altLang="en-US" sz="2600" dirty="0" smtClean="0">
                <a:latin typeface="DFKai-SB" panose="03000509000000000000" pitchFamily="65" charset="-120"/>
                <a:ea typeface="DFKai-SB" panose="03000509000000000000" pitchFamily="65" charset="-120"/>
                <a:cs typeface="宋体" panose="02010600030101010101" pitchFamily="2" charset="-122"/>
                <a:sym typeface="Times New Roman" panose="02020603050405020304" pitchFamily="18" charset="0"/>
              </a:rPr>
              <a:t>衝擊</a:t>
            </a:r>
            <a:r>
              <a:rPr lang="zh-CN" altLang="en-US" sz="2600" dirty="0" smtClean="0">
                <a:latin typeface="DFKai-SB" panose="03000509000000000000" pitchFamily="65" charset="-120"/>
                <a:ea typeface="DFKai-SB" panose="03000509000000000000" pitchFamily="65" charset="-120"/>
                <a:cs typeface="宋体" panose="02010600030101010101" pitchFamily="2" charset="-122"/>
                <a:sym typeface="Times New Roman" panose="02020603050405020304" pitchFamily="18" charset="0"/>
              </a:rPr>
              <a:t>，但開放</a:t>
            </a:r>
            <a:r>
              <a:rPr lang="zh-CN" altLang="en-US" sz="2600" dirty="0">
                <a:latin typeface="DFKai-SB" panose="03000509000000000000" pitchFamily="65" charset="-120"/>
                <a:ea typeface="DFKai-SB" panose="03000509000000000000" pitchFamily="65" charset="-120"/>
                <a:cs typeface="宋体" panose="02010600030101010101" pitchFamily="2" charset="-122"/>
                <a:sym typeface="Times New Roman" panose="02020603050405020304" pitchFamily="18" charset="0"/>
              </a:rPr>
              <a:t>合作仍然是</a:t>
            </a:r>
            <a:r>
              <a:rPr lang="zh-TW" altLang="en-US" sz="2600" dirty="0" smtClean="0">
                <a:latin typeface="DFKai-SB" panose="03000509000000000000" pitchFamily="65" charset="-120"/>
                <a:ea typeface="DFKai-SB" panose="03000509000000000000" pitchFamily="65" charset="-120"/>
                <a:cs typeface="宋体" panose="02010600030101010101" pitchFamily="2" charset="-122"/>
                <a:sym typeface="Times New Roman" panose="02020603050405020304" pitchFamily="18" charset="0"/>
              </a:rPr>
              <a:t>大勢所趨</a:t>
            </a:r>
            <a:r>
              <a:rPr lang="zh-CN" altLang="en-US" sz="2600" dirty="0" smtClean="0">
                <a:latin typeface="DFKai-SB" panose="03000509000000000000" pitchFamily="65" charset="-120"/>
                <a:ea typeface="DFKai-SB" panose="03000509000000000000" pitchFamily="65" charset="-120"/>
                <a:cs typeface="宋体" panose="02010600030101010101" pitchFamily="2" charset="-122"/>
                <a:sym typeface="Times New Roman" panose="02020603050405020304" pitchFamily="18" charset="0"/>
              </a:rPr>
              <a:t>。</a:t>
            </a:r>
            <a:r>
              <a:rPr lang="zh-CN" altLang="en-US" sz="2600" dirty="0" smtClean="0">
                <a:latin typeface="DFKai-SB" panose="03000509000000000000" pitchFamily="65" charset="-120"/>
                <a:ea typeface="DFKai-SB" panose="03000509000000000000" pitchFamily="65" charset="-120"/>
                <a:sym typeface="+mn-ea"/>
              </a:rPr>
              <a:t>國</a:t>
            </a:r>
            <a:r>
              <a:rPr lang="zh-TW" altLang="en-US" sz="2600" dirty="0">
                <a:latin typeface="DFKai-SB" panose="03000509000000000000" pitchFamily="65" charset="-120"/>
                <a:ea typeface="DFKai-SB" panose="03000509000000000000" pitchFamily="65" charset="-120"/>
                <a:sym typeface="+mn-ea"/>
              </a:rPr>
              <a:t>家</a:t>
            </a:r>
            <a:r>
              <a:rPr lang="zh-CN" altLang="en-US" sz="2600" dirty="0" smtClean="0">
                <a:latin typeface="DFKai-SB" panose="03000509000000000000" pitchFamily="65" charset="-120"/>
                <a:ea typeface="DFKai-SB" panose="03000509000000000000" pitchFamily="65" charset="-120"/>
                <a:sym typeface="+mn-ea"/>
              </a:rPr>
              <a:t>繼續</a:t>
            </a:r>
            <a:r>
              <a:rPr lang="zh-CN" altLang="en-US" sz="2600" dirty="0">
                <a:latin typeface="DFKai-SB" panose="03000509000000000000" pitchFamily="65" charset="-120"/>
                <a:ea typeface="DFKai-SB" panose="03000509000000000000" pitchFamily="65" charset="-120"/>
                <a:sym typeface="+mn-ea"/>
              </a:rPr>
              <a:t>深入</a:t>
            </a:r>
            <a:r>
              <a:rPr lang="zh-CN" altLang="en-US" sz="2600" dirty="0" smtClean="0">
                <a:latin typeface="DFKai-SB" panose="03000509000000000000" pitchFamily="65" charset="-120"/>
                <a:ea typeface="DFKai-SB" panose="03000509000000000000" pitchFamily="65" charset="-120"/>
                <a:sym typeface="+mn-ea"/>
              </a:rPr>
              <a:t>參與</a:t>
            </a:r>
            <a:r>
              <a:rPr lang="zh-TW" altLang="en-US" sz="2600" dirty="0" smtClean="0">
                <a:latin typeface="DFKai-SB" panose="03000509000000000000" pitchFamily="65" charset="-120"/>
                <a:ea typeface="DFKai-SB" panose="03000509000000000000" pitchFamily="65" charset="-120"/>
                <a:sym typeface="+mn-ea"/>
              </a:rPr>
              <a:t>推動</a:t>
            </a:r>
            <a:r>
              <a:rPr lang="zh-CN" altLang="en-US" sz="2600" dirty="0" smtClean="0">
                <a:latin typeface="DFKai-SB" panose="03000509000000000000" pitchFamily="65" charset="-120"/>
                <a:ea typeface="DFKai-SB" panose="03000509000000000000" pitchFamily="65" charset="-120"/>
                <a:sym typeface="+mn-ea"/>
              </a:rPr>
              <a:t>經濟</a:t>
            </a:r>
            <a:r>
              <a:rPr lang="zh-CN" altLang="en-US" sz="2600" dirty="0">
                <a:latin typeface="DFKai-SB" panose="03000509000000000000" pitchFamily="65" charset="-120"/>
                <a:ea typeface="DFKai-SB" panose="03000509000000000000" pitchFamily="65" charset="-120"/>
                <a:sym typeface="+mn-ea"/>
              </a:rPr>
              <a:t>全球化進程</a:t>
            </a:r>
            <a:r>
              <a:rPr lang="zh-CN" altLang="en-US" sz="2600" dirty="0" smtClean="0">
                <a:latin typeface="DFKai-SB" panose="03000509000000000000" pitchFamily="65" charset="-120"/>
                <a:ea typeface="DFKai-SB" panose="03000509000000000000" pitchFamily="65" charset="-120"/>
                <a:sym typeface="+mn-ea"/>
              </a:rPr>
              <a:t>，朝</a:t>
            </a:r>
            <a:r>
              <a:rPr lang="zh-CN" altLang="en-US" sz="2600" dirty="0">
                <a:latin typeface="DFKai-SB" panose="03000509000000000000" pitchFamily="65" charset="-120"/>
                <a:ea typeface="DFKai-SB" panose="03000509000000000000" pitchFamily="65" charset="-120"/>
                <a:sym typeface="+mn-ea"/>
              </a:rPr>
              <a:t>著更加</a:t>
            </a:r>
            <a:r>
              <a:rPr lang="zh-CN" altLang="en-US" sz="2600" dirty="0" smtClean="0">
                <a:latin typeface="DFKai-SB" panose="03000509000000000000" pitchFamily="65" charset="-120"/>
                <a:ea typeface="DFKai-SB" panose="03000509000000000000" pitchFamily="65" charset="-120"/>
                <a:sym typeface="+mn-ea"/>
              </a:rPr>
              <a:t>開放、包容、</a:t>
            </a:r>
            <a:r>
              <a:rPr lang="zh-CN" altLang="en-US" sz="2600" dirty="0">
                <a:latin typeface="DFKai-SB" panose="03000509000000000000" pitchFamily="65" charset="-120"/>
                <a:ea typeface="DFKai-SB" panose="03000509000000000000" pitchFamily="65" charset="-120"/>
                <a:sym typeface="+mn-ea"/>
              </a:rPr>
              <a:t>普</a:t>
            </a:r>
            <a:r>
              <a:rPr lang="zh-CN" altLang="en-US" sz="2600" dirty="0" smtClean="0">
                <a:latin typeface="DFKai-SB" panose="03000509000000000000" pitchFamily="65" charset="-120"/>
                <a:ea typeface="DFKai-SB" panose="03000509000000000000" pitchFamily="65" charset="-120"/>
                <a:sym typeface="+mn-ea"/>
              </a:rPr>
              <a:t>惠、平衡、</a:t>
            </a:r>
            <a:r>
              <a:rPr lang="zh-CN" altLang="en-US" sz="2600" dirty="0">
                <a:latin typeface="DFKai-SB" panose="03000509000000000000" pitchFamily="65" charset="-120"/>
                <a:ea typeface="DFKai-SB" panose="03000509000000000000" pitchFamily="65" charset="-120"/>
                <a:sym typeface="+mn-ea"/>
              </a:rPr>
              <a:t>共</a:t>
            </a:r>
            <a:r>
              <a:rPr lang="zh-CN" altLang="en-US" sz="2600" dirty="0" smtClean="0">
                <a:latin typeface="DFKai-SB" panose="03000509000000000000" pitchFamily="65" charset="-120"/>
                <a:ea typeface="DFKai-SB" panose="03000509000000000000" pitchFamily="65" charset="-120"/>
                <a:sym typeface="+mn-ea"/>
              </a:rPr>
              <a:t>贏的</a:t>
            </a:r>
            <a:r>
              <a:rPr lang="zh-CN" altLang="en-US" sz="2600" dirty="0">
                <a:latin typeface="DFKai-SB" panose="03000509000000000000" pitchFamily="65" charset="-120"/>
                <a:ea typeface="DFKai-SB" panose="03000509000000000000" pitchFamily="65" charset="-120"/>
                <a:sym typeface="+mn-ea"/>
              </a:rPr>
              <a:t>方向發展。</a:t>
            </a:r>
            <a:endParaRPr lang="zh-CN" altLang="en-US" sz="2600" dirty="0">
              <a:latin typeface="DFKai-SB" panose="03000509000000000000" pitchFamily="65" charset="-120"/>
              <a:ea typeface="DFKai-SB" panose="03000509000000000000" pitchFamily="65" charset="-120"/>
            </a:endParaRPr>
          </a:p>
        </p:txBody>
      </p:sp>
      <p:sp>
        <p:nvSpPr>
          <p:cNvPr id="14" name="箭头: 下 225">
            <a:extLst>
              <a:ext uri="{FF2B5EF4-FFF2-40B4-BE49-F238E27FC236}">
                <a16:creationId xmlns:a16="http://schemas.microsoft.com/office/drawing/2014/main" id="{4717E8AE-81AF-49BE-9BF0-DFB79825ACCD}"/>
              </a:ext>
            </a:extLst>
          </p:cNvPr>
          <p:cNvSpPr/>
          <p:nvPr/>
        </p:nvSpPr>
        <p:spPr>
          <a:xfrm rot="16200000">
            <a:off x="4425609" y="4070452"/>
            <a:ext cx="606641" cy="696069"/>
          </a:xfrm>
          <a:prstGeom prst="downArrow">
            <a:avLst/>
          </a:prstGeom>
          <a:solidFill>
            <a:srgbClr val="21D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6" name="组合 5"/>
          <p:cNvGrpSpPr/>
          <p:nvPr/>
        </p:nvGrpSpPr>
        <p:grpSpPr>
          <a:xfrm>
            <a:off x="896983" y="3477390"/>
            <a:ext cx="3413760" cy="2691090"/>
            <a:chOff x="905776" y="3483232"/>
            <a:chExt cx="2554190" cy="2691090"/>
          </a:xfrm>
        </p:grpSpPr>
        <p:sp>
          <p:nvSpPr>
            <p:cNvPr id="16" name="AutoShape 11">
              <a:extLst>
                <a:ext uri="{FF2B5EF4-FFF2-40B4-BE49-F238E27FC236}">
                  <a16:creationId xmlns:a16="http://schemas.microsoft.com/office/drawing/2014/main" id="{8D2E90D7-CFDB-4E26-8103-9D3AF7B12CD8}"/>
                </a:ext>
              </a:extLst>
            </p:cNvPr>
            <p:cNvSpPr/>
            <p:nvPr/>
          </p:nvSpPr>
          <p:spPr>
            <a:xfrm>
              <a:off x="905776" y="4255908"/>
              <a:ext cx="2554190" cy="1897836"/>
            </a:xfrm>
            <a:prstGeom prst="roundRect">
              <a:avLst>
                <a:gd name="adj" fmla="val 9796"/>
              </a:avLst>
            </a:prstGeom>
            <a:solidFill>
              <a:srgbClr val="139AFF">
                <a:alpha val="10196"/>
              </a:srgbClr>
            </a:solidFill>
            <a:ln w="19050" cap="rnd" cmpd="sng">
              <a:solidFill>
                <a:srgbClr val="139AFF"/>
              </a:solidFill>
              <a:prstDash val="sysDot"/>
              <a:headEnd type="none" w="med" len="med"/>
              <a:tailEnd type="none" w="med" len="med"/>
            </a:ln>
            <a:effectLst>
              <a:outerShdw dist="35921" dir="2699999" algn="ctr" rotWithShape="0">
                <a:schemeClr val="bg1">
                  <a:alpha val="50000"/>
                </a:schemeClr>
              </a:outerShdw>
            </a:effectLst>
          </p:spPr>
          <p:txBody>
            <a:bodyPr wrap="none" anchor="ctr" anchorCtr="0"/>
            <a:lstStyle/>
            <a:p>
              <a:pPr algn="ctr">
                <a:buNone/>
              </a:pPr>
              <a:endParaRPr lang="zh-CN" altLang="en-US" dirty="0">
                <a:solidFill>
                  <a:srgbClr val="000000"/>
                </a:solidFill>
                <a:latin typeface="Microsoft JhengHei" panose="020B0604030504040204" pitchFamily="34" charset="-120"/>
                <a:ea typeface="Microsoft JhengHei" panose="020B0604030504040204" pitchFamily="34" charset="-120"/>
              </a:endParaRPr>
            </a:p>
          </p:txBody>
        </p:sp>
        <p:sp>
          <p:nvSpPr>
            <p:cNvPr id="8" name="矩形 7"/>
            <p:cNvSpPr/>
            <p:nvPr/>
          </p:nvSpPr>
          <p:spPr>
            <a:xfrm>
              <a:off x="925571" y="4235330"/>
              <a:ext cx="2514600" cy="19389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zh-CN" altLang="en-US" sz="2400" dirty="0">
                  <a:solidFill>
                    <a:schemeClr val="tx1"/>
                  </a:solidFill>
                  <a:latin typeface="DFKai-SB" panose="03000509000000000000" pitchFamily="65" charset="-120"/>
                  <a:ea typeface="DFKai-SB" panose="03000509000000000000" pitchFamily="65" charset="-120"/>
                </a:rPr>
                <a:t>堅持實施更大範圍、更寬領域、更深層次對外開放，依託我國大市場優勢，促進國際合作，實現互利共贏。</a:t>
              </a:r>
            </a:p>
          </p:txBody>
        </p:sp>
        <p:sp>
          <p:nvSpPr>
            <p:cNvPr id="15" name="AutoShape 85">
              <a:extLst>
                <a:ext uri="{FF2B5EF4-FFF2-40B4-BE49-F238E27FC236}">
                  <a16:creationId xmlns:a16="http://schemas.microsoft.com/office/drawing/2014/main" id="{432FFDD6-F83C-4A15-A795-EF980F0E04B8}"/>
                </a:ext>
              </a:extLst>
            </p:cNvPr>
            <p:cNvSpPr/>
            <p:nvPr/>
          </p:nvSpPr>
          <p:spPr>
            <a:xfrm>
              <a:off x="1036685" y="3483232"/>
              <a:ext cx="2292372" cy="762387"/>
            </a:xfrm>
            <a:prstGeom prst="roundRect">
              <a:avLst>
                <a:gd name="adj" fmla="val 8579"/>
              </a:avLst>
            </a:prstGeom>
            <a:solidFill>
              <a:schemeClr val="accent1">
                <a:lumMod val="75000"/>
              </a:schemeClr>
            </a:solidFill>
            <a:ln w="9525">
              <a:noFill/>
            </a:ln>
            <a:effectLst>
              <a:outerShdw dist="35921" dir="2699999" algn="ctr" rotWithShape="0">
                <a:schemeClr val="tx1">
                  <a:alpha val="50000"/>
                </a:schemeClr>
              </a:outerShdw>
            </a:effectLst>
          </p:spPr>
          <p:txBody>
            <a:bodyPr wrap="none" anchor="ctr" anchorCtr="0"/>
            <a:lstStyle/>
            <a:p>
              <a:pPr algn="ctr">
                <a:lnSpc>
                  <a:spcPct val="150000"/>
                </a:lnSpc>
                <a:buNone/>
              </a:pPr>
              <a:r>
                <a:rPr lang="zh-CN" altLang="en-US" sz="2800" spc="300" dirty="0">
                  <a:solidFill>
                    <a:schemeClr val="bg1"/>
                  </a:solidFill>
                  <a:latin typeface="標楷體" panose="03000509000000000000" pitchFamily="65" charset="-120"/>
                  <a:ea typeface="標楷體" panose="03000509000000000000" pitchFamily="65" charset="-120"/>
                </a:rPr>
                <a:t>「十四五</a:t>
              </a:r>
              <a:r>
                <a:rPr lang="zh-CN" altLang="en-US" sz="2800" spc="300" dirty="0" smtClean="0">
                  <a:solidFill>
                    <a:schemeClr val="bg1"/>
                  </a:solidFill>
                  <a:latin typeface="標楷體" panose="03000509000000000000" pitchFamily="65" charset="-120"/>
                  <a:ea typeface="標楷體" panose="03000509000000000000" pitchFamily="65" charset="-120"/>
                </a:rPr>
                <a:t>」規劃</a:t>
              </a:r>
              <a:endParaRPr lang="ko-KR" altLang="en-US" sz="2800" spc="300" dirty="0">
                <a:solidFill>
                  <a:schemeClr val="bg1"/>
                </a:solidFill>
                <a:latin typeface="標楷體" panose="03000509000000000000" pitchFamily="65" charset="-120"/>
              </a:endParaRPr>
            </a:p>
          </p:txBody>
        </p:sp>
      </p:grpSp>
      <p:sp>
        <p:nvSpPr>
          <p:cNvPr id="18" name="标题 1">
            <a:extLst>
              <a:ext uri="{FF2B5EF4-FFF2-40B4-BE49-F238E27FC236}">
                <a16:creationId xmlns:a16="http://schemas.microsoft.com/office/drawing/2014/main" id="{DD81B73F-E22C-42CE-A5DB-9F996C6FFEDE}"/>
              </a:ext>
            </a:extLst>
          </p:cNvPr>
          <p:cNvSpPr txBox="1">
            <a:spLocks noChangeArrowheads="1"/>
          </p:cNvSpPr>
          <p:nvPr/>
        </p:nvSpPr>
        <p:spPr bwMode="auto">
          <a:xfrm>
            <a:off x="2172097" y="960016"/>
            <a:ext cx="8067675" cy="515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zh-CN" altLang="en-US" sz="2800" dirty="0">
                <a:latin typeface="DFKai-SB" panose="03000509000000000000" pitchFamily="65" charset="-120"/>
                <a:ea typeface="DFKai-SB" panose="03000509000000000000" pitchFamily="65" charset="-120"/>
                <a:sym typeface="+mn-ea"/>
              </a:rPr>
              <a:t>國</a:t>
            </a:r>
            <a:r>
              <a:rPr lang="zh-TW" altLang="en-US" sz="2800" dirty="0">
                <a:latin typeface="DFKai-SB" panose="03000509000000000000" pitchFamily="65" charset="-120"/>
                <a:ea typeface="DFKai-SB" panose="03000509000000000000" pitchFamily="65" charset="-120"/>
                <a:sym typeface="+mn-ea"/>
              </a:rPr>
              <a:t>家積極</a:t>
            </a:r>
            <a:r>
              <a:rPr lang="zh-TW" altLang="en-US" sz="2800" dirty="0" smtClean="0">
                <a:latin typeface="DFKai-SB" panose="03000509000000000000" pitchFamily="65" charset="-120"/>
                <a:ea typeface="DFKai-SB" panose="03000509000000000000" pitchFamily="65" charset="-120"/>
                <a:sym typeface="+mn-ea"/>
              </a:rPr>
              <a:t>參與</a:t>
            </a:r>
            <a:r>
              <a:rPr lang="zh-CN" altLang="en-US" sz="2800" dirty="0" smtClean="0">
                <a:latin typeface="DFKai-SB" panose="03000509000000000000" pitchFamily="65" charset="-120"/>
                <a:ea typeface="DFKai-SB" panose="03000509000000000000" pitchFamily="65" charset="-120"/>
                <a:sym typeface="+mn-ea"/>
              </a:rPr>
              <a:t>經濟全球化</a:t>
            </a:r>
            <a:r>
              <a:rPr lang="zh-TW" altLang="en-US" sz="2800" dirty="0" smtClean="0">
                <a:latin typeface="DFKai-SB" panose="03000509000000000000" pitchFamily="65" charset="-120"/>
                <a:ea typeface="DFKai-SB" panose="03000509000000000000" pitchFamily="65" charset="-120"/>
                <a:sym typeface="+mn-ea"/>
              </a:rPr>
              <a:t>進程</a:t>
            </a:r>
            <a:endParaRPr lang="zh-CN" altLang="en-US" sz="2800" dirty="0">
              <a:latin typeface="DFKai-SB" panose="03000509000000000000" pitchFamily="65" charset="-120"/>
              <a:ea typeface="DFKai-SB" panose="03000509000000000000" pitchFamily="65" charset="-120"/>
              <a:sym typeface="+mn-ea"/>
            </a:endParaRPr>
          </a:p>
        </p:txBody>
      </p:sp>
      <p:pic>
        <p:nvPicPr>
          <p:cNvPr id="19" name="Picture 18"/>
          <p:cNvPicPr>
            <a:picLocks noChangeAspect="1"/>
          </p:cNvPicPr>
          <p:nvPr/>
        </p:nvPicPr>
        <p:blipFill>
          <a:blip r:embed="rId2"/>
          <a:stretch>
            <a:fillRect/>
          </a:stretch>
        </p:blipFill>
        <p:spPr>
          <a:xfrm>
            <a:off x="116430" y="78012"/>
            <a:ext cx="1594256" cy="580365"/>
          </a:xfrm>
          <a:prstGeom prst="rect">
            <a:avLst/>
          </a:prstGeom>
        </p:spPr>
      </p:pic>
      <p:sp>
        <p:nvSpPr>
          <p:cNvPr id="20" name="任意多边形: 形状 20">
            <a:extLst>
              <a:ext uri="{FF2B5EF4-FFF2-40B4-BE49-F238E27FC236}">
                <a16:creationId xmlns:a16="http://schemas.microsoft.com/office/drawing/2014/main" id="{C5379432-31A1-4D4F-B8AA-D06A98602934}"/>
              </a:ext>
            </a:extLst>
          </p:cNvPr>
          <p:cNvSpPr/>
          <p:nvPr/>
        </p:nvSpPr>
        <p:spPr>
          <a:xfrm>
            <a:off x="1941988" y="206301"/>
            <a:ext cx="9234144"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CN" altLang="en-US" sz="4000" b="1" dirty="0">
                <a:solidFill>
                  <a:srgbClr val="FFFFFF"/>
                </a:solidFill>
                <a:latin typeface="DFKai-SB" panose="03000509000000000000" pitchFamily="65" charset="-120"/>
                <a:ea typeface="DFKai-SB" panose="03000509000000000000" pitchFamily="65" charset="-120"/>
                <a:sym typeface="Times New Roman" panose="02020603050405020304" pitchFamily="18" charset="0"/>
              </a:rPr>
              <a:t>各國經濟體系互相依存</a:t>
            </a:r>
            <a:r>
              <a:rPr lang="zh-TW" altLang="en-US" sz="4000" b="1" dirty="0">
                <a:solidFill>
                  <a:schemeClr val="bg1"/>
                </a:solidFill>
                <a:latin typeface="DFKai-SB" panose="03000509000000000000" pitchFamily="65" charset="-120"/>
                <a:ea typeface="DFKai-SB" panose="03000509000000000000" pitchFamily="65" charset="-120"/>
                <a:sym typeface="Times New Roman" panose="02020603050405020304" pitchFamily="18" charset="0"/>
              </a:rPr>
              <a:t>及互動的關係</a:t>
            </a:r>
            <a:endParaRPr lang="zh-CN" altLang="en-US" sz="4000" b="1" strike="sngStrike" dirty="0">
              <a:solidFill>
                <a:schemeClr val="bg1"/>
              </a:solidFill>
              <a:latin typeface="DFKai-SB" panose="03000509000000000000" pitchFamily="65" charset="-120"/>
              <a:ea typeface="DFKai-SB" panose="03000509000000000000" pitchFamily="65" charset="-120"/>
              <a:sym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44137" y="1325264"/>
            <a:ext cx="11477897" cy="4640108"/>
          </a:xfrm>
        </p:spPr>
        <p:txBody>
          <a:bodyPr>
            <a:noAutofit/>
          </a:bodyPr>
          <a:lstStyle/>
          <a:p>
            <a:pPr marL="0" indent="0" latinLnBrk="0">
              <a:lnSpc>
                <a:spcPct val="150000"/>
              </a:lnSpc>
              <a:spcBef>
                <a:spcPts val="0"/>
              </a:spcBef>
              <a:spcAft>
                <a:spcPts val="0"/>
              </a:spcAft>
              <a:buNone/>
            </a:pPr>
            <a:r>
              <a:rPr lang="zh-HK" altLang="en-US" sz="2600" b="1" dirty="0">
                <a:latin typeface="DFKai-SB" panose="03000509000000000000" pitchFamily="65" charset="-120"/>
                <a:ea typeface="DFKai-SB" panose="03000509000000000000" pitchFamily="65" charset="-120"/>
                <a:sym typeface="Times New Roman" panose="02020603050405020304" pitchFamily="18" charset="0"/>
              </a:rPr>
              <a:t>知識</a:t>
            </a:r>
          </a:p>
          <a:p>
            <a:pPr marL="571500" indent="-342900">
              <a:lnSpc>
                <a:spcPct val="100000"/>
              </a:lnSpc>
              <a:spcBef>
                <a:spcPts val="0"/>
              </a:spcBef>
            </a:pPr>
            <a:r>
              <a:rPr lang="zh-TW" altLang="en-US" sz="2400" dirty="0" smtClean="0">
                <a:latin typeface="DFKai-SB" panose="03000509000000000000" pitchFamily="65" charset="-120"/>
                <a:ea typeface="DFKai-SB" panose="03000509000000000000" pitchFamily="65" charset="-120"/>
                <a:sym typeface="Times New Roman" panose="02020603050405020304" pitchFamily="18" charset="0"/>
              </a:rPr>
              <a:t>認識</a:t>
            </a:r>
            <a:r>
              <a:rPr lang="zh-CN" sz="2400" dirty="0">
                <a:latin typeface="DFKai-SB" panose="03000509000000000000" pitchFamily="65" charset="-120"/>
                <a:ea typeface="DFKai-SB" panose="03000509000000000000" pitchFamily="65" charset="-120"/>
                <a:sym typeface="Times New Roman" panose="02020603050405020304" pitchFamily="18" charset="0"/>
              </a:rPr>
              <a:t>經濟全球化、跨國企業</a:t>
            </a:r>
            <a:r>
              <a:rPr lang="zh-TW" altLang="en-US" sz="2400" dirty="0">
                <a:latin typeface="DFKai-SB" panose="03000509000000000000" pitchFamily="65" charset="-120"/>
                <a:ea typeface="DFKai-SB" panose="03000509000000000000" pitchFamily="65" charset="-120"/>
                <a:sym typeface="Times New Roman" panose="02020603050405020304" pitchFamily="18" charset="0"/>
              </a:rPr>
              <a:t>和</a:t>
            </a:r>
            <a:r>
              <a:rPr lang="zh-CN" sz="2400" dirty="0">
                <a:latin typeface="DFKai-SB" panose="03000509000000000000" pitchFamily="65" charset="-120"/>
                <a:ea typeface="DFKai-SB" panose="03000509000000000000" pitchFamily="65" charset="-120"/>
                <a:sym typeface="Times New Roman" panose="02020603050405020304" pitchFamily="18" charset="0"/>
              </a:rPr>
              <a:t>新經濟的含義</a:t>
            </a:r>
            <a:r>
              <a:rPr lang="zh-TW" altLang="en-US" sz="2400" dirty="0">
                <a:latin typeface="DFKai-SB" panose="03000509000000000000" pitchFamily="65" charset="-120"/>
                <a:ea typeface="DFKai-SB" panose="03000509000000000000" pitchFamily="65" charset="-120"/>
                <a:sym typeface="Times New Roman" panose="02020603050405020304" pitchFamily="18" charset="0"/>
              </a:rPr>
              <a:t>，以及</a:t>
            </a:r>
            <a:r>
              <a:rPr lang="zh-CN" sz="2400" dirty="0">
                <a:latin typeface="DFKai-SB" panose="03000509000000000000" pitchFamily="65" charset="-120"/>
                <a:ea typeface="DFKai-SB" panose="03000509000000000000" pitchFamily="65" charset="-120"/>
                <a:sym typeface="Times New Roman" panose="02020603050405020304" pitchFamily="18" charset="0"/>
              </a:rPr>
              <a:t>各國經濟體系</a:t>
            </a:r>
            <a:r>
              <a:rPr lang="zh-CN" altLang="en-US" sz="2400" dirty="0">
                <a:latin typeface="DFKai-SB" panose="03000509000000000000" pitchFamily="65" charset="-120"/>
                <a:ea typeface="DFKai-SB" panose="03000509000000000000" pitchFamily="65" charset="-120"/>
                <a:sym typeface="Times New Roman" panose="02020603050405020304" pitchFamily="18" charset="0"/>
              </a:rPr>
              <a:t>互相</a:t>
            </a:r>
            <a:r>
              <a:rPr lang="zh-CN" sz="2400" dirty="0">
                <a:latin typeface="DFKai-SB" panose="03000509000000000000" pitchFamily="65" charset="-120"/>
                <a:ea typeface="DFKai-SB" panose="03000509000000000000" pitchFamily="65" charset="-120"/>
                <a:sym typeface="Times New Roman" panose="02020603050405020304" pitchFamily="18" charset="0"/>
              </a:rPr>
              <a:t>依存</a:t>
            </a:r>
            <a:r>
              <a:rPr lang="zh-TW" altLang="en-US" sz="2400" dirty="0">
                <a:latin typeface="DFKai-SB" panose="03000509000000000000" pitchFamily="65" charset="-120"/>
                <a:ea typeface="DFKai-SB" panose="03000509000000000000" pitchFamily="65" charset="-120"/>
                <a:sym typeface="Times New Roman" panose="02020603050405020304" pitchFamily="18" charset="0"/>
              </a:rPr>
              <a:t>及互動</a:t>
            </a:r>
            <a:r>
              <a:rPr lang="zh-CN" sz="2400" dirty="0">
                <a:latin typeface="DFKai-SB" panose="03000509000000000000" pitchFamily="65" charset="-120"/>
                <a:ea typeface="DFKai-SB" panose="03000509000000000000" pitchFamily="65" charset="-120"/>
                <a:sym typeface="Times New Roman" panose="02020603050405020304" pitchFamily="18" charset="0"/>
              </a:rPr>
              <a:t>的</a:t>
            </a:r>
            <a:r>
              <a:rPr lang="zh-TW" altLang="en-US" sz="2400" dirty="0">
                <a:latin typeface="DFKai-SB" panose="03000509000000000000" pitchFamily="65" charset="-120"/>
                <a:ea typeface="DFKai-SB" panose="03000509000000000000" pitchFamily="65" charset="-120"/>
                <a:sym typeface="Times New Roman" panose="02020603050405020304" pitchFamily="18" charset="0"/>
              </a:rPr>
              <a:t>關係</a:t>
            </a:r>
            <a:endParaRPr lang="zh-CN" sz="2400" strike="sngStrike" dirty="0">
              <a:latin typeface="DFKai-SB" panose="03000509000000000000" pitchFamily="65" charset="-120"/>
              <a:ea typeface="DFKai-SB" panose="03000509000000000000" pitchFamily="65" charset="-120"/>
              <a:sym typeface="Times New Roman" panose="02020603050405020304" pitchFamily="18" charset="0"/>
            </a:endParaRPr>
          </a:p>
          <a:p>
            <a:pPr marL="571500" indent="-342900">
              <a:lnSpc>
                <a:spcPct val="100000"/>
              </a:lnSpc>
              <a:spcBef>
                <a:spcPts val="0"/>
              </a:spcBef>
            </a:pPr>
            <a:r>
              <a:rPr lang="zh-TW" altLang="en-US" sz="2400" dirty="0" smtClean="0">
                <a:latin typeface="DFKai-SB" panose="03000509000000000000" pitchFamily="65" charset="-120"/>
                <a:ea typeface="DFKai-SB" panose="03000509000000000000" pitchFamily="65" charset="-120"/>
                <a:sym typeface="Times New Roman" panose="02020603050405020304" pitchFamily="18" charset="0"/>
              </a:rPr>
              <a:t>認識世界</a:t>
            </a:r>
            <a:r>
              <a:rPr lang="zh-CN" altLang="en-US" sz="2400" dirty="0" smtClean="0">
                <a:latin typeface="DFKai-SB" panose="03000509000000000000" pitchFamily="65" charset="-120"/>
                <a:ea typeface="DFKai-SB" panose="03000509000000000000" pitchFamily="65" charset="-120"/>
                <a:sym typeface="Times New Roman" panose="02020603050405020304" pitchFamily="18" charset="0"/>
              </a:rPr>
              <a:t>主要</a:t>
            </a:r>
            <a:r>
              <a:rPr lang="zh-TW" altLang="en-US" sz="2400" dirty="0" smtClean="0">
                <a:latin typeface="DFKai-SB" panose="03000509000000000000" pitchFamily="65" charset="-120"/>
                <a:ea typeface="DFKai-SB" panose="03000509000000000000" pitchFamily="65" charset="-120"/>
                <a:sym typeface="Times New Roman" panose="02020603050405020304" pitchFamily="18" charset="0"/>
              </a:rPr>
              <a:t>的</a:t>
            </a:r>
            <a:r>
              <a:rPr lang="en-US" altLang="zh-CN" sz="2400" dirty="0" err="1" smtClean="0">
                <a:latin typeface="DFKai-SB" panose="03000509000000000000" pitchFamily="65" charset="-120"/>
                <a:ea typeface="DFKai-SB" panose="03000509000000000000" pitchFamily="65" charset="-120"/>
                <a:sym typeface="Times New Roman" panose="02020603050405020304" pitchFamily="18" charset="0"/>
              </a:rPr>
              <a:t>國際經濟組織</a:t>
            </a:r>
            <a:r>
              <a:rPr lang="zh-CN" altLang="en-US" sz="2400" dirty="0">
                <a:latin typeface="DFKai-SB" panose="03000509000000000000" pitchFamily="65" charset="-120"/>
                <a:ea typeface="DFKai-SB" panose="03000509000000000000" pitchFamily="65" charset="-120"/>
                <a:sym typeface="Times New Roman" panose="02020603050405020304" pitchFamily="18" charset="0"/>
              </a:rPr>
              <a:t>及其促進國際經濟合作的主要方式</a:t>
            </a:r>
          </a:p>
          <a:p>
            <a:pPr marL="571500" indent="-342900">
              <a:lnSpc>
                <a:spcPct val="100000"/>
              </a:lnSpc>
              <a:spcBef>
                <a:spcPts val="0"/>
              </a:spcBef>
            </a:pPr>
            <a:r>
              <a:rPr lang="zh-TW" altLang="en-US" sz="2400" dirty="0" smtClean="0">
                <a:latin typeface="DFKai-SB" panose="03000509000000000000" pitchFamily="65" charset="-120"/>
                <a:ea typeface="DFKai-SB" panose="03000509000000000000" pitchFamily="65" charset="-120"/>
                <a:sym typeface="Times New Roman" panose="02020603050405020304" pitchFamily="18" charset="0"/>
              </a:rPr>
              <a:t>了解</a:t>
            </a:r>
            <a:r>
              <a:rPr lang="zh-CN" altLang="en-US" sz="2400" dirty="0">
                <a:latin typeface="DFKai-SB" panose="03000509000000000000" pitchFamily="65" charset="-120"/>
                <a:ea typeface="DFKai-SB" panose="03000509000000000000" pitchFamily="65" charset="-120"/>
                <a:sym typeface="Times New Roman" panose="02020603050405020304" pitchFamily="18" charset="0"/>
              </a:rPr>
              <a:t>新經濟發展對個人、香港和國家發展的主要影響</a:t>
            </a:r>
            <a:endParaRPr lang="en-US" altLang="zh-CN" sz="2400" dirty="0">
              <a:latin typeface="DFKai-SB" panose="03000509000000000000" pitchFamily="65" charset="-120"/>
              <a:ea typeface="DFKai-SB" panose="03000509000000000000" pitchFamily="65" charset="-120"/>
              <a:sym typeface="Times New Roman" panose="02020603050405020304" pitchFamily="18" charset="0"/>
            </a:endParaRPr>
          </a:p>
          <a:p>
            <a:pPr marL="0" indent="0" latinLnBrk="0">
              <a:lnSpc>
                <a:spcPct val="150000"/>
              </a:lnSpc>
              <a:spcBef>
                <a:spcPts val="0"/>
              </a:spcBef>
              <a:spcAft>
                <a:spcPts val="0"/>
              </a:spcAft>
              <a:buNone/>
            </a:pPr>
            <a:r>
              <a:rPr lang="zh-TW" altLang="en-US" sz="2600" b="1" dirty="0">
                <a:latin typeface="DFKai-SB" panose="03000509000000000000" pitchFamily="65" charset="-120"/>
                <a:ea typeface="DFKai-SB" panose="03000509000000000000" pitchFamily="65" charset="-120"/>
                <a:sym typeface="Times New Roman" panose="02020603050405020304" pitchFamily="18" charset="0"/>
              </a:rPr>
              <a:t>技能</a:t>
            </a:r>
            <a:endParaRPr lang="en-US" altLang="zh-TW" sz="2600" b="1" dirty="0">
              <a:latin typeface="DFKai-SB" panose="03000509000000000000" pitchFamily="65" charset="-120"/>
              <a:ea typeface="DFKai-SB" panose="03000509000000000000" pitchFamily="65" charset="-120"/>
              <a:sym typeface="Times New Roman" panose="02020603050405020304" pitchFamily="18" charset="0"/>
            </a:endParaRPr>
          </a:p>
          <a:p>
            <a:pPr marL="571500" indent="-342900">
              <a:lnSpc>
                <a:spcPct val="150000"/>
              </a:lnSpc>
              <a:spcBef>
                <a:spcPts val="0"/>
              </a:spcBef>
            </a:pPr>
            <a:r>
              <a:rPr lang="zh-TW" altLang="en-US" sz="2400" dirty="0" smtClean="0">
                <a:latin typeface="DFKai-SB" panose="03000509000000000000" pitchFamily="65" charset="-120"/>
                <a:ea typeface="DFKai-SB" panose="03000509000000000000" pitchFamily="65" charset="-120"/>
                <a:sym typeface="Times New Roman" panose="02020603050405020304" pitchFamily="18" charset="0"/>
              </a:rPr>
              <a:t>通過</a:t>
            </a:r>
            <a:r>
              <a:rPr lang="zh-TW" altLang="en-US" sz="2400" dirty="0">
                <a:latin typeface="DFKai-SB" panose="03000509000000000000" pitchFamily="65" charset="-120"/>
                <a:ea typeface="DFKai-SB" panose="03000509000000000000" pitchFamily="65" charset="-120"/>
                <a:sym typeface="Times New Roman" panose="02020603050405020304" pitchFamily="18" charset="0"/>
              </a:rPr>
              <a:t>國際經濟合作的例子，客觀</a:t>
            </a:r>
            <a:r>
              <a:rPr lang="zh-CN" altLang="en-US" sz="2400" dirty="0">
                <a:latin typeface="DFKai-SB" panose="03000509000000000000" pitchFamily="65" charset="-120"/>
                <a:ea typeface="DFKai-SB" panose="03000509000000000000" pitchFamily="65" charset="-120"/>
                <a:sym typeface="Times New Roman" panose="02020603050405020304" pitchFamily="18" charset="0"/>
              </a:rPr>
              <a:t>分析經濟全球化的</a:t>
            </a:r>
            <a:r>
              <a:rPr lang="zh-TW" altLang="en-US" sz="2400" dirty="0">
                <a:latin typeface="DFKai-SB" panose="03000509000000000000" pitchFamily="65" charset="-120"/>
                <a:ea typeface="DFKai-SB" panose="03000509000000000000" pitchFamily="65" charset="-120"/>
                <a:sym typeface="Times New Roman" panose="02020603050405020304" pitchFamily="18" charset="0"/>
              </a:rPr>
              <a:t>影響</a:t>
            </a:r>
            <a:r>
              <a:rPr lang="zh-CN" altLang="en-US" sz="2400" dirty="0">
                <a:latin typeface="DFKai-SB" panose="03000509000000000000" pitchFamily="65" charset="-120"/>
                <a:ea typeface="DFKai-SB" panose="03000509000000000000" pitchFamily="65" charset="-120"/>
                <a:sym typeface="Times New Roman" panose="02020603050405020304" pitchFamily="18" charset="0"/>
              </a:rPr>
              <a:t>，</a:t>
            </a:r>
            <a:r>
              <a:rPr lang="zh-TW" altLang="en-US" sz="2400" dirty="0">
                <a:latin typeface="DFKai-SB" panose="03000509000000000000" pitchFamily="65" charset="-120"/>
                <a:ea typeface="DFKai-SB" panose="03000509000000000000" pitchFamily="65" charset="-120"/>
                <a:sym typeface="Times New Roman" panose="02020603050405020304" pitchFamily="18" charset="0"/>
              </a:rPr>
              <a:t>培養</a:t>
            </a:r>
            <a:r>
              <a:rPr lang="zh-CN" altLang="en-US" sz="2400" dirty="0">
                <a:latin typeface="DFKai-SB" panose="03000509000000000000" pitchFamily="65" charset="-120"/>
                <a:ea typeface="DFKai-SB" panose="03000509000000000000" pitchFamily="65" charset="-120"/>
                <a:sym typeface="Times New Roman" panose="02020603050405020304" pitchFamily="18" charset="0"/>
              </a:rPr>
              <a:t>慎思明辨的能力</a:t>
            </a:r>
            <a:endParaRPr lang="en-US" altLang="zh-CN" sz="2400" strike="sngStrike" dirty="0">
              <a:latin typeface="DFKai-SB" panose="03000509000000000000" pitchFamily="65" charset="-120"/>
              <a:ea typeface="DFKai-SB" panose="03000509000000000000" pitchFamily="65" charset="-120"/>
              <a:sym typeface="Times New Roman" panose="02020603050405020304" pitchFamily="18" charset="0"/>
            </a:endParaRPr>
          </a:p>
          <a:p>
            <a:pPr marL="0" indent="0" latinLnBrk="0">
              <a:lnSpc>
                <a:spcPct val="150000"/>
              </a:lnSpc>
              <a:spcBef>
                <a:spcPts val="0"/>
              </a:spcBef>
              <a:spcAft>
                <a:spcPts val="0"/>
              </a:spcAft>
              <a:buNone/>
            </a:pPr>
            <a:r>
              <a:rPr lang="zh-TW" altLang="en-US" sz="2600" b="1" dirty="0">
                <a:latin typeface="DFKai-SB" panose="03000509000000000000" pitchFamily="65" charset="-120"/>
                <a:ea typeface="DFKai-SB" panose="03000509000000000000" pitchFamily="65" charset="-120"/>
                <a:sym typeface="Times New Roman" panose="02020603050405020304" pitchFamily="18" charset="0"/>
              </a:rPr>
              <a:t>價值觀</a:t>
            </a:r>
            <a:endParaRPr lang="en-US" altLang="zh-TW" sz="2600" b="1" dirty="0">
              <a:latin typeface="DFKai-SB" panose="03000509000000000000" pitchFamily="65" charset="-120"/>
              <a:ea typeface="DFKai-SB" panose="03000509000000000000" pitchFamily="65" charset="-120"/>
              <a:sym typeface="Times New Roman" panose="02020603050405020304" pitchFamily="18" charset="0"/>
            </a:endParaRPr>
          </a:p>
          <a:p>
            <a:pPr marL="571500" indent="-342900">
              <a:lnSpc>
                <a:spcPct val="100000"/>
              </a:lnSpc>
              <a:spcBef>
                <a:spcPts val="0"/>
              </a:spcBef>
            </a:pPr>
            <a:r>
              <a:rPr lang="zh-TW" altLang="en-US" sz="2400" dirty="0" smtClean="0">
                <a:latin typeface="DFKai-SB" panose="03000509000000000000" pitchFamily="65" charset="-120"/>
                <a:ea typeface="DFKai-SB" panose="03000509000000000000" pitchFamily="65" charset="-120"/>
                <a:sym typeface="Times New Roman" panose="02020603050405020304" pitchFamily="18" charset="0"/>
              </a:rPr>
              <a:t>拓寬</a:t>
            </a:r>
            <a:r>
              <a:rPr lang="zh-TW" altLang="en-US" sz="2400" dirty="0">
                <a:latin typeface="DFKai-SB" panose="03000509000000000000" pitchFamily="65" charset="-120"/>
                <a:ea typeface="DFKai-SB" panose="03000509000000000000" pitchFamily="65" charset="-120"/>
                <a:sym typeface="Times New Roman" panose="02020603050405020304" pitchFamily="18" charset="0"/>
              </a:rPr>
              <a:t>國際視野，建立</a:t>
            </a:r>
            <a:r>
              <a:rPr lang="zh-CN" altLang="en-US" sz="2400" dirty="0">
                <a:latin typeface="DFKai-SB" panose="03000509000000000000" pitchFamily="65" charset="-120"/>
                <a:ea typeface="DFKai-SB" panose="03000509000000000000" pitchFamily="65" charset="-120"/>
                <a:sym typeface="Times New Roman" panose="02020603050405020304" pitchFamily="18" charset="0"/>
              </a:rPr>
              <a:t>全球經濟互聯相依和國際經濟合作的觀念</a:t>
            </a:r>
            <a:r>
              <a:rPr lang="zh-TW" altLang="en-US" sz="2400" dirty="0">
                <a:latin typeface="DFKai-SB" panose="03000509000000000000" pitchFamily="65" charset="-120"/>
                <a:ea typeface="DFKai-SB" panose="03000509000000000000" pitchFamily="65" charset="-120"/>
                <a:sym typeface="Times New Roman" panose="02020603050405020304" pitchFamily="18" charset="0"/>
              </a:rPr>
              <a:t>，培養貢獻</a:t>
            </a:r>
            <a:r>
              <a:rPr lang="zh-CN" altLang="en-US" sz="2400" dirty="0">
                <a:latin typeface="DFKai-SB" panose="03000509000000000000" pitchFamily="65" charset="-120"/>
                <a:ea typeface="DFKai-SB" panose="03000509000000000000" pitchFamily="65" charset="-120"/>
                <a:sym typeface="Times New Roman" panose="02020603050405020304" pitchFamily="18" charset="0"/>
              </a:rPr>
              <a:t>國家和香港經濟發展的</a:t>
            </a:r>
            <a:r>
              <a:rPr lang="zh-TW" altLang="en-US" sz="2400" dirty="0">
                <a:latin typeface="DFKai-SB" panose="03000509000000000000" pitchFamily="65" charset="-120"/>
                <a:ea typeface="DFKai-SB" panose="03000509000000000000" pitchFamily="65" charset="-120"/>
                <a:sym typeface="Times New Roman" panose="02020603050405020304" pitchFamily="18" charset="0"/>
              </a:rPr>
              <a:t>個人及</a:t>
            </a:r>
            <a:r>
              <a:rPr lang="zh-CN" altLang="en-US" sz="2400" dirty="0">
                <a:latin typeface="DFKai-SB" panose="03000509000000000000" pitchFamily="65" charset="-120"/>
                <a:ea typeface="DFKai-SB" panose="03000509000000000000" pitchFamily="65" charset="-120"/>
                <a:sym typeface="Times New Roman" panose="02020603050405020304" pitchFamily="18" charset="0"/>
              </a:rPr>
              <a:t>社會責任感</a:t>
            </a:r>
          </a:p>
        </p:txBody>
      </p:sp>
      <p:sp>
        <p:nvSpPr>
          <p:cNvPr id="10" name="矩形: 圆角 3">
            <a:extLst>
              <a:ext uri="{FF2B5EF4-FFF2-40B4-BE49-F238E27FC236}">
                <a16:creationId xmlns:a16="http://schemas.microsoft.com/office/drawing/2014/main" id="{181481D2-013C-47B5-8B45-596F90F3D3BD}"/>
              </a:ext>
            </a:extLst>
          </p:cNvPr>
          <p:cNvSpPr/>
          <p:nvPr/>
        </p:nvSpPr>
        <p:spPr bwMode="auto">
          <a:xfrm>
            <a:off x="4700326" y="167005"/>
            <a:ext cx="2354263" cy="714375"/>
          </a:xfrm>
          <a:prstGeom prst="roundRect">
            <a:avLst/>
          </a:prstGeom>
          <a:no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defRPr/>
            </a:pPr>
            <a:r>
              <a:rPr lang="zh-HK" altLang="en-US" sz="3600" b="1" spc="400" dirty="0">
                <a:solidFill>
                  <a:srgbClr val="C80404"/>
                </a:solidFill>
                <a:latin typeface="標楷體" panose="03000509000000000000" pitchFamily="65" charset="-120"/>
                <a:ea typeface="標楷體" panose="03000509000000000000" pitchFamily="65" charset="-120"/>
              </a:rPr>
              <a:t>學習目標</a:t>
            </a:r>
            <a:endParaRPr lang="zh-CN" altLang="en-US" sz="3600" b="1" spc="400" dirty="0">
              <a:solidFill>
                <a:srgbClr val="C80404"/>
              </a:solidFill>
              <a:latin typeface="標楷體" panose="03000509000000000000" pitchFamily="65" charset="-120"/>
              <a:ea typeface="標楷體" panose="03000509000000000000" pitchFamily="65" charset="-120"/>
            </a:endParaRPr>
          </a:p>
        </p:txBody>
      </p:sp>
      <p:sp>
        <p:nvSpPr>
          <p:cNvPr id="11" name="直接连接符 8">
            <a:extLst>
              <a:ext uri="{FF2B5EF4-FFF2-40B4-BE49-F238E27FC236}">
                <a16:creationId xmlns:a16="http://schemas.microsoft.com/office/drawing/2014/main" id="{53B66358-7B19-4D50-B634-9EB6A25BCA1D}"/>
              </a:ext>
            </a:extLst>
          </p:cNvPr>
          <p:cNvSpPr>
            <a:spLocks noChangeShapeType="1"/>
          </p:cNvSpPr>
          <p:nvPr/>
        </p:nvSpPr>
        <p:spPr bwMode="auto">
          <a:xfrm flipV="1">
            <a:off x="7467339" y="568642"/>
            <a:ext cx="1485900" cy="0"/>
          </a:xfrm>
          <a:prstGeom prst="line">
            <a:avLst/>
          </a:prstGeom>
          <a:noFill/>
          <a:ln w="6350">
            <a:solidFill>
              <a:srgbClr val="2F2637"/>
            </a:solidFill>
            <a:miter lim="800000"/>
            <a:headEnd/>
            <a:tailEnd/>
          </a:ln>
          <a:extLst>
            <a:ext uri="{909E8E84-426E-40DD-AFC4-6F175D3DCCD1}">
              <a14:hiddenFill xmlns:a14="http://schemas.microsoft.com/office/drawing/2010/main">
                <a:noFill/>
              </a14:hiddenFill>
            </a:ext>
          </a:extLst>
        </p:spPr>
        <p:txBody>
          <a:bodyPr/>
          <a:lstStyle/>
          <a:p>
            <a:endParaRPr lang="zh-CN" altLang="en-US">
              <a:solidFill>
                <a:prstClr val="black"/>
              </a:solidFill>
            </a:endParaRPr>
          </a:p>
        </p:txBody>
      </p:sp>
      <p:sp>
        <p:nvSpPr>
          <p:cNvPr id="12" name="直接连接符 10">
            <a:extLst>
              <a:ext uri="{FF2B5EF4-FFF2-40B4-BE49-F238E27FC236}">
                <a16:creationId xmlns:a16="http://schemas.microsoft.com/office/drawing/2014/main" id="{5D2D9A4D-0AC4-411F-AFBE-96BF7BA02EB7}"/>
              </a:ext>
            </a:extLst>
          </p:cNvPr>
          <p:cNvSpPr>
            <a:spLocks noChangeShapeType="1"/>
          </p:cNvSpPr>
          <p:nvPr/>
        </p:nvSpPr>
        <p:spPr bwMode="auto">
          <a:xfrm flipV="1">
            <a:off x="2688964" y="568642"/>
            <a:ext cx="1590675" cy="0"/>
          </a:xfrm>
          <a:prstGeom prst="line">
            <a:avLst/>
          </a:prstGeom>
          <a:noFill/>
          <a:ln w="6350">
            <a:solidFill>
              <a:srgbClr val="2F2637"/>
            </a:solidFill>
            <a:miter lim="800000"/>
            <a:headEnd/>
            <a:tailEnd/>
          </a:ln>
          <a:extLst>
            <a:ext uri="{909E8E84-426E-40DD-AFC4-6F175D3DCCD1}">
              <a14:hiddenFill xmlns:a14="http://schemas.microsoft.com/office/drawing/2010/main">
                <a:noFill/>
              </a14:hiddenFill>
            </a:ext>
          </a:extLst>
        </p:spPr>
        <p:txBody>
          <a:bodyPr/>
          <a:lstStyle/>
          <a:p>
            <a:endParaRPr lang="zh-CN" altLang="en-US">
              <a:solidFill>
                <a:prstClr val="black"/>
              </a:solidFill>
            </a:endParaRPr>
          </a:p>
        </p:txBody>
      </p:sp>
      <p:sp>
        <p:nvSpPr>
          <p:cNvPr id="13" name="椭圆 13">
            <a:extLst>
              <a:ext uri="{FF2B5EF4-FFF2-40B4-BE49-F238E27FC236}">
                <a16:creationId xmlns:a16="http://schemas.microsoft.com/office/drawing/2014/main" id="{DC5563D4-846C-425B-8C11-0215F52D8157}"/>
              </a:ext>
            </a:extLst>
          </p:cNvPr>
          <p:cNvSpPr>
            <a:spLocks noChangeArrowheads="1"/>
          </p:cNvSpPr>
          <p:nvPr/>
        </p:nvSpPr>
        <p:spPr bwMode="auto">
          <a:xfrm>
            <a:off x="4416164" y="494030"/>
            <a:ext cx="153987" cy="153987"/>
          </a:xfrm>
          <a:prstGeom prst="ellipse">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1400">
              <a:solidFill>
                <a:srgbClr val="FFFFFF"/>
              </a:solidFill>
              <a:latin typeface="宋体" panose="02010600030101010101" pitchFamily="2" charset="-122"/>
              <a:sym typeface="宋体" panose="02010600030101010101" pitchFamily="2" charset="-122"/>
            </a:endParaRPr>
          </a:p>
        </p:txBody>
      </p:sp>
      <p:sp>
        <p:nvSpPr>
          <p:cNvPr id="14" name="椭圆 17">
            <a:extLst>
              <a:ext uri="{FF2B5EF4-FFF2-40B4-BE49-F238E27FC236}">
                <a16:creationId xmlns:a16="http://schemas.microsoft.com/office/drawing/2014/main" id="{8026878E-A35D-4089-8AE0-89228D19DB2B}"/>
              </a:ext>
            </a:extLst>
          </p:cNvPr>
          <p:cNvSpPr>
            <a:spLocks noChangeArrowheads="1"/>
          </p:cNvSpPr>
          <p:nvPr/>
        </p:nvSpPr>
        <p:spPr bwMode="auto">
          <a:xfrm>
            <a:off x="7226039" y="494030"/>
            <a:ext cx="153987" cy="153987"/>
          </a:xfrm>
          <a:prstGeom prst="ellipse">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1400">
              <a:solidFill>
                <a:srgbClr val="FFFFFF"/>
              </a:solidFill>
              <a:latin typeface="宋体" panose="02010600030101010101" pitchFamily="2" charset="-122"/>
              <a:sym typeface="宋体" panose="02010600030101010101"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a:extLst>
              <a:ext uri="{FF2B5EF4-FFF2-40B4-BE49-F238E27FC236}">
                <a16:creationId xmlns:a16="http://schemas.microsoft.com/office/drawing/2014/main" id="{5F074A0A-F6A4-49B7-B269-E3A8A4AE1C3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3876" y="653005"/>
            <a:ext cx="11210176" cy="606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5283984" y="1958428"/>
            <a:ext cx="6196278" cy="3046988"/>
          </a:xfrm>
          <a:prstGeom prst="rect">
            <a:avLst/>
          </a:prstGeom>
          <a:noFill/>
          <a:ln>
            <a:noFill/>
            <a:prstDash val="dashDot"/>
          </a:ln>
        </p:spPr>
        <p:txBody>
          <a:bodyPr wrap="square" rtlCol="0">
            <a:spAutoFit/>
          </a:bodyPr>
          <a:lstStyle/>
          <a:p>
            <a:pPr fontAlgn="auto"/>
            <a:r>
              <a:rPr lang="zh-CN" altLang="en-US" sz="2400" dirty="0">
                <a:solidFill>
                  <a:schemeClr val="tx1"/>
                </a:solidFill>
                <a:latin typeface="DFKai-SB" panose="03000509000000000000" pitchFamily="65" charset="-120"/>
                <a:ea typeface="DFKai-SB" panose="03000509000000000000" pitchFamily="65" charset="-120"/>
                <a:cs typeface="微软雅黑" panose="020B0503020204020204" pitchFamily="34" charset="-122"/>
              </a:rPr>
              <a:t>    </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2021年，國家主席習近平在中國國際服務貿易交易會全球服務貿易峰會上呼籲各國應堅持用和平、發展、合作、共贏的「金鑰</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rPr>
              <a:t>匙」，</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破解當前世界經濟面臨的問題。</a:t>
            </a:r>
          </a:p>
          <a:p>
            <a:pPr fontAlgn="auto"/>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本次服貿會的主題為「數位開啟未來，服務促進發</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rPr>
              <a:t>展」，</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有153個國家和地區、萬餘家企業參加，實現了</a:t>
            </a:r>
            <a:r>
              <a:rPr lang="zh-CN" altLang="en-US"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1</a:t>
            </a: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CN" altLang="en-US"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672</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項成果，充分發揮了全球服務貿易平台作用。</a:t>
            </a:r>
          </a:p>
        </p:txBody>
      </p:sp>
      <p:sp>
        <p:nvSpPr>
          <p:cNvPr id="16" name="文本框 15"/>
          <p:cNvSpPr txBox="1"/>
          <p:nvPr/>
        </p:nvSpPr>
        <p:spPr>
          <a:xfrm>
            <a:off x="2195099" y="1264504"/>
            <a:ext cx="8503920" cy="492443"/>
          </a:xfrm>
          <a:prstGeom prst="rect">
            <a:avLst/>
          </a:prstGeom>
          <a:noFill/>
        </p:spPr>
        <p:txBody>
          <a:bodyPr wrap="square" rtlCol="0">
            <a:spAutoFit/>
          </a:bodyPr>
          <a:lstStyle/>
          <a:p>
            <a:pPr algn="ctr"/>
            <a:r>
              <a:rPr lang="zh-CN" altLang="en-US" sz="2600" b="1" dirty="0">
                <a:latin typeface="Times New Roman" panose="02020603050405020304" pitchFamily="18" charset="0"/>
                <a:ea typeface="DFKai-SB" panose="03000509000000000000" pitchFamily="65" charset="-120"/>
                <a:cs typeface="Times New Roman" panose="02020603050405020304" pitchFamily="18" charset="0"/>
                <a:sym typeface="+mn-ea"/>
              </a:rPr>
              <a:t>2021年中國國際服務貿易交易會全球服務貿易峰會</a:t>
            </a:r>
          </a:p>
        </p:txBody>
      </p:sp>
      <p:grpSp>
        <p:nvGrpSpPr>
          <p:cNvPr id="21" name="组合 20">
            <a:extLst>
              <a:ext uri="{FF2B5EF4-FFF2-40B4-BE49-F238E27FC236}">
                <a16:creationId xmlns:a16="http://schemas.microsoft.com/office/drawing/2014/main" id="{58240721-6686-4CCF-BC67-ACB04C293A82}"/>
              </a:ext>
            </a:extLst>
          </p:cNvPr>
          <p:cNvGrpSpPr/>
          <p:nvPr/>
        </p:nvGrpSpPr>
        <p:grpSpPr>
          <a:xfrm>
            <a:off x="888614" y="1465793"/>
            <a:ext cx="611572" cy="600552"/>
            <a:chOff x="8956942" y="3371688"/>
            <a:chExt cx="783725" cy="769603"/>
          </a:xfrm>
        </p:grpSpPr>
        <p:grpSp>
          <p:nvGrpSpPr>
            <p:cNvPr id="22" name="组合 21">
              <a:extLst>
                <a:ext uri="{FF2B5EF4-FFF2-40B4-BE49-F238E27FC236}">
                  <a16:creationId xmlns:a16="http://schemas.microsoft.com/office/drawing/2014/main" id="{4775453F-12AC-48F2-9DFE-2F93947775B4}"/>
                </a:ext>
              </a:extLst>
            </p:cNvPr>
            <p:cNvGrpSpPr/>
            <p:nvPr/>
          </p:nvGrpSpPr>
          <p:grpSpPr>
            <a:xfrm>
              <a:off x="8956942" y="3371688"/>
              <a:ext cx="783725" cy="769603"/>
              <a:chOff x="8575498" y="2572853"/>
              <a:chExt cx="718729" cy="905135"/>
            </a:xfrm>
          </p:grpSpPr>
          <p:sp>
            <p:nvSpPr>
              <p:cNvPr id="29" name="Freeform 217">
                <a:extLst>
                  <a:ext uri="{FF2B5EF4-FFF2-40B4-BE49-F238E27FC236}">
                    <a16:creationId xmlns:a16="http://schemas.microsoft.com/office/drawing/2014/main" id="{5EB4D355-89B7-4F54-90F1-E3B24CF4C9B2}"/>
                  </a:ext>
                </a:extLst>
              </p:cNvPr>
              <p:cNvSpPr>
                <a:spLocks/>
              </p:cNvSpPr>
              <p:nvPr/>
            </p:nvSpPr>
            <p:spPr bwMode="auto">
              <a:xfrm>
                <a:off x="8575498" y="2572853"/>
                <a:ext cx="627063" cy="822325"/>
              </a:xfrm>
              <a:custGeom>
                <a:avLst/>
                <a:gdLst>
                  <a:gd name="T0" fmla="*/ 309 w 395"/>
                  <a:gd name="T1" fmla="*/ 0 h 518"/>
                  <a:gd name="T2" fmla="*/ 0 w 395"/>
                  <a:gd name="T3" fmla="*/ 0 h 518"/>
                  <a:gd name="T4" fmla="*/ 0 w 395"/>
                  <a:gd name="T5" fmla="*/ 518 h 518"/>
                  <a:gd name="T6" fmla="*/ 395 w 395"/>
                  <a:gd name="T7" fmla="*/ 518 h 518"/>
                  <a:gd name="T8" fmla="*/ 395 w 395"/>
                  <a:gd name="T9" fmla="*/ 86 h 518"/>
                  <a:gd name="T10" fmla="*/ 309 w 395"/>
                  <a:gd name="T11" fmla="*/ 0 h 518"/>
                </a:gdLst>
                <a:ahLst/>
                <a:cxnLst>
                  <a:cxn ang="0">
                    <a:pos x="T0" y="T1"/>
                  </a:cxn>
                  <a:cxn ang="0">
                    <a:pos x="T2" y="T3"/>
                  </a:cxn>
                  <a:cxn ang="0">
                    <a:pos x="T4" y="T5"/>
                  </a:cxn>
                  <a:cxn ang="0">
                    <a:pos x="T6" y="T7"/>
                  </a:cxn>
                  <a:cxn ang="0">
                    <a:pos x="T8" y="T9"/>
                  </a:cxn>
                  <a:cxn ang="0">
                    <a:pos x="T10" y="T11"/>
                  </a:cxn>
                </a:cxnLst>
                <a:rect l="0" t="0" r="r" b="b"/>
                <a:pathLst>
                  <a:path w="395" h="518">
                    <a:moveTo>
                      <a:pt x="309" y="0"/>
                    </a:moveTo>
                    <a:lnTo>
                      <a:pt x="0" y="0"/>
                    </a:lnTo>
                    <a:lnTo>
                      <a:pt x="0" y="518"/>
                    </a:lnTo>
                    <a:lnTo>
                      <a:pt x="395" y="518"/>
                    </a:lnTo>
                    <a:lnTo>
                      <a:pt x="395" y="86"/>
                    </a:lnTo>
                    <a:lnTo>
                      <a:pt x="309" y="0"/>
                    </a:lnTo>
                    <a:close/>
                  </a:path>
                </a:pathLst>
              </a:custGeom>
              <a:solidFill>
                <a:srgbClr val="FFC000">
                  <a:alpha val="13000"/>
                </a:srgbClr>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30" name="Freeform 217">
                <a:extLst>
                  <a:ext uri="{FF2B5EF4-FFF2-40B4-BE49-F238E27FC236}">
                    <a16:creationId xmlns:a16="http://schemas.microsoft.com/office/drawing/2014/main" id="{648D350E-61B3-4C38-99A8-8F3163D7BC04}"/>
                  </a:ext>
                </a:extLst>
              </p:cNvPr>
              <p:cNvSpPr>
                <a:spLocks/>
              </p:cNvSpPr>
              <p:nvPr/>
            </p:nvSpPr>
            <p:spPr bwMode="auto">
              <a:xfrm>
                <a:off x="8667164" y="2655663"/>
                <a:ext cx="627063" cy="822325"/>
              </a:xfrm>
              <a:custGeom>
                <a:avLst/>
                <a:gdLst>
                  <a:gd name="T0" fmla="*/ 309 w 395"/>
                  <a:gd name="T1" fmla="*/ 0 h 518"/>
                  <a:gd name="T2" fmla="*/ 0 w 395"/>
                  <a:gd name="T3" fmla="*/ 0 h 518"/>
                  <a:gd name="T4" fmla="*/ 0 w 395"/>
                  <a:gd name="T5" fmla="*/ 518 h 518"/>
                  <a:gd name="T6" fmla="*/ 395 w 395"/>
                  <a:gd name="T7" fmla="*/ 518 h 518"/>
                  <a:gd name="T8" fmla="*/ 395 w 395"/>
                  <a:gd name="T9" fmla="*/ 86 h 518"/>
                  <a:gd name="T10" fmla="*/ 309 w 395"/>
                  <a:gd name="T11" fmla="*/ 0 h 518"/>
                </a:gdLst>
                <a:ahLst/>
                <a:cxnLst>
                  <a:cxn ang="0">
                    <a:pos x="T0" y="T1"/>
                  </a:cxn>
                  <a:cxn ang="0">
                    <a:pos x="T2" y="T3"/>
                  </a:cxn>
                  <a:cxn ang="0">
                    <a:pos x="T4" y="T5"/>
                  </a:cxn>
                  <a:cxn ang="0">
                    <a:pos x="T6" y="T7"/>
                  </a:cxn>
                  <a:cxn ang="0">
                    <a:pos x="T8" y="T9"/>
                  </a:cxn>
                  <a:cxn ang="0">
                    <a:pos x="T10" y="T11"/>
                  </a:cxn>
                </a:cxnLst>
                <a:rect l="0" t="0" r="r" b="b"/>
                <a:pathLst>
                  <a:path w="395" h="518">
                    <a:moveTo>
                      <a:pt x="309" y="0"/>
                    </a:moveTo>
                    <a:lnTo>
                      <a:pt x="0" y="0"/>
                    </a:lnTo>
                    <a:lnTo>
                      <a:pt x="0" y="518"/>
                    </a:lnTo>
                    <a:lnTo>
                      <a:pt x="395" y="518"/>
                    </a:lnTo>
                    <a:lnTo>
                      <a:pt x="395" y="86"/>
                    </a:lnTo>
                    <a:lnTo>
                      <a:pt x="309" y="0"/>
                    </a:lnTo>
                    <a:close/>
                  </a:path>
                </a:pathLst>
              </a:custGeom>
              <a:solidFill>
                <a:srgbClr val="351C5A"/>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1" name="Freeform 217">
                <a:extLst>
                  <a:ext uri="{FF2B5EF4-FFF2-40B4-BE49-F238E27FC236}">
                    <a16:creationId xmlns:a16="http://schemas.microsoft.com/office/drawing/2014/main" id="{18C9C96E-F6F5-49A1-8BC2-3E27482A32EE}"/>
                  </a:ext>
                </a:extLst>
              </p:cNvPr>
              <p:cNvSpPr>
                <a:spLocks/>
              </p:cNvSpPr>
              <p:nvPr/>
            </p:nvSpPr>
            <p:spPr bwMode="auto">
              <a:xfrm>
                <a:off x="8639459" y="2627958"/>
                <a:ext cx="627063" cy="822325"/>
              </a:xfrm>
              <a:custGeom>
                <a:avLst/>
                <a:gdLst>
                  <a:gd name="T0" fmla="*/ 309 w 395"/>
                  <a:gd name="T1" fmla="*/ 0 h 518"/>
                  <a:gd name="T2" fmla="*/ 0 w 395"/>
                  <a:gd name="T3" fmla="*/ 0 h 518"/>
                  <a:gd name="T4" fmla="*/ 0 w 395"/>
                  <a:gd name="T5" fmla="*/ 518 h 518"/>
                  <a:gd name="T6" fmla="*/ 395 w 395"/>
                  <a:gd name="T7" fmla="*/ 518 h 518"/>
                  <a:gd name="T8" fmla="*/ 395 w 395"/>
                  <a:gd name="T9" fmla="*/ 86 h 518"/>
                  <a:gd name="T10" fmla="*/ 309 w 395"/>
                  <a:gd name="T11" fmla="*/ 0 h 518"/>
                </a:gdLst>
                <a:ahLst/>
                <a:cxnLst>
                  <a:cxn ang="0">
                    <a:pos x="T0" y="T1"/>
                  </a:cxn>
                  <a:cxn ang="0">
                    <a:pos x="T2" y="T3"/>
                  </a:cxn>
                  <a:cxn ang="0">
                    <a:pos x="T4" y="T5"/>
                  </a:cxn>
                  <a:cxn ang="0">
                    <a:pos x="T6" y="T7"/>
                  </a:cxn>
                  <a:cxn ang="0">
                    <a:pos x="T8" y="T9"/>
                  </a:cxn>
                  <a:cxn ang="0">
                    <a:pos x="T10" y="T11"/>
                  </a:cxn>
                </a:cxnLst>
                <a:rect l="0" t="0" r="r" b="b"/>
                <a:pathLst>
                  <a:path w="395" h="518">
                    <a:moveTo>
                      <a:pt x="309" y="0"/>
                    </a:moveTo>
                    <a:lnTo>
                      <a:pt x="0" y="0"/>
                    </a:lnTo>
                    <a:lnTo>
                      <a:pt x="0" y="518"/>
                    </a:lnTo>
                    <a:lnTo>
                      <a:pt x="395" y="518"/>
                    </a:lnTo>
                    <a:lnTo>
                      <a:pt x="395" y="86"/>
                    </a:lnTo>
                    <a:lnTo>
                      <a:pt x="309" y="0"/>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2" name="Freeform 218">
                <a:extLst>
                  <a:ext uri="{FF2B5EF4-FFF2-40B4-BE49-F238E27FC236}">
                    <a16:creationId xmlns:a16="http://schemas.microsoft.com/office/drawing/2014/main" id="{67CDDF58-33E0-4C38-8881-1351A6DEDAC1}"/>
                  </a:ext>
                </a:extLst>
              </p:cNvPr>
              <p:cNvSpPr>
                <a:spLocks/>
              </p:cNvSpPr>
              <p:nvPr/>
            </p:nvSpPr>
            <p:spPr bwMode="auto">
              <a:xfrm>
                <a:off x="9088721" y="2607320"/>
                <a:ext cx="195263" cy="196850"/>
              </a:xfrm>
              <a:custGeom>
                <a:avLst/>
                <a:gdLst>
                  <a:gd name="T0" fmla="*/ 0 w 123"/>
                  <a:gd name="T1" fmla="*/ 0 h 124"/>
                  <a:gd name="T2" fmla="*/ 0 w 123"/>
                  <a:gd name="T3" fmla="*/ 124 h 124"/>
                  <a:gd name="T4" fmla="*/ 123 w 123"/>
                  <a:gd name="T5" fmla="*/ 124 h 124"/>
                  <a:gd name="T6" fmla="*/ 0 w 123"/>
                  <a:gd name="T7" fmla="*/ 0 h 124"/>
                </a:gdLst>
                <a:ahLst/>
                <a:cxnLst>
                  <a:cxn ang="0">
                    <a:pos x="T0" y="T1"/>
                  </a:cxn>
                  <a:cxn ang="0">
                    <a:pos x="T2" y="T3"/>
                  </a:cxn>
                  <a:cxn ang="0">
                    <a:pos x="T4" y="T5"/>
                  </a:cxn>
                  <a:cxn ang="0">
                    <a:pos x="T6" y="T7"/>
                  </a:cxn>
                </a:cxnLst>
                <a:rect l="0" t="0" r="r" b="b"/>
                <a:pathLst>
                  <a:path w="123" h="124">
                    <a:moveTo>
                      <a:pt x="0" y="0"/>
                    </a:moveTo>
                    <a:lnTo>
                      <a:pt x="0" y="124"/>
                    </a:lnTo>
                    <a:lnTo>
                      <a:pt x="123" y="124"/>
                    </a:lnTo>
                    <a:lnTo>
                      <a:pt x="0" y="0"/>
                    </a:lnTo>
                    <a:close/>
                  </a:path>
                </a:pathLst>
              </a:custGeom>
              <a:solidFill>
                <a:srgbClr val="FD7F00"/>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23" name="组合 22">
              <a:extLst>
                <a:ext uri="{FF2B5EF4-FFF2-40B4-BE49-F238E27FC236}">
                  <a16:creationId xmlns:a16="http://schemas.microsoft.com/office/drawing/2014/main" id="{A4A6BF49-EAFC-455C-B76C-12F3CD8BC5A9}"/>
                </a:ext>
              </a:extLst>
            </p:cNvPr>
            <p:cNvGrpSpPr/>
            <p:nvPr/>
          </p:nvGrpSpPr>
          <p:grpSpPr>
            <a:xfrm>
              <a:off x="9163801" y="3580795"/>
              <a:ext cx="417426" cy="417425"/>
              <a:chOff x="8440738" y="3594100"/>
              <a:chExt cx="554038" cy="554037"/>
            </a:xfrm>
          </p:grpSpPr>
          <p:sp>
            <p:nvSpPr>
              <p:cNvPr id="24" name="Freeform 5">
                <a:extLst>
                  <a:ext uri="{FF2B5EF4-FFF2-40B4-BE49-F238E27FC236}">
                    <a16:creationId xmlns:a16="http://schemas.microsoft.com/office/drawing/2014/main" id="{D24691E0-7CAB-4F66-B3E0-360F33ACAEAD}"/>
                  </a:ext>
                </a:extLst>
              </p:cNvPr>
              <p:cNvSpPr>
                <a:spLocks/>
              </p:cNvSpPr>
              <p:nvPr/>
            </p:nvSpPr>
            <p:spPr bwMode="auto">
              <a:xfrm>
                <a:off x="8440738" y="3594100"/>
                <a:ext cx="554038" cy="554037"/>
              </a:xfrm>
              <a:custGeom>
                <a:avLst/>
                <a:gdLst>
                  <a:gd name="T0" fmla="*/ 132 w 144"/>
                  <a:gd name="T1" fmla="*/ 0 h 144"/>
                  <a:gd name="T2" fmla="*/ 12 w 144"/>
                  <a:gd name="T3" fmla="*/ 0 h 144"/>
                  <a:gd name="T4" fmla="*/ 0 w 144"/>
                  <a:gd name="T5" fmla="*/ 12 h 144"/>
                  <a:gd name="T6" fmla="*/ 0 w 144"/>
                  <a:gd name="T7" fmla="*/ 132 h 144"/>
                  <a:gd name="T8" fmla="*/ 12 w 144"/>
                  <a:gd name="T9" fmla="*/ 144 h 144"/>
                  <a:gd name="T10" fmla="*/ 132 w 144"/>
                  <a:gd name="T11" fmla="*/ 144 h 144"/>
                  <a:gd name="T12" fmla="*/ 144 w 144"/>
                  <a:gd name="T13" fmla="*/ 132 h 144"/>
                  <a:gd name="T14" fmla="*/ 144 w 144"/>
                  <a:gd name="T15" fmla="*/ 12 h 144"/>
                  <a:gd name="T16" fmla="*/ 132 w 144"/>
                  <a:gd name="T1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4">
                    <a:moveTo>
                      <a:pt x="132" y="0"/>
                    </a:moveTo>
                    <a:cubicBezTo>
                      <a:pt x="12" y="0"/>
                      <a:pt x="12" y="0"/>
                      <a:pt x="12" y="0"/>
                    </a:cubicBezTo>
                    <a:cubicBezTo>
                      <a:pt x="5" y="0"/>
                      <a:pt x="0" y="5"/>
                      <a:pt x="0" y="12"/>
                    </a:cubicBezTo>
                    <a:cubicBezTo>
                      <a:pt x="0" y="132"/>
                      <a:pt x="0" y="132"/>
                      <a:pt x="0" y="132"/>
                    </a:cubicBezTo>
                    <a:cubicBezTo>
                      <a:pt x="0" y="139"/>
                      <a:pt x="5" y="144"/>
                      <a:pt x="12" y="144"/>
                    </a:cubicBezTo>
                    <a:cubicBezTo>
                      <a:pt x="132" y="144"/>
                      <a:pt x="132" y="144"/>
                      <a:pt x="132" y="144"/>
                    </a:cubicBezTo>
                    <a:cubicBezTo>
                      <a:pt x="139" y="144"/>
                      <a:pt x="144" y="139"/>
                      <a:pt x="144" y="132"/>
                    </a:cubicBezTo>
                    <a:cubicBezTo>
                      <a:pt x="144" y="12"/>
                      <a:pt x="144" y="12"/>
                      <a:pt x="144" y="12"/>
                    </a:cubicBezTo>
                    <a:cubicBezTo>
                      <a:pt x="144" y="5"/>
                      <a:pt x="139" y="0"/>
                      <a:pt x="132" y="0"/>
                    </a:cubicBezTo>
                    <a:close/>
                  </a:path>
                </a:pathLst>
              </a:custGeom>
              <a:noFill/>
              <a:ln w="317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6">
                <a:extLst>
                  <a:ext uri="{FF2B5EF4-FFF2-40B4-BE49-F238E27FC236}">
                    <a16:creationId xmlns:a16="http://schemas.microsoft.com/office/drawing/2014/main" id="{C83D026C-CEF5-4A1B-A741-929ED16C907D}"/>
                  </a:ext>
                </a:extLst>
              </p:cNvPr>
              <p:cNvSpPr>
                <a:spLocks/>
              </p:cNvSpPr>
              <p:nvPr/>
            </p:nvSpPr>
            <p:spPr bwMode="auto">
              <a:xfrm>
                <a:off x="8641699" y="3807141"/>
                <a:ext cx="204980" cy="235421"/>
              </a:xfrm>
              <a:custGeom>
                <a:avLst/>
                <a:gdLst>
                  <a:gd name="T0" fmla="*/ 0 w 101"/>
                  <a:gd name="T1" fmla="*/ 58 h 116"/>
                  <a:gd name="T2" fmla="*/ 0 w 101"/>
                  <a:gd name="T3" fmla="*/ 0 h 116"/>
                  <a:gd name="T4" fmla="*/ 50 w 101"/>
                  <a:gd name="T5" fmla="*/ 29 h 116"/>
                  <a:gd name="T6" fmla="*/ 101 w 101"/>
                  <a:gd name="T7" fmla="*/ 58 h 116"/>
                  <a:gd name="T8" fmla="*/ 50 w 101"/>
                  <a:gd name="T9" fmla="*/ 87 h 116"/>
                  <a:gd name="T10" fmla="*/ 0 w 101"/>
                  <a:gd name="T11" fmla="*/ 116 h 116"/>
                  <a:gd name="T12" fmla="*/ 0 w 101"/>
                  <a:gd name="T13" fmla="*/ 58 h 116"/>
                </a:gdLst>
                <a:ahLst/>
                <a:cxnLst>
                  <a:cxn ang="0">
                    <a:pos x="T0" y="T1"/>
                  </a:cxn>
                  <a:cxn ang="0">
                    <a:pos x="T2" y="T3"/>
                  </a:cxn>
                  <a:cxn ang="0">
                    <a:pos x="T4" y="T5"/>
                  </a:cxn>
                  <a:cxn ang="0">
                    <a:pos x="T6" y="T7"/>
                  </a:cxn>
                  <a:cxn ang="0">
                    <a:pos x="T8" y="T9"/>
                  </a:cxn>
                  <a:cxn ang="0">
                    <a:pos x="T10" y="T11"/>
                  </a:cxn>
                  <a:cxn ang="0">
                    <a:pos x="T12" y="T13"/>
                  </a:cxn>
                </a:cxnLst>
                <a:rect l="0" t="0" r="r" b="b"/>
                <a:pathLst>
                  <a:path w="101" h="116">
                    <a:moveTo>
                      <a:pt x="0" y="58"/>
                    </a:moveTo>
                    <a:lnTo>
                      <a:pt x="0" y="0"/>
                    </a:lnTo>
                    <a:lnTo>
                      <a:pt x="50" y="29"/>
                    </a:lnTo>
                    <a:lnTo>
                      <a:pt x="101" y="58"/>
                    </a:lnTo>
                    <a:lnTo>
                      <a:pt x="50" y="87"/>
                    </a:lnTo>
                    <a:lnTo>
                      <a:pt x="0" y="116"/>
                    </a:lnTo>
                    <a:lnTo>
                      <a:pt x="0" y="58"/>
                    </a:lnTo>
                    <a:close/>
                  </a:path>
                </a:pathLst>
              </a:custGeom>
              <a:solidFill>
                <a:schemeClr val="bg1"/>
              </a:solidFill>
              <a:ln w="31750" cap="rnd">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 name="Line 7">
                <a:extLst>
                  <a:ext uri="{FF2B5EF4-FFF2-40B4-BE49-F238E27FC236}">
                    <a16:creationId xmlns:a16="http://schemas.microsoft.com/office/drawing/2014/main" id="{CBF4D6F0-07A2-406C-9A69-1331E8D7CEE4}"/>
                  </a:ext>
                </a:extLst>
              </p:cNvPr>
              <p:cNvSpPr>
                <a:spLocks noChangeShapeType="1"/>
              </p:cNvSpPr>
              <p:nvPr/>
            </p:nvSpPr>
            <p:spPr bwMode="auto">
              <a:xfrm>
                <a:off x="8440738" y="3732213"/>
                <a:ext cx="554038" cy="0"/>
              </a:xfrm>
              <a:prstGeom prst="line">
                <a:avLst/>
              </a:prstGeom>
              <a:noFill/>
              <a:ln w="317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Line 8">
                <a:extLst>
                  <a:ext uri="{FF2B5EF4-FFF2-40B4-BE49-F238E27FC236}">
                    <a16:creationId xmlns:a16="http://schemas.microsoft.com/office/drawing/2014/main" id="{F56480DC-3031-40E1-A842-7871C76BA2F2}"/>
                  </a:ext>
                </a:extLst>
              </p:cNvPr>
              <p:cNvSpPr>
                <a:spLocks noChangeShapeType="1"/>
              </p:cNvSpPr>
              <p:nvPr/>
            </p:nvSpPr>
            <p:spPr bwMode="auto">
              <a:xfrm flipH="1">
                <a:off x="8764588" y="3594100"/>
                <a:ext cx="92075" cy="138112"/>
              </a:xfrm>
              <a:prstGeom prst="line">
                <a:avLst/>
              </a:prstGeom>
              <a:noFill/>
              <a:ln w="317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Line 9">
                <a:extLst>
                  <a:ext uri="{FF2B5EF4-FFF2-40B4-BE49-F238E27FC236}">
                    <a16:creationId xmlns:a16="http://schemas.microsoft.com/office/drawing/2014/main" id="{4FFF71D8-AB57-4119-B769-9002C30BC0EA}"/>
                  </a:ext>
                </a:extLst>
              </p:cNvPr>
              <p:cNvSpPr>
                <a:spLocks noChangeShapeType="1"/>
              </p:cNvSpPr>
              <p:nvPr/>
            </p:nvSpPr>
            <p:spPr bwMode="auto">
              <a:xfrm flipH="1">
                <a:off x="8578850" y="3594100"/>
                <a:ext cx="93663" cy="138112"/>
              </a:xfrm>
              <a:prstGeom prst="line">
                <a:avLst/>
              </a:prstGeom>
              <a:noFill/>
              <a:ln w="317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pic>
        <p:nvPicPr>
          <p:cNvPr id="5" name="圖片 4"/>
          <p:cNvPicPr>
            <a:picLocks noChangeAspect="1"/>
          </p:cNvPicPr>
          <p:nvPr/>
        </p:nvPicPr>
        <p:blipFill>
          <a:blip r:embed="rId3"/>
          <a:stretch>
            <a:fillRect/>
          </a:stretch>
        </p:blipFill>
        <p:spPr>
          <a:xfrm>
            <a:off x="659606" y="2156194"/>
            <a:ext cx="4324350" cy="2752725"/>
          </a:xfrm>
          <a:prstGeom prst="rect">
            <a:avLst/>
          </a:prstGeom>
        </p:spPr>
      </p:pic>
      <p:sp>
        <p:nvSpPr>
          <p:cNvPr id="3" name="Rectangle 2"/>
          <p:cNvSpPr/>
          <p:nvPr/>
        </p:nvSpPr>
        <p:spPr>
          <a:xfrm>
            <a:off x="622246" y="4995540"/>
            <a:ext cx="4361710" cy="861774"/>
          </a:xfrm>
          <a:prstGeom prst="rect">
            <a:avLst/>
          </a:prstGeom>
          <a:ln>
            <a:solidFill>
              <a:srgbClr val="00B0F0"/>
            </a:solidFill>
          </a:ln>
        </p:spPr>
        <p:txBody>
          <a:bodyPr wrap="square">
            <a:spAutoFit/>
          </a:bodyPr>
          <a:lstStyle/>
          <a:p>
            <a:r>
              <a:rPr lang="zh-CN" altLang="en-US" dirty="0" smtClean="0">
                <a:solidFill>
                  <a:srgbClr val="0D0D0D"/>
                </a:solidFill>
                <a:latin typeface="DFKai-SB" panose="03000509000000000000" pitchFamily="65" charset="-120"/>
                <a:ea typeface="DFKai-SB" panose="03000509000000000000" pitchFamily="65" charset="-120"/>
              </a:rPr>
              <a:t>資料</a:t>
            </a:r>
            <a:r>
              <a:rPr lang="zh-TW" altLang="en-US" dirty="0" smtClean="0">
                <a:solidFill>
                  <a:srgbClr val="0D0D0D"/>
                </a:solidFill>
                <a:latin typeface="DFKai-SB" panose="03000509000000000000" pitchFamily="65" charset="-120"/>
                <a:ea typeface="DFKai-SB" panose="03000509000000000000" pitchFamily="65" charset="-120"/>
              </a:rPr>
              <a:t>來源</a:t>
            </a:r>
            <a:r>
              <a:rPr lang="en-US" altLang="zh-TW" dirty="0" smtClean="0">
                <a:solidFill>
                  <a:srgbClr val="0D0D0D"/>
                </a:solidFill>
                <a:latin typeface="DFKai-SB" panose="03000509000000000000" pitchFamily="65" charset="-120"/>
                <a:ea typeface="DFKai-SB" panose="03000509000000000000" pitchFamily="65" charset="-120"/>
              </a:rPr>
              <a:t>︰</a:t>
            </a:r>
            <a:r>
              <a:rPr lang="zh-TW" altLang="en-US" dirty="0" smtClean="0">
                <a:solidFill>
                  <a:srgbClr val="0D0D0D"/>
                </a:solidFill>
                <a:latin typeface="DFKai-SB" panose="03000509000000000000" pitchFamily="65" charset="-120"/>
                <a:ea typeface="DFKai-SB" panose="03000509000000000000" pitchFamily="65" charset="-120"/>
              </a:rPr>
              <a:t>視頻</a:t>
            </a:r>
            <a:r>
              <a:rPr lang="zh-TW" altLang="en-US" dirty="0">
                <a:solidFill>
                  <a:srgbClr val="0D0D0D"/>
                </a:solidFill>
                <a:latin typeface="DFKai-SB" panose="03000509000000000000" pitchFamily="65" charset="-120"/>
                <a:ea typeface="DFKai-SB" panose="03000509000000000000" pitchFamily="65" charset="-120"/>
              </a:rPr>
              <a:t>「服貿會給全球什麼啟示？外國友人這樣說</a:t>
            </a:r>
            <a:r>
              <a:rPr lang="zh-TW" altLang="en-US" dirty="0" smtClean="0">
                <a:solidFill>
                  <a:srgbClr val="0D0D0D"/>
                </a:solidFill>
                <a:latin typeface="DFKai-SB" panose="03000509000000000000" pitchFamily="65" charset="-120"/>
                <a:ea typeface="DFKai-SB" panose="03000509000000000000" pitchFamily="65" charset="-120"/>
              </a:rPr>
              <a:t>」</a:t>
            </a:r>
            <a:endParaRPr lang="en-US" altLang="zh-TW" dirty="0" smtClean="0">
              <a:solidFill>
                <a:srgbClr val="0D0D0D"/>
              </a:solidFill>
              <a:latin typeface="DFKai-SB" panose="03000509000000000000" pitchFamily="65" charset="-120"/>
              <a:ea typeface="DFKai-SB" panose="03000509000000000000" pitchFamily="65" charset="-120"/>
            </a:endParaRPr>
          </a:p>
          <a:p>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https://</a:t>
            </a:r>
            <a:r>
              <a:rPr lang="en-US" altLang="zh-TW" sz="1400" dirty="0" smtClean="0">
                <a:latin typeface="Times New Roman" panose="02020603050405020304" pitchFamily="18" charset="0"/>
                <a:ea typeface="DFKai-SB" panose="03000509000000000000" pitchFamily="65" charset="-120"/>
                <a:cs typeface="Times New Roman" panose="02020603050405020304" pitchFamily="18" charset="0"/>
              </a:rPr>
              <a:t>newscenter.ciftis.org/consult?id=8020&amp;type=1</a:t>
            </a:r>
          </a:p>
        </p:txBody>
      </p:sp>
      <p:sp>
        <p:nvSpPr>
          <p:cNvPr id="38" name="Rectangle 37"/>
          <p:cNvSpPr/>
          <p:nvPr/>
        </p:nvSpPr>
        <p:spPr>
          <a:xfrm>
            <a:off x="6028964" y="5149428"/>
            <a:ext cx="4918529" cy="1415772"/>
          </a:xfrm>
          <a:prstGeom prst="rect">
            <a:avLst/>
          </a:prstGeom>
          <a:ln>
            <a:solidFill>
              <a:srgbClr val="00B0F0"/>
            </a:solidFill>
          </a:ln>
        </p:spPr>
        <p:txBody>
          <a:bodyPr wrap="square">
            <a:spAutoFit/>
          </a:bodyPr>
          <a:lstStyle/>
          <a:p>
            <a:r>
              <a:rPr lang="zh-CN" altLang="en-US" dirty="0" smtClean="0">
                <a:solidFill>
                  <a:srgbClr val="0D0D0D"/>
                </a:solidFill>
                <a:latin typeface="DFKai-SB" panose="03000509000000000000" pitchFamily="65" charset="-120"/>
                <a:ea typeface="DFKai-SB" panose="03000509000000000000" pitchFamily="65" charset="-120"/>
              </a:rPr>
              <a:t>資料</a:t>
            </a:r>
            <a:r>
              <a:rPr lang="zh-TW" altLang="en-US" dirty="0" smtClean="0">
                <a:solidFill>
                  <a:srgbClr val="0D0D0D"/>
                </a:solidFill>
                <a:latin typeface="DFKai-SB" panose="03000509000000000000" pitchFamily="65" charset="-120"/>
                <a:ea typeface="DFKai-SB" panose="03000509000000000000" pitchFamily="65" charset="-120"/>
              </a:rPr>
              <a:t>來源</a:t>
            </a:r>
            <a:r>
              <a:rPr lang="en-US" altLang="zh-TW" dirty="0" smtClean="0">
                <a:solidFill>
                  <a:srgbClr val="0D0D0D"/>
                </a:solidFill>
                <a:latin typeface="DFKai-SB" panose="03000509000000000000" pitchFamily="65" charset="-120"/>
                <a:ea typeface="DFKai-SB" panose="03000509000000000000" pitchFamily="65" charset="-120"/>
              </a:rPr>
              <a:t>︰</a:t>
            </a:r>
            <a:r>
              <a:rPr lang="zh-TW" altLang="en-US" dirty="0" smtClean="0">
                <a:solidFill>
                  <a:srgbClr val="0D0D0D"/>
                </a:solidFill>
                <a:latin typeface="DFKai-SB" panose="03000509000000000000" pitchFamily="65" charset="-120"/>
                <a:ea typeface="DFKai-SB" panose="03000509000000000000" pitchFamily="65" charset="-120"/>
              </a:rPr>
              <a:t>國家主席</a:t>
            </a:r>
            <a:r>
              <a:rPr lang="zh-CN" altLang="en-US" dirty="0" smtClean="0">
                <a:solidFill>
                  <a:srgbClr val="0D0D0D"/>
                </a:solidFill>
                <a:latin typeface="DFKai-SB" panose="03000509000000000000" pitchFamily="65" charset="-120"/>
                <a:ea typeface="DFKai-SB" panose="03000509000000000000" pitchFamily="65" charset="-120"/>
              </a:rPr>
              <a:t>習近平在</a:t>
            </a:r>
            <a:r>
              <a:rPr lang="en-US" altLang="zh-CN" dirty="0" smtClean="0">
                <a:solidFill>
                  <a:srgbClr val="0D0D0D"/>
                </a:solidFill>
                <a:latin typeface="DFKai-SB" panose="03000509000000000000" pitchFamily="65" charset="-120"/>
                <a:ea typeface="DFKai-SB" panose="03000509000000000000" pitchFamily="65" charset="-120"/>
              </a:rPr>
              <a:t>2021</a:t>
            </a:r>
            <a:r>
              <a:rPr lang="zh-CN" altLang="en-US" dirty="0" smtClean="0">
                <a:solidFill>
                  <a:srgbClr val="0D0D0D"/>
                </a:solidFill>
                <a:latin typeface="DFKai-SB" panose="03000509000000000000" pitchFamily="65" charset="-120"/>
                <a:ea typeface="DFKai-SB" panose="03000509000000000000" pitchFamily="65" charset="-120"/>
              </a:rPr>
              <a:t>年中國國際服務貿易交易會全球服務貿易峰會上發表視頻致辭</a:t>
            </a:r>
            <a:r>
              <a:rPr lang="en-US" altLang="zh-TW" dirty="0">
                <a:solidFill>
                  <a:srgbClr val="0D0D0D"/>
                </a:solidFill>
                <a:latin typeface="DFKai-SB" panose="03000509000000000000" pitchFamily="65" charset="-120"/>
                <a:ea typeface="DFKai-SB" panose="03000509000000000000" pitchFamily="65" charset="-120"/>
              </a:rPr>
              <a:t>(</a:t>
            </a:r>
            <a:r>
              <a:rPr lang="en-US" altLang="zh-CN" sz="1400" dirty="0" smtClean="0">
                <a:solidFill>
                  <a:srgbClr val="0D0D0D"/>
                </a:solidFill>
                <a:latin typeface="Times New Roman" panose="02020603050405020304" pitchFamily="18" charset="0"/>
                <a:ea typeface="DFKai-SB" panose="03000509000000000000" pitchFamily="65" charset="-120"/>
                <a:cs typeface="Times New Roman" panose="02020603050405020304" pitchFamily="18" charset="0"/>
              </a:rPr>
              <a:t>https</a:t>
            </a:r>
            <a:r>
              <a:rPr lang="en-US" altLang="zh-CN" sz="1400" dirty="0">
                <a:solidFill>
                  <a:srgbClr val="0D0D0D"/>
                </a:solidFill>
                <a:latin typeface="Times New Roman" panose="02020603050405020304" pitchFamily="18" charset="0"/>
                <a:ea typeface="DFKai-SB" panose="03000509000000000000" pitchFamily="65" charset="-120"/>
                <a:cs typeface="Times New Roman" panose="02020603050405020304" pitchFamily="18" charset="0"/>
              </a:rPr>
              <a:t>://</a:t>
            </a:r>
            <a:r>
              <a:rPr lang="en-US" altLang="zh-CN" sz="1400" dirty="0" smtClean="0">
                <a:solidFill>
                  <a:srgbClr val="0D0D0D"/>
                </a:solidFill>
                <a:latin typeface="Times New Roman" panose="02020603050405020304" pitchFamily="18" charset="0"/>
                <a:ea typeface="DFKai-SB" panose="03000509000000000000" pitchFamily="65" charset="-120"/>
                <a:cs typeface="Times New Roman" panose="02020603050405020304" pitchFamily="18" charset="0"/>
              </a:rPr>
              <a:t>www.ciftis.org/article/9581100882063360.html</a:t>
            </a:r>
            <a:r>
              <a:rPr lang="en-US" altLang="zh-TW" sz="1400" dirty="0" smtClean="0">
                <a:solidFill>
                  <a:srgbClr val="0D0D0D"/>
                </a:solidFill>
                <a:latin typeface="Times New Roman" panose="02020603050405020304" pitchFamily="18" charset="0"/>
                <a:ea typeface="DFKai-SB" panose="03000509000000000000" pitchFamily="65" charset="-120"/>
                <a:cs typeface="Times New Roman" panose="02020603050405020304" pitchFamily="18" charset="0"/>
              </a:rPr>
              <a:t>)</a:t>
            </a:r>
          </a:p>
          <a:p>
            <a:endParaRPr lang="en-US" altLang="zh-CN" sz="1400" dirty="0" smtClean="0">
              <a:solidFill>
                <a:srgbClr val="0D0D0D"/>
              </a:solidFill>
              <a:latin typeface="Times New Roman" panose="02020603050405020304" pitchFamily="18" charset="0"/>
              <a:ea typeface="DFKai-SB" panose="03000509000000000000" pitchFamily="65" charset="-120"/>
              <a:cs typeface="Times New Roman" panose="02020603050405020304" pitchFamily="18" charset="0"/>
            </a:endParaRPr>
          </a:p>
          <a:p>
            <a:pPr algn="ctr"/>
            <a:endParaRPr lang="zh-CN" altLang="en-US" dirty="0">
              <a:solidFill>
                <a:srgbClr val="0D0D0D"/>
              </a:solidFill>
              <a:latin typeface="DFKai-SB" panose="03000509000000000000" pitchFamily="65" charset="-120"/>
              <a:ea typeface="DFKai-SB" panose="03000509000000000000" pitchFamily="65" charset="-120"/>
            </a:endParaRPr>
          </a:p>
        </p:txBody>
      </p:sp>
      <p:pic>
        <p:nvPicPr>
          <p:cNvPr id="33" name="Picture 32"/>
          <p:cNvPicPr>
            <a:picLocks noChangeAspect="1"/>
          </p:cNvPicPr>
          <p:nvPr/>
        </p:nvPicPr>
        <p:blipFill>
          <a:blip r:embed="rId4"/>
          <a:stretch>
            <a:fillRect/>
          </a:stretch>
        </p:blipFill>
        <p:spPr>
          <a:xfrm>
            <a:off x="204983" y="186067"/>
            <a:ext cx="1594256" cy="580365"/>
          </a:xfrm>
          <a:prstGeom prst="rect">
            <a:avLst/>
          </a:prstGeom>
        </p:spPr>
      </p:pic>
      <p:sp>
        <p:nvSpPr>
          <p:cNvPr id="34" name="任意多边形: 形状 20">
            <a:extLst>
              <a:ext uri="{FF2B5EF4-FFF2-40B4-BE49-F238E27FC236}">
                <a16:creationId xmlns:a16="http://schemas.microsoft.com/office/drawing/2014/main" id="{C5379432-31A1-4D4F-B8AA-D06A98602934}"/>
              </a:ext>
            </a:extLst>
          </p:cNvPr>
          <p:cNvSpPr/>
          <p:nvPr/>
        </p:nvSpPr>
        <p:spPr>
          <a:xfrm>
            <a:off x="2099573" y="393667"/>
            <a:ext cx="9234144"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CN" altLang="en-US" sz="4000" b="1" dirty="0">
                <a:solidFill>
                  <a:srgbClr val="FFFFFF"/>
                </a:solidFill>
                <a:latin typeface="DFKai-SB" panose="03000509000000000000" pitchFamily="65" charset="-120"/>
                <a:ea typeface="DFKai-SB" panose="03000509000000000000" pitchFamily="65" charset="-120"/>
                <a:sym typeface="Times New Roman" panose="02020603050405020304" pitchFamily="18" charset="0"/>
              </a:rPr>
              <a:t>各國經濟體系互相依存</a:t>
            </a:r>
            <a:r>
              <a:rPr lang="zh-TW" altLang="en-US" sz="4000" b="1" dirty="0">
                <a:solidFill>
                  <a:schemeClr val="bg1"/>
                </a:solidFill>
                <a:latin typeface="DFKai-SB" panose="03000509000000000000" pitchFamily="65" charset="-120"/>
                <a:ea typeface="DFKai-SB" panose="03000509000000000000" pitchFamily="65" charset="-120"/>
                <a:sym typeface="Times New Roman" panose="02020603050405020304" pitchFamily="18" charset="0"/>
              </a:rPr>
              <a:t>及互動的關係</a:t>
            </a:r>
            <a:endParaRPr lang="zh-CN" altLang="en-US" sz="4000" b="1" strike="sngStrike" dirty="0">
              <a:solidFill>
                <a:schemeClr val="bg1"/>
              </a:solidFill>
              <a:latin typeface="DFKai-SB" panose="03000509000000000000" pitchFamily="65" charset="-120"/>
              <a:ea typeface="DFKai-SB" panose="03000509000000000000" pitchFamily="65" charset="-120"/>
              <a:sym typeface="Times New Roman" panose="02020603050405020304" pitchFamily="18" charset="0"/>
            </a:endParaRPr>
          </a:p>
        </p:txBody>
      </p:sp>
      <p:pic>
        <p:nvPicPr>
          <p:cNvPr id="4" name="Picture 3"/>
          <p:cNvPicPr>
            <a:picLocks noChangeAspect="1"/>
          </p:cNvPicPr>
          <p:nvPr/>
        </p:nvPicPr>
        <p:blipFill>
          <a:blip r:embed="rId5"/>
          <a:stretch>
            <a:fillRect/>
          </a:stretch>
        </p:blipFill>
        <p:spPr>
          <a:xfrm>
            <a:off x="6995709" y="6031295"/>
            <a:ext cx="2985038" cy="47132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D6AF50B2-EF6C-4E30-9AF2-916A1303704B}"/>
              </a:ext>
            </a:extLst>
          </p:cNvPr>
          <p:cNvSpPr txBox="1"/>
          <p:nvPr/>
        </p:nvSpPr>
        <p:spPr>
          <a:xfrm>
            <a:off x="1107967" y="1425918"/>
            <a:ext cx="9791338" cy="4832092"/>
          </a:xfrm>
          <a:prstGeom prst="rect">
            <a:avLst/>
          </a:prstGeom>
          <a:noFill/>
        </p:spPr>
        <p:txBody>
          <a:bodyPr wrap="square">
            <a:spAutoFit/>
          </a:bodyPr>
          <a:lstStyle/>
          <a:p>
            <a:pPr algn="l"/>
            <a:r>
              <a:rPr lang="zh-TW" altLang="en-US" sz="2800" b="0" i="0" dirty="0" smtClean="0">
                <a:effectLst/>
                <a:latin typeface="Times New Roman" panose="02020603050405020304" pitchFamily="18" charset="0"/>
                <a:ea typeface="標楷體" panose="03000509000000000000" pitchFamily="65" charset="-120"/>
                <a:cs typeface="Times New Roman" panose="02020603050405020304" pitchFamily="18" charset="0"/>
              </a:rPr>
              <a:t>在全球經濟一體化下，經濟活動已不再</a:t>
            </a:r>
            <a:r>
              <a:rPr lang="zh-TW" altLang="en-US" sz="2800" b="0" i="0" dirty="0">
                <a:effectLst/>
                <a:latin typeface="Times New Roman" panose="02020603050405020304" pitchFamily="18" charset="0"/>
                <a:ea typeface="標楷體" panose="03000509000000000000" pitchFamily="65" charset="-120"/>
                <a:cs typeface="Times New Roman" panose="02020603050405020304" pitchFamily="18" charset="0"/>
              </a:rPr>
              <a:t>局限於單一</a:t>
            </a:r>
            <a:r>
              <a:rPr lang="zh-TW" altLang="en-US" sz="2800" b="0" i="0" dirty="0" smtClean="0">
                <a:effectLst/>
                <a:latin typeface="Times New Roman" panose="02020603050405020304" pitchFamily="18" charset="0"/>
                <a:ea typeface="標楷體" panose="03000509000000000000" pitchFamily="65" charset="-120"/>
                <a:cs typeface="Times New Roman" panose="02020603050405020304" pitchFamily="18" charset="0"/>
              </a:rPr>
              <a:t>國家或地區內</a:t>
            </a:r>
            <a:r>
              <a:rPr lang="zh-TW" altLang="en-US" sz="2800" b="0" i="0" dirty="0">
                <a:effectLst/>
                <a:latin typeface="Times New Roman" panose="02020603050405020304" pitchFamily="18" charset="0"/>
                <a:ea typeface="標楷體" panose="03000509000000000000" pitchFamily="65" charset="-120"/>
                <a:cs typeface="Times New Roman" panose="02020603050405020304" pitchFamily="18" charset="0"/>
              </a:rPr>
              <a:t>。同時，跨國跨地區的貿易活動愈趨頻繁，於是各個以協調國際貿易及經濟合作的組織相繼出現，成為經濟</a:t>
            </a:r>
            <a:r>
              <a:rPr lang="zh-TW" altLang="en-US" sz="2800" b="0" i="0" dirty="0" smtClean="0">
                <a:effectLst/>
                <a:latin typeface="Times New Roman" panose="02020603050405020304" pitchFamily="18" charset="0"/>
                <a:ea typeface="標楷體" panose="03000509000000000000" pitchFamily="65" charset="-120"/>
                <a:cs typeface="Times New Roman" panose="02020603050405020304" pitchFamily="18" charset="0"/>
              </a:rPr>
              <a:t>全球化</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的特徵之一</a:t>
            </a:r>
            <a:r>
              <a:rPr lang="zh-TW" altLang="en-US" sz="2800" b="0" i="0" dirty="0" smtClean="0">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b="0" i="0" dirty="0">
              <a:effectLst/>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800" b="0" i="0" dirty="0" smtClean="0">
                <a:effectLst/>
                <a:latin typeface="Times New Roman" panose="02020603050405020304" pitchFamily="18" charset="0"/>
                <a:ea typeface="標楷體" panose="03000509000000000000" pitchFamily="65" charset="-120"/>
                <a:cs typeface="Times New Roman" panose="02020603050405020304" pitchFamily="18" charset="0"/>
              </a:rPr>
              <a:t>國際經濟</a:t>
            </a:r>
            <a:r>
              <a:rPr lang="zh-TW" altLang="en-US" sz="2800" b="0" i="0" dirty="0">
                <a:effectLst/>
                <a:latin typeface="Times New Roman" panose="02020603050405020304" pitchFamily="18" charset="0"/>
                <a:ea typeface="標楷體" panose="03000509000000000000" pitchFamily="65" charset="-120"/>
                <a:cs typeface="Times New Roman" panose="02020603050405020304" pitchFamily="18" charset="0"/>
              </a:rPr>
              <a:t>組織的</a:t>
            </a:r>
            <a:r>
              <a:rPr lang="zh-TW" altLang="en-US" sz="2800" b="0" i="0" dirty="0" smtClean="0">
                <a:effectLst/>
                <a:latin typeface="Times New Roman" panose="02020603050405020304" pitchFamily="18" charset="0"/>
                <a:ea typeface="標楷體" panose="03000509000000000000" pitchFamily="65" charset="-120"/>
                <a:cs typeface="Times New Roman" panose="02020603050405020304" pitchFamily="18" charset="0"/>
              </a:rPr>
              <a:t>功能</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是推動與</a:t>
            </a:r>
            <a:r>
              <a:rPr lang="zh-TW" altLang="en-US" sz="2800" b="0" i="0" dirty="0" smtClean="0">
                <a:effectLst/>
                <a:latin typeface="Times New Roman" panose="02020603050405020304" pitchFamily="18" charset="0"/>
                <a:ea typeface="標楷體" panose="03000509000000000000" pitchFamily="65" charset="-120"/>
                <a:cs typeface="Times New Roman" panose="02020603050405020304" pitchFamily="18" charset="0"/>
              </a:rPr>
              <a:t>促進</a:t>
            </a:r>
            <a:r>
              <a:rPr lang="zh-TW" altLang="en-US" sz="2800" b="0" i="0" dirty="0">
                <a:effectLst/>
                <a:latin typeface="Times New Roman" panose="02020603050405020304" pitchFamily="18" charset="0"/>
                <a:ea typeface="標楷體" panose="03000509000000000000" pitchFamily="65" charset="-120"/>
                <a:cs typeface="Times New Roman" panose="02020603050405020304" pitchFamily="18" charset="0"/>
              </a:rPr>
              <a:t>成員國</a:t>
            </a:r>
            <a:r>
              <a:rPr lang="zh-TW" altLang="en-US" sz="2800" b="0" i="0" dirty="0" smtClean="0">
                <a:effectLst/>
                <a:latin typeface="Times New Roman" panose="02020603050405020304" pitchFamily="18" charset="0"/>
                <a:ea typeface="標楷體" panose="03000509000000000000" pitchFamily="65" charset="-120"/>
                <a:cs typeface="Times New Roman" panose="02020603050405020304" pitchFamily="18" charset="0"/>
              </a:rPr>
              <a:t>之間經濟合作</a:t>
            </a:r>
            <a:r>
              <a:rPr lang="zh-TW" altLang="en-US" sz="2800" b="0" i="0" dirty="0">
                <a:effectLst/>
                <a:latin typeface="Times New Roman" panose="02020603050405020304" pitchFamily="18" charset="0"/>
                <a:ea typeface="標楷體" panose="03000509000000000000" pitchFamily="65" charset="-120"/>
                <a:cs typeface="Times New Roman" panose="02020603050405020304" pitchFamily="18" charset="0"/>
              </a:rPr>
              <a:t>。國際經濟組織大致可分為全球性及區域性，全球性的國際經濟組織包括世界貿易</a:t>
            </a:r>
            <a:r>
              <a:rPr lang="zh-TW" altLang="en-US" sz="2800" b="0" i="0" dirty="0" smtClean="0">
                <a:effectLst/>
                <a:latin typeface="Times New Roman" panose="02020603050405020304" pitchFamily="18" charset="0"/>
                <a:ea typeface="標楷體" panose="03000509000000000000" pitchFamily="65" charset="-120"/>
                <a:cs typeface="Times New Roman" panose="02020603050405020304" pitchFamily="18" charset="0"/>
              </a:rPr>
              <a:t>組織</a:t>
            </a:r>
            <a:r>
              <a:rPr lang="zh-CN" altLang="en-US" sz="2800" b="0" i="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CN" sz="2800" b="0" i="0" dirty="0" smtClean="0">
                <a:effectLst/>
                <a:latin typeface="Times New Roman" panose="02020603050405020304" pitchFamily="18" charset="0"/>
                <a:ea typeface="標楷體" panose="03000509000000000000" pitchFamily="65" charset="-120"/>
                <a:cs typeface="Times New Roman" panose="02020603050405020304" pitchFamily="18" charset="0"/>
              </a:rPr>
              <a:t>WTO</a:t>
            </a:r>
            <a:r>
              <a:rPr lang="zh-CN" altLang="en-US" sz="2800" b="0" i="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i="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i="0" dirty="0">
                <a:effectLst/>
                <a:latin typeface="Times New Roman" panose="02020603050405020304" pitchFamily="18" charset="0"/>
                <a:ea typeface="標楷體" panose="03000509000000000000" pitchFamily="65" charset="-120"/>
                <a:cs typeface="Times New Roman" panose="02020603050405020304" pitchFamily="18" charset="0"/>
              </a:rPr>
              <a:t>國際貨幣基金</a:t>
            </a:r>
            <a:r>
              <a:rPr lang="zh-TW" altLang="en-US" sz="2800" b="0" i="0" dirty="0" smtClean="0">
                <a:effectLst/>
                <a:latin typeface="Times New Roman" panose="02020603050405020304" pitchFamily="18" charset="0"/>
                <a:ea typeface="標楷體" panose="03000509000000000000" pitchFamily="65" charset="-120"/>
                <a:cs typeface="Times New Roman" panose="02020603050405020304" pitchFamily="18" charset="0"/>
              </a:rPr>
              <a:t>組織</a:t>
            </a:r>
            <a:r>
              <a:rPr lang="zh-CN" altLang="en-US" sz="2800" b="0" i="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CN" sz="2800" b="0" i="0" dirty="0" smtClean="0">
                <a:effectLst/>
                <a:latin typeface="Times New Roman" panose="02020603050405020304" pitchFamily="18" charset="0"/>
                <a:ea typeface="標楷體" panose="03000509000000000000" pitchFamily="65" charset="-120"/>
                <a:cs typeface="Times New Roman" panose="02020603050405020304" pitchFamily="18" charset="0"/>
              </a:rPr>
              <a:t>IMF</a:t>
            </a:r>
            <a:r>
              <a:rPr lang="zh-CN" altLang="en-US" sz="2800" b="0" i="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i="0" dirty="0" smtClean="0">
                <a:effectLst/>
                <a:latin typeface="Times New Roman" panose="02020603050405020304" pitchFamily="18" charset="0"/>
                <a:ea typeface="標楷體" panose="03000509000000000000" pitchFamily="65" charset="-120"/>
                <a:cs typeface="Times New Roman" panose="02020603050405020304" pitchFamily="18" charset="0"/>
              </a:rPr>
              <a:t>、世界銀行</a:t>
            </a:r>
            <a:r>
              <a:rPr lang="zh-CN" altLang="en-US"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CN" sz="2800" dirty="0" smtClean="0">
                <a:latin typeface="Times New Roman" panose="02020603050405020304" pitchFamily="18" charset="0"/>
                <a:ea typeface="標楷體" panose="03000509000000000000" pitchFamily="65" charset="-120"/>
                <a:cs typeface="Times New Roman" panose="02020603050405020304" pitchFamily="18" charset="0"/>
              </a:rPr>
              <a:t>WB</a:t>
            </a:r>
            <a:r>
              <a:rPr lang="zh-CN" altLang="en-US"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i="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i="0" dirty="0">
                <a:effectLst/>
                <a:latin typeface="Times New Roman" panose="02020603050405020304" pitchFamily="18" charset="0"/>
                <a:ea typeface="標楷體" panose="03000509000000000000" pitchFamily="65" charset="-120"/>
                <a:cs typeface="Times New Roman" panose="02020603050405020304" pitchFamily="18" charset="0"/>
              </a:rPr>
              <a:t>經濟合作及發展</a:t>
            </a:r>
            <a:r>
              <a:rPr lang="zh-TW" altLang="en-US" sz="2800" b="0" i="0" dirty="0" smtClean="0">
                <a:effectLst/>
                <a:latin typeface="Times New Roman" panose="02020603050405020304" pitchFamily="18" charset="0"/>
                <a:ea typeface="標楷體" panose="03000509000000000000" pitchFamily="65" charset="-120"/>
                <a:cs typeface="Times New Roman" panose="02020603050405020304" pitchFamily="18" charset="0"/>
              </a:rPr>
              <a:t>組織</a:t>
            </a:r>
            <a:r>
              <a:rPr lang="zh-CN" altLang="en-US" sz="2800" b="0" i="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CN" sz="2800" b="0" i="0" dirty="0" smtClean="0">
                <a:effectLst/>
                <a:latin typeface="Times New Roman" panose="02020603050405020304" pitchFamily="18" charset="0"/>
                <a:ea typeface="標楷體" panose="03000509000000000000" pitchFamily="65" charset="-120"/>
                <a:cs typeface="Times New Roman" panose="02020603050405020304" pitchFamily="18" charset="0"/>
              </a:rPr>
              <a:t>OECD)</a:t>
            </a:r>
            <a:r>
              <a:rPr lang="zh-TW" altLang="en-US" sz="2800" b="0" i="0" dirty="0" smtClean="0">
                <a:effectLst/>
                <a:latin typeface="Times New Roman" panose="02020603050405020304" pitchFamily="18" charset="0"/>
                <a:ea typeface="標楷體" panose="03000509000000000000" pitchFamily="65" charset="-120"/>
                <a:cs typeface="Times New Roman" panose="02020603050405020304" pitchFamily="18" charset="0"/>
              </a:rPr>
              <a:t>等。</a:t>
            </a:r>
            <a:endParaRPr lang="en-US" altLang="zh-TW" sz="2800" b="0" i="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800" b="0" i="0" dirty="0" smtClean="0">
                <a:effectLst/>
                <a:latin typeface="Times New Roman" panose="02020603050405020304" pitchFamily="18" charset="0"/>
                <a:ea typeface="標楷體" panose="03000509000000000000" pitchFamily="65" charset="-120"/>
                <a:cs typeface="Times New Roman" panose="02020603050405020304" pitchFamily="18" charset="0"/>
              </a:rPr>
              <a:t>區域性</a:t>
            </a:r>
            <a:r>
              <a:rPr lang="zh-TW" altLang="en-US" sz="2800" b="0" i="0" dirty="0">
                <a:effectLst/>
                <a:latin typeface="Times New Roman" panose="02020603050405020304" pitchFamily="18" charset="0"/>
                <a:ea typeface="標楷體" panose="03000509000000000000" pitchFamily="65" charset="-120"/>
                <a:cs typeface="Times New Roman" panose="02020603050405020304" pitchFamily="18" charset="0"/>
              </a:rPr>
              <a:t>的國際經濟組織包括有歐洲聯盟、亞太經濟合作</a:t>
            </a:r>
            <a:r>
              <a:rPr lang="zh-TW" altLang="en-US" sz="2800" b="0" i="0" dirty="0" smtClean="0">
                <a:effectLst/>
                <a:latin typeface="Times New Roman" panose="02020603050405020304" pitchFamily="18" charset="0"/>
                <a:ea typeface="標楷體" panose="03000509000000000000" pitchFamily="65" charset="-120"/>
                <a:cs typeface="Times New Roman" panose="02020603050405020304" pitchFamily="18" charset="0"/>
              </a:rPr>
              <a:t>組織</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i="0" dirty="0" smtClean="0">
                <a:effectLst/>
                <a:latin typeface="Times New Roman" panose="02020603050405020304" pitchFamily="18" charset="0"/>
                <a:ea typeface="標楷體" panose="03000509000000000000" pitchFamily="65" charset="-120"/>
                <a:cs typeface="Times New Roman" panose="02020603050405020304" pitchFamily="18" charset="0"/>
              </a:rPr>
              <a:t>東南亞</a:t>
            </a:r>
            <a:r>
              <a:rPr lang="zh-TW" altLang="en-US" sz="2800" b="0" i="0" dirty="0">
                <a:effectLst/>
                <a:latin typeface="Times New Roman" panose="02020603050405020304" pitchFamily="18" charset="0"/>
                <a:ea typeface="標楷體" panose="03000509000000000000" pitchFamily="65" charset="-120"/>
                <a:cs typeface="Times New Roman" panose="02020603050405020304" pitchFamily="18" charset="0"/>
              </a:rPr>
              <a:t>國家聯盟、上海合作</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組織、區域全面經濟夥伴關係協定等</a:t>
            </a:r>
            <a:r>
              <a:rPr lang="zh-TW" altLang="en-US" sz="2800" b="0" i="0" dirty="0">
                <a:effectLst/>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5" name="任意多边形: 形状 7"/>
          <p:cNvSpPr/>
          <p:nvPr/>
        </p:nvSpPr>
        <p:spPr bwMode="auto">
          <a:xfrm>
            <a:off x="2871058" y="515691"/>
            <a:ext cx="6265156"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TW" altLang="en-US" sz="4000" b="1" dirty="0">
                <a:solidFill>
                  <a:schemeClr val="bg1"/>
                </a:solidFill>
                <a:latin typeface="標楷體" panose="03000509000000000000" pitchFamily="65" charset="-120"/>
                <a:ea typeface="標楷體" panose="03000509000000000000" pitchFamily="65" charset="-120"/>
              </a:rPr>
              <a:t>國際經濟組織出現</a:t>
            </a:r>
          </a:p>
        </p:txBody>
      </p:sp>
    </p:spTree>
    <p:extLst>
      <p:ext uri="{BB962C8B-B14F-4D97-AF65-F5344CB8AC3E}">
        <p14:creationId xmlns:p14="http://schemas.microsoft.com/office/powerpoint/2010/main" val="25526195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83724" y="5106038"/>
            <a:ext cx="8832144" cy="1118255"/>
          </a:xfrm>
          <a:prstGeom prst="rect">
            <a:avLst/>
          </a:prstGeom>
          <a:noFill/>
        </p:spPr>
        <p:txBody>
          <a:bodyPr wrap="square" rtlCol="0">
            <a:spAutoFit/>
          </a:bodyPr>
          <a:lstStyle/>
          <a:p>
            <a:pPr marL="342900" indent="-342900">
              <a:lnSpc>
                <a:spcPts val="4000"/>
              </a:lnSpc>
              <a:spcBef>
                <a:spcPts val="0"/>
              </a:spcBef>
              <a:spcAft>
                <a:spcPts val="0"/>
              </a:spcAft>
              <a:buFont typeface="Arial" panose="020B0604020202020204" pitchFamily="34" charset="0"/>
              <a:buChar char="•"/>
            </a:pPr>
            <a:r>
              <a:rPr lang="zh-TW" altLang="en-US" sz="2400" b="1" dirty="0" smtClean="0">
                <a:latin typeface="DFKai-SB" panose="03000509000000000000" pitchFamily="65" charset="-120"/>
                <a:ea typeface="DFKai-SB" panose="03000509000000000000" pitchFamily="65" charset="-120"/>
                <a:sym typeface="Times New Roman" panose="02020603050405020304" pitchFamily="18" charset="0"/>
              </a:rPr>
              <a:t>以上的</a:t>
            </a:r>
            <a:r>
              <a:rPr lang="zh-CN" altLang="en-US" sz="2400" b="1" dirty="0" smtClean="0">
                <a:latin typeface="DFKai-SB" panose="03000509000000000000" pitchFamily="65" charset="-120"/>
                <a:ea typeface="DFKai-SB" panose="03000509000000000000" pitchFamily="65" charset="-120"/>
                <a:sym typeface="Times New Roman" panose="02020603050405020304" pitchFamily="18" charset="0"/>
              </a:rPr>
              <a:t>標</a:t>
            </a:r>
            <a:r>
              <a:rPr lang="zh-TW" altLang="en-US" sz="2400" b="1" dirty="0" smtClean="0">
                <a:latin typeface="DFKai-SB" panose="03000509000000000000" pitchFamily="65" charset="-120"/>
                <a:ea typeface="DFKai-SB" panose="03000509000000000000" pitchFamily="65" charset="-120"/>
                <a:sym typeface="Times New Roman" panose="02020603050405020304" pitchFamily="18" charset="0"/>
              </a:rPr>
              <a:t>誌代表</a:t>
            </a:r>
            <a:r>
              <a:rPr lang="zh-CN" altLang="en-US" sz="2400" b="1" dirty="0" smtClean="0">
                <a:latin typeface="DFKai-SB" panose="03000509000000000000" pitchFamily="65" charset="-120"/>
                <a:ea typeface="DFKai-SB" panose="03000509000000000000" pitchFamily="65" charset="-120"/>
                <a:sym typeface="Times New Roman" panose="02020603050405020304" pitchFamily="18" charset="0"/>
              </a:rPr>
              <a:t>哪</a:t>
            </a:r>
            <a:r>
              <a:rPr lang="zh-CN" altLang="en-US" sz="2400" b="1" dirty="0">
                <a:latin typeface="DFKai-SB" panose="03000509000000000000" pitchFamily="65" charset="-120"/>
                <a:ea typeface="DFKai-SB" panose="03000509000000000000" pitchFamily="65" charset="-120"/>
                <a:sym typeface="Times New Roman" panose="02020603050405020304" pitchFamily="18" charset="0"/>
              </a:rPr>
              <a:t>些國際經濟組織？</a:t>
            </a:r>
            <a:endParaRPr lang="en-US" altLang="zh-CN" sz="2400" b="1" dirty="0">
              <a:latin typeface="DFKai-SB" panose="03000509000000000000" pitchFamily="65" charset="-120"/>
              <a:ea typeface="DFKai-SB" panose="03000509000000000000" pitchFamily="65" charset="-120"/>
              <a:sym typeface="Times New Roman" panose="02020603050405020304" pitchFamily="18" charset="0"/>
            </a:endParaRPr>
          </a:p>
          <a:p>
            <a:pPr marL="342900" indent="-342900">
              <a:lnSpc>
                <a:spcPts val="4000"/>
              </a:lnSpc>
              <a:spcBef>
                <a:spcPts val="0"/>
              </a:spcBef>
              <a:spcAft>
                <a:spcPts val="0"/>
              </a:spcAft>
              <a:buFont typeface="Arial" panose="020B0604020202020204" pitchFamily="34" charset="0"/>
              <a:buChar char="•"/>
            </a:pPr>
            <a:r>
              <a:rPr lang="zh-CN" altLang="en-US" sz="2400" b="1" dirty="0">
                <a:latin typeface="DFKai-SB" panose="03000509000000000000" pitchFamily="65" charset="-120"/>
                <a:ea typeface="DFKai-SB" panose="03000509000000000000" pitchFamily="65" charset="-120"/>
                <a:sym typeface="Times New Roman" panose="02020603050405020304" pitchFamily="18" charset="0"/>
              </a:rPr>
              <a:t>這些國際經濟組織對國際經濟</a:t>
            </a:r>
            <a:r>
              <a:rPr lang="zh-CN" altLang="en-US" sz="2400" b="1" dirty="0" smtClean="0">
                <a:latin typeface="DFKai-SB" panose="03000509000000000000" pitchFamily="65" charset="-120"/>
                <a:ea typeface="DFKai-SB" panose="03000509000000000000" pitchFamily="65" charset="-120"/>
                <a:sym typeface="Times New Roman" panose="02020603050405020304" pitchFamily="18" charset="0"/>
              </a:rPr>
              <a:t>合作</a:t>
            </a:r>
            <a:r>
              <a:rPr lang="zh-TW" altLang="en-US" sz="2400" b="1" dirty="0">
                <a:latin typeface="DFKai-SB" panose="03000509000000000000" pitchFamily="65" charset="-120"/>
                <a:ea typeface="DFKai-SB" panose="03000509000000000000" pitchFamily="65" charset="-120"/>
                <a:sym typeface="Times New Roman" panose="02020603050405020304" pitchFamily="18" charset="0"/>
              </a:rPr>
              <a:t>作</a:t>
            </a:r>
            <a:r>
              <a:rPr lang="zh-CN" altLang="en-US" sz="2400" b="1" dirty="0" smtClean="0">
                <a:latin typeface="DFKai-SB" panose="03000509000000000000" pitchFamily="65" charset="-120"/>
                <a:ea typeface="DFKai-SB" panose="03000509000000000000" pitchFamily="65" charset="-120"/>
                <a:sym typeface="Times New Roman" panose="02020603050405020304" pitchFamily="18" charset="0"/>
              </a:rPr>
              <a:t>出了</a:t>
            </a:r>
            <a:r>
              <a:rPr lang="zh-TW" altLang="en-US" sz="2400" b="1" dirty="0" smtClean="0">
                <a:latin typeface="DFKai-SB" panose="03000509000000000000" pitchFamily="65" charset="-120"/>
                <a:ea typeface="DFKai-SB" panose="03000509000000000000" pitchFamily="65" charset="-120"/>
                <a:sym typeface="Times New Roman" panose="02020603050405020304" pitchFamily="18" charset="0"/>
              </a:rPr>
              <a:t>甚麼</a:t>
            </a:r>
            <a:r>
              <a:rPr lang="zh-CN" altLang="en-US" sz="2400" b="1" dirty="0" smtClean="0">
                <a:latin typeface="DFKai-SB" panose="03000509000000000000" pitchFamily="65" charset="-120"/>
                <a:ea typeface="DFKai-SB" panose="03000509000000000000" pitchFamily="65" charset="-120"/>
                <a:sym typeface="Times New Roman" panose="02020603050405020304" pitchFamily="18" charset="0"/>
              </a:rPr>
              <a:t>貢獻</a:t>
            </a:r>
            <a:r>
              <a:rPr lang="zh-CN" altLang="en-US" sz="2400" b="1" dirty="0">
                <a:latin typeface="DFKai-SB" panose="03000509000000000000" pitchFamily="65" charset="-120"/>
                <a:ea typeface="DFKai-SB" panose="03000509000000000000" pitchFamily="65" charset="-120"/>
                <a:sym typeface="Times New Roman" panose="02020603050405020304" pitchFamily="18" charset="0"/>
              </a:rPr>
              <a:t>？</a:t>
            </a:r>
            <a:endParaRPr lang="zh-CN" sz="2400" b="1" dirty="0">
              <a:latin typeface="DFKai-SB" panose="03000509000000000000" pitchFamily="65" charset="-120"/>
              <a:ea typeface="DFKai-SB" panose="03000509000000000000" pitchFamily="65" charset="-120"/>
              <a:sym typeface="Times New Roman" panose="02020603050405020304" pitchFamily="18" charset="0"/>
            </a:endParaRPr>
          </a:p>
        </p:txBody>
      </p:sp>
      <p:pic>
        <p:nvPicPr>
          <p:cNvPr id="5" name="图片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86693" y="1792888"/>
            <a:ext cx="2880000" cy="2562543"/>
          </a:xfrm>
          <a:prstGeom prst="rect">
            <a:avLst/>
          </a:prstGeom>
          <a:ln w="12700" cap="sq">
            <a:solidFill>
              <a:srgbClr val="000000"/>
            </a:solidFill>
            <a:prstDash val="solid"/>
            <a:miter lim="800000"/>
          </a:ln>
          <a:effectLst>
            <a:outerShdw blurRad="50800" dist="38100" dir="2700000" algn="tl" rotWithShape="0">
              <a:srgbClr val="000000">
                <a:alpha val="18000"/>
              </a:srgbClr>
            </a:outerShdw>
          </a:effectLst>
        </p:spPr>
      </p:pic>
      <p:pic>
        <p:nvPicPr>
          <p:cNvPr id="7" name="图片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75868" y="1742760"/>
            <a:ext cx="2880000" cy="2612671"/>
          </a:xfrm>
          <a:prstGeom prst="rect">
            <a:avLst/>
          </a:prstGeom>
          <a:ln w="12700" cap="sq">
            <a:solidFill>
              <a:srgbClr val="000000"/>
            </a:solidFill>
            <a:prstDash val="solid"/>
            <a:miter lim="800000"/>
          </a:ln>
          <a:effectLst>
            <a:outerShdw blurRad="50800" dist="38100" dir="2700000" algn="tl" rotWithShape="0">
              <a:srgbClr val="000000">
                <a:alpha val="18000"/>
              </a:srgbClr>
            </a:outerShdw>
          </a:effectLst>
        </p:spPr>
      </p:pic>
      <p:grpSp>
        <p:nvGrpSpPr>
          <p:cNvPr id="8" name="组合 7">
            <a:extLst>
              <a:ext uri="{FF2B5EF4-FFF2-40B4-BE49-F238E27FC236}">
                <a16:creationId xmlns:a16="http://schemas.microsoft.com/office/drawing/2014/main" id="{33D43882-118E-478A-B60F-55B87EE96787}"/>
              </a:ext>
            </a:extLst>
          </p:cNvPr>
          <p:cNvGrpSpPr/>
          <p:nvPr/>
        </p:nvGrpSpPr>
        <p:grpSpPr>
          <a:xfrm>
            <a:off x="397367" y="332423"/>
            <a:ext cx="2172714" cy="646331"/>
            <a:chOff x="977900" y="376758"/>
            <a:chExt cx="2798763" cy="886916"/>
          </a:xfrm>
        </p:grpSpPr>
        <p:sp>
          <p:nvSpPr>
            <p:cNvPr id="9" name="矩形 8">
              <a:extLst>
                <a:ext uri="{FF2B5EF4-FFF2-40B4-BE49-F238E27FC236}">
                  <a16:creationId xmlns:a16="http://schemas.microsoft.com/office/drawing/2014/main" id="{48FA8C00-1C89-4C23-BC03-D6913629B590}"/>
                </a:ext>
              </a:extLst>
            </p:cNvPr>
            <p:cNvSpPr/>
            <p:nvPr/>
          </p:nvSpPr>
          <p:spPr>
            <a:xfrm>
              <a:off x="977900" y="806450"/>
              <a:ext cx="363538"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矩形 9">
              <a:extLst>
                <a:ext uri="{FF2B5EF4-FFF2-40B4-BE49-F238E27FC236}">
                  <a16:creationId xmlns:a16="http://schemas.microsoft.com/office/drawing/2014/main" id="{00A3E3D5-2523-424A-A70E-E3F1BC1A37CB}"/>
                </a:ext>
              </a:extLst>
            </p:cNvPr>
            <p:cNvSpPr/>
            <p:nvPr/>
          </p:nvSpPr>
          <p:spPr>
            <a:xfrm>
              <a:off x="1101725" y="941388"/>
              <a:ext cx="303213"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文本框 13">
              <a:extLst>
                <a:ext uri="{FF2B5EF4-FFF2-40B4-BE49-F238E27FC236}">
                  <a16:creationId xmlns:a16="http://schemas.microsoft.com/office/drawing/2014/main" id="{B477E51F-FCA8-43CF-931A-7277A2552AB3}"/>
                </a:ext>
              </a:extLst>
            </p:cNvPr>
            <p:cNvSpPr txBox="1">
              <a:spLocks noChangeArrowheads="1"/>
            </p:cNvSpPr>
            <p:nvPr/>
          </p:nvSpPr>
          <p:spPr bwMode="auto">
            <a:xfrm>
              <a:off x="1465263" y="376758"/>
              <a:ext cx="2311400" cy="88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600" b="1" dirty="0">
                  <a:latin typeface="標楷體" panose="03000509000000000000" pitchFamily="65" charset="-120"/>
                  <a:ea typeface="標楷體" panose="03000509000000000000" pitchFamily="65" charset="-120"/>
                </a:rPr>
                <a:t>導入</a:t>
              </a:r>
            </a:p>
          </p:txBody>
        </p:sp>
        <p:cxnSp>
          <p:nvCxnSpPr>
            <p:cNvPr id="12" name="直接连接符 11">
              <a:extLst>
                <a:ext uri="{FF2B5EF4-FFF2-40B4-BE49-F238E27FC236}">
                  <a16:creationId xmlns:a16="http://schemas.microsoft.com/office/drawing/2014/main" id="{16F561A5-B2D8-4AA5-B9BC-1965B04E02BF}"/>
                </a:ext>
              </a:extLst>
            </p:cNvPr>
            <p:cNvCxnSpPr>
              <a:cxnSpLocks/>
            </p:cNvCxnSpPr>
            <p:nvPr/>
          </p:nvCxnSpPr>
          <p:spPr>
            <a:xfrm>
              <a:off x="1404938" y="1204913"/>
              <a:ext cx="193675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3" name="组合 12">
            <a:extLst>
              <a:ext uri="{FF2B5EF4-FFF2-40B4-BE49-F238E27FC236}">
                <a16:creationId xmlns:a16="http://schemas.microsoft.com/office/drawing/2014/main" id="{F933E1CB-FC4C-43B3-B283-E8EEE8E4E190}"/>
              </a:ext>
            </a:extLst>
          </p:cNvPr>
          <p:cNvGrpSpPr>
            <a:grpSpLocks noChangeAspect="1"/>
          </p:cNvGrpSpPr>
          <p:nvPr/>
        </p:nvGrpSpPr>
        <p:grpSpPr>
          <a:xfrm flipH="1">
            <a:off x="831725" y="5262929"/>
            <a:ext cx="540000" cy="540000"/>
            <a:chOff x="5195979" y="428797"/>
            <a:chExt cx="927463" cy="927463"/>
          </a:xfrm>
        </p:grpSpPr>
        <p:sp>
          <p:nvSpPr>
            <p:cNvPr id="14" name="椭圆 13">
              <a:extLst>
                <a:ext uri="{FF2B5EF4-FFF2-40B4-BE49-F238E27FC236}">
                  <a16:creationId xmlns:a16="http://schemas.microsoft.com/office/drawing/2014/main" id="{2C4AADEE-2F25-4036-B12D-0E23694A8D4B}"/>
                </a:ext>
              </a:extLst>
            </p:cNvPr>
            <p:cNvSpPr/>
            <p:nvPr/>
          </p:nvSpPr>
          <p:spPr>
            <a:xfrm>
              <a:off x="5195979" y="428797"/>
              <a:ext cx="927463" cy="927463"/>
            </a:xfrm>
            <a:prstGeom prst="ellipse">
              <a:avLst/>
            </a:prstGeom>
            <a:solidFill>
              <a:srgbClr val="C000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5" name="组合 14">
              <a:extLst>
                <a:ext uri="{FF2B5EF4-FFF2-40B4-BE49-F238E27FC236}">
                  <a16:creationId xmlns:a16="http://schemas.microsoft.com/office/drawing/2014/main" id="{067CC22C-BB0B-402F-9607-C1393BA36077}"/>
                </a:ext>
              </a:extLst>
            </p:cNvPr>
            <p:cNvGrpSpPr/>
            <p:nvPr/>
          </p:nvGrpSpPr>
          <p:grpSpPr>
            <a:xfrm>
              <a:off x="5235042" y="460898"/>
              <a:ext cx="876427" cy="882962"/>
              <a:chOff x="6130069" y="1975983"/>
              <a:chExt cx="876427" cy="882962"/>
            </a:xfrm>
          </p:grpSpPr>
          <p:sp>
            <p:nvSpPr>
              <p:cNvPr id="18" name="Freeform 16">
                <a:extLst>
                  <a:ext uri="{FF2B5EF4-FFF2-40B4-BE49-F238E27FC236}">
                    <a16:creationId xmlns:a16="http://schemas.microsoft.com/office/drawing/2014/main" id="{7CBB6D89-10AF-40A9-9D5A-2A2919DCDB43}"/>
                  </a:ext>
                </a:extLst>
              </p:cNvPr>
              <p:cNvSpPr>
                <a:spLocks/>
              </p:cNvSpPr>
              <p:nvPr/>
            </p:nvSpPr>
            <p:spPr bwMode="auto">
              <a:xfrm>
                <a:off x="6138783" y="1991232"/>
                <a:ext cx="867713" cy="867713"/>
              </a:xfrm>
              <a:custGeom>
                <a:avLst/>
                <a:gdLst>
                  <a:gd name="T0" fmla="*/ 40 w 80"/>
                  <a:gd name="T1" fmla="*/ 80 h 80"/>
                  <a:gd name="T2" fmla="*/ 80 w 80"/>
                  <a:gd name="T3" fmla="*/ 40 h 80"/>
                  <a:gd name="T4" fmla="*/ 40 w 80"/>
                  <a:gd name="T5" fmla="*/ 0 h 80"/>
                  <a:gd name="T6" fmla="*/ 0 w 80"/>
                  <a:gd name="T7" fmla="*/ 40 h 80"/>
                  <a:gd name="T8" fmla="*/ 3 w 80"/>
                  <a:gd name="T9" fmla="*/ 55 h 80"/>
                  <a:gd name="T10" fmla="*/ 7 w 80"/>
                  <a:gd name="T11" fmla="*/ 62 h 80"/>
                  <a:gd name="T12" fmla="*/ 4 w 80"/>
                  <a:gd name="T13" fmla="*/ 76 h 80"/>
                  <a:gd name="T14" fmla="*/ 18 w 80"/>
                  <a:gd name="T15" fmla="*/ 73 h 80"/>
                  <a:gd name="T16" fmla="*/ 25 w 80"/>
                  <a:gd name="T17" fmla="*/ 77 h 80"/>
                  <a:gd name="T18" fmla="*/ 40 w 80"/>
                  <a:gd name="T1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80"/>
                    </a:moveTo>
                    <a:cubicBezTo>
                      <a:pt x="62" y="80"/>
                      <a:pt x="80" y="62"/>
                      <a:pt x="80" y="40"/>
                    </a:cubicBezTo>
                    <a:cubicBezTo>
                      <a:pt x="80" y="18"/>
                      <a:pt x="62" y="0"/>
                      <a:pt x="40" y="0"/>
                    </a:cubicBezTo>
                    <a:cubicBezTo>
                      <a:pt x="18" y="0"/>
                      <a:pt x="0" y="18"/>
                      <a:pt x="0" y="40"/>
                    </a:cubicBezTo>
                    <a:cubicBezTo>
                      <a:pt x="0" y="45"/>
                      <a:pt x="1" y="51"/>
                      <a:pt x="3" y="55"/>
                    </a:cubicBezTo>
                    <a:cubicBezTo>
                      <a:pt x="4" y="58"/>
                      <a:pt x="5" y="60"/>
                      <a:pt x="7" y="62"/>
                    </a:cubicBezTo>
                    <a:cubicBezTo>
                      <a:pt x="7" y="63"/>
                      <a:pt x="6" y="68"/>
                      <a:pt x="4" y="76"/>
                    </a:cubicBezTo>
                    <a:cubicBezTo>
                      <a:pt x="12" y="74"/>
                      <a:pt x="17" y="73"/>
                      <a:pt x="18" y="73"/>
                    </a:cubicBezTo>
                    <a:cubicBezTo>
                      <a:pt x="20" y="75"/>
                      <a:pt x="22" y="76"/>
                      <a:pt x="25" y="77"/>
                    </a:cubicBezTo>
                    <a:cubicBezTo>
                      <a:pt x="29" y="79"/>
                      <a:pt x="35" y="80"/>
                      <a:pt x="40" y="80"/>
                    </a:cubicBezTo>
                    <a:close/>
                  </a:path>
                </a:pathLst>
              </a:custGeom>
              <a:solidFill>
                <a:srgbClr val="826118"/>
              </a:solidFill>
              <a:ln w="15875" cap="flat">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dirty="0"/>
              </a:p>
            </p:txBody>
          </p:sp>
          <p:sp>
            <p:nvSpPr>
              <p:cNvPr id="19" name="Freeform 16">
                <a:extLst>
                  <a:ext uri="{FF2B5EF4-FFF2-40B4-BE49-F238E27FC236}">
                    <a16:creationId xmlns:a16="http://schemas.microsoft.com/office/drawing/2014/main" id="{E814F23E-180B-40B4-B966-6B07D2B287FF}"/>
                  </a:ext>
                </a:extLst>
              </p:cNvPr>
              <p:cNvSpPr>
                <a:spLocks/>
              </p:cNvSpPr>
              <p:nvPr/>
            </p:nvSpPr>
            <p:spPr bwMode="auto">
              <a:xfrm>
                <a:off x="6130069" y="1975983"/>
                <a:ext cx="867712" cy="867711"/>
              </a:xfrm>
              <a:custGeom>
                <a:avLst/>
                <a:gdLst>
                  <a:gd name="T0" fmla="*/ 40 w 80"/>
                  <a:gd name="T1" fmla="*/ 80 h 80"/>
                  <a:gd name="T2" fmla="*/ 80 w 80"/>
                  <a:gd name="T3" fmla="*/ 40 h 80"/>
                  <a:gd name="T4" fmla="*/ 40 w 80"/>
                  <a:gd name="T5" fmla="*/ 0 h 80"/>
                  <a:gd name="T6" fmla="*/ 0 w 80"/>
                  <a:gd name="T7" fmla="*/ 40 h 80"/>
                  <a:gd name="T8" fmla="*/ 3 w 80"/>
                  <a:gd name="T9" fmla="*/ 55 h 80"/>
                  <a:gd name="T10" fmla="*/ 7 w 80"/>
                  <a:gd name="T11" fmla="*/ 62 h 80"/>
                  <a:gd name="T12" fmla="*/ 4 w 80"/>
                  <a:gd name="T13" fmla="*/ 76 h 80"/>
                  <a:gd name="T14" fmla="*/ 18 w 80"/>
                  <a:gd name="T15" fmla="*/ 73 h 80"/>
                  <a:gd name="T16" fmla="*/ 25 w 80"/>
                  <a:gd name="T17" fmla="*/ 77 h 80"/>
                  <a:gd name="T18" fmla="*/ 40 w 80"/>
                  <a:gd name="T1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80"/>
                    </a:moveTo>
                    <a:cubicBezTo>
                      <a:pt x="62" y="80"/>
                      <a:pt x="80" y="62"/>
                      <a:pt x="80" y="40"/>
                    </a:cubicBezTo>
                    <a:cubicBezTo>
                      <a:pt x="80" y="18"/>
                      <a:pt x="62" y="0"/>
                      <a:pt x="40" y="0"/>
                    </a:cubicBezTo>
                    <a:cubicBezTo>
                      <a:pt x="18" y="0"/>
                      <a:pt x="0" y="18"/>
                      <a:pt x="0" y="40"/>
                    </a:cubicBezTo>
                    <a:cubicBezTo>
                      <a:pt x="0" y="45"/>
                      <a:pt x="1" y="51"/>
                      <a:pt x="3" y="55"/>
                    </a:cubicBezTo>
                    <a:cubicBezTo>
                      <a:pt x="4" y="58"/>
                      <a:pt x="5" y="60"/>
                      <a:pt x="7" y="62"/>
                    </a:cubicBezTo>
                    <a:cubicBezTo>
                      <a:pt x="7" y="63"/>
                      <a:pt x="6" y="68"/>
                      <a:pt x="4" y="76"/>
                    </a:cubicBezTo>
                    <a:cubicBezTo>
                      <a:pt x="12" y="74"/>
                      <a:pt x="17" y="73"/>
                      <a:pt x="18" y="73"/>
                    </a:cubicBezTo>
                    <a:cubicBezTo>
                      <a:pt x="20" y="75"/>
                      <a:pt x="22" y="76"/>
                      <a:pt x="25" y="77"/>
                    </a:cubicBezTo>
                    <a:cubicBezTo>
                      <a:pt x="29" y="79"/>
                      <a:pt x="35" y="80"/>
                      <a:pt x="40" y="80"/>
                    </a:cubicBezTo>
                    <a:close/>
                  </a:path>
                </a:pathLst>
              </a:custGeom>
              <a:solidFill>
                <a:srgbClr val="FF0000"/>
              </a:solidFill>
              <a:ln w="15875" cap="flat">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16" name="Freeform 39">
              <a:extLst>
                <a:ext uri="{FF2B5EF4-FFF2-40B4-BE49-F238E27FC236}">
                  <a16:creationId xmlns:a16="http://schemas.microsoft.com/office/drawing/2014/main" id="{ED1851C2-F1E9-4C32-97D8-ED18863089D5}"/>
                </a:ext>
              </a:extLst>
            </p:cNvPr>
            <p:cNvSpPr>
              <a:spLocks/>
            </p:cNvSpPr>
            <p:nvPr/>
          </p:nvSpPr>
          <p:spPr bwMode="auto">
            <a:xfrm flipH="1">
              <a:off x="5533821" y="626452"/>
              <a:ext cx="276775" cy="369453"/>
            </a:xfrm>
            <a:custGeom>
              <a:avLst/>
              <a:gdLst>
                <a:gd name="T0" fmla="*/ 12 w 24"/>
                <a:gd name="T1" fmla="*/ 32 h 32"/>
                <a:gd name="T2" fmla="*/ 12 w 24"/>
                <a:gd name="T3" fmla="*/ 24 h 32"/>
                <a:gd name="T4" fmla="*/ 24 w 24"/>
                <a:gd name="T5" fmla="*/ 12 h 32"/>
                <a:gd name="T6" fmla="*/ 12 w 24"/>
                <a:gd name="T7" fmla="*/ 0 h 32"/>
                <a:gd name="T8" fmla="*/ 0 w 24"/>
                <a:gd name="T9" fmla="*/ 12 h 32"/>
              </a:gdLst>
              <a:ahLst/>
              <a:cxnLst>
                <a:cxn ang="0">
                  <a:pos x="T0" y="T1"/>
                </a:cxn>
                <a:cxn ang="0">
                  <a:pos x="T2" y="T3"/>
                </a:cxn>
                <a:cxn ang="0">
                  <a:pos x="T4" y="T5"/>
                </a:cxn>
                <a:cxn ang="0">
                  <a:pos x="T6" y="T7"/>
                </a:cxn>
                <a:cxn ang="0">
                  <a:pos x="T8" y="T9"/>
                </a:cxn>
              </a:cxnLst>
              <a:rect l="0" t="0" r="r" b="b"/>
              <a:pathLst>
                <a:path w="24" h="32">
                  <a:moveTo>
                    <a:pt x="12" y="32"/>
                  </a:moveTo>
                  <a:cubicBezTo>
                    <a:pt x="12" y="24"/>
                    <a:pt x="12" y="24"/>
                    <a:pt x="12" y="24"/>
                  </a:cubicBezTo>
                  <a:cubicBezTo>
                    <a:pt x="19" y="24"/>
                    <a:pt x="24" y="19"/>
                    <a:pt x="24" y="12"/>
                  </a:cubicBezTo>
                  <a:cubicBezTo>
                    <a:pt x="24" y="6"/>
                    <a:pt x="19" y="0"/>
                    <a:pt x="12" y="0"/>
                  </a:cubicBezTo>
                  <a:cubicBezTo>
                    <a:pt x="5" y="0"/>
                    <a:pt x="0" y="6"/>
                    <a:pt x="0" y="12"/>
                  </a:cubicBezTo>
                </a:path>
              </a:pathLst>
            </a:custGeom>
            <a:noFill/>
            <a:ln w="5873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Oval 40">
              <a:extLst>
                <a:ext uri="{FF2B5EF4-FFF2-40B4-BE49-F238E27FC236}">
                  <a16:creationId xmlns:a16="http://schemas.microsoft.com/office/drawing/2014/main" id="{3DF36C9F-F630-46FA-9BA7-6248D66385DF}"/>
                </a:ext>
              </a:extLst>
            </p:cNvPr>
            <p:cNvSpPr>
              <a:spLocks noChangeArrowheads="1"/>
            </p:cNvSpPr>
            <p:nvPr/>
          </p:nvSpPr>
          <p:spPr bwMode="auto">
            <a:xfrm>
              <a:off x="5618795" y="1102644"/>
              <a:ext cx="116471" cy="115219"/>
            </a:xfrm>
            <a:prstGeom prst="ellipse">
              <a:avLst/>
            </a:pr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6" name="Rectangle 5"/>
          <p:cNvSpPr/>
          <p:nvPr/>
        </p:nvSpPr>
        <p:spPr>
          <a:xfrm>
            <a:off x="797535" y="4380847"/>
            <a:ext cx="2140394" cy="923330"/>
          </a:xfrm>
          <a:prstGeom prst="rect">
            <a:avLst/>
          </a:prstGeom>
        </p:spPr>
        <p:txBody>
          <a:bodyPr wrap="none">
            <a:spAutoFit/>
          </a:bodyPr>
          <a:lstStyle/>
          <a:p>
            <a:r>
              <a:rPr lang="zh-TW" altLang="en-US" dirty="0" smtClean="0">
                <a:latin typeface="DFKai-SB" panose="03000509000000000000" pitchFamily="65" charset="-120"/>
                <a:ea typeface="DFKai-SB" panose="03000509000000000000" pitchFamily="65" charset="-120"/>
              </a:rPr>
              <a:t>官方網站</a:t>
            </a:r>
            <a:r>
              <a:rPr lang="en-US" altLang="zh-TW" dirty="0" smtClean="0">
                <a:latin typeface="DFKai-SB" panose="03000509000000000000" pitchFamily="65" charset="-120"/>
                <a:ea typeface="DFKai-SB" panose="03000509000000000000" pitchFamily="65" charset="-120"/>
              </a:rPr>
              <a:t>︰</a:t>
            </a:r>
          </a:p>
          <a:p>
            <a:r>
              <a:rPr lang="zh-TW" altLang="en-US" dirty="0" smtClean="0">
                <a:latin typeface="Times New Roman" panose="02020603050405020304" pitchFamily="18" charset="0"/>
                <a:cs typeface="Times New Roman" panose="02020603050405020304" pitchFamily="18" charset="0"/>
              </a:rPr>
              <a:t>h</a:t>
            </a:r>
            <a:r>
              <a:rPr lang="zh-TW" altLang="en-US" dirty="0">
                <a:latin typeface="Times New Roman" panose="02020603050405020304" pitchFamily="18" charset="0"/>
                <a:cs typeface="Times New Roman" panose="02020603050405020304" pitchFamily="18" charset="0"/>
              </a:rPr>
              <a:t>ttps://www.wto.org</a:t>
            </a:r>
            <a:r>
              <a:rPr lang="zh-TW" altLang="en-US" dirty="0" smtClean="0">
                <a:latin typeface="Times New Roman" panose="02020603050405020304" pitchFamily="18" charset="0"/>
                <a:cs typeface="Times New Roman" panose="02020603050405020304" pitchFamily="18" charset="0"/>
              </a:rPr>
              <a:t>/</a:t>
            </a:r>
            <a:endParaRPr lang="en-US" altLang="zh-TW" dirty="0" smtClean="0">
              <a:latin typeface="Times New Roman" panose="02020603050405020304" pitchFamily="18" charset="0"/>
              <a:cs typeface="Times New Roman" panose="02020603050405020304" pitchFamily="18" charset="0"/>
            </a:endParaRPr>
          </a:p>
          <a:p>
            <a:endParaRPr lang="zh-TW" altLang="en-US" dirty="0"/>
          </a:p>
        </p:txBody>
      </p:sp>
      <p:sp>
        <p:nvSpPr>
          <p:cNvPr id="21" name="Rectangle 20"/>
          <p:cNvSpPr/>
          <p:nvPr/>
        </p:nvSpPr>
        <p:spPr>
          <a:xfrm>
            <a:off x="8782295" y="4411529"/>
            <a:ext cx="2961132" cy="1200329"/>
          </a:xfrm>
          <a:prstGeom prst="rect">
            <a:avLst/>
          </a:prstGeom>
        </p:spPr>
        <p:txBody>
          <a:bodyPr wrap="none">
            <a:spAutoFit/>
          </a:bodyPr>
          <a:lstStyle/>
          <a:p>
            <a:r>
              <a:rPr lang="zh-TW" altLang="en-US" dirty="0">
                <a:latin typeface="DFKai-SB" panose="03000509000000000000" pitchFamily="65" charset="-120"/>
                <a:ea typeface="DFKai-SB" panose="03000509000000000000" pitchFamily="65" charset="-120"/>
              </a:rPr>
              <a:t>官方網站</a:t>
            </a:r>
            <a:r>
              <a:rPr lang="en-US" altLang="zh-TW" dirty="0">
                <a:latin typeface="DFKai-SB" panose="03000509000000000000" pitchFamily="65" charset="-120"/>
                <a:ea typeface="DFKai-SB" panose="03000509000000000000" pitchFamily="65" charset="-120"/>
              </a:rPr>
              <a:t>︰ </a:t>
            </a:r>
            <a:endParaRPr lang="en-US" altLang="zh-TW" dirty="0" smtClean="0">
              <a:latin typeface="DFKai-SB" panose="03000509000000000000" pitchFamily="65" charset="-120"/>
              <a:ea typeface="DFKai-SB" panose="03000509000000000000" pitchFamily="65" charset="-120"/>
            </a:endParaRPr>
          </a:p>
          <a:p>
            <a:r>
              <a:rPr lang="en-US" altLang="zh-TW" dirty="0" smtClean="0">
                <a:latin typeface="Times New Roman" panose="02020603050405020304" pitchFamily="18" charset="0"/>
                <a:cs typeface="Times New Roman" panose="02020603050405020304" pitchFamily="18" charset="0"/>
              </a:rPr>
              <a:t>https</a:t>
            </a:r>
            <a:r>
              <a:rPr lang="en-US" altLang="zh-TW" dirty="0">
                <a:latin typeface="Times New Roman" panose="02020603050405020304" pitchFamily="18" charset="0"/>
                <a:cs typeface="Times New Roman" panose="02020603050405020304" pitchFamily="18" charset="0"/>
              </a:rPr>
              <a:t>://</a:t>
            </a:r>
            <a:r>
              <a:rPr lang="en-US" altLang="zh-TW" dirty="0" smtClean="0">
                <a:latin typeface="Times New Roman" panose="02020603050405020304" pitchFamily="18" charset="0"/>
                <a:cs typeface="Times New Roman" panose="02020603050405020304" pitchFamily="18" charset="0"/>
              </a:rPr>
              <a:t>www.imf.org/en/Home</a:t>
            </a:r>
          </a:p>
          <a:p>
            <a:endParaRPr lang="en-US" altLang="zh-TW" dirty="0"/>
          </a:p>
          <a:p>
            <a:endParaRPr lang="en-US" altLang="zh-TW" dirty="0"/>
          </a:p>
        </p:txBody>
      </p:sp>
      <p:sp>
        <p:nvSpPr>
          <p:cNvPr id="22" name="Rectangle 21"/>
          <p:cNvSpPr/>
          <p:nvPr/>
        </p:nvSpPr>
        <p:spPr>
          <a:xfrm>
            <a:off x="4281529" y="4375721"/>
            <a:ext cx="3307380" cy="923330"/>
          </a:xfrm>
          <a:prstGeom prst="rect">
            <a:avLst/>
          </a:prstGeom>
        </p:spPr>
        <p:txBody>
          <a:bodyPr wrap="none">
            <a:spAutoFit/>
          </a:bodyPr>
          <a:lstStyle/>
          <a:p>
            <a:r>
              <a:rPr lang="zh-TW" altLang="en-US" dirty="0">
                <a:latin typeface="DFKai-SB" panose="03000509000000000000" pitchFamily="65" charset="-120"/>
                <a:ea typeface="DFKai-SB" panose="03000509000000000000" pitchFamily="65" charset="-120"/>
              </a:rPr>
              <a:t>官方網站</a:t>
            </a:r>
            <a:r>
              <a:rPr lang="en-US" altLang="zh-TW" dirty="0" smtClean="0">
                <a:latin typeface="DFKai-SB" panose="03000509000000000000" pitchFamily="65" charset="-120"/>
                <a:ea typeface="DFKai-SB" panose="03000509000000000000" pitchFamily="65" charset="-120"/>
              </a:rPr>
              <a:t>︰</a:t>
            </a:r>
          </a:p>
          <a:p>
            <a:r>
              <a:rPr lang="zh-TW" altLang="en-US" dirty="0" smtClean="0">
                <a:latin typeface="Times New Roman" panose="02020603050405020304" pitchFamily="18" charset="0"/>
                <a:cs typeface="Times New Roman" panose="02020603050405020304" pitchFamily="18" charset="0"/>
              </a:rPr>
              <a:t>https</a:t>
            </a:r>
            <a:r>
              <a:rPr lang="zh-TW" altLang="en-US" dirty="0">
                <a:latin typeface="Times New Roman" panose="02020603050405020304" pitchFamily="18" charset="0"/>
                <a:cs typeface="Times New Roman" panose="02020603050405020304" pitchFamily="18" charset="0"/>
              </a:rPr>
              <a:t>://www.shihang.org/zh/hom</a:t>
            </a:r>
            <a:r>
              <a:rPr lang="zh-TW" altLang="en-US" dirty="0" smtClean="0">
                <a:latin typeface="Times New Roman" panose="02020603050405020304" pitchFamily="18" charset="0"/>
                <a:cs typeface="Times New Roman" panose="02020603050405020304" pitchFamily="18" charset="0"/>
              </a:rPr>
              <a:t>e</a:t>
            </a:r>
            <a:endParaRPr lang="en-US" altLang="zh-TW" dirty="0" smtClean="0">
              <a:latin typeface="Times New Roman" panose="02020603050405020304" pitchFamily="18" charset="0"/>
              <a:cs typeface="Times New Roman" panose="02020603050405020304" pitchFamily="18" charset="0"/>
            </a:endParaRPr>
          </a:p>
          <a:p>
            <a:endParaRPr lang="zh-TW" altLang="en-US" dirty="0"/>
          </a:p>
        </p:txBody>
      </p:sp>
      <p:pic>
        <p:nvPicPr>
          <p:cNvPr id="4" name="圖片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71363" y="2618547"/>
            <a:ext cx="4299835" cy="1033698"/>
          </a:xfrm>
          <a:prstGeom prst="rect">
            <a:avLst/>
          </a:prstGeom>
          <a:ln>
            <a:solidFill>
              <a:schemeClr val="tx1"/>
            </a:solidFill>
            <a:prstDash val="solid"/>
          </a:ln>
        </p:spPr>
      </p:pic>
      <p:sp>
        <p:nvSpPr>
          <p:cNvPr id="23" name="任意多边形: 形状 7"/>
          <p:cNvSpPr/>
          <p:nvPr/>
        </p:nvSpPr>
        <p:spPr bwMode="auto">
          <a:xfrm>
            <a:off x="3188702" y="565582"/>
            <a:ext cx="6265156"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TW" altLang="en-US" sz="4000" b="1" dirty="0">
                <a:solidFill>
                  <a:schemeClr val="bg1"/>
                </a:solidFill>
                <a:latin typeface="標楷體" panose="03000509000000000000" pitchFamily="65" charset="-120"/>
                <a:ea typeface="標楷體" panose="03000509000000000000" pitchFamily="65" charset="-120"/>
              </a:rPr>
              <a:t>國際經濟</a:t>
            </a:r>
            <a:r>
              <a:rPr lang="zh-TW" altLang="en-US" sz="4000" b="1" dirty="0" smtClean="0">
                <a:solidFill>
                  <a:schemeClr val="bg1"/>
                </a:solidFill>
                <a:latin typeface="標楷體" panose="03000509000000000000" pitchFamily="65" charset="-120"/>
                <a:ea typeface="標楷體" panose="03000509000000000000" pitchFamily="65" charset="-120"/>
              </a:rPr>
              <a:t>組織</a:t>
            </a:r>
            <a:endParaRPr lang="zh-TW" altLang="en-US" sz="4000" b="1" dirty="0">
              <a:solidFill>
                <a:schemeClr val="bg1"/>
              </a:solidFill>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7"/>
          <p:cNvSpPr/>
          <p:nvPr/>
        </p:nvSpPr>
        <p:spPr bwMode="auto">
          <a:xfrm>
            <a:off x="3920112" y="291047"/>
            <a:ext cx="4233288"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TW" altLang="en-US" sz="4000" b="1" dirty="0">
                <a:solidFill>
                  <a:schemeClr val="bg1"/>
                </a:solidFill>
                <a:latin typeface="標楷體" panose="03000509000000000000" pitchFamily="65" charset="-120"/>
                <a:ea typeface="標楷體" panose="03000509000000000000" pitchFamily="65" charset="-120"/>
              </a:rPr>
              <a:t>國際經濟</a:t>
            </a:r>
            <a:r>
              <a:rPr lang="zh-TW" altLang="en-US" sz="4000" b="1" dirty="0" smtClean="0">
                <a:solidFill>
                  <a:schemeClr val="bg1"/>
                </a:solidFill>
                <a:latin typeface="標楷體" panose="03000509000000000000" pitchFamily="65" charset="-120"/>
                <a:ea typeface="標楷體" panose="03000509000000000000" pitchFamily="65" charset="-120"/>
              </a:rPr>
              <a:t>組織</a:t>
            </a:r>
            <a:endParaRPr lang="zh-TW" altLang="en-US" sz="4000" b="1" dirty="0">
              <a:solidFill>
                <a:schemeClr val="bg1"/>
              </a:solidFill>
              <a:latin typeface="標楷體" panose="03000509000000000000" pitchFamily="65" charset="-120"/>
              <a:ea typeface="標楷體" panose="03000509000000000000" pitchFamily="65" charset="-120"/>
            </a:endParaRPr>
          </a:p>
        </p:txBody>
      </p:sp>
      <p:sp>
        <p:nvSpPr>
          <p:cNvPr id="7" name="文本框 2"/>
          <p:cNvSpPr txBox="1"/>
          <p:nvPr/>
        </p:nvSpPr>
        <p:spPr>
          <a:xfrm>
            <a:off x="4852852" y="1633990"/>
            <a:ext cx="6645810" cy="3539430"/>
          </a:xfrm>
          <a:prstGeom prst="rect">
            <a:avLst/>
          </a:prstGeom>
          <a:noFill/>
          <a:ln w="38100">
            <a:solidFill>
              <a:srgbClr val="0000FF"/>
            </a:solidFill>
          </a:ln>
        </p:spPr>
        <p:txBody>
          <a:bodyPr wrap="square" rtlCol="0">
            <a:spAutoFit/>
          </a:bodyPr>
          <a:lstStyle/>
          <a:p>
            <a:pPr indent="457200" algn="just">
              <a:spcBef>
                <a:spcPts val="0"/>
              </a:spcBef>
              <a:spcAft>
                <a:spcPts val="0"/>
              </a:spcAft>
              <a:buFont typeface="Wingdings" panose="05000000000000000000" pitchFamily="2" charset="2"/>
              <a:buNone/>
            </a:pPr>
            <a:r>
              <a:rPr lang="zh-TW" altLang="en-US" sz="28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世界貿易組織（世貿</a:t>
            </a:r>
            <a:r>
              <a:rPr lang="zh-TW" altLang="en-US" sz="28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組織，</a:t>
            </a:r>
            <a:r>
              <a:rPr lang="en-US" altLang="zh-TW" sz="28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World Trade Organization, WTO</a:t>
            </a:r>
            <a:r>
              <a:rPr lang="zh-TW" altLang="en-US" sz="28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r>
              <a:rPr lang="zh-TW" altLang="en-US" sz="28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是處理各國之間貿易規則的唯一國際組織。世貿組織協議則為國際貿易提供基本法規。這些協議由世界上大多數貿易國協商並簽署通過</a:t>
            </a:r>
            <a:r>
              <a:rPr lang="zh-TW" altLang="en-US" sz="28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endParaRPr lang="en-US" altLang="zh-TW" sz="28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a:p>
            <a:pPr indent="457200" algn="just">
              <a:spcBef>
                <a:spcPts val="0"/>
              </a:spcBef>
              <a:spcAft>
                <a:spcPts val="0"/>
              </a:spcAft>
              <a:buFont typeface="Wingdings" panose="05000000000000000000" pitchFamily="2" charset="2"/>
              <a:buNone/>
            </a:pPr>
            <a:r>
              <a:rPr lang="zh-TW" altLang="en-US" sz="28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世貿</a:t>
            </a:r>
            <a:r>
              <a:rPr lang="zh-TW" altLang="en-US" sz="28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組織的主要目標是協助確保貿易順利、</a:t>
            </a:r>
            <a:r>
              <a:rPr lang="zh-TW" altLang="en-US" sz="28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自由、公平及</a:t>
            </a:r>
            <a:r>
              <a:rPr lang="zh-CN" altLang="en-US" sz="28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具透明度</a:t>
            </a:r>
            <a:r>
              <a:rPr lang="zh-TW" altLang="en-US" sz="28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地進行。截至</a:t>
            </a:r>
            <a:r>
              <a:rPr lang="en-US" altLang="zh-TW" sz="28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2021</a:t>
            </a:r>
            <a:r>
              <a:rPr lang="zh-TW" altLang="en-US" sz="28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年，世貿</a:t>
            </a:r>
            <a:r>
              <a:rPr lang="zh-TW" altLang="en-US" sz="28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組織擁有</a:t>
            </a:r>
            <a:r>
              <a:rPr lang="en-US" altLang="zh-TW" sz="28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164</a:t>
            </a:r>
            <a:r>
              <a:rPr lang="zh-TW" altLang="en-US" sz="28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名</a:t>
            </a:r>
            <a:r>
              <a:rPr lang="zh-TW" altLang="en-US" sz="28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成員。</a:t>
            </a:r>
            <a:endParaRPr lang="en-US" altLang="zh-TW" sz="28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p:txBody>
      </p:sp>
      <p:graphicFrame>
        <p:nvGraphicFramePr>
          <p:cNvPr id="9" name="表格 4"/>
          <p:cNvGraphicFramePr/>
          <p:nvPr>
            <p:custDataLst>
              <p:tags r:id="rId2"/>
            </p:custDataLst>
            <p:extLst>
              <p:ext uri="{D42A27DB-BD31-4B8C-83A1-F6EECF244321}">
                <p14:modId xmlns:p14="http://schemas.microsoft.com/office/powerpoint/2010/main" val="3342281768"/>
              </p:ext>
            </p:extLst>
          </p:nvPr>
        </p:nvGraphicFramePr>
        <p:xfrm>
          <a:off x="319210" y="1214094"/>
          <a:ext cx="4190084" cy="5373134"/>
        </p:xfrm>
        <a:graphic>
          <a:graphicData uri="http://schemas.openxmlformats.org/drawingml/2006/table">
            <a:tbl>
              <a:tblPr bandRow="1" bandCol="1">
                <a:tableStyleId>{7E9639D4-E3E2-4D34-9284-5A2195B3D0D7}</a:tableStyleId>
              </a:tblPr>
              <a:tblGrid>
                <a:gridCol w="2095042">
                  <a:extLst>
                    <a:ext uri="{9D8B030D-6E8A-4147-A177-3AD203B41FA5}">
                      <a16:colId xmlns:a16="http://schemas.microsoft.com/office/drawing/2014/main" val="20000"/>
                    </a:ext>
                  </a:extLst>
                </a:gridCol>
                <a:gridCol w="2095042">
                  <a:extLst>
                    <a:ext uri="{9D8B030D-6E8A-4147-A177-3AD203B41FA5}">
                      <a16:colId xmlns:a16="http://schemas.microsoft.com/office/drawing/2014/main" val="20001"/>
                    </a:ext>
                  </a:extLst>
                </a:gridCol>
              </a:tblGrid>
              <a:tr h="1249194">
                <a:tc gridSpan="2">
                  <a:txBody>
                    <a:bodyPr/>
                    <a:lstStyle/>
                    <a:p>
                      <a:pPr>
                        <a:buNone/>
                      </a:pPr>
                      <a:endParaRPr lang="zh-CN" altLang="en-US" sz="1400" dirty="0"/>
                    </a:p>
                  </a:txBody>
                  <a:tcPr>
                    <a:solidFill>
                      <a:schemeClr val="bg1"/>
                    </a:solidFill>
                  </a:tcPr>
                </a:tc>
                <a:tc hMerge="1">
                  <a:txBody>
                    <a:bodyPr/>
                    <a:lstStyle/>
                    <a:p>
                      <a:endParaRPr lang="zh-CN"/>
                    </a:p>
                  </a:txBody>
                  <a:tcPr/>
                </a:tc>
                <a:extLst>
                  <a:ext uri="{0D108BD9-81ED-4DB2-BD59-A6C34878D82A}">
                    <a16:rowId xmlns:a16="http://schemas.microsoft.com/office/drawing/2014/main" val="10000"/>
                  </a:ext>
                </a:extLst>
              </a:tr>
              <a:tr h="442657">
                <a:tc>
                  <a:txBody>
                    <a:bodyPr/>
                    <a:lstStyle/>
                    <a:p>
                      <a:pPr algn="ctr">
                        <a:buNone/>
                      </a:pPr>
                      <a:r>
                        <a:rPr lang="zh-CN" altLang="en-US" sz="1600" b="1" dirty="0" smtClean="0">
                          <a:latin typeface="Times New Roman" panose="02020603050405020304" pitchFamily="18" charset="0"/>
                          <a:ea typeface="標楷體" panose="03000509000000000000" pitchFamily="65" charset="-120"/>
                          <a:cs typeface="Times New Roman" panose="02020603050405020304" pitchFamily="18" charset="0"/>
                        </a:rPr>
                        <a:t>成立</a:t>
                      </a:r>
                      <a:r>
                        <a:rPr lang="zh-TW" altLang="en-US" sz="1600" b="1" dirty="0" smtClean="0">
                          <a:latin typeface="Times New Roman" panose="02020603050405020304" pitchFamily="18" charset="0"/>
                          <a:ea typeface="標楷體" panose="03000509000000000000" pitchFamily="65" charset="-120"/>
                          <a:cs typeface="Times New Roman" panose="02020603050405020304" pitchFamily="18" charset="0"/>
                        </a:rPr>
                        <a:t>日期</a:t>
                      </a:r>
                      <a:endParaRPr lang="zh-CN" altLang="en-US" sz="1600" b="1"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solidFill>
                      <a:schemeClr val="accent5">
                        <a:lumMod val="20000"/>
                        <a:lumOff val="80000"/>
                      </a:schemeClr>
                    </a:solidFill>
                  </a:tcPr>
                </a:tc>
                <a:tc>
                  <a:txBody>
                    <a:bodyPr/>
                    <a:lstStyle/>
                    <a:p>
                      <a:pPr algn="ctr">
                        <a:buNone/>
                      </a:pPr>
                      <a:r>
                        <a:rPr lang="en-US" altLang="zh-CN"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1995</a:t>
                      </a:r>
                      <a:r>
                        <a:rPr lang="zh-CN"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a:t>
                      </a:r>
                      <a:r>
                        <a:rPr lang="zh-CN"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CN"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a:t>
                      </a:r>
                      <a:r>
                        <a:rPr lang="zh-CN"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日</a:t>
                      </a:r>
                    </a:p>
                  </a:txBody>
                  <a:tcPr anchor="ctr">
                    <a:solidFill>
                      <a:schemeClr val="bg1"/>
                    </a:solidFill>
                  </a:tcPr>
                </a:tc>
                <a:extLst>
                  <a:ext uri="{0D108BD9-81ED-4DB2-BD59-A6C34878D82A}">
                    <a16:rowId xmlns:a16="http://schemas.microsoft.com/office/drawing/2014/main" val="10001"/>
                  </a:ext>
                </a:extLst>
              </a:tr>
              <a:tr h="479442">
                <a:tc>
                  <a:txBody>
                    <a:bodyPr/>
                    <a:lstStyle/>
                    <a:p>
                      <a:pPr algn="ctr">
                        <a:buNone/>
                      </a:pPr>
                      <a:r>
                        <a:rPr lang="zh-TW" altLang="en-US" sz="1600" b="1" dirty="0" smtClean="0">
                          <a:latin typeface="Times New Roman" panose="02020603050405020304" pitchFamily="18" charset="0"/>
                          <a:ea typeface="標楷體" panose="03000509000000000000" pitchFamily="65" charset="-120"/>
                          <a:cs typeface="Times New Roman" panose="02020603050405020304" pitchFamily="18" charset="0"/>
                        </a:rPr>
                        <a:t>成立</a:t>
                      </a:r>
                      <a:r>
                        <a:rPr lang="zh-CN" altLang="en-US" sz="1600" b="1" dirty="0" smtClean="0">
                          <a:latin typeface="Times New Roman" panose="02020603050405020304" pitchFamily="18" charset="0"/>
                          <a:ea typeface="標楷體" panose="03000509000000000000" pitchFamily="65" charset="-120"/>
                          <a:cs typeface="Times New Roman" panose="02020603050405020304" pitchFamily="18" charset="0"/>
                        </a:rPr>
                        <a:t>由來</a:t>
                      </a:r>
                      <a:endParaRPr lang="zh-CN" altLang="en-US" sz="1600" b="1"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solidFill>
                      <a:schemeClr val="accent5">
                        <a:lumMod val="20000"/>
                        <a:lumOff val="80000"/>
                      </a:schemeClr>
                    </a:solidFill>
                  </a:tcPr>
                </a:tc>
                <a:tc>
                  <a:txBody>
                    <a:bodyPr/>
                    <a:lstStyle/>
                    <a:p>
                      <a:pPr algn="ctr">
                        <a:buNone/>
                      </a:pPr>
                      <a:r>
                        <a:rPr lang="zh-CN"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烏拉圭</a:t>
                      </a:r>
                      <a:r>
                        <a:rPr lang="zh-TW" altLang="en-US" sz="1600" strike="noStrik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回</a:t>
                      </a:r>
                      <a:r>
                        <a:rPr lang="zh-CN"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合</a:t>
                      </a:r>
                      <a:r>
                        <a:rPr lang="zh-CN"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談判（</a:t>
                      </a:r>
                      <a:r>
                        <a:rPr lang="en-US" altLang="zh-CN"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1986-1994</a:t>
                      </a:r>
                      <a:r>
                        <a:rPr lang="zh-CN"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a:t>
                      </a:r>
                    </a:p>
                  </a:txBody>
                  <a:tcPr anchor="ctr">
                    <a:solidFill>
                      <a:schemeClr val="bg1"/>
                    </a:solidFill>
                  </a:tcPr>
                </a:tc>
                <a:extLst>
                  <a:ext uri="{0D108BD9-81ED-4DB2-BD59-A6C34878D82A}">
                    <a16:rowId xmlns:a16="http://schemas.microsoft.com/office/drawing/2014/main" val="10002"/>
                  </a:ext>
                </a:extLst>
              </a:tr>
              <a:tr h="358288">
                <a:tc>
                  <a:txBody>
                    <a:bodyPr/>
                    <a:lstStyle/>
                    <a:p>
                      <a:pPr algn="ctr">
                        <a:buNone/>
                      </a:pPr>
                      <a:r>
                        <a:rPr lang="zh-CN" altLang="en-US" sz="1600" b="1" dirty="0" smtClean="0">
                          <a:latin typeface="Times New Roman" panose="02020603050405020304" pitchFamily="18" charset="0"/>
                          <a:ea typeface="標楷體" panose="03000509000000000000" pitchFamily="65" charset="-120"/>
                          <a:cs typeface="Times New Roman" panose="02020603050405020304" pitchFamily="18" charset="0"/>
                        </a:rPr>
                        <a:t>總部</a:t>
                      </a:r>
                      <a:r>
                        <a:rPr lang="zh-TW" altLang="en-US" sz="1600" b="1" dirty="0" smtClean="0">
                          <a:latin typeface="Times New Roman" panose="02020603050405020304" pitchFamily="18" charset="0"/>
                          <a:ea typeface="標楷體" panose="03000509000000000000" pitchFamily="65" charset="-120"/>
                          <a:cs typeface="Times New Roman" panose="02020603050405020304" pitchFamily="18" charset="0"/>
                        </a:rPr>
                        <a:t>地點</a:t>
                      </a:r>
                      <a:endParaRPr lang="zh-CN" altLang="en-US" sz="1600" b="1"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solidFill>
                      <a:schemeClr val="accent5">
                        <a:lumMod val="20000"/>
                        <a:lumOff val="80000"/>
                      </a:schemeClr>
                    </a:solidFill>
                  </a:tcPr>
                </a:tc>
                <a:tc>
                  <a:txBody>
                    <a:bodyPr/>
                    <a:lstStyle/>
                    <a:p>
                      <a:pPr algn="ctr">
                        <a:buNone/>
                      </a:pPr>
                      <a:r>
                        <a:rPr lang="zh-CN" altLang="en-US" sz="1600" dirty="0">
                          <a:latin typeface="Times New Roman" panose="02020603050405020304" pitchFamily="18" charset="0"/>
                          <a:ea typeface="標楷體" panose="03000509000000000000" pitchFamily="65" charset="-120"/>
                          <a:cs typeface="Times New Roman" panose="02020603050405020304" pitchFamily="18" charset="0"/>
                        </a:rPr>
                        <a:t>瑞士日內瓦</a:t>
                      </a:r>
                    </a:p>
                  </a:txBody>
                  <a:tcPr anchor="ctr">
                    <a:solidFill>
                      <a:schemeClr val="bg1"/>
                    </a:solidFill>
                  </a:tcPr>
                </a:tc>
                <a:extLst>
                  <a:ext uri="{0D108BD9-81ED-4DB2-BD59-A6C34878D82A}">
                    <a16:rowId xmlns:a16="http://schemas.microsoft.com/office/drawing/2014/main" val="10003"/>
                  </a:ext>
                </a:extLst>
              </a:tr>
              <a:tr h="460492">
                <a:tc>
                  <a:txBody>
                    <a:bodyPr/>
                    <a:lstStyle/>
                    <a:p>
                      <a:pPr algn="ctr">
                        <a:buNone/>
                      </a:pPr>
                      <a:r>
                        <a:rPr lang="zh-CN" altLang="en-US" sz="1600" b="1" dirty="0">
                          <a:latin typeface="Times New Roman" panose="02020603050405020304" pitchFamily="18" charset="0"/>
                          <a:ea typeface="標楷體" panose="03000509000000000000" pitchFamily="65" charset="-120"/>
                          <a:cs typeface="Times New Roman" panose="02020603050405020304" pitchFamily="18" charset="0"/>
                        </a:rPr>
                        <a:t>成員</a:t>
                      </a:r>
                    </a:p>
                  </a:txBody>
                  <a:tcPr anchor="ctr">
                    <a:solidFill>
                      <a:schemeClr val="accent5">
                        <a:lumMod val="20000"/>
                        <a:lumOff val="80000"/>
                      </a:schemeClr>
                    </a:solidFill>
                  </a:tcPr>
                </a:tc>
                <a:tc>
                  <a:txBody>
                    <a:bodyPr/>
                    <a:lstStyle/>
                    <a:p>
                      <a:pPr algn="ctr">
                        <a:buNone/>
                      </a:pPr>
                      <a:r>
                        <a:rPr lang="en-US" altLang="zh-CN" sz="1600" dirty="0" smtClean="0">
                          <a:latin typeface="Times New Roman" panose="02020603050405020304" pitchFamily="18" charset="0"/>
                          <a:ea typeface="標楷體" panose="03000509000000000000" pitchFamily="65" charset="-120"/>
                          <a:cs typeface="Times New Roman" panose="02020603050405020304" pitchFamily="18" charset="0"/>
                        </a:rPr>
                        <a:t>164</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名</a:t>
                      </a:r>
                      <a:r>
                        <a:rPr lang="zh-CN" altLang="en-US" sz="1600" dirty="0" smtClean="0">
                          <a:latin typeface="Times New Roman" panose="02020603050405020304" pitchFamily="18" charset="0"/>
                          <a:ea typeface="標楷體" panose="03000509000000000000" pitchFamily="65" charset="-120"/>
                          <a:cs typeface="Times New Roman" panose="02020603050405020304" pitchFamily="18" charset="0"/>
                        </a:rPr>
                        <a:t>成員</a:t>
                      </a:r>
                      <a:endParaRPr lang="zh-CN"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10004"/>
                  </a:ext>
                </a:extLst>
              </a:tr>
              <a:tr h="570772">
                <a:tc>
                  <a:txBody>
                    <a:bodyPr/>
                    <a:lstStyle/>
                    <a:p>
                      <a:pPr algn="ctr">
                        <a:buNone/>
                      </a:pPr>
                      <a:r>
                        <a:rPr lang="en-US" altLang="zh-CN" sz="1600" b="1" dirty="0">
                          <a:latin typeface="Times New Roman" panose="02020603050405020304" pitchFamily="18" charset="0"/>
                          <a:ea typeface="標楷體" panose="03000509000000000000" pitchFamily="65" charset="-120"/>
                          <a:cs typeface="Times New Roman" panose="02020603050405020304" pitchFamily="18" charset="0"/>
                        </a:rPr>
                        <a:t>2020</a:t>
                      </a:r>
                      <a:r>
                        <a:rPr lang="zh-CN" altLang="en-US" sz="1600" b="1" dirty="0">
                          <a:latin typeface="Times New Roman" panose="02020603050405020304" pitchFamily="18" charset="0"/>
                          <a:ea typeface="標楷體" panose="03000509000000000000" pitchFamily="65" charset="-120"/>
                          <a:cs typeface="Times New Roman" panose="02020603050405020304" pitchFamily="18" charset="0"/>
                        </a:rPr>
                        <a:t>年秘書處工作人員</a:t>
                      </a:r>
                    </a:p>
                  </a:txBody>
                  <a:tcPr anchor="ctr">
                    <a:solidFill>
                      <a:schemeClr val="accent5">
                        <a:lumMod val="20000"/>
                        <a:lumOff val="80000"/>
                      </a:schemeClr>
                    </a:solidFill>
                  </a:tcPr>
                </a:tc>
                <a:tc>
                  <a:txBody>
                    <a:bodyPr/>
                    <a:lstStyle/>
                    <a:p>
                      <a:pPr algn="ctr">
                        <a:buNone/>
                      </a:pPr>
                      <a:r>
                        <a:rPr lang="en-US" altLang="zh-CN" sz="1600" dirty="0">
                          <a:latin typeface="Times New Roman" panose="02020603050405020304" pitchFamily="18" charset="0"/>
                          <a:ea typeface="標楷體" panose="03000509000000000000" pitchFamily="65" charset="-120"/>
                          <a:cs typeface="Times New Roman" panose="02020603050405020304" pitchFamily="18" charset="0"/>
                        </a:rPr>
                        <a:t>623</a:t>
                      </a:r>
                      <a:r>
                        <a:rPr lang="zh-CN" altLang="en-US" sz="1600" dirty="0" smtClean="0">
                          <a:latin typeface="Times New Roman" panose="02020603050405020304" pitchFamily="18" charset="0"/>
                          <a:ea typeface="標楷體" panose="03000509000000000000" pitchFamily="65" charset="-120"/>
                          <a:cs typeface="Times New Roman" panose="02020603050405020304" pitchFamily="18" charset="0"/>
                        </a:rPr>
                        <a:t>名</a:t>
                      </a:r>
                      <a:endParaRPr lang="zh-CN" altLang="en-US" sz="1600" strike="sngStrike"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10005"/>
                  </a:ext>
                </a:extLst>
              </a:tr>
              <a:tr h="425464">
                <a:tc>
                  <a:txBody>
                    <a:bodyPr/>
                    <a:lstStyle/>
                    <a:p>
                      <a:pPr algn="ctr">
                        <a:buNone/>
                      </a:pPr>
                      <a:r>
                        <a:rPr lang="zh-CN" altLang="en-US" sz="1600" b="1" dirty="0">
                          <a:latin typeface="Times New Roman" panose="02020603050405020304" pitchFamily="18" charset="0"/>
                          <a:ea typeface="標楷體" panose="03000509000000000000" pitchFamily="65" charset="-120"/>
                          <a:cs typeface="Times New Roman" panose="02020603050405020304" pitchFamily="18" charset="0"/>
                        </a:rPr>
                        <a:t>官方語言</a:t>
                      </a:r>
                    </a:p>
                  </a:txBody>
                  <a:tcPr anchor="ctr">
                    <a:solidFill>
                      <a:schemeClr val="accent5">
                        <a:lumMod val="20000"/>
                        <a:lumOff val="80000"/>
                      </a:schemeClr>
                    </a:solidFill>
                  </a:tcPr>
                </a:tc>
                <a:tc>
                  <a:txBody>
                    <a:bodyPr/>
                    <a:lstStyle/>
                    <a:p>
                      <a:pPr algn="ctr">
                        <a:buNone/>
                      </a:pPr>
                      <a:r>
                        <a:rPr lang="zh-CN" altLang="en-US" sz="1600" dirty="0">
                          <a:latin typeface="Times New Roman" panose="02020603050405020304" pitchFamily="18" charset="0"/>
                          <a:ea typeface="標楷體" panose="03000509000000000000" pitchFamily="65" charset="-120"/>
                          <a:cs typeface="Times New Roman" panose="02020603050405020304" pitchFamily="18" charset="0"/>
                        </a:rPr>
                        <a:t>英語、法語、西班牙語</a:t>
                      </a:r>
                    </a:p>
                  </a:txBody>
                  <a:tcPr anchor="ctr">
                    <a:solidFill>
                      <a:schemeClr val="bg1"/>
                    </a:solidFill>
                  </a:tcPr>
                </a:tc>
                <a:extLst>
                  <a:ext uri="{0D108BD9-81ED-4DB2-BD59-A6C34878D82A}">
                    <a16:rowId xmlns:a16="http://schemas.microsoft.com/office/drawing/2014/main" val="10006"/>
                  </a:ext>
                </a:extLst>
              </a:tr>
              <a:tr h="526839">
                <a:tc>
                  <a:txBody>
                    <a:bodyPr/>
                    <a:lstStyle/>
                    <a:p>
                      <a:pPr algn="ctr">
                        <a:buNone/>
                      </a:pPr>
                      <a:r>
                        <a:rPr lang="zh-CN" altLang="en-US" sz="1600" b="1" dirty="0">
                          <a:latin typeface="Times New Roman" panose="02020603050405020304" pitchFamily="18" charset="0"/>
                          <a:ea typeface="標楷體" panose="03000509000000000000" pitchFamily="65" charset="-120"/>
                          <a:cs typeface="Times New Roman" panose="02020603050405020304" pitchFamily="18" charset="0"/>
                        </a:rPr>
                        <a:t>預算</a:t>
                      </a:r>
                    </a:p>
                  </a:txBody>
                  <a:tcPr anchor="ctr">
                    <a:solidFill>
                      <a:schemeClr val="accent5">
                        <a:lumMod val="20000"/>
                        <a:lumOff val="80000"/>
                      </a:schemeClr>
                    </a:solidFill>
                  </a:tcPr>
                </a:tc>
                <a:tc>
                  <a:txBody>
                    <a:bodyPr/>
                    <a:lstStyle/>
                    <a:p>
                      <a:pPr algn="ctr">
                        <a:buNone/>
                      </a:pPr>
                      <a:r>
                        <a:rPr lang="en-US" altLang="zh-CN" sz="1600" dirty="0">
                          <a:latin typeface="Times New Roman" panose="02020603050405020304" pitchFamily="18" charset="0"/>
                          <a:ea typeface="標楷體" panose="03000509000000000000" pitchFamily="65" charset="-120"/>
                          <a:cs typeface="Times New Roman" panose="02020603050405020304" pitchFamily="18" charset="0"/>
                        </a:rPr>
                        <a:t>2020</a:t>
                      </a:r>
                      <a:r>
                        <a:rPr lang="zh-CN" altLang="en-US" sz="16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1600" dirty="0">
                          <a:latin typeface="Times New Roman" panose="02020603050405020304" pitchFamily="18" charset="0"/>
                          <a:ea typeface="標楷體" panose="03000509000000000000" pitchFamily="65" charset="-120"/>
                          <a:cs typeface="Times New Roman" panose="02020603050405020304" pitchFamily="18" charset="0"/>
                        </a:rPr>
                        <a:t>1.97</a:t>
                      </a:r>
                      <a:r>
                        <a:rPr lang="zh-CN" altLang="en-US" sz="1600" dirty="0">
                          <a:latin typeface="Times New Roman" panose="02020603050405020304" pitchFamily="18" charset="0"/>
                          <a:ea typeface="標楷體" panose="03000509000000000000" pitchFamily="65" charset="-120"/>
                          <a:cs typeface="Times New Roman" panose="02020603050405020304" pitchFamily="18" charset="0"/>
                        </a:rPr>
                        <a:t>億瑞士</a:t>
                      </a:r>
                      <a:r>
                        <a:rPr lang="zh-CN" altLang="en-US" sz="1600" dirty="0" smtClean="0">
                          <a:latin typeface="Times New Roman" panose="02020603050405020304" pitchFamily="18" charset="0"/>
                          <a:ea typeface="標楷體" panose="03000509000000000000" pitchFamily="65" charset="-120"/>
                          <a:cs typeface="Times New Roman" panose="02020603050405020304" pitchFamily="18" charset="0"/>
                        </a:rPr>
                        <a:t>法郎</a:t>
                      </a:r>
                      <a:endParaRPr lang="zh-CN" altLang="en-US" sz="1600" strike="sngStrike"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10007"/>
                  </a:ext>
                </a:extLst>
              </a:tr>
              <a:tr h="546023">
                <a:tc>
                  <a:txBody>
                    <a:bodyPr/>
                    <a:lstStyle/>
                    <a:p>
                      <a:pPr algn="ctr">
                        <a:buNone/>
                      </a:pPr>
                      <a:r>
                        <a:rPr lang="zh-CN" altLang="en-US" sz="1600" b="1" dirty="0">
                          <a:latin typeface="Times New Roman" panose="02020603050405020304" pitchFamily="18" charset="0"/>
                          <a:ea typeface="標楷體" panose="03000509000000000000" pitchFamily="65" charset="-120"/>
                          <a:cs typeface="Times New Roman" panose="02020603050405020304" pitchFamily="18" charset="0"/>
                        </a:rPr>
                        <a:t>網站</a:t>
                      </a:r>
                    </a:p>
                  </a:txBody>
                  <a:tcPr anchor="ctr">
                    <a:solidFill>
                      <a:schemeClr val="accent5">
                        <a:lumMod val="20000"/>
                        <a:lumOff val="80000"/>
                      </a:schemeClr>
                    </a:solidFill>
                  </a:tcPr>
                </a:tc>
                <a:tc>
                  <a:txBody>
                    <a:bodyPr/>
                    <a:lstStyle/>
                    <a:p>
                      <a:pPr algn="ctr">
                        <a:buNone/>
                      </a:pPr>
                      <a:r>
                        <a:rPr lang="zh-CN" altLang="en-US" sz="1600" dirty="0">
                          <a:latin typeface="Times New Roman" panose="02020603050405020304" pitchFamily="18" charset="0"/>
                          <a:ea typeface="標楷體" panose="03000509000000000000" pitchFamily="65" charset="-120"/>
                          <a:cs typeface="Times New Roman" panose="02020603050405020304" pitchFamily="18" charset="0"/>
                        </a:rPr>
                        <a:t>https://www.wto.org/</a:t>
                      </a:r>
                    </a:p>
                  </a:txBody>
                  <a:tcPr anchor="ctr">
                    <a:solidFill>
                      <a:schemeClr val="bg1"/>
                    </a:solidFill>
                  </a:tcPr>
                </a:tc>
                <a:extLst>
                  <a:ext uri="{0D108BD9-81ED-4DB2-BD59-A6C34878D82A}">
                    <a16:rowId xmlns:a16="http://schemas.microsoft.com/office/drawing/2014/main" val="10008"/>
                  </a:ext>
                </a:extLst>
              </a:tr>
            </a:tbl>
          </a:graphicData>
        </a:graphic>
      </p:graphicFrame>
      <p:pic>
        <p:nvPicPr>
          <p:cNvPr id="10" name="图片 99"/>
          <p:cNvPicPr/>
          <p:nvPr/>
        </p:nvPicPr>
        <p:blipFill>
          <a:blip r:embed="rId5" cstate="email">
            <a:extLst>
              <a:ext uri="{28A0092B-C50C-407E-A947-70E740481C1C}">
                <a14:useLocalDpi xmlns:a14="http://schemas.microsoft.com/office/drawing/2010/main"/>
              </a:ext>
            </a:extLst>
          </a:blip>
          <a:srcRect l="-440"/>
          <a:stretch>
            <a:fillRect/>
          </a:stretch>
        </p:blipFill>
        <p:spPr>
          <a:xfrm>
            <a:off x="608322" y="1313167"/>
            <a:ext cx="3611861" cy="1164160"/>
          </a:xfrm>
          <a:prstGeom prst="rect">
            <a:avLst/>
          </a:prstGeom>
          <a:ln w="12700" cap="sq">
            <a:solidFill>
              <a:srgbClr val="000000"/>
            </a:solidFill>
            <a:prstDash val="solid"/>
            <a:miter lim="800000"/>
          </a:ln>
          <a:effectLst>
            <a:outerShdw blurRad="50800" dist="38100" dir="2700000" algn="tl" rotWithShape="0">
              <a:srgbClr val="000000">
                <a:alpha val="18000"/>
              </a:srgbClr>
            </a:outerShdw>
          </a:effectLst>
        </p:spPr>
      </p:pic>
      <p:sp>
        <p:nvSpPr>
          <p:cNvPr id="11" name="Rectangle 10"/>
          <p:cNvSpPr/>
          <p:nvPr/>
        </p:nvSpPr>
        <p:spPr>
          <a:xfrm>
            <a:off x="4928136" y="5336042"/>
            <a:ext cx="6120113" cy="1354217"/>
          </a:xfrm>
          <a:prstGeom prst="rect">
            <a:avLst/>
          </a:prstGeom>
        </p:spPr>
        <p:txBody>
          <a:bodyPr wrap="square">
            <a:spAutoFit/>
          </a:bodyPr>
          <a:lstStyle/>
          <a:p>
            <a:pPr algn="just">
              <a:spcBef>
                <a:spcPts val="0"/>
              </a:spcBef>
              <a:spcAft>
                <a:spcPts val="0"/>
              </a:spcAft>
              <a:buFont typeface="Wingdings" panose="05000000000000000000" pitchFamily="2" charset="2"/>
              <a:buNone/>
            </a:pPr>
            <a:r>
              <a:rPr lang="zh-CN" altLang="en-US" dirty="0" smtClean="0">
                <a:latin typeface="DFKai-SB" panose="03000509000000000000" pitchFamily="65" charset="-120"/>
                <a:ea typeface="DFKai-SB" panose="03000509000000000000" pitchFamily="65" charset="-120"/>
                <a:sym typeface="+mn-ea"/>
              </a:rPr>
              <a:t>資料</a:t>
            </a:r>
            <a:r>
              <a:rPr lang="zh-CN" altLang="en-US" dirty="0">
                <a:latin typeface="DFKai-SB" panose="03000509000000000000" pitchFamily="65" charset="-120"/>
                <a:ea typeface="DFKai-SB" panose="03000509000000000000" pitchFamily="65" charset="-120"/>
                <a:sym typeface="+mn-ea"/>
              </a:rPr>
              <a:t>來源</a:t>
            </a:r>
            <a:r>
              <a:rPr lang="zh-CN" altLang="en-US" dirty="0" smtClean="0">
                <a:latin typeface="DFKai-SB" panose="03000509000000000000" pitchFamily="65" charset="-120"/>
                <a:ea typeface="DFKai-SB" panose="03000509000000000000" pitchFamily="65" charset="-120"/>
                <a:sym typeface="+mn-ea"/>
              </a:rPr>
              <a:t>：</a:t>
            </a:r>
            <a:endParaRPr lang="en-US" altLang="zh-CN" dirty="0" smtClean="0">
              <a:latin typeface="DFKai-SB" panose="03000509000000000000" pitchFamily="65" charset="-120"/>
              <a:ea typeface="DFKai-SB" panose="03000509000000000000" pitchFamily="65" charset="-120"/>
              <a:sym typeface="+mn-ea"/>
            </a:endParaRPr>
          </a:p>
          <a:p>
            <a:pPr marL="342900" indent="-342900" algn="just">
              <a:spcBef>
                <a:spcPts val="0"/>
              </a:spcBef>
              <a:spcAft>
                <a:spcPts val="0"/>
              </a:spcAft>
              <a:buFont typeface="Wingdings" panose="05000000000000000000" pitchFamily="2" charset="2"/>
              <a:buAutoNum type="arabicPeriod"/>
            </a:pPr>
            <a:r>
              <a:rPr lang="zh-TW" altLang="en-US" sz="16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世界</a:t>
            </a:r>
            <a:r>
              <a:rPr lang="zh-TW" altLang="en-US" sz="16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貿易</a:t>
            </a:r>
            <a:r>
              <a:rPr lang="zh-TW" altLang="en-US" sz="16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組織網</a:t>
            </a:r>
            <a:r>
              <a:rPr lang="zh-TW" altLang="en-US" sz="16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站</a:t>
            </a:r>
            <a:endParaRPr lang="en-US" altLang="zh-TW" sz="1600" dirty="0">
              <a:latin typeface="Times New Roman" panose="02020603050405020304" pitchFamily="18" charset="0"/>
              <a:ea typeface="DFKai-SB" panose="03000509000000000000" pitchFamily="65" charset="-120"/>
              <a:cs typeface="Times New Roman" panose="02020603050405020304" pitchFamily="18" charset="0"/>
              <a:sym typeface="+mn-ea"/>
            </a:endParaRPr>
          </a:p>
          <a:p>
            <a:pPr marL="273050" indent="84138" algn="just">
              <a:spcBef>
                <a:spcPts val="0"/>
              </a:spcBef>
              <a:spcAft>
                <a:spcPts val="0"/>
              </a:spcAft>
            </a:pPr>
            <a:r>
              <a:rPr lang="en-US" altLang="zh-CN" sz="1600" dirty="0" smtClean="0">
                <a:latin typeface="Times New Roman" panose="02020603050405020304" pitchFamily="18" charset="0"/>
                <a:ea typeface="DFKai-SB" panose="03000509000000000000" pitchFamily="65" charset="-120"/>
                <a:cs typeface="Times New Roman" panose="02020603050405020304" pitchFamily="18" charset="0"/>
                <a:sym typeface="+mn-ea"/>
              </a:rPr>
              <a:t>https</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sym typeface="+mn-ea"/>
              </a:rPr>
              <a:t>://</a:t>
            </a:r>
            <a:r>
              <a:rPr lang="en-US" altLang="zh-CN" sz="1600" dirty="0" smtClean="0">
                <a:latin typeface="Times New Roman" panose="02020603050405020304" pitchFamily="18" charset="0"/>
                <a:ea typeface="DFKai-SB" panose="03000509000000000000" pitchFamily="65" charset="-120"/>
                <a:cs typeface="Times New Roman" panose="02020603050405020304" pitchFamily="18" charset="0"/>
                <a:sym typeface="+mn-ea"/>
              </a:rPr>
              <a:t>www.wto.org/</a:t>
            </a:r>
            <a:endParaRPr lang="en-US" altLang="zh-CN" sz="1600" dirty="0">
              <a:latin typeface="Times New Roman" panose="02020603050405020304" pitchFamily="18" charset="0"/>
              <a:ea typeface="DFKai-SB" panose="03000509000000000000" pitchFamily="65" charset="-120"/>
              <a:cs typeface="Times New Roman" panose="02020603050405020304" pitchFamily="18" charset="0"/>
              <a:sym typeface="+mn-ea"/>
            </a:endParaRPr>
          </a:p>
          <a:p>
            <a:pPr algn="just">
              <a:spcBef>
                <a:spcPts val="0"/>
              </a:spcBef>
              <a:spcAft>
                <a:spcPts val="0"/>
              </a:spcAft>
            </a:pPr>
            <a:r>
              <a:rPr lang="en-US" altLang="zh-TW" sz="1600" dirty="0" smtClean="0">
                <a:latin typeface="Times New Roman" panose="02020603050405020304" pitchFamily="18" charset="0"/>
                <a:ea typeface="DFKai-SB" panose="03000509000000000000" pitchFamily="65" charset="-120"/>
                <a:cs typeface="Times New Roman" panose="02020603050405020304" pitchFamily="18" charset="0"/>
                <a:sym typeface="+mn-ea"/>
              </a:rPr>
              <a:t>2. </a:t>
            </a:r>
            <a:r>
              <a:rPr lang="zh-TW" altLang="en-US" sz="16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工業貿易署網站</a:t>
            </a:r>
            <a:endParaRPr lang="en-US" altLang="zh-TW" sz="1600" dirty="0" smtClean="0">
              <a:latin typeface="Times New Roman" panose="02020603050405020304" pitchFamily="18" charset="0"/>
              <a:ea typeface="DFKai-SB" panose="03000509000000000000" pitchFamily="65" charset="-120"/>
              <a:cs typeface="Times New Roman" panose="02020603050405020304" pitchFamily="18" charset="0"/>
              <a:sym typeface="+mn-ea"/>
            </a:endParaRPr>
          </a:p>
          <a:p>
            <a:pPr marL="357188" algn="just">
              <a:spcBef>
                <a:spcPts val="0"/>
              </a:spcBef>
              <a:spcAft>
                <a:spcPts val="0"/>
              </a:spcAft>
            </a:pPr>
            <a:r>
              <a:rPr lang="en-US" altLang="zh-CN" sz="1600" dirty="0" smtClean="0">
                <a:latin typeface="Times New Roman" panose="02020603050405020304" pitchFamily="18" charset="0"/>
                <a:ea typeface="DFKai-SB" panose="03000509000000000000" pitchFamily="65" charset="-120"/>
                <a:cs typeface="Times New Roman" panose="02020603050405020304" pitchFamily="18" charset="0"/>
              </a:rPr>
              <a:t>https://www.tid.gov.hk/tc_chi/ito/wto/wto_overview.html</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30224" y="1350449"/>
            <a:ext cx="11131550" cy="1292662"/>
          </a:xfrm>
          <a:prstGeom prst="rect">
            <a:avLst/>
          </a:prstGeom>
          <a:noFill/>
        </p:spPr>
        <p:txBody>
          <a:bodyPr wrap="square" rtlCol="0">
            <a:spAutoFit/>
          </a:bodyPr>
          <a:lstStyle/>
          <a:p>
            <a:r>
              <a:rPr lang="zh-CN" altLang="en-US" sz="2600" dirty="0" smtClean="0">
                <a:latin typeface="Times New Roman" panose="02020603050405020304" pitchFamily="18" charset="0"/>
                <a:ea typeface="DFKai-SB" panose="03000509000000000000" pitchFamily="65" charset="-120"/>
                <a:cs typeface="Times New Roman" panose="02020603050405020304" pitchFamily="18" charset="0"/>
                <a:sym typeface="+mn-ea"/>
              </a:rPr>
              <a:t>世界</a:t>
            </a:r>
            <a:r>
              <a:rPr lang="zh-CN" altLang="en-US" sz="2600" dirty="0">
                <a:latin typeface="Times New Roman" panose="02020603050405020304" pitchFamily="18" charset="0"/>
                <a:ea typeface="DFKai-SB" panose="03000509000000000000" pitchFamily="65" charset="-120"/>
                <a:cs typeface="Times New Roman" panose="02020603050405020304" pitchFamily="18" charset="0"/>
                <a:sym typeface="+mn-ea"/>
              </a:rPr>
              <a:t>貿易組</a:t>
            </a:r>
            <a:r>
              <a:rPr lang="zh-CN" altLang="en-US" sz="2600" dirty="0" smtClean="0">
                <a:latin typeface="Times New Roman" panose="02020603050405020304" pitchFamily="18" charset="0"/>
                <a:ea typeface="DFKai-SB" panose="03000509000000000000" pitchFamily="65" charset="-120"/>
                <a:cs typeface="Times New Roman" panose="02020603050405020304" pitchFamily="18" charset="0"/>
                <a:sym typeface="+mn-ea"/>
              </a:rPr>
              <a:t>織</a:t>
            </a:r>
            <a:r>
              <a:rPr lang="en-US" altLang="zh-CN" sz="2600" dirty="0" smtClean="0">
                <a:latin typeface="Times New Roman" panose="02020603050405020304" pitchFamily="18" charset="0"/>
                <a:ea typeface="DFKai-SB" panose="03000509000000000000" pitchFamily="65" charset="-120"/>
                <a:cs typeface="Times New Roman" panose="02020603050405020304" pitchFamily="18" charset="0"/>
                <a:sym typeface="+mn-ea"/>
              </a:rPr>
              <a:t>(WTO)</a:t>
            </a:r>
            <a:r>
              <a:rPr lang="zh-CN" altLang="en-US" sz="2600" dirty="0" smtClean="0">
                <a:latin typeface="Times New Roman" panose="02020603050405020304" pitchFamily="18" charset="0"/>
                <a:ea typeface="DFKai-SB" panose="03000509000000000000" pitchFamily="65" charset="-120"/>
                <a:cs typeface="Times New Roman" panose="02020603050405020304" pitchFamily="18" charset="0"/>
              </a:rPr>
              <a:t>的</a:t>
            </a:r>
            <a:r>
              <a:rPr lang="zh-CN" altLang="en-US" sz="2600" dirty="0">
                <a:latin typeface="Times New Roman" panose="02020603050405020304" pitchFamily="18" charset="0"/>
                <a:ea typeface="DFKai-SB" panose="03000509000000000000" pitchFamily="65" charset="-120"/>
                <a:cs typeface="Times New Roman" panose="02020603050405020304" pitchFamily="18" charset="0"/>
              </a:rPr>
              <a:t>最高決策機構是部長級會議，下設總理事會和其他各種理事會、委員會。部長級會議一般兩年舉行一次會議，討論和決定涉及世貿組織職能的所有重要問題，並採取行動</a:t>
            </a:r>
            <a:r>
              <a:rPr lang="zh-CN" altLang="en-US" sz="2600" dirty="0" smtClean="0">
                <a:latin typeface="Times New Roman" panose="02020603050405020304" pitchFamily="18" charset="0"/>
                <a:ea typeface="DFKai-SB" panose="03000509000000000000" pitchFamily="65" charset="-120"/>
                <a:cs typeface="Times New Roman" panose="02020603050405020304" pitchFamily="18" charset="0"/>
              </a:rPr>
              <a:t>。</a:t>
            </a:r>
            <a:r>
              <a:rPr lang="zh-CN" altLang="en-US" sz="2600" dirty="0" smtClean="0">
                <a:latin typeface="Times New Roman" panose="02020603050405020304" pitchFamily="18" charset="0"/>
                <a:ea typeface="DFKai-SB" panose="03000509000000000000" pitchFamily="65" charset="-120"/>
                <a:cs typeface="Times New Roman" panose="02020603050405020304" pitchFamily="18" charset="0"/>
                <a:sym typeface="+mn-ea"/>
              </a:rPr>
              <a:t>世貿組織</a:t>
            </a:r>
            <a:r>
              <a:rPr lang="zh-TW" altLang="en-US" sz="2600" dirty="0" smtClean="0">
                <a:latin typeface="Times New Roman" panose="02020603050405020304" pitchFamily="18" charset="0"/>
                <a:ea typeface="DFKai-SB" panose="03000509000000000000" pitchFamily="65" charset="-120"/>
                <a:cs typeface="Times New Roman" panose="02020603050405020304" pitchFamily="18" charset="0"/>
                <a:sym typeface="+mn-ea"/>
              </a:rPr>
              <a:t>的</a:t>
            </a:r>
            <a:r>
              <a:rPr lang="zh-TW" altLang="en-US" sz="2600" dirty="0" smtClean="0">
                <a:latin typeface="Times New Roman" panose="02020603050405020304" pitchFamily="18" charset="0"/>
                <a:ea typeface="DFKai-SB" panose="03000509000000000000" pitchFamily="65" charset="-120"/>
                <a:cs typeface="Times New Roman" panose="02020603050405020304" pitchFamily="18" charset="0"/>
              </a:rPr>
              <a:t>主要職能如下</a:t>
            </a:r>
            <a:r>
              <a:rPr lang="en-US" altLang="zh-TW" sz="2600" dirty="0" smtClean="0">
                <a:latin typeface="Times New Roman" panose="02020603050405020304" pitchFamily="18" charset="0"/>
                <a:ea typeface="DFKai-SB" panose="03000509000000000000" pitchFamily="65" charset="-120"/>
                <a:cs typeface="Times New Roman" panose="02020603050405020304" pitchFamily="18" charset="0"/>
              </a:rPr>
              <a:t>︰</a:t>
            </a:r>
            <a:endParaRPr lang="zh-CN" altLang="en-US" sz="2600" strike="sngStrike" dirty="0">
              <a:latin typeface="Times New Roman" panose="02020603050405020304" pitchFamily="18" charset="0"/>
              <a:ea typeface="DFKai-SB" panose="03000509000000000000" pitchFamily="65" charset="-120"/>
              <a:cs typeface="Times New Roman" panose="02020603050405020304" pitchFamily="18" charset="0"/>
            </a:endParaRPr>
          </a:p>
        </p:txBody>
      </p:sp>
      <p:grpSp>
        <p:nvGrpSpPr>
          <p:cNvPr id="11" name="Group 10"/>
          <p:cNvGrpSpPr/>
          <p:nvPr/>
        </p:nvGrpSpPr>
        <p:grpSpPr>
          <a:xfrm>
            <a:off x="6616656" y="2972832"/>
            <a:ext cx="3439724" cy="2700675"/>
            <a:chOff x="818045" y="2882247"/>
            <a:chExt cx="4060190" cy="3042684"/>
          </a:xfrm>
        </p:grpSpPr>
        <p:pic>
          <p:nvPicPr>
            <p:cNvPr id="8" name="图片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2597" y="2882247"/>
              <a:ext cx="3580758" cy="2684729"/>
            </a:xfrm>
            <a:prstGeom prst="rect">
              <a:avLst/>
            </a:prstGeom>
            <a:ln w="12700" cap="sq">
              <a:solidFill>
                <a:srgbClr val="000000"/>
              </a:solidFill>
              <a:prstDash val="solid"/>
              <a:miter lim="800000"/>
            </a:ln>
            <a:effectLst>
              <a:outerShdw blurRad="50800" dist="38100" dir="2700000" algn="tl" rotWithShape="0">
                <a:srgbClr val="000000">
                  <a:alpha val="18000"/>
                </a:srgbClr>
              </a:outerShdw>
            </a:effectLst>
          </p:spPr>
        </p:pic>
        <p:sp>
          <p:nvSpPr>
            <p:cNvPr id="7" name="文本框 6"/>
            <p:cNvSpPr txBox="1"/>
            <p:nvPr/>
          </p:nvSpPr>
          <p:spPr>
            <a:xfrm>
              <a:off x="818045" y="5555599"/>
              <a:ext cx="4060190" cy="369332"/>
            </a:xfrm>
            <a:prstGeom prst="rect">
              <a:avLst/>
            </a:prstGeom>
            <a:noFill/>
          </p:spPr>
          <p:txBody>
            <a:bodyPr wrap="square" rtlCol="0">
              <a:spAutoFit/>
            </a:bodyPr>
            <a:lstStyle/>
            <a:p>
              <a:pPr algn="ctr"/>
              <a:r>
                <a:rPr lang="zh-CN" altLang="en-US" dirty="0" smtClean="0">
                  <a:latin typeface="DFKai-SB" panose="03000509000000000000" pitchFamily="65" charset="-120"/>
                  <a:ea typeface="DFKai-SB" panose="03000509000000000000" pitchFamily="65" charset="-120"/>
                </a:rPr>
                <a:t>世貿</a:t>
              </a:r>
              <a:r>
                <a:rPr lang="zh-TW" altLang="en-US" dirty="0" smtClean="0">
                  <a:latin typeface="DFKai-SB" panose="03000509000000000000" pitchFamily="65" charset="-120"/>
                  <a:ea typeface="DFKai-SB" panose="03000509000000000000" pitchFamily="65" charset="-120"/>
                </a:rPr>
                <a:t>組織</a:t>
              </a:r>
              <a:r>
                <a:rPr lang="zh-CN" altLang="en-US" dirty="0" smtClean="0">
                  <a:latin typeface="DFKai-SB" panose="03000509000000000000" pitchFamily="65" charset="-120"/>
                  <a:ea typeface="DFKai-SB" panose="03000509000000000000" pitchFamily="65" charset="-120"/>
                </a:rPr>
                <a:t>位於</a:t>
              </a:r>
              <a:r>
                <a:rPr lang="zh-CN" altLang="en-US" dirty="0">
                  <a:latin typeface="DFKai-SB" panose="03000509000000000000" pitchFamily="65" charset="-120"/>
                  <a:ea typeface="DFKai-SB" panose="03000509000000000000" pitchFamily="65" charset="-120"/>
                </a:rPr>
                <a:t>瑞士日內瓦的總部</a:t>
              </a:r>
            </a:p>
          </p:txBody>
        </p:sp>
      </p:grpSp>
      <p:sp>
        <p:nvSpPr>
          <p:cNvPr id="10" name="标题 1">
            <a:extLst>
              <a:ext uri="{FF2B5EF4-FFF2-40B4-BE49-F238E27FC236}">
                <a16:creationId xmlns:a16="http://schemas.microsoft.com/office/drawing/2014/main" id="{DD81B73F-E22C-42CE-A5DB-9F996C6FFEDE}"/>
              </a:ext>
            </a:extLst>
          </p:cNvPr>
          <p:cNvSpPr txBox="1">
            <a:spLocks noChangeArrowheads="1"/>
          </p:cNvSpPr>
          <p:nvPr/>
        </p:nvSpPr>
        <p:spPr bwMode="auto">
          <a:xfrm>
            <a:off x="2062162" y="872586"/>
            <a:ext cx="8067675" cy="515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zh-CN" altLang="en-US" sz="2800" dirty="0" smtClean="0">
                <a:latin typeface="DFKai-SB" panose="03000509000000000000" pitchFamily="65" charset="-120"/>
                <a:ea typeface="DFKai-SB" panose="03000509000000000000" pitchFamily="65" charset="-120"/>
                <a:sym typeface="Times New Roman" panose="02020603050405020304" pitchFamily="18" charset="0"/>
              </a:rPr>
              <a:t>世界</a:t>
            </a:r>
            <a:r>
              <a:rPr lang="zh-CN" altLang="en-US" sz="2800" dirty="0">
                <a:latin typeface="DFKai-SB" panose="03000509000000000000" pitchFamily="65" charset="-120"/>
                <a:ea typeface="DFKai-SB" panose="03000509000000000000" pitchFamily="65" charset="-120"/>
                <a:sym typeface="Times New Roman" panose="02020603050405020304" pitchFamily="18" charset="0"/>
              </a:rPr>
              <a:t>貿易組織</a:t>
            </a:r>
            <a:r>
              <a:rPr lang="zh-CN" altLang="en-US" sz="2800" dirty="0" smtClean="0">
                <a:latin typeface="DFKai-SB" panose="03000509000000000000" pitchFamily="65" charset="-120"/>
                <a:ea typeface="DFKai-SB" panose="03000509000000000000" pitchFamily="65" charset="-120"/>
                <a:sym typeface="Times New Roman" panose="02020603050405020304" pitchFamily="18" charset="0"/>
              </a:rPr>
              <a:t>的</a:t>
            </a:r>
            <a:r>
              <a:rPr lang="zh-TW" altLang="en-US" sz="2800" dirty="0" smtClean="0">
                <a:latin typeface="DFKai-SB" panose="03000509000000000000" pitchFamily="65" charset="-120"/>
                <a:ea typeface="DFKai-SB" panose="03000509000000000000" pitchFamily="65" charset="-120"/>
                <a:sym typeface="Times New Roman" panose="02020603050405020304" pitchFamily="18" charset="0"/>
              </a:rPr>
              <a:t>架構和</a:t>
            </a:r>
            <a:r>
              <a:rPr lang="zh-CN" altLang="en-US" sz="2800" dirty="0" smtClean="0">
                <a:latin typeface="DFKai-SB" panose="03000509000000000000" pitchFamily="65" charset="-120"/>
                <a:ea typeface="DFKai-SB" panose="03000509000000000000" pitchFamily="65" charset="-120"/>
                <a:sym typeface="Times New Roman" panose="02020603050405020304" pitchFamily="18" charset="0"/>
              </a:rPr>
              <a:t>主要</a:t>
            </a:r>
            <a:r>
              <a:rPr lang="zh-CN" altLang="en-US" sz="2800" dirty="0">
                <a:latin typeface="DFKai-SB" panose="03000509000000000000" pitchFamily="65" charset="-120"/>
                <a:ea typeface="DFKai-SB" panose="03000509000000000000" pitchFamily="65" charset="-120"/>
                <a:sym typeface="Times New Roman" panose="02020603050405020304" pitchFamily="18" charset="0"/>
              </a:rPr>
              <a:t>職能</a:t>
            </a:r>
            <a:endParaRPr lang="zh-CN" altLang="en-US" sz="2800" dirty="0">
              <a:latin typeface="DFKai-SB" panose="03000509000000000000" pitchFamily="65" charset="-120"/>
              <a:ea typeface="DFKai-SB" panose="03000509000000000000" pitchFamily="65" charset="-120"/>
            </a:endParaRPr>
          </a:p>
        </p:txBody>
      </p:sp>
      <p:grpSp>
        <p:nvGrpSpPr>
          <p:cNvPr id="5" name="组合 4"/>
          <p:cNvGrpSpPr/>
          <p:nvPr/>
        </p:nvGrpSpPr>
        <p:grpSpPr>
          <a:xfrm>
            <a:off x="975360" y="2812869"/>
            <a:ext cx="5435272" cy="3882900"/>
            <a:chOff x="5542844" y="1761597"/>
            <a:chExt cx="6532033" cy="4825696"/>
          </a:xfrm>
        </p:grpSpPr>
        <p:sp>
          <p:nvSpPr>
            <p:cNvPr id="12" name="矩形 11"/>
            <p:cNvSpPr/>
            <p:nvPr/>
          </p:nvSpPr>
          <p:spPr>
            <a:xfrm>
              <a:off x="5542844" y="1997101"/>
              <a:ext cx="6532033" cy="4354689"/>
            </a:xfrm>
            <a:prstGeom prst="rect">
              <a:avLst/>
            </a:prstGeom>
            <a:noFill/>
          </p:spPr>
        </p:sp>
        <p:sp>
          <p:nvSpPr>
            <p:cNvPr id="13" name="空心弧 12"/>
            <p:cNvSpPr/>
            <p:nvPr/>
          </p:nvSpPr>
          <p:spPr>
            <a:xfrm>
              <a:off x="7123643" y="2489228"/>
              <a:ext cx="3370434" cy="3370434"/>
            </a:xfrm>
            <a:prstGeom prst="blockArc">
              <a:avLst>
                <a:gd name="adj1" fmla="val 12600000"/>
                <a:gd name="adj2" fmla="val 16200000"/>
                <a:gd name="adj3" fmla="val 4521"/>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空心弧 13"/>
            <p:cNvSpPr/>
            <p:nvPr/>
          </p:nvSpPr>
          <p:spPr>
            <a:xfrm>
              <a:off x="7123643" y="2489228"/>
              <a:ext cx="3370434" cy="3370434"/>
            </a:xfrm>
            <a:prstGeom prst="blockArc">
              <a:avLst>
                <a:gd name="adj1" fmla="val 9000000"/>
                <a:gd name="adj2" fmla="val 12600000"/>
                <a:gd name="adj3" fmla="val 4521"/>
              </a:avLst>
            </a:prstGeom>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5" name="空心弧 14"/>
            <p:cNvSpPr/>
            <p:nvPr/>
          </p:nvSpPr>
          <p:spPr>
            <a:xfrm>
              <a:off x="7123643" y="2489228"/>
              <a:ext cx="3370434" cy="3370434"/>
            </a:xfrm>
            <a:prstGeom prst="blockArc">
              <a:avLst>
                <a:gd name="adj1" fmla="val 5400000"/>
                <a:gd name="adj2" fmla="val 9000000"/>
                <a:gd name="adj3" fmla="val 4521"/>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6" name="空心弧 15"/>
            <p:cNvSpPr/>
            <p:nvPr/>
          </p:nvSpPr>
          <p:spPr>
            <a:xfrm>
              <a:off x="7123643" y="2489228"/>
              <a:ext cx="3370434" cy="3370434"/>
            </a:xfrm>
            <a:prstGeom prst="blockArc">
              <a:avLst>
                <a:gd name="adj1" fmla="val 1800000"/>
                <a:gd name="adj2" fmla="val 5400000"/>
                <a:gd name="adj3" fmla="val 4521"/>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空心弧 16"/>
            <p:cNvSpPr/>
            <p:nvPr/>
          </p:nvSpPr>
          <p:spPr>
            <a:xfrm>
              <a:off x="7123643" y="2489228"/>
              <a:ext cx="3370434" cy="3370434"/>
            </a:xfrm>
            <a:prstGeom prst="blockArc">
              <a:avLst>
                <a:gd name="adj1" fmla="val 19800000"/>
                <a:gd name="adj2" fmla="val 1800000"/>
                <a:gd name="adj3" fmla="val 4521"/>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8" name="空心弧 17"/>
            <p:cNvSpPr/>
            <p:nvPr/>
          </p:nvSpPr>
          <p:spPr>
            <a:xfrm>
              <a:off x="7123643" y="2489228"/>
              <a:ext cx="3370434" cy="3370434"/>
            </a:xfrm>
            <a:prstGeom prst="blockArc">
              <a:avLst>
                <a:gd name="adj1" fmla="val 16200000"/>
                <a:gd name="adj2" fmla="val 19800000"/>
                <a:gd name="adj3" fmla="val 4521"/>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9" name="任意多边形 18"/>
            <p:cNvSpPr/>
            <p:nvPr/>
          </p:nvSpPr>
          <p:spPr>
            <a:xfrm>
              <a:off x="8066237" y="3431822"/>
              <a:ext cx="1485245" cy="1485245"/>
            </a:xfrm>
            <a:custGeom>
              <a:avLst/>
              <a:gdLst>
                <a:gd name="connsiteX0" fmla="*/ 0 w 1485245"/>
                <a:gd name="connsiteY0" fmla="*/ 742623 h 1485245"/>
                <a:gd name="connsiteX1" fmla="*/ 742623 w 1485245"/>
                <a:gd name="connsiteY1" fmla="*/ 0 h 1485245"/>
                <a:gd name="connsiteX2" fmla="*/ 1485246 w 1485245"/>
                <a:gd name="connsiteY2" fmla="*/ 742623 h 1485245"/>
                <a:gd name="connsiteX3" fmla="*/ 742623 w 1485245"/>
                <a:gd name="connsiteY3" fmla="*/ 1485246 h 1485245"/>
                <a:gd name="connsiteX4" fmla="*/ 0 w 1485245"/>
                <a:gd name="connsiteY4" fmla="*/ 742623 h 1485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5245" h="1485245">
                  <a:moveTo>
                    <a:pt x="0" y="742623"/>
                  </a:moveTo>
                  <a:cubicBezTo>
                    <a:pt x="0" y="332484"/>
                    <a:pt x="332484" y="0"/>
                    <a:pt x="742623" y="0"/>
                  </a:cubicBezTo>
                  <a:cubicBezTo>
                    <a:pt x="1152762" y="0"/>
                    <a:pt x="1485246" y="332484"/>
                    <a:pt x="1485246" y="742623"/>
                  </a:cubicBezTo>
                  <a:cubicBezTo>
                    <a:pt x="1485246" y="1152762"/>
                    <a:pt x="1152762" y="1485246"/>
                    <a:pt x="742623" y="1485246"/>
                  </a:cubicBezTo>
                  <a:cubicBezTo>
                    <a:pt x="332484" y="1485246"/>
                    <a:pt x="0" y="1152762"/>
                    <a:pt x="0" y="742623"/>
                  </a:cubicBez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8149" tIns="258149" rIns="258149" bIns="258149" numCol="1" spcCol="1270" anchor="ctr" anchorCtr="0">
              <a:noAutofit/>
            </a:bodyPr>
            <a:lstStyle/>
            <a:p>
              <a:pPr lvl="0" algn="ctr" defTabSz="1422400">
                <a:lnSpc>
                  <a:spcPct val="90000"/>
                </a:lnSpc>
                <a:spcBef>
                  <a:spcPct val="0"/>
                </a:spcBef>
                <a:spcAft>
                  <a:spcPct val="35000"/>
                </a:spcAft>
              </a:pPr>
              <a:r>
                <a:rPr lang="zh-CN" altLang="en-US" sz="2800" kern="1200" dirty="0">
                  <a:solidFill>
                    <a:schemeClr val="bg1"/>
                  </a:solidFill>
                  <a:latin typeface="DFKai-SB" panose="03000509000000000000" pitchFamily="65" charset="-120"/>
                  <a:ea typeface="DFKai-SB" panose="03000509000000000000" pitchFamily="65" charset="-120"/>
                </a:rPr>
                <a:t>主要職能</a:t>
              </a:r>
            </a:p>
          </p:txBody>
        </p:sp>
        <p:sp>
          <p:nvSpPr>
            <p:cNvPr id="20" name="任意多边形 19"/>
            <p:cNvSpPr/>
            <p:nvPr/>
          </p:nvSpPr>
          <p:spPr>
            <a:xfrm>
              <a:off x="8043131" y="1761597"/>
              <a:ext cx="1531458" cy="1531458"/>
            </a:xfrm>
            <a:custGeom>
              <a:avLst/>
              <a:gdLst>
                <a:gd name="connsiteX0" fmla="*/ 0 w 1531458"/>
                <a:gd name="connsiteY0" fmla="*/ 765729 h 1531458"/>
                <a:gd name="connsiteX1" fmla="*/ 765729 w 1531458"/>
                <a:gd name="connsiteY1" fmla="*/ 0 h 1531458"/>
                <a:gd name="connsiteX2" fmla="*/ 1531458 w 1531458"/>
                <a:gd name="connsiteY2" fmla="*/ 765729 h 1531458"/>
                <a:gd name="connsiteX3" fmla="*/ 765729 w 1531458"/>
                <a:gd name="connsiteY3" fmla="*/ 1531458 h 1531458"/>
                <a:gd name="connsiteX4" fmla="*/ 0 w 1531458"/>
                <a:gd name="connsiteY4" fmla="*/ 765729 h 1531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1458" h="1531458">
                  <a:moveTo>
                    <a:pt x="0" y="765729"/>
                  </a:moveTo>
                  <a:cubicBezTo>
                    <a:pt x="0" y="342829"/>
                    <a:pt x="342829" y="0"/>
                    <a:pt x="765729" y="0"/>
                  </a:cubicBezTo>
                  <a:cubicBezTo>
                    <a:pt x="1188629" y="0"/>
                    <a:pt x="1531458" y="342829"/>
                    <a:pt x="1531458" y="765729"/>
                  </a:cubicBezTo>
                  <a:cubicBezTo>
                    <a:pt x="1531458" y="1188629"/>
                    <a:pt x="1188629" y="1531458"/>
                    <a:pt x="765729" y="1531458"/>
                  </a:cubicBezTo>
                  <a:cubicBezTo>
                    <a:pt x="342829" y="1531458"/>
                    <a:pt x="0" y="1188629"/>
                    <a:pt x="0" y="765729"/>
                  </a:cubicBez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249677" tIns="249677" rIns="249677" bIns="249677" numCol="1" spcCol="1270" anchor="ctr" anchorCtr="0">
              <a:noAutofit/>
            </a:bodyPr>
            <a:lstStyle/>
            <a:p>
              <a:pPr lvl="0" algn="ctr" defTabSz="889000">
                <a:lnSpc>
                  <a:spcPct val="90000"/>
                </a:lnSpc>
                <a:spcBef>
                  <a:spcPct val="0"/>
                </a:spcBef>
                <a:spcAft>
                  <a:spcPct val="35000"/>
                </a:spcAft>
              </a:pPr>
              <a:r>
                <a:rPr lang="zh-TW" altLang="en-US" sz="2000" dirty="0" smtClean="0">
                  <a:solidFill>
                    <a:schemeClr val="tx1"/>
                  </a:solidFill>
                  <a:latin typeface="DFKai-SB" panose="03000509000000000000" pitchFamily="65" charset="-120"/>
                  <a:ea typeface="DFKai-SB" panose="03000509000000000000" pitchFamily="65" charset="-120"/>
                </a:rPr>
                <a:t>執行</a:t>
              </a:r>
              <a:r>
                <a:rPr lang="zh-TW" altLang="en-US" sz="2000" dirty="0">
                  <a:solidFill>
                    <a:schemeClr val="tx1"/>
                  </a:solidFill>
                  <a:latin typeface="DFKai-SB" panose="03000509000000000000" pitchFamily="65" charset="-120"/>
                  <a:ea typeface="DFKai-SB" panose="03000509000000000000" pitchFamily="65" charset="-120"/>
                </a:rPr>
                <a:t>世貿組織的貿易協議</a:t>
              </a:r>
              <a:endParaRPr lang="zh-CN" altLang="en-US" sz="2000" kern="1200" dirty="0">
                <a:solidFill>
                  <a:schemeClr val="tx1"/>
                </a:solidFill>
                <a:latin typeface="DFKai-SB" panose="03000509000000000000" pitchFamily="65" charset="-120"/>
                <a:ea typeface="DFKai-SB" panose="03000509000000000000" pitchFamily="65" charset="-120"/>
              </a:endParaRPr>
            </a:p>
          </p:txBody>
        </p:sp>
        <p:sp>
          <p:nvSpPr>
            <p:cNvPr id="21" name="任意多边形 20"/>
            <p:cNvSpPr/>
            <p:nvPr/>
          </p:nvSpPr>
          <p:spPr>
            <a:xfrm>
              <a:off x="9469578" y="2585156"/>
              <a:ext cx="1531458" cy="1531458"/>
            </a:xfrm>
            <a:custGeom>
              <a:avLst/>
              <a:gdLst>
                <a:gd name="connsiteX0" fmla="*/ 0 w 1531458"/>
                <a:gd name="connsiteY0" fmla="*/ 765729 h 1531458"/>
                <a:gd name="connsiteX1" fmla="*/ 765729 w 1531458"/>
                <a:gd name="connsiteY1" fmla="*/ 0 h 1531458"/>
                <a:gd name="connsiteX2" fmla="*/ 1531458 w 1531458"/>
                <a:gd name="connsiteY2" fmla="*/ 765729 h 1531458"/>
                <a:gd name="connsiteX3" fmla="*/ 765729 w 1531458"/>
                <a:gd name="connsiteY3" fmla="*/ 1531458 h 1531458"/>
                <a:gd name="connsiteX4" fmla="*/ 0 w 1531458"/>
                <a:gd name="connsiteY4" fmla="*/ 765729 h 1531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1458" h="1531458">
                  <a:moveTo>
                    <a:pt x="0" y="765729"/>
                  </a:moveTo>
                  <a:cubicBezTo>
                    <a:pt x="0" y="342829"/>
                    <a:pt x="342829" y="0"/>
                    <a:pt x="765729" y="0"/>
                  </a:cubicBezTo>
                  <a:cubicBezTo>
                    <a:pt x="1188629" y="0"/>
                    <a:pt x="1531458" y="342829"/>
                    <a:pt x="1531458" y="765729"/>
                  </a:cubicBezTo>
                  <a:cubicBezTo>
                    <a:pt x="1531458" y="1188629"/>
                    <a:pt x="1188629" y="1531458"/>
                    <a:pt x="765729" y="1531458"/>
                  </a:cubicBezTo>
                  <a:cubicBezTo>
                    <a:pt x="342829" y="1531458"/>
                    <a:pt x="0" y="1188629"/>
                    <a:pt x="0" y="765729"/>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49677" tIns="249677" rIns="249677" bIns="249677" numCol="1" spcCol="1270" anchor="ctr" anchorCtr="0">
              <a:noAutofit/>
            </a:bodyPr>
            <a:lstStyle/>
            <a:p>
              <a:pPr lvl="0" algn="ctr" defTabSz="889000">
                <a:lnSpc>
                  <a:spcPct val="90000"/>
                </a:lnSpc>
                <a:spcBef>
                  <a:spcPct val="0"/>
                </a:spcBef>
                <a:spcAft>
                  <a:spcPct val="35000"/>
                </a:spcAft>
              </a:pPr>
              <a:r>
                <a:rPr lang="zh-TW" altLang="en-US" sz="2000" dirty="0" smtClean="0">
                  <a:solidFill>
                    <a:schemeClr val="tx1"/>
                  </a:solidFill>
                  <a:latin typeface="DFKai-SB" panose="03000509000000000000" pitchFamily="65" charset="-120"/>
                  <a:ea typeface="DFKai-SB" panose="03000509000000000000" pitchFamily="65" charset="-120"/>
                </a:rPr>
                <a:t>充當貿易談判場所</a:t>
              </a:r>
              <a:endParaRPr lang="zh-CN" altLang="en-US" sz="2000" kern="1200" dirty="0">
                <a:solidFill>
                  <a:schemeClr val="tx1"/>
                </a:solidFill>
                <a:latin typeface="DFKai-SB" panose="03000509000000000000" pitchFamily="65" charset="-120"/>
                <a:ea typeface="DFKai-SB" panose="03000509000000000000" pitchFamily="65" charset="-120"/>
              </a:endParaRPr>
            </a:p>
          </p:txBody>
        </p:sp>
        <p:sp>
          <p:nvSpPr>
            <p:cNvPr id="22" name="任意多边形 21"/>
            <p:cNvSpPr/>
            <p:nvPr/>
          </p:nvSpPr>
          <p:spPr>
            <a:xfrm>
              <a:off x="9469578" y="4232275"/>
              <a:ext cx="1531458" cy="1531458"/>
            </a:xfrm>
            <a:custGeom>
              <a:avLst/>
              <a:gdLst>
                <a:gd name="connsiteX0" fmla="*/ 0 w 1531458"/>
                <a:gd name="connsiteY0" fmla="*/ 765729 h 1531458"/>
                <a:gd name="connsiteX1" fmla="*/ 765729 w 1531458"/>
                <a:gd name="connsiteY1" fmla="*/ 0 h 1531458"/>
                <a:gd name="connsiteX2" fmla="*/ 1531458 w 1531458"/>
                <a:gd name="connsiteY2" fmla="*/ 765729 h 1531458"/>
                <a:gd name="connsiteX3" fmla="*/ 765729 w 1531458"/>
                <a:gd name="connsiteY3" fmla="*/ 1531458 h 1531458"/>
                <a:gd name="connsiteX4" fmla="*/ 0 w 1531458"/>
                <a:gd name="connsiteY4" fmla="*/ 765729 h 1531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1458" h="1531458">
                  <a:moveTo>
                    <a:pt x="0" y="765729"/>
                  </a:moveTo>
                  <a:cubicBezTo>
                    <a:pt x="0" y="342829"/>
                    <a:pt x="342829" y="0"/>
                    <a:pt x="765729" y="0"/>
                  </a:cubicBezTo>
                  <a:cubicBezTo>
                    <a:pt x="1188629" y="0"/>
                    <a:pt x="1531458" y="342829"/>
                    <a:pt x="1531458" y="765729"/>
                  </a:cubicBezTo>
                  <a:cubicBezTo>
                    <a:pt x="1531458" y="1188629"/>
                    <a:pt x="1188629" y="1531458"/>
                    <a:pt x="765729" y="1531458"/>
                  </a:cubicBezTo>
                  <a:cubicBezTo>
                    <a:pt x="342829" y="1531458"/>
                    <a:pt x="0" y="1188629"/>
                    <a:pt x="0" y="765729"/>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9677" tIns="249677" rIns="249677" bIns="249677" numCol="1" spcCol="1270" anchor="ctr" anchorCtr="0">
              <a:noAutofit/>
            </a:bodyPr>
            <a:lstStyle/>
            <a:p>
              <a:pPr lvl="0" algn="ctr" defTabSz="889000">
                <a:lnSpc>
                  <a:spcPct val="90000"/>
                </a:lnSpc>
                <a:spcBef>
                  <a:spcPct val="0"/>
                </a:spcBef>
                <a:spcAft>
                  <a:spcPct val="35000"/>
                </a:spcAft>
              </a:pPr>
              <a:r>
                <a:rPr lang="zh-CN" altLang="en-US" sz="2000" kern="1200" dirty="0">
                  <a:solidFill>
                    <a:schemeClr val="tx1"/>
                  </a:solidFill>
                  <a:latin typeface="DFKai-SB" panose="03000509000000000000" pitchFamily="65" charset="-120"/>
                  <a:ea typeface="DFKai-SB" panose="03000509000000000000" pitchFamily="65" charset="-120"/>
                </a:rPr>
                <a:t>解決貿易爭端</a:t>
              </a:r>
            </a:p>
          </p:txBody>
        </p:sp>
        <p:sp>
          <p:nvSpPr>
            <p:cNvPr id="23" name="任意多边形 22"/>
            <p:cNvSpPr/>
            <p:nvPr/>
          </p:nvSpPr>
          <p:spPr>
            <a:xfrm>
              <a:off x="8043131" y="5055835"/>
              <a:ext cx="1531458" cy="1531458"/>
            </a:xfrm>
            <a:custGeom>
              <a:avLst/>
              <a:gdLst>
                <a:gd name="connsiteX0" fmla="*/ 0 w 1531458"/>
                <a:gd name="connsiteY0" fmla="*/ 765729 h 1531458"/>
                <a:gd name="connsiteX1" fmla="*/ 765729 w 1531458"/>
                <a:gd name="connsiteY1" fmla="*/ 0 h 1531458"/>
                <a:gd name="connsiteX2" fmla="*/ 1531458 w 1531458"/>
                <a:gd name="connsiteY2" fmla="*/ 765729 h 1531458"/>
                <a:gd name="connsiteX3" fmla="*/ 765729 w 1531458"/>
                <a:gd name="connsiteY3" fmla="*/ 1531458 h 1531458"/>
                <a:gd name="connsiteX4" fmla="*/ 0 w 1531458"/>
                <a:gd name="connsiteY4" fmla="*/ 765729 h 1531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1458" h="1531458">
                  <a:moveTo>
                    <a:pt x="0" y="765729"/>
                  </a:moveTo>
                  <a:cubicBezTo>
                    <a:pt x="0" y="342829"/>
                    <a:pt x="342829" y="0"/>
                    <a:pt x="765729" y="0"/>
                  </a:cubicBezTo>
                  <a:cubicBezTo>
                    <a:pt x="1188629" y="0"/>
                    <a:pt x="1531458" y="342829"/>
                    <a:pt x="1531458" y="765729"/>
                  </a:cubicBezTo>
                  <a:cubicBezTo>
                    <a:pt x="1531458" y="1188629"/>
                    <a:pt x="1188629" y="1531458"/>
                    <a:pt x="765729" y="1531458"/>
                  </a:cubicBezTo>
                  <a:cubicBezTo>
                    <a:pt x="342829" y="1531458"/>
                    <a:pt x="0" y="1188629"/>
                    <a:pt x="0" y="765729"/>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249677" tIns="249677" rIns="249677" bIns="249677" numCol="1" spcCol="1270" anchor="ctr" anchorCtr="0">
              <a:noAutofit/>
            </a:bodyPr>
            <a:lstStyle/>
            <a:p>
              <a:pPr lvl="0" algn="ctr" defTabSz="889000">
                <a:lnSpc>
                  <a:spcPct val="90000"/>
                </a:lnSpc>
                <a:spcBef>
                  <a:spcPct val="0"/>
                </a:spcBef>
                <a:spcAft>
                  <a:spcPct val="35000"/>
                </a:spcAft>
              </a:pPr>
              <a:r>
                <a:rPr lang="zh-TW" altLang="en-US" sz="2000" kern="1200" dirty="0" smtClean="0">
                  <a:solidFill>
                    <a:schemeClr val="tx1"/>
                  </a:solidFill>
                  <a:latin typeface="DFKai-SB" panose="03000509000000000000" pitchFamily="65" charset="-120"/>
                  <a:ea typeface="DFKai-SB" panose="03000509000000000000" pitchFamily="65" charset="-120"/>
                </a:rPr>
                <a:t>檢視各</a:t>
              </a:r>
              <a:r>
                <a:rPr lang="zh-CN" altLang="en-US" sz="2000" kern="1200" dirty="0" smtClean="0">
                  <a:solidFill>
                    <a:schemeClr val="tx1"/>
                  </a:solidFill>
                  <a:latin typeface="DFKai-SB" panose="03000509000000000000" pitchFamily="65" charset="-120"/>
                  <a:ea typeface="DFKai-SB" panose="03000509000000000000" pitchFamily="65" charset="-120"/>
                </a:rPr>
                <a:t>國</a:t>
              </a:r>
              <a:r>
                <a:rPr lang="zh-TW" altLang="en-US" sz="2000" kern="1200" dirty="0" smtClean="0">
                  <a:solidFill>
                    <a:schemeClr val="tx1"/>
                  </a:solidFill>
                  <a:latin typeface="DFKai-SB" panose="03000509000000000000" pitchFamily="65" charset="-120"/>
                  <a:ea typeface="DFKai-SB" panose="03000509000000000000" pitchFamily="65" charset="-120"/>
                </a:rPr>
                <a:t>的</a:t>
              </a:r>
              <a:r>
                <a:rPr lang="zh-CN" altLang="en-US" sz="2000" kern="1200" dirty="0" smtClean="0">
                  <a:solidFill>
                    <a:schemeClr val="tx1"/>
                  </a:solidFill>
                  <a:latin typeface="DFKai-SB" panose="03000509000000000000" pitchFamily="65" charset="-120"/>
                  <a:ea typeface="DFKai-SB" panose="03000509000000000000" pitchFamily="65" charset="-120"/>
                </a:rPr>
                <a:t>貿易</a:t>
              </a:r>
              <a:r>
                <a:rPr lang="zh-CN" altLang="en-US" sz="2000" kern="1200" dirty="0">
                  <a:solidFill>
                    <a:schemeClr val="tx1"/>
                  </a:solidFill>
                  <a:latin typeface="DFKai-SB" panose="03000509000000000000" pitchFamily="65" charset="-120"/>
                  <a:ea typeface="DFKai-SB" panose="03000509000000000000" pitchFamily="65" charset="-120"/>
                </a:rPr>
                <a:t>政策</a:t>
              </a:r>
            </a:p>
          </p:txBody>
        </p:sp>
        <p:sp>
          <p:nvSpPr>
            <p:cNvPr id="24" name="任意多边形 23"/>
            <p:cNvSpPr/>
            <p:nvPr/>
          </p:nvSpPr>
          <p:spPr>
            <a:xfrm>
              <a:off x="6616683" y="4232275"/>
              <a:ext cx="1531458" cy="1531458"/>
            </a:xfrm>
            <a:custGeom>
              <a:avLst/>
              <a:gdLst>
                <a:gd name="connsiteX0" fmla="*/ 0 w 1531458"/>
                <a:gd name="connsiteY0" fmla="*/ 765729 h 1531458"/>
                <a:gd name="connsiteX1" fmla="*/ 765729 w 1531458"/>
                <a:gd name="connsiteY1" fmla="*/ 0 h 1531458"/>
                <a:gd name="connsiteX2" fmla="*/ 1531458 w 1531458"/>
                <a:gd name="connsiteY2" fmla="*/ 765729 h 1531458"/>
                <a:gd name="connsiteX3" fmla="*/ 765729 w 1531458"/>
                <a:gd name="connsiteY3" fmla="*/ 1531458 h 1531458"/>
                <a:gd name="connsiteX4" fmla="*/ 0 w 1531458"/>
                <a:gd name="connsiteY4" fmla="*/ 765729 h 1531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1458" h="1531458">
                  <a:moveTo>
                    <a:pt x="0" y="765729"/>
                  </a:moveTo>
                  <a:cubicBezTo>
                    <a:pt x="0" y="342829"/>
                    <a:pt x="342829" y="0"/>
                    <a:pt x="765729" y="0"/>
                  </a:cubicBezTo>
                  <a:cubicBezTo>
                    <a:pt x="1188629" y="0"/>
                    <a:pt x="1531458" y="342829"/>
                    <a:pt x="1531458" y="765729"/>
                  </a:cubicBezTo>
                  <a:cubicBezTo>
                    <a:pt x="1531458" y="1188629"/>
                    <a:pt x="1188629" y="1531458"/>
                    <a:pt x="765729" y="1531458"/>
                  </a:cubicBezTo>
                  <a:cubicBezTo>
                    <a:pt x="342829" y="1531458"/>
                    <a:pt x="0" y="1188629"/>
                    <a:pt x="0" y="765729"/>
                  </a:cubicBez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249677" tIns="249677" rIns="249677" bIns="249677" numCol="1" spcCol="1270" anchor="ctr" anchorCtr="0">
              <a:noAutofit/>
            </a:bodyPr>
            <a:lstStyle/>
            <a:p>
              <a:pPr lvl="0" algn="ctr" defTabSz="889000">
                <a:lnSpc>
                  <a:spcPct val="90000"/>
                </a:lnSpc>
                <a:spcBef>
                  <a:spcPct val="0"/>
                </a:spcBef>
                <a:spcAft>
                  <a:spcPct val="35000"/>
                </a:spcAft>
              </a:pPr>
              <a:r>
                <a:rPr lang="zh-TW" altLang="en-US" sz="2000" dirty="0" smtClean="0">
                  <a:solidFill>
                    <a:schemeClr val="tx1"/>
                  </a:solidFill>
                  <a:latin typeface="DFKai-SB" panose="03000509000000000000" pitchFamily="65" charset="-120"/>
                  <a:ea typeface="DFKai-SB" panose="03000509000000000000" pitchFamily="65" charset="-120"/>
                </a:rPr>
                <a:t>建立發展</a:t>
              </a:r>
              <a:r>
                <a:rPr lang="zh-TW" altLang="en-US" sz="2000" dirty="0">
                  <a:solidFill>
                    <a:schemeClr val="tx1"/>
                  </a:solidFill>
                  <a:latin typeface="DFKai-SB" panose="03000509000000000000" pitchFamily="65" charset="-120"/>
                  <a:ea typeface="DFKai-SB" panose="03000509000000000000" pitchFamily="65" charset="-120"/>
                </a:rPr>
                <a:t>中</a:t>
              </a:r>
              <a:r>
                <a:rPr lang="zh-TW" altLang="en-US" sz="2000" dirty="0" smtClean="0">
                  <a:solidFill>
                    <a:schemeClr val="tx1"/>
                  </a:solidFill>
                  <a:latin typeface="DFKai-SB" panose="03000509000000000000" pitchFamily="65" charset="-120"/>
                  <a:ea typeface="DFKai-SB" panose="03000509000000000000" pitchFamily="65" charset="-120"/>
                </a:rPr>
                <a:t>國家的貿易能力</a:t>
              </a:r>
              <a:endParaRPr lang="zh-CN" altLang="en-US" sz="2000" kern="1200" dirty="0">
                <a:solidFill>
                  <a:schemeClr val="tx1"/>
                </a:solidFill>
                <a:latin typeface="DFKai-SB" panose="03000509000000000000" pitchFamily="65" charset="-120"/>
                <a:ea typeface="DFKai-SB" panose="03000509000000000000" pitchFamily="65" charset="-120"/>
              </a:endParaRPr>
            </a:p>
          </p:txBody>
        </p:sp>
        <p:sp>
          <p:nvSpPr>
            <p:cNvPr id="25" name="任意多边形 24"/>
            <p:cNvSpPr/>
            <p:nvPr/>
          </p:nvSpPr>
          <p:spPr>
            <a:xfrm>
              <a:off x="6616683" y="2585156"/>
              <a:ext cx="1531458" cy="1531458"/>
            </a:xfrm>
            <a:custGeom>
              <a:avLst/>
              <a:gdLst>
                <a:gd name="connsiteX0" fmla="*/ 0 w 1531458"/>
                <a:gd name="connsiteY0" fmla="*/ 765729 h 1531458"/>
                <a:gd name="connsiteX1" fmla="*/ 765729 w 1531458"/>
                <a:gd name="connsiteY1" fmla="*/ 0 h 1531458"/>
                <a:gd name="connsiteX2" fmla="*/ 1531458 w 1531458"/>
                <a:gd name="connsiteY2" fmla="*/ 765729 h 1531458"/>
                <a:gd name="connsiteX3" fmla="*/ 765729 w 1531458"/>
                <a:gd name="connsiteY3" fmla="*/ 1531458 h 1531458"/>
                <a:gd name="connsiteX4" fmla="*/ 0 w 1531458"/>
                <a:gd name="connsiteY4" fmla="*/ 765729 h 1531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1458" h="1531458">
                  <a:moveTo>
                    <a:pt x="0" y="765729"/>
                  </a:moveTo>
                  <a:cubicBezTo>
                    <a:pt x="0" y="342829"/>
                    <a:pt x="342829" y="0"/>
                    <a:pt x="765729" y="0"/>
                  </a:cubicBezTo>
                  <a:cubicBezTo>
                    <a:pt x="1188629" y="0"/>
                    <a:pt x="1531458" y="342829"/>
                    <a:pt x="1531458" y="765729"/>
                  </a:cubicBezTo>
                  <a:cubicBezTo>
                    <a:pt x="1531458" y="1188629"/>
                    <a:pt x="1188629" y="1531458"/>
                    <a:pt x="765729" y="1531458"/>
                  </a:cubicBezTo>
                  <a:cubicBezTo>
                    <a:pt x="342829" y="1531458"/>
                    <a:pt x="0" y="1188629"/>
                    <a:pt x="0" y="765729"/>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9677" tIns="249677" rIns="249677" bIns="249677" numCol="1" spcCol="1270" anchor="ctr" anchorCtr="0">
              <a:noAutofit/>
            </a:bodyPr>
            <a:lstStyle/>
            <a:p>
              <a:pPr lvl="0" algn="ctr" defTabSz="889000">
                <a:lnSpc>
                  <a:spcPct val="90000"/>
                </a:lnSpc>
                <a:spcBef>
                  <a:spcPct val="0"/>
                </a:spcBef>
                <a:spcAft>
                  <a:spcPct val="35000"/>
                </a:spcAft>
              </a:pPr>
              <a:r>
                <a:rPr lang="zh-CN" altLang="en-US" sz="2000" kern="1200" dirty="0">
                  <a:solidFill>
                    <a:schemeClr val="tx1"/>
                  </a:solidFill>
                  <a:latin typeface="DFKai-SB" panose="03000509000000000000" pitchFamily="65" charset="-120"/>
                  <a:ea typeface="DFKai-SB" panose="03000509000000000000" pitchFamily="65" charset="-120"/>
                </a:rPr>
                <a:t>與其他國際組織合作</a:t>
              </a:r>
            </a:p>
          </p:txBody>
        </p:sp>
      </p:grpSp>
      <p:sp>
        <p:nvSpPr>
          <p:cNvPr id="26" name="任意多边形: 形状 7"/>
          <p:cNvSpPr/>
          <p:nvPr/>
        </p:nvSpPr>
        <p:spPr bwMode="auto">
          <a:xfrm>
            <a:off x="3979355" y="175252"/>
            <a:ext cx="4233288"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TW" altLang="en-US" sz="4000" b="1" dirty="0">
                <a:solidFill>
                  <a:schemeClr val="bg1"/>
                </a:solidFill>
                <a:latin typeface="標楷體" panose="03000509000000000000" pitchFamily="65" charset="-120"/>
                <a:ea typeface="標楷體" panose="03000509000000000000" pitchFamily="65" charset="-120"/>
              </a:rPr>
              <a:t>國際經濟</a:t>
            </a:r>
            <a:r>
              <a:rPr lang="zh-TW" altLang="en-US" sz="4000" b="1" dirty="0" smtClean="0">
                <a:solidFill>
                  <a:schemeClr val="bg1"/>
                </a:solidFill>
                <a:latin typeface="標楷體" panose="03000509000000000000" pitchFamily="65" charset="-120"/>
                <a:ea typeface="標楷體" panose="03000509000000000000" pitchFamily="65" charset="-120"/>
              </a:rPr>
              <a:t>組織</a:t>
            </a:r>
            <a:endParaRPr lang="zh-TW" altLang="en-US" sz="4000" b="1" dirty="0">
              <a:solidFill>
                <a:schemeClr val="bg1"/>
              </a:solidFill>
              <a:latin typeface="標楷體" panose="03000509000000000000" pitchFamily="65" charset="-120"/>
              <a:ea typeface="標楷體" panose="03000509000000000000" pitchFamily="65" charset="-120"/>
            </a:endParaRPr>
          </a:p>
        </p:txBody>
      </p:sp>
      <p:sp>
        <p:nvSpPr>
          <p:cNvPr id="27" name="文本框 8"/>
          <p:cNvSpPr txBox="1"/>
          <p:nvPr/>
        </p:nvSpPr>
        <p:spPr>
          <a:xfrm>
            <a:off x="6095999" y="5828405"/>
            <a:ext cx="5268686" cy="553998"/>
          </a:xfrm>
          <a:prstGeom prst="rect">
            <a:avLst/>
          </a:prstGeom>
          <a:noFill/>
        </p:spPr>
        <p:txBody>
          <a:bodyPr wrap="square" rtlCol="0" anchor="t">
            <a:spAutoFit/>
          </a:bodyPr>
          <a:lstStyle/>
          <a:p>
            <a:r>
              <a:rPr lang="zh-TW" altLang="en-US" sz="1600" dirty="0" smtClean="0">
                <a:latin typeface="DFKai-SB" panose="03000509000000000000" pitchFamily="65" charset="-120"/>
                <a:ea typeface="DFKai-SB" panose="03000509000000000000" pitchFamily="65" charset="-120"/>
                <a:cs typeface="楷体" panose="02010609060101010101" pitchFamily="49" charset="-122"/>
                <a:sym typeface="+mn-ea"/>
              </a:rPr>
              <a:t>資料</a:t>
            </a:r>
            <a:r>
              <a:rPr lang="zh-CN" altLang="en-US" sz="1600" dirty="0" smtClean="0">
                <a:latin typeface="DFKai-SB" panose="03000509000000000000" pitchFamily="65" charset="-120"/>
                <a:ea typeface="DFKai-SB" panose="03000509000000000000" pitchFamily="65" charset="-120"/>
                <a:cs typeface="楷体" panose="02010609060101010101" pitchFamily="49" charset="-122"/>
                <a:sym typeface="+mn-ea"/>
              </a:rPr>
              <a:t>來源：</a:t>
            </a:r>
            <a:r>
              <a:rPr lang="zh-TW" altLang="en-US" sz="1600" dirty="0">
                <a:latin typeface="DFKai-SB" panose="03000509000000000000" pitchFamily="65" charset="-120"/>
                <a:ea typeface="DFKai-SB" panose="03000509000000000000" pitchFamily="65" charset="-120"/>
                <a:cs typeface="+mn-ea"/>
                <a:sym typeface="Times New Roman" panose="02020603050405020304" pitchFamily="18" charset="0"/>
              </a:rPr>
              <a:t>世界貿易組織網站</a:t>
            </a:r>
            <a:endParaRPr lang="en-US" altLang="zh-CN" sz="1600" dirty="0">
              <a:latin typeface="DFKai-SB" panose="03000509000000000000" pitchFamily="65" charset="-120"/>
              <a:ea typeface="DFKai-SB" panose="03000509000000000000" pitchFamily="65" charset="-120"/>
              <a:sym typeface="+mn-ea"/>
            </a:endParaRPr>
          </a:p>
          <a:p>
            <a:r>
              <a:rPr lang="en-US" altLang="zh-CN" sz="1400" dirty="0">
                <a:latin typeface="Times New Roman" panose="02020603050405020304" pitchFamily="18" charset="0"/>
                <a:ea typeface="DFKai-SB" panose="03000509000000000000" pitchFamily="65" charset="-120"/>
                <a:cs typeface="Times New Roman" panose="02020603050405020304" pitchFamily="18" charset="0"/>
                <a:sym typeface="+mn-ea"/>
              </a:rPr>
              <a:t>https://www.wto.org/english/thewto_e/whatis_e/inbrief_e/inbr_e.htm</a:t>
            </a:r>
            <a:endParaRPr lang="en-US" altLang="zh-CN" sz="1400" dirty="0" smtClean="0">
              <a:latin typeface="Times New Roman" panose="02020603050405020304" pitchFamily="18" charset="0"/>
              <a:ea typeface="DFKai-SB" panose="03000509000000000000" pitchFamily="65" charset="-120"/>
              <a:cs typeface="Times New Roman" panose="02020603050405020304" pitchFamily="18" charset="0"/>
              <a:sym typeface="+mn-e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8">
            <a:extLst>
              <a:ext uri="{FF2B5EF4-FFF2-40B4-BE49-F238E27FC236}">
                <a16:creationId xmlns:a16="http://schemas.microsoft.com/office/drawing/2014/main" id="{5F074A0A-F6A4-49B7-B269-E3A8A4AE1C3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8339" y="269772"/>
            <a:ext cx="10872787" cy="625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标题 1">
            <a:extLst>
              <a:ext uri="{FF2B5EF4-FFF2-40B4-BE49-F238E27FC236}">
                <a16:creationId xmlns:a16="http://schemas.microsoft.com/office/drawing/2014/main" id="{DD81B73F-E22C-42CE-A5DB-9F996C6FFEDE}"/>
              </a:ext>
            </a:extLst>
          </p:cNvPr>
          <p:cNvSpPr txBox="1">
            <a:spLocks noChangeArrowheads="1"/>
          </p:cNvSpPr>
          <p:nvPr/>
        </p:nvSpPr>
        <p:spPr bwMode="auto">
          <a:xfrm>
            <a:off x="2062162" y="1103448"/>
            <a:ext cx="8067675" cy="515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lvl="0" algn="ctr"/>
            <a:r>
              <a:rPr lang="zh-CN" altLang="en-US" kern="100" dirty="0" smtClean="0">
                <a:latin typeface="DFKai-SB" panose="03000509000000000000" pitchFamily="65" charset="-120"/>
                <a:ea typeface="DFKai-SB" panose="03000509000000000000" pitchFamily="65" charset="-120"/>
                <a:cs typeface="Times New Roman" panose="02020603050405020304" pitchFamily="18" charset="0"/>
              </a:rPr>
              <a:t>世</a:t>
            </a:r>
            <a:r>
              <a:rPr lang="zh-TW" altLang="en-US" kern="100" dirty="0" smtClean="0">
                <a:latin typeface="DFKai-SB" panose="03000509000000000000" pitchFamily="65" charset="-120"/>
                <a:ea typeface="DFKai-SB" panose="03000509000000000000" pitchFamily="65" charset="-120"/>
                <a:cs typeface="Times New Roman" panose="02020603050405020304" pitchFamily="18" charset="0"/>
              </a:rPr>
              <a:t>界</a:t>
            </a:r>
            <a:r>
              <a:rPr lang="zh-CN" altLang="en-US" kern="100" dirty="0" smtClean="0">
                <a:latin typeface="DFKai-SB" panose="03000509000000000000" pitchFamily="65" charset="-120"/>
                <a:ea typeface="DFKai-SB" panose="03000509000000000000" pitchFamily="65" charset="-120"/>
                <a:cs typeface="Times New Roman" panose="02020603050405020304" pitchFamily="18" charset="0"/>
              </a:rPr>
              <a:t>貿</a:t>
            </a:r>
            <a:r>
              <a:rPr lang="zh-TW" altLang="en-US" kern="100" dirty="0" smtClean="0">
                <a:latin typeface="DFKai-SB" panose="03000509000000000000" pitchFamily="65" charset="-120"/>
                <a:ea typeface="DFKai-SB" panose="03000509000000000000" pitchFamily="65" charset="-120"/>
                <a:cs typeface="Times New Roman" panose="02020603050405020304" pitchFamily="18" charset="0"/>
              </a:rPr>
              <a:t>易</a:t>
            </a:r>
            <a:r>
              <a:rPr lang="zh-CN" altLang="en-US" kern="100" dirty="0" smtClean="0">
                <a:latin typeface="DFKai-SB" panose="03000509000000000000" pitchFamily="65" charset="-120"/>
                <a:ea typeface="DFKai-SB" panose="03000509000000000000" pitchFamily="65" charset="-120"/>
                <a:cs typeface="Times New Roman" panose="02020603050405020304" pitchFamily="18" charset="0"/>
              </a:rPr>
              <a:t>組織</a:t>
            </a:r>
            <a:r>
              <a:rPr lang="zh-TW" altLang="en-US" kern="100" dirty="0">
                <a:latin typeface="DFKai-SB" panose="03000509000000000000" pitchFamily="65" charset="-120"/>
                <a:ea typeface="DFKai-SB" panose="03000509000000000000" pitchFamily="65" charset="-120"/>
                <a:cs typeface="Times New Roman" panose="02020603050405020304" pitchFamily="18" charset="0"/>
                <a:sym typeface="+mn-ea"/>
              </a:rPr>
              <a:t>的</a:t>
            </a:r>
            <a:r>
              <a:rPr lang="zh-CN" altLang="en-US" kern="100" dirty="0" smtClean="0">
                <a:latin typeface="DFKai-SB" panose="03000509000000000000" pitchFamily="65" charset="-120"/>
                <a:ea typeface="DFKai-SB" panose="03000509000000000000" pitchFamily="65" charset="-120"/>
                <a:cs typeface="Times New Roman" panose="02020603050405020304" pitchFamily="18" charset="0"/>
              </a:rPr>
              <a:t>工作</a:t>
            </a:r>
            <a:r>
              <a:rPr lang="zh-CN" altLang="en-US" kern="100" dirty="0">
                <a:latin typeface="DFKai-SB" panose="03000509000000000000" pitchFamily="65" charset="-120"/>
                <a:ea typeface="DFKai-SB" panose="03000509000000000000" pitchFamily="65" charset="-120"/>
                <a:cs typeface="Times New Roman" panose="02020603050405020304" pitchFamily="18" charset="0"/>
              </a:rPr>
              <a:t>回顧</a:t>
            </a:r>
            <a:endParaRPr lang="en-US" altLang="zh-CN" kern="100" dirty="0">
              <a:latin typeface="DFKai-SB" panose="03000509000000000000" pitchFamily="65" charset="-120"/>
              <a:ea typeface="DFKai-SB" panose="03000509000000000000" pitchFamily="65" charset="-120"/>
              <a:cs typeface="微软雅黑" panose="020B0503020204020204" pitchFamily="34" charset="-122"/>
            </a:endParaRPr>
          </a:p>
        </p:txBody>
      </p:sp>
      <p:sp>
        <p:nvSpPr>
          <p:cNvPr id="5" name="Rectangle 4"/>
          <p:cNvSpPr/>
          <p:nvPr/>
        </p:nvSpPr>
        <p:spPr>
          <a:xfrm>
            <a:off x="5674193" y="2555208"/>
            <a:ext cx="5023988" cy="3877985"/>
          </a:xfrm>
          <a:prstGeom prst="rect">
            <a:avLst/>
          </a:prstGeom>
        </p:spPr>
        <p:txBody>
          <a:bodyPr wrap="square">
            <a:spAutoFit/>
          </a:bodyPr>
          <a:lstStyle/>
          <a:p>
            <a:pPr>
              <a:spcAft>
                <a:spcPts val="0"/>
              </a:spcAft>
            </a:pPr>
            <a:r>
              <a:rPr lang="zh-HK" altLang="zh-TW" sz="2800" kern="100" dirty="0">
                <a:latin typeface="Times New Roman" panose="02020603050405020304" pitchFamily="18" charset="0"/>
                <a:ea typeface="DFKai-SB" panose="03000509000000000000" pitchFamily="65" charset="-120"/>
                <a:cs typeface="Times New Roman" panose="02020603050405020304" pitchFamily="18" charset="0"/>
              </a:rPr>
              <a:t>《世貿組織</a:t>
            </a:r>
            <a:r>
              <a:rPr lang="en-US" altLang="zh-TW" sz="2800" kern="100" dirty="0">
                <a:latin typeface="Times New Roman" panose="02020603050405020304" pitchFamily="18" charset="0"/>
                <a:ea typeface="DFKai-SB" panose="03000509000000000000" pitchFamily="65" charset="-120"/>
                <a:cs typeface="Times New Roman" panose="02020603050405020304" pitchFamily="18" charset="0"/>
              </a:rPr>
              <a:t>2021</a:t>
            </a:r>
            <a:r>
              <a:rPr lang="zh-HK" altLang="zh-TW" sz="2800" kern="100" dirty="0">
                <a:latin typeface="Times New Roman" panose="02020603050405020304" pitchFamily="18" charset="0"/>
                <a:ea typeface="DFKai-SB" panose="03000509000000000000" pitchFamily="65" charset="-120"/>
                <a:cs typeface="Times New Roman" panose="02020603050405020304" pitchFamily="18" charset="0"/>
              </a:rPr>
              <a:t>年年度報告</a:t>
            </a:r>
            <a:r>
              <a:rPr lang="zh-HK" altLang="zh-TW" sz="2800" kern="100" dirty="0" smtClean="0">
                <a:latin typeface="Times New Roman" panose="02020603050405020304" pitchFamily="18" charset="0"/>
                <a:ea typeface="DFKai-SB" panose="03000509000000000000" pitchFamily="65" charset="-120"/>
                <a:cs typeface="Times New Roman" panose="02020603050405020304" pitchFamily="18" charset="0"/>
              </a:rPr>
              <a:t>》</a:t>
            </a:r>
            <a:r>
              <a:rPr lang="zh-TW" altLang="en-US" sz="2800" kern="100" dirty="0" smtClean="0">
                <a:latin typeface="Times New Roman" panose="02020603050405020304" pitchFamily="18" charset="0"/>
                <a:ea typeface="DFKai-SB" panose="03000509000000000000" pitchFamily="65" charset="-120"/>
                <a:cs typeface="Times New Roman" panose="02020603050405020304" pitchFamily="18" charset="0"/>
              </a:rPr>
              <a:t>可在以下網頁找到</a:t>
            </a:r>
            <a:r>
              <a:rPr lang="en-US" altLang="zh-TW" sz="2800" kern="100" dirty="0" smtClean="0">
                <a:latin typeface="Times New Roman" panose="02020603050405020304" pitchFamily="18" charset="0"/>
                <a:ea typeface="DFKai-SB" panose="03000509000000000000" pitchFamily="65" charset="-120"/>
                <a:cs typeface="Times New Roman" panose="02020603050405020304" pitchFamily="18" charset="0"/>
              </a:rPr>
              <a:t>:</a:t>
            </a:r>
            <a:endParaRPr lang="en-US" altLang="zh-HK" sz="2800" kern="100" dirty="0" smtClean="0">
              <a:latin typeface="Times New Roman" panose="02020603050405020304" pitchFamily="18" charset="0"/>
              <a:ea typeface="DFKai-SB" panose="03000509000000000000" pitchFamily="65" charset="-120"/>
              <a:cs typeface="Times New Roman" panose="02020603050405020304" pitchFamily="18" charset="0"/>
            </a:endParaRPr>
          </a:p>
          <a:p>
            <a:pPr>
              <a:spcAft>
                <a:spcPts val="0"/>
              </a:spcAft>
            </a:pPr>
            <a:endParaRPr lang="zh-TW" altLang="zh-TW" kern="100" dirty="0">
              <a:latin typeface="Times New Roman" panose="02020603050405020304" pitchFamily="18" charset="0"/>
              <a:ea typeface="DFKai-SB" panose="03000509000000000000" pitchFamily="65" charset="-120"/>
              <a:cs typeface="Times New Roman" panose="02020603050405020304" pitchFamily="18" charset="0"/>
            </a:endParaRPr>
          </a:p>
          <a:p>
            <a:pPr marL="285750" indent="-285750">
              <a:spcAft>
                <a:spcPts val="0"/>
              </a:spcAft>
              <a:buFont typeface="Arial" panose="020B0604020202020204" pitchFamily="34" charset="0"/>
              <a:buChar char="•"/>
            </a:pPr>
            <a:r>
              <a:rPr lang="zh-HK" altLang="zh-TW" sz="2400" kern="100" dirty="0">
                <a:latin typeface="Times New Roman" panose="02020603050405020304" pitchFamily="18" charset="0"/>
                <a:ea typeface="DFKai-SB" panose="03000509000000000000" pitchFamily="65" charset="-120"/>
                <a:cs typeface="Times New Roman" panose="02020603050405020304" pitchFamily="18" charset="0"/>
              </a:rPr>
              <a:t>動畫</a:t>
            </a:r>
            <a:r>
              <a:rPr lang="zh-HK" altLang="zh-TW" sz="2400" kern="100" dirty="0" smtClean="0">
                <a:latin typeface="Times New Roman" panose="02020603050405020304" pitchFamily="18" charset="0"/>
                <a:ea typeface="DFKai-SB" panose="03000509000000000000" pitchFamily="65" charset="-120"/>
                <a:cs typeface="Times New Roman" panose="02020603050405020304" pitchFamily="18" charset="0"/>
              </a:rPr>
              <a:t>版</a:t>
            </a:r>
            <a:r>
              <a:rPr lang="zh-TW" altLang="en-US" sz="2400" kern="100" dirty="0" smtClean="0">
                <a:latin typeface="Times New Roman" panose="02020603050405020304" pitchFamily="18" charset="0"/>
                <a:ea typeface="DFKai-SB" panose="03000509000000000000" pitchFamily="65" charset="-120"/>
                <a:cs typeface="Times New Roman" panose="02020603050405020304" pitchFamily="18" charset="0"/>
              </a:rPr>
              <a:t>（片長約</a:t>
            </a:r>
            <a:r>
              <a:rPr lang="en-US" altLang="zh-TW" sz="2400" kern="100" dirty="0" smtClean="0">
                <a:latin typeface="Times New Roman" panose="02020603050405020304" pitchFamily="18" charset="0"/>
                <a:ea typeface="DFKai-SB" panose="03000509000000000000" pitchFamily="65" charset="-120"/>
                <a:cs typeface="Times New Roman" panose="02020603050405020304" pitchFamily="18" charset="0"/>
              </a:rPr>
              <a:t>3</a:t>
            </a:r>
            <a:r>
              <a:rPr lang="zh-TW" altLang="en-US" sz="2400" kern="100" dirty="0" smtClean="0">
                <a:latin typeface="Times New Roman" panose="02020603050405020304" pitchFamily="18" charset="0"/>
                <a:ea typeface="DFKai-SB" panose="03000509000000000000" pitchFamily="65" charset="-120"/>
                <a:cs typeface="Times New Roman" panose="02020603050405020304" pitchFamily="18" charset="0"/>
              </a:rPr>
              <a:t>分鐘）</a:t>
            </a:r>
            <a:endParaRPr lang="zh-TW" altLang="zh-TW" sz="1400" kern="100" dirty="0">
              <a:latin typeface="Times New Roman" panose="02020603050405020304" pitchFamily="18" charset="0"/>
              <a:ea typeface="DFKai-SB" panose="03000509000000000000" pitchFamily="65" charset="-120"/>
              <a:cs typeface="Times New Roman" panose="02020603050405020304" pitchFamily="18" charset="0"/>
            </a:endParaRPr>
          </a:p>
          <a:p>
            <a:pPr marL="285750" indent="-285750">
              <a:spcAft>
                <a:spcPts val="0"/>
              </a:spcAft>
              <a:buFont typeface="Arial" panose="020B0604020202020204" pitchFamily="34" charset="0"/>
              <a:buChar char="•"/>
            </a:pPr>
            <a:r>
              <a:rPr lang="zh-HK" altLang="zh-TW" sz="2400" kern="100" dirty="0">
                <a:latin typeface="Times New Roman" panose="02020603050405020304" pitchFamily="18" charset="0"/>
                <a:ea typeface="DFKai-SB" panose="03000509000000000000" pitchFamily="65" charset="-120"/>
                <a:cs typeface="Times New Roman" panose="02020603050405020304" pitchFamily="18" charset="0"/>
              </a:rPr>
              <a:t>文字</a:t>
            </a:r>
            <a:r>
              <a:rPr lang="zh-HK" altLang="zh-TW" sz="2400" kern="100" dirty="0" smtClean="0">
                <a:latin typeface="Times New Roman" panose="02020603050405020304" pitchFamily="18" charset="0"/>
                <a:ea typeface="DFKai-SB" panose="03000509000000000000" pitchFamily="65" charset="-120"/>
                <a:cs typeface="Times New Roman" panose="02020603050405020304" pitchFamily="18" charset="0"/>
              </a:rPr>
              <a:t>版</a:t>
            </a:r>
            <a:endParaRPr lang="en-US" altLang="zh-HK" sz="2400" kern="100" dirty="0" smtClean="0">
              <a:latin typeface="Times New Roman" panose="02020603050405020304" pitchFamily="18" charset="0"/>
              <a:ea typeface="DFKai-SB" panose="03000509000000000000" pitchFamily="65" charset="-120"/>
              <a:cs typeface="Times New Roman" panose="02020603050405020304" pitchFamily="18" charset="0"/>
            </a:endParaRPr>
          </a:p>
          <a:p>
            <a:pPr marL="285750" indent="-285750">
              <a:spcAft>
                <a:spcPts val="0"/>
              </a:spcAft>
              <a:buFont typeface="Arial" panose="020B0604020202020204" pitchFamily="34" charset="0"/>
              <a:buChar char="•"/>
            </a:pPr>
            <a:endParaRPr lang="en-US" altLang="zh-HK" sz="2400" kern="100" dirty="0" smtClean="0">
              <a:latin typeface="Times New Roman" panose="02020603050405020304" pitchFamily="18" charset="0"/>
              <a:ea typeface="DFKai-SB" panose="03000509000000000000" pitchFamily="65" charset="-120"/>
              <a:cs typeface="Times New Roman" panose="02020603050405020304" pitchFamily="18" charset="0"/>
            </a:endParaRPr>
          </a:p>
          <a:p>
            <a:pPr marL="285750" indent="-285750">
              <a:spcAft>
                <a:spcPts val="0"/>
              </a:spcAft>
              <a:buFont typeface="Arial" panose="020B0604020202020204" pitchFamily="34" charset="0"/>
              <a:buChar char="•"/>
            </a:pPr>
            <a:endParaRPr lang="en-US" altLang="zh-HK" sz="2400" kern="100" dirty="0">
              <a:latin typeface="Times New Roman" panose="02020603050405020304" pitchFamily="18" charset="0"/>
              <a:ea typeface="DFKai-SB" panose="03000509000000000000" pitchFamily="65" charset="-120"/>
              <a:cs typeface="Times New Roman" panose="02020603050405020304" pitchFamily="18" charset="0"/>
            </a:endParaRPr>
          </a:p>
          <a:p>
            <a:pPr marL="285750" indent="-285750">
              <a:spcAft>
                <a:spcPts val="0"/>
              </a:spcAft>
              <a:buFont typeface="Arial" panose="020B0604020202020204" pitchFamily="34" charset="0"/>
              <a:buChar char="•"/>
            </a:pPr>
            <a:endParaRPr lang="en-US" altLang="zh-HK" sz="2400" kern="100" dirty="0" smtClean="0">
              <a:latin typeface="Times New Roman" panose="02020603050405020304" pitchFamily="18" charset="0"/>
              <a:ea typeface="DFKai-SB" panose="03000509000000000000" pitchFamily="65" charset="-120"/>
              <a:cs typeface="Times New Roman" panose="02020603050405020304" pitchFamily="18" charset="0"/>
            </a:endParaRPr>
          </a:p>
          <a:p>
            <a:pPr marL="285750" indent="-285750">
              <a:spcAft>
                <a:spcPts val="0"/>
              </a:spcAft>
              <a:buFont typeface="Arial" panose="020B0604020202020204" pitchFamily="34" charset="0"/>
              <a:buChar char="•"/>
            </a:pPr>
            <a:endParaRPr lang="en-US" altLang="zh-TW" sz="2400" kern="100" dirty="0">
              <a:latin typeface="Times New Roman" panose="02020603050405020304" pitchFamily="18" charset="0"/>
              <a:ea typeface="DFKai-SB" panose="03000509000000000000" pitchFamily="65" charset="-120"/>
              <a:cs typeface="Times New Roman" panose="02020603050405020304" pitchFamily="18" charset="0"/>
            </a:endParaRPr>
          </a:p>
          <a:p>
            <a:pPr>
              <a:spcAft>
                <a:spcPts val="0"/>
              </a:spcAft>
            </a:pPr>
            <a:r>
              <a:rPr lang="zh-TW" altLang="en-US" sz="1400" kern="100" dirty="0" smtClean="0">
                <a:latin typeface="Times New Roman" panose="02020603050405020304" pitchFamily="18" charset="0"/>
                <a:ea typeface="DFKai-SB" panose="03000509000000000000" pitchFamily="65" charset="-120"/>
                <a:cs typeface="Times New Roman" panose="02020603050405020304" pitchFamily="18" charset="0"/>
              </a:rPr>
              <a:t>資料來源</a:t>
            </a:r>
            <a:r>
              <a:rPr lang="en-US" altLang="zh-TW" sz="1400" kern="100" dirty="0" smtClean="0">
                <a:latin typeface="Times New Roman" panose="02020603050405020304" pitchFamily="18" charset="0"/>
                <a:ea typeface="DFKai-SB" panose="03000509000000000000" pitchFamily="65" charset="-120"/>
                <a:cs typeface="Times New Roman" panose="02020603050405020304" pitchFamily="18" charset="0"/>
              </a:rPr>
              <a:t>: https</a:t>
            </a:r>
            <a:r>
              <a:rPr lang="en-US" altLang="zh-TW" sz="1400" kern="100" dirty="0">
                <a:latin typeface="Times New Roman" panose="02020603050405020304" pitchFamily="18" charset="0"/>
                <a:ea typeface="DFKai-SB" panose="03000509000000000000" pitchFamily="65" charset="-120"/>
                <a:cs typeface="Times New Roman" panose="02020603050405020304" pitchFamily="18" charset="0"/>
              </a:rPr>
              <a:t>://www.wto.org/english/res_e/publications_e/anrep21_e.htm</a:t>
            </a:r>
            <a:endParaRPr lang="zh-TW" altLang="zh-TW" sz="1400" kern="1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7" name="TextBox 6"/>
          <p:cNvSpPr txBox="1"/>
          <p:nvPr/>
        </p:nvSpPr>
        <p:spPr>
          <a:xfrm>
            <a:off x="808339" y="1749625"/>
            <a:ext cx="10617567" cy="861774"/>
          </a:xfrm>
          <a:prstGeom prst="rect">
            <a:avLst/>
          </a:prstGeom>
          <a:noFill/>
        </p:spPr>
        <p:txBody>
          <a:bodyPr wrap="square" rtlCol="0">
            <a:spAutoFit/>
          </a:bodyPr>
          <a:lstStyle/>
          <a:p>
            <a:r>
              <a:rPr lang="zh-TW" altLang="en-US" sz="2600" dirty="0" smtClean="0">
                <a:latin typeface="DFKai-SB" panose="03000509000000000000" pitchFamily="65" charset="-120"/>
                <a:ea typeface="DFKai-SB" panose="03000509000000000000" pitchFamily="65" charset="-120"/>
              </a:rPr>
              <a:t>教師可指導學生閱覽世貿組織</a:t>
            </a:r>
            <a:r>
              <a:rPr lang="zh-TW" altLang="en-US" sz="2600" dirty="0">
                <a:latin typeface="DFKai-SB" panose="03000509000000000000" pitchFamily="65" charset="-120"/>
                <a:ea typeface="DFKai-SB" panose="03000509000000000000" pitchFamily="65" charset="-120"/>
              </a:rPr>
              <a:t>的</a:t>
            </a:r>
            <a:r>
              <a:rPr lang="zh-TW" altLang="en-US" sz="2600" dirty="0" smtClean="0">
                <a:latin typeface="DFKai-SB" panose="03000509000000000000" pitchFamily="65" charset="-120"/>
                <a:ea typeface="DFKai-SB" panose="03000509000000000000" pitchFamily="65" charset="-120"/>
              </a:rPr>
              <a:t>年度報告，進一步了解世貿</a:t>
            </a:r>
            <a:r>
              <a:rPr lang="zh-TW" altLang="en-US" sz="2600" dirty="0">
                <a:latin typeface="DFKai-SB" panose="03000509000000000000" pitchFamily="65" charset="-120"/>
                <a:ea typeface="DFKai-SB" panose="03000509000000000000" pitchFamily="65" charset="-120"/>
              </a:rPr>
              <a:t>組織的</a:t>
            </a:r>
            <a:r>
              <a:rPr lang="zh-TW" altLang="en-US" sz="2600" dirty="0" smtClean="0">
                <a:latin typeface="DFKai-SB" panose="03000509000000000000" pitchFamily="65" charset="-120"/>
                <a:ea typeface="DFKai-SB" panose="03000509000000000000" pitchFamily="65" charset="-120"/>
              </a:rPr>
              <a:t>工作。</a:t>
            </a:r>
            <a:endParaRPr lang="en-US" altLang="zh-TW" sz="2600" dirty="0">
              <a:latin typeface="DFKai-SB" panose="03000509000000000000" pitchFamily="65" charset="-120"/>
              <a:ea typeface="DFKai-SB" panose="03000509000000000000" pitchFamily="65" charset="-120"/>
            </a:endParaRPr>
          </a:p>
          <a:p>
            <a:endParaRPr lang="zh-TW" altLang="en-US" sz="2400" dirty="0">
              <a:latin typeface="DFKai-SB" panose="03000509000000000000" pitchFamily="65" charset="-120"/>
              <a:ea typeface="DFKai-SB" panose="03000509000000000000" pitchFamily="65" charset="-120"/>
            </a:endParaRPr>
          </a:p>
        </p:txBody>
      </p:sp>
      <p:sp>
        <p:nvSpPr>
          <p:cNvPr id="19" name="任意多边形: 形状 7"/>
          <p:cNvSpPr/>
          <p:nvPr/>
        </p:nvSpPr>
        <p:spPr bwMode="auto">
          <a:xfrm>
            <a:off x="4167482" y="219869"/>
            <a:ext cx="4233288"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TW" altLang="en-US" sz="4000" b="1" dirty="0">
                <a:solidFill>
                  <a:schemeClr val="bg1"/>
                </a:solidFill>
                <a:latin typeface="標楷體" panose="03000509000000000000" pitchFamily="65" charset="-120"/>
                <a:ea typeface="標楷體" panose="03000509000000000000" pitchFamily="65" charset="-120"/>
              </a:rPr>
              <a:t>國際經濟</a:t>
            </a:r>
            <a:r>
              <a:rPr lang="zh-TW" altLang="en-US" sz="4000" b="1" dirty="0" smtClean="0">
                <a:solidFill>
                  <a:schemeClr val="bg1"/>
                </a:solidFill>
                <a:latin typeface="標楷體" panose="03000509000000000000" pitchFamily="65" charset="-120"/>
                <a:ea typeface="標楷體" panose="03000509000000000000" pitchFamily="65" charset="-120"/>
              </a:rPr>
              <a:t>組織</a:t>
            </a:r>
            <a:endParaRPr lang="zh-TW" altLang="en-US" sz="4000" b="1" dirty="0">
              <a:solidFill>
                <a:schemeClr val="bg1"/>
              </a:solidFill>
              <a:latin typeface="標楷體" panose="03000509000000000000" pitchFamily="65" charset="-120"/>
              <a:ea typeface="標楷體" panose="03000509000000000000" pitchFamily="65" charset="-120"/>
            </a:endParaRPr>
          </a:p>
        </p:txBody>
      </p:sp>
      <p:pic>
        <p:nvPicPr>
          <p:cNvPr id="3" name="Picture 2"/>
          <p:cNvPicPr>
            <a:picLocks noChangeAspect="1"/>
          </p:cNvPicPr>
          <p:nvPr/>
        </p:nvPicPr>
        <p:blipFill>
          <a:blip r:embed="rId3"/>
          <a:stretch>
            <a:fillRect/>
          </a:stretch>
        </p:blipFill>
        <p:spPr>
          <a:xfrm>
            <a:off x="2328706" y="2453061"/>
            <a:ext cx="2617763" cy="3506450"/>
          </a:xfrm>
          <a:prstGeom prst="rect">
            <a:avLst/>
          </a:prstGeom>
        </p:spPr>
      </p:pic>
      <p:pic>
        <p:nvPicPr>
          <p:cNvPr id="4" name="Picture 3"/>
          <p:cNvPicPr>
            <a:picLocks noChangeAspect="1"/>
          </p:cNvPicPr>
          <p:nvPr/>
        </p:nvPicPr>
        <p:blipFill>
          <a:blip r:embed="rId4"/>
          <a:stretch>
            <a:fillRect/>
          </a:stretch>
        </p:blipFill>
        <p:spPr>
          <a:xfrm>
            <a:off x="6466836" y="4613790"/>
            <a:ext cx="2751058" cy="914479"/>
          </a:xfrm>
          <a:prstGeom prst="rect">
            <a:avLst/>
          </a:prstGeom>
        </p:spPr>
      </p:pic>
      <p:grpSp>
        <p:nvGrpSpPr>
          <p:cNvPr id="22" name="组合 13">
            <a:extLst>
              <a:ext uri="{FF2B5EF4-FFF2-40B4-BE49-F238E27FC236}">
                <a16:creationId xmlns:a16="http://schemas.microsoft.com/office/drawing/2014/main" id="{E3900355-7A06-4098-934E-BB453917B5D0}"/>
              </a:ext>
            </a:extLst>
          </p:cNvPr>
          <p:cNvGrpSpPr/>
          <p:nvPr/>
        </p:nvGrpSpPr>
        <p:grpSpPr>
          <a:xfrm>
            <a:off x="310379" y="221139"/>
            <a:ext cx="2553265" cy="647700"/>
            <a:chOff x="623888" y="654050"/>
            <a:chExt cx="2295525" cy="647700"/>
          </a:xfrm>
        </p:grpSpPr>
        <p:grpSp>
          <p:nvGrpSpPr>
            <p:cNvPr id="23" name="组合 38">
              <a:extLst>
                <a:ext uri="{FF2B5EF4-FFF2-40B4-BE49-F238E27FC236}">
                  <a16:creationId xmlns:a16="http://schemas.microsoft.com/office/drawing/2014/main" id="{F74DAE4D-1C3C-4478-823E-5DE0EE63C521}"/>
                </a:ext>
              </a:extLst>
            </p:cNvPr>
            <p:cNvGrpSpPr>
              <a:grpSpLocks/>
            </p:cNvGrpSpPr>
            <p:nvPr/>
          </p:nvGrpSpPr>
          <p:grpSpPr bwMode="auto">
            <a:xfrm>
              <a:off x="1019176" y="654050"/>
              <a:ext cx="1581150" cy="647700"/>
              <a:chOff x="4225771" y="1065320"/>
              <a:chExt cx="895882" cy="947506"/>
            </a:xfrm>
          </p:grpSpPr>
          <p:sp>
            <p:nvSpPr>
              <p:cNvPr id="25" name="矩形 16">
                <a:extLst>
                  <a:ext uri="{FF2B5EF4-FFF2-40B4-BE49-F238E27FC236}">
                    <a16:creationId xmlns:a16="http://schemas.microsoft.com/office/drawing/2014/main" id="{3043EE4D-2EA5-407B-B10E-6B3537A0849C}"/>
                  </a:ext>
                </a:extLst>
              </p:cNvPr>
              <p:cNvSpPr/>
              <p:nvPr/>
            </p:nvSpPr>
            <p:spPr>
              <a:xfrm>
                <a:off x="4268946" y="1160536"/>
                <a:ext cx="852707" cy="85229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矩形 17">
                <a:extLst>
                  <a:ext uri="{FF2B5EF4-FFF2-40B4-BE49-F238E27FC236}">
                    <a16:creationId xmlns:a16="http://schemas.microsoft.com/office/drawing/2014/main" id="{C7269D60-A797-4993-A54D-2739B4FC83C7}"/>
                  </a:ext>
                </a:extLst>
              </p:cNvPr>
              <p:cNvSpPr/>
              <p:nvPr/>
            </p:nvSpPr>
            <p:spPr>
              <a:xfrm>
                <a:off x="4225771" y="1065320"/>
                <a:ext cx="852707" cy="852292"/>
              </a:xfrm>
              <a:prstGeom prst="rect">
                <a:avLst/>
              </a:prstGeom>
              <a:solidFill>
                <a:schemeClr val="bg1"/>
              </a:solidFill>
              <a:ln w="38100">
                <a:solidFill>
                  <a:srgbClr val="C00000"/>
                </a:solidFill>
              </a:ln>
              <a:effectLst>
                <a:outerShdw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24" name="文本框 42">
              <a:extLst>
                <a:ext uri="{FF2B5EF4-FFF2-40B4-BE49-F238E27FC236}">
                  <a16:creationId xmlns:a16="http://schemas.microsoft.com/office/drawing/2014/main" id="{0BECB9AC-77DF-4D89-8AB1-A2999428A0BF}"/>
                </a:ext>
              </a:extLst>
            </p:cNvPr>
            <p:cNvSpPr txBox="1">
              <a:spLocks noChangeArrowheads="1"/>
            </p:cNvSpPr>
            <p:nvPr/>
          </p:nvSpPr>
          <p:spPr bwMode="auto">
            <a:xfrm>
              <a:off x="623888" y="683418"/>
              <a:ext cx="2295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TW" altLang="en-US" sz="2800" dirty="0" smtClean="0">
                  <a:solidFill>
                    <a:srgbClr val="0D0D0D"/>
                  </a:solidFill>
                  <a:latin typeface="DFKai-SB" panose="03000509000000000000" pitchFamily="65" charset="-120"/>
                  <a:ea typeface="DFKai-SB" panose="03000509000000000000" pitchFamily="65" charset="-120"/>
                </a:rPr>
                <a:t>延伸學習</a:t>
              </a:r>
              <a:endParaRPr lang="zh-CN" altLang="en-US" sz="2800" dirty="0">
                <a:solidFill>
                  <a:srgbClr val="0D0D0D"/>
                </a:solidFill>
                <a:latin typeface="DFKai-SB" panose="03000509000000000000" pitchFamily="65" charset="-120"/>
                <a:ea typeface="DFKai-SB" panose="03000509000000000000" pitchFamily="65" charset="-120"/>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755431" y="1260820"/>
            <a:ext cx="10996295" cy="1309269"/>
          </a:xfrm>
          <a:prstGeom prst="rect">
            <a:avLst/>
          </a:prstGeom>
          <a:noFill/>
        </p:spPr>
        <p:txBody>
          <a:bodyPr wrap="square" rtlCol="0" anchor="t">
            <a:spAutoFit/>
          </a:bodyPr>
          <a:lstStyle/>
          <a:p>
            <a:pPr fontAlgn="auto">
              <a:lnSpc>
                <a:spcPct val="150000"/>
              </a:lnSpc>
            </a:pPr>
            <a:r>
              <a:rPr lang="zh-CN" altLang="en-US" sz="2800" dirty="0">
                <a:latin typeface="DFKai-SB" panose="03000509000000000000" pitchFamily="65" charset="-120"/>
                <a:ea typeface="DFKai-SB" panose="03000509000000000000" pitchFamily="65" charset="-120"/>
              </a:rPr>
              <a:t>世貿組織的基本原則是各成員處理貿易關係必須遵循的基本原則，構成多邊貿易體制的</a:t>
            </a:r>
            <a:r>
              <a:rPr lang="zh-CN" altLang="en-US" sz="2800" dirty="0" smtClean="0">
                <a:latin typeface="DFKai-SB" panose="03000509000000000000" pitchFamily="65" charset="-120"/>
                <a:ea typeface="DFKai-SB" panose="03000509000000000000" pitchFamily="65" charset="-120"/>
              </a:rPr>
              <a:t>基礎</a:t>
            </a:r>
            <a:r>
              <a:rPr lang="zh-TW" altLang="en-US" sz="2800" dirty="0">
                <a:latin typeface="DFKai-SB" panose="03000509000000000000" pitchFamily="65" charset="-120"/>
                <a:ea typeface="DFKai-SB" panose="03000509000000000000" pitchFamily="65" charset="-120"/>
              </a:rPr>
              <a:t>，</a:t>
            </a:r>
            <a:r>
              <a:rPr lang="zh-TW" altLang="en-US" sz="2800" dirty="0" smtClean="0">
                <a:latin typeface="DFKai-SB" panose="03000509000000000000" pitchFamily="65" charset="-120"/>
                <a:ea typeface="DFKai-SB" panose="03000509000000000000" pitchFamily="65" charset="-120"/>
              </a:rPr>
              <a:t>其中包括</a:t>
            </a:r>
            <a:r>
              <a:rPr lang="en-US" altLang="zh-TW" sz="2800" dirty="0" smtClean="0">
                <a:latin typeface="DFKai-SB" panose="03000509000000000000" pitchFamily="65" charset="-120"/>
                <a:ea typeface="DFKai-SB" panose="03000509000000000000" pitchFamily="65" charset="-120"/>
              </a:rPr>
              <a:t>︰</a:t>
            </a:r>
            <a:endParaRPr lang="zh-CN" altLang="en-US" sz="2800" dirty="0">
              <a:latin typeface="DFKai-SB" panose="03000509000000000000" pitchFamily="65" charset="-120"/>
              <a:ea typeface="DFKai-SB" panose="03000509000000000000" pitchFamily="65" charset="-120"/>
            </a:endParaRPr>
          </a:p>
        </p:txBody>
      </p:sp>
      <p:sp>
        <p:nvSpPr>
          <p:cNvPr id="29" name="标题 1">
            <a:extLst>
              <a:ext uri="{FF2B5EF4-FFF2-40B4-BE49-F238E27FC236}">
                <a16:creationId xmlns:a16="http://schemas.microsoft.com/office/drawing/2014/main" id="{DD81B73F-E22C-42CE-A5DB-9F996C6FFEDE}"/>
              </a:ext>
            </a:extLst>
          </p:cNvPr>
          <p:cNvSpPr txBox="1">
            <a:spLocks noChangeArrowheads="1"/>
          </p:cNvSpPr>
          <p:nvPr/>
        </p:nvSpPr>
        <p:spPr bwMode="auto">
          <a:xfrm>
            <a:off x="1958801" y="865043"/>
            <a:ext cx="8067675" cy="524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lvl="0" algn="ctr"/>
            <a:r>
              <a:rPr lang="zh-CN" altLang="en-US" sz="2800" dirty="0" smtClean="0">
                <a:latin typeface="DFKai-SB" panose="03000509000000000000" pitchFamily="65" charset="-120"/>
                <a:ea typeface="DFKai-SB" panose="03000509000000000000" pitchFamily="65" charset="-120"/>
              </a:rPr>
              <a:t>世界</a:t>
            </a:r>
            <a:r>
              <a:rPr lang="zh-CN" altLang="en-US" sz="2800" dirty="0">
                <a:latin typeface="DFKai-SB" panose="03000509000000000000" pitchFamily="65" charset="-120"/>
                <a:ea typeface="DFKai-SB" panose="03000509000000000000" pitchFamily="65" charset="-120"/>
              </a:rPr>
              <a:t>貿易組織的基本原則</a:t>
            </a:r>
            <a:endParaRPr lang="en-US" altLang="zh-CN" sz="2800" dirty="0">
              <a:latin typeface="DFKai-SB" panose="03000509000000000000" pitchFamily="65" charset="-120"/>
              <a:ea typeface="DFKai-SB" panose="03000509000000000000" pitchFamily="65" charset="-120"/>
            </a:endParaRPr>
          </a:p>
        </p:txBody>
      </p:sp>
      <p:graphicFrame>
        <p:nvGraphicFramePr>
          <p:cNvPr id="3" name="Diagram 2"/>
          <p:cNvGraphicFramePr/>
          <p:nvPr>
            <p:extLst>
              <p:ext uri="{D42A27DB-BD31-4B8C-83A1-F6EECF244321}">
                <p14:modId xmlns:p14="http://schemas.microsoft.com/office/powerpoint/2010/main" val="2013913867"/>
              </p:ext>
            </p:extLst>
          </p:nvPr>
        </p:nvGraphicFramePr>
        <p:xfrm>
          <a:off x="1288155" y="2717543"/>
          <a:ext cx="10363914" cy="3459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3579223" y="6073170"/>
            <a:ext cx="5129348" cy="723275"/>
          </a:xfrm>
          <a:prstGeom prst="rect">
            <a:avLst/>
          </a:prstGeom>
        </p:spPr>
        <p:txBody>
          <a:bodyPr wrap="square">
            <a:spAutoFit/>
          </a:bodyPr>
          <a:lstStyle/>
          <a:p>
            <a:pPr algn="just">
              <a:lnSpc>
                <a:spcPct val="150000"/>
              </a:lnSpc>
              <a:spcBef>
                <a:spcPts val="0"/>
              </a:spcBef>
              <a:spcAft>
                <a:spcPts val="0"/>
              </a:spcAft>
              <a:buFont typeface="Wingdings" panose="05000000000000000000" pitchFamily="2" charset="2"/>
              <a:buNone/>
            </a:pPr>
            <a:r>
              <a:rPr lang="zh-CN" altLang="en-US" dirty="0">
                <a:latin typeface="DFKai-SB" panose="03000509000000000000" pitchFamily="65" charset="-120"/>
                <a:ea typeface="DFKai-SB" panose="03000509000000000000" pitchFamily="65" charset="-120"/>
                <a:sym typeface="+mn-ea"/>
              </a:rPr>
              <a:t>資料來源：</a:t>
            </a:r>
            <a:r>
              <a:rPr lang="zh-TW" altLang="en-US" dirty="0">
                <a:latin typeface="DFKai-SB" panose="03000509000000000000" pitchFamily="65" charset="-120"/>
                <a:ea typeface="DFKai-SB" panose="03000509000000000000" pitchFamily="65" charset="-120"/>
                <a:cs typeface="+mn-ea"/>
                <a:sym typeface="Times New Roman" panose="02020603050405020304" pitchFamily="18" charset="0"/>
              </a:rPr>
              <a:t>世界貿易</a:t>
            </a:r>
            <a:r>
              <a:rPr lang="zh-TW" altLang="en-US" dirty="0" smtClean="0">
                <a:latin typeface="DFKai-SB" panose="03000509000000000000" pitchFamily="65" charset="-120"/>
                <a:ea typeface="DFKai-SB" panose="03000509000000000000" pitchFamily="65" charset="-120"/>
                <a:cs typeface="+mn-ea"/>
                <a:sym typeface="Times New Roman" panose="02020603050405020304" pitchFamily="18" charset="0"/>
              </a:rPr>
              <a:t>組織網站</a:t>
            </a:r>
            <a:endParaRPr lang="en-US" altLang="zh-TW" dirty="0" smtClean="0">
              <a:latin typeface="DFKai-SB" panose="03000509000000000000" pitchFamily="65" charset="-120"/>
              <a:ea typeface="DFKai-SB" panose="03000509000000000000" pitchFamily="65" charset="-120"/>
              <a:cs typeface="+mn-ea"/>
              <a:sym typeface="Times New Roman" panose="02020603050405020304" pitchFamily="18" charset="0"/>
            </a:endParaRPr>
          </a:p>
          <a:p>
            <a:pPr lvl="0" algn="just"/>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https://</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www.wto.org/english/thewto_e/whatis_e/tif_e/fact2_e.htm</a:t>
            </a:r>
            <a:endParaRPr lang="en-US" altLang="zh-TW" sz="1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4" name="任意多边形: 形状 7"/>
          <p:cNvSpPr/>
          <p:nvPr/>
        </p:nvSpPr>
        <p:spPr bwMode="auto">
          <a:xfrm>
            <a:off x="3976296" y="145232"/>
            <a:ext cx="4233288"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TW" altLang="en-US" sz="4000" b="1" dirty="0">
                <a:solidFill>
                  <a:schemeClr val="bg1"/>
                </a:solidFill>
                <a:latin typeface="標楷體" panose="03000509000000000000" pitchFamily="65" charset="-120"/>
                <a:ea typeface="標楷體" panose="03000509000000000000" pitchFamily="65" charset="-120"/>
              </a:rPr>
              <a:t>國際經濟</a:t>
            </a:r>
            <a:r>
              <a:rPr lang="zh-TW" altLang="en-US" sz="4000" b="1" dirty="0" smtClean="0">
                <a:solidFill>
                  <a:schemeClr val="bg1"/>
                </a:solidFill>
                <a:latin typeface="標楷體" panose="03000509000000000000" pitchFamily="65" charset="-120"/>
                <a:ea typeface="標楷體" panose="03000509000000000000" pitchFamily="65" charset="-120"/>
              </a:rPr>
              <a:t>組織</a:t>
            </a:r>
            <a:endParaRPr lang="zh-TW" altLang="en-US" sz="4000" b="1" dirty="0">
              <a:solidFill>
                <a:schemeClr val="bg1"/>
              </a:solidFill>
              <a:latin typeface="標楷體" panose="03000509000000000000" pitchFamily="65" charset="-120"/>
              <a:ea typeface="標楷體" panose="03000509000000000000" pitchFamily="65" charset="-120"/>
            </a:endParaRPr>
          </a:p>
        </p:txBody>
      </p:sp>
      <p:grpSp>
        <p:nvGrpSpPr>
          <p:cNvPr id="16" name="Group 15"/>
          <p:cNvGrpSpPr/>
          <p:nvPr/>
        </p:nvGrpSpPr>
        <p:grpSpPr>
          <a:xfrm>
            <a:off x="7694739" y="4314838"/>
            <a:ext cx="3036992" cy="1620127"/>
            <a:chOff x="903018" y="1838889"/>
            <a:chExt cx="2660501" cy="1620127"/>
          </a:xfrm>
        </p:grpSpPr>
        <p:sp>
          <p:nvSpPr>
            <p:cNvPr id="17" name="Rectangle 16"/>
            <p:cNvSpPr/>
            <p:nvPr/>
          </p:nvSpPr>
          <p:spPr>
            <a:xfrm>
              <a:off x="903018" y="1862715"/>
              <a:ext cx="2660501" cy="159630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TextBox 17"/>
            <p:cNvSpPr txBox="1"/>
            <p:nvPr/>
          </p:nvSpPr>
          <p:spPr>
            <a:xfrm>
              <a:off x="903018" y="1838889"/>
              <a:ext cx="2660501" cy="1620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solidFill>
                    <a:schemeClr val="bg1"/>
                  </a:solidFill>
                  <a:latin typeface="標楷體" panose="03000509000000000000" pitchFamily="65" charset="-120"/>
                  <a:ea typeface="標楷體" panose="03000509000000000000" pitchFamily="65" charset="-120"/>
                </a:rPr>
                <a:t>發展與經濟改革原則</a:t>
              </a:r>
              <a:endParaRPr lang="en-US" altLang="zh-TW" sz="2400" kern="1200" dirty="0" smtClean="0">
                <a:solidFill>
                  <a:schemeClr val="bg1"/>
                </a:solidFill>
              </a:endParaRPr>
            </a:p>
            <a:p>
              <a:pPr lvl="0" algn="ctr" defTabSz="1066800">
                <a:lnSpc>
                  <a:spcPct val="90000"/>
                </a:lnSpc>
                <a:spcBef>
                  <a:spcPct val="0"/>
                </a:spcBef>
                <a:spcAft>
                  <a:spcPct val="35000"/>
                </a:spcAft>
              </a:pPr>
              <a:r>
                <a:rPr lang="en-US" altLang="zh-TW" sz="2400" dirty="0">
                  <a:solidFill>
                    <a:schemeClr val="bg1"/>
                  </a:solidFill>
                </a:rPr>
                <a:t>(Encouraging development and economic </a:t>
              </a:r>
              <a:r>
                <a:rPr lang="en-US" altLang="zh-TW" sz="2400" dirty="0" smtClean="0">
                  <a:solidFill>
                    <a:schemeClr val="bg1"/>
                  </a:solidFill>
                </a:rPr>
                <a:t>reform)</a:t>
              </a:r>
              <a:endParaRPr lang="en-US" altLang="zh-TW" sz="2400" dirty="0">
                <a:solidFill>
                  <a:schemeClr val="bg1"/>
                </a:solidFill>
              </a:endParaRPr>
            </a:p>
          </p:txBody>
        </p:sp>
      </p:gr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65362" y="1510418"/>
            <a:ext cx="10230050" cy="2422330"/>
          </a:xfrm>
          <a:prstGeom prst="rect">
            <a:avLst/>
          </a:prstGeom>
          <a:noFill/>
          <a:ln w="28575">
            <a:solidFill>
              <a:srgbClr val="0066FF"/>
            </a:solidFill>
            <a:prstDash val="dash"/>
          </a:ln>
        </p:spPr>
        <p:txBody>
          <a:bodyPr wrap="square" rtlCol="0">
            <a:spAutoFit/>
          </a:bodyPr>
          <a:lstStyle/>
          <a:p>
            <a:pPr indent="457200" algn="just" fontAlgn="auto">
              <a:lnSpc>
                <a:spcPct val="150000"/>
              </a:lnSpc>
            </a:pPr>
            <a:r>
              <a:rPr lang="zh-CN" altLang="en-US" sz="26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中國</a:t>
            </a:r>
            <a:r>
              <a:rPr lang="zh-TW" altLang="en-US" sz="26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於</a:t>
            </a:r>
            <a:r>
              <a:rPr lang="en-US" altLang="zh-CN" sz="26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2</a:t>
            </a:r>
            <a:r>
              <a:rPr lang="zh-CN" altLang="en-US" sz="26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001年12月正式</a:t>
            </a:r>
            <a:r>
              <a:rPr lang="zh-CN" altLang="en-US" sz="26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加入了</a:t>
            </a:r>
            <a:r>
              <a:rPr lang="zh-CN" altLang="en-US" sz="2600" dirty="0">
                <a:latin typeface="Times New Roman" panose="02020603050405020304" pitchFamily="18" charset="0"/>
                <a:ea typeface="DFKai-SB" panose="03000509000000000000" pitchFamily="65" charset="-120"/>
                <a:cs typeface="Times New Roman" panose="02020603050405020304" pitchFamily="18" charset="0"/>
                <a:sym typeface="+mn-ea"/>
              </a:rPr>
              <a:t>世界貿易組織</a:t>
            </a:r>
            <a:r>
              <a:rPr lang="zh-CN" altLang="en-US" sz="26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r>
              <a:rPr lang="zh-TW" altLang="en-US" sz="26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加</a:t>
            </a:r>
            <a:r>
              <a:rPr lang="zh-CN" altLang="en-US" sz="26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入世</a:t>
            </a:r>
            <a:r>
              <a:rPr lang="zh-CN" altLang="en-US" sz="2600" dirty="0">
                <a:latin typeface="Times New Roman" panose="02020603050405020304" pitchFamily="18" charset="0"/>
                <a:ea typeface="DFKai-SB" panose="03000509000000000000" pitchFamily="65" charset="-120"/>
                <a:cs typeface="Times New Roman" panose="02020603050405020304" pitchFamily="18" charset="0"/>
                <a:sym typeface="+mn-ea"/>
              </a:rPr>
              <a:t>貿</a:t>
            </a:r>
            <a:r>
              <a:rPr lang="zh-CN" altLang="en-US" sz="2600" dirty="0" smtClean="0">
                <a:latin typeface="Times New Roman" panose="02020603050405020304" pitchFamily="18" charset="0"/>
                <a:ea typeface="DFKai-SB" panose="03000509000000000000" pitchFamily="65" charset="-120"/>
                <a:cs typeface="Times New Roman" panose="02020603050405020304" pitchFamily="18" charset="0"/>
                <a:sym typeface="+mn-ea"/>
              </a:rPr>
              <a:t>組織</a:t>
            </a:r>
            <a:r>
              <a:rPr lang="zh-CN" altLang="en-US" sz="26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後，國</a:t>
            </a:r>
            <a:r>
              <a:rPr lang="zh-TW" altLang="en-US" sz="26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家</a:t>
            </a:r>
            <a:r>
              <a:rPr lang="zh-CN" altLang="en-US" sz="26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切實履行承諾，</a:t>
            </a:r>
            <a:r>
              <a:rPr lang="zh-CN" altLang="en-US" sz="2600" dirty="0" smtClean="0">
                <a:latin typeface="Times New Roman" panose="02020603050405020304" pitchFamily="18" charset="0"/>
                <a:ea typeface="DFKai-SB" panose="03000509000000000000" pitchFamily="65" charset="-120"/>
                <a:cs typeface="Times New Roman" panose="02020603050405020304" pitchFamily="18" charset="0"/>
              </a:rPr>
              <a:t>大幅降低商品進口的關稅和非關稅壁壘，關稅</a:t>
            </a:r>
            <a:r>
              <a:rPr lang="zh-TW" altLang="en-US" sz="2600" dirty="0" smtClean="0">
                <a:latin typeface="Times New Roman" panose="02020603050405020304" pitchFamily="18" charset="0"/>
                <a:ea typeface="DFKai-SB" panose="03000509000000000000" pitchFamily="65" charset="-120"/>
                <a:cs typeface="Times New Roman" panose="02020603050405020304" pitchFamily="18" charset="0"/>
              </a:rPr>
              <a:t>平均</a:t>
            </a:r>
            <a:r>
              <a:rPr lang="zh-CN" altLang="en-US" sz="2600" dirty="0" smtClean="0">
                <a:latin typeface="Times New Roman" panose="02020603050405020304" pitchFamily="18" charset="0"/>
                <a:ea typeface="DFKai-SB" panose="03000509000000000000" pitchFamily="65" charset="-120"/>
                <a:cs typeface="Times New Roman" panose="02020603050405020304" pitchFamily="18" charset="0"/>
              </a:rPr>
              <a:t>水</a:t>
            </a:r>
            <a:r>
              <a:rPr lang="zh-TW" altLang="en-US" sz="2600" dirty="0">
                <a:latin typeface="Times New Roman" panose="02020603050405020304" pitchFamily="18" charset="0"/>
                <a:ea typeface="DFKai-SB" panose="03000509000000000000" pitchFamily="65" charset="-120"/>
                <a:cs typeface="Times New Roman" panose="02020603050405020304" pitchFamily="18" charset="0"/>
              </a:rPr>
              <a:t>平</a:t>
            </a:r>
            <a:r>
              <a:rPr lang="zh-CN" altLang="en-US" sz="2600" dirty="0" smtClean="0">
                <a:latin typeface="Times New Roman" panose="02020603050405020304" pitchFamily="18" charset="0"/>
                <a:ea typeface="DFKai-SB" panose="03000509000000000000" pitchFamily="65" charset="-120"/>
                <a:cs typeface="Times New Roman" panose="02020603050405020304" pitchFamily="18" charset="0"/>
              </a:rPr>
              <a:t>由</a:t>
            </a:r>
            <a:r>
              <a:rPr lang="en-US" altLang="zh-CN" sz="2600" dirty="0" smtClean="0">
                <a:latin typeface="Times New Roman" panose="02020603050405020304" pitchFamily="18" charset="0"/>
                <a:ea typeface="DFKai-SB" panose="03000509000000000000" pitchFamily="65" charset="-120"/>
                <a:cs typeface="Times New Roman" panose="02020603050405020304" pitchFamily="18" charset="0"/>
              </a:rPr>
              <a:t>2001</a:t>
            </a:r>
            <a:r>
              <a:rPr lang="zh-CN" altLang="en-US" sz="2600" dirty="0">
                <a:latin typeface="Times New Roman" panose="02020603050405020304" pitchFamily="18" charset="0"/>
                <a:ea typeface="DFKai-SB" panose="03000509000000000000" pitchFamily="65" charset="-120"/>
                <a:cs typeface="Times New Roman" panose="02020603050405020304" pitchFamily="18" charset="0"/>
              </a:rPr>
              <a:t>年的</a:t>
            </a:r>
            <a:r>
              <a:rPr lang="en-US" altLang="zh-CN" sz="2600" dirty="0">
                <a:latin typeface="Times New Roman" panose="02020603050405020304" pitchFamily="18" charset="0"/>
                <a:ea typeface="DFKai-SB" panose="03000509000000000000" pitchFamily="65" charset="-120"/>
                <a:cs typeface="Times New Roman" panose="02020603050405020304" pitchFamily="18" charset="0"/>
              </a:rPr>
              <a:t>15.3</a:t>
            </a:r>
            <a:r>
              <a:rPr lang="en-US" altLang="zh-CN" sz="2600" dirty="0" smtClean="0">
                <a:latin typeface="Times New Roman" panose="02020603050405020304" pitchFamily="18" charset="0"/>
                <a:ea typeface="DFKai-SB" panose="03000509000000000000" pitchFamily="65" charset="-120"/>
                <a:cs typeface="Times New Roman" panose="02020603050405020304" pitchFamily="18" charset="0"/>
              </a:rPr>
              <a:t>%</a:t>
            </a:r>
            <a:r>
              <a:rPr lang="zh-TW" altLang="en-US" sz="2600" dirty="0" smtClean="0">
                <a:latin typeface="Times New Roman" panose="02020603050405020304" pitchFamily="18" charset="0"/>
                <a:ea typeface="DFKai-SB" panose="03000509000000000000" pitchFamily="65" charset="-120"/>
                <a:cs typeface="Times New Roman" panose="02020603050405020304" pitchFamily="18" charset="0"/>
              </a:rPr>
              <a:t>逐步</a:t>
            </a:r>
            <a:r>
              <a:rPr lang="zh-CN" altLang="en-US" sz="2600" dirty="0" smtClean="0">
                <a:latin typeface="Times New Roman" panose="02020603050405020304" pitchFamily="18" charset="0"/>
                <a:ea typeface="DFKai-SB" panose="03000509000000000000" pitchFamily="65" charset="-120"/>
                <a:cs typeface="Times New Roman" panose="02020603050405020304" pitchFamily="18" charset="0"/>
              </a:rPr>
              <a:t>下調至</a:t>
            </a:r>
            <a:r>
              <a:rPr lang="en-US" altLang="zh-TW" sz="2600" dirty="0" smtClean="0">
                <a:latin typeface="Times New Roman" panose="02020603050405020304" pitchFamily="18" charset="0"/>
                <a:ea typeface="DFKai-SB" panose="03000509000000000000" pitchFamily="65" charset="-120"/>
                <a:cs typeface="Times New Roman" panose="02020603050405020304" pitchFamily="18" charset="0"/>
              </a:rPr>
              <a:t>2020</a:t>
            </a:r>
            <a:r>
              <a:rPr lang="zh-TW" altLang="en-US" sz="2600" dirty="0" smtClean="0">
                <a:latin typeface="Times New Roman" panose="02020603050405020304" pitchFamily="18" charset="0"/>
                <a:ea typeface="DFKai-SB" panose="03000509000000000000" pitchFamily="65" charset="-120"/>
                <a:cs typeface="Times New Roman" panose="02020603050405020304" pitchFamily="18" charset="0"/>
              </a:rPr>
              <a:t>年的</a:t>
            </a:r>
            <a:r>
              <a:rPr lang="en-US" altLang="zh-CN" sz="2600" dirty="0" smtClean="0">
                <a:latin typeface="Times New Roman" panose="02020603050405020304" pitchFamily="18" charset="0"/>
                <a:ea typeface="DFKai-SB" panose="03000509000000000000" pitchFamily="65" charset="-120"/>
                <a:cs typeface="Times New Roman" panose="02020603050405020304" pitchFamily="18" charset="0"/>
              </a:rPr>
              <a:t>7.5%</a:t>
            </a:r>
            <a:r>
              <a:rPr lang="zh-CN" altLang="en-US" sz="2600" dirty="0" smtClean="0">
                <a:latin typeface="Times New Roman" panose="02020603050405020304" pitchFamily="18" charset="0"/>
                <a:ea typeface="DFKai-SB" panose="03000509000000000000" pitchFamily="65" charset="-120"/>
                <a:cs typeface="Times New Roman" panose="02020603050405020304" pitchFamily="18" charset="0"/>
              </a:rPr>
              <a:t>，遠低於大部分發展中國家，接近發達國家水</a:t>
            </a:r>
            <a:r>
              <a:rPr lang="zh-TW" altLang="en-US" sz="2600" dirty="0" smtClean="0">
                <a:latin typeface="Times New Roman" panose="02020603050405020304" pitchFamily="18" charset="0"/>
                <a:ea typeface="DFKai-SB" panose="03000509000000000000" pitchFamily="65" charset="-120"/>
                <a:cs typeface="Times New Roman" panose="02020603050405020304" pitchFamily="18" charset="0"/>
              </a:rPr>
              <a:t>平</a:t>
            </a:r>
            <a:r>
              <a:rPr lang="zh-CN" altLang="en-US" sz="2600" dirty="0" smtClean="0">
                <a:latin typeface="Times New Roman" panose="02020603050405020304" pitchFamily="18" charset="0"/>
                <a:ea typeface="DFKai-SB" panose="03000509000000000000" pitchFamily="65" charset="-120"/>
                <a:cs typeface="Times New Roman" panose="02020603050405020304" pitchFamily="18" charset="0"/>
              </a:rPr>
              <a:t>。</a:t>
            </a:r>
            <a:endParaRPr lang="zh-CN" altLang="en-US" sz="26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p:txBody>
      </p:sp>
      <p:sp>
        <p:nvSpPr>
          <p:cNvPr id="6" name="文本框 5"/>
          <p:cNvSpPr txBox="1"/>
          <p:nvPr/>
        </p:nvSpPr>
        <p:spPr>
          <a:xfrm>
            <a:off x="801604" y="4475693"/>
            <a:ext cx="6218591" cy="1661993"/>
          </a:xfrm>
          <a:prstGeom prst="rect">
            <a:avLst/>
          </a:prstGeom>
          <a:noFill/>
        </p:spPr>
        <p:txBody>
          <a:bodyPr wrap="square" rtlCol="0">
            <a:spAutoFit/>
          </a:bodyPr>
          <a:lstStyle/>
          <a:p>
            <a:r>
              <a:rPr lang="zh-TW" altLang="en-US" dirty="0" smtClean="0">
                <a:latin typeface="DFKai-SB" panose="03000509000000000000" pitchFamily="65" charset="-120"/>
                <a:ea typeface="DFKai-SB" panose="03000509000000000000" pitchFamily="65" charset="-120"/>
                <a:cs typeface="+mn-ea"/>
              </a:rPr>
              <a:t>資料</a:t>
            </a:r>
            <a:r>
              <a:rPr lang="zh-TW" altLang="zh-HK" dirty="0" smtClean="0">
                <a:latin typeface="DFKai-SB" panose="03000509000000000000" pitchFamily="65" charset="-120"/>
                <a:ea typeface="DFKai-SB" panose="03000509000000000000" pitchFamily="65" charset="-120"/>
                <a:cs typeface="+mn-ea"/>
              </a:rPr>
              <a:t>來源：</a:t>
            </a:r>
            <a:r>
              <a:rPr lang="zh-TW" altLang="en-US" dirty="0" smtClean="0">
                <a:latin typeface="DFKai-SB" panose="03000509000000000000" pitchFamily="65" charset="-120"/>
                <a:ea typeface="DFKai-SB" panose="03000509000000000000" pitchFamily="65" charset="-120"/>
                <a:cs typeface="+mn-ea"/>
              </a:rPr>
              <a:t>中華人民共和國海關總署</a:t>
            </a:r>
            <a:r>
              <a:rPr lang="zh-TW" altLang="zh-HK" dirty="0" smtClean="0">
                <a:latin typeface="DFKai-SB" panose="03000509000000000000" pitchFamily="65" charset="-120"/>
                <a:ea typeface="DFKai-SB" panose="03000509000000000000" pitchFamily="65" charset="-120"/>
                <a:cs typeface="+mn-ea"/>
              </a:rPr>
              <a:t>網頁</a:t>
            </a:r>
            <a:endParaRPr lang="en-US" altLang="zh-TW" dirty="0" smtClean="0">
              <a:latin typeface="DFKai-SB" panose="03000509000000000000" pitchFamily="65" charset="-120"/>
              <a:ea typeface="DFKai-SB" panose="03000509000000000000" pitchFamily="65" charset="-120"/>
              <a:cs typeface="+mn-ea"/>
              <a:hlinkClick r:id="rId2"/>
            </a:endParaRPr>
          </a:p>
          <a:p>
            <a:r>
              <a:rPr lang="en-US" altLang="zh-TW" sz="1400" dirty="0" smtClean="0">
                <a:latin typeface="Times New Roman" panose="02020603050405020304" pitchFamily="18" charset="0"/>
                <a:ea typeface="DFKai-SB" panose="03000509000000000000" pitchFamily="65" charset="-120"/>
                <a:cs typeface="Times New Roman" panose="02020603050405020304" pitchFamily="18" charset="0"/>
              </a:rPr>
              <a:t>http://www.customs.gov.cn/customs/xwfb34/mtjj35/4050515/index.html</a:t>
            </a:r>
          </a:p>
          <a:p>
            <a:endParaRPr lang="en-US" altLang="zh-TW" dirty="0" smtClean="0">
              <a:latin typeface="DFKai-SB" panose="03000509000000000000" pitchFamily="65" charset="-120"/>
              <a:ea typeface="DFKai-SB" panose="03000509000000000000" pitchFamily="65" charset="-120"/>
              <a:cs typeface="+mn-ea"/>
            </a:endParaRPr>
          </a:p>
          <a:p>
            <a:r>
              <a:rPr lang="zh-TW" altLang="zh-HK" dirty="0" smtClean="0">
                <a:latin typeface="DFKai-SB" panose="03000509000000000000" pitchFamily="65" charset="-120"/>
                <a:ea typeface="DFKai-SB" panose="03000509000000000000" pitchFamily="65" charset="-120"/>
                <a:cs typeface="+mn-ea"/>
              </a:rPr>
              <a:t>圖片</a:t>
            </a:r>
            <a:r>
              <a:rPr lang="zh-TW" altLang="zh-HK" dirty="0">
                <a:latin typeface="DFKai-SB" panose="03000509000000000000" pitchFamily="65" charset="-120"/>
                <a:ea typeface="DFKai-SB" panose="03000509000000000000" pitchFamily="65" charset="-120"/>
                <a:cs typeface="+mn-ea"/>
              </a:rPr>
              <a:t>來源：世界貿易組織</a:t>
            </a:r>
            <a:r>
              <a:rPr lang="zh-TW" altLang="zh-HK" dirty="0" smtClean="0">
                <a:latin typeface="DFKai-SB" panose="03000509000000000000" pitchFamily="65" charset="-120"/>
                <a:ea typeface="DFKai-SB" panose="03000509000000000000" pitchFamily="65" charset="-120"/>
                <a:cs typeface="+mn-ea"/>
              </a:rPr>
              <a:t>網</a:t>
            </a:r>
            <a:r>
              <a:rPr lang="zh-TW" altLang="en-US" dirty="0" smtClean="0">
                <a:latin typeface="DFKai-SB" panose="03000509000000000000" pitchFamily="65" charset="-120"/>
                <a:ea typeface="DFKai-SB" panose="03000509000000000000" pitchFamily="65" charset="-120"/>
                <a:cs typeface="+mn-ea"/>
              </a:rPr>
              <a:t>站</a:t>
            </a:r>
            <a:endParaRPr lang="zh-TW" altLang="zh-HK" dirty="0">
              <a:latin typeface="DFKai-SB" panose="03000509000000000000" pitchFamily="65" charset="-120"/>
              <a:ea typeface="DFKai-SB" panose="03000509000000000000" pitchFamily="65" charset="-120"/>
              <a:cs typeface="+mn-ea"/>
            </a:endParaRPr>
          </a:p>
          <a:p>
            <a:r>
              <a:rPr lang="en-US" altLang="zh-HK" sz="1400" dirty="0">
                <a:latin typeface="Times New Roman" panose="02020603050405020304" pitchFamily="18" charset="0"/>
                <a:ea typeface="DFKai-SB" panose="03000509000000000000" pitchFamily="65" charset="-120"/>
                <a:cs typeface="Times New Roman" panose="02020603050405020304" pitchFamily="18" charset="0"/>
              </a:rPr>
              <a:t>https://www.wto.org/images/img_10anniv/phf_500.jpg</a:t>
            </a:r>
            <a:endParaRPr lang="zh-TW" altLang="zh-HK" sz="1400" dirty="0">
              <a:latin typeface="Times New Roman" panose="02020603050405020304" pitchFamily="18" charset="0"/>
              <a:ea typeface="DFKai-SB" panose="03000509000000000000" pitchFamily="65" charset="-120"/>
              <a:cs typeface="Times New Roman" panose="02020603050405020304" pitchFamily="18" charset="0"/>
            </a:endParaRPr>
          </a:p>
          <a:p>
            <a:endParaRPr lang="en-US" altLang="zh-CN" sz="1600" dirty="0">
              <a:latin typeface="DFKai-SB" panose="03000509000000000000" pitchFamily="65" charset="-120"/>
              <a:ea typeface="DFKai-SB" panose="03000509000000000000" pitchFamily="65" charset="-120"/>
              <a:cs typeface="+mn-ea"/>
              <a:sym typeface="Times New Roman" panose="02020603050405020304" pitchFamily="18" charset="0"/>
            </a:endParaRPr>
          </a:p>
        </p:txBody>
      </p:sp>
      <p:sp>
        <p:nvSpPr>
          <p:cNvPr id="7" name="标题 1">
            <a:extLst>
              <a:ext uri="{FF2B5EF4-FFF2-40B4-BE49-F238E27FC236}">
                <a16:creationId xmlns:a16="http://schemas.microsoft.com/office/drawing/2014/main" id="{DD81B73F-E22C-42CE-A5DB-9F996C6FFEDE}"/>
              </a:ext>
            </a:extLst>
          </p:cNvPr>
          <p:cNvSpPr txBox="1">
            <a:spLocks noChangeArrowheads="1"/>
          </p:cNvSpPr>
          <p:nvPr/>
        </p:nvSpPr>
        <p:spPr bwMode="auto">
          <a:xfrm>
            <a:off x="2059102" y="994481"/>
            <a:ext cx="8067675" cy="515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zh-CN" altLang="en-US" sz="2800" dirty="0">
                <a:latin typeface="DFKai-SB" panose="03000509000000000000" pitchFamily="65" charset="-120"/>
                <a:ea typeface="DFKai-SB" panose="03000509000000000000" pitchFamily="65" charset="-120"/>
                <a:cs typeface="微软雅黑" panose="020B0503020204020204" pitchFamily="34" charset="-122"/>
                <a:sym typeface="+mn-ea"/>
              </a:rPr>
              <a:t>世界貿易</a:t>
            </a:r>
            <a:r>
              <a:rPr lang="zh-CN" altLang="en-US" sz="2800" dirty="0" smtClean="0">
                <a:latin typeface="DFKai-SB" panose="03000509000000000000" pitchFamily="65" charset="-120"/>
                <a:ea typeface="DFKai-SB" panose="03000509000000000000" pitchFamily="65" charset="-120"/>
                <a:cs typeface="微软雅黑" panose="020B0503020204020204" pitchFamily="34" charset="-122"/>
                <a:sym typeface="+mn-ea"/>
              </a:rPr>
              <a:t>組織 </a:t>
            </a:r>
            <a:r>
              <a:rPr lang="en-US" altLang="zh-TW" sz="2800" dirty="0" smtClean="0">
                <a:latin typeface="DFKai-SB" panose="03000509000000000000" pitchFamily="65" charset="-120"/>
                <a:ea typeface="DFKai-SB" panose="03000509000000000000" pitchFamily="65" charset="-120"/>
                <a:cs typeface="微软雅黑" panose="020B0503020204020204" pitchFamily="34" charset="-122"/>
                <a:sym typeface="+mn-ea"/>
              </a:rPr>
              <a:t>— </a:t>
            </a:r>
            <a:r>
              <a:rPr lang="zh-TW" altLang="en-US" sz="2800" dirty="0" smtClean="0">
                <a:latin typeface="DFKai-SB" panose="03000509000000000000" pitchFamily="65" charset="-120"/>
                <a:ea typeface="DFKai-SB" panose="03000509000000000000" pitchFamily="65" charset="-120"/>
                <a:cs typeface="微软雅黑" panose="020B0503020204020204" pitchFamily="34" charset="-122"/>
                <a:sym typeface="+mn-ea"/>
              </a:rPr>
              <a:t>國家</a:t>
            </a:r>
            <a:r>
              <a:rPr lang="zh-TW" altLang="en-US" sz="2800" dirty="0">
                <a:latin typeface="DFKai-SB" panose="03000509000000000000" pitchFamily="65" charset="-120"/>
                <a:ea typeface="DFKai-SB" panose="03000509000000000000" pitchFamily="65" charset="-120"/>
                <a:cs typeface="微软雅黑" panose="020B0503020204020204" pitchFamily="34" charset="-122"/>
                <a:sym typeface="+mn-ea"/>
              </a:rPr>
              <a:t>和</a:t>
            </a:r>
            <a:r>
              <a:rPr lang="zh-TW" altLang="en-US" sz="2800" dirty="0" smtClean="0">
                <a:latin typeface="DFKai-SB" panose="03000509000000000000" pitchFamily="65" charset="-120"/>
                <a:ea typeface="DFKai-SB" panose="03000509000000000000" pitchFamily="65" charset="-120"/>
                <a:cs typeface="微软雅黑" panose="020B0503020204020204" pitchFamily="34" charset="-122"/>
                <a:sym typeface="+mn-ea"/>
              </a:rPr>
              <a:t>香港</a:t>
            </a:r>
            <a:r>
              <a:rPr lang="zh-TW" altLang="en-US" sz="2800" dirty="0">
                <a:latin typeface="DFKai-SB" panose="03000509000000000000" pitchFamily="65" charset="-120"/>
                <a:ea typeface="DFKai-SB" panose="03000509000000000000" pitchFamily="65" charset="-120"/>
                <a:cs typeface="微软雅黑" panose="020B0503020204020204" pitchFamily="34" charset="-122"/>
                <a:sym typeface="+mn-ea"/>
              </a:rPr>
              <a:t>的</a:t>
            </a:r>
            <a:r>
              <a:rPr lang="zh-TW" altLang="en-US" sz="2800" dirty="0" smtClean="0">
                <a:latin typeface="DFKai-SB" panose="03000509000000000000" pitchFamily="65" charset="-120"/>
                <a:ea typeface="DFKai-SB" panose="03000509000000000000" pitchFamily="65" charset="-120"/>
                <a:cs typeface="微软雅黑" panose="020B0503020204020204" pitchFamily="34" charset="-122"/>
                <a:sym typeface="+mn-ea"/>
              </a:rPr>
              <a:t>參與</a:t>
            </a:r>
            <a:r>
              <a:rPr lang="en-US" altLang="zh-TW" sz="2800" dirty="0" smtClean="0">
                <a:latin typeface="DFKai-SB" panose="03000509000000000000" pitchFamily="65" charset="-120"/>
                <a:ea typeface="DFKai-SB" panose="03000509000000000000" pitchFamily="65" charset="-120"/>
                <a:cs typeface="微软雅黑" panose="020B0503020204020204" pitchFamily="34" charset="-122"/>
                <a:sym typeface="+mn-ea"/>
              </a:rPr>
              <a:t>(</a:t>
            </a:r>
            <a:r>
              <a:rPr lang="zh-TW" altLang="en-US" sz="2800" dirty="0" smtClean="0">
                <a:latin typeface="DFKai-SB" panose="03000509000000000000" pitchFamily="65" charset="-120"/>
                <a:ea typeface="DFKai-SB" panose="03000509000000000000" pitchFamily="65" charset="-120"/>
                <a:cs typeface="微软雅黑" panose="020B0503020204020204" pitchFamily="34" charset="-122"/>
                <a:sym typeface="+mn-ea"/>
              </a:rPr>
              <a:t>一</a:t>
            </a:r>
            <a:r>
              <a:rPr lang="en-US" altLang="zh-TW" sz="2800" dirty="0" smtClean="0">
                <a:latin typeface="DFKai-SB" panose="03000509000000000000" pitchFamily="65" charset="-120"/>
                <a:ea typeface="DFKai-SB" panose="03000509000000000000" pitchFamily="65" charset="-120"/>
                <a:cs typeface="微软雅黑" panose="020B0503020204020204" pitchFamily="34" charset="-122"/>
                <a:sym typeface="+mn-ea"/>
              </a:rPr>
              <a:t>)</a:t>
            </a:r>
            <a:endParaRPr lang="en-US" altLang="zh-CN" sz="2800" dirty="0">
              <a:latin typeface="DFKai-SB" panose="03000509000000000000" pitchFamily="65" charset="-120"/>
              <a:ea typeface="DFKai-SB" panose="03000509000000000000" pitchFamily="65" charset="-120"/>
              <a:cs typeface="微软雅黑" panose="020B0503020204020204" pitchFamily="34" charset="-122"/>
            </a:endParaRPr>
          </a:p>
        </p:txBody>
      </p:sp>
      <p:pic>
        <p:nvPicPr>
          <p:cNvPr id="8" name="Picture 43010" descr="https://www.wto.org/images/img_10anniv/phf_500.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79750" y="3523279"/>
            <a:ext cx="4026177" cy="2843227"/>
          </a:xfrm>
          <a:prstGeom prst="rect">
            <a:avLst/>
          </a:prstGeom>
          <a:noFill/>
          <a:ln>
            <a:noFill/>
          </a:ln>
        </p:spPr>
      </p:pic>
      <p:sp>
        <p:nvSpPr>
          <p:cNvPr id="9" name="任意多边形: 形状 7"/>
          <p:cNvSpPr/>
          <p:nvPr/>
        </p:nvSpPr>
        <p:spPr bwMode="auto">
          <a:xfrm>
            <a:off x="3976296" y="145232"/>
            <a:ext cx="4233288"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TW" altLang="en-US" sz="4000" b="1" dirty="0">
                <a:solidFill>
                  <a:schemeClr val="bg1"/>
                </a:solidFill>
                <a:latin typeface="標楷體" panose="03000509000000000000" pitchFamily="65" charset="-120"/>
                <a:ea typeface="標楷體" panose="03000509000000000000" pitchFamily="65" charset="-120"/>
              </a:rPr>
              <a:t>國際經濟</a:t>
            </a:r>
            <a:r>
              <a:rPr lang="zh-TW" altLang="en-US" sz="4000" b="1" dirty="0" smtClean="0">
                <a:solidFill>
                  <a:schemeClr val="bg1"/>
                </a:solidFill>
                <a:latin typeface="標楷體" panose="03000509000000000000" pitchFamily="65" charset="-120"/>
                <a:ea typeface="標楷體" panose="03000509000000000000" pitchFamily="65" charset="-120"/>
              </a:rPr>
              <a:t>組織</a:t>
            </a:r>
            <a:endParaRPr lang="zh-TW" altLang="en-US" sz="4000" b="1" dirty="0">
              <a:solidFill>
                <a:schemeClr val="bg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594803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46719" y="1610254"/>
            <a:ext cx="10692442" cy="2492990"/>
          </a:xfrm>
          <a:prstGeom prst="rect">
            <a:avLst/>
          </a:prstGeom>
          <a:noFill/>
          <a:ln w="57150">
            <a:solidFill>
              <a:srgbClr val="FF0000"/>
            </a:solidFill>
            <a:prstDash val="dash"/>
          </a:ln>
        </p:spPr>
        <p:txBody>
          <a:bodyPr wrap="square" rtlCol="0">
            <a:spAutoFit/>
          </a:bodyPr>
          <a:lstStyle/>
          <a:p>
            <a:pPr indent="457200" algn="just" fontAlgn="auto">
              <a:lnSpc>
                <a:spcPct val="150000"/>
              </a:lnSpc>
            </a:pPr>
            <a:r>
              <a:rPr lang="zh-CN" altLang="en-US" sz="2600" dirty="0" smtClean="0">
                <a:latin typeface="DFKai-SB" panose="03000509000000000000" pitchFamily="65" charset="-120"/>
                <a:ea typeface="DFKai-SB" panose="03000509000000000000" pitchFamily="65" charset="-120"/>
                <a:cs typeface="+mn-ea"/>
                <a:sym typeface="Times New Roman" panose="02020603050405020304" pitchFamily="18" charset="0"/>
              </a:rPr>
              <a:t>香港</a:t>
            </a:r>
            <a:r>
              <a:rPr lang="zh-CN" altLang="en-US" sz="2600" dirty="0">
                <a:latin typeface="DFKai-SB" panose="03000509000000000000" pitchFamily="65" charset="-120"/>
                <a:ea typeface="DFKai-SB" panose="03000509000000000000" pitchFamily="65" charset="-120"/>
                <a:cs typeface="+mn-ea"/>
                <a:sym typeface="Times New Roman" panose="02020603050405020304" pitchFamily="18" charset="0"/>
              </a:rPr>
              <a:t>是</a:t>
            </a:r>
            <a:r>
              <a:rPr lang="zh-CN" altLang="en-US" sz="2600" dirty="0">
                <a:latin typeface="DFKai-SB" panose="03000509000000000000" pitchFamily="65" charset="-120"/>
                <a:ea typeface="DFKai-SB" panose="03000509000000000000" pitchFamily="65" charset="-120"/>
                <a:cs typeface="+mn-ea"/>
                <a:sym typeface="+mn-ea"/>
              </a:rPr>
              <a:t>世界貿</a:t>
            </a:r>
            <a:r>
              <a:rPr lang="zh-CN" altLang="en-US" sz="2600" dirty="0">
                <a:latin typeface="DFKai-SB" panose="03000509000000000000" pitchFamily="65" charset="-120"/>
                <a:ea typeface="DFKai-SB" panose="03000509000000000000" pitchFamily="65" charset="-120"/>
                <a:cs typeface="微软雅黑" panose="020B0503020204020204" pitchFamily="34" charset="-122"/>
                <a:sym typeface="+mn-ea"/>
              </a:rPr>
              <a:t>易組織</a:t>
            </a:r>
            <a:r>
              <a:rPr lang="zh-CN" altLang="en-US" sz="2600" dirty="0">
                <a:latin typeface="DFKai-SB" panose="03000509000000000000" pitchFamily="65" charset="-120"/>
                <a:ea typeface="DFKai-SB" panose="03000509000000000000" pitchFamily="65" charset="-120"/>
                <a:cs typeface="+mn-ea"/>
                <a:sym typeface="Times New Roman" panose="02020603050405020304" pitchFamily="18" charset="0"/>
              </a:rPr>
              <a:t>的創始</a:t>
            </a:r>
            <a:r>
              <a:rPr lang="zh-CN" altLang="en-US" sz="2600" dirty="0" smtClean="0">
                <a:latin typeface="DFKai-SB" panose="03000509000000000000" pitchFamily="65" charset="-120"/>
                <a:ea typeface="DFKai-SB" panose="03000509000000000000" pitchFamily="65" charset="-120"/>
                <a:cs typeface="+mn-ea"/>
                <a:sym typeface="Times New Roman" panose="02020603050405020304" pitchFamily="18" charset="0"/>
              </a:rPr>
              <a:t>成員</a:t>
            </a:r>
            <a:r>
              <a:rPr lang="zh-TW" altLang="en-US" sz="2600" dirty="0" smtClean="0">
                <a:latin typeface="DFKai-SB" panose="03000509000000000000" pitchFamily="65" charset="-120"/>
                <a:ea typeface="DFKai-SB" panose="03000509000000000000" pitchFamily="65" charset="-120"/>
                <a:cs typeface="+mn-ea"/>
                <a:sym typeface="Times New Roman" panose="02020603050405020304" pitchFamily="18" charset="0"/>
              </a:rPr>
              <a:t>，自</a:t>
            </a:r>
            <a:r>
              <a:rPr lang="zh-CN" altLang="en-US" sz="2600" dirty="0" smtClean="0">
                <a:latin typeface="DFKai-SB" panose="03000509000000000000" pitchFamily="65" charset="-120"/>
                <a:ea typeface="DFKai-SB" panose="03000509000000000000" pitchFamily="65" charset="-120"/>
                <a:cs typeface="+mn-ea"/>
                <a:sym typeface="Times New Roman" panose="02020603050405020304" pitchFamily="18" charset="0"/>
              </a:rPr>
              <a:t>香港</a:t>
            </a:r>
            <a:r>
              <a:rPr lang="zh-CN" altLang="en-US" sz="2600" dirty="0">
                <a:latin typeface="DFKai-SB" panose="03000509000000000000" pitchFamily="65" charset="-120"/>
                <a:ea typeface="DFKai-SB" panose="03000509000000000000" pitchFamily="65" charset="-120"/>
                <a:cs typeface="+mn-ea"/>
                <a:sym typeface="Times New Roman" panose="02020603050405020304" pitchFamily="18" charset="0"/>
              </a:rPr>
              <a:t>特區成立後</a:t>
            </a:r>
            <a:r>
              <a:rPr lang="zh-CN" altLang="en-US" sz="2600" dirty="0" smtClean="0">
                <a:latin typeface="DFKai-SB" panose="03000509000000000000" pitchFamily="65" charset="-120"/>
                <a:ea typeface="DFKai-SB" panose="03000509000000000000" pitchFamily="65" charset="-120"/>
                <a:cs typeface="+mn-ea"/>
                <a:sym typeface="Times New Roman" panose="02020603050405020304" pitchFamily="18" charset="0"/>
              </a:rPr>
              <a:t>，香港</a:t>
            </a:r>
            <a:r>
              <a:rPr lang="zh-CN" altLang="en-US" sz="2600" dirty="0" smtClean="0">
                <a:latin typeface="DFKai-SB" panose="03000509000000000000" pitchFamily="65" charset="-120"/>
                <a:ea typeface="DFKai-SB" panose="03000509000000000000" pitchFamily="65" charset="-120"/>
                <a:cs typeface="+mn-ea"/>
                <a:sym typeface="Times New Roman" panose="02020603050405020304" pitchFamily="18" charset="0"/>
              </a:rPr>
              <a:t>按照</a:t>
            </a:r>
            <a:r>
              <a:rPr lang="en-US" altLang="zh-CN" sz="2600" dirty="0">
                <a:latin typeface="DFKai-SB" panose="03000509000000000000" pitchFamily="65" charset="-120"/>
                <a:ea typeface="DFKai-SB" panose="03000509000000000000" pitchFamily="65" charset="-120"/>
                <a:cs typeface="+mn-ea"/>
                <a:sym typeface="Times New Roman" panose="02020603050405020304" pitchFamily="18" charset="0"/>
              </a:rPr>
              <a:t>《</a:t>
            </a:r>
            <a:r>
              <a:rPr lang="zh-CN" altLang="en-US" sz="2600" dirty="0" smtClean="0">
                <a:latin typeface="DFKai-SB" panose="03000509000000000000" pitchFamily="65" charset="-120"/>
                <a:ea typeface="DFKai-SB" panose="03000509000000000000" pitchFamily="65" charset="-120"/>
                <a:cs typeface="+mn-ea"/>
                <a:sym typeface="Times New Roman" panose="02020603050405020304" pitchFamily="18" charset="0"/>
              </a:rPr>
              <a:t>基本法</a:t>
            </a:r>
            <a:r>
              <a:rPr lang="en-US" altLang="zh-CN" sz="2600" dirty="0">
                <a:latin typeface="DFKai-SB" panose="03000509000000000000" pitchFamily="65" charset="-120"/>
                <a:ea typeface="DFKai-SB" panose="03000509000000000000" pitchFamily="65" charset="-120"/>
                <a:cs typeface="+mn-ea"/>
                <a:sym typeface="Times New Roman" panose="02020603050405020304" pitchFamily="18" charset="0"/>
              </a:rPr>
              <a:t>》</a:t>
            </a:r>
            <a:r>
              <a:rPr lang="zh-CN" altLang="en-US" sz="2600" dirty="0" smtClean="0">
                <a:latin typeface="DFKai-SB" panose="03000509000000000000" pitchFamily="65" charset="-120"/>
                <a:ea typeface="DFKai-SB" panose="03000509000000000000" pitchFamily="65" charset="-120"/>
                <a:cs typeface="+mn-ea"/>
                <a:sym typeface="Times New Roman" panose="02020603050405020304" pitchFamily="18" charset="0"/>
              </a:rPr>
              <a:t>，</a:t>
            </a:r>
            <a:r>
              <a:rPr lang="zh-CN" altLang="en-US" sz="2600" dirty="0" smtClean="0">
                <a:latin typeface="DFKai-SB" panose="03000509000000000000" pitchFamily="65" charset="-120"/>
                <a:ea typeface="DFKai-SB" panose="03000509000000000000" pitchFamily="65" charset="-120"/>
                <a:cs typeface="+mn-ea"/>
                <a:sym typeface="Times New Roman" panose="02020603050405020304" pitchFamily="18" charset="0"/>
              </a:rPr>
              <a:t>以</a:t>
            </a:r>
            <a:r>
              <a:rPr lang="zh-CN" altLang="en-US" sz="2600" dirty="0">
                <a:latin typeface="DFKai-SB" panose="03000509000000000000" pitchFamily="65" charset="-120"/>
                <a:ea typeface="DFKai-SB" panose="03000509000000000000" pitchFamily="65" charset="-120"/>
                <a:cs typeface="+mn-ea"/>
                <a:sym typeface="Times New Roman" panose="02020603050405020304" pitchFamily="18" charset="0"/>
              </a:rPr>
              <a:t>「中國香港」的名義，</a:t>
            </a:r>
            <a:r>
              <a:rPr lang="zh-CN" altLang="en-US" sz="2600" dirty="0" smtClean="0">
                <a:latin typeface="DFKai-SB" panose="03000509000000000000" pitchFamily="65" charset="-120"/>
                <a:ea typeface="DFKai-SB" panose="03000509000000000000" pitchFamily="65" charset="-120"/>
                <a:cs typeface="+mn-ea"/>
                <a:sym typeface="Times New Roman" panose="02020603050405020304" pitchFamily="18" charset="0"/>
              </a:rPr>
              <a:t>繼續參與</a:t>
            </a:r>
            <a:r>
              <a:rPr lang="zh-CN" altLang="en-US" sz="2600" dirty="0">
                <a:latin typeface="DFKai-SB" panose="03000509000000000000" pitchFamily="65" charset="-120"/>
                <a:ea typeface="DFKai-SB" panose="03000509000000000000" pitchFamily="65" charset="-120"/>
                <a:cs typeface="微软雅黑" panose="020B0503020204020204" pitchFamily="34" charset="-122"/>
                <a:sym typeface="+mn-ea"/>
              </a:rPr>
              <a:t>世界貿易</a:t>
            </a:r>
            <a:r>
              <a:rPr lang="zh-CN" altLang="en-US" sz="2600" dirty="0" smtClean="0">
                <a:latin typeface="DFKai-SB" panose="03000509000000000000" pitchFamily="65" charset="-120"/>
                <a:ea typeface="DFKai-SB" panose="03000509000000000000" pitchFamily="65" charset="-120"/>
                <a:cs typeface="微软雅黑" panose="020B0503020204020204" pitchFamily="34" charset="-122"/>
                <a:sym typeface="+mn-ea"/>
              </a:rPr>
              <a:t>組織</a:t>
            </a:r>
            <a:r>
              <a:rPr lang="zh-TW" altLang="en-US" sz="2600" dirty="0" smtClean="0">
                <a:latin typeface="DFKai-SB" panose="03000509000000000000" pitchFamily="65" charset="-120"/>
                <a:ea typeface="DFKai-SB" panose="03000509000000000000" pitchFamily="65" charset="-120"/>
                <a:cs typeface="微软雅黑" panose="020B0503020204020204" pitchFamily="34" charset="-122"/>
                <a:sym typeface="+mn-ea"/>
              </a:rPr>
              <a:t>的</a:t>
            </a:r>
            <a:r>
              <a:rPr lang="zh-CN" altLang="en-US" sz="2600" dirty="0" smtClean="0">
                <a:latin typeface="DFKai-SB" panose="03000509000000000000" pitchFamily="65" charset="-120"/>
                <a:ea typeface="DFKai-SB" panose="03000509000000000000" pitchFamily="65" charset="-120"/>
                <a:cs typeface="+mn-ea"/>
                <a:sym typeface="Times New Roman" panose="02020603050405020304" pitchFamily="18" charset="0"/>
              </a:rPr>
              <a:t>談判</a:t>
            </a:r>
            <a:r>
              <a:rPr lang="zh-CN" altLang="en-US" sz="2600" dirty="0">
                <a:latin typeface="DFKai-SB" panose="03000509000000000000" pitchFamily="65" charset="-120"/>
                <a:ea typeface="DFKai-SB" panose="03000509000000000000" pitchFamily="65" charset="-120"/>
                <a:cs typeface="+mn-ea"/>
                <a:sym typeface="Times New Roman" panose="02020603050405020304" pitchFamily="18" charset="0"/>
              </a:rPr>
              <a:t>和討論</a:t>
            </a:r>
            <a:r>
              <a:rPr lang="zh-CN" altLang="en-US" sz="2600" dirty="0" smtClean="0">
                <a:latin typeface="DFKai-SB" panose="03000509000000000000" pitchFamily="65" charset="-120"/>
                <a:ea typeface="DFKai-SB" panose="03000509000000000000" pitchFamily="65" charset="-120"/>
                <a:cs typeface="+mn-ea"/>
                <a:sym typeface="Times New Roman" panose="02020603050405020304" pitchFamily="18" charset="0"/>
              </a:rPr>
              <a:t>，維護</a:t>
            </a:r>
            <a:r>
              <a:rPr lang="zh-TW" altLang="en-US" sz="2600" dirty="0" smtClean="0">
                <a:latin typeface="DFKai-SB" panose="03000509000000000000" pitchFamily="65" charset="-120"/>
                <a:ea typeface="DFKai-SB" panose="03000509000000000000" pitchFamily="65" charset="-120"/>
                <a:cs typeface="+mn-ea"/>
                <a:sym typeface="Times New Roman" panose="02020603050405020304" pitchFamily="18" charset="0"/>
              </a:rPr>
              <a:t>和促進</a:t>
            </a:r>
            <a:r>
              <a:rPr lang="zh-CN" altLang="en-US" sz="2600" dirty="0" smtClean="0">
                <a:latin typeface="DFKai-SB" panose="03000509000000000000" pitchFamily="65" charset="-120"/>
                <a:ea typeface="DFKai-SB" panose="03000509000000000000" pitchFamily="65" charset="-120"/>
                <a:cs typeface="+mn-ea"/>
                <a:sym typeface="Times New Roman" panose="02020603050405020304" pitchFamily="18" charset="0"/>
              </a:rPr>
              <a:t>香港</a:t>
            </a:r>
            <a:r>
              <a:rPr lang="zh-CN" altLang="en-US" sz="2600" dirty="0">
                <a:latin typeface="DFKai-SB" panose="03000509000000000000" pitchFamily="65" charset="-120"/>
                <a:ea typeface="DFKai-SB" panose="03000509000000000000" pitchFamily="65" charset="-120"/>
                <a:cs typeface="+mn-ea"/>
                <a:sym typeface="Times New Roman" panose="02020603050405020304" pitchFamily="18" charset="0"/>
              </a:rPr>
              <a:t>的貿易</a:t>
            </a:r>
            <a:r>
              <a:rPr lang="zh-CN" altLang="en-US" sz="2600" dirty="0" smtClean="0">
                <a:latin typeface="DFKai-SB" panose="03000509000000000000" pitchFamily="65" charset="-120"/>
                <a:ea typeface="DFKai-SB" panose="03000509000000000000" pitchFamily="65" charset="-120"/>
                <a:cs typeface="+mn-ea"/>
                <a:sym typeface="Times New Roman" panose="02020603050405020304" pitchFamily="18" charset="0"/>
              </a:rPr>
              <a:t>利益</a:t>
            </a:r>
            <a:r>
              <a:rPr lang="zh-TW" altLang="en-US" sz="2600" dirty="0">
                <a:latin typeface="DFKai-SB" panose="03000509000000000000" pitchFamily="65" charset="-120"/>
                <a:ea typeface="DFKai-SB" panose="03000509000000000000" pitchFamily="65" charset="-120"/>
                <a:cs typeface="+mn-ea"/>
                <a:sym typeface="Times New Roman" panose="02020603050405020304" pitchFamily="18" charset="0"/>
              </a:rPr>
              <a:t>。</a:t>
            </a:r>
            <a:r>
              <a:rPr lang="zh-CN" altLang="en-US" sz="2600" dirty="0" smtClean="0">
                <a:latin typeface="DFKai-SB" panose="03000509000000000000" pitchFamily="65" charset="-120"/>
                <a:ea typeface="DFKai-SB" panose="03000509000000000000" pitchFamily="65" charset="-120"/>
                <a:cs typeface="+mn-ea"/>
                <a:sym typeface="Times New Roman" panose="02020603050405020304" pitchFamily="18" charset="0"/>
              </a:rPr>
              <a:t>世貿</a:t>
            </a:r>
            <a:r>
              <a:rPr lang="zh-CN" altLang="en-US" sz="2600" dirty="0">
                <a:latin typeface="DFKai-SB" panose="03000509000000000000" pitchFamily="65" charset="-120"/>
                <a:ea typeface="DFKai-SB" panose="03000509000000000000" pitchFamily="65" charset="-120"/>
                <a:cs typeface="+mn-ea"/>
                <a:sym typeface="Times New Roman" panose="02020603050405020304" pitchFamily="18" charset="0"/>
              </a:rPr>
              <a:t>組織架構下以規則為基礎的多邊</a:t>
            </a:r>
            <a:r>
              <a:rPr lang="zh-CN" altLang="en-US" sz="2600" dirty="0" smtClean="0">
                <a:latin typeface="DFKai-SB" panose="03000509000000000000" pitchFamily="65" charset="-120"/>
                <a:ea typeface="DFKai-SB" panose="03000509000000000000" pitchFamily="65" charset="-120"/>
                <a:cs typeface="+mn-ea"/>
                <a:sym typeface="Times New Roman" panose="02020603050405020304" pitchFamily="18" charset="0"/>
              </a:rPr>
              <a:t>貿易制</a:t>
            </a:r>
            <a:r>
              <a:rPr lang="zh-TW" altLang="en-US" sz="2600" dirty="0" smtClean="0">
                <a:latin typeface="DFKai-SB" panose="03000509000000000000" pitchFamily="65" charset="-120"/>
                <a:ea typeface="DFKai-SB" panose="03000509000000000000" pitchFamily="65" charset="-120"/>
                <a:cs typeface="+mn-ea"/>
                <a:sym typeface="Times New Roman" panose="02020603050405020304" pitchFamily="18" charset="0"/>
              </a:rPr>
              <a:t>度</a:t>
            </a:r>
            <a:r>
              <a:rPr lang="zh-CN" altLang="en-US" sz="2600" dirty="0" smtClean="0">
                <a:latin typeface="DFKai-SB" panose="03000509000000000000" pitchFamily="65" charset="-120"/>
                <a:ea typeface="DFKai-SB" panose="03000509000000000000" pitchFamily="65" charset="-120"/>
                <a:cs typeface="+mn-ea"/>
                <a:sym typeface="Times New Roman" panose="02020603050405020304" pitchFamily="18" charset="0"/>
              </a:rPr>
              <a:t>，</a:t>
            </a:r>
            <a:r>
              <a:rPr lang="zh-CN" altLang="en-US" sz="2600" dirty="0">
                <a:latin typeface="DFKai-SB" panose="03000509000000000000" pitchFamily="65" charset="-120"/>
                <a:ea typeface="DFKai-SB" panose="03000509000000000000" pitchFamily="65" charset="-120"/>
                <a:cs typeface="+mn-ea"/>
                <a:sym typeface="Times New Roman" panose="02020603050405020304" pitchFamily="18" charset="0"/>
              </a:rPr>
              <a:t>是香港對外貿易政策的基石。</a:t>
            </a:r>
            <a:r>
              <a:rPr lang="en-US" altLang="zh-CN" sz="2600" dirty="0">
                <a:latin typeface="DFKai-SB" panose="03000509000000000000" pitchFamily="65" charset="-120"/>
                <a:ea typeface="DFKai-SB" panose="03000509000000000000" pitchFamily="65" charset="-120"/>
                <a:cs typeface="+mn-ea"/>
                <a:sym typeface="Times New Roman" panose="02020603050405020304" pitchFamily="18" charset="0"/>
              </a:rPr>
              <a:t>                 </a:t>
            </a:r>
            <a:endParaRPr lang="zh-CN" altLang="en-US" sz="2600" dirty="0">
              <a:latin typeface="DFKai-SB" panose="03000509000000000000" pitchFamily="65" charset="-120"/>
              <a:ea typeface="DFKai-SB" panose="03000509000000000000" pitchFamily="65" charset="-120"/>
              <a:cs typeface="+mn-ea"/>
              <a:sym typeface="Times New Roman" panose="02020603050405020304" pitchFamily="18" charset="0"/>
            </a:endParaRPr>
          </a:p>
        </p:txBody>
      </p:sp>
      <p:sp>
        <p:nvSpPr>
          <p:cNvPr id="6" name="文本框 5"/>
          <p:cNvSpPr txBox="1"/>
          <p:nvPr/>
        </p:nvSpPr>
        <p:spPr>
          <a:xfrm>
            <a:off x="749778" y="4256713"/>
            <a:ext cx="5883864" cy="1908215"/>
          </a:xfrm>
          <a:prstGeom prst="rect">
            <a:avLst/>
          </a:prstGeom>
          <a:noFill/>
        </p:spPr>
        <p:txBody>
          <a:bodyPr wrap="square" rtlCol="0">
            <a:spAutoFit/>
          </a:bodyPr>
          <a:lstStyle/>
          <a:p>
            <a:r>
              <a:rPr lang="zh-TW" altLang="en-US"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參考</a:t>
            </a:r>
            <a:r>
              <a:rPr lang="zh-CN" altLang="en-US"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資料：</a:t>
            </a:r>
            <a:endParaRPr lang="en-US" altLang="zh-CN"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a:p>
            <a:r>
              <a:rPr lang="en-US" altLang="zh-TW"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1. 《</a:t>
            </a:r>
            <a:r>
              <a:rPr lang="zh-TW" altLang="en-US"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香港年報</a:t>
            </a:r>
            <a:r>
              <a:rPr lang="en-US" altLang="zh-TW"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2020》</a:t>
            </a:r>
            <a:endParaRPr lang="en-US" altLang="zh-TW"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a:p>
            <a:r>
              <a:rPr lang="en-US" altLang="zh-CN" sz="16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https://</a:t>
            </a:r>
            <a:r>
              <a:rPr lang="en-US" altLang="zh-CN" sz="16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www.yearbook.gov.hk/2020/tc/pdf/C05.pdf</a:t>
            </a:r>
          </a:p>
          <a:p>
            <a:r>
              <a:rPr lang="en-US" altLang="zh-TW"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2. </a:t>
            </a:r>
            <a:r>
              <a:rPr lang="zh-TW" altLang="en-US"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政府新聞網</a:t>
            </a:r>
            <a:endParaRPr lang="en-US" altLang="zh-CN"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a:p>
            <a:r>
              <a:rPr lang="en-US" altLang="zh-CN" sz="16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https</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r>
              <a:rPr lang="en-US" altLang="zh-CN" sz="16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www.news.gov.hk/isd/ebulletin/tc/category/issues/050820/html/050804tc03005.htm</a:t>
            </a:r>
          </a:p>
          <a:p>
            <a:endParaRPr lang="en-US" altLang="zh-CN" sz="1600" dirty="0" smtClean="0">
              <a:latin typeface="DFKai-SB" panose="03000509000000000000" pitchFamily="65" charset="-120"/>
              <a:ea typeface="DFKai-SB" panose="03000509000000000000" pitchFamily="65" charset="-120"/>
              <a:cs typeface="+mn-ea"/>
              <a:sym typeface="Times New Roman" panose="02020603050405020304" pitchFamily="18" charset="0"/>
            </a:endParaRPr>
          </a:p>
        </p:txBody>
      </p:sp>
      <p:sp>
        <p:nvSpPr>
          <p:cNvPr id="7" name="标题 1">
            <a:extLst>
              <a:ext uri="{FF2B5EF4-FFF2-40B4-BE49-F238E27FC236}">
                <a16:creationId xmlns:a16="http://schemas.microsoft.com/office/drawing/2014/main" id="{DD81B73F-E22C-42CE-A5DB-9F996C6FFEDE}"/>
              </a:ext>
            </a:extLst>
          </p:cNvPr>
          <p:cNvSpPr txBox="1">
            <a:spLocks noChangeArrowheads="1"/>
          </p:cNvSpPr>
          <p:nvPr/>
        </p:nvSpPr>
        <p:spPr bwMode="auto">
          <a:xfrm>
            <a:off x="2175373" y="946090"/>
            <a:ext cx="8067675" cy="515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zh-CN" altLang="en-US" sz="2800" dirty="0">
                <a:latin typeface="DFKai-SB" panose="03000509000000000000" pitchFamily="65" charset="-120"/>
                <a:ea typeface="DFKai-SB" panose="03000509000000000000" pitchFamily="65" charset="-120"/>
                <a:cs typeface="微软雅黑" panose="020B0503020204020204" pitchFamily="34" charset="-122"/>
                <a:sym typeface="+mn-ea"/>
              </a:rPr>
              <a:t>世界貿易</a:t>
            </a:r>
            <a:r>
              <a:rPr lang="zh-CN" altLang="en-US" sz="2800" dirty="0" smtClean="0">
                <a:latin typeface="DFKai-SB" panose="03000509000000000000" pitchFamily="65" charset="-120"/>
                <a:ea typeface="DFKai-SB" panose="03000509000000000000" pitchFamily="65" charset="-120"/>
                <a:cs typeface="微软雅黑" panose="020B0503020204020204" pitchFamily="34" charset="-122"/>
                <a:sym typeface="+mn-ea"/>
              </a:rPr>
              <a:t>組織 </a:t>
            </a:r>
            <a:r>
              <a:rPr lang="en-US" altLang="zh-TW" sz="2800" dirty="0" smtClean="0">
                <a:latin typeface="DFKai-SB" panose="03000509000000000000" pitchFamily="65" charset="-120"/>
                <a:ea typeface="DFKai-SB" panose="03000509000000000000" pitchFamily="65" charset="-120"/>
                <a:cs typeface="微软雅黑" panose="020B0503020204020204" pitchFamily="34" charset="-122"/>
                <a:sym typeface="+mn-ea"/>
              </a:rPr>
              <a:t>— </a:t>
            </a:r>
            <a:r>
              <a:rPr lang="zh-TW" altLang="en-US" sz="2800" dirty="0" smtClean="0">
                <a:latin typeface="DFKai-SB" panose="03000509000000000000" pitchFamily="65" charset="-120"/>
                <a:ea typeface="DFKai-SB" panose="03000509000000000000" pitchFamily="65" charset="-120"/>
                <a:cs typeface="微软雅黑" panose="020B0503020204020204" pitchFamily="34" charset="-122"/>
                <a:sym typeface="+mn-ea"/>
              </a:rPr>
              <a:t>國家</a:t>
            </a:r>
            <a:r>
              <a:rPr lang="zh-TW" altLang="en-US" sz="2800" dirty="0">
                <a:latin typeface="DFKai-SB" panose="03000509000000000000" pitchFamily="65" charset="-120"/>
                <a:ea typeface="DFKai-SB" panose="03000509000000000000" pitchFamily="65" charset="-120"/>
                <a:cs typeface="微软雅黑" panose="020B0503020204020204" pitchFamily="34" charset="-122"/>
                <a:sym typeface="+mn-ea"/>
              </a:rPr>
              <a:t>和</a:t>
            </a:r>
            <a:r>
              <a:rPr lang="zh-TW" altLang="en-US" sz="2800" dirty="0" smtClean="0">
                <a:latin typeface="DFKai-SB" panose="03000509000000000000" pitchFamily="65" charset="-120"/>
                <a:ea typeface="DFKai-SB" panose="03000509000000000000" pitchFamily="65" charset="-120"/>
                <a:cs typeface="微软雅黑" panose="020B0503020204020204" pitchFamily="34" charset="-122"/>
                <a:sym typeface="+mn-ea"/>
              </a:rPr>
              <a:t>香港</a:t>
            </a:r>
            <a:r>
              <a:rPr lang="zh-TW" altLang="en-US" sz="2800" dirty="0">
                <a:latin typeface="DFKai-SB" panose="03000509000000000000" pitchFamily="65" charset="-120"/>
                <a:ea typeface="DFKai-SB" panose="03000509000000000000" pitchFamily="65" charset="-120"/>
                <a:cs typeface="微软雅黑" panose="020B0503020204020204" pitchFamily="34" charset="-122"/>
                <a:sym typeface="+mn-ea"/>
              </a:rPr>
              <a:t>的</a:t>
            </a:r>
            <a:r>
              <a:rPr lang="zh-TW" altLang="en-US" sz="2800" dirty="0" smtClean="0">
                <a:latin typeface="DFKai-SB" panose="03000509000000000000" pitchFamily="65" charset="-120"/>
                <a:ea typeface="DFKai-SB" panose="03000509000000000000" pitchFamily="65" charset="-120"/>
                <a:cs typeface="微软雅黑" panose="020B0503020204020204" pitchFamily="34" charset="-122"/>
                <a:sym typeface="+mn-ea"/>
              </a:rPr>
              <a:t>參與</a:t>
            </a:r>
            <a:r>
              <a:rPr lang="en-US" altLang="zh-TW" sz="2800" dirty="0" smtClean="0">
                <a:latin typeface="DFKai-SB" panose="03000509000000000000" pitchFamily="65" charset="-120"/>
                <a:ea typeface="DFKai-SB" panose="03000509000000000000" pitchFamily="65" charset="-120"/>
                <a:cs typeface="微软雅黑" panose="020B0503020204020204" pitchFamily="34" charset="-122"/>
                <a:sym typeface="+mn-ea"/>
              </a:rPr>
              <a:t>(</a:t>
            </a:r>
            <a:r>
              <a:rPr lang="zh-TW" altLang="en-US" sz="2800" dirty="0" smtClean="0">
                <a:latin typeface="DFKai-SB" panose="03000509000000000000" pitchFamily="65" charset="-120"/>
                <a:ea typeface="DFKai-SB" panose="03000509000000000000" pitchFamily="65" charset="-120"/>
                <a:cs typeface="微软雅黑" panose="020B0503020204020204" pitchFamily="34" charset="-122"/>
                <a:sym typeface="+mn-ea"/>
              </a:rPr>
              <a:t>二</a:t>
            </a:r>
            <a:r>
              <a:rPr lang="en-US" altLang="zh-TW" sz="2800" dirty="0" smtClean="0">
                <a:latin typeface="DFKai-SB" panose="03000509000000000000" pitchFamily="65" charset="-120"/>
                <a:ea typeface="DFKai-SB" panose="03000509000000000000" pitchFamily="65" charset="-120"/>
                <a:cs typeface="微软雅黑" panose="020B0503020204020204" pitchFamily="34" charset="-122"/>
                <a:sym typeface="+mn-ea"/>
              </a:rPr>
              <a:t>)</a:t>
            </a:r>
            <a:endParaRPr lang="en-US" altLang="zh-CN" sz="2800" dirty="0">
              <a:latin typeface="DFKai-SB" panose="03000509000000000000" pitchFamily="65" charset="-120"/>
              <a:ea typeface="DFKai-SB" panose="03000509000000000000" pitchFamily="65" charset="-120"/>
              <a:cs typeface="微软雅黑" panose="020B0503020204020204" pitchFamily="34" charset="-122"/>
            </a:endParaRPr>
          </a:p>
        </p:txBody>
      </p:sp>
      <p:pic>
        <p:nvPicPr>
          <p:cNvPr id="3" name="圖片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321030" y="3455438"/>
            <a:ext cx="1973482" cy="2471057"/>
          </a:xfrm>
          <a:prstGeom prst="rect">
            <a:avLst/>
          </a:prstGeom>
          <a:ln>
            <a:solidFill>
              <a:schemeClr val="tx1"/>
            </a:solidFill>
          </a:ln>
        </p:spPr>
      </p:pic>
      <p:sp>
        <p:nvSpPr>
          <p:cNvPr id="4" name="矩形 3"/>
          <p:cNvSpPr/>
          <p:nvPr/>
        </p:nvSpPr>
        <p:spPr>
          <a:xfrm>
            <a:off x="7433737" y="5922059"/>
            <a:ext cx="3748068" cy="646331"/>
          </a:xfrm>
          <a:prstGeom prst="rect">
            <a:avLst/>
          </a:prstGeom>
        </p:spPr>
        <p:txBody>
          <a:bodyPr wrap="square">
            <a:spAutoFit/>
          </a:bodyPr>
          <a:lstStyle/>
          <a:p>
            <a:pPr algn="just"/>
            <a:r>
              <a:rPr lang="zh-TW" altLang="en-US" dirty="0">
                <a:latin typeface="Times New Roman" panose="02020603050405020304" pitchFamily="18" charset="0"/>
                <a:ea typeface="DFKai-SB" panose="03000509000000000000" pitchFamily="65" charset="-120"/>
                <a:cs typeface="Times New Roman" panose="02020603050405020304" pitchFamily="18" charset="0"/>
              </a:rPr>
              <a:t>世界貿易組織第</a:t>
            </a:r>
            <a:r>
              <a:rPr lang="en-US" altLang="zh-TW" dirty="0">
                <a:latin typeface="Times New Roman" panose="02020603050405020304" pitchFamily="18" charset="0"/>
                <a:ea typeface="DFKai-SB" panose="03000509000000000000" pitchFamily="65" charset="-120"/>
                <a:cs typeface="Times New Roman" panose="02020603050405020304" pitchFamily="18" charset="0"/>
              </a:rPr>
              <a:t>6</a:t>
            </a:r>
            <a:r>
              <a:rPr lang="zh-TW" altLang="en-US" dirty="0">
                <a:latin typeface="Times New Roman" panose="02020603050405020304" pitchFamily="18" charset="0"/>
                <a:ea typeface="DFKai-SB" panose="03000509000000000000" pitchFamily="65" charset="-120"/>
                <a:cs typeface="Times New Roman" panose="02020603050405020304" pitchFamily="18" charset="0"/>
              </a:rPr>
              <a:t>次部長級</a:t>
            </a:r>
            <a:r>
              <a:rPr lang="zh-TW" altLang="en-US" dirty="0" smtClean="0">
                <a:latin typeface="Times New Roman" panose="02020603050405020304" pitchFamily="18" charset="0"/>
                <a:ea typeface="DFKai-SB" panose="03000509000000000000" pitchFamily="65" charset="-120"/>
                <a:cs typeface="Times New Roman" panose="02020603050405020304" pitchFamily="18" charset="0"/>
              </a:rPr>
              <a:t>會議於</a:t>
            </a:r>
            <a:r>
              <a:rPr lang="en-US" altLang="zh-TW" dirty="0" smtClean="0">
                <a:latin typeface="Times New Roman" panose="02020603050405020304" pitchFamily="18" charset="0"/>
                <a:ea typeface="DFKai-SB" panose="03000509000000000000" pitchFamily="65" charset="-120"/>
                <a:cs typeface="Times New Roman" panose="02020603050405020304" pitchFamily="18" charset="0"/>
              </a:rPr>
              <a:t>2005</a:t>
            </a:r>
            <a:r>
              <a:rPr lang="zh-TW" altLang="en-US" dirty="0" smtClean="0">
                <a:latin typeface="Times New Roman" panose="02020603050405020304" pitchFamily="18" charset="0"/>
                <a:ea typeface="DFKai-SB" panose="03000509000000000000" pitchFamily="65" charset="-120"/>
                <a:cs typeface="Times New Roman" panose="02020603050405020304" pitchFamily="18" charset="0"/>
              </a:rPr>
              <a:t>年</a:t>
            </a:r>
            <a:r>
              <a:rPr lang="en-US" altLang="zh-TW" dirty="0" smtClean="0">
                <a:latin typeface="Times New Roman" panose="02020603050405020304" pitchFamily="18" charset="0"/>
                <a:ea typeface="DFKai-SB" panose="03000509000000000000" pitchFamily="65" charset="-120"/>
                <a:cs typeface="Times New Roman" panose="02020603050405020304" pitchFamily="18" charset="0"/>
              </a:rPr>
              <a:t>12</a:t>
            </a:r>
            <a:r>
              <a:rPr lang="zh-TW" altLang="en-US" dirty="0">
                <a:latin typeface="Times New Roman" panose="02020603050405020304" pitchFamily="18" charset="0"/>
                <a:ea typeface="DFKai-SB" panose="03000509000000000000" pitchFamily="65" charset="-120"/>
                <a:cs typeface="Times New Roman" panose="02020603050405020304" pitchFamily="18" charset="0"/>
              </a:rPr>
              <a:t>月</a:t>
            </a:r>
            <a:r>
              <a:rPr lang="en-US" altLang="zh-TW" dirty="0">
                <a:latin typeface="Times New Roman" panose="02020603050405020304" pitchFamily="18" charset="0"/>
                <a:ea typeface="DFKai-SB" panose="03000509000000000000" pitchFamily="65" charset="-120"/>
                <a:cs typeface="Times New Roman" panose="02020603050405020304" pitchFamily="18" charset="0"/>
              </a:rPr>
              <a:t>13</a:t>
            </a:r>
            <a:r>
              <a:rPr lang="zh-TW" altLang="en-US" dirty="0">
                <a:latin typeface="Times New Roman" panose="02020603050405020304" pitchFamily="18" charset="0"/>
                <a:ea typeface="DFKai-SB" panose="03000509000000000000" pitchFamily="65" charset="-120"/>
                <a:cs typeface="Times New Roman" panose="02020603050405020304" pitchFamily="18" charset="0"/>
              </a:rPr>
              <a:t>日至</a:t>
            </a:r>
            <a:r>
              <a:rPr lang="en-US" altLang="zh-TW" dirty="0">
                <a:latin typeface="Times New Roman" panose="02020603050405020304" pitchFamily="18" charset="0"/>
                <a:ea typeface="DFKai-SB" panose="03000509000000000000" pitchFamily="65" charset="-120"/>
                <a:cs typeface="Times New Roman" panose="02020603050405020304" pitchFamily="18" charset="0"/>
              </a:rPr>
              <a:t>18</a:t>
            </a:r>
            <a:r>
              <a:rPr lang="zh-TW" altLang="en-US" dirty="0">
                <a:latin typeface="Times New Roman" panose="02020603050405020304" pitchFamily="18" charset="0"/>
                <a:ea typeface="DFKai-SB" panose="03000509000000000000" pitchFamily="65" charset="-120"/>
                <a:cs typeface="Times New Roman" panose="02020603050405020304" pitchFamily="18" charset="0"/>
              </a:rPr>
              <a:t>日在香港</a:t>
            </a:r>
            <a:r>
              <a:rPr lang="zh-TW" altLang="en-US" dirty="0" smtClean="0">
                <a:latin typeface="Times New Roman" panose="02020603050405020304" pitchFamily="18" charset="0"/>
                <a:ea typeface="DFKai-SB" panose="03000509000000000000" pitchFamily="65" charset="-120"/>
                <a:cs typeface="Times New Roman" panose="02020603050405020304" pitchFamily="18" charset="0"/>
              </a:rPr>
              <a:t>舉行</a:t>
            </a:r>
            <a:endParaRPr lang="zh-HK" altLang="en-US"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8" name="任意多边形: 形状 7"/>
          <p:cNvSpPr/>
          <p:nvPr/>
        </p:nvSpPr>
        <p:spPr bwMode="auto">
          <a:xfrm>
            <a:off x="3976296" y="145232"/>
            <a:ext cx="4233288"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TW" altLang="en-US" sz="4000" b="1" dirty="0">
                <a:solidFill>
                  <a:schemeClr val="bg1"/>
                </a:solidFill>
                <a:latin typeface="標楷體" panose="03000509000000000000" pitchFamily="65" charset="-120"/>
                <a:ea typeface="標楷體" panose="03000509000000000000" pitchFamily="65" charset="-120"/>
              </a:rPr>
              <a:t>國際經濟</a:t>
            </a:r>
            <a:r>
              <a:rPr lang="zh-TW" altLang="en-US" sz="4000" b="1" dirty="0" smtClean="0">
                <a:solidFill>
                  <a:schemeClr val="bg1"/>
                </a:solidFill>
                <a:latin typeface="標楷體" panose="03000509000000000000" pitchFamily="65" charset="-120"/>
                <a:ea typeface="標楷體" panose="03000509000000000000" pitchFamily="65" charset="-120"/>
              </a:rPr>
              <a:t>組織</a:t>
            </a:r>
            <a:endParaRPr lang="zh-TW" altLang="en-US" sz="4000" b="1" dirty="0">
              <a:solidFill>
                <a:schemeClr val="bg1"/>
              </a:solidFill>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20">
            <a:extLst>
              <a:ext uri="{FF2B5EF4-FFF2-40B4-BE49-F238E27FC236}">
                <a16:creationId xmlns:a16="http://schemas.microsoft.com/office/drawing/2014/main" id="{C5379432-31A1-4D4F-B8AA-D06A98602934}"/>
              </a:ext>
            </a:extLst>
          </p:cNvPr>
          <p:cNvSpPr/>
          <p:nvPr/>
        </p:nvSpPr>
        <p:spPr>
          <a:xfrm>
            <a:off x="4348886" y="1002458"/>
            <a:ext cx="3580958"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600" b="1" dirty="0" smtClean="0">
                <a:latin typeface="DFKai-SB" panose="03000509000000000000" pitchFamily="65" charset="-120"/>
                <a:ea typeface="DFKai-SB" panose="03000509000000000000" pitchFamily="65" charset="-120"/>
              </a:rPr>
              <a:t>世界銀行</a:t>
            </a:r>
            <a:r>
              <a:rPr lang="zh-CN" altLang="en-US" sz="3600" b="1" dirty="0">
                <a:latin typeface="DFKai-SB" panose="03000509000000000000" pitchFamily="65" charset="-120"/>
                <a:ea typeface="DFKai-SB" panose="03000509000000000000" pitchFamily="65" charset="-120"/>
              </a:rPr>
              <a:t>集團</a:t>
            </a:r>
          </a:p>
        </p:txBody>
      </p:sp>
      <p:pic>
        <p:nvPicPr>
          <p:cNvPr id="6" name="圖片 5"/>
          <p:cNvPicPr>
            <a:picLocks noChangeAspect="1"/>
          </p:cNvPicPr>
          <p:nvPr/>
        </p:nvPicPr>
        <p:blipFill>
          <a:blip r:embed="rId4"/>
          <a:stretch>
            <a:fillRect/>
          </a:stretch>
        </p:blipFill>
        <p:spPr>
          <a:xfrm>
            <a:off x="444136" y="1002458"/>
            <a:ext cx="3720608" cy="894449"/>
          </a:xfrm>
          <a:prstGeom prst="rect">
            <a:avLst/>
          </a:prstGeom>
          <a:ln>
            <a:solidFill>
              <a:schemeClr val="tx1"/>
            </a:solidFill>
            <a:prstDash val="solid"/>
          </a:ln>
        </p:spPr>
      </p:pic>
      <p:sp>
        <p:nvSpPr>
          <p:cNvPr id="7" name="任意多边形: 形状 7"/>
          <p:cNvSpPr/>
          <p:nvPr/>
        </p:nvSpPr>
        <p:spPr bwMode="auto">
          <a:xfrm>
            <a:off x="3976296" y="145232"/>
            <a:ext cx="4233288"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TW" altLang="en-US" sz="4000" b="1" dirty="0">
                <a:solidFill>
                  <a:schemeClr val="bg1"/>
                </a:solidFill>
                <a:latin typeface="標楷體" panose="03000509000000000000" pitchFamily="65" charset="-120"/>
                <a:ea typeface="標楷體" panose="03000509000000000000" pitchFamily="65" charset="-120"/>
              </a:rPr>
              <a:t>國際經濟</a:t>
            </a:r>
            <a:r>
              <a:rPr lang="zh-TW" altLang="en-US" sz="4000" b="1" dirty="0" smtClean="0">
                <a:solidFill>
                  <a:schemeClr val="bg1"/>
                </a:solidFill>
                <a:latin typeface="標楷體" panose="03000509000000000000" pitchFamily="65" charset="-120"/>
                <a:ea typeface="標楷體" panose="03000509000000000000" pitchFamily="65" charset="-120"/>
              </a:rPr>
              <a:t>組織</a:t>
            </a:r>
            <a:endParaRPr lang="zh-TW" altLang="en-US" sz="4000" b="1" dirty="0">
              <a:solidFill>
                <a:schemeClr val="bg1"/>
              </a:solidFill>
              <a:latin typeface="標楷體" panose="03000509000000000000" pitchFamily="65" charset="-120"/>
              <a:ea typeface="標楷體" panose="03000509000000000000" pitchFamily="65" charset="-120"/>
            </a:endParaRPr>
          </a:p>
        </p:txBody>
      </p:sp>
      <p:sp>
        <p:nvSpPr>
          <p:cNvPr id="8" name="文本框 6"/>
          <p:cNvSpPr txBox="1"/>
          <p:nvPr/>
        </p:nvSpPr>
        <p:spPr>
          <a:xfrm>
            <a:off x="521844" y="2140086"/>
            <a:ext cx="7257841" cy="2400657"/>
          </a:xfrm>
          <a:prstGeom prst="rect">
            <a:avLst/>
          </a:prstGeom>
          <a:noFill/>
          <a:ln w="38100">
            <a:solidFill>
              <a:srgbClr val="0000FF"/>
            </a:solidFill>
            <a:prstDash val="dashDot"/>
          </a:ln>
        </p:spPr>
        <p:txBody>
          <a:bodyPr wrap="square" rtlCol="0">
            <a:spAutoFit/>
          </a:bodyPr>
          <a:lstStyle/>
          <a:p>
            <a:pPr marL="342900" indent="-342900" fontAlgn="auto">
              <a:spcBef>
                <a:spcPts val="0"/>
              </a:spcBef>
              <a:spcAft>
                <a:spcPts val="0"/>
              </a:spcAft>
              <a:buFont typeface="Arial" panose="020B0604020202020204" pitchFamily="34" charset="0"/>
              <a:buChar char="•"/>
            </a:pPr>
            <a:r>
              <a:rPr lang="zh-TW" altLang="en-US" sz="25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世界銀行</a:t>
            </a:r>
            <a:r>
              <a:rPr lang="zh-TW" altLang="en-US" sz="25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集團</a:t>
            </a:r>
            <a:r>
              <a:rPr lang="zh-CN" altLang="en-US" sz="25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r>
              <a:rPr lang="en-US" altLang="zh-CN" sz="25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The World Bank </a:t>
            </a:r>
            <a:r>
              <a:rPr lang="en-US" altLang="zh-TW" sz="25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Group</a:t>
            </a:r>
            <a:r>
              <a:rPr lang="zh-CN" altLang="en-US" sz="25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r>
              <a:rPr lang="zh-TW" altLang="en-US" sz="25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，簡稱世界銀行</a:t>
            </a:r>
            <a:r>
              <a:rPr lang="zh-TW" altLang="en-US" sz="25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r>
              <a:rPr lang="zh-CN" altLang="en-US" sz="25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是</a:t>
            </a:r>
            <a:r>
              <a:rPr lang="zh-CN" altLang="en-US" sz="25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一個全球性、政府間的國際經濟組織，於1944年</a:t>
            </a:r>
            <a:r>
              <a:rPr lang="zh-CN" altLang="en-US" sz="25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成立</a:t>
            </a:r>
            <a:r>
              <a:rPr lang="zh-TW" altLang="en-US" sz="25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r>
              <a:rPr lang="zh-TW" altLang="en-US" sz="25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截至</a:t>
            </a:r>
            <a:r>
              <a:rPr lang="en-US" altLang="zh-TW" sz="25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2021</a:t>
            </a:r>
            <a:r>
              <a:rPr lang="zh-TW" altLang="en-US" sz="25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年</a:t>
            </a:r>
            <a:r>
              <a:rPr lang="zh-TW" altLang="en-US" sz="25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，世界銀行擁</a:t>
            </a:r>
            <a:r>
              <a:rPr lang="zh-CN" altLang="en-US" sz="25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有</a:t>
            </a:r>
            <a:r>
              <a:rPr lang="en-US" altLang="zh-CN" sz="25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189</a:t>
            </a:r>
            <a:r>
              <a:rPr lang="zh-CN" altLang="en-US" sz="25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個</a:t>
            </a:r>
            <a:r>
              <a:rPr lang="zh-CN" altLang="en-US" sz="25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成員國。</a:t>
            </a:r>
            <a:endParaRPr lang="en-US" altLang="zh-CN" sz="25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a:p>
            <a:pPr marL="342900" indent="-342900" fontAlgn="auto">
              <a:spcBef>
                <a:spcPts val="0"/>
              </a:spcBef>
              <a:spcAft>
                <a:spcPts val="0"/>
              </a:spcAft>
              <a:buFont typeface="Arial" panose="020B0604020202020204" pitchFamily="34" charset="0"/>
              <a:buChar char="•"/>
            </a:pPr>
            <a:r>
              <a:rPr lang="zh-CN" altLang="en-US" sz="25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世界銀行</a:t>
            </a:r>
            <a:r>
              <a:rPr lang="zh-CN" altLang="en-US" sz="25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所屬五家機構共同致力於尋求在發展中國家減少貧困，建立</a:t>
            </a:r>
            <a:r>
              <a:rPr lang="zh-CN" altLang="en-US" sz="25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共</a:t>
            </a:r>
            <a:r>
              <a:rPr lang="zh-TW" altLang="en-US" sz="25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享</a:t>
            </a:r>
            <a:r>
              <a:rPr lang="zh-CN" altLang="en-US" sz="25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繁榮</a:t>
            </a:r>
            <a:r>
              <a:rPr lang="zh-CN" altLang="en-US" sz="25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的可持續之道。</a:t>
            </a:r>
          </a:p>
        </p:txBody>
      </p:sp>
      <p:sp>
        <p:nvSpPr>
          <p:cNvPr id="9" name="矩形 4"/>
          <p:cNvSpPr/>
          <p:nvPr>
            <p:custDataLst>
              <p:tags r:id="rId2"/>
            </p:custDataLst>
          </p:nvPr>
        </p:nvSpPr>
        <p:spPr>
          <a:xfrm>
            <a:off x="8094368" y="1618191"/>
            <a:ext cx="3563006" cy="2729633"/>
          </a:xfrm>
          <a:prstGeom prst="rect">
            <a:avLst/>
          </a:prstGeom>
          <a:blipFill rotWithShape="1">
            <a:blip r:embed="rId5" cstate="email">
              <a:extLst>
                <a:ext uri="{28A0092B-C50C-407E-A947-70E740481C1C}">
                  <a14:useLocalDpi xmlns:a14="http://schemas.microsoft.com/office/drawing/2010/main"/>
                </a:ext>
              </a:extLst>
            </a:blip>
            <a:srcRect/>
            <a:stretch>
              <a:fillRect t="275"/>
            </a:stretch>
          </a:blipFill>
          <a:ln w="12700" cap="flat" cmpd="sng" algn="ctr">
            <a:noFill/>
            <a:prstDash val="solid"/>
            <a:miter lim="800000"/>
          </a:ln>
          <a:effectLst/>
          <a:extLst>
            <a:ext uri="{91240B29-F687-4F45-9708-019B960494DF}">
              <a14:hiddenLine xmlns:a14="http://schemas.microsoft.com/office/drawing/2010/main" w="12700">
                <a:solidFill>
                  <a:srgbClr val="4276AA">
                    <a:shade val="50000"/>
                  </a:srgbClr>
                </a:solidFill>
                <a:prstDash val="solid"/>
                <a:miter lim="800000"/>
                <a:headEnd/>
                <a:tailEnd/>
              </a14:hiddenLine>
            </a:ext>
          </a:extLst>
        </p:spPr>
        <p:style>
          <a:lnRef idx="2">
            <a:srgbClr val="4276AA">
              <a:shade val="50000"/>
            </a:srgbClr>
          </a:lnRef>
          <a:fillRef idx="1">
            <a:srgbClr val="4276AA"/>
          </a:fillRef>
          <a:effectRef idx="0">
            <a:srgbClr val="4276AA"/>
          </a:effectRef>
          <a:fontRef idx="minor">
            <a:srgbClr val="FFFFFF"/>
          </a:fontRef>
        </p:style>
        <p:txBody>
          <a:bodyPr anchor="ctr"/>
          <a:lstStyle/>
          <a:p>
            <a:pPr algn="ctr"/>
            <a:endParaRPr>
              <a:latin typeface="DFKai-SB" panose="03000509000000000000" pitchFamily="65" charset="-120"/>
              <a:ea typeface="DFKai-SB" panose="03000509000000000000" pitchFamily="65" charset="-120"/>
              <a:sym typeface="Arial" panose="020B0604020202020204" pitchFamily="34" charset="0"/>
            </a:endParaRPr>
          </a:p>
        </p:txBody>
      </p:sp>
      <p:sp>
        <p:nvSpPr>
          <p:cNvPr id="10" name="文本框 7"/>
          <p:cNvSpPr txBox="1"/>
          <p:nvPr/>
        </p:nvSpPr>
        <p:spPr>
          <a:xfrm>
            <a:off x="8517912" y="4356077"/>
            <a:ext cx="2954655" cy="369332"/>
          </a:xfrm>
          <a:prstGeom prst="rect">
            <a:avLst/>
          </a:prstGeom>
          <a:noFill/>
        </p:spPr>
        <p:txBody>
          <a:bodyPr wrap="none" rtlCol="0" anchor="t">
            <a:spAutoFit/>
          </a:bodyPr>
          <a:lstStyle/>
          <a:p>
            <a:r>
              <a:rPr lang="zh-CN" altLang="en-US" dirty="0">
                <a:solidFill>
                  <a:schemeClr val="tx1"/>
                </a:solidFill>
                <a:latin typeface="DFKai-SB" panose="03000509000000000000" pitchFamily="65" charset="-120"/>
                <a:ea typeface="DFKai-SB" panose="03000509000000000000" pitchFamily="65" charset="-120"/>
                <a:cs typeface="+mn-ea"/>
                <a:sym typeface="Arial" panose="020B0604020202020204" pitchFamily="34" charset="0"/>
              </a:rPr>
              <a:t>位於華盛頓的世界銀行</a:t>
            </a:r>
            <a:r>
              <a:rPr lang="zh-CN" dirty="0">
                <a:solidFill>
                  <a:schemeClr val="tx1"/>
                </a:solidFill>
                <a:latin typeface="DFKai-SB" panose="03000509000000000000" pitchFamily="65" charset="-120"/>
                <a:ea typeface="DFKai-SB" panose="03000509000000000000" pitchFamily="65" charset="-120"/>
                <a:cs typeface="+mn-ea"/>
                <a:sym typeface="Arial" panose="020B0604020202020204" pitchFamily="34" charset="0"/>
              </a:rPr>
              <a:t>總部</a:t>
            </a:r>
            <a:endParaRPr lang="zh-CN" altLang="en-US" dirty="0">
              <a:solidFill>
                <a:schemeClr val="tx1"/>
              </a:solidFill>
              <a:latin typeface="DFKai-SB" panose="03000509000000000000" pitchFamily="65" charset="-120"/>
              <a:ea typeface="DFKai-SB" panose="03000509000000000000" pitchFamily="65" charset="-120"/>
              <a:cs typeface="+mn-ea"/>
              <a:sym typeface="Arial" panose="020B0604020202020204" pitchFamily="34" charset="0"/>
            </a:endParaRPr>
          </a:p>
        </p:txBody>
      </p:sp>
      <p:sp>
        <p:nvSpPr>
          <p:cNvPr id="11" name="文本框 3"/>
          <p:cNvSpPr txBox="1"/>
          <p:nvPr/>
        </p:nvSpPr>
        <p:spPr>
          <a:xfrm>
            <a:off x="2699658" y="6410663"/>
            <a:ext cx="7571326" cy="369332"/>
          </a:xfrm>
          <a:prstGeom prst="rect">
            <a:avLst/>
          </a:prstGeom>
          <a:noFill/>
        </p:spPr>
        <p:txBody>
          <a:bodyPr wrap="square" rtlCol="0">
            <a:spAutoFit/>
          </a:bodyPr>
          <a:lstStyle/>
          <a:p>
            <a:r>
              <a:rPr lang="zh-CN" altLang="en-US" dirty="0">
                <a:solidFill>
                  <a:schemeClr val="tx1"/>
                </a:solidFill>
                <a:latin typeface="DFKai-SB" panose="03000509000000000000" pitchFamily="65" charset="-120"/>
                <a:ea typeface="DFKai-SB" panose="03000509000000000000" pitchFamily="65" charset="-120"/>
              </a:rPr>
              <a:t>資料來源</a:t>
            </a:r>
            <a:r>
              <a:rPr lang="zh-CN" altLang="en-US" dirty="0" smtClean="0">
                <a:solidFill>
                  <a:schemeClr val="tx1"/>
                </a:solidFill>
                <a:latin typeface="DFKai-SB" panose="03000509000000000000" pitchFamily="65" charset="-120"/>
                <a:ea typeface="DFKai-SB" panose="03000509000000000000" pitchFamily="65" charset="-120"/>
              </a:rPr>
              <a:t>：</a:t>
            </a:r>
            <a:r>
              <a:rPr lang="zh-TW" altLang="en-US" dirty="0" smtClean="0">
                <a:solidFill>
                  <a:schemeClr val="tx1"/>
                </a:solidFill>
                <a:latin typeface="DFKai-SB" panose="03000509000000000000" pitchFamily="65" charset="-120"/>
                <a:ea typeface="DFKai-SB" panose="03000509000000000000" pitchFamily="65" charset="-120"/>
              </a:rPr>
              <a:t>世界銀行網站</a:t>
            </a:r>
            <a:r>
              <a:rPr lang="en-US" altLang="zh-TW" dirty="0">
                <a:latin typeface="DFKai-SB" panose="03000509000000000000" pitchFamily="65" charset="-120"/>
                <a:ea typeface="DFKai-SB" panose="03000509000000000000" pitchFamily="65" charset="-120"/>
              </a:rPr>
              <a:t> </a:t>
            </a:r>
            <a:r>
              <a:rPr lang="zh-CN" altLang="en-US"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https</a:t>
            </a:r>
            <a:r>
              <a:rPr lang="zh-CN" altLang="en-US"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://www.shihang.org/zh/who-we-ar</a:t>
            </a:r>
            <a:r>
              <a:rPr lang="zh-CN" altLang="en-US"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e</a:t>
            </a:r>
            <a:endParaRPr lang="zh-CN" altLang="en-US"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2" name="文本框 10">
            <a:extLst>
              <a:ext uri="{FF2B5EF4-FFF2-40B4-BE49-F238E27FC236}">
                <a16:creationId xmlns:a16="http://schemas.microsoft.com/office/drawing/2014/main" id="{34826F58-23EA-4041-A413-8001F71B1ECC}"/>
              </a:ext>
            </a:extLst>
          </p:cNvPr>
          <p:cNvSpPr txBox="1"/>
          <p:nvPr/>
        </p:nvSpPr>
        <p:spPr>
          <a:xfrm>
            <a:off x="444136" y="4803414"/>
            <a:ext cx="11143507" cy="1607249"/>
          </a:xfrm>
          <a:prstGeom prst="round2DiagRect">
            <a:avLst/>
          </a:prstGeom>
          <a:solidFill>
            <a:srgbClr val="51BDC2">
              <a:alpha val="18000"/>
            </a:srgbClr>
          </a:solidFill>
        </p:spPr>
        <p:txBody>
          <a:bodyPr wrap="square">
            <a:spAutoFit/>
          </a:bodyPr>
          <a:lstStyle>
            <a:defPPr>
              <a:defRPr lang="en-US"/>
            </a:defPPr>
            <a:lvl1pPr indent="0" algn="ctr" defTabSz="914400">
              <a:lnSpc>
                <a:spcPct val="120000"/>
              </a:lnSpc>
              <a:spcBef>
                <a:spcPct val="20000"/>
              </a:spcBef>
              <a:buFont typeface="Arial" panose="020B0604020202020204" pitchFamily="34" charset="0"/>
              <a:buNone/>
              <a:defRPr sz="2800" b="1">
                <a:latin typeface="DFKai-SB" panose="03000509000000000000" pitchFamily="65" charset="-120"/>
                <a:ea typeface="DFKai-SB" panose="03000509000000000000" pitchFamily="65" charset="-120"/>
              </a:defRPr>
            </a:lvl1pPr>
            <a:lvl2pPr marL="742950" indent="-285750" defTabSz="914400">
              <a:spcBef>
                <a:spcPct val="20000"/>
              </a:spcBef>
              <a:buFont typeface="Arial" panose="020B0604020202020204" pitchFamily="34" charset="0"/>
              <a:buChar char="–"/>
              <a:defRPr sz="2800"/>
            </a:lvl2pPr>
            <a:lvl3pPr marL="1143000" indent="-228600" defTabSz="914400">
              <a:spcBef>
                <a:spcPct val="20000"/>
              </a:spcBef>
              <a:buFont typeface="Arial" panose="020B0604020202020204" pitchFamily="34" charset="0"/>
              <a:buChar char="•"/>
              <a:defRPr sz="2400"/>
            </a:lvl3pPr>
            <a:lvl4pPr marL="1600200" indent="-228600" defTabSz="914400">
              <a:spcBef>
                <a:spcPct val="20000"/>
              </a:spcBef>
              <a:buFont typeface="Arial" panose="020B0604020202020204" pitchFamily="34" charset="0"/>
              <a:buChar char="–"/>
              <a:defRPr sz="2000"/>
            </a:lvl4pPr>
            <a:lvl5pPr marL="2057400" indent="-228600" defTabSz="914400">
              <a:spcBef>
                <a:spcPct val="20000"/>
              </a:spcBef>
              <a:buFont typeface="Arial" panose="020B0604020202020204" pitchFamily="34" charset="0"/>
              <a:buChar char="»"/>
              <a:defRPr sz="2000"/>
            </a:lvl5pPr>
            <a:lvl6pPr marL="2514600" indent="-228600" defTabSz="914400">
              <a:spcBef>
                <a:spcPct val="20000"/>
              </a:spcBef>
              <a:buFont typeface="Arial" panose="020B0604020202020204" pitchFamily="34" charset="0"/>
              <a:buChar char="•"/>
              <a:defRPr sz="2000"/>
            </a:lvl6pPr>
            <a:lvl7pPr marL="2971800" indent="-228600" defTabSz="914400">
              <a:spcBef>
                <a:spcPct val="20000"/>
              </a:spcBef>
              <a:buFont typeface="Arial" panose="020B0604020202020204" pitchFamily="34" charset="0"/>
              <a:buChar char="•"/>
              <a:defRPr sz="2000"/>
            </a:lvl7pPr>
            <a:lvl8pPr marL="3429000" indent="-228600" defTabSz="914400">
              <a:spcBef>
                <a:spcPct val="20000"/>
              </a:spcBef>
              <a:buFont typeface="Arial" panose="020B0604020202020204" pitchFamily="34" charset="0"/>
              <a:buChar char="•"/>
              <a:defRPr sz="2000"/>
            </a:lvl8pPr>
            <a:lvl9pPr marL="3886200" indent="-228600" defTabSz="914400">
              <a:spcBef>
                <a:spcPct val="20000"/>
              </a:spcBef>
              <a:buFont typeface="Arial" panose="020B0604020202020204" pitchFamily="34" charset="0"/>
              <a:buChar char="•"/>
              <a:defRPr sz="2000"/>
            </a:lvl9pPr>
          </a:lstStyle>
          <a:p>
            <a:pPr>
              <a:lnSpc>
                <a:spcPct val="100000"/>
              </a:lnSpc>
            </a:pPr>
            <a:r>
              <a:rPr lang="zh-CN" altLang="en-US" sz="2200" b="0" dirty="0" smtClean="0"/>
              <a:t> </a:t>
            </a:r>
            <a:r>
              <a:rPr lang="zh-CN" altLang="en-US" sz="2600" b="0" dirty="0" smtClean="0"/>
              <a:t>世界銀行</a:t>
            </a:r>
            <a:r>
              <a:rPr lang="zh-CN" altLang="en-US" sz="2600" b="0" dirty="0"/>
              <a:t>使命：消除極端貧困，促進</a:t>
            </a:r>
            <a:r>
              <a:rPr lang="zh-CN" altLang="en-US" sz="2600" b="0" dirty="0" smtClean="0"/>
              <a:t>共</a:t>
            </a:r>
            <a:r>
              <a:rPr lang="zh-TW" altLang="en-US" sz="2600" b="0" dirty="0" smtClean="0"/>
              <a:t>享</a:t>
            </a:r>
            <a:r>
              <a:rPr lang="zh-CN" altLang="en-US" sz="2600" b="0" dirty="0" smtClean="0"/>
              <a:t>繁榮</a:t>
            </a:r>
            <a:endParaRPr lang="zh-CN" altLang="en-US" sz="2600" b="0" dirty="0"/>
          </a:p>
          <a:p>
            <a:pPr marL="285750" indent="-285750">
              <a:lnSpc>
                <a:spcPct val="100000"/>
              </a:lnSpc>
              <a:buFont typeface="Wingdings" panose="05000000000000000000" pitchFamily="2" charset="2"/>
              <a:buChar char="Ø"/>
            </a:pPr>
            <a:r>
              <a:rPr lang="zh-CN" altLang="en-US" sz="2600" b="0" dirty="0" smtClean="0"/>
              <a:t> </a:t>
            </a:r>
            <a:r>
              <a:rPr lang="zh-CN" altLang="en-US" sz="2600" b="0" dirty="0" smtClean="0">
                <a:latin typeface="Times New Roman" panose="02020603050405020304" pitchFamily="18" charset="0"/>
                <a:cs typeface="Times New Roman" panose="02020603050405020304" pitchFamily="18" charset="0"/>
              </a:rPr>
              <a:t>到</a:t>
            </a:r>
            <a:r>
              <a:rPr lang="zh-CN" altLang="en-US" sz="2600" b="0" dirty="0">
                <a:latin typeface="Times New Roman" panose="02020603050405020304" pitchFamily="18" charset="0"/>
                <a:cs typeface="Times New Roman" panose="02020603050405020304" pitchFamily="18" charset="0"/>
              </a:rPr>
              <a:t>2030年將極端貧困人口佔全球人口的比例降低到3</a:t>
            </a:r>
            <a:r>
              <a:rPr lang="zh-CN" altLang="en-US" sz="2600" b="0" dirty="0" smtClean="0">
                <a:latin typeface="Times New Roman" panose="02020603050405020304" pitchFamily="18" charset="0"/>
                <a:cs typeface="Times New Roman" panose="02020603050405020304" pitchFamily="18" charset="0"/>
              </a:rPr>
              <a:t>%</a:t>
            </a:r>
            <a:endParaRPr lang="zh-CN" altLang="en-US" sz="2600" b="0" dirty="0">
              <a:latin typeface="Times New Roman" panose="02020603050405020304" pitchFamily="18" charset="0"/>
              <a:cs typeface="Times New Roman" panose="02020603050405020304" pitchFamily="18" charset="0"/>
            </a:endParaRPr>
          </a:p>
          <a:p>
            <a:pPr marL="285750" indent="-285750">
              <a:lnSpc>
                <a:spcPct val="100000"/>
              </a:lnSpc>
              <a:buFont typeface="Wingdings" panose="05000000000000000000" pitchFamily="2" charset="2"/>
              <a:buChar char="Ø"/>
            </a:pPr>
            <a:r>
              <a:rPr lang="zh-CN" altLang="en-US" sz="2600" b="0" dirty="0" smtClean="0">
                <a:latin typeface="Times New Roman" panose="02020603050405020304" pitchFamily="18" charset="0"/>
                <a:cs typeface="Times New Roman" panose="02020603050405020304" pitchFamily="18" charset="0"/>
              </a:rPr>
              <a:t> 提高</a:t>
            </a:r>
            <a:r>
              <a:rPr lang="zh-CN" altLang="en-US" sz="2600" b="0" dirty="0">
                <a:latin typeface="Times New Roman" panose="02020603050405020304" pitchFamily="18" charset="0"/>
                <a:cs typeface="Times New Roman" panose="02020603050405020304" pitchFamily="18" charset="0"/>
              </a:rPr>
              <a:t>各國佔人口40%的最貧困</a:t>
            </a:r>
            <a:r>
              <a:rPr lang="zh-CN" altLang="en-US" sz="2600" b="0" dirty="0" smtClean="0">
                <a:latin typeface="Times New Roman" panose="02020603050405020304" pitchFamily="18" charset="0"/>
                <a:cs typeface="Times New Roman" panose="02020603050405020304" pitchFamily="18" charset="0"/>
              </a:rPr>
              <a:t>人</a:t>
            </a:r>
            <a:r>
              <a:rPr lang="zh-TW" altLang="en-US" sz="2600" b="0" dirty="0" smtClean="0">
                <a:latin typeface="Times New Roman" panose="02020603050405020304" pitchFamily="18" charset="0"/>
                <a:cs typeface="Times New Roman" panose="02020603050405020304" pitchFamily="18" charset="0"/>
              </a:rPr>
              <a:t>口</a:t>
            </a:r>
            <a:r>
              <a:rPr lang="zh-CN" altLang="en-US" sz="2600" b="0" dirty="0" smtClean="0">
                <a:latin typeface="Times New Roman" panose="02020603050405020304" pitchFamily="18" charset="0"/>
                <a:cs typeface="Times New Roman" panose="02020603050405020304" pitchFamily="18" charset="0"/>
              </a:rPr>
              <a:t>的</a:t>
            </a:r>
            <a:r>
              <a:rPr lang="zh-CN" altLang="en-US" sz="2600" b="0" dirty="0">
                <a:latin typeface="Times New Roman" panose="02020603050405020304" pitchFamily="18" charset="0"/>
                <a:cs typeface="Times New Roman" panose="02020603050405020304" pitchFamily="18" charset="0"/>
              </a:rPr>
              <a:t>收入</a:t>
            </a:r>
            <a:r>
              <a:rPr lang="zh-CN" altLang="en-US" sz="2600" b="0" dirty="0" smtClean="0">
                <a:latin typeface="Times New Roman" panose="02020603050405020304" pitchFamily="18" charset="0"/>
                <a:cs typeface="Times New Roman" panose="02020603050405020304" pitchFamily="18" charset="0"/>
              </a:rPr>
              <a:t>水</a:t>
            </a:r>
            <a:r>
              <a:rPr lang="zh-TW" altLang="en-US" sz="2600" b="0" dirty="0" smtClean="0">
                <a:latin typeface="Times New Roman" panose="02020603050405020304" pitchFamily="18" charset="0"/>
                <a:cs typeface="Times New Roman" panose="02020603050405020304" pitchFamily="18" charset="0"/>
              </a:rPr>
              <a:t>平</a:t>
            </a:r>
            <a:endParaRPr lang="zh-CN" altLang="en-US" sz="2600" b="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162939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4">
            <a:extLst>
              <a:ext uri="{FF2B5EF4-FFF2-40B4-BE49-F238E27FC236}">
                <a16:creationId xmlns:a16="http://schemas.microsoft.com/office/drawing/2014/main" id="{5091F3C5-37C9-44E2-BF9B-8480D443580A}"/>
              </a:ext>
            </a:extLst>
          </p:cNvPr>
          <p:cNvSpPr/>
          <p:nvPr/>
        </p:nvSpPr>
        <p:spPr>
          <a:xfrm>
            <a:off x="829487" y="3178879"/>
            <a:ext cx="10731141" cy="3392041"/>
          </a:xfrm>
          <a:prstGeom prst="roundRect">
            <a:avLst>
              <a:gd name="adj" fmla="val 8448"/>
            </a:avLst>
          </a:prstGeom>
          <a:solidFill>
            <a:schemeClr val="accent1">
              <a:alpha val="10196"/>
            </a:schemeClr>
          </a:solidFill>
          <a:ln w="19050" cap="rnd" cmpd="sng">
            <a:solidFill>
              <a:schemeClr val="accent1"/>
            </a:solidFill>
            <a:prstDash val="sysDot"/>
            <a:headEnd type="none" w="med" len="med"/>
            <a:tailEnd type="none" w="med" len="med"/>
          </a:ln>
        </p:spPr>
        <p:txBody>
          <a:bodyPr/>
          <a:lstStyle/>
          <a:p>
            <a:endParaRPr lang="zh-CN" altLang="en-US" dirty="0">
              <a:solidFill>
                <a:srgbClr val="000000"/>
              </a:solidFill>
              <a:latin typeface="Microsoft JhengHei" panose="020B0604030504040204" pitchFamily="34" charset="-120"/>
              <a:ea typeface="Microsoft JhengHei" panose="020B0604030504040204" pitchFamily="34" charset="-120"/>
            </a:endParaRPr>
          </a:p>
        </p:txBody>
      </p:sp>
      <p:sp>
        <p:nvSpPr>
          <p:cNvPr id="5" name="内容占位符 2"/>
          <p:cNvSpPr txBox="1"/>
          <p:nvPr/>
        </p:nvSpPr>
        <p:spPr>
          <a:xfrm>
            <a:off x="1283494" y="4033934"/>
            <a:ext cx="4776597" cy="2061845"/>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lnSpc>
                <a:spcPct val="130000"/>
              </a:lnSpc>
              <a:spcBef>
                <a:spcPts val="20"/>
              </a:spcBef>
              <a:spcAft>
                <a:spcPts val="0"/>
              </a:spcAft>
              <a:buFontTx/>
              <a:buNone/>
            </a:pPr>
            <a:r>
              <a:rPr lang="zh-CN" altLang="en-US" sz="2400" dirty="0" smtClean="0">
                <a:latin typeface="DFKai-SB" panose="03000509000000000000" pitchFamily="65" charset="-120"/>
                <a:ea typeface="DFKai-SB" panose="03000509000000000000" pitchFamily="65" charset="-120"/>
                <a:sym typeface="Times New Roman" panose="02020603050405020304" pitchFamily="18" charset="0"/>
              </a:rPr>
              <a:t>觀看</a:t>
            </a:r>
            <a:r>
              <a:rPr lang="zh-CN" altLang="en-US" sz="2400" dirty="0">
                <a:latin typeface="DFKai-SB" panose="03000509000000000000" pitchFamily="65" charset="-120"/>
                <a:ea typeface="DFKai-SB" panose="03000509000000000000" pitchFamily="65" charset="-120"/>
                <a:sym typeface="Times New Roman" panose="02020603050405020304" pitchFamily="18" charset="0"/>
              </a:rPr>
              <a:t>視頻《假如沒有經濟全球化》，結合自身體會，談談經濟全球化對提高我們的生活品質所起的積極作用</a:t>
            </a:r>
            <a:r>
              <a:rPr lang="zh-CN" altLang="en-US" sz="2400" dirty="0" smtClean="0">
                <a:latin typeface="DFKai-SB" panose="03000509000000000000" pitchFamily="65" charset="-120"/>
                <a:ea typeface="DFKai-SB" panose="03000509000000000000" pitchFamily="65" charset="-120"/>
                <a:sym typeface="Times New Roman" panose="02020603050405020304" pitchFamily="18" charset="0"/>
              </a:rPr>
              <a:t>。</a:t>
            </a:r>
            <a:r>
              <a:rPr lang="zh-TW" altLang="en-US" sz="2400" dirty="0" smtClean="0">
                <a:latin typeface="DFKai-SB" panose="03000509000000000000" pitchFamily="65" charset="-120"/>
                <a:ea typeface="DFKai-SB" panose="03000509000000000000" pitchFamily="65" charset="-120"/>
                <a:sym typeface="Times New Roman" panose="02020603050405020304" pitchFamily="18" charset="0"/>
              </a:rPr>
              <a:t>（點</a:t>
            </a:r>
            <a:r>
              <a:rPr lang="zh-TW" altLang="en-US" sz="2400" dirty="0">
                <a:latin typeface="DFKai-SB" panose="03000509000000000000" pitchFamily="65" charset="-120"/>
                <a:ea typeface="DFKai-SB" panose="03000509000000000000" pitchFamily="65" charset="-120"/>
                <a:sym typeface="Times New Roman" panose="02020603050405020304" pitchFamily="18" charset="0"/>
              </a:rPr>
              <a:t>擊</a:t>
            </a:r>
            <a:r>
              <a:rPr lang="zh-TW" altLang="en-US" sz="2400" dirty="0" smtClean="0">
                <a:latin typeface="DFKai-SB" panose="03000509000000000000" pitchFamily="65" charset="-120"/>
                <a:ea typeface="DFKai-SB" panose="03000509000000000000" pitchFamily="65" charset="-120"/>
                <a:sym typeface="Times New Roman" panose="02020603050405020304" pitchFamily="18" charset="0"/>
              </a:rPr>
              <a:t>圖像觀看影片）</a:t>
            </a:r>
            <a:endParaRPr lang="zh-CN" altLang="en-US" sz="2800" dirty="0">
              <a:latin typeface="DFKai-SB" panose="03000509000000000000" pitchFamily="65" charset="-120"/>
              <a:ea typeface="DFKai-SB" panose="03000509000000000000" pitchFamily="65" charset="-120"/>
              <a:sym typeface="Times New Roman" panose="02020603050405020304" pitchFamily="18" charset="0"/>
            </a:endParaRPr>
          </a:p>
        </p:txBody>
      </p:sp>
      <p:sp>
        <p:nvSpPr>
          <p:cNvPr id="6" name="矩形 5"/>
          <p:cNvSpPr/>
          <p:nvPr/>
        </p:nvSpPr>
        <p:spPr>
          <a:xfrm>
            <a:off x="829488" y="6094804"/>
            <a:ext cx="9951926" cy="369332"/>
          </a:xfrm>
          <a:prstGeom prst="rect">
            <a:avLst/>
          </a:prstGeom>
        </p:spPr>
        <p:txBody>
          <a:bodyPr wrap="square">
            <a:spAutoFit/>
          </a:bodyPr>
          <a:lstStyle/>
          <a:p>
            <a:pPr algn="ctr"/>
            <a:r>
              <a:rPr lang="zh-CN" altLang="en-US" dirty="0">
                <a:latin typeface="DFKai-SB" panose="03000509000000000000" pitchFamily="65" charset="-120"/>
                <a:ea typeface="DFKai-SB" panose="03000509000000000000" pitchFamily="65" charset="-120"/>
                <a:sym typeface="Times New Roman" panose="02020603050405020304" pitchFamily="18" charset="0"/>
              </a:rPr>
              <a:t>資料來源</a:t>
            </a:r>
            <a:r>
              <a:rPr lang="zh-CN" altLang="en-US" dirty="0" smtClean="0">
                <a:latin typeface="DFKai-SB" panose="03000509000000000000" pitchFamily="65" charset="-120"/>
                <a:ea typeface="DFKai-SB" panose="03000509000000000000" pitchFamily="65" charset="-120"/>
                <a:sym typeface="Times New Roman" panose="02020603050405020304" pitchFamily="18" charset="0"/>
              </a:rPr>
              <a:t>：</a:t>
            </a:r>
            <a:r>
              <a:rPr lang="zh-TW" altLang="en-US" dirty="0" smtClean="0">
                <a:latin typeface="DFKai-SB" panose="03000509000000000000" pitchFamily="65" charset="-120"/>
                <a:ea typeface="DFKai-SB" panose="03000509000000000000" pitchFamily="65" charset="-120"/>
                <a:sym typeface="Times New Roman" panose="02020603050405020304" pitchFamily="18" charset="0"/>
              </a:rPr>
              <a:t>中國環球電視網（</a:t>
            </a:r>
            <a:r>
              <a:rPr sz="14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https</a:t>
            </a:r>
            <a:r>
              <a:rPr sz="1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r>
              <a:rPr sz="14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news.cgtn.com/news/3d3d514d78676a4e78457a6333566d54/share.html</a:t>
            </a:r>
            <a:r>
              <a:rPr lang="zh-TW" altLang="en-US" sz="1400" dirty="0" smtClean="0">
                <a:latin typeface="DFKai-SB" panose="03000509000000000000" pitchFamily="65" charset="-120"/>
                <a:ea typeface="DFKai-SB" panose="03000509000000000000" pitchFamily="65" charset="-120"/>
                <a:sym typeface="Times New Roman" panose="02020603050405020304" pitchFamily="18" charset="0"/>
              </a:rPr>
              <a:t>）</a:t>
            </a:r>
            <a:endParaRPr sz="1400" dirty="0">
              <a:latin typeface="DFKai-SB" panose="03000509000000000000" pitchFamily="65" charset="-120"/>
              <a:ea typeface="DFKai-SB" panose="03000509000000000000" pitchFamily="65" charset="-120"/>
              <a:sym typeface="Times New Roman" panose="02020603050405020304" pitchFamily="18" charset="0"/>
            </a:endParaRPr>
          </a:p>
        </p:txBody>
      </p:sp>
      <p:sp>
        <p:nvSpPr>
          <p:cNvPr id="4" name="内容占位符 5"/>
          <p:cNvSpPr>
            <a:spLocks noGrp="1"/>
          </p:cNvSpPr>
          <p:nvPr/>
        </p:nvSpPr>
        <p:spPr>
          <a:xfrm>
            <a:off x="829488" y="1019741"/>
            <a:ext cx="10933359" cy="2122170"/>
          </a:xfrm>
          <a:prstGeom prst="rect">
            <a:avLst/>
          </a:prstGeom>
          <a:noFill/>
          <a:ln>
            <a:noFill/>
          </a:ln>
        </p:spPr>
        <p:txBody>
          <a:bodyPr vert="horz" wrap="square" lIns="91440" tIns="45720" rIns="91440" bIns="45720" numCol="1" anchor="t" anchorCtr="0" compatLnSpc="1"/>
          <a:lstStyle>
            <a:lvl1pPr marL="0" indent="457200" algn="l" rtl="0" eaLnBrk="0" fontAlgn="base" hangingPunct="0">
              <a:spcBef>
                <a:spcPct val="20000"/>
              </a:spcBef>
              <a:spcAft>
                <a:spcPct val="0"/>
              </a:spcAft>
              <a:buChar char="•"/>
              <a:defRPr sz="2400" kern="1200">
                <a:solidFill>
                  <a:schemeClr val="tx1"/>
                </a:solidFill>
                <a:latin typeface="+mj-ea"/>
                <a:ea typeface="+mj-ea"/>
                <a:cs typeface="+mn-cs"/>
              </a:defRPr>
            </a:lvl1pPr>
            <a:lvl2pPr marL="742950" lvl="1" indent="-285750" algn="l" rtl="0" eaLnBrk="0" fontAlgn="base" hangingPunct="0">
              <a:spcBef>
                <a:spcPct val="20000"/>
              </a:spcBef>
              <a:spcAft>
                <a:spcPct val="0"/>
              </a:spcAft>
              <a:buChar char="–"/>
              <a:defRPr sz="2400" kern="1200">
                <a:solidFill>
                  <a:schemeClr val="tx1"/>
                </a:solidFill>
                <a:latin typeface="+mj-ea"/>
                <a:ea typeface="+mj-ea"/>
                <a:cs typeface="+mn-cs"/>
              </a:defRPr>
            </a:lvl2pPr>
            <a:lvl3pPr marL="1143000" lvl="2" indent="-228600" algn="l" rtl="0" eaLnBrk="0" fontAlgn="base" hangingPunct="0">
              <a:spcBef>
                <a:spcPct val="20000"/>
              </a:spcBef>
              <a:spcAft>
                <a:spcPct val="0"/>
              </a:spcAft>
              <a:buChar char="•"/>
              <a:defRPr sz="2400" kern="1200">
                <a:solidFill>
                  <a:schemeClr val="tx1"/>
                </a:solidFill>
                <a:latin typeface="+mj-ea"/>
                <a:ea typeface="+mj-ea"/>
                <a:cs typeface="+mn-cs"/>
              </a:defRPr>
            </a:lvl3pPr>
            <a:lvl4pPr marL="1600200" lvl="3" indent="-228600" algn="l" rtl="0" eaLnBrk="0" fontAlgn="base" hangingPunct="0">
              <a:spcBef>
                <a:spcPct val="20000"/>
              </a:spcBef>
              <a:spcAft>
                <a:spcPct val="0"/>
              </a:spcAft>
              <a:buChar char="–"/>
              <a:defRPr sz="2400" kern="1200">
                <a:solidFill>
                  <a:schemeClr val="tx1"/>
                </a:solidFill>
                <a:latin typeface="+mj-ea"/>
                <a:ea typeface="+mj-ea"/>
                <a:cs typeface="+mn-cs"/>
              </a:defRPr>
            </a:lvl4pPr>
            <a:lvl5pPr marL="2057400" lvl="4" indent="-228600" algn="l" rtl="0" eaLnBrk="0" fontAlgn="base" hangingPunct="0">
              <a:spcBef>
                <a:spcPct val="20000"/>
              </a:spcBef>
              <a:spcAft>
                <a:spcPct val="0"/>
              </a:spcAft>
              <a:buChar char="»"/>
              <a:defRPr sz="2400" kern="1200">
                <a:solidFill>
                  <a:schemeClr val="tx1"/>
                </a:solidFill>
                <a:latin typeface="+mj-ea"/>
                <a:ea typeface="+mj-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indent="0">
              <a:lnSpc>
                <a:spcPct val="130000"/>
              </a:lnSpc>
              <a:spcBef>
                <a:spcPts val="0"/>
              </a:spcBef>
              <a:buNone/>
            </a:pPr>
            <a:r>
              <a:rPr lang="zh-TW" altLang="en-US" dirty="0">
                <a:latin typeface="DFKai-SB" panose="03000509000000000000" pitchFamily="65" charset="-120"/>
                <a:ea typeface="DFKai-SB" panose="03000509000000000000" pitchFamily="65" charset="-120"/>
                <a:sym typeface="Times New Roman" panose="02020603050405020304" pitchFamily="18" charset="0"/>
              </a:rPr>
              <a:t>在</a:t>
            </a:r>
            <a:r>
              <a:rPr lang="zh-CN" altLang="en-US" dirty="0" smtClean="0">
                <a:latin typeface="DFKai-SB" panose="03000509000000000000" pitchFamily="65" charset="-120"/>
                <a:ea typeface="DFKai-SB" panose="03000509000000000000" pitchFamily="65" charset="-120"/>
                <a:sym typeface="Times New Roman" panose="02020603050405020304" pitchFamily="18" charset="0"/>
              </a:rPr>
              <a:t>經濟全球化</a:t>
            </a:r>
            <a:r>
              <a:rPr lang="zh-TW" altLang="en-US" dirty="0" smtClean="0">
                <a:latin typeface="DFKai-SB" panose="03000509000000000000" pitchFamily="65" charset="-120"/>
                <a:ea typeface="DFKai-SB" panose="03000509000000000000" pitchFamily="65" charset="-120"/>
                <a:sym typeface="Times New Roman" panose="02020603050405020304" pitchFamily="18" charset="0"/>
              </a:rPr>
              <a:t>的</a:t>
            </a:r>
            <a:r>
              <a:rPr lang="zh-CN" altLang="en-US" dirty="0" smtClean="0">
                <a:latin typeface="DFKai-SB" panose="03000509000000000000" pitchFamily="65" charset="-120"/>
                <a:ea typeface="DFKai-SB" panose="03000509000000000000" pitchFamily="65" charset="-120"/>
                <a:sym typeface="Times New Roman" panose="02020603050405020304" pitchFamily="18" charset="0"/>
              </a:rPr>
              <a:t>時代</a:t>
            </a:r>
            <a:r>
              <a:rPr lang="zh-CN" altLang="en-US" dirty="0">
                <a:latin typeface="DFKai-SB" panose="03000509000000000000" pitchFamily="65" charset="-120"/>
                <a:ea typeface="DFKai-SB" panose="03000509000000000000" pitchFamily="65" charset="-120"/>
                <a:sym typeface="Times New Roman" panose="02020603050405020304" pitchFamily="18" charset="0"/>
              </a:rPr>
              <a:t>，</a:t>
            </a:r>
            <a:r>
              <a:rPr lang="zh-CN" altLang="en-US" dirty="0" smtClean="0">
                <a:latin typeface="DFKai-SB" panose="03000509000000000000" pitchFamily="65" charset="-120"/>
                <a:ea typeface="DFKai-SB" panose="03000509000000000000" pitchFamily="65" charset="-120"/>
                <a:sym typeface="Times New Roman" panose="02020603050405020304" pitchFamily="18" charset="0"/>
              </a:rPr>
              <a:t>沒有</a:t>
            </a:r>
            <a:r>
              <a:rPr lang="zh-TW" altLang="en-US" dirty="0" smtClean="0">
                <a:latin typeface="DFKai-SB" panose="03000509000000000000" pitchFamily="65" charset="-120"/>
                <a:ea typeface="DFKai-SB" panose="03000509000000000000" pitchFamily="65" charset="-120"/>
                <a:sym typeface="Times New Roman" panose="02020603050405020304" pitchFamily="18" charset="0"/>
              </a:rPr>
              <a:t>一</a:t>
            </a:r>
            <a:r>
              <a:rPr lang="zh-CN" altLang="en-US" dirty="0" smtClean="0">
                <a:latin typeface="DFKai-SB" panose="03000509000000000000" pitchFamily="65" charset="-120"/>
                <a:ea typeface="DFKai-SB" panose="03000509000000000000" pitchFamily="65" charset="-120"/>
                <a:sym typeface="Times New Roman" panose="02020603050405020304" pitchFamily="18" charset="0"/>
              </a:rPr>
              <a:t>個</a:t>
            </a:r>
            <a:r>
              <a:rPr lang="zh-CN" altLang="en-US" dirty="0">
                <a:latin typeface="DFKai-SB" panose="03000509000000000000" pitchFamily="65" charset="-120"/>
                <a:ea typeface="DFKai-SB" panose="03000509000000000000" pitchFamily="65" charset="-120"/>
                <a:sym typeface="Times New Roman" panose="02020603050405020304" pitchFamily="18" charset="0"/>
              </a:rPr>
              <a:t>國家能夠完全自給自足。人們</a:t>
            </a:r>
            <a:r>
              <a:rPr lang="zh-CN" altLang="en-US" dirty="0" smtClean="0">
                <a:latin typeface="DFKai-SB" panose="03000509000000000000" pitchFamily="65" charset="-120"/>
                <a:ea typeface="DFKai-SB" panose="03000509000000000000" pitchFamily="65" charset="-120"/>
                <a:sym typeface="Times New Roman" panose="02020603050405020304" pitchFamily="18" charset="0"/>
              </a:rPr>
              <a:t>所</a:t>
            </a:r>
            <a:r>
              <a:rPr lang="zh-TW" altLang="en-US" dirty="0" smtClean="0">
                <a:latin typeface="DFKai-SB" panose="03000509000000000000" pitchFamily="65" charset="-120"/>
                <a:ea typeface="DFKai-SB" panose="03000509000000000000" pitchFamily="65" charset="-120"/>
                <a:sym typeface="Times New Roman" panose="02020603050405020304" pitchFamily="18" charset="0"/>
              </a:rPr>
              <a:t>食用</a:t>
            </a:r>
            <a:r>
              <a:rPr lang="zh-CN" altLang="en-US" dirty="0" smtClean="0">
                <a:latin typeface="DFKai-SB" panose="03000509000000000000" pitchFamily="65" charset="-120"/>
                <a:ea typeface="DFKai-SB" panose="03000509000000000000" pitchFamily="65" charset="-120"/>
                <a:sym typeface="Times New Roman" panose="02020603050405020304" pitchFamily="18" charset="0"/>
              </a:rPr>
              <a:t>的</a:t>
            </a:r>
            <a:r>
              <a:rPr lang="zh-CN" altLang="en-US" dirty="0">
                <a:latin typeface="DFKai-SB" panose="03000509000000000000" pitchFamily="65" charset="-120"/>
                <a:ea typeface="DFKai-SB" panose="03000509000000000000" pitchFamily="65" charset="-120"/>
                <a:sym typeface="Times New Roman" panose="02020603050405020304" pitchFamily="18" charset="0"/>
              </a:rPr>
              <a:t>糧食、蔬菜、肉類，所使用的手機、電腦等各種物品均可能</a:t>
            </a:r>
            <a:r>
              <a:rPr lang="zh-CN" altLang="en-US" dirty="0" smtClean="0">
                <a:latin typeface="DFKai-SB" panose="03000509000000000000" pitchFamily="65" charset="-120"/>
                <a:ea typeface="DFKai-SB" panose="03000509000000000000" pitchFamily="65" charset="-120"/>
                <a:sym typeface="Times New Roman" panose="02020603050405020304" pitchFamily="18" charset="0"/>
              </a:rPr>
              <a:t>來自其他國家</a:t>
            </a:r>
            <a:r>
              <a:rPr lang="zh-TW" altLang="en-US" dirty="0" smtClean="0">
                <a:latin typeface="DFKai-SB" panose="03000509000000000000" pitchFamily="65" charset="-120"/>
                <a:ea typeface="DFKai-SB" panose="03000509000000000000" pitchFamily="65" charset="-120"/>
                <a:sym typeface="Times New Roman" panose="02020603050405020304" pitchFamily="18" charset="0"/>
              </a:rPr>
              <a:t>，</a:t>
            </a:r>
            <a:r>
              <a:rPr lang="zh-TW" altLang="en-US" dirty="0">
                <a:latin typeface="DFKai-SB" panose="03000509000000000000" pitchFamily="65" charset="-120"/>
                <a:ea typeface="DFKai-SB" panose="03000509000000000000" pitchFamily="65" charset="-120"/>
                <a:sym typeface="Times New Roman" panose="02020603050405020304" pitchFamily="18" charset="0"/>
              </a:rPr>
              <a:t>讓人們能夠享受更豐富多樣的商品、更便捷多元的服務，提高了各國人民的生活</a:t>
            </a:r>
            <a:r>
              <a:rPr lang="zh-TW" altLang="en-US" dirty="0" smtClean="0">
                <a:latin typeface="DFKai-SB" panose="03000509000000000000" pitchFamily="65" charset="-120"/>
                <a:ea typeface="DFKai-SB" panose="03000509000000000000" pitchFamily="65" charset="-120"/>
                <a:sym typeface="Times New Roman" panose="02020603050405020304" pitchFamily="18" charset="0"/>
              </a:rPr>
              <a:t>水平。</a:t>
            </a:r>
            <a:endParaRPr lang="zh-CN" altLang="en-US" dirty="0">
              <a:latin typeface="DFKai-SB" panose="03000509000000000000" pitchFamily="65" charset="-120"/>
              <a:ea typeface="DFKai-SB" panose="03000509000000000000" pitchFamily="65" charset="-120"/>
              <a:sym typeface="Times New Roman" panose="02020603050405020304" pitchFamily="18" charset="0"/>
            </a:endParaRPr>
          </a:p>
          <a:p>
            <a:pPr indent="0">
              <a:lnSpc>
                <a:spcPct val="130000"/>
              </a:lnSpc>
              <a:spcBef>
                <a:spcPts val="0"/>
              </a:spcBef>
              <a:buNone/>
            </a:pPr>
            <a:endParaRPr lang="zh-CN" altLang="en-US" sz="2400" dirty="0">
              <a:latin typeface="DFKai-SB" panose="03000509000000000000" pitchFamily="65" charset="-120"/>
              <a:ea typeface="DFKai-SB" panose="03000509000000000000" pitchFamily="65" charset="-120"/>
              <a:sym typeface="Times New Roman" panose="02020603050405020304" pitchFamily="18" charset="0"/>
            </a:endParaRPr>
          </a:p>
        </p:txBody>
      </p:sp>
      <p:pic>
        <p:nvPicPr>
          <p:cNvPr id="3" name="Picture 2">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77160" y="3272813"/>
            <a:ext cx="4504254" cy="2634380"/>
          </a:xfrm>
          <a:prstGeom prst="rect">
            <a:avLst/>
          </a:prstGeom>
        </p:spPr>
      </p:pic>
      <p:grpSp>
        <p:nvGrpSpPr>
          <p:cNvPr id="20" name="组合 16">
            <a:extLst>
              <a:ext uri="{FF2B5EF4-FFF2-40B4-BE49-F238E27FC236}">
                <a16:creationId xmlns:a16="http://schemas.microsoft.com/office/drawing/2014/main" id="{33D43882-118E-478A-B60F-55B87EE96787}"/>
              </a:ext>
            </a:extLst>
          </p:cNvPr>
          <p:cNvGrpSpPr/>
          <p:nvPr/>
        </p:nvGrpSpPr>
        <p:grpSpPr>
          <a:xfrm>
            <a:off x="977900" y="238235"/>
            <a:ext cx="2674938" cy="674687"/>
            <a:chOff x="977900" y="557213"/>
            <a:chExt cx="2674938" cy="674687"/>
          </a:xfrm>
        </p:grpSpPr>
        <p:sp>
          <p:nvSpPr>
            <p:cNvPr id="21" name="矩形 20">
              <a:extLst>
                <a:ext uri="{FF2B5EF4-FFF2-40B4-BE49-F238E27FC236}">
                  <a16:creationId xmlns:a16="http://schemas.microsoft.com/office/drawing/2014/main" id="{48FA8C00-1C89-4C23-BC03-D6913629B590}"/>
                </a:ext>
              </a:extLst>
            </p:cNvPr>
            <p:cNvSpPr/>
            <p:nvPr/>
          </p:nvSpPr>
          <p:spPr>
            <a:xfrm>
              <a:off x="977900" y="806450"/>
              <a:ext cx="363538"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矩形 21">
              <a:extLst>
                <a:ext uri="{FF2B5EF4-FFF2-40B4-BE49-F238E27FC236}">
                  <a16:creationId xmlns:a16="http://schemas.microsoft.com/office/drawing/2014/main" id="{00A3E3D5-2523-424A-A70E-E3F1BC1A37CB}"/>
                </a:ext>
              </a:extLst>
            </p:cNvPr>
            <p:cNvSpPr/>
            <p:nvPr/>
          </p:nvSpPr>
          <p:spPr>
            <a:xfrm>
              <a:off x="1101725" y="941388"/>
              <a:ext cx="303213"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文本框 13">
              <a:extLst>
                <a:ext uri="{FF2B5EF4-FFF2-40B4-BE49-F238E27FC236}">
                  <a16:creationId xmlns:a16="http://schemas.microsoft.com/office/drawing/2014/main" id="{B477E51F-FCA8-43CF-931A-7277A2552AB3}"/>
                </a:ext>
              </a:extLst>
            </p:cNvPr>
            <p:cNvSpPr txBox="1">
              <a:spLocks noChangeArrowheads="1"/>
            </p:cNvSpPr>
            <p:nvPr/>
          </p:nvSpPr>
          <p:spPr bwMode="auto">
            <a:xfrm>
              <a:off x="1341438" y="557213"/>
              <a:ext cx="2311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600" b="1" dirty="0">
                  <a:latin typeface="標楷體" panose="03000509000000000000" pitchFamily="65" charset="-120"/>
                  <a:ea typeface="標楷體" panose="03000509000000000000" pitchFamily="65" charset="-120"/>
                </a:rPr>
                <a:t>導入</a:t>
              </a:r>
            </a:p>
          </p:txBody>
        </p:sp>
        <p:cxnSp>
          <p:nvCxnSpPr>
            <p:cNvPr id="24" name="直接连接符 20">
              <a:extLst>
                <a:ext uri="{FF2B5EF4-FFF2-40B4-BE49-F238E27FC236}">
                  <a16:creationId xmlns:a16="http://schemas.microsoft.com/office/drawing/2014/main" id="{16F561A5-B2D8-4AA5-B9BC-1965B04E02BF}"/>
                </a:ext>
              </a:extLst>
            </p:cNvPr>
            <p:cNvCxnSpPr>
              <a:cxnSpLocks/>
            </p:cNvCxnSpPr>
            <p:nvPr/>
          </p:nvCxnSpPr>
          <p:spPr>
            <a:xfrm>
              <a:off x="1404938" y="1204913"/>
              <a:ext cx="193675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7" name="组合 6">
            <a:extLst>
              <a:ext uri="{FF2B5EF4-FFF2-40B4-BE49-F238E27FC236}">
                <a16:creationId xmlns:a16="http://schemas.microsoft.com/office/drawing/2014/main" id="{58240721-6686-4CCF-BC67-ACB04C293A82}"/>
              </a:ext>
            </a:extLst>
          </p:cNvPr>
          <p:cNvGrpSpPr/>
          <p:nvPr/>
        </p:nvGrpSpPr>
        <p:grpSpPr>
          <a:xfrm>
            <a:off x="9900079" y="3460424"/>
            <a:ext cx="611572" cy="600552"/>
            <a:chOff x="8956942" y="3371688"/>
            <a:chExt cx="783725" cy="769603"/>
          </a:xfrm>
        </p:grpSpPr>
        <p:grpSp>
          <p:nvGrpSpPr>
            <p:cNvPr id="8" name="组合 7">
              <a:extLst>
                <a:ext uri="{FF2B5EF4-FFF2-40B4-BE49-F238E27FC236}">
                  <a16:creationId xmlns:a16="http://schemas.microsoft.com/office/drawing/2014/main" id="{4775453F-12AC-48F2-9DFE-2F93947775B4}"/>
                </a:ext>
              </a:extLst>
            </p:cNvPr>
            <p:cNvGrpSpPr/>
            <p:nvPr/>
          </p:nvGrpSpPr>
          <p:grpSpPr>
            <a:xfrm>
              <a:off x="8956942" y="3371688"/>
              <a:ext cx="783725" cy="769603"/>
              <a:chOff x="8575498" y="2572853"/>
              <a:chExt cx="718729" cy="905135"/>
            </a:xfrm>
          </p:grpSpPr>
          <p:sp>
            <p:nvSpPr>
              <p:cNvPr id="15" name="Freeform 217">
                <a:extLst>
                  <a:ext uri="{FF2B5EF4-FFF2-40B4-BE49-F238E27FC236}">
                    <a16:creationId xmlns:a16="http://schemas.microsoft.com/office/drawing/2014/main" id="{5EB4D355-89B7-4F54-90F1-E3B24CF4C9B2}"/>
                  </a:ext>
                </a:extLst>
              </p:cNvPr>
              <p:cNvSpPr>
                <a:spLocks/>
              </p:cNvSpPr>
              <p:nvPr/>
            </p:nvSpPr>
            <p:spPr bwMode="auto">
              <a:xfrm>
                <a:off x="8575498" y="2572853"/>
                <a:ext cx="627063" cy="822325"/>
              </a:xfrm>
              <a:custGeom>
                <a:avLst/>
                <a:gdLst>
                  <a:gd name="T0" fmla="*/ 309 w 395"/>
                  <a:gd name="T1" fmla="*/ 0 h 518"/>
                  <a:gd name="T2" fmla="*/ 0 w 395"/>
                  <a:gd name="T3" fmla="*/ 0 h 518"/>
                  <a:gd name="T4" fmla="*/ 0 w 395"/>
                  <a:gd name="T5" fmla="*/ 518 h 518"/>
                  <a:gd name="T6" fmla="*/ 395 w 395"/>
                  <a:gd name="T7" fmla="*/ 518 h 518"/>
                  <a:gd name="T8" fmla="*/ 395 w 395"/>
                  <a:gd name="T9" fmla="*/ 86 h 518"/>
                  <a:gd name="T10" fmla="*/ 309 w 395"/>
                  <a:gd name="T11" fmla="*/ 0 h 518"/>
                </a:gdLst>
                <a:ahLst/>
                <a:cxnLst>
                  <a:cxn ang="0">
                    <a:pos x="T0" y="T1"/>
                  </a:cxn>
                  <a:cxn ang="0">
                    <a:pos x="T2" y="T3"/>
                  </a:cxn>
                  <a:cxn ang="0">
                    <a:pos x="T4" y="T5"/>
                  </a:cxn>
                  <a:cxn ang="0">
                    <a:pos x="T6" y="T7"/>
                  </a:cxn>
                  <a:cxn ang="0">
                    <a:pos x="T8" y="T9"/>
                  </a:cxn>
                  <a:cxn ang="0">
                    <a:pos x="T10" y="T11"/>
                  </a:cxn>
                </a:cxnLst>
                <a:rect l="0" t="0" r="r" b="b"/>
                <a:pathLst>
                  <a:path w="395" h="518">
                    <a:moveTo>
                      <a:pt x="309" y="0"/>
                    </a:moveTo>
                    <a:lnTo>
                      <a:pt x="0" y="0"/>
                    </a:lnTo>
                    <a:lnTo>
                      <a:pt x="0" y="518"/>
                    </a:lnTo>
                    <a:lnTo>
                      <a:pt x="395" y="518"/>
                    </a:lnTo>
                    <a:lnTo>
                      <a:pt x="395" y="86"/>
                    </a:lnTo>
                    <a:lnTo>
                      <a:pt x="309" y="0"/>
                    </a:lnTo>
                    <a:close/>
                  </a:path>
                </a:pathLst>
              </a:custGeom>
              <a:solidFill>
                <a:srgbClr val="FFC000">
                  <a:alpha val="13000"/>
                </a:srgbClr>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16" name="Freeform 217">
                <a:extLst>
                  <a:ext uri="{FF2B5EF4-FFF2-40B4-BE49-F238E27FC236}">
                    <a16:creationId xmlns:a16="http://schemas.microsoft.com/office/drawing/2014/main" id="{648D350E-61B3-4C38-99A8-8F3163D7BC04}"/>
                  </a:ext>
                </a:extLst>
              </p:cNvPr>
              <p:cNvSpPr>
                <a:spLocks/>
              </p:cNvSpPr>
              <p:nvPr/>
            </p:nvSpPr>
            <p:spPr bwMode="auto">
              <a:xfrm>
                <a:off x="8667164" y="2655663"/>
                <a:ext cx="627063" cy="822325"/>
              </a:xfrm>
              <a:custGeom>
                <a:avLst/>
                <a:gdLst>
                  <a:gd name="T0" fmla="*/ 309 w 395"/>
                  <a:gd name="T1" fmla="*/ 0 h 518"/>
                  <a:gd name="T2" fmla="*/ 0 w 395"/>
                  <a:gd name="T3" fmla="*/ 0 h 518"/>
                  <a:gd name="T4" fmla="*/ 0 w 395"/>
                  <a:gd name="T5" fmla="*/ 518 h 518"/>
                  <a:gd name="T6" fmla="*/ 395 w 395"/>
                  <a:gd name="T7" fmla="*/ 518 h 518"/>
                  <a:gd name="T8" fmla="*/ 395 w 395"/>
                  <a:gd name="T9" fmla="*/ 86 h 518"/>
                  <a:gd name="T10" fmla="*/ 309 w 395"/>
                  <a:gd name="T11" fmla="*/ 0 h 518"/>
                </a:gdLst>
                <a:ahLst/>
                <a:cxnLst>
                  <a:cxn ang="0">
                    <a:pos x="T0" y="T1"/>
                  </a:cxn>
                  <a:cxn ang="0">
                    <a:pos x="T2" y="T3"/>
                  </a:cxn>
                  <a:cxn ang="0">
                    <a:pos x="T4" y="T5"/>
                  </a:cxn>
                  <a:cxn ang="0">
                    <a:pos x="T6" y="T7"/>
                  </a:cxn>
                  <a:cxn ang="0">
                    <a:pos x="T8" y="T9"/>
                  </a:cxn>
                  <a:cxn ang="0">
                    <a:pos x="T10" y="T11"/>
                  </a:cxn>
                </a:cxnLst>
                <a:rect l="0" t="0" r="r" b="b"/>
                <a:pathLst>
                  <a:path w="395" h="518">
                    <a:moveTo>
                      <a:pt x="309" y="0"/>
                    </a:moveTo>
                    <a:lnTo>
                      <a:pt x="0" y="0"/>
                    </a:lnTo>
                    <a:lnTo>
                      <a:pt x="0" y="518"/>
                    </a:lnTo>
                    <a:lnTo>
                      <a:pt x="395" y="518"/>
                    </a:lnTo>
                    <a:lnTo>
                      <a:pt x="395" y="86"/>
                    </a:lnTo>
                    <a:lnTo>
                      <a:pt x="309" y="0"/>
                    </a:lnTo>
                    <a:close/>
                  </a:path>
                </a:pathLst>
              </a:custGeom>
              <a:solidFill>
                <a:srgbClr val="351C5A"/>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217">
                <a:extLst>
                  <a:ext uri="{FF2B5EF4-FFF2-40B4-BE49-F238E27FC236}">
                    <a16:creationId xmlns:a16="http://schemas.microsoft.com/office/drawing/2014/main" id="{18C9C96E-F6F5-49A1-8BC2-3E27482A32EE}"/>
                  </a:ext>
                </a:extLst>
              </p:cNvPr>
              <p:cNvSpPr>
                <a:spLocks/>
              </p:cNvSpPr>
              <p:nvPr/>
            </p:nvSpPr>
            <p:spPr bwMode="auto">
              <a:xfrm>
                <a:off x="8639459" y="2627958"/>
                <a:ext cx="627063" cy="822325"/>
              </a:xfrm>
              <a:custGeom>
                <a:avLst/>
                <a:gdLst>
                  <a:gd name="T0" fmla="*/ 309 w 395"/>
                  <a:gd name="T1" fmla="*/ 0 h 518"/>
                  <a:gd name="T2" fmla="*/ 0 w 395"/>
                  <a:gd name="T3" fmla="*/ 0 h 518"/>
                  <a:gd name="T4" fmla="*/ 0 w 395"/>
                  <a:gd name="T5" fmla="*/ 518 h 518"/>
                  <a:gd name="T6" fmla="*/ 395 w 395"/>
                  <a:gd name="T7" fmla="*/ 518 h 518"/>
                  <a:gd name="T8" fmla="*/ 395 w 395"/>
                  <a:gd name="T9" fmla="*/ 86 h 518"/>
                  <a:gd name="T10" fmla="*/ 309 w 395"/>
                  <a:gd name="T11" fmla="*/ 0 h 518"/>
                </a:gdLst>
                <a:ahLst/>
                <a:cxnLst>
                  <a:cxn ang="0">
                    <a:pos x="T0" y="T1"/>
                  </a:cxn>
                  <a:cxn ang="0">
                    <a:pos x="T2" y="T3"/>
                  </a:cxn>
                  <a:cxn ang="0">
                    <a:pos x="T4" y="T5"/>
                  </a:cxn>
                  <a:cxn ang="0">
                    <a:pos x="T6" y="T7"/>
                  </a:cxn>
                  <a:cxn ang="0">
                    <a:pos x="T8" y="T9"/>
                  </a:cxn>
                  <a:cxn ang="0">
                    <a:pos x="T10" y="T11"/>
                  </a:cxn>
                </a:cxnLst>
                <a:rect l="0" t="0" r="r" b="b"/>
                <a:pathLst>
                  <a:path w="395" h="518">
                    <a:moveTo>
                      <a:pt x="309" y="0"/>
                    </a:moveTo>
                    <a:lnTo>
                      <a:pt x="0" y="0"/>
                    </a:lnTo>
                    <a:lnTo>
                      <a:pt x="0" y="518"/>
                    </a:lnTo>
                    <a:lnTo>
                      <a:pt x="395" y="518"/>
                    </a:lnTo>
                    <a:lnTo>
                      <a:pt x="395" y="86"/>
                    </a:lnTo>
                    <a:lnTo>
                      <a:pt x="309" y="0"/>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218">
                <a:extLst>
                  <a:ext uri="{FF2B5EF4-FFF2-40B4-BE49-F238E27FC236}">
                    <a16:creationId xmlns:a16="http://schemas.microsoft.com/office/drawing/2014/main" id="{67CDDF58-33E0-4C38-8881-1351A6DEDAC1}"/>
                  </a:ext>
                </a:extLst>
              </p:cNvPr>
              <p:cNvSpPr>
                <a:spLocks/>
              </p:cNvSpPr>
              <p:nvPr/>
            </p:nvSpPr>
            <p:spPr bwMode="auto">
              <a:xfrm>
                <a:off x="9088721" y="2607320"/>
                <a:ext cx="195263" cy="196850"/>
              </a:xfrm>
              <a:custGeom>
                <a:avLst/>
                <a:gdLst>
                  <a:gd name="T0" fmla="*/ 0 w 123"/>
                  <a:gd name="T1" fmla="*/ 0 h 124"/>
                  <a:gd name="T2" fmla="*/ 0 w 123"/>
                  <a:gd name="T3" fmla="*/ 124 h 124"/>
                  <a:gd name="T4" fmla="*/ 123 w 123"/>
                  <a:gd name="T5" fmla="*/ 124 h 124"/>
                  <a:gd name="T6" fmla="*/ 0 w 123"/>
                  <a:gd name="T7" fmla="*/ 0 h 124"/>
                </a:gdLst>
                <a:ahLst/>
                <a:cxnLst>
                  <a:cxn ang="0">
                    <a:pos x="T0" y="T1"/>
                  </a:cxn>
                  <a:cxn ang="0">
                    <a:pos x="T2" y="T3"/>
                  </a:cxn>
                  <a:cxn ang="0">
                    <a:pos x="T4" y="T5"/>
                  </a:cxn>
                  <a:cxn ang="0">
                    <a:pos x="T6" y="T7"/>
                  </a:cxn>
                </a:cxnLst>
                <a:rect l="0" t="0" r="r" b="b"/>
                <a:pathLst>
                  <a:path w="123" h="124">
                    <a:moveTo>
                      <a:pt x="0" y="0"/>
                    </a:moveTo>
                    <a:lnTo>
                      <a:pt x="0" y="124"/>
                    </a:lnTo>
                    <a:lnTo>
                      <a:pt x="123" y="124"/>
                    </a:lnTo>
                    <a:lnTo>
                      <a:pt x="0" y="0"/>
                    </a:lnTo>
                    <a:close/>
                  </a:path>
                </a:pathLst>
              </a:custGeom>
              <a:solidFill>
                <a:srgbClr val="FD7F00"/>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9" name="组合 8">
              <a:extLst>
                <a:ext uri="{FF2B5EF4-FFF2-40B4-BE49-F238E27FC236}">
                  <a16:creationId xmlns:a16="http://schemas.microsoft.com/office/drawing/2014/main" id="{A4A6BF49-EAFC-455C-B76C-12F3CD8BC5A9}"/>
                </a:ext>
              </a:extLst>
            </p:cNvPr>
            <p:cNvGrpSpPr/>
            <p:nvPr/>
          </p:nvGrpSpPr>
          <p:grpSpPr>
            <a:xfrm>
              <a:off x="9163801" y="3580795"/>
              <a:ext cx="417426" cy="417425"/>
              <a:chOff x="8440738" y="3594100"/>
              <a:chExt cx="554038" cy="554037"/>
            </a:xfrm>
          </p:grpSpPr>
          <p:sp>
            <p:nvSpPr>
              <p:cNvPr id="10" name="Freeform 5">
                <a:extLst>
                  <a:ext uri="{FF2B5EF4-FFF2-40B4-BE49-F238E27FC236}">
                    <a16:creationId xmlns:a16="http://schemas.microsoft.com/office/drawing/2014/main" id="{D24691E0-7CAB-4F66-B3E0-360F33ACAEAD}"/>
                  </a:ext>
                </a:extLst>
              </p:cNvPr>
              <p:cNvSpPr>
                <a:spLocks/>
              </p:cNvSpPr>
              <p:nvPr/>
            </p:nvSpPr>
            <p:spPr bwMode="auto">
              <a:xfrm>
                <a:off x="8440738" y="3594100"/>
                <a:ext cx="554038" cy="554037"/>
              </a:xfrm>
              <a:custGeom>
                <a:avLst/>
                <a:gdLst>
                  <a:gd name="T0" fmla="*/ 132 w 144"/>
                  <a:gd name="T1" fmla="*/ 0 h 144"/>
                  <a:gd name="T2" fmla="*/ 12 w 144"/>
                  <a:gd name="T3" fmla="*/ 0 h 144"/>
                  <a:gd name="T4" fmla="*/ 0 w 144"/>
                  <a:gd name="T5" fmla="*/ 12 h 144"/>
                  <a:gd name="T6" fmla="*/ 0 w 144"/>
                  <a:gd name="T7" fmla="*/ 132 h 144"/>
                  <a:gd name="T8" fmla="*/ 12 w 144"/>
                  <a:gd name="T9" fmla="*/ 144 h 144"/>
                  <a:gd name="T10" fmla="*/ 132 w 144"/>
                  <a:gd name="T11" fmla="*/ 144 h 144"/>
                  <a:gd name="T12" fmla="*/ 144 w 144"/>
                  <a:gd name="T13" fmla="*/ 132 h 144"/>
                  <a:gd name="T14" fmla="*/ 144 w 144"/>
                  <a:gd name="T15" fmla="*/ 12 h 144"/>
                  <a:gd name="T16" fmla="*/ 132 w 144"/>
                  <a:gd name="T1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4">
                    <a:moveTo>
                      <a:pt x="132" y="0"/>
                    </a:moveTo>
                    <a:cubicBezTo>
                      <a:pt x="12" y="0"/>
                      <a:pt x="12" y="0"/>
                      <a:pt x="12" y="0"/>
                    </a:cubicBezTo>
                    <a:cubicBezTo>
                      <a:pt x="5" y="0"/>
                      <a:pt x="0" y="5"/>
                      <a:pt x="0" y="12"/>
                    </a:cubicBezTo>
                    <a:cubicBezTo>
                      <a:pt x="0" y="132"/>
                      <a:pt x="0" y="132"/>
                      <a:pt x="0" y="132"/>
                    </a:cubicBezTo>
                    <a:cubicBezTo>
                      <a:pt x="0" y="139"/>
                      <a:pt x="5" y="144"/>
                      <a:pt x="12" y="144"/>
                    </a:cubicBezTo>
                    <a:cubicBezTo>
                      <a:pt x="132" y="144"/>
                      <a:pt x="132" y="144"/>
                      <a:pt x="132" y="144"/>
                    </a:cubicBezTo>
                    <a:cubicBezTo>
                      <a:pt x="139" y="144"/>
                      <a:pt x="144" y="139"/>
                      <a:pt x="144" y="132"/>
                    </a:cubicBezTo>
                    <a:cubicBezTo>
                      <a:pt x="144" y="12"/>
                      <a:pt x="144" y="12"/>
                      <a:pt x="144" y="12"/>
                    </a:cubicBezTo>
                    <a:cubicBezTo>
                      <a:pt x="144" y="5"/>
                      <a:pt x="139" y="0"/>
                      <a:pt x="132" y="0"/>
                    </a:cubicBezTo>
                    <a:close/>
                  </a:path>
                </a:pathLst>
              </a:custGeom>
              <a:noFill/>
              <a:ln w="317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6">
                <a:extLst>
                  <a:ext uri="{FF2B5EF4-FFF2-40B4-BE49-F238E27FC236}">
                    <a16:creationId xmlns:a16="http://schemas.microsoft.com/office/drawing/2014/main" id="{C83D026C-CEF5-4A1B-A741-929ED16C907D}"/>
                  </a:ext>
                </a:extLst>
              </p:cNvPr>
              <p:cNvSpPr>
                <a:spLocks/>
              </p:cNvSpPr>
              <p:nvPr/>
            </p:nvSpPr>
            <p:spPr bwMode="auto">
              <a:xfrm>
                <a:off x="8641699" y="3807141"/>
                <a:ext cx="204980" cy="235421"/>
              </a:xfrm>
              <a:custGeom>
                <a:avLst/>
                <a:gdLst>
                  <a:gd name="T0" fmla="*/ 0 w 101"/>
                  <a:gd name="T1" fmla="*/ 58 h 116"/>
                  <a:gd name="T2" fmla="*/ 0 w 101"/>
                  <a:gd name="T3" fmla="*/ 0 h 116"/>
                  <a:gd name="T4" fmla="*/ 50 w 101"/>
                  <a:gd name="T5" fmla="*/ 29 h 116"/>
                  <a:gd name="T6" fmla="*/ 101 w 101"/>
                  <a:gd name="T7" fmla="*/ 58 h 116"/>
                  <a:gd name="T8" fmla="*/ 50 w 101"/>
                  <a:gd name="T9" fmla="*/ 87 h 116"/>
                  <a:gd name="T10" fmla="*/ 0 w 101"/>
                  <a:gd name="T11" fmla="*/ 116 h 116"/>
                  <a:gd name="T12" fmla="*/ 0 w 101"/>
                  <a:gd name="T13" fmla="*/ 58 h 116"/>
                </a:gdLst>
                <a:ahLst/>
                <a:cxnLst>
                  <a:cxn ang="0">
                    <a:pos x="T0" y="T1"/>
                  </a:cxn>
                  <a:cxn ang="0">
                    <a:pos x="T2" y="T3"/>
                  </a:cxn>
                  <a:cxn ang="0">
                    <a:pos x="T4" y="T5"/>
                  </a:cxn>
                  <a:cxn ang="0">
                    <a:pos x="T6" y="T7"/>
                  </a:cxn>
                  <a:cxn ang="0">
                    <a:pos x="T8" y="T9"/>
                  </a:cxn>
                  <a:cxn ang="0">
                    <a:pos x="T10" y="T11"/>
                  </a:cxn>
                  <a:cxn ang="0">
                    <a:pos x="T12" y="T13"/>
                  </a:cxn>
                </a:cxnLst>
                <a:rect l="0" t="0" r="r" b="b"/>
                <a:pathLst>
                  <a:path w="101" h="116">
                    <a:moveTo>
                      <a:pt x="0" y="58"/>
                    </a:moveTo>
                    <a:lnTo>
                      <a:pt x="0" y="0"/>
                    </a:lnTo>
                    <a:lnTo>
                      <a:pt x="50" y="29"/>
                    </a:lnTo>
                    <a:lnTo>
                      <a:pt x="101" y="58"/>
                    </a:lnTo>
                    <a:lnTo>
                      <a:pt x="50" y="87"/>
                    </a:lnTo>
                    <a:lnTo>
                      <a:pt x="0" y="116"/>
                    </a:lnTo>
                    <a:lnTo>
                      <a:pt x="0" y="58"/>
                    </a:lnTo>
                    <a:close/>
                  </a:path>
                </a:pathLst>
              </a:custGeom>
              <a:solidFill>
                <a:schemeClr val="bg1"/>
              </a:solidFill>
              <a:ln w="31750" cap="rnd">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 name="Line 7">
                <a:extLst>
                  <a:ext uri="{FF2B5EF4-FFF2-40B4-BE49-F238E27FC236}">
                    <a16:creationId xmlns:a16="http://schemas.microsoft.com/office/drawing/2014/main" id="{CBF4D6F0-07A2-406C-9A69-1331E8D7CEE4}"/>
                  </a:ext>
                </a:extLst>
              </p:cNvPr>
              <p:cNvSpPr>
                <a:spLocks noChangeShapeType="1"/>
              </p:cNvSpPr>
              <p:nvPr/>
            </p:nvSpPr>
            <p:spPr bwMode="auto">
              <a:xfrm>
                <a:off x="8440738" y="3732213"/>
                <a:ext cx="554038" cy="0"/>
              </a:xfrm>
              <a:prstGeom prst="line">
                <a:avLst/>
              </a:prstGeom>
              <a:noFill/>
              <a:ln w="317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Line 8">
                <a:extLst>
                  <a:ext uri="{FF2B5EF4-FFF2-40B4-BE49-F238E27FC236}">
                    <a16:creationId xmlns:a16="http://schemas.microsoft.com/office/drawing/2014/main" id="{F56480DC-3031-40E1-A842-7871C76BA2F2}"/>
                  </a:ext>
                </a:extLst>
              </p:cNvPr>
              <p:cNvSpPr>
                <a:spLocks noChangeShapeType="1"/>
              </p:cNvSpPr>
              <p:nvPr/>
            </p:nvSpPr>
            <p:spPr bwMode="auto">
              <a:xfrm flipH="1">
                <a:off x="8764588" y="3594100"/>
                <a:ext cx="92075" cy="138112"/>
              </a:xfrm>
              <a:prstGeom prst="line">
                <a:avLst/>
              </a:prstGeom>
              <a:noFill/>
              <a:ln w="317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Line 9">
                <a:extLst>
                  <a:ext uri="{FF2B5EF4-FFF2-40B4-BE49-F238E27FC236}">
                    <a16:creationId xmlns:a16="http://schemas.microsoft.com/office/drawing/2014/main" id="{4FFF71D8-AB57-4119-B769-9002C30BC0EA}"/>
                  </a:ext>
                </a:extLst>
              </p:cNvPr>
              <p:cNvSpPr>
                <a:spLocks noChangeShapeType="1"/>
              </p:cNvSpPr>
              <p:nvPr/>
            </p:nvSpPr>
            <p:spPr bwMode="auto">
              <a:xfrm flipH="1">
                <a:off x="8578850" y="3594100"/>
                <a:ext cx="93663" cy="138112"/>
              </a:xfrm>
              <a:prstGeom prst="line">
                <a:avLst/>
              </a:prstGeom>
              <a:noFill/>
              <a:ln w="317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25" name="组合 26">
            <a:extLst>
              <a:ext uri="{FF2B5EF4-FFF2-40B4-BE49-F238E27FC236}">
                <a16:creationId xmlns:a16="http://schemas.microsoft.com/office/drawing/2014/main" id="{C4920005-12BC-4B2B-ACA5-65B8D46A33CB}"/>
              </a:ext>
            </a:extLst>
          </p:cNvPr>
          <p:cNvGrpSpPr/>
          <p:nvPr/>
        </p:nvGrpSpPr>
        <p:grpSpPr>
          <a:xfrm>
            <a:off x="1101725" y="3286255"/>
            <a:ext cx="2674938" cy="674687"/>
            <a:chOff x="977900" y="557213"/>
            <a:chExt cx="2674938" cy="674687"/>
          </a:xfrm>
        </p:grpSpPr>
        <p:sp>
          <p:nvSpPr>
            <p:cNvPr id="26" name="矩形 6">
              <a:extLst>
                <a:ext uri="{FF2B5EF4-FFF2-40B4-BE49-F238E27FC236}">
                  <a16:creationId xmlns:a16="http://schemas.microsoft.com/office/drawing/2014/main" id="{5C570427-31EB-45C7-8E2D-1A1B527BF4D9}"/>
                </a:ext>
              </a:extLst>
            </p:cNvPr>
            <p:cNvSpPr/>
            <p:nvPr/>
          </p:nvSpPr>
          <p:spPr>
            <a:xfrm>
              <a:off x="977900" y="806450"/>
              <a:ext cx="363538"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7" name="矩形 7">
              <a:extLst>
                <a:ext uri="{FF2B5EF4-FFF2-40B4-BE49-F238E27FC236}">
                  <a16:creationId xmlns:a16="http://schemas.microsoft.com/office/drawing/2014/main" id="{15A310ED-077D-4C0D-B723-9A71B1F2D25C}"/>
                </a:ext>
              </a:extLst>
            </p:cNvPr>
            <p:cNvSpPr/>
            <p:nvPr/>
          </p:nvSpPr>
          <p:spPr>
            <a:xfrm>
              <a:off x="1101725" y="941388"/>
              <a:ext cx="303213"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8" name="文本框 13">
              <a:extLst>
                <a:ext uri="{FF2B5EF4-FFF2-40B4-BE49-F238E27FC236}">
                  <a16:creationId xmlns:a16="http://schemas.microsoft.com/office/drawing/2014/main" id="{BB093143-3EFA-45BD-BFA2-FAB4B3EC902A}"/>
                </a:ext>
              </a:extLst>
            </p:cNvPr>
            <p:cNvSpPr txBox="1">
              <a:spLocks noChangeArrowheads="1"/>
            </p:cNvSpPr>
            <p:nvPr/>
          </p:nvSpPr>
          <p:spPr bwMode="auto">
            <a:xfrm>
              <a:off x="1341438" y="557213"/>
              <a:ext cx="2311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TW" altLang="en-US" sz="3600" b="1" dirty="0" smtClean="0">
                  <a:latin typeface="標楷體" panose="03000509000000000000" pitchFamily="65" charset="-120"/>
                  <a:ea typeface="標楷體" panose="03000509000000000000" pitchFamily="65" charset="-120"/>
                </a:rPr>
                <a:t>小活動</a:t>
              </a:r>
              <a:endParaRPr lang="zh-CN" altLang="en-US" sz="3600" b="1" dirty="0">
                <a:latin typeface="標楷體" panose="03000509000000000000" pitchFamily="65" charset="-120"/>
                <a:ea typeface="標楷體" panose="03000509000000000000" pitchFamily="65" charset="-120"/>
              </a:endParaRPr>
            </a:p>
          </p:txBody>
        </p:sp>
        <p:cxnSp>
          <p:nvCxnSpPr>
            <p:cNvPr id="29" name="直接连接符 30">
              <a:extLst>
                <a:ext uri="{FF2B5EF4-FFF2-40B4-BE49-F238E27FC236}">
                  <a16:creationId xmlns:a16="http://schemas.microsoft.com/office/drawing/2014/main" id="{B2C28F7E-224F-4090-903A-8F1CD77F63B5}"/>
                </a:ext>
              </a:extLst>
            </p:cNvPr>
            <p:cNvCxnSpPr>
              <a:cxnSpLocks/>
            </p:cNvCxnSpPr>
            <p:nvPr/>
          </p:nvCxnSpPr>
          <p:spPr>
            <a:xfrm>
              <a:off x="1404938" y="1204913"/>
              <a:ext cx="193675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30" name="Picture 29"/>
          <p:cNvPicPr>
            <a:picLocks noChangeAspect="1"/>
          </p:cNvPicPr>
          <p:nvPr/>
        </p:nvPicPr>
        <p:blipFill>
          <a:blip r:embed="rId4"/>
          <a:stretch>
            <a:fillRect/>
          </a:stretch>
        </p:blipFill>
        <p:spPr>
          <a:xfrm>
            <a:off x="10142699" y="6047272"/>
            <a:ext cx="1265030" cy="40389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custDataLst>
              <p:tags r:id="rId1"/>
            </p:custDataLst>
          </p:nvPr>
        </p:nvSpPr>
        <p:spPr>
          <a:xfrm>
            <a:off x="650848" y="1599693"/>
            <a:ext cx="11043920" cy="1631213"/>
          </a:xfrm>
          <a:prstGeom prst="rect">
            <a:avLst/>
          </a:prstGeom>
        </p:spPr>
        <p:txBody>
          <a:bodyPr vert="horz" lIns="101600" tIns="0" rIns="82550" bIns="0" rtlCol="0">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面向</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發展中國</a:t>
            </a:r>
            <a:r>
              <a:rPr lang="zh-CN" altLang="en-US"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家，</a:t>
            </a:r>
            <a:r>
              <a:rPr lang="zh-TW" altLang="en-US"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世界銀行集團所屬</a:t>
            </a:r>
            <a:r>
              <a:rPr lang="zh-TW"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五家機構致力於減少貧困，推動共同繁榮，促進可持續</a:t>
            </a:r>
            <a:r>
              <a:rPr lang="zh-TW" altLang="en-US"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發展，為發展中國家提供發展所需的</a:t>
            </a:r>
            <a:r>
              <a:rPr lang="zh-CN" altLang="en-US"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資金</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和</a:t>
            </a:r>
            <a:r>
              <a:rPr lang="zh-CN" altLang="en-US"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知識。</a:t>
            </a:r>
            <a:endPar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4" name="文本占位符 8"/>
          <p:cNvSpPr>
            <a:spLocks noGrp="1"/>
          </p:cNvSpPr>
          <p:nvPr>
            <p:custDataLst>
              <p:tags r:id="rId2"/>
            </p:custDataLst>
          </p:nvPr>
        </p:nvSpPr>
        <p:spPr>
          <a:xfrm>
            <a:off x="3067685" y="4437380"/>
            <a:ext cx="2057400" cy="366767"/>
          </a:xfrm>
          <a:prstGeom prst="rect">
            <a:avLst/>
          </a:prstGeom>
        </p:spPr>
        <p:txBody>
          <a:bodyPr vert="horz" lIns="101600" tIns="0" rIns="82550" bIns="0" rtlCol="0">
            <a:sp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endParaRPr lang="en-US" altLang="zh-CN" sz="1800" b="1" spc="0" dirty="0">
              <a:latin typeface="DFKai-SB" panose="03000509000000000000" pitchFamily="65" charset="-120"/>
              <a:ea typeface="DFKai-SB" panose="03000509000000000000" pitchFamily="65" charset="-120"/>
            </a:endParaRPr>
          </a:p>
        </p:txBody>
      </p:sp>
      <p:sp>
        <p:nvSpPr>
          <p:cNvPr id="6" name="文本占位符 8"/>
          <p:cNvSpPr>
            <a:spLocks noGrp="1"/>
          </p:cNvSpPr>
          <p:nvPr>
            <p:custDataLst>
              <p:tags r:id="rId3"/>
            </p:custDataLst>
          </p:nvPr>
        </p:nvSpPr>
        <p:spPr>
          <a:xfrm>
            <a:off x="5348605" y="4437380"/>
            <a:ext cx="2057400" cy="366767"/>
          </a:xfrm>
          <a:prstGeom prst="rect">
            <a:avLst/>
          </a:prstGeom>
        </p:spPr>
        <p:txBody>
          <a:bodyPr vert="horz" lIns="101600" tIns="0" rIns="82550" bIns="0" rtlCol="0">
            <a:sp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endParaRPr lang="en-US" altLang="zh-CN" sz="1800" b="1" spc="0" dirty="0">
              <a:latin typeface="DFKai-SB" panose="03000509000000000000" pitchFamily="65" charset="-120"/>
              <a:ea typeface="DFKai-SB" panose="03000509000000000000" pitchFamily="65" charset="-120"/>
            </a:endParaRPr>
          </a:p>
        </p:txBody>
      </p:sp>
      <p:sp>
        <p:nvSpPr>
          <p:cNvPr id="14" name="文本占位符 7"/>
          <p:cNvSpPr>
            <a:spLocks noGrp="1"/>
          </p:cNvSpPr>
          <p:nvPr>
            <p:custDataLst>
              <p:tags r:id="rId4"/>
            </p:custDataLst>
          </p:nvPr>
        </p:nvSpPr>
        <p:spPr>
          <a:xfrm>
            <a:off x="1155383" y="5954767"/>
            <a:ext cx="6386830" cy="598170"/>
          </a:xfrm>
          <a:prstGeom prst="rect">
            <a:avLst/>
          </a:prstGeom>
        </p:spPr>
        <p:txBody>
          <a:bodyPr vert="horz" lIns="101600" tIns="0" rIns="82550" bIns="0" rtlCol="0">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zh-CN" altLang="en-US" sz="2800" b="1" dirty="0">
              <a:latin typeface="DFKai-SB" panose="03000509000000000000" pitchFamily="65" charset="-120"/>
              <a:ea typeface="DFKai-SB" panose="03000509000000000000" pitchFamily="65" charset="-120"/>
            </a:endParaRPr>
          </a:p>
        </p:txBody>
      </p:sp>
      <p:sp>
        <p:nvSpPr>
          <p:cNvPr id="16" name="标题 1">
            <a:extLst>
              <a:ext uri="{FF2B5EF4-FFF2-40B4-BE49-F238E27FC236}">
                <a16:creationId xmlns:a16="http://schemas.microsoft.com/office/drawing/2014/main" id="{DD81B73F-E22C-42CE-A5DB-9F996C6FFEDE}"/>
              </a:ext>
            </a:extLst>
          </p:cNvPr>
          <p:cNvSpPr txBox="1">
            <a:spLocks noChangeArrowheads="1"/>
          </p:cNvSpPr>
          <p:nvPr/>
        </p:nvSpPr>
        <p:spPr bwMode="auto">
          <a:xfrm>
            <a:off x="2177142" y="952713"/>
            <a:ext cx="8067675" cy="515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zh-CN" altLang="zh-CN" sz="2800" dirty="0" smtClean="0">
                <a:latin typeface="DFKai-SB" panose="03000509000000000000" pitchFamily="65" charset="-120"/>
                <a:ea typeface="DFKai-SB" panose="03000509000000000000" pitchFamily="65" charset="-120"/>
              </a:rPr>
              <a:t>世界銀行</a:t>
            </a:r>
            <a:r>
              <a:rPr lang="zh-TW" altLang="en-US" sz="2800" dirty="0" smtClean="0">
                <a:latin typeface="DFKai-SB" panose="03000509000000000000" pitchFamily="65" charset="-120"/>
                <a:ea typeface="DFKai-SB" panose="03000509000000000000" pitchFamily="65" charset="-120"/>
              </a:rPr>
              <a:t>集團的組成</a:t>
            </a:r>
            <a:r>
              <a:rPr lang="zh-CN" altLang="zh-CN" sz="2800" dirty="0" smtClean="0">
                <a:latin typeface="DFKai-SB" panose="03000509000000000000" pitchFamily="65" charset="-120"/>
                <a:ea typeface="DFKai-SB" panose="03000509000000000000" pitchFamily="65" charset="-120"/>
              </a:rPr>
              <a:t>機構</a:t>
            </a:r>
            <a:endParaRPr lang="zh-CN" altLang="zh-CN" sz="2800" dirty="0">
              <a:latin typeface="DFKai-SB" panose="03000509000000000000" pitchFamily="65" charset="-120"/>
              <a:ea typeface="DFKai-SB" panose="03000509000000000000" pitchFamily="65" charset="-120"/>
            </a:endParaRPr>
          </a:p>
        </p:txBody>
      </p:sp>
      <p:graphicFrame>
        <p:nvGraphicFramePr>
          <p:cNvPr id="15" name="表格 14"/>
          <p:cNvGraphicFramePr>
            <a:graphicFrameLocks noGrp="1"/>
          </p:cNvGraphicFramePr>
          <p:nvPr>
            <p:extLst>
              <p:ext uri="{D42A27DB-BD31-4B8C-83A1-F6EECF244321}">
                <p14:modId xmlns:p14="http://schemas.microsoft.com/office/powerpoint/2010/main" val="1647855824"/>
              </p:ext>
            </p:extLst>
          </p:nvPr>
        </p:nvGraphicFramePr>
        <p:xfrm>
          <a:off x="689019" y="3422302"/>
          <a:ext cx="11005749" cy="3054410"/>
        </p:xfrm>
        <a:graphic>
          <a:graphicData uri="http://schemas.openxmlformats.org/drawingml/2006/table">
            <a:tbl>
              <a:tblPr firstRow="1" bandRow="1">
                <a:tableStyleId>{5C22544A-7EE6-4342-B048-85BDC9FD1C3A}</a:tableStyleId>
              </a:tblPr>
              <a:tblGrid>
                <a:gridCol w="2169794">
                  <a:extLst>
                    <a:ext uri="{9D8B030D-6E8A-4147-A177-3AD203B41FA5}">
                      <a16:colId xmlns:a16="http://schemas.microsoft.com/office/drawing/2014/main" val="20000"/>
                    </a:ext>
                  </a:extLst>
                </a:gridCol>
                <a:gridCol w="1873956">
                  <a:extLst>
                    <a:ext uri="{9D8B030D-6E8A-4147-A177-3AD203B41FA5}">
                      <a16:colId xmlns:a16="http://schemas.microsoft.com/office/drawing/2014/main" val="20001"/>
                    </a:ext>
                  </a:extLst>
                </a:gridCol>
                <a:gridCol w="1603022">
                  <a:extLst>
                    <a:ext uri="{9D8B030D-6E8A-4147-A177-3AD203B41FA5}">
                      <a16:colId xmlns:a16="http://schemas.microsoft.com/office/drawing/2014/main" val="20002"/>
                    </a:ext>
                  </a:extLst>
                </a:gridCol>
                <a:gridCol w="206883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3081867">
                  <a:extLst>
                    <a:ext uri="{9D8B030D-6E8A-4147-A177-3AD203B41FA5}">
                      <a16:colId xmlns:a16="http://schemas.microsoft.com/office/drawing/2014/main" val="20005"/>
                    </a:ext>
                  </a:extLst>
                </a:gridCol>
              </a:tblGrid>
              <a:tr h="653895">
                <a:tc gridSpan="6">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zh-CN" altLang="en-US" sz="2400" b="1" dirty="0">
                          <a:latin typeface="Microsoft JhengHei" panose="020B0604030504040204" pitchFamily="34" charset="-120"/>
                          <a:ea typeface="Microsoft JhengHei" panose="020B0604030504040204" pitchFamily="34" charset="-120"/>
                        </a:rPr>
                        <a:t>一個集團，五個機構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zh-CN" sz="1800" b="1" spc="0" dirty="0">
                        <a:latin typeface="DFKai-SB" panose="03000509000000000000" pitchFamily="65" charset="-120"/>
                        <a:ea typeface="DFKai-SB" panose="03000509000000000000" pitchFamily="65" charset="-120"/>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zh-CN" sz="1800" b="1" spc="0" dirty="0">
                        <a:latin typeface="DFKai-SB" panose="03000509000000000000" pitchFamily="65" charset="-120"/>
                        <a:ea typeface="DFKai-SB" panose="03000509000000000000" pitchFamily="65" charset="-120"/>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zh-CN" sz="1800" b="1" spc="0" dirty="0">
                        <a:latin typeface="DFKai-SB" panose="03000509000000000000" pitchFamily="65" charset="-120"/>
                        <a:ea typeface="DFKai-SB" panose="03000509000000000000" pitchFamily="65" charset="-120"/>
                      </a:endParaRPr>
                    </a:p>
                  </a:txBody>
                  <a:tcPr/>
                </a:tc>
                <a:tc hMerge="1">
                  <a:txBody>
                    <a:bodyPr/>
                    <a:lstStyle/>
                    <a:p>
                      <a:endParaRPr lang="zh-CN" altLang="en-US"/>
                    </a:p>
                  </a:txBody>
                  <a:tcPr/>
                </a:tc>
                <a:tc hMerge="1">
                  <a:txBody>
                    <a:bodyPr/>
                    <a:lstStyle/>
                    <a:p>
                      <a:pPr marL="0" indent="0" algn="ctr">
                        <a:lnSpc>
                          <a:spcPct val="150000"/>
                        </a:lnSpc>
                        <a:buNone/>
                      </a:pPr>
                      <a:endParaRPr lang="zh-CN" altLang="en-US" sz="1800" b="1" spc="0" dirty="0">
                        <a:latin typeface="DFKai-SB" panose="03000509000000000000" pitchFamily="65" charset="-120"/>
                        <a:ea typeface="DFKai-SB" panose="03000509000000000000" pitchFamily="65" charset="-120"/>
                      </a:endParaRPr>
                    </a:p>
                  </a:txBody>
                  <a:tcPr/>
                </a:tc>
                <a:extLst>
                  <a:ext uri="{0D108BD9-81ED-4DB2-BD59-A6C34878D82A}">
                    <a16:rowId xmlns:a16="http://schemas.microsoft.com/office/drawing/2014/main" val="10000"/>
                  </a:ext>
                </a:extLst>
              </a:tr>
              <a:tr h="565305">
                <a:tc>
                  <a:txBody>
                    <a:bodyPr/>
                    <a:lstStyle/>
                    <a:p>
                      <a:pPr marL="0" indent="0" algn="ctr">
                        <a:lnSpc>
                          <a:spcPct val="150000"/>
                        </a:lnSpc>
                        <a:buNone/>
                      </a:pPr>
                      <a:r>
                        <a:rPr lang="zh-CN" altLang="en-US" sz="1800" b="1" dirty="0">
                          <a:latin typeface="Microsoft JhengHei" panose="020B0604030504040204" pitchFamily="34" charset="-120"/>
                          <a:ea typeface="Microsoft JhengHei" panose="020B0604030504040204" pitchFamily="34" charset="-120"/>
                        </a:rPr>
                        <a:t>國際復興開發銀行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zh-CN" sz="1800" b="1" spc="0" dirty="0">
                          <a:latin typeface="Microsoft JhengHei" panose="020B0604030504040204" pitchFamily="34" charset="-120"/>
                          <a:ea typeface="Microsoft JhengHei" panose="020B0604030504040204" pitchFamily="34" charset="-120"/>
                        </a:rPr>
                        <a:t>國際開發協會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1" spc="0" dirty="0">
                          <a:latin typeface="Microsoft JhengHei" panose="020B0604030504040204" pitchFamily="34" charset="-120"/>
                          <a:ea typeface="Microsoft JhengHei" panose="020B0604030504040204" pitchFamily="34" charset="-120"/>
                        </a:rPr>
                        <a:t>國際</a:t>
                      </a:r>
                      <a:r>
                        <a:rPr lang="zh-CN" altLang="zh-CN" sz="1800" b="1" spc="0" dirty="0">
                          <a:latin typeface="Microsoft JhengHei" panose="020B0604030504040204" pitchFamily="34" charset="-120"/>
                          <a:ea typeface="Microsoft JhengHei" panose="020B0604030504040204" pitchFamily="34" charset="-120"/>
                        </a:rPr>
                        <a:t>金融公司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zh-CN" sz="1800" b="1" spc="0" dirty="0">
                          <a:latin typeface="Microsoft JhengHei" panose="020B0604030504040204" pitchFamily="34" charset="-120"/>
                          <a:ea typeface="Microsoft JhengHei" panose="020B0604030504040204" pitchFamily="34" charset="-120"/>
                        </a:rPr>
                        <a:t>多邊投資擔保機構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zh-CN" sz="1800" b="1" spc="0" dirty="0">
                        <a:latin typeface="Microsoft JhengHei" panose="020B0604030504040204" pitchFamily="34" charset="-120"/>
                        <a:ea typeface="Microsoft JhengHei" panose="020B0604030504040204" pitchFamily="34" charset="-120"/>
                      </a:endParaRPr>
                    </a:p>
                  </a:txBody>
                  <a:tcPr anchor="ctr">
                    <a:lnL w="12700" cap="flat" cmpd="sng" algn="ctr">
                      <a:solidFill>
                        <a:schemeClr val="tx1"/>
                      </a:solidFill>
                      <a:prstDash val="solid"/>
                      <a:round/>
                      <a:headEnd type="none" w="med" len="med"/>
                      <a:tailEnd type="none" w="med" len="med"/>
                    </a:lnL>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a:lnSpc>
                          <a:spcPct val="150000"/>
                        </a:lnSpc>
                        <a:buNone/>
                      </a:pPr>
                      <a:r>
                        <a:rPr lang="zh-CN" altLang="en-US" sz="1800" b="1" spc="0" dirty="0">
                          <a:latin typeface="Microsoft JhengHei" panose="020B0604030504040204" pitchFamily="34" charset="-120"/>
                          <a:ea typeface="Microsoft JhengHei" panose="020B0604030504040204" pitchFamily="34" charset="-120"/>
                        </a:rPr>
                        <a:t>國際投資爭端解決中心</a:t>
                      </a:r>
                    </a:p>
                  </a:txBody>
                  <a:tcPr anchor="ctr">
                    <a:lnR w="12700" cap="flat" cmpd="sng" algn="ctr">
                      <a:solidFill>
                        <a:schemeClr val="tx1"/>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556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1" dirty="0">
                          <a:latin typeface="Microsoft JhengHei" panose="020B0604030504040204" pitchFamily="34" charset="-120"/>
                          <a:ea typeface="Microsoft JhengHei" panose="020B0604030504040204" pitchFamily="34" charset="-120"/>
                        </a:rPr>
                        <a:t>IBRD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1" spc="0" dirty="0">
                          <a:latin typeface="Microsoft JhengHei" panose="020B0604030504040204" pitchFamily="34" charset="-120"/>
                          <a:ea typeface="Microsoft JhengHei" panose="020B0604030504040204" pitchFamily="34" charset="-120"/>
                        </a:rPr>
                        <a:t>IDA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1" spc="0" dirty="0">
                          <a:latin typeface="Microsoft JhengHei" panose="020B0604030504040204" pitchFamily="34" charset="-120"/>
                          <a:ea typeface="Microsoft JhengHei" panose="020B0604030504040204" pitchFamily="34" charset="-120"/>
                        </a:rPr>
                        <a:t>IFC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1" spc="0" dirty="0">
                          <a:latin typeface="Microsoft JhengHei" panose="020B0604030504040204" pitchFamily="34" charset="-120"/>
                          <a:ea typeface="Microsoft JhengHei" panose="020B0604030504040204" pitchFamily="34" charset="-120"/>
                        </a:rPr>
                        <a:t>MIGA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1800" b="1" spc="0" dirty="0">
                        <a:latin typeface="Microsoft JhengHei" panose="020B0604030504040204" pitchFamily="34" charset="-120"/>
                        <a:ea typeface="Microsoft JhengHei" panose="020B0604030504040204" pitchFamily="34" charset="-120"/>
                      </a:endParaRPr>
                    </a:p>
                  </a:txBody>
                  <a:tcPr anchor="ctr">
                    <a:lnL w="12700" cap="flat" cmpd="sng" algn="ctr">
                      <a:solidFill>
                        <a:schemeClr val="tx1"/>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1" spc="0" dirty="0">
                          <a:latin typeface="Microsoft JhengHei" panose="020B0604030504040204" pitchFamily="34" charset="-120"/>
                          <a:ea typeface="Microsoft JhengHei" panose="020B0604030504040204" pitchFamily="34" charset="-120"/>
                        </a:rPr>
                        <a:t>ICSID</a:t>
                      </a:r>
                    </a:p>
                  </a:txBody>
                  <a:tcPr anchor="ctr">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379523">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pic>
        <p:nvPicPr>
          <p:cNvPr id="18" name="图片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1615" y="5413716"/>
            <a:ext cx="1847335" cy="705040"/>
          </a:xfrm>
          <a:prstGeom prst="rect">
            <a:avLst/>
          </a:prstGeom>
        </p:spPr>
      </p:pic>
      <p:pic>
        <p:nvPicPr>
          <p:cNvPr id="20" name="图片 1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39649" y="5345486"/>
            <a:ext cx="1373540" cy="766101"/>
          </a:xfrm>
          <a:prstGeom prst="rect">
            <a:avLst/>
          </a:prstGeom>
        </p:spPr>
      </p:pic>
      <p:pic>
        <p:nvPicPr>
          <p:cNvPr id="21" name="图片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594644" y="5308100"/>
            <a:ext cx="1622721" cy="743609"/>
          </a:xfrm>
          <a:prstGeom prst="rect">
            <a:avLst/>
          </a:prstGeom>
        </p:spPr>
      </p:pic>
      <p:pic>
        <p:nvPicPr>
          <p:cNvPr id="22" name="图片 2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271482" y="5420511"/>
            <a:ext cx="1791454" cy="691449"/>
          </a:xfrm>
          <a:prstGeom prst="rect">
            <a:avLst/>
          </a:prstGeom>
        </p:spPr>
      </p:pic>
      <p:pic>
        <p:nvPicPr>
          <p:cNvPr id="17" name="圖片 16" descr="C:\Users\chanhong\Desktop\IFC-CMCO-CN-WBG-horizontal-RGB-web.png"/>
          <p:cNvPicPr/>
          <p:nvPr/>
        </p:nvPicPr>
        <p:blipFill rotWithShape="1">
          <a:blip r:embed="rId10" cstate="email">
            <a:extLst>
              <a:ext uri="{28A0092B-C50C-407E-A947-70E740481C1C}">
                <a14:useLocalDpi xmlns:a14="http://schemas.microsoft.com/office/drawing/2010/main"/>
              </a:ext>
            </a:extLst>
          </a:blip>
          <a:srcRect/>
          <a:stretch/>
        </p:blipFill>
        <p:spPr bwMode="auto">
          <a:xfrm>
            <a:off x="4940979" y="5442715"/>
            <a:ext cx="1270000" cy="558800"/>
          </a:xfrm>
          <a:prstGeom prst="rect">
            <a:avLst/>
          </a:prstGeom>
          <a:noFill/>
          <a:ln>
            <a:noFill/>
          </a:ln>
          <a:extLst>
            <a:ext uri="{53640926-AAD7-44D8-BBD7-CCE9431645EC}">
              <a14:shadowObscured xmlns:a14="http://schemas.microsoft.com/office/drawing/2010/main"/>
            </a:ext>
          </a:extLst>
        </p:spPr>
      </p:pic>
      <p:sp>
        <p:nvSpPr>
          <p:cNvPr id="19" name="任意多边形: 形状 7"/>
          <p:cNvSpPr/>
          <p:nvPr/>
        </p:nvSpPr>
        <p:spPr bwMode="auto">
          <a:xfrm>
            <a:off x="3976296" y="145232"/>
            <a:ext cx="4233288"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TW" altLang="en-US" sz="4000" b="1" dirty="0">
                <a:solidFill>
                  <a:schemeClr val="bg1"/>
                </a:solidFill>
                <a:latin typeface="標楷體" panose="03000509000000000000" pitchFamily="65" charset="-120"/>
                <a:ea typeface="標楷體" panose="03000509000000000000" pitchFamily="65" charset="-120"/>
              </a:rPr>
              <a:t>國際經濟</a:t>
            </a:r>
            <a:r>
              <a:rPr lang="zh-TW" altLang="en-US" sz="4000" b="1" dirty="0" smtClean="0">
                <a:solidFill>
                  <a:schemeClr val="bg1"/>
                </a:solidFill>
                <a:latin typeface="標楷體" panose="03000509000000000000" pitchFamily="65" charset="-120"/>
                <a:ea typeface="標楷體" panose="03000509000000000000" pitchFamily="65" charset="-120"/>
              </a:rPr>
              <a:t>組織</a:t>
            </a:r>
            <a:endParaRPr lang="zh-TW" altLang="en-US" sz="4000" b="1" dirty="0">
              <a:solidFill>
                <a:schemeClr val="bg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187075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8">
            <a:extLst>
              <a:ext uri="{FF2B5EF4-FFF2-40B4-BE49-F238E27FC236}">
                <a16:creationId xmlns:a16="http://schemas.microsoft.com/office/drawing/2014/main" id="{5F074A0A-F6A4-49B7-B269-E3A8A4AE1C3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5686" y="469717"/>
            <a:ext cx="11309891" cy="588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组合 13">
            <a:extLst>
              <a:ext uri="{FF2B5EF4-FFF2-40B4-BE49-F238E27FC236}">
                <a16:creationId xmlns:a16="http://schemas.microsoft.com/office/drawing/2014/main" id="{E3900355-7A06-4098-934E-BB453917B5D0}"/>
              </a:ext>
            </a:extLst>
          </p:cNvPr>
          <p:cNvGrpSpPr/>
          <p:nvPr/>
        </p:nvGrpSpPr>
        <p:grpSpPr>
          <a:xfrm>
            <a:off x="623888" y="654050"/>
            <a:ext cx="2553265" cy="647700"/>
            <a:chOff x="623888" y="654050"/>
            <a:chExt cx="2295525" cy="647700"/>
          </a:xfrm>
        </p:grpSpPr>
        <p:grpSp>
          <p:nvGrpSpPr>
            <p:cNvPr id="15" name="组合 38">
              <a:extLst>
                <a:ext uri="{FF2B5EF4-FFF2-40B4-BE49-F238E27FC236}">
                  <a16:creationId xmlns:a16="http://schemas.microsoft.com/office/drawing/2014/main" id="{F74DAE4D-1C3C-4478-823E-5DE0EE63C521}"/>
                </a:ext>
              </a:extLst>
            </p:cNvPr>
            <p:cNvGrpSpPr>
              <a:grpSpLocks/>
            </p:cNvGrpSpPr>
            <p:nvPr/>
          </p:nvGrpSpPr>
          <p:grpSpPr bwMode="auto">
            <a:xfrm>
              <a:off x="1019176" y="654050"/>
              <a:ext cx="1581150" cy="647700"/>
              <a:chOff x="4225771" y="1065320"/>
              <a:chExt cx="895882" cy="947506"/>
            </a:xfrm>
          </p:grpSpPr>
          <p:sp>
            <p:nvSpPr>
              <p:cNvPr id="17" name="矩形 16">
                <a:extLst>
                  <a:ext uri="{FF2B5EF4-FFF2-40B4-BE49-F238E27FC236}">
                    <a16:creationId xmlns:a16="http://schemas.microsoft.com/office/drawing/2014/main" id="{3043EE4D-2EA5-407B-B10E-6B3537A0849C}"/>
                  </a:ext>
                </a:extLst>
              </p:cNvPr>
              <p:cNvSpPr/>
              <p:nvPr/>
            </p:nvSpPr>
            <p:spPr>
              <a:xfrm>
                <a:off x="4268946" y="1160536"/>
                <a:ext cx="852707" cy="85229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矩形 17">
                <a:extLst>
                  <a:ext uri="{FF2B5EF4-FFF2-40B4-BE49-F238E27FC236}">
                    <a16:creationId xmlns:a16="http://schemas.microsoft.com/office/drawing/2014/main" id="{C7269D60-A797-4993-A54D-2739B4FC83C7}"/>
                  </a:ext>
                </a:extLst>
              </p:cNvPr>
              <p:cNvSpPr/>
              <p:nvPr/>
            </p:nvSpPr>
            <p:spPr>
              <a:xfrm>
                <a:off x="4225771" y="1065320"/>
                <a:ext cx="852707" cy="852292"/>
              </a:xfrm>
              <a:prstGeom prst="rect">
                <a:avLst/>
              </a:prstGeom>
              <a:solidFill>
                <a:schemeClr val="bg1"/>
              </a:solidFill>
              <a:ln w="38100">
                <a:solidFill>
                  <a:srgbClr val="C00000"/>
                </a:solidFill>
              </a:ln>
              <a:effectLst>
                <a:outerShdw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16" name="文本框 42">
              <a:extLst>
                <a:ext uri="{FF2B5EF4-FFF2-40B4-BE49-F238E27FC236}">
                  <a16:creationId xmlns:a16="http://schemas.microsoft.com/office/drawing/2014/main" id="{0BECB9AC-77DF-4D89-8AB1-A2999428A0BF}"/>
                </a:ext>
              </a:extLst>
            </p:cNvPr>
            <p:cNvSpPr txBox="1">
              <a:spLocks noChangeArrowheads="1"/>
            </p:cNvSpPr>
            <p:nvPr/>
          </p:nvSpPr>
          <p:spPr bwMode="auto">
            <a:xfrm>
              <a:off x="623888" y="683418"/>
              <a:ext cx="2295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TW" altLang="en-US" sz="2800" dirty="0" smtClean="0">
                  <a:solidFill>
                    <a:srgbClr val="0D0D0D"/>
                  </a:solidFill>
                  <a:latin typeface="DFKai-SB" panose="03000509000000000000" pitchFamily="65" charset="-120"/>
                  <a:ea typeface="DFKai-SB" panose="03000509000000000000" pitchFamily="65" charset="-120"/>
                </a:rPr>
                <a:t>延伸學習</a:t>
              </a:r>
              <a:endParaRPr lang="zh-CN" altLang="en-US" sz="2800" dirty="0">
                <a:solidFill>
                  <a:srgbClr val="0D0D0D"/>
                </a:solidFill>
                <a:latin typeface="DFKai-SB" panose="03000509000000000000" pitchFamily="65" charset="-120"/>
                <a:ea typeface="DFKai-SB" panose="03000509000000000000" pitchFamily="65" charset="-120"/>
              </a:endParaRPr>
            </a:p>
          </p:txBody>
        </p:sp>
      </p:grpSp>
      <p:sp>
        <p:nvSpPr>
          <p:cNvPr id="12" name="标题 1">
            <a:extLst>
              <a:ext uri="{FF2B5EF4-FFF2-40B4-BE49-F238E27FC236}">
                <a16:creationId xmlns:a16="http://schemas.microsoft.com/office/drawing/2014/main" id="{DD81B73F-E22C-42CE-A5DB-9F996C6FFEDE}"/>
              </a:ext>
            </a:extLst>
          </p:cNvPr>
          <p:cNvSpPr txBox="1">
            <a:spLocks noChangeArrowheads="1"/>
          </p:cNvSpPr>
          <p:nvPr/>
        </p:nvSpPr>
        <p:spPr bwMode="auto">
          <a:xfrm>
            <a:off x="2148410" y="1050314"/>
            <a:ext cx="8067675" cy="515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lvl="0" algn="ctr"/>
            <a:r>
              <a:rPr lang="zh-TW" altLang="en-US" kern="100" dirty="0" smtClean="0">
                <a:latin typeface="DFKai-SB" panose="03000509000000000000" pitchFamily="65" charset="-120"/>
                <a:ea typeface="DFKai-SB" panose="03000509000000000000" pitchFamily="65" charset="-120"/>
                <a:cs typeface="Times New Roman" panose="02020603050405020304" pitchFamily="18" charset="0"/>
                <a:sym typeface="+mn-ea"/>
              </a:rPr>
              <a:t>世界銀行集團的</a:t>
            </a:r>
            <a:r>
              <a:rPr lang="zh-CN" altLang="en-US" kern="100" dirty="0" smtClean="0">
                <a:latin typeface="DFKai-SB" panose="03000509000000000000" pitchFamily="65" charset="-120"/>
                <a:ea typeface="DFKai-SB" panose="03000509000000000000" pitchFamily="65" charset="-120"/>
                <a:cs typeface="Times New Roman" panose="02020603050405020304" pitchFamily="18" charset="0"/>
              </a:rPr>
              <a:t>工作</a:t>
            </a:r>
            <a:r>
              <a:rPr lang="zh-CN" altLang="en-US" kern="100" dirty="0">
                <a:latin typeface="DFKai-SB" panose="03000509000000000000" pitchFamily="65" charset="-120"/>
                <a:ea typeface="DFKai-SB" panose="03000509000000000000" pitchFamily="65" charset="-120"/>
                <a:cs typeface="Times New Roman" panose="02020603050405020304" pitchFamily="18" charset="0"/>
              </a:rPr>
              <a:t>回顧</a:t>
            </a:r>
            <a:endParaRPr lang="en-US" altLang="zh-CN" kern="100" dirty="0">
              <a:latin typeface="DFKai-SB" panose="03000509000000000000" pitchFamily="65" charset="-120"/>
              <a:ea typeface="DFKai-SB" panose="03000509000000000000" pitchFamily="65" charset="-120"/>
              <a:cs typeface="微软雅黑" panose="020B0503020204020204" pitchFamily="34" charset="-122"/>
            </a:endParaRPr>
          </a:p>
        </p:txBody>
      </p:sp>
      <p:sp>
        <p:nvSpPr>
          <p:cNvPr id="5" name="Rectangle 4"/>
          <p:cNvSpPr/>
          <p:nvPr/>
        </p:nvSpPr>
        <p:spPr>
          <a:xfrm>
            <a:off x="2884162" y="5810035"/>
            <a:ext cx="5868430" cy="646331"/>
          </a:xfrm>
          <a:prstGeom prst="rect">
            <a:avLst/>
          </a:prstGeom>
        </p:spPr>
        <p:txBody>
          <a:bodyPr wrap="square">
            <a:spAutoFit/>
          </a:bodyPr>
          <a:lstStyle/>
          <a:p>
            <a:pPr>
              <a:spcAft>
                <a:spcPts val="0"/>
              </a:spcAft>
            </a:pPr>
            <a:r>
              <a:rPr lang="zh-TW" altLang="en-US" sz="2000" kern="100" dirty="0" smtClean="0">
                <a:latin typeface="DFKai-SB" panose="03000509000000000000" pitchFamily="65" charset="-120"/>
                <a:ea typeface="DFKai-SB" panose="03000509000000000000" pitchFamily="65" charset="-120"/>
                <a:cs typeface="Times New Roman" panose="02020603050405020304" pitchFamily="18" charset="0"/>
              </a:rPr>
              <a:t>參考網址：</a:t>
            </a:r>
            <a:endParaRPr lang="zh-TW" altLang="zh-TW" sz="2000" kern="100" dirty="0">
              <a:latin typeface="DFKai-SB" panose="03000509000000000000" pitchFamily="65" charset="-120"/>
              <a:ea typeface="DFKai-SB" panose="03000509000000000000" pitchFamily="65" charset="-120"/>
              <a:cs typeface="Times New Roman" panose="02020603050405020304" pitchFamily="18" charset="0"/>
            </a:endParaRPr>
          </a:p>
          <a:p>
            <a:r>
              <a:rPr lang="en-US" altLang="zh-HK" sz="1600" kern="100" dirty="0">
                <a:latin typeface="Times New Roman" panose="02020603050405020304" pitchFamily="18" charset="0"/>
                <a:ea typeface="DFKai-SB" panose="03000509000000000000" pitchFamily="65" charset="-120"/>
                <a:cs typeface="Times New Roman" panose="02020603050405020304" pitchFamily="18" charset="0"/>
              </a:rPr>
              <a:t>https://www.shihang.org/zh/about/annual-report#anchor-annual</a:t>
            </a:r>
            <a:endParaRPr lang="zh-TW" altLang="zh-TW" sz="1600" kern="1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7" name="TextBox 6"/>
          <p:cNvSpPr txBox="1"/>
          <p:nvPr/>
        </p:nvSpPr>
        <p:spPr>
          <a:xfrm>
            <a:off x="1116873" y="1686622"/>
            <a:ext cx="10056224" cy="954107"/>
          </a:xfrm>
          <a:prstGeom prst="rect">
            <a:avLst/>
          </a:prstGeom>
          <a:noFill/>
        </p:spPr>
        <p:txBody>
          <a:bodyPr wrap="square" rtlCol="0">
            <a:spAutoFit/>
          </a:bodyPr>
          <a:lstStyle/>
          <a:p>
            <a:r>
              <a:rPr lang="zh-TW" altLang="en-US" sz="2800" dirty="0" smtClean="0">
                <a:latin typeface="DFKai-SB" panose="03000509000000000000" pitchFamily="65" charset="-120"/>
                <a:ea typeface="DFKai-SB" panose="03000509000000000000" pitchFamily="65" charset="-120"/>
              </a:rPr>
              <a:t>教師可指導學生閱覽</a:t>
            </a:r>
            <a:r>
              <a:rPr lang="en-US" altLang="zh-TW" sz="2800" dirty="0">
                <a:latin typeface="DFKai-SB" panose="03000509000000000000" pitchFamily="65" charset="-120"/>
                <a:ea typeface="DFKai-SB" panose="03000509000000000000" pitchFamily="65" charset="-120"/>
                <a:cs typeface="+mn-ea"/>
                <a:sym typeface="Times New Roman" panose="02020603050405020304" pitchFamily="18" charset="0"/>
              </a:rPr>
              <a:t>《</a:t>
            </a:r>
            <a:r>
              <a:rPr lang="zh-TW" altLang="en-US" sz="2800" dirty="0">
                <a:latin typeface="DFKai-SB" panose="03000509000000000000" pitchFamily="65" charset="-120"/>
                <a:ea typeface="DFKai-SB" panose="03000509000000000000" pitchFamily="65" charset="-120"/>
                <a:cs typeface="+mn-ea"/>
                <a:sym typeface="Times New Roman" panose="02020603050405020304" pitchFamily="18" charset="0"/>
              </a:rPr>
              <a:t>世界銀行集團</a:t>
            </a:r>
            <a:r>
              <a:rPr lang="en-US" altLang="zh-TW" sz="28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2022</a:t>
            </a:r>
            <a:r>
              <a:rPr lang="zh-TW" altLang="en-US" sz="2800" dirty="0" smtClean="0">
                <a:latin typeface="DFKai-SB" panose="03000509000000000000" pitchFamily="65" charset="-120"/>
                <a:ea typeface="DFKai-SB" panose="03000509000000000000" pitchFamily="65" charset="-120"/>
                <a:cs typeface="+mn-ea"/>
                <a:sym typeface="Times New Roman" panose="02020603050405020304" pitchFamily="18" charset="0"/>
              </a:rPr>
              <a:t>年</a:t>
            </a:r>
            <a:r>
              <a:rPr lang="zh-TW" altLang="en-US" sz="2800" dirty="0">
                <a:latin typeface="DFKai-SB" panose="03000509000000000000" pitchFamily="65" charset="-120"/>
                <a:ea typeface="DFKai-SB" panose="03000509000000000000" pitchFamily="65" charset="-120"/>
                <a:cs typeface="+mn-ea"/>
                <a:sym typeface="Times New Roman" panose="02020603050405020304" pitchFamily="18" charset="0"/>
              </a:rPr>
              <a:t>年度報告</a:t>
            </a:r>
            <a:r>
              <a:rPr lang="en-US" altLang="zh-TW" sz="2800" dirty="0" smtClean="0">
                <a:latin typeface="DFKai-SB" panose="03000509000000000000" pitchFamily="65" charset="-120"/>
                <a:ea typeface="DFKai-SB" panose="03000509000000000000" pitchFamily="65" charset="-120"/>
                <a:cs typeface="+mn-ea"/>
                <a:sym typeface="Times New Roman" panose="02020603050405020304" pitchFamily="18" charset="0"/>
              </a:rPr>
              <a:t>》</a:t>
            </a:r>
            <a:r>
              <a:rPr lang="zh-TW" altLang="en-US" sz="2800" dirty="0" smtClean="0">
                <a:latin typeface="DFKai-SB" panose="03000509000000000000" pitchFamily="65" charset="-120"/>
                <a:ea typeface="DFKai-SB" panose="03000509000000000000" pitchFamily="65" charset="-120"/>
              </a:rPr>
              <a:t>，進一步了解</a:t>
            </a:r>
            <a:r>
              <a:rPr lang="zh-TW" altLang="en-US" sz="2800" dirty="0">
                <a:latin typeface="DFKai-SB" panose="03000509000000000000" pitchFamily="65" charset="-120"/>
                <a:ea typeface="DFKai-SB" panose="03000509000000000000" pitchFamily="65" charset="-120"/>
              </a:rPr>
              <a:t>該</a:t>
            </a:r>
            <a:r>
              <a:rPr lang="zh-TW" altLang="en-US" sz="2800" dirty="0" smtClean="0">
                <a:latin typeface="DFKai-SB" panose="03000509000000000000" pitchFamily="65" charset="-120"/>
                <a:ea typeface="DFKai-SB" panose="03000509000000000000" pitchFamily="65" charset="-120"/>
              </a:rPr>
              <a:t>組織</a:t>
            </a:r>
            <a:r>
              <a:rPr lang="zh-TW" altLang="en-US" sz="2800" dirty="0">
                <a:latin typeface="DFKai-SB" panose="03000509000000000000" pitchFamily="65" charset="-120"/>
                <a:ea typeface="DFKai-SB" panose="03000509000000000000" pitchFamily="65" charset="-120"/>
              </a:rPr>
              <a:t>的</a:t>
            </a:r>
            <a:r>
              <a:rPr lang="zh-TW" altLang="en-US" sz="2800" dirty="0" smtClean="0">
                <a:latin typeface="DFKai-SB" panose="03000509000000000000" pitchFamily="65" charset="-120"/>
                <a:ea typeface="DFKai-SB" panose="03000509000000000000" pitchFamily="65" charset="-120"/>
              </a:rPr>
              <a:t>工作。</a:t>
            </a:r>
            <a:endParaRPr lang="en-US" altLang="zh-TW" sz="2800" dirty="0">
              <a:latin typeface="DFKai-SB" panose="03000509000000000000" pitchFamily="65" charset="-120"/>
              <a:ea typeface="DFKai-SB" panose="03000509000000000000" pitchFamily="65" charset="-120"/>
            </a:endParaRPr>
          </a:p>
        </p:txBody>
      </p:sp>
      <p:sp>
        <p:nvSpPr>
          <p:cNvPr id="19" name="任意多边形: 形状 7"/>
          <p:cNvSpPr/>
          <p:nvPr/>
        </p:nvSpPr>
        <p:spPr bwMode="auto">
          <a:xfrm>
            <a:off x="3976296" y="145232"/>
            <a:ext cx="4233288"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TW" altLang="en-US" sz="4000" b="1" dirty="0">
                <a:solidFill>
                  <a:schemeClr val="bg1"/>
                </a:solidFill>
                <a:latin typeface="標楷體" panose="03000509000000000000" pitchFamily="65" charset="-120"/>
                <a:ea typeface="標楷體" panose="03000509000000000000" pitchFamily="65" charset="-120"/>
              </a:rPr>
              <a:t>國際經濟</a:t>
            </a:r>
            <a:r>
              <a:rPr lang="zh-TW" altLang="en-US" sz="4000" b="1" dirty="0" smtClean="0">
                <a:solidFill>
                  <a:schemeClr val="bg1"/>
                </a:solidFill>
                <a:latin typeface="標楷體" panose="03000509000000000000" pitchFamily="65" charset="-120"/>
                <a:ea typeface="標楷體" panose="03000509000000000000" pitchFamily="65" charset="-120"/>
              </a:rPr>
              <a:t>組織</a:t>
            </a:r>
            <a:endParaRPr lang="zh-TW" altLang="en-US" sz="4000" b="1" dirty="0">
              <a:solidFill>
                <a:schemeClr val="bg1"/>
              </a:solidFill>
              <a:latin typeface="標楷體" panose="03000509000000000000" pitchFamily="65" charset="-120"/>
              <a:ea typeface="標楷體" panose="03000509000000000000" pitchFamily="65" charset="-120"/>
            </a:endParaRPr>
          </a:p>
        </p:txBody>
      </p:sp>
      <p:pic>
        <p:nvPicPr>
          <p:cNvPr id="6" name="Picture 5"/>
          <p:cNvPicPr>
            <a:picLocks noChangeAspect="1"/>
          </p:cNvPicPr>
          <p:nvPr/>
        </p:nvPicPr>
        <p:blipFill>
          <a:blip r:embed="rId3"/>
          <a:stretch>
            <a:fillRect/>
          </a:stretch>
        </p:blipFill>
        <p:spPr>
          <a:xfrm>
            <a:off x="963551" y="3090688"/>
            <a:ext cx="2492849" cy="2399700"/>
          </a:xfrm>
          <a:prstGeom prst="rect">
            <a:avLst/>
          </a:prstGeom>
        </p:spPr>
      </p:pic>
      <p:pic>
        <p:nvPicPr>
          <p:cNvPr id="8" name="Picture 7"/>
          <p:cNvPicPr>
            <a:picLocks noChangeAspect="1"/>
          </p:cNvPicPr>
          <p:nvPr/>
        </p:nvPicPr>
        <p:blipFill>
          <a:blip r:embed="rId4"/>
          <a:stretch>
            <a:fillRect/>
          </a:stretch>
        </p:blipFill>
        <p:spPr>
          <a:xfrm>
            <a:off x="9335060" y="3112860"/>
            <a:ext cx="2186300" cy="1946452"/>
          </a:xfrm>
          <a:prstGeom prst="rect">
            <a:avLst/>
          </a:prstGeom>
        </p:spPr>
      </p:pic>
      <p:pic>
        <p:nvPicPr>
          <p:cNvPr id="9" name="Picture 8"/>
          <p:cNvPicPr>
            <a:picLocks noChangeAspect="1"/>
          </p:cNvPicPr>
          <p:nvPr/>
        </p:nvPicPr>
        <p:blipFill>
          <a:blip r:embed="rId5"/>
          <a:stretch>
            <a:fillRect/>
          </a:stretch>
        </p:blipFill>
        <p:spPr>
          <a:xfrm>
            <a:off x="4939781" y="2640729"/>
            <a:ext cx="2100370" cy="3240446"/>
          </a:xfrm>
          <a:prstGeom prst="rect">
            <a:avLst/>
          </a:prstGeom>
        </p:spPr>
      </p:pic>
    </p:spTree>
    <p:extLst>
      <p:ext uri="{BB962C8B-B14F-4D97-AF65-F5344CB8AC3E}">
        <p14:creationId xmlns:p14="http://schemas.microsoft.com/office/powerpoint/2010/main" val="3383604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a:extLst>
              <a:ext uri="{FF2B5EF4-FFF2-40B4-BE49-F238E27FC236}">
                <a16:creationId xmlns:a16="http://schemas.microsoft.com/office/drawing/2014/main" id="{5F074A0A-F6A4-49B7-B269-E3A8A4AE1C3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3888" y="794202"/>
            <a:ext cx="10872787" cy="556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1370276" y="1965573"/>
            <a:ext cx="9613034" cy="2933111"/>
          </a:xfrm>
          <a:prstGeom prst="rect">
            <a:avLst/>
          </a:prstGeom>
          <a:noFill/>
          <a:ln>
            <a:noFill/>
            <a:prstDash val="dash"/>
          </a:ln>
        </p:spPr>
        <p:txBody>
          <a:bodyPr wrap="square" rtlCol="0">
            <a:spAutoFit/>
          </a:bodyPr>
          <a:lstStyle/>
          <a:p>
            <a:pPr fontAlgn="auto">
              <a:lnSpc>
                <a:spcPct val="130000"/>
              </a:lnSpc>
              <a:spcBef>
                <a:spcPts val="0"/>
              </a:spcBef>
              <a:spcAft>
                <a:spcPts val="0"/>
              </a:spcAft>
              <a:buFont typeface="Wingdings" panose="05000000000000000000" charset="0"/>
              <a:buNone/>
            </a:pPr>
            <a:r>
              <a:rPr lang="en-US" altLang="zh-CN" sz="2200" dirty="0">
                <a:latin typeface="DFKai-SB" panose="03000509000000000000" pitchFamily="65" charset="-120"/>
                <a:ea typeface="DFKai-SB" panose="03000509000000000000" pitchFamily="65" charset="-120"/>
                <a:cs typeface="+mn-ea"/>
                <a:sym typeface="Times New Roman" panose="02020603050405020304" pitchFamily="18" charset="0"/>
              </a:rPr>
              <a:t>    </a:t>
            </a:r>
            <a:r>
              <a:rPr lang="zh-CN" sz="2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面對</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2008</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年次貸危機，</a:t>
            </a:r>
            <a:r>
              <a:rPr lang="zh-CN" sz="2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世界銀行</a:t>
            </a:r>
            <a:r>
              <a:rPr lang="zh-CN" sz="24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宣</a:t>
            </a:r>
            <a:r>
              <a:rPr lang="zh-TW" altLang="en-US" sz="24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布</a:t>
            </a:r>
            <a:r>
              <a:rPr lang="zh-CN" sz="24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，將屬</a:t>
            </a:r>
            <a:r>
              <a:rPr lang="zh-TW" altLang="en-US" sz="24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下</a:t>
            </a:r>
            <a:r>
              <a:rPr lang="zh-CN" sz="24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的</a:t>
            </a:r>
            <a:r>
              <a:rPr lang="zh-CN" sz="2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國際金融公司貿易融資便利化計畫提供的貿易融資擔保</a:t>
            </a:r>
            <a:r>
              <a:rPr lang="zh-CN" sz="24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上限</a:t>
            </a:r>
            <a:r>
              <a:rPr lang="zh-CN" altLang="en-US" sz="24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r>
              <a:rPr lang="zh-CN" sz="24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提高三倍至</a:t>
            </a:r>
            <a:r>
              <a:rPr lang="zh-CN" sz="2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30億美元。</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在</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2008</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年次貸危機期間，世界銀行通過擴大貸款規模，向中等收入國家提供超過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130 </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億美元的貸款。此外，還努力運用從資助國收到的</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420</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億美元，向最貧窮的國家提供經濟支援與低息貸款。</a:t>
            </a:r>
            <a:endPar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a:p>
            <a:pPr>
              <a:lnSpc>
                <a:spcPct val="130000"/>
              </a:lnSpc>
              <a:spcBef>
                <a:spcPts val="0"/>
              </a:spcBef>
              <a:spcAft>
                <a:spcPts val="0"/>
              </a:spcAft>
              <a:buFont typeface="Wingdings" panose="05000000000000000000" charset="0"/>
              <a:buNone/>
            </a:pPr>
            <a:endParaRPr lang="en-GB" altLang="zh-CN" sz="2200" dirty="0">
              <a:solidFill>
                <a:srgbClr val="0066FF"/>
              </a:solidFill>
              <a:latin typeface="DFKai-SB" panose="03000509000000000000" pitchFamily="65" charset="-120"/>
              <a:ea typeface="DFKai-SB" panose="03000509000000000000" pitchFamily="65" charset="-120"/>
              <a:cs typeface="+mn-ea"/>
              <a:sym typeface="Times New Roman" panose="02020603050405020304" pitchFamily="18" charset="0"/>
            </a:endParaRPr>
          </a:p>
        </p:txBody>
      </p:sp>
      <p:sp>
        <p:nvSpPr>
          <p:cNvPr id="9" name="文本框 8"/>
          <p:cNvSpPr txBox="1"/>
          <p:nvPr/>
        </p:nvSpPr>
        <p:spPr>
          <a:xfrm>
            <a:off x="2110119" y="1151254"/>
            <a:ext cx="7965642" cy="584775"/>
          </a:xfrm>
          <a:prstGeom prst="rect">
            <a:avLst/>
          </a:prstGeom>
          <a:noFill/>
        </p:spPr>
        <p:txBody>
          <a:bodyPr wrap="square" rtlCol="0">
            <a:spAutoFit/>
          </a:bodyPr>
          <a:lstStyle/>
          <a:p>
            <a:pPr lvl="0" indent="0" algn="ctr">
              <a:spcBef>
                <a:spcPts val="0"/>
              </a:spcBef>
              <a:spcAft>
                <a:spcPts val="0"/>
              </a:spcAft>
              <a:buClrTx/>
              <a:buSzTx/>
              <a:buNone/>
            </a:pPr>
            <a:r>
              <a:rPr lang="zh-CN" altLang="en-US" sz="3200" b="1" dirty="0">
                <a:latin typeface="DFKai-SB" panose="03000509000000000000" pitchFamily="65" charset="-120"/>
                <a:ea typeface="DFKai-SB" panose="03000509000000000000" pitchFamily="65" charset="-120"/>
                <a:cs typeface="+mn-ea"/>
                <a:sym typeface="Times New Roman" panose="02020603050405020304" pitchFamily="18" charset="0"/>
              </a:rPr>
              <a:t>世界銀行</a:t>
            </a:r>
            <a:r>
              <a:rPr lang="zh-CN" altLang="en-US" sz="3200" b="1" dirty="0">
                <a:solidFill>
                  <a:schemeClr val="tx1"/>
                </a:solidFill>
                <a:latin typeface="DFKai-SB" panose="03000509000000000000" pitchFamily="65" charset="-120"/>
                <a:ea typeface="DFKai-SB" panose="03000509000000000000" pitchFamily="65" charset="-120"/>
                <a:cs typeface="+mn-ea"/>
                <a:sym typeface="Times New Roman" panose="02020603050405020304" pitchFamily="18" charset="0"/>
              </a:rPr>
              <a:t>協助各國應對國際金融危機</a:t>
            </a:r>
          </a:p>
        </p:txBody>
      </p:sp>
      <p:sp>
        <p:nvSpPr>
          <p:cNvPr id="3" name="文本框 2"/>
          <p:cNvSpPr txBox="1"/>
          <p:nvPr/>
        </p:nvSpPr>
        <p:spPr>
          <a:xfrm>
            <a:off x="1222646" y="4861530"/>
            <a:ext cx="9675268" cy="615553"/>
          </a:xfrm>
          <a:prstGeom prst="rect">
            <a:avLst/>
          </a:prstGeom>
          <a:noFill/>
        </p:spPr>
        <p:txBody>
          <a:bodyPr wrap="square" rtlCol="0">
            <a:spAutoFit/>
          </a:bodyPr>
          <a:lstStyle/>
          <a:p>
            <a:pPr>
              <a:spcBef>
                <a:spcPts val="0"/>
              </a:spcBef>
              <a:spcAft>
                <a:spcPts val="0"/>
              </a:spcAft>
              <a:buFont typeface="Wingdings" panose="05000000000000000000" charset="0"/>
              <a:buNone/>
            </a:pPr>
            <a:r>
              <a:rPr lang="zh-TW" altLang="en-US" dirty="0" smtClean="0">
                <a:latin typeface="DFKai-SB" panose="03000509000000000000" pitchFamily="65" charset="-120"/>
                <a:ea typeface="DFKai-SB" panose="03000509000000000000" pitchFamily="65" charset="-120"/>
                <a:cs typeface="+mn-ea"/>
                <a:sym typeface="Times New Roman" panose="02020603050405020304" pitchFamily="18" charset="0"/>
              </a:rPr>
              <a:t>資料</a:t>
            </a:r>
            <a:r>
              <a:rPr lang="zh-CN" altLang="en-US" dirty="0" smtClean="0">
                <a:latin typeface="DFKai-SB" panose="03000509000000000000" pitchFamily="65" charset="-120"/>
                <a:ea typeface="DFKai-SB" panose="03000509000000000000" pitchFamily="65" charset="-120"/>
                <a:cs typeface="+mn-ea"/>
                <a:sym typeface="Times New Roman" panose="02020603050405020304" pitchFamily="18" charset="0"/>
              </a:rPr>
              <a:t>來源：</a:t>
            </a:r>
            <a:r>
              <a:rPr lang="zh-TW" altLang="en-US" dirty="0" smtClean="0">
                <a:latin typeface="DFKai-SB" panose="03000509000000000000" pitchFamily="65" charset="-120"/>
                <a:ea typeface="DFKai-SB" panose="03000509000000000000" pitchFamily="65" charset="-120"/>
                <a:cs typeface="+mn-ea"/>
                <a:sym typeface="Times New Roman" panose="02020603050405020304" pitchFamily="18" charset="0"/>
              </a:rPr>
              <a:t>世界銀行網站</a:t>
            </a:r>
            <a:endParaRPr lang="en-US" altLang="zh-CN" dirty="0" smtClean="0">
              <a:latin typeface="DFKai-SB" panose="03000509000000000000" pitchFamily="65" charset="-120"/>
              <a:ea typeface="DFKai-SB" panose="03000509000000000000" pitchFamily="65" charset="-120"/>
              <a:cs typeface="+mn-ea"/>
              <a:sym typeface="Times New Roman" panose="02020603050405020304" pitchFamily="18" charset="0"/>
            </a:endParaRPr>
          </a:p>
          <a:p>
            <a:pPr>
              <a:spcBef>
                <a:spcPts val="0"/>
              </a:spcBef>
              <a:spcAft>
                <a:spcPts val="0"/>
              </a:spcAft>
              <a:buFont typeface="Wingdings" panose="05000000000000000000" charset="0"/>
              <a:buNone/>
            </a:pPr>
            <a:r>
              <a:rPr lang="en-GB" altLang="zh-CN" sz="16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https</a:t>
            </a:r>
            <a:r>
              <a:rPr lang="en-GB" altLang="zh-CN" sz="16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r>
              <a:rPr lang="en-GB" altLang="zh-CN" sz="16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www.worldbank.org/en/news/speech/2008/11/13/thoughts-on-globalization-and-the-global-financial-crisis</a:t>
            </a:r>
            <a:endParaRPr lang="en-GB" altLang="zh-CN" sz="16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p:txBody>
      </p:sp>
      <p:sp>
        <p:nvSpPr>
          <p:cNvPr id="15" name="任意多边形: 形状 7"/>
          <p:cNvSpPr/>
          <p:nvPr/>
        </p:nvSpPr>
        <p:spPr bwMode="auto">
          <a:xfrm>
            <a:off x="3976296" y="145232"/>
            <a:ext cx="4233288"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TW" altLang="en-US" sz="4000" b="1" dirty="0">
                <a:solidFill>
                  <a:schemeClr val="bg1"/>
                </a:solidFill>
                <a:latin typeface="標楷體" panose="03000509000000000000" pitchFamily="65" charset="-120"/>
                <a:ea typeface="標楷體" panose="03000509000000000000" pitchFamily="65" charset="-120"/>
              </a:rPr>
              <a:t>國際經濟</a:t>
            </a:r>
            <a:r>
              <a:rPr lang="zh-TW" altLang="en-US" sz="4000" b="1" dirty="0" smtClean="0">
                <a:solidFill>
                  <a:schemeClr val="bg1"/>
                </a:solidFill>
                <a:latin typeface="標楷體" panose="03000509000000000000" pitchFamily="65" charset="-120"/>
                <a:ea typeface="標楷體" panose="03000509000000000000" pitchFamily="65" charset="-120"/>
              </a:rPr>
              <a:t>組織</a:t>
            </a:r>
            <a:endParaRPr lang="zh-TW" altLang="en-US" sz="4000" b="1" dirty="0">
              <a:solidFill>
                <a:schemeClr val="bg1"/>
              </a:solidFill>
              <a:latin typeface="標楷體" panose="03000509000000000000" pitchFamily="65" charset="-120"/>
              <a:ea typeface="標楷體" panose="03000509000000000000" pitchFamily="65" charset="-120"/>
            </a:endParaRPr>
          </a:p>
        </p:txBody>
      </p:sp>
      <p:pic>
        <p:nvPicPr>
          <p:cNvPr id="16" name="Picture 15"/>
          <p:cNvPicPr>
            <a:picLocks noChangeAspect="1"/>
          </p:cNvPicPr>
          <p:nvPr/>
        </p:nvPicPr>
        <p:blipFill>
          <a:blip r:embed="rId3"/>
          <a:stretch>
            <a:fillRect/>
          </a:stretch>
        </p:blipFill>
        <p:spPr>
          <a:xfrm>
            <a:off x="425518" y="190497"/>
            <a:ext cx="1594256" cy="580365"/>
          </a:xfrm>
          <a:prstGeom prst="rect">
            <a:avLst/>
          </a:prstGeom>
        </p:spPr>
      </p:pic>
    </p:spTree>
    <p:extLst>
      <p:ext uri="{BB962C8B-B14F-4D97-AF65-F5344CB8AC3E}">
        <p14:creationId xmlns:p14="http://schemas.microsoft.com/office/powerpoint/2010/main" val="26279643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233">
            <a:extLst>
              <a:ext uri="{FF2B5EF4-FFF2-40B4-BE49-F238E27FC236}">
                <a16:creationId xmlns:a16="http://schemas.microsoft.com/office/drawing/2014/main" id="{E279BF03-33EE-46EF-87D0-DA0B7853C595}"/>
              </a:ext>
            </a:extLst>
          </p:cNvPr>
          <p:cNvSpPr/>
          <p:nvPr/>
        </p:nvSpPr>
        <p:spPr>
          <a:xfrm flipV="1">
            <a:off x="7011604" y="2502187"/>
            <a:ext cx="4682561" cy="3854162"/>
          </a:xfrm>
          <a:prstGeom prst="roundRect">
            <a:avLst>
              <a:gd name="adj" fmla="val 10000"/>
            </a:avLst>
          </a:prstGeom>
          <a:solidFill>
            <a:srgbClr val="FFC000">
              <a:alpha val="13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5" name="文本框 14"/>
          <p:cNvSpPr txBox="1"/>
          <p:nvPr/>
        </p:nvSpPr>
        <p:spPr>
          <a:xfrm>
            <a:off x="6876821" y="2235803"/>
            <a:ext cx="4902109" cy="418384"/>
          </a:xfrm>
          <a:prstGeom prst="rect">
            <a:avLst/>
          </a:prstGeom>
          <a:noFill/>
        </p:spPr>
        <p:txBody>
          <a:bodyPr wrap="square" rtlCol="0">
            <a:spAutoFit/>
          </a:bodyPr>
          <a:lstStyle/>
          <a:p>
            <a:pPr indent="457200" algn="just">
              <a:lnSpc>
                <a:spcPct val="150000"/>
              </a:lnSpc>
            </a:pPr>
            <a:endParaRPr lang="zh-CN" altLang="en-US" sz="1600" b="1" dirty="0">
              <a:gradFill>
                <a:gsLst>
                  <a:gs pos="0">
                    <a:srgbClr val="007BD3"/>
                  </a:gs>
                  <a:gs pos="100000">
                    <a:srgbClr val="034373"/>
                  </a:gs>
                </a:gsLst>
                <a:lin scaled="0"/>
              </a:gradFill>
              <a:latin typeface="DFKai-SB" panose="03000509000000000000" pitchFamily="65" charset="-120"/>
              <a:ea typeface="DFKai-SB" panose="03000509000000000000" pitchFamily="65" charset="-120"/>
              <a:cs typeface="+mn-ea"/>
              <a:sym typeface="Times New Roman" panose="02020603050405020304" pitchFamily="18" charset="0"/>
            </a:endParaRPr>
          </a:p>
        </p:txBody>
      </p:sp>
      <p:sp>
        <p:nvSpPr>
          <p:cNvPr id="16" name="文本框 15"/>
          <p:cNvSpPr txBox="1"/>
          <p:nvPr/>
        </p:nvSpPr>
        <p:spPr>
          <a:xfrm>
            <a:off x="7064028" y="2535163"/>
            <a:ext cx="4577715" cy="830997"/>
          </a:xfrm>
          <a:prstGeom prst="rect">
            <a:avLst/>
          </a:prstGeom>
          <a:noFill/>
          <a:ln>
            <a:noFill/>
            <a:prstDash val="dashDot"/>
          </a:ln>
        </p:spPr>
        <p:txBody>
          <a:bodyPr wrap="square" rtlCol="0">
            <a:spAutoFit/>
          </a:bodyPr>
          <a:lstStyle/>
          <a:p>
            <a:pPr algn="ctr"/>
            <a:r>
              <a:rPr lang="en-US" altLang="zh-CN" sz="1600" b="1" dirty="0">
                <a:latin typeface="DFKai-SB" panose="03000509000000000000" pitchFamily="65" charset="-120"/>
                <a:ea typeface="DFKai-SB" panose="03000509000000000000" pitchFamily="65" charset="-120"/>
                <a:cs typeface="+mn-ea"/>
                <a:sym typeface="Times New Roman" panose="02020603050405020304" pitchFamily="18" charset="0"/>
              </a:rPr>
              <a:t> </a:t>
            </a:r>
            <a:r>
              <a:rPr lang="zh-CN" altLang="en-US" sz="1600" b="1" dirty="0">
                <a:latin typeface="DFKai-SB" panose="03000509000000000000" pitchFamily="65" charset="-120"/>
                <a:ea typeface="DFKai-SB" panose="03000509000000000000" pitchFamily="65" charset="-120"/>
                <a:cs typeface="+mn-ea"/>
                <a:sym typeface="Times New Roman" panose="02020603050405020304" pitchFamily="18" charset="0"/>
              </a:rPr>
              <a:t>國際復興開發銀行</a:t>
            </a:r>
            <a:r>
              <a:rPr lang="zh-CN" altLang="en-US" sz="1600" b="1" dirty="0" smtClean="0">
                <a:latin typeface="DFKai-SB" panose="03000509000000000000" pitchFamily="65" charset="-120"/>
                <a:ea typeface="DFKai-SB" panose="03000509000000000000" pitchFamily="65" charset="-120"/>
                <a:cs typeface="+mn-ea"/>
                <a:sym typeface="Times New Roman" panose="02020603050405020304" pitchFamily="18" charset="0"/>
              </a:rPr>
              <a:t>（</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International Bank for Reconstruction and </a:t>
            </a:r>
            <a:r>
              <a:rPr lang="en-US" altLang="zh-CN" sz="16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Development, IBRD</a:t>
            </a:r>
            <a:r>
              <a:rPr lang="zh-CN" altLang="en-US" sz="1600" b="1" dirty="0" smtClean="0">
                <a:latin typeface="DFKai-SB" panose="03000509000000000000" pitchFamily="65" charset="-120"/>
                <a:ea typeface="DFKai-SB" panose="03000509000000000000" pitchFamily="65" charset="-120"/>
                <a:cs typeface="+mn-ea"/>
                <a:sym typeface="Times New Roman" panose="02020603050405020304" pitchFamily="18" charset="0"/>
              </a:rPr>
              <a:t>）</a:t>
            </a:r>
            <a:endParaRPr lang="en-US" altLang="zh-CN" sz="1600" b="1" dirty="0" smtClean="0">
              <a:latin typeface="DFKai-SB" panose="03000509000000000000" pitchFamily="65" charset="-120"/>
              <a:ea typeface="DFKai-SB" panose="03000509000000000000" pitchFamily="65" charset="-120"/>
              <a:cs typeface="+mn-ea"/>
              <a:sym typeface="Times New Roman" panose="02020603050405020304" pitchFamily="18" charset="0"/>
            </a:endParaRPr>
          </a:p>
          <a:p>
            <a:pPr algn="ctr"/>
            <a:r>
              <a:rPr lang="zh-CN" altLang="en-US" sz="1600" b="1" dirty="0" smtClean="0">
                <a:latin typeface="DFKai-SB" panose="03000509000000000000" pitchFamily="65" charset="-120"/>
                <a:ea typeface="DFKai-SB" panose="03000509000000000000" pitchFamily="65" charset="-120"/>
                <a:cs typeface="+mn-ea"/>
                <a:sym typeface="Times New Roman" panose="02020603050405020304" pitchFamily="18" charset="0"/>
              </a:rPr>
              <a:t>投票權</a:t>
            </a:r>
            <a:r>
              <a:rPr lang="zh-CN" altLang="en-US" sz="1600" b="1" dirty="0">
                <a:latin typeface="DFKai-SB" panose="03000509000000000000" pitchFamily="65" charset="-120"/>
                <a:ea typeface="DFKai-SB" panose="03000509000000000000" pitchFamily="65" charset="-120"/>
                <a:cs typeface="+mn-ea"/>
                <a:sym typeface="Times New Roman" panose="02020603050405020304" pitchFamily="18" charset="0"/>
              </a:rPr>
              <a:t>分配</a:t>
            </a:r>
            <a:endParaRPr lang="zh-CN" altLang="en-US" sz="1600" b="1" dirty="0">
              <a:gradFill>
                <a:gsLst>
                  <a:gs pos="0">
                    <a:srgbClr val="007BD3"/>
                  </a:gs>
                  <a:gs pos="100000">
                    <a:srgbClr val="034373"/>
                  </a:gs>
                </a:gsLst>
                <a:lin scaled="0"/>
              </a:gradFill>
              <a:latin typeface="DFKai-SB" panose="03000509000000000000" pitchFamily="65" charset="-120"/>
              <a:ea typeface="DFKai-SB" panose="03000509000000000000" pitchFamily="65" charset="-120"/>
              <a:cs typeface="+mn-ea"/>
              <a:sym typeface="Times New Roman" panose="02020603050405020304" pitchFamily="18" charset="0"/>
            </a:endParaRPr>
          </a:p>
        </p:txBody>
      </p:sp>
      <p:sp>
        <p:nvSpPr>
          <p:cNvPr id="17" name="文本框 16"/>
          <p:cNvSpPr txBox="1"/>
          <p:nvPr/>
        </p:nvSpPr>
        <p:spPr>
          <a:xfrm>
            <a:off x="7144232" y="5438096"/>
            <a:ext cx="4684716" cy="738664"/>
          </a:xfrm>
          <a:prstGeom prst="rect">
            <a:avLst/>
          </a:prstGeom>
          <a:noFill/>
        </p:spPr>
        <p:txBody>
          <a:bodyPr wrap="square" rtlCol="0">
            <a:spAutoFit/>
          </a:bodyPr>
          <a:lstStyle/>
          <a:p>
            <a:r>
              <a:rPr lang="zh-CN" altLang="en-US" sz="1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備註：數據截至</a:t>
            </a:r>
            <a:r>
              <a:rPr lang="en-US" altLang="zh-CN" sz="1400" b="1"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2021</a:t>
            </a:r>
            <a:r>
              <a:rPr lang="zh-CN" altLang="en-US" sz="1400" b="1"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年</a:t>
            </a:r>
            <a:r>
              <a:rPr lang="en-US" altLang="zh-CN" sz="1400" b="1"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5</a:t>
            </a:r>
            <a:r>
              <a:rPr lang="zh-CN" altLang="en-US" sz="1400" b="1"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月</a:t>
            </a:r>
            <a:r>
              <a:rPr lang="en-US" altLang="zh-CN" sz="1400" b="1"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31</a:t>
            </a:r>
            <a:r>
              <a:rPr lang="zh-CN" altLang="en-US" sz="1400" b="1"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日</a:t>
            </a:r>
            <a:r>
              <a:rPr lang="zh-CN" altLang="en-US" sz="1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endParaRPr lang="en-US" altLang="zh-CN" sz="1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a:p>
            <a:r>
              <a:rPr lang="zh-TW" altLang="en-US" sz="14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參考資料</a:t>
            </a:r>
            <a:r>
              <a:rPr lang="zh-CN" altLang="en-US" sz="14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：世界銀行網</a:t>
            </a:r>
            <a:r>
              <a:rPr lang="zh-TW" altLang="en-US" sz="1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站</a:t>
            </a:r>
            <a:r>
              <a:rPr lang="zh-CN" altLang="en-US" sz="14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r>
              <a:rPr lang="en-GB" altLang="zh-CN" sz="14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 </a:t>
            </a:r>
            <a:r>
              <a:rPr lang="en-GB" altLang="zh-CN" sz="1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https://www.worldbank.org/en/about/leadership/votingpowers</a:t>
            </a:r>
          </a:p>
        </p:txBody>
      </p:sp>
      <p:sp>
        <p:nvSpPr>
          <p:cNvPr id="3" name="文本框 2"/>
          <p:cNvSpPr txBox="1"/>
          <p:nvPr/>
        </p:nvSpPr>
        <p:spPr>
          <a:xfrm>
            <a:off x="705360" y="1837110"/>
            <a:ext cx="6044565" cy="3970318"/>
          </a:xfrm>
          <a:prstGeom prst="rect">
            <a:avLst/>
          </a:prstGeom>
          <a:noFill/>
          <a:ln w="57150" cmpd="dbl">
            <a:solidFill>
              <a:srgbClr val="0066FF"/>
            </a:solidFill>
            <a:prstDash val="dashDot"/>
          </a:ln>
        </p:spPr>
        <p:txBody>
          <a:bodyPr wrap="square" rtlCol="0">
            <a:spAutoFit/>
          </a:bodyPr>
          <a:lstStyle/>
          <a:p>
            <a:pPr marL="342900" indent="-342900" fontAlgn="auto">
              <a:buFont typeface="Arial" panose="020B0604020202020204" pitchFamily="34" charset="0"/>
              <a:buChar char="•"/>
            </a:pPr>
            <a:r>
              <a:rPr lang="zh-CN" altLang="en-US" sz="2800" dirty="0" smtClean="0">
                <a:latin typeface="DFKai-SB" panose="03000509000000000000" pitchFamily="65" charset="-120"/>
                <a:ea typeface="DFKai-SB" panose="03000509000000000000" pitchFamily="65" charset="-120"/>
              </a:rPr>
              <a:t>自</a:t>
            </a:r>
            <a:r>
              <a:rPr lang="zh-CN" altLang="en-US" sz="2800" dirty="0" smtClean="0">
                <a:latin typeface="Times New Roman" panose="02020603050405020304" pitchFamily="18" charset="0"/>
                <a:ea typeface="DFKai-SB" panose="03000509000000000000" pitchFamily="65" charset="-120"/>
                <a:cs typeface="Times New Roman" panose="02020603050405020304" pitchFamily="18" charset="0"/>
              </a:rPr>
              <a:t>1944</a:t>
            </a:r>
            <a:r>
              <a:rPr lang="zh-CN" altLang="en-US" sz="2800" dirty="0" smtClean="0">
                <a:latin typeface="DFKai-SB" panose="03000509000000000000" pitchFamily="65" charset="-120"/>
                <a:ea typeface="DFKai-SB" panose="03000509000000000000" pitchFamily="65" charset="-120"/>
              </a:rPr>
              <a:t>年成立以來，世界銀行在幫助發展中國家發展經濟、</a:t>
            </a:r>
            <a:r>
              <a:rPr lang="zh-CN" altLang="en-US" sz="2800" dirty="0" smtClean="0">
                <a:latin typeface="DFKai-SB" panose="03000509000000000000" pitchFamily="65" charset="-120"/>
                <a:ea typeface="DFKai-SB" panose="03000509000000000000" pitchFamily="65" charset="-120"/>
                <a:sym typeface="+mn-ea"/>
              </a:rPr>
              <a:t>提供技術援助、</a:t>
            </a:r>
            <a:r>
              <a:rPr lang="zh-CN" altLang="en-US" sz="2800" dirty="0" smtClean="0">
                <a:latin typeface="DFKai-SB" panose="03000509000000000000" pitchFamily="65" charset="-120"/>
                <a:ea typeface="DFKai-SB" panose="03000509000000000000" pitchFamily="65" charset="-120"/>
              </a:rPr>
              <a:t>消除貧困等方面發揮了巨大的作用。</a:t>
            </a:r>
          </a:p>
          <a:p>
            <a:pPr marL="342900" indent="-342900" fontAlgn="auto">
              <a:buFont typeface="Arial" panose="020B0604020202020204" pitchFamily="34" charset="0"/>
              <a:buChar char="•"/>
            </a:pPr>
            <a:r>
              <a:rPr lang="zh-CN" altLang="en-US" sz="2800" dirty="0" smtClean="0">
                <a:latin typeface="DFKai-SB" panose="03000509000000000000" pitchFamily="65" charset="-120"/>
                <a:ea typeface="DFKai-SB" panose="03000509000000000000" pitchFamily="65" charset="-120"/>
              </a:rPr>
              <a:t>隨著世界經濟的發展，世界銀行面臨越來越多的挑戰。</a:t>
            </a:r>
            <a:r>
              <a:rPr lang="zh-TW" altLang="en-US" sz="2800" dirty="0" smtClean="0">
                <a:latin typeface="DFKai-SB" panose="03000509000000000000" pitchFamily="65" charset="-120"/>
                <a:ea typeface="DFKai-SB" panose="03000509000000000000" pitchFamily="65" charset="-120"/>
              </a:rPr>
              <a:t>舉例來說，有意見指</a:t>
            </a:r>
            <a:r>
              <a:rPr lang="zh-CN" altLang="en-US" sz="2800" dirty="0" smtClean="0">
                <a:latin typeface="DFKai-SB" panose="03000509000000000000" pitchFamily="65" charset="-120"/>
                <a:ea typeface="DFKai-SB" panose="03000509000000000000" pitchFamily="65" charset="-120"/>
              </a:rPr>
              <a:t>已發展國家控制著世界銀行絕大部分的投票權，發展中國家的聲音</a:t>
            </a:r>
            <a:r>
              <a:rPr lang="zh-TW" altLang="en-US" sz="2800" dirty="0" smtClean="0">
                <a:latin typeface="DFKai-SB" panose="03000509000000000000" pitchFamily="65" charset="-120"/>
                <a:ea typeface="DFKai-SB" panose="03000509000000000000" pitchFamily="65" charset="-120"/>
              </a:rPr>
              <a:t>未能得到充分反映</a:t>
            </a:r>
            <a:r>
              <a:rPr lang="zh-CN" altLang="en-US" sz="2800" dirty="0" smtClean="0">
                <a:latin typeface="DFKai-SB" panose="03000509000000000000" pitchFamily="65" charset="-120"/>
                <a:ea typeface="DFKai-SB" panose="03000509000000000000" pitchFamily="65" charset="-120"/>
              </a:rPr>
              <a:t>。</a:t>
            </a:r>
            <a:endParaRPr lang="zh-CN" altLang="en-US" sz="2800" dirty="0">
              <a:latin typeface="DFKai-SB" panose="03000509000000000000" pitchFamily="65" charset="-120"/>
              <a:ea typeface="DFKai-SB" panose="03000509000000000000" pitchFamily="65" charset="-120"/>
            </a:endParaRPr>
          </a:p>
        </p:txBody>
      </p:sp>
      <p:sp>
        <p:nvSpPr>
          <p:cNvPr id="4" name="文本框 3"/>
          <p:cNvSpPr txBox="1"/>
          <p:nvPr/>
        </p:nvSpPr>
        <p:spPr>
          <a:xfrm>
            <a:off x="4075119" y="902887"/>
            <a:ext cx="4134465" cy="738664"/>
          </a:xfrm>
          <a:prstGeom prst="rect">
            <a:avLst/>
          </a:prstGeom>
          <a:noFill/>
        </p:spPr>
        <p:txBody>
          <a:bodyPr wrap="none" rtlCol="0" anchor="t">
            <a:spAutoFit/>
          </a:bodyPr>
          <a:lstStyle/>
          <a:p>
            <a:pPr fontAlgn="auto">
              <a:lnSpc>
                <a:spcPct val="150000"/>
              </a:lnSpc>
            </a:pPr>
            <a:r>
              <a:rPr lang="zh-CN" altLang="en-US" sz="2800" b="1" dirty="0" smtClean="0">
                <a:latin typeface="DFKai-SB" panose="03000509000000000000" pitchFamily="65" charset="-120"/>
                <a:ea typeface="DFKai-SB" panose="03000509000000000000" pitchFamily="65" charset="-120"/>
                <a:sym typeface="+mn-ea"/>
              </a:rPr>
              <a:t>世界銀行</a:t>
            </a:r>
            <a:r>
              <a:rPr lang="zh-TW" altLang="en-US" sz="2800" b="1" dirty="0" smtClean="0">
                <a:latin typeface="DFKai-SB" panose="03000509000000000000" pitchFamily="65" charset="-120"/>
                <a:ea typeface="DFKai-SB" panose="03000509000000000000" pitchFamily="65" charset="-120"/>
                <a:sym typeface="+mn-ea"/>
              </a:rPr>
              <a:t>集團</a:t>
            </a:r>
            <a:r>
              <a:rPr lang="zh-CN" altLang="en-US" sz="2800" b="1" dirty="0" smtClean="0">
                <a:latin typeface="DFKai-SB" panose="03000509000000000000" pitchFamily="65" charset="-120"/>
                <a:ea typeface="DFKai-SB" panose="03000509000000000000" pitchFamily="65" charset="-120"/>
                <a:sym typeface="+mn-ea"/>
              </a:rPr>
              <a:t>面臨</a:t>
            </a:r>
            <a:r>
              <a:rPr lang="zh-TW" altLang="en-US" sz="2800" b="1" dirty="0" smtClean="0">
                <a:latin typeface="DFKai-SB" panose="03000509000000000000" pitchFamily="65" charset="-120"/>
                <a:ea typeface="DFKai-SB" panose="03000509000000000000" pitchFamily="65" charset="-120"/>
                <a:sym typeface="+mn-ea"/>
              </a:rPr>
              <a:t>的挑戰</a:t>
            </a:r>
            <a:endParaRPr lang="zh-CN" altLang="en-US" sz="2800" dirty="0">
              <a:latin typeface="DFKai-SB" panose="03000509000000000000" pitchFamily="65" charset="-120"/>
              <a:ea typeface="DFKai-SB" panose="03000509000000000000" pitchFamily="65" charset="-120"/>
            </a:endParaRPr>
          </a:p>
        </p:txBody>
      </p:sp>
      <p:graphicFrame>
        <p:nvGraphicFramePr>
          <p:cNvPr id="5" name="表格 4"/>
          <p:cNvGraphicFramePr>
            <a:graphicFrameLocks noGrp="1"/>
          </p:cNvGraphicFramePr>
          <p:nvPr>
            <p:custDataLst>
              <p:tags r:id="rId1"/>
            </p:custDataLst>
            <p:extLst>
              <p:ext uri="{D42A27DB-BD31-4B8C-83A1-F6EECF244321}">
                <p14:modId xmlns:p14="http://schemas.microsoft.com/office/powerpoint/2010/main" val="3777164935"/>
              </p:ext>
            </p:extLst>
          </p:nvPr>
        </p:nvGraphicFramePr>
        <p:xfrm>
          <a:off x="7336667" y="3494661"/>
          <a:ext cx="4032433" cy="1861598"/>
        </p:xfrm>
        <a:graphic>
          <a:graphicData uri="http://schemas.openxmlformats.org/drawingml/2006/table">
            <a:tbl>
              <a:tblPr/>
              <a:tblGrid>
                <a:gridCol w="1584887">
                  <a:extLst>
                    <a:ext uri="{9D8B030D-6E8A-4147-A177-3AD203B41FA5}">
                      <a16:colId xmlns:a16="http://schemas.microsoft.com/office/drawing/2014/main" val="20000"/>
                    </a:ext>
                  </a:extLst>
                </a:gridCol>
                <a:gridCol w="1223773">
                  <a:extLst>
                    <a:ext uri="{9D8B030D-6E8A-4147-A177-3AD203B41FA5}">
                      <a16:colId xmlns:a16="http://schemas.microsoft.com/office/drawing/2014/main" val="20001"/>
                    </a:ext>
                  </a:extLst>
                </a:gridCol>
                <a:gridCol w="1223773">
                  <a:extLst>
                    <a:ext uri="{9D8B030D-6E8A-4147-A177-3AD203B41FA5}">
                      <a16:colId xmlns:a16="http://schemas.microsoft.com/office/drawing/2014/main" val="20002"/>
                    </a:ext>
                  </a:extLst>
                </a:gridCol>
              </a:tblGrid>
              <a:tr h="307340">
                <a:tc>
                  <a:txBody>
                    <a:bodyPr/>
                    <a:lstStyle/>
                    <a:p>
                      <a:pPr algn="ctr" fontAlgn="ctr"/>
                      <a:r>
                        <a:rPr lang="zh-CN" altLang="en-US" sz="1600" b="1" i="0" u="none" strike="noStrike" dirty="0">
                          <a:solidFill>
                            <a:srgbClr val="FFFFFF"/>
                          </a:solidFill>
                          <a:effectLst/>
                          <a:latin typeface="Microsoft JhengHei" panose="020B0604030504040204" pitchFamily="34" charset="-120"/>
                          <a:ea typeface="Microsoft JhengHei" panose="020B0604030504040204" pitchFamily="34" charset="-120"/>
                          <a:cs typeface="+mn-ea"/>
                          <a:sym typeface="Times New Roman" panose="02020603050405020304" pitchFamily="18" charset="0"/>
                        </a:rPr>
                        <a:t>國家</a:t>
                      </a:r>
                      <a:r>
                        <a:rPr lang="en-US" altLang="zh-CN" sz="1600" b="1" i="0" u="none" strike="noStrike" dirty="0">
                          <a:solidFill>
                            <a:srgbClr val="FFFFFF"/>
                          </a:solidFill>
                          <a:effectLst/>
                          <a:latin typeface="Microsoft JhengHei" panose="020B0604030504040204" pitchFamily="34" charset="-120"/>
                          <a:ea typeface="Microsoft JhengHei" panose="020B0604030504040204" pitchFamily="34" charset="-120"/>
                          <a:cs typeface="+mn-ea"/>
                          <a:sym typeface="Times New Roman" panose="02020603050405020304" pitchFamily="18" charset="0"/>
                        </a:rPr>
                        <a:t>/</a:t>
                      </a:r>
                      <a:r>
                        <a:rPr lang="zh-CN" altLang="en-US" sz="1600" b="1" i="0" u="none" strike="noStrike" dirty="0">
                          <a:solidFill>
                            <a:srgbClr val="FFFFFF"/>
                          </a:solidFill>
                          <a:effectLst/>
                          <a:latin typeface="Microsoft JhengHei" panose="020B0604030504040204" pitchFamily="34" charset="-120"/>
                          <a:ea typeface="Microsoft JhengHei" panose="020B0604030504040204" pitchFamily="34" charset="-120"/>
                          <a:cs typeface="+mn-ea"/>
                          <a:sym typeface="Times New Roman" panose="02020603050405020304" pitchFamily="18" charset="0"/>
                        </a:rPr>
                        <a:t>地區</a:t>
                      </a:r>
                    </a:p>
                  </a:txBody>
                  <a:tcPr marL="7620" marR="7620" marT="7620"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zh-CN" altLang="en-US" sz="1600" b="1" i="0" u="none" strike="noStrike" dirty="0">
                          <a:solidFill>
                            <a:srgbClr val="FFFFFF"/>
                          </a:solidFill>
                          <a:effectLst/>
                          <a:latin typeface="Microsoft JhengHei" panose="020B0604030504040204" pitchFamily="34" charset="-120"/>
                          <a:ea typeface="Microsoft JhengHei" panose="020B0604030504040204" pitchFamily="34" charset="-120"/>
                          <a:cs typeface="+mn-ea"/>
                          <a:sym typeface="Times New Roman" panose="02020603050405020304" pitchFamily="18" charset="0"/>
                        </a:rPr>
                        <a:t>投票數</a:t>
                      </a:r>
                      <a:r>
                        <a:rPr lang="en-US" altLang="zh-CN" sz="1600" b="1" i="0" u="none" strike="noStrike" dirty="0">
                          <a:solidFill>
                            <a:srgbClr val="FFFFFF"/>
                          </a:solidFill>
                          <a:effectLst/>
                          <a:latin typeface="Microsoft JhengHei" panose="020B0604030504040204" pitchFamily="34" charset="-120"/>
                          <a:ea typeface="Microsoft JhengHei" panose="020B0604030504040204" pitchFamily="34" charset="-120"/>
                          <a:cs typeface="+mn-ea"/>
                          <a:sym typeface="Times New Roman" panose="02020603050405020304" pitchFamily="18" charset="0"/>
                        </a:rPr>
                        <a:t>/</a:t>
                      </a:r>
                      <a:r>
                        <a:rPr lang="zh-CN" altLang="en-US" sz="1600" b="1" i="0" u="none" strike="noStrike" dirty="0">
                          <a:solidFill>
                            <a:srgbClr val="FFFFFF"/>
                          </a:solidFill>
                          <a:effectLst/>
                          <a:latin typeface="Microsoft JhengHei" panose="020B0604030504040204" pitchFamily="34" charset="-120"/>
                          <a:ea typeface="Microsoft JhengHei" panose="020B0604030504040204" pitchFamily="34" charset="-120"/>
                          <a:cs typeface="+mn-ea"/>
                          <a:sym typeface="Times New Roman" panose="02020603050405020304" pitchFamily="18" charset="0"/>
                        </a:rPr>
                        <a:t>張</a:t>
                      </a:r>
                    </a:p>
                  </a:txBody>
                  <a:tcPr marL="7620" marR="7620" marT="7620"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zh-CN" altLang="en-US" sz="1600" b="1" i="0" u="none" strike="noStrike" dirty="0">
                          <a:solidFill>
                            <a:srgbClr val="FFFFFF"/>
                          </a:solidFill>
                          <a:effectLst/>
                          <a:latin typeface="Microsoft JhengHei" panose="020B0604030504040204" pitchFamily="34" charset="-120"/>
                          <a:ea typeface="Microsoft JhengHei" panose="020B0604030504040204" pitchFamily="34" charset="-120"/>
                          <a:cs typeface="+mn-ea"/>
                          <a:sym typeface="Times New Roman" panose="02020603050405020304" pitchFamily="18" charset="0"/>
                        </a:rPr>
                        <a:t>投票權佔比</a:t>
                      </a:r>
                    </a:p>
                  </a:txBody>
                  <a:tcPr marL="7620" marR="7620" marT="7620"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extLst>
                  <a:ext uri="{0D108BD9-81ED-4DB2-BD59-A6C34878D82A}">
                    <a16:rowId xmlns:a16="http://schemas.microsoft.com/office/drawing/2014/main" val="10000"/>
                  </a:ext>
                </a:extLst>
              </a:tr>
              <a:tr h="259043">
                <a:tc>
                  <a:txBody>
                    <a:bodyPr/>
                    <a:lstStyle/>
                    <a:p>
                      <a:pPr algn="ctr" fontAlgn="ctr"/>
                      <a:r>
                        <a:rPr lang="zh-CN" altLang="en-US" sz="1400" b="0" i="0" u="none" strike="noStrike" dirty="0">
                          <a:solidFill>
                            <a:srgbClr val="000000"/>
                          </a:solidFill>
                          <a:effectLst/>
                          <a:latin typeface="Microsoft JhengHei" panose="020B0604030504040204" pitchFamily="34" charset="-120"/>
                          <a:ea typeface="Microsoft JhengHei" panose="020B0604030504040204" pitchFamily="34" charset="-120"/>
                          <a:cs typeface="+mn-ea"/>
                          <a:sym typeface="Times New Roman" panose="02020603050405020304" pitchFamily="18" charset="0"/>
                        </a:rPr>
                        <a:t>美國</a:t>
                      </a:r>
                      <a:endParaRPr lang="en-GB" sz="1400" b="0" i="0" u="none" strike="noStrike" dirty="0">
                        <a:solidFill>
                          <a:srgbClr val="000000"/>
                        </a:solidFill>
                        <a:effectLst/>
                        <a:latin typeface="Microsoft JhengHei" panose="020B0604030504040204" pitchFamily="34" charset="-120"/>
                        <a:ea typeface="Microsoft JhengHei" panose="020B0604030504040204" pitchFamily="34" charset="-120"/>
                        <a:cs typeface="+mn-ea"/>
                        <a:sym typeface="Times New Roman" panose="02020603050405020304" pitchFamily="18" charset="0"/>
                      </a:endParaRPr>
                    </a:p>
                  </a:txBody>
                  <a:tcPr marL="7620" marR="7620" marT="7620"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FFFFFF"/>
                    </a:solidFill>
                  </a:tcPr>
                </a:tc>
                <a:tc>
                  <a:txBody>
                    <a:bodyPr/>
                    <a:lstStyle/>
                    <a:p>
                      <a:pPr algn="ctr" fontAlgn="ctr"/>
                      <a:r>
                        <a:rPr lang="en-US" altLang="zh-CN" sz="1400" b="0" i="0" u="none" strike="noStrike" dirty="0">
                          <a:solidFill>
                            <a:srgbClr val="000000"/>
                          </a:solidFill>
                          <a:effectLst/>
                          <a:latin typeface="Microsoft JhengHei" panose="020B0604030504040204" pitchFamily="34" charset="-120"/>
                          <a:ea typeface="Microsoft JhengHei" panose="020B0604030504040204" pitchFamily="34" charset="-120"/>
                          <a:cs typeface="+mn-ea"/>
                          <a:sym typeface="Times New Roman" panose="02020603050405020304" pitchFamily="18" charset="0"/>
                        </a:rPr>
                        <a:t>412,252</a:t>
                      </a:r>
                    </a:p>
                  </a:txBody>
                  <a:tcPr marL="7620" marR="7620" marT="7620"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FFFFFF"/>
                    </a:solidFill>
                  </a:tcPr>
                </a:tc>
                <a:tc>
                  <a:txBody>
                    <a:bodyPr/>
                    <a:lstStyle/>
                    <a:p>
                      <a:pPr algn="ctr" fontAlgn="ctr"/>
                      <a:r>
                        <a:rPr lang="en-US" altLang="zh-CN" sz="1400" b="0" i="0" u="none" strike="noStrike" dirty="0">
                          <a:solidFill>
                            <a:srgbClr val="000000"/>
                          </a:solidFill>
                          <a:effectLst/>
                          <a:latin typeface="Microsoft JhengHei" panose="020B0604030504040204" pitchFamily="34" charset="-120"/>
                          <a:ea typeface="Microsoft JhengHei" panose="020B0604030504040204" pitchFamily="34" charset="-120"/>
                          <a:cs typeface="+mn-ea"/>
                          <a:sym typeface="Times New Roman" panose="02020603050405020304" pitchFamily="18" charset="0"/>
                        </a:rPr>
                        <a:t>15.84</a:t>
                      </a:r>
                    </a:p>
                  </a:txBody>
                  <a:tcPr marL="7620" marR="7620" marT="7620"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59043">
                <a:tc>
                  <a:txBody>
                    <a:bodyPr/>
                    <a:lstStyle/>
                    <a:p>
                      <a:pPr algn="ctr" fontAlgn="ctr"/>
                      <a:r>
                        <a:rPr lang="zh-CN" altLang="en-US" sz="1400" b="0" i="0" u="none" strike="noStrike" dirty="0">
                          <a:solidFill>
                            <a:srgbClr val="000000"/>
                          </a:solidFill>
                          <a:effectLst/>
                          <a:latin typeface="Microsoft JhengHei" panose="020B0604030504040204" pitchFamily="34" charset="-120"/>
                          <a:ea typeface="Microsoft JhengHei" panose="020B0604030504040204" pitchFamily="34" charset="-120"/>
                          <a:cs typeface="+mn-ea"/>
                          <a:sym typeface="Times New Roman" panose="02020603050405020304" pitchFamily="18" charset="0"/>
                        </a:rPr>
                        <a:t>日本</a:t>
                      </a:r>
                      <a:endParaRPr lang="en-GB" sz="1400" b="0" i="0" u="none" strike="noStrike" dirty="0">
                        <a:solidFill>
                          <a:srgbClr val="000000"/>
                        </a:solidFill>
                        <a:effectLst/>
                        <a:latin typeface="Microsoft JhengHei" panose="020B0604030504040204" pitchFamily="34" charset="-120"/>
                        <a:ea typeface="Microsoft JhengHei" panose="020B0604030504040204" pitchFamily="34" charset="-120"/>
                        <a:cs typeface="+mn-ea"/>
                        <a:sym typeface="Times New Roman" panose="02020603050405020304" pitchFamily="18" charset="0"/>
                      </a:endParaRPr>
                    </a:p>
                  </a:txBody>
                  <a:tcPr marL="7620" marR="7620" marT="7620"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FFFFFF"/>
                    </a:solidFill>
                  </a:tcPr>
                </a:tc>
                <a:tc>
                  <a:txBody>
                    <a:bodyPr/>
                    <a:lstStyle/>
                    <a:p>
                      <a:pPr algn="ctr" fontAlgn="ctr"/>
                      <a:r>
                        <a:rPr lang="en-US" altLang="zh-CN" sz="1400" b="0" i="0" u="none" strike="noStrike" dirty="0">
                          <a:solidFill>
                            <a:srgbClr val="000000"/>
                          </a:solidFill>
                          <a:effectLst/>
                          <a:latin typeface="Microsoft JhengHei" panose="020B0604030504040204" pitchFamily="34" charset="-120"/>
                          <a:ea typeface="Microsoft JhengHei" panose="020B0604030504040204" pitchFamily="34" charset="-120"/>
                          <a:cs typeface="+mn-ea"/>
                          <a:sym typeface="Times New Roman" panose="02020603050405020304" pitchFamily="18" charset="0"/>
                        </a:rPr>
                        <a:t>193,741</a:t>
                      </a:r>
                    </a:p>
                  </a:txBody>
                  <a:tcPr marL="7620" marR="7620" marT="7620"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FFFFFF"/>
                    </a:solidFill>
                  </a:tcPr>
                </a:tc>
                <a:tc>
                  <a:txBody>
                    <a:bodyPr/>
                    <a:lstStyle/>
                    <a:p>
                      <a:pPr algn="ctr" fontAlgn="ctr"/>
                      <a:r>
                        <a:rPr lang="en-US" altLang="zh-CN" sz="1400" b="0" i="0" u="none" strike="noStrike" dirty="0">
                          <a:solidFill>
                            <a:srgbClr val="000000"/>
                          </a:solidFill>
                          <a:effectLst/>
                          <a:latin typeface="Microsoft JhengHei" panose="020B0604030504040204" pitchFamily="34" charset="-120"/>
                          <a:ea typeface="Microsoft JhengHei" panose="020B0604030504040204" pitchFamily="34" charset="-120"/>
                          <a:cs typeface="+mn-ea"/>
                          <a:sym typeface="Times New Roman" panose="02020603050405020304" pitchFamily="18" charset="0"/>
                        </a:rPr>
                        <a:t>7.44</a:t>
                      </a:r>
                    </a:p>
                  </a:txBody>
                  <a:tcPr marL="7620" marR="7620" marT="7620"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59043">
                <a:tc>
                  <a:txBody>
                    <a:bodyPr/>
                    <a:lstStyle/>
                    <a:p>
                      <a:pPr algn="ctr" fontAlgn="ctr"/>
                      <a:r>
                        <a:rPr lang="zh-CN" altLang="en-US" sz="1400" b="0" i="0" u="none" strike="noStrike" dirty="0">
                          <a:solidFill>
                            <a:srgbClr val="000000"/>
                          </a:solidFill>
                          <a:effectLst/>
                          <a:latin typeface="Microsoft JhengHei" panose="020B0604030504040204" pitchFamily="34" charset="-120"/>
                          <a:ea typeface="Microsoft JhengHei" panose="020B0604030504040204" pitchFamily="34" charset="-120"/>
                          <a:cs typeface="+mn-ea"/>
                          <a:sym typeface="Times New Roman" panose="02020603050405020304" pitchFamily="18" charset="0"/>
                        </a:rPr>
                        <a:t>中國</a:t>
                      </a:r>
                      <a:endParaRPr lang="en-GB" sz="1400" b="0" i="0" u="none" strike="noStrike" dirty="0">
                        <a:solidFill>
                          <a:srgbClr val="000000"/>
                        </a:solidFill>
                        <a:effectLst/>
                        <a:latin typeface="Microsoft JhengHei" panose="020B0604030504040204" pitchFamily="34" charset="-120"/>
                        <a:ea typeface="Microsoft JhengHei" panose="020B0604030504040204" pitchFamily="34" charset="-120"/>
                        <a:cs typeface="+mn-ea"/>
                        <a:sym typeface="Times New Roman" panose="02020603050405020304" pitchFamily="18" charset="0"/>
                      </a:endParaRPr>
                    </a:p>
                  </a:txBody>
                  <a:tcPr marL="7620" marR="7620" marT="7620"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FFFFFF"/>
                    </a:solidFill>
                  </a:tcPr>
                </a:tc>
                <a:tc>
                  <a:txBody>
                    <a:bodyPr/>
                    <a:lstStyle/>
                    <a:p>
                      <a:pPr algn="ctr" fontAlgn="ctr"/>
                      <a:r>
                        <a:rPr lang="en-US" altLang="zh-CN" sz="1400" b="0" i="0" u="none" strike="noStrike" dirty="0">
                          <a:solidFill>
                            <a:srgbClr val="000000"/>
                          </a:solidFill>
                          <a:effectLst/>
                          <a:latin typeface="Microsoft JhengHei" panose="020B0604030504040204" pitchFamily="34" charset="-120"/>
                          <a:ea typeface="Microsoft JhengHei" panose="020B0604030504040204" pitchFamily="34" charset="-120"/>
                          <a:cs typeface="+mn-ea"/>
                          <a:sym typeface="Times New Roman" panose="02020603050405020304" pitchFamily="18" charset="0"/>
                        </a:rPr>
                        <a:t>131,435</a:t>
                      </a:r>
                    </a:p>
                  </a:txBody>
                  <a:tcPr marL="7620" marR="7620" marT="7620"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FFFFFF"/>
                    </a:solidFill>
                  </a:tcPr>
                </a:tc>
                <a:tc>
                  <a:txBody>
                    <a:bodyPr/>
                    <a:lstStyle/>
                    <a:p>
                      <a:pPr algn="ctr" fontAlgn="ctr"/>
                      <a:r>
                        <a:rPr lang="en-US" altLang="zh-CN" sz="1400" b="0" i="0" u="none" strike="noStrike" dirty="0">
                          <a:solidFill>
                            <a:srgbClr val="000000"/>
                          </a:solidFill>
                          <a:effectLst/>
                          <a:latin typeface="Microsoft JhengHei" panose="020B0604030504040204" pitchFamily="34" charset="-120"/>
                          <a:ea typeface="Microsoft JhengHei" panose="020B0604030504040204" pitchFamily="34" charset="-120"/>
                          <a:cs typeface="+mn-ea"/>
                          <a:sym typeface="Times New Roman" panose="02020603050405020304" pitchFamily="18" charset="0"/>
                        </a:rPr>
                        <a:t>5.05</a:t>
                      </a:r>
                    </a:p>
                  </a:txBody>
                  <a:tcPr marL="7620" marR="7620" marT="7620"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59043">
                <a:tc>
                  <a:txBody>
                    <a:bodyPr/>
                    <a:lstStyle/>
                    <a:p>
                      <a:pPr algn="ctr" fontAlgn="ctr"/>
                      <a:r>
                        <a:rPr lang="zh-CN" altLang="en-US" sz="1400" b="0" i="0" u="none" strike="noStrike" dirty="0">
                          <a:solidFill>
                            <a:srgbClr val="000000"/>
                          </a:solidFill>
                          <a:effectLst/>
                          <a:latin typeface="Microsoft JhengHei" panose="020B0604030504040204" pitchFamily="34" charset="-120"/>
                          <a:ea typeface="Microsoft JhengHei" panose="020B0604030504040204" pitchFamily="34" charset="-120"/>
                          <a:cs typeface="+mn-ea"/>
                          <a:sym typeface="Times New Roman" panose="02020603050405020304" pitchFamily="18" charset="0"/>
                        </a:rPr>
                        <a:t>德國</a:t>
                      </a:r>
                      <a:endParaRPr lang="en-GB" sz="1400" b="0" i="0" u="none" strike="noStrike" dirty="0">
                        <a:solidFill>
                          <a:srgbClr val="000000"/>
                        </a:solidFill>
                        <a:effectLst/>
                        <a:latin typeface="Microsoft JhengHei" panose="020B0604030504040204" pitchFamily="34" charset="-120"/>
                        <a:ea typeface="Microsoft JhengHei" panose="020B0604030504040204" pitchFamily="34" charset="-120"/>
                        <a:cs typeface="+mn-ea"/>
                        <a:sym typeface="Times New Roman" panose="02020603050405020304" pitchFamily="18" charset="0"/>
                      </a:endParaRPr>
                    </a:p>
                  </a:txBody>
                  <a:tcPr marL="7620" marR="7620" marT="7620"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FFFFFF"/>
                    </a:solidFill>
                  </a:tcPr>
                </a:tc>
                <a:tc>
                  <a:txBody>
                    <a:bodyPr/>
                    <a:lstStyle/>
                    <a:p>
                      <a:pPr algn="ctr" fontAlgn="ctr"/>
                      <a:r>
                        <a:rPr lang="en-US" altLang="zh-CN" sz="1400" b="0" i="0" u="none" strike="noStrike" dirty="0">
                          <a:solidFill>
                            <a:srgbClr val="000000"/>
                          </a:solidFill>
                          <a:effectLst/>
                          <a:latin typeface="Microsoft JhengHei" panose="020B0604030504040204" pitchFamily="34" charset="-120"/>
                          <a:ea typeface="Microsoft JhengHei" panose="020B0604030504040204" pitchFamily="34" charset="-120"/>
                          <a:cs typeface="+mn-ea"/>
                          <a:sym typeface="Times New Roman" panose="02020603050405020304" pitchFamily="18" charset="0"/>
                        </a:rPr>
                        <a:t>110,540</a:t>
                      </a:r>
                    </a:p>
                  </a:txBody>
                  <a:tcPr marL="7620" marR="7620" marT="7620"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FFFFFF"/>
                    </a:solidFill>
                  </a:tcPr>
                </a:tc>
                <a:tc>
                  <a:txBody>
                    <a:bodyPr/>
                    <a:lstStyle/>
                    <a:p>
                      <a:pPr algn="ctr" fontAlgn="ctr"/>
                      <a:r>
                        <a:rPr lang="en-US" altLang="zh-CN" sz="1400" b="0" i="0" u="none" strike="noStrike" dirty="0">
                          <a:solidFill>
                            <a:srgbClr val="000000"/>
                          </a:solidFill>
                          <a:effectLst/>
                          <a:latin typeface="Microsoft JhengHei" panose="020B0604030504040204" pitchFamily="34" charset="-120"/>
                          <a:ea typeface="Microsoft JhengHei" panose="020B0604030504040204" pitchFamily="34" charset="-120"/>
                          <a:cs typeface="+mn-ea"/>
                          <a:sym typeface="Times New Roman" panose="02020603050405020304" pitchFamily="18" charset="0"/>
                        </a:rPr>
                        <a:t>4.25</a:t>
                      </a:r>
                    </a:p>
                  </a:txBody>
                  <a:tcPr marL="7620" marR="7620" marT="7620"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59043">
                <a:tc>
                  <a:txBody>
                    <a:bodyPr/>
                    <a:lstStyle/>
                    <a:p>
                      <a:pPr algn="ctr" fontAlgn="ctr"/>
                      <a:r>
                        <a:rPr lang="zh-CN" altLang="en-US" sz="1400" b="0" i="0" u="none" strike="noStrike" dirty="0">
                          <a:solidFill>
                            <a:srgbClr val="000000"/>
                          </a:solidFill>
                          <a:effectLst/>
                          <a:latin typeface="Microsoft JhengHei" panose="020B0604030504040204" pitchFamily="34" charset="-120"/>
                          <a:ea typeface="Microsoft JhengHei" panose="020B0604030504040204" pitchFamily="34" charset="-120"/>
                          <a:cs typeface="+mn-ea"/>
                          <a:sym typeface="Times New Roman" panose="02020603050405020304" pitchFamily="18" charset="0"/>
                        </a:rPr>
                        <a:t>法國</a:t>
                      </a:r>
                      <a:endParaRPr lang="en-GB" sz="1400" b="0" i="0" u="none" strike="noStrike" dirty="0">
                        <a:solidFill>
                          <a:srgbClr val="000000"/>
                        </a:solidFill>
                        <a:effectLst/>
                        <a:latin typeface="Microsoft JhengHei" panose="020B0604030504040204" pitchFamily="34" charset="-120"/>
                        <a:ea typeface="Microsoft JhengHei" panose="020B0604030504040204" pitchFamily="34" charset="-120"/>
                        <a:cs typeface="+mn-ea"/>
                        <a:sym typeface="Times New Roman" panose="02020603050405020304" pitchFamily="18" charset="0"/>
                      </a:endParaRPr>
                    </a:p>
                  </a:txBody>
                  <a:tcPr marL="7620" marR="7620" marT="7620"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FFFFFF"/>
                    </a:solidFill>
                  </a:tcPr>
                </a:tc>
                <a:tc>
                  <a:txBody>
                    <a:bodyPr/>
                    <a:lstStyle/>
                    <a:p>
                      <a:pPr algn="ctr" fontAlgn="ctr"/>
                      <a:r>
                        <a:rPr lang="en-US" altLang="zh-CN" sz="1400" b="0" i="0" u="none" strike="noStrike" dirty="0">
                          <a:solidFill>
                            <a:srgbClr val="000000"/>
                          </a:solidFill>
                          <a:effectLst/>
                          <a:latin typeface="Microsoft JhengHei" panose="020B0604030504040204" pitchFamily="34" charset="-120"/>
                          <a:ea typeface="Microsoft JhengHei" panose="020B0604030504040204" pitchFamily="34" charset="-120"/>
                          <a:cs typeface="+mn-ea"/>
                          <a:sym typeface="Times New Roman" panose="02020603050405020304" pitchFamily="18" charset="0"/>
                        </a:rPr>
                        <a:t>98,450</a:t>
                      </a:r>
                    </a:p>
                  </a:txBody>
                  <a:tcPr marL="7620" marR="7620" marT="7620"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FFFFFF"/>
                    </a:solidFill>
                  </a:tcPr>
                </a:tc>
                <a:tc>
                  <a:txBody>
                    <a:bodyPr/>
                    <a:lstStyle/>
                    <a:p>
                      <a:pPr algn="ctr" fontAlgn="ctr"/>
                      <a:r>
                        <a:rPr lang="en-US" altLang="zh-CN" sz="1400" b="0" i="0" u="none" strike="noStrike" dirty="0">
                          <a:solidFill>
                            <a:srgbClr val="000000"/>
                          </a:solidFill>
                          <a:effectLst/>
                          <a:latin typeface="Microsoft JhengHei" panose="020B0604030504040204" pitchFamily="34" charset="-120"/>
                          <a:ea typeface="Microsoft JhengHei" panose="020B0604030504040204" pitchFamily="34" charset="-120"/>
                          <a:cs typeface="+mn-ea"/>
                          <a:sym typeface="Times New Roman" panose="02020603050405020304" pitchFamily="18" charset="0"/>
                        </a:rPr>
                        <a:t>3.78</a:t>
                      </a:r>
                    </a:p>
                  </a:txBody>
                  <a:tcPr marL="7620" marR="7620" marT="7620"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59043">
                <a:tc>
                  <a:txBody>
                    <a:bodyPr/>
                    <a:lstStyle/>
                    <a:p>
                      <a:pPr algn="ctr" fontAlgn="ctr"/>
                      <a:r>
                        <a:rPr lang="zh-CN" altLang="en-US" sz="1400" b="0" i="0" u="none" strike="noStrike" dirty="0">
                          <a:solidFill>
                            <a:srgbClr val="000000"/>
                          </a:solidFill>
                          <a:effectLst/>
                          <a:latin typeface="Microsoft JhengHei" panose="020B0604030504040204" pitchFamily="34" charset="-120"/>
                          <a:ea typeface="Microsoft JhengHei" panose="020B0604030504040204" pitchFamily="34" charset="-120"/>
                          <a:cs typeface="+mn-ea"/>
                          <a:sym typeface="Times New Roman" panose="02020603050405020304" pitchFamily="18" charset="0"/>
                        </a:rPr>
                        <a:t>英國</a:t>
                      </a:r>
                      <a:endParaRPr lang="en-GB" sz="1400" b="0" i="0" u="none" strike="noStrike" dirty="0">
                        <a:solidFill>
                          <a:srgbClr val="000000"/>
                        </a:solidFill>
                        <a:effectLst/>
                        <a:latin typeface="Microsoft JhengHei" panose="020B0604030504040204" pitchFamily="34" charset="-120"/>
                        <a:ea typeface="Microsoft JhengHei" panose="020B0604030504040204" pitchFamily="34" charset="-120"/>
                        <a:cs typeface="+mn-ea"/>
                        <a:sym typeface="Times New Roman" panose="02020603050405020304" pitchFamily="18" charset="0"/>
                      </a:endParaRPr>
                    </a:p>
                  </a:txBody>
                  <a:tcPr marL="7620" marR="7620" marT="7620"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FFFFFF"/>
                    </a:solidFill>
                  </a:tcPr>
                </a:tc>
                <a:tc>
                  <a:txBody>
                    <a:bodyPr/>
                    <a:lstStyle/>
                    <a:p>
                      <a:pPr algn="ctr" fontAlgn="ctr"/>
                      <a:r>
                        <a:rPr lang="en-US" altLang="zh-CN" sz="1400" b="0" i="0" u="none" strike="noStrike" dirty="0">
                          <a:solidFill>
                            <a:srgbClr val="000000"/>
                          </a:solidFill>
                          <a:effectLst/>
                          <a:latin typeface="Microsoft JhengHei" panose="020B0604030504040204" pitchFamily="34" charset="-120"/>
                          <a:ea typeface="Microsoft JhengHei" panose="020B0604030504040204" pitchFamily="34" charset="-120"/>
                          <a:cs typeface="+mn-ea"/>
                          <a:sym typeface="Times New Roman" panose="02020603050405020304" pitchFamily="18" charset="0"/>
                        </a:rPr>
                        <a:t>98,450</a:t>
                      </a:r>
                    </a:p>
                  </a:txBody>
                  <a:tcPr marL="7620" marR="7620" marT="7620"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FFFFFF"/>
                    </a:solidFill>
                  </a:tcPr>
                </a:tc>
                <a:tc>
                  <a:txBody>
                    <a:bodyPr/>
                    <a:lstStyle/>
                    <a:p>
                      <a:pPr algn="ctr" fontAlgn="ctr"/>
                      <a:r>
                        <a:rPr lang="en-US" altLang="zh-CN" sz="1400" b="0" i="0" u="none" strike="noStrike" dirty="0">
                          <a:solidFill>
                            <a:srgbClr val="000000"/>
                          </a:solidFill>
                          <a:effectLst/>
                          <a:latin typeface="Microsoft JhengHei" panose="020B0604030504040204" pitchFamily="34" charset="-120"/>
                          <a:ea typeface="Microsoft JhengHei" panose="020B0604030504040204" pitchFamily="34" charset="-120"/>
                          <a:cs typeface="+mn-ea"/>
                          <a:sym typeface="Times New Roman" panose="02020603050405020304" pitchFamily="18" charset="0"/>
                        </a:rPr>
                        <a:t>3.78</a:t>
                      </a:r>
                    </a:p>
                  </a:txBody>
                  <a:tcPr marL="7620" marR="7620" marT="7620"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6" name="矩形 5"/>
          <p:cNvSpPr/>
          <p:nvPr/>
        </p:nvSpPr>
        <p:spPr>
          <a:xfrm>
            <a:off x="6984195" y="2027028"/>
            <a:ext cx="4737383" cy="417550"/>
          </a:xfrm>
          <a:prstGeom prst="rect">
            <a:avLst/>
          </a:prstGeom>
        </p:spPr>
        <p:txBody>
          <a:bodyPr wrap="square">
            <a:spAutoFit/>
          </a:bodyPr>
          <a:lstStyle/>
          <a:p>
            <a:pPr algn="ctr">
              <a:lnSpc>
                <a:spcPct val="130000"/>
              </a:lnSpc>
            </a:pPr>
            <a:r>
              <a:rPr lang="zh-CN" altLang="en-US" b="1" dirty="0">
                <a:latin typeface="DFKai-SB" panose="03000509000000000000" pitchFamily="65" charset="-120"/>
                <a:ea typeface="DFKai-SB" panose="03000509000000000000" pitchFamily="65" charset="-120"/>
                <a:cs typeface="+mn-ea"/>
                <a:sym typeface="Times New Roman" panose="02020603050405020304" pitchFamily="18" charset="0"/>
              </a:rPr>
              <a:t>世界銀行的投票權</a:t>
            </a:r>
            <a:r>
              <a:rPr lang="zh-CN" altLang="en-US" b="1" dirty="0" smtClean="0">
                <a:latin typeface="DFKai-SB" panose="03000509000000000000" pitchFamily="65" charset="-120"/>
                <a:ea typeface="DFKai-SB" panose="03000509000000000000" pitchFamily="65" charset="-120"/>
                <a:cs typeface="+mn-ea"/>
                <a:sym typeface="Times New Roman" panose="02020603050405020304" pitchFamily="18" charset="0"/>
              </a:rPr>
              <a:t>分配</a:t>
            </a:r>
            <a:endParaRPr lang="zh-CN" altLang="en-US" sz="2400" b="1" dirty="0">
              <a:latin typeface="DFKai-SB" panose="03000509000000000000" pitchFamily="65" charset="-120"/>
              <a:ea typeface="DFKai-SB" panose="03000509000000000000" pitchFamily="65" charset="-120"/>
              <a:cs typeface="+mn-ea"/>
              <a:sym typeface="Times New Roman" panose="02020603050405020304" pitchFamily="18" charset="0"/>
            </a:endParaRPr>
          </a:p>
        </p:txBody>
      </p:sp>
      <p:pic>
        <p:nvPicPr>
          <p:cNvPr id="20" name="Picture 19"/>
          <p:cNvPicPr>
            <a:picLocks noChangeAspect="1"/>
          </p:cNvPicPr>
          <p:nvPr/>
        </p:nvPicPr>
        <p:blipFill>
          <a:blip r:embed="rId3"/>
          <a:stretch>
            <a:fillRect/>
          </a:stretch>
        </p:blipFill>
        <p:spPr>
          <a:xfrm>
            <a:off x="425518" y="190497"/>
            <a:ext cx="1594256" cy="580365"/>
          </a:xfrm>
          <a:prstGeom prst="rect">
            <a:avLst/>
          </a:prstGeom>
        </p:spPr>
      </p:pic>
      <p:sp>
        <p:nvSpPr>
          <p:cNvPr id="21" name="任意多边形: 形状 7"/>
          <p:cNvSpPr/>
          <p:nvPr/>
        </p:nvSpPr>
        <p:spPr bwMode="auto">
          <a:xfrm>
            <a:off x="3979356" y="230466"/>
            <a:ext cx="4233288"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TW" altLang="en-US" sz="4000" b="1" dirty="0">
                <a:solidFill>
                  <a:schemeClr val="bg1"/>
                </a:solidFill>
                <a:latin typeface="標楷體" panose="03000509000000000000" pitchFamily="65" charset="-120"/>
                <a:ea typeface="標楷體" panose="03000509000000000000" pitchFamily="65" charset="-120"/>
              </a:rPr>
              <a:t>國際經濟</a:t>
            </a:r>
            <a:r>
              <a:rPr lang="zh-TW" altLang="en-US" sz="4000" b="1" dirty="0" smtClean="0">
                <a:solidFill>
                  <a:schemeClr val="bg1"/>
                </a:solidFill>
                <a:latin typeface="標楷體" panose="03000509000000000000" pitchFamily="65" charset="-120"/>
                <a:ea typeface="標楷體" panose="03000509000000000000" pitchFamily="65" charset="-120"/>
              </a:rPr>
              <a:t>組織</a:t>
            </a:r>
            <a:endParaRPr lang="zh-TW" altLang="en-US" sz="4000" b="1" dirty="0">
              <a:solidFill>
                <a:schemeClr val="bg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184499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009" y="978917"/>
            <a:ext cx="2217664" cy="1941875"/>
          </a:xfrm>
          <a:prstGeom prst="rect">
            <a:avLst/>
          </a:prstGeom>
          <a:ln w="12700" cap="sq">
            <a:solidFill>
              <a:srgbClr val="000000"/>
            </a:solidFill>
            <a:prstDash val="solid"/>
            <a:miter lim="800000"/>
          </a:ln>
          <a:effectLst>
            <a:outerShdw blurRad="50800" dist="38100" dir="2700000" algn="tl" rotWithShape="0">
              <a:srgbClr val="000000">
                <a:alpha val="18000"/>
              </a:srgbClr>
            </a:outerShdw>
          </a:effectLst>
        </p:spPr>
      </p:pic>
      <p:sp>
        <p:nvSpPr>
          <p:cNvPr id="4" name="任意多边形: 形状 20">
            <a:extLst>
              <a:ext uri="{FF2B5EF4-FFF2-40B4-BE49-F238E27FC236}">
                <a16:creationId xmlns:a16="http://schemas.microsoft.com/office/drawing/2014/main" id="{C5379432-31A1-4D4F-B8AA-D06A98602934}"/>
              </a:ext>
            </a:extLst>
          </p:cNvPr>
          <p:cNvSpPr/>
          <p:nvPr/>
        </p:nvSpPr>
        <p:spPr>
          <a:xfrm>
            <a:off x="4095485" y="1036808"/>
            <a:ext cx="4001029" cy="494912"/>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dirty="0" smtClean="0">
                <a:latin typeface="DFKai-SB" panose="03000509000000000000" pitchFamily="65" charset="-120"/>
                <a:ea typeface="DFKai-SB" panose="03000509000000000000" pitchFamily="65" charset="-120"/>
              </a:rPr>
              <a:t>國際</a:t>
            </a:r>
            <a:r>
              <a:rPr lang="zh-CN" altLang="en-US" sz="2800" b="1" dirty="0">
                <a:latin typeface="DFKai-SB" panose="03000509000000000000" pitchFamily="65" charset="-120"/>
                <a:ea typeface="DFKai-SB" panose="03000509000000000000" pitchFamily="65" charset="-120"/>
              </a:rPr>
              <a:t>貨幣基金組織</a:t>
            </a:r>
          </a:p>
        </p:txBody>
      </p:sp>
      <p:sp>
        <p:nvSpPr>
          <p:cNvPr id="5" name="任意多边形: 形状 7"/>
          <p:cNvSpPr/>
          <p:nvPr/>
        </p:nvSpPr>
        <p:spPr bwMode="auto">
          <a:xfrm>
            <a:off x="3979356" y="230466"/>
            <a:ext cx="4233288"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TW" altLang="en-US" sz="4000" b="1" dirty="0">
                <a:solidFill>
                  <a:schemeClr val="bg1"/>
                </a:solidFill>
                <a:latin typeface="標楷體" panose="03000509000000000000" pitchFamily="65" charset="-120"/>
                <a:ea typeface="標楷體" panose="03000509000000000000" pitchFamily="65" charset="-120"/>
              </a:rPr>
              <a:t>國際經濟</a:t>
            </a:r>
            <a:r>
              <a:rPr lang="zh-TW" altLang="en-US" sz="4000" b="1" dirty="0" smtClean="0">
                <a:solidFill>
                  <a:schemeClr val="bg1"/>
                </a:solidFill>
                <a:latin typeface="標楷體" panose="03000509000000000000" pitchFamily="65" charset="-120"/>
                <a:ea typeface="標楷體" panose="03000509000000000000" pitchFamily="65" charset="-120"/>
              </a:rPr>
              <a:t>組織</a:t>
            </a:r>
            <a:endParaRPr lang="zh-TW" altLang="en-US" sz="4000" b="1" dirty="0">
              <a:solidFill>
                <a:schemeClr val="bg1"/>
              </a:solidFill>
              <a:latin typeface="標楷體" panose="03000509000000000000" pitchFamily="65" charset="-120"/>
              <a:ea typeface="標楷體" panose="03000509000000000000" pitchFamily="65" charset="-120"/>
            </a:endParaRPr>
          </a:p>
        </p:txBody>
      </p:sp>
      <p:sp>
        <p:nvSpPr>
          <p:cNvPr id="6" name="文本框 1"/>
          <p:cNvSpPr txBox="1"/>
          <p:nvPr/>
        </p:nvSpPr>
        <p:spPr>
          <a:xfrm>
            <a:off x="3582567" y="1796134"/>
            <a:ext cx="7956027" cy="3453253"/>
          </a:xfrm>
          <a:prstGeom prst="rect">
            <a:avLst/>
          </a:prstGeom>
          <a:noFill/>
          <a:ln w="38100">
            <a:solidFill>
              <a:srgbClr val="FF0000"/>
            </a:solidFill>
          </a:ln>
        </p:spPr>
        <p:txBody>
          <a:bodyPr wrap="square" rtlCol="0">
            <a:spAutoFit/>
          </a:bodyPr>
          <a:lstStyle/>
          <a:p>
            <a:pPr algn="just" fontAlgn="auto">
              <a:lnSpc>
                <a:spcPct val="130000"/>
              </a:lnSpc>
            </a:pPr>
            <a:r>
              <a:rPr lang="zh-CN" altLang="en-US" sz="2800" dirty="0">
                <a:latin typeface="DFKai-SB" panose="03000509000000000000" pitchFamily="65" charset="-120"/>
                <a:ea typeface="DFKai-SB" panose="03000509000000000000" pitchFamily="65" charset="-120"/>
                <a:sym typeface="+mn-ea"/>
              </a:rPr>
              <a:t>    </a:t>
            </a:r>
            <a:r>
              <a:rPr lang="zh-TW" altLang="en-US" sz="2800" dirty="0" smtClean="0">
                <a:latin typeface="DFKai-SB" panose="03000509000000000000" pitchFamily="65" charset="-120"/>
                <a:ea typeface="DFKai-SB" panose="03000509000000000000" pitchFamily="65" charset="-120"/>
                <a:cs typeface="+mn-ea"/>
                <a:sym typeface="Times New Roman" panose="02020603050405020304" pitchFamily="18" charset="0"/>
              </a:rPr>
              <a:t>國際</a:t>
            </a:r>
            <a:r>
              <a:rPr lang="zh-TW" altLang="en-US" sz="2800" dirty="0">
                <a:latin typeface="DFKai-SB" panose="03000509000000000000" pitchFamily="65" charset="-120"/>
                <a:ea typeface="DFKai-SB" panose="03000509000000000000" pitchFamily="65" charset="-120"/>
                <a:cs typeface="+mn-ea"/>
                <a:sym typeface="Times New Roman" panose="02020603050405020304" pitchFamily="18" charset="0"/>
              </a:rPr>
              <a:t>貨幣</a:t>
            </a:r>
            <a:r>
              <a:rPr lang="zh-TW" altLang="en-US" sz="28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基金組織（</a:t>
            </a:r>
            <a:r>
              <a:rPr lang="en-US" altLang="zh-TW" sz="28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IMF</a:t>
            </a:r>
            <a:r>
              <a:rPr lang="zh-TW" altLang="en-US" sz="28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）是聯合國的一個專門機構，於</a:t>
            </a:r>
            <a:r>
              <a:rPr lang="en-US" altLang="zh-TW" sz="28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1947</a:t>
            </a:r>
            <a:r>
              <a:rPr lang="zh-TW" altLang="en-US" sz="28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年</a:t>
            </a:r>
            <a:r>
              <a:rPr lang="en-US" altLang="zh-TW" sz="28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3</a:t>
            </a:r>
            <a:r>
              <a:rPr lang="zh-TW" altLang="en-US" sz="28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月開始</a:t>
            </a:r>
            <a:r>
              <a:rPr lang="zh-TW" altLang="en-US" sz="28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運作。</a:t>
            </a:r>
            <a:r>
              <a:rPr lang="zh-TW" altLang="en-US" sz="28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國際貨幣基金組織現有</a:t>
            </a:r>
            <a:r>
              <a:rPr lang="en-US" altLang="zh-TW" sz="28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190</a:t>
            </a:r>
            <a:r>
              <a:rPr lang="zh-TW" altLang="en-US" sz="28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個成員國，總部設在美國</a:t>
            </a:r>
            <a:r>
              <a:rPr lang="zh-TW" altLang="en-US" sz="28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華盛頓，基金組織致力加強國際貨幣合作和金融穩定，推動</a:t>
            </a:r>
            <a:r>
              <a:rPr lang="zh-TW" altLang="en-US" sz="28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國際貿易的均衡發展</a:t>
            </a:r>
            <a:r>
              <a:rPr lang="zh-TW" altLang="en-US" sz="28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，促進高就業和可持續經濟增長，以及</a:t>
            </a:r>
            <a:r>
              <a:rPr lang="zh-TW" altLang="en-US" sz="28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減少世界各地的貧困情況</a:t>
            </a:r>
            <a:r>
              <a:rPr lang="zh-TW" altLang="en-US" sz="28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endParaRPr lang="en-US" altLang="zh-TW" sz="2800" dirty="0" smtClean="0">
              <a:latin typeface="Times New Roman" panose="02020603050405020304" pitchFamily="18" charset="0"/>
              <a:ea typeface="DFKai-SB" panose="03000509000000000000" pitchFamily="65" charset="-120"/>
              <a:cs typeface="Times New Roman" panose="02020603050405020304" pitchFamily="18" charset="0"/>
              <a:sym typeface="+mn-ea"/>
            </a:endParaRPr>
          </a:p>
        </p:txBody>
      </p:sp>
      <p:pic>
        <p:nvPicPr>
          <p:cNvPr id="7" name="图片 7"/>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rcRect/>
          <a:stretch>
            <a:fillRect/>
          </a:stretch>
        </p:blipFill>
        <p:spPr>
          <a:xfrm>
            <a:off x="272987" y="3068561"/>
            <a:ext cx="2991709" cy="2243084"/>
          </a:xfrm>
          <a:prstGeom prst="rect">
            <a:avLst/>
          </a:prstGeom>
          <a:ln w="12700" cap="sq">
            <a:solidFill>
              <a:srgbClr val="000000"/>
            </a:solidFill>
            <a:prstDash val="solid"/>
            <a:miter lim="800000"/>
          </a:ln>
          <a:effectLst>
            <a:outerShdw blurRad="50800" dist="38100" dir="2700000" algn="tl" rotWithShape="0">
              <a:srgbClr val="000000">
                <a:alpha val="18000"/>
              </a:srgbClr>
            </a:outerShdw>
          </a:effectLst>
        </p:spPr>
      </p:pic>
      <p:sp>
        <p:nvSpPr>
          <p:cNvPr id="8" name="矩形 3"/>
          <p:cNvSpPr/>
          <p:nvPr/>
        </p:nvSpPr>
        <p:spPr>
          <a:xfrm>
            <a:off x="60681" y="5305975"/>
            <a:ext cx="3416320" cy="307777"/>
          </a:xfrm>
          <a:prstGeom prst="rect">
            <a:avLst/>
          </a:prstGeom>
        </p:spPr>
        <p:txBody>
          <a:bodyPr wrap="none">
            <a:spAutoFit/>
          </a:bodyPr>
          <a:lstStyle/>
          <a:p>
            <a:pPr algn="ctr">
              <a:buClrTx/>
              <a:buSzTx/>
              <a:buFontTx/>
            </a:pPr>
            <a:r>
              <a:rPr lang="zh-CN" altLang="en-US" sz="1400" dirty="0" smtClean="0">
                <a:latin typeface="DFKai-SB" panose="03000509000000000000" pitchFamily="65" charset="-120"/>
                <a:ea typeface="DFKai-SB" panose="03000509000000000000" pitchFamily="65" charset="-120"/>
                <a:cs typeface="+mn-ea"/>
                <a:sym typeface="Arial" panose="020B0604020202020204" pitchFamily="34" charset="0"/>
              </a:rPr>
              <a:t>位於</a:t>
            </a:r>
            <a:r>
              <a:rPr lang="zh-TW" altLang="en-US" sz="1400" dirty="0" smtClean="0">
                <a:latin typeface="DFKai-SB" panose="03000509000000000000" pitchFamily="65" charset="-120"/>
                <a:ea typeface="DFKai-SB" panose="03000509000000000000" pitchFamily="65" charset="-120"/>
                <a:cs typeface="+mn-ea"/>
                <a:sym typeface="Arial" panose="020B0604020202020204" pitchFamily="34" charset="0"/>
              </a:rPr>
              <a:t>美國</a:t>
            </a:r>
            <a:r>
              <a:rPr lang="zh-CN" altLang="en-US" sz="1400" dirty="0" smtClean="0">
                <a:latin typeface="DFKai-SB" panose="03000509000000000000" pitchFamily="65" charset="-120"/>
                <a:ea typeface="DFKai-SB" panose="03000509000000000000" pitchFamily="65" charset="-120"/>
                <a:cs typeface="+mn-ea"/>
                <a:sym typeface="Arial" panose="020B0604020202020204" pitchFamily="34" charset="0"/>
              </a:rPr>
              <a:t>華盛頓</a:t>
            </a:r>
            <a:r>
              <a:rPr lang="zh-CN" altLang="en-US" sz="1400" dirty="0">
                <a:latin typeface="DFKai-SB" panose="03000509000000000000" pitchFamily="65" charset="-120"/>
                <a:ea typeface="DFKai-SB" panose="03000509000000000000" pitchFamily="65" charset="-120"/>
                <a:cs typeface="+mn-ea"/>
                <a:sym typeface="Arial" panose="020B0604020202020204" pitchFamily="34" charset="0"/>
              </a:rPr>
              <a:t>的國際貨幣基金組織總部</a:t>
            </a:r>
          </a:p>
        </p:txBody>
      </p:sp>
      <p:sp>
        <p:nvSpPr>
          <p:cNvPr id="9" name="矩形 5"/>
          <p:cNvSpPr/>
          <p:nvPr/>
        </p:nvSpPr>
        <p:spPr>
          <a:xfrm>
            <a:off x="190387" y="5870167"/>
            <a:ext cx="3684927" cy="584775"/>
          </a:xfrm>
          <a:prstGeom prst="rect">
            <a:avLst/>
          </a:prstGeom>
        </p:spPr>
        <p:txBody>
          <a:bodyPr wrap="square">
            <a:spAutoFit/>
          </a:bodyPr>
          <a:lstStyle/>
          <a:p>
            <a:r>
              <a:rPr lang="zh-CN" altLang="en-US" dirty="0">
                <a:latin typeface="DFKai-SB" panose="03000509000000000000" pitchFamily="65" charset="-120"/>
                <a:ea typeface="DFKai-SB" panose="03000509000000000000" pitchFamily="65" charset="-120"/>
              </a:rPr>
              <a:t>圖片來源</a:t>
            </a:r>
            <a:r>
              <a:rPr lang="zh-CN" altLang="en-US" dirty="0" smtClean="0">
                <a:latin typeface="DFKai-SB" panose="03000509000000000000" pitchFamily="65" charset="-120"/>
                <a:ea typeface="DFKai-SB" panose="03000509000000000000" pitchFamily="65" charset="-120"/>
              </a:rPr>
              <a:t>：</a:t>
            </a:r>
            <a:r>
              <a:rPr lang="zh-TW" altLang="en-US" dirty="0">
                <a:latin typeface="DFKai-SB" panose="03000509000000000000" pitchFamily="65" charset="-120"/>
                <a:ea typeface="DFKai-SB" panose="03000509000000000000" pitchFamily="65" charset="-120"/>
              </a:rPr>
              <a:t>聯合國新聞</a:t>
            </a:r>
            <a:r>
              <a:rPr lang="zh-TW" altLang="en-US" dirty="0" smtClean="0">
                <a:latin typeface="DFKai-SB" panose="03000509000000000000" pitchFamily="65" charset="-120"/>
                <a:ea typeface="DFKai-SB" panose="03000509000000000000" pitchFamily="65" charset="-120"/>
              </a:rPr>
              <a:t>網頁</a:t>
            </a:r>
            <a:endParaRPr lang="zh-CN" altLang="en-US" dirty="0">
              <a:latin typeface="DFKai-SB" panose="03000509000000000000" pitchFamily="65" charset="-120"/>
              <a:ea typeface="DFKai-SB" panose="03000509000000000000" pitchFamily="65" charset="-120"/>
            </a:endParaRPr>
          </a:p>
          <a:p>
            <a:r>
              <a:rPr lang="zh-CN" altLang="en-US" sz="1400" dirty="0">
                <a:latin typeface="Times New Roman" panose="02020603050405020304" pitchFamily="18" charset="0"/>
                <a:ea typeface="DFKai-SB" panose="03000509000000000000" pitchFamily="65" charset="-120"/>
                <a:cs typeface="Times New Roman" panose="02020603050405020304" pitchFamily="18" charset="0"/>
              </a:rPr>
              <a:t>https://news.un.org/zh/story/2018/07/1</a:t>
            </a:r>
            <a:r>
              <a:rPr lang="zh-CN" altLang="en-US" sz="1400" dirty="0" smtClean="0">
                <a:latin typeface="Times New Roman" panose="02020603050405020304" pitchFamily="18" charset="0"/>
                <a:ea typeface="DFKai-SB" panose="03000509000000000000" pitchFamily="65" charset="-120"/>
                <a:cs typeface="Times New Roman" panose="02020603050405020304" pitchFamily="18" charset="0"/>
              </a:rPr>
              <a:t>013021</a:t>
            </a:r>
            <a:endParaRPr lang="zh-CN" altLang="en-US" sz="14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0" name="Rectangle 22"/>
          <p:cNvSpPr/>
          <p:nvPr/>
        </p:nvSpPr>
        <p:spPr>
          <a:xfrm>
            <a:off x="5601764" y="5570693"/>
            <a:ext cx="3917634" cy="584775"/>
          </a:xfrm>
          <a:prstGeom prst="rect">
            <a:avLst/>
          </a:prstGeom>
        </p:spPr>
        <p:txBody>
          <a:bodyPr wrap="square">
            <a:spAutoFit/>
          </a:bodyPr>
          <a:lstStyle/>
          <a:p>
            <a:pPr>
              <a:spcBef>
                <a:spcPts val="0"/>
              </a:spcBef>
              <a:spcAft>
                <a:spcPts val="0"/>
              </a:spcAft>
            </a:pPr>
            <a:r>
              <a:rPr lang="zh-TW" altLang="en-US" dirty="0">
                <a:latin typeface="DFKai-SB" panose="03000509000000000000" pitchFamily="65" charset="-120"/>
                <a:ea typeface="DFKai-SB" panose="03000509000000000000" pitchFamily="65" charset="-120"/>
                <a:cs typeface="+mn-ea"/>
                <a:sym typeface="Times New Roman" panose="02020603050405020304" pitchFamily="18" charset="0"/>
              </a:rPr>
              <a:t>資料</a:t>
            </a:r>
            <a:r>
              <a:rPr lang="zh-CN" altLang="en-US" dirty="0">
                <a:latin typeface="DFKai-SB" panose="03000509000000000000" pitchFamily="65" charset="-120"/>
                <a:ea typeface="DFKai-SB" panose="03000509000000000000" pitchFamily="65" charset="-120"/>
                <a:cs typeface="+mn-ea"/>
                <a:sym typeface="Times New Roman" panose="02020603050405020304" pitchFamily="18" charset="0"/>
              </a:rPr>
              <a:t>來源</a:t>
            </a:r>
            <a:r>
              <a:rPr lang="zh-CN" altLang="en-US" dirty="0" smtClean="0">
                <a:latin typeface="DFKai-SB" panose="03000509000000000000" pitchFamily="65" charset="-120"/>
                <a:ea typeface="DFKai-SB" panose="03000509000000000000" pitchFamily="65" charset="-120"/>
                <a:cs typeface="+mn-ea"/>
                <a:sym typeface="Times New Roman" panose="02020603050405020304" pitchFamily="18" charset="0"/>
              </a:rPr>
              <a:t>：</a:t>
            </a:r>
            <a:r>
              <a:rPr lang="zh-TW" altLang="en-US" dirty="0" smtClean="0">
                <a:latin typeface="DFKai-SB" panose="03000509000000000000" pitchFamily="65" charset="-120"/>
                <a:ea typeface="DFKai-SB" panose="03000509000000000000" pitchFamily="65" charset="-120"/>
                <a:cs typeface="+mn-ea"/>
                <a:sym typeface="Times New Roman" panose="02020603050405020304" pitchFamily="18" charset="0"/>
              </a:rPr>
              <a:t>國際貨幣基金組織網站</a:t>
            </a:r>
            <a:r>
              <a:rPr lang="en-US" altLang="zh-CN" sz="1400" dirty="0" smtClean="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https</a:t>
            </a:r>
            <a:r>
              <a:rPr lang="en-US" altLang="zh-CN" sz="1400" dirty="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a:t>
            </a:r>
            <a:r>
              <a:rPr lang="en-US" altLang="zh-CN" sz="1400" dirty="0" smtClean="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www.imf.org/en/About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18AA5C97-FDFD-432E-9DE6-2C38971B107D}"/>
              </a:ext>
            </a:extLst>
          </p:cNvPr>
          <p:cNvSpPr/>
          <p:nvPr/>
        </p:nvSpPr>
        <p:spPr>
          <a:xfrm>
            <a:off x="441121" y="1456607"/>
            <a:ext cx="6930593" cy="5087863"/>
          </a:xfrm>
          <a:prstGeom prst="rect">
            <a:avLst/>
          </a:prstGeom>
          <a:pattFill prst="lgGrid">
            <a:fgClr>
              <a:schemeClr val="bg1">
                <a:lumMod val="95000"/>
              </a:schemeClr>
            </a:fgClr>
            <a:bgClr>
              <a:schemeClr val="bg1"/>
            </a:bgClr>
          </a:pattFill>
          <a:ln w="19050">
            <a:solidFill>
              <a:schemeClr val="bg1">
                <a:lumMod val="50000"/>
              </a:schemeClr>
            </a:solidFill>
          </a:ln>
          <a:effectLst>
            <a:outerShdw blurRad="508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3" name="内容占位符 2"/>
          <p:cNvSpPr>
            <a:spLocks noGrp="1"/>
          </p:cNvSpPr>
          <p:nvPr>
            <p:ph idx="1"/>
          </p:nvPr>
        </p:nvSpPr>
        <p:spPr>
          <a:xfrm>
            <a:off x="441121" y="1760057"/>
            <a:ext cx="6582513" cy="4438651"/>
          </a:xfrm>
          <a:effectLst/>
        </p:spPr>
        <p:txBody>
          <a:bodyPr wrap="square">
            <a:spAutoFit/>
          </a:bodyPr>
          <a:lstStyle/>
          <a:p>
            <a:pPr marL="571500" indent="-342900">
              <a:lnSpc>
                <a:spcPct val="130000"/>
              </a:lnSpc>
            </a:pPr>
            <a:r>
              <a:rPr lang="zh-TW" altLang="en-US" sz="2400" b="1" dirty="0" smtClean="0">
                <a:latin typeface="Times New Roman" panose="02020603050405020304" pitchFamily="18" charset="0"/>
                <a:ea typeface="DFKai-SB" panose="03000509000000000000" pitchFamily="65" charset="-120"/>
                <a:cs typeface="Times New Roman" panose="02020603050405020304" pitchFamily="18" charset="0"/>
              </a:rPr>
              <a:t>第一</a:t>
            </a:r>
            <a:r>
              <a:rPr lang="zh-CN" altLang="en-US" sz="24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來源</a:t>
            </a:r>
            <a:r>
              <a:rPr lang="en-US" altLang="zh-TW" sz="24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CN" altLang="en-US" sz="2400" b="1" dirty="0" smtClean="0">
                <a:latin typeface="Times New Roman" panose="02020603050405020304" pitchFamily="18" charset="0"/>
                <a:ea typeface="DFKai-SB" panose="03000509000000000000" pitchFamily="65" charset="-120"/>
                <a:cs typeface="Times New Roman" panose="02020603050405020304" pitchFamily="18" charset="0"/>
              </a:rPr>
              <a:t>成員</a:t>
            </a:r>
            <a:r>
              <a:rPr lang="zh-TW" altLang="en-US" sz="2400" b="1" dirty="0">
                <a:latin typeface="Times New Roman" panose="02020603050405020304" pitchFamily="18" charset="0"/>
                <a:ea typeface="DFKai-SB" panose="03000509000000000000" pitchFamily="65" charset="-120"/>
                <a:cs typeface="Times New Roman" panose="02020603050405020304" pitchFamily="18" charset="0"/>
              </a:rPr>
              <a:t>份</a:t>
            </a:r>
            <a:r>
              <a:rPr lang="zh-CN" altLang="en-US" sz="2400" b="1" dirty="0" smtClean="0">
                <a:latin typeface="Times New Roman" panose="02020603050405020304" pitchFamily="18" charset="0"/>
                <a:ea typeface="DFKai-SB" panose="03000509000000000000" pitchFamily="65" charset="-120"/>
                <a:cs typeface="Times New Roman" panose="02020603050405020304" pitchFamily="18" charset="0"/>
              </a:rPr>
              <a:t>額 </a:t>
            </a:r>
            <a:r>
              <a:rPr lang="en-US" altLang="zh-CN" sz="2200" b="1" dirty="0" smtClean="0">
                <a:latin typeface="Times New Roman" panose="02020603050405020304" pitchFamily="18" charset="0"/>
                <a:ea typeface="DFKai-SB" panose="03000509000000000000" pitchFamily="65" charset="-120"/>
                <a:cs typeface="Times New Roman" panose="02020603050405020304" pitchFamily="18" charset="0"/>
              </a:rPr>
              <a:t>[Quotas]</a:t>
            </a:r>
            <a:endParaRPr lang="en-US" altLang="zh-CN" sz="2200" dirty="0" smtClean="0">
              <a:latin typeface="Times New Roman" panose="02020603050405020304" pitchFamily="18" charset="0"/>
              <a:ea typeface="DFKai-SB" panose="03000509000000000000" pitchFamily="65" charset="-120"/>
              <a:cs typeface="Times New Roman" panose="02020603050405020304" pitchFamily="18" charset="0"/>
            </a:endParaRPr>
          </a:p>
          <a:p>
            <a:pPr marL="1028700" lvl="1" indent="-342900">
              <a:lnSpc>
                <a:spcPct val="100000"/>
              </a:lnSpc>
            </a:pPr>
            <a:r>
              <a:rPr lang="zh-TW" altLang="en-US" dirty="0" smtClean="0">
                <a:latin typeface="Times New Roman" panose="02020603050405020304" pitchFamily="18" charset="0"/>
                <a:ea typeface="DFKai-SB" panose="03000509000000000000" pitchFamily="65" charset="-120"/>
                <a:cs typeface="Times New Roman" panose="02020603050405020304" pitchFamily="18" charset="0"/>
                <a:sym typeface="+mn-ea"/>
              </a:rPr>
              <a:t>組織</a:t>
            </a:r>
            <a:r>
              <a:rPr lang="zh-TW" altLang="zh-HK" dirty="0" smtClean="0">
                <a:latin typeface="Times New Roman" panose="02020603050405020304" pitchFamily="18" charset="0"/>
                <a:ea typeface="DFKai-SB" panose="03000509000000000000" pitchFamily="65" charset="-120"/>
                <a:cs typeface="Times New Roman" panose="02020603050405020304" pitchFamily="18" charset="0"/>
              </a:rPr>
              <a:t>大部分</a:t>
            </a:r>
            <a:r>
              <a:rPr lang="zh-TW" altLang="zh-HK" dirty="0">
                <a:latin typeface="Times New Roman" panose="02020603050405020304" pitchFamily="18" charset="0"/>
                <a:ea typeface="DFKai-SB" panose="03000509000000000000" pitchFamily="65" charset="-120"/>
                <a:cs typeface="Times New Roman" panose="02020603050405020304" pitchFamily="18" charset="0"/>
              </a:rPr>
              <a:t>資金由成員國提供，主要來自其份額認繳</a:t>
            </a:r>
            <a:r>
              <a:rPr lang="zh-TW" altLang="zh-HK" dirty="0" smtClean="0">
                <a:latin typeface="Times New Roman" panose="02020603050405020304" pitchFamily="18" charset="0"/>
                <a:ea typeface="DFKai-SB"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DFKai-SB" panose="03000509000000000000" pitchFamily="65" charset="-120"/>
              <a:cs typeface="Times New Roman" panose="02020603050405020304" pitchFamily="18" charset="0"/>
            </a:endParaRPr>
          </a:p>
          <a:p>
            <a:pPr marL="1028700" lvl="1" indent="-342900">
              <a:lnSpc>
                <a:spcPct val="100000"/>
              </a:lnSpc>
            </a:pPr>
            <a:r>
              <a:rPr lang="zh-TW" altLang="zh-HK" dirty="0" smtClean="0">
                <a:latin typeface="Times New Roman" panose="02020603050405020304" pitchFamily="18" charset="0"/>
                <a:ea typeface="DFKai-SB" panose="03000509000000000000" pitchFamily="65" charset="-120"/>
                <a:cs typeface="Times New Roman" panose="02020603050405020304" pitchFamily="18" charset="0"/>
              </a:rPr>
              <a:t>每</a:t>
            </a:r>
            <a:r>
              <a:rPr lang="zh-TW" altLang="zh-HK" dirty="0">
                <a:latin typeface="Times New Roman" panose="02020603050405020304" pitchFamily="18" charset="0"/>
                <a:ea typeface="DFKai-SB" panose="03000509000000000000" pitchFamily="65" charset="-120"/>
                <a:cs typeface="Times New Roman" panose="02020603050405020304" pitchFamily="18" charset="0"/>
              </a:rPr>
              <a:t>個基金組織成員國被分配一個份額，份額大致基於成員國在世界經濟中的相對規模。</a:t>
            </a:r>
          </a:p>
          <a:p>
            <a:pPr marL="571500" indent="-342900">
              <a:lnSpc>
                <a:spcPct val="130000"/>
              </a:lnSpc>
            </a:pPr>
            <a:r>
              <a:rPr lang="zh-TW" altLang="en-US" sz="2400" b="1" dirty="0" smtClean="0">
                <a:latin typeface="Times New Roman" panose="02020603050405020304" pitchFamily="18" charset="0"/>
                <a:ea typeface="DFKai-SB" panose="03000509000000000000" pitchFamily="65" charset="-120"/>
                <a:cs typeface="Times New Roman" panose="02020603050405020304" pitchFamily="18" charset="0"/>
                <a:sym typeface="+mn-ea"/>
              </a:rPr>
              <a:t>第二和第三</a:t>
            </a:r>
            <a:r>
              <a:rPr lang="zh-CN" altLang="en-US" sz="2400" b="1" dirty="0" smtClean="0">
                <a:latin typeface="Times New Roman" panose="02020603050405020304" pitchFamily="18" charset="0"/>
                <a:ea typeface="DFKai-SB" panose="03000509000000000000" pitchFamily="65" charset="-120"/>
                <a:cs typeface="Times New Roman" panose="02020603050405020304" pitchFamily="18" charset="0"/>
                <a:sym typeface="+mn-ea"/>
              </a:rPr>
              <a:t>來源</a:t>
            </a:r>
            <a:r>
              <a:rPr lang="en-US" altLang="zh-TW" sz="2400" b="1" dirty="0" smtClean="0">
                <a:latin typeface="Times New Roman" panose="02020603050405020304" pitchFamily="18" charset="0"/>
                <a:ea typeface="DFKai-SB" panose="03000509000000000000" pitchFamily="65" charset="-120"/>
                <a:cs typeface="Times New Roman" panose="02020603050405020304" pitchFamily="18" charset="0"/>
                <a:sym typeface="+mn-ea"/>
              </a:rPr>
              <a:t>︰</a:t>
            </a:r>
            <a:r>
              <a:rPr lang="zh-TW" altLang="en-US" sz="2400" b="1" dirty="0" smtClean="0">
                <a:latin typeface="Times New Roman" panose="02020603050405020304" pitchFamily="18" charset="0"/>
                <a:ea typeface="DFKai-SB" panose="03000509000000000000" pitchFamily="65" charset="-120"/>
                <a:cs typeface="Times New Roman" panose="02020603050405020304" pitchFamily="18" charset="0"/>
                <a:sym typeface="+mn-ea"/>
              </a:rPr>
              <a:t>多</a:t>
            </a:r>
            <a:r>
              <a:rPr lang="zh-TW" altLang="en-US" sz="2400" b="1" dirty="0" smtClean="0">
                <a:latin typeface="Times New Roman" panose="02020603050405020304" pitchFamily="18" charset="0"/>
                <a:ea typeface="DFKai-SB" panose="03000509000000000000" pitchFamily="65" charset="-120"/>
                <a:cs typeface="Times New Roman" panose="02020603050405020304" pitchFamily="18" charset="0"/>
              </a:rPr>
              <a:t>邊和雙邊借款協議</a:t>
            </a:r>
            <a:r>
              <a:rPr lang="en-US" altLang="zh-TW" sz="2200" b="1" dirty="0">
                <a:latin typeface="Times New Roman" panose="02020603050405020304" pitchFamily="18" charset="0"/>
                <a:ea typeface="DFKai-SB" panose="03000509000000000000" pitchFamily="65" charset="-120"/>
                <a:cs typeface="Times New Roman" panose="02020603050405020304" pitchFamily="18" charset="0"/>
              </a:rPr>
              <a:t>[Mult</a:t>
            </a:r>
            <a:r>
              <a:rPr lang="en-US" altLang="zh-CN" sz="2200" b="1" dirty="0">
                <a:latin typeface="Times New Roman" panose="02020603050405020304" pitchFamily="18" charset="0"/>
                <a:ea typeface="DFKai-SB" panose="03000509000000000000" pitchFamily="65" charset="-120"/>
                <a:cs typeface="Times New Roman" panose="02020603050405020304" pitchFamily="18" charset="0"/>
              </a:rPr>
              <a:t>ilateral and bilateral borrowing</a:t>
            </a:r>
            <a:r>
              <a:rPr lang="en-US" altLang="zh-TW" sz="2200" b="1" dirty="0">
                <a:latin typeface="Times New Roman" panose="02020603050405020304" pitchFamily="18" charset="0"/>
                <a:ea typeface="DFKai-SB" panose="03000509000000000000" pitchFamily="65" charset="-120"/>
                <a:cs typeface="Times New Roman" panose="02020603050405020304" pitchFamily="18" charset="0"/>
              </a:rPr>
              <a:t>]</a:t>
            </a:r>
          </a:p>
          <a:p>
            <a:pPr marL="1028700" lvl="1" indent="-342900">
              <a:lnSpc>
                <a:spcPct val="100000"/>
              </a:lnSpc>
            </a:pPr>
            <a:r>
              <a:rPr lang="zh-CN" altLang="en-US" dirty="0">
                <a:latin typeface="Times New Roman" panose="02020603050405020304" pitchFamily="18" charset="0"/>
                <a:ea typeface="DFKai-SB" panose="03000509000000000000" pitchFamily="65" charset="-120"/>
                <a:cs typeface="Times New Roman" panose="02020603050405020304" pitchFamily="18" charset="0"/>
              </a:rPr>
              <a:t>基金組織與</a:t>
            </a:r>
            <a:r>
              <a:rPr lang="zh-CN" altLang="en-US" dirty="0" smtClean="0">
                <a:latin typeface="Times New Roman" panose="02020603050405020304" pitchFamily="18" charset="0"/>
                <a:ea typeface="DFKai-SB" panose="03000509000000000000" pitchFamily="65" charset="-120"/>
                <a:cs typeface="Times New Roman" panose="02020603050405020304" pitchFamily="18" charset="0"/>
              </a:rPr>
              <a:t>成員</a:t>
            </a:r>
            <a:r>
              <a:rPr lang="zh-TW" altLang="en-US" dirty="0" smtClean="0">
                <a:latin typeface="Times New Roman" panose="02020603050405020304" pitchFamily="18" charset="0"/>
                <a:ea typeface="DFKai-SB" panose="03000509000000000000" pitchFamily="65" charset="-120"/>
                <a:cs typeface="Times New Roman" panose="02020603050405020304" pitchFamily="18" charset="0"/>
              </a:rPr>
              <a:t>國</a:t>
            </a:r>
            <a:r>
              <a:rPr lang="zh-CN" altLang="en-US" dirty="0" smtClean="0">
                <a:latin typeface="Times New Roman" panose="02020603050405020304" pitchFamily="18" charset="0"/>
                <a:ea typeface="DFKai-SB" panose="03000509000000000000" pitchFamily="65" charset="-120"/>
                <a:cs typeface="Times New Roman" panose="02020603050405020304" pitchFamily="18" charset="0"/>
              </a:rPr>
              <a:t>之間</a:t>
            </a:r>
            <a:r>
              <a:rPr lang="zh-TW" altLang="en-US" dirty="0" smtClean="0">
                <a:latin typeface="Times New Roman" panose="02020603050405020304" pitchFamily="18" charset="0"/>
                <a:ea typeface="DFKai-SB" panose="03000509000000000000" pitchFamily="65" charset="-120"/>
                <a:cs typeface="Times New Roman" panose="02020603050405020304" pitchFamily="18" charset="0"/>
              </a:rPr>
              <a:t>訂立</a:t>
            </a:r>
            <a:r>
              <a:rPr lang="zh-TW" altLang="en-US" dirty="0" smtClean="0">
                <a:latin typeface="Times New Roman" panose="02020603050405020304" pitchFamily="18" charset="0"/>
                <a:ea typeface="DFKai-SB" panose="03000509000000000000" pitchFamily="65" charset="-120"/>
                <a:cs typeface="Times New Roman" panose="02020603050405020304" pitchFamily="18" charset="0"/>
                <a:sym typeface="+mn-ea"/>
              </a:rPr>
              <a:t>借款</a:t>
            </a:r>
            <a:r>
              <a:rPr lang="zh-CN" altLang="en-US" dirty="0" smtClean="0">
                <a:latin typeface="Times New Roman" panose="02020603050405020304" pitchFamily="18" charset="0"/>
                <a:ea typeface="DFKai-SB" panose="03000509000000000000" pitchFamily="65" charset="-120"/>
                <a:cs typeface="Times New Roman" panose="02020603050405020304" pitchFamily="18" charset="0"/>
              </a:rPr>
              <a:t>安排</a:t>
            </a:r>
            <a:r>
              <a:rPr lang="zh-TW" altLang="en-US" dirty="0" smtClean="0">
                <a:latin typeface="Times New Roman" panose="02020603050405020304" pitchFamily="18" charset="0"/>
                <a:ea typeface="DFKai-SB" panose="03000509000000000000" pitchFamily="65" charset="-120"/>
                <a:cs typeface="Times New Roman" panose="02020603050405020304" pitchFamily="18" charset="0"/>
              </a:rPr>
              <a:t>，</a:t>
            </a:r>
            <a:r>
              <a:rPr lang="zh-CN" altLang="en-US" dirty="0" smtClean="0">
                <a:latin typeface="Times New Roman" panose="02020603050405020304" pitchFamily="18" charset="0"/>
                <a:ea typeface="DFKai-SB" panose="03000509000000000000" pitchFamily="65" charset="-120"/>
                <a:cs typeface="Times New Roman" panose="02020603050405020304" pitchFamily="18" charset="0"/>
              </a:rPr>
              <a:t>向</a:t>
            </a:r>
            <a:r>
              <a:rPr lang="zh-TW" altLang="en-US" dirty="0" smtClean="0">
                <a:latin typeface="Times New Roman" panose="02020603050405020304" pitchFamily="18" charset="0"/>
                <a:ea typeface="DFKai-SB" panose="03000509000000000000" pitchFamily="65" charset="-120"/>
                <a:cs typeface="Times New Roman" panose="02020603050405020304" pitchFamily="18" charset="0"/>
              </a:rPr>
              <a:t>基金組織</a:t>
            </a:r>
            <a:r>
              <a:rPr lang="zh-CN" altLang="en-US" dirty="0" smtClean="0">
                <a:latin typeface="Times New Roman" panose="02020603050405020304" pitchFamily="18" charset="0"/>
                <a:ea typeface="DFKai-SB" panose="03000509000000000000" pitchFamily="65" charset="-120"/>
                <a:cs typeface="Times New Roman" panose="02020603050405020304" pitchFamily="18" charset="0"/>
              </a:rPr>
              <a:t>提供資金。</a:t>
            </a:r>
            <a:endParaRPr lang="zh-CN" altLang="en-US"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6" name="文本框 5"/>
          <p:cNvSpPr txBox="1"/>
          <p:nvPr/>
        </p:nvSpPr>
        <p:spPr>
          <a:xfrm>
            <a:off x="7371715" y="1431925"/>
            <a:ext cx="364202" cy="523220"/>
          </a:xfrm>
          <a:prstGeom prst="rect">
            <a:avLst/>
          </a:prstGeom>
          <a:noFill/>
        </p:spPr>
        <p:txBody>
          <a:bodyPr wrap="none" rtlCol="0">
            <a:spAutoFit/>
          </a:bodyPr>
          <a:lstStyle/>
          <a:p>
            <a:pPr algn="l"/>
            <a:r>
              <a:rPr lang="en-US" sz="2800" dirty="0">
                <a:solidFill>
                  <a:srgbClr val="0000FF"/>
                </a:solidFill>
                <a:latin typeface="DFKai-SB" panose="03000509000000000000" pitchFamily="65" charset="-120"/>
                <a:ea typeface="DFKai-SB" panose="03000509000000000000" pitchFamily="65" charset="-120"/>
                <a:sym typeface="+mn-ea"/>
              </a:rPr>
              <a:t> </a:t>
            </a:r>
            <a:endParaRPr lang="zh-CN" altLang="en-US" sz="2800" b="1" dirty="0">
              <a:latin typeface="DFKai-SB" panose="03000509000000000000" pitchFamily="65" charset="-120"/>
              <a:ea typeface="DFKai-SB" panose="03000509000000000000" pitchFamily="65" charset="-120"/>
              <a:sym typeface="+mn-ea"/>
            </a:endParaRPr>
          </a:p>
        </p:txBody>
      </p:sp>
      <p:sp>
        <p:nvSpPr>
          <p:cNvPr id="11" name="文本框 10"/>
          <p:cNvSpPr txBox="1"/>
          <p:nvPr/>
        </p:nvSpPr>
        <p:spPr>
          <a:xfrm>
            <a:off x="3658903" y="858478"/>
            <a:ext cx="5639783" cy="523220"/>
          </a:xfrm>
          <a:prstGeom prst="rect">
            <a:avLst/>
          </a:prstGeom>
          <a:noFill/>
        </p:spPr>
        <p:txBody>
          <a:bodyPr wrap="square" rtlCol="0">
            <a:spAutoFit/>
          </a:bodyPr>
          <a:lstStyle/>
          <a:p>
            <a:r>
              <a:rPr lang="zh-CN" altLang="en-US" sz="2800" b="1" dirty="0">
                <a:latin typeface="DFKai-SB" panose="03000509000000000000" pitchFamily="65" charset="-120"/>
                <a:ea typeface="DFKai-SB" panose="03000509000000000000" pitchFamily="65" charset="-120"/>
                <a:cs typeface="+mn-ea"/>
                <a:sym typeface="Times New Roman" panose="02020603050405020304" pitchFamily="18" charset="0"/>
              </a:rPr>
              <a:t>國際貨幣基金</a:t>
            </a:r>
            <a:r>
              <a:rPr lang="zh-CN" altLang="en-US" sz="2800" b="1" dirty="0" smtClean="0">
                <a:latin typeface="DFKai-SB" panose="03000509000000000000" pitchFamily="65" charset="-120"/>
                <a:ea typeface="DFKai-SB" panose="03000509000000000000" pitchFamily="65" charset="-120"/>
                <a:cs typeface="+mn-ea"/>
                <a:sym typeface="Times New Roman" panose="02020603050405020304" pitchFamily="18" charset="0"/>
              </a:rPr>
              <a:t>組織</a:t>
            </a:r>
            <a:r>
              <a:rPr lang="zh-CN" altLang="en-US" sz="2800" b="1" dirty="0" smtClean="0">
                <a:solidFill>
                  <a:schemeClr val="tx1"/>
                </a:solidFill>
                <a:latin typeface="DFKai-SB" panose="03000509000000000000" pitchFamily="65" charset="-120"/>
                <a:ea typeface="DFKai-SB" panose="03000509000000000000" pitchFamily="65" charset="-120"/>
                <a:cs typeface="+mn-ea"/>
                <a:sym typeface="Times New Roman" panose="02020603050405020304" pitchFamily="18" charset="0"/>
              </a:rPr>
              <a:t>的</a:t>
            </a:r>
            <a:r>
              <a:rPr lang="zh-CN" altLang="en-US" sz="2800" b="1" dirty="0">
                <a:latin typeface="DFKai-SB" panose="03000509000000000000" pitchFamily="65" charset="-120"/>
                <a:ea typeface="DFKai-SB" panose="03000509000000000000" pitchFamily="65" charset="-120"/>
              </a:rPr>
              <a:t>資金來源</a:t>
            </a:r>
            <a:r>
              <a:rPr lang="zh-CN" altLang="en-US" sz="2800" dirty="0">
                <a:solidFill>
                  <a:srgbClr val="0000FF"/>
                </a:solidFill>
                <a:latin typeface="DFKai-SB" panose="03000509000000000000" pitchFamily="65" charset="-120"/>
                <a:ea typeface="DFKai-SB" panose="03000509000000000000" pitchFamily="65" charset="-120"/>
                <a:sym typeface="+mn-ea"/>
              </a:rPr>
              <a:t>  </a:t>
            </a:r>
            <a:endParaRPr lang="zh-CN" altLang="en-US" sz="2800" b="1" dirty="0">
              <a:latin typeface="DFKai-SB" panose="03000509000000000000" pitchFamily="65" charset="-120"/>
              <a:ea typeface="DFKai-SB" panose="03000509000000000000" pitchFamily="65" charset="-120"/>
              <a:sym typeface="+mn-ea"/>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71715" y="2137081"/>
            <a:ext cx="4484607" cy="2399595"/>
          </a:xfrm>
          <a:prstGeom prst="rect">
            <a:avLst/>
          </a:prstGeom>
        </p:spPr>
      </p:pic>
      <p:sp>
        <p:nvSpPr>
          <p:cNvPr id="23" name="Rectangle 22"/>
          <p:cNvSpPr/>
          <p:nvPr/>
        </p:nvSpPr>
        <p:spPr>
          <a:xfrm>
            <a:off x="7765828" y="4990378"/>
            <a:ext cx="4090494" cy="800219"/>
          </a:xfrm>
          <a:prstGeom prst="rect">
            <a:avLst/>
          </a:prstGeom>
        </p:spPr>
        <p:txBody>
          <a:bodyPr wrap="square">
            <a:spAutoFit/>
          </a:bodyPr>
          <a:lstStyle/>
          <a:p>
            <a:pPr>
              <a:spcBef>
                <a:spcPts val="0"/>
              </a:spcBef>
              <a:spcAft>
                <a:spcPts val="0"/>
              </a:spcAft>
            </a:pPr>
            <a:r>
              <a:rPr lang="zh-TW" altLang="en-US" dirty="0">
                <a:latin typeface="DFKai-SB" panose="03000509000000000000" pitchFamily="65" charset="-120"/>
                <a:ea typeface="DFKai-SB" panose="03000509000000000000" pitchFamily="65" charset="-120"/>
                <a:cs typeface="+mn-ea"/>
                <a:sym typeface="Times New Roman" panose="02020603050405020304" pitchFamily="18" charset="0"/>
              </a:rPr>
              <a:t>資料</a:t>
            </a:r>
            <a:r>
              <a:rPr lang="zh-CN" altLang="en-US" dirty="0">
                <a:latin typeface="DFKai-SB" panose="03000509000000000000" pitchFamily="65" charset="-120"/>
                <a:ea typeface="DFKai-SB" panose="03000509000000000000" pitchFamily="65" charset="-120"/>
                <a:cs typeface="+mn-ea"/>
                <a:sym typeface="Times New Roman" panose="02020603050405020304" pitchFamily="18" charset="0"/>
              </a:rPr>
              <a:t>來源</a:t>
            </a:r>
            <a:r>
              <a:rPr lang="zh-CN" altLang="en-US" dirty="0" smtClean="0">
                <a:latin typeface="DFKai-SB" panose="03000509000000000000" pitchFamily="65" charset="-120"/>
                <a:ea typeface="DFKai-SB" panose="03000509000000000000" pitchFamily="65" charset="-120"/>
                <a:cs typeface="+mn-ea"/>
                <a:sym typeface="Times New Roman" panose="02020603050405020304" pitchFamily="18" charset="0"/>
              </a:rPr>
              <a:t>：</a:t>
            </a:r>
            <a:r>
              <a:rPr lang="zh-TW" altLang="en-US" dirty="0" smtClean="0">
                <a:latin typeface="DFKai-SB" panose="03000509000000000000" pitchFamily="65" charset="-120"/>
                <a:ea typeface="DFKai-SB" panose="03000509000000000000" pitchFamily="65" charset="-120"/>
                <a:cs typeface="+mn-ea"/>
                <a:sym typeface="Times New Roman" panose="02020603050405020304" pitchFamily="18" charset="0"/>
              </a:rPr>
              <a:t>國際貨幣基金組織網站</a:t>
            </a:r>
            <a:r>
              <a:rPr lang="en-US" altLang="zh-CN" sz="1400" dirty="0" smtClean="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https</a:t>
            </a:r>
            <a:r>
              <a:rPr lang="en-US" altLang="zh-CN" sz="1400" dirty="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a:t>
            </a:r>
            <a:r>
              <a:rPr lang="en-US" altLang="zh-CN" sz="1400" dirty="0" smtClean="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www.imf.org/en/About/Factsheets/Where-the-IMF-Gets-Its-Money</a:t>
            </a:r>
          </a:p>
        </p:txBody>
      </p:sp>
      <p:sp>
        <p:nvSpPr>
          <p:cNvPr id="15" name="任意多边形: 形状 7"/>
          <p:cNvSpPr/>
          <p:nvPr/>
        </p:nvSpPr>
        <p:spPr bwMode="auto">
          <a:xfrm>
            <a:off x="4041451" y="159281"/>
            <a:ext cx="4233288"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TW" altLang="en-US" sz="4000" b="1" dirty="0">
                <a:solidFill>
                  <a:schemeClr val="bg1"/>
                </a:solidFill>
                <a:latin typeface="標楷體" panose="03000509000000000000" pitchFamily="65" charset="-120"/>
                <a:ea typeface="標楷體" panose="03000509000000000000" pitchFamily="65" charset="-120"/>
              </a:rPr>
              <a:t>國際經濟</a:t>
            </a:r>
            <a:r>
              <a:rPr lang="zh-TW" altLang="en-US" sz="4000" b="1" dirty="0" smtClean="0">
                <a:solidFill>
                  <a:schemeClr val="bg1"/>
                </a:solidFill>
                <a:latin typeface="標楷體" panose="03000509000000000000" pitchFamily="65" charset="-120"/>
                <a:ea typeface="標楷體" panose="03000509000000000000" pitchFamily="65" charset="-120"/>
              </a:rPr>
              <a:t>組織</a:t>
            </a:r>
            <a:endParaRPr lang="zh-TW" altLang="en-US" sz="4000" b="1" dirty="0">
              <a:solidFill>
                <a:schemeClr val="bg1"/>
              </a:solidFill>
              <a:latin typeface="標楷體" panose="03000509000000000000" pitchFamily="65" charset="-120"/>
              <a:ea typeface="標楷體" panose="03000509000000000000" pitchFamily="65" charset="-120"/>
            </a:endParaRPr>
          </a:p>
        </p:txBody>
      </p:sp>
      <p:pic>
        <p:nvPicPr>
          <p:cNvPr id="17" name="Picture 16"/>
          <p:cNvPicPr>
            <a:picLocks noChangeAspect="1"/>
          </p:cNvPicPr>
          <p:nvPr/>
        </p:nvPicPr>
        <p:blipFill>
          <a:blip r:embed="rId4"/>
          <a:stretch>
            <a:fillRect/>
          </a:stretch>
        </p:blipFill>
        <p:spPr>
          <a:xfrm>
            <a:off x="425518" y="190497"/>
            <a:ext cx="1594256" cy="580365"/>
          </a:xfrm>
          <a:prstGeom prst="rect">
            <a:avLst/>
          </a:prstGeom>
        </p:spPr>
      </p:pic>
    </p:spTree>
    <p:custDataLst>
      <p:tags r:id="rId1"/>
    </p:custDataLst>
    <p:extLst>
      <p:ext uri="{BB962C8B-B14F-4D97-AF65-F5344CB8AC3E}">
        <p14:creationId xmlns:p14="http://schemas.microsoft.com/office/powerpoint/2010/main" val="2396353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910970" y="5826781"/>
            <a:ext cx="10715913" cy="615553"/>
          </a:xfrm>
          <a:prstGeom prst="rect">
            <a:avLst/>
          </a:prstGeom>
          <a:noFill/>
        </p:spPr>
        <p:txBody>
          <a:bodyPr wrap="square" rtlCol="0">
            <a:spAutoFit/>
          </a:bodyPr>
          <a:lstStyle/>
          <a:p>
            <a:pPr>
              <a:lnSpc>
                <a:spcPct val="100000"/>
              </a:lnSpc>
            </a:pPr>
            <a:r>
              <a:rPr lang="zh-TW" altLang="en-US" sz="2000" dirty="0" smtClean="0">
                <a:latin typeface="DFKai-SB" panose="03000509000000000000" pitchFamily="65" charset="-120"/>
                <a:ea typeface="DFKai-SB" panose="03000509000000000000" pitchFamily="65" charset="-120"/>
                <a:cs typeface="+mn-ea"/>
                <a:sym typeface="Times New Roman" panose="02020603050405020304" pitchFamily="18" charset="0"/>
              </a:rPr>
              <a:t>參考資料</a:t>
            </a:r>
            <a:r>
              <a:rPr lang="zh-CN" altLang="en-US" sz="2000" dirty="0" smtClean="0">
                <a:latin typeface="DFKai-SB" panose="03000509000000000000" pitchFamily="65" charset="-120"/>
                <a:ea typeface="DFKai-SB" panose="03000509000000000000" pitchFamily="65" charset="-120"/>
                <a:cs typeface="+mn-ea"/>
                <a:sym typeface="Times New Roman" panose="02020603050405020304" pitchFamily="18" charset="0"/>
              </a:rPr>
              <a:t>：</a:t>
            </a:r>
            <a:r>
              <a:rPr lang="zh-TW" altLang="en-US" sz="2000" dirty="0" smtClean="0">
                <a:latin typeface="DFKai-SB" panose="03000509000000000000" pitchFamily="65" charset="-120"/>
                <a:ea typeface="DFKai-SB" panose="03000509000000000000" pitchFamily="65" charset="-120"/>
                <a:cs typeface="+mn-ea"/>
                <a:sym typeface="Times New Roman" panose="02020603050405020304" pitchFamily="18" charset="0"/>
              </a:rPr>
              <a:t>國際貨幣基金組織網站</a:t>
            </a:r>
            <a:endParaRPr lang="en-US" altLang="zh-TW" sz="2000" dirty="0" smtClean="0">
              <a:latin typeface="DFKai-SB" panose="03000509000000000000" pitchFamily="65" charset="-120"/>
              <a:ea typeface="DFKai-SB" panose="03000509000000000000" pitchFamily="65" charset="-120"/>
              <a:cs typeface="+mn-ea"/>
              <a:sym typeface="Times New Roman" panose="02020603050405020304" pitchFamily="18" charset="0"/>
            </a:endParaRPr>
          </a:p>
          <a:p>
            <a:pPr>
              <a:lnSpc>
                <a:spcPct val="100000"/>
              </a:lnSpc>
            </a:pPr>
            <a:r>
              <a:rPr lang="en-US" altLang="zh-CN" sz="14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https</a:t>
            </a:r>
            <a:r>
              <a:rPr lang="en-US" altLang="zh-CN" sz="1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r>
              <a:rPr lang="en-US" altLang="zh-CN" sz="14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www.imf.org/external/pubs/ft/ar/2019/eng/assets/pdf/imf-annual-report-2019-cn.pdf</a:t>
            </a:r>
            <a:endParaRPr lang="en-US" altLang="zh-CN" sz="1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p:txBody>
      </p:sp>
      <p:sp>
        <p:nvSpPr>
          <p:cNvPr id="23" name="标题 1">
            <a:extLst>
              <a:ext uri="{FF2B5EF4-FFF2-40B4-BE49-F238E27FC236}">
                <a16:creationId xmlns:a16="http://schemas.microsoft.com/office/drawing/2014/main" id="{DD81B73F-E22C-42CE-A5DB-9F996C6FFEDE}"/>
              </a:ext>
            </a:extLst>
          </p:cNvPr>
          <p:cNvSpPr txBox="1">
            <a:spLocks noChangeArrowheads="1"/>
          </p:cNvSpPr>
          <p:nvPr/>
        </p:nvSpPr>
        <p:spPr bwMode="auto">
          <a:xfrm>
            <a:off x="2124257" y="1001178"/>
            <a:ext cx="8067675" cy="515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zh-CN" altLang="en-US" dirty="0" smtClean="0">
                <a:latin typeface="DFKai-SB" panose="03000509000000000000" pitchFamily="65" charset="-120"/>
                <a:ea typeface="DFKai-SB" panose="03000509000000000000" pitchFamily="65" charset="-120"/>
                <a:cs typeface="+mn-ea"/>
                <a:sym typeface="Times New Roman" panose="02020603050405020304" pitchFamily="18" charset="0"/>
              </a:rPr>
              <a:t>國際</a:t>
            </a:r>
            <a:r>
              <a:rPr lang="zh-CN" altLang="en-US" dirty="0">
                <a:latin typeface="DFKai-SB" panose="03000509000000000000" pitchFamily="65" charset="-120"/>
                <a:ea typeface="DFKai-SB" panose="03000509000000000000" pitchFamily="65" charset="-120"/>
                <a:cs typeface="+mn-ea"/>
                <a:sym typeface="Times New Roman" panose="02020603050405020304" pitchFamily="18" charset="0"/>
              </a:rPr>
              <a:t>貨幣基金</a:t>
            </a:r>
            <a:r>
              <a:rPr lang="zh-CN" altLang="en-US" dirty="0" smtClean="0">
                <a:latin typeface="DFKai-SB" panose="03000509000000000000" pitchFamily="65" charset="-120"/>
                <a:ea typeface="DFKai-SB" panose="03000509000000000000" pitchFamily="65" charset="-120"/>
                <a:cs typeface="+mn-ea"/>
                <a:sym typeface="Times New Roman" panose="02020603050405020304" pitchFamily="18" charset="0"/>
              </a:rPr>
              <a:t>組織</a:t>
            </a:r>
            <a:r>
              <a:rPr lang="zh-CN" altLang="en-US" cap="small" dirty="0" smtClean="0">
                <a:latin typeface="DFKai-SB" panose="03000509000000000000" pitchFamily="65" charset="-120"/>
                <a:ea typeface="DFKai-SB" panose="03000509000000000000" pitchFamily="65" charset="-120"/>
                <a:sym typeface="+mn-ea"/>
              </a:rPr>
              <a:t>的</a:t>
            </a:r>
            <a:r>
              <a:rPr lang="zh-CN" altLang="en-US" cap="small" dirty="0">
                <a:latin typeface="DFKai-SB" panose="03000509000000000000" pitchFamily="65" charset="-120"/>
                <a:ea typeface="DFKai-SB" panose="03000509000000000000" pitchFamily="65" charset="-120"/>
                <a:sym typeface="+mn-ea"/>
              </a:rPr>
              <a:t>三項主要職責</a:t>
            </a:r>
            <a:endParaRPr lang="zh-CN" altLang="en-US" dirty="0">
              <a:latin typeface="DFKai-SB" panose="03000509000000000000" pitchFamily="65" charset="-120"/>
              <a:ea typeface="DFKai-SB" panose="03000509000000000000" pitchFamily="65" charset="-120"/>
            </a:endParaRPr>
          </a:p>
        </p:txBody>
      </p:sp>
      <p:grpSp>
        <p:nvGrpSpPr>
          <p:cNvPr id="24" name="组合 23"/>
          <p:cNvGrpSpPr/>
          <p:nvPr/>
        </p:nvGrpSpPr>
        <p:grpSpPr>
          <a:xfrm>
            <a:off x="348650" y="1732717"/>
            <a:ext cx="3764677" cy="3330075"/>
            <a:chOff x="1377209" y="1311754"/>
            <a:chExt cx="3431858" cy="3141517"/>
          </a:xfrm>
        </p:grpSpPr>
        <p:grpSp>
          <p:nvGrpSpPr>
            <p:cNvPr id="25" name="Group 24">
              <a:extLst>
                <a:ext uri="{FF2B5EF4-FFF2-40B4-BE49-F238E27FC236}">
                  <a16:creationId xmlns:a16="http://schemas.microsoft.com/office/drawing/2014/main" id="{F81CD886-5FC3-4F49-8D91-4CDE31085F56}"/>
                </a:ext>
              </a:extLst>
            </p:cNvPr>
            <p:cNvGrpSpPr/>
            <p:nvPr/>
          </p:nvGrpSpPr>
          <p:grpSpPr>
            <a:xfrm>
              <a:off x="1655245" y="1311754"/>
              <a:ext cx="3153822" cy="3141517"/>
              <a:chOff x="10959345" y="1390110"/>
              <a:chExt cx="3200401" cy="3034022"/>
            </a:xfrm>
          </p:grpSpPr>
          <p:sp>
            <p:nvSpPr>
              <p:cNvPr id="30" name="Rectangle 26">
                <a:extLst>
                  <a:ext uri="{FF2B5EF4-FFF2-40B4-BE49-F238E27FC236}">
                    <a16:creationId xmlns:a16="http://schemas.microsoft.com/office/drawing/2014/main" id="{7A2B5A96-6442-40CA-800A-9816D89B47C8}"/>
                  </a:ext>
                </a:extLst>
              </p:cNvPr>
              <p:cNvSpPr/>
              <p:nvPr/>
            </p:nvSpPr>
            <p:spPr bwMode="auto">
              <a:xfrm>
                <a:off x="10959346" y="1390111"/>
                <a:ext cx="3200400" cy="3034021"/>
              </a:xfrm>
              <a:prstGeom prst="rect">
                <a:avLst/>
              </a:prstGeom>
              <a:solidFill>
                <a:schemeClr val="bg1"/>
              </a:solidFill>
              <a:ln w="25400" cap="flat" cmpd="sng" algn="ctr">
                <a:noFill/>
                <a:prstDash val="solid"/>
              </a:ln>
              <a:effectLst>
                <a:outerShdw blurRad="63500" sx="102000" sy="102000" algn="ctr" rotWithShape="0">
                  <a:prstClr val="black">
                    <a:alpha val="40000"/>
                  </a:prstClr>
                </a:outerShdw>
              </a:effectLst>
            </p:spPr>
            <p:txBody>
              <a:bodyPr tIns="777240" rtlCol="0" anchor="t" anchorCtr="0"/>
              <a:lstStyle/>
              <a:p>
                <a:endParaRPr lang="zh-CN" altLang="en-US" b="1" dirty="0">
                  <a:latin typeface="DFKai-SB" panose="03000509000000000000" pitchFamily="65" charset="-120"/>
                  <a:ea typeface="DFKai-SB" panose="03000509000000000000" pitchFamily="65" charset="-120"/>
                  <a:sym typeface="+mn-ea"/>
                </a:endParaRPr>
              </a:p>
            </p:txBody>
          </p:sp>
          <p:sp>
            <p:nvSpPr>
              <p:cNvPr id="31" name="Rectangle 27">
                <a:extLst>
                  <a:ext uri="{FF2B5EF4-FFF2-40B4-BE49-F238E27FC236}">
                    <a16:creationId xmlns:a16="http://schemas.microsoft.com/office/drawing/2014/main" id="{5A4DCC90-0895-45E7-BD94-609F448166EC}"/>
                  </a:ext>
                </a:extLst>
              </p:cNvPr>
              <p:cNvSpPr/>
              <p:nvPr/>
            </p:nvSpPr>
            <p:spPr>
              <a:xfrm>
                <a:off x="10959345" y="1390110"/>
                <a:ext cx="3200400" cy="937118"/>
              </a:xfrm>
              <a:prstGeom prst="rect">
                <a:avLst/>
              </a:prstGeom>
              <a:solidFill>
                <a:srgbClr val="8BC3AA"/>
              </a:solidFill>
              <a:ln w="25400" cap="flat" cmpd="sng" algn="ctr">
                <a:noFill/>
                <a:prstDash val="solid"/>
              </a:ln>
              <a:effectLst/>
            </p:spPr>
            <p:txBody>
              <a:bodyPr rtlCol="0" anchor="ctr" anchorCtr="0">
                <a:noAutofit/>
              </a:bodyPr>
              <a:lstStyle/>
              <a:p>
                <a:pPr algn="ctr" defTabSz="761748">
                  <a:lnSpc>
                    <a:spcPct val="90000"/>
                  </a:lnSpc>
                </a:pPr>
                <a:endParaRPr lang="en-US" sz="1400" b="1" kern="0" dirty="0">
                  <a:solidFill>
                    <a:schemeClr val="bg1">
                      <a:alpha val="99000"/>
                    </a:schemeClr>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endParaRPr>
              </a:p>
            </p:txBody>
          </p:sp>
        </p:grpSp>
        <p:sp>
          <p:nvSpPr>
            <p:cNvPr id="26" name="矩形 25"/>
            <p:cNvSpPr/>
            <p:nvPr/>
          </p:nvSpPr>
          <p:spPr>
            <a:xfrm>
              <a:off x="1698863" y="1358110"/>
              <a:ext cx="3024546" cy="830997"/>
            </a:xfrm>
            <a:prstGeom prst="rect">
              <a:avLst/>
            </a:prstGeom>
          </p:spPr>
          <p:txBody>
            <a:bodyPr wrap="none">
              <a:spAutoFit/>
            </a:bodyPr>
            <a:lstStyle/>
            <a:p>
              <a:pPr algn="ctr"/>
              <a:r>
                <a:rPr lang="zh-CN" altLang="en-US" sz="2400" b="1" dirty="0">
                  <a:latin typeface="DFKai-SB" panose="03000509000000000000" pitchFamily="65" charset="-120"/>
                  <a:ea typeface="DFKai-SB" panose="03000509000000000000" pitchFamily="65" charset="-120"/>
                  <a:sym typeface="+mn-ea"/>
                </a:rPr>
                <a:t>經濟</a:t>
              </a:r>
              <a:r>
                <a:rPr lang="zh-CN" altLang="en-US" sz="2400" b="1" dirty="0" smtClean="0">
                  <a:latin typeface="DFKai-SB" panose="03000509000000000000" pitchFamily="65" charset="-120"/>
                  <a:ea typeface="DFKai-SB" panose="03000509000000000000" pitchFamily="65" charset="-120"/>
                  <a:sym typeface="+mn-ea"/>
                </a:rPr>
                <a:t>監督</a:t>
              </a:r>
              <a:endParaRPr lang="en-US" altLang="zh-CN" sz="2400" b="1" dirty="0" smtClean="0">
                <a:latin typeface="DFKai-SB" panose="03000509000000000000" pitchFamily="65" charset="-120"/>
                <a:ea typeface="DFKai-SB" panose="03000509000000000000" pitchFamily="65" charset="-120"/>
                <a:sym typeface="+mn-ea"/>
              </a:endParaRPr>
            </a:p>
            <a:p>
              <a:pPr algn="ctr"/>
              <a:r>
                <a:rPr lang="en-US" altLang="zh-HK" sz="2400" b="1" dirty="0"/>
                <a:t>Economic Surveillance</a:t>
              </a:r>
              <a:endParaRPr lang="zh-CN" altLang="en-US" sz="2400" b="1" dirty="0">
                <a:latin typeface="DFKai-SB" panose="03000509000000000000" pitchFamily="65" charset="-120"/>
                <a:ea typeface="DFKai-SB" panose="03000509000000000000" pitchFamily="65" charset="-120"/>
                <a:cs typeface="+mn-ea"/>
                <a:sym typeface="+mn-ea"/>
              </a:endParaRPr>
            </a:p>
          </p:txBody>
        </p:sp>
        <p:sp>
          <p:nvSpPr>
            <p:cNvPr id="27" name="矩形 26"/>
            <p:cNvSpPr/>
            <p:nvPr/>
          </p:nvSpPr>
          <p:spPr>
            <a:xfrm>
              <a:off x="1377209" y="2418253"/>
              <a:ext cx="3366336" cy="1713062"/>
            </a:xfrm>
            <a:prstGeom prst="rect">
              <a:avLst/>
            </a:prstGeom>
          </p:spPr>
          <p:txBody>
            <a:bodyPr wrap="square">
              <a:spAutoFit/>
            </a:bodyPr>
            <a:lstStyle/>
            <a:p>
              <a:pPr marL="571500" indent="-285750">
                <a:buFont typeface="Arial" panose="020B0604020202020204" pitchFamily="34" charset="0"/>
                <a:buChar char="•"/>
              </a:pPr>
              <a:r>
                <a:rPr lang="zh-CN" altLang="en-US" sz="2800" dirty="0" smtClean="0">
                  <a:latin typeface="DFKai-SB" panose="03000509000000000000" pitchFamily="65" charset="-120"/>
                  <a:ea typeface="DFKai-SB" panose="03000509000000000000" pitchFamily="65" charset="-120"/>
                  <a:sym typeface="+mn-ea"/>
                </a:rPr>
                <a:t>監督國際貨幣體系，並監測成員國的經濟和金融政策</a:t>
              </a:r>
              <a:r>
                <a:rPr lang="zh-TW" altLang="en-US" sz="2800" dirty="0" smtClean="0">
                  <a:latin typeface="DFKai-SB" panose="03000509000000000000" pitchFamily="65" charset="-120"/>
                  <a:ea typeface="DFKai-SB" panose="03000509000000000000" pitchFamily="65" charset="-120"/>
                  <a:sym typeface="+mn-ea"/>
                </a:rPr>
                <a:t>，並為成員國</a:t>
              </a:r>
              <a:r>
                <a:rPr lang="zh-CN" altLang="en-US" sz="2800" dirty="0" smtClean="0">
                  <a:latin typeface="DFKai-SB" panose="03000509000000000000" pitchFamily="65" charset="-120"/>
                  <a:ea typeface="DFKai-SB" panose="03000509000000000000" pitchFamily="65" charset="-120"/>
                  <a:sym typeface="+mn-ea"/>
                </a:rPr>
                <a:t>提</a:t>
              </a:r>
              <a:r>
                <a:rPr lang="zh-TW" altLang="en-US" sz="2800" dirty="0" smtClean="0">
                  <a:latin typeface="DFKai-SB" panose="03000509000000000000" pitchFamily="65" charset="-120"/>
                  <a:ea typeface="DFKai-SB" panose="03000509000000000000" pitchFamily="65" charset="-120"/>
                  <a:sym typeface="+mn-ea"/>
                </a:rPr>
                <a:t>供</a:t>
              </a:r>
              <a:r>
                <a:rPr lang="zh-CN" altLang="en-US" sz="2800" dirty="0" smtClean="0">
                  <a:latin typeface="DFKai-SB" panose="03000509000000000000" pitchFamily="65" charset="-120"/>
                  <a:ea typeface="DFKai-SB" panose="03000509000000000000" pitchFamily="65" charset="-120"/>
                  <a:sym typeface="+mn-ea"/>
                </a:rPr>
                <a:t>建議。 </a:t>
              </a:r>
              <a:endParaRPr lang="zh-CN" altLang="en-US" sz="2800" b="1" dirty="0">
                <a:latin typeface="DFKai-SB" panose="03000509000000000000" pitchFamily="65" charset="-120"/>
                <a:ea typeface="DFKai-SB" panose="03000509000000000000" pitchFamily="65" charset="-120"/>
                <a:sym typeface="+mn-ea"/>
              </a:endParaRPr>
            </a:p>
          </p:txBody>
        </p:sp>
      </p:grpSp>
      <p:grpSp>
        <p:nvGrpSpPr>
          <p:cNvPr id="32" name="组合 31"/>
          <p:cNvGrpSpPr/>
          <p:nvPr/>
        </p:nvGrpSpPr>
        <p:grpSpPr>
          <a:xfrm>
            <a:off x="4300808" y="1770665"/>
            <a:ext cx="3456872" cy="3292128"/>
            <a:chOff x="5271241" y="1311754"/>
            <a:chExt cx="3153821" cy="3141517"/>
          </a:xfrm>
        </p:grpSpPr>
        <p:grpSp>
          <p:nvGrpSpPr>
            <p:cNvPr id="33" name="Group 24">
              <a:extLst>
                <a:ext uri="{FF2B5EF4-FFF2-40B4-BE49-F238E27FC236}">
                  <a16:creationId xmlns:a16="http://schemas.microsoft.com/office/drawing/2014/main" id="{F81CD886-5FC3-4F49-8D91-4CDE31085F56}"/>
                </a:ext>
              </a:extLst>
            </p:cNvPr>
            <p:cNvGrpSpPr/>
            <p:nvPr/>
          </p:nvGrpSpPr>
          <p:grpSpPr>
            <a:xfrm>
              <a:off x="5271241" y="1311754"/>
              <a:ext cx="3153821" cy="3141517"/>
              <a:chOff x="10959346" y="1390110"/>
              <a:chExt cx="3200400" cy="3034021"/>
            </a:xfrm>
          </p:grpSpPr>
          <p:sp>
            <p:nvSpPr>
              <p:cNvPr id="38" name="Rectangle 26">
                <a:extLst>
                  <a:ext uri="{FF2B5EF4-FFF2-40B4-BE49-F238E27FC236}">
                    <a16:creationId xmlns:a16="http://schemas.microsoft.com/office/drawing/2014/main" id="{7A2B5A96-6442-40CA-800A-9816D89B47C8}"/>
                  </a:ext>
                </a:extLst>
              </p:cNvPr>
              <p:cNvSpPr/>
              <p:nvPr/>
            </p:nvSpPr>
            <p:spPr bwMode="auto">
              <a:xfrm>
                <a:off x="10959346" y="1390110"/>
                <a:ext cx="3200400" cy="3034021"/>
              </a:xfrm>
              <a:prstGeom prst="rect">
                <a:avLst/>
              </a:prstGeom>
              <a:solidFill>
                <a:schemeClr val="bg1"/>
              </a:solidFill>
              <a:ln w="25400" cap="flat" cmpd="sng" algn="ctr">
                <a:noFill/>
                <a:prstDash val="solid"/>
              </a:ln>
              <a:effectLst>
                <a:outerShdw blurRad="63500" sx="102000" sy="102000" algn="ctr" rotWithShape="0">
                  <a:prstClr val="black">
                    <a:alpha val="40000"/>
                  </a:prstClr>
                </a:outerShdw>
              </a:effectLst>
            </p:spPr>
            <p:txBody>
              <a:bodyPr tIns="777240" rtlCol="0" anchor="t" anchorCtr="0"/>
              <a:lstStyle/>
              <a:p>
                <a:endParaRPr lang="zh-CN" altLang="en-US" b="1" dirty="0">
                  <a:latin typeface="DFKai-SB" panose="03000509000000000000" pitchFamily="65" charset="-120"/>
                  <a:ea typeface="DFKai-SB" panose="03000509000000000000" pitchFamily="65" charset="-120"/>
                  <a:sym typeface="+mn-ea"/>
                </a:endParaRPr>
              </a:p>
            </p:txBody>
          </p:sp>
          <p:sp>
            <p:nvSpPr>
              <p:cNvPr id="39" name="Rectangle 27">
                <a:extLst>
                  <a:ext uri="{FF2B5EF4-FFF2-40B4-BE49-F238E27FC236}">
                    <a16:creationId xmlns:a16="http://schemas.microsoft.com/office/drawing/2014/main" id="{5A4DCC90-0895-45E7-BD94-609F448166EC}"/>
                  </a:ext>
                </a:extLst>
              </p:cNvPr>
              <p:cNvSpPr/>
              <p:nvPr/>
            </p:nvSpPr>
            <p:spPr>
              <a:xfrm>
                <a:off x="10959346" y="1390110"/>
                <a:ext cx="3200400" cy="937118"/>
              </a:xfrm>
              <a:prstGeom prst="rect">
                <a:avLst/>
              </a:prstGeom>
              <a:solidFill>
                <a:schemeClr val="accent2">
                  <a:lumMod val="60000"/>
                  <a:lumOff val="40000"/>
                </a:schemeClr>
              </a:solidFill>
              <a:ln w="25400" cap="flat" cmpd="sng" algn="ctr">
                <a:noFill/>
                <a:prstDash val="solid"/>
              </a:ln>
              <a:effectLst/>
            </p:spPr>
            <p:txBody>
              <a:bodyPr rtlCol="0" anchor="ctr" anchorCtr="0">
                <a:noAutofit/>
              </a:bodyPr>
              <a:lstStyle/>
              <a:p>
                <a:pPr algn="ctr" defTabSz="761748">
                  <a:lnSpc>
                    <a:spcPct val="90000"/>
                  </a:lnSpc>
                </a:pPr>
                <a:endParaRPr lang="en-US" sz="1400" b="1" kern="0" dirty="0">
                  <a:solidFill>
                    <a:schemeClr val="bg1">
                      <a:alpha val="99000"/>
                    </a:schemeClr>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endParaRPr>
              </a:p>
            </p:txBody>
          </p:sp>
        </p:grpSp>
        <p:sp>
          <p:nvSpPr>
            <p:cNvPr id="34" name="矩形 33"/>
            <p:cNvSpPr/>
            <p:nvPr/>
          </p:nvSpPr>
          <p:spPr>
            <a:xfrm>
              <a:off x="6138459" y="1398940"/>
              <a:ext cx="1186542" cy="830997"/>
            </a:xfrm>
            <a:prstGeom prst="rect">
              <a:avLst/>
            </a:prstGeom>
          </p:spPr>
          <p:txBody>
            <a:bodyPr wrap="none">
              <a:spAutoFit/>
            </a:bodyPr>
            <a:lstStyle/>
            <a:p>
              <a:pPr algn="ctr"/>
              <a:r>
                <a:rPr lang="zh-CN" altLang="en-US" sz="2400" b="1" dirty="0" smtClean="0">
                  <a:latin typeface="DFKai-SB" panose="03000509000000000000" pitchFamily="65" charset="-120"/>
                  <a:ea typeface="DFKai-SB" panose="03000509000000000000" pitchFamily="65" charset="-120"/>
                  <a:sym typeface="+mn-ea"/>
                </a:rPr>
                <a:t>貸款</a:t>
              </a:r>
              <a:endParaRPr lang="en-US" altLang="zh-CN" sz="2400" b="1" dirty="0" smtClean="0">
                <a:latin typeface="DFKai-SB" panose="03000509000000000000" pitchFamily="65" charset="-120"/>
                <a:ea typeface="DFKai-SB" panose="03000509000000000000" pitchFamily="65" charset="-120"/>
                <a:sym typeface="+mn-ea"/>
              </a:endParaRPr>
            </a:p>
            <a:p>
              <a:pPr algn="ctr"/>
              <a:r>
                <a:rPr lang="en-US" altLang="zh-CN" sz="2400" b="1" dirty="0" smtClean="0">
                  <a:ea typeface="DFKai-SB" panose="03000509000000000000" pitchFamily="65" charset="-120"/>
                  <a:cs typeface="+mn-ea"/>
                  <a:sym typeface="+mn-ea"/>
                </a:rPr>
                <a:t>Lending</a:t>
              </a:r>
              <a:endParaRPr lang="zh-CN" altLang="en-US" sz="2400" b="1" dirty="0">
                <a:ea typeface="DFKai-SB" panose="03000509000000000000" pitchFamily="65" charset="-120"/>
                <a:cs typeface="+mn-ea"/>
                <a:sym typeface="+mn-ea"/>
              </a:endParaRPr>
            </a:p>
          </p:txBody>
        </p:sp>
        <p:sp>
          <p:nvSpPr>
            <p:cNvPr id="35" name="矩形 34"/>
            <p:cNvSpPr/>
            <p:nvPr/>
          </p:nvSpPr>
          <p:spPr>
            <a:xfrm>
              <a:off x="5410515" y="2242962"/>
              <a:ext cx="2832403" cy="2143982"/>
            </a:xfrm>
            <a:prstGeom prst="rect">
              <a:avLst/>
            </a:prstGeom>
          </p:spPr>
          <p:txBody>
            <a:bodyPr wrap="square">
              <a:spAutoFit/>
            </a:bodyPr>
            <a:lstStyle/>
            <a:p>
              <a:pPr marL="285750" indent="-285750">
                <a:buFont typeface="Arial" panose="020B0604020202020204" pitchFamily="34" charset="0"/>
                <a:buChar char="•"/>
              </a:pPr>
              <a:r>
                <a:rPr lang="zh-CN" altLang="en-US" sz="2800" dirty="0">
                  <a:latin typeface="DFKai-SB" panose="03000509000000000000" pitchFamily="65" charset="-120"/>
                  <a:ea typeface="DFKai-SB" panose="03000509000000000000" pitchFamily="65" charset="-120"/>
                  <a:sym typeface="+mn-ea"/>
                </a:rPr>
                <a:t>向成員國提供融資，幫助其應對國際收支問題</a:t>
              </a:r>
              <a:r>
                <a:rPr lang="zh-CN" altLang="en-US" sz="2800" dirty="0" smtClean="0">
                  <a:latin typeface="DFKai-SB" panose="03000509000000000000" pitchFamily="65" charset="-120"/>
                  <a:ea typeface="DFKai-SB" panose="03000509000000000000" pitchFamily="65" charset="-120"/>
                  <a:sym typeface="+mn-ea"/>
                </a:rPr>
                <a:t>，</a:t>
              </a:r>
              <a:r>
                <a:rPr lang="zh-TW" altLang="en-US" sz="2800" dirty="0" smtClean="0">
                  <a:latin typeface="DFKai-SB" panose="03000509000000000000" pitchFamily="65" charset="-120"/>
                  <a:ea typeface="DFKai-SB" panose="03000509000000000000" pitchFamily="65" charset="-120"/>
                  <a:sym typeface="+mn-ea"/>
                </a:rPr>
                <a:t>協助</a:t>
              </a:r>
              <a:r>
                <a:rPr lang="zh-CN" altLang="en-US" sz="2800" dirty="0" smtClean="0">
                  <a:latin typeface="DFKai-SB" panose="03000509000000000000" pitchFamily="65" charset="-120"/>
                  <a:ea typeface="DFKai-SB" panose="03000509000000000000" pitchFamily="65" charset="-120"/>
                  <a:sym typeface="+mn-ea"/>
                </a:rPr>
                <a:t>重建國際儲備、穩定貨幣</a:t>
              </a:r>
              <a:r>
                <a:rPr lang="zh-TW" altLang="en-US" sz="2800" dirty="0" smtClean="0">
                  <a:latin typeface="DFKai-SB" panose="03000509000000000000" pitchFamily="65" charset="-120"/>
                  <a:ea typeface="DFKai-SB" panose="03000509000000000000" pitchFamily="65" charset="-120"/>
                  <a:sym typeface="+mn-ea"/>
                </a:rPr>
                <a:t>等</a:t>
              </a:r>
              <a:r>
                <a:rPr lang="zh-CN" altLang="en-US" sz="2800" dirty="0" smtClean="0">
                  <a:latin typeface="DFKai-SB" panose="03000509000000000000" pitchFamily="65" charset="-120"/>
                  <a:ea typeface="DFKai-SB" panose="03000509000000000000" pitchFamily="65" charset="-120"/>
                  <a:sym typeface="+mn-ea"/>
                </a:rPr>
                <a:t>。</a:t>
              </a:r>
              <a:endParaRPr lang="zh-CN" altLang="en-US" sz="2800" dirty="0">
                <a:latin typeface="DFKai-SB" panose="03000509000000000000" pitchFamily="65" charset="-120"/>
                <a:ea typeface="DFKai-SB" panose="03000509000000000000" pitchFamily="65" charset="-120"/>
                <a:sym typeface="+mn-ea"/>
              </a:endParaRPr>
            </a:p>
          </p:txBody>
        </p:sp>
      </p:grpSp>
      <p:grpSp>
        <p:nvGrpSpPr>
          <p:cNvPr id="40" name="组合 39"/>
          <p:cNvGrpSpPr/>
          <p:nvPr/>
        </p:nvGrpSpPr>
        <p:grpSpPr>
          <a:xfrm>
            <a:off x="7993984" y="1770666"/>
            <a:ext cx="3725049" cy="3292128"/>
            <a:chOff x="5232484" y="1311754"/>
            <a:chExt cx="3192578" cy="3126607"/>
          </a:xfrm>
        </p:grpSpPr>
        <p:grpSp>
          <p:nvGrpSpPr>
            <p:cNvPr id="41" name="Group 24">
              <a:extLst>
                <a:ext uri="{FF2B5EF4-FFF2-40B4-BE49-F238E27FC236}">
                  <a16:creationId xmlns:a16="http://schemas.microsoft.com/office/drawing/2014/main" id="{F81CD886-5FC3-4F49-8D91-4CDE31085F56}"/>
                </a:ext>
              </a:extLst>
            </p:cNvPr>
            <p:cNvGrpSpPr/>
            <p:nvPr/>
          </p:nvGrpSpPr>
          <p:grpSpPr>
            <a:xfrm>
              <a:off x="5271241" y="1311754"/>
              <a:ext cx="3153821" cy="3126607"/>
              <a:chOff x="10959346" y="1390110"/>
              <a:chExt cx="3200400" cy="3019621"/>
            </a:xfrm>
          </p:grpSpPr>
          <p:sp>
            <p:nvSpPr>
              <p:cNvPr id="46" name="Rectangle 26">
                <a:extLst>
                  <a:ext uri="{FF2B5EF4-FFF2-40B4-BE49-F238E27FC236}">
                    <a16:creationId xmlns:a16="http://schemas.microsoft.com/office/drawing/2014/main" id="{7A2B5A96-6442-40CA-800A-9816D89B47C8}"/>
                  </a:ext>
                </a:extLst>
              </p:cNvPr>
              <p:cNvSpPr/>
              <p:nvPr/>
            </p:nvSpPr>
            <p:spPr bwMode="auto">
              <a:xfrm>
                <a:off x="10959346" y="1390110"/>
                <a:ext cx="3200400" cy="3019621"/>
              </a:xfrm>
              <a:prstGeom prst="rect">
                <a:avLst/>
              </a:prstGeom>
              <a:solidFill>
                <a:schemeClr val="bg1"/>
              </a:solidFill>
              <a:ln w="25400" cap="flat" cmpd="sng" algn="ctr">
                <a:noFill/>
                <a:prstDash val="solid"/>
              </a:ln>
              <a:effectLst>
                <a:outerShdw blurRad="63500" sx="102000" sy="102000" algn="ctr" rotWithShape="0">
                  <a:prstClr val="black">
                    <a:alpha val="40000"/>
                  </a:prstClr>
                </a:outerShdw>
              </a:effectLst>
            </p:spPr>
            <p:txBody>
              <a:bodyPr tIns="777240" rtlCol="0" anchor="t" anchorCtr="0"/>
              <a:lstStyle/>
              <a:p>
                <a:endParaRPr lang="zh-CN" altLang="en-US" b="1" dirty="0">
                  <a:latin typeface="DFKai-SB" panose="03000509000000000000" pitchFamily="65" charset="-120"/>
                  <a:ea typeface="DFKai-SB" panose="03000509000000000000" pitchFamily="65" charset="-120"/>
                  <a:sym typeface="+mn-ea"/>
                </a:endParaRPr>
              </a:p>
            </p:txBody>
          </p:sp>
          <p:sp>
            <p:nvSpPr>
              <p:cNvPr id="47" name="Rectangle 27">
                <a:extLst>
                  <a:ext uri="{FF2B5EF4-FFF2-40B4-BE49-F238E27FC236}">
                    <a16:creationId xmlns:a16="http://schemas.microsoft.com/office/drawing/2014/main" id="{5A4DCC90-0895-45E7-BD94-609F448166EC}"/>
                  </a:ext>
                </a:extLst>
              </p:cNvPr>
              <p:cNvSpPr/>
              <p:nvPr/>
            </p:nvSpPr>
            <p:spPr>
              <a:xfrm>
                <a:off x="10959346" y="1390110"/>
                <a:ext cx="3200400" cy="922718"/>
              </a:xfrm>
              <a:prstGeom prst="rect">
                <a:avLst/>
              </a:prstGeom>
              <a:solidFill>
                <a:schemeClr val="accent4">
                  <a:lumMod val="60000"/>
                  <a:lumOff val="40000"/>
                </a:schemeClr>
              </a:solidFill>
              <a:ln w="25400" cap="flat" cmpd="sng" algn="ctr">
                <a:noFill/>
                <a:prstDash val="solid"/>
              </a:ln>
              <a:effectLst/>
            </p:spPr>
            <p:txBody>
              <a:bodyPr rtlCol="0" anchor="ctr" anchorCtr="0">
                <a:noAutofit/>
              </a:bodyPr>
              <a:lstStyle/>
              <a:p>
                <a:pPr algn="ctr" defTabSz="761748">
                  <a:lnSpc>
                    <a:spcPct val="90000"/>
                  </a:lnSpc>
                </a:pPr>
                <a:endParaRPr lang="en-US" sz="1400" b="1" kern="0" dirty="0">
                  <a:solidFill>
                    <a:schemeClr val="bg1">
                      <a:alpha val="99000"/>
                    </a:schemeClr>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endParaRPr>
              </a:p>
            </p:txBody>
          </p:sp>
        </p:grpSp>
        <p:sp>
          <p:nvSpPr>
            <p:cNvPr id="42" name="矩形 41"/>
            <p:cNvSpPr/>
            <p:nvPr/>
          </p:nvSpPr>
          <p:spPr>
            <a:xfrm>
              <a:off x="5354220" y="1384030"/>
              <a:ext cx="3070842" cy="830997"/>
            </a:xfrm>
            <a:prstGeom prst="rect">
              <a:avLst/>
            </a:prstGeom>
          </p:spPr>
          <p:txBody>
            <a:bodyPr wrap="none">
              <a:spAutoFit/>
            </a:bodyPr>
            <a:lstStyle/>
            <a:p>
              <a:pPr algn="ctr"/>
              <a:r>
                <a:rPr lang="zh-CN" altLang="en-US" sz="2400" b="1" dirty="0">
                  <a:latin typeface="DFKai-SB" panose="03000509000000000000" pitchFamily="65" charset="-120"/>
                  <a:ea typeface="DFKai-SB" panose="03000509000000000000" pitchFamily="65" charset="-120"/>
                  <a:sym typeface="+mn-ea"/>
                </a:rPr>
                <a:t>能力</a:t>
              </a:r>
              <a:r>
                <a:rPr lang="zh-CN" altLang="en-US" sz="2400" b="1" dirty="0" smtClean="0">
                  <a:latin typeface="DFKai-SB" panose="03000509000000000000" pitchFamily="65" charset="-120"/>
                  <a:ea typeface="DFKai-SB" panose="03000509000000000000" pitchFamily="65" charset="-120"/>
                  <a:sym typeface="+mn-ea"/>
                </a:rPr>
                <a:t>建設</a:t>
              </a:r>
              <a:endParaRPr lang="en-US" altLang="zh-CN" sz="2400" b="1" dirty="0" smtClean="0">
                <a:latin typeface="DFKai-SB" panose="03000509000000000000" pitchFamily="65" charset="-120"/>
                <a:ea typeface="DFKai-SB" panose="03000509000000000000" pitchFamily="65" charset="-120"/>
                <a:sym typeface="+mn-ea"/>
              </a:endParaRPr>
            </a:p>
            <a:p>
              <a:pPr algn="ctr"/>
              <a:r>
                <a:rPr lang="en-US" altLang="zh-CN" sz="2400" b="1" dirty="0" smtClean="0">
                  <a:ea typeface="DFKai-SB" panose="03000509000000000000" pitchFamily="65" charset="-120"/>
                  <a:cs typeface="+mn-ea"/>
                  <a:sym typeface="+mn-ea"/>
                </a:rPr>
                <a:t>Capacity Development</a:t>
              </a:r>
              <a:endParaRPr lang="zh-CN" altLang="en-US" sz="2400" b="1" dirty="0">
                <a:ea typeface="DFKai-SB" panose="03000509000000000000" pitchFamily="65" charset="-120"/>
                <a:cs typeface="+mn-ea"/>
                <a:sym typeface="+mn-ea"/>
              </a:endParaRPr>
            </a:p>
          </p:txBody>
        </p:sp>
        <p:sp>
          <p:nvSpPr>
            <p:cNvPr id="43" name="矩形 42"/>
            <p:cNvSpPr/>
            <p:nvPr/>
          </p:nvSpPr>
          <p:spPr>
            <a:xfrm>
              <a:off x="5232484" y="2267164"/>
              <a:ext cx="3192578" cy="2133806"/>
            </a:xfrm>
            <a:prstGeom prst="rect">
              <a:avLst/>
            </a:prstGeom>
          </p:spPr>
          <p:txBody>
            <a:bodyPr wrap="square">
              <a:spAutoFit/>
            </a:bodyPr>
            <a:lstStyle/>
            <a:p>
              <a:pPr marL="285750" indent="-285750">
                <a:buFont typeface="Arial" panose="020B0604020202020204" pitchFamily="34" charset="0"/>
                <a:buChar char="•"/>
              </a:pPr>
              <a:r>
                <a:rPr lang="zh-CN" altLang="en-US" sz="2800" dirty="0">
                  <a:latin typeface="DFKai-SB" panose="03000509000000000000" pitchFamily="65" charset="-120"/>
                  <a:ea typeface="DFKai-SB" panose="03000509000000000000" pitchFamily="65" charset="-120"/>
                  <a:sym typeface="+mn-ea"/>
                </a:rPr>
                <a:t>應成員國</a:t>
              </a:r>
              <a:r>
                <a:rPr lang="zh-CN" altLang="en-US" sz="2800" dirty="0" smtClean="0">
                  <a:latin typeface="DFKai-SB" panose="03000509000000000000" pitchFamily="65" charset="-120"/>
                  <a:ea typeface="DFKai-SB" panose="03000509000000000000" pitchFamily="65" charset="-120"/>
                  <a:sym typeface="+mn-ea"/>
                </a:rPr>
                <a:t>要求</a:t>
              </a:r>
              <a:r>
                <a:rPr lang="zh-TW" altLang="en-US" sz="2800" dirty="0">
                  <a:latin typeface="DFKai-SB" panose="03000509000000000000" pitchFamily="65" charset="-120"/>
                  <a:ea typeface="DFKai-SB" panose="03000509000000000000" pitchFamily="65" charset="-120"/>
                  <a:sym typeface="+mn-ea"/>
                </a:rPr>
                <a:t>，</a:t>
              </a:r>
              <a:r>
                <a:rPr lang="zh-TW" altLang="en-US" sz="2800" dirty="0" smtClean="0">
                  <a:latin typeface="DFKai-SB" panose="03000509000000000000" pitchFamily="65" charset="-120"/>
                  <a:ea typeface="DFKai-SB" panose="03000509000000000000" pitchFamily="65" charset="-120"/>
                  <a:sym typeface="+mn-ea"/>
                </a:rPr>
                <a:t>提供</a:t>
              </a:r>
              <a:r>
                <a:rPr lang="zh-CN" altLang="en-US" sz="2800" dirty="0" smtClean="0">
                  <a:latin typeface="DFKai-SB" panose="03000509000000000000" pitchFamily="65" charset="-120"/>
                  <a:ea typeface="DFKai-SB" panose="03000509000000000000" pitchFamily="65" charset="-120"/>
                  <a:sym typeface="+mn-ea"/>
                </a:rPr>
                <a:t>技術</a:t>
              </a:r>
              <a:r>
                <a:rPr lang="zh-CN" altLang="en-US" sz="2800" dirty="0">
                  <a:latin typeface="DFKai-SB" panose="03000509000000000000" pitchFamily="65" charset="-120"/>
                  <a:ea typeface="DFKai-SB" panose="03000509000000000000" pitchFamily="65" charset="-120"/>
                  <a:sym typeface="+mn-ea"/>
                </a:rPr>
                <a:t>援助和</a:t>
              </a:r>
              <a:r>
                <a:rPr lang="zh-CN" altLang="en-US" sz="2800" dirty="0" smtClean="0">
                  <a:latin typeface="DFKai-SB" panose="03000509000000000000" pitchFamily="65" charset="-120"/>
                  <a:ea typeface="DFKai-SB" panose="03000509000000000000" pitchFamily="65" charset="-120"/>
                  <a:sym typeface="+mn-ea"/>
                </a:rPr>
                <a:t>培訓，</a:t>
              </a:r>
              <a:r>
                <a:rPr lang="zh-CN" altLang="en-US" sz="2800" dirty="0">
                  <a:latin typeface="DFKai-SB" panose="03000509000000000000" pitchFamily="65" charset="-120"/>
                  <a:ea typeface="DFKai-SB" panose="03000509000000000000" pitchFamily="65" charset="-120"/>
                  <a:sym typeface="+mn-ea"/>
                </a:rPr>
                <a:t>幫助</a:t>
              </a:r>
              <a:r>
                <a:rPr lang="zh-CN" altLang="en-US" sz="2800" dirty="0" smtClean="0">
                  <a:latin typeface="DFKai-SB" panose="03000509000000000000" pitchFamily="65" charset="-120"/>
                  <a:ea typeface="DFKai-SB" panose="03000509000000000000" pitchFamily="65" charset="-120"/>
                  <a:sym typeface="+mn-ea"/>
                </a:rPr>
                <a:t>其</a:t>
              </a:r>
              <a:r>
                <a:rPr lang="zh-TW" altLang="en-US" sz="2800" dirty="0" smtClean="0">
                  <a:latin typeface="DFKai-SB" panose="03000509000000000000" pitchFamily="65" charset="-120"/>
                  <a:ea typeface="DFKai-SB" panose="03000509000000000000" pitchFamily="65" charset="-120"/>
                  <a:sym typeface="+mn-ea"/>
                </a:rPr>
                <a:t>構建和</a:t>
              </a:r>
              <a:r>
                <a:rPr lang="zh-CN" altLang="en-US" sz="2800" dirty="0" smtClean="0">
                  <a:latin typeface="DFKai-SB" panose="03000509000000000000" pitchFamily="65" charset="-120"/>
                  <a:ea typeface="DFKai-SB" panose="03000509000000000000" pitchFamily="65" charset="-120"/>
                  <a:sym typeface="+mn-ea"/>
                </a:rPr>
                <a:t>加強</a:t>
              </a:r>
              <a:r>
                <a:rPr lang="zh-TW" altLang="en-US" sz="2800" dirty="0" smtClean="0">
                  <a:latin typeface="DFKai-SB" panose="03000509000000000000" pitchFamily="65" charset="-120"/>
                  <a:ea typeface="DFKai-SB" panose="03000509000000000000" pitchFamily="65" charset="-120"/>
                  <a:sym typeface="+mn-ea"/>
                </a:rPr>
                <a:t>專業知識和</a:t>
              </a:r>
              <a:r>
                <a:rPr lang="zh-CN" altLang="en-US" sz="2800" dirty="0" smtClean="0">
                  <a:latin typeface="DFKai-SB" panose="03000509000000000000" pitchFamily="65" charset="-120"/>
                  <a:ea typeface="DFKai-SB" panose="03000509000000000000" pitchFamily="65" charset="-120"/>
                  <a:sym typeface="+mn-ea"/>
                </a:rPr>
                <a:t>制度</a:t>
              </a:r>
              <a:r>
                <a:rPr lang="zh-CN" altLang="en-US" sz="2800" dirty="0">
                  <a:latin typeface="DFKai-SB" panose="03000509000000000000" pitchFamily="65" charset="-120"/>
                  <a:ea typeface="DFKai-SB" panose="03000509000000000000" pitchFamily="65" charset="-120"/>
                  <a:sym typeface="+mn-ea"/>
                </a:rPr>
                <a:t>，</a:t>
              </a:r>
              <a:r>
                <a:rPr lang="zh-CN" altLang="en-US" sz="2800" dirty="0" smtClean="0">
                  <a:latin typeface="DFKai-SB" panose="03000509000000000000" pitchFamily="65" charset="-120"/>
                  <a:ea typeface="DFKai-SB" panose="03000509000000000000" pitchFamily="65" charset="-120"/>
                  <a:sym typeface="+mn-ea"/>
                </a:rPr>
                <a:t>以便實施</a:t>
              </a:r>
              <a:r>
                <a:rPr lang="zh-TW" altLang="en-US" sz="2800" dirty="0" smtClean="0">
                  <a:latin typeface="DFKai-SB" panose="03000509000000000000" pitchFamily="65" charset="-120"/>
                  <a:ea typeface="DFKai-SB" panose="03000509000000000000" pitchFamily="65" charset="-120"/>
                  <a:sym typeface="+mn-ea"/>
                </a:rPr>
                <a:t>穩</a:t>
              </a:r>
              <a:r>
                <a:rPr lang="zh-CN" altLang="en-US" sz="2800" dirty="0" smtClean="0">
                  <a:latin typeface="DFKai-SB" panose="03000509000000000000" pitchFamily="65" charset="-120"/>
                  <a:ea typeface="DFKai-SB" panose="03000509000000000000" pitchFamily="65" charset="-120"/>
                  <a:sym typeface="+mn-ea"/>
                </a:rPr>
                <a:t>健的</a:t>
              </a:r>
              <a:r>
                <a:rPr lang="zh-CN" altLang="en-US" sz="2800" dirty="0">
                  <a:latin typeface="DFKai-SB" panose="03000509000000000000" pitchFamily="65" charset="-120"/>
                  <a:ea typeface="DFKai-SB" panose="03000509000000000000" pitchFamily="65" charset="-120"/>
                  <a:sym typeface="+mn-ea"/>
                </a:rPr>
                <a:t>經濟政策。</a:t>
              </a:r>
            </a:p>
          </p:txBody>
        </p:sp>
      </p:grpSp>
      <p:sp>
        <p:nvSpPr>
          <p:cNvPr id="28" name="任意多边形: 形状 7"/>
          <p:cNvSpPr/>
          <p:nvPr/>
        </p:nvSpPr>
        <p:spPr bwMode="auto">
          <a:xfrm>
            <a:off x="4041451" y="159281"/>
            <a:ext cx="4233288"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TW" altLang="en-US" sz="4000" b="1" dirty="0">
                <a:solidFill>
                  <a:schemeClr val="bg1"/>
                </a:solidFill>
                <a:latin typeface="標楷體" panose="03000509000000000000" pitchFamily="65" charset="-120"/>
                <a:ea typeface="標楷體" panose="03000509000000000000" pitchFamily="65" charset="-120"/>
              </a:rPr>
              <a:t>國際經濟</a:t>
            </a:r>
            <a:r>
              <a:rPr lang="zh-TW" altLang="en-US" sz="4000" b="1" dirty="0" smtClean="0">
                <a:solidFill>
                  <a:schemeClr val="bg1"/>
                </a:solidFill>
                <a:latin typeface="標楷體" panose="03000509000000000000" pitchFamily="65" charset="-120"/>
                <a:ea typeface="標楷體" panose="03000509000000000000" pitchFamily="65" charset="-120"/>
              </a:rPr>
              <a:t>組織</a:t>
            </a:r>
            <a:endParaRPr lang="zh-TW" altLang="en-US" sz="4000" b="1" dirty="0">
              <a:solidFill>
                <a:schemeClr val="bg1"/>
              </a:solidFill>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8">
            <a:extLst>
              <a:ext uri="{FF2B5EF4-FFF2-40B4-BE49-F238E27FC236}">
                <a16:creationId xmlns:a16="http://schemas.microsoft.com/office/drawing/2014/main" id="{5F074A0A-F6A4-49B7-B269-E3A8A4AE1C3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7379" y="400401"/>
            <a:ext cx="10872787" cy="588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组合 13">
            <a:extLst>
              <a:ext uri="{FF2B5EF4-FFF2-40B4-BE49-F238E27FC236}">
                <a16:creationId xmlns:a16="http://schemas.microsoft.com/office/drawing/2014/main" id="{E3900355-7A06-4098-934E-BB453917B5D0}"/>
              </a:ext>
            </a:extLst>
          </p:cNvPr>
          <p:cNvGrpSpPr/>
          <p:nvPr/>
        </p:nvGrpSpPr>
        <p:grpSpPr>
          <a:xfrm>
            <a:off x="623888" y="654050"/>
            <a:ext cx="2553265" cy="647700"/>
            <a:chOff x="623888" y="654050"/>
            <a:chExt cx="2295525" cy="647700"/>
          </a:xfrm>
        </p:grpSpPr>
        <p:grpSp>
          <p:nvGrpSpPr>
            <p:cNvPr id="15" name="组合 38">
              <a:extLst>
                <a:ext uri="{FF2B5EF4-FFF2-40B4-BE49-F238E27FC236}">
                  <a16:creationId xmlns:a16="http://schemas.microsoft.com/office/drawing/2014/main" id="{F74DAE4D-1C3C-4478-823E-5DE0EE63C521}"/>
                </a:ext>
              </a:extLst>
            </p:cNvPr>
            <p:cNvGrpSpPr>
              <a:grpSpLocks/>
            </p:cNvGrpSpPr>
            <p:nvPr/>
          </p:nvGrpSpPr>
          <p:grpSpPr bwMode="auto">
            <a:xfrm>
              <a:off x="1019176" y="654050"/>
              <a:ext cx="1581150" cy="647700"/>
              <a:chOff x="4225771" y="1065320"/>
              <a:chExt cx="895882" cy="947506"/>
            </a:xfrm>
          </p:grpSpPr>
          <p:sp>
            <p:nvSpPr>
              <p:cNvPr id="17" name="矩形 16">
                <a:extLst>
                  <a:ext uri="{FF2B5EF4-FFF2-40B4-BE49-F238E27FC236}">
                    <a16:creationId xmlns:a16="http://schemas.microsoft.com/office/drawing/2014/main" id="{3043EE4D-2EA5-407B-B10E-6B3537A0849C}"/>
                  </a:ext>
                </a:extLst>
              </p:cNvPr>
              <p:cNvSpPr/>
              <p:nvPr/>
            </p:nvSpPr>
            <p:spPr>
              <a:xfrm>
                <a:off x="4268946" y="1160536"/>
                <a:ext cx="852707" cy="85229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矩形 17">
                <a:extLst>
                  <a:ext uri="{FF2B5EF4-FFF2-40B4-BE49-F238E27FC236}">
                    <a16:creationId xmlns:a16="http://schemas.microsoft.com/office/drawing/2014/main" id="{C7269D60-A797-4993-A54D-2739B4FC83C7}"/>
                  </a:ext>
                </a:extLst>
              </p:cNvPr>
              <p:cNvSpPr/>
              <p:nvPr/>
            </p:nvSpPr>
            <p:spPr>
              <a:xfrm>
                <a:off x="4225771" y="1065320"/>
                <a:ext cx="852707" cy="852292"/>
              </a:xfrm>
              <a:prstGeom prst="rect">
                <a:avLst/>
              </a:prstGeom>
              <a:solidFill>
                <a:schemeClr val="bg1"/>
              </a:solidFill>
              <a:ln w="38100">
                <a:solidFill>
                  <a:srgbClr val="C00000"/>
                </a:solidFill>
              </a:ln>
              <a:effectLst>
                <a:outerShdw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16" name="文本框 42">
              <a:extLst>
                <a:ext uri="{FF2B5EF4-FFF2-40B4-BE49-F238E27FC236}">
                  <a16:creationId xmlns:a16="http://schemas.microsoft.com/office/drawing/2014/main" id="{0BECB9AC-77DF-4D89-8AB1-A2999428A0BF}"/>
                </a:ext>
              </a:extLst>
            </p:cNvPr>
            <p:cNvSpPr txBox="1">
              <a:spLocks noChangeArrowheads="1"/>
            </p:cNvSpPr>
            <p:nvPr/>
          </p:nvSpPr>
          <p:spPr bwMode="auto">
            <a:xfrm>
              <a:off x="623888" y="683418"/>
              <a:ext cx="2295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TW" altLang="en-US" sz="2800" dirty="0" smtClean="0">
                  <a:solidFill>
                    <a:srgbClr val="0D0D0D"/>
                  </a:solidFill>
                  <a:latin typeface="DFKai-SB" panose="03000509000000000000" pitchFamily="65" charset="-120"/>
                  <a:ea typeface="DFKai-SB" panose="03000509000000000000" pitchFamily="65" charset="-120"/>
                </a:rPr>
                <a:t>延伸學習</a:t>
              </a:r>
              <a:endParaRPr lang="zh-CN" altLang="en-US" sz="2800" dirty="0">
                <a:solidFill>
                  <a:srgbClr val="0D0D0D"/>
                </a:solidFill>
                <a:latin typeface="DFKai-SB" panose="03000509000000000000" pitchFamily="65" charset="-120"/>
                <a:ea typeface="DFKai-SB" panose="03000509000000000000" pitchFamily="65" charset="-120"/>
              </a:endParaRPr>
            </a:p>
          </p:txBody>
        </p:sp>
      </p:grpSp>
      <p:sp>
        <p:nvSpPr>
          <p:cNvPr id="12" name="标题 1">
            <a:extLst>
              <a:ext uri="{FF2B5EF4-FFF2-40B4-BE49-F238E27FC236}">
                <a16:creationId xmlns:a16="http://schemas.microsoft.com/office/drawing/2014/main" id="{DD81B73F-E22C-42CE-A5DB-9F996C6FFEDE}"/>
              </a:ext>
            </a:extLst>
          </p:cNvPr>
          <p:cNvSpPr txBox="1">
            <a:spLocks noChangeArrowheads="1"/>
          </p:cNvSpPr>
          <p:nvPr/>
        </p:nvSpPr>
        <p:spPr bwMode="auto">
          <a:xfrm>
            <a:off x="2062161" y="1016619"/>
            <a:ext cx="8067675" cy="515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lvl="0" algn="ctr"/>
            <a:r>
              <a:rPr lang="zh-CN" altLang="en-US" dirty="0">
                <a:latin typeface="DFKai-SB" panose="03000509000000000000" pitchFamily="65" charset="-120"/>
                <a:ea typeface="DFKai-SB" panose="03000509000000000000" pitchFamily="65" charset="-120"/>
                <a:cs typeface="+mn-ea"/>
                <a:sym typeface="Times New Roman" panose="02020603050405020304" pitchFamily="18" charset="0"/>
              </a:rPr>
              <a:t>國際貨幣基金組織</a:t>
            </a:r>
            <a:r>
              <a:rPr lang="zh-TW" altLang="en-US" kern="100" dirty="0" smtClean="0">
                <a:latin typeface="DFKai-SB" panose="03000509000000000000" pitchFamily="65" charset="-120"/>
                <a:ea typeface="DFKai-SB" panose="03000509000000000000" pitchFamily="65" charset="-120"/>
                <a:cs typeface="Times New Roman" panose="02020603050405020304" pitchFamily="18" charset="0"/>
                <a:sym typeface="+mn-ea"/>
              </a:rPr>
              <a:t>的</a:t>
            </a:r>
            <a:r>
              <a:rPr lang="zh-CN" altLang="en-US" kern="100" dirty="0" smtClean="0">
                <a:latin typeface="DFKai-SB" panose="03000509000000000000" pitchFamily="65" charset="-120"/>
                <a:ea typeface="DFKai-SB" panose="03000509000000000000" pitchFamily="65" charset="-120"/>
                <a:cs typeface="Times New Roman" panose="02020603050405020304" pitchFamily="18" charset="0"/>
              </a:rPr>
              <a:t>工作</a:t>
            </a:r>
            <a:r>
              <a:rPr lang="zh-CN" altLang="en-US" kern="100" dirty="0">
                <a:latin typeface="DFKai-SB" panose="03000509000000000000" pitchFamily="65" charset="-120"/>
                <a:ea typeface="DFKai-SB" panose="03000509000000000000" pitchFamily="65" charset="-120"/>
                <a:cs typeface="Times New Roman" panose="02020603050405020304" pitchFamily="18" charset="0"/>
              </a:rPr>
              <a:t>回顧</a:t>
            </a:r>
            <a:endParaRPr lang="en-US" altLang="zh-CN" kern="100" dirty="0">
              <a:latin typeface="DFKai-SB" panose="03000509000000000000" pitchFamily="65" charset="-120"/>
              <a:ea typeface="DFKai-SB" panose="03000509000000000000" pitchFamily="65" charset="-120"/>
              <a:cs typeface="微软雅黑" panose="020B0503020204020204" pitchFamily="34" charset="-122"/>
            </a:endParaRPr>
          </a:p>
        </p:txBody>
      </p:sp>
      <p:sp>
        <p:nvSpPr>
          <p:cNvPr id="5" name="Rectangle 4"/>
          <p:cNvSpPr/>
          <p:nvPr/>
        </p:nvSpPr>
        <p:spPr>
          <a:xfrm>
            <a:off x="6302894" y="3151026"/>
            <a:ext cx="4383874" cy="1877437"/>
          </a:xfrm>
          <a:prstGeom prst="rect">
            <a:avLst/>
          </a:prstGeom>
        </p:spPr>
        <p:txBody>
          <a:bodyPr wrap="square">
            <a:spAutoFit/>
          </a:bodyPr>
          <a:lstStyle/>
          <a:p>
            <a:pPr>
              <a:spcAft>
                <a:spcPts val="0"/>
              </a:spcAft>
            </a:pPr>
            <a:r>
              <a:rPr lang="zh-HK" altLang="zh-TW" sz="2200" kern="100" dirty="0" smtClean="0">
                <a:latin typeface="DFKai-SB" panose="03000509000000000000" pitchFamily="65" charset="-120"/>
                <a:ea typeface="DFKai-SB" panose="03000509000000000000" pitchFamily="65" charset="-120"/>
                <a:cs typeface="Times New Roman" panose="02020603050405020304" pitchFamily="18" charset="0"/>
              </a:rPr>
              <a:t>《</a:t>
            </a:r>
            <a:r>
              <a:rPr lang="zh-CN" altLang="en-US" sz="2400" dirty="0">
                <a:latin typeface="DFKai-SB" panose="03000509000000000000" pitchFamily="65" charset="-120"/>
                <a:ea typeface="DFKai-SB" panose="03000509000000000000" pitchFamily="65" charset="-120"/>
                <a:cs typeface="+mn-ea"/>
                <a:sym typeface="Times New Roman" panose="02020603050405020304" pitchFamily="18" charset="0"/>
              </a:rPr>
              <a:t>國際貨幣基金組織</a:t>
            </a:r>
            <a:r>
              <a:rPr lang="en-US" altLang="zh-TW" sz="2200" kern="100" dirty="0" smtClean="0">
                <a:latin typeface="Times New Roman" panose="02020603050405020304" pitchFamily="18" charset="0"/>
                <a:ea typeface="DFKai-SB" panose="03000509000000000000" pitchFamily="65" charset="-120"/>
                <a:cs typeface="Times New Roman" panose="02020603050405020304" pitchFamily="18" charset="0"/>
              </a:rPr>
              <a:t>2021</a:t>
            </a:r>
            <a:r>
              <a:rPr lang="zh-HK" altLang="zh-TW" sz="2200" kern="100" dirty="0" smtClean="0">
                <a:latin typeface="Times New Roman" panose="02020603050405020304" pitchFamily="18" charset="0"/>
                <a:ea typeface="DFKai-SB" panose="03000509000000000000" pitchFamily="65" charset="-120"/>
                <a:cs typeface="Times New Roman" panose="02020603050405020304" pitchFamily="18" charset="0"/>
              </a:rPr>
              <a:t>年報》</a:t>
            </a:r>
            <a:endParaRPr lang="en-US" altLang="zh-HK" sz="2200" kern="100" dirty="0" smtClean="0">
              <a:latin typeface="Times New Roman" panose="02020603050405020304" pitchFamily="18" charset="0"/>
              <a:ea typeface="DFKai-SB" panose="03000509000000000000" pitchFamily="65" charset="-120"/>
              <a:cs typeface="Times New Roman" panose="02020603050405020304" pitchFamily="18" charset="0"/>
            </a:endParaRPr>
          </a:p>
          <a:p>
            <a:pPr>
              <a:spcAft>
                <a:spcPts val="0"/>
              </a:spcAft>
            </a:pPr>
            <a:endParaRPr lang="zh-TW" altLang="zh-TW" kern="100" dirty="0">
              <a:latin typeface="DFKai-SB" panose="03000509000000000000" pitchFamily="65" charset="-120"/>
              <a:ea typeface="DFKai-SB" panose="03000509000000000000" pitchFamily="65" charset="-120"/>
              <a:cs typeface="Times New Roman" panose="02020603050405020304" pitchFamily="18" charset="0"/>
            </a:endParaRPr>
          </a:p>
          <a:p>
            <a:pPr marL="285750" indent="-285750">
              <a:spcAft>
                <a:spcPts val="0"/>
              </a:spcAft>
              <a:buFont typeface="Arial" panose="020B0604020202020204" pitchFamily="34" charset="0"/>
              <a:buChar char="•"/>
            </a:pPr>
            <a:r>
              <a:rPr lang="zh-TW" altLang="en-US" sz="2000" kern="100" dirty="0" smtClean="0">
                <a:latin typeface="DFKai-SB" panose="03000509000000000000" pitchFamily="65" charset="-120"/>
                <a:ea typeface="DFKai-SB" panose="03000509000000000000" pitchFamily="65" charset="-120"/>
                <a:cs typeface="Times New Roman" panose="02020603050405020304" pitchFamily="18" charset="0"/>
              </a:rPr>
              <a:t>視像</a:t>
            </a:r>
            <a:r>
              <a:rPr lang="zh-HK" altLang="zh-TW" sz="2000" kern="100" dirty="0" smtClean="0">
                <a:latin typeface="DFKai-SB" panose="03000509000000000000" pitchFamily="65" charset="-120"/>
                <a:ea typeface="DFKai-SB" panose="03000509000000000000" pitchFamily="65" charset="-120"/>
                <a:cs typeface="Times New Roman" panose="02020603050405020304" pitchFamily="18" charset="0"/>
              </a:rPr>
              <a:t>版</a:t>
            </a:r>
            <a:r>
              <a:rPr lang="en-US" altLang="zh-TW" sz="2000" kern="100" dirty="0" smtClean="0">
                <a:latin typeface="DFKai-SB" panose="03000509000000000000" pitchFamily="65" charset="-120"/>
                <a:ea typeface="DFKai-SB" panose="03000509000000000000" pitchFamily="65" charset="-120"/>
                <a:cs typeface="Times New Roman" panose="02020603050405020304" pitchFamily="18" charset="0"/>
              </a:rPr>
              <a:t>(</a:t>
            </a:r>
            <a:r>
              <a:rPr lang="zh-TW" altLang="en-US" sz="2000" kern="100" dirty="0" smtClean="0">
                <a:latin typeface="DFKai-SB" panose="03000509000000000000" pitchFamily="65" charset="-120"/>
                <a:ea typeface="DFKai-SB" panose="03000509000000000000" pitchFamily="65" charset="-120"/>
                <a:cs typeface="Times New Roman" panose="02020603050405020304" pitchFamily="18" charset="0"/>
              </a:rPr>
              <a:t>片長約</a:t>
            </a:r>
            <a:r>
              <a:rPr lang="en-US" altLang="zh-TW" sz="2000" kern="100" dirty="0" smtClean="0">
                <a:latin typeface="Times New Roman" panose="02020603050405020304" pitchFamily="18" charset="0"/>
                <a:ea typeface="DFKai-SB" panose="03000509000000000000" pitchFamily="65" charset="-120"/>
                <a:cs typeface="Times New Roman" panose="02020603050405020304" pitchFamily="18" charset="0"/>
              </a:rPr>
              <a:t>2</a:t>
            </a:r>
            <a:r>
              <a:rPr lang="zh-TW" altLang="en-US" sz="2000" kern="100" dirty="0" smtClean="0">
                <a:latin typeface="Times New Roman" panose="02020603050405020304" pitchFamily="18" charset="0"/>
                <a:ea typeface="DFKai-SB" panose="03000509000000000000" pitchFamily="65" charset="-120"/>
                <a:cs typeface="Times New Roman" panose="02020603050405020304" pitchFamily="18" charset="0"/>
              </a:rPr>
              <a:t>分</a:t>
            </a:r>
            <a:r>
              <a:rPr lang="zh-TW" altLang="en-US" sz="2000" kern="100" dirty="0" smtClean="0">
                <a:latin typeface="DFKai-SB" panose="03000509000000000000" pitchFamily="65" charset="-120"/>
                <a:ea typeface="DFKai-SB" panose="03000509000000000000" pitchFamily="65" charset="-120"/>
                <a:cs typeface="Times New Roman" panose="02020603050405020304" pitchFamily="18" charset="0"/>
              </a:rPr>
              <a:t>鐘</a:t>
            </a:r>
            <a:r>
              <a:rPr lang="en-US" altLang="zh-TW" sz="2000" kern="100" dirty="0" smtClean="0">
                <a:latin typeface="DFKai-SB" panose="03000509000000000000" pitchFamily="65" charset="-120"/>
                <a:ea typeface="DFKai-SB" panose="03000509000000000000" pitchFamily="65" charset="-120"/>
                <a:cs typeface="Times New Roman" panose="02020603050405020304" pitchFamily="18" charset="0"/>
              </a:rPr>
              <a:t>)</a:t>
            </a:r>
            <a:r>
              <a:rPr lang="zh-HK" altLang="zh-TW" sz="2000" kern="100" dirty="0" smtClean="0">
                <a:latin typeface="DFKai-SB" panose="03000509000000000000" pitchFamily="65" charset="-120"/>
                <a:ea typeface="DFKai-SB" panose="03000509000000000000" pitchFamily="65" charset="-120"/>
                <a:cs typeface="Times New Roman" panose="02020603050405020304" pitchFamily="18" charset="0"/>
              </a:rPr>
              <a:t>：</a:t>
            </a:r>
            <a:r>
              <a:rPr lang="en-US" altLang="zh-TW" sz="1400" kern="100" dirty="0">
                <a:latin typeface="Times New Roman" panose="02020603050405020304" pitchFamily="18" charset="0"/>
                <a:ea typeface="DFKai-SB" panose="03000509000000000000" pitchFamily="65" charset="-120"/>
                <a:cs typeface="Times New Roman" panose="02020603050405020304" pitchFamily="18" charset="0"/>
              </a:rPr>
              <a:t>https://</a:t>
            </a:r>
            <a:r>
              <a:rPr lang="en-US" altLang="zh-TW" sz="1400" kern="100" dirty="0" smtClean="0">
                <a:latin typeface="Times New Roman" panose="02020603050405020304" pitchFamily="18" charset="0"/>
                <a:ea typeface="DFKai-SB" panose="03000509000000000000" pitchFamily="65" charset="-120"/>
                <a:cs typeface="Times New Roman" panose="02020603050405020304" pitchFamily="18" charset="0"/>
              </a:rPr>
              <a:t>www.youtube.com/watch?v=SRuaiXVq6Bg</a:t>
            </a:r>
          </a:p>
          <a:p>
            <a:pPr marL="285750" indent="-285750">
              <a:spcAft>
                <a:spcPts val="0"/>
              </a:spcAft>
              <a:buFont typeface="Arial" panose="020B0604020202020204" pitchFamily="34" charset="0"/>
              <a:buChar char="•"/>
            </a:pPr>
            <a:r>
              <a:rPr lang="zh-HK" altLang="zh-TW" sz="2000" kern="100" dirty="0" smtClean="0">
                <a:latin typeface="DFKai-SB" panose="03000509000000000000" pitchFamily="65" charset="-120"/>
                <a:ea typeface="DFKai-SB" panose="03000509000000000000" pitchFamily="65" charset="-120"/>
                <a:cs typeface="Times New Roman" panose="02020603050405020304" pitchFamily="18" charset="0"/>
              </a:rPr>
              <a:t>文字版：</a:t>
            </a:r>
            <a:endParaRPr lang="en-US" altLang="zh-HK" sz="2000" kern="100" dirty="0">
              <a:latin typeface="DFKai-SB" panose="03000509000000000000" pitchFamily="65" charset="-120"/>
              <a:ea typeface="DFKai-SB" panose="03000509000000000000" pitchFamily="65" charset="-120"/>
              <a:cs typeface="Times New Roman" panose="02020603050405020304" pitchFamily="18" charset="0"/>
            </a:endParaRPr>
          </a:p>
          <a:p>
            <a:pPr>
              <a:spcAft>
                <a:spcPts val="0"/>
              </a:spcAft>
            </a:pPr>
            <a:r>
              <a:rPr lang="en-US" altLang="zh-TW" sz="2000" kern="100" dirty="0" smtClean="0">
                <a:latin typeface="DFKai-SB" panose="03000509000000000000" pitchFamily="65" charset="-120"/>
                <a:ea typeface="DFKai-SB" panose="03000509000000000000" pitchFamily="65" charset="-120"/>
                <a:cs typeface="Times New Roman" panose="02020603050405020304" pitchFamily="18" charset="0"/>
              </a:rPr>
              <a:t>   </a:t>
            </a:r>
            <a:r>
              <a:rPr lang="en-US" altLang="zh-TW" sz="1400" kern="100" dirty="0" smtClean="0">
                <a:latin typeface="Times New Roman" panose="02020603050405020304" pitchFamily="18" charset="0"/>
                <a:ea typeface="DFKai-SB" panose="03000509000000000000" pitchFamily="65" charset="-120"/>
                <a:cs typeface="Times New Roman" panose="02020603050405020304" pitchFamily="18" charset="0"/>
              </a:rPr>
              <a:t>https://www.imf.org/AR2021</a:t>
            </a:r>
            <a:endParaRPr lang="zh-TW" altLang="zh-TW" sz="1400" kern="1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7" name="TextBox 6"/>
          <p:cNvSpPr txBox="1"/>
          <p:nvPr/>
        </p:nvSpPr>
        <p:spPr>
          <a:xfrm>
            <a:off x="972589" y="1569864"/>
            <a:ext cx="10246817" cy="1200329"/>
          </a:xfrm>
          <a:prstGeom prst="rect">
            <a:avLst/>
          </a:prstGeom>
          <a:noFill/>
        </p:spPr>
        <p:txBody>
          <a:bodyPr wrap="square" rtlCol="0">
            <a:spAutoFit/>
          </a:bodyPr>
          <a:lstStyle/>
          <a:p>
            <a:r>
              <a:rPr lang="zh-TW" altLang="en-US" sz="2400" dirty="0" smtClean="0">
                <a:latin typeface="DFKai-SB" panose="03000509000000000000" pitchFamily="65" charset="-120"/>
                <a:ea typeface="DFKai-SB" panose="03000509000000000000" pitchFamily="65" charset="-120"/>
              </a:rPr>
              <a:t>教師可指導學生閱覽</a:t>
            </a:r>
            <a:r>
              <a:rPr lang="en-US" altLang="zh-TW" sz="2400" dirty="0">
                <a:latin typeface="DFKai-SB" panose="03000509000000000000" pitchFamily="65" charset="-120"/>
                <a:ea typeface="DFKai-SB" panose="03000509000000000000" pitchFamily="65" charset="-120"/>
                <a:cs typeface="+mn-ea"/>
                <a:sym typeface="Times New Roman" panose="02020603050405020304" pitchFamily="18" charset="0"/>
              </a:rPr>
              <a:t>《</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國際貨幣基金組織</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2021</a:t>
            </a:r>
            <a:r>
              <a:rPr lang="zh-TW" altLang="en-US" sz="2400" dirty="0">
                <a:latin typeface="DFKai-SB" panose="03000509000000000000" pitchFamily="65" charset="-120"/>
                <a:ea typeface="DFKai-SB" panose="03000509000000000000" pitchFamily="65" charset="-120"/>
                <a:cs typeface="+mn-ea"/>
                <a:sym typeface="Times New Roman" panose="02020603050405020304" pitchFamily="18" charset="0"/>
              </a:rPr>
              <a:t>年報</a:t>
            </a:r>
            <a:r>
              <a:rPr lang="en-US" altLang="zh-TW" sz="2400" dirty="0" smtClean="0">
                <a:latin typeface="DFKai-SB" panose="03000509000000000000" pitchFamily="65" charset="-120"/>
                <a:ea typeface="DFKai-SB" panose="03000509000000000000" pitchFamily="65" charset="-120"/>
                <a:cs typeface="+mn-ea"/>
                <a:sym typeface="Times New Roman" panose="02020603050405020304" pitchFamily="18" charset="0"/>
              </a:rPr>
              <a:t>》</a:t>
            </a:r>
            <a:r>
              <a:rPr lang="zh-TW" altLang="en-US" sz="2400" dirty="0" smtClean="0">
                <a:latin typeface="DFKai-SB" panose="03000509000000000000" pitchFamily="65" charset="-120"/>
                <a:ea typeface="DFKai-SB" panose="03000509000000000000" pitchFamily="65" charset="-120"/>
              </a:rPr>
              <a:t>，進一步了解</a:t>
            </a:r>
            <a:r>
              <a:rPr lang="zh-TW" altLang="en-US" sz="2400" dirty="0">
                <a:latin typeface="DFKai-SB" panose="03000509000000000000" pitchFamily="65" charset="-120"/>
                <a:ea typeface="DFKai-SB" panose="03000509000000000000" pitchFamily="65" charset="-120"/>
              </a:rPr>
              <a:t>該</a:t>
            </a:r>
            <a:r>
              <a:rPr lang="zh-TW" altLang="en-US" sz="2400" dirty="0" smtClean="0">
                <a:latin typeface="DFKai-SB" panose="03000509000000000000" pitchFamily="65" charset="-120"/>
                <a:ea typeface="DFKai-SB" panose="03000509000000000000" pitchFamily="65" charset="-120"/>
              </a:rPr>
              <a:t>組織</a:t>
            </a:r>
            <a:r>
              <a:rPr lang="zh-TW" altLang="en-US" sz="2400" dirty="0">
                <a:latin typeface="DFKai-SB" panose="03000509000000000000" pitchFamily="65" charset="-120"/>
                <a:ea typeface="DFKai-SB" panose="03000509000000000000" pitchFamily="65" charset="-120"/>
              </a:rPr>
              <a:t>的</a:t>
            </a:r>
            <a:r>
              <a:rPr lang="zh-TW" altLang="en-US" sz="2400" dirty="0" smtClean="0">
                <a:latin typeface="DFKai-SB" panose="03000509000000000000" pitchFamily="65" charset="-120"/>
                <a:ea typeface="DFKai-SB" panose="03000509000000000000" pitchFamily="65" charset="-120"/>
              </a:rPr>
              <a:t>工作。</a:t>
            </a:r>
            <a:endParaRPr lang="en-US" altLang="zh-TW" sz="2400" dirty="0">
              <a:latin typeface="DFKai-SB" panose="03000509000000000000" pitchFamily="65" charset="-120"/>
              <a:ea typeface="DFKai-SB" panose="03000509000000000000" pitchFamily="65" charset="-120"/>
            </a:endParaRPr>
          </a:p>
          <a:p>
            <a:endParaRPr lang="zh-TW" altLang="en-US" sz="2400" dirty="0">
              <a:latin typeface="DFKai-SB" panose="03000509000000000000" pitchFamily="65" charset="-120"/>
              <a:ea typeface="DFKai-SB" panose="03000509000000000000" pitchFamily="65" charset="-120"/>
            </a:endParaRPr>
          </a:p>
        </p:txBody>
      </p:sp>
      <p:sp>
        <p:nvSpPr>
          <p:cNvPr id="20" name="任意多边形: 形状 7"/>
          <p:cNvSpPr/>
          <p:nvPr/>
        </p:nvSpPr>
        <p:spPr bwMode="auto">
          <a:xfrm>
            <a:off x="3920112" y="201287"/>
            <a:ext cx="4233288"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TW" altLang="en-US" sz="4000" b="1" dirty="0">
                <a:solidFill>
                  <a:schemeClr val="bg1"/>
                </a:solidFill>
                <a:latin typeface="標楷體" panose="03000509000000000000" pitchFamily="65" charset="-120"/>
                <a:ea typeface="標楷體" panose="03000509000000000000" pitchFamily="65" charset="-120"/>
              </a:rPr>
              <a:t>國際經濟</a:t>
            </a:r>
            <a:r>
              <a:rPr lang="zh-TW" altLang="en-US" sz="4000" b="1" dirty="0" smtClean="0">
                <a:solidFill>
                  <a:schemeClr val="bg1"/>
                </a:solidFill>
                <a:latin typeface="標楷體" panose="03000509000000000000" pitchFamily="65" charset="-120"/>
                <a:ea typeface="標楷體" panose="03000509000000000000" pitchFamily="65" charset="-120"/>
              </a:rPr>
              <a:t>組織</a:t>
            </a:r>
            <a:endParaRPr lang="zh-TW" altLang="en-US" sz="4000" b="1" dirty="0">
              <a:solidFill>
                <a:schemeClr val="bg1"/>
              </a:solidFill>
              <a:latin typeface="標楷體" panose="03000509000000000000" pitchFamily="65" charset="-120"/>
              <a:ea typeface="標楷體" panose="03000509000000000000" pitchFamily="65" charset="-120"/>
            </a:endParaRPr>
          </a:p>
        </p:txBody>
      </p:sp>
      <p:pic>
        <p:nvPicPr>
          <p:cNvPr id="3" name="Picture 2"/>
          <p:cNvPicPr>
            <a:picLocks noChangeAspect="1"/>
          </p:cNvPicPr>
          <p:nvPr/>
        </p:nvPicPr>
        <p:blipFill>
          <a:blip r:embed="rId3"/>
          <a:stretch>
            <a:fillRect/>
          </a:stretch>
        </p:blipFill>
        <p:spPr>
          <a:xfrm>
            <a:off x="2117687" y="2170028"/>
            <a:ext cx="3841826" cy="3737287"/>
          </a:xfrm>
          <a:prstGeom prst="rect">
            <a:avLst/>
          </a:prstGeom>
        </p:spPr>
      </p:pic>
    </p:spTree>
    <p:extLst>
      <p:ext uri="{BB962C8B-B14F-4D97-AF65-F5344CB8AC3E}">
        <p14:creationId xmlns:p14="http://schemas.microsoft.com/office/powerpoint/2010/main" val="7453349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917302" y="1703723"/>
            <a:ext cx="5119453" cy="4416750"/>
          </a:xfrm>
          <a:ln w="57150">
            <a:solidFill>
              <a:srgbClr val="FF0000"/>
            </a:solidFill>
          </a:ln>
        </p:spPr>
        <p:txBody>
          <a:bodyPr/>
          <a:lstStyle/>
          <a:p>
            <a:pPr indent="0">
              <a:lnSpc>
                <a:spcPct val="130000"/>
              </a:lnSpc>
              <a:spcBef>
                <a:spcPts val="0"/>
              </a:spcBef>
            </a:pPr>
            <a:r>
              <a:rPr lang="zh-CN" altLang="en-US" sz="2800" dirty="0">
                <a:solidFill>
                  <a:schemeClr val="tx1"/>
                </a:solidFill>
                <a:latin typeface="DFKai-SB" panose="03000509000000000000" pitchFamily="65" charset="-120"/>
                <a:ea typeface="DFKai-SB" panose="03000509000000000000" pitchFamily="65" charset="-120"/>
              </a:rPr>
              <a:t>    </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中</a:t>
            </a:r>
            <a:r>
              <a:rPr lang="zh-CN" altLang="en-US"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國是</a:t>
            </a:r>
            <a:r>
              <a:rPr lang="zh-CN" altLang="en-US" sz="2800" dirty="0">
                <a:latin typeface="Times New Roman" panose="02020603050405020304" pitchFamily="18" charset="0"/>
                <a:ea typeface="DFKai-SB" panose="03000509000000000000" pitchFamily="65" charset="-120"/>
                <a:cs typeface="Times New Roman" panose="02020603050405020304" pitchFamily="18" charset="0"/>
              </a:rPr>
              <a:t>國際貨幣基金組織</a:t>
            </a:r>
            <a:r>
              <a:rPr lang="zh-CN" altLang="en-US"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的創始</a:t>
            </a:r>
            <a:r>
              <a:rPr lang="zh-TW" altLang="en-US"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成員</a:t>
            </a:r>
            <a:r>
              <a:rPr lang="zh-CN" altLang="en-US"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國之一。</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自1980年以來，</a:t>
            </a:r>
            <a:r>
              <a:rPr lang="zh-CN" altLang="en-US" sz="2800" dirty="0" smtClean="0">
                <a:latin typeface="Times New Roman" panose="02020603050405020304" pitchFamily="18" charset="0"/>
                <a:ea typeface="DFKai-SB" panose="03000509000000000000" pitchFamily="65" charset="-120"/>
                <a:cs typeface="Times New Roman" panose="02020603050405020304" pitchFamily="18" charset="0"/>
                <a:sym typeface="+mn-ea"/>
              </a:rPr>
              <a:t>我國與</a:t>
            </a:r>
            <a:r>
              <a:rPr lang="zh-CN" altLang="en-US" sz="2800" dirty="0">
                <a:latin typeface="Times New Roman" panose="02020603050405020304" pitchFamily="18" charset="0"/>
                <a:ea typeface="DFKai-SB" panose="03000509000000000000" pitchFamily="65" charset="-120"/>
                <a:cs typeface="Times New Roman" panose="02020603050405020304" pitchFamily="18" charset="0"/>
              </a:rPr>
              <a:t>國際貨幣基金組織</a:t>
            </a:r>
            <a:r>
              <a:rPr lang="zh-CN" altLang="en-US" sz="2800" dirty="0" smtClean="0">
                <a:latin typeface="Times New Roman" panose="02020603050405020304" pitchFamily="18" charset="0"/>
                <a:ea typeface="DFKai-SB" panose="03000509000000000000" pitchFamily="65" charset="-120"/>
                <a:cs typeface="Times New Roman" panose="02020603050405020304" pitchFamily="18" charset="0"/>
                <a:sym typeface="+mn-ea"/>
              </a:rPr>
              <a:t>建立</a:t>
            </a:r>
            <a:r>
              <a:rPr lang="zh-CN" altLang="en-US" sz="2800" dirty="0">
                <a:latin typeface="Times New Roman" panose="02020603050405020304" pitchFamily="18" charset="0"/>
                <a:ea typeface="DFKai-SB" panose="03000509000000000000" pitchFamily="65" charset="-120"/>
                <a:cs typeface="Times New Roman" panose="02020603050405020304" pitchFamily="18" charset="0"/>
                <a:sym typeface="+mn-ea"/>
              </a:rPr>
              <a:t>了良好的合作關係</a:t>
            </a:r>
            <a:r>
              <a:rPr lang="zh-CN" altLang="en-US" sz="2800" dirty="0" smtClean="0">
                <a:latin typeface="Times New Roman" panose="02020603050405020304" pitchFamily="18" charset="0"/>
                <a:ea typeface="DFKai-SB" panose="03000509000000000000" pitchFamily="65" charset="-120"/>
                <a:cs typeface="Times New Roman" panose="02020603050405020304" pitchFamily="18" charset="0"/>
                <a:sym typeface="+mn-ea"/>
              </a:rPr>
              <a:t>，</a:t>
            </a:r>
            <a:r>
              <a:rPr lang="zh-TW" altLang="en-US" sz="2800" dirty="0" smtClean="0">
                <a:latin typeface="Times New Roman" panose="02020603050405020304" pitchFamily="18" charset="0"/>
                <a:ea typeface="DFKai-SB" panose="03000509000000000000" pitchFamily="65" charset="-120"/>
                <a:cs typeface="Times New Roman" panose="02020603050405020304" pitchFamily="18" charset="0"/>
                <a:sym typeface="+mn-ea"/>
              </a:rPr>
              <a:t>雙方</a:t>
            </a:r>
            <a:r>
              <a:rPr lang="zh-CN" altLang="en-US" sz="2800" dirty="0" smtClean="0">
                <a:latin typeface="Times New Roman" panose="02020603050405020304" pitchFamily="18" charset="0"/>
                <a:ea typeface="DFKai-SB" panose="03000509000000000000" pitchFamily="65" charset="-120"/>
                <a:cs typeface="Times New Roman" panose="02020603050405020304" pitchFamily="18" charset="0"/>
                <a:sym typeface="+mn-ea"/>
              </a:rPr>
              <a:t>各種</a:t>
            </a:r>
            <a:r>
              <a:rPr lang="zh-CN" altLang="en-US" sz="2800" dirty="0">
                <a:latin typeface="Times New Roman" panose="02020603050405020304" pitchFamily="18" charset="0"/>
                <a:ea typeface="DFKai-SB" panose="03000509000000000000" pitchFamily="65" charset="-120"/>
                <a:cs typeface="Times New Roman" panose="02020603050405020304" pitchFamily="18" charset="0"/>
                <a:sym typeface="+mn-ea"/>
              </a:rPr>
              <a:t>業務往來也在不斷增加</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，有力地推動了世界經濟的發展。</a:t>
            </a:r>
          </a:p>
        </p:txBody>
      </p:sp>
      <p:pic>
        <p:nvPicPr>
          <p:cNvPr id="20" name="图片 1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88587" y="1956870"/>
            <a:ext cx="3735358" cy="3154288"/>
          </a:xfrm>
          <a:prstGeom prst="rect">
            <a:avLst/>
          </a:prstGeom>
          <a:ln w="12700" cap="sq">
            <a:solidFill>
              <a:srgbClr val="000000"/>
            </a:solidFill>
            <a:prstDash val="solid"/>
            <a:miter lim="800000"/>
          </a:ln>
          <a:effectLst>
            <a:outerShdw blurRad="50800" dist="38100" dir="2700000" algn="tl" rotWithShape="0">
              <a:srgbClr val="000000">
                <a:alpha val="18000"/>
              </a:srgbClr>
            </a:outerShdw>
          </a:effectLst>
        </p:spPr>
      </p:pic>
      <p:sp>
        <p:nvSpPr>
          <p:cNvPr id="5" name="文本框 4"/>
          <p:cNvSpPr txBox="1"/>
          <p:nvPr/>
        </p:nvSpPr>
        <p:spPr>
          <a:xfrm>
            <a:off x="6036756" y="5154180"/>
            <a:ext cx="5084280" cy="853567"/>
          </a:xfrm>
          <a:prstGeom prst="rect">
            <a:avLst/>
          </a:prstGeom>
          <a:noFill/>
          <a:ln>
            <a:noFill/>
            <a:prstDash val="dashDot"/>
          </a:ln>
        </p:spPr>
        <p:txBody>
          <a:bodyPr wrap="square" rtlCol="0">
            <a:spAutoFit/>
          </a:bodyPr>
          <a:lstStyle/>
          <a:p>
            <a:pPr marL="342900" indent="-342900" algn="just" fontAlgn="auto">
              <a:lnSpc>
                <a:spcPct val="130000"/>
              </a:lnSpc>
              <a:buFont typeface="Arial" panose="020B0604020202020204" pitchFamily="34" charset="0"/>
              <a:buChar char="•"/>
            </a:pPr>
            <a:r>
              <a:rPr lang="en-US" altLang="zh-CN" sz="2000" cap="small"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2019</a:t>
            </a:r>
            <a:r>
              <a:rPr lang="zh-CN" altLang="en-US" sz="2000" cap="small"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年</a:t>
            </a:r>
            <a:r>
              <a:rPr lang="en-US" altLang="zh-CN" sz="2000" cap="small"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4</a:t>
            </a:r>
            <a:r>
              <a:rPr lang="zh-CN" altLang="en-US" sz="2000" cap="small"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月</a:t>
            </a:r>
            <a:r>
              <a:rPr lang="en-US" altLang="zh-CN" sz="2000" cap="small"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24</a:t>
            </a:r>
            <a:r>
              <a:rPr lang="zh-CN" altLang="en-US" sz="2000" cap="small"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日，國家主席習近平</a:t>
            </a:r>
            <a:r>
              <a:rPr lang="zh-CN" altLang="en-US" sz="2000" cap="small"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會見</a:t>
            </a:r>
            <a:r>
              <a:rPr lang="zh-TW" altLang="en-US" sz="2000" cap="small"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時任</a:t>
            </a:r>
            <a:r>
              <a:rPr lang="zh-CN" altLang="en-US" sz="2000" cap="small"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國際</a:t>
            </a:r>
            <a:r>
              <a:rPr lang="zh-CN" altLang="en-US" sz="2000" cap="small"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貨幣基金組織總裁拉加德。</a:t>
            </a:r>
            <a:endPar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endParaRPr>
          </a:p>
        </p:txBody>
      </p:sp>
      <p:sp>
        <p:nvSpPr>
          <p:cNvPr id="7" name="标题 1">
            <a:extLst>
              <a:ext uri="{FF2B5EF4-FFF2-40B4-BE49-F238E27FC236}">
                <a16:creationId xmlns:a16="http://schemas.microsoft.com/office/drawing/2014/main" id="{DD81B73F-E22C-42CE-A5DB-9F996C6FFEDE}"/>
              </a:ext>
            </a:extLst>
          </p:cNvPr>
          <p:cNvSpPr txBox="1">
            <a:spLocks noChangeArrowheads="1"/>
          </p:cNvSpPr>
          <p:nvPr/>
        </p:nvSpPr>
        <p:spPr bwMode="auto">
          <a:xfrm>
            <a:off x="2056270" y="1014149"/>
            <a:ext cx="8067675" cy="515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zh-CN" altLang="en-US" sz="2800" dirty="0" smtClean="0">
                <a:latin typeface="DFKai-SB" panose="03000509000000000000" pitchFamily="65" charset="-120"/>
                <a:ea typeface="DFKai-SB" panose="03000509000000000000" pitchFamily="65" charset="-120"/>
              </a:rPr>
              <a:t>國</a:t>
            </a:r>
            <a:r>
              <a:rPr lang="zh-TW" altLang="en-US" sz="2800" dirty="0" smtClean="0">
                <a:latin typeface="DFKai-SB" panose="03000509000000000000" pitchFamily="65" charset="-120"/>
                <a:ea typeface="DFKai-SB" panose="03000509000000000000" pitchFamily="65" charset="-120"/>
              </a:rPr>
              <a:t>家</a:t>
            </a:r>
            <a:r>
              <a:rPr lang="zh-CN" altLang="en-US" sz="2800" dirty="0" smtClean="0">
                <a:latin typeface="DFKai-SB" panose="03000509000000000000" pitchFamily="65" charset="-120"/>
                <a:ea typeface="DFKai-SB" panose="03000509000000000000" pitchFamily="65" charset="-120"/>
              </a:rPr>
              <a:t>在</a:t>
            </a:r>
            <a:r>
              <a:rPr lang="zh-CN" altLang="en-US" sz="2800" dirty="0">
                <a:latin typeface="DFKai-SB" panose="03000509000000000000" pitchFamily="65" charset="-120"/>
                <a:ea typeface="DFKai-SB" panose="03000509000000000000" pitchFamily="65" charset="-120"/>
              </a:rPr>
              <a:t>國際貨幣基金組織中所發揮的作用</a:t>
            </a:r>
          </a:p>
        </p:txBody>
      </p:sp>
      <p:sp>
        <p:nvSpPr>
          <p:cNvPr id="8" name="文本框 5"/>
          <p:cNvSpPr txBox="1"/>
          <p:nvPr/>
        </p:nvSpPr>
        <p:spPr>
          <a:xfrm>
            <a:off x="917303" y="5321380"/>
            <a:ext cx="5474876" cy="800219"/>
          </a:xfrm>
          <a:prstGeom prst="rect">
            <a:avLst/>
          </a:prstGeom>
          <a:noFill/>
        </p:spPr>
        <p:txBody>
          <a:bodyPr wrap="square" rtlCol="0">
            <a:spAutoFit/>
          </a:bodyPr>
          <a:lstStyle/>
          <a:p>
            <a:r>
              <a:rPr lang="zh-TW" altLang="en-US" dirty="0" smtClean="0">
                <a:latin typeface="DFKai-SB" panose="03000509000000000000" pitchFamily="65" charset="-120"/>
                <a:ea typeface="DFKai-SB" panose="03000509000000000000" pitchFamily="65" charset="-120"/>
                <a:cs typeface="+mn-ea"/>
              </a:rPr>
              <a:t>資料</a:t>
            </a:r>
            <a:r>
              <a:rPr lang="zh-TW" altLang="zh-HK" dirty="0" smtClean="0">
                <a:latin typeface="DFKai-SB" panose="03000509000000000000" pitchFamily="65" charset="-120"/>
                <a:ea typeface="DFKai-SB" panose="03000509000000000000" pitchFamily="65" charset="-120"/>
                <a:cs typeface="+mn-ea"/>
              </a:rPr>
              <a:t>來源：</a:t>
            </a:r>
            <a:r>
              <a:rPr lang="zh-TW" altLang="en-US" dirty="0" smtClean="0">
                <a:latin typeface="DFKai-SB" panose="03000509000000000000" pitchFamily="65" charset="-120"/>
                <a:ea typeface="DFKai-SB" panose="03000509000000000000" pitchFamily="65" charset="-120"/>
                <a:cs typeface="+mn-ea"/>
              </a:rPr>
              <a:t>新華社</a:t>
            </a:r>
            <a:endParaRPr lang="en-US" altLang="zh-TW" dirty="0" smtClean="0">
              <a:latin typeface="DFKai-SB" panose="03000509000000000000" pitchFamily="65" charset="-120"/>
              <a:ea typeface="DFKai-SB" panose="03000509000000000000" pitchFamily="65" charset="-120"/>
              <a:cs typeface="+mn-ea"/>
            </a:endParaRPr>
          </a:p>
          <a:p>
            <a:r>
              <a:rPr lang="en-US" altLang="zh-TW" sz="1400" dirty="0">
                <a:latin typeface="DFKai-SB" panose="03000509000000000000" pitchFamily="65" charset="-120"/>
                <a:ea typeface="DFKai-SB" panose="03000509000000000000" pitchFamily="65" charset="-120"/>
                <a:cs typeface="+mn-ea"/>
              </a:rPr>
              <a:t>(</a:t>
            </a:r>
            <a:r>
              <a:rPr lang="en-US" altLang="zh-TW" sz="1400" dirty="0" smtClean="0">
                <a:latin typeface="Times New Roman" panose="02020603050405020304" pitchFamily="18" charset="0"/>
                <a:ea typeface="DFKai-SB" panose="03000509000000000000" pitchFamily="65" charset="-120"/>
                <a:cs typeface="Times New Roman" panose="02020603050405020304" pitchFamily="18" charset="0"/>
              </a:rPr>
              <a:t>http</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a:t>
            </a:r>
            <a:r>
              <a:rPr lang="en-US" altLang="zh-TW" sz="1400" dirty="0" smtClean="0">
                <a:latin typeface="Times New Roman" panose="02020603050405020304" pitchFamily="18" charset="0"/>
                <a:ea typeface="DFKai-SB" panose="03000509000000000000" pitchFamily="65" charset="-120"/>
                <a:cs typeface="Times New Roman" panose="02020603050405020304" pitchFamily="18" charset="0"/>
              </a:rPr>
              <a:t>www.xinhuanet.com/politics/leaders/2019-04/24/c_1124409633.htm)</a:t>
            </a:r>
            <a:endParaRPr lang="zh-TW" altLang="zh-HK" sz="14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9" name="任意多边形: 形状 7"/>
          <p:cNvSpPr/>
          <p:nvPr/>
        </p:nvSpPr>
        <p:spPr bwMode="auto">
          <a:xfrm>
            <a:off x="3920112" y="201287"/>
            <a:ext cx="4233288"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TW" altLang="en-US" sz="4000" b="1" dirty="0">
                <a:solidFill>
                  <a:schemeClr val="bg1"/>
                </a:solidFill>
                <a:latin typeface="標楷體" panose="03000509000000000000" pitchFamily="65" charset="-120"/>
                <a:ea typeface="標楷體" panose="03000509000000000000" pitchFamily="65" charset="-120"/>
              </a:rPr>
              <a:t>國際經濟</a:t>
            </a:r>
            <a:r>
              <a:rPr lang="zh-TW" altLang="en-US" sz="4000" b="1" dirty="0" smtClean="0">
                <a:solidFill>
                  <a:schemeClr val="bg1"/>
                </a:solidFill>
                <a:latin typeface="標楷體" panose="03000509000000000000" pitchFamily="65" charset="-120"/>
                <a:ea typeface="標楷體" panose="03000509000000000000" pitchFamily="65" charset="-120"/>
              </a:rPr>
              <a:t>組織</a:t>
            </a:r>
            <a:endParaRPr lang="zh-TW" altLang="en-US" sz="4000" b="1" dirty="0">
              <a:solidFill>
                <a:schemeClr val="bg1"/>
              </a:solidFill>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custDataLst>
              <p:tags r:id="rId1"/>
            </p:custDataLst>
            <p:extLst>
              <p:ext uri="{D42A27DB-BD31-4B8C-83A1-F6EECF244321}">
                <p14:modId xmlns:p14="http://schemas.microsoft.com/office/powerpoint/2010/main" val="2787190867"/>
              </p:ext>
            </p:extLst>
          </p:nvPr>
        </p:nvGraphicFramePr>
        <p:xfrm>
          <a:off x="3315065" y="4167051"/>
          <a:ext cx="5689487" cy="2092241"/>
        </p:xfrm>
        <a:graphic>
          <a:graphicData uri="http://schemas.openxmlformats.org/drawingml/2006/table">
            <a:tbl>
              <a:tblPr/>
              <a:tblGrid>
                <a:gridCol w="2351976">
                  <a:extLst>
                    <a:ext uri="{9D8B030D-6E8A-4147-A177-3AD203B41FA5}">
                      <a16:colId xmlns:a16="http://schemas.microsoft.com/office/drawing/2014/main" val="20000"/>
                    </a:ext>
                  </a:extLst>
                </a:gridCol>
                <a:gridCol w="1396829">
                  <a:extLst>
                    <a:ext uri="{9D8B030D-6E8A-4147-A177-3AD203B41FA5}">
                      <a16:colId xmlns:a16="http://schemas.microsoft.com/office/drawing/2014/main" val="20001"/>
                    </a:ext>
                  </a:extLst>
                </a:gridCol>
                <a:gridCol w="1940682">
                  <a:extLst>
                    <a:ext uri="{9D8B030D-6E8A-4147-A177-3AD203B41FA5}">
                      <a16:colId xmlns:a16="http://schemas.microsoft.com/office/drawing/2014/main" val="20002"/>
                    </a:ext>
                  </a:extLst>
                </a:gridCol>
              </a:tblGrid>
              <a:tr h="447315">
                <a:tc>
                  <a:txBody>
                    <a:bodyPr/>
                    <a:lstStyle/>
                    <a:p>
                      <a:pPr algn="ctr" fontAlgn="ctr"/>
                      <a:r>
                        <a:rPr lang="zh-CN" altLang="en-US" sz="2000" b="1" i="0" u="none" strike="noStrike" dirty="0">
                          <a:solidFill>
                            <a:srgbClr val="FFFFFF"/>
                          </a:solidFill>
                          <a:effectLst/>
                          <a:latin typeface="DFKai-SB" panose="03000509000000000000" pitchFamily="65" charset="-120"/>
                          <a:ea typeface="DFKai-SB" panose="03000509000000000000" pitchFamily="65" charset="-120"/>
                          <a:cs typeface="+mn-ea"/>
                          <a:sym typeface="Times New Roman" panose="02020603050405020304" pitchFamily="18" charset="0"/>
                        </a:rPr>
                        <a:t>國家</a:t>
                      </a:r>
                      <a:r>
                        <a:rPr lang="en-US" altLang="zh-CN" sz="2000" b="1" i="0" u="none" strike="noStrike" dirty="0">
                          <a:solidFill>
                            <a:srgbClr val="FFFFFF"/>
                          </a:solidFill>
                          <a:effectLst/>
                          <a:latin typeface="DFKai-SB" panose="03000509000000000000" pitchFamily="65" charset="-120"/>
                          <a:ea typeface="DFKai-SB" panose="03000509000000000000" pitchFamily="65" charset="-120"/>
                          <a:cs typeface="+mn-ea"/>
                          <a:sym typeface="Times New Roman" panose="02020603050405020304" pitchFamily="18" charset="0"/>
                        </a:rPr>
                        <a:t>/</a:t>
                      </a:r>
                      <a:r>
                        <a:rPr lang="zh-CN" altLang="en-US" sz="2000" b="1" i="0" u="none" strike="noStrike" dirty="0">
                          <a:solidFill>
                            <a:srgbClr val="FFFFFF"/>
                          </a:solidFill>
                          <a:effectLst/>
                          <a:latin typeface="DFKai-SB" panose="03000509000000000000" pitchFamily="65" charset="-120"/>
                          <a:ea typeface="DFKai-SB" panose="03000509000000000000" pitchFamily="65" charset="-120"/>
                          <a:cs typeface="+mn-ea"/>
                          <a:sym typeface="Times New Roman" panose="02020603050405020304" pitchFamily="18" charset="0"/>
                        </a:rPr>
                        <a:t>地區</a:t>
                      </a:r>
                    </a:p>
                  </a:txBody>
                  <a:tcPr marL="7620" marR="7620" marT="762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ctr"/>
                      <a:r>
                        <a:rPr lang="zh-CN" altLang="en-US" sz="2000" b="1" i="0" u="none" strike="noStrike" dirty="0">
                          <a:solidFill>
                            <a:srgbClr val="FFFFFF"/>
                          </a:solidFill>
                          <a:effectLst/>
                          <a:latin typeface="DFKai-SB" panose="03000509000000000000" pitchFamily="65" charset="-120"/>
                          <a:ea typeface="DFKai-SB" panose="03000509000000000000" pitchFamily="65" charset="-120"/>
                          <a:cs typeface="+mn-ea"/>
                          <a:sym typeface="Times New Roman" panose="02020603050405020304" pitchFamily="18" charset="0"/>
                        </a:rPr>
                        <a:t>投票數</a:t>
                      </a:r>
                      <a:r>
                        <a:rPr lang="en-US" altLang="zh-CN" sz="2000" b="1" i="0" u="none" strike="noStrike" dirty="0">
                          <a:solidFill>
                            <a:srgbClr val="FFFFFF"/>
                          </a:solidFill>
                          <a:effectLst/>
                          <a:latin typeface="DFKai-SB" panose="03000509000000000000" pitchFamily="65" charset="-120"/>
                          <a:ea typeface="DFKai-SB" panose="03000509000000000000" pitchFamily="65" charset="-120"/>
                          <a:cs typeface="+mn-ea"/>
                          <a:sym typeface="Times New Roman" panose="02020603050405020304" pitchFamily="18" charset="0"/>
                        </a:rPr>
                        <a:t>/</a:t>
                      </a:r>
                      <a:r>
                        <a:rPr lang="zh-CN" altLang="en-US" sz="2000" b="1" i="0" u="none" strike="noStrike" dirty="0">
                          <a:solidFill>
                            <a:srgbClr val="FFFFFF"/>
                          </a:solidFill>
                          <a:effectLst/>
                          <a:latin typeface="DFKai-SB" panose="03000509000000000000" pitchFamily="65" charset="-120"/>
                          <a:ea typeface="DFKai-SB" panose="03000509000000000000" pitchFamily="65" charset="-120"/>
                          <a:cs typeface="+mn-ea"/>
                          <a:sym typeface="Times New Roman" panose="02020603050405020304" pitchFamily="18" charset="0"/>
                        </a:rPr>
                        <a:t>張</a:t>
                      </a:r>
                    </a:p>
                  </a:txBody>
                  <a:tcPr marL="7620" marR="7620" marT="7620" marB="0" anchor="ctr">
                    <a:lnL>
                      <a:noFill/>
                    </a:lnL>
                    <a:lnR>
                      <a:noFill/>
                    </a:lnR>
                    <a:lnT w="12700" cap="flat" cmpd="sng" algn="ctr">
                      <a:solidFill>
                        <a:schemeClr val="tx1"/>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ctr"/>
                      <a:r>
                        <a:rPr lang="zh-CN" altLang="en-US" sz="2000" b="1" i="0" u="none" strike="noStrike" dirty="0">
                          <a:solidFill>
                            <a:srgbClr val="FFFFFF"/>
                          </a:solidFill>
                          <a:effectLst/>
                          <a:latin typeface="DFKai-SB" panose="03000509000000000000" pitchFamily="65" charset="-120"/>
                          <a:ea typeface="DFKai-SB" panose="03000509000000000000" pitchFamily="65" charset="-120"/>
                          <a:cs typeface="+mn-ea"/>
                          <a:sym typeface="Times New Roman" panose="02020603050405020304" pitchFamily="18" charset="0"/>
                        </a:rPr>
                        <a:t>投票權佔比</a:t>
                      </a:r>
                    </a:p>
                  </a:txBody>
                  <a:tcPr marL="7620" marR="7620" marT="762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0000"/>
                  </a:ext>
                </a:extLst>
              </a:tr>
              <a:tr h="329353">
                <a:tc>
                  <a:txBody>
                    <a:bodyPr/>
                    <a:lstStyle/>
                    <a:p>
                      <a:pPr algn="ctr" fontAlgn="ctr"/>
                      <a:r>
                        <a:rPr lang="zh-CN" altLang="en-US" sz="2000" b="0" i="0" u="none" strike="noStrike" dirty="0">
                          <a:solidFill>
                            <a:srgbClr val="000000"/>
                          </a:solidFill>
                          <a:effectLst/>
                          <a:latin typeface="DFKai-SB" panose="03000509000000000000" pitchFamily="65" charset="-120"/>
                          <a:ea typeface="DFKai-SB" panose="03000509000000000000" pitchFamily="65" charset="-120"/>
                          <a:cs typeface="+mn-ea"/>
                          <a:sym typeface="Times New Roman" panose="02020603050405020304" pitchFamily="18" charset="0"/>
                        </a:rPr>
                        <a:t>美國</a:t>
                      </a:r>
                    </a:p>
                  </a:txBody>
                  <a:tcPr marL="7620" marR="7620" marT="7620" marB="0" anchor="ctr">
                    <a:lnL w="12700" cap="flat" cmpd="sng" algn="ctr">
                      <a:solidFill>
                        <a:schemeClr val="tx1"/>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chemeClr val="bg1"/>
                    </a:solidFill>
                  </a:tcPr>
                </a:tc>
                <a:tc>
                  <a:txBody>
                    <a:bodyPr/>
                    <a:lstStyle/>
                    <a:p>
                      <a:pPr algn="ctr" fontAlgn="ctr"/>
                      <a:r>
                        <a:rPr lang="en-US" altLang="zh-CN" sz="2000" b="0" i="0" u="none" strike="noStrike" dirty="0">
                          <a:solidFill>
                            <a:srgbClr val="000000"/>
                          </a:solidFill>
                          <a:effectLst/>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831400</a:t>
                      </a:r>
                    </a:p>
                  </a:txBody>
                  <a:tcPr marL="7620" marR="7620" marT="762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chemeClr val="bg1"/>
                    </a:solidFill>
                  </a:tcPr>
                </a:tc>
                <a:tc>
                  <a:txBody>
                    <a:bodyPr/>
                    <a:lstStyle/>
                    <a:p>
                      <a:pPr algn="ctr" fontAlgn="ctr"/>
                      <a:r>
                        <a:rPr lang="en-US" altLang="zh-CN" sz="2000" b="0" i="0" u="none" strike="noStrike" dirty="0">
                          <a:solidFill>
                            <a:srgbClr val="000000"/>
                          </a:solidFill>
                          <a:effectLst/>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16.51</a:t>
                      </a:r>
                    </a:p>
                  </a:txBody>
                  <a:tcPr marL="7620" marR="7620" marT="7620" marB="0" anchor="ctr">
                    <a:lnL>
                      <a:noFill/>
                    </a:lnL>
                    <a:lnR w="12700" cap="flat" cmpd="sng" algn="ctr">
                      <a:solidFill>
                        <a:schemeClr val="tx1"/>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8740">
                <a:tc>
                  <a:txBody>
                    <a:bodyPr/>
                    <a:lstStyle/>
                    <a:p>
                      <a:pPr algn="ctr" fontAlgn="ctr"/>
                      <a:r>
                        <a:rPr lang="zh-CN" altLang="en-US" sz="2000" b="0" i="0" u="none" strike="noStrike" dirty="0">
                          <a:solidFill>
                            <a:srgbClr val="000000"/>
                          </a:solidFill>
                          <a:effectLst/>
                          <a:latin typeface="DFKai-SB" panose="03000509000000000000" pitchFamily="65" charset="-120"/>
                          <a:ea typeface="DFKai-SB" panose="03000509000000000000" pitchFamily="65" charset="-120"/>
                          <a:cs typeface="+mn-ea"/>
                          <a:sym typeface="Times New Roman" panose="02020603050405020304" pitchFamily="18" charset="0"/>
                        </a:rPr>
                        <a:t>日本</a:t>
                      </a:r>
                    </a:p>
                  </a:txBody>
                  <a:tcPr marL="7620" marR="7620" marT="7620" marB="0" anchor="ctr">
                    <a:lnL w="12700" cap="flat" cmpd="sng" algn="ctr">
                      <a:solidFill>
                        <a:schemeClr val="tx1"/>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chemeClr val="bg1"/>
                    </a:solidFill>
                  </a:tcPr>
                </a:tc>
                <a:tc>
                  <a:txBody>
                    <a:bodyPr/>
                    <a:lstStyle/>
                    <a:p>
                      <a:pPr algn="ctr" fontAlgn="ctr"/>
                      <a:r>
                        <a:rPr lang="en-US" altLang="zh-CN" sz="2000" b="0" i="0" u="none" strike="noStrike" dirty="0">
                          <a:solidFill>
                            <a:srgbClr val="000000"/>
                          </a:solidFill>
                          <a:effectLst/>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309663</a:t>
                      </a:r>
                    </a:p>
                  </a:txBody>
                  <a:tcPr marL="7620" marR="7620" marT="762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chemeClr val="bg1"/>
                    </a:solidFill>
                  </a:tcPr>
                </a:tc>
                <a:tc>
                  <a:txBody>
                    <a:bodyPr/>
                    <a:lstStyle/>
                    <a:p>
                      <a:pPr algn="ctr" fontAlgn="ctr"/>
                      <a:r>
                        <a:rPr lang="en-US" altLang="zh-CN" sz="2000" b="0" i="0" u="none" strike="noStrike" dirty="0">
                          <a:solidFill>
                            <a:srgbClr val="000000"/>
                          </a:solidFill>
                          <a:effectLst/>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6.15</a:t>
                      </a:r>
                    </a:p>
                  </a:txBody>
                  <a:tcPr marL="7620" marR="7620" marT="7620" marB="0" anchor="ctr">
                    <a:lnL>
                      <a:noFill/>
                    </a:lnL>
                    <a:lnR w="12700" cap="flat" cmpd="sng" algn="ctr">
                      <a:solidFill>
                        <a:schemeClr val="tx1"/>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28740">
                <a:tc>
                  <a:txBody>
                    <a:bodyPr/>
                    <a:lstStyle/>
                    <a:p>
                      <a:pPr algn="ctr" fontAlgn="ctr"/>
                      <a:r>
                        <a:rPr lang="zh-CN" altLang="en-US" sz="2000" b="0" i="0" u="none" strike="noStrike" dirty="0">
                          <a:solidFill>
                            <a:srgbClr val="000000"/>
                          </a:solidFill>
                          <a:effectLst/>
                          <a:latin typeface="DFKai-SB" panose="03000509000000000000" pitchFamily="65" charset="-120"/>
                          <a:ea typeface="DFKai-SB" panose="03000509000000000000" pitchFamily="65" charset="-120"/>
                          <a:cs typeface="+mn-ea"/>
                          <a:sym typeface="Times New Roman" panose="02020603050405020304" pitchFamily="18" charset="0"/>
                        </a:rPr>
                        <a:t>中國</a:t>
                      </a:r>
                    </a:p>
                  </a:txBody>
                  <a:tcPr marL="7620" marR="7620" marT="7620" marB="0" anchor="ctr">
                    <a:lnL w="12700" cap="flat" cmpd="sng" algn="ctr">
                      <a:solidFill>
                        <a:schemeClr val="tx1"/>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chemeClr val="bg1"/>
                    </a:solidFill>
                  </a:tcPr>
                </a:tc>
                <a:tc>
                  <a:txBody>
                    <a:bodyPr/>
                    <a:lstStyle/>
                    <a:p>
                      <a:pPr algn="ctr" fontAlgn="ctr"/>
                      <a:r>
                        <a:rPr lang="en-US" altLang="zh-CN" sz="2000" b="0" i="0" u="none" strike="noStrike" dirty="0">
                          <a:solidFill>
                            <a:srgbClr val="000000"/>
                          </a:solidFill>
                          <a:effectLst/>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306287</a:t>
                      </a:r>
                    </a:p>
                  </a:txBody>
                  <a:tcPr marL="7620" marR="7620" marT="762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chemeClr val="bg1"/>
                    </a:solidFill>
                  </a:tcPr>
                </a:tc>
                <a:tc>
                  <a:txBody>
                    <a:bodyPr/>
                    <a:lstStyle/>
                    <a:p>
                      <a:pPr algn="ctr" fontAlgn="ctr"/>
                      <a:r>
                        <a:rPr lang="en-US" altLang="zh-CN" sz="2000" b="0" i="0" u="none" strike="noStrike" dirty="0">
                          <a:solidFill>
                            <a:srgbClr val="000000"/>
                          </a:solidFill>
                          <a:effectLst/>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6.08</a:t>
                      </a:r>
                    </a:p>
                  </a:txBody>
                  <a:tcPr marL="7620" marR="7620" marT="7620" marB="0" anchor="ctr">
                    <a:lnL>
                      <a:noFill/>
                    </a:lnL>
                    <a:lnR w="12700" cap="flat" cmpd="sng" algn="ctr">
                      <a:solidFill>
                        <a:schemeClr val="tx1"/>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29353">
                <a:tc>
                  <a:txBody>
                    <a:bodyPr/>
                    <a:lstStyle/>
                    <a:p>
                      <a:pPr algn="ctr" fontAlgn="ctr"/>
                      <a:r>
                        <a:rPr lang="zh-CN" altLang="en-US" sz="2000" b="0" i="0" u="none" strike="noStrike" dirty="0">
                          <a:solidFill>
                            <a:srgbClr val="000000"/>
                          </a:solidFill>
                          <a:effectLst/>
                          <a:latin typeface="DFKai-SB" panose="03000509000000000000" pitchFamily="65" charset="-120"/>
                          <a:ea typeface="DFKai-SB" panose="03000509000000000000" pitchFamily="65" charset="-120"/>
                          <a:cs typeface="+mn-ea"/>
                          <a:sym typeface="Times New Roman" panose="02020603050405020304" pitchFamily="18" charset="0"/>
                        </a:rPr>
                        <a:t>德國</a:t>
                      </a:r>
                    </a:p>
                  </a:txBody>
                  <a:tcPr marL="7620" marR="7620" marT="7620" marB="0" anchor="ctr">
                    <a:lnL w="12700" cap="flat" cmpd="sng" algn="ctr">
                      <a:solidFill>
                        <a:schemeClr val="tx1"/>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chemeClr val="bg1"/>
                    </a:solidFill>
                  </a:tcPr>
                </a:tc>
                <a:tc>
                  <a:txBody>
                    <a:bodyPr/>
                    <a:lstStyle/>
                    <a:p>
                      <a:pPr algn="ctr" fontAlgn="ctr"/>
                      <a:r>
                        <a:rPr lang="en-US" altLang="zh-CN" sz="2000" b="0" i="0" u="none" strike="noStrike" dirty="0">
                          <a:solidFill>
                            <a:srgbClr val="000000"/>
                          </a:solidFill>
                          <a:effectLst/>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267802</a:t>
                      </a:r>
                    </a:p>
                  </a:txBody>
                  <a:tcPr marL="7620" marR="7620" marT="762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chemeClr val="bg1"/>
                    </a:solidFill>
                  </a:tcPr>
                </a:tc>
                <a:tc>
                  <a:txBody>
                    <a:bodyPr/>
                    <a:lstStyle/>
                    <a:p>
                      <a:pPr algn="ctr" fontAlgn="ctr"/>
                      <a:r>
                        <a:rPr lang="en-US" altLang="zh-CN" sz="2000" b="0" i="0" u="none" strike="noStrike" dirty="0">
                          <a:solidFill>
                            <a:srgbClr val="000000"/>
                          </a:solidFill>
                          <a:effectLst/>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5.32</a:t>
                      </a:r>
                    </a:p>
                  </a:txBody>
                  <a:tcPr marL="7620" marR="7620" marT="7620" marB="0" anchor="ctr">
                    <a:lnL>
                      <a:noFill/>
                    </a:lnL>
                    <a:lnR w="12700" cap="flat" cmpd="sng" algn="ctr">
                      <a:solidFill>
                        <a:schemeClr val="tx1"/>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28740">
                <a:tc>
                  <a:txBody>
                    <a:bodyPr/>
                    <a:lstStyle/>
                    <a:p>
                      <a:pPr algn="ctr" fontAlgn="ctr"/>
                      <a:r>
                        <a:rPr lang="zh-CN" altLang="en-US" sz="2000" b="0" i="0" u="none" strike="noStrike" dirty="0">
                          <a:solidFill>
                            <a:srgbClr val="000000"/>
                          </a:solidFill>
                          <a:effectLst/>
                          <a:latin typeface="DFKai-SB" panose="03000509000000000000" pitchFamily="65" charset="-120"/>
                          <a:ea typeface="DFKai-SB" panose="03000509000000000000" pitchFamily="65" charset="-120"/>
                          <a:cs typeface="+mn-ea"/>
                          <a:sym typeface="Times New Roman" panose="02020603050405020304" pitchFamily="18" charset="0"/>
                        </a:rPr>
                        <a:t>法國</a:t>
                      </a:r>
                    </a:p>
                  </a:txBody>
                  <a:tcPr marL="7620" marR="7620" marT="7620" marB="0" anchor="ctr">
                    <a:lnL w="12700" cap="flat" cmpd="sng" algn="ctr">
                      <a:solidFill>
                        <a:schemeClr val="tx1"/>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CN" sz="2000" b="0" i="0" u="none" strike="noStrike" dirty="0">
                          <a:solidFill>
                            <a:srgbClr val="000000"/>
                          </a:solidFill>
                          <a:effectLst/>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203009</a:t>
                      </a:r>
                    </a:p>
                  </a:txBody>
                  <a:tcPr marL="7620" marR="7620" marT="7620" marB="0" anchor="ctr">
                    <a:lnL>
                      <a:noFill/>
                    </a:lnL>
                    <a:lnR>
                      <a:noFill/>
                    </a:lnR>
                    <a:lnT w="6350" cap="flat" cmpd="sng" algn="ctr">
                      <a:solidFill>
                        <a:srgbClr val="4472C4"/>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CN" sz="2000" b="0" i="0" u="none" strike="noStrike" dirty="0">
                          <a:solidFill>
                            <a:srgbClr val="000000"/>
                          </a:solidFill>
                          <a:effectLst/>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4.03</a:t>
                      </a:r>
                    </a:p>
                  </a:txBody>
                  <a:tcPr marL="7620" marR="7620" marT="7620" marB="0" anchor="ctr">
                    <a:lnL>
                      <a:noFill/>
                    </a:lnL>
                    <a:lnR w="12700" cap="flat" cmpd="sng" algn="ctr">
                      <a:solidFill>
                        <a:schemeClr val="tx1"/>
                      </a:solidFill>
                      <a:prstDash val="solid"/>
                      <a:round/>
                      <a:headEnd type="none" w="med" len="med"/>
                      <a:tailEnd type="none" w="med" len="med"/>
                    </a:lnR>
                    <a:lnT w="6350" cap="flat" cmpd="sng" algn="ctr">
                      <a:solidFill>
                        <a:srgbClr val="4472C4"/>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2" name="文本框 11"/>
          <p:cNvSpPr txBox="1"/>
          <p:nvPr/>
        </p:nvSpPr>
        <p:spPr>
          <a:xfrm>
            <a:off x="2113805" y="3716341"/>
            <a:ext cx="8092005" cy="398780"/>
          </a:xfrm>
          <a:prstGeom prst="rect">
            <a:avLst/>
          </a:prstGeom>
          <a:noFill/>
        </p:spPr>
        <p:txBody>
          <a:bodyPr wrap="square" rtlCol="0">
            <a:spAutoFit/>
          </a:bodyPr>
          <a:lstStyle/>
          <a:p>
            <a:pPr algn="ctr"/>
            <a:r>
              <a:rPr lang="zh-CN" altLang="en-US" sz="2000" b="1" dirty="0">
                <a:latin typeface="DFKai-SB" panose="03000509000000000000" pitchFamily="65" charset="-120"/>
                <a:ea typeface="DFKai-SB" panose="03000509000000000000" pitchFamily="65" charset="-120"/>
                <a:cs typeface="+mn-ea"/>
                <a:sym typeface="Times New Roman" panose="02020603050405020304" pitchFamily="18" charset="0"/>
              </a:rPr>
              <a:t>國際貨幣基金組織（</a:t>
            </a:r>
            <a:r>
              <a:rPr lang="en-US" altLang="zh-CN" sz="2000" b="1" dirty="0">
                <a:latin typeface="DFKai-SB" panose="03000509000000000000" pitchFamily="65" charset="-120"/>
                <a:ea typeface="DFKai-SB" panose="03000509000000000000" pitchFamily="65" charset="-120"/>
                <a:cs typeface="+mn-ea"/>
                <a:sym typeface="Times New Roman" panose="02020603050405020304" pitchFamily="18" charset="0"/>
              </a:rPr>
              <a:t>IMF</a:t>
            </a:r>
            <a:r>
              <a:rPr lang="zh-CN" altLang="en-US" sz="2000" b="1" dirty="0">
                <a:latin typeface="DFKai-SB" panose="03000509000000000000" pitchFamily="65" charset="-120"/>
                <a:ea typeface="DFKai-SB" panose="03000509000000000000" pitchFamily="65" charset="-120"/>
                <a:cs typeface="+mn-ea"/>
                <a:sym typeface="Times New Roman" panose="02020603050405020304" pitchFamily="18" charset="0"/>
              </a:rPr>
              <a:t>）投票權及通過比例</a:t>
            </a:r>
          </a:p>
        </p:txBody>
      </p:sp>
      <p:sp>
        <p:nvSpPr>
          <p:cNvPr id="13" name="文本框 12"/>
          <p:cNvSpPr txBox="1"/>
          <p:nvPr/>
        </p:nvSpPr>
        <p:spPr>
          <a:xfrm>
            <a:off x="313510" y="4534067"/>
            <a:ext cx="2743200" cy="1138773"/>
          </a:xfrm>
          <a:prstGeom prst="rect">
            <a:avLst/>
          </a:prstGeom>
          <a:noFill/>
        </p:spPr>
        <p:txBody>
          <a:bodyPr wrap="square" rtlCol="0">
            <a:spAutoFit/>
          </a:bodyPr>
          <a:lstStyle/>
          <a:p>
            <a:r>
              <a:rPr lang="zh-CN" altLang="en-US" sz="20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資料</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來源</a:t>
            </a:r>
            <a:r>
              <a:rPr lang="zh-CN" altLang="en-US" sz="20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endPar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a:p>
            <a:r>
              <a:rPr lang="zh-TW" altLang="en-US" sz="20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國際貨幣基金組織</a:t>
            </a:r>
            <a:r>
              <a:rPr lang="zh-CN" altLang="en-US" sz="20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網</a:t>
            </a:r>
            <a:r>
              <a:rPr lang="zh-TW" altLang="en-US" sz="20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站</a:t>
            </a:r>
            <a:endPar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a:p>
            <a:r>
              <a:rPr lang="en-US" altLang="zh-TW" sz="14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r>
              <a:rPr lang="en-GB" altLang="zh-CN" sz="14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https</a:t>
            </a:r>
            <a:r>
              <a:rPr lang="en-GB" altLang="zh-CN" sz="1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r>
              <a:rPr lang="en-GB" altLang="zh-CN" sz="14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www.imf.org/external/np/sec/memdir/members.aspx#3</a:t>
            </a:r>
            <a:r>
              <a:rPr lang="en-US" altLang="zh-TW" sz="14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endParaRPr lang="en-GB" altLang="zh-CN" sz="14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p:txBody>
      </p:sp>
      <p:sp>
        <p:nvSpPr>
          <p:cNvPr id="3" name="文本框 2"/>
          <p:cNvSpPr txBox="1"/>
          <p:nvPr/>
        </p:nvSpPr>
        <p:spPr>
          <a:xfrm>
            <a:off x="453518" y="1529399"/>
            <a:ext cx="11166475" cy="2122569"/>
          </a:xfrm>
          <a:prstGeom prst="rect">
            <a:avLst/>
          </a:prstGeom>
          <a:noFill/>
          <a:ln w="38100">
            <a:solidFill>
              <a:srgbClr val="FF0000"/>
            </a:solidFill>
          </a:ln>
        </p:spPr>
        <p:txBody>
          <a:bodyPr wrap="square" rtlCol="0">
            <a:spAutoFit/>
          </a:bodyPr>
          <a:lstStyle/>
          <a:p>
            <a:pPr>
              <a:lnSpc>
                <a:spcPct val="130000"/>
              </a:lnSpc>
            </a:pPr>
            <a:r>
              <a:rPr lang="zh-TW" altLang="en-US" sz="2600" dirty="0" smtClean="0">
                <a:latin typeface="DFKai-SB" panose="03000509000000000000" pitchFamily="65" charset="-120"/>
                <a:ea typeface="DFKai-SB" panose="03000509000000000000" pitchFamily="65" charset="-120"/>
              </a:rPr>
              <a:t>由於</a:t>
            </a:r>
            <a:r>
              <a:rPr lang="zh-CN" altLang="en-US" sz="2600" dirty="0" smtClean="0">
                <a:latin typeface="DFKai-SB" panose="03000509000000000000" pitchFamily="65" charset="-120"/>
                <a:ea typeface="DFKai-SB" panose="03000509000000000000" pitchFamily="65" charset="-120"/>
              </a:rPr>
              <a:t>國際貨幣基金組織</a:t>
            </a:r>
            <a:r>
              <a:rPr lang="zh-TW" altLang="en-US" sz="2600" dirty="0" smtClean="0">
                <a:latin typeface="DFKai-SB" panose="03000509000000000000" pitchFamily="65" charset="-120"/>
                <a:ea typeface="DFKai-SB" panose="03000509000000000000" pitchFamily="65" charset="-120"/>
              </a:rPr>
              <a:t>是根據成員國認繳的份額決定其投票權，而美國在該組織擁有最多份額，因此在組織內具有決定性的影響力，</a:t>
            </a:r>
            <a:r>
              <a:rPr lang="zh-CN" altLang="en-US" sz="2600" dirty="0" smtClean="0">
                <a:latin typeface="DFKai-SB" panose="03000509000000000000" pitchFamily="65" charset="-120"/>
                <a:ea typeface="DFKai-SB" panose="03000509000000000000" pitchFamily="65" charset="-120"/>
              </a:rPr>
              <a:t>這種以經濟實力劃分成員國投票權的做法</a:t>
            </a:r>
            <a:r>
              <a:rPr lang="zh-TW" altLang="en-US" sz="2600" dirty="0" smtClean="0">
                <a:latin typeface="DFKai-SB" panose="03000509000000000000" pitchFamily="65" charset="-120"/>
                <a:ea typeface="DFKai-SB" panose="03000509000000000000" pitchFamily="65" charset="-120"/>
              </a:rPr>
              <a:t>，</a:t>
            </a:r>
            <a:r>
              <a:rPr lang="zh-CN" altLang="en-US" sz="2600" dirty="0" smtClean="0">
                <a:latin typeface="DFKai-SB" panose="03000509000000000000" pitchFamily="65" charset="-120"/>
                <a:ea typeface="DFKai-SB" panose="03000509000000000000" pitchFamily="65" charset="-120"/>
              </a:rPr>
              <a:t>引起了</a:t>
            </a:r>
            <a:r>
              <a:rPr lang="zh-TW" altLang="en-US" sz="2600" dirty="0" smtClean="0">
                <a:latin typeface="DFKai-SB" panose="03000509000000000000" pitchFamily="65" charset="-120"/>
                <a:ea typeface="DFKai-SB" panose="03000509000000000000" pitchFamily="65" charset="-120"/>
              </a:rPr>
              <a:t>一些</a:t>
            </a:r>
            <a:r>
              <a:rPr lang="zh-CN" altLang="en-US" sz="2600" dirty="0" smtClean="0">
                <a:latin typeface="DFKai-SB" panose="03000509000000000000" pitchFamily="65" charset="-120"/>
                <a:ea typeface="DFKai-SB" panose="03000509000000000000" pitchFamily="65" charset="-120"/>
              </a:rPr>
              <a:t>國家的不滿。</a:t>
            </a:r>
            <a:r>
              <a:rPr lang="zh-TW" altLang="en-US" sz="2600" dirty="0" smtClean="0">
                <a:latin typeface="DFKai-SB" panose="03000509000000000000" pitchFamily="65" charset="-120"/>
                <a:ea typeface="DFKai-SB" panose="03000509000000000000" pitchFamily="65" charset="-120"/>
              </a:rPr>
              <a:t>此外，基金組織亦被批評在</a:t>
            </a:r>
            <a:r>
              <a:rPr lang="zh-CN" altLang="en-US" sz="2600" dirty="0" smtClean="0">
                <a:latin typeface="DFKai-SB" panose="03000509000000000000" pitchFamily="65" charset="-120"/>
                <a:ea typeface="DFKai-SB" panose="03000509000000000000" pitchFamily="65" charset="-120"/>
              </a:rPr>
              <a:t>提供貸款</a:t>
            </a:r>
            <a:r>
              <a:rPr lang="zh-TW" altLang="en-US" sz="2600" dirty="0" smtClean="0">
                <a:latin typeface="DFKai-SB" panose="03000509000000000000" pitchFamily="65" charset="-120"/>
                <a:ea typeface="DFKai-SB" panose="03000509000000000000" pitchFamily="65" charset="-120"/>
              </a:rPr>
              <a:t>時向借款國提出的</a:t>
            </a:r>
            <a:r>
              <a:rPr lang="zh-CN" altLang="en-US" sz="2600" dirty="0" smtClean="0">
                <a:latin typeface="DFKai-SB" panose="03000509000000000000" pitchFamily="65" charset="-120"/>
                <a:ea typeface="DFKai-SB" panose="03000509000000000000" pitchFamily="65" charset="-120"/>
              </a:rPr>
              <a:t>附加條件</a:t>
            </a:r>
            <a:r>
              <a:rPr lang="zh-TW" altLang="en-US" sz="2600" dirty="0" smtClean="0">
                <a:latin typeface="DFKai-SB" panose="03000509000000000000" pitchFamily="65" charset="-120"/>
                <a:ea typeface="DFKai-SB" panose="03000509000000000000" pitchFamily="65" charset="-120"/>
              </a:rPr>
              <a:t>過於嚴苛。</a:t>
            </a:r>
            <a:endParaRPr lang="en-US" altLang="zh-CN" sz="2600" dirty="0">
              <a:latin typeface="DFKai-SB" panose="03000509000000000000" pitchFamily="65" charset="-120"/>
              <a:ea typeface="DFKai-SB" panose="03000509000000000000" pitchFamily="65" charset="-120"/>
            </a:endParaRPr>
          </a:p>
        </p:txBody>
      </p:sp>
      <p:sp>
        <p:nvSpPr>
          <p:cNvPr id="4" name="文本框 3"/>
          <p:cNvSpPr txBox="1"/>
          <p:nvPr/>
        </p:nvSpPr>
        <p:spPr>
          <a:xfrm>
            <a:off x="2539741" y="829700"/>
            <a:ext cx="7488555" cy="523220"/>
          </a:xfrm>
          <a:prstGeom prst="rect">
            <a:avLst/>
          </a:prstGeom>
          <a:noFill/>
        </p:spPr>
        <p:txBody>
          <a:bodyPr wrap="square" rtlCol="0">
            <a:spAutoFit/>
          </a:bodyPr>
          <a:lstStyle/>
          <a:p>
            <a:pPr algn="ctr"/>
            <a:r>
              <a:rPr lang="zh-CN" altLang="en-US" sz="2800" b="1" dirty="0" smtClean="0">
                <a:latin typeface="DFKai-SB" panose="03000509000000000000" pitchFamily="65" charset="-120"/>
                <a:ea typeface="DFKai-SB" panose="03000509000000000000" pitchFamily="65" charset="-120"/>
                <a:sym typeface="+mn-ea"/>
              </a:rPr>
              <a:t>國際貨幣</a:t>
            </a:r>
            <a:r>
              <a:rPr lang="zh-CN" altLang="en-US" sz="2800" b="1" dirty="0" smtClean="0">
                <a:latin typeface="DFKai-SB" panose="03000509000000000000" pitchFamily="65" charset="-120"/>
                <a:ea typeface="DFKai-SB" panose="03000509000000000000" pitchFamily="65" charset="-120"/>
              </a:rPr>
              <a:t>基金組織</a:t>
            </a:r>
            <a:r>
              <a:rPr lang="zh-TW" altLang="en-US" sz="2800" b="1" dirty="0" smtClean="0">
                <a:latin typeface="DFKai-SB" panose="03000509000000000000" pitchFamily="65" charset="-120"/>
                <a:ea typeface="DFKai-SB" panose="03000509000000000000" pitchFamily="65" charset="-120"/>
              </a:rPr>
              <a:t>面對的爭議</a:t>
            </a:r>
            <a:endParaRPr lang="zh-CN" altLang="en-US" sz="2800" b="1" dirty="0">
              <a:latin typeface="DFKai-SB" panose="03000509000000000000" pitchFamily="65" charset="-120"/>
              <a:ea typeface="DFKai-SB" panose="03000509000000000000" pitchFamily="65" charset="-120"/>
            </a:endParaRPr>
          </a:p>
        </p:txBody>
      </p:sp>
      <p:sp>
        <p:nvSpPr>
          <p:cNvPr id="16" name="任意多边形: 形状 7"/>
          <p:cNvSpPr/>
          <p:nvPr/>
        </p:nvSpPr>
        <p:spPr bwMode="auto">
          <a:xfrm>
            <a:off x="3920112" y="201287"/>
            <a:ext cx="4233288"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TW" altLang="en-US" sz="4000" b="1" dirty="0">
                <a:solidFill>
                  <a:schemeClr val="bg1"/>
                </a:solidFill>
                <a:latin typeface="標楷體" panose="03000509000000000000" pitchFamily="65" charset="-120"/>
                <a:ea typeface="標楷體" panose="03000509000000000000" pitchFamily="65" charset="-120"/>
              </a:rPr>
              <a:t>國際經濟</a:t>
            </a:r>
            <a:r>
              <a:rPr lang="zh-TW" altLang="en-US" sz="4000" b="1" dirty="0" smtClean="0">
                <a:solidFill>
                  <a:schemeClr val="bg1"/>
                </a:solidFill>
                <a:latin typeface="標楷體" panose="03000509000000000000" pitchFamily="65" charset="-120"/>
                <a:ea typeface="標楷體" panose="03000509000000000000" pitchFamily="65" charset="-120"/>
              </a:rPr>
              <a:t>組織</a:t>
            </a:r>
            <a:endParaRPr lang="zh-TW" altLang="en-US" sz="4000" b="1" dirty="0">
              <a:solidFill>
                <a:schemeClr val="bg1"/>
              </a:solidFill>
              <a:latin typeface="標楷體" panose="03000509000000000000" pitchFamily="65" charset="-120"/>
              <a:ea typeface="標楷體" panose="03000509000000000000" pitchFamily="65" charset="-120"/>
            </a:endParaRPr>
          </a:p>
        </p:txBody>
      </p:sp>
      <p:pic>
        <p:nvPicPr>
          <p:cNvPr id="17" name="Picture 16"/>
          <p:cNvPicPr>
            <a:picLocks noChangeAspect="1"/>
          </p:cNvPicPr>
          <p:nvPr/>
        </p:nvPicPr>
        <p:blipFill>
          <a:blip r:embed="rId3"/>
          <a:stretch>
            <a:fillRect/>
          </a:stretch>
        </p:blipFill>
        <p:spPr>
          <a:xfrm>
            <a:off x="138135" y="172063"/>
            <a:ext cx="1594256" cy="580365"/>
          </a:xfrm>
          <a:prstGeom prst="rect">
            <a:avLst/>
          </a:prstGeom>
        </p:spPr>
      </p:pic>
      <p:sp>
        <p:nvSpPr>
          <p:cNvPr id="6" name="Rectangle 5"/>
          <p:cNvSpPr/>
          <p:nvPr/>
        </p:nvSpPr>
        <p:spPr>
          <a:xfrm>
            <a:off x="4254449" y="6243320"/>
            <a:ext cx="3531736" cy="369332"/>
          </a:xfrm>
          <a:prstGeom prst="rect">
            <a:avLst/>
          </a:prstGeom>
        </p:spPr>
        <p:txBody>
          <a:bodyPr wrap="none">
            <a:spAutoFit/>
          </a:bodyPr>
          <a:lstStyle/>
          <a:p>
            <a:pPr algn="ctr"/>
            <a:r>
              <a:rPr lang="zh-CN" altLang="en-US" dirty="0">
                <a:latin typeface="DFKai-SB" panose="03000509000000000000" pitchFamily="65" charset="-120"/>
                <a:ea typeface="DFKai-SB" panose="03000509000000000000" pitchFamily="65" charset="-120"/>
                <a:cs typeface="+mn-ea"/>
                <a:sym typeface="Times New Roman" panose="02020603050405020304" pitchFamily="18" charset="0"/>
              </a:rPr>
              <a:t>備註：</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數據</a:t>
            </a:r>
            <a:r>
              <a:rPr lang="zh-CN" altLang="en-US"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截至</a:t>
            </a:r>
            <a:r>
              <a:rPr lang="en-US" altLang="zh-CN" b="1"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2021</a:t>
            </a:r>
            <a:r>
              <a:rPr lang="zh-CN" altLang="en-US" b="1"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年</a:t>
            </a:r>
            <a:r>
              <a:rPr lang="en-US" altLang="zh-CN" b="1"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5</a:t>
            </a:r>
            <a:r>
              <a:rPr lang="zh-CN" altLang="en-US" b="1"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月</a:t>
            </a:r>
            <a:r>
              <a:rPr lang="en-US" altLang="zh-CN" b="1"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31</a:t>
            </a:r>
            <a:r>
              <a:rPr lang="zh-CN" altLang="en-US" b="1"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日</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endParaRPr lang="en-US" altLang="zh-CN"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4268770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圖片 18" descr="桌上酪梨的俯視圖">
            <a:extLst>
              <a:ext uri="{FF2B5EF4-FFF2-40B4-BE49-F238E27FC236}">
                <a16:creationId xmlns:a16="http://schemas.microsoft.com/office/drawing/2014/main" id="{887B4BB4-0ADC-4355-9E17-8822963CCC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11036" y="445217"/>
            <a:ext cx="2227387" cy="1487141"/>
          </a:xfrm>
          <a:prstGeom prst="rect">
            <a:avLst/>
          </a:prstGeom>
        </p:spPr>
      </p:pic>
      <p:pic>
        <p:nvPicPr>
          <p:cNvPr id="21" name="圖片 20" descr="木盒中的蘋果">
            <a:extLst>
              <a:ext uri="{FF2B5EF4-FFF2-40B4-BE49-F238E27FC236}">
                <a16:creationId xmlns:a16="http://schemas.microsoft.com/office/drawing/2014/main" id="{28CE72EB-A1C0-40F8-AF3F-2608CA96FC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73084" y="1123765"/>
            <a:ext cx="2226072" cy="1485744"/>
          </a:xfrm>
          <a:prstGeom prst="rect">
            <a:avLst/>
          </a:prstGeom>
        </p:spPr>
      </p:pic>
      <p:grpSp>
        <p:nvGrpSpPr>
          <p:cNvPr id="23" name="组合 26">
            <a:extLst>
              <a:ext uri="{FF2B5EF4-FFF2-40B4-BE49-F238E27FC236}">
                <a16:creationId xmlns:a16="http://schemas.microsoft.com/office/drawing/2014/main" id="{89B18CCC-37AE-419E-946A-4E7632CC64FF}"/>
              </a:ext>
            </a:extLst>
          </p:cNvPr>
          <p:cNvGrpSpPr/>
          <p:nvPr/>
        </p:nvGrpSpPr>
        <p:grpSpPr>
          <a:xfrm>
            <a:off x="765298" y="277580"/>
            <a:ext cx="2674938" cy="674687"/>
            <a:chOff x="977900" y="557213"/>
            <a:chExt cx="2674938" cy="674687"/>
          </a:xfrm>
        </p:grpSpPr>
        <p:sp>
          <p:nvSpPr>
            <p:cNvPr id="24" name="矩形 6">
              <a:extLst>
                <a:ext uri="{FF2B5EF4-FFF2-40B4-BE49-F238E27FC236}">
                  <a16:creationId xmlns:a16="http://schemas.microsoft.com/office/drawing/2014/main" id="{9A7D10A1-CC9C-4566-8AE8-CCE35F38A56B}"/>
                </a:ext>
              </a:extLst>
            </p:cNvPr>
            <p:cNvSpPr/>
            <p:nvPr/>
          </p:nvSpPr>
          <p:spPr>
            <a:xfrm>
              <a:off x="977900" y="806450"/>
              <a:ext cx="363538"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矩形 7">
              <a:extLst>
                <a:ext uri="{FF2B5EF4-FFF2-40B4-BE49-F238E27FC236}">
                  <a16:creationId xmlns:a16="http://schemas.microsoft.com/office/drawing/2014/main" id="{5FCD6EA3-4547-49E8-932D-35E1AFEC328F}"/>
                </a:ext>
              </a:extLst>
            </p:cNvPr>
            <p:cNvSpPr/>
            <p:nvPr/>
          </p:nvSpPr>
          <p:spPr>
            <a:xfrm>
              <a:off x="1101725" y="941388"/>
              <a:ext cx="303213"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文本框 13">
              <a:extLst>
                <a:ext uri="{FF2B5EF4-FFF2-40B4-BE49-F238E27FC236}">
                  <a16:creationId xmlns:a16="http://schemas.microsoft.com/office/drawing/2014/main" id="{82545C8E-A2C9-48E4-B1B9-1AFBFBFEDDD9}"/>
                </a:ext>
              </a:extLst>
            </p:cNvPr>
            <p:cNvSpPr txBox="1">
              <a:spLocks noChangeArrowheads="1"/>
            </p:cNvSpPr>
            <p:nvPr/>
          </p:nvSpPr>
          <p:spPr bwMode="auto">
            <a:xfrm>
              <a:off x="1341438" y="557213"/>
              <a:ext cx="2311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TW" altLang="en-US" sz="3600" b="1" dirty="0">
                  <a:latin typeface="標楷體" panose="03000509000000000000" pitchFamily="65" charset="-120"/>
                  <a:ea typeface="標楷體" panose="03000509000000000000" pitchFamily="65" charset="-120"/>
                </a:rPr>
                <a:t>情境</a:t>
              </a:r>
              <a:endParaRPr lang="zh-CN" altLang="en-US" sz="3600" b="1" dirty="0">
                <a:latin typeface="標楷體" panose="03000509000000000000" pitchFamily="65" charset="-120"/>
                <a:ea typeface="標楷體" panose="03000509000000000000" pitchFamily="65" charset="-120"/>
              </a:endParaRPr>
            </a:p>
          </p:txBody>
        </p:sp>
        <p:cxnSp>
          <p:nvCxnSpPr>
            <p:cNvPr id="27" name="直接连接符 30">
              <a:extLst>
                <a:ext uri="{FF2B5EF4-FFF2-40B4-BE49-F238E27FC236}">
                  <a16:creationId xmlns:a16="http://schemas.microsoft.com/office/drawing/2014/main" id="{DC46DE46-08BF-4648-9F3F-007F2D747F31}"/>
                </a:ext>
              </a:extLst>
            </p:cNvPr>
            <p:cNvCxnSpPr>
              <a:cxnSpLocks/>
            </p:cNvCxnSpPr>
            <p:nvPr/>
          </p:nvCxnSpPr>
          <p:spPr>
            <a:xfrm>
              <a:off x="1404938" y="1204913"/>
              <a:ext cx="193675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8" name="文本框 17">
            <a:extLst>
              <a:ext uri="{FF2B5EF4-FFF2-40B4-BE49-F238E27FC236}">
                <a16:creationId xmlns:a16="http://schemas.microsoft.com/office/drawing/2014/main" id="{7DB115EF-4DD6-4270-87BB-7FBE6F16C951}"/>
              </a:ext>
            </a:extLst>
          </p:cNvPr>
          <p:cNvSpPr txBox="1"/>
          <p:nvPr/>
        </p:nvSpPr>
        <p:spPr>
          <a:xfrm>
            <a:off x="689438" y="1225942"/>
            <a:ext cx="7549702" cy="3693319"/>
          </a:xfrm>
          <a:prstGeom prst="rect">
            <a:avLst/>
          </a:prstGeom>
          <a:noFill/>
          <a:ln>
            <a:noFill/>
          </a:ln>
          <a:effectLst/>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zh-TW" altLang="en-US" sz="2600" b="1" dirty="0" smtClean="0">
                <a:solidFill>
                  <a:schemeClr val="tx1"/>
                </a:solidFill>
                <a:latin typeface="DFKai-SB" panose="03000509000000000000" pitchFamily="65" charset="-120"/>
                <a:ea typeface="DFKai-SB" panose="03000509000000000000" pitchFamily="65" charset="-120"/>
                <a:sym typeface="Times New Roman" panose="02020603050405020304" pitchFamily="18" charset="0"/>
              </a:rPr>
              <a:t>   </a:t>
            </a:r>
            <a:r>
              <a:rPr lang="zh-TW" altLang="en-US" sz="2600" dirty="0" smtClean="0">
                <a:solidFill>
                  <a:schemeClr val="tx1"/>
                </a:solidFill>
                <a:latin typeface="DFKai-SB" panose="03000509000000000000" pitchFamily="65" charset="-120"/>
                <a:ea typeface="DFKai-SB" panose="03000509000000000000" pitchFamily="65" charset="-120"/>
                <a:sym typeface="Times New Roman" panose="02020603050405020304" pitchFamily="18" charset="0"/>
              </a:rPr>
              <a:t>我們</a:t>
            </a:r>
            <a:r>
              <a:rPr lang="zh-TW" altLang="en-US" sz="2600" dirty="0">
                <a:solidFill>
                  <a:schemeClr val="tx1"/>
                </a:solidFill>
                <a:latin typeface="DFKai-SB" panose="03000509000000000000" pitchFamily="65" charset="-120"/>
                <a:ea typeface="DFKai-SB" panose="03000509000000000000" pitchFamily="65" charset="-120"/>
                <a:sym typeface="Times New Roman" panose="02020603050405020304" pitchFamily="18" charset="0"/>
              </a:rPr>
              <a:t>去果欄買水果，可能會</a:t>
            </a:r>
            <a:r>
              <a:rPr lang="zh-TW" altLang="en-US" sz="2600" dirty="0" smtClean="0">
                <a:solidFill>
                  <a:schemeClr val="tx1"/>
                </a:solidFill>
                <a:latin typeface="DFKai-SB" panose="03000509000000000000" pitchFamily="65" charset="-120"/>
                <a:ea typeface="DFKai-SB" panose="03000509000000000000" pitchFamily="65" charset="-120"/>
                <a:sym typeface="Times New Roman" panose="02020603050405020304" pitchFamily="18" charset="0"/>
              </a:rPr>
              <a:t>看到來自世界各地的水果，例如墨西哥</a:t>
            </a:r>
            <a:r>
              <a:rPr lang="zh-TW" altLang="en-US" sz="2600" dirty="0">
                <a:solidFill>
                  <a:schemeClr val="tx1"/>
                </a:solidFill>
                <a:latin typeface="DFKai-SB" panose="03000509000000000000" pitchFamily="65" charset="-120"/>
                <a:ea typeface="DFKai-SB" panose="03000509000000000000" pitchFamily="65" charset="-120"/>
                <a:sym typeface="Times New Roman" panose="02020603050405020304" pitchFamily="18" charset="0"/>
              </a:rPr>
              <a:t>的牛油果、日本的士多啤梨、美國的橙、內地的蘋果等。你可曾想過，我們能夠在香港買到來自世界各地的水果，其實也反映了經濟全球化現象？</a:t>
            </a:r>
          </a:p>
          <a:p>
            <a:pPr algn="just"/>
            <a:endParaRPr lang="zh-TW" altLang="en-US" sz="2600" dirty="0">
              <a:solidFill>
                <a:schemeClr val="tx1"/>
              </a:solidFill>
              <a:latin typeface="DFKai-SB" panose="03000509000000000000" pitchFamily="65" charset="-120"/>
              <a:ea typeface="DFKai-SB" panose="03000509000000000000" pitchFamily="65" charset="-120"/>
              <a:sym typeface="Times New Roman" panose="02020603050405020304" pitchFamily="18" charset="0"/>
            </a:endParaRPr>
          </a:p>
          <a:p>
            <a:pPr algn="just"/>
            <a:r>
              <a:rPr lang="zh-TW" altLang="en-US" sz="2600" dirty="0" smtClean="0">
                <a:solidFill>
                  <a:schemeClr val="tx1"/>
                </a:solidFill>
                <a:latin typeface="DFKai-SB" panose="03000509000000000000" pitchFamily="65" charset="-120"/>
                <a:ea typeface="DFKai-SB" panose="03000509000000000000" pitchFamily="65" charset="-120"/>
                <a:sym typeface="Times New Roman" panose="02020603050405020304" pitchFamily="18" charset="0"/>
              </a:rPr>
              <a:t>   在</a:t>
            </a:r>
            <a:r>
              <a:rPr lang="zh-TW" altLang="en-US" sz="2600" dirty="0">
                <a:solidFill>
                  <a:schemeClr val="tx1"/>
                </a:solidFill>
                <a:latin typeface="DFKai-SB" panose="03000509000000000000" pitchFamily="65" charset="-120"/>
                <a:ea typeface="DFKai-SB" panose="03000509000000000000" pitchFamily="65" charset="-120"/>
                <a:sym typeface="Times New Roman" panose="02020603050405020304" pitchFamily="18" charset="0"/>
              </a:rPr>
              <a:t>全球化下</a:t>
            </a:r>
            <a:r>
              <a:rPr lang="zh-TW" altLang="en-US" sz="2600" dirty="0" smtClean="0">
                <a:solidFill>
                  <a:schemeClr val="tx1"/>
                </a:solidFill>
                <a:latin typeface="DFKai-SB" panose="03000509000000000000" pitchFamily="65" charset="-120"/>
                <a:ea typeface="DFKai-SB" panose="03000509000000000000" pitchFamily="65" charset="-120"/>
                <a:sym typeface="Times New Roman" panose="02020603050405020304" pitchFamily="18" charset="0"/>
              </a:rPr>
              <a:t>，企業除了把</a:t>
            </a:r>
            <a:r>
              <a:rPr lang="zh-TW" altLang="en-US" sz="2600" dirty="0">
                <a:solidFill>
                  <a:schemeClr val="tx1"/>
                </a:solidFill>
                <a:latin typeface="DFKai-SB" panose="03000509000000000000" pitchFamily="65" charset="-120"/>
                <a:ea typeface="DFKai-SB" panose="03000509000000000000" pitchFamily="65" charset="-120"/>
                <a:sym typeface="Times New Roman" panose="02020603050405020304" pitchFamily="18" charset="0"/>
              </a:rPr>
              <a:t>商品在本地銷售，還會把</a:t>
            </a:r>
            <a:r>
              <a:rPr lang="zh-TW" altLang="en-US" sz="2600" dirty="0" smtClean="0">
                <a:solidFill>
                  <a:schemeClr val="tx1"/>
                </a:solidFill>
                <a:latin typeface="DFKai-SB" panose="03000509000000000000" pitchFamily="65" charset="-120"/>
                <a:ea typeface="DFKai-SB" panose="03000509000000000000" pitchFamily="65" charset="-120"/>
                <a:sym typeface="Times New Roman" panose="02020603050405020304" pitchFamily="18" charset="0"/>
              </a:rPr>
              <a:t>商品銷往全球</a:t>
            </a:r>
            <a:r>
              <a:rPr lang="zh-TW" altLang="en-US" sz="2600" dirty="0">
                <a:solidFill>
                  <a:schemeClr val="tx1"/>
                </a:solidFill>
                <a:latin typeface="DFKai-SB" panose="03000509000000000000" pitchFamily="65" charset="-120"/>
                <a:ea typeface="DFKai-SB" panose="03000509000000000000" pitchFamily="65" charset="-120"/>
                <a:sym typeface="Times New Roman" panose="02020603050405020304" pitchFamily="18" charset="0"/>
              </a:rPr>
              <a:t>不同</a:t>
            </a:r>
            <a:r>
              <a:rPr lang="zh-TW" altLang="en-US" sz="2600" dirty="0" smtClean="0">
                <a:solidFill>
                  <a:schemeClr val="tx1"/>
                </a:solidFill>
                <a:latin typeface="DFKai-SB" panose="03000509000000000000" pitchFamily="65" charset="-120"/>
                <a:ea typeface="DFKai-SB" panose="03000509000000000000" pitchFamily="65" charset="-120"/>
                <a:sym typeface="Times New Roman" panose="02020603050405020304" pitchFamily="18" charset="0"/>
              </a:rPr>
              <a:t>地方，</a:t>
            </a:r>
            <a:r>
              <a:rPr lang="zh-TW" altLang="en-US" sz="2600" dirty="0">
                <a:solidFill>
                  <a:schemeClr val="tx1"/>
                </a:solidFill>
                <a:latin typeface="DFKai-SB" panose="03000509000000000000" pitchFamily="65" charset="-120"/>
                <a:ea typeface="DFKai-SB" panose="03000509000000000000" pitchFamily="65" charset="-120"/>
                <a:sym typeface="Times New Roman" panose="02020603050405020304" pitchFamily="18" charset="0"/>
              </a:rPr>
              <a:t>令世界各地商品市場所出售的貨品差異收窄</a:t>
            </a:r>
            <a:r>
              <a:rPr lang="zh-TW" altLang="en-US" sz="2600" dirty="0" smtClean="0">
                <a:solidFill>
                  <a:schemeClr val="tx1"/>
                </a:solidFill>
                <a:latin typeface="DFKai-SB" panose="03000509000000000000" pitchFamily="65" charset="-120"/>
                <a:ea typeface="DFKai-SB" panose="03000509000000000000" pitchFamily="65" charset="-120"/>
                <a:sym typeface="Times New Roman" panose="02020603050405020304" pitchFamily="18" charset="0"/>
              </a:rPr>
              <a:t>。</a:t>
            </a:r>
            <a:endParaRPr lang="zh-TW" altLang="en-US" sz="2600" dirty="0">
              <a:solidFill>
                <a:schemeClr val="tx1"/>
              </a:solidFill>
              <a:latin typeface="DFKai-SB" panose="03000509000000000000" pitchFamily="65" charset="-120"/>
              <a:ea typeface="DFKai-SB" panose="03000509000000000000" pitchFamily="65" charset="-120"/>
              <a:sym typeface="Times New Roman" panose="02020603050405020304" pitchFamily="18" charset="0"/>
            </a:endParaRPr>
          </a:p>
        </p:txBody>
      </p:sp>
      <p:pic>
        <p:nvPicPr>
          <p:cNvPr id="20" name="圖片 19" descr="籃子裡的草莓">
            <a:extLst>
              <a:ext uri="{FF2B5EF4-FFF2-40B4-BE49-F238E27FC236}">
                <a16:creationId xmlns:a16="http://schemas.microsoft.com/office/drawing/2014/main" id="{877013BC-0F32-43D6-8E62-5C8ED0131A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9393" y="2222604"/>
            <a:ext cx="1878710" cy="1475807"/>
          </a:xfrm>
          <a:prstGeom prst="rect">
            <a:avLst/>
          </a:prstGeom>
        </p:spPr>
      </p:pic>
      <p:pic>
        <p:nvPicPr>
          <p:cNvPr id="6" name="內容版面配置區 5" descr="香蕉">
            <a:extLst>
              <a:ext uri="{FF2B5EF4-FFF2-40B4-BE49-F238E27FC236}">
                <a16:creationId xmlns:a16="http://schemas.microsoft.com/office/drawing/2014/main" id="{4E573186-C9F1-4E31-9328-65D8F80B2457}"/>
              </a:ext>
            </a:extLst>
          </p:cNvPr>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9773084" y="2977768"/>
            <a:ext cx="2227388" cy="1484563"/>
          </a:xfrm>
        </p:spPr>
      </p:pic>
      <p:pic>
        <p:nvPicPr>
          <p:cNvPr id="18" name="圖片 17" descr="碗中的葡萄">
            <a:extLst>
              <a:ext uri="{FF2B5EF4-FFF2-40B4-BE49-F238E27FC236}">
                <a16:creationId xmlns:a16="http://schemas.microsoft.com/office/drawing/2014/main" id="{DA7B5E35-C4ED-4045-ADC1-A4468D01B41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89393" y="3897766"/>
            <a:ext cx="2227388" cy="1484925"/>
          </a:xfrm>
          <a:prstGeom prst="rect">
            <a:avLst/>
          </a:prstGeom>
        </p:spPr>
      </p:pic>
      <p:grpSp>
        <p:nvGrpSpPr>
          <p:cNvPr id="14" name="组合 26">
            <a:extLst>
              <a:ext uri="{FF2B5EF4-FFF2-40B4-BE49-F238E27FC236}">
                <a16:creationId xmlns:a16="http://schemas.microsoft.com/office/drawing/2014/main" id="{C4920005-12BC-4B2B-ACA5-65B8D46A33CB}"/>
              </a:ext>
            </a:extLst>
          </p:cNvPr>
          <p:cNvGrpSpPr/>
          <p:nvPr/>
        </p:nvGrpSpPr>
        <p:grpSpPr>
          <a:xfrm>
            <a:off x="765298" y="4983398"/>
            <a:ext cx="2674938" cy="674687"/>
            <a:chOff x="977900" y="557213"/>
            <a:chExt cx="2674938" cy="674687"/>
          </a:xfrm>
        </p:grpSpPr>
        <p:sp>
          <p:nvSpPr>
            <p:cNvPr id="15" name="矩形 6">
              <a:extLst>
                <a:ext uri="{FF2B5EF4-FFF2-40B4-BE49-F238E27FC236}">
                  <a16:creationId xmlns:a16="http://schemas.microsoft.com/office/drawing/2014/main" id="{5C570427-31EB-45C7-8E2D-1A1B527BF4D9}"/>
                </a:ext>
              </a:extLst>
            </p:cNvPr>
            <p:cNvSpPr/>
            <p:nvPr/>
          </p:nvSpPr>
          <p:spPr>
            <a:xfrm>
              <a:off x="977900" y="806450"/>
              <a:ext cx="363538"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矩形 7">
              <a:extLst>
                <a:ext uri="{FF2B5EF4-FFF2-40B4-BE49-F238E27FC236}">
                  <a16:creationId xmlns:a16="http://schemas.microsoft.com/office/drawing/2014/main" id="{15A310ED-077D-4C0D-B723-9A71B1F2D25C}"/>
                </a:ext>
              </a:extLst>
            </p:cNvPr>
            <p:cNvSpPr/>
            <p:nvPr/>
          </p:nvSpPr>
          <p:spPr>
            <a:xfrm>
              <a:off x="1101725" y="941388"/>
              <a:ext cx="303213"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文本框 13">
              <a:extLst>
                <a:ext uri="{FF2B5EF4-FFF2-40B4-BE49-F238E27FC236}">
                  <a16:creationId xmlns:a16="http://schemas.microsoft.com/office/drawing/2014/main" id="{BB093143-3EFA-45BD-BFA2-FAB4B3EC902A}"/>
                </a:ext>
              </a:extLst>
            </p:cNvPr>
            <p:cNvSpPr txBox="1">
              <a:spLocks noChangeArrowheads="1"/>
            </p:cNvSpPr>
            <p:nvPr/>
          </p:nvSpPr>
          <p:spPr bwMode="auto">
            <a:xfrm>
              <a:off x="1341438" y="557213"/>
              <a:ext cx="2311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TW" altLang="en-US" sz="3600" b="1" dirty="0" smtClean="0">
                  <a:latin typeface="標楷體" panose="03000509000000000000" pitchFamily="65" charset="-120"/>
                  <a:ea typeface="標楷體" panose="03000509000000000000" pitchFamily="65" charset="-120"/>
                </a:rPr>
                <a:t>小活動</a:t>
              </a:r>
              <a:endParaRPr lang="zh-CN" altLang="en-US" sz="3600" b="1" dirty="0">
                <a:latin typeface="標楷體" panose="03000509000000000000" pitchFamily="65" charset="-120"/>
                <a:ea typeface="標楷體" panose="03000509000000000000" pitchFamily="65" charset="-120"/>
              </a:endParaRPr>
            </a:p>
          </p:txBody>
        </p:sp>
        <p:cxnSp>
          <p:nvCxnSpPr>
            <p:cNvPr id="22" name="直接连接符 30">
              <a:extLst>
                <a:ext uri="{FF2B5EF4-FFF2-40B4-BE49-F238E27FC236}">
                  <a16:creationId xmlns:a16="http://schemas.microsoft.com/office/drawing/2014/main" id="{B2C28F7E-224F-4090-903A-8F1CD77F63B5}"/>
                </a:ext>
              </a:extLst>
            </p:cNvPr>
            <p:cNvCxnSpPr>
              <a:cxnSpLocks/>
            </p:cNvCxnSpPr>
            <p:nvPr/>
          </p:nvCxnSpPr>
          <p:spPr>
            <a:xfrm>
              <a:off x="1404938" y="1204913"/>
              <a:ext cx="193675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9" name="文本框 17">
            <a:extLst>
              <a:ext uri="{FF2B5EF4-FFF2-40B4-BE49-F238E27FC236}">
                <a16:creationId xmlns:a16="http://schemas.microsoft.com/office/drawing/2014/main" id="{7DB115EF-4DD6-4270-87BB-7FBE6F16C951}"/>
              </a:ext>
            </a:extLst>
          </p:cNvPr>
          <p:cNvSpPr txBox="1"/>
          <p:nvPr/>
        </p:nvSpPr>
        <p:spPr>
          <a:xfrm>
            <a:off x="765298" y="5839259"/>
            <a:ext cx="8491147" cy="492443"/>
          </a:xfrm>
          <a:prstGeom prst="rect">
            <a:avLst/>
          </a:prstGeom>
          <a:noFill/>
          <a:ln>
            <a:noFill/>
          </a:ln>
          <a:effectLst/>
        </p:spPr>
        <p:style>
          <a:lnRef idx="0">
            <a:schemeClr val="accent3"/>
          </a:lnRef>
          <a:fillRef idx="3">
            <a:schemeClr val="accent3"/>
          </a:fillRef>
          <a:effectRef idx="3">
            <a:schemeClr val="accent3"/>
          </a:effectRef>
          <a:fontRef idx="minor">
            <a:schemeClr val="lt1"/>
          </a:fontRef>
        </p:style>
        <p:txBody>
          <a:bodyPr wrap="square">
            <a:spAutoFit/>
          </a:bodyPr>
          <a:lstStyle/>
          <a:p>
            <a:r>
              <a:rPr lang="zh-CN" altLang="en-US" sz="2600" dirty="0" smtClean="0">
                <a:solidFill>
                  <a:schemeClr val="tx1"/>
                </a:solidFill>
                <a:latin typeface="DFKai-SB" panose="03000509000000000000" pitchFamily="65" charset="-120"/>
                <a:ea typeface="DFKai-SB" panose="03000509000000000000" pitchFamily="65" charset="-120"/>
                <a:sym typeface="Times New Roman" panose="02020603050405020304" pitchFamily="18" charset="0"/>
              </a:rPr>
              <a:t>不少</a:t>
            </a:r>
            <a:r>
              <a:rPr lang="zh-TW" altLang="en-US" sz="2600" dirty="0" smtClean="0">
                <a:solidFill>
                  <a:schemeClr val="tx1"/>
                </a:solidFill>
                <a:latin typeface="DFKai-SB" panose="03000509000000000000" pitchFamily="65" charset="-120"/>
                <a:ea typeface="DFKai-SB" panose="03000509000000000000" pitchFamily="65" charset="-120"/>
                <a:sym typeface="Times New Roman" panose="02020603050405020304" pitchFamily="18" charset="0"/>
              </a:rPr>
              <a:t>商品</a:t>
            </a:r>
            <a:r>
              <a:rPr lang="zh-CN" altLang="en-US" sz="2600" dirty="0" smtClean="0">
                <a:solidFill>
                  <a:schemeClr val="tx1"/>
                </a:solidFill>
                <a:latin typeface="DFKai-SB" panose="03000509000000000000" pitchFamily="65" charset="-120"/>
                <a:ea typeface="DFKai-SB" panose="03000509000000000000" pitchFamily="65" charset="-120"/>
                <a:sym typeface="Times New Roman" panose="02020603050405020304" pitchFamily="18" charset="0"/>
              </a:rPr>
              <a:t>均</a:t>
            </a:r>
            <a:r>
              <a:rPr lang="zh-TW" altLang="en-US" sz="2600" dirty="0" smtClean="0">
                <a:solidFill>
                  <a:schemeClr val="tx1"/>
                </a:solidFill>
                <a:latin typeface="DFKai-SB" panose="03000509000000000000" pitchFamily="65" charset="-120"/>
                <a:ea typeface="DFKai-SB" panose="03000509000000000000" pitchFamily="65" charset="-120"/>
                <a:sym typeface="Times New Roman" panose="02020603050405020304" pitchFamily="18" charset="0"/>
              </a:rPr>
              <a:t>行銷全球各地的市場</a:t>
            </a:r>
            <a:r>
              <a:rPr lang="zh-CN" altLang="en-US" sz="2600" dirty="0" smtClean="0">
                <a:solidFill>
                  <a:schemeClr val="tx1"/>
                </a:solidFill>
                <a:latin typeface="DFKai-SB" panose="03000509000000000000" pitchFamily="65" charset="-120"/>
                <a:ea typeface="DFKai-SB" panose="03000509000000000000" pitchFamily="65" charset="-120"/>
                <a:sym typeface="Times New Roman" panose="02020603050405020304" pitchFamily="18" charset="0"/>
              </a:rPr>
              <a:t>，</a:t>
            </a:r>
            <a:r>
              <a:rPr lang="zh-TW" altLang="en-US" sz="2600" dirty="0" smtClean="0">
                <a:solidFill>
                  <a:schemeClr val="tx1"/>
                </a:solidFill>
                <a:latin typeface="DFKai-SB" panose="03000509000000000000" pitchFamily="65" charset="-120"/>
                <a:ea typeface="DFKai-SB" panose="03000509000000000000" pitchFamily="65" charset="-120"/>
                <a:sym typeface="Times New Roman" panose="02020603050405020304" pitchFamily="18" charset="0"/>
              </a:rPr>
              <a:t>試舉</a:t>
            </a:r>
            <a:r>
              <a:rPr lang="zh-CN" altLang="en-US" sz="2600" dirty="0" smtClean="0">
                <a:solidFill>
                  <a:schemeClr val="tx1"/>
                </a:solidFill>
                <a:latin typeface="DFKai-SB" panose="03000509000000000000" pitchFamily="65" charset="-120"/>
                <a:ea typeface="DFKai-SB" panose="03000509000000000000" pitchFamily="65" charset="-120"/>
                <a:sym typeface="Times New Roman" panose="02020603050405020304" pitchFamily="18" charset="0"/>
              </a:rPr>
              <a:t>例</a:t>
            </a:r>
            <a:r>
              <a:rPr lang="zh-TW" altLang="en-US" sz="2600" dirty="0" smtClean="0">
                <a:solidFill>
                  <a:schemeClr val="tx1"/>
                </a:solidFill>
                <a:latin typeface="DFKai-SB" panose="03000509000000000000" pitchFamily="65" charset="-120"/>
                <a:ea typeface="DFKai-SB" panose="03000509000000000000" pitchFamily="65" charset="-120"/>
                <a:sym typeface="Times New Roman" panose="02020603050405020304" pitchFamily="18" charset="0"/>
              </a:rPr>
              <a:t>。</a:t>
            </a:r>
            <a:endParaRPr lang="en-US" altLang="zh-TW" sz="2600" dirty="0" smtClean="0">
              <a:solidFill>
                <a:schemeClr val="tx1"/>
              </a:solidFill>
              <a:latin typeface="DFKai-SB" panose="03000509000000000000" pitchFamily="65" charset="-120"/>
              <a:ea typeface="DFKai-SB" panose="03000509000000000000" pitchFamily="65" charset="-120"/>
              <a:sym typeface="Times New Roman" panose="02020603050405020304" pitchFamily="18" charset="0"/>
            </a:endParaRPr>
          </a:p>
        </p:txBody>
      </p:sp>
    </p:spTree>
    <p:extLst>
      <p:ext uri="{BB962C8B-B14F-4D97-AF65-F5344CB8AC3E}">
        <p14:creationId xmlns:p14="http://schemas.microsoft.com/office/powerpoint/2010/main" val="28817404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45878" y="1536475"/>
            <a:ext cx="10542194" cy="2154436"/>
          </a:xfrm>
          <a:prstGeom prst="rect">
            <a:avLst/>
          </a:prstGeom>
          <a:noFill/>
        </p:spPr>
        <p:txBody>
          <a:bodyPr wrap="square" rtlCol="0">
            <a:spAutoFit/>
          </a:bodyPr>
          <a:lstStyle/>
          <a:p>
            <a:pPr indent="457200"/>
            <a:r>
              <a:rPr lang="zh-CN" altLang="en-US" sz="2600" dirty="0" smtClean="0">
                <a:solidFill>
                  <a:schemeClr val="tx1"/>
                </a:solidFill>
                <a:latin typeface="DFKai-SB" panose="03000509000000000000" pitchFamily="65" charset="-120"/>
                <a:ea typeface="DFKai-SB" panose="03000509000000000000" pitchFamily="65" charset="-120"/>
                <a:cs typeface="+mn-ea"/>
                <a:sym typeface="Times New Roman" panose="02020603050405020304" pitchFamily="18" charset="0"/>
              </a:rPr>
              <a:t>除了</a:t>
            </a:r>
            <a:r>
              <a:rPr lang="zh-CN" altLang="en-US" sz="2600" dirty="0">
                <a:latin typeface="DFKai-SB" panose="03000509000000000000" pitchFamily="65" charset="-120"/>
                <a:ea typeface="DFKai-SB" panose="03000509000000000000" pitchFamily="65" charset="-120"/>
                <a:cs typeface="+mn-ea"/>
                <a:sym typeface="Times New Roman" panose="02020603050405020304" pitchFamily="18" charset="0"/>
              </a:rPr>
              <a:t>世界貿易</a:t>
            </a:r>
            <a:r>
              <a:rPr lang="zh-CN" altLang="en-US" sz="2600" dirty="0" smtClean="0">
                <a:latin typeface="DFKai-SB" panose="03000509000000000000" pitchFamily="65" charset="-120"/>
                <a:ea typeface="DFKai-SB" panose="03000509000000000000" pitchFamily="65" charset="-120"/>
                <a:cs typeface="+mn-ea"/>
                <a:sym typeface="Times New Roman" panose="02020603050405020304" pitchFamily="18" charset="0"/>
              </a:rPr>
              <a:t>組織</a:t>
            </a:r>
            <a:r>
              <a:rPr lang="zh-CN" altLang="en-US" sz="2600" dirty="0" smtClean="0">
                <a:solidFill>
                  <a:schemeClr val="tx1"/>
                </a:solidFill>
                <a:latin typeface="DFKai-SB" panose="03000509000000000000" pitchFamily="65" charset="-120"/>
                <a:ea typeface="DFKai-SB" panose="03000509000000000000" pitchFamily="65" charset="-120"/>
                <a:cs typeface="+mn-ea"/>
                <a:sym typeface="Times New Roman" panose="02020603050405020304" pitchFamily="18" charset="0"/>
              </a:rPr>
              <a:t>、世界銀行</a:t>
            </a:r>
            <a:r>
              <a:rPr lang="zh-TW" altLang="en-US" sz="2600" dirty="0" smtClean="0">
                <a:solidFill>
                  <a:schemeClr val="tx1"/>
                </a:solidFill>
                <a:latin typeface="DFKai-SB" panose="03000509000000000000" pitchFamily="65" charset="-120"/>
                <a:ea typeface="DFKai-SB" panose="03000509000000000000" pitchFamily="65" charset="-120"/>
                <a:cs typeface="+mn-ea"/>
                <a:sym typeface="Times New Roman" panose="02020603050405020304" pitchFamily="18" charset="0"/>
              </a:rPr>
              <a:t>與</a:t>
            </a:r>
            <a:r>
              <a:rPr lang="zh-CN" altLang="en-US" sz="2600" dirty="0">
                <a:latin typeface="DFKai-SB" panose="03000509000000000000" pitchFamily="65" charset="-120"/>
                <a:ea typeface="DFKai-SB" panose="03000509000000000000" pitchFamily="65" charset="-120"/>
                <a:cs typeface="+mn-ea"/>
                <a:sym typeface="Times New Roman" panose="02020603050405020304" pitchFamily="18" charset="0"/>
              </a:rPr>
              <a:t>國際貨幣基金組織外</a:t>
            </a:r>
            <a:r>
              <a:rPr lang="zh-CN" altLang="en-US" sz="2600" dirty="0">
                <a:solidFill>
                  <a:schemeClr val="tx1"/>
                </a:solidFill>
                <a:latin typeface="DFKai-SB" panose="03000509000000000000" pitchFamily="65" charset="-120"/>
                <a:ea typeface="DFKai-SB" panose="03000509000000000000" pitchFamily="65" charset="-120"/>
                <a:cs typeface="+mn-ea"/>
                <a:sym typeface="Times New Roman" panose="02020603050405020304" pitchFamily="18" charset="0"/>
              </a:rPr>
              <a:t>，還有一些國際組織對經濟發展發揮著協調作用，如</a:t>
            </a:r>
            <a:r>
              <a:rPr lang="zh-CN" altLang="en-US" sz="2600" dirty="0">
                <a:latin typeface="DFKai-SB" panose="03000509000000000000" pitchFamily="65" charset="-120"/>
                <a:ea typeface="DFKai-SB" panose="03000509000000000000" pitchFamily="65" charset="-120"/>
                <a:cs typeface="+mn-ea"/>
                <a:sym typeface="Times New Roman" panose="02020603050405020304" pitchFamily="18" charset="0"/>
              </a:rPr>
              <a:t>歐洲聯盟、</a:t>
            </a:r>
            <a:r>
              <a:rPr lang="zh-CN" altLang="en-US" sz="2600" dirty="0">
                <a:solidFill>
                  <a:schemeClr val="tx1"/>
                </a:solidFill>
                <a:latin typeface="DFKai-SB" panose="03000509000000000000" pitchFamily="65" charset="-120"/>
                <a:ea typeface="DFKai-SB" panose="03000509000000000000" pitchFamily="65" charset="-120"/>
                <a:cs typeface="+mn-ea"/>
                <a:sym typeface="Times New Roman" panose="02020603050405020304" pitchFamily="18" charset="0"/>
              </a:rPr>
              <a:t>亞太經合組織</a:t>
            </a:r>
            <a:r>
              <a:rPr lang="zh-CN" altLang="en-US" sz="2600" dirty="0">
                <a:latin typeface="DFKai-SB" panose="03000509000000000000" pitchFamily="65" charset="-120"/>
                <a:ea typeface="DFKai-SB" panose="03000509000000000000" pitchFamily="65" charset="-120"/>
                <a:cs typeface="+mn-ea"/>
                <a:sym typeface="Times New Roman" panose="02020603050405020304" pitchFamily="18" charset="0"/>
              </a:rPr>
              <a:t>、</a:t>
            </a:r>
            <a:r>
              <a:rPr lang="zh-CN" altLang="en-US" sz="2600" dirty="0">
                <a:solidFill>
                  <a:schemeClr val="tx1"/>
                </a:solidFill>
                <a:latin typeface="DFKai-SB" panose="03000509000000000000" pitchFamily="65" charset="-120"/>
                <a:ea typeface="DFKai-SB" panose="03000509000000000000" pitchFamily="65" charset="-120"/>
                <a:cs typeface="+mn-ea"/>
                <a:sym typeface="Times New Roman" panose="02020603050405020304" pitchFamily="18" charset="0"/>
              </a:rPr>
              <a:t>石油輸出國組織</a:t>
            </a:r>
            <a:r>
              <a:rPr lang="zh-CN" altLang="en-US" sz="2600" dirty="0">
                <a:solidFill>
                  <a:schemeClr val="tx1"/>
                </a:solidFill>
                <a:latin typeface="DFKai-SB" panose="03000509000000000000" pitchFamily="65" charset="-120"/>
                <a:ea typeface="DFKai-SB" panose="03000509000000000000" pitchFamily="65" charset="-120"/>
                <a:sym typeface="+mn-ea"/>
              </a:rPr>
              <a:t>、</a:t>
            </a:r>
            <a:r>
              <a:rPr lang="zh-CN" altLang="en-US" sz="2600" dirty="0">
                <a:solidFill>
                  <a:schemeClr val="tx1"/>
                </a:solidFill>
                <a:latin typeface="DFKai-SB" panose="03000509000000000000" pitchFamily="65" charset="-120"/>
                <a:ea typeface="DFKai-SB" panose="03000509000000000000" pitchFamily="65" charset="-120"/>
                <a:cs typeface="+mn-ea"/>
                <a:sym typeface="Times New Roman" panose="02020603050405020304" pitchFamily="18" charset="0"/>
              </a:rPr>
              <a:t>東南亞國家聯盟</a:t>
            </a:r>
            <a:r>
              <a:rPr lang="zh-CN" altLang="en-US" sz="2600" dirty="0" smtClean="0">
                <a:solidFill>
                  <a:schemeClr val="tx1"/>
                </a:solidFill>
                <a:latin typeface="DFKai-SB" panose="03000509000000000000" pitchFamily="65" charset="-120"/>
                <a:ea typeface="DFKai-SB" panose="03000509000000000000" pitchFamily="65" charset="-120"/>
                <a:cs typeface="+mn-ea"/>
                <a:sym typeface="Times New Roman" panose="02020603050405020304" pitchFamily="18" charset="0"/>
              </a:rPr>
              <a:t>、</a:t>
            </a:r>
            <a:r>
              <a:rPr lang="en-US" altLang="zh-CN" sz="2600" dirty="0" err="1">
                <a:latin typeface="DFKai-SB" panose="03000509000000000000" pitchFamily="65" charset="-120"/>
                <a:ea typeface="DFKai-SB" panose="03000509000000000000" pitchFamily="65" charset="-120"/>
                <a:sym typeface="+mn-ea"/>
              </a:rPr>
              <a:t>經濟合作</a:t>
            </a:r>
            <a:r>
              <a:rPr lang="zh-CN" altLang="en-US" sz="2600" dirty="0">
                <a:latin typeface="DFKai-SB" panose="03000509000000000000" pitchFamily="65" charset="-120"/>
                <a:ea typeface="DFKai-SB" panose="03000509000000000000" pitchFamily="65" charset="-120"/>
                <a:sym typeface="+mn-ea"/>
              </a:rPr>
              <a:t>與</a:t>
            </a:r>
            <a:r>
              <a:rPr lang="en-US" altLang="zh-CN" sz="2600" dirty="0" err="1" smtClean="0">
                <a:latin typeface="DFKai-SB" panose="03000509000000000000" pitchFamily="65" charset="-120"/>
                <a:ea typeface="DFKai-SB" panose="03000509000000000000" pitchFamily="65" charset="-120"/>
                <a:sym typeface="+mn-ea"/>
              </a:rPr>
              <a:t>發展組織</a:t>
            </a:r>
            <a:r>
              <a:rPr lang="zh-CN" altLang="en-US" sz="2600" dirty="0" smtClean="0">
                <a:solidFill>
                  <a:schemeClr val="tx1"/>
                </a:solidFill>
                <a:latin typeface="DFKai-SB" panose="03000509000000000000" pitchFamily="65" charset="-120"/>
                <a:ea typeface="DFKai-SB" panose="03000509000000000000" pitchFamily="65" charset="-120"/>
                <a:cs typeface="+mn-ea"/>
                <a:sym typeface="Times New Roman" panose="02020603050405020304" pitchFamily="18" charset="0"/>
              </a:rPr>
              <a:t>等</a:t>
            </a:r>
            <a:r>
              <a:rPr lang="zh-CN" altLang="en-US" sz="2600" dirty="0">
                <a:solidFill>
                  <a:schemeClr val="tx1"/>
                </a:solidFill>
                <a:latin typeface="DFKai-SB" panose="03000509000000000000" pitchFamily="65" charset="-120"/>
                <a:ea typeface="DFKai-SB" panose="03000509000000000000" pitchFamily="65" charset="-120"/>
                <a:cs typeface="+mn-ea"/>
                <a:sym typeface="Times New Roman" panose="02020603050405020304" pitchFamily="18" charset="0"/>
              </a:rPr>
              <a:t>，這些組織也是經濟全球化和區域經濟一體化的重要推動者。</a:t>
            </a:r>
            <a:endParaRPr lang="en-US" altLang="zh-CN" sz="2600" dirty="0">
              <a:solidFill>
                <a:schemeClr val="tx1"/>
              </a:solidFill>
              <a:latin typeface="DFKai-SB" panose="03000509000000000000" pitchFamily="65" charset="-120"/>
              <a:ea typeface="DFKai-SB" panose="03000509000000000000" pitchFamily="65" charset="-120"/>
              <a:cs typeface="+mn-ea"/>
              <a:sym typeface="Times New Roman" panose="02020603050405020304" pitchFamily="18" charset="0"/>
            </a:endParaRPr>
          </a:p>
          <a:p>
            <a:pPr indent="457200" algn="just">
              <a:lnSpc>
                <a:spcPct val="150000"/>
              </a:lnSpc>
            </a:pPr>
            <a:endParaRPr lang="en-US" altLang="zh-CN" sz="2000" dirty="0">
              <a:solidFill>
                <a:schemeClr val="tx1"/>
              </a:solidFill>
              <a:latin typeface="DFKai-SB" panose="03000509000000000000" pitchFamily="65" charset="-120"/>
              <a:ea typeface="DFKai-SB" panose="03000509000000000000" pitchFamily="65" charset="-120"/>
              <a:cs typeface="+mn-ea"/>
              <a:sym typeface="Times New Roman" panose="02020603050405020304" pitchFamily="18" charset="0"/>
            </a:endParaRPr>
          </a:p>
        </p:txBody>
      </p:sp>
      <p:sp>
        <p:nvSpPr>
          <p:cNvPr id="4" name="任意多边形: 形状 20">
            <a:extLst>
              <a:ext uri="{FF2B5EF4-FFF2-40B4-BE49-F238E27FC236}">
                <a16:creationId xmlns:a16="http://schemas.microsoft.com/office/drawing/2014/main" id="{C5379432-31A1-4D4F-B8AA-D06A98602934}"/>
              </a:ext>
            </a:extLst>
          </p:cNvPr>
          <p:cNvSpPr/>
          <p:nvPr/>
        </p:nvSpPr>
        <p:spPr>
          <a:xfrm>
            <a:off x="3133291" y="959841"/>
            <a:ext cx="5967368" cy="494912"/>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r>
              <a:rPr lang="zh-CN" altLang="en-US" sz="2800" b="1" dirty="0" smtClean="0">
                <a:latin typeface="DFKai-SB" panose="03000509000000000000" pitchFamily="65" charset="-120"/>
                <a:ea typeface="DFKai-SB" panose="03000509000000000000" pitchFamily="65" charset="-120"/>
                <a:sym typeface="Times New Roman" panose="02020603050405020304" pitchFamily="18" charset="0"/>
              </a:rPr>
              <a:t>其他</a:t>
            </a:r>
            <a:r>
              <a:rPr lang="zh-TW" altLang="en-US" sz="2800" b="1" dirty="0" smtClean="0">
                <a:latin typeface="DFKai-SB" panose="03000509000000000000" pitchFamily="65" charset="-120"/>
                <a:ea typeface="DFKai-SB" panose="03000509000000000000" pitchFamily="65" charset="-120"/>
                <a:sym typeface="Times New Roman" panose="02020603050405020304" pitchFamily="18" charset="0"/>
              </a:rPr>
              <a:t>國際</a:t>
            </a:r>
            <a:r>
              <a:rPr lang="zh-CN" altLang="en-US" sz="2800" b="1" dirty="0" smtClean="0">
                <a:latin typeface="DFKai-SB" panose="03000509000000000000" pitchFamily="65" charset="-120"/>
                <a:ea typeface="DFKai-SB" panose="03000509000000000000" pitchFamily="65" charset="-120"/>
                <a:sym typeface="Times New Roman" panose="02020603050405020304" pitchFamily="18" charset="0"/>
              </a:rPr>
              <a:t>經濟</a:t>
            </a:r>
            <a:r>
              <a:rPr lang="en-US" altLang="zh-CN" sz="2800" b="1" dirty="0" err="1" smtClean="0">
                <a:latin typeface="DFKai-SB" panose="03000509000000000000" pitchFamily="65" charset="-120"/>
                <a:ea typeface="DFKai-SB" panose="03000509000000000000" pitchFamily="65" charset="-120"/>
                <a:sym typeface="Times New Roman" panose="02020603050405020304" pitchFamily="18" charset="0"/>
              </a:rPr>
              <a:t>組織</a:t>
            </a:r>
            <a:r>
              <a:rPr lang="zh-TW" altLang="en-US" sz="2800" b="1" dirty="0" smtClean="0">
                <a:latin typeface="DFKai-SB" panose="03000509000000000000" pitchFamily="65" charset="-120"/>
                <a:ea typeface="DFKai-SB" panose="03000509000000000000" pitchFamily="65" charset="-120"/>
                <a:sym typeface="Times New Roman" panose="02020603050405020304" pitchFamily="18" charset="0"/>
              </a:rPr>
              <a:t>例子舉隅</a:t>
            </a:r>
            <a:endParaRPr lang="en-US" altLang="zh-CN" sz="2800" b="1" dirty="0">
              <a:latin typeface="DFKai-SB" panose="03000509000000000000" pitchFamily="65" charset="-120"/>
              <a:ea typeface="DFKai-SB" panose="03000509000000000000" pitchFamily="65" charset="-120"/>
              <a:sym typeface="Times New Roman" panose="02020603050405020304" pitchFamily="18" charset="0"/>
            </a:endParaRPr>
          </a:p>
        </p:txBody>
      </p:sp>
      <p:pic>
        <p:nvPicPr>
          <p:cNvPr id="12" name="图片 8">
            <a:extLst>
              <a:ext uri="{FF2B5EF4-FFF2-40B4-BE49-F238E27FC236}">
                <a16:creationId xmlns:a16="http://schemas.microsoft.com/office/drawing/2014/main" id="{1C9DF597-B887-411E-AF1D-3AC4D090B7C3}"/>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609850" y="3148860"/>
            <a:ext cx="1724910" cy="1351691"/>
          </a:xfrm>
          <a:prstGeom prst="rect">
            <a:avLst/>
          </a:prstGeom>
        </p:spPr>
      </p:pic>
      <p:sp>
        <p:nvSpPr>
          <p:cNvPr id="13" name="文字方塊 7">
            <a:extLst>
              <a:ext uri="{FF2B5EF4-FFF2-40B4-BE49-F238E27FC236}">
                <a16:creationId xmlns:a16="http://schemas.microsoft.com/office/drawing/2014/main" id="{CB17FA8F-1FCD-49B8-9046-D35109515BBE}"/>
              </a:ext>
            </a:extLst>
          </p:cNvPr>
          <p:cNvSpPr txBox="1"/>
          <p:nvPr/>
        </p:nvSpPr>
        <p:spPr>
          <a:xfrm>
            <a:off x="8808378" y="4459030"/>
            <a:ext cx="1638037" cy="369332"/>
          </a:xfrm>
          <a:prstGeom prst="rect">
            <a:avLst/>
          </a:prstGeom>
          <a:noFill/>
        </p:spPr>
        <p:txBody>
          <a:bodyPr wrap="square">
            <a:spAutoFit/>
          </a:bodyPr>
          <a:lstStyle/>
          <a:p>
            <a:r>
              <a:rPr lang="zh-CN" altLang="en-US" sz="1800" dirty="0">
                <a:latin typeface="DFKai-SB" panose="03000509000000000000" pitchFamily="65" charset="-120"/>
                <a:ea typeface="DFKai-SB" panose="03000509000000000000" pitchFamily="65" charset="-120"/>
                <a:cs typeface="+mn-ea"/>
                <a:sym typeface="Times New Roman" panose="02020603050405020304" pitchFamily="18" charset="0"/>
              </a:rPr>
              <a:t>亞太經合組織</a:t>
            </a:r>
            <a:endParaRPr lang="zh-HK" altLang="en-US" dirty="0"/>
          </a:p>
        </p:txBody>
      </p:sp>
      <p:sp>
        <p:nvSpPr>
          <p:cNvPr id="14" name="文字方塊 24">
            <a:extLst>
              <a:ext uri="{FF2B5EF4-FFF2-40B4-BE49-F238E27FC236}">
                <a16:creationId xmlns:a16="http://schemas.microsoft.com/office/drawing/2014/main" id="{54E341E5-7AF5-4CC4-8A71-78CD7B18AE48}"/>
              </a:ext>
            </a:extLst>
          </p:cNvPr>
          <p:cNvSpPr txBox="1"/>
          <p:nvPr/>
        </p:nvSpPr>
        <p:spPr>
          <a:xfrm>
            <a:off x="8505624" y="4747917"/>
            <a:ext cx="2541899" cy="369332"/>
          </a:xfrm>
          <a:prstGeom prst="rect">
            <a:avLst/>
          </a:prstGeom>
          <a:noFill/>
        </p:spPr>
        <p:txBody>
          <a:bodyPr wrap="square">
            <a:spAutoFit/>
          </a:bodyPr>
          <a:lstStyle/>
          <a:p>
            <a:r>
              <a:rPr lang="zh-HK" altLang="en-US" dirty="0"/>
              <a:t>https://www.apec.org</a:t>
            </a:r>
            <a:r>
              <a:rPr lang="zh-HK" altLang="en-US" dirty="0" smtClean="0"/>
              <a:t>/</a:t>
            </a:r>
            <a:endParaRPr lang="en-US" altLang="zh-HK" dirty="0" smtClean="0"/>
          </a:p>
        </p:txBody>
      </p:sp>
      <p:grpSp>
        <p:nvGrpSpPr>
          <p:cNvPr id="7" name="Group 6"/>
          <p:cNvGrpSpPr/>
          <p:nvPr/>
        </p:nvGrpSpPr>
        <p:grpSpPr>
          <a:xfrm>
            <a:off x="657865" y="3452262"/>
            <a:ext cx="3865824" cy="1699266"/>
            <a:chOff x="1320085" y="5212428"/>
            <a:chExt cx="3865824" cy="1699266"/>
          </a:xfrm>
        </p:grpSpPr>
        <p:pic>
          <p:nvPicPr>
            <p:cNvPr id="8" name="圖片 15">
              <a:extLst>
                <a:ext uri="{FF2B5EF4-FFF2-40B4-BE49-F238E27FC236}">
                  <a16:creationId xmlns:a16="http://schemas.microsoft.com/office/drawing/2014/main" id="{6263F513-7F3C-4656-85C6-56BA8C020E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1055" y="5212428"/>
              <a:ext cx="1298901" cy="768482"/>
            </a:xfrm>
            <a:prstGeom prst="rect">
              <a:avLst/>
            </a:prstGeom>
          </p:spPr>
        </p:pic>
        <p:sp>
          <p:nvSpPr>
            <p:cNvPr id="9" name="文字方塊 20">
              <a:extLst>
                <a:ext uri="{FF2B5EF4-FFF2-40B4-BE49-F238E27FC236}">
                  <a16:creationId xmlns:a16="http://schemas.microsoft.com/office/drawing/2014/main" id="{BB87C983-63E3-4DA4-AF64-5FEDDF335191}"/>
                </a:ext>
              </a:extLst>
            </p:cNvPr>
            <p:cNvSpPr txBox="1"/>
            <p:nvPr/>
          </p:nvSpPr>
          <p:spPr>
            <a:xfrm>
              <a:off x="2020848" y="6001906"/>
              <a:ext cx="2047480" cy="369332"/>
            </a:xfrm>
            <a:prstGeom prst="rect">
              <a:avLst/>
            </a:prstGeom>
            <a:noFill/>
          </p:spPr>
          <p:txBody>
            <a:bodyPr wrap="square">
              <a:spAutoFit/>
            </a:bodyPr>
            <a:lstStyle/>
            <a:p>
              <a:r>
                <a:rPr lang="zh-CN" altLang="en-US" sz="1800" dirty="0">
                  <a:latin typeface="DFKai-SB" panose="03000509000000000000" pitchFamily="65" charset="-120"/>
                  <a:ea typeface="DFKai-SB" panose="03000509000000000000" pitchFamily="65" charset="-120"/>
                </a:rPr>
                <a:t>石油輸出國組織</a:t>
              </a:r>
              <a:endParaRPr lang="zh-HK" altLang="en-US" dirty="0"/>
            </a:p>
          </p:txBody>
        </p:sp>
        <p:sp>
          <p:nvSpPr>
            <p:cNvPr id="10" name="文字方塊 22">
              <a:extLst>
                <a:ext uri="{FF2B5EF4-FFF2-40B4-BE49-F238E27FC236}">
                  <a16:creationId xmlns:a16="http://schemas.microsoft.com/office/drawing/2014/main" id="{63D54CCC-2296-4A5A-BAFA-312104E8B0C2}"/>
                </a:ext>
              </a:extLst>
            </p:cNvPr>
            <p:cNvSpPr txBox="1"/>
            <p:nvPr/>
          </p:nvSpPr>
          <p:spPr>
            <a:xfrm>
              <a:off x="1320085" y="6265363"/>
              <a:ext cx="3865824" cy="646331"/>
            </a:xfrm>
            <a:prstGeom prst="rect">
              <a:avLst/>
            </a:prstGeom>
            <a:noFill/>
          </p:spPr>
          <p:txBody>
            <a:bodyPr wrap="square">
              <a:spAutoFit/>
            </a:bodyPr>
            <a:lstStyle/>
            <a:p>
              <a:r>
                <a:rPr lang="zh-HK" altLang="en-US" dirty="0"/>
                <a:t>https://www.opec.org/opec_web/en</a:t>
              </a:r>
              <a:r>
                <a:rPr lang="zh-HK" altLang="en-US" dirty="0" smtClean="0"/>
                <a:t>/</a:t>
              </a:r>
              <a:endParaRPr lang="en-US" altLang="zh-HK" dirty="0" smtClean="0"/>
            </a:p>
            <a:p>
              <a:endParaRPr lang="zh-HK" altLang="en-US" dirty="0"/>
            </a:p>
          </p:txBody>
        </p:sp>
      </p:grpSp>
      <p:grpSp>
        <p:nvGrpSpPr>
          <p:cNvPr id="15" name="Group 14"/>
          <p:cNvGrpSpPr/>
          <p:nvPr/>
        </p:nvGrpSpPr>
        <p:grpSpPr>
          <a:xfrm>
            <a:off x="4877026" y="3437232"/>
            <a:ext cx="2443869" cy="1495351"/>
            <a:chOff x="7121348" y="3007517"/>
            <a:chExt cx="2443869" cy="1495351"/>
          </a:xfrm>
        </p:grpSpPr>
        <p:pic>
          <p:nvPicPr>
            <p:cNvPr id="16" name="图片 5">
              <a:extLst>
                <a:ext uri="{FF2B5EF4-FFF2-40B4-BE49-F238E27FC236}">
                  <a16:creationId xmlns:a16="http://schemas.microsoft.com/office/drawing/2014/main" id="{5D0B686E-2725-41AB-A81D-9CE068B4A7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21348" y="3007517"/>
              <a:ext cx="2225877" cy="774949"/>
            </a:xfrm>
            <a:prstGeom prst="rect">
              <a:avLst/>
            </a:prstGeom>
          </p:spPr>
        </p:pic>
        <p:sp>
          <p:nvSpPr>
            <p:cNvPr id="17" name="文字方塊 13">
              <a:extLst>
                <a:ext uri="{FF2B5EF4-FFF2-40B4-BE49-F238E27FC236}">
                  <a16:creationId xmlns:a16="http://schemas.microsoft.com/office/drawing/2014/main" id="{9B2347CD-6125-4514-89EC-61FEE9F3C190}"/>
                </a:ext>
              </a:extLst>
            </p:cNvPr>
            <p:cNvSpPr txBox="1"/>
            <p:nvPr/>
          </p:nvSpPr>
          <p:spPr>
            <a:xfrm>
              <a:off x="7157377" y="3816776"/>
              <a:ext cx="2407840" cy="369332"/>
            </a:xfrm>
            <a:prstGeom prst="rect">
              <a:avLst/>
            </a:prstGeom>
            <a:noFill/>
          </p:spPr>
          <p:txBody>
            <a:bodyPr wrap="square">
              <a:spAutoFit/>
            </a:bodyPr>
            <a:lstStyle/>
            <a:p>
              <a:r>
                <a:rPr lang="en-US" altLang="zh-CN" sz="1800" dirty="0" err="1">
                  <a:latin typeface="DFKai-SB" panose="03000509000000000000" pitchFamily="65" charset="-120"/>
                  <a:ea typeface="DFKai-SB" panose="03000509000000000000" pitchFamily="65" charset="-120"/>
                  <a:sym typeface="+mn-ea"/>
                </a:rPr>
                <a:t>經濟合作</a:t>
              </a:r>
              <a:r>
                <a:rPr lang="zh-CN" altLang="en-US" sz="1800" dirty="0">
                  <a:latin typeface="DFKai-SB" panose="03000509000000000000" pitchFamily="65" charset="-120"/>
                  <a:ea typeface="DFKai-SB" panose="03000509000000000000" pitchFamily="65" charset="-120"/>
                  <a:sym typeface="+mn-ea"/>
                </a:rPr>
                <a:t>與</a:t>
              </a:r>
              <a:r>
                <a:rPr lang="en-US" altLang="zh-CN" sz="1800" dirty="0" err="1">
                  <a:latin typeface="DFKai-SB" panose="03000509000000000000" pitchFamily="65" charset="-120"/>
                  <a:ea typeface="DFKai-SB" panose="03000509000000000000" pitchFamily="65" charset="-120"/>
                  <a:sym typeface="+mn-ea"/>
                </a:rPr>
                <a:t>發展組織</a:t>
              </a:r>
              <a:endParaRPr lang="zh-HK" altLang="en-US" dirty="0"/>
            </a:p>
          </p:txBody>
        </p:sp>
        <p:sp>
          <p:nvSpPr>
            <p:cNvPr id="18" name="文字方塊 26">
              <a:extLst>
                <a:ext uri="{FF2B5EF4-FFF2-40B4-BE49-F238E27FC236}">
                  <a16:creationId xmlns:a16="http://schemas.microsoft.com/office/drawing/2014/main" id="{224450AE-9DAC-4594-B141-EBF7EAFA0186}"/>
                </a:ext>
              </a:extLst>
            </p:cNvPr>
            <p:cNvSpPr txBox="1"/>
            <p:nvPr/>
          </p:nvSpPr>
          <p:spPr>
            <a:xfrm>
              <a:off x="7157377" y="4133536"/>
              <a:ext cx="2407840" cy="369332"/>
            </a:xfrm>
            <a:prstGeom prst="rect">
              <a:avLst/>
            </a:prstGeom>
            <a:noFill/>
          </p:spPr>
          <p:txBody>
            <a:bodyPr wrap="square">
              <a:spAutoFit/>
            </a:bodyPr>
            <a:lstStyle/>
            <a:p>
              <a:r>
                <a:rPr lang="zh-HK" altLang="en-US" dirty="0"/>
                <a:t>https://www.oecd.org</a:t>
              </a:r>
              <a:r>
                <a:rPr lang="zh-HK" altLang="en-US" dirty="0" smtClean="0"/>
                <a:t>/</a:t>
              </a:r>
              <a:endParaRPr lang="en-US" altLang="zh-HK" dirty="0" smtClean="0"/>
            </a:p>
          </p:txBody>
        </p:sp>
      </p:grpSp>
      <p:sp>
        <p:nvSpPr>
          <p:cNvPr id="20" name="文字方塊 10">
            <a:extLst>
              <a:ext uri="{FF2B5EF4-FFF2-40B4-BE49-F238E27FC236}">
                <a16:creationId xmlns:a16="http://schemas.microsoft.com/office/drawing/2014/main" id="{D955F692-3F37-40BB-B9AB-3EA28D339DAB}"/>
              </a:ext>
            </a:extLst>
          </p:cNvPr>
          <p:cNvSpPr txBox="1"/>
          <p:nvPr/>
        </p:nvSpPr>
        <p:spPr>
          <a:xfrm>
            <a:off x="5728805" y="5945875"/>
            <a:ext cx="2329188" cy="369332"/>
          </a:xfrm>
          <a:prstGeom prst="rect">
            <a:avLst/>
          </a:prstGeom>
          <a:noFill/>
        </p:spPr>
        <p:txBody>
          <a:bodyPr wrap="square">
            <a:spAutoFit/>
          </a:bodyPr>
          <a:lstStyle/>
          <a:p>
            <a:r>
              <a:rPr lang="zh-CN" altLang="en-US" sz="1800" dirty="0">
                <a:latin typeface="DFKai-SB" panose="03000509000000000000" pitchFamily="65" charset="-120"/>
                <a:ea typeface="DFKai-SB" panose="03000509000000000000" pitchFamily="65" charset="-120"/>
                <a:cs typeface="+mn-ea"/>
                <a:sym typeface="Times New Roman" panose="02020603050405020304" pitchFamily="18" charset="0"/>
              </a:rPr>
              <a:t>東南亞國家</a:t>
            </a:r>
            <a:r>
              <a:rPr lang="zh-CN" altLang="en-US" sz="1800" dirty="0" smtClean="0">
                <a:latin typeface="DFKai-SB" panose="03000509000000000000" pitchFamily="65" charset="-120"/>
                <a:ea typeface="DFKai-SB" panose="03000509000000000000" pitchFamily="65" charset="-120"/>
                <a:cs typeface="+mn-ea"/>
                <a:sym typeface="Times New Roman" panose="02020603050405020304" pitchFamily="18" charset="0"/>
              </a:rPr>
              <a:t>聯盟</a:t>
            </a:r>
            <a:endParaRPr lang="en-US" altLang="zh-CN" sz="1800" dirty="0" smtClean="0">
              <a:latin typeface="DFKai-SB" panose="03000509000000000000" pitchFamily="65" charset="-120"/>
              <a:ea typeface="DFKai-SB" panose="03000509000000000000" pitchFamily="65" charset="-120"/>
              <a:cs typeface="+mn-ea"/>
              <a:sym typeface="Times New Roman" panose="02020603050405020304" pitchFamily="18" charset="0"/>
            </a:endParaRPr>
          </a:p>
        </p:txBody>
      </p:sp>
      <p:sp>
        <p:nvSpPr>
          <p:cNvPr id="21" name="文字方塊 28">
            <a:extLst>
              <a:ext uri="{FF2B5EF4-FFF2-40B4-BE49-F238E27FC236}">
                <a16:creationId xmlns:a16="http://schemas.microsoft.com/office/drawing/2014/main" id="{09A8B569-C0D0-4F6C-8727-7370D3799E88}"/>
              </a:ext>
            </a:extLst>
          </p:cNvPr>
          <p:cNvSpPr txBox="1"/>
          <p:nvPr/>
        </p:nvSpPr>
        <p:spPr>
          <a:xfrm>
            <a:off x="5710720" y="6290500"/>
            <a:ext cx="2414413" cy="369332"/>
          </a:xfrm>
          <a:prstGeom prst="rect">
            <a:avLst/>
          </a:prstGeom>
          <a:noFill/>
        </p:spPr>
        <p:txBody>
          <a:bodyPr wrap="square">
            <a:spAutoFit/>
          </a:bodyPr>
          <a:lstStyle/>
          <a:p>
            <a:r>
              <a:rPr lang="zh-HK" altLang="en-US" dirty="0"/>
              <a:t>https://asean.org</a:t>
            </a:r>
            <a:r>
              <a:rPr lang="zh-HK" altLang="en-US" dirty="0" smtClean="0"/>
              <a:t>/</a:t>
            </a:r>
            <a:endParaRPr lang="en-US" altLang="zh-HK" dirty="0" smtClean="0"/>
          </a:p>
        </p:txBody>
      </p:sp>
      <p:pic>
        <p:nvPicPr>
          <p:cNvPr id="22" name="圖片 30">
            <a:extLst>
              <a:ext uri="{FF2B5EF4-FFF2-40B4-BE49-F238E27FC236}">
                <a16:creationId xmlns:a16="http://schemas.microsoft.com/office/drawing/2014/main" id="{4056F95C-66B5-4FC3-98D5-598102BCCAC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586671" y="5151559"/>
            <a:ext cx="2069758" cy="758143"/>
          </a:xfrm>
          <a:prstGeom prst="rect">
            <a:avLst/>
          </a:prstGeom>
        </p:spPr>
      </p:pic>
      <p:grpSp>
        <p:nvGrpSpPr>
          <p:cNvPr id="23" name="Group 22"/>
          <p:cNvGrpSpPr/>
          <p:nvPr/>
        </p:nvGrpSpPr>
        <p:grpSpPr>
          <a:xfrm>
            <a:off x="384397" y="5983328"/>
            <a:ext cx="4479706" cy="663757"/>
            <a:chOff x="1013336" y="1704911"/>
            <a:chExt cx="4479706" cy="663757"/>
          </a:xfrm>
        </p:grpSpPr>
        <p:sp>
          <p:nvSpPr>
            <p:cNvPr id="25" name="文字方塊 4">
              <a:extLst>
                <a:ext uri="{FF2B5EF4-FFF2-40B4-BE49-F238E27FC236}">
                  <a16:creationId xmlns:a16="http://schemas.microsoft.com/office/drawing/2014/main" id="{5D6EFBEB-0043-493E-88C9-D928481D9485}"/>
                </a:ext>
              </a:extLst>
            </p:cNvPr>
            <p:cNvSpPr txBox="1"/>
            <p:nvPr/>
          </p:nvSpPr>
          <p:spPr>
            <a:xfrm>
              <a:off x="2536894" y="1704911"/>
              <a:ext cx="1316420" cy="646331"/>
            </a:xfrm>
            <a:prstGeom prst="rect">
              <a:avLst/>
            </a:prstGeom>
            <a:noFill/>
          </p:spPr>
          <p:txBody>
            <a:bodyPr wrap="square">
              <a:spAutoFit/>
            </a:bodyPr>
            <a:lstStyle/>
            <a:p>
              <a:r>
                <a:rPr lang="zh-CN" altLang="en-US" sz="1800" dirty="0">
                  <a:latin typeface="DFKai-SB" panose="03000509000000000000" pitchFamily="65" charset="-120"/>
                  <a:ea typeface="DFKai-SB" panose="03000509000000000000" pitchFamily="65" charset="-120"/>
                  <a:sym typeface="+mn-ea"/>
                </a:rPr>
                <a:t>歐洲聯盟</a:t>
              </a:r>
              <a:endParaRPr lang="en-US" altLang="zh-CN" sz="1800" dirty="0">
                <a:latin typeface="DFKai-SB" panose="03000509000000000000" pitchFamily="65" charset="-120"/>
                <a:ea typeface="DFKai-SB" panose="03000509000000000000" pitchFamily="65" charset="-120"/>
                <a:sym typeface="+mn-ea"/>
              </a:endParaRPr>
            </a:p>
            <a:p>
              <a:endParaRPr lang="zh-HK" altLang="en-US" dirty="0"/>
            </a:p>
          </p:txBody>
        </p:sp>
        <p:sp>
          <p:nvSpPr>
            <p:cNvPr id="26" name="文字方塊 32">
              <a:extLst>
                <a:ext uri="{FF2B5EF4-FFF2-40B4-BE49-F238E27FC236}">
                  <a16:creationId xmlns:a16="http://schemas.microsoft.com/office/drawing/2014/main" id="{CF786035-27AF-42A8-9F22-3BFE369636ED}"/>
                </a:ext>
              </a:extLst>
            </p:cNvPr>
            <p:cNvSpPr txBox="1"/>
            <p:nvPr/>
          </p:nvSpPr>
          <p:spPr>
            <a:xfrm>
              <a:off x="1013336" y="1999336"/>
              <a:ext cx="4479706" cy="369332"/>
            </a:xfrm>
            <a:prstGeom prst="rect">
              <a:avLst/>
            </a:prstGeom>
            <a:noFill/>
          </p:spPr>
          <p:txBody>
            <a:bodyPr wrap="square">
              <a:spAutoFit/>
            </a:bodyPr>
            <a:lstStyle/>
            <a:p>
              <a:r>
                <a:rPr lang="en-US" altLang="zh-HK" dirty="0"/>
                <a:t>https://</a:t>
              </a:r>
              <a:r>
                <a:rPr lang="en-US" altLang="zh-HK" dirty="0" smtClean="0"/>
                <a:t>european-union.europa.eu/index_en</a:t>
              </a:r>
            </a:p>
          </p:txBody>
        </p:sp>
      </p:grpSp>
      <p:pic>
        <p:nvPicPr>
          <p:cNvPr id="3" name="Picture 2"/>
          <p:cNvPicPr>
            <a:picLocks noChangeAspect="1"/>
          </p:cNvPicPr>
          <p:nvPr/>
        </p:nvPicPr>
        <p:blipFill>
          <a:blip r:embed="rId6"/>
          <a:stretch>
            <a:fillRect/>
          </a:stretch>
        </p:blipFill>
        <p:spPr>
          <a:xfrm>
            <a:off x="1179680" y="5170254"/>
            <a:ext cx="2408899" cy="775621"/>
          </a:xfrm>
          <a:prstGeom prst="rect">
            <a:avLst/>
          </a:prstGeom>
        </p:spPr>
      </p:pic>
      <p:sp>
        <p:nvSpPr>
          <p:cNvPr id="24" name="任意多边形: 形状 7"/>
          <p:cNvSpPr/>
          <p:nvPr/>
        </p:nvSpPr>
        <p:spPr bwMode="auto">
          <a:xfrm>
            <a:off x="3920112" y="201287"/>
            <a:ext cx="4233288"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TW" altLang="en-US" sz="4000" b="1" dirty="0">
                <a:solidFill>
                  <a:schemeClr val="bg1"/>
                </a:solidFill>
                <a:latin typeface="標楷體" panose="03000509000000000000" pitchFamily="65" charset="-120"/>
                <a:ea typeface="標楷體" panose="03000509000000000000" pitchFamily="65" charset="-120"/>
              </a:rPr>
              <a:t>國際經濟</a:t>
            </a:r>
            <a:r>
              <a:rPr lang="zh-TW" altLang="en-US" sz="4000" b="1" dirty="0" smtClean="0">
                <a:solidFill>
                  <a:schemeClr val="bg1"/>
                </a:solidFill>
                <a:latin typeface="標楷體" panose="03000509000000000000" pitchFamily="65" charset="-120"/>
                <a:ea typeface="標楷體" panose="03000509000000000000" pitchFamily="65" charset="-120"/>
              </a:rPr>
              <a:t>組織</a:t>
            </a:r>
            <a:endParaRPr lang="zh-TW" altLang="en-US" sz="4000" b="1" dirty="0">
              <a:solidFill>
                <a:schemeClr val="bg1"/>
              </a:solidFill>
              <a:latin typeface="標楷體" panose="03000509000000000000" pitchFamily="65" charset="-120"/>
              <a:ea typeface="標楷體" panose="03000509000000000000" pitchFamily="65" charset="-120"/>
            </a:endParaRPr>
          </a:p>
        </p:txBody>
      </p:sp>
      <p:pic>
        <p:nvPicPr>
          <p:cNvPr id="27" name="Picture 26"/>
          <p:cNvPicPr>
            <a:picLocks noChangeAspect="1"/>
          </p:cNvPicPr>
          <p:nvPr/>
        </p:nvPicPr>
        <p:blipFill>
          <a:blip r:embed="rId7"/>
          <a:stretch>
            <a:fillRect/>
          </a:stretch>
        </p:blipFill>
        <p:spPr>
          <a:xfrm>
            <a:off x="138135" y="172063"/>
            <a:ext cx="1594256" cy="580365"/>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65625938"/>
              </p:ext>
            </p:extLst>
          </p:nvPr>
        </p:nvGraphicFramePr>
        <p:xfrm>
          <a:off x="200016" y="2303428"/>
          <a:ext cx="11629526" cy="3596640"/>
        </p:xfrm>
        <a:graphic>
          <a:graphicData uri="http://schemas.openxmlformats.org/drawingml/2006/table">
            <a:tbl>
              <a:tblPr firstRow="1" bandRow="1">
                <a:tableStyleId>{21E4AEA4-8DFA-4A89-87EB-49C32662AFE0}</a:tableStyleId>
              </a:tblPr>
              <a:tblGrid>
                <a:gridCol w="3000533">
                  <a:extLst>
                    <a:ext uri="{9D8B030D-6E8A-4147-A177-3AD203B41FA5}">
                      <a16:colId xmlns:a16="http://schemas.microsoft.com/office/drawing/2014/main" val="3232654486"/>
                    </a:ext>
                  </a:extLst>
                </a:gridCol>
                <a:gridCol w="8628993">
                  <a:extLst>
                    <a:ext uri="{9D8B030D-6E8A-4147-A177-3AD203B41FA5}">
                      <a16:colId xmlns:a16="http://schemas.microsoft.com/office/drawing/2014/main" val="3282824783"/>
                    </a:ext>
                  </a:extLst>
                </a:gridCol>
              </a:tblGrid>
              <a:tr h="363793">
                <a:tc>
                  <a:txBody>
                    <a:bodyPr/>
                    <a:lstStyle/>
                    <a:p>
                      <a:pPr algn="ctr"/>
                      <a:r>
                        <a:rPr lang="zh-TW" altLang="en-US" sz="2800" dirty="0" smtClean="0">
                          <a:latin typeface="DFKai-SB" panose="03000509000000000000" pitchFamily="65" charset="-120"/>
                          <a:ea typeface="DFKai-SB" panose="03000509000000000000" pitchFamily="65" charset="-120"/>
                        </a:rPr>
                        <a:t>國際組織</a:t>
                      </a:r>
                      <a:endParaRPr lang="zh-TW" altLang="en-US" sz="2800" dirty="0">
                        <a:latin typeface="DFKai-SB" panose="03000509000000000000" pitchFamily="65" charset="-120"/>
                        <a:ea typeface="DFKai-SB" panose="03000509000000000000" pitchFamily="65" charset="-120"/>
                      </a:endParaRPr>
                    </a:p>
                  </a:txBody>
                  <a:tcPr/>
                </a:tc>
                <a:tc>
                  <a:txBody>
                    <a:bodyPr/>
                    <a:lstStyle/>
                    <a:p>
                      <a:pPr algn="ctr"/>
                      <a:r>
                        <a:rPr lang="zh-TW" altLang="en-US" sz="2800" dirty="0" smtClean="0">
                          <a:latin typeface="DFKai-SB" panose="03000509000000000000" pitchFamily="65" charset="-120"/>
                          <a:ea typeface="DFKai-SB" panose="03000509000000000000" pitchFamily="65" charset="-120"/>
                        </a:rPr>
                        <a:t>簡介</a:t>
                      </a:r>
                      <a:endParaRPr lang="zh-TW" altLang="en-US" sz="2800" dirty="0">
                        <a:latin typeface="DFKai-SB" panose="03000509000000000000" pitchFamily="65" charset="-120"/>
                        <a:ea typeface="DFKai-SB" panose="03000509000000000000" pitchFamily="65" charset="-120"/>
                      </a:endParaRPr>
                    </a:p>
                  </a:txBody>
                  <a:tcPr/>
                </a:tc>
                <a:extLst>
                  <a:ext uri="{0D108BD9-81ED-4DB2-BD59-A6C34878D82A}">
                    <a16:rowId xmlns:a16="http://schemas.microsoft.com/office/drawing/2014/main" val="3211177586"/>
                  </a:ext>
                </a:extLst>
              </a:tr>
              <a:tr h="1604082">
                <a:tc>
                  <a:txBody>
                    <a:bodyPr/>
                    <a:lstStyle/>
                    <a:p>
                      <a:pPr marL="0" algn="l" defTabSz="914400" rtl="0" eaLnBrk="1" latinLnBrk="0" hangingPunct="1"/>
                      <a:r>
                        <a:rPr lang="zh-TW" altLang="en-US" sz="2800" kern="1200" dirty="0" smtClean="0">
                          <a:latin typeface="DFKai-SB" panose="03000509000000000000" pitchFamily="65" charset="-120"/>
                          <a:ea typeface="DFKai-SB" panose="03000509000000000000" pitchFamily="65" charset="-120"/>
                        </a:rPr>
                        <a:t>歐洲聯盟</a:t>
                      </a:r>
                      <a:endParaRPr lang="en-US" altLang="zh-TW" sz="2800" kern="1200" dirty="0" smtClean="0">
                        <a:latin typeface="DFKai-SB" panose="03000509000000000000" pitchFamily="65" charset="-120"/>
                        <a:ea typeface="DFKai-SB" panose="03000509000000000000" pitchFamily="65" charset="-120"/>
                      </a:endParaRPr>
                    </a:p>
                    <a:p>
                      <a:pPr marL="0" algn="l" defTabSz="914400" rtl="0" eaLnBrk="1" latinLnBrk="0" hangingPunct="1"/>
                      <a:r>
                        <a:rPr lang="en-US" altLang="zh-TW" sz="2800" kern="1200" baseline="0" dirty="0" smtClean="0">
                          <a:latin typeface="DFKai-SB" panose="03000509000000000000" pitchFamily="65" charset="-120"/>
                          <a:ea typeface="DFKai-SB" panose="03000509000000000000" pitchFamily="65" charset="-120"/>
                        </a:rPr>
                        <a:t>﹙</a:t>
                      </a:r>
                      <a:r>
                        <a:rPr lang="zh-TW" altLang="en-US" sz="2800" kern="1200" baseline="0" dirty="0" smtClean="0">
                          <a:latin typeface="DFKai-SB" panose="03000509000000000000" pitchFamily="65" charset="-120"/>
                          <a:ea typeface="DFKai-SB" panose="03000509000000000000" pitchFamily="65" charset="-120"/>
                        </a:rPr>
                        <a:t>歐盟</a:t>
                      </a:r>
                      <a:r>
                        <a:rPr lang="en-US" altLang="zh-TW" sz="2800" kern="1200" baseline="0" dirty="0" smtClean="0">
                          <a:latin typeface="DFKai-SB" panose="03000509000000000000" pitchFamily="65" charset="-120"/>
                          <a:ea typeface="DFKai-SB" panose="03000509000000000000" pitchFamily="65" charset="-120"/>
                        </a:rPr>
                        <a:t>﹚</a:t>
                      </a:r>
                      <a:endParaRPr lang="en-US" altLang="zh-TW" sz="2800" kern="1200" dirty="0" smtClean="0">
                        <a:latin typeface="DFKai-SB" panose="03000509000000000000" pitchFamily="65" charset="-120"/>
                        <a:ea typeface="DFKai-SB" panose="03000509000000000000" pitchFamily="65" charset="-120"/>
                      </a:endParaRPr>
                    </a:p>
                    <a:p>
                      <a:pPr marL="0" algn="l" defTabSz="914400" rtl="0" eaLnBrk="1" latinLnBrk="0" hangingPunct="1"/>
                      <a:r>
                        <a:rPr lang="en-US" altLang="zh-TW" sz="2800" kern="1200" dirty="0" smtClean="0">
                          <a:latin typeface="Times New Roman" panose="02020603050405020304" pitchFamily="18" charset="0"/>
                          <a:ea typeface="DFKai-SB" panose="03000509000000000000" pitchFamily="65" charset="-120"/>
                          <a:cs typeface="Times New Roman" panose="02020603050405020304" pitchFamily="18" charset="0"/>
                        </a:rPr>
                        <a:t>European</a:t>
                      </a:r>
                      <a:r>
                        <a:rPr lang="en-US" altLang="zh-TW" sz="2800" kern="1200" baseline="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TW" sz="2800" kern="1200" baseline="0" dirty="0" err="1" smtClean="0">
                          <a:latin typeface="Times New Roman" panose="02020603050405020304" pitchFamily="18" charset="0"/>
                          <a:ea typeface="DFKai-SB" panose="03000509000000000000" pitchFamily="65" charset="-120"/>
                          <a:cs typeface="Times New Roman" panose="02020603050405020304" pitchFamily="18" charset="0"/>
                        </a:rPr>
                        <a:t>Union﹙EU</a:t>
                      </a:r>
                      <a:r>
                        <a:rPr lang="en-US" altLang="zh-TW" sz="2800" kern="1200" baseline="0" dirty="0" smtClean="0">
                          <a:latin typeface="Times New Roman" panose="02020603050405020304" pitchFamily="18" charset="0"/>
                          <a:ea typeface="DFKai-SB" panose="03000509000000000000" pitchFamily="65" charset="-120"/>
                          <a:cs typeface="Times New Roman" panose="02020603050405020304" pitchFamily="18" charset="0"/>
                        </a:rPr>
                        <a:t>﹚</a:t>
                      </a:r>
                      <a:endParaRPr lang="zh-TW" altLang="en-US" sz="2800" kern="1200" dirty="0">
                        <a:solidFill>
                          <a:schemeClr val="dk1"/>
                        </a:solidFill>
                        <a:latin typeface="Times New Roman" panose="02020603050405020304" pitchFamily="18" charset="0"/>
                        <a:ea typeface="DFKai-SB" panose="03000509000000000000" pitchFamily="65" charset="-12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kern="1200" dirty="0" smtClean="0">
                          <a:solidFill>
                            <a:schemeClr val="dk1"/>
                          </a:solidFill>
                          <a:latin typeface="DFKai-SB" panose="03000509000000000000" pitchFamily="65" charset="-120"/>
                          <a:ea typeface="DFKai-SB" panose="03000509000000000000" pitchFamily="65" charset="-120"/>
                          <a:cs typeface="+mn-cs"/>
                        </a:rPr>
                        <a:t>歐洲聯盟，</a:t>
                      </a:r>
                      <a:r>
                        <a:rPr lang="en-US" altLang="zh-CN" sz="2800" kern="1200" dirty="0" err="1" smtClean="0">
                          <a:solidFill>
                            <a:schemeClr val="dk1"/>
                          </a:solidFill>
                          <a:latin typeface="DFKai-SB" panose="03000509000000000000" pitchFamily="65" charset="-120"/>
                          <a:ea typeface="DFKai-SB" panose="03000509000000000000" pitchFamily="65" charset="-120"/>
                          <a:cs typeface="+mn-cs"/>
                          <a:sym typeface="Times New Roman" panose="02020603050405020304" pitchFamily="18" charset="0"/>
                        </a:rPr>
                        <a:t>簡稱「歐盟</a:t>
                      </a:r>
                      <a:r>
                        <a:rPr lang="en-US" altLang="zh-CN" sz="2800" kern="1200" dirty="0" smtClean="0">
                          <a:solidFill>
                            <a:schemeClr val="dk1"/>
                          </a:solidFill>
                          <a:latin typeface="DFKai-SB" panose="03000509000000000000" pitchFamily="65" charset="-120"/>
                          <a:ea typeface="DFKai-SB" panose="03000509000000000000" pitchFamily="65" charset="-120"/>
                          <a:cs typeface="+mn-cs"/>
                          <a:sym typeface="Times New Roman" panose="02020603050405020304" pitchFamily="18" charset="0"/>
                        </a:rPr>
                        <a:t>」，是一個經濟和政治聯盟，由</a:t>
                      </a:r>
                      <a:r>
                        <a:rPr lang="en-US" altLang="zh-CN" sz="2800" kern="1200" dirty="0" smtClean="0">
                          <a:solidFill>
                            <a:schemeClr val="dk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27 </a:t>
                      </a:r>
                      <a:r>
                        <a:rPr lang="en-US" altLang="zh-CN" sz="2800" kern="1200" dirty="0" err="1" smtClean="0">
                          <a:solidFill>
                            <a:schemeClr val="dk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個歐盟國家組成</a:t>
                      </a:r>
                      <a:r>
                        <a:rPr lang="zh-CN" altLang="en-US" sz="2800" kern="1200" dirty="0" smtClean="0">
                          <a:solidFill>
                            <a:schemeClr val="dk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r>
                        <a:rPr lang="en-US" altLang="zh-CN" sz="2800" kern="1200" dirty="0" err="1" smtClean="0">
                          <a:solidFill>
                            <a:schemeClr val="dk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歐盟實行共同貿易政策、農業和漁業政策，統一了內部大市場，基本實現了商品</a:t>
                      </a:r>
                      <a:r>
                        <a:rPr lang="en-US" altLang="zh-CN" sz="2800" kern="1200" dirty="0" smtClean="0">
                          <a:solidFill>
                            <a:schemeClr val="dk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r>
                        <a:rPr lang="zh-TW" altLang="en-US" sz="2800" kern="1200" dirty="0" smtClean="0">
                          <a:solidFill>
                            <a:schemeClr val="dk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勞工</a:t>
                      </a:r>
                      <a:r>
                        <a:rPr lang="en-US" altLang="zh-CN" sz="2800" kern="1200" dirty="0" smtClean="0">
                          <a:solidFill>
                            <a:schemeClr val="dk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r>
                        <a:rPr lang="en-US" altLang="zh-CN" sz="2800" kern="1200" dirty="0" err="1" smtClean="0">
                          <a:solidFill>
                            <a:schemeClr val="dk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資本和服務的自由流通，建立了經濟與貨幣聯盟，在歐元區內統一了貨幣。目前，歐盟是世界上區域一體化程度高的國際組織</a:t>
                      </a:r>
                      <a:r>
                        <a:rPr lang="en-US" altLang="zh-CN" sz="2800" kern="1200" dirty="0" smtClean="0">
                          <a:solidFill>
                            <a:schemeClr val="dk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p>
                    <a:p>
                      <a:r>
                        <a:rPr lang="zh-TW" altLang="en-US" sz="2800" dirty="0" smtClean="0">
                          <a:latin typeface="DFKai-SB" panose="03000509000000000000" pitchFamily="65" charset="-120"/>
                          <a:ea typeface="DFKai-SB" panose="03000509000000000000" pitchFamily="65" charset="-120"/>
                        </a:rPr>
                        <a:t>官方網址：</a:t>
                      </a:r>
                      <a:r>
                        <a:rPr lang="en-US" altLang="zh-HK" sz="2800" dirty="0" smtClean="0">
                          <a:latin typeface="Times New Roman" panose="02020603050405020304" pitchFamily="18" charset="0"/>
                          <a:cs typeface="Times New Roman" panose="02020603050405020304" pitchFamily="18" charset="0"/>
                        </a:rPr>
                        <a:t>https://european-union.europa.eu/index_en</a:t>
                      </a:r>
                    </a:p>
                  </a:txBody>
                  <a:tcPr/>
                </a:tc>
                <a:extLst>
                  <a:ext uri="{0D108BD9-81ED-4DB2-BD59-A6C34878D82A}">
                    <a16:rowId xmlns:a16="http://schemas.microsoft.com/office/drawing/2014/main" val="3281393189"/>
                  </a:ext>
                </a:extLst>
              </a:tr>
            </a:tbl>
          </a:graphicData>
        </a:graphic>
      </p:graphicFrame>
      <p:sp>
        <p:nvSpPr>
          <p:cNvPr id="4" name="任意多边形: 形状 7"/>
          <p:cNvSpPr/>
          <p:nvPr/>
        </p:nvSpPr>
        <p:spPr bwMode="auto">
          <a:xfrm>
            <a:off x="3979356" y="392876"/>
            <a:ext cx="4233288"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TW" altLang="en-US" sz="4000" b="1" dirty="0">
                <a:solidFill>
                  <a:schemeClr val="bg1"/>
                </a:solidFill>
                <a:latin typeface="標楷體" panose="03000509000000000000" pitchFamily="65" charset="-120"/>
                <a:ea typeface="標楷體" panose="03000509000000000000" pitchFamily="65" charset="-120"/>
              </a:rPr>
              <a:t>國際經濟</a:t>
            </a:r>
            <a:r>
              <a:rPr lang="zh-TW" altLang="en-US" sz="4000" b="1" dirty="0" smtClean="0">
                <a:solidFill>
                  <a:schemeClr val="bg1"/>
                </a:solidFill>
                <a:latin typeface="標楷體" panose="03000509000000000000" pitchFamily="65" charset="-120"/>
                <a:ea typeface="標楷體" panose="03000509000000000000" pitchFamily="65" charset="-120"/>
              </a:rPr>
              <a:t>組織</a:t>
            </a:r>
            <a:endParaRPr lang="zh-TW" altLang="en-US" sz="4000" b="1" dirty="0">
              <a:solidFill>
                <a:schemeClr val="bg1"/>
              </a:solidFill>
              <a:latin typeface="標楷體" panose="03000509000000000000" pitchFamily="65" charset="-120"/>
              <a:ea typeface="標楷體" panose="03000509000000000000" pitchFamily="65" charset="-120"/>
            </a:endParaRPr>
          </a:p>
        </p:txBody>
      </p:sp>
      <p:sp>
        <p:nvSpPr>
          <p:cNvPr id="5" name="任意多边形: 形状 20">
            <a:extLst>
              <a:ext uri="{FF2B5EF4-FFF2-40B4-BE49-F238E27FC236}">
                <a16:creationId xmlns:a16="http://schemas.microsoft.com/office/drawing/2014/main" id="{C5379432-31A1-4D4F-B8AA-D06A98602934}"/>
              </a:ext>
            </a:extLst>
          </p:cNvPr>
          <p:cNvSpPr/>
          <p:nvPr/>
        </p:nvSpPr>
        <p:spPr>
          <a:xfrm>
            <a:off x="3112316" y="1352235"/>
            <a:ext cx="5967368" cy="494912"/>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r>
              <a:rPr lang="zh-CN" altLang="en-US" sz="2800" b="1" dirty="0" smtClean="0">
                <a:latin typeface="DFKai-SB" panose="03000509000000000000" pitchFamily="65" charset="-120"/>
                <a:ea typeface="DFKai-SB" panose="03000509000000000000" pitchFamily="65" charset="-120"/>
                <a:sym typeface="Times New Roman" panose="02020603050405020304" pitchFamily="18" charset="0"/>
              </a:rPr>
              <a:t>其他</a:t>
            </a:r>
            <a:r>
              <a:rPr lang="zh-TW" altLang="en-US" sz="2800" b="1" dirty="0" smtClean="0">
                <a:latin typeface="DFKai-SB" panose="03000509000000000000" pitchFamily="65" charset="-120"/>
                <a:ea typeface="DFKai-SB" panose="03000509000000000000" pitchFamily="65" charset="-120"/>
                <a:sym typeface="Times New Roman" panose="02020603050405020304" pitchFamily="18" charset="0"/>
              </a:rPr>
              <a:t>國際</a:t>
            </a:r>
            <a:r>
              <a:rPr lang="zh-CN" altLang="en-US" sz="2800" b="1" dirty="0" smtClean="0">
                <a:latin typeface="DFKai-SB" panose="03000509000000000000" pitchFamily="65" charset="-120"/>
                <a:ea typeface="DFKai-SB" panose="03000509000000000000" pitchFamily="65" charset="-120"/>
                <a:sym typeface="Times New Roman" panose="02020603050405020304" pitchFamily="18" charset="0"/>
              </a:rPr>
              <a:t>經濟</a:t>
            </a:r>
            <a:r>
              <a:rPr lang="en-US" altLang="zh-CN" sz="2800" b="1" dirty="0" err="1" smtClean="0">
                <a:latin typeface="DFKai-SB" panose="03000509000000000000" pitchFamily="65" charset="-120"/>
                <a:ea typeface="DFKai-SB" panose="03000509000000000000" pitchFamily="65" charset="-120"/>
                <a:sym typeface="Times New Roman" panose="02020603050405020304" pitchFamily="18" charset="0"/>
              </a:rPr>
              <a:t>組織</a:t>
            </a:r>
            <a:r>
              <a:rPr lang="zh-TW" altLang="en-US" sz="2800" b="1" dirty="0" smtClean="0">
                <a:latin typeface="DFKai-SB" panose="03000509000000000000" pitchFamily="65" charset="-120"/>
                <a:ea typeface="DFKai-SB" panose="03000509000000000000" pitchFamily="65" charset="-120"/>
                <a:sym typeface="Times New Roman" panose="02020603050405020304" pitchFamily="18" charset="0"/>
              </a:rPr>
              <a:t>例子舉隅</a:t>
            </a:r>
            <a:endParaRPr lang="en-US" altLang="zh-CN" sz="2800" b="1" dirty="0">
              <a:latin typeface="DFKai-SB" panose="03000509000000000000" pitchFamily="65" charset="-120"/>
              <a:ea typeface="DFKai-SB" panose="03000509000000000000" pitchFamily="65" charset="-120"/>
              <a:sym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00016" y="4678501"/>
            <a:ext cx="2918710" cy="939771"/>
          </a:xfrm>
          <a:prstGeom prst="rect">
            <a:avLst/>
          </a:prstGeom>
        </p:spPr>
      </p:pic>
      <p:pic>
        <p:nvPicPr>
          <p:cNvPr id="7" name="Picture 6"/>
          <p:cNvPicPr>
            <a:picLocks noChangeAspect="1"/>
          </p:cNvPicPr>
          <p:nvPr/>
        </p:nvPicPr>
        <p:blipFill>
          <a:blip r:embed="rId3"/>
          <a:stretch>
            <a:fillRect/>
          </a:stretch>
        </p:blipFill>
        <p:spPr>
          <a:xfrm>
            <a:off x="138135" y="172063"/>
            <a:ext cx="1594256" cy="580365"/>
          </a:xfrm>
          <a:prstGeom prst="rect">
            <a:avLst/>
          </a:prstGeom>
        </p:spPr>
      </p:pic>
    </p:spTree>
    <p:extLst>
      <p:ext uri="{BB962C8B-B14F-4D97-AF65-F5344CB8AC3E}">
        <p14:creationId xmlns:p14="http://schemas.microsoft.com/office/powerpoint/2010/main" val="26491428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27195925"/>
              </p:ext>
            </p:extLst>
          </p:nvPr>
        </p:nvGraphicFramePr>
        <p:xfrm>
          <a:off x="281237" y="1690392"/>
          <a:ext cx="11629526" cy="4876800"/>
        </p:xfrm>
        <a:graphic>
          <a:graphicData uri="http://schemas.openxmlformats.org/drawingml/2006/table">
            <a:tbl>
              <a:tblPr firstRow="1" bandRow="1">
                <a:tableStyleId>{21E4AEA4-8DFA-4A89-87EB-49C32662AFE0}</a:tableStyleId>
              </a:tblPr>
              <a:tblGrid>
                <a:gridCol w="2897392">
                  <a:extLst>
                    <a:ext uri="{9D8B030D-6E8A-4147-A177-3AD203B41FA5}">
                      <a16:colId xmlns:a16="http://schemas.microsoft.com/office/drawing/2014/main" val="3232654486"/>
                    </a:ext>
                  </a:extLst>
                </a:gridCol>
                <a:gridCol w="8732134">
                  <a:extLst>
                    <a:ext uri="{9D8B030D-6E8A-4147-A177-3AD203B41FA5}">
                      <a16:colId xmlns:a16="http://schemas.microsoft.com/office/drawing/2014/main" val="3282824783"/>
                    </a:ext>
                  </a:extLst>
                </a:gridCol>
              </a:tblGrid>
              <a:tr h="363793">
                <a:tc>
                  <a:txBody>
                    <a:bodyPr/>
                    <a:lstStyle/>
                    <a:p>
                      <a:pPr algn="ctr"/>
                      <a:r>
                        <a:rPr lang="zh-TW" altLang="en-US" sz="2800" dirty="0" smtClean="0">
                          <a:latin typeface="DFKai-SB" panose="03000509000000000000" pitchFamily="65" charset="-120"/>
                          <a:ea typeface="DFKai-SB" panose="03000509000000000000" pitchFamily="65" charset="-120"/>
                        </a:rPr>
                        <a:t>國際組織</a:t>
                      </a:r>
                      <a:endParaRPr lang="zh-TW" altLang="en-US" sz="2800" dirty="0">
                        <a:latin typeface="DFKai-SB" panose="03000509000000000000" pitchFamily="65" charset="-120"/>
                        <a:ea typeface="DFKai-SB" panose="03000509000000000000" pitchFamily="65" charset="-120"/>
                      </a:endParaRPr>
                    </a:p>
                  </a:txBody>
                  <a:tcPr/>
                </a:tc>
                <a:tc>
                  <a:txBody>
                    <a:bodyPr/>
                    <a:lstStyle/>
                    <a:p>
                      <a:pPr algn="ctr"/>
                      <a:r>
                        <a:rPr lang="zh-TW" altLang="en-US" sz="2800" dirty="0" smtClean="0">
                          <a:latin typeface="DFKai-SB" panose="03000509000000000000" pitchFamily="65" charset="-120"/>
                          <a:ea typeface="DFKai-SB" panose="03000509000000000000" pitchFamily="65" charset="-120"/>
                        </a:rPr>
                        <a:t>簡介</a:t>
                      </a:r>
                      <a:endParaRPr lang="zh-TW" altLang="en-US" sz="2800" dirty="0">
                        <a:latin typeface="DFKai-SB" panose="03000509000000000000" pitchFamily="65" charset="-120"/>
                        <a:ea typeface="DFKai-SB" panose="03000509000000000000" pitchFamily="65" charset="-120"/>
                      </a:endParaRPr>
                    </a:p>
                  </a:txBody>
                  <a:tcPr/>
                </a:tc>
                <a:extLst>
                  <a:ext uri="{0D108BD9-81ED-4DB2-BD59-A6C34878D82A}">
                    <a16:rowId xmlns:a16="http://schemas.microsoft.com/office/drawing/2014/main" val="3211177586"/>
                  </a:ext>
                </a:extLst>
              </a:tr>
              <a:tr h="4122717">
                <a:tc>
                  <a:txBody>
                    <a:bodyPr/>
                    <a:lstStyle/>
                    <a:p>
                      <a:r>
                        <a:rPr lang="zh-CN" altLang="en-US" sz="2800" dirty="0" smtClean="0">
                          <a:latin typeface="DFKai-SB" panose="03000509000000000000" pitchFamily="65" charset="-120"/>
                          <a:ea typeface="DFKai-SB" panose="03000509000000000000" pitchFamily="65" charset="-120"/>
                          <a:sym typeface="Times New Roman" panose="02020603050405020304" pitchFamily="18" charset="0"/>
                        </a:rPr>
                        <a:t>亞太經合組織</a:t>
                      </a:r>
                      <a:endParaRPr lang="en-US" altLang="zh-CN" sz="2800" dirty="0" smtClean="0">
                        <a:latin typeface="DFKai-SB" panose="03000509000000000000" pitchFamily="65" charset="-120"/>
                        <a:ea typeface="DFKai-SB" panose="03000509000000000000" pitchFamily="65" charset="-120"/>
                        <a:sym typeface="Times New Roman" panose="02020603050405020304" pitchFamily="18" charset="0"/>
                      </a:endParaRPr>
                    </a:p>
                    <a:p>
                      <a:r>
                        <a:rPr lang="en-US" altLang="zh-CN" sz="2800" dirty="0" smtClean="0">
                          <a:latin typeface="+mn-lt"/>
                          <a:ea typeface="DFKai-SB" panose="03000509000000000000" pitchFamily="65" charset="-120"/>
                          <a:sym typeface="Times New Roman" panose="02020603050405020304" pitchFamily="18" charset="0"/>
                        </a:rPr>
                        <a:t>Asia-Pacific Economic Cooperation</a:t>
                      </a:r>
                    </a:p>
                    <a:p>
                      <a:r>
                        <a:rPr lang="en-US" altLang="zh-TW" sz="2800" dirty="0" smtClean="0">
                          <a:latin typeface="+mn-lt"/>
                          <a:ea typeface="DFKai-SB" panose="03000509000000000000" pitchFamily="65" charset="-120"/>
                          <a:sym typeface="Times New Roman" panose="02020603050405020304" pitchFamily="18" charset="0"/>
                        </a:rPr>
                        <a:t>﹙</a:t>
                      </a:r>
                      <a:r>
                        <a:rPr lang="en-US" altLang="zh-CN" sz="2800" dirty="0" smtClean="0">
                          <a:latin typeface="+mn-lt"/>
                          <a:ea typeface="DFKai-SB" panose="03000509000000000000" pitchFamily="65" charset="-120"/>
                          <a:sym typeface="Times New Roman" panose="02020603050405020304" pitchFamily="18" charset="0"/>
                        </a:rPr>
                        <a:t>APEC</a:t>
                      </a:r>
                      <a:r>
                        <a:rPr lang="en-US" altLang="zh-TW" sz="2800" dirty="0" smtClean="0">
                          <a:latin typeface="+mn-lt"/>
                          <a:ea typeface="DFKai-SB" panose="03000509000000000000" pitchFamily="65" charset="-120"/>
                          <a:sym typeface="Times New Roman" panose="02020603050405020304" pitchFamily="18" charset="0"/>
                        </a:rPr>
                        <a:t>﹚</a:t>
                      </a:r>
                      <a:endParaRPr lang="en-US" altLang="zh-CN" sz="2800" dirty="0" smtClean="0">
                        <a:latin typeface="+mn-lt"/>
                        <a:ea typeface="DFKai-SB" panose="03000509000000000000" pitchFamily="65" charset="-120"/>
                        <a:sym typeface="Times New Roman" panose="02020603050405020304" pitchFamily="18" charset="0"/>
                      </a:endParaRPr>
                    </a:p>
                    <a:p>
                      <a:endParaRPr lang="en-US" altLang="zh-CN" sz="2800" dirty="0" smtClean="0">
                        <a:latin typeface="DFKai-SB" panose="03000509000000000000" pitchFamily="65" charset="-120"/>
                        <a:ea typeface="DFKai-SB" panose="03000509000000000000" pitchFamily="65" charset="-120"/>
                        <a:sym typeface="Times New Roman" panose="02020603050405020304" pitchFamily="18" charset="0"/>
                      </a:endParaRPr>
                    </a:p>
                    <a:p>
                      <a:endParaRPr lang="zh-TW" altLang="en-US" sz="2800" dirty="0">
                        <a:latin typeface="DFKai-SB" panose="03000509000000000000" pitchFamily="65" charset="-120"/>
                        <a:ea typeface="DFKai-SB" panose="03000509000000000000" pitchFamily="65" charset="-12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亞太經合組織</a:t>
                      </a:r>
                      <a:r>
                        <a:rPr lang="zh-TW" altLang="en-US" sz="2800" kern="1200" dirty="0" smtClean="0">
                          <a:latin typeface="Times New Roman" panose="02020603050405020304" pitchFamily="18" charset="0"/>
                          <a:ea typeface="DFKai-SB" panose="03000509000000000000" pitchFamily="65" charset="-120"/>
                          <a:cs typeface="Times New Roman" panose="02020603050405020304" pitchFamily="18" charset="0"/>
                        </a:rPr>
                        <a:t>成立於</a:t>
                      </a:r>
                      <a:r>
                        <a:rPr lang="en-US" altLang="zh-TW" sz="2800" kern="1200" dirty="0" smtClean="0">
                          <a:latin typeface="Times New Roman" panose="02020603050405020304" pitchFamily="18" charset="0"/>
                          <a:ea typeface="DFKai-SB" panose="03000509000000000000" pitchFamily="65" charset="-120"/>
                          <a:cs typeface="Times New Roman" panose="02020603050405020304" pitchFamily="18" charset="0"/>
                        </a:rPr>
                        <a:t>1989</a:t>
                      </a:r>
                      <a:r>
                        <a:rPr lang="zh-TW" altLang="en-US" sz="2800" kern="1200" dirty="0" smtClean="0">
                          <a:latin typeface="Times New Roman" panose="02020603050405020304" pitchFamily="18" charset="0"/>
                          <a:ea typeface="DFKai-SB" panose="03000509000000000000" pitchFamily="65" charset="-120"/>
                          <a:cs typeface="Times New Roman" panose="02020603050405020304" pitchFamily="18" charset="0"/>
                        </a:rPr>
                        <a:t>年，現有</a:t>
                      </a:r>
                      <a:r>
                        <a:rPr lang="en-US" altLang="zh-TW" sz="2800" kern="1200" dirty="0" smtClean="0">
                          <a:latin typeface="Times New Roman" panose="02020603050405020304" pitchFamily="18" charset="0"/>
                          <a:ea typeface="DFKai-SB" panose="03000509000000000000" pitchFamily="65" charset="-120"/>
                          <a:cs typeface="Times New Roman" panose="02020603050405020304" pitchFamily="18" charset="0"/>
                        </a:rPr>
                        <a:t>21</a:t>
                      </a:r>
                      <a:r>
                        <a:rPr lang="zh-TW" altLang="en-US" sz="2800" kern="1200" dirty="0" smtClean="0">
                          <a:latin typeface="Times New Roman" panose="02020603050405020304" pitchFamily="18" charset="0"/>
                          <a:ea typeface="DFKai-SB" panose="03000509000000000000" pitchFamily="65" charset="-120"/>
                          <a:cs typeface="Times New Roman" panose="02020603050405020304" pitchFamily="18" charset="0"/>
                        </a:rPr>
                        <a:t>個成員經濟體。它是政府與政府之間的非正式論壇，供官員討論貿易與經濟事務。其目標為透過推動均衡、包容、可持續、創新和安全的增長，以及加快區內經濟融合，為亞太區人民創造更大的繁榮局面。</a:t>
                      </a:r>
                    </a:p>
                    <a:p>
                      <a:pPr marL="0" algn="l" defTabSz="914400" rtl="0" eaLnBrk="1" latinLnBrk="0" hangingPunct="1"/>
                      <a:r>
                        <a:rPr lang="zh-TW" altLang="en-US" sz="2800" kern="1200" dirty="0" smtClean="0">
                          <a:latin typeface="Times New Roman" panose="02020603050405020304" pitchFamily="18" charset="0"/>
                          <a:ea typeface="DFKai-SB" panose="03000509000000000000" pitchFamily="65" charset="-120"/>
                          <a:cs typeface="Times New Roman" panose="02020603050405020304" pitchFamily="18" charset="0"/>
                        </a:rPr>
                        <a:t>亞太經合組織在非約束承諾、公開對話、平等及尊重參與各方意見的基礎下運作。有別於世界貿易組織或其他多邊貿易組織，亞太經合組織不會對成員加諸條約義務。亞太經合組織透過共識作出決定，而成員的承諾則屬自願性質。</a:t>
                      </a:r>
                      <a:r>
                        <a:rPr lang="zh-TW" altLang="en-US" sz="2800" dirty="0" smtClean="0">
                          <a:latin typeface="DFKai-SB" panose="03000509000000000000" pitchFamily="65" charset="-120"/>
                          <a:ea typeface="DFKai-SB" panose="03000509000000000000" pitchFamily="65" charset="-120"/>
                        </a:rPr>
                        <a:t>官方網址：</a:t>
                      </a:r>
                      <a:r>
                        <a:rPr lang="zh-HK" altLang="en-US" sz="2800" dirty="0" smtClean="0"/>
                        <a:t>https://www.apec.org/</a:t>
                      </a:r>
                      <a:endParaRPr lang="en-US" altLang="zh-HK" sz="2800" dirty="0" smtClean="0"/>
                    </a:p>
                  </a:txBody>
                  <a:tcPr/>
                </a:tc>
                <a:extLst>
                  <a:ext uri="{0D108BD9-81ED-4DB2-BD59-A6C34878D82A}">
                    <a16:rowId xmlns:a16="http://schemas.microsoft.com/office/drawing/2014/main" val="3882833764"/>
                  </a:ext>
                </a:extLst>
              </a:tr>
            </a:tbl>
          </a:graphicData>
        </a:graphic>
      </p:graphicFrame>
      <p:sp>
        <p:nvSpPr>
          <p:cNvPr id="4" name="任意多边形: 形状 7"/>
          <p:cNvSpPr/>
          <p:nvPr/>
        </p:nvSpPr>
        <p:spPr bwMode="auto">
          <a:xfrm>
            <a:off x="3979356" y="392876"/>
            <a:ext cx="4233288"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TW" altLang="en-US" sz="4000" b="1" dirty="0">
                <a:solidFill>
                  <a:schemeClr val="bg1"/>
                </a:solidFill>
                <a:latin typeface="標楷體" panose="03000509000000000000" pitchFamily="65" charset="-120"/>
                <a:ea typeface="標楷體" panose="03000509000000000000" pitchFamily="65" charset="-120"/>
              </a:rPr>
              <a:t>國際經濟</a:t>
            </a:r>
            <a:r>
              <a:rPr lang="zh-TW" altLang="en-US" sz="4000" b="1" dirty="0" smtClean="0">
                <a:solidFill>
                  <a:schemeClr val="bg1"/>
                </a:solidFill>
                <a:latin typeface="標楷體" panose="03000509000000000000" pitchFamily="65" charset="-120"/>
                <a:ea typeface="標楷體" panose="03000509000000000000" pitchFamily="65" charset="-120"/>
              </a:rPr>
              <a:t>組織</a:t>
            </a:r>
            <a:endParaRPr lang="zh-TW" altLang="en-US" sz="4000" b="1" dirty="0">
              <a:solidFill>
                <a:schemeClr val="bg1"/>
              </a:solidFill>
              <a:latin typeface="標楷體" panose="03000509000000000000" pitchFamily="65" charset="-120"/>
              <a:ea typeface="標楷體" panose="03000509000000000000" pitchFamily="65" charset="-120"/>
            </a:endParaRPr>
          </a:p>
        </p:txBody>
      </p:sp>
      <p:sp>
        <p:nvSpPr>
          <p:cNvPr id="5" name="任意多边形: 形状 20">
            <a:extLst>
              <a:ext uri="{FF2B5EF4-FFF2-40B4-BE49-F238E27FC236}">
                <a16:creationId xmlns:a16="http://schemas.microsoft.com/office/drawing/2014/main" id="{C5379432-31A1-4D4F-B8AA-D06A98602934}"/>
              </a:ext>
            </a:extLst>
          </p:cNvPr>
          <p:cNvSpPr/>
          <p:nvPr/>
        </p:nvSpPr>
        <p:spPr>
          <a:xfrm>
            <a:off x="3112316" y="1118663"/>
            <a:ext cx="5967368" cy="494912"/>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r>
              <a:rPr lang="zh-CN" altLang="en-US" sz="2800" b="1" dirty="0" smtClean="0">
                <a:latin typeface="DFKai-SB" panose="03000509000000000000" pitchFamily="65" charset="-120"/>
                <a:ea typeface="DFKai-SB" panose="03000509000000000000" pitchFamily="65" charset="-120"/>
                <a:sym typeface="Times New Roman" panose="02020603050405020304" pitchFamily="18" charset="0"/>
              </a:rPr>
              <a:t>其他</a:t>
            </a:r>
            <a:r>
              <a:rPr lang="zh-TW" altLang="en-US" sz="2800" b="1" dirty="0" smtClean="0">
                <a:latin typeface="DFKai-SB" panose="03000509000000000000" pitchFamily="65" charset="-120"/>
                <a:ea typeface="DFKai-SB" panose="03000509000000000000" pitchFamily="65" charset="-120"/>
                <a:sym typeface="Times New Roman" panose="02020603050405020304" pitchFamily="18" charset="0"/>
              </a:rPr>
              <a:t>國際</a:t>
            </a:r>
            <a:r>
              <a:rPr lang="zh-CN" altLang="en-US" sz="2800" b="1" dirty="0" smtClean="0">
                <a:latin typeface="DFKai-SB" panose="03000509000000000000" pitchFamily="65" charset="-120"/>
                <a:ea typeface="DFKai-SB" panose="03000509000000000000" pitchFamily="65" charset="-120"/>
                <a:sym typeface="Times New Roman" panose="02020603050405020304" pitchFamily="18" charset="0"/>
              </a:rPr>
              <a:t>經濟</a:t>
            </a:r>
            <a:r>
              <a:rPr lang="en-US" altLang="zh-CN" sz="2800" b="1" dirty="0" err="1" smtClean="0">
                <a:latin typeface="DFKai-SB" panose="03000509000000000000" pitchFamily="65" charset="-120"/>
                <a:ea typeface="DFKai-SB" panose="03000509000000000000" pitchFamily="65" charset="-120"/>
                <a:sym typeface="Times New Roman" panose="02020603050405020304" pitchFamily="18" charset="0"/>
              </a:rPr>
              <a:t>組織</a:t>
            </a:r>
            <a:r>
              <a:rPr lang="zh-TW" altLang="en-US" sz="2800" b="1" dirty="0" smtClean="0">
                <a:latin typeface="DFKai-SB" panose="03000509000000000000" pitchFamily="65" charset="-120"/>
                <a:ea typeface="DFKai-SB" panose="03000509000000000000" pitchFamily="65" charset="-120"/>
                <a:sym typeface="Times New Roman" panose="02020603050405020304" pitchFamily="18" charset="0"/>
              </a:rPr>
              <a:t>例子舉隅</a:t>
            </a:r>
            <a:endParaRPr lang="en-US" altLang="zh-CN" sz="2800" b="1" dirty="0">
              <a:latin typeface="DFKai-SB" panose="03000509000000000000" pitchFamily="65" charset="-120"/>
              <a:ea typeface="DFKai-SB" panose="03000509000000000000" pitchFamily="65" charset="-120"/>
              <a:sym typeface="Times New Roman" panose="02020603050405020304" pitchFamily="18" charset="0"/>
            </a:endParaRPr>
          </a:p>
        </p:txBody>
      </p:sp>
      <p:pic>
        <p:nvPicPr>
          <p:cNvPr id="6" name="图片 8">
            <a:extLst>
              <a:ext uri="{FF2B5EF4-FFF2-40B4-BE49-F238E27FC236}">
                <a16:creationId xmlns:a16="http://schemas.microsoft.com/office/drawing/2014/main" id="{1C9DF597-B887-411E-AF1D-3AC4D090B7C3}"/>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81396" y="4474701"/>
            <a:ext cx="2301989" cy="1803907"/>
          </a:xfrm>
          <a:prstGeom prst="rect">
            <a:avLst/>
          </a:prstGeom>
        </p:spPr>
      </p:pic>
      <p:pic>
        <p:nvPicPr>
          <p:cNvPr id="7" name="Picture 6"/>
          <p:cNvPicPr>
            <a:picLocks noChangeAspect="1"/>
          </p:cNvPicPr>
          <p:nvPr/>
        </p:nvPicPr>
        <p:blipFill>
          <a:blip r:embed="rId3"/>
          <a:stretch>
            <a:fillRect/>
          </a:stretch>
        </p:blipFill>
        <p:spPr>
          <a:xfrm>
            <a:off x="138135" y="172063"/>
            <a:ext cx="1594256" cy="580365"/>
          </a:xfrm>
          <a:prstGeom prst="rect">
            <a:avLst/>
          </a:prstGeom>
        </p:spPr>
      </p:pic>
    </p:spTree>
    <p:extLst>
      <p:ext uri="{BB962C8B-B14F-4D97-AF65-F5344CB8AC3E}">
        <p14:creationId xmlns:p14="http://schemas.microsoft.com/office/powerpoint/2010/main" val="19120863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94192255"/>
              </p:ext>
            </p:extLst>
          </p:nvPr>
        </p:nvGraphicFramePr>
        <p:xfrm>
          <a:off x="281237" y="3073340"/>
          <a:ext cx="11629526" cy="3169920"/>
        </p:xfrm>
        <a:graphic>
          <a:graphicData uri="http://schemas.openxmlformats.org/drawingml/2006/table">
            <a:tbl>
              <a:tblPr firstRow="1" bandRow="1">
                <a:tableStyleId>{21E4AEA4-8DFA-4A89-87EB-49C32662AFE0}</a:tableStyleId>
              </a:tblPr>
              <a:tblGrid>
                <a:gridCol w="3123814">
                  <a:extLst>
                    <a:ext uri="{9D8B030D-6E8A-4147-A177-3AD203B41FA5}">
                      <a16:colId xmlns:a16="http://schemas.microsoft.com/office/drawing/2014/main" val="3232654486"/>
                    </a:ext>
                  </a:extLst>
                </a:gridCol>
                <a:gridCol w="8505712">
                  <a:extLst>
                    <a:ext uri="{9D8B030D-6E8A-4147-A177-3AD203B41FA5}">
                      <a16:colId xmlns:a16="http://schemas.microsoft.com/office/drawing/2014/main" val="3282824783"/>
                    </a:ext>
                  </a:extLst>
                </a:gridCol>
              </a:tblGrid>
              <a:tr h="363793">
                <a:tc>
                  <a:txBody>
                    <a:bodyPr/>
                    <a:lstStyle/>
                    <a:p>
                      <a:pPr algn="ctr"/>
                      <a:r>
                        <a:rPr lang="zh-TW" altLang="en-US" sz="2800" dirty="0" smtClean="0">
                          <a:latin typeface="DFKai-SB" panose="03000509000000000000" pitchFamily="65" charset="-120"/>
                          <a:ea typeface="DFKai-SB" panose="03000509000000000000" pitchFamily="65" charset="-120"/>
                        </a:rPr>
                        <a:t>國際組織</a:t>
                      </a:r>
                      <a:endParaRPr lang="zh-TW" altLang="en-US" sz="2800" dirty="0">
                        <a:latin typeface="DFKai-SB" panose="03000509000000000000" pitchFamily="65" charset="-120"/>
                        <a:ea typeface="DFKai-SB" panose="03000509000000000000" pitchFamily="65" charset="-120"/>
                      </a:endParaRPr>
                    </a:p>
                  </a:txBody>
                  <a:tcPr/>
                </a:tc>
                <a:tc>
                  <a:txBody>
                    <a:bodyPr/>
                    <a:lstStyle/>
                    <a:p>
                      <a:pPr algn="ctr"/>
                      <a:r>
                        <a:rPr lang="zh-TW" altLang="en-US" sz="2800" dirty="0" smtClean="0">
                          <a:latin typeface="DFKai-SB" panose="03000509000000000000" pitchFamily="65" charset="-120"/>
                          <a:ea typeface="DFKai-SB" panose="03000509000000000000" pitchFamily="65" charset="-120"/>
                        </a:rPr>
                        <a:t>簡介</a:t>
                      </a:r>
                      <a:endParaRPr lang="zh-TW" altLang="en-US" sz="2800" dirty="0">
                        <a:latin typeface="DFKai-SB" panose="03000509000000000000" pitchFamily="65" charset="-120"/>
                        <a:ea typeface="DFKai-SB" panose="03000509000000000000" pitchFamily="65" charset="-120"/>
                      </a:endParaRPr>
                    </a:p>
                  </a:txBody>
                  <a:tcPr/>
                </a:tc>
                <a:extLst>
                  <a:ext uri="{0D108BD9-81ED-4DB2-BD59-A6C34878D82A}">
                    <a16:rowId xmlns:a16="http://schemas.microsoft.com/office/drawing/2014/main" val="3211177586"/>
                  </a:ext>
                </a:extLst>
              </a:tr>
              <a:tr h="1455380">
                <a:tc>
                  <a:txBody>
                    <a:bodyPr/>
                    <a:lstStyle/>
                    <a:p>
                      <a:r>
                        <a:rPr lang="zh-CN" altLang="en-US" sz="2800" dirty="0" smtClean="0">
                          <a:latin typeface="DFKai-SB" panose="03000509000000000000" pitchFamily="65" charset="-120"/>
                          <a:ea typeface="DFKai-SB" panose="03000509000000000000" pitchFamily="65" charset="-120"/>
                          <a:sym typeface="Times New Roman" panose="02020603050405020304" pitchFamily="18" charset="0"/>
                        </a:rPr>
                        <a:t>石油輸出國組織</a:t>
                      </a:r>
                      <a:endParaRPr lang="en-US" altLang="zh-CN" sz="2800" dirty="0" smtClean="0">
                        <a:latin typeface="DFKai-SB" panose="03000509000000000000" pitchFamily="65" charset="-120"/>
                        <a:ea typeface="DFKai-SB" panose="03000509000000000000" pitchFamily="65" charset="-120"/>
                        <a:sym typeface="Times New Roman" panose="02020603050405020304" pitchFamily="18" charset="0"/>
                      </a:endParaRPr>
                    </a:p>
                    <a:p>
                      <a:r>
                        <a:rPr lang="en-US" altLang="zh-TW" sz="2800" dirty="0" smtClean="0">
                          <a:latin typeface="+mn-lt"/>
                          <a:ea typeface="DFKai-SB" panose="03000509000000000000" pitchFamily="65" charset="-120"/>
                        </a:rPr>
                        <a:t>Organization of Petroleum Exporting </a:t>
                      </a:r>
                      <a:r>
                        <a:rPr lang="en-US" altLang="zh-TW" sz="2800" dirty="0" err="1" smtClean="0">
                          <a:latin typeface="+mn-lt"/>
                          <a:ea typeface="DFKai-SB" panose="03000509000000000000" pitchFamily="65" charset="-120"/>
                        </a:rPr>
                        <a:t>Countries﹙OPEC</a:t>
                      </a:r>
                      <a:r>
                        <a:rPr lang="en-US" altLang="zh-TW" sz="2800" dirty="0" smtClean="0">
                          <a:latin typeface="+mn-lt"/>
                          <a:ea typeface="DFKai-SB" panose="03000509000000000000" pitchFamily="65" charset="-120"/>
                        </a:rPr>
                        <a:t>﹚</a:t>
                      </a:r>
                      <a:endParaRPr lang="zh-TW" altLang="en-US" sz="2800" dirty="0">
                        <a:latin typeface="+mn-lt"/>
                        <a:ea typeface="DFKai-SB" panose="03000509000000000000" pitchFamily="65" charset="-12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dirty="0" smtClean="0">
                          <a:latin typeface="DFKai-SB" panose="03000509000000000000" pitchFamily="65" charset="-120"/>
                          <a:ea typeface="DFKai-SB" panose="03000509000000000000" pitchFamily="65" charset="-120"/>
                          <a:sym typeface="Times New Roman" panose="02020603050405020304" pitchFamily="18" charset="0"/>
                        </a:rPr>
                        <a:t>石油輸出國組織</a:t>
                      </a:r>
                      <a:r>
                        <a:rPr lang="zh-TW" altLang="en-US" sz="2800" kern="1200" dirty="0" smtClean="0">
                          <a:latin typeface="DFKai-SB" panose="03000509000000000000" pitchFamily="65" charset="-120"/>
                          <a:ea typeface="DFKai-SB" panose="03000509000000000000" pitchFamily="65" charset="-120"/>
                        </a:rPr>
                        <a:t>成立於</a:t>
                      </a:r>
                      <a:r>
                        <a:rPr lang="en-US" altLang="zh-TW" sz="2800" kern="1200" dirty="0" smtClean="0">
                          <a:latin typeface="Times New Roman" panose="02020603050405020304" pitchFamily="18" charset="0"/>
                          <a:ea typeface="DFKai-SB" panose="03000509000000000000" pitchFamily="65" charset="-120"/>
                          <a:cs typeface="Times New Roman" panose="02020603050405020304" pitchFamily="18" charset="0"/>
                        </a:rPr>
                        <a:t>1960</a:t>
                      </a:r>
                      <a:r>
                        <a:rPr lang="zh-TW" altLang="en-US" sz="2800" kern="1200" dirty="0" smtClean="0">
                          <a:latin typeface="Times New Roman" panose="02020603050405020304" pitchFamily="18" charset="0"/>
                          <a:ea typeface="DFKai-SB" panose="03000509000000000000" pitchFamily="65" charset="-120"/>
                          <a:cs typeface="Times New Roman" panose="02020603050405020304" pitchFamily="18" charset="0"/>
                        </a:rPr>
                        <a:t>年，現有</a:t>
                      </a:r>
                      <a:r>
                        <a:rPr lang="en-US" altLang="zh-TW" sz="2800" kern="1200" dirty="0" smtClean="0">
                          <a:latin typeface="Times New Roman" panose="02020603050405020304" pitchFamily="18" charset="0"/>
                          <a:ea typeface="DFKai-SB" panose="03000509000000000000" pitchFamily="65" charset="-120"/>
                          <a:cs typeface="Times New Roman" panose="02020603050405020304" pitchFamily="18" charset="0"/>
                        </a:rPr>
                        <a:t>13</a:t>
                      </a:r>
                      <a:r>
                        <a:rPr lang="zh-TW" altLang="en-US" sz="2800" kern="1200" dirty="0" smtClean="0">
                          <a:latin typeface="Times New Roman" panose="02020603050405020304" pitchFamily="18" charset="0"/>
                          <a:ea typeface="DFKai-SB" panose="03000509000000000000" pitchFamily="65" charset="-120"/>
                          <a:cs typeface="Times New Roman" panose="02020603050405020304" pitchFamily="18" charset="0"/>
                        </a:rPr>
                        <a:t>個成員國，</a:t>
                      </a:r>
                      <a:r>
                        <a:rPr lang="zh-CN" altLang="en-US" sz="2800" kern="1200" dirty="0" smtClean="0">
                          <a:solidFill>
                            <a:schemeClr val="dk1"/>
                          </a:solidFill>
                          <a:latin typeface="Times New Roman" panose="02020603050405020304" pitchFamily="18" charset="0"/>
                          <a:ea typeface="DFKai-SB" panose="03000509000000000000" pitchFamily="65" charset="-120"/>
                          <a:cs typeface="Times New Roman" panose="02020603050405020304" pitchFamily="18" charset="0"/>
                        </a:rPr>
                        <a:t>宗旨是通過協調和統一成員國的石油政策和價格，確保國際石油市場價格的穩定，保障石油生產國的穩定收入，為石油消費國提供足夠、經濟、長期的石油供應，並給予石油工業投資者合理的收益。</a:t>
                      </a:r>
                      <a:endParaRPr lang="en-US" altLang="zh-CN" sz="2800" kern="1200" dirty="0" smtClean="0">
                        <a:solidFill>
                          <a:schemeClr val="dk1"/>
                        </a:solidFill>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Times New Roman" panose="02020603050405020304" pitchFamily="18" charset="0"/>
                          <a:ea typeface="DFKai-SB" panose="03000509000000000000" pitchFamily="65" charset="-120"/>
                          <a:cs typeface="Times New Roman" panose="02020603050405020304" pitchFamily="18" charset="0"/>
                        </a:rPr>
                        <a:t>官方網址：</a:t>
                      </a:r>
                      <a:r>
                        <a:rPr lang="zh-HK" altLang="en-US" sz="2800" dirty="0" smtClean="0">
                          <a:latin typeface="Times New Roman" panose="02020603050405020304" pitchFamily="18" charset="0"/>
                          <a:cs typeface="Times New Roman" panose="02020603050405020304" pitchFamily="18" charset="0"/>
                        </a:rPr>
                        <a:t>https://www.opec.org/opec_web/en/</a:t>
                      </a:r>
                      <a:endParaRPr lang="en-US" altLang="zh-HK" sz="2800" dirty="0" smtClean="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64744785"/>
                  </a:ext>
                </a:extLst>
              </a:tr>
            </a:tbl>
          </a:graphicData>
        </a:graphic>
      </p:graphicFrame>
      <p:sp>
        <p:nvSpPr>
          <p:cNvPr id="4" name="任意多边形: 形状 7"/>
          <p:cNvSpPr/>
          <p:nvPr/>
        </p:nvSpPr>
        <p:spPr bwMode="auto">
          <a:xfrm>
            <a:off x="3979356" y="392876"/>
            <a:ext cx="4233288"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TW" altLang="en-US" sz="4000" b="1" dirty="0">
                <a:solidFill>
                  <a:schemeClr val="bg1"/>
                </a:solidFill>
                <a:latin typeface="標楷體" panose="03000509000000000000" pitchFamily="65" charset="-120"/>
                <a:ea typeface="標楷體" panose="03000509000000000000" pitchFamily="65" charset="-120"/>
              </a:rPr>
              <a:t>國際經濟</a:t>
            </a:r>
            <a:r>
              <a:rPr lang="zh-TW" altLang="en-US" sz="4000" b="1" dirty="0" smtClean="0">
                <a:solidFill>
                  <a:schemeClr val="bg1"/>
                </a:solidFill>
                <a:latin typeface="標楷體" panose="03000509000000000000" pitchFamily="65" charset="-120"/>
                <a:ea typeface="標楷體" panose="03000509000000000000" pitchFamily="65" charset="-120"/>
              </a:rPr>
              <a:t>組織</a:t>
            </a:r>
            <a:endParaRPr lang="zh-TW" altLang="en-US" sz="4000" b="1" dirty="0">
              <a:solidFill>
                <a:schemeClr val="bg1"/>
              </a:solidFill>
              <a:latin typeface="標楷體" panose="03000509000000000000" pitchFamily="65" charset="-120"/>
              <a:ea typeface="標楷體" panose="03000509000000000000" pitchFamily="65" charset="-120"/>
            </a:endParaRPr>
          </a:p>
        </p:txBody>
      </p:sp>
      <p:sp>
        <p:nvSpPr>
          <p:cNvPr id="5" name="任意多边形: 形状 20">
            <a:extLst>
              <a:ext uri="{FF2B5EF4-FFF2-40B4-BE49-F238E27FC236}">
                <a16:creationId xmlns:a16="http://schemas.microsoft.com/office/drawing/2014/main" id="{C5379432-31A1-4D4F-B8AA-D06A98602934}"/>
              </a:ext>
            </a:extLst>
          </p:cNvPr>
          <p:cNvSpPr/>
          <p:nvPr/>
        </p:nvSpPr>
        <p:spPr>
          <a:xfrm>
            <a:off x="3112316" y="1195481"/>
            <a:ext cx="5967368" cy="494912"/>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r>
              <a:rPr lang="zh-CN" altLang="en-US" sz="2800" b="1" dirty="0" smtClean="0">
                <a:latin typeface="DFKai-SB" panose="03000509000000000000" pitchFamily="65" charset="-120"/>
                <a:ea typeface="DFKai-SB" panose="03000509000000000000" pitchFamily="65" charset="-120"/>
                <a:sym typeface="Times New Roman" panose="02020603050405020304" pitchFamily="18" charset="0"/>
              </a:rPr>
              <a:t>其他</a:t>
            </a:r>
            <a:r>
              <a:rPr lang="zh-TW" altLang="en-US" sz="2800" b="1" dirty="0" smtClean="0">
                <a:latin typeface="DFKai-SB" panose="03000509000000000000" pitchFamily="65" charset="-120"/>
                <a:ea typeface="DFKai-SB" panose="03000509000000000000" pitchFamily="65" charset="-120"/>
                <a:sym typeface="Times New Roman" panose="02020603050405020304" pitchFamily="18" charset="0"/>
              </a:rPr>
              <a:t>國際</a:t>
            </a:r>
            <a:r>
              <a:rPr lang="zh-CN" altLang="en-US" sz="2800" b="1" dirty="0" smtClean="0">
                <a:latin typeface="DFKai-SB" panose="03000509000000000000" pitchFamily="65" charset="-120"/>
                <a:ea typeface="DFKai-SB" panose="03000509000000000000" pitchFamily="65" charset="-120"/>
                <a:sym typeface="Times New Roman" panose="02020603050405020304" pitchFamily="18" charset="0"/>
              </a:rPr>
              <a:t>經濟</a:t>
            </a:r>
            <a:r>
              <a:rPr lang="en-US" altLang="zh-CN" sz="2800" b="1" dirty="0" err="1" smtClean="0">
                <a:latin typeface="DFKai-SB" panose="03000509000000000000" pitchFamily="65" charset="-120"/>
                <a:ea typeface="DFKai-SB" panose="03000509000000000000" pitchFamily="65" charset="-120"/>
                <a:sym typeface="Times New Roman" panose="02020603050405020304" pitchFamily="18" charset="0"/>
              </a:rPr>
              <a:t>組織</a:t>
            </a:r>
            <a:r>
              <a:rPr lang="zh-TW" altLang="en-US" sz="2800" b="1" dirty="0" smtClean="0">
                <a:latin typeface="DFKai-SB" panose="03000509000000000000" pitchFamily="65" charset="-120"/>
                <a:ea typeface="DFKai-SB" panose="03000509000000000000" pitchFamily="65" charset="-120"/>
                <a:sym typeface="Times New Roman" panose="02020603050405020304" pitchFamily="18" charset="0"/>
              </a:rPr>
              <a:t>例子舉隅</a:t>
            </a:r>
            <a:endParaRPr lang="en-US" altLang="zh-CN" sz="2800" b="1" dirty="0">
              <a:latin typeface="DFKai-SB" panose="03000509000000000000" pitchFamily="65" charset="-120"/>
              <a:ea typeface="DFKai-SB" panose="03000509000000000000" pitchFamily="65" charset="-120"/>
              <a:sym typeface="Times New Roman" panose="02020603050405020304" pitchFamily="18" charset="0"/>
            </a:endParaRPr>
          </a:p>
        </p:txBody>
      </p:sp>
      <p:pic>
        <p:nvPicPr>
          <p:cNvPr id="6" name="圖片 15">
            <a:extLst>
              <a:ext uri="{FF2B5EF4-FFF2-40B4-BE49-F238E27FC236}">
                <a16:creationId xmlns:a16="http://schemas.microsoft.com/office/drawing/2014/main" id="{6263F513-7F3C-4656-85C6-56BA8C020E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50012" y="1746394"/>
            <a:ext cx="2051679" cy="1213856"/>
          </a:xfrm>
          <a:prstGeom prst="rect">
            <a:avLst/>
          </a:prstGeom>
        </p:spPr>
      </p:pic>
      <p:pic>
        <p:nvPicPr>
          <p:cNvPr id="7" name="Picture 6"/>
          <p:cNvPicPr>
            <a:picLocks noChangeAspect="1"/>
          </p:cNvPicPr>
          <p:nvPr/>
        </p:nvPicPr>
        <p:blipFill>
          <a:blip r:embed="rId3"/>
          <a:stretch>
            <a:fillRect/>
          </a:stretch>
        </p:blipFill>
        <p:spPr>
          <a:xfrm>
            <a:off x="138135" y="172063"/>
            <a:ext cx="1594256" cy="580365"/>
          </a:xfrm>
          <a:prstGeom prst="rect">
            <a:avLst/>
          </a:prstGeom>
        </p:spPr>
      </p:pic>
    </p:spTree>
    <p:extLst>
      <p:ext uri="{BB962C8B-B14F-4D97-AF65-F5344CB8AC3E}">
        <p14:creationId xmlns:p14="http://schemas.microsoft.com/office/powerpoint/2010/main" val="24178992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998303"/>
              </p:ext>
            </p:extLst>
          </p:nvPr>
        </p:nvGraphicFramePr>
        <p:xfrm>
          <a:off x="205401" y="2818125"/>
          <a:ext cx="11659277" cy="3535680"/>
        </p:xfrm>
        <a:graphic>
          <a:graphicData uri="http://schemas.openxmlformats.org/drawingml/2006/table">
            <a:tbl>
              <a:tblPr firstRow="1" bandRow="1">
                <a:tableStyleId>{21E4AEA4-8DFA-4A89-87EB-49C32662AFE0}</a:tableStyleId>
              </a:tblPr>
              <a:tblGrid>
                <a:gridCol w="3629375">
                  <a:extLst>
                    <a:ext uri="{9D8B030D-6E8A-4147-A177-3AD203B41FA5}">
                      <a16:colId xmlns:a16="http://schemas.microsoft.com/office/drawing/2014/main" val="1520746685"/>
                    </a:ext>
                  </a:extLst>
                </a:gridCol>
                <a:gridCol w="8029902">
                  <a:extLst>
                    <a:ext uri="{9D8B030D-6E8A-4147-A177-3AD203B41FA5}">
                      <a16:colId xmlns:a16="http://schemas.microsoft.com/office/drawing/2014/main" val="1747869815"/>
                    </a:ext>
                  </a:extLst>
                </a:gridCol>
              </a:tblGrid>
              <a:tr h="416130">
                <a:tc>
                  <a:txBody>
                    <a:bodyPr/>
                    <a:lstStyle/>
                    <a:p>
                      <a:pPr algn="ctr"/>
                      <a:r>
                        <a:rPr lang="zh-TW" altLang="en-US" sz="2400" dirty="0" smtClean="0">
                          <a:latin typeface="DFKai-SB" panose="03000509000000000000" pitchFamily="65" charset="-120"/>
                          <a:ea typeface="DFKai-SB" panose="03000509000000000000" pitchFamily="65" charset="-120"/>
                        </a:rPr>
                        <a:t>國際組織</a:t>
                      </a:r>
                      <a:endParaRPr lang="zh-TW" altLang="en-US" sz="2400" dirty="0">
                        <a:latin typeface="DFKai-SB" panose="03000509000000000000" pitchFamily="65" charset="-120"/>
                        <a:ea typeface="DFKai-SB" panose="03000509000000000000" pitchFamily="65" charset="-120"/>
                      </a:endParaRPr>
                    </a:p>
                  </a:txBody>
                  <a:tcPr/>
                </a:tc>
                <a:tc>
                  <a:txBody>
                    <a:bodyPr/>
                    <a:lstStyle/>
                    <a:p>
                      <a:pPr algn="ctr"/>
                      <a:r>
                        <a:rPr lang="zh-TW" altLang="en-US" sz="2400" dirty="0" smtClean="0">
                          <a:latin typeface="DFKai-SB" panose="03000509000000000000" pitchFamily="65" charset="-120"/>
                          <a:ea typeface="DFKai-SB" panose="03000509000000000000" pitchFamily="65" charset="-120"/>
                        </a:rPr>
                        <a:t>簡介</a:t>
                      </a:r>
                      <a:endParaRPr lang="zh-TW" altLang="en-US" sz="2400" dirty="0">
                        <a:latin typeface="DFKai-SB" panose="03000509000000000000" pitchFamily="65" charset="-120"/>
                        <a:ea typeface="DFKai-SB" panose="03000509000000000000" pitchFamily="65" charset="-120"/>
                      </a:endParaRPr>
                    </a:p>
                  </a:txBody>
                  <a:tcPr/>
                </a:tc>
                <a:extLst>
                  <a:ext uri="{0D108BD9-81ED-4DB2-BD59-A6C34878D82A}">
                    <a16:rowId xmlns:a16="http://schemas.microsoft.com/office/drawing/2014/main" val="511928051"/>
                  </a:ext>
                </a:extLst>
              </a:tr>
              <a:tr h="695959">
                <a:tc>
                  <a:txBody>
                    <a:bodyPr/>
                    <a:lstStyle/>
                    <a:p>
                      <a:r>
                        <a:rPr lang="en-US" altLang="zh-CN" sz="2800" dirty="0" err="1" smtClean="0">
                          <a:latin typeface="DFKai-SB" panose="03000509000000000000" pitchFamily="65" charset="-120"/>
                          <a:ea typeface="DFKai-SB" panose="03000509000000000000" pitchFamily="65" charset="-120"/>
                          <a:sym typeface="+mn-ea"/>
                        </a:rPr>
                        <a:t>經濟合作</a:t>
                      </a:r>
                      <a:r>
                        <a:rPr lang="zh-CN" altLang="en-US" sz="2800" dirty="0" smtClean="0">
                          <a:latin typeface="DFKai-SB" panose="03000509000000000000" pitchFamily="65" charset="-120"/>
                          <a:ea typeface="DFKai-SB" panose="03000509000000000000" pitchFamily="65" charset="-120"/>
                          <a:sym typeface="+mn-ea"/>
                        </a:rPr>
                        <a:t>與</a:t>
                      </a:r>
                      <a:r>
                        <a:rPr lang="en-US" altLang="zh-CN" sz="2800" dirty="0" err="1" smtClean="0">
                          <a:latin typeface="DFKai-SB" panose="03000509000000000000" pitchFamily="65" charset="-120"/>
                          <a:ea typeface="DFKai-SB" panose="03000509000000000000" pitchFamily="65" charset="-120"/>
                          <a:sym typeface="+mn-ea"/>
                        </a:rPr>
                        <a:t>發展組織</a:t>
                      </a:r>
                      <a:r>
                        <a:rPr lang="en-US" altLang="zh-TW" sz="2800" dirty="0" smtClean="0">
                          <a:latin typeface="DFKai-SB" panose="03000509000000000000" pitchFamily="65" charset="-120"/>
                          <a:ea typeface="DFKai-SB" panose="03000509000000000000" pitchFamily="65" charset="-120"/>
                          <a:sym typeface="+mn-ea"/>
                        </a:rPr>
                        <a:t>﹙</a:t>
                      </a:r>
                      <a:r>
                        <a:rPr lang="zh-TW" altLang="en-US" sz="2800" dirty="0" smtClean="0">
                          <a:latin typeface="DFKai-SB" panose="03000509000000000000" pitchFamily="65" charset="-120"/>
                          <a:ea typeface="DFKai-SB" panose="03000509000000000000" pitchFamily="65" charset="-120"/>
                          <a:sym typeface="+mn-ea"/>
                        </a:rPr>
                        <a:t>經合組織</a:t>
                      </a:r>
                      <a:r>
                        <a:rPr lang="en-US" altLang="zh-TW" sz="2800" dirty="0" smtClean="0">
                          <a:latin typeface="DFKai-SB" panose="03000509000000000000" pitchFamily="65" charset="-120"/>
                          <a:ea typeface="DFKai-SB" panose="03000509000000000000" pitchFamily="65" charset="-120"/>
                          <a:sym typeface="+mn-ea"/>
                        </a:rPr>
                        <a:t>﹚</a:t>
                      </a:r>
                    </a:p>
                    <a:p>
                      <a:r>
                        <a:rPr lang="en-US" altLang="zh-CN" sz="2800" dirty="0" err="1" smtClean="0">
                          <a:latin typeface="+mn-lt"/>
                          <a:ea typeface="DFKai-SB" panose="03000509000000000000" pitchFamily="65" charset="-120"/>
                          <a:sym typeface="+mn-ea"/>
                        </a:rPr>
                        <a:t>Organisation</a:t>
                      </a:r>
                      <a:r>
                        <a:rPr lang="en-US" altLang="zh-CN" sz="2800" dirty="0" smtClean="0">
                          <a:latin typeface="+mn-lt"/>
                          <a:ea typeface="DFKai-SB" panose="03000509000000000000" pitchFamily="65" charset="-120"/>
                          <a:sym typeface="+mn-ea"/>
                        </a:rPr>
                        <a:t> for Economic Cooperation and</a:t>
                      </a:r>
                      <a:r>
                        <a:rPr lang="en-US" altLang="zh-CN" sz="2800" baseline="0" dirty="0" smtClean="0">
                          <a:latin typeface="+mn-lt"/>
                          <a:ea typeface="DFKai-SB" panose="03000509000000000000" pitchFamily="65" charset="-120"/>
                          <a:sym typeface="+mn-ea"/>
                        </a:rPr>
                        <a:t> </a:t>
                      </a:r>
                      <a:r>
                        <a:rPr lang="en-US" altLang="zh-CN" sz="2800" dirty="0" smtClean="0">
                          <a:latin typeface="+mn-lt"/>
                          <a:ea typeface="DFKai-SB" panose="03000509000000000000" pitchFamily="65" charset="-120"/>
                          <a:sym typeface="+mn-ea"/>
                        </a:rPr>
                        <a:t>Development</a:t>
                      </a:r>
                    </a:p>
                    <a:p>
                      <a:r>
                        <a:rPr lang="en-US" altLang="zh-TW" sz="2800" dirty="0" smtClean="0">
                          <a:latin typeface="+mn-lt"/>
                          <a:ea typeface="DFKai-SB" panose="03000509000000000000" pitchFamily="65" charset="-120"/>
                          <a:sym typeface="+mn-ea"/>
                        </a:rPr>
                        <a:t>﹙</a:t>
                      </a:r>
                      <a:r>
                        <a:rPr lang="en-US" altLang="zh-CN" sz="2800" dirty="0" smtClean="0">
                          <a:latin typeface="+mn-lt"/>
                          <a:ea typeface="DFKai-SB" panose="03000509000000000000" pitchFamily="65" charset="-120"/>
                          <a:sym typeface="+mn-ea"/>
                        </a:rPr>
                        <a:t>OECD</a:t>
                      </a:r>
                      <a:r>
                        <a:rPr lang="en-US" altLang="zh-TW" sz="2800" dirty="0" smtClean="0">
                          <a:latin typeface="+mn-lt"/>
                          <a:ea typeface="DFKai-SB" panose="03000509000000000000" pitchFamily="65" charset="-120"/>
                          <a:sym typeface="+mn-ea"/>
                        </a:rPr>
                        <a:t>﹚</a:t>
                      </a:r>
                      <a:endParaRPr lang="en-US" altLang="zh-CN" sz="2800" dirty="0" smtClean="0">
                        <a:latin typeface="+mn-lt"/>
                        <a:ea typeface="DFKai-SB" panose="03000509000000000000" pitchFamily="65" charset="-120"/>
                        <a:sym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dirty="0" err="1" smtClean="0">
                          <a:latin typeface="DFKai-SB" panose="03000509000000000000" pitchFamily="65" charset="-120"/>
                          <a:ea typeface="DFKai-SB" panose="03000509000000000000" pitchFamily="65" charset="-120"/>
                          <a:sym typeface="+mn-ea"/>
                        </a:rPr>
                        <a:t>經濟合作</a:t>
                      </a:r>
                      <a:r>
                        <a:rPr lang="zh-CN" altLang="en-US" sz="2800" dirty="0" smtClean="0">
                          <a:latin typeface="DFKai-SB" panose="03000509000000000000" pitchFamily="65" charset="-120"/>
                          <a:ea typeface="DFKai-SB" panose="03000509000000000000" pitchFamily="65" charset="-120"/>
                          <a:sym typeface="+mn-ea"/>
                        </a:rPr>
                        <a:t>與</a:t>
                      </a:r>
                      <a:r>
                        <a:rPr lang="en-US" altLang="zh-CN" sz="2800" dirty="0" err="1" smtClean="0">
                          <a:latin typeface="DFKai-SB" panose="03000509000000000000" pitchFamily="65" charset="-120"/>
                          <a:ea typeface="DFKai-SB" panose="03000509000000000000" pitchFamily="65" charset="-120"/>
                          <a:sym typeface="+mn-ea"/>
                        </a:rPr>
                        <a:t>發展組織</a:t>
                      </a:r>
                      <a:r>
                        <a:rPr lang="zh-TW" altLang="en-US" sz="2800" dirty="0" smtClean="0">
                          <a:latin typeface="Times New Roman" panose="02020603050405020304" pitchFamily="18" charset="0"/>
                          <a:ea typeface="DFKai-SB" panose="03000509000000000000" pitchFamily="65" charset="-120"/>
                          <a:cs typeface="Times New Roman" panose="02020603050405020304" pitchFamily="18" charset="0"/>
                          <a:sym typeface="+mn-ea"/>
                        </a:rPr>
                        <a:t>於</a:t>
                      </a:r>
                      <a:r>
                        <a:rPr lang="en-US" altLang="zh-TW" sz="2800" dirty="0" smtClean="0">
                          <a:latin typeface="Times New Roman" panose="02020603050405020304" pitchFamily="18" charset="0"/>
                          <a:ea typeface="DFKai-SB" panose="03000509000000000000" pitchFamily="65" charset="-120"/>
                          <a:cs typeface="Times New Roman" panose="02020603050405020304" pitchFamily="18" charset="0"/>
                          <a:sym typeface="+mn-ea"/>
                        </a:rPr>
                        <a:t>1961</a:t>
                      </a:r>
                      <a:r>
                        <a:rPr lang="zh-TW" altLang="en-US" sz="2800" dirty="0" smtClean="0">
                          <a:latin typeface="Times New Roman" panose="02020603050405020304" pitchFamily="18" charset="0"/>
                          <a:ea typeface="DFKai-SB" panose="03000509000000000000" pitchFamily="65" charset="-120"/>
                          <a:cs typeface="Times New Roman" panose="02020603050405020304" pitchFamily="18" charset="0"/>
                          <a:sym typeface="+mn-ea"/>
                        </a:rPr>
                        <a:t>年由歐洲經濟合作組織改組而成，是一個國際性的諮詢機構，目前共有</a:t>
                      </a:r>
                      <a:r>
                        <a:rPr lang="en-US" altLang="zh-TW" sz="2800" dirty="0" smtClean="0">
                          <a:latin typeface="Times New Roman" panose="02020603050405020304" pitchFamily="18" charset="0"/>
                          <a:ea typeface="DFKai-SB" panose="03000509000000000000" pitchFamily="65" charset="-120"/>
                          <a:cs typeface="Times New Roman" panose="02020603050405020304" pitchFamily="18" charset="0"/>
                          <a:sym typeface="+mn-ea"/>
                        </a:rPr>
                        <a:t>38</a:t>
                      </a:r>
                      <a:r>
                        <a:rPr lang="zh-TW" altLang="en-US" sz="2800" dirty="0" smtClean="0">
                          <a:latin typeface="Times New Roman" panose="02020603050405020304" pitchFamily="18" charset="0"/>
                          <a:ea typeface="DFKai-SB" panose="03000509000000000000" pitchFamily="65" charset="-120"/>
                          <a:cs typeface="Times New Roman" panose="02020603050405020304" pitchFamily="18" charset="0"/>
                          <a:sym typeface="+mn-ea"/>
                        </a:rPr>
                        <a:t>個成員國，旨在共同應對全球化帶來的經濟、社會和政府治理等方面的挑戰，並把握全球化帶來的機遇。</a:t>
                      </a:r>
                      <a:r>
                        <a:rPr lang="en-US" altLang="zh-TW" sz="2800" dirty="0" smtClean="0">
                          <a:latin typeface="Times New Roman" panose="02020603050405020304" pitchFamily="18" charset="0"/>
                          <a:ea typeface="DFKai-SB" panose="03000509000000000000" pitchFamily="65" charset="-120"/>
                          <a:cs typeface="Times New Roman" panose="02020603050405020304" pitchFamily="18" charset="0"/>
                          <a:sym typeface="+mn-ea"/>
                        </a:rPr>
                        <a:t>OECD</a:t>
                      </a:r>
                      <a:r>
                        <a:rPr lang="zh-TW" altLang="en-US" sz="2800" dirty="0" smtClean="0">
                          <a:latin typeface="Times New Roman" panose="02020603050405020304" pitchFamily="18" charset="0"/>
                          <a:ea typeface="DFKai-SB" panose="03000509000000000000" pitchFamily="65" charset="-120"/>
                          <a:cs typeface="Times New Roman" panose="02020603050405020304" pitchFamily="18" charset="0"/>
                          <a:sym typeface="+mn-ea"/>
                        </a:rPr>
                        <a:t>致力於制定更好的政策，以改善生活，目標是制定促進所有人繁榮、平等、機會和福祉的政策。</a:t>
                      </a:r>
                      <a:r>
                        <a:rPr lang="zh-TW" altLang="en-US" sz="2800" dirty="0" smtClean="0">
                          <a:latin typeface="DFKai-SB" panose="03000509000000000000" pitchFamily="65" charset="-120"/>
                          <a:ea typeface="DFKai-SB" panose="03000509000000000000" pitchFamily="65" charset="-120"/>
                        </a:rPr>
                        <a:t>官方網址：</a:t>
                      </a:r>
                      <a:r>
                        <a:rPr lang="en-US" altLang="zh-TW" sz="2800" dirty="0" smtClean="0">
                          <a:latin typeface="Times New Roman" panose="02020603050405020304" pitchFamily="18" charset="0"/>
                          <a:ea typeface="DFKai-SB" panose="03000509000000000000" pitchFamily="65" charset="-120"/>
                          <a:cs typeface="Times New Roman" panose="02020603050405020304" pitchFamily="18" charset="0"/>
                        </a:rPr>
                        <a:t>https://www.oecd.org/</a:t>
                      </a:r>
                    </a:p>
                  </a:txBody>
                  <a:tcPr/>
                </a:tc>
                <a:extLst>
                  <a:ext uri="{0D108BD9-81ED-4DB2-BD59-A6C34878D82A}">
                    <a16:rowId xmlns:a16="http://schemas.microsoft.com/office/drawing/2014/main" val="3236037866"/>
                  </a:ext>
                </a:extLst>
              </a:tr>
            </a:tbl>
          </a:graphicData>
        </a:graphic>
      </p:graphicFrame>
      <p:sp>
        <p:nvSpPr>
          <p:cNvPr id="4" name="任意多边形: 形状 7"/>
          <p:cNvSpPr/>
          <p:nvPr/>
        </p:nvSpPr>
        <p:spPr bwMode="auto">
          <a:xfrm>
            <a:off x="3979356" y="392876"/>
            <a:ext cx="4233288"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TW" altLang="en-US" sz="4000" b="1" dirty="0">
                <a:solidFill>
                  <a:schemeClr val="bg1"/>
                </a:solidFill>
                <a:latin typeface="標楷體" panose="03000509000000000000" pitchFamily="65" charset="-120"/>
                <a:ea typeface="標楷體" panose="03000509000000000000" pitchFamily="65" charset="-120"/>
              </a:rPr>
              <a:t>國際經濟</a:t>
            </a:r>
            <a:r>
              <a:rPr lang="zh-TW" altLang="en-US" sz="4000" b="1" dirty="0" smtClean="0">
                <a:solidFill>
                  <a:schemeClr val="bg1"/>
                </a:solidFill>
                <a:latin typeface="標楷體" panose="03000509000000000000" pitchFamily="65" charset="-120"/>
                <a:ea typeface="標楷體" panose="03000509000000000000" pitchFamily="65" charset="-120"/>
              </a:rPr>
              <a:t>組織</a:t>
            </a:r>
            <a:endParaRPr lang="zh-TW" altLang="en-US" sz="4000" b="1" dirty="0">
              <a:solidFill>
                <a:schemeClr val="bg1"/>
              </a:solidFill>
              <a:latin typeface="標楷體" panose="03000509000000000000" pitchFamily="65" charset="-120"/>
              <a:ea typeface="標楷體" panose="03000509000000000000" pitchFamily="65" charset="-120"/>
            </a:endParaRPr>
          </a:p>
        </p:txBody>
      </p:sp>
      <p:sp>
        <p:nvSpPr>
          <p:cNvPr id="5" name="任意多边形: 形状 20">
            <a:extLst>
              <a:ext uri="{FF2B5EF4-FFF2-40B4-BE49-F238E27FC236}">
                <a16:creationId xmlns:a16="http://schemas.microsoft.com/office/drawing/2014/main" id="{C5379432-31A1-4D4F-B8AA-D06A98602934}"/>
              </a:ext>
            </a:extLst>
          </p:cNvPr>
          <p:cNvSpPr/>
          <p:nvPr/>
        </p:nvSpPr>
        <p:spPr>
          <a:xfrm>
            <a:off x="3112316" y="1195481"/>
            <a:ext cx="5967368" cy="494912"/>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r>
              <a:rPr lang="zh-CN" altLang="en-US" sz="2800" b="1" dirty="0" smtClean="0">
                <a:latin typeface="DFKai-SB" panose="03000509000000000000" pitchFamily="65" charset="-120"/>
                <a:ea typeface="DFKai-SB" panose="03000509000000000000" pitchFamily="65" charset="-120"/>
                <a:sym typeface="Times New Roman" panose="02020603050405020304" pitchFamily="18" charset="0"/>
              </a:rPr>
              <a:t>其他</a:t>
            </a:r>
            <a:r>
              <a:rPr lang="zh-TW" altLang="en-US" sz="2800" b="1" dirty="0" smtClean="0">
                <a:latin typeface="DFKai-SB" panose="03000509000000000000" pitchFamily="65" charset="-120"/>
                <a:ea typeface="DFKai-SB" panose="03000509000000000000" pitchFamily="65" charset="-120"/>
                <a:sym typeface="Times New Roman" panose="02020603050405020304" pitchFamily="18" charset="0"/>
              </a:rPr>
              <a:t>國際</a:t>
            </a:r>
            <a:r>
              <a:rPr lang="zh-CN" altLang="en-US" sz="2800" b="1" dirty="0" smtClean="0">
                <a:latin typeface="DFKai-SB" panose="03000509000000000000" pitchFamily="65" charset="-120"/>
                <a:ea typeface="DFKai-SB" panose="03000509000000000000" pitchFamily="65" charset="-120"/>
                <a:sym typeface="Times New Roman" panose="02020603050405020304" pitchFamily="18" charset="0"/>
              </a:rPr>
              <a:t>經濟</a:t>
            </a:r>
            <a:r>
              <a:rPr lang="en-US" altLang="zh-CN" sz="2800" b="1" dirty="0" err="1" smtClean="0">
                <a:latin typeface="DFKai-SB" panose="03000509000000000000" pitchFamily="65" charset="-120"/>
                <a:ea typeface="DFKai-SB" panose="03000509000000000000" pitchFamily="65" charset="-120"/>
                <a:sym typeface="Times New Roman" panose="02020603050405020304" pitchFamily="18" charset="0"/>
              </a:rPr>
              <a:t>組織</a:t>
            </a:r>
            <a:r>
              <a:rPr lang="zh-TW" altLang="en-US" sz="2800" b="1" dirty="0" smtClean="0">
                <a:latin typeface="DFKai-SB" panose="03000509000000000000" pitchFamily="65" charset="-120"/>
                <a:ea typeface="DFKai-SB" panose="03000509000000000000" pitchFamily="65" charset="-120"/>
                <a:sym typeface="Times New Roman" panose="02020603050405020304" pitchFamily="18" charset="0"/>
              </a:rPr>
              <a:t>例子舉隅</a:t>
            </a:r>
            <a:endParaRPr lang="en-US" altLang="zh-CN" sz="2800" b="1" dirty="0">
              <a:latin typeface="DFKai-SB" panose="03000509000000000000" pitchFamily="65" charset="-120"/>
              <a:ea typeface="DFKai-SB" panose="03000509000000000000" pitchFamily="65" charset="-120"/>
              <a:sym typeface="Times New Roman" panose="02020603050405020304" pitchFamily="18" charset="0"/>
            </a:endParaRPr>
          </a:p>
        </p:txBody>
      </p:sp>
      <p:pic>
        <p:nvPicPr>
          <p:cNvPr id="6" name="图片 5">
            <a:extLst>
              <a:ext uri="{FF2B5EF4-FFF2-40B4-BE49-F238E27FC236}">
                <a16:creationId xmlns:a16="http://schemas.microsoft.com/office/drawing/2014/main" id="{5D0B686E-2725-41AB-A81D-9CE068B4A7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93920" y="1749443"/>
            <a:ext cx="2899955" cy="1009632"/>
          </a:xfrm>
          <a:prstGeom prst="rect">
            <a:avLst/>
          </a:prstGeom>
        </p:spPr>
      </p:pic>
      <p:pic>
        <p:nvPicPr>
          <p:cNvPr id="7" name="Picture 6"/>
          <p:cNvPicPr>
            <a:picLocks noChangeAspect="1"/>
          </p:cNvPicPr>
          <p:nvPr/>
        </p:nvPicPr>
        <p:blipFill>
          <a:blip r:embed="rId3"/>
          <a:stretch>
            <a:fillRect/>
          </a:stretch>
        </p:blipFill>
        <p:spPr>
          <a:xfrm>
            <a:off x="138135" y="172063"/>
            <a:ext cx="1594256" cy="580365"/>
          </a:xfrm>
          <a:prstGeom prst="rect">
            <a:avLst/>
          </a:prstGeom>
        </p:spPr>
      </p:pic>
    </p:spTree>
    <p:extLst>
      <p:ext uri="{BB962C8B-B14F-4D97-AF65-F5344CB8AC3E}">
        <p14:creationId xmlns:p14="http://schemas.microsoft.com/office/powerpoint/2010/main" val="17286511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84347969"/>
              </p:ext>
            </p:extLst>
          </p:nvPr>
        </p:nvGraphicFramePr>
        <p:xfrm>
          <a:off x="360352" y="1966086"/>
          <a:ext cx="11659277" cy="4165170"/>
        </p:xfrm>
        <a:graphic>
          <a:graphicData uri="http://schemas.openxmlformats.org/drawingml/2006/table">
            <a:tbl>
              <a:tblPr firstRow="1" bandRow="1">
                <a:tableStyleId>{21E4AEA4-8DFA-4A89-87EB-49C32662AFE0}</a:tableStyleId>
              </a:tblPr>
              <a:tblGrid>
                <a:gridCol w="3629375">
                  <a:extLst>
                    <a:ext uri="{9D8B030D-6E8A-4147-A177-3AD203B41FA5}">
                      <a16:colId xmlns:a16="http://schemas.microsoft.com/office/drawing/2014/main" val="1520746685"/>
                    </a:ext>
                  </a:extLst>
                </a:gridCol>
                <a:gridCol w="8029902">
                  <a:extLst>
                    <a:ext uri="{9D8B030D-6E8A-4147-A177-3AD203B41FA5}">
                      <a16:colId xmlns:a16="http://schemas.microsoft.com/office/drawing/2014/main" val="1747869815"/>
                    </a:ext>
                  </a:extLst>
                </a:gridCol>
              </a:tblGrid>
              <a:tr h="416130">
                <a:tc>
                  <a:txBody>
                    <a:bodyPr/>
                    <a:lstStyle/>
                    <a:p>
                      <a:pPr algn="ctr"/>
                      <a:r>
                        <a:rPr lang="zh-TW" altLang="en-US" dirty="0" smtClean="0">
                          <a:latin typeface="DFKai-SB" panose="03000509000000000000" pitchFamily="65" charset="-120"/>
                          <a:ea typeface="DFKai-SB" panose="03000509000000000000" pitchFamily="65" charset="-120"/>
                        </a:rPr>
                        <a:t>國際組織</a:t>
                      </a:r>
                      <a:endParaRPr lang="zh-TW" altLang="en-US" dirty="0">
                        <a:latin typeface="DFKai-SB" panose="03000509000000000000" pitchFamily="65" charset="-120"/>
                        <a:ea typeface="DFKai-SB" panose="03000509000000000000" pitchFamily="65" charset="-120"/>
                      </a:endParaRPr>
                    </a:p>
                  </a:txBody>
                  <a:tcPr/>
                </a:tc>
                <a:tc>
                  <a:txBody>
                    <a:bodyPr/>
                    <a:lstStyle/>
                    <a:p>
                      <a:pPr algn="ctr"/>
                      <a:r>
                        <a:rPr lang="zh-TW" altLang="en-US" dirty="0" smtClean="0">
                          <a:latin typeface="DFKai-SB" panose="03000509000000000000" pitchFamily="65" charset="-120"/>
                          <a:ea typeface="DFKai-SB" panose="03000509000000000000" pitchFamily="65" charset="-120"/>
                        </a:rPr>
                        <a:t>簡介</a:t>
                      </a:r>
                      <a:endParaRPr lang="zh-TW" altLang="en-US" dirty="0">
                        <a:latin typeface="DFKai-SB" panose="03000509000000000000" pitchFamily="65" charset="-120"/>
                        <a:ea typeface="DFKai-SB" panose="03000509000000000000" pitchFamily="65" charset="-120"/>
                      </a:endParaRPr>
                    </a:p>
                  </a:txBody>
                  <a:tcPr/>
                </a:tc>
                <a:extLst>
                  <a:ext uri="{0D108BD9-81ED-4DB2-BD59-A6C34878D82A}">
                    <a16:rowId xmlns:a16="http://schemas.microsoft.com/office/drawing/2014/main" val="511928051"/>
                  </a:ext>
                </a:extLst>
              </a:tr>
              <a:tr h="695959">
                <a:tc>
                  <a:txBody>
                    <a:bodyPr/>
                    <a:lstStyle/>
                    <a:p>
                      <a:r>
                        <a:rPr lang="zh-CN" altLang="en-US" sz="24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東南亞國家聯盟</a:t>
                      </a:r>
                      <a:r>
                        <a:rPr lang="en-US" altLang="zh-TW" sz="24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r>
                        <a:rPr lang="zh-TW" altLang="en-US" sz="24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東盟</a:t>
                      </a:r>
                      <a:r>
                        <a:rPr lang="en-US" altLang="zh-TW" sz="24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p>
                    <a:p>
                      <a:r>
                        <a:rPr lang="en-US" altLang="zh-TW" sz="24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Association of Southeast Asian </a:t>
                      </a:r>
                      <a:r>
                        <a:rPr lang="en-US" altLang="zh-TW" sz="2400" dirty="0" err="1"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Nations﹙ASEAN</a:t>
                      </a:r>
                      <a:r>
                        <a:rPr lang="en-US" altLang="zh-TW" sz="24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p>
                    <a:p>
                      <a:endParaRPr lang="zh-TW" altLang="en-US" sz="2400" dirty="0">
                        <a:latin typeface="Times New Roman" panose="02020603050405020304" pitchFamily="18" charset="0"/>
                        <a:ea typeface="DFKai-SB" panose="03000509000000000000" pitchFamily="65" charset="-12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東南亞國家聯盟</a:t>
                      </a:r>
                      <a:r>
                        <a:rPr lang="zh-TW" altLang="en-US" sz="2400" kern="1200" dirty="0" smtClean="0">
                          <a:latin typeface="Times New Roman" panose="02020603050405020304" pitchFamily="18" charset="0"/>
                          <a:ea typeface="DFKai-SB" panose="03000509000000000000" pitchFamily="65" charset="-120"/>
                          <a:cs typeface="Times New Roman" panose="02020603050405020304" pitchFamily="18" charset="0"/>
                        </a:rPr>
                        <a:t>成立於</a:t>
                      </a:r>
                      <a:r>
                        <a:rPr lang="en-US" altLang="zh-TW" sz="2400" kern="1200" dirty="0" smtClean="0">
                          <a:latin typeface="Times New Roman" panose="02020603050405020304" pitchFamily="18" charset="0"/>
                          <a:ea typeface="DFKai-SB" panose="03000509000000000000" pitchFamily="65" charset="-120"/>
                          <a:cs typeface="Times New Roman" panose="02020603050405020304" pitchFamily="18" charset="0"/>
                        </a:rPr>
                        <a:t>1967</a:t>
                      </a:r>
                      <a:r>
                        <a:rPr lang="zh-TW" altLang="en-US" sz="2400" kern="1200" dirty="0" smtClean="0">
                          <a:latin typeface="Times New Roman" panose="02020603050405020304" pitchFamily="18" charset="0"/>
                          <a:ea typeface="DFKai-SB" panose="03000509000000000000" pitchFamily="65" charset="-120"/>
                          <a:cs typeface="Times New Roman" panose="02020603050405020304" pitchFamily="18" charset="0"/>
                        </a:rPr>
                        <a:t>年，共有</a:t>
                      </a:r>
                      <a:r>
                        <a:rPr lang="en-US" altLang="zh-TW" sz="2400" kern="1200" dirty="0" smtClean="0">
                          <a:latin typeface="Times New Roman" panose="02020603050405020304" pitchFamily="18" charset="0"/>
                          <a:ea typeface="DFKai-SB" panose="03000509000000000000" pitchFamily="65" charset="-120"/>
                          <a:cs typeface="Times New Roman" panose="02020603050405020304" pitchFamily="18" charset="0"/>
                        </a:rPr>
                        <a:t>10</a:t>
                      </a:r>
                      <a:r>
                        <a:rPr lang="zh-TW" altLang="en-US" sz="2400" kern="1200" dirty="0" smtClean="0">
                          <a:latin typeface="Times New Roman" panose="02020603050405020304" pitchFamily="18" charset="0"/>
                          <a:ea typeface="DFKai-SB" panose="03000509000000000000" pitchFamily="65" charset="-120"/>
                          <a:cs typeface="Times New Roman" panose="02020603050405020304" pitchFamily="18" charset="0"/>
                        </a:rPr>
                        <a:t>個成員國，其目標和宗旨主要是：</a:t>
                      </a:r>
                    </a:p>
                    <a:p>
                      <a:r>
                        <a:rPr lang="zh-TW" altLang="en-US" sz="2400" kern="1200" dirty="0" smtClean="0">
                          <a:latin typeface="Times New Roman" panose="02020603050405020304" pitchFamily="18" charset="0"/>
                          <a:ea typeface="DFKai-SB" panose="03000509000000000000" pitchFamily="65" charset="-120"/>
                          <a:cs typeface="Times New Roman" panose="02020603050405020304" pitchFamily="18" charset="0"/>
                        </a:rPr>
                        <a:t>本著平等和夥伴關係的精神共同努力，加快該區域的經濟增長、社會進步和文化發展，以加強東南亞國家繁榮與和平共同體的基礎。</a:t>
                      </a:r>
                    </a:p>
                    <a:p>
                      <a:r>
                        <a:rPr lang="zh-TW" altLang="en-US" sz="2400" kern="1200" dirty="0" smtClean="0">
                          <a:latin typeface="Times New Roman" panose="02020603050405020304" pitchFamily="18" charset="0"/>
                          <a:ea typeface="DFKai-SB" panose="03000509000000000000" pitchFamily="65" charset="-120"/>
                          <a:cs typeface="Times New Roman" panose="02020603050405020304" pitchFamily="18" charset="0"/>
                        </a:rPr>
                        <a:t>通過尊重區域各國之間關係中的正義和法治以及遵守</a:t>
                      </a:r>
                      <a:r>
                        <a:rPr lang="en-US" altLang="zh-TW" sz="2400" kern="1200" dirty="0" smtClean="0">
                          <a:latin typeface="Times New Roman" panose="02020603050405020304" pitchFamily="18" charset="0"/>
                          <a:ea typeface="DFKai-SB" panose="03000509000000000000" pitchFamily="65" charset="-120"/>
                          <a:cs typeface="Times New Roman" panose="02020603050405020304" pitchFamily="18" charset="0"/>
                        </a:rPr>
                        <a:t>《</a:t>
                      </a:r>
                      <a:r>
                        <a:rPr lang="zh-TW" altLang="en-US" sz="2400" kern="1200" dirty="0" smtClean="0">
                          <a:latin typeface="Times New Roman" panose="02020603050405020304" pitchFamily="18" charset="0"/>
                          <a:ea typeface="DFKai-SB" panose="03000509000000000000" pitchFamily="65" charset="-120"/>
                          <a:cs typeface="Times New Roman" panose="02020603050405020304" pitchFamily="18" charset="0"/>
                        </a:rPr>
                        <a:t>聯合國憲章</a:t>
                      </a:r>
                      <a:r>
                        <a:rPr lang="en-US" altLang="zh-TW" sz="2400" kern="1200" dirty="0" smtClean="0">
                          <a:latin typeface="Times New Roman" panose="02020603050405020304" pitchFamily="18" charset="0"/>
                          <a:ea typeface="DFKai-SB" panose="03000509000000000000" pitchFamily="65" charset="-120"/>
                          <a:cs typeface="Times New Roman" panose="02020603050405020304" pitchFamily="18" charset="0"/>
                        </a:rPr>
                        <a:t>》</a:t>
                      </a:r>
                      <a:r>
                        <a:rPr lang="zh-TW" altLang="en-US" sz="2400" kern="1200" dirty="0" smtClean="0">
                          <a:latin typeface="Times New Roman" panose="02020603050405020304" pitchFamily="18" charset="0"/>
                          <a:ea typeface="DFKai-SB" panose="03000509000000000000" pitchFamily="65" charset="-120"/>
                          <a:cs typeface="Times New Roman" panose="02020603050405020304" pitchFamily="18" charset="0"/>
                        </a:rPr>
                        <a:t>的原則，促進區域和平與穩定，促進在經濟、社會、文化、技術、科學和行政領域共同關心的問題上的積極合作和互助等。</a:t>
                      </a:r>
                      <a:endParaRPr lang="en-US" altLang="zh-TW" sz="2400" kern="1200" dirty="0" smtClean="0">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dirty="0" smtClean="0">
                          <a:latin typeface="Times New Roman" panose="02020603050405020304" pitchFamily="18" charset="0"/>
                          <a:ea typeface="DFKai-SB" panose="03000509000000000000" pitchFamily="65" charset="-120"/>
                          <a:cs typeface="Times New Roman" panose="02020603050405020304" pitchFamily="18" charset="0"/>
                        </a:rPr>
                        <a:t>官方網址：</a:t>
                      </a:r>
                      <a:r>
                        <a:rPr lang="en-US" altLang="zh-TW" sz="2400" kern="1200" dirty="0" smtClean="0">
                          <a:solidFill>
                            <a:schemeClr val="dk1"/>
                          </a:solidFill>
                          <a:latin typeface="Times New Roman" panose="02020603050405020304" pitchFamily="18" charset="0"/>
                          <a:ea typeface="+mn-ea"/>
                          <a:cs typeface="Times New Roman" panose="02020603050405020304" pitchFamily="18" charset="0"/>
                        </a:rPr>
                        <a:t>https://asean.org/</a:t>
                      </a:r>
                    </a:p>
                  </a:txBody>
                  <a:tcPr/>
                </a:tc>
                <a:extLst>
                  <a:ext uri="{0D108BD9-81ED-4DB2-BD59-A6C34878D82A}">
                    <a16:rowId xmlns:a16="http://schemas.microsoft.com/office/drawing/2014/main" val="1752916721"/>
                  </a:ext>
                </a:extLst>
              </a:tr>
            </a:tbl>
          </a:graphicData>
        </a:graphic>
      </p:graphicFrame>
      <p:sp>
        <p:nvSpPr>
          <p:cNvPr id="4" name="任意多边形: 形状 7"/>
          <p:cNvSpPr/>
          <p:nvPr/>
        </p:nvSpPr>
        <p:spPr bwMode="auto">
          <a:xfrm>
            <a:off x="3848728" y="262248"/>
            <a:ext cx="4233288"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TW" altLang="en-US" sz="4000" b="1" dirty="0">
                <a:solidFill>
                  <a:schemeClr val="bg1"/>
                </a:solidFill>
                <a:latin typeface="標楷體" panose="03000509000000000000" pitchFamily="65" charset="-120"/>
                <a:ea typeface="標楷體" panose="03000509000000000000" pitchFamily="65" charset="-120"/>
              </a:rPr>
              <a:t>國際經濟</a:t>
            </a:r>
            <a:r>
              <a:rPr lang="zh-TW" altLang="en-US" sz="4000" b="1" dirty="0" smtClean="0">
                <a:solidFill>
                  <a:schemeClr val="bg1"/>
                </a:solidFill>
                <a:latin typeface="標楷體" panose="03000509000000000000" pitchFamily="65" charset="-120"/>
                <a:ea typeface="標楷體" panose="03000509000000000000" pitchFamily="65" charset="-120"/>
              </a:rPr>
              <a:t>組織</a:t>
            </a:r>
            <a:endParaRPr lang="zh-TW" altLang="en-US" sz="4000" b="1" dirty="0">
              <a:solidFill>
                <a:schemeClr val="bg1"/>
              </a:solidFill>
              <a:latin typeface="標楷體" panose="03000509000000000000" pitchFamily="65" charset="-120"/>
              <a:ea typeface="標楷體" panose="03000509000000000000" pitchFamily="65" charset="-120"/>
            </a:endParaRPr>
          </a:p>
        </p:txBody>
      </p:sp>
      <p:sp>
        <p:nvSpPr>
          <p:cNvPr id="5" name="任意多边形: 形状 20">
            <a:extLst>
              <a:ext uri="{FF2B5EF4-FFF2-40B4-BE49-F238E27FC236}">
                <a16:creationId xmlns:a16="http://schemas.microsoft.com/office/drawing/2014/main" id="{C5379432-31A1-4D4F-B8AA-D06A98602934}"/>
              </a:ext>
            </a:extLst>
          </p:cNvPr>
          <p:cNvSpPr/>
          <p:nvPr/>
        </p:nvSpPr>
        <p:spPr>
          <a:xfrm>
            <a:off x="3112316" y="1195481"/>
            <a:ext cx="5967368" cy="494912"/>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r>
              <a:rPr lang="zh-CN" altLang="en-US" sz="2800" b="1" dirty="0" smtClean="0">
                <a:latin typeface="DFKai-SB" panose="03000509000000000000" pitchFamily="65" charset="-120"/>
                <a:ea typeface="DFKai-SB" panose="03000509000000000000" pitchFamily="65" charset="-120"/>
                <a:sym typeface="Times New Roman" panose="02020603050405020304" pitchFamily="18" charset="0"/>
              </a:rPr>
              <a:t>其他</a:t>
            </a:r>
            <a:r>
              <a:rPr lang="zh-TW" altLang="en-US" sz="2800" b="1" dirty="0" smtClean="0">
                <a:latin typeface="DFKai-SB" panose="03000509000000000000" pitchFamily="65" charset="-120"/>
                <a:ea typeface="DFKai-SB" panose="03000509000000000000" pitchFamily="65" charset="-120"/>
                <a:sym typeface="Times New Roman" panose="02020603050405020304" pitchFamily="18" charset="0"/>
              </a:rPr>
              <a:t>國際</a:t>
            </a:r>
            <a:r>
              <a:rPr lang="zh-CN" altLang="en-US" sz="2800" b="1" dirty="0" smtClean="0">
                <a:latin typeface="DFKai-SB" panose="03000509000000000000" pitchFamily="65" charset="-120"/>
                <a:ea typeface="DFKai-SB" panose="03000509000000000000" pitchFamily="65" charset="-120"/>
                <a:sym typeface="Times New Roman" panose="02020603050405020304" pitchFamily="18" charset="0"/>
              </a:rPr>
              <a:t>經濟</a:t>
            </a:r>
            <a:r>
              <a:rPr lang="en-US" altLang="zh-CN" sz="2800" b="1" dirty="0" err="1" smtClean="0">
                <a:latin typeface="DFKai-SB" panose="03000509000000000000" pitchFamily="65" charset="-120"/>
                <a:ea typeface="DFKai-SB" panose="03000509000000000000" pitchFamily="65" charset="-120"/>
                <a:sym typeface="Times New Roman" panose="02020603050405020304" pitchFamily="18" charset="0"/>
              </a:rPr>
              <a:t>組織</a:t>
            </a:r>
            <a:r>
              <a:rPr lang="zh-TW" altLang="en-US" sz="2800" b="1" dirty="0" smtClean="0">
                <a:latin typeface="DFKai-SB" panose="03000509000000000000" pitchFamily="65" charset="-120"/>
                <a:ea typeface="DFKai-SB" panose="03000509000000000000" pitchFamily="65" charset="-120"/>
                <a:sym typeface="Times New Roman" panose="02020603050405020304" pitchFamily="18" charset="0"/>
              </a:rPr>
              <a:t>例子舉隅</a:t>
            </a:r>
            <a:endParaRPr lang="en-US" altLang="zh-CN" sz="2800" b="1" dirty="0">
              <a:latin typeface="DFKai-SB" panose="03000509000000000000" pitchFamily="65" charset="-120"/>
              <a:ea typeface="DFKai-SB" panose="03000509000000000000" pitchFamily="65" charset="-120"/>
              <a:sym typeface="Times New Roman" panose="02020603050405020304" pitchFamily="18" charset="0"/>
            </a:endParaRPr>
          </a:p>
        </p:txBody>
      </p:sp>
      <p:pic>
        <p:nvPicPr>
          <p:cNvPr id="6" name="圖片 30">
            <a:extLst>
              <a:ext uri="{FF2B5EF4-FFF2-40B4-BE49-F238E27FC236}">
                <a16:creationId xmlns:a16="http://schemas.microsoft.com/office/drawing/2014/main" id="{4056F95C-66B5-4FC3-98D5-598102BCCAC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8614" y="4048671"/>
            <a:ext cx="3461776" cy="1268033"/>
          </a:xfrm>
          <a:prstGeom prst="rect">
            <a:avLst/>
          </a:prstGeom>
        </p:spPr>
      </p:pic>
      <p:pic>
        <p:nvPicPr>
          <p:cNvPr id="7" name="Picture 6"/>
          <p:cNvPicPr>
            <a:picLocks noChangeAspect="1"/>
          </p:cNvPicPr>
          <p:nvPr/>
        </p:nvPicPr>
        <p:blipFill>
          <a:blip r:embed="rId3"/>
          <a:stretch>
            <a:fillRect/>
          </a:stretch>
        </p:blipFill>
        <p:spPr>
          <a:xfrm>
            <a:off x="138135" y="172063"/>
            <a:ext cx="1594256" cy="580365"/>
          </a:xfrm>
          <a:prstGeom prst="rect">
            <a:avLst/>
          </a:prstGeom>
        </p:spPr>
      </p:pic>
    </p:spTree>
    <p:extLst>
      <p:ext uri="{BB962C8B-B14F-4D97-AF65-F5344CB8AC3E}">
        <p14:creationId xmlns:p14="http://schemas.microsoft.com/office/powerpoint/2010/main" val="30337320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a:extLst>
              <a:ext uri="{FF2B5EF4-FFF2-40B4-BE49-F238E27FC236}">
                <a16:creationId xmlns:a16="http://schemas.microsoft.com/office/drawing/2014/main" id="{5F074A0A-F6A4-49B7-B269-E3A8A4AE1C3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9634" y="644653"/>
            <a:ext cx="11521439" cy="588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2966124" y="2591492"/>
            <a:ext cx="8665029" cy="3046988"/>
          </a:xfrm>
          <a:prstGeom prst="rect">
            <a:avLst/>
          </a:prstGeom>
          <a:noFill/>
          <a:ln>
            <a:noFill/>
            <a:prstDash val="dash"/>
          </a:ln>
        </p:spPr>
        <p:txBody>
          <a:bodyPr wrap="square" rtlCol="0">
            <a:spAutoFit/>
          </a:bodyPr>
          <a:lstStyle/>
          <a:p>
            <a:pPr marL="342900" indent="-342900">
              <a:buFont typeface="Arial" panose="020B0604020202020204" pitchFamily="34" charset="0"/>
              <a:buChar char="•"/>
            </a:pPr>
            <a:r>
              <a:rPr lang="zh-CN" altLang="en-US" sz="2400" dirty="0" smtClean="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a:t>
            </a:r>
            <a:r>
              <a:rPr sz="2400" dirty="0" smtClean="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區域全面經濟夥伴關係協定</a:t>
            </a:r>
            <a:r>
              <a:rPr lang="en-US" sz="2400" dirty="0" smtClean="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a:t>
            </a:r>
            <a:r>
              <a:rPr lang="en-US" altLang="zh-HK" sz="2400" dirty="0" smtClean="0">
                <a:latin typeface="Times New Roman" panose="02020603050405020304" pitchFamily="18" charset="0"/>
                <a:ea typeface="標楷體" panose="03000509000000000000" pitchFamily="65" charset="-120"/>
                <a:cs typeface="Times New Roman" panose="02020603050405020304" pitchFamily="18" charset="0"/>
              </a:rPr>
              <a:t>Regional </a:t>
            </a:r>
            <a:r>
              <a:rPr lang="en-US" altLang="zh-HK" sz="2400" dirty="0">
                <a:latin typeface="Times New Roman" panose="02020603050405020304" pitchFamily="18" charset="0"/>
                <a:ea typeface="標楷體" panose="03000509000000000000" pitchFamily="65" charset="-120"/>
                <a:cs typeface="Times New Roman" panose="02020603050405020304" pitchFamily="18" charset="0"/>
              </a:rPr>
              <a:t>Comprehensive Economic Partnership</a:t>
            </a:r>
            <a:r>
              <a:rPr lang="zh-TW" altLang="zh-HK" sz="2400" dirty="0">
                <a:latin typeface="Times New Roman" panose="02020603050405020304" pitchFamily="18" charset="0"/>
                <a:ea typeface="標楷體" panose="03000509000000000000" pitchFamily="65" charset="-120"/>
                <a:cs typeface="Times New Roman" panose="02020603050405020304" pitchFamily="18" charset="0"/>
              </a:rPr>
              <a:t>，簡稱</a:t>
            </a:r>
            <a:r>
              <a:rPr lang="en-US" altLang="zh-HK" sz="2400" dirty="0" smtClean="0">
                <a:latin typeface="Times New Roman" panose="02020603050405020304" pitchFamily="18" charset="0"/>
                <a:ea typeface="標楷體" panose="03000509000000000000" pitchFamily="65" charset="-120"/>
                <a:cs typeface="Times New Roman" panose="02020603050405020304" pitchFamily="18" charset="0"/>
              </a:rPr>
              <a:t>RCEP</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2400" dirty="0" smtClean="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a:t>
            </a:r>
            <a:r>
              <a:rPr sz="2400" dirty="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由東盟於2012年發起，歷經8年、31輪正式談判</a:t>
            </a:r>
            <a:r>
              <a:rPr sz="2400" dirty="0" smtClean="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在</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2020</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日正式</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簽訂，並</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於</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2022</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年</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1</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1</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日對已提交核准書的</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10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國（包括</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汶</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萊</a:t>
            </a:r>
            <a:r>
              <a:rPr lang="zh-CN"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柬埔寨、</a:t>
            </a:r>
            <a:r>
              <a:rPr lang="zh-CN" altLang="en-US" sz="2400" dirty="0" smtClean="0">
                <a:latin typeface="Times New Roman" panose="02020603050405020304" pitchFamily="18" charset="0"/>
                <a:ea typeface="標楷體" panose="03000509000000000000" pitchFamily="65" charset="-120"/>
                <a:cs typeface="Times New Roman" panose="02020603050405020304" pitchFamily="18" charset="0"/>
              </a:rPr>
              <a:t>中</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國</a:t>
            </a:r>
            <a:r>
              <a:rPr lang="zh-CN"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日本、新</a:t>
            </a:r>
            <a:r>
              <a:rPr lang="zh-CN" altLang="en-US" sz="2400" dirty="0" smtClean="0">
                <a:latin typeface="Times New Roman" panose="02020603050405020304" pitchFamily="18" charset="0"/>
                <a:ea typeface="標楷體" panose="03000509000000000000" pitchFamily="65" charset="-120"/>
                <a:cs typeface="Times New Roman" panose="02020603050405020304" pitchFamily="18" charset="0"/>
              </a:rPr>
              <a:t>西</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蘭</a:t>
            </a:r>
            <a:r>
              <a:rPr lang="zh-CN" altLang="en-US" sz="2400" dirty="0" smtClean="0">
                <a:latin typeface="Times New Roman" panose="02020603050405020304" pitchFamily="18" charset="0"/>
                <a:ea typeface="標楷體" panose="03000509000000000000" pitchFamily="65" charset="-120"/>
                <a:cs typeface="Times New Roman" panose="02020603050405020304" pitchFamily="18" charset="0"/>
              </a:rPr>
              <a:t>等</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）率先生效</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endParaRPr>
          </a:p>
          <a:p>
            <a:pPr marL="342900" indent="-342900">
              <a:buFont typeface="Arial" panose="020B0604020202020204" pitchFamily="34" charset="0"/>
              <a:buChar char="•"/>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協定</a:t>
            </a:r>
            <a:r>
              <a:rPr lang="zh-TW" altLang="zh-HK" sz="2400" dirty="0" smtClean="0">
                <a:latin typeface="Times New Roman" panose="02020603050405020304" pitchFamily="18" charset="0"/>
                <a:ea typeface="標楷體" panose="03000509000000000000" pitchFamily="65" charset="-120"/>
                <a:cs typeface="Times New Roman" panose="02020603050405020304" pitchFamily="18" charset="0"/>
              </a:rPr>
              <a:t>現有</a:t>
            </a:r>
            <a:r>
              <a:rPr lang="en-US" altLang="zh-HK" sz="2400" dirty="0" smtClean="0">
                <a:latin typeface="Times New Roman" panose="02020603050405020304" pitchFamily="18" charset="0"/>
                <a:ea typeface="標楷體" panose="03000509000000000000" pitchFamily="65" charset="-120"/>
                <a:cs typeface="Times New Roman" panose="02020603050405020304" pitchFamily="18" charset="0"/>
              </a:rPr>
              <a:t>15</a:t>
            </a:r>
            <a:r>
              <a:rPr lang="zh-TW" altLang="zh-HK" sz="2400" dirty="0" smtClean="0">
                <a:latin typeface="Times New Roman" panose="02020603050405020304" pitchFamily="18" charset="0"/>
                <a:ea typeface="標楷體" panose="03000509000000000000" pitchFamily="65" charset="-120"/>
                <a:cs typeface="Times New Roman" panose="02020603050405020304" pitchFamily="18" charset="0"/>
              </a:rPr>
              <a:t>個成員國，包括中國</a:t>
            </a:r>
            <a:r>
              <a:rPr lang="zh-TW" altLang="zh-HK" sz="2400" dirty="0">
                <a:latin typeface="Times New Roman" panose="02020603050405020304" pitchFamily="18" charset="0"/>
                <a:ea typeface="標楷體" panose="03000509000000000000" pitchFamily="65" charset="-120"/>
                <a:cs typeface="Times New Roman" panose="02020603050405020304" pitchFamily="18" charset="0"/>
              </a:rPr>
              <a:t>、日本、韓國、澳</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洲</a:t>
            </a:r>
            <a:r>
              <a:rPr lang="zh-TW" altLang="zh-HK"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新</a:t>
            </a:r>
            <a:r>
              <a:rPr lang="zh-TW" altLang="zh-HK" sz="2400" dirty="0">
                <a:latin typeface="Times New Roman" panose="02020603050405020304" pitchFamily="18" charset="0"/>
                <a:ea typeface="標楷體" panose="03000509000000000000" pitchFamily="65" charset="-120"/>
                <a:cs typeface="Times New Roman" panose="02020603050405020304" pitchFamily="18" charset="0"/>
              </a:rPr>
              <a:t>西蘭以及東盟</a:t>
            </a:r>
            <a:r>
              <a:rPr lang="en-US" altLang="zh-HK" sz="24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zh-HK" sz="2400" dirty="0" smtClean="0">
                <a:latin typeface="Times New Roman" panose="02020603050405020304" pitchFamily="18" charset="0"/>
                <a:ea typeface="標楷體" panose="03000509000000000000" pitchFamily="65" charset="-120"/>
                <a:cs typeface="Times New Roman" panose="02020603050405020304" pitchFamily="18" charset="0"/>
              </a:rPr>
              <a:t>國</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2400" dirty="0" smtClean="0">
                <a:latin typeface="Times New Roman" panose="02020603050405020304" pitchFamily="18" charset="0"/>
                <a:ea typeface="標楷體" panose="03000509000000000000" pitchFamily="65" charset="-120"/>
                <a:cs typeface="Times New Roman" panose="02020603050405020304" pitchFamily="18" charset="0"/>
              </a:rPr>
              <a:t>覆蓋人口約</a:t>
            </a:r>
            <a:r>
              <a:rPr lang="en-US" altLang="zh-CN" sz="2400" dirty="0" smtClean="0">
                <a:latin typeface="Times New Roman" panose="02020603050405020304" pitchFamily="18" charset="0"/>
                <a:ea typeface="標楷體" panose="03000509000000000000" pitchFamily="65" charset="-120"/>
                <a:cs typeface="Times New Roman" panose="02020603050405020304" pitchFamily="18" charset="0"/>
              </a:rPr>
              <a:t>22.7</a:t>
            </a:r>
            <a:r>
              <a:rPr lang="zh-CN" altLang="en-US" sz="2400" dirty="0" smtClean="0">
                <a:latin typeface="Times New Roman" panose="02020603050405020304" pitchFamily="18" charset="0"/>
                <a:ea typeface="標楷體" panose="03000509000000000000" pitchFamily="65" charset="-120"/>
                <a:cs typeface="Times New Roman" panose="02020603050405020304" pitchFamily="18" charset="0"/>
              </a:rPr>
              <a:t>億，</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佔</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全球</a:t>
            </a:r>
            <a:r>
              <a:rPr lang="en-US" altLang="zh-CN" sz="2400" dirty="0" smtClean="0">
                <a:latin typeface="Times New Roman" panose="02020603050405020304" pitchFamily="18" charset="0"/>
                <a:ea typeface="標楷體" panose="03000509000000000000" pitchFamily="65" charset="-120"/>
                <a:cs typeface="Times New Roman" panose="02020603050405020304" pitchFamily="18" charset="0"/>
              </a:rPr>
              <a:t>GDP</a:t>
            </a:r>
            <a:r>
              <a:rPr lang="zh-CN" altLang="en-US" sz="2400" dirty="0" smtClean="0">
                <a:latin typeface="Times New Roman" panose="02020603050405020304" pitchFamily="18" charset="0"/>
                <a:ea typeface="標楷體" panose="03000509000000000000" pitchFamily="65" charset="-120"/>
                <a:cs typeface="Times New Roman" panose="02020603050405020304" pitchFamily="18" charset="0"/>
              </a:rPr>
              <a:t>約</a:t>
            </a:r>
            <a:r>
              <a:rPr lang="en-US" altLang="zh-CN" sz="2400" dirty="0" smtClean="0">
                <a:latin typeface="Times New Roman" panose="02020603050405020304" pitchFamily="18" charset="0"/>
                <a:ea typeface="標楷體" panose="03000509000000000000" pitchFamily="65" charset="-120"/>
                <a:cs typeface="Times New Roman" panose="02020603050405020304" pitchFamily="18" charset="0"/>
              </a:rPr>
              <a:t>33%</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，為現時</a:t>
            </a:r>
            <a:r>
              <a:rPr lang="zh-CN" altLang="en-US" sz="2400" dirty="0" smtClean="0">
                <a:latin typeface="Times New Roman" panose="02020603050405020304" pitchFamily="18" charset="0"/>
                <a:ea typeface="標楷體" panose="03000509000000000000" pitchFamily="65" charset="-120"/>
                <a:cs typeface="Times New Roman" panose="02020603050405020304" pitchFamily="18" charset="0"/>
              </a:rPr>
              <a:t>世界上參與人口最多、經貿規模最大的自由貿易協定</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CN" sz="2400" dirty="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endParaRPr>
          </a:p>
        </p:txBody>
      </p:sp>
      <p:sp>
        <p:nvSpPr>
          <p:cNvPr id="9" name="文本框 8"/>
          <p:cNvSpPr txBox="1"/>
          <p:nvPr/>
        </p:nvSpPr>
        <p:spPr>
          <a:xfrm>
            <a:off x="2188809" y="1324425"/>
            <a:ext cx="8053705" cy="954107"/>
          </a:xfrm>
          <a:prstGeom prst="rect">
            <a:avLst/>
          </a:prstGeom>
          <a:noFill/>
        </p:spPr>
        <p:txBody>
          <a:bodyPr wrap="square" rtlCol="0">
            <a:spAutoFit/>
          </a:bodyPr>
          <a:lstStyle/>
          <a:p>
            <a:pPr algn="ctr"/>
            <a:r>
              <a:rPr lang="zh-TW" altLang="en-US" sz="2800" b="1"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區域全面經濟夥伴關係</a:t>
            </a:r>
            <a:r>
              <a:rPr lang="zh-TW" altLang="en-US" sz="2800" b="1"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協定</a:t>
            </a:r>
            <a:r>
              <a:rPr lang="en-US" altLang="zh-TW" sz="2800" b="1"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(RCEP)</a:t>
            </a:r>
            <a:r>
              <a:rPr lang="zh-CN" altLang="en-US" sz="2800" b="1"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endParaRPr lang="en-US" altLang="zh-CN" sz="2800" b="1"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a:p>
            <a:pPr algn="ctr"/>
            <a:r>
              <a:rPr lang="zh-CN" altLang="en-US" sz="2800" b="1"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世界</a:t>
            </a:r>
            <a:r>
              <a:rPr lang="zh-CN" altLang="en-US" sz="2800" b="1"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經貿規模最大的自由貿易區</a:t>
            </a:r>
          </a:p>
        </p:txBody>
      </p:sp>
      <p:pic>
        <p:nvPicPr>
          <p:cNvPr id="11" name="Picture 10"/>
          <p:cNvPicPr>
            <a:picLocks noChangeAspect="1"/>
          </p:cNvPicPr>
          <p:nvPr/>
        </p:nvPicPr>
        <p:blipFill>
          <a:blip r:embed="rId3"/>
          <a:stretch>
            <a:fillRect/>
          </a:stretch>
        </p:blipFill>
        <p:spPr>
          <a:xfrm>
            <a:off x="138135" y="172063"/>
            <a:ext cx="1594256" cy="580365"/>
          </a:xfrm>
          <a:prstGeom prst="rect">
            <a:avLst/>
          </a:prstGeom>
        </p:spPr>
      </p:pic>
      <p:sp>
        <p:nvSpPr>
          <p:cNvPr id="13" name="任意多边形: 形状 7"/>
          <p:cNvSpPr/>
          <p:nvPr/>
        </p:nvSpPr>
        <p:spPr bwMode="auto">
          <a:xfrm>
            <a:off x="3979356" y="392876"/>
            <a:ext cx="4233288"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TW" altLang="en-US" sz="4000" b="1" dirty="0">
                <a:solidFill>
                  <a:schemeClr val="bg1"/>
                </a:solidFill>
                <a:latin typeface="標楷體" panose="03000509000000000000" pitchFamily="65" charset="-120"/>
                <a:ea typeface="標楷體" panose="03000509000000000000" pitchFamily="65" charset="-120"/>
              </a:rPr>
              <a:t>國際經濟</a:t>
            </a:r>
            <a:r>
              <a:rPr lang="zh-TW" altLang="en-US" sz="4000" b="1" dirty="0" smtClean="0">
                <a:solidFill>
                  <a:schemeClr val="bg1"/>
                </a:solidFill>
                <a:latin typeface="標楷體" panose="03000509000000000000" pitchFamily="65" charset="-120"/>
                <a:ea typeface="標楷體" panose="03000509000000000000" pitchFamily="65" charset="-120"/>
              </a:rPr>
              <a:t>組織</a:t>
            </a:r>
            <a:endParaRPr lang="zh-TW" altLang="en-US" sz="4000" b="1" dirty="0">
              <a:solidFill>
                <a:schemeClr val="bg1"/>
              </a:solidFill>
              <a:latin typeface="標楷體" panose="03000509000000000000" pitchFamily="65" charset="-120"/>
              <a:ea typeface="標楷體" panose="03000509000000000000" pitchFamily="65" charset="-120"/>
            </a:endParaRPr>
          </a:p>
        </p:txBody>
      </p:sp>
      <p:sp>
        <p:nvSpPr>
          <p:cNvPr id="4" name="Rectangle 3"/>
          <p:cNvSpPr/>
          <p:nvPr/>
        </p:nvSpPr>
        <p:spPr>
          <a:xfrm>
            <a:off x="680015" y="3930320"/>
            <a:ext cx="2084610" cy="369332"/>
          </a:xfrm>
          <a:prstGeom prst="rect">
            <a:avLst/>
          </a:prstGeom>
        </p:spPr>
        <p:txBody>
          <a:bodyPr wrap="none">
            <a:spAutoFit/>
          </a:bodyPr>
          <a:lstStyle/>
          <a:p>
            <a:r>
              <a:rPr lang="en-US" altLang="ja-JP" dirty="0"/>
              <a:t>https://rcepsec.org/</a:t>
            </a:r>
            <a:endParaRPr lang="ja-JP" altLang="en-US" dirty="0"/>
          </a:p>
        </p:txBody>
      </p:sp>
      <p:pic>
        <p:nvPicPr>
          <p:cNvPr id="5" name="Picture 4"/>
          <p:cNvPicPr>
            <a:picLocks noChangeAspect="1"/>
          </p:cNvPicPr>
          <p:nvPr/>
        </p:nvPicPr>
        <p:blipFill>
          <a:blip r:embed="rId4"/>
          <a:stretch>
            <a:fillRect/>
          </a:stretch>
        </p:blipFill>
        <p:spPr>
          <a:xfrm>
            <a:off x="440182" y="2958304"/>
            <a:ext cx="2584418" cy="972016"/>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45157" y="1820476"/>
            <a:ext cx="4908658" cy="3293209"/>
          </a:xfrm>
          <a:prstGeom prst="rect">
            <a:avLst/>
          </a:prstGeom>
        </p:spPr>
        <p:txBody>
          <a:bodyPr wrap="square">
            <a:spAutoFit/>
          </a:bodyPr>
          <a:lstStyle/>
          <a:p>
            <a:pPr algn="just"/>
            <a:r>
              <a:rPr lang="zh-TW" altLang="en-US" sz="28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教師可參考香港貿易發展局網站，</a:t>
            </a:r>
            <a:r>
              <a:rPr lang="zh-TW" altLang="en-US" sz="28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取得</a:t>
            </a:r>
            <a:r>
              <a:rPr lang="zh-TW" altLang="en-US" sz="28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有關</a:t>
            </a:r>
            <a:r>
              <a:rPr lang="zh-TW" altLang="en-US" sz="28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「區域全面經濟夥伴關係協定</a:t>
            </a:r>
            <a:r>
              <a:rPr lang="zh-TW" altLang="en-US" sz="28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r>
              <a:rPr lang="en-US" altLang="zh-TW" sz="28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(RCEP)</a:t>
            </a:r>
            <a:r>
              <a:rPr lang="zh-TW" altLang="en-US" sz="28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的</a:t>
            </a:r>
            <a:r>
              <a:rPr lang="zh-TW" altLang="en-US" sz="28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詳細</a:t>
            </a:r>
            <a:r>
              <a:rPr lang="zh-TW" altLang="en-US" sz="28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內容。</a:t>
            </a:r>
            <a:endParaRPr lang="en-US" altLang="zh-TW" sz="28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a:p>
            <a:endParaRPr lang="en-US" altLang="zh-TW" sz="20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a:p>
            <a:r>
              <a:rPr lang="zh-TW" altLang="en-US" sz="20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參考網址</a:t>
            </a:r>
            <a:r>
              <a:rPr lang="en-US" altLang="zh-TW" sz="2000" dirty="0" smtClean="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p>
          <a:p>
            <a:r>
              <a:rPr lang="zh-TW" altLang="zh-HK" sz="2000" dirty="0" smtClean="0">
                <a:latin typeface="DFKai-SB" panose="03000509000000000000" pitchFamily="65" charset="-120"/>
                <a:ea typeface="DFKai-SB" panose="03000509000000000000" pitchFamily="65" charset="-120"/>
                <a:cs typeface="+mn-ea"/>
              </a:rPr>
              <a:t>區域全面經濟夥伴關係協定：資訊圖</a:t>
            </a:r>
          </a:p>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https</a:t>
            </a:r>
            <a:r>
              <a:rPr lang="en-US" altLang="zh-TW" dirty="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research.hktdc.com/tc/data-and-profiles/infographics/rcep</a:t>
            </a:r>
          </a:p>
        </p:txBody>
      </p:sp>
      <p:pic>
        <p:nvPicPr>
          <p:cNvPr id="4" name="Picture 3"/>
          <p:cNvPicPr>
            <a:picLocks noChangeAspect="1"/>
          </p:cNvPicPr>
          <p:nvPr/>
        </p:nvPicPr>
        <p:blipFill>
          <a:blip r:embed="rId2"/>
          <a:stretch>
            <a:fillRect/>
          </a:stretch>
        </p:blipFill>
        <p:spPr>
          <a:xfrm>
            <a:off x="5911198" y="1010432"/>
            <a:ext cx="5388577" cy="5711043"/>
          </a:xfrm>
          <a:prstGeom prst="rect">
            <a:avLst/>
          </a:prstGeom>
        </p:spPr>
      </p:pic>
      <p:pic>
        <p:nvPicPr>
          <p:cNvPr id="5" name="Picture 4"/>
          <p:cNvPicPr>
            <a:picLocks noChangeAspect="1"/>
          </p:cNvPicPr>
          <p:nvPr/>
        </p:nvPicPr>
        <p:blipFill>
          <a:blip r:embed="rId3"/>
          <a:stretch>
            <a:fillRect/>
          </a:stretch>
        </p:blipFill>
        <p:spPr>
          <a:xfrm>
            <a:off x="745157" y="5206728"/>
            <a:ext cx="3766861" cy="741188"/>
          </a:xfrm>
          <a:prstGeom prst="rect">
            <a:avLst/>
          </a:prstGeom>
        </p:spPr>
      </p:pic>
      <p:sp>
        <p:nvSpPr>
          <p:cNvPr id="12" name="任意多边形: 形状 7"/>
          <p:cNvSpPr/>
          <p:nvPr/>
        </p:nvSpPr>
        <p:spPr bwMode="auto">
          <a:xfrm>
            <a:off x="3754191" y="172969"/>
            <a:ext cx="4233288"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TW" altLang="en-US" sz="4000" b="1" dirty="0">
                <a:solidFill>
                  <a:schemeClr val="bg1"/>
                </a:solidFill>
                <a:latin typeface="標楷體" panose="03000509000000000000" pitchFamily="65" charset="-120"/>
                <a:ea typeface="標楷體" panose="03000509000000000000" pitchFamily="65" charset="-120"/>
              </a:rPr>
              <a:t>國際經濟</a:t>
            </a:r>
            <a:r>
              <a:rPr lang="zh-TW" altLang="en-US" sz="4000" b="1" dirty="0" smtClean="0">
                <a:solidFill>
                  <a:schemeClr val="bg1"/>
                </a:solidFill>
                <a:latin typeface="標楷體" panose="03000509000000000000" pitchFamily="65" charset="-120"/>
                <a:ea typeface="標楷體" panose="03000509000000000000" pitchFamily="65" charset="-120"/>
              </a:rPr>
              <a:t>組織</a:t>
            </a:r>
            <a:endParaRPr lang="zh-TW" altLang="en-US" sz="4000" b="1" dirty="0">
              <a:solidFill>
                <a:schemeClr val="bg1"/>
              </a:solidFill>
              <a:latin typeface="標楷體" panose="03000509000000000000" pitchFamily="65" charset="-120"/>
              <a:ea typeface="標楷體" panose="03000509000000000000" pitchFamily="65" charset="-120"/>
            </a:endParaRPr>
          </a:p>
        </p:txBody>
      </p:sp>
      <p:pic>
        <p:nvPicPr>
          <p:cNvPr id="13" name="Picture 12"/>
          <p:cNvPicPr>
            <a:picLocks noChangeAspect="1"/>
          </p:cNvPicPr>
          <p:nvPr/>
        </p:nvPicPr>
        <p:blipFill>
          <a:blip r:embed="rId4"/>
          <a:stretch>
            <a:fillRect/>
          </a:stretch>
        </p:blipFill>
        <p:spPr>
          <a:xfrm>
            <a:off x="207803" y="172969"/>
            <a:ext cx="1594256" cy="580365"/>
          </a:xfrm>
          <a:prstGeom prst="rect">
            <a:avLst/>
          </a:prstGeom>
        </p:spPr>
      </p:pic>
    </p:spTree>
    <p:extLst>
      <p:ext uri="{BB962C8B-B14F-4D97-AF65-F5344CB8AC3E}">
        <p14:creationId xmlns:p14="http://schemas.microsoft.com/office/powerpoint/2010/main" val="16075383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0">
            <a:extLst>
              <a:ext uri="{FF2B5EF4-FFF2-40B4-BE49-F238E27FC236}">
                <a16:creationId xmlns:a16="http://schemas.microsoft.com/office/drawing/2014/main" id="{8E3EE96F-2378-4BA4-8202-5DCCE573319E}"/>
              </a:ext>
            </a:extLst>
          </p:cNvPr>
          <p:cNvSpPr txBox="1"/>
          <p:nvPr/>
        </p:nvSpPr>
        <p:spPr>
          <a:xfrm>
            <a:off x="4356760" y="0"/>
            <a:ext cx="30015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70AD47">
                    <a:lumMod val="50000"/>
                  </a:srgbClr>
                </a:solidFill>
                <a:effectLst/>
                <a:uLnTx/>
                <a:uFillTx/>
                <a:latin typeface="標楷體" panose="03000509000000000000" pitchFamily="65" charset="-120"/>
                <a:ea typeface="標楷體" panose="03000509000000000000" pitchFamily="65" charset="-120"/>
                <a:cs typeface="+mn-cs"/>
              </a:rPr>
              <a:t>使用指引</a:t>
            </a:r>
            <a:endParaRPr kumimoji="0" lang="zh-CN" altLang="en-US" sz="4000" b="1" i="0" u="none" strike="noStrike" kern="1200" cap="none" spc="0" normalizeH="0" baseline="0" noProof="0" dirty="0">
              <a:ln>
                <a:noFill/>
              </a:ln>
              <a:solidFill>
                <a:srgbClr val="70AD47">
                  <a:lumMod val="50000"/>
                </a:srgbClr>
              </a:solidFill>
              <a:effectLst/>
              <a:uLnTx/>
              <a:uFillTx/>
              <a:latin typeface="標楷體" panose="03000509000000000000" pitchFamily="65" charset="-120"/>
              <a:ea typeface="標楷體" panose="03000509000000000000" pitchFamily="65" charset="-120"/>
              <a:cs typeface="+mn-cs"/>
            </a:endParaRPr>
          </a:p>
        </p:txBody>
      </p:sp>
      <p:sp>
        <p:nvSpPr>
          <p:cNvPr id="13" name="文本框 10">
            <a:extLst>
              <a:ext uri="{FF2B5EF4-FFF2-40B4-BE49-F238E27FC236}">
                <a16:creationId xmlns:a16="http://schemas.microsoft.com/office/drawing/2014/main" id="{8E3EE96F-2378-4BA4-8202-5DCCE573319E}"/>
              </a:ext>
            </a:extLst>
          </p:cNvPr>
          <p:cNvSpPr txBox="1"/>
          <p:nvPr/>
        </p:nvSpPr>
        <p:spPr>
          <a:xfrm>
            <a:off x="227195" y="707886"/>
            <a:ext cx="11576115" cy="601703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本資料以教師為</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主要</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對象，提供與課題相關的知識內容，方便教師備課時掌握教學內容</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endParaRPr kumimoji="0" lang="en-US" altLang="zh-CN"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本資源所提供的資料、視頻、相片、圖片、思考問題與建議答案等</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可作多用途使用，如</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教師課</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堂教學材料</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課</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程規劃和學與教的參考、</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學生課業等</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。教師應</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配合</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公民與社會發展科課程及評估指引</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中四至中六</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en-US" altLang="zh-TW" sz="2400" i="0" u="none" strike="noStrike" kern="1200" cap="none" spc="0" normalizeH="0" baseline="0" noProof="0" dirty="0">
                <a:ln>
                  <a:noFill/>
                </a:ln>
                <a:effectLst/>
                <a:uLnTx/>
                <a:uFillTx/>
                <a:latin typeface="Times New Roman" panose="02020603050405020304" pitchFamily="18" charset="0"/>
                <a:ea typeface="標楷體" panose="03000509000000000000" pitchFamily="65" charset="-120"/>
                <a:cs typeface="Times New Roman" panose="02020603050405020304" pitchFamily="18" charset="0"/>
              </a:rPr>
              <a:t>2021</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下稱</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指引</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按學生學習多樣性、課堂教學、</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評估</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需</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要</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等調整以作出合適的</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處理。</a:t>
            </a:r>
            <a:endPar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就本資源的內容，教師可提供適切的補充或安排學生預習</a:t>
            </a:r>
            <a:r>
              <a:rPr kumimoji="0" lang="en-US" altLang="zh-CN"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延伸學習，加深學生對資料和課題的認識。</a:t>
            </a:r>
            <a:endPar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教師可以按照本科課程理念與宗旨</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選取其他正確可信、客觀持平</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的</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學與教資源，</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以助學生建立穩固的知識基礎，</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培養正面價值觀和積極的態度</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，以及提升慎思明辨</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解難等思考能力和不同的共通能力</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endPar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400" i="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部分</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資料因版權問題而未能</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下載方便即時瀏覽</a:t>
            </a:r>
            <a:r>
              <a:rPr kumimoji="0" lang="zh-CN" altLang="en-US" sz="2400" i="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已</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提供有關網址，</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請自行上網瀏覽。</a:t>
            </a:r>
            <a:endParaRPr kumimoji="0" lang="en-US" altLang="zh-CN"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部分資料可能在教師使用時已有所更新，教師可</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瀏</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覽網址，以取得最新資料。</a:t>
            </a:r>
            <a:endParaRPr kumimoji="0" lang="en-US" altLang="zh-CN"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請同時參閱</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指引</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以了解課程學與教的要求與安排</a:t>
            </a:r>
            <a:r>
              <a:rPr kumimoji="0" lang="zh-CN" altLang="en-US" sz="2400" i="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。歡迎教師指正未盡完善之處</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，亦歡迎提供</a:t>
            </a:r>
            <a:r>
              <a:rPr kumimoji="0" lang="zh-CN" altLang="en-US" sz="2400" i="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更新資料，以增潤內容，供所有教師參考之用。</a:t>
            </a:r>
            <a:endParaRPr kumimoji="0" lang="en-US" altLang="zh-CN"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97372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a:extLst>
              <a:ext uri="{FF2B5EF4-FFF2-40B4-BE49-F238E27FC236}">
                <a16:creationId xmlns:a16="http://schemas.microsoft.com/office/drawing/2014/main" id="{33D43882-118E-478A-B60F-55B87EE96787}"/>
              </a:ext>
            </a:extLst>
          </p:cNvPr>
          <p:cNvGrpSpPr/>
          <p:nvPr/>
        </p:nvGrpSpPr>
        <p:grpSpPr>
          <a:xfrm>
            <a:off x="306095" y="277294"/>
            <a:ext cx="2674938" cy="674687"/>
            <a:chOff x="977900" y="557213"/>
            <a:chExt cx="2674938" cy="674687"/>
          </a:xfrm>
        </p:grpSpPr>
        <p:sp>
          <p:nvSpPr>
            <p:cNvPr id="18" name="矩形 17">
              <a:extLst>
                <a:ext uri="{FF2B5EF4-FFF2-40B4-BE49-F238E27FC236}">
                  <a16:creationId xmlns:a16="http://schemas.microsoft.com/office/drawing/2014/main" id="{48FA8C00-1C89-4C23-BC03-D6913629B590}"/>
                </a:ext>
              </a:extLst>
            </p:cNvPr>
            <p:cNvSpPr/>
            <p:nvPr/>
          </p:nvSpPr>
          <p:spPr>
            <a:xfrm>
              <a:off x="977900" y="806450"/>
              <a:ext cx="363538"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矩形 18">
              <a:extLst>
                <a:ext uri="{FF2B5EF4-FFF2-40B4-BE49-F238E27FC236}">
                  <a16:creationId xmlns:a16="http://schemas.microsoft.com/office/drawing/2014/main" id="{00A3E3D5-2523-424A-A70E-E3F1BC1A37CB}"/>
                </a:ext>
              </a:extLst>
            </p:cNvPr>
            <p:cNvSpPr/>
            <p:nvPr/>
          </p:nvSpPr>
          <p:spPr>
            <a:xfrm>
              <a:off x="1101725" y="941388"/>
              <a:ext cx="303213"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 name="文本框 13">
              <a:extLst>
                <a:ext uri="{FF2B5EF4-FFF2-40B4-BE49-F238E27FC236}">
                  <a16:creationId xmlns:a16="http://schemas.microsoft.com/office/drawing/2014/main" id="{B477E51F-FCA8-43CF-931A-7277A2552AB3}"/>
                </a:ext>
              </a:extLst>
            </p:cNvPr>
            <p:cNvSpPr txBox="1">
              <a:spLocks noChangeArrowheads="1"/>
            </p:cNvSpPr>
            <p:nvPr/>
          </p:nvSpPr>
          <p:spPr bwMode="auto">
            <a:xfrm>
              <a:off x="1341438" y="557213"/>
              <a:ext cx="2311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600" b="1" dirty="0">
                  <a:latin typeface="標楷體" panose="03000509000000000000" pitchFamily="65" charset="-120"/>
                  <a:ea typeface="標楷體" panose="03000509000000000000" pitchFamily="65" charset="-120"/>
                </a:rPr>
                <a:t>導入</a:t>
              </a:r>
            </a:p>
          </p:txBody>
        </p:sp>
        <p:cxnSp>
          <p:nvCxnSpPr>
            <p:cNvPr id="21" name="直接连接符 20">
              <a:extLst>
                <a:ext uri="{FF2B5EF4-FFF2-40B4-BE49-F238E27FC236}">
                  <a16:creationId xmlns:a16="http://schemas.microsoft.com/office/drawing/2014/main" id="{16F561A5-B2D8-4AA5-B9BC-1965B04E02BF}"/>
                </a:ext>
              </a:extLst>
            </p:cNvPr>
            <p:cNvCxnSpPr>
              <a:cxnSpLocks/>
            </p:cNvCxnSpPr>
            <p:nvPr/>
          </p:nvCxnSpPr>
          <p:spPr>
            <a:xfrm>
              <a:off x="1404938" y="1204913"/>
              <a:ext cx="193675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1" name="任意多边形: 形状 7">
            <a:extLst>
              <a:ext uri="{FF2B5EF4-FFF2-40B4-BE49-F238E27FC236}">
                <a16:creationId xmlns:a16="http://schemas.microsoft.com/office/drawing/2014/main" id="{35A996F3-9DB6-4D14-ACB7-15B949DD9065}"/>
              </a:ext>
            </a:extLst>
          </p:cNvPr>
          <p:cNvSpPr/>
          <p:nvPr/>
        </p:nvSpPr>
        <p:spPr bwMode="auto">
          <a:xfrm>
            <a:off x="3465870" y="383656"/>
            <a:ext cx="6275289" cy="649287"/>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lnSpc>
                <a:spcPts val="3560"/>
              </a:lnSpc>
              <a:spcAft>
                <a:spcPts val="0"/>
              </a:spcAft>
              <a:defRPr/>
            </a:pPr>
            <a:r>
              <a:rPr lang="en-US" altLang="zh-CN" sz="2800" b="1" dirty="0">
                <a:solidFill>
                  <a:srgbClr val="FFFFFF"/>
                </a:solidFill>
                <a:latin typeface="DFKai-SB" panose="03000509000000000000" pitchFamily="65" charset="-120"/>
                <a:ea typeface="DFKai-SB" panose="03000509000000000000" pitchFamily="65" charset="-120"/>
                <a:sym typeface="Times New Roman" panose="02020603050405020304" pitchFamily="18" charset="0"/>
              </a:rPr>
              <a:t> </a:t>
            </a:r>
            <a:r>
              <a:rPr lang="zh-CN" altLang="en-US" sz="4000" b="1" dirty="0">
                <a:solidFill>
                  <a:srgbClr val="FFFFFF"/>
                </a:solidFill>
                <a:latin typeface="DFKai-SB" panose="03000509000000000000" pitchFamily="65" charset="-120"/>
                <a:ea typeface="DFKai-SB" panose="03000509000000000000" pitchFamily="65" charset="-120"/>
                <a:sym typeface="Times New Roman" panose="02020603050405020304" pitchFamily="18" charset="0"/>
              </a:rPr>
              <a:t>經濟全球化的概略含義</a:t>
            </a:r>
          </a:p>
        </p:txBody>
      </p:sp>
      <p:sp>
        <p:nvSpPr>
          <p:cNvPr id="10" name="内容占位符 4"/>
          <p:cNvSpPr txBox="1">
            <a:spLocks/>
          </p:cNvSpPr>
          <p:nvPr/>
        </p:nvSpPr>
        <p:spPr>
          <a:xfrm>
            <a:off x="487864" y="1257461"/>
            <a:ext cx="5175818" cy="5262979"/>
          </a:xfrm>
          <a:prstGeom prst="rect">
            <a:avLst/>
          </a:prstGeom>
        </p:spPr>
        <p:txBody>
          <a:bodyPr wrap="square">
            <a:spAutoFit/>
          </a:bodyPr>
          <a:lstStyle>
            <a:lvl1pPr marL="0" indent="45720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 </a:t>
            </a:r>
            <a:r>
              <a:rPr lang="zh-CN" sz="3200"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經濟全球化，是指</a:t>
            </a:r>
            <a:r>
              <a:rPr lang="zh-CN" altLang="en-US" sz="3200"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商品、</a:t>
            </a:r>
            <a:r>
              <a:rPr lang="zh-CN" altLang="en-US" sz="3200" dirty="0" smtClean="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服務</a:t>
            </a:r>
            <a:r>
              <a:rPr lang="zh-TW" altLang="en-US" sz="3200"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a:t>
            </a:r>
            <a:r>
              <a:rPr lang="zh-CN" altLang="en-US" sz="3200" dirty="0" smtClean="0">
                <a:latin typeface="DFKai-SB" panose="03000509000000000000" pitchFamily="65" charset="-120"/>
                <a:ea typeface="DFKai-SB" panose="03000509000000000000" pitchFamily="65" charset="-120"/>
                <a:cs typeface="微软雅黑" panose="020B0503020204020204" pitchFamily="34" charset="-122"/>
                <a:sym typeface="Times New Roman" panose="02020603050405020304" pitchFamily="18" charset="0"/>
              </a:rPr>
              <a:t>資本</a:t>
            </a:r>
            <a:r>
              <a:rPr lang="zh-CN" altLang="en-US" sz="3200" dirty="0">
                <a:latin typeface="DFKai-SB" panose="03000509000000000000" pitchFamily="65" charset="-120"/>
                <a:ea typeface="DFKai-SB" panose="03000509000000000000" pitchFamily="65" charset="-120"/>
                <a:cs typeface="微软雅黑" panose="020B0503020204020204" pitchFamily="34" charset="-122"/>
                <a:sym typeface="Times New Roman" panose="02020603050405020304" pitchFamily="18" charset="0"/>
              </a:rPr>
              <a:t>、技術、資訊及</a:t>
            </a:r>
            <a:r>
              <a:rPr lang="zh-TW" altLang="en-US" sz="3200" dirty="0" smtClean="0">
                <a:latin typeface="DFKai-SB" panose="03000509000000000000" pitchFamily="65" charset="-120"/>
                <a:ea typeface="DFKai-SB" panose="03000509000000000000" pitchFamily="65" charset="-120"/>
                <a:cs typeface="微软雅黑" panose="020B0503020204020204" pitchFamily="34" charset="-122"/>
                <a:sym typeface="Times New Roman" panose="02020603050405020304" pitchFamily="18" charset="0"/>
              </a:rPr>
              <a:t>勞工等</a:t>
            </a:r>
            <a:r>
              <a:rPr lang="zh-CN" altLang="en-US" sz="3200" dirty="0" smtClean="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在全球頻繁</a:t>
            </a:r>
            <a:r>
              <a:rPr lang="zh-CN" altLang="en-US" sz="3200"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的跨境流動，使</a:t>
            </a:r>
            <a:r>
              <a:rPr lang="zh-CN" altLang="en-US" sz="3200" dirty="0" smtClean="0">
                <a:latin typeface="DFKai-SB" panose="03000509000000000000" pitchFamily="65" charset="-120"/>
                <a:ea typeface="DFKai-SB" panose="03000509000000000000" pitchFamily="65" charset="-120"/>
                <a:cs typeface="微软雅黑" panose="020B0503020204020204" pitchFamily="34" charset="-122"/>
                <a:sym typeface="Times New Roman" panose="02020603050405020304" pitchFamily="18" charset="0"/>
              </a:rPr>
              <a:t>世界</a:t>
            </a:r>
            <a:r>
              <a:rPr lang="zh-TW" altLang="en-US" sz="3200" dirty="0" smtClean="0">
                <a:latin typeface="DFKai-SB" panose="03000509000000000000" pitchFamily="65" charset="-120"/>
                <a:ea typeface="DFKai-SB" panose="03000509000000000000" pitchFamily="65" charset="-120"/>
                <a:cs typeface="微软雅黑" panose="020B0503020204020204" pitchFamily="34" charset="-122"/>
                <a:sym typeface="Times New Roman" panose="02020603050405020304" pitchFamily="18" charset="0"/>
              </a:rPr>
              <a:t>愈來愈</a:t>
            </a:r>
            <a:r>
              <a:rPr lang="zh-CN" altLang="en-US" sz="3200" dirty="0" smtClean="0">
                <a:latin typeface="DFKai-SB" panose="03000509000000000000" pitchFamily="65" charset="-120"/>
                <a:ea typeface="DFKai-SB" panose="03000509000000000000" pitchFamily="65" charset="-120"/>
                <a:cs typeface="微软雅黑" panose="020B0503020204020204" pitchFamily="34" charset="-122"/>
                <a:sym typeface="Times New Roman" panose="02020603050405020304" pitchFamily="18" charset="0"/>
              </a:rPr>
              <a:t>成為</a:t>
            </a:r>
            <a:r>
              <a:rPr lang="zh-CN" altLang="en-US" sz="3200" dirty="0">
                <a:latin typeface="DFKai-SB" panose="03000509000000000000" pitchFamily="65" charset="-120"/>
                <a:ea typeface="DFKai-SB" panose="03000509000000000000" pitchFamily="65" charset="-120"/>
                <a:cs typeface="微软雅黑" panose="020B0503020204020204" pitchFamily="34" charset="-122"/>
                <a:sym typeface="Times New Roman" panose="02020603050405020304" pitchFamily="18" charset="0"/>
              </a:rPr>
              <a:t>一個各國經濟相互依存、相互依賴的整體</a:t>
            </a:r>
            <a:r>
              <a:rPr lang="zh-CN" altLang="en-US" sz="3200"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a:t>
            </a:r>
            <a:r>
              <a:rPr lang="zh-CN" altLang="en-US" sz="3200" dirty="0">
                <a:latin typeface="DFKai-SB" panose="03000509000000000000" pitchFamily="65" charset="-120"/>
                <a:ea typeface="DFKai-SB" panose="03000509000000000000" pitchFamily="65" charset="-120"/>
                <a:cs typeface="微软雅黑" panose="020B0503020204020204" pitchFamily="34" charset="-122"/>
                <a:sym typeface="+mn-ea"/>
              </a:rPr>
              <a:t>經濟全球化</a:t>
            </a:r>
            <a:r>
              <a:rPr lang="zh-CN" altLang="en-US" sz="3200" dirty="0" smtClean="0">
                <a:latin typeface="DFKai-SB" panose="03000509000000000000" pitchFamily="65" charset="-120"/>
                <a:ea typeface="DFKai-SB" panose="03000509000000000000" pitchFamily="65" charset="-120"/>
                <a:cs typeface="微软雅黑" panose="020B0503020204020204" pitchFamily="34" charset="-122"/>
                <a:sym typeface="+mn-ea"/>
              </a:rPr>
              <a:t>促進世界</a:t>
            </a:r>
            <a:r>
              <a:rPr lang="zh-CN" altLang="en-US" sz="3200" dirty="0">
                <a:latin typeface="DFKai-SB" panose="03000509000000000000" pitchFamily="65" charset="-120"/>
                <a:ea typeface="DFKai-SB" panose="03000509000000000000" pitchFamily="65" charset="-120"/>
                <a:cs typeface="微软雅黑" panose="020B0503020204020204" pitchFamily="34" charset="-122"/>
                <a:sym typeface="+mn-ea"/>
              </a:rPr>
              <a:t>各國人民的交往。</a:t>
            </a:r>
          </a:p>
        </p:txBody>
      </p:sp>
      <p:pic>
        <p:nvPicPr>
          <p:cNvPr id="12" name="圖片 9"/>
          <p:cNvPicPr/>
          <p:nvPr/>
        </p:nvPicPr>
        <p:blipFill rotWithShape="1">
          <a:blip r:embed="rId2" cstate="email">
            <a:extLst>
              <a:ext uri="{28A0092B-C50C-407E-A947-70E740481C1C}">
                <a14:useLocalDpi xmlns:a14="http://schemas.microsoft.com/office/drawing/2010/main"/>
              </a:ext>
            </a:extLst>
          </a:blip>
          <a:srcRect/>
          <a:stretch/>
        </p:blipFill>
        <p:spPr bwMode="auto">
          <a:xfrm>
            <a:off x="6102220" y="2146042"/>
            <a:ext cx="5365528" cy="3006924"/>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1495223" y="2376485"/>
            <a:ext cx="9201553" cy="4282159"/>
            <a:chOff x="1573161" y="1990571"/>
            <a:chExt cx="9201553" cy="4282159"/>
          </a:xfrm>
        </p:grpSpPr>
        <p:pic>
          <p:nvPicPr>
            <p:cNvPr id="25" name="Picture 24"/>
            <p:cNvPicPr>
              <a:picLocks noChangeAspect="1"/>
            </p:cNvPicPr>
            <p:nvPr/>
          </p:nvPicPr>
          <p:blipFill>
            <a:blip r:embed="rId2"/>
            <a:stretch>
              <a:fillRect/>
            </a:stretch>
          </p:blipFill>
          <p:spPr>
            <a:xfrm>
              <a:off x="2343400" y="1990571"/>
              <a:ext cx="7305675" cy="3171825"/>
            </a:xfrm>
            <a:prstGeom prst="rect">
              <a:avLst/>
            </a:prstGeom>
          </p:spPr>
        </p:pic>
        <p:cxnSp>
          <p:nvCxnSpPr>
            <p:cNvPr id="27" name="Straight Arrow Connector 26"/>
            <p:cNvCxnSpPr/>
            <p:nvPr/>
          </p:nvCxnSpPr>
          <p:spPr>
            <a:xfrm>
              <a:off x="1797863" y="5515896"/>
              <a:ext cx="8396748" cy="29497"/>
            </a:xfrm>
            <a:prstGeom prst="straightConnector1">
              <a:avLst/>
            </a:prstGeom>
            <a:ln w="76200">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28" name="TextBox 27"/>
            <p:cNvSpPr txBox="1"/>
            <p:nvPr/>
          </p:nvSpPr>
          <p:spPr>
            <a:xfrm>
              <a:off x="1573161" y="5739678"/>
              <a:ext cx="1160207" cy="523220"/>
            </a:xfrm>
            <a:prstGeom prst="rect">
              <a:avLst/>
            </a:prstGeom>
            <a:noFill/>
          </p:spPr>
          <p:txBody>
            <a:bodyPr wrap="square" rtlCol="0">
              <a:spAutoFit/>
            </a:bodyPr>
            <a:lstStyle/>
            <a:p>
              <a:r>
                <a:rPr lang="zh-TW" altLang="en-US" sz="2800" dirty="0">
                  <a:latin typeface="DFKai-SB" panose="03000509000000000000" pitchFamily="65" charset="-120"/>
                  <a:ea typeface="DFKai-SB" panose="03000509000000000000" pitchFamily="65" charset="-120"/>
                </a:rPr>
                <a:t>古時</a:t>
              </a:r>
            </a:p>
          </p:txBody>
        </p:sp>
        <p:sp>
          <p:nvSpPr>
            <p:cNvPr id="29" name="TextBox 28"/>
            <p:cNvSpPr txBox="1"/>
            <p:nvPr/>
          </p:nvSpPr>
          <p:spPr>
            <a:xfrm>
              <a:off x="9614507" y="5749510"/>
              <a:ext cx="1160207" cy="523220"/>
            </a:xfrm>
            <a:prstGeom prst="rect">
              <a:avLst/>
            </a:prstGeom>
            <a:noFill/>
          </p:spPr>
          <p:txBody>
            <a:bodyPr wrap="square" rtlCol="0">
              <a:spAutoFit/>
            </a:bodyPr>
            <a:lstStyle>
              <a:defPPr>
                <a:defRPr lang="zh-CN"/>
              </a:defPPr>
              <a:lvl1pPr>
                <a:defRPr>
                  <a:latin typeface="DFKai-SB" panose="03000509000000000000" pitchFamily="65" charset="-120"/>
                  <a:ea typeface="DFKai-SB" panose="03000509000000000000" pitchFamily="65" charset="-120"/>
                </a:defRPr>
              </a:lvl1pPr>
            </a:lstStyle>
            <a:p>
              <a:r>
                <a:rPr lang="zh-TW" altLang="en-US" sz="2800" dirty="0"/>
                <a:t>現代</a:t>
              </a:r>
            </a:p>
          </p:txBody>
        </p:sp>
      </p:grpSp>
      <p:grpSp>
        <p:nvGrpSpPr>
          <p:cNvPr id="30" name="组合 26">
            <a:extLst>
              <a:ext uri="{FF2B5EF4-FFF2-40B4-BE49-F238E27FC236}">
                <a16:creationId xmlns:a16="http://schemas.microsoft.com/office/drawing/2014/main" id="{C4920005-12BC-4B2B-ACA5-65B8D46A33CB}"/>
              </a:ext>
            </a:extLst>
          </p:cNvPr>
          <p:cNvGrpSpPr/>
          <p:nvPr/>
        </p:nvGrpSpPr>
        <p:grpSpPr>
          <a:xfrm>
            <a:off x="765298" y="277580"/>
            <a:ext cx="2674938" cy="674687"/>
            <a:chOff x="977900" y="557213"/>
            <a:chExt cx="2674938" cy="674687"/>
          </a:xfrm>
        </p:grpSpPr>
        <p:sp>
          <p:nvSpPr>
            <p:cNvPr id="31" name="矩形 6">
              <a:extLst>
                <a:ext uri="{FF2B5EF4-FFF2-40B4-BE49-F238E27FC236}">
                  <a16:creationId xmlns:a16="http://schemas.microsoft.com/office/drawing/2014/main" id="{5C570427-31EB-45C7-8E2D-1A1B527BF4D9}"/>
                </a:ext>
              </a:extLst>
            </p:cNvPr>
            <p:cNvSpPr/>
            <p:nvPr/>
          </p:nvSpPr>
          <p:spPr>
            <a:xfrm>
              <a:off x="977900" y="806450"/>
              <a:ext cx="363538"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2" name="矩形 7">
              <a:extLst>
                <a:ext uri="{FF2B5EF4-FFF2-40B4-BE49-F238E27FC236}">
                  <a16:creationId xmlns:a16="http://schemas.microsoft.com/office/drawing/2014/main" id="{15A310ED-077D-4C0D-B723-9A71B1F2D25C}"/>
                </a:ext>
              </a:extLst>
            </p:cNvPr>
            <p:cNvSpPr/>
            <p:nvPr/>
          </p:nvSpPr>
          <p:spPr>
            <a:xfrm>
              <a:off x="1101725" y="941388"/>
              <a:ext cx="303213"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3" name="文本框 13">
              <a:extLst>
                <a:ext uri="{FF2B5EF4-FFF2-40B4-BE49-F238E27FC236}">
                  <a16:creationId xmlns:a16="http://schemas.microsoft.com/office/drawing/2014/main" id="{BB093143-3EFA-45BD-BFA2-FAB4B3EC902A}"/>
                </a:ext>
              </a:extLst>
            </p:cNvPr>
            <p:cNvSpPr txBox="1">
              <a:spLocks noChangeArrowheads="1"/>
            </p:cNvSpPr>
            <p:nvPr/>
          </p:nvSpPr>
          <p:spPr bwMode="auto">
            <a:xfrm>
              <a:off x="1341438" y="557213"/>
              <a:ext cx="2311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TW" altLang="en-US" sz="3600" b="1" dirty="0">
                  <a:latin typeface="標楷體" panose="03000509000000000000" pitchFamily="65" charset="-120"/>
                  <a:ea typeface="標楷體" panose="03000509000000000000" pitchFamily="65" charset="-120"/>
                </a:rPr>
                <a:t>討論</a:t>
              </a:r>
              <a:endParaRPr lang="zh-CN" altLang="en-US" sz="3600" b="1" dirty="0">
                <a:latin typeface="標楷體" panose="03000509000000000000" pitchFamily="65" charset="-120"/>
                <a:ea typeface="標楷體" panose="03000509000000000000" pitchFamily="65" charset="-120"/>
              </a:endParaRPr>
            </a:p>
          </p:txBody>
        </p:sp>
        <p:cxnSp>
          <p:nvCxnSpPr>
            <p:cNvPr id="34" name="直接连接符 30">
              <a:extLst>
                <a:ext uri="{FF2B5EF4-FFF2-40B4-BE49-F238E27FC236}">
                  <a16:creationId xmlns:a16="http://schemas.microsoft.com/office/drawing/2014/main" id="{B2C28F7E-224F-4090-903A-8F1CD77F63B5}"/>
                </a:ext>
              </a:extLst>
            </p:cNvPr>
            <p:cNvCxnSpPr>
              <a:cxnSpLocks/>
            </p:cNvCxnSpPr>
            <p:nvPr/>
          </p:nvCxnSpPr>
          <p:spPr>
            <a:xfrm>
              <a:off x="1404938" y="1204913"/>
              <a:ext cx="193675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内容占位符 4"/>
          <p:cNvSpPr txBox="1">
            <a:spLocks/>
          </p:cNvSpPr>
          <p:nvPr/>
        </p:nvSpPr>
        <p:spPr>
          <a:xfrm>
            <a:off x="889123" y="1113407"/>
            <a:ext cx="11142486" cy="830997"/>
          </a:xfrm>
          <a:prstGeom prst="rect">
            <a:avLst/>
          </a:prstGeom>
        </p:spPr>
        <p:txBody>
          <a:bodyPr wrap="square">
            <a:spAutoFit/>
          </a:bodyPr>
          <a:lstStyle>
            <a:lvl1pPr marL="0" indent="45720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2600"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 </a:t>
            </a:r>
            <a:r>
              <a:rPr lang="zh-TW" altLang="en-US" sz="3200" dirty="0" smtClean="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討論</a:t>
            </a:r>
            <a:r>
              <a:rPr lang="zh-TW" altLang="en-US" sz="3200"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運輸和</a:t>
            </a:r>
            <a:r>
              <a:rPr lang="zh-TW" altLang="en-US" sz="3200" dirty="0" smtClean="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通訊科技的</a:t>
            </a:r>
            <a:r>
              <a:rPr lang="zh-TW" altLang="en-US" sz="3200"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轉變如何</a:t>
            </a:r>
            <a:r>
              <a:rPr lang="zh-TW" altLang="en-US" sz="3200" dirty="0" smtClean="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促進世界相互依存。</a:t>
            </a:r>
            <a:endParaRPr lang="en-US" altLang="zh-TW" sz="3200"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endParaRPr>
          </a:p>
        </p:txBody>
      </p:sp>
      <p:sp>
        <p:nvSpPr>
          <p:cNvPr id="14" name="標題 1">
            <a:extLst>
              <a:ext uri="{FF2B5EF4-FFF2-40B4-BE49-F238E27FC236}">
                <a16:creationId xmlns:a16="http://schemas.microsoft.com/office/drawing/2014/main" id="{5B42A51A-1CDF-4913-96C7-8C38A370739A}"/>
              </a:ext>
            </a:extLst>
          </p:cNvPr>
          <p:cNvSpPr>
            <a:spLocks noGrp="1"/>
          </p:cNvSpPr>
          <p:nvPr>
            <p:ph type="title"/>
          </p:nvPr>
        </p:nvSpPr>
        <p:spPr>
          <a:xfrm>
            <a:off x="3816974" y="406571"/>
            <a:ext cx="5719595" cy="604029"/>
          </a:xfrm>
        </p:spPr>
        <p:txBody>
          <a:bodyPr/>
          <a:lstStyle/>
          <a:p>
            <a:r>
              <a:rPr lang="zh-TW" altLang="en-US" sz="4000" b="1" dirty="0">
                <a:latin typeface="標楷體" panose="03000509000000000000" pitchFamily="65" charset="-120"/>
                <a:ea typeface="標楷體" panose="03000509000000000000" pitchFamily="65" charset="-120"/>
              </a:rPr>
              <a:t>全球化的歷史進程</a:t>
            </a:r>
            <a:endParaRPr lang="zh-HK" altLang="en-US" sz="40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95960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half" idx="1"/>
          </p:nvPr>
        </p:nvSpPr>
        <p:spPr>
          <a:xfrm>
            <a:off x="562187" y="938578"/>
            <a:ext cx="10773410" cy="1815882"/>
          </a:xfrm>
        </p:spPr>
        <p:txBody>
          <a:bodyPr>
            <a:spAutoFit/>
          </a:bodyPr>
          <a:lstStyle/>
          <a:p>
            <a:pPr indent="457200" algn="just" latinLnBrk="0">
              <a:lnSpc>
                <a:spcPct val="100000"/>
              </a:lnSpc>
              <a:spcBef>
                <a:spcPts val="0"/>
              </a:spcBef>
              <a:spcAft>
                <a:spcPts val="0"/>
              </a:spcAft>
            </a:pPr>
            <a:r>
              <a:rPr lang="en-US" altLang="zh-CN" sz="2600" dirty="0">
                <a:solidFill>
                  <a:schemeClr val="tx1"/>
                </a:solidFill>
                <a:latin typeface="DFKai-SB" panose="03000509000000000000" pitchFamily="65" charset="-120"/>
                <a:ea typeface="DFKai-SB" panose="03000509000000000000" pitchFamily="65" charset="-120"/>
                <a:cs typeface="微软雅黑" panose="020B0503020204020204" pitchFamily="34" charset="-122"/>
              </a:rPr>
              <a:t> </a:t>
            </a:r>
            <a:r>
              <a:rPr lang="zh-CN" sz="2800" dirty="0">
                <a:solidFill>
                  <a:schemeClr val="tx1"/>
                </a:solidFill>
                <a:latin typeface="DFKai-SB" panose="03000509000000000000" pitchFamily="65" charset="-120"/>
                <a:ea typeface="DFKai-SB" panose="03000509000000000000" pitchFamily="65" charset="-120"/>
                <a:cs typeface="微软雅黑" panose="020B0503020204020204" pitchFamily="34" charset="-122"/>
              </a:rPr>
              <a:t>經濟全球化是科技進步的結果。</a:t>
            </a:r>
            <a:r>
              <a:rPr lang="zh-CN" sz="2800" dirty="0">
                <a:solidFill>
                  <a:schemeClr val="tx1"/>
                </a:solidFill>
                <a:latin typeface="DFKai-SB" panose="03000509000000000000" pitchFamily="65" charset="-120"/>
                <a:ea typeface="DFKai-SB" panose="03000509000000000000" pitchFamily="65" charset="-120"/>
                <a:cs typeface="微软雅黑" panose="020B0503020204020204" pitchFamily="34" charset="-122"/>
                <a:sym typeface="+mn-ea"/>
              </a:rPr>
              <a:t>科技的發展降低了貨物運輸、資訊傳播</a:t>
            </a:r>
            <a:r>
              <a:rPr lang="zh-CN" sz="2800" dirty="0" smtClean="0">
                <a:solidFill>
                  <a:schemeClr val="tx1"/>
                </a:solidFill>
                <a:latin typeface="DFKai-SB" panose="03000509000000000000" pitchFamily="65" charset="-120"/>
                <a:ea typeface="DFKai-SB" panose="03000509000000000000" pitchFamily="65" charset="-120"/>
                <a:cs typeface="微软雅黑" panose="020B0503020204020204" pitchFamily="34" charset="-122"/>
                <a:sym typeface="+mn-ea"/>
              </a:rPr>
              <a:t>和</a:t>
            </a:r>
            <a:r>
              <a:rPr lang="zh-TW" altLang="en-US" sz="2800" dirty="0" smtClean="0">
                <a:latin typeface="DFKai-SB" panose="03000509000000000000" pitchFamily="65" charset="-120"/>
                <a:ea typeface="DFKai-SB" panose="03000509000000000000" pitchFamily="65" charset="-120"/>
                <a:cs typeface="微软雅黑" panose="020B0503020204020204" pitchFamily="34" charset="-122"/>
                <a:sym typeface="+mn-ea"/>
              </a:rPr>
              <a:t>勞工</a:t>
            </a:r>
            <a:r>
              <a:rPr lang="zh-CN" sz="2800" dirty="0" smtClean="0">
                <a:solidFill>
                  <a:schemeClr val="tx1"/>
                </a:solidFill>
                <a:latin typeface="DFKai-SB" panose="03000509000000000000" pitchFamily="65" charset="-120"/>
                <a:ea typeface="DFKai-SB" panose="03000509000000000000" pitchFamily="65" charset="-120"/>
                <a:cs typeface="微软雅黑" panose="020B0503020204020204" pitchFamily="34" charset="-122"/>
                <a:sym typeface="+mn-ea"/>
              </a:rPr>
              <a:t>流動</a:t>
            </a:r>
            <a:r>
              <a:rPr lang="zh-CN" sz="2800" dirty="0">
                <a:solidFill>
                  <a:schemeClr val="tx1"/>
                </a:solidFill>
                <a:latin typeface="DFKai-SB" panose="03000509000000000000" pitchFamily="65" charset="-120"/>
                <a:ea typeface="DFKai-SB" panose="03000509000000000000" pitchFamily="65" charset="-120"/>
                <a:cs typeface="微软雅黑" panose="020B0503020204020204" pitchFamily="34" charset="-122"/>
                <a:sym typeface="+mn-ea"/>
              </a:rPr>
              <a:t>的成本，特別是互聯網等新科技推動世界互聯互通，大大促進了</a:t>
            </a:r>
            <a:r>
              <a:rPr lang="zh-CN" altLang="en-US" sz="2800" dirty="0">
                <a:solidFill>
                  <a:schemeClr val="tx1"/>
                </a:solidFill>
                <a:latin typeface="DFKai-SB" panose="03000509000000000000" pitchFamily="65" charset="-120"/>
                <a:ea typeface="DFKai-SB" panose="03000509000000000000" pitchFamily="65" charset="-120"/>
                <a:cs typeface="微软雅黑" panose="020B0503020204020204" pitchFamily="34" charset="-122"/>
                <a:sym typeface="+mn-ea"/>
              </a:rPr>
              <a:t>商品、服務、</a:t>
            </a:r>
            <a:r>
              <a:rPr lang="zh-CN" sz="2800" dirty="0">
                <a:solidFill>
                  <a:schemeClr val="tx1"/>
                </a:solidFill>
                <a:latin typeface="DFKai-SB" panose="03000509000000000000" pitchFamily="65" charset="-120"/>
                <a:ea typeface="DFKai-SB" panose="03000509000000000000" pitchFamily="65" charset="-120"/>
                <a:cs typeface="微软雅黑" panose="020B0503020204020204" pitchFamily="34" charset="-122"/>
                <a:sym typeface="Times New Roman" panose="02020603050405020304" pitchFamily="18" charset="0"/>
              </a:rPr>
              <a:t>資本、技術、資訊</a:t>
            </a:r>
            <a:r>
              <a:rPr lang="zh-CN" sz="2800" dirty="0" smtClean="0">
                <a:solidFill>
                  <a:schemeClr val="tx1"/>
                </a:solidFill>
                <a:latin typeface="DFKai-SB" panose="03000509000000000000" pitchFamily="65" charset="-120"/>
                <a:ea typeface="DFKai-SB" panose="03000509000000000000" pitchFamily="65" charset="-120"/>
                <a:cs typeface="微软雅黑" panose="020B0503020204020204" pitchFamily="34" charset="-122"/>
                <a:sym typeface="Times New Roman" panose="02020603050405020304" pitchFamily="18" charset="0"/>
              </a:rPr>
              <a:t>及</a:t>
            </a:r>
            <a:r>
              <a:rPr lang="zh-TW" altLang="en-US" sz="2800" dirty="0" smtClean="0">
                <a:solidFill>
                  <a:schemeClr val="tx1"/>
                </a:solidFill>
                <a:latin typeface="DFKai-SB" panose="03000509000000000000" pitchFamily="65" charset="-120"/>
                <a:ea typeface="DFKai-SB" panose="03000509000000000000" pitchFamily="65" charset="-120"/>
                <a:cs typeface="微软雅黑" panose="020B0503020204020204" pitchFamily="34" charset="-122"/>
                <a:sym typeface="Times New Roman" panose="02020603050405020304" pitchFamily="18" charset="0"/>
              </a:rPr>
              <a:t>勞工等</a:t>
            </a:r>
            <a:r>
              <a:rPr lang="zh-CN" sz="2800" dirty="0" smtClean="0">
                <a:solidFill>
                  <a:schemeClr val="tx1"/>
                </a:solidFill>
                <a:latin typeface="DFKai-SB" panose="03000509000000000000" pitchFamily="65" charset="-120"/>
                <a:ea typeface="DFKai-SB" panose="03000509000000000000" pitchFamily="65" charset="-120"/>
                <a:cs typeface="微软雅黑" panose="020B0503020204020204" pitchFamily="34" charset="-122"/>
                <a:sym typeface="Times New Roman" panose="02020603050405020304" pitchFamily="18" charset="0"/>
              </a:rPr>
              <a:t>在</a:t>
            </a:r>
            <a:r>
              <a:rPr lang="zh-CN" sz="2800" dirty="0">
                <a:solidFill>
                  <a:schemeClr val="tx1"/>
                </a:solidFill>
                <a:latin typeface="DFKai-SB" panose="03000509000000000000" pitchFamily="65" charset="-120"/>
                <a:ea typeface="DFKai-SB" panose="03000509000000000000" pitchFamily="65" charset="-120"/>
                <a:cs typeface="微软雅黑" panose="020B0503020204020204" pitchFamily="34" charset="-122"/>
                <a:sym typeface="Times New Roman" panose="02020603050405020304" pitchFamily="18" charset="0"/>
              </a:rPr>
              <a:t>全球的快速流動</a:t>
            </a:r>
            <a:r>
              <a:rPr lang="zh-CN" sz="2800" dirty="0">
                <a:solidFill>
                  <a:schemeClr val="tx1"/>
                </a:solidFill>
                <a:latin typeface="DFKai-SB" panose="03000509000000000000" pitchFamily="65" charset="-120"/>
                <a:ea typeface="DFKai-SB" panose="03000509000000000000" pitchFamily="65" charset="-120"/>
                <a:cs typeface="微软雅黑" panose="020B0503020204020204" pitchFamily="34" charset="-122"/>
                <a:sym typeface="+mn-ea"/>
              </a:rPr>
              <a:t>。</a:t>
            </a:r>
          </a:p>
        </p:txBody>
      </p:sp>
      <p:grpSp>
        <p:nvGrpSpPr>
          <p:cNvPr id="10" name="组合 9"/>
          <p:cNvGrpSpPr/>
          <p:nvPr/>
        </p:nvGrpSpPr>
        <p:grpSpPr>
          <a:xfrm>
            <a:off x="2173927" y="2405889"/>
            <a:ext cx="7486223" cy="4075474"/>
            <a:chOff x="1857838" y="2507489"/>
            <a:chExt cx="7486223" cy="4075474"/>
          </a:xfrm>
        </p:grpSpPr>
        <p:sp>
          <p:nvSpPr>
            <p:cNvPr id="32" name="文本框 13"/>
            <p:cNvSpPr txBox="1"/>
            <p:nvPr/>
          </p:nvSpPr>
          <p:spPr>
            <a:xfrm>
              <a:off x="4525395" y="3383915"/>
              <a:ext cx="2293801" cy="350083"/>
            </a:xfrm>
            <a:prstGeom prst="rect">
              <a:avLst/>
            </a:prstGeom>
            <a:noFill/>
            <a:ln w="6350">
              <a:noFill/>
            </a:ln>
          </p:spPr>
          <p:txBody>
            <a:bodyPr rot="0" spcFirstLastPara="0" vert="horz" wrap="square" lIns="91440" tIns="45720" rIns="91440" bIns="45720" numCol="1" spcCol="0" rtlCol="0" fromWordArt="0" anchor="t" anchorCtr="0" forceAA="0" compatLnSpc="1">
              <a:noAutofit/>
            </a:bodyPr>
            <a:lstStyle/>
            <a:p>
              <a:pPr indent="306070" algn="ctr"/>
              <a:endParaRPr lang="zh-CN" sz="2000" kern="100" dirty="0">
                <a:effectLst/>
                <a:latin typeface="DFKai-SB" panose="03000509000000000000" pitchFamily="65" charset="-120"/>
                <a:ea typeface="DFKai-SB" panose="03000509000000000000" pitchFamily="65" charset="-120"/>
                <a:cs typeface="Times New Roman" panose="02020603050405020304" pitchFamily="18" charset="0"/>
                <a:sym typeface="Times New Roman" panose="02020603050405020304" pitchFamily="18" charset="0"/>
              </a:endParaRPr>
            </a:p>
          </p:txBody>
        </p:sp>
        <p:sp>
          <p:nvSpPr>
            <p:cNvPr id="31" name="文本框 13"/>
            <p:cNvSpPr txBox="1"/>
            <p:nvPr/>
          </p:nvSpPr>
          <p:spPr>
            <a:xfrm>
              <a:off x="5091973" y="5001933"/>
              <a:ext cx="1160643" cy="283147"/>
            </a:xfrm>
            <a:prstGeom prst="rect">
              <a:avLst/>
            </a:prstGeom>
            <a:noFill/>
            <a:ln w="6350">
              <a:noFill/>
            </a:ln>
          </p:spPr>
          <p:txBody>
            <a:bodyPr rot="0" spcFirstLastPara="0" vert="horz" wrap="square" lIns="91440" tIns="45720" rIns="91440" bIns="45720" numCol="1" spcCol="0" rtlCol="0" fromWordArt="0" anchor="t" anchorCtr="0" forceAA="0" compatLnSpc="1">
              <a:noAutofit/>
            </a:bodyPr>
            <a:lstStyle/>
            <a:p>
              <a:pPr indent="127000" algn="ctr"/>
              <a:endParaRPr lang="zh-CN" sz="2000" kern="100" dirty="0">
                <a:effectLst/>
                <a:latin typeface="DFKai-SB" panose="03000509000000000000" pitchFamily="65" charset="-120"/>
                <a:ea typeface="DFKai-SB" panose="03000509000000000000" pitchFamily="65" charset="-120"/>
                <a:cs typeface="Times New Roman" panose="02020603050405020304" pitchFamily="18" charset="0"/>
                <a:sym typeface="Times New Roman" panose="02020603050405020304" pitchFamily="18" charset="0"/>
              </a:endParaRPr>
            </a:p>
          </p:txBody>
        </p:sp>
        <p:sp>
          <p:nvSpPr>
            <p:cNvPr id="8" name="矩形 7"/>
            <p:cNvSpPr/>
            <p:nvPr/>
          </p:nvSpPr>
          <p:spPr>
            <a:xfrm>
              <a:off x="2237373" y="4677649"/>
              <a:ext cx="6673528" cy="5205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DFKai-SB" panose="03000509000000000000" pitchFamily="65" charset="-120"/>
                <a:ea typeface="DFKai-SB" panose="03000509000000000000" pitchFamily="65" charset="-120"/>
              </a:endParaRPr>
            </a:p>
          </p:txBody>
        </p:sp>
        <p:grpSp>
          <p:nvGrpSpPr>
            <p:cNvPr id="9" name="组合 8"/>
            <p:cNvGrpSpPr/>
            <p:nvPr/>
          </p:nvGrpSpPr>
          <p:grpSpPr>
            <a:xfrm>
              <a:off x="2443240" y="4970226"/>
              <a:ext cx="6865189" cy="1612737"/>
              <a:chOff x="2443240" y="4970226"/>
              <a:chExt cx="6865189" cy="1612737"/>
            </a:xfrm>
          </p:grpSpPr>
          <p:sp>
            <p:nvSpPr>
              <p:cNvPr id="24" name="AutoShape 4">
                <a:extLst>
                  <a:ext uri="{FF2B5EF4-FFF2-40B4-BE49-F238E27FC236}">
                    <a16:creationId xmlns:a16="http://schemas.microsoft.com/office/drawing/2014/main" id="{5091F3C5-37C9-44E2-BF9B-8480D443580A}"/>
                  </a:ext>
                </a:extLst>
              </p:cNvPr>
              <p:cNvSpPr/>
              <p:nvPr/>
            </p:nvSpPr>
            <p:spPr>
              <a:xfrm>
                <a:off x="2443240" y="4970226"/>
                <a:ext cx="6384671" cy="1612737"/>
              </a:xfrm>
              <a:prstGeom prst="roundRect">
                <a:avLst>
                  <a:gd name="adj" fmla="val 13009"/>
                </a:avLst>
              </a:prstGeom>
              <a:solidFill>
                <a:schemeClr val="accent1">
                  <a:alpha val="10196"/>
                </a:schemeClr>
              </a:solidFill>
              <a:ln w="19050" cap="rnd" cmpd="sng">
                <a:solidFill>
                  <a:schemeClr val="accent1">
                    <a:lumMod val="75000"/>
                  </a:schemeClr>
                </a:solidFill>
                <a:prstDash val="sysDot"/>
                <a:headEnd type="none" w="med" len="med"/>
                <a:tailEnd type="none" w="med" len="med"/>
              </a:ln>
            </p:spPr>
            <p:txBody>
              <a:bodyPr/>
              <a:lstStyle/>
              <a:p>
                <a:endParaRPr lang="zh-CN" altLang="en-US" dirty="0">
                  <a:solidFill>
                    <a:srgbClr val="000000"/>
                  </a:solidFill>
                  <a:latin typeface="Microsoft JhengHei" panose="020B0604030504040204" pitchFamily="34" charset="-120"/>
                  <a:ea typeface="Microsoft JhengHei" panose="020B0604030504040204" pitchFamily="34" charset="-120"/>
                </a:endParaRPr>
              </a:p>
            </p:txBody>
          </p:sp>
          <p:sp>
            <p:nvSpPr>
              <p:cNvPr id="43" name="文本框 34"/>
              <p:cNvSpPr txBox="1"/>
              <p:nvPr/>
            </p:nvSpPr>
            <p:spPr>
              <a:xfrm>
                <a:off x="2660345" y="5561537"/>
                <a:ext cx="2913792" cy="492957"/>
              </a:xfrm>
              <a:prstGeom prst="rect">
                <a:avLst/>
              </a:prstGeom>
              <a:noFill/>
              <a:ln w="6350">
                <a:noFill/>
              </a:ln>
            </p:spPr>
            <p:txBody>
              <a:bodyPr rot="0" spcFirstLastPara="0" vert="horz" wrap="square" lIns="91440" tIns="45720" rIns="91440" bIns="45720" numCol="1" spcCol="0" rtlCol="0" fromWordArt="0" anchor="t" anchorCtr="0" forceAA="0" compatLnSpc="1">
                <a:noAutofit/>
              </a:bodyPr>
              <a:lstStyle/>
              <a:p>
                <a:pPr indent="127000" algn="just"/>
                <a:r>
                  <a:rPr lang="zh-CN" altLang="en-US" sz="2000" b="1" kern="100" dirty="0">
                    <a:effectLst/>
                    <a:latin typeface="DFKai-SB" panose="03000509000000000000" pitchFamily="65" charset="-120"/>
                    <a:ea typeface="DFKai-SB" panose="03000509000000000000" pitchFamily="65" charset="-120"/>
                    <a:cs typeface="Times New Roman" panose="02020603050405020304" pitchFamily="18" charset="0"/>
                    <a:sym typeface="Times New Roman" panose="02020603050405020304" pitchFamily="18" charset="0"/>
                  </a:rPr>
                  <a:t>香港</a:t>
                </a:r>
                <a:r>
                  <a:rPr lang="en-US" sz="2000" b="1" kern="100" dirty="0">
                    <a:effectLst/>
                    <a:latin typeface="DFKai-SB" panose="03000509000000000000" pitchFamily="65" charset="-120"/>
                    <a:ea typeface="DFKai-SB" panose="03000509000000000000" pitchFamily="65" charset="-120"/>
                    <a:cs typeface="Times New Roman" panose="02020603050405020304" pitchFamily="18" charset="0"/>
                    <a:sym typeface="Times New Roman" panose="02020603050405020304" pitchFamily="18" charset="0"/>
                  </a:rPr>
                  <a:t> </a:t>
                </a:r>
                <a:endParaRPr lang="zh-CN" sz="2000" b="1" kern="100" dirty="0">
                  <a:effectLst/>
                  <a:latin typeface="DFKai-SB" panose="03000509000000000000" pitchFamily="65" charset="-120"/>
                  <a:ea typeface="DFKai-SB" panose="03000509000000000000" pitchFamily="65" charset="-120"/>
                  <a:cs typeface="Times New Roman" panose="02020603050405020304" pitchFamily="18" charset="0"/>
                  <a:sym typeface="Times New Roman" panose="02020603050405020304" pitchFamily="18" charset="0"/>
                </a:endParaRPr>
              </a:p>
              <a:p>
                <a:pPr indent="406400" algn="ctr"/>
                <a:r>
                  <a:rPr lang="en-US" kern="100" dirty="0">
                    <a:effectLst/>
                    <a:latin typeface="DFKai-SB" panose="03000509000000000000" pitchFamily="65" charset="-120"/>
                    <a:ea typeface="DFKai-SB" panose="03000509000000000000" pitchFamily="65" charset="-120"/>
                    <a:cs typeface="Times New Roman" panose="02020603050405020304" pitchFamily="18" charset="0"/>
                    <a:sym typeface="Times New Roman" panose="02020603050405020304" pitchFamily="18" charset="0"/>
                  </a:rPr>
                  <a:t> </a:t>
                </a:r>
                <a:endParaRPr lang="zh-CN" sz="1100" kern="100" dirty="0">
                  <a:effectLst/>
                  <a:latin typeface="DFKai-SB" panose="03000509000000000000" pitchFamily="65" charset="-120"/>
                  <a:ea typeface="DFKai-SB" panose="03000509000000000000" pitchFamily="65" charset="-120"/>
                  <a:cs typeface="Times New Roman" panose="02020603050405020304" pitchFamily="18" charset="0"/>
                  <a:sym typeface="Times New Roman" panose="02020603050405020304" pitchFamily="18" charset="0"/>
                </a:endParaRPr>
              </a:p>
              <a:p>
                <a:pPr indent="406400" algn="ctr"/>
                <a:r>
                  <a:rPr lang="en-US" kern="100" dirty="0">
                    <a:effectLst/>
                    <a:latin typeface="DFKai-SB" panose="03000509000000000000" pitchFamily="65" charset="-120"/>
                    <a:ea typeface="DFKai-SB" panose="03000509000000000000" pitchFamily="65" charset="-120"/>
                    <a:cs typeface="Times New Roman" panose="02020603050405020304" pitchFamily="18" charset="0"/>
                    <a:sym typeface="Times New Roman" panose="02020603050405020304" pitchFamily="18" charset="0"/>
                  </a:rPr>
                  <a:t> </a:t>
                </a:r>
                <a:endParaRPr lang="zh-CN" sz="1100" kern="100" dirty="0">
                  <a:effectLst/>
                  <a:latin typeface="DFKai-SB" panose="03000509000000000000" pitchFamily="65" charset="-120"/>
                  <a:ea typeface="DFKai-SB" panose="03000509000000000000" pitchFamily="65" charset="-120"/>
                  <a:cs typeface="Times New Roman" panose="02020603050405020304" pitchFamily="18" charset="0"/>
                  <a:sym typeface="Times New Roman" panose="02020603050405020304" pitchFamily="18" charset="0"/>
                </a:endParaRPr>
              </a:p>
              <a:p>
                <a:pPr indent="406400" algn="ctr"/>
                <a:r>
                  <a:rPr lang="en-US" kern="100" dirty="0">
                    <a:effectLst/>
                    <a:latin typeface="DFKai-SB" panose="03000509000000000000" pitchFamily="65" charset="-120"/>
                    <a:ea typeface="DFKai-SB" panose="03000509000000000000" pitchFamily="65" charset="-120"/>
                    <a:cs typeface="Times New Roman" panose="02020603050405020304" pitchFamily="18" charset="0"/>
                    <a:sym typeface="Times New Roman" panose="02020603050405020304" pitchFamily="18" charset="0"/>
                  </a:rPr>
                  <a:t> </a:t>
                </a:r>
                <a:endParaRPr lang="zh-CN" sz="1100" kern="100" dirty="0">
                  <a:effectLst/>
                  <a:latin typeface="DFKai-SB" panose="03000509000000000000" pitchFamily="65" charset="-120"/>
                  <a:ea typeface="DFKai-SB" panose="03000509000000000000" pitchFamily="65" charset="-120"/>
                  <a:cs typeface="Times New Roman" panose="02020603050405020304" pitchFamily="18" charset="0"/>
                  <a:sym typeface="Times New Roman" panose="02020603050405020304" pitchFamily="18" charset="0"/>
                </a:endParaRPr>
              </a:p>
            </p:txBody>
          </p:sp>
          <p:sp>
            <p:nvSpPr>
              <p:cNvPr id="41" name="文本框 34"/>
              <p:cNvSpPr txBox="1"/>
              <p:nvPr/>
            </p:nvSpPr>
            <p:spPr>
              <a:xfrm>
                <a:off x="6394637" y="5604180"/>
                <a:ext cx="2913792" cy="492957"/>
              </a:xfrm>
              <a:prstGeom prst="rect">
                <a:avLst/>
              </a:prstGeom>
              <a:noFill/>
              <a:ln w="6350">
                <a:noFill/>
              </a:ln>
            </p:spPr>
            <p:txBody>
              <a:bodyPr rot="0" spcFirstLastPara="0" vert="horz" wrap="square" lIns="91440" tIns="45720" rIns="91440" bIns="45720" numCol="1" spcCol="0" rtlCol="0" fromWordArt="0" anchor="t" anchorCtr="0" forceAA="0" compatLnSpc="1">
                <a:noAutofit/>
              </a:bodyPr>
              <a:lstStyle/>
              <a:p>
                <a:pPr indent="406400" algn="ctr"/>
                <a:r>
                  <a:rPr lang="zh-CN" altLang="en-US" sz="2000" b="1" kern="100" dirty="0">
                    <a:effectLst/>
                    <a:latin typeface="DFKai-SB" panose="03000509000000000000" pitchFamily="65" charset="-120"/>
                    <a:ea typeface="DFKai-SB" panose="03000509000000000000" pitchFamily="65" charset="-120"/>
                    <a:cs typeface="Times New Roman" panose="02020603050405020304" pitchFamily="18" charset="0"/>
                    <a:sym typeface="Times New Roman" panose="02020603050405020304" pitchFamily="18" charset="0"/>
                  </a:rPr>
                  <a:t>三藩市</a:t>
                </a:r>
                <a:r>
                  <a:rPr lang="en-US" kern="100" dirty="0">
                    <a:effectLst/>
                    <a:latin typeface="DFKai-SB" panose="03000509000000000000" pitchFamily="65" charset="-120"/>
                    <a:ea typeface="DFKai-SB" panose="03000509000000000000" pitchFamily="65" charset="-120"/>
                    <a:cs typeface="Times New Roman" panose="02020603050405020304" pitchFamily="18" charset="0"/>
                    <a:sym typeface="Times New Roman" panose="02020603050405020304" pitchFamily="18" charset="0"/>
                  </a:rPr>
                  <a:t> </a:t>
                </a:r>
                <a:endParaRPr lang="zh-CN" sz="1100" kern="100" dirty="0">
                  <a:effectLst/>
                  <a:latin typeface="DFKai-SB" panose="03000509000000000000" pitchFamily="65" charset="-120"/>
                  <a:ea typeface="DFKai-SB" panose="03000509000000000000" pitchFamily="65" charset="-120"/>
                  <a:cs typeface="Times New Roman" panose="02020603050405020304" pitchFamily="18" charset="0"/>
                  <a:sym typeface="Times New Roman" panose="02020603050405020304" pitchFamily="18" charset="0"/>
                </a:endParaRPr>
              </a:p>
              <a:p>
                <a:pPr indent="406400" algn="ctr"/>
                <a:r>
                  <a:rPr lang="en-US" kern="100" dirty="0">
                    <a:effectLst/>
                    <a:latin typeface="DFKai-SB" panose="03000509000000000000" pitchFamily="65" charset="-120"/>
                    <a:ea typeface="DFKai-SB" panose="03000509000000000000" pitchFamily="65" charset="-120"/>
                    <a:cs typeface="Times New Roman" panose="02020603050405020304" pitchFamily="18" charset="0"/>
                    <a:sym typeface="Times New Roman" panose="02020603050405020304" pitchFamily="18" charset="0"/>
                  </a:rPr>
                  <a:t> </a:t>
                </a:r>
                <a:endParaRPr lang="zh-CN" sz="1100" kern="100" dirty="0">
                  <a:effectLst/>
                  <a:latin typeface="DFKai-SB" panose="03000509000000000000" pitchFamily="65" charset="-120"/>
                  <a:ea typeface="DFKai-SB" panose="03000509000000000000" pitchFamily="65" charset="-120"/>
                  <a:cs typeface="Times New Roman" panose="02020603050405020304" pitchFamily="18" charset="0"/>
                  <a:sym typeface="Times New Roman" panose="02020603050405020304" pitchFamily="18" charset="0"/>
                </a:endParaRPr>
              </a:p>
              <a:p>
                <a:pPr indent="406400" algn="ctr"/>
                <a:r>
                  <a:rPr lang="en-US" kern="100" dirty="0">
                    <a:effectLst/>
                    <a:latin typeface="DFKai-SB" panose="03000509000000000000" pitchFamily="65" charset="-120"/>
                    <a:ea typeface="DFKai-SB" panose="03000509000000000000" pitchFamily="65" charset="-120"/>
                    <a:cs typeface="Times New Roman" panose="02020603050405020304" pitchFamily="18" charset="0"/>
                    <a:sym typeface="Times New Roman" panose="02020603050405020304" pitchFamily="18" charset="0"/>
                  </a:rPr>
                  <a:t> </a:t>
                </a:r>
                <a:endParaRPr lang="zh-CN" sz="1100" kern="100" dirty="0">
                  <a:effectLst/>
                  <a:latin typeface="DFKai-SB" panose="03000509000000000000" pitchFamily="65" charset="-120"/>
                  <a:ea typeface="DFKai-SB" panose="03000509000000000000" pitchFamily="65" charset="-120"/>
                  <a:cs typeface="Times New Roman" panose="02020603050405020304" pitchFamily="18" charset="0"/>
                  <a:sym typeface="Times New Roman" panose="02020603050405020304" pitchFamily="18" charset="0"/>
                </a:endParaRPr>
              </a:p>
              <a:p>
                <a:pPr indent="406400" algn="ctr"/>
                <a:r>
                  <a:rPr lang="en-US" kern="100" dirty="0">
                    <a:effectLst/>
                    <a:latin typeface="DFKai-SB" panose="03000509000000000000" pitchFamily="65" charset="-120"/>
                    <a:ea typeface="DFKai-SB" panose="03000509000000000000" pitchFamily="65" charset="-120"/>
                    <a:cs typeface="Times New Roman" panose="02020603050405020304" pitchFamily="18" charset="0"/>
                    <a:sym typeface="Times New Roman" panose="02020603050405020304" pitchFamily="18" charset="0"/>
                  </a:rPr>
                  <a:t> </a:t>
                </a:r>
                <a:endParaRPr lang="zh-CN" sz="1100" kern="100" dirty="0">
                  <a:effectLst/>
                  <a:latin typeface="DFKai-SB" panose="03000509000000000000" pitchFamily="65" charset="-120"/>
                  <a:ea typeface="DFKai-SB" panose="03000509000000000000" pitchFamily="65" charset="-120"/>
                  <a:cs typeface="Times New Roman" panose="02020603050405020304" pitchFamily="18" charset="0"/>
                  <a:sym typeface="Times New Roman" panose="02020603050405020304" pitchFamily="18" charset="0"/>
                </a:endParaRPr>
              </a:p>
              <a:p>
                <a:pPr indent="406400" algn="ctr"/>
                <a:r>
                  <a:rPr lang="en-US" kern="100" dirty="0">
                    <a:effectLst/>
                    <a:latin typeface="DFKai-SB" panose="03000509000000000000" pitchFamily="65" charset="-120"/>
                    <a:ea typeface="DFKai-SB" panose="03000509000000000000" pitchFamily="65" charset="-120"/>
                    <a:cs typeface="Times New Roman" panose="02020603050405020304" pitchFamily="18" charset="0"/>
                    <a:sym typeface="Times New Roman" panose="02020603050405020304" pitchFamily="18" charset="0"/>
                  </a:rPr>
                  <a:t> </a:t>
                </a:r>
                <a:endParaRPr lang="zh-CN" sz="1100" kern="100" dirty="0">
                  <a:effectLst/>
                  <a:latin typeface="DFKai-SB" panose="03000509000000000000" pitchFamily="65" charset="-120"/>
                  <a:ea typeface="DFKai-SB" panose="03000509000000000000" pitchFamily="65" charset="-120"/>
                  <a:cs typeface="Times New Roman" panose="02020603050405020304" pitchFamily="18" charset="0"/>
                  <a:sym typeface="Times New Roman" panose="02020603050405020304" pitchFamily="18" charset="0"/>
                </a:endParaRPr>
              </a:p>
            </p:txBody>
          </p:sp>
          <p:grpSp>
            <p:nvGrpSpPr>
              <p:cNvPr id="6" name="组合 5"/>
              <p:cNvGrpSpPr/>
              <p:nvPr/>
            </p:nvGrpSpPr>
            <p:grpSpPr>
              <a:xfrm>
                <a:off x="3945851" y="5299265"/>
                <a:ext cx="3091644" cy="935138"/>
                <a:chOff x="4126473" y="5301832"/>
                <a:chExt cx="3091644" cy="935138"/>
              </a:xfrm>
            </p:grpSpPr>
            <p:sp>
              <p:nvSpPr>
                <p:cNvPr id="33" name="文本框 13"/>
                <p:cNvSpPr txBox="1"/>
                <p:nvPr/>
              </p:nvSpPr>
              <p:spPr>
                <a:xfrm>
                  <a:off x="5317461" y="5301832"/>
                  <a:ext cx="1636396" cy="317500"/>
                </a:xfrm>
                <a:prstGeom prst="rect">
                  <a:avLst/>
                </a:prstGeom>
                <a:noFill/>
                <a:ln w="6350">
                  <a:noFill/>
                </a:ln>
              </p:spPr>
              <p:txBody>
                <a:bodyPr rot="0" spcFirstLastPara="0" vert="horz" wrap="square" lIns="91440" tIns="45720" rIns="91440" bIns="45720" numCol="1" spcCol="0" rtlCol="0" fromWordArt="0" anchor="t" anchorCtr="0" forceAA="0" compatLnSpc="1">
                  <a:noAutofit/>
                </a:bodyPr>
                <a:lstStyle/>
                <a:p>
                  <a:pPr indent="127000" algn="just"/>
                  <a:r>
                    <a:rPr lang="zh-TW" altLang="en-US" sz="2000" kern="100" dirty="0" smtClean="0">
                      <a:effectLst/>
                      <a:latin typeface="DFKai-SB" panose="03000509000000000000" pitchFamily="65" charset="-120"/>
                      <a:ea typeface="DFKai-SB" panose="03000509000000000000" pitchFamily="65" charset="-120"/>
                      <a:cs typeface="Times New Roman" panose="02020603050405020304" pitchFamily="18" charset="0"/>
                      <a:sym typeface="Times New Roman" panose="02020603050405020304" pitchFamily="18" charset="0"/>
                    </a:rPr>
                    <a:t>約</a:t>
                  </a:r>
                  <a:r>
                    <a:rPr lang="en-US" sz="2000" kern="100" dirty="0" smtClean="0">
                      <a:effectLst/>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14</a:t>
                  </a:r>
                  <a:r>
                    <a:rPr lang="zh-CN" sz="2000" kern="100" dirty="0" smtClean="0">
                      <a:effectLst/>
                      <a:latin typeface="DFKai-SB" panose="03000509000000000000" pitchFamily="65" charset="-120"/>
                      <a:ea typeface="DFKai-SB" panose="03000509000000000000" pitchFamily="65" charset="-120"/>
                      <a:cs typeface="Times New Roman" panose="02020603050405020304" pitchFamily="18" charset="0"/>
                      <a:sym typeface="Times New Roman" panose="02020603050405020304" pitchFamily="18" charset="0"/>
                    </a:rPr>
                    <a:t>小時</a:t>
                  </a:r>
                  <a:endParaRPr lang="zh-CN" sz="2000" kern="100" dirty="0">
                    <a:effectLst/>
                    <a:latin typeface="DFKai-SB" panose="03000509000000000000" pitchFamily="65" charset="-120"/>
                    <a:ea typeface="DFKai-SB" panose="03000509000000000000" pitchFamily="65" charset="-120"/>
                    <a:cs typeface="Times New Roman" panose="02020603050405020304" pitchFamily="18" charset="0"/>
                    <a:sym typeface="Times New Roman" panose="02020603050405020304" pitchFamily="18" charset="0"/>
                  </a:endParaRPr>
                </a:p>
              </p:txBody>
            </p:sp>
            <p:cxnSp>
              <p:nvCxnSpPr>
                <p:cNvPr id="42" name="直接箭头连接符 41"/>
                <p:cNvCxnSpPr/>
                <p:nvPr/>
              </p:nvCxnSpPr>
              <p:spPr>
                <a:xfrm>
                  <a:off x="4126473" y="5807126"/>
                  <a:ext cx="3091644" cy="0"/>
                </a:xfrm>
                <a:prstGeom prst="straightConnector1">
                  <a:avLst/>
                </a:prstGeom>
                <a:noFill/>
                <a:ln>
                  <a:tailEnd type="triangle"/>
                </a:ln>
              </p:spPr>
              <p:style>
                <a:lnRef idx="1">
                  <a:schemeClr val="dk1"/>
                </a:lnRef>
                <a:fillRef idx="0">
                  <a:schemeClr val="dk1"/>
                </a:fillRef>
                <a:effectRef idx="0">
                  <a:schemeClr val="dk1"/>
                </a:effectRef>
                <a:fontRef idx="minor">
                  <a:schemeClr val="tx1"/>
                </a:fontRef>
              </p:style>
            </p:cxnSp>
            <p:pic>
              <p:nvPicPr>
                <p:cNvPr id="20" name="图片 19"/>
                <p:cNvPicPr>
                  <a:picLocks noChangeAspect="1"/>
                </p:cNvPicPr>
                <p:nvPr/>
              </p:nvPicPr>
              <p:blipFill>
                <a:blip r:embed="rId2" cstate="email">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532390" y="5321351"/>
                  <a:ext cx="731357" cy="570793"/>
                </a:xfrm>
                <a:prstGeom prst="rect">
                  <a:avLst/>
                </a:prstGeom>
                <a:noFill/>
              </p:spPr>
            </p:pic>
            <p:sp>
              <p:nvSpPr>
                <p:cNvPr id="21" name="文本框 13"/>
                <p:cNvSpPr txBox="1"/>
                <p:nvPr/>
              </p:nvSpPr>
              <p:spPr>
                <a:xfrm>
                  <a:off x="5238553" y="5919228"/>
                  <a:ext cx="1244977" cy="317742"/>
                </a:xfrm>
                <a:prstGeom prst="rect">
                  <a:avLst/>
                </a:prstGeom>
                <a:noFill/>
                <a:ln w="6350">
                  <a:noFill/>
                </a:ln>
              </p:spPr>
              <p:txBody>
                <a:bodyPr rot="0" spcFirstLastPara="0" vert="horz" wrap="square" lIns="91440" tIns="45720" rIns="91440" bIns="45720" numCol="1" spcCol="0" rtlCol="0" fromWordArt="0" anchor="t" anchorCtr="0" forceAA="0" compatLnSpc="1">
                  <a:noAutofit/>
                </a:bodyPr>
                <a:lstStyle/>
                <a:p>
                  <a:pPr indent="127000" algn="just"/>
                  <a:r>
                    <a:rPr lang="zh-CN" altLang="en-US" sz="2000" kern="100" dirty="0">
                      <a:latin typeface="DFKai-SB" panose="03000509000000000000" pitchFamily="65" charset="-120"/>
                      <a:ea typeface="DFKai-SB" panose="03000509000000000000" pitchFamily="65" charset="-120"/>
                      <a:cs typeface="Times New Roman" panose="02020603050405020304" pitchFamily="18" charset="0"/>
                      <a:sym typeface="Times New Roman" panose="02020603050405020304" pitchFamily="18" charset="0"/>
                    </a:rPr>
                    <a:t>飛機</a:t>
                  </a:r>
                  <a:endParaRPr lang="zh-CN" sz="2000" kern="100" dirty="0">
                    <a:effectLst/>
                    <a:latin typeface="DFKai-SB" panose="03000509000000000000" pitchFamily="65" charset="-120"/>
                    <a:ea typeface="DFKai-SB" panose="03000509000000000000" pitchFamily="65" charset="-120"/>
                    <a:cs typeface="Times New Roman" panose="02020603050405020304" pitchFamily="18" charset="0"/>
                    <a:sym typeface="Times New Roman" panose="02020603050405020304" pitchFamily="18" charset="0"/>
                  </a:endParaRPr>
                </a:p>
              </p:txBody>
            </p:sp>
          </p:grpSp>
        </p:grpSp>
        <p:grpSp>
          <p:nvGrpSpPr>
            <p:cNvPr id="7" name="组合 6"/>
            <p:cNvGrpSpPr/>
            <p:nvPr/>
          </p:nvGrpSpPr>
          <p:grpSpPr>
            <a:xfrm>
              <a:off x="2443240" y="2796367"/>
              <a:ext cx="6900821" cy="1612737"/>
              <a:chOff x="2443240" y="3112923"/>
              <a:chExt cx="6900821" cy="1612737"/>
            </a:xfrm>
          </p:grpSpPr>
          <p:sp>
            <p:nvSpPr>
              <p:cNvPr id="23" name="AutoShape 4">
                <a:extLst>
                  <a:ext uri="{FF2B5EF4-FFF2-40B4-BE49-F238E27FC236}">
                    <a16:creationId xmlns:a16="http://schemas.microsoft.com/office/drawing/2014/main" id="{5091F3C5-37C9-44E2-BF9B-8480D443580A}"/>
                  </a:ext>
                </a:extLst>
              </p:cNvPr>
              <p:cNvSpPr/>
              <p:nvPr/>
            </p:nvSpPr>
            <p:spPr>
              <a:xfrm>
                <a:off x="2443240" y="3112923"/>
                <a:ext cx="6384671" cy="1612737"/>
              </a:xfrm>
              <a:prstGeom prst="roundRect">
                <a:avLst>
                  <a:gd name="adj" fmla="val 13009"/>
                </a:avLst>
              </a:prstGeom>
              <a:solidFill>
                <a:srgbClr val="FDB602">
                  <a:alpha val="10196"/>
                </a:srgbClr>
              </a:solidFill>
              <a:ln w="19050" cap="rnd" cmpd="sng">
                <a:solidFill>
                  <a:srgbClr val="F7B60D"/>
                </a:solidFill>
                <a:prstDash val="sysDot"/>
                <a:headEnd type="none" w="med" len="med"/>
                <a:tailEnd type="none" w="med" len="med"/>
              </a:ln>
            </p:spPr>
            <p:txBody>
              <a:bodyPr/>
              <a:lstStyle/>
              <a:p>
                <a:endParaRPr lang="zh-CN" altLang="en-US" dirty="0">
                  <a:solidFill>
                    <a:srgbClr val="000000"/>
                  </a:solidFill>
                  <a:latin typeface="Microsoft JhengHei" panose="020B0604030504040204" pitchFamily="34" charset="-120"/>
                  <a:ea typeface="Microsoft JhengHei" panose="020B0604030504040204" pitchFamily="34" charset="-120"/>
                </a:endParaRPr>
              </a:p>
            </p:txBody>
          </p:sp>
          <p:sp>
            <p:nvSpPr>
              <p:cNvPr id="44" name="文本框 34"/>
              <p:cNvSpPr txBox="1"/>
              <p:nvPr/>
            </p:nvSpPr>
            <p:spPr>
              <a:xfrm>
                <a:off x="6430269" y="3902462"/>
                <a:ext cx="2913792" cy="492957"/>
              </a:xfrm>
              <a:prstGeom prst="rect">
                <a:avLst/>
              </a:prstGeom>
              <a:noFill/>
              <a:ln w="6350">
                <a:noFill/>
              </a:ln>
            </p:spPr>
            <p:txBody>
              <a:bodyPr rot="0" spcFirstLastPara="0" vert="horz" wrap="square" lIns="91440" tIns="45720" rIns="91440" bIns="45720" numCol="1" spcCol="0" rtlCol="0" fromWordArt="0" anchor="t" anchorCtr="0" forceAA="0" compatLnSpc="1">
                <a:noAutofit/>
              </a:bodyPr>
              <a:lstStyle/>
              <a:p>
                <a:pPr indent="406400" algn="ctr"/>
                <a:r>
                  <a:rPr lang="zh-CN" altLang="en-US" sz="2000" b="1" kern="100" dirty="0">
                    <a:effectLst/>
                    <a:latin typeface="DFKai-SB" panose="03000509000000000000" pitchFamily="65" charset="-120"/>
                    <a:ea typeface="DFKai-SB" panose="03000509000000000000" pitchFamily="65" charset="-120"/>
                    <a:cs typeface="Times New Roman" panose="02020603050405020304" pitchFamily="18" charset="0"/>
                    <a:sym typeface="Times New Roman" panose="02020603050405020304" pitchFamily="18" charset="0"/>
                  </a:rPr>
                  <a:t>三藩市</a:t>
                </a:r>
                <a:r>
                  <a:rPr lang="en-US" kern="100" dirty="0">
                    <a:effectLst/>
                    <a:latin typeface="DFKai-SB" panose="03000509000000000000" pitchFamily="65" charset="-120"/>
                    <a:ea typeface="DFKai-SB" panose="03000509000000000000" pitchFamily="65" charset="-120"/>
                    <a:cs typeface="Times New Roman" panose="02020603050405020304" pitchFamily="18" charset="0"/>
                    <a:sym typeface="Times New Roman" panose="02020603050405020304" pitchFamily="18" charset="0"/>
                  </a:rPr>
                  <a:t>  </a:t>
                </a:r>
                <a:endParaRPr lang="zh-CN" sz="1100" kern="100" dirty="0">
                  <a:effectLst/>
                  <a:latin typeface="DFKai-SB" panose="03000509000000000000" pitchFamily="65" charset="-120"/>
                  <a:ea typeface="DFKai-SB" panose="03000509000000000000" pitchFamily="65" charset="-120"/>
                  <a:cs typeface="Times New Roman" panose="02020603050405020304" pitchFamily="18" charset="0"/>
                  <a:sym typeface="Times New Roman" panose="02020603050405020304" pitchFamily="18" charset="0"/>
                </a:endParaRPr>
              </a:p>
            </p:txBody>
          </p:sp>
          <p:sp>
            <p:nvSpPr>
              <p:cNvPr id="47" name="文本框 34"/>
              <p:cNvSpPr txBox="1"/>
              <p:nvPr/>
            </p:nvSpPr>
            <p:spPr>
              <a:xfrm>
                <a:off x="2593050" y="3897608"/>
                <a:ext cx="2913792" cy="492957"/>
              </a:xfrm>
              <a:prstGeom prst="rect">
                <a:avLst/>
              </a:prstGeom>
              <a:noFill/>
              <a:ln w="6350">
                <a:noFill/>
              </a:ln>
            </p:spPr>
            <p:txBody>
              <a:bodyPr rot="0" spcFirstLastPara="0" vert="horz" wrap="square" lIns="91440" tIns="45720" rIns="91440" bIns="45720" numCol="1" spcCol="0" rtlCol="0" fromWordArt="0" anchor="t" anchorCtr="0" forceAA="0" compatLnSpc="1">
                <a:noAutofit/>
              </a:bodyPr>
              <a:lstStyle/>
              <a:p>
                <a:pPr indent="127000" algn="just"/>
                <a:r>
                  <a:rPr lang="zh-CN" altLang="en-US" sz="2000" b="1" kern="100" dirty="0">
                    <a:latin typeface="DFKai-SB" panose="03000509000000000000" pitchFamily="65" charset="-120"/>
                    <a:ea typeface="DFKai-SB" panose="03000509000000000000" pitchFamily="65" charset="-120"/>
                    <a:cs typeface="Times New Roman" panose="02020603050405020304" pitchFamily="18" charset="0"/>
                    <a:sym typeface="Times New Roman" panose="02020603050405020304" pitchFamily="18" charset="0"/>
                  </a:rPr>
                  <a:t>香港</a:t>
                </a:r>
                <a:r>
                  <a:rPr lang="en-US" kern="100" dirty="0">
                    <a:effectLst/>
                    <a:latin typeface="DFKai-SB" panose="03000509000000000000" pitchFamily="65" charset="-120"/>
                    <a:ea typeface="DFKai-SB" panose="03000509000000000000" pitchFamily="65" charset="-120"/>
                    <a:cs typeface="Times New Roman" panose="02020603050405020304" pitchFamily="18" charset="0"/>
                    <a:sym typeface="Times New Roman" panose="02020603050405020304" pitchFamily="18" charset="0"/>
                  </a:rPr>
                  <a:t>   </a:t>
                </a:r>
                <a:endParaRPr lang="zh-CN" sz="1100" kern="100" dirty="0">
                  <a:effectLst/>
                  <a:latin typeface="DFKai-SB" panose="03000509000000000000" pitchFamily="65" charset="-120"/>
                  <a:ea typeface="DFKai-SB" panose="03000509000000000000" pitchFamily="65" charset="-120"/>
                  <a:cs typeface="Times New Roman" panose="02020603050405020304" pitchFamily="18" charset="0"/>
                  <a:sym typeface="Times New Roman" panose="02020603050405020304" pitchFamily="18" charset="0"/>
                </a:endParaRPr>
              </a:p>
            </p:txBody>
          </p:sp>
          <p:grpSp>
            <p:nvGrpSpPr>
              <p:cNvPr id="2" name="组合 1"/>
              <p:cNvGrpSpPr/>
              <p:nvPr/>
            </p:nvGrpSpPr>
            <p:grpSpPr>
              <a:xfrm>
                <a:off x="3945851" y="3649164"/>
                <a:ext cx="3091644" cy="794637"/>
                <a:chOff x="4126473" y="3931024"/>
                <a:chExt cx="3091644" cy="794637"/>
              </a:xfrm>
            </p:grpSpPr>
            <p:pic>
              <p:nvPicPr>
                <p:cNvPr id="34" name="图片 33"/>
                <p:cNvPicPr>
                  <a:picLocks noChangeAspect="1"/>
                </p:cNvPicPr>
                <p:nvPr/>
              </p:nvPicPr>
              <p:blipFill>
                <a:blip r:embed="rId3" cstate="email">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565136" y="3931024"/>
                  <a:ext cx="531894" cy="415121"/>
                </a:xfrm>
                <a:prstGeom prst="rect">
                  <a:avLst/>
                </a:prstGeom>
                <a:noFill/>
              </p:spPr>
            </p:pic>
            <p:cxnSp>
              <p:nvCxnSpPr>
                <p:cNvPr id="46" name="直接箭头连接符 45"/>
                <p:cNvCxnSpPr/>
                <p:nvPr/>
              </p:nvCxnSpPr>
              <p:spPr>
                <a:xfrm>
                  <a:off x="4126473" y="4400522"/>
                  <a:ext cx="3091644" cy="0"/>
                </a:xfrm>
                <a:prstGeom prst="straightConnector1">
                  <a:avLst/>
                </a:prstGeom>
                <a:noFill/>
                <a:ln>
                  <a:tailEnd type="triangle"/>
                </a:ln>
              </p:spPr>
              <p:style>
                <a:lnRef idx="1">
                  <a:schemeClr val="dk1"/>
                </a:lnRef>
                <a:fillRef idx="0">
                  <a:schemeClr val="dk1"/>
                </a:fillRef>
                <a:effectRef idx="0">
                  <a:schemeClr val="dk1"/>
                </a:effectRef>
                <a:fontRef idx="minor">
                  <a:schemeClr val="tx1"/>
                </a:fontRef>
              </p:style>
            </p:cxnSp>
            <p:sp>
              <p:nvSpPr>
                <p:cNvPr id="36" name="文本框 13"/>
                <p:cNvSpPr txBox="1"/>
                <p:nvPr/>
              </p:nvSpPr>
              <p:spPr>
                <a:xfrm>
                  <a:off x="5233035" y="3954145"/>
                  <a:ext cx="1160780" cy="317500"/>
                </a:xfrm>
                <a:prstGeom prst="rect">
                  <a:avLst/>
                </a:prstGeom>
                <a:noFill/>
                <a:ln w="6350">
                  <a:noFill/>
                </a:ln>
              </p:spPr>
              <p:txBody>
                <a:bodyPr rot="0" spcFirstLastPara="0" vert="horz" wrap="square" lIns="91440" tIns="45720" rIns="91440" bIns="45720" numCol="1" spcCol="0" rtlCol="0" fromWordArt="0" anchor="t" anchorCtr="0" forceAA="0" compatLnSpc="1">
                  <a:noAutofit/>
                </a:bodyPr>
                <a:lstStyle/>
                <a:p>
                  <a:pPr indent="127000" algn="just"/>
                  <a:r>
                    <a:rPr lang="zh-CN" sz="2000" kern="100" dirty="0">
                      <a:effectLst/>
                      <a:latin typeface="DFKai-SB" panose="03000509000000000000" pitchFamily="65" charset="-120"/>
                      <a:ea typeface="DFKai-SB" panose="03000509000000000000" pitchFamily="65" charset="-120"/>
                      <a:cs typeface="Times New Roman" panose="02020603050405020304" pitchFamily="18" charset="0"/>
                      <a:sym typeface="Times New Roman" panose="02020603050405020304" pitchFamily="18" charset="0"/>
                    </a:rPr>
                    <a:t>三個月</a:t>
                  </a:r>
                </a:p>
              </p:txBody>
            </p:sp>
            <p:sp>
              <p:nvSpPr>
                <p:cNvPr id="22" name="文本框 13"/>
                <p:cNvSpPr txBox="1"/>
                <p:nvPr/>
              </p:nvSpPr>
              <p:spPr>
                <a:xfrm>
                  <a:off x="5378845" y="4407919"/>
                  <a:ext cx="1244977" cy="317742"/>
                </a:xfrm>
                <a:prstGeom prst="rect">
                  <a:avLst/>
                </a:prstGeom>
                <a:noFill/>
                <a:ln w="6350">
                  <a:noFill/>
                </a:ln>
              </p:spPr>
              <p:txBody>
                <a:bodyPr rot="0" spcFirstLastPara="0" vert="horz" wrap="square" lIns="91440" tIns="45720" rIns="91440" bIns="45720" numCol="1" spcCol="0" rtlCol="0" fromWordArt="0" anchor="t" anchorCtr="0" forceAA="0" compatLnSpc="1">
                  <a:noAutofit/>
                </a:bodyPr>
                <a:lstStyle/>
                <a:p>
                  <a:pPr indent="127000" algn="just"/>
                  <a:r>
                    <a:rPr lang="zh-CN" altLang="en-US" sz="2000" kern="100" dirty="0">
                      <a:effectLst/>
                      <a:latin typeface="DFKai-SB" panose="03000509000000000000" pitchFamily="65" charset="-120"/>
                      <a:ea typeface="DFKai-SB" panose="03000509000000000000" pitchFamily="65" charset="-120"/>
                      <a:cs typeface="Times New Roman" panose="02020603050405020304" pitchFamily="18" charset="0"/>
                      <a:sym typeface="Times New Roman" panose="02020603050405020304" pitchFamily="18" charset="0"/>
                    </a:rPr>
                    <a:t>輪船</a:t>
                  </a:r>
                  <a:endParaRPr lang="zh-CN" sz="2000" kern="100" dirty="0">
                    <a:effectLst/>
                    <a:latin typeface="DFKai-SB" panose="03000509000000000000" pitchFamily="65" charset="-120"/>
                    <a:ea typeface="DFKai-SB" panose="03000509000000000000" pitchFamily="65" charset="-120"/>
                    <a:cs typeface="Times New Roman" panose="02020603050405020304" pitchFamily="18" charset="0"/>
                    <a:sym typeface="Times New Roman" panose="02020603050405020304" pitchFamily="18" charset="0"/>
                  </a:endParaRPr>
                </a:p>
              </p:txBody>
            </p:sp>
          </p:grpSp>
        </p:grpSp>
        <p:sp>
          <p:nvSpPr>
            <p:cNvPr id="25" name="Rectangle 218">
              <a:extLst>
                <a:ext uri="{FF2B5EF4-FFF2-40B4-BE49-F238E27FC236}">
                  <a16:creationId xmlns:a16="http://schemas.microsoft.com/office/drawing/2014/main" id="{7250A018-F3B5-48E9-98F8-2B5E741CF32C}"/>
                </a:ext>
              </a:extLst>
            </p:cNvPr>
            <p:cNvSpPr>
              <a:spLocks noChangeArrowheads="1"/>
            </p:cNvSpPr>
            <p:nvPr/>
          </p:nvSpPr>
          <p:spPr bwMode="auto">
            <a:xfrm>
              <a:off x="6538818" y="2507489"/>
              <a:ext cx="2362533" cy="594781"/>
            </a:xfrm>
            <a:prstGeom prst="rect">
              <a:avLst/>
            </a:prstGeom>
            <a:solidFill>
              <a:srgbClr val="FFFFFF"/>
            </a:solidFill>
            <a:ln w="12700">
              <a:solidFill>
                <a:srgbClr val="000000"/>
              </a:solidFill>
              <a:miter lim="800000"/>
              <a:headEnd/>
              <a:tailEnd/>
            </a:ln>
            <a:effectLst>
              <a:outerShdw dist="107763" dir="2700000" algn="ctr" rotWithShape="0">
                <a:schemeClr val="accent2"/>
              </a:outerShdw>
            </a:effectLst>
          </p:spPr>
          <p:txBody>
            <a:bodyPr wrap="none" lIns="90488" tIns="44450" rIns="90488" bIns="44450" anchor="ctr"/>
            <a:lstStyle>
              <a:lvl1pPr>
                <a:defRPr sz="1300" b="1">
                  <a:solidFill>
                    <a:srgbClr val="000000"/>
                  </a:solidFill>
                  <a:latin typeface="Arial" panose="020B0604020202020204" pitchFamily="34" charset="0"/>
                  <a:ea typeface="宋体" panose="02010600030101010101" pitchFamily="2" charset="-122"/>
                </a:defRPr>
              </a:lvl1pPr>
              <a:lvl2pPr marL="742950" indent="-285750">
                <a:defRPr sz="1300" b="1">
                  <a:solidFill>
                    <a:srgbClr val="000000"/>
                  </a:solidFill>
                  <a:latin typeface="Arial" panose="020B0604020202020204" pitchFamily="34" charset="0"/>
                  <a:ea typeface="宋体" panose="02010600030101010101" pitchFamily="2" charset="-122"/>
                </a:defRPr>
              </a:lvl2pPr>
              <a:lvl3pPr marL="1143000" indent="-228600">
                <a:defRPr sz="1300" b="1">
                  <a:solidFill>
                    <a:srgbClr val="000000"/>
                  </a:solidFill>
                  <a:latin typeface="Arial" panose="020B0604020202020204" pitchFamily="34" charset="0"/>
                  <a:ea typeface="宋体" panose="02010600030101010101" pitchFamily="2" charset="-122"/>
                </a:defRPr>
              </a:lvl3pPr>
              <a:lvl4pPr marL="1600200" indent="-228600">
                <a:defRPr sz="1300" b="1">
                  <a:solidFill>
                    <a:srgbClr val="000000"/>
                  </a:solidFill>
                  <a:latin typeface="Arial" panose="020B0604020202020204" pitchFamily="34" charset="0"/>
                  <a:ea typeface="宋体" panose="02010600030101010101" pitchFamily="2" charset="-122"/>
                </a:defRPr>
              </a:lvl4pPr>
              <a:lvl5pPr marL="2057400" indent="-228600">
                <a:defRPr sz="1300" b="1">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9pPr>
            </a:lstStyle>
            <a:p>
              <a:pPr indent="306070" algn="ctr"/>
              <a:r>
                <a:rPr lang="en-US" altLang="zh-CN"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20</a:t>
              </a:r>
              <a:r>
                <a:rPr lang="zh-CN" altLang="zh-CN"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世紀</a:t>
              </a:r>
              <a:r>
                <a:rPr lang="en-US" altLang="zh-CN"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30</a:t>
              </a:r>
              <a:r>
                <a:rPr lang="zh-CN" altLang="zh-CN"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年代</a:t>
              </a:r>
            </a:p>
          </p:txBody>
        </p:sp>
        <p:sp>
          <p:nvSpPr>
            <p:cNvPr id="26" name="Rectangle 218">
              <a:extLst>
                <a:ext uri="{FF2B5EF4-FFF2-40B4-BE49-F238E27FC236}">
                  <a16:creationId xmlns:a16="http://schemas.microsoft.com/office/drawing/2014/main" id="{7250A018-F3B5-48E9-98F8-2B5E741CF32C}"/>
                </a:ext>
              </a:extLst>
            </p:cNvPr>
            <p:cNvSpPr>
              <a:spLocks noChangeArrowheads="1"/>
            </p:cNvSpPr>
            <p:nvPr/>
          </p:nvSpPr>
          <p:spPr bwMode="auto">
            <a:xfrm>
              <a:off x="1857838" y="4786847"/>
              <a:ext cx="1317679" cy="594781"/>
            </a:xfrm>
            <a:prstGeom prst="rect">
              <a:avLst/>
            </a:prstGeom>
            <a:solidFill>
              <a:srgbClr val="FFFFFF"/>
            </a:solidFill>
            <a:ln w="12700">
              <a:solidFill>
                <a:srgbClr val="000000"/>
              </a:solidFill>
              <a:miter lim="800000"/>
              <a:headEnd/>
              <a:tailEnd/>
            </a:ln>
            <a:effectLst>
              <a:outerShdw dist="107763" dir="2700000" algn="ctr" rotWithShape="0">
                <a:srgbClr val="B2D2DE"/>
              </a:outerShdw>
            </a:effectLst>
          </p:spPr>
          <p:txBody>
            <a:bodyPr wrap="none" lIns="90488" tIns="44450" rIns="90488" bIns="44450" anchor="ctr"/>
            <a:lstStyle>
              <a:lvl1pPr>
                <a:defRPr sz="1300" b="1">
                  <a:solidFill>
                    <a:srgbClr val="000000"/>
                  </a:solidFill>
                  <a:latin typeface="Arial" panose="020B0604020202020204" pitchFamily="34" charset="0"/>
                  <a:ea typeface="宋体" panose="02010600030101010101" pitchFamily="2" charset="-122"/>
                </a:defRPr>
              </a:lvl1pPr>
              <a:lvl2pPr marL="742950" indent="-285750">
                <a:defRPr sz="1300" b="1">
                  <a:solidFill>
                    <a:srgbClr val="000000"/>
                  </a:solidFill>
                  <a:latin typeface="Arial" panose="020B0604020202020204" pitchFamily="34" charset="0"/>
                  <a:ea typeface="宋体" panose="02010600030101010101" pitchFamily="2" charset="-122"/>
                </a:defRPr>
              </a:lvl2pPr>
              <a:lvl3pPr marL="1143000" indent="-228600">
                <a:defRPr sz="1300" b="1">
                  <a:solidFill>
                    <a:srgbClr val="000000"/>
                  </a:solidFill>
                  <a:latin typeface="Arial" panose="020B0604020202020204" pitchFamily="34" charset="0"/>
                  <a:ea typeface="宋体" panose="02010600030101010101" pitchFamily="2" charset="-122"/>
                </a:defRPr>
              </a:lvl3pPr>
              <a:lvl4pPr marL="1600200" indent="-228600">
                <a:defRPr sz="1300" b="1">
                  <a:solidFill>
                    <a:srgbClr val="000000"/>
                  </a:solidFill>
                  <a:latin typeface="Arial" panose="020B0604020202020204" pitchFamily="34" charset="0"/>
                  <a:ea typeface="宋体" panose="02010600030101010101" pitchFamily="2" charset="-122"/>
                </a:defRPr>
              </a:lvl4pPr>
              <a:lvl5pPr marL="2057400" indent="-228600">
                <a:defRPr sz="1300" b="1">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9pPr>
            </a:lstStyle>
            <a:p>
              <a:pPr indent="127000" algn="ctr"/>
              <a:r>
                <a:rPr lang="zh-CN" altLang="zh-CN" sz="2400" kern="100" dirty="0">
                  <a:latin typeface="DFKai-SB" panose="03000509000000000000" pitchFamily="65" charset="-120"/>
                  <a:ea typeface="DFKai-SB" panose="03000509000000000000" pitchFamily="65" charset="-120"/>
                  <a:cs typeface="Times New Roman" panose="02020603050405020304" pitchFamily="18" charset="0"/>
                  <a:sym typeface="Times New Roman" panose="02020603050405020304" pitchFamily="18" charset="0"/>
                </a:rPr>
                <a:t>現在</a:t>
              </a:r>
            </a:p>
          </p:txBody>
        </p:sp>
      </p:grpSp>
      <p:sp>
        <p:nvSpPr>
          <p:cNvPr id="28" name="標題 1">
            <a:extLst>
              <a:ext uri="{FF2B5EF4-FFF2-40B4-BE49-F238E27FC236}">
                <a16:creationId xmlns:a16="http://schemas.microsoft.com/office/drawing/2014/main" id="{5B42A51A-1CDF-4913-96C7-8C38A370739A}"/>
              </a:ext>
            </a:extLst>
          </p:cNvPr>
          <p:cNvSpPr>
            <a:spLocks noGrp="1"/>
          </p:cNvSpPr>
          <p:nvPr>
            <p:ph type="title"/>
          </p:nvPr>
        </p:nvSpPr>
        <p:spPr>
          <a:xfrm>
            <a:off x="3507395" y="93065"/>
            <a:ext cx="5719595" cy="604029"/>
          </a:xfrm>
        </p:spPr>
        <p:txBody>
          <a:bodyPr/>
          <a:lstStyle/>
          <a:p>
            <a:r>
              <a:rPr lang="zh-TW" altLang="en-US" sz="4000" b="1" dirty="0">
                <a:latin typeface="標楷體" panose="03000509000000000000" pitchFamily="65" charset="-120"/>
                <a:ea typeface="標楷體" panose="03000509000000000000" pitchFamily="65" charset="-120"/>
              </a:rPr>
              <a:t>全球化的歷史進程</a:t>
            </a:r>
            <a:endParaRPr lang="zh-HK" altLang="en-US" sz="4000" b="1"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B42A51A-1CDF-4913-96C7-8C38A370739A}"/>
              </a:ext>
            </a:extLst>
          </p:cNvPr>
          <p:cNvSpPr>
            <a:spLocks noGrp="1"/>
          </p:cNvSpPr>
          <p:nvPr>
            <p:ph type="title"/>
          </p:nvPr>
        </p:nvSpPr>
        <p:spPr>
          <a:xfrm>
            <a:off x="3459222" y="412675"/>
            <a:ext cx="5719595" cy="604029"/>
          </a:xfrm>
        </p:spPr>
        <p:txBody>
          <a:bodyPr/>
          <a:lstStyle/>
          <a:p>
            <a:r>
              <a:rPr lang="zh-TW" altLang="en-US" sz="4000" b="1" dirty="0">
                <a:latin typeface="標楷體" panose="03000509000000000000" pitchFamily="65" charset="-120"/>
                <a:ea typeface="標楷體" panose="03000509000000000000" pitchFamily="65" charset="-120"/>
              </a:rPr>
              <a:t>全球化的歷史進程</a:t>
            </a:r>
            <a:endParaRPr lang="zh-HK" altLang="en-US" sz="4000" b="1" dirty="0">
              <a:latin typeface="標楷體" panose="03000509000000000000" pitchFamily="65" charset="-120"/>
              <a:ea typeface="標楷體" panose="03000509000000000000" pitchFamily="65" charset="-120"/>
            </a:endParaRPr>
          </a:p>
        </p:txBody>
      </p:sp>
      <p:sp>
        <p:nvSpPr>
          <p:cNvPr id="13" name="矩形 4">
            <a:extLst>
              <a:ext uri="{FF2B5EF4-FFF2-40B4-BE49-F238E27FC236}">
                <a16:creationId xmlns:a16="http://schemas.microsoft.com/office/drawing/2014/main" id="{71B0564F-7240-4760-8B39-99E0F37DEF8D}"/>
              </a:ext>
            </a:extLst>
          </p:cNvPr>
          <p:cNvSpPr/>
          <p:nvPr/>
        </p:nvSpPr>
        <p:spPr>
          <a:xfrm>
            <a:off x="728648" y="4012574"/>
            <a:ext cx="6756261" cy="1477328"/>
          </a:xfrm>
          <a:prstGeom prst="rect">
            <a:avLst/>
          </a:prstGeom>
        </p:spPr>
        <p:txBody>
          <a:bodyPr wrap="square">
            <a:spAutoFit/>
          </a:bodyPr>
          <a:lstStyle/>
          <a:p>
            <a:r>
              <a:rPr lang="zh-TW" altLang="en-US" dirty="0">
                <a:latin typeface="標楷體" panose="03000509000000000000" pitchFamily="65" charset="-120"/>
                <a:ea typeface="標楷體" panose="03000509000000000000" pitchFamily="65" charset="-120"/>
              </a:rPr>
              <a:t>資料來源</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教育局課程</a:t>
            </a:r>
            <a:r>
              <a:rPr lang="zh-TW" altLang="en-US" dirty="0">
                <a:latin typeface="標楷體" panose="03000509000000000000" pitchFamily="65" charset="-120"/>
                <a:ea typeface="標楷體" panose="03000509000000000000" pitchFamily="65" charset="-120"/>
              </a:rPr>
              <a:t>發展處公民與社會</a:t>
            </a:r>
            <a:r>
              <a:rPr lang="zh-TW" altLang="en-US" dirty="0" smtClean="0">
                <a:latin typeface="標楷體" panose="03000509000000000000" pitchFamily="65" charset="-120"/>
                <a:ea typeface="標楷體" panose="03000509000000000000" pitchFamily="65" charset="-120"/>
              </a:rPr>
              <a:t>發展</a:t>
            </a:r>
            <a:r>
              <a:rPr lang="en-US" altLang="zh-TW" dirty="0" smtClean="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通識</a:t>
            </a:r>
            <a:r>
              <a:rPr lang="zh-TW" altLang="en-US" dirty="0" smtClean="0">
                <a:latin typeface="標楷體" panose="03000509000000000000" pitchFamily="65" charset="-120"/>
                <a:ea typeface="標楷體" panose="03000509000000000000" pitchFamily="65" charset="-120"/>
              </a:rPr>
              <a:t>教育組</a:t>
            </a:r>
            <a:r>
              <a:rPr lang="en-US" altLang="zh-TW" dirty="0" smtClean="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通識教育科課程資源冊系列：全球化</a:t>
            </a:r>
            <a:r>
              <a:rPr lang="en-US" altLang="zh-TW" dirty="0" smtClean="0">
                <a:latin typeface="標楷體" panose="03000509000000000000" pitchFamily="65" charset="-120"/>
                <a:ea typeface="標楷體" panose="03000509000000000000" pitchFamily="65" charset="-120"/>
              </a:rPr>
              <a:t>》</a:t>
            </a:r>
          </a:p>
          <a:p>
            <a:r>
              <a:rPr lang="en-US" altLang="zh-TW" dirty="0">
                <a:latin typeface="Times New Roman" panose="02020603050405020304" pitchFamily="18" charset="0"/>
                <a:cs typeface="Times New Roman" panose="02020603050405020304" pitchFamily="18" charset="0"/>
              </a:rPr>
              <a:t>https://</a:t>
            </a:r>
            <a:r>
              <a:rPr lang="en-US" altLang="zh-TW" dirty="0" smtClean="0">
                <a:latin typeface="Times New Roman" panose="02020603050405020304" pitchFamily="18" charset="0"/>
                <a:cs typeface="Times New Roman" panose="02020603050405020304" pitchFamily="18" charset="0"/>
              </a:rPr>
              <a:t>ls.edb.hkedcity.net/file/about/related_publications/globalization_c1.pdf</a:t>
            </a:r>
            <a:endParaRPr lang="zh-TW" altLang="zh-TW" dirty="0">
              <a:latin typeface="Times New Roman" panose="02020603050405020304" pitchFamily="18" charset="0"/>
              <a:cs typeface="Times New Roman" panose="02020603050405020304" pitchFamily="18" charset="0"/>
            </a:endParaRPr>
          </a:p>
        </p:txBody>
      </p:sp>
      <p:pic>
        <p:nvPicPr>
          <p:cNvPr id="3" name="圖片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44539" y="1312449"/>
            <a:ext cx="3629713" cy="5165361"/>
          </a:xfrm>
          <a:prstGeom prst="rect">
            <a:avLst/>
          </a:prstGeom>
        </p:spPr>
      </p:pic>
      <p:sp>
        <p:nvSpPr>
          <p:cNvPr id="12" name="內容版面配置區 2">
            <a:extLst>
              <a:ext uri="{FF2B5EF4-FFF2-40B4-BE49-F238E27FC236}">
                <a16:creationId xmlns:a16="http://schemas.microsoft.com/office/drawing/2014/main" id="{805F9B33-F708-4D56-88E4-D139D9233DA0}"/>
              </a:ext>
            </a:extLst>
          </p:cNvPr>
          <p:cNvSpPr>
            <a:spLocks noGrp="1"/>
          </p:cNvSpPr>
          <p:nvPr>
            <p:ph idx="1"/>
          </p:nvPr>
        </p:nvSpPr>
        <p:spPr>
          <a:xfrm>
            <a:off x="947067" y="1423152"/>
            <a:ext cx="6398421" cy="2471978"/>
          </a:xfrm>
          <a:ln w="38100">
            <a:solidFill>
              <a:srgbClr val="0070C0"/>
            </a:solidFill>
          </a:ln>
        </p:spPr>
        <p:txBody>
          <a:bodyPr/>
          <a:lstStyle/>
          <a:p>
            <a:pPr marL="0" indent="0" algn="just">
              <a:lnSpc>
                <a:spcPct val="150000"/>
              </a:lnSpc>
              <a:buNone/>
            </a:pPr>
            <a:r>
              <a:rPr lang="zh-TW" altLang="en-US" sz="3200" kern="0" dirty="0" smtClean="0">
                <a:effectLst/>
                <a:latin typeface="標楷體" panose="03000509000000000000" pitchFamily="65" charset="-120"/>
                <a:ea typeface="標楷體" panose="03000509000000000000" pitchFamily="65" charset="-120"/>
                <a:cs typeface="Times New Roman" panose="02020603050405020304" pitchFamily="18" charset="0"/>
              </a:rPr>
              <a:t>    有關</a:t>
            </a:r>
            <a:r>
              <a:rPr lang="zh-TW" altLang="zh-HK" sz="3200" kern="0" dirty="0">
                <a:effectLst/>
                <a:latin typeface="標楷體" panose="03000509000000000000" pitchFamily="65" charset="-120"/>
                <a:ea typeface="標楷體" panose="03000509000000000000" pitchFamily="65" charset="-120"/>
                <a:cs typeface="Times New Roman" panose="02020603050405020304" pitchFamily="18" charset="0"/>
              </a:rPr>
              <a:t>全球化</a:t>
            </a:r>
            <a:r>
              <a:rPr lang="zh-TW" altLang="en-US" sz="3200" kern="0" dirty="0" smtClean="0">
                <a:effectLst/>
                <a:latin typeface="標楷體" panose="03000509000000000000" pitchFamily="65" charset="-120"/>
                <a:ea typeface="標楷體" panose="03000509000000000000" pitchFamily="65" charset="-120"/>
                <a:cs typeface="Times New Roman" panose="02020603050405020304" pitchFamily="18" charset="0"/>
              </a:rPr>
              <a:t>的</a:t>
            </a:r>
            <a:r>
              <a:rPr lang="zh-TW" altLang="en-US" sz="3200" kern="0" dirty="0" smtClean="0">
                <a:latin typeface="標楷體" panose="03000509000000000000" pitchFamily="65" charset="-120"/>
                <a:ea typeface="標楷體" panose="03000509000000000000" pitchFamily="65" charset="-120"/>
                <a:cs typeface="Times New Roman" panose="02020603050405020304" pitchFamily="18" charset="0"/>
              </a:rPr>
              <a:t>歷史進程</a:t>
            </a:r>
            <a:r>
              <a:rPr lang="zh-TW" altLang="en-US" sz="3200" kern="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200" kern="0" dirty="0">
                <a:effectLst/>
                <a:latin typeface="標楷體" panose="03000509000000000000" pitchFamily="65" charset="-120"/>
                <a:ea typeface="標楷體" panose="03000509000000000000" pitchFamily="65" charset="-120"/>
                <a:cs typeface="Times New Roman" panose="02020603050405020304" pitchFamily="18" charset="0"/>
              </a:rPr>
              <a:t>教師可參考</a:t>
            </a:r>
            <a:r>
              <a:rPr lang="en-US" altLang="zh-TW" sz="3200" kern="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200" kern="0" dirty="0">
                <a:effectLst/>
                <a:latin typeface="標楷體" panose="03000509000000000000" pitchFamily="65" charset="-120"/>
                <a:ea typeface="標楷體" panose="03000509000000000000" pitchFamily="65" charset="-120"/>
                <a:cs typeface="Times New Roman" panose="02020603050405020304" pitchFamily="18" charset="0"/>
              </a:rPr>
              <a:t>通識教育科課程資源冊系列</a:t>
            </a:r>
            <a:r>
              <a:rPr lang="en-US" altLang="zh-TW" sz="3200" kern="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200" kern="0" dirty="0">
                <a:effectLst/>
                <a:latin typeface="標楷體" panose="03000509000000000000" pitchFamily="65" charset="-120"/>
                <a:ea typeface="標楷體" panose="03000509000000000000" pitchFamily="65" charset="-120"/>
                <a:cs typeface="Times New Roman" panose="02020603050405020304" pitchFamily="18" charset="0"/>
              </a:rPr>
              <a:t>全球化</a:t>
            </a:r>
            <a:r>
              <a:rPr lang="en-US" altLang="zh-TW" sz="3200" kern="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200" kern="0" dirty="0">
                <a:effectLst/>
                <a:latin typeface="標楷體" panose="03000509000000000000" pitchFamily="65" charset="-120"/>
                <a:ea typeface="標楷體" panose="03000509000000000000" pitchFamily="65" charset="-120"/>
                <a:cs typeface="Times New Roman" panose="02020603050405020304" pitchFamily="18" charset="0"/>
              </a:rPr>
              <a:t>第</a:t>
            </a:r>
            <a:r>
              <a:rPr lang="en-US" altLang="zh-TW" sz="3200" kern="0" dirty="0" smtClean="0">
                <a:effectLst/>
                <a:latin typeface="Times New Roman" panose="02020603050405020304" pitchFamily="18" charset="0"/>
                <a:ea typeface="標楷體" panose="03000509000000000000" pitchFamily="65" charset="-120"/>
                <a:cs typeface="Times New Roman" panose="02020603050405020304" pitchFamily="18" charset="0"/>
              </a:rPr>
              <a:t>29</a:t>
            </a:r>
            <a:r>
              <a:rPr lang="zh-TW" altLang="en-US" sz="3200" kern="0" dirty="0" smtClean="0">
                <a:effectLst/>
                <a:latin typeface="Times New Roman" panose="02020603050405020304" pitchFamily="18" charset="0"/>
                <a:ea typeface="標楷體" panose="03000509000000000000" pitchFamily="65" charset="-120"/>
                <a:cs typeface="Times New Roman" panose="02020603050405020304" pitchFamily="18" charset="0"/>
              </a:rPr>
              <a:t>和</a:t>
            </a:r>
            <a:r>
              <a:rPr lang="en-US" altLang="zh-TW" sz="3200" kern="0" dirty="0" smtClean="0">
                <a:effectLst/>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3200" kern="0" dirty="0" smtClean="0">
                <a:effectLst/>
                <a:latin typeface="標楷體" panose="03000509000000000000" pitchFamily="65" charset="-120"/>
                <a:ea typeface="標楷體" panose="03000509000000000000" pitchFamily="65" charset="-120"/>
                <a:cs typeface="Times New Roman" panose="02020603050405020304" pitchFamily="18" charset="0"/>
              </a:rPr>
              <a:t>頁</a:t>
            </a:r>
            <a:r>
              <a:rPr lang="zh-TW" altLang="en-US" sz="3200" kern="0" dirty="0">
                <a:effectLst/>
                <a:latin typeface="標楷體" panose="03000509000000000000" pitchFamily="65" charset="-120"/>
                <a:ea typeface="標楷體" panose="03000509000000000000" pitchFamily="65" charset="-120"/>
                <a:cs typeface="Times New Roman" panose="02020603050405020304" pitchFamily="18" charset="0"/>
              </a:rPr>
              <a:t>的內容</a:t>
            </a:r>
            <a:r>
              <a:rPr lang="zh-TW" altLang="en-US" sz="3200" kern="0" dirty="0" smtClean="0">
                <a:effectLst/>
                <a:latin typeface="標楷體" panose="03000509000000000000" pitchFamily="65" charset="-120"/>
                <a:ea typeface="標楷體" panose="03000509000000000000" pitchFamily="65" charset="-120"/>
                <a:cs typeface="Times New Roman" panose="02020603050405020304" pitchFamily="18" charset="0"/>
              </a:rPr>
              <a:t>。</a:t>
            </a:r>
            <a:endParaRPr lang="en-US" altLang="zh-TW" sz="3200" kern="0" dirty="0">
              <a:effectLst/>
              <a:latin typeface="標楷體" panose="03000509000000000000" pitchFamily="65" charset="-120"/>
              <a:ea typeface="標楷體" panose="03000509000000000000" pitchFamily="65" charset="-120"/>
              <a:cs typeface="Times New Roman" panose="02020603050405020304" pitchFamily="18" charset="0"/>
            </a:endParaRPr>
          </a:p>
        </p:txBody>
      </p:sp>
      <p:pic>
        <p:nvPicPr>
          <p:cNvPr id="14" name="Picture 13"/>
          <p:cNvPicPr>
            <a:picLocks noChangeAspect="1"/>
          </p:cNvPicPr>
          <p:nvPr/>
        </p:nvPicPr>
        <p:blipFill>
          <a:blip r:embed="rId3"/>
          <a:stretch>
            <a:fillRect/>
          </a:stretch>
        </p:blipFill>
        <p:spPr>
          <a:xfrm>
            <a:off x="307007" y="226422"/>
            <a:ext cx="1594256" cy="580365"/>
          </a:xfrm>
          <a:prstGeom prst="rect">
            <a:avLst/>
          </a:prstGeom>
        </p:spPr>
      </p:pic>
      <p:pic>
        <p:nvPicPr>
          <p:cNvPr id="15" name="Picture 14"/>
          <p:cNvPicPr>
            <a:picLocks noChangeAspect="1"/>
          </p:cNvPicPr>
          <p:nvPr/>
        </p:nvPicPr>
        <p:blipFill>
          <a:blip r:embed="rId4"/>
          <a:stretch>
            <a:fillRect/>
          </a:stretch>
        </p:blipFill>
        <p:spPr>
          <a:xfrm>
            <a:off x="728648" y="5607345"/>
            <a:ext cx="4787939" cy="621052"/>
          </a:xfrm>
          <a:prstGeom prst="rect">
            <a:avLst/>
          </a:prstGeom>
        </p:spPr>
      </p:pic>
    </p:spTree>
    <p:extLst>
      <p:ext uri="{BB962C8B-B14F-4D97-AF65-F5344CB8AC3E}">
        <p14:creationId xmlns:p14="http://schemas.microsoft.com/office/powerpoint/2010/main" val="3511038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sz="half" idx="1"/>
          </p:nvPr>
        </p:nvSpPr>
        <p:spPr>
          <a:xfrm>
            <a:off x="254296" y="1806697"/>
            <a:ext cx="3783708" cy="3693319"/>
          </a:xfrm>
          <a:prstGeom prst="rect">
            <a:avLst/>
          </a:prstGeom>
        </p:spPr>
        <p:txBody>
          <a:bodyPr wrap="square">
            <a:spAutoFit/>
          </a:bodyPr>
          <a:lstStyle/>
          <a:p>
            <a:pPr indent="0">
              <a:lnSpc>
                <a:spcPct val="150000"/>
              </a:lnSpc>
              <a:spcBef>
                <a:spcPts val="0"/>
              </a:spcBef>
            </a:pPr>
            <a:r>
              <a:rPr lang="en-US" altLang="zh-CN"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    </a:t>
            </a:r>
            <a:r>
              <a:rPr lang="zh-CN" altLang="zh-CN" sz="2600"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經濟</a:t>
            </a:r>
            <a:r>
              <a:rPr lang="zh-CN" altLang="zh-CN" sz="2600" dirty="0" smtClean="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全球化</a:t>
            </a:r>
            <a:r>
              <a:rPr lang="zh-TW" altLang="en-US" sz="2600"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使</a:t>
            </a:r>
            <a:r>
              <a:rPr lang="zh-CN" altLang="zh-CN" sz="2600" dirty="0" smtClean="0">
                <a:latin typeface="DFKai-SB" panose="03000509000000000000" pitchFamily="65" charset="-120"/>
                <a:ea typeface="DFKai-SB" panose="03000509000000000000" pitchFamily="65" charset="-120"/>
                <a:sym typeface="Times New Roman" panose="02020603050405020304" pitchFamily="18" charset="0"/>
              </a:rPr>
              <a:t>各國</a:t>
            </a:r>
            <a:r>
              <a:rPr lang="zh-CN" altLang="en-US" sz="2600" dirty="0">
                <a:latin typeface="DFKai-SB" panose="03000509000000000000" pitchFamily="65" charset="-120"/>
                <a:ea typeface="DFKai-SB" panose="03000509000000000000" pitchFamily="65" charset="-120"/>
                <a:sym typeface="Times New Roman" panose="02020603050405020304" pitchFamily="18" charset="0"/>
              </a:rPr>
              <a:t>經濟體</a:t>
            </a:r>
            <a:r>
              <a:rPr lang="zh-CN" altLang="en-US" sz="2600" dirty="0" smtClean="0">
                <a:latin typeface="DFKai-SB" panose="03000509000000000000" pitchFamily="65" charset="-120"/>
                <a:ea typeface="DFKai-SB" panose="03000509000000000000" pitchFamily="65" charset="-120"/>
                <a:sym typeface="Times New Roman" panose="02020603050405020304" pitchFamily="18" charset="0"/>
              </a:rPr>
              <a:t>系互相補足、</a:t>
            </a:r>
            <a:r>
              <a:rPr lang="zh-CN" altLang="en-US" sz="2600" dirty="0">
                <a:latin typeface="DFKai-SB" panose="03000509000000000000" pitchFamily="65" charset="-120"/>
                <a:ea typeface="DFKai-SB" panose="03000509000000000000" pitchFamily="65" charset="-120"/>
                <a:sym typeface="Times New Roman" panose="02020603050405020304" pitchFamily="18" charset="0"/>
              </a:rPr>
              <a:t>互相</a:t>
            </a:r>
            <a:r>
              <a:rPr lang="zh-CN" altLang="en-US" sz="2600" dirty="0" smtClean="0">
                <a:latin typeface="DFKai-SB" panose="03000509000000000000" pitchFamily="65" charset="-120"/>
                <a:ea typeface="DFKai-SB" panose="03000509000000000000" pitchFamily="65" charset="-120"/>
                <a:sym typeface="Times New Roman" panose="02020603050405020304" pitchFamily="18" charset="0"/>
              </a:rPr>
              <a:t>依</a:t>
            </a:r>
            <a:r>
              <a:rPr lang="zh-CN" altLang="en-US" sz="2600" dirty="0">
                <a:latin typeface="DFKai-SB" panose="03000509000000000000" pitchFamily="65" charset="-120"/>
                <a:ea typeface="DFKai-SB" panose="03000509000000000000" pitchFamily="65" charset="-120"/>
                <a:sym typeface="Times New Roman" panose="02020603050405020304" pitchFamily="18" charset="0"/>
              </a:rPr>
              <a:t>賴、互相依存，</a:t>
            </a:r>
            <a:r>
              <a:rPr lang="zh-TW" altLang="en-US" sz="2600" dirty="0">
                <a:latin typeface="DFKai-SB" panose="03000509000000000000" pitchFamily="65" charset="-120"/>
                <a:ea typeface="DFKai-SB" panose="03000509000000000000" pitchFamily="65" charset="-120"/>
                <a:sym typeface="Times New Roman" panose="02020603050405020304" pitchFamily="18" charset="0"/>
              </a:rPr>
              <a:t>其特徵為商品</a:t>
            </a:r>
            <a:r>
              <a:rPr lang="zh-TW" altLang="en-US" sz="2600" dirty="0" smtClean="0">
                <a:latin typeface="DFKai-SB" panose="03000509000000000000" pitchFamily="65" charset="-120"/>
                <a:ea typeface="DFKai-SB" panose="03000509000000000000" pitchFamily="65" charset="-120"/>
                <a:sym typeface="Times New Roman" panose="02020603050405020304" pitchFamily="18" charset="0"/>
              </a:rPr>
              <a:t>市場與市場</a:t>
            </a:r>
            <a:r>
              <a:rPr lang="zh-TW" altLang="en-US" sz="2600" dirty="0">
                <a:latin typeface="DFKai-SB" panose="03000509000000000000" pitchFamily="65" charset="-120"/>
                <a:ea typeface="DFKai-SB" panose="03000509000000000000" pitchFamily="65" charset="-120"/>
                <a:sym typeface="Times New Roman" panose="02020603050405020304" pitchFamily="18" charset="0"/>
              </a:rPr>
              <a:t>一體化、國際分工，以及國際經濟組織的出現</a:t>
            </a:r>
            <a:r>
              <a:rPr lang="zh-TW" altLang="en-US" sz="2600" dirty="0" smtClean="0">
                <a:latin typeface="DFKai-SB" panose="03000509000000000000" pitchFamily="65" charset="-120"/>
                <a:ea typeface="DFKai-SB" panose="03000509000000000000" pitchFamily="65" charset="-120"/>
                <a:sym typeface="Times New Roman" panose="02020603050405020304" pitchFamily="18" charset="0"/>
              </a:rPr>
              <a:t>。</a:t>
            </a:r>
            <a:endParaRPr lang="zh-TW" altLang="en-US" sz="2600" dirty="0">
              <a:latin typeface="DFKai-SB" panose="03000509000000000000" pitchFamily="65" charset="-120"/>
              <a:ea typeface="DFKai-SB" panose="03000509000000000000" pitchFamily="65" charset="-120"/>
              <a:sym typeface="Times New Roman" panose="02020603050405020304" pitchFamily="18" charset="0"/>
            </a:endParaRPr>
          </a:p>
        </p:txBody>
      </p:sp>
      <p:sp>
        <p:nvSpPr>
          <p:cNvPr id="2" name="文本框 1"/>
          <p:cNvSpPr txBox="1"/>
          <p:nvPr/>
        </p:nvSpPr>
        <p:spPr>
          <a:xfrm>
            <a:off x="10391140" y="709295"/>
            <a:ext cx="847725" cy="645160"/>
          </a:xfrm>
          <a:prstGeom prst="rect">
            <a:avLst/>
          </a:prstGeom>
          <a:noFill/>
        </p:spPr>
        <p:txBody>
          <a:bodyPr wrap="square" rtlCol="0">
            <a:spAutoFit/>
          </a:bodyPr>
          <a:lstStyle/>
          <a:p>
            <a:endParaRPr lang="zh-CN" altLang="en-US" dirty="0">
              <a:solidFill>
                <a:srgbClr val="0000FF"/>
              </a:solidFill>
              <a:latin typeface="DFKai-SB" panose="03000509000000000000" pitchFamily="65" charset="-120"/>
              <a:ea typeface="DFKai-SB" panose="03000509000000000000" pitchFamily="65" charset="-120"/>
            </a:endParaRPr>
          </a:p>
          <a:p>
            <a:endParaRPr lang="zh-CN" altLang="en-US" dirty="0">
              <a:solidFill>
                <a:srgbClr val="0000FF"/>
              </a:solidFill>
              <a:latin typeface="DFKai-SB" panose="03000509000000000000" pitchFamily="65" charset="-120"/>
              <a:ea typeface="DFKai-SB" panose="03000509000000000000" pitchFamily="65" charset="-120"/>
            </a:endParaRPr>
          </a:p>
        </p:txBody>
      </p:sp>
      <p:sp>
        <p:nvSpPr>
          <p:cNvPr id="6" name="任意多边形: 形状 20">
            <a:extLst>
              <a:ext uri="{FF2B5EF4-FFF2-40B4-BE49-F238E27FC236}">
                <a16:creationId xmlns:a16="http://schemas.microsoft.com/office/drawing/2014/main" id="{C5379432-31A1-4D4F-B8AA-D06A98602934}"/>
              </a:ext>
            </a:extLst>
          </p:cNvPr>
          <p:cNvSpPr/>
          <p:nvPr/>
        </p:nvSpPr>
        <p:spPr>
          <a:xfrm>
            <a:off x="1511559" y="240792"/>
            <a:ext cx="9234144"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CN" altLang="en-US" sz="4000" b="1" dirty="0">
                <a:solidFill>
                  <a:srgbClr val="FFFFFF"/>
                </a:solidFill>
                <a:latin typeface="DFKai-SB" panose="03000509000000000000" pitchFamily="65" charset="-120"/>
                <a:ea typeface="DFKai-SB" panose="03000509000000000000" pitchFamily="65" charset="-120"/>
                <a:sym typeface="Times New Roman" panose="02020603050405020304" pitchFamily="18" charset="0"/>
              </a:rPr>
              <a:t>各國經濟體系互相依存</a:t>
            </a:r>
            <a:r>
              <a:rPr lang="zh-TW" altLang="en-US" sz="4000" b="1" dirty="0">
                <a:solidFill>
                  <a:schemeClr val="bg1"/>
                </a:solidFill>
                <a:latin typeface="DFKai-SB" panose="03000509000000000000" pitchFamily="65" charset="-120"/>
                <a:ea typeface="DFKai-SB" panose="03000509000000000000" pitchFamily="65" charset="-120"/>
                <a:sym typeface="Times New Roman" panose="02020603050405020304" pitchFamily="18" charset="0"/>
              </a:rPr>
              <a:t>及互動的關係</a:t>
            </a:r>
            <a:endParaRPr lang="zh-CN" altLang="en-US" sz="4000" b="1" strike="sngStrike" dirty="0">
              <a:solidFill>
                <a:schemeClr val="bg1"/>
              </a:solidFill>
              <a:latin typeface="DFKai-SB" panose="03000509000000000000" pitchFamily="65" charset="-120"/>
              <a:ea typeface="DFKai-SB" panose="03000509000000000000" pitchFamily="65" charset="-120"/>
              <a:sym typeface="Times New Roman" panose="02020603050405020304" pitchFamily="18" charset="0"/>
            </a:endParaRPr>
          </a:p>
        </p:txBody>
      </p:sp>
      <p:pic>
        <p:nvPicPr>
          <p:cNvPr id="7" name="Picture 2" descr="main_site_illustration_經濟全球化-01">
            <a:extLst>
              <a:ext uri="{FF2B5EF4-FFF2-40B4-BE49-F238E27FC236}">
                <a16:creationId xmlns:a16="http://schemas.microsoft.com/office/drawing/2014/main" id="{F5471301-C91C-44FE-A943-D0E8DE087D2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41886" y="1152255"/>
            <a:ext cx="7713836" cy="5142558"/>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1"/>
          <p:cNvSpPr/>
          <p:nvPr/>
        </p:nvSpPr>
        <p:spPr>
          <a:xfrm>
            <a:off x="4038004" y="5429921"/>
            <a:ext cx="4381500" cy="892552"/>
          </a:xfrm>
          <a:prstGeom prst="rect">
            <a:avLst/>
          </a:prstGeom>
        </p:spPr>
        <p:txBody>
          <a:bodyPr wrap="square">
            <a:spAutoFit/>
          </a:bodyPr>
          <a:lstStyle/>
          <a:p>
            <a:r>
              <a:rPr lang="zh-TW" altLang="en-US" dirty="0">
                <a:latin typeface="標楷體" panose="03000509000000000000" pitchFamily="65" charset="-120"/>
                <a:ea typeface="標楷體" panose="03000509000000000000" pitchFamily="65" charset="-120"/>
              </a:rPr>
              <a:t>資料來源：</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中國文化研究院網頁</a:t>
            </a:r>
            <a:endParaRPr lang="en-US" altLang="zh-HK" dirty="0">
              <a:latin typeface="標楷體" panose="03000509000000000000" pitchFamily="65" charset="-120"/>
              <a:ea typeface="標楷體" panose="03000509000000000000" pitchFamily="65" charset="-120"/>
            </a:endParaRPr>
          </a:p>
          <a:p>
            <a:r>
              <a:rPr lang="zh-HK" altLang="en-US" sz="1600" dirty="0">
                <a:latin typeface="Times New Roman" panose="02020603050405020304" pitchFamily="18" charset="0"/>
                <a:cs typeface="Times New Roman" panose="02020603050405020304" pitchFamily="18" charset="0"/>
              </a:rPr>
              <a:t>https://ls.chiculture.org.hk/tc/idea-aspect/</a:t>
            </a:r>
            <a:r>
              <a:rPr lang="zh-HK" altLang="en-US" sz="1600" dirty="0" smtClean="0">
                <a:latin typeface="Times New Roman" panose="02020603050405020304" pitchFamily="18" charset="0"/>
                <a:cs typeface="Times New Roman" panose="02020603050405020304" pitchFamily="18" charset="0"/>
              </a:rPr>
              <a:t>480</a:t>
            </a:r>
            <a:endParaRPr lang="zh-HK" altLang="en-US" sz="1600" dirty="0">
              <a:latin typeface="Times New Roman" panose="02020603050405020304" pitchFamily="18" charset="0"/>
              <a:cs typeface="Times New Roman" panose="02020603050405020304" pitchFamily="18" charset="0"/>
            </a:endParaRPr>
          </a:p>
        </p:txBody>
      </p:sp>
      <p:sp>
        <p:nvSpPr>
          <p:cNvPr id="9" name="標題 1">
            <a:extLst>
              <a:ext uri="{FF2B5EF4-FFF2-40B4-BE49-F238E27FC236}">
                <a16:creationId xmlns:a16="http://schemas.microsoft.com/office/drawing/2014/main" id="{5B42A51A-1CDF-4913-96C7-8C38A370739A}"/>
              </a:ext>
            </a:extLst>
          </p:cNvPr>
          <p:cNvSpPr>
            <a:spLocks noGrp="1"/>
          </p:cNvSpPr>
          <p:nvPr>
            <p:ph type="title"/>
          </p:nvPr>
        </p:nvSpPr>
        <p:spPr>
          <a:xfrm>
            <a:off x="374844" y="1252231"/>
            <a:ext cx="3465519" cy="604029"/>
          </a:xfrm>
        </p:spPr>
        <p:txBody>
          <a:bodyPr/>
          <a:lstStyle/>
          <a:p>
            <a:r>
              <a:rPr lang="zh-TW" altLang="en-US" sz="2800" b="1" dirty="0" smtClean="0">
                <a:latin typeface="標楷體" panose="03000509000000000000" pitchFamily="65" charset="-120"/>
                <a:ea typeface="標楷體" panose="03000509000000000000" pitchFamily="65" charset="-120"/>
              </a:rPr>
              <a:t>經濟全球化的</a:t>
            </a:r>
            <a:r>
              <a:rPr lang="zh-TW" altLang="en-US" sz="2800" dirty="0" smtClean="0">
                <a:latin typeface="標楷體" panose="03000509000000000000" pitchFamily="65" charset="-120"/>
                <a:ea typeface="標楷體" panose="03000509000000000000" pitchFamily="65" charset="-120"/>
              </a:rPr>
              <a:t>特徵</a:t>
            </a:r>
            <a:endParaRPr lang="zh-HK" altLang="en-US" sz="2800" b="1"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UNIT_BK_DARK_LIGHT" val="2"/>
  <p:tag name="KSO_WM_SLIDE_BK_DARK_LIGHT" val="2"/>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UNIT_BK_DARK_LIGHT" val="2"/>
  <p:tag name="KSO_WM_SLIDE_BK_DARK_LIGHT" val="2"/>
</p:tagLst>
</file>

<file path=ppt/tags/tag15.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UNIT_BK_DARK_LIGHT" val="2"/>
  <p:tag name="KSO_WM_SLIDE_BK_DARK_LIGHT" val="2"/>
</p:tagLst>
</file>

<file path=ppt/tags/tag26.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8.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8.xml><?xml version="1.0" encoding="utf-8"?>
<p:tagLst xmlns:a="http://schemas.openxmlformats.org/drawingml/2006/main" xmlns:r="http://schemas.openxmlformats.org/officeDocument/2006/relationships" xmlns:p="http://schemas.openxmlformats.org/presentationml/2006/main">
  <p:tag name="TIMING" val="|4.5"/>
</p:tagLst>
</file>

<file path=ppt/tags/tag39.xml><?xml version="1.0" encoding="utf-8"?>
<p:tagLst xmlns:a="http://schemas.openxmlformats.org/drawingml/2006/main" xmlns:r="http://schemas.openxmlformats.org/officeDocument/2006/relationships" xmlns:p="http://schemas.openxmlformats.org/presentationml/2006/main">
  <p:tag name="KSO_WM_UNIT_TABLE_BEAUTIFY" val="smartTable{fe18fd9d-6783-4685-a11f-86a2e6950fc2}"/>
  <p:tag name="TABLE_ENDDRAG_ORIGIN_RECT" val="311*330"/>
  <p:tag name="TABLE_ENDDRAG_RECT" val="604*105*311*330"/>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1.xml><?xml version="1.0" encoding="utf-8"?>
<p:tagLst xmlns:a="http://schemas.openxmlformats.org/drawingml/2006/main" xmlns:r="http://schemas.openxmlformats.org/officeDocument/2006/relationships" xmlns:p="http://schemas.openxmlformats.org/presentationml/2006/main">
  <p:tag name="KSO_WM_TEMPLATE_THUMBS_INDEX" val="1、4、9、10、12、13、14、15、17"/>
  <p:tag name="KSO_WM_SLIDE_ID" val="custom20197319_1"/>
  <p:tag name="KSO_WM_TEMPLATE_SUBCATEGORY" val="17"/>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97319"/>
  <p:tag name="KSO_WM_SLIDE_LAYOUT" val="a_b"/>
  <p:tag name="KSO_WM_SLIDE_LAYOUT_CNT" val="1_3"/>
  <p:tag name="KSO_WM_TEMPLATE_MASTER_TYPE" val="1"/>
  <p:tag name="KSO_WM_TEMPLATE_COLOR_TYPE" val="1"/>
  <p:tag name="KSO_WM_TEMPLATE_MASTER_THUMB_INDEX" val="12"/>
</p:tagLst>
</file>

<file path=ppt/tags/tag4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253"/>
  <p:tag name="KSO_WM_UNIT_TYPE" val="l_h_i"/>
  <p:tag name="KSO_WM_UNIT_INDEX" val="1_1_1"/>
  <p:tag name="KSO_WM_UNIT_ID" val="diagram20186253_1*l_h_i*1_1_1"/>
  <p:tag name="KSO_WM_UNIT_LAYERLEVEL" val="1_1_1"/>
  <p:tag name="KSO_WM_BEAUTIFY_FLAG" val="#wm#"/>
  <p:tag name="KSO_WM_TAG_VERSION" val="1.0"/>
  <p:tag name="KSO_WM_DIAGRAM_GROUP_CODE" val="l1-1"/>
  <p:tag name="KSO_WM_UNIT_TEXT_FILL_FORE_SCHEMECOLOR_INDEX" val="2"/>
  <p:tag name="KSO_WM_UNIT_TEXT_FILL_TYPE" val="1"/>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197319_15*f*1"/>
  <p:tag name="KSO_WM_TEMPLATE_CATEGORY" val="custom"/>
  <p:tag name="KSO_WM_TEMPLATE_INDEX" val="20197319"/>
  <p:tag name="KSO_WM_UNIT_LAYERLEVEL" val="1"/>
  <p:tag name="KSO_WM_TAG_VERSION" val="1.0"/>
  <p:tag name="KSO_WM_BEAUTIFY_FLAG" val="#wm#"/>
  <p:tag name="KSO_WM_UNIT_PRESET_TEXT" val="点击此处添加正文，文字是您思想的提炼，为了演示发布的良好效果，请言简意赅的阐述您的观点。"/>
  <p:tag name="KSO_WM_UNIT_NOCLEAR" val="0"/>
  <p:tag name="KSO_WM_UNIT_VALUE" val="50"/>
  <p:tag name="KSO_WM_UNIT_TYPE" val="f"/>
  <p:tag name="KSO_WM_UNIT_INDEX" val="1"/>
  <p:tag name="KSO_WM_UNIT_SUBTYPE" val="a"/>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197319_15*f*2"/>
  <p:tag name="KSO_WM_TEMPLATE_CATEGORY" val="custom"/>
  <p:tag name="KSO_WM_TEMPLATE_INDEX" val="20197319"/>
  <p:tag name="KSO_WM_UNIT_LAYERLEVEL" val="1"/>
  <p:tag name="KSO_WM_TAG_VERSION" val="1.0"/>
  <p:tag name="KSO_WM_BEAUTIFY_FLAG" val="#wm#"/>
  <p:tag name="KSO_WM_UNIT_PRESET_TEXT" val="点击此处添加正文，文字是您思想的提炼，为了演示发布的良好效果，请言简意赅的阐述您的观点。"/>
  <p:tag name="KSO_WM_UNIT_NOCLEAR" val="0"/>
  <p:tag name="KSO_WM_UNIT_VALUE" val="50"/>
  <p:tag name="KSO_WM_UNIT_TYPE" val="f"/>
  <p:tag name="KSO_WM_UNIT_INDEX" val="2"/>
  <p:tag name="KSO_WM_UNIT_SUBTYPE" val="a"/>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197319_15*f*2"/>
  <p:tag name="KSO_WM_TEMPLATE_CATEGORY" val="custom"/>
  <p:tag name="KSO_WM_TEMPLATE_INDEX" val="20197319"/>
  <p:tag name="KSO_WM_UNIT_LAYERLEVEL" val="1"/>
  <p:tag name="KSO_WM_TAG_VERSION" val="1.0"/>
  <p:tag name="KSO_WM_BEAUTIFY_FLAG" val="#wm#"/>
  <p:tag name="KSO_WM_UNIT_PRESET_TEXT" val="点击此处添加正文，文字是您思想的提炼，为了演示发布的良好效果，请言简意赅的阐述您的观点。"/>
  <p:tag name="KSO_WM_UNIT_NOCLEAR" val="0"/>
  <p:tag name="KSO_WM_UNIT_VALUE" val="50"/>
  <p:tag name="KSO_WM_UNIT_TYPE" val="f"/>
  <p:tag name="KSO_WM_UNIT_INDEX" val="2"/>
  <p:tag name="KSO_WM_UNIT_SUBTYPE" val="a"/>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197319_15*f*1"/>
  <p:tag name="KSO_WM_TEMPLATE_CATEGORY" val="custom"/>
  <p:tag name="KSO_WM_TEMPLATE_INDEX" val="20197319"/>
  <p:tag name="KSO_WM_UNIT_LAYERLEVEL" val="1"/>
  <p:tag name="KSO_WM_TAG_VERSION" val="1.0"/>
  <p:tag name="KSO_WM_BEAUTIFY_FLAG" val="#wm#"/>
  <p:tag name="KSO_WM_UNIT_PRESET_TEXT" val="点击此处添加正文，文字是您思想的提炼，为了演示发布的良好效果，请言简意赅的阐述您的观点。"/>
  <p:tag name="KSO_WM_UNIT_NOCLEAR" val="0"/>
  <p:tag name="KSO_WM_UNIT_VALUE" val="50"/>
  <p:tag name="KSO_WM_UNIT_TYPE" val="f"/>
  <p:tag name="KSO_WM_UNIT_INDEX" val="1"/>
  <p:tag name="KSO_WM_UNIT_SUBTYPE" val="a"/>
</p:tagLst>
</file>

<file path=ppt/tags/tag47.xml><?xml version="1.0" encoding="utf-8"?>
<p:tagLst xmlns:a="http://schemas.openxmlformats.org/drawingml/2006/main" xmlns:r="http://schemas.openxmlformats.org/officeDocument/2006/relationships" xmlns:p="http://schemas.openxmlformats.org/presentationml/2006/main">
  <p:tag name="KSO_WM_UNIT_TABLE_BEAUTIFY" val="smartTable{13bdfe8f-5ce8-4219-a159-022c85926b45}"/>
</p:tagLst>
</file>

<file path=ppt/tags/tag48.xml><?xml version="1.0" encoding="utf-8"?>
<p:tagLst xmlns:a="http://schemas.openxmlformats.org/drawingml/2006/main" xmlns:r="http://schemas.openxmlformats.org/officeDocument/2006/relationships" xmlns:p="http://schemas.openxmlformats.org/presentationml/2006/main">
  <p:tag name="KSO_WM_UNIT_VALUE" val="1378*1150"/>
  <p:tag name="KSO_WM_UNIT_HIGHLIGHT" val="0"/>
  <p:tag name="KSO_WM_UNIT_COMPATIBLE" val="0"/>
  <p:tag name="KSO_WM_UNIT_DIAGRAM_ISNUMVISUAL" val="0"/>
  <p:tag name="KSO_WM_UNIT_DIAGRAM_ISREFERUNIT" val="0"/>
  <p:tag name="KSO_WM_UNIT_TYPE" val="h_d"/>
  <p:tag name="KSO_WM_UNIT_INDEX" val="1_1"/>
  <p:tag name="KSO_WM_UNIT_ID" val="diagram20212196_1*h_d*1_1"/>
  <p:tag name="KSO_WM_TEMPLATE_CATEGORY" val="diagram"/>
  <p:tag name="KSO_WM_TEMPLATE_INDEX" val="20212196"/>
  <p:tag name="KSO_WM_UNIT_LAYERLEVEL" val="1_1"/>
  <p:tag name="KSO_WM_TAG_VERSION" val="1.0"/>
  <p:tag name="KSO_WM_BEAUTIFY_FLAG" val="#wm#"/>
  <p:tag name="KSO_WM_UNIT_BLOCK" val="0"/>
  <p:tag name="KSO_WM_UNIT_SUPPORT_UNIT_TYPE" val="[&quot;d&quot;,&quot;α&quot;,&quot;β&quot;,&quot;θ&quot;]"/>
  <p:tag name="KSO_WM_CHIP_GROUPID" val="5ebe39c50ac41c4a0a5255d9"/>
  <p:tag name="KSO_WM_CHIP_XID" val="5ebe39c50ac41c4a0a5255da"/>
  <p:tag name="KSO_WM_UNIT_DEC_AREA_ID" val="db339569e6d04e1fa249f27b008e3599"/>
  <p:tag name="KSO_WM_CHIP_FILLAREA_FILL_RULE" val="{&quot;fill_align&quot;:&quot;lm&quot;,&quot;fill_mode&quot;:&quot;adaptive&quot;,&quot;sacle_strategy&quot;:&quot;smart&quot;}"/>
  <p:tag name="KSO_WM_ASSEMBLE_CHIP_INDEX" val="870fa4db409a4159817effeea2f74906"/>
  <p:tag name="KSO_WM_TEMPLATE_ASSEMBLE_XID" val="60656f3d4054ed1e2fb80635"/>
  <p:tag name="KSO_WM_TEMPLATE_ASSEMBLE_GROUPID" val="60656f3d4054ed1e2fb80635"/>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0.xml><?xml version="1.0" encoding="utf-8"?>
<p:tagLst xmlns:a="http://schemas.openxmlformats.org/drawingml/2006/main" xmlns:r="http://schemas.openxmlformats.org/officeDocument/2006/relationships" xmlns:p="http://schemas.openxmlformats.org/presentationml/2006/main">
  <p:tag name="KSO_WM_UNIT_TABLE_BEAUTIFY" val="smartTable{95ae4157-8179-4912-98b6-03c871790e56}"/>
  <p:tag name="TABLE_ENDDRAG_ORIGIN_RECT" val="542*172"/>
  <p:tag name="TABLE_ENDDRAG_RECT" val="183*293*542*172"/>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5530</Words>
  <Application>Microsoft Office PowerPoint</Application>
  <PresentationFormat>寬螢幕</PresentationFormat>
  <Paragraphs>456</Paragraphs>
  <Slides>48</Slides>
  <Notes>5</Notes>
  <HiddenSlides>0</HiddenSlides>
  <MMClips>0</MMClips>
  <ScaleCrop>false</ScaleCrop>
  <HeadingPairs>
    <vt:vector size="6" baseType="variant">
      <vt:variant>
        <vt:lpstr>使用字型</vt:lpstr>
      </vt:variant>
      <vt:variant>
        <vt:i4>17</vt:i4>
      </vt:variant>
      <vt:variant>
        <vt:lpstr>佈景主題</vt:lpstr>
      </vt:variant>
      <vt:variant>
        <vt:i4>1</vt:i4>
      </vt:variant>
      <vt:variant>
        <vt:lpstr>投影片標題</vt:lpstr>
      </vt:variant>
      <vt:variant>
        <vt:i4>48</vt:i4>
      </vt:variant>
    </vt:vector>
  </HeadingPairs>
  <TitlesOfParts>
    <vt:vector size="66" baseType="lpstr">
      <vt:lpstr>(使用中文字体)</vt:lpstr>
      <vt:lpstr>等线</vt:lpstr>
      <vt:lpstr>맑은 고딕</vt:lpstr>
      <vt:lpstr>微软雅黑</vt:lpstr>
      <vt:lpstr>ＭＳ Ｐゴシック</vt:lpstr>
      <vt:lpstr>黑体</vt:lpstr>
      <vt:lpstr>宋体</vt:lpstr>
      <vt:lpstr>Microsoft JhengHei</vt:lpstr>
      <vt:lpstr>新細明體</vt:lpstr>
      <vt:lpstr>楷体</vt:lpstr>
      <vt:lpstr>標楷體</vt:lpstr>
      <vt:lpstr>標楷體</vt:lpstr>
      <vt:lpstr>Arial</vt:lpstr>
      <vt:lpstr>Calibri</vt:lpstr>
      <vt:lpstr>Calibri Light</vt:lpstr>
      <vt:lpstr>Times New Roman</vt:lpstr>
      <vt:lpstr>Wingdings</vt:lpstr>
      <vt:lpstr>Office 主题</vt:lpstr>
      <vt:lpstr>PowerPoint 簡報</vt:lpstr>
      <vt:lpstr>PowerPoint 簡報</vt:lpstr>
      <vt:lpstr>PowerPoint 簡報</vt:lpstr>
      <vt:lpstr>PowerPoint 簡報</vt:lpstr>
      <vt:lpstr>PowerPoint 簡報</vt:lpstr>
      <vt:lpstr>全球化的歷史進程</vt:lpstr>
      <vt:lpstr>全球化的歷史進程</vt:lpstr>
      <vt:lpstr>全球化的歷史進程</vt:lpstr>
      <vt:lpstr>經濟全球化的特徵</vt:lpstr>
      <vt:lpstr>全球市場一體化趨勢</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cp:revision>
  <dcterms:created xsi:type="dcterms:W3CDTF">2022-01-14T07:46:35Z</dcterms:created>
  <dcterms:modified xsi:type="dcterms:W3CDTF">2023-03-15T01:18:38Z</dcterms:modified>
</cp:coreProperties>
</file>