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1"/>
  </p:notesMasterIdLst>
  <p:handoutMasterIdLst>
    <p:handoutMasterId r:id="rId32"/>
  </p:handoutMasterIdLst>
  <p:sldIdLst>
    <p:sldId id="2878" r:id="rId2"/>
    <p:sldId id="2910" r:id="rId3"/>
    <p:sldId id="2879" r:id="rId4"/>
    <p:sldId id="2880" r:id="rId5"/>
    <p:sldId id="2901" r:id="rId6"/>
    <p:sldId id="2888" r:id="rId7"/>
    <p:sldId id="2902" r:id="rId8"/>
    <p:sldId id="2893" r:id="rId9"/>
    <p:sldId id="2903" r:id="rId10"/>
    <p:sldId id="2904" r:id="rId11"/>
    <p:sldId id="2883" r:id="rId12"/>
    <p:sldId id="2909" r:id="rId13"/>
    <p:sldId id="2892" r:id="rId14"/>
    <p:sldId id="2905" r:id="rId15"/>
    <p:sldId id="2906" r:id="rId16"/>
    <p:sldId id="374" r:id="rId17"/>
    <p:sldId id="2907" r:id="rId18"/>
    <p:sldId id="2785" r:id="rId19"/>
    <p:sldId id="2585" r:id="rId20"/>
    <p:sldId id="1493" r:id="rId21"/>
    <p:sldId id="2826" r:id="rId22"/>
    <p:sldId id="2639" r:id="rId23"/>
    <p:sldId id="2854" r:id="rId24"/>
    <p:sldId id="2636" r:id="rId25"/>
    <p:sldId id="2638" r:id="rId26"/>
    <p:sldId id="410" r:id="rId27"/>
    <p:sldId id="2640" r:id="rId28"/>
    <p:sldId id="422" r:id="rId29"/>
    <p:sldId id="2911" r:id="rId30"/>
  </p:sldIdLst>
  <p:sldSz cx="12192000" cy="6858000"/>
  <p:notesSz cx="6797675"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5756BB03-7499-4F0F-8630-E53FAD5DD959}">
          <p14:sldIdLst>
            <p14:sldId id="2878"/>
            <p14:sldId id="2910"/>
            <p14:sldId id="2879"/>
            <p14:sldId id="2880"/>
            <p14:sldId id="2901"/>
            <p14:sldId id="2888"/>
            <p14:sldId id="2902"/>
            <p14:sldId id="2893"/>
            <p14:sldId id="2903"/>
            <p14:sldId id="2904"/>
            <p14:sldId id="2883"/>
            <p14:sldId id="2909"/>
            <p14:sldId id="2892"/>
            <p14:sldId id="2905"/>
            <p14:sldId id="2906"/>
            <p14:sldId id="374"/>
            <p14:sldId id="2907"/>
            <p14:sldId id="2785"/>
            <p14:sldId id="2585"/>
            <p14:sldId id="1493"/>
            <p14:sldId id="2826"/>
            <p14:sldId id="2639"/>
            <p14:sldId id="2854"/>
            <p14:sldId id="2636"/>
            <p14:sldId id="2638"/>
            <p14:sldId id="410"/>
            <p14:sldId id="2640"/>
            <p14:sldId id="422"/>
            <p14:sldId id="2911"/>
          </p14:sldIdLst>
        </p14:section>
      </p14:sectionLst>
    </p:ext>
    <p:ext uri="{EFAFB233-063F-42B5-8137-9DF3F51BA10A}">
      <p15:sldGuideLst xmlns:p15="http://schemas.microsoft.com/office/powerpoint/2012/main">
        <p15:guide id="1" orient="horz" pos="2342">
          <p15:clr>
            <a:srgbClr val="A4A3A4"/>
          </p15:clr>
        </p15:guide>
        <p15:guide id="2" pos="378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作者"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0E3F3"/>
    <a:srgbClr val="EAB200"/>
    <a:srgbClr val="080808"/>
    <a:srgbClr val="F5F7F9"/>
    <a:srgbClr val="909090"/>
    <a:srgbClr val="FBD5F7"/>
    <a:srgbClr val="D9F7F2"/>
    <a:srgbClr val="CCECFF"/>
    <a:srgbClr val="FAF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6395" autoAdjust="0"/>
  </p:normalViewPr>
  <p:slideViewPr>
    <p:cSldViewPr snapToGrid="0">
      <p:cViewPr varScale="1">
        <p:scale>
          <a:sx n="75" d="100"/>
          <a:sy n="75" d="100"/>
        </p:scale>
        <p:origin x="60" y="732"/>
      </p:cViewPr>
      <p:guideLst>
        <p:guide orient="horz" pos="2342"/>
        <p:guide pos="378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2023/4/11</a:t>
            </a:fld>
            <a:endParaRPr lang="zh-CN" altLang="en-US"/>
          </a:p>
        </p:txBody>
      </p:sp>
      <p:sp>
        <p:nvSpPr>
          <p:cNvPr id="4" name="页脚占位符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altLang="zh-CN"/>
              <a:t>confidential</a:t>
            </a:r>
            <a:endParaRPr lang="zh-CN" altLang="en-US"/>
          </a:p>
        </p:txBody>
      </p:sp>
      <p:sp>
        <p:nvSpPr>
          <p:cNvPr id="5" name="灯片编号占位符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2023/4/11</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altLang="zh-CN"/>
              <a:t>confidential</a:t>
            </a:r>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HK" altLang="en-US" dirty="0"/>
          </a:p>
        </p:txBody>
      </p:sp>
      <p:sp>
        <p:nvSpPr>
          <p:cNvPr id="4" name="Footer Placeholder 3"/>
          <p:cNvSpPr>
            <a:spLocks noGrp="1"/>
          </p:cNvSpPr>
          <p:nvPr>
            <p:ph type="ftr" sz="quarter" idx="10"/>
          </p:nvPr>
        </p:nvSpPr>
        <p:spPr/>
        <p:txBody>
          <a:bodyPr/>
          <a:lstStyle/>
          <a:p>
            <a:r>
              <a:rPr lang="en-GB" altLang="zh-CN"/>
              <a:t>confidential</a:t>
            </a:r>
            <a:endParaRPr lang="zh-CN" altLang="en-US"/>
          </a:p>
        </p:txBody>
      </p:sp>
      <p:sp>
        <p:nvSpPr>
          <p:cNvPr id="5" name="Slide Number Placeholder 4"/>
          <p:cNvSpPr>
            <a:spLocks noGrp="1"/>
          </p:cNvSpPr>
          <p:nvPr>
            <p:ph type="sldNum" sz="quarter" idx="11"/>
          </p:nvPr>
        </p:nvSpPr>
        <p:spPr/>
        <p:txBody>
          <a:bodyPr/>
          <a:lstStyle/>
          <a:p>
            <a:fld id="{A6837353-30EB-4A48-80EB-173D804AEFBD}" type="slidenum">
              <a:rPr lang="zh-CN" altLang="en-US" smtClean="0"/>
              <a:pPr/>
              <a:t>1</a:t>
            </a:fld>
            <a:endParaRPr lang="zh-CN" altLang="en-US"/>
          </a:p>
        </p:txBody>
      </p:sp>
    </p:spTree>
    <p:extLst>
      <p:ext uri="{BB962C8B-B14F-4D97-AF65-F5344CB8AC3E}">
        <p14:creationId xmlns:p14="http://schemas.microsoft.com/office/powerpoint/2010/main" val="1517619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p:sp>
      <p:sp>
        <p:nvSpPr>
          <p:cNvPr id="2253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2C15E41-2027-42EF-9650-0221F7A8637A}" type="slidenum">
              <a:rPr lang="en-US" altLang="en-US" smtClean="0"/>
              <a:pPr/>
              <a:t>22</a:t>
            </a:fld>
            <a:endParaRPr lang="en-US" altLang="en-US" dirty="0"/>
          </a:p>
        </p:txBody>
      </p:sp>
      <p:sp>
        <p:nvSpPr>
          <p:cNvPr id="2" name="頁尾版面配置區 1"/>
          <p:cNvSpPr>
            <a:spLocks noGrp="1"/>
          </p:cNvSpPr>
          <p:nvPr>
            <p:ph type="ftr" sz="quarter" idx="10"/>
          </p:nvPr>
        </p:nvSpPr>
        <p:spPr/>
        <p:txBody>
          <a:bodyPr/>
          <a:lstStyle/>
          <a:p>
            <a:r>
              <a:rPr lang="en-GB" altLang="zh-CN"/>
              <a:t>confidential</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26</a:t>
            </a:fld>
            <a:endParaRPr lang="zh-CN" altLang="en-US" dirty="0"/>
          </a:p>
        </p:txBody>
      </p:sp>
      <p:sp>
        <p:nvSpPr>
          <p:cNvPr id="5" name="頁尾版面配置區 4"/>
          <p:cNvSpPr>
            <a:spLocks noGrp="1"/>
          </p:cNvSpPr>
          <p:nvPr>
            <p:ph type="ftr" sz="quarter" idx="10"/>
          </p:nvPr>
        </p:nvSpPr>
        <p:spPr/>
        <p:txBody>
          <a:bodyPr/>
          <a:lstStyle/>
          <a:p>
            <a:r>
              <a:rPr lang="en-GB" altLang="zh-CN"/>
              <a:t>confidential</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indent="0">
              <a:buFontTx/>
              <a:buNone/>
            </a:pPr>
            <a:endParaRPr lang="zh-CN" altLang="en-US" dirty="0"/>
          </a:p>
        </p:txBody>
      </p:sp>
      <p:sp>
        <p:nvSpPr>
          <p:cNvPr id="4" name="頁尾版面配置區 3"/>
          <p:cNvSpPr>
            <a:spLocks noGrp="1"/>
          </p:cNvSpPr>
          <p:nvPr>
            <p:ph type="ftr" sz="quarter" idx="10"/>
          </p:nvPr>
        </p:nvSpPr>
        <p:spPr/>
        <p:txBody>
          <a:bodyPr/>
          <a:lstStyle/>
          <a:p>
            <a:r>
              <a:rPr lang="en-GB" altLang="zh-CN"/>
              <a:t>confidential</a:t>
            </a:r>
            <a:endParaRPr lang="zh-CN" altLang="en-US"/>
          </a:p>
        </p:txBody>
      </p:sp>
    </p:spTree>
    <p:extLst>
      <p:ext uri="{BB962C8B-B14F-4D97-AF65-F5344CB8AC3E}">
        <p14:creationId xmlns:p14="http://schemas.microsoft.com/office/powerpoint/2010/main" val="276304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Tx/>
              <a:buChar char="-"/>
            </a:pPr>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4</a:t>
            </a:fld>
            <a:endParaRPr lang="zh-CN" altLang="en-US" dirty="0"/>
          </a:p>
        </p:txBody>
      </p:sp>
      <p:sp>
        <p:nvSpPr>
          <p:cNvPr id="5" name="頁尾版面配置區 4"/>
          <p:cNvSpPr>
            <a:spLocks noGrp="1"/>
          </p:cNvSpPr>
          <p:nvPr>
            <p:ph type="ftr" sz="quarter" idx="10"/>
          </p:nvPr>
        </p:nvSpPr>
        <p:spPr/>
        <p:txBody>
          <a:bodyPr/>
          <a:lstStyle/>
          <a:p>
            <a:r>
              <a:rPr lang="en-GB" altLang="zh-CN"/>
              <a:t>confidential</a:t>
            </a:r>
            <a:endParaRPr lang="zh-CN" altLang="en-US"/>
          </a:p>
        </p:txBody>
      </p:sp>
    </p:spTree>
    <p:extLst>
      <p:ext uri="{BB962C8B-B14F-4D97-AF65-F5344CB8AC3E}">
        <p14:creationId xmlns:p14="http://schemas.microsoft.com/office/powerpoint/2010/main" val="35121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Tx/>
              <a:buNone/>
            </a:pPr>
            <a:endParaRPr lang="zh-HK" altLang="en-US" dirty="0"/>
          </a:p>
        </p:txBody>
      </p:sp>
      <p:sp>
        <p:nvSpPr>
          <p:cNvPr id="4" name="頁尾版面配置區 3"/>
          <p:cNvSpPr>
            <a:spLocks noGrp="1"/>
          </p:cNvSpPr>
          <p:nvPr>
            <p:ph type="ftr" sz="quarter" idx="10"/>
          </p:nvPr>
        </p:nvSpPr>
        <p:spPr/>
        <p:txBody>
          <a:bodyPr/>
          <a:lstStyle/>
          <a:p>
            <a:r>
              <a:rPr lang="en-GB" altLang="zh-CN"/>
              <a:t>confidential</a:t>
            </a:r>
            <a:endParaRPr lang="zh-CN" altLang="en-US"/>
          </a:p>
        </p:txBody>
      </p:sp>
      <p:sp>
        <p:nvSpPr>
          <p:cNvPr id="5" name="投影片編號版面配置區 4"/>
          <p:cNvSpPr>
            <a:spLocks noGrp="1"/>
          </p:cNvSpPr>
          <p:nvPr>
            <p:ph type="sldNum" sz="quarter" idx="11"/>
          </p:nvPr>
        </p:nvSpPr>
        <p:spPr/>
        <p:txBody>
          <a:bodyPr/>
          <a:lstStyle/>
          <a:p>
            <a:fld id="{A6837353-30EB-4A48-80EB-173D804AEFBD}" type="slidenum">
              <a:rPr lang="zh-CN" altLang="en-US" smtClean="0"/>
              <a:pPr/>
              <a:t>6</a:t>
            </a:fld>
            <a:endParaRPr lang="zh-CN" altLang="en-US"/>
          </a:p>
        </p:txBody>
      </p:sp>
    </p:spTree>
    <p:extLst>
      <p:ext uri="{BB962C8B-B14F-4D97-AF65-F5344CB8AC3E}">
        <p14:creationId xmlns:p14="http://schemas.microsoft.com/office/powerpoint/2010/main" val="767613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11</a:t>
            </a:fld>
            <a:endParaRPr lang="zh-CN" altLang="en-US" dirty="0"/>
          </a:p>
        </p:txBody>
      </p:sp>
      <p:sp>
        <p:nvSpPr>
          <p:cNvPr id="5" name="頁尾版面配置區 4"/>
          <p:cNvSpPr>
            <a:spLocks noGrp="1"/>
          </p:cNvSpPr>
          <p:nvPr>
            <p:ph type="ftr" sz="quarter" idx="10"/>
          </p:nvPr>
        </p:nvSpPr>
        <p:spPr/>
        <p:txBody>
          <a:bodyPr/>
          <a:lstStyle/>
          <a:p>
            <a:r>
              <a:rPr lang="en-GB" altLang="zh-CN"/>
              <a:t>confidential</a:t>
            </a:r>
            <a:endParaRPr lang="zh-CN" altLang="en-US"/>
          </a:p>
        </p:txBody>
      </p:sp>
    </p:spTree>
    <p:extLst>
      <p:ext uri="{BB962C8B-B14F-4D97-AF65-F5344CB8AC3E}">
        <p14:creationId xmlns:p14="http://schemas.microsoft.com/office/powerpoint/2010/main" val="177063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HK" altLang="en-US" dirty="0"/>
          </a:p>
        </p:txBody>
      </p:sp>
      <p:sp>
        <p:nvSpPr>
          <p:cNvPr id="4" name="頁尾版面配置區 3"/>
          <p:cNvSpPr>
            <a:spLocks noGrp="1"/>
          </p:cNvSpPr>
          <p:nvPr>
            <p:ph type="ftr" sz="quarter" idx="10"/>
          </p:nvPr>
        </p:nvSpPr>
        <p:spPr/>
        <p:txBody>
          <a:bodyPr/>
          <a:lstStyle/>
          <a:p>
            <a:r>
              <a:rPr lang="en-GB" altLang="zh-CN"/>
              <a:t>confidential</a:t>
            </a:r>
            <a:endParaRPr lang="zh-CN" altLang="en-US"/>
          </a:p>
        </p:txBody>
      </p:sp>
      <p:sp>
        <p:nvSpPr>
          <p:cNvPr id="5" name="投影片編號版面配置區 4"/>
          <p:cNvSpPr>
            <a:spLocks noGrp="1"/>
          </p:cNvSpPr>
          <p:nvPr>
            <p:ph type="sldNum" sz="quarter" idx="11"/>
          </p:nvPr>
        </p:nvSpPr>
        <p:spPr/>
        <p:txBody>
          <a:bodyPr/>
          <a:lstStyle/>
          <a:p>
            <a:fld id="{A6837353-30EB-4A48-80EB-173D804AEFBD}" type="slidenum">
              <a:rPr lang="zh-CN" altLang="en-US" smtClean="0"/>
              <a:pPr/>
              <a:t>12</a:t>
            </a:fld>
            <a:endParaRPr lang="zh-CN" altLang="en-US"/>
          </a:p>
        </p:txBody>
      </p:sp>
    </p:spTree>
    <p:extLst>
      <p:ext uri="{BB962C8B-B14F-4D97-AF65-F5344CB8AC3E}">
        <p14:creationId xmlns:p14="http://schemas.microsoft.com/office/powerpoint/2010/main" val="3194570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p:sp>
      <p:sp>
        <p:nvSpPr>
          <p:cNvPr id="22531" name="备注占位符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2C15E41-2027-42EF-9650-0221F7A8637A}" type="slidenum">
              <a:rPr lang="en-US" altLang="en-US" smtClean="0"/>
              <a:pPr/>
              <a:t>13</a:t>
            </a:fld>
            <a:endParaRPr lang="en-US" altLang="en-US" dirty="0"/>
          </a:p>
        </p:txBody>
      </p:sp>
      <p:sp>
        <p:nvSpPr>
          <p:cNvPr id="2" name="頁尾版面配置區 1"/>
          <p:cNvSpPr>
            <a:spLocks noGrp="1"/>
          </p:cNvSpPr>
          <p:nvPr>
            <p:ph type="ftr" sz="quarter" idx="10"/>
          </p:nvPr>
        </p:nvSpPr>
        <p:spPr/>
        <p:txBody>
          <a:bodyPr/>
          <a:lstStyle/>
          <a:p>
            <a:r>
              <a:rPr lang="en-GB" altLang="zh-CN"/>
              <a:t>confidential</a:t>
            </a:r>
            <a:endParaRPr lang="zh-CN" altLang="en-US"/>
          </a:p>
        </p:txBody>
      </p:sp>
    </p:spTree>
    <p:extLst>
      <p:ext uri="{BB962C8B-B14F-4D97-AF65-F5344CB8AC3E}">
        <p14:creationId xmlns:p14="http://schemas.microsoft.com/office/powerpoint/2010/main" val="394682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pPr/>
              <a:t>20</a:t>
            </a:fld>
            <a:endParaRPr lang="zh-CN" altLang="en-US" dirty="0"/>
          </a:p>
        </p:txBody>
      </p:sp>
      <p:sp>
        <p:nvSpPr>
          <p:cNvPr id="5" name="頁尾版面配置區 4"/>
          <p:cNvSpPr>
            <a:spLocks noGrp="1"/>
          </p:cNvSpPr>
          <p:nvPr>
            <p:ph type="ftr" sz="quarter" idx="10"/>
          </p:nvPr>
        </p:nvSpPr>
        <p:spPr/>
        <p:txBody>
          <a:bodyPr/>
          <a:lstStyle/>
          <a:p>
            <a:r>
              <a:rPr lang="en-GB" altLang="zh-CN"/>
              <a:t>confidential</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F61F3F1-E1ED-41DA-8653-CF443244E713}" type="slidenum">
              <a:rPr lang="zh-CN" altLang="en-US" smtClean="0"/>
              <a:pPr/>
              <a:t>21</a:t>
            </a:fld>
            <a:endParaRPr lang="zh-CN" altLang="en-US" dirty="0"/>
          </a:p>
        </p:txBody>
      </p:sp>
      <p:sp>
        <p:nvSpPr>
          <p:cNvPr id="5" name="頁尾版面配置區 4"/>
          <p:cNvSpPr>
            <a:spLocks noGrp="1"/>
          </p:cNvSpPr>
          <p:nvPr>
            <p:ph type="ftr" sz="quarter" idx="10"/>
          </p:nvPr>
        </p:nvSpPr>
        <p:spPr/>
        <p:txBody>
          <a:bodyPr/>
          <a:lstStyle/>
          <a:p>
            <a:r>
              <a:rPr lang="en-GB" altLang="zh-CN"/>
              <a:t>confidential</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灯片编号占位符 2"/>
          <p:cNvSpPr txBox="1"/>
          <p:nvPr userDrawn="1"/>
        </p:nvSpPr>
        <p:spPr>
          <a:xfrm>
            <a:off x="9118800" y="6382799"/>
            <a:ext cx="2743200" cy="365125"/>
          </a:xfrm>
          <a:prstGeom prst="rect">
            <a:avLst/>
          </a:prstGeom>
        </p:spPr>
        <p:txBody>
          <a:bodyPr vert="horz" lIns="91440" tIns="45720" rIns="91440" bIns="45720" rtlCol="0" anchor="ctr"/>
          <a:lstStyle>
            <a:defPPr>
              <a:defRPr lang="zh-CN"/>
            </a:defPPr>
            <a:lvl1pPr marL="0" algn="r" defTabSz="914400" rtl="0" eaLnBrk="0" fontAlgn="base" latinLnBrk="0" hangingPunct="0">
              <a:spcBef>
                <a:spcPct val="0"/>
              </a:spcBef>
              <a:spcAft>
                <a:spcPct val="0"/>
              </a:spcAft>
              <a:defRPr sz="1200" kern="1200">
                <a:solidFill>
                  <a:schemeClr val="tx1">
                    <a:tint val="75000"/>
                  </a:schemeClr>
                </a:solidFill>
                <a:latin typeface="Arial" panose="020B0604020202020204" pitchFamily="34" charset="0"/>
                <a:ea typeface="宋体" panose="02010600030101010101" pitchFamily="2" charset="-122"/>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9pPr>
          </a:lstStyle>
          <a:p>
            <a:pPr>
              <a:defRPr/>
            </a:pPr>
            <a:fld id="{C6F83518-E373-4996-BE94-47308CC4F57E}" type="slidenum">
              <a:rPr lang="en-US" altLang="en-US" smtClean="0"/>
              <a:pPr>
                <a:defRPr/>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a:defRPr/>
            </a:pPr>
            <a:endParaRPr lang="zh-HK"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a:defRPr/>
            </a:pPr>
            <a:r>
              <a:rPr lang="en-GB" altLang="zh-HK"/>
              <a:t>Confidential</a:t>
            </a:r>
            <a:endParaRPr lang="zh-HK"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C893FBE-6760-49B1-818D-04A0092B1754}" type="slidenum">
              <a:rPr lang="en-US" altLang="en-US" smtClean="0"/>
              <a:pPr/>
              <a:t>‹#›</a:t>
            </a:fld>
            <a:endParaRPr lang="en-US" altLang="en-US"/>
          </a:p>
        </p:txBody>
      </p:sp>
    </p:spTree>
    <p:extLst>
      <p:ext uri="{BB962C8B-B14F-4D97-AF65-F5344CB8AC3E}">
        <p14:creationId xmlns:p14="http://schemas.microsoft.com/office/powerpoint/2010/main" val="1089547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71CA79-CD57-43EB-B2DA-4DE432647B2F}" type="datetimeFigureOut">
              <a:rPr lang="zh-HK" altLang="en-US" smtClean="0"/>
              <a:t>11/4/2023</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B3361004-B791-4E74-9F12-3DDC1644C5D2}" type="slidenum">
              <a:rPr lang="zh-HK" altLang="en-US" smtClean="0"/>
              <a:t>‹#›</a:t>
            </a:fld>
            <a:endParaRPr lang="zh-HK" altLang="en-US"/>
          </a:p>
        </p:txBody>
      </p:sp>
    </p:spTree>
    <p:extLst>
      <p:ext uri="{BB962C8B-B14F-4D97-AF65-F5344CB8AC3E}">
        <p14:creationId xmlns:p14="http://schemas.microsoft.com/office/powerpoint/2010/main" val="6527177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灯片编号占位符 2"/>
          <p:cNvSpPr txBox="1"/>
          <p:nvPr userDrawn="1"/>
        </p:nvSpPr>
        <p:spPr>
          <a:xfrm>
            <a:off x="9118800" y="6382799"/>
            <a:ext cx="2743200" cy="365125"/>
          </a:xfrm>
          <a:prstGeom prst="rect">
            <a:avLst/>
          </a:prstGeom>
        </p:spPr>
        <p:txBody>
          <a:bodyPr vert="horz" lIns="91440" tIns="45720" rIns="91440" bIns="45720" rtlCol="0" anchor="ctr"/>
          <a:lstStyle>
            <a:defPPr>
              <a:defRPr lang="zh-CN"/>
            </a:defPPr>
            <a:lvl1pPr marL="0" algn="r" defTabSz="914400" rtl="0" eaLnBrk="0" fontAlgn="base" latinLnBrk="0" hangingPunct="0">
              <a:spcBef>
                <a:spcPct val="0"/>
              </a:spcBef>
              <a:spcAft>
                <a:spcPct val="0"/>
              </a:spcAft>
              <a:defRPr sz="1200" kern="1200">
                <a:solidFill>
                  <a:schemeClr val="tx1">
                    <a:tint val="75000"/>
                  </a:schemeClr>
                </a:solidFill>
                <a:latin typeface="Arial" panose="020B0604020202020204" pitchFamily="34" charset="0"/>
                <a:ea typeface="宋体" panose="02010600030101010101" pitchFamily="2" charset="-122"/>
                <a:cs typeface="+mn-cs"/>
              </a:defRPr>
            </a:lvl1pPr>
            <a:lvl2pPr marL="4572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2pPr>
            <a:lvl3pPr marL="9144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3pPr>
            <a:lvl4pPr marL="1371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4pPr>
            <a:lvl5pPr marL="18288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800" kern="1200">
                <a:solidFill>
                  <a:schemeClr val="tx1"/>
                </a:solidFill>
                <a:latin typeface="Arial" panose="020B0604020202020204" pitchFamily="34" charset="0"/>
                <a:ea typeface="宋体" panose="02010600030101010101" pitchFamily="2" charset="-122"/>
                <a:cs typeface="+mn-cs"/>
              </a:defRPr>
            </a:lvl9pPr>
          </a:lstStyle>
          <a:p>
            <a:pPr>
              <a:defRPr/>
            </a:pPr>
            <a:fld id="{C6F83518-E373-4996-BE94-47308CC4F57E}"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news.cn/tech/download/sxhxfzgj.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hyperlink" Target="https://www.isd.gov.hk/chi/tvapi/17_id164.html"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s://www.longfinance.net/programmes/financial-centre-futures/global-financial-centres-index/gfci-31-explore-data/gfci-31-rank/" TargetMode="Externa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fec.org.hk/web/tc/investment/index.pag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fortunechina.com/fortune500/c/2021-08/02/content_394571.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96786" y="2149734"/>
            <a:ext cx="9027621" cy="2862322"/>
          </a:xfrm>
          <a:prstGeom prst="rect">
            <a:avLst/>
          </a:prstGeom>
        </p:spPr>
        <p:txBody>
          <a:bodyPr wrap="square">
            <a:spAutoFit/>
          </a:bodyPr>
          <a:lstStyle/>
          <a:p>
            <a:pPr algn="ctr" fontAlgn="base">
              <a:lnSpc>
                <a:spcPct val="150000"/>
              </a:lnSpc>
              <a:spcBef>
                <a:spcPct val="0"/>
              </a:spcBef>
              <a:spcAft>
                <a:spcPct val="0"/>
              </a:spcAft>
            </a:pPr>
            <a:r>
              <a:rPr lang="zh-TW" altLang="en-US" sz="4000" dirty="0">
                <a:solidFill>
                  <a:srgbClr val="000000"/>
                </a:solidFill>
                <a:latin typeface="DFKai-SB" panose="03000509000000000000" pitchFamily="65" charset="-120"/>
                <a:ea typeface="DFKai-SB" panose="03000509000000000000" pitchFamily="65" charset="-120"/>
                <a:sym typeface="微软雅黑" panose="020B0503020204020204" pitchFamily="34" charset="-122"/>
              </a:rPr>
              <a:t>學習重點</a:t>
            </a:r>
            <a:r>
              <a:rPr lang="en-US" altLang="zh-TW" sz="4000" dirty="0">
                <a:solidFill>
                  <a:srgbClr val="000000"/>
                </a:solidFill>
                <a:latin typeface="DFKai-SB" panose="03000509000000000000" pitchFamily="65" charset="-120"/>
                <a:ea typeface="DFKai-SB" panose="03000509000000000000" pitchFamily="65" charset="-120"/>
                <a:sym typeface="微软雅黑" panose="020B0503020204020204" pitchFamily="34" charset="-122"/>
              </a:rPr>
              <a:t>:</a:t>
            </a:r>
            <a:endParaRPr lang="en-US" altLang="zh-TW" sz="4000" dirty="0">
              <a:solidFill>
                <a:schemeClr val="tx1">
                  <a:lumMod val="95000"/>
                  <a:lumOff val="5000"/>
                </a:schemeClr>
              </a:solidFill>
              <a:latin typeface="DFKai-SB" panose="03000509000000000000" pitchFamily="65" charset="-120"/>
              <a:ea typeface="DFKai-SB" panose="03000509000000000000" pitchFamily="65" charset="-120"/>
              <a:sym typeface="Times New Roman" panose="02020603050405020304" pitchFamily="18" charset="0"/>
            </a:endParaRPr>
          </a:p>
          <a:p>
            <a:pPr algn="ctr" fontAlgn="base">
              <a:lnSpc>
                <a:spcPct val="150000"/>
              </a:lnSpc>
              <a:spcBef>
                <a:spcPct val="0"/>
              </a:spcBef>
              <a:spcAft>
                <a:spcPct val="0"/>
              </a:spcAft>
            </a:pPr>
            <a:r>
              <a:rPr lang="zh-CN" altLang="en-US" sz="40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跨國企業的發展、全球勞動</a:t>
            </a:r>
            <a:endParaRPr lang="en-US" altLang="zh-CN" sz="40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endParaRPr>
          </a:p>
          <a:p>
            <a:pPr algn="ctr" fontAlgn="base">
              <a:lnSpc>
                <a:spcPct val="150000"/>
              </a:lnSpc>
              <a:spcBef>
                <a:spcPct val="0"/>
              </a:spcBef>
              <a:spcAft>
                <a:spcPct val="0"/>
              </a:spcAft>
            </a:pPr>
            <a:r>
              <a:rPr lang="zh-CN" altLang="en-US" sz="40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及金融市場的融合</a:t>
            </a:r>
          </a:p>
        </p:txBody>
      </p:sp>
      <p:sp>
        <p:nvSpPr>
          <p:cNvPr id="6" name="矩形 2">
            <a:extLst>
              <a:ext uri="{FF2B5EF4-FFF2-40B4-BE49-F238E27FC236}">
                <a16:creationId xmlns:a16="http://schemas.microsoft.com/office/drawing/2014/main" id="{2DB0CFB4-04ED-469A-9BB0-479CA08B1FB5}"/>
              </a:ext>
            </a:extLst>
          </p:cNvPr>
          <p:cNvSpPr/>
          <p:nvPr/>
        </p:nvSpPr>
        <p:spPr>
          <a:xfrm>
            <a:off x="157162" y="143347"/>
            <a:ext cx="6096000" cy="1384995"/>
          </a:xfrm>
          <a:prstGeom prst="rect">
            <a:avLst/>
          </a:prstGeom>
        </p:spPr>
        <p:txBody>
          <a:bodyPr wrap="square">
            <a:spAutoFit/>
          </a:bodyPr>
          <a:lstStyle/>
          <a:p>
            <a:r>
              <a:rPr lang="zh-TW" altLang="en-US" sz="2800" dirty="0">
                <a:latin typeface="DFKai-SB" panose="03000509000000000000" pitchFamily="65" charset="-120"/>
                <a:ea typeface="DFKai-SB" panose="03000509000000000000" pitchFamily="65" charset="-120"/>
              </a:rPr>
              <a:t>公民與社會發展科</a:t>
            </a:r>
            <a:endParaRPr lang="en-US" altLang="zh-TW" sz="2800" dirty="0">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主題</a:t>
            </a:r>
            <a:r>
              <a:rPr lang="zh-CN" altLang="en-US" sz="2800" dirty="0">
                <a:latin typeface="DFKai-SB" panose="03000509000000000000" pitchFamily="65" charset="-120"/>
                <a:ea typeface="DFKai-SB" panose="03000509000000000000" pitchFamily="65" charset="-120"/>
              </a:rPr>
              <a:t>三  互聯相依的當代世界</a:t>
            </a:r>
            <a:endParaRPr lang="en-US" altLang="zh-TW" sz="2800" dirty="0">
              <a:latin typeface="DFKai-SB" panose="03000509000000000000" pitchFamily="65" charset="-120"/>
              <a:ea typeface="DFKai-SB" panose="03000509000000000000" pitchFamily="65" charset="-120"/>
            </a:endParaRPr>
          </a:p>
          <a:p>
            <a:r>
              <a:rPr lang="zh-TW" altLang="en-US" sz="2800" dirty="0">
                <a:latin typeface="DFKai-SB" panose="03000509000000000000" pitchFamily="65" charset="-120"/>
                <a:ea typeface="DFKai-SB" panose="03000509000000000000" pitchFamily="65" charset="-120"/>
              </a:rPr>
              <a:t>課題</a:t>
            </a:r>
            <a:r>
              <a:rPr lang="zh-CN" altLang="en-US" sz="2800" dirty="0">
                <a:latin typeface="DFKai-SB" panose="03000509000000000000" pitchFamily="65" charset="-120"/>
                <a:ea typeface="DFKai-SB" panose="03000509000000000000" pitchFamily="65" charset="-120"/>
              </a:rPr>
              <a:t>：經濟全球化</a:t>
            </a:r>
            <a:endParaRPr lang="en-US" altLang="zh-TW" sz="2800" dirty="0">
              <a:latin typeface="DFKai-SB" panose="03000509000000000000" pitchFamily="65" charset="-120"/>
              <a:ea typeface="DFKai-SB" panose="03000509000000000000" pitchFamily="65" charset="-120"/>
            </a:endParaRPr>
          </a:p>
        </p:txBody>
      </p:sp>
      <p:sp>
        <p:nvSpPr>
          <p:cNvPr id="7" name="頁尾版面配置區 1"/>
          <p:cNvSpPr txBox="1">
            <a:spLocks/>
          </p:cNvSpPr>
          <p:nvPr/>
        </p:nvSpPr>
        <p:spPr>
          <a:xfrm>
            <a:off x="4840816" y="5259051"/>
            <a:ext cx="2399531" cy="476250"/>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zh-HK" sz="3600" dirty="0" smtClean="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月</a:t>
            </a:r>
            <a:endParaRPr lang="zh-HK" alt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1637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8393" y="1521115"/>
            <a:ext cx="11042646" cy="1938992"/>
          </a:xfrm>
          <a:prstGeom prst="rect">
            <a:avLst/>
          </a:prstGeom>
          <a:solidFill>
            <a:schemeClr val="accent6">
              <a:lumMod val="20000"/>
              <a:lumOff val="80000"/>
            </a:schemeClr>
          </a:solidFill>
          <a:ln w="28575">
            <a:solidFill>
              <a:srgbClr val="FFC00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國家</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商務部研究院</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跨國公司投資中國</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年報告</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指出，外商投資推動了中國的改革開放，而由外商投資對國家在稅收、就業、技術進步、管理學習、市場拓展、對外貿易等方面作出了重要貢獻，也促進了中國經濟社會發展和轉型升級。據國家商務部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中國外資統計公報（</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數據，</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年國家全年新設外商投資企業</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47647</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家，實際使用外資</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1809.6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億美元。</a:t>
            </a:r>
          </a:p>
        </p:txBody>
      </p:sp>
      <p:sp>
        <p:nvSpPr>
          <p:cNvPr id="3" name="Rectangle 2"/>
          <p:cNvSpPr/>
          <p:nvPr/>
        </p:nvSpPr>
        <p:spPr>
          <a:xfrm>
            <a:off x="648393" y="3964219"/>
            <a:ext cx="7764087" cy="1938992"/>
          </a:xfrm>
          <a:prstGeom prst="rect">
            <a:avLst/>
          </a:prstGeom>
          <a:ln w="38100">
            <a:solidFill>
              <a:schemeClr val="accent6"/>
            </a:solidFill>
          </a:ln>
        </p:spPr>
        <p:txBody>
          <a:bodyPr wrap="square">
            <a:spAutoFit/>
          </a:bodyPr>
          <a:lstStyle/>
          <a:p>
            <a:r>
              <a:rPr lang="zh-TW" altLang="en-US" sz="2400" dirty="0">
                <a:solidFill>
                  <a:srgbClr val="000000"/>
                </a:solidFill>
                <a:latin typeface="標楷體" panose="03000509000000000000" pitchFamily="65" charset="-120"/>
                <a:ea typeface="標楷體" panose="03000509000000000000" pitchFamily="65" charset="-120"/>
              </a:rPr>
              <a:t>有關跨國企業推動經濟發展的角色與作用，建議教師可參考由</a:t>
            </a:r>
            <a:r>
              <a:rPr lang="zh-CN" altLang="en-US" sz="2400" dirty="0">
                <a:solidFill>
                  <a:srgbClr val="000000"/>
                </a:solidFill>
                <a:latin typeface="標楷體" panose="03000509000000000000" pitchFamily="65" charset="-120"/>
                <a:ea typeface="標楷體" panose="03000509000000000000" pitchFamily="65" charset="-120"/>
              </a:rPr>
              <a:t>新華網聯合中國社會科學院經濟研究所</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發布</a:t>
            </a:r>
            <a:r>
              <a:rPr lang="en-US"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雙循環新發展格局企業白皮書</a:t>
            </a:r>
            <a:r>
              <a:rPr lang="en-US" altLang="zh-CN"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的</a:t>
            </a:r>
            <a:r>
              <a:rPr lang="zh-CN"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第四章</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，並指導學生認識一些知名跨國運動用品、資訊科技企業如何在內地發展，達致雙贏。</a:t>
            </a:r>
            <a:endParaRPr lang="en-US" altLang="zh-TW"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任意多边形: 形状 8">
            <a:extLst>
              <a:ext uri="{FF2B5EF4-FFF2-40B4-BE49-F238E27FC236}">
                <a16:creationId xmlns:a16="http://schemas.microsoft.com/office/drawing/2014/main" id="{22B111C9-BB0C-4A9A-85CA-F0B51D4743BC}"/>
              </a:ext>
            </a:extLst>
          </p:cNvPr>
          <p:cNvSpPr/>
          <p:nvPr/>
        </p:nvSpPr>
        <p:spPr>
          <a:xfrm>
            <a:off x="1896097" y="231390"/>
            <a:ext cx="8221286"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spc="100" dirty="0">
                <a:solidFill>
                  <a:srgbClr val="FFFFFF"/>
                </a:solidFill>
                <a:latin typeface="DFKai-SB" panose="03000509000000000000" pitchFamily="65" charset="-120"/>
                <a:ea typeface="DFKai-SB" panose="03000509000000000000" pitchFamily="65" charset="-120"/>
              </a:rPr>
              <a:t>跨國企業的發展與其帶來的影響</a:t>
            </a:r>
          </a:p>
        </p:txBody>
      </p:sp>
      <p:pic>
        <p:nvPicPr>
          <p:cNvPr id="5" name="Picture 4"/>
          <p:cNvPicPr>
            <a:picLocks noChangeAspect="1"/>
          </p:cNvPicPr>
          <p:nvPr/>
        </p:nvPicPr>
        <p:blipFill>
          <a:blip r:embed="rId2"/>
          <a:stretch>
            <a:fillRect/>
          </a:stretch>
        </p:blipFill>
        <p:spPr>
          <a:xfrm>
            <a:off x="132733" y="169208"/>
            <a:ext cx="1522999" cy="554425"/>
          </a:xfrm>
          <a:prstGeom prst="rect">
            <a:avLst/>
          </a:prstGeom>
        </p:spPr>
      </p:pic>
      <p:sp>
        <p:nvSpPr>
          <p:cNvPr id="7" name="Rectangle 6"/>
          <p:cNvSpPr/>
          <p:nvPr/>
        </p:nvSpPr>
        <p:spPr>
          <a:xfrm>
            <a:off x="3409986" y="882275"/>
            <a:ext cx="5519460" cy="584775"/>
          </a:xfrm>
          <a:prstGeom prst="rect">
            <a:avLst/>
          </a:prstGeom>
        </p:spPr>
        <p:txBody>
          <a:bodyPr wrap="none">
            <a:spAutoFit/>
          </a:bodyPr>
          <a:lstStyle/>
          <a:p>
            <a:r>
              <a:rPr lang="zh-CN"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跨國公司</a:t>
            </a:r>
            <a:r>
              <a:rPr lang="zh-TW"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對國家發展的重要性</a:t>
            </a:r>
            <a:endParaRPr 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Freeform 5"/>
          <p:cNvSpPr/>
          <p:nvPr/>
        </p:nvSpPr>
        <p:spPr bwMode="auto">
          <a:xfrm>
            <a:off x="2873810" y="1039307"/>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0" name="Rectangle 9"/>
          <p:cNvSpPr/>
          <p:nvPr/>
        </p:nvSpPr>
        <p:spPr>
          <a:xfrm>
            <a:off x="4856591" y="5919155"/>
            <a:ext cx="6834448" cy="830997"/>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資料來源</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 </a:t>
            </a:r>
          </a:p>
          <a:p>
            <a:pPr marL="171450" indent="-171450">
              <a:buFont typeface="Arial" panose="020B0604020202020204" pitchFamily="34" charset="0"/>
              <a:buChar char="•"/>
            </a:pP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中國政府網 </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http://www.gov.cn/xinwen/2019-10/21/content_5442696.htm</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a:t>
            </a:r>
          </a:p>
          <a:p>
            <a:pPr marL="171450" indent="-171450">
              <a:buFont typeface="Arial" panose="020B0604020202020204" pitchFamily="34" charset="0"/>
              <a:buChar char="•"/>
            </a:pP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新華網</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http://www.xinhuanet.com/tech/20210908/4da2b31d8ff74cadb0a40126ec620dd9/c.html</a:t>
            </a:r>
            <a:r>
              <a:rPr lang="en-US" altLang="zh-TW" sz="1200" dirty="0">
                <a:latin typeface="Times New Roman" panose="02020603050405020304" pitchFamily="18" charset="0"/>
                <a:cs typeface="Times New Roman" panose="02020603050405020304" pitchFamily="18" charset="0"/>
              </a:rPr>
              <a:t>)</a:t>
            </a:r>
          </a:p>
          <a:p>
            <a:pPr marL="171450" indent="-171450">
              <a:buFont typeface="Arial" panose="020B0604020202020204" pitchFamily="34" charset="0"/>
              <a:buChar char="•"/>
            </a:pP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人民網</a:t>
            </a:r>
            <a:r>
              <a:rPr lang="zh-TW" altLang="en-US" sz="1200" dirty="0">
                <a:latin typeface="Times New Roman" panose="02020603050405020304" pitchFamily="18" charset="0"/>
                <a:cs typeface="Times New Roman" panose="02020603050405020304" pitchFamily="18" charset="0"/>
              </a:rPr>
              <a:t> </a:t>
            </a:r>
            <a:r>
              <a:rPr lang="en-US" altLang="zh-TW" sz="1200" dirty="0">
                <a:latin typeface="Times New Roman" panose="02020603050405020304" pitchFamily="18" charset="0"/>
                <a:cs typeface="Times New Roman" panose="02020603050405020304" pitchFamily="18" charset="0"/>
              </a:rPr>
              <a:t>(http://finance.people.com.cn/BIG5/n1/2021/0526/c1004-32114057.html)</a:t>
            </a:r>
            <a:endParaRPr lang="en-US" sz="12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607992" y="6171759"/>
            <a:ext cx="809738" cy="485843"/>
          </a:xfrm>
          <a:prstGeom prst="rect">
            <a:avLst/>
          </a:prstGeom>
        </p:spPr>
      </p:pic>
      <p:grpSp>
        <p:nvGrpSpPr>
          <p:cNvPr id="12" name="组合 24"/>
          <p:cNvGrpSpPr/>
          <p:nvPr/>
        </p:nvGrpSpPr>
        <p:grpSpPr>
          <a:xfrm>
            <a:off x="720918" y="3514172"/>
            <a:ext cx="2315517" cy="454666"/>
            <a:chOff x="1193537" y="1422263"/>
            <a:chExt cx="2184553" cy="596688"/>
          </a:xfrm>
        </p:grpSpPr>
        <p:sp>
          <p:nvSpPr>
            <p:cNvPr id="13" name="矩形 25"/>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矩形 26"/>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文本框 27"/>
            <p:cNvSpPr txBox="1">
              <a:spLocks noChangeArrowheads="1"/>
            </p:cNvSpPr>
            <p:nvPr/>
          </p:nvSpPr>
          <p:spPr bwMode="auto">
            <a:xfrm>
              <a:off x="1680899" y="1422263"/>
              <a:ext cx="1697191"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標楷體" panose="03000509000000000000" pitchFamily="65" charset="-120"/>
                  <a:ea typeface="標楷體" panose="03000509000000000000" pitchFamily="65" charset="-120"/>
                </a:rPr>
                <a:t>小活動 </a:t>
              </a:r>
            </a:p>
          </p:txBody>
        </p:sp>
        <p:cxnSp>
          <p:nvCxnSpPr>
            <p:cNvPr id="16" name="直接连接符 28"/>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17" name="Picture 16">
            <a:hlinkClick r:id="rId4"/>
          </p:cNvPr>
          <p:cNvPicPr>
            <a:picLocks noChangeAspect="1"/>
          </p:cNvPicPr>
          <p:nvPr/>
        </p:nvPicPr>
        <p:blipFill>
          <a:blip r:embed="rId5"/>
          <a:stretch>
            <a:fillRect/>
          </a:stretch>
        </p:blipFill>
        <p:spPr>
          <a:xfrm>
            <a:off x="8543728" y="3964219"/>
            <a:ext cx="3147311" cy="1928298"/>
          </a:xfrm>
          <a:prstGeom prst="rect">
            <a:avLst/>
          </a:prstGeom>
        </p:spPr>
      </p:pic>
      <p:pic>
        <p:nvPicPr>
          <p:cNvPr id="18" name="Picture 17"/>
          <p:cNvPicPr>
            <a:picLocks noChangeAspect="1"/>
          </p:cNvPicPr>
          <p:nvPr/>
        </p:nvPicPr>
        <p:blipFill>
          <a:blip r:embed="rId6"/>
          <a:stretch>
            <a:fillRect/>
          </a:stretch>
        </p:blipFill>
        <p:spPr>
          <a:xfrm>
            <a:off x="1452461" y="6235725"/>
            <a:ext cx="931516" cy="357910"/>
          </a:xfrm>
          <a:prstGeom prst="rect">
            <a:avLst/>
          </a:prstGeom>
        </p:spPr>
      </p:pic>
      <p:pic>
        <p:nvPicPr>
          <p:cNvPr id="19" name="Picture 18"/>
          <p:cNvPicPr>
            <a:picLocks noChangeAspect="1"/>
          </p:cNvPicPr>
          <p:nvPr/>
        </p:nvPicPr>
        <p:blipFill>
          <a:blip r:embed="rId7"/>
          <a:stretch>
            <a:fillRect/>
          </a:stretch>
        </p:blipFill>
        <p:spPr>
          <a:xfrm>
            <a:off x="2448232" y="6254514"/>
            <a:ext cx="2344103" cy="320331"/>
          </a:xfrm>
          <a:prstGeom prst="rect">
            <a:avLst/>
          </a:prstGeom>
        </p:spPr>
      </p:pic>
      <p:sp>
        <p:nvSpPr>
          <p:cNvPr id="20" name="Rectangle 19"/>
          <p:cNvSpPr/>
          <p:nvPr/>
        </p:nvSpPr>
        <p:spPr>
          <a:xfrm>
            <a:off x="5636029" y="5515470"/>
            <a:ext cx="2347642" cy="369332"/>
          </a:xfrm>
          <a:prstGeom prst="rect">
            <a:avLst/>
          </a:prstGeom>
          <a:solidFill>
            <a:schemeClr val="accent6">
              <a:lumMod val="20000"/>
              <a:lumOff val="80000"/>
            </a:schemeClr>
          </a:solidFill>
          <a:ln w="28575">
            <a:solidFill>
              <a:srgbClr val="FF0000"/>
            </a:solidFill>
          </a:ln>
        </p:spPr>
        <p:txBody>
          <a:bodyPr wrap="square">
            <a:spAutoFit/>
          </a:bodyPr>
          <a:lstStyle/>
          <a:p>
            <a:pPr algn="ctr"/>
            <a:r>
              <a:rPr lang="zh-TW" altLang="en-US" b="1" dirty="0">
                <a:latin typeface="DFKai-SB" panose="03000509000000000000" pitchFamily="65" charset="-120"/>
                <a:ea typeface="DFKai-SB" panose="03000509000000000000" pitchFamily="65" charset="-120"/>
              </a:rPr>
              <a:t>點擊圖像閱讀有資料</a:t>
            </a:r>
            <a:endParaRPr lang="en-US" dirty="0">
              <a:latin typeface="DFKai-SB" panose="03000509000000000000" pitchFamily="65" charset="-120"/>
              <a:ea typeface="DFKai-SB" panose="03000509000000000000" pitchFamily="65" charset="-120"/>
            </a:endParaRPr>
          </a:p>
        </p:txBody>
      </p:sp>
      <p:sp>
        <p:nvSpPr>
          <p:cNvPr id="6" name="Right Arrow 5"/>
          <p:cNvSpPr/>
          <p:nvPr/>
        </p:nvSpPr>
        <p:spPr>
          <a:xfrm>
            <a:off x="8016922" y="5627378"/>
            <a:ext cx="362307" cy="185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693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38264" y="1453087"/>
            <a:ext cx="6453234" cy="4893647"/>
          </a:xfrm>
          <a:prstGeom prst="rect">
            <a:avLst/>
          </a:prstGeom>
          <a:solidFill>
            <a:schemeClr val="accent6">
              <a:lumMod val="20000"/>
              <a:lumOff val="80000"/>
            </a:schemeClr>
          </a:solidFill>
          <a:ln w="28575">
            <a:solidFill>
              <a:srgbClr val="FF0000"/>
            </a:solidFill>
          </a:ln>
        </p:spPr>
        <p:txBody>
          <a:bodyPr wrap="square">
            <a:spAutoFit/>
          </a:bodyPr>
          <a:lstStyle/>
          <a:p>
            <a:pPr marL="0" indent="0">
              <a:lnSpc>
                <a:spcPct val="100000"/>
              </a:lnSpc>
              <a:spcBef>
                <a:spcPts val="0"/>
              </a:spcBef>
              <a:buNone/>
            </a:pP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外國</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內地公司均視香港為理想及適宜的地點開設當地辦事處服務本地市場，以及設立地區辦事處和地區總部，照顧香港以外鄰近市場的業務。許多跨國公司視香港為進駐粵港澳大灣區與擴展業務的地區。</a:t>
            </a:r>
            <a:endPar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a:lnSpc>
                <a:spcPct val="100000"/>
              </a:lnSpc>
              <a:spcBef>
                <a:spcPts val="0"/>
              </a:spcBef>
            </a:pP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根據</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《2021</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年有香港境外母公司的駐港公司按年統計調查</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，海外及內地的駐港公司數目由</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2017</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年的</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8, 225</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間增加</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10%</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至</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2021</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年的</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9,049</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間，當中包括</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1,457</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間地區總部、</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2,483</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間地區辦事處及</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5, 109</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間當地辦事處。</a:t>
            </a:r>
            <a:endPar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a:lnSpc>
                <a:spcPct val="100000"/>
              </a:lnSpc>
              <a:spcBef>
                <a:spcPts val="0"/>
              </a:spcBef>
            </a:pP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就業方面，這些海外及內地公司的總就業人數達</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47</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萬</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3</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千人，較</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2017</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年的</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44</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萬</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3</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千人增加約</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7%</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p>
        </p:txBody>
      </p:sp>
      <p:sp>
        <p:nvSpPr>
          <p:cNvPr id="2" name="文本框 1"/>
          <p:cNvSpPr txBox="1"/>
          <p:nvPr/>
        </p:nvSpPr>
        <p:spPr>
          <a:xfrm>
            <a:off x="7011032" y="4577737"/>
            <a:ext cx="4721628" cy="1785104"/>
          </a:xfrm>
          <a:prstGeom prst="rect">
            <a:avLst/>
          </a:prstGeom>
          <a:noFill/>
        </p:spPr>
        <p:txBody>
          <a:bodyPr wrap="square" rtlCol="0">
            <a:spAutoFit/>
          </a:bodyPr>
          <a:lstStyle/>
          <a:p>
            <a:r>
              <a:rPr lang="zh-TW" altLang="en-US" sz="11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資料</a:t>
            </a:r>
            <a:r>
              <a:rPr lang="zh-CN" altLang="en-US" sz="11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來源：</a:t>
            </a:r>
            <a:endParaRPr lang="en-US" altLang="zh-CN" sz="11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285750" indent="-285750">
              <a:buFont typeface="Arial" panose="020B0604020202020204" pitchFamily="34" charset="0"/>
              <a:buChar char="•"/>
            </a:pPr>
            <a:r>
              <a:rPr lang="zh-CN" altLang="en-US" sz="11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政府新聞公報 </a:t>
            </a:r>
            <a:r>
              <a:rPr lang="en-US" altLang="zh-TW" sz="11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US" altLang="zh-CN" sz="11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https://www.info.gov.hk/gia/general/202110/07/P2021100600502.htm?fontSize=1</a:t>
            </a:r>
            <a:r>
              <a:rPr lang="en-US" altLang="zh-TW" sz="11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endParaRPr lang="en-US" altLang="zh-CN" sz="11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285750" indent="-285750">
              <a:buFont typeface="Arial" panose="020B0604020202020204" pitchFamily="34" charset="0"/>
              <a:buChar char="•"/>
            </a:pPr>
            <a:r>
              <a:rPr lang="zh-TW" altLang="en-US" sz="1100" dirty="0">
                <a:latin typeface="標楷體" panose="03000509000000000000" pitchFamily="65" charset="-120"/>
                <a:ea typeface="標楷體" panose="03000509000000000000" pitchFamily="65" charset="-120"/>
              </a:rPr>
              <a:t>政府統計處</a:t>
            </a:r>
            <a:r>
              <a:rPr lang="en-US" altLang="zh-TW" sz="1100" dirty="0">
                <a:latin typeface="標楷體" panose="03000509000000000000" pitchFamily="65" charset="-120"/>
                <a:ea typeface="標楷體" panose="03000509000000000000" pitchFamily="65" charset="-120"/>
              </a:rPr>
              <a:t> (</a:t>
            </a:r>
            <a:r>
              <a:rPr lang="en-US" altLang="zh-CN" sz="1100" dirty="0">
                <a:latin typeface="Times New Roman" panose="02020603050405020304" pitchFamily="18" charset="0"/>
                <a:ea typeface="DFKai-SB" panose="03000509000000000000" pitchFamily="65" charset="-120"/>
                <a:cs typeface="Times New Roman" panose="02020603050405020304" pitchFamily="18" charset="0"/>
              </a:rPr>
              <a:t>https://www.censtatd.gov.hk/en/data/stat_report/product/B1110004/att/B11100042021AN21B0100.pdf</a:t>
            </a:r>
            <a:r>
              <a:rPr lang="en-US" altLang="zh-TW" sz="1100" dirty="0">
                <a:latin typeface="Times New Roman" panose="02020603050405020304" pitchFamily="18" charset="0"/>
                <a:ea typeface="DFKai-SB" panose="03000509000000000000" pitchFamily="65" charset="-120"/>
                <a:cs typeface="Times New Roman" panose="02020603050405020304" pitchFamily="18" charset="0"/>
              </a:rPr>
              <a:t>)</a:t>
            </a:r>
          </a:p>
          <a:p>
            <a:pPr marL="285750" indent="-285750">
              <a:buFont typeface="Arial" panose="020B0604020202020204" pitchFamily="34" charset="0"/>
              <a:buChar char="•"/>
            </a:pPr>
            <a:r>
              <a:rPr lang="zh-TW" altLang="en-US" sz="1100" dirty="0">
                <a:latin typeface="Times New Roman" panose="02020603050405020304" pitchFamily="18" charset="0"/>
                <a:ea typeface="DFKai-SB" panose="03000509000000000000" pitchFamily="65" charset="-120"/>
                <a:cs typeface="Times New Roman" panose="02020603050405020304" pitchFamily="18" charset="0"/>
              </a:rPr>
              <a:t>立法會資料 </a:t>
            </a:r>
            <a:r>
              <a:rPr lang="en-US" altLang="zh-TW" sz="1100" dirty="0">
                <a:latin typeface="Times New Roman" panose="02020603050405020304" pitchFamily="18" charset="0"/>
                <a:ea typeface="DFKai-SB" panose="03000509000000000000" pitchFamily="65" charset="-120"/>
                <a:cs typeface="Times New Roman" panose="02020603050405020304" pitchFamily="18" charset="0"/>
              </a:rPr>
              <a:t>(https://www.legco.gov.hk/research-publications/chinese/1920issh27-foreign-mainland-companies-setting-up-offices-in-hong-kong-20200605-c.pdf)</a:t>
            </a:r>
            <a:endParaRPr lang="en-US" altLang="zh-CN" sz="11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4" name="Rectangle 13"/>
          <p:cNvSpPr/>
          <p:nvPr/>
        </p:nvSpPr>
        <p:spPr>
          <a:xfrm>
            <a:off x="6821270" y="1531918"/>
            <a:ext cx="5370730" cy="338554"/>
          </a:xfrm>
          <a:prstGeom prst="rect">
            <a:avLst/>
          </a:prstGeom>
        </p:spPr>
        <p:txBody>
          <a:bodyPr wrap="square">
            <a:spAutoFit/>
          </a:bodyPr>
          <a:lstStyle/>
          <a:p>
            <a:pPr algn="ctr">
              <a:defRPr lang="zh-CN" sz="1680" b="1" i="0" u="none" strike="noStrike" kern="1200" spc="0" baseline="0">
                <a:solidFill>
                  <a:prstClr val="black"/>
                </a:solidFill>
                <a:latin typeface="Microsoft JhengHei" panose="020B0604030504040204" pitchFamily="34" charset="-120"/>
                <a:ea typeface="Microsoft JhengHei" panose="020B0604030504040204" pitchFamily="34" charset="-120"/>
                <a:cs typeface="+mn-cs"/>
                <a:sym typeface="Times New Roman" panose="02020603050405020304" pitchFamily="18" charset="0"/>
              </a:defRPr>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2017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年至</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2021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年地區總部、地區辦事處及當地辦事處數目</a:t>
            </a:r>
            <a:endParaRPr lang="zh-CN" altLang="zh-HK" sz="16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132733" y="169208"/>
            <a:ext cx="1522999" cy="554425"/>
          </a:xfrm>
          <a:prstGeom prst="rect">
            <a:avLst/>
          </a:prstGeom>
        </p:spPr>
      </p:pic>
      <p:pic>
        <p:nvPicPr>
          <p:cNvPr id="9" name="Picture 8"/>
          <p:cNvPicPr>
            <a:picLocks noChangeAspect="1"/>
          </p:cNvPicPr>
          <p:nvPr/>
        </p:nvPicPr>
        <p:blipFill>
          <a:blip r:embed="rId4"/>
          <a:stretch>
            <a:fillRect/>
          </a:stretch>
        </p:blipFill>
        <p:spPr>
          <a:xfrm>
            <a:off x="6942557" y="1870472"/>
            <a:ext cx="5128156" cy="2639623"/>
          </a:xfrm>
          <a:prstGeom prst="rect">
            <a:avLst/>
          </a:prstGeom>
        </p:spPr>
      </p:pic>
      <p:sp>
        <p:nvSpPr>
          <p:cNvPr id="12" name="任意多边形: 形状 8">
            <a:extLst>
              <a:ext uri="{FF2B5EF4-FFF2-40B4-BE49-F238E27FC236}">
                <a16:creationId xmlns:a16="http://schemas.microsoft.com/office/drawing/2014/main" id="{22B111C9-BB0C-4A9A-85CA-F0B51D4743BC}"/>
              </a:ext>
            </a:extLst>
          </p:cNvPr>
          <p:cNvSpPr/>
          <p:nvPr/>
        </p:nvSpPr>
        <p:spPr>
          <a:xfrm>
            <a:off x="2626822" y="169208"/>
            <a:ext cx="7216242" cy="5626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3600" b="1" spc="100" dirty="0">
                <a:solidFill>
                  <a:srgbClr val="FFFFFF"/>
                </a:solidFill>
                <a:latin typeface="DFKai-SB" panose="03000509000000000000" pitchFamily="65" charset="-120"/>
                <a:ea typeface="DFKai-SB" panose="03000509000000000000" pitchFamily="65" charset="-120"/>
              </a:rPr>
              <a:t>跨國企業的發展與其帶來的影響</a:t>
            </a:r>
          </a:p>
        </p:txBody>
      </p:sp>
      <p:sp>
        <p:nvSpPr>
          <p:cNvPr id="15" name="Freeform 5"/>
          <p:cNvSpPr/>
          <p:nvPr/>
        </p:nvSpPr>
        <p:spPr bwMode="auto">
          <a:xfrm>
            <a:off x="2508050" y="873722"/>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16" name="Rectangle 15"/>
          <p:cNvSpPr/>
          <p:nvPr/>
        </p:nvSpPr>
        <p:spPr>
          <a:xfrm>
            <a:off x="3252044" y="732872"/>
            <a:ext cx="6750566" cy="584775"/>
          </a:xfrm>
          <a:prstGeom prst="rect">
            <a:avLst/>
          </a:prstGeom>
        </p:spPr>
        <p:txBody>
          <a:bodyPr wrap="none">
            <a:spAutoFit/>
          </a:bodyPr>
          <a:lstStyle/>
          <a:p>
            <a:r>
              <a:rPr lang="zh-CN"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跨國公司</a:t>
            </a:r>
            <a:r>
              <a:rPr lang="zh-TW"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對國家與香港發展的重要性</a:t>
            </a:r>
            <a:endParaRPr 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Rectangle 16"/>
          <p:cNvSpPr/>
          <p:nvPr/>
        </p:nvSpPr>
        <p:spPr>
          <a:xfrm>
            <a:off x="7614458" y="6362841"/>
            <a:ext cx="3245365" cy="369332"/>
          </a:xfrm>
          <a:prstGeom prst="rect">
            <a:avLst/>
          </a:prstGeom>
        </p:spPr>
        <p:txBody>
          <a:bodyPr wrap="square">
            <a:spAutoFit/>
          </a:bodyPr>
          <a:lstStyle/>
          <a:p>
            <a:pPr lvl="0">
              <a:spcBef>
                <a:spcPts val="450"/>
              </a:spcBef>
              <a:defRPr/>
            </a:pPr>
            <a:r>
              <a:rPr lang="zh-TW" altLang="en-US" sz="1400" dirty="0">
                <a:latin typeface="標楷體" panose="03000509000000000000" pitchFamily="65" charset="-120"/>
                <a:ea typeface="標楷體" panose="03000509000000000000" pitchFamily="65" charset="-120"/>
              </a:rPr>
              <a:t>請</a:t>
            </a:r>
            <a:r>
              <a:rPr lang="zh-CN" altLang="en-US" sz="1400" dirty="0">
                <a:latin typeface="標楷體" panose="03000509000000000000" pitchFamily="65" charset="-120"/>
                <a:ea typeface="標楷體" panose="03000509000000000000" pitchFamily="65" charset="-120"/>
              </a:rPr>
              <a:t>教師可</a:t>
            </a:r>
            <a:r>
              <a:rPr lang="zh-TW" altLang="en-US" sz="1400" dirty="0">
                <a:latin typeface="標楷體" panose="03000509000000000000" pitchFamily="65" charset="-120"/>
                <a:ea typeface="標楷體" panose="03000509000000000000" pitchFamily="65" charset="-120"/>
              </a:rPr>
              <a:t>瀏</a:t>
            </a:r>
            <a:r>
              <a:rPr lang="zh-CN" altLang="en-US" sz="1400" dirty="0">
                <a:latin typeface="標楷體" panose="03000509000000000000" pitchFamily="65" charset="-120"/>
                <a:ea typeface="標楷體" panose="03000509000000000000" pitchFamily="65" charset="-120"/>
              </a:rPr>
              <a:t>覽網址，以取得最新資料</a:t>
            </a:r>
            <a:r>
              <a:rPr lang="zh-CN" altLang="en-US" dirty="0">
                <a:latin typeface="標楷體" panose="03000509000000000000" pitchFamily="65" charset="-120"/>
                <a:ea typeface="標楷體" panose="03000509000000000000" pitchFamily="65" charset="-120"/>
              </a:rPr>
              <a:t>。</a:t>
            </a:r>
            <a:endParaRPr lang="en-US" altLang="zh-CN"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94760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8"/>
          <p:cNvSpPr txBox="1"/>
          <p:nvPr/>
        </p:nvSpPr>
        <p:spPr>
          <a:xfrm>
            <a:off x="3124241" y="844444"/>
            <a:ext cx="6039173" cy="584775"/>
          </a:xfrm>
          <a:prstGeom prst="rect">
            <a:avLst/>
          </a:prstGeom>
          <a:noFill/>
        </p:spPr>
        <p:txBody>
          <a:bodyPr wrap="square">
            <a:spAutoFit/>
          </a:bodyPr>
          <a:lstStyle/>
          <a:p>
            <a:r>
              <a:rPr lang="zh-TW" altLang="en-US" sz="3200" b="1" dirty="0">
                <a:latin typeface="DFKai-SB" panose="03000509000000000000" pitchFamily="65" charset="-120"/>
                <a:ea typeface="DFKai-SB" panose="03000509000000000000" pitchFamily="65" charset="-120"/>
              </a:rPr>
              <a:t>注重當地文化特色作為</a:t>
            </a:r>
            <a:r>
              <a:rPr lang="zh-CN" altLang="en-US" sz="3200" b="1" dirty="0">
                <a:latin typeface="DFKai-SB" panose="03000509000000000000" pitchFamily="65" charset="-120"/>
                <a:ea typeface="DFKai-SB" panose="03000509000000000000" pitchFamily="65" charset="-120"/>
              </a:rPr>
              <a:t>營運</a:t>
            </a:r>
            <a:r>
              <a:rPr lang="zh-TW" altLang="en-US" sz="3200" b="1" dirty="0">
                <a:latin typeface="DFKai-SB" panose="03000509000000000000" pitchFamily="65" charset="-120"/>
                <a:ea typeface="DFKai-SB" panose="03000509000000000000" pitchFamily="65" charset="-120"/>
              </a:rPr>
              <a:t>策略</a:t>
            </a:r>
            <a:endParaRPr lang="zh-CN" altLang="en-US" sz="3200" b="1" dirty="0">
              <a:latin typeface="DFKai-SB" panose="03000509000000000000" pitchFamily="65" charset="-120"/>
              <a:ea typeface="DFKai-SB" panose="03000509000000000000" pitchFamily="65" charset="-120"/>
            </a:endParaRPr>
          </a:p>
        </p:txBody>
      </p:sp>
      <p:sp>
        <p:nvSpPr>
          <p:cNvPr id="8" name="Freeform 5"/>
          <p:cNvSpPr/>
          <p:nvPr/>
        </p:nvSpPr>
        <p:spPr bwMode="auto">
          <a:xfrm>
            <a:off x="2678090" y="1012298"/>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9" name="文本框 4"/>
          <p:cNvSpPr txBox="1"/>
          <p:nvPr/>
        </p:nvSpPr>
        <p:spPr>
          <a:xfrm>
            <a:off x="449693" y="1482266"/>
            <a:ext cx="11262939" cy="1815882"/>
          </a:xfrm>
          <a:prstGeom prst="rect">
            <a:avLst/>
          </a:prstGeom>
          <a:solidFill>
            <a:schemeClr val="accent1">
              <a:lumMod val="20000"/>
              <a:lumOff val="80000"/>
            </a:schemeClr>
          </a:solidFill>
        </p:spPr>
        <p:txBody>
          <a:bodyPr wrap="square" rtlCol="0">
            <a:spAutoFit/>
          </a:bodyPr>
          <a:lstStyle/>
          <a:p>
            <a:pPr fontAlgn="auto">
              <a:spcBef>
                <a:spcPts val="0"/>
              </a:spcBef>
              <a:spcAft>
                <a:spcPts val="0"/>
              </a:spcAft>
            </a:pPr>
            <a:r>
              <a:rPr lang="zh-TW"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在境</a:t>
            </a:r>
            <a:r>
              <a:rPr lang="zh-CN" altLang="en-US" sz="2800" kern="100"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外</a:t>
            </a:r>
            <a:r>
              <a:rPr lang="zh-CN"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發展過程中，跨國企業</a:t>
            </a:r>
            <a:r>
              <a:rPr lang="zh-TW"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也會考慮不同</a:t>
            </a:r>
            <a:r>
              <a:rPr lang="zh-CN"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國</a:t>
            </a:r>
            <a:r>
              <a:rPr lang="zh-TW"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家</a:t>
            </a:r>
            <a:r>
              <a:rPr lang="en-US" altLang="zh-TW" sz="2800" kern="100" dirty="0">
                <a:latin typeface="DFKai-SB" panose="03000509000000000000" pitchFamily="65" charset="-120"/>
                <a:ea typeface="DFKai-SB" panose="03000509000000000000" pitchFamily="65" charset="-120"/>
                <a:cs typeface="+mn-ea"/>
                <a:sym typeface="Times New Roman" panose="02020603050405020304" pitchFamily="18" charset="0"/>
              </a:rPr>
              <a:t>/</a:t>
            </a:r>
            <a:r>
              <a:rPr lang="zh-TW"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地區</a:t>
            </a:r>
            <a:r>
              <a:rPr lang="zh-CN"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的文化</a:t>
            </a:r>
            <a:r>
              <a:rPr lang="zh-TW"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、社會</a:t>
            </a:r>
            <a:r>
              <a:rPr lang="zh-CN"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環境</a:t>
            </a:r>
            <a:r>
              <a:rPr lang="zh-TW"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等因素，並</a:t>
            </a:r>
            <a:r>
              <a:rPr lang="zh-CN"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為了更好融入當地市場</a:t>
            </a:r>
            <a:r>
              <a:rPr lang="zh-CN" altLang="en-US" sz="2800" dirty="0">
                <a:latin typeface="DFKai-SB" panose="03000509000000000000" pitchFamily="65" charset="-120"/>
                <a:ea typeface="DFKai-SB" panose="03000509000000000000" pitchFamily="65" charset="-120"/>
                <a:sym typeface="+mn-ea"/>
              </a:rPr>
              <a:t>，</a:t>
            </a:r>
            <a:r>
              <a:rPr lang="zh-TW" altLang="en-US" sz="2800" dirty="0">
                <a:latin typeface="DFKai-SB" panose="03000509000000000000" pitchFamily="65" charset="-120"/>
                <a:ea typeface="DFKai-SB" panose="03000509000000000000" pitchFamily="65" charset="-120"/>
                <a:sym typeface="+mn-ea"/>
              </a:rPr>
              <a:t>例如僱用當地員工、加入當地文化特色等</a:t>
            </a:r>
            <a:r>
              <a:rPr lang="zh-TW"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a:t>
            </a:r>
            <a:r>
              <a:rPr lang="zh-TW" altLang="en-US" sz="2800" dirty="0">
                <a:latin typeface="DFKai-SB" panose="03000509000000000000" pitchFamily="65" charset="-120"/>
                <a:ea typeface="DFKai-SB" panose="03000509000000000000" pitchFamily="65" charset="-120"/>
                <a:sym typeface="+mn-ea"/>
              </a:rPr>
              <a:t>以調整生產與推銷策略</a:t>
            </a:r>
            <a:r>
              <a:rPr lang="zh-CN" altLang="en-US" sz="2800" dirty="0">
                <a:latin typeface="DFKai-SB" panose="03000509000000000000" pitchFamily="65" charset="-120"/>
                <a:ea typeface="DFKai-SB" panose="03000509000000000000" pitchFamily="65" charset="-120"/>
                <a:sym typeface="+mn-ea"/>
              </a:rPr>
              <a:t>以適應當地市場的需求，獲得更大的發展空間</a:t>
            </a:r>
            <a:r>
              <a:rPr lang="zh-TW" altLang="en-US" sz="2800" dirty="0">
                <a:latin typeface="DFKai-SB" panose="03000509000000000000" pitchFamily="65" charset="-120"/>
                <a:ea typeface="DFKai-SB" panose="03000509000000000000" pitchFamily="65" charset="-120"/>
                <a:sym typeface="+mn-ea"/>
              </a:rPr>
              <a:t>，為當地帶來更多元化的選擇。</a:t>
            </a:r>
            <a:endParaRPr lang="en-US" altLang="zh-TW" sz="2800" dirty="0">
              <a:latin typeface="DFKai-SB" panose="03000509000000000000" pitchFamily="65" charset="-120"/>
              <a:ea typeface="DFKai-SB" panose="03000509000000000000" pitchFamily="65" charset="-120"/>
              <a:sym typeface="+mn-ea"/>
            </a:endParaRPr>
          </a:p>
        </p:txBody>
      </p:sp>
      <p:sp>
        <p:nvSpPr>
          <p:cNvPr id="10" name="任意多边形: 形状 8">
            <a:extLst>
              <a:ext uri="{FF2B5EF4-FFF2-40B4-BE49-F238E27FC236}">
                <a16:creationId xmlns:a16="http://schemas.microsoft.com/office/drawing/2014/main" id="{22B111C9-BB0C-4A9A-85CA-F0B51D4743BC}"/>
              </a:ext>
            </a:extLst>
          </p:cNvPr>
          <p:cNvSpPr/>
          <p:nvPr/>
        </p:nvSpPr>
        <p:spPr>
          <a:xfrm>
            <a:off x="1970520" y="185374"/>
            <a:ext cx="8221286"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spc="100" dirty="0">
                <a:solidFill>
                  <a:srgbClr val="FFFFFF"/>
                </a:solidFill>
                <a:latin typeface="DFKai-SB" panose="03000509000000000000" pitchFamily="65" charset="-120"/>
                <a:ea typeface="DFKai-SB" panose="03000509000000000000" pitchFamily="65" charset="-120"/>
              </a:rPr>
              <a:t>跨國企業的發展與其帶來的影響</a:t>
            </a:r>
          </a:p>
        </p:txBody>
      </p:sp>
      <p:pic>
        <p:nvPicPr>
          <p:cNvPr id="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93" y="3390355"/>
            <a:ext cx="11454131" cy="33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4"/>
          <p:cNvSpPr txBox="1"/>
          <p:nvPr/>
        </p:nvSpPr>
        <p:spPr>
          <a:xfrm>
            <a:off x="748249" y="3924878"/>
            <a:ext cx="10872944" cy="2677656"/>
          </a:xfrm>
          <a:prstGeom prst="rect">
            <a:avLst/>
          </a:prstGeom>
          <a:noFill/>
        </p:spPr>
        <p:txBody>
          <a:bodyPr wrap="square" rtlCol="0">
            <a:spAutoFit/>
          </a:bodyPr>
          <a:lstStyle/>
          <a:p>
            <a:pPr fontAlgn="auto"/>
            <a:r>
              <a:rPr lang="zh-TW" altLang="en-US" sz="2400" dirty="0">
                <a:latin typeface="DFKai-SB" panose="03000509000000000000" pitchFamily="65" charset="-120"/>
                <a:ea typeface="DFKai-SB" panose="03000509000000000000" pitchFamily="65" charset="-120"/>
              </a:rPr>
              <a:t>以飲食為例，香港被譽為美食天堂，有各式各樣餐廳，當中有許多外國</a:t>
            </a:r>
            <a:r>
              <a:rPr lang="zh-CN" altLang="en-US" sz="2400" dirty="0">
                <a:solidFill>
                  <a:schemeClr val="tx1"/>
                </a:solidFill>
                <a:latin typeface="DFKai-SB" panose="03000509000000000000" pitchFamily="65" charset="-120"/>
                <a:ea typeface="DFKai-SB" panose="03000509000000000000" pitchFamily="65" charset="-120"/>
              </a:rPr>
              <a:t>跨國連鎖餐廳</a:t>
            </a:r>
            <a:r>
              <a:rPr lang="zh-TW" altLang="en-US" sz="2400" dirty="0">
                <a:solidFill>
                  <a:schemeClr val="tx1"/>
                </a:solidFill>
                <a:latin typeface="DFKai-SB" panose="03000509000000000000" pitchFamily="65" charset="-120"/>
                <a:ea typeface="DFKai-SB" panose="03000509000000000000" pitchFamily="65" charset="-120"/>
              </a:rPr>
              <a:t>進駐</a:t>
            </a:r>
            <a:r>
              <a:rPr lang="zh-TW" altLang="en-US" sz="2400" dirty="0">
                <a:latin typeface="DFKai-SB" panose="03000509000000000000" pitchFamily="65" charset="-120"/>
                <a:ea typeface="DFKai-SB" panose="03000509000000000000" pitchFamily="65" charset="-120"/>
              </a:rPr>
              <a:t>。隨著國家對外開放，許多跨國連鎖餐廳也在內地經營，這些跨國</a:t>
            </a:r>
            <a:r>
              <a:rPr lang="zh-CN" altLang="en-US" sz="2400" dirty="0">
                <a:latin typeface="DFKai-SB" panose="03000509000000000000" pitchFamily="65" charset="-120"/>
                <a:ea typeface="DFKai-SB" panose="03000509000000000000" pitchFamily="65" charset="-120"/>
                <a:sym typeface="+mn-ea"/>
              </a:rPr>
              <a:t>連鎖餐廳</a:t>
            </a:r>
            <a:r>
              <a:rPr lang="zh-TW" altLang="en-US" sz="2400" dirty="0">
                <a:latin typeface="DFKai-SB" panose="03000509000000000000" pitchFamily="65" charset="-120"/>
                <a:ea typeface="DFKai-SB" panose="03000509000000000000" pitchFamily="65" charset="-120"/>
                <a:sym typeface="+mn-ea"/>
              </a:rPr>
              <a:t>在內地與</a:t>
            </a:r>
            <a:r>
              <a:rPr lang="zh-CN" altLang="en-US" sz="2400" dirty="0">
                <a:solidFill>
                  <a:schemeClr val="tx1"/>
                </a:solidFill>
                <a:latin typeface="DFKai-SB" panose="03000509000000000000" pitchFamily="65" charset="-120"/>
                <a:ea typeface="DFKai-SB" panose="03000509000000000000" pitchFamily="65" charset="-120"/>
                <a:sym typeface="+mn-ea"/>
              </a:rPr>
              <a:t>香港</a:t>
            </a:r>
            <a:r>
              <a:rPr lang="zh-TW" altLang="en-US" sz="2400" dirty="0">
                <a:solidFill>
                  <a:schemeClr val="tx1"/>
                </a:solidFill>
                <a:latin typeface="DFKai-SB" panose="03000509000000000000" pitchFamily="65" charset="-120"/>
                <a:ea typeface="DFKai-SB" panose="03000509000000000000" pitchFamily="65" charset="-120"/>
                <a:sym typeface="+mn-ea"/>
              </a:rPr>
              <a:t>發展業務</a:t>
            </a:r>
            <a:r>
              <a:rPr lang="zh-CN" altLang="en-US" sz="2400" dirty="0">
                <a:solidFill>
                  <a:schemeClr val="tx1"/>
                </a:solidFill>
                <a:latin typeface="DFKai-SB" panose="03000509000000000000" pitchFamily="65" charset="-120"/>
                <a:ea typeface="DFKai-SB" panose="03000509000000000000" pitchFamily="65" charset="-120"/>
                <a:sym typeface="+mn-ea"/>
              </a:rPr>
              <a:t>時，除了</a:t>
            </a:r>
            <a:r>
              <a:rPr lang="zh-TW" altLang="en-US" sz="2400" dirty="0">
                <a:latin typeface="DFKai-SB" panose="03000509000000000000" pitchFamily="65" charset="-120"/>
                <a:ea typeface="DFKai-SB" panose="03000509000000000000" pitchFamily="65" charset="-120"/>
                <a:sym typeface="+mn-ea"/>
              </a:rPr>
              <a:t>引進本國飲食特色</a:t>
            </a:r>
            <a:r>
              <a:rPr lang="zh-CN" altLang="en-US" sz="2400" dirty="0">
                <a:solidFill>
                  <a:schemeClr val="tx1"/>
                </a:solidFill>
                <a:latin typeface="DFKai-SB" panose="03000509000000000000" pitchFamily="65" charset="-120"/>
                <a:ea typeface="DFKai-SB" panose="03000509000000000000" pitchFamily="65" charset="-120"/>
                <a:sym typeface="+mn-ea"/>
              </a:rPr>
              <a:t>，</a:t>
            </a:r>
            <a:r>
              <a:rPr lang="zh-TW" altLang="en-US" sz="2400" dirty="0">
                <a:latin typeface="DFKai-SB" panose="03000509000000000000" pitchFamily="65" charset="-120"/>
                <a:ea typeface="DFKai-SB" panose="03000509000000000000" pitchFamily="65" charset="-120"/>
                <a:sym typeface="+mn-ea"/>
              </a:rPr>
              <a:t>也常參考當地飲食習慣來調節其餐單與推銷策略。</a:t>
            </a:r>
            <a:endParaRPr lang="en-US" altLang="zh-TW" sz="2400" dirty="0">
              <a:latin typeface="DFKai-SB" panose="03000509000000000000" pitchFamily="65" charset="-120"/>
              <a:ea typeface="DFKai-SB" panose="03000509000000000000" pitchFamily="65" charset="-120"/>
              <a:sym typeface="+mn-ea"/>
            </a:endParaRPr>
          </a:p>
          <a:p>
            <a:pPr fontAlgn="auto"/>
            <a:endParaRPr lang="en-US" altLang="zh-TW" sz="2400" dirty="0">
              <a:latin typeface="DFKai-SB" panose="03000509000000000000" pitchFamily="65" charset="-120"/>
              <a:ea typeface="DFKai-SB" panose="03000509000000000000" pitchFamily="65" charset="-120"/>
              <a:sym typeface="+mn-ea"/>
            </a:endParaRPr>
          </a:p>
          <a:p>
            <a:pPr marL="342900" indent="-342900" fontAlgn="auto">
              <a:buFont typeface="Arial" panose="020B0604020202020204" pitchFamily="34" charset="0"/>
              <a:buChar char="•"/>
            </a:pPr>
            <a:r>
              <a:rPr lang="zh-TW" altLang="en-US" sz="2400" dirty="0">
                <a:latin typeface="DFKai-SB" panose="03000509000000000000" pitchFamily="65" charset="-120"/>
                <a:ea typeface="DFKai-SB" panose="03000509000000000000" pitchFamily="65" charset="-120"/>
              </a:rPr>
              <a:t>教師可考慮運用外國跨國連鎖餐廳在內地與香港經營的例子，以生活化事例向學生介紹上述跨國連鎖餐廳經營的投資策略。</a:t>
            </a:r>
          </a:p>
        </p:txBody>
      </p:sp>
      <p:grpSp>
        <p:nvGrpSpPr>
          <p:cNvPr id="13" name="组合 24"/>
          <p:cNvGrpSpPr/>
          <p:nvPr/>
        </p:nvGrpSpPr>
        <p:grpSpPr>
          <a:xfrm>
            <a:off x="694414" y="3346695"/>
            <a:ext cx="2983093" cy="552122"/>
            <a:chOff x="1193537" y="1466829"/>
            <a:chExt cx="2184553" cy="552122"/>
          </a:xfrm>
        </p:grpSpPr>
        <p:sp>
          <p:nvSpPr>
            <p:cNvPr id="14" name="矩形 25"/>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矩形 26"/>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文本框 27"/>
            <p:cNvSpPr txBox="1">
              <a:spLocks noChangeArrowheads="1"/>
            </p:cNvSpPr>
            <p:nvPr/>
          </p:nvSpPr>
          <p:spPr bwMode="auto">
            <a:xfrm>
              <a:off x="1680899" y="1466829"/>
              <a:ext cx="1697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標楷體" panose="03000509000000000000" pitchFamily="65" charset="-120"/>
                  <a:ea typeface="標楷體" panose="03000509000000000000" pitchFamily="65" charset="-120"/>
                </a:rPr>
                <a:t>小活動 </a:t>
              </a:r>
            </a:p>
          </p:txBody>
        </p:sp>
        <p:cxnSp>
          <p:nvCxnSpPr>
            <p:cNvPr id="17" name="直接连接符 28"/>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85047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06184" y="1474050"/>
            <a:ext cx="11579630" cy="1569660"/>
          </a:xfrm>
          <a:prstGeom prst="rect">
            <a:avLst/>
          </a:prstGeom>
          <a:solidFill>
            <a:schemeClr val="accent5">
              <a:lumMod val="20000"/>
              <a:lumOff val="80000"/>
            </a:schemeClr>
          </a:solidFill>
          <a:ln w="38100">
            <a:solidFill>
              <a:srgbClr val="FF0000"/>
            </a:solidFill>
          </a:ln>
        </p:spPr>
        <p:txBody>
          <a:bodyPr wrap="square" rtlCol="0">
            <a:spAutoFit/>
          </a:bodyPr>
          <a:lstStyle/>
          <a:p>
            <a:pPr fontAlgn="auto"/>
            <a:r>
              <a:rPr lang="zh-CN"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跨國企業</a:t>
            </a:r>
            <a:r>
              <a:rPr lang="zh-TW"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以</a:t>
            </a:r>
            <a:r>
              <a:rPr lang="zh-CN"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全球</a:t>
            </a:r>
            <a:r>
              <a:rPr lang="zh-TW"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為市場</a:t>
            </a:r>
            <a:r>
              <a:rPr lang="zh-CN"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，既</a:t>
            </a:r>
            <a:r>
              <a:rPr lang="zh-TW"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為企業</a:t>
            </a:r>
            <a:r>
              <a:rPr lang="zh-CN"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帶來了巨大利潤，又促進了當地的經濟和技術的發展</a:t>
            </a:r>
            <a:r>
              <a:rPr lang="zh-TW"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之外，</a:t>
            </a:r>
            <a:r>
              <a:rPr lang="zh-CN"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跨國企業也</a:t>
            </a:r>
            <a:r>
              <a:rPr lang="zh-TW"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重視</a:t>
            </a:r>
            <a:r>
              <a:rPr lang="zh-CN"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履行社會責任</a:t>
            </a:r>
            <a:r>
              <a:rPr lang="zh-TW"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，以提高企業形象</a:t>
            </a:r>
            <a:r>
              <a:rPr lang="zh-CN"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a:t>
            </a:r>
            <a:r>
              <a:rPr lang="zh-TW"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不少跨國企業在勞動者權益保護、生態環境保護、消費者權益保護等方面負擔企業社會責任，對消費者、環境、社會作出貢獻。</a:t>
            </a:r>
          </a:p>
        </p:txBody>
      </p:sp>
      <p:sp>
        <p:nvSpPr>
          <p:cNvPr id="5" name="任意多边形: 形状 8">
            <a:extLst>
              <a:ext uri="{FF2B5EF4-FFF2-40B4-BE49-F238E27FC236}">
                <a16:creationId xmlns:a16="http://schemas.microsoft.com/office/drawing/2014/main" id="{22B111C9-BB0C-4A9A-85CA-F0B51D4743BC}"/>
              </a:ext>
            </a:extLst>
          </p:cNvPr>
          <p:cNvSpPr/>
          <p:nvPr/>
        </p:nvSpPr>
        <p:spPr>
          <a:xfrm>
            <a:off x="2487877" y="168251"/>
            <a:ext cx="7216242" cy="5626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3600" b="1" spc="100" dirty="0">
                <a:solidFill>
                  <a:srgbClr val="FFFFFF"/>
                </a:solidFill>
                <a:latin typeface="DFKai-SB" panose="03000509000000000000" pitchFamily="65" charset="-120"/>
                <a:ea typeface="DFKai-SB" panose="03000509000000000000" pitchFamily="65" charset="-120"/>
              </a:rPr>
              <a:t>跨國企業的發展與其帶來的影響</a:t>
            </a:r>
          </a:p>
        </p:txBody>
      </p:sp>
      <p:grpSp>
        <p:nvGrpSpPr>
          <p:cNvPr id="9" name="组合 9"/>
          <p:cNvGrpSpPr/>
          <p:nvPr/>
        </p:nvGrpSpPr>
        <p:grpSpPr>
          <a:xfrm>
            <a:off x="558902" y="3009349"/>
            <a:ext cx="1606694" cy="523220"/>
            <a:chOff x="1193537" y="1344264"/>
            <a:chExt cx="2060728" cy="677255"/>
          </a:xfrm>
        </p:grpSpPr>
        <p:sp>
          <p:nvSpPr>
            <p:cNvPr id="10" name="矩形 10"/>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11"/>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文本框 12"/>
            <p:cNvSpPr txBox="1">
              <a:spLocks noChangeArrowheads="1"/>
            </p:cNvSpPr>
            <p:nvPr/>
          </p:nvSpPr>
          <p:spPr bwMode="auto">
            <a:xfrm>
              <a:off x="1557074" y="1344264"/>
              <a:ext cx="1697191" cy="67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標楷體" panose="03000509000000000000" pitchFamily="65" charset="-120"/>
                  <a:ea typeface="標楷體" panose="03000509000000000000" pitchFamily="65" charset="-120"/>
                </a:rPr>
                <a:t>活動</a:t>
              </a:r>
            </a:p>
          </p:txBody>
        </p:sp>
        <p:cxnSp>
          <p:nvCxnSpPr>
            <p:cNvPr id="13" name="直接连接符 13"/>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6" name="矩形: 圆角 14"/>
          <p:cNvSpPr/>
          <p:nvPr/>
        </p:nvSpPr>
        <p:spPr bwMode="auto">
          <a:xfrm>
            <a:off x="306184" y="3143733"/>
            <a:ext cx="11579630" cy="3572951"/>
          </a:xfrm>
          <a:prstGeom prst="roundRect">
            <a:avLst>
              <a:gd name="adj" fmla="val 787"/>
            </a:avLst>
          </a:prstGeom>
          <a:solidFill>
            <a:srgbClr val="FDB42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矩形 15"/>
          <p:cNvSpPr/>
          <p:nvPr/>
        </p:nvSpPr>
        <p:spPr>
          <a:xfrm>
            <a:off x="558902" y="3595939"/>
            <a:ext cx="11087228" cy="2795765"/>
          </a:xfrm>
          <a:prstGeom prst="rect">
            <a:avLst/>
          </a:prstGeom>
          <a:pattFill prst="lgGrid">
            <a:fgClr>
              <a:schemeClr val="bg1">
                <a:lumMod val="95000"/>
              </a:schemeClr>
            </a:fgClr>
            <a:bgClr>
              <a:schemeClr val="bg1"/>
            </a:bgClr>
          </a:pattFill>
          <a:ln w="19050">
            <a:solidFill>
              <a:schemeClr val="bg1">
                <a:lumMod val="50000"/>
              </a:schemeClr>
            </a:solid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内容占位符 8"/>
          <p:cNvSpPr txBox="1">
            <a:spLocks/>
          </p:cNvSpPr>
          <p:nvPr/>
        </p:nvSpPr>
        <p:spPr>
          <a:xfrm>
            <a:off x="635644" y="3751483"/>
            <a:ext cx="8453675" cy="2554545"/>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0000"/>
              </a:lnSpc>
              <a:spcBef>
                <a:spcPts val="0"/>
              </a:spcBef>
            </a:pPr>
            <a:r>
              <a:rPr lang="zh-TW" altLang="en-US" sz="2400" dirty="0">
                <a:latin typeface="DFKai-SB" panose="03000509000000000000" pitchFamily="65" charset="-120"/>
                <a:ea typeface="DFKai-SB" panose="03000509000000000000" pitchFamily="65" charset="-120"/>
              </a:rPr>
              <a:t>聯合國全球</a:t>
            </a:r>
            <a:r>
              <a:rPr lang="zh-TW" altLang="en-US" sz="2400" dirty="0" smtClean="0">
                <a:latin typeface="DFKai-SB" panose="03000509000000000000" pitchFamily="65" charset="-120"/>
                <a:ea typeface="DFKai-SB" panose="03000509000000000000" pitchFamily="65" charset="-120"/>
              </a:rPr>
              <a:t>契約推動</a:t>
            </a:r>
            <a:r>
              <a:rPr lang="zh-TW" altLang="en-US" sz="2400" dirty="0">
                <a:latin typeface="DFKai-SB" panose="03000509000000000000" pitchFamily="65" charset="-120"/>
                <a:ea typeface="DFKai-SB" panose="03000509000000000000" pitchFamily="65" charset="-120"/>
              </a:rPr>
              <a:t>企業</a:t>
            </a:r>
            <a:r>
              <a:rPr lang="zh-CN" altLang="en-US" sz="2400" dirty="0">
                <a:latin typeface="DFKai-SB" panose="03000509000000000000" pitchFamily="65" charset="-120"/>
                <a:ea typeface="DFKai-SB" panose="03000509000000000000" pitchFamily="65" charset="-120"/>
              </a:rPr>
              <a:t>履行</a:t>
            </a:r>
            <a:r>
              <a:rPr lang="zh-TW" altLang="en-US" sz="2400" dirty="0">
                <a:latin typeface="DFKai-SB" panose="03000509000000000000" pitchFamily="65" charset="-120"/>
                <a:ea typeface="DFKai-SB" panose="03000509000000000000" pitchFamily="65" charset="-120"/>
              </a:rPr>
              <a:t>社會</a:t>
            </a:r>
            <a:r>
              <a:rPr lang="zh-CN" altLang="en-US" sz="2400" dirty="0">
                <a:latin typeface="DFKai-SB" panose="03000509000000000000" pitchFamily="65" charset="-120"/>
                <a:ea typeface="DFKai-SB" panose="03000509000000000000" pitchFamily="65" charset="-120"/>
              </a:rPr>
              <a:t>責任</a:t>
            </a:r>
            <a:r>
              <a:rPr lang="zh-TW" altLang="en-US" sz="2400" dirty="0">
                <a:latin typeface="DFKai-SB" panose="03000509000000000000" pitchFamily="65" charset="-120"/>
                <a:ea typeface="DFKai-SB" panose="03000509000000000000" pitchFamily="65" charset="-120"/>
              </a:rPr>
              <a:t>，通過全球行動，幫助企業精深參與可持續發展關鍵性議題，強調</a:t>
            </a:r>
            <a:r>
              <a:rPr lang="zh-CN" altLang="en-US" sz="2400" dirty="0">
                <a:latin typeface="DFKai-SB" panose="03000509000000000000" pitchFamily="65" charset="-120"/>
                <a:ea typeface="DFKai-SB" panose="03000509000000000000" pitchFamily="65" charset="-120"/>
              </a:rPr>
              <a:t>負責任的企業在企業</a:t>
            </a:r>
            <a:r>
              <a:rPr lang="zh-TW" altLang="en-US" sz="2400" dirty="0">
                <a:latin typeface="DFKai-SB" panose="03000509000000000000" pitchFamily="65" charset="-120"/>
                <a:ea typeface="DFKai-SB" panose="03000509000000000000" pitchFamily="65" charset="-120"/>
              </a:rPr>
              <a:t>策</a:t>
            </a:r>
            <a:r>
              <a:rPr lang="zh-CN" altLang="en-US" sz="2400" dirty="0">
                <a:latin typeface="DFKai-SB" panose="03000509000000000000" pitchFamily="65" charset="-120"/>
                <a:ea typeface="DFKai-SB" panose="03000509000000000000" pitchFamily="65" charset="-120"/>
              </a:rPr>
              <a:t>略、政策和程序流程建立誠信文化，</a:t>
            </a:r>
            <a:r>
              <a:rPr lang="zh-TW" altLang="en-US" sz="2400" dirty="0">
                <a:latin typeface="DFKai-SB" panose="03000509000000000000" pitchFamily="65" charset="-120"/>
                <a:ea typeface="DFKai-SB" panose="03000509000000000000" pitchFamily="65" charset="-120"/>
              </a:rPr>
              <a:t>以</a:t>
            </a:r>
            <a:r>
              <a:rPr lang="zh-CN" altLang="en-US" sz="2400" dirty="0">
                <a:latin typeface="DFKai-SB" panose="03000509000000000000" pitchFamily="65" charset="-120"/>
                <a:ea typeface="DFKai-SB" panose="03000509000000000000" pitchFamily="65" charset="-120"/>
              </a:rPr>
              <a:t>維護對人</a:t>
            </a:r>
            <a:r>
              <a:rPr lang="zh-TW" altLang="en-US" sz="2400" dirty="0">
                <a:latin typeface="DFKai-SB" panose="03000509000000000000" pitchFamily="65" charset="-120"/>
                <a:ea typeface="DFKai-SB" panose="03000509000000000000" pitchFamily="65" charset="-120"/>
              </a:rPr>
              <a:t>們</a:t>
            </a:r>
            <a:r>
              <a:rPr lang="zh-CN" altLang="en-US" sz="2400" dirty="0">
                <a:latin typeface="DFKai-SB" panose="03000509000000000000" pitchFamily="65" charset="-120"/>
                <a:ea typeface="DFKai-SB" panose="03000509000000000000" pitchFamily="65" charset="-120"/>
              </a:rPr>
              <a:t>和</a:t>
            </a:r>
            <a:r>
              <a:rPr lang="zh-TW" altLang="en-US" sz="2400" dirty="0">
                <a:latin typeface="DFKai-SB" panose="03000509000000000000" pitchFamily="65" charset="-120"/>
                <a:ea typeface="DFKai-SB" panose="03000509000000000000" pitchFamily="65" charset="-120"/>
              </a:rPr>
              <a:t>環境為</a:t>
            </a:r>
            <a:r>
              <a:rPr lang="zh-CN" altLang="en-US" sz="2400" dirty="0">
                <a:latin typeface="DFKai-SB" panose="03000509000000000000" pitchFamily="65" charset="-120"/>
                <a:ea typeface="DFKai-SB" panose="03000509000000000000" pitchFamily="65" charset="-120"/>
              </a:rPr>
              <a:t>基本責任。</a:t>
            </a:r>
            <a:endParaRPr lang="en-US" altLang="zh-CN" sz="2400" dirty="0">
              <a:latin typeface="DFKai-SB" panose="03000509000000000000" pitchFamily="65" charset="-120"/>
              <a:ea typeface="DFKai-SB" panose="03000509000000000000" pitchFamily="65" charset="-120"/>
            </a:endParaRPr>
          </a:p>
          <a:p>
            <a:pPr marL="571500" indent="-342900">
              <a:lnSpc>
                <a:spcPct val="100000"/>
              </a:lnSpc>
              <a:spcBef>
                <a:spcPts val="0"/>
              </a:spcBef>
            </a:pPr>
            <a:r>
              <a:rPr lang="zh-TW" altLang="en-US" sz="2400" dirty="0">
                <a:latin typeface="DFKai-SB" panose="03000509000000000000" pitchFamily="65" charset="-120"/>
                <a:ea typeface="DFKai-SB" panose="03000509000000000000" pitchFamily="65" charset="-120"/>
              </a:rPr>
              <a:t>登入聯合國全球契約組織的網站查閱全球契約十項原則的相關內容，並了解實踐社會責任的領軍企業個案作為研讀。</a:t>
            </a:r>
            <a:endParaRPr lang="en-US" altLang="zh-CN" sz="2400" dirty="0">
              <a:latin typeface="DFKai-SB" panose="03000509000000000000" pitchFamily="65" charset="-120"/>
              <a:ea typeface="DFKai-SB" panose="03000509000000000000" pitchFamily="65" charset="-120"/>
            </a:endParaRPr>
          </a:p>
          <a:p>
            <a:pPr indent="0">
              <a:lnSpc>
                <a:spcPct val="100000"/>
              </a:lnSpc>
              <a:spcBef>
                <a:spcPts val="0"/>
              </a:spcBef>
              <a:buFont typeface="Arial" panose="020B0604020202020204" pitchFamily="34" charset="0"/>
              <a:buNone/>
            </a:pPr>
            <a:endParaRPr lang="zh-CN" altLang="en-US" sz="16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21" name="图片 19"/>
          <p:cNvPicPr>
            <a:picLocks noChangeAspect="1"/>
          </p:cNvPicPr>
          <p:nvPr/>
        </p:nvPicPr>
        <p:blipFill>
          <a:blip r:embed="rId3" cstate="print"/>
          <a:stretch>
            <a:fillRect/>
          </a:stretch>
        </p:blipFill>
        <p:spPr>
          <a:xfrm>
            <a:off x="9254992" y="3771910"/>
            <a:ext cx="2225465" cy="2180296"/>
          </a:xfrm>
          <a:prstGeom prst="rect">
            <a:avLst/>
          </a:prstGeom>
          <a:ln w="12700" cap="sq">
            <a:solidFill>
              <a:srgbClr val="000000"/>
            </a:solidFill>
            <a:prstDash val="solid"/>
            <a:miter lim="800000"/>
            <a:headEnd/>
            <a:tailEnd/>
          </a:ln>
          <a:effectLst>
            <a:outerShdw blurRad="50800" dist="38100" dir="2700000" algn="tl" rotWithShape="0">
              <a:srgbClr val="000000">
                <a:alpha val="18000"/>
              </a:srgbClr>
            </a:outerShdw>
          </a:effectLst>
        </p:spPr>
      </p:pic>
      <p:sp>
        <p:nvSpPr>
          <p:cNvPr id="22" name="Rectangle 21"/>
          <p:cNvSpPr/>
          <p:nvPr/>
        </p:nvSpPr>
        <p:spPr>
          <a:xfrm>
            <a:off x="4748622" y="6008798"/>
            <a:ext cx="6365132"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zh-TW" altLang="en-US" sz="2000" dirty="0">
                <a:latin typeface="DFKai-SB" panose="03000509000000000000" pitchFamily="65" charset="-120"/>
                <a:ea typeface="DFKai-SB" panose="03000509000000000000" pitchFamily="65" charset="-120"/>
                <a:sym typeface="+mn-ea"/>
              </a:rPr>
              <a:t>聯合國全球契約：</a:t>
            </a:r>
            <a:endParaRPr lang="en-US" altLang="zh-TW" sz="2000" dirty="0">
              <a:latin typeface="DFKai-SB" panose="03000509000000000000" pitchFamily="65" charset="-120"/>
              <a:ea typeface="DFKai-SB" panose="03000509000000000000" pitchFamily="65" charset="-120"/>
              <a:sym typeface="+mn-ea"/>
            </a:endParaRPr>
          </a:p>
          <a:p>
            <a:r>
              <a:rPr lang="zh-HK" altLang="en-US" sz="2000" dirty="0">
                <a:latin typeface="Times New Roman" panose="02020603050405020304" pitchFamily="18" charset="0"/>
                <a:cs typeface="Times New Roman" panose="02020603050405020304" pitchFamily="18" charset="0"/>
              </a:rPr>
              <a:t>http://cn.unglobalcompact.org/aboutUs.html@tenitem</a:t>
            </a:r>
            <a:endParaRPr lang="en-US" altLang="zh-HK" sz="2000" dirty="0">
              <a:latin typeface="Times New Roman" panose="02020603050405020304" pitchFamily="18" charset="0"/>
              <a:cs typeface="Times New Roman" panose="02020603050405020304" pitchFamily="18" charset="0"/>
            </a:endParaRPr>
          </a:p>
        </p:txBody>
      </p:sp>
      <p:sp>
        <p:nvSpPr>
          <p:cNvPr id="23" name="Rectangle 22"/>
          <p:cNvSpPr/>
          <p:nvPr/>
        </p:nvSpPr>
        <p:spPr>
          <a:xfrm>
            <a:off x="3541452" y="774865"/>
            <a:ext cx="5109091" cy="584775"/>
          </a:xfrm>
          <a:prstGeom prst="rect">
            <a:avLst/>
          </a:prstGeom>
        </p:spPr>
        <p:txBody>
          <a:bodyPr wrap="none">
            <a:spAutoFit/>
          </a:bodyPr>
          <a:lstStyle/>
          <a:p>
            <a:r>
              <a:rPr lang="zh-CN"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跨國公司</a:t>
            </a:r>
            <a:r>
              <a:rPr lang="zh-TW"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負擔企業社會責任</a:t>
            </a:r>
            <a:endParaRPr 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Freeform 5"/>
          <p:cNvSpPr/>
          <p:nvPr/>
        </p:nvSpPr>
        <p:spPr bwMode="auto">
          <a:xfrm>
            <a:off x="2873810" y="912053"/>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Tree>
    <p:extLst>
      <p:ext uri="{BB962C8B-B14F-4D97-AF65-F5344CB8AC3E}">
        <p14:creationId xmlns:p14="http://schemas.microsoft.com/office/powerpoint/2010/main" val="2726721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8">
            <a:extLst>
              <a:ext uri="{FF2B5EF4-FFF2-40B4-BE49-F238E27FC236}">
                <a16:creationId xmlns:a16="http://schemas.microsoft.com/office/drawing/2014/main" id="{22B111C9-BB0C-4A9A-85CA-F0B51D4743BC}"/>
              </a:ext>
            </a:extLst>
          </p:cNvPr>
          <p:cNvSpPr/>
          <p:nvPr/>
        </p:nvSpPr>
        <p:spPr>
          <a:xfrm>
            <a:off x="2487877" y="168251"/>
            <a:ext cx="7216242" cy="5626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3600" b="1" spc="100" dirty="0">
                <a:solidFill>
                  <a:srgbClr val="FFFFFF"/>
                </a:solidFill>
                <a:latin typeface="DFKai-SB" panose="03000509000000000000" pitchFamily="65" charset="-120"/>
                <a:ea typeface="DFKai-SB" panose="03000509000000000000" pitchFamily="65" charset="-120"/>
              </a:rPr>
              <a:t>跨國企業的發展與其帶來的影響</a:t>
            </a:r>
          </a:p>
        </p:txBody>
      </p:sp>
      <p:pic>
        <p:nvPicPr>
          <p:cNvPr id="3" name="Picture 2"/>
          <p:cNvPicPr>
            <a:picLocks noChangeAspect="1"/>
          </p:cNvPicPr>
          <p:nvPr/>
        </p:nvPicPr>
        <p:blipFill>
          <a:blip r:embed="rId2"/>
          <a:stretch>
            <a:fillRect/>
          </a:stretch>
        </p:blipFill>
        <p:spPr>
          <a:xfrm>
            <a:off x="365489" y="161935"/>
            <a:ext cx="1522999" cy="554425"/>
          </a:xfrm>
          <a:prstGeom prst="rect">
            <a:avLst/>
          </a:prstGeom>
        </p:spPr>
      </p:pic>
      <p:sp>
        <p:nvSpPr>
          <p:cNvPr id="4" name="Rectangle 3"/>
          <p:cNvSpPr/>
          <p:nvPr/>
        </p:nvSpPr>
        <p:spPr>
          <a:xfrm>
            <a:off x="365489" y="1545859"/>
            <a:ext cx="7783483" cy="4462760"/>
          </a:xfrm>
          <a:prstGeom prst="rect">
            <a:avLst/>
          </a:prstGeom>
          <a:solidFill>
            <a:schemeClr val="accent2">
              <a:lumMod val="20000"/>
              <a:lumOff val="80000"/>
            </a:schemeClr>
          </a:solidFill>
          <a:ln w="38100">
            <a:solidFill>
              <a:schemeClr val="accent6">
                <a:lumMod val="75000"/>
              </a:schemeClr>
            </a:solidFill>
          </a:ln>
        </p:spPr>
        <p:txBody>
          <a:bodyPr wrap="square">
            <a:spAutoFit/>
          </a:bodyPr>
          <a:lstStyle/>
          <a:p>
            <a:pPr marL="457200" indent="-45720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企業負擔與實踐企業社會責任是成為國際間的道德標準，不同政府</a:t>
            </a:r>
            <a:r>
              <a:rPr lang="en-US" altLang="zh-TW" sz="28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組織</a:t>
            </a:r>
            <a:r>
              <a:rPr lang="en-US" altLang="zh-TW" sz="28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機構等也訂定相關的指標。</a:t>
            </a:r>
            <a:endParaRPr lang="en-US" altLang="zh-TW" sz="28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buFont typeface="Arial" panose="020B0604020202020204" pitchFamily="34" charset="0"/>
              <a:buChar char="•"/>
            </a:pP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例如經濟合作暨發展組織*的</a:t>
            </a:r>
            <a:r>
              <a:rPr lang="en-US" altLang="zh-TW" sz="28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800" dirty="0">
                <a:latin typeface="標楷體" panose="03000509000000000000" pitchFamily="65" charset="-120"/>
                <a:ea typeface="標楷體" panose="03000509000000000000" pitchFamily="65" charset="-120"/>
                <a:cs typeface="Times New Roman" panose="02020603050405020304" pitchFamily="18" charset="0"/>
              </a:rPr>
              <a:t>跨國企業準則</a:t>
            </a:r>
            <a:r>
              <a:rPr lang="en-US" altLang="zh-TW" sz="28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2011</a:t>
            </a:r>
            <a:r>
              <a:rPr lang="en-US" altLang="zh-TW" sz="28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是全球企業社會責任重要的國際標準之一，廣為國際企業採用。該準則透過促進跨國企業加強與營運當地的社會間的互信，協助改善其投資環境，並強調企業注重員工權益、</a:t>
            </a:r>
            <a:r>
              <a:rPr lang="zh-CN" altLang="en-US" sz="2800" dirty="0">
                <a:latin typeface="標楷體" panose="03000509000000000000" pitchFamily="65" charset="-120"/>
                <a:ea typeface="標楷體" panose="03000509000000000000" pitchFamily="65" charset="-120"/>
                <a:cs typeface="Times New Roman" panose="02020603050405020304" pitchFamily="18" charset="0"/>
              </a:rPr>
              <a:t>促進經濟發展、環境保護和社會進步</a:t>
            </a:r>
            <a:r>
              <a:rPr lang="zh-TW" altLang="en-US" sz="2800" dirty="0">
                <a:latin typeface="標楷體" panose="03000509000000000000" pitchFamily="65" charset="-120"/>
                <a:ea typeface="標楷體" panose="03000509000000000000" pitchFamily="65" charset="-120"/>
                <a:cs typeface="Times New Roman" panose="02020603050405020304" pitchFamily="18" charset="0"/>
              </a:rPr>
              <a:t>等方面</a:t>
            </a:r>
            <a:r>
              <a:rPr lang="zh-CN" altLang="en-US" sz="28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en-US" sz="2800" dirty="0">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（簡稱經合組織，</a:t>
            </a:r>
            <a:r>
              <a:rPr lang="en-US" sz="1400" dirty="0" err="1">
                <a:latin typeface="Times New Roman" panose="02020603050405020304" pitchFamily="18" charset="0"/>
                <a:ea typeface="標楷體" panose="03000509000000000000" pitchFamily="65" charset="-120"/>
                <a:cs typeface="Times New Roman" panose="02020603050405020304" pitchFamily="18" charset="0"/>
              </a:rPr>
              <a:t>Organisation</a:t>
            </a:r>
            <a:r>
              <a:rPr lang="en-US" sz="1400" dirty="0">
                <a:latin typeface="Times New Roman" panose="02020603050405020304" pitchFamily="18" charset="0"/>
                <a:ea typeface="標楷體" panose="03000509000000000000" pitchFamily="65" charset="-120"/>
                <a:cs typeface="Times New Roman" panose="02020603050405020304" pitchFamily="18" charset="0"/>
              </a:rPr>
              <a:t> for Economic Cooperation and </a:t>
            </a:r>
            <a:r>
              <a:rPr lang="en-US" sz="1400" dirty="0" err="1">
                <a:latin typeface="Times New Roman" panose="02020603050405020304" pitchFamily="18" charset="0"/>
                <a:ea typeface="標楷體" panose="03000509000000000000" pitchFamily="65" charset="-120"/>
                <a:cs typeface="Times New Roman" panose="02020603050405020304" pitchFamily="18" charset="0"/>
              </a:rPr>
              <a:t>Development，OECD</a:t>
            </a:r>
            <a:r>
              <a:rPr lang="en-US" sz="1400" dirty="0">
                <a:latin typeface="Times New Roman" panose="02020603050405020304" pitchFamily="18" charset="0"/>
                <a:ea typeface="標楷體" panose="03000509000000000000" pitchFamily="65" charset="-120"/>
                <a:cs typeface="Times New Roman" panose="02020603050405020304" pitchFamily="18" charset="0"/>
              </a:rPr>
              <a:t>）</a:t>
            </a:r>
          </a:p>
        </p:txBody>
      </p:sp>
      <p:pic>
        <p:nvPicPr>
          <p:cNvPr id="5" name="Picture 4"/>
          <p:cNvPicPr>
            <a:picLocks noChangeAspect="1"/>
          </p:cNvPicPr>
          <p:nvPr/>
        </p:nvPicPr>
        <p:blipFill>
          <a:blip r:embed="rId3"/>
          <a:stretch>
            <a:fillRect/>
          </a:stretch>
        </p:blipFill>
        <p:spPr>
          <a:xfrm>
            <a:off x="8307183" y="2138855"/>
            <a:ext cx="1965500" cy="2757356"/>
          </a:xfrm>
          <a:prstGeom prst="rect">
            <a:avLst/>
          </a:prstGeom>
        </p:spPr>
      </p:pic>
      <p:pic>
        <p:nvPicPr>
          <p:cNvPr id="6" name="Picture 5"/>
          <p:cNvPicPr>
            <a:picLocks noChangeAspect="1"/>
          </p:cNvPicPr>
          <p:nvPr/>
        </p:nvPicPr>
        <p:blipFill>
          <a:blip r:embed="rId4"/>
          <a:stretch>
            <a:fillRect/>
          </a:stretch>
        </p:blipFill>
        <p:spPr>
          <a:xfrm>
            <a:off x="9944566" y="1196724"/>
            <a:ext cx="1929549" cy="2760066"/>
          </a:xfrm>
          <a:prstGeom prst="rect">
            <a:avLst/>
          </a:prstGeom>
        </p:spPr>
      </p:pic>
      <p:sp>
        <p:nvSpPr>
          <p:cNvPr id="7" name="Rectangle 6"/>
          <p:cNvSpPr/>
          <p:nvPr/>
        </p:nvSpPr>
        <p:spPr>
          <a:xfrm>
            <a:off x="491069" y="6217667"/>
            <a:ext cx="5276894" cy="338554"/>
          </a:xfrm>
          <a:prstGeom prst="rect">
            <a:avLst/>
          </a:prstGeom>
        </p:spPr>
        <p:txBody>
          <a:bodyPr wrap="none">
            <a:spAutoFit/>
          </a:bodyPr>
          <a:lstStyle/>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OECD (</a:t>
            </a:r>
            <a:r>
              <a:rPr lang="en-US" sz="1600" dirty="0">
                <a:latin typeface="Times New Roman" panose="02020603050405020304" pitchFamily="18" charset="0"/>
                <a:ea typeface="標楷體" panose="03000509000000000000" pitchFamily="65" charset="-120"/>
                <a:cs typeface="Times New Roman" panose="02020603050405020304" pitchFamily="18" charset="0"/>
              </a:rPr>
              <a:t>http://mneguidelines.oecd.org/guidelines/</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endParaRPr 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5702755" y="6187662"/>
            <a:ext cx="1432334" cy="398563"/>
          </a:xfrm>
          <a:prstGeom prst="rect">
            <a:avLst/>
          </a:prstGeom>
        </p:spPr>
      </p:pic>
      <p:sp>
        <p:nvSpPr>
          <p:cNvPr id="9" name="Rectangle 8"/>
          <p:cNvSpPr/>
          <p:nvPr/>
        </p:nvSpPr>
        <p:spPr>
          <a:xfrm>
            <a:off x="3358572" y="790627"/>
            <a:ext cx="4698722" cy="584775"/>
          </a:xfrm>
          <a:prstGeom prst="rect">
            <a:avLst/>
          </a:prstGeom>
        </p:spPr>
        <p:txBody>
          <a:bodyPr wrap="none">
            <a:spAutoFit/>
          </a:bodyPr>
          <a:lstStyle/>
          <a:p>
            <a:r>
              <a:rPr lang="zh-CN"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跨國公司</a:t>
            </a:r>
            <a:r>
              <a:rPr lang="zh-TW"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的企業社會責任</a:t>
            </a:r>
            <a:endParaRPr 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Freeform 5"/>
          <p:cNvSpPr/>
          <p:nvPr/>
        </p:nvSpPr>
        <p:spPr bwMode="auto">
          <a:xfrm>
            <a:off x="2906440" y="957110"/>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pic>
        <p:nvPicPr>
          <p:cNvPr id="11" name="圖片 9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18114" y="5364771"/>
            <a:ext cx="1196744" cy="1111536"/>
          </a:xfrm>
          <a:prstGeom prst="rect">
            <a:avLst/>
          </a:prstGeom>
          <a:noFill/>
        </p:spPr>
      </p:pic>
    </p:spTree>
    <p:extLst>
      <p:ext uri="{BB962C8B-B14F-4D97-AF65-F5344CB8AC3E}">
        <p14:creationId xmlns:p14="http://schemas.microsoft.com/office/powerpoint/2010/main" val="700441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8">
            <a:extLst>
              <a:ext uri="{FF2B5EF4-FFF2-40B4-BE49-F238E27FC236}">
                <a16:creationId xmlns:a16="http://schemas.microsoft.com/office/drawing/2014/main" id="{22B111C9-BB0C-4A9A-85CA-F0B51D4743BC}"/>
              </a:ext>
            </a:extLst>
          </p:cNvPr>
          <p:cNvSpPr/>
          <p:nvPr/>
        </p:nvSpPr>
        <p:spPr>
          <a:xfrm>
            <a:off x="2446314" y="201502"/>
            <a:ext cx="7216242" cy="5626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3600" b="1" spc="100" dirty="0">
                <a:solidFill>
                  <a:srgbClr val="FFFFFF"/>
                </a:solidFill>
                <a:latin typeface="DFKai-SB" panose="03000509000000000000" pitchFamily="65" charset="-120"/>
                <a:ea typeface="DFKai-SB" panose="03000509000000000000" pitchFamily="65" charset="-120"/>
              </a:rPr>
              <a:t>跨國企業的發展與其帶來的影響</a:t>
            </a:r>
          </a:p>
        </p:txBody>
      </p:sp>
      <p:pic>
        <p:nvPicPr>
          <p:cNvPr id="3" name="Picture 2"/>
          <p:cNvPicPr>
            <a:picLocks noChangeAspect="1"/>
          </p:cNvPicPr>
          <p:nvPr/>
        </p:nvPicPr>
        <p:blipFill>
          <a:blip r:embed="rId2"/>
          <a:stretch>
            <a:fillRect/>
          </a:stretch>
        </p:blipFill>
        <p:spPr>
          <a:xfrm>
            <a:off x="242147" y="141316"/>
            <a:ext cx="1396959" cy="508542"/>
          </a:xfrm>
          <a:prstGeom prst="rect">
            <a:avLst/>
          </a:prstGeom>
        </p:spPr>
      </p:pic>
      <p:sp>
        <p:nvSpPr>
          <p:cNvPr id="4" name="Rectangle 3"/>
          <p:cNvSpPr/>
          <p:nvPr/>
        </p:nvSpPr>
        <p:spPr>
          <a:xfrm>
            <a:off x="3607953" y="764125"/>
            <a:ext cx="4698722" cy="584775"/>
          </a:xfrm>
          <a:prstGeom prst="rect">
            <a:avLst/>
          </a:prstGeom>
        </p:spPr>
        <p:txBody>
          <a:bodyPr wrap="none">
            <a:spAutoFit/>
          </a:bodyPr>
          <a:lstStyle/>
          <a:p>
            <a:r>
              <a:rPr lang="zh-CN"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跨國公司</a:t>
            </a:r>
            <a:r>
              <a:rPr lang="zh-TW"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的企業社會責任</a:t>
            </a:r>
            <a:endParaRPr 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Freeform 5"/>
          <p:cNvSpPr/>
          <p:nvPr/>
        </p:nvSpPr>
        <p:spPr bwMode="auto">
          <a:xfrm>
            <a:off x="3113523" y="914088"/>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6" name="Rectangle 5"/>
          <p:cNvSpPr/>
          <p:nvPr/>
        </p:nvSpPr>
        <p:spPr>
          <a:xfrm>
            <a:off x="242147" y="1326748"/>
            <a:ext cx="11506641" cy="1569660"/>
          </a:xfrm>
          <a:prstGeom prst="rect">
            <a:avLst/>
          </a:prstGeom>
          <a:solidFill>
            <a:schemeClr val="accent2">
              <a:lumMod val="20000"/>
              <a:lumOff val="80000"/>
            </a:schemeClr>
          </a:solidFill>
          <a:ln w="38100">
            <a:solidFill>
              <a:schemeClr val="accent6">
                <a:lumMod val="75000"/>
              </a:schemeClr>
            </a:solidFill>
          </a:ln>
        </p:spPr>
        <p:txBody>
          <a:bodyPr wrap="square">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國家重視</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跨國企業</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實踐</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社會責任</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，透過</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實踐</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有關理念實現雙贏，令各方均能受益</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這方面可以透過以下主要兩方面得到體現</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p>
          <a:p>
            <a:pPr marL="342900" indent="-342900" algn="ctr">
              <a:buAutoNum type="arabicParen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內地企業在境外實踐企業社會責任</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lgn="ctr">
              <a:buAutoNum type="arabicParen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外國企業在內地實踐企業社會責任</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Rectangle 6"/>
          <p:cNvSpPr/>
          <p:nvPr/>
        </p:nvSpPr>
        <p:spPr>
          <a:xfrm>
            <a:off x="242147" y="3053899"/>
            <a:ext cx="5659889" cy="3477875"/>
          </a:xfrm>
          <a:prstGeom prst="rect">
            <a:avLst/>
          </a:prstGeom>
          <a:ln w="38100">
            <a:solidFill>
              <a:srgbClr val="FF0000"/>
            </a:solidFill>
          </a:ln>
        </p:spPr>
        <p:txBody>
          <a:bodyPr wrap="square">
            <a:spAutoFit/>
          </a:bodyPr>
          <a:lstStyle/>
          <a:p>
            <a:pPr algn="ct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內地企業在境外實踐企業社會責任</a:t>
            </a:r>
            <a:endParaRPr lang="en-US" altLang="zh-CN"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由國務院</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等發布的</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中央企業海外社會責任藍皮書（</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2021</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顯示，中央企業在不斷拓展國際業務、提升國際化水平的同時，持續加強海外履責，在積極助力全球抗疫、高水平參與共建</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一帶一路</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、大力支持全球減貧事業等方面成效顯著。</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詳參考</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中國政府網</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t>
            </a:r>
            <a:r>
              <a:rPr lang="en-US" sz="1400" dirty="0">
                <a:latin typeface="Times New Roman" panose="02020603050405020304" pitchFamily="18" charset="0"/>
                <a:ea typeface="標楷體" panose="03000509000000000000" pitchFamily="65" charset="-120"/>
                <a:cs typeface="Times New Roman" panose="02020603050405020304" pitchFamily="18" charset="0"/>
              </a:rPr>
              <a:t>http://www.gov.cn/xinwen/2021-12/28/content_5664909.htm</a:t>
            </a:r>
          </a:p>
        </p:txBody>
      </p:sp>
      <p:pic>
        <p:nvPicPr>
          <p:cNvPr id="8" name="Picture 7"/>
          <p:cNvPicPr>
            <a:picLocks noChangeAspect="1"/>
          </p:cNvPicPr>
          <p:nvPr/>
        </p:nvPicPr>
        <p:blipFill>
          <a:blip r:embed="rId3"/>
          <a:stretch>
            <a:fillRect/>
          </a:stretch>
        </p:blipFill>
        <p:spPr>
          <a:xfrm>
            <a:off x="2657373" y="5744093"/>
            <a:ext cx="2571332" cy="333141"/>
          </a:xfrm>
          <a:prstGeom prst="rect">
            <a:avLst/>
          </a:prstGeom>
        </p:spPr>
      </p:pic>
      <p:sp>
        <p:nvSpPr>
          <p:cNvPr id="9" name="Rectangle 8"/>
          <p:cNvSpPr/>
          <p:nvPr/>
        </p:nvSpPr>
        <p:spPr>
          <a:xfrm>
            <a:off x="6088899" y="3053899"/>
            <a:ext cx="5659889" cy="3354765"/>
          </a:xfrm>
          <a:prstGeom prst="rect">
            <a:avLst/>
          </a:prstGeom>
          <a:ln w="38100">
            <a:solidFill>
              <a:srgbClr val="FF0000"/>
            </a:solidFill>
          </a:ln>
        </p:spPr>
        <p:txBody>
          <a:bodyPr wrap="square">
            <a:spAutoFit/>
          </a:bodyPr>
          <a:lstStyle/>
          <a:p>
            <a:pPr algn="ctr"/>
            <a:r>
              <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rPr>
              <a:t>外國企業在內地實踐企業社會責任</a:t>
            </a:r>
          </a:p>
          <a:p>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全球化智庫</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報告指</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新冠疫情爆發以來，多國跨國企業積極主動捐款捐物，</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並</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在教育扶貧和醫療捐贈等</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也作出貢獻</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報告從</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抗疫責任、減貧責任、市場責任、教育責任、環保責任五大維度</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選出</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在華跨國企業社會責任前</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30 </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強。</a:t>
            </a:r>
            <a:endParaRPr lang="en-US" altLang="zh-CN"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詳參考</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全球化智庫</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r>
              <a:rPr lang="en-US" sz="1000" dirty="0">
                <a:latin typeface="Times New Roman" panose="02020603050405020304" pitchFamily="18" charset="0"/>
                <a:ea typeface="標楷體" panose="03000509000000000000" pitchFamily="65" charset="-120"/>
                <a:cs typeface="Times New Roman" panose="02020603050405020304" pitchFamily="18" charset="0"/>
              </a:rPr>
              <a:t>http://www.ccg.org.cn/wp-content/uploads/2021/12/2020%E2%80%942021%E5%B9%B4%E5%BA%A6%E5%9C%A8%E5%8D%8E%E8%B7%A8%E5%9B%BD%E4%BC%81%E4%B8%9A%E7%A4%BE%E4%BC%9A%E8%B4%A3%E4%BB%BB-CSR.pdf</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a:t>
            </a:r>
            <a:endParaRPr lang="en-US" sz="10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9991897" y="5429051"/>
            <a:ext cx="1490393" cy="315042"/>
          </a:xfrm>
          <a:prstGeom prst="rect">
            <a:avLst/>
          </a:prstGeom>
        </p:spPr>
      </p:pic>
      <p:sp>
        <p:nvSpPr>
          <p:cNvPr id="11" name="Rectangle 10"/>
          <p:cNvSpPr/>
          <p:nvPr/>
        </p:nvSpPr>
        <p:spPr>
          <a:xfrm>
            <a:off x="6012723" y="6480723"/>
            <a:ext cx="3217547" cy="276999"/>
          </a:xfrm>
          <a:prstGeom prst="rect">
            <a:avLst/>
          </a:prstGeom>
        </p:spPr>
        <p:txBody>
          <a:bodyPr wrap="non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Center for China and Globalization</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CCG</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94537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形状 8">
            <a:extLst>
              <a:ext uri="{FF2B5EF4-FFF2-40B4-BE49-F238E27FC236}">
                <a16:creationId xmlns:a16="http://schemas.microsoft.com/office/drawing/2014/main" id="{22B111C9-BB0C-4A9A-85CA-F0B51D4743BC}"/>
              </a:ext>
            </a:extLst>
          </p:cNvPr>
          <p:cNvSpPr/>
          <p:nvPr/>
        </p:nvSpPr>
        <p:spPr>
          <a:xfrm>
            <a:off x="1899409" y="323364"/>
            <a:ext cx="8749195"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spc="100" dirty="0">
                <a:solidFill>
                  <a:srgbClr val="FFFFFF"/>
                </a:solidFill>
                <a:latin typeface="DFKai-SB" panose="03000509000000000000" pitchFamily="65" charset="-120"/>
                <a:ea typeface="DFKai-SB" panose="03000509000000000000" pitchFamily="65" charset="-120"/>
              </a:rPr>
              <a:t>全球勞動市場的流動與國際分工</a:t>
            </a:r>
          </a:p>
        </p:txBody>
      </p:sp>
      <p:sp>
        <p:nvSpPr>
          <p:cNvPr id="16" name="任意多边形: 形状 23"/>
          <p:cNvSpPr/>
          <p:nvPr/>
        </p:nvSpPr>
        <p:spPr>
          <a:xfrm>
            <a:off x="2651761" y="1043473"/>
            <a:ext cx="6623707" cy="5072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3200" b="1"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國際分工促進全球勞動市場的流動</a:t>
            </a:r>
            <a:endParaRPr lang="zh-CN" altLang="en-US" sz="3200" b="1" dirty="0">
              <a:latin typeface="DFKai-SB" panose="03000509000000000000" pitchFamily="65" charset="-120"/>
              <a:ea typeface="DFKai-SB" panose="03000509000000000000" pitchFamily="65" charset="-120"/>
            </a:endParaRPr>
          </a:p>
        </p:txBody>
      </p:sp>
      <p:sp>
        <p:nvSpPr>
          <p:cNvPr id="17" name="文本框 12"/>
          <p:cNvSpPr txBox="1"/>
          <p:nvPr/>
        </p:nvSpPr>
        <p:spPr>
          <a:xfrm>
            <a:off x="453081" y="1717732"/>
            <a:ext cx="11243485" cy="1815882"/>
          </a:xfrm>
          <a:prstGeom prst="rect">
            <a:avLst/>
          </a:prstGeom>
          <a:solidFill>
            <a:schemeClr val="accent2">
              <a:lumMod val="20000"/>
              <a:lumOff val="80000"/>
            </a:schemeClr>
          </a:solidFill>
          <a:ln w="38100">
            <a:solidFill>
              <a:schemeClr val="accent2">
                <a:lumMod val="75000"/>
              </a:schemeClr>
            </a:solidFill>
          </a:ln>
        </p:spPr>
        <p:txBody>
          <a:bodyPr wrap="square">
            <a:spAutoFit/>
          </a:bodyPr>
          <a:lstStyle/>
          <a:p>
            <a:pPr lvl="0">
              <a:defRPr/>
            </a:pPr>
            <a:r>
              <a:rPr kumimoji="0" lang="zh-CN" altLang="en-US" sz="2800" b="0" i="0" u="none" strike="noStrike" kern="1200" cap="none" spc="0" normalizeH="0" baseline="0" noProof="0" dirty="0">
                <a:ln>
                  <a:noFill/>
                </a:ln>
                <a:solidFill>
                  <a:schemeClr val="tx1"/>
                </a:solidFill>
                <a:effectLst/>
                <a:uLnTx/>
                <a:uFillTx/>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經濟全球化的發展</a:t>
            </a:r>
            <a:r>
              <a:rPr lang="zh-CN" altLang="en-US" sz="2800" noProof="0" dirty="0">
                <a:ln>
                  <a:noFill/>
                </a:ln>
                <a:solidFill>
                  <a:schemeClr val="tx1"/>
                </a:solidFill>
                <a:effectLst/>
                <a:uLnTx/>
                <a:uFillTx/>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促進了國際分工的深化和產業結構的調整</a:t>
            </a:r>
            <a:r>
              <a:rPr lang="zh-CN" altLang="en-US" sz="28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，原</a:t>
            </a:r>
            <a:r>
              <a:rPr lang="zh-TW" altLang="en-US" sz="28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本</a:t>
            </a:r>
            <a:r>
              <a:rPr lang="zh-CN" altLang="en-US" sz="28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在一國完成的生產過程現在</a:t>
            </a:r>
            <a:r>
              <a:rPr lang="zh-TW" altLang="en-US" sz="28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可以</a:t>
            </a:r>
            <a:r>
              <a:rPr lang="zh-CN" altLang="en-US" sz="28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在兩個國家甚至更多國家完成</a:t>
            </a:r>
            <a:r>
              <a:rPr lang="zh-CN" altLang="en-US" sz="2800" noProof="0" dirty="0">
                <a:ln>
                  <a:noFill/>
                </a:ln>
                <a:solidFill>
                  <a:schemeClr val="tx1"/>
                </a:solidFill>
                <a:effectLst/>
                <a:uLnTx/>
                <a:uFillTx/>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a:t>
            </a:r>
            <a:r>
              <a:rPr lang="zh-TW" altLang="en-US" sz="2800" noProof="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同時亦</a:t>
            </a:r>
            <a:r>
              <a:rPr lang="zh-CN" altLang="en-US" sz="2800" noProof="0" dirty="0">
                <a:ln>
                  <a:noFill/>
                </a:ln>
                <a:solidFill>
                  <a:schemeClr val="tx1"/>
                </a:solidFill>
                <a:effectLst/>
                <a:uLnTx/>
                <a:uFillTx/>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推動</a:t>
            </a:r>
            <a:r>
              <a:rPr lang="zh-TW" altLang="en-US" sz="2800" noProof="0" dirty="0">
                <a:ln>
                  <a:noFill/>
                </a:ln>
                <a:solidFill>
                  <a:schemeClr val="tx1"/>
                </a:solidFill>
                <a:effectLst/>
                <a:uLnTx/>
                <a:uFillTx/>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了</a:t>
            </a:r>
            <a:r>
              <a:rPr lang="zh-CN" altLang="en-US" sz="2800" noProof="0" dirty="0">
                <a:ln>
                  <a:noFill/>
                </a:ln>
                <a:solidFill>
                  <a:schemeClr val="tx1"/>
                </a:solidFill>
                <a:effectLst/>
                <a:uLnTx/>
                <a:uFillTx/>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全球勞動</a:t>
            </a:r>
            <a:r>
              <a:rPr lang="zh-TW" altLang="en-US" sz="2800" noProof="0" dirty="0">
                <a:ln>
                  <a:noFill/>
                </a:ln>
                <a:solidFill>
                  <a:schemeClr val="tx1"/>
                </a:solidFill>
                <a:effectLst/>
                <a:uLnTx/>
                <a:uFillTx/>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力</a:t>
            </a:r>
            <a:r>
              <a:rPr lang="zh-CN" altLang="en-US" sz="2800" noProof="0" dirty="0">
                <a:ln>
                  <a:noFill/>
                </a:ln>
                <a:solidFill>
                  <a:schemeClr val="tx1"/>
                </a:solidFill>
                <a:effectLst/>
                <a:uLnTx/>
                <a:uFillTx/>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的流動</a:t>
            </a:r>
            <a:r>
              <a:rPr lang="zh-CN" altLang="en-US" sz="2800" noProof="0" dirty="0">
                <a:ln>
                  <a:noFill/>
                </a:ln>
                <a:effectLst/>
                <a:uLnTx/>
                <a:uFillTx/>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a:t>
            </a:r>
            <a:r>
              <a:rPr lang="zh-TW" altLang="en-US" sz="28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跨國企業經常在全球調配不同類型的工作人員到不同的國家，以配合跨國企業業務的發展，促進了勞動力的全球流動。</a:t>
            </a:r>
          </a:p>
        </p:txBody>
      </p:sp>
      <p:pic>
        <p:nvPicPr>
          <p:cNvPr id="1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36" y="4083405"/>
            <a:ext cx="11098400" cy="258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2"/>
          <p:cNvSpPr txBox="1"/>
          <p:nvPr/>
        </p:nvSpPr>
        <p:spPr>
          <a:xfrm>
            <a:off x="1151562" y="4250440"/>
            <a:ext cx="10064133" cy="2252924"/>
          </a:xfrm>
          <a:prstGeom prst="rect">
            <a:avLst/>
          </a:prstGeom>
          <a:noFill/>
          <a:ln>
            <a:noFill/>
            <a:prstDash val="dashDot"/>
          </a:ln>
        </p:spPr>
        <p:txBody>
          <a:bodyPr wrap="square" rtlCol="0">
            <a:spAutoFit/>
          </a:bodyPr>
          <a:lstStyle/>
          <a:p>
            <a:pPr fontAlgn="auto">
              <a:lnSpc>
                <a:spcPct val="130000"/>
              </a:lnSpc>
            </a:pPr>
            <a:r>
              <a:rPr lang="zh-CN" altLang="en-US" sz="2200" dirty="0">
                <a:latin typeface="Times New Roman" panose="02020603050405020304" pitchFamily="18" charset="0"/>
                <a:ea typeface="DFKai-SB" panose="03000509000000000000" pitchFamily="65" charset="-120"/>
                <a:cs typeface="Times New Roman" panose="02020603050405020304" pitchFamily="18" charset="0"/>
                <a:sym typeface="+mn-ea"/>
              </a:rPr>
              <a:t>韓國、土耳其、菲律賓和中國在中東和非洲撒哈拉以南地區參加建設。石油行業中，一些國家的投資公司之間會定期交換熟練的技術員工，例如俄羅斯和巴西，以及其在其他發展中國家的子公司。這種類型的方式，有利於提高企業的經濟效益，也在客觀上推動了勞動力的跨境流動。</a:t>
            </a:r>
            <a:endParaRPr lang="en-US" altLang="zh-CN" sz="2200" dirty="0">
              <a:latin typeface="Times New Roman" panose="02020603050405020304" pitchFamily="18" charset="0"/>
              <a:ea typeface="DFKai-SB" panose="03000509000000000000" pitchFamily="65" charset="-120"/>
              <a:cs typeface="Times New Roman" panose="02020603050405020304" pitchFamily="18" charset="0"/>
              <a:sym typeface="+mn-ea"/>
            </a:endParaRPr>
          </a:p>
          <a:p>
            <a:pPr algn="r">
              <a:lnSpc>
                <a:spcPct val="130000"/>
              </a:lnSpc>
            </a:pPr>
            <a:r>
              <a:rPr lang="zh-CN" altLang="en-US" dirty="0">
                <a:latin typeface="Times New Roman" panose="02020603050405020304" pitchFamily="18" charset="0"/>
                <a:ea typeface="DFKai-SB" panose="03000509000000000000" pitchFamily="65" charset="-120"/>
                <a:cs typeface="Times New Roman" panose="02020603050405020304" pitchFamily="18" charset="0"/>
              </a:rPr>
              <a:t>資料來源：曹宗平《國際勞動力市場與海外就業》，科學出版社，</a:t>
            </a:r>
            <a:r>
              <a:rPr lang="en-US" altLang="zh-CN" dirty="0">
                <a:latin typeface="Times New Roman" panose="02020603050405020304" pitchFamily="18" charset="0"/>
                <a:ea typeface="DFKai-SB" panose="03000509000000000000" pitchFamily="65" charset="-120"/>
                <a:cs typeface="Times New Roman" panose="02020603050405020304" pitchFamily="18" charset="0"/>
              </a:rPr>
              <a:t>2016</a:t>
            </a:r>
            <a:r>
              <a:rPr lang="zh-CN" altLang="en-US" dirty="0">
                <a:latin typeface="Times New Roman" panose="02020603050405020304" pitchFamily="18" charset="0"/>
                <a:ea typeface="DFKai-SB" panose="03000509000000000000" pitchFamily="65" charset="-120"/>
                <a:cs typeface="Times New Roman" panose="02020603050405020304" pitchFamily="18" charset="0"/>
              </a:rPr>
              <a:t>年</a:t>
            </a:r>
          </a:p>
        </p:txBody>
      </p:sp>
      <p:pic>
        <p:nvPicPr>
          <p:cNvPr id="20" name="Picture 19"/>
          <p:cNvPicPr>
            <a:picLocks noChangeAspect="1"/>
          </p:cNvPicPr>
          <p:nvPr/>
        </p:nvPicPr>
        <p:blipFill>
          <a:blip r:embed="rId3"/>
          <a:stretch>
            <a:fillRect/>
          </a:stretch>
        </p:blipFill>
        <p:spPr>
          <a:xfrm>
            <a:off x="453082" y="3877307"/>
            <a:ext cx="1396959" cy="50854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752" y="5519003"/>
            <a:ext cx="6137303" cy="1015663"/>
          </a:xfrm>
          <a:prstGeom prst="rect">
            <a:avLst/>
          </a:prstGeom>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p>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人民網</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ea typeface="標楷體" panose="03000509000000000000" pitchFamily="65" charset="-120"/>
                <a:cs typeface="Times New Roman" panose="02020603050405020304" pitchFamily="18" charset="0"/>
              </a:rPr>
              <a:t>http://politics.people.com.cn/n1/2019/1122/c429373-31468604.html</a:t>
            </a:r>
          </a:p>
          <a:p>
            <a:pPr marL="171450" indent="-171450">
              <a:buFont typeface="Arial" panose="020B0604020202020204" pitchFamily="34" charset="0"/>
              <a:buChar char="•"/>
            </a:pPr>
            <a:r>
              <a:rPr lang="en-US" sz="1200" dirty="0">
                <a:latin typeface="Times New Roman" panose="02020603050405020304" pitchFamily="18" charset="0"/>
                <a:ea typeface="標楷體" panose="03000509000000000000" pitchFamily="65" charset="-120"/>
                <a:cs typeface="Times New Roman" panose="02020603050405020304" pitchFamily="18" charset="0"/>
              </a:rPr>
              <a:t>http://edu.people.com.cn/BIG5/n1/2021/1003/c1006-32245251.html</a:t>
            </a:r>
          </a:p>
          <a:p>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深圳市人民政府辦公廳 </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(http://www.sz.gov.cn/cn/xxgk/zfxxgj/zwdt/content/post_8997153.html)</a:t>
            </a:r>
            <a:endParaRPr 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任意多边形: 形状 8">
            <a:extLst>
              <a:ext uri="{FF2B5EF4-FFF2-40B4-BE49-F238E27FC236}">
                <a16:creationId xmlns:a16="http://schemas.microsoft.com/office/drawing/2014/main" id="{22B111C9-BB0C-4A9A-85CA-F0B51D4743BC}"/>
              </a:ext>
            </a:extLst>
          </p:cNvPr>
          <p:cNvSpPr/>
          <p:nvPr/>
        </p:nvSpPr>
        <p:spPr>
          <a:xfrm>
            <a:off x="1733155" y="261948"/>
            <a:ext cx="8749195"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spc="100" dirty="0">
                <a:solidFill>
                  <a:srgbClr val="FFFFFF"/>
                </a:solidFill>
                <a:latin typeface="DFKai-SB" panose="03000509000000000000" pitchFamily="65" charset="-120"/>
                <a:ea typeface="DFKai-SB" panose="03000509000000000000" pitchFamily="65" charset="-120"/>
              </a:rPr>
              <a:t>全球勞動市場的流動與國際分工</a:t>
            </a:r>
          </a:p>
        </p:txBody>
      </p:sp>
      <p:sp>
        <p:nvSpPr>
          <p:cNvPr id="4" name="Rectangle 3"/>
          <p:cNvSpPr/>
          <p:nvPr/>
        </p:nvSpPr>
        <p:spPr>
          <a:xfrm>
            <a:off x="180665" y="1560577"/>
            <a:ext cx="7666550" cy="3785652"/>
          </a:xfrm>
          <a:prstGeom prst="rect">
            <a:avLst/>
          </a:prstGeom>
          <a:solidFill>
            <a:schemeClr val="accent5">
              <a:lumMod val="20000"/>
              <a:lumOff val="80000"/>
            </a:schemeClr>
          </a:solidFill>
          <a:ln w="38100">
            <a:solidFill>
              <a:srgbClr val="FF0000"/>
            </a:solidFill>
          </a:ln>
        </p:spPr>
        <p:txBody>
          <a:bodyPr wrap="square">
            <a:spAutoFit/>
          </a:bodyPr>
          <a:lstStyle/>
          <a:p>
            <a:pPr marL="342900" indent="-342900">
              <a:buFont typeface="Arial" panose="020B0604020202020204" pitchFamily="34" charset="0"/>
              <a:buChar char="•"/>
            </a:pPr>
            <a:r>
              <a:rPr lang="zh-CN"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深圳</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的發展受</a:t>
            </a:r>
            <a:r>
              <a:rPr lang="zh-CN"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益於</a:t>
            </a:r>
            <a:r>
              <a:rPr lang="zh-TW"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國家</a:t>
            </a:r>
            <a:r>
              <a:rPr lang="zh-CN" altLang="en-US" sz="24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改革開放。</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數據顯示，</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2018</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年深圳外貿進出口總值</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3</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萬億元，同比增長</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7%</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，世界</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500</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強企業中，近六成落戶深圳。</a:t>
            </a:r>
          </a:p>
          <a:p>
            <a:pPr marL="342900" indent="-342900">
              <a:buFont typeface="Arial" panose="020B0604020202020204" pitchFamily="34" charset="0"/>
              <a:buChar char="•"/>
            </a:pP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外資的引進</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與</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產業的聚集吸引了世界各地的人紛至遝來。</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2018</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年，深圳口岸出入境人員逾</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2.5</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億人次，相比</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1978</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年增長了</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80</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多倍。僅</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2018</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年全年，深圳新引進人才達</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28.5</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萬名，同比增長</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8.4%</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CN"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，深圳已有中外全職院士</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46</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人，高層次人才超過</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1.3</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萬人，已建成諾貝爾獎科學家實驗室</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9</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家。</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深圳當局為更好地留住人才，不斷完善「人才特區」政策。</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Rectangle 4"/>
          <p:cNvSpPr/>
          <p:nvPr/>
        </p:nvSpPr>
        <p:spPr>
          <a:xfrm>
            <a:off x="8050628" y="3776569"/>
            <a:ext cx="3942137" cy="1569660"/>
          </a:xfrm>
          <a:prstGeom prst="rect">
            <a:avLst/>
          </a:prstGeom>
        </p:spPr>
        <p:txBody>
          <a:bodyPr wrap="square">
            <a:spAutoFit/>
          </a:bodyPr>
          <a:lstStyle/>
          <a:p>
            <a:r>
              <a:rPr lang="en-US" altLang="zh-TW"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40</a:t>
            </a:r>
            <a:r>
              <a:rPr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年多來，深圳之所以能創造奇跡，關鍵在於</a:t>
            </a:r>
            <a:r>
              <a:rPr lang="zh-CN" altLang="en-US" sz="1600" dirty="0">
                <a:latin typeface="Times New Roman" panose="02020603050405020304" pitchFamily="18" charset="0"/>
                <a:ea typeface="標楷體" panose="03000509000000000000" pitchFamily="65" charset="-120"/>
                <a:cs typeface="Times New Roman" panose="02020603050405020304" pitchFamily="18" charset="0"/>
              </a:rPr>
              <a:t>匯</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聚了大批海內外優秀人才。</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2012</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年以來，深圳新引進各類人才超過</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187</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萬，孕育了鵬城實驗室等</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3000</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多個創新科研機構，吸引跨國企業駐進，成為一座</a:t>
            </a:r>
            <a:r>
              <a:rPr lang="zh-TW" altLang="en-US" sz="16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充滿魅力、動力、活力和創新力的人才之城。</a:t>
            </a:r>
            <a:endParaRPr lang="en-US" sz="16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050628" y="1560577"/>
            <a:ext cx="3850784" cy="2188465"/>
          </a:xfrm>
          <a:prstGeom prst="rect">
            <a:avLst/>
          </a:prstGeom>
        </p:spPr>
      </p:pic>
      <p:sp>
        <p:nvSpPr>
          <p:cNvPr id="7" name="任意多边形: 形状 23"/>
          <p:cNvSpPr/>
          <p:nvPr/>
        </p:nvSpPr>
        <p:spPr>
          <a:xfrm>
            <a:off x="3340704" y="987065"/>
            <a:ext cx="5534096" cy="451824"/>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2800" b="1" dirty="0">
                <a:latin typeface="DFKai-SB" panose="03000509000000000000" pitchFamily="65" charset="-120"/>
                <a:ea typeface="DFKai-SB" panose="03000509000000000000" pitchFamily="65" charset="-120"/>
                <a:sym typeface="Times New Roman" panose="02020603050405020304" pitchFamily="18" charset="0"/>
              </a:rPr>
              <a:t>深圳的發展與國內外優秀人才</a:t>
            </a:r>
            <a:endParaRPr lang="zh-CN" altLang="en-US" sz="2800" b="1" dirty="0">
              <a:latin typeface="DFKai-SB" panose="03000509000000000000" pitchFamily="65" charset="-120"/>
              <a:ea typeface="DFKai-SB" panose="03000509000000000000" pitchFamily="65" charset="-120"/>
            </a:endParaRPr>
          </a:p>
        </p:txBody>
      </p:sp>
      <p:pic>
        <p:nvPicPr>
          <p:cNvPr id="8" name="Picture 7"/>
          <p:cNvPicPr>
            <a:picLocks noChangeAspect="1"/>
          </p:cNvPicPr>
          <p:nvPr/>
        </p:nvPicPr>
        <p:blipFill>
          <a:blip r:embed="rId3"/>
          <a:stretch>
            <a:fillRect/>
          </a:stretch>
        </p:blipFill>
        <p:spPr>
          <a:xfrm>
            <a:off x="112260" y="62417"/>
            <a:ext cx="1396959" cy="508542"/>
          </a:xfrm>
          <a:prstGeom prst="rect">
            <a:avLst/>
          </a:prstGeom>
        </p:spPr>
      </p:pic>
    </p:spTree>
    <p:extLst>
      <p:ext uri="{BB962C8B-B14F-4D97-AF65-F5344CB8AC3E}">
        <p14:creationId xmlns:p14="http://schemas.microsoft.com/office/powerpoint/2010/main" val="579545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8">
            <a:extLst>
              <a:ext uri="{FF2B5EF4-FFF2-40B4-BE49-F238E27FC236}">
                <a16:creationId xmlns:a16="http://schemas.microsoft.com/office/drawing/2014/main" id="{22B111C9-BB0C-4A9A-85CA-F0B51D4743BC}"/>
              </a:ext>
            </a:extLst>
          </p:cNvPr>
          <p:cNvSpPr/>
          <p:nvPr/>
        </p:nvSpPr>
        <p:spPr>
          <a:xfrm>
            <a:off x="1899409" y="323364"/>
            <a:ext cx="8749195"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spc="100" dirty="0">
                <a:solidFill>
                  <a:srgbClr val="FFFFFF"/>
                </a:solidFill>
                <a:latin typeface="DFKai-SB" panose="03000509000000000000" pitchFamily="65" charset="-120"/>
                <a:ea typeface="DFKai-SB" panose="03000509000000000000" pitchFamily="65" charset="-120"/>
              </a:rPr>
              <a:t>全球勞動市場的流動與國際分工</a:t>
            </a:r>
          </a:p>
        </p:txBody>
      </p:sp>
      <p:sp>
        <p:nvSpPr>
          <p:cNvPr id="6" name="Rectangle 5"/>
          <p:cNvSpPr/>
          <p:nvPr/>
        </p:nvSpPr>
        <p:spPr>
          <a:xfrm>
            <a:off x="653005" y="1716542"/>
            <a:ext cx="10848879" cy="4093428"/>
          </a:xfrm>
          <a:prstGeom prst="rect">
            <a:avLst/>
          </a:prstGeom>
        </p:spPr>
        <p:txBody>
          <a:bodyPr wrap="square">
            <a:spAutoFit/>
          </a:bodyPr>
          <a:lstStyle/>
          <a:p>
            <a:pPr marL="457200" indent="-457200">
              <a:buFont typeface="Arial" panose="020B0604020202020204" pitchFamily="34" charset="0"/>
              <a:buChar char="•"/>
            </a:pPr>
            <a:r>
              <a:rPr lang="zh-TW" altLang="en-US" sz="2600" dirty="0">
                <a:latin typeface="標楷體" panose="03000509000000000000" pitchFamily="65" charset="-120"/>
                <a:ea typeface="標楷體" panose="03000509000000000000" pitchFamily="65" charset="-120"/>
              </a:rPr>
              <a:t>隨著全球經濟一體化發展，跨國企業吸收人才已不再止於本地，更向境外人才招手。對許多國家</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地區以及跨國企業而言，引入外國的員工可補充勞動力不足外，吸引人才也是提升競爭力的方法之一，不少國家</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地區推出相關的人才優惠政策，挽留和吸引優秀的人才，形成了全球爭奪人才的現象。</a:t>
            </a:r>
            <a:endParaRPr lang="en-US" altLang="zh-TW" sz="2600" dirty="0">
              <a:latin typeface="標楷體" panose="03000509000000000000" pitchFamily="65" charset="-120"/>
              <a:ea typeface="標楷體" panose="03000509000000000000" pitchFamily="65" charset="-120"/>
            </a:endParaRPr>
          </a:p>
          <a:p>
            <a:pPr marL="457200" indent="-457200">
              <a:buFont typeface="Arial" panose="020B0604020202020204" pitchFamily="34" charset="0"/>
              <a:buChar char="•"/>
            </a:pPr>
            <a:r>
              <a:rPr lang="zh-TW" altLang="en-US" sz="2600" dirty="0">
                <a:latin typeface="標楷體" panose="03000509000000000000" pitchFamily="65" charset="-120"/>
                <a:ea typeface="標楷體" panose="03000509000000000000" pitchFamily="65" charset="-120"/>
              </a:rPr>
              <a:t>對全球高技術人才來說，中國較以往更具競爭力和吸引力，而內地不少城市已落實各項優惠政策及獎勵計劃，吸引人才落户。再者是內地經濟發展蓬勃，在製造業及服務業創造大量高層職位，而當中許多職位的待遇，不但在薪酬方面可與已發展國家</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地區職位媲美，提供晉升機會亦較佳。</a:t>
            </a:r>
          </a:p>
        </p:txBody>
      </p:sp>
      <p:pic>
        <p:nvPicPr>
          <p:cNvPr id="7" name="Picture 6"/>
          <p:cNvPicPr>
            <a:picLocks noChangeAspect="1"/>
          </p:cNvPicPr>
          <p:nvPr/>
        </p:nvPicPr>
        <p:blipFill>
          <a:blip r:embed="rId2"/>
          <a:stretch>
            <a:fillRect/>
          </a:stretch>
        </p:blipFill>
        <p:spPr>
          <a:xfrm>
            <a:off x="1039742" y="5969573"/>
            <a:ext cx="557638" cy="612406"/>
          </a:xfrm>
          <a:prstGeom prst="rect">
            <a:avLst/>
          </a:prstGeom>
        </p:spPr>
      </p:pic>
      <p:sp>
        <p:nvSpPr>
          <p:cNvPr id="8" name="Rectangle 7"/>
          <p:cNvSpPr/>
          <p:nvPr/>
        </p:nvSpPr>
        <p:spPr>
          <a:xfrm>
            <a:off x="1783031" y="6044943"/>
            <a:ext cx="6096000" cy="461665"/>
          </a:xfrm>
          <a:prstGeom prst="rect">
            <a:avLst/>
          </a:prstGeom>
        </p:spPr>
        <p:txBody>
          <a:bodyPr>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參考資料</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立法會</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全球爭奪人才</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en-US" sz="1200" dirty="0">
                <a:latin typeface="Times New Roman" panose="02020603050405020304" pitchFamily="18" charset="0"/>
                <a:ea typeface="標楷體" panose="03000509000000000000" pitchFamily="65" charset="-120"/>
                <a:cs typeface="Times New Roman" panose="02020603050405020304" pitchFamily="18" charset="0"/>
              </a:rPr>
              <a:t>https://www.legco.gov.hk/research-publications/chinese/1920rb02-global-competition-for-talent-20200601-c.pdf</a:t>
            </a:r>
          </a:p>
        </p:txBody>
      </p:sp>
      <p:sp>
        <p:nvSpPr>
          <p:cNvPr id="11" name="任意多边形: 形状 23"/>
          <p:cNvSpPr/>
          <p:nvPr/>
        </p:nvSpPr>
        <p:spPr>
          <a:xfrm>
            <a:off x="3473890" y="1127718"/>
            <a:ext cx="5020888" cy="5072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3200" b="1"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全球勞動市場</a:t>
            </a:r>
            <a:r>
              <a:rPr lang="zh-TW" altLang="en-US" sz="3200" b="1"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與人才爭奪</a:t>
            </a:r>
            <a:endParaRPr lang="zh-CN" altLang="en-US" sz="3200" b="1" dirty="0">
              <a:latin typeface="DFKai-SB" panose="03000509000000000000" pitchFamily="65" charset="-120"/>
              <a:ea typeface="DFKai-SB" panose="03000509000000000000" pitchFamily="65"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02807" y="1808622"/>
            <a:ext cx="5974754" cy="3268594"/>
          </a:xfrm>
          <a:prstGeom prst="rect">
            <a:avLst/>
          </a:prstGeom>
          <a:pattFill prst="lgGrid">
            <a:fgClr>
              <a:schemeClr val="bg1">
                <a:lumMod val="95000"/>
              </a:schemeClr>
            </a:fgClr>
            <a:bgClr>
              <a:schemeClr val="bg1"/>
            </a:bgClr>
          </a:pattFill>
          <a:ln w="19050">
            <a:solidFill>
              <a:schemeClr val="bg1">
                <a:lumMod val="50000"/>
              </a:schemeClr>
            </a:solid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a:t>https://www.legco.gov.hk/research-publications/chinese/1819issh29-supplementary-labour-scheme-20190816-c.pdf</a:t>
            </a:r>
            <a:endParaRPr lang="zh-CN" altLang="en-US" dirty="0"/>
          </a:p>
        </p:txBody>
      </p:sp>
      <p:sp>
        <p:nvSpPr>
          <p:cNvPr id="3" name="文本框 2"/>
          <p:cNvSpPr txBox="1"/>
          <p:nvPr/>
        </p:nvSpPr>
        <p:spPr>
          <a:xfrm>
            <a:off x="402807" y="1759215"/>
            <a:ext cx="5973376" cy="3416320"/>
          </a:xfrm>
          <a:prstGeom prst="rect">
            <a:avLst/>
          </a:prstGeom>
          <a:noFill/>
          <a:ln>
            <a:noFill/>
            <a:prstDash val="dashDot"/>
          </a:ln>
        </p:spPr>
        <p:txBody>
          <a:bodyPr wrap="square" rtlCol="0">
            <a:spAutoFit/>
          </a:bodyPr>
          <a:lstStyle/>
          <a:p>
            <a:pPr fontAlgn="auto"/>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mn-ea"/>
              </a:rPr>
              <a:t>                     吸引專才相關計劃</a:t>
            </a: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mn-ea"/>
            </a:endParaRPr>
          </a:p>
          <a:p>
            <a:pPr marL="342900" indent="-342900" fontAlgn="auto">
              <a:buFont typeface="Arial" panose="020B0604020202020204" pitchFamily="34" charset="0"/>
              <a:buChar char="•"/>
            </a:pPr>
            <a:r>
              <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mn-ea"/>
              </a:rPr>
              <a:t>2006</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mn-ea"/>
              </a:rPr>
              <a:t>年推出的「優秀人才入境計劃」一直是吸引世界各地高技術人才或優才來港定居，以提升香港國際競爭力的重要渠道。</a:t>
            </a: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mn-ea"/>
            </a:endParaRPr>
          </a:p>
          <a:p>
            <a:pPr marL="342900" indent="-342900" fontAlgn="auto">
              <a:buFont typeface="Arial" panose="020B0604020202020204" pitchFamily="34" charset="0"/>
              <a:buChar char="•"/>
            </a:pPr>
            <a:r>
              <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mn-ea"/>
              </a:rPr>
              <a:t>2018</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mn-ea"/>
              </a:rPr>
              <a:t>年</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mn-ea"/>
              </a:rPr>
              <a:t>6</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mn-ea"/>
              </a:rPr>
              <a:t>月推出「科技人才入境計劃」，就輸入非本地科技人才實施快速處理安排。成功申請的公司會獲發配額，以輸入相關人才從事研發工作。</a:t>
            </a:r>
            <a:endPar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mn-ea"/>
            </a:endParaRPr>
          </a:p>
        </p:txBody>
      </p:sp>
      <p:sp>
        <p:nvSpPr>
          <p:cNvPr id="2" name="矩形 1"/>
          <p:cNvSpPr/>
          <p:nvPr/>
        </p:nvSpPr>
        <p:spPr>
          <a:xfrm>
            <a:off x="538515" y="847223"/>
            <a:ext cx="11306700" cy="830997"/>
          </a:xfrm>
          <a:prstGeom prst="rect">
            <a:avLst/>
          </a:prstGeom>
        </p:spPr>
        <p:txBody>
          <a:bodyPr wrap="square">
            <a:spAutoFit/>
          </a:bodyPr>
          <a:lstStyle/>
          <a:p>
            <a:r>
              <a:rPr lang="zh-CN" altLang="en-US" sz="2400" dirty="0">
                <a:latin typeface="DFKai-SB" panose="03000509000000000000" pitchFamily="65" charset="-120"/>
                <a:ea typeface="DFKai-SB" panose="03000509000000000000" pitchFamily="65" charset="-120"/>
              </a:rPr>
              <a:t>為了吸引全球優秀人才以及補充勞工，香港政府推出</a:t>
            </a:r>
            <a:r>
              <a:rPr lang="zh-CN" altLang="en-US" sz="2400" dirty="0">
                <a:latin typeface="DFKai-SB" panose="03000509000000000000" pitchFamily="65" charset="-120"/>
                <a:ea typeface="DFKai-SB" panose="03000509000000000000" pitchFamily="65" charset="-120"/>
                <a:sym typeface="+mn-ea"/>
              </a:rPr>
              <a:t>多項輸入人才計劃</a:t>
            </a:r>
            <a:r>
              <a:rPr lang="zh-CN" altLang="en-US" sz="2400" dirty="0">
                <a:latin typeface="DFKai-SB" panose="03000509000000000000" pitchFamily="65" charset="-120"/>
                <a:ea typeface="DFKai-SB" panose="03000509000000000000" pitchFamily="65" charset="-120"/>
              </a:rPr>
              <a:t>和補充勞工計劃</a:t>
            </a:r>
            <a:r>
              <a:rPr lang="zh-TW" altLang="en-US" sz="2400" dirty="0">
                <a:latin typeface="DFKai-SB" panose="03000509000000000000" pitchFamily="65" charset="-120"/>
                <a:ea typeface="DFKai-SB" panose="03000509000000000000" pitchFamily="65" charset="-120"/>
              </a:rPr>
              <a:t>，以配合本地的發展需要</a:t>
            </a:r>
            <a:r>
              <a:rPr lang="zh-CN" altLang="en-US" sz="2400" dirty="0">
                <a:latin typeface="DFKai-SB" panose="03000509000000000000" pitchFamily="65" charset="-120"/>
                <a:ea typeface="DFKai-SB" panose="03000509000000000000" pitchFamily="65" charset="-120"/>
              </a:rPr>
              <a:t>。</a:t>
            </a:r>
            <a:r>
              <a:rPr lang="zh-TW" altLang="en-US" sz="2400" dirty="0">
                <a:latin typeface="DFKai-SB" panose="03000509000000000000" pitchFamily="65" charset="-120"/>
                <a:ea typeface="DFKai-SB" panose="03000509000000000000" pitchFamily="65" charset="-120"/>
              </a:rPr>
              <a:t>以下為有關政策的舉隅。</a:t>
            </a:r>
            <a:endParaRPr lang="en-US" sz="2400" dirty="0"/>
          </a:p>
        </p:txBody>
      </p:sp>
      <p:pic>
        <p:nvPicPr>
          <p:cNvPr id="9" name="圖片 8">
            <a:hlinkClick r:id="rId2"/>
          </p:cNvPr>
          <p:cNvPicPr>
            <a:picLocks noChangeAspect="1"/>
          </p:cNvPicPr>
          <p:nvPr/>
        </p:nvPicPr>
        <p:blipFill rotWithShape="1">
          <a:blip r:embed="rId3"/>
          <a:srcRect l="52834" t="17183" r="14166" b="21835"/>
          <a:stretch/>
        </p:blipFill>
        <p:spPr>
          <a:xfrm>
            <a:off x="402807" y="5179595"/>
            <a:ext cx="2814218" cy="1462640"/>
          </a:xfrm>
          <a:prstGeom prst="rect">
            <a:avLst/>
          </a:prstGeom>
        </p:spPr>
      </p:pic>
      <p:sp>
        <p:nvSpPr>
          <p:cNvPr id="10" name="文字方塊 9"/>
          <p:cNvSpPr txBox="1"/>
          <p:nvPr/>
        </p:nvSpPr>
        <p:spPr>
          <a:xfrm>
            <a:off x="3493742" y="5593052"/>
            <a:ext cx="2882441" cy="584775"/>
          </a:xfrm>
          <a:prstGeom prst="rect">
            <a:avLst/>
          </a:prstGeom>
          <a:solidFill>
            <a:schemeClr val="accent2">
              <a:lumMod val="20000"/>
              <a:lumOff val="80000"/>
            </a:schemeClr>
          </a:solidFill>
          <a:ln w="28575">
            <a:solidFill>
              <a:schemeClr val="accent5">
                <a:lumMod val="40000"/>
                <a:lumOff val="60000"/>
              </a:schemeClr>
            </a:solidFill>
          </a:ln>
        </p:spPr>
        <p:txBody>
          <a:bodyPr wrap="square" rtlCol="0">
            <a:spAutoFit/>
          </a:bodyPr>
          <a:lstStyle/>
          <a:p>
            <a:pPr algn="ctr"/>
            <a:r>
              <a:rPr lang="zh-TW" altLang="en-US" sz="1600" dirty="0">
                <a:latin typeface="標楷體" panose="03000509000000000000" pitchFamily="65" charset="-120"/>
                <a:ea typeface="標楷體" panose="03000509000000000000" pitchFamily="65" charset="-120"/>
              </a:rPr>
              <a:t>點擊圖片觀看短片</a:t>
            </a:r>
            <a:endParaRPr lang="en-US" altLang="zh-TW" sz="1600" dirty="0">
              <a:latin typeface="標楷體" panose="03000509000000000000" pitchFamily="65" charset="-120"/>
              <a:ea typeface="標楷體" panose="03000509000000000000" pitchFamily="65" charset="-120"/>
            </a:endParaRPr>
          </a:p>
          <a:p>
            <a:r>
              <a:rPr lang="zh-TW" altLang="en-US" sz="1600" dirty="0">
                <a:latin typeface="標楷體" panose="03000509000000000000" pitchFamily="65" charset="-120"/>
                <a:ea typeface="標楷體" panose="03000509000000000000" pitchFamily="65" charset="-120"/>
              </a:rPr>
              <a:t>了解更多優秀人才入境計劃。</a:t>
            </a:r>
            <a:endParaRPr lang="en-US" sz="1600" dirty="0">
              <a:latin typeface="Times New Roman" panose="02020603050405020304" pitchFamily="18" charset="0"/>
              <a:cs typeface="Times New Roman" panose="02020603050405020304" pitchFamily="18" charset="0"/>
            </a:endParaRPr>
          </a:p>
        </p:txBody>
      </p:sp>
      <p:sp>
        <p:nvSpPr>
          <p:cNvPr id="11" name="任意多边形: 形状 7"/>
          <p:cNvSpPr/>
          <p:nvPr/>
        </p:nvSpPr>
        <p:spPr>
          <a:xfrm>
            <a:off x="2091190" y="176881"/>
            <a:ext cx="7880840"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CN"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全球勞動力流動帶來的積極作用</a:t>
            </a:r>
          </a:p>
        </p:txBody>
      </p:sp>
      <p:pic>
        <p:nvPicPr>
          <p:cNvPr id="13" name="Picture 12"/>
          <p:cNvPicPr>
            <a:picLocks noChangeAspect="1"/>
          </p:cNvPicPr>
          <p:nvPr/>
        </p:nvPicPr>
        <p:blipFill>
          <a:blip r:embed="rId4"/>
          <a:stretch>
            <a:fillRect/>
          </a:stretch>
        </p:blipFill>
        <p:spPr>
          <a:xfrm>
            <a:off x="170449" y="124782"/>
            <a:ext cx="1396959" cy="508542"/>
          </a:xfrm>
          <a:prstGeom prst="rect">
            <a:avLst/>
          </a:prstGeom>
        </p:spPr>
      </p:pic>
      <p:sp>
        <p:nvSpPr>
          <p:cNvPr id="14" name="Content Placeholder 2"/>
          <p:cNvSpPr txBox="1">
            <a:spLocks/>
          </p:cNvSpPr>
          <p:nvPr/>
        </p:nvSpPr>
        <p:spPr>
          <a:xfrm>
            <a:off x="6573955" y="1829269"/>
            <a:ext cx="5404685" cy="3157788"/>
          </a:xfrm>
          <a:prstGeom prst="rect">
            <a:avLst/>
          </a:prstGeom>
          <a:solidFill>
            <a:schemeClr val="accent5">
              <a:lumMod val="20000"/>
              <a:lumOff val="80000"/>
            </a:schemeClr>
          </a:solidFill>
          <a:ln w="38100">
            <a:solidFill>
              <a:schemeClr val="accent6">
                <a:lumMod val="50000"/>
              </a:schemeClr>
            </a:solidFill>
            <a:prstDash val="dash"/>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30000"/>
              </a:lnSpc>
              <a:spcBef>
                <a:spcPts val="0"/>
              </a:spcBef>
              <a:buFont typeface="Arial" panose="020B0604020202020204" pitchFamily="34" charset="0"/>
              <a:buNone/>
            </a:pPr>
            <a:r>
              <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「補充勞工計劃」</a:t>
            </a: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algn="just">
              <a:lnSpc>
                <a:spcPct val="100000"/>
              </a:lnSpc>
              <a:spcBef>
                <a:spcPts val="0"/>
              </a:spcBef>
            </a:pPr>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在香港經營業務的僱主如確實未能在本港聘得合適人手，可申請輸入屬技術員級別或以下的勞工。</a:t>
            </a: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algn="just">
              <a:lnSpc>
                <a:spcPct val="100000"/>
              </a:lnSpc>
              <a:spcBef>
                <a:spcPts val="0"/>
              </a:spcBef>
            </a:pP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algn="just">
              <a:lnSpc>
                <a:spcPct val="100000"/>
              </a:lnSpc>
              <a:spcBef>
                <a:spcPts val="0"/>
              </a:spcBef>
            </a:pPr>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為保障本地工人的就業機會及薪酬福利，僱主必須優先聘用及致力培訓本地工人，以填補職位空缺。</a:t>
            </a: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9415628" y="5504388"/>
            <a:ext cx="417258" cy="381747"/>
          </a:xfrm>
          <a:prstGeom prst="rect">
            <a:avLst/>
          </a:prstGeom>
        </p:spPr>
      </p:pic>
      <p:sp>
        <p:nvSpPr>
          <p:cNvPr id="15" name="Rectangle 14"/>
          <p:cNvSpPr/>
          <p:nvPr/>
        </p:nvSpPr>
        <p:spPr>
          <a:xfrm>
            <a:off x="6672350" y="5636187"/>
            <a:ext cx="5065222" cy="1015663"/>
          </a:xfrm>
          <a:prstGeom prst="rect">
            <a:avLst/>
          </a:prstGeom>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政府新聞公報</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(https://www.info.gov.hk/gia/general/202101/06/P2021010600310.htm)</a:t>
            </a:r>
          </a:p>
          <a:p>
            <a:pPr marL="171450" indent="-171450">
              <a:buFont typeface="Arial" panose="020B0604020202020204" pitchFamily="34" charset="0"/>
              <a:buChar char="•"/>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香港政府勞工處</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(https://www.labour.gov.hk/tc/plan/iwSLS.htm)</a:t>
            </a:r>
          </a:p>
          <a:p>
            <a:pPr marL="171450" indent="-171450">
              <a:buFont typeface="Arial" panose="020B0604020202020204" pitchFamily="34" charset="0"/>
              <a:buChar char="•"/>
            </a:pP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政府新聞處</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https://www.isd.gov.hk/chi/tvapi/17_id164.html</a:t>
            </a:r>
            <a:r>
              <a:rPr lang="en-US" altLang="zh-TW"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pic>
        <p:nvPicPr>
          <p:cNvPr id="18" name="Picture 17"/>
          <p:cNvPicPr>
            <a:picLocks noChangeAspect="1"/>
          </p:cNvPicPr>
          <p:nvPr/>
        </p:nvPicPr>
        <p:blipFill>
          <a:blip r:embed="rId6"/>
          <a:stretch>
            <a:fillRect/>
          </a:stretch>
        </p:blipFill>
        <p:spPr>
          <a:xfrm>
            <a:off x="8138684" y="5529168"/>
            <a:ext cx="1190784" cy="356272"/>
          </a:xfrm>
          <a:prstGeom prst="rect">
            <a:avLst/>
          </a:prstGeom>
        </p:spPr>
      </p:pic>
      <p:pic>
        <p:nvPicPr>
          <p:cNvPr id="19" name="Picture 18"/>
          <p:cNvPicPr>
            <a:picLocks noChangeAspect="1"/>
          </p:cNvPicPr>
          <p:nvPr/>
        </p:nvPicPr>
        <p:blipFill>
          <a:blip r:embed="rId7"/>
          <a:stretch>
            <a:fillRect/>
          </a:stretch>
        </p:blipFill>
        <p:spPr>
          <a:xfrm>
            <a:off x="9972030" y="5489671"/>
            <a:ext cx="495834" cy="411179"/>
          </a:xfrm>
          <a:prstGeom prst="rect">
            <a:avLst/>
          </a:prstGeom>
        </p:spPr>
      </p:pic>
      <p:sp>
        <p:nvSpPr>
          <p:cNvPr id="20" name="Left Arrow 19"/>
          <p:cNvSpPr/>
          <p:nvPr/>
        </p:nvSpPr>
        <p:spPr>
          <a:xfrm>
            <a:off x="3217025" y="5707304"/>
            <a:ext cx="237244" cy="2861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44137" y="1325264"/>
            <a:ext cx="11477897" cy="4640108"/>
          </a:xfrm>
        </p:spPr>
        <p:txBody>
          <a:bodyPr>
            <a:noAutofit/>
          </a:bodyPr>
          <a:lstStyle/>
          <a:p>
            <a:pPr marL="0" indent="0" latinLnBrk="0">
              <a:lnSpc>
                <a:spcPct val="150000"/>
              </a:lnSpc>
              <a:spcBef>
                <a:spcPts val="0"/>
              </a:spcBef>
              <a:spcAft>
                <a:spcPts val="0"/>
              </a:spcAft>
              <a:buNone/>
            </a:pPr>
            <a:r>
              <a:rPr lang="zh-HK" altLang="en-US" sz="2600" b="1" dirty="0">
                <a:latin typeface="DFKai-SB" panose="03000509000000000000" pitchFamily="65" charset="-120"/>
                <a:ea typeface="DFKai-SB" panose="03000509000000000000" pitchFamily="65" charset="-120"/>
                <a:sym typeface="Times New Roman" panose="02020603050405020304" pitchFamily="18" charset="0"/>
              </a:rPr>
              <a:t>知識</a:t>
            </a:r>
          </a:p>
          <a:p>
            <a:pPr marL="571500" indent="-342900">
              <a:lnSpc>
                <a:spcPct val="100000"/>
              </a:lnSpc>
              <a:spcBef>
                <a:spcPts val="0"/>
              </a:spcBef>
            </a:pPr>
            <a:r>
              <a:rPr lang="zh-TW" altLang="en-US" sz="2400" dirty="0">
                <a:latin typeface="DFKai-SB" panose="03000509000000000000" pitchFamily="65" charset="-120"/>
                <a:ea typeface="DFKai-SB" panose="03000509000000000000" pitchFamily="65" charset="-120"/>
                <a:sym typeface="Times New Roman" panose="02020603050405020304" pitchFamily="18" charset="0"/>
              </a:rPr>
              <a:t>認識</a:t>
            </a:r>
            <a:r>
              <a:rPr lang="zh-CN" sz="2400" dirty="0">
                <a:latin typeface="DFKai-SB" panose="03000509000000000000" pitchFamily="65" charset="-120"/>
                <a:ea typeface="DFKai-SB" panose="03000509000000000000" pitchFamily="65" charset="-120"/>
                <a:sym typeface="Times New Roman" panose="02020603050405020304" pitchFamily="18" charset="0"/>
              </a:rPr>
              <a:t>經濟全球化、跨國企業</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和</a:t>
            </a:r>
            <a:r>
              <a:rPr lang="zh-CN" sz="2400" dirty="0">
                <a:latin typeface="DFKai-SB" panose="03000509000000000000" pitchFamily="65" charset="-120"/>
                <a:ea typeface="DFKai-SB" panose="03000509000000000000" pitchFamily="65" charset="-120"/>
                <a:sym typeface="Times New Roman" panose="02020603050405020304" pitchFamily="18" charset="0"/>
              </a:rPr>
              <a:t>新經濟的含義</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，以及</a:t>
            </a:r>
            <a:r>
              <a:rPr lang="zh-CN" sz="2400" dirty="0">
                <a:latin typeface="DFKai-SB" panose="03000509000000000000" pitchFamily="65" charset="-120"/>
                <a:ea typeface="DFKai-SB" panose="03000509000000000000" pitchFamily="65" charset="-120"/>
                <a:sym typeface="Times New Roman" panose="02020603050405020304" pitchFamily="18" charset="0"/>
              </a:rPr>
              <a:t>各國經濟體系</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互相</a:t>
            </a:r>
            <a:r>
              <a:rPr lang="zh-CN" sz="2400" dirty="0">
                <a:latin typeface="DFKai-SB" panose="03000509000000000000" pitchFamily="65" charset="-120"/>
                <a:ea typeface="DFKai-SB" panose="03000509000000000000" pitchFamily="65" charset="-120"/>
                <a:sym typeface="Times New Roman" panose="02020603050405020304" pitchFamily="18" charset="0"/>
              </a:rPr>
              <a:t>依存</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及互動</a:t>
            </a:r>
            <a:r>
              <a:rPr lang="zh-CN" sz="2400" dirty="0">
                <a:latin typeface="DFKai-SB" panose="03000509000000000000" pitchFamily="65" charset="-120"/>
                <a:ea typeface="DFKai-SB" panose="03000509000000000000" pitchFamily="65" charset="-120"/>
                <a:sym typeface="Times New Roman" panose="02020603050405020304" pitchFamily="18" charset="0"/>
              </a:rPr>
              <a:t>的</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關係</a:t>
            </a:r>
            <a:endParaRPr lang="zh-CN" sz="2400" strike="sngStrike" dirty="0">
              <a:latin typeface="DFKai-SB" panose="03000509000000000000" pitchFamily="65" charset="-120"/>
              <a:ea typeface="DFKai-SB" panose="03000509000000000000" pitchFamily="65" charset="-120"/>
              <a:sym typeface="Times New Roman" panose="02020603050405020304" pitchFamily="18" charset="0"/>
            </a:endParaRPr>
          </a:p>
          <a:p>
            <a:pPr marL="571500" indent="-342900">
              <a:lnSpc>
                <a:spcPct val="100000"/>
              </a:lnSpc>
              <a:spcBef>
                <a:spcPts val="0"/>
              </a:spcBef>
            </a:pPr>
            <a:r>
              <a:rPr lang="zh-TW" altLang="en-US" sz="2400" dirty="0">
                <a:latin typeface="DFKai-SB" panose="03000509000000000000" pitchFamily="65" charset="-120"/>
                <a:ea typeface="DFKai-SB" panose="03000509000000000000" pitchFamily="65" charset="-120"/>
                <a:sym typeface="Times New Roman" panose="02020603050405020304" pitchFamily="18" charset="0"/>
              </a:rPr>
              <a:t>認識世界</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主要</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的</a:t>
            </a:r>
            <a:r>
              <a:rPr lang="en-US" altLang="zh-CN" sz="2400" dirty="0" err="1">
                <a:latin typeface="DFKai-SB" panose="03000509000000000000" pitchFamily="65" charset="-120"/>
                <a:ea typeface="DFKai-SB" panose="03000509000000000000" pitchFamily="65" charset="-120"/>
                <a:sym typeface="Times New Roman" panose="02020603050405020304" pitchFamily="18" charset="0"/>
              </a:rPr>
              <a:t>國際經濟組織</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及其促進國際經濟合作的主要方式</a:t>
            </a:r>
          </a:p>
          <a:p>
            <a:pPr marL="571500" indent="-342900">
              <a:lnSpc>
                <a:spcPct val="100000"/>
              </a:lnSpc>
              <a:spcBef>
                <a:spcPts val="0"/>
              </a:spcBef>
            </a:pPr>
            <a:r>
              <a:rPr lang="zh-TW" altLang="en-US" sz="2400" dirty="0">
                <a:latin typeface="DFKai-SB" panose="03000509000000000000" pitchFamily="65" charset="-120"/>
                <a:ea typeface="DFKai-SB" panose="03000509000000000000" pitchFamily="65" charset="-120"/>
                <a:sym typeface="Times New Roman" panose="02020603050405020304" pitchFamily="18" charset="0"/>
              </a:rPr>
              <a:t>了解</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新經濟發展對個人、香港和國家發展的主要影響</a:t>
            </a:r>
            <a:endParaRPr lang="en-US" altLang="zh-CN" sz="2400" dirty="0">
              <a:latin typeface="DFKai-SB" panose="03000509000000000000" pitchFamily="65" charset="-120"/>
              <a:ea typeface="DFKai-SB" panose="03000509000000000000" pitchFamily="65" charset="-120"/>
              <a:sym typeface="Times New Roman" panose="02020603050405020304" pitchFamily="18" charset="0"/>
            </a:endParaRPr>
          </a:p>
          <a:p>
            <a:pPr marL="0" indent="0" latinLnBrk="0">
              <a:lnSpc>
                <a:spcPct val="150000"/>
              </a:lnSpc>
              <a:spcBef>
                <a:spcPts val="0"/>
              </a:spcBef>
              <a:spcAft>
                <a:spcPts val="0"/>
              </a:spcAft>
              <a:buNone/>
            </a:pPr>
            <a:r>
              <a:rPr lang="zh-TW" altLang="en-US" sz="2600" b="1" dirty="0">
                <a:latin typeface="DFKai-SB" panose="03000509000000000000" pitchFamily="65" charset="-120"/>
                <a:ea typeface="DFKai-SB" panose="03000509000000000000" pitchFamily="65" charset="-120"/>
                <a:sym typeface="Times New Roman" panose="02020603050405020304" pitchFamily="18" charset="0"/>
              </a:rPr>
              <a:t>技能</a:t>
            </a:r>
            <a:endParaRPr lang="en-US" altLang="zh-TW" sz="2600" b="1" dirty="0">
              <a:latin typeface="DFKai-SB" panose="03000509000000000000" pitchFamily="65" charset="-120"/>
              <a:ea typeface="DFKai-SB" panose="03000509000000000000" pitchFamily="65" charset="-120"/>
              <a:sym typeface="Times New Roman" panose="02020603050405020304" pitchFamily="18" charset="0"/>
            </a:endParaRPr>
          </a:p>
          <a:p>
            <a:pPr marL="571500" indent="-342900">
              <a:lnSpc>
                <a:spcPct val="150000"/>
              </a:lnSpc>
              <a:spcBef>
                <a:spcPts val="0"/>
              </a:spcBef>
            </a:pPr>
            <a:r>
              <a:rPr lang="zh-TW" altLang="en-US" sz="2400" dirty="0">
                <a:latin typeface="DFKai-SB" panose="03000509000000000000" pitchFamily="65" charset="-120"/>
                <a:ea typeface="DFKai-SB" panose="03000509000000000000" pitchFamily="65" charset="-120"/>
                <a:sym typeface="Times New Roman" panose="02020603050405020304" pitchFamily="18" charset="0"/>
              </a:rPr>
              <a:t>通過國際經濟合作的例子，客觀</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分析經濟全球化的</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影響</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培養</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慎思明辨的能力</a:t>
            </a:r>
            <a:endParaRPr lang="en-US" altLang="zh-CN" sz="2400" strike="sngStrike" dirty="0">
              <a:latin typeface="DFKai-SB" panose="03000509000000000000" pitchFamily="65" charset="-120"/>
              <a:ea typeface="DFKai-SB" panose="03000509000000000000" pitchFamily="65" charset="-120"/>
              <a:sym typeface="Times New Roman" panose="02020603050405020304" pitchFamily="18" charset="0"/>
            </a:endParaRPr>
          </a:p>
          <a:p>
            <a:pPr marL="0" indent="0" latinLnBrk="0">
              <a:lnSpc>
                <a:spcPct val="150000"/>
              </a:lnSpc>
              <a:spcBef>
                <a:spcPts val="0"/>
              </a:spcBef>
              <a:spcAft>
                <a:spcPts val="0"/>
              </a:spcAft>
              <a:buNone/>
            </a:pPr>
            <a:r>
              <a:rPr lang="zh-TW" altLang="en-US" sz="2600" b="1" dirty="0">
                <a:latin typeface="DFKai-SB" panose="03000509000000000000" pitchFamily="65" charset="-120"/>
                <a:ea typeface="DFKai-SB" panose="03000509000000000000" pitchFamily="65" charset="-120"/>
                <a:sym typeface="Times New Roman" panose="02020603050405020304" pitchFamily="18" charset="0"/>
              </a:rPr>
              <a:t>價值觀</a:t>
            </a:r>
            <a:endParaRPr lang="en-US" altLang="zh-TW" sz="2600" b="1" dirty="0">
              <a:latin typeface="DFKai-SB" panose="03000509000000000000" pitchFamily="65" charset="-120"/>
              <a:ea typeface="DFKai-SB" panose="03000509000000000000" pitchFamily="65" charset="-120"/>
              <a:sym typeface="Times New Roman" panose="02020603050405020304" pitchFamily="18" charset="0"/>
            </a:endParaRPr>
          </a:p>
          <a:p>
            <a:pPr marL="571500" indent="-342900">
              <a:lnSpc>
                <a:spcPct val="100000"/>
              </a:lnSpc>
              <a:spcBef>
                <a:spcPts val="0"/>
              </a:spcBef>
            </a:pPr>
            <a:r>
              <a:rPr lang="zh-TW" altLang="en-US" sz="2400" dirty="0">
                <a:latin typeface="DFKai-SB" panose="03000509000000000000" pitchFamily="65" charset="-120"/>
                <a:ea typeface="DFKai-SB" panose="03000509000000000000" pitchFamily="65" charset="-120"/>
                <a:sym typeface="Times New Roman" panose="02020603050405020304" pitchFamily="18" charset="0"/>
              </a:rPr>
              <a:t>拓寬國際視野，建立</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全球經濟互聯相依和國際經濟合作的觀念</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，培養貢獻</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國家和香港經濟發展的</a:t>
            </a:r>
            <a:r>
              <a:rPr lang="zh-TW" altLang="en-US" sz="2400" dirty="0">
                <a:latin typeface="DFKai-SB" panose="03000509000000000000" pitchFamily="65" charset="-120"/>
                <a:ea typeface="DFKai-SB" panose="03000509000000000000" pitchFamily="65" charset="-120"/>
                <a:sym typeface="Times New Roman" panose="02020603050405020304" pitchFamily="18" charset="0"/>
              </a:rPr>
              <a:t>個人及</a:t>
            </a:r>
            <a:r>
              <a:rPr lang="zh-CN" altLang="en-US" sz="2400" dirty="0">
                <a:latin typeface="DFKai-SB" panose="03000509000000000000" pitchFamily="65" charset="-120"/>
                <a:ea typeface="DFKai-SB" panose="03000509000000000000" pitchFamily="65" charset="-120"/>
                <a:sym typeface="Times New Roman" panose="02020603050405020304" pitchFamily="18" charset="0"/>
              </a:rPr>
              <a:t>社會責任感</a:t>
            </a:r>
          </a:p>
        </p:txBody>
      </p:sp>
      <p:sp>
        <p:nvSpPr>
          <p:cNvPr id="10" name="矩形: 圆角 3">
            <a:extLst>
              <a:ext uri="{FF2B5EF4-FFF2-40B4-BE49-F238E27FC236}">
                <a16:creationId xmlns:a16="http://schemas.microsoft.com/office/drawing/2014/main" id="{181481D2-013C-47B5-8B45-596F90F3D3BD}"/>
              </a:ext>
            </a:extLst>
          </p:cNvPr>
          <p:cNvSpPr/>
          <p:nvPr/>
        </p:nvSpPr>
        <p:spPr bwMode="auto">
          <a:xfrm>
            <a:off x="4700326" y="167005"/>
            <a:ext cx="2354263" cy="714375"/>
          </a:xfrm>
          <a:prstGeom prst="round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defRPr/>
            </a:pPr>
            <a:r>
              <a:rPr lang="zh-HK" altLang="en-US" sz="3600" b="1" spc="400" dirty="0">
                <a:latin typeface="標楷體" panose="03000509000000000000" pitchFamily="65" charset="-120"/>
                <a:ea typeface="標楷體" panose="03000509000000000000" pitchFamily="65" charset="-120"/>
              </a:rPr>
              <a:t>學習目標</a:t>
            </a:r>
            <a:endParaRPr lang="zh-CN" altLang="en-US" sz="3600" b="1" spc="400" dirty="0">
              <a:latin typeface="標楷體" panose="03000509000000000000" pitchFamily="65" charset="-120"/>
              <a:ea typeface="標楷體" panose="03000509000000000000" pitchFamily="65" charset="-120"/>
            </a:endParaRPr>
          </a:p>
        </p:txBody>
      </p:sp>
      <p:sp>
        <p:nvSpPr>
          <p:cNvPr id="11" name="直接连接符 8">
            <a:extLst>
              <a:ext uri="{FF2B5EF4-FFF2-40B4-BE49-F238E27FC236}">
                <a16:creationId xmlns:a16="http://schemas.microsoft.com/office/drawing/2014/main" id="{53B66358-7B19-4D50-B634-9EB6A25BCA1D}"/>
              </a:ext>
            </a:extLst>
          </p:cNvPr>
          <p:cNvSpPr>
            <a:spLocks noChangeShapeType="1"/>
          </p:cNvSpPr>
          <p:nvPr/>
        </p:nvSpPr>
        <p:spPr bwMode="auto">
          <a:xfrm flipV="1">
            <a:off x="7467339" y="568642"/>
            <a:ext cx="1485900" cy="0"/>
          </a:xfrm>
          <a:prstGeom prst="line">
            <a:avLst/>
          </a:prstGeom>
          <a:noFill/>
          <a:ln w="6350">
            <a:solidFill>
              <a:srgbClr val="2F2637"/>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2" name="直接连接符 10">
            <a:extLst>
              <a:ext uri="{FF2B5EF4-FFF2-40B4-BE49-F238E27FC236}">
                <a16:creationId xmlns:a16="http://schemas.microsoft.com/office/drawing/2014/main" id="{5D2D9A4D-0AC4-411F-AFBE-96BF7BA02EB7}"/>
              </a:ext>
            </a:extLst>
          </p:cNvPr>
          <p:cNvSpPr>
            <a:spLocks noChangeShapeType="1"/>
          </p:cNvSpPr>
          <p:nvPr/>
        </p:nvSpPr>
        <p:spPr bwMode="auto">
          <a:xfrm flipV="1">
            <a:off x="2688964" y="568642"/>
            <a:ext cx="1590675" cy="0"/>
          </a:xfrm>
          <a:prstGeom prst="line">
            <a:avLst/>
          </a:prstGeom>
          <a:noFill/>
          <a:ln w="6350">
            <a:solidFill>
              <a:srgbClr val="2F2637"/>
            </a:solidFill>
            <a:miter lim="800000"/>
            <a:headEn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13" name="椭圆 13">
            <a:extLst>
              <a:ext uri="{FF2B5EF4-FFF2-40B4-BE49-F238E27FC236}">
                <a16:creationId xmlns:a16="http://schemas.microsoft.com/office/drawing/2014/main" id="{DC5563D4-846C-425B-8C11-0215F52D8157}"/>
              </a:ext>
            </a:extLst>
          </p:cNvPr>
          <p:cNvSpPr>
            <a:spLocks noChangeArrowheads="1"/>
          </p:cNvSpPr>
          <p:nvPr/>
        </p:nvSpPr>
        <p:spPr bwMode="auto">
          <a:xfrm>
            <a:off x="4416164" y="494030"/>
            <a:ext cx="153987" cy="153987"/>
          </a:xfrm>
          <a:prstGeom prst="ellips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
        <p:nvSpPr>
          <p:cNvPr id="14" name="椭圆 17">
            <a:extLst>
              <a:ext uri="{FF2B5EF4-FFF2-40B4-BE49-F238E27FC236}">
                <a16:creationId xmlns:a16="http://schemas.microsoft.com/office/drawing/2014/main" id="{8026878E-A35D-4089-8AE0-89228D19DB2B}"/>
              </a:ext>
            </a:extLst>
          </p:cNvPr>
          <p:cNvSpPr>
            <a:spLocks noChangeArrowheads="1"/>
          </p:cNvSpPr>
          <p:nvPr/>
        </p:nvSpPr>
        <p:spPr bwMode="auto">
          <a:xfrm>
            <a:off x="7226039" y="494030"/>
            <a:ext cx="153987" cy="153987"/>
          </a:xfrm>
          <a:prstGeom prst="ellipse">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1400">
              <a:solidFill>
                <a:srgbClr val="FFFFFF"/>
              </a:solidFill>
              <a:latin typeface="宋体" panose="02010600030101010101" pitchFamily="2" charset="-122"/>
              <a:sym typeface="宋体" panose="02010600030101010101" pitchFamily="2" charset="-122"/>
            </a:endParaRPr>
          </a:p>
        </p:txBody>
      </p:sp>
    </p:spTree>
    <p:extLst>
      <p:ext uri="{BB962C8B-B14F-4D97-AF65-F5344CB8AC3E}">
        <p14:creationId xmlns:p14="http://schemas.microsoft.com/office/powerpoint/2010/main" val="2431786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4"/>
          <p:cNvGraphicFramePr>
            <a:graphicFrameLocks noGrp="1"/>
          </p:cNvGraphicFramePr>
          <p:nvPr>
            <p:custDataLst>
              <p:tags r:id="rId1"/>
            </p:custDataLst>
            <p:extLst>
              <p:ext uri="{D42A27DB-BD31-4B8C-83A1-F6EECF244321}">
                <p14:modId xmlns:p14="http://schemas.microsoft.com/office/powerpoint/2010/main" val="1300340209"/>
              </p:ext>
            </p:extLst>
          </p:nvPr>
        </p:nvGraphicFramePr>
        <p:xfrm>
          <a:off x="1396343" y="1916028"/>
          <a:ext cx="9674225" cy="2011680"/>
        </p:xfrm>
        <a:graphic>
          <a:graphicData uri="http://schemas.openxmlformats.org/drawingml/2006/table">
            <a:tbl>
              <a:tblPr firstRow="1" bandRow="1">
                <a:tableStyleId>{5C22544A-7EE6-4342-B048-85BDC9FD1C3A}</a:tableStyleId>
              </a:tblPr>
              <a:tblGrid>
                <a:gridCol w="3063240">
                  <a:extLst>
                    <a:ext uri="{9D8B030D-6E8A-4147-A177-3AD203B41FA5}">
                      <a16:colId xmlns:a16="http://schemas.microsoft.com/office/drawing/2014/main" val="20000"/>
                    </a:ext>
                  </a:extLst>
                </a:gridCol>
                <a:gridCol w="1598930">
                  <a:extLst>
                    <a:ext uri="{9D8B030D-6E8A-4147-A177-3AD203B41FA5}">
                      <a16:colId xmlns:a16="http://schemas.microsoft.com/office/drawing/2014/main" val="20001"/>
                    </a:ext>
                  </a:extLst>
                </a:gridCol>
                <a:gridCol w="2672715">
                  <a:extLst>
                    <a:ext uri="{9D8B030D-6E8A-4147-A177-3AD203B41FA5}">
                      <a16:colId xmlns:a16="http://schemas.microsoft.com/office/drawing/2014/main" val="20002"/>
                    </a:ext>
                  </a:extLst>
                </a:gridCol>
                <a:gridCol w="2339340">
                  <a:extLst>
                    <a:ext uri="{9D8B030D-6E8A-4147-A177-3AD203B41FA5}">
                      <a16:colId xmlns:a16="http://schemas.microsoft.com/office/drawing/2014/main" val="20003"/>
                    </a:ext>
                  </a:extLst>
                </a:gridCol>
              </a:tblGrid>
              <a:tr h="640080">
                <a:tc>
                  <a:txBody>
                    <a:bodyPr/>
                    <a:lstStyle/>
                    <a:p>
                      <a:pPr algn="ctr"/>
                      <a:r>
                        <a:rPr lang="zh-CN" altLang="en-US"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交易所</a:t>
                      </a:r>
                    </a:p>
                  </a:txBody>
                  <a:tcPr anchor="ctr">
                    <a:lnL w="12700" cap="flat" cmpd="sng" algn="ctr">
                      <a:solidFill>
                        <a:srgbClr val="080808"/>
                      </a:solidFill>
                      <a:prstDash val="solid"/>
                      <a:round/>
                      <a:headEnd type="none" w="med" len="med"/>
                      <a:tailEnd type="none" w="med" len="med"/>
                    </a:lnL>
                    <a:lnT w="12700" cap="flat" cmpd="sng" algn="ctr">
                      <a:solidFill>
                        <a:srgbClr val="080808"/>
                      </a:solidFill>
                      <a:prstDash val="solid"/>
                      <a:round/>
                      <a:headEnd type="none" w="med" len="med"/>
                      <a:tailEnd type="none" w="med" len="med"/>
                    </a:lnT>
                    <a:solidFill>
                      <a:srgbClr val="0070C0"/>
                    </a:solidFill>
                  </a:tcPr>
                </a:tc>
                <a:tc>
                  <a:txBody>
                    <a:bodyPr/>
                    <a:lstStyle/>
                    <a:p>
                      <a:pPr algn="ctr"/>
                      <a:r>
                        <a:rPr lang="zh-CN" altLang="en-US"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所在國家</a:t>
                      </a:r>
                    </a:p>
                  </a:txBody>
                  <a:tcPr anchor="ctr">
                    <a:lnT w="12700" cap="flat" cmpd="sng" algn="ctr">
                      <a:solidFill>
                        <a:srgbClr val="080808"/>
                      </a:solidFill>
                      <a:prstDash val="solid"/>
                      <a:round/>
                      <a:headEnd type="none" w="med" len="med"/>
                      <a:tailEnd type="none" w="med" len="med"/>
                    </a:lnT>
                    <a:solidFill>
                      <a:srgbClr val="0070C0"/>
                    </a:solidFill>
                  </a:tcPr>
                </a:tc>
                <a:tc>
                  <a:txBody>
                    <a:bodyPr/>
                    <a:lstStyle/>
                    <a:p>
                      <a:pPr algn="ctr"/>
                      <a:r>
                        <a:rPr lang="zh-CN" altLang="en-US"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當地</a:t>
                      </a:r>
                      <a:r>
                        <a:rPr lang="zh-TW" altLang="en-US"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交易</a:t>
                      </a:r>
                      <a:r>
                        <a:rPr lang="zh-CN" altLang="en-US"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時間</a:t>
                      </a:r>
                      <a:endParaRPr lang="en-US" altLang="zh-CN"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txBody>
                  <a:tcPr anchor="ctr">
                    <a:lnT w="12700" cap="flat" cmpd="sng" algn="ctr">
                      <a:solidFill>
                        <a:srgbClr val="080808"/>
                      </a:solidFill>
                      <a:prstDash val="solid"/>
                      <a:round/>
                      <a:headEnd type="none" w="med" len="med"/>
                      <a:tailEnd type="none" w="med" len="med"/>
                    </a:lnT>
                    <a:solidFill>
                      <a:srgbClr val="0070C0"/>
                    </a:solidFill>
                  </a:tcPr>
                </a:tc>
                <a:tc>
                  <a:txBody>
                    <a:bodyPr/>
                    <a:lstStyle/>
                    <a:p>
                      <a:pPr algn="ctr"/>
                      <a:r>
                        <a:rPr lang="zh-TW" altLang="en-US"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香港</a:t>
                      </a:r>
                      <a:r>
                        <a:rPr lang="zh-CN" altLang="en-US"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時間</a:t>
                      </a:r>
                      <a:endParaRPr lang="en-US" altLang="zh-CN" sz="24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txBody>
                  <a:tcPr anchor="ctr">
                    <a:lnR w="12700" cap="flat" cmpd="sng" algn="ctr">
                      <a:solidFill>
                        <a:srgbClr val="080808"/>
                      </a:solidFill>
                      <a:prstDash val="solid"/>
                      <a:round/>
                      <a:headEnd type="none" w="med" len="med"/>
                      <a:tailEnd type="none" w="med" len="med"/>
                    </a:lnR>
                    <a:lnT w="12700" cap="flat" cmpd="sng" algn="ctr">
                      <a:solidFill>
                        <a:srgbClr val="080808"/>
                      </a:solidFill>
                      <a:prstDash val="solid"/>
                      <a:round/>
                      <a:headEnd type="none" w="med" len="med"/>
                      <a:tailEnd type="none" w="med" len="med"/>
                    </a:lnT>
                    <a:solidFill>
                      <a:srgbClr val="0070C0"/>
                    </a:solidFill>
                  </a:tcPr>
                </a:tc>
                <a:extLst>
                  <a:ext uri="{0D108BD9-81ED-4DB2-BD59-A6C34878D82A}">
                    <a16:rowId xmlns:a16="http://schemas.microsoft.com/office/drawing/2014/main" val="10000"/>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香港交易所</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中國</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0" lang="en-US" altLang="zh-TW" sz="2400" b="0" i="0" kern="1200" dirty="0">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0</a:t>
                      </a:r>
                      <a:r>
                        <a:rPr kumimoji="0" lang="en-US" altLang="zh-CN" sz="2400" b="0" i="0" kern="1200" dirty="0">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9:30-16:00</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0" lang="en-US" altLang="zh-TW" sz="2400" b="0" i="0" kern="1200" dirty="0">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0</a:t>
                      </a:r>
                      <a:r>
                        <a:rPr kumimoji="0" lang="en-US" altLang="zh-CN" sz="2400" b="0" i="0" kern="1200" dirty="0">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9:30-16:00</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5760">
                <a:tc>
                  <a:txBody>
                    <a:bodyPr/>
                    <a:lstStyle/>
                    <a:p>
                      <a:pPr algn="ctr"/>
                      <a:r>
                        <a:rPr lang="zh-CN" altLang="en-US" sz="24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倫敦交易所</a:t>
                      </a:r>
                      <a:r>
                        <a:rPr lang="zh-TW" altLang="en-US" sz="24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集團</a:t>
                      </a:r>
                      <a:endParaRPr lang="zh-CN" altLang="en-US" sz="24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zh-CN" altLang="en-US" sz="24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英國</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0" lang="en-US" altLang="zh-TW" sz="2400" b="0" i="0" kern="1200" dirty="0">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0</a:t>
                      </a:r>
                      <a:r>
                        <a:rPr kumimoji="0" lang="en-US" altLang="zh-CN" sz="2400" b="0" i="0" kern="1200" dirty="0">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8:00-16:30</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kumimoji="0" lang="en-US" altLang="zh-CN" sz="2400" b="0" i="0" kern="1200" dirty="0">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16:00-00:30</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6576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TW" altLang="en-US" sz="24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紐約泛歐交易所集團</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8080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美國</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8080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TW" sz="2400" b="0" i="0" kern="1200" dirty="0">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0</a:t>
                      </a:r>
                      <a:r>
                        <a:rPr kumimoji="0" lang="en-US" altLang="zh-CN" sz="2400" b="0" i="0" kern="1200" dirty="0">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9:30-16:00</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80808"/>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kern="1200" noProof="0" dirty="0">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22:30-05:00</a:t>
                      </a:r>
                    </a:p>
                  </a:txBody>
                  <a:tcPr anchor="ctr">
                    <a:lnL w="12700" cap="flat" cmpd="sng" algn="ctr">
                      <a:solidFill>
                        <a:srgbClr val="080808"/>
                      </a:solidFill>
                      <a:prstDash val="solid"/>
                      <a:round/>
                      <a:headEnd type="none" w="med" len="med"/>
                      <a:tailEnd type="none" w="med" len="med"/>
                    </a:lnL>
                    <a:lnR w="12700" cap="flat" cmpd="sng" algn="ctr">
                      <a:solidFill>
                        <a:srgbClr val="080808"/>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80808"/>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6" name="矩形 5"/>
          <p:cNvSpPr/>
          <p:nvPr/>
        </p:nvSpPr>
        <p:spPr>
          <a:xfrm>
            <a:off x="2901142" y="1084036"/>
            <a:ext cx="5818989" cy="605294"/>
          </a:xfrm>
          <a:prstGeom prst="rect">
            <a:avLst/>
          </a:prstGeom>
        </p:spPr>
        <p:txBody>
          <a:bodyPr wrap="square">
            <a:spAutoFit/>
          </a:bodyPr>
          <a:lstStyle/>
          <a:p>
            <a:pPr lvl="0" algn="ctr">
              <a:lnSpc>
                <a:spcPts val="4000"/>
              </a:lnSpc>
              <a:buClr>
                <a:srgbClr val="F0A22E"/>
              </a:buClr>
              <a:buSzPct val="70000"/>
            </a:pPr>
            <a:r>
              <a:rPr lang="zh-CN" altLang="en-US" sz="3200" b="1" kern="100" dirty="0">
                <a:latin typeface="DFKai-SB" panose="03000509000000000000" pitchFamily="65" charset="-120"/>
                <a:ea typeface="DFKai-SB" panose="03000509000000000000" pitchFamily="65" charset="-120"/>
                <a:cs typeface="+mn-ea"/>
                <a:sym typeface="Times New Roman" panose="02020603050405020304" pitchFamily="18" charset="0"/>
              </a:rPr>
              <a:t>全球</a:t>
            </a:r>
            <a:r>
              <a:rPr lang="zh-TW" altLang="en-US" sz="3200" b="1" kern="100" dirty="0">
                <a:latin typeface="DFKai-SB" panose="03000509000000000000" pitchFamily="65" charset="-120"/>
                <a:ea typeface="DFKai-SB" panose="03000509000000000000" pitchFamily="65" charset="-120"/>
                <a:cs typeface="+mn-ea"/>
                <a:sym typeface="Times New Roman" panose="02020603050405020304" pitchFamily="18" charset="0"/>
              </a:rPr>
              <a:t>主要</a:t>
            </a:r>
            <a:r>
              <a:rPr lang="zh-CN" altLang="en-US" sz="3200" b="1" kern="100" dirty="0">
                <a:latin typeface="DFKai-SB" panose="03000509000000000000" pitchFamily="65" charset="-120"/>
                <a:ea typeface="DFKai-SB" panose="03000509000000000000" pitchFamily="65" charset="-120"/>
                <a:cs typeface="+mn-ea"/>
                <a:sym typeface="Times New Roman" panose="02020603050405020304" pitchFamily="18" charset="0"/>
              </a:rPr>
              <a:t>股市交易時間一覽表</a:t>
            </a:r>
          </a:p>
        </p:txBody>
      </p:sp>
      <p:grpSp>
        <p:nvGrpSpPr>
          <p:cNvPr id="15" name="组合 14"/>
          <p:cNvGrpSpPr/>
          <p:nvPr/>
        </p:nvGrpSpPr>
        <p:grpSpPr>
          <a:xfrm>
            <a:off x="374919" y="802694"/>
            <a:ext cx="1337503" cy="494092"/>
            <a:chOff x="977900" y="557213"/>
            <a:chExt cx="2674938" cy="674687"/>
          </a:xfrm>
        </p:grpSpPr>
        <p:sp>
          <p:nvSpPr>
            <p:cNvPr id="16" name="矩形 15"/>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矩形 16"/>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文本框 13"/>
            <p:cNvSpPr txBox="1">
              <a:spLocks noChangeArrowheads="1"/>
            </p:cNvSpPr>
            <p:nvPr/>
          </p:nvSpPr>
          <p:spPr bwMode="auto">
            <a:xfrm>
              <a:off x="1341438" y="557213"/>
              <a:ext cx="2311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標楷體" panose="03000509000000000000" pitchFamily="65" charset="-120"/>
                  <a:ea typeface="標楷體" panose="03000509000000000000" pitchFamily="65" charset="-120"/>
                </a:rPr>
                <a:t>導入</a:t>
              </a:r>
            </a:p>
          </p:txBody>
        </p:sp>
        <p:cxnSp>
          <p:nvCxnSpPr>
            <p:cNvPr id="21" name="直接连接符 20"/>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8" name="文本框 27"/>
          <p:cNvSpPr txBox="1"/>
          <p:nvPr/>
        </p:nvSpPr>
        <p:spPr>
          <a:xfrm>
            <a:off x="1493837" y="5281009"/>
            <a:ext cx="10013984" cy="1251625"/>
          </a:xfrm>
          <a:prstGeom prst="rect">
            <a:avLst/>
          </a:prstGeom>
          <a:noFill/>
        </p:spPr>
        <p:txBody>
          <a:bodyPr wrap="square" rtlCol="0">
            <a:spAutoFit/>
          </a:bodyPr>
          <a:lstStyle/>
          <a:p>
            <a:pPr>
              <a:lnSpc>
                <a:spcPct val="150000"/>
              </a:lnSpc>
            </a:pPr>
            <a:r>
              <a:rPr lang="zh-CN" altLang="en-US" sz="2800" b="1" dirty="0">
                <a:latin typeface="DFKai-SB" panose="03000509000000000000" pitchFamily="65" charset="-120"/>
                <a:ea typeface="DFKai-SB" panose="03000509000000000000" pitchFamily="65" charset="-120"/>
              </a:rPr>
              <a:t>答案</a:t>
            </a:r>
            <a:r>
              <a:rPr lang="zh-CN" altLang="en-US" sz="2800" b="1" dirty="0">
                <a:solidFill>
                  <a:srgbClr val="0D0D0D"/>
                </a:solidFill>
                <a:latin typeface="DFKai-SB" panose="03000509000000000000" pitchFamily="65" charset="-120"/>
                <a:ea typeface="DFKai-SB" panose="03000509000000000000" pitchFamily="65" charset="-120"/>
                <a:sym typeface="Times New Roman" panose="02020603050405020304" pitchFamily="18" charset="0"/>
              </a:rPr>
              <a:t>指引</a:t>
            </a:r>
            <a:r>
              <a:rPr lang="zh-CN" altLang="en-US" sz="2800" b="1" dirty="0">
                <a:latin typeface="DFKai-SB" panose="03000509000000000000" pitchFamily="65" charset="-120"/>
                <a:ea typeface="DFKai-SB" panose="03000509000000000000" pitchFamily="65" charset="-120"/>
              </a:rPr>
              <a:t>：</a:t>
            </a:r>
            <a:endParaRPr lang="en-US" altLang="zh-CN" sz="2800" b="1" dirty="0">
              <a:latin typeface="DFKai-SB" panose="03000509000000000000" pitchFamily="65" charset="-120"/>
              <a:ea typeface="DFKai-SB" panose="03000509000000000000" pitchFamily="65" charset="-120"/>
            </a:endParaRPr>
          </a:p>
          <a:p>
            <a:pPr marL="0" fontAlgn="auto">
              <a:lnSpc>
                <a:spcPts val="4000"/>
              </a:lnSpc>
              <a:spcBef>
                <a:spcPts val="0"/>
              </a:spcBef>
              <a:buFont typeface="Wingdings" panose="05000000000000000000" pitchFamily="2" charset="2"/>
              <a:buNone/>
            </a:pPr>
            <a:r>
              <a:rPr lang="zh-TW" altLang="en-US" sz="2400" kern="1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投資者可透過位於不同時區的股票交易所在全日不同時段進行股票交易</a:t>
            </a:r>
            <a:r>
              <a:rPr lang="zh-CN" altLang="en-US" sz="2400" kern="1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a:t>
            </a:r>
            <a:endParaRPr lang="zh-CN" altLang="en-US" sz="2400" dirty="0">
              <a:latin typeface="DFKai-SB" panose="03000509000000000000" pitchFamily="65" charset="-120"/>
              <a:ea typeface="DFKai-SB" panose="03000509000000000000" pitchFamily="65" charset="-120"/>
            </a:endParaRPr>
          </a:p>
        </p:txBody>
      </p:sp>
      <p:grpSp>
        <p:nvGrpSpPr>
          <p:cNvPr id="29" name="组合 28"/>
          <p:cNvGrpSpPr>
            <a:grpSpLocks noChangeAspect="1"/>
          </p:cNvGrpSpPr>
          <p:nvPr/>
        </p:nvGrpSpPr>
        <p:grpSpPr>
          <a:xfrm>
            <a:off x="975876" y="5467027"/>
            <a:ext cx="493472" cy="540000"/>
            <a:chOff x="6523756" y="488141"/>
            <a:chExt cx="883270" cy="966551"/>
          </a:xfrm>
        </p:grpSpPr>
        <p:sp>
          <p:nvSpPr>
            <p:cNvPr id="30" name="流程图: 离页连接符 29"/>
            <p:cNvSpPr/>
            <p:nvPr/>
          </p:nvSpPr>
          <p:spPr>
            <a:xfrm>
              <a:off x="6523756" y="488141"/>
              <a:ext cx="826517" cy="891903"/>
            </a:xfrm>
            <a:prstGeom prst="flowChartOffpageConnector">
              <a:avLst/>
            </a:prstGeom>
            <a:solidFill>
              <a:srgbClr val="21D0C2">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流程图: 离页连接符 30"/>
            <p:cNvSpPr/>
            <p:nvPr/>
          </p:nvSpPr>
          <p:spPr>
            <a:xfrm>
              <a:off x="6580509" y="562789"/>
              <a:ext cx="826517" cy="891903"/>
            </a:xfrm>
            <a:prstGeom prst="flowChartOffpageConnector">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流程图: 离页连接符 31"/>
            <p:cNvSpPr/>
            <p:nvPr/>
          </p:nvSpPr>
          <p:spPr>
            <a:xfrm>
              <a:off x="6560792" y="529167"/>
              <a:ext cx="826517" cy="891903"/>
            </a:xfrm>
            <a:prstGeom prst="flowChartOffpageConnector">
              <a:avLst/>
            </a:prstGeom>
            <a:solidFill>
              <a:srgbClr val="21D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676279" y="647264"/>
              <a:ext cx="600075" cy="568325"/>
              <a:chOff x="5991226" y="2949576"/>
              <a:chExt cx="600075" cy="568325"/>
            </a:xfrm>
          </p:grpSpPr>
          <p:sp>
            <p:nvSpPr>
              <p:cNvPr id="34" name="Freeform 46"/>
              <p:cNvSpPr/>
              <p:nvPr/>
            </p:nvSpPr>
            <p:spPr bwMode="auto">
              <a:xfrm>
                <a:off x="5991226" y="3168651"/>
                <a:ext cx="349250" cy="349250"/>
              </a:xfrm>
              <a:custGeom>
                <a:avLst/>
                <a:gdLst>
                  <a:gd name="T0" fmla="*/ 36 w 43"/>
                  <a:gd name="T1" fmla="*/ 8 h 43"/>
                  <a:gd name="T2" fmla="*/ 41 w 43"/>
                  <a:gd name="T3" fmla="*/ 27 h 43"/>
                  <a:gd name="T4" fmla="*/ 27 w 43"/>
                  <a:gd name="T5" fmla="*/ 41 h 43"/>
                  <a:gd name="T6" fmla="*/ 8 w 43"/>
                  <a:gd name="T7" fmla="*/ 36 h 43"/>
                  <a:gd name="T8" fmla="*/ 8 w 43"/>
                  <a:gd name="T9" fmla="*/ 8 h 43"/>
                  <a:gd name="T10" fmla="*/ 36 w 43"/>
                  <a:gd name="T11" fmla="*/ 8 h 43"/>
                </a:gdLst>
                <a:ahLst/>
                <a:cxnLst>
                  <a:cxn ang="0">
                    <a:pos x="T0" y="T1"/>
                  </a:cxn>
                  <a:cxn ang="0">
                    <a:pos x="T2" y="T3"/>
                  </a:cxn>
                  <a:cxn ang="0">
                    <a:pos x="T4" y="T5"/>
                  </a:cxn>
                  <a:cxn ang="0">
                    <a:pos x="T6" y="T7"/>
                  </a:cxn>
                  <a:cxn ang="0">
                    <a:pos x="T8" y="T9"/>
                  </a:cxn>
                  <a:cxn ang="0">
                    <a:pos x="T10" y="T11"/>
                  </a:cxn>
                </a:cxnLst>
                <a:rect l="0" t="0" r="r" b="b"/>
                <a:pathLst>
                  <a:path w="43" h="43">
                    <a:moveTo>
                      <a:pt x="36" y="8"/>
                    </a:moveTo>
                    <a:cubicBezTo>
                      <a:pt x="41" y="13"/>
                      <a:pt x="43" y="20"/>
                      <a:pt x="41" y="27"/>
                    </a:cubicBezTo>
                    <a:cubicBezTo>
                      <a:pt x="39" y="34"/>
                      <a:pt x="34" y="39"/>
                      <a:pt x="27" y="41"/>
                    </a:cubicBezTo>
                    <a:cubicBezTo>
                      <a:pt x="20" y="43"/>
                      <a:pt x="13" y="41"/>
                      <a:pt x="8" y="36"/>
                    </a:cubicBezTo>
                    <a:cubicBezTo>
                      <a:pt x="0" y="28"/>
                      <a:pt x="0" y="15"/>
                      <a:pt x="8" y="8"/>
                    </a:cubicBezTo>
                    <a:cubicBezTo>
                      <a:pt x="16" y="0"/>
                      <a:pt x="28" y="0"/>
                      <a:pt x="36" y="8"/>
                    </a:cubicBezTo>
                    <a:close/>
                  </a:path>
                </a:pathLst>
              </a:custGeom>
              <a:noFill/>
              <a:ln w="381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Line 47"/>
              <p:cNvSpPr>
                <a:spLocks noChangeShapeType="1"/>
              </p:cNvSpPr>
              <p:nvPr/>
            </p:nvSpPr>
            <p:spPr bwMode="auto">
              <a:xfrm flipV="1">
                <a:off x="6283326" y="2949576"/>
                <a:ext cx="274638" cy="276225"/>
              </a:xfrm>
              <a:prstGeom prst="line">
                <a:avLst/>
              </a:prstGeom>
              <a:noFill/>
              <a:ln w="381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Freeform 48"/>
              <p:cNvSpPr/>
              <p:nvPr/>
            </p:nvSpPr>
            <p:spPr bwMode="auto">
              <a:xfrm>
                <a:off x="6403976" y="3006726"/>
                <a:ext cx="187325" cy="195263"/>
              </a:xfrm>
              <a:custGeom>
                <a:avLst/>
                <a:gdLst>
                  <a:gd name="T0" fmla="*/ 0 w 118"/>
                  <a:gd name="T1" fmla="*/ 67 h 123"/>
                  <a:gd name="T2" fmla="*/ 51 w 118"/>
                  <a:gd name="T3" fmla="*/ 123 h 123"/>
                  <a:gd name="T4" fmla="*/ 118 w 118"/>
                  <a:gd name="T5" fmla="*/ 56 h 123"/>
                  <a:gd name="T6" fmla="*/ 62 w 118"/>
                  <a:gd name="T7" fmla="*/ 0 h 123"/>
                  <a:gd name="T8" fmla="*/ 0 w 118"/>
                  <a:gd name="T9" fmla="*/ 67 h 123"/>
                </a:gdLst>
                <a:ahLst/>
                <a:cxnLst>
                  <a:cxn ang="0">
                    <a:pos x="T0" y="T1"/>
                  </a:cxn>
                  <a:cxn ang="0">
                    <a:pos x="T2" y="T3"/>
                  </a:cxn>
                  <a:cxn ang="0">
                    <a:pos x="T4" y="T5"/>
                  </a:cxn>
                  <a:cxn ang="0">
                    <a:pos x="T6" y="T7"/>
                  </a:cxn>
                  <a:cxn ang="0">
                    <a:pos x="T8" y="T9"/>
                  </a:cxn>
                </a:cxnLst>
                <a:rect l="0" t="0" r="r" b="b"/>
                <a:pathLst>
                  <a:path w="118" h="123">
                    <a:moveTo>
                      <a:pt x="0" y="67"/>
                    </a:moveTo>
                    <a:lnTo>
                      <a:pt x="51" y="123"/>
                    </a:lnTo>
                    <a:lnTo>
                      <a:pt x="118" y="56"/>
                    </a:lnTo>
                    <a:lnTo>
                      <a:pt x="62" y="0"/>
                    </a:lnTo>
                    <a:lnTo>
                      <a:pt x="0" y="67"/>
                    </a:lnTo>
                    <a:close/>
                  </a:path>
                </a:pathLst>
              </a:custGeom>
              <a:noFill/>
              <a:ln w="38100" cap="flat">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37" name="文本框 36"/>
          <p:cNvSpPr txBox="1"/>
          <p:nvPr/>
        </p:nvSpPr>
        <p:spPr>
          <a:xfrm>
            <a:off x="1510470" y="4073068"/>
            <a:ext cx="9781643" cy="1251625"/>
          </a:xfrm>
          <a:prstGeom prst="rect">
            <a:avLst/>
          </a:prstGeom>
          <a:noFill/>
        </p:spPr>
        <p:txBody>
          <a:bodyPr wrap="square" rtlCol="0">
            <a:spAutoFit/>
          </a:bodyPr>
          <a:lstStyle/>
          <a:p>
            <a:pPr>
              <a:lnSpc>
                <a:spcPct val="150000"/>
              </a:lnSpc>
            </a:pPr>
            <a:r>
              <a:rPr lang="zh-CN" altLang="en-US" sz="2800" b="1" dirty="0">
                <a:latin typeface="DFKai-SB" panose="03000509000000000000" pitchFamily="65" charset="-120"/>
                <a:ea typeface="DFKai-SB" panose="03000509000000000000" pitchFamily="65" charset="-120"/>
              </a:rPr>
              <a:t>思考問題：</a:t>
            </a:r>
            <a:endParaRPr lang="en-US" altLang="zh-CN" sz="2800" b="1" dirty="0">
              <a:latin typeface="DFKai-SB" panose="03000509000000000000" pitchFamily="65" charset="-120"/>
              <a:ea typeface="DFKai-SB" panose="03000509000000000000" pitchFamily="65" charset="-120"/>
            </a:endParaRPr>
          </a:p>
          <a:p>
            <a:pPr marL="0" indent="0" fontAlgn="auto">
              <a:lnSpc>
                <a:spcPts val="4000"/>
              </a:lnSpc>
              <a:spcBef>
                <a:spcPts val="0"/>
              </a:spcBef>
              <a:buFont typeface="Wingdings" panose="05000000000000000000" pitchFamily="2" charset="2"/>
              <a:buNone/>
            </a:pPr>
            <a:r>
              <a:rPr lang="zh-TW" altLang="en-US" sz="2400" kern="1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參考</a:t>
            </a:r>
            <a:r>
              <a:rPr lang="zh-TW" altLang="en-US" sz="2400" kern="100"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上表</a:t>
            </a:r>
            <a:r>
              <a:rPr lang="en-US" altLang="zh-TW" sz="2400" kern="100"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a:t>
            </a:r>
            <a:r>
              <a:rPr lang="zh-TW" altLang="en-US" sz="2400" kern="100"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以香港時間為準</a:t>
            </a:r>
            <a:r>
              <a:rPr lang="en-US" altLang="zh-TW" sz="2400" kern="100"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a:t>
            </a:r>
            <a:r>
              <a:rPr lang="zh-CN" altLang="en-US" sz="2400" kern="100"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a:t>
            </a:r>
            <a:r>
              <a:rPr lang="zh-TW" altLang="en-US" sz="2400" kern="100"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在股票市場的交易時間上</a:t>
            </a:r>
            <a:r>
              <a:rPr lang="zh-TW" altLang="en-US" sz="2400" kern="1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有甚麼特點</a:t>
            </a:r>
            <a:r>
              <a:rPr lang="zh-CN" altLang="en-US" sz="2400" kern="100"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a:t>
            </a:r>
          </a:p>
        </p:txBody>
      </p:sp>
      <p:grpSp>
        <p:nvGrpSpPr>
          <p:cNvPr id="38" name="组合 37"/>
          <p:cNvGrpSpPr>
            <a:grpSpLocks noChangeAspect="1"/>
          </p:cNvGrpSpPr>
          <p:nvPr/>
        </p:nvGrpSpPr>
        <p:grpSpPr>
          <a:xfrm flipH="1">
            <a:off x="975876" y="4192476"/>
            <a:ext cx="540000" cy="540000"/>
            <a:chOff x="5195979" y="428797"/>
            <a:chExt cx="927463" cy="927463"/>
          </a:xfrm>
        </p:grpSpPr>
        <p:sp>
          <p:nvSpPr>
            <p:cNvPr id="39" name="椭圆 38"/>
            <p:cNvSpPr/>
            <p:nvPr/>
          </p:nvSpPr>
          <p:spPr>
            <a:xfrm>
              <a:off x="5195979" y="428797"/>
              <a:ext cx="927463" cy="927463"/>
            </a:xfrm>
            <a:prstGeom prst="ellipse">
              <a:avLst/>
            </a:prstGeom>
            <a:solidFill>
              <a:srgbClr val="C0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0" name="组合 39"/>
            <p:cNvGrpSpPr/>
            <p:nvPr/>
          </p:nvGrpSpPr>
          <p:grpSpPr>
            <a:xfrm>
              <a:off x="5235042" y="460898"/>
              <a:ext cx="876427" cy="882962"/>
              <a:chOff x="6130069" y="1975983"/>
              <a:chExt cx="876427" cy="882962"/>
            </a:xfrm>
          </p:grpSpPr>
          <p:sp>
            <p:nvSpPr>
              <p:cNvPr id="43" name="Freeform 16"/>
              <p:cNvSpPr/>
              <p:nvPr/>
            </p:nvSpPr>
            <p:spPr bwMode="auto">
              <a:xfrm>
                <a:off x="6138783" y="1991232"/>
                <a:ext cx="867713" cy="867713"/>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826118"/>
              </a:solidFill>
              <a:ln w="15875" cap="flat">
                <a:noFill/>
                <a:prstDash val="solid"/>
                <a:round/>
              </a:ln>
            </p:spPr>
            <p:txBody>
              <a:bodyPr vert="horz" wrap="square" lIns="91440" tIns="45720" rIns="91440" bIns="45720" numCol="1" anchor="t" anchorCtr="0" compatLnSpc="1"/>
              <a:lstStyle/>
              <a:p>
                <a:endParaRPr lang="zh-CN" altLang="en-US" dirty="0"/>
              </a:p>
            </p:txBody>
          </p:sp>
          <p:sp>
            <p:nvSpPr>
              <p:cNvPr id="44" name="Freeform 16"/>
              <p:cNvSpPr/>
              <p:nvPr/>
            </p:nvSpPr>
            <p:spPr bwMode="auto">
              <a:xfrm>
                <a:off x="6130069" y="1975983"/>
                <a:ext cx="867712" cy="867711"/>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FF0000"/>
              </a:solidFill>
              <a:ln w="15875" cap="flat">
                <a:noFill/>
                <a:prstDash val="solid"/>
                <a:round/>
              </a:ln>
            </p:spPr>
            <p:txBody>
              <a:bodyPr vert="horz" wrap="square" lIns="91440" tIns="45720" rIns="91440" bIns="45720" numCol="1" anchor="t" anchorCtr="0" compatLnSpc="1"/>
              <a:lstStyle/>
              <a:p>
                <a:endParaRPr lang="zh-CN" altLang="en-US"/>
              </a:p>
            </p:txBody>
          </p:sp>
        </p:grpSp>
        <p:sp>
          <p:nvSpPr>
            <p:cNvPr id="41" name="Freeform 39"/>
            <p:cNvSpPr/>
            <p:nvPr/>
          </p:nvSpPr>
          <p:spPr bwMode="auto">
            <a:xfrm flipH="1">
              <a:off x="5533821" y="626452"/>
              <a:ext cx="276775" cy="369453"/>
            </a:xfrm>
            <a:custGeom>
              <a:avLst/>
              <a:gdLst>
                <a:gd name="T0" fmla="*/ 12 w 24"/>
                <a:gd name="T1" fmla="*/ 32 h 32"/>
                <a:gd name="T2" fmla="*/ 12 w 24"/>
                <a:gd name="T3" fmla="*/ 24 h 32"/>
                <a:gd name="T4" fmla="*/ 24 w 24"/>
                <a:gd name="T5" fmla="*/ 12 h 32"/>
                <a:gd name="T6" fmla="*/ 12 w 24"/>
                <a:gd name="T7" fmla="*/ 0 h 32"/>
                <a:gd name="T8" fmla="*/ 0 w 24"/>
                <a:gd name="T9" fmla="*/ 12 h 32"/>
              </a:gdLst>
              <a:ahLst/>
              <a:cxnLst>
                <a:cxn ang="0">
                  <a:pos x="T0" y="T1"/>
                </a:cxn>
                <a:cxn ang="0">
                  <a:pos x="T2" y="T3"/>
                </a:cxn>
                <a:cxn ang="0">
                  <a:pos x="T4" y="T5"/>
                </a:cxn>
                <a:cxn ang="0">
                  <a:pos x="T6" y="T7"/>
                </a:cxn>
                <a:cxn ang="0">
                  <a:pos x="T8" y="T9"/>
                </a:cxn>
              </a:cxnLst>
              <a:rect l="0" t="0" r="r" b="b"/>
              <a:pathLst>
                <a:path w="24" h="32">
                  <a:moveTo>
                    <a:pt x="12" y="32"/>
                  </a:moveTo>
                  <a:cubicBezTo>
                    <a:pt x="12" y="24"/>
                    <a:pt x="12" y="24"/>
                    <a:pt x="12" y="24"/>
                  </a:cubicBezTo>
                  <a:cubicBezTo>
                    <a:pt x="19" y="24"/>
                    <a:pt x="24" y="19"/>
                    <a:pt x="24" y="12"/>
                  </a:cubicBezTo>
                  <a:cubicBezTo>
                    <a:pt x="24" y="6"/>
                    <a:pt x="19" y="0"/>
                    <a:pt x="12" y="0"/>
                  </a:cubicBezTo>
                  <a:cubicBezTo>
                    <a:pt x="5" y="0"/>
                    <a:pt x="0" y="6"/>
                    <a:pt x="0" y="12"/>
                  </a:cubicBezTo>
                </a:path>
              </a:pathLst>
            </a:custGeom>
            <a:noFill/>
            <a:ln w="587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2" name="Oval 40"/>
            <p:cNvSpPr>
              <a:spLocks noChangeArrowheads="1"/>
            </p:cNvSpPr>
            <p:nvPr/>
          </p:nvSpPr>
          <p:spPr bwMode="auto">
            <a:xfrm>
              <a:off x="5618795" y="1102644"/>
              <a:ext cx="116471" cy="115219"/>
            </a:xfrm>
            <a:prstGeom prst="ellipse">
              <a:avLst/>
            </a:prstGeom>
            <a:solidFill>
              <a:schemeClr val="bg1"/>
            </a:solidFill>
            <a:ln w="9525">
              <a:solidFill>
                <a:schemeClr val="bg1"/>
              </a:solidFill>
              <a:round/>
            </a:ln>
          </p:spPr>
          <p:txBody>
            <a:bodyPr vert="horz" wrap="square" lIns="91440" tIns="45720" rIns="91440" bIns="45720" numCol="1" anchor="t" anchorCtr="0" compatLnSpc="1"/>
            <a:lstStyle/>
            <a:p>
              <a:endParaRPr lang="zh-CN" altLang="en-US"/>
            </a:p>
          </p:txBody>
        </p:sp>
      </p:grpSp>
      <p:sp>
        <p:nvSpPr>
          <p:cNvPr id="45" name="任意多边形: 形状 7"/>
          <p:cNvSpPr/>
          <p:nvPr/>
        </p:nvSpPr>
        <p:spPr>
          <a:xfrm>
            <a:off x="2091190" y="320653"/>
            <a:ext cx="7880840"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全球金融市場的開放與融合</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4294967295"/>
          </p:nvPr>
        </p:nvSpPr>
        <p:spPr>
          <a:xfrm>
            <a:off x="581325" y="1040522"/>
            <a:ext cx="11073119" cy="2172903"/>
          </a:xfrm>
          <a:prstGeom prst="rect">
            <a:avLst/>
          </a:prstGeom>
          <a:solidFill>
            <a:srgbClr val="F0E3F3"/>
          </a:solidFill>
          <a:ln w="38100">
            <a:solidFill>
              <a:srgbClr val="0000FF"/>
            </a:solidFill>
          </a:ln>
        </p:spPr>
        <p:txBody>
          <a:bodyPr wrap="square">
            <a:spAutoFit/>
          </a:bodyPr>
          <a:lstStyle/>
          <a:p>
            <a:pPr indent="0" algn="just">
              <a:lnSpc>
                <a:spcPct val="130000"/>
              </a:lnSpc>
              <a:spcBef>
                <a:spcPts val="0"/>
              </a:spcBef>
              <a:spcAft>
                <a:spcPts val="0"/>
              </a:spcAft>
              <a:buFont typeface="Wingdings" panose="05000000000000000000" charset="0"/>
              <a:buNone/>
            </a:pPr>
            <a:r>
              <a:rPr lang="zh-CN" altLang="en-US" sz="2600"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隨著國際貿易和國際分工的發展，以及各國的金融開放，</a:t>
            </a:r>
            <a:r>
              <a:rPr lang="zh-CN" altLang="en-US" sz="2600"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資金晝夜不息地全球流動，使得各國金融市場聯繫密切、互相融合，形成了一批著名的國際金融中心，如</a:t>
            </a:r>
            <a:r>
              <a:rPr lang="zh-CN" altLang="en-US" sz="2600"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香港、紐約、倫敦、上海、新加坡、東京、</a:t>
            </a:r>
            <a:r>
              <a:rPr lang="zh-TW" altLang="en-US" sz="2600"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杜</a:t>
            </a:r>
            <a:r>
              <a:rPr lang="zh-CN" altLang="en-US" sz="2600"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拜等，它們吸引了來自全球的交易者。</a:t>
            </a:r>
            <a:endParaRPr lang="zh-CN" altLang="en-US" sz="2600" dirty="0">
              <a:solidFill>
                <a:srgbClr val="FF0000"/>
              </a:solidFill>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5" name="标题 3073"/>
          <p:cNvSpPr txBox="1">
            <a:spLocks noChangeArrowheads="1"/>
          </p:cNvSpPr>
          <p:nvPr/>
        </p:nvSpPr>
        <p:spPr bwMode="auto">
          <a:xfrm>
            <a:off x="2695918" y="1394466"/>
            <a:ext cx="6230590" cy="652486"/>
          </a:xfrm>
          <a:prstGeom prst="rect">
            <a:avLst/>
          </a:prstGeom>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defRPr/>
            </a:pPr>
            <a:endParaRPr lang="zh-CN" altLang="en-US" sz="3100" b="1" dirty="0">
              <a:latin typeface="DFKai-SB" panose="03000509000000000000" pitchFamily="65" charset="-120"/>
              <a:ea typeface="DFKai-SB" panose="03000509000000000000" pitchFamily="65" charset="-120"/>
              <a:sym typeface="Times New Roman" panose="02020603050405020304" pitchFamily="18" charset="0"/>
            </a:endParaRPr>
          </a:p>
        </p:txBody>
      </p:sp>
      <p:sp>
        <p:nvSpPr>
          <p:cNvPr id="8" name="文本框 7"/>
          <p:cNvSpPr txBox="1"/>
          <p:nvPr/>
        </p:nvSpPr>
        <p:spPr>
          <a:xfrm>
            <a:off x="1922836" y="3240991"/>
            <a:ext cx="7290435" cy="452432"/>
          </a:xfrm>
          <a:prstGeom prst="rect">
            <a:avLst/>
          </a:prstGeom>
          <a:noFill/>
        </p:spPr>
        <p:txBody>
          <a:bodyPr wrap="square" rtlCol="0">
            <a:spAutoFit/>
          </a:bodyPr>
          <a:lstStyle/>
          <a:p>
            <a:pPr algn="ctr">
              <a:lnSpc>
                <a:spcPct val="130000"/>
              </a:lnSpc>
            </a:pPr>
            <a:r>
              <a:rPr lang="zh-TW" altLang="en-US" dirty="0">
                <a:latin typeface="Times New Roman" panose="02020603050405020304" pitchFamily="18" charset="0"/>
                <a:ea typeface="DFKai-SB" panose="03000509000000000000" pitchFamily="65" charset="-120"/>
                <a:cs typeface="Times New Roman" panose="02020603050405020304" pitchFamily="18" charset="0"/>
              </a:rPr>
              <a:t>世界各大證劵交易所市值節錄 </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截至</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2022</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9</a:t>
            </a:r>
            <a:r>
              <a:rPr lang="zh-TW" altLang="en-US" dirty="0">
                <a:latin typeface="Times New Roman" panose="02020603050405020304" pitchFamily="18" charset="0"/>
                <a:ea typeface="DFKai-SB" panose="03000509000000000000" pitchFamily="65" charset="-120"/>
                <a:cs typeface="Times New Roman" panose="02020603050405020304" pitchFamily="18" charset="0"/>
              </a:rPr>
              <a:t>月底</a:t>
            </a:r>
            <a:r>
              <a:rPr lang="en-US" altLang="zh-TW" dirty="0">
                <a:latin typeface="Times New Roman" panose="02020603050405020304" pitchFamily="18" charset="0"/>
                <a:ea typeface="DFKai-SB" panose="03000509000000000000" pitchFamily="65" charset="-120"/>
                <a:cs typeface="Times New Roman" panose="02020603050405020304" pitchFamily="18" charset="0"/>
              </a:rPr>
              <a:t>)</a:t>
            </a:r>
            <a:endParaRPr lang="zh-CN" altLang="en-US"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3" name="文本框 12"/>
          <p:cNvSpPr txBox="1"/>
          <p:nvPr/>
        </p:nvSpPr>
        <p:spPr>
          <a:xfrm>
            <a:off x="2695918" y="5983002"/>
            <a:ext cx="5823941" cy="523220"/>
          </a:xfrm>
          <a:prstGeom prst="rect">
            <a:avLst/>
          </a:prstGeom>
          <a:noFill/>
        </p:spPr>
        <p:txBody>
          <a:bodyPr wrap="square" rtlCol="0">
            <a:spAutoFit/>
          </a:bodyPr>
          <a:lstStyle/>
          <a:p>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資料來源</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：證劵及期貨事務監察委員會</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世界各大證劵交易所的市值</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https://www.sfc.hk/-/media/EN/files/SOM/MarketStatistics/a01.pdf</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endParaRPr lang="en-US" altLang="zh-CN" sz="1400" dirty="0">
              <a:latin typeface="Times New Roman" panose="02020603050405020304" pitchFamily="18" charset="0"/>
              <a:ea typeface="DFKai-SB" panose="03000509000000000000" pitchFamily="65" charset="-120"/>
              <a:cs typeface="Times New Roman" panose="02020603050405020304" pitchFamily="18"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621646304"/>
              </p:ext>
            </p:extLst>
          </p:nvPr>
        </p:nvGraphicFramePr>
        <p:xfrm>
          <a:off x="1504054" y="3673019"/>
          <a:ext cx="8128000" cy="2133600"/>
        </p:xfrm>
        <a:graphic>
          <a:graphicData uri="http://schemas.openxmlformats.org/drawingml/2006/table">
            <a:tbl>
              <a:tblPr firstRow="1" bandRow="1">
                <a:tableStyleId>{5C22544A-7EE6-4342-B048-85BDC9FD1C3A}</a:tableStyleId>
              </a:tblPr>
              <a:tblGrid>
                <a:gridCol w="2881344">
                  <a:extLst>
                    <a:ext uri="{9D8B030D-6E8A-4147-A177-3AD203B41FA5}">
                      <a16:colId xmlns:a16="http://schemas.microsoft.com/office/drawing/2014/main" val="748355270"/>
                    </a:ext>
                  </a:extLst>
                </a:gridCol>
                <a:gridCol w="1182656">
                  <a:extLst>
                    <a:ext uri="{9D8B030D-6E8A-4147-A177-3AD203B41FA5}">
                      <a16:colId xmlns:a16="http://schemas.microsoft.com/office/drawing/2014/main" val="1407316840"/>
                    </a:ext>
                  </a:extLst>
                </a:gridCol>
                <a:gridCol w="2586731">
                  <a:extLst>
                    <a:ext uri="{9D8B030D-6E8A-4147-A177-3AD203B41FA5}">
                      <a16:colId xmlns:a16="http://schemas.microsoft.com/office/drawing/2014/main" val="2186730902"/>
                    </a:ext>
                  </a:extLst>
                </a:gridCol>
                <a:gridCol w="1477269">
                  <a:extLst>
                    <a:ext uri="{9D8B030D-6E8A-4147-A177-3AD203B41FA5}">
                      <a16:colId xmlns:a16="http://schemas.microsoft.com/office/drawing/2014/main" val="347978368"/>
                    </a:ext>
                  </a:extLst>
                </a:gridCol>
              </a:tblGrid>
              <a:tr h="370840">
                <a:tc>
                  <a:txBody>
                    <a:bodyPr/>
                    <a:lstStyle/>
                    <a:p>
                      <a:pPr algn="ctr"/>
                      <a:r>
                        <a:rPr lang="zh-TW" altLang="en-US" sz="22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證劵交易所</a:t>
                      </a:r>
                      <a:endParaRPr lang="en-US" sz="22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ctr"/>
                      <a:r>
                        <a:rPr lang="zh-TW" altLang="en-US" sz="22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國家</a:t>
                      </a:r>
                      <a:endParaRPr lang="en-US" sz="22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ctr"/>
                      <a:r>
                        <a:rPr lang="zh-TW" altLang="en-US" sz="22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市值 </a:t>
                      </a:r>
                      <a:r>
                        <a:rPr lang="en-US" altLang="zh-TW" sz="22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22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以</a:t>
                      </a:r>
                      <a:r>
                        <a:rPr lang="en-US" altLang="zh-TW" sz="22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10</a:t>
                      </a:r>
                      <a:r>
                        <a:rPr lang="zh-TW" altLang="en-US" sz="22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億美元計</a:t>
                      </a:r>
                      <a:r>
                        <a:rPr lang="en-US" altLang="zh-TW" sz="22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a:t>
                      </a:r>
                      <a:endParaRPr lang="en-US" sz="22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ctr"/>
                      <a:r>
                        <a:rPr lang="zh-TW" altLang="en-US" sz="22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rPr>
                        <a:t>世界排名</a:t>
                      </a:r>
                      <a:endParaRPr lang="en-US" sz="2200" kern="12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endParaRPr>
                    </a:p>
                  </a:txBody>
                  <a:tcPr/>
                </a:tc>
                <a:extLst>
                  <a:ext uri="{0D108BD9-81ED-4DB2-BD59-A6C34878D82A}">
                    <a16:rowId xmlns:a16="http://schemas.microsoft.com/office/drawing/2014/main" val="4253214786"/>
                  </a:ext>
                </a:extLst>
              </a:tr>
              <a:tr h="370840">
                <a:tc>
                  <a:txBody>
                    <a:bodyPr/>
                    <a:lstStyle/>
                    <a:p>
                      <a:r>
                        <a:rPr lang="zh-TW" alt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紐約泛歐交易所集團</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ctr"/>
                      <a:r>
                        <a:rPr lang="zh-TW" alt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美國</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r"/>
                      <a:r>
                        <a:rPr lang="en-US" altLang="zh-TW"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23,752.5</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ctr"/>
                      <a:r>
                        <a:rPr lang="en-US" altLang="zh-TW"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extLst>
                  <a:ext uri="{0D108BD9-81ED-4DB2-BD59-A6C34878D82A}">
                    <a16:rowId xmlns:a16="http://schemas.microsoft.com/office/drawing/2014/main" val="867992257"/>
                  </a:ext>
                </a:extLst>
              </a:tr>
              <a:tr h="370840">
                <a:tc>
                  <a:txBody>
                    <a:bodyPr/>
                    <a:lstStyle/>
                    <a:p>
                      <a:r>
                        <a:rPr lang="zh-TW" alt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上海證券交易所</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ctr"/>
                      <a:r>
                        <a:rPr lang="zh-TW" alt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中國</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r"/>
                      <a:r>
                        <a:rPr lang="en-US" altLang="zh-TW"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6,328.1</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ctr"/>
                      <a:r>
                        <a:rPr lang="en-US" altLang="zh-TW"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3</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extLst>
                  <a:ext uri="{0D108BD9-81ED-4DB2-BD59-A6C34878D82A}">
                    <a16:rowId xmlns:a16="http://schemas.microsoft.com/office/drawing/2014/main" val="3196990353"/>
                  </a:ext>
                </a:extLst>
              </a:tr>
              <a:tr h="370840">
                <a:tc>
                  <a:txBody>
                    <a:bodyPr/>
                    <a:lstStyle/>
                    <a:p>
                      <a:r>
                        <a:rPr lang="zh-TW" alt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香港交易所</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ctr"/>
                      <a:r>
                        <a:rPr lang="zh-TW" alt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中國</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r"/>
                      <a:r>
                        <a:rPr lang="en-US" altLang="zh-TW"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3,927</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ctr"/>
                      <a:r>
                        <a:rPr lang="en-US" altLang="zh-TW"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7</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extLst>
                  <a:ext uri="{0D108BD9-81ED-4DB2-BD59-A6C34878D82A}">
                    <a16:rowId xmlns:a16="http://schemas.microsoft.com/office/drawing/2014/main" val="3092167213"/>
                  </a:ext>
                </a:extLst>
              </a:tr>
              <a:tr h="370840">
                <a:tc>
                  <a:txBody>
                    <a:bodyPr/>
                    <a:lstStyle/>
                    <a:p>
                      <a:r>
                        <a:rPr lang="zh-TW" alt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倫敦交易所集團</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ctr"/>
                      <a:r>
                        <a:rPr lang="zh-TW" alt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英國</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r"/>
                      <a:r>
                        <a:rPr lang="en-US" altLang="zh-TW"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2,651.1</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pPr algn="ctr"/>
                      <a:r>
                        <a:rPr lang="en-US" altLang="zh-TW"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10</a:t>
                      </a:r>
                      <a:endParaRPr lang="en-US" sz="2200" kern="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txBody>
                  <a:tcPr/>
                </a:tc>
                <a:extLst>
                  <a:ext uri="{0D108BD9-81ED-4DB2-BD59-A6C34878D82A}">
                    <a16:rowId xmlns:a16="http://schemas.microsoft.com/office/drawing/2014/main" val="302549828"/>
                  </a:ext>
                </a:extLst>
              </a:tr>
            </a:tbl>
          </a:graphicData>
        </a:graphic>
      </p:graphicFrame>
      <p:sp>
        <p:nvSpPr>
          <p:cNvPr id="7" name="任意多边形: 形状 7"/>
          <p:cNvSpPr/>
          <p:nvPr/>
        </p:nvSpPr>
        <p:spPr>
          <a:xfrm>
            <a:off x="1983124" y="220415"/>
            <a:ext cx="7880840"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全球金融市場的開放與融合</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21"/>
          <p:cNvSpPr/>
          <p:nvPr/>
        </p:nvSpPr>
        <p:spPr bwMode="auto">
          <a:xfrm>
            <a:off x="457200" y="877853"/>
            <a:ext cx="11421687" cy="5880394"/>
          </a:xfrm>
          <a:prstGeom prst="roundRect">
            <a:avLst>
              <a:gd name="adj" fmla="val 787"/>
            </a:avLst>
          </a:prstGeom>
          <a:solidFill>
            <a:srgbClr val="FDB42A">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矩形 22"/>
          <p:cNvSpPr/>
          <p:nvPr/>
        </p:nvSpPr>
        <p:spPr>
          <a:xfrm>
            <a:off x="712353" y="2673591"/>
            <a:ext cx="11013095" cy="3903391"/>
          </a:xfrm>
          <a:prstGeom prst="rect">
            <a:avLst/>
          </a:prstGeom>
          <a:pattFill prst="lgGrid">
            <a:fgClr>
              <a:schemeClr val="bg1">
                <a:lumMod val="95000"/>
              </a:schemeClr>
            </a:fgClr>
            <a:bgClr>
              <a:schemeClr val="bg1"/>
            </a:bgClr>
          </a:pattFill>
          <a:ln w="19050">
            <a:solidFill>
              <a:schemeClr val="bg1">
                <a:lumMod val="50000"/>
              </a:schemeClr>
            </a:solid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nvGrpSpPr>
          <p:cNvPr id="6" name="组合 5"/>
          <p:cNvGrpSpPr/>
          <p:nvPr/>
        </p:nvGrpSpPr>
        <p:grpSpPr>
          <a:xfrm>
            <a:off x="1002912" y="3413643"/>
            <a:ext cx="3381713" cy="2315014"/>
            <a:chOff x="977495" y="3592915"/>
            <a:chExt cx="3381819" cy="2315014"/>
          </a:xfrm>
        </p:grpSpPr>
        <p:pic>
          <p:nvPicPr>
            <p:cNvPr id="5" name="图片 4"/>
            <p:cNvPicPr>
              <a:picLocks noChangeAspect="1"/>
            </p:cNvPicPr>
            <p:nvPr/>
          </p:nvPicPr>
          <p:blipFill>
            <a:blip r:embed="rId3"/>
            <a:stretch>
              <a:fillRect/>
            </a:stretch>
          </p:blipFill>
          <p:spPr>
            <a:xfrm>
              <a:off x="977495" y="3592915"/>
              <a:ext cx="2890610" cy="1930950"/>
            </a:xfrm>
            <a:prstGeom prst="rect">
              <a:avLst/>
            </a:prstGeom>
            <a:ln w="12700" cap="sq">
              <a:solidFill>
                <a:srgbClr val="000000"/>
              </a:solidFill>
              <a:prstDash val="solid"/>
              <a:miter lim="800000"/>
              <a:headEnd/>
              <a:tailEnd/>
            </a:ln>
            <a:effectLst>
              <a:outerShdw blurRad="50800" dist="38100" dir="2700000" algn="tl" rotWithShape="0">
                <a:srgbClr val="000000">
                  <a:alpha val="18000"/>
                </a:srgbClr>
              </a:outerShdw>
            </a:effectLst>
          </p:spPr>
        </p:pic>
        <p:sp>
          <p:nvSpPr>
            <p:cNvPr id="7" name="文本框 6"/>
            <p:cNvSpPr txBox="1"/>
            <p:nvPr/>
          </p:nvSpPr>
          <p:spPr>
            <a:xfrm>
              <a:off x="1468704" y="5526478"/>
              <a:ext cx="2890610" cy="381451"/>
            </a:xfrm>
            <a:prstGeom prst="rect">
              <a:avLst/>
            </a:prstGeom>
            <a:noFill/>
          </p:spPr>
          <p:txBody>
            <a:bodyPr wrap="square">
              <a:spAutoFit/>
            </a:bodyPr>
            <a:lstStyle/>
            <a:p>
              <a:pPr algn="l">
                <a:lnSpc>
                  <a:spcPct val="130000"/>
                </a:lnSpc>
              </a:pPr>
              <a:r>
                <a:rPr lang="zh-CN" altLang="en-US" sz="1600" dirty="0">
                  <a:effectLst/>
                  <a:latin typeface="DFKai-SB" panose="03000509000000000000" pitchFamily="65" charset="-120"/>
                  <a:ea typeface="DFKai-SB" panose="03000509000000000000" pitchFamily="65" charset="-120"/>
                  <a:sym typeface="Times New Roman" panose="02020603050405020304" pitchFamily="18" charset="0"/>
                </a:rPr>
                <a:t>紐約證券交易所</a:t>
              </a:r>
              <a:endParaRPr lang="zh-CN" altLang="en-US" sz="1600" i="0" dirty="0">
                <a:effectLst/>
                <a:latin typeface="DFKai-SB" panose="03000509000000000000" pitchFamily="65" charset="-120"/>
                <a:ea typeface="DFKai-SB" panose="03000509000000000000" pitchFamily="65" charset="-120"/>
                <a:sym typeface="Times New Roman" panose="02020603050405020304" pitchFamily="18" charset="0"/>
              </a:endParaRPr>
            </a:p>
          </p:txBody>
        </p:sp>
      </p:grpSp>
      <p:grpSp>
        <p:nvGrpSpPr>
          <p:cNvPr id="8" name="组合 7"/>
          <p:cNvGrpSpPr/>
          <p:nvPr/>
        </p:nvGrpSpPr>
        <p:grpSpPr>
          <a:xfrm>
            <a:off x="4412466" y="3413643"/>
            <a:ext cx="3626894" cy="2659554"/>
            <a:chOff x="4797723" y="3486235"/>
            <a:chExt cx="3626894" cy="2659554"/>
          </a:xfrm>
        </p:grpSpPr>
        <p:pic>
          <p:nvPicPr>
            <p:cNvPr id="9" name="图片 8"/>
            <p:cNvPicPr>
              <a:picLocks noChangeAspect="1"/>
            </p:cNvPicPr>
            <p:nvPr/>
          </p:nvPicPr>
          <p:blipFill>
            <a:blip r:embed="rId4"/>
            <a:stretch>
              <a:fillRect/>
            </a:stretch>
          </p:blipFill>
          <p:spPr>
            <a:xfrm>
              <a:off x="4797723" y="3486235"/>
              <a:ext cx="3224530" cy="2005965"/>
            </a:xfrm>
            <a:prstGeom prst="rect">
              <a:avLst/>
            </a:prstGeom>
            <a:ln w="12700" cap="sq">
              <a:solidFill>
                <a:srgbClr val="000000"/>
              </a:solidFill>
              <a:prstDash val="solid"/>
              <a:miter lim="800000"/>
              <a:headEnd/>
              <a:tailEnd/>
            </a:ln>
            <a:effectLst>
              <a:outerShdw blurRad="50800" dist="38100" dir="2700000" algn="tl" rotWithShape="0">
                <a:srgbClr val="000000">
                  <a:alpha val="18000"/>
                </a:srgbClr>
              </a:outerShdw>
            </a:effectLst>
          </p:spPr>
        </p:pic>
        <p:sp>
          <p:nvSpPr>
            <p:cNvPr id="10" name="文本框 9"/>
            <p:cNvSpPr txBox="1"/>
            <p:nvPr/>
          </p:nvSpPr>
          <p:spPr>
            <a:xfrm>
              <a:off x="5534007" y="5480350"/>
              <a:ext cx="2890610" cy="665439"/>
            </a:xfrm>
            <a:prstGeom prst="rect">
              <a:avLst/>
            </a:prstGeom>
            <a:noFill/>
          </p:spPr>
          <p:txBody>
            <a:bodyPr wrap="square">
              <a:spAutoFit/>
            </a:bodyPr>
            <a:lstStyle/>
            <a:p>
              <a:pPr>
                <a:lnSpc>
                  <a:spcPct val="130000"/>
                </a:lnSpc>
              </a:pPr>
              <a:r>
                <a:rPr lang="zh-CN" altLang="en-US" sz="1600" dirty="0">
                  <a:effectLst/>
                  <a:latin typeface="DFKai-SB" panose="03000509000000000000" pitchFamily="65" charset="-120"/>
                  <a:ea typeface="DFKai-SB" panose="03000509000000000000" pitchFamily="65" charset="-120"/>
                  <a:sym typeface="Times New Roman" panose="02020603050405020304" pitchFamily="18" charset="0"/>
                </a:rPr>
                <a:t>倫敦證券交易所</a:t>
              </a:r>
              <a:endParaRPr lang="zh-CN" altLang="en-US" sz="1600" i="0" dirty="0">
                <a:effectLst/>
                <a:latin typeface="DFKai-SB" panose="03000509000000000000" pitchFamily="65" charset="-120"/>
                <a:ea typeface="DFKai-SB" panose="03000509000000000000" pitchFamily="65" charset="-120"/>
                <a:sym typeface="Times New Roman" panose="02020603050405020304" pitchFamily="18" charset="0"/>
              </a:endParaRPr>
            </a:p>
            <a:p>
              <a:pPr algn="l">
                <a:lnSpc>
                  <a:spcPct val="130000"/>
                </a:lnSpc>
              </a:pPr>
              <a:endParaRPr lang="zh-CN" altLang="en-US" sz="1400" i="0" dirty="0">
                <a:effectLst/>
                <a:latin typeface="DFKai-SB" panose="03000509000000000000" pitchFamily="65" charset="-120"/>
                <a:ea typeface="DFKai-SB" panose="03000509000000000000" pitchFamily="65" charset="-120"/>
                <a:sym typeface="Times New Roman" panose="02020603050405020304" pitchFamily="18" charset="0"/>
              </a:endParaRPr>
            </a:p>
          </p:txBody>
        </p:sp>
      </p:grpSp>
      <p:sp>
        <p:nvSpPr>
          <p:cNvPr id="4" name="文本框 3"/>
          <p:cNvSpPr txBox="1"/>
          <p:nvPr/>
        </p:nvSpPr>
        <p:spPr>
          <a:xfrm>
            <a:off x="726379" y="1456785"/>
            <a:ext cx="10999069" cy="1132618"/>
          </a:xfrm>
          <a:prstGeom prst="rect">
            <a:avLst/>
          </a:prstGeom>
          <a:solidFill>
            <a:schemeClr val="accent2">
              <a:lumMod val="40000"/>
              <a:lumOff val="60000"/>
            </a:schemeClr>
          </a:solidFill>
          <a:ln w="38100">
            <a:solidFill>
              <a:srgbClr val="FF0000"/>
            </a:solidFill>
          </a:ln>
        </p:spPr>
        <p:txBody>
          <a:bodyPr wrap="square" rtlCol="0">
            <a:spAutoFit/>
          </a:bodyPr>
          <a:lstStyle/>
          <a:p>
            <a:pPr fontAlgn="auto">
              <a:lnSpc>
                <a:spcPct val="130000"/>
              </a:lnSpc>
            </a:pPr>
            <a:r>
              <a:rPr lang="zh-CN" altLang="en-US" sz="2600" dirty="0">
                <a:latin typeface="DFKai-SB" panose="03000509000000000000" pitchFamily="65" charset="-120"/>
                <a:ea typeface="DFKai-SB" panose="03000509000000000000" pitchFamily="65" charset="-120"/>
                <a:cs typeface="+mn-ea"/>
                <a:sym typeface="Times New Roman" panose="02020603050405020304" pitchFamily="18" charset="0"/>
              </a:rPr>
              <a:t>企業的發展需要在金融市場籌措資金。全球金融市場的融合令各國企業的融資變得更加便捷，可以吸引來自於海外的資金以支援企業的經營與發展。</a:t>
            </a:r>
            <a:endParaRPr lang="zh-CN" altLang="en-US" sz="2600" dirty="0">
              <a:gradFill>
                <a:gsLst>
                  <a:gs pos="0">
                    <a:srgbClr val="E30000"/>
                  </a:gs>
                  <a:gs pos="100000">
                    <a:srgbClr val="760303"/>
                  </a:gs>
                </a:gsLst>
                <a:lin scaled="0"/>
              </a:gradFill>
              <a:latin typeface="DFKai-SB" panose="03000509000000000000" pitchFamily="65" charset="-120"/>
              <a:ea typeface="DFKai-SB" panose="03000509000000000000" pitchFamily="65" charset="-120"/>
            </a:endParaRPr>
          </a:p>
        </p:txBody>
      </p:sp>
      <p:sp>
        <p:nvSpPr>
          <p:cNvPr id="13" name="文本框 12"/>
          <p:cNvSpPr txBox="1"/>
          <p:nvPr/>
        </p:nvSpPr>
        <p:spPr>
          <a:xfrm>
            <a:off x="1206716" y="5942468"/>
            <a:ext cx="10294620" cy="523220"/>
          </a:xfrm>
          <a:prstGeom prst="rect">
            <a:avLst/>
          </a:prstGeom>
          <a:noFill/>
        </p:spPr>
        <p:txBody>
          <a:bodyPr wrap="square" rtlCol="0">
            <a:spAutoFit/>
          </a:bodyPr>
          <a:lstStyle/>
          <a:p>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資料來源</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CN" sz="1400" dirty="0" err="1">
                <a:latin typeface="Times New Roman" panose="02020603050405020304" pitchFamily="18" charset="0"/>
                <a:ea typeface="DFKai-SB" panose="03000509000000000000" pitchFamily="65" charset="-120"/>
                <a:cs typeface="Times New Roman" panose="02020603050405020304" pitchFamily="18" charset="0"/>
              </a:rPr>
              <a:t>全球金融中心指數</a:t>
            </a:r>
            <a:endParaRPr lang="en-US" altLang="zh-CN" sz="1400" dirty="0">
              <a:latin typeface="Times New Roman" panose="02020603050405020304" pitchFamily="18" charset="0"/>
              <a:ea typeface="DFKai-SB" panose="03000509000000000000" pitchFamily="65" charset="-120"/>
              <a:cs typeface="Times New Roman" panose="02020603050405020304" pitchFamily="18" charset="0"/>
            </a:endParaRPr>
          </a:p>
          <a:p>
            <a:r>
              <a:rPr lang="en-US" altLang="zh-CN" sz="1400" dirty="0">
                <a:latin typeface="Times New Roman" panose="02020603050405020304" pitchFamily="18" charset="0"/>
                <a:ea typeface="DFKai-SB" panose="03000509000000000000" pitchFamily="65" charset="-120"/>
                <a:cs typeface="Times New Roman" panose="02020603050405020304" pitchFamily="18" charset="0"/>
              </a:rPr>
              <a:t>https://www.longfinance.net/programmes/financial-centre-futures/global-financial-centres-index/gfci-31-explore-data/gfci-31-rank</a:t>
            </a:r>
            <a:r>
              <a:rPr lang="en-US" altLang="zh-CN" sz="1400" dirty="0">
                <a:latin typeface="Times New Roman" panose="02020603050405020304" pitchFamily="18" charset="0"/>
                <a:ea typeface="DFKai-SB" panose="03000509000000000000" pitchFamily="65" charset="-120"/>
                <a:cs typeface="Times New Roman" panose="02020603050405020304" pitchFamily="18" charset="0"/>
                <a:hlinkClick r:id="rId5"/>
              </a:rPr>
              <a:t>/</a:t>
            </a:r>
            <a:endParaRPr lang="en-US" altLang="zh-CN" sz="1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文本框 2"/>
          <p:cNvSpPr txBox="1"/>
          <p:nvPr/>
        </p:nvSpPr>
        <p:spPr>
          <a:xfrm>
            <a:off x="3135898" y="2734783"/>
            <a:ext cx="5916869" cy="525978"/>
          </a:xfrm>
          <a:prstGeom prst="rect">
            <a:avLst/>
          </a:prstGeom>
          <a:noFill/>
        </p:spPr>
        <p:txBody>
          <a:bodyPr wrap="square" rtlCol="0">
            <a:spAutoFit/>
          </a:bodyPr>
          <a:lstStyle/>
          <a:p>
            <a:pPr fontAlgn="auto">
              <a:lnSpc>
                <a:spcPct val="130000"/>
              </a:lnSpc>
            </a:pPr>
            <a:r>
              <a:rPr lang="en-US" altLang="zh-CN" sz="2400" dirty="0">
                <a:latin typeface="DFKai-SB" panose="03000509000000000000" pitchFamily="65" charset="-120"/>
                <a:ea typeface="DFKai-SB" panose="03000509000000000000" pitchFamily="65" charset="-120"/>
                <a:sym typeface="+mn-ea"/>
              </a:rPr>
              <a:t> </a:t>
            </a:r>
            <a:r>
              <a:rPr lang="zh-CN" altLang="en-US" sz="2400" b="1" dirty="0">
                <a:latin typeface="DFKai-SB" panose="03000509000000000000" pitchFamily="65" charset="-120"/>
                <a:ea typeface="DFKai-SB" panose="03000509000000000000" pitchFamily="65" charset="-120"/>
                <a:sym typeface="+mn-ea"/>
              </a:rPr>
              <a:t>全球</a:t>
            </a:r>
            <a:r>
              <a:rPr lang="zh-TW" altLang="en-US" sz="2400" b="1" dirty="0">
                <a:latin typeface="DFKai-SB" panose="03000509000000000000" pitchFamily="65" charset="-120"/>
                <a:ea typeface="DFKai-SB" panose="03000509000000000000" pitchFamily="65" charset="-120"/>
                <a:sym typeface="+mn-ea"/>
              </a:rPr>
              <a:t>主要</a:t>
            </a:r>
            <a:r>
              <a:rPr lang="zh-CN" altLang="en-US" sz="2400" b="1" dirty="0">
                <a:latin typeface="DFKai-SB" panose="03000509000000000000" pitchFamily="65" charset="-120"/>
                <a:ea typeface="DFKai-SB" panose="03000509000000000000" pitchFamily="65" charset="-120"/>
                <a:sym typeface="+mn-ea"/>
              </a:rPr>
              <a:t>三大金融中心紐約、倫敦、</a:t>
            </a:r>
            <a:r>
              <a:rPr lang="zh-TW" altLang="en-US" sz="2400" b="1" dirty="0">
                <a:latin typeface="DFKai-SB" panose="03000509000000000000" pitchFamily="65" charset="-120"/>
                <a:ea typeface="DFKai-SB" panose="03000509000000000000" pitchFamily="65" charset="-120"/>
                <a:sym typeface="+mn-ea"/>
              </a:rPr>
              <a:t>香港</a:t>
            </a:r>
            <a:endParaRPr lang="zh-CN" altLang="en-US" sz="2400" b="1" dirty="0">
              <a:latin typeface="DFKai-SB" panose="03000509000000000000" pitchFamily="65" charset="-120"/>
              <a:ea typeface="DFKai-SB" panose="03000509000000000000" pitchFamily="65" charset="-120"/>
            </a:endParaRPr>
          </a:p>
        </p:txBody>
      </p:sp>
      <p:sp>
        <p:nvSpPr>
          <p:cNvPr id="17" name="任意多边形: 形状 7"/>
          <p:cNvSpPr/>
          <p:nvPr/>
        </p:nvSpPr>
        <p:spPr bwMode="auto">
          <a:xfrm>
            <a:off x="4089864" y="833363"/>
            <a:ext cx="3340455"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spcAft>
                <a:spcPct val="35000"/>
              </a:spcAft>
              <a:defRPr/>
            </a:pPr>
            <a:r>
              <a:rPr lang="zh-TW" altLang="en-US" sz="2800" b="1" dirty="0">
                <a:latin typeface="DFKai-SB" panose="03000509000000000000" pitchFamily="65" charset="-120"/>
                <a:ea typeface="DFKai-SB" panose="03000509000000000000" pitchFamily="65" charset="-120"/>
                <a:sym typeface="Times New Roman" panose="02020603050405020304" pitchFamily="18" charset="0"/>
              </a:rPr>
              <a:t>企業便利籌集資金</a:t>
            </a:r>
          </a:p>
        </p:txBody>
      </p:sp>
      <p:pic>
        <p:nvPicPr>
          <p:cNvPr id="1026" name="Picture 2" descr="港交所：樂見政府支持拓展互聯互通計劃- RTH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 r="35974"/>
          <a:stretch/>
        </p:blipFill>
        <p:spPr bwMode="auto">
          <a:xfrm>
            <a:off x="8241070" y="3408140"/>
            <a:ext cx="2763014" cy="2010613"/>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9"/>
          <p:cNvSpPr txBox="1"/>
          <p:nvPr/>
        </p:nvSpPr>
        <p:spPr>
          <a:xfrm>
            <a:off x="9084485" y="5418753"/>
            <a:ext cx="1595837" cy="412421"/>
          </a:xfrm>
          <a:prstGeom prst="rect">
            <a:avLst/>
          </a:prstGeom>
          <a:noFill/>
        </p:spPr>
        <p:txBody>
          <a:bodyPr wrap="square">
            <a:spAutoFit/>
          </a:bodyPr>
          <a:lstStyle/>
          <a:p>
            <a:pPr>
              <a:lnSpc>
                <a:spcPct val="130000"/>
              </a:lnSpc>
            </a:pPr>
            <a:r>
              <a:rPr lang="zh-TW" altLang="en-US" sz="1600" dirty="0">
                <a:latin typeface="DFKai-SB" panose="03000509000000000000" pitchFamily="65" charset="-120"/>
                <a:ea typeface="DFKai-SB" panose="03000509000000000000" pitchFamily="65" charset="-120"/>
                <a:sym typeface="Times New Roman" panose="02020603050405020304" pitchFamily="18" charset="0"/>
              </a:rPr>
              <a:t>香港</a:t>
            </a:r>
            <a:r>
              <a:rPr lang="zh-CN" altLang="en-US" sz="1600" dirty="0">
                <a:effectLst/>
                <a:latin typeface="DFKai-SB" panose="03000509000000000000" pitchFamily="65" charset="-120"/>
                <a:ea typeface="DFKai-SB" panose="03000509000000000000" pitchFamily="65" charset="-120"/>
                <a:sym typeface="Times New Roman" panose="02020603050405020304" pitchFamily="18" charset="0"/>
              </a:rPr>
              <a:t>交易所</a:t>
            </a:r>
            <a:endParaRPr lang="zh-CN" altLang="en-US" sz="1600" i="0" dirty="0">
              <a:effectLst/>
              <a:latin typeface="DFKai-SB" panose="03000509000000000000" pitchFamily="65" charset="-120"/>
              <a:ea typeface="DFKai-SB" panose="03000509000000000000" pitchFamily="65" charset="-120"/>
              <a:sym typeface="Times New Roman" panose="02020603050405020304" pitchFamily="18" charset="0"/>
            </a:endParaRPr>
          </a:p>
        </p:txBody>
      </p:sp>
      <p:sp>
        <p:nvSpPr>
          <p:cNvPr id="18" name="任意多边形: 形状 7"/>
          <p:cNvSpPr/>
          <p:nvPr/>
        </p:nvSpPr>
        <p:spPr>
          <a:xfrm>
            <a:off x="1860241" y="237585"/>
            <a:ext cx="8615603"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全球金融市場的開放與融合的優點</a:t>
            </a:r>
          </a:p>
        </p:txBody>
      </p:sp>
      <p:sp>
        <p:nvSpPr>
          <p:cNvPr id="20" name="Freeform 5"/>
          <p:cNvSpPr/>
          <p:nvPr/>
        </p:nvSpPr>
        <p:spPr bwMode="auto">
          <a:xfrm>
            <a:off x="3795167" y="970407"/>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8"/>
          <p:cNvSpPr/>
          <p:nvPr/>
        </p:nvSpPr>
        <p:spPr>
          <a:xfrm>
            <a:off x="431924" y="3798916"/>
            <a:ext cx="11111230" cy="2769989"/>
          </a:xfrm>
          <a:prstGeom prst="roundRect">
            <a:avLst>
              <a:gd name="adj" fmla="val 8232"/>
            </a:avLst>
          </a:prstGeom>
          <a:solidFill>
            <a:srgbClr val="92D050">
              <a:alpha val="10196"/>
            </a:srgbClr>
          </a:solidFill>
          <a:ln w="19050" cap="rnd" cmpd="sng">
            <a:solidFill>
              <a:srgbClr val="99CC00"/>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2" name="文本框 1"/>
          <p:cNvSpPr txBox="1"/>
          <p:nvPr/>
        </p:nvSpPr>
        <p:spPr>
          <a:xfrm>
            <a:off x="431924" y="1577642"/>
            <a:ext cx="11199495" cy="2062103"/>
          </a:xfrm>
          <a:prstGeom prst="rect">
            <a:avLst/>
          </a:prstGeom>
          <a:noFill/>
        </p:spPr>
        <p:txBody>
          <a:bodyPr wrap="square" rtlCol="0">
            <a:spAutoFit/>
          </a:bodyPr>
          <a:lstStyle/>
          <a:p>
            <a:pPr algn="just">
              <a:spcBef>
                <a:spcPts val="0"/>
              </a:spcBef>
              <a:spcAft>
                <a:spcPts val="0"/>
              </a:spcAft>
              <a:buFont typeface="Wingdings" panose="05000000000000000000" charset="0"/>
              <a:buNone/>
            </a:pPr>
            <a:r>
              <a:rPr lang="zh-CN" altLang="en-US" sz="3200" dirty="0">
                <a:latin typeface="DFKai-SB" panose="03000509000000000000" pitchFamily="65" charset="-120"/>
                <a:ea typeface="DFKai-SB" panose="03000509000000000000" pitchFamily="65" charset="-120"/>
                <a:cs typeface="+mn-ea"/>
                <a:sym typeface="Times New Roman" panose="02020603050405020304" pitchFamily="18" charset="0"/>
              </a:rPr>
              <a:t>改革開放以來，我國金融業開放有序推進。在各國金融市場開放融合的今天，國</a:t>
            </a:r>
            <a:r>
              <a:rPr lang="zh-TW" altLang="en-US" sz="3200" dirty="0">
                <a:latin typeface="DFKai-SB" panose="03000509000000000000" pitchFamily="65" charset="-120"/>
                <a:ea typeface="DFKai-SB" panose="03000509000000000000" pitchFamily="65" charset="-120"/>
                <a:cs typeface="+mn-ea"/>
                <a:sym typeface="Times New Roman" panose="02020603050405020304" pitchFamily="18" charset="0"/>
              </a:rPr>
              <a:t>家</a:t>
            </a:r>
            <a:r>
              <a:rPr lang="zh-CN" altLang="en-US" sz="3200" dirty="0">
                <a:latin typeface="DFKai-SB" panose="03000509000000000000" pitchFamily="65" charset="-120"/>
                <a:ea typeface="DFKai-SB" panose="03000509000000000000" pitchFamily="65" charset="-120"/>
                <a:cs typeface="+mn-ea"/>
                <a:sym typeface="Times New Roman" panose="02020603050405020304" pitchFamily="18" charset="0"/>
              </a:rPr>
              <a:t>金融業對外開放步伐明顯加快，先後採取重大措施，擴大金融業的對外開放，令中國的金融市場與世界金融市場高度融合。 </a:t>
            </a:r>
          </a:p>
        </p:txBody>
      </p:sp>
      <p:sp>
        <p:nvSpPr>
          <p:cNvPr id="4" name="文本框 3"/>
          <p:cNvSpPr txBox="1"/>
          <p:nvPr/>
        </p:nvSpPr>
        <p:spPr>
          <a:xfrm>
            <a:off x="540384" y="3845082"/>
            <a:ext cx="10894310" cy="2677656"/>
          </a:xfrm>
          <a:prstGeom prst="rect">
            <a:avLst/>
          </a:prstGeom>
          <a:noFill/>
          <a:ln>
            <a:noFill/>
            <a:prstDash val="dashDot"/>
          </a:ln>
        </p:spPr>
        <p:txBody>
          <a:bodyPr wrap="square" rtlCol="0">
            <a:spAutoFit/>
          </a:bodyPr>
          <a:lstStyle/>
          <a:p>
            <a:pPr algn="ctr" fontAlgn="auto"/>
            <a:r>
              <a:rPr lang="zh-TW" altLang="en-US" sz="2400" dirty="0">
                <a:latin typeface="DFKai-SB" panose="03000509000000000000" pitchFamily="65" charset="-120"/>
                <a:ea typeface="DFKai-SB" panose="03000509000000000000" pitchFamily="65" charset="-120"/>
              </a:rPr>
              <a:t>相關報導</a:t>
            </a:r>
            <a:r>
              <a:rPr lang="en-US" altLang="zh-TW" sz="2400" dirty="0">
                <a:latin typeface="DFKai-SB" panose="03000509000000000000" pitchFamily="65" charset="-120"/>
                <a:ea typeface="DFKai-SB" panose="03000509000000000000" pitchFamily="65" charset="-120"/>
              </a:rPr>
              <a:t>: </a:t>
            </a:r>
            <a:endParaRPr lang="en-US" altLang="zh-CN" sz="2400" dirty="0">
              <a:latin typeface="DFKai-SB" panose="03000509000000000000" pitchFamily="65" charset="-120"/>
              <a:ea typeface="DFKai-SB" panose="03000509000000000000" pitchFamily="65" charset="-120"/>
            </a:endParaRPr>
          </a:p>
          <a:p>
            <a:pPr fontAlgn="auto"/>
            <a:r>
              <a:rPr lang="zh-CN" altLang="en-US" sz="2400" dirty="0">
                <a:latin typeface="DFKai-SB" panose="03000509000000000000" pitchFamily="65" charset="-120"/>
                <a:ea typeface="DFKai-SB" panose="03000509000000000000" pitchFamily="65" charset="-120"/>
              </a:rPr>
              <a:t>從全面取消合格境外機構投資者和人民幣合格境外機構投資者投資額度限制，到放寬境外機構投資者本外幣匯出比例限制，再到徹底取消銀行、證券、基金管理等多領域的外資持股比例限制，取消企業征信評級、信用評級等領域的准入限制，給予外資國民待遇……近年來，中國一系列重大金融開放舉措落地見效，金融業對外開放跑出「加速度」。</a:t>
            </a:r>
            <a:r>
              <a:rPr lang="en-US" altLang="zh-CN" sz="2000" dirty="0">
                <a:latin typeface="DFKai-SB" panose="03000509000000000000" pitchFamily="65" charset="-120"/>
                <a:ea typeface="DFKai-SB" panose="03000509000000000000" pitchFamily="65" charset="-120"/>
              </a:rPr>
              <a:t>  </a:t>
            </a:r>
            <a:endParaRPr lang="en-US" altLang="zh-CN" sz="2000" dirty="0">
              <a:latin typeface="DFKai-SB" panose="03000509000000000000" pitchFamily="65" charset="-120"/>
              <a:ea typeface="DFKai-SB" panose="03000509000000000000" pitchFamily="65" charset="-120"/>
              <a:sym typeface="+mn-ea"/>
            </a:endParaRPr>
          </a:p>
          <a:p>
            <a:r>
              <a:rPr lang="zh-CN" altLang="en-US" sz="1200" dirty="0">
                <a:latin typeface="Times New Roman" panose="02020603050405020304" pitchFamily="18" charset="0"/>
                <a:ea typeface="DFKai-SB" panose="03000509000000000000" pitchFamily="65" charset="-120"/>
                <a:cs typeface="Times New Roman" panose="02020603050405020304" pitchFamily="18" charset="0"/>
              </a:rPr>
              <a:t>資料來源：中國經濟網</a:t>
            </a:r>
            <a:endParaRPr lang="en-US" altLang="zh-CN" sz="1200" dirty="0">
              <a:latin typeface="Times New Roman" panose="02020603050405020304" pitchFamily="18" charset="0"/>
              <a:ea typeface="DFKai-SB" panose="03000509000000000000" pitchFamily="65" charset="-120"/>
              <a:cs typeface="Times New Roman" panose="02020603050405020304" pitchFamily="18" charset="0"/>
            </a:endParaRPr>
          </a:p>
          <a:p>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http://www.ce.cn/macro/more/202101/09/t20210109_36205608.shtml)</a:t>
            </a:r>
            <a:endParaRPr lang="en-US" altLang="zh-CN" sz="12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1" name="任意多边形: 形状 7"/>
          <p:cNvSpPr/>
          <p:nvPr/>
        </p:nvSpPr>
        <p:spPr>
          <a:xfrm>
            <a:off x="2003368" y="222112"/>
            <a:ext cx="7663457" cy="5626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36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全球金融市場的開放與融合的優點</a:t>
            </a:r>
          </a:p>
        </p:txBody>
      </p:sp>
      <p:pic>
        <p:nvPicPr>
          <p:cNvPr id="12" name="Picture 11"/>
          <p:cNvPicPr>
            <a:picLocks noChangeAspect="1"/>
          </p:cNvPicPr>
          <p:nvPr/>
        </p:nvPicPr>
        <p:blipFill>
          <a:blip r:embed="rId2"/>
          <a:stretch>
            <a:fillRect/>
          </a:stretch>
        </p:blipFill>
        <p:spPr>
          <a:xfrm>
            <a:off x="170449" y="155345"/>
            <a:ext cx="1396959" cy="508542"/>
          </a:xfrm>
          <a:prstGeom prst="rect">
            <a:avLst/>
          </a:prstGeom>
        </p:spPr>
      </p:pic>
      <p:sp>
        <p:nvSpPr>
          <p:cNvPr id="13" name="任意多边形: 形状 7"/>
          <p:cNvSpPr/>
          <p:nvPr/>
        </p:nvSpPr>
        <p:spPr bwMode="auto">
          <a:xfrm>
            <a:off x="2135495" y="856703"/>
            <a:ext cx="7531330"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spcAft>
                <a:spcPct val="35000"/>
              </a:spcAft>
              <a:defRPr/>
            </a:pPr>
            <a:r>
              <a:rPr lang="zh-TW" altLang="en-US" sz="3200" b="1" dirty="0">
                <a:latin typeface="DFKai-SB" panose="03000509000000000000" pitchFamily="65" charset="-120"/>
                <a:ea typeface="DFKai-SB" panose="03000509000000000000" pitchFamily="65" charset="-120"/>
                <a:sym typeface="Times New Roman" panose="02020603050405020304" pitchFamily="18" charset="0"/>
              </a:rPr>
              <a:t>金融市場融合推動國家與世界經濟發展</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95264" y="1264721"/>
            <a:ext cx="11374929" cy="1785104"/>
          </a:xfrm>
          <a:prstGeom prst="rect">
            <a:avLst/>
          </a:prstGeom>
          <a:solidFill>
            <a:schemeClr val="accent3">
              <a:lumMod val="20000"/>
              <a:lumOff val="80000"/>
            </a:schemeClr>
          </a:solidFill>
          <a:ln w="38100">
            <a:solidFill>
              <a:srgbClr val="FF0000"/>
            </a:solidFill>
          </a:ln>
        </p:spPr>
        <p:txBody>
          <a:bodyPr wrap="square" rtlCol="0">
            <a:spAutoFit/>
          </a:bodyPr>
          <a:lstStyle/>
          <a:p>
            <a:r>
              <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香港股市高度國際化，吸引了全球企業上市融資。</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截至</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2021</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年底，香港股票市場的市值合共約</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42.3</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萬億元；大部分國際經紀行亦在香港設立分公司。截至年底，在聯交所的</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638</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個參與者及期交所的</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194</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個參與者中，分別有</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25%</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和</a:t>
            </a:r>
            <a:r>
              <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53%</a:t>
            </a:r>
            <a:r>
              <a:rPr lang="zh-TW" altLang="en-US"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來自內地或海外市場。</a:t>
            </a:r>
            <a:endParaRPr lang="en-US" altLang="zh-TW" sz="2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r>
              <a:rPr lang="en-US" altLang="zh-TW" sz="1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TW" altLang="en-US" sz="1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請教師留意最新數據公布以自行更新有關內容。</a:t>
            </a:r>
            <a:r>
              <a:rPr lang="en-US" altLang="zh-TW" sz="1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endParaRPr lang="zh-TW" altLang="en-US" sz="14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sp>
        <p:nvSpPr>
          <p:cNvPr id="7" name="文本框 6"/>
          <p:cNvSpPr txBox="1"/>
          <p:nvPr/>
        </p:nvSpPr>
        <p:spPr>
          <a:xfrm>
            <a:off x="3657953" y="3080333"/>
            <a:ext cx="3923080" cy="572464"/>
          </a:xfrm>
          <a:prstGeom prst="rect">
            <a:avLst/>
          </a:prstGeom>
          <a:noFill/>
        </p:spPr>
        <p:txBody>
          <a:bodyPr wrap="square" rtlCol="0">
            <a:spAutoFit/>
          </a:bodyPr>
          <a:lstStyle/>
          <a:p>
            <a:pPr algn="ctr">
              <a:lnSpc>
                <a:spcPct val="130000"/>
              </a:lnSpc>
            </a:pPr>
            <a:r>
              <a:rPr lang="zh-CN" altLang="en-US" sz="2400" b="1" dirty="0">
                <a:latin typeface="DFKai-SB" panose="03000509000000000000" pitchFamily="65" charset="-120"/>
                <a:ea typeface="DFKai-SB" panose="03000509000000000000" pitchFamily="65" charset="-120"/>
                <a:sym typeface="+mn-ea"/>
              </a:rPr>
              <a:t>在香港上市的主要優勢</a:t>
            </a:r>
            <a:r>
              <a:rPr lang="zh-TW" altLang="en-US" sz="2400" b="1" dirty="0">
                <a:latin typeface="DFKai-SB" panose="03000509000000000000" pitchFamily="65" charset="-120"/>
                <a:ea typeface="DFKai-SB" panose="03000509000000000000" pitchFamily="65" charset="-120"/>
                <a:sym typeface="+mn-ea"/>
              </a:rPr>
              <a:t>舉隅</a:t>
            </a:r>
            <a:endParaRPr lang="zh-CN" altLang="en-US" sz="2400" b="1" dirty="0">
              <a:latin typeface="DFKai-SB" panose="03000509000000000000" pitchFamily="65" charset="-120"/>
              <a:ea typeface="DFKai-SB" panose="03000509000000000000" pitchFamily="65" charset="-120"/>
              <a:cs typeface="+mn-ea"/>
              <a:sym typeface="+mn-ea"/>
            </a:endParaRPr>
          </a:p>
        </p:txBody>
      </p:sp>
      <p:grpSp>
        <p:nvGrpSpPr>
          <p:cNvPr id="6" name="组合 5"/>
          <p:cNvGrpSpPr/>
          <p:nvPr/>
        </p:nvGrpSpPr>
        <p:grpSpPr>
          <a:xfrm>
            <a:off x="1303514" y="3686389"/>
            <a:ext cx="9296464" cy="2779096"/>
            <a:chOff x="609426" y="1909266"/>
            <a:chExt cx="10085223" cy="3252177"/>
          </a:xfrm>
        </p:grpSpPr>
        <p:sp>
          <p:nvSpPr>
            <p:cNvPr id="8" name="Block Arc 6"/>
            <p:cNvSpPr/>
            <p:nvPr/>
          </p:nvSpPr>
          <p:spPr>
            <a:xfrm>
              <a:off x="4725952" y="1909266"/>
              <a:ext cx="1068182" cy="1068183"/>
            </a:xfrm>
            <a:prstGeom prst="blockArc">
              <a:avLst>
                <a:gd name="adj1" fmla="val 10800000"/>
                <a:gd name="adj2" fmla="val 5445255"/>
                <a:gd name="adj3" fmla="val 14593"/>
              </a:avLst>
            </a:prstGeom>
            <a:solidFill>
              <a:srgbClr val="FFBC0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sym typeface="Arial" panose="020B0604020202020204" pitchFamily="34" charset="0"/>
              </a:endParaRPr>
            </a:p>
          </p:txBody>
        </p:sp>
        <p:sp>
          <p:nvSpPr>
            <p:cNvPr id="9" name="Block Arc 7"/>
            <p:cNvSpPr/>
            <p:nvPr/>
          </p:nvSpPr>
          <p:spPr>
            <a:xfrm rot="10800000">
              <a:off x="4725953" y="2818080"/>
              <a:ext cx="1068182" cy="1068183"/>
            </a:xfrm>
            <a:prstGeom prst="blockArc">
              <a:avLst>
                <a:gd name="adj1" fmla="val 10800000"/>
                <a:gd name="adj2" fmla="val 5445255"/>
                <a:gd name="adj3" fmla="val 14593"/>
              </a:avLst>
            </a:prstGeom>
            <a:solidFill>
              <a:srgbClr val="F5565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sym typeface="Arial" panose="020B0604020202020204" pitchFamily="34" charset="0"/>
              </a:endParaRPr>
            </a:p>
          </p:txBody>
        </p:sp>
        <p:sp>
          <p:nvSpPr>
            <p:cNvPr id="10" name="Block Arc 8"/>
            <p:cNvSpPr/>
            <p:nvPr/>
          </p:nvSpPr>
          <p:spPr>
            <a:xfrm>
              <a:off x="5644030" y="2824715"/>
              <a:ext cx="1068182" cy="1068183"/>
            </a:xfrm>
            <a:prstGeom prst="blockArc">
              <a:avLst>
                <a:gd name="adj1" fmla="val 10800000"/>
                <a:gd name="adj2" fmla="val 5445255"/>
                <a:gd name="adj3" fmla="val 14593"/>
              </a:avLst>
            </a:prstGeom>
            <a:solidFill>
              <a:srgbClr val="FFBC0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sym typeface="Arial" panose="020B0604020202020204" pitchFamily="34" charset="0"/>
              </a:endParaRPr>
            </a:p>
          </p:txBody>
        </p:sp>
        <p:sp>
          <p:nvSpPr>
            <p:cNvPr id="11" name="Block Arc 9"/>
            <p:cNvSpPr/>
            <p:nvPr/>
          </p:nvSpPr>
          <p:spPr>
            <a:xfrm rot="10800000">
              <a:off x="5644031" y="3741118"/>
              <a:ext cx="1068182" cy="1068183"/>
            </a:xfrm>
            <a:prstGeom prst="blockArc">
              <a:avLst>
                <a:gd name="adj1" fmla="val 10800000"/>
                <a:gd name="adj2" fmla="val 5445255"/>
                <a:gd name="adj3" fmla="val 14593"/>
              </a:avLst>
            </a:prstGeom>
            <a:solidFill>
              <a:srgbClr val="F5565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sym typeface="Arial" panose="020B0604020202020204" pitchFamily="34" charset="0"/>
              </a:endParaRPr>
            </a:p>
          </p:txBody>
        </p:sp>
        <p:sp>
          <p:nvSpPr>
            <p:cNvPr id="12" name="Block Arc 10"/>
            <p:cNvSpPr/>
            <p:nvPr/>
          </p:nvSpPr>
          <p:spPr>
            <a:xfrm>
              <a:off x="6555475" y="3747753"/>
              <a:ext cx="1068182" cy="1068183"/>
            </a:xfrm>
            <a:prstGeom prst="blockArc">
              <a:avLst>
                <a:gd name="adj1" fmla="val 10800000"/>
                <a:gd name="adj2" fmla="val 5445255"/>
                <a:gd name="adj3" fmla="val 14593"/>
              </a:avLst>
            </a:prstGeom>
            <a:solidFill>
              <a:srgbClr val="FFBC0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prstClr val="black"/>
                </a:solidFill>
                <a:effectLst/>
                <a:uLnTx/>
                <a:uFillTx/>
                <a:latin typeface="Microsoft JhengHei" panose="020B0604030504040204" pitchFamily="34" charset="-120"/>
                <a:ea typeface="Microsoft JhengHei" panose="020B0604030504040204" pitchFamily="34" charset="-120"/>
                <a:sym typeface="Arial" panose="020B0604020202020204" pitchFamily="34" charset="0"/>
              </a:endParaRPr>
            </a:p>
          </p:txBody>
        </p:sp>
        <p:sp>
          <p:nvSpPr>
            <p:cNvPr id="13" name="Oval 11"/>
            <p:cNvSpPr/>
            <p:nvPr/>
          </p:nvSpPr>
          <p:spPr>
            <a:xfrm>
              <a:off x="5007926" y="2191240"/>
              <a:ext cx="504235" cy="504235"/>
            </a:xfrm>
            <a:prstGeom prst="ellipse">
              <a:avLst/>
            </a:prstGeom>
            <a:solidFill>
              <a:srgbClr val="FFBC0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Microsoft JhengHei" panose="020B0604030504040204" pitchFamily="34" charset="-120"/>
                  <a:ea typeface="Microsoft JhengHei" panose="020B0604030504040204" pitchFamily="34" charset="-120"/>
                  <a:sym typeface="Arial" panose="020B0604020202020204" pitchFamily="34" charset="0"/>
                </a:rPr>
                <a:t>1</a:t>
              </a:r>
            </a:p>
          </p:txBody>
        </p:sp>
        <p:sp>
          <p:nvSpPr>
            <p:cNvPr id="14" name="Oval 12"/>
            <p:cNvSpPr/>
            <p:nvPr/>
          </p:nvSpPr>
          <p:spPr>
            <a:xfrm>
              <a:off x="5011242" y="3100054"/>
              <a:ext cx="504235" cy="504235"/>
            </a:xfrm>
            <a:prstGeom prst="ellipse">
              <a:avLst/>
            </a:prstGeom>
            <a:solidFill>
              <a:srgbClr val="F5565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Microsoft JhengHei" panose="020B0604030504040204" pitchFamily="34" charset="-120"/>
                  <a:ea typeface="Microsoft JhengHei" panose="020B0604030504040204" pitchFamily="34" charset="-120"/>
                  <a:sym typeface="Arial" panose="020B0604020202020204" pitchFamily="34" charset="0"/>
                </a:rPr>
                <a:t>2</a:t>
              </a:r>
            </a:p>
          </p:txBody>
        </p:sp>
        <p:sp>
          <p:nvSpPr>
            <p:cNvPr id="15" name="Oval 13"/>
            <p:cNvSpPr/>
            <p:nvPr/>
          </p:nvSpPr>
          <p:spPr>
            <a:xfrm>
              <a:off x="5929320" y="3106688"/>
              <a:ext cx="504235" cy="504235"/>
            </a:xfrm>
            <a:prstGeom prst="ellipse">
              <a:avLst/>
            </a:prstGeom>
            <a:solidFill>
              <a:srgbClr val="FFBC0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Microsoft JhengHei" panose="020B0604030504040204" pitchFamily="34" charset="-120"/>
                  <a:ea typeface="Microsoft JhengHei" panose="020B0604030504040204" pitchFamily="34" charset="-120"/>
                  <a:sym typeface="Arial" panose="020B0604020202020204" pitchFamily="34" charset="0"/>
                </a:rPr>
                <a:t>3</a:t>
              </a:r>
            </a:p>
          </p:txBody>
        </p:sp>
        <p:sp>
          <p:nvSpPr>
            <p:cNvPr id="16" name="Oval 14"/>
            <p:cNvSpPr/>
            <p:nvPr/>
          </p:nvSpPr>
          <p:spPr>
            <a:xfrm>
              <a:off x="5929320" y="4029727"/>
              <a:ext cx="504235" cy="504235"/>
            </a:xfrm>
            <a:prstGeom prst="ellipse">
              <a:avLst/>
            </a:prstGeom>
            <a:solidFill>
              <a:srgbClr val="F55656"/>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Microsoft JhengHei" panose="020B0604030504040204" pitchFamily="34" charset="-120"/>
                  <a:ea typeface="Microsoft JhengHei" panose="020B0604030504040204" pitchFamily="34" charset="-120"/>
                  <a:sym typeface="Arial" panose="020B0604020202020204" pitchFamily="34" charset="0"/>
                </a:rPr>
                <a:t>4</a:t>
              </a:r>
            </a:p>
          </p:txBody>
        </p:sp>
        <p:sp>
          <p:nvSpPr>
            <p:cNvPr id="17" name="Oval 15"/>
            <p:cNvSpPr/>
            <p:nvPr/>
          </p:nvSpPr>
          <p:spPr>
            <a:xfrm>
              <a:off x="6834132" y="4023091"/>
              <a:ext cx="504235" cy="504235"/>
            </a:xfrm>
            <a:prstGeom prst="ellipse">
              <a:avLst/>
            </a:prstGeom>
            <a:solidFill>
              <a:srgbClr val="FFBC0B"/>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r>
                <a:rPr kumimoji="0" lang="en-US" sz="1800" b="0" i="0" u="none" strike="noStrike" kern="0" cap="none" spc="0" normalizeH="0" baseline="0" noProof="0" dirty="0">
                  <a:ln>
                    <a:noFill/>
                  </a:ln>
                  <a:solidFill>
                    <a:prstClr val="white"/>
                  </a:solidFill>
                  <a:effectLst/>
                  <a:uLnTx/>
                  <a:uFillTx/>
                  <a:latin typeface="Microsoft JhengHei" panose="020B0604030504040204" pitchFamily="34" charset="-120"/>
                  <a:ea typeface="Microsoft JhengHei" panose="020B0604030504040204" pitchFamily="34" charset="-120"/>
                  <a:sym typeface="Arial" panose="020B0604020202020204" pitchFamily="34" charset="0"/>
                </a:rPr>
                <a:t>5</a:t>
              </a:r>
            </a:p>
          </p:txBody>
        </p:sp>
        <p:grpSp>
          <p:nvGrpSpPr>
            <p:cNvPr id="18" name="组合 17"/>
            <p:cNvGrpSpPr/>
            <p:nvPr/>
          </p:nvGrpSpPr>
          <p:grpSpPr>
            <a:xfrm>
              <a:off x="6165207" y="2091115"/>
              <a:ext cx="4529442" cy="494076"/>
              <a:chOff x="6066269" y="2091115"/>
              <a:chExt cx="4529442" cy="494076"/>
            </a:xfrm>
          </p:grpSpPr>
          <p:sp>
            <p:nvSpPr>
              <p:cNvPr id="31" name="AutoShape 28"/>
              <p:cNvSpPr/>
              <p:nvPr/>
            </p:nvSpPr>
            <p:spPr>
              <a:xfrm>
                <a:off x="6066269" y="2103493"/>
                <a:ext cx="4184155" cy="481698"/>
              </a:xfrm>
              <a:prstGeom prst="roundRect">
                <a:avLst>
                  <a:gd name="adj" fmla="val 8232"/>
                </a:avLst>
              </a:prstGeom>
              <a:solidFill>
                <a:srgbClr val="FFC000">
                  <a:alpha val="10196"/>
                </a:srgbClr>
              </a:solidFill>
              <a:ln w="19050" cap="rnd" cmpd="sng">
                <a:solidFill>
                  <a:schemeClr val="accent4">
                    <a:lumMod val="75000"/>
                  </a:schemeClr>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32" name="文本框 31"/>
              <p:cNvSpPr txBox="1"/>
              <p:nvPr/>
            </p:nvSpPr>
            <p:spPr>
              <a:xfrm>
                <a:off x="6066269" y="2091115"/>
                <a:ext cx="4529442" cy="480115"/>
              </a:xfrm>
              <a:prstGeom prst="rect">
                <a:avLst/>
              </a:prstGeom>
              <a:noFill/>
            </p:spPr>
            <p:txBody>
              <a:bodyPr wrap="square">
                <a:spAutoFit/>
              </a:bodyPr>
              <a:lstStyle/>
              <a:p>
                <a:r>
                  <a:rPr lang="zh-CN" altLang="en-US" sz="24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彙聚多元化的國際投資者</a:t>
                </a:r>
                <a:endParaRPr lang="zh-CN" altLang="en-US" sz="2400" dirty="0">
                  <a:latin typeface="Times New Roman" panose="02020603050405020304" pitchFamily="18" charset="0"/>
                  <a:cs typeface="Times New Roman" panose="02020603050405020304" pitchFamily="18" charset="0"/>
                </a:endParaRPr>
              </a:p>
            </p:txBody>
          </p:sp>
        </p:grpSp>
        <p:grpSp>
          <p:nvGrpSpPr>
            <p:cNvPr id="19" name="组合 18"/>
            <p:cNvGrpSpPr/>
            <p:nvPr/>
          </p:nvGrpSpPr>
          <p:grpSpPr>
            <a:xfrm>
              <a:off x="609426" y="2936791"/>
              <a:ext cx="4019515" cy="905909"/>
              <a:chOff x="682940" y="3112080"/>
              <a:chExt cx="4019515" cy="905909"/>
            </a:xfrm>
          </p:grpSpPr>
          <p:sp>
            <p:nvSpPr>
              <p:cNvPr id="29" name="AutoShape 28"/>
              <p:cNvSpPr/>
              <p:nvPr/>
            </p:nvSpPr>
            <p:spPr>
              <a:xfrm>
                <a:off x="682940" y="3190589"/>
                <a:ext cx="4019515" cy="827400"/>
              </a:xfrm>
              <a:prstGeom prst="roundRect">
                <a:avLst>
                  <a:gd name="adj" fmla="val 8232"/>
                </a:avLst>
              </a:prstGeom>
              <a:solidFill>
                <a:srgbClr val="FF0000">
                  <a:alpha val="10196"/>
                </a:srgbClr>
              </a:solidFill>
              <a:ln w="19050" cap="rnd" cmpd="sng">
                <a:solidFill>
                  <a:srgbClr val="C00000"/>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30" name="文本框 29"/>
              <p:cNvSpPr txBox="1"/>
              <p:nvPr/>
            </p:nvSpPr>
            <p:spPr>
              <a:xfrm>
                <a:off x="760091" y="3112080"/>
                <a:ext cx="3942364" cy="864207"/>
              </a:xfrm>
              <a:prstGeom prst="rect">
                <a:avLst/>
              </a:prstGeom>
              <a:noFill/>
            </p:spPr>
            <p:txBody>
              <a:bodyPr wrap="square">
                <a:spAutoFit/>
              </a:bodyPr>
              <a:lstStyle/>
              <a:p>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mn-ea"/>
                  </a:rPr>
                  <a:t>上市融資途徑多樣，也沒有外匯管制</a:t>
                </a:r>
                <a:endParaRPr lang="zh-CN" altLang="en-US" sz="2400" dirty="0">
                  <a:latin typeface="Times New Roman" panose="02020603050405020304" pitchFamily="18" charset="0"/>
                  <a:cs typeface="Times New Roman" panose="02020603050405020304" pitchFamily="18" charset="0"/>
                </a:endParaRPr>
              </a:p>
            </p:txBody>
          </p:sp>
        </p:grpSp>
        <p:grpSp>
          <p:nvGrpSpPr>
            <p:cNvPr id="20" name="组合 19"/>
            <p:cNvGrpSpPr/>
            <p:nvPr/>
          </p:nvGrpSpPr>
          <p:grpSpPr>
            <a:xfrm>
              <a:off x="6785726" y="2806350"/>
              <a:ext cx="3748169" cy="881105"/>
              <a:chOff x="6712210" y="2811183"/>
              <a:chExt cx="3748169" cy="881105"/>
            </a:xfrm>
          </p:grpSpPr>
          <p:sp>
            <p:nvSpPr>
              <p:cNvPr id="27" name="AutoShape 28"/>
              <p:cNvSpPr/>
              <p:nvPr/>
            </p:nvSpPr>
            <p:spPr>
              <a:xfrm>
                <a:off x="6712210" y="2897599"/>
                <a:ext cx="3748169" cy="794689"/>
              </a:xfrm>
              <a:prstGeom prst="roundRect">
                <a:avLst>
                  <a:gd name="adj" fmla="val 8232"/>
                </a:avLst>
              </a:prstGeom>
              <a:solidFill>
                <a:srgbClr val="FFC000">
                  <a:alpha val="10196"/>
                </a:srgbClr>
              </a:solidFill>
              <a:ln w="19050" cap="rnd" cmpd="sng">
                <a:solidFill>
                  <a:schemeClr val="accent4">
                    <a:lumMod val="75000"/>
                  </a:schemeClr>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28" name="文本框 27"/>
              <p:cNvSpPr txBox="1"/>
              <p:nvPr/>
            </p:nvSpPr>
            <p:spPr>
              <a:xfrm>
                <a:off x="6712211" y="2811183"/>
                <a:ext cx="3748168" cy="864207"/>
              </a:xfrm>
              <a:prstGeom prst="rect">
                <a:avLst/>
              </a:prstGeom>
              <a:noFill/>
            </p:spPr>
            <p:txBody>
              <a:bodyPr wrap="square">
                <a:spAutoFit/>
              </a:bodyPr>
              <a:lstStyle/>
              <a:p>
                <a:r>
                  <a:rPr lang="zh-CN" altLang="en-US" sz="2400" b="0" dirty="0">
                    <a:solidFill>
                      <a:schemeClr val="tx1"/>
                    </a:solidFill>
                    <a:latin typeface="DFKai-SB" panose="03000509000000000000" pitchFamily="65" charset="-120"/>
                    <a:ea typeface="DFKai-SB" panose="03000509000000000000" pitchFamily="65" charset="-120"/>
                    <a:sym typeface="+mn-ea"/>
                  </a:rPr>
                  <a:t>健全且完善的監管和法律框架</a:t>
                </a:r>
                <a:endParaRPr lang="zh-CN" altLang="en-US" sz="2400" dirty="0"/>
              </a:p>
            </p:txBody>
          </p:sp>
        </p:grpSp>
        <p:grpSp>
          <p:nvGrpSpPr>
            <p:cNvPr id="21" name="组合 20"/>
            <p:cNvGrpSpPr/>
            <p:nvPr/>
          </p:nvGrpSpPr>
          <p:grpSpPr>
            <a:xfrm>
              <a:off x="710073" y="4233345"/>
              <a:ext cx="4838790" cy="928098"/>
              <a:chOff x="781044" y="4241962"/>
              <a:chExt cx="4838790" cy="928098"/>
            </a:xfrm>
          </p:grpSpPr>
          <p:sp>
            <p:nvSpPr>
              <p:cNvPr id="25" name="AutoShape 28"/>
              <p:cNvSpPr/>
              <p:nvPr/>
            </p:nvSpPr>
            <p:spPr>
              <a:xfrm>
                <a:off x="781044" y="4342660"/>
                <a:ext cx="4838790" cy="827400"/>
              </a:xfrm>
              <a:prstGeom prst="roundRect">
                <a:avLst>
                  <a:gd name="adj" fmla="val 8232"/>
                </a:avLst>
              </a:prstGeom>
              <a:solidFill>
                <a:srgbClr val="FF0000">
                  <a:alpha val="10196"/>
                </a:srgbClr>
              </a:solidFill>
              <a:ln w="19050" cap="rnd" cmpd="sng">
                <a:solidFill>
                  <a:srgbClr val="C00000"/>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26" name="文本框 25"/>
              <p:cNvSpPr txBox="1"/>
              <p:nvPr/>
            </p:nvSpPr>
            <p:spPr>
              <a:xfrm>
                <a:off x="956174" y="4241962"/>
                <a:ext cx="4556851" cy="864207"/>
              </a:xfrm>
              <a:prstGeom prst="rect">
                <a:avLst/>
              </a:prstGeom>
              <a:noFill/>
            </p:spPr>
            <p:txBody>
              <a:bodyPr wrap="square">
                <a:spAutoFit/>
              </a:bodyPr>
              <a:lstStyle/>
              <a:p>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mn-ea"/>
                  </a:rPr>
                  <a:t>滬深港通機制下</a:t>
                </a:r>
                <a:r>
                  <a:rPr lang="zh-CN" altLang="en-US" sz="2400" b="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與內地資本市場互聯互通</a:t>
                </a:r>
                <a:endParaRPr lang="zh-CN" altLang="en-US" sz="2400" dirty="0">
                  <a:latin typeface="Times New Roman" panose="02020603050405020304" pitchFamily="18" charset="0"/>
                  <a:cs typeface="Times New Roman" panose="02020603050405020304" pitchFamily="18" charset="0"/>
                </a:endParaRPr>
              </a:p>
            </p:txBody>
          </p:sp>
        </p:grpSp>
        <p:grpSp>
          <p:nvGrpSpPr>
            <p:cNvPr id="22" name="组合 21"/>
            <p:cNvGrpSpPr/>
            <p:nvPr/>
          </p:nvGrpSpPr>
          <p:grpSpPr>
            <a:xfrm>
              <a:off x="7775706" y="4029727"/>
              <a:ext cx="2910238" cy="929702"/>
              <a:chOff x="7653788" y="4038344"/>
              <a:chExt cx="2910238" cy="929702"/>
            </a:xfrm>
          </p:grpSpPr>
          <p:sp>
            <p:nvSpPr>
              <p:cNvPr id="23" name="AutoShape 28"/>
              <p:cNvSpPr/>
              <p:nvPr/>
            </p:nvSpPr>
            <p:spPr>
              <a:xfrm>
                <a:off x="7653788" y="4038722"/>
                <a:ext cx="2758188" cy="929324"/>
              </a:xfrm>
              <a:prstGeom prst="roundRect">
                <a:avLst>
                  <a:gd name="adj" fmla="val 8232"/>
                </a:avLst>
              </a:prstGeom>
              <a:solidFill>
                <a:srgbClr val="FFC000">
                  <a:alpha val="10196"/>
                </a:srgbClr>
              </a:solidFill>
              <a:ln w="19050" cap="rnd" cmpd="sng">
                <a:solidFill>
                  <a:schemeClr val="accent4">
                    <a:lumMod val="75000"/>
                  </a:schemeClr>
                </a:solidFill>
                <a:prstDash val="sysDot"/>
                <a:headEnd type="none" w="med" len="med"/>
                <a:tailEnd type="none" w="med" len="med"/>
              </a:ln>
              <a:effectLst>
                <a:outerShdw dist="35921" dir="2699999" algn="ctr" rotWithShape="0">
                  <a:schemeClr val="bg1">
                    <a:alpha val="50000"/>
                  </a:schemeClr>
                </a:outerShdw>
              </a:effectLst>
            </p:spPr>
            <p:txBody>
              <a:bodyPr wrap="none" anchor="ctr" anchorCtr="0"/>
              <a:lstStyle/>
              <a:p>
                <a:pPr algn="ctr">
                  <a:buNone/>
                </a:pPr>
                <a:endParaRPr lang="zh-CN" altLang="en-US" dirty="0">
                  <a:solidFill>
                    <a:srgbClr val="000000"/>
                  </a:solidFill>
                  <a:latin typeface="Microsoft JhengHei" panose="020B0604030504040204" pitchFamily="34" charset="-120"/>
                  <a:ea typeface="Microsoft JhengHei" panose="020B0604030504040204" pitchFamily="34" charset="-120"/>
                </a:endParaRPr>
              </a:p>
            </p:txBody>
          </p:sp>
          <p:sp>
            <p:nvSpPr>
              <p:cNvPr id="24" name="文本框 23"/>
              <p:cNvSpPr txBox="1"/>
              <p:nvPr/>
            </p:nvSpPr>
            <p:spPr>
              <a:xfrm>
                <a:off x="7677593" y="4038344"/>
                <a:ext cx="2886433" cy="864207"/>
              </a:xfrm>
              <a:prstGeom prst="rect">
                <a:avLst/>
              </a:prstGeom>
              <a:noFill/>
            </p:spPr>
            <p:txBody>
              <a:bodyPr wrap="square">
                <a:spAutoFit/>
              </a:bodyPr>
              <a:lstStyle/>
              <a:p>
                <a:r>
                  <a:rPr lang="zh-TW" altLang="en-US" sz="2400" dirty="0">
                    <a:latin typeface="DFKai-SB" panose="03000509000000000000" pitchFamily="65" charset="-120"/>
                    <a:ea typeface="DFKai-SB" panose="03000509000000000000" pitchFamily="65" charset="-120"/>
                    <a:sym typeface="+mn-ea"/>
                  </a:rPr>
                  <a:t>投資</a:t>
                </a:r>
                <a:r>
                  <a:rPr lang="zh-CN" altLang="en-US" sz="2400" b="0" dirty="0">
                    <a:solidFill>
                      <a:schemeClr val="tx1"/>
                    </a:solidFill>
                    <a:latin typeface="DFKai-SB" panose="03000509000000000000" pitchFamily="65" charset="-120"/>
                    <a:ea typeface="DFKai-SB" panose="03000509000000000000" pitchFamily="65" charset="-120"/>
                    <a:sym typeface="+mn-ea"/>
                  </a:rPr>
                  <a:t>產品</a:t>
                </a:r>
                <a:r>
                  <a:rPr lang="zh-TW" altLang="en-US" sz="2400" b="0" dirty="0">
                    <a:solidFill>
                      <a:schemeClr val="tx1"/>
                    </a:solidFill>
                    <a:latin typeface="DFKai-SB" panose="03000509000000000000" pitchFamily="65" charset="-120"/>
                    <a:ea typeface="DFKai-SB" panose="03000509000000000000" pitchFamily="65" charset="-120"/>
                    <a:sym typeface="+mn-ea"/>
                  </a:rPr>
                  <a:t>多樣化</a:t>
                </a:r>
                <a:r>
                  <a:rPr lang="zh-CN" altLang="en-US" sz="2400" b="0" dirty="0">
                    <a:solidFill>
                      <a:schemeClr val="tx1"/>
                    </a:solidFill>
                    <a:latin typeface="DFKai-SB" panose="03000509000000000000" pitchFamily="65" charset="-120"/>
                    <a:ea typeface="DFKai-SB" panose="03000509000000000000" pitchFamily="65" charset="-120"/>
                    <a:sym typeface="+mn-ea"/>
                  </a:rPr>
                  <a:t>與完善</a:t>
                </a:r>
                <a:r>
                  <a:rPr lang="zh-TW" altLang="en-US" sz="2400" b="0" dirty="0">
                    <a:solidFill>
                      <a:schemeClr val="tx1"/>
                    </a:solidFill>
                    <a:latin typeface="DFKai-SB" panose="03000509000000000000" pitchFamily="65" charset="-120"/>
                    <a:ea typeface="DFKai-SB" panose="03000509000000000000" pitchFamily="65" charset="-120"/>
                    <a:sym typeface="+mn-ea"/>
                  </a:rPr>
                  <a:t>的</a:t>
                </a:r>
                <a:r>
                  <a:rPr lang="zh-CN" altLang="en-US" sz="2400" b="0" dirty="0">
                    <a:solidFill>
                      <a:schemeClr val="tx1"/>
                    </a:solidFill>
                    <a:latin typeface="DFKai-SB" panose="03000509000000000000" pitchFamily="65" charset="-120"/>
                    <a:ea typeface="DFKai-SB" panose="03000509000000000000" pitchFamily="65" charset="-120"/>
                    <a:sym typeface="+mn-ea"/>
                  </a:rPr>
                  <a:t>系統</a:t>
                </a:r>
                <a:endParaRPr lang="zh-CN" altLang="en-US" sz="2400" dirty="0"/>
              </a:p>
            </p:txBody>
          </p:sp>
        </p:grpSp>
      </p:grpSp>
      <p:sp>
        <p:nvSpPr>
          <p:cNvPr id="5" name="Rectangle 4"/>
          <p:cNvSpPr/>
          <p:nvPr/>
        </p:nvSpPr>
        <p:spPr>
          <a:xfrm>
            <a:off x="6497162" y="2742997"/>
            <a:ext cx="5273031" cy="276999"/>
          </a:xfrm>
          <a:prstGeom prst="rect">
            <a:avLst/>
          </a:prstGeom>
        </p:spPr>
        <p:txBody>
          <a:bodyPr wrap="square">
            <a:spAutoFit/>
          </a:bodyPr>
          <a:lstStyle/>
          <a:p>
            <a:r>
              <a:rPr lang="zh-TW" altLang="en-US" sz="12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參考</a:t>
            </a:r>
            <a:r>
              <a:rPr lang="zh-CN" altLang="en-US" sz="12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來源：香港年報 </a:t>
            </a:r>
            <a:r>
              <a:rPr lang="en-US" altLang="zh-CN" sz="1200" kern="1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https://www.yearbook.gov.hk/2021/tc/</a:t>
            </a:r>
          </a:p>
        </p:txBody>
      </p:sp>
      <p:sp>
        <p:nvSpPr>
          <p:cNvPr id="33" name="任意多边形: 形状 7"/>
          <p:cNvSpPr/>
          <p:nvPr/>
        </p:nvSpPr>
        <p:spPr>
          <a:xfrm>
            <a:off x="2621595" y="153361"/>
            <a:ext cx="6660302" cy="5072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32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全球金融市場的開放與融合的優點</a:t>
            </a:r>
          </a:p>
        </p:txBody>
      </p:sp>
      <p:pic>
        <p:nvPicPr>
          <p:cNvPr id="34" name="Picture 33"/>
          <p:cNvPicPr>
            <a:picLocks noChangeAspect="1"/>
          </p:cNvPicPr>
          <p:nvPr/>
        </p:nvPicPr>
        <p:blipFill>
          <a:blip r:embed="rId2"/>
          <a:stretch>
            <a:fillRect/>
          </a:stretch>
        </p:blipFill>
        <p:spPr>
          <a:xfrm>
            <a:off x="170449" y="124782"/>
            <a:ext cx="1396959" cy="508542"/>
          </a:xfrm>
          <a:prstGeom prst="rect">
            <a:avLst/>
          </a:prstGeom>
        </p:spPr>
      </p:pic>
      <p:sp>
        <p:nvSpPr>
          <p:cNvPr id="35" name="任意多边形: 形状 7"/>
          <p:cNvSpPr/>
          <p:nvPr/>
        </p:nvSpPr>
        <p:spPr bwMode="auto">
          <a:xfrm>
            <a:off x="3762271" y="633324"/>
            <a:ext cx="418873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spcAft>
                <a:spcPct val="35000"/>
              </a:spcAft>
              <a:defRPr/>
            </a:pPr>
            <a:r>
              <a:rPr lang="zh-TW" altLang="en-US" sz="2800" b="1" dirty="0">
                <a:latin typeface="DFKai-SB" panose="03000509000000000000" pitchFamily="65" charset="-120"/>
                <a:ea typeface="DFKai-SB" panose="03000509000000000000" pitchFamily="65" charset="-120"/>
                <a:sym typeface="Times New Roman" panose="02020603050405020304" pitchFamily="18" charset="0"/>
              </a:rPr>
              <a:t>企業在香港上市融資</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3" y="1282293"/>
            <a:ext cx="11330712" cy="547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809331" y="1472767"/>
            <a:ext cx="10176399" cy="3416320"/>
          </a:xfrm>
          <a:prstGeom prst="rect">
            <a:avLst/>
          </a:prstGeom>
          <a:solidFill>
            <a:schemeClr val="accent6">
              <a:lumMod val="20000"/>
              <a:lumOff val="80000"/>
            </a:schemeClr>
          </a:solidFill>
        </p:spPr>
        <p:txBody>
          <a:bodyPr wrap="square" rtlCol="0">
            <a:spAutoFit/>
          </a:bodyPr>
          <a:lstStyle/>
          <a:p>
            <a:pPr marL="342900" indent="-342900" fontAlgn="auto">
              <a:buFont typeface="Arial" panose="020B0604020202020204" pitchFamily="34" charset="0"/>
              <a:buChar char="•"/>
            </a:pP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作為國際金融中心，香港同樣受到國際政局不穏定、新冠疫情反覆等因素影響到新股集資表現。然而，港交所</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2022</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4</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月新接獲上市申請</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22</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份，截至</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4</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月底處理中的上市申請共計</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168</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份，顯示申請上市的步伐未有放慢。 </a:t>
            </a:r>
          </a:p>
          <a:p>
            <a:pPr marL="342900" indent="-342900" fontAlgn="auto">
              <a:buFont typeface="Arial" panose="020B0604020202020204" pitchFamily="34" charset="0"/>
              <a:buChar char="•"/>
            </a:pP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為配合新興及創新產業公司的集資需要，港交所已於</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2018</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4</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月實施新上市制度，容許同股不同權架構</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的新興及創新企業和未有收入或盈利的生物科技公司來港上市，並透過設立便利管道，容許合資格發行人在香港作第二上市*。截至</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2022</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4</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月底，共有</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74</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間公司循新制度上市，首次公開招股集資額累計達</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5,807</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億元，佔同期</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IPO</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*集資總額超過四成。香港亦成為亞洲最大、全球第二大的生物科技融資中心。</a:t>
            </a:r>
            <a:endParaRPr lang="zh-CN" altLang="en-US" sz="2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 name="文字方塊 2"/>
          <p:cNvSpPr txBox="1"/>
          <p:nvPr/>
        </p:nvSpPr>
        <p:spPr>
          <a:xfrm>
            <a:off x="684641" y="4814365"/>
            <a:ext cx="10687170" cy="1200329"/>
          </a:xfrm>
          <a:prstGeom prst="rect">
            <a:avLst/>
          </a:prstGeom>
          <a:noFill/>
        </p:spPr>
        <p:txBody>
          <a:bodyPr wrap="square" rtlCol="0">
            <a:spAutoFit/>
          </a:bodyPr>
          <a:lstStyle/>
          <a:p>
            <a:r>
              <a:rPr lang="zh-TW" altLang="en-US" sz="1200" dirty="0">
                <a:latin typeface="Times New Roman" panose="02020603050405020304" pitchFamily="18" charset="0"/>
                <a:ea typeface="DFKai-SB" panose="03000509000000000000" pitchFamily="65" charset="-120"/>
                <a:cs typeface="Times New Roman" panose="02020603050405020304" pitchFamily="18" charset="0"/>
              </a:rPr>
              <a:t>註：</a:t>
            </a:r>
            <a:endParaRPr lang="en-US" altLang="zh-TW" sz="1200" dirty="0">
              <a:latin typeface="Times New Roman" panose="02020603050405020304" pitchFamily="18" charset="0"/>
              <a:ea typeface="DFKai-SB"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en-US" sz="1200" dirty="0">
                <a:latin typeface="Times New Roman" panose="02020603050405020304" pitchFamily="18" charset="0"/>
                <a:ea typeface="DFKai-SB" panose="03000509000000000000" pitchFamily="65" charset="-120"/>
                <a:cs typeface="Times New Roman" panose="02020603050405020304" pitchFamily="18" charset="0"/>
              </a:rPr>
              <a:t>「第二上市」是指若海外公司</a:t>
            </a:r>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a:t>
            </a:r>
            <a:r>
              <a:rPr lang="en-US" altLang="zh-TW" sz="1200" dirty="0" err="1">
                <a:latin typeface="Times New Roman" panose="02020603050405020304" pitchFamily="18" charset="0"/>
                <a:ea typeface="DFKai-SB" panose="03000509000000000000" pitchFamily="65" charset="-120"/>
                <a:cs typeface="Times New Roman" panose="02020603050405020304" pitchFamily="18" charset="0"/>
              </a:rPr>
              <a:t>i</a:t>
            </a:r>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DFKai-SB" panose="03000509000000000000" pitchFamily="65" charset="-120"/>
                <a:cs typeface="Times New Roman" panose="02020603050405020304" pitchFamily="18" charset="0"/>
              </a:rPr>
              <a:t>在認可證券交易所主要上市；及</a:t>
            </a:r>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(ii)</a:t>
            </a:r>
            <a:r>
              <a:rPr lang="zh-TW" altLang="en-US" sz="1200" dirty="0">
                <a:latin typeface="Times New Roman" panose="02020603050405020304" pitchFamily="18" charset="0"/>
                <a:ea typeface="DFKai-SB" panose="03000509000000000000" pitchFamily="65" charset="-120"/>
                <a:cs typeface="Times New Roman" panose="02020603050405020304" pitchFamily="18" charset="0"/>
              </a:rPr>
              <a:t>其大部分證券在香港以外地方買賣，並遵守本港及主要上市地的法律要求，可申請在香港交易所主板作「第二」上市。</a:t>
            </a:r>
            <a:endParaRPr lang="en-US" altLang="zh-TW" sz="1200" dirty="0">
              <a:latin typeface="Times New Roman" panose="02020603050405020304" pitchFamily="18" charset="0"/>
              <a:ea typeface="DFKai-SB"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TW" altLang="en-US" sz="1200" dirty="0">
                <a:latin typeface="Times New Roman" panose="02020603050405020304" pitchFamily="18" charset="0"/>
                <a:ea typeface="DFKai-SB" panose="03000509000000000000" pitchFamily="65" charset="-120"/>
                <a:cs typeface="Times New Roman" panose="02020603050405020304" pitchFamily="18" charset="0"/>
              </a:rPr>
              <a:t>首次公開招股（</a:t>
            </a:r>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Initial Public Offering</a:t>
            </a:r>
            <a:r>
              <a:rPr lang="zh-TW" altLang="en-US" sz="1200" dirty="0">
                <a:latin typeface="Times New Roman" panose="02020603050405020304" pitchFamily="18" charset="0"/>
                <a:ea typeface="DFKai-SB" panose="03000509000000000000" pitchFamily="65" charset="-120"/>
                <a:cs typeface="Times New Roman" panose="02020603050405020304" pitchFamily="18" charset="0"/>
              </a:rPr>
              <a:t>，簡稱</a:t>
            </a:r>
            <a:r>
              <a:rPr lang="en-US" altLang="zh-TW" sz="1200" dirty="0">
                <a:latin typeface="Times New Roman" panose="02020603050405020304" pitchFamily="18" charset="0"/>
                <a:ea typeface="DFKai-SB" panose="03000509000000000000" pitchFamily="65" charset="-120"/>
                <a:cs typeface="Times New Roman" panose="02020603050405020304" pitchFamily="18" charset="0"/>
              </a:rPr>
              <a:t>IPO</a:t>
            </a:r>
            <a:r>
              <a:rPr lang="zh-TW" altLang="en-US" sz="1200" dirty="0">
                <a:latin typeface="Times New Roman" panose="02020603050405020304" pitchFamily="18" charset="0"/>
                <a:ea typeface="DFKai-SB" panose="03000509000000000000" pitchFamily="65" charset="-120"/>
                <a:cs typeface="Times New Roman" panose="02020603050405020304" pitchFamily="18" charset="0"/>
              </a:rPr>
              <a:t>）</a:t>
            </a:r>
            <a:endParaRPr lang="en-US" altLang="zh-TW" sz="1200" dirty="0">
              <a:latin typeface="Times New Roman" panose="02020603050405020304" pitchFamily="18" charset="0"/>
              <a:ea typeface="DFKai-SB"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zh-CN" altLang="en-US" sz="1200" dirty="0">
                <a:latin typeface="Times New Roman" panose="02020603050405020304" pitchFamily="18" charset="0"/>
                <a:ea typeface="DFKai-SB" panose="03000509000000000000" pitchFamily="65" charset="-120"/>
                <a:cs typeface="Times New Roman" panose="02020603050405020304" pitchFamily="18" charset="0"/>
              </a:rPr>
              <a:t>** </a:t>
            </a:r>
            <a:r>
              <a:rPr lang="en-GB" altLang="zh-CN" sz="1200" dirty="0">
                <a:latin typeface="Times New Roman" panose="02020603050405020304" pitchFamily="18" charset="0"/>
                <a:ea typeface="DFKai-SB" panose="03000509000000000000" pitchFamily="65" charset="-120"/>
                <a:cs typeface="Times New Roman" panose="02020603050405020304" pitchFamily="18" charset="0"/>
              </a:rPr>
              <a:t>https://www.hkex.com.hk/-/media/HKEX-Market/News/Research-Reports/HKEx-Research-Papers/2019/CCEO_WVR_201907_c.pdf?la=zh-HK</a:t>
            </a:r>
            <a:endParaRPr lang="en-US" altLang="zh-CN" sz="1200" dirty="0">
              <a:latin typeface="Times New Roman" panose="02020603050405020304" pitchFamily="18" charset="0"/>
              <a:ea typeface="DFKai-SB" panose="03000509000000000000" pitchFamily="65" charset="-120"/>
              <a:cs typeface="Times New Roman" panose="02020603050405020304" pitchFamily="18" charset="0"/>
            </a:endParaRPr>
          </a:p>
          <a:p>
            <a:pPr marL="285750" indent="-285750">
              <a:buFont typeface="Arial" panose="020B0604020202020204" pitchFamily="34" charset="0"/>
              <a:buChar char="•"/>
            </a:pPr>
            <a:endParaRPr lang="en-US" altLang="zh-TW" sz="1200" dirty="0">
              <a:latin typeface="Times New Roman" panose="02020603050405020304" pitchFamily="18" charset="0"/>
              <a:ea typeface="DFKai-SB" panose="03000509000000000000" pitchFamily="65" charset="-12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70449" y="124782"/>
            <a:ext cx="1396959" cy="508542"/>
          </a:xfrm>
          <a:prstGeom prst="rect">
            <a:avLst/>
          </a:prstGeom>
        </p:spPr>
      </p:pic>
      <p:sp>
        <p:nvSpPr>
          <p:cNvPr id="17" name="任意多边形: 形状 7"/>
          <p:cNvSpPr/>
          <p:nvPr/>
        </p:nvSpPr>
        <p:spPr>
          <a:xfrm>
            <a:off x="2567379" y="242017"/>
            <a:ext cx="6660302" cy="5072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32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全球金融市場的開放與融合的優點</a:t>
            </a:r>
          </a:p>
        </p:txBody>
      </p:sp>
      <p:sp>
        <p:nvSpPr>
          <p:cNvPr id="6" name="Rectangle 5"/>
          <p:cNvSpPr/>
          <p:nvPr/>
        </p:nvSpPr>
        <p:spPr>
          <a:xfrm>
            <a:off x="871949" y="5938973"/>
            <a:ext cx="10176399" cy="600164"/>
          </a:xfrm>
          <a:prstGeom prst="rect">
            <a:avLst/>
          </a:prstGeom>
        </p:spPr>
        <p:txBody>
          <a:bodyPr wrap="square">
            <a:spAutoFit/>
          </a:bodyPr>
          <a:lstStyle/>
          <a:p>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參考資料</a:t>
            </a:r>
            <a:r>
              <a:rPr lang="en-GB" altLang="zh-TW" sz="11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1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政府新聞公報 </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(https://www.info.gov.hk/gia/general/202205/25/P2022052500189.htm)</a:t>
            </a:r>
          </a:p>
          <a:p>
            <a:pPr marL="171450" indent="-171450">
              <a:buFont typeface="Arial" panose="020B0604020202020204" pitchFamily="34" charset="0"/>
              <a:buChar char="•"/>
            </a:pPr>
            <a:r>
              <a:rPr lang="zh-TW" altLang="en-US" sz="1100" dirty="0">
                <a:latin typeface="Times New Roman" panose="02020603050405020304" pitchFamily="18" charset="0"/>
                <a:ea typeface="標楷體" panose="03000509000000000000" pitchFamily="65" charset="-120"/>
                <a:cs typeface="Times New Roman" panose="02020603050405020304" pitchFamily="18" charset="0"/>
              </a:rPr>
              <a:t>香港交易所</a:t>
            </a:r>
            <a:r>
              <a:rPr lang="en-US" altLang="zh-TW" sz="1100" dirty="0">
                <a:latin typeface="Times New Roman" panose="02020603050405020304" pitchFamily="18" charset="0"/>
                <a:ea typeface="標楷體" panose="03000509000000000000" pitchFamily="65" charset="-120"/>
                <a:cs typeface="Times New Roman" panose="02020603050405020304" pitchFamily="18" charset="0"/>
              </a:rPr>
              <a:t> (https://www.hkex.com.hk/Listing/Rules-and-Guidance/Listing-of-Overseas-Companies/Secondary-Listings-in-Hong-Kong?sc_lang=zh-HK)</a:t>
            </a:r>
          </a:p>
        </p:txBody>
      </p:sp>
      <p:sp>
        <p:nvSpPr>
          <p:cNvPr id="18" name="任意多边形: 形状 7"/>
          <p:cNvSpPr/>
          <p:nvPr/>
        </p:nvSpPr>
        <p:spPr bwMode="auto">
          <a:xfrm>
            <a:off x="3865780" y="757850"/>
            <a:ext cx="4188738" cy="648970"/>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46756" tIns="31703" rIns="246756" bIns="31703" anchor="ct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spcAft>
                <a:spcPct val="35000"/>
              </a:spcAft>
              <a:defRPr/>
            </a:pPr>
            <a:r>
              <a:rPr lang="zh-TW" altLang="en-US" sz="2800" b="1" dirty="0">
                <a:latin typeface="DFKai-SB" panose="03000509000000000000" pitchFamily="65" charset="-120"/>
                <a:ea typeface="DFKai-SB" panose="03000509000000000000" pitchFamily="65" charset="-120"/>
                <a:sym typeface="Times New Roman" panose="02020603050405020304" pitchFamily="18" charset="0"/>
              </a:rPr>
              <a:t>企業在香港上市融資</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5303" y="1419406"/>
            <a:ext cx="11041394" cy="2332946"/>
          </a:xfrm>
          <a:prstGeom prst="rect">
            <a:avLst/>
          </a:prstGeom>
          <a:solidFill>
            <a:schemeClr val="accent3">
              <a:lumMod val="20000"/>
              <a:lumOff val="80000"/>
            </a:schemeClr>
          </a:solidFill>
          <a:ln w="38100">
            <a:solidFill>
              <a:srgbClr val="C00000"/>
            </a:solidFill>
          </a:ln>
        </p:spPr>
        <p:txBody>
          <a:bodyPr wrap="square" rtlCol="0">
            <a:spAutoFit/>
          </a:bodyPr>
          <a:lstStyle/>
          <a:p>
            <a:pPr algn="l">
              <a:lnSpc>
                <a:spcPct val="130000"/>
              </a:lnSpc>
              <a:spcBef>
                <a:spcPts val="0"/>
              </a:spcBef>
              <a:spcAft>
                <a:spcPts val="0"/>
              </a:spcAft>
              <a:buClrTx/>
              <a:buFont typeface="Wingdings" panose="05000000000000000000" pitchFamily="2" charset="2"/>
              <a:buNone/>
            </a:pPr>
            <a:r>
              <a:rPr lang="en-US" altLang="zh-CN" sz="2800" kern="1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    </a:t>
            </a:r>
            <a:r>
              <a:rPr lang="zh-CN" sz="2800" kern="1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在日常生活中，人們會合</a:t>
            </a:r>
            <a:r>
              <a:rPr lang="zh-TW" altLang="en-US" sz="2800" kern="1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法</a:t>
            </a:r>
            <a:r>
              <a:rPr lang="zh-CN" sz="2800" kern="1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地利用金融工具（如儲蓄存款、債券、股票、基金等）和金融知識、技術進行財富規劃，實現資產的保值增值。</a:t>
            </a:r>
            <a:r>
              <a:rPr lang="zh-CN" sz="2800" dirty="0">
                <a:solidFill>
                  <a:schemeClr val="tx1">
                    <a:lumMod val="95000"/>
                    <a:lumOff val="5000"/>
                  </a:schemeClr>
                </a:solidFill>
                <a:latin typeface="DFKai-SB" panose="03000509000000000000" pitchFamily="65" charset="-120"/>
                <a:ea typeface="DFKai-SB" panose="03000509000000000000" pitchFamily="65" charset="-120"/>
                <a:cs typeface="+mn-ea"/>
                <a:sym typeface="Times New Roman" panose="02020603050405020304" pitchFamily="18" charset="0"/>
              </a:rPr>
              <a:t>全球金融市場的開放讓人們既可以在本國金融市場投資理財，亦可以在全球其他金融市場投資理財。</a:t>
            </a:r>
            <a:endParaRPr lang="zh-CN" altLang="en-US" sz="2800" dirty="0">
              <a:solidFill>
                <a:schemeClr val="tx1">
                  <a:lumMod val="95000"/>
                  <a:lumOff val="5000"/>
                </a:schemeClr>
              </a:solidFill>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5" name="标题 1"/>
          <p:cNvSpPr txBox="1">
            <a:spLocks noChangeArrowheads="1"/>
          </p:cNvSpPr>
          <p:nvPr/>
        </p:nvSpPr>
        <p:spPr bwMode="auto">
          <a:xfrm>
            <a:off x="2477194" y="836199"/>
            <a:ext cx="7185946"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3200" b="1"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為</a:t>
            </a:r>
            <a:r>
              <a:rPr lang="zh-CN" altLang="zh-CN" sz="3200" b="1"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人們投資理財</a:t>
            </a:r>
            <a:r>
              <a:rPr lang="zh-TW" altLang="en-US" sz="3200" b="1"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提供多元化選擇與便利</a:t>
            </a:r>
            <a:endParaRPr lang="zh-CN" altLang="en-US" sz="3200" b="1" dirty="0">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3" name="矩形 2"/>
          <p:cNvSpPr/>
          <p:nvPr/>
        </p:nvSpPr>
        <p:spPr>
          <a:xfrm>
            <a:off x="2477194" y="5625174"/>
            <a:ext cx="7100014" cy="923330"/>
          </a:xfrm>
          <a:prstGeom prst="rect">
            <a:avLst/>
          </a:prstGeom>
        </p:spPr>
        <p:txBody>
          <a:bodyPr wrap="square">
            <a:spAutoFit/>
          </a:bodyPr>
          <a:lstStyle/>
          <a:p>
            <a:r>
              <a:rPr lang="zh-TW" altLang="en-US" sz="2000" kern="1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rPr>
              <a:t>有關不同投資產品的資訊，可參考投資者及理財教育委員會</a:t>
            </a:r>
            <a:r>
              <a:rPr lang="en-US" altLang="zh-TW" sz="2000" kern="1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rPr>
              <a:t>《</a:t>
            </a:r>
            <a:r>
              <a:rPr lang="zh-TW" altLang="en-US" sz="2000" kern="1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rPr>
              <a:t>錢家有道</a:t>
            </a:r>
            <a:r>
              <a:rPr lang="en-US" altLang="zh-TW" sz="2000" kern="1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rPr>
              <a:t>》</a:t>
            </a:r>
            <a:r>
              <a:rPr lang="zh-TW" altLang="en-US" sz="2000" kern="1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rPr>
              <a:t>網站</a:t>
            </a:r>
            <a:endParaRPr lang="en-US" altLang="zh-TW" sz="2000" kern="1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endParaRPr>
          </a:p>
          <a:p>
            <a:r>
              <a:rPr lang="zh-TW" altLang="en-US" sz="1400" kern="1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rPr>
              <a:t>資料來源</a:t>
            </a:r>
            <a:r>
              <a:rPr lang="en-US" altLang="zh-TW" sz="1400" kern="100" dirty="0">
                <a:solidFill>
                  <a:schemeClr val="tx1">
                    <a:lumMod val="95000"/>
                    <a:lumOff val="5000"/>
                  </a:schemeClr>
                </a:solidFill>
                <a:latin typeface="DFKai-SB" panose="03000509000000000000" pitchFamily="65" charset="-120"/>
                <a:ea typeface="DFKai-SB" panose="03000509000000000000" pitchFamily="65" charset="-120"/>
                <a:cs typeface="黑体" panose="02010609060101010101" pitchFamily="49" charset="-122"/>
              </a:rPr>
              <a:t>:</a:t>
            </a:r>
            <a:r>
              <a:rPr lang="en-US" sz="1400" kern="100" dirty="0">
                <a:solidFill>
                  <a:schemeClr val="tx1">
                    <a:lumMod val="95000"/>
                    <a:lumOff val="5000"/>
                  </a:schemeClr>
                </a:solidFill>
                <a:latin typeface="Times New Roman" panose="02020603050405020304" pitchFamily="18" charset="0"/>
                <a:ea typeface="DFKai-SB" panose="03000509000000000000" pitchFamily="65" charset="-120"/>
                <a:cs typeface="Times New Roman" panose="02020603050405020304" pitchFamily="18" charset="0"/>
              </a:rPr>
              <a:t>https://www.ifec.org.hk/web/tc/investment/index.page</a:t>
            </a:r>
          </a:p>
        </p:txBody>
      </p:sp>
      <p:sp>
        <p:nvSpPr>
          <p:cNvPr id="6" name="任意多边形: 形状 7"/>
          <p:cNvSpPr/>
          <p:nvPr/>
        </p:nvSpPr>
        <p:spPr>
          <a:xfrm>
            <a:off x="2088911" y="170845"/>
            <a:ext cx="7596163" cy="5626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36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全球金融市場的開放與融合的優點</a:t>
            </a:r>
          </a:p>
        </p:txBody>
      </p:sp>
      <p:sp>
        <p:nvSpPr>
          <p:cNvPr id="7" name="Freeform 5"/>
          <p:cNvSpPr/>
          <p:nvPr/>
        </p:nvSpPr>
        <p:spPr bwMode="auto">
          <a:xfrm>
            <a:off x="2019334" y="923085"/>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pic>
        <p:nvPicPr>
          <p:cNvPr id="8" name="Picture 7">
            <a:hlinkClick r:id="rId3"/>
          </p:cNvPr>
          <p:cNvPicPr>
            <a:picLocks noChangeAspect="1"/>
          </p:cNvPicPr>
          <p:nvPr/>
        </p:nvPicPr>
        <p:blipFill>
          <a:blip r:embed="rId4"/>
          <a:stretch>
            <a:fillRect/>
          </a:stretch>
        </p:blipFill>
        <p:spPr>
          <a:xfrm>
            <a:off x="3665026" y="3904091"/>
            <a:ext cx="5551935" cy="1469844"/>
          </a:xfrm>
          <a:prstGeom prst="rect">
            <a:avLst/>
          </a:prstGeom>
        </p:spPr>
      </p:pic>
      <p:pic>
        <p:nvPicPr>
          <p:cNvPr id="9" name="Picture 8"/>
          <p:cNvPicPr>
            <a:picLocks noChangeAspect="1"/>
          </p:cNvPicPr>
          <p:nvPr/>
        </p:nvPicPr>
        <p:blipFill>
          <a:blip r:embed="rId5"/>
          <a:stretch>
            <a:fillRect/>
          </a:stretch>
        </p:blipFill>
        <p:spPr>
          <a:xfrm>
            <a:off x="1663543" y="4284830"/>
            <a:ext cx="1556035" cy="83786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422" y="615308"/>
            <a:ext cx="11330712"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772184" y="1786357"/>
            <a:ext cx="10422441" cy="3785652"/>
          </a:xfrm>
          <a:prstGeom prst="rect">
            <a:avLst/>
          </a:prstGeom>
          <a:noFill/>
        </p:spPr>
        <p:txBody>
          <a:bodyPr wrap="square" rtlCol="0">
            <a:spAutoFit/>
          </a:bodyPr>
          <a:lstStyle/>
          <a:p>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「粵港澳大灣區跨境理財通」（跨境理財通）是內地與港澳資本市場互聯互通機制的其中一個重要計劃，讓大灣區的內地和港澳合資格居民可通過閉環式資金管道，投資對方銀行銷售的合資格理財產品。</a:t>
            </a:r>
          </a:p>
          <a:p>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endParaRPr>
          </a:p>
          <a:p>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 </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跨境理財通分北向通和南向通：</a:t>
            </a: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北向通指香港及澳門合資格居民投資內地銀行銷售的合資格投資產品；</a:t>
            </a: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南向通指內地合資格居民投資港澳銀行銷售的合資格理財產品。</a:t>
            </a:r>
          </a:p>
          <a:p>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跨境理財通於</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2021</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9</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rPr>
              <a:t>10</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rPr>
              <a:t>日正式啓動，為市民提供更多理財產品選擇，初階段主要涵蓋低至中風險、相對簡單的投資產品。</a:t>
            </a:r>
          </a:p>
        </p:txBody>
      </p:sp>
      <p:sp>
        <p:nvSpPr>
          <p:cNvPr id="4" name="文本框 3"/>
          <p:cNvSpPr txBox="1"/>
          <p:nvPr/>
        </p:nvSpPr>
        <p:spPr>
          <a:xfrm>
            <a:off x="946751" y="5962136"/>
            <a:ext cx="8413380" cy="307777"/>
          </a:xfrm>
          <a:prstGeom prst="rect">
            <a:avLst/>
          </a:prstGeom>
          <a:noFill/>
        </p:spPr>
        <p:txBody>
          <a:bodyPr wrap="square" rtlCol="0" anchor="t">
            <a:spAutoFit/>
          </a:bodyPr>
          <a:lstStyle/>
          <a:p>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資料來源 </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DFKai-SB" panose="03000509000000000000" pitchFamily="65" charset="-120"/>
                <a:cs typeface="Times New Roman" panose="02020603050405020304" pitchFamily="18" charset="0"/>
              </a:rPr>
              <a:t>香港金融管理局</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r>
              <a:rPr lang="zh-CN" altLang="en-US" sz="1400" dirty="0">
                <a:latin typeface="Times New Roman" panose="02020603050405020304" pitchFamily="18" charset="0"/>
                <a:ea typeface="DFKai-SB" panose="03000509000000000000" pitchFamily="65" charset="-120"/>
                <a:cs typeface="Times New Roman" panose="02020603050405020304" pitchFamily="18" charset="0"/>
              </a:rPr>
              <a:t> https://www.hkma.gov.hk/chi/news-and-media/press-releases/2020/06/20200629-4/</a:t>
            </a:r>
            <a:r>
              <a:rPr lang="en-US" altLang="zh-TW" sz="1400" dirty="0">
                <a:latin typeface="Times New Roman" panose="02020603050405020304" pitchFamily="18" charset="0"/>
                <a:ea typeface="DFKai-SB" panose="03000509000000000000" pitchFamily="65" charset="-120"/>
                <a:cs typeface="Times New Roman" panose="02020603050405020304" pitchFamily="18" charset="0"/>
              </a:rPr>
              <a:t>)</a:t>
            </a:r>
            <a:endParaRPr lang="en-US" altLang="zh-CN" sz="1400"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7" name="文本框 6"/>
          <p:cNvSpPr txBox="1"/>
          <p:nvPr/>
        </p:nvSpPr>
        <p:spPr>
          <a:xfrm>
            <a:off x="2311410" y="947904"/>
            <a:ext cx="8462282" cy="652486"/>
          </a:xfrm>
          <a:prstGeom prst="rect">
            <a:avLst/>
          </a:prstGeom>
          <a:noFill/>
        </p:spPr>
        <p:txBody>
          <a:bodyPr wrap="square" rtlCol="0" anchor="t">
            <a:spAutoFit/>
          </a:bodyPr>
          <a:lstStyle/>
          <a:p>
            <a:pPr>
              <a:lnSpc>
                <a:spcPct val="130000"/>
              </a:lnSpc>
            </a:pPr>
            <a:r>
              <a:rPr lang="zh-CN" altLang="en-US" sz="2800" b="1" dirty="0">
                <a:latin typeface="DFKai-SB" panose="03000509000000000000" pitchFamily="65" charset="-120"/>
                <a:ea typeface="DFKai-SB" panose="03000509000000000000" pitchFamily="65" charset="-120"/>
                <a:sym typeface="+mn-ea"/>
              </a:rPr>
              <a:t>「跨境理財通</a:t>
            </a:r>
            <a:r>
              <a:rPr lang="zh-TW" altLang="en-US" sz="2800" b="1" dirty="0">
                <a:latin typeface="DFKai-SB" panose="03000509000000000000" pitchFamily="65" charset="-120"/>
                <a:ea typeface="DFKai-SB" panose="03000509000000000000" pitchFamily="65" charset="-120"/>
                <a:sym typeface="+mn-ea"/>
              </a:rPr>
              <a:t>」加深不同金融市場的互聯互通</a:t>
            </a:r>
            <a:endParaRPr lang="zh-CN" altLang="en-US" sz="2800" b="1" dirty="0">
              <a:latin typeface="DFKai-SB" panose="03000509000000000000" pitchFamily="65" charset="-120"/>
              <a:ea typeface="DFKai-SB" panose="03000509000000000000" pitchFamily="65" charset="-120"/>
              <a:sym typeface="+mn-ea"/>
            </a:endParaRPr>
          </a:p>
        </p:txBody>
      </p:sp>
      <p:pic>
        <p:nvPicPr>
          <p:cNvPr id="11" name="Picture 10"/>
          <p:cNvPicPr>
            <a:picLocks noChangeAspect="1"/>
          </p:cNvPicPr>
          <p:nvPr/>
        </p:nvPicPr>
        <p:blipFill>
          <a:blip r:embed="rId3"/>
          <a:stretch>
            <a:fillRect/>
          </a:stretch>
        </p:blipFill>
        <p:spPr>
          <a:xfrm>
            <a:off x="170449" y="124782"/>
            <a:ext cx="1396959" cy="508542"/>
          </a:xfrm>
          <a:prstGeom prst="rect">
            <a:avLst/>
          </a:prstGeom>
        </p:spPr>
      </p:pic>
      <p:sp>
        <p:nvSpPr>
          <p:cNvPr id="12" name="任意多边形: 形状 7"/>
          <p:cNvSpPr/>
          <p:nvPr/>
        </p:nvSpPr>
        <p:spPr>
          <a:xfrm>
            <a:off x="2097223" y="276465"/>
            <a:ext cx="7596163" cy="5626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3600" b="1" dirty="0">
                <a:solidFill>
                  <a:srgbClr val="FFFFFF"/>
                </a:solidFill>
                <a:latin typeface="DFKai-SB" panose="03000509000000000000" pitchFamily="65" charset="-120"/>
                <a:ea typeface="DFKai-SB" panose="03000509000000000000" pitchFamily="65" charset="-120"/>
                <a:sym typeface="Times New Roman" panose="02020603050405020304" pitchFamily="18" charset="0"/>
              </a:rPr>
              <a:t>全球金融市場的開放與融合的優點</a:t>
            </a:r>
          </a:p>
        </p:txBody>
      </p:sp>
      <p:pic>
        <p:nvPicPr>
          <p:cNvPr id="3" name="Picture 2"/>
          <p:cNvPicPr>
            <a:picLocks noChangeAspect="1"/>
          </p:cNvPicPr>
          <p:nvPr/>
        </p:nvPicPr>
        <p:blipFill>
          <a:blip r:embed="rId4"/>
          <a:stretch>
            <a:fillRect/>
          </a:stretch>
        </p:blipFill>
        <p:spPr>
          <a:xfrm>
            <a:off x="9360131" y="5943944"/>
            <a:ext cx="2074656" cy="34416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22312" y="1118425"/>
            <a:ext cx="10525334" cy="5262979"/>
          </a:xfrm>
          <a:prstGeom prst="rect">
            <a:avLst/>
          </a:prstGeom>
        </p:spPr>
        <p:txBody>
          <a:bodyPr wrap="square">
            <a:spAutoFit/>
          </a:bodyPr>
          <a:lstStyle/>
          <a:p>
            <a:pPr>
              <a:lnSpc>
                <a:spcPct val="100000"/>
              </a:lnSpc>
              <a:spcBef>
                <a:spcPts val="0"/>
              </a:spcBef>
            </a:pPr>
            <a:r>
              <a:rPr lang="zh-TW" altLang="en-US" kern="100" dirty="0">
                <a:latin typeface="DFKai-SB" panose="03000509000000000000" pitchFamily="65" charset="-120"/>
                <a:ea typeface="DFKai-SB" panose="03000509000000000000" pitchFamily="65" charset="-120"/>
                <a:cs typeface="+mn-ea"/>
                <a:sym typeface="Times New Roman" panose="02020603050405020304" pitchFamily="18" charset="0"/>
              </a:rPr>
              <a:t>跨國企業境外投資、全球金融市場的開放與融合等體現全球經濟一體化，令世界互聯相依，為各國帶來多方面的禆益。正因為全球經濟一體化的不斷深化，勞動力跨境工作也促進勞工市場的融合，為我們帶來不少發展的機遇，亦應不斷充實好好把握新的發展空間與機會。</a:t>
            </a:r>
          </a:p>
          <a:p>
            <a:pPr>
              <a:lnSpc>
                <a:spcPct val="100000"/>
              </a:lnSpc>
              <a:spcBef>
                <a:spcPts val="0"/>
              </a:spcBef>
            </a:pPr>
            <a:r>
              <a:rPr lang="zh-TW" altLang="en-US" kern="100" dirty="0">
                <a:latin typeface="DFKai-SB" panose="03000509000000000000" pitchFamily="65" charset="-120"/>
                <a:ea typeface="DFKai-SB" panose="03000509000000000000" pitchFamily="65" charset="-120"/>
                <a:cs typeface="+mn-ea"/>
                <a:sym typeface="Times New Roman" panose="02020603050405020304" pitchFamily="18" charset="0"/>
              </a:rPr>
              <a:t>全球經濟一體化發展有利企業的融資，又便利了人們的投資理財。但是全球金融市場的開放與融合也會助長投機活動，為金融與經濟發展帶來不穩定因素。當這些金融風險一旦蔓延全球，就會導致國際金融危機。各國必須加強在金融穩定方面的協調與合作，促進國際金融體系的穩定。從個人層面而言，我們必須對金融市場及投資產品有充分的理解與研究，做一個精明和懂得管理風險的投資者。</a:t>
            </a:r>
          </a:p>
        </p:txBody>
      </p:sp>
      <p:sp>
        <p:nvSpPr>
          <p:cNvPr id="4" name="文本框 3"/>
          <p:cNvSpPr txBox="1"/>
          <p:nvPr/>
        </p:nvSpPr>
        <p:spPr>
          <a:xfrm>
            <a:off x="4876983" y="323956"/>
            <a:ext cx="1107996" cy="646331"/>
          </a:xfrm>
          <a:prstGeom prst="rect">
            <a:avLst/>
          </a:prstGeom>
          <a:noFill/>
        </p:spPr>
        <p:txBody>
          <a:bodyPr wrap="none" rtlCol="0">
            <a:spAutoFit/>
          </a:bodyPr>
          <a:lstStyle/>
          <a:p>
            <a:r>
              <a:rPr lang="zh-TW" altLang="en-US" sz="3600" b="1" dirty="0">
                <a:latin typeface="DFKai-SB" panose="03000509000000000000" pitchFamily="65" charset="-120"/>
                <a:ea typeface="DFKai-SB" panose="03000509000000000000" pitchFamily="65" charset="-120"/>
              </a:rPr>
              <a:t>總</a:t>
            </a:r>
            <a:r>
              <a:rPr lang="zh-CN" altLang="en-US" sz="3600" b="1" dirty="0">
                <a:latin typeface="DFKai-SB" panose="03000509000000000000" pitchFamily="65" charset="-120"/>
                <a:ea typeface="DFKai-SB" panose="03000509000000000000" pitchFamily="65" charset="-120"/>
              </a:rPr>
              <a:t>結</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56760" y="0"/>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solidFill>
                <a:srgbClr val="70AD47">
                  <a:lumMod val="50000"/>
                </a:srgbClr>
              </a:solidFill>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227195" y="707886"/>
            <a:ext cx="11576115" cy="601703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部分資料因版權問題而未能</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已提供有關網址，</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。歡迎教師指正未盡完善之處，亦歡迎提供更新資料，以增潤內容，供所有教師參考之用。</a:t>
            </a:r>
            <a:endParaRPr kumimoji="0" lang="en-US" altLang="zh-CN" sz="24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15862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99877" y="1127576"/>
            <a:ext cx="11052717" cy="2246769"/>
          </a:xfrm>
          <a:prstGeom prst="rect">
            <a:avLst/>
          </a:prstGeom>
          <a:ln w="28575">
            <a:solidFill>
              <a:srgbClr val="FF0000"/>
            </a:solidFill>
          </a:ln>
        </p:spPr>
        <p:txBody>
          <a:bodyPr wrap="square">
            <a:spAutoFit/>
          </a:bodyPr>
          <a:lstStyle/>
          <a:p>
            <a:r>
              <a:rPr lang="zh-TW" altLang="en-US" sz="2800" kern="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跨國企業促進世界各國的經濟聯繫，是經濟全球化深入發展的重要推動者。你認</a:t>
            </a:r>
            <a:r>
              <a:rPr lang="zh-TW" altLang="en-US" sz="2800" b="1"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識</a:t>
            </a:r>
            <a:r>
              <a:rPr lang="zh-TW" altLang="en-US" sz="2800" kern="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哪些具影響力的跨國企業</a:t>
            </a:r>
            <a:r>
              <a:rPr lang="en-US" altLang="zh-TW" sz="2800" kern="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a:t>
            </a:r>
          </a:p>
          <a:p>
            <a:r>
              <a:rPr lang="zh-TW" altLang="en-US" sz="2800" kern="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進入以下網頁認識全球經濟發展的跨國企業代表。</a:t>
            </a:r>
            <a:endParaRPr lang="en-US" altLang="zh-TW" sz="2800" kern="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endParaRPr>
          </a:p>
          <a:p>
            <a:endParaRPr lang="en-US" altLang="zh-TW" sz="2800" kern="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endParaRPr>
          </a:p>
          <a:p>
            <a:endParaRPr lang="en-US" altLang="zh-TW" sz="2800" kern="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endParaRPr>
          </a:p>
        </p:txBody>
      </p:sp>
      <p:sp>
        <p:nvSpPr>
          <p:cNvPr id="14" name="Content Placeholder 2"/>
          <p:cNvSpPr txBox="1"/>
          <p:nvPr/>
        </p:nvSpPr>
        <p:spPr>
          <a:xfrm>
            <a:off x="1051367" y="4361121"/>
            <a:ext cx="5243360" cy="2153979"/>
          </a:xfrm>
          <a:prstGeom prst="rect">
            <a:avLst/>
          </a:prstGeom>
          <a:ln w="38100">
            <a:solidFill>
              <a:srgbClr val="FF0000"/>
            </a:solidFill>
          </a:ln>
        </p:spPr>
        <p:txBody>
          <a:bodyPr vert="horz">
            <a:noAutofit/>
          </a:bodyPr>
          <a:lstStyle>
            <a:lvl1pPr marL="342900" indent="-342900" algn="l" rtl="0" eaLnBrk="1" latinLnBrk="0" hangingPunct="1">
              <a:spcBef>
                <a:spcPct val="20000"/>
              </a:spcBef>
              <a:buClr>
                <a:schemeClr val="accent1"/>
              </a:buClr>
              <a:buSzPct val="70000"/>
              <a:buFont typeface="Wingdings 2" panose="05020102010507070707"/>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panose="05020102010507070707"/>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panose="05020102010507070707"/>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panose="05020102010507070707"/>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panose="05020102010507070707"/>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panose="05020102010507070707"/>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panose="05020102010507070707"/>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panose="05020102010507070707"/>
              <a:buChar char=""/>
              <a:defRPr kumimoji="0" sz="1400" kern="1200" baseline="0">
                <a:solidFill>
                  <a:schemeClr val="tx2"/>
                </a:solidFill>
                <a:latin typeface="+mn-lt"/>
                <a:ea typeface="+mn-ea"/>
                <a:cs typeface="+mn-cs"/>
              </a:defRPr>
            </a:lvl9pPr>
          </a:lstStyle>
          <a:p>
            <a:pPr marL="0" indent="0">
              <a:spcBef>
                <a:spcPts val="0"/>
              </a:spcBef>
              <a:buNone/>
            </a:pPr>
            <a:r>
              <a:rPr lang="zh-TW" altLang="en-US" sz="2400" b="1"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你認識哪些國家的</a:t>
            </a:r>
            <a:r>
              <a:rPr lang="zh-CN" altLang="en-US" sz="2400" b="1" kern="0"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跨國企業</a:t>
            </a:r>
            <a:r>
              <a:rPr lang="zh-TW" altLang="en-US" sz="2400" b="1" kern="0"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的例子？</a:t>
            </a:r>
            <a:endParaRPr lang="en-US" altLang="zh-TW" sz="2400" b="1" kern="0"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endParaRPr>
          </a:p>
          <a:p>
            <a:pPr marL="0" indent="0">
              <a:spcBef>
                <a:spcPts val="0"/>
              </a:spcBef>
              <a:buNone/>
            </a:pPr>
            <a:r>
              <a:rPr lang="zh-TW" altLang="en-US" sz="2400" b="1" kern="0"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進入以下網頁認識國家跨國企業代表。</a:t>
            </a:r>
            <a:endParaRPr lang="en-US" altLang="zh-TW" sz="2400" b="1" kern="0" dirty="0">
              <a:solidFill>
                <a:schemeClr val="tx1"/>
              </a:solidFill>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endParaRPr>
          </a:p>
          <a:p>
            <a:pPr marL="0" indent="0">
              <a:spcBef>
                <a:spcPts val="0"/>
              </a:spcBef>
              <a:buNone/>
            </a:pPr>
            <a:endPar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0" indent="0">
              <a:spcBef>
                <a:spcPts val="0"/>
              </a:spcBef>
              <a:buNone/>
            </a:pPr>
            <a:endParaRPr lang="en-US" altLang="zh-TW"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0" indent="0">
              <a:spcBef>
                <a:spcPts val="0"/>
              </a:spcBef>
              <a:buNone/>
            </a:pPr>
            <a:endParaRPr lang="en-US" altLang="zh-TW"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0" indent="0">
              <a:spcBef>
                <a:spcPts val="0"/>
              </a:spcBef>
              <a:buNone/>
            </a:pPr>
            <a:endParaRPr lang="en-US" altLang="zh-TW"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0" indent="0">
              <a:spcBef>
                <a:spcPts val="0"/>
              </a:spcBef>
              <a:buNone/>
            </a:pPr>
            <a:r>
              <a:rPr lang="zh-TW" altLang="en-US"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參考資料</a:t>
            </a:r>
            <a:r>
              <a:rPr lang="en-US" altLang="zh-TW"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zh-TW" altLang="en-US"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中國政府網 </a:t>
            </a:r>
            <a:r>
              <a:rPr lang="en-US" altLang="zh-TW" sz="1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en-US" altLang="zh-CN"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http://big5.www.gov.cn/gate/big5/www.gov.cn/xinwen/2021-08/03/content_5629117.htm</a:t>
            </a:r>
            <a:r>
              <a:rPr lang="en-US" altLang="zh-TW" sz="1200" dirty="0" smtClean="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endParaRPr lang="zh-CN" altLang="en-US"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p:txBody>
      </p:sp>
      <p:grpSp>
        <p:nvGrpSpPr>
          <p:cNvPr id="20" name="组合 19"/>
          <p:cNvGrpSpPr/>
          <p:nvPr/>
        </p:nvGrpSpPr>
        <p:grpSpPr>
          <a:xfrm>
            <a:off x="376052" y="207458"/>
            <a:ext cx="2674938" cy="674687"/>
            <a:chOff x="977900" y="557213"/>
            <a:chExt cx="2674938" cy="674687"/>
          </a:xfrm>
        </p:grpSpPr>
        <p:sp>
          <p:nvSpPr>
            <p:cNvPr id="21" name="矩形 20"/>
            <p:cNvSpPr/>
            <p:nvPr/>
          </p:nvSpPr>
          <p:spPr>
            <a:xfrm>
              <a:off x="977900" y="806450"/>
              <a:ext cx="363538"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矩形 21"/>
            <p:cNvSpPr/>
            <p:nvPr/>
          </p:nvSpPr>
          <p:spPr>
            <a:xfrm>
              <a:off x="1101725" y="941388"/>
              <a:ext cx="303213"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文本框 13"/>
            <p:cNvSpPr txBox="1">
              <a:spLocks noChangeArrowheads="1"/>
            </p:cNvSpPr>
            <p:nvPr/>
          </p:nvSpPr>
          <p:spPr bwMode="auto">
            <a:xfrm>
              <a:off x="1341438" y="557213"/>
              <a:ext cx="2311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3600" b="1" dirty="0">
                  <a:latin typeface="標楷體" panose="03000509000000000000" pitchFamily="65" charset="-120"/>
                  <a:ea typeface="標楷體" panose="03000509000000000000" pitchFamily="65" charset="-120"/>
                </a:rPr>
                <a:t>引</a:t>
              </a:r>
              <a:r>
                <a:rPr lang="zh-CN" altLang="en-US" sz="3600" b="1" dirty="0">
                  <a:latin typeface="標楷體" panose="03000509000000000000" pitchFamily="65" charset="-120"/>
                  <a:ea typeface="標楷體" panose="03000509000000000000" pitchFamily="65" charset="-120"/>
                </a:rPr>
                <a:t>入</a:t>
              </a:r>
            </a:p>
          </p:txBody>
        </p:sp>
        <p:cxnSp>
          <p:nvCxnSpPr>
            <p:cNvPr id="24" name="直接连接符 23"/>
            <p:cNvCxnSpPr/>
            <p:nvPr/>
          </p:nvCxnSpPr>
          <p:spPr>
            <a:xfrm>
              <a:off x="1404938" y="1204913"/>
              <a:ext cx="193675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59167" y="3698871"/>
            <a:ext cx="3554051" cy="523220"/>
            <a:chOff x="1193537" y="1344264"/>
            <a:chExt cx="3243262" cy="810600"/>
          </a:xfrm>
        </p:grpSpPr>
        <p:sp>
          <p:nvSpPr>
            <p:cNvPr id="26" name="矩形 25"/>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矩形 26"/>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文本框 13"/>
            <p:cNvSpPr txBox="1">
              <a:spLocks noChangeArrowheads="1"/>
            </p:cNvSpPr>
            <p:nvPr/>
          </p:nvSpPr>
          <p:spPr bwMode="auto">
            <a:xfrm>
              <a:off x="1557074" y="1344264"/>
              <a:ext cx="2879725" cy="81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2800" b="1" dirty="0">
                  <a:latin typeface="標楷體" panose="03000509000000000000" pitchFamily="65" charset="-120"/>
                  <a:ea typeface="標楷體" panose="03000509000000000000" pitchFamily="65" charset="-120"/>
                </a:rPr>
                <a:t>想一想</a:t>
              </a:r>
              <a:endParaRPr lang="zh-CN" altLang="en-US" sz="2800" b="1" dirty="0">
                <a:latin typeface="標楷體" panose="03000509000000000000" pitchFamily="65" charset="-120"/>
                <a:ea typeface="標楷體" panose="03000509000000000000" pitchFamily="65" charset="-120"/>
              </a:endParaRPr>
            </a:p>
          </p:txBody>
        </p:sp>
        <p:cxnSp>
          <p:nvCxnSpPr>
            <p:cNvPr id="29" name="直接连接符 28"/>
            <p:cNvCxnSpPr/>
            <p:nvPr/>
          </p:nvCxnSpPr>
          <p:spPr>
            <a:xfrm>
              <a:off x="1620574" y="1991964"/>
              <a:ext cx="238442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a:grpSpLocks noChangeAspect="1"/>
          </p:cNvGrpSpPr>
          <p:nvPr/>
        </p:nvGrpSpPr>
        <p:grpSpPr>
          <a:xfrm flipH="1">
            <a:off x="369081" y="4522796"/>
            <a:ext cx="540000" cy="540000"/>
            <a:chOff x="5195979" y="428797"/>
            <a:chExt cx="927463" cy="927463"/>
          </a:xfrm>
        </p:grpSpPr>
        <p:sp>
          <p:nvSpPr>
            <p:cNvPr id="31" name="椭圆 30"/>
            <p:cNvSpPr/>
            <p:nvPr/>
          </p:nvSpPr>
          <p:spPr>
            <a:xfrm>
              <a:off x="5195979" y="428797"/>
              <a:ext cx="927463" cy="927463"/>
            </a:xfrm>
            <a:prstGeom prst="ellipse">
              <a:avLst/>
            </a:prstGeom>
            <a:solidFill>
              <a:srgbClr val="C000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2" name="组合 31"/>
            <p:cNvGrpSpPr/>
            <p:nvPr/>
          </p:nvGrpSpPr>
          <p:grpSpPr>
            <a:xfrm>
              <a:off x="5235042" y="460898"/>
              <a:ext cx="876427" cy="882962"/>
              <a:chOff x="6130069" y="1975983"/>
              <a:chExt cx="876427" cy="882962"/>
            </a:xfrm>
          </p:grpSpPr>
          <p:sp>
            <p:nvSpPr>
              <p:cNvPr id="35" name="Freeform 16"/>
              <p:cNvSpPr/>
              <p:nvPr/>
            </p:nvSpPr>
            <p:spPr bwMode="auto">
              <a:xfrm>
                <a:off x="6138783" y="1991232"/>
                <a:ext cx="867713" cy="867713"/>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826118"/>
              </a:solidFill>
              <a:ln w="15875" cap="flat">
                <a:noFill/>
                <a:prstDash val="solid"/>
                <a:round/>
              </a:ln>
            </p:spPr>
            <p:txBody>
              <a:bodyPr vert="horz" wrap="square" lIns="91440" tIns="45720" rIns="91440" bIns="45720" numCol="1" anchor="t" anchorCtr="0" compatLnSpc="1"/>
              <a:lstStyle/>
              <a:p>
                <a:endParaRPr lang="zh-CN" altLang="en-US" dirty="0"/>
              </a:p>
            </p:txBody>
          </p:sp>
          <p:sp>
            <p:nvSpPr>
              <p:cNvPr id="36" name="Freeform 16"/>
              <p:cNvSpPr/>
              <p:nvPr/>
            </p:nvSpPr>
            <p:spPr bwMode="auto">
              <a:xfrm>
                <a:off x="6130069" y="1975983"/>
                <a:ext cx="867712" cy="867711"/>
              </a:xfrm>
              <a:custGeom>
                <a:avLst/>
                <a:gdLst>
                  <a:gd name="T0" fmla="*/ 40 w 80"/>
                  <a:gd name="T1" fmla="*/ 80 h 80"/>
                  <a:gd name="T2" fmla="*/ 80 w 80"/>
                  <a:gd name="T3" fmla="*/ 40 h 80"/>
                  <a:gd name="T4" fmla="*/ 40 w 80"/>
                  <a:gd name="T5" fmla="*/ 0 h 80"/>
                  <a:gd name="T6" fmla="*/ 0 w 80"/>
                  <a:gd name="T7" fmla="*/ 40 h 80"/>
                  <a:gd name="T8" fmla="*/ 3 w 80"/>
                  <a:gd name="T9" fmla="*/ 55 h 80"/>
                  <a:gd name="T10" fmla="*/ 7 w 80"/>
                  <a:gd name="T11" fmla="*/ 62 h 80"/>
                  <a:gd name="T12" fmla="*/ 4 w 80"/>
                  <a:gd name="T13" fmla="*/ 76 h 80"/>
                  <a:gd name="T14" fmla="*/ 18 w 80"/>
                  <a:gd name="T15" fmla="*/ 73 h 80"/>
                  <a:gd name="T16" fmla="*/ 25 w 80"/>
                  <a:gd name="T17" fmla="*/ 77 h 80"/>
                  <a:gd name="T18" fmla="*/ 40 w 80"/>
                  <a:gd name="T1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62" y="80"/>
                      <a:pt x="80" y="62"/>
                      <a:pt x="80" y="40"/>
                    </a:cubicBezTo>
                    <a:cubicBezTo>
                      <a:pt x="80" y="18"/>
                      <a:pt x="62" y="0"/>
                      <a:pt x="40" y="0"/>
                    </a:cubicBezTo>
                    <a:cubicBezTo>
                      <a:pt x="18" y="0"/>
                      <a:pt x="0" y="18"/>
                      <a:pt x="0" y="40"/>
                    </a:cubicBezTo>
                    <a:cubicBezTo>
                      <a:pt x="0" y="45"/>
                      <a:pt x="1" y="51"/>
                      <a:pt x="3" y="55"/>
                    </a:cubicBezTo>
                    <a:cubicBezTo>
                      <a:pt x="4" y="58"/>
                      <a:pt x="5" y="60"/>
                      <a:pt x="7" y="62"/>
                    </a:cubicBezTo>
                    <a:cubicBezTo>
                      <a:pt x="7" y="63"/>
                      <a:pt x="6" y="68"/>
                      <a:pt x="4" y="76"/>
                    </a:cubicBezTo>
                    <a:cubicBezTo>
                      <a:pt x="12" y="74"/>
                      <a:pt x="17" y="73"/>
                      <a:pt x="18" y="73"/>
                    </a:cubicBezTo>
                    <a:cubicBezTo>
                      <a:pt x="20" y="75"/>
                      <a:pt x="22" y="76"/>
                      <a:pt x="25" y="77"/>
                    </a:cubicBezTo>
                    <a:cubicBezTo>
                      <a:pt x="29" y="79"/>
                      <a:pt x="35" y="80"/>
                      <a:pt x="40" y="80"/>
                    </a:cubicBezTo>
                    <a:close/>
                  </a:path>
                </a:pathLst>
              </a:custGeom>
              <a:solidFill>
                <a:srgbClr val="FF0000"/>
              </a:solidFill>
              <a:ln w="15875" cap="flat">
                <a:noFill/>
                <a:prstDash val="solid"/>
                <a:round/>
              </a:ln>
            </p:spPr>
            <p:txBody>
              <a:bodyPr vert="horz" wrap="square" lIns="91440" tIns="45720" rIns="91440" bIns="45720" numCol="1" anchor="t" anchorCtr="0" compatLnSpc="1"/>
              <a:lstStyle/>
              <a:p>
                <a:endParaRPr lang="zh-CN" altLang="en-US"/>
              </a:p>
            </p:txBody>
          </p:sp>
        </p:grpSp>
        <p:sp>
          <p:nvSpPr>
            <p:cNvPr id="33" name="Freeform 39"/>
            <p:cNvSpPr/>
            <p:nvPr/>
          </p:nvSpPr>
          <p:spPr bwMode="auto">
            <a:xfrm flipH="1">
              <a:off x="5533821" y="626452"/>
              <a:ext cx="276775" cy="369453"/>
            </a:xfrm>
            <a:custGeom>
              <a:avLst/>
              <a:gdLst>
                <a:gd name="T0" fmla="*/ 12 w 24"/>
                <a:gd name="T1" fmla="*/ 32 h 32"/>
                <a:gd name="T2" fmla="*/ 12 w 24"/>
                <a:gd name="T3" fmla="*/ 24 h 32"/>
                <a:gd name="T4" fmla="*/ 24 w 24"/>
                <a:gd name="T5" fmla="*/ 12 h 32"/>
                <a:gd name="T6" fmla="*/ 12 w 24"/>
                <a:gd name="T7" fmla="*/ 0 h 32"/>
                <a:gd name="T8" fmla="*/ 0 w 24"/>
                <a:gd name="T9" fmla="*/ 12 h 32"/>
              </a:gdLst>
              <a:ahLst/>
              <a:cxnLst>
                <a:cxn ang="0">
                  <a:pos x="T0" y="T1"/>
                </a:cxn>
                <a:cxn ang="0">
                  <a:pos x="T2" y="T3"/>
                </a:cxn>
                <a:cxn ang="0">
                  <a:pos x="T4" y="T5"/>
                </a:cxn>
                <a:cxn ang="0">
                  <a:pos x="T6" y="T7"/>
                </a:cxn>
                <a:cxn ang="0">
                  <a:pos x="T8" y="T9"/>
                </a:cxn>
              </a:cxnLst>
              <a:rect l="0" t="0" r="r" b="b"/>
              <a:pathLst>
                <a:path w="24" h="32">
                  <a:moveTo>
                    <a:pt x="12" y="32"/>
                  </a:moveTo>
                  <a:cubicBezTo>
                    <a:pt x="12" y="24"/>
                    <a:pt x="12" y="24"/>
                    <a:pt x="12" y="24"/>
                  </a:cubicBezTo>
                  <a:cubicBezTo>
                    <a:pt x="19" y="24"/>
                    <a:pt x="24" y="19"/>
                    <a:pt x="24" y="12"/>
                  </a:cubicBezTo>
                  <a:cubicBezTo>
                    <a:pt x="24" y="6"/>
                    <a:pt x="19" y="0"/>
                    <a:pt x="12" y="0"/>
                  </a:cubicBezTo>
                  <a:cubicBezTo>
                    <a:pt x="5" y="0"/>
                    <a:pt x="0" y="6"/>
                    <a:pt x="0" y="12"/>
                  </a:cubicBezTo>
                </a:path>
              </a:pathLst>
            </a:custGeom>
            <a:noFill/>
            <a:ln w="58738"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Oval 40"/>
            <p:cNvSpPr>
              <a:spLocks noChangeArrowheads="1"/>
            </p:cNvSpPr>
            <p:nvPr/>
          </p:nvSpPr>
          <p:spPr bwMode="auto">
            <a:xfrm>
              <a:off x="5618795" y="1102644"/>
              <a:ext cx="116471" cy="115219"/>
            </a:xfrm>
            <a:prstGeom prst="ellipse">
              <a:avLst/>
            </a:prstGeom>
            <a:solidFill>
              <a:schemeClr val="bg1"/>
            </a:solidFill>
            <a:ln w="9525">
              <a:solidFill>
                <a:schemeClr val="bg1"/>
              </a:solidFill>
              <a:round/>
            </a:ln>
          </p:spPr>
          <p:txBody>
            <a:bodyPr vert="horz" wrap="square" lIns="91440" tIns="45720" rIns="91440" bIns="45720" numCol="1" anchor="t" anchorCtr="0" compatLnSpc="1"/>
            <a:lstStyle/>
            <a:p>
              <a:endParaRPr lang="zh-CN" altLang="en-US"/>
            </a:p>
          </p:txBody>
        </p:sp>
      </p:grpSp>
      <p:sp>
        <p:nvSpPr>
          <p:cNvPr id="37" name="Cloud Callout 36"/>
          <p:cNvSpPr/>
          <p:nvPr/>
        </p:nvSpPr>
        <p:spPr>
          <a:xfrm>
            <a:off x="6635327" y="3619776"/>
            <a:ext cx="5044054" cy="3125547"/>
          </a:xfrm>
          <a:prstGeom prst="cloudCallout">
            <a:avLst>
              <a:gd name="adj1" fmla="val -52103"/>
              <a:gd name="adj2" fmla="val 264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2021</a:t>
            </a:r>
            <a:r>
              <a:rPr lang="zh-CN" altLang="en-US"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a:t>
            </a:r>
            <a:r>
              <a:rPr lang="en-US" altLang="zh-CN"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CN" altLang="en-US"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財富</a:t>
            </a:r>
            <a:r>
              <a:rPr lang="en-US" altLang="zh-CN"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CN" altLang="en-US"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世界</a:t>
            </a:r>
            <a:r>
              <a:rPr lang="zh-TW" altLang="en-US"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企業</a:t>
            </a:r>
            <a:r>
              <a:rPr lang="en-US" altLang="zh-CN"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500</a:t>
            </a:r>
            <a:r>
              <a:rPr lang="zh-CN" altLang="en-US"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強</a:t>
            </a:r>
            <a:r>
              <a:rPr lang="zh-TW" altLang="en-US"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中</a:t>
            </a:r>
            <a:r>
              <a:rPr lang="zh-CN" altLang="en-US"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，中國企業數量達</a:t>
            </a:r>
            <a:r>
              <a:rPr lang="en-US" altLang="zh-CN"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143</a:t>
            </a:r>
            <a:r>
              <a:rPr lang="zh-CN" altLang="en-US"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家，較上年增加</a:t>
            </a:r>
            <a:r>
              <a:rPr lang="en-US" altLang="zh-CN"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10</a:t>
            </a:r>
            <a:r>
              <a:rPr lang="zh-CN" altLang="en-US"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家</a:t>
            </a:r>
            <a:r>
              <a:rPr lang="zh-TW" altLang="en-US" sz="2400" kern="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CN" altLang="en-US" sz="2400" kern="0" dirty="0">
                <a:latin typeface="標楷體" panose="03000509000000000000" pitchFamily="65" charset="-120"/>
                <a:ea typeface="標楷體" panose="03000509000000000000" pitchFamily="65" charset="-120"/>
                <a:cs typeface="Times New Roman" panose="02020603050405020304" pitchFamily="18" charset="0"/>
                <a:sym typeface="Times New Roman" panose="02020603050405020304" pitchFamily="18" charset="0"/>
              </a:rPr>
              <a:t>排名位</a:t>
            </a:r>
            <a:r>
              <a:rPr lang="zh-TW" altLang="en-US" sz="2400" kern="0" dirty="0">
                <a:latin typeface="標楷體" panose="03000509000000000000" pitchFamily="65" charset="-120"/>
                <a:ea typeface="標楷體" panose="03000509000000000000" pitchFamily="65" charset="-120"/>
                <a:cs typeface="Times New Roman" panose="02020603050405020304" pitchFamily="18" charset="0"/>
                <a:sym typeface="Times New Roman" panose="02020603050405020304" pitchFamily="18" charset="0"/>
              </a:rPr>
              <a:t>置</a:t>
            </a:r>
            <a:r>
              <a:rPr lang="zh-CN" altLang="en-US" sz="2400" kern="0" dirty="0">
                <a:latin typeface="標楷體" panose="03000509000000000000" pitchFamily="65" charset="-120"/>
                <a:ea typeface="標楷體" panose="03000509000000000000" pitchFamily="65" charset="-120"/>
                <a:cs typeface="Times New Roman" panose="02020603050405020304" pitchFamily="18" charset="0"/>
                <a:sym typeface="Times New Roman" panose="02020603050405020304" pitchFamily="18" charset="0"/>
              </a:rPr>
              <a:t>上升最快的前</a:t>
            </a:r>
            <a:r>
              <a:rPr lang="en-US" altLang="zh-CN" sz="2400" kern="0" dirty="0">
                <a:latin typeface="標楷體" panose="03000509000000000000" pitchFamily="65" charset="-120"/>
                <a:ea typeface="標楷體" panose="03000509000000000000" pitchFamily="65" charset="-120"/>
                <a:cs typeface="Times New Roman" panose="02020603050405020304" pitchFamily="18" charset="0"/>
                <a:sym typeface="Times New Roman" panose="02020603050405020304" pitchFamily="18" charset="0"/>
              </a:rPr>
              <a:t>20</a:t>
            </a:r>
            <a:r>
              <a:rPr lang="zh-CN" altLang="en-US" sz="2400" kern="0" dirty="0">
                <a:latin typeface="標楷體" panose="03000509000000000000" pitchFamily="65" charset="-120"/>
                <a:ea typeface="標楷體" panose="03000509000000000000" pitchFamily="65" charset="-120"/>
                <a:cs typeface="Times New Roman" panose="02020603050405020304" pitchFamily="18" charset="0"/>
                <a:sym typeface="Times New Roman" panose="02020603050405020304" pitchFamily="18" charset="0"/>
              </a:rPr>
              <a:t>名中，超過一半是中國企業。</a:t>
            </a:r>
            <a:endParaRPr lang="zh-TW" altLang="en-US" sz="2400" kern="0" dirty="0">
              <a:latin typeface="標楷體" panose="03000509000000000000" pitchFamily="65" charset="-120"/>
              <a:ea typeface="標楷體" panose="03000509000000000000" pitchFamily="65" charset="-120"/>
              <a:cs typeface="Times New Roman" panose="02020603050405020304" pitchFamily="18" charset="0"/>
              <a:sym typeface="Times New Roman" panose="02020603050405020304" pitchFamily="18" charset="0"/>
            </a:endParaRPr>
          </a:p>
        </p:txBody>
      </p:sp>
      <p:pic>
        <p:nvPicPr>
          <p:cNvPr id="3" name="Picture 2">
            <a:hlinkClick r:id="rId3"/>
          </p:cNvPr>
          <p:cNvPicPr>
            <a:picLocks noChangeAspect="1"/>
          </p:cNvPicPr>
          <p:nvPr/>
        </p:nvPicPr>
        <p:blipFill>
          <a:blip r:embed="rId4"/>
          <a:stretch>
            <a:fillRect/>
          </a:stretch>
        </p:blipFill>
        <p:spPr>
          <a:xfrm>
            <a:off x="1209146" y="2666014"/>
            <a:ext cx="1124638" cy="532087"/>
          </a:xfrm>
          <a:prstGeom prst="rect">
            <a:avLst/>
          </a:prstGeom>
        </p:spPr>
      </p:pic>
      <p:sp>
        <p:nvSpPr>
          <p:cNvPr id="4" name="Rectangle 3"/>
          <p:cNvSpPr/>
          <p:nvPr/>
        </p:nvSpPr>
        <p:spPr>
          <a:xfrm>
            <a:off x="2417335" y="2778168"/>
            <a:ext cx="7951960" cy="307777"/>
          </a:xfrm>
          <a:prstGeom prst="rect">
            <a:avLst/>
          </a:prstGeom>
        </p:spPr>
        <p:txBody>
          <a:bodyPr wrap="square">
            <a:spAutoFit/>
          </a:bodyPr>
          <a:lstStyle/>
          <a:p>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資料來源</a:t>
            </a:r>
            <a:r>
              <a:rPr lang="en-US" altLang="zh-TW" sz="1400" dirty="0">
                <a:latin typeface="標楷體" panose="03000509000000000000" pitchFamily="65" charset="-120"/>
                <a:ea typeface="標楷體" panose="03000509000000000000" pitchFamily="65" charset="-120"/>
                <a:cs typeface="Times New Roman" panose="02020603050405020304" pitchFamily="18" charset="0"/>
              </a:rPr>
              <a:t>: 《</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財富</a:t>
            </a:r>
            <a:r>
              <a:rPr lang="en-US" altLang="zh-TW" sz="1400" dirty="0">
                <a:latin typeface="標楷體" panose="03000509000000000000" pitchFamily="65" charset="-120"/>
                <a:ea typeface="標楷體" panose="03000509000000000000" pitchFamily="65" charset="-12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https://www.fortunechina.com/fortune500/c/2021-08/02/content_394571.htm</a:t>
            </a:r>
          </a:p>
        </p:txBody>
      </p:sp>
      <p:pic>
        <p:nvPicPr>
          <p:cNvPr id="5" name="Picture 4"/>
          <p:cNvPicPr>
            <a:picLocks noChangeAspect="1"/>
          </p:cNvPicPr>
          <p:nvPr/>
        </p:nvPicPr>
        <p:blipFill>
          <a:blip r:embed="rId5"/>
          <a:stretch>
            <a:fillRect/>
          </a:stretch>
        </p:blipFill>
        <p:spPr>
          <a:xfrm>
            <a:off x="2336836" y="5438040"/>
            <a:ext cx="2585910" cy="378745"/>
          </a:xfrm>
          <a:prstGeom prst="rect">
            <a:avLst/>
          </a:prstGeom>
        </p:spPr>
      </p:pic>
      <p:sp>
        <p:nvSpPr>
          <p:cNvPr id="38" name="任意多边形: 形状 8">
            <a:extLst>
              <a:ext uri="{FF2B5EF4-FFF2-40B4-BE49-F238E27FC236}">
                <a16:creationId xmlns:a16="http://schemas.microsoft.com/office/drawing/2014/main" id="{22B111C9-BB0C-4A9A-85CA-F0B51D4743BC}"/>
              </a:ext>
            </a:extLst>
          </p:cNvPr>
          <p:cNvSpPr/>
          <p:nvPr/>
        </p:nvSpPr>
        <p:spPr>
          <a:xfrm>
            <a:off x="3354203" y="235766"/>
            <a:ext cx="5234311"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spc="100" dirty="0">
                <a:solidFill>
                  <a:srgbClr val="FFFFFF"/>
                </a:solidFill>
                <a:latin typeface="DFKai-SB" panose="03000509000000000000" pitchFamily="65" charset="-120"/>
                <a:ea typeface="DFKai-SB" panose="03000509000000000000" pitchFamily="65" charset="-120"/>
              </a:rPr>
              <a:t>何謂跨國企業</a:t>
            </a:r>
            <a:r>
              <a:rPr lang="en-US" altLang="zh-TW" sz="4000" b="1" spc="100" dirty="0">
                <a:solidFill>
                  <a:srgbClr val="FFFFFF"/>
                </a:solidFill>
                <a:latin typeface="DFKai-SB" panose="03000509000000000000" pitchFamily="65" charset="-120"/>
                <a:ea typeface="DFKai-SB" panose="03000509000000000000" pitchFamily="65" charset="-120"/>
              </a:rPr>
              <a:t>?</a:t>
            </a:r>
            <a:endParaRPr lang="zh-TW" altLang="en-US" sz="4000" b="1" spc="100" dirty="0">
              <a:solidFill>
                <a:srgbClr val="FFFFFF"/>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630050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16284" y="1509377"/>
            <a:ext cx="11154786" cy="3693319"/>
          </a:xfrm>
          <a:prstGeom prst="rect">
            <a:avLst/>
          </a:prstGeom>
          <a:noFill/>
          <a:ln w="38100">
            <a:solidFill>
              <a:srgbClr val="0070C0"/>
            </a:solidFill>
          </a:ln>
        </p:spPr>
        <p:txBody>
          <a:bodyPr wrap="square" rtlCol="0" anchor="t">
            <a:spAutoFit/>
          </a:bodyPr>
          <a:lstStyle/>
          <a:p>
            <a:pPr algn="just"/>
            <a:r>
              <a:rPr lang="zh-TW" altLang="en-US" sz="2600" dirty="0">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跨國企業（</a:t>
            </a:r>
            <a:r>
              <a:rPr lang="en-US" altLang="zh-TW" sz="2600" dirty="0">
                <a:latin typeface="Times New Roman" panose="02020603050405020304" pitchFamily="18" charset="0"/>
                <a:ea typeface="標楷體" panose="03000509000000000000" pitchFamily="65" charset="-120"/>
                <a:cs typeface="Times New Roman" panose="02020603050405020304" pitchFamily="18" charset="0"/>
                <a:sym typeface="Times New Roman" panose="02020603050405020304" pitchFamily="18" charset="0"/>
              </a:rPr>
              <a:t>Multinational Corporations</a:t>
            </a:r>
            <a:r>
              <a:rPr lang="zh-TW" altLang="en-US" sz="2600" dirty="0">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）泛指擁有境外投資的企業，並在多於一個國家生產及提供其品牌的貨品或服務。</a:t>
            </a:r>
            <a:r>
              <a:rPr lang="zh-CN" sz="2600" dirty="0">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它</a:t>
            </a:r>
            <a:r>
              <a:rPr sz="2600" dirty="0" err="1">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們在不同國家或地區設有辦事處、工廠或分公司，通常</a:t>
            </a:r>
            <a:r>
              <a:rPr lang="zh-TW" altLang="en-US" sz="2600" dirty="0">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設</a:t>
            </a:r>
            <a:r>
              <a:rPr sz="2600" dirty="0" err="1">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有總部用來協調全球</a:t>
            </a:r>
            <a:r>
              <a:rPr lang="zh-TW" altLang="en-US" sz="2600" dirty="0">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業務</a:t>
            </a:r>
            <a:r>
              <a:rPr sz="2600" dirty="0">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a:t>
            </a:r>
            <a:r>
              <a:rPr lang="zh-TW" altLang="en-US" sz="2600" dirty="0">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跨國企業透過向境外投資擴大自己的生產優勢，加速資本的全球化流動。</a:t>
            </a:r>
          </a:p>
          <a:p>
            <a:pPr algn="just"/>
            <a:endParaRPr lang="en-US" sz="2600" dirty="0">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endParaRPr>
          </a:p>
          <a:p>
            <a:pPr algn="just"/>
            <a:r>
              <a:rPr lang="zh-TW" altLang="en-US" sz="2600" dirty="0">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跨國企業在第二次世界大戰後日益普遍，並且可說是經濟全球化的核心。除了國際間放寬對貿易和投資的限制外，通訊科技（包括人造衛星、電腦、互聯網等）與運輸技術（包括空運和海運的成本下降）的進步也促進跨國企業以全球為市場經營業務。</a:t>
            </a:r>
            <a:endParaRPr lang="en-US" altLang="zh-TW" sz="2600" dirty="0">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endParaRPr>
          </a:p>
        </p:txBody>
      </p:sp>
      <p:sp>
        <p:nvSpPr>
          <p:cNvPr id="2" name="TextBox 1"/>
          <p:cNvSpPr txBox="1"/>
          <p:nvPr/>
        </p:nvSpPr>
        <p:spPr>
          <a:xfrm>
            <a:off x="516284" y="5374208"/>
            <a:ext cx="11154786" cy="1169551"/>
          </a:xfrm>
          <a:prstGeom prst="rect">
            <a:avLst/>
          </a:prstGeom>
          <a:noFill/>
        </p:spPr>
        <p:txBody>
          <a:bodyPr wrap="square" rtlCol="0">
            <a:spAutoFit/>
          </a:bodyPr>
          <a:lstStyle/>
          <a:p>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參考資料：</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中華人民共和國商務部 </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(http://tradeinservices.mofcom.gov.cn/article/zhishi/jichuzs/201910/91805.html)</a:t>
            </a:r>
          </a:p>
          <a:p>
            <a:pPr marL="171450" indent="-171450">
              <a:buFont typeface="Arial" panose="020B0604020202020204" pitchFamily="34" charset="0"/>
              <a:buChar char="•"/>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The </a:t>
            </a:r>
            <a:r>
              <a:rPr lang="en-US" altLang="zh-TW" sz="1400" dirty="0" err="1">
                <a:latin typeface="Times New Roman" panose="02020603050405020304" pitchFamily="18" charset="0"/>
                <a:ea typeface="標楷體" panose="03000509000000000000" pitchFamily="65" charset="-120"/>
                <a:cs typeface="Times New Roman" panose="02020603050405020304" pitchFamily="18" charset="0"/>
              </a:rPr>
              <a:t>Organisation</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 for Economic Co-operation and Development (OECD) (https://www.oecd.org/industry/ind/MNEs-in-the-global-economy-policy-note.pdf)</a:t>
            </a:r>
          </a:p>
          <a:p>
            <a:pPr marL="171450" indent="-171450">
              <a:buFont typeface="Arial" panose="020B0604020202020204" pitchFamily="34" charset="0"/>
              <a:buChar char="•"/>
            </a:pP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United Nations World Investment Report 2021 (https://unctad.org/webflyer/world-investment-report-2021)</a:t>
            </a:r>
          </a:p>
        </p:txBody>
      </p:sp>
      <p:sp>
        <p:nvSpPr>
          <p:cNvPr id="19" name="任意多边形: 形状 8">
            <a:extLst>
              <a:ext uri="{FF2B5EF4-FFF2-40B4-BE49-F238E27FC236}">
                <a16:creationId xmlns:a16="http://schemas.microsoft.com/office/drawing/2014/main" id="{22B111C9-BB0C-4A9A-85CA-F0B51D4743BC}"/>
              </a:ext>
            </a:extLst>
          </p:cNvPr>
          <p:cNvSpPr/>
          <p:nvPr/>
        </p:nvSpPr>
        <p:spPr>
          <a:xfrm>
            <a:off x="3262696" y="388773"/>
            <a:ext cx="5234311"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spc="100" dirty="0">
                <a:solidFill>
                  <a:srgbClr val="FFFFFF"/>
                </a:solidFill>
                <a:latin typeface="DFKai-SB" panose="03000509000000000000" pitchFamily="65" charset="-120"/>
                <a:ea typeface="DFKai-SB" panose="03000509000000000000" pitchFamily="65" charset="-120"/>
              </a:rPr>
              <a:t>何謂跨國企業</a:t>
            </a:r>
            <a:r>
              <a:rPr lang="en-US" altLang="zh-TW" sz="4000" b="1" spc="100" dirty="0">
                <a:solidFill>
                  <a:srgbClr val="FFFFFF"/>
                </a:solidFill>
                <a:latin typeface="DFKai-SB" panose="03000509000000000000" pitchFamily="65" charset="-120"/>
                <a:ea typeface="DFKai-SB" panose="03000509000000000000" pitchFamily="65" charset="-120"/>
              </a:rPr>
              <a:t>?</a:t>
            </a:r>
            <a:endParaRPr lang="zh-TW" altLang="en-US" sz="4000" b="1" spc="100" dirty="0">
              <a:solidFill>
                <a:srgbClr val="FFFFFF"/>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296605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8">
            <a:extLst>
              <a:ext uri="{FF2B5EF4-FFF2-40B4-BE49-F238E27FC236}">
                <a16:creationId xmlns:a16="http://schemas.microsoft.com/office/drawing/2014/main" id="{22B111C9-BB0C-4A9A-85CA-F0B51D4743BC}"/>
              </a:ext>
            </a:extLst>
          </p:cNvPr>
          <p:cNvSpPr/>
          <p:nvPr/>
        </p:nvSpPr>
        <p:spPr>
          <a:xfrm>
            <a:off x="3197549" y="385262"/>
            <a:ext cx="5234311"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spc="100" dirty="0">
                <a:solidFill>
                  <a:srgbClr val="FFFFFF"/>
                </a:solidFill>
                <a:latin typeface="DFKai-SB" panose="03000509000000000000" pitchFamily="65" charset="-120"/>
                <a:ea typeface="DFKai-SB" panose="03000509000000000000" pitchFamily="65" charset="-120"/>
              </a:rPr>
              <a:t>何謂跨國企業</a:t>
            </a:r>
            <a:r>
              <a:rPr lang="en-US" altLang="zh-TW" sz="4000" b="1" spc="100" dirty="0">
                <a:solidFill>
                  <a:srgbClr val="FFFFFF"/>
                </a:solidFill>
                <a:latin typeface="DFKai-SB" panose="03000509000000000000" pitchFamily="65" charset="-120"/>
                <a:ea typeface="DFKai-SB" panose="03000509000000000000" pitchFamily="65" charset="-120"/>
              </a:rPr>
              <a:t>?</a:t>
            </a:r>
            <a:endParaRPr lang="zh-TW" altLang="en-US" sz="4000" b="1" spc="100" dirty="0">
              <a:solidFill>
                <a:srgbClr val="FFFFFF"/>
              </a:solidFill>
              <a:latin typeface="DFKai-SB" panose="03000509000000000000" pitchFamily="65" charset="-120"/>
              <a:ea typeface="DFKai-SB" panose="03000509000000000000" pitchFamily="65" charset="-120"/>
            </a:endParaRPr>
          </a:p>
        </p:txBody>
      </p:sp>
      <p:sp>
        <p:nvSpPr>
          <p:cNvPr id="17" name="Rectangle 16"/>
          <p:cNvSpPr/>
          <p:nvPr/>
        </p:nvSpPr>
        <p:spPr>
          <a:xfrm>
            <a:off x="609549" y="1181935"/>
            <a:ext cx="11139421" cy="1692771"/>
          </a:xfrm>
          <a:prstGeom prst="rect">
            <a:avLst/>
          </a:prstGeom>
          <a:solidFill>
            <a:schemeClr val="accent6">
              <a:lumMod val="20000"/>
              <a:lumOff val="80000"/>
            </a:schemeClr>
          </a:solidFill>
          <a:ln w="28575">
            <a:solidFill>
              <a:srgbClr val="0000FF"/>
            </a:solidFill>
          </a:ln>
        </p:spPr>
        <p:txBody>
          <a:bodyPr wrap="square">
            <a:spAutoFit/>
          </a:bodyPr>
          <a:lstStyle/>
          <a:p>
            <a:r>
              <a:rPr lang="zh-TW" altLang="en-US" sz="2600" dirty="0">
                <a:latin typeface="標楷體" panose="03000509000000000000" pitchFamily="65" charset="-120"/>
                <a:ea typeface="標楷體" panose="03000509000000000000" pitchFamily="65" charset="-120"/>
              </a:rPr>
              <a:t>跨國企業對世界經濟發展舉足輕重，差不多在每個行業，都有一些跨國企業達到全球經營的規模，並透過由它們管理的大量資金和市場的領導地位，在國際市場發揮重要影響。在全球化下，跨國企業不僅來自已發展國家</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地區，發展中國家</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地區的大型企業亦會投入跨國經濟活動。</a:t>
            </a:r>
            <a:endParaRPr lang="en-US" altLang="zh-TW" sz="2600" dirty="0">
              <a:latin typeface="標楷體" panose="03000509000000000000" pitchFamily="65" charset="-120"/>
              <a:ea typeface="標楷體" panose="03000509000000000000" pitchFamily="65" charset="-120"/>
            </a:endParaRPr>
          </a:p>
        </p:txBody>
      </p:sp>
      <p:grpSp>
        <p:nvGrpSpPr>
          <p:cNvPr id="20" name="组合 37"/>
          <p:cNvGrpSpPr/>
          <p:nvPr/>
        </p:nvGrpSpPr>
        <p:grpSpPr>
          <a:xfrm>
            <a:off x="609550" y="3246857"/>
            <a:ext cx="11139421" cy="3086463"/>
            <a:chOff x="1260690" y="1197910"/>
            <a:chExt cx="9665841" cy="3198914"/>
          </a:xfrm>
        </p:grpSpPr>
        <p:cxnSp>
          <p:nvCxnSpPr>
            <p:cNvPr id="21" name="肘形连接符 4"/>
            <p:cNvCxnSpPr/>
            <p:nvPr/>
          </p:nvCxnSpPr>
          <p:spPr>
            <a:xfrm flipV="1">
              <a:off x="2790266" y="1581701"/>
              <a:ext cx="2181518" cy="567908"/>
            </a:xfrm>
            <a:prstGeom prst="bentConnector3">
              <a:avLst>
                <a:gd name="adj1" fmla="val 62381"/>
              </a:avLst>
            </a:prstGeom>
            <a:noFill/>
            <a:ln w="19050" cap="rnd" cmpd="sng" algn="ctr">
              <a:solidFill>
                <a:schemeClr val="tx1"/>
              </a:solidFill>
              <a:prstDash val="sysDot"/>
              <a:tailEnd type="oval"/>
            </a:ln>
            <a:effectLst/>
          </p:spPr>
        </p:cxnSp>
        <p:cxnSp>
          <p:nvCxnSpPr>
            <p:cNvPr id="22" name="肘形连接符 5"/>
            <p:cNvCxnSpPr/>
            <p:nvPr/>
          </p:nvCxnSpPr>
          <p:spPr>
            <a:xfrm>
              <a:off x="2999098" y="2671642"/>
              <a:ext cx="2243971" cy="1248924"/>
            </a:xfrm>
            <a:prstGeom prst="bentConnector3">
              <a:avLst>
                <a:gd name="adj1" fmla="val 50000"/>
              </a:avLst>
            </a:prstGeom>
            <a:noFill/>
            <a:ln w="19050" cap="flat" cmpd="sng" algn="ctr">
              <a:solidFill>
                <a:schemeClr val="tx1"/>
              </a:solidFill>
              <a:prstDash val="sysDot"/>
              <a:tailEnd type="oval"/>
            </a:ln>
            <a:effectLst/>
          </p:spPr>
        </p:cxnSp>
        <p:sp>
          <p:nvSpPr>
            <p:cNvPr id="23" name="标题 4"/>
            <p:cNvSpPr txBox="1"/>
            <p:nvPr/>
          </p:nvSpPr>
          <p:spPr>
            <a:xfrm>
              <a:off x="5048943" y="1420085"/>
              <a:ext cx="388253" cy="270031"/>
            </a:xfrm>
            <a:prstGeom prst="rect">
              <a:avLst/>
            </a:prstGeom>
          </p:spPr>
          <p:txBody>
            <a:bodyPr vert="horz" lIns="68559" tIns="34279" rIns="68559" bIns="3427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zh-CN" sz="13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cxnSp>
          <p:nvCxnSpPr>
            <p:cNvPr id="24" name="肘形连接符 8"/>
            <p:cNvCxnSpPr/>
            <p:nvPr/>
          </p:nvCxnSpPr>
          <p:spPr>
            <a:xfrm flipV="1">
              <a:off x="3379813" y="2458213"/>
              <a:ext cx="2257351" cy="583142"/>
            </a:xfrm>
            <a:prstGeom prst="bentConnector3">
              <a:avLst>
                <a:gd name="adj1" fmla="val 50000"/>
              </a:avLst>
            </a:prstGeom>
            <a:noFill/>
            <a:ln w="19050" cap="flat" cmpd="sng" algn="ctr">
              <a:solidFill>
                <a:schemeClr val="tx1"/>
              </a:solidFill>
              <a:prstDash val="sysDot"/>
              <a:tailEnd type="oval"/>
            </a:ln>
            <a:effectLst/>
          </p:spPr>
        </p:cxnSp>
        <p:sp>
          <p:nvSpPr>
            <p:cNvPr id="25" name="标题 4"/>
            <p:cNvSpPr txBox="1"/>
            <p:nvPr/>
          </p:nvSpPr>
          <p:spPr>
            <a:xfrm>
              <a:off x="5591896" y="2177422"/>
              <a:ext cx="388253" cy="270031"/>
            </a:xfrm>
            <a:prstGeom prst="rect">
              <a:avLst/>
            </a:prstGeom>
          </p:spPr>
          <p:txBody>
            <a:bodyPr vert="horz" lIns="68559" tIns="34279" rIns="68559" bIns="3427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zh-CN" sz="13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26" name="标题 4"/>
            <p:cNvSpPr txBox="1"/>
            <p:nvPr/>
          </p:nvSpPr>
          <p:spPr>
            <a:xfrm>
              <a:off x="5183338" y="2853727"/>
              <a:ext cx="388253" cy="270031"/>
            </a:xfrm>
            <a:prstGeom prst="rect">
              <a:avLst/>
            </a:prstGeom>
          </p:spPr>
          <p:txBody>
            <a:bodyPr vert="horz" lIns="68559" tIns="34279" rIns="68559" bIns="3427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endParaRPr kumimoji="0" lang="en-US" altLang="zh-CN" sz="1300" b="1"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endParaRPr>
            </a:p>
          </p:txBody>
        </p:sp>
        <p:sp>
          <p:nvSpPr>
            <p:cNvPr id="27" name="Freeform 26"/>
            <p:cNvSpPr/>
            <p:nvPr/>
          </p:nvSpPr>
          <p:spPr bwMode="auto">
            <a:xfrm flipH="1">
              <a:off x="1260690" y="1420085"/>
              <a:ext cx="2279122" cy="1652723"/>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0070C0"/>
            </a:solidFill>
            <a:ln>
              <a:noFill/>
            </a:ln>
          </p:spPr>
          <p:txBody>
            <a:bodyPr vert="horz" wrap="square" lIns="56622" tIns="28310" rIns="56622" bIns="2831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ysClr val="windowText" lastClr="000000"/>
                </a:solidFill>
                <a:effectLst/>
                <a:uLnTx/>
                <a:uFillTx/>
                <a:latin typeface="標楷體" panose="03000509000000000000" pitchFamily="65" charset="-120"/>
                <a:ea typeface="標楷體" panose="03000509000000000000" pitchFamily="65" charset="-120"/>
              </a:endParaRPr>
            </a:p>
          </p:txBody>
        </p:sp>
        <p:sp>
          <p:nvSpPr>
            <p:cNvPr id="28" name="矩形 56"/>
            <p:cNvSpPr/>
            <p:nvPr/>
          </p:nvSpPr>
          <p:spPr>
            <a:xfrm>
              <a:off x="1325597" y="2113144"/>
              <a:ext cx="2149307" cy="875598"/>
            </a:xfrm>
            <a:prstGeom prst="rect">
              <a:avLst/>
            </a:prstGeom>
          </p:spPr>
          <p:txBody>
            <a:bodyPr wrap="square" lIns="68551" tIns="34276" rIns="68551" bIns="34276">
              <a:spAutoFit/>
            </a:bodyPr>
            <a:lstStyle/>
            <a:p>
              <a:pPr marL="0" lvl="0" indent="0" algn="ctr" defTabSz="1200150">
                <a:lnSpc>
                  <a:spcPct val="90000"/>
                </a:lnSpc>
                <a:spcBef>
                  <a:spcPct val="0"/>
                </a:spcBef>
                <a:spcAft>
                  <a:spcPct val="35000"/>
                </a:spcAft>
                <a:buFont typeface="Wingdings" panose="05000000000000000000" pitchFamily="2" charset="2"/>
                <a:buNone/>
              </a:pPr>
              <a:r>
                <a:rPr lang="zh-CN" altLang="en-US" sz="2800" b="1" kern="1200" dirty="0">
                  <a:solidFill>
                    <a:schemeClr val="bg1"/>
                  </a:solidFill>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跨國企業</a:t>
              </a:r>
              <a:r>
                <a:rPr lang="zh-TW" altLang="en-US" sz="2800" b="1" kern="1200" dirty="0">
                  <a:solidFill>
                    <a:schemeClr val="bg1"/>
                  </a:solidFill>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主要</a:t>
              </a:r>
              <a:r>
                <a:rPr lang="zh-TW" altLang="en-US" sz="2800" b="1" dirty="0">
                  <a:solidFill>
                    <a:schemeClr val="bg1"/>
                  </a:solidFill>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特徵包括</a:t>
              </a:r>
              <a:r>
                <a:rPr lang="en-US" altLang="zh-TW" sz="2800" b="1" dirty="0">
                  <a:solidFill>
                    <a:schemeClr val="bg1"/>
                  </a:solidFill>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a:t>
              </a:r>
              <a:endParaRPr lang="zh-CN" altLang="en-US" sz="2800" b="1" kern="1200" dirty="0">
                <a:solidFill>
                  <a:schemeClr val="bg1"/>
                </a:solidFill>
                <a:latin typeface="標楷體" panose="03000509000000000000" pitchFamily="65" charset="-120"/>
                <a:ea typeface="標楷體" panose="03000509000000000000" pitchFamily="65" charset="-120"/>
              </a:endParaRPr>
            </a:p>
          </p:txBody>
        </p:sp>
        <p:sp>
          <p:nvSpPr>
            <p:cNvPr id="29" name="矩形 59"/>
            <p:cNvSpPr/>
            <p:nvPr/>
          </p:nvSpPr>
          <p:spPr>
            <a:xfrm>
              <a:off x="5048943" y="1197910"/>
              <a:ext cx="5877588" cy="837319"/>
            </a:xfrm>
            <a:prstGeom prst="rect">
              <a:avLst/>
            </a:prstGeom>
            <a:solidFill>
              <a:schemeClr val="accent2">
                <a:lumMod val="20000"/>
                <a:lumOff val="80000"/>
              </a:schemeClr>
            </a:solidFill>
            <a:ln w="19050">
              <a:solidFill>
                <a:srgbClr val="FF0000"/>
              </a:solidFill>
            </a:ln>
          </p:spPr>
          <p:txBody>
            <a:bodyPr wrap="square" lIns="68551" tIns="34276" rIns="68551" bIns="34276">
              <a:spAutoFit/>
            </a:bodyPr>
            <a:lstStyle/>
            <a:p>
              <a:pPr lvl="0" defTabSz="844550">
                <a:spcBef>
                  <a:spcPct val="0"/>
                </a:spcBef>
                <a:spcAft>
                  <a:spcPct val="35000"/>
                </a:spcAft>
              </a:pPr>
              <a:r>
                <a:rPr lang="zh-TW" altLang="en-US" sz="2400" dirty="0">
                  <a:solidFill>
                    <a:schemeClr val="bg2">
                      <a:lumMod val="10000"/>
                    </a:schemeClr>
                  </a:solidFill>
                  <a:latin typeface="標楷體" panose="03000509000000000000" pitchFamily="65" charset="-120"/>
                  <a:ea typeface="標楷體" panose="03000509000000000000" pitchFamily="65" charset="-120"/>
                  <a:cs typeface="+mn-ea"/>
                  <a:sym typeface="Times New Roman" panose="02020603050405020304" pitchFamily="18" charset="0"/>
                </a:rPr>
                <a:t>於境外從事商業活動的公司，一般以總部協調境外的分公司</a:t>
              </a:r>
              <a:endParaRPr lang="zh-CN" altLang="en-US" sz="2400" kern="1200" dirty="0">
                <a:latin typeface="標楷體" panose="03000509000000000000" pitchFamily="65" charset="-120"/>
                <a:ea typeface="標楷體" panose="03000509000000000000" pitchFamily="65" charset="-120"/>
              </a:endParaRPr>
            </a:p>
          </p:txBody>
        </p:sp>
        <p:sp>
          <p:nvSpPr>
            <p:cNvPr id="30" name="矩形 65"/>
            <p:cNvSpPr/>
            <p:nvPr/>
          </p:nvSpPr>
          <p:spPr>
            <a:xfrm>
              <a:off x="5355850" y="3176717"/>
              <a:ext cx="5570681" cy="1220107"/>
            </a:xfrm>
            <a:prstGeom prst="rect">
              <a:avLst/>
            </a:prstGeom>
            <a:solidFill>
              <a:schemeClr val="accent2">
                <a:lumMod val="20000"/>
                <a:lumOff val="80000"/>
              </a:schemeClr>
            </a:solidFill>
            <a:ln w="19050">
              <a:solidFill>
                <a:srgbClr val="FF0000"/>
              </a:solidFill>
            </a:ln>
          </p:spPr>
          <p:txBody>
            <a:bodyPr wrap="square" lIns="68551" tIns="34276" rIns="68551" bIns="34276">
              <a:spAutoFit/>
            </a:bodyPr>
            <a:lstStyle/>
            <a:p>
              <a:pPr lvl="0" defTabSz="844550">
                <a:spcBef>
                  <a:spcPct val="0"/>
                </a:spcBef>
                <a:spcAft>
                  <a:spcPct val="35000"/>
                </a:spcAft>
              </a:pPr>
              <a:r>
                <a:rPr lang="zh-TW" altLang="en-US" sz="2400" dirty="0">
                  <a:latin typeface="標楷體" panose="03000509000000000000" pitchFamily="65" charset="-120"/>
                  <a:ea typeface="標楷體" panose="03000509000000000000" pitchFamily="65" charset="-120"/>
                  <a:cs typeface="+mn-ea"/>
                  <a:sym typeface="Times New Roman" panose="02020603050405020304" pitchFamily="18" charset="0"/>
                </a:rPr>
                <a:t>充分利用自身規模和技術優勢，透過在外國投資，在全球範圍內進行經營活動，並建立投資、生產、營銷網絡等</a:t>
              </a:r>
            </a:p>
          </p:txBody>
        </p:sp>
        <p:sp>
          <p:nvSpPr>
            <p:cNvPr id="31" name="矩形 71"/>
            <p:cNvSpPr/>
            <p:nvPr/>
          </p:nvSpPr>
          <p:spPr>
            <a:xfrm>
              <a:off x="5885886" y="2186922"/>
              <a:ext cx="2929743" cy="484720"/>
            </a:xfrm>
            <a:prstGeom prst="rect">
              <a:avLst/>
            </a:prstGeom>
          </p:spPr>
          <p:txBody>
            <a:bodyPr wrap="square" lIns="68551" tIns="34276" rIns="68551" bIns="34276">
              <a:spAutoFit/>
            </a:bodyPr>
            <a:lstStyle/>
            <a:p>
              <a:pPr marL="0" lvl="0" indent="0" algn="l" defTabSz="844550">
                <a:lnSpc>
                  <a:spcPct val="150000"/>
                </a:lnSpc>
                <a:spcBef>
                  <a:spcPct val="0"/>
                </a:spcBef>
                <a:spcAft>
                  <a:spcPct val="35000"/>
                </a:spcAft>
                <a:buClrTx/>
                <a:buSzTx/>
                <a:buNone/>
              </a:pPr>
              <a:endParaRPr lang="zh-CN" altLang="en-US" sz="1800" kern="1200" dirty="0">
                <a:latin typeface="標楷體" panose="03000509000000000000" pitchFamily="65" charset="-120"/>
                <a:ea typeface="標楷體" panose="03000509000000000000" pitchFamily="65" charset="-120"/>
              </a:endParaRPr>
            </a:p>
          </p:txBody>
        </p:sp>
      </p:grpSp>
      <p:sp>
        <p:nvSpPr>
          <p:cNvPr id="32" name="Rectangle 31"/>
          <p:cNvSpPr/>
          <p:nvPr/>
        </p:nvSpPr>
        <p:spPr>
          <a:xfrm>
            <a:off x="5815816" y="4168719"/>
            <a:ext cx="5933155" cy="830997"/>
          </a:xfrm>
          <a:prstGeom prst="rect">
            <a:avLst/>
          </a:prstGeom>
          <a:solidFill>
            <a:schemeClr val="accent2">
              <a:lumMod val="20000"/>
              <a:lumOff val="80000"/>
            </a:schemeClr>
          </a:solidFill>
          <a:ln w="19050">
            <a:solidFill>
              <a:srgbClr val="FF0000"/>
            </a:solidFill>
          </a:ln>
        </p:spPr>
        <p:txBody>
          <a:bodyPr wrap="square">
            <a:spAutoFit/>
          </a:bodyPr>
          <a:lstStyle/>
          <a:p>
            <a:r>
              <a:rPr lang="zh-TW" altLang="en-US" sz="2400" dirty="0">
                <a:latin typeface="DFKai-SB" panose="03000509000000000000" pitchFamily="65" charset="-120"/>
                <a:ea typeface="DFKai-SB" panose="03000509000000000000" pitchFamily="65" charset="-120"/>
                <a:cs typeface="+mn-ea"/>
                <a:sym typeface="Times New Roman" panose="02020603050405020304" pitchFamily="18" charset="0"/>
              </a:rPr>
              <a:t>為節省成本、提高利潤，跨國企業將</a:t>
            </a:r>
            <a:r>
              <a:rPr lang="zh-CN" altLang="en-US" sz="2400" dirty="0">
                <a:latin typeface="DFKai-SB" panose="03000509000000000000" pitchFamily="65" charset="-120"/>
                <a:ea typeface="DFKai-SB" panose="03000509000000000000" pitchFamily="65" charset="-120"/>
                <a:cs typeface="+mn-ea"/>
                <a:sym typeface="Times New Roman" panose="02020603050405020304" pitchFamily="18" charset="0"/>
              </a:rPr>
              <a:t>生產及服務外</a:t>
            </a:r>
            <a:r>
              <a:rPr lang="zh-TW" altLang="en-US" sz="2400" dirty="0">
                <a:latin typeface="DFKai-SB" panose="03000509000000000000" pitchFamily="65" charset="-120"/>
                <a:ea typeface="DFKai-SB" panose="03000509000000000000" pitchFamily="65" charset="-120"/>
                <a:cs typeface="+mn-ea"/>
                <a:sym typeface="Times New Roman" panose="02020603050405020304" pitchFamily="18" charset="0"/>
              </a:rPr>
              <a:t>判到生產成本較低的國家</a:t>
            </a:r>
            <a:r>
              <a:rPr lang="en-US" altLang="zh-TW" sz="2400" dirty="0">
                <a:latin typeface="DFKai-SB" panose="03000509000000000000" pitchFamily="65" charset="-120"/>
                <a:ea typeface="DFKai-SB" panose="03000509000000000000" pitchFamily="65" charset="-120"/>
                <a:cs typeface="+mn-ea"/>
                <a:sym typeface="Times New Roman" panose="02020603050405020304" pitchFamily="18" charset="0"/>
              </a:rPr>
              <a:t>/</a:t>
            </a:r>
            <a:r>
              <a:rPr lang="zh-TW" altLang="en-US" sz="2400" dirty="0">
                <a:latin typeface="DFKai-SB" panose="03000509000000000000" pitchFamily="65" charset="-120"/>
                <a:ea typeface="DFKai-SB" panose="03000509000000000000" pitchFamily="65" charset="-120"/>
                <a:cs typeface="+mn-ea"/>
                <a:sym typeface="Times New Roman" panose="02020603050405020304" pitchFamily="18" charset="0"/>
              </a:rPr>
              <a:t>地區</a:t>
            </a:r>
            <a:endParaRPr lang="zh-CN" altLang="en-US" sz="2400" dirty="0">
              <a:latin typeface="DFKai-SB" panose="03000509000000000000" pitchFamily="65" charset="-120"/>
              <a:ea typeface="DFKai-SB" panose="03000509000000000000" pitchFamily="65" charset="-120"/>
              <a:cs typeface="+mn-ea"/>
              <a:sym typeface="Times New Roman" panose="02020603050405020304" pitchFamily="18" charset="0"/>
            </a:endParaRPr>
          </a:p>
        </p:txBody>
      </p:sp>
    </p:spTree>
    <p:extLst>
      <p:ext uri="{BB962C8B-B14F-4D97-AF65-F5344CB8AC3E}">
        <p14:creationId xmlns:p14="http://schemas.microsoft.com/office/powerpoint/2010/main" val="1878453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76" y="885772"/>
            <a:ext cx="11100305" cy="5814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4294967295"/>
          </p:nvPr>
        </p:nvSpPr>
        <p:spPr>
          <a:xfrm>
            <a:off x="825843" y="3236814"/>
            <a:ext cx="10461714" cy="3046988"/>
          </a:xfrm>
          <a:prstGeom prst="rect">
            <a:avLst/>
          </a:prstGeom>
          <a:solidFill>
            <a:schemeClr val="accent6">
              <a:lumMod val="20000"/>
              <a:lumOff val="80000"/>
            </a:schemeClr>
          </a:solidFill>
          <a:ln>
            <a:noFill/>
            <a:prstDash val="dash"/>
          </a:ln>
        </p:spPr>
        <p:txBody>
          <a:bodyPr wrap="square">
            <a:spAutoFit/>
          </a:bodyPr>
          <a:lstStyle/>
          <a:p>
            <a:pPr marL="0" indent="0">
              <a:lnSpc>
                <a:spcPct val="100000"/>
              </a:lnSpc>
              <a:spcBef>
                <a:spcPts val="0"/>
              </a:spcBef>
              <a:buNone/>
            </a:pPr>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自改革開放以來，許多外國企業進駐內地發展業務，而內地企業也隨著國家「走出去」政策方針向海外發展。試從以下網頁看看有哪些跨國企業發展多元化的業務。</a:t>
            </a: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0" indent="0">
              <a:lnSpc>
                <a:spcPct val="100000"/>
              </a:lnSpc>
              <a:spcBef>
                <a:spcPts val="0"/>
              </a:spcBef>
              <a:buNone/>
            </a:pP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a:lnSpc>
                <a:spcPct val="100000"/>
              </a:lnSpc>
              <a:spcBef>
                <a:spcPts val="0"/>
              </a:spcBef>
            </a:pP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《2021</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年</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財富</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世界</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500</a:t>
            </a:r>
            <a:r>
              <a:rPr lang="zh-CN"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強榜單出爐 中企上榜數量領跑全球</a:t>
            </a:r>
            <a:r>
              <a:rPr lang="en-US" altLang="zh-CN"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p>
          <a:p>
            <a:pPr marL="0" indent="0">
              <a:lnSpc>
                <a:spcPct val="100000"/>
              </a:lnSpc>
              <a:spcBef>
                <a:spcPts val="0"/>
              </a:spcBef>
              <a:buNone/>
            </a:pPr>
            <a:r>
              <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zh-TW" altLang="en-US"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來源</a:t>
            </a:r>
            <a:r>
              <a:rPr lang="en-US" altLang="zh-TW"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zh-TW" altLang="en-US"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中國政府網 </a:t>
            </a:r>
            <a:r>
              <a:rPr lang="en-US" altLang="zh-TW"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(http://www.gov.cn/xinwen/2021-08/03/content_5629117.htm)</a:t>
            </a:r>
          </a:p>
          <a:p>
            <a:pPr>
              <a:lnSpc>
                <a:spcPct val="100000"/>
              </a:lnSpc>
              <a:spcBef>
                <a:spcPts val="0"/>
              </a:spcBef>
            </a:pPr>
            <a:r>
              <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雙循環新發展格局企業白皮書</a:t>
            </a:r>
            <a:r>
              <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(2021)》</a:t>
            </a:r>
            <a:r>
              <a:rPr lang="zh-TW" altLang="en-US"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的第四章</a:t>
            </a:r>
            <a:endPar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endParaRPr>
          </a:p>
          <a:p>
            <a:pPr marL="0" indent="0">
              <a:lnSpc>
                <a:spcPct val="100000"/>
              </a:lnSpc>
              <a:spcBef>
                <a:spcPts val="0"/>
              </a:spcBef>
              <a:buNone/>
            </a:pPr>
            <a:r>
              <a:rPr lang="en-US" altLang="zh-TW" sz="24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zh-TW" altLang="en-US"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來源</a:t>
            </a:r>
            <a:r>
              <a:rPr lang="en-US" altLang="zh-TW"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zh-TW" altLang="en-US"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新華網</a:t>
            </a:r>
            <a:r>
              <a:rPr lang="en-US" altLang="zh-TW"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(http://www.news.cn/tech/download/sxhxfzgj.pdf</a:t>
            </a:r>
            <a:r>
              <a:rPr lang="zh-TW" altLang="en-US"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 </a:t>
            </a:r>
            <a:r>
              <a:rPr lang="en-US" altLang="zh-TW" sz="1600" dirty="0">
                <a:latin typeface="Times New Roman" panose="02020603050405020304" pitchFamily="18" charset="0"/>
                <a:ea typeface="DFKai-SB" panose="03000509000000000000" pitchFamily="65" charset="-120"/>
                <a:cs typeface="Times New Roman" panose="02020603050405020304" pitchFamily="18" charset="0"/>
                <a:sym typeface="Times New Roman" panose="02020603050405020304" pitchFamily="18" charset="0"/>
              </a:rPr>
              <a:t>)</a:t>
            </a:r>
          </a:p>
        </p:txBody>
      </p:sp>
      <p:sp>
        <p:nvSpPr>
          <p:cNvPr id="16" name="文本框 15"/>
          <p:cNvSpPr txBox="1"/>
          <p:nvPr/>
        </p:nvSpPr>
        <p:spPr>
          <a:xfrm>
            <a:off x="3632663" y="885773"/>
            <a:ext cx="4587926" cy="523220"/>
          </a:xfrm>
          <a:prstGeom prst="rect">
            <a:avLst/>
          </a:prstGeom>
          <a:noFill/>
        </p:spPr>
        <p:txBody>
          <a:bodyPr wrap="square" rtlCol="0">
            <a:spAutoFit/>
          </a:bodyPr>
          <a:lstStyle/>
          <a:p>
            <a:pPr algn="ctr"/>
            <a:r>
              <a:rPr lang="zh-CN" altLang="en-US" sz="2800" b="1" dirty="0">
                <a:latin typeface="DFKai-SB" panose="03000509000000000000" pitchFamily="65" charset="-120"/>
                <a:ea typeface="DFKai-SB" panose="03000509000000000000" pitchFamily="65" charset="-120"/>
                <a:cs typeface="+mn-ea"/>
                <a:sym typeface="Times New Roman" panose="02020603050405020304" pitchFamily="18" charset="0"/>
              </a:rPr>
              <a:t>開展多樣化經營</a:t>
            </a:r>
            <a:r>
              <a:rPr lang="zh-TW" altLang="en-US" sz="2800" b="1" dirty="0">
                <a:latin typeface="DFKai-SB" panose="03000509000000000000" pitchFamily="65" charset="-120"/>
                <a:ea typeface="DFKai-SB" panose="03000509000000000000" pitchFamily="65" charset="-120"/>
                <a:cs typeface="+mn-ea"/>
                <a:sym typeface="Times New Roman" panose="02020603050405020304" pitchFamily="18" charset="0"/>
              </a:rPr>
              <a:t>的跨國企業</a:t>
            </a:r>
            <a:endParaRPr lang="zh-CN" altLang="en-US" sz="2800" b="1" dirty="0">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51" name="任意多边形: 形状 8">
            <a:extLst>
              <a:ext uri="{FF2B5EF4-FFF2-40B4-BE49-F238E27FC236}">
                <a16:creationId xmlns:a16="http://schemas.microsoft.com/office/drawing/2014/main" id="{22B111C9-BB0C-4A9A-85CA-F0B51D4743BC}"/>
              </a:ext>
            </a:extLst>
          </p:cNvPr>
          <p:cNvSpPr/>
          <p:nvPr/>
        </p:nvSpPr>
        <p:spPr>
          <a:xfrm>
            <a:off x="3221078" y="167238"/>
            <a:ext cx="5234311"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spc="100" dirty="0">
                <a:solidFill>
                  <a:srgbClr val="FFFFFF"/>
                </a:solidFill>
                <a:latin typeface="DFKai-SB" panose="03000509000000000000" pitchFamily="65" charset="-120"/>
                <a:ea typeface="DFKai-SB" panose="03000509000000000000" pitchFamily="65" charset="-120"/>
              </a:rPr>
              <a:t>何謂跨國企業</a:t>
            </a:r>
            <a:r>
              <a:rPr lang="en-US" altLang="zh-TW" sz="4000" b="1" spc="100" dirty="0">
                <a:solidFill>
                  <a:srgbClr val="FFFFFF"/>
                </a:solidFill>
                <a:latin typeface="DFKai-SB" panose="03000509000000000000" pitchFamily="65" charset="-120"/>
                <a:ea typeface="DFKai-SB" panose="03000509000000000000" pitchFamily="65" charset="-120"/>
              </a:rPr>
              <a:t>?</a:t>
            </a:r>
            <a:endParaRPr lang="zh-TW" altLang="en-US" sz="4000" b="1" spc="100" dirty="0">
              <a:solidFill>
                <a:srgbClr val="FFFFFF"/>
              </a:solidFill>
              <a:latin typeface="DFKai-SB" panose="03000509000000000000" pitchFamily="65" charset="-120"/>
              <a:ea typeface="DFKai-SB" panose="03000509000000000000" pitchFamily="65" charset="-120"/>
            </a:endParaRPr>
          </a:p>
        </p:txBody>
      </p:sp>
      <p:sp>
        <p:nvSpPr>
          <p:cNvPr id="4" name="Rectangle 3"/>
          <p:cNvSpPr/>
          <p:nvPr/>
        </p:nvSpPr>
        <p:spPr>
          <a:xfrm>
            <a:off x="788391" y="1503734"/>
            <a:ext cx="10499165" cy="1052596"/>
          </a:xfrm>
          <a:prstGeom prst="rect">
            <a:avLst/>
          </a:prstGeom>
          <a:solidFill>
            <a:schemeClr val="accent5">
              <a:lumMod val="20000"/>
              <a:lumOff val="80000"/>
            </a:schemeClr>
          </a:solidFill>
          <a:ln w="28575">
            <a:solidFill>
              <a:srgbClr val="0000FF"/>
            </a:solidFill>
          </a:ln>
        </p:spPr>
        <p:txBody>
          <a:bodyPr wrap="square">
            <a:spAutoFit/>
          </a:bodyPr>
          <a:lstStyle/>
          <a:p>
            <a:pPr>
              <a:lnSpc>
                <a:spcPct val="130000"/>
              </a:lnSpc>
            </a:pPr>
            <a:r>
              <a:rPr lang="zh-TW" altLang="en-US"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國際化的跨國企業往住也發展多元化業務作為經營策略，以照顧不同國家或地區市場的多樣性，從而拓展業務獲得更大利潤。</a:t>
            </a:r>
            <a:endParaRPr lang="en-US" altLang="zh-TW" sz="24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endParaRPr>
          </a:p>
        </p:txBody>
      </p:sp>
      <p:grpSp>
        <p:nvGrpSpPr>
          <p:cNvPr id="57" name="组合 24"/>
          <p:cNvGrpSpPr/>
          <p:nvPr/>
        </p:nvGrpSpPr>
        <p:grpSpPr>
          <a:xfrm>
            <a:off x="4346686" y="2575878"/>
            <a:ext cx="2983093" cy="585132"/>
            <a:chOff x="1193537" y="1433819"/>
            <a:chExt cx="2184553" cy="585132"/>
          </a:xfrm>
        </p:grpSpPr>
        <p:sp>
          <p:nvSpPr>
            <p:cNvPr id="58" name="矩形 25"/>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矩形 26"/>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0" name="文本框 27"/>
            <p:cNvSpPr txBox="1">
              <a:spLocks noChangeArrowheads="1"/>
            </p:cNvSpPr>
            <p:nvPr/>
          </p:nvSpPr>
          <p:spPr bwMode="auto">
            <a:xfrm>
              <a:off x="1680899" y="1433819"/>
              <a:ext cx="16971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標楷體" panose="03000509000000000000" pitchFamily="65" charset="-120"/>
                  <a:ea typeface="標楷體" panose="03000509000000000000" pitchFamily="65" charset="-120"/>
                </a:rPr>
                <a:t>小活動 </a:t>
              </a:r>
            </a:p>
          </p:txBody>
        </p:sp>
        <p:cxnSp>
          <p:nvCxnSpPr>
            <p:cNvPr id="61" name="直接连接符 28"/>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62" name="Picture 61"/>
          <p:cNvPicPr>
            <a:picLocks noChangeAspect="1"/>
          </p:cNvPicPr>
          <p:nvPr/>
        </p:nvPicPr>
        <p:blipFill>
          <a:blip r:embed="rId4"/>
          <a:stretch>
            <a:fillRect/>
          </a:stretch>
        </p:blipFill>
        <p:spPr>
          <a:xfrm>
            <a:off x="8297062" y="5172033"/>
            <a:ext cx="2585910" cy="378745"/>
          </a:xfrm>
          <a:prstGeom prst="rect">
            <a:avLst/>
          </a:prstGeom>
        </p:spPr>
      </p:pic>
      <p:pic>
        <p:nvPicPr>
          <p:cNvPr id="64" name="Picture 63"/>
          <p:cNvPicPr>
            <a:picLocks noChangeAspect="1"/>
          </p:cNvPicPr>
          <p:nvPr/>
        </p:nvPicPr>
        <p:blipFill>
          <a:blip r:embed="rId5"/>
          <a:stretch>
            <a:fillRect/>
          </a:stretch>
        </p:blipFill>
        <p:spPr>
          <a:xfrm>
            <a:off x="8297062" y="5763165"/>
            <a:ext cx="809738" cy="485843"/>
          </a:xfrm>
          <a:prstGeom prst="rect">
            <a:avLst/>
          </a:prstGeom>
        </p:spPr>
      </p:pic>
    </p:spTree>
    <p:extLst>
      <p:ext uri="{BB962C8B-B14F-4D97-AF65-F5344CB8AC3E}">
        <p14:creationId xmlns:p14="http://schemas.microsoft.com/office/powerpoint/2010/main" val="706772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8">
            <a:extLst>
              <a:ext uri="{FF2B5EF4-FFF2-40B4-BE49-F238E27FC236}">
                <a16:creationId xmlns:a16="http://schemas.microsoft.com/office/drawing/2014/main" id="{22B111C9-BB0C-4A9A-85CA-F0B51D4743BC}"/>
              </a:ext>
            </a:extLst>
          </p:cNvPr>
          <p:cNvSpPr/>
          <p:nvPr/>
        </p:nvSpPr>
        <p:spPr>
          <a:xfrm>
            <a:off x="2013165" y="227345"/>
            <a:ext cx="8221286"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spc="100" dirty="0">
                <a:solidFill>
                  <a:srgbClr val="FFFFFF"/>
                </a:solidFill>
                <a:latin typeface="DFKai-SB" panose="03000509000000000000" pitchFamily="65" charset="-120"/>
                <a:ea typeface="DFKai-SB" panose="03000509000000000000" pitchFamily="65" charset="-120"/>
              </a:rPr>
              <a:t>跨國企業的發展與其帶來的影響</a:t>
            </a:r>
          </a:p>
        </p:txBody>
      </p:sp>
      <p:pic>
        <p:nvPicPr>
          <p:cNvPr id="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06" y="3269571"/>
            <a:ext cx="11063807" cy="34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p:cNvSpPr txBox="1">
            <a:spLocks/>
          </p:cNvSpPr>
          <p:nvPr/>
        </p:nvSpPr>
        <p:spPr>
          <a:xfrm>
            <a:off x="1048336" y="3822670"/>
            <a:ext cx="10150945" cy="2621230"/>
          </a:xfrm>
          <a:prstGeom prst="rect">
            <a:avLst/>
          </a:prstGeom>
          <a:noFill/>
          <a:ln>
            <a:noFill/>
            <a:prstDash val="dash"/>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zh-TW" altLang="en-US" sz="2600" dirty="0">
                <a:latin typeface="標楷體" panose="03000509000000000000" pitchFamily="65" charset="-120"/>
                <a:ea typeface="標楷體" panose="03000509000000000000" pitchFamily="65" charset="-120"/>
              </a:rPr>
              <a:t>以運動用品為例，許多這些國際跨國企業都採取上述的生產方式，其總部或地區總部負責品牌設計造型、物料研究等項目。至於具體生產流程，例如製造、包裝、運輸，都會承包予勞動力成本較低廉的國家</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地區的分公司</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廠家負責。</a:t>
            </a:r>
            <a:endParaRPr lang="en-US" altLang="zh-CN" sz="2600" strike="sngStrike" dirty="0">
              <a:solidFill>
                <a:srgbClr val="0000FF"/>
              </a:solidFill>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endParaRPr>
          </a:p>
          <a:p>
            <a:pPr>
              <a:lnSpc>
                <a:spcPct val="100000"/>
              </a:lnSpc>
            </a:pPr>
            <a:r>
              <a:rPr lang="zh-TW" altLang="en-US" sz="2600" dirty="0">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rPr>
              <a:t>教師可以考慮選取一些跨國運動品牌企業的經營作為例子，向學生說明上述跨國企業的營運理念和生產模式。</a:t>
            </a:r>
            <a:endParaRPr lang="en-US" altLang="zh-CN" sz="2600" dirty="0">
              <a:latin typeface="標楷體" panose="03000509000000000000" pitchFamily="65" charset="-120"/>
              <a:ea typeface="標楷體" panose="03000509000000000000" pitchFamily="65" charset="-120"/>
              <a:cs typeface="黑体" panose="02010609060101010101" pitchFamily="49" charset="-122"/>
              <a:sym typeface="Times New Roman" panose="02020603050405020304" pitchFamily="18" charset="0"/>
            </a:endParaRPr>
          </a:p>
        </p:txBody>
      </p:sp>
      <p:sp>
        <p:nvSpPr>
          <p:cNvPr id="5" name="Rectangle 4"/>
          <p:cNvSpPr/>
          <p:nvPr/>
        </p:nvSpPr>
        <p:spPr>
          <a:xfrm>
            <a:off x="591906" y="1608026"/>
            <a:ext cx="10838094" cy="1384995"/>
          </a:xfrm>
          <a:prstGeom prst="rect">
            <a:avLst/>
          </a:prstGeom>
          <a:solidFill>
            <a:schemeClr val="bg1">
              <a:lumMod val="95000"/>
            </a:schemeClr>
          </a:solidFill>
          <a:ln w="28575">
            <a:solidFill>
              <a:srgbClr val="0000FF"/>
            </a:solidFill>
          </a:ln>
        </p:spPr>
        <p:txBody>
          <a:bodyPr wrap="square">
            <a:spAutoFit/>
          </a:bodyPr>
          <a:lstStyle/>
          <a:p>
            <a:r>
              <a:rPr lang="zh-TW" altLang="en-US" sz="2800" dirty="0">
                <a:latin typeface="標楷體" panose="03000509000000000000" pitchFamily="65" charset="-120"/>
                <a:ea typeface="標楷體" panose="03000509000000000000" pitchFamily="65" charset="-120"/>
              </a:rPr>
              <a:t>跨國企業為節省成本、提高利潤，以拓展國際市場的經營空間，會到</a:t>
            </a:r>
            <a:r>
              <a:rPr lang="zh-CN" altLang="en-US" sz="2800" dirty="0">
                <a:latin typeface="標楷體" panose="03000509000000000000" pitchFamily="65" charset="-120"/>
                <a:ea typeface="標楷體" panose="03000509000000000000" pitchFamily="65" charset="-120"/>
              </a:rPr>
              <a:t>能</a:t>
            </a:r>
            <a:r>
              <a:rPr lang="zh-TW" altLang="en-US" sz="2800" dirty="0">
                <a:latin typeface="標楷體" panose="03000509000000000000" pitchFamily="65" charset="-120"/>
                <a:ea typeface="標楷體" panose="03000509000000000000" pitchFamily="65" charset="-120"/>
              </a:rPr>
              <a:t>夠提供較廉價勞工、土地和生產成本</a:t>
            </a:r>
            <a:r>
              <a:rPr lang="zh-CN" altLang="en-US" sz="2800" dirty="0">
                <a:latin typeface="標楷體" panose="03000509000000000000" pitchFamily="65" charset="-120"/>
                <a:ea typeface="標楷體" panose="03000509000000000000" pitchFamily="65" charset="-120"/>
              </a:rPr>
              <a:t>的</a:t>
            </a:r>
            <a:r>
              <a:rPr lang="zh-TW" altLang="en-US" sz="2800" dirty="0">
                <a:latin typeface="標楷體" panose="03000509000000000000" pitchFamily="65" charset="-120"/>
                <a:ea typeface="標楷體" panose="03000509000000000000" pitchFamily="65" charset="-120"/>
              </a:rPr>
              <a:t>國家</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地區</a:t>
            </a:r>
            <a:r>
              <a:rPr lang="zh-CN" altLang="en-US" sz="2800" dirty="0">
                <a:latin typeface="標楷體" panose="03000509000000000000" pitchFamily="65" charset="-120"/>
                <a:ea typeface="標楷體" panose="03000509000000000000" pitchFamily="65" charset="-120"/>
              </a:rPr>
              <a:t>發展</a:t>
            </a:r>
            <a:r>
              <a:rPr lang="zh-TW" altLang="en-US" sz="2800" dirty="0">
                <a:latin typeface="標楷體" panose="03000509000000000000" pitchFamily="65" charset="-120"/>
                <a:ea typeface="標楷體" panose="03000509000000000000" pitchFamily="65" charset="-120"/>
              </a:rPr>
              <a:t>，將工序外判，</a:t>
            </a:r>
            <a:r>
              <a:rPr lang="zh-CN" altLang="en-US" sz="2800" dirty="0">
                <a:latin typeface="標楷體" panose="03000509000000000000" pitchFamily="65" charset="-120"/>
                <a:ea typeface="標楷體" panose="03000509000000000000" pitchFamily="65" charset="-120"/>
              </a:rPr>
              <a:t>這</a:t>
            </a:r>
            <a:r>
              <a:rPr lang="zh-TW" altLang="en-US" sz="2800" dirty="0">
                <a:latin typeface="標楷體" panose="03000509000000000000" pitchFamily="65" charset="-120"/>
                <a:ea typeface="標楷體" panose="03000509000000000000" pitchFamily="65" charset="-120"/>
              </a:rPr>
              <a:t>正是全球經濟一體化的一大推動力。</a:t>
            </a:r>
            <a:endParaRPr lang="en-US" sz="2800" dirty="0">
              <a:latin typeface="標楷體" panose="03000509000000000000" pitchFamily="65" charset="-120"/>
              <a:ea typeface="標楷體" panose="03000509000000000000" pitchFamily="65" charset="-120"/>
            </a:endParaRPr>
          </a:p>
        </p:txBody>
      </p:sp>
      <p:grpSp>
        <p:nvGrpSpPr>
          <p:cNvPr id="6" name="组合 24"/>
          <p:cNvGrpSpPr/>
          <p:nvPr/>
        </p:nvGrpSpPr>
        <p:grpSpPr>
          <a:xfrm>
            <a:off x="788603" y="3269571"/>
            <a:ext cx="2501843" cy="533255"/>
            <a:chOff x="1193537" y="1485696"/>
            <a:chExt cx="1832128" cy="533255"/>
          </a:xfrm>
        </p:grpSpPr>
        <p:sp>
          <p:nvSpPr>
            <p:cNvPr id="7" name="矩形 25"/>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26"/>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文本框 27"/>
            <p:cNvSpPr txBox="1">
              <a:spLocks noChangeArrowheads="1"/>
            </p:cNvSpPr>
            <p:nvPr/>
          </p:nvSpPr>
          <p:spPr bwMode="auto">
            <a:xfrm>
              <a:off x="1680899" y="1485696"/>
              <a:ext cx="10596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b="1" dirty="0">
                  <a:latin typeface="標楷體" panose="03000509000000000000" pitchFamily="65" charset="-120"/>
                  <a:ea typeface="標楷體" panose="03000509000000000000" pitchFamily="65" charset="-120"/>
                </a:rPr>
                <a:t>小活動 </a:t>
              </a:r>
            </a:p>
          </p:txBody>
        </p:sp>
        <p:cxnSp>
          <p:nvCxnSpPr>
            <p:cNvPr id="10" name="直接连接符 28"/>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1" name="文本框 7"/>
          <p:cNvSpPr txBox="1"/>
          <p:nvPr/>
        </p:nvSpPr>
        <p:spPr>
          <a:xfrm>
            <a:off x="3167149" y="924014"/>
            <a:ext cx="5511338" cy="584775"/>
          </a:xfrm>
          <a:prstGeom prst="rect">
            <a:avLst/>
          </a:prstGeom>
          <a:noFill/>
        </p:spPr>
        <p:txBody>
          <a:bodyPr wrap="square">
            <a:spAutoFit/>
          </a:bodyPr>
          <a:lstStyle/>
          <a:p>
            <a:r>
              <a:rPr lang="zh-CN" altLang="en-US" sz="3200" b="1"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跨國企業</a:t>
            </a:r>
            <a:r>
              <a:rPr lang="zh-CN" altLang="en-US" sz="3200" b="1"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推動</a:t>
            </a:r>
            <a:r>
              <a:rPr lang="zh-TW" altLang="en-US" sz="3200" b="1"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全球經濟一體化</a:t>
            </a:r>
            <a:endParaRPr lang="zh-CN" altLang="en-US" sz="3200" b="1"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12" name="Freeform 5"/>
          <p:cNvSpPr/>
          <p:nvPr/>
        </p:nvSpPr>
        <p:spPr bwMode="auto">
          <a:xfrm>
            <a:off x="2612905" y="1069338"/>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5">
              <a:lumMod val="75000"/>
            </a:schemeClr>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Tree>
    <p:extLst>
      <p:ext uri="{BB962C8B-B14F-4D97-AF65-F5344CB8AC3E}">
        <p14:creationId xmlns:p14="http://schemas.microsoft.com/office/powerpoint/2010/main" val="1615048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79" y="1569504"/>
            <a:ext cx="11334404" cy="2246769"/>
          </a:xfrm>
          <a:prstGeom prst="rect">
            <a:avLst/>
          </a:prstGeom>
          <a:solidFill>
            <a:schemeClr val="accent2">
              <a:lumMod val="20000"/>
              <a:lumOff val="80000"/>
            </a:schemeClr>
          </a:solidFill>
          <a:ln w="38100">
            <a:solidFill>
              <a:srgbClr val="FF0000"/>
            </a:solidFill>
          </a:ln>
        </p:spPr>
        <p:txBody>
          <a:bodyPr wrap="square">
            <a:spAutoFit/>
          </a:bodyPr>
          <a:lstStyle/>
          <a:p>
            <a:pPr marL="342900" indent="-342900">
              <a:buFont typeface="Arial" panose="020B0604020202020204" pitchFamily="34" charset="0"/>
              <a:buChar char="•"/>
            </a:pPr>
            <a:r>
              <a:rPr lang="zh-TW"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跨國企業透過生產和服務的外判的同時也將企業管理、資金、人才與生產技術等帶到當地，因此許多國家</a:t>
            </a:r>
            <a:r>
              <a:rPr lang="en-US" altLang="zh-TW" sz="2800" kern="100" dirty="0">
                <a:latin typeface="DFKai-SB" panose="03000509000000000000" pitchFamily="65" charset="-120"/>
                <a:ea typeface="DFKai-SB" panose="03000509000000000000" pitchFamily="65" charset="-120"/>
                <a:cs typeface="+mn-ea"/>
                <a:sym typeface="Times New Roman" panose="02020603050405020304" pitchFamily="18" charset="0"/>
              </a:rPr>
              <a:t>/</a:t>
            </a:r>
            <a:r>
              <a:rPr lang="zh-TW"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地區也樂於接受跨國企業的投資，以此帶來經濟發展、為當地提供就業機會與引進新技術等。</a:t>
            </a:r>
            <a:endParaRPr lang="en-US" altLang="zh-TW" sz="2800" kern="100" dirty="0">
              <a:latin typeface="DFKai-SB" panose="03000509000000000000" pitchFamily="65" charset="-120"/>
              <a:ea typeface="DFKai-SB" panose="03000509000000000000" pitchFamily="65" charset="-120"/>
              <a:cs typeface="+mn-ea"/>
              <a:sym typeface="Times New Roman" panose="02020603050405020304" pitchFamily="18" charset="0"/>
            </a:endParaRPr>
          </a:p>
          <a:p>
            <a:pPr marL="342900" indent="-342900">
              <a:buFont typeface="Arial" panose="020B0604020202020204" pitchFamily="34" charset="0"/>
              <a:buChar char="•"/>
            </a:pPr>
            <a:r>
              <a:rPr lang="zh-TW"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不少國家</a:t>
            </a:r>
            <a:r>
              <a:rPr lang="en-US" altLang="zh-TW" sz="2800" kern="100" dirty="0">
                <a:latin typeface="DFKai-SB" panose="03000509000000000000" pitchFamily="65" charset="-120"/>
                <a:ea typeface="DFKai-SB" panose="03000509000000000000" pitchFamily="65" charset="-120"/>
                <a:cs typeface="+mn-ea"/>
                <a:sym typeface="Times New Roman" panose="02020603050405020304" pitchFamily="18" charset="0"/>
              </a:rPr>
              <a:t>/</a:t>
            </a:r>
            <a:r>
              <a:rPr lang="zh-TW" altLang="en-US" sz="2800" kern="100" dirty="0">
                <a:latin typeface="DFKai-SB" panose="03000509000000000000" pitchFamily="65" charset="-120"/>
                <a:ea typeface="DFKai-SB" panose="03000509000000000000" pitchFamily="65" charset="-120"/>
                <a:cs typeface="+mn-ea"/>
                <a:sym typeface="Times New Roman" panose="02020603050405020304" pitchFamily="18" charset="0"/>
              </a:rPr>
              <a:t>地區經濟與社會發展的過程中，都曾受惠於跨國企業對本地管理階層和專業人員提供的培訓，也成為本地經濟發展的重要動力。</a:t>
            </a:r>
            <a:endParaRPr lang="zh-CN" altLang="en-US" sz="2800" b="1" kern="100"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endParaRPr>
          </a:p>
        </p:txBody>
      </p:sp>
      <p:sp>
        <p:nvSpPr>
          <p:cNvPr id="6" name="任意多边形: 形状 8">
            <a:extLst>
              <a:ext uri="{FF2B5EF4-FFF2-40B4-BE49-F238E27FC236}">
                <a16:creationId xmlns:a16="http://schemas.microsoft.com/office/drawing/2014/main" id="{22B111C9-BB0C-4A9A-85CA-F0B51D4743BC}"/>
              </a:ext>
            </a:extLst>
          </p:cNvPr>
          <p:cNvSpPr/>
          <p:nvPr/>
        </p:nvSpPr>
        <p:spPr>
          <a:xfrm>
            <a:off x="1778924" y="160857"/>
            <a:ext cx="8221286"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spc="100" dirty="0">
                <a:solidFill>
                  <a:srgbClr val="FFFFFF"/>
                </a:solidFill>
                <a:latin typeface="DFKai-SB" panose="03000509000000000000" pitchFamily="65" charset="-120"/>
                <a:ea typeface="DFKai-SB" panose="03000509000000000000" pitchFamily="65" charset="-120"/>
              </a:rPr>
              <a:t>跨國企業的發展與其帶來的影響</a:t>
            </a:r>
          </a:p>
        </p:txBody>
      </p:sp>
      <p:sp>
        <p:nvSpPr>
          <p:cNvPr id="7" name="文本框 7"/>
          <p:cNvSpPr txBox="1"/>
          <p:nvPr/>
        </p:nvSpPr>
        <p:spPr>
          <a:xfrm>
            <a:off x="3624349" y="853506"/>
            <a:ext cx="4804756" cy="646331"/>
          </a:xfrm>
          <a:prstGeom prst="rect">
            <a:avLst/>
          </a:prstGeom>
          <a:noFill/>
        </p:spPr>
        <p:txBody>
          <a:bodyPr wrap="square">
            <a:spAutoFit/>
          </a:bodyPr>
          <a:lstStyle/>
          <a:p>
            <a:r>
              <a:rPr lang="zh-CN" altLang="en-US" sz="3600" b="1"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rPr>
              <a:t>跨國企業</a:t>
            </a:r>
            <a:r>
              <a:rPr lang="zh-CN" altLang="en-US" sz="3600" b="1"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推動</a:t>
            </a:r>
            <a:r>
              <a:rPr lang="zh-TW" altLang="en-US" sz="3600" b="1" dirty="0">
                <a:latin typeface="DFKai-SB" panose="03000509000000000000" pitchFamily="65" charset="-120"/>
                <a:ea typeface="DFKai-SB" panose="03000509000000000000" pitchFamily="65" charset="-120"/>
                <a:cs typeface="黑体" panose="02010609060101010101" pitchFamily="49" charset="-122"/>
                <a:sym typeface="Times New Roman" panose="02020603050405020304" pitchFamily="18" charset="0"/>
              </a:rPr>
              <a:t>當地發展</a:t>
            </a:r>
            <a:endParaRPr lang="zh-CN" altLang="en-US" sz="3600" b="1" dirty="0">
              <a:solidFill>
                <a:schemeClr val="tx1"/>
              </a:solidFill>
              <a:latin typeface="DFKai-SB" panose="03000509000000000000" pitchFamily="65" charset="-120"/>
              <a:ea typeface="DFKai-SB" panose="03000509000000000000" pitchFamily="65" charset="-120"/>
              <a:cs typeface="+mn-ea"/>
              <a:sym typeface="Times New Roman" panose="02020603050405020304" pitchFamily="18" charset="0"/>
            </a:endParaRPr>
          </a:p>
        </p:txBody>
      </p:sp>
      <p:sp>
        <p:nvSpPr>
          <p:cNvPr id="8" name="Freeform 5"/>
          <p:cNvSpPr/>
          <p:nvPr/>
        </p:nvSpPr>
        <p:spPr bwMode="auto">
          <a:xfrm>
            <a:off x="3094306" y="1015262"/>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chemeClr val="accent5">
              <a:lumMod val="75000"/>
            </a:schemeClr>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2" name="Rectangle 1"/>
          <p:cNvSpPr/>
          <p:nvPr/>
        </p:nvSpPr>
        <p:spPr>
          <a:xfrm>
            <a:off x="411478" y="4457997"/>
            <a:ext cx="11334405" cy="1569660"/>
          </a:xfrm>
          <a:prstGeom prst="rect">
            <a:avLst/>
          </a:prstGeom>
          <a:solidFill>
            <a:schemeClr val="accent6">
              <a:lumMod val="20000"/>
              <a:lumOff val="80000"/>
            </a:schemeClr>
          </a:solidFill>
          <a:ln w="28575">
            <a:solidFill>
              <a:srgbClr val="0000FF"/>
            </a:solidFill>
          </a:ln>
        </p:spPr>
        <p:txBody>
          <a:bodyPr wrap="square">
            <a:spAutoFit/>
          </a:bodyPr>
          <a:lstStyle/>
          <a:p>
            <a:pPr algn="just"/>
            <a:r>
              <a:rPr lang="zh-TW" altLang="en-US" sz="2400" dirty="0" smtClean="0">
                <a:solidFill>
                  <a:srgbClr val="000000"/>
                </a:solidFill>
                <a:latin typeface="標楷體" panose="03000509000000000000" pitchFamily="65" charset="-120"/>
                <a:ea typeface="標楷體" panose="03000509000000000000" pitchFamily="65" charset="-120"/>
              </a:rPr>
              <a:t>作為最早對外</a:t>
            </a:r>
            <a:r>
              <a:rPr lang="zh-TW" altLang="en-US" sz="2400" dirty="0">
                <a:solidFill>
                  <a:srgbClr val="000000"/>
                </a:solidFill>
                <a:latin typeface="標楷體" panose="03000509000000000000" pitchFamily="65" charset="-120"/>
                <a:ea typeface="標楷體" panose="03000509000000000000" pitchFamily="65" charset="-120"/>
              </a:rPr>
              <a:t>開放的四個經濟特區之一，深圳一直處在改革開放的</a:t>
            </a:r>
            <a:r>
              <a:rPr lang="zh-TW" altLang="en-US" sz="2400" dirty="0" smtClean="0">
                <a:solidFill>
                  <a:srgbClr val="000000"/>
                </a:solidFill>
                <a:latin typeface="標楷體" panose="03000509000000000000" pitchFamily="65" charset="-120"/>
                <a:ea typeface="標楷體" panose="03000509000000000000" pitchFamily="65" charset="-120"/>
              </a:rPr>
              <a:t>前沿。</a:t>
            </a:r>
            <a:r>
              <a:rPr lang="zh-CN" altLang="en-US" sz="2400" dirty="0">
                <a:solidFill>
                  <a:srgbClr val="000000"/>
                </a:solidFill>
                <a:latin typeface="標楷體" panose="03000509000000000000" pitchFamily="65" charset="-120"/>
                <a:ea typeface="標楷體" panose="03000509000000000000" pitchFamily="65" charset="-120"/>
              </a:rPr>
              <a:t>在深圳設立創新研發機構，已經成為越來越多跨國</a:t>
            </a:r>
            <a:r>
              <a:rPr lang="zh-TW" altLang="en-US" sz="2400" dirty="0">
                <a:solidFill>
                  <a:srgbClr val="000000"/>
                </a:solidFill>
                <a:latin typeface="標楷體" panose="03000509000000000000" pitchFamily="65" charset="-120"/>
                <a:ea typeface="標楷體" panose="03000509000000000000" pitchFamily="65" charset="-120"/>
              </a:rPr>
              <a:t>企業</a:t>
            </a:r>
            <a:r>
              <a:rPr lang="zh-CN" altLang="en-US" sz="2400" dirty="0">
                <a:solidFill>
                  <a:srgbClr val="000000"/>
                </a:solidFill>
                <a:latin typeface="標楷體" panose="03000509000000000000" pitchFamily="65" charset="-120"/>
                <a:ea typeface="標楷體" panose="03000509000000000000" pitchFamily="65" charset="-120"/>
              </a:rPr>
              <a:t>的選擇。</a:t>
            </a:r>
            <a:r>
              <a:rPr lang="zh-TW" altLang="en-US" sz="2400" dirty="0">
                <a:solidFill>
                  <a:srgbClr val="000000"/>
                </a:solidFill>
                <a:latin typeface="標楷體" panose="03000509000000000000" pitchFamily="65" charset="-120"/>
                <a:ea typeface="標楷體" panose="03000509000000000000" pitchFamily="65" charset="-120"/>
              </a:rPr>
              <a:t>閱讀以下網頁有關外國跨國企業與</a:t>
            </a:r>
            <a:r>
              <a:rPr lang="zh-CN" altLang="en-US" sz="2400" dirty="0">
                <a:solidFill>
                  <a:srgbClr val="000000"/>
                </a:solidFill>
                <a:latin typeface="標楷體" panose="03000509000000000000" pitchFamily="65" charset="-120"/>
                <a:ea typeface="標楷體" panose="03000509000000000000" pitchFamily="65" charset="-120"/>
              </a:rPr>
              <a:t>深圳本地企業的合作</a:t>
            </a:r>
            <a:r>
              <a:rPr lang="zh-TW" altLang="en-US" sz="2400" dirty="0">
                <a:solidFill>
                  <a:srgbClr val="000000"/>
                </a:solidFill>
                <a:latin typeface="標楷體" panose="03000509000000000000" pitchFamily="65" charset="-120"/>
                <a:ea typeface="標楷體" panose="03000509000000000000" pitchFamily="65" charset="-120"/>
              </a:rPr>
              <a:t>的個案</a:t>
            </a:r>
            <a:r>
              <a:rPr lang="zh-CN" altLang="en-US"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以了解個案在</a:t>
            </a:r>
            <a:r>
              <a:rPr lang="zh-CN" altLang="en-US" sz="2400" dirty="0">
                <a:solidFill>
                  <a:srgbClr val="000000"/>
                </a:solidFill>
                <a:latin typeface="標楷體" panose="03000509000000000000" pitchFamily="65" charset="-120"/>
                <a:ea typeface="標楷體" panose="03000509000000000000" pitchFamily="65" charset="-120"/>
              </a:rPr>
              <a:t>推動深圳科技創新研發成果轉化，幫助深圳</a:t>
            </a:r>
            <a:r>
              <a:rPr lang="zh-TW" altLang="en-US" sz="2400" dirty="0">
                <a:solidFill>
                  <a:srgbClr val="000000"/>
                </a:solidFill>
                <a:latin typeface="標楷體" panose="03000509000000000000" pitchFamily="65" charset="-120"/>
                <a:ea typeface="標楷體" panose="03000509000000000000" pitchFamily="65" charset="-120"/>
              </a:rPr>
              <a:t>開展</a:t>
            </a:r>
            <a:r>
              <a:rPr lang="zh-CN" altLang="en-US" sz="2400" dirty="0">
                <a:solidFill>
                  <a:srgbClr val="000000"/>
                </a:solidFill>
                <a:latin typeface="標楷體" panose="03000509000000000000" pitchFamily="65" charset="-120"/>
                <a:ea typeface="標楷體" panose="03000509000000000000" pitchFamily="65" charset="-120"/>
              </a:rPr>
              <a:t>高新產業鏈，提供更多工作崗位，</a:t>
            </a:r>
            <a:r>
              <a:rPr lang="zh-TW" altLang="en-US" sz="2400" dirty="0">
                <a:solidFill>
                  <a:srgbClr val="000000"/>
                </a:solidFill>
                <a:latin typeface="標楷體" panose="03000509000000000000" pitchFamily="65" charset="-120"/>
                <a:ea typeface="標楷體" panose="03000509000000000000" pitchFamily="65" charset="-120"/>
              </a:rPr>
              <a:t>協</a:t>
            </a:r>
            <a:r>
              <a:rPr lang="zh-CN" altLang="en-US" sz="2400" dirty="0">
                <a:solidFill>
                  <a:srgbClr val="000000"/>
                </a:solidFill>
                <a:latin typeface="標楷體" panose="03000509000000000000" pitchFamily="65" charset="-120"/>
                <a:ea typeface="標楷體" panose="03000509000000000000" pitchFamily="65" charset="-120"/>
              </a:rPr>
              <a:t>助深圳</a:t>
            </a:r>
            <a:r>
              <a:rPr lang="zh-TW" altLang="en-US" sz="2400" dirty="0">
                <a:solidFill>
                  <a:srgbClr val="000000"/>
                </a:solidFill>
                <a:latin typeface="標楷體" panose="03000509000000000000" pitchFamily="65" charset="-120"/>
                <a:ea typeface="標楷體" panose="03000509000000000000" pitchFamily="65" charset="-120"/>
              </a:rPr>
              <a:t>發展等方面情況。</a:t>
            </a:r>
            <a:endParaRPr lang="zh-CN" altLang="en-US" sz="2400" b="0" dirty="0">
              <a:solidFill>
                <a:srgbClr val="000000"/>
              </a:solidFill>
              <a:effectLst/>
              <a:latin typeface="標楷體" panose="03000509000000000000" pitchFamily="65" charset="-120"/>
              <a:ea typeface="標楷體" panose="03000509000000000000" pitchFamily="65" charset="-120"/>
            </a:endParaRPr>
          </a:p>
        </p:txBody>
      </p:sp>
      <p:sp>
        <p:nvSpPr>
          <p:cNvPr id="4" name="Rectangle 3"/>
          <p:cNvSpPr/>
          <p:nvPr/>
        </p:nvSpPr>
        <p:spPr>
          <a:xfrm>
            <a:off x="411478" y="6275961"/>
            <a:ext cx="9193607" cy="369332"/>
          </a:xfrm>
          <a:prstGeom prst="rect">
            <a:avLst/>
          </a:prstGeom>
        </p:spPr>
        <p:txBody>
          <a:bodyPr wrap="non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閱讀資料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zh-CN" altLang="en-US" dirty="0">
                <a:latin typeface="Times New Roman" panose="02020603050405020304" pitchFamily="18" charset="0"/>
                <a:ea typeface="標楷體" panose="03000509000000000000" pitchFamily="65" charset="-120"/>
                <a:cs typeface="Times New Roman" panose="02020603050405020304" pitchFamily="18" charset="0"/>
              </a:rPr>
              <a:t>深圳市人民政府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dirty="0">
                <a:latin typeface="Times New Roman" panose="02020603050405020304" pitchFamily="18" charset="0"/>
                <a:ea typeface="標楷體" panose="03000509000000000000" pitchFamily="65" charset="-120"/>
                <a:cs typeface="Times New Roman" panose="02020603050405020304" pitchFamily="18" charset="0"/>
              </a:rPr>
              <a:t>http://fao.sz.gov.cn/ydmh/xxgk/zyxw/content/post_73738.html</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endParaRPr 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508585" y="6193830"/>
            <a:ext cx="1917042" cy="533593"/>
          </a:xfrm>
          <a:prstGeom prst="rect">
            <a:avLst/>
          </a:prstGeom>
        </p:spPr>
      </p:pic>
      <p:grpSp>
        <p:nvGrpSpPr>
          <p:cNvPr id="9" name="组合 24"/>
          <p:cNvGrpSpPr/>
          <p:nvPr/>
        </p:nvGrpSpPr>
        <p:grpSpPr>
          <a:xfrm>
            <a:off x="4679196" y="3816273"/>
            <a:ext cx="1987612" cy="585132"/>
            <a:chOff x="1193537" y="1433819"/>
            <a:chExt cx="1832128" cy="585132"/>
          </a:xfrm>
        </p:grpSpPr>
        <p:sp>
          <p:nvSpPr>
            <p:cNvPr id="10" name="矩形 25"/>
            <p:cNvSpPr/>
            <p:nvPr/>
          </p:nvSpPr>
          <p:spPr>
            <a:xfrm>
              <a:off x="1193537" y="1593501"/>
              <a:ext cx="363537" cy="3635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矩形 26"/>
            <p:cNvSpPr/>
            <p:nvPr/>
          </p:nvSpPr>
          <p:spPr>
            <a:xfrm>
              <a:off x="1317362" y="1728439"/>
              <a:ext cx="303212" cy="290512"/>
            </a:xfrm>
            <a:prstGeom prst="rect">
              <a:avLst/>
            </a:prstGeom>
            <a:solidFill>
              <a:srgbClr val="C804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文本框 27"/>
            <p:cNvSpPr txBox="1">
              <a:spLocks noChangeArrowheads="1"/>
            </p:cNvSpPr>
            <p:nvPr/>
          </p:nvSpPr>
          <p:spPr bwMode="auto">
            <a:xfrm>
              <a:off x="1680900" y="1433819"/>
              <a:ext cx="949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TW" altLang="en-US" sz="2800" b="1" dirty="0">
                  <a:latin typeface="標楷體" panose="03000509000000000000" pitchFamily="65" charset="-120"/>
                  <a:ea typeface="標楷體" panose="03000509000000000000" pitchFamily="65" charset="-120"/>
                </a:rPr>
                <a:t>個案</a:t>
              </a:r>
              <a:r>
                <a:rPr lang="zh-CN" altLang="en-US" sz="2800" b="1" dirty="0">
                  <a:latin typeface="標楷體" panose="03000509000000000000" pitchFamily="65" charset="-120"/>
                  <a:ea typeface="標楷體" panose="03000509000000000000" pitchFamily="65" charset="-120"/>
                </a:rPr>
                <a:t> </a:t>
              </a:r>
            </a:p>
          </p:txBody>
        </p:sp>
        <p:cxnSp>
          <p:nvCxnSpPr>
            <p:cNvPr id="13" name="直接连接符 28"/>
            <p:cNvCxnSpPr/>
            <p:nvPr/>
          </p:nvCxnSpPr>
          <p:spPr>
            <a:xfrm>
              <a:off x="1620574" y="1991964"/>
              <a:ext cx="140509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5757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8">
            <a:extLst>
              <a:ext uri="{FF2B5EF4-FFF2-40B4-BE49-F238E27FC236}">
                <a16:creationId xmlns:a16="http://schemas.microsoft.com/office/drawing/2014/main" id="{22B111C9-BB0C-4A9A-85CA-F0B51D4743BC}"/>
              </a:ext>
            </a:extLst>
          </p:cNvPr>
          <p:cNvSpPr/>
          <p:nvPr/>
        </p:nvSpPr>
        <p:spPr>
          <a:xfrm>
            <a:off x="2333026" y="294223"/>
            <a:ext cx="8345812" cy="618023"/>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246756" tIns="31703" rIns="246756" bIns="31703" anchor="ctr">
            <a:spAutoFit/>
          </a:bodyPr>
          <a:lstStyle>
            <a:lvl1pPr defTabSz="977900">
              <a:defRPr>
                <a:solidFill>
                  <a:schemeClr val="tx1"/>
                </a:solidFill>
                <a:latin typeface="Arial" panose="020B0604020202020204" pitchFamily="34" charset="0"/>
                <a:ea typeface="宋体" panose="02010600030101010101" pitchFamily="2" charset="-122"/>
              </a:defRPr>
            </a:lvl1pPr>
            <a:lvl2pPr marL="742950" indent="-285750" defTabSz="977900">
              <a:defRPr>
                <a:solidFill>
                  <a:schemeClr val="tx1"/>
                </a:solidFill>
                <a:latin typeface="Arial" panose="020B0604020202020204" pitchFamily="34" charset="0"/>
                <a:ea typeface="宋体" panose="02010600030101010101" pitchFamily="2" charset="-122"/>
              </a:defRPr>
            </a:lvl2pPr>
            <a:lvl3pPr marL="1143000" indent="-228600" defTabSz="977900">
              <a:defRPr>
                <a:solidFill>
                  <a:schemeClr val="tx1"/>
                </a:solidFill>
                <a:latin typeface="Arial" panose="020B0604020202020204" pitchFamily="34" charset="0"/>
                <a:ea typeface="宋体" panose="02010600030101010101" pitchFamily="2" charset="-122"/>
              </a:defRPr>
            </a:lvl3pPr>
            <a:lvl4pPr marL="1600200" indent="-228600" defTabSz="977900">
              <a:defRPr>
                <a:solidFill>
                  <a:schemeClr val="tx1"/>
                </a:solidFill>
                <a:latin typeface="Arial" panose="020B0604020202020204" pitchFamily="34" charset="0"/>
                <a:ea typeface="宋体" panose="02010600030101010101" pitchFamily="2" charset="-122"/>
              </a:defRPr>
            </a:lvl4pPr>
            <a:lvl5pPr marL="2057400" indent="-228600" defTabSz="977900">
              <a:defRPr>
                <a:solidFill>
                  <a:schemeClr val="tx1"/>
                </a:solidFill>
                <a:latin typeface="Arial" panose="020B0604020202020204" pitchFamily="34" charset="0"/>
                <a:ea typeface="宋体" panose="02010600030101010101" pitchFamily="2" charset="-122"/>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90000"/>
              </a:lnSpc>
              <a:spcAft>
                <a:spcPct val="35000"/>
              </a:spcAft>
              <a:defRPr/>
            </a:pPr>
            <a:r>
              <a:rPr lang="zh-TW" altLang="en-US" sz="4000" b="1" spc="100" dirty="0">
                <a:solidFill>
                  <a:srgbClr val="FFFFFF"/>
                </a:solidFill>
                <a:latin typeface="DFKai-SB" panose="03000509000000000000" pitchFamily="65" charset="-120"/>
                <a:ea typeface="DFKai-SB" panose="03000509000000000000" pitchFamily="65" charset="-120"/>
              </a:rPr>
              <a:t>跨國企業的發展與其帶來的影響</a:t>
            </a:r>
          </a:p>
        </p:txBody>
      </p:sp>
      <p:sp>
        <p:nvSpPr>
          <p:cNvPr id="3" name="Rectangle 2"/>
          <p:cNvSpPr/>
          <p:nvPr/>
        </p:nvSpPr>
        <p:spPr>
          <a:xfrm>
            <a:off x="442523" y="1637541"/>
            <a:ext cx="11513467" cy="1692771"/>
          </a:xfrm>
          <a:prstGeom prst="rect">
            <a:avLst/>
          </a:prstGeom>
          <a:solidFill>
            <a:schemeClr val="accent3">
              <a:lumMod val="20000"/>
              <a:lumOff val="80000"/>
            </a:schemeClr>
          </a:solidFill>
          <a:ln w="28575">
            <a:solidFill>
              <a:srgbClr val="0000FF"/>
            </a:solidFill>
          </a:ln>
        </p:spPr>
        <p:txBody>
          <a:bodyPr wrap="square">
            <a:spAutoFit/>
          </a:bodyPr>
          <a:lstStyle/>
          <a:p>
            <a:r>
              <a:rPr lang="zh-TW" altLang="en-US" sz="2600" dirty="0">
                <a:latin typeface="標楷體" panose="03000509000000000000" pitchFamily="65" charset="-120"/>
                <a:ea typeface="標楷體" panose="03000509000000000000" pitchFamily="65" charset="-120"/>
              </a:rPr>
              <a:t>跨國企業對一</a:t>
            </a:r>
            <a:r>
              <a:rPr lang="zh-CN" altLang="en-US" sz="2600" dirty="0">
                <a:latin typeface="標楷體" panose="03000509000000000000" pitchFamily="65" charset="-120"/>
                <a:ea typeface="標楷體" panose="03000509000000000000" pitchFamily="65" charset="-120"/>
              </a:rPr>
              <a:t>個</a:t>
            </a:r>
            <a:r>
              <a:rPr lang="zh-TW" altLang="en-US" sz="2600" dirty="0">
                <a:latin typeface="標楷體" panose="03000509000000000000" pitchFamily="65" charset="-120"/>
                <a:ea typeface="標楷體" panose="03000509000000000000" pitchFamily="65" charset="-120"/>
              </a:rPr>
              <a:t>國家</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地區的經濟發展非常重要。以國家經濟發展為例，改革開放以來，跨國企業在內地發展，帶來資金、技術與就業機會等，推動內地經濟發展。近年，國家更大力鼓勵內地企業、資本「走出去」，令國家成為世界經濟發展的主要動力之一。</a:t>
            </a:r>
          </a:p>
        </p:txBody>
      </p:sp>
      <p:sp>
        <p:nvSpPr>
          <p:cNvPr id="4" name="Rectangle 3"/>
          <p:cNvSpPr/>
          <p:nvPr/>
        </p:nvSpPr>
        <p:spPr>
          <a:xfrm>
            <a:off x="442524" y="3470666"/>
            <a:ext cx="5866836" cy="2308324"/>
          </a:xfrm>
          <a:prstGeom prst="rect">
            <a:avLst/>
          </a:prstGeom>
          <a:solidFill>
            <a:schemeClr val="accent6">
              <a:lumMod val="20000"/>
              <a:lumOff val="80000"/>
            </a:schemeClr>
          </a:solidFill>
          <a:ln w="28575">
            <a:solidFill>
              <a:srgbClr val="EAB200"/>
            </a:solidFill>
          </a:ln>
        </p:spPr>
        <p:txBody>
          <a:bodyPr wrap="square">
            <a:spAutoFit/>
          </a:bodyPr>
          <a:lstStyle/>
          <a:p>
            <a:r>
              <a:rPr lang="zh-TW" altLang="en-US" sz="2400" dirty="0">
                <a:latin typeface="標楷體" panose="03000509000000000000" pitchFamily="65" charset="-120"/>
                <a:ea typeface="標楷體" panose="03000509000000000000" pitchFamily="65" charset="-120"/>
              </a:rPr>
              <a:t>聯合國有關的報告指</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亞洲成為對外投資出現增長的唯一區域。中國對外直接投資穩定在</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1,330</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億美元，從而使中國成為全世界最大的投資國。中國跨國公司的持續擴張和正在開展的「一帶一路」項目支撐了</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2020</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年的對外投資。</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Rectangle 5"/>
          <p:cNvSpPr/>
          <p:nvPr/>
        </p:nvSpPr>
        <p:spPr>
          <a:xfrm>
            <a:off x="6711801" y="3465495"/>
            <a:ext cx="4871261" cy="584775"/>
          </a:xfrm>
          <a:prstGeom prst="rect">
            <a:avLst/>
          </a:prstGeom>
        </p:spPr>
        <p:txBody>
          <a:bodyPr wrap="square">
            <a:spAutoFit/>
          </a:bodyPr>
          <a:lstStyle/>
          <a:p>
            <a:r>
              <a:rPr lang="en-US" altLang="zh-CN" sz="1600" b="1" dirty="0">
                <a:latin typeface="Times New Roman" panose="02020603050405020304" pitchFamily="18" charset="0"/>
                <a:ea typeface="標楷體" panose="03000509000000000000" pitchFamily="65" charset="-120"/>
                <a:cs typeface="Times New Roman" panose="02020603050405020304" pitchFamily="18" charset="0"/>
              </a:rPr>
              <a:t>2019</a:t>
            </a:r>
            <a:r>
              <a:rPr lang="zh-CN" altLang="en-US" sz="1600" b="1" dirty="0">
                <a:latin typeface="Times New Roman" panose="02020603050405020304" pitchFamily="18" charset="0"/>
                <a:ea typeface="標楷體" panose="03000509000000000000" pitchFamily="65" charset="-120"/>
                <a:cs typeface="Times New Roman" panose="02020603050405020304" pitchFamily="18" charset="0"/>
              </a:rPr>
              <a:t>與</a:t>
            </a:r>
            <a:r>
              <a:rPr lang="en-US" altLang="zh-CN" sz="1600" b="1" dirty="0">
                <a:latin typeface="Times New Roman" panose="02020603050405020304" pitchFamily="18" charset="0"/>
                <a:ea typeface="標楷體" panose="03000509000000000000" pitchFamily="65" charset="-120"/>
                <a:cs typeface="Times New Roman" panose="02020603050405020304" pitchFamily="18" charset="0"/>
              </a:rPr>
              <a:t>2020</a:t>
            </a:r>
            <a:r>
              <a:rPr lang="zh-CN" altLang="en-US" sz="1600" b="1" dirty="0">
                <a:latin typeface="Times New Roman" panose="02020603050405020304" pitchFamily="18" charset="0"/>
                <a:ea typeface="標楷體" panose="03000509000000000000" pitchFamily="65" charset="-120"/>
                <a:cs typeface="Times New Roman" panose="02020603050405020304" pitchFamily="18" charset="0"/>
              </a:rPr>
              <a:t>年</a:t>
            </a:r>
            <a:r>
              <a:rPr lang="zh-CN" altLang="en-US" sz="1600" b="1" dirty="0">
                <a:latin typeface="標楷體" panose="03000509000000000000" pitchFamily="65" charset="-120"/>
                <a:ea typeface="標楷體" panose="03000509000000000000" pitchFamily="65" charset="-120"/>
              </a:rPr>
              <a:t>外國直接投資流出</a:t>
            </a:r>
            <a:r>
              <a:rPr lang="zh-CN" altLang="en-US" sz="1600" b="1" dirty="0">
                <a:latin typeface="Times New Roman" panose="02020603050405020304" pitchFamily="18" charset="0"/>
                <a:ea typeface="標楷體" panose="03000509000000000000" pitchFamily="65" charset="-120"/>
                <a:cs typeface="Times New Roman" panose="02020603050405020304" pitchFamily="18" charset="0"/>
              </a:rPr>
              <a:t>量排名前</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5</a:t>
            </a:r>
            <a:r>
              <a:rPr lang="zh-CN" altLang="en-US" sz="1600" b="1" dirty="0">
                <a:latin typeface="Times New Roman" panose="02020603050405020304" pitchFamily="18" charset="0"/>
                <a:ea typeface="標楷體" panose="03000509000000000000" pitchFamily="65" charset="-120"/>
                <a:cs typeface="Times New Roman" panose="02020603050405020304" pitchFamily="18" charset="0"/>
              </a:rPr>
              <a:t>的經濟體</a:t>
            </a:r>
            <a:r>
              <a:rPr lang="zh-CN" altLang="en-US" sz="1600" b="1" dirty="0">
                <a:latin typeface="標楷體" panose="03000509000000000000" pitchFamily="65" charset="-120"/>
                <a:ea typeface="標楷體" panose="03000509000000000000" pitchFamily="65" charset="-120"/>
              </a:rPr>
              <a:t> </a:t>
            </a:r>
            <a:endParaRPr lang="en-US" altLang="zh-CN" sz="1600" b="1" dirty="0">
              <a:latin typeface="標楷體" panose="03000509000000000000" pitchFamily="65" charset="-120"/>
              <a:ea typeface="標楷體" panose="03000509000000000000" pitchFamily="65" charset="-120"/>
            </a:endParaRPr>
          </a:p>
          <a:p>
            <a:r>
              <a:rPr lang="en-US" altLang="zh-TW" sz="1600" b="1" dirty="0">
                <a:latin typeface="標楷體" panose="03000509000000000000" pitchFamily="65" charset="-120"/>
                <a:ea typeface="標楷體" panose="03000509000000000000" pitchFamily="65" charset="-120"/>
              </a:rPr>
              <a:t>(</a:t>
            </a:r>
            <a:r>
              <a:rPr lang="zh-TW" altLang="en-US" sz="1600" b="1" dirty="0">
                <a:latin typeface="標楷體" panose="03000509000000000000" pitchFamily="65" charset="-120"/>
                <a:ea typeface="標楷體" panose="03000509000000000000" pitchFamily="65" charset="-120"/>
              </a:rPr>
              <a:t>十億美元</a:t>
            </a:r>
            <a:r>
              <a:rPr lang="en-US" altLang="zh-TW" sz="1600" b="1" dirty="0">
                <a:latin typeface="標楷體" panose="03000509000000000000" pitchFamily="65" charset="-120"/>
                <a:ea typeface="標楷體" panose="03000509000000000000" pitchFamily="65" charset="-120"/>
              </a:rPr>
              <a:t>)</a:t>
            </a:r>
            <a:endParaRPr lang="en-US" sz="1600" b="1" dirty="0">
              <a:latin typeface="標楷體" panose="03000509000000000000" pitchFamily="65" charset="-120"/>
              <a:ea typeface="標楷體" panose="03000509000000000000" pitchFamily="65" charset="-120"/>
            </a:endParaRPr>
          </a:p>
        </p:txBody>
      </p:sp>
      <p:pic>
        <p:nvPicPr>
          <p:cNvPr id="8" name="Picture 7"/>
          <p:cNvPicPr>
            <a:picLocks noChangeAspect="1"/>
          </p:cNvPicPr>
          <p:nvPr/>
        </p:nvPicPr>
        <p:blipFill>
          <a:blip r:embed="rId2"/>
          <a:stretch>
            <a:fillRect/>
          </a:stretch>
        </p:blipFill>
        <p:spPr>
          <a:xfrm>
            <a:off x="7737286" y="4268563"/>
            <a:ext cx="4218705" cy="1507668"/>
          </a:xfrm>
          <a:prstGeom prst="rect">
            <a:avLst/>
          </a:prstGeom>
        </p:spPr>
      </p:pic>
      <p:sp>
        <p:nvSpPr>
          <p:cNvPr id="9" name="Rectangle 8"/>
          <p:cNvSpPr/>
          <p:nvPr/>
        </p:nvSpPr>
        <p:spPr>
          <a:xfrm>
            <a:off x="2738835" y="6212817"/>
            <a:ext cx="6592114" cy="523220"/>
          </a:xfrm>
          <a:prstGeom prst="rect">
            <a:avLst/>
          </a:prstGeom>
        </p:spPr>
        <p:txBody>
          <a:bodyPr wrap="square">
            <a:spAutoFit/>
          </a:bodyPr>
          <a:lstStyle/>
          <a:p>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參考資料</a:t>
            </a:r>
            <a:r>
              <a:rPr lang="en-US" altLang="zh-TW" sz="14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United Nations </a:t>
            </a:r>
            <a:r>
              <a:rPr lang="en-US" sz="1400" dirty="0">
                <a:latin typeface="Times New Roman" panose="02020603050405020304" pitchFamily="18" charset="0"/>
                <a:cs typeface="Times New Roman" panose="02020603050405020304" pitchFamily="18" charset="0"/>
              </a:rPr>
              <a:t>World Investment Report 2021 (https://unctad.org/webflyer/world-investment-report-2021)</a:t>
            </a:r>
          </a:p>
        </p:txBody>
      </p:sp>
      <p:pic>
        <p:nvPicPr>
          <p:cNvPr id="10" name="Picture 9"/>
          <p:cNvPicPr>
            <a:picLocks noChangeAspect="1"/>
          </p:cNvPicPr>
          <p:nvPr/>
        </p:nvPicPr>
        <p:blipFill>
          <a:blip r:embed="rId3"/>
          <a:stretch>
            <a:fillRect/>
          </a:stretch>
        </p:blipFill>
        <p:spPr>
          <a:xfrm>
            <a:off x="1597543" y="6212817"/>
            <a:ext cx="1083103" cy="457713"/>
          </a:xfrm>
          <a:prstGeom prst="rect">
            <a:avLst/>
          </a:prstGeom>
        </p:spPr>
      </p:pic>
      <p:pic>
        <p:nvPicPr>
          <p:cNvPr id="11" name="Picture 10"/>
          <p:cNvPicPr>
            <a:picLocks noChangeAspect="1"/>
          </p:cNvPicPr>
          <p:nvPr/>
        </p:nvPicPr>
        <p:blipFill>
          <a:blip r:embed="rId4"/>
          <a:stretch>
            <a:fillRect/>
          </a:stretch>
        </p:blipFill>
        <p:spPr>
          <a:xfrm>
            <a:off x="6642894" y="4228695"/>
            <a:ext cx="1121822" cy="1528280"/>
          </a:xfrm>
          <a:prstGeom prst="rect">
            <a:avLst/>
          </a:prstGeom>
        </p:spPr>
      </p:pic>
      <p:pic>
        <p:nvPicPr>
          <p:cNvPr id="12" name="Picture 11"/>
          <p:cNvPicPr>
            <a:picLocks noChangeAspect="1"/>
          </p:cNvPicPr>
          <p:nvPr/>
        </p:nvPicPr>
        <p:blipFill>
          <a:blip r:embed="rId5"/>
          <a:stretch>
            <a:fillRect/>
          </a:stretch>
        </p:blipFill>
        <p:spPr>
          <a:xfrm>
            <a:off x="132733" y="169208"/>
            <a:ext cx="1522999" cy="554425"/>
          </a:xfrm>
          <a:prstGeom prst="rect">
            <a:avLst/>
          </a:prstGeom>
        </p:spPr>
      </p:pic>
      <p:sp>
        <p:nvSpPr>
          <p:cNvPr id="13" name="Rectangle 12"/>
          <p:cNvSpPr/>
          <p:nvPr/>
        </p:nvSpPr>
        <p:spPr>
          <a:xfrm>
            <a:off x="3743411" y="997895"/>
            <a:ext cx="5519460" cy="584775"/>
          </a:xfrm>
          <a:prstGeom prst="rect">
            <a:avLst/>
          </a:prstGeom>
        </p:spPr>
        <p:txBody>
          <a:bodyPr wrap="none">
            <a:spAutoFit/>
          </a:bodyPr>
          <a:lstStyle/>
          <a:p>
            <a:r>
              <a:rPr lang="zh-CN"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跨國公司</a:t>
            </a:r>
            <a:r>
              <a:rPr lang="zh-TW" altLang="en-US" sz="3200" b="1"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對國家發展的重要性</a:t>
            </a:r>
            <a:endParaRPr lang="en-US" sz="32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Freeform 5"/>
          <p:cNvSpPr/>
          <p:nvPr/>
        </p:nvSpPr>
        <p:spPr bwMode="auto">
          <a:xfrm>
            <a:off x="3152866" y="1113485"/>
            <a:ext cx="446151" cy="322817"/>
          </a:xfrm>
          <a:custGeom>
            <a:avLst/>
            <a:gdLst>
              <a:gd name="T0" fmla="*/ 304 w 395"/>
              <a:gd name="T1" fmla="*/ 283 h 298"/>
              <a:gd name="T2" fmla="*/ 274 w 395"/>
              <a:gd name="T3" fmla="*/ 298 h 298"/>
              <a:gd name="T4" fmla="*/ 13 w 395"/>
              <a:gd name="T5" fmla="*/ 298 h 298"/>
              <a:gd name="T6" fmla="*/ 6 w 395"/>
              <a:gd name="T7" fmla="*/ 283 h 298"/>
              <a:gd name="T8" fmla="*/ 92 w 395"/>
              <a:gd name="T9" fmla="*/ 164 h 298"/>
              <a:gd name="T10" fmla="*/ 92 w 395"/>
              <a:gd name="T11" fmla="*/ 134 h 298"/>
              <a:gd name="T12" fmla="*/ 6 w 395"/>
              <a:gd name="T13" fmla="*/ 15 h 298"/>
              <a:gd name="T14" fmla="*/ 13 w 395"/>
              <a:gd name="T15" fmla="*/ 0 h 298"/>
              <a:gd name="T16" fmla="*/ 274 w 395"/>
              <a:gd name="T17" fmla="*/ 0 h 298"/>
              <a:gd name="T18" fmla="*/ 304 w 395"/>
              <a:gd name="T19" fmla="*/ 15 h 298"/>
              <a:gd name="T20" fmla="*/ 390 w 395"/>
              <a:gd name="T21" fmla="*/ 134 h 298"/>
              <a:gd name="T22" fmla="*/ 390 w 395"/>
              <a:gd name="T23" fmla="*/ 164 h 298"/>
              <a:gd name="T24" fmla="*/ 304 w 395"/>
              <a:gd name="T25" fmla="*/ 28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298">
                <a:moveTo>
                  <a:pt x="304" y="283"/>
                </a:moveTo>
                <a:cubicBezTo>
                  <a:pt x="298" y="291"/>
                  <a:pt x="285" y="298"/>
                  <a:pt x="274" y="298"/>
                </a:cubicBezTo>
                <a:cubicBezTo>
                  <a:pt x="13" y="298"/>
                  <a:pt x="13" y="298"/>
                  <a:pt x="13" y="298"/>
                </a:cubicBezTo>
                <a:cubicBezTo>
                  <a:pt x="3" y="298"/>
                  <a:pt x="0" y="291"/>
                  <a:pt x="6" y="283"/>
                </a:cubicBezTo>
                <a:cubicBezTo>
                  <a:pt x="92" y="164"/>
                  <a:pt x="92" y="164"/>
                  <a:pt x="92" y="164"/>
                </a:cubicBezTo>
                <a:cubicBezTo>
                  <a:pt x="97" y="156"/>
                  <a:pt x="97" y="142"/>
                  <a:pt x="92" y="134"/>
                </a:cubicBezTo>
                <a:cubicBezTo>
                  <a:pt x="6" y="15"/>
                  <a:pt x="6" y="15"/>
                  <a:pt x="6" y="15"/>
                </a:cubicBezTo>
                <a:cubicBezTo>
                  <a:pt x="0" y="7"/>
                  <a:pt x="3" y="0"/>
                  <a:pt x="13" y="0"/>
                </a:cubicBezTo>
                <a:cubicBezTo>
                  <a:pt x="274" y="0"/>
                  <a:pt x="274" y="0"/>
                  <a:pt x="274" y="0"/>
                </a:cubicBezTo>
                <a:cubicBezTo>
                  <a:pt x="285" y="0"/>
                  <a:pt x="298" y="7"/>
                  <a:pt x="304" y="15"/>
                </a:cubicBezTo>
                <a:cubicBezTo>
                  <a:pt x="390" y="134"/>
                  <a:pt x="390" y="134"/>
                  <a:pt x="390" y="134"/>
                </a:cubicBezTo>
                <a:cubicBezTo>
                  <a:pt x="395" y="142"/>
                  <a:pt x="395" y="156"/>
                  <a:pt x="390" y="164"/>
                </a:cubicBezTo>
                <a:lnTo>
                  <a:pt x="304" y="283"/>
                </a:lnTo>
                <a:close/>
              </a:path>
            </a:pathLst>
          </a:custGeom>
          <a:solidFill>
            <a:srgbClr val="92D050"/>
          </a:solidFill>
          <a:ln w="19050">
            <a:solidFill>
              <a:srgbClr val="FFFFFF"/>
            </a:solidFill>
            <a:round/>
          </a:ln>
        </p:spPr>
        <p:txBody>
          <a:bodyPr vert="horz" wrap="square" lIns="83748" tIns="41874" rIns="83748" bIns="41874" numCol="1" anchor="t" anchorCtr="0" compatLnSpc="1"/>
          <a:lstStyle/>
          <a:p>
            <a:pPr marL="0" marR="0" lvl="0" indent="0" algn="just" defTabSz="914400" eaLnBrk="1" fontAlgn="auto" latinLnBrk="0" hangingPunct="1">
              <a:lnSpc>
                <a:spcPct val="120000"/>
              </a:lnSpc>
              <a:spcBef>
                <a:spcPts val="0"/>
              </a:spcBef>
              <a:spcAft>
                <a:spcPts val="0"/>
              </a:spcAft>
              <a:buClrTx/>
              <a:buSzTx/>
              <a:buFontTx/>
              <a:buNone/>
              <a:defRPr/>
            </a:pPr>
            <a:endParaRPr kumimoji="0" lang="en-US" sz="2800" b="0" i="0" u="none" strike="noStrike" kern="0" cap="none" spc="0" normalizeH="0" baseline="0" noProof="0">
              <a:ln>
                <a:noFill/>
              </a:ln>
              <a:solidFill>
                <a:srgbClr val="000000"/>
              </a:solidFill>
              <a:effectLst/>
              <a:uLnTx/>
              <a:uFillTx/>
              <a:latin typeface="Agency FB" panose="020B0503020202020204" pitchFamily="34" charset="0"/>
              <a:ea typeface="微软雅黑" panose="020B0503020204020204" pitchFamily="34" charset="-122"/>
              <a:cs typeface="+mn-ea"/>
              <a:sym typeface="Agency FB" panose="020B0503020202020204" pitchFamily="34" charset="0"/>
            </a:endParaRPr>
          </a:p>
        </p:txBody>
      </p:sp>
    </p:spTree>
    <p:extLst>
      <p:ext uri="{BB962C8B-B14F-4D97-AF65-F5344CB8AC3E}">
        <p14:creationId xmlns:p14="http://schemas.microsoft.com/office/powerpoint/2010/main" val="19086825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b1e36f0f-ecab-489c-984e-cb5e6319deb2}"/>
  <p:tag name="TABLE_ENDDRAG_ORIGIN_RECT" val="761*221"/>
  <p:tag name="TABLE_ENDDRAG_RECT" val="102*87*761*22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4948</Words>
  <Application>Microsoft Office PowerPoint</Application>
  <PresentationFormat>寬螢幕</PresentationFormat>
  <Paragraphs>304</Paragraphs>
  <Slides>29</Slides>
  <Notes>11</Notes>
  <HiddenSlides>0</HiddenSlides>
  <MMClips>0</MMClips>
  <ScaleCrop>false</ScaleCrop>
  <HeadingPairs>
    <vt:vector size="6" baseType="variant">
      <vt:variant>
        <vt:lpstr>使用字型</vt:lpstr>
      </vt:variant>
      <vt:variant>
        <vt:i4>15</vt:i4>
      </vt:variant>
      <vt:variant>
        <vt:lpstr>佈景主題</vt:lpstr>
      </vt:variant>
      <vt:variant>
        <vt:i4>1</vt:i4>
      </vt:variant>
      <vt:variant>
        <vt:lpstr>投影片標題</vt:lpstr>
      </vt:variant>
      <vt:variant>
        <vt:i4>29</vt:i4>
      </vt:variant>
    </vt:vector>
  </HeadingPairs>
  <TitlesOfParts>
    <vt:vector size="45" baseType="lpstr">
      <vt:lpstr>等线</vt:lpstr>
      <vt:lpstr>等线 Light</vt:lpstr>
      <vt:lpstr>微软雅黑</vt:lpstr>
      <vt:lpstr>黑体</vt:lpstr>
      <vt:lpstr>宋体</vt:lpstr>
      <vt:lpstr>Microsoft JhengHei</vt:lpstr>
      <vt:lpstr>新細明體</vt:lpstr>
      <vt:lpstr>DFKai-SB</vt:lpstr>
      <vt:lpstr>DFKai-SB</vt:lpstr>
      <vt:lpstr>Agency FB</vt:lpstr>
      <vt:lpstr>Arial</vt:lpstr>
      <vt:lpstr>Calibri</vt:lpstr>
      <vt:lpstr>Times New Roman</vt:lpstr>
      <vt:lpstr>Wingdings</vt:lpstr>
      <vt:lpstr>Wingdings 2</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2022-01-14T07:47:34Z</dcterms:created>
  <dcterms:modified xsi:type="dcterms:W3CDTF">2023-04-11T03:54:56Z</dcterms:modified>
</cp:coreProperties>
</file>