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handoutMasterIdLst>
    <p:handoutMasterId r:id="rId74"/>
  </p:handoutMasterIdLst>
  <p:sldIdLst>
    <p:sldId id="256" r:id="rId2"/>
    <p:sldId id="258" r:id="rId3"/>
    <p:sldId id="524" r:id="rId4"/>
    <p:sldId id="525" r:id="rId5"/>
    <p:sldId id="526" r:id="rId6"/>
    <p:sldId id="569" r:id="rId7"/>
    <p:sldId id="571" r:id="rId8"/>
    <p:sldId id="476" r:id="rId9"/>
    <p:sldId id="356" r:id="rId10"/>
    <p:sldId id="504" r:id="rId11"/>
    <p:sldId id="535" r:id="rId12"/>
    <p:sldId id="522" r:id="rId13"/>
    <p:sldId id="520" r:id="rId14"/>
    <p:sldId id="521" r:id="rId15"/>
    <p:sldId id="587" r:id="rId16"/>
    <p:sldId id="513" r:id="rId17"/>
    <p:sldId id="588" r:id="rId18"/>
    <p:sldId id="429" r:id="rId19"/>
    <p:sldId id="430" r:id="rId20"/>
    <p:sldId id="412" r:id="rId21"/>
    <p:sldId id="572" r:id="rId22"/>
    <p:sldId id="573" r:id="rId23"/>
    <p:sldId id="557" r:id="rId24"/>
    <p:sldId id="461" r:id="rId25"/>
    <p:sldId id="542" r:id="rId26"/>
    <p:sldId id="543" r:id="rId27"/>
    <p:sldId id="544" r:id="rId28"/>
    <p:sldId id="546" r:id="rId29"/>
    <p:sldId id="545" r:id="rId30"/>
    <p:sldId id="547" r:id="rId31"/>
    <p:sldId id="548" r:id="rId32"/>
    <p:sldId id="549" r:id="rId33"/>
    <p:sldId id="550" r:id="rId34"/>
    <p:sldId id="539" r:id="rId35"/>
    <p:sldId id="564" r:id="rId36"/>
    <p:sldId id="541" r:id="rId37"/>
    <p:sldId id="464" r:id="rId38"/>
    <p:sldId id="585" r:id="rId39"/>
    <p:sldId id="463" r:id="rId40"/>
    <p:sldId id="462" r:id="rId41"/>
    <p:sldId id="478" r:id="rId42"/>
    <p:sldId id="552" r:id="rId43"/>
    <p:sldId id="499" r:id="rId44"/>
    <p:sldId id="583" r:id="rId45"/>
    <p:sldId id="469" r:id="rId46"/>
    <p:sldId id="554" r:id="rId47"/>
    <p:sldId id="556" r:id="rId48"/>
    <p:sldId id="576" r:id="rId49"/>
    <p:sldId id="553" r:id="rId50"/>
    <p:sldId id="555" r:id="rId51"/>
    <p:sldId id="586" r:id="rId52"/>
    <p:sldId id="584" r:id="rId53"/>
    <p:sldId id="551" r:id="rId54"/>
    <p:sldId id="421" r:id="rId55"/>
    <p:sldId id="590" r:id="rId56"/>
    <p:sldId id="581" r:id="rId57"/>
    <p:sldId id="388" r:id="rId58"/>
    <p:sldId id="424" r:id="rId59"/>
    <p:sldId id="560" r:id="rId60"/>
    <p:sldId id="408" r:id="rId61"/>
    <p:sldId id="407" r:id="rId62"/>
    <p:sldId id="562" r:id="rId63"/>
    <p:sldId id="577" r:id="rId64"/>
    <p:sldId id="578" r:id="rId65"/>
    <p:sldId id="394" r:id="rId66"/>
    <p:sldId id="559" r:id="rId67"/>
    <p:sldId id="568" r:id="rId68"/>
    <p:sldId id="574" r:id="rId69"/>
    <p:sldId id="575" r:id="rId70"/>
    <p:sldId id="591" r:id="rId71"/>
    <p:sldId id="589" r:id="rId72"/>
  </p:sldIdLst>
  <p:sldSz cx="12192000" cy="6858000"/>
  <p:notesSz cx="9926638"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作者"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81501"/>
    <a:srgbClr val="ED7D31"/>
    <a:srgbClr val="C00000"/>
    <a:srgbClr val="FFCCFF"/>
    <a:srgbClr val="FF9966"/>
    <a:srgbClr val="70AD47"/>
    <a:srgbClr val="F9C634"/>
    <a:srgbClr val="FEF0BC"/>
    <a:srgbClr val="FEF1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3" autoAdjust="0"/>
    <p:restoredTop sz="95332" autoAdjust="0"/>
  </p:normalViewPr>
  <p:slideViewPr>
    <p:cSldViewPr snapToGrid="0">
      <p:cViewPr varScale="1">
        <p:scale>
          <a:sx n="72" d="100"/>
          <a:sy n="72" d="100"/>
        </p:scale>
        <p:origin x="72" y="894"/>
      </p:cViewPr>
      <p:guideLst>
        <p:guide orient="horz" pos="2183"/>
        <p:guide pos="3840"/>
      </p:guideLst>
    </p:cSldViewPr>
  </p:slideViewPr>
  <p:notesTextViewPr>
    <p:cViewPr>
      <p:scale>
        <a:sx n="1" d="1"/>
        <a:sy n="1" d="1"/>
      </p:scale>
      <p:origin x="0" y="0"/>
    </p:cViewPr>
  </p:notesTextViewPr>
  <p:sorterViewPr>
    <p:cViewPr varScale="1">
      <p:scale>
        <a:sx n="1" d="1"/>
        <a:sy n="1" d="1"/>
      </p:scale>
      <p:origin x="0" y="-198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t>31/3/2023</a:t>
            </a:fld>
            <a:endParaRPr lang="zh-HK" altLang="en-US"/>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t>‹#›</a:t>
            </a:fld>
            <a:endParaRPr lang="zh-HK" altLang="en-US"/>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14A4AD5D-912B-4F6A-B2DF-7B9AD55D09DD}"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75098DEA-2B2D-42A8-9160-171D45FB7333}" type="slidenum">
              <a:rPr lang="zh-CN" altLang="en-US" smtClean="0"/>
              <a:t>‹#›</a:t>
            </a:fld>
            <a:endParaRPr lang="zh-CN" altLang="en-US"/>
          </a:p>
        </p:txBody>
      </p:sp>
    </p:spTree>
    <p:extLst>
      <p:ext uri="{BB962C8B-B14F-4D97-AF65-F5344CB8AC3E}">
        <p14:creationId xmlns:p14="http://schemas.microsoft.com/office/powerpoint/2010/main" val="151174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087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93478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069356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49279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70325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9368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49608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0232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71303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9976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31/3/2023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1134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EAF4854-81E8-4EC2-9C70-C274DB8CCE18}"/>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94E36258-9748-4F12-9B43-801C7B37D349}"/>
              </a:ext>
            </a:extLst>
          </p:cNvPr>
          <p:cNvSpPr txBox="1">
            <a:spLocks/>
          </p:cNvSpPr>
          <p:nvPr userDrawn="1"/>
        </p:nvSpPr>
        <p:spPr>
          <a:xfrm>
            <a:off x="9120188" y="6374667"/>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CN"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211429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who.int/zh/about/governance/constitution"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who.int/zh/countries/"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data/gho/publications/world-health-statistic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who.int/about/what-we-do" TargetMode="External"/><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zh/about/governance/constitution"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china/zh/about-us"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chinacurrent.com/education/article/2021/09/22587.html"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who.int/data/gho/data/major-themes/universal-health-coverage-major"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ww.who.int/zh/data"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www.customs.gov.cn/customs/302249/302266/302267/2369512/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ews.gov.hk/chi/2019/02/20190225/20190225_141628_557/images/20190225143043104.jpg"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hyperlink" Target="https://cs.edb.edcity.hk/file/redirect/230331_01.php"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apps.who.int/iris/bitstream/handle/10665/345533/WHO-MHP-HPS-EML-2021.02-eng.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who.int/publications/i/item/9789240031593" TargetMode="External"/><Relationship Id="rId5" Type="http://schemas.openxmlformats.org/officeDocument/2006/relationships/image" Target="../media/image62.png"/><Relationship Id="rId4" Type="http://schemas.openxmlformats.org/officeDocument/2006/relationships/hyperlink" Target="http://apps.who.int/iris/bitstream/handle/10665/246178/WHO-HIV-2016.05-chi.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www.who.int/zh/publications/m/item/immunization-agenda-2030-a-global-strategy-to-leave-no-one-behin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who.int/tools/flu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who.int/zh/news-room/fact-sheets/detail/yaws" TargetMode="External"/><Relationship Id="rId5" Type="http://schemas.openxmlformats.org/officeDocument/2006/relationships/image" Target="../media/image69.png"/><Relationship Id="rId4" Type="http://schemas.openxmlformats.org/officeDocument/2006/relationships/hyperlink" Target="https://www.who.int/zh/news-room/fact-sheets/detail/dracunculiasis-(guinea-worm-disease)"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pps.who.int/iris/bitstream/handle/10665/255418/WHO-FWC-MCA-17.05-chi.pdf"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studenthealth.gov.hk/tc_chi/health/health_hl/health_hl_ahl.html" TargetMode="Externa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cs.edb.edcity.hk/file/redirect/230331_02.php"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fctc.who.int/who-fctc/reporting/global-progress-reports" TargetMode="External"/><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untobaccocontrol.org/impldb/" TargetMode="Externa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hyperlink" Target="https://www.livetobaccofree.hk/videos/01.mp4" TargetMode="External"/><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livetobaccofree.hk/videos/03.mp4" TargetMode="External"/><Relationship Id="rId5" Type="http://schemas.openxmlformats.org/officeDocument/2006/relationships/image" Target="../media/image88.png"/><Relationship Id="rId10" Type="http://schemas.openxmlformats.org/officeDocument/2006/relationships/image" Target="../media/image13.png"/><Relationship Id="rId4" Type="http://schemas.openxmlformats.org/officeDocument/2006/relationships/hyperlink" Target="https://www.livetobaccofree.hk/videos/02.mp4" TargetMode="External"/><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who.int/zh/emergencies/situations" TargetMode="Externa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www.who.int/zh/emergencies/situations" TargetMode="Externa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www.chp.gov.hk/tc/healthtopics/24/index.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who.int/zh/emergencies/diseases/novel-coronavirus-2019"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who.int/zh/emergencies/diseases/novel-coronavirus-2019/strategies-plans-and-operations"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hyperlink" Target="http://www.nhc.gov.cn/wjw/dfzfwz/list.shtml"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who.int/zh/emergencies/diseases/novel-coronavirus-2019/question-and-answers-hub" TargetMode="External"/><Relationship Id="rId3" Type="http://schemas.openxmlformats.org/officeDocument/2006/relationships/hyperlink" Target="https://www.who.int/zh/emergencies/diseases/novel-coronavirus-2019/advice-for-public/videos" TargetMode="External"/><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3.png"/><Relationship Id="rId2" Type="http://schemas.openxmlformats.org/officeDocument/2006/relationships/hyperlink" Target="https://www.who.int/zh/news-room/spotlight/let-s-flatten-the-infodemic-curve" TargetMode="Externa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8.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coronavirus.gov.hk/chi/"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www.nhc.gov.cn/xxgk/pages/viewdocument.jsp?dispatchDate=&amp;staticUrl=/yzygj/s7659/201812/14caf755107c43d2881905a8d4f44ed2.shtml&amp;wenhao=%E5%9B%BD%E5%8D%AB%E5%8C%BB%E5%8F%91%E3%80%942018%E3%80%9552%E5%8F%B7&amp;utitle=%E5%85%B3%E4%BA%8E%E5%8D%B0%E5%8F%91%E5%9B%BD%E9%99%85%E7%96%BE%E7%97%85%E5%88%86%E7%B1%BB%E7%AC%AC%E5%8D%81%E4%B8%80%E6%AC%A1%E4%BF%AE%E8%AE%A2%E6%9C%AC%EF%BC%88ICD-11%EF%BC%89%E4%B8%AD%E6%96%87%E7%89%88%E7%9A%84%E9%80%9A%E7%9F%A5"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it.people.com.cn/n1/2020/1123/c1009-31941449.html"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who.int/zh/campaigns/world-health-day/20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168E1-0390-4527-9656-A9927E980B14}"/>
              </a:ext>
            </a:extLst>
          </p:cNvPr>
          <p:cNvSpPr txBox="1">
            <a:spLocks noChangeArrowheads="1"/>
          </p:cNvSpPr>
          <p:nvPr/>
        </p:nvSpPr>
        <p:spPr bwMode="auto">
          <a:xfrm>
            <a:off x="600891" y="2443611"/>
            <a:ext cx="1112955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TW" altLang="en-US"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eaLnBrk="1" hangingPunct="1">
              <a:lnSpc>
                <a:spcPct val="150000"/>
              </a:lnSpc>
              <a:buFont typeface="Arial" panose="020B0604020202020204" pitchFamily="34" charset="0"/>
              <a:buNone/>
            </a:pPr>
            <a:r>
              <a:rPr lang="zh-CN" altLang="en-US" sz="4000" dirty="0" smtClean="0">
                <a:latin typeface="標楷體" panose="03000509000000000000" pitchFamily="65" charset="-120"/>
                <a:ea typeface="標楷體" panose="03000509000000000000" pitchFamily="65" charset="-120"/>
              </a:rPr>
              <a:t>世界衞生</a:t>
            </a:r>
            <a:r>
              <a:rPr lang="zh-CN" altLang="en-US" sz="4000" dirty="0">
                <a:latin typeface="標楷體" panose="03000509000000000000" pitchFamily="65" charset="-120"/>
                <a:ea typeface="標楷體" panose="03000509000000000000" pitchFamily="65" charset="-120"/>
              </a:rPr>
              <a:t>組織於全球</a:t>
            </a:r>
            <a:r>
              <a:rPr lang="zh-CN" altLang="en-US" sz="4000" dirty="0" smtClean="0">
                <a:latin typeface="標楷體" panose="03000509000000000000" pitchFamily="65" charset="-120"/>
                <a:ea typeface="標楷體" panose="03000509000000000000" pitchFamily="65" charset="-120"/>
              </a:rPr>
              <a:t>公共衞生事</a:t>
            </a:r>
            <a:r>
              <a:rPr lang="zh-CN" altLang="en-US" sz="4000" dirty="0">
                <a:latin typeface="標楷體" panose="03000509000000000000" pitchFamily="65" charset="-120"/>
                <a:ea typeface="標楷體" panose="03000509000000000000" pitchFamily="65" charset="-120"/>
              </a:rPr>
              <a:t>務的角色和功能</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4" name="矩形 3">
            <a:extLst>
              <a:ext uri="{FF2B5EF4-FFF2-40B4-BE49-F238E27FC236}">
                <a16:creationId xmlns:a16="http://schemas.microsoft.com/office/drawing/2014/main" id="{2DB0CFB4-04ED-469A-9BB0-479CA08B1FB5}"/>
              </a:ext>
            </a:extLst>
          </p:cNvPr>
          <p:cNvSpPr/>
          <p:nvPr/>
        </p:nvSpPr>
        <p:spPr>
          <a:xfrm>
            <a:off x="332509" y="261157"/>
            <a:ext cx="6096000" cy="1384995"/>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公共衞生</a:t>
            </a:r>
            <a:r>
              <a:rPr lang="zh-CN" altLang="en-US" sz="2800" dirty="0">
                <a:latin typeface="DFKai-SB" panose="03000509000000000000" pitchFamily="65" charset="-120"/>
                <a:ea typeface="DFKai-SB" panose="03000509000000000000" pitchFamily="65" charset="-120"/>
              </a:rPr>
              <a:t>與人類健康</a:t>
            </a:r>
            <a:endParaRPr lang="en-US" altLang="zh-TW" sz="2800" dirty="0">
              <a:latin typeface="DFKai-SB" panose="03000509000000000000" pitchFamily="65" charset="-120"/>
              <a:ea typeface="DFKai-SB" panose="03000509000000000000" pitchFamily="65" charset="-120"/>
            </a:endParaRPr>
          </a:p>
        </p:txBody>
      </p:sp>
      <p:sp>
        <p:nvSpPr>
          <p:cNvPr id="7" name="頁尾版面配置區 1"/>
          <p:cNvSpPr txBox="1">
            <a:spLocks/>
          </p:cNvSpPr>
          <p:nvPr/>
        </p:nvSpPr>
        <p:spPr>
          <a:xfrm>
            <a:off x="4498109" y="5272395"/>
            <a:ext cx="38608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HK" sz="36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16604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3E197A-0074-42EA-8FA3-1039D6CC1BFC}"/>
              </a:ext>
            </a:extLst>
          </p:cNvPr>
          <p:cNvSpPr/>
          <p:nvPr/>
        </p:nvSpPr>
        <p:spPr>
          <a:xfrm>
            <a:off x="2212051" y="4595694"/>
            <a:ext cx="184731" cy="369332"/>
          </a:xfrm>
          <a:prstGeom prst="rect">
            <a:avLst/>
          </a:prstGeom>
        </p:spPr>
        <p:txBody>
          <a:bodyPr wrap="none">
            <a:spAutoFit/>
          </a:bodyPr>
          <a:lstStyle/>
          <a:p>
            <a:endParaRPr lang="zh-CN" altLang="en-US" dirty="0">
              <a:latin typeface="DFKai-SB" panose="03000509000000000000" pitchFamily="65" charset="-120"/>
              <a:ea typeface="DFKai-SB" panose="03000509000000000000" pitchFamily="65" charset="-120"/>
            </a:endParaRPr>
          </a:p>
        </p:txBody>
      </p:sp>
      <p:pic>
        <p:nvPicPr>
          <p:cNvPr id="8" name="图片 7">
            <a:hlinkClick r:id="rId2"/>
            <a:extLst>
              <a:ext uri="{FF2B5EF4-FFF2-40B4-BE49-F238E27FC236}">
                <a16:creationId xmlns:a16="http://schemas.microsoft.com/office/drawing/2014/main" id="{EB48F349-AA0B-42E5-89ED-37852E9AD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15258" y="1682690"/>
            <a:ext cx="1856323" cy="1479321"/>
          </a:xfrm>
          <a:prstGeom prst="rect">
            <a:avLst/>
          </a:prstGeom>
        </p:spPr>
      </p:pic>
      <p:sp>
        <p:nvSpPr>
          <p:cNvPr id="9" name="文本框 8">
            <a:extLst>
              <a:ext uri="{FF2B5EF4-FFF2-40B4-BE49-F238E27FC236}">
                <a16:creationId xmlns:a16="http://schemas.microsoft.com/office/drawing/2014/main" id="{D09BC0EC-1B94-4E38-9216-20312DB1ADE4}"/>
              </a:ext>
            </a:extLst>
          </p:cNvPr>
          <p:cNvSpPr txBox="1"/>
          <p:nvPr/>
        </p:nvSpPr>
        <p:spPr>
          <a:xfrm>
            <a:off x="10438126" y="1206686"/>
            <a:ext cx="1210588" cy="400110"/>
          </a:xfrm>
          <a:prstGeom prst="rect">
            <a:avLst/>
          </a:prstGeom>
          <a:noFill/>
        </p:spPr>
        <p:txBody>
          <a:bodyPr wrap="none" rtlCol="0">
            <a:spAutoFit/>
          </a:bodyPr>
          <a:lstStyle/>
          <a:p>
            <a:r>
              <a:rPr lang="zh-CN" altLang="en-US" sz="2000" dirty="0" smtClean="0">
                <a:latin typeface="DFKai-SB" panose="03000509000000000000" pitchFamily="65" charset="-120"/>
                <a:ea typeface="DFKai-SB" panose="03000509000000000000" pitchFamily="65" charset="-120"/>
              </a:rPr>
              <a:t>世衞標誌</a:t>
            </a:r>
            <a:endParaRPr lang="zh-CN" altLang="en-US" sz="2000"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98A7CF46-6676-48C7-BF4E-936430404ED1}"/>
              </a:ext>
            </a:extLst>
          </p:cNvPr>
          <p:cNvSpPr/>
          <p:nvPr/>
        </p:nvSpPr>
        <p:spPr>
          <a:xfrm>
            <a:off x="281925" y="1310214"/>
            <a:ext cx="9768162" cy="3447098"/>
          </a:xfrm>
          <a:prstGeom prst="rect">
            <a:avLst/>
          </a:prstGeom>
          <a:ln w="57150">
            <a:solidFill>
              <a:srgbClr val="FF0000"/>
            </a:solidFill>
          </a:ln>
        </p:spPr>
        <p:txBody>
          <a:bodyPr wrap="square">
            <a:spAutoFit/>
          </a:bodyPr>
          <a:lstStyle/>
          <a:p>
            <a:pPr marL="342900" indent="-342900">
              <a:spcBef>
                <a:spcPts val="600"/>
              </a:spcBef>
              <a:spcAft>
                <a:spcPts val="600"/>
              </a:spcAft>
              <a:buFont typeface="Arial" panose="020B0604020202020204" pitchFamily="34" charset="0"/>
              <a:buChar cha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成立</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1948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7</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日</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，是聯合國系統內負責指導和協調</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全球公共衞生</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工作的主管機構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。總部</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在瑞士日內瓦，下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設</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個區域辦事處</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150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國家、地區和地方辦事處</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，現有</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7000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多名工作人員</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194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個成員國。</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衞的資金主要</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來源是評定</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會費和自願捐款</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。評定</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會費是各國為成為世衞組織成員而繳納的會費</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。自願</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捐款主要來自會員國以及其他聯合國組織、政府間組織、慈善基金會、私營部門和其他來源</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5">
            <a:extLst>
              <a:ext uri="{FF2B5EF4-FFF2-40B4-BE49-F238E27FC236}">
                <a16:creationId xmlns:a16="http://schemas.microsoft.com/office/drawing/2014/main" id="{754DF30C-5EDC-4DDD-A949-ABA9BF21E7CD}"/>
              </a:ext>
            </a:extLst>
          </p:cNvPr>
          <p:cNvSpPr/>
          <p:nvPr/>
        </p:nvSpPr>
        <p:spPr bwMode="auto">
          <a:xfrm>
            <a:off x="2449249" y="851028"/>
            <a:ext cx="6921660" cy="43117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rPr>
              <a:t>世界衞生組織的</a:t>
            </a:r>
            <a:r>
              <a:rPr lang="zh-TW" altLang="en-US" sz="2800" b="1" dirty="0" smtClean="0">
                <a:latin typeface="DFKai-SB" panose="03000509000000000000" pitchFamily="65" charset="-120"/>
                <a:ea typeface="DFKai-SB" panose="03000509000000000000" pitchFamily="65" charset="-120"/>
              </a:rPr>
              <a:t>概況</a:t>
            </a:r>
            <a:endParaRPr lang="zh-CN" altLang="en-US" sz="2800" b="1"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05423579-0BB4-44FE-8D8B-1C49ABF7B86D}"/>
              </a:ext>
            </a:extLst>
          </p:cNvPr>
          <p:cNvSpPr/>
          <p:nvPr/>
        </p:nvSpPr>
        <p:spPr>
          <a:xfrm>
            <a:off x="281925" y="4797963"/>
            <a:ext cx="9751538" cy="129266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世界衞生組織組織法</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組織法</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1946</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年在國際衞生大會通過，於</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194</a:t>
            </a:r>
            <a:r>
              <a:rPr lang="en-US" altLang="zh-TW" sz="26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日生效。</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組織法</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序言</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中列</a:t>
            </a:r>
            <a:r>
              <a:rPr lang="zh-TW" altLang="en-US" sz="26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出</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衞所持守的各項</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原則</a:t>
            </a:r>
            <a:r>
              <a:rPr lang="zh-TW" altLang="en-US" sz="26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26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任意多边形: 形状 11">
            <a:extLst>
              <a:ext uri="{FF2B5EF4-FFF2-40B4-BE49-F238E27FC236}">
                <a16:creationId xmlns:a16="http://schemas.microsoft.com/office/drawing/2014/main" id="{74105230-6281-4E41-A7C8-7450244FDA6B}"/>
              </a:ext>
            </a:extLst>
          </p:cNvPr>
          <p:cNvSpPr/>
          <p:nvPr/>
        </p:nvSpPr>
        <p:spPr>
          <a:xfrm>
            <a:off x="2449249" y="161296"/>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sp>
        <p:nvSpPr>
          <p:cNvPr id="7" name="Rectangle 6"/>
          <p:cNvSpPr/>
          <p:nvPr/>
        </p:nvSpPr>
        <p:spPr>
          <a:xfrm>
            <a:off x="2212051" y="6027003"/>
            <a:ext cx="4814393" cy="830997"/>
          </a:xfrm>
          <a:prstGeom prst="rect">
            <a:avLst/>
          </a:prstGeom>
        </p:spPr>
        <p:txBody>
          <a:bodyPr wrap="square">
            <a:spAutoFit/>
          </a:bodyPr>
          <a:lstStyle/>
          <a:p>
            <a:r>
              <a:rPr lang="zh-TW" altLang="en-US" sz="1200" kern="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kern="0" dirty="0" smtClean="0">
                <a:latin typeface="Times New Roman" panose="02020603050405020304" pitchFamily="18" charset="0"/>
                <a:ea typeface="標楷體" panose="03000509000000000000" pitchFamily="65" charset="-120"/>
                <a:cs typeface="Times New Roman" panose="02020603050405020304" pitchFamily="18" charset="0"/>
              </a:rPr>
              <a:t>世衞</a:t>
            </a:r>
            <a:endPar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www.who.int/zh/about/governance/constitution</a:t>
            </a:r>
          </a:p>
          <a:p>
            <a:pPr marL="285750" indent="-2857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https://www.who.int/zh/countries</a:t>
            </a:r>
            <a:r>
              <a:rPr lang="en-US" altLang="ja-JP" sz="12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https://</a:t>
            </a:r>
            <a:r>
              <a:rPr lang="en-US" altLang="ja-JP" sz="1200" dirty="0" smtClean="0">
                <a:latin typeface="Times New Roman" panose="02020603050405020304" pitchFamily="18" charset="0"/>
                <a:cs typeface="Times New Roman" panose="02020603050405020304" pitchFamily="18" charset="0"/>
              </a:rPr>
              <a:t>www.who.int/zh/about/funding</a:t>
            </a:r>
            <a:endParaRPr lang="en-US" altLang="ja-JP" sz="12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281925" y="6163444"/>
            <a:ext cx="1296489" cy="494965"/>
          </a:xfrm>
          <a:prstGeom prst="rect">
            <a:avLst/>
          </a:prstGeom>
        </p:spPr>
      </p:pic>
      <p:sp>
        <p:nvSpPr>
          <p:cNvPr id="12" name="Rectangle 11"/>
          <p:cNvSpPr/>
          <p:nvPr/>
        </p:nvSpPr>
        <p:spPr>
          <a:xfrm>
            <a:off x="10115258" y="3162011"/>
            <a:ext cx="1856323" cy="584775"/>
          </a:xfrm>
          <a:prstGeom prst="rect">
            <a:avLst/>
          </a:prstGeom>
          <a:ln w="28575">
            <a:solidFill>
              <a:srgbClr val="FF9966"/>
            </a:solidFill>
          </a:ln>
        </p:spPr>
        <p:txBody>
          <a:bodyPr wrap="square">
            <a:spAutoFit/>
          </a:bodyPr>
          <a:lstStyle/>
          <a:p>
            <a:pPr algn="ctr"/>
            <a:r>
              <a:rPr lang="zh-TW" altLang="en-US" sz="1600" dirty="0" smtClean="0">
                <a:solidFill>
                  <a:srgbClr val="FF0000"/>
                </a:solidFill>
                <a:latin typeface="DFKai-SB" panose="03000509000000000000" pitchFamily="65" charset="-120"/>
                <a:ea typeface="DFKai-SB" panose="03000509000000000000" pitchFamily="65" charset="-120"/>
              </a:rPr>
              <a:t>點擊圖像看</a:t>
            </a:r>
            <a:r>
              <a:rPr lang="en-US" altLang="zh-TW" sz="1600" dirty="0">
                <a:solidFill>
                  <a:srgbClr val="FF0000"/>
                </a:solidFill>
                <a:latin typeface="DFKai-SB" panose="03000509000000000000" pitchFamily="65" charset="-120"/>
                <a:ea typeface="DFKai-SB" panose="03000509000000000000" pitchFamily="65" charset="-120"/>
              </a:rPr>
              <a:t>《</a:t>
            </a:r>
            <a:r>
              <a:rPr lang="zh-TW" altLang="en-US" sz="1600" dirty="0">
                <a:solidFill>
                  <a:srgbClr val="FF0000"/>
                </a:solidFill>
                <a:latin typeface="DFKai-SB" panose="03000509000000000000" pitchFamily="65" charset="-120"/>
                <a:ea typeface="DFKai-SB" panose="03000509000000000000" pitchFamily="65" charset="-120"/>
              </a:rPr>
              <a:t>世界衞生組織組織法</a:t>
            </a:r>
            <a:r>
              <a:rPr lang="en-US" altLang="zh-TW" sz="1600" dirty="0">
                <a:solidFill>
                  <a:srgbClr val="FF0000"/>
                </a:solidFill>
                <a:latin typeface="DFKai-SB" panose="03000509000000000000" pitchFamily="65" charset="-120"/>
                <a:ea typeface="DFKai-SB" panose="03000509000000000000" pitchFamily="65" charset="-120"/>
              </a:rPr>
              <a:t>》</a:t>
            </a:r>
            <a:endParaRPr lang="ja-JP" altLang="en-US" sz="1600" dirty="0">
              <a:solidFill>
                <a:srgbClr val="FF0000"/>
              </a:solidFill>
            </a:endParaRPr>
          </a:p>
        </p:txBody>
      </p:sp>
      <p:pic>
        <p:nvPicPr>
          <p:cNvPr id="13" name="Picture 12">
            <a:hlinkClick r:id="rId5"/>
          </p:cNvPr>
          <p:cNvPicPr>
            <a:picLocks noChangeAspect="1"/>
          </p:cNvPicPr>
          <p:nvPr/>
        </p:nvPicPr>
        <p:blipFill>
          <a:blip r:embed="rId6"/>
          <a:stretch>
            <a:fillRect/>
          </a:stretch>
        </p:blipFill>
        <p:spPr>
          <a:xfrm>
            <a:off x="10115258" y="3878783"/>
            <a:ext cx="1856323" cy="1513823"/>
          </a:xfrm>
          <a:prstGeom prst="rect">
            <a:avLst/>
          </a:prstGeom>
        </p:spPr>
      </p:pic>
      <p:sp>
        <p:nvSpPr>
          <p:cNvPr id="14" name="Rectangle 13"/>
          <p:cNvSpPr/>
          <p:nvPr/>
        </p:nvSpPr>
        <p:spPr>
          <a:xfrm>
            <a:off x="10115258" y="5392606"/>
            <a:ext cx="1856323" cy="584775"/>
          </a:xfrm>
          <a:prstGeom prst="rect">
            <a:avLst/>
          </a:prstGeom>
          <a:ln w="28575">
            <a:solidFill>
              <a:srgbClr val="FF9966"/>
            </a:solidFill>
          </a:ln>
        </p:spPr>
        <p:txBody>
          <a:bodyPr wrap="square">
            <a:spAutoFit/>
          </a:bodyPr>
          <a:lstStyle/>
          <a:p>
            <a:r>
              <a:rPr lang="zh-TW" altLang="en-US" sz="1600" dirty="0" smtClean="0">
                <a:solidFill>
                  <a:srgbClr val="FF0000"/>
                </a:solidFill>
                <a:latin typeface="DFKai-SB" panose="03000509000000000000" pitchFamily="65" charset="-120"/>
                <a:ea typeface="DFKai-SB" panose="03000509000000000000" pitchFamily="65" charset="-120"/>
              </a:rPr>
              <a:t>點擊圖像了解世衞成員國</a:t>
            </a:r>
            <a:endParaRPr lang="ja-JP" altLang="en-US" sz="1600" dirty="0">
              <a:solidFill>
                <a:srgbClr val="FF0000"/>
              </a:solidFill>
            </a:endParaRPr>
          </a:p>
        </p:txBody>
      </p:sp>
      <p:sp>
        <p:nvSpPr>
          <p:cNvPr id="15" name="Freeform 14">
            <a:extLst>
              <a:ext uri="{FF2B5EF4-FFF2-40B4-BE49-F238E27FC236}">
                <a16:creationId xmlns:a16="http://schemas.microsoft.com/office/drawing/2014/main" id="{714E79BC-80D4-4F22-BA83-7BCAA35746CE}"/>
              </a:ext>
            </a:extLst>
          </p:cNvPr>
          <p:cNvSpPr/>
          <p:nvPr/>
        </p:nvSpPr>
        <p:spPr bwMode="auto">
          <a:xfrm>
            <a:off x="3287536" y="87904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678102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EB213D3-779E-4256-8A97-67B6BB156616}"/>
              </a:ext>
            </a:extLst>
          </p:cNvPr>
          <p:cNvSpPr/>
          <p:nvPr/>
        </p:nvSpPr>
        <p:spPr>
          <a:xfrm>
            <a:off x="336213" y="1377516"/>
            <a:ext cx="8801771" cy="2893100"/>
          </a:xfrm>
          <a:prstGeom prst="rect">
            <a:avLst/>
          </a:prstGeom>
          <a:solidFill>
            <a:schemeClr val="accent6">
              <a:lumMod val="20000"/>
              <a:lumOff val="80000"/>
            </a:schemeClr>
          </a:solidFill>
          <a:ln w="38100">
            <a:solidFill>
              <a:srgbClr val="00B050"/>
            </a:solidFill>
          </a:ln>
        </p:spPr>
        <p:txBody>
          <a:bodyPr wrap="square">
            <a:spAutoFit/>
          </a:bodyPr>
          <a:lstStyle/>
          <a:p>
            <a:pPr algn="just"/>
            <a:r>
              <a:rPr lang="zh-CN" altLang="en-US" sz="2600" dirty="0" smtClean="0">
                <a:latin typeface="DFKai-SB" panose="03000509000000000000" pitchFamily="65" charset="-120"/>
                <a:ea typeface="DFKai-SB" panose="03000509000000000000" pitchFamily="65" charset="-120"/>
              </a:rPr>
              <a:t>世衞是國際衞生</a:t>
            </a:r>
            <a:r>
              <a:rPr lang="zh-TW" altLang="en-US" sz="2600" dirty="0" smtClean="0">
                <a:latin typeface="DFKai-SB" panose="03000509000000000000" pitchFamily="65" charset="-120"/>
                <a:ea typeface="DFKai-SB" panose="03000509000000000000" pitchFamily="65" charset="-120"/>
              </a:rPr>
              <a:t>事務</a:t>
            </a:r>
            <a:r>
              <a:rPr lang="zh-CN" altLang="en-US" sz="2600" dirty="0" smtClean="0">
                <a:latin typeface="DFKai-SB" panose="03000509000000000000" pitchFamily="65" charset="-120"/>
                <a:ea typeface="DFKai-SB" panose="03000509000000000000" pitchFamily="65" charset="-120"/>
              </a:rPr>
              <a:t>的</a:t>
            </a:r>
            <a:r>
              <a:rPr lang="zh-TW" altLang="en-US" sz="2600" dirty="0" smtClean="0">
                <a:latin typeface="DFKai-SB" panose="03000509000000000000" pitchFamily="65" charset="-120"/>
                <a:ea typeface="DFKai-SB" panose="03000509000000000000" pitchFamily="65" charset="-120"/>
              </a:rPr>
              <a:t>領</a:t>
            </a:r>
            <a:r>
              <a:rPr lang="zh-CN" altLang="en-US" sz="2600" dirty="0" smtClean="0">
                <a:latin typeface="DFKai-SB" panose="03000509000000000000" pitchFamily="65" charset="-120"/>
                <a:ea typeface="DFKai-SB" panose="03000509000000000000" pitchFamily="65" charset="-120"/>
              </a:rPr>
              <a:t>導和協調機構，以「使全世界人民獲得盡可能最高水準的健康」</a:t>
            </a:r>
            <a:r>
              <a:rPr lang="zh-CN" altLang="en-US" sz="2600" dirty="0" smtClean="0">
                <a:latin typeface="標楷體" panose="03000509000000000000" pitchFamily="65" charset="-120"/>
                <a:ea typeface="標楷體" panose="03000509000000000000" pitchFamily="65" charset="-120"/>
              </a:rPr>
              <a:t>為宗旨，</a:t>
            </a:r>
            <a:r>
              <a:rPr lang="zh-TW" altLang="en-US" sz="2600" dirty="0" smtClean="0">
                <a:latin typeface="標楷體" panose="03000509000000000000" pitchFamily="65" charset="-120"/>
                <a:ea typeface="標楷體" panose="03000509000000000000" pitchFamily="65" charset="-120"/>
              </a:rPr>
              <a:t>協助會員國減少疾病感染的傳播與衞生保健，通過協助評估、規劃、實施和評價國家控制感染的政策，協助會員國促進醫療保健的質素，加強病人、醫護人員以及其他在護理場所工作的人和環境的安全。世衞亦與</a:t>
            </a:r>
            <a:r>
              <a:rPr lang="zh-TW" altLang="en-US" sz="2600" dirty="0">
                <a:latin typeface="標楷體" panose="03000509000000000000" pitchFamily="65" charset="-120"/>
                <a:ea typeface="標楷體" panose="03000509000000000000" pitchFamily="65" charset="-120"/>
              </a:rPr>
              <a:t>聯合國的其他機構組織、政府機構、非政府組織以及世界各地的</a:t>
            </a:r>
            <a:r>
              <a:rPr lang="zh-TW" altLang="en-US" sz="2600" dirty="0" smtClean="0">
                <a:latin typeface="標楷體" panose="03000509000000000000" pitchFamily="65" charset="-120"/>
                <a:ea typeface="標楷體" panose="03000509000000000000" pitchFamily="65" charset="-120"/>
              </a:rPr>
              <a:t>研究中心等密切合作。</a:t>
            </a:r>
            <a:endParaRPr lang="zh-CN" altLang="en-US" sz="2600" dirty="0">
              <a:latin typeface="標楷體" panose="03000509000000000000" pitchFamily="65" charset="-120"/>
              <a:ea typeface="標楷體" panose="03000509000000000000" pitchFamily="65" charset="-120"/>
            </a:endParaRPr>
          </a:p>
        </p:txBody>
      </p:sp>
      <p:grpSp>
        <p:nvGrpSpPr>
          <p:cNvPr id="14" name="组合 13">
            <a:extLst>
              <a:ext uri="{FF2B5EF4-FFF2-40B4-BE49-F238E27FC236}">
                <a16:creationId xmlns:a16="http://schemas.microsoft.com/office/drawing/2014/main" id="{12AB9B42-331D-4807-B3F5-6A97F162A691}"/>
              </a:ext>
            </a:extLst>
          </p:cNvPr>
          <p:cNvGrpSpPr/>
          <p:nvPr/>
        </p:nvGrpSpPr>
        <p:grpSpPr>
          <a:xfrm>
            <a:off x="893167" y="4680440"/>
            <a:ext cx="7968202" cy="1248720"/>
            <a:chOff x="1746972" y="3110163"/>
            <a:chExt cx="8506544" cy="996816"/>
          </a:xfrm>
        </p:grpSpPr>
        <p:sp>
          <p:nvSpPr>
            <p:cNvPr id="7" name="矩形 6">
              <a:extLst>
                <a:ext uri="{FF2B5EF4-FFF2-40B4-BE49-F238E27FC236}">
                  <a16:creationId xmlns:a16="http://schemas.microsoft.com/office/drawing/2014/main" id="{2C1FEF50-1B47-43F5-A4CA-C5F3109B1CBD}"/>
                </a:ext>
              </a:extLst>
            </p:cNvPr>
            <p:cNvSpPr/>
            <p:nvPr/>
          </p:nvSpPr>
          <p:spPr>
            <a:xfrm>
              <a:off x="1746972" y="3110163"/>
              <a:ext cx="2538116" cy="9968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2400" dirty="0" smtClean="0">
                  <a:latin typeface="DFKai-SB" panose="03000509000000000000" pitchFamily="65" charset="-120"/>
                  <a:ea typeface="DFKai-SB" panose="03000509000000000000" pitchFamily="65" charset="-120"/>
                </a:rPr>
                <a:t>領導</a:t>
              </a:r>
              <a:r>
                <a:rPr lang="zh-CN" altLang="en-US" sz="2400" dirty="0" smtClean="0">
                  <a:solidFill>
                    <a:schemeClr val="bg1"/>
                  </a:solidFill>
                  <a:latin typeface="DFKai-SB" panose="03000509000000000000" pitchFamily="65" charset="-120"/>
                  <a:ea typeface="DFKai-SB" panose="03000509000000000000" pitchFamily="65" charset="-120"/>
                </a:rPr>
                <a:t>全球公共衞生</a:t>
              </a:r>
              <a:r>
                <a:rPr lang="zh-TW" altLang="en-US" sz="2400" dirty="0" smtClean="0">
                  <a:solidFill>
                    <a:schemeClr val="bg1"/>
                  </a:solidFill>
                  <a:latin typeface="DFKai-SB" panose="03000509000000000000" pitchFamily="65" charset="-120"/>
                  <a:ea typeface="DFKai-SB" panose="03000509000000000000" pitchFamily="65" charset="-120"/>
                </a:rPr>
                <a:t>事務</a:t>
              </a:r>
              <a:endParaRPr lang="en-US" altLang="zh-CN" sz="2400" dirty="0">
                <a:solidFill>
                  <a:schemeClr val="bg1"/>
                </a:solidFill>
                <a:latin typeface="DFKai-SB" panose="03000509000000000000" pitchFamily="65" charset="-120"/>
                <a:ea typeface="DFKai-SB" panose="03000509000000000000" pitchFamily="65" charset="-120"/>
              </a:endParaRPr>
            </a:p>
          </p:txBody>
        </p:sp>
        <p:sp>
          <p:nvSpPr>
            <p:cNvPr id="8" name="矩形 7">
              <a:extLst>
                <a:ext uri="{FF2B5EF4-FFF2-40B4-BE49-F238E27FC236}">
                  <a16:creationId xmlns:a16="http://schemas.microsoft.com/office/drawing/2014/main" id="{F2057FB7-8670-4068-AAF1-D997CBA24CAC}"/>
                </a:ext>
              </a:extLst>
            </p:cNvPr>
            <p:cNvSpPr/>
            <p:nvPr/>
          </p:nvSpPr>
          <p:spPr>
            <a:xfrm>
              <a:off x="4755868" y="3110163"/>
              <a:ext cx="2538117" cy="9968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400" dirty="0">
                  <a:solidFill>
                    <a:schemeClr val="bg1"/>
                  </a:solidFill>
                  <a:latin typeface="DFKai-SB" panose="03000509000000000000" pitchFamily="65" charset="-120"/>
                  <a:ea typeface="DFKai-SB" panose="03000509000000000000" pitchFamily="65" charset="-120"/>
                </a:rPr>
                <a:t>具有             </a:t>
              </a:r>
              <a:r>
                <a:rPr lang="zh-CN" altLang="en-US" sz="2400" dirty="0" smtClean="0">
                  <a:solidFill>
                    <a:schemeClr val="bg1"/>
                  </a:solidFill>
                  <a:latin typeface="DFKai-SB" panose="03000509000000000000" pitchFamily="65" charset="-120"/>
                  <a:ea typeface="DFKai-SB" panose="03000509000000000000" pitchFamily="65" charset="-120"/>
                </a:rPr>
                <a:t>權威</a:t>
              </a:r>
              <a:r>
                <a:rPr lang="zh-TW" altLang="en-US" sz="2400" dirty="0" smtClean="0">
                  <a:solidFill>
                    <a:schemeClr val="bg1"/>
                  </a:solidFill>
                  <a:latin typeface="DFKai-SB" panose="03000509000000000000" pitchFamily="65" charset="-120"/>
                  <a:ea typeface="DFKai-SB" panose="03000509000000000000" pitchFamily="65" charset="-120"/>
                </a:rPr>
                <a:t>和廣泛影響</a:t>
              </a:r>
              <a:endParaRPr lang="en-US" altLang="zh-CN" sz="2400" dirty="0">
                <a:solidFill>
                  <a:schemeClr val="bg1"/>
                </a:solidFill>
                <a:latin typeface="DFKai-SB" panose="03000509000000000000" pitchFamily="65" charset="-120"/>
                <a:ea typeface="DFKai-SB" panose="03000509000000000000" pitchFamily="65" charset="-120"/>
              </a:endParaRPr>
            </a:p>
          </p:txBody>
        </p:sp>
        <p:sp>
          <p:nvSpPr>
            <p:cNvPr id="12" name="矩形 11">
              <a:extLst>
                <a:ext uri="{FF2B5EF4-FFF2-40B4-BE49-F238E27FC236}">
                  <a16:creationId xmlns:a16="http://schemas.microsoft.com/office/drawing/2014/main" id="{AC716C81-74EF-487E-9D16-3B589BE42FF1}"/>
                </a:ext>
              </a:extLst>
            </p:cNvPr>
            <p:cNvSpPr/>
            <p:nvPr/>
          </p:nvSpPr>
          <p:spPr>
            <a:xfrm>
              <a:off x="7715399" y="3110163"/>
              <a:ext cx="2538117" cy="99681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400" dirty="0">
                  <a:latin typeface="DFKai-SB" panose="03000509000000000000" pitchFamily="65" charset="-120"/>
                  <a:ea typeface="DFKai-SB" panose="03000509000000000000" pitchFamily="65" charset="-120"/>
                </a:rPr>
                <a:t>國際上最大的</a:t>
              </a:r>
              <a:endParaRPr lang="en-US" altLang="zh-CN" sz="2400" dirty="0">
                <a:latin typeface="DFKai-SB" panose="03000509000000000000" pitchFamily="65" charset="-120"/>
                <a:ea typeface="DFKai-SB" panose="03000509000000000000" pitchFamily="65" charset="-120"/>
              </a:endParaRPr>
            </a:p>
            <a:p>
              <a:pPr algn="ctr"/>
              <a:r>
                <a:rPr lang="zh-CN" altLang="en-US" sz="2400" dirty="0">
                  <a:latin typeface="DFKai-SB" panose="03000509000000000000" pitchFamily="65" charset="-120"/>
                  <a:ea typeface="DFKai-SB" panose="03000509000000000000" pitchFamily="65" charset="-120"/>
                </a:rPr>
                <a:t>政府</a:t>
              </a:r>
              <a:r>
                <a:rPr lang="zh-CN" altLang="en-US" sz="2400" dirty="0" smtClean="0">
                  <a:latin typeface="DFKai-SB" panose="03000509000000000000" pitchFamily="65" charset="-120"/>
                  <a:ea typeface="DFKai-SB" panose="03000509000000000000" pitchFamily="65" charset="-120"/>
                </a:rPr>
                <a:t>間衞生</a:t>
              </a:r>
              <a:r>
                <a:rPr lang="zh-CN" altLang="en-US" sz="2400" dirty="0">
                  <a:latin typeface="DFKai-SB" panose="03000509000000000000" pitchFamily="65" charset="-120"/>
                  <a:ea typeface="DFKai-SB" panose="03000509000000000000" pitchFamily="65" charset="-120"/>
                </a:rPr>
                <a:t>機構</a:t>
              </a:r>
            </a:p>
          </p:txBody>
        </p:sp>
      </p:grpSp>
      <p:sp>
        <p:nvSpPr>
          <p:cNvPr id="9" name="矩形 8">
            <a:extLst>
              <a:ext uri="{FF2B5EF4-FFF2-40B4-BE49-F238E27FC236}">
                <a16:creationId xmlns:a16="http://schemas.microsoft.com/office/drawing/2014/main" id="{B34C488F-24CD-4C59-83FD-88C9391457E6}"/>
              </a:ext>
            </a:extLst>
          </p:cNvPr>
          <p:cNvSpPr/>
          <p:nvPr/>
        </p:nvSpPr>
        <p:spPr>
          <a:xfrm>
            <a:off x="2833676" y="6208469"/>
            <a:ext cx="6626208" cy="338554"/>
          </a:xfrm>
          <a:prstGeom prst="rect">
            <a:avLst/>
          </a:prstGeom>
        </p:spPr>
        <p:txBody>
          <a:bodyPr wrap="square">
            <a:spAutoFit/>
          </a:bodyPr>
          <a:lstStyle/>
          <a:p>
            <a:r>
              <a:rPr lang="zh-TW" altLang="en-US" sz="1600" kern="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kern="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://www.who.int/zh/about/who-we-are</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任意多边形: 形状 11">
            <a:extLst>
              <a:ext uri="{FF2B5EF4-FFF2-40B4-BE49-F238E27FC236}">
                <a16:creationId xmlns:a16="http://schemas.microsoft.com/office/drawing/2014/main" id="{74105230-6281-4E41-A7C8-7450244FDA6B}"/>
              </a:ext>
            </a:extLst>
          </p:cNvPr>
          <p:cNvSpPr/>
          <p:nvPr/>
        </p:nvSpPr>
        <p:spPr>
          <a:xfrm>
            <a:off x="2263897" y="190643"/>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sp>
        <p:nvSpPr>
          <p:cNvPr id="2" name="Rectangle 1"/>
          <p:cNvSpPr/>
          <p:nvPr/>
        </p:nvSpPr>
        <p:spPr>
          <a:xfrm>
            <a:off x="4900388" y="808666"/>
            <a:ext cx="1005403" cy="584775"/>
          </a:xfrm>
          <a:prstGeom prst="rect">
            <a:avLst/>
          </a:prstGeom>
        </p:spPr>
        <p:txBody>
          <a:bodyPr wrap="none">
            <a:spAutoFit/>
          </a:bodyPr>
          <a:lstStyle/>
          <a:p>
            <a:r>
              <a:rPr lang="zh-CN" altLang="en-US" sz="3200" dirty="0">
                <a:latin typeface="標楷體" panose="03000509000000000000" pitchFamily="65" charset="-120"/>
                <a:ea typeface="標楷體" panose="03000509000000000000" pitchFamily="65" charset="-120"/>
              </a:rPr>
              <a:t>宗旨</a:t>
            </a:r>
            <a:endParaRPr lang="en-US" sz="3200" dirty="0">
              <a:latin typeface="標楷體" panose="03000509000000000000" pitchFamily="65" charset="-120"/>
              <a:ea typeface="標楷體" panose="03000509000000000000" pitchFamily="65" charset="-120"/>
            </a:endParaRPr>
          </a:p>
        </p:txBody>
      </p:sp>
      <p:sp>
        <p:nvSpPr>
          <p:cNvPr id="11" name="Freeform 10">
            <a:extLst>
              <a:ext uri="{FF2B5EF4-FFF2-40B4-BE49-F238E27FC236}">
                <a16:creationId xmlns:a16="http://schemas.microsoft.com/office/drawing/2014/main" id="{714E79BC-80D4-4F22-BA83-7BCAA35746CE}"/>
              </a:ext>
            </a:extLst>
          </p:cNvPr>
          <p:cNvSpPr/>
          <p:nvPr/>
        </p:nvSpPr>
        <p:spPr bwMode="auto">
          <a:xfrm>
            <a:off x="4207820" y="95362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3" name="Picture 12"/>
          <p:cNvPicPr>
            <a:picLocks noChangeAspect="1"/>
          </p:cNvPicPr>
          <p:nvPr/>
        </p:nvPicPr>
        <p:blipFill>
          <a:blip r:embed="rId2"/>
          <a:stretch>
            <a:fillRect/>
          </a:stretch>
        </p:blipFill>
        <p:spPr>
          <a:xfrm>
            <a:off x="1228447" y="6130263"/>
            <a:ext cx="1296489" cy="494965"/>
          </a:xfrm>
          <a:prstGeom prst="rect">
            <a:avLst/>
          </a:prstGeom>
        </p:spPr>
      </p:pic>
      <p:sp>
        <p:nvSpPr>
          <p:cNvPr id="5" name="Rectangle 4"/>
          <p:cNvSpPr/>
          <p:nvPr/>
        </p:nvSpPr>
        <p:spPr>
          <a:xfrm>
            <a:off x="9214549" y="4697440"/>
            <a:ext cx="2786262" cy="1323439"/>
          </a:xfrm>
          <a:prstGeom prst="rect">
            <a:avLst/>
          </a:prstGeom>
          <a:solidFill>
            <a:schemeClr val="accent3">
              <a:lumMod val="20000"/>
              <a:lumOff val="80000"/>
            </a:schemeClr>
          </a:solidFill>
          <a:ln w="28575">
            <a:solidFill>
              <a:srgbClr val="0070C0"/>
            </a:solidFill>
          </a:ln>
        </p:spPr>
        <p:txBody>
          <a:bodyPr wrap="square">
            <a:spAutoFit/>
          </a:bodyPr>
          <a:lstStyle/>
          <a:p>
            <a:r>
              <a:rPr lang="zh-CN" altLang="en-US" sz="1600" dirty="0" smtClean="0">
                <a:latin typeface="標楷體" panose="03000509000000000000" pitchFamily="65" charset="-120"/>
                <a:ea typeface="標楷體" panose="03000509000000000000" pitchFamily="65" charset="-120"/>
                <a:cs typeface="Times New Roman" panose="02020603050405020304" pitchFamily="18" charset="0"/>
              </a:rPr>
              <a:t>世界</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衞</a:t>
            </a:r>
            <a:r>
              <a:rPr lang="zh-CN" altLang="en-US" sz="1600" dirty="0" smtClean="0">
                <a:latin typeface="標楷體" panose="03000509000000000000" pitchFamily="65" charset="-120"/>
                <a:ea typeface="標楷體" panose="03000509000000000000" pitchFamily="65" charset="-120"/>
                <a:cs typeface="Times New Roman" panose="02020603050405020304" pitchFamily="18" charset="0"/>
              </a:rPr>
              <a:t>生統計</a:t>
            </a:r>
            <a:r>
              <a:rPr lang="zh-CN" altLang="en-US" sz="1600" dirty="0">
                <a:latin typeface="標楷體" panose="03000509000000000000" pitchFamily="65" charset="-120"/>
                <a:ea typeface="標楷體" panose="03000509000000000000" pitchFamily="65" charset="-120"/>
                <a:cs typeface="Times New Roman" panose="02020603050405020304" pitchFamily="18" charset="0"/>
              </a:rPr>
              <a:t>是世衞對世界衞生</a:t>
            </a:r>
            <a:r>
              <a:rPr lang="zh-CN" altLang="en-US" sz="1600" dirty="0" smtClean="0">
                <a:latin typeface="標楷體" panose="03000509000000000000" pitchFamily="65" charset="-120"/>
                <a:ea typeface="標楷體" panose="03000509000000000000" pitchFamily="65" charset="-120"/>
                <a:cs typeface="Times New Roman" panose="02020603050405020304" pitchFamily="18" charset="0"/>
              </a:rPr>
              <a:t>狀況的年度概述</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，是了解世界衞生與健康情況主要參考之一，世衞每年也會提供有關報告給各國</a:t>
            </a:r>
            <a:r>
              <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地區參考。</a:t>
            </a:r>
            <a:endParaRPr lang="en-US" sz="16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5" name="Up Arrow 14"/>
          <p:cNvSpPr/>
          <p:nvPr/>
        </p:nvSpPr>
        <p:spPr>
          <a:xfrm>
            <a:off x="10228857" y="4293857"/>
            <a:ext cx="757646" cy="3865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15"/>
          <p:cNvSpPr/>
          <p:nvPr/>
        </p:nvSpPr>
        <p:spPr>
          <a:xfrm>
            <a:off x="9441928" y="1315543"/>
            <a:ext cx="2282605" cy="338554"/>
          </a:xfrm>
          <a:prstGeom prst="rect">
            <a:avLst/>
          </a:prstGeom>
          <a:ln w="28575">
            <a:solidFill>
              <a:srgbClr val="FF9966"/>
            </a:solidFill>
          </a:ln>
        </p:spPr>
        <p:txBody>
          <a:bodyPr wrap="square">
            <a:spAutoFit/>
          </a:bodyPr>
          <a:lstStyle/>
          <a:p>
            <a:pPr algn="ctr"/>
            <a:r>
              <a:rPr lang="zh-TW" altLang="en-US" sz="1600" dirty="0" smtClean="0">
                <a:latin typeface="DFKai-SB" panose="03000509000000000000" pitchFamily="65" charset="-120"/>
                <a:ea typeface="DFKai-SB" panose="03000509000000000000" pitchFamily="65" charset="-120"/>
              </a:rPr>
              <a:t>可點擊圖像閱讀報告</a:t>
            </a:r>
            <a:endParaRPr lang="ja-JP" altLang="en-US" sz="1600" dirty="0"/>
          </a:p>
        </p:txBody>
      </p:sp>
      <p:pic>
        <p:nvPicPr>
          <p:cNvPr id="6" name="Picture 5">
            <a:hlinkClick r:id="rId3"/>
          </p:cNvPr>
          <p:cNvPicPr>
            <a:picLocks noChangeAspect="1"/>
          </p:cNvPicPr>
          <p:nvPr/>
        </p:nvPicPr>
        <p:blipFill>
          <a:blip r:embed="rId4"/>
          <a:stretch>
            <a:fillRect/>
          </a:stretch>
        </p:blipFill>
        <p:spPr>
          <a:xfrm>
            <a:off x="9441928" y="1654097"/>
            <a:ext cx="2282605" cy="2562583"/>
          </a:xfrm>
          <a:prstGeom prst="rect">
            <a:avLst/>
          </a:prstGeom>
        </p:spPr>
      </p:pic>
    </p:spTree>
    <p:extLst>
      <p:ext uri="{BB962C8B-B14F-4D97-AF65-F5344CB8AC3E}">
        <p14:creationId xmlns:p14="http://schemas.microsoft.com/office/powerpoint/2010/main" val="1837368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006" y="3787014"/>
            <a:ext cx="7931739" cy="1677013"/>
          </a:xfrm>
          <a:ln w="38100">
            <a:solidFill>
              <a:srgbClr val="FF0000"/>
            </a:solidFill>
          </a:ln>
        </p:spPr>
        <p:txBody>
          <a:bodyPr/>
          <a:lstStyle/>
          <a:p>
            <a:pPr marL="0" indent="0">
              <a:buNone/>
            </a:pPr>
            <a:r>
              <a:rPr kumimoji="1" lang="zh-CN" altLang="en-US" dirty="0" smtClean="0">
                <a:latin typeface="標楷體" panose="03000509000000000000" pitchFamily="65" charset="-120"/>
                <a:ea typeface="標楷體" panose="03000509000000000000" pitchFamily="65" charset="-120"/>
              </a:rPr>
              <a:t>這些價值觀源於在全世界實現人人享有可達到的最高健康水平的願景，源</a:t>
            </a:r>
            <a:r>
              <a:rPr kumimoji="1" lang="zh-TW" altLang="en-US" dirty="0" smtClean="0">
                <a:latin typeface="標楷體" panose="03000509000000000000" pitchFamily="65" charset="-120"/>
                <a:ea typeface="標楷體" panose="03000509000000000000" pitchFamily="65" charset="-120"/>
              </a:rPr>
              <a:t>於</a:t>
            </a:r>
            <a:r>
              <a:rPr kumimoji="1" lang="zh-CN" altLang="en-US" dirty="0" smtClean="0">
                <a:latin typeface="標楷體" panose="03000509000000000000" pitchFamily="65" charset="-120"/>
                <a:ea typeface="標楷體" panose="03000509000000000000" pitchFamily="65" charset="-120"/>
              </a:rPr>
              <a:t>增進健康、維護世界安全、為弱勢人群服務的使命，努力在國</a:t>
            </a:r>
            <a:r>
              <a:rPr kumimoji="1" lang="zh-TW" altLang="en-US" dirty="0" smtClean="0">
                <a:latin typeface="標楷體" panose="03000509000000000000" pitchFamily="65" charset="-120"/>
                <a:ea typeface="標楷體" panose="03000509000000000000" pitchFamily="65" charset="-120"/>
              </a:rPr>
              <a:t>際層面</a:t>
            </a:r>
            <a:r>
              <a:rPr kumimoji="1" lang="zh-CN" altLang="en-US" dirty="0" smtClean="0">
                <a:latin typeface="標楷體" panose="03000509000000000000" pitchFamily="65" charset="-120"/>
                <a:ea typeface="標楷體" panose="03000509000000000000" pitchFamily="65" charset="-120"/>
              </a:rPr>
              <a:t>產生影響。</a:t>
            </a:r>
            <a:endParaRPr kumimoji="1" lang="ja-JP" altLang="en-US" dirty="0">
              <a:latin typeface="標楷體" panose="03000509000000000000" pitchFamily="65" charset="-120"/>
              <a:ea typeface="標楷體" panose="03000509000000000000" pitchFamily="65" charset="-120"/>
            </a:endParaRPr>
          </a:p>
        </p:txBody>
      </p:sp>
      <p:sp>
        <p:nvSpPr>
          <p:cNvPr id="4" name="任意多边形: 形状 11">
            <a:extLst>
              <a:ext uri="{FF2B5EF4-FFF2-40B4-BE49-F238E27FC236}">
                <a16:creationId xmlns:a16="http://schemas.microsoft.com/office/drawing/2014/main" id="{74105230-6281-4E41-A7C8-7450244FDA6B}"/>
              </a:ext>
            </a:extLst>
          </p:cNvPr>
          <p:cNvSpPr/>
          <p:nvPr/>
        </p:nvSpPr>
        <p:spPr>
          <a:xfrm>
            <a:off x="2431830" y="195848"/>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sp>
        <p:nvSpPr>
          <p:cNvPr id="5" name="Rectangle 4"/>
          <p:cNvSpPr/>
          <p:nvPr/>
        </p:nvSpPr>
        <p:spPr>
          <a:xfrm>
            <a:off x="4037398" y="909138"/>
            <a:ext cx="3857899" cy="584775"/>
          </a:xfrm>
          <a:prstGeom prst="rect">
            <a:avLst/>
          </a:prstGeom>
        </p:spPr>
        <p:txBody>
          <a:bodyPr wrap="square">
            <a:spAutoFit/>
          </a:bodyPr>
          <a:lstStyle/>
          <a:p>
            <a:pPr>
              <a:spcAft>
                <a:spcPts val="0"/>
              </a:spcAft>
            </a:pPr>
            <a:r>
              <a:rPr lang="zh-TW" altLang="en-US" sz="3200" kern="100" dirty="0" smtClean="0">
                <a:latin typeface="標楷體" panose="03000509000000000000" pitchFamily="65" charset="-120"/>
                <a:ea typeface="標楷體" panose="03000509000000000000" pitchFamily="65" charset="-120"/>
                <a:cs typeface="Times New Roman" panose="02020603050405020304" pitchFamily="18" charset="0"/>
              </a:rPr>
              <a:t>世衞所重視的價值觀</a:t>
            </a:r>
            <a:endParaRPr lang="ja-JP" altLang="ja-JP" sz="32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Rectangle 12"/>
          <p:cNvSpPr/>
          <p:nvPr/>
        </p:nvSpPr>
        <p:spPr>
          <a:xfrm>
            <a:off x="2125686" y="5730989"/>
            <a:ext cx="4757252" cy="523220"/>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世衞</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www.who.int/about/who-we-are/our-values</a:t>
            </a:r>
            <a:r>
              <a:rPr lang="en-US" altLang="zh-TW" sz="1400" dirty="0" smtClean="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484006" y="5717247"/>
            <a:ext cx="1442490" cy="550704"/>
          </a:xfrm>
          <a:prstGeom prst="rect">
            <a:avLst/>
          </a:prstGeom>
        </p:spPr>
      </p:pic>
      <p:pic>
        <p:nvPicPr>
          <p:cNvPr id="15" name="图片 14">
            <a:hlinkClick r:id="rId3"/>
            <a:extLst>
              <a:ext uri="{FF2B5EF4-FFF2-40B4-BE49-F238E27FC236}">
                <a16:creationId xmlns:a16="http://schemas.microsoft.com/office/drawing/2014/main" id="{6FE4B445-FC07-433B-BA9E-D07E048827D0}"/>
              </a:ext>
            </a:extLst>
          </p:cNvPr>
          <p:cNvPicPr>
            <a:picLocks noChangeAspect="1"/>
          </p:cNvPicPr>
          <p:nvPr/>
        </p:nvPicPr>
        <p:blipFill>
          <a:blip r:embed="rId4"/>
          <a:stretch>
            <a:fillRect/>
          </a:stretch>
        </p:blipFill>
        <p:spPr>
          <a:xfrm>
            <a:off x="8595144" y="1694160"/>
            <a:ext cx="3200400" cy="1720504"/>
          </a:xfrm>
          <a:prstGeom prst="rect">
            <a:avLst/>
          </a:prstGeom>
        </p:spPr>
      </p:pic>
      <p:sp>
        <p:nvSpPr>
          <p:cNvPr id="16" name="矩形 1">
            <a:extLst>
              <a:ext uri="{FF2B5EF4-FFF2-40B4-BE49-F238E27FC236}">
                <a16:creationId xmlns:a16="http://schemas.microsoft.com/office/drawing/2014/main" id="{1867D1D5-5BD1-4A45-8C29-393B01875415}"/>
              </a:ext>
            </a:extLst>
          </p:cNvPr>
          <p:cNvSpPr/>
          <p:nvPr/>
        </p:nvSpPr>
        <p:spPr>
          <a:xfrm>
            <a:off x="8541194" y="4884341"/>
            <a:ext cx="3329381" cy="646331"/>
          </a:xfrm>
          <a:prstGeom prst="rect">
            <a:avLst/>
          </a:prstGeom>
        </p:spPr>
        <p:txBody>
          <a:bodyPr wrap="square">
            <a:spAutoFit/>
          </a:bodyPr>
          <a:lstStyle/>
          <a:p>
            <a:r>
              <a:rPr lang="zh-TW" altLang="en-US" dirty="0" smtClean="0">
                <a:latin typeface="DFKai-SB" panose="03000509000000000000" pitchFamily="65" charset="-120"/>
                <a:ea typeface="DFKai-SB" panose="03000509000000000000" pitchFamily="65" charset="-120"/>
                <a:cs typeface="Times New Roman" panose="02020603050405020304" pitchFamily="18" charset="0"/>
              </a:rPr>
              <a:t>影片</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來源：</a:t>
            </a:r>
            <a:r>
              <a:rPr lang="zh-TW" altLang="en-US" dirty="0" smtClean="0">
                <a:latin typeface="DFKai-SB" panose="03000509000000000000" pitchFamily="65" charset="-120"/>
                <a:ea typeface="DFKai-SB" panose="03000509000000000000" pitchFamily="65" charset="-120"/>
                <a:cs typeface="Times New Roman" panose="02020603050405020304" pitchFamily="18" charset="0"/>
              </a:rPr>
              <a:t>世衞</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www.who.int/about/what-we-do</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12">
            <a:extLst>
              <a:ext uri="{FF2B5EF4-FFF2-40B4-BE49-F238E27FC236}">
                <a16:creationId xmlns:a16="http://schemas.microsoft.com/office/drawing/2014/main" id="{AEDC0F09-5BD1-44A5-A95C-4A8D2B3FD949}"/>
              </a:ext>
            </a:extLst>
          </p:cNvPr>
          <p:cNvSpPr txBox="1"/>
          <p:nvPr/>
        </p:nvSpPr>
        <p:spPr>
          <a:xfrm>
            <a:off x="8595144" y="3791017"/>
            <a:ext cx="3275431" cy="1015663"/>
          </a:xfrm>
          <a:prstGeom prst="rect">
            <a:avLst/>
          </a:prstGeom>
          <a:noFill/>
          <a:ln w="38100">
            <a:solidFill>
              <a:srgbClr val="FF0000"/>
            </a:solidFill>
          </a:ln>
        </p:spPr>
        <p:txBody>
          <a:bodyPr wrap="square" rtlCol="0">
            <a:spAutoFit/>
          </a:bodyPr>
          <a:lstStyle/>
          <a:p>
            <a:r>
              <a:rPr lang="zh-CN" altLang="en-US" sz="2000" dirty="0">
                <a:latin typeface="DFKai-SB" panose="03000509000000000000" pitchFamily="65" charset="-120"/>
                <a:ea typeface="DFKai-SB" panose="03000509000000000000" pitchFamily="65" charset="-120"/>
                <a:cs typeface="Times New Roman" panose="02020603050405020304" pitchFamily="18" charset="0"/>
              </a:rPr>
              <a:t>觀看視</a:t>
            </a:r>
            <a:r>
              <a:rPr lang="zh-CN" altLang="en-US" sz="2000" dirty="0" smtClean="0">
                <a:latin typeface="DFKai-SB" panose="03000509000000000000" pitchFamily="65" charset="-120"/>
                <a:ea typeface="DFKai-SB" panose="03000509000000000000" pitchFamily="65" charset="-120"/>
                <a:cs typeface="Times New Roman" panose="02020603050405020304" pitchFamily="18" charset="0"/>
              </a:rPr>
              <a:t>頻，</a:t>
            </a:r>
            <a:r>
              <a:rPr lang="zh-CN" altLang="en-US" sz="2000" dirty="0">
                <a:latin typeface="DFKai-SB" panose="03000509000000000000" pitchFamily="65" charset="-120"/>
                <a:ea typeface="DFKai-SB" panose="03000509000000000000" pitchFamily="65" charset="-120"/>
                <a:cs typeface="Times New Roman" panose="02020603050405020304" pitchFamily="18" charset="0"/>
              </a:rPr>
              <a:t>談談對</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WHO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具體職能的認識，以及</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WHO</a:t>
            </a:r>
            <a:r>
              <a:rPr lang="zh-CN" altLang="en-US" sz="2000" dirty="0">
                <a:latin typeface="DFKai-SB" panose="03000509000000000000" pitchFamily="65" charset="-120"/>
                <a:ea typeface="DFKai-SB" panose="03000509000000000000" pitchFamily="65" charset="-120"/>
                <a:cs typeface="Times New Roman" panose="02020603050405020304" pitchFamily="18" charset="0"/>
              </a:rPr>
              <a:t>對個人健康的影響</a:t>
            </a:r>
            <a:r>
              <a:rPr lang="zh-CN" altLang="en-US" sz="20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sz="20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Up Arrow 1"/>
          <p:cNvSpPr/>
          <p:nvPr/>
        </p:nvSpPr>
        <p:spPr>
          <a:xfrm>
            <a:off x="9816521" y="3437297"/>
            <a:ext cx="757646" cy="3865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11"/>
          <p:cNvPicPr>
            <a:picLocks noChangeAspect="1"/>
          </p:cNvPicPr>
          <p:nvPr/>
        </p:nvPicPr>
        <p:blipFill>
          <a:blip r:embed="rId5"/>
          <a:stretch>
            <a:fillRect/>
          </a:stretch>
        </p:blipFill>
        <p:spPr>
          <a:xfrm>
            <a:off x="7058328" y="1609535"/>
            <a:ext cx="1137682" cy="1175955"/>
          </a:xfrm>
          <a:prstGeom prst="rect">
            <a:avLst/>
          </a:prstGeom>
        </p:spPr>
      </p:pic>
      <p:pic>
        <p:nvPicPr>
          <p:cNvPr id="32" name="Picture 7"/>
          <p:cNvPicPr>
            <a:picLocks noChangeAspect="1"/>
          </p:cNvPicPr>
          <p:nvPr/>
        </p:nvPicPr>
        <p:blipFill>
          <a:blip r:embed="rId6"/>
          <a:stretch>
            <a:fillRect/>
          </a:stretch>
        </p:blipFill>
        <p:spPr>
          <a:xfrm>
            <a:off x="592063" y="1592985"/>
            <a:ext cx="1141050" cy="1194983"/>
          </a:xfrm>
          <a:prstGeom prst="rect">
            <a:avLst/>
          </a:prstGeom>
        </p:spPr>
      </p:pic>
      <p:pic>
        <p:nvPicPr>
          <p:cNvPr id="33" name="Picture 8"/>
          <p:cNvPicPr>
            <a:picLocks noChangeAspect="1"/>
          </p:cNvPicPr>
          <p:nvPr/>
        </p:nvPicPr>
        <p:blipFill>
          <a:blip r:embed="rId7"/>
          <a:stretch>
            <a:fillRect/>
          </a:stretch>
        </p:blipFill>
        <p:spPr>
          <a:xfrm>
            <a:off x="2187088" y="1602500"/>
            <a:ext cx="1139653" cy="1175955"/>
          </a:xfrm>
          <a:prstGeom prst="rect">
            <a:avLst/>
          </a:prstGeom>
        </p:spPr>
      </p:pic>
      <p:pic>
        <p:nvPicPr>
          <p:cNvPr id="34" name="Picture 10"/>
          <p:cNvPicPr>
            <a:picLocks noChangeAspect="1"/>
          </p:cNvPicPr>
          <p:nvPr/>
        </p:nvPicPr>
        <p:blipFill>
          <a:blip r:embed="rId8"/>
          <a:stretch>
            <a:fillRect/>
          </a:stretch>
        </p:blipFill>
        <p:spPr>
          <a:xfrm>
            <a:off x="5570710" y="1615636"/>
            <a:ext cx="1107238" cy="1175955"/>
          </a:xfrm>
          <a:prstGeom prst="rect">
            <a:avLst/>
          </a:prstGeom>
        </p:spPr>
      </p:pic>
      <p:pic>
        <p:nvPicPr>
          <p:cNvPr id="35" name="Picture 9"/>
          <p:cNvPicPr>
            <a:picLocks noChangeAspect="1"/>
          </p:cNvPicPr>
          <p:nvPr/>
        </p:nvPicPr>
        <p:blipFill>
          <a:blip r:embed="rId9"/>
          <a:stretch>
            <a:fillRect/>
          </a:stretch>
        </p:blipFill>
        <p:spPr>
          <a:xfrm>
            <a:off x="3939790" y="1596128"/>
            <a:ext cx="1150904" cy="1175955"/>
          </a:xfrm>
          <a:prstGeom prst="rect">
            <a:avLst/>
          </a:prstGeom>
        </p:spPr>
      </p:pic>
      <p:sp>
        <p:nvSpPr>
          <p:cNvPr id="7" name="矩形 6"/>
          <p:cNvSpPr/>
          <p:nvPr/>
        </p:nvSpPr>
        <p:spPr>
          <a:xfrm>
            <a:off x="484006" y="2911118"/>
            <a:ext cx="1647945" cy="646331"/>
          </a:xfrm>
          <a:prstGeom prst="rect">
            <a:avLst/>
          </a:prstGeom>
        </p:spPr>
        <p:txBody>
          <a:bodyPr wrap="square">
            <a:spAutoFit/>
          </a:bodyPr>
          <a:lstStyle/>
          <a:p>
            <a:r>
              <a:rPr lang="zh-CN" altLang="en-US" dirty="0" smtClean="0">
                <a:latin typeface="標楷體" panose="03000509000000000000" pitchFamily="65" charset="-120"/>
                <a:ea typeface="標楷體" panose="03000509000000000000" pitchFamily="65" charset="-120"/>
              </a:rPr>
              <a:t>始終</a:t>
            </a:r>
            <a:r>
              <a:rPr lang="zh-CN" altLang="en-US" dirty="0">
                <a:latin typeface="標楷體" panose="03000509000000000000" pitchFamily="65" charset="-120"/>
                <a:ea typeface="標楷體" panose="03000509000000000000" pitchFamily="65" charset="-120"/>
              </a:rPr>
              <a:t>以公共衞生</a:t>
            </a:r>
            <a:r>
              <a:rPr lang="zh-CN" altLang="en-US" dirty="0" smtClean="0">
                <a:latin typeface="標楷體" panose="03000509000000000000" pitchFamily="65" charset="-120"/>
                <a:ea typeface="標楷體" panose="03000509000000000000" pitchFamily="65" charset="-120"/>
              </a:rPr>
              <a:t>服務為己任</a:t>
            </a:r>
            <a:endParaRPr lang="zh-HK" altLang="en-US" dirty="0">
              <a:latin typeface="標楷體" panose="03000509000000000000" pitchFamily="65" charset="-120"/>
              <a:ea typeface="標楷體" panose="03000509000000000000" pitchFamily="65" charset="-120"/>
            </a:endParaRPr>
          </a:p>
        </p:txBody>
      </p:sp>
      <p:sp>
        <p:nvSpPr>
          <p:cNvPr id="36" name="矩形 35"/>
          <p:cNvSpPr/>
          <p:nvPr/>
        </p:nvSpPr>
        <p:spPr>
          <a:xfrm>
            <a:off x="2199340" y="2873722"/>
            <a:ext cx="1613631" cy="646331"/>
          </a:xfrm>
          <a:prstGeom prst="rect">
            <a:avLst/>
          </a:prstGeom>
        </p:spPr>
        <p:txBody>
          <a:bodyPr wrap="square">
            <a:spAutoFit/>
          </a:bodyPr>
          <a:lstStyle/>
          <a:p>
            <a:r>
              <a:rPr lang="zh-CN" altLang="en-US" dirty="0" smtClean="0">
                <a:latin typeface="標楷體" panose="03000509000000000000" pitchFamily="65" charset="-120"/>
                <a:ea typeface="標楷體" panose="03000509000000000000" pitchFamily="65" charset="-120"/>
              </a:rPr>
              <a:t>致力於卓越</a:t>
            </a:r>
            <a:r>
              <a:rPr lang="zh-CN" altLang="en-US" dirty="0">
                <a:latin typeface="標楷體" panose="03000509000000000000" pitchFamily="65" charset="-120"/>
                <a:ea typeface="標楷體" panose="03000509000000000000" pitchFamily="65" charset="-120"/>
              </a:rPr>
              <a:t>的專業</a:t>
            </a:r>
            <a:r>
              <a:rPr lang="zh-CN" altLang="en-US" dirty="0" smtClean="0">
                <a:latin typeface="標楷體" panose="03000509000000000000" pitchFamily="65" charset="-120"/>
                <a:ea typeface="標楷體" panose="03000509000000000000" pitchFamily="65" charset="-120"/>
              </a:rPr>
              <a:t>衞生工作</a:t>
            </a:r>
            <a:endParaRPr lang="zh-HK" altLang="en-US" dirty="0">
              <a:latin typeface="標楷體" panose="03000509000000000000" pitchFamily="65" charset="-120"/>
              <a:ea typeface="標楷體" panose="03000509000000000000" pitchFamily="65" charset="-120"/>
            </a:endParaRPr>
          </a:p>
        </p:txBody>
      </p:sp>
      <p:sp>
        <p:nvSpPr>
          <p:cNvPr id="37" name="矩形 36"/>
          <p:cNvSpPr/>
          <p:nvPr/>
        </p:nvSpPr>
        <p:spPr>
          <a:xfrm>
            <a:off x="4132731" y="2913315"/>
            <a:ext cx="1107996" cy="369332"/>
          </a:xfrm>
          <a:prstGeom prst="rect">
            <a:avLst/>
          </a:prstGeom>
        </p:spPr>
        <p:txBody>
          <a:bodyPr wrap="none">
            <a:spAutoFit/>
          </a:bodyPr>
          <a:lstStyle/>
          <a:p>
            <a:r>
              <a:rPr lang="zh-HK" altLang="en-US" dirty="0" smtClean="0">
                <a:latin typeface="標楷體" panose="03000509000000000000" pitchFamily="65" charset="-120"/>
                <a:ea typeface="標楷體" panose="03000509000000000000" pitchFamily="65" charset="-120"/>
              </a:rPr>
              <a:t>廉正誠信</a:t>
            </a:r>
            <a:endParaRPr lang="zh-HK" altLang="en-US" dirty="0">
              <a:latin typeface="標楷體" panose="03000509000000000000" pitchFamily="65" charset="-120"/>
              <a:ea typeface="標楷體" panose="03000509000000000000" pitchFamily="65" charset="-120"/>
            </a:endParaRPr>
          </a:p>
        </p:txBody>
      </p:sp>
      <p:sp>
        <p:nvSpPr>
          <p:cNvPr id="38" name="矩形 37"/>
          <p:cNvSpPr/>
          <p:nvPr/>
        </p:nvSpPr>
        <p:spPr>
          <a:xfrm>
            <a:off x="5570710" y="2893313"/>
            <a:ext cx="1107996" cy="369332"/>
          </a:xfrm>
          <a:prstGeom prst="rect">
            <a:avLst/>
          </a:prstGeom>
        </p:spPr>
        <p:txBody>
          <a:bodyPr wrap="none">
            <a:spAutoFit/>
          </a:bodyPr>
          <a:lstStyle/>
          <a:p>
            <a:r>
              <a:rPr lang="zh-HK" altLang="en-US" dirty="0" smtClean="0">
                <a:latin typeface="標楷體" panose="03000509000000000000" pitchFamily="65" charset="-120"/>
                <a:ea typeface="標楷體" panose="03000509000000000000" pitchFamily="65" charset="-120"/>
              </a:rPr>
              <a:t>精誠合作</a:t>
            </a:r>
            <a:endParaRPr lang="zh-HK" altLang="en-US" dirty="0">
              <a:latin typeface="標楷體" panose="03000509000000000000" pitchFamily="65" charset="-120"/>
              <a:ea typeface="標楷體" panose="03000509000000000000" pitchFamily="65" charset="-120"/>
            </a:endParaRPr>
          </a:p>
        </p:txBody>
      </p:sp>
      <p:sp>
        <p:nvSpPr>
          <p:cNvPr id="39" name="矩形 38"/>
          <p:cNvSpPr/>
          <p:nvPr/>
        </p:nvSpPr>
        <p:spPr>
          <a:xfrm>
            <a:off x="7082927" y="2913315"/>
            <a:ext cx="1107996" cy="369332"/>
          </a:xfrm>
          <a:prstGeom prst="rect">
            <a:avLst/>
          </a:prstGeom>
        </p:spPr>
        <p:txBody>
          <a:bodyPr wrap="none">
            <a:spAutoFit/>
          </a:bodyPr>
          <a:lstStyle/>
          <a:p>
            <a:r>
              <a:rPr lang="zh-HK" altLang="en-US" dirty="0" smtClean="0">
                <a:latin typeface="標楷體" panose="03000509000000000000" pitchFamily="65" charset="-120"/>
                <a:ea typeface="標楷體" panose="03000509000000000000" pitchFamily="65" charset="-120"/>
              </a:rPr>
              <a:t>互助互愛</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70134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098" y="2781309"/>
            <a:ext cx="11268892" cy="3654325"/>
          </a:xfrm>
          <a:ln w="38100">
            <a:solidFill>
              <a:srgbClr val="FF0000"/>
            </a:solidFill>
          </a:ln>
        </p:spPr>
        <p:txBody>
          <a:bodyPr/>
          <a:lstStyle/>
          <a:p>
            <a:pPr>
              <a:lnSpc>
                <a:spcPct val="100000"/>
              </a:lnSpc>
              <a:spcBef>
                <a:spcPts val="0"/>
              </a:spcBef>
            </a:pPr>
            <a:r>
              <a:rPr kumimoji="1" lang="zh-CN" altLang="en-US" sz="2600" dirty="0" smtClean="0">
                <a:latin typeface="標楷體" panose="03000509000000000000" pitchFamily="65" charset="-120"/>
                <a:ea typeface="標楷體" panose="03000509000000000000" pitchFamily="65" charset="-120"/>
              </a:rPr>
              <a:t>健康不僅為疾病或羸弱之消除，而</a:t>
            </a:r>
            <a:r>
              <a:rPr kumimoji="1" lang="zh-TW" altLang="en-US" sz="2600" dirty="0" smtClean="0">
                <a:latin typeface="標楷體" panose="03000509000000000000" pitchFamily="65" charset="-120"/>
                <a:ea typeface="標楷體" panose="03000509000000000000" pitchFamily="65" charset="-120"/>
              </a:rPr>
              <a:t>是</a:t>
            </a:r>
            <a:r>
              <a:rPr kumimoji="1" lang="zh-CN" altLang="en-US" sz="2600" dirty="0" smtClean="0">
                <a:latin typeface="標楷體" panose="03000509000000000000" pitchFamily="65" charset="-120"/>
                <a:ea typeface="標楷體" panose="03000509000000000000" pitchFamily="65" charset="-120"/>
              </a:rPr>
              <a:t>體格、精神與社會之完全健康狀態。</a:t>
            </a:r>
            <a:endParaRPr kumimoji="1" lang="zh-CN" altLang="en-US" sz="2600" dirty="0">
              <a:latin typeface="標楷體" panose="03000509000000000000" pitchFamily="65" charset="-120"/>
              <a:ea typeface="標楷體" panose="03000509000000000000" pitchFamily="65" charset="-120"/>
            </a:endParaRPr>
          </a:p>
          <a:p>
            <a:pPr>
              <a:lnSpc>
                <a:spcPct val="100000"/>
              </a:lnSpc>
              <a:spcBef>
                <a:spcPts val="0"/>
              </a:spcBef>
            </a:pPr>
            <a:r>
              <a:rPr kumimoji="1" lang="zh-CN" altLang="en-US" sz="2600" dirty="0" smtClean="0">
                <a:latin typeface="標楷體" panose="03000509000000000000" pitchFamily="65" charset="-120"/>
                <a:ea typeface="標楷體" panose="03000509000000000000" pitchFamily="65" charset="-120"/>
              </a:rPr>
              <a:t>享受最高而能獲致之健康標準，為人人基本權利之一。不因種族、宗教、政治信仰、經濟或社會情境各異，而分軒輊。</a:t>
            </a:r>
            <a:endParaRPr kumimoji="1" lang="zh-CN" altLang="en-US" sz="2600" dirty="0">
              <a:latin typeface="標楷體" panose="03000509000000000000" pitchFamily="65" charset="-120"/>
              <a:ea typeface="標楷體" panose="03000509000000000000" pitchFamily="65" charset="-120"/>
            </a:endParaRPr>
          </a:p>
          <a:p>
            <a:pPr>
              <a:lnSpc>
                <a:spcPct val="100000"/>
              </a:lnSpc>
              <a:spcBef>
                <a:spcPts val="0"/>
              </a:spcBef>
            </a:pPr>
            <a:r>
              <a:rPr kumimoji="1" lang="zh-CN" altLang="en-US" sz="2600" dirty="0" smtClean="0">
                <a:latin typeface="標楷體" panose="03000509000000000000" pitchFamily="65" charset="-120"/>
                <a:ea typeface="標楷體" panose="03000509000000000000" pitchFamily="65" charset="-120"/>
              </a:rPr>
              <a:t>各民族之健康為獲致和平與安全之基本，須賴個人間與國家間之通力合作。</a:t>
            </a:r>
            <a:endParaRPr kumimoji="1" lang="zh-CN" altLang="en-US" sz="2600" dirty="0">
              <a:latin typeface="標楷體" panose="03000509000000000000" pitchFamily="65" charset="-120"/>
              <a:ea typeface="標楷體" panose="03000509000000000000" pitchFamily="65" charset="-120"/>
            </a:endParaRPr>
          </a:p>
          <a:p>
            <a:pPr>
              <a:lnSpc>
                <a:spcPct val="100000"/>
              </a:lnSpc>
              <a:spcBef>
                <a:spcPts val="0"/>
              </a:spcBef>
            </a:pPr>
            <a:r>
              <a:rPr kumimoji="1" lang="zh-CN" altLang="en-US" sz="2600" dirty="0" smtClean="0">
                <a:latin typeface="標楷體" panose="03000509000000000000" pitchFamily="65" charset="-120"/>
                <a:ea typeface="標楷體" panose="03000509000000000000" pitchFamily="65" charset="-120"/>
              </a:rPr>
              <a:t>任何國家促進及保護健康之成就，全人類實利賴之。</a:t>
            </a:r>
            <a:endParaRPr kumimoji="1" lang="en-US" altLang="zh-CN" sz="2600" dirty="0" smtClean="0">
              <a:latin typeface="標楷體" panose="03000509000000000000" pitchFamily="65" charset="-120"/>
              <a:ea typeface="標楷體" panose="03000509000000000000" pitchFamily="65" charset="-120"/>
            </a:endParaRPr>
          </a:p>
          <a:p>
            <a:pPr>
              <a:lnSpc>
                <a:spcPct val="100000"/>
              </a:lnSpc>
              <a:spcBef>
                <a:spcPts val="0"/>
              </a:spcBef>
            </a:pPr>
            <a:r>
              <a:rPr kumimoji="1" lang="zh-TW" altLang="en-US" sz="2600" dirty="0">
                <a:latin typeface="標楷體" panose="03000509000000000000" pitchFamily="65" charset="-120"/>
                <a:ea typeface="標楷體" panose="03000509000000000000" pitchFamily="65" charset="-120"/>
              </a:rPr>
              <a:t>各國間對於</a:t>
            </a:r>
            <a:r>
              <a:rPr kumimoji="1" lang="zh-TW" altLang="en-US" sz="2600" dirty="0" smtClean="0">
                <a:latin typeface="標楷體" panose="03000509000000000000" pitchFamily="65" charset="-120"/>
                <a:ea typeface="標楷體" panose="03000509000000000000" pitchFamily="65" charset="-120"/>
              </a:rPr>
              <a:t>促進衞生</a:t>
            </a:r>
            <a:r>
              <a:rPr kumimoji="1" lang="zh-TW" altLang="en-US" sz="2600" dirty="0">
                <a:latin typeface="標楷體" panose="03000509000000000000" pitchFamily="65" charset="-120"/>
                <a:ea typeface="標楷體" panose="03000509000000000000" pitchFamily="65" charset="-120"/>
              </a:rPr>
              <a:t>與控制疾病，進展程度參差，實為共同之危禍。而以控制傳染病程度不一為害尤甚</a:t>
            </a:r>
            <a:r>
              <a:rPr kumimoji="1" lang="zh-TW" altLang="en-US" sz="2600" dirty="0" smtClean="0">
                <a:latin typeface="標楷體" panose="03000509000000000000" pitchFamily="65" charset="-120"/>
                <a:ea typeface="標楷體" panose="03000509000000000000" pitchFamily="65" charset="-120"/>
              </a:rPr>
              <a:t>。</a:t>
            </a:r>
            <a:endParaRPr kumimoji="1" lang="en-US" altLang="zh-TW" sz="2600" dirty="0" smtClean="0">
              <a:latin typeface="標楷體" panose="03000509000000000000" pitchFamily="65" charset="-120"/>
              <a:ea typeface="標楷體" panose="03000509000000000000" pitchFamily="65" charset="-120"/>
            </a:endParaRPr>
          </a:p>
          <a:p>
            <a:pPr>
              <a:lnSpc>
                <a:spcPct val="100000"/>
              </a:lnSpc>
              <a:spcBef>
                <a:spcPts val="0"/>
              </a:spcBef>
            </a:pPr>
            <a:r>
              <a:rPr kumimoji="1" lang="zh-TW" altLang="en-US" sz="2600" dirty="0">
                <a:latin typeface="標楷體" panose="03000509000000000000" pitchFamily="65" charset="-120"/>
                <a:ea typeface="標楷體" panose="03000509000000000000" pitchFamily="65" charset="-120"/>
              </a:rPr>
              <a:t>兒童之健全發育實屬基要。使能於演變不息之整體環境中融洽生活，對兒童之健全發展實為至</a:t>
            </a:r>
            <a:r>
              <a:rPr kumimoji="1" lang="zh-TW" altLang="en-US" sz="2600" dirty="0" smtClean="0">
                <a:latin typeface="標楷體" panose="03000509000000000000" pitchFamily="65" charset="-120"/>
                <a:ea typeface="標楷體" panose="03000509000000000000" pitchFamily="65" charset="-120"/>
              </a:rPr>
              <a:t>要。</a:t>
            </a:r>
            <a:endParaRPr kumimoji="1" lang="en-US" altLang="zh-TW" sz="2600" dirty="0" smtClean="0">
              <a:latin typeface="標楷體" panose="03000509000000000000" pitchFamily="65" charset="-120"/>
              <a:ea typeface="標楷體" panose="03000509000000000000" pitchFamily="65" charset="-120"/>
            </a:endParaRPr>
          </a:p>
          <a:p>
            <a:pPr marL="0" indent="0">
              <a:lnSpc>
                <a:spcPct val="100000"/>
              </a:lnSpc>
              <a:spcBef>
                <a:spcPts val="0"/>
              </a:spcBef>
              <a:buNone/>
            </a:pPr>
            <a:r>
              <a:rPr kumimoji="1" lang="en-US" altLang="zh-TW" sz="2600" dirty="0" smtClean="0">
                <a:latin typeface="標楷體" panose="03000509000000000000" pitchFamily="65" charset="-120"/>
                <a:ea typeface="標楷體" panose="03000509000000000000" pitchFamily="65" charset="-120"/>
              </a:rPr>
              <a:t>                                                          </a:t>
            </a:r>
            <a:r>
              <a:rPr kumimoji="1" lang="zh-TW" altLang="en-US" sz="2600" dirty="0" smtClean="0">
                <a:latin typeface="標楷體" panose="03000509000000000000" pitchFamily="65" charset="-120"/>
                <a:ea typeface="標楷體" panose="03000509000000000000" pitchFamily="65" charset="-120"/>
              </a:rPr>
              <a:t>續後頁</a:t>
            </a:r>
            <a:endParaRPr kumimoji="1" lang="zh-TW" altLang="en-US" sz="2600" dirty="0">
              <a:latin typeface="標楷體" panose="03000509000000000000" pitchFamily="65" charset="-120"/>
              <a:ea typeface="標楷體" panose="03000509000000000000" pitchFamily="65" charset="-120"/>
            </a:endParaRPr>
          </a:p>
        </p:txBody>
      </p:sp>
      <p:sp>
        <p:nvSpPr>
          <p:cNvPr id="5" name="任意多边形: 形状 11">
            <a:extLst>
              <a:ext uri="{FF2B5EF4-FFF2-40B4-BE49-F238E27FC236}">
                <a16:creationId xmlns:a16="http://schemas.microsoft.com/office/drawing/2014/main" id="{74105230-6281-4E41-A7C8-7450244FDA6B}"/>
              </a:ext>
            </a:extLst>
          </p:cNvPr>
          <p:cNvSpPr/>
          <p:nvPr/>
        </p:nvSpPr>
        <p:spPr>
          <a:xfrm>
            <a:off x="2364565" y="173200"/>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sp>
        <p:nvSpPr>
          <p:cNvPr id="6" name="Rectangle 5"/>
          <p:cNvSpPr/>
          <p:nvPr/>
        </p:nvSpPr>
        <p:spPr>
          <a:xfrm>
            <a:off x="3750019" y="1002783"/>
            <a:ext cx="4134465" cy="523220"/>
          </a:xfrm>
          <a:prstGeom prst="rect">
            <a:avLst/>
          </a:prstGeom>
        </p:spPr>
        <p:txBody>
          <a:bodyPr wrap="none">
            <a:spAutoFit/>
          </a:bodyPr>
          <a:lstStyle/>
          <a:p>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世界衞生組織組織法</a:t>
            </a:r>
            <a:r>
              <a:rPr lang="en-US" altLang="zh-TW" sz="2800" b="1" dirty="0">
                <a:latin typeface="標楷體" panose="03000509000000000000" pitchFamily="65" charset="-120"/>
                <a:ea typeface="標楷體" panose="03000509000000000000" pitchFamily="65" charset="-120"/>
              </a:rPr>
              <a:t>》</a:t>
            </a:r>
            <a:endParaRPr lang="ja-JP" altLang="en-US" sz="2800" dirty="0">
              <a:latin typeface="標楷體" panose="03000509000000000000" pitchFamily="65" charset="-120"/>
              <a:ea typeface="標楷體" panose="03000509000000000000" pitchFamily="65" charset="-120"/>
            </a:endParaRPr>
          </a:p>
        </p:txBody>
      </p:sp>
      <p:sp>
        <p:nvSpPr>
          <p:cNvPr id="7" name="Rectangle 6"/>
          <p:cNvSpPr/>
          <p:nvPr/>
        </p:nvSpPr>
        <p:spPr>
          <a:xfrm>
            <a:off x="623642" y="1615643"/>
            <a:ext cx="11150348" cy="954107"/>
          </a:xfrm>
          <a:prstGeom prst="rect">
            <a:avLst/>
          </a:prstGeom>
        </p:spPr>
        <p:txBody>
          <a:bodyPr wrap="square">
            <a:spAutoFit/>
          </a:bodyPr>
          <a:lstStyle/>
          <a:p>
            <a:r>
              <a:rPr kumimoji="1" lang="zh-CN" altLang="en-US" sz="2800" dirty="0" smtClean="0">
                <a:latin typeface="標楷體" panose="03000509000000000000" pitchFamily="65" charset="-120"/>
                <a:ea typeface="標楷體" panose="03000509000000000000" pitchFamily="65" charset="-120"/>
              </a:rPr>
              <a:t>序言列</a:t>
            </a:r>
            <a:r>
              <a:rPr kumimoji="1" lang="zh-TW" altLang="en-US" sz="2800" dirty="0" smtClean="0">
                <a:latin typeface="標楷體" panose="03000509000000000000" pitchFamily="65" charset="-120"/>
                <a:ea typeface="標楷體" panose="03000509000000000000" pitchFamily="65" charset="-120"/>
              </a:rPr>
              <a:t>出</a:t>
            </a:r>
            <a:r>
              <a:rPr kumimoji="1" lang="zh-CN" altLang="en-US" sz="2800" dirty="0" smtClean="0">
                <a:latin typeface="標楷體" panose="03000509000000000000" pitchFamily="65" charset="-120"/>
                <a:ea typeface="標楷體" panose="03000509000000000000" pitchFamily="65" charset="-120"/>
              </a:rPr>
              <a:t>各項原則</a:t>
            </a:r>
            <a:r>
              <a:rPr kumimoji="1" lang="zh-TW" altLang="en-US" sz="2800" dirty="0" smtClean="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是認識世</a:t>
            </a:r>
            <a:r>
              <a:rPr kumimoji="1" lang="zh-TW" altLang="en-US" sz="2800" dirty="0" smtClean="0">
                <a:latin typeface="標楷體" panose="03000509000000000000" pitchFamily="65" charset="-120"/>
                <a:ea typeface="標楷體" panose="03000509000000000000" pitchFamily="65" charset="-120"/>
              </a:rPr>
              <a:t>衞所推動的價值觀的</a:t>
            </a:r>
            <a:r>
              <a:rPr kumimoji="1" lang="zh-TW" altLang="en-US" sz="2800" dirty="0">
                <a:latin typeface="標楷體" panose="03000509000000000000" pitchFamily="65" charset="-120"/>
                <a:ea typeface="標楷體" panose="03000509000000000000" pitchFamily="65" charset="-120"/>
              </a:rPr>
              <a:t>重要文件，有助我們認識世</a:t>
            </a:r>
            <a:r>
              <a:rPr kumimoji="1" lang="zh-TW" altLang="en-US" sz="2800" dirty="0" smtClean="0">
                <a:latin typeface="標楷體" panose="03000509000000000000" pitchFamily="65" charset="-120"/>
                <a:ea typeface="標楷體" panose="03000509000000000000" pitchFamily="65" charset="-120"/>
              </a:rPr>
              <a:t>衞的角色</a:t>
            </a:r>
            <a:r>
              <a:rPr kumimoji="1" lang="zh-TW" altLang="en-US" sz="2800" dirty="0">
                <a:latin typeface="標楷體" panose="03000509000000000000" pitchFamily="65" charset="-120"/>
                <a:ea typeface="標楷體" panose="03000509000000000000" pitchFamily="65" charset="-120"/>
              </a:rPr>
              <a:t>與功能，包括</a:t>
            </a:r>
            <a:r>
              <a:rPr kumimoji="1" lang="en-US" altLang="zh-TW" sz="2800" dirty="0">
                <a:latin typeface="標楷體" panose="03000509000000000000" pitchFamily="65" charset="-120"/>
                <a:ea typeface="標楷體" panose="03000509000000000000" pitchFamily="65" charset="-120"/>
              </a:rPr>
              <a:t>: </a:t>
            </a:r>
          </a:p>
        </p:txBody>
      </p:sp>
      <p:sp>
        <p:nvSpPr>
          <p:cNvPr id="8" name="Freeform 7">
            <a:extLst>
              <a:ext uri="{FF2B5EF4-FFF2-40B4-BE49-F238E27FC236}">
                <a16:creationId xmlns:a16="http://schemas.microsoft.com/office/drawing/2014/main" id="{714E79BC-80D4-4F22-BA83-7BCAA35746CE}"/>
              </a:ext>
            </a:extLst>
          </p:cNvPr>
          <p:cNvSpPr/>
          <p:nvPr/>
        </p:nvSpPr>
        <p:spPr bwMode="auto">
          <a:xfrm>
            <a:off x="3162845" y="110298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438598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80" y="1593544"/>
            <a:ext cx="11532523" cy="1258184"/>
          </a:xfrm>
          <a:ln w="38100">
            <a:solidFill>
              <a:srgbClr val="FF0000"/>
            </a:solidFill>
          </a:ln>
        </p:spPr>
        <p:txBody>
          <a:bodyPr/>
          <a:lstStyle/>
          <a:p>
            <a:pPr>
              <a:lnSpc>
                <a:spcPct val="100000"/>
              </a:lnSpc>
              <a:spcBef>
                <a:spcPts val="0"/>
              </a:spcBef>
            </a:pPr>
            <a:r>
              <a:rPr kumimoji="1" lang="zh-CN" altLang="en-US" sz="2400" dirty="0" smtClean="0">
                <a:latin typeface="標楷體" panose="03000509000000000000" pitchFamily="65" charset="-120"/>
                <a:ea typeface="標楷體" panose="03000509000000000000" pitchFamily="65" charset="-120"/>
              </a:rPr>
              <a:t>推廣</a:t>
            </a:r>
            <a:r>
              <a:rPr kumimoji="1" lang="zh-CN" altLang="en-US" sz="2400" dirty="0">
                <a:latin typeface="標楷體" panose="03000509000000000000" pitchFamily="65" charset="-120"/>
                <a:ea typeface="標楷體" panose="03000509000000000000" pitchFamily="65" charset="-120"/>
              </a:rPr>
              <a:t>醫學、心理學及有關知識之利益與各民族，對於健康之得達完滿，實為至要。</a:t>
            </a:r>
          </a:p>
          <a:p>
            <a:pPr>
              <a:lnSpc>
                <a:spcPct val="100000"/>
              </a:lnSpc>
              <a:spcBef>
                <a:spcPts val="0"/>
              </a:spcBef>
            </a:pPr>
            <a:r>
              <a:rPr kumimoji="1" lang="zh-CN" altLang="en-US" sz="2400" dirty="0">
                <a:latin typeface="標楷體" panose="03000509000000000000" pitchFamily="65" charset="-120"/>
                <a:ea typeface="標楷體" panose="03000509000000000000" pitchFamily="65" charset="-120"/>
              </a:rPr>
              <a:t>一般人士</a:t>
            </a:r>
            <a:r>
              <a:rPr kumimoji="1" lang="zh-CN" altLang="en-US" sz="2400" dirty="0" smtClean="0">
                <a:latin typeface="標楷體" panose="03000509000000000000" pitchFamily="65" charset="-120"/>
                <a:ea typeface="標楷體" panose="03000509000000000000" pitchFamily="65" charset="-120"/>
              </a:rPr>
              <a:t>之衞生</a:t>
            </a:r>
            <a:r>
              <a:rPr kumimoji="1" lang="zh-CN" altLang="en-US" sz="2400" dirty="0">
                <a:latin typeface="標楷體" panose="03000509000000000000" pitchFamily="65" charset="-120"/>
                <a:ea typeface="標楷體" panose="03000509000000000000" pitchFamily="65" charset="-120"/>
              </a:rPr>
              <a:t>常識與積極合作，對</a:t>
            </a:r>
            <a:r>
              <a:rPr kumimoji="1" lang="zh-CN" altLang="en-US" sz="2400" dirty="0" smtClean="0">
                <a:latin typeface="標楷體" panose="03000509000000000000" pitchFamily="65" charset="-120"/>
                <a:ea typeface="標楷體" panose="03000509000000000000" pitchFamily="65" charset="-120"/>
              </a:rPr>
              <a:t>人民衞生</a:t>
            </a:r>
            <a:r>
              <a:rPr kumimoji="1" lang="zh-CN" altLang="en-US" sz="2400" dirty="0">
                <a:latin typeface="標楷體" panose="03000509000000000000" pitchFamily="65" charset="-120"/>
                <a:ea typeface="標楷體" panose="03000509000000000000" pitchFamily="65" charset="-120"/>
              </a:rPr>
              <a:t>之改進，極為重要。</a:t>
            </a:r>
          </a:p>
          <a:p>
            <a:pPr>
              <a:lnSpc>
                <a:spcPct val="100000"/>
              </a:lnSpc>
              <a:spcBef>
                <a:spcPts val="0"/>
              </a:spcBef>
            </a:pPr>
            <a:r>
              <a:rPr kumimoji="1" lang="zh-CN" altLang="en-US" sz="2400" dirty="0">
                <a:latin typeface="標楷體" panose="03000509000000000000" pitchFamily="65" charset="-120"/>
                <a:ea typeface="標楷體" panose="03000509000000000000" pitchFamily="65" charset="-120"/>
              </a:rPr>
              <a:t>促進</a:t>
            </a:r>
            <a:r>
              <a:rPr kumimoji="1" lang="zh-CN" altLang="en-US" sz="2400" dirty="0" smtClean="0">
                <a:latin typeface="標楷體" panose="03000509000000000000" pitchFamily="65" charset="-120"/>
                <a:ea typeface="標楷體" panose="03000509000000000000" pitchFamily="65" charset="-120"/>
              </a:rPr>
              <a:t>人民衞生</a:t>
            </a:r>
            <a:r>
              <a:rPr kumimoji="1" lang="zh-CN" altLang="en-US" sz="2400" dirty="0">
                <a:latin typeface="標楷體" panose="03000509000000000000" pitchFamily="65" charset="-120"/>
                <a:ea typeface="標楷體" panose="03000509000000000000" pitchFamily="65" charset="-120"/>
              </a:rPr>
              <a:t>為政府之職責；完成此職責，唯有實行適當</a:t>
            </a:r>
            <a:r>
              <a:rPr kumimoji="1" lang="zh-CN" altLang="en-US" sz="2400" dirty="0" smtClean="0">
                <a:latin typeface="標楷體" panose="03000509000000000000" pitchFamily="65" charset="-120"/>
                <a:ea typeface="標楷體" panose="03000509000000000000" pitchFamily="65" charset="-120"/>
              </a:rPr>
              <a:t>之衞生</a:t>
            </a:r>
            <a:r>
              <a:rPr kumimoji="1" lang="zh-CN" altLang="en-US" sz="2400" dirty="0">
                <a:latin typeface="標楷體" panose="03000509000000000000" pitchFamily="65" charset="-120"/>
                <a:ea typeface="標楷體" panose="03000509000000000000" pitchFamily="65" charset="-120"/>
              </a:rPr>
              <a:t>與社會措施</a:t>
            </a:r>
            <a:r>
              <a:rPr kumimoji="1" lang="zh-CN" altLang="en-US" sz="2400" dirty="0" smtClean="0">
                <a:latin typeface="標楷體" panose="03000509000000000000" pitchFamily="65" charset="-120"/>
                <a:ea typeface="標楷體" panose="03000509000000000000" pitchFamily="65" charset="-120"/>
              </a:rPr>
              <a:t>。</a:t>
            </a:r>
            <a:endParaRPr kumimoji="1" lang="ja-JP" altLang="en-US" sz="2400" dirty="0">
              <a:latin typeface="標楷體" panose="03000509000000000000" pitchFamily="65" charset="-120"/>
              <a:ea typeface="標楷體" panose="03000509000000000000" pitchFamily="65" charset="-120"/>
            </a:endParaRPr>
          </a:p>
        </p:txBody>
      </p:sp>
      <p:sp>
        <p:nvSpPr>
          <p:cNvPr id="4" name="任意多边形: 形状 11">
            <a:extLst>
              <a:ext uri="{FF2B5EF4-FFF2-40B4-BE49-F238E27FC236}">
                <a16:creationId xmlns:a16="http://schemas.microsoft.com/office/drawing/2014/main" id="{74105230-6281-4E41-A7C8-7450244FDA6B}"/>
              </a:ext>
            </a:extLst>
          </p:cNvPr>
          <p:cNvSpPr/>
          <p:nvPr/>
        </p:nvSpPr>
        <p:spPr>
          <a:xfrm>
            <a:off x="2364565" y="173200"/>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sp>
        <p:nvSpPr>
          <p:cNvPr id="5" name="Rectangle 4"/>
          <p:cNvSpPr/>
          <p:nvPr/>
        </p:nvSpPr>
        <p:spPr>
          <a:xfrm>
            <a:off x="3733687" y="907724"/>
            <a:ext cx="4134465" cy="523220"/>
          </a:xfrm>
          <a:prstGeom prst="rect">
            <a:avLst/>
          </a:prstGeom>
        </p:spPr>
        <p:txBody>
          <a:bodyPr wrap="none">
            <a:spAutoFit/>
          </a:bodyPr>
          <a:lstStyle/>
          <a:p>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世界衞生組織組織法</a:t>
            </a:r>
            <a:r>
              <a:rPr lang="en-US" altLang="zh-TW" sz="2800" b="1" dirty="0">
                <a:latin typeface="標楷體" panose="03000509000000000000" pitchFamily="65" charset="-120"/>
                <a:ea typeface="標楷體" panose="03000509000000000000" pitchFamily="65" charset="-120"/>
              </a:rPr>
              <a:t>》</a:t>
            </a:r>
            <a:endParaRPr lang="ja-JP" altLang="en-US" sz="2800" dirty="0">
              <a:latin typeface="標楷體" panose="03000509000000000000" pitchFamily="65" charset="-120"/>
              <a:ea typeface="標楷體" panose="03000509000000000000" pitchFamily="65" charset="-120"/>
            </a:endParaRPr>
          </a:p>
        </p:txBody>
      </p:sp>
      <p:pic>
        <p:nvPicPr>
          <p:cNvPr id="6" name="Picture 5"/>
          <p:cNvPicPr>
            <a:picLocks noChangeAspect="1"/>
          </p:cNvPicPr>
          <p:nvPr/>
        </p:nvPicPr>
        <p:blipFill>
          <a:blip r:embed="rId2"/>
          <a:stretch>
            <a:fillRect/>
          </a:stretch>
        </p:blipFill>
        <p:spPr>
          <a:xfrm>
            <a:off x="9229342" y="3268946"/>
            <a:ext cx="2668886" cy="2537752"/>
          </a:xfrm>
          <a:prstGeom prst="rect">
            <a:avLst/>
          </a:prstGeom>
        </p:spPr>
      </p:pic>
      <p:pic>
        <p:nvPicPr>
          <p:cNvPr id="8" name="Picture 7">
            <a:hlinkClick r:id="rId3"/>
          </p:cNvPr>
          <p:cNvPicPr>
            <a:picLocks noChangeAspect="1"/>
          </p:cNvPicPr>
          <p:nvPr/>
        </p:nvPicPr>
        <p:blipFill>
          <a:blip r:embed="rId4"/>
          <a:stretch>
            <a:fillRect/>
          </a:stretch>
        </p:blipFill>
        <p:spPr>
          <a:xfrm>
            <a:off x="287580" y="6223916"/>
            <a:ext cx="1425706" cy="544296"/>
          </a:xfrm>
          <a:prstGeom prst="rect">
            <a:avLst/>
          </a:prstGeom>
        </p:spPr>
      </p:pic>
      <p:sp>
        <p:nvSpPr>
          <p:cNvPr id="9" name="Freeform 8">
            <a:extLst>
              <a:ext uri="{FF2B5EF4-FFF2-40B4-BE49-F238E27FC236}">
                <a16:creationId xmlns:a16="http://schemas.microsoft.com/office/drawing/2014/main" id="{714E79BC-80D4-4F22-BA83-7BCAA35746CE}"/>
              </a:ext>
            </a:extLst>
          </p:cNvPr>
          <p:cNvSpPr/>
          <p:nvPr/>
        </p:nvSpPr>
        <p:spPr bwMode="auto">
          <a:xfrm>
            <a:off x="3287536" y="100792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Rectangle 1"/>
          <p:cNvSpPr/>
          <p:nvPr/>
        </p:nvSpPr>
        <p:spPr>
          <a:xfrm>
            <a:off x="215052" y="1196015"/>
            <a:ext cx="954107" cy="400110"/>
          </a:xfrm>
          <a:prstGeom prst="rect">
            <a:avLst/>
          </a:prstGeom>
        </p:spPr>
        <p:txBody>
          <a:bodyPr wrap="none">
            <a:spAutoFit/>
          </a:bodyPr>
          <a:lstStyle/>
          <a:p>
            <a:r>
              <a:rPr kumimoji="1" lang="zh-TW" altLang="en-US" sz="2000" dirty="0" smtClean="0">
                <a:latin typeface="標楷體" panose="03000509000000000000" pitchFamily="65" charset="-120"/>
                <a:ea typeface="標楷體" panose="03000509000000000000" pitchFamily="65" charset="-120"/>
              </a:rPr>
              <a:t>續前頁</a:t>
            </a:r>
            <a:endParaRPr lang="en-US" sz="2000" dirty="0"/>
          </a:p>
        </p:txBody>
      </p:sp>
      <p:sp>
        <p:nvSpPr>
          <p:cNvPr id="10" name="Rectangle 9"/>
          <p:cNvSpPr/>
          <p:nvPr/>
        </p:nvSpPr>
        <p:spPr>
          <a:xfrm>
            <a:off x="287580" y="3014328"/>
            <a:ext cx="8756667" cy="3046988"/>
          </a:xfrm>
          <a:prstGeom prst="rect">
            <a:avLst/>
          </a:prstGeom>
          <a:ln w="38100">
            <a:solidFill>
              <a:srgbClr val="0070C0"/>
            </a:solidFill>
          </a:ln>
        </p:spPr>
        <p:txBody>
          <a:bodyPr wrap="square">
            <a:spAutoFit/>
          </a:bodyPr>
          <a:lstStyle/>
          <a:p>
            <a:pPr algn="ctr" fontAlgn="b"/>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精神健康</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fontAlgn="b">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組織法</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序言中</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第一點指出</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「健康不僅為疾病或羸弱之消除，而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體格、精神與社會之完全健康狀態」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，強調精神健康對人們健康的重要性。</a:t>
            </a:r>
            <a:endPar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fontAlgn="b">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與會員國和合作夥伴合作，改善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大眾</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的精神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健康</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包括促進精神健康，預防精神疾病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動精神</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衞生</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全民健康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活動與計劃等</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，以提供高質量和負擔得起</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的精神衞生</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病患護理。</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fontAlgn="b">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更多關於世衞精神健康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資訊，參看資料來源網頁。</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1999427" y="6342175"/>
            <a:ext cx="7136260"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smtClean="0">
                <a:latin typeface="標楷體" panose="03000509000000000000" pitchFamily="65" charset="-120"/>
                <a:ea typeface="標楷體" panose="03000509000000000000" pitchFamily="65" charset="-120"/>
              </a:rPr>
              <a:t>: </a:t>
            </a:r>
            <a:r>
              <a:rPr lang="zh-TW" altLang="en-US" sz="1400" dirty="0" smtClean="0">
                <a:latin typeface="標楷體" panose="03000509000000000000" pitchFamily="65" charset="-120"/>
                <a:ea typeface="標楷體" panose="03000509000000000000" pitchFamily="65" charset="-120"/>
              </a:rPr>
              <a:t>世衞 </a:t>
            </a:r>
            <a:r>
              <a:rPr lang="en-US" altLang="zh-TW" sz="1400" dirty="0" smtClean="0">
                <a:latin typeface="標楷體" panose="03000509000000000000" pitchFamily="65" charset="-120"/>
                <a:ea typeface="標楷體" panose="03000509000000000000" pitchFamily="65" charset="-120"/>
              </a:rPr>
              <a:t>(</a:t>
            </a:r>
            <a:r>
              <a:rPr lang="en-US" sz="1400" dirty="0">
                <a:latin typeface="Times New Roman" panose="02020603050405020304" pitchFamily="18" charset="0"/>
                <a:cs typeface="Times New Roman" panose="02020603050405020304" pitchFamily="18" charset="0"/>
              </a:rPr>
              <a:t>https://</a:t>
            </a:r>
            <a:r>
              <a:rPr lang="en-US" sz="1400" dirty="0" smtClean="0">
                <a:latin typeface="Times New Roman" panose="02020603050405020304" pitchFamily="18" charset="0"/>
                <a:cs typeface="Times New Roman" panose="02020603050405020304" pitchFamily="18" charset="0"/>
              </a:rPr>
              <a:t>www.who.int/zh/about/governance/constitution</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849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99C19B91-B66A-4109-99C3-2B4F07593047}"/>
              </a:ext>
            </a:extLst>
          </p:cNvPr>
          <p:cNvSpPr/>
          <p:nvPr/>
        </p:nvSpPr>
        <p:spPr bwMode="auto">
          <a:xfrm>
            <a:off x="339716" y="1517511"/>
            <a:ext cx="9244347" cy="4258100"/>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840965FF-A9A4-4686-8FB1-2BFA7CD3B9CB}"/>
              </a:ext>
            </a:extLst>
          </p:cNvPr>
          <p:cNvSpPr/>
          <p:nvPr/>
        </p:nvSpPr>
        <p:spPr>
          <a:xfrm>
            <a:off x="437376" y="1680276"/>
            <a:ext cx="8935823" cy="417615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11" name="组合 10">
            <a:extLst>
              <a:ext uri="{FF2B5EF4-FFF2-40B4-BE49-F238E27FC236}">
                <a16:creationId xmlns:a16="http://schemas.microsoft.com/office/drawing/2014/main" id="{BCBB572C-EEFB-4D59-B9AB-1E661E7570F6}"/>
              </a:ext>
            </a:extLst>
          </p:cNvPr>
          <p:cNvGrpSpPr/>
          <p:nvPr/>
        </p:nvGrpSpPr>
        <p:grpSpPr>
          <a:xfrm>
            <a:off x="437377" y="1875529"/>
            <a:ext cx="10668428" cy="3785652"/>
            <a:chOff x="296985" y="1878525"/>
            <a:chExt cx="6308001" cy="3785652"/>
          </a:xfrm>
        </p:grpSpPr>
        <p:sp>
          <p:nvSpPr>
            <p:cNvPr id="6" name="矩形 5">
              <a:extLst>
                <a:ext uri="{FF2B5EF4-FFF2-40B4-BE49-F238E27FC236}">
                  <a16:creationId xmlns:a16="http://schemas.microsoft.com/office/drawing/2014/main" id="{7CC5399D-01CC-455B-AEF3-30D85E53A906}"/>
                </a:ext>
              </a:extLst>
            </p:cNvPr>
            <p:cNvSpPr/>
            <p:nvPr/>
          </p:nvSpPr>
          <p:spPr>
            <a:xfrm>
              <a:off x="375532" y="4099725"/>
              <a:ext cx="6229454" cy="540661"/>
            </a:xfrm>
            <a:prstGeom prst="rect">
              <a:avLst/>
            </a:prstGeom>
          </p:spPr>
          <p:txBody>
            <a:bodyPr wrap="square">
              <a:spAutoFit/>
            </a:bodyPr>
            <a:lstStyle/>
            <a:p>
              <a:pPr marL="342900" indent="-342900">
                <a:lnSpc>
                  <a:spcPct val="150000"/>
                </a:lnSpc>
                <a:spcAft>
                  <a:spcPts val="600"/>
                </a:spcAft>
                <a:buFont typeface="Arial" panose="020B0604020202020204" pitchFamily="34" charset="0"/>
                <a:buChar char="•"/>
              </a:pPr>
              <a:endParaRPr lang="zh-CN" altLang="en-US" sz="2200"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1FF4CEAC-B58D-41BB-B1D5-C9B725122481}"/>
                </a:ext>
              </a:extLst>
            </p:cNvPr>
            <p:cNvSpPr/>
            <p:nvPr/>
          </p:nvSpPr>
          <p:spPr>
            <a:xfrm>
              <a:off x="375532" y="2392339"/>
              <a:ext cx="6229454" cy="540661"/>
            </a:xfrm>
            <a:prstGeom prst="rect">
              <a:avLst/>
            </a:prstGeom>
          </p:spPr>
          <p:txBody>
            <a:bodyPr wrap="square">
              <a:spAutoFit/>
            </a:bodyPr>
            <a:lstStyle/>
            <a:p>
              <a:pPr marL="342900" indent="-342900">
                <a:lnSpc>
                  <a:spcPct val="150000"/>
                </a:lnSpc>
                <a:spcAft>
                  <a:spcPts val="600"/>
                </a:spcAft>
                <a:buFont typeface="Arial" panose="020B0604020202020204" pitchFamily="34" charset="0"/>
                <a:buChar char="•"/>
              </a:pPr>
              <a:endParaRPr lang="zh-CN" altLang="en-US" sz="2200" dirty="0">
                <a:latin typeface="DFKai-SB" panose="03000509000000000000" pitchFamily="65" charset="-120"/>
                <a:ea typeface="DFKai-SB" panose="03000509000000000000" pitchFamily="65" charset="-120"/>
              </a:endParaRPr>
            </a:p>
          </p:txBody>
        </p:sp>
        <p:sp>
          <p:nvSpPr>
            <p:cNvPr id="2" name="矩形 1">
              <a:extLst>
                <a:ext uri="{FF2B5EF4-FFF2-40B4-BE49-F238E27FC236}">
                  <a16:creationId xmlns:a16="http://schemas.microsoft.com/office/drawing/2014/main" id="{98866E43-04DB-40F2-94A2-80098B60C160}"/>
                </a:ext>
              </a:extLst>
            </p:cNvPr>
            <p:cNvSpPr/>
            <p:nvPr/>
          </p:nvSpPr>
          <p:spPr>
            <a:xfrm>
              <a:off x="296985" y="1878525"/>
              <a:ext cx="5258965" cy="3785652"/>
            </a:xfrm>
            <a:prstGeom prst="rect">
              <a:avLst/>
            </a:prstGeom>
          </p:spPr>
          <p:txBody>
            <a:bodyPr wrap="square">
              <a:spAutoFit/>
            </a:bodyPr>
            <a:lstStyle/>
            <a:p>
              <a:pPr marL="342900" indent="-342900">
                <a:buFont typeface="Arial" panose="020B0604020202020204" pitchFamily="34" charset="0"/>
                <a:buChar char="•"/>
              </a:pPr>
              <a:r>
                <a:rPr lang="zh-CN" altLang="en-US" sz="2400" b="1" kern="100" dirty="0" smtClean="0">
                  <a:latin typeface="Times New Roman" panose="02020603050405020304" pitchFamily="18" charset="0"/>
                  <a:ea typeface="標楷體" panose="03000509000000000000" pitchFamily="65" charset="-120"/>
                  <a:cs typeface="Times New Roman" panose="02020603050405020304" pitchFamily="18" charset="0"/>
                </a:rPr>
                <a:t>世界衞生大會</a:t>
              </a:r>
              <a:r>
                <a:rPr lang="en-US" altLang="zh-TW" sz="2400" b="1"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世衞最高決策機構</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所有會員國派代表團</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出席</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，主要職能</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決定世衞的政策</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任命總幹事</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監督財政政策，以及審查和批准規劃預算方案。衞生大會一般於每年在瑞士日內瓦舉行。</a:t>
              </a:r>
              <a:endParaRPr lang="en-US" altLang="zh-CN" sz="24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ja-JP" altLang="ja-JP" sz="2400" b="1" dirty="0" smtClean="0">
                  <a:latin typeface="Times New Roman" panose="02020603050405020304" pitchFamily="18" charset="0"/>
                  <a:ea typeface="標楷體" panose="03000509000000000000" pitchFamily="65" charset="-120"/>
                  <a:cs typeface="Times New Roman" panose="02020603050405020304" pitchFamily="18" charset="0"/>
                </a:rPr>
                <a:t>執行委員會</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由</a:t>
              </a:r>
              <a:r>
                <a:rPr lang="ja-JP"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生專門技術的委員組成</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，負責</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執行</a:t>
              </a:r>
              <a:r>
                <a:rPr lang="ja-JP"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生大會的決定和政策，向其提供建議並促進其工作。</a:t>
              </a:r>
            </a:p>
            <a:p>
              <a:pPr marL="342900" indent="-342900">
                <a:buFont typeface="Arial" panose="020B0604020202020204" pitchFamily="34" charset="0"/>
                <a:buChar char="•"/>
              </a:pPr>
              <a:r>
                <a:rPr lang="zh-CN"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總幹事</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世衞的技術和行政首長，負責監督本組織的國際衞生工作政策。</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設非洲、美洲、歐洲、東地中海、東南亞、西</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太平洋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地區辦事處以及在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多個國家設立的代表</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處等。</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9" name="标题 1">
            <a:extLst>
              <a:ext uri="{FF2B5EF4-FFF2-40B4-BE49-F238E27FC236}">
                <a16:creationId xmlns:a16="http://schemas.microsoft.com/office/drawing/2014/main" id="{2CF6CDD0-E059-466B-9782-F21959D9C8A9}"/>
              </a:ext>
            </a:extLst>
          </p:cNvPr>
          <p:cNvSpPr txBox="1">
            <a:spLocks noChangeArrowheads="1"/>
          </p:cNvSpPr>
          <p:nvPr/>
        </p:nvSpPr>
        <p:spPr bwMode="auto">
          <a:xfrm>
            <a:off x="3782291" y="937680"/>
            <a:ext cx="3186196"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世衞主要</a:t>
            </a:r>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組織</a:t>
            </a: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架構</a:t>
            </a:r>
            <a:endParaRPr lang="zh-CN"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4" name="任意多边形: 形状 11">
            <a:extLst>
              <a:ext uri="{FF2B5EF4-FFF2-40B4-BE49-F238E27FC236}">
                <a16:creationId xmlns:a16="http://schemas.microsoft.com/office/drawing/2014/main" id="{74105230-6281-4E41-A7C8-7450244FDA6B}"/>
              </a:ext>
            </a:extLst>
          </p:cNvPr>
          <p:cNvSpPr/>
          <p:nvPr/>
        </p:nvSpPr>
        <p:spPr>
          <a:xfrm>
            <a:off x="2259710" y="203056"/>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pic>
        <p:nvPicPr>
          <p:cNvPr id="15" name="Picture 14"/>
          <p:cNvPicPr>
            <a:picLocks noChangeAspect="1"/>
          </p:cNvPicPr>
          <p:nvPr/>
        </p:nvPicPr>
        <p:blipFill>
          <a:blip r:embed="rId2"/>
          <a:stretch>
            <a:fillRect/>
          </a:stretch>
        </p:blipFill>
        <p:spPr>
          <a:xfrm>
            <a:off x="265791" y="215414"/>
            <a:ext cx="1594256" cy="580365"/>
          </a:xfrm>
          <a:prstGeom prst="rect">
            <a:avLst/>
          </a:prstGeom>
        </p:spPr>
      </p:pic>
      <p:sp>
        <p:nvSpPr>
          <p:cNvPr id="4" name="Rectangle 3"/>
          <p:cNvSpPr/>
          <p:nvPr/>
        </p:nvSpPr>
        <p:spPr>
          <a:xfrm>
            <a:off x="2632182" y="5962353"/>
            <a:ext cx="4504631" cy="830997"/>
          </a:xfrm>
          <a:prstGeom prst="rect">
            <a:avLst/>
          </a:prstGeom>
        </p:spPr>
        <p:txBody>
          <a:bodyPr wrap="non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世衞</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www.who.int/zh/about/governance</a:t>
            </a:r>
          </a:p>
          <a:p>
            <a:pPr marL="285750" indent="-2857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https://www.who.int/zh/director-general/biography</a:t>
            </a:r>
          </a:p>
          <a:p>
            <a:pPr marL="285750" indent="-2857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https://www.who.int/zh/director-general/former-directors-general</a:t>
            </a:r>
            <a:endParaRPr lang="ja-JP" altLang="en-US" sz="12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685734" y="6075347"/>
            <a:ext cx="1782855" cy="680646"/>
          </a:xfrm>
          <a:prstGeom prst="rect">
            <a:avLst/>
          </a:prstGeom>
        </p:spPr>
      </p:pic>
      <p:pic>
        <p:nvPicPr>
          <p:cNvPr id="5" name="Picture 4"/>
          <p:cNvPicPr>
            <a:picLocks noChangeAspect="1"/>
          </p:cNvPicPr>
          <p:nvPr/>
        </p:nvPicPr>
        <p:blipFill>
          <a:blip r:embed="rId4"/>
          <a:stretch>
            <a:fillRect/>
          </a:stretch>
        </p:blipFill>
        <p:spPr>
          <a:xfrm>
            <a:off x="9795791" y="1680276"/>
            <a:ext cx="1929686" cy="1278232"/>
          </a:xfrm>
          <a:prstGeom prst="rect">
            <a:avLst/>
          </a:prstGeom>
        </p:spPr>
      </p:pic>
      <p:sp>
        <p:nvSpPr>
          <p:cNvPr id="17" name="Freeform 16">
            <a:extLst>
              <a:ext uri="{FF2B5EF4-FFF2-40B4-BE49-F238E27FC236}">
                <a16:creationId xmlns:a16="http://schemas.microsoft.com/office/drawing/2014/main" id="{714E79BC-80D4-4F22-BA83-7BCAA35746CE}"/>
              </a:ext>
            </a:extLst>
          </p:cNvPr>
          <p:cNvSpPr/>
          <p:nvPr/>
        </p:nvSpPr>
        <p:spPr bwMode="auto">
          <a:xfrm>
            <a:off x="3112968" y="102373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Picture 2"/>
          <p:cNvPicPr>
            <a:picLocks noChangeAspect="1"/>
          </p:cNvPicPr>
          <p:nvPr/>
        </p:nvPicPr>
        <p:blipFill>
          <a:blip r:embed="rId5"/>
          <a:stretch>
            <a:fillRect/>
          </a:stretch>
        </p:blipFill>
        <p:spPr>
          <a:xfrm>
            <a:off x="9795791" y="3078990"/>
            <a:ext cx="1929686" cy="1502699"/>
          </a:xfrm>
          <a:prstGeom prst="rect">
            <a:avLst/>
          </a:prstGeom>
        </p:spPr>
      </p:pic>
      <p:sp>
        <p:nvSpPr>
          <p:cNvPr id="18" name="Rectangle 17"/>
          <p:cNvSpPr/>
          <p:nvPr/>
        </p:nvSpPr>
        <p:spPr>
          <a:xfrm>
            <a:off x="9795791" y="4757243"/>
            <a:ext cx="1929686" cy="1077218"/>
          </a:xfrm>
          <a:prstGeom prst="rect">
            <a:avLst/>
          </a:prstGeom>
          <a:solidFill>
            <a:schemeClr val="accent6">
              <a:lumMod val="20000"/>
              <a:lumOff val="80000"/>
            </a:schemeClr>
          </a:solidFill>
          <a:ln w="28575">
            <a:solidFill>
              <a:srgbClr val="0070C0"/>
            </a:solidFill>
          </a:ln>
        </p:spPr>
        <p:txBody>
          <a:bodyPr wrap="square">
            <a:spAutoFit/>
          </a:bodyPr>
          <a:lstStyle/>
          <a:p>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有關現任與歷任世衞總幹事的介紹，請參看資料來源的相關網頁。</a:t>
            </a:r>
            <a:endParaRPr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79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0973EFF-0202-4B5B-9AF3-CBDD44ED7753}"/>
              </a:ext>
            </a:extLst>
          </p:cNvPr>
          <p:cNvSpPr/>
          <p:nvPr/>
        </p:nvSpPr>
        <p:spPr>
          <a:xfrm>
            <a:off x="411540" y="1865269"/>
            <a:ext cx="11347268" cy="3046988"/>
          </a:xfrm>
          <a:prstGeom prst="rect">
            <a:avLst/>
          </a:prstGeom>
          <a:solidFill>
            <a:schemeClr val="accent3">
              <a:lumMod val="20000"/>
              <a:lumOff val="80000"/>
            </a:schemeClr>
          </a:solidFill>
          <a:ln w="38100">
            <a:solidFill>
              <a:schemeClr val="accent4">
                <a:lumMod val="75000"/>
              </a:schemeClr>
            </a:solidFill>
          </a:ln>
        </p:spPr>
        <p:txBody>
          <a:bodyPr wrap="square">
            <a:spAutoFit/>
          </a:bodyPr>
          <a:lstStyle/>
          <a:p>
            <a:pPr marL="457200" indent="-457200">
              <a:buFont typeface="Arial" panose="020B0604020202020204" pitchFamily="34" charset="0"/>
              <a:buChar char="•"/>
            </a:pP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駐國代表</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處根據</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國家的具體情況，與夥伴機構密切合作，開展政策對話，</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提供技術</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援助</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和</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提供</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服務。</a:t>
            </a:r>
            <a:endPar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例如，我國屬於</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世衞組織西太平洋區域</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全區域總計有</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600</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名世衞員工，分布在</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個駐國代表處和位於菲律賓馬尼拉的區域辦事處</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世衞駐華代表處是世衞在</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我國</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的官方代表，與中華人民共和國合作，致力於提高中國公民的健康水準。</a:t>
            </a:r>
            <a:endPar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F422DBAA-1048-42B5-8F77-F59145EC3C2C}"/>
              </a:ext>
            </a:extLst>
          </p:cNvPr>
          <p:cNvSpPr txBox="1">
            <a:spLocks noChangeArrowheads="1"/>
          </p:cNvSpPr>
          <p:nvPr/>
        </p:nvSpPr>
        <p:spPr bwMode="auto">
          <a:xfrm>
            <a:off x="3574472" y="1164917"/>
            <a:ext cx="459150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主要組織</a:t>
            </a: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架構</a:t>
            </a:r>
            <a:r>
              <a:rPr lang="en-US" altLang="zh-TW" sz="2800" b="1"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駐國代表</a:t>
            </a: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處</a:t>
            </a:r>
            <a:endParaRPr lang="zh-CN"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1" name="任意多边形: 形状 11">
            <a:extLst>
              <a:ext uri="{FF2B5EF4-FFF2-40B4-BE49-F238E27FC236}">
                <a16:creationId xmlns:a16="http://schemas.microsoft.com/office/drawing/2014/main" id="{74105230-6281-4E41-A7C8-7450244FDA6B}"/>
              </a:ext>
            </a:extLst>
          </p:cNvPr>
          <p:cNvSpPr/>
          <p:nvPr/>
        </p:nvSpPr>
        <p:spPr>
          <a:xfrm>
            <a:off x="2442590" y="252674"/>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pic>
        <p:nvPicPr>
          <p:cNvPr id="22" name="Picture 21"/>
          <p:cNvPicPr>
            <a:picLocks noChangeAspect="1"/>
          </p:cNvPicPr>
          <p:nvPr/>
        </p:nvPicPr>
        <p:blipFill>
          <a:blip r:embed="rId2"/>
          <a:stretch>
            <a:fillRect/>
          </a:stretch>
        </p:blipFill>
        <p:spPr>
          <a:xfrm>
            <a:off x="233093" y="229020"/>
            <a:ext cx="1594256" cy="580365"/>
          </a:xfrm>
          <a:prstGeom prst="rect">
            <a:avLst/>
          </a:prstGeom>
        </p:spPr>
      </p:pic>
      <p:sp>
        <p:nvSpPr>
          <p:cNvPr id="2" name="Rectangle 1"/>
          <p:cNvSpPr/>
          <p:nvPr/>
        </p:nvSpPr>
        <p:spPr>
          <a:xfrm>
            <a:off x="4145660" y="6175474"/>
            <a:ext cx="3595856"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世衞</a:t>
            </a:r>
            <a:r>
              <a:rPr lang="en-US" altLang="zh-TW" sz="1400" dirty="0" smtClean="0">
                <a:latin typeface="標楷體" panose="03000509000000000000" pitchFamily="65" charset="-120"/>
                <a:ea typeface="標楷體" panose="03000509000000000000" pitchFamily="65" charset="-120"/>
              </a:rPr>
              <a:t>--</a:t>
            </a:r>
            <a:r>
              <a:rPr lang="zh-TW" altLang="ja-JP" sz="1400" dirty="0" smtClean="0">
                <a:latin typeface="標楷體" panose="03000509000000000000" pitchFamily="65" charset="-120"/>
                <a:ea typeface="標楷體" panose="03000509000000000000" pitchFamily="65" charset="-120"/>
              </a:rPr>
              <a:t>世界</a:t>
            </a:r>
            <a:r>
              <a:rPr lang="zh-TW" altLang="en-US" sz="1400" dirty="0" smtClean="0">
                <a:latin typeface="標楷體" panose="03000509000000000000" pitchFamily="65" charset="-120"/>
                <a:ea typeface="標楷體" panose="03000509000000000000" pitchFamily="65" charset="-120"/>
              </a:rPr>
              <a:t>衞</a:t>
            </a:r>
            <a:r>
              <a:rPr lang="zh-TW" altLang="ja-JP" sz="1400" dirty="0" smtClean="0">
                <a:latin typeface="標楷體" panose="03000509000000000000" pitchFamily="65" charset="-120"/>
                <a:ea typeface="標楷體" panose="03000509000000000000" pitchFamily="65" charset="-120"/>
              </a:rPr>
              <a:t>生組織駐華代表處</a:t>
            </a:r>
            <a:endParaRPr lang="ja-JP" altLang="ja-JP" sz="1400" dirty="0">
              <a:latin typeface="標楷體" panose="03000509000000000000" pitchFamily="65" charset="-120"/>
              <a:ea typeface="標楷體" panose="03000509000000000000" pitchFamily="65" charset="-120"/>
            </a:endParaRPr>
          </a:p>
          <a:p>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://www.who.int/china/zh/about-us</a:t>
            </a:r>
            <a:endParaRPr lang="ja-JP" altLang="en-US" sz="1400" dirty="0">
              <a:latin typeface="Times New Roman" panose="02020603050405020304" pitchFamily="18" charset="0"/>
              <a:cs typeface="Times New Roman" panose="02020603050405020304" pitchFamily="18" charset="0"/>
            </a:endParaRPr>
          </a:p>
        </p:txBody>
      </p:sp>
      <p:pic>
        <p:nvPicPr>
          <p:cNvPr id="3" name="Picture 2">
            <a:hlinkClick r:id="rId3"/>
          </p:cNvPr>
          <p:cNvPicPr>
            <a:picLocks noChangeAspect="1"/>
          </p:cNvPicPr>
          <p:nvPr/>
        </p:nvPicPr>
        <p:blipFill>
          <a:blip r:embed="rId4"/>
          <a:stretch>
            <a:fillRect/>
          </a:stretch>
        </p:blipFill>
        <p:spPr>
          <a:xfrm>
            <a:off x="3470790" y="5248353"/>
            <a:ext cx="5439070" cy="843994"/>
          </a:xfrm>
          <a:prstGeom prst="rect">
            <a:avLst/>
          </a:prstGeom>
        </p:spPr>
      </p:pic>
      <p:sp>
        <p:nvSpPr>
          <p:cNvPr id="8" name="Freeform 5">
            <a:extLst>
              <a:ext uri="{FF2B5EF4-FFF2-40B4-BE49-F238E27FC236}">
                <a16:creationId xmlns:a16="http://schemas.microsoft.com/office/drawing/2014/main" id="{714E79BC-80D4-4F22-BA83-7BCAA35746CE}"/>
              </a:ext>
            </a:extLst>
          </p:cNvPr>
          <p:cNvSpPr/>
          <p:nvPr/>
        </p:nvSpPr>
        <p:spPr bwMode="auto">
          <a:xfrm>
            <a:off x="3128321" y="12129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944376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514" y="1044498"/>
            <a:ext cx="9453159" cy="4881538"/>
          </a:xfrm>
        </p:spPr>
        <p:txBody>
          <a:bodyPr/>
          <a:lstStyle/>
          <a:p>
            <a:pPr marL="0" indent="0" algn="ctr" fontAlgn="b">
              <a:buNone/>
            </a:pPr>
            <a:r>
              <a:rPr lang="zh-TW" altLang="en-US" sz="2600" b="1" dirty="0" smtClean="0">
                <a:latin typeface="標楷體" panose="03000509000000000000" pitchFamily="65" charset="-120"/>
                <a:ea typeface="標楷體" panose="03000509000000000000" pitchFamily="65" charset="-120"/>
              </a:rPr>
              <a:t>前世衞總幹事 </a:t>
            </a:r>
            <a:r>
              <a:rPr lang="ja-JP" altLang="ja-JP" sz="2600" b="1" dirty="0" smtClean="0">
                <a:latin typeface="標楷體" panose="03000509000000000000" pitchFamily="65" charset="-120"/>
                <a:ea typeface="標楷體" panose="03000509000000000000" pitchFamily="65" charset="-120"/>
              </a:rPr>
              <a:t>陳馮富珍博士</a:t>
            </a:r>
            <a:r>
              <a:rPr lang="zh-TW" altLang="en-US" sz="2600" b="1" dirty="0" smtClean="0">
                <a:latin typeface="標楷體" panose="03000509000000000000" pitchFamily="65" charset="-120"/>
                <a:ea typeface="標楷體" panose="03000509000000000000" pitchFamily="65" charset="-120"/>
              </a:rPr>
              <a:t>簡介</a:t>
            </a:r>
            <a:endParaRPr lang="ja-JP" altLang="ja-JP" sz="2600" dirty="0">
              <a:latin typeface="標楷體" panose="03000509000000000000" pitchFamily="65" charset="-120"/>
              <a:ea typeface="標楷體" panose="03000509000000000000" pitchFamily="65" charset="-120"/>
            </a:endParaRPr>
          </a:p>
          <a:p>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978</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，陳</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馮富珍</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博士加入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香港衞生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署，</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1994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被任命為香港</a:t>
            </a:r>
            <a:r>
              <a:rPr lang="ja-JP"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生署署長。在</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任期間</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，她啟動了新的服務以預防疾病傳播和促進更佳健康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以改善傳染病監測和應對，加強公共</a:t>
            </a:r>
            <a:r>
              <a:rPr lang="ja-JP"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生專業人員的培訓，以及確立更好的地方和國際合作。她有效地處理了禽流感和嚴重急性呼吸道綜合</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症</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SARS</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爆</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發。</a:t>
            </a:r>
          </a:p>
          <a:p>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2003</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她</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加入世</a:t>
            </a:r>
            <a:r>
              <a:rPr lang="ja-JP"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擔任人類環境保護司司長。</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ja-JP" altLang="ja-JP"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6</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月，她被任命為傳染病監測與反應司司長以及負責大流行性流感的總幹事代表。</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ja-JP" altLang="ja-JP"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9</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月，她被指定為主管傳染病部門的助理總幹事。</a:t>
            </a:r>
            <a:endParaRPr lang="en-US" altLang="ja-JP" sz="2400" dirty="0">
              <a:latin typeface="Times New Roman" panose="02020603050405020304" pitchFamily="18" charset="0"/>
              <a:ea typeface="標楷體" panose="03000509000000000000" pitchFamily="65" charset="-120"/>
              <a:cs typeface="Times New Roman" panose="02020603050405020304" pitchFamily="18" charset="0"/>
            </a:endParaRPr>
          </a:p>
          <a:p>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陳</a:t>
            </a:r>
            <a:r>
              <a:rPr lang="ja-JP" altLang="ja-JP" sz="2400" dirty="0">
                <a:latin typeface="Times New Roman" panose="02020603050405020304" pitchFamily="18" charset="0"/>
                <a:ea typeface="標楷體" panose="03000509000000000000" pitchFamily="65" charset="-120"/>
                <a:cs typeface="Times New Roman" panose="02020603050405020304" pitchFamily="18" charset="0"/>
              </a:rPr>
              <a:t>馮富珍博士</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2006</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11</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日當選為</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總幹事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是第一位擔任世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總幹事的中國人。</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2012</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月再度當選為總幹事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6</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30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至今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，她出任</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清華大學萬科公共</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生與健康學院首任院長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11">
            <a:extLst>
              <a:ext uri="{FF2B5EF4-FFF2-40B4-BE49-F238E27FC236}">
                <a16:creationId xmlns:a16="http://schemas.microsoft.com/office/drawing/2014/main" id="{74105230-6281-4E41-A7C8-7450244FDA6B}"/>
              </a:ext>
            </a:extLst>
          </p:cNvPr>
          <p:cNvSpPr/>
          <p:nvPr/>
        </p:nvSpPr>
        <p:spPr>
          <a:xfrm>
            <a:off x="2590636" y="167875"/>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pic>
        <p:nvPicPr>
          <p:cNvPr id="5" name="Picture 4"/>
          <p:cNvPicPr>
            <a:picLocks noChangeAspect="1"/>
          </p:cNvPicPr>
          <p:nvPr/>
        </p:nvPicPr>
        <p:blipFill>
          <a:blip r:embed="rId2"/>
          <a:stretch>
            <a:fillRect/>
          </a:stretch>
        </p:blipFill>
        <p:spPr>
          <a:xfrm>
            <a:off x="265791" y="215414"/>
            <a:ext cx="1594256" cy="580365"/>
          </a:xfrm>
          <a:prstGeom prst="rect">
            <a:avLst/>
          </a:prstGeom>
        </p:spPr>
      </p:pic>
      <p:sp>
        <p:nvSpPr>
          <p:cNvPr id="6" name="Rectangle 5"/>
          <p:cNvSpPr/>
          <p:nvPr/>
        </p:nvSpPr>
        <p:spPr>
          <a:xfrm>
            <a:off x="4517407" y="6000655"/>
            <a:ext cx="5617029" cy="707886"/>
          </a:xfrm>
          <a:prstGeom prst="rect">
            <a:avLst/>
          </a:prstGeom>
        </p:spPr>
        <p:txBody>
          <a:bodyPr wrap="square">
            <a:spAutoFit/>
          </a:bodyPr>
          <a:lstStyle/>
          <a:p>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世衞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000" dirty="0" smtClean="0">
                <a:latin typeface="Times New Roman" panose="02020603050405020304" pitchFamily="18" charset="0"/>
                <a:cs typeface="Times New Roman" panose="02020603050405020304" pitchFamily="18" charset="0"/>
              </a:rPr>
              <a:t>https</a:t>
            </a:r>
            <a:r>
              <a:rPr lang="en-US" altLang="ja-JP" sz="1000" dirty="0">
                <a:latin typeface="Times New Roman" panose="02020603050405020304" pitchFamily="18" charset="0"/>
                <a:cs typeface="Times New Roman" panose="02020603050405020304" pitchFamily="18" charset="0"/>
              </a:rPr>
              <a:t>://</a:t>
            </a:r>
            <a:r>
              <a:rPr lang="en-US" altLang="ja-JP" sz="1000" dirty="0" smtClean="0">
                <a:latin typeface="Times New Roman" panose="02020603050405020304" pitchFamily="18" charset="0"/>
                <a:cs typeface="Times New Roman" panose="02020603050405020304" pitchFamily="18" charset="0"/>
              </a:rPr>
              <a:t>www.who.int/zh/director-general/former-directors-general</a:t>
            </a:r>
            <a:r>
              <a:rPr lang="en-US" altLang="zh-TW" sz="1000" dirty="0" smtClean="0">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000" dirty="0">
                <a:latin typeface="Times New Roman" panose="02020603050405020304" pitchFamily="18" charset="0"/>
                <a:ea typeface="標楷體" panose="03000509000000000000" pitchFamily="65" charset="-120"/>
                <a:cs typeface="Times New Roman" panose="02020603050405020304" pitchFamily="18" charset="0"/>
              </a:rPr>
              <a:t>http://hm.people.com.cn/n1/2019/0916/c42272-31355706.html</a:t>
            </a:r>
            <a:r>
              <a:rPr lang="en-US" altLang="zh-CN" sz="10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en-US" altLang="zh-CN" sz="1000" dirty="0" smtClean="0">
                <a:latin typeface="Times New Roman" panose="02020603050405020304" pitchFamily="18" charset="0"/>
                <a:ea typeface="標楷體" panose="03000509000000000000" pitchFamily="65" charset="-120"/>
                <a:cs typeface="Times New Roman" panose="02020603050405020304" pitchFamily="18" charset="0"/>
              </a:rPr>
              <a:t>The China Current</a:t>
            </a:r>
            <a:r>
              <a:rPr lang="zh-CN" altLang="en-US" sz="1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https://chinacurrent.com/education/article/2021/09/22587.html</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9943008" y="1367315"/>
            <a:ext cx="1696058" cy="2258526"/>
          </a:xfrm>
          <a:prstGeom prst="rect">
            <a:avLst/>
          </a:prstGeom>
        </p:spPr>
      </p:pic>
      <p:pic>
        <p:nvPicPr>
          <p:cNvPr id="8" name="Picture 7"/>
          <p:cNvPicPr>
            <a:picLocks noChangeAspect="1"/>
          </p:cNvPicPr>
          <p:nvPr/>
        </p:nvPicPr>
        <p:blipFill>
          <a:blip r:embed="rId4"/>
          <a:stretch>
            <a:fillRect/>
          </a:stretch>
        </p:blipFill>
        <p:spPr>
          <a:xfrm>
            <a:off x="468418" y="6127634"/>
            <a:ext cx="1189002" cy="453929"/>
          </a:xfrm>
          <a:prstGeom prst="rect">
            <a:avLst/>
          </a:prstGeom>
        </p:spPr>
      </p:pic>
      <p:sp>
        <p:nvSpPr>
          <p:cNvPr id="9" name="Freeform 8">
            <a:extLst>
              <a:ext uri="{FF2B5EF4-FFF2-40B4-BE49-F238E27FC236}">
                <a16:creationId xmlns:a16="http://schemas.microsoft.com/office/drawing/2014/main" id="{714E79BC-80D4-4F22-BA83-7BCAA35746CE}"/>
              </a:ext>
            </a:extLst>
          </p:cNvPr>
          <p:cNvSpPr/>
          <p:nvPr/>
        </p:nvSpPr>
        <p:spPr bwMode="auto">
          <a:xfrm>
            <a:off x="1890608" y="104449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 name="Picture 1">
            <a:hlinkClick r:id="rId5"/>
          </p:cNvPr>
          <p:cNvPicPr>
            <a:picLocks noChangeAspect="1"/>
          </p:cNvPicPr>
          <p:nvPr/>
        </p:nvPicPr>
        <p:blipFill>
          <a:blip r:embed="rId6"/>
          <a:stretch>
            <a:fillRect/>
          </a:stretch>
        </p:blipFill>
        <p:spPr>
          <a:xfrm>
            <a:off x="9659673" y="3956931"/>
            <a:ext cx="2421588" cy="1337610"/>
          </a:xfrm>
          <a:prstGeom prst="rect">
            <a:avLst/>
          </a:prstGeom>
        </p:spPr>
      </p:pic>
      <p:pic>
        <p:nvPicPr>
          <p:cNvPr id="10" name="Picture 9"/>
          <p:cNvPicPr>
            <a:picLocks noChangeAspect="1"/>
          </p:cNvPicPr>
          <p:nvPr/>
        </p:nvPicPr>
        <p:blipFill>
          <a:blip r:embed="rId7"/>
          <a:stretch>
            <a:fillRect/>
          </a:stretch>
        </p:blipFill>
        <p:spPr>
          <a:xfrm>
            <a:off x="3148612" y="6127634"/>
            <a:ext cx="1205881" cy="424606"/>
          </a:xfrm>
          <a:prstGeom prst="rect">
            <a:avLst/>
          </a:prstGeom>
        </p:spPr>
      </p:pic>
      <p:pic>
        <p:nvPicPr>
          <p:cNvPr id="11" name="Picture 10"/>
          <p:cNvPicPr>
            <a:picLocks noChangeAspect="1"/>
          </p:cNvPicPr>
          <p:nvPr/>
        </p:nvPicPr>
        <p:blipFill>
          <a:blip r:embed="rId8"/>
          <a:stretch>
            <a:fillRect/>
          </a:stretch>
        </p:blipFill>
        <p:spPr>
          <a:xfrm>
            <a:off x="1758332" y="6102785"/>
            <a:ext cx="1227366" cy="478778"/>
          </a:xfrm>
          <a:prstGeom prst="rect">
            <a:avLst/>
          </a:prstGeom>
        </p:spPr>
      </p:pic>
    </p:spTree>
    <p:extLst>
      <p:ext uri="{BB962C8B-B14F-4D97-AF65-F5344CB8AC3E}">
        <p14:creationId xmlns:p14="http://schemas.microsoft.com/office/powerpoint/2010/main" val="1611181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BE23E8EE-D157-4534-95FB-BCB46AE1CB32}"/>
              </a:ext>
            </a:extLst>
          </p:cNvPr>
          <p:cNvSpPr/>
          <p:nvPr/>
        </p:nvSpPr>
        <p:spPr>
          <a:xfrm flipV="1">
            <a:off x="919441" y="1200341"/>
            <a:ext cx="10244947" cy="813183"/>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文本框 8">
            <a:extLst>
              <a:ext uri="{FF2B5EF4-FFF2-40B4-BE49-F238E27FC236}">
                <a16:creationId xmlns:a16="http://schemas.microsoft.com/office/drawing/2014/main" id="{6313E42E-A90A-400C-B651-718B28D5FC91}"/>
              </a:ext>
            </a:extLst>
          </p:cNvPr>
          <p:cNvSpPr txBox="1"/>
          <p:nvPr/>
        </p:nvSpPr>
        <p:spPr>
          <a:xfrm>
            <a:off x="1733006" y="1345322"/>
            <a:ext cx="8151223" cy="523220"/>
          </a:xfrm>
          <a:prstGeom prst="rect">
            <a:avLst/>
          </a:prstGeom>
          <a:noFill/>
        </p:spPr>
        <p:txBody>
          <a:bodyPr wrap="square" rtlCol="0">
            <a:spAutoFit/>
          </a:bodyPr>
          <a:lstStyle/>
          <a:p>
            <a:r>
              <a:rPr lang="zh-CN" altLang="en-US" sz="2800" dirty="0" smtClean="0">
                <a:latin typeface="DFKai-SB" panose="03000509000000000000" pitchFamily="65" charset="-120"/>
                <a:ea typeface="DFKai-SB" panose="03000509000000000000" pitchFamily="65" charset="-120"/>
              </a:rPr>
              <a:t>閲</a:t>
            </a:r>
            <a:r>
              <a:rPr lang="zh-CN" altLang="en-US" sz="2800" dirty="0">
                <a:latin typeface="DFKai-SB" panose="03000509000000000000" pitchFamily="65" charset="-120"/>
                <a:ea typeface="DFKai-SB" panose="03000509000000000000" pitchFamily="65" charset="-120"/>
              </a:rPr>
              <a:t>讀以下資料</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認識世衞在</a:t>
            </a:r>
            <a:r>
              <a:rPr lang="zh-CN" altLang="en-US" sz="2800" dirty="0" smtClean="0">
                <a:latin typeface="DFKai-SB" panose="03000509000000000000" pitchFamily="65" charset="-120"/>
                <a:ea typeface="DFKai-SB" panose="03000509000000000000" pitchFamily="65" charset="-120"/>
              </a:rPr>
              <a:t>全球</a:t>
            </a:r>
            <a:r>
              <a:rPr lang="zh-CN" altLang="en-US" sz="2800" dirty="0">
                <a:latin typeface="DFKai-SB" panose="03000509000000000000" pitchFamily="65" charset="-120"/>
                <a:ea typeface="DFKai-SB" panose="03000509000000000000" pitchFamily="65" charset="-120"/>
              </a:rPr>
              <a:t>傳染病</a:t>
            </a:r>
            <a:r>
              <a:rPr lang="zh-CN" altLang="en-US" sz="2800" dirty="0" smtClean="0">
                <a:latin typeface="DFKai-SB" panose="03000509000000000000" pitchFamily="65" charset="-120"/>
                <a:ea typeface="DFKai-SB" panose="03000509000000000000" pitchFamily="65" charset="-120"/>
              </a:rPr>
              <a:t>控制</a:t>
            </a:r>
            <a:r>
              <a:rPr lang="zh-TW" altLang="en-US" sz="2800" dirty="0" smtClean="0">
                <a:latin typeface="DFKai-SB" panose="03000509000000000000" pitchFamily="65" charset="-120"/>
                <a:ea typeface="DFKai-SB" panose="03000509000000000000" pitchFamily="65" charset="-120"/>
              </a:rPr>
              <a:t>的工作</a:t>
            </a:r>
            <a:r>
              <a:rPr lang="zh-CN" altLang="en-US" sz="2800" dirty="0" smtClean="0">
                <a:latin typeface="DFKai-SB" panose="03000509000000000000" pitchFamily="65" charset="-120"/>
                <a:ea typeface="DFKai-SB" panose="03000509000000000000" pitchFamily="65" charset="-120"/>
              </a:rPr>
              <a:t>。</a:t>
            </a:r>
            <a:endParaRPr lang="zh-CN" altLang="en-US" sz="2800" dirty="0">
              <a:latin typeface="DFKai-SB" panose="03000509000000000000" pitchFamily="65" charset="-120"/>
              <a:ea typeface="DFKai-SB" panose="03000509000000000000" pitchFamily="65" charset="-120"/>
            </a:endParaRPr>
          </a:p>
        </p:txBody>
      </p:sp>
      <p:sp>
        <p:nvSpPr>
          <p:cNvPr id="10" name="矩形 9">
            <a:extLst>
              <a:ext uri="{FF2B5EF4-FFF2-40B4-BE49-F238E27FC236}">
                <a16:creationId xmlns:a16="http://schemas.microsoft.com/office/drawing/2014/main" id="{8142A830-6C1A-4203-9416-E3BEFEEDC025}"/>
              </a:ext>
            </a:extLst>
          </p:cNvPr>
          <p:cNvSpPr/>
          <p:nvPr/>
        </p:nvSpPr>
        <p:spPr>
          <a:xfrm>
            <a:off x="919441" y="2127434"/>
            <a:ext cx="10394181" cy="3453253"/>
          </a:xfrm>
          <a:prstGeom prst="rect">
            <a:avLst/>
          </a:prstGeom>
          <a:ln w="38100">
            <a:solidFill>
              <a:srgbClr val="FF0000"/>
            </a:solidFill>
          </a:ln>
        </p:spPr>
        <p:txBody>
          <a:bodyPr wrap="square">
            <a:spAutoFit/>
          </a:bodyPr>
          <a:lstStyle/>
          <a:p>
            <a:pPr algn="just">
              <a:lnSpc>
                <a:spcPct val="120000"/>
              </a:lnSpc>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1980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日，第三十三屆</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世界衞生</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大會正式</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宣布：「</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世界各國人民贏得了勝利，根除了天花。」這一宣言標誌著一種困擾人類至少</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3000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年的疾病被消滅，僅在</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世紀這種疾病就奪去了</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億人的生命。由於</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世衞牽頭</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的長達</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年的全球行動，這種疾病得以被消滅</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，當中全世界</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成千上萬</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名衞生</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工作者參與旨在消滅天花的</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億次疫苗接種。消滅天花的估價為</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億美元，自</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1980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年以來，這一估價每年為全世界節省了超過</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億美元</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DB7EF8D8-FD78-4A73-BE0D-6787822D8078}"/>
              </a:ext>
            </a:extLst>
          </p:cNvPr>
          <p:cNvSpPr txBox="1"/>
          <p:nvPr/>
        </p:nvSpPr>
        <p:spPr>
          <a:xfrm>
            <a:off x="2847703" y="5777055"/>
            <a:ext cx="8316685" cy="615553"/>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dirty="0">
                <a:latin typeface="DFKai-SB" panose="03000509000000000000" pitchFamily="65" charset="-120"/>
                <a:ea typeface="DFKai-SB" panose="03000509000000000000" pitchFamily="65" charset="-120"/>
                <a:cs typeface="Times New Roman" panose="02020603050405020304" pitchFamily="18" charset="0"/>
              </a:rPr>
              <a:t>: </a:t>
            </a:r>
            <a:r>
              <a:rPr lang="zh-TW" altLang="en-US" dirty="0">
                <a:latin typeface="DFKai-SB" panose="03000509000000000000" pitchFamily="65" charset="-120"/>
                <a:ea typeface="DFKai-SB" panose="03000509000000000000" pitchFamily="65" charset="-120"/>
                <a:cs typeface="Times New Roman" panose="02020603050405020304" pitchFamily="18" charset="0"/>
              </a:rPr>
              <a:t>世衞 </a:t>
            </a:r>
            <a:r>
              <a:rPr lang="en-US" altLang="zh-TW" sz="1200"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https://www.who.int/zh/news/item/08-05-2020-commemorating-smallpox-eradication-a-legacy-of-hope-for-covid-19-and-other-diseases</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任意多边形: 形状 7">
            <a:extLst>
              <a:ext uri="{FF2B5EF4-FFF2-40B4-BE49-F238E27FC236}">
                <a16:creationId xmlns:a16="http://schemas.microsoft.com/office/drawing/2014/main" id="{38D14C48-A823-4288-9BC6-DF5A8579D713}"/>
              </a:ext>
            </a:extLst>
          </p:cNvPr>
          <p:cNvSpPr/>
          <p:nvPr/>
        </p:nvSpPr>
        <p:spPr bwMode="auto">
          <a:xfrm>
            <a:off x="1596188" y="298900"/>
            <a:ext cx="8891452"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17" name="Picture 16"/>
          <p:cNvPicPr>
            <a:picLocks noChangeAspect="1"/>
          </p:cNvPicPr>
          <p:nvPr/>
        </p:nvPicPr>
        <p:blipFill>
          <a:blip r:embed="rId2"/>
          <a:stretch>
            <a:fillRect/>
          </a:stretch>
        </p:blipFill>
        <p:spPr>
          <a:xfrm>
            <a:off x="919441" y="5744509"/>
            <a:ext cx="1782855" cy="680646"/>
          </a:xfrm>
          <a:prstGeom prst="rect">
            <a:avLst/>
          </a:prstGeom>
        </p:spPr>
      </p:pic>
    </p:spTree>
    <p:extLst>
      <p:ext uri="{BB962C8B-B14F-4D97-AF65-F5344CB8AC3E}">
        <p14:creationId xmlns:p14="http://schemas.microsoft.com/office/powerpoint/2010/main" val="38470062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D9C92CA-86FF-4BB1-BC6E-332D3CBD199D}"/>
              </a:ext>
            </a:extLst>
          </p:cNvPr>
          <p:cNvSpPr txBox="1"/>
          <p:nvPr/>
        </p:nvSpPr>
        <p:spPr>
          <a:xfrm>
            <a:off x="1003218" y="1937279"/>
            <a:ext cx="10093886" cy="3323987"/>
          </a:xfrm>
          <a:prstGeom prst="rect">
            <a:avLst/>
          </a:prstGeom>
          <a:noFill/>
        </p:spPr>
        <p:txBody>
          <a:bodyPr wrap="square" rtlCol="0">
            <a:spAutoFit/>
          </a:bodyPr>
          <a:lstStyle/>
          <a:p>
            <a:pPr>
              <a:lnSpc>
                <a:spcPct val="150000"/>
              </a:lnSpc>
            </a:pPr>
            <a:r>
              <a:rPr lang="zh-TW" altLang="en-US" sz="2800" dirty="0" smtClean="0">
                <a:latin typeface="DFKai-SB" panose="03000509000000000000" pitchFamily="65" charset="-120"/>
                <a:ea typeface="DFKai-SB" panose="03000509000000000000" pitchFamily="65" charset="-120"/>
              </a:rPr>
              <a:t>控制傳染病只是</a:t>
            </a:r>
            <a:r>
              <a:rPr lang="zh-CN" altLang="en-US" sz="2800" dirty="0" smtClean="0">
                <a:latin typeface="DFKai-SB" panose="03000509000000000000" pitchFamily="65" charset="-120"/>
                <a:ea typeface="DFKai-SB" panose="03000509000000000000" pitchFamily="65" charset="-120"/>
              </a:rPr>
              <a:t>世界衞生組織</a:t>
            </a:r>
            <a:r>
              <a:rPr lang="zh-TW" altLang="en-US" sz="2800" dirty="0" smtClean="0">
                <a:latin typeface="DFKai-SB" panose="03000509000000000000" pitchFamily="65" charset="-120"/>
                <a:ea typeface="DFKai-SB" panose="03000509000000000000" pitchFamily="65" charset="-120"/>
              </a:rPr>
              <a:t>主要工作之一，世衞在不同層面與範疇上推動全球公共衞生事務。就全球</a:t>
            </a:r>
            <a:r>
              <a:rPr lang="zh-CN" altLang="en-US" sz="2800" dirty="0" smtClean="0">
                <a:latin typeface="DFKai-SB" panose="03000509000000000000" pitchFamily="65" charset="-120"/>
                <a:ea typeface="DFKai-SB" panose="03000509000000000000" pitchFamily="65" charset="-120"/>
              </a:rPr>
              <a:t>傳染病</a:t>
            </a:r>
            <a:r>
              <a:rPr lang="zh-TW" altLang="en-US" sz="2800" dirty="0" smtClean="0">
                <a:latin typeface="DFKai-SB" panose="03000509000000000000" pitchFamily="65" charset="-120"/>
                <a:ea typeface="DFKai-SB" panose="03000509000000000000" pitchFamily="65" charset="-120"/>
              </a:rPr>
              <a:t>防控而言，世衞擔當領導角色，促進</a:t>
            </a:r>
            <a:r>
              <a:rPr lang="zh-CN" altLang="en-US" sz="2800" dirty="0" smtClean="0">
                <a:latin typeface="DFKai-SB" panose="03000509000000000000" pitchFamily="65" charset="-120"/>
                <a:ea typeface="DFKai-SB" panose="03000509000000000000" pitchFamily="65" charset="-120"/>
              </a:rPr>
              <a:t>國際合作</a:t>
            </a:r>
            <a:r>
              <a:rPr lang="zh-TW" altLang="en-US" sz="2800" dirty="0" smtClean="0">
                <a:latin typeface="DFKai-SB" panose="03000509000000000000" pitchFamily="65" charset="-120"/>
                <a:ea typeface="DFKai-SB" panose="03000509000000000000" pitchFamily="65" charset="-120"/>
              </a:rPr>
              <a:t>，以及推動</a:t>
            </a:r>
            <a:r>
              <a:rPr lang="zh-CN" altLang="en-US" sz="2800" dirty="0" smtClean="0">
                <a:latin typeface="DFKai-SB" panose="03000509000000000000" pitchFamily="65" charset="-120"/>
                <a:ea typeface="DFKai-SB" panose="03000509000000000000" pitchFamily="65" charset="-120"/>
              </a:rPr>
              <a:t>疫苗研發</a:t>
            </a:r>
            <a:r>
              <a:rPr lang="zh-TW" altLang="en-US" sz="2800" dirty="0" smtClean="0">
                <a:latin typeface="DFKai-SB" panose="03000509000000000000" pitchFamily="65" charset="-120"/>
                <a:ea typeface="DFKai-SB" panose="03000509000000000000" pitchFamily="65" charset="-120"/>
              </a:rPr>
              <a:t>與</a:t>
            </a:r>
            <a:r>
              <a:rPr lang="zh-CN" altLang="en-US" sz="2800" dirty="0" smtClean="0">
                <a:latin typeface="DFKai-SB" panose="03000509000000000000" pitchFamily="65" charset="-120"/>
                <a:ea typeface="DFKai-SB" panose="03000509000000000000" pitchFamily="65" charset="-120"/>
              </a:rPr>
              <a:t>應用。</a:t>
            </a:r>
            <a:r>
              <a:rPr lang="zh-TW" altLang="en-US" sz="2800" dirty="0" smtClean="0">
                <a:latin typeface="DFKai-SB" panose="03000509000000000000" pitchFamily="65" charset="-120"/>
                <a:ea typeface="DFKai-SB" panose="03000509000000000000" pitchFamily="65" charset="-120"/>
              </a:rPr>
              <a:t>例如，</a:t>
            </a:r>
            <a:r>
              <a:rPr lang="zh-CN" altLang="en-US" sz="2800" dirty="0" smtClean="0">
                <a:latin typeface="DFKai-SB" panose="03000509000000000000" pitchFamily="65" charset="-120"/>
                <a:ea typeface="DFKai-SB" panose="03000509000000000000" pitchFamily="65" charset="-120"/>
              </a:rPr>
              <a:t>世衞啟動</a:t>
            </a:r>
            <a:r>
              <a:rPr lang="zh-CN" altLang="en-US" sz="2800" dirty="0">
                <a:latin typeface="DFKai-SB" panose="03000509000000000000" pitchFamily="65" charset="-120"/>
                <a:ea typeface="DFKai-SB" panose="03000509000000000000" pitchFamily="65" charset="-120"/>
              </a:rPr>
              <a:t>和實施消滅天花計畫，推動全球疫苗公平分配，推廣疫苗並加強天花的監測防控</a:t>
            </a:r>
            <a:r>
              <a:rPr lang="zh-CN" altLang="en-US" sz="2800" dirty="0" smtClean="0">
                <a:latin typeface="DFKai-SB" panose="03000509000000000000" pitchFamily="65" charset="-120"/>
                <a:ea typeface="DFKai-SB"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sp>
        <p:nvSpPr>
          <p:cNvPr id="20" name="任意多边形: 形状 7">
            <a:extLst>
              <a:ext uri="{FF2B5EF4-FFF2-40B4-BE49-F238E27FC236}">
                <a16:creationId xmlns:a16="http://schemas.microsoft.com/office/drawing/2014/main" id="{38D14C48-A823-4288-9BC6-DF5A8579D713}"/>
              </a:ext>
            </a:extLst>
          </p:cNvPr>
          <p:cNvSpPr/>
          <p:nvPr/>
        </p:nvSpPr>
        <p:spPr bwMode="auto">
          <a:xfrm>
            <a:off x="1463041" y="318850"/>
            <a:ext cx="8912438"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21" name="矩形: 圆角 14">
            <a:extLst>
              <a:ext uri="{FF2B5EF4-FFF2-40B4-BE49-F238E27FC236}">
                <a16:creationId xmlns:a16="http://schemas.microsoft.com/office/drawing/2014/main" id="{BE23E8EE-D157-4534-95FB-BCB46AE1CB32}"/>
              </a:ext>
            </a:extLst>
          </p:cNvPr>
          <p:cNvSpPr/>
          <p:nvPr/>
        </p:nvSpPr>
        <p:spPr>
          <a:xfrm flipV="1">
            <a:off x="1023314" y="1077129"/>
            <a:ext cx="10244947" cy="813183"/>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2" name="文本框 8">
            <a:extLst>
              <a:ext uri="{FF2B5EF4-FFF2-40B4-BE49-F238E27FC236}">
                <a16:creationId xmlns:a16="http://schemas.microsoft.com/office/drawing/2014/main" id="{6313E42E-A90A-400C-B651-718B28D5FC91}"/>
              </a:ext>
            </a:extLst>
          </p:cNvPr>
          <p:cNvSpPr txBox="1"/>
          <p:nvPr/>
        </p:nvSpPr>
        <p:spPr>
          <a:xfrm>
            <a:off x="1695711" y="1191684"/>
            <a:ext cx="9640430" cy="523220"/>
          </a:xfrm>
          <a:prstGeom prst="rect">
            <a:avLst/>
          </a:prstGeom>
          <a:noFill/>
        </p:spPr>
        <p:txBody>
          <a:bodyPr wrap="square" rtlCol="0">
            <a:spAutoFit/>
          </a:bodyPr>
          <a:lstStyle/>
          <a:p>
            <a:r>
              <a:rPr lang="zh-TW" altLang="en-US" sz="2800" dirty="0" smtClean="0">
                <a:latin typeface="DFKai-SB" panose="03000509000000000000" pitchFamily="65" charset="-120"/>
                <a:ea typeface="DFKai-SB" panose="03000509000000000000" pitchFamily="65" charset="-120"/>
              </a:rPr>
              <a:t>上述</a:t>
            </a:r>
            <a:r>
              <a:rPr lang="zh-CN" altLang="en-US" sz="2800" dirty="0" smtClean="0">
                <a:latin typeface="DFKai-SB" panose="03000509000000000000" pitchFamily="65" charset="-120"/>
                <a:ea typeface="DFKai-SB" panose="03000509000000000000" pitchFamily="65" charset="-120"/>
              </a:rPr>
              <a:t>資料</a:t>
            </a:r>
            <a:r>
              <a:rPr lang="zh-TW" altLang="en-US" sz="2800" dirty="0" smtClean="0">
                <a:latin typeface="DFKai-SB" panose="03000509000000000000" pitchFamily="65" charset="-120"/>
                <a:ea typeface="DFKai-SB" panose="03000509000000000000" pitchFamily="65" charset="-120"/>
              </a:rPr>
              <a:t>反映世衞在</a:t>
            </a:r>
            <a:r>
              <a:rPr lang="zh-CN" altLang="en-US" sz="2800" dirty="0" smtClean="0">
                <a:latin typeface="DFKai-SB" panose="03000509000000000000" pitchFamily="65" charset="-120"/>
                <a:ea typeface="DFKai-SB" panose="03000509000000000000" pitchFamily="65" charset="-120"/>
              </a:rPr>
              <a:t>全球</a:t>
            </a:r>
            <a:r>
              <a:rPr lang="zh-CN" altLang="en-US" sz="2800" dirty="0">
                <a:latin typeface="DFKai-SB" panose="03000509000000000000" pitchFamily="65" charset="-120"/>
                <a:ea typeface="DFKai-SB" panose="03000509000000000000" pitchFamily="65" charset="-120"/>
              </a:rPr>
              <a:t>傳染病</a:t>
            </a:r>
            <a:r>
              <a:rPr lang="zh-CN" altLang="en-US" sz="2800" dirty="0" smtClean="0">
                <a:latin typeface="DFKai-SB" panose="03000509000000000000" pitchFamily="65" charset="-120"/>
                <a:ea typeface="DFKai-SB" panose="03000509000000000000" pitchFamily="65" charset="-120"/>
              </a:rPr>
              <a:t>控制</a:t>
            </a:r>
            <a:r>
              <a:rPr lang="zh-TW" altLang="en-US" sz="2800" dirty="0" smtClean="0">
                <a:latin typeface="DFKai-SB" panose="03000509000000000000" pitchFamily="65" charset="-120"/>
                <a:ea typeface="DFKai-SB" panose="03000509000000000000" pitchFamily="65" charset="-120"/>
              </a:rPr>
              <a:t>的主要工作</a:t>
            </a:r>
            <a:r>
              <a:rPr lang="en-US" altLang="zh-TW" sz="2800" dirty="0" smtClean="0">
                <a:solidFill>
                  <a:srgbClr val="000000"/>
                </a:solidFill>
                <a:latin typeface="DFKai-SB" panose="03000509000000000000" pitchFamily="65" charset="-120"/>
                <a:ea typeface="DFKai-SB" panose="03000509000000000000" pitchFamily="65" charset="-120"/>
              </a:rPr>
              <a:t>:</a:t>
            </a:r>
            <a:endParaRPr lang="zh-CN" altLang="en-US" sz="2800" dirty="0">
              <a:solidFill>
                <a:srgbClr val="000000"/>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8958670" y="4941070"/>
            <a:ext cx="1707028" cy="1516511"/>
          </a:xfrm>
          <a:prstGeom prst="rect">
            <a:avLst/>
          </a:prstGeom>
        </p:spPr>
      </p:pic>
      <p:grpSp>
        <p:nvGrpSpPr>
          <p:cNvPr id="23" name="组合 11">
            <a:extLst>
              <a:ext uri="{FF2B5EF4-FFF2-40B4-BE49-F238E27FC236}">
                <a16:creationId xmlns:a16="http://schemas.microsoft.com/office/drawing/2014/main" id="{94A31ACB-0D88-4954-8CE8-9161D0679CB9}"/>
              </a:ext>
            </a:extLst>
          </p:cNvPr>
          <p:cNvGrpSpPr>
            <a:grpSpLocks noChangeAspect="1"/>
          </p:cNvGrpSpPr>
          <p:nvPr/>
        </p:nvGrpSpPr>
        <p:grpSpPr>
          <a:xfrm>
            <a:off x="604521" y="858317"/>
            <a:ext cx="701825" cy="767998"/>
            <a:chOff x="6523756" y="488141"/>
            <a:chExt cx="883270" cy="966551"/>
          </a:xfrm>
        </p:grpSpPr>
        <p:sp>
          <p:nvSpPr>
            <p:cNvPr id="24" name="流程图: 离页连接符 12">
              <a:extLst>
                <a:ext uri="{FF2B5EF4-FFF2-40B4-BE49-F238E27FC236}">
                  <a16:creationId xmlns:a16="http://schemas.microsoft.com/office/drawing/2014/main" id="{3CE7E5CD-6A13-42E9-A658-8A930537AD04}"/>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离页连接符 13">
              <a:extLst>
                <a:ext uri="{FF2B5EF4-FFF2-40B4-BE49-F238E27FC236}">
                  <a16:creationId xmlns:a16="http://schemas.microsoft.com/office/drawing/2014/main" id="{1716A566-FB09-4BF7-A14C-929A6DA79B88}"/>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离页连接符 14">
              <a:extLst>
                <a:ext uri="{FF2B5EF4-FFF2-40B4-BE49-F238E27FC236}">
                  <a16:creationId xmlns:a16="http://schemas.microsoft.com/office/drawing/2014/main" id="{9CDBB324-93FD-4A40-A110-5E55ACA137FC}"/>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15">
              <a:extLst>
                <a:ext uri="{FF2B5EF4-FFF2-40B4-BE49-F238E27FC236}">
                  <a16:creationId xmlns:a16="http://schemas.microsoft.com/office/drawing/2014/main" id="{13A0D77D-1067-4226-B642-07CA8765CDC4}"/>
                </a:ext>
              </a:extLst>
            </p:cNvPr>
            <p:cNvGrpSpPr/>
            <p:nvPr/>
          </p:nvGrpSpPr>
          <p:grpSpPr>
            <a:xfrm>
              <a:off x="6676279" y="647264"/>
              <a:ext cx="600075" cy="568325"/>
              <a:chOff x="5991226" y="2949576"/>
              <a:chExt cx="600075" cy="568325"/>
            </a:xfrm>
          </p:grpSpPr>
          <p:sp>
            <p:nvSpPr>
              <p:cNvPr id="28" name="Freeform 46">
                <a:extLst>
                  <a:ext uri="{FF2B5EF4-FFF2-40B4-BE49-F238E27FC236}">
                    <a16:creationId xmlns:a16="http://schemas.microsoft.com/office/drawing/2014/main" id="{580398EB-C7E8-43E2-AB28-59AF1E20E852}"/>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Line 47">
                <a:extLst>
                  <a:ext uri="{FF2B5EF4-FFF2-40B4-BE49-F238E27FC236}">
                    <a16:creationId xmlns:a16="http://schemas.microsoft.com/office/drawing/2014/main" id="{67D16F4D-F334-4E78-A9D7-EE664AC21AE7}"/>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8">
                <a:extLst>
                  <a:ext uri="{FF2B5EF4-FFF2-40B4-BE49-F238E27FC236}">
                    <a16:creationId xmlns:a16="http://schemas.microsoft.com/office/drawing/2014/main" id="{8BB7F6C7-8BA0-4923-905F-EF94C8042727}"/>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3" name="Rectangle 2"/>
          <p:cNvSpPr/>
          <p:nvPr/>
        </p:nvSpPr>
        <p:spPr>
          <a:xfrm>
            <a:off x="1463041" y="5404762"/>
            <a:ext cx="6340197" cy="400110"/>
          </a:xfrm>
          <a:prstGeom prst="rect">
            <a:avLst/>
          </a:prstGeom>
          <a:ln w="38100">
            <a:solidFill>
              <a:srgbClr val="FF0000"/>
            </a:solidFill>
          </a:ln>
        </p:spPr>
        <p:txBody>
          <a:bodyPr wrap="none">
            <a:spAutoFit/>
          </a:bodyPr>
          <a:lstStyle/>
          <a:p>
            <a:r>
              <a:rPr lang="zh-TW" altLang="en-US" sz="2000" dirty="0" smtClean="0">
                <a:latin typeface="標楷體" panose="03000509000000000000" pitchFamily="65" charset="-120"/>
                <a:ea typeface="標楷體" panose="03000509000000000000" pitchFamily="65" charset="-120"/>
              </a:rPr>
              <a:t>有關</a:t>
            </a:r>
            <a:r>
              <a:rPr lang="zh-CN" altLang="en-US" sz="2000" dirty="0" smtClean="0">
                <a:latin typeface="標楷體" panose="03000509000000000000" pitchFamily="65" charset="-120"/>
                <a:ea typeface="標楷體" panose="03000509000000000000" pitchFamily="65" charset="-120"/>
              </a:rPr>
              <a:t>世</a:t>
            </a:r>
            <a:r>
              <a:rPr lang="zh-TW" altLang="en-US" sz="2000" dirty="0" smtClean="0">
                <a:latin typeface="標楷體" panose="03000509000000000000" pitchFamily="65" charset="-120"/>
                <a:ea typeface="標楷體" panose="03000509000000000000" pitchFamily="65" charset="-120"/>
              </a:rPr>
              <a:t>衞</a:t>
            </a:r>
            <a:r>
              <a:rPr lang="zh-CN" altLang="en-US" sz="2000" dirty="0" smtClean="0">
                <a:latin typeface="標楷體" panose="03000509000000000000" pitchFamily="65" charset="-120"/>
                <a:ea typeface="標楷體" panose="03000509000000000000" pitchFamily="65" charset="-120"/>
              </a:rPr>
              <a:t>在全球公共衛生方面取得</a:t>
            </a:r>
            <a:r>
              <a:rPr lang="zh-TW" altLang="en-US" sz="2000" dirty="0" smtClean="0">
                <a:latin typeface="標楷體" panose="03000509000000000000" pitchFamily="65" charset="-120"/>
                <a:ea typeface="標楷體" panose="03000509000000000000" pitchFamily="65" charset="-120"/>
              </a:rPr>
              <a:t>成就簡介，請參考</a:t>
            </a:r>
            <a:r>
              <a:rPr lang="en-US" altLang="zh-TW" sz="2000" dirty="0" smtClean="0">
                <a:latin typeface="標楷體" panose="03000509000000000000" pitchFamily="65" charset="-120"/>
                <a:ea typeface="標楷體" panose="03000509000000000000" pitchFamily="65" charset="-120"/>
              </a:rPr>
              <a:t>: </a:t>
            </a:r>
            <a:endParaRPr lang="en-US" sz="2000" dirty="0">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3"/>
          <a:stretch>
            <a:fillRect/>
          </a:stretch>
        </p:blipFill>
        <p:spPr>
          <a:xfrm>
            <a:off x="1028092" y="6118741"/>
            <a:ext cx="1335237" cy="387975"/>
          </a:xfrm>
          <a:prstGeom prst="rect">
            <a:avLst/>
          </a:prstGeom>
        </p:spPr>
      </p:pic>
      <p:sp>
        <p:nvSpPr>
          <p:cNvPr id="5" name="Rectangle 4"/>
          <p:cNvSpPr/>
          <p:nvPr/>
        </p:nvSpPr>
        <p:spPr>
          <a:xfrm>
            <a:off x="2445291" y="6137384"/>
            <a:ext cx="6295378"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dirty="0">
                <a:latin typeface="DFKai-SB" panose="03000509000000000000" pitchFamily="65" charset="-120"/>
                <a:ea typeface="DFKai-SB" panose="03000509000000000000" pitchFamily="65" charset="-120"/>
                <a:cs typeface="Times New Roman" panose="02020603050405020304" pitchFamily="18" charset="0"/>
              </a:rPr>
              <a:t>: </a:t>
            </a:r>
            <a:r>
              <a:rPr lang="zh-TW" altLang="en-US" dirty="0" smtClean="0">
                <a:latin typeface="DFKai-SB" panose="03000509000000000000" pitchFamily="65" charset="-120"/>
                <a:ea typeface="DFKai-SB" panose="03000509000000000000" pitchFamily="65" charset="-120"/>
                <a:cs typeface="Times New Roman" panose="02020603050405020304" pitchFamily="18" charset="0"/>
              </a:rPr>
              <a:t>聯合國 </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www.un.org/zh/global-issues/health</a:t>
            </a:r>
            <a:r>
              <a:rPr lang="en-US" altLang="zh-TW"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Down Arrow 5"/>
          <p:cNvSpPr/>
          <p:nvPr/>
        </p:nvSpPr>
        <p:spPr>
          <a:xfrm>
            <a:off x="4245268" y="5853477"/>
            <a:ext cx="490451" cy="347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11">
            <a:extLst>
              <a:ext uri="{FF2B5EF4-FFF2-40B4-BE49-F238E27FC236}">
                <a16:creationId xmlns:a16="http://schemas.microsoft.com/office/drawing/2014/main" id="{94A31ACB-0D88-4954-8CE8-9161D0679CB9}"/>
              </a:ext>
            </a:extLst>
          </p:cNvPr>
          <p:cNvGrpSpPr>
            <a:grpSpLocks noChangeAspect="1"/>
          </p:cNvGrpSpPr>
          <p:nvPr/>
        </p:nvGrpSpPr>
        <p:grpSpPr>
          <a:xfrm>
            <a:off x="1017899" y="5370864"/>
            <a:ext cx="368030" cy="402731"/>
            <a:chOff x="6523756" y="488141"/>
            <a:chExt cx="883270" cy="966551"/>
          </a:xfrm>
        </p:grpSpPr>
        <p:sp>
          <p:nvSpPr>
            <p:cNvPr id="32" name="流程图: 离页连接符 12">
              <a:extLst>
                <a:ext uri="{FF2B5EF4-FFF2-40B4-BE49-F238E27FC236}">
                  <a16:creationId xmlns:a16="http://schemas.microsoft.com/office/drawing/2014/main" id="{3CE7E5CD-6A13-42E9-A658-8A930537AD04}"/>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离页连接符 13">
              <a:extLst>
                <a:ext uri="{FF2B5EF4-FFF2-40B4-BE49-F238E27FC236}">
                  <a16:creationId xmlns:a16="http://schemas.microsoft.com/office/drawing/2014/main" id="{1716A566-FB09-4BF7-A14C-929A6DA79B88}"/>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离页连接符 14">
              <a:extLst>
                <a:ext uri="{FF2B5EF4-FFF2-40B4-BE49-F238E27FC236}">
                  <a16:creationId xmlns:a16="http://schemas.microsoft.com/office/drawing/2014/main" id="{9CDBB324-93FD-4A40-A110-5E55ACA137FC}"/>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15">
              <a:extLst>
                <a:ext uri="{FF2B5EF4-FFF2-40B4-BE49-F238E27FC236}">
                  <a16:creationId xmlns:a16="http://schemas.microsoft.com/office/drawing/2014/main" id="{13A0D77D-1067-4226-B642-07CA8765CDC4}"/>
                </a:ext>
              </a:extLst>
            </p:cNvPr>
            <p:cNvGrpSpPr/>
            <p:nvPr/>
          </p:nvGrpSpPr>
          <p:grpSpPr>
            <a:xfrm>
              <a:off x="6676279" y="647264"/>
              <a:ext cx="600075" cy="568325"/>
              <a:chOff x="5991226" y="2949576"/>
              <a:chExt cx="600075" cy="568325"/>
            </a:xfrm>
          </p:grpSpPr>
          <p:sp>
            <p:nvSpPr>
              <p:cNvPr id="36" name="Freeform 46">
                <a:extLst>
                  <a:ext uri="{FF2B5EF4-FFF2-40B4-BE49-F238E27FC236}">
                    <a16:creationId xmlns:a16="http://schemas.microsoft.com/office/drawing/2014/main" id="{580398EB-C7E8-43E2-AB28-59AF1E20E852}"/>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Line 47">
                <a:extLst>
                  <a:ext uri="{FF2B5EF4-FFF2-40B4-BE49-F238E27FC236}">
                    <a16:creationId xmlns:a16="http://schemas.microsoft.com/office/drawing/2014/main" id="{67D16F4D-F334-4E78-A9D7-EE664AC21AE7}"/>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8">
                <a:extLst>
                  <a:ext uri="{FF2B5EF4-FFF2-40B4-BE49-F238E27FC236}">
                    <a16:creationId xmlns:a16="http://schemas.microsoft.com/office/drawing/2014/main" id="{8BB7F6C7-8BA0-4923-905F-EF94C8042727}"/>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235613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262" y="1081736"/>
            <a:ext cx="11321935" cy="5368940"/>
          </a:xfrm>
        </p:spPr>
        <p:txBody>
          <a:bodyPr>
            <a:noAutofit/>
          </a:bodyPr>
          <a:lstStyle/>
          <a:p>
            <a:pPr marL="0" indent="0">
              <a:lnSpc>
                <a:spcPct val="100000"/>
              </a:lnSpc>
              <a:buNone/>
            </a:pPr>
            <a:r>
              <a:rPr lang="zh-HK" altLang="en-US" sz="2600" b="1" dirty="0">
                <a:latin typeface="標楷體" panose="03000509000000000000" pitchFamily="65" charset="-120"/>
                <a:ea typeface="標楷體" panose="03000509000000000000" pitchFamily="65" charset="-120"/>
              </a:rPr>
              <a:t>知識</a:t>
            </a:r>
            <a:endParaRPr lang="en-US" altLang="zh-HK" sz="2600" b="1" dirty="0">
              <a:latin typeface="標楷體" panose="03000509000000000000" pitchFamily="65" charset="-120"/>
              <a:ea typeface="標楷體" panose="03000509000000000000" pitchFamily="65" charset="-120"/>
            </a:endParaRPr>
          </a:p>
          <a:p>
            <a:pPr>
              <a:lnSpc>
                <a:spcPct val="100000"/>
              </a:lnSpc>
            </a:pPr>
            <a:r>
              <a:rPr lang="zh-TW" altLang="en-US" sz="2600" dirty="0" smtClean="0">
                <a:latin typeface="標楷體" panose="03000509000000000000" pitchFamily="65" charset="-120"/>
                <a:ea typeface="標楷體" panose="03000509000000000000" pitchFamily="65" charset="-120"/>
              </a:rPr>
              <a:t>認識</a:t>
            </a:r>
            <a:r>
              <a:rPr lang="zh-CN" altLang="en-US" sz="2600" dirty="0" smtClean="0">
                <a:latin typeface="標楷體" panose="03000509000000000000" pitchFamily="65" charset="-120"/>
                <a:ea typeface="標楷體" panose="03000509000000000000" pitchFamily="65" charset="-120"/>
              </a:rPr>
              <a:t>公共衞生</a:t>
            </a:r>
            <a:r>
              <a:rPr lang="zh-TW" altLang="en-US" sz="2600" dirty="0" smtClean="0">
                <a:latin typeface="標楷體" panose="03000509000000000000" pitchFamily="65" charset="-120"/>
                <a:ea typeface="標楷體" panose="03000509000000000000" pitchFamily="65" charset="-120"/>
              </a:rPr>
              <a:t>與</a:t>
            </a:r>
            <a:r>
              <a:rPr lang="zh-CN" altLang="en-US" sz="2600" dirty="0" smtClean="0">
                <a:latin typeface="標楷體" panose="03000509000000000000" pitchFamily="65" charset="-120"/>
                <a:ea typeface="標楷體" panose="03000509000000000000" pitchFamily="65" charset="-120"/>
              </a:rPr>
              <a:t>世界衞生組織於</a:t>
            </a:r>
            <a:r>
              <a:rPr lang="zh-TW" altLang="en-US" sz="2600" dirty="0" smtClean="0">
                <a:latin typeface="標楷體" panose="03000509000000000000" pitchFamily="65" charset="-120"/>
                <a:ea typeface="標楷體" panose="03000509000000000000" pitchFamily="65" charset="-120"/>
              </a:rPr>
              <a:t>推動與實踐</a:t>
            </a:r>
            <a:r>
              <a:rPr lang="zh-CN" altLang="en-US" sz="2600" dirty="0" smtClean="0">
                <a:latin typeface="標楷體" panose="03000509000000000000" pitchFamily="65" charset="-120"/>
                <a:ea typeface="標楷體" panose="03000509000000000000" pitchFamily="65" charset="-120"/>
              </a:rPr>
              <a:t>全球公共衞生事務的角色和功能</a:t>
            </a:r>
            <a:endParaRPr lang="en-US" altLang="zh-CN" sz="2600" dirty="0">
              <a:latin typeface="標楷體" panose="03000509000000000000" pitchFamily="65" charset="-120"/>
              <a:ea typeface="標楷體" panose="03000509000000000000" pitchFamily="65" charset="-120"/>
            </a:endParaRPr>
          </a:p>
          <a:p>
            <a:pPr marL="0" indent="0">
              <a:lnSpc>
                <a:spcPct val="100000"/>
              </a:lnSpc>
              <a:buNone/>
            </a:pPr>
            <a:r>
              <a:rPr lang="zh-TW" altLang="en-US" sz="2600" b="1" dirty="0">
                <a:latin typeface="標楷體" panose="03000509000000000000" pitchFamily="65" charset="-120"/>
                <a:ea typeface="標楷體" panose="03000509000000000000" pitchFamily="65" charset="-120"/>
              </a:rPr>
              <a:t>技能</a:t>
            </a:r>
            <a:endParaRPr lang="en-US" altLang="zh-TW" sz="2600" b="1" dirty="0">
              <a:latin typeface="標楷體" panose="03000509000000000000" pitchFamily="65" charset="-120"/>
              <a:ea typeface="標楷體" panose="03000509000000000000" pitchFamily="65" charset="-120"/>
            </a:endParaRPr>
          </a:p>
          <a:p>
            <a:pPr>
              <a:lnSpc>
                <a:spcPct val="100000"/>
              </a:lnSpc>
            </a:pPr>
            <a:r>
              <a:rPr lang="zh-CN" altLang="en-US" sz="2600" dirty="0" smtClean="0">
                <a:latin typeface="標楷體" panose="03000509000000000000" pitchFamily="65" charset="-120"/>
                <a:ea typeface="標楷體" panose="03000509000000000000" pitchFamily="65" charset="-120"/>
              </a:rPr>
              <a:t>能夠</a:t>
            </a:r>
            <a:r>
              <a:rPr lang="zh-TW" altLang="en-US" sz="2600" dirty="0" smtClean="0">
                <a:latin typeface="標楷體" panose="03000509000000000000" pitchFamily="65" charset="-120"/>
                <a:ea typeface="標楷體" panose="03000509000000000000" pitchFamily="65" charset="-120"/>
              </a:rPr>
              <a:t>建基於數據、事實與證據</a:t>
            </a:r>
            <a:r>
              <a:rPr lang="zh-CN" altLang="en-US" sz="2600" dirty="0" smtClean="0">
                <a:latin typeface="標楷體" panose="03000509000000000000" pitchFamily="65" charset="-120"/>
                <a:ea typeface="標楷體" panose="03000509000000000000" pitchFamily="65" charset="-120"/>
              </a:rPr>
              <a:t>分析</a:t>
            </a:r>
            <a:r>
              <a:rPr lang="zh-TW" altLang="en-US" sz="2600" dirty="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概括</a:t>
            </a:r>
            <a:r>
              <a:rPr lang="zh-TW" altLang="en-US" sz="2600" dirty="0" smtClean="0">
                <a:latin typeface="標楷體" panose="03000509000000000000" pitchFamily="65" charset="-120"/>
                <a:ea typeface="標楷體" panose="03000509000000000000" pitchFamily="65" charset="-120"/>
              </a:rPr>
              <a:t>與歸納</a:t>
            </a:r>
            <a:r>
              <a:rPr lang="zh-CN" altLang="en-US" sz="2600" dirty="0" smtClean="0">
                <a:latin typeface="標楷體" panose="03000509000000000000" pitchFamily="65" charset="-120"/>
                <a:ea typeface="標楷體" panose="03000509000000000000" pitchFamily="65" charset="-120"/>
              </a:rPr>
              <a:t>世界衞生組織應對全球公共衞生問題的</a:t>
            </a:r>
            <a:r>
              <a:rPr lang="zh-TW" altLang="en-US" sz="2600" dirty="0" smtClean="0">
                <a:latin typeface="標楷體" panose="03000509000000000000" pitchFamily="65" charset="-120"/>
                <a:ea typeface="標楷體" panose="03000509000000000000" pitchFamily="65" charset="-120"/>
              </a:rPr>
              <a:t>角色與功能</a:t>
            </a:r>
            <a:endParaRPr lang="en-US" altLang="zh-TW" sz="2600" dirty="0" smtClean="0">
              <a:latin typeface="標楷體" panose="03000509000000000000" pitchFamily="65" charset="-120"/>
              <a:ea typeface="標楷體" panose="03000509000000000000" pitchFamily="65" charset="-120"/>
            </a:endParaRPr>
          </a:p>
          <a:p>
            <a:pPr>
              <a:lnSpc>
                <a:spcPct val="100000"/>
              </a:lnSpc>
            </a:pPr>
            <a:r>
              <a:rPr lang="zh-TW" altLang="en-US" sz="2600" dirty="0">
                <a:latin typeface="標楷體" panose="03000509000000000000" pitchFamily="65" charset="-120"/>
                <a:ea typeface="標楷體" panose="03000509000000000000" pitchFamily="65" charset="-120"/>
              </a:rPr>
              <a:t>判辨發放</a:t>
            </a:r>
            <a:r>
              <a:rPr lang="zh-TW" altLang="en-US" sz="2600" dirty="0" smtClean="0">
                <a:latin typeface="標楷體" panose="03000509000000000000" pitchFamily="65" charset="-120"/>
                <a:ea typeface="標楷體" panose="03000509000000000000" pitchFamily="65" charset="-120"/>
              </a:rPr>
              <a:t>正確的衞生健康資訊的渠道</a:t>
            </a:r>
            <a:r>
              <a:rPr lang="zh-TW" altLang="en-US" sz="2600" dirty="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解決生活上有關衞生保健問題</a:t>
            </a:r>
            <a:r>
              <a:rPr lang="zh-TW" altLang="en-US" sz="2600" dirty="0">
                <a:latin typeface="標楷體" panose="03000509000000000000" pitchFamily="65" charset="-120"/>
                <a:ea typeface="標楷體" panose="03000509000000000000" pitchFamily="65" charset="-120"/>
              </a:rPr>
              <a:t>，培養</a:t>
            </a:r>
            <a:r>
              <a:rPr lang="zh-TW" altLang="en-US" sz="2600" dirty="0" smtClean="0">
                <a:latin typeface="標楷體" panose="03000509000000000000" pitchFamily="65" charset="-120"/>
                <a:ea typeface="標楷體" panose="03000509000000000000" pitchFamily="65" charset="-120"/>
              </a:rPr>
              <a:t>慎思明辨、終身學習的能力</a:t>
            </a:r>
            <a:endParaRPr lang="en-US" altLang="zh-TW" sz="2600" dirty="0" smtClean="0">
              <a:latin typeface="標楷體" panose="03000509000000000000" pitchFamily="65" charset="-120"/>
              <a:ea typeface="標楷體" panose="03000509000000000000" pitchFamily="65" charset="-120"/>
            </a:endParaRPr>
          </a:p>
          <a:p>
            <a:pPr marL="0" indent="0">
              <a:lnSpc>
                <a:spcPct val="100000"/>
              </a:lnSpc>
              <a:buNone/>
            </a:pPr>
            <a:r>
              <a:rPr lang="zh-TW" altLang="en-US" sz="2600" b="1" dirty="0" smtClean="0">
                <a:latin typeface="標楷體" panose="03000509000000000000" pitchFamily="65" charset="-120"/>
                <a:ea typeface="標楷體" panose="03000509000000000000" pitchFamily="65" charset="-120"/>
              </a:rPr>
              <a:t>價值觀</a:t>
            </a:r>
            <a:endParaRPr lang="en-US" altLang="zh-TW" sz="2600" b="1" dirty="0">
              <a:latin typeface="標楷體" panose="03000509000000000000" pitchFamily="65" charset="-120"/>
              <a:ea typeface="標楷體" panose="03000509000000000000" pitchFamily="65" charset="-120"/>
            </a:endParaRPr>
          </a:p>
          <a:p>
            <a:pPr>
              <a:lnSpc>
                <a:spcPct val="100000"/>
              </a:lnSpc>
            </a:pPr>
            <a:r>
              <a:rPr lang="zh-TW" altLang="en-US" sz="2600" dirty="0" smtClean="0">
                <a:latin typeface="標楷體" panose="03000509000000000000" pitchFamily="65" charset="-120"/>
                <a:ea typeface="標楷體" panose="03000509000000000000" pitchFamily="65" charset="-120"/>
              </a:rPr>
              <a:t>重視醫學專業意見</a:t>
            </a:r>
            <a:r>
              <a:rPr lang="zh-TW" altLang="en-US" sz="2600" dirty="0">
                <a:latin typeface="標楷體" panose="03000509000000000000" pitchFamily="65" charset="-120"/>
                <a:ea typeface="標楷體" panose="03000509000000000000" pitchFamily="65" charset="-120"/>
              </a:rPr>
              <a:t>，養成預防勝於</a:t>
            </a:r>
            <a:r>
              <a:rPr lang="zh-TW" altLang="en-US" sz="2600" dirty="0" smtClean="0">
                <a:latin typeface="標楷體" panose="03000509000000000000" pitchFamily="65" charset="-120"/>
                <a:ea typeface="標楷體" panose="03000509000000000000" pitchFamily="65" charset="-120"/>
              </a:rPr>
              <a:t>治療、重視個人衞生的健康意識</a:t>
            </a:r>
            <a:endParaRPr lang="en-US" altLang="zh-TW" sz="2600" dirty="0" smtClean="0">
              <a:latin typeface="標楷體" panose="03000509000000000000" pitchFamily="65" charset="-120"/>
              <a:ea typeface="標楷體" panose="03000509000000000000" pitchFamily="65" charset="-120"/>
            </a:endParaRPr>
          </a:p>
          <a:p>
            <a:pPr>
              <a:lnSpc>
                <a:spcPct val="100000"/>
              </a:lnSpc>
            </a:pPr>
            <a:r>
              <a:rPr lang="zh-TW" altLang="en-US" sz="2600" dirty="0" smtClean="0">
                <a:latin typeface="標楷體" panose="03000509000000000000" pitchFamily="65" charset="-120"/>
                <a:ea typeface="標楷體" panose="03000509000000000000" pitchFamily="65" charset="-120"/>
              </a:rPr>
              <a:t>關心個人、社會和</a:t>
            </a:r>
            <a:r>
              <a:rPr lang="zh-CN" altLang="en-US" sz="2600" dirty="0" smtClean="0">
                <a:latin typeface="標楷體" panose="03000509000000000000" pitchFamily="65" charset="-120"/>
                <a:ea typeface="標楷體" panose="03000509000000000000" pitchFamily="65" charset="-120"/>
              </a:rPr>
              <a:t>全球公共衞生</a:t>
            </a:r>
            <a:r>
              <a:rPr lang="zh-TW" altLang="en-US" sz="2600" dirty="0" smtClean="0">
                <a:latin typeface="標楷體" panose="03000509000000000000" pitchFamily="65" charset="-120"/>
                <a:ea typeface="標楷體" panose="03000509000000000000" pitchFamily="65" charset="-120"/>
              </a:rPr>
              <a:t>情況，具國際視野，樂於為保障公共衞生而作出貢獻</a:t>
            </a:r>
            <a:endParaRPr lang="en-US" altLang="zh-CN" sz="2600" dirty="0">
              <a:latin typeface="標楷體" panose="03000509000000000000" pitchFamily="65" charset="-120"/>
              <a:ea typeface="標楷體" panose="03000509000000000000" pitchFamily="65" charset="-120"/>
            </a:endParaRPr>
          </a:p>
        </p:txBody>
      </p:sp>
      <p:sp>
        <p:nvSpPr>
          <p:cNvPr id="6" name="矩形: 圆角 5">
            <a:extLst>
              <a:ext uri="{FF2B5EF4-FFF2-40B4-BE49-F238E27FC236}">
                <a16:creationId xmlns:a16="http://schemas.microsoft.com/office/drawing/2014/main" id="{C4C88ADA-2E82-446F-93A2-59BC33BA2D42}"/>
              </a:ext>
            </a:extLst>
          </p:cNvPr>
          <p:cNvSpPr/>
          <p:nvPr/>
        </p:nvSpPr>
        <p:spPr bwMode="auto">
          <a:xfrm>
            <a:off x="4639777" y="239055"/>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solidFill>
                  <a:srgbClr val="C80404"/>
                </a:solidFill>
                <a:latin typeface="標楷體" panose="03000509000000000000" pitchFamily="65" charset="-120"/>
                <a:ea typeface="標楷體" panose="03000509000000000000" pitchFamily="65" charset="-120"/>
              </a:rPr>
              <a:t>學習目標</a:t>
            </a:r>
            <a:endParaRPr lang="zh-CN" altLang="en-US" sz="3600" b="1" spc="400" dirty="0">
              <a:solidFill>
                <a:srgbClr val="C80404"/>
              </a:solidFill>
              <a:latin typeface="標楷體" panose="03000509000000000000" pitchFamily="65" charset="-120"/>
              <a:ea typeface="標楷體" panose="03000509000000000000" pitchFamily="65" charset="-120"/>
            </a:endParaRPr>
          </a:p>
        </p:txBody>
      </p:sp>
      <p:sp>
        <p:nvSpPr>
          <p:cNvPr id="7" name="直接连接符 8">
            <a:extLst>
              <a:ext uri="{FF2B5EF4-FFF2-40B4-BE49-F238E27FC236}">
                <a16:creationId xmlns:a16="http://schemas.microsoft.com/office/drawing/2014/main" id="{3E161827-A5D4-45AC-B005-7ADAB1484499}"/>
              </a:ext>
            </a:extLst>
          </p:cNvPr>
          <p:cNvSpPr>
            <a:spLocks noChangeShapeType="1"/>
          </p:cNvSpPr>
          <p:nvPr/>
        </p:nvSpPr>
        <p:spPr bwMode="auto">
          <a:xfrm flipV="1">
            <a:off x="7496617" y="606362"/>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直接连接符 10">
            <a:extLst>
              <a:ext uri="{FF2B5EF4-FFF2-40B4-BE49-F238E27FC236}">
                <a16:creationId xmlns:a16="http://schemas.microsoft.com/office/drawing/2014/main" id="{BA09A97B-B076-49BB-861C-7E0D0DFD72F7}"/>
              </a:ext>
            </a:extLst>
          </p:cNvPr>
          <p:cNvSpPr>
            <a:spLocks noChangeShapeType="1"/>
          </p:cNvSpPr>
          <p:nvPr/>
        </p:nvSpPr>
        <p:spPr bwMode="auto">
          <a:xfrm flipV="1">
            <a:off x="2683407" y="596244"/>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椭圆 13">
            <a:extLst>
              <a:ext uri="{FF2B5EF4-FFF2-40B4-BE49-F238E27FC236}">
                <a16:creationId xmlns:a16="http://schemas.microsoft.com/office/drawing/2014/main" id="{1D01C9EB-392D-4813-BC0E-52125B51B5A7}"/>
              </a:ext>
            </a:extLst>
          </p:cNvPr>
          <p:cNvSpPr>
            <a:spLocks noChangeArrowheads="1"/>
          </p:cNvSpPr>
          <p:nvPr/>
        </p:nvSpPr>
        <p:spPr bwMode="auto">
          <a:xfrm>
            <a:off x="4485790" y="529369"/>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0" name="椭圆 17">
            <a:extLst>
              <a:ext uri="{FF2B5EF4-FFF2-40B4-BE49-F238E27FC236}">
                <a16:creationId xmlns:a16="http://schemas.microsoft.com/office/drawing/2014/main" id="{DE39B2C9-C2B3-45D5-866C-7F97141AFB4E}"/>
              </a:ext>
            </a:extLst>
          </p:cNvPr>
          <p:cNvSpPr>
            <a:spLocks noChangeArrowheads="1"/>
          </p:cNvSpPr>
          <p:nvPr/>
        </p:nvSpPr>
        <p:spPr bwMode="auto">
          <a:xfrm>
            <a:off x="7090237" y="51925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247119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575C31B-3612-4B09-9B26-2BE19BA8A4B6}"/>
              </a:ext>
            </a:extLst>
          </p:cNvPr>
          <p:cNvSpPr/>
          <p:nvPr/>
        </p:nvSpPr>
        <p:spPr>
          <a:xfrm>
            <a:off x="505178" y="923276"/>
            <a:ext cx="3552285" cy="461665"/>
          </a:xfrm>
          <a:prstGeom prst="rect">
            <a:avLst/>
          </a:prstGeom>
        </p:spPr>
        <p:txBody>
          <a:bodyPr wrap="square">
            <a:spAutoFit/>
          </a:bodyPr>
          <a:lstStyle/>
          <a:p>
            <a:pPr algn="just"/>
            <a:r>
              <a:rPr lang="zh-CN" altLang="en-US" sz="2400" dirty="0" smtClean="0">
                <a:latin typeface="DFKai-SB" panose="03000509000000000000" pitchFamily="65" charset="-120"/>
                <a:ea typeface="DFKai-SB" panose="03000509000000000000" pitchFamily="65" charset="-120"/>
              </a:rPr>
              <a:t>世衞職能</a:t>
            </a:r>
            <a:r>
              <a:rPr lang="zh-TW" altLang="en-US" sz="2400" dirty="0" smtClean="0">
                <a:latin typeface="DFKai-SB" panose="03000509000000000000" pitchFamily="65" charset="-120"/>
                <a:ea typeface="DFKai-SB" panose="03000509000000000000" pitchFamily="65" charset="-120"/>
              </a:rPr>
              <a:t>包括主要</a:t>
            </a:r>
            <a:r>
              <a:rPr lang="zh-CN" altLang="en-US" sz="2400" dirty="0" smtClean="0">
                <a:latin typeface="DFKai-SB" panose="03000509000000000000" pitchFamily="65" charset="-120"/>
                <a:ea typeface="DFKai-SB" panose="03000509000000000000" pitchFamily="65" charset="-120"/>
              </a:rPr>
              <a:t>六類：</a:t>
            </a:r>
            <a:endParaRPr lang="zh-CN" altLang="en-US" sz="2400" dirty="0">
              <a:latin typeface="DFKai-SB" panose="03000509000000000000" pitchFamily="65" charset="-120"/>
              <a:ea typeface="DFKai-SB" panose="03000509000000000000" pitchFamily="65" charset="-120"/>
            </a:endParaRPr>
          </a:p>
        </p:txBody>
      </p:sp>
      <p:sp>
        <p:nvSpPr>
          <p:cNvPr id="6" name="椭圆 5">
            <a:extLst>
              <a:ext uri="{FF2B5EF4-FFF2-40B4-BE49-F238E27FC236}">
                <a16:creationId xmlns:a16="http://schemas.microsoft.com/office/drawing/2014/main" id="{0A091515-2D04-4D7F-9B61-A018A3B63BE8}"/>
              </a:ext>
            </a:extLst>
          </p:cNvPr>
          <p:cNvSpPr/>
          <p:nvPr/>
        </p:nvSpPr>
        <p:spPr>
          <a:xfrm>
            <a:off x="505178" y="1843198"/>
            <a:ext cx="1177805" cy="312587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3000" dirty="0">
                <a:latin typeface="DFKai-SB" panose="03000509000000000000" pitchFamily="65" charset="-120"/>
                <a:ea typeface="DFKai-SB" panose="03000509000000000000" pitchFamily="65" charset="-120"/>
              </a:rPr>
              <a:t>基本</a:t>
            </a:r>
            <a:r>
              <a:rPr lang="zh-CN" altLang="en-US" sz="3000" dirty="0" smtClean="0">
                <a:latin typeface="DFKai-SB" panose="03000509000000000000" pitchFamily="65" charset="-120"/>
                <a:ea typeface="DFKai-SB" panose="03000509000000000000" pitchFamily="65" charset="-120"/>
              </a:rPr>
              <a:t>職能</a:t>
            </a:r>
            <a:r>
              <a:rPr lang="zh-TW" altLang="en-US" sz="3000" dirty="0" smtClean="0">
                <a:latin typeface="DFKai-SB" panose="03000509000000000000" pitchFamily="65" charset="-120"/>
                <a:ea typeface="DFKai-SB" panose="03000509000000000000" pitchFamily="65" charset="-120"/>
              </a:rPr>
              <a:t>包括</a:t>
            </a:r>
            <a:endParaRPr lang="zh-CN" altLang="en-US" sz="3000" dirty="0">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FA485A90-FF53-43E3-A027-4A980AA30DBC}"/>
              </a:ext>
            </a:extLst>
          </p:cNvPr>
          <p:cNvSpPr/>
          <p:nvPr/>
        </p:nvSpPr>
        <p:spPr>
          <a:xfrm>
            <a:off x="2153752" y="1457467"/>
            <a:ext cx="1804946" cy="5804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800" b="1" dirty="0">
                <a:latin typeface="DFKai-SB" panose="03000509000000000000" pitchFamily="65" charset="-120"/>
                <a:ea typeface="DFKai-SB" panose="03000509000000000000" pitchFamily="65" charset="-120"/>
              </a:rPr>
              <a:t>提供領導</a:t>
            </a:r>
          </a:p>
        </p:txBody>
      </p:sp>
      <p:sp>
        <p:nvSpPr>
          <p:cNvPr id="8" name="矩形 7">
            <a:extLst>
              <a:ext uri="{FF2B5EF4-FFF2-40B4-BE49-F238E27FC236}">
                <a16:creationId xmlns:a16="http://schemas.microsoft.com/office/drawing/2014/main" id="{A04EF8B7-33F6-486C-84F2-6DDCE8C049AB}"/>
              </a:ext>
            </a:extLst>
          </p:cNvPr>
          <p:cNvSpPr/>
          <p:nvPr/>
        </p:nvSpPr>
        <p:spPr>
          <a:xfrm>
            <a:off x="2160871" y="2267960"/>
            <a:ext cx="1804946" cy="58044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smtClean="0">
                <a:latin typeface="DFKai-SB" panose="03000509000000000000" pitchFamily="65" charset="-120"/>
                <a:ea typeface="DFKai-SB" panose="03000509000000000000" pitchFamily="65" charset="-120"/>
              </a:rPr>
              <a:t>促進研究</a:t>
            </a:r>
            <a:endParaRPr lang="zh-CN" altLang="en-US" sz="2800" b="1" dirty="0">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739ED8FA-EE4C-4EBF-80F6-A18531A1655C}"/>
              </a:ext>
            </a:extLst>
          </p:cNvPr>
          <p:cNvSpPr/>
          <p:nvPr/>
        </p:nvSpPr>
        <p:spPr>
          <a:xfrm>
            <a:off x="2153752" y="3044760"/>
            <a:ext cx="1804946" cy="58044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800" b="1" dirty="0">
                <a:latin typeface="DFKai-SB" panose="03000509000000000000" pitchFamily="65" charset="-120"/>
                <a:ea typeface="DFKai-SB" panose="03000509000000000000" pitchFamily="65" charset="-120"/>
              </a:rPr>
              <a:t>制定規範</a:t>
            </a:r>
          </a:p>
        </p:txBody>
      </p:sp>
      <p:sp>
        <p:nvSpPr>
          <p:cNvPr id="10" name="矩形 9">
            <a:extLst>
              <a:ext uri="{FF2B5EF4-FFF2-40B4-BE49-F238E27FC236}">
                <a16:creationId xmlns:a16="http://schemas.microsoft.com/office/drawing/2014/main" id="{B6609C00-11DC-4837-8361-6583D4B3E2E2}"/>
              </a:ext>
            </a:extLst>
          </p:cNvPr>
          <p:cNvSpPr/>
          <p:nvPr/>
        </p:nvSpPr>
        <p:spPr>
          <a:xfrm>
            <a:off x="2160871" y="3780800"/>
            <a:ext cx="1804946" cy="58044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800" b="1" dirty="0" smtClean="0">
                <a:latin typeface="DFKai-SB" panose="03000509000000000000" pitchFamily="65" charset="-120"/>
                <a:ea typeface="DFKai-SB" panose="03000509000000000000" pitchFamily="65" charset="-120"/>
              </a:rPr>
              <a:t>宣傳推廣</a:t>
            </a:r>
            <a:endParaRPr lang="zh-CN" altLang="en-US" sz="2800" b="1" dirty="0">
              <a:latin typeface="DFKai-SB" panose="03000509000000000000" pitchFamily="65" charset="-120"/>
              <a:ea typeface="DFKai-SB" panose="03000509000000000000" pitchFamily="65" charset="-120"/>
            </a:endParaRPr>
          </a:p>
        </p:txBody>
      </p:sp>
      <p:sp>
        <p:nvSpPr>
          <p:cNvPr id="11" name="矩形 10">
            <a:extLst>
              <a:ext uri="{FF2B5EF4-FFF2-40B4-BE49-F238E27FC236}">
                <a16:creationId xmlns:a16="http://schemas.microsoft.com/office/drawing/2014/main" id="{2DA39224-4653-4456-9FED-8DA831DB6F0F}"/>
              </a:ext>
            </a:extLst>
          </p:cNvPr>
          <p:cNvSpPr/>
          <p:nvPr/>
        </p:nvSpPr>
        <p:spPr>
          <a:xfrm>
            <a:off x="2153752" y="4542930"/>
            <a:ext cx="1804946" cy="58044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800" b="1" dirty="0">
                <a:latin typeface="DFKai-SB" panose="03000509000000000000" pitchFamily="65" charset="-120"/>
                <a:ea typeface="DFKai-SB" panose="03000509000000000000" pitchFamily="65" charset="-120"/>
              </a:rPr>
              <a:t>提供支援</a:t>
            </a:r>
          </a:p>
        </p:txBody>
      </p:sp>
      <p:sp>
        <p:nvSpPr>
          <p:cNvPr id="12" name="矩形 11">
            <a:extLst>
              <a:ext uri="{FF2B5EF4-FFF2-40B4-BE49-F238E27FC236}">
                <a16:creationId xmlns:a16="http://schemas.microsoft.com/office/drawing/2014/main" id="{230D18E1-7912-425F-8FF4-1A3D8EACE2B3}"/>
              </a:ext>
            </a:extLst>
          </p:cNvPr>
          <p:cNvSpPr/>
          <p:nvPr/>
        </p:nvSpPr>
        <p:spPr>
          <a:xfrm>
            <a:off x="2153752" y="5318603"/>
            <a:ext cx="1804946" cy="58044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b="1" dirty="0">
                <a:latin typeface="DFKai-SB" panose="03000509000000000000" pitchFamily="65" charset="-120"/>
                <a:ea typeface="DFKai-SB" panose="03000509000000000000" pitchFamily="65" charset="-120"/>
              </a:rPr>
              <a:t>監測評估</a:t>
            </a:r>
          </a:p>
        </p:txBody>
      </p:sp>
      <p:sp>
        <p:nvSpPr>
          <p:cNvPr id="7" name="矩形 6">
            <a:extLst>
              <a:ext uri="{FF2B5EF4-FFF2-40B4-BE49-F238E27FC236}">
                <a16:creationId xmlns:a16="http://schemas.microsoft.com/office/drawing/2014/main" id="{DB677973-D1C5-4AAD-A5A8-42A27FA5FF99}"/>
              </a:ext>
            </a:extLst>
          </p:cNvPr>
          <p:cNvSpPr/>
          <p:nvPr/>
        </p:nvSpPr>
        <p:spPr>
          <a:xfrm>
            <a:off x="4057463" y="1242298"/>
            <a:ext cx="7731588" cy="830997"/>
          </a:xfrm>
          <a:prstGeom prst="rect">
            <a:avLst/>
          </a:prstGeom>
          <a:ln w="28575">
            <a:solidFill>
              <a:srgbClr val="FF0000"/>
            </a:solidFill>
          </a:ln>
        </p:spPr>
        <p:txBody>
          <a:bodyPr wrap="square">
            <a:spAutoFit/>
          </a:bodyPr>
          <a:lstStyle/>
          <a:p>
            <a:pPr>
              <a:buClr>
                <a:srgbClr val="C00000"/>
              </a:buClr>
              <a:buSzPct val="100000"/>
            </a:pPr>
            <a:r>
              <a:rPr lang="zh-TW" altLang="en-US" sz="2400" dirty="0" smtClean="0">
                <a:latin typeface="DFKai-SB" panose="03000509000000000000" pitchFamily="65" charset="-120"/>
                <a:ea typeface="DFKai-SB" panose="03000509000000000000" pitchFamily="65" charset="-120"/>
              </a:rPr>
              <a:t>領導</a:t>
            </a:r>
            <a:r>
              <a:rPr lang="zh-TW" altLang="en-US" sz="2400" dirty="0">
                <a:latin typeface="DFKai-SB" panose="03000509000000000000" pitchFamily="65" charset="-120"/>
                <a:ea typeface="DFKai-SB" panose="03000509000000000000" pitchFamily="65" charset="-120"/>
              </a:rPr>
              <a:t>和協調國際衞生事務，管理控制國際疾病</a:t>
            </a:r>
            <a:r>
              <a:rPr lang="zh-TW" altLang="en-US" sz="2400" dirty="0" smtClean="0">
                <a:latin typeface="DFKai-SB" panose="03000509000000000000" pitchFamily="65" charset="-120"/>
                <a:ea typeface="DFKai-SB" panose="03000509000000000000" pitchFamily="65" charset="-120"/>
              </a:rPr>
              <a:t>傳播以協助成員國</a:t>
            </a:r>
            <a:r>
              <a:rPr lang="zh-CN" altLang="en-US" sz="2400" dirty="0" smtClean="0">
                <a:latin typeface="DFKai-SB" panose="03000509000000000000" pitchFamily="65" charset="-120"/>
                <a:ea typeface="DFKai-SB" panose="03000509000000000000" pitchFamily="65" charset="-120"/>
              </a:rPr>
              <a:t>預防、治療</a:t>
            </a:r>
            <a:r>
              <a:rPr lang="zh-TW" altLang="en-US" sz="2400" dirty="0">
                <a:latin typeface="DFKai-SB" panose="03000509000000000000" pitchFamily="65" charset="-120"/>
                <a:ea typeface="DFKai-SB" panose="03000509000000000000" pitchFamily="65" charset="-120"/>
              </a:rPr>
              <a:t>疾病，與</a:t>
            </a:r>
            <a:r>
              <a:rPr lang="zh-TW" altLang="en-US" sz="2400" dirty="0" smtClean="0">
                <a:latin typeface="DFKai-SB" panose="03000509000000000000" pitchFamily="65" charset="-120"/>
                <a:ea typeface="DFKai-SB" panose="03000509000000000000" pitchFamily="65" charset="-120"/>
              </a:rPr>
              <a:t>監察成員國履行公約協定。</a:t>
            </a:r>
            <a:endParaRPr lang="en-US" altLang="zh-CN" sz="2400" dirty="0">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D6226FAB-474D-4BD3-B1B6-0FED2F0EA544}"/>
              </a:ext>
            </a:extLst>
          </p:cNvPr>
          <p:cNvSpPr/>
          <p:nvPr/>
        </p:nvSpPr>
        <p:spPr>
          <a:xfrm>
            <a:off x="4057463" y="2219717"/>
            <a:ext cx="7731588" cy="830997"/>
          </a:xfrm>
          <a:prstGeom prst="rect">
            <a:avLst/>
          </a:prstGeom>
          <a:ln w="28575">
            <a:solidFill>
              <a:srgbClr val="FF0000"/>
            </a:solidFill>
          </a:ln>
        </p:spPr>
        <p:txBody>
          <a:bodyPr wrap="square">
            <a:spAutoFit/>
          </a:bodyPr>
          <a:lstStyle/>
          <a:p>
            <a:r>
              <a:rPr lang="zh-CN" altLang="en-US" sz="2400" dirty="0" smtClean="0">
                <a:latin typeface="DFKai-SB" panose="03000509000000000000" pitchFamily="65" charset="-120"/>
                <a:ea typeface="DFKai-SB" panose="03000509000000000000" pitchFamily="65" charset="-120"/>
              </a:rPr>
              <a:t>集</a:t>
            </a:r>
            <a:r>
              <a:rPr lang="zh-TW" altLang="en-US" sz="2400" dirty="0" smtClean="0">
                <a:latin typeface="DFKai-SB" panose="03000509000000000000" pitchFamily="65" charset="-120"/>
                <a:ea typeface="DFKai-SB" panose="03000509000000000000" pitchFamily="65" charset="-120"/>
              </a:rPr>
              <a:t>合</a:t>
            </a:r>
            <a:r>
              <a:rPr lang="zh-CN" altLang="en-US" sz="2400" dirty="0">
                <a:latin typeface="DFKai-SB" panose="03000509000000000000" pitchFamily="65" charset="-120"/>
                <a:ea typeface="DFKai-SB" panose="03000509000000000000" pitchFamily="65" charset="-120"/>
              </a:rPr>
              <a:t>世界衞生</a:t>
            </a:r>
            <a:r>
              <a:rPr lang="zh-CN" altLang="en-US" sz="2400" dirty="0" smtClean="0">
                <a:latin typeface="DFKai-SB" panose="03000509000000000000" pitchFamily="65" charset="-120"/>
                <a:ea typeface="DFKai-SB" panose="03000509000000000000" pitchFamily="65" charset="-120"/>
              </a:rPr>
              <a:t>專家製作國際參考材料和提出建議，促進</a:t>
            </a:r>
            <a:r>
              <a:rPr lang="zh-TW" altLang="en-US" sz="2400" dirty="0" smtClean="0">
                <a:latin typeface="DFKai-SB" panose="03000509000000000000" pitchFamily="65" charset="-120"/>
                <a:ea typeface="DFKai-SB" panose="03000509000000000000" pitchFamily="65" charset="-120"/>
              </a:rPr>
              <a:t>研究</a:t>
            </a:r>
            <a:r>
              <a:rPr lang="zh-TW" altLang="en-US" sz="2400" dirty="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開發、</a:t>
            </a:r>
            <a:r>
              <a:rPr lang="zh-TW" altLang="en-US" sz="2400" dirty="0">
                <a:latin typeface="DFKai-SB" panose="03000509000000000000" pitchFamily="65" charset="-120"/>
                <a:ea typeface="DFKai-SB" panose="03000509000000000000" pitchFamily="65" charset="-120"/>
              </a:rPr>
              <a:t>共享與推廣相關資訊與</a:t>
            </a:r>
            <a:r>
              <a:rPr lang="zh-TW" altLang="en-US" sz="2400" dirty="0" smtClean="0">
                <a:latin typeface="DFKai-SB" panose="03000509000000000000" pitchFamily="65" charset="-120"/>
                <a:ea typeface="DFKai-SB" panose="03000509000000000000" pitchFamily="65" charset="-120"/>
              </a:rPr>
              <a:t>知識。</a:t>
            </a:r>
            <a:endParaRPr lang="zh-CN" altLang="en-US" sz="2400" dirty="0">
              <a:latin typeface="DFKai-SB" panose="03000509000000000000" pitchFamily="65" charset="-120"/>
              <a:ea typeface="DFKai-SB" panose="03000509000000000000" pitchFamily="65" charset="-120"/>
            </a:endParaRPr>
          </a:p>
        </p:txBody>
      </p:sp>
      <p:sp>
        <p:nvSpPr>
          <p:cNvPr id="15" name="矩形 14">
            <a:extLst>
              <a:ext uri="{FF2B5EF4-FFF2-40B4-BE49-F238E27FC236}">
                <a16:creationId xmlns:a16="http://schemas.microsoft.com/office/drawing/2014/main" id="{B418EB24-9489-4AD2-82B9-1B06F1B70BF8}"/>
              </a:ext>
            </a:extLst>
          </p:cNvPr>
          <p:cNvSpPr/>
          <p:nvPr/>
        </p:nvSpPr>
        <p:spPr>
          <a:xfrm>
            <a:off x="4057464" y="3197136"/>
            <a:ext cx="7731588" cy="461665"/>
          </a:xfrm>
          <a:prstGeom prst="rect">
            <a:avLst/>
          </a:prstGeom>
          <a:ln w="28575">
            <a:solidFill>
              <a:srgbClr val="FF0000"/>
            </a:solidFill>
          </a:ln>
        </p:spPr>
        <p:txBody>
          <a:bodyPr wrap="square">
            <a:spAutoFit/>
          </a:bodyPr>
          <a:lstStyle/>
          <a:p>
            <a:pPr>
              <a:buClr>
                <a:srgbClr val="C00000"/>
              </a:buClr>
              <a:buSzPct val="100000"/>
            </a:pPr>
            <a:r>
              <a:rPr lang="zh-TW" altLang="en-US" sz="2400" dirty="0" smtClean="0">
                <a:latin typeface="DFKai-SB" panose="03000509000000000000" pitchFamily="65" charset="-120"/>
                <a:ea typeface="DFKai-SB" panose="03000509000000000000" pitchFamily="65" charset="-120"/>
              </a:rPr>
              <a:t>訂定國際標準、條例、公約等</a:t>
            </a:r>
            <a:r>
              <a:rPr lang="zh-TW" altLang="en-US" sz="2400" dirty="0">
                <a:latin typeface="DFKai-SB" panose="03000509000000000000" pitchFamily="65" charset="-120"/>
                <a:ea typeface="DFKai-SB" panose="03000509000000000000" pitchFamily="65" charset="-120"/>
              </a:rPr>
              <a:t>供</a:t>
            </a:r>
            <a:r>
              <a:rPr lang="zh-TW" altLang="en-US" sz="2400" dirty="0" smtClean="0">
                <a:latin typeface="DFKai-SB" panose="03000509000000000000" pitchFamily="65" charset="-120"/>
                <a:ea typeface="DFKai-SB" panose="03000509000000000000" pitchFamily="65" charset="-120"/>
              </a:rPr>
              <a:t>成員國參考與促成採用。</a:t>
            </a:r>
            <a:endParaRPr lang="en-US" altLang="zh-CN" sz="2400" dirty="0">
              <a:latin typeface="DFKai-SB" panose="03000509000000000000" pitchFamily="65" charset="-120"/>
              <a:ea typeface="DFKai-SB" panose="03000509000000000000" pitchFamily="65" charset="-120"/>
            </a:endParaRPr>
          </a:p>
        </p:txBody>
      </p:sp>
      <p:sp>
        <p:nvSpPr>
          <p:cNvPr id="16" name="矩形 15">
            <a:extLst>
              <a:ext uri="{FF2B5EF4-FFF2-40B4-BE49-F238E27FC236}">
                <a16:creationId xmlns:a16="http://schemas.microsoft.com/office/drawing/2014/main" id="{A3938EC8-1A91-41FF-94B0-EE9BBB5D9F63}"/>
              </a:ext>
            </a:extLst>
          </p:cNvPr>
          <p:cNvSpPr/>
          <p:nvPr/>
        </p:nvSpPr>
        <p:spPr>
          <a:xfrm>
            <a:off x="4057463" y="4417653"/>
            <a:ext cx="7731588" cy="830997"/>
          </a:xfrm>
          <a:prstGeom prst="rect">
            <a:avLst/>
          </a:prstGeom>
          <a:ln w="28575">
            <a:solidFill>
              <a:srgbClr val="FF0000"/>
            </a:solidFill>
          </a:ln>
        </p:spPr>
        <p:txBody>
          <a:bodyPr wrap="square">
            <a:spAutoFit/>
          </a:bodyPr>
          <a:lstStyle/>
          <a:p>
            <a:pPr>
              <a:buClr>
                <a:srgbClr val="C00000"/>
              </a:buClr>
              <a:buSzPct val="100000"/>
            </a:pPr>
            <a:r>
              <a:rPr lang="zh-TW" altLang="en-US" sz="2400" dirty="0" smtClean="0">
                <a:latin typeface="DFKai-SB" panose="03000509000000000000" pitchFamily="65" charset="-120"/>
                <a:ea typeface="DFKai-SB" panose="03000509000000000000" pitchFamily="65" charset="-120"/>
              </a:rPr>
              <a:t>向成員國</a:t>
            </a:r>
            <a:r>
              <a:rPr lang="zh-CN" altLang="en-US" sz="2400" dirty="0" smtClean="0">
                <a:latin typeface="DFKai-SB" panose="03000509000000000000" pitchFamily="65" charset="-120"/>
                <a:ea typeface="DFKai-SB" panose="03000509000000000000" pitchFamily="65" charset="-120"/>
              </a:rPr>
              <a:t>提供</a:t>
            </a:r>
            <a:r>
              <a:rPr lang="zh-CN" altLang="en-US" sz="2400" dirty="0">
                <a:latin typeface="DFKai-SB" panose="03000509000000000000" pitchFamily="65" charset="-120"/>
                <a:ea typeface="DFKai-SB" panose="03000509000000000000" pitchFamily="65" charset="-120"/>
              </a:rPr>
              <a:t>技術支援，促進</a:t>
            </a:r>
            <a:r>
              <a:rPr lang="zh-CN" altLang="en-US" sz="2400" dirty="0" smtClean="0">
                <a:latin typeface="DFKai-SB" panose="03000509000000000000" pitchFamily="65" charset="-120"/>
                <a:ea typeface="DFKai-SB" panose="03000509000000000000" pitchFamily="65" charset="-120"/>
              </a:rPr>
              <a:t>變革</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標楷體" panose="03000509000000000000" pitchFamily="65" charset="-120"/>
                <a:ea typeface="標楷體" panose="03000509000000000000" pitchFamily="65" charset="-120"/>
              </a:rPr>
              <a:t>協助</a:t>
            </a:r>
            <a:r>
              <a:rPr lang="zh-TW" altLang="en-US" sz="2400" dirty="0" smtClean="0">
                <a:latin typeface="標楷體" panose="03000509000000000000" pitchFamily="65" charset="-120"/>
                <a:ea typeface="標楷體" panose="03000509000000000000" pitchFamily="65" charset="-120"/>
              </a:rPr>
              <a:t>成員國</a:t>
            </a:r>
            <a:r>
              <a:rPr lang="zh-CN" altLang="en-US" sz="2400" dirty="0" smtClean="0">
                <a:latin typeface="標楷體" panose="03000509000000000000" pitchFamily="65" charset="-120"/>
                <a:ea typeface="標楷體" panose="03000509000000000000" pitchFamily="65" charset="-120"/>
              </a:rPr>
              <a:t>加強本國緊急管理風險的能力</a:t>
            </a:r>
            <a:r>
              <a:rPr lang="zh-TW" altLang="en-US" sz="2400" dirty="0" smtClean="0">
                <a:latin typeface="標楷體" panose="03000509000000000000" pitchFamily="65" charset="-120"/>
                <a:ea typeface="標楷體" panose="03000509000000000000" pitchFamily="65" charset="-120"/>
              </a:rPr>
              <a:t>。</a:t>
            </a:r>
            <a:endParaRPr lang="en-US" altLang="zh-CN" sz="2400" dirty="0">
              <a:latin typeface="標楷體" panose="03000509000000000000" pitchFamily="65" charset="-120"/>
              <a:ea typeface="標楷體" panose="03000509000000000000" pitchFamily="65" charset="-120"/>
            </a:endParaRPr>
          </a:p>
        </p:txBody>
      </p:sp>
      <p:sp>
        <p:nvSpPr>
          <p:cNvPr id="17" name="矩形 16">
            <a:extLst>
              <a:ext uri="{FF2B5EF4-FFF2-40B4-BE49-F238E27FC236}">
                <a16:creationId xmlns:a16="http://schemas.microsoft.com/office/drawing/2014/main" id="{C25D01DC-A356-42A9-99C2-DA88CCFDAAE0}"/>
              </a:ext>
            </a:extLst>
          </p:cNvPr>
          <p:cNvSpPr/>
          <p:nvPr/>
        </p:nvSpPr>
        <p:spPr>
          <a:xfrm>
            <a:off x="4057463" y="5363821"/>
            <a:ext cx="7731588" cy="830997"/>
          </a:xfrm>
          <a:prstGeom prst="rect">
            <a:avLst/>
          </a:prstGeom>
          <a:ln w="28575">
            <a:solidFill>
              <a:srgbClr val="FF0000"/>
            </a:solidFill>
          </a:ln>
        </p:spPr>
        <p:txBody>
          <a:bodyPr wrap="square">
            <a:spAutoFit/>
          </a:bodyPr>
          <a:lstStyle/>
          <a:p>
            <a:pPr>
              <a:buClr>
                <a:srgbClr val="C00000"/>
              </a:buClr>
              <a:buSzPct val="100000"/>
            </a:pPr>
            <a:r>
              <a:rPr lang="zh-CN" altLang="en-US" sz="2400" dirty="0" smtClean="0">
                <a:latin typeface="DFKai-SB" panose="03000509000000000000" pitchFamily="65" charset="-120"/>
                <a:ea typeface="DFKai-SB" panose="03000509000000000000" pitchFamily="65" charset="-120"/>
              </a:rPr>
              <a:t>收集</a:t>
            </a:r>
            <a:r>
              <a:rPr lang="zh-CN" altLang="en-US" sz="2400" dirty="0">
                <a:latin typeface="DFKai-SB" panose="03000509000000000000" pitchFamily="65" charset="-120"/>
                <a:ea typeface="DFKai-SB" panose="03000509000000000000" pitchFamily="65" charset="-120"/>
              </a:rPr>
              <a:t>和</a:t>
            </a:r>
            <a:r>
              <a:rPr lang="zh-CN" altLang="en-US" sz="2400" dirty="0" smtClean="0">
                <a:latin typeface="DFKai-SB" panose="03000509000000000000" pitchFamily="65" charset="-120"/>
                <a:ea typeface="DFKai-SB" panose="03000509000000000000" pitchFamily="65" charset="-120"/>
              </a:rPr>
              <a:t>分析數</a:t>
            </a:r>
            <a:r>
              <a:rPr lang="zh-TW" altLang="en-US" sz="2400" dirty="0" smtClean="0">
                <a:latin typeface="DFKai-SB" panose="03000509000000000000" pitchFamily="65" charset="-120"/>
                <a:ea typeface="DFKai-SB" panose="03000509000000000000" pitchFamily="65" charset="-120"/>
              </a:rPr>
              <a:t>據進行</a:t>
            </a:r>
            <a:r>
              <a:rPr lang="zh-CN" altLang="en-US" sz="2400" dirty="0" smtClean="0">
                <a:latin typeface="DFKai-SB" panose="03000509000000000000" pitchFamily="65" charset="-120"/>
                <a:ea typeface="DFKai-SB" panose="03000509000000000000" pitchFamily="65" charset="-120"/>
              </a:rPr>
              <a:t>監測</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評估趨勢</a:t>
            </a:r>
            <a:r>
              <a:rPr lang="zh-TW" altLang="en-US" sz="2400" dirty="0" smtClean="0">
                <a:latin typeface="DFKai-SB" panose="03000509000000000000" pitchFamily="65" charset="-120"/>
                <a:ea typeface="DFKai-SB" panose="03000509000000000000" pitchFamily="65" charset="-120"/>
              </a:rPr>
              <a:t>與風險，以預防和應對公共衞生危機。</a:t>
            </a:r>
            <a:endParaRPr lang="zh-CN" altLang="en-US" sz="2400" dirty="0">
              <a:latin typeface="DFKai-SB" panose="03000509000000000000" pitchFamily="65" charset="-120"/>
              <a:ea typeface="DFKai-SB" panose="03000509000000000000" pitchFamily="65" charset="-120"/>
            </a:endParaRPr>
          </a:p>
        </p:txBody>
      </p:sp>
      <p:cxnSp>
        <p:nvCxnSpPr>
          <p:cNvPr id="19" name="直接连接符 18">
            <a:extLst>
              <a:ext uri="{FF2B5EF4-FFF2-40B4-BE49-F238E27FC236}">
                <a16:creationId xmlns:a16="http://schemas.microsoft.com/office/drawing/2014/main" id="{83343A75-CA15-4AF2-AB4B-752FB0A22732}"/>
              </a:ext>
            </a:extLst>
          </p:cNvPr>
          <p:cNvCxnSpPr>
            <a:cxnSpLocks/>
            <a:stCxn id="6" idx="6"/>
            <a:endCxn id="5" idx="1"/>
          </p:cNvCxnSpPr>
          <p:nvPr/>
        </p:nvCxnSpPr>
        <p:spPr>
          <a:xfrm flipV="1">
            <a:off x="1682983" y="1747690"/>
            <a:ext cx="470769" cy="1658444"/>
          </a:xfrm>
          <a:prstGeom prst="line">
            <a:avLst/>
          </a:prstGeom>
        </p:spPr>
        <p:style>
          <a:lnRef idx="3">
            <a:schemeClr val="dk1"/>
          </a:lnRef>
          <a:fillRef idx="0">
            <a:schemeClr val="dk1"/>
          </a:fillRef>
          <a:effectRef idx="2">
            <a:schemeClr val="dk1"/>
          </a:effectRef>
          <a:fontRef idx="minor">
            <a:schemeClr val="tx1"/>
          </a:fontRef>
        </p:style>
      </p:cxnSp>
      <p:cxnSp>
        <p:nvCxnSpPr>
          <p:cNvPr id="21" name="直接连接符 20">
            <a:extLst>
              <a:ext uri="{FF2B5EF4-FFF2-40B4-BE49-F238E27FC236}">
                <a16:creationId xmlns:a16="http://schemas.microsoft.com/office/drawing/2014/main" id="{DCA05185-1F0A-44CB-94B8-F56341BA4706}"/>
              </a:ext>
            </a:extLst>
          </p:cNvPr>
          <p:cNvCxnSpPr>
            <a:cxnSpLocks/>
            <a:stCxn id="6" idx="6"/>
            <a:endCxn id="8" idx="1"/>
          </p:cNvCxnSpPr>
          <p:nvPr/>
        </p:nvCxnSpPr>
        <p:spPr>
          <a:xfrm flipV="1">
            <a:off x="1682983" y="2558183"/>
            <a:ext cx="477888" cy="847951"/>
          </a:xfrm>
          <a:prstGeom prst="line">
            <a:avLst/>
          </a:prstGeom>
        </p:spPr>
        <p:style>
          <a:lnRef idx="3">
            <a:schemeClr val="dk1"/>
          </a:lnRef>
          <a:fillRef idx="0">
            <a:schemeClr val="dk1"/>
          </a:fillRef>
          <a:effectRef idx="2">
            <a:schemeClr val="dk1"/>
          </a:effectRef>
          <a:fontRef idx="minor">
            <a:schemeClr val="tx1"/>
          </a:fontRef>
        </p:style>
      </p:cxnSp>
      <p:cxnSp>
        <p:nvCxnSpPr>
          <p:cNvPr id="25" name="直接连接符 24">
            <a:extLst>
              <a:ext uri="{FF2B5EF4-FFF2-40B4-BE49-F238E27FC236}">
                <a16:creationId xmlns:a16="http://schemas.microsoft.com/office/drawing/2014/main" id="{59B07D81-1726-4E6B-811D-807C52B6170D}"/>
              </a:ext>
            </a:extLst>
          </p:cNvPr>
          <p:cNvCxnSpPr>
            <a:cxnSpLocks/>
            <a:stCxn id="6" idx="6"/>
            <a:endCxn id="12" idx="1"/>
          </p:cNvCxnSpPr>
          <p:nvPr/>
        </p:nvCxnSpPr>
        <p:spPr>
          <a:xfrm>
            <a:off x="1682983" y="3406134"/>
            <a:ext cx="470769" cy="2202692"/>
          </a:xfrm>
          <a:prstGeom prst="line">
            <a:avLst/>
          </a:prstGeom>
        </p:spPr>
        <p:style>
          <a:lnRef idx="3">
            <a:schemeClr val="dk1"/>
          </a:lnRef>
          <a:fillRef idx="0">
            <a:schemeClr val="dk1"/>
          </a:fillRef>
          <a:effectRef idx="2">
            <a:schemeClr val="dk1"/>
          </a:effectRef>
          <a:fontRef idx="minor">
            <a:schemeClr val="tx1"/>
          </a:fontRef>
        </p:style>
      </p:cxnSp>
      <p:cxnSp>
        <p:nvCxnSpPr>
          <p:cNvPr id="28" name="直接连接符 27">
            <a:extLst>
              <a:ext uri="{FF2B5EF4-FFF2-40B4-BE49-F238E27FC236}">
                <a16:creationId xmlns:a16="http://schemas.microsoft.com/office/drawing/2014/main" id="{06F69629-1FBA-47ED-9AA2-5BB8777DA3A6}"/>
              </a:ext>
            </a:extLst>
          </p:cNvPr>
          <p:cNvCxnSpPr>
            <a:cxnSpLocks/>
            <a:stCxn id="6" idx="6"/>
            <a:endCxn id="11" idx="1"/>
          </p:cNvCxnSpPr>
          <p:nvPr/>
        </p:nvCxnSpPr>
        <p:spPr>
          <a:xfrm>
            <a:off x="1682983" y="3406134"/>
            <a:ext cx="470769" cy="1427019"/>
          </a:xfrm>
          <a:prstGeom prst="line">
            <a:avLst/>
          </a:prstGeom>
        </p:spPr>
        <p:style>
          <a:lnRef idx="3">
            <a:schemeClr val="dk1"/>
          </a:lnRef>
          <a:fillRef idx="0">
            <a:schemeClr val="dk1"/>
          </a:fillRef>
          <a:effectRef idx="2">
            <a:schemeClr val="dk1"/>
          </a:effectRef>
          <a:fontRef idx="minor">
            <a:schemeClr val="tx1"/>
          </a:fontRef>
        </p:style>
      </p:cxnSp>
      <p:cxnSp>
        <p:nvCxnSpPr>
          <p:cNvPr id="31" name="直接连接符 30">
            <a:extLst>
              <a:ext uri="{FF2B5EF4-FFF2-40B4-BE49-F238E27FC236}">
                <a16:creationId xmlns:a16="http://schemas.microsoft.com/office/drawing/2014/main" id="{A94B0CE7-2C21-4F1A-B4C6-A3056445D19E}"/>
              </a:ext>
            </a:extLst>
          </p:cNvPr>
          <p:cNvCxnSpPr>
            <a:cxnSpLocks/>
            <a:stCxn id="6" idx="6"/>
            <a:endCxn id="10" idx="1"/>
          </p:cNvCxnSpPr>
          <p:nvPr/>
        </p:nvCxnSpPr>
        <p:spPr>
          <a:xfrm>
            <a:off x="1682983" y="3406134"/>
            <a:ext cx="477888" cy="664889"/>
          </a:xfrm>
          <a:prstGeom prst="line">
            <a:avLst/>
          </a:prstGeom>
        </p:spPr>
        <p:style>
          <a:lnRef idx="3">
            <a:schemeClr val="dk1"/>
          </a:lnRef>
          <a:fillRef idx="0">
            <a:schemeClr val="dk1"/>
          </a:fillRef>
          <a:effectRef idx="2">
            <a:schemeClr val="dk1"/>
          </a:effectRef>
          <a:fontRef idx="minor">
            <a:schemeClr val="tx1"/>
          </a:fontRef>
        </p:style>
      </p:cxnSp>
      <p:cxnSp>
        <p:nvCxnSpPr>
          <p:cNvPr id="34" name="直接连接符 33">
            <a:extLst>
              <a:ext uri="{FF2B5EF4-FFF2-40B4-BE49-F238E27FC236}">
                <a16:creationId xmlns:a16="http://schemas.microsoft.com/office/drawing/2014/main" id="{6D4E889D-F270-4C19-9267-1FF964FCE718}"/>
              </a:ext>
            </a:extLst>
          </p:cNvPr>
          <p:cNvCxnSpPr>
            <a:cxnSpLocks/>
            <a:stCxn id="6" idx="6"/>
            <a:endCxn id="9" idx="1"/>
          </p:cNvCxnSpPr>
          <p:nvPr/>
        </p:nvCxnSpPr>
        <p:spPr>
          <a:xfrm flipV="1">
            <a:off x="1682983" y="3334983"/>
            <a:ext cx="470769" cy="71151"/>
          </a:xfrm>
          <a:prstGeom prst="line">
            <a:avLst/>
          </a:prstGeom>
        </p:spPr>
        <p:style>
          <a:lnRef idx="3">
            <a:schemeClr val="dk1"/>
          </a:lnRef>
          <a:fillRef idx="0">
            <a:schemeClr val="dk1"/>
          </a:fillRef>
          <a:effectRef idx="2">
            <a:schemeClr val="dk1"/>
          </a:effectRef>
          <a:fontRef idx="minor">
            <a:schemeClr val="tx1"/>
          </a:fontRef>
        </p:style>
      </p:cxnSp>
      <p:sp>
        <p:nvSpPr>
          <p:cNvPr id="22" name="任意多边形: 形状 7">
            <a:extLst>
              <a:ext uri="{FF2B5EF4-FFF2-40B4-BE49-F238E27FC236}">
                <a16:creationId xmlns:a16="http://schemas.microsoft.com/office/drawing/2014/main" id="{38D14C48-A823-4288-9BC6-DF5A8579D713}"/>
              </a:ext>
            </a:extLst>
          </p:cNvPr>
          <p:cNvSpPr/>
          <p:nvPr/>
        </p:nvSpPr>
        <p:spPr bwMode="auto">
          <a:xfrm>
            <a:off x="1480538" y="190517"/>
            <a:ext cx="864753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20" name="Rectangle 19"/>
          <p:cNvSpPr/>
          <p:nvPr/>
        </p:nvSpPr>
        <p:spPr>
          <a:xfrm>
            <a:off x="4057464" y="3818520"/>
            <a:ext cx="7731588" cy="461665"/>
          </a:xfrm>
          <a:prstGeom prst="rect">
            <a:avLst/>
          </a:prstGeom>
          <a:ln w="28575">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宣傳推廣</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以</a:t>
            </a:r>
            <a:r>
              <a:rPr lang="zh-TW" altLang="ja-JP" sz="2400" dirty="0" smtClean="0">
                <a:latin typeface="標楷體" panose="03000509000000000000" pitchFamily="65" charset="-120"/>
                <a:ea typeface="標楷體" panose="03000509000000000000" pitchFamily="65" charset="-120"/>
                <a:cs typeface="Times New Roman" panose="02020603050405020304" pitchFamily="18" charset="0"/>
              </a:rPr>
              <a:t>提升</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大眾</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認識公共</a:t>
            </a:r>
            <a:r>
              <a:rPr lang="zh-TW" altLang="en-US" sz="2400" dirty="0">
                <a:latin typeface="DFKai-SB" panose="03000509000000000000" pitchFamily="65" charset="-120"/>
                <a:ea typeface="DFKai-SB" panose="03000509000000000000" pitchFamily="65" charset="-120"/>
              </a:rPr>
              <a:t>衞</a:t>
            </a:r>
            <a:r>
              <a:rPr lang="zh-TW" altLang="ja-JP" sz="2400" dirty="0" smtClean="0">
                <a:latin typeface="標楷體" panose="03000509000000000000" pitchFamily="65" charset="-120"/>
                <a:ea typeface="標楷體" panose="03000509000000000000" pitchFamily="65" charset="-120"/>
                <a:cs typeface="Times New Roman" panose="02020603050405020304" pitchFamily="18" charset="0"/>
              </a:rPr>
              <a:t>生</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相關</a:t>
            </a:r>
            <a:r>
              <a:rPr lang="zh-TW" altLang="en-US" sz="2400" dirty="0" smtClean="0">
                <a:latin typeface="標楷體" panose="03000509000000000000" pitchFamily="65" charset="-120"/>
                <a:ea typeface="標楷體" panose="03000509000000000000" pitchFamily="65" charset="-120"/>
                <a:cs typeface="Microsoft YaHei" panose="020B0503020204020204" pitchFamily="34" charset="-122"/>
              </a:rPr>
              <a:t>知識。</a:t>
            </a:r>
            <a:endParaRPr lang="ja-JP" altLang="en-US" sz="2400" dirty="0">
              <a:latin typeface="標楷體" panose="03000509000000000000" pitchFamily="65" charset="-120"/>
              <a:ea typeface="標楷體" panose="03000509000000000000" pitchFamily="65" charset="-120"/>
            </a:endParaRPr>
          </a:p>
        </p:txBody>
      </p:sp>
      <p:sp>
        <p:nvSpPr>
          <p:cNvPr id="47" name="Rectangle 46"/>
          <p:cNvSpPr/>
          <p:nvPr/>
        </p:nvSpPr>
        <p:spPr>
          <a:xfrm>
            <a:off x="1762502" y="6194818"/>
            <a:ext cx="4589922" cy="553998"/>
          </a:xfrm>
          <a:prstGeom prst="rect">
            <a:avLst/>
          </a:prstGeom>
        </p:spPr>
        <p:txBody>
          <a:bodyPr wrap="square">
            <a:spAutoFit/>
          </a:bodyPr>
          <a:lstStyle/>
          <a:p>
            <a:r>
              <a:rPr lang="zh-TW" altLang="en-US" sz="1000" kern="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000" kern="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kern="0" dirty="0">
                <a:latin typeface="標楷體" panose="03000509000000000000" pitchFamily="65" charset="-120"/>
                <a:ea typeface="標楷體" panose="03000509000000000000" pitchFamily="65" charset="-120"/>
                <a:cs typeface="Times New Roman" panose="02020603050405020304" pitchFamily="18" charset="0"/>
              </a:rPr>
              <a:t>世衞</a:t>
            </a:r>
            <a:endParaRPr lang="en-US" altLang="ja-JP" sz="1000" kern="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sz="1000" kern="0" dirty="0" smtClean="0">
                <a:latin typeface="Times New Roman" panose="02020603050405020304" pitchFamily="18" charset="0"/>
                <a:ea typeface="新細明體" panose="02020500000000000000" pitchFamily="18" charset="-120"/>
                <a:cs typeface="Times New Roman" panose="02020603050405020304" pitchFamily="18" charset="0"/>
              </a:rPr>
              <a:t>https</a:t>
            </a:r>
            <a:r>
              <a:rPr lang="en-US" altLang="ja-JP" sz="1000" kern="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000" kern="0" dirty="0" smtClean="0">
                <a:latin typeface="Times New Roman" panose="02020603050405020304" pitchFamily="18" charset="0"/>
                <a:ea typeface="新細明體" panose="02020500000000000000" pitchFamily="18" charset="-120"/>
                <a:cs typeface="Times New Roman" panose="02020603050405020304" pitchFamily="18" charset="0"/>
              </a:rPr>
              <a:t>www.who.int/zh/about/what-we-do/who-brochure</a:t>
            </a:r>
          </a:p>
          <a:p>
            <a:pPr marL="285750" indent="-285750">
              <a:buFont typeface="Arial" panose="020B0604020202020204" pitchFamily="34" charset="0"/>
              <a:buChar char="•"/>
            </a:pPr>
            <a:r>
              <a:rPr lang="en-US" altLang="ja-JP" sz="1000" kern="100" dirty="0">
                <a:latin typeface="Times New Roman" panose="02020603050405020304" pitchFamily="18" charset="0"/>
                <a:ea typeface="新細明體" panose="02020500000000000000" pitchFamily="18" charset="-120"/>
                <a:cs typeface="Times New Roman" panose="02020603050405020304" pitchFamily="18" charset="0"/>
              </a:rPr>
              <a:t>https://www.who.int/zh/about/what-we-do</a:t>
            </a:r>
            <a:endParaRPr lang="ja-JP" altLang="ja-JP" sz="10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48" name="Picture 47"/>
          <p:cNvPicPr>
            <a:picLocks noChangeAspect="1"/>
          </p:cNvPicPr>
          <p:nvPr/>
        </p:nvPicPr>
        <p:blipFill>
          <a:blip r:embed="rId2"/>
          <a:stretch>
            <a:fillRect/>
          </a:stretch>
        </p:blipFill>
        <p:spPr>
          <a:xfrm>
            <a:off x="400441" y="6194818"/>
            <a:ext cx="1282542" cy="489640"/>
          </a:xfrm>
          <a:prstGeom prst="rect">
            <a:avLst/>
          </a:prstGeom>
        </p:spPr>
      </p:pic>
    </p:spTree>
    <p:extLst>
      <p:ext uri="{BB962C8B-B14F-4D97-AF65-F5344CB8AC3E}">
        <p14:creationId xmlns:p14="http://schemas.microsoft.com/office/powerpoint/2010/main" val="3305246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a:extLst>
              <a:ext uri="{FF2B5EF4-FFF2-40B4-BE49-F238E27FC236}">
                <a16:creationId xmlns:a16="http://schemas.microsoft.com/office/drawing/2014/main" id="{5A7F2881-5016-4F94-A857-EE7CE2142E87}"/>
              </a:ext>
            </a:extLst>
          </p:cNvPr>
          <p:cNvSpPr/>
          <p:nvPr/>
        </p:nvSpPr>
        <p:spPr bwMode="auto">
          <a:xfrm>
            <a:off x="253004" y="1379771"/>
            <a:ext cx="11710396" cy="4775505"/>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30">
            <a:extLst>
              <a:ext uri="{FF2B5EF4-FFF2-40B4-BE49-F238E27FC236}">
                <a16:creationId xmlns:a16="http://schemas.microsoft.com/office/drawing/2014/main" id="{C9BBDB7C-9D04-44BA-A05E-3F328ADE292C}"/>
              </a:ext>
            </a:extLst>
          </p:cNvPr>
          <p:cNvSpPr/>
          <p:nvPr/>
        </p:nvSpPr>
        <p:spPr>
          <a:xfrm>
            <a:off x="515053" y="4051422"/>
            <a:ext cx="11258327" cy="191592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 name="矩形 5">
            <a:extLst>
              <a:ext uri="{FF2B5EF4-FFF2-40B4-BE49-F238E27FC236}">
                <a16:creationId xmlns:a16="http://schemas.microsoft.com/office/drawing/2014/main" id="{EA653C02-7715-4937-88BF-8DE283404896}"/>
              </a:ext>
            </a:extLst>
          </p:cNvPr>
          <p:cNvSpPr/>
          <p:nvPr/>
        </p:nvSpPr>
        <p:spPr>
          <a:xfrm>
            <a:off x="8893233" y="-501571"/>
            <a:ext cx="7308796" cy="3463395"/>
          </a:xfrm>
          <a:prstGeom prst="rect">
            <a:avLst/>
          </a:prstGeom>
        </p:spPr>
        <p:txBody>
          <a:bodyPr wrap="square" anchor="t">
            <a:normAutofit/>
          </a:bodyPr>
          <a:lstStyle/>
          <a:p>
            <a:pPr>
              <a:lnSpc>
                <a:spcPct val="140000"/>
              </a:lnSpc>
              <a:spcAft>
                <a:spcPts val="600"/>
              </a:spcAft>
              <a:buClr>
                <a:srgbClr val="C00000"/>
              </a:buClr>
            </a:pPr>
            <a:endParaRPr lang="en-US" altLang="zh-CN" sz="24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文本框 2">
            <a:extLst>
              <a:ext uri="{FF2B5EF4-FFF2-40B4-BE49-F238E27FC236}">
                <a16:creationId xmlns:a16="http://schemas.microsoft.com/office/drawing/2014/main" id="{05DF60A5-235E-48E2-AAFB-2CA8911BF03F}"/>
              </a:ext>
            </a:extLst>
          </p:cNvPr>
          <p:cNvSpPr txBox="1"/>
          <p:nvPr/>
        </p:nvSpPr>
        <p:spPr>
          <a:xfrm>
            <a:off x="515054" y="1479232"/>
            <a:ext cx="11258327" cy="2400657"/>
          </a:xfrm>
          <a:prstGeom prst="rect">
            <a:avLst/>
          </a:prstGeom>
          <a:noFill/>
          <a:ln w="38100">
            <a:solidFill>
              <a:srgbClr val="FF0000"/>
            </a:solidFill>
          </a:ln>
        </p:spPr>
        <p:txBody>
          <a:bodyPr wrap="square" rtlCol="0">
            <a:spAutoFit/>
          </a:bodyPr>
          <a:lstStyle/>
          <a:p>
            <a:pPr marL="342900" indent="-342900">
              <a:buFont typeface="Arial" panose="020B0604020202020204" pitchFamily="34" charset="0"/>
              <a:buChar char="•"/>
            </a:pP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聯合國推動</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全民</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健康</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覆蓋</a:t>
            </a:r>
            <a:r>
              <a:rPr lang="en-US" altLang="zh-TW" sz="2500" dirty="0">
                <a:latin typeface="Times New Roman" panose="02020603050405020304" pitchFamily="18" charset="0"/>
                <a:ea typeface="DFKai-SB" panose="03000509000000000000" pitchFamily="65" charset="-120"/>
                <a:cs typeface="Times New Roman" panose="02020603050405020304" pitchFamily="18" charset="0"/>
              </a:rPr>
              <a:t>(Universal Health </a:t>
            </a:r>
            <a:r>
              <a:rPr lang="en-US" altLang="zh-TW" sz="2500" dirty="0" smtClean="0">
                <a:latin typeface="Times New Roman" panose="02020603050405020304" pitchFamily="18" charset="0"/>
                <a:ea typeface="DFKai-SB" panose="03000509000000000000" pitchFamily="65" charset="-120"/>
                <a:cs typeface="Times New Roman" panose="02020603050405020304" pitchFamily="18" charset="0"/>
              </a:rPr>
              <a:t>Coverage)</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，即所有人都可以隨時隨地獲得所需要的</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衞</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生服務，包括全方位的基本</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衞</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生服務，</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從促進健康到</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預防、治療</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、康復和紓</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緩治療</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，並以</a:t>
            </a:r>
            <a:r>
              <a:rPr lang="en-US" altLang="zh-CN" sz="2500" dirty="0" smtClean="0">
                <a:latin typeface="Times New Roman" panose="02020603050405020304" pitchFamily="18" charset="0"/>
                <a:ea typeface="DFKai-SB" panose="03000509000000000000" pitchFamily="65" charset="-120"/>
                <a:cs typeface="Times New Roman" panose="02020603050405020304" pitchFamily="18" charset="0"/>
              </a:rPr>
              <a:t>20</a:t>
            </a:r>
            <a:r>
              <a:rPr lang="en-US" altLang="zh-TW" sz="2500" dirty="0" smtClean="0">
                <a:latin typeface="Times New Roman" panose="02020603050405020304" pitchFamily="18" charset="0"/>
                <a:ea typeface="DFKai-SB" panose="03000509000000000000" pitchFamily="65" charset="-120"/>
                <a:cs typeface="Times New Roman" panose="02020603050405020304" pitchFamily="18" charset="0"/>
              </a:rPr>
              <a:t>30</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實現</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全民健康覆蓋</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為目標。</a:t>
            </a:r>
            <a:endParaRPr lang="en-US" altLang="zh-TW" sz="25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世衞按各國情況與需要提供</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技術援助</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政策制定和改進效</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能</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策</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略</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等</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，推動</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計劃</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發展，除了協助</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各國發展本國</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的衞生系統</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與</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監測進展外</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，也</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與不同合作</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夥伴在</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不同情況</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和</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不同目的</a:t>
            </a:r>
            <a:r>
              <a:rPr lang="zh-CN" altLang="en-US" sz="2500" dirty="0" smtClean="0">
                <a:latin typeface="Times New Roman" panose="02020603050405020304" pitchFamily="18" charset="0"/>
                <a:ea typeface="DFKai-SB" panose="03000509000000000000" pitchFamily="65" charset="-120"/>
                <a:cs typeface="Times New Roman" panose="02020603050405020304" pitchFamily="18" charset="0"/>
              </a:rPr>
              <a:t>下</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開展</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合作，在世界各地推進全民健康覆蓋</a:t>
            </a:r>
            <a:r>
              <a:rPr lang="zh-TW" altLang="en-US" sz="25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5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本框 25">
            <a:extLst>
              <a:ext uri="{FF2B5EF4-FFF2-40B4-BE49-F238E27FC236}">
                <a16:creationId xmlns:a16="http://schemas.microsoft.com/office/drawing/2014/main" id="{6F568401-FE07-4F2B-AAC0-B39464F36AAD}"/>
              </a:ext>
            </a:extLst>
          </p:cNvPr>
          <p:cNvSpPr txBox="1"/>
          <p:nvPr/>
        </p:nvSpPr>
        <p:spPr>
          <a:xfrm>
            <a:off x="1743100" y="922848"/>
            <a:ext cx="8221942" cy="480131"/>
          </a:xfrm>
          <a:prstGeom prst="rect">
            <a:avLst/>
          </a:prstGeom>
          <a:noFill/>
        </p:spPr>
        <p:txBody>
          <a:bodyPr wrap="square" rtlCol="0">
            <a:spAutoFit/>
          </a:bodyPr>
          <a:lstStyle/>
          <a:p>
            <a:pPr>
              <a:lnSpc>
                <a:spcPct val="90000"/>
              </a:lnSpc>
              <a:spcBef>
                <a:spcPct val="0"/>
              </a:spcBef>
              <a:spcAft>
                <a:spcPts val="600"/>
              </a:spcAft>
            </a:pPr>
            <a:r>
              <a:rPr lang="zh-CN" altLang="en-US" sz="2800" b="1" kern="1200" dirty="0">
                <a:latin typeface="DFKai-SB" panose="03000509000000000000" pitchFamily="65" charset="-120"/>
                <a:ea typeface="DFKai-SB" panose="03000509000000000000" pitchFamily="65" charset="-120"/>
                <a:cs typeface="+mj-cs"/>
              </a:rPr>
              <a:t>推動全民健康覆蓋</a:t>
            </a:r>
            <a:r>
              <a:rPr lang="zh-CN" altLang="en-US" sz="2800" b="1" kern="1200" dirty="0" smtClean="0">
                <a:latin typeface="DFKai-SB" panose="03000509000000000000" pitchFamily="65" charset="-120"/>
                <a:ea typeface="DFKai-SB" panose="03000509000000000000" pitchFamily="65" charset="-120"/>
                <a:cs typeface="+mj-cs"/>
              </a:rPr>
              <a:t>計劃 </a:t>
            </a:r>
            <a:r>
              <a:rPr lang="en-US" altLang="zh-TW" sz="2800" b="1" kern="1200" dirty="0" smtClean="0">
                <a:latin typeface="DFKai-SB" panose="03000509000000000000" pitchFamily="65" charset="-120"/>
                <a:ea typeface="DFKai-SB" panose="03000509000000000000" pitchFamily="65" charset="-120"/>
                <a:cs typeface="+mj-cs"/>
              </a:rPr>
              <a:t>– </a:t>
            </a:r>
            <a:r>
              <a:rPr lang="zh-TW" altLang="en-US" sz="2800" b="1" kern="1200" dirty="0" smtClean="0">
                <a:latin typeface="DFKai-SB" panose="03000509000000000000" pitchFamily="65" charset="-120"/>
                <a:ea typeface="DFKai-SB" panose="03000509000000000000" pitchFamily="65" charset="-120"/>
                <a:cs typeface="+mj-cs"/>
              </a:rPr>
              <a:t>領導、宣傳、提供支援</a:t>
            </a:r>
            <a:endParaRPr lang="en-US" altLang="zh-CN" sz="2800" b="1" kern="1200" dirty="0">
              <a:latin typeface="DFKai-SB" panose="03000509000000000000" pitchFamily="65" charset="-120"/>
              <a:ea typeface="DFKai-SB" panose="03000509000000000000" pitchFamily="65" charset="-120"/>
              <a:cs typeface="+mj-cs"/>
            </a:endParaRPr>
          </a:p>
        </p:txBody>
      </p:sp>
      <p:sp>
        <p:nvSpPr>
          <p:cNvPr id="27" name="Freeform 5">
            <a:extLst>
              <a:ext uri="{FF2B5EF4-FFF2-40B4-BE49-F238E27FC236}">
                <a16:creationId xmlns:a16="http://schemas.microsoft.com/office/drawing/2014/main" id="{714E79BC-80D4-4F22-BA83-7BCAA35746CE}"/>
              </a:ext>
            </a:extLst>
          </p:cNvPr>
          <p:cNvSpPr/>
          <p:nvPr/>
        </p:nvSpPr>
        <p:spPr bwMode="auto">
          <a:xfrm>
            <a:off x="1275856" y="96298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2" name="文本框 2">
            <a:extLst>
              <a:ext uri="{FF2B5EF4-FFF2-40B4-BE49-F238E27FC236}">
                <a16:creationId xmlns:a16="http://schemas.microsoft.com/office/drawing/2014/main" id="{05DF60A5-235E-48E2-AAFB-2CA8911BF03F}"/>
              </a:ext>
            </a:extLst>
          </p:cNvPr>
          <p:cNvSpPr txBox="1"/>
          <p:nvPr/>
        </p:nvSpPr>
        <p:spPr>
          <a:xfrm>
            <a:off x="515053" y="4125280"/>
            <a:ext cx="7881430" cy="1785104"/>
          </a:xfrm>
          <a:prstGeom prst="rect">
            <a:avLst/>
          </a:prstGeom>
          <a:noFill/>
        </p:spPr>
        <p:txBody>
          <a:bodyPr wrap="square" rtlCol="0">
            <a:spAutoFit/>
          </a:bodyPr>
          <a:lstStyle/>
          <a:p>
            <a:r>
              <a:rPr lang="zh-CN" altLang="en-US" sz="2400" dirty="0" smtClean="0">
                <a:latin typeface="DFKai-SB" panose="03000509000000000000" pitchFamily="65" charset="-120"/>
                <a:ea typeface="DFKai-SB" panose="03000509000000000000" pitchFamily="65" charset="-120"/>
              </a:rPr>
              <a:t>實現全民健康覆蓋是世界各國在</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年通過可持續發展目標時設定的目標之一。各國在</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年聯合國大會關於全民健康覆蓋的高級別會議上重申了這一承諾。</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觀看視頻</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，瞭解全民健康</a:t>
            </a: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覆蓋</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https</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www.youtube.com/watch?v=BU03r1NgR7k</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2167467" y="6155276"/>
            <a:ext cx="8709578" cy="707886"/>
          </a:xfrm>
          <a:prstGeom prst="rect">
            <a:avLst/>
          </a:prstGeom>
        </p:spPr>
        <p:txBody>
          <a:bodyPr wrap="square">
            <a:spAutoFit/>
          </a:bodyPr>
          <a:lstStyle/>
          <a:p>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0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dirty="0">
                <a:latin typeface="標楷體" panose="03000509000000000000" pitchFamily="65" charset="-120"/>
                <a:ea typeface="標楷體" panose="03000509000000000000" pitchFamily="65" charset="-120"/>
                <a:cs typeface="Times New Roman" panose="02020603050405020304" pitchFamily="18" charset="0"/>
              </a:rPr>
              <a:t>世衞</a:t>
            </a:r>
            <a:endParaRPr lang="en-US" altLang="ja-JP" sz="10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sz="1000" dirty="0" smtClean="0">
                <a:latin typeface="Times New Roman" panose="02020603050405020304" pitchFamily="18" charset="0"/>
                <a:cs typeface="Times New Roman" panose="02020603050405020304" pitchFamily="18" charset="0"/>
              </a:rPr>
              <a:t>https://www.who.int/zh/news-room/fact-sheets/detail/universal-health-coverage-(</a:t>
            </a:r>
            <a:r>
              <a:rPr lang="en-US" altLang="ja-JP" sz="1000" dirty="0">
                <a:latin typeface="Times New Roman" panose="02020603050405020304" pitchFamily="18" charset="0"/>
                <a:cs typeface="Times New Roman" panose="02020603050405020304" pitchFamily="18" charset="0"/>
              </a:rPr>
              <a:t>uhc</a:t>
            </a:r>
            <a:r>
              <a:rPr lang="en-US" altLang="ja-JP" sz="1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ja-JP" sz="1000" dirty="0">
                <a:latin typeface="Times New Roman" panose="02020603050405020304" pitchFamily="18" charset="0"/>
                <a:cs typeface="Times New Roman" panose="02020603050405020304" pitchFamily="18" charset="0"/>
              </a:rPr>
              <a:t>https://</a:t>
            </a:r>
            <a:r>
              <a:rPr lang="en-US" altLang="ja-JP" sz="1000" dirty="0" smtClean="0">
                <a:latin typeface="Times New Roman" panose="02020603050405020304" pitchFamily="18" charset="0"/>
                <a:cs typeface="Times New Roman" panose="02020603050405020304" pitchFamily="18" charset="0"/>
              </a:rPr>
              <a:t>www.un.org/zh/observances/universal-health-coverage-day</a:t>
            </a:r>
          </a:p>
          <a:p>
            <a:pPr marL="285750" indent="-285750">
              <a:buFont typeface="Arial" panose="020B0604020202020204" pitchFamily="34" charset="0"/>
              <a:buChar char="•"/>
            </a:pPr>
            <a:r>
              <a:rPr lang="en-US" altLang="ja-JP" sz="1000" dirty="0">
                <a:latin typeface="Times New Roman" panose="02020603050405020304" pitchFamily="18" charset="0"/>
                <a:cs typeface="Times New Roman" panose="02020603050405020304" pitchFamily="18" charset="0"/>
              </a:rPr>
              <a:t>https://</a:t>
            </a:r>
            <a:r>
              <a:rPr lang="en-US" altLang="ja-JP" sz="1000" dirty="0" smtClean="0">
                <a:latin typeface="Times New Roman" panose="02020603050405020304" pitchFamily="18" charset="0"/>
                <a:cs typeface="Times New Roman" panose="02020603050405020304" pitchFamily="18" charset="0"/>
              </a:rPr>
              <a:t>www.youtube.com/watch?v=BU03r1NgR7k</a:t>
            </a:r>
            <a:endParaRPr lang="en-US" altLang="ja-JP" sz="1000" dirty="0">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a16="http://schemas.microsoft.com/office/drawing/2014/main" id="{75C6692A-BDFC-4CD3-B0F6-B861CCA1595F}"/>
              </a:ext>
            </a:extLst>
          </p:cNvPr>
          <p:cNvPicPr>
            <a:picLocks noChangeAspect="1"/>
          </p:cNvPicPr>
          <p:nvPr/>
        </p:nvPicPr>
        <p:blipFill>
          <a:blip r:embed="rId2"/>
          <a:stretch>
            <a:fillRect/>
          </a:stretch>
        </p:blipFill>
        <p:spPr>
          <a:xfrm>
            <a:off x="8680289" y="4313949"/>
            <a:ext cx="2569506" cy="1447282"/>
          </a:xfrm>
          <a:prstGeom prst="rect">
            <a:avLst/>
          </a:prstGeom>
        </p:spPr>
      </p:pic>
      <p:pic>
        <p:nvPicPr>
          <p:cNvPr id="15" name="Picture 14"/>
          <p:cNvPicPr>
            <a:picLocks noChangeAspect="1"/>
          </p:cNvPicPr>
          <p:nvPr/>
        </p:nvPicPr>
        <p:blipFill>
          <a:blip r:embed="rId3"/>
          <a:stretch>
            <a:fillRect/>
          </a:stretch>
        </p:blipFill>
        <p:spPr>
          <a:xfrm>
            <a:off x="868473" y="6291733"/>
            <a:ext cx="1139347" cy="434972"/>
          </a:xfrm>
          <a:prstGeom prst="rect">
            <a:avLst/>
          </a:prstGeom>
        </p:spPr>
      </p:pic>
      <p:sp>
        <p:nvSpPr>
          <p:cNvPr id="14" name="任意多边形: 形状 7">
            <a:extLst>
              <a:ext uri="{FF2B5EF4-FFF2-40B4-BE49-F238E27FC236}">
                <a16:creationId xmlns:a16="http://schemas.microsoft.com/office/drawing/2014/main" id="{38D14C48-A823-4288-9BC6-DF5A8579D713}"/>
              </a:ext>
            </a:extLst>
          </p:cNvPr>
          <p:cNvSpPr/>
          <p:nvPr/>
        </p:nvSpPr>
        <p:spPr bwMode="auto">
          <a:xfrm>
            <a:off x="1498932" y="182069"/>
            <a:ext cx="886755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Tree>
    <p:extLst>
      <p:ext uri="{BB962C8B-B14F-4D97-AF65-F5344CB8AC3E}">
        <p14:creationId xmlns:p14="http://schemas.microsoft.com/office/powerpoint/2010/main" val="3107022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8806" y="1533896"/>
            <a:ext cx="8952075" cy="4524315"/>
          </a:xfrm>
          <a:prstGeom prst="rect">
            <a:avLst/>
          </a:prstGeom>
          <a:ln w="57150">
            <a:solidFill>
              <a:srgbClr val="0070C0"/>
            </a:solidFill>
          </a:ln>
        </p:spPr>
        <p:txBody>
          <a:bodyPr wrap="square">
            <a:spAutoFit/>
          </a:bodyPr>
          <a:lstStyle/>
          <a:p>
            <a:pPr algn="ctr"/>
            <a:r>
              <a:rPr lang="zh-TW" altLang="en-US" sz="2400" b="1" dirty="0" smtClean="0">
                <a:latin typeface="標楷體" panose="03000509000000000000" pitchFamily="65" charset="-120"/>
                <a:ea typeface="標楷體" panose="03000509000000000000" pitchFamily="65" charset="-120"/>
              </a:rPr>
              <a:t>國際指標</a:t>
            </a:r>
            <a:endParaRPr lang="en-US" altLang="zh-CN" sz="2400" dirty="0" smtClean="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世</a:t>
            </a:r>
            <a:r>
              <a:rPr lang="zh-TW" altLang="en-US" sz="2400" dirty="0">
                <a:latin typeface="標楷體" panose="03000509000000000000" pitchFamily="65" charset="-120"/>
                <a:ea typeface="標楷體" panose="03000509000000000000" pitchFamily="65" charset="-120"/>
              </a:rPr>
              <a:t>衞提供國際公認的標準化衡量</a:t>
            </a:r>
            <a:r>
              <a:rPr lang="zh-TW" altLang="en-US" sz="2400" dirty="0" smtClean="0">
                <a:latin typeface="標楷體" panose="03000509000000000000" pitchFamily="65" charset="-120"/>
                <a:ea typeface="標楷體" panose="03000509000000000000" pitchFamily="65" charset="-120"/>
              </a:rPr>
              <a:t>指標，以便評估和跟進</a:t>
            </a:r>
            <a:r>
              <a:rPr lang="zh-TW" altLang="en-US" sz="2400" dirty="0">
                <a:latin typeface="標楷體" panose="03000509000000000000" pitchFamily="65" charset="-120"/>
                <a:ea typeface="標楷體" panose="03000509000000000000" pitchFamily="65" charset="-120"/>
              </a:rPr>
              <a:t>全民健康</a:t>
            </a:r>
            <a:r>
              <a:rPr lang="zh-TW" altLang="en-US" sz="2400" dirty="0" smtClean="0">
                <a:latin typeface="標楷體" panose="03000509000000000000" pitchFamily="65" charset="-120"/>
                <a:ea typeface="標楷體" panose="03000509000000000000" pitchFamily="65" charset="-120"/>
              </a:rPr>
              <a:t>覆蓋的進展</a:t>
            </a:r>
            <a:r>
              <a:rPr lang="zh-CN" altLang="en-US" sz="2400" dirty="0" smtClean="0">
                <a:latin typeface="標楷體" panose="03000509000000000000" pitchFamily="65" charset="-120"/>
                <a:ea typeface="標楷體" panose="03000509000000000000" pitchFamily="65" charset="-120"/>
              </a:rPr>
              <a:t>。</a:t>
            </a: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可以獲得高質量基本</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衞</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生服務的人口比例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愈高愈好</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將大量家庭收入用於健康的人口比例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愈低愈好</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Char char="n"/>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世衞與</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世界銀行共同制定框架進行監測來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追</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蹤進展情況，</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並</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將</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個</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類別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的基本衞生服務作為國家全民健康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覆蓋的程度和公平性的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指標</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生殖、孕產婦、新生兒和兒童健康</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傳染病</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非傳染性疾病</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醫療</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服務能力和獲取</a:t>
            </a:r>
            <a:endParaRPr lang="en-US" altLang="zh-CN" sz="2400" dirty="0" smtClean="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E2AEDAE1-F95B-424C-9816-2CC4C2B69B2E}"/>
              </a:ext>
            </a:extLst>
          </p:cNvPr>
          <p:cNvSpPr/>
          <p:nvPr/>
        </p:nvSpPr>
        <p:spPr>
          <a:xfrm>
            <a:off x="1912823" y="6058211"/>
            <a:ext cx="6676889" cy="738664"/>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rPr>
              <a:t>資料</a:t>
            </a:r>
            <a:r>
              <a:rPr lang="zh-CN" altLang="en-US" sz="1400" dirty="0" smtClean="0">
                <a:latin typeface="DFKai-SB" panose="03000509000000000000" pitchFamily="65" charset="-120"/>
                <a:ea typeface="DFKai-SB" panose="03000509000000000000" pitchFamily="65" charset="-120"/>
              </a:rPr>
              <a:t>來源</a:t>
            </a:r>
            <a:r>
              <a:rPr lang="zh-CN" altLang="en-US" sz="1400" dirty="0">
                <a:latin typeface="DFKai-SB" panose="03000509000000000000" pitchFamily="65" charset="-120"/>
                <a:ea typeface="DFKai-SB" panose="03000509000000000000" pitchFamily="65" charset="-120"/>
              </a:rPr>
              <a:t>：世衞</a:t>
            </a:r>
            <a:endParaRPr lang="en-US" altLang="zh-CN" sz="1400"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://www.who.int/zh/news-room/fact-sheets/detail/universal-health-coverage-(uhc)</a:t>
            </a:r>
          </a:p>
          <a:p>
            <a:pPr marL="285750" indent="-285750">
              <a:buFont typeface="Arial" panose="020B0604020202020204" pitchFamily="34" charset="0"/>
              <a:buChar char="•"/>
            </a:pP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www.who.int/data/gho/data/major-themes/universal-health-coverage-major</a:t>
            </a:r>
          </a:p>
        </p:txBody>
      </p:sp>
      <p:sp>
        <p:nvSpPr>
          <p:cNvPr id="5" name="文本框 25">
            <a:extLst>
              <a:ext uri="{FF2B5EF4-FFF2-40B4-BE49-F238E27FC236}">
                <a16:creationId xmlns:a16="http://schemas.microsoft.com/office/drawing/2014/main" id="{6F568401-FE07-4F2B-AAC0-B39464F36AAD}"/>
              </a:ext>
            </a:extLst>
          </p:cNvPr>
          <p:cNvSpPr txBox="1"/>
          <p:nvPr/>
        </p:nvSpPr>
        <p:spPr>
          <a:xfrm>
            <a:off x="1114696" y="968688"/>
            <a:ext cx="8273144" cy="480131"/>
          </a:xfrm>
          <a:prstGeom prst="rect">
            <a:avLst/>
          </a:prstGeom>
          <a:noFill/>
        </p:spPr>
        <p:txBody>
          <a:bodyPr wrap="square" rtlCol="0">
            <a:spAutoFit/>
          </a:bodyPr>
          <a:lstStyle/>
          <a:p>
            <a:pPr>
              <a:lnSpc>
                <a:spcPct val="90000"/>
              </a:lnSpc>
              <a:spcBef>
                <a:spcPct val="0"/>
              </a:spcBef>
              <a:spcAft>
                <a:spcPts val="600"/>
              </a:spcAft>
            </a:pPr>
            <a:r>
              <a:rPr lang="zh-CN" altLang="en-US" sz="2800" b="1" kern="1200" dirty="0">
                <a:latin typeface="DFKai-SB" panose="03000509000000000000" pitchFamily="65" charset="-120"/>
                <a:ea typeface="DFKai-SB" panose="03000509000000000000" pitchFamily="65" charset="-120"/>
                <a:cs typeface="+mj-cs"/>
              </a:rPr>
              <a:t>推動全民健康覆蓋</a:t>
            </a:r>
            <a:r>
              <a:rPr lang="zh-CN" altLang="en-US" sz="2800" b="1" kern="1200" dirty="0" smtClean="0">
                <a:latin typeface="DFKai-SB" panose="03000509000000000000" pitchFamily="65" charset="-120"/>
                <a:ea typeface="DFKai-SB" panose="03000509000000000000" pitchFamily="65" charset="-120"/>
                <a:cs typeface="+mj-cs"/>
              </a:rPr>
              <a:t>計劃</a:t>
            </a:r>
            <a:r>
              <a:rPr lang="en-US" altLang="zh-TW" sz="2800" b="1" kern="1200" dirty="0" smtClean="0">
                <a:latin typeface="DFKai-SB" panose="03000509000000000000" pitchFamily="65" charset="-120"/>
                <a:ea typeface="DFKai-SB" panose="03000509000000000000" pitchFamily="65" charset="-120"/>
                <a:cs typeface="+mj-cs"/>
              </a:rPr>
              <a:t>-</a:t>
            </a:r>
            <a:r>
              <a:rPr lang="zh-TW" altLang="en-US" sz="2800" b="1" dirty="0" smtClean="0">
                <a:latin typeface="DFKai-SB" panose="03000509000000000000" pitchFamily="65" charset="-120"/>
                <a:ea typeface="DFKai-SB" panose="03000509000000000000" pitchFamily="65" charset="-120"/>
                <a:cs typeface="+mj-cs"/>
              </a:rPr>
              <a:t>訂定標準</a:t>
            </a:r>
            <a:r>
              <a:rPr lang="zh-TW" altLang="en-US" sz="2800" b="1" kern="1200" dirty="0" smtClean="0">
                <a:latin typeface="DFKai-SB" panose="03000509000000000000" pitchFamily="65" charset="-120"/>
                <a:ea typeface="DFKai-SB" panose="03000509000000000000" pitchFamily="65" charset="-120"/>
                <a:cs typeface="+mj-cs"/>
              </a:rPr>
              <a:t>、研究與監測評估</a:t>
            </a:r>
            <a:endParaRPr lang="en-US" altLang="zh-CN" sz="2800" b="1" kern="1200" dirty="0">
              <a:latin typeface="DFKai-SB" panose="03000509000000000000" pitchFamily="65" charset="-120"/>
              <a:ea typeface="DFKai-SB" panose="03000509000000000000" pitchFamily="65" charset="-120"/>
              <a:cs typeface="+mj-cs"/>
            </a:endParaRPr>
          </a:p>
        </p:txBody>
      </p:sp>
      <p:sp>
        <p:nvSpPr>
          <p:cNvPr id="8" name="Freeform 5">
            <a:extLst>
              <a:ext uri="{FF2B5EF4-FFF2-40B4-BE49-F238E27FC236}">
                <a16:creationId xmlns:a16="http://schemas.microsoft.com/office/drawing/2014/main" id="{714E79BC-80D4-4F22-BA83-7BCAA35746CE}"/>
              </a:ext>
            </a:extLst>
          </p:cNvPr>
          <p:cNvSpPr/>
          <p:nvPr/>
        </p:nvSpPr>
        <p:spPr bwMode="auto">
          <a:xfrm>
            <a:off x="438806" y="10032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Picture 2">
            <a:hlinkClick r:id="rId2"/>
          </p:cNvPr>
          <p:cNvPicPr>
            <a:picLocks noChangeAspect="1"/>
          </p:cNvPicPr>
          <p:nvPr/>
        </p:nvPicPr>
        <p:blipFill>
          <a:blip r:embed="rId3"/>
          <a:stretch>
            <a:fillRect/>
          </a:stretch>
        </p:blipFill>
        <p:spPr>
          <a:xfrm>
            <a:off x="9683190" y="3632218"/>
            <a:ext cx="2139791" cy="1990503"/>
          </a:xfrm>
          <a:prstGeom prst="rect">
            <a:avLst/>
          </a:prstGeom>
        </p:spPr>
      </p:pic>
      <p:sp>
        <p:nvSpPr>
          <p:cNvPr id="9" name="Rectangle 8"/>
          <p:cNvSpPr/>
          <p:nvPr/>
        </p:nvSpPr>
        <p:spPr>
          <a:xfrm>
            <a:off x="9678356" y="5642712"/>
            <a:ext cx="2144625" cy="769441"/>
          </a:xfrm>
          <a:prstGeom prst="rect">
            <a:avLst/>
          </a:prstGeom>
          <a:ln w="28575">
            <a:solidFill>
              <a:srgbClr val="FF9966"/>
            </a:solidFill>
          </a:ln>
        </p:spPr>
        <p:txBody>
          <a:bodyPr wrap="square">
            <a:spAutoFit/>
          </a:bodyPr>
          <a:lstStyle/>
          <a:p>
            <a:r>
              <a:rPr lang="zh-TW" altLang="en-US" sz="2200" dirty="0" smtClean="0">
                <a:latin typeface="DFKai-SB" panose="03000509000000000000" pitchFamily="65" charset="-120"/>
                <a:ea typeface="DFKai-SB" panose="03000509000000000000" pitchFamily="65" charset="-120"/>
              </a:rPr>
              <a:t>點擊觀看計劃的全球數據評估</a:t>
            </a:r>
            <a:endParaRPr lang="ja-JP" altLang="en-US" sz="2200" dirty="0"/>
          </a:p>
        </p:txBody>
      </p:sp>
      <p:pic>
        <p:nvPicPr>
          <p:cNvPr id="10" name="Picture 9"/>
          <p:cNvPicPr>
            <a:picLocks noChangeAspect="1"/>
          </p:cNvPicPr>
          <p:nvPr/>
        </p:nvPicPr>
        <p:blipFill>
          <a:blip r:embed="rId4"/>
          <a:stretch>
            <a:fillRect/>
          </a:stretch>
        </p:blipFill>
        <p:spPr>
          <a:xfrm>
            <a:off x="9693336" y="1533896"/>
            <a:ext cx="2079212" cy="2098322"/>
          </a:xfrm>
          <a:prstGeom prst="rect">
            <a:avLst/>
          </a:prstGeom>
        </p:spPr>
      </p:pic>
      <p:sp>
        <p:nvSpPr>
          <p:cNvPr id="11" name="任意多边形: 形状 7">
            <a:extLst>
              <a:ext uri="{FF2B5EF4-FFF2-40B4-BE49-F238E27FC236}">
                <a16:creationId xmlns:a16="http://schemas.microsoft.com/office/drawing/2014/main" id="{38D14C48-A823-4288-9BC6-DF5A8579D713}"/>
              </a:ext>
            </a:extLst>
          </p:cNvPr>
          <p:cNvSpPr/>
          <p:nvPr/>
        </p:nvSpPr>
        <p:spPr bwMode="auto">
          <a:xfrm>
            <a:off x="1645920" y="241127"/>
            <a:ext cx="87533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12" name="Picture 11"/>
          <p:cNvPicPr>
            <a:picLocks noChangeAspect="1"/>
          </p:cNvPicPr>
          <p:nvPr/>
        </p:nvPicPr>
        <p:blipFill>
          <a:blip r:embed="rId5"/>
          <a:stretch>
            <a:fillRect/>
          </a:stretch>
        </p:blipFill>
        <p:spPr>
          <a:xfrm>
            <a:off x="438806" y="6224790"/>
            <a:ext cx="1442490" cy="550704"/>
          </a:xfrm>
          <a:prstGeom prst="rect">
            <a:avLst/>
          </a:prstGeom>
        </p:spPr>
      </p:pic>
    </p:spTree>
    <p:extLst>
      <p:ext uri="{BB962C8B-B14F-4D97-AF65-F5344CB8AC3E}">
        <p14:creationId xmlns:p14="http://schemas.microsoft.com/office/powerpoint/2010/main" val="1482168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
            <a:extLst>
              <a:ext uri="{FF2B5EF4-FFF2-40B4-BE49-F238E27FC236}">
                <a16:creationId xmlns:a16="http://schemas.microsoft.com/office/drawing/2014/main" id="{38D14C48-A823-4288-9BC6-DF5A8579D713}"/>
              </a:ext>
            </a:extLst>
          </p:cNvPr>
          <p:cNvSpPr/>
          <p:nvPr/>
        </p:nvSpPr>
        <p:spPr bwMode="auto">
          <a:xfrm>
            <a:off x="1428205" y="298220"/>
            <a:ext cx="8852263"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6" name="Content Placeholder 2"/>
          <p:cNvSpPr>
            <a:spLocks noGrp="1"/>
          </p:cNvSpPr>
          <p:nvPr>
            <p:ph idx="1"/>
          </p:nvPr>
        </p:nvSpPr>
        <p:spPr>
          <a:xfrm>
            <a:off x="482139" y="1853010"/>
            <a:ext cx="11163992" cy="2393303"/>
          </a:xfrm>
          <a:ln w="38100">
            <a:solidFill>
              <a:srgbClr val="C00000"/>
            </a:solidFill>
          </a:ln>
        </p:spPr>
        <p:txBody>
          <a:bodyPr/>
          <a:lstStyle/>
          <a:p>
            <a:pPr marL="0" indent="0">
              <a:buNone/>
            </a:pPr>
            <a:r>
              <a:rPr lang="zh-TW" altLang="en-US" dirty="0">
                <a:latin typeface="標楷體" panose="03000509000000000000" pitchFamily="65" charset="-120"/>
                <a:ea typeface="標楷體" panose="03000509000000000000" pitchFamily="65" charset="-120"/>
              </a:rPr>
              <a:t>世衞是全球衞生資訊</a:t>
            </a:r>
            <a:r>
              <a:rPr lang="zh-TW" altLang="en-US" dirty="0" smtClean="0">
                <a:latin typeface="標楷體" panose="03000509000000000000" pitchFamily="65" charset="-120"/>
                <a:ea typeface="標楷體" panose="03000509000000000000" pitchFamily="65" charset="-120"/>
              </a:rPr>
              <a:t>的提供者、監護者與分享者</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監測社區、區域</a:t>
            </a:r>
            <a:r>
              <a:rPr lang="zh-TW" altLang="en-US" dirty="0">
                <a:latin typeface="標楷體" panose="03000509000000000000" pitchFamily="65" charset="-120"/>
                <a:ea typeface="標楷體" panose="03000509000000000000" pitchFamily="65" charset="-120"/>
              </a:rPr>
              <a:t>和全球衞生狀況和趨勢，</a:t>
            </a:r>
            <a:r>
              <a:rPr lang="zh-TW" altLang="en-US" dirty="0" smtClean="0">
                <a:latin typeface="標楷體" panose="03000509000000000000" pitchFamily="65" charset="-120"/>
                <a:ea typeface="標楷體" panose="03000509000000000000" pitchFamily="65" charset="-120"/>
              </a:rPr>
              <a:t>彙集關於</a:t>
            </a:r>
            <a:r>
              <a:rPr lang="zh-TW" altLang="en-US" dirty="0">
                <a:latin typeface="標楷體" panose="03000509000000000000" pitchFamily="65" charset="-120"/>
                <a:ea typeface="標楷體" panose="03000509000000000000" pitchFamily="65" charset="-120"/>
              </a:rPr>
              <a:t>疾病和衞</a:t>
            </a:r>
            <a:r>
              <a:rPr lang="zh-TW" altLang="en-US" dirty="0" smtClean="0">
                <a:latin typeface="標楷體" panose="03000509000000000000" pitchFamily="65" charset="-120"/>
                <a:ea typeface="標楷體" panose="03000509000000000000" pitchFamily="65" charset="-120"/>
              </a:rPr>
              <a:t>生的</a:t>
            </a:r>
            <a:r>
              <a:rPr lang="zh-TW" altLang="en-US" dirty="0">
                <a:latin typeface="標楷體" panose="03000509000000000000" pitchFamily="65" charset="-120"/>
                <a:ea typeface="標楷體" panose="03000509000000000000" pitchFamily="65" charset="-120"/>
              </a:rPr>
              <a:t>資訊</a:t>
            </a:r>
            <a:r>
              <a:rPr lang="zh-TW" altLang="en-US" dirty="0" smtClean="0">
                <a:latin typeface="標楷體" panose="03000509000000000000" pitchFamily="65" charset="-120"/>
                <a:ea typeface="標楷體" panose="03000509000000000000" pitchFamily="65" charset="-120"/>
              </a:rPr>
              <a:t>。可靠</a:t>
            </a:r>
            <a:r>
              <a:rPr lang="zh-TW" altLang="en-US" dirty="0">
                <a:latin typeface="標楷體" panose="03000509000000000000" pitchFamily="65" charset="-120"/>
                <a:ea typeface="標楷體" panose="03000509000000000000" pitchFamily="65" charset="-120"/>
              </a:rPr>
              <a:t>和最新的衞生資訊對公共衞生的決策、資源分配、監測和評價，有助促成各國良好健康</a:t>
            </a:r>
            <a:r>
              <a:rPr lang="zh-TW" altLang="en-US" dirty="0" smtClean="0">
                <a:latin typeface="標楷體" panose="03000509000000000000" pitchFamily="65" charset="-120"/>
                <a:ea typeface="標楷體" panose="03000509000000000000" pitchFamily="65" charset="-120"/>
              </a:rPr>
              <a:t>與衞</a:t>
            </a:r>
            <a:r>
              <a:rPr lang="zh-TW" altLang="en-US" dirty="0">
                <a:latin typeface="標楷體" panose="03000509000000000000" pitchFamily="65" charset="-120"/>
                <a:ea typeface="標楷體" panose="03000509000000000000" pitchFamily="65" charset="-120"/>
              </a:rPr>
              <a:t>生規劃政策</a:t>
            </a:r>
            <a:r>
              <a:rPr lang="zh-TW" altLang="en-US" dirty="0" smtClean="0">
                <a:latin typeface="標楷體" panose="03000509000000000000" pitchFamily="65" charset="-120"/>
                <a:ea typeface="標楷體" panose="03000509000000000000" pitchFamily="65" charset="-120"/>
              </a:rPr>
              <a:t>。因此，世衞建立以數據為本的</a:t>
            </a:r>
            <a:r>
              <a:rPr lang="zh-CN" altLang="en-US" dirty="0" smtClean="0">
                <a:latin typeface="標楷體" panose="03000509000000000000" pitchFamily="65" charset="-120"/>
                <a:ea typeface="標楷體" panose="03000509000000000000" pitchFamily="65" charset="-120"/>
              </a:rPr>
              <a:t>監測系統</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並</a:t>
            </a:r>
            <a:r>
              <a:rPr lang="zh-TW" altLang="en-US" dirty="0" smtClean="0">
                <a:latin typeface="標楷體" panose="03000509000000000000" pitchFamily="65" charset="-120"/>
                <a:ea typeface="標楷體" panose="03000509000000000000" pitchFamily="65" charset="-120"/>
              </a:rPr>
              <a:t>透過分析這些數據，提供優質</a:t>
            </a:r>
            <a:r>
              <a:rPr lang="zh-TW" altLang="en-US" dirty="0">
                <a:latin typeface="標楷體" panose="03000509000000000000" pitchFamily="65" charset="-120"/>
                <a:ea typeface="標楷體" panose="03000509000000000000" pitchFamily="65" charset="-120"/>
              </a:rPr>
              <a:t>知識資源</a:t>
            </a:r>
            <a:r>
              <a:rPr lang="zh-TW" altLang="en-US" dirty="0" smtClean="0">
                <a:latin typeface="標楷體" panose="03000509000000000000" pitchFamily="65" charset="-120"/>
                <a:ea typeface="標楷體" panose="03000509000000000000" pitchFamily="65" charset="-120"/>
              </a:rPr>
              <a:t>與各國共享，從而協助他們訂定長遠的衞生目標與策略。</a:t>
            </a:r>
            <a:endParaRPr lang="en-US" dirty="0">
              <a:latin typeface="標楷體" panose="03000509000000000000" pitchFamily="65" charset="-120"/>
              <a:ea typeface="標楷體" panose="03000509000000000000" pitchFamily="65" charset="-120"/>
            </a:endParaRPr>
          </a:p>
        </p:txBody>
      </p:sp>
      <p:sp>
        <p:nvSpPr>
          <p:cNvPr id="2" name="Rectangle 1"/>
          <p:cNvSpPr/>
          <p:nvPr/>
        </p:nvSpPr>
        <p:spPr>
          <a:xfrm>
            <a:off x="2605753" y="6109157"/>
            <a:ext cx="3991414" cy="646331"/>
          </a:xfrm>
          <a:prstGeom prst="rect">
            <a:avLst/>
          </a:prstGeom>
        </p:spPr>
        <p:txBody>
          <a:bodyPr wrap="none">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來源：世衞</a:t>
            </a:r>
            <a:endParaRPr lang="en-US" altLang="zh-CN" sz="12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www.who.int/zh/about/what-we-do/who-brochure</a:t>
            </a:r>
          </a:p>
          <a:p>
            <a:pPr marL="285750" indent="-2857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https://</a:t>
            </a:r>
            <a:r>
              <a:rPr lang="en-US" altLang="ja-JP" sz="1200" dirty="0" smtClean="0">
                <a:latin typeface="Times New Roman" panose="02020603050405020304" pitchFamily="18" charset="0"/>
                <a:cs typeface="Times New Roman" panose="02020603050405020304" pitchFamily="18" charset="0"/>
              </a:rPr>
              <a:t>www.who.int/zh/data</a:t>
            </a:r>
            <a:endParaRPr lang="en-US" altLang="ja-JP" sz="1200"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56EFB796-31AA-43F4-8D76-1C4FA3F7B0F4}"/>
              </a:ext>
            </a:extLst>
          </p:cNvPr>
          <p:cNvSpPr/>
          <p:nvPr/>
        </p:nvSpPr>
        <p:spPr bwMode="auto">
          <a:xfrm>
            <a:off x="2605753" y="125042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Rectangle 7"/>
          <p:cNvSpPr/>
          <p:nvPr/>
        </p:nvSpPr>
        <p:spPr>
          <a:xfrm>
            <a:off x="3166381" y="1119443"/>
            <a:ext cx="5109091" cy="584775"/>
          </a:xfrm>
          <a:prstGeom prst="rect">
            <a:avLst/>
          </a:prstGeom>
        </p:spPr>
        <p:txBody>
          <a:bodyPr wrap="none">
            <a:spAutoFit/>
          </a:bodyPr>
          <a:lstStyle/>
          <a:p>
            <a:r>
              <a:rPr lang="zh-CN" altLang="en-US" sz="3200" dirty="0" smtClean="0">
                <a:latin typeface="標楷體" panose="03000509000000000000" pitchFamily="65" charset="-120"/>
                <a:ea typeface="標楷體" panose="03000509000000000000" pitchFamily="65" charset="-120"/>
              </a:rPr>
              <a:t>收集</a:t>
            </a:r>
            <a:r>
              <a:rPr lang="zh-TW" altLang="en-US" sz="3200" dirty="0" smtClean="0">
                <a:latin typeface="標楷體" panose="03000509000000000000" pitchFamily="65" charset="-120"/>
                <a:ea typeface="標楷體" panose="03000509000000000000" pitchFamily="65" charset="-120"/>
              </a:rPr>
              <a:t>、</a:t>
            </a:r>
            <a:r>
              <a:rPr lang="zh-CN" altLang="en-US" sz="3200" dirty="0" smtClean="0">
                <a:latin typeface="標楷體" panose="03000509000000000000" pitchFamily="65" charset="-120"/>
                <a:ea typeface="標楷體" panose="03000509000000000000" pitchFamily="65" charset="-120"/>
              </a:rPr>
              <a:t>分析</a:t>
            </a:r>
            <a:r>
              <a:rPr lang="zh-TW" altLang="en-US" sz="3200" dirty="0" smtClean="0">
                <a:latin typeface="標楷體" panose="03000509000000000000" pitchFamily="65" charset="-120"/>
                <a:ea typeface="標楷體" panose="03000509000000000000" pitchFamily="65" charset="-120"/>
              </a:rPr>
              <a:t>與分享</a:t>
            </a:r>
            <a:r>
              <a:rPr lang="zh-CN" altLang="en-US" sz="3200" dirty="0" smtClean="0">
                <a:latin typeface="標楷體" panose="03000509000000000000" pitchFamily="65" charset="-120"/>
                <a:ea typeface="標楷體" panose="03000509000000000000" pitchFamily="65" charset="-120"/>
              </a:rPr>
              <a:t>數據</a:t>
            </a:r>
            <a:r>
              <a:rPr lang="zh-TW" altLang="en-US" sz="3200" dirty="0" smtClean="0">
                <a:latin typeface="標楷體" panose="03000509000000000000" pitchFamily="65" charset="-120"/>
                <a:ea typeface="標楷體" panose="03000509000000000000" pitchFamily="65" charset="-120"/>
              </a:rPr>
              <a:t>資訊</a:t>
            </a:r>
            <a:endParaRPr lang="zh-CN" altLang="en-US" sz="3200" dirty="0">
              <a:latin typeface="標楷體" panose="03000509000000000000" pitchFamily="65" charset="-120"/>
              <a:ea typeface="標楷體" panose="03000509000000000000" pitchFamily="65" charset="-120"/>
            </a:endParaRPr>
          </a:p>
        </p:txBody>
      </p:sp>
      <p:pic>
        <p:nvPicPr>
          <p:cNvPr id="9" name="Picture 8"/>
          <p:cNvPicPr>
            <a:picLocks noChangeAspect="1"/>
          </p:cNvPicPr>
          <p:nvPr/>
        </p:nvPicPr>
        <p:blipFill>
          <a:blip r:embed="rId2"/>
          <a:stretch>
            <a:fillRect/>
          </a:stretch>
        </p:blipFill>
        <p:spPr>
          <a:xfrm>
            <a:off x="1218650" y="6109157"/>
            <a:ext cx="1319916" cy="503908"/>
          </a:xfrm>
          <a:prstGeom prst="rect">
            <a:avLst/>
          </a:prstGeom>
        </p:spPr>
      </p:pic>
      <p:sp>
        <p:nvSpPr>
          <p:cNvPr id="10" name="Rectangle 9"/>
          <p:cNvSpPr/>
          <p:nvPr/>
        </p:nvSpPr>
        <p:spPr>
          <a:xfrm>
            <a:off x="482139" y="4423682"/>
            <a:ext cx="11163992" cy="1508105"/>
          </a:xfrm>
          <a:prstGeom prst="rect">
            <a:avLst/>
          </a:prstGeom>
          <a:ln w="38100">
            <a:solidFill>
              <a:srgbClr val="0070C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有關世衞運用數據訂定長遠全球健康目標可參看下頁例子以及以下網頁</a:t>
            </a:r>
            <a:r>
              <a:rPr lang="en-US" altLang="zh-TW" sz="2400" dirty="0" smtClean="0">
                <a:latin typeface="標楷體" panose="03000509000000000000" pitchFamily="65" charset="-120"/>
                <a:ea typeface="標楷體" panose="03000509000000000000" pitchFamily="65" charset="-120"/>
              </a:rPr>
              <a:t>: </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dirty="0" smtClean="0">
                <a:latin typeface="Times New Roman" panose="02020603050405020304" pitchFamily="18" charset="0"/>
                <a:ea typeface="標楷體" panose="03000509000000000000" pitchFamily="65" charset="-120"/>
                <a:cs typeface="Times New Roman" panose="02020603050405020304" pitchFamily="18" charset="0"/>
              </a:rPr>
              <a:t>www.who.int/zh/data</a:t>
            </a:r>
          </a:p>
          <a:p>
            <a:endParaRPr lang="en-US" altLang="ja-JP"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a:hlinkClick r:id="rId3"/>
          </p:cNvPr>
          <p:cNvPicPr>
            <a:picLocks noChangeAspect="1"/>
          </p:cNvPicPr>
          <p:nvPr/>
        </p:nvPicPr>
        <p:blipFill>
          <a:blip r:embed="rId4"/>
          <a:stretch>
            <a:fillRect/>
          </a:stretch>
        </p:blipFill>
        <p:spPr>
          <a:xfrm>
            <a:off x="4071119" y="4915615"/>
            <a:ext cx="4657075" cy="855895"/>
          </a:xfrm>
          <a:prstGeom prst="rect">
            <a:avLst/>
          </a:prstGeom>
        </p:spPr>
      </p:pic>
    </p:spTree>
    <p:extLst>
      <p:ext uri="{BB962C8B-B14F-4D97-AF65-F5344CB8AC3E}">
        <p14:creationId xmlns:p14="http://schemas.microsoft.com/office/powerpoint/2010/main" val="2494066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6F38DEF-8526-4A17-BA66-ADA87B7D61BD}"/>
              </a:ext>
            </a:extLst>
          </p:cNvPr>
          <p:cNvSpPr/>
          <p:nvPr/>
        </p:nvSpPr>
        <p:spPr>
          <a:xfrm>
            <a:off x="600878" y="2288923"/>
            <a:ext cx="7528956" cy="3293209"/>
          </a:xfrm>
          <a:prstGeom prst="rect">
            <a:avLst/>
          </a:prstGeom>
          <a:ln w="38100">
            <a:solidFill>
              <a:srgbClr val="00B0F0"/>
            </a:solidFill>
          </a:ln>
        </p:spPr>
        <p:txBody>
          <a:bodyPr wrap="square">
            <a:spAutoFit/>
          </a:bodyPr>
          <a:lstStyle/>
          <a:p>
            <a:pPr marL="914400" lvl="1"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世界衞生大會</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日通過</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國際衞生條例</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下稱</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，並於</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2007</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6</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生效。</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buFont typeface="Arial" panose="020B0604020202020204" pitchFamily="34" charset="0"/>
              <a:buChar char="•"/>
            </a:pP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目的</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和範圍</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是針對</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公共衞生風險，同時又避免對</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國際交通</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和貿易造成不必要干擾的適當方式，預防、抵禦和控制疾病的國際傳播</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，並提供</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公共衞生應對</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措施</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從而提升全球</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公共衞生安全。</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7">
            <a:extLst>
              <a:ext uri="{FF2B5EF4-FFF2-40B4-BE49-F238E27FC236}">
                <a16:creationId xmlns:a16="http://schemas.microsoft.com/office/drawing/2014/main" id="{F3E7E65B-CB4E-497B-961F-6891F793B8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077" y="2488125"/>
            <a:ext cx="2298921" cy="3165163"/>
          </a:xfrm>
          <a:prstGeom prst="rect">
            <a:avLst/>
          </a:prstGeom>
        </p:spPr>
      </p:pic>
      <p:sp>
        <p:nvSpPr>
          <p:cNvPr id="7" name="文本框 6">
            <a:extLst>
              <a:ext uri="{FF2B5EF4-FFF2-40B4-BE49-F238E27FC236}">
                <a16:creationId xmlns:a16="http://schemas.microsoft.com/office/drawing/2014/main" id="{4C11E301-C1C8-4918-B989-92CD6A3A8557}"/>
              </a:ext>
            </a:extLst>
          </p:cNvPr>
          <p:cNvSpPr txBox="1"/>
          <p:nvPr/>
        </p:nvSpPr>
        <p:spPr>
          <a:xfrm>
            <a:off x="3947493" y="1050802"/>
            <a:ext cx="3663800" cy="58477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cs typeface="Times New Roman" panose="02020603050405020304" pitchFamily="18" charset="0"/>
              </a:rPr>
              <a:t>制定全球衞生標準</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9" name="Freeform 5">
            <a:extLst>
              <a:ext uri="{FF2B5EF4-FFF2-40B4-BE49-F238E27FC236}">
                <a16:creationId xmlns:a16="http://schemas.microsoft.com/office/drawing/2014/main" id="{989BF7F3-35A8-4F0C-82FD-C9A7A076963E}"/>
              </a:ext>
            </a:extLst>
          </p:cNvPr>
          <p:cNvSpPr/>
          <p:nvPr/>
        </p:nvSpPr>
        <p:spPr bwMode="auto">
          <a:xfrm>
            <a:off x="3472363" y="117920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文本框 1">
            <a:extLst>
              <a:ext uri="{FF2B5EF4-FFF2-40B4-BE49-F238E27FC236}">
                <a16:creationId xmlns:a16="http://schemas.microsoft.com/office/drawing/2014/main" id="{DB7D92BF-BEFA-44CD-8705-7980C2B3302E}"/>
              </a:ext>
            </a:extLst>
          </p:cNvPr>
          <p:cNvSpPr txBox="1"/>
          <p:nvPr/>
        </p:nvSpPr>
        <p:spPr>
          <a:xfrm>
            <a:off x="8296712" y="6031684"/>
            <a:ext cx="184731" cy="369332"/>
          </a:xfrm>
          <a:prstGeom prst="rect">
            <a:avLst/>
          </a:prstGeom>
          <a:noFill/>
        </p:spPr>
        <p:txBody>
          <a:bodyPr wrap="none" rtlCol="0">
            <a:spAutoFit/>
          </a:bodyPr>
          <a:lstStyle/>
          <a:p>
            <a:endParaRPr lang="zh-CN" altLang="en-US" dirty="0"/>
          </a:p>
        </p:txBody>
      </p:sp>
      <p:sp>
        <p:nvSpPr>
          <p:cNvPr id="4" name="Rectangle 3"/>
          <p:cNvSpPr/>
          <p:nvPr/>
        </p:nvSpPr>
        <p:spPr>
          <a:xfrm>
            <a:off x="2582418" y="5816241"/>
            <a:ext cx="6393949"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資料來源：世衞</a:t>
            </a:r>
          </a:p>
          <a:p>
            <a:pPr marL="285750" indent="-285750">
              <a:buFont typeface="Arial" panose="020B0604020202020204" pitchFamily="34" charset="0"/>
              <a:buChar char="•"/>
            </a:pPr>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://apps.who.int/iris/bitstream/handle/10665/246107/9789245580492-chi.pdf</a:t>
            </a: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www.who.int/health-topics/international-health-regulations#tab=tab_1</a:t>
            </a:r>
            <a:endParaRPr lang="ja-JP" altLang="en-US" sz="1200" dirty="0">
              <a:latin typeface="Times New Roman" panose="02020603050405020304" pitchFamily="18" charset="0"/>
              <a:cs typeface="Times New Roman" panose="02020603050405020304" pitchFamily="18" charset="0"/>
            </a:endParaRPr>
          </a:p>
        </p:txBody>
      </p:sp>
      <p:sp>
        <p:nvSpPr>
          <p:cNvPr id="10" name="任意多边形: 形状 7">
            <a:extLst>
              <a:ext uri="{FF2B5EF4-FFF2-40B4-BE49-F238E27FC236}">
                <a16:creationId xmlns:a16="http://schemas.microsoft.com/office/drawing/2014/main" id="{38D14C48-A823-4288-9BC6-DF5A8579D713}"/>
              </a:ext>
            </a:extLst>
          </p:cNvPr>
          <p:cNvSpPr/>
          <p:nvPr/>
        </p:nvSpPr>
        <p:spPr bwMode="auto">
          <a:xfrm>
            <a:off x="1527152" y="269476"/>
            <a:ext cx="868236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11" name="Picture 10"/>
          <p:cNvPicPr>
            <a:picLocks noChangeAspect="1"/>
          </p:cNvPicPr>
          <p:nvPr/>
        </p:nvPicPr>
        <p:blipFill>
          <a:blip r:embed="rId3"/>
          <a:stretch>
            <a:fillRect/>
          </a:stretch>
        </p:blipFill>
        <p:spPr>
          <a:xfrm>
            <a:off x="600891" y="5663609"/>
            <a:ext cx="1782855" cy="680646"/>
          </a:xfrm>
          <a:prstGeom prst="rect">
            <a:avLst/>
          </a:prstGeom>
        </p:spPr>
      </p:pic>
      <p:sp>
        <p:nvSpPr>
          <p:cNvPr id="5" name="Rectangle 4"/>
          <p:cNvSpPr/>
          <p:nvPr/>
        </p:nvSpPr>
        <p:spPr>
          <a:xfrm>
            <a:off x="2005846" y="1696769"/>
            <a:ext cx="4493538" cy="523220"/>
          </a:xfrm>
          <a:prstGeom prst="rect">
            <a:avLst/>
          </a:prstGeom>
        </p:spPr>
        <p:txBody>
          <a:bodyPr wrap="none">
            <a:spAutoFit/>
          </a:bodyPr>
          <a:lstStyle/>
          <a:p>
            <a:r>
              <a:rPr lang="en-US" altLang="zh-CN" sz="2800" b="1"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smtClean="0">
                <a:latin typeface="DFKai-SB" panose="03000509000000000000" pitchFamily="65" charset="-120"/>
                <a:ea typeface="DFKai-SB" panose="03000509000000000000" pitchFamily="65" charset="-120"/>
                <a:cs typeface="Times New Roman" panose="02020603050405020304" pitchFamily="18" charset="0"/>
              </a:rPr>
              <a:t>國際</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衞生條例（</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endParaRPr lang="en-US" altLang="zh-CN" sz="28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9388059" y="1635577"/>
            <a:ext cx="2284514" cy="3236736"/>
          </a:xfrm>
          <a:prstGeom prst="rect">
            <a:avLst/>
          </a:prstGeom>
        </p:spPr>
      </p:pic>
    </p:spTree>
    <p:extLst>
      <p:ext uri="{BB962C8B-B14F-4D97-AF65-F5344CB8AC3E}">
        <p14:creationId xmlns:p14="http://schemas.microsoft.com/office/powerpoint/2010/main" val="2236470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505" y="1633154"/>
            <a:ext cx="10886773" cy="4246790"/>
          </a:xfrm>
          <a:ln w="57150">
            <a:solidFill>
              <a:schemeClr val="accent6">
                <a:lumMod val="75000"/>
              </a:schemeClr>
            </a:solidFill>
          </a:ln>
        </p:spPr>
        <p:txBody>
          <a:bodyPr/>
          <a:lstStyle/>
          <a:p>
            <a:pPr marL="0" indent="0" algn="ctr">
              <a:buNone/>
            </a:pPr>
            <a:r>
              <a:rPr lang="en-US" altLang="ja-JP" sz="32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32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內容重點</a:t>
            </a:r>
            <a:endPar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ja-JP" altLang="en-US" sz="32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界</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定</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國際關注的突發公共</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生事件</a:t>
            </a:r>
            <a:r>
              <a:rPr lang="ja-JP"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為</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0" indent="0">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 </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通過疾病的國際傳播構成對其他國家的公共</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生風險；</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 </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可能需要採取協調一致的國際應對措施。</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各締約國應在評估公共</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生資訊後</a:t>
            </a: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24</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小時內，以現</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時</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最有效的通訊方式，向世</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通報在本國領土內發生有可能構成國際關注的突發公共</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生事件，以及為應對這些事件所採取的任何</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生措施。</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ja-JP" altLang="ja-JP" dirty="0"/>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567543" y="193006"/>
            <a:ext cx="8830573"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6">
            <a:extLst>
              <a:ext uri="{FF2B5EF4-FFF2-40B4-BE49-F238E27FC236}">
                <a16:creationId xmlns:a16="http://schemas.microsoft.com/office/drawing/2014/main" id="{4C11E301-C1C8-4918-B989-92CD6A3A8557}"/>
              </a:ext>
            </a:extLst>
          </p:cNvPr>
          <p:cNvSpPr txBox="1"/>
          <p:nvPr/>
        </p:nvSpPr>
        <p:spPr>
          <a:xfrm>
            <a:off x="2397366" y="927526"/>
            <a:ext cx="8680019" cy="58477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cs typeface="Times New Roman" panose="02020603050405020304" pitchFamily="18" charset="0"/>
              </a:rPr>
              <a:t>制定全球衞生標準</a:t>
            </a:r>
            <a:r>
              <a:rPr lang="en-US" altLang="zh-TW" sz="3200" b="1"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ja-JP"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國際衞生條例（</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Freeform 5">
            <a:extLst>
              <a:ext uri="{FF2B5EF4-FFF2-40B4-BE49-F238E27FC236}">
                <a16:creationId xmlns:a16="http://schemas.microsoft.com/office/drawing/2014/main" id="{989BF7F3-35A8-4F0C-82FD-C9A7A076963E}"/>
              </a:ext>
            </a:extLst>
          </p:cNvPr>
          <p:cNvSpPr/>
          <p:nvPr/>
        </p:nvSpPr>
        <p:spPr bwMode="auto">
          <a:xfrm>
            <a:off x="1951215" y="109799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2"/>
          <a:stretch>
            <a:fillRect/>
          </a:stretch>
        </p:blipFill>
        <p:spPr>
          <a:xfrm>
            <a:off x="613505" y="6017355"/>
            <a:ext cx="1782855" cy="680646"/>
          </a:xfrm>
          <a:prstGeom prst="rect">
            <a:avLst/>
          </a:prstGeom>
        </p:spPr>
      </p:pic>
      <p:sp>
        <p:nvSpPr>
          <p:cNvPr id="9" name="Rectangle 8"/>
          <p:cNvSpPr/>
          <p:nvPr/>
        </p:nvSpPr>
        <p:spPr>
          <a:xfrm>
            <a:off x="2590731" y="6024473"/>
            <a:ext cx="6393949"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資料來源：世衞</a:t>
            </a:r>
          </a:p>
          <a:p>
            <a:pPr marL="285750" indent="-285750">
              <a:buFont typeface="Arial" panose="020B0604020202020204" pitchFamily="34" charset="0"/>
              <a:buChar char="•"/>
            </a:pPr>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://apps.who.int/iris/bitstream/handle/10665/246107/9789245580492-chi.pdf</a:t>
            </a: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www.who.int/health-topics/international-health-regulations#tab=tab_1</a:t>
            </a:r>
            <a:endParaRPr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373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087" y="1682765"/>
            <a:ext cx="10896520" cy="4056183"/>
          </a:xfrm>
          <a:ln w="57150">
            <a:solidFill>
              <a:schemeClr val="accent6">
                <a:lumMod val="75000"/>
              </a:schemeClr>
            </a:solidFill>
          </a:ln>
        </p:spPr>
        <p:txBody>
          <a:bodyPr/>
          <a:lstStyle/>
          <a:p>
            <a:pPr marL="0" indent="0" algn="ctr">
              <a:buNone/>
            </a:pPr>
            <a:r>
              <a:rPr lang="en-US" altLang="ja-JP"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內容</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重點</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endParaRPr>
          </a:p>
          <a:p>
            <a:r>
              <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rPr>
              <a:t>《</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條例</a:t>
            </a:r>
            <a:r>
              <a:rPr lang="en-US" altLang="zh-CN" sz="26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亦提出</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監測和</a:t>
            </a:r>
            <a:r>
              <a:rPr lang="zh-CN" altLang="en-US" sz="2600" dirty="0" smtClean="0">
                <a:latin typeface="標楷體" panose="03000509000000000000" pitchFamily="65" charset="-120"/>
                <a:ea typeface="標楷體" panose="03000509000000000000" pitchFamily="65" charset="-120"/>
                <a:cs typeface="Times New Roman" panose="02020603050405020304" pitchFamily="18" charset="0"/>
              </a:rPr>
              <a:t>應對</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突發公共衞生</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事件的核心能力，要求</a:t>
            </a:r>
            <a:r>
              <a:rPr lang="zh-CN" altLang="en-US" sz="2600" dirty="0" smtClean="0">
                <a:latin typeface="標楷體" panose="03000509000000000000" pitchFamily="65" charset="-120"/>
                <a:ea typeface="標楷體" panose="03000509000000000000" pitchFamily="65" charset="-120"/>
                <a:cs typeface="Times New Roman" panose="02020603050405020304" pitchFamily="18" charset="0"/>
              </a:rPr>
              <a:t>締約國</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應該利用現有的國家機構和資源，滿足本條例規定的核心能力要求，</a:t>
            </a:r>
            <a:r>
              <a:rPr lang="zh-CN" altLang="en-US" sz="2600" dirty="0" smtClean="0">
                <a:latin typeface="標楷體" panose="03000509000000000000" pitchFamily="65" charset="-120"/>
                <a:ea typeface="標楷體" panose="03000509000000000000" pitchFamily="65" charset="-120"/>
                <a:cs typeface="Times New Roman" panose="02020603050405020304" pitchFamily="18" charset="0"/>
              </a:rPr>
              <a:t>包括以下</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方面： </a:t>
            </a:r>
            <a:endPar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rPr>
              <a:t>    1</a:t>
            </a:r>
            <a:r>
              <a:rPr lang="en-US" altLang="zh-CN" sz="2600" dirty="0">
                <a:latin typeface="標楷體" panose="03000509000000000000" pitchFamily="65" charset="-120"/>
                <a:ea typeface="標楷體" panose="03000509000000000000" pitchFamily="65" charset="-120"/>
                <a:cs typeface="Times New Roman" panose="02020603050405020304" pitchFamily="18" charset="0"/>
              </a:rPr>
              <a:t>. </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監測、報告、通報、核實、應對和合作活動；以及 </a:t>
            </a:r>
            <a:endPar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r>
              <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rPr>
              <a:t>    2</a:t>
            </a:r>
            <a:r>
              <a:rPr lang="en-US" altLang="zh-CN" sz="2600" dirty="0">
                <a:latin typeface="標楷體" panose="03000509000000000000" pitchFamily="65" charset="-120"/>
                <a:ea typeface="標楷體" panose="03000509000000000000" pitchFamily="65" charset="-120"/>
                <a:cs typeface="Times New Roman" panose="02020603050405020304" pitchFamily="18" charset="0"/>
              </a:rPr>
              <a:t>. </a:t>
            </a:r>
            <a:r>
              <a:rPr lang="zh-CN" altLang="en-US" sz="2600" dirty="0">
                <a:latin typeface="標楷體" panose="03000509000000000000" pitchFamily="65" charset="-120"/>
                <a:ea typeface="標楷體" panose="03000509000000000000" pitchFamily="65" charset="-120"/>
                <a:cs typeface="Times New Roman" panose="02020603050405020304" pitchFamily="18" charset="0"/>
              </a:rPr>
              <a:t>指定機場、港口和陸路口岸的活動</a:t>
            </a:r>
            <a:r>
              <a:rPr lang="zh-CN" altLang="en-US" sz="26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CN" sz="2600" dirty="0" smtClean="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26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條例</a:t>
            </a:r>
            <a:r>
              <a:rPr lang="en-US" altLang="zh-TW" sz="26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在</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國際法層面明確</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提出對機場</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、港口和陸路口岸的核心</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能力要求，達到迅速診治、調動</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設備和</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人員</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，以及提供適當的應對</a:t>
            </a:r>
            <a:r>
              <a:rPr lang="zh-TW" altLang="en-US" sz="2600" dirty="0" smtClean="0">
                <a:latin typeface="標楷體" panose="03000509000000000000" pitchFamily="65" charset="-120"/>
                <a:ea typeface="標楷體" panose="03000509000000000000" pitchFamily="65" charset="-120"/>
                <a:cs typeface="Times New Roman" panose="02020603050405020304" pitchFamily="18" charset="0"/>
              </a:rPr>
              <a:t>措施等能力。</a:t>
            </a:r>
            <a:endParaRPr lang="en-US" altLang="zh-TW" sz="2600" dirty="0" smtClean="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有關口岸核心</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能力，</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詳見</a:t>
            </a:r>
            <a:r>
              <a:rPr lang="en-US" altLang="zh-TW" sz="2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條例</a:t>
            </a:r>
            <a:r>
              <a:rPr lang="en-US" altLang="zh-TW" sz="2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ja-JP" sz="2600" kern="100" dirty="0" smtClean="0">
                <a:latin typeface="標楷體" panose="03000509000000000000" pitchFamily="65" charset="-120"/>
                <a:ea typeface="標楷體" panose="03000509000000000000" pitchFamily="65" charset="-120"/>
                <a:cs typeface="Times New Roman" panose="02020603050405020304" pitchFamily="18" charset="0"/>
              </a:rPr>
              <a:t>附件</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一</a:t>
            </a:r>
            <a:r>
              <a:rPr lang="zh-TW" altLang="ja-JP" sz="2600" kern="100" dirty="0" smtClean="0">
                <a:latin typeface="標楷體" panose="03000509000000000000" pitchFamily="65" charset="-120"/>
                <a:ea typeface="標楷體" panose="03000509000000000000" pitchFamily="65" charset="-120"/>
                <a:cs typeface="Times New Roman" panose="02020603050405020304" pitchFamily="18" charset="0"/>
              </a:rPr>
              <a:t>監測</a:t>
            </a:r>
            <a:r>
              <a:rPr lang="zh-TW" altLang="ja-JP" sz="2600" kern="100" dirty="0">
                <a:latin typeface="標楷體" panose="03000509000000000000" pitchFamily="65" charset="-120"/>
                <a:ea typeface="標楷體" panose="03000509000000000000" pitchFamily="65" charset="-120"/>
                <a:cs typeface="Times New Roman" panose="02020603050405020304" pitchFamily="18" charset="0"/>
              </a:rPr>
              <a:t>和應對的核心能力</a:t>
            </a:r>
            <a:r>
              <a:rPr lang="zh-TW" altLang="ja-JP" sz="2600" kern="100" dirty="0" smtClean="0">
                <a:latin typeface="標楷體" panose="03000509000000000000" pitchFamily="65" charset="-120"/>
                <a:ea typeface="標楷體" panose="03000509000000000000" pitchFamily="65" charset="-120"/>
                <a:cs typeface="Times New Roman" panose="02020603050405020304" pitchFamily="18" charset="0"/>
              </a:rPr>
              <a:t>要求</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a:t>
            </a:r>
            <a:endParaRPr lang="ja-JP" altLang="ja-JP" sz="260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buNone/>
            </a:pPr>
            <a:endParaRPr kumimoji="1" lang="ja-JP" altLang="en-US" sz="2600" dirty="0"/>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706880" y="261681"/>
            <a:ext cx="8769613"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Freeform 4">
            <a:extLst>
              <a:ext uri="{FF2B5EF4-FFF2-40B4-BE49-F238E27FC236}">
                <a16:creationId xmlns:a16="http://schemas.microsoft.com/office/drawing/2014/main" id="{989BF7F3-35A8-4F0C-82FD-C9A7A076963E}"/>
              </a:ext>
            </a:extLst>
          </p:cNvPr>
          <p:cNvSpPr/>
          <p:nvPr/>
        </p:nvSpPr>
        <p:spPr bwMode="auto">
          <a:xfrm>
            <a:off x="1951215" y="109799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本框 6">
            <a:extLst>
              <a:ext uri="{FF2B5EF4-FFF2-40B4-BE49-F238E27FC236}">
                <a16:creationId xmlns:a16="http://schemas.microsoft.com/office/drawing/2014/main" id="{4C11E301-C1C8-4918-B989-92CD6A3A8557}"/>
              </a:ext>
            </a:extLst>
          </p:cNvPr>
          <p:cNvSpPr txBox="1"/>
          <p:nvPr/>
        </p:nvSpPr>
        <p:spPr>
          <a:xfrm>
            <a:off x="2397366" y="967011"/>
            <a:ext cx="8680019" cy="58477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cs typeface="Times New Roman" panose="02020603050405020304" pitchFamily="18" charset="0"/>
              </a:rPr>
              <a:t>制定全球衞生標準</a:t>
            </a:r>
            <a:r>
              <a:rPr lang="en-US" altLang="zh-TW" sz="3200" b="1"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ja-JP"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生條例</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ja-JP" sz="3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12087" y="5925970"/>
            <a:ext cx="1782855" cy="680646"/>
          </a:xfrm>
          <a:prstGeom prst="rect">
            <a:avLst/>
          </a:prstGeom>
        </p:spPr>
      </p:pic>
      <p:sp>
        <p:nvSpPr>
          <p:cNvPr id="9" name="Rectangle 8"/>
          <p:cNvSpPr/>
          <p:nvPr/>
        </p:nvSpPr>
        <p:spPr>
          <a:xfrm>
            <a:off x="2657233" y="5925970"/>
            <a:ext cx="6393949"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資料來源：世衞</a:t>
            </a:r>
          </a:p>
          <a:p>
            <a:pPr marL="285750" indent="-285750">
              <a:buFont typeface="Arial" panose="020B0604020202020204" pitchFamily="34" charset="0"/>
              <a:buChar char="•"/>
            </a:pPr>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://apps.who.int/iris/bitstream/handle/10665/246107/9789245580492-chi.pdf</a:t>
            </a: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www.who.int/health-topics/international-health-regulations#tab=tab_1</a:t>
            </a:r>
            <a:endParaRPr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814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894" y="1765224"/>
            <a:ext cx="11241525" cy="3047786"/>
          </a:xfrm>
          <a:solidFill>
            <a:schemeClr val="accent3">
              <a:lumMod val="20000"/>
              <a:lumOff val="80000"/>
            </a:schemeClr>
          </a:solidFill>
          <a:ln w="38100">
            <a:solidFill>
              <a:srgbClr val="00B0F0"/>
            </a:solidFill>
          </a:ln>
        </p:spPr>
        <p:txBody>
          <a:bodyPr/>
          <a:lstStyle/>
          <a:p>
            <a:r>
              <a:rPr lang="zh-TW" altLang="en-US" sz="2400" dirty="0" smtClean="0">
                <a:latin typeface="標楷體" panose="03000509000000000000" pitchFamily="65" charset="-120"/>
                <a:ea typeface="標楷體" panose="03000509000000000000" pitchFamily="65" charset="-120"/>
              </a:rPr>
              <a:t>國家公布</a:t>
            </a:r>
            <a:r>
              <a:rPr lang="zh-TW" altLang="ja-JP" sz="2400" dirty="0" smtClean="0">
                <a:latin typeface="標楷體" panose="03000509000000000000" pitchFamily="65" charset="-120"/>
                <a:ea typeface="標楷體" panose="03000509000000000000" pitchFamily="65" charset="-120"/>
              </a:rPr>
              <a:t>《</a:t>
            </a:r>
            <a:r>
              <a:rPr lang="zh-TW" altLang="ja-JP" sz="2400" dirty="0">
                <a:latin typeface="標楷體" panose="03000509000000000000" pitchFamily="65" charset="-120"/>
                <a:ea typeface="標楷體" panose="03000509000000000000" pitchFamily="65" charset="-120"/>
              </a:rPr>
              <a:t>條例</a:t>
            </a:r>
            <a:r>
              <a:rPr lang="zh-TW" altLang="ja-JP" sz="2400" dirty="0" smtClean="0">
                <a:latin typeface="標楷體" panose="03000509000000000000" pitchFamily="65" charset="-120"/>
                <a:ea typeface="標楷體" panose="03000509000000000000" pitchFamily="65" charset="-120"/>
              </a:rPr>
              <a:t>》適用</a:t>
            </a:r>
            <a:r>
              <a:rPr lang="zh-TW" altLang="en-US" sz="2400" dirty="0" smtClean="0">
                <a:latin typeface="標楷體" panose="03000509000000000000" pitchFamily="65" charset="-120"/>
                <a:ea typeface="標楷體" panose="03000509000000000000" pitchFamily="65" charset="-120"/>
              </a:rPr>
              <a:t>於</a:t>
            </a:r>
            <a:r>
              <a:rPr lang="zh-TW" altLang="ja-JP" sz="2400" dirty="0" smtClean="0">
                <a:latin typeface="標楷體" panose="03000509000000000000" pitchFamily="65" charset="-120"/>
                <a:ea typeface="標楷體" panose="03000509000000000000" pitchFamily="65" charset="-120"/>
              </a:rPr>
              <a:t>國</a:t>
            </a:r>
            <a:r>
              <a:rPr lang="zh-TW" altLang="en-US" sz="2400" dirty="0" smtClean="0">
                <a:latin typeface="標楷體" panose="03000509000000000000" pitchFamily="65" charset="-120"/>
                <a:ea typeface="標楷體" panose="03000509000000000000" pitchFamily="65" charset="-120"/>
              </a:rPr>
              <a:t>家</a:t>
            </a:r>
            <a:r>
              <a:rPr lang="zh-TW" altLang="ja-JP" sz="2400" dirty="0" smtClean="0">
                <a:latin typeface="標楷體" panose="03000509000000000000" pitchFamily="65" charset="-120"/>
                <a:ea typeface="標楷體" panose="03000509000000000000" pitchFamily="65" charset="-120"/>
              </a:rPr>
              <a:t>全</a:t>
            </a:r>
            <a:r>
              <a:rPr lang="zh-TW" altLang="ja-JP" sz="2400" dirty="0">
                <a:latin typeface="標楷體" panose="03000509000000000000" pitchFamily="65" charset="-120"/>
                <a:ea typeface="標楷體" panose="03000509000000000000" pitchFamily="65" charset="-120"/>
              </a:rPr>
              <a:t>境，包括</a:t>
            </a:r>
            <a:r>
              <a:rPr lang="zh-TW" altLang="ja-JP" sz="2400" dirty="0" smtClean="0">
                <a:latin typeface="標楷體" panose="03000509000000000000" pitchFamily="65" charset="-120"/>
                <a:ea typeface="標楷體" panose="03000509000000000000" pitchFamily="65" charset="-120"/>
              </a:rPr>
              <a:t>香港</a:t>
            </a:r>
            <a:r>
              <a:rPr lang="zh-TW" altLang="en-US" sz="2400" dirty="0" smtClean="0">
                <a:latin typeface="標楷體" panose="03000509000000000000" pitchFamily="65" charset="-120"/>
                <a:ea typeface="標楷體" panose="03000509000000000000" pitchFamily="65" charset="-120"/>
              </a:rPr>
              <a:t>與澳門</a:t>
            </a:r>
            <a:r>
              <a:rPr lang="zh-TW" altLang="ja-JP" sz="2400" dirty="0" smtClean="0">
                <a:latin typeface="標楷體" panose="03000509000000000000" pitchFamily="65" charset="-120"/>
                <a:ea typeface="標楷體" panose="03000509000000000000" pitchFamily="65" charset="-120"/>
              </a:rPr>
              <a:t>特別行政區和</a:t>
            </a:r>
            <a:r>
              <a:rPr lang="zh-TW" altLang="en-US" sz="2400" dirty="0" smtClean="0">
                <a:latin typeface="標楷體" panose="03000509000000000000" pitchFamily="65" charset="-120"/>
                <a:ea typeface="標楷體" panose="03000509000000000000" pitchFamily="65" charset="-120"/>
              </a:rPr>
              <a:t>台</a:t>
            </a:r>
            <a:r>
              <a:rPr lang="zh-TW" altLang="ja-JP" sz="2400" dirty="0" smtClean="0">
                <a:latin typeface="標楷體" panose="03000509000000000000" pitchFamily="65" charset="-120"/>
                <a:ea typeface="標楷體" panose="03000509000000000000" pitchFamily="65" charset="-120"/>
              </a:rPr>
              <a:t>灣省</a:t>
            </a:r>
            <a:r>
              <a:rPr lang="zh-TW" altLang="en-US" sz="2400" dirty="0" smtClean="0">
                <a:latin typeface="標楷體" panose="03000509000000000000" pitchFamily="65" charset="-120"/>
                <a:ea typeface="標楷體" panose="03000509000000000000" pitchFamily="65" charset="-120"/>
              </a:rPr>
              <a:t>，並把</a:t>
            </a:r>
            <a:r>
              <a:rPr lang="zh-TW" altLang="ja-JP" sz="2400" dirty="0" smtClean="0">
                <a:latin typeface="標楷體" panose="03000509000000000000" pitchFamily="65" charset="-120"/>
                <a:ea typeface="標楷體" panose="03000509000000000000" pitchFamily="65" charset="-120"/>
              </a:rPr>
              <a:t>發展</a:t>
            </a:r>
            <a:r>
              <a:rPr lang="zh-TW" altLang="ja-JP" sz="2400" dirty="0">
                <a:latin typeface="標楷體" panose="03000509000000000000" pitchFamily="65" charset="-120"/>
                <a:ea typeface="標楷體" panose="03000509000000000000" pitchFamily="65" charset="-120"/>
              </a:rPr>
              <a:t>、加強和維持快速和有效</a:t>
            </a:r>
            <a:r>
              <a:rPr lang="zh-TW" altLang="ja-JP" sz="2400" dirty="0" smtClean="0">
                <a:latin typeface="標楷體" panose="03000509000000000000" pitchFamily="65" charset="-120"/>
                <a:ea typeface="標楷體" panose="03000509000000000000" pitchFamily="65" charset="-120"/>
              </a:rPr>
              <a:t>應對突發公共</a:t>
            </a:r>
            <a:r>
              <a:rPr lang="zh-TW" altLang="en-US" sz="2400" dirty="0" smtClean="0">
                <a:latin typeface="標楷體" panose="03000509000000000000" pitchFamily="65" charset="-120"/>
                <a:ea typeface="標楷體" panose="03000509000000000000" pitchFamily="65" charset="-120"/>
              </a:rPr>
              <a:t>衞</a:t>
            </a:r>
            <a:r>
              <a:rPr lang="zh-TW" altLang="ja-JP" sz="2400" dirty="0" smtClean="0">
                <a:latin typeface="標楷體" panose="03000509000000000000" pitchFamily="65" charset="-120"/>
                <a:ea typeface="標楷體" panose="03000509000000000000" pitchFamily="65" charset="-120"/>
              </a:rPr>
              <a:t>生</a:t>
            </a:r>
            <a:r>
              <a:rPr lang="zh-TW" altLang="ja-JP" sz="2400" dirty="0">
                <a:latin typeface="標楷體" panose="03000509000000000000" pitchFamily="65" charset="-120"/>
                <a:ea typeface="標楷體" panose="03000509000000000000" pitchFamily="65" charset="-120"/>
              </a:rPr>
              <a:t>事件的核心能力建設，納入</a:t>
            </a:r>
            <a:r>
              <a:rPr lang="zh-TW" altLang="ja-JP" sz="2400" dirty="0" smtClean="0">
                <a:latin typeface="標楷體" panose="03000509000000000000" pitchFamily="65" charset="-120"/>
                <a:ea typeface="標楷體" panose="03000509000000000000" pitchFamily="65" charset="-120"/>
              </a:rPr>
              <a:t>到第十</a:t>
            </a:r>
            <a:r>
              <a:rPr lang="zh-TW" altLang="ja-JP" sz="2400" dirty="0">
                <a:latin typeface="標楷體" panose="03000509000000000000" pitchFamily="65" charset="-120"/>
                <a:ea typeface="標楷體" panose="03000509000000000000" pitchFamily="65" charset="-120"/>
              </a:rPr>
              <a:t>一個五年規劃期間</a:t>
            </a:r>
            <a:r>
              <a:rPr lang="zh-TW" altLang="ja-JP" sz="2400" dirty="0" smtClean="0">
                <a:latin typeface="標楷體" panose="03000509000000000000" pitchFamily="65" charset="-120"/>
                <a:ea typeface="標楷體" panose="03000509000000000000" pitchFamily="65" charset="-120"/>
              </a:rPr>
              <a:t>國家</a:t>
            </a:r>
            <a:r>
              <a:rPr lang="zh-TW" altLang="en-US" sz="2400" dirty="0">
                <a:latin typeface="標楷體" panose="03000509000000000000" pitchFamily="65" charset="-120"/>
                <a:ea typeface="標楷體" panose="03000509000000000000" pitchFamily="65" charset="-120"/>
              </a:rPr>
              <a:t>衞</a:t>
            </a:r>
            <a:r>
              <a:rPr lang="zh-TW" altLang="ja-JP" sz="2400" dirty="0" smtClean="0">
                <a:latin typeface="標楷體" panose="03000509000000000000" pitchFamily="65" charset="-120"/>
                <a:ea typeface="標楷體" panose="03000509000000000000" pitchFamily="65" charset="-120"/>
              </a:rPr>
              <a:t>生</a:t>
            </a:r>
            <a:r>
              <a:rPr lang="zh-TW" altLang="ja-JP" sz="2400" dirty="0">
                <a:latin typeface="標楷體" panose="03000509000000000000" pitchFamily="65" charset="-120"/>
                <a:ea typeface="標楷體" panose="03000509000000000000" pitchFamily="65" charset="-120"/>
              </a:rPr>
              <a:t>應急體系建設規劃</a:t>
            </a:r>
            <a:r>
              <a:rPr lang="zh-TW" altLang="ja-JP" sz="2400" dirty="0" smtClean="0">
                <a:latin typeface="標楷體" panose="03000509000000000000" pitchFamily="65" charset="-120"/>
                <a:ea typeface="標楷體" panose="03000509000000000000" pitchFamily="65" charset="-120"/>
              </a:rPr>
              <a:t>之中</a:t>
            </a:r>
            <a:r>
              <a:rPr lang="zh-TW" altLang="en-US" sz="2400" dirty="0" smtClean="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r>
              <a:rPr lang="zh-TW" altLang="ja-JP" sz="2400" dirty="0" smtClean="0">
                <a:latin typeface="標楷體" panose="03000509000000000000" pitchFamily="65" charset="-120"/>
                <a:ea typeface="標楷體" panose="03000509000000000000" pitchFamily="65" charset="-120"/>
              </a:rPr>
              <a:t>制定</a:t>
            </a:r>
            <a:r>
              <a:rPr lang="zh-TW" altLang="ja-JP" sz="2400" dirty="0">
                <a:latin typeface="標楷體" panose="03000509000000000000" pitchFamily="65" charset="-120"/>
                <a:ea typeface="標楷體" panose="03000509000000000000" pitchFamily="65" charset="-120"/>
              </a:rPr>
              <a:t>國際關注突發</a:t>
            </a:r>
            <a:r>
              <a:rPr lang="zh-TW" altLang="ja-JP" sz="2400" dirty="0" smtClean="0">
                <a:latin typeface="標楷體" panose="03000509000000000000" pitchFamily="65" charset="-120"/>
                <a:ea typeface="標楷體" panose="03000509000000000000" pitchFamily="65" charset="-120"/>
              </a:rPr>
              <a:t>公共</a:t>
            </a:r>
            <a:r>
              <a:rPr lang="zh-TW" altLang="en-US" sz="2400" dirty="0">
                <a:latin typeface="標楷體" panose="03000509000000000000" pitchFamily="65" charset="-120"/>
                <a:ea typeface="標楷體" panose="03000509000000000000" pitchFamily="65" charset="-120"/>
              </a:rPr>
              <a:t>衞</a:t>
            </a:r>
            <a:r>
              <a:rPr lang="zh-TW" altLang="ja-JP" sz="2400" dirty="0" smtClean="0">
                <a:latin typeface="標楷體" panose="03000509000000000000" pitchFamily="65" charset="-120"/>
                <a:ea typeface="標楷體" panose="03000509000000000000" pitchFamily="65" charset="-120"/>
              </a:rPr>
              <a:t>生</a:t>
            </a:r>
            <a:r>
              <a:rPr lang="zh-TW" altLang="ja-JP" sz="2400" dirty="0">
                <a:latin typeface="標楷體" panose="03000509000000000000" pitchFamily="65" charset="-120"/>
                <a:ea typeface="標楷體" panose="03000509000000000000" pitchFamily="65" charset="-120"/>
              </a:rPr>
              <a:t>事件監測、報告、評估、判定和通報的技術規範；建立了實施《條例》的跨</a:t>
            </a:r>
            <a:r>
              <a:rPr lang="zh-TW" altLang="ja-JP" sz="2400" dirty="0" smtClean="0">
                <a:latin typeface="標楷體" panose="03000509000000000000" pitchFamily="65" charset="-120"/>
                <a:ea typeface="標楷體" panose="03000509000000000000" pitchFamily="65" charset="-120"/>
              </a:rPr>
              <a:t>部門</a:t>
            </a:r>
            <a:r>
              <a:rPr lang="zh-TW" altLang="en-US" sz="2400" dirty="0" smtClean="0">
                <a:latin typeface="標楷體" panose="03000509000000000000" pitchFamily="65" charset="-120"/>
                <a:ea typeface="標楷體" panose="03000509000000000000" pitchFamily="65" charset="-120"/>
              </a:rPr>
              <a:t>資訊</a:t>
            </a:r>
            <a:r>
              <a:rPr lang="zh-TW" altLang="ja-JP" sz="2400" dirty="0" smtClean="0">
                <a:latin typeface="標楷體" panose="03000509000000000000" pitchFamily="65" charset="-120"/>
                <a:ea typeface="標楷體" panose="03000509000000000000" pitchFamily="65" charset="-120"/>
              </a:rPr>
              <a:t>交流</a:t>
            </a:r>
            <a:r>
              <a:rPr lang="zh-TW" altLang="ja-JP" sz="2400" dirty="0">
                <a:latin typeface="標楷體" panose="03000509000000000000" pitchFamily="65" charset="-120"/>
                <a:ea typeface="標楷體" panose="03000509000000000000" pitchFamily="65" charset="-120"/>
              </a:rPr>
              <a:t>和協調</a:t>
            </a:r>
            <a:r>
              <a:rPr lang="zh-TW" altLang="ja-JP" sz="2400" dirty="0" smtClean="0">
                <a:latin typeface="標楷體" panose="03000509000000000000" pitchFamily="65" charset="-120"/>
                <a:ea typeface="標楷體" panose="03000509000000000000" pitchFamily="65" charset="-120"/>
              </a:rPr>
              <a:t>機制。</a:t>
            </a:r>
            <a:endParaRPr lang="en-US" altLang="zh-TW" sz="2400" dirty="0" smtClean="0">
              <a:latin typeface="標楷體" panose="03000509000000000000" pitchFamily="65" charset="-120"/>
              <a:ea typeface="標楷體" panose="03000509000000000000" pitchFamily="65" charset="-12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自</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2009</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年正式</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啟動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衞生檢疫法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修改</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工作</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，海關總署</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依照</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該法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對接</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國際衞生條例（</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2005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對入境口岸核心能力建設內容</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政府主導、企業主責、海關主管、部門聯動」原則，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建立</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口岸核心能力動態管理機制。</a:t>
            </a:r>
            <a:endParaRPr lang="ja-JP" altLang="ja-JP"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ja-JP" altLang="ja-JP" sz="2400" dirty="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576039" y="194876"/>
            <a:ext cx="7045233"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6">
            <a:extLst>
              <a:ext uri="{FF2B5EF4-FFF2-40B4-BE49-F238E27FC236}">
                <a16:creationId xmlns:a16="http://schemas.microsoft.com/office/drawing/2014/main" id="{4C11E301-C1C8-4918-B989-92CD6A3A8557}"/>
              </a:ext>
            </a:extLst>
          </p:cNvPr>
          <p:cNvSpPr txBox="1"/>
          <p:nvPr/>
        </p:nvSpPr>
        <p:spPr>
          <a:xfrm>
            <a:off x="1191108" y="1030659"/>
            <a:ext cx="10304205" cy="584775"/>
          </a:xfrm>
          <a:prstGeom prst="rect">
            <a:avLst/>
          </a:prstGeom>
          <a:noFill/>
        </p:spPr>
        <p:txBody>
          <a:bodyPr wrap="square" rtlCol="0">
            <a:spAutoFit/>
          </a:bodyPr>
          <a:lstStyle/>
          <a:p>
            <a:r>
              <a:rPr lang="zh-CN" altLang="en-US" sz="3200" dirty="0" smtClean="0">
                <a:latin typeface="DFKai-SB" panose="03000509000000000000" pitchFamily="65" charset="-120"/>
                <a:ea typeface="DFKai-SB" panose="03000509000000000000" pitchFamily="65" charset="-120"/>
                <a:cs typeface="Times New Roman" panose="02020603050405020304" pitchFamily="18" charset="0"/>
              </a:rPr>
              <a:t>我</a:t>
            </a:r>
            <a:r>
              <a:rPr lang="zh-TW" altLang="en-US" sz="3200" dirty="0" smtClean="0">
                <a:latin typeface="DFKai-SB" panose="03000509000000000000" pitchFamily="65" charset="-120"/>
                <a:ea typeface="DFKai-SB" panose="03000509000000000000" pitchFamily="65" charset="-120"/>
                <a:cs typeface="Times New Roman" panose="02020603050405020304" pitchFamily="18" charset="0"/>
              </a:rPr>
              <a:t>國配合</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與</a:t>
            </a:r>
            <a:r>
              <a:rPr lang="zh-TW" altLang="en-US" sz="3200" dirty="0" smtClean="0">
                <a:latin typeface="DFKai-SB" panose="03000509000000000000" pitchFamily="65" charset="-120"/>
                <a:ea typeface="DFKai-SB" panose="03000509000000000000" pitchFamily="65" charset="-120"/>
                <a:cs typeface="Times New Roman" panose="02020603050405020304" pitchFamily="18" charset="0"/>
              </a:rPr>
              <a:t>落實</a:t>
            </a:r>
            <a:r>
              <a:rPr lang="en-US" altLang="zh-TW" sz="32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國際衞生</a:t>
            </a:r>
            <a:r>
              <a:rPr lang="zh-TW" altLang="en-US" sz="3200" dirty="0" smtClean="0">
                <a:latin typeface="DFKai-SB" panose="03000509000000000000" pitchFamily="65" charset="-120"/>
                <a:ea typeface="DFKai-SB" panose="03000509000000000000" pitchFamily="65" charset="-120"/>
                <a:cs typeface="Times New Roman" panose="02020603050405020304" pitchFamily="18" charset="0"/>
              </a:rPr>
              <a:t>條例</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政策舉隅</a:t>
            </a:r>
          </a:p>
        </p:txBody>
      </p:sp>
      <p:sp>
        <p:nvSpPr>
          <p:cNvPr id="6" name="Freeform 5">
            <a:extLst>
              <a:ext uri="{FF2B5EF4-FFF2-40B4-BE49-F238E27FC236}">
                <a16:creationId xmlns:a16="http://schemas.microsoft.com/office/drawing/2014/main" id="{989BF7F3-35A8-4F0C-82FD-C9A7A076963E}"/>
              </a:ext>
            </a:extLst>
          </p:cNvPr>
          <p:cNvSpPr/>
          <p:nvPr/>
        </p:nvSpPr>
        <p:spPr bwMode="auto">
          <a:xfrm>
            <a:off x="532353" y="113922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p:cNvPicPr>
            <a:picLocks noChangeAspect="1"/>
          </p:cNvPicPr>
          <p:nvPr/>
        </p:nvPicPr>
        <p:blipFill>
          <a:blip r:embed="rId2"/>
          <a:stretch>
            <a:fillRect/>
          </a:stretch>
        </p:blipFill>
        <p:spPr>
          <a:xfrm>
            <a:off x="255804" y="255668"/>
            <a:ext cx="1594256" cy="580365"/>
          </a:xfrm>
          <a:prstGeom prst="rect">
            <a:avLst/>
          </a:prstGeom>
        </p:spPr>
      </p:pic>
      <p:pic>
        <p:nvPicPr>
          <p:cNvPr id="1025" name="Picture 3" descr="http://imgs.xinhuanet.com/icon/xilan/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58251" y="572371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532353" y="5769429"/>
            <a:ext cx="956785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參考資料</a:t>
            </a: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zh-TW" altLang="en-US"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中國政府網 </a:t>
            </a:r>
            <a:r>
              <a:rPr kumimoji="0" lang="en-US" altLang="zh-TW"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(http://www.gov.cn/jrzg/2007-05/14/content_614312.htm)</a:t>
            </a:r>
          </a:p>
          <a:p>
            <a:pPr marL="285750" lvl="0" indent="-285750" eaLnBrk="0" fontAlgn="base" hangingPunct="0">
              <a:spcBef>
                <a:spcPct val="0"/>
              </a:spcBef>
              <a:spcAft>
                <a:spcPct val="0"/>
              </a:spcAft>
              <a:buFont typeface="Arial" panose="020B0604020202020204" pitchFamily="34" charset="0"/>
              <a:buChar char="•"/>
            </a:pPr>
            <a:r>
              <a:rPr kumimoji="0" lang="en-US" altLang="ja-JP" sz="14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全國標準信息公共服務平台</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://std.samr.gov.cn/gb/search/gbDetailed?id=9A5A3FE83F5AAEA5E05397BE0A0ABA5B</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2" name="Rectangle 1"/>
          <p:cNvSpPr/>
          <p:nvPr/>
        </p:nvSpPr>
        <p:spPr>
          <a:xfrm>
            <a:off x="477894" y="4999505"/>
            <a:ext cx="11241525" cy="652166"/>
          </a:xfrm>
          <a:prstGeom prst="rect">
            <a:avLst/>
          </a:prstGeom>
          <a:ln w="38100">
            <a:solidFill>
              <a:srgbClr val="FF0000"/>
            </a:solidFill>
          </a:ln>
        </p:spPr>
        <p:txBody>
          <a:bodyPr wrap="square">
            <a:spAutoFit/>
          </a:bodyPr>
          <a:lstStyle/>
          <a:p>
            <a:pPr>
              <a:lnSpc>
                <a:spcPct val="107000"/>
              </a:lnSpc>
              <a:spcAft>
                <a:spcPts val="0"/>
              </a:spcAft>
            </a:pPr>
            <a:r>
              <a:rPr lang="zh-TW" altLang="en-US" sz="2000" dirty="0" smtClean="0">
                <a:latin typeface="標楷體" panose="03000509000000000000" pitchFamily="65" charset="-120"/>
                <a:ea typeface="標楷體" panose="03000509000000000000" pitchFamily="65" charset="-120"/>
              </a:rPr>
              <a:t>有關</a:t>
            </a:r>
            <a:r>
              <a:rPr lang="zh-TW" altLang="ja-JP"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中華人民共和國國境衞生</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檢疫</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法</a:t>
            </a: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2000"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具體內容，請自行閱讀</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://www.customs.gov.cn/customs/302249/302266/302267/2369512/index.html</a:t>
            </a:r>
            <a:endParaRPr lang="en-US"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a:hlinkClick r:id="rId4"/>
          </p:cNvPr>
          <p:cNvPicPr>
            <a:picLocks noChangeAspect="1"/>
          </p:cNvPicPr>
          <p:nvPr/>
        </p:nvPicPr>
        <p:blipFill>
          <a:blip r:embed="rId5"/>
          <a:stretch>
            <a:fillRect/>
          </a:stretch>
        </p:blipFill>
        <p:spPr>
          <a:xfrm>
            <a:off x="8567297" y="5086558"/>
            <a:ext cx="3065814" cy="478059"/>
          </a:xfrm>
          <a:prstGeom prst="rect">
            <a:avLst/>
          </a:prstGeom>
        </p:spPr>
      </p:pic>
    </p:spTree>
    <p:extLst>
      <p:ext uri="{BB962C8B-B14F-4D97-AF65-F5344CB8AC3E}">
        <p14:creationId xmlns:p14="http://schemas.microsoft.com/office/powerpoint/2010/main" val="1092392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
            <a:extLst>
              <a:ext uri="{FF2B5EF4-FFF2-40B4-BE49-F238E27FC236}">
                <a16:creationId xmlns:a16="http://schemas.microsoft.com/office/drawing/2014/main" id="{38D14C48-A823-4288-9BC6-DF5A8579D713}"/>
              </a:ext>
            </a:extLst>
          </p:cNvPr>
          <p:cNvSpPr/>
          <p:nvPr/>
        </p:nvSpPr>
        <p:spPr bwMode="auto">
          <a:xfrm>
            <a:off x="2412275" y="252234"/>
            <a:ext cx="7149736"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6">
            <a:extLst>
              <a:ext uri="{FF2B5EF4-FFF2-40B4-BE49-F238E27FC236}">
                <a16:creationId xmlns:a16="http://schemas.microsoft.com/office/drawing/2014/main" id="{4C11E301-C1C8-4918-B989-92CD6A3A8557}"/>
              </a:ext>
            </a:extLst>
          </p:cNvPr>
          <p:cNvSpPr txBox="1"/>
          <p:nvPr/>
        </p:nvSpPr>
        <p:spPr>
          <a:xfrm>
            <a:off x="1797809" y="1082873"/>
            <a:ext cx="9531779" cy="523220"/>
          </a:xfrm>
          <a:prstGeom prst="rect">
            <a:avLst/>
          </a:prstGeom>
          <a:noFill/>
        </p:spPr>
        <p:txBody>
          <a:bodyPr wrap="square" rtlCol="0">
            <a:spAutoFit/>
          </a:bodyPr>
          <a:lstStyle/>
          <a:p>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國配合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與落實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國際衞生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政策舉隅</a:t>
            </a:r>
          </a:p>
        </p:txBody>
      </p:sp>
      <p:sp>
        <p:nvSpPr>
          <p:cNvPr id="6" name="Freeform 5">
            <a:extLst>
              <a:ext uri="{FF2B5EF4-FFF2-40B4-BE49-F238E27FC236}">
                <a16:creationId xmlns:a16="http://schemas.microsoft.com/office/drawing/2014/main" id="{989BF7F3-35A8-4F0C-82FD-C9A7A076963E}"/>
              </a:ext>
            </a:extLst>
          </p:cNvPr>
          <p:cNvSpPr/>
          <p:nvPr/>
        </p:nvSpPr>
        <p:spPr bwMode="auto">
          <a:xfrm>
            <a:off x="1303962" y="118252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p:cNvPicPr>
            <a:picLocks noChangeAspect="1"/>
          </p:cNvPicPr>
          <p:nvPr/>
        </p:nvPicPr>
        <p:blipFill>
          <a:blip r:embed="rId2"/>
          <a:stretch>
            <a:fillRect/>
          </a:stretch>
        </p:blipFill>
        <p:spPr>
          <a:xfrm>
            <a:off x="255804" y="255668"/>
            <a:ext cx="1594256" cy="580365"/>
          </a:xfrm>
          <a:prstGeom prst="rect">
            <a:avLst/>
          </a:prstGeom>
        </p:spPr>
      </p:pic>
      <p:sp>
        <p:nvSpPr>
          <p:cNvPr id="8" name="Rectangle 2"/>
          <p:cNvSpPr>
            <a:spLocks noChangeArrowheads="1"/>
          </p:cNvSpPr>
          <p:nvPr/>
        </p:nvSpPr>
        <p:spPr bwMode="auto">
          <a:xfrm flipV="1">
            <a:off x="2058252" y="5723710"/>
            <a:ext cx="4710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5" name="Picture 3" descr="http://imgs.xinhuanet.com/icon/xilan/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58251" y="572371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4009" y="1832990"/>
            <a:ext cx="10981187" cy="3970318"/>
          </a:xfrm>
          <a:prstGeom prst="rect">
            <a:avLst/>
          </a:prstGeom>
          <a:solidFill>
            <a:schemeClr val="accent1">
              <a:lumMod val="20000"/>
              <a:lumOff val="80000"/>
            </a:schemeClr>
          </a:solidFill>
          <a:ln w="38100">
            <a:solidFill>
              <a:srgbClr val="ED7D31"/>
            </a:solidFill>
          </a:ln>
        </p:spPr>
        <p:txBody>
          <a:bodyPr wrap="square">
            <a:spAutoFit/>
          </a:bodyPr>
          <a:lstStyle/>
          <a:p>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年，中共</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中央、國務院</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印發</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「健康中國</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」規劃綱要</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，提出具體目標</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到</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年，建立起覆蓋全國、較為完善的緊急醫學救援網絡，突發事件衞生應急處置能力和緊急醫學救援能力達到發達國家水平</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列明各</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地區各部門要將健康中國建設納入重要議事日程，健全領導體制和工作機制，將健康中國建設列入經濟社會發展規劃，將主要健康指標納入各級黨委和政府考核指標，完善考核機制和問責制度，做好相關任務的實施落實工作。</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3570060" y="6030205"/>
            <a:ext cx="6928914" cy="523220"/>
          </a:xfrm>
          <a:prstGeom prst="rect">
            <a:avLst/>
          </a:prstGeom>
        </p:spPr>
        <p:txBody>
          <a:bodyPr wrap="square">
            <a:spAutoFit/>
          </a:bodyPr>
          <a:lstStyle/>
          <a:p>
            <a:pPr>
              <a:spcAft>
                <a:spcPts val="0"/>
              </a:spcAft>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big5.www.gov.cn/gate/big5/www.gov.cn/gongbao/content/2016/content_5133024.htm)</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604009" y="6076017"/>
            <a:ext cx="2771720" cy="431596"/>
          </a:xfrm>
          <a:prstGeom prst="rect">
            <a:avLst/>
          </a:prstGeom>
        </p:spPr>
      </p:pic>
    </p:spTree>
    <p:extLst>
      <p:ext uri="{BB962C8B-B14F-4D97-AF65-F5344CB8AC3E}">
        <p14:creationId xmlns:p14="http://schemas.microsoft.com/office/powerpoint/2010/main" val="3597081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894" y="1752536"/>
            <a:ext cx="10838577" cy="4110113"/>
          </a:xfrm>
          <a:ln w="57150">
            <a:solidFill>
              <a:srgbClr val="92D050"/>
            </a:solidFill>
          </a:ln>
        </p:spPr>
        <p:txBody>
          <a:bodyPr/>
          <a:lstStyle/>
          <a:p>
            <a:pPr marL="0" indent="0">
              <a:buNone/>
            </a:pPr>
            <a:r>
              <a:rPr lang="zh-TW" altLang="en-US" sz="2600" dirty="0" smtClean="0">
                <a:latin typeface="標楷體" panose="03000509000000000000" pitchFamily="65" charset="-120"/>
                <a:ea typeface="標楷體" panose="03000509000000000000" pitchFamily="65" charset="-120"/>
              </a:rPr>
              <a:t>國家於</a:t>
            </a:r>
            <a:r>
              <a:rPr lang="zh-CN" altLang="en-US" sz="2600" dirty="0" smtClean="0">
                <a:latin typeface="標楷體" panose="03000509000000000000" pitchFamily="65" charset="-120"/>
                <a:ea typeface="標楷體" panose="03000509000000000000" pitchFamily="65" charset="-120"/>
              </a:rPr>
              <a:t>第十四個五年規劃</a:t>
            </a:r>
            <a:r>
              <a:rPr lang="zh-TW" altLang="en-US" sz="2600" dirty="0" smtClean="0">
                <a:latin typeface="標楷體" panose="03000509000000000000" pitchFamily="65" charset="-120"/>
                <a:ea typeface="標楷體" panose="03000509000000000000" pitchFamily="65" charset="-120"/>
              </a:rPr>
              <a:t>文件中再次強調要</a:t>
            </a:r>
            <a:r>
              <a:rPr lang="zh-CN" altLang="en-US" sz="2600" dirty="0" smtClean="0">
                <a:latin typeface="標楷體" panose="03000509000000000000" pitchFamily="65" charset="-120"/>
                <a:ea typeface="標楷體" panose="03000509000000000000" pitchFamily="65" charset="-120"/>
              </a:rPr>
              <a:t>構建強大公共衞生體系</a:t>
            </a:r>
            <a:r>
              <a:rPr lang="zh-TW" altLang="en-US" sz="2600" dirty="0" smtClean="0">
                <a:latin typeface="標楷體" panose="03000509000000000000" pitchFamily="65" charset="-120"/>
                <a:ea typeface="標楷體" panose="03000509000000000000" pitchFamily="65" charset="-120"/>
              </a:rPr>
              <a:t>，重點包括</a:t>
            </a:r>
            <a:r>
              <a:rPr lang="en-US" altLang="zh-TW" sz="2600" dirty="0" smtClean="0">
                <a:latin typeface="標楷體" panose="03000509000000000000" pitchFamily="65" charset="-120"/>
                <a:ea typeface="標楷體" panose="03000509000000000000" pitchFamily="65" charset="-120"/>
              </a:rPr>
              <a:t>:</a:t>
            </a:r>
            <a:endParaRPr lang="en-US" altLang="zh-CN" sz="2600" dirty="0" smtClean="0">
              <a:latin typeface="標楷體" panose="03000509000000000000" pitchFamily="65" charset="-120"/>
              <a:ea typeface="標楷體" panose="03000509000000000000" pitchFamily="65" charset="-120"/>
            </a:endParaRPr>
          </a:p>
          <a:p>
            <a:r>
              <a:rPr lang="zh-CN" altLang="en-US" sz="2600" dirty="0" smtClean="0">
                <a:latin typeface="標楷體" panose="03000509000000000000" pitchFamily="65" charset="-120"/>
                <a:ea typeface="標楷體" panose="03000509000000000000" pitchFamily="65" charset="-120"/>
              </a:rPr>
              <a:t>改革疾病預防控制體系，強化監測預警、風險評估、流行病學調查、檢驗檢測、應急處置等職能。</a:t>
            </a:r>
            <a:endParaRPr lang="en-US" altLang="zh-CN" sz="2600" dirty="0">
              <a:latin typeface="標楷體" panose="03000509000000000000" pitchFamily="65" charset="-120"/>
              <a:ea typeface="標楷體" panose="03000509000000000000" pitchFamily="65" charset="-120"/>
            </a:endParaRPr>
          </a:p>
          <a:p>
            <a:r>
              <a:rPr lang="zh-CN" altLang="en-US" sz="2600" dirty="0" smtClean="0">
                <a:latin typeface="標楷體" panose="03000509000000000000" pitchFamily="65" charset="-120"/>
                <a:ea typeface="標楷體" panose="03000509000000000000" pitchFamily="65" charset="-120"/>
              </a:rPr>
              <a:t>完善突發公共衞生事件監測預警處置機制，加強實驗室檢測網絡建設，健全醫療救治、科技支撐、物資保障體系，提高應對突發公共衞生事件能力。</a:t>
            </a:r>
            <a:endParaRPr lang="en-US" altLang="zh-CN" sz="2600" dirty="0" smtClean="0">
              <a:latin typeface="標楷體" panose="03000509000000000000" pitchFamily="65" charset="-120"/>
              <a:ea typeface="標楷體" panose="03000509000000000000" pitchFamily="65" charset="-120"/>
            </a:endParaRPr>
          </a:p>
          <a:p>
            <a:r>
              <a:rPr lang="zh-CN" altLang="en-US" sz="2600" dirty="0" smtClean="0">
                <a:latin typeface="標楷體" panose="03000509000000000000" pitchFamily="65" charset="-120"/>
                <a:ea typeface="標楷體" panose="03000509000000000000" pitchFamily="65" charset="-120"/>
              </a:rPr>
              <a:t>建立分級分層分流的傳染病救治網絡，建立健全統一的國家公共衞生應急物資儲備體系，大型公共建築預設平疫結合改造</a:t>
            </a:r>
            <a:r>
              <a:rPr lang="zh-TW" altLang="en-US" sz="2600" dirty="0" smtClean="0">
                <a:latin typeface="標楷體" panose="03000509000000000000" pitchFamily="65" charset="-120"/>
                <a:ea typeface="標楷體" panose="03000509000000000000" pitchFamily="65" charset="-120"/>
              </a:rPr>
              <a:t>介面</a:t>
            </a:r>
            <a:r>
              <a:rPr lang="zh-CN" altLang="en-US" sz="2600" dirty="0" smtClean="0">
                <a:latin typeface="標楷體" panose="03000509000000000000" pitchFamily="65" charset="-120"/>
                <a:ea typeface="標楷體" panose="03000509000000000000" pitchFamily="65" charset="-120"/>
              </a:rPr>
              <a:t>。築牢口岸防疫防線。</a:t>
            </a:r>
            <a:endParaRPr lang="ja-JP" altLang="ja-JP" sz="2400" dirty="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464526" y="252234"/>
            <a:ext cx="7210696"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6">
            <a:extLst>
              <a:ext uri="{FF2B5EF4-FFF2-40B4-BE49-F238E27FC236}">
                <a16:creationId xmlns:a16="http://schemas.microsoft.com/office/drawing/2014/main" id="{4C11E301-C1C8-4918-B989-92CD6A3A8557}"/>
              </a:ext>
            </a:extLst>
          </p:cNvPr>
          <p:cNvSpPr txBox="1"/>
          <p:nvPr/>
        </p:nvSpPr>
        <p:spPr>
          <a:xfrm>
            <a:off x="2103970" y="1065419"/>
            <a:ext cx="8978105" cy="523220"/>
          </a:xfrm>
          <a:prstGeom prst="rect">
            <a:avLst/>
          </a:prstGeom>
          <a:noFill/>
        </p:spPr>
        <p:txBody>
          <a:bodyPr wrap="square" rtlCol="0">
            <a:spAutoFit/>
          </a:bodyPr>
          <a:lstStyle/>
          <a:p>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TW" altLang="en-US" sz="2800" dirty="0">
                <a:latin typeface="標楷體" panose="03000509000000000000" pitchFamily="65" charset="-120"/>
                <a:ea typeface="標楷體" panose="03000509000000000000" pitchFamily="65" charset="-120"/>
              </a:rPr>
              <a:t>國</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與落實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國際衞生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政策舉隅</a:t>
            </a:r>
          </a:p>
        </p:txBody>
      </p:sp>
      <p:sp>
        <p:nvSpPr>
          <p:cNvPr id="6" name="Freeform 5">
            <a:extLst>
              <a:ext uri="{FF2B5EF4-FFF2-40B4-BE49-F238E27FC236}">
                <a16:creationId xmlns:a16="http://schemas.microsoft.com/office/drawing/2014/main" id="{989BF7F3-35A8-4F0C-82FD-C9A7A076963E}"/>
              </a:ext>
            </a:extLst>
          </p:cNvPr>
          <p:cNvSpPr/>
          <p:nvPr/>
        </p:nvSpPr>
        <p:spPr bwMode="auto">
          <a:xfrm>
            <a:off x="1596325" y="119853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p:cNvPicPr>
            <a:picLocks noChangeAspect="1"/>
          </p:cNvPicPr>
          <p:nvPr/>
        </p:nvPicPr>
        <p:blipFill>
          <a:blip r:embed="rId2"/>
          <a:stretch>
            <a:fillRect/>
          </a:stretch>
        </p:blipFill>
        <p:spPr>
          <a:xfrm>
            <a:off x="255804" y="255668"/>
            <a:ext cx="1594256" cy="580365"/>
          </a:xfrm>
          <a:prstGeom prst="rect">
            <a:avLst/>
          </a:prstGeom>
        </p:spPr>
      </p:pic>
      <p:sp>
        <p:nvSpPr>
          <p:cNvPr id="8" name="Rectangle 2"/>
          <p:cNvSpPr>
            <a:spLocks noChangeArrowheads="1"/>
          </p:cNvSpPr>
          <p:nvPr/>
        </p:nvSpPr>
        <p:spPr bwMode="auto">
          <a:xfrm flipV="1">
            <a:off x="2058252" y="5723710"/>
            <a:ext cx="4710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5" name="Picture 3" descr="http://imgs.xinhuanet.com/icon/xilan/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58251" y="572371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1120" y="6041759"/>
            <a:ext cx="7263414"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國家發展和改革委員會</a:t>
            </a:r>
            <a:endParaRPr lang="en-US" altLang="ja-JP"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://www.ndrc.gov.cn/xxgk/zcfb/ghwb/202103/t20210323_1270124.html?code=&amp;</a:t>
            </a:r>
            <a:r>
              <a:rPr lang="en-US" sz="1400" dirty="0" smtClean="0">
                <a:latin typeface="Times New Roman" panose="02020603050405020304" pitchFamily="18" charset="0"/>
                <a:cs typeface="Times New Roman" panose="02020603050405020304" pitchFamily="18" charset="0"/>
              </a:rPr>
              <a:t>state=123</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536894" y="6026546"/>
            <a:ext cx="3151531" cy="448506"/>
          </a:xfrm>
          <a:prstGeom prst="rect">
            <a:avLst/>
          </a:prstGeom>
        </p:spPr>
      </p:pic>
    </p:spTree>
    <p:extLst>
      <p:ext uri="{BB962C8B-B14F-4D97-AF65-F5344CB8AC3E}">
        <p14:creationId xmlns:p14="http://schemas.microsoft.com/office/powerpoint/2010/main" val="2925805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752F94F-344C-4F64-8143-E1CAF83CD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126" y="1177856"/>
            <a:ext cx="2187873" cy="1458582"/>
          </a:xfrm>
          <a:prstGeom prst="rect">
            <a:avLst/>
          </a:prstGeom>
        </p:spPr>
      </p:pic>
      <p:pic>
        <p:nvPicPr>
          <p:cNvPr id="17" name="图片 16">
            <a:extLst>
              <a:ext uri="{FF2B5EF4-FFF2-40B4-BE49-F238E27FC236}">
                <a16:creationId xmlns:a16="http://schemas.microsoft.com/office/drawing/2014/main" id="{EEA74BDC-5A6B-4DE8-BA2B-AF81AB34D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429" y="1195512"/>
            <a:ext cx="2168637" cy="1445758"/>
          </a:xfrm>
          <a:prstGeom prst="rect">
            <a:avLst/>
          </a:prstGeom>
        </p:spPr>
      </p:pic>
      <p:grpSp>
        <p:nvGrpSpPr>
          <p:cNvPr id="12" name="组合 11">
            <a:extLst>
              <a:ext uri="{FF2B5EF4-FFF2-40B4-BE49-F238E27FC236}">
                <a16:creationId xmlns:a16="http://schemas.microsoft.com/office/drawing/2014/main" id="{001673B4-37E1-4B76-A888-4840A63F0828}"/>
              </a:ext>
            </a:extLst>
          </p:cNvPr>
          <p:cNvGrpSpPr/>
          <p:nvPr/>
        </p:nvGrpSpPr>
        <p:grpSpPr>
          <a:xfrm>
            <a:off x="212441" y="190926"/>
            <a:ext cx="1955993" cy="558011"/>
            <a:chOff x="977900" y="557213"/>
            <a:chExt cx="2674938" cy="674687"/>
          </a:xfrm>
        </p:grpSpPr>
        <p:sp>
          <p:nvSpPr>
            <p:cNvPr id="15" name="矩形 14">
              <a:extLst>
                <a:ext uri="{FF2B5EF4-FFF2-40B4-BE49-F238E27FC236}">
                  <a16:creationId xmlns:a16="http://schemas.microsoft.com/office/drawing/2014/main" id="{75700B9B-3533-4958-8080-C5ACC213EB74}"/>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15">
              <a:extLst>
                <a:ext uri="{FF2B5EF4-FFF2-40B4-BE49-F238E27FC236}">
                  <a16:creationId xmlns:a16="http://schemas.microsoft.com/office/drawing/2014/main" id="{F582689A-B663-493C-8C83-538E8F4D2D82}"/>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文本框 13">
              <a:extLst>
                <a:ext uri="{FF2B5EF4-FFF2-40B4-BE49-F238E27FC236}">
                  <a16:creationId xmlns:a16="http://schemas.microsoft.com/office/drawing/2014/main" id="{AACC2AAC-363E-4C8F-8E46-5CB6B834E5B5}"/>
                </a:ext>
              </a:extLst>
            </p:cNvPr>
            <p:cNvSpPr txBox="1">
              <a:spLocks noChangeArrowheads="1"/>
            </p:cNvSpPr>
            <p:nvPr/>
          </p:nvSpPr>
          <p:spPr bwMode="auto">
            <a:xfrm>
              <a:off x="1341438" y="557213"/>
              <a:ext cx="231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latin typeface="標楷體" panose="03000509000000000000" pitchFamily="65" charset="-120"/>
                  <a:ea typeface="標楷體" panose="03000509000000000000" pitchFamily="65" charset="-120"/>
                </a:rPr>
                <a:t>思考問題</a:t>
              </a:r>
            </a:p>
          </p:txBody>
        </p:sp>
        <p:cxnSp>
          <p:nvCxnSpPr>
            <p:cNvPr id="19" name="直接连接符 18">
              <a:extLst>
                <a:ext uri="{FF2B5EF4-FFF2-40B4-BE49-F238E27FC236}">
                  <a16:creationId xmlns:a16="http://schemas.microsoft.com/office/drawing/2014/main" id="{D47391B7-4CB8-488B-9F6E-3CE7D8DC4220}"/>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3CFF3ABE-E85D-4C4A-BA81-667DAA0B2984}"/>
              </a:ext>
            </a:extLst>
          </p:cNvPr>
          <p:cNvGrpSpPr/>
          <p:nvPr/>
        </p:nvGrpSpPr>
        <p:grpSpPr>
          <a:xfrm>
            <a:off x="302985" y="1095806"/>
            <a:ext cx="6210922" cy="3801471"/>
            <a:chOff x="616182" y="1203155"/>
            <a:chExt cx="6210922" cy="3801471"/>
          </a:xfrm>
        </p:grpSpPr>
        <p:grpSp>
          <p:nvGrpSpPr>
            <p:cNvPr id="27" name="Group 37">
              <a:extLst>
                <a:ext uri="{FF2B5EF4-FFF2-40B4-BE49-F238E27FC236}">
                  <a16:creationId xmlns:a16="http://schemas.microsoft.com/office/drawing/2014/main" id="{ADD259D6-3B70-42D5-9E61-F7D4E7CB377F}"/>
                </a:ext>
              </a:extLst>
            </p:cNvPr>
            <p:cNvGrpSpPr/>
            <p:nvPr/>
          </p:nvGrpSpPr>
          <p:grpSpPr>
            <a:xfrm>
              <a:off x="616182" y="1312697"/>
              <a:ext cx="6210922" cy="3691929"/>
              <a:chOff x="6298233" y="2085975"/>
              <a:chExt cx="8658327" cy="5146729"/>
            </a:xfrm>
          </p:grpSpPr>
          <p:sp>
            <p:nvSpPr>
              <p:cNvPr id="28" name="Rectangle 10">
                <a:extLst>
                  <a:ext uri="{FF2B5EF4-FFF2-40B4-BE49-F238E27FC236}">
                    <a16:creationId xmlns:a16="http://schemas.microsoft.com/office/drawing/2014/main" id="{9B65A167-855C-413B-9C9B-F8E463E87FAA}"/>
                  </a:ext>
                </a:extLst>
              </p:cNvPr>
              <p:cNvSpPr/>
              <p:nvPr/>
            </p:nvSpPr>
            <p:spPr>
              <a:xfrm>
                <a:off x="6298233" y="2295527"/>
                <a:ext cx="8658327" cy="4937177"/>
              </a:xfrm>
              <a:prstGeom prst="rect">
                <a:avLst/>
              </a:prstGeom>
              <a:solidFill>
                <a:srgbClr val="FFFFFF"/>
              </a:solidFill>
              <a:ln w="3175"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Microsoft JhengHei" panose="020B0604030504040204" pitchFamily="34" charset="-120"/>
                  <a:cs typeface="+mn-cs"/>
                </a:endParaRPr>
              </a:p>
            </p:txBody>
          </p:sp>
          <p:grpSp>
            <p:nvGrpSpPr>
              <p:cNvPr id="29" name="Group 35">
                <a:extLst>
                  <a:ext uri="{FF2B5EF4-FFF2-40B4-BE49-F238E27FC236}">
                    <a16:creationId xmlns:a16="http://schemas.microsoft.com/office/drawing/2014/main" id="{8858FCBC-B63D-4092-A27E-78E204784C57}"/>
                  </a:ext>
                </a:extLst>
              </p:cNvPr>
              <p:cNvGrpSpPr/>
              <p:nvPr/>
            </p:nvGrpSpPr>
            <p:grpSpPr>
              <a:xfrm>
                <a:off x="6545434" y="2085975"/>
                <a:ext cx="8121370" cy="902892"/>
                <a:chOff x="6545434" y="2085975"/>
                <a:chExt cx="8121370" cy="902892"/>
              </a:xfrm>
            </p:grpSpPr>
            <p:sp>
              <p:nvSpPr>
                <p:cNvPr id="30" name="Rectangle 11">
                  <a:extLst>
                    <a:ext uri="{FF2B5EF4-FFF2-40B4-BE49-F238E27FC236}">
                      <a16:creationId xmlns:a16="http://schemas.microsoft.com/office/drawing/2014/main" id="{C4AF4358-AACD-4DA9-BA64-99F447F5A985}"/>
                    </a:ext>
                  </a:extLst>
                </p:cNvPr>
                <p:cNvSpPr/>
                <p:nvPr/>
              </p:nvSpPr>
              <p:spPr>
                <a:xfrm>
                  <a:off x="6545434" y="2085975"/>
                  <a:ext cx="8121370" cy="902892"/>
                </a:xfrm>
                <a:prstGeom prst="rect">
                  <a:avLst/>
                </a:prstGeom>
                <a:solidFill>
                  <a:srgbClr val="B2D2DE">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Microsoft JhengHei" panose="020B0604030504040204" pitchFamily="34" charset="-120"/>
                    <a:cs typeface="+mn-cs"/>
                  </a:endParaRPr>
                </a:p>
              </p:txBody>
            </p:sp>
            <p:grpSp>
              <p:nvGrpSpPr>
                <p:cNvPr id="31" name="Group 32">
                  <a:extLst>
                    <a:ext uri="{FF2B5EF4-FFF2-40B4-BE49-F238E27FC236}">
                      <a16:creationId xmlns:a16="http://schemas.microsoft.com/office/drawing/2014/main" id="{3C6FB1AE-7A8B-40DE-90EA-DE55A2C0F62A}"/>
                    </a:ext>
                  </a:extLst>
                </p:cNvPr>
                <p:cNvGrpSpPr/>
                <p:nvPr/>
              </p:nvGrpSpPr>
              <p:grpSpPr>
                <a:xfrm>
                  <a:off x="6680286" y="2465335"/>
                  <a:ext cx="7860507" cy="104777"/>
                  <a:chOff x="1704975" y="2465335"/>
                  <a:chExt cx="7860507" cy="104777"/>
                </a:xfrm>
              </p:grpSpPr>
              <p:sp>
                <p:nvSpPr>
                  <p:cNvPr id="32" name="Oval 33">
                    <a:extLst>
                      <a:ext uri="{FF2B5EF4-FFF2-40B4-BE49-F238E27FC236}">
                        <a16:creationId xmlns:a16="http://schemas.microsoft.com/office/drawing/2014/main" id="{B878682F-D2A6-4A47-83F1-4E11223EFE5B}"/>
                      </a:ext>
                    </a:extLst>
                  </p:cNvPr>
                  <p:cNvSpPr/>
                  <p:nvPr/>
                </p:nvSpPr>
                <p:spPr>
                  <a:xfrm>
                    <a:off x="1704975" y="2465336"/>
                    <a:ext cx="104775" cy="104776"/>
                  </a:xfrm>
                  <a:prstGeom prst="ellipse">
                    <a:avLst/>
                  </a:prstGeom>
                  <a:solidFill>
                    <a:srgbClr val="FFFFFF"/>
                  </a:solidFill>
                  <a:ln w="25400" cap="flat" cmpd="sng" algn="ctr">
                    <a:solidFill>
                      <a:srgbClr val="B2D2DE">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Microsoft JhengHei" panose="020B0604030504040204" pitchFamily="34" charset="-120"/>
                      <a:cs typeface="+mn-cs"/>
                    </a:endParaRPr>
                  </a:p>
                </p:txBody>
              </p:sp>
              <p:sp>
                <p:nvSpPr>
                  <p:cNvPr id="33" name="Oval 34">
                    <a:extLst>
                      <a:ext uri="{FF2B5EF4-FFF2-40B4-BE49-F238E27FC236}">
                        <a16:creationId xmlns:a16="http://schemas.microsoft.com/office/drawing/2014/main" id="{AA702E6B-E7B8-4FD2-824A-0458147A6BF9}"/>
                      </a:ext>
                    </a:extLst>
                  </p:cNvPr>
                  <p:cNvSpPr/>
                  <p:nvPr/>
                </p:nvSpPr>
                <p:spPr>
                  <a:xfrm>
                    <a:off x="9460707" y="2465335"/>
                    <a:ext cx="104775" cy="104775"/>
                  </a:xfrm>
                  <a:prstGeom prst="ellipse">
                    <a:avLst/>
                  </a:prstGeom>
                  <a:solidFill>
                    <a:srgbClr val="FFFFFF"/>
                  </a:solidFill>
                  <a:ln w="25400" cap="flat" cmpd="sng" algn="ctr">
                    <a:solidFill>
                      <a:srgbClr val="B2D2DE">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Microsoft JhengHei" panose="020B0604030504040204" pitchFamily="34" charset="-120"/>
                      <a:cs typeface="+mn-cs"/>
                    </a:endParaRPr>
                  </a:p>
                </p:txBody>
              </p:sp>
            </p:grpSp>
          </p:grpSp>
        </p:grpSp>
        <p:sp>
          <p:nvSpPr>
            <p:cNvPr id="5" name="矩形 4">
              <a:extLst>
                <a:ext uri="{FF2B5EF4-FFF2-40B4-BE49-F238E27FC236}">
                  <a16:creationId xmlns:a16="http://schemas.microsoft.com/office/drawing/2014/main" id="{9F7E897A-2EC1-49BA-A86C-E3CE1BB4642F}"/>
                </a:ext>
              </a:extLst>
            </p:cNvPr>
            <p:cNvSpPr/>
            <p:nvPr/>
          </p:nvSpPr>
          <p:spPr>
            <a:xfrm>
              <a:off x="793508" y="1203155"/>
              <a:ext cx="5825744" cy="70123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rPr>
                <a:t>你認為</a:t>
              </a:r>
              <a:r>
                <a:rPr kumimoji="0" lang="zh-CN" altLang="en-US" sz="2800" b="1"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rPr>
                <a:t>公共衞生</a:t>
              </a:r>
              <a:r>
                <a:rPr kumimoji="0" lang="zh-CN" altLang="en-US" sz="28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rPr>
                <a:t>是甚麽？</a:t>
              </a:r>
            </a:p>
          </p:txBody>
        </p:sp>
        <p:sp>
          <p:nvSpPr>
            <p:cNvPr id="34" name="矩形 33">
              <a:extLst>
                <a:ext uri="{FF2B5EF4-FFF2-40B4-BE49-F238E27FC236}">
                  <a16:creationId xmlns:a16="http://schemas.microsoft.com/office/drawing/2014/main" id="{13CAB3E7-F805-4359-B7CE-E7C9135C0FB8}"/>
                </a:ext>
              </a:extLst>
            </p:cNvPr>
            <p:cNvSpPr/>
            <p:nvPr/>
          </p:nvSpPr>
          <p:spPr>
            <a:xfrm>
              <a:off x="965401" y="1884081"/>
              <a:ext cx="5356034" cy="30822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20000"/>
                </a:lnSpc>
                <a:spcBef>
                  <a:spcPts val="0"/>
                </a:spcBef>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維護</a:t>
              </a:r>
              <a:r>
                <a:rPr kumimoji="0" lang="zh-CN"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環境衞生</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，人人</a:t>
              </a:r>
              <a:r>
                <a:rPr kumimoji="0" lang="zh-CN"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都</a:t>
              </a:r>
              <a:r>
                <a:rPr lang="zh-TW" altLang="en-US" sz="2600" noProof="0" dirty="0" smtClean="0">
                  <a:latin typeface="Times New Roman" panose="02020603050405020304" pitchFamily="18" charset="0"/>
                  <a:ea typeface="DFKai-SB" panose="03000509000000000000" pitchFamily="65" charset="-120"/>
                  <a:cs typeface="Times New Roman" panose="02020603050405020304" pitchFamily="18" charset="0"/>
                </a:rPr>
                <a:t>注重</a:t>
              </a:r>
              <a:r>
                <a:rPr kumimoji="0" lang="zh-CN"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衞生</a:t>
              </a:r>
              <a:endPar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20000"/>
                </a:lnSpc>
                <a:spcBef>
                  <a:spcPts val="0"/>
                </a:spcBef>
                <a:buClrTx/>
                <a:buSzTx/>
                <a:buFontTx/>
                <a:buNone/>
                <a:tabLst/>
                <a:defRPr/>
              </a:pPr>
              <a:r>
                <a:rPr kumimoji="0" lang="en-US" altLang="zh-CN"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政府部門</a:t>
              </a:r>
              <a:r>
                <a:rPr kumimoji="0" lang="zh-CN"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向</a:t>
              </a:r>
              <a:r>
                <a:rPr kumimoji="0" lang="zh-TW"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人們</a:t>
              </a:r>
              <a:r>
                <a:rPr kumimoji="0" lang="zh-CN" altLang="en-US" sz="26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提供</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醫</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療服務</a:t>
              </a:r>
            </a:p>
            <a:p>
              <a:pPr marL="0" marR="0" lvl="0" indent="0" algn="l" defTabSz="914400" rtl="0" eaLnBrk="1" fontAlgn="auto" latinLnBrk="0" hangingPunct="1">
                <a:lnSpc>
                  <a:spcPct val="120000"/>
                </a:lnSpc>
                <a:spcBef>
                  <a:spcPts val="0"/>
                </a:spcBef>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普及健康</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教育，預防</a:t>
              </a:r>
              <a:r>
                <a:rPr kumimoji="0" lang="zh-TW"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疾病</a:t>
              </a:r>
              <a:endPar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20000"/>
                </a:lnSpc>
                <a:spcBef>
                  <a:spcPts val="0"/>
                </a:spcBef>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控制傳染病</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20000"/>
                </a:lnSpc>
                <a:spcBef>
                  <a:spcPts val="0"/>
                </a:spcBef>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包括以上四個方面</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20000"/>
                </a:lnSpc>
                <a:spcBef>
                  <a:spcPts val="0"/>
                </a:spcBef>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不僅限於以上四個方面</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35" name="文本框 34">
            <a:extLst>
              <a:ext uri="{FF2B5EF4-FFF2-40B4-BE49-F238E27FC236}">
                <a16:creationId xmlns:a16="http://schemas.microsoft.com/office/drawing/2014/main" id="{2BB0DFCC-1DFB-404D-B65B-A10ECF90F3B2}"/>
              </a:ext>
            </a:extLst>
          </p:cNvPr>
          <p:cNvSpPr txBox="1"/>
          <p:nvPr/>
        </p:nvSpPr>
        <p:spPr>
          <a:xfrm>
            <a:off x="5310529" y="4180238"/>
            <a:ext cx="1133515" cy="646331"/>
          </a:xfrm>
          <a:prstGeom prst="rect">
            <a:avLst/>
          </a:prstGeom>
          <a:noFill/>
        </p:spPr>
        <p:txBody>
          <a:bodyPr wrap="square" rtlCol="0">
            <a:spAutoFit/>
          </a:bodyPr>
          <a:lstStyle/>
          <a:p>
            <a:pPr algn="just">
              <a:lnSpc>
                <a:spcPct val="150000"/>
              </a:lnSpc>
              <a:spcAft>
                <a:spcPts val="0"/>
              </a:spcAft>
            </a:pPr>
            <a:r>
              <a:rPr lang="zh-CN" altLang="en-US" sz="2400" b="1" kern="100" dirty="0" smtClean="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答案</a:t>
            </a:r>
            <a:r>
              <a:rPr lang="en-US" altLang="zh-CN" sz="2400" b="1" kern="100" dirty="0" smtClean="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F</a:t>
            </a:r>
            <a:endParaRPr lang="en-US" altLang="zh-CN" sz="2400" b="1" kern="100"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6" name="组合 35">
            <a:extLst>
              <a:ext uri="{FF2B5EF4-FFF2-40B4-BE49-F238E27FC236}">
                <a16:creationId xmlns:a16="http://schemas.microsoft.com/office/drawing/2014/main" id="{9896152F-C0A7-4733-91BC-D87E2C5D73CD}"/>
              </a:ext>
            </a:extLst>
          </p:cNvPr>
          <p:cNvGrpSpPr>
            <a:grpSpLocks noChangeAspect="1"/>
          </p:cNvGrpSpPr>
          <p:nvPr/>
        </p:nvGrpSpPr>
        <p:grpSpPr>
          <a:xfrm>
            <a:off x="4804860" y="4266643"/>
            <a:ext cx="493472" cy="540000"/>
            <a:chOff x="6523756" y="488141"/>
            <a:chExt cx="883270" cy="966551"/>
          </a:xfrm>
        </p:grpSpPr>
        <p:sp>
          <p:nvSpPr>
            <p:cNvPr id="37" name="流程图: 离页连接符 36">
              <a:extLst>
                <a:ext uri="{FF2B5EF4-FFF2-40B4-BE49-F238E27FC236}">
                  <a16:creationId xmlns:a16="http://schemas.microsoft.com/office/drawing/2014/main" id="{9EC5FA62-9479-482C-8CB8-2AF6C47D6FAC}"/>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离页连接符 37">
              <a:extLst>
                <a:ext uri="{FF2B5EF4-FFF2-40B4-BE49-F238E27FC236}">
                  <a16:creationId xmlns:a16="http://schemas.microsoft.com/office/drawing/2014/main" id="{E702FAE1-FC17-47D2-BD51-58345AD7E74D}"/>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离页连接符 38">
              <a:extLst>
                <a:ext uri="{FF2B5EF4-FFF2-40B4-BE49-F238E27FC236}">
                  <a16:creationId xmlns:a16="http://schemas.microsoft.com/office/drawing/2014/main" id="{122AD1DA-1D60-4B69-80CD-503F88BC4520}"/>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89BEA635-A556-488F-AE33-87A63B3CFAA2}"/>
                </a:ext>
              </a:extLst>
            </p:cNvPr>
            <p:cNvGrpSpPr/>
            <p:nvPr/>
          </p:nvGrpSpPr>
          <p:grpSpPr>
            <a:xfrm>
              <a:off x="6676279" y="647264"/>
              <a:ext cx="600075" cy="568325"/>
              <a:chOff x="5991226" y="2949576"/>
              <a:chExt cx="600075" cy="568325"/>
            </a:xfrm>
          </p:grpSpPr>
          <p:sp>
            <p:nvSpPr>
              <p:cNvPr id="41" name="Freeform 46">
                <a:extLst>
                  <a:ext uri="{FF2B5EF4-FFF2-40B4-BE49-F238E27FC236}">
                    <a16:creationId xmlns:a16="http://schemas.microsoft.com/office/drawing/2014/main" id="{478E9186-D6C6-4F37-9332-F942EC51F7FB}"/>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Line 47">
                <a:extLst>
                  <a:ext uri="{FF2B5EF4-FFF2-40B4-BE49-F238E27FC236}">
                    <a16:creationId xmlns:a16="http://schemas.microsoft.com/office/drawing/2014/main" id="{39F25006-F749-466B-BB73-50C611EC5FA3}"/>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8">
                <a:extLst>
                  <a:ext uri="{FF2B5EF4-FFF2-40B4-BE49-F238E27FC236}">
                    <a16:creationId xmlns:a16="http://schemas.microsoft.com/office/drawing/2014/main" id="{253DFA68-F36A-47B1-AD7C-761FD4EC84CB}"/>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6" name="组合 45">
            <a:extLst>
              <a:ext uri="{FF2B5EF4-FFF2-40B4-BE49-F238E27FC236}">
                <a16:creationId xmlns:a16="http://schemas.microsoft.com/office/drawing/2014/main" id="{A5D977AD-CDAB-400C-B398-DEFE03B84272}"/>
              </a:ext>
            </a:extLst>
          </p:cNvPr>
          <p:cNvGrpSpPr>
            <a:grpSpLocks noChangeAspect="1"/>
          </p:cNvGrpSpPr>
          <p:nvPr/>
        </p:nvGrpSpPr>
        <p:grpSpPr>
          <a:xfrm flipH="1">
            <a:off x="210336" y="1002779"/>
            <a:ext cx="904368" cy="904368"/>
            <a:chOff x="5195979" y="428797"/>
            <a:chExt cx="927463" cy="927463"/>
          </a:xfrm>
        </p:grpSpPr>
        <p:sp>
          <p:nvSpPr>
            <p:cNvPr id="47" name="椭圆 46">
              <a:extLst>
                <a:ext uri="{FF2B5EF4-FFF2-40B4-BE49-F238E27FC236}">
                  <a16:creationId xmlns:a16="http://schemas.microsoft.com/office/drawing/2014/main" id="{8B8C670F-1F4B-4FB2-934C-2CF9E66CB17F}"/>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8" name="组合 47">
              <a:extLst>
                <a:ext uri="{FF2B5EF4-FFF2-40B4-BE49-F238E27FC236}">
                  <a16:creationId xmlns:a16="http://schemas.microsoft.com/office/drawing/2014/main" id="{23C149C4-416B-4F34-AC56-E1B9A5AF35EA}"/>
                </a:ext>
              </a:extLst>
            </p:cNvPr>
            <p:cNvGrpSpPr/>
            <p:nvPr/>
          </p:nvGrpSpPr>
          <p:grpSpPr>
            <a:xfrm>
              <a:off x="5235042" y="460898"/>
              <a:ext cx="876427" cy="882962"/>
              <a:chOff x="6130069" y="1975983"/>
              <a:chExt cx="876427" cy="882962"/>
            </a:xfrm>
          </p:grpSpPr>
          <p:sp>
            <p:nvSpPr>
              <p:cNvPr id="51" name="Freeform 16">
                <a:extLst>
                  <a:ext uri="{FF2B5EF4-FFF2-40B4-BE49-F238E27FC236}">
                    <a16:creationId xmlns:a16="http://schemas.microsoft.com/office/drawing/2014/main" id="{9CA10B40-464E-4613-AB3B-25D92B4C23DE}"/>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52" name="Freeform 16">
                <a:extLst>
                  <a:ext uri="{FF2B5EF4-FFF2-40B4-BE49-F238E27FC236}">
                    <a16:creationId xmlns:a16="http://schemas.microsoft.com/office/drawing/2014/main" id="{BAC4102F-698D-4A69-92B5-32BE4398DA33}"/>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9" name="Freeform 39">
              <a:extLst>
                <a:ext uri="{FF2B5EF4-FFF2-40B4-BE49-F238E27FC236}">
                  <a16:creationId xmlns:a16="http://schemas.microsoft.com/office/drawing/2014/main" id="{5AB3460F-D75C-47A8-A0FA-90B5C3CE6B31}"/>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Oval 40">
              <a:extLst>
                <a:ext uri="{FF2B5EF4-FFF2-40B4-BE49-F238E27FC236}">
                  <a16:creationId xmlns:a16="http://schemas.microsoft.com/office/drawing/2014/main" id="{D80CC8F6-18C2-44EE-AE11-EE920427C618}"/>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7" name="矩形 6">
            <a:extLst>
              <a:ext uri="{FF2B5EF4-FFF2-40B4-BE49-F238E27FC236}">
                <a16:creationId xmlns:a16="http://schemas.microsoft.com/office/drawing/2014/main" id="{EFB2370E-B956-42EE-B7D6-473B111A7A65}"/>
              </a:ext>
            </a:extLst>
          </p:cNvPr>
          <p:cNvSpPr/>
          <p:nvPr/>
        </p:nvSpPr>
        <p:spPr>
          <a:xfrm>
            <a:off x="9579429" y="2732099"/>
            <a:ext cx="2246341" cy="923330"/>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疫情期間設</a:t>
            </a:r>
            <a:r>
              <a:rPr lang="zh-TW" altLang="en-US" dirty="0">
                <a:latin typeface="標楷體" panose="03000509000000000000" pitchFamily="65" charset="-120"/>
                <a:ea typeface="標楷體" panose="03000509000000000000" pitchFamily="65" charset="-120"/>
              </a:rPr>
              <a:t>受限區域，工作人員為受檢人士登記進行檢測</a:t>
            </a:r>
            <a:endParaRPr lang="zh-CN" altLang="en-US" dirty="0">
              <a:latin typeface="標楷體" panose="03000509000000000000" pitchFamily="65" charset="-120"/>
              <a:ea typeface="標楷體" panose="03000509000000000000" pitchFamily="65" charset="-120"/>
            </a:endParaRPr>
          </a:p>
        </p:txBody>
      </p:sp>
      <p:sp>
        <p:nvSpPr>
          <p:cNvPr id="8" name="矩形 7">
            <a:extLst>
              <a:ext uri="{FF2B5EF4-FFF2-40B4-BE49-F238E27FC236}">
                <a16:creationId xmlns:a16="http://schemas.microsoft.com/office/drawing/2014/main" id="{F2F53DB0-0D93-408C-B045-B041D9F81C19}"/>
              </a:ext>
            </a:extLst>
          </p:cNvPr>
          <p:cNvSpPr/>
          <p:nvPr/>
        </p:nvSpPr>
        <p:spPr>
          <a:xfrm>
            <a:off x="301627" y="5994657"/>
            <a:ext cx="9277802"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相片來源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香港政府新聞公報</a:t>
            </a:r>
            <a:endParaRPr lang="en-US" altLang="zh-CN"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200" dirty="0" smtClean="0">
                <a:latin typeface="Times New Roman" panose="02020603050405020304" pitchFamily="18" charset="0"/>
                <a:cs typeface="Times New Roman" panose="02020603050405020304" pitchFamily="18" charset="0"/>
              </a:rPr>
              <a:t>https</a:t>
            </a:r>
            <a:r>
              <a:rPr lang="zh-CN" altLang="en-US" sz="1200" dirty="0">
                <a:latin typeface="Times New Roman" panose="02020603050405020304" pitchFamily="18" charset="0"/>
                <a:cs typeface="Times New Roman" panose="02020603050405020304" pitchFamily="18" charset="0"/>
              </a:rPr>
              <a:t>://www.news.gov.hk/web/common/pictureStory/chi/2020/01/20200125/pstory_20200125_224922_150/20200125232517016</a:t>
            </a:r>
            <a:r>
              <a:rPr lang="zh-CN" altLang="en-US" sz="1200" dirty="0" smtClean="0">
                <a:latin typeface="Times New Roman" panose="02020603050405020304" pitchFamily="18" charset="0"/>
                <a:cs typeface="Times New Roman" panose="02020603050405020304" pitchFamily="18" charset="0"/>
              </a:rPr>
              <a:t>.jpg</a:t>
            </a:r>
            <a:endParaRPr lang="en-US" altLang="zh-CN"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https://</a:t>
            </a:r>
            <a:r>
              <a:rPr lang="en-US" altLang="zh-CN" sz="1200" dirty="0" smtClean="0">
                <a:latin typeface="Times New Roman" panose="02020603050405020304" pitchFamily="18" charset="0"/>
                <a:cs typeface="Times New Roman" panose="02020603050405020304" pitchFamily="18" charset="0"/>
              </a:rPr>
              <a:t>www.news.gov.hk/web/common/photoGalleryEvent/chi/2021/01/20210127/event_20210127_142028_964/20210208163104046.jpg</a:t>
            </a:r>
          </a:p>
          <a:p>
            <a:pPr marL="171450" indent="-171450">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https://www.fehd.gov.hk/tc_chi/events/keep_clean2020-2021/enhance_cleansing.html</a:t>
            </a:r>
          </a:p>
        </p:txBody>
      </p:sp>
      <p:sp>
        <p:nvSpPr>
          <p:cNvPr id="9" name="矩形 8">
            <a:extLst>
              <a:ext uri="{FF2B5EF4-FFF2-40B4-BE49-F238E27FC236}">
                <a16:creationId xmlns:a16="http://schemas.microsoft.com/office/drawing/2014/main" id="{1BB8DA79-7427-47A9-A774-6AC1EA6C98E4}"/>
              </a:ext>
            </a:extLst>
          </p:cNvPr>
          <p:cNvSpPr/>
          <p:nvPr/>
        </p:nvSpPr>
        <p:spPr>
          <a:xfrm>
            <a:off x="6709485" y="2695298"/>
            <a:ext cx="2782396"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維多利亞公園年宵市場結束，食物環境衞生署清潔工人清早開始清理</a:t>
            </a:r>
            <a:r>
              <a:rPr lang="zh-TW" altLang="en-US" dirty="0" smtClean="0">
                <a:latin typeface="標楷體" panose="03000509000000000000" pitchFamily="65" charset="-120"/>
                <a:ea typeface="標楷體" panose="03000509000000000000" pitchFamily="65" charset="-120"/>
              </a:rPr>
              <a:t>場地</a:t>
            </a:r>
            <a:endParaRPr lang="zh-CN" altLang="en-US" dirty="0">
              <a:latin typeface="標楷體" panose="03000509000000000000" pitchFamily="65" charset="-120"/>
              <a:ea typeface="標楷體" panose="03000509000000000000" pitchFamily="65" charset="-120"/>
            </a:endParaRPr>
          </a:p>
        </p:txBody>
      </p:sp>
      <p:sp>
        <p:nvSpPr>
          <p:cNvPr id="44" name="任意多边形: 形状 11">
            <a:extLst>
              <a:ext uri="{FF2B5EF4-FFF2-40B4-BE49-F238E27FC236}">
                <a16:creationId xmlns:a16="http://schemas.microsoft.com/office/drawing/2014/main" id="{74105230-6281-4E41-A7C8-7450244FDA6B}"/>
              </a:ext>
            </a:extLst>
          </p:cNvPr>
          <p:cNvSpPr/>
          <p:nvPr/>
        </p:nvSpPr>
        <p:spPr>
          <a:xfrm>
            <a:off x="2510392" y="324305"/>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公共衞生</a:t>
            </a:r>
            <a:endParaRPr lang="zh-CN" altLang="en-US" sz="4000" b="1" dirty="0">
              <a:solidFill>
                <a:srgbClr val="FFFFFF"/>
              </a:solidFill>
              <a:latin typeface="DFKai-SB" panose="03000509000000000000" pitchFamily="65" charset="-120"/>
              <a:ea typeface="DFKai-SB" panose="03000509000000000000" pitchFamily="65" charset="-120"/>
            </a:endParaRPr>
          </a:p>
        </p:txBody>
      </p:sp>
      <p:grpSp>
        <p:nvGrpSpPr>
          <p:cNvPr id="45" name="组合 35">
            <a:extLst>
              <a:ext uri="{FF2B5EF4-FFF2-40B4-BE49-F238E27FC236}">
                <a16:creationId xmlns:a16="http://schemas.microsoft.com/office/drawing/2014/main" id="{9896152F-C0A7-4733-91BC-D87E2C5D73CD}"/>
              </a:ext>
            </a:extLst>
          </p:cNvPr>
          <p:cNvGrpSpPr>
            <a:grpSpLocks noChangeAspect="1"/>
          </p:cNvGrpSpPr>
          <p:nvPr/>
        </p:nvGrpSpPr>
        <p:grpSpPr>
          <a:xfrm>
            <a:off x="301627" y="4975837"/>
            <a:ext cx="493472" cy="540000"/>
            <a:chOff x="6523756" y="488141"/>
            <a:chExt cx="883270" cy="966551"/>
          </a:xfrm>
        </p:grpSpPr>
        <p:sp>
          <p:nvSpPr>
            <p:cNvPr id="53" name="流程图: 离页连接符 36">
              <a:extLst>
                <a:ext uri="{FF2B5EF4-FFF2-40B4-BE49-F238E27FC236}">
                  <a16:creationId xmlns:a16="http://schemas.microsoft.com/office/drawing/2014/main" id="{9EC5FA62-9479-482C-8CB8-2AF6C47D6FAC}"/>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流程图: 离页连接符 37">
              <a:extLst>
                <a:ext uri="{FF2B5EF4-FFF2-40B4-BE49-F238E27FC236}">
                  <a16:creationId xmlns:a16="http://schemas.microsoft.com/office/drawing/2014/main" id="{E702FAE1-FC17-47D2-BD51-58345AD7E74D}"/>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离页连接符 38">
              <a:extLst>
                <a:ext uri="{FF2B5EF4-FFF2-40B4-BE49-F238E27FC236}">
                  <a16:creationId xmlns:a16="http://schemas.microsoft.com/office/drawing/2014/main" id="{122AD1DA-1D60-4B69-80CD-503F88BC4520}"/>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39">
              <a:extLst>
                <a:ext uri="{FF2B5EF4-FFF2-40B4-BE49-F238E27FC236}">
                  <a16:creationId xmlns:a16="http://schemas.microsoft.com/office/drawing/2014/main" id="{89BEA635-A556-488F-AE33-87A63B3CFAA2}"/>
                </a:ext>
              </a:extLst>
            </p:cNvPr>
            <p:cNvGrpSpPr/>
            <p:nvPr/>
          </p:nvGrpSpPr>
          <p:grpSpPr>
            <a:xfrm>
              <a:off x="6676279" y="647264"/>
              <a:ext cx="600075" cy="568325"/>
              <a:chOff x="5991226" y="2949576"/>
              <a:chExt cx="600075" cy="568325"/>
            </a:xfrm>
          </p:grpSpPr>
          <p:sp>
            <p:nvSpPr>
              <p:cNvPr id="57" name="Freeform 46">
                <a:extLst>
                  <a:ext uri="{FF2B5EF4-FFF2-40B4-BE49-F238E27FC236}">
                    <a16:creationId xmlns:a16="http://schemas.microsoft.com/office/drawing/2014/main" id="{478E9186-D6C6-4F37-9332-F942EC51F7FB}"/>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Line 47">
                <a:extLst>
                  <a:ext uri="{FF2B5EF4-FFF2-40B4-BE49-F238E27FC236}">
                    <a16:creationId xmlns:a16="http://schemas.microsoft.com/office/drawing/2014/main" id="{39F25006-F749-466B-BB73-50C611EC5FA3}"/>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8">
                <a:extLst>
                  <a:ext uri="{FF2B5EF4-FFF2-40B4-BE49-F238E27FC236}">
                    <a16:creationId xmlns:a16="http://schemas.microsoft.com/office/drawing/2014/main" id="{253DFA68-F36A-47B1-AD7C-761FD4EC84CB}"/>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 name="Rectangle 3"/>
          <p:cNvSpPr/>
          <p:nvPr/>
        </p:nvSpPr>
        <p:spPr>
          <a:xfrm>
            <a:off x="902967" y="5024132"/>
            <a:ext cx="5610940" cy="923330"/>
          </a:xfrm>
          <a:prstGeom prst="rect">
            <a:avLst/>
          </a:prstGeom>
          <a:ln w="28575">
            <a:solidFill>
              <a:srgbClr val="FF0000"/>
            </a:solidFill>
          </a:ln>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公共衞生涉及不同種類</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範疇</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，需要國際組織、</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社會與個人的配合。此外，保持</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個人衞生習慣對推動公共衞</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生亦非常重要。</a:t>
            </a:r>
            <a:endParaRPr lang="en-US" dirty="0"/>
          </a:p>
        </p:txBody>
      </p:sp>
      <p:pic>
        <p:nvPicPr>
          <p:cNvPr id="6" name="Picture 5"/>
          <p:cNvPicPr>
            <a:picLocks noChangeAspect="1"/>
          </p:cNvPicPr>
          <p:nvPr/>
        </p:nvPicPr>
        <p:blipFill>
          <a:blip r:embed="rId4"/>
          <a:stretch>
            <a:fillRect/>
          </a:stretch>
        </p:blipFill>
        <p:spPr>
          <a:xfrm>
            <a:off x="6863126" y="3884800"/>
            <a:ext cx="2256236" cy="1799673"/>
          </a:xfrm>
          <a:prstGeom prst="rect">
            <a:avLst/>
          </a:prstGeom>
        </p:spPr>
      </p:pic>
      <p:sp>
        <p:nvSpPr>
          <p:cNvPr id="10" name="Rectangle 9"/>
          <p:cNvSpPr/>
          <p:nvPr/>
        </p:nvSpPr>
        <p:spPr>
          <a:xfrm>
            <a:off x="8561267" y="5661747"/>
            <a:ext cx="1796391"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食環</a:t>
            </a:r>
            <a:r>
              <a:rPr lang="zh-TW" altLang="en-US" dirty="0" smtClean="0">
                <a:latin typeface="標楷體" panose="03000509000000000000" pitchFamily="65" charset="-120"/>
                <a:ea typeface="標楷體" panose="03000509000000000000" pitchFamily="65" charset="-120"/>
              </a:rPr>
              <a:t>署清洗街道</a:t>
            </a:r>
            <a:endParaRPr lang="en-US" dirty="0">
              <a:latin typeface="標楷體" panose="03000509000000000000" pitchFamily="65" charset="-120"/>
              <a:ea typeface="標楷體" panose="03000509000000000000" pitchFamily="65" charset="-120"/>
            </a:endParaRPr>
          </a:p>
        </p:txBody>
      </p:sp>
      <p:pic>
        <p:nvPicPr>
          <p:cNvPr id="11" name="Picture 10"/>
          <p:cNvPicPr>
            <a:picLocks noChangeAspect="1"/>
          </p:cNvPicPr>
          <p:nvPr/>
        </p:nvPicPr>
        <p:blipFill>
          <a:blip r:embed="rId5"/>
          <a:stretch>
            <a:fillRect/>
          </a:stretch>
        </p:blipFill>
        <p:spPr>
          <a:xfrm>
            <a:off x="9463787" y="3885079"/>
            <a:ext cx="2414917" cy="1788826"/>
          </a:xfrm>
          <a:prstGeom prst="rect">
            <a:avLst/>
          </a:prstGeom>
        </p:spPr>
      </p:pic>
    </p:spTree>
    <p:extLst>
      <p:ext uri="{BB962C8B-B14F-4D97-AF65-F5344CB8AC3E}">
        <p14:creationId xmlns:p14="http://schemas.microsoft.com/office/powerpoint/2010/main" val="11796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529" y="2009717"/>
            <a:ext cx="11216781" cy="3385243"/>
          </a:xfrm>
          <a:solidFill>
            <a:schemeClr val="accent6">
              <a:lumMod val="20000"/>
              <a:lumOff val="80000"/>
            </a:schemeClr>
          </a:solidFill>
          <a:ln w="38100">
            <a:solidFill>
              <a:srgbClr val="0070C0"/>
            </a:solidFill>
          </a:ln>
        </p:spPr>
        <p:txBody>
          <a:bodyPr/>
          <a:lstStyle/>
          <a:p>
            <a:r>
              <a:rPr lang="en-US" altLang="zh-TW" sz="2600" dirty="0" smtClean="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條例</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是國際法律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條例，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並於</a:t>
            </a:r>
            <a:r>
              <a:rPr lang="en-US" sz="2600" dirty="0">
                <a:latin typeface="Times New Roman" panose="02020603050405020304" pitchFamily="18" charset="0"/>
                <a:ea typeface="標楷體" panose="03000509000000000000" pitchFamily="65" charset="-120"/>
                <a:cs typeface="Times New Roman" panose="02020603050405020304" pitchFamily="18" charset="0"/>
              </a:rPr>
              <a:t>2007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sz="26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a:t>
            </a:r>
            <a:r>
              <a:rPr lang="en-US" sz="26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日生效。它對</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世衞所有</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會員國均具</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約束力</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，當中包括中華人民共和國，從而亦涵蓋了香港。</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香港特區政府為使相關</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法例能與</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的要求達成一致，以及令到疾病預防及控制的法律框架能得以合乎要來</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，訂定</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預防及控制疾病條例</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，即香港法例第</a:t>
            </a:r>
            <a:r>
              <a:rPr lang="en-US" sz="2600" dirty="0">
                <a:latin typeface="Times New Roman" panose="02020603050405020304" pitchFamily="18" charset="0"/>
                <a:ea typeface="標楷體" panose="03000509000000000000" pitchFamily="65" charset="-120"/>
                <a:cs typeface="Times New Roman" panose="02020603050405020304" pitchFamily="18" charset="0"/>
              </a:rPr>
              <a:t>599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章</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，並於</a:t>
            </a:r>
            <a:r>
              <a:rPr lang="en-US" sz="2600" dirty="0">
                <a:latin typeface="Times New Roman" panose="02020603050405020304" pitchFamily="18" charset="0"/>
                <a:ea typeface="標楷體" panose="03000509000000000000" pitchFamily="65" charset="-120"/>
                <a:cs typeface="Times New Roman" panose="02020603050405020304" pitchFamily="18" charset="0"/>
              </a:rPr>
              <a:t>2008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sz="26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月生效</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。法例旨在</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賦與衞生機關權力，使能控制及預防人類的疾病；能防止任何疾病、疾病源頭或污染傳入香港、在香港內蔓延及從香港向外散播；並且能採納</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世衞公布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內的相關措施</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394856" y="363407"/>
            <a:ext cx="720718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255804" y="255668"/>
            <a:ext cx="1594256" cy="580365"/>
          </a:xfrm>
          <a:prstGeom prst="rect">
            <a:avLst/>
          </a:prstGeom>
        </p:spPr>
      </p:pic>
      <p:sp>
        <p:nvSpPr>
          <p:cNvPr id="6" name="文本框 6">
            <a:extLst>
              <a:ext uri="{FF2B5EF4-FFF2-40B4-BE49-F238E27FC236}">
                <a16:creationId xmlns:a16="http://schemas.microsoft.com/office/drawing/2014/main" id="{4C11E301-C1C8-4918-B989-92CD6A3A8557}"/>
              </a:ext>
            </a:extLst>
          </p:cNvPr>
          <p:cNvSpPr txBox="1"/>
          <p:nvPr/>
        </p:nvSpPr>
        <p:spPr>
          <a:xfrm>
            <a:off x="1753299" y="1219455"/>
            <a:ext cx="9128899" cy="523220"/>
          </a:xfrm>
          <a:prstGeom prst="rect">
            <a:avLst/>
          </a:prstGeom>
          <a:noFill/>
        </p:spPr>
        <p:txBody>
          <a:bodyPr wrap="square" rtlCol="0">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與落實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國際衞生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的政策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隅</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6">
            <a:extLst>
              <a:ext uri="{FF2B5EF4-FFF2-40B4-BE49-F238E27FC236}">
                <a16:creationId xmlns:a16="http://schemas.microsoft.com/office/drawing/2014/main" id="{989BF7F3-35A8-4F0C-82FD-C9A7A076963E}"/>
              </a:ext>
            </a:extLst>
          </p:cNvPr>
          <p:cNvSpPr/>
          <p:nvPr/>
        </p:nvSpPr>
        <p:spPr bwMode="auto">
          <a:xfrm>
            <a:off x="1215708" y="131965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Rectangle 9"/>
          <p:cNvSpPr/>
          <p:nvPr/>
        </p:nvSpPr>
        <p:spPr>
          <a:xfrm>
            <a:off x="3184563" y="5695730"/>
            <a:ext cx="6690957" cy="902811"/>
          </a:xfrm>
          <a:prstGeom prst="rect">
            <a:avLst/>
          </a:prstGeom>
        </p:spPr>
        <p:txBody>
          <a:bodyPr wrap="square">
            <a:spAutoFit/>
          </a:bodyPr>
          <a:lstStyle/>
          <a:p>
            <a:pPr>
              <a:spcAft>
                <a:spcPts val="995"/>
              </a:spcAft>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p>
          <a:p>
            <a:pPr marL="171450" indent="-171450">
              <a:spcAft>
                <a:spcPts val="995"/>
              </a:spcAft>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香港政府新聞公報</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www.info.gov.hk/gia/general/200712/19/P200712190173.htm</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zh-TW" altLang="en-US" sz="1200" kern="0" dirty="0" smtClean="0">
                <a:latin typeface="標楷體" panose="03000509000000000000" pitchFamily="65" charset="-120"/>
                <a:ea typeface="標楷體" panose="03000509000000000000" pitchFamily="65" charset="-120"/>
                <a:cs typeface="Times New Roman" panose="02020603050405020304" pitchFamily="18" charset="0"/>
              </a:rPr>
              <a:t>衞生署</a:t>
            </a:r>
            <a:r>
              <a:rPr lang="en-US" altLang="zh-TW" sz="1100" kern="0" dirty="0" smtClean="0">
                <a:latin typeface="Times New Roman" panose="02020603050405020304" pitchFamily="18" charset="0"/>
                <a:ea typeface="MS PGothic" panose="020B0600070205080204" pitchFamily="34" charset="-128"/>
                <a:cs typeface="Times New Roman" panose="02020603050405020304" pitchFamily="18" charset="0"/>
              </a:rPr>
              <a:t>(</a:t>
            </a:r>
            <a:r>
              <a:rPr lang="en-US" sz="1100" kern="0" dirty="0" smtClean="0">
                <a:latin typeface="Times New Roman" panose="02020603050405020304" pitchFamily="18" charset="0"/>
                <a:ea typeface="MS PGothic" panose="020B0600070205080204" pitchFamily="34" charset="-128"/>
                <a:cs typeface="Times New Roman" panose="02020603050405020304" pitchFamily="18" charset="0"/>
              </a:rPr>
              <a:t>https</a:t>
            </a:r>
            <a:r>
              <a:rPr lang="en-US" sz="1100" kern="0" dirty="0">
                <a:latin typeface="Times New Roman" panose="02020603050405020304" pitchFamily="18" charset="0"/>
                <a:ea typeface="MS PGothic" panose="020B0600070205080204" pitchFamily="34" charset="-128"/>
                <a:cs typeface="Times New Roman" panose="02020603050405020304" pitchFamily="18" charset="0"/>
              </a:rPr>
              <a:t>://</a:t>
            </a:r>
            <a:r>
              <a:rPr lang="en-US" sz="1100" kern="0" dirty="0" smtClean="0">
                <a:latin typeface="Times New Roman" panose="02020603050405020304" pitchFamily="18" charset="0"/>
                <a:ea typeface="MS PGothic" panose="020B0600070205080204" pitchFamily="34" charset="-128"/>
                <a:cs typeface="Times New Roman" panose="02020603050405020304" pitchFamily="18" charset="0"/>
              </a:rPr>
              <a:t>www.dh.gov.hk/tc_chi/useful/useful_Regulations/useful_Regulations.html</a:t>
            </a:r>
            <a:r>
              <a:rPr lang="en-US" altLang="zh-TW" sz="1100" kern="0" dirty="0" smtClean="0">
                <a:latin typeface="Times New Roman" panose="02020603050405020304" pitchFamily="18" charset="0"/>
                <a:ea typeface="MS PGothic" panose="020B0600070205080204" pitchFamily="34" charset="-128"/>
                <a:cs typeface="Times New Roman" panose="02020603050405020304" pitchFamily="18" charset="0"/>
              </a:rPr>
              <a:t>)</a:t>
            </a:r>
            <a:endParaRPr lang="en-US" sz="11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38783" y="5817989"/>
            <a:ext cx="1452198" cy="462595"/>
          </a:xfrm>
          <a:prstGeom prst="rect">
            <a:avLst/>
          </a:prstGeom>
        </p:spPr>
      </p:pic>
      <p:pic>
        <p:nvPicPr>
          <p:cNvPr id="9" name="Picture 8"/>
          <p:cNvPicPr>
            <a:picLocks noChangeAspect="1"/>
          </p:cNvPicPr>
          <p:nvPr/>
        </p:nvPicPr>
        <p:blipFill>
          <a:blip r:embed="rId4"/>
          <a:stretch>
            <a:fillRect/>
          </a:stretch>
        </p:blipFill>
        <p:spPr>
          <a:xfrm>
            <a:off x="578753" y="5685188"/>
            <a:ext cx="636955" cy="604410"/>
          </a:xfrm>
          <a:prstGeom prst="rect">
            <a:avLst/>
          </a:prstGeom>
        </p:spPr>
      </p:pic>
    </p:spTree>
    <p:extLst>
      <p:ext uri="{BB962C8B-B14F-4D97-AF65-F5344CB8AC3E}">
        <p14:creationId xmlns:p14="http://schemas.microsoft.com/office/powerpoint/2010/main" val="1492977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339" y="1693849"/>
            <a:ext cx="11400638" cy="3708926"/>
          </a:xfrm>
          <a:solidFill>
            <a:schemeClr val="accent6">
              <a:lumMod val="20000"/>
              <a:lumOff val="80000"/>
            </a:schemeClr>
          </a:solidFill>
          <a:ln w="38100">
            <a:solidFill>
              <a:srgbClr val="0070C0"/>
            </a:solidFill>
          </a:ln>
        </p:spPr>
        <p:txBody>
          <a:bodyPr/>
          <a:lstStyle/>
          <a:p>
            <a:r>
              <a:rPr lang="zh-TW" altLang="en-US" sz="2400" dirty="0">
                <a:latin typeface="標楷體" panose="03000509000000000000" pitchFamily="65" charset="-120"/>
                <a:ea typeface="標楷體" panose="03000509000000000000" pitchFamily="65" charset="-120"/>
              </a:rPr>
              <a:t>衞生署轄下的衞生防護</a:t>
            </a:r>
            <a:r>
              <a:rPr lang="zh-TW" altLang="en-US" sz="2400" dirty="0" smtClean="0">
                <a:latin typeface="標楷體" panose="03000509000000000000" pitchFamily="65" charset="-120"/>
                <a:ea typeface="標楷體" panose="03000509000000000000" pitchFamily="65" charset="-120"/>
              </a:rPr>
              <a:t>中心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下稱中心</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主要</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負責預防</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及控制傳染病及其他危害公共衞生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事故。</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制訂突發公共衞生事件應變策略及其防控措施方面</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，中心採取六</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個原則減低傳染病對市民健康的威脅，包括（</a:t>
            </a:r>
            <a:r>
              <a:rPr lang="en-US" sz="24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）減低人類感染風險；（</a:t>
            </a:r>
            <a:r>
              <a:rPr lang="en-US" sz="2400"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）及早發現；（</a:t>
            </a:r>
            <a:r>
              <a:rPr lang="en-US" sz="2400"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）迅速應變；（</a:t>
            </a:r>
            <a:r>
              <a:rPr lang="en-US" sz="2400" dirty="0">
                <a:latin typeface="Times New Roman" panose="02020603050405020304" pitchFamily="18" charset="0"/>
                <a:ea typeface="標楷體" panose="03000509000000000000" pitchFamily="65" charset="-120"/>
                <a:cs typeface="Times New Roman" panose="02020603050405020304" pitchFamily="18" charset="0"/>
              </a:rPr>
              <a:t>d</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）緊急準備；（</a:t>
            </a:r>
            <a:r>
              <a:rPr lang="en-US" sz="2400" dirty="0">
                <a:latin typeface="Times New Roman" panose="02020603050405020304" pitchFamily="18" charset="0"/>
                <a:ea typeface="標楷體" panose="03000509000000000000" pitchFamily="65" charset="-120"/>
                <a:cs typeface="Times New Roman" panose="02020603050405020304" pitchFamily="18" charset="0"/>
              </a:rPr>
              <a:t>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）風險溝通；以及（</a:t>
            </a:r>
            <a:r>
              <a:rPr lang="en-US" sz="2400" dirty="0">
                <a:latin typeface="Times New Roman" panose="02020603050405020304" pitchFamily="18" charset="0"/>
                <a:ea typeface="標楷體" panose="03000509000000000000" pitchFamily="65" charset="-120"/>
                <a:cs typeface="Times New Roman" panose="02020603050405020304" pitchFamily="18" charset="0"/>
              </a:rPr>
              <a:t>f</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）促進與內地及國際衞生機構的協作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在準備應對重大公共衞生事件上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為具大流行特性及突發公共衞生事件性質的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傳染病制訂</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了準備及應變計劃。這些計劃包括三個按風險分級的應變級別，即（</a:t>
            </a:r>
            <a:r>
              <a:rPr lang="en-US" sz="24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）戒備級別；（</a:t>
            </a:r>
            <a:r>
              <a:rPr lang="en-US" sz="2400"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）嚴重級別；以及（</a:t>
            </a:r>
            <a:r>
              <a:rPr lang="en-US" sz="2400"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）緊急級別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注</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有關級別的詳細介紹，參看以下資料來源。</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191126" y="270635"/>
            <a:ext cx="743184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255804" y="255668"/>
            <a:ext cx="1594256" cy="580365"/>
          </a:xfrm>
          <a:prstGeom prst="rect">
            <a:avLst/>
          </a:prstGeom>
        </p:spPr>
      </p:pic>
      <p:sp>
        <p:nvSpPr>
          <p:cNvPr id="6" name="文本框 6">
            <a:extLst>
              <a:ext uri="{FF2B5EF4-FFF2-40B4-BE49-F238E27FC236}">
                <a16:creationId xmlns:a16="http://schemas.microsoft.com/office/drawing/2014/main" id="{4C11E301-C1C8-4918-B989-92CD6A3A8557}"/>
              </a:ext>
            </a:extLst>
          </p:cNvPr>
          <p:cNvSpPr txBox="1"/>
          <p:nvPr/>
        </p:nvSpPr>
        <p:spPr>
          <a:xfrm>
            <a:off x="1850060" y="1029489"/>
            <a:ext cx="9128899" cy="523220"/>
          </a:xfrm>
          <a:prstGeom prst="rect">
            <a:avLst/>
          </a:prstGeom>
          <a:noFill/>
        </p:spPr>
        <p:txBody>
          <a:bodyPr wrap="square" rtlCol="0">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與落實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國際衞生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的政策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隅</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6">
            <a:extLst>
              <a:ext uri="{FF2B5EF4-FFF2-40B4-BE49-F238E27FC236}">
                <a16:creationId xmlns:a16="http://schemas.microsoft.com/office/drawing/2014/main" id="{989BF7F3-35A8-4F0C-82FD-C9A7A076963E}"/>
              </a:ext>
            </a:extLst>
          </p:cNvPr>
          <p:cNvSpPr/>
          <p:nvPr/>
        </p:nvSpPr>
        <p:spPr bwMode="auto">
          <a:xfrm>
            <a:off x="1434398" y="114386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Rectangle 9"/>
          <p:cNvSpPr/>
          <p:nvPr/>
        </p:nvSpPr>
        <p:spPr>
          <a:xfrm>
            <a:off x="2191126" y="5511875"/>
            <a:ext cx="9123231" cy="1231106"/>
          </a:xfrm>
          <a:prstGeom prst="rect">
            <a:avLst/>
          </a:prstGeom>
        </p:spPr>
        <p:txBody>
          <a:bodyPr wrap="square">
            <a:spAutoFit/>
          </a:bodyPr>
          <a:lstStyle/>
          <a:p>
            <a:pPr algn="ctr"/>
            <a:r>
              <a:rPr lang="zh-TW" altLang="en-US" sz="1400" b="1"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b="1" dirty="0" smtClean="0">
                <a:latin typeface="Times New Roman" panose="02020603050405020304" pitchFamily="18" charset="0"/>
                <a:ea typeface="標楷體" panose="03000509000000000000" pitchFamily="65" charset="-120"/>
                <a:cs typeface="Times New Roman" panose="02020603050405020304" pitchFamily="18" charset="0"/>
              </a:rPr>
              <a:t>: </a:t>
            </a:r>
          </a:p>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香港政府新聞公報</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https://www.news.gov.hk/chi/2018/04/20180415/20180415_172739_406.html</a:t>
            </a:r>
          </a:p>
          <a:p>
            <a:pPr marL="171450" indent="-171450">
              <a:buFont typeface="Arial" panose="020B0604020202020204" pitchFamily="34" charset="0"/>
              <a:buChar char="•"/>
            </a:pP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https://www.info.gov.hk/gia/general/202001/04/P2020010400175.htm</a:t>
            </a:r>
          </a:p>
          <a:p>
            <a:r>
              <a:rPr lang="zh-TW" altLang="en-US" sz="1200" kern="1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TW" altLang="en-US" sz="1200" kern="100" dirty="0">
                <a:latin typeface="Times New Roman" panose="02020603050405020304" pitchFamily="18" charset="0"/>
                <a:ea typeface="標楷體" panose="03000509000000000000" pitchFamily="65" charset="-120"/>
                <a:cs typeface="Times New Roman" panose="02020603050405020304" pitchFamily="18" charset="0"/>
              </a:rPr>
              <a:t>生防護中心 </a:t>
            </a:r>
            <a:r>
              <a:rPr lang="en-US" altLang="zh-TW" sz="1200" kern="1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en-US" sz="1200" kern="100" dirty="0" smtClean="0">
                <a:latin typeface="Times New Roman" panose="02020603050405020304" pitchFamily="18" charset="0"/>
                <a:ea typeface="新細明體" panose="02020500000000000000" pitchFamily="18" charset="-120"/>
                <a:cs typeface="Times New Roman" panose="02020603050405020304" pitchFamily="18" charset="0"/>
              </a:rPr>
              <a:t>https</a:t>
            </a:r>
            <a:r>
              <a:rPr lang="en-US" sz="1200" kern="100" dirty="0">
                <a:latin typeface="Times New Roman" panose="02020603050405020304" pitchFamily="18" charset="0"/>
                <a:ea typeface="新細明體" panose="02020500000000000000" pitchFamily="18" charset="-120"/>
                <a:cs typeface="Times New Roman" panose="02020603050405020304" pitchFamily="18" charset="0"/>
              </a:rPr>
              <a:t>://www.chp.gov.hk/files/pdf/govt_preparedness_and_response_plan_for_novel_infectious_disease_of_public_health_significance_chi.pdf</a:t>
            </a:r>
            <a:endParaRPr lang="en-US"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26006" y="5488803"/>
            <a:ext cx="831467" cy="711831"/>
          </a:xfrm>
          <a:prstGeom prst="rect">
            <a:avLst/>
          </a:prstGeom>
        </p:spPr>
      </p:pic>
      <p:pic>
        <p:nvPicPr>
          <p:cNvPr id="8" name="Picture 7"/>
          <p:cNvPicPr>
            <a:picLocks noChangeAspect="1"/>
          </p:cNvPicPr>
          <p:nvPr/>
        </p:nvPicPr>
        <p:blipFill>
          <a:blip r:embed="rId4"/>
          <a:stretch>
            <a:fillRect/>
          </a:stretch>
        </p:blipFill>
        <p:spPr>
          <a:xfrm>
            <a:off x="379172" y="6285378"/>
            <a:ext cx="1725134" cy="459355"/>
          </a:xfrm>
          <a:prstGeom prst="rect">
            <a:avLst/>
          </a:prstGeom>
        </p:spPr>
      </p:pic>
    </p:spTree>
    <p:extLst>
      <p:ext uri="{BB962C8B-B14F-4D97-AF65-F5344CB8AC3E}">
        <p14:creationId xmlns:p14="http://schemas.microsoft.com/office/powerpoint/2010/main" val="3961271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51" y="2006480"/>
            <a:ext cx="11132191" cy="3442661"/>
          </a:xfrm>
          <a:solidFill>
            <a:schemeClr val="accent2">
              <a:lumMod val="20000"/>
              <a:lumOff val="80000"/>
            </a:schemeClr>
          </a:solidFill>
          <a:ln w="38100">
            <a:solidFill>
              <a:srgbClr val="0070C0"/>
            </a:solidFill>
          </a:ln>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政府於</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日刊登</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憲報，訂立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若干到港人士強制檢疫規例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預防及控制疾病（披露資料）規例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（合稱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規例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以應對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新型冠狀病毒疫情，以減少跨境人流</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規例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根據</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預防及控制疾病條例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599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章</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）而訂立，當中第八</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條列明，行政長官會同行政會議可為防止、應付或紓緩公共衞生緊急事態的影響訂立規例，以保障公眾健康</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政府亦已於</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刊憲，將「嚴重新型傳染性病原體呼吸系統病」</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納入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預防及控制疾病條例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599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章）下法定須呈報傳染病</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275016" y="295802"/>
            <a:ext cx="7154210"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255804" y="255668"/>
            <a:ext cx="1594256" cy="580365"/>
          </a:xfrm>
          <a:prstGeom prst="rect">
            <a:avLst/>
          </a:prstGeom>
        </p:spPr>
      </p:pic>
      <p:sp>
        <p:nvSpPr>
          <p:cNvPr id="6" name="Rectangle 5"/>
          <p:cNvSpPr/>
          <p:nvPr/>
        </p:nvSpPr>
        <p:spPr>
          <a:xfrm>
            <a:off x="2700097" y="5828885"/>
            <a:ext cx="6729129" cy="553357"/>
          </a:xfrm>
          <a:prstGeom prst="rect">
            <a:avLst/>
          </a:prstGeom>
        </p:spPr>
        <p:txBody>
          <a:bodyPr wrap="square">
            <a:spAutoFit/>
          </a:bodyPr>
          <a:lstStyle/>
          <a:p>
            <a:pPr>
              <a:lnSpc>
                <a:spcPct val="107000"/>
              </a:lnSpc>
              <a:spcAft>
                <a:spcPts val="0"/>
              </a:spcAft>
            </a:pPr>
            <a:r>
              <a:rPr lang="zh-TW" altLang="en-US"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香港政府新聞公報</a:t>
            </a:r>
            <a:r>
              <a:rPr lang="en-US" altLang="zh-TW"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sz="1400" spc="60"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https</a:t>
            </a:r>
            <a:r>
              <a:rPr lang="en-US" sz="1400" spc="60"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a:t>
            </a:r>
            <a:r>
              <a:rPr lang="en-US" sz="1400" spc="60"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www.info.gov.hk/gia/general/202002/07/P2020020700677.htm</a:t>
            </a:r>
            <a:r>
              <a:rPr lang="en-US" altLang="zh-TW" sz="1400" spc="60"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a:t>
            </a:r>
            <a:endParaRPr lang="en-US" sz="14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052932" y="5779705"/>
            <a:ext cx="1556809" cy="421206"/>
          </a:xfrm>
          <a:prstGeom prst="rect">
            <a:avLst/>
          </a:prstGeom>
        </p:spPr>
      </p:pic>
      <p:sp>
        <p:nvSpPr>
          <p:cNvPr id="8" name="文本框 6">
            <a:extLst>
              <a:ext uri="{FF2B5EF4-FFF2-40B4-BE49-F238E27FC236}">
                <a16:creationId xmlns:a16="http://schemas.microsoft.com/office/drawing/2014/main" id="{4C11E301-C1C8-4918-B989-92CD6A3A8557}"/>
              </a:ext>
            </a:extLst>
          </p:cNvPr>
          <p:cNvSpPr txBox="1"/>
          <p:nvPr/>
        </p:nvSpPr>
        <p:spPr>
          <a:xfrm>
            <a:off x="1753299" y="1170629"/>
            <a:ext cx="9128899" cy="523220"/>
          </a:xfrm>
          <a:prstGeom prst="rect">
            <a:avLst/>
          </a:prstGeom>
          <a:noFill/>
        </p:spPr>
        <p:txBody>
          <a:bodyPr wrap="square" rtlCol="0">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與落實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國際衞生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的政策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隅</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Freeform 8">
            <a:extLst>
              <a:ext uri="{FF2B5EF4-FFF2-40B4-BE49-F238E27FC236}">
                <a16:creationId xmlns:a16="http://schemas.microsoft.com/office/drawing/2014/main" id="{989BF7F3-35A8-4F0C-82FD-C9A7A076963E}"/>
              </a:ext>
            </a:extLst>
          </p:cNvPr>
          <p:cNvSpPr/>
          <p:nvPr/>
        </p:nvSpPr>
        <p:spPr bwMode="auto">
          <a:xfrm>
            <a:off x="1240036" y="130391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207691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646" y="1905535"/>
            <a:ext cx="8753798" cy="3301654"/>
          </a:xfrm>
          <a:solidFill>
            <a:schemeClr val="accent1">
              <a:lumMod val="20000"/>
              <a:lumOff val="80000"/>
            </a:schemeClr>
          </a:solidFill>
          <a:ln w="38100">
            <a:solidFill>
              <a:srgbClr val="FF0000"/>
            </a:solidFill>
          </a:ln>
        </p:spPr>
        <p:txBody>
          <a:bodyPr/>
          <a:lstStyle/>
          <a:p>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粵港澳大灣區發展規劃綱要</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亦強調區內的衞生合作原則，例如提出在灣區內完善</a:t>
            </a:r>
            <a:r>
              <a:rPr lang="zh-TW" altLang="en-US" sz="2400" dirty="0">
                <a:latin typeface="標楷體" panose="03000509000000000000" pitchFamily="65" charset="-120"/>
                <a:ea typeface="標楷體" panose="03000509000000000000" pitchFamily="65" charset="-120"/>
              </a:rPr>
              <a:t>緊急醫療救援聯動機制，以塑造健康灣</a:t>
            </a:r>
            <a:r>
              <a:rPr lang="zh-TW" altLang="en-US" sz="2400" dirty="0" smtClean="0">
                <a:latin typeface="標楷體" panose="03000509000000000000" pitchFamily="65" charset="-120"/>
                <a:ea typeface="標楷體" panose="03000509000000000000" pitchFamily="65" charset="-120"/>
              </a:rPr>
              <a:t>區，並要求加強社會</a:t>
            </a:r>
            <a:r>
              <a:rPr lang="zh-TW" altLang="en-US" sz="2400" dirty="0">
                <a:latin typeface="標楷體" panose="03000509000000000000" pitchFamily="65" charset="-120"/>
                <a:ea typeface="標楷體" panose="03000509000000000000" pitchFamily="65" charset="-120"/>
              </a:rPr>
              <a:t>保障和社會治理</a:t>
            </a:r>
            <a:r>
              <a:rPr lang="zh-TW" altLang="en-US" sz="2400" dirty="0" smtClean="0">
                <a:latin typeface="標楷體" panose="03000509000000000000" pitchFamily="65" charset="-120"/>
                <a:ea typeface="標楷體" panose="03000509000000000000" pitchFamily="65" charset="-120"/>
              </a:rPr>
              <a:t>合作</a:t>
            </a:r>
            <a:r>
              <a:rPr lang="zh-TW" altLang="en-US" sz="2400" dirty="0">
                <a:latin typeface="標楷體" panose="03000509000000000000" pitchFamily="65" charset="-120"/>
                <a:ea typeface="標楷體" panose="03000509000000000000" pitchFamily="65" charset="-120"/>
              </a:rPr>
              <a:t>以</a:t>
            </a:r>
            <a:r>
              <a:rPr lang="zh-TW" altLang="en-US" sz="2400" dirty="0" smtClean="0">
                <a:latin typeface="標楷體" panose="03000509000000000000" pitchFamily="65" charset="-120"/>
                <a:ea typeface="標楷體" panose="03000509000000000000" pitchFamily="65" charset="-120"/>
              </a:rPr>
              <a:t>完善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突發事件應急處置機制，建立粵港澳大灣區應急協調平台，聯合制定事故災難、自然災害、公共衞生事件、公共安全事件等重大突發事件應急預</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案等。</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粵</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港澳三方亦簽訂</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粵港澳大灣區衞生與健康合作框架協議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粵港澳大灣區衞生健康合作共識</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加強在優質醫療服務發展、公共衞生應急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機制與人才</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培訓等方面的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合作</a:t>
            </a:r>
            <a:r>
              <a:rPr lang="zh-TW" altLang="en-US" sz="2400" dirty="0" smtClean="0">
                <a:latin typeface="標楷體" panose="03000509000000000000" pitchFamily="65" charset="-120"/>
                <a:ea typeface="標楷體" panose="03000509000000000000" pitchFamily="65" charset="-120"/>
              </a:rPr>
              <a:t>。</a:t>
            </a:r>
            <a:endParaRPr lang="en-US" sz="2400" dirty="0" smtClean="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275016" y="295802"/>
            <a:ext cx="7086698"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255804" y="255668"/>
            <a:ext cx="1594256" cy="580365"/>
          </a:xfrm>
          <a:prstGeom prst="rect">
            <a:avLst/>
          </a:prstGeom>
        </p:spPr>
      </p:pic>
      <p:sp>
        <p:nvSpPr>
          <p:cNvPr id="6" name="文本框 6">
            <a:extLst>
              <a:ext uri="{FF2B5EF4-FFF2-40B4-BE49-F238E27FC236}">
                <a16:creationId xmlns:a16="http://schemas.microsoft.com/office/drawing/2014/main" id="{4C11E301-C1C8-4918-B989-92CD6A3A8557}"/>
              </a:ext>
            </a:extLst>
          </p:cNvPr>
          <p:cNvSpPr txBox="1"/>
          <p:nvPr/>
        </p:nvSpPr>
        <p:spPr>
          <a:xfrm>
            <a:off x="1769380" y="1123747"/>
            <a:ext cx="10043998" cy="523220"/>
          </a:xfrm>
          <a:prstGeom prst="rect">
            <a:avLst/>
          </a:prstGeom>
          <a:noFill/>
        </p:spPr>
        <p:txBody>
          <a:bodyPr wrap="square" rtlCol="0">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內地與香港配合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落實相關的公共衞生政策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隅</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6">
            <a:extLst>
              <a:ext uri="{FF2B5EF4-FFF2-40B4-BE49-F238E27FC236}">
                <a16:creationId xmlns:a16="http://schemas.microsoft.com/office/drawing/2014/main" id="{989BF7F3-35A8-4F0C-82FD-C9A7A076963E}"/>
              </a:ext>
            </a:extLst>
          </p:cNvPr>
          <p:cNvSpPr/>
          <p:nvPr/>
        </p:nvSpPr>
        <p:spPr bwMode="auto">
          <a:xfrm>
            <a:off x="1189004" y="122394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Rectangle 7"/>
          <p:cNvSpPr/>
          <p:nvPr/>
        </p:nvSpPr>
        <p:spPr>
          <a:xfrm>
            <a:off x="1980120" y="5565959"/>
            <a:ext cx="7319281" cy="783869"/>
          </a:xfrm>
          <a:prstGeom prst="rect">
            <a:avLst/>
          </a:prstGeom>
        </p:spPr>
        <p:txBody>
          <a:bodyPr wrap="square">
            <a:spAutoFit/>
          </a:bodyPr>
          <a:lstStyle/>
          <a:p>
            <a:pPr>
              <a:lnSpc>
                <a:spcPct val="107000"/>
              </a:lnSpc>
              <a:spcAft>
                <a:spcPts val="0"/>
              </a:spcAft>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www.bayarea.gov.hk/tc/outline/plan.html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政府新聞公報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www.news.gov.hk/chi/2019/02/20190225/20190225_141628_557.html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descr="加強合作">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299401" y="2567031"/>
            <a:ext cx="2654911" cy="1831085"/>
          </a:xfrm>
          <a:prstGeom prst="rect">
            <a:avLst/>
          </a:prstGeom>
          <a:noFill/>
          <a:ln>
            <a:noFill/>
          </a:ln>
        </p:spPr>
      </p:pic>
      <p:pic>
        <p:nvPicPr>
          <p:cNvPr id="2" name="Picture 1"/>
          <p:cNvPicPr>
            <a:picLocks noChangeAspect="1"/>
          </p:cNvPicPr>
          <p:nvPr/>
        </p:nvPicPr>
        <p:blipFill>
          <a:blip r:embed="rId5"/>
          <a:stretch>
            <a:fillRect/>
          </a:stretch>
        </p:blipFill>
        <p:spPr>
          <a:xfrm>
            <a:off x="427875" y="5352299"/>
            <a:ext cx="1341505" cy="427320"/>
          </a:xfrm>
          <a:prstGeom prst="rect">
            <a:avLst/>
          </a:prstGeom>
        </p:spPr>
      </p:pic>
      <p:pic>
        <p:nvPicPr>
          <p:cNvPr id="10" name="Picture 9"/>
          <p:cNvPicPr>
            <a:picLocks noChangeAspect="1"/>
          </p:cNvPicPr>
          <p:nvPr/>
        </p:nvPicPr>
        <p:blipFill>
          <a:blip r:embed="rId6"/>
          <a:stretch>
            <a:fillRect/>
          </a:stretch>
        </p:blipFill>
        <p:spPr>
          <a:xfrm>
            <a:off x="461672" y="5924729"/>
            <a:ext cx="636955" cy="604410"/>
          </a:xfrm>
          <a:prstGeom prst="rect">
            <a:avLst/>
          </a:prstGeom>
        </p:spPr>
      </p:pic>
    </p:spTree>
    <p:extLst>
      <p:ext uri="{BB962C8B-B14F-4D97-AF65-F5344CB8AC3E}">
        <p14:creationId xmlns:p14="http://schemas.microsoft.com/office/powerpoint/2010/main" val="3294042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130" y="1918447"/>
            <a:ext cx="7703594" cy="3981322"/>
          </a:xfrm>
          <a:solidFill>
            <a:schemeClr val="accent6">
              <a:lumMod val="20000"/>
              <a:lumOff val="80000"/>
            </a:schemeClr>
          </a:solidFill>
          <a:ln w="28575">
            <a:solidFill>
              <a:srgbClr val="FF0000"/>
            </a:solidFill>
          </a:ln>
        </p:spPr>
        <p:txBody>
          <a:bodyPr/>
          <a:lstStyle/>
          <a:p>
            <a:r>
              <a:rPr lang="ja-JP" altLang="ja-JP" sz="2400" dirty="0" smtClean="0">
                <a:latin typeface="Times New Roman" panose="02020603050405020304" pitchFamily="18" charset="0"/>
                <a:ea typeface="標楷體" panose="03000509000000000000" pitchFamily="65" charset="-120"/>
                <a:cs typeface="Times New Roman" panose="02020603050405020304" pitchFamily="18" charset="0"/>
              </a:rPr>
              <a:t>《國際疾病分類》</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分類</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由世衞編製而成，用於把疾病分類及診斷編碼</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分類</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為記錄、報告和監測健康問題提供了通用詞彙表。</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分類</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提供標準化數據，</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讓</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每個國家或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地區參考進行</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分類，標準化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解決全球健康資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訊與數據</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分析的關鍵。</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這些統計數據奠定醫療衞生領域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的發展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基礎</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，例如</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了</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解人們生病以及死亡的因素，是描繪疾病發展趨勢和流行狀況的核心所在，</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讓各國政府參考、</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決定如何規劃衞生服務</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分配醫療資源</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研發進行投資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，協助各國制定</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資源</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分配</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政策</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2400" dirty="0" smtClean="0">
              <a:latin typeface="標楷體" panose="03000509000000000000" pitchFamily="65" charset="-120"/>
              <a:ea typeface="標楷體" panose="03000509000000000000" pitchFamily="65" charset="-120"/>
            </a:endParaRPr>
          </a:p>
          <a:p>
            <a:pPr marL="0" indent="0">
              <a:buNone/>
            </a:pPr>
            <a:endParaRPr lang="ja-JP" altLang="ja-JP" dirty="0" smtClean="0">
              <a:latin typeface="標楷體" panose="03000509000000000000" pitchFamily="65" charset="-120"/>
              <a:ea typeface="標楷體" panose="03000509000000000000" pitchFamily="65" charset="-120"/>
            </a:endParaRPr>
          </a:p>
        </p:txBody>
      </p:sp>
      <p:sp>
        <p:nvSpPr>
          <p:cNvPr id="4" name="Rectangle 3"/>
          <p:cNvSpPr/>
          <p:nvPr/>
        </p:nvSpPr>
        <p:spPr>
          <a:xfrm>
            <a:off x="2052643" y="6115578"/>
            <a:ext cx="6355458" cy="523220"/>
          </a:xfrm>
          <a:prstGeom prst="rect">
            <a:avLst/>
          </a:prstGeom>
        </p:spPr>
        <p:txBody>
          <a:bodyPr wrap="none">
            <a:spAutoFit/>
          </a:bodyPr>
          <a:lstStyle/>
          <a:p>
            <a:r>
              <a:rPr lang="zh-TW" altLang="en-US"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衞 </a:t>
            </a:r>
            <a:endParaRPr lang="en-US" altLang="zh-TW"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www.who.int/zh/news-room/spotlight/international-classification-of-diseases</a:t>
            </a:r>
            <a:r>
              <a:rPr lang="en-US" altLang="zh-TW" sz="1400" dirty="0" smtClean="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sp>
        <p:nvSpPr>
          <p:cNvPr id="5" name="任意多边形: 形状 7">
            <a:extLst>
              <a:ext uri="{FF2B5EF4-FFF2-40B4-BE49-F238E27FC236}">
                <a16:creationId xmlns:a16="http://schemas.microsoft.com/office/drawing/2014/main" id="{38D14C48-A823-4288-9BC6-DF5A8579D713}"/>
              </a:ext>
            </a:extLst>
          </p:cNvPr>
          <p:cNvSpPr/>
          <p:nvPr/>
        </p:nvSpPr>
        <p:spPr bwMode="auto">
          <a:xfrm>
            <a:off x="1479321" y="181767"/>
            <a:ext cx="871209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6" name="文本框 6">
            <a:extLst>
              <a:ext uri="{FF2B5EF4-FFF2-40B4-BE49-F238E27FC236}">
                <a16:creationId xmlns:a16="http://schemas.microsoft.com/office/drawing/2014/main" id="{4C11E301-C1C8-4918-B989-92CD6A3A8557}"/>
              </a:ext>
            </a:extLst>
          </p:cNvPr>
          <p:cNvSpPr txBox="1"/>
          <p:nvPr/>
        </p:nvSpPr>
        <p:spPr>
          <a:xfrm>
            <a:off x="1100525" y="926408"/>
            <a:ext cx="7033857" cy="98488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cs typeface="Times New Roman" panose="02020603050405020304" pitchFamily="18" charset="0"/>
              </a:rPr>
              <a:t>制定全球衞生標準</a:t>
            </a:r>
            <a:r>
              <a:rPr lang="en-US" altLang="zh-TW" sz="3200" b="1"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3200" b="1" dirty="0">
                <a:latin typeface="DFKai-SB" panose="03000509000000000000" pitchFamily="65" charset="-120"/>
                <a:ea typeface="DFKai-SB" panose="03000509000000000000" pitchFamily="65" charset="-120"/>
                <a:cs typeface="Times New Roman" panose="02020603050405020304" pitchFamily="18" charset="0"/>
              </a:rPr>
              <a:t>國際疾病分類</a:t>
            </a:r>
            <a:r>
              <a:rPr lang="en-US" altLang="zh-TW" sz="3200" b="1" dirty="0" smtClean="0">
                <a:latin typeface="DFKai-SB" panose="03000509000000000000" pitchFamily="65" charset="-120"/>
                <a:ea typeface="DFKai-SB" panose="03000509000000000000" pitchFamily="65" charset="-120"/>
                <a:cs typeface="Times New Roman" panose="02020603050405020304" pitchFamily="18" charset="0"/>
              </a:rPr>
              <a:t>》</a:t>
            </a:r>
          </a:p>
          <a:p>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 (International Classification of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Disease</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ICD)</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6">
            <a:extLst>
              <a:ext uri="{FF2B5EF4-FFF2-40B4-BE49-F238E27FC236}">
                <a16:creationId xmlns:a16="http://schemas.microsoft.com/office/drawing/2014/main" id="{989BF7F3-35A8-4F0C-82FD-C9A7A076963E}"/>
              </a:ext>
            </a:extLst>
          </p:cNvPr>
          <p:cNvSpPr/>
          <p:nvPr/>
        </p:nvSpPr>
        <p:spPr bwMode="auto">
          <a:xfrm>
            <a:off x="476130" y="117945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9" name="Picture 8"/>
          <p:cNvPicPr>
            <a:picLocks noChangeAspect="1"/>
          </p:cNvPicPr>
          <p:nvPr/>
        </p:nvPicPr>
        <p:blipFill>
          <a:blip r:embed="rId2"/>
          <a:stretch>
            <a:fillRect/>
          </a:stretch>
        </p:blipFill>
        <p:spPr>
          <a:xfrm>
            <a:off x="487688" y="6137181"/>
            <a:ext cx="1248791" cy="476755"/>
          </a:xfrm>
          <a:prstGeom prst="rect">
            <a:avLst/>
          </a:prstGeom>
        </p:spPr>
      </p:pic>
      <p:pic>
        <p:nvPicPr>
          <p:cNvPr id="10" name="Picture 9">
            <a:hlinkClick r:id="rId3"/>
          </p:cNvPr>
          <p:cNvPicPr>
            <a:picLocks noChangeAspect="1"/>
          </p:cNvPicPr>
          <p:nvPr/>
        </p:nvPicPr>
        <p:blipFill>
          <a:blip r:embed="rId4"/>
          <a:stretch>
            <a:fillRect/>
          </a:stretch>
        </p:blipFill>
        <p:spPr>
          <a:xfrm>
            <a:off x="8408101" y="1909554"/>
            <a:ext cx="3400889" cy="2069240"/>
          </a:xfrm>
          <a:prstGeom prst="rect">
            <a:avLst/>
          </a:prstGeom>
        </p:spPr>
      </p:pic>
      <p:sp>
        <p:nvSpPr>
          <p:cNvPr id="11" name="Rectangle 10"/>
          <p:cNvSpPr/>
          <p:nvPr/>
        </p:nvSpPr>
        <p:spPr>
          <a:xfrm>
            <a:off x="8408101" y="3978794"/>
            <a:ext cx="3400889" cy="584775"/>
          </a:xfrm>
          <a:prstGeom prst="rect">
            <a:avLst/>
          </a:prstGeom>
          <a:ln w="28575">
            <a:solidFill>
              <a:srgbClr val="FF9966"/>
            </a:solidFill>
          </a:ln>
        </p:spPr>
        <p:txBody>
          <a:bodyPr wrap="square">
            <a:spAutoFit/>
          </a:bodyPr>
          <a:lstStyle/>
          <a:p>
            <a:pPr algn="ctr"/>
            <a:r>
              <a:rPr lang="zh-TW" altLang="en-US" sz="2000" dirty="0" smtClean="0">
                <a:latin typeface="DFKai-SB" panose="03000509000000000000" pitchFamily="65" charset="-120"/>
                <a:ea typeface="DFKai-SB" panose="03000509000000000000" pitchFamily="65" charset="-120"/>
              </a:rPr>
              <a:t>點擊圖像觀看世衞解說</a:t>
            </a:r>
            <a:endParaRPr lang="en-US" altLang="zh-TW" sz="2000" dirty="0" smtClean="0">
              <a:latin typeface="DFKai-SB" panose="03000509000000000000" pitchFamily="65" charset="-120"/>
              <a:ea typeface="DFKai-SB" panose="03000509000000000000" pitchFamily="65" charset="-120"/>
            </a:endParaRPr>
          </a:p>
          <a:p>
            <a:pPr algn="ctr"/>
            <a:r>
              <a:rPr lang="en-US" altLang="ja-JP" sz="1200" dirty="0"/>
              <a:t>https://www.youtube.com/watch?v=7nbOQ0FS__k</a:t>
            </a:r>
            <a:endParaRPr lang="ja-JP" altLang="en-US" sz="1200" dirty="0"/>
          </a:p>
        </p:txBody>
      </p:sp>
      <p:pic>
        <p:nvPicPr>
          <p:cNvPr id="8" name="Picture 7"/>
          <p:cNvPicPr>
            <a:picLocks noChangeAspect="1"/>
          </p:cNvPicPr>
          <p:nvPr/>
        </p:nvPicPr>
        <p:blipFill>
          <a:blip r:embed="rId5"/>
          <a:stretch>
            <a:fillRect/>
          </a:stretch>
        </p:blipFill>
        <p:spPr>
          <a:xfrm>
            <a:off x="9391343" y="4738797"/>
            <a:ext cx="1600146" cy="1876136"/>
          </a:xfrm>
          <a:prstGeom prst="rect">
            <a:avLst/>
          </a:prstGeom>
        </p:spPr>
      </p:pic>
    </p:spTree>
    <p:extLst>
      <p:ext uri="{BB962C8B-B14F-4D97-AF65-F5344CB8AC3E}">
        <p14:creationId xmlns:p14="http://schemas.microsoft.com/office/powerpoint/2010/main" val="1517017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137" y="2284042"/>
            <a:ext cx="8943703" cy="3198224"/>
          </a:xfrm>
          <a:ln w="38100">
            <a:solidFill>
              <a:srgbClr val="FF0000"/>
            </a:solidFill>
          </a:ln>
        </p:spPr>
        <p: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基本藥物標準清單</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清單</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每兩年更新一次，旨在説明各國醫療系統選擇最為有效、安全和經濟的藥物，列入清單的藥品是各國衞生保健系統所必須備有的最基本藥品，應以患者所能夠承受的價格</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來</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供應。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許多國家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地區以此來制定當地的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基本藥物清單</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例如</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年修訂的</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清單</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，包括治療各種癌症的新藥物、治療糖尿病的胰島素類似物和新口服藥物、幫助戒煙者的新藥物以及治療嚴重細菌和真菌感染的新抗微生物藥物</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，旨在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使所有人都能獲得</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可</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負擔</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的基本</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藥物。</a:t>
            </a:r>
            <a:endParaRPr kumimoji="1" lang="ja-JP" altLang="en-US" sz="2400" dirty="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444950" y="246293"/>
            <a:ext cx="875631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6">
            <a:extLst>
              <a:ext uri="{FF2B5EF4-FFF2-40B4-BE49-F238E27FC236}">
                <a16:creationId xmlns:a16="http://schemas.microsoft.com/office/drawing/2014/main" id="{4C11E301-C1C8-4918-B989-92CD6A3A8557}"/>
              </a:ext>
            </a:extLst>
          </p:cNvPr>
          <p:cNvSpPr txBox="1"/>
          <p:nvPr/>
        </p:nvSpPr>
        <p:spPr>
          <a:xfrm>
            <a:off x="4059873" y="966389"/>
            <a:ext cx="3663800" cy="58477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cs typeface="Times New Roman" panose="02020603050405020304" pitchFamily="18" charset="0"/>
              </a:rPr>
              <a:t>制定全球衞生標準</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6" name="Freeform 5">
            <a:extLst>
              <a:ext uri="{FF2B5EF4-FFF2-40B4-BE49-F238E27FC236}">
                <a16:creationId xmlns:a16="http://schemas.microsoft.com/office/drawing/2014/main" id="{989BF7F3-35A8-4F0C-82FD-C9A7A076963E}"/>
              </a:ext>
            </a:extLst>
          </p:cNvPr>
          <p:cNvSpPr/>
          <p:nvPr/>
        </p:nvSpPr>
        <p:spPr bwMode="auto">
          <a:xfrm>
            <a:off x="3470233" y="109736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p:cNvPicPr>
            <a:picLocks noChangeAspect="1"/>
          </p:cNvPicPr>
          <p:nvPr/>
        </p:nvPicPr>
        <p:blipFill>
          <a:blip r:embed="rId2"/>
          <a:stretch>
            <a:fillRect/>
          </a:stretch>
        </p:blipFill>
        <p:spPr>
          <a:xfrm>
            <a:off x="9553303" y="1668731"/>
            <a:ext cx="2021487" cy="1161280"/>
          </a:xfrm>
          <a:prstGeom prst="rect">
            <a:avLst/>
          </a:prstGeom>
        </p:spPr>
      </p:pic>
      <p:sp>
        <p:nvSpPr>
          <p:cNvPr id="8" name="Rectangle 7"/>
          <p:cNvSpPr/>
          <p:nvPr/>
        </p:nvSpPr>
        <p:spPr>
          <a:xfrm>
            <a:off x="2971167" y="5768517"/>
            <a:ext cx="6096000" cy="738664"/>
          </a:xfrm>
          <a:prstGeom prst="rect">
            <a:avLst/>
          </a:prstGeom>
        </p:spPr>
        <p:txBody>
          <a:bodyPr>
            <a:spAutoFit/>
          </a:bodyPr>
          <a:lstStyle/>
          <a:p>
            <a:r>
              <a:rPr lang="zh-TW" altLang="en-US"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400" spc="6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://www.who.int/zh/news/item/01-10-2021-who-prioritizes-access-to-diabetes-and-cancer-treatments-in-new-essential-medicines-lists</a:t>
            </a:r>
            <a:endParaRPr lang="ja-JP" altLang="en-US" sz="1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59836" y="5717019"/>
            <a:ext cx="2204611" cy="841661"/>
          </a:xfrm>
          <a:prstGeom prst="rect">
            <a:avLst/>
          </a:prstGeom>
        </p:spPr>
      </p:pic>
      <p:pic>
        <p:nvPicPr>
          <p:cNvPr id="10" name="Picture 9">
            <a:hlinkClick r:id="rId4"/>
          </p:cNvPr>
          <p:cNvPicPr>
            <a:picLocks noChangeAspect="1"/>
          </p:cNvPicPr>
          <p:nvPr/>
        </p:nvPicPr>
        <p:blipFill>
          <a:blip r:embed="rId5"/>
          <a:stretch>
            <a:fillRect/>
          </a:stretch>
        </p:blipFill>
        <p:spPr>
          <a:xfrm>
            <a:off x="9563146" y="2830011"/>
            <a:ext cx="2011644" cy="2890645"/>
          </a:xfrm>
          <a:prstGeom prst="rect">
            <a:avLst/>
          </a:prstGeom>
        </p:spPr>
      </p:pic>
      <p:sp>
        <p:nvSpPr>
          <p:cNvPr id="11" name="Rectangle 10"/>
          <p:cNvSpPr/>
          <p:nvPr/>
        </p:nvSpPr>
        <p:spPr>
          <a:xfrm>
            <a:off x="9553303" y="5717019"/>
            <a:ext cx="2021487" cy="369332"/>
          </a:xfrm>
          <a:prstGeom prst="rect">
            <a:avLst/>
          </a:prstGeom>
          <a:ln w="28575">
            <a:solidFill>
              <a:srgbClr val="FF9966"/>
            </a:solidFill>
          </a:ln>
        </p:spPr>
        <p:txBody>
          <a:bodyPr wrap="square">
            <a:spAutoFit/>
          </a:bodyPr>
          <a:lstStyle/>
          <a:p>
            <a:pPr algn="ctr"/>
            <a:r>
              <a:rPr lang="zh-TW" altLang="en-US" dirty="0" smtClean="0">
                <a:solidFill>
                  <a:srgbClr val="FF0000"/>
                </a:solidFill>
                <a:latin typeface="DFKai-SB" panose="03000509000000000000" pitchFamily="65" charset="-120"/>
                <a:ea typeface="DFKai-SB" panose="03000509000000000000" pitchFamily="65" charset="-120"/>
              </a:rPr>
              <a:t>點擊圖像了解更多</a:t>
            </a:r>
            <a:endParaRPr lang="ja-JP" altLang="en-US" dirty="0">
              <a:solidFill>
                <a:srgbClr val="FF0000"/>
              </a:solidFill>
            </a:endParaRPr>
          </a:p>
        </p:txBody>
      </p:sp>
      <p:sp>
        <p:nvSpPr>
          <p:cNvPr id="12" name="Rectangle 11"/>
          <p:cNvSpPr/>
          <p:nvPr/>
        </p:nvSpPr>
        <p:spPr>
          <a:xfrm>
            <a:off x="847898" y="1716066"/>
            <a:ext cx="7825786" cy="461665"/>
          </a:xfrm>
          <a:prstGeom prst="rect">
            <a:avLst/>
          </a:prstGeom>
        </p:spPr>
        <p:txBody>
          <a:bodyPr wrap="square">
            <a:spAutoFit/>
          </a:bodyPr>
          <a:lstStyle/>
          <a:p>
            <a:r>
              <a:rPr lang="ja-JP" altLang="ja-JP" sz="2400" dirty="0">
                <a:latin typeface="標楷體" panose="03000509000000000000" pitchFamily="65" charset="-120"/>
                <a:ea typeface="標楷體" panose="03000509000000000000" pitchFamily="65" charset="-120"/>
              </a:rPr>
              <a:t>《基本</a:t>
            </a:r>
            <a:r>
              <a:rPr lang="ja-JP" altLang="ja-JP" sz="2400" dirty="0" smtClean="0">
                <a:latin typeface="標楷體" panose="03000509000000000000" pitchFamily="65" charset="-120"/>
                <a:ea typeface="標楷體" panose="03000509000000000000" pitchFamily="65" charset="-120"/>
              </a:rPr>
              <a:t>藥物</a:t>
            </a:r>
            <a:r>
              <a:rPr lang="zh-TW" altLang="en-US" sz="2400" dirty="0" smtClean="0">
                <a:latin typeface="標楷體" panose="03000509000000000000" pitchFamily="65" charset="-120"/>
                <a:ea typeface="標楷體" panose="03000509000000000000" pitchFamily="65" charset="-120"/>
              </a:rPr>
              <a:t>標準</a:t>
            </a:r>
            <a:r>
              <a:rPr lang="ja-JP" altLang="ja-JP" sz="2400" dirty="0" smtClean="0">
                <a:latin typeface="標楷體" panose="03000509000000000000" pitchFamily="65" charset="-120"/>
                <a:ea typeface="標楷體" panose="03000509000000000000" pitchFamily="65" charset="-120"/>
              </a:rPr>
              <a:t>清單》</a:t>
            </a:r>
            <a:r>
              <a:rPr lang="en-US" altLang="zh-TW" sz="2400" dirty="0" smtClean="0">
                <a:latin typeface="標楷體" panose="03000509000000000000" pitchFamily="65" charset="-120"/>
                <a:ea typeface="標楷體" panose="03000509000000000000" pitchFamily="65" charset="-120"/>
              </a:rPr>
              <a:t> (</a:t>
            </a:r>
            <a:r>
              <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rPr>
              <a:t>Essential Medicines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List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EML</a:t>
            </a:r>
            <a:r>
              <a:rPr lang="en-US" altLang="zh-TW" sz="2400" dirty="0">
                <a:latin typeface="標楷體" panose="03000509000000000000" pitchFamily="65" charset="-120"/>
                <a:ea typeface="標楷體" panose="03000509000000000000" pitchFamily="65" charset="-120"/>
              </a:rPr>
              <a:t>)</a:t>
            </a:r>
            <a:endParaRPr lang="en-US" altLang="ja-JP"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4141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
            <a:extLst>
              <a:ext uri="{FF2B5EF4-FFF2-40B4-BE49-F238E27FC236}">
                <a16:creationId xmlns:a16="http://schemas.microsoft.com/office/drawing/2014/main" id="{38D14C48-A823-4288-9BC6-DF5A8579D713}"/>
              </a:ext>
            </a:extLst>
          </p:cNvPr>
          <p:cNvSpPr/>
          <p:nvPr/>
        </p:nvSpPr>
        <p:spPr bwMode="auto">
          <a:xfrm>
            <a:off x="1300870" y="279457"/>
            <a:ext cx="8991599"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Rectangle 4"/>
          <p:cNvSpPr/>
          <p:nvPr/>
        </p:nvSpPr>
        <p:spPr>
          <a:xfrm>
            <a:off x="361406" y="1663824"/>
            <a:ext cx="8617131" cy="2492990"/>
          </a:xfrm>
          <a:prstGeom prst="rect">
            <a:avLst/>
          </a:prstGeom>
          <a:ln w="28575">
            <a:solidFill>
              <a:srgbClr val="0070C0"/>
            </a:solidFill>
          </a:ln>
        </p:spPr>
        <p:txBody>
          <a:bodyPr wrap="square">
            <a:spAutoFit/>
          </a:bodyPr>
          <a:lstStyle/>
          <a:p>
            <a:r>
              <a:rPr lang="zh-CN" altLang="en-US" sz="2600" dirty="0" smtClean="0">
                <a:latin typeface="標楷體" panose="03000509000000000000" pitchFamily="65" charset="-120"/>
                <a:ea typeface="標楷體" panose="03000509000000000000" pitchFamily="65" charset="-120"/>
              </a:rPr>
              <a:t>世衞</a:t>
            </a:r>
            <a:r>
              <a:rPr lang="zh-TW" altLang="en-US" sz="2600" dirty="0" smtClean="0">
                <a:latin typeface="標楷體" panose="03000509000000000000" pitchFamily="65" charset="-120"/>
                <a:ea typeface="標楷體" panose="03000509000000000000" pitchFamily="65" charset="-120"/>
              </a:rPr>
              <a:t>致力於傳染病與非</a:t>
            </a:r>
            <a:r>
              <a:rPr lang="zh-TW" altLang="en-US" sz="2600" dirty="0">
                <a:latin typeface="標楷體" panose="03000509000000000000" pitchFamily="65" charset="-120"/>
                <a:ea typeface="標楷體" panose="03000509000000000000" pitchFamily="65" charset="-120"/>
              </a:rPr>
              <a:t>傳染病的預防、治療和</a:t>
            </a:r>
            <a:r>
              <a:rPr lang="zh-TW" altLang="en-US" sz="2600" dirty="0" smtClean="0">
                <a:latin typeface="標楷體" panose="03000509000000000000" pitchFamily="65" charset="-120"/>
                <a:ea typeface="標楷體" panose="03000509000000000000" pitchFamily="65" charset="-120"/>
              </a:rPr>
              <a:t>護理</a:t>
            </a:r>
            <a:r>
              <a:rPr lang="zh-TW" altLang="en-US" sz="2600" dirty="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與</a:t>
            </a:r>
            <a:r>
              <a:rPr lang="zh-TW" altLang="en-US" sz="2600" dirty="0" smtClean="0">
                <a:latin typeface="標楷體" panose="03000509000000000000" pitchFamily="65" charset="-120"/>
                <a:ea typeface="標楷體" panose="03000509000000000000" pitchFamily="65" charset="-120"/>
              </a:rPr>
              <a:t>成員國</a:t>
            </a:r>
            <a:r>
              <a:rPr lang="zh-CN" altLang="en-US" sz="2600" dirty="0" smtClean="0">
                <a:latin typeface="標楷體" panose="03000509000000000000" pitchFamily="65" charset="-120"/>
                <a:ea typeface="標楷體" panose="03000509000000000000" pitchFamily="65" charset="-120"/>
              </a:rPr>
              <a:t>努力增強和維持</a:t>
            </a:r>
            <a:r>
              <a:rPr lang="zh-TW" altLang="en-US" sz="2600" dirty="0" smtClean="0">
                <a:latin typeface="標楷體" panose="03000509000000000000" pitchFamily="65" charset="-120"/>
                <a:ea typeface="標楷體" panose="03000509000000000000" pitchFamily="65" charset="-120"/>
              </a:rPr>
              <a:t>愛</a:t>
            </a:r>
            <a:r>
              <a:rPr lang="zh-CN" altLang="en-US" sz="2600" dirty="0" smtClean="0">
                <a:latin typeface="標楷體" panose="03000509000000000000" pitchFamily="65" charset="-120"/>
                <a:ea typeface="標楷體" panose="03000509000000000000" pitchFamily="65" charset="-120"/>
              </a:rPr>
              <a:t>滋病、結核病、瘧疾和被忽視的熱帶病</a:t>
            </a:r>
            <a:r>
              <a:rPr lang="zh-TW" altLang="en-US" sz="2600" dirty="0" smtClean="0">
                <a:latin typeface="標楷體" panose="03000509000000000000" pitchFamily="65" charset="-120"/>
                <a:ea typeface="標楷體" panose="03000509000000000000" pitchFamily="65" charset="-120"/>
              </a:rPr>
              <a:t>等</a:t>
            </a:r>
            <a:r>
              <a:rPr lang="zh-CN" altLang="en-US" sz="2600" dirty="0" smtClean="0">
                <a:latin typeface="標楷體" panose="03000509000000000000" pitchFamily="65" charset="-120"/>
                <a:ea typeface="標楷體" panose="03000509000000000000" pitchFamily="65" charset="-120"/>
              </a:rPr>
              <a:t>的預防、治療和護理，通過接種疫苗減少疾病。</a:t>
            </a:r>
            <a:r>
              <a:rPr lang="zh-TW" altLang="en-US" sz="2600" dirty="0" smtClean="0">
                <a:latin typeface="標楷體" panose="03000509000000000000" pitchFamily="65" charset="-120"/>
                <a:ea typeface="標楷體" panose="03000509000000000000" pitchFamily="65" charset="-120"/>
              </a:rPr>
              <a:t>非傳染病也</a:t>
            </a:r>
            <a:r>
              <a:rPr lang="zh-CN" altLang="en-US" sz="2600" dirty="0" smtClean="0">
                <a:latin typeface="標楷體" panose="03000509000000000000" pitchFamily="65" charset="-120"/>
                <a:ea typeface="標楷體" panose="03000509000000000000" pitchFamily="65" charset="-120"/>
              </a:rPr>
              <a:t>造成</a:t>
            </a:r>
            <a:r>
              <a:rPr lang="zh-TW" altLang="en-US" sz="2600" dirty="0" smtClean="0">
                <a:latin typeface="標楷體" panose="03000509000000000000" pitchFamily="65" charset="-120"/>
                <a:ea typeface="標楷體" panose="03000509000000000000" pitchFamily="65" charset="-120"/>
              </a:rPr>
              <a:t>嚴重的公共衞生問題</a:t>
            </a:r>
            <a:r>
              <a:rPr lang="zh-CN" altLang="en-US" sz="2600" dirty="0" smtClean="0">
                <a:latin typeface="標楷體" panose="03000509000000000000" pitchFamily="65" charset="-120"/>
                <a:ea typeface="標楷體" panose="03000509000000000000" pitchFamily="65" charset="-120"/>
              </a:rPr>
              <a:t>，因此</a:t>
            </a:r>
            <a:r>
              <a:rPr lang="zh-TW" altLang="en-US" sz="2600" dirty="0" smtClean="0">
                <a:latin typeface="標楷體" panose="03000509000000000000" pitchFamily="65" charset="-120"/>
                <a:ea typeface="標楷體" panose="03000509000000000000" pitchFamily="65" charset="-120"/>
              </a:rPr>
              <a:t>世衞也致力於心臟病</a:t>
            </a:r>
            <a:r>
              <a:rPr lang="zh-TW" altLang="en-US" sz="2600" dirty="0">
                <a:latin typeface="標楷體" panose="03000509000000000000" pitchFamily="65" charset="-120"/>
                <a:ea typeface="標楷體" panose="03000509000000000000" pitchFamily="65" charset="-120"/>
              </a:rPr>
              <a:t>、中風、癌症、糖尿病、慢性肺病和精神</a:t>
            </a:r>
            <a:r>
              <a:rPr lang="zh-TW" altLang="en-US" sz="2600" dirty="0" smtClean="0">
                <a:latin typeface="標楷體" panose="03000509000000000000" pitchFamily="65" charset="-120"/>
                <a:ea typeface="標楷體" panose="03000509000000000000" pitchFamily="65" charset="-120"/>
              </a:rPr>
              <a:t>疾患等非傳染病</a:t>
            </a:r>
            <a:r>
              <a:rPr lang="zh-TW" altLang="en-US" sz="2600" dirty="0">
                <a:latin typeface="標楷體" panose="03000509000000000000" pitchFamily="65" charset="-120"/>
                <a:ea typeface="標楷體" panose="03000509000000000000" pitchFamily="65" charset="-120"/>
              </a:rPr>
              <a:t>的</a:t>
            </a:r>
            <a:r>
              <a:rPr lang="zh-CN" altLang="en-US" sz="2600" dirty="0" smtClean="0">
                <a:latin typeface="標楷體" panose="03000509000000000000" pitchFamily="65" charset="-120"/>
                <a:ea typeface="標楷體" panose="03000509000000000000" pitchFamily="65" charset="-120"/>
              </a:rPr>
              <a:t>預防和治療。</a:t>
            </a:r>
            <a:endParaRPr lang="en-US" altLang="zh-CN" sz="2600" dirty="0" smtClean="0">
              <a:latin typeface="標楷體" panose="03000509000000000000" pitchFamily="65" charset="-120"/>
              <a:ea typeface="標楷體" panose="03000509000000000000" pitchFamily="65" charset="-120"/>
            </a:endParaRPr>
          </a:p>
        </p:txBody>
      </p:sp>
      <p:sp>
        <p:nvSpPr>
          <p:cNvPr id="6" name="矩形 6">
            <a:extLst>
              <a:ext uri="{FF2B5EF4-FFF2-40B4-BE49-F238E27FC236}">
                <a16:creationId xmlns:a16="http://schemas.microsoft.com/office/drawing/2014/main" id="{06B4E16A-B2DC-48BC-85C1-A7DD4FA18D37}"/>
              </a:ext>
            </a:extLst>
          </p:cNvPr>
          <p:cNvSpPr/>
          <p:nvPr/>
        </p:nvSpPr>
        <p:spPr>
          <a:xfrm>
            <a:off x="361406" y="4741674"/>
            <a:ext cx="5142247" cy="1200329"/>
          </a:xfrm>
          <a:prstGeom prst="rect">
            <a:avLst/>
          </a:prstGeom>
        </p:spPr>
        <p:txBody>
          <a:bodyPr wrap="square">
            <a:spAutoFit/>
          </a:bodyPr>
          <a:lstStyle/>
          <a:p>
            <a:pPr marL="342900" indent="-342900">
              <a:buClr>
                <a:srgbClr val="C00000"/>
              </a:buClr>
              <a:buFont typeface="Wingdings" panose="05000000000000000000" pitchFamily="2" charset="2"/>
              <a:buChar char="l"/>
            </a:pPr>
            <a:r>
              <a:rPr lang="zh-CN" altLang="en-US" sz="2400" dirty="0">
                <a:latin typeface="DFKai-SB" panose="03000509000000000000" pitchFamily="65" charset="-120"/>
                <a:ea typeface="DFKai-SB" panose="03000509000000000000" pitchFamily="65" charset="-120"/>
              </a:rPr>
              <a:t>制定傳染病</a:t>
            </a:r>
            <a:r>
              <a:rPr lang="zh-CN" altLang="en-US" sz="2400" dirty="0" smtClean="0">
                <a:latin typeface="DFKai-SB" panose="03000509000000000000" pitchFamily="65" charset="-120"/>
                <a:ea typeface="DFKai-SB" panose="03000509000000000000" pitchFamily="65" charset="-120"/>
              </a:rPr>
              <a:t>控制</a:t>
            </a:r>
            <a:r>
              <a:rPr lang="zh-TW" altLang="en-US" sz="2400" dirty="0" smtClean="0">
                <a:latin typeface="DFKai-SB" panose="03000509000000000000" pitchFamily="65" charset="-120"/>
                <a:ea typeface="DFKai-SB" panose="03000509000000000000" pitchFamily="65" charset="-120"/>
              </a:rPr>
              <a:t>目標、</a:t>
            </a:r>
            <a:r>
              <a:rPr lang="zh-CN" altLang="en-US" sz="2400" dirty="0" smtClean="0">
                <a:latin typeface="DFKai-SB" panose="03000509000000000000" pitchFamily="65" charset="-120"/>
                <a:ea typeface="DFKai-SB" panose="03000509000000000000" pitchFamily="65" charset="-120"/>
              </a:rPr>
              <a:t>策略</a:t>
            </a:r>
            <a:r>
              <a:rPr lang="zh-TW" altLang="en-US" sz="2400" dirty="0" smtClean="0">
                <a:latin typeface="DFKai-SB" panose="03000509000000000000" pitchFamily="65" charset="-120"/>
                <a:ea typeface="DFKai-SB" panose="03000509000000000000" pitchFamily="65" charset="-120"/>
              </a:rPr>
              <a:t>與</a:t>
            </a:r>
            <a:r>
              <a:rPr lang="zh-CN" altLang="en-US" sz="2400" dirty="0" smtClean="0">
                <a:latin typeface="DFKai-SB" panose="03000509000000000000" pitchFamily="65" charset="-120"/>
                <a:ea typeface="DFKai-SB" panose="03000509000000000000" pitchFamily="65" charset="-120"/>
              </a:rPr>
              <a:t>方案</a:t>
            </a:r>
            <a:r>
              <a:rPr lang="zh-CN" altLang="en-US" sz="2400" dirty="0">
                <a:latin typeface="DFKai-SB" panose="03000509000000000000" pitchFamily="65" charset="-120"/>
                <a:ea typeface="DFKai-SB" panose="03000509000000000000" pitchFamily="65" charset="-120"/>
              </a:rPr>
              <a:t>，降低發病率</a:t>
            </a:r>
            <a:r>
              <a:rPr lang="zh-CN" altLang="en-US" sz="2400" dirty="0" smtClean="0">
                <a:latin typeface="DFKai-SB" panose="03000509000000000000" pitchFamily="65" charset="-120"/>
                <a:ea typeface="DFKai-SB" panose="03000509000000000000" pitchFamily="65" charset="-120"/>
              </a:rPr>
              <a:t>和</a:t>
            </a:r>
            <a:r>
              <a:rPr lang="zh-TW" altLang="en-US" sz="2400" dirty="0" smtClean="0">
                <a:latin typeface="DFKai-SB" panose="03000509000000000000" pitchFamily="65" charset="-120"/>
                <a:ea typeface="DFKai-SB" panose="03000509000000000000" pitchFamily="65" charset="-120"/>
              </a:rPr>
              <a:t>病</a:t>
            </a:r>
            <a:r>
              <a:rPr lang="zh-CN" altLang="en-US" sz="2400" dirty="0" smtClean="0">
                <a:latin typeface="DFKai-SB" panose="03000509000000000000" pitchFamily="65" charset="-120"/>
                <a:ea typeface="DFKai-SB" panose="03000509000000000000" pitchFamily="65" charset="-120"/>
              </a:rPr>
              <a:t>死率</a:t>
            </a:r>
            <a:endParaRPr lang="en-US" altLang="zh-CN" sz="2400" dirty="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CN" altLang="en-US" sz="2400" dirty="0" smtClean="0">
                <a:latin typeface="DFKai-SB" panose="03000509000000000000" pitchFamily="65" charset="-120"/>
                <a:ea typeface="DFKai-SB" panose="03000509000000000000" pitchFamily="65" charset="-120"/>
              </a:rPr>
              <a:t>應對</a:t>
            </a:r>
            <a:r>
              <a:rPr lang="zh-TW" altLang="en-US" sz="2400" dirty="0" smtClean="0">
                <a:latin typeface="DFKai-SB" panose="03000509000000000000" pitchFamily="65" charset="-120"/>
                <a:ea typeface="DFKai-SB" panose="03000509000000000000" pitchFamily="65" charset="-120"/>
              </a:rPr>
              <a:t>國際關注的</a:t>
            </a:r>
            <a:r>
              <a:rPr lang="zh-CN" altLang="en-US" sz="2400" dirty="0" smtClean="0">
                <a:latin typeface="DFKai-SB" panose="03000509000000000000" pitchFamily="65" charset="-120"/>
                <a:ea typeface="DFKai-SB" panose="03000509000000000000" pitchFamily="65" charset="-120"/>
              </a:rPr>
              <a:t>突發公共衞生事件</a:t>
            </a:r>
            <a:endParaRPr lang="en-US" altLang="zh-CN" sz="2400" dirty="0">
              <a:latin typeface="DFKai-SB" panose="03000509000000000000" pitchFamily="65" charset="-120"/>
              <a:ea typeface="DFKai-SB" panose="03000509000000000000" pitchFamily="65" charset="-120"/>
            </a:endParaRPr>
          </a:p>
        </p:txBody>
      </p:sp>
      <p:sp>
        <p:nvSpPr>
          <p:cNvPr id="7" name="矩形 2">
            <a:extLst>
              <a:ext uri="{FF2B5EF4-FFF2-40B4-BE49-F238E27FC236}">
                <a16:creationId xmlns:a16="http://schemas.microsoft.com/office/drawing/2014/main" id="{CEDAFAF0-CB1F-4E7C-9826-6DA31BB920B3}"/>
              </a:ext>
            </a:extLst>
          </p:cNvPr>
          <p:cNvSpPr/>
          <p:nvPr/>
        </p:nvSpPr>
        <p:spPr>
          <a:xfrm>
            <a:off x="6130833" y="4697247"/>
            <a:ext cx="4881154" cy="1569660"/>
          </a:xfrm>
          <a:prstGeom prst="rect">
            <a:avLst/>
          </a:prstGeom>
        </p:spPr>
        <p:txBody>
          <a:bodyPr wrap="square">
            <a:spAutoFit/>
          </a:bodyPr>
          <a:lstStyle/>
          <a:p>
            <a:pPr marL="342900" indent="-342900">
              <a:buClr>
                <a:srgbClr val="C00000"/>
              </a:buClr>
              <a:buFont typeface="Wingdings" panose="05000000000000000000" pitchFamily="2" charset="2"/>
              <a:buChar char="l"/>
            </a:pPr>
            <a:r>
              <a:rPr lang="zh-TW" altLang="en-US" sz="2400" dirty="0" smtClean="0">
                <a:latin typeface="DFKai-SB" panose="03000509000000000000" pitchFamily="65" charset="-120"/>
                <a:ea typeface="DFKai-SB" panose="03000509000000000000" pitchFamily="65" charset="-120"/>
              </a:rPr>
              <a:t>訂定</a:t>
            </a:r>
            <a:r>
              <a:rPr lang="en-US" altLang="zh-CN" sz="2400" dirty="0" smtClean="0">
                <a:latin typeface="DFKai-SB" panose="03000509000000000000" pitchFamily="65" charset="-120"/>
                <a:ea typeface="DFKai-SB" panose="03000509000000000000" pitchFamily="65" charset="-12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a:latin typeface="DFKai-SB" panose="03000509000000000000" pitchFamily="65" charset="-120"/>
                <a:ea typeface="DFKai-SB" panose="03000509000000000000" pitchFamily="65" charset="-120"/>
              </a:rPr>
              <a:t>免疫議程</a:t>
            </a:r>
            <a:r>
              <a:rPr lang="en-US" altLang="zh-CN" sz="2400" dirty="0" smtClean="0">
                <a:latin typeface="DFKai-SB" panose="03000509000000000000" pitchFamily="65" charset="-120"/>
                <a:ea typeface="DFKai-SB" panose="03000509000000000000" pitchFamily="65" charset="-120"/>
              </a:rPr>
              <a:t>》</a:t>
            </a:r>
          </a:p>
          <a:p>
            <a:pPr marL="342900" indent="-342900">
              <a:buClr>
                <a:srgbClr val="C00000"/>
              </a:buClr>
              <a:buFont typeface="Wingdings" panose="05000000000000000000" pitchFamily="2" charset="2"/>
              <a:buChar char="l"/>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研究與防控</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被忽視的熱帶病</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Neglected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Tropical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Diseases</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Clr>
                <a:srgbClr val="C00000"/>
              </a:buClr>
              <a:buFont typeface="Wingdings" panose="05000000000000000000" pitchFamily="2" charset="2"/>
              <a:buChar char="l"/>
            </a:pPr>
            <a:r>
              <a:rPr lang="zh-TW" altLang="en-US" sz="2400" dirty="0" smtClean="0">
                <a:latin typeface="DFKai-SB" panose="03000509000000000000" pitchFamily="65" charset="-120"/>
                <a:ea typeface="DFKai-SB" panose="03000509000000000000" pitchFamily="65" charset="-120"/>
              </a:rPr>
              <a:t>訂定</a:t>
            </a:r>
            <a:r>
              <a:rPr lang="en-US" altLang="zh-TW"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煙草</a:t>
            </a:r>
            <a:r>
              <a:rPr lang="zh-TW" altLang="en-US" sz="2400" dirty="0">
                <a:latin typeface="DFKai-SB" panose="03000509000000000000" pitchFamily="65" charset="-120"/>
                <a:ea typeface="DFKai-SB" panose="03000509000000000000" pitchFamily="65" charset="-120"/>
              </a:rPr>
              <a:t>控制框架公約</a:t>
            </a:r>
            <a:r>
              <a:rPr lang="en-US" altLang="zh-TW"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8" name="文本框 9">
            <a:extLst>
              <a:ext uri="{FF2B5EF4-FFF2-40B4-BE49-F238E27FC236}">
                <a16:creationId xmlns:a16="http://schemas.microsoft.com/office/drawing/2014/main" id="{F6BA479E-E334-4C85-93A1-A862149B30CE}"/>
              </a:ext>
            </a:extLst>
          </p:cNvPr>
          <p:cNvSpPr txBox="1"/>
          <p:nvPr/>
        </p:nvSpPr>
        <p:spPr>
          <a:xfrm>
            <a:off x="3968733" y="4187634"/>
            <a:ext cx="2632364" cy="523220"/>
          </a:xfrm>
          <a:prstGeom prst="rect">
            <a:avLst/>
          </a:prstGeom>
          <a:noFill/>
        </p:spPr>
        <p:txBody>
          <a:bodyPr wrap="square" rtlCol="0">
            <a:spAutoFit/>
          </a:bodyPr>
          <a:lstStyle/>
          <a:p>
            <a:r>
              <a:rPr lang="zh-TW" altLang="en-US" sz="2800" b="1" dirty="0" smtClean="0">
                <a:latin typeface="DFKai-SB" panose="03000509000000000000" pitchFamily="65" charset="-120"/>
                <a:ea typeface="DFKai-SB" panose="03000509000000000000" pitchFamily="65" charset="-120"/>
              </a:rPr>
              <a:t>世衞行動舉隅</a:t>
            </a:r>
            <a:endParaRPr lang="zh-CN" altLang="en-US" sz="2800" b="1" dirty="0">
              <a:latin typeface="DFKai-SB" panose="03000509000000000000" pitchFamily="65" charset="-120"/>
              <a:ea typeface="DFKai-SB" panose="03000509000000000000" pitchFamily="65" charset="-120"/>
            </a:endParaRPr>
          </a:p>
        </p:txBody>
      </p:sp>
      <p:sp>
        <p:nvSpPr>
          <p:cNvPr id="9" name="Freeform 5">
            <a:extLst>
              <a:ext uri="{FF2B5EF4-FFF2-40B4-BE49-F238E27FC236}">
                <a16:creationId xmlns:a16="http://schemas.microsoft.com/office/drawing/2014/main" id="{CF779ACE-E43A-461E-936B-694D09106C28}"/>
              </a:ext>
            </a:extLst>
          </p:cNvPr>
          <p:cNvSpPr/>
          <p:nvPr/>
        </p:nvSpPr>
        <p:spPr bwMode="auto">
          <a:xfrm>
            <a:off x="2984427" y="427480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文本框 9">
            <a:extLst>
              <a:ext uri="{FF2B5EF4-FFF2-40B4-BE49-F238E27FC236}">
                <a16:creationId xmlns:a16="http://schemas.microsoft.com/office/drawing/2014/main" id="{F6BA479E-E334-4C85-93A1-A862149B30CE}"/>
              </a:ext>
            </a:extLst>
          </p:cNvPr>
          <p:cNvSpPr txBox="1"/>
          <p:nvPr/>
        </p:nvSpPr>
        <p:spPr>
          <a:xfrm>
            <a:off x="3912428" y="941155"/>
            <a:ext cx="3768485" cy="584775"/>
          </a:xfrm>
          <a:prstGeom prst="rect">
            <a:avLst/>
          </a:prstGeom>
          <a:noFill/>
        </p:spPr>
        <p:txBody>
          <a:bodyPr wrap="square" rtlCol="0">
            <a:spAutoFit/>
          </a:bodyPr>
          <a:lstStyle/>
          <a:p>
            <a:r>
              <a:rPr lang="zh-CN" altLang="en-US" sz="3200" b="1" dirty="0" smtClean="0">
                <a:latin typeface="DFKai-SB" panose="03000509000000000000" pitchFamily="65" charset="-120"/>
                <a:ea typeface="DFKai-SB" panose="03000509000000000000" pitchFamily="65" charset="-120"/>
              </a:rPr>
              <a:t>控制</a:t>
            </a:r>
            <a:r>
              <a:rPr lang="zh-TW" altLang="en-US" sz="3200" b="1" dirty="0" smtClean="0">
                <a:latin typeface="DFKai-SB" panose="03000509000000000000" pitchFamily="65" charset="-120"/>
                <a:ea typeface="DFKai-SB" panose="03000509000000000000" pitchFamily="65" charset="-120"/>
              </a:rPr>
              <a:t>和消除疾</a:t>
            </a:r>
            <a:r>
              <a:rPr lang="zh-CN" altLang="en-US" sz="3200" b="1" dirty="0" smtClean="0">
                <a:latin typeface="DFKai-SB" panose="03000509000000000000" pitchFamily="65" charset="-120"/>
                <a:ea typeface="DFKai-SB" panose="03000509000000000000" pitchFamily="65" charset="-120"/>
              </a:rPr>
              <a:t>病</a:t>
            </a:r>
            <a:endParaRPr lang="zh-CN" altLang="en-US" sz="3200" b="1" dirty="0">
              <a:latin typeface="DFKai-SB" panose="03000509000000000000" pitchFamily="65" charset="-120"/>
              <a:ea typeface="DFKai-SB" panose="03000509000000000000" pitchFamily="65" charset="-120"/>
            </a:endParaRPr>
          </a:p>
        </p:txBody>
      </p:sp>
      <p:sp>
        <p:nvSpPr>
          <p:cNvPr id="11" name="Freeform 5">
            <a:extLst>
              <a:ext uri="{FF2B5EF4-FFF2-40B4-BE49-F238E27FC236}">
                <a16:creationId xmlns:a16="http://schemas.microsoft.com/office/drawing/2014/main" id="{CF779ACE-E43A-461E-936B-694D09106C28}"/>
              </a:ext>
            </a:extLst>
          </p:cNvPr>
          <p:cNvSpPr/>
          <p:nvPr/>
        </p:nvSpPr>
        <p:spPr bwMode="auto">
          <a:xfrm>
            <a:off x="2984428" y="109377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Rectangle 1"/>
          <p:cNvSpPr/>
          <p:nvPr/>
        </p:nvSpPr>
        <p:spPr>
          <a:xfrm>
            <a:off x="2863857" y="6410963"/>
            <a:ext cx="4616970" cy="284693"/>
          </a:xfrm>
          <a:prstGeom prst="rect">
            <a:avLst/>
          </a:prstGeom>
        </p:spPr>
        <p:txBody>
          <a:bodyPr wrap="none">
            <a:spAutoFit/>
          </a:bodyPr>
          <a:lstStyle/>
          <a:p>
            <a:pPr>
              <a:lnSpc>
                <a:spcPts val="1500"/>
              </a:lnSpc>
              <a:spcAft>
                <a:spcPts val="0"/>
              </a:spcAft>
            </a:pPr>
            <a:r>
              <a:rPr lang="zh-TW" altLang="en-US" sz="1400" kern="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kern="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0" dirty="0" smtClean="0">
                <a:latin typeface="Times New Roman" panose="02020603050405020304" pitchFamily="18" charset="0"/>
                <a:ea typeface="標楷體" panose="03000509000000000000" pitchFamily="65" charset="-120"/>
                <a:cs typeface="Times New Roman" panose="02020603050405020304" pitchFamily="18" charset="0"/>
              </a:rPr>
              <a:t>世衞 </a:t>
            </a:r>
            <a:r>
              <a:rPr lang="en-US" altLang="zh-TW" sz="1400"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kern="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kern="0" dirty="0">
                <a:latin typeface="Times New Roman" panose="02020603050405020304" pitchFamily="18" charset="0"/>
                <a:ea typeface="標楷體" panose="03000509000000000000" pitchFamily="65" charset="-120"/>
                <a:cs typeface="Times New Roman" panose="02020603050405020304" pitchFamily="18" charset="0"/>
              </a:rPr>
              <a:t>://</a:t>
            </a:r>
            <a:r>
              <a:rPr lang="en-US" sz="1400" kern="0" dirty="0" smtClean="0">
                <a:latin typeface="Times New Roman" panose="02020603050405020304" pitchFamily="18" charset="0"/>
                <a:ea typeface="標楷體" panose="03000509000000000000" pitchFamily="65" charset="-120"/>
                <a:cs typeface="Times New Roman" panose="02020603050405020304" pitchFamily="18" charset="0"/>
              </a:rPr>
              <a:t>www.who.int/zh/about/what-we-do </a:t>
            </a:r>
            <a:r>
              <a:rPr lang="en-US" altLang="zh-TW" sz="1400" kern="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1918363" y="6311334"/>
            <a:ext cx="945494" cy="360964"/>
          </a:xfrm>
          <a:prstGeom prst="rect">
            <a:avLst/>
          </a:prstGeom>
        </p:spPr>
      </p:pic>
      <p:pic>
        <p:nvPicPr>
          <p:cNvPr id="3" name="Picture 2"/>
          <p:cNvPicPr>
            <a:picLocks noChangeAspect="1"/>
          </p:cNvPicPr>
          <p:nvPr/>
        </p:nvPicPr>
        <p:blipFill>
          <a:blip r:embed="rId3"/>
          <a:stretch>
            <a:fillRect/>
          </a:stretch>
        </p:blipFill>
        <p:spPr>
          <a:xfrm>
            <a:off x="9140347" y="1523605"/>
            <a:ext cx="2538498" cy="1701002"/>
          </a:xfrm>
          <a:prstGeom prst="rect">
            <a:avLst/>
          </a:prstGeom>
        </p:spPr>
      </p:pic>
      <p:pic>
        <p:nvPicPr>
          <p:cNvPr id="13" name="Picture 12"/>
          <p:cNvPicPr>
            <a:picLocks noChangeAspect="1"/>
          </p:cNvPicPr>
          <p:nvPr/>
        </p:nvPicPr>
        <p:blipFill>
          <a:blip r:embed="rId4"/>
          <a:stretch>
            <a:fillRect/>
          </a:stretch>
        </p:blipFill>
        <p:spPr>
          <a:xfrm>
            <a:off x="9144050" y="3274422"/>
            <a:ext cx="2534795" cy="1323195"/>
          </a:xfrm>
          <a:prstGeom prst="rect">
            <a:avLst/>
          </a:prstGeom>
        </p:spPr>
      </p:pic>
    </p:spTree>
    <p:extLst>
      <p:ext uri="{BB962C8B-B14F-4D97-AF65-F5344CB8AC3E}">
        <p14:creationId xmlns:p14="http://schemas.microsoft.com/office/powerpoint/2010/main" val="421106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D6294429-4B08-40BC-AA22-43CB741FEF49}"/>
              </a:ext>
            </a:extLst>
          </p:cNvPr>
          <p:cNvSpPr/>
          <p:nvPr/>
        </p:nvSpPr>
        <p:spPr>
          <a:xfrm>
            <a:off x="461394" y="1775660"/>
            <a:ext cx="8716162" cy="2893100"/>
          </a:xfrm>
          <a:prstGeom prst="rect">
            <a:avLst/>
          </a:prstGeom>
          <a:ln w="38100">
            <a:solidFill>
              <a:srgbClr val="FFC000"/>
            </a:solidFill>
          </a:ln>
        </p:spPr>
        <p:txBody>
          <a:bodyPr wrap="square">
            <a:spAutoFit/>
          </a:bodyPr>
          <a:lstStyle/>
          <a:p>
            <a:pPr marL="342900" indent="-342900">
              <a:buFont typeface="Arial" panose="020B0604020202020204" pitchFamily="34" charset="0"/>
              <a:buChar char="•"/>
            </a:pP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終止結核病戰略</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的目標是，到</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，將</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結核病死亡數減少</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90%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，結核病發病率減少</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80%</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指出</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越來越</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多的國家接近和實現瘧疾零病例</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並訂下目標</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在</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2025</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更多</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終止該病的傳播</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月，世界衞生大會通過了</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《2016-2021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年全球衞生部門病毒性肝炎戰略</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。目標是</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年使病毒性肝炎新發感染人數減少</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90%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，病毒性肝炎死亡人數減少</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65%</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矩形 2">
            <a:extLst>
              <a:ext uri="{FF2B5EF4-FFF2-40B4-BE49-F238E27FC236}">
                <a16:creationId xmlns:a16="http://schemas.microsoft.com/office/drawing/2014/main" id="{A80D6205-C421-48BA-ABCE-169DBC9982B5}"/>
              </a:ext>
            </a:extLst>
          </p:cNvPr>
          <p:cNvSpPr/>
          <p:nvPr/>
        </p:nvSpPr>
        <p:spPr>
          <a:xfrm>
            <a:off x="1792468" y="4933995"/>
            <a:ext cx="10158397" cy="1354217"/>
          </a:xfrm>
          <a:prstGeom prst="rect">
            <a:avLst/>
          </a:prstGeom>
        </p:spPr>
        <p:txBody>
          <a:bodyPr wrap="square">
            <a:spAutoFit/>
          </a:bodyPr>
          <a:lstStyle/>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世</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衞</a:t>
            </a:r>
            <a:endPar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://www.who.int/zh/news/item/14-10-2020-who-global-tb-progress-at-risk#:~:text=%E4%B8%96%E5%8D%AB%E7%BB%84%E7%BB%87%E3%80%8A%E7%BB%88%E6%AD%A2%E7%BB%93%E6%A0%B8%E7%97%85%E6%88%98%E7%95%A5%E3%80%8B%E7%9A%84%E7%9B%AE%E6%A0%87%E6%98%AF%EF%BC%8C,%</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E7%BB%93%E6%A0%B8%E7%97%85%E6%AD%BB%E4%BA%A1%E6%95%B0%E5%87%8F%E5%B0%9135%25%E3%80%82</a:t>
            </a:r>
            <a:endParaRPr lang="en-US" altLang="zh-CN" sz="11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100" dirty="0">
                <a:latin typeface="Times New Roman" panose="02020603050405020304" pitchFamily="18" charset="0"/>
                <a:ea typeface="DFKai-SB" panose="03000509000000000000" pitchFamily="65" charset="-120"/>
                <a:cs typeface="Times New Roman" panose="02020603050405020304" pitchFamily="18" charset="0"/>
              </a:rPr>
              <a:t>://www.who.int/zh/news/item/21-04-2021-world-malaria-day-who-launches-effort-to-stamp-out-malaria-in-25-more-countries-by-</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2025</a:t>
            </a:r>
            <a:endParaRPr lang="en-US" altLang="zh-CN" sz="11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www.who.int/zh/news-room/fact-sheets/detail/hepatitis-c</a:t>
            </a:r>
          </a:p>
        </p:txBody>
      </p:sp>
      <p:sp>
        <p:nvSpPr>
          <p:cNvPr id="10" name="任意多边形: 形状 7">
            <a:extLst>
              <a:ext uri="{FF2B5EF4-FFF2-40B4-BE49-F238E27FC236}">
                <a16:creationId xmlns:a16="http://schemas.microsoft.com/office/drawing/2014/main" id="{38D14C48-A823-4288-9BC6-DF5A8579D713}"/>
              </a:ext>
            </a:extLst>
          </p:cNvPr>
          <p:cNvSpPr/>
          <p:nvPr/>
        </p:nvSpPr>
        <p:spPr bwMode="auto">
          <a:xfrm>
            <a:off x="2386148" y="252627"/>
            <a:ext cx="7141030"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11" name="Picture 10"/>
          <p:cNvPicPr>
            <a:picLocks noChangeAspect="1"/>
          </p:cNvPicPr>
          <p:nvPr/>
        </p:nvPicPr>
        <p:blipFill>
          <a:blip r:embed="rId2"/>
          <a:stretch>
            <a:fillRect/>
          </a:stretch>
        </p:blipFill>
        <p:spPr>
          <a:xfrm>
            <a:off x="195444" y="269296"/>
            <a:ext cx="1692004" cy="615949"/>
          </a:xfrm>
          <a:prstGeom prst="rect">
            <a:avLst/>
          </a:prstGeom>
        </p:spPr>
      </p:pic>
      <p:sp>
        <p:nvSpPr>
          <p:cNvPr id="12" name="文本框 11">
            <a:extLst>
              <a:ext uri="{FF2B5EF4-FFF2-40B4-BE49-F238E27FC236}">
                <a16:creationId xmlns:a16="http://schemas.microsoft.com/office/drawing/2014/main" id="{B370D5A7-A264-4D87-A4F9-369067852BCB}"/>
              </a:ext>
            </a:extLst>
          </p:cNvPr>
          <p:cNvSpPr txBox="1"/>
          <p:nvPr/>
        </p:nvSpPr>
        <p:spPr>
          <a:xfrm>
            <a:off x="3792731" y="1071022"/>
            <a:ext cx="3905645" cy="535531"/>
          </a:xfrm>
          <a:prstGeom prst="rect">
            <a:avLst/>
          </a:prstGeom>
          <a:noFill/>
        </p:spPr>
        <p:txBody>
          <a:bodyPr wrap="square" rtlCol="0">
            <a:spAutoFit/>
          </a:bodyPr>
          <a:lstStyle/>
          <a:p>
            <a:pPr>
              <a:lnSpc>
                <a:spcPct val="90000"/>
              </a:lnSpc>
              <a:spcAft>
                <a:spcPts val="600"/>
              </a:spcAft>
            </a:pPr>
            <a:r>
              <a:rPr lang="zh-TW" altLang="en-US" sz="3200" b="1" dirty="0" smtClean="0">
                <a:latin typeface="DFKai-SB" panose="03000509000000000000" pitchFamily="65" charset="-120"/>
                <a:ea typeface="DFKai-SB" panose="03000509000000000000" pitchFamily="65" charset="-120"/>
                <a:cs typeface="Times New Roman" panose="02020603050405020304" pitchFamily="18" charset="0"/>
              </a:rPr>
              <a:t>疾病控制目標舉隅</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0" name="Freeform 5">
            <a:extLst>
              <a:ext uri="{FF2B5EF4-FFF2-40B4-BE49-F238E27FC236}">
                <a16:creationId xmlns:a16="http://schemas.microsoft.com/office/drawing/2014/main" id="{8F835EC9-7667-4E0A-8D81-4091C18AEA21}"/>
              </a:ext>
            </a:extLst>
          </p:cNvPr>
          <p:cNvSpPr/>
          <p:nvPr/>
        </p:nvSpPr>
        <p:spPr bwMode="auto">
          <a:xfrm>
            <a:off x="2911051" y="120235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3"/>
          <a:stretch>
            <a:fillRect/>
          </a:stretch>
        </p:blipFill>
        <p:spPr>
          <a:xfrm>
            <a:off x="461394" y="5307793"/>
            <a:ext cx="1229589" cy="469424"/>
          </a:xfrm>
          <a:prstGeom prst="rect">
            <a:avLst/>
          </a:prstGeom>
        </p:spPr>
      </p:pic>
      <p:pic>
        <p:nvPicPr>
          <p:cNvPr id="2" name="Picture 1"/>
          <p:cNvPicPr>
            <a:picLocks noChangeAspect="1"/>
          </p:cNvPicPr>
          <p:nvPr/>
        </p:nvPicPr>
        <p:blipFill>
          <a:blip r:embed="rId4"/>
          <a:stretch>
            <a:fillRect/>
          </a:stretch>
        </p:blipFill>
        <p:spPr>
          <a:xfrm>
            <a:off x="9445472" y="3222210"/>
            <a:ext cx="2505393" cy="1448539"/>
          </a:xfrm>
          <a:prstGeom prst="rect">
            <a:avLst/>
          </a:prstGeom>
        </p:spPr>
      </p:pic>
      <p:pic>
        <p:nvPicPr>
          <p:cNvPr id="3" name="Picture 2"/>
          <p:cNvPicPr>
            <a:picLocks noChangeAspect="1"/>
          </p:cNvPicPr>
          <p:nvPr/>
        </p:nvPicPr>
        <p:blipFill>
          <a:blip r:embed="rId5"/>
          <a:stretch>
            <a:fillRect/>
          </a:stretch>
        </p:blipFill>
        <p:spPr>
          <a:xfrm>
            <a:off x="9445472" y="1477488"/>
            <a:ext cx="2505393" cy="1602154"/>
          </a:xfrm>
          <a:prstGeom prst="rect">
            <a:avLst/>
          </a:prstGeom>
        </p:spPr>
      </p:pic>
    </p:spTree>
    <p:extLst>
      <p:ext uri="{BB962C8B-B14F-4D97-AF65-F5344CB8AC3E}">
        <p14:creationId xmlns:p14="http://schemas.microsoft.com/office/powerpoint/2010/main" val="780625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42" y="1859523"/>
            <a:ext cx="6609496" cy="3535437"/>
          </a:xfrm>
          <a:solidFill>
            <a:schemeClr val="accent5">
              <a:lumMod val="20000"/>
              <a:lumOff val="80000"/>
            </a:schemeClr>
          </a:solidFill>
          <a:ln w="38100">
            <a:solidFill>
              <a:schemeClr val="accent5">
                <a:lumMod val="75000"/>
              </a:schemeClr>
            </a:solidFill>
          </a:ln>
        </p:spPr>
        <p:txBody>
          <a:bodyPr/>
          <a:lstStyle/>
          <a:p>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世衞提出到</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消除人類免疫缺陷病毒（愛滋病）成為</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公共衞生的威脅。</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愛</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滋病仍然是世界上最重大的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公共衞生</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挑戰之一</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2540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萬人接受了抗逆轉錄病毒療法。世衞</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發布規範</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指南，並向各國提供支援，以制定和實施旨在改善和擴大面向所有有需求者的愛滋病預防、治療、護理和支援服務的政策和規劃。</a:t>
            </a:r>
            <a:endPar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525485" y="302503"/>
            <a:ext cx="7141030"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195444" y="269296"/>
            <a:ext cx="1692004" cy="615949"/>
          </a:xfrm>
          <a:prstGeom prst="rect">
            <a:avLst/>
          </a:prstGeom>
        </p:spPr>
      </p:pic>
      <p:sp>
        <p:nvSpPr>
          <p:cNvPr id="6" name="Rectangle 5"/>
          <p:cNvSpPr/>
          <p:nvPr/>
        </p:nvSpPr>
        <p:spPr>
          <a:xfrm>
            <a:off x="1739166" y="5646485"/>
            <a:ext cx="6508200"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endParaRPr lang="en-US"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www.who.int/zh/news-room/facts-in-pictures/detail/hiv-aids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smtClean="0">
                <a:latin typeface="Times New Roman" panose="02020603050405020304" pitchFamily="18" charset="0"/>
                <a:cs typeface="Times New Roman" panose="02020603050405020304" pitchFamily="18" charset="0"/>
              </a:rPr>
              <a:t>www.who.int/zh/news-room/fact-sheets/detail/hiv-aids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smtClean="0">
                <a:latin typeface="Times New Roman" panose="02020603050405020304" pitchFamily="18" charset="0"/>
                <a:cs typeface="Times New Roman" panose="02020603050405020304" pitchFamily="18" charset="0"/>
              </a:rPr>
              <a:t>apps.who.int/iris/bitstream/handle/10665/246178/WHO-HIV-2016.05-chi.pdf</a:t>
            </a:r>
            <a:endParaRPr lang="en-US" sz="1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96770" y="5800384"/>
            <a:ext cx="1289351" cy="492240"/>
          </a:xfrm>
          <a:prstGeom prst="rect">
            <a:avLst/>
          </a:prstGeom>
        </p:spPr>
      </p:pic>
      <p:sp>
        <p:nvSpPr>
          <p:cNvPr id="8" name="文本框 11">
            <a:extLst>
              <a:ext uri="{FF2B5EF4-FFF2-40B4-BE49-F238E27FC236}">
                <a16:creationId xmlns:a16="http://schemas.microsoft.com/office/drawing/2014/main" id="{B370D5A7-A264-4D87-A4F9-369067852BCB}"/>
              </a:ext>
            </a:extLst>
          </p:cNvPr>
          <p:cNvSpPr txBox="1"/>
          <p:nvPr/>
        </p:nvSpPr>
        <p:spPr>
          <a:xfrm>
            <a:off x="3853691" y="1124824"/>
            <a:ext cx="3905645" cy="535531"/>
          </a:xfrm>
          <a:prstGeom prst="rect">
            <a:avLst/>
          </a:prstGeom>
          <a:noFill/>
        </p:spPr>
        <p:txBody>
          <a:bodyPr wrap="square" rtlCol="0">
            <a:spAutoFit/>
          </a:bodyPr>
          <a:lstStyle/>
          <a:p>
            <a:pPr>
              <a:lnSpc>
                <a:spcPct val="90000"/>
              </a:lnSpc>
              <a:spcAft>
                <a:spcPts val="600"/>
              </a:spcAft>
            </a:pPr>
            <a:r>
              <a:rPr lang="zh-TW" altLang="en-US" sz="3200" b="1" dirty="0" smtClean="0">
                <a:latin typeface="DFKai-SB" panose="03000509000000000000" pitchFamily="65" charset="-120"/>
                <a:ea typeface="DFKai-SB" panose="03000509000000000000" pitchFamily="65" charset="-120"/>
                <a:cs typeface="Times New Roman" panose="02020603050405020304" pitchFamily="18" charset="0"/>
              </a:rPr>
              <a:t>疾病控制目標舉隅</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9" name="Freeform 5">
            <a:extLst>
              <a:ext uri="{FF2B5EF4-FFF2-40B4-BE49-F238E27FC236}">
                <a16:creationId xmlns:a16="http://schemas.microsoft.com/office/drawing/2014/main" id="{8F835EC9-7667-4E0A-8D81-4091C18AEA21}"/>
              </a:ext>
            </a:extLst>
          </p:cNvPr>
          <p:cNvSpPr/>
          <p:nvPr/>
        </p:nvSpPr>
        <p:spPr bwMode="auto">
          <a:xfrm>
            <a:off x="3280254" y="124468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0" name="Picture 9">
            <a:hlinkClick r:id="rId4"/>
          </p:cNvPr>
          <p:cNvPicPr>
            <a:picLocks noChangeAspect="1"/>
          </p:cNvPicPr>
          <p:nvPr/>
        </p:nvPicPr>
        <p:blipFill>
          <a:blip r:embed="rId5"/>
          <a:stretch>
            <a:fillRect/>
          </a:stretch>
        </p:blipFill>
        <p:spPr>
          <a:xfrm>
            <a:off x="9620278" y="2270412"/>
            <a:ext cx="2338124" cy="3372207"/>
          </a:xfrm>
          <a:prstGeom prst="rect">
            <a:avLst/>
          </a:prstGeom>
        </p:spPr>
      </p:pic>
      <p:sp>
        <p:nvSpPr>
          <p:cNvPr id="11" name="Rectangle 10"/>
          <p:cNvSpPr/>
          <p:nvPr/>
        </p:nvSpPr>
        <p:spPr>
          <a:xfrm>
            <a:off x="8247366" y="5677172"/>
            <a:ext cx="2411284" cy="369332"/>
          </a:xfrm>
          <a:prstGeom prst="rect">
            <a:avLst/>
          </a:prstGeom>
          <a:ln w="28575">
            <a:solidFill>
              <a:srgbClr val="FF9966"/>
            </a:solidFill>
          </a:ln>
        </p:spPr>
        <p:txBody>
          <a:bodyPr wrap="square">
            <a:spAutoFit/>
          </a:bodyPr>
          <a:lstStyle/>
          <a:p>
            <a:pPr algn="ctr"/>
            <a:r>
              <a:rPr lang="zh-TW" altLang="en-US" dirty="0" smtClean="0">
                <a:solidFill>
                  <a:srgbClr val="FF0000"/>
                </a:solidFill>
                <a:latin typeface="DFKai-SB" panose="03000509000000000000" pitchFamily="65" charset="-120"/>
                <a:ea typeface="DFKai-SB" panose="03000509000000000000" pitchFamily="65" charset="-120"/>
              </a:rPr>
              <a:t>點擊圖像了解更多</a:t>
            </a:r>
            <a:endParaRPr lang="ja-JP" altLang="en-US" dirty="0">
              <a:solidFill>
                <a:srgbClr val="FF0000"/>
              </a:solidFill>
            </a:endParaRPr>
          </a:p>
        </p:txBody>
      </p:sp>
      <p:pic>
        <p:nvPicPr>
          <p:cNvPr id="12" name="Picture 11">
            <a:hlinkClick r:id="rId6"/>
          </p:cNvPr>
          <p:cNvPicPr>
            <a:picLocks noChangeAspect="1"/>
          </p:cNvPicPr>
          <p:nvPr/>
        </p:nvPicPr>
        <p:blipFill>
          <a:blip r:embed="rId7"/>
          <a:stretch>
            <a:fillRect/>
          </a:stretch>
        </p:blipFill>
        <p:spPr>
          <a:xfrm>
            <a:off x="7155708" y="2279669"/>
            <a:ext cx="2386410" cy="3351904"/>
          </a:xfrm>
          <a:prstGeom prst="rect">
            <a:avLst/>
          </a:prstGeom>
        </p:spPr>
      </p:pic>
      <p:sp>
        <p:nvSpPr>
          <p:cNvPr id="13" name="Rectangle 12"/>
          <p:cNvSpPr/>
          <p:nvPr/>
        </p:nvSpPr>
        <p:spPr>
          <a:xfrm>
            <a:off x="7230369" y="1667255"/>
            <a:ext cx="2222639" cy="646331"/>
          </a:xfrm>
          <a:prstGeom prst="rect">
            <a:avLst/>
          </a:prstGeom>
        </p:spPr>
        <p:txBody>
          <a:bodyPr wrap="square">
            <a:spAutoFit/>
          </a:bodyPr>
          <a:lstStyle/>
          <a:p>
            <a:r>
              <a:rPr lang="en-US" altLang="zh-TW" sz="1200" dirty="0">
                <a:latin typeface="標楷體" panose="03000509000000000000" pitchFamily="65" charset="-120"/>
                <a:ea typeface="標楷體" panose="03000509000000000000" pitchFamily="65" charset="-120"/>
              </a:rPr>
              <a:t>《</a:t>
            </a:r>
            <a:r>
              <a:rPr lang="zh-TW" altLang="en-US" sz="1200" dirty="0" smtClean="0">
                <a:latin typeface="標楷體" panose="03000509000000000000" pitchFamily="65" charset="-120"/>
                <a:ea typeface="標楷體" panose="03000509000000000000" pitchFamily="65" charset="-120"/>
              </a:rPr>
              <a:t>愛</a:t>
            </a:r>
            <a:r>
              <a:rPr lang="zh-CN" altLang="en-US" sz="1200" dirty="0" smtClean="0">
                <a:latin typeface="標楷體" panose="03000509000000000000" pitchFamily="65" charset="-120"/>
                <a:ea typeface="標楷體" panose="03000509000000000000" pitchFamily="65" charset="-120"/>
              </a:rPr>
              <a:t>滋病毒預防、檢測、治療、服務提供和監測綜合指南：針對公共</a:t>
            </a:r>
            <a:r>
              <a:rPr lang="zh-TW" altLang="en-US" sz="1200" dirty="0" smtClean="0">
                <a:latin typeface="標楷體" panose="03000509000000000000" pitchFamily="65" charset="-120"/>
                <a:ea typeface="標楷體" panose="03000509000000000000" pitchFamily="65" charset="-120"/>
              </a:rPr>
              <a:t>衞</a:t>
            </a:r>
            <a:r>
              <a:rPr lang="zh-CN" altLang="en-US" sz="1200" dirty="0" smtClean="0">
                <a:latin typeface="標楷體" panose="03000509000000000000" pitchFamily="65" charset="-120"/>
                <a:ea typeface="標楷體" panose="03000509000000000000" pitchFamily="65" charset="-120"/>
              </a:rPr>
              <a:t>生措施的建議</a:t>
            </a:r>
            <a:r>
              <a:rPr lang="en-US" altLang="zh-CN" sz="1200" dirty="0">
                <a:latin typeface="標楷體" panose="03000509000000000000" pitchFamily="65" charset="-120"/>
                <a:ea typeface="標楷體" panose="03000509000000000000" pitchFamily="65" charset="-120"/>
              </a:rPr>
              <a:t>》</a:t>
            </a:r>
            <a:endParaRPr lang="zh-CN" altLang="en-US" sz="1200" b="0" i="0" dirty="0">
              <a:effectLst/>
              <a:latin typeface="標楷體" panose="03000509000000000000" pitchFamily="65" charset="-120"/>
              <a:ea typeface="標楷體" panose="03000509000000000000" pitchFamily="65" charset="-120"/>
            </a:endParaRPr>
          </a:p>
        </p:txBody>
      </p:sp>
      <p:sp>
        <p:nvSpPr>
          <p:cNvPr id="14" name="Rectangle 13"/>
          <p:cNvSpPr/>
          <p:nvPr/>
        </p:nvSpPr>
        <p:spPr>
          <a:xfrm>
            <a:off x="9669032" y="1717549"/>
            <a:ext cx="1979235" cy="461665"/>
          </a:xfrm>
          <a:prstGeom prst="rect">
            <a:avLst/>
          </a:prstGeom>
        </p:spPr>
        <p:txBody>
          <a:bodyPr wrap="square">
            <a:spAutoFit/>
          </a:bodyPr>
          <a:lstStyle/>
          <a:p>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《2016-2021</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年全球</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生部門</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愛</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滋病毒戰略</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06417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B8EAA96-1E47-4572-98CE-93A58C989B4F}"/>
              </a:ext>
            </a:extLst>
          </p:cNvPr>
          <p:cNvSpPr/>
          <p:nvPr/>
        </p:nvSpPr>
        <p:spPr>
          <a:xfrm>
            <a:off x="483110" y="1971333"/>
            <a:ext cx="8062374" cy="3108543"/>
          </a:xfrm>
          <a:prstGeom prst="rect">
            <a:avLst/>
          </a:prstGeom>
        </p:spPr>
        <p:txBody>
          <a:bodyPr wrap="square">
            <a:spAutoFit/>
          </a:bodyPr>
          <a:lstStyle/>
          <a:p>
            <a:pPr marL="342900" indent="-342900">
              <a:buFont typeface="Arial" panose="020B0604020202020204" pitchFamily="34" charset="0"/>
              <a:buChar char="•"/>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世衞在</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年免疫議程</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議程</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提出</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總體疫苗和免疫全球願景與</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策</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略</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，令「世界上每個人，不分年齡和所處地點，都能充分受益於疫苗，實現良好健康和</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福祉</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議程</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旨在</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通過增加公平獲得和使用現有和新疫苗的機會，並在基層衞生保健中加強免疫接種，促進全民健康覆蓋和可持續發展</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91917" y="291841"/>
            <a:ext cx="1594256" cy="580365"/>
          </a:xfrm>
          <a:prstGeom prst="rect">
            <a:avLst/>
          </a:prstGeom>
        </p:spPr>
      </p:pic>
      <p:sp>
        <p:nvSpPr>
          <p:cNvPr id="10" name="任意多边形: 形状 7">
            <a:extLst>
              <a:ext uri="{FF2B5EF4-FFF2-40B4-BE49-F238E27FC236}">
                <a16:creationId xmlns:a16="http://schemas.microsoft.com/office/drawing/2014/main" id="{38D14C48-A823-4288-9BC6-DF5A8579D713}"/>
              </a:ext>
            </a:extLst>
          </p:cNvPr>
          <p:cNvSpPr/>
          <p:nvPr/>
        </p:nvSpPr>
        <p:spPr bwMode="auto">
          <a:xfrm>
            <a:off x="2396589" y="222918"/>
            <a:ext cx="7457089"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6" name="Picture 5"/>
          <p:cNvPicPr>
            <a:picLocks noChangeAspect="1"/>
          </p:cNvPicPr>
          <p:nvPr/>
        </p:nvPicPr>
        <p:blipFill>
          <a:blip r:embed="rId3"/>
          <a:stretch>
            <a:fillRect/>
          </a:stretch>
        </p:blipFill>
        <p:spPr>
          <a:xfrm>
            <a:off x="483110" y="5687734"/>
            <a:ext cx="1319916" cy="503908"/>
          </a:xfrm>
          <a:prstGeom prst="rect">
            <a:avLst/>
          </a:prstGeom>
        </p:spPr>
      </p:pic>
      <p:sp>
        <p:nvSpPr>
          <p:cNvPr id="4" name="Rectangle 3"/>
          <p:cNvSpPr/>
          <p:nvPr/>
        </p:nvSpPr>
        <p:spPr>
          <a:xfrm>
            <a:off x="1886173" y="5668422"/>
            <a:ext cx="5678409" cy="523220"/>
          </a:xfrm>
          <a:prstGeom prst="rect">
            <a:avLst/>
          </a:prstGeom>
        </p:spPr>
        <p:txBody>
          <a:bodyPr wrap="square">
            <a:spAutoFit/>
          </a:bodyPr>
          <a:lstStyle/>
          <a:p>
            <a:pPr marL="0" lvl="1">
              <a:buClr>
                <a:srgbClr val="C00000"/>
              </a:buClr>
            </a:pP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世衞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www.who.int/zh/publications/m/item/immunization-agenda-2030-a-global-strategy-to-leave-no-one-behind</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9">
            <a:extLst>
              <a:ext uri="{FF2B5EF4-FFF2-40B4-BE49-F238E27FC236}">
                <a16:creationId xmlns:a16="http://schemas.microsoft.com/office/drawing/2014/main" id="{F6BA479E-E334-4C85-93A1-A862149B30CE}"/>
              </a:ext>
            </a:extLst>
          </p:cNvPr>
          <p:cNvSpPr txBox="1"/>
          <p:nvPr/>
        </p:nvSpPr>
        <p:spPr>
          <a:xfrm>
            <a:off x="2736968" y="1030389"/>
            <a:ext cx="7693104" cy="523220"/>
          </a:xfrm>
          <a:prstGeom prst="rect">
            <a:avLst/>
          </a:prstGeom>
          <a:noFill/>
        </p:spPr>
        <p:txBody>
          <a:bodyPr wrap="square" rtlCol="0">
            <a:spAutoFit/>
          </a:bodyPr>
          <a:lstStyle/>
          <a:p>
            <a:r>
              <a:rPr lang="zh-CN" altLang="en-US" sz="2800" b="1" dirty="0" smtClean="0">
                <a:latin typeface="DFKai-SB" panose="03000509000000000000" pitchFamily="65" charset="-120"/>
                <a:ea typeface="DFKai-SB" panose="03000509000000000000" pitchFamily="65" charset="-120"/>
              </a:rPr>
              <a:t>控制</a:t>
            </a:r>
            <a:r>
              <a:rPr lang="zh-TW" altLang="en-US" sz="2800" b="1" dirty="0" smtClean="0">
                <a:latin typeface="DFKai-SB" panose="03000509000000000000" pitchFamily="65" charset="-120"/>
                <a:ea typeface="DFKai-SB" panose="03000509000000000000" pitchFamily="65" charset="-120"/>
              </a:rPr>
              <a:t>和消除疾</a:t>
            </a:r>
            <a:r>
              <a:rPr lang="zh-CN" altLang="en-US" sz="2800" b="1" dirty="0" smtClean="0">
                <a:latin typeface="DFKai-SB" panose="03000509000000000000" pitchFamily="65" charset="-120"/>
                <a:ea typeface="DFKai-SB" panose="03000509000000000000" pitchFamily="65" charset="-120"/>
              </a:rPr>
              <a:t>病</a:t>
            </a:r>
            <a:r>
              <a:rPr lang="en-US" altLang="zh-CN" sz="2800" b="1" dirty="0" smtClean="0">
                <a:latin typeface="DFKai-SB" panose="03000509000000000000" pitchFamily="65" charset="-120"/>
                <a:ea typeface="DFKai-SB" panose="03000509000000000000" pitchFamily="65" charset="-120"/>
              </a:rPr>
              <a:t>--</a:t>
            </a:r>
            <a:r>
              <a:rPr lang="zh-CN" altLang="en-US" sz="2800" b="1" dirty="0">
                <a:solidFill>
                  <a:srgbClr val="202122"/>
                </a:solidFill>
                <a:latin typeface="DFKai-SB" panose="03000509000000000000" pitchFamily="65" charset="-120"/>
                <a:ea typeface="DFKai-SB" panose="03000509000000000000" pitchFamily="65" charset="-120"/>
              </a:rPr>
              <a:t>推動擴大全球免疫規劃的</a:t>
            </a:r>
            <a:r>
              <a:rPr lang="zh-CN" altLang="en-US" sz="2800" b="1" dirty="0" smtClean="0">
                <a:solidFill>
                  <a:srgbClr val="202122"/>
                </a:solidFill>
                <a:latin typeface="DFKai-SB" panose="03000509000000000000" pitchFamily="65" charset="-120"/>
                <a:ea typeface="DFKai-SB" panose="03000509000000000000" pitchFamily="65" charset="-120"/>
              </a:rPr>
              <a:t>行動</a:t>
            </a:r>
            <a:endParaRPr lang="en-US" altLang="zh-CN" sz="2800" b="1" dirty="0">
              <a:solidFill>
                <a:srgbClr val="202122"/>
              </a:solidFill>
              <a:latin typeface="DFKai-SB" panose="03000509000000000000" pitchFamily="65" charset="-120"/>
              <a:ea typeface="DFKai-SB" panose="03000509000000000000" pitchFamily="65" charset="-120"/>
            </a:endParaRPr>
          </a:p>
        </p:txBody>
      </p:sp>
      <p:sp>
        <p:nvSpPr>
          <p:cNvPr id="11" name="Freeform 5">
            <a:extLst>
              <a:ext uri="{FF2B5EF4-FFF2-40B4-BE49-F238E27FC236}">
                <a16:creationId xmlns:a16="http://schemas.microsoft.com/office/drawing/2014/main" id="{CF779ACE-E43A-461E-936B-694D09106C28}"/>
              </a:ext>
            </a:extLst>
          </p:cNvPr>
          <p:cNvSpPr/>
          <p:nvPr/>
        </p:nvSpPr>
        <p:spPr bwMode="auto">
          <a:xfrm>
            <a:off x="2173514" y="108258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5" name="Picture 4">
            <a:hlinkClick r:id="rId4"/>
          </p:cNvPr>
          <p:cNvPicPr>
            <a:picLocks noChangeAspect="1"/>
          </p:cNvPicPr>
          <p:nvPr/>
        </p:nvPicPr>
        <p:blipFill>
          <a:blip r:embed="rId5"/>
          <a:stretch>
            <a:fillRect/>
          </a:stretch>
        </p:blipFill>
        <p:spPr>
          <a:xfrm>
            <a:off x="8899959" y="1831851"/>
            <a:ext cx="2661214" cy="3503792"/>
          </a:xfrm>
          <a:prstGeom prst="rect">
            <a:avLst/>
          </a:prstGeom>
        </p:spPr>
      </p:pic>
      <p:sp>
        <p:nvSpPr>
          <p:cNvPr id="12" name="Rectangle 11"/>
          <p:cNvSpPr/>
          <p:nvPr/>
        </p:nvSpPr>
        <p:spPr>
          <a:xfrm>
            <a:off x="8899959" y="5322355"/>
            <a:ext cx="2646878" cy="461665"/>
          </a:xfrm>
          <a:prstGeom prst="rect">
            <a:avLst/>
          </a:prstGeom>
          <a:ln w="28575">
            <a:solidFill>
              <a:srgbClr val="FF9966"/>
            </a:solidFill>
          </a:ln>
        </p:spPr>
        <p:txBody>
          <a:bodyPr wrap="none">
            <a:spAutoFit/>
          </a:bodyPr>
          <a:lstStyle/>
          <a:p>
            <a:r>
              <a:rPr lang="zh-TW" altLang="en-US" sz="2400" dirty="0" smtClean="0">
                <a:solidFill>
                  <a:srgbClr val="FF0000"/>
                </a:solidFill>
                <a:latin typeface="DFKai-SB" panose="03000509000000000000" pitchFamily="65" charset="-120"/>
                <a:ea typeface="DFKai-SB" panose="03000509000000000000" pitchFamily="65" charset="-120"/>
              </a:rPr>
              <a:t>點擊圖像了解詳細</a:t>
            </a:r>
            <a:endParaRPr lang="ja-JP" altLang="en-US" sz="2400" dirty="0">
              <a:solidFill>
                <a:srgbClr val="FF0000"/>
              </a:solidFill>
            </a:endParaRPr>
          </a:p>
        </p:txBody>
      </p:sp>
    </p:spTree>
    <p:extLst>
      <p:ext uri="{BB962C8B-B14F-4D97-AF65-F5344CB8AC3E}">
        <p14:creationId xmlns:p14="http://schemas.microsoft.com/office/powerpoint/2010/main" val="133811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1812FD96-A526-4FDA-813D-EE317D8441B4}"/>
              </a:ext>
            </a:extLst>
          </p:cNvPr>
          <p:cNvSpPr/>
          <p:nvPr/>
        </p:nvSpPr>
        <p:spPr bwMode="auto">
          <a:xfrm>
            <a:off x="423333" y="1411001"/>
            <a:ext cx="11350656" cy="4414994"/>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a:extLst>
              <a:ext uri="{FF2B5EF4-FFF2-40B4-BE49-F238E27FC236}">
                <a16:creationId xmlns:a16="http://schemas.microsoft.com/office/drawing/2014/main" id="{A391ED43-0D2E-4E26-9E3E-C8434AD83497}"/>
              </a:ext>
            </a:extLst>
          </p:cNvPr>
          <p:cNvSpPr/>
          <p:nvPr/>
        </p:nvSpPr>
        <p:spPr>
          <a:xfrm>
            <a:off x="600249" y="1536072"/>
            <a:ext cx="10996824" cy="416485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矩形 6">
            <a:extLst>
              <a:ext uri="{FF2B5EF4-FFF2-40B4-BE49-F238E27FC236}">
                <a16:creationId xmlns:a16="http://schemas.microsoft.com/office/drawing/2014/main" id="{F08EDE0F-8458-4D0E-932E-355EB4628CCD}"/>
              </a:ext>
            </a:extLst>
          </p:cNvPr>
          <p:cNvSpPr/>
          <p:nvPr/>
        </p:nvSpPr>
        <p:spPr>
          <a:xfrm>
            <a:off x="630223" y="1607495"/>
            <a:ext cx="10742287" cy="4093428"/>
          </a:xfrm>
          <a:prstGeom prst="rect">
            <a:avLst/>
          </a:prstGeom>
        </p:spPr>
        <p:txBody>
          <a:bodyPr wrap="square">
            <a:spAutoFit/>
          </a:bodyPr>
          <a:lstStyle/>
          <a:p>
            <a:pPr marL="342900" indent="-342900" algn="just">
              <a:buFont typeface="Arial" panose="020B0604020202020204" pitchFamily="34" charset="0"/>
              <a:buChar char="•"/>
            </a:pPr>
            <a:r>
              <a:rPr lang="zh-TW" altLang="en-US" sz="2600" dirty="0" smtClean="0">
                <a:latin typeface="DFKai-SB" panose="03000509000000000000" pitchFamily="65" charset="-120"/>
                <a:ea typeface="DFKai-SB" panose="03000509000000000000" pitchFamily="65" charset="-120"/>
              </a:rPr>
              <a:t>世界</a:t>
            </a:r>
            <a:r>
              <a:rPr lang="zh-TW" altLang="en-US" sz="2600" dirty="0">
                <a:latin typeface="DFKai-SB" panose="03000509000000000000" pitchFamily="65" charset="-120"/>
                <a:ea typeface="DFKai-SB" panose="03000509000000000000" pitchFamily="65" charset="-120"/>
              </a:rPr>
              <a:t>衞生組織 </a:t>
            </a:r>
            <a:r>
              <a:rPr lang="en-US" altLang="zh-TW" sz="2600" dirty="0">
                <a:latin typeface="DFKai-SB" panose="03000509000000000000" pitchFamily="65" charset="-120"/>
                <a:ea typeface="DFKai-SB" panose="03000509000000000000" pitchFamily="65" charset="-120"/>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World Health Organization</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WHO</a:t>
            </a:r>
            <a:r>
              <a:rPr lang="en-US" altLang="zh-TW" sz="2600" dirty="0" smtClean="0">
                <a:latin typeface="DFKai-SB" panose="03000509000000000000" pitchFamily="65" charset="-120"/>
                <a:ea typeface="DFKai-SB" panose="03000509000000000000" pitchFamily="65" charset="-120"/>
              </a:rPr>
              <a:t>) (</a:t>
            </a:r>
            <a:r>
              <a:rPr lang="zh-TW" altLang="en-US" sz="2600" dirty="0" smtClean="0">
                <a:latin typeface="DFKai-SB" panose="03000509000000000000" pitchFamily="65" charset="-120"/>
                <a:ea typeface="DFKai-SB" panose="03000509000000000000" pitchFamily="65" charset="-120"/>
              </a:rPr>
              <a:t>下稱世衞</a:t>
            </a:r>
            <a:r>
              <a:rPr lang="en-US" altLang="zh-TW"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指出，公共</a:t>
            </a:r>
            <a:r>
              <a:rPr lang="zh-TW" altLang="en-US" sz="2600" dirty="0">
                <a:latin typeface="DFKai-SB" panose="03000509000000000000" pitchFamily="65" charset="-120"/>
                <a:ea typeface="DFKai-SB" panose="03000509000000000000" pitchFamily="65" charset="-120"/>
              </a:rPr>
              <a:t>衞生</a:t>
            </a:r>
            <a:r>
              <a:rPr lang="zh-TW" altLang="en-US" sz="2600" dirty="0" smtClean="0">
                <a:latin typeface="DFKai-SB" panose="03000509000000000000" pitchFamily="65" charset="-120"/>
                <a:ea typeface="DFKai-SB" panose="03000509000000000000" pitchFamily="65" charset="-120"/>
              </a:rPr>
              <a:t>是社會</a:t>
            </a:r>
            <a:r>
              <a:rPr lang="zh-TW" altLang="en-US" sz="2600" dirty="0">
                <a:latin typeface="DFKai-SB" panose="03000509000000000000" pitchFamily="65" charset="-120"/>
                <a:ea typeface="DFKai-SB" panose="03000509000000000000" pitchFamily="65" charset="-120"/>
              </a:rPr>
              <a:t>有</a:t>
            </a:r>
            <a:r>
              <a:rPr lang="zh-TW" altLang="en-US" sz="2600" dirty="0" smtClean="0">
                <a:latin typeface="DFKai-SB" panose="03000509000000000000" pitchFamily="65" charset="-120"/>
                <a:ea typeface="DFKai-SB" panose="03000509000000000000" pitchFamily="65" charset="-120"/>
              </a:rPr>
              <a:t>組織地促進、保護、改善，並在有需要時恢復個人、特定群體或整體人口健康的活動，通過</a:t>
            </a:r>
            <a:r>
              <a:rPr lang="zh-TW" altLang="en-US" sz="2600" dirty="0">
                <a:latin typeface="DFKai-SB" panose="03000509000000000000" pitchFamily="65" charset="-120"/>
                <a:ea typeface="DFKai-SB" panose="03000509000000000000" pitchFamily="65" charset="-120"/>
              </a:rPr>
              <a:t>各種計劃、服務和</a:t>
            </a:r>
            <a:r>
              <a:rPr lang="zh-TW" altLang="en-US" sz="2600" dirty="0" smtClean="0">
                <a:latin typeface="DFKai-SB" panose="03000509000000000000" pitchFamily="65" charset="-120"/>
                <a:ea typeface="DFKai-SB" panose="03000509000000000000" pitchFamily="65" charset="-120"/>
              </a:rPr>
              <a:t>組織，以保障和改善所有人的健康</a:t>
            </a:r>
            <a:r>
              <a:rPr lang="zh-TW" altLang="en-US" sz="2600" dirty="0">
                <a:latin typeface="DFKai-SB" panose="03000509000000000000" pitchFamily="65" charset="-120"/>
                <a:ea typeface="DFKai-SB" panose="03000509000000000000" pitchFamily="65" charset="-120"/>
              </a:rPr>
              <a:t>為</a:t>
            </a:r>
            <a:r>
              <a:rPr lang="zh-TW" altLang="en-US" sz="2600" dirty="0" smtClean="0">
                <a:latin typeface="DFKai-SB" panose="03000509000000000000" pitchFamily="65" charset="-120"/>
                <a:ea typeface="DFKai-SB" panose="03000509000000000000" pitchFamily="65" charset="-120"/>
              </a:rPr>
              <a:t>目標。世衞強調</a:t>
            </a:r>
            <a:r>
              <a:rPr lang="zh-TW" altLang="en-US" sz="2600" dirty="0">
                <a:latin typeface="DFKai-SB" panose="03000509000000000000" pitchFamily="65" charset="-120"/>
                <a:ea typeface="DFKai-SB" panose="03000509000000000000" pitchFamily="65" charset="-120"/>
              </a:rPr>
              <a:t>人們</a:t>
            </a:r>
            <a:r>
              <a:rPr lang="zh-TW" altLang="en-US" sz="2600" dirty="0" smtClean="0">
                <a:latin typeface="DFKai-SB" panose="03000509000000000000" pitchFamily="65" charset="-120"/>
                <a:ea typeface="DFKai-SB" panose="03000509000000000000" pitchFamily="65" charset="-120"/>
              </a:rPr>
              <a:t>能夠健康</a:t>
            </a:r>
            <a:r>
              <a:rPr lang="zh-TW" altLang="en-US" sz="2600" dirty="0">
                <a:latin typeface="DFKai-SB" panose="03000509000000000000" pitchFamily="65" charset="-120"/>
                <a:ea typeface="DFKai-SB" panose="03000509000000000000" pitchFamily="65" charset="-120"/>
              </a:rPr>
              <a:t>地生活</a:t>
            </a:r>
            <a:r>
              <a:rPr lang="zh-TW" altLang="en-US" sz="2600" dirty="0" smtClean="0">
                <a:latin typeface="DFKai-SB" panose="03000509000000000000" pitchFamily="65" charset="-120"/>
                <a:ea typeface="DFKai-SB" panose="03000509000000000000" pitchFamily="65" charset="-120"/>
              </a:rPr>
              <a:t>，</a:t>
            </a:r>
            <a:r>
              <a:rPr lang="zh-TW" altLang="en-US" sz="2600" dirty="0">
                <a:latin typeface="DFKai-SB" panose="03000509000000000000" pitchFamily="65" charset="-120"/>
                <a:ea typeface="DFKai-SB" panose="03000509000000000000" pitchFamily="65" charset="-120"/>
              </a:rPr>
              <a:t>擁有</a:t>
            </a:r>
            <a:r>
              <a:rPr lang="zh-TW" altLang="en-US" sz="2600" dirty="0" smtClean="0">
                <a:latin typeface="DFKai-SB" panose="03000509000000000000" pitchFamily="65" charset="-120"/>
                <a:ea typeface="DFKai-SB" panose="03000509000000000000" pitchFamily="65" charset="-120"/>
              </a:rPr>
              <a:t>健康</a:t>
            </a:r>
            <a:r>
              <a:rPr lang="zh-TW" altLang="en-US" sz="2600" dirty="0">
                <a:latin typeface="DFKai-SB" panose="03000509000000000000" pitchFamily="65" charset="-120"/>
                <a:ea typeface="DFKai-SB" panose="03000509000000000000" pitchFamily="65" charset="-120"/>
              </a:rPr>
              <a:t>和長壽的</a:t>
            </a:r>
            <a:r>
              <a:rPr lang="zh-TW" altLang="en-US" sz="2600" dirty="0" smtClean="0">
                <a:latin typeface="DFKai-SB" panose="03000509000000000000" pitchFamily="65" charset="-120"/>
                <a:ea typeface="DFKai-SB" panose="03000509000000000000" pitchFamily="65" charset="-120"/>
              </a:rPr>
              <a:t>權利。</a:t>
            </a:r>
            <a:endParaRPr lang="en-US" altLang="zh-TW" sz="2600" dirty="0" smtClean="0">
              <a:latin typeface="DFKai-SB" panose="03000509000000000000" pitchFamily="65" charset="-120"/>
              <a:ea typeface="DFKai-SB" panose="03000509000000000000" pitchFamily="65" charset="-120"/>
            </a:endParaRPr>
          </a:p>
          <a:p>
            <a:pPr marL="342900" indent="-342900" algn="just">
              <a:buFont typeface="Arial" panose="020B0604020202020204" pitchFamily="34" charset="0"/>
              <a:buChar char="•"/>
            </a:pPr>
            <a:r>
              <a:rPr lang="zh-TW" altLang="en-US" sz="2600" dirty="0" smtClean="0">
                <a:latin typeface="DFKai-SB" panose="03000509000000000000" pitchFamily="65" charset="-120"/>
                <a:ea typeface="DFKai-SB" panose="03000509000000000000" pitchFamily="65" charset="-120"/>
              </a:rPr>
              <a:t>因此</a:t>
            </a:r>
            <a:r>
              <a:rPr lang="zh-TW" altLang="en-US" sz="2600" dirty="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公共</a:t>
            </a:r>
            <a:r>
              <a:rPr lang="zh-TW" altLang="en-US" sz="2600" dirty="0">
                <a:latin typeface="DFKai-SB" panose="03000509000000000000" pitchFamily="65" charset="-120"/>
                <a:ea typeface="DFKai-SB" panose="03000509000000000000" pitchFamily="65" charset="-120"/>
              </a:rPr>
              <a:t>衞</a:t>
            </a:r>
            <a:r>
              <a:rPr lang="zh-TW" altLang="en-US" sz="2600" dirty="0" smtClean="0">
                <a:latin typeface="DFKai-SB" panose="03000509000000000000" pitchFamily="65" charset="-120"/>
                <a:ea typeface="DFKai-SB" panose="03000509000000000000" pitchFamily="65" charset="-120"/>
              </a:rPr>
              <a:t>生範疇非常廣</a:t>
            </a:r>
            <a:r>
              <a:rPr lang="zh-TW" altLang="en-US" sz="2600" dirty="0">
                <a:latin typeface="DFKai-SB" panose="03000509000000000000" pitchFamily="65" charset="-120"/>
                <a:ea typeface="DFKai-SB" panose="03000509000000000000" pitchFamily="65" charset="-120"/>
              </a:rPr>
              <a:t>泛</a:t>
            </a:r>
            <a:r>
              <a:rPr lang="zh-TW" altLang="en-US" sz="2600" dirty="0" smtClean="0">
                <a:latin typeface="DFKai-SB" panose="03000509000000000000" pitchFamily="65" charset="-120"/>
                <a:ea typeface="DFKai-SB" panose="03000509000000000000" pitchFamily="65" charset="-120"/>
              </a:rPr>
              <a:t>，包括改善</a:t>
            </a:r>
            <a:r>
              <a:rPr lang="zh-TW" altLang="en-US" sz="2600" dirty="0">
                <a:latin typeface="DFKai-SB" panose="03000509000000000000" pitchFamily="65" charset="-120"/>
                <a:ea typeface="DFKai-SB" panose="03000509000000000000" pitchFamily="65" charset="-120"/>
              </a:rPr>
              <a:t>衞生環境</a:t>
            </a:r>
            <a:r>
              <a:rPr lang="zh-TW" altLang="en-US" sz="2600" dirty="0" smtClean="0">
                <a:latin typeface="DFKai-SB" panose="03000509000000000000" pitchFamily="65" charset="-120"/>
                <a:ea typeface="DFKai-SB" panose="03000509000000000000" pitchFamily="65" charset="-120"/>
              </a:rPr>
              <a:t>、預防</a:t>
            </a:r>
            <a:r>
              <a:rPr lang="zh-TW" altLang="en-US" sz="2600" dirty="0">
                <a:latin typeface="DFKai-SB" panose="03000509000000000000" pitchFamily="65" charset="-120"/>
                <a:ea typeface="DFKai-SB" panose="03000509000000000000" pitchFamily="65" charset="-120"/>
              </a:rPr>
              <a:t>疾病</a:t>
            </a:r>
            <a:r>
              <a:rPr lang="zh-TW" altLang="en-US" sz="2600" dirty="0" smtClean="0">
                <a:latin typeface="DFKai-SB" panose="03000509000000000000" pitchFamily="65" charset="-120"/>
                <a:ea typeface="DFKai-SB" panose="03000509000000000000" pitchFamily="65" charset="-120"/>
              </a:rPr>
              <a:t>、延長壽命、控制傳染病、提供與</a:t>
            </a:r>
            <a:r>
              <a:rPr lang="zh-CN" altLang="en-US" sz="2600" dirty="0" smtClean="0">
                <a:latin typeface="DFKai-SB" panose="03000509000000000000" pitchFamily="65" charset="-120"/>
                <a:ea typeface="DFKai-SB" panose="03000509000000000000" pitchFamily="65" charset="-120"/>
              </a:rPr>
              <a:t>完善</a:t>
            </a:r>
            <a:r>
              <a:rPr lang="zh-TW" altLang="en-US" sz="2600" dirty="0" smtClean="0">
                <a:latin typeface="DFKai-SB" panose="03000509000000000000" pitchFamily="65" charset="-120"/>
                <a:ea typeface="DFKai-SB" panose="03000509000000000000" pitchFamily="65" charset="-120"/>
              </a:rPr>
              <a:t>衞</a:t>
            </a:r>
            <a:r>
              <a:rPr lang="zh-CN" altLang="en-US" sz="2600" dirty="0" smtClean="0">
                <a:latin typeface="DFKai-SB" panose="03000509000000000000" pitchFamily="65" charset="-120"/>
                <a:ea typeface="DFKai-SB" panose="03000509000000000000" pitchFamily="65" charset="-120"/>
              </a:rPr>
              <a:t>生基礎</a:t>
            </a:r>
            <a:r>
              <a:rPr lang="zh-TW" altLang="en-US" sz="2600" dirty="0" smtClean="0">
                <a:latin typeface="DFKai-SB" panose="03000509000000000000" pitchFamily="65" charset="-120"/>
                <a:ea typeface="DFKai-SB" panose="03000509000000000000" pitchFamily="65" charset="-120"/>
              </a:rPr>
              <a:t>建設、培訓與組織</a:t>
            </a:r>
            <a:r>
              <a:rPr lang="zh-TW" altLang="en-US" sz="2600" dirty="0">
                <a:latin typeface="DFKai-SB" panose="03000509000000000000" pitchFamily="65" charset="-120"/>
                <a:ea typeface="DFKai-SB" panose="03000509000000000000" pitchFamily="65" charset="-120"/>
              </a:rPr>
              <a:t>醫護人員提供疾病的早期診斷和預防性治療</a:t>
            </a:r>
            <a:r>
              <a:rPr lang="zh-TW" altLang="en-US" sz="2600" dirty="0" smtClean="0">
                <a:latin typeface="DFKai-SB" panose="03000509000000000000" pitchFamily="65" charset="-120"/>
                <a:ea typeface="DFKai-SB" panose="03000509000000000000" pitchFamily="65" charset="-120"/>
              </a:rPr>
              <a:t>服務、致力降低醫療費用、減輕</a:t>
            </a:r>
            <a:r>
              <a:rPr lang="zh-TW" altLang="en-US" sz="2600" dirty="0">
                <a:latin typeface="DFKai-SB" panose="03000509000000000000" pitchFamily="65" charset="-120"/>
                <a:ea typeface="DFKai-SB" panose="03000509000000000000" pitchFamily="65" charset="-120"/>
              </a:rPr>
              <a:t>公共醫療服務設施的</a:t>
            </a:r>
            <a:r>
              <a:rPr lang="zh-TW" altLang="en-US" sz="2600" dirty="0" smtClean="0">
                <a:latin typeface="DFKai-SB" panose="03000509000000000000" pitchFamily="65" charset="-120"/>
                <a:ea typeface="DFKai-SB" panose="03000509000000000000" pitchFamily="65" charset="-120"/>
              </a:rPr>
              <a:t>負擔、推行教育與研究項目、發展</a:t>
            </a:r>
            <a:r>
              <a:rPr lang="zh-TW" altLang="en-US" sz="2600" dirty="0">
                <a:latin typeface="DFKai-SB" panose="03000509000000000000" pitchFamily="65" charset="-120"/>
                <a:ea typeface="DFKai-SB" panose="03000509000000000000" pitchFamily="65" charset="-120"/>
              </a:rPr>
              <a:t>與</a:t>
            </a:r>
            <a:r>
              <a:rPr lang="zh-TW" altLang="en-US" sz="2600" dirty="0" smtClean="0">
                <a:latin typeface="DFKai-SB" panose="03000509000000000000" pitchFamily="65" charset="-120"/>
                <a:ea typeface="DFKai-SB" panose="03000509000000000000" pitchFamily="65" charset="-120"/>
              </a:rPr>
              <a:t>執行相關醫療政策</a:t>
            </a:r>
            <a:r>
              <a:rPr lang="en-US" altLang="zh-TW"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提供醫療支援與律貼</a:t>
            </a:r>
            <a:r>
              <a:rPr lang="en-US" altLang="zh-TW"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等。</a:t>
            </a:r>
            <a:endParaRPr lang="zh-TW" altLang="en-US" sz="2600" dirty="0">
              <a:latin typeface="DFKai-SB" panose="03000509000000000000" pitchFamily="65" charset="-120"/>
              <a:ea typeface="DFKai-SB" panose="03000509000000000000" pitchFamily="65" charset="-120"/>
            </a:endParaRPr>
          </a:p>
        </p:txBody>
      </p:sp>
      <p:sp>
        <p:nvSpPr>
          <p:cNvPr id="6" name="标题 1">
            <a:extLst>
              <a:ext uri="{FF2B5EF4-FFF2-40B4-BE49-F238E27FC236}">
                <a16:creationId xmlns:a16="http://schemas.microsoft.com/office/drawing/2014/main" id="{9FC5E920-DC5E-4472-8F03-D63469AC1A89}"/>
              </a:ext>
            </a:extLst>
          </p:cNvPr>
          <p:cNvSpPr txBox="1">
            <a:spLocks noChangeArrowheads="1"/>
          </p:cNvSpPr>
          <p:nvPr/>
        </p:nvSpPr>
        <p:spPr bwMode="auto">
          <a:xfrm>
            <a:off x="1897569" y="895064"/>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smtClean="0">
                <a:latin typeface="DFKai-SB" panose="03000509000000000000" pitchFamily="65" charset="-120"/>
                <a:ea typeface="DFKai-SB" panose="03000509000000000000" pitchFamily="65" charset="-120"/>
              </a:rPr>
              <a:t>甚麼</a:t>
            </a:r>
            <a:r>
              <a:rPr lang="zh-CN" altLang="en-US" sz="3200" b="1" dirty="0">
                <a:latin typeface="DFKai-SB" panose="03000509000000000000" pitchFamily="65" charset="-120"/>
                <a:ea typeface="DFKai-SB" panose="03000509000000000000" pitchFamily="65" charset="-120"/>
              </a:rPr>
              <a:t>是</a:t>
            </a:r>
            <a:r>
              <a:rPr lang="zh-CN" altLang="en-US" sz="3200" b="1" dirty="0" smtClean="0">
                <a:latin typeface="DFKai-SB" panose="03000509000000000000" pitchFamily="65" charset="-120"/>
                <a:ea typeface="DFKai-SB" panose="03000509000000000000" pitchFamily="65" charset="-120"/>
              </a:rPr>
              <a:t>公共衞生</a:t>
            </a:r>
            <a:r>
              <a:rPr lang="en-US" altLang="zh-TW" sz="3200" b="1" dirty="0" smtClean="0">
                <a:latin typeface="DFKai-SB" panose="03000509000000000000" pitchFamily="65" charset="-120"/>
                <a:ea typeface="DFKai-SB" panose="03000509000000000000" pitchFamily="65" charset="-120"/>
              </a:rPr>
              <a:t>?</a:t>
            </a:r>
            <a:endParaRPr lang="zh-CN" altLang="en-US" sz="3200" b="1" dirty="0">
              <a:latin typeface="DFKai-SB" panose="03000509000000000000" pitchFamily="65" charset="-120"/>
              <a:ea typeface="DFKai-SB" panose="03000509000000000000" pitchFamily="65" charset="-120"/>
            </a:endParaRPr>
          </a:p>
        </p:txBody>
      </p:sp>
      <p:sp>
        <p:nvSpPr>
          <p:cNvPr id="12" name="任意多边形: 形状 11">
            <a:extLst>
              <a:ext uri="{FF2B5EF4-FFF2-40B4-BE49-F238E27FC236}">
                <a16:creationId xmlns:a16="http://schemas.microsoft.com/office/drawing/2014/main" id="{74105230-6281-4E41-A7C8-7450244FDA6B}"/>
              </a:ext>
            </a:extLst>
          </p:cNvPr>
          <p:cNvSpPr/>
          <p:nvPr/>
        </p:nvSpPr>
        <p:spPr>
          <a:xfrm>
            <a:off x="2466849" y="218311"/>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公共衞生</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600249" y="5917140"/>
            <a:ext cx="2426008" cy="785444"/>
          </a:xfrm>
          <a:prstGeom prst="rect">
            <a:avLst/>
          </a:prstGeom>
        </p:spPr>
      </p:pic>
      <p:sp>
        <p:nvSpPr>
          <p:cNvPr id="3" name="Rectangle 2"/>
          <p:cNvSpPr/>
          <p:nvPr/>
        </p:nvSpPr>
        <p:spPr>
          <a:xfrm>
            <a:off x="3219743" y="6049544"/>
            <a:ext cx="6232621" cy="523220"/>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rPr>
              <a:t>參考資料來源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世衞 </a:t>
            </a:r>
            <a:r>
              <a:rPr lang="en-US" altLang="ja-JP" sz="1400" i="1" dirty="0" smtClean="0">
                <a:latin typeface="Times New Roman" panose="02020603050405020304" pitchFamily="18" charset="0"/>
                <a:cs typeface="Times New Roman" panose="02020603050405020304" pitchFamily="18" charset="0"/>
              </a:rPr>
              <a:t>Health </a:t>
            </a:r>
            <a:r>
              <a:rPr lang="en-US" altLang="ja-JP" sz="1400" i="1" dirty="0">
                <a:latin typeface="Times New Roman" panose="02020603050405020304" pitchFamily="18" charset="0"/>
                <a:cs typeface="Times New Roman" panose="02020603050405020304" pitchFamily="18" charset="0"/>
              </a:rPr>
              <a:t>Promotion Glossary of Terms </a:t>
            </a:r>
            <a:r>
              <a:rPr lang="en-US" altLang="ja-JP" sz="1400" i="1" dirty="0" smtClean="0">
                <a:latin typeface="Times New Roman" panose="02020603050405020304" pitchFamily="18" charset="0"/>
                <a:cs typeface="Times New Roman" panose="02020603050405020304" pitchFamily="18" charset="0"/>
              </a:rPr>
              <a:t>2021   </a:t>
            </a:r>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www.who.int/publications/i/item/9789240038349) </a:t>
            </a:r>
            <a:endParaRPr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57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F989B31-7EAA-475B-B144-EBFCABD289DB}"/>
              </a:ext>
            </a:extLst>
          </p:cNvPr>
          <p:cNvSpPr txBox="1"/>
          <p:nvPr/>
        </p:nvSpPr>
        <p:spPr>
          <a:xfrm>
            <a:off x="321346" y="1523671"/>
            <a:ext cx="11213690" cy="1292662"/>
          </a:xfrm>
          <a:prstGeom prst="rect">
            <a:avLst/>
          </a:prstGeom>
          <a:noFill/>
          <a:ln w="38100">
            <a:solidFill>
              <a:srgbClr val="00B0F0"/>
            </a:solidFill>
          </a:ln>
        </p:spPr>
        <p:txBody>
          <a:bodyPr wrap="square" rtlCol="0">
            <a:spAutoFit/>
          </a:bodyPr>
          <a:lstStyle/>
          <a:p>
            <a:r>
              <a:rPr lang="zh-CN" altLang="en-US" sz="2600" dirty="0" smtClean="0">
                <a:latin typeface="DFKai-SB" panose="03000509000000000000" pitchFamily="65" charset="-120"/>
                <a:ea typeface="DFKai-SB" panose="03000509000000000000" pitchFamily="65" charset="-120"/>
              </a:rPr>
              <a:t>世衞建</a:t>
            </a:r>
            <a:r>
              <a:rPr lang="zh-TW" altLang="en-US" sz="2600" dirty="0">
                <a:latin typeface="DFKai-SB" panose="03000509000000000000" pitchFamily="65" charset="-120"/>
                <a:ea typeface="DFKai-SB" panose="03000509000000000000" pitchFamily="65" charset="-120"/>
              </a:rPr>
              <a:t>立</a:t>
            </a:r>
            <a:r>
              <a:rPr lang="zh-CN" altLang="en-US" sz="2600" dirty="0" smtClean="0">
                <a:latin typeface="DFKai-SB" panose="03000509000000000000" pitchFamily="65" charset="-120"/>
                <a:ea typeface="DFKai-SB" panose="03000509000000000000" pitchFamily="65" charset="-120"/>
              </a:rPr>
              <a:t>並</a:t>
            </a:r>
            <a:r>
              <a:rPr lang="zh-CN" altLang="en-US" sz="2600" dirty="0">
                <a:latin typeface="DFKai-SB" panose="03000509000000000000" pitchFamily="65" charset="-120"/>
                <a:ea typeface="DFKai-SB" panose="03000509000000000000" pitchFamily="65" charset="-120"/>
              </a:rPr>
              <a:t>負責協調的各種全球應對</a:t>
            </a:r>
            <a:r>
              <a:rPr lang="zh-CN" altLang="en-US" sz="2600" dirty="0" smtClean="0">
                <a:latin typeface="DFKai-SB" panose="03000509000000000000" pitchFamily="65" charset="-120"/>
                <a:ea typeface="DFKai-SB" panose="03000509000000000000" pitchFamily="65" charset="-120"/>
              </a:rPr>
              <a:t>網</a:t>
            </a:r>
            <a:r>
              <a:rPr lang="zh-TW" altLang="en-US" sz="2600" dirty="0" smtClean="0">
                <a:latin typeface="DFKai-SB" panose="03000509000000000000" pitchFamily="65" charset="-120"/>
                <a:ea typeface="DFKai-SB" panose="03000509000000000000" pitchFamily="65" charset="-120"/>
              </a:rPr>
              <a:t>絡</a:t>
            </a:r>
            <a:r>
              <a:rPr lang="zh-CN" altLang="en-US" sz="2600" dirty="0" smtClean="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利用現有機構和網路的技術合作機制，集中人力和技術資源以便快速鑒別、確認、監測和應對國際上重要的疾病流行</a:t>
            </a:r>
            <a:r>
              <a:rPr lang="zh-CN" altLang="en-US" sz="2600" dirty="0" smtClean="0">
                <a:latin typeface="DFKai-SB" panose="03000509000000000000" pitchFamily="65" charset="-120"/>
                <a:ea typeface="DFKai-SB" panose="03000509000000000000" pitchFamily="65" charset="-120"/>
              </a:rPr>
              <a:t>和</a:t>
            </a:r>
            <a:r>
              <a:rPr lang="zh-TW" altLang="en-US" sz="2600" dirty="0" smtClean="0">
                <a:latin typeface="DFKai-SB" panose="03000509000000000000" pitchFamily="65" charset="-120"/>
                <a:ea typeface="DFKai-SB" panose="03000509000000000000" pitchFamily="65" charset="-120"/>
              </a:rPr>
              <a:t>爆</a:t>
            </a:r>
            <a:r>
              <a:rPr lang="zh-CN" altLang="en-US" sz="2600" dirty="0" smtClean="0">
                <a:latin typeface="DFKai-SB" panose="03000509000000000000" pitchFamily="65" charset="-120"/>
                <a:ea typeface="DFKai-SB" panose="03000509000000000000" pitchFamily="65" charset="-120"/>
              </a:rPr>
              <a:t>發，提供</a:t>
            </a:r>
            <a:r>
              <a:rPr lang="zh-CN" altLang="en-US" sz="2600" dirty="0">
                <a:latin typeface="DFKai-SB" panose="03000509000000000000" pitchFamily="65" charset="-120"/>
                <a:ea typeface="DFKai-SB" panose="03000509000000000000" pitchFamily="65" charset="-120"/>
              </a:rPr>
              <a:t>疫情</a:t>
            </a:r>
            <a:r>
              <a:rPr lang="zh-CN" altLang="en-US" sz="2600" dirty="0" smtClean="0">
                <a:latin typeface="DFKai-SB" panose="03000509000000000000" pitchFamily="65" charset="-120"/>
                <a:ea typeface="DFKai-SB" panose="03000509000000000000" pitchFamily="65" charset="-120"/>
              </a:rPr>
              <a:t>資訊</a:t>
            </a:r>
            <a:r>
              <a:rPr lang="zh-TW" altLang="en-US" sz="2600" dirty="0" smtClean="0">
                <a:latin typeface="DFKai-SB" panose="03000509000000000000" pitchFamily="65" charset="-120"/>
                <a:ea typeface="DFKai-SB" panose="03000509000000000000" pitchFamily="65" charset="-120"/>
              </a:rPr>
              <a:t>等以</a:t>
            </a:r>
            <a:r>
              <a:rPr lang="zh-CN" altLang="en-US" sz="2600" dirty="0" smtClean="0">
                <a:latin typeface="DFKai-SB" panose="03000509000000000000" pitchFamily="65" charset="-120"/>
                <a:ea typeface="DFKai-SB" panose="03000509000000000000" pitchFamily="65" charset="-120"/>
              </a:rPr>
              <a:t>防</a:t>
            </a:r>
            <a:r>
              <a:rPr lang="zh-CN" altLang="en-US" sz="2600" dirty="0">
                <a:latin typeface="DFKai-SB" panose="03000509000000000000" pitchFamily="65" charset="-120"/>
                <a:ea typeface="DFKai-SB" panose="03000509000000000000" pitchFamily="65" charset="-120"/>
              </a:rPr>
              <a:t>控</a:t>
            </a:r>
            <a:r>
              <a:rPr lang="zh-CN" altLang="en-US" sz="2600" dirty="0" smtClean="0">
                <a:latin typeface="DFKai-SB" panose="03000509000000000000" pitchFamily="65" charset="-120"/>
                <a:ea typeface="DFKai-SB" panose="03000509000000000000" pitchFamily="65" charset="-120"/>
              </a:rPr>
              <a:t>疾病</a:t>
            </a:r>
            <a:r>
              <a:rPr lang="zh-TW" altLang="en-US" sz="2600" dirty="0" smtClean="0">
                <a:latin typeface="DFKai-SB" panose="03000509000000000000" pitchFamily="65" charset="-120"/>
                <a:ea typeface="DFKai-SB" panose="03000509000000000000" pitchFamily="65" charset="-120"/>
              </a:rPr>
              <a:t>於</a:t>
            </a:r>
            <a:r>
              <a:rPr lang="zh-CN" altLang="en-US" sz="2600" dirty="0" smtClean="0">
                <a:latin typeface="DFKai-SB" panose="03000509000000000000" pitchFamily="65" charset="-120"/>
                <a:ea typeface="DFKai-SB" panose="03000509000000000000" pitchFamily="65" charset="-120"/>
              </a:rPr>
              <a:t>國際</a:t>
            </a:r>
            <a:r>
              <a:rPr lang="zh-TW" altLang="en-US" sz="2600" dirty="0" smtClean="0">
                <a:latin typeface="DFKai-SB" panose="03000509000000000000" pitchFamily="65" charset="-120"/>
                <a:ea typeface="DFKai-SB" panose="03000509000000000000" pitchFamily="65" charset="-120"/>
              </a:rPr>
              <a:t>間</a:t>
            </a:r>
            <a:r>
              <a:rPr lang="zh-CN" altLang="en-US" sz="2600" dirty="0" smtClean="0">
                <a:latin typeface="DFKai-SB" panose="03000509000000000000" pitchFamily="65" charset="-120"/>
                <a:ea typeface="DFKai-SB" panose="03000509000000000000" pitchFamily="65" charset="-120"/>
              </a:rPr>
              <a:t>傳播。</a:t>
            </a:r>
            <a:endParaRPr lang="zh-CN" altLang="en-US" sz="2600" dirty="0">
              <a:latin typeface="DFKai-SB" panose="03000509000000000000" pitchFamily="65" charset="-120"/>
              <a:ea typeface="DFKai-SB" panose="03000509000000000000" pitchFamily="65" charset="-120"/>
            </a:endParaRPr>
          </a:p>
        </p:txBody>
      </p:sp>
      <p:grpSp>
        <p:nvGrpSpPr>
          <p:cNvPr id="2" name="组合 1">
            <a:extLst>
              <a:ext uri="{FF2B5EF4-FFF2-40B4-BE49-F238E27FC236}">
                <a16:creationId xmlns:a16="http://schemas.microsoft.com/office/drawing/2014/main" id="{804B6339-0F08-4DB9-A26F-2729D0BD3628}"/>
              </a:ext>
            </a:extLst>
          </p:cNvPr>
          <p:cNvGrpSpPr/>
          <p:nvPr/>
        </p:nvGrpSpPr>
        <p:grpSpPr>
          <a:xfrm>
            <a:off x="289222" y="2874039"/>
            <a:ext cx="11245815" cy="3771461"/>
            <a:chOff x="415231" y="2394139"/>
            <a:chExt cx="10843785" cy="4132301"/>
          </a:xfrm>
        </p:grpSpPr>
        <p:sp>
          <p:nvSpPr>
            <p:cNvPr id="15" name="矩形: 圆角 14">
              <a:extLst>
                <a:ext uri="{FF2B5EF4-FFF2-40B4-BE49-F238E27FC236}">
                  <a16:creationId xmlns:a16="http://schemas.microsoft.com/office/drawing/2014/main" id="{C15C8A11-E900-4C61-A5FB-8E0DB4C61406}"/>
                </a:ext>
              </a:extLst>
            </p:cNvPr>
            <p:cNvSpPr/>
            <p:nvPr/>
          </p:nvSpPr>
          <p:spPr bwMode="auto">
            <a:xfrm>
              <a:off x="415231" y="2457087"/>
              <a:ext cx="10677483" cy="3164004"/>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15">
              <a:extLst>
                <a:ext uri="{FF2B5EF4-FFF2-40B4-BE49-F238E27FC236}">
                  <a16:creationId xmlns:a16="http://schemas.microsoft.com/office/drawing/2014/main" id="{0A0E4E89-E9DF-4230-B014-709A48B13ADA}"/>
                </a:ext>
              </a:extLst>
            </p:cNvPr>
            <p:cNvSpPr/>
            <p:nvPr/>
          </p:nvSpPr>
          <p:spPr>
            <a:xfrm>
              <a:off x="446207" y="2394139"/>
              <a:ext cx="10812809" cy="412714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 name="文本框 5">
              <a:extLst>
                <a:ext uri="{FF2B5EF4-FFF2-40B4-BE49-F238E27FC236}">
                  <a16:creationId xmlns:a16="http://schemas.microsoft.com/office/drawing/2014/main" id="{CB68C320-65D9-4F5D-8379-9FECA3FB65C9}"/>
                </a:ext>
              </a:extLst>
            </p:cNvPr>
            <p:cNvSpPr txBox="1"/>
            <p:nvPr/>
          </p:nvSpPr>
          <p:spPr>
            <a:xfrm>
              <a:off x="595985" y="2508230"/>
              <a:ext cx="4610402" cy="1716366"/>
            </a:xfrm>
            <a:prstGeom prst="rect">
              <a:avLst/>
            </a:prstGeom>
          </p:spPr>
          <p:txBody>
            <a:bodyPr vert="horz" lIns="91440" tIns="45720" rIns="91440" bIns="45720" rtlCol="0" anchor="ctr">
              <a:normAutofit/>
            </a:bodyPr>
            <a:lstStyle/>
            <a:p>
              <a:pPr marL="342900" indent="-342900">
                <a:spcBef>
                  <a:spcPts val="600"/>
                </a:spcBef>
                <a:spcAft>
                  <a:spcPts val="600"/>
                </a:spcAft>
                <a:buClr>
                  <a:srgbClr val="0070C0"/>
                </a:buClr>
                <a:buFont typeface="Wingdings" panose="05000000000000000000" pitchFamily="2" charset="2"/>
                <a:buChar char="l"/>
              </a:pPr>
              <a:r>
                <a:rPr lang="zh-CN" altLang="en-US" sz="2600" b="1" dirty="0">
                  <a:solidFill>
                    <a:srgbClr val="000000"/>
                  </a:solidFill>
                  <a:latin typeface="DFKai-SB" panose="03000509000000000000" pitchFamily="65" charset="-120"/>
                  <a:ea typeface="DFKai-SB" panose="03000509000000000000" pitchFamily="65" charset="-120"/>
                </a:rPr>
                <a:t>全球疫情預警和反應</a:t>
              </a:r>
              <a:r>
                <a:rPr lang="zh-CN" altLang="en-US" sz="2600" b="1" dirty="0" smtClean="0">
                  <a:solidFill>
                    <a:srgbClr val="000000"/>
                  </a:solidFill>
                  <a:latin typeface="DFKai-SB" panose="03000509000000000000" pitchFamily="65" charset="-120"/>
                  <a:ea typeface="DFKai-SB" panose="03000509000000000000" pitchFamily="65" charset="-120"/>
                </a:rPr>
                <a:t>網</a:t>
              </a:r>
              <a:r>
                <a:rPr lang="zh-TW" altLang="en-US" sz="2600" b="1" dirty="0" smtClean="0">
                  <a:solidFill>
                    <a:srgbClr val="000000"/>
                  </a:solidFill>
                  <a:latin typeface="DFKai-SB" panose="03000509000000000000" pitchFamily="65" charset="-120"/>
                  <a:ea typeface="DFKai-SB" panose="03000509000000000000" pitchFamily="65" charset="-120"/>
                </a:rPr>
                <a:t>絡</a:t>
              </a:r>
              <a:endParaRPr lang="en-US" altLang="zh-TW" sz="2600" b="1" dirty="0">
                <a:solidFill>
                  <a:srgbClr val="000000"/>
                </a:solidFill>
                <a:latin typeface="DFKai-SB" panose="03000509000000000000" pitchFamily="65" charset="-120"/>
                <a:ea typeface="DFKai-SB" panose="03000509000000000000" pitchFamily="65" charset="-120"/>
              </a:endParaRPr>
            </a:p>
            <a:p>
              <a:pPr>
                <a:spcBef>
                  <a:spcPts val="600"/>
                </a:spcBef>
                <a:spcAft>
                  <a:spcPts val="600"/>
                </a:spcAft>
                <a:buClr>
                  <a:srgbClr val="0070C0"/>
                </a:buClr>
              </a:pPr>
              <a:r>
                <a:rPr lang="zh-TW" altLang="en-US" sz="2400" dirty="0" smtClean="0">
                  <a:solidFill>
                    <a:srgbClr val="000000"/>
                  </a:solidFill>
                  <a:latin typeface="DFKai-SB" panose="03000509000000000000" pitchFamily="65" charset="-120"/>
                  <a:ea typeface="DFKai-SB" panose="03000509000000000000" pitchFamily="65" charset="-120"/>
                </a:rPr>
                <a:t>網絡動員人力與資源</a:t>
              </a:r>
              <a:r>
                <a:rPr lang="zh-CN" altLang="en-US" sz="2400" dirty="0" smtClean="0">
                  <a:solidFill>
                    <a:srgbClr val="000000"/>
                  </a:solidFill>
                  <a:latin typeface="DFKai-SB" panose="03000509000000000000" pitchFamily="65" charset="-120"/>
                  <a:ea typeface="DFKai-SB" panose="03000509000000000000" pitchFamily="65" charset="-120"/>
                </a:rPr>
                <a:t>協調</a:t>
              </a:r>
              <a:r>
                <a:rPr lang="zh-CN" altLang="en-US" sz="2400" dirty="0">
                  <a:solidFill>
                    <a:srgbClr val="000000"/>
                  </a:solidFill>
                  <a:latin typeface="DFKai-SB" panose="03000509000000000000" pitchFamily="65" charset="-120"/>
                  <a:ea typeface="DFKai-SB" panose="03000509000000000000" pitchFamily="65" charset="-120"/>
                </a:rPr>
                <a:t>國際疫情應對</a:t>
              </a:r>
              <a:r>
                <a:rPr lang="zh-CN" altLang="en-US" sz="2400" dirty="0" smtClean="0">
                  <a:solidFill>
                    <a:srgbClr val="000000"/>
                  </a:solidFill>
                  <a:latin typeface="DFKai-SB" panose="03000509000000000000" pitchFamily="65" charset="-120"/>
                  <a:ea typeface="DFKai-SB" panose="03000509000000000000" pitchFamily="65" charset="-120"/>
                </a:rPr>
                <a:t>工作</a:t>
              </a:r>
              <a:r>
                <a:rPr lang="zh-TW" altLang="en-US" sz="2400" dirty="0" smtClean="0">
                  <a:solidFill>
                    <a:srgbClr val="000000"/>
                  </a:solidFill>
                  <a:latin typeface="DFKai-SB" panose="03000509000000000000" pitchFamily="65" charset="-120"/>
                  <a:ea typeface="DFKai-SB" panose="03000509000000000000" pitchFamily="65" charset="-120"/>
                </a:rPr>
                <a:t>，並提供訓練應對疫症</a:t>
              </a:r>
              <a:endParaRPr lang="en-US" altLang="zh-CN" sz="2400" dirty="0">
                <a:solidFill>
                  <a:srgbClr val="000000"/>
                </a:solidFill>
                <a:latin typeface="DFKai-SB" panose="03000509000000000000" pitchFamily="65" charset="-120"/>
                <a:ea typeface="DFKai-SB" panose="03000509000000000000" pitchFamily="65" charset="-120"/>
              </a:endParaRPr>
            </a:p>
          </p:txBody>
        </p:sp>
        <p:pic>
          <p:nvPicPr>
            <p:cNvPr id="7" name="Picture 2" descr="https://www.who.int/csr/outbreaknetwork/GOARNLogoInverse_large.png">
              <a:extLst>
                <a:ext uri="{FF2B5EF4-FFF2-40B4-BE49-F238E27FC236}">
                  <a16:creationId xmlns:a16="http://schemas.microsoft.com/office/drawing/2014/main" id="{0F6DC310-9507-4604-A9AD-82B83421B7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652" y="4437374"/>
              <a:ext cx="2527595" cy="1630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Global Influenza Surveillance and Response System (GISRS)">
              <a:extLst>
                <a:ext uri="{FF2B5EF4-FFF2-40B4-BE49-F238E27FC236}">
                  <a16:creationId xmlns:a16="http://schemas.microsoft.com/office/drawing/2014/main" id="{4499FD66-F13A-4598-B2CD-2AB1AC374A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38882" y="4922308"/>
              <a:ext cx="2415424" cy="1189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A3AB6A80-2224-484E-AC81-4AC1EC133D47}"/>
                </a:ext>
              </a:extLst>
            </p:cNvPr>
            <p:cNvSpPr/>
            <p:nvPr/>
          </p:nvSpPr>
          <p:spPr>
            <a:xfrm>
              <a:off x="1120388" y="6150725"/>
              <a:ext cx="3087065" cy="303501"/>
            </a:xfrm>
            <a:prstGeom prst="rect">
              <a:avLst/>
            </a:prstGeom>
          </p:spPr>
          <p:txBody>
            <a:bodyPr wrap="non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世衞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://extranet.who.int/goarn</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3FA851E9-4E4C-4C63-BEEE-EA564E27A802}"/>
                </a:ext>
              </a:extLst>
            </p:cNvPr>
            <p:cNvSpPr/>
            <p:nvPr/>
          </p:nvSpPr>
          <p:spPr>
            <a:xfrm>
              <a:off x="5735450" y="5615936"/>
              <a:ext cx="2124121" cy="910504"/>
            </a:xfrm>
            <a:prstGeom prst="rect">
              <a:avLst/>
            </a:prstGeom>
          </p:spPr>
          <p:txBody>
            <a:bodyPr wrap="squar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世衞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://www.who.int/initiatives/global-influenza-surveillance-and-response-syste</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2" name="文本框 11">
            <a:extLst>
              <a:ext uri="{FF2B5EF4-FFF2-40B4-BE49-F238E27FC236}">
                <a16:creationId xmlns:a16="http://schemas.microsoft.com/office/drawing/2014/main" id="{B370D5A7-A264-4D87-A4F9-369067852BCB}"/>
              </a:ext>
            </a:extLst>
          </p:cNvPr>
          <p:cNvSpPr txBox="1"/>
          <p:nvPr/>
        </p:nvSpPr>
        <p:spPr>
          <a:xfrm>
            <a:off x="3496642" y="979707"/>
            <a:ext cx="5847656" cy="480131"/>
          </a:xfrm>
          <a:prstGeom prst="rect">
            <a:avLst/>
          </a:prstGeom>
          <a:noFill/>
        </p:spPr>
        <p:txBody>
          <a:bodyPr wrap="square" rtlCol="0">
            <a:spAutoFit/>
          </a:bodyPr>
          <a:lstStyle/>
          <a:p>
            <a:pPr>
              <a:lnSpc>
                <a:spcPct val="90000"/>
              </a:lnSpc>
              <a:spcAft>
                <a:spcPts val="600"/>
              </a:spcAft>
            </a:pPr>
            <a:r>
              <a:rPr lang="zh-CN" altLang="en-US" sz="2800" b="1" dirty="0">
                <a:latin typeface="DFKai-SB" panose="03000509000000000000" pitchFamily="65" charset="-120"/>
                <a:ea typeface="DFKai-SB" panose="03000509000000000000" pitchFamily="65" charset="-120"/>
                <a:cs typeface="Times New Roman" panose="02020603050405020304" pitchFamily="18" charset="0"/>
              </a:rPr>
              <a:t>建立全球應對網</a:t>
            </a:r>
            <a:r>
              <a:rPr lang="zh-CN" altLang="en-US" sz="2800" b="1" dirty="0" smtClean="0">
                <a:latin typeface="DFKai-SB" panose="03000509000000000000" pitchFamily="65" charset="-120"/>
                <a:ea typeface="DFKai-SB" panose="03000509000000000000" pitchFamily="65" charset="-120"/>
                <a:cs typeface="Times New Roman" panose="02020603050405020304" pitchFamily="18" charset="0"/>
              </a:rPr>
              <a:t>絡</a:t>
            </a:r>
            <a:r>
              <a:rPr lang="zh-TW" altLang="en-US" sz="2800" b="1" dirty="0" smtClean="0">
                <a:latin typeface="DFKai-SB" panose="03000509000000000000" pitchFamily="65" charset="-120"/>
                <a:ea typeface="DFKai-SB" panose="03000509000000000000" pitchFamily="65" charset="-120"/>
                <a:cs typeface="Times New Roman" panose="02020603050405020304" pitchFamily="18" charset="0"/>
              </a:rPr>
              <a:t>以防控傳染病</a:t>
            </a:r>
            <a:endParaRPr lang="en-US" altLang="zh-CN" sz="28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Freeform 5">
            <a:extLst>
              <a:ext uri="{FF2B5EF4-FFF2-40B4-BE49-F238E27FC236}">
                <a16:creationId xmlns:a16="http://schemas.microsoft.com/office/drawing/2014/main" id="{8F835EC9-7667-4E0A-8D81-4091C18AEA21}"/>
              </a:ext>
            </a:extLst>
          </p:cNvPr>
          <p:cNvSpPr/>
          <p:nvPr/>
        </p:nvSpPr>
        <p:spPr bwMode="auto">
          <a:xfrm>
            <a:off x="2778954" y="103377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任意多边形: 形状 7">
            <a:extLst>
              <a:ext uri="{FF2B5EF4-FFF2-40B4-BE49-F238E27FC236}">
                <a16:creationId xmlns:a16="http://schemas.microsoft.com/office/drawing/2014/main" id="{38D14C48-A823-4288-9BC6-DF5A8579D713}"/>
              </a:ext>
            </a:extLst>
          </p:cNvPr>
          <p:cNvSpPr/>
          <p:nvPr/>
        </p:nvSpPr>
        <p:spPr bwMode="auto">
          <a:xfrm>
            <a:off x="1628503" y="207108"/>
            <a:ext cx="8730342"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3" name="Rectangle 2"/>
          <p:cNvSpPr/>
          <p:nvPr/>
        </p:nvSpPr>
        <p:spPr>
          <a:xfrm>
            <a:off x="5258008" y="3032963"/>
            <a:ext cx="6335486" cy="2416046"/>
          </a:xfrm>
          <a:prstGeom prst="rect">
            <a:avLst/>
          </a:prstGeom>
        </p:spPr>
        <p:txBody>
          <a:bodyPr wrap="square">
            <a:spAutoFit/>
          </a:bodyPr>
          <a:lstStyle/>
          <a:p>
            <a:pPr marL="342900" indent="-342900">
              <a:spcBef>
                <a:spcPts val="600"/>
              </a:spcBef>
              <a:spcAft>
                <a:spcPts val="600"/>
              </a:spcAft>
              <a:buClr>
                <a:srgbClr val="0070C0"/>
              </a:buClr>
              <a:buFont typeface="Wingdings" panose="05000000000000000000" pitchFamily="2" charset="2"/>
              <a:buChar char="l"/>
            </a:pPr>
            <a:r>
              <a:rPr lang="zh-CN" altLang="en-US" sz="2600" b="1" dirty="0">
                <a:solidFill>
                  <a:srgbClr val="000000"/>
                </a:solidFill>
                <a:latin typeface="DFKai-SB" panose="03000509000000000000" pitchFamily="65" charset="-120"/>
                <a:ea typeface="DFKai-SB" panose="03000509000000000000" pitchFamily="65" charset="-120"/>
              </a:rPr>
              <a:t>全球流感監測和應對</a:t>
            </a:r>
            <a:r>
              <a:rPr lang="zh-CN" altLang="en-US" sz="2600" b="1" dirty="0" smtClean="0">
                <a:solidFill>
                  <a:srgbClr val="000000"/>
                </a:solidFill>
                <a:latin typeface="DFKai-SB" panose="03000509000000000000" pitchFamily="65" charset="-120"/>
                <a:ea typeface="DFKai-SB" panose="03000509000000000000" pitchFamily="65" charset="-120"/>
              </a:rPr>
              <a:t>系統</a:t>
            </a:r>
            <a:endParaRPr lang="en-US" altLang="zh-CN" sz="2600" b="1" dirty="0">
              <a:solidFill>
                <a:srgbClr val="000000"/>
              </a:solidFill>
              <a:latin typeface="DFKai-SB" panose="03000509000000000000" pitchFamily="65" charset="-120"/>
              <a:ea typeface="DFKai-SB" panose="03000509000000000000" pitchFamily="65" charset="-120"/>
            </a:endParaRPr>
          </a:p>
          <a:p>
            <a:pPr marL="800100" lvl="1" indent="-342900">
              <a:buClr>
                <a:srgbClr val="0070C0"/>
              </a:buClr>
              <a:buFont typeface="Wingdings" panose="05000000000000000000" pitchFamily="2" charset="2"/>
              <a:buChar char="Ø"/>
            </a:pPr>
            <a:r>
              <a:rPr lang="zh-CN" altLang="en-US" sz="2400" dirty="0" smtClean="0">
                <a:solidFill>
                  <a:srgbClr val="000000"/>
                </a:solidFill>
                <a:latin typeface="DFKai-SB" panose="03000509000000000000" pitchFamily="65" charset="-120"/>
                <a:ea typeface="DFKai-SB" panose="03000509000000000000" pitchFamily="65" charset="-120"/>
              </a:rPr>
              <a:t>全球</a:t>
            </a:r>
            <a:r>
              <a:rPr lang="zh-CN" altLang="en-US" sz="2400" dirty="0">
                <a:solidFill>
                  <a:srgbClr val="000000"/>
                </a:solidFill>
                <a:latin typeface="DFKai-SB" panose="03000509000000000000" pitchFamily="65" charset="-120"/>
                <a:ea typeface="DFKai-SB" panose="03000509000000000000" pitchFamily="65" charset="-120"/>
              </a:rPr>
              <a:t>季節性、流</a:t>
            </a:r>
            <a:r>
              <a:rPr lang="zh-CN" altLang="en-US" sz="2400" dirty="0" smtClean="0">
                <a:solidFill>
                  <a:srgbClr val="000000"/>
                </a:solidFill>
                <a:latin typeface="DFKai-SB" panose="03000509000000000000" pitchFamily="65" charset="-120"/>
                <a:ea typeface="DFKai-SB" panose="03000509000000000000" pitchFamily="65" charset="-120"/>
              </a:rPr>
              <a:t>感和人畜共患性流感的監測、防範和應對機制；</a:t>
            </a:r>
          </a:p>
          <a:p>
            <a:pPr marL="800100" lvl="1" indent="-342900">
              <a:buClr>
                <a:srgbClr val="0070C0"/>
              </a:buClr>
              <a:buFont typeface="Wingdings" panose="05000000000000000000" pitchFamily="2" charset="2"/>
              <a:buChar char="Ø"/>
            </a:pPr>
            <a:r>
              <a:rPr lang="zh-CN" altLang="en-US" sz="2400" dirty="0" smtClean="0">
                <a:solidFill>
                  <a:srgbClr val="000000"/>
                </a:solidFill>
                <a:latin typeface="DFKai-SB" panose="03000509000000000000" pitchFamily="65" charset="-120"/>
                <a:ea typeface="DFKai-SB" panose="03000509000000000000" pitchFamily="65" charset="-120"/>
              </a:rPr>
              <a:t>監測流感流行病學和疾病的全球平</a:t>
            </a:r>
            <a:r>
              <a:rPr lang="zh-TW" altLang="en-US" sz="2400" dirty="0" smtClean="0">
                <a:solidFill>
                  <a:srgbClr val="000000"/>
                </a:solidFill>
                <a:latin typeface="DFKai-SB" panose="03000509000000000000" pitchFamily="65" charset="-120"/>
                <a:ea typeface="DFKai-SB" panose="03000509000000000000" pitchFamily="65" charset="-120"/>
              </a:rPr>
              <a:t>台</a:t>
            </a:r>
            <a:r>
              <a:rPr lang="en-US" altLang="zh-CN" sz="2400" dirty="0" smtClean="0">
                <a:solidFill>
                  <a:srgbClr val="000000"/>
                </a:solidFill>
                <a:latin typeface="DFKai-SB" panose="03000509000000000000" pitchFamily="65" charset="-120"/>
                <a:ea typeface="DFKai-SB" panose="03000509000000000000" pitchFamily="65" charset="-120"/>
              </a:rPr>
              <a:t>;</a:t>
            </a:r>
            <a:endParaRPr lang="en-US" altLang="zh-CN" sz="2400" dirty="0">
              <a:solidFill>
                <a:srgbClr val="000000"/>
              </a:solidFill>
              <a:latin typeface="DFKai-SB" panose="03000509000000000000" pitchFamily="65" charset="-120"/>
              <a:ea typeface="DFKai-SB" panose="03000509000000000000" pitchFamily="65" charset="-120"/>
            </a:endParaRPr>
          </a:p>
          <a:p>
            <a:pPr marL="800100" lvl="1" indent="-342900">
              <a:buClr>
                <a:srgbClr val="0070C0"/>
              </a:buClr>
              <a:buFont typeface="Wingdings" panose="05000000000000000000" pitchFamily="2" charset="2"/>
              <a:buChar char="Ø"/>
            </a:pPr>
            <a:r>
              <a:rPr lang="zh-CN" altLang="en-US" sz="2400" dirty="0" smtClean="0">
                <a:solidFill>
                  <a:srgbClr val="000000"/>
                </a:solidFill>
                <a:latin typeface="DFKai-SB" panose="03000509000000000000" pitchFamily="65" charset="-120"/>
                <a:ea typeface="DFKai-SB" panose="03000509000000000000" pitchFamily="65" charset="-120"/>
              </a:rPr>
              <a:t>就新型流感病毒和其他呼吸道病原體發出全球警報。</a:t>
            </a:r>
            <a:endParaRPr lang="zh-CN" altLang="en-US" sz="2400" dirty="0">
              <a:solidFill>
                <a:srgbClr val="00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07187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22D00067-8B14-4782-AC65-46ECDE25A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4" y="331716"/>
            <a:ext cx="11649812"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BB2A77F2-9EDD-4CB7-90E2-16F94302E58C}"/>
              </a:ext>
            </a:extLst>
          </p:cNvPr>
          <p:cNvSpPr/>
          <p:nvPr/>
        </p:nvSpPr>
        <p:spPr>
          <a:xfrm>
            <a:off x="431142" y="1897569"/>
            <a:ext cx="7001691" cy="3693319"/>
          </a:xfrm>
          <a:prstGeom prst="rect">
            <a:avLst/>
          </a:prstGeom>
        </p:spPr>
        <p:txBody>
          <a:bodyPr wrap="square">
            <a:spAutoFit/>
          </a:bodyPr>
          <a:lstStyle/>
          <a:p>
            <a:pPr marL="285750" indent="-285750">
              <a:buFont typeface="Arial" panose="020B0604020202020204" pitchFamily="34" charset="0"/>
              <a:buChar char="•"/>
            </a:pP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FluNet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是一個全球</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網</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絡</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流</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感病毒監測工具，首次於</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1997</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推出</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，透過</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輸入</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FluNet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的病毒學</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數據</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有助追</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蹤</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病毒在全球的移動和解釋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流行病學</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特徵</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數據由各個國家公開提供，並每週更新。結果以表格、地圖和圖表等形式顯示。</a:t>
            </a:r>
          </a:p>
          <a:p>
            <a:pPr marL="285750" indent="-285750">
              <a:buFont typeface="Arial" panose="020B0604020202020204" pitchFamily="34" charset="0"/>
              <a:buChar char="•"/>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這些</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數據</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由</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全球</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流感監測和反應系統</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(GISRS)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的國家流感中心和與</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GISRS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積極合作的其他國家流感參考實驗室遠端提供，或從</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世衞區域</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資料庫上傳。</a:t>
            </a:r>
            <a:endPar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矩形 13">
            <a:extLst>
              <a:ext uri="{FF2B5EF4-FFF2-40B4-BE49-F238E27FC236}">
                <a16:creationId xmlns:a16="http://schemas.microsoft.com/office/drawing/2014/main" id="{64E3B441-708E-4BB9-B56C-BDD5CB8B4E26}"/>
              </a:ext>
            </a:extLst>
          </p:cNvPr>
          <p:cNvSpPr/>
          <p:nvPr/>
        </p:nvSpPr>
        <p:spPr>
          <a:xfrm>
            <a:off x="8023717" y="4993188"/>
            <a:ext cx="3055195" cy="523220"/>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世</a:t>
            </a:r>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衞</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www.who.int/tools/flunet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任意多边形: 形状 7">
            <a:extLst>
              <a:ext uri="{FF2B5EF4-FFF2-40B4-BE49-F238E27FC236}">
                <a16:creationId xmlns:a16="http://schemas.microsoft.com/office/drawing/2014/main" id="{38D14C48-A823-4288-9BC6-DF5A8579D713}"/>
              </a:ext>
            </a:extLst>
          </p:cNvPr>
          <p:cNvSpPr/>
          <p:nvPr/>
        </p:nvSpPr>
        <p:spPr bwMode="auto">
          <a:xfrm>
            <a:off x="2058324" y="244199"/>
            <a:ext cx="9020588"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22" name="Picture 21"/>
          <p:cNvPicPr>
            <a:picLocks noChangeAspect="1"/>
          </p:cNvPicPr>
          <p:nvPr/>
        </p:nvPicPr>
        <p:blipFill>
          <a:blip r:embed="rId3"/>
          <a:stretch>
            <a:fillRect/>
          </a:stretch>
        </p:blipFill>
        <p:spPr>
          <a:xfrm>
            <a:off x="253626" y="279794"/>
            <a:ext cx="1594256" cy="580365"/>
          </a:xfrm>
          <a:prstGeom prst="rect">
            <a:avLst/>
          </a:prstGeom>
        </p:spPr>
      </p:pic>
      <p:pic>
        <p:nvPicPr>
          <p:cNvPr id="3" name="Picture 2">
            <a:hlinkClick r:id="rId4"/>
          </p:cNvPr>
          <p:cNvPicPr>
            <a:picLocks noChangeAspect="1"/>
          </p:cNvPicPr>
          <p:nvPr/>
        </p:nvPicPr>
        <p:blipFill>
          <a:blip r:embed="rId5"/>
          <a:stretch>
            <a:fillRect/>
          </a:stretch>
        </p:blipFill>
        <p:spPr>
          <a:xfrm>
            <a:off x="7637551" y="2420983"/>
            <a:ext cx="3827528" cy="2006366"/>
          </a:xfrm>
          <a:prstGeom prst="rect">
            <a:avLst/>
          </a:prstGeom>
        </p:spPr>
      </p:pic>
      <p:sp>
        <p:nvSpPr>
          <p:cNvPr id="11" name="Rectangle 10"/>
          <p:cNvSpPr/>
          <p:nvPr/>
        </p:nvSpPr>
        <p:spPr>
          <a:xfrm>
            <a:off x="7637551" y="4427349"/>
            <a:ext cx="3827528"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點擊圖像了解更多</a:t>
            </a:r>
            <a:endParaRPr lang="ja-JP" altLang="en-US" sz="2400" dirty="0">
              <a:solidFill>
                <a:srgbClr val="FF0000"/>
              </a:solidFill>
            </a:endParaRPr>
          </a:p>
        </p:txBody>
      </p:sp>
      <p:sp>
        <p:nvSpPr>
          <p:cNvPr id="4" name="Rectangle 3"/>
          <p:cNvSpPr/>
          <p:nvPr/>
        </p:nvSpPr>
        <p:spPr>
          <a:xfrm>
            <a:off x="4429064" y="1033256"/>
            <a:ext cx="2646878" cy="584775"/>
          </a:xfrm>
          <a:prstGeom prst="rect">
            <a:avLst/>
          </a:prstGeom>
        </p:spPr>
        <p:txBody>
          <a:bodyPr wrap="none">
            <a:spAutoFit/>
          </a:bodyPr>
          <a:lstStyle/>
          <a:p>
            <a:r>
              <a:rPr lang="ja-JP" altLang="en-US" sz="3200" dirty="0">
                <a:latin typeface="標楷體" panose="03000509000000000000" pitchFamily="65" charset="-120"/>
                <a:ea typeface="標楷體" panose="03000509000000000000" pitchFamily="65" charset="-120"/>
              </a:rPr>
              <a:t>流感偵測</a:t>
            </a:r>
            <a:r>
              <a:rPr lang="ja-JP" altLang="en-US" sz="3200" dirty="0" smtClean="0">
                <a:latin typeface="標楷體" panose="03000509000000000000" pitchFamily="65" charset="-120"/>
                <a:ea typeface="標楷體" panose="03000509000000000000" pitchFamily="65" charset="-120"/>
              </a:rPr>
              <a:t>網</a:t>
            </a:r>
            <a:r>
              <a:rPr lang="zh-TW" altLang="en-US" sz="3200" dirty="0" smtClean="0">
                <a:latin typeface="標楷體" panose="03000509000000000000" pitchFamily="65" charset="-120"/>
                <a:ea typeface="標楷體" panose="03000509000000000000" pitchFamily="65" charset="-120"/>
              </a:rPr>
              <a:t>絡</a:t>
            </a:r>
            <a:endParaRPr lang="ja-JP" altLang="en-US" sz="3200" dirty="0">
              <a:latin typeface="標楷體" panose="03000509000000000000" pitchFamily="65" charset="-120"/>
              <a:ea typeface="標楷體" panose="03000509000000000000" pitchFamily="65" charset="-120"/>
            </a:endParaRPr>
          </a:p>
        </p:txBody>
      </p:sp>
      <p:sp>
        <p:nvSpPr>
          <p:cNvPr id="10" name="Freeform 5">
            <a:extLst>
              <a:ext uri="{FF2B5EF4-FFF2-40B4-BE49-F238E27FC236}">
                <a16:creationId xmlns:a16="http://schemas.microsoft.com/office/drawing/2014/main" id="{8F835EC9-7667-4E0A-8D81-4091C18AEA21}"/>
              </a:ext>
            </a:extLst>
          </p:cNvPr>
          <p:cNvSpPr/>
          <p:nvPr/>
        </p:nvSpPr>
        <p:spPr bwMode="auto">
          <a:xfrm>
            <a:off x="3851296" y="117302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745254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703" y="1479379"/>
            <a:ext cx="11145930" cy="1451878"/>
          </a:xfrm>
          <a:ln w="38100">
            <a:solidFill>
              <a:srgbClr val="0070C0"/>
            </a:solidFill>
          </a:ln>
        </p:spPr>
        <p:txBody>
          <a:bodyPr/>
          <a:lstStyle/>
          <a:p>
            <a:pPr marL="0" indent="0">
              <a:buNone/>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被忽視的熱帶病是由 </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 </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種疾病和疾病群組成的疾病，對生活在貧困地區（主要在熱帶和亞熱帶地區）</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的人民</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造成嚴重影響</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給全世界帶來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沉重的</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社會和經濟負擔。世</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發布了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最</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新的針對被忽視的熱帶病的行動路線圖，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提出</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消除目前影響全球十多億人口的</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種熱帶病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，目標如下</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837508" y="197252"/>
            <a:ext cx="8843554"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文本框 9">
            <a:extLst>
              <a:ext uri="{FF2B5EF4-FFF2-40B4-BE49-F238E27FC236}">
                <a16:creationId xmlns:a16="http://schemas.microsoft.com/office/drawing/2014/main" id="{F6BA479E-E334-4C85-93A1-A862149B30CE}"/>
              </a:ext>
            </a:extLst>
          </p:cNvPr>
          <p:cNvSpPr txBox="1"/>
          <p:nvPr/>
        </p:nvSpPr>
        <p:spPr>
          <a:xfrm>
            <a:off x="4330886" y="898386"/>
            <a:ext cx="3000081" cy="523220"/>
          </a:xfrm>
          <a:prstGeom prst="rect">
            <a:avLst/>
          </a:prstGeom>
          <a:noFill/>
        </p:spPr>
        <p:txBody>
          <a:bodyPr wrap="square" rtlCol="0">
            <a:spAutoFit/>
          </a:bodyPr>
          <a:lstStyle/>
          <a:p>
            <a:r>
              <a:rPr lang="zh-CN" altLang="en-US" sz="2800" b="1" dirty="0" smtClean="0">
                <a:latin typeface="DFKai-SB" panose="03000509000000000000" pitchFamily="65" charset="-120"/>
                <a:ea typeface="DFKai-SB" panose="03000509000000000000" pitchFamily="65" charset="-120"/>
              </a:rPr>
              <a:t>控制</a:t>
            </a:r>
            <a:r>
              <a:rPr lang="zh-TW" altLang="en-US" sz="2800" b="1" dirty="0" smtClean="0">
                <a:latin typeface="DFKai-SB" panose="03000509000000000000" pitchFamily="65" charset="-120"/>
                <a:ea typeface="DFKai-SB" panose="03000509000000000000" pitchFamily="65" charset="-120"/>
              </a:rPr>
              <a:t>和消除疾</a:t>
            </a:r>
            <a:r>
              <a:rPr lang="zh-CN" altLang="en-US" sz="2800" b="1" dirty="0" smtClean="0">
                <a:latin typeface="DFKai-SB" panose="03000509000000000000" pitchFamily="65" charset="-120"/>
                <a:ea typeface="DFKai-SB" panose="03000509000000000000" pitchFamily="65" charset="-120"/>
              </a:rPr>
              <a:t>病</a:t>
            </a:r>
            <a:endParaRPr lang="zh-CN" altLang="en-US" sz="2800" b="1" dirty="0">
              <a:latin typeface="DFKai-SB" panose="03000509000000000000" pitchFamily="65" charset="-120"/>
              <a:ea typeface="DFKai-SB" panose="03000509000000000000" pitchFamily="65" charset="-120"/>
            </a:endParaRPr>
          </a:p>
        </p:txBody>
      </p:sp>
      <p:sp>
        <p:nvSpPr>
          <p:cNvPr id="6" name="Freeform 5">
            <a:extLst>
              <a:ext uri="{FF2B5EF4-FFF2-40B4-BE49-F238E27FC236}">
                <a16:creationId xmlns:a16="http://schemas.microsoft.com/office/drawing/2014/main" id="{8F835EC9-7667-4E0A-8D81-4091C18AEA21}"/>
              </a:ext>
            </a:extLst>
          </p:cNvPr>
          <p:cNvSpPr/>
          <p:nvPr/>
        </p:nvSpPr>
        <p:spPr bwMode="auto">
          <a:xfrm>
            <a:off x="3776156" y="99141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Rectangle 6"/>
          <p:cNvSpPr/>
          <p:nvPr/>
        </p:nvSpPr>
        <p:spPr>
          <a:xfrm>
            <a:off x="3999231" y="6051943"/>
            <a:ext cx="4878762"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聯合國新聞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news.un.org/zh/story/2021/01/1076752</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TW" altLang="en-US" sz="1200" dirty="0" smtClean="0">
                <a:latin typeface="Times New Roman" panose="02020603050405020304" pitchFamily="18" charset="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apps.who.int/gb/ebwha/pdf_files/WHA73/A73_8-ch.pdf</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456240" y="6199238"/>
            <a:ext cx="1319916" cy="503908"/>
          </a:xfrm>
          <a:prstGeom prst="rect">
            <a:avLst/>
          </a:prstGeom>
        </p:spPr>
      </p:pic>
      <p:sp>
        <p:nvSpPr>
          <p:cNvPr id="9" name="Rectangle 8"/>
          <p:cNvSpPr/>
          <p:nvPr/>
        </p:nvSpPr>
        <p:spPr>
          <a:xfrm>
            <a:off x="523703" y="3162113"/>
            <a:ext cx="8711738" cy="2677656"/>
          </a:xfrm>
          <a:prstGeom prst="rect">
            <a:avLst/>
          </a:prstGeom>
          <a:ln w="38100">
            <a:solidFill>
              <a:srgbClr val="FF0000"/>
            </a:solidFill>
          </a:ln>
        </p:spPr>
        <p:txBody>
          <a:bodyPr wrap="square">
            <a:spAutoFit/>
          </a:bodyPr>
          <a:lstStyle/>
          <a:p>
            <a:pPr algn="ctr"/>
            <a:r>
              <a:rPr lang="zh-CN" altLang="en-US" sz="2400" b="1" dirty="0">
                <a:latin typeface="標楷體" panose="03000509000000000000" pitchFamily="65" charset="-120"/>
                <a:ea typeface="標楷體" panose="03000509000000000000" pitchFamily="65" charset="-120"/>
              </a:rPr>
              <a:t>目標</a:t>
            </a:r>
          </a:p>
          <a:p>
            <a:pPr marL="285750" indent="-28575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將</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需要治療的人數減少</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90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至少</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100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個國家消除至少一種被忽視的熱帶</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根除麥地那</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龍線蟲</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dirty="0" err="1" smtClean="0">
                <a:latin typeface="Times New Roman" panose="02020603050405020304" pitchFamily="18" charset="0"/>
                <a:ea typeface="標楷體" panose="03000509000000000000" pitchFamily="65" charset="-120"/>
                <a:cs typeface="Times New Roman" panose="02020603050405020304" pitchFamily="18" charset="0"/>
              </a:rPr>
              <a:t>Dracunculiasis</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和</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雅司</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Yaws)</a:t>
            </a:r>
          </a:p>
          <a:p>
            <a:pPr marL="285750" indent="-28575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將</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患者因被忽視的熱帶病</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造成</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殘疾</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的生命時間減少</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75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將</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媒介傳播的被忽視的熱帶病造成的死亡人數減少</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75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以上</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收集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數據，推動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改善環境衞生</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和</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個人衞生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防控</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71437" y="6185776"/>
            <a:ext cx="1508995" cy="517370"/>
          </a:xfrm>
          <a:prstGeom prst="rect">
            <a:avLst/>
          </a:prstGeom>
        </p:spPr>
      </p:pic>
      <p:pic>
        <p:nvPicPr>
          <p:cNvPr id="11" name="Picture 10">
            <a:hlinkClick r:id="rId4"/>
          </p:cNvPr>
          <p:cNvPicPr>
            <a:picLocks noChangeAspect="1"/>
          </p:cNvPicPr>
          <p:nvPr/>
        </p:nvPicPr>
        <p:blipFill>
          <a:blip r:embed="rId5"/>
          <a:stretch>
            <a:fillRect/>
          </a:stretch>
        </p:blipFill>
        <p:spPr>
          <a:xfrm>
            <a:off x="9492305" y="3007377"/>
            <a:ext cx="2177328" cy="1262708"/>
          </a:xfrm>
          <a:prstGeom prst="rect">
            <a:avLst/>
          </a:prstGeom>
        </p:spPr>
      </p:pic>
      <p:pic>
        <p:nvPicPr>
          <p:cNvPr id="12" name="Picture 11">
            <a:hlinkClick r:id="rId6"/>
          </p:cNvPr>
          <p:cNvPicPr>
            <a:picLocks noChangeAspect="1"/>
          </p:cNvPicPr>
          <p:nvPr/>
        </p:nvPicPr>
        <p:blipFill>
          <a:blip r:embed="rId7"/>
          <a:stretch>
            <a:fillRect/>
          </a:stretch>
        </p:blipFill>
        <p:spPr>
          <a:xfrm>
            <a:off x="9492305" y="4346205"/>
            <a:ext cx="2177328" cy="1331545"/>
          </a:xfrm>
          <a:prstGeom prst="rect">
            <a:avLst/>
          </a:prstGeom>
        </p:spPr>
      </p:pic>
      <p:sp>
        <p:nvSpPr>
          <p:cNvPr id="13" name="Rectangle 12"/>
          <p:cNvSpPr/>
          <p:nvPr/>
        </p:nvSpPr>
        <p:spPr>
          <a:xfrm>
            <a:off x="9492305" y="5677750"/>
            <a:ext cx="2177328" cy="584775"/>
          </a:xfrm>
          <a:prstGeom prst="rect">
            <a:avLst/>
          </a:prstGeom>
          <a:ln w="28575">
            <a:solidFill>
              <a:srgbClr val="FF9966"/>
            </a:solidFill>
          </a:ln>
        </p:spPr>
        <p:txBody>
          <a:bodyPr wrap="square">
            <a:spAutoFit/>
          </a:bodyPr>
          <a:lstStyle/>
          <a:p>
            <a:pPr algn="ctr"/>
            <a:r>
              <a:rPr lang="zh-TW" altLang="en-US" sz="1600" dirty="0" smtClean="0">
                <a:solidFill>
                  <a:srgbClr val="FF0000"/>
                </a:solidFill>
                <a:latin typeface="DFKai-SB" panose="03000509000000000000" pitchFamily="65" charset="-120"/>
                <a:ea typeface="DFKai-SB" panose="03000509000000000000" pitchFamily="65" charset="-120"/>
              </a:rPr>
              <a:t>點擊圖像</a:t>
            </a:r>
            <a:r>
              <a:rPr lang="zh-TW" altLang="en-US" sz="1600" dirty="0">
                <a:solidFill>
                  <a:srgbClr val="FF0000"/>
                </a:solidFill>
                <a:latin typeface="DFKai-SB" panose="03000509000000000000" pitchFamily="65" charset="-120"/>
                <a:ea typeface="DFKai-SB" panose="03000509000000000000" pitchFamily="65" charset="-120"/>
              </a:rPr>
              <a:t>了解麥地那龍線蟲</a:t>
            </a:r>
            <a:r>
              <a:rPr lang="zh-TW" altLang="en-US" sz="1600" dirty="0" smtClean="0">
                <a:solidFill>
                  <a:srgbClr val="FF0000"/>
                </a:solidFill>
                <a:latin typeface="DFKai-SB" panose="03000509000000000000" pitchFamily="65" charset="-120"/>
                <a:ea typeface="DFKai-SB" panose="03000509000000000000" pitchFamily="65" charset="-120"/>
              </a:rPr>
              <a:t>病和</a:t>
            </a:r>
            <a:r>
              <a:rPr lang="zh-TW" altLang="en-US" sz="1600" dirty="0">
                <a:solidFill>
                  <a:srgbClr val="FF0000"/>
                </a:solidFill>
                <a:latin typeface="DFKai-SB" panose="03000509000000000000" pitchFamily="65" charset="-120"/>
                <a:ea typeface="DFKai-SB" panose="03000509000000000000" pitchFamily="65" charset="-120"/>
              </a:rPr>
              <a:t>雅司</a:t>
            </a:r>
            <a:r>
              <a:rPr lang="zh-TW" altLang="en-US" sz="1600" dirty="0" smtClean="0">
                <a:solidFill>
                  <a:srgbClr val="FF0000"/>
                </a:solidFill>
                <a:latin typeface="DFKai-SB" panose="03000509000000000000" pitchFamily="65" charset="-120"/>
                <a:ea typeface="DFKai-SB" panose="03000509000000000000" pitchFamily="65" charset="-120"/>
              </a:rPr>
              <a:t>病</a:t>
            </a:r>
            <a:endParaRPr lang="en-US" altLang="zh-TW" sz="1600"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44431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69D05833-BA28-4FF2-9EF0-CB450C84B0B9}"/>
              </a:ext>
            </a:extLst>
          </p:cNvPr>
          <p:cNvSpPr/>
          <p:nvPr/>
        </p:nvSpPr>
        <p:spPr>
          <a:xfrm flipV="1">
            <a:off x="425888" y="3852907"/>
            <a:ext cx="11318106" cy="2060057"/>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6" name="矩形 5">
            <a:extLst>
              <a:ext uri="{FF2B5EF4-FFF2-40B4-BE49-F238E27FC236}">
                <a16:creationId xmlns:a16="http://schemas.microsoft.com/office/drawing/2014/main" id="{BF16700D-00B7-41AA-AD6C-D5F3CA89BDF5}"/>
              </a:ext>
            </a:extLst>
          </p:cNvPr>
          <p:cNvSpPr/>
          <p:nvPr/>
        </p:nvSpPr>
        <p:spPr>
          <a:xfrm>
            <a:off x="672171" y="3991917"/>
            <a:ext cx="10606835" cy="1997822"/>
          </a:xfrm>
          <a:prstGeom prst="rect">
            <a:avLst/>
          </a:prstGeom>
        </p:spPr>
        <p:txBody>
          <a:bodyPr wrap="square" anchor="t">
            <a:noAutofit/>
          </a:bodyPr>
          <a:lstStyle/>
          <a:p>
            <a:pPr marL="342900" indent="-342900">
              <a:spcAft>
                <a:spcPts val="600"/>
              </a:spcAft>
              <a:buClr>
                <a:srgbClr val="C00000"/>
              </a:buClr>
              <a:buFont typeface="Wingdings" panose="05000000000000000000" pitchFamily="2" charset="2"/>
              <a:buChar char="l"/>
            </a:pPr>
            <a:endParaRPr lang="zh-CN" altLang="en-US" sz="2400" dirty="0">
              <a:latin typeface="DFKai-SB" panose="03000509000000000000" pitchFamily="65" charset="-120"/>
              <a:ea typeface="DFKai-SB" panose="03000509000000000000" pitchFamily="65" charset="-120"/>
            </a:endParaRPr>
          </a:p>
        </p:txBody>
      </p:sp>
      <p:sp>
        <p:nvSpPr>
          <p:cNvPr id="2" name="文本框 1">
            <a:extLst>
              <a:ext uri="{FF2B5EF4-FFF2-40B4-BE49-F238E27FC236}">
                <a16:creationId xmlns:a16="http://schemas.microsoft.com/office/drawing/2014/main" id="{F81017E8-E0E5-4266-BE99-A19A2A002389}"/>
              </a:ext>
            </a:extLst>
          </p:cNvPr>
          <p:cNvSpPr txBox="1"/>
          <p:nvPr/>
        </p:nvSpPr>
        <p:spPr>
          <a:xfrm>
            <a:off x="425888" y="1576917"/>
            <a:ext cx="11210767" cy="1692771"/>
          </a:xfrm>
          <a:prstGeom prst="rect">
            <a:avLst/>
          </a:prstGeom>
          <a:noFill/>
          <a:ln w="38100">
            <a:solidFill>
              <a:srgbClr val="FF0000"/>
            </a:solidFill>
          </a:ln>
        </p:spPr>
        <p:txBody>
          <a:bodyPr wrap="square" rtlCol="0">
            <a:spAutoFit/>
          </a:bodyPr>
          <a:lstStyle/>
          <a:p>
            <a:r>
              <a:rPr lang="zh-CN" altLang="en-US" sz="2600" dirty="0" smtClean="0">
                <a:latin typeface="DFKai-SB" panose="03000509000000000000" pitchFamily="65" charset="-120"/>
                <a:ea typeface="DFKai-SB" panose="03000509000000000000" pitchFamily="65" charset="-120"/>
              </a:rPr>
              <a:t>制定</a:t>
            </a:r>
            <a:r>
              <a:rPr lang="zh-CN" altLang="en-US" sz="2600" dirty="0">
                <a:latin typeface="DFKai-SB" panose="03000509000000000000" pitchFamily="65" charset="-120"/>
                <a:ea typeface="DFKai-SB" panose="03000509000000000000" pitchFamily="65" charset="-120"/>
              </a:rPr>
              <a:t>全面的全球行動計劃，從</a:t>
            </a:r>
            <a:r>
              <a:rPr lang="zh-CN" altLang="en-US" sz="2600" dirty="0" smtClean="0">
                <a:latin typeface="DFKai-SB" panose="03000509000000000000" pitchFamily="65" charset="-120"/>
                <a:ea typeface="DFKai-SB" panose="03000509000000000000" pitchFamily="65" charset="-120"/>
              </a:rPr>
              <a:t>關注心血管疾病</a:t>
            </a:r>
            <a:r>
              <a:rPr lang="zh-TW" altLang="en-US"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癌症、呼吸系統疾病</a:t>
            </a:r>
            <a:r>
              <a:rPr lang="zh-TW" altLang="en-US"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糖尿病</a:t>
            </a:r>
            <a:r>
              <a:rPr lang="zh-TW" altLang="en-US" sz="2600" dirty="0" smtClean="0">
                <a:latin typeface="DFKai-SB" panose="03000509000000000000" pitchFamily="65" charset="-120"/>
                <a:ea typeface="DFKai-SB" panose="03000509000000000000" pitchFamily="65" charset="-120"/>
              </a:rPr>
              <a:t>等非傳染病，到</a:t>
            </a:r>
            <a:r>
              <a:rPr lang="zh-TW" altLang="en-US" sz="2600" dirty="0">
                <a:latin typeface="DFKai-SB" panose="03000509000000000000" pitchFamily="65" charset="-120"/>
                <a:ea typeface="DFKai-SB" panose="03000509000000000000" pitchFamily="65" charset="-120"/>
              </a:rPr>
              <a:t>促進</a:t>
            </a:r>
            <a:r>
              <a:rPr lang="zh-CN" altLang="en-US" sz="2600" dirty="0" smtClean="0">
                <a:latin typeface="DFKai-SB" panose="03000509000000000000" pitchFamily="65" charset="-120"/>
                <a:ea typeface="DFKai-SB" panose="03000509000000000000" pitchFamily="65" charset="-120"/>
              </a:rPr>
              <a:t>精神衞生、老</a:t>
            </a:r>
            <a:r>
              <a:rPr lang="zh-TW" altLang="en-US" sz="2600" dirty="0" smtClean="0">
                <a:latin typeface="DFKai-SB" panose="03000509000000000000" pitchFamily="65" charset="-120"/>
                <a:ea typeface="DFKai-SB" panose="03000509000000000000" pitchFamily="65" charset="-120"/>
              </a:rPr>
              <a:t>年健康</a:t>
            </a:r>
            <a:r>
              <a:rPr lang="zh-CN" altLang="en-US"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婦</a:t>
            </a:r>
            <a:r>
              <a:rPr lang="zh-TW" altLang="en-US" sz="2600" dirty="0">
                <a:latin typeface="DFKai-SB" panose="03000509000000000000" pitchFamily="65" charset="-120"/>
                <a:ea typeface="DFKai-SB" panose="03000509000000000000" pitchFamily="65" charset="-120"/>
              </a:rPr>
              <a:t>幼</a:t>
            </a:r>
            <a:r>
              <a:rPr lang="zh-TW" altLang="en-US" sz="2600" dirty="0" smtClean="0">
                <a:latin typeface="DFKai-SB" panose="03000509000000000000" pitchFamily="65" charset="-120"/>
                <a:ea typeface="DFKai-SB" panose="03000509000000000000" pitchFamily="65" charset="-120"/>
              </a:rPr>
              <a:t>健康</a:t>
            </a:r>
            <a:r>
              <a:rPr lang="zh-TW" altLang="en-US" sz="2600" dirty="0">
                <a:latin typeface="DFKai-SB" panose="03000509000000000000" pitchFamily="65" charset="-120"/>
                <a:ea typeface="DFKai-SB" panose="03000509000000000000" pitchFamily="65" charset="-120"/>
              </a:rPr>
              <a:t>、孕產婦健康、新生兒、</a:t>
            </a:r>
            <a:r>
              <a:rPr lang="zh-TW" altLang="en-US" sz="2600" dirty="0" smtClean="0">
                <a:latin typeface="DFKai-SB" panose="03000509000000000000" pitchFamily="65" charset="-120"/>
                <a:ea typeface="DFKai-SB" panose="03000509000000000000" pitchFamily="65" charset="-120"/>
              </a:rPr>
              <a:t>兒童與青少年健康，以及</a:t>
            </a:r>
            <a:r>
              <a:rPr lang="zh-CN" altLang="en-US" sz="2600" dirty="0" smtClean="0">
                <a:latin typeface="DFKai-SB" panose="03000509000000000000" pitchFamily="65" charset="-120"/>
                <a:ea typeface="DFKai-SB" panose="03000509000000000000" pitchFamily="65" charset="-120"/>
              </a:rPr>
              <a:t>致力</a:t>
            </a:r>
            <a:r>
              <a:rPr lang="zh-TW" altLang="en-US" sz="2600" dirty="0" smtClean="0">
                <a:latin typeface="DFKai-SB" panose="03000509000000000000" pitchFamily="65" charset="-120"/>
                <a:ea typeface="DFKai-SB" panose="03000509000000000000" pitchFamily="65" charset="-120"/>
              </a:rPr>
              <a:t>訂定</a:t>
            </a:r>
            <a:r>
              <a:rPr lang="zh-CN" altLang="en-US" sz="2600" dirty="0">
                <a:latin typeface="DFKai-SB" panose="03000509000000000000" pitchFamily="65" charset="-120"/>
                <a:ea typeface="DFKai-SB" panose="03000509000000000000" pitchFamily="65" charset="-120"/>
              </a:rPr>
              <a:t>基本衞</a:t>
            </a:r>
            <a:r>
              <a:rPr lang="zh-CN" altLang="en-US" sz="2600" dirty="0" smtClean="0">
                <a:latin typeface="DFKai-SB" panose="03000509000000000000" pitchFamily="65" charset="-120"/>
                <a:ea typeface="DFKai-SB" panose="03000509000000000000" pitchFamily="65" charset="-120"/>
              </a:rPr>
              <a:t>生體系最低限度所需要的藥品</a:t>
            </a:r>
            <a:r>
              <a:rPr lang="zh-TW" altLang="en-US" sz="2600" dirty="0" smtClean="0">
                <a:latin typeface="DFKai-SB" panose="03000509000000000000" pitchFamily="65" charset="-120"/>
                <a:ea typeface="DFKai-SB" panose="03000509000000000000" pitchFamily="65" charset="-120"/>
              </a:rPr>
              <a:t>、通過公約控制煙草等，觸及多個層面與範疇</a:t>
            </a:r>
            <a:r>
              <a:rPr lang="zh-CN" altLang="en-US" sz="2600" dirty="0" smtClean="0">
                <a:latin typeface="DFKai-SB" panose="03000509000000000000" pitchFamily="65" charset="-120"/>
                <a:ea typeface="DFKai-SB" panose="03000509000000000000" pitchFamily="65" charset="-120"/>
              </a:rPr>
              <a:t>。</a:t>
            </a:r>
            <a:endParaRPr lang="zh-CN" altLang="en-US" sz="2600" b="1" dirty="0">
              <a:solidFill>
                <a:srgbClr val="FF0000"/>
              </a:solidFill>
              <a:latin typeface="DFKai-SB" panose="03000509000000000000" pitchFamily="65" charset="-120"/>
              <a:ea typeface="DFKai-SB" panose="03000509000000000000" pitchFamily="65" charset="-120"/>
            </a:endParaRPr>
          </a:p>
        </p:txBody>
      </p:sp>
      <p:sp>
        <p:nvSpPr>
          <p:cNvPr id="8" name="文本框 7">
            <a:extLst>
              <a:ext uri="{FF2B5EF4-FFF2-40B4-BE49-F238E27FC236}">
                <a16:creationId xmlns:a16="http://schemas.microsoft.com/office/drawing/2014/main" id="{9B74A5BB-780D-4D3F-9158-4FD65712AB12}"/>
              </a:ext>
            </a:extLst>
          </p:cNvPr>
          <p:cNvSpPr txBox="1"/>
          <p:nvPr/>
        </p:nvSpPr>
        <p:spPr>
          <a:xfrm>
            <a:off x="4151515" y="953479"/>
            <a:ext cx="3648145"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cs typeface="+mj-cs"/>
              </a:rPr>
              <a:t>控制非傳染病及其他</a:t>
            </a:r>
          </a:p>
        </p:txBody>
      </p:sp>
      <p:sp>
        <p:nvSpPr>
          <p:cNvPr id="9" name="Freeform 5">
            <a:extLst>
              <a:ext uri="{FF2B5EF4-FFF2-40B4-BE49-F238E27FC236}">
                <a16:creationId xmlns:a16="http://schemas.microsoft.com/office/drawing/2014/main" id="{56EFB796-31AA-43F4-8D76-1C4FA3F7B0F4}"/>
              </a:ext>
            </a:extLst>
          </p:cNvPr>
          <p:cNvSpPr/>
          <p:nvPr/>
        </p:nvSpPr>
        <p:spPr bwMode="auto">
          <a:xfrm>
            <a:off x="3619832" y="103298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任意多边形: 形状 7">
            <a:extLst>
              <a:ext uri="{FF2B5EF4-FFF2-40B4-BE49-F238E27FC236}">
                <a16:creationId xmlns:a16="http://schemas.microsoft.com/office/drawing/2014/main" id="{38D14C48-A823-4288-9BC6-DF5A8579D713}"/>
              </a:ext>
            </a:extLst>
          </p:cNvPr>
          <p:cNvSpPr/>
          <p:nvPr/>
        </p:nvSpPr>
        <p:spPr bwMode="auto">
          <a:xfrm>
            <a:off x="1445622" y="201103"/>
            <a:ext cx="882618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14" name="文本框 7">
            <a:extLst>
              <a:ext uri="{FF2B5EF4-FFF2-40B4-BE49-F238E27FC236}">
                <a16:creationId xmlns:a16="http://schemas.microsoft.com/office/drawing/2014/main" id="{9B74A5BB-780D-4D3F-9158-4FD65712AB12}"/>
              </a:ext>
            </a:extLst>
          </p:cNvPr>
          <p:cNvSpPr txBox="1"/>
          <p:nvPr/>
        </p:nvSpPr>
        <p:spPr>
          <a:xfrm>
            <a:off x="4915806" y="3340207"/>
            <a:ext cx="1612247" cy="480131"/>
          </a:xfrm>
          <a:prstGeom prst="rect">
            <a:avLst/>
          </a:prstGeom>
          <a:noFill/>
        </p:spPr>
        <p:txBody>
          <a:bodyPr wrap="square" rtlCol="0">
            <a:spAutoFit/>
          </a:bodyPr>
          <a:lstStyle/>
          <a:p>
            <a:pPr>
              <a:lnSpc>
                <a:spcPct val="90000"/>
              </a:lnSpc>
              <a:spcBef>
                <a:spcPct val="0"/>
              </a:spcBef>
              <a:spcAft>
                <a:spcPts val="600"/>
              </a:spcAft>
            </a:pPr>
            <a:r>
              <a:rPr lang="zh-TW" altLang="en-US" sz="2800" b="1" dirty="0" smtClean="0">
                <a:latin typeface="DFKai-SB" panose="03000509000000000000" pitchFamily="65" charset="-120"/>
                <a:ea typeface="DFKai-SB" panose="03000509000000000000" pitchFamily="65" charset="-120"/>
                <a:cs typeface="+mj-cs"/>
              </a:rPr>
              <a:t>行動舉隅</a:t>
            </a:r>
            <a:endParaRPr lang="zh-CN" altLang="en-US" sz="2800" b="1" dirty="0">
              <a:latin typeface="DFKai-SB" panose="03000509000000000000" pitchFamily="65" charset="-120"/>
              <a:ea typeface="DFKai-SB" panose="03000509000000000000" pitchFamily="65" charset="-120"/>
              <a:cs typeface="+mj-cs"/>
            </a:endParaRPr>
          </a:p>
        </p:txBody>
      </p:sp>
      <p:sp>
        <p:nvSpPr>
          <p:cNvPr id="3" name="Rectangle 2"/>
          <p:cNvSpPr/>
          <p:nvPr/>
        </p:nvSpPr>
        <p:spPr>
          <a:xfrm>
            <a:off x="533226" y="3980228"/>
            <a:ext cx="11103429" cy="1938992"/>
          </a:xfrm>
          <a:prstGeom prst="rect">
            <a:avLst/>
          </a:prstGeom>
        </p:spPr>
        <p:txBody>
          <a:bodyPr wrap="square">
            <a:spAutoFit/>
          </a:bodyPr>
          <a:lstStyle/>
          <a:p>
            <a:pPr marL="342900" indent="-342900">
              <a:buFont typeface="Arial" panose="020B0604020202020204" pitchFamily="34" charset="0"/>
              <a:buChar char="•"/>
            </a:pP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年可持續發展議程確認非傳染病是可持續發展的一項重大挑戰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（可持續發展目標具體目標</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促進和監測全球防治非傳染病行動方面</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擔起</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領導和協調</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角色，並</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制定</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《2013-2020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年預防和控制非傳染性疾病全球行動計劃</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也推動</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健康</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飲食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應對</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超重</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和</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肥胖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問題對大眾健康的威脅</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並以</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多項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策略、活動和計劃等來提高大眾的認識與關注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2110524" y="6074844"/>
            <a:ext cx="6809032" cy="738664"/>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世衞</a:t>
            </a:r>
            <a:endParaRPr lang="en-US" sz="14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https://www.who.int/zh/news-room/fact-sheets/detail/noncommunicable-diseases</a:t>
            </a: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https://www.who.int/zh/news-room/fact-sheets/detail/obesity-and-overweight</a:t>
            </a:r>
            <a:endParaRPr lang="en-US" sz="1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533226" y="6094156"/>
            <a:ext cx="1319916" cy="503908"/>
          </a:xfrm>
          <a:prstGeom prst="rect">
            <a:avLst/>
          </a:prstGeom>
        </p:spPr>
      </p:pic>
    </p:spTree>
    <p:extLst>
      <p:ext uri="{BB962C8B-B14F-4D97-AF65-F5344CB8AC3E}">
        <p14:creationId xmlns:p14="http://schemas.microsoft.com/office/powerpoint/2010/main" val="4250335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9480" y="4226931"/>
            <a:ext cx="9031844" cy="1615115"/>
          </a:xfrm>
          <a:ln w="38100">
            <a:solidFill>
              <a:srgbClr val="FF0000"/>
            </a:solidFill>
          </a:ln>
        </p:spPr>
        <p:txBody>
          <a:bodyPr/>
          <a:lstStyle/>
          <a:p>
            <a:pPr marL="0" indent="0">
              <a:buNone/>
            </a:pPr>
            <a:r>
              <a:rPr lang="zh-TW" altLang="en-US" sz="2400" dirty="0" smtClean="0">
                <a:latin typeface="標楷體" panose="03000509000000000000" pitchFamily="65" charset="-120"/>
                <a:ea typeface="標楷體" panose="03000509000000000000" pitchFamily="65" charset="-120"/>
              </a:rPr>
              <a:t>促進青年健康方面，世衞提供</a:t>
            </a:r>
            <a:r>
              <a:rPr lang="zh-CN" altLang="en-US" sz="2400" dirty="0" smtClean="0">
                <a:latin typeface="標楷體" panose="03000509000000000000" pitchFamily="65" charset="-120"/>
                <a:ea typeface="標楷體" panose="03000509000000000000" pitchFamily="65" charset="-120"/>
              </a:rPr>
              <a:t>指導意見幫助各國政府計劃、實施、監測和評估青少年健康規劃。</a:t>
            </a:r>
            <a:endParaRPr lang="en-US" altLang="zh-CN" sz="2400" dirty="0" smtClean="0">
              <a:latin typeface="標楷體" panose="03000509000000000000" pitchFamily="65" charset="-120"/>
              <a:ea typeface="標楷體" panose="03000509000000000000" pitchFamily="65" charset="-120"/>
            </a:endParaRPr>
          </a:p>
          <a:p>
            <a:pPr marL="0" indent="0">
              <a:buNone/>
            </a:pPr>
            <a:r>
              <a:rPr lang="zh-TW" altLang="en-US" sz="2400" dirty="0" smtClean="0">
                <a:latin typeface="標楷體" panose="03000509000000000000" pitchFamily="65" charset="-120"/>
                <a:ea typeface="標楷體" panose="03000509000000000000" pitchFamily="65" charset="-120"/>
              </a:rPr>
              <a:t>香港衞</a:t>
            </a:r>
            <a:r>
              <a:rPr lang="zh-TW" altLang="en-US" sz="2400" dirty="0">
                <a:latin typeface="標楷體" panose="03000509000000000000" pitchFamily="65" charset="-120"/>
                <a:ea typeface="標楷體" panose="03000509000000000000" pitchFamily="65" charset="-120"/>
              </a:rPr>
              <a:t>生署學生健康服務亦為青少年提供健康</a:t>
            </a:r>
            <a:r>
              <a:rPr lang="zh-TW" altLang="en-US" sz="2400" dirty="0" smtClean="0">
                <a:latin typeface="標楷體" panose="03000509000000000000" pitchFamily="65" charset="-120"/>
                <a:ea typeface="標楷體" panose="03000509000000000000" pitchFamily="65" charset="-120"/>
              </a:rPr>
              <a:t>生活知識、建議和活動等，推廣身心健康與良好社交生活。</a:t>
            </a:r>
            <a:endParaRPr lang="en-US" altLang="zh-TW" sz="2400" dirty="0" smtClean="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994262" y="164743"/>
            <a:ext cx="882618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Rectangle 4"/>
          <p:cNvSpPr/>
          <p:nvPr/>
        </p:nvSpPr>
        <p:spPr>
          <a:xfrm>
            <a:off x="864318" y="5965992"/>
            <a:ext cx="7872358"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世衞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www.who.int/zh/news-room/fact-sheets/detail/adolescents-health-risks-and-solutions</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聯合國</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news.un.org/zh/story/2021/06/1086722</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香港衞生署</a:t>
            </a:r>
            <a:r>
              <a:rPr lang="en-US" altLang="zh-TW"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www.studenthealth.gov.hk/tc_chi/health/health_hl/health_hl_ahl.html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6" name="Rectangle 5"/>
          <p:cNvSpPr/>
          <p:nvPr/>
        </p:nvSpPr>
        <p:spPr>
          <a:xfrm>
            <a:off x="519480" y="1394614"/>
            <a:ext cx="9031844" cy="2677656"/>
          </a:xfrm>
          <a:prstGeom prst="rect">
            <a:avLst/>
          </a:prstGeom>
          <a:ln w="38100">
            <a:solidFill>
              <a:srgbClr val="0070C0"/>
            </a:solidFill>
          </a:ln>
        </p:spPr>
        <p:txBody>
          <a:bodyPr wrap="square">
            <a:spAutoFit/>
          </a:bodyPr>
          <a:lstStyle/>
          <a:p>
            <a:pPr algn="ctr"/>
            <a:r>
              <a:rPr lang="zh-TW" altLang="en-US" sz="2400" dirty="0" smtClean="0">
                <a:latin typeface="標楷體" panose="03000509000000000000" pitchFamily="65" charset="-120"/>
                <a:ea typeface="標楷體" panose="03000509000000000000" pitchFamily="65" charset="-120"/>
              </a:rPr>
              <a:t>知多點</a:t>
            </a:r>
            <a:endParaRPr lang="en-US" altLang="zh-TW"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世衞指出，意外傷害、暴力、抑鬱症、酒精、吸煙、吸毒、傳染病與非傳染病等影響青少年健康問題，當中青少年吸食大麻是傷害青少年</a:t>
            </a:r>
            <a:r>
              <a:rPr lang="zh-TW" altLang="en-US" sz="2400" dirty="0">
                <a:latin typeface="標楷體" panose="03000509000000000000" pitchFamily="65" charset="-120"/>
                <a:ea typeface="標楷體" panose="03000509000000000000" pitchFamily="65" charset="-120"/>
              </a:rPr>
              <a:t>健康的原因之一。</a:t>
            </a:r>
            <a:endParaRPr lang="en-US" altLang="zh-TW"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聯合國</a:t>
            </a:r>
            <a:r>
              <a:rPr lang="zh-TW" altLang="en-US" sz="2400" dirty="0">
                <a:latin typeface="標楷體" panose="03000509000000000000" pitchFamily="65" charset="-120"/>
                <a:ea typeface="標楷體" panose="03000509000000000000" pitchFamily="65" charset="-120"/>
              </a:rPr>
              <a:t>毒品和犯罪問題</a:t>
            </a:r>
            <a:r>
              <a:rPr lang="zh-TW" altLang="en-US" sz="2400" dirty="0" smtClean="0">
                <a:latin typeface="標楷體" panose="03000509000000000000" pitchFamily="65" charset="-120"/>
                <a:ea typeface="標楷體" panose="03000509000000000000" pitchFamily="65" charset="-120"/>
              </a:rPr>
              <a:t>辦公室指出，</a:t>
            </a:r>
            <a:r>
              <a:rPr lang="zh-CN" altLang="en-US" sz="2400" dirty="0" smtClean="0">
                <a:latin typeface="標楷體" panose="03000509000000000000" pitchFamily="65" charset="-120"/>
                <a:ea typeface="標楷體" panose="03000509000000000000" pitchFamily="65" charset="-120"/>
              </a:rPr>
              <a:t>儘管有證據表明大麻的使用與各種健康和其他傷害有關，青少年</a:t>
            </a:r>
            <a:r>
              <a:rPr lang="zh-TW" altLang="en-US" sz="2400" dirty="0">
                <a:latin typeface="標楷體" panose="03000509000000000000" pitchFamily="65" charset="-120"/>
                <a:ea typeface="標楷體" panose="03000509000000000000" pitchFamily="65" charset="-120"/>
              </a:rPr>
              <a:t>對</a:t>
            </a:r>
            <a:r>
              <a:rPr lang="zh-TW" altLang="en-US" sz="2400" dirty="0" smtClean="0">
                <a:latin typeface="標楷體" panose="03000509000000000000" pitchFamily="65" charset="-120"/>
                <a:ea typeface="標楷體" panose="03000509000000000000" pitchFamily="65" charset="-120"/>
              </a:rPr>
              <a:t>大麻危險性的意識則有所</a:t>
            </a:r>
            <a:r>
              <a:rPr lang="zh-CN" altLang="en-US" sz="2400" dirty="0" smtClean="0">
                <a:latin typeface="標楷體" panose="03000509000000000000" pitchFamily="65" charset="-120"/>
                <a:ea typeface="標楷體" panose="03000509000000000000" pitchFamily="65" charset="-120"/>
              </a:rPr>
              <a:t>下降</a:t>
            </a:r>
            <a:r>
              <a:rPr lang="zh-TW" altLang="en-US" sz="2400" dirty="0" smtClean="0">
                <a:latin typeface="標楷體" panose="03000509000000000000" pitchFamily="65" charset="-120"/>
                <a:ea typeface="標楷體" panose="03000509000000000000" pitchFamily="65" charset="-120"/>
              </a:rPr>
              <a:t>，並呼籲</a:t>
            </a:r>
            <a:r>
              <a:rPr lang="zh-CN" altLang="en-US" sz="2400" dirty="0" smtClean="0">
                <a:latin typeface="標楷體" panose="03000509000000000000" pitchFamily="65" charset="-120"/>
                <a:ea typeface="標楷體" panose="03000509000000000000" pitchFamily="65" charset="-120"/>
              </a:rPr>
              <a:t>教育</a:t>
            </a:r>
            <a:r>
              <a:rPr lang="zh-TW" altLang="en-US" sz="2400" dirty="0" smtClean="0">
                <a:latin typeface="標楷體" panose="03000509000000000000" pitchFamily="65" charset="-120"/>
                <a:ea typeface="標楷體" panose="03000509000000000000" pitchFamily="65" charset="-120"/>
              </a:rPr>
              <a:t>青少年認識毒品害處</a:t>
            </a:r>
            <a:r>
              <a:rPr lang="zh-CN" altLang="en-US" sz="2400" dirty="0" smtClean="0">
                <a:latin typeface="標楷體" panose="03000509000000000000" pitchFamily="65" charset="-120"/>
                <a:ea typeface="標楷體" panose="03000509000000000000" pitchFamily="65" charset="-120"/>
              </a:rPr>
              <a:t>，保障公共健康。 </a:t>
            </a:r>
            <a:endParaRPr lang="zh-TW" altLang="en-US" sz="2400" dirty="0">
              <a:latin typeface="標楷體" panose="03000509000000000000" pitchFamily="65" charset="-120"/>
              <a:ea typeface="標楷體" panose="03000509000000000000" pitchFamily="65" charset="-120"/>
            </a:endParaRPr>
          </a:p>
        </p:txBody>
      </p:sp>
      <p:pic>
        <p:nvPicPr>
          <p:cNvPr id="7" name="Picture 6">
            <a:hlinkClick r:id="rId2"/>
          </p:cNvPr>
          <p:cNvPicPr>
            <a:picLocks noChangeAspect="1"/>
          </p:cNvPicPr>
          <p:nvPr/>
        </p:nvPicPr>
        <p:blipFill>
          <a:blip r:embed="rId3"/>
          <a:stretch>
            <a:fillRect/>
          </a:stretch>
        </p:blipFill>
        <p:spPr>
          <a:xfrm>
            <a:off x="9812821" y="1495657"/>
            <a:ext cx="1481442" cy="1955541"/>
          </a:xfrm>
          <a:prstGeom prst="rect">
            <a:avLst/>
          </a:prstGeom>
        </p:spPr>
      </p:pic>
      <p:pic>
        <p:nvPicPr>
          <p:cNvPr id="8" name="Picture 7"/>
          <p:cNvPicPr>
            <a:picLocks noChangeAspect="1"/>
          </p:cNvPicPr>
          <p:nvPr/>
        </p:nvPicPr>
        <p:blipFill>
          <a:blip r:embed="rId4"/>
          <a:stretch>
            <a:fillRect/>
          </a:stretch>
        </p:blipFill>
        <p:spPr>
          <a:xfrm>
            <a:off x="158872" y="227232"/>
            <a:ext cx="1594256" cy="580365"/>
          </a:xfrm>
          <a:prstGeom prst="rect">
            <a:avLst/>
          </a:prstGeom>
        </p:spPr>
      </p:pic>
      <p:sp>
        <p:nvSpPr>
          <p:cNvPr id="9" name="Rectangle 8"/>
          <p:cNvSpPr/>
          <p:nvPr/>
        </p:nvSpPr>
        <p:spPr>
          <a:xfrm>
            <a:off x="4068252" y="879382"/>
            <a:ext cx="2339102" cy="461665"/>
          </a:xfrm>
          <a:prstGeom prst="rect">
            <a:avLst/>
          </a:prstGeom>
        </p:spPr>
        <p:txBody>
          <a:bodyPr wrap="none">
            <a:spAutoFit/>
          </a:bodyPr>
          <a:lstStyle/>
          <a:p>
            <a:r>
              <a:rPr lang="zh-TW" altLang="en-US" sz="2400" dirty="0" smtClean="0">
                <a:latin typeface="DFKai-SB" panose="03000509000000000000" pitchFamily="65" charset="-120"/>
                <a:ea typeface="DFKai-SB" panose="03000509000000000000" pitchFamily="65" charset="-120"/>
              </a:rPr>
              <a:t>促進青少年</a:t>
            </a:r>
            <a:r>
              <a:rPr lang="zh-TW" altLang="en-US" sz="2400" dirty="0">
                <a:latin typeface="DFKai-SB" panose="03000509000000000000" pitchFamily="65" charset="-120"/>
                <a:ea typeface="DFKai-SB" panose="03000509000000000000" pitchFamily="65" charset="-120"/>
              </a:rPr>
              <a:t>健康</a:t>
            </a:r>
            <a:endParaRPr lang="en-US" sz="2400" dirty="0"/>
          </a:p>
        </p:txBody>
      </p:sp>
      <p:sp>
        <p:nvSpPr>
          <p:cNvPr id="10" name="Freeform 9">
            <a:extLst>
              <a:ext uri="{FF2B5EF4-FFF2-40B4-BE49-F238E27FC236}">
                <a16:creationId xmlns:a16="http://schemas.microsoft.com/office/drawing/2014/main" id="{8F835EC9-7667-4E0A-8D81-4091C18AEA21}"/>
              </a:ext>
            </a:extLst>
          </p:cNvPr>
          <p:cNvSpPr/>
          <p:nvPr/>
        </p:nvSpPr>
        <p:spPr bwMode="auto">
          <a:xfrm>
            <a:off x="3227655" y="97352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Rectangle 12"/>
          <p:cNvSpPr/>
          <p:nvPr/>
        </p:nvSpPr>
        <p:spPr>
          <a:xfrm>
            <a:off x="9768533" y="3451198"/>
            <a:ext cx="1539150" cy="523220"/>
          </a:xfrm>
          <a:prstGeom prst="rect">
            <a:avLst/>
          </a:prstGeom>
          <a:ln w="28575">
            <a:solidFill>
              <a:srgbClr val="FF9966"/>
            </a:solidFill>
          </a:ln>
        </p:spPr>
        <p:txBody>
          <a:bodyPr wrap="square">
            <a:spAutoFit/>
          </a:bodyPr>
          <a:lstStyle/>
          <a:p>
            <a:r>
              <a:rPr lang="zh-TW" altLang="en-US" sz="1400" dirty="0" smtClean="0">
                <a:solidFill>
                  <a:srgbClr val="FF0000"/>
                </a:solidFill>
                <a:latin typeface="DFKai-SB" panose="03000509000000000000" pitchFamily="65" charset="-120"/>
                <a:ea typeface="DFKai-SB" panose="03000509000000000000" pitchFamily="65" charset="-120"/>
              </a:rPr>
              <a:t>點擊圖像了解世衞相關計劃</a:t>
            </a:r>
            <a:endParaRPr lang="ja-JP" altLang="en-US" sz="1400" dirty="0">
              <a:solidFill>
                <a:srgbClr val="FF0000"/>
              </a:solidFill>
            </a:endParaRPr>
          </a:p>
        </p:txBody>
      </p:sp>
      <p:pic>
        <p:nvPicPr>
          <p:cNvPr id="2" name="Picture 1">
            <a:hlinkClick r:id="rId5"/>
          </p:cNvPr>
          <p:cNvPicPr>
            <a:picLocks noChangeAspect="1"/>
          </p:cNvPicPr>
          <p:nvPr/>
        </p:nvPicPr>
        <p:blipFill>
          <a:blip r:embed="rId6"/>
          <a:stretch>
            <a:fillRect/>
          </a:stretch>
        </p:blipFill>
        <p:spPr>
          <a:xfrm>
            <a:off x="9812821" y="4072270"/>
            <a:ext cx="1494862" cy="1898804"/>
          </a:xfrm>
          <a:prstGeom prst="rect">
            <a:avLst/>
          </a:prstGeom>
        </p:spPr>
      </p:pic>
      <p:sp>
        <p:nvSpPr>
          <p:cNvPr id="12" name="Rectangle 11"/>
          <p:cNvSpPr/>
          <p:nvPr/>
        </p:nvSpPr>
        <p:spPr>
          <a:xfrm>
            <a:off x="9812821" y="5971074"/>
            <a:ext cx="1494862" cy="523220"/>
          </a:xfrm>
          <a:prstGeom prst="rect">
            <a:avLst/>
          </a:prstGeom>
          <a:ln w="28575">
            <a:solidFill>
              <a:srgbClr val="FF9966"/>
            </a:solidFill>
          </a:ln>
        </p:spPr>
        <p:txBody>
          <a:bodyPr wrap="square">
            <a:spAutoFit/>
          </a:bodyPr>
          <a:lstStyle/>
          <a:p>
            <a:r>
              <a:rPr lang="zh-TW" altLang="en-US" sz="1400" dirty="0" smtClean="0">
                <a:solidFill>
                  <a:srgbClr val="FF0000"/>
                </a:solidFill>
                <a:latin typeface="DFKai-SB" panose="03000509000000000000" pitchFamily="65" charset="-120"/>
                <a:ea typeface="DFKai-SB" panose="03000509000000000000" pitchFamily="65" charset="-120"/>
              </a:rPr>
              <a:t>點擊圖像了解有的健康生活資訊</a:t>
            </a:r>
            <a:endParaRPr lang="ja-JP" altLang="en-US" sz="1400" dirty="0">
              <a:solidFill>
                <a:srgbClr val="FF0000"/>
              </a:solidFill>
            </a:endParaRPr>
          </a:p>
        </p:txBody>
      </p:sp>
    </p:spTree>
    <p:extLst>
      <p:ext uri="{BB962C8B-B14F-4D97-AF65-F5344CB8AC3E}">
        <p14:creationId xmlns:p14="http://schemas.microsoft.com/office/powerpoint/2010/main" val="32106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84B5B49D-7406-45D7-BD08-51E471687D35}"/>
              </a:ext>
            </a:extLst>
          </p:cNvPr>
          <p:cNvSpPr txBox="1"/>
          <p:nvPr/>
        </p:nvSpPr>
        <p:spPr>
          <a:xfrm>
            <a:off x="1380180" y="3246076"/>
            <a:ext cx="4689741" cy="646331"/>
          </a:xfrm>
          <a:prstGeom prst="rect">
            <a:avLst/>
          </a:prstGeom>
          <a:noFill/>
          <a:ln w="38100">
            <a:solidFill>
              <a:srgbClr val="7030A0"/>
            </a:solidFill>
          </a:ln>
        </p:spPr>
        <p:txBody>
          <a:bodyPr wrap="square" rtlCol="0">
            <a:spAutoFit/>
          </a:bodyPr>
          <a:lstStyle/>
          <a:p>
            <a:pPr>
              <a:lnSpc>
                <a:spcPct val="150000"/>
              </a:lnSpc>
            </a:pPr>
            <a:r>
              <a:rPr lang="zh-CN" altLang="en-US" sz="2400" dirty="0" smtClean="0">
                <a:latin typeface="DFKai-SB" panose="03000509000000000000" pitchFamily="65" charset="-120"/>
                <a:ea typeface="DFKai-SB" panose="03000509000000000000" pitchFamily="65" charset="-120"/>
              </a:rPr>
              <a:t>觀看視頻</a:t>
            </a:r>
            <a:r>
              <a:rPr lang="zh-TW" altLang="en-US" sz="2400" dirty="0" smtClean="0">
                <a:latin typeface="DFKai-SB" panose="03000509000000000000" pitchFamily="65" charset="-120"/>
                <a:ea typeface="DFKai-SB" panose="03000509000000000000" pitchFamily="65" charset="-120"/>
              </a:rPr>
              <a:t>了</a:t>
            </a:r>
            <a:r>
              <a:rPr lang="zh-CN" altLang="en-US" sz="2400" dirty="0" smtClean="0">
                <a:latin typeface="DFKai-SB" panose="03000509000000000000" pitchFamily="65" charset="-120"/>
                <a:ea typeface="DFKai-SB" panose="03000509000000000000" pitchFamily="65" charset="-120"/>
              </a:rPr>
              <a:t>解</a:t>
            </a:r>
            <a:r>
              <a:rPr lang="zh-TW" altLang="en-US" sz="2400" dirty="0" smtClean="0">
                <a:latin typeface="DFKai-SB" panose="03000509000000000000" pitchFamily="65" charset="-120"/>
                <a:ea typeface="DFKai-SB" panose="03000509000000000000" pitchFamily="65" charset="-120"/>
              </a:rPr>
              <a:t>世衞煙草控制工作</a:t>
            </a:r>
            <a:endParaRPr lang="zh-CN" altLang="en-US" sz="2400" dirty="0">
              <a:latin typeface="DFKai-SB" panose="03000509000000000000" pitchFamily="65" charset="-120"/>
              <a:ea typeface="DFKai-SB" panose="03000509000000000000" pitchFamily="65" charset="-120"/>
            </a:endParaRPr>
          </a:p>
        </p:txBody>
      </p:sp>
      <p:pic>
        <p:nvPicPr>
          <p:cNvPr id="12" name="图片 11">
            <a:hlinkClick r:id="rId2"/>
            <a:extLst>
              <a:ext uri="{FF2B5EF4-FFF2-40B4-BE49-F238E27FC236}">
                <a16:creationId xmlns:a16="http://schemas.microsoft.com/office/drawing/2014/main" id="{2C9DB47A-7B95-4E2B-8BCB-D1695B377466}"/>
              </a:ext>
            </a:extLst>
          </p:cNvPr>
          <p:cNvPicPr>
            <a:picLocks noChangeAspect="1"/>
          </p:cNvPicPr>
          <p:nvPr/>
        </p:nvPicPr>
        <p:blipFill>
          <a:blip r:embed="rId3"/>
          <a:stretch>
            <a:fillRect/>
          </a:stretch>
        </p:blipFill>
        <p:spPr>
          <a:xfrm>
            <a:off x="1380180" y="3827454"/>
            <a:ext cx="4689741" cy="2635635"/>
          </a:xfrm>
          <a:prstGeom prst="rect">
            <a:avLst/>
          </a:prstGeom>
        </p:spPr>
      </p:pic>
      <p:grpSp>
        <p:nvGrpSpPr>
          <p:cNvPr id="17" name="组合 16">
            <a:extLst>
              <a:ext uri="{FF2B5EF4-FFF2-40B4-BE49-F238E27FC236}">
                <a16:creationId xmlns:a16="http://schemas.microsoft.com/office/drawing/2014/main" id="{50EA551D-F09E-4C46-A3A1-97459487B404}"/>
              </a:ext>
            </a:extLst>
          </p:cNvPr>
          <p:cNvGrpSpPr/>
          <p:nvPr/>
        </p:nvGrpSpPr>
        <p:grpSpPr>
          <a:xfrm>
            <a:off x="400408" y="3273317"/>
            <a:ext cx="669426" cy="807371"/>
            <a:chOff x="8956942" y="3371688"/>
            <a:chExt cx="783725" cy="769603"/>
          </a:xfrm>
        </p:grpSpPr>
        <p:grpSp>
          <p:nvGrpSpPr>
            <p:cNvPr id="18" name="组合 17">
              <a:extLst>
                <a:ext uri="{FF2B5EF4-FFF2-40B4-BE49-F238E27FC236}">
                  <a16:creationId xmlns:a16="http://schemas.microsoft.com/office/drawing/2014/main" id="{6CE36F30-B9EB-49C6-BC72-9AD37966E257}"/>
                </a:ext>
              </a:extLst>
            </p:cNvPr>
            <p:cNvGrpSpPr/>
            <p:nvPr/>
          </p:nvGrpSpPr>
          <p:grpSpPr>
            <a:xfrm>
              <a:off x="8956942" y="3371688"/>
              <a:ext cx="783725" cy="769603"/>
              <a:chOff x="8575498" y="2572853"/>
              <a:chExt cx="718729" cy="905135"/>
            </a:xfrm>
          </p:grpSpPr>
          <p:sp>
            <p:nvSpPr>
              <p:cNvPr id="25" name="Freeform 217">
                <a:extLst>
                  <a:ext uri="{FF2B5EF4-FFF2-40B4-BE49-F238E27FC236}">
                    <a16:creationId xmlns:a16="http://schemas.microsoft.com/office/drawing/2014/main" id="{F7F12A96-86DD-446B-B139-53042A1F7F69}"/>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6" name="Freeform 217">
                <a:extLst>
                  <a:ext uri="{FF2B5EF4-FFF2-40B4-BE49-F238E27FC236}">
                    <a16:creationId xmlns:a16="http://schemas.microsoft.com/office/drawing/2014/main" id="{BBA2DD42-A7AA-463E-977E-ED60CB9BC57D}"/>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17">
                <a:extLst>
                  <a:ext uri="{FF2B5EF4-FFF2-40B4-BE49-F238E27FC236}">
                    <a16:creationId xmlns:a16="http://schemas.microsoft.com/office/drawing/2014/main" id="{D580DB48-ABF0-465C-ADD6-B684514C0967}"/>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18">
                <a:extLst>
                  <a:ext uri="{FF2B5EF4-FFF2-40B4-BE49-F238E27FC236}">
                    <a16:creationId xmlns:a16="http://schemas.microsoft.com/office/drawing/2014/main" id="{037D5173-04BF-411C-8A09-F11380FD3C2F}"/>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EEAF55FC-DC9F-4865-8769-1B227D1D2212}"/>
                </a:ext>
              </a:extLst>
            </p:cNvPr>
            <p:cNvGrpSpPr/>
            <p:nvPr/>
          </p:nvGrpSpPr>
          <p:grpSpPr>
            <a:xfrm>
              <a:off x="9163801" y="3580795"/>
              <a:ext cx="417426" cy="417425"/>
              <a:chOff x="8440738" y="3594100"/>
              <a:chExt cx="554038" cy="554037"/>
            </a:xfrm>
          </p:grpSpPr>
          <p:sp>
            <p:nvSpPr>
              <p:cNvPr id="20" name="Freeform 5">
                <a:extLst>
                  <a:ext uri="{FF2B5EF4-FFF2-40B4-BE49-F238E27FC236}">
                    <a16:creationId xmlns:a16="http://schemas.microsoft.com/office/drawing/2014/main" id="{DD013520-879B-496D-B2D2-BADE8952B2B5}"/>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6">
                <a:extLst>
                  <a:ext uri="{FF2B5EF4-FFF2-40B4-BE49-F238E27FC236}">
                    <a16:creationId xmlns:a16="http://schemas.microsoft.com/office/drawing/2014/main" id="{2BD6E2B9-F737-410A-A63C-68CCCDA2D64B}"/>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 name="Line 7">
                <a:extLst>
                  <a:ext uri="{FF2B5EF4-FFF2-40B4-BE49-F238E27FC236}">
                    <a16:creationId xmlns:a16="http://schemas.microsoft.com/office/drawing/2014/main" id="{A54BDB39-96B3-47B8-9F20-5A34AD3C7179}"/>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Line 8">
                <a:extLst>
                  <a:ext uri="{FF2B5EF4-FFF2-40B4-BE49-F238E27FC236}">
                    <a16:creationId xmlns:a16="http://schemas.microsoft.com/office/drawing/2014/main" id="{DD1733DF-822B-41A9-AF17-179D4F3EFDF6}"/>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Line 9">
                <a:extLst>
                  <a:ext uri="{FF2B5EF4-FFF2-40B4-BE49-F238E27FC236}">
                    <a16:creationId xmlns:a16="http://schemas.microsoft.com/office/drawing/2014/main" id="{B2B396D1-BBF4-4532-8938-3985DFAC0D97}"/>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 name="矩形 1">
            <a:extLst>
              <a:ext uri="{FF2B5EF4-FFF2-40B4-BE49-F238E27FC236}">
                <a16:creationId xmlns:a16="http://schemas.microsoft.com/office/drawing/2014/main" id="{E70CC4E1-A0EB-40FE-AD03-15A3076273B3}"/>
              </a:ext>
            </a:extLst>
          </p:cNvPr>
          <p:cNvSpPr/>
          <p:nvPr/>
        </p:nvSpPr>
        <p:spPr>
          <a:xfrm>
            <a:off x="6401226" y="5759417"/>
            <a:ext cx="5347987" cy="892552"/>
          </a:xfrm>
          <a:prstGeom prst="rect">
            <a:avLst/>
          </a:prstGeom>
        </p:spPr>
        <p:txBody>
          <a:bodyPr wrap="square">
            <a:spAutoFit/>
          </a:bodyPr>
          <a:lstStyle/>
          <a:p>
            <a:pPr>
              <a:spcAft>
                <a:spcPts val="600"/>
              </a:spcAft>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世衞 </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spcAft>
                <a:spcPts val="600"/>
              </a:spcAft>
              <a:buFont typeface="Arial" panose="020B0604020202020204" pitchFamily="34" charset="0"/>
              <a:buChar char="•"/>
            </a:pP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://www.youtube.com/watch?v=MhhdhsN82u</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k</a:t>
            </a: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spcAft>
                <a:spcPts val="600"/>
              </a:spcAft>
              <a:buFont typeface="Arial" panose="020B0604020202020204" pitchFamily="34" charset="0"/>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www.who.int/zh/news-room/fact-sheets/detail/tobacco</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 name="矩形 11">
            <a:extLst>
              <a:ext uri="{FF2B5EF4-FFF2-40B4-BE49-F238E27FC236}">
                <a16:creationId xmlns:a16="http://schemas.microsoft.com/office/drawing/2014/main" id="{144EEDAC-AED4-44D1-BC51-D27823D19C8F}"/>
              </a:ext>
            </a:extLst>
          </p:cNvPr>
          <p:cNvSpPr/>
          <p:nvPr/>
        </p:nvSpPr>
        <p:spPr>
          <a:xfrm>
            <a:off x="400408" y="1701779"/>
            <a:ext cx="11339026" cy="1292662"/>
          </a:xfrm>
          <a:prstGeom prst="rect">
            <a:avLst/>
          </a:prstGeom>
          <a:ln w="38100">
            <a:solidFill>
              <a:srgbClr val="00B050"/>
            </a:solidFill>
          </a:ln>
        </p:spPr>
        <p:txBody>
          <a:bodyPr wrap="square">
            <a:spAutoFit/>
          </a:bodyPr>
          <a:lstStyle/>
          <a:p>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2003</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年，世</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通過《</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世界衞生組織煙草控制框架公約</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公約</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公約</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自</a:t>
            </a:r>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年生效以來，</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到</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月為止</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擁有</a:t>
            </a:r>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182</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個締約方，覆蓋世界</a:t>
            </a:r>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90</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600" dirty="0">
                <a:latin typeface="Times New Roman" panose="02020603050405020304" pitchFamily="18" charset="0"/>
                <a:ea typeface="標楷體" panose="03000509000000000000" pitchFamily="65" charset="-120"/>
                <a:cs typeface="Times New Roman" panose="02020603050405020304" pitchFamily="18" charset="0"/>
              </a:rPr>
              <a:t>以上的</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人口</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，致力控制煙草使用</a:t>
            </a:r>
            <a:r>
              <a:rPr lang="zh-TW" altLang="ja-JP"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1179283" y="921126"/>
            <a:ext cx="10443885" cy="584775"/>
          </a:xfrm>
          <a:prstGeom prst="rect">
            <a:avLst/>
          </a:prstGeom>
        </p:spPr>
        <p:txBody>
          <a:bodyPr wrap="none">
            <a:spAutoFit/>
          </a:bodyPr>
          <a:lstStyle/>
          <a:p>
            <a:pPr>
              <a:spcAft>
                <a:spcPts val="600"/>
              </a:spcAft>
              <a:buClr>
                <a:srgbClr val="C00000"/>
              </a:buClr>
            </a:pPr>
            <a:r>
              <a:rPr lang="zh-TW" altLang="en-US" sz="3200" dirty="0">
                <a:latin typeface="DFKai-SB" panose="03000509000000000000" pitchFamily="65" charset="-120"/>
                <a:ea typeface="DFKai-SB" panose="03000509000000000000" pitchFamily="65" charset="-120"/>
              </a:rPr>
              <a:t>控制非</a:t>
            </a:r>
            <a:r>
              <a:rPr lang="zh-TW" altLang="en-US" sz="3200" dirty="0" smtClean="0">
                <a:latin typeface="DFKai-SB" panose="03000509000000000000" pitchFamily="65" charset="-120"/>
                <a:ea typeface="DFKai-SB" panose="03000509000000000000" pitchFamily="65" charset="-120"/>
              </a:rPr>
              <a:t>傳染病例子</a:t>
            </a:r>
            <a:r>
              <a:rPr lang="en-US" altLang="zh-TW" sz="3200" dirty="0" smtClean="0">
                <a:latin typeface="DFKai-SB" panose="03000509000000000000" pitchFamily="65" charset="-120"/>
                <a:ea typeface="DFKai-SB" panose="03000509000000000000" pitchFamily="65" charset="-120"/>
              </a:rPr>
              <a:t>--</a:t>
            </a:r>
            <a:r>
              <a:rPr lang="en-US" altLang="zh-CN" sz="3200" dirty="0" smtClean="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世界衞生組織煙草控制框架公約</a:t>
            </a:r>
            <a:r>
              <a:rPr lang="en-US" altLang="zh-CN" sz="3200" dirty="0" smtClean="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
        <p:nvSpPr>
          <p:cNvPr id="31" name="任意多边形: 形状 7">
            <a:extLst>
              <a:ext uri="{FF2B5EF4-FFF2-40B4-BE49-F238E27FC236}">
                <a16:creationId xmlns:a16="http://schemas.microsoft.com/office/drawing/2014/main" id="{38D14C48-A823-4288-9BC6-DF5A8579D713}"/>
              </a:ext>
            </a:extLst>
          </p:cNvPr>
          <p:cNvSpPr/>
          <p:nvPr/>
        </p:nvSpPr>
        <p:spPr bwMode="auto">
          <a:xfrm>
            <a:off x="1672046" y="206824"/>
            <a:ext cx="8660722"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32" name="Freeform 5">
            <a:extLst>
              <a:ext uri="{FF2B5EF4-FFF2-40B4-BE49-F238E27FC236}">
                <a16:creationId xmlns:a16="http://schemas.microsoft.com/office/drawing/2014/main" id="{56EFB796-31AA-43F4-8D76-1C4FA3F7B0F4}"/>
              </a:ext>
            </a:extLst>
          </p:cNvPr>
          <p:cNvSpPr/>
          <p:nvPr/>
        </p:nvSpPr>
        <p:spPr bwMode="auto">
          <a:xfrm>
            <a:off x="626275" y="104118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Picture 3"/>
          <p:cNvPicPr>
            <a:picLocks noChangeAspect="1"/>
          </p:cNvPicPr>
          <p:nvPr/>
        </p:nvPicPr>
        <p:blipFill>
          <a:blip r:embed="rId4"/>
          <a:stretch>
            <a:fillRect/>
          </a:stretch>
        </p:blipFill>
        <p:spPr>
          <a:xfrm>
            <a:off x="6454976" y="5198795"/>
            <a:ext cx="1313869" cy="560622"/>
          </a:xfrm>
          <a:prstGeom prst="rect">
            <a:avLst/>
          </a:prstGeom>
        </p:spPr>
      </p:pic>
      <p:pic>
        <p:nvPicPr>
          <p:cNvPr id="6" name="Picture 5"/>
          <p:cNvPicPr>
            <a:picLocks noChangeAspect="1"/>
          </p:cNvPicPr>
          <p:nvPr/>
        </p:nvPicPr>
        <p:blipFill>
          <a:blip r:embed="rId5"/>
          <a:stretch>
            <a:fillRect/>
          </a:stretch>
        </p:blipFill>
        <p:spPr>
          <a:xfrm>
            <a:off x="8153939" y="3530730"/>
            <a:ext cx="2303929" cy="2275572"/>
          </a:xfrm>
          <a:prstGeom prst="rect">
            <a:avLst/>
          </a:prstGeom>
        </p:spPr>
      </p:pic>
    </p:spTree>
    <p:extLst>
      <p:ext uri="{BB962C8B-B14F-4D97-AF65-F5344CB8AC3E}">
        <p14:creationId xmlns:p14="http://schemas.microsoft.com/office/powerpoint/2010/main" val="2399250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207" y="1606514"/>
            <a:ext cx="11107024" cy="1621492"/>
          </a:xfrm>
          <a:ln w="38100">
            <a:solidFill>
              <a:srgbClr val="0070C0"/>
            </a:solidFill>
          </a:ln>
        </p:spPr>
        <p:txBody>
          <a:bodyPr/>
          <a:lstStyle/>
          <a:p>
            <a:pPr marL="0" indent="0">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年報告為例，</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有</a:t>
            </a:r>
            <a:r>
              <a:rPr lang="en-US" sz="2600" dirty="0" smtClean="0">
                <a:latin typeface="Times New Roman" panose="02020603050405020304" pitchFamily="18" charset="0"/>
                <a:ea typeface="標楷體" panose="03000509000000000000" pitchFamily="65" charset="-120"/>
                <a:cs typeface="Times New Roman" panose="02020603050405020304" pitchFamily="18" charset="0"/>
              </a:rPr>
              <a:t>60</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個國家正在按計劃實現於</a:t>
            </a:r>
            <a:r>
              <a:rPr lang="en-US" sz="2600" dirty="0" smtClean="0">
                <a:latin typeface="Times New Roman" panose="02020603050405020304" pitchFamily="18" charset="0"/>
                <a:ea typeface="標楷體" panose="03000509000000000000" pitchFamily="65" charset="-120"/>
                <a:cs typeface="Times New Roman" panose="02020603050405020304" pitchFamily="18" charset="0"/>
              </a:rPr>
              <a:t>2010</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至</a:t>
            </a:r>
            <a:r>
              <a:rPr lang="en-US" sz="2600" dirty="0" smtClean="0">
                <a:latin typeface="Times New Roman" panose="02020603050405020304" pitchFamily="18" charset="0"/>
                <a:ea typeface="標楷體" panose="03000509000000000000" pitchFamily="65" charset="-120"/>
                <a:cs typeface="Times New Roman" panose="02020603050405020304" pitchFamily="18" charset="0"/>
              </a:rPr>
              <a:t>2025</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年間將煙草使用量減少</a:t>
            </a:r>
            <a:r>
              <a:rPr lang="en-US" sz="2600" dirty="0" smtClean="0">
                <a:latin typeface="Times New Roman" panose="02020603050405020304" pitchFamily="18" charset="0"/>
                <a:ea typeface="標楷體" panose="03000509000000000000" pitchFamily="65" charset="-120"/>
                <a:cs typeface="Times New Roman" panose="02020603050405020304" pitchFamily="18" charset="0"/>
              </a:rPr>
              <a:t>30%</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的全球自願目標。</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公約</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條強調了開展調查以獲取煙草流行證據的重要性，</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到</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年為止，</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有</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190</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個國家至少進行過一次全國性調查</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，並繼續透過</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監測系統調查</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搜集相關數據進行研究、監測與評估</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520004" y="3310447"/>
            <a:ext cx="11103429" cy="2677656"/>
          </a:xfrm>
          <a:prstGeom prst="rect">
            <a:avLst/>
          </a:prstGeom>
          <a:solidFill>
            <a:schemeClr val="accent6">
              <a:lumMod val="20000"/>
              <a:lumOff val="80000"/>
            </a:schemeClr>
          </a:solidFill>
        </p:spPr>
        <p:txBody>
          <a:bodyPr wrap="square">
            <a:spAutoFit/>
          </a:bodyPr>
          <a:lstStyle/>
          <a:p>
            <a:r>
              <a:rPr lang="zh-TW" altLang="en-US" sz="2400" dirty="0">
                <a:latin typeface="標楷體" panose="03000509000000000000" pitchFamily="65" charset="-120"/>
                <a:ea typeface="標楷體" panose="03000509000000000000" pitchFamily="65" charset="-120"/>
              </a:rPr>
              <a:t>世衞透過以下</a:t>
            </a:r>
            <a:r>
              <a:rPr lang="zh-TW" altLang="en-US" sz="2400" dirty="0" smtClean="0">
                <a:latin typeface="標楷體" panose="03000509000000000000" pitchFamily="65" charset="-120"/>
                <a:ea typeface="標楷體" panose="03000509000000000000" pitchFamily="65" charset="-120"/>
              </a:rPr>
              <a:t>策略與</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公約</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的要求，以推動減少</a:t>
            </a:r>
            <a:r>
              <a:rPr lang="zh-TW" altLang="en-US" sz="2400" dirty="0" smtClean="0">
                <a:latin typeface="標楷體" panose="03000509000000000000" pitchFamily="65" charset="-120"/>
                <a:ea typeface="標楷體" panose="03000509000000000000" pitchFamily="65" charset="-120"/>
              </a:rPr>
              <a:t>煙草使用，包括</a:t>
            </a:r>
            <a:r>
              <a:rPr lang="zh-TW" altLang="en-US" sz="2400" dirty="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監測煙草使用與預防</a:t>
            </a:r>
            <a:r>
              <a:rPr lang="zh-TW" altLang="en-US" sz="2400" dirty="0" smtClean="0">
                <a:latin typeface="標楷體" panose="03000509000000000000" pitchFamily="65" charset="-120"/>
                <a:ea typeface="標楷體" panose="03000509000000000000" pitchFamily="65" charset="-120"/>
              </a:rPr>
              <a:t>政策</a:t>
            </a:r>
            <a:endParaRPr lang="zh-TW" altLang="en-US"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保護人們免受煙草煙霧</a:t>
            </a:r>
            <a:r>
              <a:rPr lang="zh-TW" altLang="en-US" sz="2400" dirty="0" smtClean="0">
                <a:latin typeface="標楷體" panose="03000509000000000000" pitchFamily="65" charset="-120"/>
                <a:ea typeface="標楷體" panose="03000509000000000000" pitchFamily="65" charset="-120"/>
              </a:rPr>
              <a:t>危害</a:t>
            </a:r>
            <a:endParaRPr lang="zh-TW" altLang="en-US"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提供戒煙</a:t>
            </a:r>
            <a:r>
              <a:rPr lang="zh-TW" altLang="en-US" sz="2400" dirty="0" smtClean="0">
                <a:latin typeface="標楷體" panose="03000509000000000000" pitchFamily="65" charset="-120"/>
                <a:ea typeface="標楷體" panose="03000509000000000000" pitchFamily="65" charset="-120"/>
              </a:rPr>
              <a:t>幫助</a:t>
            </a:r>
            <a:endParaRPr lang="zh-TW" altLang="en-US"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警示人們注意煙草</a:t>
            </a:r>
            <a:r>
              <a:rPr lang="zh-TW" altLang="en-US" sz="2400" dirty="0" smtClean="0">
                <a:latin typeface="標楷體" panose="03000509000000000000" pitchFamily="65" charset="-120"/>
                <a:ea typeface="標楷體" panose="03000509000000000000" pitchFamily="65" charset="-120"/>
              </a:rPr>
              <a:t>危害</a:t>
            </a:r>
            <a:endParaRPr lang="zh-TW" altLang="en-US"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實施煙草廣告、促銷和贊助</a:t>
            </a:r>
            <a:r>
              <a:rPr lang="zh-TW" altLang="en-US" sz="2400" dirty="0" smtClean="0">
                <a:latin typeface="標楷體" panose="03000509000000000000" pitchFamily="65" charset="-120"/>
                <a:ea typeface="標楷體" panose="03000509000000000000" pitchFamily="65" charset="-120"/>
              </a:rPr>
              <a:t>禁令</a:t>
            </a:r>
            <a:endParaRPr lang="zh-TW" altLang="en-US"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提高煙草</a:t>
            </a:r>
            <a:r>
              <a:rPr lang="zh-TW" altLang="en-US" sz="2400" dirty="0" smtClean="0">
                <a:latin typeface="標楷體" panose="03000509000000000000" pitchFamily="65" charset="-120"/>
                <a:ea typeface="標楷體" panose="03000509000000000000" pitchFamily="65" charset="-120"/>
              </a:rPr>
              <a:t>稅</a:t>
            </a:r>
            <a:endParaRPr lang="zh-TW" altLang="en-US" sz="2400" dirty="0">
              <a:latin typeface="標楷體" panose="03000509000000000000" pitchFamily="65" charset="-120"/>
              <a:ea typeface="標楷體" panose="03000509000000000000" pitchFamily="65" charset="-120"/>
            </a:endParaRPr>
          </a:p>
        </p:txBody>
      </p:sp>
      <p:sp>
        <p:nvSpPr>
          <p:cNvPr id="6" name="任意多边形: 形状 7">
            <a:extLst>
              <a:ext uri="{FF2B5EF4-FFF2-40B4-BE49-F238E27FC236}">
                <a16:creationId xmlns:a16="http://schemas.microsoft.com/office/drawing/2014/main" id="{38D14C48-A823-4288-9BC6-DF5A8579D713}"/>
              </a:ext>
            </a:extLst>
          </p:cNvPr>
          <p:cNvSpPr/>
          <p:nvPr/>
        </p:nvSpPr>
        <p:spPr bwMode="auto">
          <a:xfrm>
            <a:off x="1582384" y="170327"/>
            <a:ext cx="8861019"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8" name="Freeform 5">
            <a:extLst>
              <a:ext uri="{FF2B5EF4-FFF2-40B4-BE49-F238E27FC236}">
                <a16:creationId xmlns:a16="http://schemas.microsoft.com/office/drawing/2014/main" id="{56EFB796-31AA-43F4-8D76-1C4FA3F7B0F4}"/>
              </a:ext>
            </a:extLst>
          </p:cNvPr>
          <p:cNvSpPr/>
          <p:nvPr/>
        </p:nvSpPr>
        <p:spPr bwMode="auto">
          <a:xfrm>
            <a:off x="601738" y="102098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2204789" y="6010562"/>
            <a:ext cx="9539949" cy="784830"/>
          </a:xfrm>
          <a:prstGeom prst="rect">
            <a:avLst/>
          </a:prstGeom>
        </p:spPr>
        <p:txBody>
          <a:bodyPr wrap="square">
            <a:spAutoFit/>
          </a:bodyPr>
          <a:lstStyle/>
          <a:p>
            <a:pPr>
              <a:lnSpc>
                <a:spcPts val="1800"/>
              </a:lnSpc>
              <a:spcAft>
                <a:spcPts val="0"/>
              </a:spcAft>
            </a:pPr>
            <a:r>
              <a:rPr lang="zh-TW" altLang="en-US" sz="1000" kern="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000" kern="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kern="0" dirty="0">
                <a:latin typeface="標楷體" panose="03000509000000000000" pitchFamily="65" charset="-120"/>
                <a:ea typeface="標楷體" panose="03000509000000000000" pitchFamily="65" charset="-120"/>
                <a:cs typeface="Times New Roman" panose="02020603050405020304" pitchFamily="18" charset="0"/>
              </a:rPr>
              <a:t>世衞</a:t>
            </a:r>
            <a:endParaRPr lang="en-US" sz="1000" kern="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lnSpc>
                <a:spcPts val="1800"/>
              </a:lnSpc>
              <a:spcAft>
                <a:spcPts val="0"/>
              </a:spcAft>
              <a:buFont typeface="Arial" panose="020B0604020202020204" pitchFamily="34" charset="0"/>
              <a:buChar char="•"/>
            </a:pPr>
            <a:r>
              <a:rPr lang="en-US" sz="1000" kern="0" dirty="0" smtClean="0">
                <a:latin typeface="Times New Roman" panose="02020603050405020304" pitchFamily="18" charset="0"/>
                <a:ea typeface="MS PGothic" panose="020B0600070205080204" pitchFamily="34" charset="-128"/>
                <a:cs typeface="Times New Roman" panose="02020603050405020304" pitchFamily="18" charset="0"/>
              </a:rPr>
              <a:t>https</a:t>
            </a:r>
            <a:r>
              <a:rPr lang="en-US" sz="1000" kern="0" dirty="0">
                <a:latin typeface="Times New Roman" panose="02020603050405020304" pitchFamily="18" charset="0"/>
                <a:ea typeface="MS PGothic" panose="020B0600070205080204" pitchFamily="34" charset="-128"/>
                <a:cs typeface="Times New Roman" panose="02020603050405020304" pitchFamily="18" charset="0"/>
              </a:rPr>
              <a:t>://</a:t>
            </a:r>
            <a:r>
              <a:rPr lang="en-US" sz="1000" kern="0" dirty="0" smtClean="0">
                <a:latin typeface="Times New Roman" panose="02020603050405020304" pitchFamily="18" charset="0"/>
                <a:ea typeface="MS PGothic" panose="020B0600070205080204" pitchFamily="34" charset="-128"/>
                <a:cs typeface="Times New Roman" panose="02020603050405020304" pitchFamily="18" charset="0"/>
              </a:rPr>
              <a:t>www.who.int/zh/news/item/16-11-2021-tobacco-use-falling-who-urges-countries-to-invest-in-helping-more-people-to-quit-tobacco</a:t>
            </a:r>
          </a:p>
          <a:p>
            <a:pPr marL="171450" indent="-171450">
              <a:lnSpc>
                <a:spcPts val="1800"/>
              </a:lnSpc>
              <a:spcAft>
                <a:spcPts val="0"/>
              </a:spcAft>
              <a:buFont typeface="Arial" panose="020B0604020202020204" pitchFamily="34" charset="0"/>
              <a:buChar char="•"/>
            </a:pPr>
            <a:r>
              <a:rPr lang="en-US" sz="1000" kern="100" dirty="0">
                <a:latin typeface="Times New Roman" panose="02020603050405020304" pitchFamily="18" charset="0"/>
                <a:ea typeface="新細明體" panose="02020500000000000000" pitchFamily="18" charset="-120"/>
                <a:cs typeface="Times New Roman" panose="02020603050405020304" pitchFamily="18" charset="0"/>
              </a:rPr>
              <a:t>https://www.who.int/initiatives/mpower</a:t>
            </a:r>
          </a:p>
        </p:txBody>
      </p:sp>
      <p:pic>
        <p:nvPicPr>
          <p:cNvPr id="12" name="Picture 11"/>
          <p:cNvPicPr>
            <a:picLocks noChangeAspect="1"/>
          </p:cNvPicPr>
          <p:nvPr/>
        </p:nvPicPr>
        <p:blipFill>
          <a:blip r:embed="rId2"/>
          <a:stretch>
            <a:fillRect/>
          </a:stretch>
        </p:blipFill>
        <p:spPr>
          <a:xfrm>
            <a:off x="5892618" y="4042211"/>
            <a:ext cx="2164292" cy="1570813"/>
          </a:xfrm>
          <a:prstGeom prst="rect">
            <a:avLst/>
          </a:prstGeom>
        </p:spPr>
      </p:pic>
      <p:pic>
        <p:nvPicPr>
          <p:cNvPr id="15" name="Picture 14"/>
          <p:cNvPicPr>
            <a:picLocks noChangeAspect="1"/>
          </p:cNvPicPr>
          <p:nvPr/>
        </p:nvPicPr>
        <p:blipFill>
          <a:blip r:embed="rId3"/>
          <a:stretch>
            <a:fillRect/>
          </a:stretch>
        </p:blipFill>
        <p:spPr>
          <a:xfrm>
            <a:off x="8554279" y="4042211"/>
            <a:ext cx="1648055" cy="1629002"/>
          </a:xfrm>
          <a:prstGeom prst="rect">
            <a:avLst/>
          </a:prstGeom>
        </p:spPr>
      </p:pic>
      <p:pic>
        <p:nvPicPr>
          <p:cNvPr id="16" name="Picture 15"/>
          <p:cNvPicPr>
            <a:picLocks noChangeAspect="1"/>
          </p:cNvPicPr>
          <p:nvPr/>
        </p:nvPicPr>
        <p:blipFill>
          <a:blip r:embed="rId4"/>
          <a:stretch>
            <a:fillRect/>
          </a:stretch>
        </p:blipFill>
        <p:spPr>
          <a:xfrm>
            <a:off x="518207" y="6070544"/>
            <a:ext cx="1559975" cy="595556"/>
          </a:xfrm>
          <a:prstGeom prst="rect">
            <a:avLst/>
          </a:prstGeom>
        </p:spPr>
      </p:pic>
      <p:sp>
        <p:nvSpPr>
          <p:cNvPr id="11" name="Rectangle 10"/>
          <p:cNvSpPr/>
          <p:nvPr/>
        </p:nvSpPr>
        <p:spPr>
          <a:xfrm>
            <a:off x="1179548" y="890011"/>
            <a:ext cx="10443885" cy="584775"/>
          </a:xfrm>
          <a:prstGeom prst="rect">
            <a:avLst/>
          </a:prstGeom>
        </p:spPr>
        <p:txBody>
          <a:bodyPr wrap="none">
            <a:spAutoFit/>
          </a:bodyPr>
          <a:lstStyle/>
          <a:p>
            <a:pPr>
              <a:spcAft>
                <a:spcPts val="600"/>
              </a:spcAft>
              <a:buClr>
                <a:srgbClr val="C00000"/>
              </a:buClr>
            </a:pPr>
            <a:r>
              <a:rPr lang="zh-TW" altLang="en-US" sz="3200" dirty="0">
                <a:latin typeface="DFKai-SB" panose="03000509000000000000" pitchFamily="65" charset="-120"/>
                <a:ea typeface="DFKai-SB" panose="03000509000000000000" pitchFamily="65" charset="-120"/>
              </a:rPr>
              <a:t>控制非</a:t>
            </a:r>
            <a:r>
              <a:rPr lang="zh-TW" altLang="en-US" sz="3200" dirty="0" smtClean="0">
                <a:latin typeface="DFKai-SB" panose="03000509000000000000" pitchFamily="65" charset="-120"/>
                <a:ea typeface="DFKai-SB" panose="03000509000000000000" pitchFamily="65" charset="-120"/>
              </a:rPr>
              <a:t>傳染病例子</a:t>
            </a:r>
            <a:r>
              <a:rPr lang="en-US" altLang="zh-TW" sz="3200" dirty="0" smtClean="0">
                <a:latin typeface="DFKai-SB" panose="03000509000000000000" pitchFamily="65" charset="-120"/>
                <a:ea typeface="DFKai-SB" panose="03000509000000000000" pitchFamily="65" charset="-120"/>
              </a:rPr>
              <a:t>--</a:t>
            </a:r>
            <a:r>
              <a:rPr lang="en-US" altLang="zh-CN" sz="3200" dirty="0" smtClean="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世界衞生組織煙草控制框架公約</a:t>
            </a:r>
            <a:r>
              <a:rPr lang="en-US" altLang="zh-CN" sz="3200" dirty="0" smtClean="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729117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207" y="1825625"/>
            <a:ext cx="11103429" cy="3744665"/>
          </a:xfrm>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為進一步推動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公約</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條減少煙草製品非法貿易，世</a:t>
            </a:r>
            <a:r>
              <a:rPr lang="zh-TW" altLang="en-US" dirty="0">
                <a:latin typeface="DFKai-SB" panose="03000509000000000000" pitchFamily="65" charset="-120"/>
                <a:ea typeface="DFKai-SB" panose="03000509000000000000" pitchFamily="65" charset="-120"/>
              </a:rPr>
              <a:t>衞</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月通過</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消除煙草製品非法貿易議定書</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議定書</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，並於</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生效。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年為止，共有</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54</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個締約方簽署議定書</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，落實</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一系列打擊非法貿易的措施，</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包括</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三個方面：防止非法貿易，促進執法，為國際合作提供法律依據。</a:t>
            </a:r>
            <a:endParaRPr lang="en-US" altLang="zh-CN"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dirty="0">
                <a:latin typeface="Times New Roman" panose="02020603050405020304" pitchFamily="18" charset="0"/>
                <a:ea typeface="標楷體" panose="03000509000000000000" pitchFamily="65" charset="-120"/>
                <a:cs typeface="Times New Roman" panose="02020603050405020304" pitchFamily="18" charset="0"/>
              </a:rPr>
              <a:t>議定書規定，每一個締約方都應在議定書生效</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後</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年內，</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將獨特、可靠和</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不可去除的編碼或印花等識別標記貼於每盒捲煙外部包裝上，十年內要對其他煙草製品也進行同樣的處理，以便</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跟蹤貨物去向。議定書</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為</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締約方</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提供國際法基礎</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在國家和國際層面執行</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有關措施</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，以最終消除煙草製品的非法貿易</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189897" y="262677"/>
            <a:ext cx="8643566"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5" name="Rectangle 4"/>
          <p:cNvSpPr/>
          <p:nvPr/>
        </p:nvSpPr>
        <p:spPr>
          <a:xfrm>
            <a:off x="1477609" y="1045807"/>
            <a:ext cx="10033516" cy="584775"/>
          </a:xfrm>
          <a:prstGeom prst="rect">
            <a:avLst/>
          </a:prstGeom>
        </p:spPr>
        <p:txBody>
          <a:bodyPr wrap="none">
            <a:spAutoFit/>
          </a:bodyPr>
          <a:lstStyle/>
          <a:p>
            <a:pPr>
              <a:spcAft>
                <a:spcPts val="600"/>
              </a:spcAft>
              <a:buClr>
                <a:srgbClr val="C00000"/>
              </a:buClr>
            </a:pPr>
            <a:r>
              <a:rPr lang="zh-TW" altLang="en-US" sz="3200" dirty="0">
                <a:latin typeface="DFKai-SB" panose="03000509000000000000" pitchFamily="65" charset="-120"/>
                <a:ea typeface="DFKai-SB" panose="03000509000000000000" pitchFamily="65" charset="-120"/>
              </a:rPr>
              <a:t>控制非</a:t>
            </a:r>
            <a:r>
              <a:rPr lang="zh-TW" altLang="en-US" sz="3200" dirty="0" smtClean="0">
                <a:latin typeface="DFKai-SB" panose="03000509000000000000" pitchFamily="65" charset="-120"/>
                <a:ea typeface="DFKai-SB" panose="03000509000000000000" pitchFamily="65" charset="-120"/>
              </a:rPr>
              <a:t>傳染病例子</a:t>
            </a:r>
            <a:r>
              <a:rPr lang="en-US" altLang="zh-TW" sz="3200" dirty="0" smtClean="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消除煙草製品非法貿易議定書</a:t>
            </a:r>
            <a:r>
              <a:rPr lang="en-US" altLang="zh-TW" sz="3200" dirty="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
        <p:nvSpPr>
          <p:cNvPr id="6" name="Freeform 5">
            <a:extLst>
              <a:ext uri="{FF2B5EF4-FFF2-40B4-BE49-F238E27FC236}">
                <a16:creationId xmlns:a16="http://schemas.microsoft.com/office/drawing/2014/main" id="{56EFB796-31AA-43F4-8D76-1C4FA3F7B0F4}"/>
              </a:ext>
            </a:extLst>
          </p:cNvPr>
          <p:cNvSpPr/>
          <p:nvPr/>
        </p:nvSpPr>
        <p:spPr bwMode="auto">
          <a:xfrm>
            <a:off x="958940" y="117678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2555657" y="6064093"/>
            <a:ext cx="6682279" cy="369332"/>
          </a:xfrm>
          <a:prstGeom prst="rect">
            <a:avLst/>
          </a:prstGeom>
        </p:spPr>
        <p:txBody>
          <a:bodyPr wrap="none">
            <a:spAutoFit/>
          </a:bodyPr>
          <a:lstStyle/>
          <a:p>
            <a:pPr>
              <a:spcAft>
                <a:spcPts val="975"/>
              </a:spcAft>
            </a:pPr>
            <a:r>
              <a:rPr lang="zh-TW" altLang="en-US" kern="18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kern="18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kern="1800" dirty="0" smtClean="0">
                <a:latin typeface="標楷體" panose="03000509000000000000" pitchFamily="65" charset="-120"/>
                <a:ea typeface="標楷體" panose="03000509000000000000" pitchFamily="65" charset="-120"/>
                <a:cs typeface="Times New Roman" panose="02020603050405020304" pitchFamily="18" charset="0"/>
              </a:rPr>
              <a:t>聯合國</a:t>
            </a:r>
            <a:r>
              <a:rPr lang="zh-TW" altLang="en-US" kern="18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kern="1800" dirty="0" smtClean="0">
                <a:latin typeface="Times New Roman" panose="02020603050405020304" pitchFamily="18" charset="0"/>
                <a:ea typeface="Yu Mincho" panose="02020400000000000000" pitchFamily="18" charset="-128"/>
                <a:cs typeface="Times New Roman" panose="02020603050405020304" pitchFamily="18" charset="0"/>
              </a:rPr>
              <a:t>(</a:t>
            </a:r>
            <a:r>
              <a:rPr lang="en-US" kern="1800" dirty="0" smtClean="0">
                <a:latin typeface="Times New Roman" panose="02020603050405020304" pitchFamily="18" charset="0"/>
                <a:ea typeface="Yu Mincho" panose="02020400000000000000" pitchFamily="18" charset="-128"/>
                <a:cs typeface="Times New Roman" panose="02020603050405020304" pitchFamily="18" charset="0"/>
              </a:rPr>
              <a:t>https</a:t>
            </a:r>
            <a:r>
              <a:rPr lang="en-US" kern="1800" dirty="0">
                <a:latin typeface="Times New Roman" panose="02020603050405020304" pitchFamily="18" charset="0"/>
                <a:ea typeface="Yu Mincho" panose="02020400000000000000" pitchFamily="18" charset="-128"/>
                <a:cs typeface="Times New Roman" panose="02020603050405020304" pitchFamily="18" charset="0"/>
              </a:rPr>
              <a:t>://</a:t>
            </a:r>
            <a:r>
              <a:rPr lang="en-US" kern="1800" dirty="0" smtClean="0">
                <a:latin typeface="Times New Roman" panose="02020603050405020304" pitchFamily="18" charset="0"/>
                <a:ea typeface="Yu Mincho" panose="02020400000000000000" pitchFamily="18" charset="-128"/>
                <a:cs typeface="Times New Roman" panose="02020603050405020304" pitchFamily="18" charset="0"/>
              </a:rPr>
              <a:t>news.un.org/zh/story/2018/07/1012692</a:t>
            </a:r>
            <a:r>
              <a:rPr lang="en-US" altLang="zh-TW" kern="1800" dirty="0" smtClean="0">
                <a:latin typeface="Times New Roman" panose="02020603050405020304" pitchFamily="18" charset="0"/>
                <a:ea typeface="Yu Mincho" panose="02020400000000000000" pitchFamily="18" charset="-128"/>
                <a:cs typeface="Times New Roman" panose="02020603050405020304" pitchFamily="18" charset="0"/>
              </a:rPr>
              <a:t>)</a:t>
            </a:r>
            <a:endParaRPr lang="en-US" sz="1050" kern="1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958940" y="5960376"/>
            <a:ext cx="1508995" cy="517370"/>
          </a:xfrm>
          <a:prstGeom prst="rect">
            <a:avLst/>
          </a:prstGeom>
        </p:spPr>
      </p:pic>
      <p:pic>
        <p:nvPicPr>
          <p:cNvPr id="11" name="Picture 10"/>
          <p:cNvPicPr>
            <a:picLocks noChangeAspect="1"/>
          </p:cNvPicPr>
          <p:nvPr/>
        </p:nvPicPr>
        <p:blipFill>
          <a:blip r:embed="rId3"/>
          <a:stretch>
            <a:fillRect/>
          </a:stretch>
        </p:blipFill>
        <p:spPr>
          <a:xfrm>
            <a:off x="259052" y="197758"/>
            <a:ext cx="1594256" cy="580365"/>
          </a:xfrm>
          <a:prstGeom prst="rect">
            <a:avLst/>
          </a:prstGeom>
        </p:spPr>
      </p:pic>
    </p:spTree>
    <p:extLst>
      <p:ext uri="{BB962C8B-B14F-4D97-AF65-F5344CB8AC3E}">
        <p14:creationId xmlns:p14="http://schemas.microsoft.com/office/powerpoint/2010/main" val="1564527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txBox="1">
            <a:spLocks/>
          </p:cNvSpPr>
          <p:nvPr/>
        </p:nvSpPr>
        <p:spPr>
          <a:xfrm>
            <a:off x="354293" y="1723346"/>
            <a:ext cx="6240163" cy="4034808"/>
          </a:xfrm>
          <a:prstGeom prst="rect">
            <a:avLst/>
          </a:prstGeom>
          <a:ln w="38100">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公約</a:t>
            </a:r>
            <a:r>
              <a:rPr lang="en-US" altLang="zh-TW" sz="2000" dirty="0">
                <a:latin typeface="標楷體" panose="03000509000000000000" pitchFamily="65" charset="-120"/>
                <a:ea typeface="標楷體" panose="03000509000000000000" pitchFamily="65" charset="-120"/>
              </a:rPr>
              <a:t>》</a:t>
            </a:r>
            <a:r>
              <a:rPr lang="zh-CN" altLang="en-US" sz="2000" dirty="0" smtClean="0">
                <a:latin typeface="標楷體" panose="03000509000000000000" pitchFamily="65" charset="-120"/>
                <a:ea typeface="標楷體" panose="03000509000000000000" pitchFamily="65" charset="-120"/>
              </a:rPr>
              <a:t>秘書處</a:t>
            </a:r>
            <a:r>
              <a:rPr lang="zh-TW" altLang="en-US" sz="2000" dirty="0" smtClean="0">
                <a:latin typeface="標楷體" panose="03000509000000000000" pitchFamily="65" charset="-120"/>
                <a:ea typeface="標楷體" panose="03000509000000000000" pitchFamily="65" charset="-120"/>
              </a:rPr>
              <a:t>每兩年</a:t>
            </a:r>
            <a:r>
              <a:rPr lang="zh-CN" altLang="en-US" sz="2000" dirty="0" smtClean="0">
                <a:latin typeface="標楷體" panose="03000509000000000000" pitchFamily="65" charset="-120"/>
                <a:ea typeface="標楷體" panose="03000509000000000000" pitchFamily="65" charset="-120"/>
              </a:rPr>
              <a:t>編寫全球實施公約</a:t>
            </a:r>
            <a:r>
              <a:rPr lang="zh-TW" altLang="en-US" sz="2000" dirty="0" smtClean="0">
                <a:latin typeface="標楷體" panose="03000509000000000000" pitchFamily="65" charset="-120"/>
                <a:ea typeface="標楷體" panose="03000509000000000000" pitchFamily="65" charset="-120"/>
              </a:rPr>
              <a:t>的</a:t>
            </a:r>
            <a:r>
              <a:rPr lang="zh-CN" altLang="en-US" sz="2000" dirty="0" smtClean="0">
                <a:latin typeface="標楷體" panose="03000509000000000000" pitchFamily="65" charset="-120"/>
                <a:ea typeface="標楷體" panose="03000509000000000000" pitchFamily="65" charset="-120"/>
              </a:rPr>
              <a:t>進展報告。</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根據</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年的進展</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報告，</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實施以下煙草</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控制</a:t>
            </a:r>
            <a:r>
              <a:rPr lang="zh-TW" altLang="en-US" sz="2000" dirty="0" smtClean="0">
                <a:latin typeface="標楷體" panose="03000509000000000000" pitchFamily="65" charset="-120"/>
                <a:ea typeface="標楷體" panose="03000509000000000000" pitchFamily="65" charset="-120"/>
              </a:rPr>
              <a:t>措施的國家數目如下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節錄</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buNone/>
            </a:pP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p:cNvSpPr/>
          <p:nvPr/>
        </p:nvSpPr>
        <p:spPr>
          <a:xfrm>
            <a:off x="7017944" y="5185349"/>
            <a:ext cx="4298867" cy="1631216"/>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點擊跟進最新世界各國禁煙情況與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公約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全球進展報告</a:t>
            </a:r>
            <a:endParaRPr lang="en-US" altLang="zh-HK" dirty="0" smtClean="0"/>
          </a:p>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世衞</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fctc.who.int/who-fctc/reporting/global-progress-reports</a:t>
            </a:r>
            <a:r>
              <a:rPr lang="en-US" altLang="zh-TW" sz="1200" dirty="0" smtClean="0">
                <a:latin typeface="Times New Roman" panose="02020603050405020304" pitchFamily="18" charset="0"/>
                <a:cs typeface="Times New Roman" panose="02020603050405020304" pitchFamily="18" charset="0"/>
              </a:rPr>
              <a:t>)</a:t>
            </a:r>
            <a:endParaRPr lang="en-US" altLang="zh-HK" sz="1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HK" sz="1200" dirty="0">
                <a:latin typeface="Times New Roman" panose="02020603050405020304" pitchFamily="18" charset="0"/>
                <a:cs typeface="Times New Roman" panose="02020603050405020304" pitchFamily="18" charset="0"/>
              </a:rPr>
              <a:t>WHO Framework Convention on Tobacco </a:t>
            </a:r>
            <a:r>
              <a:rPr lang="en-US" altLang="zh-HK" sz="1200" dirty="0" smtClean="0">
                <a:latin typeface="Times New Roman" panose="02020603050405020304" pitchFamily="18" charset="0"/>
                <a:cs typeface="Times New Roman" panose="02020603050405020304" pitchFamily="18" charset="0"/>
              </a:rPr>
              <a:t>Control </a:t>
            </a:r>
            <a:r>
              <a:rPr lang="en-US" altLang="zh-TW" sz="1200" dirty="0" smtClean="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://untobaccocontrol.org/impldb</a:t>
            </a:r>
            <a:r>
              <a:rPr lang="en-US" altLang="zh-HK" sz="1200" dirty="0" smtClean="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a:t>
            </a:r>
            <a:endParaRPr lang="en-US" altLang="zh-HK" sz="1200" dirty="0" smtClean="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E70CC4E1-A0EB-40FE-AD03-15A3076273B3}"/>
              </a:ext>
            </a:extLst>
          </p:cNvPr>
          <p:cNvSpPr/>
          <p:nvPr/>
        </p:nvSpPr>
        <p:spPr>
          <a:xfrm>
            <a:off x="1765343" y="5937751"/>
            <a:ext cx="4829113" cy="646331"/>
          </a:xfrm>
          <a:prstGeom prst="rect">
            <a:avLst/>
          </a:prstGeom>
        </p:spPr>
        <p:txBody>
          <a:bodyPr wrap="square">
            <a:spAutoFit/>
          </a:bodyPr>
          <a:lstStyle/>
          <a:p>
            <a:pPr>
              <a:spcAft>
                <a:spcPts val="600"/>
              </a:spcAft>
            </a:pPr>
            <a:r>
              <a:rPr lang="zh-TW" altLang="en-US" dirty="0">
                <a:latin typeface="DFKai-SB" panose="03000509000000000000" pitchFamily="65" charset="-120"/>
                <a:ea typeface="DFKai-SB" panose="03000509000000000000" pitchFamily="65" charset="-120"/>
              </a:rPr>
              <a:t>資料來源</a:t>
            </a:r>
            <a:r>
              <a:rPr lang="en-US" altLang="zh-TW" dirty="0">
                <a:latin typeface="DFKai-SB" panose="03000509000000000000" pitchFamily="65" charset="-120"/>
                <a:ea typeface="DFKai-SB" panose="03000509000000000000" pitchFamily="65" charset="-120"/>
              </a:rPr>
              <a:t>: </a:t>
            </a:r>
            <a:r>
              <a:rPr lang="zh-TW" altLang="en-US" dirty="0">
                <a:latin typeface="DFKai-SB" panose="03000509000000000000" pitchFamily="65" charset="-120"/>
                <a:ea typeface="DFKai-SB" panose="03000509000000000000" pitchFamily="65" charset="-120"/>
              </a:rPr>
              <a:t>世</a:t>
            </a:r>
            <a:r>
              <a:rPr lang="zh-TW" altLang="en-US" dirty="0" smtClean="0">
                <a:latin typeface="DFKai-SB" panose="03000509000000000000" pitchFamily="65" charset="-120"/>
                <a:ea typeface="DFKai-SB" panose="03000509000000000000" pitchFamily="65" charset="-120"/>
              </a:rPr>
              <a:t>衞</a:t>
            </a:r>
            <a:r>
              <a:rPr lang="en-US" altLang="zh-TW" dirty="0" smtClean="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fctc.who.int/publications/i/item/9789240041769</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任意多边形: 形状 7">
            <a:extLst>
              <a:ext uri="{FF2B5EF4-FFF2-40B4-BE49-F238E27FC236}">
                <a16:creationId xmlns:a16="http://schemas.microsoft.com/office/drawing/2014/main" id="{38D14C48-A823-4288-9BC6-DF5A8579D713}"/>
              </a:ext>
            </a:extLst>
          </p:cNvPr>
          <p:cNvSpPr/>
          <p:nvPr/>
        </p:nvSpPr>
        <p:spPr bwMode="auto">
          <a:xfrm>
            <a:off x="2109033" y="325014"/>
            <a:ext cx="8776681" cy="47540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15" name="Picture 14"/>
          <p:cNvPicPr>
            <a:picLocks noChangeAspect="1"/>
          </p:cNvPicPr>
          <p:nvPr/>
        </p:nvPicPr>
        <p:blipFill>
          <a:blip r:embed="rId2"/>
          <a:stretch>
            <a:fillRect/>
          </a:stretch>
        </p:blipFill>
        <p:spPr>
          <a:xfrm>
            <a:off x="354294" y="289319"/>
            <a:ext cx="1594256" cy="580365"/>
          </a:xfrm>
          <a:prstGeom prst="rect">
            <a:avLst/>
          </a:prstGeom>
        </p:spPr>
      </p:pic>
      <p:sp>
        <p:nvSpPr>
          <p:cNvPr id="16" name="Rectangle 15"/>
          <p:cNvSpPr/>
          <p:nvPr/>
        </p:nvSpPr>
        <p:spPr>
          <a:xfrm>
            <a:off x="1151422" y="941404"/>
            <a:ext cx="10443885" cy="584775"/>
          </a:xfrm>
          <a:prstGeom prst="rect">
            <a:avLst/>
          </a:prstGeom>
        </p:spPr>
        <p:txBody>
          <a:bodyPr wrap="none">
            <a:spAutoFit/>
          </a:bodyPr>
          <a:lstStyle/>
          <a:p>
            <a:pPr>
              <a:spcAft>
                <a:spcPts val="600"/>
              </a:spcAft>
              <a:buClr>
                <a:srgbClr val="C00000"/>
              </a:buClr>
            </a:pPr>
            <a:r>
              <a:rPr lang="zh-TW" altLang="en-US" sz="3200" dirty="0">
                <a:latin typeface="DFKai-SB" panose="03000509000000000000" pitchFamily="65" charset="-120"/>
                <a:ea typeface="DFKai-SB" panose="03000509000000000000" pitchFamily="65" charset="-120"/>
              </a:rPr>
              <a:t>控制非</a:t>
            </a:r>
            <a:r>
              <a:rPr lang="zh-TW" altLang="en-US" sz="3200" dirty="0" smtClean="0">
                <a:latin typeface="DFKai-SB" panose="03000509000000000000" pitchFamily="65" charset="-120"/>
                <a:ea typeface="DFKai-SB" panose="03000509000000000000" pitchFamily="65" charset="-120"/>
              </a:rPr>
              <a:t>傳染病例子</a:t>
            </a:r>
            <a:r>
              <a:rPr lang="en-US" altLang="zh-TW" sz="3200" dirty="0" smtClean="0">
                <a:latin typeface="DFKai-SB" panose="03000509000000000000" pitchFamily="65" charset="-120"/>
                <a:ea typeface="DFKai-SB" panose="03000509000000000000" pitchFamily="65" charset="-120"/>
              </a:rPr>
              <a:t>--</a:t>
            </a:r>
            <a:r>
              <a:rPr lang="en-US" altLang="zh-CN" sz="3200" dirty="0" smtClean="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世界衞生組織煙草控制框架公約</a:t>
            </a:r>
            <a:r>
              <a:rPr lang="en-US" altLang="zh-CN" sz="3200" dirty="0" smtClean="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
        <p:nvSpPr>
          <p:cNvPr id="17" name="Freeform 5">
            <a:extLst>
              <a:ext uri="{FF2B5EF4-FFF2-40B4-BE49-F238E27FC236}">
                <a16:creationId xmlns:a16="http://schemas.microsoft.com/office/drawing/2014/main" id="{56EFB796-31AA-43F4-8D76-1C4FA3F7B0F4}"/>
              </a:ext>
            </a:extLst>
          </p:cNvPr>
          <p:cNvSpPr/>
          <p:nvPr/>
        </p:nvSpPr>
        <p:spPr bwMode="auto">
          <a:xfrm>
            <a:off x="672756" y="107238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Content Placeholder 2">
            <a:hlinkClick r:id="rId3"/>
          </p:cNvPr>
          <p:cNvPicPr>
            <a:picLocks noGrp="1" noChangeAspect="1"/>
          </p:cNvPicPr>
          <p:nvPr>
            <p:ph idx="1"/>
          </p:nvPr>
        </p:nvPicPr>
        <p:blipFill>
          <a:blip r:embed="rId4"/>
          <a:stretch>
            <a:fillRect/>
          </a:stretch>
        </p:blipFill>
        <p:spPr>
          <a:xfrm>
            <a:off x="6867501" y="1723346"/>
            <a:ext cx="2299877" cy="3124067"/>
          </a:xfrm>
          <a:prstGeom prst="rect">
            <a:avLst/>
          </a:prstGeom>
        </p:spPr>
      </p:pic>
      <p:pic>
        <p:nvPicPr>
          <p:cNvPr id="22" name="Picture 21">
            <a:hlinkClick r:id="rId5"/>
          </p:cNvPr>
          <p:cNvPicPr>
            <a:picLocks noChangeAspect="1"/>
          </p:cNvPicPr>
          <p:nvPr/>
        </p:nvPicPr>
        <p:blipFill>
          <a:blip r:embed="rId6"/>
          <a:stretch>
            <a:fillRect/>
          </a:stretch>
        </p:blipFill>
        <p:spPr>
          <a:xfrm>
            <a:off x="9440423" y="1725673"/>
            <a:ext cx="1941679" cy="3063537"/>
          </a:xfrm>
          <a:prstGeom prst="rect">
            <a:avLst/>
          </a:prstGeom>
        </p:spPr>
      </p:pic>
      <p:sp>
        <p:nvSpPr>
          <p:cNvPr id="23" name="Up Arrow 22"/>
          <p:cNvSpPr/>
          <p:nvPr/>
        </p:nvSpPr>
        <p:spPr>
          <a:xfrm>
            <a:off x="7805603" y="4848076"/>
            <a:ext cx="423672" cy="3612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Up Arrow 23"/>
          <p:cNvSpPr/>
          <p:nvPr/>
        </p:nvSpPr>
        <p:spPr>
          <a:xfrm>
            <a:off x="10243159" y="4826912"/>
            <a:ext cx="423672" cy="3612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格 17"/>
          <p:cNvGraphicFramePr>
            <a:graphicFrameLocks noGrp="1"/>
          </p:cNvGraphicFramePr>
          <p:nvPr>
            <p:extLst>
              <p:ext uri="{D42A27DB-BD31-4B8C-83A1-F6EECF244321}">
                <p14:modId xmlns:p14="http://schemas.microsoft.com/office/powerpoint/2010/main" val="3761897454"/>
              </p:ext>
            </p:extLst>
          </p:nvPr>
        </p:nvGraphicFramePr>
        <p:xfrm>
          <a:off x="669453" y="2777678"/>
          <a:ext cx="5329870" cy="2800322"/>
        </p:xfrm>
        <a:graphic>
          <a:graphicData uri="http://schemas.openxmlformats.org/drawingml/2006/table">
            <a:tbl>
              <a:tblPr firstRow="1" bandRow="1">
                <a:tableStyleId>{5C22544A-7EE6-4342-B048-85BDC9FD1C3A}</a:tableStyleId>
              </a:tblPr>
              <a:tblGrid>
                <a:gridCol w="3642606">
                  <a:extLst>
                    <a:ext uri="{9D8B030D-6E8A-4147-A177-3AD203B41FA5}">
                      <a16:colId xmlns:a16="http://schemas.microsoft.com/office/drawing/2014/main" val="1744730230"/>
                    </a:ext>
                  </a:extLst>
                </a:gridCol>
                <a:gridCol w="1687264">
                  <a:extLst>
                    <a:ext uri="{9D8B030D-6E8A-4147-A177-3AD203B41FA5}">
                      <a16:colId xmlns:a16="http://schemas.microsoft.com/office/drawing/2014/main" val="2719733975"/>
                    </a:ext>
                  </a:extLst>
                </a:gridCol>
              </a:tblGrid>
              <a:tr h="434020">
                <a:tc>
                  <a:txBody>
                    <a:bodyPr/>
                    <a:lstStyle/>
                    <a:p>
                      <a:r>
                        <a:rPr lang="zh-TW" altLang="en-US" sz="18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煙草控制方面實施的措施</a:t>
                      </a:r>
                      <a:endParaRPr lang="zh-HK" altLang="en-US" sz="1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zh-TW" altLang="en-US" sz="1800"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實施國家數目</a:t>
                      </a:r>
                      <a:endParaRPr lang="zh-HK" altLang="en-US" sz="1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786233650"/>
                  </a:ext>
                </a:extLst>
              </a:tr>
              <a:tr h="434020">
                <a:tc>
                  <a:txBody>
                    <a:bodyPr/>
                    <a:lstStyle/>
                    <a:p>
                      <a:r>
                        <a:rPr lang="zh-TW" altLang="en-US"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煙草稅不少於零售價格的</a:t>
                      </a:r>
                      <a:r>
                        <a:rPr lang="en-US" altLang="zh-TW"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75%</a:t>
                      </a:r>
                      <a:endParaRPr lang="zh-HK"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800" dirty="0" smtClean="0">
                          <a:solidFill>
                            <a:schemeClr val="tx1"/>
                          </a:solidFill>
                          <a:latin typeface="Times New Roman" panose="02020603050405020304" pitchFamily="18" charset="0"/>
                          <a:cs typeface="Times New Roman" panose="02020603050405020304" pitchFamily="18" charset="0"/>
                        </a:rPr>
                        <a:t>38</a:t>
                      </a:r>
                      <a:endParaRPr lang="zh-HK" altLang="en-US" sz="1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6771532"/>
                  </a:ext>
                </a:extLst>
              </a:tr>
              <a:tr h="434020">
                <a:tc>
                  <a:txBody>
                    <a:bodyPr/>
                    <a:lstStyle/>
                    <a:p>
                      <a:r>
                        <a:rPr lang="zh-TW" altLang="en-US"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在公共場所全面禁煙</a:t>
                      </a:r>
                      <a:endParaRPr lang="zh-HK"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800" dirty="0" smtClean="0">
                          <a:solidFill>
                            <a:schemeClr val="tx1"/>
                          </a:solidFill>
                          <a:latin typeface="Times New Roman" panose="02020603050405020304" pitchFamily="18" charset="0"/>
                          <a:cs typeface="Times New Roman" panose="02020603050405020304" pitchFamily="18" charset="0"/>
                        </a:rPr>
                        <a:t>58</a:t>
                      </a:r>
                      <a:endParaRPr lang="zh-HK" altLang="en-US" sz="1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3057267"/>
                  </a:ext>
                </a:extLst>
              </a:tr>
              <a:tr h="749131">
                <a:tc>
                  <a:txBody>
                    <a:bodyPr/>
                    <a:lstStyle/>
                    <a:p>
                      <a:r>
                        <a:rPr lang="zh-TW" altLang="en-US"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禁止誤導性的描述和確保煙草產品上帶有明顯的健康警告</a:t>
                      </a:r>
                      <a:endParaRPr lang="zh-HK"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800" dirty="0" smtClean="0">
                          <a:solidFill>
                            <a:schemeClr val="tx1"/>
                          </a:solidFill>
                          <a:latin typeface="Times New Roman" panose="02020603050405020304" pitchFamily="18" charset="0"/>
                          <a:cs typeface="Times New Roman" panose="02020603050405020304" pitchFamily="18" charset="0"/>
                        </a:rPr>
                        <a:t>98</a:t>
                      </a:r>
                      <a:endParaRPr lang="zh-HK" altLang="en-US" sz="1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89547362"/>
                  </a:ext>
                </a:extLst>
              </a:tr>
              <a:tr h="749131">
                <a:tc>
                  <a:txBody>
                    <a:bodyPr/>
                    <a:lstStyle/>
                    <a:p>
                      <a:r>
                        <a:rPr lang="zh-TW" altLang="en-US" sz="1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禁止所有形式的煙草廣告、推銷和贊助</a:t>
                      </a:r>
                      <a:endParaRPr lang="zh-HK"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1800" dirty="0" smtClean="0">
                          <a:solidFill>
                            <a:schemeClr val="tx1"/>
                          </a:solidFill>
                          <a:latin typeface="Times New Roman" panose="02020603050405020304" pitchFamily="18" charset="0"/>
                          <a:cs typeface="Times New Roman" panose="02020603050405020304" pitchFamily="18" charset="0"/>
                        </a:rPr>
                        <a:t>14</a:t>
                      </a:r>
                      <a:endParaRPr lang="zh-HK" altLang="en-US" sz="1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13828202"/>
                  </a:ext>
                </a:extLst>
              </a:tr>
            </a:tbl>
          </a:graphicData>
        </a:graphic>
      </p:graphicFrame>
      <p:pic>
        <p:nvPicPr>
          <p:cNvPr id="19" name="Picture 18"/>
          <p:cNvPicPr>
            <a:picLocks noChangeAspect="1"/>
          </p:cNvPicPr>
          <p:nvPr/>
        </p:nvPicPr>
        <p:blipFill>
          <a:blip r:embed="rId7"/>
          <a:stretch>
            <a:fillRect/>
          </a:stretch>
        </p:blipFill>
        <p:spPr>
          <a:xfrm>
            <a:off x="354293" y="5955321"/>
            <a:ext cx="1319916" cy="503908"/>
          </a:xfrm>
          <a:prstGeom prst="rect">
            <a:avLst/>
          </a:prstGeom>
        </p:spPr>
      </p:pic>
    </p:spTree>
    <p:extLst>
      <p:ext uri="{BB962C8B-B14F-4D97-AF65-F5344CB8AC3E}">
        <p14:creationId xmlns:p14="http://schemas.microsoft.com/office/powerpoint/2010/main" val="458342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72" y="2651644"/>
            <a:ext cx="11048302" cy="3182245"/>
          </a:xfrm>
          <a:ln w="38100">
            <a:solidFill>
              <a:schemeClr val="accent1"/>
            </a:solidFill>
          </a:ln>
        </p:spPr>
        <p:txBody>
          <a:bodyPr/>
          <a:lstStyle/>
          <a:p>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健康中國行動（</a:t>
            </a:r>
            <a:r>
              <a:rPr lang="en-US" sz="2600" dirty="0" smtClean="0">
                <a:latin typeface="Times New Roman" panose="02020603050405020304" pitchFamily="18" charset="0"/>
                <a:ea typeface="標楷體" panose="03000509000000000000" pitchFamily="65" charset="-120"/>
                <a:cs typeface="Times New Roman" panose="02020603050405020304" pitchFamily="18" charset="0"/>
              </a:rPr>
              <a:t>2019-2030</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將控煙作為</a:t>
            </a:r>
            <a:r>
              <a:rPr lang="ja-JP" altLang="en-US" sz="2600" dirty="0" smtClean="0">
                <a:latin typeface="Times New Roman" panose="02020603050405020304" pitchFamily="18" charset="0"/>
                <a:ea typeface="標楷體" panose="03000509000000000000" pitchFamily="65" charset="-120"/>
                <a:cs typeface="Times New Roman" panose="02020603050405020304" pitchFamily="18" charset="0"/>
              </a:rPr>
              <a:t>十五個專項行動之一</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推進地方控煙立法和執法</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，並研究與推動</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層面</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控煙立法</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。中國控煙法立法從地方立法開始，到</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個直轄市（北京、上海、天津、重慶）均已推出控煙地方性法規。有</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個省會（首府）城市</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中推出專門</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的控煙地方性法規或規章</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交通運輸部</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公布</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城市公共汽車和電車客運管理規定</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城市軌道交通客運組織與服務管理辦法</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，明確規定乘客不得在車站、公共汽電車、列車內吸煙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223802" y="357364"/>
            <a:ext cx="8766415" cy="47540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a:t>
            </a:r>
            <a:r>
              <a:rPr lang="zh-TW" altLang="en-US" sz="40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354294" y="289319"/>
            <a:ext cx="1594256" cy="580365"/>
          </a:xfrm>
          <a:prstGeom prst="rect">
            <a:avLst/>
          </a:prstGeom>
        </p:spPr>
      </p:pic>
      <p:sp>
        <p:nvSpPr>
          <p:cNvPr id="6" name="Rectangle 5"/>
          <p:cNvSpPr/>
          <p:nvPr/>
        </p:nvSpPr>
        <p:spPr>
          <a:xfrm>
            <a:off x="1151422" y="966801"/>
            <a:ext cx="10956846" cy="553998"/>
          </a:xfrm>
          <a:prstGeom prst="rect">
            <a:avLst/>
          </a:prstGeom>
        </p:spPr>
        <p:txBody>
          <a:bodyPr wrap="none">
            <a:spAutoFit/>
          </a:bodyPr>
          <a:lstStyle/>
          <a:p>
            <a:pPr>
              <a:spcAft>
                <a:spcPts val="600"/>
              </a:spcAft>
              <a:buClr>
                <a:srgbClr val="C00000"/>
              </a:buClr>
            </a:pPr>
            <a:r>
              <a:rPr lang="zh-CN" altLang="en-US" sz="3000" dirty="0">
                <a:latin typeface="DFKai-SB" panose="03000509000000000000" pitchFamily="65" charset="-120"/>
                <a:ea typeface="DFKai-SB" panose="03000509000000000000" pitchFamily="65" charset="-120"/>
              </a:rPr>
              <a:t>我</a:t>
            </a:r>
            <a:r>
              <a:rPr lang="zh-TW" altLang="en-US" sz="3000" dirty="0" smtClean="0">
                <a:latin typeface="DFKai-SB" panose="03000509000000000000" pitchFamily="65" charset="-120"/>
                <a:ea typeface="DFKai-SB" panose="03000509000000000000" pitchFamily="65" charset="-120"/>
              </a:rPr>
              <a:t>國配合與實踐</a:t>
            </a:r>
            <a:r>
              <a:rPr lang="en-US" altLang="zh-CN" sz="3000" dirty="0" smtClean="0">
                <a:latin typeface="DFKai-SB" panose="03000509000000000000" pitchFamily="65" charset="-120"/>
                <a:ea typeface="DFKai-SB" panose="03000509000000000000" pitchFamily="65" charset="-120"/>
              </a:rPr>
              <a:t>《</a:t>
            </a:r>
            <a:r>
              <a:rPr lang="zh-TW" altLang="en-US" sz="3000" dirty="0">
                <a:latin typeface="DFKai-SB" panose="03000509000000000000" pitchFamily="65" charset="-120"/>
                <a:ea typeface="DFKai-SB" panose="03000509000000000000" pitchFamily="65" charset="-120"/>
              </a:rPr>
              <a:t>世界衞生</a:t>
            </a:r>
            <a:r>
              <a:rPr lang="zh-TW" altLang="en-US" sz="3000" dirty="0" smtClean="0">
                <a:latin typeface="DFKai-SB" panose="03000509000000000000" pitchFamily="65" charset="-120"/>
                <a:ea typeface="DFKai-SB" panose="03000509000000000000" pitchFamily="65" charset="-120"/>
              </a:rPr>
              <a:t>組織</a:t>
            </a:r>
            <a:r>
              <a:rPr lang="zh-CN" altLang="en-US" sz="3000" dirty="0" smtClean="0">
                <a:latin typeface="DFKai-SB" panose="03000509000000000000" pitchFamily="65" charset="-120"/>
                <a:ea typeface="DFKai-SB" panose="03000509000000000000" pitchFamily="65" charset="-120"/>
              </a:rPr>
              <a:t>煙草</a:t>
            </a:r>
            <a:r>
              <a:rPr lang="zh-CN" altLang="en-US" sz="3000" dirty="0">
                <a:latin typeface="DFKai-SB" panose="03000509000000000000" pitchFamily="65" charset="-120"/>
                <a:ea typeface="DFKai-SB" panose="03000509000000000000" pitchFamily="65" charset="-120"/>
              </a:rPr>
              <a:t>控制框架公約</a:t>
            </a:r>
            <a:r>
              <a:rPr lang="en-US" altLang="zh-CN" sz="3000" dirty="0" smtClean="0">
                <a:latin typeface="DFKai-SB" panose="03000509000000000000" pitchFamily="65" charset="-120"/>
                <a:ea typeface="DFKai-SB" panose="03000509000000000000" pitchFamily="65" charset="-120"/>
              </a:rPr>
              <a:t>》</a:t>
            </a:r>
            <a:r>
              <a:rPr lang="zh-TW" altLang="en-US" sz="3000" dirty="0" smtClean="0">
                <a:latin typeface="DFKai-SB" panose="03000509000000000000" pitchFamily="65" charset="-120"/>
                <a:ea typeface="DFKai-SB" panose="03000509000000000000" pitchFamily="65" charset="-120"/>
              </a:rPr>
              <a:t>政策舉隅</a:t>
            </a:r>
            <a:endParaRPr lang="en-US" altLang="zh-CN" sz="3000" dirty="0">
              <a:latin typeface="DFKai-SB" panose="03000509000000000000" pitchFamily="65" charset="-120"/>
              <a:ea typeface="DFKai-SB" panose="03000509000000000000" pitchFamily="65" charset="-120"/>
            </a:endParaRPr>
          </a:p>
        </p:txBody>
      </p:sp>
      <p:sp>
        <p:nvSpPr>
          <p:cNvPr id="7" name="Freeform 5">
            <a:extLst>
              <a:ext uri="{FF2B5EF4-FFF2-40B4-BE49-F238E27FC236}">
                <a16:creationId xmlns:a16="http://schemas.microsoft.com/office/drawing/2014/main" id="{56EFB796-31AA-43F4-8D76-1C4FA3F7B0F4}"/>
              </a:ext>
            </a:extLst>
          </p:cNvPr>
          <p:cNvSpPr/>
          <p:nvPr/>
        </p:nvSpPr>
        <p:spPr bwMode="auto">
          <a:xfrm>
            <a:off x="604008" y="105780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604008" y="4820539"/>
            <a:ext cx="9521504" cy="461665"/>
          </a:xfrm>
          <a:prstGeom prst="rect">
            <a:avLst/>
          </a:prstGeom>
        </p:spPr>
        <p:txBody>
          <a:bodyPr wrap="square">
            <a:spAutoFit/>
          </a:bodyPr>
          <a:lstStyle/>
          <a:p>
            <a:endParaRPr lang="en-US" sz="2400" dirty="0">
              <a:latin typeface="標楷體" panose="03000509000000000000" pitchFamily="65" charset="-120"/>
              <a:ea typeface="標楷體" panose="03000509000000000000" pitchFamily="65" charset="-120"/>
            </a:endParaRPr>
          </a:p>
        </p:txBody>
      </p:sp>
      <p:sp>
        <p:nvSpPr>
          <p:cNvPr id="10" name="Rectangle 9"/>
          <p:cNvSpPr/>
          <p:nvPr/>
        </p:nvSpPr>
        <p:spPr>
          <a:xfrm>
            <a:off x="3890357" y="5978266"/>
            <a:ext cx="8020486" cy="584775"/>
          </a:xfrm>
          <a:prstGeom prst="rect">
            <a:avLst/>
          </a:prstGeom>
        </p:spPr>
        <p:txBody>
          <a:bodyPr wrap="square">
            <a:spAutoFit/>
          </a:bodyPr>
          <a:lstStyle/>
          <a:p>
            <a:pPr indent="406400">
              <a:spcAft>
                <a:spcPts val="0"/>
              </a:spcAft>
            </a:pPr>
            <a:r>
              <a:rPr lang="zh-TW" altLang="en-US" sz="1600" kern="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ja-JP" altLang="en-US" sz="1600" kern="0" dirty="0" smtClean="0">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1600" kern="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ja-JP" altLang="en-US" sz="1600" kern="0" dirty="0" smtClean="0">
                <a:latin typeface="Times New Roman" panose="02020603050405020304" pitchFamily="18" charset="0"/>
                <a:ea typeface="標楷體" panose="03000509000000000000" pitchFamily="65" charset="-120"/>
                <a:cs typeface="Times New Roman" panose="02020603050405020304" pitchFamily="18" charset="0"/>
              </a:rPr>
              <a:t>生健康委</a:t>
            </a:r>
            <a:endParaRPr lang="en-US" sz="1600" kern="100" dirty="0" smtClean="0">
              <a:latin typeface="Times New Roman" panose="02020603050405020304" pitchFamily="18" charset="0"/>
              <a:ea typeface="標楷體" panose="03000509000000000000" pitchFamily="65" charset="-120"/>
              <a:cs typeface="Times New Roman" panose="02020603050405020304" pitchFamily="18" charset="0"/>
            </a:endParaRPr>
          </a:p>
          <a:p>
            <a:pPr indent="406400">
              <a:spcAft>
                <a:spcPts val="0"/>
              </a:spcAft>
            </a:pPr>
            <a:r>
              <a:rPr lang="en-US" sz="1600" dirty="0" smtClean="0">
                <a:latin typeface="Times New Roman" panose="02020603050405020304" pitchFamily="18" charset="0"/>
                <a:ea typeface="標楷體" panose="03000509000000000000" pitchFamily="65" charset="-120"/>
                <a:cs typeface="Times New Roman" panose="02020603050405020304" pitchFamily="18" charset="0"/>
              </a:rPr>
              <a:t>http://www.nhc.gov.cn/wjw/jiany/202102/3424c809e16b4b14930d0b3a82c62f4a.shtml</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538172" y="1614715"/>
            <a:ext cx="11048301" cy="892552"/>
          </a:xfrm>
          <a:prstGeom prst="rect">
            <a:avLst/>
          </a:prstGeom>
          <a:solidFill>
            <a:schemeClr val="bg1">
              <a:lumMod val="95000"/>
            </a:schemeClr>
          </a:solidFill>
          <a:ln w="28575">
            <a:solidFill>
              <a:srgbClr val="C00000"/>
            </a:solidFill>
          </a:ln>
        </p:spPr>
        <p:txBody>
          <a:bodyPr wrap="square">
            <a:spAutoFit/>
          </a:bodyPr>
          <a:lstStyle/>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國家一向致力推動反吸煙保障人民健康，並</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2005</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8</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27</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日批准了</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公約</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在國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生效</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，並進一步落實有關禁煙措施，主要包括</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38172" y="6005950"/>
            <a:ext cx="3622502" cy="529405"/>
          </a:xfrm>
          <a:prstGeom prst="rect">
            <a:avLst/>
          </a:prstGeom>
        </p:spPr>
      </p:pic>
    </p:spTree>
    <p:extLst>
      <p:ext uri="{BB962C8B-B14F-4D97-AF65-F5344CB8AC3E}">
        <p14:creationId xmlns:p14="http://schemas.microsoft.com/office/powerpoint/2010/main" val="3693931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4B1914E0-0018-44D3-9C8D-C067F0BE0083}"/>
              </a:ext>
            </a:extLst>
          </p:cNvPr>
          <p:cNvSpPr/>
          <p:nvPr/>
        </p:nvSpPr>
        <p:spPr bwMode="auto">
          <a:xfrm>
            <a:off x="389485" y="963461"/>
            <a:ext cx="11277599" cy="386696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E47C7A9D-C251-4077-9024-B349474310F9}"/>
              </a:ext>
            </a:extLst>
          </p:cNvPr>
          <p:cNvSpPr/>
          <p:nvPr/>
        </p:nvSpPr>
        <p:spPr>
          <a:xfrm>
            <a:off x="515086" y="1065557"/>
            <a:ext cx="10880748" cy="368056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矩形 6">
            <a:extLst>
              <a:ext uri="{FF2B5EF4-FFF2-40B4-BE49-F238E27FC236}">
                <a16:creationId xmlns:a16="http://schemas.microsoft.com/office/drawing/2014/main" id="{590B379A-59C6-4AE9-ADA1-BDF2C3F7AB47}"/>
              </a:ext>
            </a:extLst>
          </p:cNvPr>
          <p:cNvSpPr/>
          <p:nvPr/>
        </p:nvSpPr>
        <p:spPr>
          <a:xfrm>
            <a:off x="571763" y="963461"/>
            <a:ext cx="10532811" cy="3785652"/>
          </a:xfrm>
          <a:prstGeom prst="rect">
            <a:avLst/>
          </a:prstGeom>
        </p:spPr>
        <p:txBody>
          <a:bodyPr wrap="square">
            <a:spAutoFit/>
          </a:bodyPr>
          <a:lstStyle/>
          <a:p>
            <a:pPr algn="just">
              <a:lnSpc>
                <a:spcPct val="150000"/>
              </a:lnSpc>
            </a:pPr>
            <a:r>
              <a:rPr lang="en-US" altLang="zh-CN" sz="2400" b="1" kern="100"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    </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公共</a:t>
            </a:r>
            <a:r>
              <a:rPr lang="zh-CN" altLang="en-US" sz="3200" kern="100" dirty="0" smtClean="0">
                <a:latin typeface="DFKai-SB" panose="03000509000000000000" pitchFamily="65" charset="-120"/>
                <a:ea typeface="DFKai-SB" panose="03000509000000000000" pitchFamily="65" charset="-120"/>
                <a:cs typeface="Times New Roman" panose="02020603050405020304" pitchFamily="18" charset="0"/>
              </a:rPr>
              <a:t>衞</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生</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體系</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是維護</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和促進公眾</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健康</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與衞生</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為目</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標</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所</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涉及的相關法律、法規、政策、機構組織和具體措施</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等</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的統稱</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其包括疾病預防</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控制、</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衞生</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監督、</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突發公共衞生事件醫療救治體系</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等範疇，</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是在</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法律規定的</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範圍</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內提供必要</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公共</a:t>
            </a:r>
            <a:r>
              <a:rPr lang="zh-CN" altLang="en-US" sz="3200" kern="100" dirty="0" smtClean="0">
                <a:latin typeface="DFKai-SB" panose="03000509000000000000" pitchFamily="65" charset="-120"/>
                <a:ea typeface="DFKai-SB" panose="03000509000000000000" pitchFamily="65" charset="-120"/>
                <a:cs typeface="Times New Roman" panose="02020603050405020304" pitchFamily="18" charset="0"/>
              </a:rPr>
              <a:t>衞</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生</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服務的</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公</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營</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3200" kern="100" dirty="0" smtClean="0">
                <a:latin typeface="DFKai-SB" panose="03000509000000000000" pitchFamily="65" charset="-120"/>
                <a:ea typeface="DFKai-SB" panose="03000509000000000000" pitchFamily="65" charset="-120"/>
                <a:cs typeface="Times New Roman" panose="02020603050405020304" pitchFamily="18" charset="0"/>
              </a:rPr>
              <a:t>私營</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與</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志願</a:t>
            </a:r>
            <a:r>
              <a:rPr lang="zh-CN" altLang="zh-CN" sz="3200" kern="100" dirty="0">
                <a:latin typeface="DFKai-SB" panose="03000509000000000000" pitchFamily="65" charset="-120"/>
                <a:ea typeface="DFKai-SB" panose="03000509000000000000" pitchFamily="65" charset="-120"/>
                <a:cs typeface="Times New Roman" panose="02020603050405020304" pitchFamily="18" charset="0"/>
              </a:rPr>
              <a:t>組織的總體</a:t>
            </a:r>
            <a:r>
              <a:rPr lang="zh-CN" altLang="zh-CN" sz="3200"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zh-CN" altLang="zh-CN" sz="3200" kern="100" dirty="0">
              <a:latin typeface="DFKai-SB" panose="03000509000000000000" pitchFamily="65" charset="-120"/>
              <a:ea typeface="DFKai-SB" panose="03000509000000000000" pitchFamily="65" charset="-120"/>
            </a:endParaRPr>
          </a:p>
        </p:txBody>
      </p:sp>
      <p:sp>
        <p:nvSpPr>
          <p:cNvPr id="6" name="任意多边形: 形状 11">
            <a:extLst>
              <a:ext uri="{FF2B5EF4-FFF2-40B4-BE49-F238E27FC236}">
                <a16:creationId xmlns:a16="http://schemas.microsoft.com/office/drawing/2014/main" id="{74105230-6281-4E41-A7C8-7450244FDA6B}"/>
              </a:ext>
            </a:extLst>
          </p:cNvPr>
          <p:cNvSpPr/>
          <p:nvPr/>
        </p:nvSpPr>
        <p:spPr>
          <a:xfrm>
            <a:off x="2493767" y="222662"/>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公共</a:t>
            </a:r>
            <a:r>
              <a:rPr lang="zh-TW" altLang="en-US" sz="4000" b="1" dirty="0">
                <a:solidFill>
                  <a:srgbClr val="FFFFFF"/>
                </a:solidFill>
                <a:latin typeface="DFKai-SB" panose="03000509000000000000" pitchFamily="65" charset="-120"/>
                <a:ea typeface="DFKai-SB" panose="03000509000000000000" pitchFamily="65" charset="-120"/>
              </a:rPr>
              <a:t>衞生</a:t>
            </a:r>
            <a:r>
              <a:rPr lang="zh-CN" altLang="en-US" sz="4000" b="1" dirty="0" smtClean="0">
                <a:solidFill>
                  <a:srgbClr val="FFFFFF"/>
                </a:solidFill>
                <a:latin typeface="DFKai-SB" panose="03000509000000000000" pitchFamily="65" charset="-120"/>
                <a:ea typeface="DFKai-SB" panose="03000509000000000000" pitchFamily="65" charset="-120"/>
              </a:rPr>
              <a:t>體系</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2" name="Rectangle 1"/>
          <p:cNvSpPr/>
          <p:nvPr/>
        </p:nvSpPr>
        <p:spPr>
          <a:xfrm>
            <a:off x="515086" y="4932522"/>
            <a:ext cx="10982328" cy="1477328"/>
          </a:xfrm>
          <a:prstGeom prst="rect">
            <a:avLst/>
          </a:prstGeom>
          <a:ln w="38100">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知多點</a:t>
            </a: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以香港為例，任何</a:t>
            </a:r>
            <a:r>
              <a:rPr lang="zh-TW" altLang="en-US" sz="2400" dirty="0">
                <a:latin typeface="標楷體" panose="03000509000000000000" pitchFamily="65" charset="-120"/>
                <a:ea typeface="標楷體" panose="03000509000000000000" pitchFamily="65" charset="-120"/>
              </a:rPr>
              <a:t>有意在本港從事內科、外科或助產科執業的人士，必須根據</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醫生註冊條例</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的規定，向醫務委員會申請成為註冊醫生</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香港醫務委員會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https://www.mchk.org.hk/tc_chi/registration/registration_requirement.html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551142" y="5802284"/>
            <a:ext cx="1726023" cy="526114"/>
          </a:xfrm>
          <a:prstGeom prst="rect">
            <a:avLst/>
          </a:prstGeom>
        </p:spPr>
      </p:pic>
    </p:spTree>
    <p:extLst>
      <p:ext uri="{BB962C8B-B14F-4D97-AF65-F5344CB8AC3E}">
        <p14:creationId xmlns:p14="http://schemas.microsoft.com/office/powerpoint/2010/main" val="2450012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755" y="1638296"/>
            <a:ext cx="11187439" cy="3761018"/>
          </a:xfrm>
          <a:ln w="38100">
            <a:solidFill>
              <a:schemeClr val="accent2">
                <a:lumMod val="60000"/>
                <a:lumOff val="40000"/>
              </a:schemeClr>
            </a:solidFill>
          </a:ln>
        </p:spPr>
        <p:txBody>
          <a:bodyPr/>
          <a:lstStyle/>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國家已</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於</a:t>
            </a:r>
            <a:r>
              <a:rPr lang="en-US" dirty="0">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年簽署</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世界衞生組織煙草控制框架公約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。根據</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第一百五十三條，決定</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該條約應用於香港</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香港特區政府一向鼓勵</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市民不要吸煙、抑制煙草的廣泛</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使用</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盡量</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減低公眾受到二手煙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影響，並以</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多管齊下的方式加強控煙，包括立法、執法、宣傳、教育、提供戒煙服務和不時上調煙稅</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2007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年實施室內全面禁煙和於</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年起分階段將全港</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個巴士轉乘處指定為禁煙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區，逐步擴大禁煙範圍。</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包括在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2007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年實施室內全面禁煙和於</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年起分階段將全港</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個巴士轉乘處指定為禁煙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區，推行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預防二手煙的政策</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措施。</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2432808" y="394283"/>
            <a:ext cx="7050826" cy="47540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pic>
        <p:nvPicPr>
          <p:cNvPr id="5" name="Picture 4"/>
          <p:cNvPicPr>
            <a:picLocks noChangeAspect="1"/>
          </p:cNvPicPr>
          <p:nvPr/>
        </p:nvPicPr>
        <p:blipFill>
          <a:blip r:embed="rId2"/>
          <a:stretch>
            <a:fillRect/>
          </a:stretch>
        </p:blipFill>
        <p:spPr>
          <a:xfrm>
            <a:off x="354294" y="289319"/>
            <a:ext cx="1594256" cy="580365"/>
          </a:xfrm>
          <a:prstGeom prst="rect">
            <a:avLst/>
          </a:prstGeom>
        </p:spPr>
      </p:pic>
      <p:sp>
        <p:nvSpPr>
          <p:cNvPr id="6" name="Rectangle 5"/>
          <p:cNvSpPr/>
          <p:nvPr/>
        </p:nvSpPr>
        <p:spPr>
          <a:xfrm>
            <a:off x="1151422" y="936156"/>
            <a:ext cx="10572125" cy="553998"/>
          </a:xfrm>
          <a:prstGeom prst="rect">
            <a:avLst/>
          </a:prstGeom>
        </p:spPr>
        <p:txBody>
          <a:bodyPr wrap="none">
            <a:spAutoFit/>
          </a:bodyPr>
          <a:lstStyle/>
          <a:p>
            <a:pPr>
              <a:spcAft>
                <a:spcPts val="600"/>
              </a:spcAft>
              <a:buClr>
                <a:srgbClr val="C00000"/>
              </a:buClr>
            </a:pPr>
            <a:r>
              <a:rPr lang="zh-TW" altLang="en-US" sz="3000" dirty="0" smtClean="0">
                <a:latin typeface="DFKai-SB" panose="03000509000000000000" pitchFamily="65" charset="-120"/>
                <a:ea typeface="DFKai-SB" panose="03000509000000000000" pitchFamily="65" charset="-120"/>
              </a:rPr>
              <a:t>香</a:t>
            </a:r>
            <a:r>
              <a:rPr lang="zh-TW" altLang="en-US" sz="3000" dirty="0">
                <a:latin typeface="DFKai-SB" panose="03000509000000000000" pitchFamily="65" charset="-120"/>
                <a:ea typeface="DFKai-SB" panose="03000509000000000000" pitchFamily="65" charset="-120"/>
              </a:rPr>
              <a:t>港</a:t>
            </a:r>
            <a:r>
              <a:rPr lang="zh-TW" altLang="en-US" sz="3000" dirty="0" smtClean="0">
                <a:latin typeface="DFKai-SB" panose="03000509000000000000" pitchFamily="65" charset="-120"/>
                <a:ea typeface="DFKai-SB" panose="03000509000000000000" pitchFamily="65" charset="-120"/>
              </a:rPr>
              <a:t>配合與實踐</a:t>
            </a:r>
            <a:r>
              <a:rPr lang="en-US" altLang="zh-CN" sz="3000" dirty="0" smtClean="0">
                <a:latin typeface="DFKai-SB" panose="03000509000000000000" pitchFamily="65" charset="-120"/>
                <a:ea typeface="DFKai-SB" panose="03000509000000000000" pitchFamily="65" charset="-120"/>
              </a:rPr>
              <a:t>《</a:t>
            </a:r>
            <a:r>
              <a:rPr lang="zh-TW" altLang="en-US" sz="3000" dirty="0">
                <a:latin typeface="DFKai-SB" panose="03000509000000000000" pitchFamily="65" charset="-120"/>
                <a:ea typeface="DFKai-SB" panose="03000509000000000000" pitchFamily="65" charset="-120"/>
              </a:rPr>
              <a:t>世界衞生組織煙草控制框架公約</a:t>
            </a:r>
            <a:r>
              <a:rPr lang="en-US" altLang="zh-CN" sz="3000" dirty="0" smtClean="0">
                <a:latin typeface="DFKai-SB" panose="03000509000000000000" pitchFamily="65" charset="-120"/>
                <a:ea typeface="DFKai-SB" panose="03000509000000000000" pitchFamily="65" charset="-120"/>
              </a:rPr>
              <a:t>》</a:t>
            </a:r>
            <a:r>
              <a:rPr lang="zh-TW" altLang="en-US" sz="3000" dirty="0" smtClean="0">
                <a:latin typeface="DFKai-SB" panose="03000509000000000000" pitchFamily="65" charset="-120"/>
                <a:ea typeface="DFKai-SB" panose="03000509000000000000" pitchFamily="65" charset="-120"/>
              </a:rPr>
              <a:t>政策舉隅</a:t>
            </a:r>
            <a:endParaRPr lang="en-US" altLang="zh-CN" sz="3000" dirty="0">
              <a:latin typeface="DFKai-SB" panose="03000509000000000000" pitchFamily="65" charset="-120"/>
              <a:ea typeface="DFKai-SB" panose="03000509000000000000" pitchFamily="65" charset="-120"/>
            </a:endParaRPr>
          </a:p>
        </p:txBody>
      </p:sp>
      <p:sp>
        <p:nvSpPr>
          <p:cNvPr id="7" name="Freeform 5">
            <a:extLst>
              <a:ext uri="{FF2B5EF4-FFF2-40B4-BE49-F238E27FC236}">
                <a16:creationId xmlns:a16="http://schemas.microsoft.com/office/drawing/2014/main" id="{56EFB796-31AA-43F4-8D76-1C4FA3F7B0F4}"/>
              </a:ext>
            </a:extLst>
          </p:cNvPr>
          <p:cNvSpPr/>
          <p:nvPr/>
        </p:nvSpPr>
        <p:spPr bwMode="auto">
          <a:xfrm>
            <a:off x="604008" y="107760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604008" y="4820539"/>
            <a:ext cx="9521504" cy="461665"/>
          </a:xfrm>
          <a:prstGeom prst="rect">
            <a:avLst/>
          </a:prstGeom>
        </p:spPr>
        <p:txBody>
          <a:bodyPr wrap="square">
            <a:spAutoFit/>
          </a:bodyPr>
          <a:lstStyle/>
          <a:p>
            <a:endParaRPr lang="en-US" sz="2400" dirty="0">
              <a:latin typeface="標楷體" panose="03000509000000000000" pitchFamily="65" charset="-120"/>
              <a:ea typeface="標楷體" panose="03000509000000000000" pitchFamily="65" charset="-120"/>
            </a:endParaRPr>
          </a:p>
        </p:txBody>
      </p:sp>
      <p:sp>
        <p:nvSpPr>
          <p:cNvPr id="2" name="Rectangle 1"/>
          <p:cNvSpPr/>
          <p:nvPr/>
        </p:nvSpPr>
        <p:spPr>
          <a:xfrm>
            <a:off x="2135998" y="5716537"/>
            <a:ext cx="6096000" cy="738664"/>
          </a:xfrm>
          <a:prstGeom prst="rect">
            <a:avLst/>
          </a:prstGeom>
        </p:spPr>
        <p:txBody>
          <a:bodyPr>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香港政府新聞公報</a:t>
            </a:r>
            <a:endParaRPr lang="en-US" sz="14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://www.fhb.gov.hk/blog/cn/2019/post_20190530.html</a:t>
            </a: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://www.news.gov.hk/chi/2021/10/20211031/20211031_115735_023.html</a:t>
            </a:r>
          </a:p>
        </p:txBody>
      </p:sp>
      <p:pic>
        <p:nvPicPr>
          <p:cNvPr id="8" name="Picture 7"/>
          <p:cNvPicPr>
            <a:picLocks noChangeAspect="1"/>
          </p:cNvPicPr>
          <p:nvPr/>
        </p:nvPicPr>
        <p:blipFill>
          <a:blip r:embed="rId3"/>
          <a:stretch>
            <a:fillRect/>
          </a:stretch>
        </p:blipFill>
        <p:spPr>
          <a:xfrm>
            <a:off x="604008" y="5533342"/>
            <a:ext cx="1381318" cy="1105054"/>
          </a:xfrm>
          <a:prstGeom prst="rect">
            <a:avLst/>
          </a:prstGeom>
        </p:spPr>
      </p:pic>
    </p:spTree>
    <p:extLst>
      <p:ext uri="{BB962C8B-B14F-4D97-AF65-F5344CB8AC3E}">
        <p14:creationId xmlns:p14="http://schemas.microsoft.com/office/powerpoint/2010/main" val="2614840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2727"/>
            <a:ext cx="10515600" cy="2844706"/>
          </a:xfrm>
          <a:ln w="38100">
            <a:solidFill>
              <a:srgbClr val="FF0000"/>
            </a:solidFill>
          </a:ln>
        </p:spPr>
        <p:txBody>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世界衞生組織煙草控制框架公約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條要求以煙害圖象警示來警告大眾有關吸煙的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危害，並建議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煙害圖象警示應佔煙包主要面面積至少</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，及展示大號字體、清晰、顯眼、易讀的訊息。截至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月，至少</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個國家及司法地區已經實施或通過有關措施</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1983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年引入文字健康警示，及後逐漸加強，並在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2007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年採用煙害圖象警示</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，並於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年更新圖象警示，將圖象警示數目由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個增加至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個、擴大圖象警示由佔煙包兩個最大表面面積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、及必須顯示「請為你的下一代戒煙」的健康忠告及戒煙熱線（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1833183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71414" y="172941"/>
            <a:ext cx="1594256" cy="580365"/>
          </a:xfrm>
          <a:prstGeom prst="rect">
            <a:avLst/>
          </a:prstGeom>
        </p:spPr>
      </p:pic>
      <p:sp>
        <p:nvSpPr>
          <p:cNvPr id="5" name="任意多边形: 形状 7">
            <a:extLst>
              <a:ext uri="{FF2B5EF4-FFF2-40B4-BE49-F238E27FC236}">
                <a16:creationId xmlns:a16="http://schemas.microsoft.com/office/drawing/2014/main" id="{38D14C48-A823-4288-9BC6-DF5A8579D713}"/>
              </a:ext>
            </a:extLst>
          </p:cNvPr>
          <p:cNvSpPr/>
          <p:nvPr/>
        </p:nvSpPr>
        <p:spPr bwMode="auto">
          <a:xfrm>
            <a:off x="2570587" y="277905"/>
            <a:ext cx="7050826" cy="47540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6" name="Rectangle 5"/>
          <p:cNvSpPr/>
          <p:nvPr/>
        </p:nvSpPr>
        <p:spPr>
          <a:xfrm>
            <a:off x="1151422" y="936156"/>
            <a:ext cx="10572125" cy="553998"/>
          </a:xfrm>
          <a:prstGeom prst="rect">
            <a:avLst/>
          </a:prstGeom>
        </p:spPr>
        <p:txBody>
          <a:bodyPr wrap="none">
            <a:spAutoFit/>
          </a:bodyPr>
          <a:lstStyle/>
          <a:p>
            <a:pPr>
              <a:spcAft>
                <a:spcPts val="600"/>
              </a:spcAft>
              <a:buClr>
                <a:srgbClr val="C00000"/>
              </a:buClr>
            </a:pPr>
            <a:r>
              <a:rPr lang="zh-TW" altLang="en-US" sz="3000" dirty="0" smtClean="0">
                <a:latin typeface="DFKai-SB" panose="03000509000000000000" pitchFamily="65" charset="-120"/>
                <a:ea typeface="DFKai-SB" panose="03000509000000000000" pitchFamily="65" charset="-120"/>
              </a:rPr>
              <a:t>香</a:t>
            </a:r>
            <a:r>
              <a:rPr lang="zh-TW" altLang="en-US" sz="3000" dirty="0">
                <a:latin typeface="DFKai-SB" panose="03000509000000000000" pitchFamily="65" charset="-120"/>
                <a:ea typeface="DFKai-SB" panose="03000509000000000000" pitchFamily="65" charset="-120"/>
              </a:rPr>
              <a:t>港</a:t>
            </a:r>
            <a:r>
              <a:rPr lang="zh-TW" altLang="en-US" sz="3000" dirty="0" smtClean="0">
                <a:latin typeface="DFKai-SB" panose="03000509000000000000" pitchFamily="65" charset="-120"/>
                <a:ea typeface="DFKai-SB" panose="03000509000000000000" pitchFamily="65" charset="-120"/>
              </a:rPr>
              <a:t>配合與實踐</a:t>
            </a:r>
            <a:r>
              <a:rPr lang="en-US" altLang="zh-CN" sz="3000" dirty="0" smtClean="0">
                <a:latin typeface="DFKai-SB" panose="03000509000000000000" pitchFamily="65" charset="-120"/>
                <a:ea typeface="DFKai-SB" panose="03000509000000000000" pitchFamily="65" charset="-120"/>
              </a:rPr>
              <a:t>《</a:t>
            </a:r>
            <a:r>
              <a:rPr lang="zh-TW" altLang="en-US" sz="3000" dirty="0">
                <a:latin typeface="DFKai-SB" panose="03000509000000000000" pitchFamily="65" charset="-120"/>
                <a:ea typeface="DFKai-SB" panose="03000509000000000000" pitchFamily="65" charset="-120"/>
              </a:rPr>
              <a:t>世界衞生組織煙草控制框架公約</a:t>
            </a:r>
            <a:r>
              <a:rPr lang="en-US" altLang="zh-CN" sz="3000" dirty="0" smtClean="0">
                <a:latin typeface="DFKai-SB" panose="03000509000000000000" pitchFamily="65" charset="-120"/>
                <a:ea typeface="DFKai-SB" panose="03000509000000000000" pitchFamily="65" charset="-120"/>
              </a:rPr>
              <a:t>》</a:t>
            </a:r>
            <a:r>
              <a:rPr lang="zh-TW" altLang="en-US" sz="3000" dirty="0" smtClean="0">
                <a:latin typeface="DFKai-SB" panose="03000509000000000000" pitchFamily="65" charset="-120"/>
                <a:ea typeface="DFKai-SB" panose="03000509000000000000" pitchFamily="65" charset="-120"/>
              </a:rPr>
              <a:t>政策舉隅</a:t>
            </a:r>
            <a:endParaRPr lang="en-US" altLang="zh-CN" sz="3000" dirty="0">
              <a:latin typeface="DFKai-SB" panose="03000509000000000000" pitchFamily="65" charset="-120"/>
              <a:ea typeface="DFKai-SB" panose="03000509000000000000" pitchFamily="65" charset="-120"/>
            </a:endParaRPr>
          </a:p>
        </p:txBody>
      </p:sp>
      <p:sp>
        <p:nvSpPr>
          <p:cNvPr id="7" name="Freeform 5">
            <a:extLst>
              <a:ext uri="{FF2B5EF4-FFF2-40B4-BE49-F238E27FC236}">
                <a16:creationId xmlns:a16="http://schemas.microsoft.com/office/drawing/2014/main" id="{56EFB796-31AA-43F4-8D76-1C4FA3F7B0F4}"/>
              </a:ext>
            </a:extLst>
          </p:cNvPr>
          <p:cNvSpPr/>
          <p:nvPr/>
        </p:nvSpPr>
        <p:spPr bwMode="auto">
          <a:xfrm>
            <a:off x="705271" y="108877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3"/>
          <a:stretch>
            <a:fillRect/>
          </a:stretch>
        </p:blipFill>
        <p:spPr>
          <a:xfrm>
            <a:off x="968542" y="4538566"/>
            <a:ext cx="1399434" cy="1911421"/>
          </a:xfrm>
          <a:prstGeom prst="rect">
            <a:avLst/>
          </a:prstGeom>
        </p:spPr>
      </p:pic>
      <p:pic>
        <p:nvPicPr>
          <p:cNvPr id="9" name="Picture 8"/>
          <p:cNvPicPr>
            <a:picLocks noChangeAspect="1"/>
          </p:cNvPicPr>
          <p:nvPr/>
        </p:nvPicPr>
        <p:blipFill>
          <a:blip r:embed="rId4"/>
          <a:stretch>
            <a:fillRect/>
          </a:stretch>
        </p:blipFill>
        <p:spPr>
          <a:xfrm>
            <a:off x="2629697" y="4539780"/>
            <a:ext cx="1408606" cy="1910207"/>
          </a:xfrm>
          <a:prstGeom prst="rect">
            <a:avLst/>
          </a:prstGeom>
        </p:spPr>
      </p:pic>
      <p:pic>
        <p:nvPicPr>
          <p:cNvPr id="10" name="Picture 9"/>
          <p:cNvPicPr>
            <a:picLocks noChangeAspect="1"/>
          </p:cNvPicPr>
          <p:nvPr/>
        </p:nvPicPr>
        <p:blipFill>
          <a:blip r:embed="rId5"/>
          <a:stretch>
            <a:fillRect/>
          </a:stretch>
        </p:blipFill>
        <p:spPr>
          <a:xfrm>
            <a:off x="4300024" y="4557619"/>
            <a:ext cx="1391850" cy="1892368"/>
          </a:xfrm>
          <a:prstGeom prst="rect">
            <a:avLst/>
          </a:prstGeom>
        </p:spPr>
      </p:pic>
      <p:pic>
        <p:nvPicPr>
          <p:cNvPr id="11" name="Picture 10"/>
          <p:cNvPicPr>
            <a:picLocks noChangeAspect="1"/>
          </p:cNvPicPr>
          <p:nvPr/>
        </p:nvPicPr>
        <p:blipFill>
          <a:blip r:embed="rId6"/>
          <a:stretch>
            <a:fillRect/>
          </a:stretch>
        </p:blipFill>
        <p:spPr>
          <a:xfrm>
            <a:off x="6025828" y="4538566"/>
            <a:ext cx="1377045" cy="1911421"/>
          </a:xfrm>
          <a:prstGeom prst="rect">
            <a:avLst/>
          </a:prstGeom>
        </p:spPr>
      </p:pic>
      <p:sp>
        <p:nvSpPr>
          <p:cNvPr id="12" name="Rectangle 11"/>
          <p:cNvSpPr/>
          <p:nvPr/>
        </p:nvSpPr>
        <p:spPr>
          <a:xfrm>
            <a:off x="7975673" y="4792701"/>
            <a:ext cx="3378127" cy="830997"/>
          </a:xfrm>
          <a:prstGeom prst="rect">
            <a:avLst/>
          </a:prstGeom>
          <a:solidFill>
            <a:schemeClr val="accent6">
              <a:lumMod val="20000"/>
              <a:lumOff val="80000"/>
            </a:schemeClr>
          </a:solidFill>
          <a:ln w="38100">
            <a:solidFill>
              <a:srgbClr val="FF0000"/>
            </a:solidFill>
          </a:ln>
        </p:spPr>
        <p:txBody>
          <a:bodyPr wrap="square">
            <a:spAutoFit/>
          </a:bodyPr>
          <a:lstStyle/>
          <a:p>
            <a:pPr fontAlgn="base"/>
            <a:r>
              <a:rPr lang="zh-TW" altLang="en-US" sz="2400" dirty="0">
                <a:solidFill>
                  <a:srgbClr val="FF0000"/>
                </a:solidFill>
                <a:latin typeface="標楷體" panose="03000509000000000000" pitchFamily="65" charset="-120"/>
                <a:ea typeface="標楷體" panose="03000509000000000000" pitchFamily="65" charset="-120"/>
              </a:rPr>
              <a:t>煙害圖象警示及全煙害警示</a:t>
            </a:r>
            <a:r>
              <a:rPr lang="zh-TW" altLang="en-US" sz="2400" dirty="0" smtClean="0">
                <a:solidFill>
                  <a:srgbClr val="FF0000"/>
                </a:solidFill>
                <a:latin typeface="標楷體" panose="03000509000000000000" pitchFamily="65" charset="-120"/>
                <a:ea typeface="標楷體" panose="03000509000000000000" pitchFamily="65" charset="-120"/>
              </a:rPr>
              <a:t>包裝舉隅</a:t>
            </a:r>
            <a:endParaRPr lang="zh-TW" altLang="en-US" sz="2400" b="0" i="0" dirty="0">
              <a:solidFill>
                <a:srgbClr val="FF0000"/>
              </a:solidFill>
              <a:effectLst/>
              <a:latin typeface="標楷體" panose="03000509000000000000" pitchFamily="65" charset="-120"/>
              <a:ea typeface="標楷體" panose="03000509000000000000" pitchFamily="65" charset="-120"/>
            </a:endParaRPr>
          </a:p>
        </p:txBody>
      </p:sp>
      <p:sp>
        <p:nvSpPr>
          <p:cNvPr id="13" name="Left Arrow 12"/>
          <p:cNvSpPr/>
          <p:nvPr/>
        </p:nvSpPr>
        <p:spPr>
          <a:xfrm>
            <a:off x="7513275" y="5012850"/>
            <a:ext cx="365760" cy="3906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7541136" y="5876768"/>
            <a:ext cx="993928" cy="573218"/>
          </a:xfrm>
          <a:prstGeom prst="rect">
            <a:avLst/>
          </a:prstGeom>
        </p:spPr>
      </p:pic>
      <p:sp>
        <p:nvSpPr>
          <p:cNvPr id="15" name="Rectangle 14"/>
          <p:cNvSpPr/>
          <p:nvPr/>
        </p:nvSpPr>
        <p:spPr>
          <a:xfrm>
            <a:off x="8535064" y="5947933"/>
            <a:ext cx="3321938" cy="430887"/>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香港</a:t>
            </a: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吸煙與健康</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委員會</a:t>
            </a:r>
            <a:r>
              <a:rPr lang="en-US" altLang="zh-TW" sz="1100" dirty="0" smtClean="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www.smokefree.hk/page.php?id=94&amp;lang=tc</a:t>
            </a:r>
            <a:r>
              <a:rPr lang="en-US" altLang="zh-TW"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5834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294" y="289319"/>
            <a:ext cx="1594256" cy="580365"/>
          </a:xfrm>
          <a:prstGeom prst="rect">
            <a:avLst/>
          </a:prstGeom>
        </p:spPr>
      </p:pic>
      <p:sp>
        <p:nvSpPr>
          <p:cNvPr id="5" name="任意多边形: 形状 7">
            <a:extLst>
              <a:ext uri="{FF2B5EF4-FFF2-40B4-BE49-F238E27FC236}">
                <a16:creationId xmlns:a16="http://schemas.microsoft.com/office/drawing/2014/main" id="{38D14C48-A823-4288-9BC6-DF5A8579D713}"/>
              </a:ext>
            </a:extLst>
          </p:cNvPr>
          <p:cNvSpPr/>
          <p:nvPr/>
        </p:nvSpPr>
        <p:spPr bwMode="auto">
          <a:xfrm>
            <a:off x="2507622" y="289319"/>
            <a:ext cx="7050826" cy="475401"/>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世衞於</a:t>
            </a:r>
            <a:r>
              <a:rPr lang="zh-TW" altLang="en-US" sz="3200" b="1" dirty="0">
                <a:solidFill>
                  <a:srgbClr val="FFFFFF"/>
                </a:solidFill>
                <a:latin typeface="DFKai-SB" panose="03000509000000000000" pitchFamily="65" charset="-120"/>
                <a:ea typeface="DFKai-SB" panose="03000509000000000000" pitchFamily="65" charset="-120"/>
              </a:rPr>
              <a:t>全球衞生事務中的角色與功能</a:t>
            </a:r>
          </a:p>
        </p:txBody>
      </p:sp>
      <p:sp>
        <p:nvSpPr>
          <p:cNvPr id="6" name="Freeform 5">
            <a:extLst>
              <a:ext uri="{FF2B5EF4-FFF2-40B4-BE49-F238E27FC236}">
                <a16:creationId xmlns:a16="http://schemas.microsoft.com/office/drawing/2014/main" id="{56EFB796-31AA-43F4-8D76-1C4FA3F7B0F4}"/>
              </a:ext>
            </a:extLst>
          </p:cNvPr>
          <p:cNvSpPr/>
          <p:nvPr/>
        </p:nvSpPr>
        <p:spPr bwMode="auto">
          <a:xfrm>
            <a:off x="3646800" y="8722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Rectangle 6"/>
          <p:cNvSpPr/>
          <p:nvPr/>
        </p:nvSpPr>
        <p:spPr>
          <a:xfrm>
            <a:off x="354295" y="3858120"/>
            <a:ext cx="11503180" cy="1015663"/>
          </a:xfrm>
          <a:prstGeom prst="rect">
            <a:avLst/>
          </a:prstGeom>
          <a:solidFill>
            <a:schemeClr val="accent2">
              <a:lumMod val="20000"/>
              <a:lumOff val="80000"/>
            </a:schemeClr>
          </a:solidFill>
          <a:ln w="38100">
            <a:solidFill>
              <a:schemeClr val="accent5">
                <a:lumMod val="75000"/>
              </a:schemeClr>
            </a:solidFill>
          </a:ln>
        </p:spPr>
        <p:txBody>
          <a:bodyPr wrap="square">
            <a:spAutoFit/>
          </a:bodyPr>
          <a:lstStyle/>
          <a:p>
            <a:pPr algn="ct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年吸煙</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公眾衞生</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修訂</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年吸煙</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公眾衞生</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修訂</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已於</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日在憲報刊登。由</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日起，任何人不得進口、推廣、製造、售賣或為商業目的而管有另類吸煙產品，包括電子煙、加熱煙產品及草本煙。</a:t>
            </a:r>
            <a:endParaRPr lang="zh-TW" altLang="en-US" sz="20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171532" y="5065103"/>
            <a:ext cx="1945178" cy="505364"/>
          </a:xfrm>
          <a:prstGeom prst="rect">
            <a:avLst/>
          </a:prstGeom>
        </p:spPr>
      </p:pic>
      <p:sp>
        <p:nvSpPr>
          <p:cNvPr id="10" name="Rectangle 9"/>
          <p:cNvSpPr/>
          <p:nvPr/>
        </p:nvSpPr>
        <p:spPr>
          <a:xfrm>
            <a:off x="8129847" y="5625755"/>
            <a:ext cx="3281809" cy="1015663"/>
          </a:xfrm>
          <a:prstGeom prst="rect">
            <a:avLst/>
          </a:prstGeom>
        </p:spPr>
        <p:txBody>
          <a:bodyPr wrap="square">
            <a:spAutoFit/>
          </a:bodyPr>
          <a:lstStyle/>
          <a:p>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衞生署控煙辦公室</a:t>
            </a:r>
            <a:endPar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www.taco.gov.hk/t/tc_chi/whatsnew/amendment_order_2021.html</a:t>
            </a:r>
          </a:p>
          <a:p>
            <a:pPr marL="171450" indent="-171450">
              <a:buFont typeface="Arial" panose="020B0604020202020204" pitchFamily="34" charset="0"/>
              <a:buChar char="•"/>
            </a:pP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https://www.livetobaccofree.hk/videos/01.mp4</a:t>
            </a:r>
          </a:p>
          <a:p>
            <a:pPr marL="171450" indent="-171450">
              <a:buFont typeface="Arial" panose="020B0604020202020204" pitchFamily="34" charset="0"/>
              <a:buChar char="•"/>
            </a:pP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www.livetobaccofree.hk/videos/02.mp4</a:t>
            </a:r>
          </a:p>
          <a:p>
            <a:pPr marL="171450" indent="-171450">
              <a:buFont typeface="Arial" panose="020B0604020202020204" pitchFamily="34" charset="0"/>
              <a:buChar char="•"/>
            </a:pP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https://www.livetobaccofree.hk/videos/03.mp4</a:t>
            </a:r>
          </a:p>
        </p:txBody>
      </p:sp>
      <p:pic>
        <p:nvPicPr>
          <p:cNvPr id="11" name="Picture 10">
            <a:hlinkClick r:id="rId4"/>
          </p:cNvPr>
          <p:cNvPicPr>
            <a:picLocks noChangeAspect="1"/>
          </p:cNvPicPr>
          <p:nvPr/>
        </p:nvPicPr>
        <p:blipFill>
          <a:blip r:embed="rId5"/>
          <a:stretch>
            <a:fillRect/>
          </a:stretch>
        </p:blipFill>
        <p:spPr>
          <a:xfrm>
            <a:off x="600662" y="5656595"/>
            <a:ext cx="1803885" cy="952828"/>
          </a:xfrm>
          <a:prstGeom prst="rect">
            <a:avLst/>
          </a:prstGeom>
        </p:spPr>
      </p:pic>
      <p:pic>
        <p:nvPicPr>
          <p:cNvPr id="12" name="Picture 11">
            <a:hlinkClick r:id="rId6"/>
          </p:cNvPr>
          <p:cNvPicPr>
            <a:picLocks noChangeAspect="1"/>
          </p:cNvPicPr>
          <p:nvPr/>
        </p:nvPicPr>
        <p:blipFill>
          <a:blip r:embed="rId7"/>
          <a:stretch>
            <a:fillRect/>
          </a:stretch>
        </p:blipFill>
        <p:spPr>
          <a:xfrm>
            <a:off x="3189499" y="5647661"/>
            <a:ext cx="1806904" cy="940858"/>
          </a:xfrm>
          <a:prstGeom prst="rect">
            <a:avLst/>
          </a:prstGeom>
        </p:spPr>
      </p:pic>
      <p:pic>
        <p:nvPicPr>
          <p:cNvPr id="13" name="Picture 12">
            <a:hlinkClick r:id="rId8"/>
          </p:cNvPr>
          <p:cNvPicPr>
            <a:picLocks noChangeAspect="1"/>
          </p:cNvPicPr>
          <p:nvPr/>
        </p:nvPicPr>
        <p:blipFill>
          <a:blip r:embed="rId9"/>
          <a:stretch>
            <a:fillRect/>
          </a:stretch>
        </p:blipFill>
        <p:spPr>
          <a:xfrm>
            <a:off x="5914272" y="5635691"/>
            <a:ext cx="1773000" cy="952828"/>
          </a:xfrm>
          <a:prstGeom prst="rect">
            <a:avLst/>
          </a:prstGeom>
        </p:spPr>
      </p:pic>
      <p:sp>
        <p:nvSpPr>
          <p:cNvPr id="15" name="Rectangle 14"/>
          <p:cNvSpPr/>
          <p:nvPr/>
        </p:nvSpPr>
        <p:spPr>
          <a:xfrm>
            <a:off x="354295" y="1374779"/>
            <a:ext cx="11503180" cy="1938992"/>
          </a:xfrm>
          <a:prstGeom prst="rect">
            <a:avLst/>
          </a:prstGeom>
          <a:solidFill>
            <a:schemeClr val="accent6">
              <a:lumMod val="20000"/>
              <a:lumOff val="80000"/>
            </a:schemeClr>
          </a:solidFill>
          <a:ln w="38100">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針對電子煙、加熱煙</a:t>
            </a:r>
            <a:r>
              <a:rPr lang="zh-TW" altLang="en-US" sz="2400" dirty="0" smtClean="0">
                <a:latin typeface="標楷體" panose="03000509000000000000" pitchFamily="65" charset="-120"/>
                <a:ea typeface="標楷體" panose="03000509000000000000" pitchFamily="65" charset="-120"/>
              </a:rPr>
              <a:t>產品，世衞亦提供管制指引，指出</a:t>
            </a:r>
            <a:r>
              <a:rPr lang="en-US" altLang="zh-TW" sz="2400" dirty="0" smtClean="0">
                <a:latin typeface="標楷體" panose="03000509000000000000" pitchFamily="65" charset="-120"/>
                <a:ea typeface="標楷體" panose="03000509000000000000" pitchFamily="65" charset="-120"/>
              </a:rPr>
              <a:t>: </a:t>
            </a:r>
          </a:p>
          <a:p>
            <a:pPr marL="342900" indent="-342900">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加熱煙草製品同所有其他煙草製品一樣，其本身具有毒性，且含有致癌物質。電子煙</a:t>
            </a:r>
            <a:r>
              <a:rPr lang="zh-TW" altLang="en-US" sz="2400" dirty="0" smtClean="0">
                <a:latin typeface="標楷體" panose="03000509000000000000" pitchFamily="65" charset="-120"/>
                <a:ea typeface="標楷體" panose="03000509000000000000" pitchFamily="65" charset="-120"/>
              </a:rPr>
              <a:t>與</a:t>
            </a:r>
            <a:r>
              <a:rPr lang="zh-CN" altLang="en-US" sz="2400" dirty="0" smtClean="0">
                <a:latin typeface="標楷體" panose="03000509000000000000" pitchFamily="65" charset="-120"/>
                <a:ea typeface="標楷體" panose="03000509000000000000" pitchFamily="65" charset="-120"/>
              </a:rPr>
              <a:t>草</a:t>
            </a:r>
            <a:r>
              <a:rPr lang="zh-TW" altLang="en-US" sz="2400" dirty="0" smtClean="0">
                <a:latin typeface="標楷體" panose="03000509000000000000" pitchFamily="65" charset="-120"/>
                <a:ea typeface="標楷體" panose="03000509000000000000" pitchFamily="65" charset="-120"/>
              </a:rPr>
              <a:t>本煙一樣</a:t>
            </a:r>
            <a:r>
              <a:rPr lang="zh-CN" altLang="en-US" sz="2400" dirty="0" smtClean="0">
                <a:latin typeface="標楷體" panose="03000509000000000000" pitchFamily="65" charset="-120"/>
                <a:ea typeface="標楷體" panose="03000509000000000000" pitchFamily="65" charset="-120"/>
              </a:rPr>
              <a:t>對健康有害。兒童和青少年使用電子煙尤其危險。</a:t>
            </a:r>
            <a:endParaRPr lang="en-US" altLang="zh-CN"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在制定加熱煙草製品政策時，應像任何其他煙草製品那樣同等對待</a:t>
            </a:r>
            <a:r>
              <a:rPr lang="zh-TW" altLang="en-US" sz="2400" dirty="0" smtClean="0">
                <a:latin typeface="標楷體" panose="03000509000000000000" pitchFamily="65" charset="-120"/>
                <a:ea typeface="標楷體" panose="03000509000000000000" pitchFamily="65" charset="-120"/>
              </a:rPr>
              <a:t>，同時</a:t>
            </a:r>
            <a:r>
              <a:rPr lang="zh-CN" altLang="en-US" sz="2400" dirty="0" smtClean="0">
                <a:latin typeface="標楷體" panose="03000509000000000000" pitchFamily="65" charset="-120"/>
                <a:ea typeface="標楷體" panose="03000509000000000000" pitchFamily="65" charset="-120"/>
              </a:rPr>
              <a:t>建議</a:t>
            </a:r>
            <a:r>
              <a:rPr lang="zh-TW" altLang="en-US" sz="2400" dirty="0" smtClean="0">
                <a:latin typeface="標楷體" panose="03000509000000000000" pitchFamily="65" charset="-120"/>
                <a:ea typeface="標楷體" panose="03000509000000000000" pitchFamily="65" charset="-120"/>
              </a:rPr>
              <a:t>對</a:t>
            </a:r>
            <a:r>
              <a:rPr lang="zh-CN" altLang="en-US" sz="2400" dirty="0" smtClean="0">
                <a:latin typeface="標楷體" panose="03000509000000000000" pitchFamily="65" charset="-120"/>
                <a:ea typeface="標楷體" panose="03000509000000000000" pitchFamily="65" charset="-120"/>
              </a:rPr>
              <a:t>加熱煙草</a:t>
            </a:r>
            <a:r>
              <a:rPr lang="zh-TW" altLang="en-US" sz="2400" dirty="0" smtClean="0">
                <a:latin typeface="標楷體" panose="03000509000000000000" pitchFamily="65" charset="-120"/>
                <a:ea typeface="標楷體" panose="03000509000000000000" pitchFamily="65" charset="-120"/>
              </a:rPr>
              <a:t>與電子煙</a:t>
            </a:r>
            <a:r>
              <a:rPr lang="zh-CN" altLang="en-US" sz="2400" dirty="0" smtClean="0">
                <a:latin typeface="標楷體" panose="03000509000000000000" pitchFamily="65" charset="-120"/>
                <a:ea typeface="標楷體" panose="03000509000000000000" pitchFamily="65" charset="-120"/>
              </a:rPr>
              <a:t>進行管制</a:t>
            </a:r>
            <a:r>
              <a:rPr lang="zh-TW" altLang="en-US" sz="2400" dirty="0" smtClean="0">
                <a:latin typeface="標楷體" panose="03000509000000000000" pitchFamily="65" charset="-120"/>
                <a:ea typeface="標楷體" panose="03000509000000000000" pitchFamily="65" charset="-120"/>
              </a:rPr>
              <a:t>。</a:t>
            </a:r>
            <a:endParaRPr lang="zh-CN" altLang="en-US" sz="2400" dirty="0" smtClean="0">
              <a:latin typeface="標楷體" panose="03000509000000000000" pitchFamily="65" charset="-120"/>
              <a:ea typeface="標楷體" panose="03000509000000000000" pitchFamily="65" charset="-120"/>
            </a:endParaRPr>
          </a:p>
        </p:txBody>
      </p:sp>
      <p:sp>
        <p:nvSpPr>
          <p:cNvPr id="2" name="Rectangle 1"/>
          <p:cNvSpPr/>
          <p:nvPr/>
        </p:nvSpPr>
        <p:spPr>
          <a:xfrm>
            <a:off x="1498271" y="3413051"/>
            <a:ext cx="5314605" cy="361637"/>
          </a:xfrm>
          <a:prstGeom prst="rect">
            <a:avLst/>
          </a:prstGeom>
        </p:spPr>
        <p:txBody>
          <a:bodyPr wrap="square">
            <a:spAutoFit/>
          </a:bodyPr>
          <a:lstStyle/>
          <a:p>
            <a:pPr>
              <a:lnSpc>
                <a:spcPts val="2100"/>
              </a:lnSpc>
              <a:spcAft>
                <a:spcPts val="0"/>
              </a:spcAft>
            </a:pPr>
            <a:r>
              <a:rPr lang="zh-TW" altLang="en-US" sz="1200" kern="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kern="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kern="0" dirty="0">
                <a:latin typeface="標楷體" panose="03000509000000000000" pitchFamily="65" charset="-120"/>
                <a:ea typeface="標楷體" panose="03000509000000000000" pitchFamily="65" charset="-120"/>
                <a:cs typeface="Times New Roman" panose="02020603050405020304" pitchFamily="18" charset="0"/>
              </a:rPr>
              <a:t>世</a:t>
            </a:r>
            <a:r>
              <a:rPr lang="zh-TW" altLang="en-US" sz="1200" kern="0" dirty="0" smtClean="0">
                <a:latin typeface="標楷體" panose="03000509000000000000" pitchFamily="65" charset="-120"/>
                <a:ea typeface="標楷體" panose="03000509000000000000" pitchFamily="65" charset="-120"/>
                <a:cs typeface="Times New Roman" panose="02020603050405020304" pitchFamily="18" charset="0"/>
              </a:rPr>
              <a:t>衞 </a:t>
            </a:r>
            <a:r>
              <a:rPr lang="en-US" altLang="zh-TW" sz="1200" kern="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200" kern="0" dirty="0" smtClean="0">
                <a:latin typeface="Times New Roman" panose="02020603050405020304" pitchFamily="18" charset="0"/>
                <a:ea typeface="Yu Mincho" panose="02020400000000000000" pitchFamily="18" charset="-128"/>
                <a:cs typeface="Times New Roman" panose="02020603050405020304" pitchFamily="18" charset="0"/>
              </a:rPr>
              <a:t>https</a:t>
            </a:r>
            <a:r>
              <a:rPr lang="en-US" sz="1200" kern="0" dirty="0">
                <a:latin typeface="Times New Roman" panose="02020603050405020304" pitchFamily="18" charset="0"/>
                <a:ea typeface="Yu Mincho" panose="02020400000000000000" pitchFamily="18" charset="-128"/>
                <a:cs typeface="Times New Roman" panose="02020603050405020304" pitchFamily="18" charset="0"/>
              </a:rPr>
              <a:t>://</a:t>
            </a:r>
            <a:r>
              <a:rPr lang="en-US" sz="1200" kern="0" dirty="0" smtClean="0">
                <a:latin typeface="Times New Roman" panose="02020603050405020304" pitchFamily="18" charset="0"/>
                <a:ea typeface="Yu Mincho" panose="02020400000000000000" pitchFamily="18" charset="-128"/>
                <a:cs typeface="Times New Roman" panose="02020603050405020304" pitchFamily="18" charset="0"/>
              </a:rPr>
              <a:t>www.who.int/zh/news-room/fact-sheets/detail/tobacco</a:t>
            </a:r>
            <a:r>
              <a:rPr lang="en-US" altLang="zh-TW" sz="1200" kern="0" dirty="0" smtClean="0">
                <a:latin typeface="Times New Roman" panose="02020603050405020304" pitchFamily="18" charset="0"/>
                <a:ea typeface="Yu Mincho" panose="02020400000000000000" pitchFamily="18" charset="-128"/>
                <a:cs typeface="Times New Roman" panose="02020603050405020304" pitchFamily="18" charset="0"/>
              </a:rPr>
              <a:t>)</a:t>
            </a:r>
            <a:endParaRPr lang="en-US" sz="12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4" name="Picture 13"/>
          <p:cNvPicPr>
            <a:picLocks noChangeAspect="1"/>
          </p:cNvPicPr>
          <p:nvPr/>
        </p:nvPicPr>
        <p:blipFill>
          <a:blip r:embed="rId10"/>
          <a:stretch>
            <a:fillRect/>
          </a:stretch>
        </p:blipFill>
        <p:spPr>
          <a:xfrm>
            <a:off x="344879" y="3370592"/>
            <a:ext cx="1089407" cy="415906"/>
          </a:xfrm>
          <a:prstGeom prst="rect">
            <a:avLst/>
          </a:prstGeom>
        </p:spPr>
      </p:pic>
      <p:sp>
        <p:nvSpPr>
          <p:cNvPr id="3" name="Rectangle 2"/>
          <p:cNvSpPr/>
          <p:nvPr/>
        </p:nvSpPr>
        <p:spPr>
          <a:xfrm>
            <a:off x="354293" y="5065103"/>
            <a:ext cx="7345083" cy="369332"/>
          </a:xfrm>
          <a:prstGeom prst="rect">
            <a:avLst/>
          </a:prstGeom>
          <a:solidFill>
            <a:schemeClr val="accent1">
              <a:lumMod val="20000"/>
              <a:lumOff val="80000"/>
            </a:schemeClr>
          </a:solidFill>
          <a:ln w="38100">
            <a:solidFill>
              <a:srgbClr val="FF0000"/>
            </a:solidFill>
          </a:ln>
        </p:spPr>
        <p:txBody>
          <a:bodyPr wrap="square">
            <a:spAutoFit/>
          </a:bodyPr>
          <a:lstStyle/>
          <a:p>
            <a:pPr algn="ct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點擊圖像觀看由衞</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生署控煙</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辦公室提供有關電子煙禍害介紹</a:t>
            </a:r>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Down Arrow 8"/>
          <p:cNvSpPr/>
          <p:nvPr/>
        </p:nvSpPr>
        <p:spPr>
          <a:xfrm>
            <a:off x="1191970" y="5403741"/>
            <a:ext cx="484632" cy="34664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6510882" y="5446448"/>
            <a:ext cx="484632" cy="34664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3786366" y="5434435"/>
            <a:ext cx="484632" cy="346641"/>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29168" y="805538"/>
            <a:ext cx="3570208" cy="461665"/>
          </a:xfrm>
          <a:prstGeom prst="rect">
            <a:avLst/>
          </a:prstGeom>
        </p:spPr>
        <p:txBody>
          <a:bodyPr wrap="none">
            <a:spAutoFit/>
          </a:bodyPr>
          <a:lstStyle/>
          <a:p>
            <a:r>
              <a:rPr lang="zh-TW" altLang="en-US" sz="2400" dirty="0" smtClean="0">
                <a:latin typeface="標楷體" panose="03000509000000000000" pitchFamily="65" charset="-120"/>
                <a:ea typeface="標楷體" panose="03000509000000000000" pitchFamily="65" charset="-120"/>
              </a:rPr>
              <a:t>管制電子</a:t>
            </a:r>
            <a:r>
              <a:rPr lang="zh-TW" altLang="en-US" sz="2400" dirty="0">
                <a:latin typeface="標楷體" panose="03000509000000000000" pitchFamily="65" charset="-120"/>
                <a:ea typeface="標楷體" panose="03000509000000000000" pitchFamily="65" charset="-120"/>
              </a:rPr>
              <a:t>煙、加熱煙產品</a:t>
            </a:r>
            <a:endParaRPr lang="en-US" sz="2400" dirty="0"/>
          </a:p>
        </p:txBody>
      </p:sp>
    </p:spTree>
    <p:extLst>
      <p:ext uri="{BB962C8B-B14F-4D97-AF65-F5344CB8AC3E}">
        <p14:creationId xmlns:p14="http://schemas.microsoft.com/office/powerpoint/2010/main" val="4260482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593" y="1694496"/>
            <a:ext cx="11469981" cy="4420763"/>
          </a:xfrm>
          <a:ln w="38100">
            <a:solidFill>
              <a:srgbClr val="C81501"/>
            </a:solidFill>
          </a:ln>
        </p:spPr>
        <p:txBody>
          <a:bodyPr/>
          <a:lstStyle/>
          <a:p>
            <a:r>
              <a:rPr lang="zh-CN" altLang="en-US" sz="2500" dirty="0">
                <a:latin typeface="標楷體" panose="03000509000000000000" pitchFamily="65" charset="-120"/>
                <a:ea typeface="標楷體" panose="03000509000000000000" pitchFamily="65" charset="-120"/>
              </a:rPr>
              <a:t>世衞在突發事件中指導和協調衞生應對措施，向國家提供支持，開展風險評估，確定重點和制定</a:t>
            </a:r>
            <a:r>
              <a:rPr lang="zh-TW" altLang="en-US" sz="2500" dirty="0">
                <a:latin typeface="標楷體" panose="03000509000000000000" pitchFamily="65" charset="-120"/>
                <a:ea typeface="標楷體" panose="03000509000000000000" pitchFamily="65" charset="-120"/>
              </a:rPr>
              <a:t>策</a:t>
            </a:r>
            <a:r>
              <a:rPr lang="zh-CN" altLang="en-US" sz="2500" dirty="0">
                <a:latin typeface="標楷體" panose="03000509000000000000" pitchFamily="65" charset="-120"/>
                <a:ea typeface="標楷體" panose="03000509000000000000" pitchFamily="65" charset="-120"/>
              </a:rPr>
              <a:t>略，提供技術指導、供應和資金，並監督衞生狀況。世</a:t>
            </a:r>
            <a:r>
              <a:rPr lang="zh-CN" altLang="en-US" sz="2500" dirty="0" smtClean="0">
                <a:latin typeface="標楷體" panose="03000509000000000000" pitchFamily="65" charset="-120"/>
                <a:ea typeface="標楷體" panose="03000509000000000000" pitchFamily="65" charset="-120"/>
              </a:rPr>
              <a:t>衞還</a:t>
            </a:r>
            <a:r>
              <a:rPr lang="zh-CN" altLang="en-US" sz="2500" dirty="0">
                <a:latin typeface="標楷體" panose="03000509000000000000" pitchFamily="65" charset="-120"/>
                <a:ea typeface="標楷體" panose="03000509000000000000" pitchFamily="65" charset="-120"/>
              </a:rPr>
              <a:t>協助</a:t>
            </a:r>
            <a:r>
              <a:rPr lang="zh-TW" altLang="en-US" sz="2500" dirty="0">
                <a:latin typeface="標楷體" panose="03000509000000000000" pitchFamily="65" charset="-120"/>
                <a:ea typeface="標楷體" panose="03000509000000000000" pitchFamily="65" charset="-120"/>
              </a:rPr>
              <a:t>成員國</a:t>
            </a:r>
            <a:r>
              <a:rPr lang="zh-CN" altLang="en-US" sz="2500" dirty="0">
                <a:latin typeface="標楷體" panose="03000509000000000000" pitchFamily="65" charset="-120"/>
                <a:ea typeface="標楷體" panose="03000509000000000000" pitchFamily="65" charset="-120"/>
              </a:rPr>
              <a:t>加強緊急管理風險的能力，以預防、防範和應對任何</a:t>
            </a:r>
            <a:r>
              <a:rPr lang="zh-TW" altLang="en-US" sz="2500" dirty="0">
                <a:latin typeface="標楷體" panose="03000509000000000000" pitchFamily="65" charset="-120"/>
                <a:ea typeface="標楷體" panose="03000509000000000000" pitchFamily="65" charset="-120"/>
              </a:rPr>
              <a:t>威脅</a:t>
            </a:r>
            <a:r>
              <a:rPr lang="zh-CN" altLang="en-US" sz="2500" dirty="0">
                <a:latin typeface="標楷體" panose="03000509000000000000" pitchFamily="65" charset="-120"/>
                <a:ea typeface="標楷體" panose="03000509000000000000" pitchFamily="65" charset="-120"/>
              </a:rPr>
              <a:t>人類健康的突發</a:t>
            </a:r>
            <a:r>
              <a:rPr lang="zh-CN" altLang="en-US" sz="2500" dirty="0" smtClean="0">
                <a:latin typeface="標楷體" panose="03000509000000000000" pitchFamily="65" charset="-120"/>
                <a:ea typeface="標楷體" panose="03000509000000000000" pitchFamily="65" charset="-120"/>
              </a:rPr>
              <a:t>事件</a:t>
            </a:r>
            <a:r>
              <a:rPr lang="zh-TW" altLang="en-US" sz="2500" dirty="0" smtClean="0">
                <a:latin typeface="標楷體" panose="03000509000000000000" pitchFamily="65" charset="-120"/>
                <a:ea typeface="標楷體" panose="03000509000000000000" pitchFamily="65" charset="-120"/>
              </a:rPr>
              <a:t>，</a:t>
            </a:r>
            <a:r>
              <a:rPr lang="zh-CN" altLang="en-US" sz="2500" dirty="0" smtClean="0">
                <a:latin typeface="標楷體" panose="03000509000000000000" pitchFamily="65" charset="-120"/>
                <a:ea typeface="標楷體" panose="03000509000000000000" pitchFamily="65" charset="-120"/>
              </a:rPr>
              <a:t>並</a:t>
            </a:r>
            <a:r>
              <a:rPr lang="zh-CN" altLang="en-US" sz="2500" dirty="0">
                <a:latin typeface="標楷體" panose="03000509000000000000" pitchFamily="65" charset="-120"/>
                <a:ea typeface="標楷體" panose="03000509000000000000" pitchFamily="65" charset="-120"/>
              </a:rPr>
              <a:t>協助在突發事件後開展恢復工作</a:t>
            </a:r>
            <a:r>
              <a:rPr lang="zh-TW" altLang="en-US" sz="2500" dirty="0">
                <a:latin typeface="標楷體" panose="03000509000000000000" pitchFamily="65" charset="-120"/>
                <a:ea typeface="標楷體" panose="03000509000000000000" pitchFamily="65" charset="-120"/>
              </a:rPr>
              <a:t>。</a:t>
            </a:r>
            <a:endParaRPr lang="en-US" altLang="ja-JP" sz="2500" dirty="0">
              <a:latin typeface="標楷體" panose="03000509000000000000" pitchFamily="65" charset="-120"/>
              <a:ea typeface="標楷體" panose="03000509000000000000" pitchFamily="65" charset="-120"/>
            </a:endParaRPr>
          </a:p>
          <a:p>
            <a:r>
              <a:rPr lang="zh-TW" altLang="en-US" sz="2500" b="1" u="sng" dirty="0" smtClean="0">
                <a:latin typeface="標楷體" panose="03000509000000000000" pitchFamily="65" charset="-120"/>
                <a:ea typeface="標楷體" panose="03000509000000000000" pitchFamily="65" charset="-120"/>
              </a:rPr>
              <a:t>點擊以下圖像</a:t>
            </a:r>
            <a:r>
              <a:rPr lang="zh-TW" altLang="en-US" sz="2500" dirty="0" smtClean="0">
                <a:latin typeface="標楷體" panose="03000509000000000000" pitchFamily="65" charset="-120"/>
                <a:ea typeface="標楷體" panose="03000509000000000000" pitchFamily="65" charset="-120"/>
              </a:rPr>
              <a:t>可了解</a:t>
            </a:r>
            <a:r>
              <a:rPr lang="zh-TW" altLang="ja-JP" sz="2500" dirty="0" smtClean="0">
                <a:latin typeface="標楷體" panose="03000509000000000000" pitchFamily="65" charset="-120"/>
                <a:ea typeface="標楷體" panose="03000509000000000000" pitchFamily="65" charset="-120"/>
              </a:rPr>
              <a:t>世</a:t>
            </a:r>
            <a:r>
              <a:rPr lang="zh-TW" altLang="en-US" sz="2500" dirty="0" smtClean="0">
                <a:latin typeface="標楷體" panose="03000509000000000000" pitchFamily="65" charset="-120"/>
                <a:ea typeface="標楷體" panose="03000509000000000000" pitchFamily="65" charset="-120"/>
              </a:rPr>
              <a:t>衞發放的</a:t>
            </a:r>
            <a:r>
              <a:rPr lang="zh-TW" altLang="ja-JP" sz="2500" dirty="0" smtClean="0">
                <a:latin typeface="標楷體" panose="03000509000000000000" pitchFamily="65" charset="-120"/>
                <a:ea typeface="標楷體" panose="03000509000000000000" pitchFamily="65" charset="-120"/>
              </a:rPr>
              <a:t>最新疾病</a:t>
            </a:r>
            <a:r>
              <a:rPr lang="zh-TW" altLang="en-US" sz="2500" dirty="0" smtClean="0">
                <a:latin typeface="標楷體" panose="03000509000000000000" pitchFamily="65" charset="-120"/>
                <a:ea typeface="標楷體" panose="03000509000000000000" pitchFamily="65" charset="-120"/>
              </a:rPr>
              <a:t>突發</a:t>
            </a:r>
            <a:r>
              <a:rPr lang="zh-TW" altLang="ja-JP" sz="2500" dirty="0" smtClean="0">
                <a:latin typeface="標楷體" panose="03000509000000000000" pitchFamily="65" charset="-120"/>
                <a:ea typeface="標楷體" panose="03000509000000000000" pitchFamily="65" charset="-120"/>
              </a:rPr>
              <a:t>新聞</a:t>
            </a:r>
            <a:r>
              <a:rPr lang="zh-TW" altLang="en-US" sz="2500" dirty="0" smtClean="0">
                <a:latin typeface="標楷體" panose="03000509000000000000" pitchFamily="65" charset="-120"/>
                <a:ea typeface="標楷體" panose="03000509000000000000" pitchFamily="65" charset="-120"/>
              </a:rPr>
              <a:t>、</a:t>
            </a:r>
            <a:r>
              <a:rPr lang="zh-TW" altLang="ja-JP" sz="2500" dirty="0" smtClean="0">
                <a:latin typeface="標楷體" panose="03000509000000000000" pitchFamily="65" charset="-120"/>
                <a:ea typeface="標楷體" panose="03000509000000000000" pitchFamily="65" charset="-120"/>
              </a:rPr>
              <a:t>已確認的緊急公共</a:t>
            </a:r>
            <a:r>
              <a:rPr lang="zh-TW" altLang="en-US" sz="2500" dirty="0" smtClean="0">
                <a:latin typeface="標楷體" panose="03000509000000000000" pitchFamily="65" charset="-120"/>
                <a:ea typeface="標楷體" panose="03000509000000000000" pitchFamily="65" charset="-120"/>
              </a:rPr>
              <a:t>衞</a:t>
            </a:r>
            <a:r>
              <a:rPr lang="zh-TW" altLang="ja-JP" sz="2500" dirty="0" smtClean="0">
                <a:latin typeface="標楷體" panose="03000509000000000000" pitchFamily="65" charset="-120"/>
                <a:ea typeface="標楷體" panose="03000509000000000000" pitchFamily="65" charset="-120"/>
              </a:rPr>
              <a:t>生事件</a:t>
            </a:r>
            <a:r>
              <a:rPr lang="zh-TW" altLang="en-US" sz="2500" dirty="0" smtClean="0">
                <a:latin typeface="標楷體" panose="03000509000000000000" pitchFamily="65" charset="-120"/>
                <a:ea typeface="標楷體" panose="03000509000000000000" pitchFamily="65" charset="-120"/>
              </a:rPr>
              <a:t>、</a:t>
            </a:r>
            <a:r>
              <a:rPr lang="zh-TW" altLang="ja-JP" sz="2500" dirty="0" smtClean="0">
                <a:latin typeface="標楷體" panose="03000509000000000000" pitchFamily="65" charset="-120"/>
                <a:ea typeface="標楷體" panose="03000509000000000000" pitchFamily="65" charset="-120"/>
              </a:rPr>
              <a:t>引起關注的潛在事件</a:t>
            </a:r>
            <a:r>
              <a:rPr lang="zh-TW" altLang="en-US" sz="2500" dirty="0" smtClean="0">
                <a:latin typeface="標楷體" panose="03000509000000000000" pitchFamily="65" charset="-120"/>
                <a:ea typeface="標楷體" panose="03000509000000000000" pitchFamily="65" charset="-120"/>
              </a:rPr>
              <a:t>等相關</a:t>
            </a:r>
            <a:r>
              <a:rPr lang="zh-TW" altLang="ja-JP" sz="2500" dirty="0" smtClean="0">
                <a:latin typeface="標楷體" panose="03000509000000000000" pitchFamily="65" charset="-120"/>
                <a:ea typeface="標楷體" panose="03000509000000000000" pitchFamily="65" charset="-120"/>
              </a:rPr>
              <a:t>資訊。</a:t>
            </a:r>
            <a:endParaRPr lang="ja-JP" altLang="ja-JP" sz="2500" dirty="0">
              <a:latin typeface="標楷體" panose="03000509000000000000" pitchFamily="65" charset="-120"/>
              <a:ea typeface="標楷體" panose="03000509000000000000" pitchFamily="65" charset="-120"/>
            </a:endParaRPr>
          </a:p>
        </p:txBody>
      </p:sp>
      <p:sp>
        <p:nvSpPr>
          <p:cNvPr id="4" name="任意多边形: 形状 7">
            <a:extLst>
              <a:ext uri="{FF2B5EF4-FFF2-40B4-BE49-F238E27FC236}">
                <a16:creationId xmlns:a16="http://schemas.microsoft.com/office/drawing/2014/main" id="{38D14C48-A823-4288-9BC6-DF5A8579D713}"/>
              </a:ext>
            </a:extLst>
          </p:cNvPr>
          <p:cNvSpPr/>
          <p:nvPr/>
        </p:nvSpPr>
        <p:spPr bwMode="auto">
          <a:xfrm>
            <a:off x="1583727" y="23848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
        <p:nvSpPr>
          <p:cNvPr id="5" name="Rectangle 4"/>
          <p:cNvSpPr/>
          <p:nvPr/>
        </p:nvSpPr>
        <p:spPr>
          <a:xfrm>
            <a:off x="4183604" y="6168502"/>
            <a:ext cx="4162373"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世衞</a:t>
            </a:r>
            <a:endParaRPr lang="en-US" altLang="ja-JP"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https://www.who.int/zh/emergencies/situations</a:t>
            </a:r>
          </a:p>
          <a:p>
            <a:pPr marL="285750" indent="-285750">
              <a:buFont typeface="Arial" panose="020B0604020202020204" pitchFamily="34" charset="0"/>
              <a:buChar char="•"/>
            </a:pPr>
            <a:r>
              <a:rPr lang="en-US" altLang="ja-JP" sz="1200" dirty="0" smtClean="0">
                <a:latin typeface="Times New Roman" panose="02020603050405020304" pitchFamily="18" charset="0"/>
                <a:cs typeface="Times New Roman" panose="02020603050405020304" pitchFamily="18" charset="0"/>
              </a:rPr>
              <a:t>https://www.who.int/zh/about/what-we-do</a:t>
            </a:r>
            <a:endParaRPr lang="ja-JP" altLang="en-US" sz="1200" dirty="0">
              <a:latin typeface="Times New Roman" panose="02020603050405020304" pitchFamily="18" charset="0"/>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5699288" y="4285003"/>
            <a:ext cx="5894871" cy="1680974"/>
          </a:xfrm>
          <a:prstGeom prst="rect">
            <a:avLst/>
          </a:prstGeom>
        </p:spPr>
      </p:pic>
      <p:pic>
        <p:nvPicPr>
          <p:cNvPr id="6" name="Picture 5"/>
          <p:cNvPicPr>
            <a:picLocks noChangeAspect="1"/>
          </p:cNvPicPr>
          <p:nvPr/>
        </p:nvPicPr>
        <p:blipFill>
          <a:blip r:embed="rId4"/>
          <a:stretch>
            <a:fillRect/>
          </a:stretch>
        </p:blipFill>
        <p:spPr>
          <a:xfrm>
            <a:off x="2330301" y="6196263"/>
            <a:ext cx="1460624" cy="557626"/>
          </a:xfrm>
          <a:prstGeom prst="rect">
            <a:avLst/>
          </a:prstGeom>
        </p:spPr>
      </p:pic>
      <p:sp>
        <p:nvSpPr>
          <p:cNvPr id="8" name="Rectangle 7"/>
          <p:cNvSpPr/>
          <p:nvPr/>
        </p:nvSpPr>
        <p:spPr>
          <a:xfrm>
            <a:off x="3127264" y="1012091"/>
            <a:ext cx="5519460" cy="584775"/>
          </a:xfrm>
          <a:prstGeom prst="rect">
            <a:avLst/>
          </a:prstGeom>
        </p:spPr>
        <p:txBody>
          <a:bodyPr wrap="none">
            <a:spAutoFit/>
          </a:bodyPr>
          <a:lstStyle/>
          <a:p>
            <a:pPr fontAlgn="b">
              <a:spcAft>
                <a:spcPts val="0"/>
              </a:spcAft>
            </a:pPr>
            <a:r>
              <a:rPr lang="zh-TW" altLang="en-US" sz="3200" dirty="0" smtClean="0">
                <a:latin typeface="標楷體" panose="03000509000000000000" pitchFamily="65" charset="-120"/>
                <a:ea typeface="標楷體" panose="03000509000000000000" pitchFamily="65" charset="-120"/>
                <a:cs typeface="MS PGothic" panose="020B0600070205080204" pitchFamily="34" charset="-128"/>
              </a:rPr>
              <a:t>領導和協調以應對</a:t>
            </a:r>
            <a:r>
              <a:rPr lang="ja-JP" altLang="ja-JP" sz="3200" dirty="0" smtClean="0">
                <a:latin typeface="標楷體" panose="03000509000000000000" pitchFamily="65" charset="-120"/>
                <a:ea typeface="標楷體" panose="03000509000000000000" pitchFamily="65" charset="-120"/>
                <a:cs typeface="MS PGothic" panose="020B0600070205080204" pitchFamily="34" charset="-128"/>
              </a:rPr>
              <a:t>生突</a:t>
            </a:r>
            <a:r>
              <a:rPr lang="ja-JP" altLang="ja-JP" sz="3200" dirty="0" smtClean="0">
                <a:latin typeface="標楷體" panose="03000509000000000000" pitchFamily="65" charset="-120"/>
                <a:ea typeface="標楷體" panose="03000509000000000000" pitchFamily="65" charset="-120"/>
                <a:cs typeface="Microsoft YaHei" panose="020B0503020204020204" pitchFamily="34" charset="-122"/>
              </a:rPr>
              <a:t>發</a:t>
            </a:r>
            <a:r>
              <a:rPr lang="ja-JP" altLang="ja-JP" sz="3200" dirty="0" smtClean="0">
                <a:latin typeface="標楷體" panose="03000509000000000000" pitchFamily="65" charset="-120"/>
                <a:ea typeface="標楷體" panose="03000509000000000000" pitchFamily="65" charset="-120"/>
                <a:cs typeface="MS PGothic" panose="020B0600070205080204" pitchFamily="34" charset="-128"/>
              </a:rPr>
              <a:t>事件</a:t>
            </a:r>
            <a:endParaRPr lang="ja-JP" altLang="ja-JP" sz="3200" dirty="0">
              <a:effectLst/>
              <a:latin typeface="標楷體" panose="03000509000000000000" pitchFamily="65" charset="-120"/>
              <a:ea typeface="標楷體" panose="03000509000000000000" pitchFamily="65" charset="-120"/>
              <a:cs typeface="MS PGothic" panose="020B0600070205080204" pitchFamily="34" charset="-128"/>
            </a:endParaRPr>
          </a:p>
        </p:txBody>
      </p:sp>
      <p:sp>
        <p:nvSpPr>
          <p:cNvPr id="9" name="Freeform 5">
            <a:extLst>
              <a:ext uri="{FF2B5EF4-FFF2-40B4-BE49-F238E27FC236}">
                <a16:creationId xmlns:a16="http://schemas.microsoft.com/office/drawing/2014/main" id="{56EFB796-31AA-43F4-8D76-1C4FA3F7B0F4}"/>
              </a:ext>
            </a:extLst>
          </p:cNvPr>
          <p:cNvSpPr/>
          <p:nvPr/>
        </p:nvSpPr>
        <p:spPr bwMode="auto">
          <a:xfrm>
            <a:off x="2614462" y="114306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a:hlinkClick r:id="rId5"/>
          </p:cNvPr>
          <p:cNvPicPr>
            <a:picLocks noChangeAspect="1"/>
          </p:cNvPicPr>
          <p:nvPr/>
        </p:nvPicPr>
        <p:blipFill>
          <a:blip r:embed="rId6"/>
          <a:stretch>
            <a:fillRect/>
          </a:stretch>
        </p:blipFill>
        <p:spPr>
          <a:xfrm>
            <a:off x="724331" y="4285003"/>
            <a:ext cx="4805865" cy="1610699"/>
          </a:xfrm>
          <a:prstGeom prst="rect">
            <a:avLst/>
          </a:prstGeom>
        </p:spPr>
      </p:pic>
    </p:spTree>
    <p:extLst>
      <p:ext uri="{BB962C8B-B14F-4D97-AF65-F5344CB8AC3E}">
        <p14:creationId xmlns:p14="http://schemas.microsoft.com/office/powerpoint/2010/main" val="9389404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010E51B4-F2CE-4BA7-B429-7469406EB586}"/>
              </a:ext>
            </a:extLst>
          </p:cNvPr>
          <p:cNvSpPr/>
          <p:nvPr/>
        </p:nvSpPr>
        <p:spPr bwMode="auto">
          <a:xfrm>
            <a:off x="275193" y="1403429"/>
            <a:ext cx="11524920" cy="4543809"/>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a:extLst>
              <a:ext uri="{FF2B5EF4-FFF2-40B4-BE49-F238E27FC236}">
                <a16:creationId xmlns:a16="http://schemas.microsoft.com/office/drawing/2014/main" id="{89E26232-1BBC-41A2-A8C2-6F8EAEC622B6}"/>
              </a:ext>
            </a:extLst>
          </p:cNvPr>
          <p:cNvSpPr txBox="1"/>
          <p:nvPr/>
        </p:nvSpPr>
        <p:spPr>
          <a:xfrm>
            <a:off x="610076" y="7042188"/>
            <a:ext cx="184731" cy="369332"/>
          </a:xfrm>
          <a:prstGeom prst="rect">
            <a:avLst/>
          </a:prstGeom>
          <a:noFill/>
        </p:spPr>
        <p:txBody>
          <a:bodyPr wrap="none" rtlCol="0">
            <a:spAutoFit/>
          </a:bodyPr>
          <a:lstStyle/>
          <a:p>
            <a:endParaRPr lang="zh-CN" altLang="en-US" dirty="0">
              <a:latin typeface="DFKai-SB" panose="03000509000000000000" pitchFamily="65" charset="-120"/>
              <a:ea typeface="DFKai-SB" panose="03000509000000000000" pitchFamily="65" charset="-120"/>
            </a:endParaRPr>
          </a:p>
        </p:txBody>
      </p:sp>
      <p:sp>
        <p:nvSpPr>
          <p:cNvPr id="16" name="文本框 15">
            <a:extLst>
              <a:ext uri="{FF2B5EF4-FFF2-40B4-BE49-F238E27FC236}">
                <a16:creationId xmlns:a16="http://schemas.microsoft.com/office/drawing/2014/main" id="{0691E280-759A-4417-9D91-C74E6851A956}"/>
              </a:ext>
            </a:extLst>
          </p:cNvPr>
          <p:cNvSpPr txBox="1"/>
          <p:nvPr/>
        </p:nvSpPr>
        <p:spPr>
          <a:xfrm>
            <a:off x="378891" y="1493122"/>
            <a:ext cx="11317523" cy="4524315"/>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cs typeface="Times New Roman" panose="02020603050405020304" pitchFamily="18" charset="0"/>
              </a:rPr>
              <a:t>世</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衞</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根據</a:t>
            </a:r>
            <a:r>
              <a:rPr lang="en-US" altLang="zh-CN" sz="24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國際衞生條例</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2005</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CN" sz="2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界</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定</a:t>
            </a:r>
            <a:r>
              <a:rPr lang="zh-CN" altLang="en-US" sz="2400" dirty="0" smtClean="0">
                <a:latin typeface="DFKai-SB" panose="03000509000000000000" pitchFamily="65" charset="-120"/>
                <a:ea typeface="DFKai-SB" panose="03000509000000000000" pitchFamily="65" charset="-120"/>
              </a:rPr>
              <a:t>國際</a:t>
            </a:r>
            <a:r>
              <a:rPr lang="zh-CN" altLang="en-US" sz="2400" dirty="0">
                <a:latin typeface="DFKai-SB" panose="03000509000000000000" pitchFamily="65" charset="-120"/>
                <a:ea typeface="DFKai-SB" panose="03000509000000000000" pitchFamily="65" charset="-120"/>
              </a:rPr>
              <a:t>關注的突發</a:t>
            </a:r>
            <a:r>
              <a:rPr lang="zh-CN" altLang="en-US" sz="2400" dirty="0" smtClean="0">
                <a:latin typeface="DFKai-SB" panose="03000509000000000000" pitchFamily="65" charset="-120"/>
                <a:ea typeface="DFKai-SB" panose="03000509000000000000" pitchFamily="65" charset="-120"/>
              </a:rPr>
              <a:t>公共衞生事件 </a:t>
            </a:r>
            <a:r>
              <a:rPr lang="en-US" altLang="zh-CN"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見前頁</a:t>
            </a:r>
            <a:r>
              <a:rPr lang="en-US" altLang="zh-CN" sz="2400" dirty="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，並訂定相關的</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應對</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機制</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以便</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迅速應對</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突發</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公共衞生</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事件</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sz="2400" dirty="0" smtClean="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endParaRPr lang="en-US" altLang="zh-CN" sz="2400" dirty="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由</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國際專家</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組成的</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突發事件委員會</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討論</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事件是否構成國際關注的突發</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公共衞</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生</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事件，並</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向世衞總幹事</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提供建議，考慮包括</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經</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歷</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國際關注的突發事件的國家或其它國家為防止或減少疾病國際傳播</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並避免對國際貿易和旅行造成不必要干擾而應採取的臨時建議</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。突發事件委員會從</a:t>
            </a:r>
            <a:r>
              <a:rPr lang="en-US" altLang="zh-TW" sz="2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條例</a:t>
            </a:r>
            <a:r>
              <a:rPr lang="en-US" altLang="zh-TW" sz="2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專家名冊和酌情從世</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衞其他</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專家諮詢團挑選。</a:t>
            </a:r>
            <a:endParaRPr lang="en-US" altLang="zh-TW" sz="2400" dirty="0" smtClean="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endParaRPr lang="zh-CN" altLang="en-US" sz="2400" dirty="0" smtClean="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cs typeface="Times New Roman" panose="02020603050405020304" pitchFamily="18" charset="0"/>
              </a:rPr>
              <a:t>世衞總</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幹事根據委員會的意見</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締約國和科學專家提供的資訊，以及對人類健康風險、疾病國際傳播風險和干擾國際旅行的風險的評</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估等</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作出最後決定。這些</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建議都是臨時性的，需要每三個月覆核一次。</a:t>
            </a:r>
            <a:endParaRPr lang="en-US" altLang="zh-CN" sz="2400" b="1"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469C2ECF-8232-4C6C-BF92-691EF563D8B8}"/>
              </a:ext>
            </a:extLst>
          </p:cNvPr>
          <p:cNvSpPr txBox="1">
            <a:spLocks noChangeArrowheads="1"/>
          </p:cNvSpPr>
          <p:nvPr/>
        </p:nvSpPr>
        <p:spPr bwMode="auto">
          <a:xfrm>
            <a:off x="2574731" y="890654"/>
            <a:ext cx="739510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建立</a:t>
            </a:r>
            <a:r>
              <a:rPr lang="zh-CN" altLang="en-US" sz="2800" b="1" dirty="0">
                <a:solidFill>
                  <a:srgbClr val="2B2B2B"/>
                </a:solidFill>
                <a:latin typeface="DFKai-SB" panose="03000509000000000000" pitchFamily="65" charset="-120"/>
                <a:ea typeface="DFKai-SB" panose="03000509000000000000" pitchFamily="65" charset="-120"/>
              </a:rPr>
              <a:t>國際關注的突發</a:t>
            </a:r>
            <a:r>
              <a:rPr lang="zh-CN" altLang="en-US" sz="2800" b="1" dirty="0" smtClean="0">
                <a:solidFill>
                  <a:srgbClr val="2B2B2B"/>
                </a:solidFill>
                <a:latin typeface="DFKai-SB" panose="03000509000000000000" pitchFamily="65" charset="-120"/>
                <a:ea typeface="DFKai-SB" panose="03000509000000000000" pitchFamily="65" charset="-120"/>
              </a:rPr>
              <a:t>公共衞生</a:t>
            </a:r>
            <a:r>
              <a:rPr lang="zh-CN" altLang="en-US" sz="2800" b="1" dirty="0">
                <a:solidFill>
                  <a:srgbClr val="2B2B2B"/>
                </a:solidFill>
                <a:latin typeface="DFKai-SB" panose="03000509000000000000" pitchFamily="65" charset="-120"/>
                <a:ea typeface="DFKai-SB" panose="03000509000000000000" pitchFamily="65" charset="-120"/>
              </a:rPr>
              <a:t>事件應對機制</a:t>
            </a:r>
            <a:endParaRPr lang="zh-CN"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Freeform 5">
            <a:extLst>
              <a:ext uri="{FF2B5EF4-FFF2-40B4-BE49-F238E27FC236}">
                <a16:creationId xmlns:a16="http://schemas.microsoft.com/office/drawing/2014/main" id="{56EFB796-31AA-43F4-8D76-1C4FA3F7B0F4}"/>
              </a:ext>
            </a:extLst>
          </p:cNvPr>
          <p:cNvSpPr/>
          <p:nvPr/>
        </p:nvSpPr>
        <p:spPr bwMode="auto">
          <a:xfrm>
            <a:off x="2178389" y="95746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2178389" y="6219744"/>
            <a:ext cx="9166528" cy="461665"/>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rPr>
              <a:t>資料來源</a:t>
            </a:r>
            <a:r>
              <a:rPr lang="en-US" altLang="zh-TW" sz="1200" dirty="0">
                <a:latin typeface="DFKai-SB" panose="03000509000000000000" pitchFamily="65" charset="-120"/>
                <a:ea typeface="DFKai-SB" panose="03000509000000000000" pitchFamily="65" charset="-120"/>
              </a:rPr>
              <a:t>: </a:t>
            </a:r>
            <a:r>
              <a:rPr lang="zh-TW" altLang="en-US" sz="1200" dirty="0">
                <a:latin typeface="DFKai-SB" panose="03000509000000000000" pitchFamily="65" charset="-120"/>
                <a:ea typeface="DFKai-SB" panose="03000509000000000000" pitchFamily="65" charset="-120"/>
              </a:rPr>
              <a:t>世</a:t>
            </a:r>
            <a:r>
              <a:rPr lang="zh-TW" altLang="en-US" sz="1200" dirty="0" smtClean="0">
                <a:latin typeface="DFKai-SB" panose="03000509000000000000" pitchFamily="65" charset="-120"/>
                <a:ea typeface="DFKai-SB" panose="03000509000000000000" pitchFamily="65" charset="-120"/>
              </a:rPr>
              <a:t>衞</a:t>
            </a:r>
            <a:endParaRPr lang="en-US" altLang="zh-TW" sz="1200" dirty="0" smtClean="0">
              <a:latin typeface="DFKai-SB" panose="03000509000000000000" pitchFamily="65" charset="-120"/>
              <a:ea typeface="DFKai-SB" panose="03000509000000000000" pitchFamily="65" charset="-120"/>
            </a:endParaRPr>
          </a:p>
          <a:p>
            <a:r>
              <a:rPr lang="en-US" altLang="zh-TW" sz="1200" dirty="0">
                <a:latin typeface="DFKai-SB" panose="03000509000000000000" pitchFamily="65" charset="-120"/>
                <a:ea typeface="DFKai-SB" panose="03000509000000000000" pitchFamily="65" charset="-12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https</a:t>
            </a:r>
            <a:r>
              <a:rPr lang="en-US" altLang="ja-JP" sz="1200" dirty="0">
                <a:latin typeface="Times New Roman" panose="02020603050405020304" pitchFamily="18" charset="0"/>
                <a:cs typeface="Times New Roman" panose="02020603050405020304" pitchFamily="18" charset="0"/>
              </a:rPr>
              <a:t>://</a:t>
            </a:r>
            <a:r>
              <a:rPr lang="en-US" altLang="ja-JP" sz="1200" dirty="0" smtClean="0">
                <a:latin typeface="Times New Roman" panose="02020603050405020304" pitchFamily="18" charset="0"/>
                <a:cs typeface="Times New Roman" panose="02020603050405020304" pitchFamily="18" charset="0"/>
              </a:rPr>
              <a:t>www.who.int/zh/news-room/questions-and-answers/item/what-are-the-international-health-regulations-and-emergency-committees</a:t>
            </a:r>
            <a:r>
              <a:rPr lang="en-US" altLang="zh-TW" sz="1200" dirty="0" smtClean="0">
                <a:latin typeface="Times New Roman" panose="02020603050405020304" pitchFamily="18" charset="0"/>
                <a:cs typeface="Times New Roman" panose="02020603050405020304" pitchFamily="18" charset="0"/>
              </a:rPr>
              <a:t>)</a:t>
            </a:r>
            <a:endParaRPr lang="ja-JP" altLang="en-US" sz="12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85416" y="6035078"/>
            <a:ext cx="1692973" cy="646331"/>
          </a:xfrm>
          <a:prstGeom prst="rect">
            <a:avLst/>
          </a:prstGeom>
        </p:spPr>
      </p:pic>
      <p:sp>
        <p:nvSpPr>
          <p:cNvPr id="12" name="任意多边形: 形状 7">
            <a:extLst>
              <a:ext uri="{FF2B5EF4-FFF2-40B4-BE49-F238E27FC236}">
                <a16:creationId xmlns:a16="http://schemas.microsoft.com/office/drawing/2014/main" id="{38D14C48-A823-4288-9BC6-DF5A8579D713}"/>
              </a:ext>
            </a:extLst>
          </p:cNvPr>
          <p:cNvSpPr/>
          <p:nvPr/>
        </p:nvSpPr>
        <p:spPr bwMode="auto">
          <a:xfrm>
            <a:off x="1964706" y="171167"/>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pic>
        <p:nvPicPr>
          <p:cNvPr id="14" name="Picture 13"/>
          <p:cNvPicPr>
            <a:picLocks noChangeAspect="1"/>
          </p:cNvPicPr>
          <p:nvPr/>
        </p:nvPicPr>
        <p:blipFill>
          <a:blip r:embed="rId3"/>
          <a:stretch>
            <a:fillRect/>
          </a:stretch>
        </p:blipFill>
        <p:spPr>
          <a:xfrm>
            <a:off x="146349" y="158951"/>
            <a:ext cx="1594256" cy="580365"/>
          </a:xfrm>
          <a:prstGeom prst="rect">
            <a:avLst/>
          </a:prstGeom>
        </p:spPr>
      </p:pic>
    </p:spTree>
    <p:extLst>
      <p:ext uri="{BB962C8B-B14F-4D97-AF65-F5344CB8AC3E}">
        <p14:creationId xmlns:p14="http://schemas.microsoft.com/office/powerpoint/2010/main" val="2742083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箭头: 右 14">
            <a:extLst>
              <a:ext uri="{FF2B5EF4-FFF2-40B4-BE49-F238E27FC236}">
                <a16:creationId xmlns:a16="http://schemas.microsoft.com/office/drawing/2014/main" id="{E21CC2A1-BBF4-4954-86E9-CDE06D8302BE}"/>
              </a:ext>
            </a:extLst>
          </p:cNvPr>
          <p:cNvSpPr/>
          <p:nvPr/>
        </p:nvSpPr>
        <p:spPr>
          <a:xfrm>
            <a:off x="347063" y="2568307"/>
            <a:ext cx="11446935" cy="3693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6" name="矩形 15">
            <a:extLst>
              <a:ext uri="{FF2B5EF4-FFF2-40B4-BE49-F238E27FC236}">
                <a16:creationId xmlns:a16="http://schemas.microsoft.com/office/drawing/2014/main" id="{EB4B66D3-0FED-4E46-9A77-67E98B2C0D2B}"/>
              </a:ext>
            </a:extLst>
          </p:cNvPr>
          <p:cNvSpPr/>
          <p:nvPr/>
        </p:nvSpPr>
        <p:spPr>
          <a:xfrm>
            <a:off x="931470" y="2295902"/>
            <a:ext cx="801411" cy="461665"/>
          </a:xfrm>
          <a:prstGeom prst="rect">
            <a:avLst/>
          </a:prstGeom>
        </p:spPr>
        <p:txBody>
          <a:bodyPr wrap="square">
            <a:spAutoFit/>
          </a:bodyPr>
          <a:lstStyle/>
          <a:p>
            <a:r>
              <a:rPr lang="en-US" altLang="zh-CN" sz="2400" b="1"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rPr>
              <a:t>2009</a:t>
            </a:r>
            <a:endParaRPr lang="zh-CN" altLang="en-US" sz="2400"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7" name="直接连接符 16">
            <a:extLst>
              <a:ext uri="{FF2B5EF4-FFF2-40B4-BE49-F238E27FC236}">
                <a16:creationId xmlns:a16="http://schemas.microsoft.com/office/drawing/2014/main" id="{484FFE94-4C93-4414-835A-8947A5C5B806}"/>
              </a:ext>
            </a:extLst>
          </p:cNvPr>
          <p:cNvCxnSpPr>
            <a:cxnSpLocks/>
          </p:cNvCxnSpPr>
          <p:nvPr/>
        </p:nvCxnSpPr>
        <p:spPr>
          <a:xfrm>
            <a:off x="1022987" y="2704885"/>
            <a:ext cx="602538" cy="7144"/>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sp>
        <p:nvSpPr>
          <p:cNvPr id="18" name="矩形 17">
            <a:extLst>
              <a:ext uri="{FF2B5EF4-FFF2-40B4-BE49-F238E27FC236}">
                <a16:creationId xmlns:a16="http://schemas.microsoft.com/office/drawing/2014/main" id="{EF0E5434-CFC8-4279-A205-EA2663C7240C}"/>
              </a:ext>
            </a:extLst>
          </p:cNvPr>
          <p:cNvSpPr/>
          <p:nvPr/>
        </p:nvSpPr>
        <p:spPr>
          <a:xfrm>
            <a:off x="530049" y="2793459"/>
            <a:ext cx="1588413" cy="430887"/>
          </a:xfrm>
          <a:prstGeom prst="rect">
            <a:avLst/>
          </a:prstGeom>
        </p:spPr>
        <p:txBody>
          <a:bodyPr wrap="square">
            <a:spAutoFit/>
          </a:bodyPr>
          <a:lstStyle/>
          <a:p>
            <a:r>
              <a:rPr lang="en-US" altLang="zh-CN" sz="2200" dirty="0">
                <a:solidFill>
                  <a:srgbClr val="2B2B2B"/>
                </a:solidFill>
                <a:latin typeface="Times New Roman" panose="02020603050405020304" pitchFamily="18" charset="0"/>
                <a:ea typeface="DFKai-SB" panose="03000509000000000000" pitchFamily="65" charset="-120"/>
                <a:cs typeface="Times New Roman" panose="02020603050405020304" pitchFamily="18" charset="0"/>
              </a:rPr>
              <a:t>H1N1</a:t>
            </a:r>
            <a:r>
              <a:rPr lang="zh-CN" altLang="en-US" sz="2200" dirty="0">
                <a:solidFill>
                  <a:srgbClr val="2B2B2B"/>
                </a:solidFill>
                <a:latin typeface="Times New Roman" panose="02020603050405020304" pitchFamily="18" charset="0"/>
                <a:ea typeface="DFKai-SB" panose="03000509000000000000" pitchFamily="65" charset="-120"/>
                <a:cs typeface="Times New Roman" panose="02020603050405020304" pitchFamily="18" charset="0"/>
              </a:rPr>
              <a:t>流感</a:t>
            </a:r>
            <a:endParaRPr lang="zh-CN" altLang="en-US" sz="2200" strike="sngStrik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矩形 18">
            <a:extLst>
              <a:ext uri="{FF2B5EF4-FFF2-40B4-BE49-F238E27FC236}">
                <a16:creationId xmlns:a16="http://schemas.microsoft.com/office/drawing/2014/main" id="{337DF1B5-80E1-4335-9CA6-A975A4CEBA79}"/>
              </a:ext>
            </a:extLst>
          </p:cNvPr>
          <p:cNvSpPr/>
          <p:nvPr/>
        </p:nvSpPr>
        <p:spPr>
          <a:xfrm>
            <a:off x="2711840" y="2304435"/>
            <a:ext cx="861072" cy="461665"/>
          </a:xfrm>
          <a:prstGeom prst="rect">
            <a:avLst/>
          </a:prstGeom>
        </p:spPr>
        <p:txBody>
          <a:bodyPr wrap="square">
            <a:spAutoFit/>
          </a:bodyPr>
          <a:lstStyle/>
          <a:p>
            <a:r>
              <a:rPr lang="en-US" altLang="zh-CN" sz="2400" b="1"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rPr>
              <a:t>2014</a:t>
            </a:r>
            <a:endParaRPr lang="zh-CN" altLang="en-US" sz="2400"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20" name="直接连接符 19">
            <a:extLst>
              <a:ext uri="{FF2B5EF4-FFF2-40B4-BE49-F238E27FC236}">
                <a16:creationId xmlns:a16="http://schemas.microsoft.com/office/drawing/2014/main" id="{3FB27409-79FF-47D0-B181-530894C3BBE5}"/>
              </a:ext>
            </a:extLst>
          </p:cNvPr>
          <p:cNvCxnSpPr>
            <a:cxnSpLocks/>
          </p:cNvCxnSpPr>
          <p:nvPr/>
        </p:nvCxnSpPr>
        <p:spPr>
          <a:xfrm>
            <a:off x="2815405" y="2704885"/>
            <a:ext cx="653941" cy="0"/>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sp>
        <p:nvSpPr>
          <p:cNvPr id="21" name="矩形 20">
            <a:extLst>
              <a:ext uri="{FF2B5EF4-FFF2-40B4-BE49-F238E27FC236}">
                <a16:creationId xmlns:a16="http://schemas.microsoft.com/office/drawing/2014/main" id="{3AAE68E7-4D12-40F7-8ED1-C09FEE0ED53B}"/>
              </a:ext>
            </a:extLst>
          </p:cNvPr>
          <p:cNvSpPr/>
          <p:nvPr/>
        </p:nvSpPr>
        <p:spPr>
          <a:xfrm>
            <a:off x="2260582" y="2793459"/>
            <a:ext cx="2551357" cy="769441"/>
          </a:xfrm>
          <a:prstGeom prst="rect">
            <a:avLst/>
          </a:prstGeom>
        </p:spPr>
        <p:txBody>
          <a:bodyPr wrap="square">
            <a:spAutoFit/>
          </a:bodyPr>
          <a:lstStyle/>
          <a:p>
            <a:pPr marL="285750" indent="-285750">
              <a:buClr>
                <a:srgbClr val="C00000"/>
              </a:buClr>
              <a:buFont typeface="Arial" panose="020B0604020202020204" pitchFamily="34" charset="0"/>
              <a:buChar char="•"/>
            </a:pPr>
            <a:r>
              <a:rPr lang="zh-CN" altLang="en-US" sz="2200" dirty="0">
                <a:latin typeface="DFKai-SB" panose="03000509000000000000" pitchFamily="65" charset="-120"/>
                <a:ea typeface="DFKai-SB" panose="03000509000000000000" pitchFamily="65" charset="-120"/>
                <a:cs typeface="Times New Roman" panose="02020603050405020304" pitchFamily="18" charset="0"/>
              </a:rPr>
              <a:t>小兒麻痺症 </a:t>
            </a:r>
            <a:r>
              <a:rPr lang="en-US" altLang="zh-CN" dirty="0"/>
              <a:t>(</a:t>
            </a:r>
            <a:r>
              <a:rPr lang="en-US" altLang="zh-CN" sz="1400" dirty="0">
                <a:latin typeface="Times New Roman" panose="02020603050405020304" pitchFamily="18" charset="0"/>
                <a:cs typeface="Times New Roman" panose="02020603050405020304" pitchFamily="18" charset="0"/>
              </a:rPr>
              <a:t>Polio</a:t>
            </a:r>
            <a:r>
              <a:rPr lang="en-US" altLang="zh-CN" dirty="0"/>
              <a:t>)</a:t>
            </a:r>
          </a:p>
          <a:p>
            <a:pPr marL="285750" indent="-285750">
              <a:buClr>
                <a:srgbClr val="C00000"/>
              </a:buClr>
              <a:buFont typeface="Arial" panose="020B0604020202020204" pitchFamily="34" charset="0"/>
              <a:buChar char="•"/>
            </a:pPr>
            <a:r>
              <a:rPr lang="ja-JP" altLang="en-US" sz="2200" dirty="0">
                <a:latin typeface="DFKai-SB" panose="03000509000000000000" pitchFamily="65" charset="-120"/>
                <a:ea typeface="DFKai-SB" panose="03000509000000000000" pitchFamily="65" charset="-120"/>
                <a:cs typeface="Times New Roman" panose="02020603050405020304" pitchFamily="18" charset="0"/>
              </a:rPr>
              <a:t>伊波拉病毒病</a:t>
            </a:r>
            <a:endParaRPr lang="ja-JP" altLang="en-US" sz="2200" strike="sngStrike" dirty="0">
              <a:solidFill>
                <a:srgbClr val="FF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22" name="矩形 21">
            <a:extLst>
              <a:ext uri="{FF2B5EF4-FFF2-40B4-BE49-F238E27FC236}">
                <a16:creationId xmlns:a16="http://schemas.microsoft.com/office/drawing/2014/main" id="{B19347E3-6E8D-411E-9402-36DFDBC6B2E7}"/>
              </a:ext>
            </a:extLst>
          </p:cNvPr>
          <p:cNvSpPr/>
          <p:nvPr/>
        </p:nvSpPr>
        <p:spPr>
          <a:xfrm>
            <a:off x="5348242" y="2279631"/>
            <a:ext cx="911226" cy="461665"/>
          </a:xfrm>
          <a:prstGeom prst="rect">
            <a:avLst/>
          </a:prstGeom>
        </p:spPr>
        <p:txBody>
          <a:bodyPr wrap="square">
            <a:spAutoFit/>
          </a:bodyPr>
          <a:lstStyle/>
          <a:p>
            <a:r>
              <a:rPr lang="en-US" altLang="zh-CN" sz="2400" b="1"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rPr>
              <a:t>2016</a:t>
            </a:r>
            <a:endParaRPr lang="zh-CN" altLang="en-US" sz="2400"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23" name="直接连接符 22">
            <a:extLst>
              <a:ext uri="{FF2B5EF4-FFF2-40B4-BE49-F238E27FC236}">
                <a16:creationId xmlns:a16="http://schemas.microsoft.com/office/drawing/2014/main" id="{75A61B17-017C-4AB2-AD96-7EA40B9CA89A}"/>
              </a:ext>
            </a:extLst>
          </p:cNvPr>
          <p:cNvCxnSpPr>
            <a:cxnSpLocks/>
          </p:cNvCxnSpPr>
          <p:nvPr/>
        </p:nvCxnSpPr>
        <p:spPr>
          <a:xfrm>
            <a:off x="5438679" y="2686597"/>
            <a:ext cx="631851" cy="9428"/>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sp>
        <p:nvSpPr>
          <p:cNvPr id="24" name="矩形 23">
            <a:extLst>
              <a:ext uri="{FF2B5EF4-FFF2-40B4-BE49-F238E27FC236}">
                <a16:creationId xmlns:a16="http://schemas.microsoft.com/office/drawing/2014/main" id="{A4805A28-0476-4CE3-B41C-EA7AABD66785}"/>
              </a:ext>
            </a:extLst>
          </p:cNvPr>
          <p:cNvSpPr/>
          <p:nvPr/>
        </p:nvSpPr>
        <p:spPr>
          <a:xfrm>
            <a:off x="4878274" y="2793459"/>
            <a:ext cx="1650875" cy="430887"/>
          </a:xfrm>
          <a:prstGeom prst="rect">
            <a:avLst/>
          </a:prstGeom>
        </p:spPr>
        <p:txBody>
          <a:bodyPr wrap="square">
            <a:spAutoFit/>
          </a:bodyPr>
          <a:lstStyle/>
          <a:p>
            <a:pPr>
              <a:spcAft>
                <a:spcPts val="600"/>
              </a:spcAft>
              <a:buClr>
                <a:srgbClr val="C00000"/>
              </a:buClr>
            </a:pPr>
            <a:r>
              <a:rPr lang="zh-CN" altLang="en-US" sz="2200" dirty="0">
                <a:latin typeface="DFKai-SB" panose="03000509000000000000" pitchFamily="65" charset="-120"/>
                <a:ea typeface="DFKai-SB" panose="03000509000000000000" pitchFamily="65" charset="-120"/>
                <a:cs typeface="Times New Roman" panose="02020603050405020304" pitchFamily="18" charset="0"/>
              </a:rPr>
              <a:t>寨卡病毒病</a:t>
            </a:r>
            <a:endParaRPr lang="en-US" altLang="zh-CN" sz="2200" strike="sngStrike"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5" name="矩形 24">
            <a:extLst>
              <a:ext uri="{FF2B5EF4-FFF2-40B4-BE49-F238E27FC236}">
                <a16:creationId xmlns:a16="http://schemas.microsoft.com/office/drawing/2014/main" id="{09929E0A-DEF4-4366-B5F6-A05C6BB3DCB4}"/>
              </a:ext>
            </a:extLst>
          </p:cNvPr>
          <p:cNvSpPr/>
          <p:nvPr/>
        </p:nvSpPr>
        <p:spPr>
          <a:xfrm>
            <a:off x="7710561" y="2271031"/>
            <a:ext cx="861072" cy="461665"/>
          </a:xfrm>
          <a:prstGeom prst="rect">
            <a:avLst/>
          </a:prstGeom>
        </p:spPr>
        <p:txBody>
          <a:bodyPr wrap="square">
            <a:spAutoFit/>
          </a:bodyPr>
          <a:lstStyle/>
          <a:p>
            <a:r>
              <a:rPr lang="en-US" altLang="zh-CN" sz="2400" b="1"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rPr>
              <a:t>2018</a:t>
            </a:r>
            <a:endParaRPr lang="zh-CN" altLang="en-US" sz="2400"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26" name="直接连接符 25">
            <a:extLst>
              <a:ext uri="{FF2B5EF4-FFF2-40B4-BE49-F238E27FC236}">
                <a16:creationId xmlns:a16="http://schemas.microsoft.com/office/drawing/2014/main" id="{C47C76FB-5753-4FEC-80ED-E4842DEE08AE}"/>
              </a:ext>
            </a:extLst>
          </p:cNvPr>
          <p:cNvCxnSpPr>
            <a:cxnSpLocks/>
          </p:cNvCxnSpPr>
          <p:nvPr/>
        </p:nvCxnSpPr>
        <p:spPr>
          <a:xfrm>
            <a:off x="7817445" y="2704885"/>
            <a:ext cx="647303" cy="0"/>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sp>
        <p:nvSpPr>
          <p:cNvPr id="27" name="矩形 26">
            <a:extLst>
              <a:ext uri="{FF2B5EF4-FFF2-40B4-BE49-F238E27FC236}">
                <a16:creationId xmlns:a16="http://schemas.microsoft.com/office/drawing/2014/main" id="{58C3CEBA-5305-4955-BE1C-B23A0B3CD022}"/>
              </a:ext>
            </a:extLst>
          </p:cNvPr>
          <p:cNvSpPr/>
          <p:nvPr/>
        </p:nvSpPr>
        <p:spPr>
          <a:xfrm>
            <a:off x="7240072" y="2793459"/>
            <a:ext cx="2016414" cy="430887"/>
          </a:xfrm>
          <a:prstGeom prst="rect">
            <a:avLst/>
          </a:prstGeom>
        </p:spPr>
        <p:txBody>
          <a:bodyPr wrap="square">
            <a:spAutoFit/>
          </a:bodyPr>
          <a:lstStyle/>
          <a:p>
            <a:pPr latinLnBrk="1"/>
            <a:r>
              <a:rPr lang="zh-CN" altLang="en-US" sz="2200" dirty="0">
                <a:latin typeface="DFKai-SB" panose="03000509000000000000" pitchFamily="65" charset="-120"/>
                <a:ea typeface="DFKai-SB" panose="03000509000000000000" pitchFamily="65" charset="-120"/>
                <a:cs typeface="Times New Roman" panose="02020603050405020304" pitchFamily="18" charset="0"/>
              </a:rPr>
              <a:t>伊波拉病毒病</a:t>
            </a:r>
            <a:endParaRPr lang="en-US" altLang="zh-CN" sz="2200" strike="sngStrike"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0" name="矩形 29">
            <a:extLst>
              <a:ext uri="{FF2B5EF4-FFF2-40B4-BE49-F238E27FC236}">
                <a16:creationId xmlns:a16="http://schemas.microsoft.com/office/drawing/2014/main" id="{AA4D08B9-DA9A-4E5B-A02E-C3D4DF53E210}"/>
              </a:ext>
            </a:extLst>
          </p:cNvPr>
          <p:cNvSpPr/>
          <p:nvPr/>
        </p:nvSpPr>
        <p:spPr>
          <a:xfrm>
            <a:off x="9996693" y="2269569"/>
            <a:ext cx="801411" cy="461665"/>
          </a:xfrm>
          <a:prstGeom prst="rect">
            <a:avLst/>
          </a:prstGeom>
        </p:spPr>
        <p:txBody>
          <a:bodyPr wrap="square">
            <a:spAutoFit/>
          </a:bodyPr>
          <a:lstStyle/>
          <a:p>
            <a:r>
              <a:rPr lang="en-US" altLang="zh-CN" sz="2400" b="1"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rPr>
              <a:t>2020</a:t>
            </a:r>
            <a:endParaRPr lang="zh-CN" altLang="en-US" sz="2400" dirty="0">
              <a:uFill>
                <a:solidFill>
                  <a:srgbClr val="C00000"/>
                </a:solidFill>
              </a:u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31" name="直接连接符 30">
            <a:extLst>
              <a:ext uri="{FF2B5EF4-FFF2-40B4-BE49-F238E27FC236}">
                <a16:creationId xmlns:a16="http://schemas.microsoft.com/office/drawing/2014/main" id="{B3ECD2A9-1B5E-488B-AD98-C8924A8CBF2E}"/>
              </a:ext>
            </a:extLst>
          </p:cNvPr>
          <p:cNvCxnSpPr>
            <a:cxnSpLocks/>
          </p:cNvCxnSpPr>
          <p:nvPr/>
        </p:nvCxnSpPr>
        <p:spPr>
          <a:xfrm>
            <a:off x="10079291" y="2696025"/>
            <a:ext cx="636213" cy="0"/>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sp>
        <p:nvSpPr>
          <p:cNvPr id="32" name="矩形 31">
            <a:extLst>
              <a:ext uri="{FF2B5EF4-FFF2-40B4-BE49-F238E27FC236}">
                <a16:creationId xmlns:a16="http://schemas.microsoft.com/office/drawing/2014/main" id="{52F051D1-9111-4E23-8A53-70F12D9BB059}"/>
              </a:ext>
            </a:extLst>
          </p:cNvPr>
          <p:cNvSpPr/>
          <p:nvPr/>
        </p:nvSpPr>
        <p:spPr>
          <a:xfrm>
            <a:off x="9501448" y="2793459"/>
            <a:ext cx="2292550" cy="430887"/>
          </a:xfrm>
          <a:prstGeom prst="rect">
            <a:avLst/>
          </a:prstGeom>
        </p:spPr>
        <p:txBody>
          <a:bodyPr wrap="square">
            <a:spAutoFit/>
          </a:bodyPr>
          <a:lstStyle/>
          <a:p>
            <a:pPr>
              <a:spcAft>
                <a:spcPts val="0"/>
              </a:spcAft>
            </a:pP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2019</a:t>
            </a:r>
            <a:r>
              <a:rPr lang="zh-CN" altLang="ja-JP" sz="2200" dirty="0">
                <a:latin typeface="Times New Roman" panose="02020603050405020304" pitchFamily="18" charset="0"/>
                <a:ea typeface="標楷體" panose="03000509000000000000" pitchFamily="65" charset="-120"/>
                <a:cs typeface="Times New Roman" panose="02020603050405020304" pitchFamily="18" charset="0"/>
              </a:rPr>
              <a:t>冠狀病毒病</a:t>
            </a:r>
            <a:endParaRPr lang="ja-JP" altLang="ja-JP" sz="2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DC2B58C2-0F0E-4DA6-9E6D-99DAC851AECC}"/>
              </a:ext>
            </a:extLst>
          </p:cNvPr>
          <p:cNvSpPr/>
          <p:nvPr/>
        </p:nvSpPr>
        <p:spPr>
          <a:xfrm>
            <a:off x="316035" y="1365169"/>
            <a:ext cx="11607654" cy="892552"/>
          </a:xfrm>
          <a:prstGeom prst="rect">
            <a:avLst/>
          </a:prstGeom>
          <a:solidFill>
            <a:schemeClr val="accent6">
              <a:lumMod val="20000"/>
              <a:lumOff val="80000"/>
            </a:schemeClr>
          </a:solidFill>
          <a:ln w="38100">
            <a:solidFill>
              <a:schemeClr val="accent5">
                <a:lumMod val="75000"/>
              </a:schemeClr>
            </a:solidFill>
          </a:ln>
        </p:spPr>
        <p:txBody>
          <a:bodyPr wrap="square">
            <a:spAutoFit/>
          </a:bodyPr>
          <a:lstStyle/>
          <a:p>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自</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國際衞生條例（</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2005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以來，</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年為止，</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世衞</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曾</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宣</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六次國際關注的突發公共衞生事件。</a:t>
            </a:r>
          </a:p>
        </p:txBody>
      </p:sp>
      <p:pic>
        <p:nvPicPr>
          <p:cNvPr id="29" name="Picture 28"/>
          <p:cNvPicPr>
            <a:picLocks noChangeAspect="1"/>
          </p:cNvPicPr>
          <p:nvPr/>
        </p:nvPicPr>
        <p:blipFill>
          <a:blip r:embed="rId2"/>
          <a:stretch>
            <a:fillRect/>
          </a:stretch>
        </p:blipFill>
        <p:spPr>
          <a:xfrm>
            <a:off x="146349" y="158951"/>
            <a:ext cx="1594256" cy="580365"/>
          </a:xfrm>
          <a:prstGeom prst="rect">
            <a:avLst/>
          </a:prstGeom>
        </p:spPr>
      </p:pic>
      <p:sp>
        <p:nvSpPr>
          <p:cNvPr id="4" name="Rectangle 3"/>
          <p:cNvSpPr/>
          <p:nvPr/>
        </p:nvSpPr>
        <p:spPr>
          <a:xfrm>
            <a:off x="1928931" y="5083558"/>
            <a:ext cx="9994758" cy="1661993"/>
          </a:xfrm>
          <a:prstGeom prst="rect">
            <a:avLst/>
          </a:prstGeom>
        </p:spPr>
        <p:txBody>
          <a:bodyPr wrap="square">
            <a:spAutoFit/>
          </a:bodyPr>
          <a:lstStyle/>
          <a:p>
            <a:pPr>
              <a:spcAft>
                <a:spcPts val="0"/>
              </a:spcAft>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世衞</a:t>
            </a:r>
            <a:endParaRPr lang="en-US" altLang="ja-JP" sz="1400"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dirty="0">
                <a:latin typeface="Times New Roman" panose="02020603050405020304" pitchFamily="18" charset="0"/>
                <a:ea typeface="新細明體" panose="02020500000000000000" pitchFamily="18" charset="-120"/>
                <a:cs typeface="Times New Roman" panose="02020603050405020304" pitchFamily="18" charset="0"/>
              </a:rPr>
              <a:t>https://www.who.int/groups/h1n1-ihr-emergency-committee</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dirty="0">
                <a:latin typeface="Times New Roman" panose="02020603050405020304" pitchFamily="18" charset="0"/>
                <a:ea typeface="新細明體" panose="02020500000000000000" pitchFamily="18" charset="-120"/>
                <a:cs typeface="Times New Roman" panose="02020603050405020304" pitchFamily="18" charset="0"/>
              </a:rPr>
              <a:t>https://www.who.int/news/item/03-08-2014-who-statement-on-the-second-meeting-of-the-international-health-regulations-emergency-committee-concerning-the-international-spread-of-wild-poliovirus</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kern="100" dirty="0">
                <a:latin typeface="Times New Roman" panose="02020603050405020304" pitchFamily="18" charset="0"/>
                <a:ea typeface="新細明體" panose="02020500000000000000" pitchFamily="18" charset="-120"/>
                <a:cs typeface="Times New Roman" panose="02020603050405020304" pitchFamily="18" charset="0"/>
              </a:rPr>
              <a:t>https://www.who.int/news/item/08-08-2014-statement-on-the-1st-meeting-of-the-ihr-emergency-committee-on-the-2014-ebola-outbreak-in-west-africa</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kern="100" dirty="0">
                <a:latin typeface="Times New Roman" panose="02020603050405020304" pitchFamily="18" charset="0"/>
                <a:ea typeface="新細明體" panose="02020500000000000000" pitchFamily="18" charset="-120"/>
                <a:cs typeface="Times New Roman" panose="02020603050405020304" pitchFamily="18" charset="0"/>
              </a:rPr>
              <a:t>https://www.who.int/news/item/01-02-2016-who-director-general-summarizes-the-outcome-of-the-emergency-committee-regarding-clusters-of-microcephaly-and-guillain-barr%c3%a9-syndrome</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kern="100" dirty="0">
                <a:latin typeface="Times New Roman" panose="02020603050405020304" pitchFamily="18" charset="0"/>
                <a:ea typeface="新細明體" panose="02020500000000000000" pitchFamily="18" charset="-120"/>
                <a:cs typeface="Times New Roman" panose="02020603050405020304" pitchFamily="18" charset="0"/>
              </a:rPr>
              <a:t>https://www.who.int/news/item/17-07-2019-ebola-outbreak-in-the-democratic-republic-of-the-congo-declared-a-public-health-emergency-of-international-concern</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100" kern="100" dirty="0">
                <a:latin typeface="Times New Roman" panose="02020603050405020304" pitchFamily="18" charset="0"/>
                <a:ea typeface="新細明體" panose="02020500000000000000" pitchFamily="18" charset="-120"/>
                <a:cs typeface="Times New Roman" panose="02020603050405020304" pitchFamily="18" charset="0"/>
              </a:rPr>
              <a:t>https://www.who.int/publications/m/item/covid-19-public-health-emergency-of-international-concern-(pheic)-global-research-and-innovation-forum</a:t>
            </a:r>
            <a:endParaRPr lang="ja-JP" altLang="ja-JP" sz="1100" kern="1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33" name="Picture 32"/>
          <p:cNvPicPr>
            <a:picLocks noChangeAspect="1"/>
          </p:cNvPicPr>
          <p:nvPr/>
        </p:nvPicPr>
        <p:blipFill>
          <a:blip r:embed="rId3"/>
          <a:stretch>
            <a:fillRect/>
          </a:stretch>
        </p:blipFill>
        <p:spPr>
          <a:xfrm>
            <a:off x="234851" y="5083558"/>
            <a:ext cx="1635513" cy="591118"/>
          </a:xfrm>
          <a:prstGeom prst="rect">
            <a:avLst/>
          </a:prstGeom>
        </p:spPr>
      </p:pic>
      <p:sp>
        <p:nvSpPr>
          <p:cNvPr id="7" name="Rectangle 6"/>
          <p:cNvSpPr/>
          <p:nvPr/>
        </p:nvSpPr>
        <p:spPr>
          <a:xfrm>
            <a:off x="3390579" y="847794"/>
            <a:ext cx="5570756" cy="523220"/>
          </a:xfrm>
          <a:prstGeom prst="rect">
            <a:avLst/>
          </a:prstGeom>
        </p:spPr>
        <p:txBody>
          <a:bodyPr wrap="none">
            <a:spAutoFit/>
          </a:bodyPr>
          <a:lstStyle/>
          <a:p>
            <a:r>
              <a:rPr lang="zh-TW" altLang="en-US" sz="2800" b="1" dirty="0">
                <a:latin typeface="DFKai-SB" panose="03000509000000000000" pitchFamily="65" charset="-120"/>
                <a:ea typeface="DFKai-SB" panose="03000509000000000000" pitchFamily="65" charset="-120"/>
              </a:rPr>
              <a:t>六次</a:t>
            </a:r>
            <a:r>
              <a:rPr lang="zh-CN" altLang="en-US" sz="2800" b="1" dirty="0">
                <a:latin typeface="DFKai-SB" panose="03000509000000000000" pitchFamily="65" charset="-120"/>
                <a:ea typeface="DFKai-SB" panose="03000509000000000000" pitchFamily="65" charset="-120"/>
              </a:rPr>
              <a:t>國際關注的突發公共衞生事件</a:t>
            </a:r>
            <a:endParaRPr lang="ja-JP" altLang="en-US" sz="2800" dirty="0"/>
          </a:p>
        </p:txBody>
      </p:sp>
      <p:sp>
        <p:nvSpPr>
          <p:cNvPr id="34" name="Freeform 33">
            <a:extLst>
              <a:ext uri="{FF2B5EF4-FFF2-40B4-BE49-F238E27FC236}">
                <a16:creationId xmlns:a16="http://schemas.microsoft.com/office/drawing/2014/main" id="{56EFB796-31AA-43F4-8D76-1C4FA3F7B0F4}"/>
              </a:ext>
            </a:extLst>
          </p:cNvPr>
          <p:cNvSpPr/>
          <p:nvPr/>
        </p:nvSpPr>
        <p:spPr bwMode="auto">
          <a:xfrm>
            <a:off x="2853731" y="96910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5" name="任意多边形: 形状 7">
            <a:extLst>
              <a:ext uri="{FF2B5EF4-FFF2-40B4-BE49-F238E27FC236}">
                <a16:creationId xmlns:a16="http://schemas.microsoft.com/office/drawing/2014/main" id="{38D14C48-A823-4288-9BC6-DF5A8579D713}"/>
              </a:ext>
            </a:extLst>
          </p:cNvPr>
          <p:cNvSpPr/>
          <p:nvPr/>
        </p:nvSpPr>
        <p:spPr bwMode="auto">
          <a:xfrm>
            <a:off x="2045281" y="180143"/>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世衞於全球衞生事務中的角色與功能</a:t>
            </a:r>
          </a:p>
        </p:txBody>
      </p:sp>
      <p:pic>
        <p:nvPicPr>
          <p:cNvPr id="2" name="Picture 1">
            <a:hlinkClick r:id="rId4"/>
          </p:cNvPr>
          <p:cNvPicPr>
            <a:picLocks noChangeAspect="1"/>
          </p:cNvPicPr>
          <p:nvPr/>
        </p:nvPicPr>
        <p:blipFill>
          <a:blip r:embed="rId5"/>
          <a:stretch>
            <a:fillRect/>
          </a:stretch>
        </p:blipFill>
        <p:spPr>
          <a:xfrm>
            <a:off x="193599" y="3932344"/>
            <a:ext cx="2132232" cy="601074"/>
          </a:xfrm>
          <a:prstGeom prst="rect">
            <a:avLst/>
          </a:prstGeom>
        </p:spPr>
      </p:pic>
      <p:sp>
        <p:nvSpPr>
          <p:cNvPr id="3" name="Rectangle 2"/>
          <p:cNvSpPr/>
          <p:nvPr/>
        </p:nvSpPr>
        <p:spPr>
          <a:xfrm>
            <a:off x="2815405" y="3736150"/>
            <a:ext cx="9108284" cy="1200329"/>
          </a:xfrm>
          <a:prstGeom prst="rect">
            <a:avLst/>
          </a:prstGeom>
          <a:solidFill>
            <a:schemeClr val="accent2">
              <a:lumMod val="20000"/>
              <a:lumOff val="80000"/>
            </a:schemeClr>
          </a:solidFill>
          <a:ln w="28575">
            <a:solidFill>
              <a:srgbClr val="0070C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你認識上述國際關注的突發公共衞生事件中的傳染病嗎？</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請點擊圖像參閱這些傳染病的病徵、傳播途徑、治理與預防方法等資訊。你也可以在此專頁認識其他傳染病。</a:t>
            </a:r>
            <a:endParaRPr lang="en-US" sz="2400" dirty="0"/>
          </a:p>
        </p:txBody>
      </p:sp>
      <p:sp>
        <p:nvSpPr>
          <p:cNvPr id="8" name="Left Arrow 7"/>
          <p:cNvSpPr/>
          <p:nvPr/>
        </p:nvSpPr>
        <p:spPr>
          <a:xfrm>
            <a:off x="2345103" y="4053689"/>
            <a:ext cx="451030" cy="3583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35">
            <a:extLst>
              <a:ext uri="{FF2B5EF4-FFF2-40B4-BE49-F238E27FC236}">
                <a16:creationId xmlns:a16="http://schemas.microsoft.com/office/drawing/2014/main" id="{966CACD4-821B-41E1-BC85-599D209A0ECC}"/>
              </a:ext>
            </a:extLst>
          </p:cNvPr>
          <p:cNvSpPr txBox="1"/>
          <p:nvPr/>
        </p:nvSpPr>
        <p:spPr>
          <a:xfrm>
            <a:off x="167618" y="3165057"/>
            <a:ext cx="2250929" cy="369332"/>
          </a:xfrm>
          <a:prstGeom prst="rect">
            <a:avLst/>
          </a:prstGeom>
          <a:noFill/>
        </p:spPr>
        <p:txBody>
          <a:bodyPr wrap="square">
            <a:spAutoFit/>
          </a:bodyPr>
          <a:lstStyle/>
          <a:p>
            <a:r>
              <a:rPr lang="en-US" altLang="zh-CN" dirty="0"/>
              <a:t>(</a:t>
            </a:r>
            <a:r>
              <a:rPr lang="zh-CN" altLang="en-US" sz="1400" dirty="0">
                <a:latin typeface="Times New Roman" panose="02020603050405020304" pitchFamily="18" charset="0"/>
                <a:cs typeface="Times New Roman" panose="02020603050405020304" pitchFamily="18" charset="0"/>
              </a:rPr>
              <a:t>2009 H1N1 Influenza</a:t>
            </a:r>
            <a:r>
              <a:rPr lang="en-US" altLang="zh-CN" dirty="0"/>
              <a:t>)</a:t>
            </a:r>
            <a:endParaRPr lang="zh-CN" altLang="en-US" dirty="0"/>
          </a:p>
        </p:txBody>
      </p:sp>
      <p:sp>
        <p:nvSpPr>
          <p:cNvPr id="37" name="文本框 36">
            <a:extLst>
              <a:ext uri="{FF2B5EF4-FFF2-40B4-BE49-F238E27FC236}">
                <a16:creationId xmlns:a16="http://schemas.microsoft.com/office/drawing/2014/main" id="{02144BF8-F669-4205-9F33-01358BD9FB36}"/>
              </a:ext>
            </a:extLst>
          </p:cNvPr>
          <p:cNvSpPr txBox="1"/>
          <p:nvPr/>
        </p:nvSpPr>
        <p:spPr>
          <a:xfrm>
            <a:off x="4779567" y="3158290"/>
            <a:ext cx="2030561" cy="369332"/>
          </a:xfrm>
          <a:prstGeom prst="rect">
            <a:avLst/>
          </a:prstGeom>
          <a:noFill/>
        </p:spPr>
        <p:txBody>
          <a:bodyPr wrap="square">
            <a:spAutoFit/>
          </a:bodyPr>
          <a:lstStyle/>
          <a:p>
            <a:r>
              <a:rPr lang="en-US" altLang="zh-CN" dirty="0"/>
              <a:t>(</a:t>
            </a:r>
            <a:r>
              <a:rPr lang="zh-CN" altLang="en-US" sz="1400" dirty="0">
                <a:latin typeface="Times New Roman" panose="02020603050405020304" pitchFamily="18" charset="0"/>
                <a:cs typeface="Times New Roman" panose="02020603050405020304" pitchFamily="18" charset="0"/>
              </a:rPr>
              <a:t>Zika Virus </a:t>
            </a:r>
            <a:r>
              <a:rPr lang="en-US" altLang="zh-CN" sz="1400" dirty="0">
                <a:latin typeface="Times New Roman" panose="02020603050405020304" pitchFamily="18" charset="0"/>
                <a:cs typeface="Times New Roman" panose="02020603050405020304" pitchFamily="18" charset="0"/>
              </a:rPr>
              <a:t>Disease</a:t>
            </a:r>
            <a:r>
              <a:rPr lang="en-US" altLang="zh-CN" dirty="0"/>
              <a:t>)</a:t>
            </a:r>
            <a:endParaRPr lang="zh-CN" altLang="en-US" dirty="0"/>
          </a:p>
        </p:txBody>
      </p:sp>
      <p:sp>
        <p:nvSpPr>
          <p:cNvPr id="38" name="文本框 37">
            <a:extLst>
              <a:ext uri="{FF2B5EF4-FFF2-40B4-BE49-F238E27FC236}">
                <a16:creationId xmlns:a16="http://schemas.microsoft.com/office/drawing/2014/main" id="{CAEB1C55-0E24-45B8-90CC-639D64A27CC7}"/>
              </a:ext>
            </a:extLst>
          </p:cNvPr>
          <p:cNvSpPr txBox="1"/>
          <p:nvPr/>
        </p:nvSpPr>
        <p:spPr>
          <a:xfrm>
            <a:off x="7173737" y="3134289"/>
            <a:ext cx="2102021" cy="369332"/>
          </a:xfrm>
          <a:prstGeom prst="rect">
            <a:avLst/>
          </a:prstGeom>
          <a:noFill/>
        </p:spPr>
        <p:txBody>
          <a:bodyPr wrap="square">
            <a:spAutoFit/>
          </a:bodyPr>
          <a:lstStyle/>
          <a:p>
            <a:r>
              <a:rPr lang="en-US" altLang="zh-CN" dirty="0"/>
              <a:t>(</a:t>
            </a:r>
            <a:r>
              <a:rPr lang="zh-CN" altLang="en-US" sz="1400" dirty="0">
                <a:latin typeface="Times New Roman" panose="02020603050405020304" pitchFamily="18" charset="0"/>
                <a:cs typeface="Times New Roman" panose="02020603050405020304" pitchFamily="18" charset="0"/>
              </a:rPr>
              <a:t>Ebola Virus Disease</a:t>
            </a:r>
            <a:r>
              <a:rPr lang="en-US" altLang="zh-CN" dirty="0"/>
              <a:t>)</a:t>
            </a:r>
            <a:endParaRPr lang="zh-CN" altLang="en-US" dirty="0"/>
          </a:p>
        </p:txBody>
      </p:sp>
      <p:sp>
        <p:nvSpPr>
          <p:cNvPr id="39" name="文本框 38">
            <a:extLst>
              <a:ext uri="{FF2B5EF4-FFF2-40B4-BE49-F238E27FC236}">
                <a16:creationId xmlns:a16="http://schemas.microsoft.com/office/drawing/2014/main" id="{394DD7BE-446C-482C-8E9B-CB6B46B1D710}"/>
              </a:ext>
            </a:extLst>
          </p:cNvPr>
          <p:cNvSpPr txBox="1"/>
          <p:nvPr/>
        </p:nvSpPr>
        <p:spPr>
          <a:xfrm>
            <a:off x="9974655" y="3108613"/>
            <a:ext cx="1646897" cy="369332"/>
          </a:xfrm>
          <a:prstGeom prst="rect">
            <a:avLst/>
          </a:prstGeom>
          <a:noFill/>
        </p:spPr>
        <p:txBody>
          <a:bodyPr wrap="square">
            <a:spAutoFit/>
          </a:bodyPr>
          <a:lstStyle/>
          <a:p>
            <a:r>
              <a:rPr lang="en-US" altLang="zh-CN" dirty="0"/>
              <a:t>(</a:t>
            </a:r>
            <a:r>
              <a:rPr lang="zh-CN" altLang="en-US" sz="1400" dirty="0">
                <a:latin typeface="Times New Roman" panose="02020603050405020304" pitchFamily="18" charset="0"/>
                <a:cs typeface="Times New Roman" panose="02020603050405020304" pitchFamily="18" charset="0"/>
              </a:rPr>
              <a:t>COVID-19</a:t>
            </a:r>
            <a:r>
              <a:rPr lang="en-US" altLang="zh-CN" dirty="0"/>
              <a:t>)</a:t>
            </a:r>
            <a:endParaRPr lang="zh-CN" altLang="en-US" dirty="0"/>
          </a:p>
        </p:txBody>
      </p:sp>
      <p:sp>
        <p:nvSpPr>
          <p:cNvPr id="40" name="文本框 39">
            <a:extLst>
              <a:ext uri="{FF2B5EF4-FFF2-40B4-BE49-F238E27FC236}">
                <a16:creationId xmlns:a16="http://schemas.microsoft.com/office/drawing/2014/main" id="{6CAECDA7-DBC4-4EE4-B967-C85D23947BCC}"/>
              </a:ext>
            </a:extLst>
          </p:cNvPr>
          <p:cNvSpPr txBox="1"/>
          <p:nvPr/>
        </p:nvSpPr>
        <p:spPr>
          <a:xfrm>
            <a:off x="2469064" y="3403214"/>
            <a:ext cx="2102021" cy="369332"/>
          </a:xfrm>
          <a:prstGeom prst="rect">
            <a:avLst/>
          </a:prstGeom>
          <a:noFill/>
        </p:spPr>
        <p:txBody>
          <a:bodyPr wrap="square">
            <a:spAutoFit/>
          </a:bodyPr>
          <a:lstStyle/>
          <a:p>
            <a:r>
              <a:rPr lang="en-US" altLang="zh-CN" dirty="0"/>
              <a:t>(</a:t>
            </a:r>
            <a:r>
              <a:rPr lang="zh-CN" altLang="en-US" sz="1400" dirty="0">
                <a:latin typeface="Times New Roman" panose="02020603050405020304" pitchFamily="18" charset="0"/>
                <a:cs typeface="Times New Roman" panose="02020603050405020304" pitchFamily="18" charset="0"/>
              </a:rPr>
              <a:t>Ebola Virus Disease</a:t>
            </a:r>
            <a:r>
              <a:rPr lang="en-US" altLang="zh-CN" dirty="0"/>
              <a:t>)</a:t>
            </a:r>
            <a:endParaRPr lang="zh-CN" altLang="en-US" dirty="0"/>
          </a:p>
        </p:txBody>
      </p:sp>
    </p:spTree>
    <p:extLst>
      <p:ext uri="{BB962C8B-B14F-4D97-AF65-F5344CB8AC3E}">
        <p14:creationId xmlns:p14="http://schemas.microsoft.com/office/powerpoint/2010/main" val="39101345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85E19029-31F1-4052-AE53-5100627029D9}"/>
              </a:ext>
            </a:extLst>
          </p:cNvPr>
          <p:cNvSpPr txBox="1">
            <a:spLocks noChangeArrowheads="1"/>
          </p:cNvSpPr>
          <p:nvPr/>
        </p:nvSpPr>
        <p:spPr bwMode="auto">
          <a:xfrm>
            <a:off x="2004291" y="114609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應對伊</a:t>
            </a: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波</a:t>
            </a: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拉病毒</a:t>
            </a: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病</a:t>
            </a:r>
          </a:p>
        </p:txBody>
      </p:sp>
      <p:sp>
        <p:nvSpPr>
          <p:cNvPr id="21" name="矩形 20">
            <a:extLst>
              <a:ext uri="{FF2B5EF4-FFF2-40B4-BE49-F238E27FC236}">
                <a16:creationId xmlns:a16="http://schemas.microsoft.com/office/drawing/2014/main" id="{E70CC4E1-A0EB-40FE-AD03-15A3076273B3}"/>
              </a:ext>
            </a:extLst>
          </p:cNvPr>
          <p:cNvSpPr/>
          <p:nvPr/>
        </p:nvSpPr>
        <p:spPr>
          <a:xfrm>
            <a:off x="2076796" y="5984971"/>
            <a:ext cx="6809510" cy="458587"/>
          </a:xfrm>
          <a:prstGeom prst="rect">
            <a:avLst/>
          </a:prstGeom>
        </p:spPr>
        <p:txBody>
          <a:bodyPr wrap="square">
            <a:spAutoFit/>
          </a:bodyPr>
          <a:lstStyle/>
          <a:p>
            <a:pPr>
              <a:lnSpc>
                <a:spcPct val="170000"/>
              </a:lnSpc>
              <a:spcAft>
                <a:spcPts val="600"/>
              </a:spcAft>
            </a:pPr>
            <a:r>
              <a:rPr lang="zh-TW" altLang="en-US" sz="1400" dirty="0">
                <a:latin typeface="DFKai-SB" panose="03000509000000000000" pitchFamily="65" charset="-120"/>
                <a:ea typeface="DFKai-SB" panose="03000509000000000000" pitchFamily="65" charset="-120"/>
              </a:rPr>
              <a:t>資料來源</a:t>
            </a:r>
            <a:r>
              <a:rPr lang="en-US" altLang="zh-TW" sz="1400" dirty="0" smtClean="0">
                <a:latin typeface="DFKai-SB" panose="03000509000000000000" pitchFamily="65" charset="-120"/>
                <a:ea typeface="DFKai-SB" panose="03000509000000000000" pitchFamily="65" charset="-120"/>
              </a:rPr>
              <a:t>:</a:t>
            </a:r>
            <a:r>
              <a:rPr lang="zh-TW" altLang="en-US" sz="1400" dirty="0" smtClean="0">
                <a:latin typeface="DFKai-SB" panose="03000509000000000000" pitchFamily="65" charset="-120"/>
                <a:ea typeface="DFKai-SB" panose="03000509000000000000" pitchFamily="65" charset="-120"/>
              </a:rPr>
              <a:t>世衞 </a:t>
            </a:r>
            <a:r>
              <a:rPr lang="en-US" altLang="zh-TW" sz="1400" dirty="0" smtClean="0">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www.who.int/zh/news-room/fact-sheets/detail/ebola-virus-disease</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任意多边形: 形状 7">
            <a:extLst>
              <a:ext uri="{FF2B5EF4-FFF2-40B4-BE49-F238E27FC236}">
                <a16:creationId xmlns:a16="http://schemas.microsoft.com/office/drawing/2014/main" id="{38D14C48-A823-4288-9BC6-DF5A8579D713}"/>
              </a:ext>
            </a:extLst>
          </p:cNvPr>
          <p:cNvSpPr/>
          <p:nvPr/>
        </p:nvSpPr>
        <p:spPr bwMode="auto">
          <a:xfrm>
            <a:off x="2004291" y="256848"/>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
        <p:nvSpPr>
          <p:cNvPr id="7" name="Freeform 8">
            <a:extLst>
              <a:ext uri="{FF2B5EF4-FFF2-40B4-BE49-F238E27FC236}">
                <a16:creationId xmlns:a16="http://schemas.microsoft.com/office/drawing/2014/main" id="{56EFB796-31AA-43F4-8D76-1C4FA3F7B0F4}"/>
              </a:ext>
            </a:extLst>
          </p:cNvPr>
          <p:cNvSpPr/>
          <p:nvPr/>
        </p:nvSpPr>
        <p:spPr bwMode="auto">
          <a:xfrm>
            <a:off x="3151186" y="124265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9" name="Picture 7"/>
          <p:cNvPicPr>
            <a:picLocks noChangeAspect="1"/>
          </p:cNvPicPr>
          <p:nvPr/>
        </p:nvPicPr>
        <p:blipFill>
          <a:blip r:embed="rId2"/>
          <a:stretch>
            <a:fillRect/>
          </a:stretch>
        </p:blipFill>
        <p:spPr>
          <a:xfrm>
            <a:off x="270390" y="378506"/>
            <a:ext cx="1594256" cy="580365"/>
          </a:xfrm>
          <a:prstGeom prst="rect">
            <a:avLst/>
          </a:prstGeom>
        </p:spPr>
      </p:pic>
      <p:sp>
        <p:nvSpPr>
          <p:cNvPr id="10" name="Content Placeholder 2"/>
          <p:cNvSpPr>
            <a:spLocks noGrp="1"/>
          </p:cNvSpPr>
          <p:nvPr>
            <p:ph idx="1"/>
          </p:nvPr>
        </p:nvSpPr>
        <p:spPr>
          <a:xfrm>
            <a:off x="802575" y="1813719"/>
            <a:ext cx="7493527" cy="4144424"/>
          </a:xfrm>
        </p:spPr>
        <p:txBody>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伊波拉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病毒</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疫情在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西非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爆發。伊</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波</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拉</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病毒病是一種嚴重</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致命</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傳染</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病毒通過野生動物傳到人，並在人間通過人際間傳播蔓延。</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它的</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平均病死率約為</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50</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疫情在西非迅速傳播，同年</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世衞宣布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西非伊波拉病毒病疫情為國際關注公共衞生緊急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事件，協調不同的國家和組織應對疫情。</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世衞分別於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月和</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伊波拉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病毒</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病的疫情控制和感染預防提出了詳細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建議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，並在疾病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檢測、接觸</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追蹤、疫苗接種、實驗室服務、感染控制等方面為西非國家提供支援。</a:t>
            </a:r>
            <a:endParaRPr lang="ja-JP" altLang="ja-JP" sz="2400" dirty="0" smtClean="0">
              <a:latin typeface="Times New Roman" panose="02020603050405020304" pitchFamily="18" charset="0"/>
              <a:cs typeface="Times New Roman" panose="02020603050405020304" pitchFamily="18" charset="0"/>
            </a:endParaRPr>
          </a:p>
          <a:p>
            <a:endParaRPr kumimoji="1" lang="ja-JP" altLang="en-US" sz="2400" dirty="0">
              <a:solidFill>
                <a:srgbClr val="FF0000"/>
              </a:solidFill>
            </a:endParaRPr>
          </a:p>
        </p:txBody>
      </p:sp>
      <p:pic>
        <p:nvPicPr>
          <p:cNvPr id="12" name="圖片 11"/>
          <p:cNvPicPr>
            <a:picLocks noChangeAspect="1"/>
          </p:cNvPicPr>
          <p:nvPr/>
        </p:nvPicPr>
        <p:blipFill>
          <a:blip r:embed="rId3"/>
          <a:stretch>
            <a:fillRect/>
          </a:stretch>
        </p:blipFill>
        <p:spPr>
          <a:xfrm>
            <a:off x="8597008" y="1376245"/>
            <a:ext cx="2198716" cy="3108960"/>
          </a:xfrm>
          <a:prstGeom prst="rect">
            <a:avLst/>
          </a:prstGeom>
        </p:spPr>
      </p:pic>
      <p:pic>
        <p:nvPicPr>
          <p:cNvPr id="11" name="圖片 10"/>
          <p:cNvPicPr>
            <a:picLocks noChangeAspect="1"/>
          </p:cNvPicPr>
          <p:nvPr/>
        </p:nvPicPr>
        <p:blipFill>
          <a:blip r:embed="rId4"/>
          <a:stretch>
            <a:fillRect/>
          </a:stretch>
        </p:blipFill>
        <p:spPr>
          <a:xfrm>
            <a:off x="9323239" y="3012278"/>
            <a:ext cx="2198474" cy="3106900"/>
          </a:xfrm>
          <a:prstGeom prst="rect">
            <a:avLst/>
          </a:prstGeom>
        </p:spPr>
      </p:pic>
      <p:pic>
        <p:nvPicPr>
          <p:cNvPr id="13" name="Picture 12"/>
          <p:cNvPicPr>
            <a:picLocks noChangeAspect="1"/>
          </p:cNvPicPr>
          <p:nvPr/>
        </p:nvPicPr>
        <p:blipFill>
          <a:blip r:embed="rId5"/>
          <a:stretch>
            <a:fillRect/>
          </a:stretch>
        </p:blipFill>
        <p:spPr>
          <a:xfrm>
            <a:off x="736205" y="5989311"/>
            <a:ext cx="1217065" cy="464642"/>
          </a:xfrm>
          <a:prstGeom prst="rect">
            <a:avLst/>
          </a:prstGeom>
        </p:spPr>
      </p:pic>
    </p:spTree>
    <p:extLst>
      <p:ext uri="{BB962C8B-B14F-4D97-AF65-F5344CB8AC3E}">
        <p14:creationId xmlns:p14="http://schemas.microsoft.com/office/powerpoint/2010/main" val="11992243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DEBF19B8-26A6-4FC0-98AE-EB6718286DCC}"/>
              </a:ext>
            </a:extLst>
          </p:cNvPr>
          <p:cNvSpPr/>
          <p:nvPr/>
        </p:nvSpPr>
        <p:spPr>
          <a:xfrm flipV="1">
            <a:off x="683956" y="2881166"/>
            <a:ext cx="10824088" cy="2576053"/>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CN" altLang="en-US" dirty="0"/>
          </a:p>
        </p:txBody>
      </p:sp>
      <p:sp>
        <p:nvSpPr>
          <p:cNvPr id="3" name="矩形 2">
            <a:extLst>
              <a:ext uri="{FF2B5EF4-FFF2-40B4-BE49-F238E27FC236}">
                <a16:creationId xmlns:a16="http://schemas.microsoft.com/office/drawing/2014/main" id="{F6E1EF41-1FC9-4597-B675-889508510446}"/>
              </a:ext>
            </a:extLst>
          </p:cNvPr>
          <p:cNvSpPr/>
          <p:nvPr/>
        </p:nvSpPr>
        <p:spPr>
          <a:xfrm>
            <a:off x="540937" y="1457977"/>
            <a:ext cx="10967107" cy="1292662"/>
          </a:xfrm>
          <a:prstGeom prst="rect">
            <a:avLst/>
          </a:prstGeom>
        </p:spPr>
        <p:txBody>
          <a:bodyPr wrap="square">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從</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疫情發生以來，</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世衞發揮</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了指導者和協調者的角色，積極指導協助各國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應對</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疫情，為各國建</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專業多邊平台，為推動抗擊</a:t>
            </a:r>
            <a:r>
              <a:rPr lang="en-US" altLang="zh-CN" sz="2600" kern="1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國際</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合作作出重要</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貢獻</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並提供</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每日</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最新情况。</a:t>
            </a:r>
          </a:p>
        </p:txBody>
      </p:sp>
      <p:sp>
        <p:nvSpPr>
          <p:cNvPr id="5" name="标题 1">
            <a:extLst>
              <a:ext uri="{FF2B5EF4-FFF2-40B4-BE49-F238E27FC236}">
                <a16:creationId xmlns:a16="http://schemas.microsoft.com/office/drawing/2014/main" id="{1EC5461E-1CCE-48A0-8B0F-BC3F1B02F2DD}"/>
              </a:ext>
            </a:extLst>
          </p:cNvPr>
          <p:cNvSpPr txBox="1">
            <a:spLocks noChangeArrowheads="1"/>
          </p:cNvSpPr>
          <p:nvPr/>
        </p:nvSpPr>
        <p:spPr bwMode="auto">
          <a:xfrm>
            <a:off x="3836474" y="934750"/>
            <a:ext cx="429992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應對</a:t>
            </a:r>
            <a:r>
              <a:rPr lang="en-US" altLang="zh-CN" sz="2800" b="1" kern="1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疫情</a:t>
            </a:r>
            <a:r>
              <a:rPr lang="zh-TW" altLang="en-US" sz="1600" b="1"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zh-CN" altLang="en-US" sz="16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3D523944-82B2-4629-BCC7-78D804FB3BA5}"/>
              </a:ext>
            </a:extLst>
          </p:cNvPr>
          <p:cNvSpPr/>
          <p:nvPr/>
        </p:nvSpPr>
        <p:spPr>
          <a:xfrm>
            <a:off x="8375084" y="4388365"/>
            <a:ext cx="2822160" cy="769441"/>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rPr>
              <a:t>資料</a:t>
            </a:r>
            <a:r>
              <a:rPr lang="zh-CN" altLang="en-US" sz="1600" dirty="0" smtClean="0">
                <a:latin typeface="DFKai-SB" panose="03000509000000000000" pitchFamily="65" charset="-120"/>
                <a:ea typeface="DFKai-SB" panose="03000509000000000000" pitchFamily="65" charset="-120"/>
              </a:rPr>
              <a:t>來源</a:t>
            </a:r>
            <a:r>
              <a:rPr lang="zh-CN" altLang="en-US" sz="1600" dirty="0">
                <a:latin typeface="DFKai-SB" panose="03000509000000000000" pitchFamily="65" charset="-120"/>
                <a:ea typeface="DFKai-SB" panose="03000509000000000000" pitchFamily="65" charset="-120"/>
              </a:rPr>
              <a:t>：世衞</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://www.who.int/zh/emergencies/diseases/novel-coronavirus-2019</a:t>
            </a:r>
            <a:endParaRPr lang="zh-CN" altLang="en-US" sz="1400" dirty="0">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56EFB796-31AA-43F4-8D76-1C4FA3F7B0F4}"/>
              </a:ext>
            </a:extLst>
          </p:cNvPr>
          <p:cNvSpPr/>
          <p:nvPr/>
        </p:nvSpPr>
        <p:spPr bwMode="auto">
          <a:xfrm>
            <a:off x="3340968" y="98517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6" name="Picture 5">
            <a:hlinkClick r:id="rId2"/>
          </p:cNvPr>
          <p:cNvPicPr>
            <a:picLocks noChangeAspect="1"/>
          </p:cNvPicPr>
          <p:nvPr/>
        </p:nvPicPr>
        <p:blipFill>
          <a:blip r:embed="rId3"/>
          <a:stretch>
            <a:fillRect/>
          </a:stretch>
        </p:blipFill>
        <p:spPr>
          <a:xfrm>
            <a:off x="1213608" y="3645695"/>
            <a:ext cx="3108302" cy="1443776"/>
          </a:xfrm>
          <a:prstGeom prst="rect">
            <a:avLst/>
          </a:prstGeom>
        </p:spPr>
      </p:pic>
      <p:pic>
        <p:nvPicPr>
          <p:cNvPr id="10" name="Picture 9">
            <a:hlinkClick r:id="rId2"/>
          </p:cNvPr>
          <p:cNvPicPr>
            <a:picLocks noChangeAspect="1"/>
          </p:cNvPicPr>
          <p:nvPr/>
        </p:nvPicPr>
        <p:blipFill>
          <a:blip r:embed="rId4"/>
          <a:stretch>
            <a:fillRect/>
          </a:stretch>
        </p:blipFill>
        <p:spPr>
          <a:xfrm>
            <a:off x="4560596" y="3633281"/>
            <a:ext cx="3575802" cy="1510169"/>
          </a:xfrm>
          <a:prstGeom prst="rect">
            <a:avLst/>
          </a:prstGeom>
        </p:spPr>
      </p:pic>
      <p:sp>
        <p:nvSpPr>
          <p:cNvPr id="11" name="Rectangle 10"/>
          <p:cNvSpPr/>
          <p:nvPr/>
        </p:nvSpPr>
        <p:spPr>
          <a:xfrm>
            <a:off x="2430890" y="3009781"/>
            <a:ext cx="6955750" cy="461665"/>
          </a:xfrm>
          <a:prstGeom prst="rect">
            <a:avLst/>
          </a:prstGeom>
          <a:ln w="38100">
            <a:solidFill>
              <a:srgbClr val="FF0000"/>
            </a:solidFill>
          </a:ln>
        </p:spPr>
        <p:txBody>
          <a:bodyPr wrap="non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有關世衞發放</a:t>
            </a:r>
            <a:r>
              <a:rPr lang="ja-JP" altLang="en-US" sz="2400" dirty="0" smtClean="0">
                <a:latin typeface="Times New Roman" panose="02020603050405020304" pitchFamily="18" charset="0"/>
                <a:ea typeface="標楷體" panose="03000509000000000000" pitchFamily="65" charset="-120"/>
                <a:cs typeface="Times New Roman" panose="02020603050405020304" pitchFamily="18" charset="0"/>
              </a:rPr>
              <a:t>疫情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的資訊可點擊下圖進入世衞專頁</a:t>
            </a:r>
            <a:endParaRPr lang="ja-JP" altLang="en-US" sz="24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8450993" y="3645695"/>
            <a:ext cx="1371228" cy="523498"/>
          </a:xfrm>
          <a:prstGeom prst="rect">
            <a:avLst/>
          </a:prstGeom>
        </p:spPr>
      </p:pic>
      <p:sp>
        <p:nvSpPr>
          <p:cNvPr id="13" name="任意多边形: 形状 7">
            <a:extLst>
              <a:ext uri="{FF2B5EF4-FFF2-40B4-BE49-F238E27FC236}">
                <a16:creationId xmlns:a16="http://schemas.microsoft.com/office/drawing/2014/main" id="{38D14C48-A823-4288-9BC6-DF5A8579D713}"/>
              </a:ext>
            </a:extLst>
          </p:cNvPr>
          <p:cNvSpPr/>
          <p:nvPr/>
        </p:nvSpPr>
        <p:spPr bwMode="auto">
          <a:xfrm>
            <a:off x="1465455" y="220919"/>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
        <p:nvSpPr>
          <p:cNvPr id="4" name="Rectangle 3"/>
          <p:cNvSpPr/>
          <p:nvPr/>
        </p:nvSpPr>
        <p:spPr>
          <a:xfrm>
            <a:off x="1283309" y="5642563"/>
            <a:ext cx="9847433" cy="954107"/>
          </a:xfrm>
          <a:prstGeom prst="rect">
            <a:avLst/>
          </a:prstGeom>
          <a:solidFill>
            <a:schemeClr val="accent2">
              <a:lumMod val="20000"/>
              <a:lumOff val="80000"/>
            </a:schemeClr>
          </a:solidFill>
          <a:ln w="28575">
            <a:solidFill>
              <a:srgbClr val="0070C0"/>
            </a:solidFill>
          </a:ln>
        </p:spPr>
        <p:txBody>
          <a:bodyPr wrap="square">
            <a:spAutoFit/>
          </a:bodyPr>
          <a:lstStyle/>
          <a:p>
            <a:r>
              <a:rPr lang="zh-TW" altLang="en-US" sz="1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COVID-19 (</a:t>
            </a:r>
            <a:r>
              <a:rPr lang="en-US" sz="1600" b="1" dirty="0" smtClean="0">
                <a:latin typeface="Times New Roman" panose="02020603050405020304" pitchFamily="18" charset="0"/>
                <a:cs typeface="Times New Roman" panose="02020603050405020304" pitchFamily="18" charset="0"/>
              </a:rPr>
              <a:t>Coronavirus </a:t>
            </a:r>
            <a:r>
              <a:rPr lang="en-US" sz="1600" b="1" dirty="0">
                <a:latin typeface="Times New Roman" panose="02020603050405020304" pitchFamily="18" charset="0"/>
                <a:cs typeface="Times New Roman" panose="02020603050405020304" pitchFamily="18" charset="0"/>
              </a:rPr>
              <a:t>disease </a:t>
            </a:r>
            <a:r>
              <a:rPr lang="en-US" sz="1600" b="1" dirty="0" smtClean="0">
                <a:latin typeface="Times New Roman" panose="02020603050405020304" pitchFamily="18" charset="0"/>
                <a:cs typeface="Times New Roman" panose="02020603050405020304" pitchFamily="18" charset="0"/>
              </a:rPr>
              <a:t>2019</a:t>
            </a:r>
            <a:r>
              <a:rPr lang="en-US" altLang="zh-TW" sz="1600" b="1" dirty="0" smtClean="0">
                <a:latin typeface="Times New Roman" panose="02020603050405020304" pitchFamily="18" charset="0"/>
                <a:cs typeface="Times New Roman" panose="02020603050405020304" pitchFamily="18" charset="0"/>
              </a:rPr>
              <a:t>)</a:t>
            </a:r>
            <a:r>
              <a:rPr lang="en-US" sz="1600" b="1" dirty="0" smtClean="0">
                <a:latin typeface="Times New Roman" panose="02020603050405020304" pitchFamily="18" charset="0"/>
                <a:cs typeface="Times New Roman" panose="02020603050405020304" pitchFamily="18" charset="0"/>
              </a:rPr>
              <a:t> </a:t>
            </a:r>
            <a:r>
              <a:rPr lang="zh-TW" altLang="en-US" sz="1600" b="1"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由一種名為嚴重急性呼吸綜合症冠狀病毒</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的新型冠狀病毒引起的疾病</a:t>
            </a:r>
            <a:r>
              <a:rPr lang="zh-TW" altLang="en-US" sz="1600" b="1" dirty="0" smtClean="0">
                <a:latin typeface="標楷體" panose="03000509000000000000" pitchFamily="65" charset="-120"/>
                <a:ea typeface="標楷體" panose="03000509000000000000" pitchFamily="65" charset="-120"/>
                <a:cs typeface="Times New Roman" panose="02020603050405020304" pitchFamily="18" charset="0"/>
              </a:rPr>
              <a:t>。詳細參考</a:t>
            </a:r>
            <a:r>
              <a:rPr lang="en-US" altLang="zh-TW" sz="1600" b="1" dirty="0" smtClean="0">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www.who.int/zh/emergencies/diseases/novel-coronavirus-2019/question-and-answers-hub)</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www.coronavirus.gov.hk/chi/covid19.html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55230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A1BC075A-5FE6-4D88-A237-35D966ACE6AE}"/>
              </a:ext>
            </a:extLst>
          </p:cNvPr>
          <p:cNvSpPr txBox="1"/>
          <p:nvPr/>
        </p:nvSpPr>
        <p:spPr>
          <a:xfrm>
            <a:off x="2354119" y="1087975"/>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5" name="Freeform 5">
            <a:extLst>
              <a:ext uri="{FF2B5EF4-FFF2-40B4-BE49-F238E27FC236}">
                <a16:creationId xmlns:a16="http://schemas.microsoft.com/office/drawing/2014/main" id="{BB9B8E18-A44B-4993-AD97-FADF9A1269DB}"/>
              </a:ext>
            </a:extLst>
          </p:cNvPr>
          <p:cNvSpPr/>
          <p:nvPr/>
        </p:nvSpPr>
        <p:spPr bwMode="auto">
          <a:xfrm>
            <a:off x="1567146" y="118837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 name="组合 1">
            <a:extLst>
              <a:ext uri="{FF2B5EF4-FFF2-40B4-BE49-F238E27FC236}">
                <a16:creationId xmlns:a16="http://schemas.microsoft.com/office/drawing/2014/main" id="{E51598CF-0430-4F1D-9DD6-70AB4E798EE2}"/>
              </a:ext>
            </a:extLst>
          </p:cNvPr>
          <p:cNvGrpSpPr/>
          <p:nvPr/>
        </p:nvGrpSpPr>
        <p:grpSpPr>
          <a:xfrm>
            <a:off x="565747" y="1822730"/>
            <a:ext cx="7315906" cy="3433295"/>
            <a:chOff x="1054895" y="1072025"/>
            <a:chExt cx="9979092" cy="1944080"/>
          </a:xfrm>
        </p:grpSpPr>
        <p:sp>
          <p:nvSpPr>
            <p:cNvPr id="20" name="矩形: 圆角 19">
              <a:extLst>
                <a:ext uri="{FF2B5EF4-FFF2-40B4-BE49-F238E27FC236}">
                  <a16:creationId xmlns:a16="http://schemas.microsoft.com/office/drawing/2014/main" id="{52907AF2-F083-49AE-AA2B-78B355F70B86}"/>
                </a:ext>
              </a:extLst>
            </p:cNvPr>
            <p:cNvSpPr/>
            <p:nvPr/>
          </p:nvSpPr>
          <p:spPr>
            <a:xfrm flipV="1">
              <a:off x="1054895" y="1072025"/>
              <a:ext cx="9979092" cy="194408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CN" altLang="en-US"/>
            </a:p>
          </p:txBody>
        </p:sp>
        <p:sp>
          <p:nvSpPr>
            <p:cNvPr id="5" name="矩形 4">
              <a:extLst>
                <a:ext uri="{FF2B5EF4-FFF2-40B4-BE49-F238E27FC236}">
                  <a16:creationId xmlns:a16="http://schemas.microsoft.com/office/drawing/2014/main" id="{788E751F-7013-43D6-9788-2B991BF926DC}"/>
                </a:ext>
              </a:extLst>
            </p:cNvPr>
            <p:cNvSpPr/>
            <p:nvPr/>
          </p:nvSpPr>
          <p:spPr>
            <a:xfrm>
              <a:off x="1173683" y="1168618"/>
              <a:ext cx="9860304" cy="1707909"/>
            </a:xfrm>
            <a:prstGeom prst="rect">
              <a:avLst/>
            </a:prstGeom>
          </p:spPr>
          <p:txBody>
            <a:bodyPr wrap="square">
              <a:spAutoFit/>
            </a:bodyPr>
            <a:lstStyle/>
            <a:p>
              <a:pPr>
                <a:lnSpc>
                  <a:spcPct val="150000"/>
                </a:lnSpc>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1 </a:t>
              </a:r>
              <a:r>
                <a:rPr lang="zh-CN" altLang="en-US" sz="2800" b="1" dirty="0" smtClean="0">
                  <a:latin typeface="DFKai-SB" panose="03000509000000000000" pitchFamily="65" charset="-120"/>
                  <a:ea typeface="DFKai-SB" panose="03000509000000000000" pitchFamily="65" charset="-120"/>
                </a:rPr>
                <a:t>密切跟蹤疫情走向，指導國際社會做好準備</a:t>
              </a:r>
              <a:endParaRPr lang="en-US" altLang="zh-CN" sz="2800" b="1" dirty="0" smtClean="0">
                <a:latin typeface="DFKai-SB" panose="03000509000000000000" pitchFamily="65" charset="-120"/>
                <a:ea typeface="DFKai-SB" panose="03000509000000000000" pitchFamily="65" charset="-120"/>
              </a:endParaRPr>
            </a:p>
            <a:p>
              <a:pPr marL="342900" lvl="0" indent="-342900">
                <a:buClr>
                  <a:srgbClr val="C00000"/>
                </a:buClr>
                <a:buFont typeface="Wingdings" panose="05000000000000000000" pitchFamily="2" charset="2"/>
                <a:buChar char="l"/>
              </a:pP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衞訂定應對</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指南</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，供世界各國政府參考，當中包括社區</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監測、病例調查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、出</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入境</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措施、</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感染預防與控制</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病例管理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等</a:t>
              </a:r>
              <a:r>
                <a:rPr lang="zh-TW" altLang="ja-JP"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世衞按照最新情況</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更新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應對</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的策略，包括</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促進各國動員所有部門和社區預防</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疫情</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抑制社區傳播</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降低死亡率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開發安全有效的疫苗和治療方法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等</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，以控制疫情。</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B355B4B1-93D8-409C-992A-D50950688C2D}"/>
                </a:ext>
              </a:extLst>
            </p:cNvPr>
            <p:cNvSpPr/>
            <p:nvPr/>
          </p:nvSpPr>
          <p:spPr>
            <a:xfrm>
              <a:off x="1173683" y="1838496"/>
              <a:ext cx="8901650" cy="369332"/>
            </a:xfrm>
            <a:prstGeom prst="rect">
              <a:avLst/>
            </a:prstGeom>
          </p:spPr>
          <p:txBody>
            <a:bodyPr wrap="square">
              <a:spAutoFit/>
            </a:bodyPr>
            <a:lstStyle/>
            <a:p>
              <a:pPr marL="342900" indent="-342900">
                <a:buClr>
                  <a:srgbClr val="C00000"/>
                </a:buClr>
                <a:buFont typeface="Wingdings" panose="05000000000000000000" pitchFamily="2" charset="2"/>
                <a:buChar char="l"/>
              </a:pPr>
              <a:endParaRPr lang="zh-CN" altLang="en-US" dirty="0">
                <a:latin typeface="DFKai-SB" panose="03000509000000000000" pitchFamily="65" charset="-120"/>
                <a:ea typeface="DFKai-SB" panose="03000509000000000000" pitchFamily="65" charset="-120"/>
              </a:endParaRPr>
            </a:p>
          </p:txBody>
        </p:sp>
      </p:grpSp>
      <p:pic>
        <p:nvPicPr>
          <p:cNvPr id="17" name="Picture 16">
            <a:hlinkClick r:id="rId2"/>
          </p:cNvPr>
          <p:cNvPicPr>
            <a:picLocks noChangeAspect="1"/>
          </p:cNvPicPr>
          <p:nvPr/>
        </p:nvPicPr>
        <p:blipFill>
          <a:blip r:embed="rId3"/>
          <a:stretch>
            <a:fillRect/>
          </a:stretch>
        </p:blipFill>
        <p:spPr>
          <a:xfrm>
            <a:off x="8365173" y="1822730"/>
            <a:ext cx="2886301" cy="4122430"/>
          </a:xfrm>
          <a:prstGeom prst="rect">
            <a:avLst/>
          </a:prstGeom>
        </p:spPr>
      </p:pic>
      <p:sp>
        <p:nvSpPr>
          <p:cNvPr id="23" name="Rectangle 22"/>
          <p:cNvSpPr/>
          <p:nvPr/>
        </p:nvSpPr>
        <p:spPr>
          <a:xfrm>
            <a:off x="8365173" y="5945160"/>
            <a:ext cx="2886300"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點擊圖像了解更多</a:t>
            </a:r>
            <a:endParaRPr lang="ja-JP" altLang="en-US" sz="2400" dirty="0">
              <a:solidFill>
                <a:srgbClr val="FF0000"/>
              </a:solidFill>
            </a:endParaRPr>
          </a:p>
        </p:txBody>
      </p:sp>
      <p:sp>
        <p:nvSpPr>
          <p:cNvPr id="19" name="Rectangle 18"/>
          <p:cNvSpPr/>
          <p:nvPr/>
        </p:nvSpPr>
        <p:spPr>
          <a:xfrm>
            <a:off x="2491839" y="5760494"/>
            <a:ext cx="4354286"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世衞</a:t>
            </a:r>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://www.who.int/zh/emergencies/diseases/novel-coronavirus-2019/strategies-plans-and-operations</a:t>
            </a:r>
            <a:endParaRPr lang="ja-JP" altLang="en-US" sz="14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4"/>
          <a:stretch>
            <a:fillRect/>
          </a:stretch>
        </p:blipFill>
        <p:spPr>
          <a:xfrm>
            <a:off x="661146" y="5760494"/>
            <a:ext cx="1692973" cy="646331"/>
          </a:xfrm>
          <a:prstGeom prst="rect">
            <a:avLst/>
          </a:prstGeom>
        </p:spPr>
      </p:pic>
      <p:sp>
        <p:nvSpPr>
          <p:cNvPr id="14" name="任意多边形: 形状 7">
            <a:extLst>
              <a:ext uri="{FF2B5EF4-FFF2-40B4-BE49-F238E27FC236}">
                <a16:creationId xmlns:a16="http://schemas.microsoft.com/office/drawing/2014/main" id="{38D14C48-A823-4288-9BC6-DF5A8579D713}"/>
              </a:ext>
            </a:extLst>
          </p:cNvPr>
          <p:cNvSpPr/>
          <p:nvPr/>
        </p:nvSpPr>
        <p:spPr bwMode="auto">
          <a:xfrm>
            <a:off x="1507632" y="22755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2058931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F35F26FA-E35A-40FA-B70D-FE2C671B1EED}"/>
              </a:ext>
            </a:extLst>
          </p:cNvPr>
          <p:cNvGrpSpPr/>
          <p:nvPr/>
        </p:nvGrpSpPr>
        <p:grpSpPr>
          <a:xfrm>
            <a:off x="406333" y="1742356"/>
            <a:ext cx="11396748" cy="2847713"/>
            <a:chOff x="844228" y="3267865"/>
            <a:chExt cx="43516356" cy="4829890"/>
          </a:xfrm>
        </p:grpSpPr>
        <p:sp>
          <p:nvSpPr>
            <p:cNvPr id="7" name="矩形: 圆角 20">
              <a:extLst>
                <a:ext uri="{FF2B5EF4-FFF2-40B4-BE49-F238E27FC236}">
                  <a16:creationId xmlns:a16="http://schemas.microsoft.com/office/drawing/2014/main" id="{9BFAE37E-2581-454E-BC9C-596665C8BDA9}"/>
                </a:ext>
              </a:extLst>
            </p:cNvPr>
            <p:cNvSpPr/>
            <p:nvPr/>
          </p:nvSpPr>
          <p:spPr>
            <a:xfrm flipV="1">
              <a:off x="844228" y="3267865"/>
              <a:ext cx="43516356" cy="4390375"/>
            </a:xfrm>
            <a:prstGeom prst="roundRect">
              <a:avLst>
                <a:gd name="adj" fmla="val 10000"/>
              </a:avLst>
            </a:prstGeom>
            <a:solidFill>
              <a:srgbClr val="70AD47">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a:extLst>
                <a:ext uri="{FF2B5EF4-FFF2-40B4-BE49-F238E27FC236}">
                  <a16:creationId xmlns:a16="http://schemas.microsoft.com/office/drawing/2014/main" id="{525C8D4B-42CB-4BFF-9B12-32EF81EB0F14}"/>
                </a:ext>
              </a:extLst>
            </p:cNvPr>
            <p:cNvSpPr/>
            <p:nvPr/>
          </p:nvSpPr>
          <p:spPr>
            <a:xfrm>
              <a:off x="1511280" y="3556292"/>
              <a:ext cx="42182245" cy="4541463"/>
            </a:xfrm>
            <a:prstGeom prst="rect">
              <a:avLst/>
            </a:prstGeom>
          </p:spPr>
          <p:txBody>
            <a:bodyPr wrap="square">
              <a:spAutoFit/>
            </a:bodyPr>
            <a:lstStyle/>
            <a:p>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積極</a:t>
              </a:r>
              <a:r>
                <a:rPr lang="zh-TW" altLang="en-US" sz="2800" b="1" dirty="0" smtClean="0">
                  <a:latin typeface="標楷體" panose="03000509000000000000" pitchFamily="65" charset="-120"/>
                  <a:ea typeface="標楷體" panose="03000509000000000000" pitchFamily="65" charset="-120"/>
                  <a:cs typeface="Times New Roman" panose="02020603050405020304" pitchFamily="18" charset="0"/>
                </a:rPr>
                <a:t>推動國際緊密合作</a:t>
              </a:r>
              <a:r>
                <a:rPr lang="zh-TW" altLang="en-US" sz="2800" b="1" dirty="0" smtClean="0">
                  <a:latin typeface="標楷體" panose="03000509000000000000" pitchFamily="65" charset="-120"/>
                  <a:ea typeface="標楷體" panose="03000509000000000000" pitchFamily="65" charset="-120"/>
                </a:rPr>
                <a:t>進行</a:t>
              </a:r>
              <a:r>
                <a:rPr lang="zh-CN" altLang="en-US" sz="2800" b="1" dirty="0" smtClean="0">
                  <a:latin typeface="標楷體" panose="03000509000000000000" pitchFamily="65" charset="-120"/>
                  <a:ea typeface="標楷體" panose="03000509000000000000" pitchFamily="65" charset="-120"/>
                </a:rPr>
                <a:t>研究</a:t>
              </a:r>
              <a:r>
                <a:rPr lang="zh-TW" altLang="en-US" sz="2800" b="1" dirty="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生產與分配疫苗</a:t>
              </a:r>
              <a:endParaRPr lang="en-US" altLang="zh-TW" sz="2800" b="1" dirty="0" smtClean="0">
                <a:latin typeface="標楷體" panose="03000509000000000000" pitchFamily="65" charset="-120"/>
                <a:ea typeface="標楷體" panose="03000509000000000000" pitchFamily="65" charset="-120"/>
                <a:cs typeface="Times New Roman" panose="02020603050405020304" pitchFamily="18" charset="0"/>
              </a:endParaRPr>
            </a:p>
            <a:p>
              <a:pPr marL="342900" lvl="0" indent="-342900">
                <a:buClr>
                  <a:srgbClr val="C00000"/>
                </a:buClr>
                <a:buFont typeface="Wingdings" panose="05000000000000000000" pitchFamily="2" charset="2"/>
                <a:buChar char="l"/>
              </a:pP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獲取</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工具加速計畫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(Access to COVID-19 Tools Accelerator)</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是</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世衞</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全球合作</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應對方</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案，旨在加速</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檢測工具、治療方法和疫苗的研發、生產和公平獲取。相關</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方</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案使各國政府、科學家、企業、民間社會、慈善家和全球</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多個</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衞生組織</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攜手合作</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以達到上述目標</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p>
          </p:txBody>
        </p:sp>
      </p:grpSp>
      <p:sp>
        <p:nvSpPr>
          <p:cNvPr id="16" name="Freeform 5">
            <a:extLst>
              <a:ext uri="{FF2B5EF4-FFF2-40B4-BE49-F238E27FC236}">
                <a16:creationId xmlns:a16="http://schemas.microsoft.com/office/drawing/2014/main" id="{BB9B8E18-A44B-4993-AD97-FADF9A1269DB}"/>
              </a:ext>
            </a:extLst>
          </p:cNvPr>
          <p:cNvSpPr/>
          <p:nvPr/>
        </p:nvSpPr>
        <p:spPr bwMode="auto">
          <a:xfrm>
            <a:off x="2187726" y="115846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Rectangle 16"/>
          <p:cNvSpPr/>
          <p:nvPr/>
        </p:nvSpPr>
        <p:spPr>
          <a:xfrm>
            <a:off x="3069307" y="6384693"/>
            <a:ext cx="5519011"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衞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www.who.int/zh/initiatives/act-accelerator/about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1847377" y="6323481"/>
            <a:ext cx="1126848" cy="430200"/>
          </a:xfrm>
          <a:prstGeom prst="rect">
            <a:avLst/>
          </a:prstGeom>
        </p:spPr>
      </p:pic>
      <p:pic>
        <p:nvPicPr>
          <p:cNvPr id="19" name="Picture 18"/>
          <p:cNvPicPr>
            <a:picLocks noChangeAspect="1"/>
          </p:cNvPicPr>
          <p:nvPr/>
        </p:nvPicPr>
        <p:blipFill>
          <a:blip r:embed="rId3"/>
          <a:stretch>
            <a:fillRect/>
          </a:stretch>
        </p:blipFill>
        <p:spPr>
          <a:xfrm>
            <a:off x="2410801" y="4476211"/>
            <a:ext cx="3496141" cy="1747057"/>
          </a:xfrm>
          <a:prstGeom prst="rect">
            <a:avLst/>
          </a:prstGeom>
        </p:spPr>
      </p:pic>
      <p:pic>
        <p:nvPicPr>
          <p:cNvPr id="20" name="Picture 19"/>
          <p:cNvPicPr>
            <a:picLocks noChangeAspect="1"/>
          </p:cNvPicPr>
          <p:nvPr/>
        </p:nvPicPr>
        <p:blipFill>
          <a:blip r:embed="rId4"/>
          <a:stretch>
            <a:fillRect/>
          </a:stretch>
        </p:blipFill>
        <p:spPr>
          <a:xfrm>
            <a:off x="6401615" y="4492356"/>
            <a:ext cx="2808915" cy="1714766"/>
          </a:xfrm>
          <a:prstGeom prst="rect">
            <a:avLst/>
          </a:prstGeom>
        </p:spPr>
      </p:pic>
      <p:sp>
        <p:nvSpPr>
          <p:cNvPr id="21" name="文本框 12">
            <a:extLst>
              <a:ext uri="{FF2B5EF4-FFF2-40B4-BE49-F238E27FC236}">
                <a16:creationId xmlns:a16="http://schemas.microsoft.com/office/drawing/2014/main" id="{A1BC075A-5FE6-4D88-A237-35D966ACE6AE}"/>
              </a:ext>
            </a:extLst>
          </p:cNvPr>
          <p:cNvSpPr txBox="1"/>
          <p:nvPr/>
        </p:nvSpPr>
        <p:spPr>
          <a:xfrm>
            <a:off x="2751540" y="1116944"/>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2" name="任意多边形: 形状 7">
            <a:extLst>
              <a:ext uri="{FF2B5EF4-FFF2-40B4-BE49-F238E27FC236}">
                <a16:creationId xmlns:a16="http://schemas.microsoft.com/office/drawing/2014/main" id="{38D14C48-A823-4288-9BC6-DF5A8579D713}"/>
              </a:ext>
            </a:extLst>
          </p:cNvPr>
          <p:cNvSpPr/>
          <p:nvPr/>
        </p:nvSpPr>
        <p:spPr bwMode="auto">
          <a:xfrm>
            <a:off x="1583727" y="23848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775872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8D9724A2-226F-4772-BF1B-694E22DCF938}"/>
              </a:ext>
            </a:extLst>
          </p:cNvPr>
          <p:cNvSpPr txBox="1"/>
          <p:nvPr/>
        </p:nvSpPr>
        <p:spPr>
          <a:xfrm>
            <a:off x="3710052" y="919455"/>
            <a:ext cx="3439685" cy="523220"/>
          </a:xfrm>
          <a:prstGeom prst="rect">
            <a:avLst/>
          </a:prstGeom>
          <a:noFill/>
        </p:spPr>
        <p:txBody>
          <a:bodyPr wrap="square" rtlCol="0">
            <a:spAutoFit/>
          </a:bodyPr>
          <a:lstStyle/>
          <a:p>
            <a:r>
              <a:rPr lang="zh-TW" altLang="en-US" sz="2800" b="1" dirty="0" smtClean="0">
                <a:latin typeface="DFKai-SB" panose="03000509000000000000" pitchFamily="65" charset="-120"/>
                <a:ea typeface="DFKai-SB" panose="03000509000000000000" pitchFamily="65" charset="-120"/>
              </a:rPr>
              <a:t>國家</a:t>
            </a:r>
            <a:r>
              <a:rPr lang="zh-TW" altLang="en-US" sz="2800" b="1" dirty="0">
                <a:latin typeface="DFKai-SB" panose="03000509000000000000" pitchFamily="65" charset="-120"/>
                <a:ea typeface="DFKai-SB" panose="03000509000000000000" pitchFamily="65" charset="-120"/>
              </a:rPr>
              <a:t>的</a:t>
            </a:r>
            <a:r>
              <a:rPr lang="zh-CN" altLang="en-US" sz="2800" b="1" dirty="0" smtClean="0">
                <a:latin typeface="DFKai-SB" panose="03000509000000000000" pitchFamily="65" charset="-120"/>
                <a:ea typeface="DFKai-SB" panose="03000509000000000000" pitchFamily="65" charset="-120"/>
              </a:rPr>
              <a:t>公共衞生</a:t>
            </a:r>
            <a:r>
              <a:rPr lang="zh-TW" altLang="en-US" sz="2800" b="1" dirty="0" smtClean="0">
                <a:latin typeface="DFKai-SB" panose="03000509000000000000" pitchFamily="65" charset="-120"/>
                <a:ea typeface="DFKai-SB" panose="03000509000000000000" pitchFamily="65" charset="-120"/>
              </a:rPr>
              <a:t>部門</a:t>
            </a:r>
            <a:endParaRPr lang="zh-CN" altLang="en-US" sz="2800" b="1" dirty="0">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64A1A568-1031-4BFE-9124-6D3692E071ED}"/>
              </a:ext>
            </a:extLst>
          </p:cNvPr>
          <p:cNvSpPr/>
          <p:nvPr/>
        </p:nvSpPr>
        <p:spPr>
          <a:xfrm>
            <a:off x="678308" y="890950"/>
            <a:ext cx="11053625" cy="540341"/>
          </a:xfrm>
          <a:prstGeom prst="rect">
            <a:avLst/>
          </a:prstGeom>
        </p:spPr>
        <p:txBody>
          <a:bodyPr wrap="square">
            <a:spAutoFit/>
          </a:bodyPr>
          <a:lstStyle/>
          <a:p>
            <a:pPr>
              <a:lnSpc>
                <a:spcPct val="150000"/>
              </a:lnSpc>
            </a:pPr>
            <a:r>
              <a:rPr lang="zh-CN" altLang="en-US" sz="2200" kern="100" dirty="0">
                <a:latin typeface="DFKai-SB" panose="03000509000000000000" pitchFamily="65" charset="-120"/>
                <a:ea typeface="DFKai-SB" panose="03000509000000000000" pitchFamily="65" charset="-120"/>
                <a:cs typeface="Times New Roman" panose="02020603050405020304" pitchFamily="18" charset="0"/>
              </a:rPr>
              <a:t>    </a:t>
            </a:r>
            <a:endParaRPr lang="zh-CN" altLang="en-US" sz="2200" dirty="0">
              <a:latin typeface="DFKai-SB" panose="03000509000000000000" pitchFamily="65" charset="-120"/>
              <a:ea typeface="DFKai-SB" panose="03000509000000000000" pitchFamily="65" charset="-120"/>
            </a:endParaRPr>
          </a:p>
        </p:txBody>
      </p:sp>
      <p:sp>
        <p:nvSpPr>
          <p:cNvPr id="26" name="Freeform 5">
            <a:extLst>
              <a:ext uri="{FF2B5EF4-FFF2-40B4-BE49-F238E27FC236}">
                <a16:creationId xmlns:a16="http://schemas.microsoft.com/office/drawing/2014/main" id="{1063F40D-41FC-49D4-8232-D0BA113D204C}"/>
              </a:ext>
            </a:extLst>
          </p:cNvPr>
          <p:cNvSpPr/>
          <p:nvPr/>
        </p:nvSpPr>
        <p:spPr bwMode="auto">
          <a:xfrm>
            <a:off x="2924267" y="99569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7" name="矩形 26">
            <a:extLst>
              <a:ext uri="{FF2B5EF4-FFF2-40B4-BE49-F238E27FC236}">
                <a16:creationId xmlns:a16="http://schemas.microsoft.com/office/drawing/2014/main" id="{2311E56C-408D-46B7-B126-C2181325389C}"/>
              </a:ext>
            </a:extLst>
          </p:cNvPr>
          <p:cNvSpPr/>
          <p:nvPr/>
        </p:nvSpPr>
        <p:spPr>
          <a:xfrm>
            <a:off x="582511" y="1459878"/>
            <a:ext cx="11001365" cy="5078313"/>
          </a:xfrm>
          <a:prstGeom prst="rect">
            <a:avLst/>
          </a:prstGeom>
          <a:ln w="38100">
            <a:solidFill>
              <a:srgbClr val="ED7D31"/>
            </a:solidFill>
          </a:ln>
        </p:spPr>
        <p:txBody>
          <a:bodyPr wrap="square">
            <a:spAutoFit/>
          </a:bodyPr>
          <a:lstStyle/>
          <a:p>
            <a:pPr marL="342900" indent="-342900">
              <a:buFont typeface="Arial" panose="020B0604020202020204" pitchFamily="34" charset="0"/>
              <a:buChar char="•"/>
            </a:pP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國家</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衞生健康</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委員會</a:t>
            </a:r>
            <a:r>
              <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國家衞健</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委</a:t>
            </a:r>
            <a:r>
              <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是國務院的組成部門之</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一，主要職責</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包括擬訂</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國民健康</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政策、協調</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推進深化醫藥衞生體制</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改革、制定並落實</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疾病預防控制規劃</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、擬訂應對人口</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老齡</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化</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政策措施</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並協調</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推行</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等。</a:t>
            </a:r>
            <a:endPar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國家衞健委轄下有不同的機構負責預防</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控制各種疾病、殘疾和意外損傷，促進人民健康，例如國家</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疾病預防</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控制局、中國疾病預防控制</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中心等。</a:t>
            </a:r>
            <a:endPar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各</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省、自治區和直轄市等亦設有地方衞健委，指導地方的衞生健康工作，包括監督和管理各地的</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醫療機構等。</a:t>
            </a:r>
            <a:endPar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smtClean="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smtClean="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smtClean="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2600" kern="1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6" name="圖片 5"/>
          <p:cNvPicPr>
            <a:picLocks noChangeAspect="1"/>
          </p:cNvPicPr>
          <p:nvPr/>
        </p:nvPicPr>
        <p:blipFill>
          <a:blip r:embed="rId2"/>
          <a:stretch>
            <a:fillRect/>
          </a:stretch>
        </p:blipFill>
        <p:spPr>
          <a:xfrm>
            <a:off x="1421476" y="4140900"/>
            <a:ext cx="5601196" cy="2270501"/>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7299459" y="5211072"/>
            <a:ext cx="3707476" cy="1200329"/>
          </a:xfrm>
          <a:prstGeom prst="rect">
            <a:avLst/>
          </a:prstGeom>
          <a:ln>
            <a:solidFill>
              <a:srgbClr val="FF0000"/>
            </a:solidFill>
          </a:ln>
        </p:spPr>
        <p:txBody>
          <a:bodyPr wrap="square">
            <a:spAutoFit/>
          </a:bodyPr>
          <a:lstStyle/>
          <a:p>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資料來源 </a:t>
            </a:r>
            <a:r>
              <a:rPr lang="en-US" altLang="zh-TW" sz="1200" kern="100" dirty="0" smtClean="0">
                <a:latin typeface="DFKai-SB" panose="03000509000000000000" pitchFamily="65" charset="-120"/>
                <a:ea typeface="DFKai-SB" panose="03000509000000000000" pitchFamily="65" charset="-120"/>
                <a:cs typeface="Times New Roman" panose="02020603050405020304" pitchFamily="18" charset="0"/>
              </a:rPr>
              <a:t>: </a:t>
            </a:r>
          </a:p>
          <a:p>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中國政府網 </a:t>
            </a:r>
            <a:r>
              <a:rPr lang="en-US" altLang="zh-TW" sz="1200" kern="100"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www.gov.cn/fuwu/bm/wsjkw/index.htm)</a:t>
            </a:r>
          </a:p>
          <a:p>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國家衞健委 </a:t>
            </a:r>
            <a:endPar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http://www.nhc.gov.cn</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hlinkClick r:id="rId3"/>
            </a:endParaRPr>
          </a:p>
          <a:p>
            <a:pPr marL="285750" indent="-285750">
              <a:buFont typeface="Arial" panose="020B0604020202020204" pitchFamily="34" charset="0"/>
              <a:buChar char="•"/>
            </a:pP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www.nhc.gov.cn/wjw/dfzfwz/list.shtml</a:t>
            </a:r>
          </a:p>
        </p:txBody>
      </p:sp>
      <p:pic>
        <p:nvPicPr>
          <p:cNvPr id="10" name="Picture 9"/>
          <p:cNvPicPr>
            <a:picLocks noChangeAspect="1"/>
          </p:cNvPicPr>
          <p:nvPr/>
        </p:nvPicPr>
        <p:blipFill>
          <a:blip r:embed="rId4"/>
          <a:stretch>
            <a:fillRect/>
          </a:stretch>
        </p:blipFill>
        <p:spPr>
          <a:xfrm>
            <a:off x="265791" y="215414"/>
            <a:ext cx="1594256" cy="580365"/>
          </a:xfrm>
          <a:prstGeom prst="rect">
            <a:avLst/>
          </a:prstGeom>
        </p:spPr>
      </p:pic>
      <p:sp>
        <p:nvSpPr>
          <p:cNvPr id="11" name="任意多边形: 形状 11">
            <a:extLst>
              <a:ext uri="{FF2B5EF4-FFF2-40B4-BE49-F238E27FC236}">
                <a16:creationId xmlns:a16="http://schemas.microsoft.com/office/drawing/2014/main" id="{74105230-6281-4E41-A7C8-7450244FDA6B}"/>
              </a:ext>
            </a:extLst>
          </p:cNvPr>
          <p:cNvSpPr/>
          <p:nvPr/>
        </p:nvSpPr>
        <p:spPr>
          <a:xfrm>
            <a:off x="2548676" y="231033"/>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公共</a:t>
            </a:r>
            <a:r>
              <a:rPr lang="zh-TW" altLang="en-US" sz="4000" b="1" dirty="0">
                <a:solidFill>
                  <a:srgbClr val="FFFFFF"/>
                </a:solidFill>
                <a:latin typeface="DFKai-SB" panose="03000509000000000000" pitchFamily="65" charset="-120"/>
                <a:ea typeface="DFKai-SB" panose="03000509000000000000" pitchFamily="65" charset="-120"/>
              </a:rPr>
              <a:t>衞生</a:t>
            </a:r>
            <a:r>
              <a:rPr lang="zh-CN" altLang="en-US" sz="4000" b="1" dirty="0" smtClean="0">
                <a:solidFill>
                  <a:srgbClr val="FFFFFF"/>
                </a:solidFill>
                <a:latin typeface="DFKai-SB" panose="03000509000000000000" pitchFamily="65" charset="-120"/>
                <a:ea typeface="DFKai-SB" panose="03000509000000000000" pitchFamily="65" charset="-120"/>
              </a:rPr>
              <a:t>體系</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2" name="Rectangle 1"/>
          <p:cNvSpPr/>
          <p:nvPr/>
        </p:nvSpPr>
        <p:spPr>
          <a:xfrm>
            <a:off x="7299459" y="4271072"/>
            <a:ext cx="3707476" cy="830997"/>
          </a:xfrm>
          <a:prstGeom prst="rect">
            <a:avLst/>
          </a:prstGeom>
          <a:ln w="28575">
            <a:solidFill>
              <a:srgbClr val="FF0000"/>
            </a:solidFill>
          </a:ln>
        </p:spPr>
        <p:txBody>
          <a:bodyPr wrap="squar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有關</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健委職能</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等內容，請參考</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http://www.nhc.gov.cn/wjw/jgzn/201809/3f4e1cf5cd104ca8a8275730ab072be5.shtml</a:t>
            </a:r>
          </a:p>
        </p:txBody>
      </p:sp>
    </p:spTree>
    <p:extLst>
      <p:ext uri="{BB962C8B-B14F-4D97-AF65-F5344CB8AC3E}">
        <p14:creationId xmlns:p14="http://schemas.microsoft.com/office/powerpoint/2010/main" val="1605979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6A172510-2CB0-47B6-BFF2-D1753DA141CF}"/>
              </a:ext>
            </a:extLst>
          </p:cNvPr>
          <p:cNvSpPr/>
          <p:nvPr/>
        </p:nvSpPr>
        <p:spPr bwMode="auto">
          <a:xfrm>
            <a:off x="1991850" y="100920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 name="Rectangle 3"/>
          <p:cNvSpPr/>
          <p:nvPr/>
        </p:nvSpPr>
        <p:spPr>
          <a:xfrm>
            <a:off x="2301447" y="5275669"/>
            <a:ext cx="9536287" cy="1384995"/>
          </a:xfrm>
          <a:prstGeom prst="rect">
            <a:avLst/>
          </a:prstGeom>
        </p:spPr>
        <p:txBody>
          <a:bodyPr wrap="square">
            <a:spAutoFit/>
          </a:bodyPr>
          <a:lstStyle/>
          <a:p>
            <a:pPr>
              <a:spcAft>
                <a:spcPts val="0"/>
              </a:spcAft>
            </a:pP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kern="100" dirty="0">
                <a:latin typeface="標楷體" panose="03000509000000000000" pitchFamily="65" charset="-120"/>
                <a:ea typeface="標楷體" panose="03000509000000000000" pitchFamily="65" charset="-120"/>
                <a:cs typeface="Times New Roman" panose="02020603050405020304" pitchFamily="18" charset="0"/>
              </a:rPr>
              <a:t>世衞</a:t>
            </a:r>
            <a:endParaRPr lang="en-US" altLang="ja-JP" sz="1400" kern="1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https</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www.who.int/zh/news-room/feature-stories/detail/a-guide-to-who-s-guidance</a:t>
            </a:r>
            <a:endPar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https://</a:t>
            </a: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www.who.int/zh/emergencies/diseases/novel-coronavirus-2019</a:t>
            </a:r>
            <a:endPar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https://</a:t>
            </a: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apps.who.int/iris/bitstream/handle/10665/332073/WHO-2019-nCoV-Adjusting_PH_measures-Criteria-2020.1-chi.pdf</a:t>
            </a:r>
          </a:p>
          <a:p>
            <a:pPr marL="285750" indent="-285750">
              <a:spcAft>
                <a:spcPts val="0"/>
              </a:spcAft>
              <a:buFont typeface="Arial" panose="020B0604020202020204" pitchFamily="34" charset="0"/>
              <a:buChar char="•"/>
            </a:pP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https://www.who.int/publications/i/item/advice-on-the-use-of-masks-in-the-community-during-home-care-and-in-healthcare-settings-in-the-context-of-the-novel-coronavirus-(2019-ncov)-outbreak</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grpSp>
        <p:nvGrpSpPr>
          <p:cNvPr id="12" name="组合 3">
            <a:extLst>
              <a:ext uri="{FF2B5EF4-FFF2-40B4-BE49-F238E27FC236}">
                <a16:creationId xmlns:a16="http://schemas.microsoft.com/office/drawing/2014/main" id="{AEFD8FF8-048D-481E-B53B-329AB770C18E}"/>
              </a:ext>
            </a:extLst>
          </p:cNvPr>
          <p:cNvGrpSpPr/>
          <p:nvPr/>
        </p:nvGrpSpPr>
        <p:grpSpPr>
          <a:xfrm>
            <a:off x="213984" y="1497255"/>
            <a:ext cx="11623750" cy="3592358"/>
            <a:chOff x="484139" y="4720698"/>
            <a:chExt cx="12104917" cy="5169066"/>
          </a:xfrm>
        </p:grpSpPr>
        <p:sp>
          <p:nvSpPr>
            <p:cNvPr id="13" name="矩形: 圆角 21">
              <a:extLst>
                <a:ext uri="{FF2B5EF4-FFF2-40B4-BE49-F238E27FC236}">
                  <a16:creationId xmlns:a16="http://schemas.microsoft.com/office/drawing/2014/main" id="{4DBCD8FD-53FC-4007-A3B9-48BEA26316DB}"/>
                </a:ext>
              </a:extLst>
            </p:cNvPr>
            <p:cNvSpPr/>
            <p:nvPr/>
          </p:nvSpPr>
          <p:spPr>
            <a:xfrm flipV="1">
              <a:off x="484139" y="4818459"/>
              <a:ext cx="12104917" cy="5071305"/>
            </a:xfrm>
            <a:prstGeom prst="roundRect">
              <a:avLst>
                <a:gd name="adj" fmla="val 10000"/>
              </a:avLst>
            </a:prstGeom>
            <a:solidFill>
              <a:srgbClr val="ED7D31">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矩形 5">
              <a:extLst>
                <a:ext uri="{FF2B5EF4-FFF2-40B4-BE49-F238E27FC236}">
                  <a16:creationId xmlns:a16="http://schemas.microsoft.com/office/drawing/2014/main" id="{47585784-087A-4C0A-840B-1A8BF61A2B06}"/>
                </a:ext>
              </a:extLst>
            </p:cNvPr>
            <p:cNvSpPr/>
            <p:nvPr/>
          </p:nvSpPr>
          <p:spPr>
            <a:xfrm>
              <a:off x="541242" y="4720698"/>
              <a:ext cx="12047814" cy="5092908"/>
            </a:xfrm>
            <a:prstGeom prst="rect">
              <a:avLst/>
            </a:prstGeom>
          </p:spPr>
          <p:txBody>
            <a:bodyPr wrap="square">
              <a:spAutoFit/>
            </a:bodyPr>
            <a:lstStyle/>
            <a:p>
              <a:pPr>
                <a:lnSpc>
                  <a:spcPct val="150000"/>
                </a:lnSpc>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3 </a:t>
              </a:r>
              <a:r>
                <a:rPr lang="zh-CN" altLang="en-US" sz="2800" b="1" dirty="0" smtClean="0">
                  <a:latin typeface="DFKai-SB" panose="03000509000000000000" pitchFamily="65" charset="-120"/>
                  <a:ea typeface="DFKai-SB" panose="03000509000000000000" pitchFamily="65" charset="-120"/>
                </a:rPr>
                <a:t>發布</a:t>
              </a:r>
              <a:r>
                <a:rPr lang="zh-CN" altLang="en-US" sz="2800" b="1" dirty="0">
                  <a:latin typeface="DFKai-SB" panose="03000509000000000000" pitchFamily="65" charset="-120"/>
                  <a:ea typeface="DFKai-SB" panose="03000509000000000000" pitchFamily="65" charset="-120"/>
                </a:rPr>
                <a:t>疫情</a:t>
              </a:r>
              <a:r>
                <a:rPr lang="zh-CN" altLang="en-US" sz="2800" b="1" dirty="0" smtClean="0">
                  <a:latin typeface="DFKai-SB" panose="03000509000000000000" pitchFamily="65" charset="-120"/>
                  <a:ea typeface="DFKai-SB" panose="03000509000000000000" pitchFamily="65" charset="-120"/>
                </a:rPr>
                <a:t>應對</a:t>
              </a:r>
              <a:r>
                <a:rPr lang="zh-TW" altLang="en-US" sz="2800" b="1" dirty="0" smtClean="0">
                  <a:latin typeface="DFKai-SB" panose="03000509000000000000" pitchFamily="65" charset="-120"/>
                  <a:ea typeface="DFKai-SB" panose="03000509000000000000" pitchFamily="65" charset="-120"/>
                </a:rPr>
                <a:t>的</a:t>
              </a:r>
              <a:r>
                <a:rPr lang="zh-CN" altLang="en-US" sz="2800" b="1" dirty="0" smtClean="0">
                  <a:latin typeface="DFKai-SB" panose="03000509000000000000" pitchFamily="65" charset="-120"/>
                  <a:ea typeface="DFKai-SB" panose="03000509000000000000" pitchFamily="65" charset="-120"/>
                </a:rPr>
                <a:t>規範</a:t>
              </a:r>
              <a:r>
                <a:rPr lang="zh-TW" altLang="en-US" sz="2800" b="1" dirty="0" smtClean="0">
                  <a:latin typeface="DFKai-SB" panose="03000509000000000000" pitchFamily="65" charset="-120"/>
                  <a:ea typeface="DFKai-SB" panose="03000509000000000000" pitchFamily="65" charset="-120"/>
                </a:rPr>
                <a:t>與準則</a:t>
              </a:r>
              <a:endParaRPr lang="en-US" altLang="zh-CN" sz="2800" b="1" dirty="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CN" altLang="en-US" sz="2600" smtClean="0">
                  <a:latin typeface="DFKai-SB" panose="03000509000000000000" pitchFamily="65" charset="-120"/>
                  <a:ea typeface="DFKai-SB" panose="03000509000000000000" pitchFamily="65" charset="-120"/>
                </a:rPr>
                <a:t>發布</a:t>
              </a:r>
              <a:r>
                <a:rPr lang="zh-CN" altLang="en-US" sz="2600" dirty="0" smtClean="0">
                  <a:latin typeface="DFKai-SB" panose="03000509000000000000" pitchFamily="65" charset="-120"/>
                  <a:ea typeface="DFKai-SB" panose="03000509000000000000" pitchFamily="65" charset="-120"/>
                </a:rPr>
                <a:t>多</a:t>
              </a:r>
              <a:r>
                <a:rPr lang="zh-CN" altLang="en-US" sz="2600" dirty="0">
                  <a:latin typeface="DFKai-SB" panose="03000509000000000000" pitchFamily="65" charset="-120"/>
                  <a:ea typeface="DFKai-SB" panose="03000509000000000000" pitchFamily="65" charset="-120"/>
                </a:rPr>
                <a:t>份</a:t>
              </a:r>
              <a:r>
                <a:rPr lang="zh-CN" altLang="en-US" sz="2600" dirty="0" smtClean="0">
                  <a:latin typeface="DFKai-SB" panose="03000509000000000000" pitchFamily="65" charset="-120"/>
                  <a:ea typeface="DFKai-SB" panose="03000509000000000000" pitchFamily="65" charset="-120"/>
                </a:rPr>
                <a:t>針對</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600" dirty="0" smtClean="0">
                  <a:latin typeface="DFKai-SB" panose="03000509000000000000" pitchFamily="65" charset="-120"/>
                  <a:ea typeface="DFKai-SB" panose="03000509000000000000" pitchFamily="65" charset="-120"/>
                </a:rPr>
                <a:t>疫</a:t>
              </a:r>
              <a:r>
                <a:rPr lang="zh-CN" altLang="en-US" sz="2600" dirty="0">
                  <a:latin typeface="DFKai-SB" panose="03000509000000000000" pitchFamily="65" charset="-120"/>
                  <a:ea typeface="DFKai-SB" panose="03000509000000000000" pitchFamily="65" charset="-120"/>
                </a:rPr>
                <a:t>情的</a:t>
              </a:r>
              <a:r>
                <a:rPr lang="zh-CN" altLang="en-US" sz="2600" dirty="0" smtClean="0">
                  <a:latin typeface="DFKai-SB" panose="03000509000000000000" pitchFamily="65" charset="-120"/>
                  <a:ea typeface="DFKai-SB" panose="03000509000000000000" pitchFamily="65" charset="-120"/>
                </a:rPr>
                <a:t>指導</a:t>
              </a:r>
              <a:r>
                <a:rPr lang="zh-TW" altLang="en-US" sz="2600" dirty="0" smtClean="0">
                  <a:latin typeface="DFKai-SB" panose="03000509000000000000" pitchFamily="65" charset="-120"/>
                  <a:ea typeface="DFKai-SB" panose="03000509000000000000" pitchFamily="65" charset="-120"/>
                </a:rPr>
                <a:t>文件</a:t>
              </a:r>
              <a:r>
                <a:rPr lang="zh-CN" altLang="en-US" sz="2600" dirty="0" smtClean="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涉及疫情防範、疫情管理</a:t>
              </a:r>
              <a:r>
                <a:rPr lang="zh-CN" altLang="en-US" sz="2600" dirty="0" smtClean="0">
                  <a:latin typeface="DFKai-SB" panose="03000509000000000000" pitchFamily="65" charset="-120"/>
                  <a:ea typeface="DFKai-SB" panose="03000509000000000000" pitchFamily="65" charset="-120"/>
                </a:rPr>
                <a:t>、感染預防</a:t>
              </a:r>
              <a:r>
                <a:rPr lang="zh-TW" altLang="en-US" sz="2600" dirty="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旅行建議</a:t>
              </a:r>
              <a:r>
                <a:rPr lang="zh-TW" altLang="en-US"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臨床管理與控制</a:t>
              </a:r>
              <a:r>
                <a:rPr lang="zh-CN" altLang="en-US" sz="2600" dirty="0">
                  <a:latin typeface="DFKai-SB" panose="03000509000000000000" pitchFamily="65" charset="-120"/>
                  <a:ea typeface="DFKai-SB" panose="03000509000000000000" pitchFamily="65" charset="-120"/>
                </a:rPr>
                <a:t>疫情後的活動</a:t>
              </a:r>
              <a:r>
                <a:rPr lang="zh-CN" altLang="en-US" sz="2600" dirty="0" smtClean="0">
                  <a:latin typeface="DFKai-SB" panose="03000509000000000000" pitchFamily="65" charset="-120"/>
                  <a:ea typeface="DFKai-SB" panose="03000509000000000000" pitchFamily="65" charset="-120"/>
                </a:rPr>
                <a:t>恢復等，向</a:t>
              </a:r>
              <a:r>
                <a:rPr lang="zh-CN" altLang="en-US" sz="2600" dirty="0">
                  <a:latin typeface="DFKai-SB" panose="03000509000000000000" pitchFamily="65" charset="-120"/>
                  <a:ea typeface="DFKai-SB" panose="03000509000000000000" pitchFamily="65" charset="-120"/>
                </a:rPr>
                <a:t>成員和社會公眾提供</a:t>
              </a:r>
              <a:r>
                <a:rPr lang="zh-CN" altLang="en-US" sz="2600" dirty="0" smtClean="0">
                  <a:latin typeface="DFKai-SB" panose="03000509000000000000" pitchFamily="65" charset="-120"/>
                  <a:ea typeface="DFKai-SB" panose="03000509000000000000" pitchFamily="65" charset="-120"/>
                </a:rPr>
                <a:t>建議</a:t>
              </a:r>
              <a:r>
                <a:rPr lang="zh-TW" altLang="en-US" sz="2600" dirty="0" smtClean="0">
                  <a:latin typeface="DFKai-SB" panose="03000509000000000000" pitchFamily="65" charset="-120"/>
                  <a:ea typeface="DFKai-SB" panose="03000509000000000000" pitchFamily="65" charset="-120"/>
                </a:rPr>
                <a:t>。</a:t>
              </a:r>
              <a:endParaRPr lang="en-US" altLang="zh-CN" sz="2600" dirty="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CN" altLang="en-US" sz="2600" dirty="0" smtClean="0">
                  <a:latin typeface="標楷體" panose="03000509000000000000" pitchFamily="65" charset="-120"/>
                  <a:ea typeface="標楷體" panose="03000509000000000000" pitchFamily="65" charset="-120"/>
                </a:rPr>
                <a:t>為調整公共衞生和社交措施的注意事項發</a:t>
              </a:r>
              <a:r>
                <a:rPr lang="zh-TW" altLang="en-US" sz="2600" dirty="0" smtClean="0">
                  <a:latin typeface="標楷體" panose="03000509000000000000" pitchFamily="65" charset="-120"/>
                  <a:ea typeface="標楷體" panose="03000509000000000000" pitchFamily="65" charset="-120"/>
                </a:rPr>
                <a:t>布</a:t>
              </a:r>
              <a:r>
                <a:rPr lang="zh-CN" altLang="en-US" sz="2600" dirty="0" smtClean="0">
                  <a:latin typeface="標楷體" panose="03000509000000000000" pitchFamily="65" charset="-120"/>
                  <a:ea typeface="標楷體" panose="03000509000000000000" pitchFamily="65" charset="-120"/>
                </a:rPr>
                <a:t>了</a:t>
              </a:r>
              <a:r>
                <a:rPr lang="zh-TW" altLang="en-US" sz="2600" dirty="0" smtClean="0">
                  <a:latin typeface="標楷體" panose="03000509000000000000" pitchFamily="65" charset="-120"/>
                  <a:ea typeface="標楷體" panose="03000509000000000000" pitchFamily="65" charset="-120"/>
                </a:rPr>
                <a:t>指導文件</a:t>
              </a:r>
              <a:r>
                <a:rPr lang="zh-CN" altLang="en-US" sz="2600" dirty="0" smtClean="0">
                  <a:latin typeface="標楷體" panose="03000509000000000000" pitchFamily="65" charset="-120"/>
                  <a:ea typeface="標楷體" panose="03000509000000000000" pitchFamily="65" charset="-120"/>
                </a:rPr>
                <a:t>，涉及工作場所、學校和大型集會，並提出了調整這些措施的公共衞生標準</a:t>
              </a:r>
              <a:r>
                <a:rPr lang="zh-TW" altLang="en-US" sz="2600" dirty="0" smtClean="0">
                  <a:latin typeface="標楷體" panose="03000509000000000000" pitchFamily="65" charset="-120"/>
                  <a:ea typeface="標楷體" panose="03000509000000000000" pitchFamily="65" charset="-120"/>
                </a:rPr>
                <a:t>，讓會員國應對不同</a:t>
              </a:r>
              <a:r>
                <a:rPr lang="zh-TW" altLang="en-US" sz="2600" dirty="0">
                  <a:latin typeface="標楷體" panose="03000509000000000000" pitchFamily="65" charset="-120"/>
                  <a:ea typeface="標楷體" panose="03000509000000000000" pitchFamily="65" charset="-120"/>
                </a:rPr>
                <a:t>的傳播</a:t>
              </a:r>
              <a:r>
                <a:rPr lang="zh-TW" altLang="en-US" sz="2600" dirty="0" smtClean="0">
                  <a:latin typeface="標楷體" panose="03000509000000000000" pitchFamily="65" charset="-120"/>
                  <a:ea typeface="標楷體" panose="03000509000000000000" pitchFamily="65" charset="-120"/>
                </a:rPr>
                <a:t>情況</a:t>
              </a:r>
              <a:r>
                <a:rPr lang="ja-JP" altLang="ja-JP" sz="2600" dirty="0" smtClean="0">
                  <a:latin typeface="標楷體" panose="03000509000000000000" pitchFamily="65" charset="-120"/>
                  <a:ea typeface="標楷體" panose="03000509000000000000" pitchFamily="65" charset="-120"/>
                </a:rPr>
                <a:t>。</a:t>
              </a:r>
              <a:endParaRPr lang="en-US" altLang="ja-JP" sz="2600" dirty="0" smtClean="0">
                <a:latin typeface="標楷體" panose="03000509000000000000" pitchFamily="65" charset="-120"/>
                <a:ea typeface="標楷體" panose="03000509000000000000" pitchFamily="65" charset="-120"/>
              </a:endParaRPr>
            </a:p>
            <a:p>
              <a:pPr marL="342900" indent="-342900">
                <a:buClr>
                  <a:srgbClr val="C00000"/>
                </a:buClr>
                <a:buFont typeface="Wingdings" panose="05000000000000000000" pitchFamily="2" charset="2"/>
                <a:buChar char="l"/>
              </a:pPr>
              <a:r>
                <a:rPr lang="zh-TW" altLang="en-US" sz="2600" dirty="0" smtClean="0">
                  <a:latin typeface="標楷體" panose="03000509000000000000" pitchFamily="65" charset="-120"/>
                  <a:ea typeface="標楷體" panose="03000509000000000000" pitchFamily="65" charset="-120"/>
                </a:rPr>
                <a:t>根據</a:t>
              </a:r>
              <a:r>
                <a:rPr lang="zh-CN" altLang="en-US" sz="2600" dirty="0" smtClean="0">
                  <a:latin typeface="標楷體" panose="03000509000000000000" pitchFamily="65" charset="-120"/>
                  <a:ea typeface="標楷體" panose="03000509000000000000" pitchFamily="65" charset="-120"/>
                </a:rPr>
                <a:t>最新</a:t>
              </a:r>
              <a:r>
                <a:rPr lang="zh-TW" altLang="en-US" sz="2600" dirty="0" smtClean="0">
                  <a:latin typeface="標楷體" panose="03000509000000000000" pitchFamily="65" charset="-120"/>
                  <a:ea typeface="標楷體" panose="03000509000000000000" pitchFamily="65" charset="-120"/>
                </a:rPr>
                <a:t>資訊與研究</a:t>
              </a:r>
              <a:r>
                <a:rPr lang="zh-CN" altLang="en-US" sz="2600" dirty="0" smtClean="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提供</a:t>
              </a:r>
              <a:r>
                <a:rPr lang="zh-CN" altLang="en-US" sz="2600" dirty="0" smtClean="0">
                  <a:latin typeface="標楷體" panose="03000509000000000000" pitchFamily="65" charset="-120"/>
                  <a:ea typeface="標楷體" panose="03000509000000000000" pitchFamily="65" charset="-120"/>
                </a:rPr>
                <a:t>使用口罩控制</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COVID-19</a:t>
              </a:r>
              <a:r>
                <a:rPr lang="zh-CN" altLang="en-US" sz="2600" dirty="0" smtClean="0">
                  <a:latin typeface="標楷體" panose="03000509000000000000" pitchFamily="65" charset="-120"/>
                  <a:ea typeface="標楷體" panose="03000509000000000000" pitchFamily="65" charset="-120"/>
                </a:rPr>
                <a:t>疫情的最新指導建議</a:t>
              </a:r>
              <a:r>
                <a:rPr lang="zh-TW" altLang="en-US" sz="2600" dirty="0" smtClean="0">
                  <a:latin typeface="標楷體" panose="03000509000000000000" pitchFamily="65" charset="-120"/>
                  <a:ea typeface="標楷體" panose="03000509000000000000" pitchFamily="65" charset="-120"/>
                </a:rPr>
                <a:t>等。</a:t>
              </a:r>
              <a:endParaRPr lang="zh-CN" altLang="en-US" sz="2600" dirty="0">
                <a:latin typeface="DFKai-SB" panose="03000509000000000000" pitchFamily="65" charset="-120"/>
                <a:ea typeface="DFKai-SB" panose="03000509000000000000" pitchFamily="65" charset="-120"/>
              </a:endParaRPr>
            </a:p>
          </p:txBody>
        </p:sp>
      </p:grpSp>
      <p:pic>
        <p:nvPicPr>
          <p:cNvPr id="18" name="Picture 17"/>
          <p:cNvPicPr>
            <a:picLocks noChangeAspect="1"/>
          </p:cNvPicPr>
          <p:nvPr/>
        </p:nvPicPr>
        <p:blipFill>
          <a:blip r:embed="rId2"/>
          <a:stretch>
            <a:fillRect/>
          </a:stretch>
        </p:blipFill>
        <p:spPr>
          <a:xfrm>
            <a:off x="364012" y="5466451"/>
            <a:ext cx="1692973" cy="646331"/>
          </a:xfrm>
          <a:prstGeom prst="rect">
            <a:avLst/>
          </a:prstGeom>
        </p:spPr>
      </p:pic>
      <p:sp>
        <p:nvSpPr>
          <p:cNvPr id="19" name="文本框 12">
            <a:extLst>
              <a:ext uri="{FF2B5EF4-FFF2-40B4-BE49-F238E27FC236}">
                <a16:creationId xmlns:a16="http://schemas.microsoft.com/office/drawing/2014/main" id="{A1BC075A-5FE6-4D88-A237-35D966ACE6AE}"/>
              </a:ext>
            </a:extLst>
          </p:cNvPr>
          <p:cNvSpPr txBox="1"/>
          <p:nvPr/>
        </p:nvSpPr>
        <p:spPr>
          <a:xfrm>
            <a:off x="2504048" y="949183"/>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1" name="任意多边形: 形状 7">
            <a:extLst>
              <a:ext uri="{FF2B5EF4-FFF2-40B4-BE49-F238E27FC236}">
                <a16:creationId xmlns:a16="http://schemas.microsoft.com/office/drawing/2014/main" id="{38D14C48-A823-4288-9BC6-DF5A8579D713}"/>
              </a:ext>
            </a:extLst>
          </p:cNvPr>
          <p:cNvSpPr/>
          <p:nvPr/>
        </p:nvSpPr>
        <p:spPr bwMode="auto">
          <a:xfrm>
            <a:off x="1435681" y="194676"/>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7544022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6070DBE-C8EA-402A-84F1-CAFB6BE1BB42}"/>
              </a:ext>
            </a:extLst>
          </p:cNvPr>
          <p:cNvGrpSpPr/>
          <p:nvPr/>
        </p:nvGrpSpPr>
        <p:grpSpPr>
          <a:xfrm>
            <a:off x="650072" y="1656699"/>
            <a:ext cx="7945288" cy="3539430"/>
            <a:chOff x="1048038" y="1311738"/>
            <a:chExt cx="10845242" cy="4530832"/>
          </a:xfrm>
        </p:grpSpPr>
        <p:sp>
          <p:nvSpPr>
            <p:cNvPr id="12" name="矩形: 圆角 11">
              <a:extLst>
                <a:ext uri="{FF2B5EF4-FFF2-40B4-BE49-F238E27FC236}">
                  <a16:creationId xmlns:a16="http://schemas.microsoft.com/office/drawing/2014/main" id="{8BECA81A-D1C5-446A-A687-335CFEE3727C}"/>
                </a:ext>
              </a:extLst>
            </p:cNvPr>
            <p:cNvSpPr/>
            <p:nvPr/>
          </p:nvSpPr>
          <p:spPr>
            <a:xfrm flipV="1">
              <a:off x="1048038" y="1336680"/>
              <a:ext cx="10845242" cy="4505889"/>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6" name="矩形 5">
              <a:extLst>
                <a:ext uri="{FF2B5EF4-FFF2-40B4-BE49-F238E27FC236}">
                  <a16:creationId xmlns:a16="http://schemas.microsoft.com/office/drawing/2014/main" id="{1FE58E96-4EE1-476A-8C3B-8376F98F0834}"/>
                </a:ext>
              </a:extLst>
            </p:cNvPr>
            <p:cNvSpPr/>
            <p:nvPr/>
          </p:nvSpPr>
          <p:spPr>
            <a:xfrm>
              <a:off x="1323318" y="1311738"/>
              <a:ext cx="10341293" cy="4530832"/>
            </a:xfrm>
            <a:prstGeom prst="rect">
              <a:avLst/>
            </a:prstGeom>
          </p:spPr>
          <p:txBody>
            <a:bodyPr wrap="square">
              <a:spAutoFit/>
            </a:bodyPr>
            <a:lstStyle/>
            <a:p>
              <a:pPr>
                <a:lnSpc>
                  <a:spcPct val="150000"/>
                </a:lnSpc>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4 </a:t>
              </a:r>
              <a:r>
                <a:rPr lang="zh-CN" altLang="en-US" sz="2800" b="1" dirty="0" smtClean="0">
                  <a:latin typeface="DFKai-SB" panose="03000509000000000000" pitchFamily="65" charset="-120"/>
                  <a:ea typeface="DFKai-SB" panose="03000509000000000000" pitchFamily="65" charset="-120"/>
                </a:rPr>
                <a:t>為</a:t>
              </a:r>
              <a:r>
                <a:rPr lang="zh-CN" altLang="en-US" sz="2800" b="1" dirty="0">
                  <a:latin typeface="DFKai-SB" panose="03000509000000000000" pitchFamily="65" charset="-120"/>
                  <a:ea typeface="DFKai-SB" panose="03000509000000000000" pitchFamily="65" charset="-120"/>
                </a:rPr>
                <a:t>相關國家提供醫療專家和技術支援</a:t>
              </a:r>
              <a:endParaRPr lang="en-US" altLang="zh-CN" sz="2800" b="1" dirty="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CN" altLang="en-US" sz="2600" dirty="0">
                  <a:latin typeface="DFKai-SB" panose="03000509000000000000" pitchFamily="65" charset="-120"/>
                  <a:ea typeface="DFKai-SB" panose="03000509000000000000" pitchFamily="65" charset="-120"/>
                </a:rPr>
                <a:t>通過協調全球範圍</a:t>
              </a:r>
              <a:r>
                <a:rPr lang="zh-CN" altLang="en-US" sz="2600" dirty="0" smtClean="0">
                  <a:latin typeface="DFKai-SB" panose="03000509000000000000" pitchFamily="65" charset="-120"/>
                  <a:ea typeface="DFKai-SB" panose="03000509000000000000" pitchFamily="65" charset="-120"/>
                </a:rPr>
                <a:t>內多</a:t>
              </a:r>
              <a:r>
                <a:rPr lang="zh-CN" altLang="en-US" sz="2600" dirty="0">
                  <a:latin typeface="DFKai-SB" panose="03000509000000000000" pitchFamily="65" charset="-120"/>
                  <a:ea typeface="DFKai-SB" panose="03000509000000000000" pitchFamily="65" charset="-120"/>
                </a:rPr>
                <a:t>支應急醫療隊和全球各聯絡點來不間斷監測、指導並協調國家和國際層面的疫情</a:t>
              </a:r>
              <a:r>
                <a:rPr lang="zh-CN" altLang="en-US" sz="2600" dirty="0" smtClean="0">
                  <a:latin typeface="DFKai-SB" panose="03000509000000000000" pitchFamily="65" charset="-120"/>
                  <a:ea typeface="DFKai-SB" panose="03000509000000000000" pitchFamily="65" charset="-120"/>
                </a:rPr>
                <a:t>應對</a:t>
              </a:r>
              <a:r>
                <a:rPr lang="zh-TW" altLang="en-US" sz="2600" dirty="0" smtClean="0">
                  <a:latin typeface="DFKai-SB" panose="03000509000000000000" pitchFamily="65" charset="-120"/>
                  <a:ea typeface="DFKai-SB" panose="03000509000000000000" pitchFamily="65" charset="-120"/>
                </a:rPr>
                <a:t>，例如</a:t>
              </a:r>
              <a:r>
                <a:rPr lang="zh-CN" altLang="en-US" sz="2600" dirty="0" smtClean="0">
                  <a:latin typeface="DFKai-SB" panose="03000509000000000000" pitchFamily="65" charset="-120"/>
                  <a:ea typeface="DFKai-SB" panose="03000509000000000000" pitchFamily="65" charset="-120"/>
                </a:rPr>
                <a:t>世衞組織向全球疫情警報和反應網路（</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GOARN</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latin typeface="DFKai-SB" panose="03000509000000000000" pitchFamily="65" charset="-120"/>
                  <a:ea typeface="DFKai-SB" panose="03000509000000000000" pitchFamily="65" charset="-120"/>
                </a:rPr>
                <a:t>各合作夥伴通報病例。全球疫情警報和反應網路合作夥伴包括主要的公共衞生機構、實驗室、聯合國姊妹機構、國際組織和非政府組織。 </a:t>
              </a:r>
              <a:endParaRPr lang="zh-CN" altLang="en-US" sz="2600" dirty="0">
                <a:latin typeface="DFKai-SB" panose="03000509000000000000" pitchFamily="65" charset="-120"/>
                <a:ea typeface="DFKai-SB" panose="03000509000000000000" pitchFamily="65" charset="-120"/>
              </a:endParaRPr>
            </a:p>
          </p:txBody>
        </p:sp>
      </p:grpSp>
      <p:sp>
        <p:nvSpPr>
          <p:cNvPr id="8" name="文本框 7">
            <a:extLst>
              <a:ext uri="{FF2B5EF4-FFF2-40B4-BE49-F238E27FC236}">
                <a16:creationId xmlns:a16="http://schemas.microsoft.com/office/drawing/2014/main" id="{B0CCCB53-319E-4D32-8E4F-EA7708686465}"/>
              </a:ext>
            </a:extLst>
          </p:cNvPr>
          <p:cNvSpPr txBox="1"/>
          <p:nvPr/>
        </p:nvSpPr>
        <p:spPr>
          <a:xfrm>
            <a:off x="4731654" y="804991"/>
            <a:ext cx="2728692" cy="686421"/>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endParaRPr lang="zh-CN" altLang="en-US" sz="3200" b="1" dirty="0">
              <a:latin typeface="DFKai-SB" panose="03000509000000000000" pitchFamily="65" charset="-120"/>
              <a:ea typeface="DFKai-SB" panose="03000509000000000000" pitchFamily="65" charset="-120"/>
              <a:cs typeface="+mj-cs"/>
            </a:endParaRPr>
          </a:p>
        </p:txBody>
      </p:sp>
      <p:sp>
        <p:nvSpPr>
          <p:cNvPr id="11" name="Freeform 5">
            <a:extLst>
              <a:ext uri="{FF2B5EF4-FFF2-40B4-BE49-F238E27FC236}">
                <a16:creationId xmlns:a16="http://schemas.microsoft.com/office/drawing/2014/main" id="{CDA8130D-0CB4-4828-B11F-F0BD1F542594}"/>
              </a:ext>
            </a:extLst>
          </p:cNvPr>
          <p:cNvSpPr/>
          <p:nvPr/>
        </p:nvSpPr>
        <p:spPr bwMode="auto">
          <a:xfrm>
            <a:off x="1953023" y="110445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Picture 3"/>
          <p:cNvPicPr>
            <a:picLocks noChangeAspect="1"/>
          </p:cNvPicPr>
          <p:nvPr/>
        </p:nvPicPr>
        <p:blipFill>
          <a:blip r:embed="rId2"/>
          <a:stretch>
            <a:fillRect/>
          </a:stretch>
        </p:blipFill>
        <p:spPr>
          <a:xfrm>
            <a:off x="8949726" y="2053647"/>
            <a:ext cx="2431426" cy="2745534"/>
          </a:xfrm>
          <a:prstGeom prst="rect">
            <a:avLst/>
          </a:prstGeom>
        </p:spPr>
      </p:pic>
      <p:sp>
        <p:nvSpPr>
          <p:cNvPr id="5" name="Rectangle 4"/>
          <p:cNvSpPr/>
          <p:nvPr/>
        </p:nvSpPr>
        <p:spPr>
          <a:xfrm>
            <a:off x="2544717" y="5659206"/>
            <a:ext cx="6713184" cy="338554"/>
          </a:xfrm>
          <a:prstGeom prst="rect">
            <a:avLst/>
          </a:prstGeom>
        </p:spPr>
        <p:txBody>
          <a:bodyPr wrap="non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衞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dirty="0" smtClean="0">
                <a:latin typeface="Times New Roman" panose="02020603050405020304" pitchFamily="18" charset="0"/>
                <a:ea typeface="標楷體" panose="03000509000000000000" pitchFamily="65" charset="-120"/>
                <a:cs typeface="Times New Roman" panose="02020603050405020304" pitchFamily="18" charset="0"/>
              </a:rPr>
              <a:t>www.who.int/zh/news/item/29-06-2020-covidtimeline</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814489" y="5505318"/>
            <a:ext cx="1692973" cy="646331"/>
          </a:xfrm>
          <a:prstGeom prst="rect">
            <a:avLst/>
          </a:prstGeom>
        </p:spPr>
      </p:pic>
      <p:sp>
        <p:nvSpPr>
          <p:cNvPr id="18" name="文本框 12">
            <a:extLst>
              <a:ext uri="{FF2B5EF4-FFF2-40B4-BE49-F238E27FC236}">
                <a16:creationId xmlns:a16="http://schemas.microsoft.com/office/drawing/2014/main" id="{A1BC075A-5FE6-4D88-A237-35D966ACE6AE}"/>
              </a:ext>
            </a:extLst>
          </p:cNvPr>
          <p:cNvSpPr txBox="1"/>
          <p:nvPr/>
        </p:nvSpPr>
        <p:spPr>
          <a:xfrm>
            <a:off x="2544717" y="1072199"/>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3" name="任意多边形: 形状 7">
            <a:extLst>
              <a:ext uri="{FF2B5EF4-FFF2-40B4-BE49-F238E27FC236}">
                <a16:creationId xmlns:a16="http://schemas.microsoft.com/office/drawing/2014/main" id="{38D14C48-A823-4288-9BC6-DF5A8579D713}"/>
              </a:ext>
            </a:extLst>
          </p:cNvPr>
          <p:cNvSpPr/>
          <p:nvPr/>
        </p:nvSpPr>
        <p:spPr bwMode="auto">
          <a:xfrm>
            <a:off x="1583727" y="23848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7414631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a:extLst>
              <a:ext uri="{FF2B5EF4-FFF2-40B4-BE49-F238E27FC236}">
                <a16:creationId xmlns:a16="http://schemas.microsoft.com/office/drawing/2014/main" id="{D13CA714-D008-4E84-AA8C-57793F287C05}"/>
              </a:ext>
            </a:extLst>
          </p:cNvPr>
          <p:cNvGrpSpPr/>
          <p:nvPr/>
        </p:nvGrpSpPr>
        <p:grpSpPr>
          <a:xfrm>
            <a:off x="777574" y="1676182"/>
            <a:ext cx="10838699" cy="3548961"/>
            <a:chOff x="1048037" y="3601123"/>
            <a:chExt cx="10838699" cy="4776867"/>
          </a:xfrm>
        </p:grpSpPr>
        <p:sp>
          <p:nvSpPr>
            <p:cNvPr id="5" name="矩形: 圆角 12">
              <a:extLst>
                <a:ext uri="{FF2B5EF4-FFF2-40B4-BE49-F238E27FC236}">
                  <a16:creationId xmlns:a16="http://schemas.microsoft.com/office/drawing/2014/main" id="{C7706C82-CE09-4E89-96DB-86670B3D7656}"/>
                </a:ext>
              </a:extLst>
            </p:cNvPr>
            <p:cNvSpPr/>
            <p:nvPr/>
          </p:nvSpPr>
          <p:spPr>
            <a:xfrm flipV="1">
              <a:off x="1048037" y="3601123"/>
              <a:ext cx="10838699" cy="4776867"/>
            </a:xfrm>
            <a:prstGeom prst="roundRect">
              <a:avLst>
                <a:gd name="adj" fmla="val 10000"/>
              </a:avLst>
            </a:prstGeom>
            <a:solidFill>
              <a:srgbClr val="70AD47">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6" name="矩形 6">
              <a:extLst>
                <a:ext uri="{FF2B5EF4-FFF2-40B4-BE49-F238E27FC236}">
                  <a16:creationId xmlns:a16="http://schemas.microsoft.com/office/drawing/2014/main" id="{084825EB-005D-4EA6-B61F-BB7AA4949EC1}"/>
                </a:ext>
              </a:extLst>
            </p:cNvPr>
            <p:cNvSpPr/>
            <p:nvPr/>
          </p:nvSpPr>
          <p:spPr>
            <a:xfrm>
              <a:off x="1259430" y="3601124"/>
              <a:ext cx="10401844" cy="4225496"/>
            </a:xfrm>
            <a:prstGeom prst="rect">
              <a:avLst/>
            </a:prstGeom>
          </p:spPr>
          <p:txBody>
            <a:bodyPr wrap="square">
              <a:spAutoFit/>
            </a:bodyPr>
            <a:lstStyle/>
            <a:p>
              <a:pPr>
                <a:lnSpc>
                  <a:spcPct val="150000"/>
                </a:lnSpc>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5 </a:t>
              </a:r>
              <a:r>
                <a:rPr lang="zh-CN" altLang="en-US" sz="2800" b="1" dirty="0">
                  <a:latin typeface="DFKai-SB" panose="03000509000000000000" pitchFamily="65" charset="-120"/>
                  <a:ea typeface="DFKai-SB" panose="03000509000000000000" pitchFamily="65" charset="-120"/>
                </a:rPr>
                <a:t> </a:t>
              </a:r>
              <a:r>
                <a:rPr lang="zh-CN" altLang="en-US" sz="2800" b="1" dirty="0" smtClean="0">
                  <a:latin typeface="DFKai-SB" panose="03000509000000000000" pitchFamily="65" charset="-120"/>
                  <a:ea typeface="DFKai-SB" panose="03000509000000000000" pitchFamily="65" charset="-120"/>
                </a:rPr>
                <a:t>向國家</a:t>
              </a:r>
              <a:r>
                <a:rPr lang="zh-CN" altLang="en-US" sz="2800" b="1" dirty="0">
                  <a:latin typeface="DFKai-SB" panose="03000509000000000000" pitchFamily="65" charset="-120"/>
                  <a:ea typeface="DFKai-SB" panose="03000509000000000000" pitchFamily="65" charset="-120"/>
                </a:rPr>
                <a:t>提供資金和物資支援</a:t>
              </a:r>
              <a:endParaRPr lang="en-US" altLang="zh-CN" sz="2800" b="1" dirty="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TW" altLang="en-US" sz="2600" dirty="0">
                  <a:latin typeface="DFKai-SB" panose="03000509000000000000" pitchFamily="65" charset="-120"/>
                  <a:ea typeface="DFKai-SB" panose="03000509000000000000" pitchFamily="65" charset="-120"/>
                </a:rPr>
                <a:t>動員其全球個人防護設備庫存，支援重點國家的備災工作，以支援衞生系統薄弱的國家防範和應對疫</a:t>
              </a:r>
              <a:r>
                <a:rPr lang="zh-TW" altLang="en-US" sz="2600" dirty="0" smtClean="0">
                  <a:latin typeface="DFKai-SB" panose="03000509000000000000" pitchFamily="65" charset="-120"/>
                  <a:ea typeface="DFKai-SB" panose="03000509000000000000" pitchFamily="65" charset="-120"/>
                </a:rPr>
                <a:t>情，並</a:t>
              </a:r>
              <a:r>
                <a:rPr lang="zh-CN" altLang="en-US" sz="2600" dirty="0" smtClean="0">
                  <a:latin typeface="DFKai-SB" panose="03000509000000000000" pitchFamily="65" charset="-120"/>
                  <a:ea typeface="DFKai-SB" panose="03000509000000000000" pitchFamily="65" charset="-120"/>
                </a:rPr>
                <a:t>呼籲各國與</a:t>
              </a:r>
              <a:r>
                <a:rPr lang="zh-TW" altLang="en-US" sz="2600" dirty="0" smtClean="0">
                  <a:latin typeface="DFKai-SB" panose="03000509000000000000" pitchFamily="65" charset="-120"/>
                  <a:ea typeface="DFKai-SB" panose="03000509000000000000" pitchFamily="65" charset="-120"/>
                </a:rPr>
                <a:t>物資生產商</a:t>
              </a:r>
              <a:r>
                <a:rPr lang="zh-CN" altLang="en-US" sz="2600" dirty="0" smtClean="0">
                  <a:latin typeface="DFKai-SB" panose="03000509000000000000" pitchFamily="65" charset="-120"/>
                  <a:ea typeface="DFKai-SB" panose="03000509000000000000" pitchFamily="65" charset="-120"/>
                </a:rPr>
                <a:t>合作，增加產量</a:t>
              </a:r>
              <a:r>
                <a:rPr lang="zh-TW" altLang="en-US" sz="2600" dirty="0" smtClean="0">
                  <a:latin typeface="DFKai-SB" panose="03000509000000000000" pitchFamily="65" charset="-120"/>
                  <a:ea typeface="DFKai-SB" panose="03000509000000000000" pitchFamily="65" charset="-120"/>
                </a:rPr>
                <a:t>，促進</a:t>
              </a:r>
              <a:r>
                <a:rPr lang="zh-CN" altLang="en-US" sz="2600" dirty="0" smtClean="0">
                  <a:latin typeface="DFKai-SB" panose="03000509000000000000" pitchFamily="65" charset="-120"/>
                  <a:ea typeface="DFKai-SB" panose="03000509000000000000" pitchFamily="65" charset="-120"/>
                </a:rPr>
                <a:t>基本衞生產品的自由流通</a:t>
              </a:r>
              <a:r>
                <a:rPr lang="zh-TW" altLang="en-US" sz="2600" dirty="0" smtClean="0">
                  <a:latin typeface="DFKai-SB" panose="03000509000000000000" pitchFamily="65" charset="-120"/>
                  <a:ea typeface="DFKai-SB" panose="03000509000000000000" pitchFamily="65" charset="-120"/>
                </a:rPr>
                <a:t>和</a:t>
              </a:r>
              <a:r>
                <a:rPr lang="zh-CN" altLang="en-US" sz="2600" dirty="0" smtClean="0">
                  <a:latin typeface="DFKai-SB" panose="03000509000000000000" pitchFamily="65" charset="-120"/>
                  <a:ea typeface="DFKai-SB" panose="03000509000000000000" pitchFamily="65" charset="-120"/>
                </a:rPr>
                <a:t>公平分配。</a:t>
              </a:r>
              <a:endParaRPr lang="en-US" altLang="zh-CN" sz="2600" dirty="0" smtClean="0">
                <a:latin typeface="DFKai-SB" panose="03000509000000000000" pitchFamily="65" charset="-120"/>
                <a:ea typeface="DFKai-SB" panose="03000509000000000000" pitchFamily="65" charset="-120"/>
              </a:endParaRPr>
            </a:p>
            <a:p>
              <a:pPr marL="342900" indent="-342900">
                <a:buClr>
                  <a:srgbClr val="C00000"/>
                </a:buClr>
                <a:buFont typeface="Wingdings" panose="05000000000000000000" pitchFamily="2" charset="2"/>
                <a:buChar char="l"/>
              </a:pPr>
              <a:r>
                <a:rPr lang="zh-CN" altLang="en-US" sz="2600" dirty="0" smtClean="0">
                  <a:latin typeface="DFKai-SB" panose="03000509000000000000" pitchFamily="65" charset="-120"/>
                  <a:ea typeface="DFKai-SB" panose="03000509000000000000" pitchFamily="65" charset="-120"/>
                </a:rPr>
                <a:t>世衞</a:t>
              </a:r>
              <a:r>
                <a:rPr lang="zh-TW" altLang="en-US" sz="2600" dirty="0" smtClean="0">
                  <a:latin typeface="DFKai-SB" panose="03000509000000000000" pitchFamily="65" charset="-120"/>
                  <a:ea typeface="DFKai-SB" panose="03000509000000000000" pitchFamily="65" charset="-120"/>
                </a:rPr>
                <a:t>亦</a:t>
              </a:r>
              <a:r>
                <a:rPr lang="zh-CN" altLang="en-US" sz="2600" dirty="0" smtClean="0">
                  <a:latin typeface="DFKai-SB" panose="03000509000000000000" pitchFamily="65" charset="-120"/>
                  <a:ea typeface="DFKai-SB" panose="03000509000000000000" pitchFamily="65" charset="-120"/>
                </a:rPr>
                <a:t>向</a:t>
              </a:r>
              <a:r>
                <a:rPr lang="zh-TW" altLang="en-US" sz="2600" dirty="0">
                  <a:latin typeface="DFKai-SB" panose="03000509000000000000" pitchFamily="65" charset="-120"/>
                  <a:ea typeface="DFKai-SB" panose="03000509000000000000" pitchFamily="65" charset="-120"/>
                </a:rPr>
                <a:t>多</a:t>
              </a:r>
              <a:r>
                <a:rPr lang="zh-CN" altLang="en-US" sz="2600" dirty="0" smtClean="0">
                  <a:latin typeface="DFKai-SB" panose="03000509000000000000" pitchFamily="65" charset="-120"/>
                  <a:ea typeface="DFKai-SB" panose="03000509000000000000" pitchFamily="65" charset="-120"/>
                </a:rPr>
                <a:t>個最需要防護裝備的國家運送防護裝備，並與若干夥伴密切合作，大幅度增加</a:t>
              </a:r>
              <a:r>
                <a:rPr lang="zh-TW" altLang="en-US" sz="2600" dirty="0" smtClean="0">
                  <a:latin typeface="DFKai-SB" panose="03000509000000000000" pitchFamily="65" charset="-120"/>
                  <a:ea typeface="DFKai-SB" panose="03000509000000000000" pitchFamily="65" charset="-120"/>
                </a:rPr>
                <a:t>這些</a:t>
              </a:r>
              <a:r>
                <a:rPr lang="zh-CN" altLang="en-US" sz="2600" dirty="0" smtClean="0">
                  <a:latin typeface="DFKai-SB" panose="03000509000000000000" pitchFamily="65" charset="-120"/>
                  <a:ea typeface="DFKai-SB" panose="03000509000000000000" pitchFamily="65" charset="-120"/>
                </a:rPr>
                <a:t>國家</a:t>
              </a:r>
              <a:r>
                <a:rPr lang="zh-CN" altLang="en-US" sz="2600" dirty="0">
                  <a:latin typeface="DFKai-SB" panose="03000509000000000000" pitchFamily="65" charset="-120"/>
                  <a:ea typeface="DFKai-SB" panose="03000509000000000000" pitchFamily="65" charset="-120"/>
                </a:rPr>
                <a:t>獲得</a:t>
              </a:r>
              <a:r>
                <a:rPr lang="zh-CN" altLang="en-US" sz="2600" dirty="0" smtClean="0">
                  <a:latin typeface="DFKai-SB" panose="03000509000000000000" pitchFamily="65" charset="-120"/>
                  <a:ea typeface="DFKai-SB" panose="03000509000000000000" pitchFamily="65" charset="-120"/>
                </a:rPr>
                <a:t>救生產品的機會，包括個人防護裝備、醫用氧氣、呼吸機等。</a:t>
              </a:r>
              <a:endParaRPr lang="zh-CN" altLang="en-US" sz="2600" dirty="0">
                <a:latin typeface="DFKai-SB" panose="03000509000000000000" pitchFamily="65" charset="-120"/>
                <a:ea typeface="DFKai-SB" panose="03000509000000000000" pitchFamily="65" charset="-120"/>
              </a:endParaRPr>
            </a:p>
          </p:txBody>
        </p:sp>
      </p:grpSp>
      <p:sp>
        <p:nvSpPr>
          <p:cNvPr id="9" name="Freeform 5">
            <a:extLst>
              <a:ext uri="{FF2B5EF4-FFF2-40B4-BE49-F238E27FC236}">
                <a16:creationId xmlns:a16="http://schemas.microsoft.com/office/drawing/2014/main" id="{CDA8130D-0CB4-4828-B11F-F0BD1F542594}"/>
              </a:ext>
            </a:extLst>
          </p:cNvPr>
          <p:cNvSpPr/>
          <p:nvPr/>
        </p:nvSpPr>
        <p:spPr bwMode="auto">
          <a:xfrm>
            <a:off x="2024396" y="114139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Rectangle 9"/>
          <p:cNvSpPr/>
          <p:nvPr/>
        </p:nvSpPr>
        <p:spPr>
          <a:xfrm>
            <a:off x="2781419" y="5787592"/>
            <a:ext cx="7658892"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世衞 </a:t>
            </a:r>
            <a:r>
              <a:rPr lang="en-US" altLang="zh-TW"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https</a:t>
            </a:r>
            <a:r>
              <a:rPr lang="en-US" altLang="ja-JP" dirty="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www.who.int/zh/news/item/29-06-2020-covidtimeline</a:t>
            </a:r>
            <a:r>
              <a:rPr lang="en-US" altLang="zh-TW" dirty="0" smtClean="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777574" y="5649093"/>
            <a:ext cx="1692973" cy="646331"/>
          </a:xfrm>
          <a:prstGeom prst="rect">
            <a:avLst/>
          </a:prstGeom>
        </p:spPr>
      </p:pic>
      <p:sp>
        <p:nvSpPr>
          <p:cNvPr id="12" name="文本框 12">
            <a:extLst>
              <a:ext uri="{FF2B5EF4-FFF2-40B4-BE49-F238E27FC236}">
                <a16:creationId xmlns:a16="http://schemas.microsoft.com/office/drawing/2014/main" id="{A1BC075A-5FE6-4D88-A237-35D966ACE6AE}"/>
              </a:ext>
            </a:extLst>
          </p:cNvPr>
          <p:cNvSpPr txBox="1"/>
          <p:nvPr/>
        </p:nvSpPr>
        <p:spPr>
          <a:xfrm>
            <a:off x="2544118" y="1090823"/>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3" name="任意多边形: 形状 7">
            <a:extLst>
              <a:ext uri="{FF2B5EF4-FFF2-40B4-BE49-F238E27FC236}">
                <a16:creationId xmlns:a16="http://schemas.microsoft.com/office/drawing/2014/main" id="{38D14C48-A823-4288-9BC6-DF5A8579D713}"/>
              </a:ext>
            </a:extLst>
          </p:cNvPr>
          <p:cNvSpPr/>
          <p:nvPr/>
        </p:nvSpPr>
        <p:spPr bwMode="auto">
          <a:xfrm>
            <a:off x="1583727" y="23848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5298108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897" y="1652281"/>
            <a:ext cx="10857122" cy="1028372"/>
          </a:xfrm>
        </p:spPr>
        <p:txBody>
          <a:bodyPr/>
          <a:lstStyle/>
          <a:p>
            <a:pPr marL="0" indent="0" fontAlgn="b">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世衞製作多媒體資訊，向公眾宣傳教育如何應對疫情。</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fontAlgn="b">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點擊下圖觀看世衞</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的</a:t>
            </a:r>
            <a:r>
              <a:rPr lang="ja-JP" altLang="ja-JP" dirty="0" smtClean="0">
                <a:latin typeface="Times New Roman" panose="02020603050405020304" pitchFamily="18" charset="0"/>
                <a:ea typeface="標楷體" panose="03000509000000000000" pitchFamily="65" charset="-120"/>
                <a:cs typeface="Times New Roman" panose="02020603050405020304" pitchFamily="18" charset="0"/>
              </a:rPr>
              <a:t>視頻</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7">
            <a:extLst>
              <a:ext uri="{FF2B5EF4-FFF2-40B4-BE49-F238E27FC236}">
                <a16:creationId xmlns:a16="http://schemas.microsoft.com/office/drawing/2014/main" id="{38D14C48-A823-4288-9BC6-DF5A8579D713}"/>
              </a:ext>
            </a:extLst>
          </p:cNvPr>
          <p:cNvSpPr/>
          <p:nvPr/>
        </p:nvSpPr>
        <p:spPr bwMode="auto">
          <a:xfrm>
            <a:off x="2521003" y="236580"/>
            <a:ext cx="883279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世界衞生組織於全球衞生事務中的角色與功能</a:t>
            </a:r>
            <a:endParaRPr lang="zh-TW" altLang="en-US" sz="3200" b="1" dirty="0">
              <a:solidFill>
                <a:srgbClr val="FFFFFF"/>
              </a:solidFill>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2"/>
          <a:stretch>
            <a:fillRect/>
          </a:stretch>
        </p:blipFill>
        <p:spPr>
          <a:xfrm>
            <a:off x="546435" y="270690"/>
            <a:ext cx="1594256" cy="580365"/>
          </a:xfrm>
          <a:prstGeom prst="rect">
            <a:avLst/>
          </a:prstGeom>
        </p:spPr>
      </p:pic>
      <p:pic>
        <p:nvPicPr>
          <p:cNvPr id="9" name="Picture 8">
            <a:hlinkClick r:id="rId3"/>
          </p:cNvPr>
          <p:cNvPicPr>
            <a:picLocks noChangeAspect="1"/>
          </p:cNvPicPr>
          <p:nvPr/>
        </p:nvPicPr>
        <p:blipFill>
          <a:blip r:embed="rId4"/>
          <a:stretch>
            <a:fillRect/>
          </a:stretch>
        </p:blipFill>
        <p:spPr>
          <a:xfrm>
            <a:off x="1035995" y="2707909"/>
            <a:ext cx="2534250" cy="2531034"/>
          </a:xfrm>
          <a:prstGeom prst="rect">
            <a:avLst/>
          </a:prstGeom>
        </p:spPr>
      </p:pic>
      <p:sp>
        <p:nvSpPr>
          <p:cNvPr id="10" name="Rectangle 9"/>
          <p:cNvSpPr/>
          <p:nvPr/>
        </p:nvSpPr>
        <p:spPr>
          <a:xfrm>
            <a:off x="2521003" y="5642043"/>
            <a:ext cx="8460110" cy="830997"/>
          </a:xfrm>
          <a:prstGeom prst="rect">
            <a:avLst/>
          </a:prstGeom>
        </p:spPr>
        <p:txBody>
          <a:bodyPr wrap="square">
            <a:spAutoFit/>
          </a:bodyPr>
          <a:lstStyle/>
          <a:p>
            <a:r>
              <a:rPr kumimoji="1"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kumimoji="1" lang="en-US" altLang="zh-TW" sz="1600" dirty="0" smtClean="0">
                <a:latin typeface="標楷體" panose="03000509000000000000" pitchFamily="65" charset="-120"/>
                <a:ea typeface="標楷體" panose="03000509000000000000" pitchFamily="65" charset="-120"/>
                <a:cs typeface="Times New Roman" panose="02020603050405020304" pitchFamily="18" charset="0"/>
              </a:rPr>
              <a:t>:</a:t>
            </a:r>
            <a:r>
              <a:rPr kumimoji="1"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世</a:t>
            </a:r>
            <a:r>
              <a:rPr kumimoji="1" lang="zh-TW" altLang="en-US" sz="1600" dirty="0">
                <a:latin typeface="標楷體" panose="03000509000000000000" pitchFamily="65" charset="-120"/>
                <a:ea typeface="標楷體" panose="03000509000000000000" pitchFamily="65" charset="-120"/>
                <a:cs typeface="Times New Roman" panose="02020603050405020304" pitchFamily="18" charset="0"/>
              </a:rPr>
              <a:t>衞 </a:t>
            </a:r>
            <a:endParaRPr kumimoji="1" lang="en-US" altLang="ja-JP" sz="16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kumimoji="1" lang="en-US" altLang="ja-JP" sz="1600" dirty="0" smtClean="0">
                <a:latin typeface="Times New Roman" panose="02020603050405020304" pitchFamily="18" charset="0"/>
                <a:cs typeface="Times New Roman" panose="02020603050405020304" pitchFamily="18" charset="0"/>
              </a:rPr>
              <a:t>https</a:t>
            </a:r>
            <a:r>
              <a:rPr kumimoji="1" lang="en-US" altLang="ja-JP" sz="1600" dirty="0">
                <a:latin typeface="Times New Roman" panose="02020603050405020304" pitchFamily="18" charset="0"/>
                <a:cs typeface="Times New Roman" panose="02020603050405020304" pitchFamily="18" charset="0"/>
              </a:rPr>
              <a:t>://</a:t>
            </a:r>
            <a:r>
              <a:rPr kumimoji="1" lang="en-US" altLang="ja-JP" sz="1600" dirty="0" smtClean="0">
                <a:latin typeface="Times New Roman" panose="02020603050405020304" pitchFamily="18" charset="0"/>
                <a:cs typeface="Times New Roman" panose="02020603050405020304" pitchFamily="18" charset="0"/>
              </a:rPr>
              <a:t>www.who.int/zh/emergencies/diseases/novel-coronavirus-2019/advice-for-public/videos</a:t>
            </a:r>
          </a:p>
          <a:p>
            <a:pPr marL="285750" indent="-285750">
              <a:buFont typeface="Arial" panose="020B0604020202020204" pitchFamily="34" charset="0"/>
              <a:buChar char="•"/>
            </a:pPr>
            <a:r>
              <a:rPr kumimoji="1" lang="en-US" altLang="ja-JP" sz="1600" dirty="0">
                <a:latin typeface="Times New Roman" panose="02020603050405020304" pitchFamily="18" charset="0"/>
                <a:cs typeface="Times New Roman" panose="02020603050405020304" pitchFamily="18" charset="0"/>
              </a:rPr>
              <a:t>https://</a:t>
            </a:r>
            <a:r>
              <a:rPr kumimoji="1" lang="en-US" altLang="ja-JP" sz="1600" dirty="0" smtClean="0">
                <a:latin typeface="Times New Roman" panose="02020603050405020304" pitchFamily="18" charset="0"/>
                <a:cs typeface="Times New Roman" panose="02020603050405020304" pitchFamily="18" charset="0"/>
              </a:rPr>
              <a:t>www.who.int/zh/emergencies/diseases/novel-coronavirus-2019/question-and-answers-hub</a:t>
            </a:r>
            <a:endParaRPr kumimoji="1" lang="en-US" altLang="ja-JP" sz="1600" dirty="0">
              <a:latin typeface="Times New Roman" panose="02020603050405020304" pitchFamily="18" charset="0"/>
              <a:cs typeface="Times New Roman" panose="02020603050405020304" pitchFamily="18" charset="0"/>
            </a:endParaRPr>
          </a:p>
        </p:txBody>
      </p:sp>
      <p:sp>
        <p:nvSpPr>
          <p:cNvPr id="12" name="Freeform 5">
            <a:extLst>
              <a:ext uri="{FF2B5EF4-FFF2-40B4-BE49-F238E27FC236}">
                <a16:creationId xmlns:a16="http://schemas.microsoft.com/office/drawing/2014/main" id="{6A172510-2CB0-47B6-BFF2-D1753DA141CF}"/>
              </a:ext>
            </a:extLst>
          </p:cNvPr>
          <p:cNvSpPr/>
          <p:nvPr/>
        </p:nvSpPr>
        <p:spPr bwMode="auto">
          <a:xfrm>
            <a:off x="2408196" y="115989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3" name="Picture 12">
            <a:hlinkClick r:id="rId3"/>
          </p:cNvPr>
          <p:cNvPicPr>
            <a:picLocks noChangeAspect="1"/>
          </p:cNvPicPr>
          <p:nvPr/>
        </p:nvPicPr>
        <p:blipFill>
          <a:blip r:embed="rId5"/>
          <a:stretch>
            <a:fillRect/>
          </a:stretch>
        </p:blipFill>
        <p:spPr>
          <a:xfrm>
            <a:off x="3867987" y="2692077"/>
            <a:ext cx="2299063" cy="2546866"/>
          </a:xfrm>
          <a:prstGeom prst="rect">
            <a:avLst/>
          </a:prstGeom>
        </p:spPr>
      </p:pic>
      <p:pic>
        <p:nvPicPr>
          <p:cNvPr id="14" name="Picture 13">
            <a:hlinkClick r:id="rId3"/>
          </p:cNvPr>
          <p:cNvPicPr>
            <a:picLocks noChangeAspect="1"/>
          </p:cNvPicPr>
          <p:nvPr/>
        </p:nvPicPr>
        <p:blipFill>
          <a:blip r:embed="rId6"/>
          <a:stretch>
            <a:fillRect/>
          </a:stretch>
        </p:blipFill>
        <p:spPr>
          <a:xfrm>
            <a:off x="6399129" y="2679672"/>
            <a:ext cx="2484489" cy="2494527"/>
          </a:xfrm>
          <a:prstGeom prst="rect">
            <a:avLst/>
          </a:prstGeom>
        </p:spPr>
      </p:pic>
      <p:pic>
        <p:nvPicPr>
          <p:cNvPr id="15" name="Picture 14"/>
          <p:cNvPicPr>
            <a:picLocks noChangeAspect="1"/>
          </p:cNvPicPr>
          <p:nvPr/>
        </p:nvPicPr>
        <p:blipFill>
          <a:blip r:embed="rId7"/>
          <a:stretch>
            <a:fillRect/>
          </a:stretch>
        </p:blipFill>
        <p:spPr>
          <a:xfrm>
            <a:off x="715223" y="5734375"/>
            <a:ext cx="1692973" cy="646331"/>
          </a:xfrm>
          <a:prstGeom prst="rect">
            <a:avLst/>
          </a:prstGeom>
        </p:spPr>
      </p:pic>
      <p:sp>
        <p:nvSpPr>
          <p:cNvPr id="16" name="文本框 12">
            <a:extLst>
              <a:ext uri="{FF2B5EF4-FFF2-40B4-BE49-F238E27FC236}">
                <a16:creationId xmlns:a16="http://schemas.microsoft.com/office/drawing/2014/main" id="{A1BC075A-5FE6-4D88-A237-35D966ACE6AE}"/>
              </a:ext>
            </a:extLst>
          </p:cNvPr>
          <p:cNvSpPr txBox="1"/>
          <p:nvPr/>
        </p:nvSpPr>
        <p:spPr>
          <a:xfrm>
            <a:off x="2917929" y="1082090"/>
            <a:ext cx="7040881" cy="480131"/>
          </a:xfrm>
          <a:prstGeom prst="rect">
            <a:avLst/>
          </a:prstGeom>
          <a:noFill/>
        </p:spPr>
        <p:txBody>
          <a:bodyPr wrap="square" rtlCol="0">
            <a:spAutoFit/>
          </a:bodyPr>
          <a:lstStyle/>
          <a:p>
            <a:pPr>
              <a:lnSpc>
                <a:spcPct val="90000"/>
              </a:lnSpc>
              <a:spcBef>
                <a:spcPct val="0"/>
              </a:spcBef>
              <a:spcAft>
                <a:spcPts val="600"/>
              </a:spcAft>
            </a:pPr>
            <a:r>
              <a:rPr lang="zh-CN" altLang="en-US" sz="2800" b="1" dirty="0">
                <a:latin typeface="DFKai-SB" panose="03000509000000000000" pitchFamily="65" charset="-120"/>
                <a:ea typeface="DFKai-SB" panose="03000509000000000000" pitchFamily="65" charset="-120"/>
              </a:rPr>
              <a:t>領導和</a:t>
            </a:r>
            <a:r>
              <a:rPr lang="zh-CN" altLang="en-US" sz="2800" b="1" dirty="0" smtClean="0">
                <a:latin typeface="DFKai-SB" panose="03000509000000000000" pitchFamily="65" charset="-120"/>
                <a:ea typeface="DFKai-SB" panose="03000509000000000000" pitchFamily="65" charset="-120"/>
              </a:rPr>
              <a:t>協調</a:t>
            </a:r>
            <a:r>
              <a:rPr lang="zh-TW" altLang="en-US" sz="2800" b="1" dirty="0" smtClean="0">
                <a:latin typeface="DFKai-SB" panose="03000509000000000000" pitchFamily="65" charset="-120"/>
                <a:ea typeface="DFKai-SB" panose="03000509000000000000" pitchFamily="65" charset="-120"/>
              </a:rPr>
              <a:t>國際應對</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b="1" dirty="0" smtClean="0">
                <a:latin typeface="DFKai-SB" panose="03000509000000000000" pitchFamily="65" charset="-120"/>
                <a:ea typeface="DFKai-SB" panose="03000509000000000000" pitchFamily="65" charset="-120"/>
              </a:rPr>
              <a:t>疫</a:t>
            </a:r>
            <a:r>
              <a:rPr lang="zh-TW" altLang="en-US" sz="2800" b="1" dirty="0">
                <a:latin typeface="DFKai-SB" panose="03000509000000000000" pitchFamily="65" charset="-120"/>
                <a:ea typeface="DFKai-SB" panose="03000509000000000000" pitchFamily="65" charset="-120"/>
              </a:rPr>
              <a:t>情</a:t>
            </a:r>
          </a:p>
        </p:txBody>
      </p:sp>
      <p:sp>
        <p:nvSpPr>
          <p:cNvPr id="19" name="Rectangle 18">
            <a:hlinkClick r:id="rId8"/>
          </p:cNvPr>
          <p:cNvSpPr/>
          <p:nvPr/>
        </p:nvSpPr>
        <p:spPr>
          <a:xfrm>
            <a:off x="9376396" y="2725115"/>
            <a:ext cx="2290623" cy="1938992"/>
          </a:xfrm>
          <a:prstGeom prst="rect">
            <a:avLst/>
          </a:prstGeom>
          <a:solidFill>
            <a:schemeClr val="accent5">
              <a:lumMod val="20000"/>
              <a:lumOff val="80000"/>
            </a:schemeClr>
          </a:solidFill>
          <a:ln>
            <a:solidFill>
              <a:srgbClr val="FF0000"/>
            </a:solidFill>
          </a:ln>
        </p:spPr>
        <p:txBody>
          <a:bodyPr wrap="square">
            <a:spAutoFit/>
          </a:bodyPr>
          <a:lstStyle/>
          <a:p>
            <a:r>
              <a:rPr lang="zh-TW" altLang="en-US" sz="2400" kern="0" dirty="0" smtClean="0">
                <a:latin typeface="Times New Roman" panose="02020603050405020304" pitchFamily="18" charset="0"/>
                <a:ea typeface="標楷體" panose="03000509000000000000" pitchFamily="65" charset="-120"/>
                <a:cs typeface="Times New Roman" panose="02020603050405020304" pitchFamily="18" charset="0"/>
              </a:rPr>
              <a:t>查看世衞</a:t>
            </a:r>
            <a:r>
              <a:rPr lang="ja-JP" altLang="ja-JP" sz="2400" kern="0" dirty="0" smtClean="0">
                <a:latin typeface="Times New Roman" panose="02020603050405020304" pitchFamily="18" charset="0"/>
                <a:ea typeface="標楷體" panose="03000509000000000000" pitchFamily="65" charset="-120"/>
                <a:cs typeface="Times New Roman" panose="02020603050405020304" pitchFamily="18" charset="0"/>
              </a:rPr>
              <a:t>關於</a:t>
            </a:r>
            <a:r>
              <a:rPr lang="en-US" altLang="ja-JP" sz="2400" kern="0" dirty="0" smtClean="0">
                <a:latin typeface="Times New Roman" panose="02020603050405020304" pitchFamily="18" charset="0"/>
                <a:ea typeface="標楷體" panose="03000509000000000000" pitchFamily="65" charset="-120"/>
                <a:cs typeface="Times New Roman" panose="02020603050405020304" pitchFamily="18" charset="0"/>
              </a:rPr>
              <a:t>COVID-19</a:t>
            </a:r>
            <a:r>
              <a:rPr lang="ja-JP" altLang="ja-JP" sz="2400" kern="0" dirty="0" smtClean="0">
                <a:latin typeface="Times New Roman" panose="02020603050405020304" pitchFamily="18" charset="0"/>
                <a:ea typeface="標楷體" panose="03000509000000000000" pitchFamily="65" charset="-120"/>
                <a:cs typeface="Times New Roman" panose="02020603050405020304" pitchFamily="18" charset="0"/>
              </a:rPr>
              <a:t>和相關健康主題的問答</a:t>
            </a:r>
            <a:r>
              <a:rPr lang="zh-TW" altLang="en-US" sz="2400" kern="0" dirty="0" smtClean="0">
                <a:latin typeface="Times New Roman" panose="02020603050405020304" pitchFamily="18" charset="0"/>
                <a:ea typeface="標楷體" panose="03000509000000000000" pitchFamily="65" charset="-120"/>
                <a:cs typeface="Times New Roman" panose="02020603050405020304" pitchFamily="18" charset="0"/>
              </a:rPr>
              <a:t>，以了解更多。</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Rectangle 19"/>
          <p:cNvSpPr/>
          <p:nvPr/>
        </p:nvSpPr>
        <p:spPr>
          <a:xfrm>
            <a:off x="9376396" y="4669713"/>
            <a:ext cx="2290623" cy="400110"/>
          </a:xfrm>
          <a:prstGeom prst="rect">
            <a:avLst/>
          </a:prstGeom>
          <a:ln w="28575">
            <a:solidFill>
              <a:srgbClr val="FF9966"/>
            </a:solidFill>
          </a:ln>
        </p:spPr>
        <p:txBody>
          <a:bodyPr wrap="square">
            <a:spAutoFit/>
          </a:bodyPr>
          <a:lstStyle/>
          <a:p>
            <a:r>
              <a:rPr lang="zh-TW" altLang="en-US" sz="2000" dirty="0" smtClean="0">
                <a:solidFill>
                  <a:srgbClr val="FF0000"/>
                </a:solidFill>
                <a:latin typeface="DFKai-SB" panose="03000509000000000000" pitchFamily="65" charset="-120"/>
                <a:ea typeface="DFKai-SB" panose="03000509000000000000" pitchFamily="65" charset="-120"/>
              </a:rPr>
              <a:t>點擊圖像了解更多</a:t>
            </a:r>
            <a:endParaRPr lang="ja-JP" altLang="en-US" sz="2000" dirty="0">
              <a:solidFill>
                <a:srgbClr val="FF0000"/>
              </a:solidFill>
            </a:endParaRPr>
          </a:p>
        </p:txBody>
      </p:sp>
    </p:spTree>
    <p:extLst>
      <p:ext uri="{BB962C8B-B14F-4D97-AF65-F5344CB8AC3E}">
        <p14:creationId xmlns:p14="http://schemas.microsoft.com/office/powerpoint/2010/main" val="3159150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1062572" y="2440678"/>
            <a:ext cx="2156235" cy="1821978"/>
          </a:xfrm>
          <a:prstGeom prst="rect">
            <a:avLst/>
          </a:prstGeom>
        </p:spPr>
      </p:pic>
      <p:pic>
        <p:nvPicPr>
          <p:cNvPr id="5" name="Picture 4">
            <a:hlinkClick r:id="rId2"/>
          </p:cNvPr>
          <p:cNvPicPr>
            <a:picLocks noChangeAspect="1"/>
          </p:cNvPicPr>
          <p:nvPr/>
        </p:nvPicPr>
        <p:blipFill>
          <a:blip r:embed="rId4"/>
          <a:stretch>
            <a:fillRect/>
          </a:stretch>
        </p:blipFill>
        <p:spPr>
          <a:xfrm>
            <a:off x="1069662" y="4310219"/>
            <a:ext cx="2156235" cy="1730184"/>
          </a:xfrm>
          <a:prstGeom prst="rect">
            <a:avLst/>
          </a:prstGeom>
        </p:spPr>
      </p:pic>
      <p:pic>
        <p:nvPicPr>
          <p:cNvPr id="8" name="Picture 7"/>
          <p:cNvPicPr>
            <a:picLocks noChangeAspect="1"/>
          </p:cNvPicPr>
          <p:nvPr/>
        </p:nvPicPr>
        <p:blipFill>
          <a:blip r:embed="rId5"/>
          <a:stretch>
            <a:fillRect/>
          </a:stretch>
        </p:blipFill>
        <p:spPr>
          <a:xfrm>
            <a:off x="546435" y="270690"/>
            <a:ext cx="1594256" cy="580365"/>
          </a:xfrm>
          <a:prstGeom prst="rect">
            <a:avLst/>
          </a:prstGeom>
        </p:spPr>
      </p:pic>
      <p:sp>
        <p:nvSpPr>
          <p:cNvPr id="9" name="Rectangle 8"/>
          <p:cNvSpPr/>
          <p:nvPr/>
        </p:nvSpPr>
        <p:spPr>
          <a:xfrm>
            <a:off x="673725" y="1021250"/>
            <a:ext cx="10772900" cy="1292662"/>
          </a:xfrm>
          <a:prstGeom prst="rect">
            <a:avLst/>
          </a:prstGeom>
        </p:spPr>
        <p:txBody>
          <a:bodyPr wrap="square">
            <a:spAutoFit/>
          </a:bodyPr>
          <a:lstStyle/>
          <a:p>
            <a:r>
              <a:rPr lang="zh-TW" altLang="ja-JP" sz="2600" dirty="0" smtClean="0">
                <a:latin typeface="標楷體" panose="03000509000000000000" pitchFamily="65" charset="-120"/>
                <a:ea typeface="標楷體" panose="03000509000000000000" pitchFamily="65" charset="-120"/>
              </a:rPr>
              <a:t>我們每天都接觸到大量關於</a:t>
            </a:r>
            <a:r>
              <a:rPr lang="en-US" altLang="ja-JP" sz="2600" dirty="0" smtClean="0">
                <a:latin typeface="Times New Roman" panose="02020603050405020304" pitchFamily="18" charset="0"/>
                <a:ea typeface="標楷體" panose="03000509000000000000" pitchFamily="65" charset="-120"/>
                <a:cs typeface="Times New Roman" panose="02020603050405020304" pitchFamily="18" charset="0"/>
              </a:rPr>
              <a:t>COVID-19</a:t>
            </a:r>
            <a:r>
              <a:rPr lang="zh-TW" altLang="ja-JP" sz="2600" dirty="0" smtClean="0">
                <a:latin typeface="標楷體" panose="03000509000000000000" pitchFamily="65" charset="-120"/>
                <a:ea typeface="標楷體" panose="03000509000000000000" pitchFamily="65" charset="-120"/>
              </a:rPr>
              <a:t>的</a:t>
            </a:r>
            <a:r>
              <a:rPr lang="zh-TW" altLang="en-US" sz="2600" dirty="0" smtClean="0">
                <a:latin typeface="標楷體" panose="03000509000000000000" pitchFamily="65" charset="-120"/>
                <a:ea typeface="標楷體" panose="03000509000000000000" pitchFamily="65" charset="-120"/>
              </a:rPr>
              <a:t>資訊</a:t>
            </a:r>
            <a:r>
              <a:rPr lang="zh-TW" altLang="ja-JP" sz="2600" dirty="0" smtClean="0">
                <a:latin typeface="標楷體" panose="03000509000000000000" pitchFamily="65" charset="-120"/>
                <a:ea typeface="標楷體" panose="03000509000000000000" pitchFamily="65" charset="-120"/>
              </a:rPr>
              <a:t>，但這些</a:t>
            </a:r>
            <a:r>
              <a:rPr lang="zh-TW" altLang="en-US" sz="2600" dirty="0" smtClean="0">
                <a:latin typeface="標楷體" panose="03000509000000000000" pitchFamily="65" charset="-120"/>
                <a:ea typeface="標楷體" panose="03000509000000000000" pitchFamily="65" charset="-120"/>
              </a:rPr>
              <a:t>資訊</a:t>
            </a:r>
            <a:r>
              <a:rPr lang="zh-TW" altLang="ja-JP" sz="2600" dirty="0" smtClean="0">
                <a:latin typeface="標楷體" panose="03000509000000000000" pitchFamily="65" charset="-120"/>
                <a:ea typeface="標楷體" panose="03000509000000000000" pitchFamily="65" charset="-120"/>
              </a:rPr>
              <a:t>並非</a:t>
            </a:r>
            <a:r>
              <a:rPr lang="zh-TW" altLang="ja-JP" sz="2600" dirty="0">
                <a:latin typeface="標楷體" panose="03000509000000000000" pitchFamily="65" charset="-120"/>
                <a:ea typeface="標楷體" panose="03000509000000000000" pitchFamily="65" charset="-120"/>
              </a:rPr>
              <a:t>都</a:t>
            </a:r>
            <a:r>
              <a:rPr lang="zh-TW" altLang="ja-JP" sz="2600" dirty="0" smtClean="0">
                <a:latin typeface="標楷體" panose="03000509000000000000" pitchFamily="65" charset="-120"/>
                <a:ea typeface="標楷體" panose="03000509000000000000" pitchFamily="65" charset="-120"/>
              </a:rPr>
              <a:t>可靠</a:t>
            </a:r>
            <a:r>
              <a:rPr lang="zh-TW" altLang="en-US" sz="2600" dirty="0" smtClean="0">
                <a:latin typeface="標楷體" panose="03000509000000000000" pitchFamily="65" charset="-120"/>
                <a:ea typeface="標楷體" panose="03000509000000000000" pitchFamily="65" charset="-120"/>
              </a:rPr>
              <a:t>，甚至是誤導或虛假的資訊</a:t>
            </a:r>
            <a:r>
              <a:rPr lang="zh-TW" altLang="ja-JP" sz="2600" dirty="0" smtClean="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世衞也提供策略提高大眾資訊素養，亦為公眾提供正確資訊。</a:t>
            </a:r>
            <a:endParaRPr lang="ja-JP" altLang="ja-JP" sz="2600" dirty="0">
              <a:latin typeface="標楷體" panose="03000509000000000000" pitchFamily="65" charset="-120"/>
              <a:ea typeface="標楷體" panose="03000509000000000000" pitchFamily="65" charset="-120"/>
            </a:endParaRPr>
          </a:p>
        </p:txBody>
      </p:sp>
      <p:pic>
        <p:nvPicPr>
          <p:cNvPr id="10" name="Picture 9">
            <a:hlinkClick r:id="rId2"/>
          </p:cNvPr>
          <p:cNvPicPr>
            <a:picLocks noChangeAspect="1"/>
          </p:cNvPicPr>
          <p:nvPr/>
        </p:nvPicPr>
        <p:blipFill>
          <a:blip r:embed="rId6"/>
          <a:stretch>
            <a:fillRect/>
          </a:stretch>
        </p:blipFill>
        <p:spPr>
          <a:xfrm>
            <a:off x="4060750" y="2685385"/>
            <a:ext cx="6280678" cy="3542686"/>
          </a:xfrm>
          <a:prstGeom prst="rect">
            <a:avLst/>
          </a:prstGeom>
        </p:spPr>
      </p:pic>
      <p:sp>
        <p:nvSpPr>
          <p:cNvPr id="11" name="Rectangle 10"/>
          <p:cNvSpPr/>
          <p:nvPr/>
        </p:nvSpPr>
        <p:spPr>
          <a:xfrm>
            <a:off x="4073815" y="2209846"/>
            <a:ext cx="6280677" cy="461665"/>
          </a:xfrm>
          <a:prstGeom prst="rect">
            <a:avLst/>
          </a:prstGeom>
          <a:solidFill>
            <a:schemeClr val="accent6">
              <a:lumMod val="20000"/>
              <a:lumOff val="80000"/>
            </a:schemeClr>
          </a:solidFill>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點擊圖像了解更多</a:t>
            </a:r>
            <a:endParaRPr lang="ja-JP" altLang="en-US" sz="2400" dirty="0">
              <a:solidFill>
                <a:srgbClr val="FF0000"/>
              </a:solidFill>
            </a:endParaRPr>
          </a:p>
        </p:txBody>
      </p:sp>
      <p:sp>
        <p:nvSpPr>
          <p:cNvPr id="12" name="Rectangle 11"/>
          <p:cNvSpPr/>
          <p:nvPr/>
        </p:nvSpPr>
        <p:spPr>
          <a:xfrm>
            <a:off x="3218807" y="6353861"/>
            <a:ext cx="7379920" cy="307777"/>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衞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www.who.int/zh/news-room/spotlight/let-s-flatten-the-infodemic-curve</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1464168" y="6167169"/>
            <a:ext cx="1502700" cy="573690"/>
          </a:xfrm>
          <a:prstGeom prst="rect">
            <a:avLst/>
          </a:prstGeom>
        </p:spPr>
      </p:pic>
      <p:sp>
        <p:nvSpPr>
          <p:cNvPr id="14" name="任意多边形: 形状 7">
            <a:extLst>
              <a:ext uri="{FF2B5EF4-FFF2-40B4-BE49-F238E27FC236}">
                <a16:creationId xmlns:a16="http://schemas.microsoft.com/office/drawing/2014/main" id="{38D14C48-A823-4288-9BC6-DF5A8579D713}"/>
              </a:ext>
            </a:extLst>
          </p:cNvPr>
          <p:cNvSpPr/>
          <p:nvPr/>
        </p:nvSpPr>
        <p:spPr bwMode="auto">
          <a:xfrm>
            <a:off x="2289121" y="202780"/>
            <a:ext cx="904196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世衞於全球衞生事務中的角色與功能</a:t>
            </a:r>
            <a:endParaRPr lang="zh-TW"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078851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DFF4C8-205B-46AE-B412-996BE6A7379F}"/>
              </a:ext>
            </a:extLst>
          </p:cNvPr>
          <p:cNvSpPr txBox="1"/>
          <p:nvPr/>
        </p:nvSpPr>
        <p:spPr>
          <a:xfrm>
            <a:off x="324987" y="1197386"/>
            <a:ext cx="8503130" cy="5262979"/>
          </a:xfrm>
          <a:prstGeom prst="rect">
            <a:avLst/>
          </a:prstGeom>
          <a:noFill/>
        </p:spPr>
        <p:txBody>
          <a:bodyPr wrap="square" rtlCol="0">
            <a:spAutoFit/>
          </a:bodyPr>
          <a:lstStyle/>
          <a:p>
            <a:pPr marL="457200" indent="-457200" algn="just">
              <a:buFont typeface="Arial" panose="020B0604020202020204" pitchFamily="34" charset="0"/>
              <a:buChar cha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應對疫</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症、防止疫病全球傳播，世界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要一致</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合作。</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世衞實施</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多項健康</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衞生目標</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制定</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國際標準、為世界各國提供多方面的</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衞生發展援助</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、推行研究與評估衞生風險</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以推動</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全球衞生</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防護合作。</a:t>
            </a:r>
            <a:endPar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buFont typeface="Arial" panose="020B0604020202020204" pitchFamily="34" charset="0"/>
              <a:buChar char="•"/>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事實上，推動</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公共衞生的</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責任，如同推動可持續發展、應對世界能源、糧食與水資源問題等國際議題一樣，都並非</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只</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是</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世</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衞等政府間組織的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事務，亦</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需要國家、社會、組織與個人</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層面</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的配合</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和努力</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。個人應為公眾健康著想，配合衞生政策，並參照世界衞生標準行事，盡好公民應有</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責任</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，身體力行、推而廣之以應對「病毒</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無</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國界」，協力以達到保障公共衞生的效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果</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任意多边形: 形状 4">
            <a:extLst>
              <a:ext uri="{FF2B5EF4-FFF2-40B4-BE49-F238E27FC236}">
                <a16:creationId xmlns:a16="http://schemas.microsoft.com/office/drawing/2014/main" id="{3F87263F-19C7-41FA-9607-4FFF0D0456C9}"/>
              </a:ext>
            </a:extLst>
          </p:cNvPr>
          <p:cNvSpPr/>
          <p:nvPr/>
        </p:nvSpPr>
        <p:spPr>
          <a:xfrm>
            <a:off x="3574977" y="281348"/>
            <a:ext cx="4489450" cy="6734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400" b="1" dirty="0" smtClean="0">
                <a:solidFill>
                  <a:srgbClr val="FFFFFF"/>
                </a:solidFill>
                <a:latin typeface="DFKai-SB" panose="03000509000000000000" pitchFamily="65" charset="-120"/>
                <a:ea typeface="DFKai-SB" panose="03000509000000000000" pitchFamily="65" charset="-120"/>
              </a:rPr>
              <a:t>總結</a:t>
            </a:r>
            <a:endParaRPr lang="zh-CN" altLang="en-US" sz="4400" b="1" dirty="0">
              <a:solidFill>
                <a:srgbClr val="FFFFFF"/>
              </a:solidFill>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a:stretch>
            <a:fillRect/>
          </a:stretch>
        </p:blipFill>
        <p:spPr>
          <a:xfrm>
            <a:off x="9050526" y="1662545"/>
            <a:ext cx="2777297" cy="1895740"/>
          </a:xfrm>
          <a:prstGeom prst="rect">
            <a:avLst/>
          </a:prstGeom>
        </p:spPr>
      </p:pic>
      <p:pic>
        <p:nvPicPr>
          <p:cNvPr id="4" name="Picture 3"/>
          <p:cNvPicPr>
            <a:picLocks noChangeAspect="1"/>
          </p:cNvPicPr>
          <p:nvPr/>
        </p:nvPicPr>
        <p:blipFill>
          <a:blip r:embed="rId3"/>
          <a:stretch>
            <a:fillRect/>
          </a:stretch>
        </p:blipFill>
        <p:spPr>
          <a:xfrm>
            <a:off x="9050526" y="3715789"/>
            <a:ext cx="2777297" cy="2188232"/>
          </a:xfrm>
          <a:prstGeom prst="rect">
            <a:avLst/>
          </a:prstGeom>
        </p:spPr>
      </p:pic>
    </p:spTree>
    <p:extLst>
      <p:ext uri="{BB962C8B-B14F-4D97-AF65-F5344CB8AC3E}">
        <p14:creationId xmlns:p14="http://schemas.microsoft.com/office/powerpoint/2010/main" val="10034715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0149" y="391250"/>
            <a:ext cx="3587931" cy="645069"/>
          </a:xfrm>
        </p:spPr>
        <p:txBody>
          <a:bodyPr/>
          <a:lstStyle/>
          <a:p>
            <a:r>
              <a:rPr kumimoji="1" lang="zh-TW" altLang="en-US" b="1" dirty="0" smtClean="0">
                <a:latin typeface="標楷體" panose="03000509000000000000" pitchFamily="65" charset="-120"/>
                <a:ea typeface="標楷體" panose="03000509000000000000" pitchFamily="65" charset="-120"/>
              </a:rPr>
              <a:t>延伸參考資源</a:t>
            </a:r>
            <a:endParaRPr kumimoji="1" lang="ja-JP" altLang="en-US" b="1" dirty="0">
              <a:latin typeface="標楷體" panose="03000509000000000000" pitchFamily="65" charset="-120"/>
              <a:ea typeface="標楷體" panose="03000509000000000000" pitchFamily="65" charset="-120"/>
            </a:endParaRPr>
          </a:p>
        </p:txBody>
      </p:sp>
      <p:sp>
        <p:nvSpPr>
          <p:cNvPr id="3" name="Content Placeholder 2"/>
          <p:cNvSpPr>
            <a:spLocks noGrp="1"/>
          </p:cNvSpPr>
          <p:nvPr>
            <p:ph idx="1"/>
          </p:nvPr>
        </p:nvSpPr>
        <p:spPr>
          <a:xfrm>
            <a:off x="664029" y="1268277"/>
            <a:ext cx="10940538" cy="5297986"/>
          </a:xfrm>
        </p:spPr>
        <p:txBody>
          <a:bodyPr/>
          <a:lstStyle/>
          <a:p>
            <a:pPr>
              <a:spcAft>
                <a:spcPts val="0"/>
              </a:spcAft>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en-US" altLang="zh-CN" sz="22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CN" altLang="en-US" sz="2200" dirty="0" smtClean="0">
                <a:latin typeface="Times New Roman" panose="02020603050405020304" pitchFamily="18" charset="0"/>
                <a:ea typeface="標楷體" panose="03000509000000000000" pitchFamily="65" charset="-120"/>
                <a:cs typeface="Times New Roman" panose="02020603050405020304" pitchFamily="18" charset="0"/>
              </a:rPr>
              <a:t>年世界衞生日 </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200" dirty="0" smtClean="0">
                <a:latin typeface="Times New Roman" panose="02020603050405020304" pitchFamily="18" charset="0"/>
                <a:ea typeface="標楷體" panose="03000509000000000000" pitchFamily="65" charset="-120"/>
                <a:cs typeface="Times New Roman" panose="02020603050405020304" pitchFamily="18" charset="0"/>
              </a:rPr>
              <a:t>www.who.int/zh/campaigns/world-health-day/2022</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TW" altLang="en-US" sz="2200" i="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i="1" dirty="0" smtClean="0">
                <a:latin typeface="Times New Roman" panose="02020603050405020304" pitchFamily="18" charset="0"/>
                <a:ea typeface="標楷體" panose="03000509000000000000" pitchFamily="65" charset="-120"/>
                <a:cs typeface="Times New Roman" panose="02020603050405020304" pitchFamily="18" charset="0"/>
              </a:rPr>
              <a:t>Health Promotion Glossary of Terms 2021 </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www.who.int/publications/i/item/9789240038349)</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世衞關於 </a:t>
            </a:r>
            <a:r>
              <a:rPr lang="en-US" altLang="zh-CN" sz="2200" dirty="0" smtClean="0">
                <a:latin typeface="Times New Roman" panose="02020603050405020304" pitchFamily="18" charset="0"/>
                <a:ea typeface="標楷體" panose="03000509000000000000" pitchFamily="65" charset="-120"/>
                <a:cs typeface="Times New Roman" panose="02020603050405020304" pitchFamily="18" charset="0"/>
              </a:rPr>
              <a:t>2016-2021</a:t>
            </a:r>
            <a:r>
              <a:rPr lang="zh-CN" altLang="en-US" sz="2200" dirty="0" smtClean="0">
                <a:latin typeface="Times New Roman" panose="02020603050405020304" pitchFamily="18" charset="0"/>
                <a:ea typeface="標楷體" panose="03000509000000000000" pitchFamily="65" charset="-120"/>
                <a:cs typeface="Times New Roman" panose="02020603050405020304" pitchFamily="18" charset="0"/>
              </a:rPr>
              <a:t>年全球衞生部門愛滋病毒戰略</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apps.who.int/iris/bitstream/handle/10665/246178/WHO-HIV-2016.05-chi.pdf)</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CN" altLang="ja-JP" sz="2200" dirty="0" smtClean="0">
                <a:latin typeface="Times New Roman" panose="02020603050405020304" pitchFamily="18" charset="0"/>
                <a:ea typeface="標楷體" panose="03000509000000000000" pitchFamily="65" charset="-120"/>
                <a:cs typeface="Times New Roman" panose="02020603050405020304" pitchFamily="18" charset="0"/>
              </a:rPr>
              <a:t>有關被忽視的熱帶病</a:t>
            </a:r>
            <a:r>
              <a:rPr lang="en-US" altLang="zh-CN" sz="2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kumimoji="1" lang="en-US" altLang="ja-JP" sz="2200" dirty="0">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www.who.int/zh/news-room/questions-and-answers/item/neglected-tropical-diseases</a:t>
            </a:r>
            <a:r>
              <a:rPr kumimoji="1"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世衞關於</a:t>
            </a:r>
            <a:r>
              <a:rPr lang="ja-JP" altLang="en-US" sz="2200" dirty="0" smtClean="0">
                <a:latin typeface="Times New Roman" panose="02020603050405020304" pitchFamily="18" charset="0"/>
                <a:ea typeface="標楷體" panose="03000509000000000000" pitchFamily="65" charset="-120"/>
                <a:cs typeface="Times New Roman" panose="02020603050405020304" pitchFamily="18" charset="0"/>
              </a:rPr>
              <a:t>城市健康 </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www.who.int/zh/news-room/fact-sheets/detail/urban-health</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世衞關於</a:t>
            </a:r>
            <a:r>
              <a:rPr lang="ja-JP" altLang="en-US" sz="2200" dirty="0" smtClean="0">
                <a:latin typeface="Times New Roman" panose="02020603050405020304" pitchFamily="18" charset="0"/>
                <a:ea typeface="標楷體" panose="03000509000000000000" pitchFamily="65" charset="-120"/>
                <a:cs typeface="Times New Roman" panose="02020603050405020304" pitchFamily="18" charset="0"/>
              </a:rPr>
              <a:t>空氣污染 </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latin typeface="Times New Roman" panose="02020603050405020304" pitchFamily="18" charset="0"/>
                <a:ea typeface="標楷體" panose="03000509000000000000" pitchFamily="65" charset="-120"/>
                <a:cs typeface="Times New Roman" panose="02020603050405020304" pitchFamily="18" charset="0"/>
              </a:rPr>
              <a:t>www.who.int/zh/health-topics/air-pollution#tab=tab_1</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CN" altLang="en-US" sz="2200" dirty="0" smtClean="0">
                <a:latin typeface="Times New Roman" panose="02020603050405020304" pitchFamily="18" charset="0"/>
                <a:ea typeface="標楷體" panose="03000509000000000000" pitchFamily="65" charset="-120"/>
                <a:cs typeface="Times New Roman" panose="02020603050405020304" pitchFamily="18" charset="0"/>
              </a:rPr>
              <a:t>世衞</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關於</a:t>
            </a:r>
            <a:r>
              <a:rPr lang="zh-CN" altLang="en-US" sz="2200" dirty="0" smtClean="0">
                <a:latin typeface="Times New Roman" panose="02020603050405020304" pitchFamily="18" charset="0"/>
                <a:ea typeface="標楷體" panose="03000509000000000000" pitchFamily="65" charset="-120"/>
                <a:cs typeface="Times New Roman" panose="02020603050405020304" pitchFamily="18" charset="0"/>
              </a:rPr>
              <a:t>居家期間保持健康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www.who.int/zh/campaigns/connecting-the-world-to-combat-coronavirus/healthyathome)</a:t>
            </a:r>
          </a:p>
          <a:p>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「健康中國</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」規劃</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2016 (http</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big5.www.gov.cn/gate/big5/www.gov.cn/gongbao/content/2016/content_5133024.htm)</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237770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406" y="382543"/>
            <a:ext cx="10515600" cy="740864"/>
          </a:xfrm>
        </p:spPr>
        <p:txBody>
          <a:bodyPr/>
          <a:lstStyle/>
          <a:p>
            <a:pPr algn="ctr"/>
            <a:r>
              <a:rPr kumimoji="1" lang="zh-TW" altLang="en-US" b="1" dirty="0" smtClean="0">
                <a:latin typeface="標楷體" panose="03000509000000000000" pitchFamily="65" charset="-120"/>
                <a:ea typeface="標楷體" panose="03000509000000000000" pitchFamily="65" charset="-120"/>
              </a:rPr>
              <a:t>延伸參考資源</a:t>
            </a:r>
            <a:endParaRPr kumimoji="1" lang="ja-JP" altLang="en-US" b="1" dirty="0"/>
          </a:p>
        </p:txBody>
      </p:sp>
      <p:sp>
        <p:nvSpPr>
          <p:cNvPr id="3" name="Content Placeholder 2"/>
          <p:cNvSpPr>
            <a:spLocks noGrp="1"/>
          </p:cNvSpPr>
          <p:nvPr>
            <p:ph idx="1"/>
          </p:nvPr>
        </p:nvSpPr>
        <p:spPr>
          <a:xfrm>
            <a:off x="803366" y="1189899"/>
            <a:ext cx="10515600" cy="5263152"/>
          </a:xfrm>
        </p:spPr>
        <p:txBody>
          <a:bodyPr/>
          <a:lstStyle/>
          <a:p>
            <a:pPr lvl="0"/>
            <a:r>
              <a:rPr lang="zh-CN"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健康中國行動（</a:t>
            </a:r>
            <a:r>
              <a:rPr lang="en-US" altLang="zh-CN"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2019—2030</a:t>
            </a:r>
            <a:r>
              <a:rPr lang="zh-CN" altLang="en-US" sz="2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lvl="0" indent="0">
              <a:buNone/>
            </a:pPr>
            <a:r>
              <a:rPr lang="en-US" altLang="zh-CN" sz="2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2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www.gov.cn/xinwen/2019-07/15/content_5409694.htm</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r>
              <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國家新冠肺炎疫情防控服務專區</a:t>
            </a:r>
            <a:r>
              <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http://www.gov.cn/fuwu/zt/yqfkzq/index.htm)</a:t>
            </a:r>
          </a:p>
          <a:p>
            <a:pPr lvl="0"/>
            <a:r>
              <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國家衞生健康委員會</a:t>
            </a:r>
            <a:r>
              <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疫情通報  </a:t>
            </a:r>
            <a:r>
              <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http://www.nhc.gov.cn/xcs/yqtb/list_gzbd.shtml)</a:t>
            </a:r>
          </a:p>
          <a:p>
            <a:pPr lvl="0"/>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香港衞生署 </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冠狀病毒病專題網站</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同心抗疫</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(https://www.coronavirus.gov.hk/chi</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hlinkClick r:id="rId2"/>
              </a:rPr>
              <a:t>/</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lvl="0"/>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香港衞生防護中心 </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(https://www.chp.gov.hk/tc/)</a:t>
            </a:r>
          </a:p>
          <a:p>
            <a:pPr lvl="0"/>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香港的藥物註冊 </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(https://www.dh.gov.hk/tc_chi/useful/useful_registration/useful_registration.html)</a:t>
            </a:r>
          </a:p>
          <a:p>
            <a:pPr lvl="0"/>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香港</a:t>
            </a:r>
            <a:r>
              <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藥物名冊 </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https://www.ha.org.hk/hadf/zh-hk/Drug-Formulary-Management.html</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lvl="0"/>
            <a:r>
              <a:rPr lang="zh-TW"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衞生署藥物辦公室提供的</a:t>
            </a:r>
            <a:r>
              <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藥物知識</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ja-JP"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https://www.drugoffice.gov.hk/eps/do/tc/consumer/news_informations/knowledge.html</a:t>
            </a:r>
            <a:r>
              <a:rPr lang="en-US" altLang="zh-TW"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2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01627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5150" y="1731781"/>
            <a:ext cx="11142084" cy="4093428"/>
          </a:xfrm>
          <a:prstGeom prst="rect">
            <a:avLst/>
          </a:prstGeom>
          <a:ln w="57150">
            <a:solidFill>
              <a:srgbClr val="0070C0"/>
            </a:solidFill>
          </a:ln>
        </p:spPr>
        <p:txBody>
          <a:bodyPr wrap="square">
            <a:spAutoFit/>
          </a:bodyPr>
          <a:lstStyle/>
          <a:p>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國家在</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「健康中國</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」規劃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》(2016)  </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提出多項規劃，其中包括以下以達到全民健康覆蓋 </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 </a:t>
            </a:r>
          </a:p>
          <a:p>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強化</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覆蓋全民的</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公共衞生服務，到</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年實現</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全人群、全生命週期的慢性病健康管理，總體癌症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年生存率提高</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。繼續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實施擴大國家免疫規劃，適齡兒童國家免疫規劃疫苗接種率維持在較</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高水平。</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推進</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基本</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服務均等</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化，繼續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實施完善國家基本</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服務項目和重大</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服務項目，加強疾病經濟負擔研究，適時調整項目經費標準，不斷豐富和拓展服務內容，提高服務質量，使城鄉居民享有均等化的基本</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服務，做好流動人口基本</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公共衞生計</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生服務均等化工作。</a:t>
            </a:r>
          </a:p>
        </p:txBody>
      </p:sp>
      <p:sp>
        <p:nvSpPr>
          <p:cNvPr id="7" name="矩形 6">
            <a:extLst>
              <a:ext uri="{FF2B5EF4-FFF2-40B4-BE49-F238E27FC236}">
                <a16:creationId xmlns:a16="http://schemas.microsoft.com/office/drawing/2014/main" id="{E2AEDAE1-F95B-424C-9816-2CC4C2B69B2E}"/>
              </a:ext>
            </a:extLst>
          </p:cNvPr>
          <p:cNvSpPr/>
          <p:nvPr/>
        </p:nvSpPr>
        <p:spPr>
          <a:xfrm>
            <a:off x="475150" y="6073375"/>
            <a:ext cx="8851730" cy="584775"/>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rPr>
              <a:t>資料</a:t>
            </a:r>
            <a:r>
              <a:rPr lang="zh-CN" altLang="en-US" sz="1600" dirty="0" smtClean="0">
                <a:latin typeface="DFKai-SB" panose="03000509000000000000" pitchFamily="65" charset="-120"/>
                <a:ea typeface="DFKai-SB" panose="03000509000000000000" pitchFamily="65" charset="-120"/>
              </a:rPr>
              <a:t>來源：</a:t>
            </a:r>
            <a:r>
              <a:rPr lang="zh-TW" altLang="en-US" sz="1600" dirty="0" smtClean="0">
                <a:latin typeface="DFKai-SB" panose="03000509000000000000" pitchFamily="65" charset="-120"/>
                <a:ea typeface="DFKai-SB" panose="03000509000000000000" pitchFamily="65" charset="-120"/>
              </a:rPr>
              <a:t>中國政府網</a:t>
            </a:r>
            <a:r>
              <a:rPr lang="en-US" altLang="zh-TW" sz="1600" dirty="0" smtClean="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big5.www.gov.cn/gate/big5/www.gov.cn/gongbao/content/2016/content_5133024.htm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25">
            <a:extLst>
              <a:ext uri="{FF2B5EF4-FFF2-40B4-BE49-F238E27FC236}">
                <a16:creationId xmlns:a16="http://schemas.microsoft.com/office/drawing/2014/main" id="{6F568401-FE07-4F2B-AAC0-B39464F36AAD}"/>
              </a:ext>
            </a:extLst>
          </p:cNvPr>
          <p:cNvSpPr txBox="1"/>
          <p:nvPr/>
        </p:nvSpPr>
        <p:spPr>
          <a:xfrm>
            <a:off x="4027447" y="1081861"/>
            <a:ext cx="3567228" cy="480131"/>
          </a:xfrm>
          <a:prstGeom prst="rect">
            <a:avLst/>
          </a:prstGeom>
          <a:noFill/>
        </p:spPr>
        <p:txBody>
          <a:bodyPr wrap="square" rtlCol="0">
            <a:spAutoFit/>
          </a:bodyPr>
          <a:lstStyle/>
          <a:p>
            <a:pPr>
              <a:lnSpc>
                <a:spcPct val="90000"/>
              </a:lnSpc>
              <a:spcBef>
                <a:spcPct val="0"/>
              </a:spcBef>
              <a:spcAft>
                <a:spcPts val="600"/>
              </a:spcAft>
            </a:pPr>
            <a:r>
              <a:rPr lang="zh-TW" altLang="en-US" sz="2800" b="1" kern="1200" dirty="0" smtClean="0">
                <a:latin typeface="DFKai-SB" panose="03000509000000000000" pitchFamily="65" charset="-120"/>
                <a:ea typeface="DFKai-SB" panose="03000509000000000000" pitchFamily="65" charset="-120"/>
                <a:cs typeface="+mj-cs"/>
              </a:rPr>
              <a:t>國家的</a:t>
            </a:r>
            <a:r>
              <a:rPr lang="zh-CN" altLang="en-US" sz="2800" b="1" kern="1200" dirty="0" smtClean="0">
                <a:latin typeface="DFKai-SB" panose="03000509000000000000" pitchFamily="65" charset="-120"/>
                <a:ea typeface="DFKai-SB" panose="03000509000000000000" pitchFamily="65" charset="-120"/>
                <a:cs typeface="+mj-cs"/>
              </a:rPr>
              <a:t>全民</a:t>
            </a:r>
            <a:r>
              <a:rPr lang="zh-CN" altLang="en-US" sz="2800" b="1" kern="1200" dirty="0">
                <a:latin typeface="DFKai-SB" panose="03000509000000000000" pitchFamily="65" charset="-120"/>
                <a:ea typeface="DFKai-SB" panose="03000509000000000000" pitchFamily="65" charset="-120"/>
                <a:cs typeface="+mj-cs"/>
              </a:rPr>
              <a:t>健康</a:t>
            </a:r>
            <a:r>
              <a:rPr lang="zh-CN" altLang="en-US" sz="2800" b="1" kern="1200" dirty="0" smtClean="0">
                <a:latin typeface="DFKai-SB" panose="03000509000000000000" pitchFamily="65" charset="-120"/>
                <a:ea typeface="DFKai-SB" panose="03000509000000000000" pitchFamily="65" charset="-120"/>
                <a:cs typeface="+mj-cs"/>
              </a:rPr>
              <a:t>覆蓋</a:t>
            </a:r>
            <a:endParaRPr lang="en-US" altLang="zh-CN" sz="2800" b="1" kern="1200" dirty="0">
              <a:latin typeface="DFKai-SB" panose="03000509000000000000" pitchFamily="65" charset="-120"/>
              <a:ea typeface="DFKai-SB" panose="03000509000000000000" pitchFamily="65" charset="-120"/>
              <a:cs typeface="+mj-cs"/>
            </a:endParaRPr>
          </a:p>
        </p:txBody>
      </p:sp>
      <p:sp>
        <p:nvSpPr>
          <p:cNvPr id="9" name="Title 1"/>
          <p:cNvSpPr>
            <a:spLocks noGrp="1"/>
          </p:cNvSpPr>
          <p:nvPr>
            <p:ph type="title"/>
          </p:nvPr>
        </p:nvSpPr>
        <p:spPr>
          <a:xfrm>
            <a:off x="3513908" y="244392"/>
            <a:ext cx="4402183" cy="723446"/>
          </a:xfrm>
        </p:spPr>
        <p:txBody>
          <a:bodyPr/>
          <a:lstStyle/>
          <a:p>
            <a:pPr algn="ctr"/>
            <a:r>
              <a:rPr kumimoji="1" lang="zh-TW" altLang="en-US" b="1" dirty="0" smtClean="0">
                <a:latin typeface="標楷體" panose="03000509000000000000" pitchFamily="65" charset="-120"/>
                <a:ea typeface="標楷體" panose="03000509000000000000" pitchFamily="65" charset="-120"/>
              </a:rPr>
              <a:t>延伸參考</a:t>
            </a:r>
            <a:endParaRPr kumimoji="1" lang="ja-JP"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58717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4305" y="1938742"/>
            <a:ext cx="11016343" cy="3293209"/>
          </a:xfrm>
          <a:prstGeom prst="rect">
            <a:avLst/>
          </a:prstGeom>
          <a:ln w="57150">
            <a:solidFill>
              <a:srgbClr val="0070C0"/>
            </a:solidFill>
          </a:ln>
        </p:spPr>
        <p:txBody>
          <a:bodyPr wrap="square">
            <a:spAutoFit/>
          </a:bodyPr>
          <a:lstStyle/>
          <a:p>
            <a:pPr marL="342900" indent="-342900">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香港是全球最長壽的地區之一</a:t>
            </a:r>
            <a:r>
              <a:rPr lang="zh-TW" altLang="en-US" sz="2600" dirty="0" smtClean="0">
                <a:latin typeface="標楷體" panose="03000509000000000000" pitchFamily="65" charset="-120"/>
                <a:ea typeface="標楷體" panose="03000509000000000000" pitchFamily="65" charset="-120"/>
              </a:rPr>
              <a:t>，一定</a:t>
            </a:r>
            <a:r>
              <a:rPr lang="zh-TW" altLang="en-US" sz="2600" dirty="0">
                <a:latin typeface="標楷體" panose="03000509000000000000" pitchFamily="65" charset="-120"/>
                <a:ea typeface="標楷體" panose="03000509000000000000" pitchFamily="65" charset="-120"/>
              </a:rPr>
              <a:t>程度上與特區政府在大幅資助下維持本港高質素、可靠、普及和覆蓋面廣闊的公營醫療服務有關。</a:t>
            </a:r>
          </a:p>
          <a:p>
            <a:pPr marL="342900" indent="-342900">
              <a:buFont typeface="Arial" panose="020B0604020202020204" pitchFamily="34" charset="0"/>
              <a:buChar char="•"/>
            </a:pPr>
            <a:r>
              <a:rPr lang="zh-TW" altLang="en-US" sz="2600" dirty="0" smtClean="0">
                <a:latin typeface="標楷體" panose="03000509000000000000" pitchFamily="65" charset="-120"/>
                <a:ea typeface="標楷體" panose="03000509000000000000" pitchFamily="65" charset="-120"/>
              </a:rPr>
              <a:t>特區</a:t>
            </a:r>
            <a:r>
              <a:rPr lang="zh-TW" altLang="en-US" sz="2600" dirty="0">
                <a:latin typeface="標楷體" panose="03000509000000000000" pitchFamily="65" charset="-120"/>
                <a:ea typeface="標楷體" panose="03000509000000000000" pitchFamily="65" charset="-120"/>
              </a:rPr>
              <a:t>政府一直把「全民健康覆蓋」的理念融入本港的醫療衞生政策。香港的公營醫療服務為醫療體系提供一個全民安全網，</a:t>
            </a:r>
            <a:r>
              <a:rPr lang="zh-TW" altLang="en-US" sz="2600" dirty="0" smtClean="0">
                <a:latin typeface="標楷體" panose="03000509000000000000" pitchFamily="65" charset="-120"/>
                <a:ea typeface="標楷體" panose="03000509000000000000" pitchFamily="65" charset="-120"/>
              </a:rPr>
              <a:t>並為</a:t>
            </a:r>
            <a:r>
              <a:rPr lang="zh-TW" altLang="en-US" sz="2600" dirty="0">
                <a:latin typeface="標楷體" panose="03000509000000000000" pitchFamily="65" charset="-120"/>
                <a:ea typeface="標楷體" panose="03000509000000000000" pitchFamily="65" charset="-120"/>
              </a:rPr>
              <a:t>每名市民提供全面的終身醫護服務，在政府的大幅資助下，有需要的巿民能夠以較低廉的收費使用公營醫療服務，並不會因經濟困難而無法獲得適當治療，真正落實「全民健康覆蓋」</a:t>
            </a:r>
            <a:r>
              <a:rPr lang="zh-TW" altLang="en-US" sz="2600" dirty="0" smtClean="0">
                <a:latin typeface="標楷體" panose="03000509000000000000" pitchFamily="65" charset="-120"/>
                <a:ea typeface="標楷體" panose="03000509000000000000" pitchFamily="65" charset="-120"/>
              </a:rPr>
              <a:t>。政府正檢視</a:t>
            </a:r>
            <a:r>
              <a:rPr lang="zh-TW" altLang="en-US" sz="2600" dirty="0">
                <a:latin typeface="標楷體" panose="03000509000000000000" pitchFamily="65" charset="-120"/>
                <a:ea typeface="標楷體" panose="03000509000000000000" pitchFamily="65" charset="-120"/>
              </a:rPr>
              <a:t>引入更多私營醫療服務參與管理慢性病的</a:t>
            </a:r>
            <a:r>
              <a:rPr lang="zh-TW" altLang="en-US" sz="2600" dirty="0" smtClean="0">
                <a:latin typeface="標楷體" panose="03000509000000000000" pitchFamily="65" charset="-120"/>
                <a:ea typeface="標楷體" panose="03000509000000000000" pitchFamily="65" charset="-120"/>
              </a:rPr>
              <a:t>可行性。</a:t>
            </a:r>
            <a:endParaRPr lang="en-US" altLang="zh-TW" sz="2600" dirty="0" smtClean="0">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E2AEDAE1-F95B-424C-9816-2CC4C2B69B2E}"/>
              </a:ext>
            </a:extLst>
          </p:cNvPr>
          <p:cNvSpPr/>
          <p:nvPr/>
        </p:nvSpPr>
        <p:spPr>
          <a:xfrm>
            <a:off x="3410442" y="5430543"/>
            <a:ext cx="7548748" cy="830997"/>
          </a:xfrm>
          <a:prstGeom prst="rect">
            <a:avLst/>
          </a:prstGeom>
        </p:spPr>
        <p:txBody>
          <a:bodyPr wrap="square">
            <a:spAutoFit/>
          </a:bodyPr>
          <a:lstStyle/>
          <a:p>
            <a:r>
              <a:rPr lang="zh-TW" altLang="en-US" sz="1600" dirty="0" smtClean="0">
                <a:latin typeface="DFKai-SB" panose="03000509000000000000" pitchFamily="65" charset="-120"/>
                <a:ea typeface="DFKai-SB" panose="03000509000000000000" pitchFamily="65" charset="-120"/>
              </a:rPr>
              <a:t>資料</a:t>
            </a:r>
            <a:r>
              <a:rPr lang="zh-CN" altLang="en-US" sz="1600" dirty="0" smtClean="0">
                <a:latin typeface="DFKai-SB" panose="03000509000000000000" pitchFamily="65" charset="-120"/>
                <a:ea typeface="DFKai-SB" panose="03000509000000000000" pitchFamily="65" charset="-120"/>
              </a:rPr>
              <a:t>來源：</a:t>
            </a:r>
            <a:r>
              <a:rPr lang="zh-TW" altLang="en-US" sz="1600" dirty="0" smtClean="0">
                <a:latin typeface="DFKai-SB" panose="03000509000000000000" pitchFamily="65" charset="-120"/>
                <a:ea typeface="DFKai-SB" panose="03000509000000000000" pitchFamily="65" charset="-120"/>
              </a:rPr>
              <a:t>香港政府新聞公報</a:t>
            </a:r>
            <a:endParaRPr lang="en-US" altLang="zh-CN" sz="1600"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www.news.gov.hk/chi/2018/04/20180401/20180401_100923_196.html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https://www.info.gov.hk/gia/general/202201/26/P2022012600579.htm</a:t>
            </a:r>
            <a:endPar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25">
            <a:extLst>
              <a:ext uri="{FF2B5EF4-FFF2-40B4-BE49-F238E27FC236}">
                <a16:creationId xmlns:a16="http://schemas.microsoft.com/office/drawing/2014/main" id="{6F568401-FE07-4F2B-AAC0-B39464F36AAD}"/>
              </a:ext>
            </a:extLst>
          </p:cNvPr>
          <p:cNvSpPr txBox="1"/>
          <p:nvPr/>
        </p:nvSpPr>
        <p:spPr>
          <a:xfrm>
            <a:off x="4144746" y="1216986"/>
            <a:ext cx="3567228" cy="480131"/>
          </a:xfrm>
          <a:prstGeom prst="rect">
            <a:avLst/>
          </a:prstGeom>
          <a:noFill/>
        </p:spPr>
        <p:txBody>
          <a:bodyPr wrap="square" rtlCol="0">
            <a:spAutoFit/>
          </a:bodyPr>
          <a:lstStyle/>
          <a:p>
            <a:pPr>
              <a:lnSpc>
                <a:spcPct val="90000"/>
              </a:lnSpc>
              <a:spcBef>
                <a:spcPct val="0"/>
              </a:spcBef>
              <a:spcAft>
                <a:spcPts val="600"/>
              </a:spcAft>
            </a:pPr>
            <a:r>
              <a:rPr lang="zh-TW" altLang="en-US" sz="2800" b="1" kern="1200" dirty="0" smtClean="0">
                <a:latin typeface="DFKai-SB" panose="03000509000000000000" pitchFamily="65" charset="-120"/>
                <a:ea typeface="DFKai-SB" panose="03000509000000000000" pitchFamily="65" charset="-120"/>
                <a:cs typeface="+mj-cs"/>
              </a:rPr>
              <a:t>香港的</a:t>
            </a:r>
            <a:r>
              <a:rPr lang="zh-CN" altLang="en-US" sz="2800" b="1" kern="1200" dirty="0" smtClean="0">
                <a:latin typeface="DFKai-SB" panose="03000509000000000000" pitchFamily="65" charset="-120"/>
                <a:ea typeface="DFKai-SB" panose="03000509000000000000" pitchFamily="65" charset="-120"/>
                <a:cs typeface="+mj-cs"/>
              </a:rPr>
              <a:t>全民</a:t>
            </a:r>
            <a:r>
              <a:rPr lang="zh-CN" altLang="en-US" sz="2800" b="1" kern="1200" dirty="0">
                <a:latin typeface="DFKai-SB" panose="03000509000000000000" pitchFamily="65" charset="-120"/>
                <a:ea typeface="DFKai-SB" panose="03000509000000000000" pitchFamily="65" charset="-120"/>
                <a:cs typeface="+mj-cs"/>
              </a:rPr>
              <a:t>健康</a:t>
            </a:r>
            <a:r>
              <a:rPr lang="zh-CN" altLang="en-US" sz="2800" b="1" kern="1200" dirty="0" smtClean="0">
                <a:latin typeface="DFKai-SB" panose="03000509000000000000" pitchFamily="65" charset="-120"/>
                <a:ea typeface="DFKai-SB" panose="03000509000000000000" pitchFamily="65" charset="-120"/>
                <a:cs typeface="+mj-cs"/>
              </a:rPr>
              <a:t>覆蓋</a:t>
            </a:r>
            <a:endParaRPr lang="en-US" altLang="zh-CN" sz="2800" b="1" kern="1200" dirty="0">
              <a:latin typeface="DFKai-SB" panose="03000509000000000000" pitchFamily="65" charset="-120"/>
              <a:ea typeface="DFKai-SB" panose="03000509000000000000" pitchFamily="65" charset="-120"/>
              <a:cs typeface="+mj-cs"/>
            </a:endParaRPr>
          </a:p>
        </p:txBody>
      </p:sp>
      <p:pic>
        <p:nvPicPr>
          <p:cNvPr id="2" name="Picture 1"/>
          <p:cNvPicPr>
            <a:picLocks noChangeAspect="1"/>
          </p:cNvPicPr>
          <p:nvPr/>
        </p:nvPicPr>
        <p:blipFill>
          <a:blip r:embed="rId2"/>
          <a:stretch>
            <a:fillRect/>
          </a:stretch>
        </p:blipFill>
        <p:spPr>
          <a:xfrm>
            <a:off x="624305" y="5465009"/>
            <a:ext cx="2545301" cy="762066"/>
          </a:xfrm>
          <a:prstGeom prst="rect">
            <a:avLst/>
          </a:prstGeom>
        </p:spPr>
      </p:pic>
      <p:sp>
        <p:nvSpPr>
          <p:cNvPr id="9" name="Title 1"/>
          <p:cNvSpPr>
            <a:spLocks noGrp="1"/>
          </p:cNvSpPr>
          <p:nvPr>
            <p:ph type="title"/>
          </p:nvPr>
        </p:nvSpPr>
        <p:spPr>
          <a:xfrm>
            <a:off x="3666308" y="260482"/>
            <a:ext cx="4524103" cy="723446"/>
          </a:xfrm>
        </p:spPr>
        <p:txBody>
          <a:bodyPr/>
          <a:lstStyle/>
          <a:p>
            <a:pPr algn="ctr"/>
            <a:r>
              <a:rPr kumimoji="1" lang="zh-TW" altLang="en-US" b="1" dirty="0" smtClean="0">
                <a:latin typeface="標楷體" panose="03000509000000000000" pitchFamily="65" charset="-120"/>
                <a:ea typeface="標楷體" panose="03000509000000000000" pitchFamily="65" charset="-120"/>
              </a:rPr>
              <a:t>延伸參考</a:t>
            </a:r>
            <a:endParaRPr kumimoji="1" lang="ja-JP"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11887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80F9C4F-853D-443A-8CF9-D27AB9E06611}"/>
              </a:ext>
            </a:extLst>
          </p:cNvPr>
          <p:cNvSpPr txBox="1"/>
          <p:nvPr/>
        </p:nvSpPr>
        <p:spPr>
          <a:xfrm>
            <a:off x="5772883" y="6105663"/>
            <a:ext cx="2510366" cy="646331"/>
          </a:xfrm>
          <a:prstGeom prst="rect">
            <a:avLst/>
          </a:prstGeom>
          <a:noFill/>
        </p:spPr>
        <p:txBody>
          <a:bodyPr wrap="square" rtlCol="0">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err="1" smtClean="0">
                <a:latin typeface="Times New Roman" panose="02020603050405020304" pitchFamily="18" charset="0"/>
                <a:ea typeface="DFKai-SB" panose="03000509000000000000" pitchFamily="65" charset="-120"/>
                <a:cs typeface="Times New Roman" panose="02020603050405020304" pitchFamily="18" charset="0"/>
              </a:rPr>
              <a:t>GovHK</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香港政府一站通</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www.gov.hk/tc/residents/health/hosp/overview.htm</a:t>
            </a:r>
          </a:p>
        </p:txBody>
      </p:sp>
      <p:pic>
        <p:nvPicPr>
          <p:cNvPr id="9" name="图片 8">
            <a:extLst>
              <a:ext uri="{FF2B5EF4-FFF2-40B4-BE49-F238E27FC236}">
                <a16:creationId xmlns:a16="http://schemas.microsoft.com/office/drawing/2014/main" id="{E17392C9-9155-4D0A-AA36-42B7C649D8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57547" y="1306974"/>
            <a:ext cx="6418418" cy="4675125"/>
          </a:xfrm>
          <a:prstGeom prst="rect">
            <a:avLst/>
          </a:prstGeom>
        </p:spPr>
      </p:pic>
      <p:sp>
        <p:nvSpPr>
          <p:cNvPr id="10" name="文本框 9">
            <a:extLst>
              <a:ext uri="{FF2B5EF4-FFF2-40B4-BE49-F238E27FC236}">
                <a16:creationId xmlns:a16="http://schemas.microsoft.com/office/drawing/2014/main" id="{2CB65426-9AD0-450E-83D3-9E90076211D6}"/>
              </a:ext>
            </a:extLst>
          </p:cNvPr>
          <p:cNvSpPr txBox="1"/>
          <p:nvPr/>
        </p:nvSpPr>
        <p:spPr>
          <a:xfrm>
            <a:off x="4332361" y="716497"/>
            <a:ext cx="4541674" cy="492443"/>
          </a:xfrm>
          <a:prstGeom prst="rect">
            <a:avLst/>
          </a:prstGeom>
          <a:noFill/>
        </p:spPr>
        <p:txBody>
          <a:bodyPr wrap="square" rtlCol="0">
            <a:spAutoFit/>
          </a:bodyPr>
          <a:lstStyle/>
          <a:p>
            <a:r>
              <a:rPr lang="zh-CN" altLang="en-US" sz="2600" b="1" dirty="0">
                <a:latin typeface="DFKai-SB" panose="03000509000000000000" pitchFamily="65" charset="-120"/>
                <a:ea typeface="DFKai-SB" panose="03000509000000000000" pitchFamily="65" charset="-120"/>
              </a:rPr>
              <a:t>香港特別行政區</a:t>
            </a:r>
            <a:r>
              <a:rPr lang="zh-CN" altLang="en-US" sz="2600" b="1" dirty="0" smtClean="0">
                <a:latin typeface="DFKai-SB" panose="03000509000000000000" pitchFamily="65" charset="-120"/>
                <a:ea typeface="DFKai-SB" panose="03000509000000000000" pitchFamily="65" charset="-120"/>
              </a:rPr>
              <a:t>公共衞生</a:t>
            </a:r>
            <a:r>
              <a:rPr lang="zh-CN" altLang="en-US" sz="2600" b="1" dirty="0">
                <a:latin typeface="DFKai-SB" panose="03000509000000000000" pitchFamily="65" charset="-120"/>
                <a:ea typeface="DFKai-SB" panose="03000509000000000000" pitchFamily="65" charset="-120"/>
              </a:rPr>
              <a:t>體系</a:t>
            </a:r>
          </a:p>
        </p:txBody>
      </p:sp>
      <p:sp>
        <p:nvSpPr>
          <p:cNvPr id="13" name="Freeform 5">
            <a:extLst>
              <a:ext uri="{FF2B5EF4-FFF2-40B4-BE49-F238E27FC236}">
                <a16:creationId xmlns:a16="http://schemas.microsoft.com/office/drawing/2014/main" id="{401AF706-EE20-4645-A3AD-72D3F7E98810}"/>
              </a:ext>
            </a:extLst>
          </p:cNvPr>
          <p:cNvSpPr/>
          <p:nvPr/>
        </p:nvSpPr>
        <p:spPr bwMode="auto">
          <a:xfrm>
            <a:off x="3691144" y="81669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矩形 14">
            <a:extLst>
              <a:ext uri="{FF2B5EF4-FFF2-40B4-BE49-F238E27FC236}">
                <a16:creationId xmlns:a16="http://schemas.microsoft.com/office/drawing/2014/main" id="{795E7BAB-4EB5-4AE2-9C28-6C142C6CCAE3}"/>
              </a:ext>
            </a:extLst>
          </p:cNvPr>
          <p:cNvSpPr/>
          <p:nvPr/>
        </p:nvSpPr>
        <p:spPr>
          <a:xfrm>
            <a:off x="306780" y="3883059"/>
            <a:ext cx="3247010" cy="2554545"/>
          </a:xfrm>
          <a:prstGeom prst="rect">
            <a:avLst/>
          </a:prstGeom>
          <a:solidFill>
            <a:sysClr val="window" lastClr="FFFFFF"/>
          </a:solidFill>
          <a:ln w="9525" cap="flat" cmpd="sng" algn="ctr">
            <a:solidFill>
              <a:schemeClr val="tx1"/>
            </a:solidFill>
            <a:prstDash val="solid"/>
          </a:ln>
          <a:effectLst>
            <a:outerShdw blurRad="177800" dist="38100" dir="2700000" algn="tl" rotWithShape="0">
              <a:prstClr val="black">
                <a:alpha val="10000"/>
              </a:prstClr>
            </a:outerShdw>
          </a:effectLst>
        </p:spPr>
        <p:txBody>
          <a:bodyPr wrap="square" anchor="ctr">
            <a:spAutoFit/>
          </a:bodyPr>
          <a:lstStyle/>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政府的衞生</a:t>
            </a:r>
            <a:r>
              <a:rPr lang="zh-TW" altLang="en-US" sz="2000" dirty="0">
                <a:latin typeface="DFKai-SB" panose="03000509000000000000" pitchFamily="65" charset="-120"/>
                <a:ea typeface="DFKai-SB" panose="03000509000000000000" pitchFamily="65" charset="-120"/>
              </a:rPr>
              <a:t>事務</a:t>
            </a:r>
            <a:r>
              <a:rPr lang="zh-TW" altLang="en-US" sz="2000" dirty="0" smtClean="0">
                <a:latin typeface="DFKai-SB" panose="03000509000000000000" pitchFamily="65" charset="-120"/>
                <a:ea typeface="DFKai-SB" panose="03000509000000000000" pitchFamily="65" charset="-120"/>
              </a:rPr>
              <a:t>顧問</a:t>
            </a:r>
            <a:r>
              <a:rPr lang="zh-TW" altLang="en-US" sz="2000" dirty="0">
                <a:latin typeface="DFKai-SB" panose="03000509000000000000" pitchFamily="65" charset="-120"/>
                <a:ea typeface="DFKai-SB" panose="03000509000000000000" pitchFamily="65" charset="-120"/>
              </a:rPr>
              <a:t>，</a:t>
            </a:r>
            <a:r>
              <a:rPr lang="zh-TW" altLang="en-US" sz="2000" dirty="0" smtClean="0">
                <a:latin typeface="DFKai-SB" panose="03000509000000000000" pitchFamily="65" charset="-120"/>
                <a:ea typeface="DFKai-SB" panose="03000509000000000000" pitchFamily="65" charset="-120"/>
              </a:rPr>
              <a:t>執行</a:t>
            </a:r>
            <a:r>
              <a:rPr lang="zh-TW" altLang="en-US" sz="2000" dirty="0">
                <a:latin typeface="DFKai-SB" panose="03000509000000000000" pitchFamily="65" charset="-120"/>
                <a:ea typeface="DFKai-SB" panose="03000509000000000000" pitchFamily="65" charset="-120"/>
              </a:rPr>
              <a:t>醫護政策和法定職責的部門</a:t>
            </a:r>
            <a:endParaRPr lang="en-US" altLang="zh-TW" sz="2000" dirty="0">
              <a:latin typeface="DFKai-SB" panose="03000509000000000000" pitchFamily="65" charset="-120"/>
              <a:ea typeface="DFKai-SB" panose="03000509000000000000" pitchFamily="65" charset="-120"/>
            </a:endParaRPr>
          </a:p>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推行</a:t>
            </a:r>
            <a:r>
              <a:rPr lang="zh-TW" altLang="en-US" sz="2000" dirty="0">
                <a:latin typeface="DFKai-SB" panose="03000509000000000000" pitchFamily="65" charset="-120"/>
                <a:ea typeface="DFKai-SB" panose="03000509000000000000" pitchFamily="65" charset="-120"/>
              </a:rPr>
              <a:t>促進健康、預防疾病、醫療和康復等</a:t>
            </a:r>
            <a:r>
              <a:rPr lang="zh-TW" altLang="en-US" sz="2000" dirty="0" smtClean="0">
                <a:latin typeface="DFKai-SB" panose="03000509000000000000" pitchFamily="65" charset="-120"/>
                <a:ea typeface="DFKai-SB" panose="03000509000000000000" pitchFamily="65" charset="-120"/>
              </a:rPr>
              <a:t>服務</a:t>
            </a:r>
            <a:endParaRPr lang="en-US" altLang="zh-TW" sz="2000" dirty="0" smtClean="0">
              <a:latin typeface="DFKai-SB" panose="03000509000000000000" pitchFamily="65" charset="-120"/>
              <a:ea typeface="DFKai-SB" panose="03000509000000000000" pitchFamily="65" charset="-120"/>
            </a:endParaRPr>
          </a:p>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轄</a:t>
            </a:r>
            <a:r>
              <a:rPr lang="zh-TW" altLang="en-US" sz="2000" dirty="0">
                <a:latin typeface="DFKai-SB" panose="03000509000000000000" pitchFamily="65" charset="-120"/>
                <a:ea typeface="DFKai-SB" panose="03000509000000000000" pitchFamily="65" charset="-120"/>
              </a:rPr>
              <a:t>下有多間診所及健康中心，</a:t>
            </a:r>
            <a:r>
              <a:rPr lang="zh-TW" altLang="en-US" sz="2000" dirty="0" smtClean="0">
                <a:latin typeface="DFKai-SB" panose="03000509000000000000" pitchFamily="65" charset="-120"/>
                <a:ea typeface="DFKai-SB" panose="03000509000000000000" pitchFamily="65" charset="-120"/>
              </a:rPr>
              <a:t>為市民</a:t>
            </a:r>
            <a:r>
              <a:rPr lang="zh-TW" altLang="en-US" sz="2000" dirty="0">
                <a:latin typeface="DFKai-SB" panose="03000509000000000000" pitchFamily="65" charset="-120"/>
                <a:ea typeface="DFKai-SB" panose="03000509000000000000" pitchFamily="65" charset="-120"/>
              </a:rPr>
              <a:t>提供資助醫護服務</a:t>
            </a:r>
          </a:p>
        </p:txBody>
      </p:sp>
      <p:sp>
        <p:nvSpPr>
          <p:cNvPr id="12" name="矩形 11">
            <a:extLst>
              <a:ext uri="{FF2B5EF4-FFF2-40B4-BE49-F238E27FC236}">
                <a16:creationId xmlns:a16="http://schemas.microsoft.com/office/drawing/2014/main" id="{795E7BAB-4EB5-4AE2-9C28-6C142C6CCAE3}"/>
              </a:ext>
            </a:extLst>
          </p:cNvPr>
          <p:cNvSpPr/>
          <p:nvPr/>
        </p:nvSpPr>
        <p:spPr>
          <a:xfrm>
            <a:off x="8417281" y="3955990"/>
            <a:ext cx="3620591" cy="2246769"/>
          </a:xfrm>
          <a:prstGeom prst="rect">
            <a:avLst/>
          </a:prstGeom>
          <a:solidFill>
            <a:sysClr val="window" lastClr="FFFFFF"/>
          </a:solidFill>
          <a:ln w="9525" cap="flat" cmpd="sng" algn="ctr">
            <a:solidFill>
              <a:schemeClr val="tx1"/>
            </a:solidFill>
            <a:prstDash val="solid"/>
          </a:ln>
          <a:effectLst>
            <a:outerShdw blurRad="177800" dist="38100" dir="2700000" algn="tl" rotWithShape="0">
              <a:prstClr val="black">
                <a:alpha val="10000"/>
              </a:prstClr>
            </a:outerShdw>
          </a:effectLst>
        </p:spPr>
        <p:txBody>
          <a:bodyPr wrap="square" anchor="ctr">
            <a:spAutoFit/>
          </a:bodyPr>
          <a:lstStyle/>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屬</a:t>
            </a:r>
            <a:r>
              <a:rPr lang="zh-TW" altLang="en-US" sz="2000" dirty="0">
                <a:latin typeface="DFKai-SB" panose="03000509000000000000" pitchFamily="65" charset="-120"/>
                <a:ea typeface="DFKai-SB" panose="03000509000000000000" pitchFamily="65" charset="-120"/>
              </a:rPr>
              <a:t>法定機構，負責提供公立醫院及相關的醫療</a:t>
            </a:r>
            <a:r>
              <a:rPr lang="zh-TW" altLang="en-US" sz="2000" dirty="0" smtClean="0">
                <a:latin typeface="DFKai-SB" panose="03000509000000000000" pitchFamily="65" charset="-120"/>
                <a:ea typeface="DFKai-SB" panose="03000509000000000000" pitchFamily="65" charset="-120"/>
              </a:rPr>
              <a:t>服務</a:t>
            </a:r>
            <a:endParaRPr lang="en-US" altLang="zh-TW" sz="2000" dirty="0">
              <a:latin typeface="DFKai-SB" panose="03000509000000000000" pitchFamily="65" charset="-120"/>
              <a:ea typeface="DFKai-SB" panose="03000509000000000000" pitchFamily="65" charset="-120"/>
            </a:endParaRPr>
          </a:p>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通過</a:t>
            </a:r>
            <a:r>
              <a:rPr lang="zh-TW" altLang="en-US" sz="2000" dirty="0">
                <a:latin typeface="DFKai-SB" panose="03000509000000000000" pitchFamily="65" charset="-120"/>
                <a:ea typeface="DFKai-SB" panose="03000509000000000000" pitchFamily="65" charset="-120"/>
              </a:rPr>
              <a:t>轄</a:t>
            </a:r>
            <a:r>
              <a:rPr lang="zh-TW" altLang="en-US" sz="2000" dirty="0" smtClean="0">
                <a:latin typeface="DFKai-SB" panose="03000509000000000000" pitchFamily="65" charset="-120"/>
                <a:ea typeface="DFKai-SB" panose="03000509000000000000" pitchFamily="65" charset="-120"/>
              </a:rPr>
              <a:t>下七</a:t>
            </a:r>
            <a:r>
              <a:rPr lang="zh-TW" altLang="en-US" sz="2000" dirty="0">
                <a:latin typeface="DFKai-SB" panose="03000509000000000000" pitchFamily="65" charset="-120"/>
                <a:ea typeface="DFKai-SB" panose="03000509000000000000" pitchFamily="65" charset="-120"/>
              </a:rPr>
              <a:t>個聯網</a:t>
            </a:r>
            <a:r>
              <a:rPr lang="zh-TW" altLang="en-US" sz="2000" dirty="0" smtClean="0">
                <a:latin typeface="DFKai-SB" panose="03000509000000000000" pitchFamily="65" charset="-120"/>
                <a:ea typeface="DFKai-SB" panose="03000509000000000000" pitchFamily="65" charset="-120"/>
              </a:rPr>
              <a:t>內多</a:t>
            </a:r>
            <a:r>
              <a:rPr lang="zh-TW" altLang="en-US" sz="2000" dirty="0">
                <a:latin typeface="DFKai-SB" panose="03000509000000000000" pitchFamily="65" charset="-120"/>
                <a:ea typeface="DFKai-SB" panose="03000509000000000000" pitchFamily="65" charset="-120"/>
              </a:rPr>
              <a:t>家醫院、日間醫院、專科診所、普通科門診診所、中醫服務及社區外展</a:t>
            </a:r>
            <a:r>
              <a:rPr lang="zh-TW" altLang="en-US" sz="2000" dirty="0" smtClean="0">
                <a:latin typeface="DFKai-SB" panose="03000509000000000000" pitchFamily="65" charset="-120"/>
                <a:ea typeface="DFKai-SB" panose="03000509000000000000" pitchFamily="65" charset="-120"/>
              </a:rPr>
              <a:t>服務提供</a:t>
            </a:r>
            <a:r>
              <a:rPr lang="zh-TW" altLang="en-US" sz="2000" dirty="0">
                <a:latin typeface="DFKai-SB" panose="03000509000000000000" pitchFamily="65" charset="-120"/>
                <a:ea typeface="DFKai-SB" panose="03000509000000000000" pitchFamily="65" charset="-120"/>
              </a:rPr>
              <a:t>資助醫療及康復</a:t>
            </a:r>
            <a:r>
              <a:rPr lang="zh-TW" altLang="en-US" sz="2000" dirty="0" smtClean="0">
                <a:latin typeface="DFKai-SB" panose="03000509000000000000" pitchFamily="65" charset="-120"/>
                <a:ea typeface="DFKai-SB" panose="03000509000000000000" pitchFamily="65" charset="-120"/>
              </a:rPr>
              <a:t>服務</a:t>
            </a:r>
            <a:endParaRPr lang="zh-TW" altLang="en-US" sz="2000" dirty="0">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795E7BAB-4EB5-4AE2-9C28-6C142C6CCAE3}"/>
              </a:ext>
            </a:extLst>
          </p:cNvPr>
          <p:cNvSpPr/>
          <p:nvPr/>
        </p:nvSpPr>
        <p:spPr>
          <a:xfrm>
            <a:off x="306780" y="1355093"/>
            <a:ext cx="3247010" cy="1938992"/>
          </a:xfrm>
          <a:prstGeom prst="rect">
            <a:avLst/>
          </a:prstGeom>
          <a:solidFill>
            <a:sysClr val="window" lastClr="FFFFFF"/>
          </a:solidFill>
          <a:ln w="9525" cap="flat" cmpd="sng" algn="ctr">
            <a:solidFill>
              <a:schemeClr val="tx1"/>
            </a:solidFill>
            <a:prstDash val="solid"/>
          </a:ln>
          <a:effectLst>
            <a:outerShdw blurRad="177800" dist="38100" dir="2700000" algn="tl" rotWithShape="0">
              <a:prstClr val="black">
                <a:alpha val="10000"/>
              </a:prstClr>
            </a:outerShdw>
          </a:effectLst>
        </p:spPr>
        <p:txBody>
          <a:bodyPr wrap="square" anchor="ctr">
            <a:spAutoFit/>
          </a:bodyPr>
          <a:lstStyle/>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負責就醫護</a:t>
            </a:r>
            <a:r>
              <a:rPr lang="zh-TW" altLang="en-US" sz="2000" dirty="0">
                <a:latin typeface="DFKai-SB" panose="03000509000000000000" pitchFamily="65" charset="-120"/>
                <a:ea typeface="DFKai-SB" panose="03000509000000000000" pitchFamily="65" charset="-120"/>
              </a:rPr>
              <a:t>服務</a:t>
            </a:r>
            <a:r>
              <a:rPr lang="zh-TW" altLang="en-US" sz="2000" dirty="0" smtClean="0">
                <a:latin typeface="DFKai-SB" panose="03000509000000000000" pitchFamily="65" charset="-120"/>
                <a:ea typeface="DFKai-SB" panose="03000509000000000000" pitchFamily="65" charset="-120"/>
              </a:rPr>
              <a:t>制訂與推行政策</a:t>
            </a:r>
            <a:r>
              <a:rPr lang="zh-TW" altLang="en-US" sz="2000" dirty="0">
                <a:latin typeface="DFKai-SB" panose="03000509000000000000" pitchFamily="65" charset="-120"/>
                <a:ea typeface="DFKai-SB" panose="03000509000000000000" pitchFamily="65" charset="-120"/>
              </a:rPr>
              <a:t>和分配</a:t>
            </a:r>
            <a:r>
              <a:rPr lang="zh-TW" altLang="en-US" sz="2000" dirty="0" smtClean="0">
                <a:latin typeface="DFKai-SB" panose="03000509000000000000" pitchFamily="65" charset="-120"/>
                <a:ea typeface="DFKai-SB" panose="03000509000000000000" pitchFamily="65" charset="-120"/>
              </a:rPr>
              <a:t>資源</a:t>
            </a:r>
            <a:endParaRPr lang="en-US" altLang="zh-TW" sz="2000" dirty="0" smtClean="0">
              <a:latin typeface="DFKai-SB" panose="03000509000000000000" pitchFamily="65" charset="-120"/>
              <a:ea typeface="DFKai-SB" panose="03000509000000000000" pitchFamily="65" charset="-120"/>
            </a:endParaRPr>
          </a:p>
          <a:p>
            <a:pPr marL="342900" indent="-342900" algn="just" fontAlgn="base">
              <a:spcBef>
                <a:spcPct val="0"/>
              </a:spcBef>
              <a:spcAft>
                <a:spcPct val="0"/>
              </a:spcAft>
              <a:buClr>
                <a:srgbClr val="C00000"/>
              </a:buClr>
              <a:buFont typeface="Wingdings" panose="05000000000000000000" pitchFamily="2" charset="2"/>
              <a:buChar char="l"/>
            </a:pPr>
            <a:r>
              <a:rPr lang="zh-TW" altLang="en-US" sz="2000" dirty="0" smtClean="0">
                <a:latin typeface="DFKai-SB" panose="03000509000000000000" pitchFamily="65" charset="-120"/>
                <a:ea typeface="DFKai-SB" panose="03000509000000000000" pitchFamily="65" charset="-120"/>
              </a:rPr>
              <a:t>為市民提供全面的終身醫護服務，經濟</a:t>
            </a:r>
            <a:r>
              <a:rPr lang="zh-CN" altLang="en-US" sz="2000" dirty="0" smtClean="0">
                <a:latin typeface="DFKai-SB" panose="03000509000000000000" pitchFamily="65" charset="-120"/>
                <a:ea typeface="DFKai-SB" panose="03000509000000000000" pitchFamily="65" charset="-120"/>
              </a:rPr>
              <a:t>有</a:t>
            </a:r>
            <a:r>
              <a:rPr lang="zh-TW" altLang="en-US" sz="2000" dirty="0">
                <a:latin typeface="DFKai-SB" panose="03000509000000000000" pitchFamily="65" charset="-120"/>
                <a:ea typeface="DFKai-SB" panose="03000509000000000000" pitchFamily="65" charset="-120"/>
              </a:rPr>
              <a:t>困難</a:t>
            </a:r>
            <a:r>
              <a:rPr lang="zh-TW" altLang="en-US" sz="2000" dirty="0" smtClean="0">
                <a:latin typeface="DFKai-SB" panose="03000509000000000000" pitchFamily="65" charset="-120"/>
                <a:ea typeface="DFKai-SB" panose="03000509000000000000" pitchFamily="65" charset="-120"/>
              </a:rPr>
              <a:t>市民</a:t>
            </a:r>
            <a:r>
              <a:rPr lang="zh-CN" altLang="en-US" sz="2000" dirty="0" smtClean="0">
                <a:latin typeface="DFKai-SB" panose="03000509000000000000" pitchFamily="65" charset="-120"/>
                <a:ea typeface="DFKai-SB" panose="03000509000000000000" pitchFamily="65" charset="-120"/>
              </a:rPr>
              <a:t>也會</a:t>
            </a:r>
            <a:r>
              <a:rPr lang="zh-TW" altLang="en-US" sz="2000" dirty="0" smtClean="0">
                <a:latin typeface="DFKai-SB" panose="03000509000000000000" pitchFamily="65" charset="-120"/>
                <a:ea typeface="DFKai-SB" panose="03000509000000000000" pitchFamily="65" charset="-120"/>
              </a:rPr>
              <a:t>獲得適當的</a:t>
            </a:r>
            <a:r>
              <a:rPr lang="zh-TW" altLang="en-US" sz="2000" dirty="0">
                <a:latin typeface="DFKai-SB" panose="03000509000000000000" pitchFamily="65" charset="-120"/>
                <a:ea typeface="DFKai-SB" panose="03000509000000000000" pitchFamily="65" charset="-120"/>
              </a:rPr>
              <a:t>醫療</a:t>
            </a:r>
            <a:r>
              <a:rPr lang="zh-TW" altLang="en-US" sz="2000" dirty="0" smtClean="0">
                <a:latin typeface="DFKai-SB" panose="03000509000000000000" pitchFamily="65" charset="-120"/>
                <a:ea typeface="DFKai-SB" panose="03000509000000000000" pitchFamily="65" charset="-120"/>
              </a:rPr>
              <a:t>服務</a:t>
            </a:r>
            <a:endParaRPr lang="zh-TW" altLang="en-US" sz="2000" dirty="0">
              <a:latin typeface="DFKai-SB" panose="03000509000000000000" pitchFamily="65" charset="-120"/>
              <a:ea typeface="DFKai-SB" panose="03000509000000000000" pitchFamily="65" charset="-120"/>
            </a:endParaRPr>
          </a:p>
        </p:txBody>
      </p:sp>
      <p:cxnSp>
        <p:nvCxnSpPr>
          <p:cNvPr id="8" name="肘形接點 7"/>
          <p:cNvCxnSpPr/>
          <p:nvPr/>
        </p:nvCxnSpPr>
        <p:spPr>
          <a:xfrm flipV="1">
            <a:off x="3620193" y="3644537"/>
            <a:ext cx="441888" cy="406972"/>
          </a:xfrm>
          <a:prstGeom prst="bentConnector3">
            <a:avLst>
              <a:gd name="adj1" fmla="val 50000"/>
            </a:avLst>
          </a:prstGeom>
        </p:spPr>
        <p:style>
          <a:lnRef idx="3">
            <a:schemeClr val="accent1"/>
          </a:lnRef>
          <a:fillRef idx="0">
            <a:schemeClr val="accent1"/>
          </a:fillRef>
          <a:effectRef idx="2">
            <a:schemeClr val="accent1"/>
          </a:effectRef>
          <a:fontRef idx="minor">
            <a:schemeClr val="tx1"/>
          </a:fontRef>
        </p:style>
      </p:cxnSp>
      <p:cxnSp>
        <p:nvCxnSpPr>
          <p:cNvPr id="25" name="直線接點 24"/>
          <p:cNvCxnSpPr>
            <a:endCxn id="14" idx="3"/>
          </p:cNvCxnSpPr>
          <p:nvPr/>
        </p:nvCxnSpPr>
        <p:spPr>
          <a:xfrm flipH="1" flipV="1">
            <a:off x="3553790" y="2324589"/>
            <a:ext cx="1410096" cy="6"/>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肘形接點 25"/>
          <p:cNvCxnSpPr/>
          <p:nvPr/>
        </p:nvCxnSpPr>
        <p:spPr>
          <a:xfrm>
            <a:off x="8112747" y="3771780"/>
            <a:ext cx="458662" cy="368420"/>
          </a:xfrm>
          <a:prstGeom prst="bentConnector3">
            <a:avLst>
              <a:gd name="adj1" fmla="val 50000"/>
            </a:avLst>
          </a:prstGeom>
        </p:spPr>
        <p:style>
          <a:lnRef idx="3">
            <a:schemeClr val="accent1"/>
          </a:lnRef>
          <a:fillRef idx="0">
            <a:schemeClr val="accent1"/>
          </a:fillRef>
          <a:effectRef idx="2">
            <a:schemeClr val="accent1"/>
          </a:effectRef>
          <a:fontRef idx="minor">
            <a:schemeClr val="tx1"/>
          </a:fontRef>
        </p:style>
      </p:cxnSp>
      <p:sp>
        <p:nvSpPr>
          <p:cNvPr id="16" name="任意多边形: 形状 11">
            <a:extLst>
              <a:ext uri="{FF2B5EF4-FFF2-40B4-BE49-F238E27FC236}">
                <a16:creationId xmlns:a16="http://schemas.microsoft.com/office/drawing/2014/main" id="{74105230-6281-4E41-A7C8-7450244FDA6B}"/>
              </a:ext>
            </a:extLst>
          </p:cNvPr>
          <p:cNvSpPr/>
          <p:nvPr/>
        </p:nvSpPr>
        <p:spPr>
          <a:xfrm>
            <a:off x="3423192" y="158575"/>
            <a:ext cx="5523961"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3200" b="1" dirty="0" smtClean="0">
                <a:solidFill>
                  <a:srgbClr val="FFFFFF"/>
                </a:solidFill>
                <a:latin typeface="DFKai-SB" panose="03000509000000000000" pitchFamily="65" charset="-120"/>
                <a:ea typeface="DFKai-SB" panose="03000509000000000000" pitchFamily="65" charset="-120"/>
              </a:rPr>
              <a:t>公共</a:t>
            </a:r>
            <a:r>
              <a:rPr lang="zh-TW" altLang="en-US" sz="3200" b="1" dirty="0">
                <a:solidFill>
                  <a:srgbClr val="FFFFFF"/>
                </a:solidFill>
                <a:latin typeface="DFKai-SB" panose="03000509000000000000" pitchFamily="65" charset="-120"/>
                <a:ea typeface="DFKai-SB" panose="03000509000000000000" pitchFamily="65" charset="-120"/>
              </a:rPr>
              <a:t>衞生</a:t>
            </a:r>
            <a:r>
              <a:rPr lang="zh-CN" altLang="en-US" sz="3200" b="1" dirty="0" smtClean="0">
                <a:solidFill>
                  <a:srgbClr val="FFFFFF"/>
                </a:solidFill>
                <a:latin typeface="DFKai-SB" panose="03000509000000000000" pitchFamily="65" charset="-120"/>
                <a:ea typeface="DFKai-SB" panose="03000509000000000000" pitchFamily="65" charset="-120"/>
              </a:rPr>
              <a:t>體系</a:t>
            </a:r>
            <a:endParaRPr lang="zh-CN" altLang="en-US" sz="3200" b="1" dirty="0">
              <a:solidFill>
                <a:srgbClr val="FFFFFF"/>
              </a:solidFill>
              <a:latin typeface="DFKai-SB" panose="03000509000000000000" pitchFamily="65" charset="-120"/>
              <a:ea typeface="DFKai-SB" panose="03000509000000000000" pitchFamily="65" charset="-120"/>
            </a:endParaRPr>
          </a:p>
        </p:txBody>
      </p:sp>
      <p:pic>
        <p:nvPicPr>
          <p:cNvPr id="17" name="Picture 16"/>
          <p:cNvPicPr>
            <a:picLocks noChangeAspect="1"/>
          </p:cNvPicPr>
          <p:nvPr/>
        </p:nvPicPr>
        <p:blipFill>
          <a:blip r:embed="rId3"/>
          <a:stretch>
            <a:fillRect/>
          </a:stretch>
        </p:blipFill>
        <p:spPr>
          <a:xfrm>
            <a:off x="326750" y="158575"/>
            <a:ext cx="2015855" cy="733842"/>
          </a:xfrm>
          <a:prstGeom prst="rect">
            <a:avLst/>
          </a:prstGeom>
        </p:spPr>
      </p:pic>
      <p:pic>
        <p:nvPicPr>
          <p:cNvPr id="2" name="Picture 1"/>
          <p:cNvPicPr>
            <a:picLocks noChangeAspect="1"/>
          </p:cNvPicPr>
          <p:nvPr/>
        </p:nvPicPr>
        <p:blipFill>
          <a:blip r:embed="rId4"/>
          <a:stretch>
            <a:fillRect/>
          </a:stretch>
        </p:blipFill>
        <p:spPr>
          <a:xfrm>
            <a:off x="3757547" y="6304594"/>
            <a:ext cx="1877982" cy="248471"/>
          </a:xfrm>
          <a:prstGeom prst="rect">
            <a:avLst/>
          </a:prstGeom>
        </p:spPr>
      </p:pic>
    </p:spTree>
    <p:extLst>
      <p:ext uri="{BB962C8B-B14F-4D97-AF65-F5344CB8AC3E}">
        <p14:creationId xmlns:p14="http://schemas.microsoft.com/office/powerpoint/2010/main" val="35012324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682" y="2453038"/>
            <a:ext cx="10859589" cy="3467603"/>
          </a:xfrm>
          <a:ln w="38100">
            <a:solidFill>
              <a:srgbClr val="FF0000"/>
            </a:solidFill>
          </a:ln>
        </p:spPr>
        <p:txBody>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世衞提供的國際</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疾病分類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(ICD)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次修訂</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版本及第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次修訂</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版本是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常用於癌症個案的編碼。為保持一致性，所有由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ICD-9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分類的個案均轉換成以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ICD-10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分類的組別。</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因應對統一癌症分類及術語的越加重視，香港</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癌症資料統計中心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政府衞生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署合作修訂一個新的癌症分類。此列表的目的是把各部位歸納為單獨或一組部位，適用於向公眾發布癌症統計數字的大多數情況</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詳細可參考香港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醫院</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管理局以下專頁</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0" indent="0">
              <a:buNone/>
            </a:pP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://www3.ha.org.hk/cancereg/tc/icd10.html#:~:text=%E5%9C%8B%E9%9A%9B%E7%96%BE%E7%97%85%E5%88%86%E9%A1%9E(ICD)%20%E6%98%AF,10%E5%88%86%E9%A1%9E%E7%9A%84%E7%B5%84%E5%88%A5%E3%80%82</a:t>
            </a:r>
          </a:p>
          <a:p>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endParaRPr kumimoji="1" lang="ja-JP" altLang="en-US" dirty="0"/>
          </a:p>
        </p:txBody>
      </p:sp>
      <p:sp>
        <p:nvSpPr>
          <p:cNvPr id="4" name="Title 1"/>
          <p:cNvSpPr>
            <a:spLocks noGrp="1"/>
          </p:cNvSpPr>
          <p:nvPr>
            <p:ph type="title"/>
          </p:nvPr>
        </p:nvSpPr>
        <p:spPr>
          <a:xfrm>
            <a:off x="838200" y="155695"/>
            <a:ext cx="10515600" cy="723446"/>
          </a:xfrm>
        </p:spPr>
        <p:txBody>
          <a:bodyPr/>
          <a:lstStyle/>
          <a:p>
            <a:pPr algn="ctr"/>
            <a:r>
              <a:rPr kumimoji="1" lang="zh-TW" altLang="en-US" b="1" dirty="0" smtClean="0">
                <a:latin typeface="標楷體" panose="03000509000000000000" pitchFamily="65" charset="-120"/>
                <a:ea typeface="標楷體" panose="03000509000000000000" pitchFamily="65" charset="-120"/>
              </a:rPr>
              <a:t>延伸參考</a:t>
            </a:r>
            <a:endParaRPr kumimoji="1" lang="ja-JP" altLang="en-US" b="1" dirty="0">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2"/>
          <a:stretch>
            <a:fillRect/>
          </a:stretch>
        </p:blipFill>
        <p:spPr>
          <a:xfrm>
            <a:off x="7015941" y="5661770"/>
            <a:ext cx="4106883" cy="686724"/>
          </a:xfrm>
          <a:prstGeom prst="rect">
            <a:avLst/>
          </a:prstGeom>
        </p:spPr>
      </p:pic>
      <p:sp>
        <p:nvSpPr>
          <p:cNvPr id="6" name="Content Placeholder 2"/>
          <p:cNvSpPr txBox="1">
            <a:spLocks/>
          </p:cNvSpPr>
          <p:nvPr/>
        </p:nvSpPr>
        <p:spPr>
          <a:xfrm>
            <a:off x="620681" y="1221833"/>
            <a:ext cx="10859589" cy="1027611"/>
          </a:xfrm>
          <a:prstGeom prst="rect">
            <a:avLst/>
          </a:prstGeom>
          <a:ln w="38100">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ja-JP" sz="2400" b="1" dirty="0" smtClean="0">
                <a:latin typeface="Times New Roman" panose="02020603050405020304" pitchFamily="18" charset="0"/>
                <a:ea typeface="標楷體" panose="03000509000000000000" pitchFamily="65" charset="-120"/>
                <a:cs typeface="Times New Roman" panose="02020603050405020304" pitchFamily="18" charset="0"/>
              </a:rPr>
              <a:t>國家基本藥物目錄</a:t>
            </a:r>
            <a:r>
              <a:rPr lang="en-US" altLang="ja-JP" sz="2400" b="1"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TW" altLang="ja-JP" sz="2400" b="1" dirty="0" smtClean="0">
                <a:latin typeface="Times New Roman" panose="02020603050405020304" pitchFamily="18" charset="0"/>
                <a:ea typeface="標楷體" panose="03000509000000000000" pitchFamily="65" charset="-120"/>
                <a:cs typeface="Times New Roman" panose="02020603050405020304" pitchFamily="18" charset="0"/>
              </a:rPr>
              <a:t>年版</a:t>
            </a:r>
            <a:endParaRPr kumimoji="1" lang="en-US" altLang="ja-JP" sz="2400" dirty="0" smtClean="0">
              <a:latin typeface="Times New Roman" panose="02020603050405020304" pitchFamily="18" charset="0"/>
              <a:cs typeface="Times New Roman" panose="02020603050405020304" pitchFamily="18" charset="0"/>
            </a:endParaRPr>
          </a:p>
          <a:p>
            <a:r>
              <a:rPr kumimoji="1" lang="zh-TW" altLang="en-US" sz="2000" dirty="0">
                <a:latin typeface="標楷體" panose="03000509000000000000" pitchFamily="65" charset="-120"/>
                <a:ea typeface="標楷體" panose="03000509000000000000" pitchFamily="65" charset="-120"/>
                <a:cs typeface="Times New Roman" panose="02020603050405020304" pitchFamily="18" charset="0"/>
              </a:rPr>
              <a:t>資料來源 </a:t>
            </a:r>
            <a:r>
              <a:rPr kumimoji="1" lang="en-US" altLang="zh-TW" sz="2000" dirty="0">
                <a:latin typeface="標楷體" panose="03000509000000000000" pitchFamily="65" charset="-120"/>
                <a:ea typeface="標楷體" panose="03000509000000000000" pitchFamily="65" charset="-120"/>
                <a:cs typeface="Times New Roman" panose="02020603050405020304" pitchFamily="18" charset="0"/>
              </a:rPr>
              <a:t>: </a:t>
            </a:r>
            <a:r>
              <a:rPr kumimoji="1" lang="zh-TW" altLang="en-US" sz="2000" dirty="0">
                <a:latin typeface="標楷體" panose="03000509000000000000" pitchFamily="65" charset="-120"/>
                <a:ea typeface="標楷體" panose="03000509000000000000" pitchFamily="65" charset="-120"/>
                <a:cs typeface="Times New Roman" panose="02020603050405020304" pitchFamily="18" charset="0"/>
              </a:rPr>
              <a:t>國家衞健委 </a:t>
            </a:r>
            <a:r>
              <a:rPr kumimoji="1"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a:t>
            </a:r>
            <a:r>
              <a:rPr kumimoji="1" lang="en-US" altLang="ja-JP" sz="1600" dirty="0" smtClean="0">
                <a:latin typeface="Times New Roman" panose="02020603050405020304" pitchFamily="18" charset="0"/>
                <a:cs typeface="Times New Roman" panose="02020603050405020304" pitchFamily="18" charset="0"/>
              </a:rPr>
              <a:t>http://www.nhc.gov.cn/wjw/jbywml/201810/600865149f4740eb8ebe729c426fb5d7.shtml</a:t>
            </a:r>
            <a:r>
              <a:rPr kumimoji="1" lang="en-US" altLang="zh-TW" sz="1600" dirty="0" smtClean="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pic>
        <p:nvPicPr>
          <p:cNvPr id="7" name="Picture 6">
            <a:hlinkClick r:id="rId3"/>
          </p:cNvPr>
          <p:cNvPicPr>
            <a:picLocks noChangeAspect="1"/>
          </p:cNvPicPr>
          <p:nvPr/>
        </p:nvPicPr>
        <p:blipFill>
          <a:blip r:embed="rId4"/>
          <a:stretch>
            <a:fillRect/>
          </a:stretch>
        </p:blipFill>
        <p:spPr>
          <a:xfrm>
            <a:off x="6650181" y="1192670"/>
            <a:ext cx="4080164" cy="542968"/>
          </a:xfrm>
          <a:prstGeom prst="rect">
            <a:avLst/>
          </a:prstGeom>
        </p:spPr>
      </p:pic>
    </p:spTree>
    <p:extLst>
      <p:ext uri="{BB962C8B-B14F-4D97-AF65-F5344CB8AC3E}">
        <p14:creationId xmlns:p14="http://schemas.microsoft.com/office/powerpoint/2010/main" val="3150969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90697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hlinkClick r:id="rId2"/>
            <a:extLst>
              <a:ext uri="{FF2B5EF4-FFF2-40B4-BE49-F238E27FC236}">
                <a16:creationId xmlns:a16="http://schemas.microsoft.com/office/drawing/2014/main" id="{03B7028B-6BEA-4D19-9B32-B7057A75C2A9}"/>
              </a:ext>
            </a:extLst>
          </p:cNvPr>
          <p:cNvPicPr>
            <a:picLocks noChangeAspect="1"/>
          </p:cNvPicPr>
          <p:nvPr/>
        </p:nvPicPr>
        <p:blipFill>
          <a:blip r:embed="rId3"/>
          <a:stretch>
            <a:fillRect/>
          </a:stretch>
        </p:blipFill>
        <p:spPr>
          <a:xfrm>
            <a:off x="7782604" y="1654514"/>
            <a:ext cx="4002996" cy="2286602"/>
          </a:xfrm>
          <a:prstGeom prst="rect">
            <a:avLst/>
          </a:prstGeom>
        </p:spPr>
      </p:pic>
      <p:sp>
        <p:nvSpPr>
          <p:cNvPr id="8" name="文本框 7">
            <a:extLst>
              <a:ext uri="{FF2B5EF4-FFF2-40B4-BE49-F238E27FC236}">
                <a16:creationId xmlns:a16="http://schemas.microsoft.com/office/drawing/2014/main" id="{2B40764B-6382-438A-956B-767DFA6A7720}"/>
              </a:ext>
            </a:extLst>
          </p:cNvPr>
          <p:cNvSpPr txBox="1"/>
          <p:nvPr/>
        </p:nvSpPr>
        <p:spPr>
          <a:xfrm>
            <a:off x="1114868" y="905790"/>
            <a:ext cx="10185137" cy="523220"/>
          </a:xfrm>
          <a:prstGeom prst="rect">
            <a:avLst/>
          </a:prstGeom>
          <a:noFill/>
        </p:spPr>
        <p:txBody>
          <a:bodyPr wrap="square" rtlCol="0">
            <a:spAutoFit/>
          </a:bodyPr>
          <a:lstStyle/>
          <a:p>
            <a:r>
              <a:rPr lang="zh-CN" altLang="en-US" sz="2800" dirty="0">
                <a:latin typeface="DFKai-SB" panose="03000509000000000000" pitchFamily="65" charset="-120"/>
                <a:ea typeface="DFKai-SB" panose="03000509000000000000" pitchFamily="65" charset="-120"/>
              </a:rPr>
              <a:t>觀看視頻</a:t>
            </a:r>
            <a:r>
              <a:rPr lang="zh-CN" altLang="en-US"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病毒無國界</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對推動全球公共衞生帶來甚麼啟示。</a:t>
            </a:r>
            <a:endParaRPr lang="zh-CN" altLang="en-US" sz="2800" dirty="0">
              <a:latin typeface="DFKai-SB" panose="03000509000000000000" pitchFamily="65" charset="-120"/>
              <a:ea typeface="DFKai-SB" panose="03000509000000000000" pitchFamily="65" charset="-120"/>
            </a:endParaRPr>
          </a:p>
        </p:txBody>
      </p:sp>
      <p:grpSp>
        <p:nvGrpSpPr>
          <p:cNvPr id="9" name="组合 8">
            <a:extLst>
              <a:ext uri="{FF2B5EF4-FFF2-40B4-BE49-F238E27FC236}">
                <a16:creationId xmlns:a16="http://schemas.microsoft.com/office/drawing/2014/main" id="{03A904B3-7231-4F4B-BA7F-701A674E76A0}"/>
              </a:ext>
            </a:extLst>
          </p:cNvPr>
          <p:cNvGrpSpPr/>
          <p:nvPr/>
        </p:nvGrpSpPr>
        <p:grpSpPr>
          <a:xfrm>
            <a:off x="256743" y="35235"/>
            <a:ext cx="2060728" cy="674687"/>
            <a:chOff x="1193537" y="1344264"/>
            <a:chExt cx="2060728" cy="674687"/>
          </a:xfrm>
        </p:grpSpPr>
        <p:sp>
          <p:nvSpPr>
            <p:cNvPr id="12" name="矩形 11">
              <a:extLst>
                <a:ext uri="{FF2B5EF4-FFF2-40B4-BE49-F238E27FC236}">
                  <a16:creationId xmlns:a16="http://schemas.microsoft.com/office/drawing/2014/main" id="{A9BE8BCF-44E9-4BA5-9F8E-5012D274BC84}"/>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46133078-70EE-446A-88C0-A95BD0A7C849}"/>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a:extLst>
                <a:ext uri="{FF2B5EF4-FFF2-40B4-BE49-F238E27FC236}">
                  <a16:creationId xmlns:a16="http://schemas.microsoft.com/office/drawing/2014/main" id="{9B8A85EA-FC17-492B-85C7-C4A810446AC0}"/>
                </a:ext>
              </a:extLst>
            </p:cNvPr>
            <p:cNvSpPr txBox="1">
              <a:spLocks noChangeArrowheads="1"/>
            </p:cNvSpPr>
            <p:nvPr/>
          </p:nvSpPr>
          <p:spPr bwMode="auto">
            <a:xfrm>
              <a:off x="1557074" y="1344264"/>
              <a:ext cx="16971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引入</a:t>
              </a:r>
              <a:endParaRPr lang="zh-CN" altLang="en-US" sz="3600" b="1" dirty="0">
                <a:latin typeface="標楷體" panose="03000509000000000000" pitchFamily="65" charset="-120"/>
                <a:ea typeface="標楷體" panose="03000509000000000000" pitchFamily="65" charset="-120"/>
              </a:endParaRPr>
            </a:p>
          </p:txBody>
        </p:sp>
        <p:cxnSp>
          <p:nvCxnSpPr>
            <p:cNvPr id="15" name="直接连接符 14">
              <a:extLst>
                <a:ext uri="{FF2B5EF4-FFF2-40B4-BE49-F238E27FC236}">
                  <a16:creationId xmlns:a16="http://schemas.microsoft.com/office/drawing/2014/main" id="{09A98F1D-7C34-452A-920F-B084E711D9D8}"/>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C4840D87-626C-4BCA-9E87-3B8B3144E036}"/>
              </a:ext>
            </a:extLst>
          </p:cNvPr>
          <p:cNvGrpSpPr>
            <a:grpSpLocks noChangeAspect="1"/>
          </p:cNvGrpSpPr>
          <p:nvPr/>
        </p:nvGrpSpPr>
        <p:grpSpPr>
          <a:xfrm>
            <a:off x="217076" y="1597440"/>
            <a:ext cx="493472" cy="540000"/>
            <a:chOff x="6523756" y="488141"/>
            <a:chExt cx="883270" cy="966551"/>
          </a:xfrm>
        </p:grpSpPr>
        <p:sp>
          <p:nvSpPr>
            <p:cNvPr id="18" name="流程图: 离页连接符 17">
              <a:extLst>
                <a:ext uri="{FF2B5EF4-FFF2-40B4-BE49-F238E27FC236}">
                  <a16:creationId xmlns:a16="http://schemas.microsoft.com/office/drawing/2014/main" id="{E1A6E3A9-6C0D-4FFE-850D-96ADAA527FE7}"/>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离页连接符 18">
              <a:extLst>
                <a:ext uri="{FF2B5EF4-FFF2-40B4-BE49-F238E27FC236}">
                  <a16:creationId xmlns:a16="http://schemas.microsoft.com/office/drawing/2014/main" id="{9D500204-5382-48EF-B94D-E1D8A7120821}"/>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离页连接符 19">
              <a:extLst>
                <a:ext uri="{FF2B5EF4-FFF2-40B4-BE49-F238E27FC236}">
                  <a16:creationId xmlns:a16="http://schemas.microsoft.com/office/drawing/2014/main" id="{2D3AE314-B837-459C-ABF1-370703DFDAE7}"/>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1FA1659F-5769-4E6C-894A-8EF5314F6255}"/>
                </a:ext>
              </a:extLst>
            </p:cNvPr>
            <p:cNvGrpSpPr/>
            <p:nvPr/>
          </p:nvGrpSpPr>
          <p:grpSpPr>
            <a:xfrm>
              <a:off x="6676279" y="647264"/>
              <a:ext cx="600075" cy="568325"/>
              <a:chOff x="5991226" y="2949576"/>
              <a:chExt cx="600075" cy="568325"/>
            </a:xfrm>
          </p:grpSpPr>
          <p:sp>
            <p:nvSpPr>
              <p:cNvPr id="22" name="Freeform 46">
                <a:extLst>
                  <a:ext uri="{FF2B5EF4-FFF2-40B4-BE49-F238E27FC236}">
                    <a16:creationId xmlns:a16="http://schemas.microsoft.com/office/drawing/2014/main" id="{4F0DFCBF-8AF5-4840-A61F-BAA4E628BD07}"/>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Line 47">
                <a:extLst>
                  <a:ext uri="{FF2B5EF4-FFF2-40B4-BE49-F238E27FC236}">
                    <a16:creationId xmlns:a16="http://schemas.microsoft.com/office/drawing/2014/main" id="{9538D36D-75AF-44A8-8070-561804C92DC7}"/>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8">
                <a:extLst>
                  <a:ext uri="{FF2B5EF4-FFF2-40B4-BE49-F238E27FC236}">
                    <a16:creationId xmlns:a16="http://schemas.microsoft.com/office/drawing/2014/main" id="{C9ACEE45-9611-4784-B8F3-4CE2CE2928C1}"/>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5" name="组合 24">
            <a:extLst>
              <a:ext uri="{FF2B5EF4-FFF2-40B4-BE49-F238E27FC236}">
                <a16:creationId xmlns:a16="http://schemas.microsoft.com/office/drawing/2014/main" id="{154EA83E-8AF5-41DD-BE4F-6E828B1D7D0A}"/>
              </a:ext>
            </a:extLst>
          </p:cNvPr>
          <p:cNvGrpSpPr>
            <a:grpSpLocks noChangeAspect="1"/>
          </p:cNvGrpSpPr>
          <p:nvPr/>
        </p:nvGrpSpPr>
        <p:grpSpPr>
          <a:xfrm flipH="1">
            <a:off x="281663" y="914715"/>
            <a:ext cx="540000" cy="540000"/>
            <a:chOff x="5195979" y="428797"/>
            <a:chExt cx="927463" cy="927463"/>
          </a:xfrm>
        </p:grpSpPr>
        <p:sp>
          <p:nvSpPr>
            <p:cNvPr id="26" name="椭圆 25">
              <a:extLst>
                <a:ext uri="{FF2B5EF4-FFF2-40B4-BE49-F238E27FC236}">
                  <a16:creationId xmlns:a16="http://schemas.microsoft.com/office/drawing/2014/main" id="{B69AF84B-A8CD-4F72-B13B-9E1CCBBAD32C}"/>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 name="组合 26">
              <a:extLst>
                <a:ext uri="{FF2B5EF4-FFF2-40B4-BE49-F238E27FC236}">
                  <a16:creationId xmlns:a16="http://schemas.microsoft.com/office/drawing/2014/main" id="{B8946588-433F-429A-948D-32FA7FBEC88A}"/>
                </a:ext>
              </a:extLst>
            </p:cNvPr>
            <p:cNvGrpSpPr/>
            <p:nvPr/>
          </p:nvGrpSpPr>
          <p:grpSpPr>
            <a:xfrm>
              <a:off x="5235042" y="460898"/>
              <a:ext cx="876427" cy="882962"/>
              <a:chOff x="6130069" y="1975983"/>
              <a:chExt cx="876427" cy="882962"/>
            </a:xfrm>
          </p:grpSpPr>
          <p:sp>
            <p:nvSpPr>
              <p:cNvPr id="30" name="Freeform 16">
                <a:extLst>
                  <a:ext uri="{FF2B5EF4-FFF2-40B4-BE49-F238E27FC236}">
                    <a16:creationId xmlns:a16="http://schemas.microsoft.com/office/drawing/2014/main" id="{2372277C-4051-452D-A397-08349B6EF8C7}"/>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1" name="Freeform 16">
                <a:extLst>
                  <a:ext uri="{FF2B5EF4-FFF2-40B4-BE49-F238E27FC236}">
                    <a16:creationId xmlns:a16="http://schemas.microsoft.com/office/drawing/2014/main" id="{3E8B4A60-599A-46FC-A976-BF7CA24162AD}"/>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8" name="Freeform 39">
              <a:extLst>
                <a:ext uri="{FF2B5EF4-FFF2-40B4-BE49-F238E27FC236}">
                  <a16:creationId xmlns:a16="http://schemas.microsoft.com/office/drawing/2014/main" id="{5AB712F0-0CBF-418E-9B8E-05DBDBFB08B3}"/>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Oval 40">
              <a:extLst>
                <a:ext uri="{FF2B5EF4-FFF2-40B4-BE49-F238E27FC236}">
                  <a16:creationId xmlns:a16="http://schemas.microsoft.com/office/drawing/2014/main" id="{4C68DDFD-B442-4DEF-BD6F-9B76B3CDE977}"/>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32" name="组合 31">
            <a:extLst>
              <a:ext uri="{FF2B5EF4-FFF2-40B4-BE49-F238E27FC236}">
                <a16:creationId xmlns:a16="http://schemas.microsoft.com/office/drawing/2014/main" id="{BF12C74D-CFCD-4C91-A46B-5B72EF401E6D}"/>
              </a:ext>
            </a:extLst>
          </p:cNvPr>
          <p:cNvGrpSpPr/>
          <p:nvPr/>
        </p:nvGrpSpPr>
        <p:grpSpPr>
          <a:xfrm>
            <a:off x="7927779" y="1637576"/>
            <a:ext cx="611572" cy="600552"/>
            <a:chOff x="8956942" y="3371688"/>
            <a:chExt cx="783725" cy="769603"/>
          </a:xfrm>
        </p:grpSpPr>
        <p:grpSp>
          <p:nvGrpSpPr>
            <p:cNvPr id="33" name="组合 32">
              <a:extLst>
                <a:ext uri="{FF2B5EF4-FFF2-40B4-BE49-F238E27FC236}">
                  <a16:creationId xmlns:a16="http://schemas.microsoft.com/office/drawing/2014/main" id="{0E81F2A1-0111-451A-AEC6-9551DAC19C6F}"/>
                </a:ext>
              </a:extLst>
            </p:cNvPr>
            <p:cNvGrpSpPr/>
            <p:nvPr/>
          </p:nvGrpSpPr>
          <p:grpSpPr>
            <a:xfrm>
              <a:off x="8956942" y="3371688"/>
              <a:ext cx="783725" cy="769603"/>
              <a:chOff x="8575498" y="2572853"/>
              <a:chExt cx="718729" cy="905135"/>
            </a:xfrm>
          </p:grpSpPr>
          <p:sp>
            <p:nvSpPr>
              <p:cNvPr id="40" name="Freeform 217">
                <a:extLst>
                  <a:ext uri="{FF2B5EF4-FFF2-40B4-BE49-F238E27FC236}">
                    <a16:creationId xmlns:a16="http://schemas.microsoft.com/office/drawing/2014/main" id="{078A413C-18DE-444D-9AB3-6AAD064FC5BC}"/>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1" name="Freeform 217">
                <a:extLst>
                  <a:ext uri="{FF2B5EF4-FFF2-40B4-BE49-F238E27FC236}">
                    <a16:creationId xmlns:a16="http://schemas.microsoft.com/office/drawing/2014/main" id="{2756E4B4-5C2B-4C95-8D00-EF66172B052E}"/>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217">
                <a:extLst>
                  <a:ext uri="{FF2B5EF4-FFF2-40B4-BE49-F238E27FC236}">
                    <a16:creationId xmlns:a16="http://schemas.microsoft.com/office/drawing/2014/main" id="{59DE39C2-C415-4EBA-9D50-231F8E5B45A8}"/>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218">
                <a:extLst>
                  <a:ext uri="{FF2B5EF4-FFF2-40B4-BE49-F238E27FC236}">
                    <a16:creationId xmlns:a16="http://schemas.microsoft.com/office/drawing/2014/main" id="{9E5C0781-F4B7-4D9B-8D4B-7A4BBE87EE82}"/>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4" name="组合 33">
              <a:extLst>
                <a:ext uri="{FF2B5EF4-FFF2-40B4-BE49-F238E27FC236}">
                  <a16:creationId xmlns:a16="http://schemas.microsoft.com/office/drawing/2014/main" id="{9E5897C6-9F5E-40F4-8AEB-A97005E8B84E}"/>
                </a:ext>
              </a:extLst>
            </p:cNvPr>
            <p:cNvGrpSpPr/>
            <p:nvPr/>
          </p:nvGrpSpPr>
          <p:grpSpPr>
            <a:xfrm>
              <a:off x="9163801" y="3580795"/>
              <a:ext cx="417426" cy="417425"/>
              <a:chOff x="8440738" y="3594100"/>
              <a:chExt cx="554038" cy="554037"/>
            </a:xfrm>
          </p:grpSpPr>
          <p:sp>
            <p:nvSpPr>
              <p:cNvPr id="35" name="Freeform 5">
                <a:extLst>
                  <a:ext uri="{FF2B5EF4-FFF2-40B4-BE49-F238E27FC236}">
                    <a16:creationId xmlns:a16="http://schemas.microsoft.com/office/drawing/2014/main" id="{BAD33FD4-E51D-4FA6-B9ED-28D6F6CA2277}"/>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6">
                <a:extLst>
                  <a:ext uri="{FF2B5EF4-FFF2-40B4-BE49-F238E27FC236}">
                    <a16:creationId xmlns:a16="http://schemas.microsoft.com/office/drawing/2014/main" id="{48723C94-17D8-49D8-BF6C-988285506C61}"/>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Line 7">
                <a:extLst>
                  <a:ext uri="{FF2B5EF4-FFF2-40B4-BE49-F238E27FC236}">
                    <a16:creationId xmlns:a16="http://schemas.microsoft.com/office/drawing/2014/main" id="{970CE1A1-6AEA-40B0-93FB-AD42DDF465D1}"/>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Line 8">
                <a:extLst>
                  <a:ext uri="{FF2B5EF4-FFF2-40B4-BE49-F238E27FC236}">
                    <a16:creationId xmlns:a16="http://schemas.microsoft.com/office/drawing/2014/main" id="{A99F5D2D-3103-4F60-B9D2-6172D0A5046A}"/>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9">
                <a:extLst>
                  <a:ext uri="{FF2B5EF4-FFF2-40B4-BE49-F238E27FC236}">
                    <a16:creationId xmlns:a16="http://schemas.microsoft.com/office/drawing/2014/main" id="{037DB9FC-0AF6-4321-917B-D04E8092C86E}"/>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3" name="Picture 2"/>
          <p:cNvPicPr>
            <a:picLocks noChangeAspect="1"/>
          </p:cNvPicPr>
          <p:nvPr/>
        </p:nvPicPr>
        <p:blipFill>
          <a:blip r:embed="rId4"/>
          <a:stretch>
            <a:fillRect/>
          </a:stretch>
        </p:blipFill>
        <p:spPr>
          <a:xfrm>
            <a:off x="2321607" y="6394271"/>
            <a:ext cx="912388" cy="371949"/>
          </a:xfrm>
          <a:prstGeom prst="rect">
            <a:avLst/>
          </a:prstGeom>
        </p:spPr>
      </p:pic>
      <p:sp>
        <p:nvSpPr>
          <p:cNvPr id="4" name="Rectangle 3"/>
          <p:cNvSpPr/>
          <p:nvPr/>
        </p:nvSpPr>
        <p:spPr>
          <a:xfrm>
            <a:off x="7782604" y="3941116"/>
            <a:ext cx="4002995" cy="369332"/>
          </a:xfrm>
          <a:prstGeom prst="rect">
            <a:avLst/>
          </a:prstGeom>
          <a:ln w="28575">
            <a:solidFill>
              <a:srgbClr val="FF9966"/>
            </a:solidFill>
          </a:ln>
        </p:spPr>
        <p:txBody>
          <a:bodyPr wrap="square">
            <a:spAutoFit/>
          </a:bodyPr>
          <a:lstStyle/>
          <a:p>
            <a:pPr algn="ctr"/>
            <a:r>
              <a:rPr lang="zh-TW" altLang="en-US" dirty="0" smtClean="0">
                <a:solidFill>
                  <a:srgbClr val="FF0000"/>
                </a:solidFill>
                <a:latin typeface="DFKai-SB" panose="03000509000000000000" pitchFamily="65" charset="-120"/>
                <a:ea typeface="DFKai-SB" panose="03000509000000000000" pitchFamily="65" charset="-120"/>
              </a:rPr>
              <a:t>點擊圖像看視頻聽鍾南山教授</a:t>
            </a:r>
            <a:r>
              <a:rPr lang="en-US" altLang="zh-TW" dirty="0" smtClean="0">
                <a:solidFill>
                  <a:srgbClr val="FF0000"/>
                </a:solidFill>
                <a:latin typeface="DFKai-SB" panose="03000509000000000000" pitchFamily="65" charset="-120"/>
                <a:ea typeface="DFKai-SB" panose="03000509000000000000" pitchFamily="65" charset="-120"/>
              </a:rPr>
              <a:t>*</a:t>
            </a:r>
            <a:r>
              <a:rPr lang="zh-TW" altLang="en-US" dirty="0" smtClean="0">
                <a:solidFill>
                  <a:srgbClr val="FF0000"/>
                </a:solidFill>
                <a:latin typeface="DFKai-SB" panose="03000509000000000000" pitchFamily="65" charset="-120"/>
                <a:ea typeface="DFKai-SB" panose="03000509000000000000" pitchFamily="65" charset="-120"/>
              </a:rPr>
              <a:t>說明</a:t>
            </a:r>
            <a:endParaRPr lang="ja-JP" altLang="en-US" dirty="0">
              <a:solidFill>
                <a:srgbClr val="FF0000"/>
              </a:solidFill>
            </a:endParaRPr>
          </a:p>
        </p:txBody>
      </p:sp>
      <p:sp>
        <p:nvSpPr>
          <p:cNvPr id="44" name="Rectangle 43"/>
          <p:cNvSpPr/>
          <p:nvPr/>
        </p:nvSpPr>
        <p:spPr>
          <a:xfrm>
            <a:off x="853114" y="1637576"/>
            <a:ext cx="6482252" cy="3416320"/>
          </a:xfrm>
          <a:prstGeom prst="rect">
            <a:avLst/>
          </a:prstGeom>
          <a:solidFill>
            <a:schemeClr val="accent6">
              <a:lumMod val="20000"/>
              <a:lumOff val="80000"/>
            </a:schemeClr>
          </a:solidFill>
        </p:spPr>
        <p:txBody>
          <a:bodyPr wrap="square">
            <a:spAutoFit/>
          </a:bodyPr>
          <a:lstStyle/>
          <a:p>
            <a:pPr>
              <a:spcAft>
                <a:spcPts val="0"/>
              </a:spcAft>
            </a:pPr>
            <a:r>
              <a:rPr lang="zh-TW" altLang="en-US" sz="2400" kern="0" dirty="0" smtClean="0">
                <a:latin typeface="標楷體" panose="03000509000000000000" pitchFamily="65" charset="-120"/>
                <a:ea typeface="標楷體" panose="03000509000000000000" pitchFamily="65" charset="-120"/>
                <a:cs typeface="Microsoft YaHei" panose="020B0503020204020204" pitchFamily="34" charset="-122"/>
              </a:rPr>
              <a:t>面對新型冠狀病毒的挑戰，世衞作出世界團結一致的呼籲</a:t>
            </a:r>
            <a:r>
              <a:rPr lang="en-US" altLang="zh-TW" sz="2400" kern="0" dirty="0" smtClean="0">
                <a:latin typeface="標楷體" panose="03000509000000000000" pitchFamily="65" charset="-120"/>
                <a:ea typeface="標楷體" panose="03000509000000000000" pitchFamily="65" charset="-120"/>
                <a:cs typeface="Microsoft YaHei" panose="020B0503020204020204" pitchFamily="34" charset="-122"/>
              </a:rPr>
              <a:t>:</a:t>
            </a:r>
            <a:endParaRPr lang="en-US" altLang="ja-JP" sz="2400" kern="0" dirty="0" smtClean="0">
              <a:latin typeface="標楷體" panose="03000509000000000000" pitchFamily="65" charset="-120"/>
              <a:ea typeface="標楷體" panose="03000509000000000000" pitchFamily="65" charset="-120"/>
              <a:cs typeface="Microsoft YaHei" panose="020B0503020204020204" pitchFamily="34" charset="-122"/>
            </a:endParaRPr>
          </a:p>
          <a:p>
            <a:pPr>
              <a:spcAft>
                <a:spcPts val="0"/>
              </a:spcAft>
            </a:pPr>
            <a:r>
              <a:rPr lang="ja-JP" altLang="en-US" sz="2400" kern="0" dirty="0" smtClean="0">
                <a:latin typeface="標楷體" panose="03000509000000000000" pitchFamily="65" charset="-120"/>
                <a:ea typeface="標楷體" panose="03000509000000000000" pitchFamily="65" charset="-120"/>
                <a:cs typeface="Microsoft YaHei" panose="020B0503020204020204" pitchFamily="34" charset="-122"/>
              </a:rPr>
              <a:t>「</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結</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束全球大流行</a:t>
            </a:r>
            <a:r>
              <a:rPr lang="zh-TW" altLang="en-US" sz="2400" kern="0" dirty="0" smtClean="0">
                <a:latin typeface="標楷體" panose="03000509000000000000" pitchFamily="65" charset="-120"/>
                <a:ea typeface="標楷體" panose="03000509000000000000" pitchFamily="65" charset="-120"/>
                <a:cs typeface="MS PGothic" panose="020B0600070205080204" pitchFamily="34" charset="-128"/>
              </a:rPr>
              <a:t>病</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需要全世界的共同努力。除非每個人都安全，否</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則</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我</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們誰</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也不安全。全世界任何地方每個有需要的人都能</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獲</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取冠狀病毒疫苗、</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檢測</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和治</a:t>
            </a:r>
            <a:r>
              <a:rPr lang="ja-JP" altLang="ja-JP" sz="2400" kern="0" dirty="0" smtClean="0">
                <a:latin typeface="標楷體" panose="03000509000000000000" pitchFamily="65" charset="-120"/>
                <a:ea typeface="標楷體" panose="03000509000000000000" pitchFamily="65" charset="-120"/>
                <a:cs typeface="Microsoft YaHei" panose="020B0503020204020204" pitchFamily="34" charset="-122"/>
              </a:rPr>
              <a:t>療</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a:t>
            </a:r>
            <a:r>
              <a:rPr lang="ja-JP" altLang="ja-JP" sz="2400" kern="0" dirty="0">
                <a:latin typeface="標楷體" panose="03000509000000000000" pitchFamily="65" charset="-120"/>
                <a:ea typeface="標楷體" panose="03000509000000000000" pitchFamily="65" charset="-120"/>
                <a:cs typeface="MS PGothic" panose="020B0600070205080204" pitchFamily="34" charset="-128"/>
              </a:rPr>
              <a:t>是唯一的出路</a:t>
            </a:r>
            <a:r>
              <a:rPr lang="ja-JP" altLang="ja-JP" sz="2400" kern="0" dirty="0" smtClean="0">
                <a:latin typeface="標楷體" panose="03000509000000000000" pitchFamily="65" charset="-120"/>
                <a:ea typeface="標楷體" panose="03000509000000000000" pitchFamily="65" charset="-120"/>
                <a:cs typeface="MS PGothic" panose="020B0600070205080204" pitchFamily="34" charset="-128"/>
              </a:rPr>
              <a:t>。</a:t>
            </a:r>
            <a:r>
              <a:rPr lang="ja-JP" altLang="en-US" sz="2400" kern="0" dirty="0" smtClean="0">
                <a:latin typeface="標楷體" panose="03000509000000000000" pitchFamily="65" charset="-120"/>
                <a:ea typeface="標楷體" panose="03000509000000000000" pitchFamily="65" charset="-120"/>
                <a:cs typeface="MS PGothic" panose="020B0600070205080204" pitchFamily="34" charset="-128"/>
              </a:rPr>
              <a:t>」</a:t>
            </a:r>
            <a:endParaRPr lang="en-US" altLang="ja-JP" sz="2400" kern="0" dirty="0" smtClean="0">
              <a:latin typeface="標楷體" panose="03000509000000000000" pitchFamily="65" charset="-120"/>
              <a:ea typeface="標楷體" panose="03000509000000000000" pitchFamily="65" charset="-120"/>
              <a:cs typeface="MS PGothic" panose="020B0600070205080204" pitchFamily="34" charset="-128"/>
            </a:endParaRPr>
          </a:p>
          <a:p>
            <a:pPr>
              <a:spcAft>
                <a:spcPts val="0"/>
              </a:spcAft>
            </a:pPr>
            <a:r>
              <a:rPr lang="zh-TW" altLang="en-US" sz="2400" kern="0" dirty="0" smtClean="0">
                <a:latin typeface="標楷體" panose="03000509000000000000" pitchFamily="65" charset="-120"/>
                <a:ea typeface="標楷體" panose="03000509000000000000" pitchFamily="65" charset="-120"/>
                <a:cs typeface="Times New Roman" panose="02020603050405020304" pitchFamily="18" charset="0"/>
              </a:rPr>
              <a:t>病毒</a:t>
            </a:r>
            <a:r>
              <a:rPr lang="zh-TW" altLang="en-US" sz="2400" kern="0" dirty="0">
                <a:latin typeface="標楷體" panose="03000509000000000000" pitchFamily="65" charset="-120"/>
                <a:ea typeface="標楷體" panose="03000509000000000000" pitchFamily="65" charset="-120"/>
                <a:cs typeface="Times New Roman" panose="02020603050405020304" pitchFamily="18" charset="0"/>
              </a:rPr>
              <a:t>沒有國界，不分種族。面對全人類的共同危機，任何國家都無法獨善其身</a:t>
            </a:r>
            <a:r>
              <a:rPr lang="zh-TW" altLang="en-US" sz="2400" kern="0" dirty="0" smtClean="0">
                <a:latin typeface="標楷體" panose="03000509000000000000" pitchFamily="65" charset="-120"/>
                <a:ea typeface="標楷體" panose="03000509000000000000" pitchFamily="65" charset="-120"/>
                <a:cs typeface="Times New Roman" panose="02020603050405020304" pitchFamily="18" charset="0"/>
              </a:rPr>
              <a:t>。無論是國際社會、不同組織、個人等都需要攜手合作。</a:t>
            </a:r>
            <a:endParaRPr lang="zh-TW" altLang="en-US" sz="2400" kern="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5" name="Rectangle 44"/>
          <p:cNvSpPr/>
          <p:nvPr/>
        </p:nvSpPr>
        <p:spPr>
          <a:xfrm>
            <a:off x="930769" y="5123919"/>
            <a:ext cx="5201938" cy="1200329"/>
          </a:xfrm>
          <a:prstGeom prst="rect">
            <a:avLst/>
          </a:prstGeom>
        </p:spPr>
        <p:txBody>
          <a:bodyPr wrap="square">
            <a:spAutoFit/>
          </a:bodyPr>
          <a:lstStyle/>
          <a:p>
            <a:pPr>
              <a:spcAft>
                <a:spcPts val="0"/>
              </a:spcAft>
            </a:pPr>
            <a:r>
              <a:rPr lang="zh-TW" altLang="en-US" sz="1200" kern="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kern="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spcAft>
                <a:spcPts val="0"/>
              </a:spcAft>
              <a:buFont typeface="Arial" panose="020B0604020202020204" pitchFamily="34" charset="0"/>
              <a:buChar char="•"/>
            </a:pPr>
            <a:r>
              <a:rPr lang="zh-TW" altLang="en-US" sz="1200" kern="0" dirty="0" smtClean="0">
                <a:latin typeface="Times New Roman" panose="02020603050405020304" pitchFamily="18" charset="0"/>
                <a:ea typeface="標楷體" panose="03000509000000000000" pitchFamily="65" charset="-120"/>
                <a:cs typeface="Times New Roman" panose="02020603050405020304" pitchFamily="18" charset="0"/>
              </a:rPr>
              <a:t>世界衞生組織 </a:t>
            </a:r>
            <a:r>
              <a:rPr lang="en-US" altLang="zh-TW" sz="1200"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200" kern="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2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200" kern="0" dirty="0" smtClean="0">
                <a:latin typeface="Times New Roman" panose="02020603050405020304" pitchFamily="18" charset="0"/>
                <a:ea typeface="標楷體" panose="03000509000000000000" pitchFamily="65" charset="-120"/>
                <a:cs typeface="Times New Roman" panose="02020603050405020304" pitchFamily="18" charset="0"/>
              </a:rPr>
              <a:t>www.who.int/zh/news-room/commentaries/detail/a-global-pandemic-requires-a-world-effort-to-end-it-none-of-us-will-be-safe-until-everyone-is-safe</a:t>
            </a:r>
            <a:r>
              <a:rPr lang="en-US" altLang="zh-TW" sz="1200" kern="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spcAft>
                <a:spcPts val="0"/>
              </a:spcAft>
              <a:buFont typeface="Arial" panose="020B0604020202020204" pitchFamily="34" charset="0"/>
              <a:buChar char="•"/>
            </a:pPr>
            <a:r>
              <a:rPr lang="ja-JP" altLang="en-US" sz="1200" kern="1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ja-JP" sz="1200" kern="100" dirty="0">
                <a:latin typeface="Times New Roman" panose="02020603050405020304" pitchFamily="18" charset="0"/>
                <a:ea typeface="標楷體" panose="03000509000000000000" pitchFamily="65" charset="-120"/>
                <a:cs typeface="Times New Roman" panose="02020603050405020304" pitchFamily="18" charset="0"/>
              </a:rPr>
              <a:t>(http://it.people.com.cn/n1/2020/1123/c1009-31941449.html</a:t>
            </a:r>
            <a:r>
              <a:rPr lang="en-US" altLang="ja-JP" sz="1200" kern="1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呼吸疾病國家重點實驗室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www.sklrd.cn/show.php?id=678</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6" name="Picture 45"/>
          <p:cNvPicPr>
            <a:picLocks noChangeAspect="1"/>
          </p:cNvPicPr>
          <p:nvPr/>
        </p:nvPicPr>
        <p:blipFill>
          <a:blip r:embed="rId5"/>
          <a:stretch>
            <a:fillRect/>
          </a:stretch>
        </p:blipFill>
        <p:spPr>
          <a:xfrm>
            <a:off x="1055769" y="6370689"/>
            <a:ext cx="1033102" cy="394411"/>
          </a:xfrm>
          <a:prstGeom prst="rect">
            <a:avLst/>
          </a:prstGeom>
        </p:spPr>
      </p:pic>
      <p:sp>
        <p:nvSpPr>
          <p:cNvPr id="2" name="Rectangle 1"/>
          <p:cNvSpPr/>
          <p:nvPr/>
        </p:nvSpPr>
        <p:spPr>
          <a:xfrm>
            <a:off x="7782604" y="4378181"/>
            <a:ext cx="4002996" cy="1600438"/>
          </a:xfrm>
          <a:prstGeom prst="rect">
            <a:avLst/>
          </a:prstGeom>
          <a:ln w="19050">
            <a:solidFill>
              <a:srgbClr val="FF0000"/>
            </a:solidFill>
          </a:ln>
        </p:spPr>
        <p:txBody>
          <a:bodyPr wrap="square">
            <a:spAutoFit/>
          </a:bodyPr>
          <a:lstStyle/>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鍾南山教授是國家</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工程院院士、著名呼吸病學專家</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致力於重大呼吸道傳染病及慢性呼吸系統疾病的研究、預防與治療，</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貢獻良多，</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獲得</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多項</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榮譽</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包括中華醫學會接觸呼吸學術貢獻獎</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﹙2004﹚</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、改革先鋒（我國公共</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生事件應急體系建設的重要推動者，</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）、共和國勳章（</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）等。</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3466731" y="6342244"/>
            <a:ext cx="1905748" cy="422856"/>
          </a:xfrm>
          <a:prstGeom prst="rect">
            <a:avLst/>
          </a:prstGeom>
        </p:spPr>
      </p:pic>
    </p:spTree>
    <p:extLst>
      <p:ext uri="{BB962C8B-B14F-4D97-AF65-F5344CB8AC3E}">
        <p14:creationId xmlns:p14="http://schemas.microsoft.com/office/powerpoint/2010/main" val="4134640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666199D7-7156-4CE2-A831-B44A5BD89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78" y="460792"/>
            <a:ext cx="11506756" cy="624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圆角 47">
            <a:extLst>
              <a:ext uri="{FF2B5EF4-FFF2-40B4-BE49-F238E27FC236}">
                <a16:creationId xmlns:a16="http://schemas.microsoft.com/office/drawing/2014/main" id="{9FAC650C-5BC3-44EA-9673-FAC4F40B5804}"/>
              </a:ext>
            </a:extLst>
          </p:cNvPr>
          <p:cNvSpPr/>
          <p:nvPr/>
        </p:nvSpPr>
        <p:spPr>
          <a:xfrm flipV="1">
            <a:off x="1076076" y="1826210"/>
            <a:ext cx="4962476" cy="1534948"/>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9" name="矩形: 圆角 48">
            <a:extLst>
              <a:ext uri="{FF2B5EF4-FFF2-40B4-BE49-F238E27FC236}">
                <a16:creationId xmlns:a16="http://schemas.microsoft.com/office/drawing/2014/main" id="{D884A368-CF50-41AD-B806-61D25F7E630E}"/>
              </a:ext>
            </a:extLst>
          </p:cNvPr>
          <p:cNvSpPr/>
          <p:nvPr/>
        </p:nvSpPr>
        <p:spPr>
          <a:xfrm flipV="1">
            <a:off x="698664" y="3850377"/>
            <a:ext cx="10738436" cy="2678708"/>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矩形 4">
            <a:extLst>
              <a:ext uri="{FF2B5EF4-FFF2-40B4-BE49-F238E27FC236}">
                <a16:creationId xmlns:a16="http://schemas.microsoft.com/office/drawing/2014/main" id="{DD68201F-D605-41F5-9E73-0C7EB35FAEEB}"/>
              </a:ext>
            </a:extLst>
          </p:cNvPr>
          <p:cNvSpPr/>
          <p:nvPr/>
        </p:nvSpPr>
        <p:spPr>
          <a:xfrm>
            <a:off x="6710963" y="3349622"/>
            <a:ext cx="4178763" cy="461665"/>
          </a:xfrm>
          <a:prstGeom prst="rect">
            <a:avLst/>
          </a:prstGeom>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世</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衞</a:t>
            </a: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://www.who.int/zh/campaigns/world-health-day/2022</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7E850E62-CEF1-4D1B-AFB8-3D9D3190B6A3}"/>
              </a:ext>
            </a:extLst>
          </p:cNvPr>
          <p:cNvSpPr txBox="1"/>
          <p:nvPr/>
        </p:nvSpPr>
        <p:spPr>
          <a:xfrm>
            <a:off x="1694069" y="1119746"/>
            <a:ext cx="3877985" cy="461665"/>
          </a:xfrm>
          <a:prstGeom prst="rect">
            <a:avLst/>
          </a:prstGeom>
          <a:noFill/>
        </p:spPr>
        <p:txBody>
          <a:bodyPr wrap="none" rtlCol="0">
            <a:spAutoFit/>
          </a:bodyPr>
          <a:lstStyle/>
          <a:p>
            <a:r>
              <a:rPr lang="zh-CN" altLang="en-US" sz="2400" b="1" dirty="0">
                <a:latin typeface="DFKai-SB" panose="03000509000000000000" pitchFamily="65" charset="-120"/>
                <a:ea typeface="DFKai-SB" panose="03000509000000000000" pitchFamily="65" charset="-120"/>
              </a:rPr>
              <a:t>觀看視頻，回答以下問題。</a:t>
            </a:r>
          </a:p>
        </p:txBody>
      </p:sp>
      <p:sp>
        <p:nvSpPr>
          <p:cNvPr id="8" name="文本框 7">
            <a:extLst>
              <a:ext uri="{FF2B5EF4-FFF2-40B4-BE49-F238E27FC236}">
                <a16:creationId xmlns:a16="http://schemas.microsoft.com/office/drawing/2014/main" id="{3C1ACFFF-DF27-4DC7-995B-749647DA9A3C}"/>
              </a:ext>
            </a:extLst>
          </p:cNvPr>
          <p:cNvSpPr txBox="1"/>
          <p:nvPr/>
        </p:nvSpPr>
        <p:spPr>
          <a:xfrm>
            <a:off x="1145387" y="1919433"/>
            <a:ext cx="5032891" cy="1384995"/>
          </a:xfrm>
          <a:prstGeom prst="rect">
            <a:avLst/>
          </a:prstGeom>
          <a:noFill/>
        </p:spPr>
        <p:txBody>
          <a:bodyPr wrap="square" rtlCol="0">
            <a:spAutoFit/>
          </a:bodyPr>
          <a:lstStyle/>
          <a:p>
            <a:pPr marL="457200" indent="-457200">
              <a:buFont typeface="+mj-lt"/>
              <a:buAutoNum type="arabicPeriod"/>
            </a:pPr>
            <a:r>
              <a:rPr lang="zh-CN" altLang="en-US" sz="2800" dirty="0" smtClean="0">
                <a:latin typeface="DFKai-SB" panose="03000509000000000000" pitchFamily="65" charset="-120"/>
                <a:ea typeface="DFKai-SB" panose="03000509000000000000" pitchFamily="65" charset="-120"/>
              </a:rPr>
              <a:t>世界衞生日</a:t>
            </a:r>
            <a:r>
              <a:rPr lang="zh-CN" altLang="en-US" sz="2800" dirty="0">
                <a:latin typeface="DFKai-SB" panose="03000509000000000000" pitchFamily="65" charset="-120"/>
                <a:ea typeface="DFKai-SB" panose="03000509000000000000" pitchFamily="65" charset="-120"/>
              </a:rPr>
              <a:t>由誰確定的？</a:t>
            </a:r>
            <a:endParaRPr lang="en-US" altLang="zh-CN" sz="2800" dirty="0">
              <a:latin typeface="DFKai-SB" panose="03000509000000000000" pitchFamily="65" charset="-120"/>
              <a:ea typeface="DFKai-SB" panose="03000509000000000000" pitchFamily="65" charset="-120"/>
            </a:endParaRPr>
          </a:p>
          <a:p>
            <a:pPr marL="457200" indent="-457200">
              <a:buFont typeface="+mj-lt"/>
              <a:buAutoNum type="arabicPeriod"/>
            </a:pP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202</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smtClean="0">
                <a:latin typeface="DFKai-SB" panose="03000509000000000000" pitchFamily="65" charset="-120"/>
                <a:ea typeface="DFKai-SB" panose="03000509000000000000" pitchFamily="65" charset="-120"/>
              </a:rPr>
              <a:t>世界衞生日</a:t>
            </a:r>
            <a:r>
              <a:rPr lang="zh-CN" altLang="en-US" sz="2800" dirty="0">
                <a:latin typeface="DFKai-SB" panose="03000509000000000000" pitchFamily="65" charset="-120"/>
                <a:ea typeface="DFKai-SB" panose="03000509000000000000" pitchFamily="65" charset="-120"/>
              </a:rPr>
              <a:t>的主題及其主要內容是甚麼？</a:t>
            </a:r>
          </a:p>
        </p:txBody>
      </p:sp>
      <p:sp>
        <p:nvSpPr>
          <p:cNvPr id="14" name="文本框 13">
            <a:extLst>
              <a:ext uri="{FF2B5EF4-FFF2-40B4-BE49-F238E27FC236}">
                <a16:creationId xmlns:a16="http://schemas.microsoft.com/office/drawing/2014/main" id="{93B75768-A30F-43C4-A305-E1F567E4934C}"/>
              </a:ext>
            </a:extLst>
          </p:cNvPr>
          <p:cNvSpPr txBox="1"/>
          <p:nvPr/>
        </p:nvSpPr>
        <p:spPr>
          <a:xfrm>
            <a:off x="822139" y="3799280"/>
            <a:ext cx="7964165" cy="2739211"/>
          </a:xfrm>
          <a:prstGeom prst="rect">
            <a:avLst/>
          </a:prstGeom>
          <a:noFill/>
          <a:ln>
            <a:noFill/>
          </a:ln>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marL="457200" indent="-457200" algn="just">
              <a:buFont typeface="+mj-lt"/>
              <a:buAutoNum type="arabicPeriod"/>
            </a:pP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世衞確定</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每年</a:t>
            </a:r>
            <a:r>
              <a:rPr lang="en-US" altLang="zh-CN"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世界衞生</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buFont typeface="+mj-lt"/>
              <a:buAutoNum type="arabicPeriod"/>
            </a:pPr>
            <a:r>
              <a:rPr lang="en-US" altLang="zh-CN"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a:t>
            </a:r>
            <a:r>
              <a:rPr lang="en-US" altLang="zh-TW"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年世界衞生日</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的主題是</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「我們的地球，我們的健康」。在疫情、地球嚴重污染、癌症、哮喘、心臟病等</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健康問題和挑戰</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日益增多的情況下，</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世界衞生日呼籲</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全球注重於保持人類和地球健康</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創建以福祉為重點的社會。   </a:t>
            </a:r>
            <a:endParaRPr lang="en-US" altLang="zh-CN"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世衞 </a:t>
            </a:r>
            <a:r>
              <a:rPr lang="en-US" altLang="zh-TW"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://www.who.int/zh/campaigns/world-health-day/2022</a:t>
            </a:r>
            <a:r>
              <a:rPr lang="en-US" altLang="zh-CN"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1" name="组合 20">
            <a:extLst>
              <a:ext uri="{FF2B5EF4-FFF2-40B4-BE49-F238E27FC236}">
                <a16:creationId xmlns:a16="http://schemas.microsoft.com/office/drawing/2014/main" id="{2E2E4D51-9D29-4701-9850-F09067DD6C34}"/>
              </a:ext>
            </a:extLst>
          </p:cNvPr>
          <p:cNvGrpSpPr/>
          <p:nvPr/>
        </p:nvGrpSpPr>
        <p:grpSpPr>
          <a:xfrm>
            <a:off x="6024755" y="1016501"/>
            <a:ext cx="611572" cy="600552"/>
            <a:chOff x="8956942" y="3371688"/>
            <a:chExt cx="783725" cy="769603"/>
          </a:xfrm>
        </p:grpSpPr>
        <p:grpSp>
          <p:nvGrpSpPr>
            <p:cNvPr id="22" name="组合 21">
              <a:extLst>
                <a:ext uri="{FF2B5EF4-FFF2-40B4-BE49-F238E27FC236}">
                  <a16:creationId xmlns:a16="http://schemas.microsoft.com/office/drawing/2014/main" id="{021923FA-C3B6-4EEF-B349-DBB7DEE3CEFF}"/>
                </a:ext>
              </a:extLst>
            </p:cNvPr>
            <p:cNvGrpSpPr/>
            <p:nvPr/>
          </p:nvGrpSpPr>
          <p:grpSpPr>
            <a:xfrm>
              <a:off x="8956942" y="3371688"/>
              <a:ext cx="783725" cy="769603"/>
              <a:chOff x="8575498" y="2572853"/>
              <a:chExt cx="718729" cy="905135"/>
            </a:xfrm>
          </p:grpSpPr>
          <p:sp>
            <p:nvSpPr>
              <p:cNvPr id="29" name="Freeform 217">
                <a:extLst>
                  <a:ext uri="{FF2B5EF4-FFF2-40B4-BE49-F238E27FC236}">
                    <a16:creationId xmlns:a16="http://schemas.microsoft.com/office/drawing/2014/main" id="{F50F59CB-2EF6-4A3C-AFFB-6BE58420023A}"/>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0" name="Freeform 217">
                <a:extLst>
                  <a:ext uri="{FF2B5EF4-FFF2-40B4-BE49-F238E27FC236}">
                    <a16:creationId xmlns:a16="http://schemas.microsoft.com/office/drawing/2014/main" id="{39ACB76C-0414-4B9E-97FA-0750F215F052}"/>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91ED66A4-4E11-48BD-843C-4791FAAA5320}"/>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944FCBAB-B002-484E-9655-2CF692E0BB09}"/>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a:extLst>
                <a:ext uri="{FF2B5EF4-FFF2-40B4-BE49-F238E27FC236}">
                  <a16:creationId xmlns:a16="http://schemas.microsoft.com/office/drawing/2014/main" id="{29A870F8-5286-498B-AF10-152BDE583076}"/>
                </a:ext>
              </a:extLst>
            </p:cNvPr>
            <p:cNvGrpSpPr/>
            <p:nvPr/>
          </p:nvGrpSpPr>
          <p:grpSpPr>
            <a:xfrm>
              <a:off x="9163801" y="3580795"/>
              <a:ext cx="417426" cy="417425"/>
              <a:chOff x="8440738" y="3594100"/>
              <a:chExt cx="554038" cy="554037"/>
            </a:xfrm>
          </p:grpSpPr>
          <p:sp>
            <p:nvSpPr>
              <p:cNvPr id="24" name="Freeform 5">
                <a:extLst>
                  <a:ext uri="{FF2B5EF4-FFF2-40B4-BE49-F238E27FC236}">
                    <a16:creationId xmlns:a16="http://schemas.microsoft.com/office/drawing/2014/main" id="{B5B92CDB-DB7E-46D3-9CA3-5C4A6144891B}"/>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6">
                <a:extLst>
                  <a:ext uri="{FF2B5EF4-FFF2-40B4-BE49-F238E27FC236}">
                    <a16:creationId xmlns:a16="http://schemas.microsoft.com/office/drawing/2014/main" id="{5AF7D740-F3D2-457F-8C2A-740E108DA956}"/>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 name="Line 7">
                <a:extLst>
                  <a:ext uri="{FF2B5EF4-FFF2-40B4-BE49-F238E27FC236}">
                    <a16:creationId xmlns:a16="http://schemas.microsoft.com/office/drawing/2014/main" id="{134EADAE-D080-48A7-8155-0D9C843B2612}"/>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Line 8">
                <a:extLst>
                  <a:ext uri="{FF2B5EF4-FFF2-40B4-BE49-F238E27FC236}">
                    <a16:creationId xmlns:a16="http://schemas.microsoft.com/office/drawing/2014/main" id="{A6FFEB7E-4E53-472F-8160-946A5F86A2E2}"/>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Line 9">
                <a:extLst>
                  <a:ext uri="{FF2B5EF4-FFF2-40B4-BE49-F238E27FC236}">
                    <a16:creationId xmlns:a16="http://schemas.microsoft.com/office/drawing/2014/main" id="{EDCAA3A5-D093-41A8-9C0E-2041520D7FBD}"/>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3" name="组合 32">
            <a:extLst>
              <a:ext uri="{FF2B5EF4-FFF2-40B4-BE49-F238E27FC236}">
                <a16:creationId xmlns:a16="http://schemas.microsoft.com/office/drawing/2014/main" id="{18CA207E-0B3E-497C-801C-2C2B63D996F5}"/>
              </a:ext>
            </a:extLst>
          </p:cNvPr>
          <p:cNvGrpSpPr>
            <a:grpSpLocks noChangeAspect="1"/>
          </p:cNvGrpSpPr>
          <p:nvPr/>
        </p:nvGrpSpPr>
        <p:grpSpPr>
          <a:xfrm>
            <a:off x="194955" y="3273110"/>
            <a:ext cx="716696" cy="784271"/>
            <a:chOff x="6523756" y="488141"/>
            <a:chExt cx="883270" cy="966551"/>
          </a:xfrm>
        </p:grpSpPr>
        <p:sp>
          <p:nvSpPr>
            <p:cNvPr id="34" name="流程图: 离页连接符 33">
              <a:extLst>
                <a:ext uri="{FF2B5EF4-FFF2-40B4-BE49-F238E27FC236}">
                  <a16:creationId xmlns:a16="http://schemas.microsoft.com/office/drawing/2014/main" id="{AB37E11B-D011-4983-91DD-BAE059D70851}"/>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离页连接符 34">
              <a:extLst>
                <a:ext uri="{FF2B5EF4-FFF2-40B4-BE49-F238E27FC236}">
                  <a16:creationId xmlns:a16="http://schemas.microsoft.com/office/drawing/2014/main" id="{1D7625BA-73AE-4C03-8BF4-AF620DBF996F}"/>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离页连接符 35">
              <a:extLst>
                <a:ext uri="{FF2B5EF4-FFF2-40B4-BE49-F238E27FC236}">
                  <a16:creationId xmlns:a16="http://schemas.microsoft.com/office/drawing/2014/main" id="{19AB16F5-5144-4413-AEEE-5171BC35A893}"/>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C60F9C4A-7DFA-4787-8DCB-E577914EBC5F}"/>
                </a:ext>
              </a:extLst>
            </p:cNvPr>
            <p:cNvGrpSpPr/>
            <p:nvPr/>
          </p:nvGrpSpPr>
          <p:grpSpPr>
            <a:xfrm>
              <a:off x="6676279" y="647264"/>
              <a:ext cx="600075" cy="568325"/>
              <a:chOff x="5991226" y="2949576"/>
              <a:chExt cx="600075" cy="568325"/>
            </a:xfrm>
          </p:grpSpPr>
          <p:sp>
            <p:nvSpPr>
              <p:cNvPr id="38" name="Freeform 46">
                <a:extLst>
                  <a:ext uri="{FF2B5EF4-FFF2-40B4-BE49-F238E27FC236}">
                    <a16:creationId xmlns:a16="http://schemas.microsoft.com/office/drawing/2014/main" id="{141BEC17-41FB-463F-A866-21080C232512}"/>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47">
                <a:extLst>
                  <a:ext uri="{FF2B5EF4-FFF2-40B4-BE49-F238E27FC236}">
                    <a16:creationId xmlns:a16="http://schemas.microsoft.com/office/drawing/2014/main" id="{BA968D2F-2DD1-4E75-8A71-C5A51D44E086}"/>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8">
                <a:extLst>
                  <a:ext uri="{FF2B5EF4-FFF2-40B4-BE49-F238E27FC236}">
                    <a16:creationId xmlns:a16="http://schemas.microsoft.com/office/drawing/2014/main" id="{35228F66-54D7-4035-B871-7F7F9ABED0DF}"/>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1" name="组合 40">
            <a:extLst>
              <a:ext uri="{FF2B5EF4-FFF2-40B4-BE49-F238E27FC236}">
                <a16:creationId xmlns:a16="http://schemas.microsoft.com/office/drawing/2014/main" id="{C4D3D7AF-3C78-49F8-A4E6-C5BBC9B4995D}"/>
              </a:ext>
            </a:extLst>
          </p:cNvPr>
          <p:cNvGrpSpPr>
            <a:grpSpLocks noChangeAspect="1"/>
          </p:cNvGrpSpPr>
          <p:nvPr/>
        </p:nvGrpSpPr>
        <p:grpSpPr>
          <a:xfrm flipH="1">
            <a:off x="183206" y="1169979"/>
            <a:ext cx="932130" cy="932130"/>
            <a:chOff x="5195979" y="428797"/>
            <a:chExt cx="927463" cy="927463"/>
          </a:xfrm>
        </p:grpSpPr>
        <p:sp>
          <p:nvSpPr>
            <p:cNvPr id="42" name="椭圆 41">
              <a:extLst>
                <a:ext uri="{FF2B5EF4-FFF2-40B4-BE49-F238E27FC236}">
                  <a16:creationId xmlns:a16="http://schemas.microsoft.com/office/drawing/2014/main" id="{EBB646C0-4953-42C1-8E4B-3E8D999BB2B7}"/>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3" name="组合 42">
              <a:extLst>
                <a:ext uri="{FF2B5EF4-FFF2-40B4-BE49-F238E27FC236}">
                  <a16:creationId xmlns:a16="http://schemas.microsoft.com/office/drawing/2014/main" id="{2CB48551-ADDF-4FCF-B03C-137D0810E5A3}"/>
                </a:ext>
              </a:extLst>
            </p:cNvPr>
            <p:cNvGrpSpPr/>
            <p:nvPr/>
          </p:nvGrpSpPr>
          <p:grpSpPr>
            <a:xfrm>
              <a:off x="5235042" y="460898"/>
              <a:ext cx="876427" cy="882962"/>
              <a:chOff x="6130069" y="1975983"/>
              <a:chExt cx="876427" cy="882962"/>
            </a:xfrm>
          </p:grpSpPr>
          <p:sp>
            <p:nvSpPr>
              <p:cNvPr id="46" name="Freeform 16">
                <a:extLst>
                  <a:ext uri="{FF2B5EF4-FFF2-40B4-BE49-F238E27FC236}">
                    <a16:creationId xmlns:a16="http://schemas.microsoft.com/office/drawing/2014/main" id="{CFB831BB-8C27-40AA-AF15-33960DA6E0C1}"/>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47" name="Freeform 16">
                <a:extLst>
                  <a:ext uri="{FF2B5EF4-FFF2-40B4-BE49-F238E27FC236}">
                    <a16:creationId xmlns:a16="http://schemas.microsoft.com/office/drawing/2014/main" id="{21E55354-2B28-4309-894D-95E21A69E13F}"/>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4" name="Freeform 39">
              <a:extLst>
                <a:ext uri="{FF2B5EF4-FFF2-40B4-BE49-F238E27FC236}">
                  <a16:creationId xmlns:a16="http://schemas.microsoft.com/office/drawing/2014/main" id="{B93B3E08-E926-412D-AA4B-E4AC935425EF}"/>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Oval 40">
              <a:extLst>
                <a:ext uri="{FF2B5EF4-FFF2-40B4-BE49-F238E27FC236}">
                  <a16:creationId xmlns:a16="http://schemas.microsoft.com/office/drawing/2014/main" id="{D290C199-3BB0-4F93-98FD-8A1CC4815158}"/>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0" name="任意多边形: 形状 11">
            <a:extLst>
              <a:ext uri="{FF2B5EF4-FFF2-40B4-BE49-F238E27FC236}">
                <a16:creationId xmlns:a16="http://schemas.microsoft.com/office/drawing/2014/main" id="{74105230-6281-4E41-A7C8-7450244FDA6B}"/>
              </a:ext>
            </a:extLst>
          </p:cNvPr>
          <p:cNvSpPr/>
          <p:nvPr/>
        </p:nvSpPr>
        <p:spPr>
          <a:xfrm>
            <a:off x="2449249" y="199325"/>
            <a:ext cx="7069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認識世界衞生組織</a:t>
            </a:r>
          </a:p>
        </p:txBody>
      </p:sp>
      <p:pic>
        <p:nvPicPr>
          <p:cNvPr id="3" name="Picture 2"/>
          <p:cNvPicPr>
            <a:picLocks noChangeAspect="1"/>
          </p:cNvPicPr>
          <p:nvPr/>
        </p:nvPicPr>
        <p:blipFill>
          <a:blip r:embed="rId3"/>
          <a:stretch>
            <a:fillRect/>
          </a:stretch>
        </p:blipFill>
        <p:spPr>
          <a:xfrm>
            <a:off x="8800344" y="4319401"/>
            <a:ext cx="2502758" cy="1902371"/>
          </a:xfrm>
          <a:prstGeom prst="rect">
            <a:avLst/>
          </a:prstGeom>
        </p:spPr>
      </p:pic>
      <p:pic>
        <p:nvPicPr>
          <p:cNvPr id="4" name="Picture 3">
            <a:hlinkClick r:id="rId4"/>
          </p:cNvPr>
          <p:cNvPicPr>
            <a:picLocks noChangeAspect="1"/>
          </p:cNvPicPr>
          <p:nvPr/>
        </p:nvPicPr>
        <p:blipFill>
          <a:blip r:embed="rId5"/>
          <a:stretch>
            <a:fillRect/>
          </a:stretch>
        </p:blipFill>
        <p:spPr>
          <a:xfrm>
            <a:off x="6717527" y="1238644"/>
            <a:ext cx="3696248" cy="2135465"/>
          </a:xfrm>
          <a:prstGeom prst="rect">
            <a:avLst/>
          </a:prstGeom>
        </p:spPr>
      </p:pic>
    </p:spTree>
    <p:extLst>
      <p:ext uri="{BB962C8B-B14F-4D97-AF65-F5344CB8AC3E}">
        <p14:creationId xmlns:p14="http://schemas.microsoft.com/office/powerpoint/2010/main" val="3928415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12022</Words>
  <Application>Microsoft Office PowerPoint</Application>
  <PresentationFormat>寬螢幕</PresentationFormat>
  <Paragraphs>657</Paragraphs>
  <Slides>71</Slides>
  <Notes>0</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71</vt:i4>
      </vt:variant>
    </vt:vector>
  </HeadingPairs>
  <TitlesOfParts>
    <vt:vector size="91" baseType="lpstr">
      <vt:lpstr>等线</vt:lpstr>
      <vt:lpstr>맑은 고딕</vt:lpstr>
      <vt:lpstr>Microsoft YaHei</vt:lpstr>
      <vt:lpstr>Microsoft YaHei</vt:lpstr>
      <vt:lpstr>MS PGothic</vt:lpstr>
      <vt:lpstr>宋体</vt:lpstr>
      <vt:lpstr>游ゴシック</vt:lpstr>
      <vt:lpstr>游ゴシック Light</vt:lpstr>
      <vt:lpstr>Yu Mincho</vt:lpstr>
      <vt:lpstr>Microsoft JhengHei</vt:lpstr>
      <vt:lpstr>新細明體</vt:lpstr>
      <vt:lpstr>標楷體</vt:lpstr>
      <vt:lpstr>標楷體</vt:lpstr>
      <vt:lpstr>Agency FB</vt:lpstr>
      <vt:lpstr>Arial</vt:lpstr>
      <vt:lpstr>Calibri</vt:lpstr>
      <vt:lpstr>Calibri Light</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延伸參考資源</vt:lpstr>
      <vt:lpstr>延伸參考資源</vt:lpstr>
      <vt:lpstr>延伸參考</vt:lpstr>
      <vt:lpstr>延伸參考</vt:lpstr>
      <vt:lpstr>延伸參考</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2022-01-14T08:10:16Z</dcterms:created>
  <dcterms:modified xsi:type="dcterms:W3CDTF">2023-03-31T08:57:47Z</dcterms:modified>
</cp:coreProperties>
</file>