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5"/>
  </p:notesMasterIdLst>
  <p:handoutMasterIdLst>
    <p:handoutMasterId r:id="rId46"/>
  </p:handoutMasterIdLst>
  <p:sldIdLst>
    <p:sldId id="256" r:id="rId2"/>
    <p:sldId id="258" r:id="rId3"/>
    <p:sldId id="466" r:id="rId4"/>
    <p:sldId id="552" r:id="rId5"/>
    <p:sldId id="463" r:id="rId6"/>
    <p:sldId id="478" r:id="rId7"/>
    <p:sldId id="581" r:id="rId8"/>
    <p:sldId id="586" r:id="rId9"/>
    <p:sldId id="585" r:id="rId10"/>
    <p:sldId id="470" r:id="rId11"/>
    <p:sldId id="513" r:id="rId12"/>
    <p:sldId id="583" r:id="rId13"/>
    <p:sldId id="514" r:id="rId14"/>
    <p:sldId id="516" r:id="rId15"/>
    <p:sldId id="518" r:id="rId16"/>
    <p:sldId id="317" r:id="rId17"/>
    <p:sldId id="517" r:id="rId18"/>
    <p:sldId id="261" r:id="rId19"/>
    <p:sldId id="461" r:id="rId20"/>
    <p:sldId id="484" r:id="rId21"/>
    <p:sldId id="553" r:id="rId22"/>
    <p:sldId id="269" r:id="rId23"/>
    <p:sldId id="288" r:id="rId24"/>
    <p:sldId id="457" r:id="rId25"/>
    <p:sldId id="558" r:id="rId26"/>
    <p:sldId id="591" r:id="rId27"/>
    <p:sldId id="571" r:id="rId28"/>
    <p:sldId id="573" r:id="rId29"/>
    <p:sldId id="559" r:id="rId30"/>
    <p:sldId id="563" r:id="rId31"/>
    <p:sldId id="561" r:id="rId32"/>
    <p:sldId id="587" r:id="rId33"/>
    <p:sldId id="565" r:id="rId34"/>
    <p:sldId id="566" r:id="rId35"/>
    <p:sldId id="588" r:id="rId36"/>
    <p:sldId id="575" r:id="rId37"/>
    <p:sldId id="576" r:id="rId38"/>
    <p:sldId id="577" r:id="rId39"/>
    <p:sldId id="589" r:id="rId40"/>
    <p:sldId id="590" r:id="rId41"/>
    <p:sldId id="578" r:id="rId42"/>
    <p:sldId id="580" r:id="rId43"/>
    <p:sldId id="592" r:id="rId44"/>
  </p:sldIdLst>
  <p:sldSz cx="12192000" cy="6858000"/>
  <p:notesSz cx="9926638" cy="6797675"/>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8" name="作者"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E00"/>
    <a:srgbClr val="C00000"/>
    <a:srgbClr val="C81501"/>
    <a:srgbClr val="F9C634"/>
    <a:srgbClr val="FEF0BC"/>
    <a:srgbClr val="FEF1BA"/>
    <a:srgbClr val="DDE7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96395" autoAdjust="0"/>
  </p:normalViewPr>
  <p:slideViewPr>
    <p:cSldViewPr snapToGrid="0">
      <p:cViewPr varScale="1">
        <p:scale>
          <a:sx n="76" d="100"/>
          <a:sy n="76" d="100"/>
        </p:scale>
        <p:origin x="120" y="73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4301544" cy="341064"/>
          </a:xfrm>
          <a:prstGeom prst="rect">
            <a:avLst/>
          </a:prstGeom>
        </p:spPr>
        <p:txBody>
          <a:bodyPr vert="horz" lIns="91427" tIns="45713" rIns="91427" bIns="45713" rtlCol="0"/>
          <a:lstStyle>
            <a:lvl1pPr algn="l">
              <a:defRPr sz="1200"/>
            </a:lvl1pPr>
          </a:lstStyle>
          <a:p>
            <a:endParaRPr lang="zh-HK" altLang="en-US"/>
          </a:p>
        </p:txBody>
      </p:sp>
      <p:sp>
        <p:nvSpPr>
          <p:cNvPr id="3" name="Date Placeholder 2"/>
          <p:cNvSpPr>
            <a:spLocks noGrp="1"/>
          </p:cNvSpPr>
          <p:nvPr>
            <p:ph type="dt" sz="quarter" idx="1"/>
          </p:nvPr>
        </p:nvSpPr>
        <p:spPr>
          <a:xfrm>
            <a:off x="5622801" y="1"/>
            <a:ext cx="4301544" cy="341064"/>
          </a:xfrm>
          <a:prstGeom prst="rect">
            <a:avLst/>
          </a:prstGeom>
        </p:spPr>
        <p:txBody>
          <a:bodyPr vert="horz" lIns="91427" tIns="45713" rIns="91427" bIns="45713" rtlCol="0"/>
          <a:lstStyle>
            <a:lvl1pPr algn="r">
              <a:defRPr sz="1200"/>
            </a:lvl1pPr>
          </a:lstStyle>
          <a:p>
            <a:fld id="{4566CB79-C7DF-486D-8450-06BC9B54B3F2}" type="datetimeFigureOut">
              <a:rPr lang="zh-HK" altLang="en-US" smtClean="0"/>
              <a:t>31/3/2023</a:t>
            </a:fld>
            <a:endParaRPr lang="zh-HK" altLang="en-US"/>
          </a:p>
        </p:txBody>
      </p:sp>
      <p:sp>
        <p:nvSpPr>
          <p:cNvPr id="4" name="Footer Placeholder 3"/>
          <p:cNvSpPr>
            <a:spLocks noGrp="1"/>
          </p:cNvSpPr>
          <p:nvPr>
            <p:ph type="ftr" sz="quarter" idx="2"/>
          </p:nvPr>
        </p:nvSpPr>
        <p:spPr>
          <a:xfrm>
            <a:off x="2" y="6456613"/>
            <a:ext cx="4301544" cy="341064"/>
          </a:xfrm>
          <a:prstGeom prst="rect">
            <a:avLst/>
          </a:prstGeom>
        </p:spPr>
        <p:txBody>
          <a:bodyPr vert="horz" lIns="91427" tIns="45713" rIns="91427" bIns="45713" rtlCol="0" anchor="b"/>
          <a:lstStyle>
            <a:lvl1pPr algn="l">
              <a:defRPr sz="1200"/>
            </a:lvl1pPr>
          </a:lstStyle>
          <a:p>
            <a:endParaRPr lang="zh-HK" altLang="en-US"/>
          </a:p>
        </p:txBody>
      </p:sp>
      <p:sp>
        <p:nvSpPr>
          <p:cNvPr id="5" name="Slide Number Placeholder 4"/>
          <p:cNvSpPr>
            <a:spLocks noGrp="1"/>
          </p:cNvSpPr>
          <p:nvPr>
            <p:ph type="sldNum" sz="quarter" idx="3"/>
          </p:nvPr>
        </p:nvSpPr>
        <p:spPr>
          <a:xfrm>
            <a:off x="5622801" y="6456613"/>
            <a:ext cx="4301544" cy="341064"/>
          </a:xfrm>
          <a:prstGeom prst="rect">
            <a:avLst/>
          </a:prstGeom>
        </p:spPr>
        <p:txBody>
          <a:bodyPr vert="horz" lIns="91427" tIns="45713" rIns="91427" bIns="45713" rtlCol="0" anchor="b"/>
          <a:lstStyle>
            <a:lvl1pPr algn="r">
              <a:defRPr sz="1200"/>
            </a:lvl1pPr>
          </a:lstStyle>
          <a:p>
            <a:fld id="{37513AD2-EAD5-4A67-B221-86147EC2D87C}" type="slidenum">
              <a:rPr lang="zh-HK" altLang="en-US" smtClean="0"/>
              <a:t>‹#›</a:t>
            </a:fld>
            <a:endParaRPr lang="zh-HK" altLang="en-US"/>
          </a:p>
        </p:txBody>
      </p:sp>
    </p:spTree>
    <p:extLst>
      <p:ext uri="{BB962C8B-B14F-4D97-AF65-F5344CB8AC3E}">
        <p14:creationId xmlns:p14="http://schemas.microsoft.com/office/powerpoint/2010/main" val="41538360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1"/>
            <a:ext cx="4302125" cy="341313"/>
          </a:xfrm>
          <a:prstGeom prst="rect">
            <a:avLst/>
          </a:prstGeom>
        </p:spPr>
        <p:txBody>
          <a:bodyPr vert="horz" lIns="91427" tIns="45713" rIns="91427" bIns="45713" rtlCol="0"/>
          <a:lstStyle>
            <a:lvl1pPr algn="l">
              <a:defRPr sz="1200"/>
            </a:lvl1pPr>
          </a:lstStyle>
          <a:p>
            <a:endParaRPr lang="zh-CN" altLang="en-US"/>
          </a:p>
        </p:txBody>
      </p:sp>
      <p:sp>
        <p:nvSpPr>
          <p:cNvPr id="3" name="日期占位符 2"/>
          <p:cNvSpPr>
            <a:spLocks noGrp="1"/>
          </p:cNvSpPr>
          <p:nvPr>
            <p:ph type="dt" idx="1"/>
          </p:nvPr>
        </p:nvSpPr>
        <p:spPr>
          <a:xfrm>
            <a:off x="5622927" y="1"/>
            <a:ext cx="4302125" cy="341313"/>
          </a:xfrm>
          <a:prstGeom prst="rect">
            <a:avLst/>
          </a:prstGeom>
        </p:spPr>
        <p:txBody>
          <a:bodyPr vert="horz" lIns="91427" tIns="45713" rIns="91427" bIns="45713" rtlCol="0"/>
          <a:lstStyle>
            <a:lvl1pPr algn="r">
              <a:defRPr sz="1200"/>
            </a:lvl1pPr>
          </a:lstStyle>
          <a:p>
            <a:fld id="{F51494C3-E77B-49A5-8DD7-E74BBAD09F92}" type="datetimeFigureOut">
              <a:rPr lang="zh-CN" altLang="en-US" smtClean="0"/>
              <a:t>2023/3/31</a:t>
            </a:fld>
            <a:endParaRPr lang="zh-CN" altLang="en-US"/>
          </a:p>
        </p:txBody>
      </p:sp>
      <p:sp>
        <p:nvSpPr>
          <p:cNvPr id="4" name="幻灯片图像占位符 3"/>
          <p:cNvSpPr>
            <a:spLocks noGrp="1" noRot="1" noChangeAspect="1"/>
          </p:cNvSpPr>
          <p:nvPr>
            <p:ph type="sldImg" idx="2"/>
          </p:nvPr>
        </p:nvSpPr>
        <p:spPr>
          <a:xfrm>
            <a:off x="2925763" y="849313"/>
            <a:ext cx="4075112" cy="2293937"/>
          </a:xfrm>
          <a:prstGeom prst="rect">
            <a:avLst/>
          </a:prstGeom>
          <a:noFill/>
          <a:ln w="12700">
            <a:solidFill>
              <a:prstClr val="black"/>
            </a:solidFill>
          </a:ln>
        </p:spPr>
        <p:txBody>
          <a:bodyPr vert="horz" lIns="91427" tIns="45713" rIns="91427" bIns="45713" rtlCol="0" anchor="ctr"/>
          <a:lstStyle/>
          <a:p>
            <a:endParaRPr lang="zh-CN" altLang="en-US"/>
          </a:p>
        </p:txBody>
      </p:sp>
      <p:sp>
        <p:nvSpPr>
          <p:cNvPr id="5" name="备注占位符 4"/>
          <p:cNvSpPr>
            <a:spLocks noGrp="1"/>
          </p:cNvSpPr>
          <p:nvPr>
            <p:ph type="body" sz="quarter" idx="3"/>
          </p:nvPr>
        </p:nvSpPr>
        <p:spPr>
          <a:xfrm>
            <a:off x="992190" y="3271838"/>
            <a:ext cx="7942261" cy="2676525"/>
          </a:xfrm>
          <a:prstGeom prst="rect">
            <a:avLst/>
          </a:prstGeom>
        </p:spPr>
        <p:txBody>
          <a:bodyPr vert="horz" lIns="91427" tIns="45713" rIns="91427" bIns="45713"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1" y="6456365"/>
            <a:ext cx="4302125" cy="341312"/>
          </a:xfrm>
          <a:prstGeom prst="rect">
            <a:avLst/>
          </a:prstGeom>
        </p:spPr>
        <p:txBody>
          <a:bodyPr vert="horz" lIns="91427" tIns="45713" rIns="91427" bIns="45713"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622927" y="6456365"/>
            <a:ext cx="4302125" cy="341312"/>
          </a:xfrm>
          <a:prstGeom prst="rect">
            <a:avLst/>
          </a:prstGeom>
        </p:spPr>
        <p:txBody>
          <a:bodyPr vert="horz" lIns="91427" tIns="45713" rIns="91427" bIns="45713" rtlCol="0" anchor="b"/>
          <a:lstStyle>
            <a:lvl1pPr algn="r">
              <a:defRPr sz="1200"/>
            </a:lvl1pPr>
          </a:lstStyle>
          <a:p>
            <a:fld id="{4EBDE42B-610B-4E8F-B37E-0CA04531727F}" type="slidenum">
              <a:rPr lang="zh-CN" altLang="en-US" smtClean="0"/>
              <a:t>‹#›</a:t>
            </a:fld>
            <a:endParaRPr lang="zh-CN" altLang="en-US"/>
          </a:p>
        </p:txBody>
      </p:sp>
    </p:spTree>
    <p:extLst>
      <p:ext uri="{BB962C8B-B14F-4D97-AF65-F5344CB8AC3E}">
        <p14:creationId xmlns:p14="http://schemas.microsoft.com/office/powerpoint/2010/main" val="1214642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4EBDE42B-610B-4E8F-B37E-0CA04531727F}" type="slidenum">
              <a:rPr lang="zh-CN" altLang="en-US" smtClean="0"/>
              <a:t>7</a:t>
            </a:fld>
            <a:endParaRPr lang="zh-CN" altLang="en-US"/>
          </a:p>
        </p:txBody>
      </p:sp>
    </p:spTree>
    <p:extLst>
      <p:ext uri="{BB962C8B-B14F-4D97-AF65-F5344CB8AC3E}">
        <p14:creationId xmlns:p14="http://schemas.microsoft.com/office/powerpoint/2010/main" val="4064220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EBDE42B-610B-4E8F-B37E-0CA04531727F}" type="slidenum">
              <a:rPr lang="zh-CN" altLang="en-US" smtClean="0"/>
              <a:t>18</a:t>
            </a:fld>
            <a:endParaRPr lang="zh-CN" altLang="en-US" dirty="0"/>
          </a:p>
        </p:txBody>
      </p:sp>
    </p:spTree>
    <p:extLst>
      <p:ext uri="{BB962C8B-B14F-4D97-AF65-F5344CB8AC3E}">
        <p14:creationId xmlns:p14="http://schemas.microsoft.com/office/powerpoint/2010/main" val="272759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HK" dirty="0"/>
          </a:p>
        </p:txBody>
      </p:sp>
      <p:sp>
        <p:nvSpPr>
          <p:cNvPr id="4" name="投影片編號版面配置區 3"/>
          <p:cNvSpPr>
            <a:spLocks noGrp="1"/>
          </p:cNvSpPr>
          <p:nvPr>
            <p:ph type="sldNum" sz="quarter" idx="5"/>
          </p:nvPr>
        </p:nvSpPr>
        <p:spPr/>
        <p:txBody>
          <a:bodyPr/>
          <a:lstStyle/>
          <a:p>
            <a:fld id="{4EBDE42B-610B-4E8F-B37E-0CA04531727F}" type="slidenum">
              <a:rPr lang="zh-CN" altLang="en-US" smtClean="0"/>
              <a:t>25</a:t>
            </a:fld>
            <a:endParaRPr lang="zh-CN" altLang="en-US"/>
          </a:p>
        </p:txBody>
      </p:sp>
    </p:spTree>
    <p:extLst>
      <p:ext uri="{BB962C8B-B14F-4D97-AF65-F5344CB8AC3E}">
        <p14:creationId xmlns:p14="http://schemas.microsoft.com/office/powerpoint/2010/main" val="3336953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DE42B-610B-4E8F-B37E-0CA04531727F}" type="slidenum">
              <a:rPr lang="zh-CN" altLang="en-US" smtClean="0"/>
              <a:t>33</a:t>
            </a:fld>
            <a:endParaRPr lang="zh-CN" altLang="en-US"/>
          </a:p>
        </p:txBody>
      </p:sp>
    </p:spTree>
    <p:extLst>
      <p:ext uri="{BB962C8B-B14F-4D97-AF65-F5344CB8AC3E}">
        <p14:creationId xmlns:p14="http://schemas.microsoft.com/office/powerpoint/2010/main" val="3956880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4EBDE42B-610B-4E8F-B37E-0CA04531727F}" type="slidenum">
              <a:rPr lang="zh-CN" altLang="en-US" smtClean="0"/>
              <a:t>34</a:t>
            </a:fld>
            <a:endParaRPr lang="zh-CN" altLang="en-US"/>
          </a:p>
        </p:txBody>
      </p:sp>
    </p:spTree>
    <p:extLst>
      <p:ext uri="{BB962C8B-B14F-4D97-AF65-F5344CB8AC3E}">
        <p14:creationId xmlns:p14="http://schemas.microsoft.com/office/powerpoint/2010/main" val="1427562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HK"/>
              <a:t>Click to edit Master title style</a:t>
            </a:r>
            <a:endParaRPr lang="zh-HK" alt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HK"/>
              <a:t>Click to edit Master subtitle style</a:t>
            </a:r>
            <a:endParaRPr lang="zh-HK" altLang="en-US"/>
          </a:p>
        </p:txBody>
      </p:sp>
      <p:sp>
        <p:nvSpPr>
          <p:cNvPr id="4" name="Date Placeholder 3"/>
          <p:cNvSpPr>
            <a:spLocks noGrp="1"/>
          </p:cNvSpPr>
          <p:nvPr>
            <p:ph type="dt" sz="half" idx="10"/>
          </p:nvPr>
        </p:nvSpPr>
        <p:spPr/>
        <p:txBody>
          <a:bodyPr/>
          <a:lstStyle/>
          <a:p>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208727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Vertical Text Placeholder 2"/>
          <p:cNvSpPr>
            <a:spLocks noGrp="1"/>
          </p:cNvSpPr>
          <p:nvPr>
            <p:ph type="body" orient="vert" idx="1"/>
          </p:nvPr>
        </p:nvSpPr>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p:txBody>
          <a:bodyPr/>
          <a:lstStyle/>
          <a:p>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2934781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ltLang="zh-HK"/>
              <a:t>Click to edit Master title style</a:t>
            </a:r>
            <a:endParaRPr lang="zh-HK" alt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p:txBody>
          <a:bodyPr/>
          <a:lstStyle/>
          <a:p>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3069356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Content Placeholder 2"/>
          <p:cNvSpPr>
            <a:spLocks noGrp="1"/>
          </p:cNvSpPr>
          <p:nvPr>
            <p:ph idx="1"/>
          </p:nvPr>
        </p:nvSpPr>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p:txBody>
          <a:bodyPr/>
          <a:lstStyle/>
          <a:p>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2492797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ltLang="zh-HK"/>
              <a:t>Click to edit Master title style</a:t>
            </a:r>
            <a:endParaRPr lang="zh-HK" alt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HK"/>
              <a:t>Edit Master text styles</a:t>
            </a:r>
          </a:p>
        </p:txBody>
      </p:sp>
      <p:sp>
        <p:nvSpPr>
          <p:cNvPr id="4" name="Date Placeholder 3"/>
          <p:cNvSpPr>
            <a:spLocks noGrp="1"/>
          </p:cNvSpPr>
          <p:nvPr>
            <p:ph type="dt" sz="half" idx="10"/>
          </p:nvPr>
        </p:nvSpPr>
        <p:spPr/>
        <p:txBody>
          <a:bodyPr/>
          <a:lstStyle/>
          <a:p>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3703255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Content Placeholder 2"/>
          <p:cNvSpPr>
            <a:spLocks noGrp="1"/>
          </p:cNvSpPr>
          <p:nvPr>
            <p:ph sz="half" idx="1"/>
          </p:nvPr>
        </p:nvSpPr>
        <p:spPr>
          <a:xfrm>
            <a:off x="838200" y="1825625"/>
            <a:ext cx="5181600" cy="435133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Content Placeholder 3"/>
          <p:cNvSpPr>
            <a:spLocks noGrp="1"/>
          </p:cNvSpPr>
          <p:nvPr>
            <p:ph sz="half" idx="2"/>
          </p:nvPr>
        </p:nvSpPr>
        <p:spPr>
          <a:xfrm>
            <a:off x="6172200" y="1825625"/>
            <a:ext cx="5181600" cy="435133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5" name="Date Placeholder 4"/>
          <p:cNvSpPr>
            <a:spLocks noGrp="1"/>
          </p:cNvSpPr>
          <p:nvPr>
            <p:ph type="dt" sz="half" idx="10"/>
          </p:nvPr>
        </p:nvSpPr>
        <p:spPr/>
        <p:txBody>
          <a:bodyPr/>
          <a:lstStyle/>
          <a:p>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936851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HK"/>
              <a:t>Click to edit Master title style</a:t>
            </a:r>
            <a:endParaRPr lang="zh-HK" alt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7" name="Date Placeholder 6"/>
          <p:cNvSpPr>
            <a:spLocks noGrp="1"/>
          </p:cNvSpPr>
          <p:nvPr>
            <p:ph type="dt" sz="half" idx="10"/>
          </p:nvPr>
        </p:nvSpPr>
        <p:spPr/>
        <p:txBody>
          <a:bodyPr/>
          <a:lstStyle/>
          <a:p>
            <a:endParaRPr lang="zh-HK" altLang="en-US"/>
          </a:p>
        </p:txBody>
      </p:sp>
      <p:sp>
        <p:nvSpPr>
          <p:cNvPr id="8" name="Footer Placeholder 7"/>
          <p:cNvSpPr>
            <a:spLocks noGrp="1"/>
          </p:cNvSpPr>
          <p:nvPr>
            <p:ph type="ftr" sz="quarter" idx="11"/>
          </p:nvPr>
        </p:nvSpPr>
        <p:spPr/>
        <p:txBody>
          <a:bodyPr/>
          <a:lstStyle/>
          <a:p>
            <a:endParaRPr lang="zh-HK" altLang="en-US"/>
          </a:p>
        </p:txBody>
      </p:sp>
      <p:sp>
        <p:nvSpPr>
          <p:cNvPr id="9" name="Slide Number Placeholder 8"/>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1496087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Date Placeholder 2"/>
          <p:cNvSpPr>
            <a:spLocks noGrp="1"/>
          </p:cNvSpPr>
          <p:nvPr>
            <p:ph type="dt" sz="half" idx="10"/>
          </p:nvPr>
        </p:nvSpPr>
        <p:spPr/>
        <p:txBody>
          <a:bodyPr/>
          <a:lstStyle/>
          <a:p>
            <a:endParaRPr lang="zh-HK" altLang="en-US"/>
          </a:p>
        </p:txBody>
      </p:sp>
      <p:sp>
        <p:nvSpPr>
          <p:cNvPr id="4" name="Footer Placeholder 3"/>
          <p:cNvSpPr>
            <a:spLocks noGrp="1"/>
          </p:cNvSpPr>
          <p:nvPr>
            <p:ph type="ftr" sz="quarter" idx="11"/>
          </p:nvPr>
        </p:nvSpPr>
        <p:spPr/>
        <p:txBody>
          <a:bodyPr/>
          <a:lstStyle/>
          <a:p>
            <a:endParaRPr lang="zh-HK" altLang="en-US"/>
          </a:p>
        </p:txBody>
      </p:sp>
      <p:sp>
        <p:nvSpPr>
          <p:cNvPr id="5" name="Slide Number Placeholder 4"/>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40232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1830F6B-37CA-4341-BE40-FA4288FBD4A7}"/>
              </a:ext>
            </a:extLst>
          </p:cNvPr>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灯片编号占位符 3">
            <a:extLst>
              <a:ext uri="{FF2B5EF4-FFF2-40B4-BE49-F238E27FC236}">
                <a16:creationId xmlns:a16="http://schemas.microsoft.com/office/drawing/2014/main" id="{609ACF37-4FD7-423C-BC52-EBB5C20E2635}"/>
              </a:ext>
            </a:extLst>
          </p:cNvPr>
          <p:cNvSpPr>
            <a:spLocks noGrp="1"/>
          </p:cNvSpPr>
          <p:nvPr>
            <p:ph type="sldNum" sz="quarter" idx="10"/>
          </p:nvPr>
        </p:nvSpPr>
        <p:spPr>
          <a:xfrm>
            <a:off x="9120188" y="6381750"/>
            <a:ext cx="2743200" cy="365125"/>
          </a:xfrm>
        </p:spPr>
        <p:txBody>
          <a:bodyPr/>
          <a:lstStyle>
            <a:lvl1pPr>
              <a:defRPr/>
            </a:lvl1pPr>
          </a:lstStyle>
          <a:p>
            <a:pPr>
              <a:defRPr/>
            </a:pPr>
            <a:fld id="{C68A1375-C6F2-41F5-93BB-BAEEB18A553A}" type="slidenum">
              <a:rPr lang="en-US" altLang="en-US"/>
              <a:pPr>
                <a:defRPr/>
              </a:pPr>
              <a:t>‹#›</a:t>
            </a:fld>
            <a:endParaRPr lang="en-US" altLang="en-US"/>
          </a:p>
        </p:txBody>
      </p:sp>
    </p:spTree>
    <p:extLst>
      <p:ext uri="{BB962C8B-B14F-4D97-AF65-F5344CB8AC3E}">
        <p14:creationId xmlns:p14="http://schemas.microsoft.com/office/powerpoint/2010/main" val="713031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HK"/>
              <a:t>Click to edit Master title style</a:t>
            </a:r>
            <a:endParaRPr lang="zh-HK" alt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HK"/>
              <a:t>Edit Master text styles</a:t>
            </a:r>
          </a:p>
        </p:txBody>
      </p:sp>
      <p:sp>
        <p:nvSpPr>
          <p:cNvPr id="5" name="Date Placeholder 4"/>
          <p:cNvSpPr>
            <a:spLocks noGrp="1"/>
          </p:cNvSpPr>
          <p:nvPr>
            <p:ph type="dt" sz="half" idx="10"/>
          </p:nvPr>
        </p:nvSpPr>
        <p:spPr/>
        <p:txBody>
          <a:bodyPr/>
          <a:lstStyle/>
          <a:p>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997666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HK"/>
              <a:t>Click to edit Master title style</a:t>
            </a:r>
            <a:endParaRPr lang="zh-HK" alt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HK"/>
              <a:t>Edit Master text styles</a:t>
            </a:r>
          </a:p>
        </p:txBody>
      </p:sp>
      <p:sp>
        <p:nvSpPr>
          <p:cNvPr id="5" name="Date Placeholder 4"/>
          <p:cNvSpPr>
            <a:spLocks noGrp="1"/>
          </p:cNvSpPr>
          <p:nvPr>
            <p:ph type="dt" sz="half" idx="10"/>
          </p:nvPr>
        </p:nvSpPr>
        <p:spPr/>
        <p:txBody>
          <a:bodyPr/>
          <a:lstStyle/>
          <a:p>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3113409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HK"/>
              <a:t>Click to edit Master title style</a:t>
            </a:r>
            <a:endParaRPr lang="zh-HK" alt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HK"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HK"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2114292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who.int/zh/initiatives/act-accelerator/covax" TargetMode="Externa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m.news.cctv.com/2021/03/30/ARTIOmCzQXs8b9grjEwJhwhC210330.shtml"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tv.cctv.com/2014/11/26/VIDE1416998520453359.shtml?spm=C52507945305.P1Tyk9aHorGZ.0.0" TargetMode="Externa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hyperlink" Target="http://tv.cctv.com/2014/10/15/VIDE1413351844859416.s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tv.cctv.com/2015/12/10/VIDE1449717848751181.shtml"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tv.cctv.com/2020/07/28/VIDEq8xlCUCnJO1Pf7iLPfwV200728.shtml"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healthbureau.gov.hk/statistics/cn/health_statistics.htm" TargetMode="Externa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hyperlink" Target="https://www.ha.org.hk/visitor/ha_visitor_index.asp?Content_ID=248266&amp;Lang=CHIB5&amp;Dimension=100&amp;Parent_ID=10129"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unicef.cn/sites/unicef.org.china/files/2019-06/04CN-%E5%9B%BD%E5%AE%B6%E5%85%8D%E7%96%AB%E8%A7%84%E5%88%92%20Atlas%202018.pdf"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30.jpeg"/><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chp.gov.hk/files/pdf/chp_20050316.pdf" TargetMode="Externa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notesSlide" Target="../notesSlides/notesSlide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coronavirus.gov.hk/chi/index.html#What_is_COVID-19"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cmro.gov.hk/files/b5/useful_information/public_health/publication/others/DHCMD_WHOCCbooklet_pp.pdf"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chinacdc.cn/jkzt/crb/" TargetMode="External"/><Relationship Id="rId1" Type="http://schemas.openxmlformats.org/officeDocument/2006/relationships/slideLayout" Target="../slideLayouts/slideLayout7.xml"/><Relationship Id="rId4" Type="http://schemas.openxmlformats.org/officeDocument/2006/relationships/hyperlink" Target="http://www.nhc.gov.cn/xcs/wsjksy/201909/ec95e9865e39452ab20683ab70499fb3.s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m.xinhuanet.com/xz/2021-05/26/c_139970960.htm"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hyperlink" Target="http://politics.people.com.cn/BIG5/n1/2019/0919/c429373-31362516.html"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scio.gov.cn/ztk/dtzt/44689/44717/index.htm"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chinacurrent.com/hk/story/20321/mosquito-control" TargetMode="Externa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hyperlink" Target="https://tv.cctv.com/2015/09/27/VIDE1443312115223350.shtml?spm=C53156045404.P4HrRJ64VBfu.0.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C9D069-8939-4653-A1E0-0EE76B133003}"/>
              </a:ext>
            </a:extLst>
          </p:cNvPr>
          <p:cNvSpPr>
            <a:spLocks noChangeArrowheads="1"/>
          </p:cNvSpPr>
          <p:nvPr/>
        </p:nvSpPr>
        <p:spPr bwMode="auto">
          <a:xfrm>
            <a:off x="129569" y="83993"/>
            <a:ext cx="11242675"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en-US" sz="2800" dirty="0">
                <a:latin typeface="DFKai-SB" panose="03000509000000000000" pitchFamily="65" charset="-120"/>
                <a:ea typeface="DFKai-SB" panose="03000509000000000000" pitchFamily="65" charset="-120"/>
              </a:rPr>
              <a:t>公民與社會發展科</a:t>
            </a:r>
            <a:endParaRPr lang="en-US" altLang="zh-TW" sz="2800" dirty="0">
              <a:latin typeface="DFKai-SB" panose="03000509000000000000" pitchFamily="65" charset="-120"/>
              <a:ea typeface="DFKai-SB" panose="03000509000000000000" pitchFamily="65" charset="-120"/>
            </a:endParaRPr>
          </a:p>
          <a:p>
            <a:r>
              <a:rPr lang="zh-TW" altLang="en-US" sz="2800" dirty="0">
                <a:latin typeface="DFKai-SB" panose="03000509000000000000" pitchFamily="65" charset="-120"/>
                <a:ea typeface="DFKai-SB" panose="03000509000000000000" pitchFamily="65" charset="-120"/>
              </a:rPr>
              <a:t>主題</a:t>
            </a:r>
            <a:r>
              <a:rPr lang="zh-CN" altLang="en-US" sz="2800" dirty="0">
                <a:latin typeface="DFKai-SB" panose="03000509000000000000" pitchFamily="65" charset="-120"/>
                <a:ea typeface="DFKai-SB" panose="03000509000000000000" pitchFamily="65" charset="-120"/>
              </a:rPr>
              <a:t>三  互聯相依的當代世界</a:t>
            </a:r>
            <a:endParaRPr lang="en-US" altLang="zh-TW" sz="2800" dirty="0">
              <a:latin typeface="DFKai-SB" panose="03000509000000000000" pitchFamily="65" charset="-120"/>
              <a:ea typeface="DFKai-SB" panose="03000509000000000000" pitchFamily="65" charset="-120"/>
            </a:endParaRPr>
          </a:p>
          <a:p>
            <a:r>
              <a:rPr lang="zh-TW" altLang="en-US" sz="2800" dirty="0">
                <a:latin typeface="DFKai-SB" panose="03000509000000000000" pitchFamily="65" charset="-120"/>
                <a:ea typeface="DFKai-SB" panose="03000509000000000000" pitchFamily="65" charset="-120"/>
              </a:rPr>
              <a:t>課題</a:t>
            </a:r>
            <a:r>
              <a:rPr lang="zh-CN" altLang="en-US" sz="2800" dirty="0">
                <a:latin typeface="DFKai-SB" panose="03000509000000000000" pitchFamily="65" charset="-120"/>
                <a:ea typeface="DFKai-SB" panose="03000509000000000000" pitchFamily="65" charset="-120"/>
              </a:rPr>
              <a:t>：</a:t>
            </a:r>
            <a:r>
              <a:rPr lang="zh-CN" altLang="en-US" sz="2800" dirty="0" smtClean="0">
                <a:latin typeface="DFKai-SB" panose="03000509000000000000" pitchFamily="65" charset="-120"/>
                <a:ea typeface="DFKai-SB" panose="03000509000000000000" pitchFamily="65" charset="-120"/>
              </a:rPr>
              <a:t>公共衞生</a:t>
            </a:r>
            <a:r>
              <a:rPr lang="zh-CN" altLang="en-US" sz="2800" dirty="0">
                <a:latin typeface="DFKai-SB" panose="03000509000000000000" pitchFamily="65" charset="-120"/>
                <a:ea typeface="DFKai-SB" panose="03000509000000000000" pitchFamily="65" charset="-120"/>
              </a:rPr>
              <a:t>與人類健康</a:t>
            </a:r>
            <a:endParaRPr lang="en-US" altLang="zh-TW" sz="2800" dirty="0">
              <a:latin typeface="DFKai-SB" panose="03000509000000000000" pitchFamily="65" charset="-120"/>
              <a:ea typeface="DFKai-SB" panose="03000509000000000000" pitchFamily="65" charset="-120"/>
            </a:endParaRPr>
          </a:p>
          <a:p>
            <a:endParaRPr lang="en-US" altLang="zh-TW" sz="3200" dirty="0">
              <a:latin typeface="DFKai-SB" panose="03000509000000000000" pitchFamily="65" charset="-120"/>
              <a:ea typeface="DFKai-SB" panose="03000509000000000000" pitchFamily="65" charset="-120"/>
            </a:endParaRPr>
          </a:p>
        </p:txBody>
      </p:sp>
      <p:sp>
        <p:nvSpPr>
          <p:cNvPr id="5" name="Content Placeholder 2">
            <a:extLst>
              <a:ext uri="{FF2B5EF4-FFF2-40B4-BE49-F238E27FC236}">
                <a16:creationId xmlns:a16="http://schemas.microsoft.com/office/drawing/2014/main" id="{4E5CA05E-195F-420A-A133-DB35541E57C5}"/>
              </a:ext>
            </a:extLst>
          </p:cNvPr>
          <p:cNvSpPr txBox="1">
            <a:spLocks noChangeArrowheads="1"/>
          </p:cNvSpPr>
          <p:nvPr/>
        </p:nvSpPr>
        <p:spPr bwMode="auto">
          <a:xfrm>
            <a:off x="1414144" y="2477512"/>
            <a:ext cx="968355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buFont typeface="Arial" panose="020B0604020202020204" pitchFamily="34" charset="0"/>
              <a:buNone/>
            </a:pPr>
            <a:r>
              <a:rPr lang="zh-TW" altLang="en-US" sz="4000" b="1"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學習重點</a:t>
            </a:r>
            <a:r>
              <a:rPr lang="en-US" altLang="zh-TW" sz="4000" b="1"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a:t>
            </a:r>
          </a:p>
          <a:p>
            <a:pPr marL="0" indent="0" eaLnBrk="1" hangingPunct="1">
              <a:lnSpc>
                <a:spcPct val="150000"/>
              </a:lnSpc>
              <a:buFont typeface="Arial" panose="020B0604020202020204" pitchFamily="34" charset="0"/>
              <a:buNone/>
            </a:pPr>
            <a:r>
              <a:rPr lang="zh-CN" altLang="en-US" sz="40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國家和香港對全球</a:t>
            </a:r>
            <a:r>
              <a:rPr lang="zh-CN" altLang="en-US" sz="4000" dirty="0" smtClean="0">
                <a:solidFill>
                  <a:srgbClr val="000000"/>
                </a:solidFill>
                <a:latin typeface="DFKai-SB" panose="03000509000000000000" pitchFamily="65" charset="-120"/>
                <a:ea typeface="DFKai-SB" panose="03000509000000000000" pitchFamily="65" charset="-120"/>
                <a:sym typeface="微软雅黑" panose="020B0503020204020204" pitchFamily="34" charset="-122"/>
              </a:rPr>
              <a:t>公共衞生</a:t>
            </a:r>
            <a:r>
              <a:rPr lang="zh-CN" altLang="en-US" sz="40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（特別</a:t>
            </a:r>
            <a:r>
              <a:rPr lang="zh-CN" altLang="en-US" sz="4000" dirty="0" smtClean="0">
                <a:solidFill>
                  <a:srgbClr val="000000"/>
                </a:solidFill>
                <a:latin typeface="DFKai-SB" panose="03000509000000000000" pitchFamily="65" charset="-120"/>
                <a:ea typeface="DFKai-SB" panose="03000509000000000000" pitchFamily="65" charset="-120"/>
                <a:sym typeface="微软雅黑" panose="020B0503020204020204" pitchFamily="34" charset="-122"/>
              </a:rPr>
              <a:t>是</a:t>
            </a:r>
            <a:r>
              <a:rPr lang="zh-TW" altLang="en-US" sz="40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在</a:t>
            </a:r>
            <a:r>
              <a:rPr lang="zh-CN" altLang="en-US" sz="4000" dirty="0" smtClean="0">
                <a:solidFill>
                  <a:srgbClr val="000000"/>
                </a:solidFill>
                <a:latin typeface="DFKai-SB" panose="03000509000000000000" pitchFamily="65" charset="-120"/>
                <a:ea typeface="DFKai-SB" panose="03000509000000000000" pitchFamily="65" charset="-120"/>
                <a:sym typeface="微软雅黑" panose="020B0503020204020204" pitchFamily="34" charset="-122"/>
              </a:rPr>
              <a:t>傳染病</a:t>
            </a:r>
            <a:r>
              <a:rPr lang="zh-CN" altLang="en-US" sz="40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防控方面）的貢獻</a:t>
            </a:r>
            <a:endParaRPr lang="en-US" altLang="zh-TW" sz="4000" dirty="0">
              <a:solidFill>
                <a:srgbClr val="000000"/>
              </a:solidFill>
              <a:latin typeface="DFKai-SB" panose="03000509000000000000" pitchFamily="65" charset="-120"/>
              <a:ea typeface="DFKai-SB" panose="03000509000000000000" pitchFamily="65" charset="-120"/>
              <a:sym typeface="微软雅黑" panose="020B0503020204020204" pitchFamily="34" charset="-122"/>
            </a:endParaRPr>
          </a:p>
        </p:txBody>
      </p:sp>
      <p:sp>
        <p:nvSpPr>
          <p:cNvPr id="6" name="文字方塊 1"/>
          <p:cNvSpPr txBox="1"/>
          <p:nvPr/>
        </p:nvSpPr>
        <p:spPr>
          <a:xfrm>
            <a:off x="4954731" y="5563528"/>
            <a:ext cx="2324100" cy="584775"/>
          </a:xfrm>
          <a:prstGeom prst="rect">
            <a:avLst/>
          </a:prstGeom>
          <a:noFill/>
        </p:spPr>
        <p:txBody>
          <a:bodyPr wrap="square" rtlCol="0">
            <a:spAutoFit/>
          </a:bodyPr>
          <a:lstStyle/>
          <a:p>
            <a:r>
              <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rPr>
              <a:t>2023</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月</a:t>
            </a:r>
            <a:endParaRPr lang="en-US" sz="3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投影片編號版面配置區 2"/>
          <p:cNvSpPr>
            <a:spLocks noGrp="1"/>
          </p:cNvSpPr>
          <p:nvPr>
            <p:ph type="sldNum" sz="quarter" idx="10"/>
          </p:nvPr>
        </p:nvSpPr>
        <p:spPr/>
        <p:txBody>
          <a:bodyPr/>
          <a:lstStyle/>
          <a:p>
            <a:pPr>
              <a:defRPr/>
            </a:pPr>
            <a:fld id="{C68A1375-C6F2-41F5-93BB-BAEEB18A553A}" type="slidenum">
              <a:rPr lang="en-US" altLang="en-US" smtClean="0"/>
              <a:pPr>
                <a:defRPr/>
              </a:pPr>
              <a:t>1</a:t>
            </a:fld>
            <a:endParaRPr lang="en-US" altLang="en-US"/>
          </a:p>
        </p:txBody>
      </p:sp>
    </p:spTree>
    <p:extLst>
      <p:ext uri="{BB962C8B-B14F-4D97-AF65-F5344CB8AC3E}">
        <p14:creationId xmlns:p14="http://schemas.microsoft.com/office/powerpoint/2010/main" val="8166041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
            <a:extLst>
              <a:ext uri="{FF2B5EF4-FFF2-40B4-BE49-F238E27FC236}">
                <a16:creationId xmlns:a16="http://schemas.microsoft.com/office/drawing/2014/main" id="{B27BB15F-8E05-49EB-8D14-B91D7AAE426C}"/>
              </a:ext>
            </a:extLst>
          </p:cNvPr>
          <p:cNvSpPr txBox="1">
            <a:spLocks noChangeArrowheads="1"/>
          </p:cNvSpPr>
          <p:nvPr/>
        </p:nvSpPr>
        <p:spPr bwMode="auto">
          <a:xfrm>
            <a:off x="3084021" y="837729"/>
            <a:ext cx="5807825" cy="5232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gn="ctr">
              <a:lnSpc>
                <a:spcPct val="100000"/>
              </a:lnSpc>
              <a:spcBef>
                <a:spcPct val="0"/>
              </a:spcBef>
              <a:buNone/>
              <a:defRPr sz="2800" b="1">
                <a:latin typeface="DFKai-SB" panose="03000509000000000000" pitchFamily="65" charset="-120"/>
                <a:ea typeface="DFKai-SB" panose="03000509000000000000" pitchFamily="65" charset="-120"/>
                <a:cs typeface="+mj-cs"/>
              </a:defRPr>
            </a:lvl1pPr>
          </a:lstStyle>
          <a:p>
            <a:r>
              <a:rPr lang="zh-CN" altLang="en-US" dirty="0" smtClean="0">
                <a:sym typeface="宋体" panose="02010600030101010101" pitchFamily="2" charset="-122"/>
              </a:rPr>
              <a:t>對全球</a:t>
            </a:r>
            <a:r>
              <a:rPr lang="en-US" altLang="zh-CN" dirty="0">
                <a:latin typeface="Times New Roman" panose="02020603050405020304" pitchFamily="18" charset="0"/>
                <a:cs typeface="Times New Roman" panose="02020603050405020304" pitchFamily="18" charset="0"/>
                <a:sym typeface="宋体" panose="02010600030101010101" pitchFamily="2" charset="-122"/>
              </a:rPr>
              <a:t>COVID-19</a:t>
            </a:r>
            <a:r>
              <a:rPr lang="zh-CN" altLang="en-US" dirty="0" smtClean="0">
                <a:sym typeface="宋体" panose="02010600030101010101" pitchFamily="2" charset="-122"/>
              </a:rPr>
              <a:t>防</a:t>
            </a:r>
            <a:r>
              <a:rPr lang="zh-CN" altLang="en-US" dirty="0">
                <a:sym typeface="宋体" panose="02010600030101010101" pitchFamily="2" charset="-122"/>
              </a:rPr>
              <a:t>控的貢獻</a:t>
            </a:r>
          </a:p>
        </p:txBody>
      </p:sp>
      <p:sp>
        <p:nvSpPr>
          <p:cNvPr id="14" name="标题 1">
            <a:extLst>
              <a:ext uri="{FF2B5EF4-FFF2-40B4-BE49-F238E27FC236}">
                <a16:creationId xmlns:a16="http://schemas.microsoft.com/office/drawing/2014/main" id="{FF2C1475-9F57-4043-B308-50AACCA138F9}"/>
              </a:ext>
            </a:extLst>
          </p:cNvPr>
          <p:cNvSpPr txBox="1">
            <a:spLocks noChangeArrowheads="1"/>
          </p:cNvSpPr>
          <p:nvPr/>
        </p:nvSpPr>
        <p:spPr bwMode="auto">
          <a:xfrm>
            <a:off x="3136173" y="1492924"/>
            <a:ext cx="5703520" cy="4801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zh-CN" altLang="en-US" sz="2800" b="1" kern="0" dirty="0"/>
              <a:t>及時通報疫情資訊</a:t>
            </a:r>
            <a:r>
              <a:rPr lang="zh-CN" altLang="en-US" sz="2800" b="1" kern="0" dirty="0" smtClean="0"/>
              <a:t>，協助疫情</a:t>
            </a:r>
            <a:r>
              <a:rPr lang="zh-CN" altLang="en-US" sz="2800" b="1" kern="0" dirty="0"/>
              <a:t>研判</a:t>
            </a:r>
            <a:endParaRPr lang="en-US" altLang="zh-CN" sz="2800" b="1" kern="0" dirty="0"/>
          </a:p>
        </p:txBody>
      </p:sp>
      <p:sp>
        <p:nvSpPr>
          <p:cNvPr id="15" name="Freeform 5">
            <a:extLst>
              <a:ext uri="{FF2B5EF4-FFF2-40B4-BE49-F238E27FC236}">
                <a16:creationId xmlns:a16="http://schemas.microsoft.com/office/drawing/2014/main" id="{B3762B90-018E-4189-8BA5-E32EBFB4468E}"/>
              </a:ext>
            </a:extLst>
          </p:cNvPr>
          <p:cNvSpPr/>
          <p:nvPr/>
        </p:nvSpPr>
        <p:spPr bwMode="auto">
          <a:xfrm>
            <a:off x="2475553" y="894442"/>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 name="矩形 2">
            <a:extLst>
              <a:ext uri="{FF2B5EF4-FFF2-40B4-BE49-F238E27FC236}">
                <a16:creationId xmlns:a16="http://schemas.microsoft.com/office/drawing/2014/main" id="{B8BD73C5-6F74-41D6-82F5-ADFD73D52F52}"/>
              </a:ext>
            </a:extLst>
          </p:cNvPr>
          <p:cNvSpPr/>
          <p:nvPr/>
        </p:nvSpPr>
        <p:spPr>
          <a:xfrm>
            <a:off x="655270" y="2179030"/>
            <a:ext cx="10881458" cy="3416320"/>
          </a:xfrm>
          <a:prstGeom prst="rect">
            <a:avLst/>
          </a:prstGeom>
          <a:solidFill>
            <a:schemeClr val="tx2">
              <a:lumMod val="20000"/>
              <a:lumOff val="80000"/>
            </a:schemeClr>
          </a:solidFill>
        </p:spPr>
        <p:txBody>
          <a:bodyPr wrap="square">
            <a:spAutoFit/>
          </a:bodyPr>
          <a:lstStyle/>
          <a:p>
            <a:pPr algn="just">
              <a:buClr>
                <a:srgbClr val="C00000"/>
              </a:buClr>
              <a:buSzPct val="150000"/>
              <a:buFont typeface="Wingdings" panose="05000000000000000000" pitchFamily="2" charset="2"/>
              <a:buChar char="ü"/>
            </a:pP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COVID-19</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疫情發生後，</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我</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國第一時間向世衞、有關國家和地區組織主動通報疫情資訊，第一時間發布新冠病毒基因序列等資訊，繼而通過世衞平台將相關資訊播報給全世界，</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為</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全球抗疫拉響了警報。</a:t>
            </a:r>
            <a:endPar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endParaRPr>
          </a:p>
          <a:p>
            <a:pPr algn="just">
              <a:buClr>
                <a:srgbClr val="C00000"/>
              </a:buClr>
              <a:buSzPct val="150000"/>
            </a:pP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p>
            <a:pPr algn="just">
              <a:buClr>
                <a:srgbClr val="C00000"/>
              </a:buClr>
              <a:buSzPct val="150000"/>
              <a:buFont typeface="Wingdings" panose="05000000000000000000" pitchFamily="2" charset="2"/>
              <a:buChar char="ü"/>
            </a:pP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及時通報疫情資訊</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為</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世衞和</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國際社會研判形勢、評估風險</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提供支援。</a:t>
            </a:r>
            <a:endPar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endParaRPr>
          </a:p>
          <a:p>
            <a:pPr algn="just">
              <a:buClr>
                <a:srgbClr val="C00000"/>
              </a:buClr>
              <a:buSzPct val="150000"/>
              <a:buFont typeface="Wingdings" panose="05000000000000000000" pitchFamily="2" charset="2"/>
              <a:buChar char="ü"/>
            </a:pP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p>
            <a:pPr algn="just">
              <a:buClr>
                <a:srgbClr val="C00000"/>
              </a:buClr>
              <a:buSzPct val="150000"/>
              <a:buFont typeface="Wingdings" panose="05000000000000000000" pitchFamily="2" charset="2"/>
              <a:buChar char="ü"/>
            </a:pP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28</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日，</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世衞印發</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了中國</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世界衞生</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組織聯合調查團的報告</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為</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各國</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採取</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COVID-19</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控制措施提供參考，並</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再次讚揚</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中國面對未知病毒採取</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了勇敢、靈</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活</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、積</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極的防控措施</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矩形 6"/>
          <p:cNvSpPr/>
          <p:nvPr/>
        </p:nvSpPr>
        <p:spPr>
          <a:xfrm>
            <a:off x="787605" y="5915365"/>
            <a:ext cx="10616788" cy="584775"/>
          </a:xfrm>
          <a:prstGeom prst="rect">
            <a:avLst/>
          </a:prstGeom>
        </p:spPr>
        <p:txBody>
          <a:bodyPr wrap="square">
            <a:spAutoFit/>
          </a:bodyPr>
          <a:lstStyle/>
          <a:p>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有關我國抗</a:t>
            </a:r>
            <a:r>
              <a:rPr lang="zh-TW" altLang="en-US" dirty="0">
                <a:latin typeface="Times New Roman" panose="02020603050405020304" pitchFamily="18" charset="0"/>
                <a:ea typeface="DFKai-SB" panose="03000509000000000000" pitchFamily="65" charset="-120"/>
                <a:cs typeface="Times New Roman" panose="02020603050405020304" pitchFamily="18" charset="0"/>
              </a:rPr>
              <a:t>擊新冠肺炎疫情的行動，請參考</a:t>
            </a: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抗擊新冠肺炎疫情的中國行動</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白皮書</a:t>
            </a:r>
            <a:endParaRPr lang="en-US" dirty="0">
              <a:latin typeface="Times New Roman" panose="02020603050405020304" pitchFamily="18" charset="0"/>
              <a:ea typeface="DFKai-SB" panose="03000509000000000000" pitchFamily="65" charset="-120"/>
              <a:cs typeface="Times New Roman" panose="02020603050405020304" pitchFamily="18" charset="0"/>
            </a:endParaRPr>
          </a:p>
          <a:p>
            <a:r>
              <a:rPr lang="en-US" sz="1400" dirty="0">
                <a:latin typeface="Times New Roman" panose="02020603050405020304" pitchFamily="18" charset="0"/>
                <a:ea typeface="DFKai-SB" panose="03000509000000000000" pitchFamily="65" charset="-120"/>
                <a:cs typeface="Times New Roman" panose="02020603050405020304" pitchFamily="18" charset="0"/>
              </a:rPr>
              <a:t>http://</a:t>
            </a:r>
            <a:r>
              <a:rPr lang="en-US" sz="1400" dirty="0" smtClean="0">
                <a:latin typeface="Times New Roman" panose="02020603050405020304" pitchFamily="18" charset="0"/>
                <a:ea typeface="DFKai-SB" panose="03000509000000000000" pitchFamily="65" charset="-120"/>
                <a:cs typeface="Times New Roman" panose="02020603050405020304" pitchFamily="18" charset="0"/>
              </a:rPr>
              <a:t>www.gov.cn/zhengce/2020-06/07/content_5517737.htm</a:t>
            </a:r>
          </a:p>
        </p:txBody>
      </p:sp>
      <p:sp>
        <p:nvSpPr>
          <p:cNvPr id="8" name="任意多边形: 形状 4">
            <a:extLst>
              <a:ext uri="{FF2B5EF4-FFF2-40B4-BE49-F238E27FC236}">
                <a16:creationId xmlns:a16="http://schemas.microsoft.com/office/drawing/2014/main" id="{CD5D41F3-C468-4F25-B01C-DAA0A07678B5}"/>
              </a:ext>
            </a:extLst>
          </p:cNvPr>
          <p:cNvSpPr/>
          <p:nvPr/>
        </p:nvSpPr>
        <p:spPr>
          <a:xfrm>
            <a:off x="2538151" y="174295"/>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國家</a:t>
            </a:r>
            <a:r>
              <a:rPr lang="zh-TW" altLang="en-US" sz="4000" b="1" dirty="0">
                <a:solidFill>
                  <a:srgbClr val="FFFFFF"/>
                </a:solidFill>
                <a:latin typeface="DFKai-SB" panose="03000509000000000000" pitchFamily="65" charset="-120"/>
                <a:ea typeface="DFKai-SB" panose="03000509000000000000" pitchFamily="65" charset="-120"/>
                <a:sym typeface="+mn-ea"/>
              </a:rPr>
              <a:t>對全球公共衞生的貢獻</a:t>
            </a:r>
          </a:p>
        </p:txBody>
      </p:sp>
      <p:sp>
        <p:nvSpPr>
          <p:cNvPr id="2" name="投影片編號版面配置區 1"/>
          <p:cNvSpPr>
            <a:spLocks noGrp="1"/>
          </p:cNvSpPr>
          <p:nvPr>
            <p:ph type="sldNum" sz="quarter" idx="10"/>
          </p:nvPr>
        </p:nvSpPr>
        <p:spPr/>
        <p:txBody>
          <a:bodyPr/>
          <a:lstStyle/>
          <a:p>
            <a:pPr>
              <a:defRPr/>
            </a:pPr>
            <a:fld id="{C68A1375-C6F2-41F5-93BB-BAEEB18A553A}" type="slidenum">
              <a:rPr lang="en-US" altLang="en-US" smtClean="0"/>
              <a:pPr>
                <a:defRPr/>
              </a:pPr>
              <a:t>10</a:t>
            </a:fld>
            <a:endParaRPr lang="en-US" altLang="en-US"/>
          </a:p>
        </p:txBody>
      </p:sp>
    </p:spTree>
    <p:extLst>
      <p:ext uri="{BB962C8B-B14F-4D97-AF65-F5344CB8AC3E}">
        <p14:creationId xmlns:p14="http://schemas.microsoft.com/office/powerpoint/2010/main" val="1636877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
            <a:extLst>
              <a:ext uri="{FF2B5EF4-FFF2-40B4-BE49-F238E27FC236}">
                <a16:creationId xmlns:a16="http://schemas.microsoft.com/office/drawing/2014/main" id="{FF2C1475-9F57-4043-B308-50AACCA138F9}"/>
              </a:ext>
            </a:extLst>
          </p:cNvPr>
          <p:cNvSpPr txBox="1">
            <a:spLocks noChangeArrowheads="1"/>
          </p:cNvSpPr>
          <p:nvPr/>
        </p:nvSpPr>
        <p:spPr bwMode="auto">
          <a:xfrm>
            <a:off x="3027499" y="1401706"/>
            <a:ext cx="6317769" cy="4801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zh-CN" altLang="en-US" sz="2800" b="1" kern="0" dirty="0"/>
              <a:t>主動分享中國經驗，積極提供醫療援助</a:t>
            </a:r>
            <a:endParaRPr lang="en-US" altLang="zh-CN" sz="2800" b="1" kern="0" dirty="0"/>
          </a:p>
        </p:txBody>
      </p:sp>
      <p:sp>
        <p:nvSpPr>
          <p:cNvPr id="15" name="Freeform 5">
            <a:extLst>
              <a:ext uri="{FF2B5EF4-FFF2-40B4-BE49-F238E27FC236}">
                <a16:creationId xmlns:a16="http://schemas.microsoft.com/office/drawing/2014/main" id="{B3762B90-018E-4189-8BA5-E32EBFB4468E}"/>
              </a:ext>
            </a:extLst>
          </p:cNvPr>
          <p:cNvSpPr/>
          <p:nvPr/>
        </p:nvSpPr>
        <p:spPr bwMode="auto">
          <a:xfrm>
            <a:off x="2746535" y="893179"/>
            <a:ext cx="445550" cy="382486"/>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 name="矩形 1">
            <a:extLst>
              <a:ext uri="{FF2B5EF4-FFF2-40B4-BE49-F238E27FC236}">
                <a16:creationId xmlns:a16="http://schemas.microsoft.com/office/drawing/2014/main" id="{6942336A-963C-43AE-AAC5-FE4EA664217C}"/>
              </a:ext>
            </a:extLst>
          </p:cNvPr>
          <p:cNvSpPr/>
          <p:nvPr/>
        </p:nvSpPr>
        <p:spPr>
          <a:xfrm>
            <a:off x="240838" y="2015911"/>
            <a:ext cx="7598064" cy="4154984"/>
          </a:xfrm>
          <a:prstGeom prst="rect">
            <a:avLst/>
          </a:prstGeom>
          <a:solidFill>
            <a:schemeClr val="tx2">
              <a:lumMod val="20000"/>
              <a:lumOff val="80000"/>
            </a:schemeClr>
          </a:solidFill>
        </p:spPr>
        <p:txBody>
          <a:bodyPr wrap="square">
            <a:spAutoFit/>
          </a:bodyPr>
          <a:lstStyle/>
          <a:p>
            <a:pPr marL="285750" indent="-285750">
              <a:buClr>
                <a:srgbClr val="C00000"/>
              </a:buClr>
              <a:buSzPct val="150000"/>
              <a:buFont typeface="Wingdings" panose="05000000000000000000" pitchFamily="2" charset="2"/>
              <a:buChar char="ü"/>
            </a:pPr>
            <a:r>
              <a:rPr lang="zh-CN" altLang="en-US" sz="2400" dirty="0" smtClean="0">
                <a:latin typeface="DFKai-SB" panose="03000509000000000000" pitchFamily="65" charset="-120"/>
                <a:ea typeface="DFKai-SB" panose="03000509000000000000" pitchFamily="65" charset="-120"/>
              </a:rPr>
              <a:t>第一</a:t>
            </a:r>
            <a:r>
              <a:rPr lang="zh-CN" altLang="en-US" sz="2400" dirty="0">
                <a:latin typeface="DFKai-SB" panose="03000509000000000000" pitchFamily="65" charset="-120"/>
                <a:ea typeface="DFKai-SB" panose="03000509000000000000" pitchFamily="65" charset="-120"/>
              </a:rPr>
              <a:t>時間</a:t>
            </a:r>
            <a:r>
              <a:rPr lang="zh-CN" altLang="en-US" sz="2400" dirty="0" smtClean="0">
                <a:latin typeface="DFKai-SB" panose="03000509000000000000" pitchFamily="65" charset="-120"/>
                <a:ea typeface="DFKai-SB" panose="03000509000000000000" pitchFamily="65" charset="-120"/>
              </a:rPr>
              <a:t>公布診</a:t>
            </a:r>
            <a:r>
              <a:rPr lang="zh-CN" altLang="en-US" sz="2400" dirty="0">
                <a:latin typeface="DFKai-SB" panose="03000509000000000000" pitchFamily="65" charset="-120"/>
                <a:ea typeface="DFKai-SB" panose="03000509000000000000" pitchFamily="65" charset="-120"/>
              </a:rPr>
              <a:t>療方案和防控方案</a:t>
            </a:r>
            <a:r>
              <a:rPr lang="zh-CN" altLang="en-US" sz="2400" dirty="0" smtClean="0">
                <a:latin typeface="DFKai-SB" panose="03000509000000000000" pitchFamily="65" charset="-120"/>
                <a:ea typeface="DFKai-SB" panose="03000509000000000000" pitchFamily="65" charset="-120"/>
              </a:rPr>
              <a:t>，</a:t>
            </a:r>
            <a:r>
              <a:rPr lang="zh-TW" altLang="en-US" sz="2400" dirty="0" smtClean="0">
                <a:latin typeface="DFKai-SB" panose="03000509000000000000" pitchFamily="65" charset="-120"/>
                <a:ea typeface="DFKai-SB" panose="03000509000000000000" pitchFamily="65" charset="-120"/>
              </a:rPr>
              <a:t>與不少</a:t>
            </a:r>
            <a:r>
              <a:rPr lang="zh-CN" altLang="en-US" sz="2400" dirty="0" smtClean="0">
                <a:latin typeface="DFKai-SB" panose="03000509000000000000" pitchFamily="65" charset="-120"/>
                <a:ea typeface="DFKai-SB" panose="03000509000000000000" pitchFamily="65" charset="-120"/>
              </a:rPr>
              <a:t>國家</a:t>
            </a:r>
            <a:r>
              <a:rPr lang="zh-CN" altLang="en-US" sz="2400" dirty="0">
                <a:latin typeface="DFKai-SB" panose="03000509000000000000" pitchFamily="65" charset="-120"/>
                <a:ea typeface="DFKai-SB" panose="03000509000000000000" pitchFamily="65" charset="-120"/>
              </a:rPr>
              <a:t>、國際和地區組織開展疫情防控交流</a:t>
            </a:r>
            <a:r>
              <a:rPr lang="zh-CN" altLang="en-US" sz="2400" dirty="0" smtClean="0">
                <a:latin typeface="DFKai-SB" panose="03000509000000000000" pitchFamily="65" charset="-120"/>
                <a:ea typeface="DFKai-SB" panose="03000509000000000000" pitchFamily="65" charset="-120"/>
              </a:rPr>
              <a:t>活動</a:t>
            </a:r>
            <a:r>
              <a:rPr lang="zh-TW" altLang="en-US" sz="2400" dirty="0" smtClean="0">
                <a:latin typeface="DFKai-SB" panose="03000509000000000000" pitchFamily="65" charset="-120"/>
                <a:ea typeface="DFKai-SB" panose="03000509000000000000" pitchFamily="65" charset="-120"/>
              </a:rPr>
              <a:t>。</a:t>
            </a:r>
            <a:endParaRPr lang="en-US" altLang="zh-TW" sz="2400" dirty="0" smtClean="0">
              <a:latin typeface="DFKai-SB" panose="03000509000000000000" pitchFamily="65" charset="-120"/>
              <a:ea typeface="DFKai-SB" panose="03000509000000000000" pitchFamily="65" charset="-120"/>
            </a:endParaRPr>
          </a:p>
          <a:p>
            <a:pPr>
              <a:buClr>
                <a:srgbClr val="C00000"/>
              </a:buClr>
              <a:buSzPct val="150000"/>
            </a:pPr>
            <a:endParaRPr lang="en-US" altLang="zh-CN" sz="2400" dirty="0">
              <a:latin typeface="DFKai-SB" panose="03000509000000000000" pitchFamily="65" charset="-120"/>
              <a:ea typeface="DFKai-SB" panose="03000509000000000000" pitchFamily="65" charset="-120"/>
            </a:endParaRPr>
          </a:p>
          <a:p>
            <a:pPr marL="285750" indent="-285750">
              <a:buClr>
                <a:srgbClr val="C00000"/>
              </a:buClr>
              <a:buSzPct val="150000"/>
              <a:buFont typeface="Wingdings" panose="05000000000000000000" pitchFamily="2" charset="2"/>
              <a:buChar char="ü"/>
            </a:pPr>
            <a:r>
              <a:rPr lang="zh-CN" altLang="en-US" sz="2400" dirty="0">
                <a:latin typeface="DFKai-SB" panose="03000509000000000000" pitchFamily="65" charset="-120"/>
                <a:ea typeface="DFKai-SB" panose="03000509000000000000" pitchFamily="65" charset="-120"/>
              </a:rPr>
              <a:t>不斷更新</a:t>
            </a:r>
            <a:r>
              <a:rPr lang="zh-CN" altLang="en-US" sz="2400" dirty="0" smtClean="0">
                <a:latin typeface="DFKai-SB" panose="03000509000000000000" pitchFamily="65" charset="-120"/>
                <a:ea typeface="DFKai-SB" panose="03000509000000000000" pitchFamily="65" charset="-120"/>
              </a:rPr>
              <a:t>防治和</a:t>
            </a:r>
            <a:r>
              <a:rPr lang="zh-CN" altLang="en-US" sz="2400" dirty="0">
                <a:latin typeface="DFKai-SB" panose="03000509000000000000" pitchFamily="65" charset="-120"/>
                <a:ea typeface="DFKai-SB" panose="03000509000000000000" pitchFamily="65" charset="-120"/>
              </a:rPr>
              <a:t>防控指南、積累防控救治的經驗，有效防控國內疫情，減緩病毒的傳播</a:t>
            </a:r>
            <a:r>
              <a:rPr lang="zh-CN" altLang="en-US" sz="2400" dirty="0" smtClean="0">
                <a:latin typeface="DFKai-SB" panose="03000509000000000000" pitchFamily="65" charset="-120"/>
                <a:ea typeface="DFKai-SB" panose="03000509000000000000" pitchFamily="65" charset="-120"/>
              </a:rPr>
              <a:t>速度</a:t>
            </a:r>
            <a:r>
              <a:rPr lang="zh-TW" altLang="en-US" sz="2400" dirty="0" smtClean="0">
                <a:latin typeface="DFKai-SB" panose="03000509000000000000" pitchFamily="65" charset="-120"/>
                <a:ea typeface="DFKai-SB" panose="03000509000000000000" pitchFamily="65" charset="-120"/>
              </a:rPr>
              <a:t>。</a:t>
            </a:r>
            <a:endParaRPr lang="en-US" altLang="zh-TW" sz="2400" dirty="0" smtClean="0">
              <a:latin typeface="DFKai-SB" panose="03000509000000000000" pitchFamily="65" charset="-120"/>
              <a:ea typeface="DFKai-SB" panose="03000509000000000000" pitchFamily="65" charset="-120"/>
            </a:endParaRPr>
          </a:p>
          <a:p>
            <a:pPr>
              <a:buClr>
                <a:srgbClr val="C00000"/>
              </a:buClr>
              <a:buSzPct val="150000"/>
            </a:pPr>
            <a:endParaRPr lang="en-US" altLang="zh-CN" sz="2400" dirty="0">
              <a:latin typeface="DFKai-SB" panose="03000509000000000000" pitchFamily="65" charset="-120"/>
              <a:ea typeface="DFKai-SB" panose="03000509000000000000" pitchFamily="65" charset="-120"/>
            </a:endParaRPr>
          </a:p>
          <a:p>
            <a:pPr marL="285750" indent="-285750" algn="just">
              <a:buClr>
                <a:srgbClr val="C00000"/>
              </a:buClr>
              <a:buSzPct val="150000"/>
              <a:buFont typeface="Wingdings" panose="05000000000000000000" pitchFamily="2" charset="2"/>
              <a:buChar char="ü"/>
            </a:pPr>
            <a:r>
              <a:rPr lang="zh-CN" altLang="en-US" sz="2400" dirty="0">
                <a:latin typeface="DFKai-SB" panose="03000509000000000000" pitchFamily="65" charset="-120"/>
                <a:ea typeface="DFKai-SB" panose="03000509000000000000" pitchFamily="65" charset="-120"/>
              </a:rPr>
              <a:t>設立疫情防控資訊網站，向有關國家提供醫療援助，毫無保留地與國際社會分享抗疫經驗，對全球抗疫提出技術</a:t>
            </a:r>
            <a:r>
              <a:rPr lang="zh-CN" altLang="en-US" sz="2400" dirty="0" smtClean="0">
                <a:latin typeface="DFKai-SB" panose="03000509000000000000" pitchFamily="65" charset="-120"/>
                <a:ea typeface="DFKai-SB" panose="03000509000000000000" pitchFamily="65" charset="-120"/>
              </a:rPr>
              <a:t>建議</a:t>
            </a:r>
            <a:r>
              <a:rPr lang="zh-TW" altLang="en-US" sz="2400" dirty="0" smtClean="0">
                <a:latin typeface="DFKai-SB" panose="03000509000000000000" pitchFamily="65" charset="-120"/>
                <a:ea typeface="DFKai-SB" panose="03000509000000000000" pitchFamily="65" charset="-120"/>
              </a:rPr>
              <a:t>。</a:t>
            </a:r>
            <a:endParaRPr lang="en-US" altLang="zh-TW" sz="2400" dirty="0" smtClean="0">
              <a:latin typeface="DFKai-SB" panose="03000509000000000000" pitchFamily="65" charset="-120"/>
              <a:ea typeface="DFKai-SB" panose="03000509000000000000" pitchFamily="65" charset="-120"/>
            </a:endParaRPr>
          </a:p>
          <a:p>
            <a:pPr algn="just">
              <a:buClr>
                <a:srgbClr val="C00000"/>
              </a:buClr>
              <a:buSzPct val="150000"/>
            </a:pPr>
            <a:endParaRPr lang="en-US" altLang="zh-CN" sz="2400" dirty="0">
              <a:latin typeface="DFKai-SB" panose="03000509000000000000" pitchFamily="65" charset="-120"/>
              <a:ea typeface="DFKai-SB" panose="03000509000000000000" pitchFamily="65" charset="-120"/>
            </a:endParaRPr>
          </a:p>
          <a:p>
            <a:pPr marL="285750" indent="-285750">
              <a:buClr>
                <a:srgbClr val="C00000"/>
              </a:buClr>
              <a:buSzPct val="150000"/>
              <a:buFont typeface="Wingdings" panose="05000000000000000000" pitchFamily="2" charset="2"/>
              <a:buChar char="ü"/>
            </a:pPr>
            <a:r>
              <a:rPr lang="zh-CN" altLang="en-US" sz="2400" dirty="0">
                <a:latin typeface="DFKai-SB" panose="03000509000000000000" pitchFamily="65" charset="-120"/>
                <a:ea typeface="DFKai-SB" panose="03000509000000000000" pitchFamily="65" charset="-120"/>
              </a:rPr>
              <a:t>派遣醫療隊</a:t>
            </a:r>
            <a:r>
              <a:rPr lang="zh-CN" altLang="en-US" sz="2400" dirty="0" smtClean="0">
                <a:latin typeface="DFKai-SB" panose="03000509000000000000" pitchFamily="65" charset="-120"/>
                <a:ea typeface="DFKai-SB" panose="03000509000000000000" pitchFamily="65" charset="-120"/>
              </a:rPr>
              <a:t>，</a:t>
            </a:r>
            <a:r>
              <a:rPr lang="zh-TW" altLang="en-US" sz="2400" dirty="0" smtClean="0">
                <a:latin typeface="DFKai-SB" panose="03000509000000000000" pitchFamily="65" charset="-120"/>
                <a:ea typeface="DFKai-SB" panose="03000509000000000000" pitchFamily="65" charset="-120"/>
              </a:rPr>
              <a:t>為</a:t>
            </a:r>
            <a:r>
              <a:rPr lang="zh-CN" altLang="en-US" sz="2400" dirty="0" smtClean="0">
                <a:latin typeface="DFKai-SB" panose="03000509000000000000" pitchFamily="65" charset="-120"/>
                <a:ea typeface="DFKai-SB" panose="03000509000000000000" pitchFamily="65" charset="-120"/>
              </a:rPr>
              <a:t>各國</a:t>
            </a:r>
            <a:r>
              <a:rPr lang="zh-CN" altLang="en-US" sz="2400" dirty="0">
                <a:latin typeface="DFKai-SB" panose="03000509000000000000" pitchFamily="65" charset="-120"/>
                <a:ea typeface="DFKai-SB" panose="03000509000000000000" pitchFamily="65" charset="-120"/>
              </a:rPr>
              <a:t>抗疫提供實地</a:t>
            </a:r>
            <a:r>
              <a:rPr lang="zh-CN" altLang="en-US" sz="2400" dirty="0" smtClean="0">
                <a:latin typeface="DFKai-SB" panose="03000509000000000000" pitchFamily="65" charset="-120"/>
                <a:ea typeface="DFKai-SB" panose="03000509000000000000" pitchFamily="65" charset="-120"/>
              </a:rPr>
              <a:t>支援</a:t>
            </a:r>
            <a:r>
              <a:rPr lang="zh-TW" altLang="en-US" sz="2400" dirty="0" smtClean="0">
                <a:latin typeface="DFKai-SB" panose="03000509000000000000" pitchFamily="65" charset="-120"/>
                <a:ea typeface="DFKai-SB" panose="03000509000000000000" pitchFamily="65" charset="-120"/>
              </a:rPr>
              <a:t>。</a:t>
            </a:r>
            <a:endParaRPr lang="zh-CN" altLang="en-US" sz="2400" dirty="0">
              <a:latin typeface="DFKai-SB" panose="03000509000000000000" pitchFamily="65" charset="-120"/>
              <a:ea typeface="DFKai-SB" panose="03000509000000000000" pitchFamily="65" charset="-120"/>
            </a:endParaRPr>
          </a:p>
        </p:txBody>
      </p:sp>
      <p:sp>
        <p:nvSpPr>
          <p:cNvPr id="6" name="矩形 5">
            <a:extLst>
              <a:ext uri="{FF2B5EF4-FFF2-40B4-BE49-F238E27FC236}">
                <a16:creationId xmlns:a16="http://schemas.microsoft.com/office/drawing/2014/main" id="{AC3C5ED8-795C-42C6-8067-0018F0670862}"/>
              </a:ext>
            </a:extLst>
          </p:cNvPr>
          <p:cNvSpPr/>
          <p:nvPr/>
        </p:nvSpPr>
        <p:spPr>
          <a:xfrm>
            <a:off x="8008380" y="4601213"/>
            <a:ext cx="3811039" cy="738664"/>
          </a:xfrm>
          <a:prstGeom prst="rect">
            <a:avLst/>
          </a:prstGeom>
        </p:spPr>
        <p:txBody>
          <a:bodyPr wrap="square">
            <a:spAutoFit/>
          </a:bodyPr>
          <a:lstStyle/>
          <a:p>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4</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23</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日鍾南山教授等專家參加中國</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伊拉克抗疫經驗交流視頻會議，與伊方</a:t>
            </a:r>
            <a:r>
              <a:rPr lang="zh-CN" altLang="en-US" sz="1400" dirty="0" smtClean="0">
                <a:latin typeface="Times New Roman" panose="02020603050405020304" pitchFamily="18" charset="0"/>
                <a:ea typeface="DFKai-SB" panose="03000509000000000000" pitchFamily="65" charset="-120"/>
                <a:cs typeface="Times New Roman" panose="02020603050405020304" pitchFamily="18" charset="0"/>
              </a:rPr>
              <a:t>分享</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COVID-19</a:t>
            </a:r>
            <a:r>
              <a:rPr lang="zh-CN" altLang="en-US" sz="1400" dirty="0" smtClean="0">
                <a:latin typeface="Times New Roman" panose="02020603050405020304" pitchFamily="18" charset="0"/>
                <a:ea typeface="DFKai-SB" panose="03000509000000000000" pitchFamily="65" charset="-120"/>
                <a:cs typeface="Times New Roman" panose="02020603050405020304" pitchFamily="18" charset="0"/>
              </a:rPr>
              <a:t>疫</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情防控的中國策略。</a:t>
            </a:r>
          </a:p>
        </p:txBody>
      </p:sp>
      <p:pic>
        <p:nvPicPr>
          <p:cNvPr id="1026" name="Picture 2" descr="http://news.cnr.cn/native/gd/20200424/W0202004247994184650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9051" y="2024220"/>
            <a:ext cx="3789696" cy="2576993"/>
          </a:xfrm>
          <a:prstGeom prst="rect">
            <a:avLst/>
          </a:prstGeom>
          <a:noFill/>
          <a:extLst>
            <a:ext uri="{909E8E84-426E-40DD-AFC4-6F175D3DCCD1}">
              <a14:hiddenFill xmlns:a14="http://schemas.microsoft.com/office/drawing/2010/main">
                <a:solidFill>
                  <a:srgbClr val="FFFFFF"/>
                </a:solidFill>
              </a14:hiddenFill>
            </a:ext>
          </a:extLst>
        </p:spPr>
      </p:pic>
      <p:sp>
        <p:nvSpPr>
          <p:cNvPr id="8" name="任意多边形: 形状 4">
            <a:extLst>
              <a:ext uri="{FF2B5EF4-FFF2-40B4-BE49-F238E27FC236}">
                <a16:creationId xmlns:a16="http://schemas.microsoft.com/office/drawing/2014/main" id="{CD5D41F3-C468-4F25-B01C-DAA0A07678B5}"/>
              </a:ext>
            </a:extLst>
          </p:cNvPr>
          <p:cNvSpPr/>
          <p:nvPr/>
        </p:nvSpPr>
        <p:spPr>
          <a:xfrm>
            <a:off x="2538151" y="174295"/>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國家</a:t>
            </a:r>
            <a:r>
              <a:rPr lang="zh-TW" altLang="en-US" sz="4000" b="1" dirty="0">
                <a:solidFill>
                  <a:srgbClr val="FFFFFF"/>
                </a:solidFill>
                <a:latin typeface="DFKai-SB" panose="03000509000000000000" pitchFamily="65" charset="-120"/>
                <a:ea typeface="DFKai-SB" panose="03000509000000000000" pitchFamily="65" charset="-120"/>
                <a:sym typeface="+mn-ea"/>
              </a:rPr>
              <a:t>對全球公共衞生的貢獻</a:t>
            </a:r>
          </a:p>
        </p:txBody>
      </p:sp>
      <p:sp>
        <p:nvSpPr>
          <p:cNvPr id="10" name="标题 1">
            <a:extLst>
              <a:ext uri="{FF2B5EF4-FFF2-40B4-BE49-F238E27FC236}">
                <a16:creationId xmlns:a16="http://schemas.microsoft.com/office/drawing/2014/main" id="{B27BB15F-8E05-49EB-8D14-B91D7AAE426C}"/>
              </a:ext>
            </a:extLst>
          </p:cNvPr>
          <p:cNvSpPr txBox="1">
            <a:spLocks noChangeArrowheads="1"/>
          </p:cNvSpPr>
          <p:nvPr/>
        </p:nvSpPr>
        <p:spPr bwMode="auto">
          <a:xfrm>
            <a:off x="3192085" y="835402"/>
            <a:ext cx="5807825" cy="5232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gn="ctr">
              <a:lnSpc>
                <a:spcPct val="100000"/>
              </a:lnSpc>
              <a:spcBef>
                <a:spcPct val="0"/>
              </a:spcBef>
              <a:buNone/>
              <a:defRPr sz="2800" b="1">
                <a:latin typeface="DFKai-SB" panose="03000509000000000000" pitchFamily="65" charset="-120"/>
                <a:ea typeface="DFKai-SB" panose="03000509000000000000" pitchFamily="65" charset="-120"/>
                <a:cs typeface="+mj-cs"/>
              </a:defRPr>
            </a:lvl1pPr>
          </a:lstStyle>
          <a:p>
            <a:r>
              <a:rPr lang="zh-CN" altLang="en-US" dirty="0" smtClean="0">
                <a:sym typeface="宋体" panose="02010600030101010101" pitchFamily="2" charset="-122"/>
              </a:rPr>
              <a:t>對全球</a:t>
            </a:r>
            <a:r>
              <a:rPr lang="en-US" altLang="zh-CN" dirty="0">
                <a:latin typeface="Times New Roman" panose="02020603050405020304" pitchFamily="18" charset="0"/>
                <a:cs typeface="Times New Roman" panose="02020603050405020304" pitchFamily="18" charset="0"/>
                <a:sym typeface="宋体" panose="02010600030101010101" pitchFamily="2" charset="-122"/>
              </a:rPr>
              <a:t>COVID-19</a:t>
            </a:r>
            <a:r>
              <a:rPr lang="zh-CN" altLang="en-US" dirty="0" smtClean="0">
                <a:sym typeface="宋体" panose="02010600030101010101" pitchFamily="2" charset="-122"/>
              </a:rPr>
              <a:t>防</a:t>
            </a:r>
            <a:r>
              <a:rPr lang="zh-CN" altLang="en-US" dirty="0">
                <a:sym typeface="宋体" panose="02010600030101010101" pitchFamily="2" charset="-122"/>
              </a:rPr>
              <a:t>控的貢獻</a:t>
            </a:r>
          </a:p>
        </p:txBody>
      </p:sp>
      <p:sp>
        <p:nvSpPr>
          <p:cNvPr id="3" name="投影片編號版面配置區 2"/>
          <p:cNvSpPr>
            <a:spLocks noGrp="1"/>
          </p:cNvSpPr>
          <p:nvPr>
            <p:ph type="sldNum" sz="quarter" idx="10"/>
          </p:nvPr>
        </p:nvSpPr>
        <p:spPr/>
        <p:txBody>
          <a:bodyPr/>
          <a:lstStyle/>
          <a:p>
            <a:pPr>
              <a:defRPr/>
            </a:pPr>
            <a:fld id="{C68A1375-C6F2-41F5-93BB-BAEEB18A553A}" type="slidenum">
              <a:rPr lang="en-US" altLang="en-US" smtClean="0"/>
              <a:pPr>
                <a:defRPr/>
              </a:pPr>
              <a:t>11</a:t>
            </a:fld>
            <a:endParaRPr lang="en-US" altLang="en-US"/>
          </a:p>
        </p:txBody>
      </p:sp>
    </p:spTree>
    <p:extLst>
      <p:ext uri="{BB962C8B-B14F-4D97-AF65-F5344CB8AC3E}">
        <p14:creationId xmlns:p14="http://schemas.microsoft.com/office/powerpoint/2010/main" val="395593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F55961BC-FC7D-46BE-9922-F4A5F03CF484}"/>
              </a:ext>
            </a:extLst>
          </p:cNvPr>
          <p:cNvSpPr/>
          <p:nvPr/>
        </p:nvSpPr>
        <p:spPr>
          <a:xfrm>
            <a:off x="3342378" y="1214948"/>
            <a:ext cx="4945412" cy="738664"/>
          </a:xfrm>
          <a:prstGeom prst="rect">
            <a:avLst/>
          </a:prstGeom>
        </p:spPr>
        <p:txBody>
          <a:bodyPr wrap="square">
            <a:spAutoFit/>
          </a:bodyPr>
          <a:lstStyle/>
          <a:p>
            <a:pPr algn="just">
              <a:lnSpc>
                <a:spcPct val="150000"/>
              </a:lnSpc>
            </a:pPr>
            <a:r>
              <a:rPr lang="zh-TW" altLang="en-US" sz="2800" b="1" dirty="0" smtClean="0">
                <a:latin typeface="DFKai-SB" panose="03000509000000000000" pitchFamily="65" charset="-120"/>
                <a:ea typeface="DFKai-SB" panose="03000509000000000000" pitchFamily="65" charset="-120"/>
                <a:cs typeface="+mj-cs"/>
              </a:rPr>
              <a:t>鍾南山教授</a:t>
            </a:r>
            <a:r>
              <a:rPr lang="zh-TW" altLang="en-US" b="1" dirty="0" smtClean="0">
                <a:latin typeface="DFKai-SB" panose="03000509000000000000" pitchFamily="65" charset="-120"/>
                <a:ea typeface="DFKai-SB" panose="03000509000000000000" pitchFamily="65" charset="-120"/>
                <a:cs typeface="+mj-cs"/>
              </a:rPr>
              <a:t>*</a:t>
            </a:r>
            <a:r>
              <a:rPr lang="zh-TW" altLang="en-US" sz="2800" b="1" dirty="0" smtClean="0">
                <a:latin typeface="DFKai-SB" panose="03000509000000000000" pitchFamily="65" charset="-120"/>
                <a:ea typeface="DFKai-SB" panose="03000509000000000000" pitchFamily="65" charset="-120"/>
                <a:cs typeface="+mj-cs"/>
              </a:rPr>
              <a:t>分享中國抗疫經驗</a:t>
            </a:r>
            <a:endParaRPr lang="zh-CN" altLang="en-US" sz="2800" b="1" dirty="0">
              <a:latin typeface="DFKai-SB" panose="03000509000000000000" pitchFamily="65" charset="-120"/>
              <a:ea typeface="DFKai-SB" panose="03000509000000000000" pitchFamily="65" charset="-120"/>
              <a:cs typeface="+mj-cs"/>
            </a:endParaRPr>
          </a:p>
        </p:txBody>
      </p:sp>
      <p:sp>
        <p:nvSpPr>
          <p:cNvPr id="7" name="矩形 6">
            <a:extLst>
              <a:ext uri="{FF2B5EF4-FFF2-40B4-BE49-F238E27FC236}">
                <a16:creationId xmlns:a16="http://schemas.microsoft.com/office/drawing/2014/main" id="{AC3C5ED8-795C-42C6-8067-0018F0670862}"/>
              </a:ext>
            </a:extLst>
          </p:cNvPr>
          <p:cNvSpPr/>
          <p:nvPr/>
        </p:nvSpPr>
        <p:spPr>
          <a:xfrm>
            <a:off x="340474" y="2040695"/>
            <a:ext cx="11347221" cy="2677656"/>
          </a:xfrm>
          <a:prstGeom prst="rect">
            <a:avLst/>
          </a:prstGeom>
        </p:spPr>
        <p:txBody>
          <a:bodyPr wrap="square">
            <a:spAutoFit/>
          </a:bodyPr>
          <a:lstStyle/>
          <a:p>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2020</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4</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23</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日鍾南山教授等專家參加中國</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伊拉克抗疫經驗交流視頻會</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議，分享</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新冠疫情防控的中國</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策略。</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在</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視訊會議</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上</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與中國紅十字會總會、廣州醫科大學附屬第一醫院遠端連線。</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鍾南山</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教授</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及</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其團隊成員分享中國抗擊</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COVID-19</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的經驗及最新研究成果，討論中伊兩國加強抗疫合作事宜。</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鍾南山</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教授介紹四項強有力的抑制措施，其中包括封城；全國範圍內每天實施播報確診和疑似病例數</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量，確</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保公開透明；落實至基層的聯防聯控機制和針對所有密切接觸者進行即時定量核酸檢測。此外，</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鍾南山</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教授還分享無症狀</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COVID-19</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患者的界定與防控、治療方法的最新臨床試驗情況。</a:t>
            </a:r>
            <a:endParaRPr lang="zh-CN"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272191" y="178914"/>
            <a:ext cx="1594256" cy="580365"/>
          </a:xfrm>
          <a:prstGeom prst="rect">
            <a:avLst/>
          </a:prstGeom>
        </p:spPr>
      </p:pic>
      <p:sp>
        <p:nvSpPr>
          <p:cNvPr id="10" name="Rectangle 9"/>
          <p:cNvSpPr/>
          <p:nvPr/>
        </p:nvSpPr>
        <p:spPr>
          <a:xfrm>
            <a:off x="431915" y="5070596"/>
            <a:ext cx="11255780" cy="738664"/>
          </a:xfrm>
          <a:prstGeom prst="rect">
            <a:avLst/>
          </a:prstGeom>
          <a:ln w="19050">
            <a:solidFill>
              <a:srgbClr val="FF0000"/>
            </a:solidFill>
          </a:ln>
        </p:spPr>
        <p:txBody>
          <a:bodyPr wrap="square">
            <a:spAutoFit/>
          </a:bodyPr>
          <a:lstStyle/>
          <a:p>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鍾南山教授是國家</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工程院院士、著名呼吸病學專家</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致力於重大呼吸道傳染病及慢性呼吸系統疾病的研究、預防與治療，</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貢獻良多，</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獲得</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多項</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榮譽</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包括中華醫學會接觸呼吸學術貢獻獎</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﹙2004﹚</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、改革先鋒（我國公共</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衞</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生事件應急體系建設的重要推動者，</a:t>
            </a:r>
            <a:r>
              <a:rPr lang="en-US" altLang="zh-CN" sz="1400" dirty="0" smtClean="0">
                <a:latin typeface="Times New Roman" panose="02020603050405020304" pitchFamily="18" charset="0"/>
                <a:ea typeface="標楷體" panose="03000509000000000000" pitchFamily="65" charset="-120"/>
                <a:cs typeface="Times New Roman" panose="02020603050405020304" pitchFamily="18" charset="0"/>
              </a:rPr>
              <a:t>2018</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）、共和國勳章（</a:t>
            </a:r>
            <a:r>
              <a:rPr lang="en-US" altLang="zh-CN" sz="1400" dirty="0" smtClean="0">
                <a:latin typeface="Times New Roman" panose="02020603050405020304" pitchFamily="18" charset="0"/>
                <a:ea typeface="標楷體" panose="03000509000000000000" pitchFamily="65" charset="-120"/>
                <a:cs typeface="Times New Roman" panose="02020603050405020304" pitchFamily="18" charset="0"/>
              </a:rPr>
              <a:t>2020</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）等。</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矩形 8">
            <a:extLst>
              <a:ext uri="{FF2B5EF4-FFF2-40B4-BE49-F238E27FC236}">
                <a16:creationId xmlns:a16="http://schemas.microsoft.com/office/drawing/2014/main" id="{81DF4337-31B3-4153-AE5F-EA7007B66D33}"/>
              </a:ext>
            </a:extLst>
          </p:cNvPr>
          <p:cNvSpPr/>
          <p:nvPr/>
        </p:nvSpPr>
        <p:spPr>
          <a:xfrm>
            <a:off x="353274" y="5935251"/>
            <a:ext cx="5594813" cy="276999"/>
          </a:xfrm>
          <a:prstGeom prst="rect">
            <a:avLst/>
          </a:prstGeom>
        </p:spPr>
        <p:txBody>
          <a:bodyPr wrap="square">
            <a:spAutoFit/>
          </a:bodyPr>
          <a:lstStyle/>
          <a:p>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央視網</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://news.cnr.cn/native/gd/20200424/t20200424_525067028</a:t>
            </a: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.shtml</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任意多边形: 形状 4">
            <a:extLst>
              <a:ext uri="{FF2B5EF4-FFF2-40B4-BE49-F238E27FC236}">
                <a16:creationId xmlns:a16="http://schemas.microsoft.com/office/drawing/2014/main" id="{CD5D41F3-C468-4F25-B01C-DAA0A07678B5}"/>
              </a:ext>
            </a:extLst>
          </p:cNvPr>
          <p:cNvSpPr/>
          <p:nvPr/>
        </p:nvSpPr>
        <p:spPr>
          <a:xfrm>
            <a:off x="2538151" y="174295"/>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國家</a:t>
            </a:r>
            <a:r>
              <a:rPr lang="zh-TW" altLang="en-US" sz="4000" b="1" dirty="0">
                <a:solidFill>
                  <a:srgbClr val="FFFFFF"/>
                </a:solidFill>
                <a:latin typeface="DFKai-SB" panose="03000509000000000000" pitchFamily="65" charset="-120"/>
                <a:ea typeface="DFKai-SB" panose="03000509000000000000" pitchFamily="65" charset="-120"/>
                <a:sym typeface="+mn-ea"/>
              </a:rPr>
              <a:t>對全球公共衞生的貢獻</a:t>
            </a:r>
          </a:p>
        </p:txBody>
      </p:sp>
      <p:sp>
        <p:nvSpPr>
          <p:cNvPr id="13" name="标题 1">
            <a:extLst>
              <a:ext uri="{FF2B5EF4-FFF2-40B4-BE49-F238E27FC236}">
                <a16:creationId xmlns:a16="http://schemas.microsoft.com/office/drawing/2014/main" id="{B27BB15F-8E05-49EB-8D14-B91D7AAE426C}"/>
              </a:ext>
            </a:extLst>
          </p:cNvPr>
          <p:cNvSpPr txBox="1">
            <a:spLocks noChangeArrowheads="1"/>
          </p:cNvSpPr>
          <p:nvPr/>
        </p:nvSpPr>
        <p:spPr bwMode="auto">
          <a:xfrm>
            <a:off x="3137880" y="866265"/>
            <a:ext cx="5807825" cy="5232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gn="ctr">
              <a:lnSpc>
                <a:spcPct val="100000"/>
              </a:lnSpc>
              <a:spcBef>
                <a:spcPct val="0"/>
              </a:spcBef>
              <a:buNone/>
              <a:defRPr sz="2800" b="1">
                <a:latin typeface="DFKai-SB" panose="03000509000000000000" pitchFamily="65" charset="-120"/>
                <a:ea typeface="DFKai-SB" panose="03000509000000000000" pitchFamily="65" charset="-120"/>
                <a:cs typeface="+mj-cs"/>
              </a:defRPr>
            </a:lvl1pPr>
          </a:lstStyle>
          <a:p>
            <a:r>
              <a:rPr lang="zh-CN" altLang="en-US" dirty="0" smtClean="0">
                <a:sym typeface="宋体" panose="02010600030101010101" pitchFamily="2" charset="-122"/>
              </a:rPr>
              <a:t>對全球</a:t>
            </a:r>
            <a:r>
              <a:rPr lang="en-US" altLang="zh-CN" dirty="0">
                <a:latin typeface="Times New Roman" panose="02020603050405020304" pitchFamily="18" charset="0"/>
                <a:cs typeface="Times New Roman" panose="02020603050405020304" pitchFamily="18" charset="0"/>
                <a:sym typeface="宋体" panose="02010600030101010101" pitchFamily="2" charset="-122"/>
              </a:rPr>
              <a:t>COVID-19</a:t>
            </a:r>
            <a:r>
              <a:rPr lang="zh-CN" altLang="en-US" dirty="0" smtClean="0">
                <a:sym typeface="宋体" panose="02010600030101010101" pitchFamily="2" charset="-122"/>
              </a:rPr>
              <a:t>防</a:t>
            </a:r>
            <a:r>
              <a:rPr lang="zh-CN" altLang="en-US" dirty="0">
                <a:sym typeface="宋体" panose="02010600030101010101" pitchFamily="2" charset="-122"/>
              </a:rPr>
              <a:t>控的貢獻</a:t>
            </a:r>
          </a:p>
        </p:txBody>
      </p:sp>
      <p:sp>
        <p:nvSpPr>
          <p:cNvPr id="14" name="Freeform 5">
            <a:extLst>
              <a:ext uri="{FF2B5EF4-FFF2-40B4-BE49-F238E27FC236}">
                <a16:creationId xmlns:a16="http://schemas.microsoft.com/office/drawing/2014/main" id="{B3762B90-018E-4189-8BA5-E32EBFB4468E}"/>
              </a:ext>
            </a:extLst>
          </p:cNvPr>
          <p:cNvSpPr/>
          <p:nvPr/>
        </p:nvSpPr>
        <p:spPr bwMode="auto">
          <a:xfrm>
            <a:off x="2684463" y="936632"/>
            <a:ext cx="555666" cy="382486"/>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 name="投影片編號版面配置區 1"/>
          <p:cNvSpPr>
            <a:spLocks noGrp="1"/>
          </p:cNvSpPr>
          <p:nvPr>
            <p:ph type="sldNum" sz="quarter" idx="10"/>
          </p:nvPr>
        </p:nvSpPr>
        <p:spPr/>
        <p:txBody>
          <a:bodyPr/>
          <a:lstStyle/>
          <a:p>
            <a:pPr>
              <a:defRPr/>
            </a:pPr>
            <a:fld id="{C68A1375-C6F2-41F5-93BB-BAEEB18A553A}" type="slidenum">
              <a:rPr lang="en-US" altLang="en-US" smtClean="0"/>
              <a:pPr>
                <a:defRPr/>
              </a:pPr>
              <a:t>12</a:t>
            </a:fld>
            <a:endParaRPr lang="en-US" altLang="en-US"/>
          </a:p>
        </p:txBody>
      </p:sp>
    </p:spTree>
    <p:extLst>
      <p:ext uri="{BB962C8B-B14F-4D97-AF65-F5344CB8AC3E}">
        <p14:creationId xmlns:p14="http://schemas.microsoft.com/office/powerpoint/2010/main" val="41983769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圆角 10">
            <a:extLst>
              <a:ext uri="{FF2B5EF4-FFF2-40B4-BE49-F238E27FC236}">
                <a16:creationId xmlns:a16="http://schemas.microsoft.com/office/drawing/2014/main" id="{A81C0479-4B0D-4EBE-92DB-F41CB91DDA73}"/>
              </a:ext>
            </a:extLst>
          </p:cNvPr>
          <p:cNvSpPr/>
          <p:nvPr/>
        </p:nvSpPr>
        <p:spPr>
          <a:xfrm flipV="1">
            <a:off x="219028" y="2704523"/>
            <a:ext cx="11574444" cy="1344864"/>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2" name="矩形: 圆角 11">
            <a:extLst>
              <a:ext uri="{FF2B5EF4-FFF2-40B4-BE49-F238E27FC236}">
                <a16:creationId xmlns:a16="http://schemas.microsoft.com/office/drawing/2014/main" id="{AD6A72F2-D83C-4DBD-92C6-3CC3FF420482}"/>
              </a:ext>
            </a:extLst>
          </p:cNvPr>
          <p:cNvSpPr/>
          <p:nvPr/>
        </p:nvSpPr>
        <p:spPr>
          <a:xfrm flipV="1">
            <a:off x="293917" y="5271946"/>
            <a:ext cx="11575865" cy="1035585"/>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标题 1">
            <a:extLst>
              <a:ext uri="{FF2B5EF4-FFF2-40B4-BE49-F238E27FC236}">
                <a16:creationId xmlns:a16="http://schemas.microsoft.com/office/drawing/2014/main" id="{FF2C1475-9F57-4043-B308-50AACCA138F9}"/>
              </a:ext>
            </a:extLst>
          </p:cNvPr>
          <p:cNvSpPr txBox="1">
            <a:spLocks noChangeArrowheads="1"/>
          </p:cNvSpPr>
          <p:nvPr/>
        </p:nvSpPr>
        <p:spPr bwMode="auto">
          <a:xfrm>
            <a:off x="3872836" y="1323611"/>
            <a:ext cx="4148515" cy="4801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indent="0">
              <a:lnSpc>
                <a:spcPct val="90000"/>
              </a:lnSpc>
              <a:spcBef>
                <a:spcPct val="0"/>
              </a:spcBef>
              <a:buNone/>
              <a:defRPr sz="2800" b="1" kern="0">
                <a:solidFill>
                  <a:srgbClr val="292929"/>
                </a:solidFill>
                <a:latin typeface="DFKai-SB" panose="03000509000000000000" pitchFamily="65" charset="-120"/>
                <a:ea typeface="DFKai-SB" panose="03000509000000000000" pitchFamily="65" charset="-120"/>
                <a:cs typeface="+mj-cs"/>
              </a:defRPr>
            </a:lvl1pPr>
          </a:lstStyle>
          <a:p>
            <a:r>
              <a:rPr lang="zh-TW" altLang="en-US" dirty="0" smtClean="0">
                <a:solidFill>
                  <a:schemeClr val="tx1"/>
                </a:solidFill>
              </a:rPr>
              <a:t>為全球</a:t>
            </a:r>
            <a:r>
              <a:rPr lang="zh-CN" altLang="en-US" dirty="0" smtClean="0">
                <a:solidFill>
                  <a:schemeClr val="tx1"/>
                </a:solidFill>
              </a:rPr>
              <a:t>供應抗</a:t>
            </a:r>
            <a:r>
              <a:rPr lang="zh-CN" altLang="en-US" dirty="0">
                <a:solidFill>
                  <a:schemeClr val="tx1"/>
                </a:solidFill>
              </a:rPr>
              <a:t>疫防護</a:t>
            </a:r>
            <a:r>
              <a:rPr lang="zh-CN" altLang="en-US" dirty="0" smtClean="0">
                <a:solidFill>
                  <a:schemeClr val="tx1"/>
                </a:solidFill>
              </a:rPr>
              <a:t>物資</a:t>
            </a:r>
            <a:endParaRPr lang="en-US" altLang="zh-CN" dirty="0">
              <a:solidFill>
                <a:schemeClr val="tx1"/>
              </a:solidFill>
            </a:endParaRPr>
          </a:p>
        </p:txBody>
      </p:sp>
      <p:sp>
        <p:nvSpPr>
          <p:cNvPr id="15" name="Freeform 5">
            <a:extLst>
              <a:ext uri="{FF2B5EF4-FFF2-40B4-BE49-F238E27FC236}">
                <a16:creationId xmlns:a16="http://schemas.microsoft.com/office/drawing/2014/main" id="{B3762B90-018E-4189-8BA5-E32EBFB4468E}"/>
              </a:ext>
            </a:extLst>
          </p:cNvPr>
          <p:cNvSpPr/>
          <p:nvPr/>
        </p:nvSpPr>
        <p:spPr bwMode="auto">
          <a:xfrm>
            <a:off x="2779135" y="864113"/>
            <a:ext cx="536423" cy="392951"/>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 name="矩形 2">
            <a:extLst>
              <a:ext uri="{FF2B5EF4-FFF2-40B4-BE49-F238E27FC236}">
                <a16:creationId xmlns:a16="http://schemas.microsoft.com/office/drawing/2014/main" id="{218C9118-8195-48E2-B243-D8F54C469DDA}"/>
              </a:ext>
            </a:extLst>
          </p:cNvPr>
          <p:cNvSpPr/>
          <p:nvPr/>
        </p:nvSpPr>
        <p:spPr>
          <a:xfrm>
            <a:off x="219028" y="1823662"/>
            <a:ext cx="11456133" cy="830997"/>
          </a:xfrm>
          <a:prstGeom prst="rect">
            <a:avLst/>
          </a:prstGeom>
        </p:spPr>
        <p:txBody>
          <a:bodyPr wrap="square">
            <a:spAutoFit/>
          </a:bodyPr>
          <a:lstStyle/>
          <a:p>
            <a:pPr algn="just">
              <a:buClr>
                <a:srgbClr val="C81501"/>
              </a:buClr>
              <a:buSzPct val="150000"/>
            </a:pPr>
            <a:r>
              <a:rPr lang="zh-TW" altLang="en-US" sz="2400" dirty="0" smtClean="0">
                <a:latin typeface="DFKai-SB" panose="03000509000000000000" pitchFamily="65" charset="-120"/>
                <a:ea typeface="DFKai-SB" panose="03000509000000000000" pitchFamily="65" charset="-120"/>
              </a:rPr>
              <a:t>我國積極採取行動</a:t>
            </a:r>
            <a:r>
              <a:rPr lang="zh-CN" altLang="en-US" sz="2400" dirty="0" smtClean="0">
                <a:latin typeface="DFKai-SB" panose="03000509000000000000" pitchFamily="65" charset="-120"/>
                <a:ea typeface="DFKai-SB" panose="03000509000000000000" pitchFamily="65" charset="-120"/>
              </a:rPr>
              <a:t>滿足</a:t>
            </a:r>
            <a:r>
              <a:rPr lang="zh-CN" altLang="en-US" sz="2400" dirty="0">
                <a:latin typeface="DFKai-SB" panose="03000509000000000000" pitchFamily="65" charset="-120"/>
                <a:ea typeface="DFKai-SB" panose="03000509000000000000" pitchFamily="65" charset="-120"/>
              </a:rPr>
              <a:t>本國的醫用物資需求</a:t>
            </a:r>
            <a:r>
              <a:rPr lang="zh-CN" altLang="en-US" sz="2400" dirty="0" smtClean="0">
                <a:latin typeface="DFKai-SB" panose="03000509000000000000" pitchFamily="65" charset="-120"/>
                <a:ea typeface="DFKai-SB" panose="03000509000000000000" pitchFamily="65" charset="-120"/>
              </a:rPr>
              <a:t>，</a:t>
            </a:r>
            <a:r>
              <a:rPr lang="zh-TW" altLang="en-US" sz="2400" dirty="0" smtClean="0">
                <a:latin typeface="DFKai-SB" panose="03000509000000000000" pitchFamily="65" charset="-120"/>
                <a:ea typeface="DFKai-SB" panose="03000509000000000000" pitchFamily="65" charset="-120"/>
              </a:rPr>
              <a:t>同時</a:t>
            </a:r>
            <a:r>
              <a:rPr lang="zh-CN" altLang="en-US" sz="2400" dirty="0" smtClean="0">
                <a:latin typeface="DFKai-SB" panose="03000509000000000000" pitchFamily="65" charset="-120"/>
                <a:ea typeface="DFKai-SB" panose="03000509000000000000" pitchFamily="65" charset="-120"/>
              </a:rPr>
              <a:t>通過</a:t>
            </a:r>
            <a:r>
              <a:rPr lang="zh-CN" altLang="en-US" sz="2400" dirty="0">
                <a:latin typeface="DFKai-SB" panose="03000509000000000000" pitchFamily="65" charset="-120"/>
                <a:ea typeface="DFKai-SB" panose="03000509000000000000" pitchFamily="65" charset="-120"/>
              </a:rPr>
              <a:t>無償援助、政府協</a:t>
            </a:r>
            <a:r>
              <a:rPr lang="zh-CN" altLang="en-US" sz="2400" dirty="0" smtClean="0">
                <a:latin typeface="DFKai-SB" panose="03000509000000000000" pitchFamily="65" charset="-120"/>
                <a:ea typeface="DFKai-SB" panose="03000509000000000000" pitchFamily="65" charset="-120"/>
              </a:rPr>
              <a:t>助採購</a:t>
            </a:r>
            <a:r>
              <a:rPr lang="zh-CN" altLang="en-US" sz="2400" dirty="0">
                <a:latin typeface="DFKai-SB" panose="03000509000000000000" pitchFamily="65" charset="-120"/>
                <a:ea typeface="DFKai-SB" panose="03000509000000000000" pitchFamily="65" charset="-120"/>
              </a:rPr>
              <a:t>、企業直接商</a:t>
            </a:r>
            <a:r>
              <a:rPr lang="zh-CN" altLang="en-US" sz="2400" dirty="0" smtClean="0">
                <a:latin typeface="DFKai-SB" panose="03000509000000000000" pitchFamily="65" charset="-120"/>
                <a:ea typeface="DFKai-SB" panose="03000509000000000000" pitchFamily="65" charset="-120"/>
              </a:rPr>
              <a:t>業採購</a:t>
            </a:r>
            <a:r>
              <a:rPr lang="zh-CN" altLang="en-US" sz="2400" dirty="0">
                <a:latin typeface="DFKai-SB" panose="03000509000000000000" pitchFamily="65" charset="-120"/>
                <a:ea typeface="DFKai-SB" panose="03000509000000000000" pitchFamily="65" charset="-120"/>
              </a:rPr>
              <a:t>等多種形式，積極向多個國家和國際組織提供急需的抗疫物資</a:t>
            </a:r>
            <a:r>
              <a:rPr lang="zh-CN" altLang="en-US" sz="2400" dirty="0" smtClean="0">
                <a:latin typeface="DFKai-SB" panose="03000509000000000000" pitchFamily="65" charset="-120"/>
                <a:ea typeface="DFKai-SB" panose="03000509000000000000" pitchFamily="65" charset="-120"/>
              </a:rPr>
              <a:t>。</a:t>
            </a:r>
          </a:p>
        </p:txBody>
      </p:sp>
      <p:sp>
        <p:nvSpPr>
          <p:cNvPr id="4" name="矩形 3">
            <a:extLst>
              <a:ext uri="{FF2B5EF4-FFF2-40B4-BE49-F238E27FC236}">
                <a16:creationId xmlns:a16="http://schemas.microsoft.com/office/drawing/2014/main" id="{D7465DC2-DAF7-44BB-8E8B-8429A2BEDE2F}"/>
              </a:ext>
            </a:extLst>
          </p:cNvPr>
          <p:cNvSpPr/>
          <p:nvPr/>
        </p:nvSpPr>
        <p:spPr>
          <a:xfrm>
            <a:off x="243966" y="4382244"/>
            <a:ext cx="11506084" cy="830997"/>
          </a:xfrm>
          <a:prstGeom prst="rect">
            <a:avLst/>
          </a:prstGeom>
        </p:spPr>
        <p:txBody>
          <a:bodyPr wrap="square">
            <a:spAutoFit/>
          </a:bodyPr>
          <a:lstStyle/>
          <a:p>
            <a:pPr algn="just">
              <a:buClr>
                <a:srgbClr val="C81501"/>
              </a:buClr>
              <a:buSzPct val="150000"/>
            </a:pPr>
            <a:r>
              <a:rPr lang="zh-CN" altLang="en-US" sz="2400" dirty="0" smtClean="0">
                <a:latin typeface="標楷體" panose="03000509000000000000" pitchFamily="65" charset="-120"/>
                <a:ea typeface="標楷體" panose="03000509000000000000" pitchFamily="65" charset="-120"/>
                <a:cs typeface="Times New Roman" panose="02020603050405020304" pitchFamily="18" charset="0"/>
              </a:rPr>
              <a:t>積極</a:t>
            </a:r>
            <a:r>
              <a:rPr lang="zh-CN" altLang="en-US" sz="2400" dirty="0">
                <a:latin typeface="標楷體" panose="03000509000000000000" pitchFamily="65" charset="-120"/>
                <a:ea typeface="標楷體" panose="03000509000000000000" pitchFamily="65" charset="-120"/>
                <a:cs typeface="Times New Roman" panose="02020603050405020304" pitchFamily="18" charset="0"/>
              </a:rPr>
              <a:t>支持和參與</a:t>
            </a:r>
            <a:r>
              <a:rPr lang="zh-CN" altLang="en-US" sz="2400" dirty="0" smtClean="0">
                <a:latin typeface="標楷體" panose="03000509000000000000" pitchFamily="65" charset="-120"/>
                <a:ea typeface="標楷體" panose="03000509000000000000" pitchFamily="65" charset="-120"/>
                <a:cs typeface="Times New Roman" panose="02020603050405020304" pitchFamily="18" charset="0"/>
              </a:rPr>
              <a:t>世衞協調的</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COVID-19</a:t>
            </a:r>
            <a:r>
              <a:rPr lang="zh-CN" altLang="en-US" sz="2400" dirty="0" smtClean="0">
                <a:latin typeface="標楷體" panose="03000509000000000000" pitchFamily="65" charset="-120"/>
                <a:ea typeface="標楷體" panose="03000509000000000000" pitchFamily="65" charset="-120"/>
                <a:cs typeface="Times New Roman" panose="02020603050405020304" pitchFamily="18" charset="0"/>
              </a:rPr>
              <a:t>疫</a:t>
            </a:r>
            <a:r>
              <a:rPr lang="zh-CN" altLang="en-US" sz="2400" dirty="0">
                <a:latin typeface="標楷體" panose="03000509000000000000" pitchFamily="65" charset="-120"/>
                <a:ea typeface="標楷體" panose="03000509000000000000" pitchFamily="65" charset="-120"/>
                <a:cs typeface="Times New Roman" panose="02020603050405020304" pitchFamily="18" charset="0"/>
              </a:rPr>
              <a:t>情全球供應鏈行動，建立人道主義應急樞紐</a:t>
            </a:r>
            <a:r>
              <a:rPr lang="zh-CN" altLang="en-US" sz="24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2400" dirty="0">
                <a:latin typeface="標楷體" panose="03000509000000000000" pitchFamily="65" charset="-120"/>
                <a:ea typeface="標楷體" panose="03000509000000000000" pitchFamily="65" charset="-120"/>
                <a:cs typeface="Times New Roman" panose="02020603050405020304" pitchFamily="18" charset="0"/>
              </a:rPr>
              <a:t>為</a:t>
            </a:r>
            <a:r>
              <a:rPr lang="zh-CN" altLang="en-US" sz="2400" dirty="0" smtClean="0">
                <a:latin typeface="標楷體" panose="03000509000000000000" pitchFamily="65" charset="-120"/>
                <a:ea typeface="標楷體" panose="03000509000000000000" pitchFamily="65" charset="-120"/>
                <a:cs typeface="Times New Roman" panose="02020603050405020304" pitchFamily="18" charset="0"/>
              </a:rPr>
              <a:t>全球</a:t>
            </a:r>
            <a:r>
              <a:rPr lang="zh-CN" altLang="en-US" sz="2400" dirty="0">
                <a:latin typeface="標楷體" panose="03000509000000000000" pitchFamily="65" charset="-120"/>
                <a:ea typeface="標楷體" panose="03000509000000000000" pitchFamily="65" charset="-120"/>
                <a:cs typeface="Times New Roman" panose="02020603050405020304" pitchFamily="18" charset="0"/>
              </a:rPr>
              <a:t>抗疫作出了重要貢獻</a:t>
            </a:r>
            <a:r>
              <a:rPr lang="zh-CN" altLang="en-US" sz="2400" dirty="0" smtClean="0">
                <a:latin typeface="標楷體" panose="03000509000000000000" pitchFamily="65" charset="-120"/>
                <a:ea typeface="標楷體" panose="03000509000000000000" pitchFamily="65" charset="-120"/>
                <a:cs typeface="Times New Roman" panose="02020603050405020304" pitchFamily="18" charset="0"/>
              </a:rPr>
              <a:t>。</a:t>
            </a:r>
            <a:endParaRPr lang="zh-CN" altLang="en-US" sz="2400"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7" name="PubHalfFrame">
            <a:extLst>
              <a:ext uri="{FF2B5EF4-FFF2-40B4-BE49-F238E27FC236}">
                <a16:creationId xmlns:a16="http://schemas.microsoft.com/office/drawing/2014/main" id="{4D99E36B-041D-4E13-A56F-7A712C6F9A0C}"/>
              </a:ext>
            </a:extLst>
          </p:cNvPr>
          <p:cNvSpPr>
            <a:spLocks noEditPoints="1" noChangeArrowheads="1"/>
          </p:cNvSpPr>
          <p:nvPr/>
        </p:nvSpPr>
        <p:spPr bwMode="auto">
          <a:xfrm>
            <a:off x="243966" y="2718440"/>
            <a:ext cx="488537" cy="44386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0 w 21600"/>
              <a:gd name="T13" fmla="*/ 0 h 21600"/>
              <a:gd name="T14" fmla="*/ 14400 w 21600"/>
              <a:gd name="T15" fmla="*/ 7200 h 21600"/>
            </a:gdLst>
            <a:ahLst/>
            <a:cxnLst>
              <a:cxn ang="T8">
                <a:pos x="T0" y="T1"/>
              </a:cxn>
              <a:cxn ang="T9">
                <a:pos x="T2" y="T3"/>
              </a:cxn>
              <a:cxn ang="T10">
                <a:pos x="T4" y="T5"/>
              </a:cxn>
              <a:cxn ang="T11">
                <a:pos x="T6" y="T7"/>
              </a:cxn>
            </a:cxnLst>
            <a:rect l="T12" t="T13" r="T14" b="T15"/>
            <a:pathLst>
              <a:path w="21600" h="21600">
                <a:moveTo>
                  <a:pt x="0" y="0"/>
                </a:moveTo>
                <a:lnTo>
                  <a:pt x="0" y="21600"/>
                </a:lnTo>
                <a:lnTo>
                  <a:pt x="7200" y="14400"/>
                </a:lnTo>
                <a:lnTo>
                  <a:pt x="7200" y="7200"/>
                </a:lnTo>
                <a:lnTo>
                  <a:pt x="14400" y="7200"/>
                </a:lnTo>
                <a:lnTo>
                  <a:pt x="21600" y="0"/>
                </a:lnTo>
                <a:lnTo>
                  <a:pt x="0" y="0"/>
                </a:lnTo>
                <a:close/>
              </a:path>
            </a:pathLst>
          </a:custGeom>
          <a:solidFill>
            <a:srgbClr val="1F88DE"/>
          </a:solidFill>
          <a:ln w="9525">
            <a:solidFill>
              <a:schemeClr val="bg1"/>
            </a:solidFill>
            <a:miter lim="800000"/>
            <a:headEnd/>
            <a:tailEnd/>
          </a:ln>
          <a:effectLst>
            <a:outerShdw dist="38100" dir="5400000" algn="ctr" rotWithShape="0">
              <a:srgbClr val="808080">
                <a:alpha val="20000"/>
              </a:srgbClr>
            </a:outerShdw>
          </a:effectLst>
        </p:spPr>
        <p:txBody>
          <a:bodyPr/>
          <a:lstStyle/>
          <a:p>
            <a:endParaRPr lang="zh-CN" altLang="en-US"/>
          </a:p>
        </p:txBody>
      </p:sp>
      <p:sp>
        <p:nvSpPr>
          <p:cNvPr id="8" name="PubHalfFrame">
            <a:extLst>
              <a:ext uri="{FF2B5EF4-FFF2-40B4-BE49-F238E27FC236}">
                <a16:creationId xmlns:a16="http://schemas.microsoft.com/office/drawing/2014/main" id="{9A46BB9E-7EA2-4831-9142-31AFF2A2EEB4}"/>
              </a:ext>
            </a:extLst>
          </p:cNvPr>
          <p:cNvSpPr>
            <a:spLocks noEditPoints="1" noChangeArrowheads="1"/>
          </p:cNvSpPr>
          <p:nvPr/>
        </p:nvSpPr>
        <p:spPr bwMode="auto">
          <a:xfrm flipH="1" flipV="1">
            <a:off x="11298648" y="3574597"/>
            <a:ext cx="488537" cy="44386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0 w 21600"/>
              <a:gd name="T13" fmla="*/ 0 h 21600"/>
              <a:gd name="T14" fmla="*/ 14400 w 21600"/>
              <a:gd name="T15" fmla="*/ 7200 h 21600"/>
            </a:gdLst>
            <a:ahLst/>
            <a:cxnLst>
              <a:cxn ang="T8">
                <a:pos x="T0" y="T1"/>
              </a:cxn>
              <a:cxn ang="T9">
                <a:pos x="T2" y="T3"/>
              </a:cxn>
              <a:cxn ang="T10">
                <a:pos x="T4" y="T5"/>
              </a:cxn>
              <a:cxn ang="T11">
                <a:pos x="T6" y="T7"/>
              </a:cxn>
            </a:cxnLst>
            <a:rect l="T12" t="T13" r="T14" b="T15"/>
            <a:pathLst>
              <a:path w="21600" h="21600">
                <a:moveTo>
                  <a:pt x="0" y="0"/>
                </a:moveTo>
                <a:lnTo>
                  <a:pt x="0" y="21600"/>
                </a:lnTo>
                <a:lnTo>
                  <a:pt x="7200" y="14400"/>
                </a:lnTo>
                <a:lnTo>
                  <a:pt x="7200" y="7200"/>
                </a:lnTo>
                <a:lnTo>
                  <a:pt x="14400" y="7200"/>
                </a:lnTo>
                <a:lnTo>
                  <a:pt x="21600" y="0"/>
                </a:lnTo>
                <a:lnTo>
                  <a:pt x="0" y="0"/>
                </a:lnTo>
                <a:close/>
              </a:path>
            </a:pathLst>
          </a:custGeom>
          <a:solidFill>
            <a:srgbClr val="1F88DE"/>
          </a:solidFill>
          <a:ln w="9525">
            <a:solidFill>
              <a:schemeClr val="bg1"/>
            </a:solidFill>
            <a:miter lim="800000"/>
            <a:headEnd/>
            <a:tailEnd/>
          </a:ln>
          <a:effectLst>
            <a:outerShdw dist="38100" dir="5400000" algn="ctr" rotWithShape="0">
              <a:srgbClr val="808080">
                <a:alpha val="20000"/>
              </a:srgbClr>
            </a:outerShdw>
          </a:effectLst>
        </p:spPr>
        <p:txBody>
          <a:bodyPr/>
          <a:lstStyle/>
          <a:p>
            <a:endParaRPr lang="zh-CN" altLang="en-US"/>
          </a:p>
        </p:txBody>
      </p:sp>
      <p:sp>
        <p:nvSpPr>
          <p:cNvPr id="9" name="PubHalfFrame">
            <a:extLst>
              <a:ext uri="{FF2B5EF4-FFF2-40B4-BE49-F238E27FC236}">
                <a16:creationId xmlns:a16="http://schemas.microsoft.com/office/drawing/2014/main" id="{B9CAC9DA-40B5-4B9F-86A7-4C0CB99DA88D}"/>
              </a:ext>
            </a:extLst>
          </p:cNvPr>
          <p:cNvSpPr>
            <a:spLocks noEditPoints="1" noChangeArrowheads="1"/>
          </p:cNvSpPr>
          <p:nvPr/>
        </p:nvSpPr>
        <p:spPr bwMode="auto">
          <a:xfrm>
            <a:off x="260325" y="5263085"/>
            <a:ext cx="488537" cy="44386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0 w 21600"/>
              <a:gd name="T13" fmla="*/ 0 h 21600"/>
              <a:gd name="T14" fmla="*/ 14400 w 21600"/>
              <a:gd name="T15" fmla="*/ 7200 h 21600"/>
            </a:gdLst>
            <a:ahLst/>
            <a:cxnLst>
              <a:cxn ang="T8">
                <a:pos x="T0" y="T1"/>
              </a:cxn>
              <a:cxn ang="T9">
                <a:pos x="T2" y="T3"/>
              </a:cxn>
              <a:cxn ang="T10">
                <a:pos x="T4" y="T5"/>
              </a:cxn>
              <a:cxn ang="T11">
                <a:pos x="T6" y="T7"/>
              </a:cxn>
            </a:cxnLst>
            <a:rect l="T12" t="T13" r="T14" b="T15"/>
            <a:pathLst>
              <a:path w="21600" h="21600">
                <a:moveTo>
                  <a:pt x="0" y="0"/>
                </a:moveTo>
                <a:lnTo>
                  <a:pt x="0" y="21600"/>
                </a:lnTo>
                <a:lnTo>
                  <a:pt x="7200" y="14400"/>
                </a:lnTo>
                <a:lnTo>
                  <a:pt x="7200" y="7200"/>
                </a:lnTo>
                <a:lnTo>
                  <a:pt x="14400" y="7200"/>
                </a:lnTo>
                <a:lnTo>
                  <a:pt x="21600" y="0"/>
                </a:lnTo>
                <a:lnTo>
                  <a:pt x="0" y="0"/>
                </a:lnTo>
                <a:close/>
              </a:path>
            </a:pathLst>
          </a:custGeom>
          <a:solidFill>
            <a:srgbClr val="1F88DE"/>
          </a:solidFill>
          <a:ln w="9525">
            <a:solidFill>
              <a:schemeClr val="bg1"/>
            </a:solidFill>
            <a:miter lim="800000"/>
            <a:headEnd/>
            <a:tailEnd/>
          </a:ln>
          <a:effectLst>
            <a:outerShdw dist="38100" dir="5400000" algn="ctr" rotWithShape="0">
              <a:srgbClr val="808080">
                <a:alpha val="20000"/>
              </a:srgbClr>
            </a:outerShdw>
          </a:effectLst>
        </p:spPr>
        <p:txBody>
          <a:bodyPr/>
          <a:lstStyle/>
          <a:p>
            <a:endParaRPr lang="zh-CN" altLang="en-US"/>
          </a:p>
        </p:txBody>
      </p:sp>
      <p:sp>
        <p:nvSpPr>
          <p:cNvPr id="10" name="PubHalfFrame">
            <a:extLst>
              <a:ext uri="{FF2B5EF4-FFF2-40B4-BE49-F238E27FC236}">
                <a16:creationId xmlns:a16="http://schemas.microsoft.com/office/drawing/2014/main" id="{9501B6C0-8774-4156-8B75-F677F44AC9ED}"/>
              </a:ext>
            </a:extLst>
          </p:cNvPr>
          <p:cNvSpPr>
            <a:spLocks noEditPoints="1" noChangeArrowheads="1"/>
          </p:cNvSpPr>
          <p:nvPr/>
        </p:nvSpPr>
        <p:spPr bwMode="auto">
          <a:xfrm flipH="1" flipV="1">
            <a:off x="11381245" y="5863671"/>
            <a:ext cx="488537" cy="44386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0 w 21600"/>
              <a:gd name="T13" fmla="*/ 0 h 21600"/>
              <a:gd name="T14" fmla="*/ 14400 w 21600"/>
              <a:gd name="T15" fmla="*/ 7200 h 21600"/>
            </a:gdLst>
            <a:ahLst/>
            <a:cxnLst>
              <a:cxn ang="T8">
                <a:pos x="T0" y="T1"/>
              </a:cxn>
              <a:cxn ang="T9">
                <a:pos x="T2" y="T3"/>
              </a:cxn>
              <a:cxn ang="T10">
                <a:pos x="T4" y="T5"/>
              </a:cxn>
              <a:cxn ang="T11">
                <a:pos x="T6" y="T7"/>
              </a:cxn>
            </a:cxnLst>
            <a:rect l="T12" t="T13" r="T14" b="T15"/>
            <a:pathLst>
              <a:path w="21600" h="21600">
                <a:moveTo>
                  <a:pt x="0" y="0"/>
                </a:moveTo>
                <a:lnTo>
                  <a:pt x="0" y="21600"/>
                </a:lnTo>
                <a:lnTo>
                  <a:pt x="7200" y="14400"/>
                </a:lnTo>
                <a:lnTo>
                  <a:pt x="7200" y="7200"/>
                </a:lnTo>
                <a:lnTo>
                  <a:pt x="14400" y="7200"/>
                </a:lnTo>
                <a:lnTo>
                  <a:pt x="21600" y="0"/>
                </a:lnTo>
                <a:lnTo>
                  <a:pt x="0" y="0"/>
                </a:lnTo>
                <a:close/>
              </a:path>
            </a:pathLst>
          </a:custGeom>
          <a:solidFill>
            <a:srgbClr val="1F88DE"/>
          </a:solidFill>
          <a:ln w="9525">
            <a:solidFill>
              <a:schemeClr val="bg1"/>
            </a:solidFill>
            <a:miter lim="800000"/>
            <a:headEnd/>
            <a:tailEnd/>
          </a:ln>
          <a:effectLst>
            <a:outerShdw dist="38100" dir="5400000" algn="ctr" rotWithShape="0">
              <a:srgbClr val="808080">
                <a:alpha val="20000"/>
              </a:srgbClr>
            </a:outerShdw>
          </a:effectLst>
        </p:spPr>
        <p:txBody>
          <a:bodyPr/>
          <a:lstStyle/>
          <a:p>
            <a:endParaRPr lang="zh-CN" altLang="en-US"/>
          </a:p>
        </p:txBody>
      </p:sp>
      <p:sp>
        <p:nvSpPr>
          <p:cNvPr id="2" name="矩形 1"/>
          <p:cNvSpPr/>
          <p:nvPr/>
        </p:nvSpPr>
        <p:spPr>
          <a:xfrm>
            <a:off x="257490" y="4032373"/>
            <a:ext cx="5571590" cy="276999"/>
          </a:xfrm>
          <a:prstGeom prst="rect">
            <a:avLst/>
          </a:prstGeom>
        </p:spPr>
        <p:txBody>
          <a:bodyPr wrap="non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中國政府網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www.gov.cn/xinwen/2021-01/14/content_5579875.htm</a:t>
            </a:r>
            <a:r>
              <a:rPr lang="en-US" altLang="zh-TW" sz="1200" dirty="0" smtClean="0">
                <a:latin typeface="Times New Roman" panose="02020603050405020304" pitchFamily="18" charset="0"/>
                <a:cs typeface="Times New Roman" panose="02020603050405020304" pitchFamily="18" charset="0"/>
              </a:rPr>
              <a:t>)</a:t>
            </a:r>
            <a:endParaRPr lang="en-US" sz="1200" dirty="0" smtClean="0">
              <a:latin typeface="Times New Roman" panose="02020603050405020304" pitchFamily="18" charset="0"/>
              <a:cs typeface="Times New Roman" panose="02020603050405020304" pitchFamily="18" charset="0"/>
            </a:endParaRPr>
          </a:p>
        </p:txBody>
      </p:sp>
      <p:sp>
        <p:nvSpPr>
          <p:cNvPr id="5" name="矩形 4"/>
          <p:cNvSpPr/>
          <p:nvPr/>
        </p:nvSpPr>
        <p:spPr>
          <a:xfrm>
            <a:off x="257490" y="6307531"/>
            <a:ext cx="6966281" cy="276999"/>
          </a:xfrm>
          <a:prstGeom prst="rect">
            <a:avLst/>
          </a:prstGeom>
        </p:spPr>
        <p:txBody>
          <a:bodyPr wrap="square">
            <a:spAutoFit/>
          </a:bodyPr>
          <a:lstStyle/>
          <a:p>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rPr>
              <a:t>: </a:t>
            </a: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新華網</a:t>
            </a:r>
            <a:r>
              <a:rPr lang="en-US" altLang="zh-TW" sz="1200" dirty="0" smtClean="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http</a:t>
            </a:r>
            <a:r>
              <a:rPr lang="en-US" sz="1200" dirty="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big5.news.cn/gate/big5/www.xinhuanet.com/world/2020-04/23/c_1125893676.htm</a:t>
            </a:r>
            <a:r>
              <a:rPr lang="en-US" altLang="zh-TW" sz="1200" dirty="0" smtClean="0">
                <a:latin typeface="Times New Roman" panose="02020603050405020304" pitchFamily="18" charset="0"/>
                <a:cs typeface="Times New Roman" panose="02020603050405020304" pitchFamily="18" charset="0"/>
              </a:rPr>
              <a:t>)</a:t>
            </a:r>
            <a:endParaRPr lang="en-US" sz="1200" dirty="0" smtClean="0">
              <a:latin typeface="Times New Roman" panose="02020603050405020304" pitchFamily="18" charset="0"/>
              <a:cs typeface="Times New Roman" panose="02020603050405020304" pitchFamily="18" charset="0"/>
            </a:endParaRPr>
          </a:p>
        </p:txBody>
      </p:sp>
      <p:sp>
        <p:nvSpPr>
          <p:cNvPr id="16" name="任意多边形: 形状 4">
            <a:extLst>
              <a:ext uri="{FF2B5EF4-FFF2-40B4-BE49-F238E27FC236}">
                <a16:creationId xmlns:a16="http://schemas.microsoft.com/office/drawing/2014/main" id="{CD5D41F3-C468-4F25-B01C-DAA0A07678B5}"/>
              </a:ext>
            </a:extLst>
          </p:cNvPr>
          <p:cNvSpPr/>
          <p:nvPr/>
        </p:nvSpPr>
        <p:spPr>
          <a:xfrm>
            <a:off x="2518527" y="173218"/>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國家</a:t>
            </a:r>
            <a:r>
              <a:rPr lang="zh-TW" altLang="en-US" sz="4000" b="1" dirty="0">
                <a:solidFill>
                  <a:srgbClr val="FFFFFF"/>
                </a:solidFill>
                <a:latin typeface="DFKai-SB" panose="03000509000000000000" pitchFamily="65" charset="-120"/>
                <a:ea typeface="DFKai-SB" panose="03000509000000000000" pitchFamily="65" charset="-120"/>
                <a:sym typeface="+mn-ea"/>
              </a:rPr>
              <a:t>對全球公共衞生的貢獻</a:t>
            </a:r>
          </a:p>
        </p:txBody>
      </p:sp>
      <p:sp>
        <p:nvSpPr>
          <p:cNvPr id="6" name="Rectangle 5"/>
          <p:cNvSpPr/>
          <p:nvPr/>
        </p:nvSpPr>
        <p:spPr>
          <a:xfrm>
            <a:off x="349551" y="2768284"/>
            <a:ext cx="11275962" cy="1200329"/>
          </a:xfrm>
          <a:prstGeom prst="rect">
            <a:avLst/>
          </a:prstGeom>
        </p:spPr>
        <p:txBody>
          <a:bodyPr wrap="square">
            <a:spAutoFit/>
          </a:bodyPr>
          <a:lstStyle/>
          <a:p>
            <a:pPr algn="just">
              <a:buClr>
                <a:srgbClr val="C81501"/>
              </a:buClr>
              <a:buSzPct val="150000"/>
            </a:pP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我國發揮全球抗疫物資最大供應國的作用，積極開展抗疫國際合作</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，向</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全球</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200</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多個國家和地區提供和出口防疫物資。</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3</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月至年底，全國海關共驗放出口主要疫情防控物資價值</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人民幣</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4385</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億元，充分</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展示負責</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任大國的形象</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Rectangle 12"/>
          <p:cNvSpPr/>
          <p:nvPr/>
        </p:nvSpPr>
        <p:spPr>
          <a:xfrm>
            <a:off x="504594" y="5379110"/>
            <a:ext cx="11143563" cy="830997"/>
          </a:xfrm>
          <a:prstGeom prst="rect">
            <a:avLst/>
          </a:prstGeom>
        </p:spPr>
        <p:txBody>
          <a:bodyPr wrap="square">
            <a:spAutoFit/>
          </a:bodyPr>
          <a:lstStyle/>
          <a:p>
            <a:pPr algn="just">
              <a:buClr>
                <a:srgbClr val="C81501"/>
              </a:buClr>
              <a:buSzPct val="150000"/>
            </a:pPr>
            <a:r>
              <a:rPr lang="zh-TW" altLang="en-US" sz="2400" dirty="0">
                <a:latin typeface="DFKai-SB" panose="03000509000000000000" pitchFamily="65" charset="-120"/>
                <a:ea typeface="DFKai-SB" panose="03000509000000000000" pitchFamily="65" charset="-120"/>
              </a:rPr>
              <a:t>全球人道主義應急樞紐主要承擔防疫物資採購和庫存整合服務，並支持人道主義物資運轉至受疫情影響嚴重的國家</a:t>
            </a:r>
            <a:r>
              <a:rPr lang="zh-TW" altLang="en-US" sz="2400" dirty="0" smtClean="0">
                <a:latin typeface="DFKai-SB" panose="03000509000000000000" pitchFamily="65" charset="-120"/>
                <a:ea typeface="DFKai-SB" panose="03000509000000000000" pitchFamily="65" charset="-120"/>
              </a:rPr>
              <a:t>，還</a:t>
            </a:r>
            <a:r>
              <a:rPr lang="zh-TW" altLang="en-US" sz="2400" dirty="0">
                <a:latin typeface="DFKai-SB" panose="03000509000000000000" pitchFamily="65" charset="-120"/>
                <a:ea typeface="DFKai-SB" panose="03000509000000000000" pitchFamily="65" charset="-120"/>
              </a:rPr>
              <a:t>提供航空服務，負責運送人道主義</a:t>
            </a:r>
            <a:r>
              <a:rPr lang="zh-TW" altLang="en-US" sz="2400" dirty="0" smtClean="0">
                <a:latin typeface="DFKai-SB" panose="03000509000000000000" pitchFamily="65" charset="-120"/>
                <a:ea typeface="DFKai-SB" panose="03000509000000000000" pitchFamily="65" charset="-120"/>
              </a:rPr>
              <a:t>工作。</a:t>
            </a:r>
            <a:endParaRPr lang="zh-CN" altLang="en-US" sz="2400" dirty="0">
              <a:latin typeface="DFKai-SB" panose="03000509000000000000" pitchFamily="65" charset="-120"/>
              <a:ea typeface="DFKai-SB" panose="03000509000000000000" pitchFamily="65" charset="-120"/>
            </a:endParaRPr>
          </a:p>
        </p:txBody>
      </p:sp>
      <p:sp>
        <p:nvSpPr>
          <p:cNvPr id="17" name="标题 1">
            <a:extLst>
              <a:ext uri="{FF2B5EF4-FFF2-40B4-BE49-F238E27FC236}">
                <a16:creationId xmlns:a16="http://schemas.microsoft.com/office/drawing/2014/main" id="{B27BB15F-8E05-49EB-8D14-B91D7AAE426C}"/>
              </a:ext>
            </a:extLst>
          </p:cNvPr>
          <p:cNvSpPr txBox="1">
            <a:spLocks noChangeArrowheads="1"/>
          </p:cNvSpPr>
          <p:nvPr/>
        </p:nvSpPr>
        <p:spPr bwMode="auto">
          <a:xfrm>
            <a:off x="3314731" y="800327"/>
            <a:ext cx="5646883" cy="5232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gn="ctr">
              <a:lnSpc>
                <a:spcPct val="100000"/>
              </a:lnSpc>
              <a:spcBef>
                <a:spcPct val="0"/>
              </a:spcBef>
              <a:buNone/>
              <a:defRPr sz="2800" b="1">
                <a:latin typeface="DFKai-SB" panose="03000509000000000000" pitchFamily="65" charset="-120"/>
                <a:ea typeface="DFKai-SB" panose="03000509000000000000" pitchFamily="65" charset="-120"/>
                <a:cs typeface="+mj-cs"/>
              </a:defRPr>
            </a:lvl1pPr>
          </a:lstStyle>
          <a:p>
            <a:r>
              <a:rPr lang="zh-CN" altLang="en-US" dirty="0" smtClean="0">
                <a:sym typeface="宋体" panose="02010600030101010101" pitchFamily="2" charset="-122"/>
              </a:rPr>
              <a:t>對全球</a:t>
            </a:r>
            <a:r>
              <a:rPr lang="en-US" altLang="zh-CN" dirty="0">
                <a:latin typeface="Times New Roman" panose="02020603050405020304" pitchFamily="18" charset="0"/>
                <a:cs typeface="Times New Roman" panose="02020603050405020304" pitchFamily="18" charset="0"/>
                <a:sym typeface="宋体" panose="02010600030101010101" pitchFamily="2" charset="-122"/>
              </a:rPr>
              <a:t>COVID-19</a:t>
            </a:r>
            <a:r>
              <a:rPr lang="zh-CN" altLang="en-US" dirty="0" smtClean="0">
                <a:sym typeface="宋体" panose="02010600030101010101" pitchFamily="2" charset="-122"/>
              </a:rPr>
              <a:t>防</a:t>
            </a:r>
            <a:r>
              <a:rPr lang="zh-CN" altLang="en-US" dirty="0">
                <a:sym typeface="宋体" panose="02010600030101010101" pitchFamily="2" charset="-122"/>
              </a:rPr>
              <a:t>控的貢獻</a:t>
            </a:r>
          </a:p>
        </p:txBody>
      </p:sp>
      <p:sp>
        <p:nvSpPr>
          <p:cNvPr id="18" name="投影片編號版面配置區 17"/>
          <p:cNvSpPr>
            <a:spLocks noGrp="1"/>
          </p:cNvSpPr>
          <p:nvPr>
            <p:ph type="sldNum" sz="quarter" idx="10"/>
          </p:nvPr>
        </p:nvSpPr>
        <p:spPr/>
        <p:txBody>
          <a:bodyPr/>
          <a:lstStyle/>
          <a:p>
            <a:pPr>
              <a:defRPr/>
            </a:pPr>
            <a:fld id="{C68A1375-C6F2-41F5-93BB-BAEEB18A553A}" type="slidenum">
              <a:rPr lang="en-US" altLang="en-US" smtClean="0"/>
              <a:pPr>
                <a:defRPr/>
              </a:pPr>
              <a:t>13</a:t>
            </a:fld>
            <a:endParaRPr lang="en-US" altLang="en-US"/>
          </a:p>
        </p:txBody>
      </p:sp>
    </p:spTree>
    <p:extLst>
      <p:ext uri="{BB962C8B-B14F-4D97-AF65-F5344CB8AC3E}">
        <p14:creationId xmlns:p14="http://schemas.microsoft.com/office/powerpoint/2010/main" val="3784331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
            <a:extLst>
              <a:ext uri="{FF2B5EF4-FFF2-40B4-BE49-F238E27FC236}">
                <a16:creationId xmlns:a16="http://schemas.microsoft.com/office/drawing/2014/main" id="{FF2C1475-9F57-4043-B308-50AACCA138F9}"/>
              </a:ext>
            </a:extLst>
          </p:cNvPr>
          <p:cNvSpPr txBox="1">
            <a:spLocks noChangeArrowheads="1"/>
          </p:cNvSpPr>
          <p:nvPr/>
        </p:nvSpPr>
        <p:spPr bwMode="auto">
          <a:xfrm>
            <a:off x="3239981" y="1334192"/>
            <a:ext cx="5577937" cy="4801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indent="0">
              <a:lnSpc>
                <a:spcPct val="90000"/>
              </a:lnSpc>
              <a:spcBef>
                <a:spcPct val="0"/>
              </a:spcBef>
              <a:buNone/>
              <a:defRPr sz="2800" b="1" kern="0">
                <a:latin typeface="DFKai-SB" panose="03000509000000000000" pitchFamily="65" charset="-120"/>
                <a:ea typeface="DFKai-SB" panose="03000509000000000000" pitchFamily="65" charset="-120"/>
                <a:cs typeface="+mj-cs"/>
              </a:defRPr>
            </a:lvl1pPr>
          </a:lstStyle>
          <a:p>
            <a:r>
              <a:rPr lang="zh-CN" altLang="en-US" dirty="0"/>
              <a:t>開展疫苗研發，促進疫苗公平分配</a:t>
            </a:r>
            <a:endParaRPr lang="en-US" altLang="zh-CN" dirty="0"/>
          </a:p>
        </p:txBody>
      </p:sp>
      <p:sp>
        <p:nvSpPr>
          <p:cNvPr id="15" name="Freeform 5">
            <a:extLst>
              <a:ext uri="{FF2B5EF4-FFF2-40B4-BE49-F238E27FC236}">
                <a16:creationId xmlns:a16="http://schemas.microsoft.com/office/drawing/2014/main" id="{B3762B90-018E-4189-8BA5-E32EBFB4468E}"/>
              </a:ext>
            </a:extLst>
          </p:cNvPr>
          <p:cNvSpPr/>
          <p:nvPr/>
        </p:nvSpPr>
        <p:spPr bwMode="auto">
          <a:xfrm>
            <a:off x="2516568" y="813426"/>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 name="矩形 2">
            <a:extLst>
              <a:ext uri="{FF2B5EF4-FFF2-40B4-BE49-F238E27FC236}">
                <a16:creationId xmlns:a16="http://schemas.microsoft.com/office/drawing/2014/main" id="{218C9118-8195-48E2-B243-D8F54C469DDA}"/>
              </a:ext>
            </a:extLst>
          </p:cNvPr>
          <p:cNvSpPr/>
          <p:nvPr/>
        </p:nvSpPr>
        <p:spPr>
          <a:xfrm>
            <a:off x="281804" y="1860077"/>
            <a:ext cx="11513956" cy="1569660"/>
          </a:xfrm>
          <a:prstGeom prst="rect">
            <a:avLst/>
          </a:prstGeom>
          <a:solidFill>
            <a:schemeClr val="accent1">
              <a:lumMod val="20000"/>
              <a:lumOff val="80000"/>
            </a:schemeClr>
          </a:solidFill>
        </p:spPr>
        <p:txBody>
          <a:bodyPr wrap="square">
            <a:spAutoFit/>
          </a:bodyPr>
          <a:lstStyle/>
          <a:p>
            <a:pPr algn="just">
              <a:buClr>
                <a:srgbClr val="C81501"/>
              </a:buClr>
              <a:buSzPct val="150000"/>
            </a:pP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我</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國是能夠獨立研發生</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産</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COVID-19</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疫苗</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的大國之一。</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在</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COVID-19</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疫</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情早期，通過滅活疫苗</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等技術開展</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疫苗研發，與阿聯酋、巴西等多個國家開展臨床試驗合作。至</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5</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月，我國有七種正在使用的疫苗。同時，我國參與</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世衞的</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COVAX</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計劃，促進全世界疫苗的公平分配。</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椭圆 1">
            <a:extLst>
              <a:ext uri="{FF2B5EF4-FFF2-40B4-BE49-F238E27FC236}">
                <a16:creationId xmlns:a16="http://schemas.microsoft.com/office/drawing/2014/main" id="{A1C493CB-C28B-4D6F-B5EF-E37931FA5176}"/>
              </a:ext>
            </a:extLst>
          </p:cNvPr>
          <p:cNvSpPr/>
          <p:nvPr/>
        </p:nvSpPr>
        <p:spPr>
          <a:xfrm>
            <a:off x="281804" y="3882777"/>
            <a:ext cx="2972908" cy="260846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r>
              <a:rPr lang="zh-CN" altLang="en-US" sz="2400" dirty="0">
                <a:solidFill>
                  <a:schemeClr val="bg1"/>
                </a:solidFill>
                <a:latin typeface="DFKai-SB" panose="03000509000000000000" pitchFamily="65" charset="-120"/>
                <a:ea typeface="DFKai-SB" panose="03000509000000000000" pitchFamily="65" charset="-120"/>
              </a:rPr>
              <a:t>承諾</a:t>
            </a:r>
            <a:r>
              <a:rPr lang="zh-CN" altLang="en-US" sz="2400" dirty="0" smtClean="0">
                <a:solidFill>
                  <a:schemeClr val="bg1"/>
                </a:solidFill>
                <a:latin typeface="DFKai-SB" panose="03000509000000000000" pitchFamily="65" charset="-120"/>
                <a:ea typeface="DFKai-SB" panose="03000509000000000000" pitchFamily="65" charset="-120"/>
              </a:rPr>
              <a:t>將</a:t>
            </a:r>
            <a:r>
              <a:rPr lang="en-US" altLang="zh-TW" sz="2400" dirty="0">
                <a:solidFill>
                  <a:schemeClr val="bg1"/>
                </a:solidFill>
                <a:latin typeface="DFKai-SB" panose="03000509000000000000" pitchFamily="65" charset="-120"/>
                <a:ea typeface="DFKai-SB" panose="03000509000000000000" pitchFamily="65" charset="-120"/>
              </a:rPr>
              <a:t>COVID-19</a:t>
            </a:r>
            <a:r>
              <a:rPr lang="zh-TW" altLang="en-US" sz="2400" dirty="0" smtClean="0">
                <a:solidFill>
                  <a:schemeClr val="bg1"/>
                </a:solidFill>
                <a:latin typeface="DFKai-SB" panose="03000509000000000000" pitchFamily="65" charset="-120"/>
                <a:ea typeface="DFKai-SB" panose="03000509000000000000" pitchFamily="65" charset="-120"/>
              </a:rPr>
              <a:t>疫苗</a:t>
            </a:r>
            <a:r>
              <a:rPr lang="zh-CN" altLang="en-US" sz="2400" dirty="0" smtClean="0">
                <a:solidFill>
                  <a:schemeClr val="bg1"/>
                </a:solidFill>
                <a:latin typeface="DFKai-SB" panose="03000509000000000000" pitchFamily="65" charset="-120"/>
                <a:ea typeface="DFKai-SB" panose="03000509000000000000" pitchFamily="65" charset="-120"/>
              </a:rPr>
              <a:t>作為全球</a:t>
            </a:r>
            <a:r>
              <a:rPr lang="zh-CN" altLang="en-US" sz="2400" dirty="0">
                <a:solidFill>
                  <a:schemeClr val="bg1"/>
                </a:solidFill>
                <a:latin typeface="DFKai-SB" panose="03000509000000000000" pitchFamily="65" charset="-120"/>
                <a:ea typeface="DFKai-SB" panose="03000509000000000000" pitchFamily="65" charset="-120"/>
              </a:rPr>
              <a:t>公共産</a:t>
            </a:r>
            <a:r>
              <a:rPr lang="zh-CN" altLang="en-US" sz="2400" dirty="0" smtClean="0">
                <a:solidFill>
                  <a:schemeClr val="bg1"/>
                </a:solidFill>
                <a:latin typeface="DFKai-SB" panose="03000509000000000000" pitchFamily="65" charset="-120"/>
                <a:ea typeface="DFKai-SB" panose="03000509000000000000" pitchFamily="65" charset="-120"/>
              </a:rPr>
              <a:t>品</a:t>
            </a:r>
            <a:r>
              <a:rPr lang="zh-TW" altLang="en-US" sz="2400" dirty="0" smtClean="0">
                <a:solidFill>
                  <a:schemeClr val="bg1"/>
                </a:solidFill>
                <a:latin typeface="DFKai-SB" panose="03000509000000000000" pitchFamily="65" charset="-120"/>
                <a:ea typeface="DFKai-SB" panose="03000509000000000000" pitchFamily="65" charset="-120"/>
              </a:rPr>
              <a:t>，以公平合理價格向世界提供</a:t>
            </a:r>
            <a:endParaRPr lang="zh-CN" altLang="en-US" sz="2400" dirty="0">
              <a:solidFill>
                <a:schemeClr val="bg1"/>
              </a:solidFill>
              <a:latin typeface="DFKai-SB" panose="03000509000000000000" pitchFamily="65" charset="-120"/>
              <a:ea typeface="DFKai-SB" panose="03000509000000000000" pitchFamily="65" charset="-120"/>
            </a:endParaRPr>
          </a:p>
        </p:txBody>
      </p:sp>
      <p:sp>
        <p:nvSpPr>
          <p:cNvPr id="7" name="椭圆 6">
            <a:extLst>
              <a:ext uri="{FF2B5EF4-FFF2-40B4-BE49-F238E27FC236}">
                <a16:creationId xmlns:a16="http://schemas.microsoft.com/office/drawing/2014/main" id="{1EE59757-CDD1-48E9-85BB-6B4EE92CCB89}"/>
              </a:ext>
            </a:extLst>
          </p:cNvPr>
          <p:cNvSpPr/>
          <p:nvPr/>
        </p:nvSpPr>
        <p:spPr>
          <a:xfrm>
            <a:off x="4845579" y="4204482"/>
            <a:ext cx="2632750" cy="2102057"/>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r>
              <a:rPr lang="zh-CN" altLang="en-US" sz="2400" dirty="0">
                <a:latin typeface="DFKai-SB" panose="03000509000000000000" pitchFamily="65" charset="-120"/>
                <a:ea typeface="DFKai-SB" panose="03000509000000000000" pitchFamily="65" charset="-120"/>
              </a:rPr>
              <a:t>加入</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COVAX </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全球</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COVID-19</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疫苗</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計劃</a:t>
            </a:r>
          </a:p>
        </p:txBody>
      </p:sp>
      <p:sp>
        <p:nvSpPr>
          <p:cNvPr id="8" name="椭圆 7">
            <a:extLst>
              <a:ext uri="{FF2B5EF4-FFF2-40B4-BE49-F238E27FC236}">
                <a16:creationId xmlns:a16="http://schemas.microsoft.com/office/drawing/2014/main" id="{7FDEDE3D-51DE-47B9-9CD2-7975CD4E4F0E}"/>
              </a:ext>
            </a:extLst>
          </p:cNvPr>
          <p:cNvSpPr/>
          <p:nvPr/>
        </p:nvSpPr>
        <p:spPr>
          <a:xfrm>
            <a:off x="8959650" y="3620963"/>
            <a:ext cx="2681036" cy="2095546"/>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r>
              <a:rPr lang="zh-CN" altLang="en-US" sz="2400" dirty="0">
                <a:latin typeface="DFKai-SB" panose="03000509000000000000" pitchFamily="65" charset="-120"/>
                <a:ea typeface="DFKai-SB" panose="03000509000000000000" pitchFamily="65" charset="-120"/>
              </a:rPr>
              <a:t>以實際</a:t>
            </a:r>
            <a:r>
              <a:rPr lang="zh-CN" altLang="en-US" sz="2400" dirty="0" smtClean="0">
                <a:latin typeface="DFKai-SB" panose="03000509000000000000" pitchFamily="65" charset="-120"/>
                <a:ea typeface="DFKai-SB" panose="03000509000000000000" pitchFamily="65" charset="-120"/>
              </a:rPr>
              <a:t>行動</a:t>
            </a:r>
            <a:r>
              <a:rPr lang="zh-TW" altLang="en-US" sz="2400" dirty="0">
                <a:latin typeface="DFKai-SB" panose="03000509000000000000" pitchFamily="65" charset="-120"/>
                <a:ea typeface="DFKai-SB" panose="03000509000000000000" pitchFamily="65" charset="-120"/>
              </a:rPr>
              <a:t>為</a:t>
            </a:r>
            <a:r>
              <a:rPr lang="zh-CN" altLang="en-US" sz="2400" dirty="0" smtClean="0">
                <a:latin typeface="DFKai-SB" panose="03000509000000000000" pitchFamily="65" charset="-120"/>
                <a:ea typeface="DFKai-SB" panose="03000509000000000000" pitchFamily="65" charset="-120"/>
              </a:rPr>
              <a:t>發展</a:t>
            </a:r>
            <a:r>
              <a:rPr lang="zh-CN" altLang="en-US" sz="2400" dirty="0">
                <a:latin typeface="DFKai-SB" panose="03000509000000000000" pitchFamily="65" charset="-120"/>
                <a:ea typeface="DFKai-SB" panose="03000509000000000000" pitchFamily="65" charset="-120"/>
              </a:rPr>
              <a:t>中國家提供幫助</a:t>
            </a:r>
          </a:p>
        </p:txBody>
      </p:sp>
      <p:sp>
        <p:nvSpPr>
          <p:cNvPr id="5" name="箭头: 右 4">
            <a:extLst>
              <a:ext uri="{FF2B5EF4-FFF2-40B4-BE49-F238E27FC236}">
                <a16:creationId xmlns:a16="http://schemas.microsoft.com/office/drawing/2014/main" id="{2F86267D-FEF2-4E7E-BF38-484A191FA80F}"/>
              </a:ext>
            </a:extLst>
          </p:cNvPr>
          <p:cNvSpPr/>
          <p:nvPr/>
        </p:nvSpPr>
        <p:spPr>
          <a:xfrm>
            <a:off x="3465635" y="5067786"/>
            <a:ext cx="1240465" cy="318977"/>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sp>
        <p:nvSpPr>
          <p:cNvPr id="10" name="箭头: 右 9">
            <a:extLst>
              <a:ext uri="{FF2B5EF4-FFF2-40B4-BE49-F238E27FC236}">
                <a16:creationId xmlns:a16="http://schemas.microsoft.com/office/drawing/2014/main" id="{96F2E4B9-6661-462B-A156-44D314FFE312}"/>
              </a:ext>
            </a:extLst>
          </p:cNvPr>
          <p:cNvSpPr/>
          <p:nvPr/>
        </p:nvSpPr>
        <p:spPr>
          <a:xfrm>
            <a:off x="7538194" y="4668736"/>
            <a:ext cx="1240465" cy="318977"/>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sp>
        <p:nvSpPr>
          <p:cNvPr id="6" name="矩形 5">
            <a:extLst>
              <a:ext uri="{FF2B5EF4-FFF2-40B4-BE49-F238E27FC236}">
                <a16:creationId xmlns:a16="http://schemas.microsoft.com/office/drawing/2014/main" id="{BBEFB388-3970-48AD-91C1-B001BF40DFA2}"/>
              </a:ext>
            </a:extLst>
          </p:cNvPr>
          <p:cNvSpPr/>
          <p:nvPr/>
        </p:nvSpPr>
        <p:spPr>
          <a:xfrm>
            <a:off x="713159" y="3843236"/>
            <a:ext cx="10897594" cy="26545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sp>
        <p:nvSpPr>
          <p:cNvPr id="9" name="矩形 8">
            <a:extLst>
              <a:ext uri="{FF2B5EF4-FFF2-40B4-BE49-F238E27FC236}">
                <a16:creationId xmlns:a16="http://schemas.microsoft.com/office/drawing/2014/main" id="{A6984CF3-B0E8-45ED-BCEE-949E09317061}"/>
              </a:ext>
            </a:extLst>
          </p:cNvPr>
          <p:cNvSpPr/>
          <p:nvPr/>
        </p:nvSpPr>
        <p:spPr>
          <a:xfrm>
            <a:off x="3305816" y="3521245"/>
            <a:ext cx="4852610" cy="523220"/>
          </a:xfrm>
          <a:prstGeom prst="rect">
            <a:avLst/>
          </a:prstGeom>
        </p:spPr>
        <p:txBody>
          <a:bodyPr wrap="none">
            <a:spAutoFit/>
          </a:bodyPr>
          <a:lstStyle/>
          <a:p>
            <a:r>
              <a:rPr lang="zh-CN" altLang="en-US" sz="2800" b="1" dirty="0">
                <a:latin typeface="DFKai-SB" panose="03000509000000000000" pitchFamily="65" charset="-120"/>
                <a:ea typeface="DFKai-SB" panose="03000509000000000000" pitchFamily="65" charset="-120"/>
              </a:rPr>
              <a:t>中國疫苗：可及可負擔</a:t>
            </a:r>
            <a:r>
              <a:rPr lang="zh-CN" altLang="en-US" sz="2800" b="1" dirty="0" smtClean="0">
                <a:latin typeface="DFKai-SB" panose="03000509000000000000" pitchFamily="65" charset="-120"/>
                <a:ea typeface="DFKai-SB" panose="03000509000000000000" pitchFamily="65" charset="-120"/>
              </a:rPr>
              <a:t>的</a:t>
            </a:r>
            <a:r>
              <a:rPr lang="zh-TW" altLang="en-US" sz="2800" b="1" dirty="0" smtClean="0">
                <a:latin typeface="DFKai-SB" panose="03000509000000000000" pitchFamily="65" charset="-120"/>
                <a:ea typeface="DFKai-SB" panose="03000509000000000000" pitchFamily="65" charset="-120"/>
              </a:rPr>
              <a:t>疫苗</a:t>
            </a:r>
            <a:endParaRPr lang="zh-CN" altLang="en-US" sz="2800" b="1" dirty="0">
              <a:latin typeface="DFKai-SB" panose="03000509000000000000" pitchFamily="65" charset="-120"/>
              <a:ea typeface="DFKai-SB" panose="03000509000000000000" pitchFamily="65" charset="-120"/>
            </a:endParaRPr>
          </a:p>
        </p:txBody>
      </p:sp>
      <p:sp>
        <p:nvSpPr>
          <p:cNvPr id="11" name="矩形 10">
            <a:extLst>
              <a:ext uri="{FF2B5EF4-FFF2-40B4-BE49-F238E27FC236}">
                <a16:creationId xmlns:a16="http://schemas.microsoft.com/office/drawing/2014/main" id="{153470E3-392C-4CA5-BF42-929E172A70BB}"/>
              </a:ext>
            </a:extLst>
          </p:cNvPr>
          <p:cNvSpPr/>
          <p:nvPr/>
        </p:nvSpPr>
        <p:spPr>
          <a:xfrm>
            <a:off x="3756531" y="6461719"/>
            <a:ext cx="4544839" cy="338554"/>
          </a:xfrm>
          <a:prstGeom prst="rect">
            <a:avLst/>
          </a:prstGeom>
        </p:spPr>
        <p:txBody>
          <a:bodyPr wrap="square">
            <a:spAutoFit/>
          </a:bodyPr>
          <a:lstStyle/>
          <a:p>
            <a:pPr algn="ctr"/>
            <a:r>
              <a:rPr lang="zh-TW" altLang="en-US" sz="1600" b="1" dirty="0">
                <a:solidFill>
                  <a:srgbClr val="C00000"/>
                </a:solidFill>
                <a:latin typeface="標楷體" panose="03000509000000000000" pitchFamily="65" charset="-120"/>
                <a:ea typeface="標楷體" panose="03000509000000000000" pitchFamily="65" charset="-120"/>
              </a:rPr>
              <a:t>為</a:t>
            </a:r>
            <a:r>
              <a:rPr lang="zh-CN" altLang="en-US" sz="1600" b="1" dirty="0" smtClean="0">
                <a:solidFill>
                  <a:srgbClr val="C00000"/>
                </a:solidFill>
                <a:latin typeface="標楷體" panose="03000509000000000000" pitchFamily="65" charset="-120"/>
                <a:ea typeface="標楷體" panose="03000509000000000000" pitchFamily="65" charset="-120"/>
              </a:rPr>
              <a:t>實現</a:t>
            </a:r>
            <a:r>
              <a:rPr lang="zh-CN" altLang="en-US" sz="1600" b="1" dirty="0">
                <a:solidFill>
                  <a:srgbClr val="C00000"/>
                </a:solidFill>
                <a:latin typeface="標楷體" panose="03000509000000000000" pitchFamily="65" charset="-120"/>
                <a:ea typeface="標楷體" panose="03000509000000000000" pitchFamily="65" charset="-120"/>
              </a:rPr>
              <a:t>疫苗公平分配和可及作出力所能及的貢獻</a:t>
            </a:r>
          </a:p>
        </p:txBody>
      </p:sp>
      <p:sp>
        <p:nvSpPr>
          <p:cNvPr id="13" name="任意多边形: 形状 4">
            <a:extLst>
              <a:ext uri="{FF2B5EF4-FFF2-40B4-BE49-F238E27FC236}">
                <a16:creationId xmlns:a16="http://schemas.microsoft.com/office/drawing/2014/main" id="{CD5D41F3-C468-4F25-B01C-DAA0A07678B5}"/>
              </a:ext>
            </a:extLst>
          </p:cNvPr>
          <p:cNvSpPr/>
          <p:nvPr/>
        </p:nvSpPr>
        <p:spPr>
          <a:xfrm>
            <a:off x="2471100" y="132547"/>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國家</a:t>
            </a:r>
            <a:r>
              <a:rPr lang="zh-TW" altLang="en-US" sz="4000" b="1" dirty="0">
                <a:solidFill>
                  <a:srgbClr val="FFFFFF"/>
                </a:solidFill>
                <a:latin typeface="DFKai-SB" panose="03000509000000000000" pitchFamily="65" charset="-120"/>
                <a:ea typeface="DFKai-SB" panose="03000509000000000000" pitchFamily="65" charset="-120"/>
                <a:sym typeface="+mn-ea"/>
              </a:rPr>
              <a:t>對全球公共衞生的貢獻</a:t>
            </a:r>
          </a:p>
        </p:txBody>
      </p:sp>
      <p:sp>
        <p:nvSpPr>
          <p:cNvPr id="16" name="标题 1">
            <a:extLst>
              <a:ext uri="{FF2B5EF4-FFF2-40B4-BE49-F238E27FC236}">
                <a16:creationId xmlns:a16="http://schemas.microsoft.com/office/drawing/2014/main" id="{B27BB15F-8E05-49EB-8D14-B91D7AAE426C}"/>
              </a:ext>
            </a:extLst>
          </p:cNvPr>
          <p:cNvSpPr txBox="1">
            <a:spLocks noChangeArrowheads="1"/>
          </p:cNvSpPr>
          <p:nvPr/>
        </p:nvSpPr>
        <p:spPr bwMode="auto">
          <a:xfrm>
            <a:off x="3125036" y="799379"/>
            <a:ext cx="5807825" cy="5232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gn="ctr">
              <a:lnSpc>
                <a:spcPct val="100000"/>
              </a:lnSpc>
              <a:spcBef>
                <a:spcPct val="0"/>
              </a:spcBef>
              <a:buNone/>
              <a:defRPr sz="2800" b="1">
                <a:latin typeface="DFKai-SB" panose="03000509000000000000" pitchFamily="65" charset="-120"/>
                <a:ea typeface="DFKai-SB" panose="03000509000000000000" pitchFamily="65" charset="-120"/>
                <a:cs typeface="+mj-cs"/>
              </a:defRPr>
            </a:lvl1pPr>
          </a:lstStyle>
          <a:p>
            <a:r>
              <a:rPr lang="zh-CN" altLang="en-US" dirty="0" smtClean="0">
                <a:sym typeface="宋体" panose="02010600030101010101" pitchFamily="2" charset="-122"/>
              </a:rPr>
              <a:t>對全球</a:t>
            </a:r>
            <a:r>
              <a:rPr lang="en-US" altLang="zh-CN" dirty="0">
                <a:latin typeface="Times New Roman" panose="02020603050405020304" pitchFamily="18" charset="0"/>
                <a:cs typeface="Times New Roman" panose="02020603050405020304" pitchFamily="18" charset="0"/>
                <a:sym typeface="宋体" panose="02010600030101010101" pitchFamily="2" charset="-122"/>
              </a:rPr>
              <a:t>COVID-19</a:t>
            </a:r>
            <a:r>
              <a:rPr lang="zh-CN" altLang="en-US" dirty="0" smtClean="0">
                <a:sym typeface="宋体" panose="02010600030101010101" pitchFamily="2" charset="-122"/>
              </a:rPr>
              <a:t>防</a:t>
            </a:r>
            <a:r>
              <a:rPr lang="zh-CN" altLang="en-US" dirty="0">
                <a:sym typeface="宋体" panose="02010600030101010101" pitchFamily="2" charset="-122"/>
              </a:rPr>
              <a:t>控的貢獻</a:t>
            </a:r>
          </a:p>
        </p:txBody>
      </p:sp>
      <p:sp>
        <p:nvSpPr>
          <p:cNvPr id="4" name="投影片編號版面配置區 3"/>
          <p:cNvSpPr>
            <a:spLocks noGrp="1"/>
          </p:cNvSpPr>
          <p:nvPr>
            <p:ph type="sldNum" sz="quarter" idx="10"/>
          </p:nvPr>
        </p:nvSpPr>
        <p:spPr/>
        <p:txBody>
          <a:bodyPr/>
          <a:lstStyle/>
          <a:p>
            <a:pPr>
              <a:defRPr/>
            </a:pPr>
            <a:fld id="{C68A1375-C6F2-41F5-93BB-BAEEB18A553A}" type="slidenum">
              <a:rPr lang="en-US" altLang="en-US" smtClean="0"/>
              <a:pPr>
                <a:defRPr/>
              </a:pPr>
              <a:t>14</a:t>
            </a:fld>
            <a:endParaRPr lang="en-US" altLang="en-US"/>
          </a:p>
        </p:txBody>
      </p:sp>
    </p:spTree>
    <p:extLst>
      <p:ext uri="{BB962C8B-B14F-4D97-AF65-F5344CB8AC3E}">
        <p14:creationId xmlns:p14="http://schemas.microsoft.com/office/powerpoint/2010/main" val="13080919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A4A9C58-F8E3-4BB1-B6F6-E9725129B6FE}"/>
              </a:ext>
            </a:extLst>
          </p:cNvPr>
          <p:cNvSpPr/>
          <p:nvPr/>
        </p:nvSpPr>
        <p:spPr>
          <a:xfrm>
            <a:off x="272191" y="1368371"/>
            <a:ext cx="7674776" cy="1938992"/>
          </a:xfrm>
          <a:prstGeom prst="rect">
            <a:avLst/>
          </a:prstGeom>
          <a:solidFill>
            <a:schemeClr val="accent2">
              <a:lumMod val="20000"/>
              <a:lumOff val="80000"/>
            </a:schemeClr>
          </a:solidFill>
        </p:spPr>
        <p:txBody>
          <a:bodyPr wrap="square">
            <a:spAutoFit/>
          </a:bodyPr>
          <a:lstStyle/>
          <a:p>
            <a:pPr algn="just"/>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COVID-19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Vaccines Global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Access </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COVAX</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）由世衞和</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全球疫苗免疫聯盟、流行病防範創新</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聯盟成立，目標是加速</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COVID-19</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疫苗的開發和生產，並保證世界每個國家都能公平合理地獲得疫苗。</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有關此項計劃的內容，點擊圖像參考影片。</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矩形 8">
            <a:extLst>
              <a:ext uri="{FF2B5EF4-FFF2-40B4-BE49-F238E27FC236}">
                <a16:creationId xmlns:a16="http://schemas.microsoft.com/office/drawing/2014/main" id="{54FB38CF-5861-4055-AAA6-B2C312B15ED8}"/>
              </a:ext>
            </a:extLst>
          </p:cNvPr>
          <p:cNvSpPr/>
          <p:nvPr/>
        </p:nvSpPr>
        <p:spPr>
          <a:xfrm>
            <a:off x="3552793" y="764201"/>
            <a:ext cx="4015843" cy="523220"/>
          </a:xfrm>
          <a:prstGeom prst="rect">
            <a:avLst/>
          </a:prstGeom>
        </p:spPr>
        <p:txBody>
          <a:bodyPr wrap="none">
            <a:spAutoFit/>
          </a:bodyPr>
          <a:lstStyle/>
          <a:p>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COVID-19</a:t>
            </a:r>
            <a:r>
              <a:rPr lang="zh-CN" altLang="en-US" sz="2800" b="1" dirty="0" smtClean="0">
                <a:latin typeface="DFKai-SB" panose="03000509000000000000" pitchFamily="65" charset="-120"/>
                <a:ea typeface="DFKai-SB" panose="03000509000000000000" pitchFamily="65" charset="-120"/>
              </a:rPr>
              <a:t>疫苗</a:t>
            </a:r>
            <a:r>
              <a:rPr lang="zh-CN" altLang="en-US" sz="2800" b="1" dirty="0">
                <a:latin typeface="DFKai-SB" panose="03000509000000000000" pitchFamily="65" charset="-120"/>
                <a:ea typeface="DFKai-SB" panose="03000509000000000000" pitchFamily="65" charset="-120"/>
              </a:rPr>
              <a:t>實施</a:t>
            </a:r>
            <a:r>
              <a:rPr lang="zh-CN" altLang="en-US" sz="2800" b="1" dirty="0" smtClean="0">
                <a:latin typeface="DFKai-SB" panose="03000509000000000000" pitchFamily="65" charset="-120"/>
                <a:ea typeface="DFKai-SB" panose="03000509000000000000" pitchFamily="65" charset="-120"/>
              </a:rPr>
              <a:t>計劃</a:t>
            </a:r>
            <a:endParaRPr lang="en-US" altLang="zh-CN" sz="2800" b="1" dirty="0">
              <a:latin typeface="DFKai-SB" panose="03000509000000000000" pitchFamily="65" charset="-120"/>
              <a:ea typeface="DFKai-SB" panose="03000509000000000000" pitchFamily="65" charset="-120"/>
            </a:endParaRPr>
          </a:p>
        </p:txBody>
      </p:sp>
      <p:sp>
        <p:nvSpPr>
          <p:cNvPr id="2" name="矩形 1"/>
          <p:cNvSpPr/>
          <p:nvPr/>
        </p:nvSpPr>
        <p:spPr>
          <a:xfrm>
            <a:off x="272191" y="3264522"/>
            <a:ext cx="6718687" cy="307777"/>
          </a:xfrm>
          <a:prstGeom prst="rect">
            <a:avLst/>
          </a:prstGeom>
        </p:spPr>
        <p:txBody>
          <a:bodyPr wrap="square">
            <a:spAutoFit/>
          </a:bodyPr>
          <a:lstStyle/>
          <a:p>
            <a:r>
              <a:rPr lang="zh-TW" altLang="en-US" sz="1400" dirty="0" smtClean="0">
                <a:latin typeface="DFKai-SB" panose="03000509000000000000" pitchFamily="65" charset="-120"/>
                <a:ea typeface="DFKai-SB" panose="03000509000000000000" pitchFamily="65" charset="-120"/>
              </a:rPr>
              <a:t>資料及影片來源</a:t>
            </a:r>
            <a:r>
              <a:rPr lang="zh-TW" altLang="en-US" sz="1400" dirty="0">
                <a:latin typeface="DFKai-SB" panose="03000509000000000000" pitchFamily="65" charset="-120"/>
                <a:ea typeface="DFKai-SB" panose="03000509000000000000" pitchFamily="65" charset="-120"/>
              </a:rPr>
              <a:t>：世</a:t>
            </a:r>
            <a:r>
              <a:rPr lang="zh-TW" altLang="en-US" sz="1400" dirty="0" smtClean="0">
                <a:latin typeface="DFKai-SB" panose="03000509000000000000" pitchFamily="65" charset="-120"/>
                <a:ea typeface="DFKai-SB" panose="03000509000000000000" pitchFamily="65" charset="-120"/>
              </a:rPr>
              <a:t>衞</a:t>
            </a:r>
            <a:r>
              <a:rPr lang="en-US" altLang="zh-TW" sz="1400" dirty="0">
                <a:latin typeface="DFKai-SB" panose="03000509000000000000" pitchFamily="65" charset="-120"/>
                <a:ea typeface="DFKai-SB" panose="03000509000000000000" pitchFamily="65" charset="-120"/>
              </a:rPr>
              <a:t> </a:t>
            </a:r>
            <a:r>
              <a:rPr lang="en-US" altLang="zh-TW" sz="1400" dirty="0" smtClean="0">
                <a:latin typeface="DFKai-SB" panose="03000509000000000000" pitchFamily="65" charset="-120"/>
                <a:ea typeface="DFKai-SB" panose="03000509000000000000" pitchFamily="65" charset="-120"/>
              </a:rPr>
              <a:t>(</a:t>
            </a:r>
            <a:r>
              <a:rPr lang="en-US" sz="1400" dirty="0" smtClean="0">
                <a:latin typeface="Times New Roman" panose="02020603050405020304" pitchFamily="18" charset="0"/>
                <a:cs typeface="Times New Roman" panose="02020603050405020304" pitchFamily="18" charset="0"/>
              </a:rPr>
              <a:t>https</a:t>
            </a:r>
            <a:r>
              <a:rPr lang="en-US" sz="1400" dirty="0">
                <a:latin typeface="Times New Roman" panose="02020603050405020304" pitchFamily="18" charset="0"/>
                <a:cs typeface="Times New Roman" panose="02020603050405020304" pitchFamily="18" charset="0"/>
              </a:rPr>
              <a:t>://</a:t>
            </a:r>
            <a:r>
              <a:rPr lang="en-US" sz="1400" dirty="0" smtClean="0">
                <a:latin typeface="Times New Roman" panose="02020603050405020304" pitchFamily="18" charset="0"/>
                <a:cs typeface="Times New Roman" panose="02020603050405020304" pitchFamily="18" charset="0"/>
              </a:rPr>
              <a:t>www.who.int/zh/initiatives/act-accelerator/covax</a:t>
            </a:r>
            <a:r>
              <a:rPr lang="en-US" altLang="zh-TW" sz="1400" dirty="0" smtClean="0">
                <a:latin typeface="Times New Roman" panose="02020603050405020304" pitchFamily="18" charset="0"/>
                <a:cs typeface="Times New Roman" panose="02020603050405020304" pitchFamily="18" charset="0"/>
              </a:rPr>
              <a:t>)</a:t>
            </a:r>
            <a:endParaRPr lang="en-US" sz="1400" dirty="0" smtClean="0">
              <a:latin typeface="Times New Roman" panose="02020603050405020304" pitchFamily="18" charset="0"/>
              <a:cs typeface="Times New Roman" panose="02020603050405020304" pitchFamily="18" charset="0"/>
            </a:endParaRPr>
          </a:p>
        </p:txBody>
      </p:sp>
      <p:pic>
        <p:nvPicPr>
          <p:cNvPr id="3" name="圖片 2">
            <a:hlinkClick r:id="rId2"/>
          </p:cNvPr>
          <p:cNvPicPr>
            <a:picLocks noChangeAspect="1"/>
          </p:cNvPicPr>
          <p:nvPr/>
        </p:nvPicPr>
        <p:blipFill rotWithShape="1">
          <a:blip r:embed="rId3"/>
          <a:srcRect l="58116" t="51062" r="25688" b="16087"/>
          <a:stretch/>
        </p:blipFill>
        <p:spPr>
          <a:xfrm>
            <a:off x="8138160" y="1368371"/>
            <a:ext cx="3727288" cy="2126305"/>
          </a:xfrm>
          <a:prstGeom prst="rect">
            <a:avLst/>
          </a:prstGeom>
        </p:spPr>
      </p:pic>
      <p:pic>
        <p:nvPicPr>
          <p:cNvPr id="15" name="Picture 14"/>
          <p:cNvPicPr>
            <a:picLocks noChangeAspect="1"/>
          </p:cNvPicPr>
          <p:nvPr/>
        </p:nvPicPr>
        <p:blipFill>
          <a:blip r:embed="rId4"/>
          <a:stretch>
            <a:fillRect/>
          </a:stretch>
        </p:blipFill>
        <p:spPr>
          <a:xfrm>
            <a:off x="272191" y="178914"/>
            <a:ext cx="1594256" cy="580365"/>
          </a:xfrm>
          <a:prstGeom prst="rect">
            <a:avLst/>
          </a:prstGeom>
        </p:spPr>
      </p:pic>
      <p:sp>
        <p:nvSpPr>
          <p:cNvPr id="16" name="任意多边形: 形状 4">
            <a:extLst>
              <a:ext uri="{FF2B5EF4-FFF2-40B4-BE49-F238E27FC236}">
                <a16:creationId xmlns:a16="http://schemas.microsoft.com/office/drawing/2014/main" id="{CD5D41F3-C468-4F25-B01C-DAA0A07678B5}"/>
              </a:ext>
            </a:extLst>
          </p:cNvPr>
          <p:cNvSpPr/>
          <p:nvPr/>
        </p:nvSpPr>
        <p:spPr>
          <a:xfrm>
            <a:off x="2471100" y="132547"/>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國家</a:t>
            </a:r>
            <a:r>
              <a:rPr lang="zh-TW" altLang="en-US" sz="4000" b="1" dirty="0">
                <a:solidFill>
                  <a:srgbClr val="FFFFFF"/>
                </a:solidFill>
                <a:latin typeface="DFKai-SB" panose="03000509000000000000" pitchFamily="65" charset="-120"/>
                <a:ea typeface="DFKai-SB" panose="03000509000000000000" pitchFamily="65" charset="-120"/>
                <a:sym typeface="+mn-ea"/>
              </a:rPr>
              <a:t>對全球公共衞生的貢獻</a:t>
            </a:r>
          </a:p>
        </p:txBody>
      </p:sp>
      <p:pic>
        <p:nvPicPr>
          <p:cNvPr id="17" name="圖片 6"/>
          <p:cNvPicPr>
            <a:picLocks noChangeAspect="1"/>
          </p:cNvPicPr>
          <p:nvPr/>
        </p:nvPicPr>
        <p:blipFill rotWithShape="1">
          <a:blip r:embed="rId5"/>
          <a:srcRect l="68229" t="19815" r="10938" b="6852"/>
          <a:stretch/>
        </p:blipFill>
        <p:spPr>
          <a:xfrm>
            <a:off x="2880485" y="3705193"/>
            <a:ext cx="2892563" cy="2863637"/>
          </a:xfrm>
          <a:prstGeom prst="rect">
            <a:avLst/>
          </a:prstGeom>
        </p:spPr>
      </p:pic>
      <p:pic>
        <p:nvPicPr>
          <p:cNvPr id="18" name="圖片 7"/>
          <p:cNvPicPr>
            <a:picLocks noChangeAspect="1"/>
          </p:cNvPicPr>
          <p:nvPr/>
        </p:nvPicPr>
        <p:blipFill rotWithShape="1">
          <a:blip r:embed="rId6"/>
          <a:srcRect l="68333" t="22407" r="10938" b="4445"/>
          <a:stretch/>
        </p:blipFill>
        <p:spPr>
          <a:xfrm>
            <a:off x="5978972" y="3705193"/>
            <a:ext cx="2886571" cy="2864812"/>
          </a:xfrm>
          <a:prstGeom prst="rect">
            <a:avLst/>
          </a:prstGeom>
        </p:spPr>
      </p:pic>
      <p:sp>
        <p:nvSpPr>
          <p:cNvPr id="19" name="矩形 8"/>
          <p:cNvSpPr/>
          <p:nvPr/>
        </p:nvSpPr>
        <p:spPr>
          <a:xfrm>
            <a:off x="9185564" y="4797220"/>
            <a:ext cx="2567417" cy="830997"/>
          </a:xfrm>
          <a:prstGeom prst="rect">
            <a:avLst/>
          </a:prstGeom>
        </p:spPr>
        <p:txBody>
          <a:bodyPr wrap="squar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醫生防護中心</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www.covidvaccine.gov.hk/pdf/DH_COVID19_vaccine_fb_C_BasicKnowledge_chi.pdf</a:t>
            </a:r>
            <a:r>
              <a:rPr lang="en-US" altLang="zh-TW" sz="1200" dirty="0" smtClean="0">
                <a:latin typeface="Times New Roman" panose="02020603050405020304" pitchFamily="18" charset="0"/>
                <a:cs typeface="Times New Roman" panose="02020603050405020304" pitchFamily="18" charset="0"/>
              </a:rPr>
              <a:t>)</a:t>
            </a:r>
            <a:endParaRPr lang="en-US" sz="1200" dirty="0" smtClean="0">
              <a:latin typeface="Times New Roman" panose="02020603050405020304" pitchFamily="18" charset="0"/>
              <a:cs typeface="Times New Roman" panose="02020603050405020304" pitchFamily="18" charset="0"/>
            </a:endParaRPr>
          </a:p>
        </p:txBody>
      </p:sp>
      <p:sp>
        <p:nvSpPr>
          <p:cNvPr id="20" name="矩形 5">
            <a:extLst>
              <a:ext uri="{FF2B5EF4-FFF2-40B4-BE49-F238E27FC236}">
                <a16:creationId xmlns:a16="http://schemas.microsoft.com/office/drawing/2014/main" id="{F55961BC-FC7D-46BE-9922-F4A5F03CF484}"/>
              </a:ext>
            </a:extLst>
          </p:cNvPr>
          <p:cNvSpPr/>
          <p:nvPr/>
        </p:nvSpPr>
        <p:spPr>
          <a:xfrm>
            <a:off x="272191" y="4125197"/>
            <a:ext cx="2402370" cy="1569660"/>
          </a:xfrm>
          <a:prstGeom prst="rect">
            <a:avLst/>
          </a:prstGeom>
        </p:spPr>
        <p:txBody>
          <a:bodyPr wrap="square">
            <a:spAutoFit/>
          </a:bodyPr>
          <a:lstStyle/>
          <a:p>
            <a:pPr algn="ctr">
              <a:lnSpc>
                <a:spcPct val="150000"/>
              </a:lnSpc>
            </a:pPr>
            <a:r>
              <a:rPr lang="zh-TW" altLang="en-US" sz="2800" b="1" dirty="0" smtClean="0">
                <a:latin typeface="DFKai-SB" panose="03000509000000000000" pitchFamily="65" charset="-120"/>
                <a:ea typeface="DFKai-SB" panose="03000509000000000000" pitchFamily="65" charset="-120"/>
                <a:cs typeface="+mj-cs"/>
              </a:rPr>
              <a:t>新冠疫苗種類</a:t>
            </a:r>
            <a:endParaRPr lang="en-US" altLang="zh-TW" sz="2800" b="1" dirty="0" smtClean="0">
              <a:latin typeface="DFKai-SB" panose="03000509000000000000" pitchFamily="65" charset="-120"/>
              <a:ea typeface="DFKai-SB" panose="03000509000000000000" pitchFamily="65" charset="-120"/>
              <a:cs typeface="+mj-cs"/>
            </a:endParaRPr>
          </a:p>
          <a:p>
            <a:pPr algn="ctr">
              <a:lnSpc>
                <a:spcPct val="150000"/>
              </a:lnSpc>
            </a:pPr>
            <a:r>
              <a:rPr lang="zh-TW" altLang="en-US" dirty="0" smtClean="0">
                <a:latin typeface="DFKai-SB" panose="03000509000000000000" pitchFamily="65" charset="-120"/>
                <a:ea typeface="DFKai-SB" panose="03000509000000000000" pitchFamily="65" charset="-120"/>
                <a:cs typeface="+mj-cs"/>
              </a:rPr>
              <a:t>可參考資料來源查看疫苗的詳細介紹。</a:t>
            </a:r>
            <a:endParaRPr lang="zh-CN" altLang="en-US" dirty="0">
              <a:latin typeface="DFKai-SB" panose="03000509000000000000" pitchFamily="65" charset="-120"/>
              <a:ea typeface="DFKai-SB" panose="03000509000000000000" pitchFamily="65" charset="-120"/>
              <a:cs typeface="+mj-cs"/>
            </a:endParaRPr>
          </a:p>
        </p:txBody>
      </p:sp>
      <p:sp>
        <p:nvSpPr>
          <p:cNvPr id="5" name="投影片編號版面配置區 4"/>
          <p:cNvSpPr>
            <a:spLocks noGrp="1"/>
          </p:cNvSpPr>
          <p:nvPr>
            <p:ph type="sldNum" sz="quarter" idx="10"/>
          </p:nvPr>
        </p:nvSpPr>
        <p:spPr/>
        <p:txBody>
          <a:bodyPr/>
          <a:lstStyle/>
          <a:p>
            <a:pPr>
              <a:defRPr/>
            </a:pPr>
            <a:fld id="{C68A1375-C6F2-41F5-93BB-BAEEB18A553A}" type="slidenum">
              <a:rPr lang="en-US" altLang="en-US" smtClean="0"/>
              <a:pPr>
                <a:defRPr/>
              </a:pPr>
              <a:t>15</a:t>
            </a:fld>
            <a:endParaRPr lang="en-US" altLang="en-US"/>
          </a:p>
        </p:txBody>
      </p:sp>
    </p:spTree>
    <p:extLst>
      <p:ext uri="{BB962C8B-B14F-4D97-AF65-F5344CB8AC3E}">
        <p14:creationId xmlns:p14="http://schemas.microsoft.com/office/powerpoint/2010/main" val="24775528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1DE27B23-1369-45D7-81AB-1F1127CA219B}"/>
              </a:ext>
            </a:extLst>
          </p:cNvPr>
          <p:cNvSpPr>
            <a:spLocks noGrp="1"/>
          </p:cNvSpPr>
          <p:nvPr>
            <p:ph idx="4294967295"/>
          </p:nvPr>
        </p:nvSpPr>
        <p:spPr>
          <a:xfrm>
            <a:off x="285397" y="2169190"/>
            <a:ext cx="6871862" cy="3431160"/>
          </a:xfrm>
        </p:spPr>
        <p:txBody>
          <a:bodyPr>
            <a:normAutofit/>
          </a:bodyPr>
          <a:lstStyle/>
          <a:p>
            <a:pPr marL="0" indent="0" algn="just">
              <a:lnSpc>
                <a:spcPct val="110000"/>
              </a:lnSpc>
              <a:spcBef>
                <a:spcPts val="0"/>
              </a:spcBef>
              <a:buClr>
                <a:srgbClr val="C81501"/>
              </a:buClr>
              <a:buFont typeface="Wingdings" panose="05000000000000000000" pitchFamily="2" charset="2"/>
              <a:buChar char="ü"/>
            </a:pP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rPr>
              <a:t>加</a:t>
            </a:r>
            <a:r>
              <a:rPr lang="zh-CN" altLang="en-US" sz="2400" kern="100" dirty="0" smtClean="0">
                <a:latin typeface="Times New Roman" panose="02020603050405020304" pitchFamily="18" charset="0"/>
                <a:ea typeface="DFKai-SB" panose="03000509000000000000" pitchFamily="65" charset="-120"/>
                <a:cs typeface="Times New Roman" panose="02020603050405020304" pitchFamily="18" charset="0"/>
              </a:rPr>
              <a:t>入世衞</a:t>
            </a:r>
            <a:r>
              <a:rPr lang="en-US" altLang="zh-CN" sz="2400" kern="100" dirty="0">
                <a:latin typeface="Times New Roman" panose="02020603050405020304" pitchFamily="18" charset="0"/>
                <a:ea typeface="DFKai-SB" panose="03000509000000000000" pitchFamily="65" charset="-120"/>
                <a:cs typeface="Times New Roman" panose="02020603050405020304" pitchFamily="18" charset="0"/>
              </a:rPr>
              <a:t>COVID-19</a:t>
            </a:r>
            <a:r>
              <a:rPr lang="zh-CN" altLang="en-US" sz="2400" kern="100" dirty="0" smtClean="0">
                <a:latin typeface="Times New Roman" panose="02020603050405020304" pitchFamily="18" charset="0"/>
                <a:ea typeface="DFKai-SB" panose="03000509000000000000" pitchFamily="65" charset="-120"/>
                <a:cs typeface="Times New Roman" panose="02020603050405020304" pitchFamily="18" charset="0"/>
              </a:rPr>
              <a:t>疫苗</a:t>
            </a: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rPr>
              <a:t>實施計劃，明確承諾首批提供</a:t>
            </a:r>
            <a:r>
              <a:rPr lang="en-US" altLang="zh-CN" sz="2400" kern="100" dirty="0">
                <a:latin typeface="Times New Roman" panose="02020603050405020304" pitchFamily="18" charset="0"/>
                <a:ea typeface="DFKai-SB" panose="03000509000000000000" pitchFamily="65" charset="-120"/>
                <a:cs typeface="Times New Roman" panose="02020603050405020304" pitchFamily="18" charset="0"/>
              </a:rPr>
              <a:t>1000</a:t>
            </a: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rPr>
              <a:t>萬劑疫苗用於發展中國家的</a:t>
            </a:r>
            <a:r>
              <a:rPr lang="zh-CN" altLang="en-US" sz="2400" kern="100" dirty="0" smtClean="0">
                <a:latin typeface="Times New Roman" panose="02020603050405020304" pitchFamily="18" charset="0"/>
                <a:ea typeface="DFKai-SB" panose="03000509000000000000" pitchFamily="65" charset="-120"/>
                <a:cs typeface="Times New Roman" panose="02020603050405020304" pitchFamily="18" charset="0"/>
              </a:rPr>
              <a:t>急需</a:t>
            </a:r>
            <a:endParaRPr lang="en-US" altLang="zh-CN" sz="2400" kern="100" dirty="0" smtClean="0">
              <a:latin typeface="Times New Roman" panose="02020603050405020304" pitchFamily="18" charset="0"/>
              <a:ea typeface="DFKai-SB" panose="03000509000000000000" pitchFamily="65" charset="-120"/>
              <a:cs typeface="Times New Roman" panose="02020603050405020304" pitchFamily="18" charset="0"/>
            </a:endParaRPr>
          </a:p>
          <a:p>
            <a:pPr marL="0" indent="0" algn="just">
              <a:lnSpc>
                <a:spcPct val="110000"/>
              </a:lnSpc>
              <a:spcBef>
                <a:spcPts val="0"/>
              </a:spcBef>
              <a:buClr>
                <a:srgbClr val="C81501"/>
              </a:buClr>
              <a:buFont typeface="Wingdings" panose="05000000000000000000" pitchFamily="2" charset="2"/>
              <a:buChar char="ü"/>
            </a:pPr>
            <a:endParaRPr lang="en-US" altLang="zh-CN" sz="2400" kern="100" dirty="0">
              <a:latin typeface="Times New Roman" panose="02020603050405020304" pitchFamily="18" charset="0"/>
              <a:ea typeface="DFKai-SB" panose="03000509000000000000" pitchFamily="65" charset="-120"/>
              <a:cs typeface="Times New Roman" panose="02020603050405020304" pitchFamily="18" charset="0"/>
            </a:endParaRPr>
          </a:p>
          <a:p>
            <a:pPr marL="0" indent="0" algn="just">
              <a:lnSpc>
                <a:spcPct val="110000"/>
              </a:lnSpc>
              <a:spcBef>
                <a:spcPts val="0"/>
              </a:spcBef>
              <a:buClr>
                <a:srgbClr val="C81501"/>
              </a:buClr>
              <a:buFont typeface="Wingdings" panose="05000000000000000000" pitchFamily="2" charset="2"/>
              <a:buChar char="ü"/>
            </a:pP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rPr>
              <a:t>截至</a:t>
            </a:r>
            <a:r>
              <a:rPr lang="en-US" altLang="zh-CN" sz="2400" kern="100" dirty="0">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400" kern="100" dirty="0">
                <a:latin typeface="Times New Roman" panose="02020603050405020304" pitchFamily="18" charset="0"/>
                <a:ea typeface="DFKai-SB" panose="03000509000000000000" pitchFamily="65" charset="-120"/>
                <a:cs typeface="Times New Roman" panose="02020603050405020304" pitchFamily="18" charset="0"/>
              </a:rPr>
              <a:t>3</a:t>
            </a: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rPr>
              <a:t>月，我國向</a:t>
            </a:r>
            <a:r>
              <a:rPr lang="en-US" altLang="zh-CN" sz="2400" kern="100" dirty="0">
                <a:latin typeface="Times New Roman" panose="02020603050405020304" pitchFamily="18" charset="0"/>
                <a:ea typeface="DFKai-SB" panose="03000509000000000000" pitchFamily="65" charset="-120"/>
                <a:cs typeface="Times New Roman" panose="02020603050405020304" pitchFamily="18" charset="0"/>
              </a:rPr>
              <a:t>80</a:t>
            </a: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rPr>
              <a:t>個國家</a:t>
            </a:r>
            <a:r>
              <a:rPr lang="zh-CN" altLang="en-US" sz="2400" kern="100" dirty="0" smtClean="0">
                <a:latin typeface="Times New Roman" panose="02020603050405020304" pitchFamily="18" charset="0"/>
                <a:ea typeface="DFKai-SB" panose="03000509000000000000" pitchFamily="65" charset="-120"/>
                <a:cs typeface="Times New Roman" panose="02020603050405020304" pitchFamily="18" charset="0"/>
              </a:rPr>
              <a:t>和</a:t>
            </a:r>
            <a:r>
              <a:rPr lang="en-US" altLang="zh-TW" sz="2400" kern="100" dirty="0" smtClean="0">
                <a:latin typeface="Times New Roman" panose="02020603050405020304" pitchFamily="18" charset="0"/>
                <a:ea typeface="DFKai-SB" panose="03000509000000000000" pitchFamily="65" charset="-120"/>
                <a:cs typeface="Times New Roman" panose="02020603050405020304" pitchFamily="18" charset="0"/>
              </a:rPr>
              <a:t>3</a:t>
            </a:r>
            <a:r>
              <a:rPr lang="zh-CN" altLang="en-US" sz="2400" kern="100" dirty="0" smtClean="0">
                <a:latin typeface="Times New Roman" panose="02020603050405020304" pitchFamily="18" charset="0"/>
                <a:ea typeface="DFKai-SB" panose="03000509000000000000" pitchFamily="65" charset="-120"/>
                <a:cs typeface="Times New Roman" panose="02020603050405020304" pitchFamily="18" charset="0"/>
              </a:rPr>
              <a:t>個</a:t>
            </a: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rPr>
              <a:t>國際組織提供疫苗援助，同時向</a:t>
            </a:r>
            <a:r>
              <a:rPr lang="en-US" altLang="zh-CN" sz="2400" kern="100" dirty="0">
                <a:latin typeface="Times New Roman" panose="02020603050405020304" pitchFamily="18" charset="0"/>
                <a:ea typeface="DFKai-SB" panose="03000509000000000000" pitchFamily="65" charset="-120"/>
                <a:cs typeface="Times New Roman" panose="02020603050405020304" pitchFamily="18" charset="0"/>
              </a:rPr>
              <a:t>40</a:t>
            </a: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rPr>
              <a:t>多個國家出口疫苗，同</a:t>
            </a:r>
            <a:r>
              <a:rPr lang="en-US" altLang="zh-CN" sz="2400" kern="100" dirty="0">
                <a:latin typeface="Times New Roman" panose="02020603050405020304" pitchFamily="18" charset="0"/>
                <a:ea typeface="DFKai-SB" panose="03000509000000000000" pitchFamily="65" charset="-120"/>
                <a:cs typeface="Times New Roman" panose="02020603050405020304" pitchFamily="18" charset="0"/>
              </a:rPr>
              <a:t>10</a:t>
            </a: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rPr>
              <a:t>多個國家開展疫苗的研發和生産</a:t>
            </a:r>
            <a:r>
              <a:rPr lang="zh-CN" altLang="en-US" sz="2400" kern="100" dirty="0" smtClean="0">
                <a:latin typeface="Times New Roman" panose="02020603050405020304" pitchFamily="18" charset="0"/>
                <a:ea typeface="DFKai-SB" panose="03000509000000000000" pitchFamily="65" charset="-120"/>
                <a:cs typeface="Times New Roman" panose="02020603050405020304" pitchFamily="18" charset="0"/>
              </a:rPr>
              <a:t>合作</a:t>
            </a:r>
            <a:endParaRPr lang="en-US" altLang="zh-CN" sz="2400" kern="100" dirty="0" smtClean="0">
              <a:latin typeface="Times New Roman" panose="02020603050405020304" pitchFamily="18" charset="0"/>
              <a:ea typeface="DFKai-SB" panose="03000509000000000000" pitchFamily="65" charset="-120"/>
              <a:cs typeface="Times New Roman" panose="02020603050405020304" pitchFamily="18" charset="0"/>
            </a:endParaRPr>
          </a:p>
          <a:p>
            <a:pPr marL="0" indent="0" algn="just">
              <a:lnSpc>
                <a:spcPct val="110000"/>
              </a:lnSpc>
              <a:spcBef>
                <a:spcPts val="0"/>
              </a:spcBef>
              <a:buClr>
                <a:srgbClr val="C81501"/>
              </a:buClr>
              <a:buNone/>
            </a:pPr>
            <a:endParaRPr lang="en-US" altLang="zh-CN" sz="2400" kern="100" dirty="0">
              <a:latin typeface="Times New Roman" panose="02020603050405020304" pitchFamily="18" charset="0"/>
              <a:ea typeface="DFKai-SB" panose="03000509000000000000" pitchFamily="65" charset="-120"/>
              <a:cs typeface="Times New Roman" panose="02020603050405020304" pitchFamily="18" charset="0"/>
            </a:endParaRPr>
          </a:p>
          <a:p>
            <a:pPr marL="0" indent="0" algn="just">
              <a:lnSpc>
                <a:spcPct val="110000"/>
              </a:lnSpc>
              <a:spcBef>
                <a:spcPts val="0"/>
              </a:spcBef>
              <a:buClr>
                <a:srgbClr val="C81501"/>
              </a:buClr>
              <a:buFont typeface="Wingdings" panose="05000000000000000000" pitchFamily="2" charset="2"/>
              <a:buChar char="ü"/>
            </a:pP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rPr>
              <a:t>響應聯合國號召向各國維和人員捐贈疫苗</a:t>
            </a:r>
            <a:endParaRPr lang="zh-TW" altLang="en-US" sz="2400" kern="100" dirty="0">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60000"/>
              </a:lnSpc>
              <a:spcBef>
                <a:spcPts val="600"/>
              </a:spcBef>
              <a:buClr>
                <a:srgbClr val="C81501"/>
              </a:buClr>
              <a:buFont typeface="Wingdings" panose="05000000000000000000" pitchFamily="2" charset="2"/>
              <a:buChar char="ü"/>
            </a:pPr>
            <a:endParaRPr lang="en-US" altLang="zh-CN" sz="2400" kern="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7" name="矩形 6">
            <a:extLst>
              <a:ext uri="{FF2B5EF4-FFF2-40B4-BE49-F238E27FC236}">
                <a16:creationId xmlns:a16="http://schemas.microsoft.com/office/drawing/2014/main" id="{B1A3224F-0EC6-4A2D-BA23-20674561CE91}"/>
              </a:ext>
            </a:extLst>
          </p:cNvPr>
          <p:cNvSpPr/>
          <p:nvPr/>
        </p:nvSpPr>
        <p:spPr>
          <a:xfrm>
            <a:off x="7479420" y="4885521"/>
            <a:ext cx="4214752" cy="646331"/>
          </a:xfrm>
          <a:prstGeom prst="rect">
            <a:avLst/>
          </a:prstGeom>
        </p:spPr>
        <p:txBody>
          <a:bodyPr wrap="square">
            <a:spAutoFit/>
          </a:bodyPr>
          <a:lstStyle/>
          <a:p>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資料及影片</a:t>
            </a: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來源</a:t>
            </a: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 </a:t>
            </a:r>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央視網</a:t>
            </a: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://m.news.cctv.com/2021/03/30/ARTIOmCzQXs8b9grjEwJhwhC210330</a:t>
            </a: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.shtml</a:t>
            </a:r>
            <a:endPar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6" name="矩形 15">
            <a:extLst>
              <a:ext uri="{FF2B5EF4-FFF2-40B4-BE49-F238E27FC236}">
                <a16:creationId xmlns:a16="http://schemas.microsoft.com/office/drawing/2014/main" id="{97E5CDDB-A417-4A42-B18A-18B012C8DD6F}"/>
              </a:ext>
            </a:extLst>
          </p:cNvPr>
          <p:cNvSpPr/>
          <p:nvPr/>
        </p:nvSpPr>
        <p:spPr>
          <a:xfrm>
            <a:off x="4676757" y="1407302"/>
            <a:ext cx="2339102" cy="523220"/>
          </a:xfrm>
          <a:prstGeom prst="rect">
            <a:avLst/>
          </a:prstGeom>
        </p:spPr>
        <p:txBody>
          <a:bodyPr wrap="none">
            <a:spAutoFit/>
          </a:bodyPr>
          <a:lstStyle/>
          <a:p>
            <a:r>
              <a:rPr lang="zh-CN" altLang="en-US" sz="2800" b="1" dirty="0">
                <a:latin typeface="DFKai-SB" panose="03000509000000000000" pitchFamily="65" charset="-120"/>
                <a:ea typeface="DFKai-SB" panose="03000509000000000000" pitchFamily="65" charset="-120"/>
              </a:rPr>
              <a:t>中國疫苗援助</a:t>
            </a:r>
            <a:endParaRPr lang="en-US" altLang="zh-CN" sz="2800" b="1" i="0" dirty="0">
              <a:effectLst/>
              <a:latin typeface="DFKai-SB" panose="03000509000000000000" pitchFamily="65" charset="-120"/>
              <a:ea typeface="DFKai-SB" panose="03000509000000000000" pitchFamily="65" charset="-120"/>
            </a:endParaRPr>
          </a:p>
        </p:txBody>
      </p:sp>
      <p:pic>
        <p:nvPicPr>
          <p:cNvPr id="2" name="圖片 1">
            <a:hlinkClick r:id="rId2"/>
          </p:cNvPr>
          <p:cNvPicPr>
            <a:picLocks noChangeAspect="1"/>
          </p:cNvPicPr>
          <p:nvPr/>
        </p:nvPicPr>
        <p:blipFill rotWithShape="1">
          <a:blip r:embed="rId3"/>
          <a:srcRect l="63737" t="30143" r="22392" b="37742"/>
          <a:stretch/>
        </p:blipFill>
        <p:spPr>
          <a:xfrm>
            <a:off x="7479420" y="2169190"/>
            <a:ext cx="3991658" cy="2599220"/>
          </a:xfrm>
          <a:prstGeom prst="rect">
            <a:avLst/>
          </a:prstGeom>
        </p:spPr>
      </p:pic>
      <p:sp>
        <p:nvSpPr>
          <p:cNvPr id="10" name="任意多边形: 形状 4">
            <a:extLst>
              <a:ext uri="{FF2B5EF4-FFF2-40B4-BE49-F238E27FC236}">
                <a16:creationId xmlns:a16="http://schemas.microsoft.com/office/drawing/2014/main" id="{CD5D41F3-C468-4F25-B01C-DAA0A07678B5}"/>
              </a:ext>
            </a:extLst>
          </p:cNvPr>
          <p:cNvSpPr/>
          <p:nvPr/>
        </p:nvSpPr>
        <p:spPr>
          <a:xfrm>
            <a:off x="2471100" y="132547"/>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國家</a:t>
            </a:r>
            <a:r>
              <a:rPr lang="zh-TW" altLang="en-US" sz="4000" b="1" dirty="0">
                <a:solidFill>
                  <a:srgbClr val="FFFFFF"/>
                </a:solidFill>
                <a:latin typeface="DFKai-SB" panose="03000509000000000000" pitchFamily="65" charset="-120"/>
                <a:ea typeface="DFKai-SB" panose="03000509000000000000" pitchFamily="65" charset="-120"/>
                <a:sym typeface="+mn-ea"/>
              </a:rPr>
              <a:t>對全球公共衞生的貢獻</a:t>
            </a:r>
          </a:p>
        </p:txBody>
      </p:sp>
      <p:sp>
        <p:nvSpPr>
          <p:cNvPr id="11" name="标题 1">
            <a:extLst>
              <a:ext uri="{FF2B5EF4-FFF2-40B4-BE49-F238E27FC236}">
                <a16:creationId xmlns:a16="http://schemas.microsoft.com/office/drawing/2014/main" id="{B27BB15F-8E05-49EB-8D14-B91D7AAE426C}"/>
              </a:ext>
            </a:extLst>
          </p:cNvPr>
          <p:cNvSpPr txBox="1">
            <a:spLocks noChangeArrowheads="1"/>
          </p:cNvSpPr>
          <p:nvPr/>
        </p:nvSpPr>
        <p:spPr bwMode="auto">
          <a:xfrm>
            <a:off x="3224789" y="867681"/>
            <a:ext cx="5807825" cy="5232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gn="ctr">
              <a:lnSpc>
                <a:spcPct val="100000"/>
              </a:lnSpc>
              <a:spcBef>
                <a:spcPct val="0"/>
              </a:spcBef>
              <a:buNone/>
              <a:defRPr sz="2800" b="1">
                <a:latin typeface="DFKai-SB" panose="03000509000000000000" pitchFamily="65" charset="-120"/>
                <a:ea typeface="DFKai-SB" panose="03000509000000000000" pitchFamily="65" charset="-120"/>
                <a:cs typeface="+mj-cs"/>
              </a:defRPr>
            </a:lvl1pPr>
          </a:lstStyle>
          <a:p>
            <a:r>
              <a:rPr lang="zh-CN" altLang="en-US" dirty="0" smtClean="0">
                <a:sym typeface="宋体" panose="02010600030101010101" pitchFamily="2" charset="-122"/>
              </a:rPr>
              <a:t>對全球</a:t>
            </a:r>
            <a:r>
              <a:rPr lang="en-US" altLang="zh-CN" dirty="0">
                <a:latin typeface="Times New Roman" panose="02020603050405020304" pitchFamily="18" charset="0"/>
                <a:cs typeface="Times New Roman" panose="02020603050405020304" pitchFamily="18" charset="0"/>
                <a:sym typeface="宋体" panose="02010600030101010101" pitchFamily="2" charset="-122"/>
              </a:rPr>
              <a:t>COVID-19</a:t>
            </a:r>
            <a:r>
              <a:rPr lang="zh-CN" altLang="en-US" dirty="0" smtClean="0">
                <a:sym typeface="宋体" panose="02010600030101010101" pitchFamily="2" charset="-122"/>
              </a:rPr>
              <a:t>防</a:t>
            </a:r>
            <a:r>
              <a:rPr lang="zh-CN" altLang="en-US" dirty="0">
                <a:sym typeface="宋体" panose="02010600030101010101" pitchFamily="2" charset="-122"/>
              </a:rPr>
              <a:t>控的貢獻</a:t>
            </a:r>
          </a:p>
        </p:txBody>
      </p:sp>
      <p:sp>
        <p:nvSpPr>
          <p:cNvPr id="12" name="Freeform 5">
            <a:extLst>
              <a:ext uri="{FF2B5EF4-FFF2-40B4-BE49-F238E27FC236}">
                <a16:creationId xmlns:a16="http://schemas.microsoft.com/office/drawing/2014/main" id="{B3762B90-018E-4189-8BA5-E32EBFB4468E}"/>
              </a:ext>
            </a:extLst>
          </p:cNvPr>
          <p:cNvSpPr/>
          <p:nvPr/>
        </p:nvSpPr>
        <p:spPr bwMode="auto">
          <a:xfrm>
            <a:off x="2757637" y="919583"/>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 name="投影片編號版面配置區 3"/>
          <p:cNvSpPr>
            <a:spLocks noGrp="1"/>
          </p:cNvSpPr>
          <p:nvPr>
            <p:ph type="sldNum" sz="quarter" idx="10"/>
          </p:nvPr>
        </p:nvSpPr>
        <p:spPr/>
        <p:txBody>
          <a:bodyPr/>
          <a:lstStyle/>
          <a:p>
            <a:pPr>
              <a:defRPr/>
            </a:pPr>
            <a:fld id="{C68A1375-C6F2-41F5-93BB-BAEEB18A553A}" type="slidenum">
              <a:rPr lang="en-US" altLang="en-US" smtClean="0"/>
              <a:pPr>
                <a:defRPr/>
              </a:pPr>
              <a:t>16</a:t>
            </a:fld>
            <a:endParaRPr lang="en-US" altLang="en-US"/>
          </a:p>
        </p:txBody>
      </p:sp>
    </p:spTree>
    <p:extLst>
      <p:ext uri="{BB962C8B-B14F-4D97-AF65-F5344CB8AC3E}">
        <p14:creationId xmlns:p14="http://schemas.microsoft.com/office/powerpoint/2010/main" val="3585043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
            <a:extLst>
              <a:ext uri="{FF2B5EF4-FFF2-40B4-BE49-F238E27FC236}">
                <a16:creationId xmlns:a16="http://schemas.microsoft.com/office/drawing/2014/main" id="{FF2C1475-9F57-4043-B308-50AACCA138F9}"/>
              </a:ext>
            </a:extLst>
          </p:cNvPr>
          <p:cNvSpPr txBox="1">
            <a:spLocks noChangeArrowheads="1"/>
          </p:cNvSpPr>
          <p:nvPr/>
        </p:nvSpPr>
        <p:spPr bwMode="auto">
          <a:xfrm>
            <a:off x="3254255" y="1366236"/>
            <a:ext cx="5561312" cy="4801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indent="0">
              <a:lnSpc>
                <a:spcPct val="90000"/>
              </a:lnSpc>
              <a:spcBef>
                <a:spcPct val="0"/>
              </a:spcBef>
              <a:buNone/>
              <a:defRPr sz="2800" b="1" kern="0">
                <a:latin typeface="DFKai-SB" panose="03000509000000000000" pitchFamily="65" charset="-120"/>
                <a:ea typeface="DFKai-SB" panose="03000509000000000000" pitchFamily="65" charset="-120"/>
                <a:cs typeface="+mj-cs"/>
              </a:defRPr>
            </a:lvl1pPr>
          </a:lstStyle>
          <a:p>
            <a:r>
              <a:rPr lang="zh-CN" altLang="en-US" dirty="0"/>
              <a:t>提供資金援助，加強全球抗疫能力</a:t>
            </a:r>
            <a:endParaRPr lang="en-US" altLang="zh-CN" dirty="0"/>
          </a:p>
        </p:txBody>
      </p:sp>
      <p:sp>
        <p:nvSpPr>
          <p:cNvPr id="15" name="Freeform 5">
            <a:extLst>
              <a:ext uri="{FF2B5EF4-FFF2-40B4-BE49-F238E27FC236}">
                <a16:creationId xmlns:a16="http://schemas.microsoft.com/office/drawing/2014/main" id="{B3762B90-018E-4189-8BA5-E32EBFB4468E}"/>
              </a:ext>
            </a:extLst>
          </p:cNvPr>
          <p:cNvSpPr/>
          <p:nvPr/>
        </p:nvSpPr>
        <p:spPr bwMode="auto">
          <a:xfrm>
            <a:off x="2573961" y="925973"/>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 name="矩形 1">
            <a:extLst>
              <a:ext uri="{FF2B5EF4-FFF2-40B4-BE49-F238E27FC236}">
                <a16:creationId xmlns:a16="http://schemas.microsoft.com/office/drawing/2014/main" id="{D59DE953-B653-491C-AB56-26AC23869E30}"/>
              </a:ext>
            </a:extLst>
          </p:cNvPr>
          <p:cNvSpPr/>
          <p:nvPr/>
        </p:nvSpPr>
        <p:spPr>
          <a:xfrm>
            <a:off x="564830" y="1892767"/>
            <a:ext cx="10928235" cy="3970318"/>
          </a:xfrm>
          <a:prstGeom prst="rect">
            <a:avLst/>
          </a:prstGeom>
          <a:solidFill>
            <a:schemeClr val="tx2">
              <a:lumMod val="20000"/>
              <a:lumOff val="80000"/>
            </a:schemeClr>
          </a:solidFill>
        </p:spPr>
        <p:txBody>
          <a:bodyPr wrap="square">
            <a:spAutoFit/>
          </a:bodyPr>
          <a:lstStyle/>
          <a:p>
            <a:pPr marL="342900" indent="-342900">
              <a:lnSpc>
                <a:spcPct val="150000"/>
              </a:lnSpc>
              <a:buClr>
                <a:srgbClr val="C00000"/>
              </a:buClr>
              <a:buFont typeface="Wingdings" panose="05000000000000000000" pitchFamily="2" charset="2"/>
              <a:buChar char="ü"/>
            </a:pPr>
            <a:r>
              <a:rPr lang="zh-CN" altLang="en-US" sz="2400" kern="0" dirty="0">
                <a:latin typeface="Times New Roman" panose="02020603050405020304" pitchFamily="18" charset="0"/>
                <a:ea typeface="DFKai-SB" panose="03000509000000000000" pitchFamily="65" charset="-120"/>
                <a:cs typeface="Times New Roman" panose="02020603050405020304" pitchFamily="18" charset="0"/>
              </a:rPr>
              <a:t>向</a:t>
            </a:r>
            <a:r>
              <a:rPr lang="zh-CN" altLang="en-US" sz="2400" kern="0" dirty="0" smtClean="0">
                <a:latin typeface="Times New Roman" panose="02020603050405020304" pitchFamily="18" charset="0"/>
                <a:ea typeface="DFKai-SB" panose="03000509000000000000" pitchFamily="65" charset="-120"/>
                <a:cs typeface="Times New Roman" panose="02020603050405020304" pitchFamily="18" charset="0"/>
              </a:rPr>
              <a:t>世衞分別</a:t>
            </a:r>
            <a:r>
              <a:rPr lang="zh-CN" altLang="en-US" sz="2400" kern="0" dirty="0">
                <a:latin typeface="Times New Roman" panose="02020603050405020304" pitchFamily="18" charset="0"/>
                <a:ea typeface="DFKai-SB" panose="03000509000000000000" pitchFamily="65" charset="-120"/>
                <a:cs typeface="Times New Roman" panose="02020603050405020304" pitchFamily="18" charset="0"/>
              </a:rPr>
              <a:t>捐款</a:t>
            </a:r>
            <a:r>
              <a:rPr lang="en-US" altLang="zh-CN" sz="2400" kern="0" dirty="0">
                <a:latin typeface="Times New Roman" panose="02020603050405020304" pitchFamily="18" charset="0"/>
                <a:ea typeface="DFKai-SB" panose="03000509000000000000" pitchFamily="65" charset="-120"/>
                <a:cs typeface="Times New Roman" panose="02020603050405020304" pitchFamily="18" charset="0"/>
              </a:rPr>
              <a:t>2000</a:t>
            </a:r>
            <a:r>
              <a:rPr lang="zh-CN" altLang="en-US" sz="2400" kern="0" dirty="0">
                <a:latin typeface="Times New Roman" panose="02020603050405020304" pitchFamily="18" charset="0"/>
                <a:ea typeface="DFKai-SB" panose="03000509000000000000" pitchFamily="65" charset="-120"/>
                <a:cs typeface="Times New Roman" panose="02020603050405020304" pitchFamily="18" charset="0"/>
              </a:rPr>
              <a:t>萬美元和</a:t>
            </a:r>
            <a:r>
              <a:rPr lang="en-US" altLang="zh-CN" sz="2400" kern="0" dirty="0">
                <a:latin typeface="Times New Roman" panose="02020603050405020304" pitchFamily="18" charset="0"/>
                <a:ea typeface="DFKai-SB" panose="03000509000000000000" pitchFamily="65" charset="-120"/>
                <a:cs typeface="Times New Roman" panose="02020603050405020304" pitchFamily="18" charset="0"/>
              </a:rPr>
              <a:t>3000</a:t>
            </a:r>
            <a:r>
              <a:rPr lang="zh-CN" altLang="en-US" sz="2400" kern="0" dirty="0">
                <a:latin typeface="Times New Roman" panose="02020603050405020304" pitchFamily="18" charset="0"/>
                <a:ea typeface="DFKai-SB" panose="03000509000000000000" pitchFamily="65" charset="-120"/>
                <a:cs typeface="Times New Roman" panose="02020603050405020304" pitchFamily="18" charset="0"/>
              </a:rPr>
              <a:t>萬美元，開展抗</a:t>
            </a:r>
            <a:r>
              <a:rPr lang="zh-CN" altLang="en-US" sz="2400" kern="0" dirty="0" smtClean="0">
                <a:latin typeface="Times New Roman" panose="02020603050405020304" pitchFamily="18" charset="0"/>
                <a:ea typeface="DFKai-SB" panose="03000509000000000000" pitchFamily="65" charset="-120"/>
                <a:cs typeface="Times New Roman" panose="02020603050405020304" pitchFamily="18" charset="0"/>
              </a:rPr>
              <a:t>擊</a:t>
            </a:r>
            <a:r>
              <a:rPr lang="en-US" altLang="zh-CN" sz="2400" kern="0" dirty="0">
                <a:latin typeface="Times New Roman" panose="02020603050405020304" pitchFamily="18" charset="0"/>
                <a:ea typeface="DFKai-SB" panose="03000509000000000000" pitchFamily="65" charset="-120"/>
                <a:cs typeface="Times New Roman" panose="02020603050405020304" pitchFamily="18" charset="0"/>
              </a:rPr>
              <a:t>COVID-19</a:t>
            </a:r>
            <a:r>
              <a:rPr lang="zh-CN" altLang="en-US" sz="2400" kern="0" dirty="0" smtClean="0">
                <a:latin typeface="Times New Roman" panose="02020603050405020304" pitchFamily="18" charset="0"/>
                <a:ea typeface="DFKai-SB" panose="03000509000000000000" pitchFamily="65" charset="-120"/>
                <a:cs typeface="Times New Roman" panose="02020603050405020304" pitchFamily="18" charset="0"/>
              </a:rPr>
              <a:t>疫</a:t>
            </a:r>
            <a:r>
              <a:rPr lang="zh-CN" altLang="en-US" sz="2400" kern="0" dirty="0">
                <a:latin typeface="Times New Roman" panose="02020603050405020304" pitchFamily="18" charset="0"/>
                <a:ea typeface="DFKai-SB" panose="03000509000000000000" pitchFamily="65" charset="-120"/>
                <a:cs typeface="Times New Roman" panose="02020603050405020304" pitchFamily="18" charset="0"/>
              </a:rPr>
              <a:t>情國際合作，特別是幫助</a:t>
            </a:r>
            <a:r>
              <a:rPr lang="zh-CN" altLang="en-US" sz="2400" kern="0" dirty="0" smtClean="0">
                <a:latin typeface="Times New Roman" panose="02020603050405020304" pitchFamily="18" charset="0"/>
                <a:ea typeface="DFKai-SB" panose="03000509000000000000" pitchFamily="65" charset="-120"/>
                <a:cs typeface="Times New Roman" panose="02020603050405020304" pitchFamily="18" charset="0"/>
              </a:rPr>
              <a:t>公共衞生</a:t>
            </a:r>
            <a:r>
              <a:rPr lang="zh-CN" altLang="en-US" sz="2400" kern="0" dirty="0">
                <a:latin typeface="Times New Roman" panose="02020603050405020304" pitchFamily="18" charset="0"/>
                <a:ea typeface="DFKai-SB" panose="03000509000000000000" pitchFamily="65" charset="-120"/>
                <a:cs typeface="Times New Roman" panose="02020603050405020304" pitchFamily="18" charset="0"/>
              </a:rPr>
              <a:t>體系薄弱的發展中國家有效應對疫情。</a:t>
            </a:r>
            <a:endParaRPr lang="en-US" altLang="zh-CN" sz="2400" kern="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gn="just">
              <a:lnSpc>
                <a:spcPct val="150000"/>
              </a:lnSpc>
              <a:buClr>
                <a:srgbClr val="C00000"/>
              </a:buClr>
              <a:buFont typeface="Wingdings" panose="05000000000000000000" pitchFamily="2" charset="2"/>
              <a:buChar char="ü"/>
            </a:pP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rPr>
              <a:t>在設立</a:t>
            </a:r>
            <a:r>
              <a:rPr lang="en-US" altLang="zh-CN" sz="2400" kern="100" dirty="0">
                <a:latin typeface="Times New Roman" panose="02020603050405020304" pitchFamily="18" charset="0"/>
                <a:ea typeface="DFKai-SB" panose="03000509000000000000" pitchFamily="65" charset="-120"/>
                <a:cs typeface="Times New Roman" panose="02020603050405020304" pitchFamily="18" charset="0"/>
              </a:rPr>
              <a:t>20</a:t>
            </a: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rPr>
              <a:t>億元人民幣抗疫合作專項資金之後，我國在第</a:t>
            </a:r>
            <a:r>
              <a:rPr lang="en-US" altLang="zh-CN" sz="2400" kern="100" dirty="0">
                <a:latin typeface="Times New Roman" panose="02020603050405020304" pitchFamily="18" charset="0"/>
                <a:ea typeface="DFKai-SB" panose="03000509000000000000" pitchFamily="65" charset="-120"/>
                <a:cs typeface="Times New Roman" panose="02020603050405020304" pitchFamily="18" charset="0"/>
              </a:rPr>
              <a:t>73</a:t>
            </a: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rPr>
              <a:t>屆</a:t>
            </a:r>
            <a:r>
              <a:rPr lang="zh-CN" altLang="en-US" sz="2400" kern="100" dirty="0" smtClean="0">
                <a:latin typeface="Times New Roman" panose="02020603050405020304" pitchFamily="18" charset="0"/>
                <a:ea typeface="DFKai-SB" panose="03000509000000000000" pitchFamily="65" charset="-120"/>
                <a:cs typeface="Times New Roman" panose="02020603050405020304" pitchFamily="18" charset="0"/>
              </a:rPr>
              <a:t>世界衞生</a:t>
            </a: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rPr>
              <a:t>大會上</a:t>
            </a:r>
            <a:r>
              <a:rPr lang="zh-CN" altLang="en-US" sz="2400" kern="100" dirty="0" smtClean="0">
                <a:latin typeface="Times New Roman" panose="02020603050405020304" pitchFamily="18" charset="0"/>
                <a:ea typeface="DFKai-SB" panose="03000509000000000000" pitchFamily="65" charset="-120"/>
                <a:cs typeface="Times New Roman" panose="02020603050405020304" pitchFamily="18" charset="0"/>
              </a:rPr>
              <a:t>宣布在</a:t>
            </a: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rPr>
              <a:t>兩年內提供</a:t>
            </a:r>
            <a:r>
              <a:rPr lang="en-US" altLang="zh-CN" sz="2400" kern="100" dirty="0">
                <a:latin typeface="Times New Roman" panose="02020603050405020304" pitchFamily="18" charset="0"/>
                <a:ea typeface="DFKai-SB" panose="03000509000000000000" pitchFamily="65" charset="-120"/>
                <a:cs typeface="Times New Roman" panose="02020603050405020304" pitchFamily="18" charset="0"/>
              </a:rPr>
              <a:t>20</a:t>
            </a: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rPr>
              <a:t>億美元國際援助，用於支持受疫情影響的國家特別是發展中國家抗疫以及經濟社會恢復發展。</a:t>
            </a:r>
            <a:endParaRPr lang="en-US" altLang="zh-CN" sz="2400" kern="1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nSpc>
                <a:spcPct val="150000"/>
              </a:lnSpc>
              <a:buClr>
                <a:srgbClr val="C00000"/>
              </a:buClr>
              <a:buFont typeface="Wingdings" panose="05000000000000000000" pitchFamily="2" charset="2"/>
              <a:buChar char="ü"/>
            </a:pP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rPr>
              <a:t>中國在</a:t>
            </a:r>
            <a:r>
              <a:rPr lang="en-US" altLang="zh-CN" sz="2400" kern="100" dirty="0">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rPr>
              <a:t>年全球健康峰會上</a:t>
            </a:r>
            <a:r>
              <a:rPr lang="zh-CN" altLang="en-US" sz="2400" kern="100" dirty="0" smtClean="0">
                <a:latin typeface="Times New Roman" panose="02020603050405020304" pitchFamily="18" charset="0"/>
                <a:ea typeface="DFKai-SB" panose="03000509000000000000" pitchFamily="65" charset="-120"/>
                <a:cs typeface="Times New Roman" panose="02020603050405020304" pitchFamily="18" charset="0"/>
              </a:rPr>
              <a:t>宣布，</a:t>
            </a: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rPr>
              <a:t>將在未來</a:t>
            </a:r>
            <a:r>
              <a:rPr lang="en-US" altLang="zh-CN" sz="2400" kern="100" dirty="0">
                <a:latin typeface="Times New Roman" panose="02020603050405020304" pitchFamily="18" charset="0"/>
                <a:ea typeface="DFKai-SB" panose="03000509000000000000" pitchFamily="65" charset="-120"/>
                <a:cs typeface="Times New Roman" panose="02020603050405020304" pitchFamily="18" charset="0"/>
              </a:rPr>
              <a:t>3</a:t>
            </a: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rPr>
              <a:t>年內再提供</a:t>
            </a:r>
            <a:r>
              <a:rPr lang="en-US" altLang="zh-CN" sz="2400" kern="100" dirty="0">
                <a:latin typeface="Times New Roman" panose="02020603050405020304" pitchFamily="18" charset="0"/>
                <a:ea typeface="DFKai-SB" panose="03000509000000000000" pitchFamily="65" charset="-120"/>
                <a:cs typeface="Times New Roman" panose="02020603050405020304" pitchFamily="18" charset="0"/>
              </a:rPr>
              <a:t>30</a:t>
            </a: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rPr>
              <a:t>億美元國際援助，用於支持發展中國家抗疫和恢復經濟社會發展</a:t>
            </a:r>
            <a:r>
              <a:rPr lang="zh-CN" altLang="en-US" sz="2400" kern="100" dirty="0" smtClean="0">
                <a:latin typeface="Times New Roman" panose="02020603050405020304" pitchFamily="18" charset="0"/>
                <a:ea typeface="DFKai-SB" panose="03000509000000000000" pitchFamily="65" charset="-120"/>
                <a:cs typeface="Times New Roman" panose="02020603050405020304" pitchFamily="18" charset="0"/>
              </a:rPr>
              <a:t>。</a:t>
            </a:r>
          </a:p>
        </p:txBody>
      </p:sp>
      <p:sp>
        <p:nvSpPr>
          <p:cNvPr id="3" name="矩形 2"/>
          <p:cNvSpPr/>
          <p:nvPr/>
        </p:nvSpPr>
        <p:spPr>
          <a:xfrm>
            <a:off x="894039" y="5909485"/>
            <a:ext cx="5706266" cy="769441"/>
          </a:xfrm>
          <a:prstGeom prst="rect">
            <a:avLst/>
          </a:prstGeom>
        </p:spPr>
        <p:txBody>
          <a:bodyPr wrap="square">
            <a:spAutoFit/>
          </a:bodyPr>
          <a:lstStyle/>
          <a:p>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資料來源：</a:t>
            </a:r>
            <a:endParaRPr lang="en-US" sz="11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新華網 </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1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sz="1100" dirty="0">
                <a:latin typeface="Times New Roman" panose="02020603050405020304" pitchFamily="18" charset="0"/>
                <a:ea typeface="標楷體" panose="03000509000000000000" pitchFamily="65" charset="-120"/>
                <a:cs typeface="Times New Roman" panose="02020603050405020304" pitchFamily="18" charset="0"/>
              </a:rPr>
              <a:t>://</a:t>
            </a:r>
            <a:r>
              <a:rPr lang="en-US" sz="1100" dirty="0" smtClean="0">
                <a:latin typeface="Times New Roman" panose="02020603050405020304" pitchFamily="18" charset="0"/>
                <a:ea typeface="標楷體" panose="03000509000000000000" pitchFamily="65" charset="-120"/>
                <a:cs typeface="Times New Roman" panose="02020603050405020304" pitchFamily="18" charset="0"/>
              </a:rPr>
              <a:t>www.xinhuanet.com/world/2020-04/23/c_1125896253.htm</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1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中國政府網 </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1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sz="1100" dirty="0">
                <a:latin typeface="Times New Roman" panose="02020603050405020304" pitchFamily="18" charset="0"/>
                <a:ea typeface="標楷體" panose="03000509000000000000" pitchFamily="65" charset="-120"/>
                <a:cs typeface="Times New Roman" panose="02020603050405020304" pitchFamily="18" charset="0"/>
              </a:rPr>
              <a:t>://</a:t>
            </a:r>
            <a:r>
              <a:rPr lang="en-US" sz="1100" dirty="0" smtClean="0">
                <a:latin typeface="Times New Roman" panose="02020603050405020304" pitchFamily="18" charset="0"/>
                <a:ea typeface="標楷體" panose="03000509000000000000" pitchFamily="65" charset="-120"/>
                <a:cs typeface="Times New Roman" panose="02020603050405020304" pitchFamily="18" charset="0"/>
              </a:rPr>
              <a:t>www.gov.cn/xinwen/2020-05/18/content_5512733.htm</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1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人民網 </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1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sz="1100" dirty="0">
                <a:latin typeface="Times New Roman" panose="02020603050405020304" pitchFamily="18" charset="0"/>
                <a:ea typeface="標楷體" panose="03000509000000000000" pitchFamily="65" charset="-120"/>
                <a:cs typeface="Times New Roman" panose="02020603050405020304" pitchFamily="18" charset="0"/>
              </a:rPr>
              <a:t>://</a:t>
            </a:r>
            <a:r>
              <a:rPr lang="en-US" sz="1100" dirty="0" smtClean="0">
                <a:latin typeface="Times New Roman" panose="02020603050405020304" pitchFamily="18" charset="0"/>
                <a:ea typeface="標楷體" panose="03000509000000000000" pitchFamily="65" charset="-120"/>
                <a:cs typeface="Times New Roman" panose="02020603050405020304" pitchFamily="18" charset="0"/>
              </a:rPr>
              <a:t>politics.people.com.cn/BIG5/n1/2021/0521/c1024-32110237.html</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100"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任意多边形: 形状 4">
            <a:extLst>
              <a:ext uri="{FF2B5EF4-FFF2-40B4-BE49-F238E27FC236}">
                <a16:creationId xmlns:a16="http://schemas.microsoft.com/office/drawing/2014/main" id="{CD5D41F3-C468-4F25-B01C-DAA0A07678B5}"/>
              </a:ext>
            </a:extLst>
          </p:cNvPr>
          <p:cNvSpPr/>
          <p:nvPr/>
        </p:nvSpPr>
        <p:spPr>
          <a:xfrm>
            <a:off x="2471100" y="132547"/>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國家</a:t>
            </a:r>
            <a:r>
              <a:rPr lang="zh-TW" altLang="en-US" sz="4000" b="1" dirty="0">
                <a:solidFill>
                  <a:srgbClr val="FFFFFF"/>
                </a:solidFill>
                <a:latin typeface="DFKai-SB" panose="03000509000000000000" pitchFamily="65" charset="-120"/>
                <a:ea typeface="DFKai-SB" panose="03000509000000000000" pitchFamily="65" charset="-120"/>
                <a:sym typeface="+mn-ea"/>
              </a:rPr>
              <a:t>對全球公共衞生的貢獻</a:t>
            </a:r>
          </a:p>
        </p:txBody>
      </p:sp>
      <p:sp>
        <p:nvSpPr>
          <p:cNvPr id="7" name="标题 1">
            <a:extLst>
              <a:ext uri="{FF2B5EF4-FFF2-40B4-BE49-F238E27FC236}">
                <a16:creationId xmlns:a16="http://schemas.microsoft.com/office/drawing/2014/main" id="{B27BB15F-8E05-49EB-8D14-B91D7AAE426C}"/>
              </a:ext>
            </a:extLst>
          </p:cNvPr>
          <p:cNvSpPr txBox="1">
            <a:spLocks noChangeArrowheads="1"/>
          </p:cNvSpPr>
          <p:nvPr/>
        </p:nvSpPr>
        <p:spPr bwMode="auto">
          <a:xfrm>
            <a:off x="3079568" y="843016"/>
            <a:ext cx="5807825" cy="5232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gn="ctr">
              <a:lnSpc>
                <a:spcPct val="100000"/>
              </a:lnSpc>
              <a:spcBef>
                <a:spcPct val="0"/>
              </a:spcBef>
              <a:buNone/>
              <a:defRPr sz="2800" b="1">
                <a:latin typeface="DFKai-SB" panose="03000509000000000000" pitchFamily="65" charset="-120"/>
                <a:ea typeface="DFKai-SB" panose="03000509000000000000" pitchFamily="65" charset="-120"/>
                <a:cs typeface="+mj-cs"/>
              </a:defRPr>
            </a:lvl1pPr>
          </a:lstStyle>
          <a:p>
            <a:r>
              <a:rPr lang="zh-CN" altLang="en-US" dirty="0" smtClean="0">
                <a:sym typeface="宋体" panose="02010600030101010101" pitchFamily="2" charset="-122"/>
              </a:rPr>
              <a:t>對全球</a:t>
            </a:r>
            <a:r>
              <a:rPr lang="en-US" altLang="zh-CN" dirty="0">
                <a:latin typeface="Times New Roman" panose="02020603050405020304" pitchFamily="18" charset="0"/>
                <a:cs typeface="Times New Roman" panose="02020603050405020304" pitchFamily="18" charset="0"/>
                <a:sym typeface="宋体" panose="02010600030101010101" pitchFamily="2" charset="-122"/>
              </a:rPr>
              <a:t>COVID-19</a:t>
            </a:r>
            <a:r>
              <a:rPr lang="zh-CN" altLang="en-US" dirty="0" smtClean="0">
                <a:sym typeface="宋体" panose="02010600030101010101" pitchFamily="2" charset="-122"/>
              </a:rPr>
              <a:t>防</a:t>
            </a:r>
            <a:r>
              <a:rPr lang="zh-CN" altLang="en-US" dirty="0">
                <a:sym typeface="宋体" panose="02010600030101010101" pitchFamily="2" charset="-122"/>
              </a:rPr>
              <a:t>控的貢獻</a:t>
            </a:r>
          </a:p>
        </p:txBody>
      </p:sp>
      <p:sp>
        <p:nvSpPr>
          <p:cNvPr id="4" name="投影片編號版面配置區 3"/>
          <p:cNvSpPr>
            <a:spLocks noGrp="1"/>
          </p:cNvSpPr>
          <p:nvPr>
            <p:ph type="sldNum" sz="quarter" idx="10"/>
          </p:nvPr>
        </p:nvSpPr>
        <p:spPr/>
        <p:txBody>
          <a:bodyPr/>
          <a:lstStyle/>
          <a:p>
            <a:pPr>
              <a:defRPr/>
            </a:pPr>
            <a:fld id="{C68A1375-C6F2-41F5-93BB-BAEEB18A553A}" type="slidenum">
              <a:rPr lang="en-US" altLang="en-US" smtClean="0"/>
              <a:pPr>
                <a:defRPr/>
              </a:pPr>
              <a:t>17</a:t>
            </a:fld>
            <a:endParaRPr lang="en-US" altLang="en-US"/>
          </a:p>
        </p:txBody>
      </p:sp>
    </p:spTree>
    <p:extLst>
      <p:ext uri="{BB962C8B-B14F-4D97-AF65-F5344CB8AC3E}">
        <p14:creationId xmlns:p14="http://schemas.microsoft.com/office/powerpoint/2010/main" val="40713275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53899" y="5228496"/>
            <a:ext cx="4442869" cy="461665"/>
          </a:xfrm>
          <a:prstGeom prst="rect">
            <a:avLst/>
          </a:prstGeom>
          <a:noFill/>
        </p:spPr>
        <p:txBody>
          <a:bodyPr wrap="square" rtlCol="0">
            <a:spAutoFit/>
          </a:bodyPr>
          <a:lstStyle/>
          <a:p>
            <a:pPr latinLnBrk="1"/>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a:t>
            </a:r>
            <a:r>
              <a:rPr lang="zh-CN" altLang="en-US" sz="1200"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中國政府網</a:t>
            </a:r>
            <a:endParaRPr lang="en-US" altLang="zh-CN" sz="1200" dirty="0" smtClean="0">
              <a:latin typeface="Times New Roman" panose="02020603050405020304" pitchFamily="18" charset="0"/>
              <a:ea typeface="標楷體" panose="03000509000000000000" pitchFamily="65" charset="-120"/>
              <a:cs typeface="Times New Roman" panose="02020603050405020304" pitchFamily="18" charset="0"/>
            </a:endParaRPr>
          </a:p>
          <a:p>
            <a:pPr latinLnBrk="1"/>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標楷體" panose="03000509000000000000" pitchFamily="65" charset="-120"/>
                <a:cs typeface="Times New Roman" panose="02020603050405020304" pitchFamily="18" charset="0"/>
              </a:rPr>
              <a:t>www.gov.cn/xinwen/2014-08/10/content_2733173.htm</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标题 1">
            <a:extLst>
              <a:ext uri="{FF2B5EF4-FFF2-40B4-BE49-F238E27FC236}">
                <a16:creationId xmlns:a16="http://schemas.microsoft.com/office/drawing/2014/main" id="{9F2049EC-A169-40B6-A9F1-281E5DC35381}"/>
              </a:ext>
            </a:extLst>
          </p:cNvPr>
          <p:cNvSpPr txBox="1">
            <a:spLocks noChangeArrowheads="1"/>
          </p:cNvSpPr>
          <p:nvPr/>
        </p:nvSpPr>
        <p:spPr bwMode="auto">
          <a:xfrm>
            <a:off x="3079568" y="1056353"/>
            <a:ext cx="6408273" cy="5232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gn="ctr">
              <a:lnSpc>
                <a:spcPct val="100000"/>
              </a:lnSpc>
              <a:spcBef>
                <a:spcPct val="0"/>
              </a:spcBef>
              <a:buNone/>
              <a:defRPr sz="2800" b="1">
                <a:latin typeface="DFKai-SB" panose="03000509000000000000" pitchFamily="65" charset="-120"/>
                <a:ea typeface="DFKai-SB" panose="03000509000000000000" pitchFamily="65" charset="-120"/>
                <a:cs typeface="+mj-cs"/>
              </a:defRPr>
            </a:lvl1pPr>
          </a:lstStyle>
          <a:p>
            <a:r>
              <a:rPr lang="zh-CN" altLang="en-US" dirty="0" smtClean="0">
                <a:sym typeface="宋体" panose="02010600030101010101" pitchFamily="2" charset="-122"/>
              </a:rPr>
              <a:t>對西非伊</a:t>
            </a:r>
            <a:r>
              <a:rPr lang="zh-CN" altLang="en-US" dirty="0">
                <a:sym typeface="宋体" panose="02010600030101010101" pitchFamily="2" charset="-122"/>
              </a:rPr>
              <a:t>波</a:t>
            </a:r>
            <a:r>
              <a:rPr lang="zh-CN" altLang="en-US" dirty="0" smtClean="0">
                <a:sym typeface="宋体" panose="02010600030101010101" pitchFamily="2" charset="-122"/>
              </a:rPr>
              <a:t>拉病毒</a:t>
            </a:r>
            <a:r>
              <a:rPr lang="zh-CN" altLang="en-US" dirty="0">
                <a:sym typeface="宋体" panose="02010600030101010101" pitchFamily="2" charset="-122"/>
              </a:rPr>
              <a:t>病疫情防控的貢獻</a:t>
            </a:r>
          </a:p>
        </p:txBody>
      </p:sp>
      <p:sp>
        <p:nvSpPr>
          <p:cNvPr id="5" name="矩形 4">
            <a:extLst>
              <a:ext uri="{FF2B5EF4-FFF2-40B4-BE49-F238E27FC236}">
                <a16:creationId xmlns:a16="http://schemas.microsoft.com/office/drawing/2014/main" id="{7B4B1E6A-3ACC-4CFC-AC55-FED6A5C99395}"/>
              </a:ext>
            </a:extLst>
          </p:cNvPr>
          <p:cNvSpPr/>
          <p:nvPr/>
        </p:nvSpPr>
        <p:spPr>
          <a:xfrm>
            <a:off x="535038" y="1867422"/>
            <a:ext cx="6547406" cy="3108543"/>
          </a:xfrm>
          <a:prstGeom prst="rect">
            <a:avLst/>
          </a:prstGeom>
        </p:spPr>
        <p:txBody>
          <a:bodyPr wrap="square">
            <a:spAutoFit/>
          </a:bodyPr>
          <a:lstStyle/>
          <a:p>
            <a:pPr>
              <a:buClr>
                <a:srgbClr val="C00000"/>
              </a:buClr>
              <a:buSzPct val="150000"/>
            </a:pPr>
            <a:r>
              <a:rPr lang="en-US" altLang="zh-CN" sz="2800" dirty="0">
                <a:latin typeface="DFKai-SB" panose="03000509000000000000" pitchFamily="65" charset="-120"/>
                <a:ea typeface="DFKai-SB" panose="03000509000000000000" pitchFamily="65" charset="-12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2014</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年</a:t>
            </a:r>
            <a:r>
              <a:rPr lang="zh-CN" altLang="en-US" sz="2800" dirty="0" smtClean="0">
                <a:latin typeface="DFKai-SB" panose="03000509000000000000" pitchFamily="65" charset="-120"/>
                <a:ea typeface="DFKai-SB" panose="03000509000000000000" pitchFamily="65" charset="-120"/>
              </a:rPr>
              <a:t>西非</a:t>
            </a:r>
            <a:r>
              <a:rPr lang="zh-TW" altLang="en-US" sz="2800" dirty="0" smtClean="0">
                <a:latin typeface="DFKai-SB" panose="03000509000000000000" pitchFamily="65" charset="-120"/>
                <a:ea typeface="DFKai-SB" panose="03000509000000000000" pitchFamily="65" charset="-120"/>
              </a:rPr>
              <a:t>爆</a:t>
            </a:r>
            <a:r>
              <a:rPr lang="zh-CN" altLang="en-US" sz="2800" dirty="0" smtClean="0">
                <a:latin typeface="DFKai-SB" panose="03000509000000000000" pitchFamily="65" charset="-120"/>
                <a:ea typeface="DFKai-SB" panose="03000509000000000000" pitchFamily="65" charset="-120"/>
              </a:rPr>
              <a:t>發了伊</a:t>
            </a:r>
            <a:r>
              <a:rPr lang="zh-CN" altLang="en-US" sz="2800" dirty="0">
                <a:latin typeface="DFKai-SB" panose="03000509000000000000" pitchFamily="65" charset="-120"/>
                <a:ea typeface="DFKai-SB" panose="03000509000000000000" pitchFamily="65" charset="-120"/>
              </a:rPr>
              <a:t>波</a:t>
            </a:r>
            <a:r>
              <a:rPr lang="zh-CN" altLang="en-US" sz="2800" dirty="0" smtClean="0">
                <a:latin typeface="DFKai-SB" panose="03000509000000000000" pitchFamily="65" charset="-120"/>
                <a:ea typeface="DFKai-SB" panose="03000509000000000000" pitchFamily="65" charset="-120"/>
              </a:rPr>
              <a:t>拉病毒</a:t>
            </a:r>
            <a:r>
              <a:rPr lang="zh-CN" altLang="en-US" sz="2800" dirty="0">
                <a:latin typeface="DFKai-SB" panose="03000509000000000000" pitchFamily="65" charset="-120"/>
                <a:ea typeface="DFKai-SB" panose="03000509000000000000" pitchFamily="65" charset="-120"/>
              </a:rPr>
              <a:t>病疫情。我國率先向西非提供專項援助，派出專家組和醫療隊，指</a:t>
            </a:r>
            <a:r>
              <a:rPr lang="zh-CN" altLang="en-US" sz="2800" dirty="0" smtClean="0">
                <a:latin typeface="DFKai-SB" panose="03000509000000000000" pitchFamily="65" charset="-120"/>
                <a:ea typeface="DFKai-SB" panose="03000509000000000000" pitchFamily="65" charset="-120"/>
              </a:rPr>
              <a:t>導並直接</a:t>
            </a:r>
            <a:r>
              <a:rPr lang="zh-CN" altLang="en-US" sz="2800" dirty="0">
                <a:latin typeface="DFKai-SB" panose="03000509000000000000" pitchFamily="65" charset="-120"/>
                <a:ea typeface="DFKai-SB" panose="03000509000000000000" pitchFamily="65" charset="-120"/>
              </a:rPr>
              <a:t>參加一綫救治，用專機運送醫療防護物資，是累計向非洲提供援助批次最多和醫療物資最多的國家之一，</a:t>
            </a:r>
            <a:r>
              <a:rPr lang="zh-CN" altLang="en-US" sz="2800" dirty="0" smtClean="0">
                <a:latin typeface="DFKai-SB" panose="03000509000000000000" pitchFamily="65" charset="-120"/>
                <a:ea typeface="DFKai-SB" panose="03000509000000000000" pitchFamily="65" charset="-120"/>
              </a:rPr>
              <a:t>在伊</a:t>
            </a:r>
            <a:r>
              <a:rPr lang="zh-CN" altLang="en-US" sz="2800" dirty="0">
                <a:latin typeface="DFKai-SB" panose="03000509000000000000" pitchFamily="65" charset="-120"/>
                <a:ea typeface="DFKai-SB" panose="03000509000000000000" pitchFamily="65" charset="-120"/>
              </a:rPr>
              <a:t>波</a:t>
            </a:r>
            <a:r>
              <a:rPr lang="zh-CN" altLang="en-US" sz="2800" dirty="0" smtClean="0">
                <a:latin typeface="DFKai-SB" panose="03000509000000000000" pitchFamily="65" charset="-120"/>
                <a:ea typeface="DFKai-SB" panose="03000509000000000000" pitchFamily="65" charset="-120"/>
              </a:rPr>
              <a:t>拉病毒</a:t>
            </a:r>
            <a:r>
              <a:rPr lang="zh-CN" altLang="en-US" sz="2800" dirty="0">
                <a:latin typeface="DFKai-SB" panose="03000509000000000000" pitchFamily="65" charset="-120"/>
                <a:ea typeface="DFKai-SB" panose="03000509000000000000" pitchFamily="65" charset="-120"/>
              </a:rPr>
              <a:t>病疫情防控中發揮了重要作用。</a:t>
            </a:r>
          </a:p>
        </p:txBody>
      </p:sp>
      <p:sp>
        <p:nvSpPr>
          <p:cNvPr id="6" name="矩形 5">
            <a:extLst>
              <a:ext uri="{FF2B5EF4-FFF2-40B4-BE49-F238E27FC236}">
                <a16:creationId xmlns:a16="http://schemas.microsoft.com/office/drawing/2014/main" id="{EA5F73B2-53CC-4E90-B2AB-80C6257063E9}"/>
              </a:ext>
            </a:extLst>
          </p:cNvPr>
          <p:cNvSpPr/>
          <p:nvPr/>
        </p:nvSpPr>
        <p:spPr>
          <a:xfrm>
            <a:off x="7392656" y="4716781"/>
            <a:ext cx="3810000" cy="584775"/>
          </a:xfrm>
          <a:prstGeom prst="rect">
            <a:avLst/>
          </a:prstGeom>
        </p:spPr>
        <p:txBody>
          <a:bodyPr wrap="square">
            <a:spAutoFit/>
          </a:bodyPr>
          <a:lstStyle/>
          <a:p>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2014</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8</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10</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日，我國援</a:t>
            </a:r>
            <a:r>
              <a:rPr lang="zh-CN" altLang="en-US" sz="1600" dirty="0" smtClean="0">
                <a:latin typeface="Times New Roman" panose="02020603050405020304" pitchFamily="18" charset="0"/>
                <a:ea typeface="DFKai-SB" panose="03000509000000000000" pitchFamily="65" charset="-120"/>
                <a:cs typeface="Times New Roman" panose="02020603050405020304" pitchFamily="18" charset="0"/>
              </a:rPr>
              <a:t>西非伊</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波</a:t>
            </a:r>
            <a:r>
              <a:rPr lang="zh-CN" altLang="en-US" sz="1600" dirty="0" smtClean="0">
                <a:latin typeface="Times New Roman" panose="02020603050405020304" pitchFamily="18" charset="0"/>
                <a:ea typeface="DFKai-SB" panose="03000509000000000000" pitchFamily="65" charset="-120"/>
                <a:cs typeface="Times New Roman" panose="02020603050405020304" pitchFamily="18" charset="0"/>
              </a:rPr>
              <a:t>拉病毒</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病疫情國家的抗病毒藥品</a:t>
            </a:r>
            <a:r>
              <a:rPr lang="zh-CN" altLang="en-US" sz="1600" dirty="0" smtClean="0">
                <a:latin typeface="Times New Roman" panose="02020603050405020304" pitchFamily="18" charset="0"/>
                <a:ea typeface="DFKai-SB" panose="03000509000000000000" pitchFamily="65" charset="-120"/>
                <a:cs typeface="Times New Roman" panose="02020603050405020304" pitchFamily="18" charset="0"/>
              </a:rPr>
              <a:t>物資</a:t>
            </a:r>
            <a:r>
              <a:rPr lang="zh-TW" altLang="en-US" sz="1600" dirty="0" smtClean="0">
                <a:latin typeface="Times New Roman" panose="02020603050405020304" pitchFamily="18" charset="0"/>
                <a:ea typeface="DFKai-SB" panose="03000509000000000000" pitchFamily="65" charset="-120"/>
                <a:cs typeface="Times New Roman" panose="02020603050405020304" pitchFamily="18" charset="0"/>
              </a:rPr>
              <a:t>啟</a:t>
            </a:r>
            <a:r>
              <a:rPr lang="zh-CN" altLang="en-US" sz="1600" dirty="0" smtClean="0">
                <a:latin typeface="Times New Roman" panose="02020603050405020304" pitchFamily="18" charset="0"/>
                <a:ea typeface="DFKai-SB" panose="03000509000000000000" pitchFamily="65" charset="-120"/>
                <a:cs typeface="Times New Roman" panose="02020603050405020304" pitchFamily="18" charset="0"/>
              </a:rPr>
              <a:t>運</a:t>
            </a:r>
            <a:endParaRPr lang="en-US" altLang="zh-CN" sz="16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026" name="Picture 2" descr="http://www.xinhuanet.com/world/2014-08/11/126853494_14077121502651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656" y="2046480"/>
            <a:ext cx="3810000" cy="2486026"/>
          </a:xfrm>
          <a:prstGeom prst="rect">
            <a:avLst/>
          </a:prstGeom>
          <a:noFill/>
          <a:extLst>
            <a:ext uri="{909E8E84-426E-40DD-AFC4-6F175D3DCCD1}">
              <a14:hiddenFill xmlns:a14="http://schemas.microsoft.com/office/drawing/2010/main">
                <a:solidFill>
                  <a:srgbClr val="FFFFFF"/>
                </a:solidFill>
              </a14:hiddenFill>
            </a:ext>
          </a:extLst>
        </p:spPr>
      </p:pic>
      <p:sp>
        <p:nvSpPr>
          <p:cNvPr id="7" name="任意多边形: 形状 4">
            <a:extLst>
              <a:ext uri="{FF2B5EF4-FFF2-40B4-BE49-F238E27FC236}">
                <a16:creationId xmlns:a16="http://schemas.microsoft.com/office/drawing/2014/main" id="{CD5D41F3-C468-4F25-B01C-DAA0A07678B5}"/>
              </a:ext>
            </a:extLst>
          </p:cNvPr>
          <p:cNvSpPr/>
          <p:nvPr/>
        </p:nvSpPr>
        <p:spPr>
          <a:xfrm>
            <a:off x="2471100" y="193998"/>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國家</a:t>
            </a:r>
            <a:r>
              <a:rPr lang="zh-TW" altLang="en-US" sz="4000" b="1" dirty="0">
                <a:solidFill>
                  <a:srgbClr val="FFFFFF"/>
                </a:solidFill>
                <a:latin typeface="DFKai-SB" panose="03000509000000000000" pitchFamily="65" charset="-120"/>
                <a:ea typeface="DFKai-SB" panose="03000509000000000000" pitchFamily="65" charset="-120"/>
                <a:sym typeface="+mn-ea"/>
              </a:rPr>
              <a:t>對全球公共衞生的貢獻</a:t>
            </a:r>
          </a:p>
        </p:txBody>
      </p:sp>
      <p:sp>
        <p:nvSpPr>
          <p:cNvPr id="8" name="Freeform 5">
            <a:extLst>
              <a:ext uri="{FF2B5EF4-FFF2-40B4-BE49-F238E27FC236}">
                <a16:creationId xmlns:a16="http://schemas.microsoft.com/office/drawing/2014/main" id="{B3762B90-018E-4189-8BA5-E32EBFB4468E}"/>
              </a:ext>
            </a:extLst>
          </p:cNvPr>
          <p:cNvSpPr/>
          <p:nvPr/>
        </p:nvSpPr>
        <p:spPr bwMode="auto">
          <a:xfrm>
            <a:off x="2471100" y="1056353"/>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 name="投影片編號版面配置區 1"/>
          <p:cNvSpPr>
            <a:spLocks noGrp="1"/>
          </p:cNvSpPr>
          <p:nvPr>
            <p:ph type="sldNum" sz="quarter" idx="10"/>
          </p:nvPr>
        </p:nvSpPr>
        <p:spPr/>
        <p:txBody>
          <a:bodyPr/>
          <a:lstStyle/>
          <a:p>
            <a:pPr>
              <a:defRPr/>
            </a:pPr>
            <a:fld id="{C68A1375-C6F2-41F5-93BB-BAEEB18A553A}" type="slidenum">
              <a:rPr lang="en-US" altLang="en-US" smtClean="0"/>
              <a:pPr>
                <a:defRPr/>
              </a:pPr>
              <a:t>18</a:t>
            </a:fld>
            <a:endParaRPr lang="en-US" altLang="en-US"/>
          </a:p>
        </p:txBody>
      </p:sp>
    </p:spTree>
    <p:extLst>
      <p:ext uri="{BB962C8B-B14F-4D97-AF65-F5344CB8AC3E}">
        <p14:creationId xmlns:p14="http://schemas.microsoft.com/office/powerpoint/2010/main" val="20136947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55976" y="6188535"/>
            <a:ext cx="4465639" cy="600164"/>
          </a:xfrm>
          <a:prstGeom prst="rect">
            <a:avLst/>
          </a:prstGeom>
          <a:noFill/>
        </p:spPr>
        <p:txBody>
          <a:bodyPr wrap="square" rtlCol="0">
            <a:spAutoFit/>
          </a:bodyPr>
          <a:lstStyle/>
          <a:p>
            <a:r>
              <a:rPr lang="zh-TW" altLang="en-US" sz="1100" dirty="0" smtClean="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100" dirty="0" smtClean="0">
                <a:latin typeface="Times New Roman" panose="02020603050405020304" pitchFamily="18" charset="0"/>
                <a:ea typeface="DFKai-SB" panose="03000509000000000000" pitchFamily="65" charset="-120"/>
                <a:cs typeface="Times New Roman" panose="02020603050405020304" pitchFamily="18" charset="0"/>
              </a:rPr>
              <a:t>: </a:t>
            </a:r>
            <a:r>
              <a:rPr lang="zh-TW" altLang="en-US" sz="1100" dirty="0" smtClean="0">
                <a:latin typeface="Times New Roman" panose="02020603050405020304" pitchFamily="18" charset="0"/>
                <a:ea typeface="DFKai-SB" panose="03000509000000000000" pitchFamily="65" charset="-120"/>
                <a:cs typeface="Times New Roman" panose="02020603050405020304" pitchFamily="18" charset="0"/>
              </a:rPr>
              <a:t>央視網</a:t>
            </a:r>
            <a:r>
              <a:rPr lang="en-US" altLang="zh-TW" sz="11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1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1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100" dirty="0" smtClean="0">
                <a:latin typeface="Times New Roman" panose="02020603050405020304" pitchFamily="18" charset="0"/>
                <a:ea typeface="DFKai-SB" panose="03000509000000000000" pitchFamily="65" charset="-120"/>
                <a:cs typeface="Times New Roman" panose="02020603050405020304" pitchFamily="18" charset="0"/>
              </a:rPr>
              <a:t>tv.cctv.com/2014/11/26/VIDE1416998520453359.shtml?spm=C52507945305.P1Tyk9aHorGZ.0.0</a:t>
            </a:r>
            <a:r>
              <a:rPr lang="en-US" altLang="zh-TW" sz="11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100" dirty="0" smtClean="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0" name="图片 9">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0010" y="2172745"/>
            <a:ext cx="2644019" cy="168698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2" name="矩形 1">
            <a:extLst>
              <a:ext uri="{FF2B5EF4-FFF2-40B4-BE49-F238E27FC236}">
                <a16:creationId xmlns:a16="http://schemas.microsoft.com/office/drawing/2014/main" id="{3143AAE8-8609-449E-9A6D-4B46261DC6DE}"/>
              </a:ext>
            </a:extLst>
          </p:cNvPr>
          <p:cNvSpPr/>
          <p:nvPr/>
        </p:nvSpPr>
        <p:spPr>
          <a:xfrm>
            <a:off x="297406" y="4054634"/>
            <a:ext cx="5069255" cy="1938992"/>
          </a:xfrm>
          <a:prstGeom prst="rect">
            <a:avLst/>
          </a:prstGeom>
          <a:solidFill>
            <a:schemeClr val="accent6">
              <a:lumMod val="20000"/>
              <a:lumOff val="80000"/>
            </a:schemeClr>
          </a:solidFill>
        </p:spPr>
        <p:txBody>
          <a:bodyPr wrap="square">
            <a:spAutoFit/>
          </a:bodyPr>
          <a:lstStyle/>
          <a:p>
            <a:pPr algn="just"/>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2014</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我</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國</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以</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一個月在利比</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里</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亞建成擁有</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100</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張床位的現代化傳染病醫院</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絕大部分</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物資</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都從</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中國</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運送，</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充分</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體現了中國速度、中國標準、中國精神。</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矩形 3">
            <a:extLst>
              <a:ext uri="{FF2B5EF4-FFF2-40B4-BE49-F238E27FC236}">
                <a16:creationId xmlns:a16="http://schemas.microsoft.com/office/drawing/2014/main" id="{274A9A7F-A0C7-43E9-BFBB-9116FBEC4933}"/>
              </a:ext>
            </a:extLst>
          </p:cNvPr>
          <p:cNvSpPr/>
          <p:nvPr/>
        </p:nvSpPr>
        <p:spPr>
          <a:xfrm>
            <a:off x="6758093" y="4924106"/>
            <a:ext cx="184731" cy="369332"/>
          </a:xfrm>
          <a:prstGeom prst="rect">
            <a:avLst/>
          </a:prstGeom>
        </p:spPr>
        <p:txBody>
          <a:bodyPr wrap="none">
            <a:spAutoFit/>
          </a:bodyPr>
          <a:lstStyle/>
          <a:p>
            <a:endParaRPr lang="en-US" altLang="zh-CN" dirty="0">
              <a:latin typeface="DFKai-SB" panose="03000509000000000000" pitchFamily="65" charset="-120"/>
              <a:ea typeface="DFKai-SB" panose="03000509000000000000" pitchFamily="65" charset="-120"/>
            </a:endParaRPr>
          </a:p>
        </p:txBody>
      </p:sp>
      <p:sp>
        <p:nvSpPr>
          <p:cNvPr id="3" name="矩形 2">
            <a:extLst>
              <a:ext uri="{FF2B5EF4-FFF2-40B4-BE49-F238E27FC236}">
                <a16:creationId xmlns:a16="http://schemas.microsoft.com/office/drawing/2014/main" id="{00222021-FC11-41A2-B2A1-085DF5EB2459}"/>
              </a:ext>
            </a:extLst>
          </p:cNvPr>
          <p:cNvSpPr/>
          <p:nvPr/>
        </p:nvSpPr>
        <p:spPr>
          <a:xfrm>
            <a:off x="921171" y="1598102"/>
            <a:ext cx="4754637" cy="430887"/>
          </a:xfrm>
          <a:prstGeom prst="rect">
            <a:avLst/>
          </a:prstGeom>
        </p:spPr>
        <p:txBody>
          <a:bodyPr wrap="square">
            <a:spAutoFit/>
          </a:bodyPr>
          <a:lstStyle/>
          <a:p>
            <a:pPr algn="ctr"/>
            <a:r>
              <a:rPr lang="zh-CN" altLang="en-US" sz="2200" b="1" dirty="0" smtClean="0">
                <a:solidFill>
                  <a:srgbClr val="0D0D0D"/>
                </a:solidFill>
                <a:latin typeface="DFKai-SB" panose="03000509000000000000" pitchFamily="65" charset="-120"/>
                <a:ea typeface="DFKai-SB" panose="03000509000000000000" pitchFamily="65" charset="-120"/>
              </a:rPr>
              <a:t>援建</a:t>
            </a:r>
            <a:r>
              <a:rPr lang="zh-TW" altLang="en-US" sz="2200" b="1" dirty="0" smtClean="0">
                <a:solidFill>
                  <a:srgbClr val="0D0D0D"/>
                </a:solidFill>
                <a:latin typeface="DFKai-SB" panose="03000509000000000000" pitchFamily="65" charset="-120"/>
                <a:ea typeface="DFKai-SB" panose="03000509000000000000" pitchFamily="65" charset="-120"/>
              </a:rPr>
              <a:t>利比里亞</a:t>
            </a:r>
            <a:r>
              <a:rPr lang="zh-CN" altLang="en-US" sz="2200" b="1" dirty="0" smtClean="0">
                <a:solidFill>
                  <a:srgbClr val="0D0D0D"/>
                </a:solidFill>
                <a:latin typeface="DFKai-SB" panose="03000509000000000000" pitchFamily="65" charset="-120"/>
                <a:ea typeface="DFKai-SB" panose="03000509000000000000" pitchFamily="65" charset="-120"/>
              </a:rPr>
              <a:t>伊</a:t>
            </a:r>
            <a:r>
              <a:rPr lang="zh-CN" altLang="en-US" sz="2200" b="1" dirty="0">
                <a:solidFill>
                  <a:srgbClr val="0D0D0D"/>
                </a:solidFill>
                <a:latin typeface="DFKai-SB" panose="03000509000000000000" pitchFamily="65" charset="-120"/>
                <a:ea typeface="DFKai-SB" panose="03000509000000000000" pitchFamily="65" charset="-120"/>
              </a:rPr>
              <a:t>波</a:t>
            </a:r>
            <a:r>
              <a:rPr lang="zh-CN" altLang="en-US" sz="2200" b="1" dirty="0" smtClean="0">
                <a:solidFill>
                  <a:srgbClr val="0D0D0D"/>
                </a:solidFill>
                <a:latin typeface="DFKai-SB" panose="03000509000000000000" pitchFamily="65" charset="-120"/>
                <a:ea typeface="DFKai-SB" panose="03000509000000000000" pitchFamily="65" charset="-120"/>
              </a:rPr>
              <a:t>拉病毒</a:t>
            </a:r>
            <a:r>
              <a:rPr lang="zh-CN" altLang="en-US" sz="2200" b="1" dirty="0">
                <a:solidFill>
                  <a:srgbClr val="0D0D0D"/>
                </a:solidFill>
                <a:latin typeface="DFKai-SB" panose="03000509000000000000" pitchFamily="65" charset="-120"/>
                <a:ea typeface="DFKai-SB" panose="03000509000000000000" pitchFamily="65" charset="-120"/>
              </a:rPr>
              <a:t>病診療</a:t>
            </a:r>
            <a:r>
              <a:rPr lang="zh-CN" altLang="en-US" sz="2200" b="1" dirty="0" smtClean="0">
                <a:solidFill>
                  <a:srgbClr val="0D0D0D"/>
                </a:solidFill>
                <a:latin typeface="DFKai-SB" panose="03000509000000000000" pitchFamily="65" charset="-120"/>
                <a:ea typeface="DFKai-SB" panose="03000509000000000000" pitchFamily="65" charset="-120"/>
              </a:rPr>
              <a:t>中心</a:t>
            </a:r>
            <a:endParaRPr lang="en-US" altLang="zh-CN" sz="2200" b="1" dirty="0">
              <a:solidFill>
                <a:srgbClr val="0D0D0D"/>
              </a:solidFill>
              <a:latin typeface="DFKai-SB" panose="03000509000000000000" pitchFamily="65" charset="-120"/>
              <a:ea typeface="DFKai-SB" panose="03000509000000000000" pitchFamily="65" charset="-120"/>
            </a:endParaRPr>
          </a:p>
        </p:txBody>
      </p:sp>
      <p:sp>
        <p:nvSpPr>
          <p:cNvPr id="5" name="矩形 4">
            <a:extLst>
              <a:ext uri="{FF2B5EF4-FFF2-40B4-BE49-F238E27FC236}">
                <a16:creationId xmlns:a16="http://schemas.microsoft.com/office/drawing/2014/main" id="{817D3FC8-759B-4724-BB7D-43B069E1A79D}"/>
              </a:ext>
            </a:extLst>
          </p:cNvPr>
          <p:cNvSpPr/>
          <p:nvPr/>
        </p:nvSpPr>
        <p:spPr>
          <a:xfrm>
            <a:off x="6602929" y="1580056"/>
            <a:ext cx="5278087" cy="430887"/>
          </a:xfrm>
          <a:prstGeom prst="rect">
            <a:avLst/>
          </a:prstGeom>
        </p:spPr>
        <p:txBody>
          <a:bodyPr wrap="square">
            <a:spAutoFit/>
          </a:bodyPr>
          <a:lstStyle/>
          <a:p>
            <a:pPr algn="ctr"/>
            <a:r>
              <a:rPr lang="zh-TW" altLang="en-US" sz="2200" b="1" dirty="0" smtClean="0">
                <a:latin typeface="Times New Roman" panose="02020603050405020304" pitchFamily="18" charset="0"/>
                <a:ea typeface="DFKai-SB" panose="03000509000000000000" pitchFamily="65" charset="-120"/>
                <a:cs typeface="Times New Roman" panose="02020603050405020304" pitchFamily="18" charset="0"/>
              </a:rPr>
              <a:t>援建</a:t>
            </a:r>
            <a:r>
              <a:rPr lang="en-US" altLang="zh-TW" sz="2200" b="1" dirty="0" smtClean="0">
                <a:latin typeface="Times New Roman" panose="02020603050405020304" pitchFamily="18" charset="0"/>
                <a:ea typeface="DFKai-SB" panose="03000509000000000000" pitchFamily="65" charset="-120"/>
                <a:cs typeface="Times New Roman" panose="02020603050405020304" pitchFamily="18" charset="0"/>
              </a:rPr>
              <a:t>P3</a:t>
            </a:r>
            <a:r>
              <a:rPr lang="zh-TW" altLang="en-US" sz="2200" b="1" dirty="0" smtClean="0">
                <a:latin typeface="Times New Roman" panose="02020603050405020304" pitchFamily="18" charset="0"/>
                <a:ea typeface="DFKai-SB" panose="03000509000000000000" pitchFamily="65" charset="-120"/>
                <a:cs typeface="Times New Roman" panose="02020603050405020304" pitchFamily="18" charset="0"/>
              </a:rPr>
              <a:t>移動</a:t>
            </a:r>
            <a:r>
              <a:rPr lang="zh-CN" altLang="en-US" sz="2200" b="1" dirty="0" smtClean="0">
                <a:latin typeface="Times New Roman" panose="02020603050405020304" pitchFamily="18" charset="0"/>
                <a:ea typeface="DFKai-SB" panose="03000509000000000000" pitchFamily="65" charset="-120"/>
                <a:cs typeface="Times New Roman" panose="02020603050405020304" pitchFamily="18" charset="0"/>
              </a:rPr>
              <a:t>實驗室</a:t>
            </a:r>
            <a:r>
              <a:rPr lang="zh-TW" altLang="en-US" sz="2200" b="1" dirty="0" smtClean="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協助塞拉利昂對抗疫情</a:t>
            </a:r>
            <a:endParaRPr lang="zh-CN" altLang="en-US" sz="2200"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9" name="图片 8">
            <a:hlinkClick r:id="rId4"/>
            <a:extLst>
              <a:ext uri="{FF2B5EF4-FFF2-40B4-BE49-F238E27FC236}">
                <a16:creationId xmlns:a16="http://schemas.microsoft.com/office/drawing/2014/main" id="{E8D08F6F-6E53-4060-AC92-E21D1AB8B7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79" y="2136653"/>
            <a:ext cx="4852009" cy="2374571"/>
          </a:xfrm>
          <a:prstGeom prst="rect">
            <a:avLst/>
          </a:prstGeom>
        </p:spPr>
      </p:pic>
      <p:sp>
        <p:nvSpPr>
          <p:cNvPr id="11" name="文本框 10">
            <a:extLst>
              <a:ext uri="{FF2B5EF4-FFF2-40B4-BE49-F238E27FC236}">
                <a16:creationId xmlns:a16="http://schemas.microsoft.com/office/drawing/2014/main" id="{57B77367-AE37-4F0D-8B7E-D80A32140E7C}"/>
              </a:ext>
            </a:extLst>
          </p:cNvPr>
          <p:cNvSpPr txBox="1"/>
          <p:nvPr/>
        </p:nvSpPr>
        <p:spPr>
          <a:xfrm>
            <a:off x="6678079" y="4511224"/>
            <a:ext cx="4146506" cy="646331"/>
          </a:xfrm>
          <a:prstGeom prst="rect">
            <a:avLst/>
          </a:prstGeom>
          <a:noFill/>
        </p:spPr>
        <p:txBody>
          <a:bodyPr wrap="square" rtlCol="0">
            <a:spAutoFit/>
          </a:bodyPr>
          <a:lstStyle/>
          <a:p>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央</a:t>
            </a: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視</a:t>
            </a:r>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網 </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tv.cctv.com/2014/10/15/VIDE1413351844859416.shtml</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16" name="组合 15">
            <a:extLst>
              <a:ext uri="{FF2B5EF4-FFF2-40B4-BE49-F238E27FC236}">
                <a16:creationId xmlns:a16="http://schemas.microsoft.com/office/drawing/2014/main" id="{73B44923-6B0C-418B-8634-F5BE5C405C79}"/>
              </a:ext>
            </a:extLst>
          </p:cNvPr>
          <p:cNvGrpSpPr/>
          <p:nvPr/>
        </p:nvGrpSpPr>
        <p:grpSpPr>
          <a:xfrm>
            <a:off x="176076" y="1522035"/>
            <a:ext cx="611572" cy="600552"/>
            <a:chOff x="8956942" y="3371688"/>
            <a:chExt cx="783725" cy="769603"/>
          </a:xfrm>
        </p:grpSpPr>
        <p:grpSp>
          <p:nvGrpSpPr>
            <p:cNvPr id="18" name="组合 17">
              <a:extLst>
                <a:ext uri="{FF2B5EF4-FFF2-40B4-BE49-F238E27FC236}">
                  <a16:creationId xmlns:a16="http://schemas.microsoft.com/office/drawing/2014/main" id="{B3A6BBEF-1BCF-44D6-A448-32B5F462B766}"/>
                </a:ext>
              </a:extLst>
            </p:cNvPr>
            <p:cNvGrpSpPr/>
            <p:nvPr/>
          </p:nvGrpSpPr>
          <p:grpSpPr>
            <a:xfrm>
              <a:off x="8956942" y="3371688"/>
              <a:ext cx="783725" cy="769603"/>
              <a:chOff x="8575498" y="2572853"/>
              <a:chExt cx="718729" cy="905135"/>
            </a:xfrm>
          </p:grpSpPr>
          <p:sp>
            <p:nvSpPr>
              <p:cNvPr id="25" name="Freeform 217">
                <a:extLst>
                  <a:ext uri="{FF2B5EF4-FFF2-40B4-BE49-F238E27FC236}">
                    <a16:creationId xmlns:a16="http://schemas.microsoft.com/office/drawing/2014/main" id="{715B9A38-8334-412E-8D91-8EDF2B830AE5}"/>
                  </a:ext>
                </a:extLst>
              </p:cNvPr>
              <p:cNvSpPr>
                <a:spLocks/>
              </p:cNvSpPr>
              <p:nvPr/>
            </p:nvSpPr>
            <p:spPr bwMode="auto">
              <a:xfrm>
                <a:off x="8575498" y="257285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alpha val="13000"/>
                </a:srgbClr>
              </a:solidFill>
              <a:ln>
                <a:noFill/>
              </a:ln>
            </p:spPr>
            <p:txBody>
              <a:bodyPr vert="horz" wrap="square" lIns="91440" tIns="45720" rIns="91440" bIns="45720" numCol="1" anchor="t" anchorCtr="0" compatLnSpc="1">
                <a:prstTxWarp prst="textNoShape">
                  <a:avLst/>
                </a:prstTxWarp>
              </a:bodyPr>
              <a:lstStyle/>
              <a:p>
                <a:endParaRPr lang="zh-CN" altLang="en-US" dirty="0"/>
              </a:p>
            </p:txBody>
          </p:sp>
          <p:sp>
            <p:nvSpPr>
              <p:cNvPr id="26" name="Freeform 217">
                <a:extLst>
                  <a:ext uri="{FF2B5EF4-FFF2-40B4-BE49-F238E27FC236}">
                    <a16:creationId xmlns:a16="http://schemas.microsoft.com/office/drawing/2014/main" id="{ED3E6AF2-D192-46FF-8530-61352B81F384}"/>
                  </a:ext>
                </a:extLst>
              </p:cNvPr>
              <p:cNvSpPr>
                <a:spLocks/>
              </p:cNvSpPr>
              <p:nvPr/>
            </p:nvSpPr>
            <p:spPr bwMode="auto">
              <a:xfrm>
                <a:off x="8667164" y="265566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351C5A"/>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7" name="Freeform 217">
                <a:extLst>
                  <a:ext uri="{FF2B5EF4-FFF2-40B4-BE49-F238E27FC236}">
                    <a16:creationId xmlns:a16="http://schemas.microsoft.com/office/drawing/2014/main" id="{12F6E5CF-5F1D-4BDE-BF2F-BEFA500E42EE}"/>
                  </a:ext>
                </a:extLst>
              </p:cNvPr>
              <p:cNvSpPr>
                <a:spLocks/>
              </p:cNvSpPr>
              <p:nvPr/>
            </p:nvSpPr>
            <p:spPr bwMode="auto">
              <a:xfrm>
                <a:off x="8639459" y="2627958"/>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8" name="Freeform 218">
                <a:extLst>
                  <a:ext uri="{FF2B5EF4-FFF2-40B4-BE49-F238E27FC236}">
                    <a16:creationId xmlns:a16="http://schemas.microsoft.com/office/drawing/2014/main" id="{8F7EDE66-9A90-4C59-86CD-69A6AF52BE27}"/>
                  </a:ext>
                </a:extLst>
              </p:cNvPr>
              <p:cNvSpPr>
                <a:spLocks/>
              </p:cNvSpPr>
              <p:nvPr/>
            </p:nvSpPr>
            <p:spPr bwMode="auto">
              <a:xfrm>
                <a:off x="9088721" y="2607320"/>
                <a:ext cx="195263" cy="196850"/>
              </a:xfrm>
              <a:custGeom>
                <a:avLst/>
                <a:gdLst>
                  <a:gd name="T0" fmla="*/ 0 w 123"/>
                  <a:gd name="T1" fmla="*/ 0 h 124"/>
                  <a:gd name="T2" fmla="*/ 0 w 123"/>
                  <a:gd name="T3" fmla="*/ 124 h 124"/>
                  <a:gd name="T4" fmla="*/ 123 w 123"/>
                  <a:gd name="T5" fmla="*/ 124 h 124"/>
                  <a:gd name="T6" fmla="*/ 0 w 123"/>
                  <a:gd name="T7" fmla="*/ 0 h 124"/>
                </a:gdLst>
                <a:ahLst/>
                <a:cxnLst>
                  <a:cxn ang="0">
                    <a:pos x="T0" y="T1"/>
                  </a:cxn>
                  <a:cxn ang="0">
                    <a:pos x="T2" y="T3"/>
                  </a:cxn>
                  <a:cxn ang="0">
                    <a:pos x="T4" y="T5"/>
                  </a:cxn>
                  <a:cxn ang="0">
                    <a:pos x="T6" y="T7"/>
                  </a:cxn>
                </a:cxnLst>
                <a:rect l="0" t="0" r="r" b="b"/>
                <a:pathLst>
                  <a:path w="123" h="124">
                    <a:moveTo>
                      <a:pt x="0" y="0"/>
                    </a:moveTo>
                    <a:lnTo>
                      <a:pt x="0" y="124"/>
                    </a:lnTo>
                    <a:lnTo>
                      <a:pt x="123" y="124"/>
                    </a:lnTo>
                    <a:lnTo>
                      <a:pt x="0" y="0"/>
                    </a:lnTo>
                    <a:close/>
                  </a:path>
                </a:pathLst>
              </a:custGeom>
              <a:solidFill>
                <a:srgbClr val="FD7F00"/>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9" name="组合 18">
              <a:extLst>
                <a:ext uri="{FF2B5EF4-FFF2-40B4-BE49-F238E27FC236}">
                  <a16:creationId xmlns:a16="http://schemas.microsoft.com/office/drawing/2014/main" id="{9611D1D2-0C7B-453E-8A4A-361B534276C5}"/>
                </a:ext>
              </a:extLst>
            </p:cNvPr>
            <p:cNvGrpSpPr/>
            <p:nvPr/>
          </p:nvGrpSpPr>
          <p:grpSpPr>
            <a:xfrm>
              <a:off x="9163801" y="3580795"/>
              <a:ext cx="417426" cy="417425"/>
              <a:chOff x="8440738" y="3594100"/>
              <a:chExt cx="554038" cy="554037"/>
            </a:xfrm>
          </p:grpSpPr>
          <p:sp>
            <p:nvSpPr>
              <p:cNvPr id="20" name="Freeform 5">
                <a:extLst>
                  <a:ext uri="{FF2B5EF4-FFF2-40B4-BE49-F238E27FC236}">
                    <a16:creationId xmlns:a16="http://schemas.microsoft.com/office/drawing/2014/main" id="{7D388A70-B891-4564-92B5-6E37E6057F8D}"/>
                  </a:ext>
                </a:extLst>
              </p:cNvPr>
              <p:cNvSpPr>
                <a:spLocks/>
              </p:cNvSpPr>
              <p:nvPr/>
            </p:nvSpPr>
            <p:spPr bwMode="auto">
              <a:xfrm>
                <a:off x="8440738" y="3594100"/>
                <a:ext cx="554038" cy="554037"/>
              </a:xfrm>
              <a:custGeom>
                <a:avLst/>
                <a:gdLst>
                  <a:gd name="T0" fmla="*/ 132 w 144"/>
                  <a:gd name="T1" fmla="*/ 0 h 144"/>
                  <a:gd name="T2" fmla="*/ 12 w 144"/>
                  <a:gd name="T3" fmla="*/ 0 h 144"/>
                  <a:gd name="T4" fmla="*/ 0 w 144"/>
                  <a:gd name="T5" fmla="*/ 12 h 144"/>
                  <a:gd name="T6" fmla="*/ 0 w 144"/>
                  <a:gd name="T7" fmla="*/ 132 h 144"/>
                  <a:gd name="T8" fmla="*/ 12 w 144"/>
                  <a:gd name="T9" fmla="*/ 144 h 144"/>
                  <a:gd name="T10" fmla="*/ 132 w 144"/>
                  <a:gd name="T11" fmla="*/ 144 h 144"/>
                  <a:gd name="T12" fmla="*/ 144 w 144"/>
                  <a:gd name="T13" fmla="*/ 132 h 144"/>
                  <a:gd name="T14" fmla="*/ 144 w 144"/>
                  <a:gd name="T15" fmla="*/ 12 h 144"/>
                  <a:gd name="T16" fmla="*/ 132 w 144"/>
                  <a:gd name="T1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4">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6">
                <a:extLst>
                  <a:ext uri="{FF2B5EF4-FFF2-40B4-BE49-F238E27FC236}">
                    <a16:creationId xmlns:a16="http://schemas.microsoft.com/office/drawing/2014/main" id="{C07FB529-DF23-4F10-B15A-DCDE796685A5}"/>
                  </a:ext>
                </a:extLst>
              </p:cNvPr>
              <p:cNvSpPr>
                <a:spLocks/>
              </p:cNvSpPr>
              <p:nvPr/>
            </p:nvSpPr>
            <p:spPr bwMode="auto">
              <a:xfrm>
                <a:off x="8641699" y="3807141"/>
                <a:ext cx="204980" cy="235421"/>
              </a:xfrm>
              <a:custGeom>
                <a:avLst/>
                <a:gdLst>
                  <a:gd name="T0" fmla="*/ 0 w 101"/>
                  <a:gd name="T1" fmla="*/ 58 h 116"/>
                  <a:gd name="T2" fmla="*/ 0 w 101"/>
                  <a:gd name="T3" fmla="*/ 0 h 116"/>
                  <a:gd name="T4" fmla="*/ 50 w 101"/>
                  <a:gd name="T5" fmla="*/ 29 h 116"/>
                  <a:gd name="T6" fmla="*/ 101 w 101"/>
                  <a:gd name="T7" fmla="*/ 58 h 116"/>
                  <a:gd name="T8" fmla="*/ 50 w 101"/>
                  <a:gd name="T9" fmla="*/ 87 h 116"/>
                  <a:gd name="T10" fmla="*/ 0 w 101"/>
                  <a:gd name="T11" fmla="*/ 116 h 116"/>
                  <a:gd name="T12" fmla="*/ 0 w 101"/>
                  <a:gd name="T13" fmla="*/ 58 h 116"/>
                </a:gdLst>
                <a:ahLst/>
                <a:cxnLst>
                  <a:cxn ang="0">
                    <a:pos x="T0" y="T1"/>
                  </a:cxn>
                  <a:cxn ang="0">
                    <a:pos x="T2" y="T3"/>
                  </a:cxn>
                  <a:cxn ang="0">
                    <a:pos x="T4" y="T5"/>
                  </a:cxn>
                  <a:cxn ang="0">
                    <a:pos x="T6" y="T7"/>
                  </a:cxn>
                  <a:cxn ang="0">
                    <a:pos x="T8" y="T9"/>
                  </a:cxn>
                  <a:cxn ang="0">
                    <a:pos x="T10" y="T11"/>
                  </a:cxn>
                  <a:cxn ang="0">
                    <a:pos x="T12" y="T13"/>
                  </a:cxn>
                </a:cxnLst>
                <a:rect l="0" t="0" r="r" b="b"/>
                <a:pathLst>
                  <a:path w="101" h="116">
                    <a:moveTo>
                      <a:pt x="0" y="58"/>
                    </a:moveTo>
                    <a:lnTo>
                      <a:pt x="0" y="0"/>
                    </a:lnTo>
                    <a:lnTo>
                      <a:pt x="50" y="29"/>
                    </a:lnTo>
                    <a:lnTo>
                      <a:pt x="101" y="58"/>
                    </a:lnTo>
                    <a:lnTo>
                      <a:pt x="50" y="87"/>
                    </a:lnTo>
                    <a:lnTo>
                      <a:pt x="0" y="116"/>
                    </a:lnTo>
                    <a:lnTo>
                      <a:pt x="0" y="58"/>
                    </a:lnTo>
                    <a:close/>
                  </a:path>
                </a:pathLst>
              </a:custGeom>
              <a:solidFill>
                <a:schemeClr val="bg1"/>
              </a:solidFill>
              <a:ln w="31750" cap="rnd">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2" name="Line 7">
                <a:extLst>
                  <a:ext uri="{FF2B5EF4-FFF2-40B4-BE49-F238E27FC236}">
                    <a16:creationId xmlns:a16="http://schemas.microsoft.com/office/drawing/2014/main" id="{F7E27D43-7BF4-4F88-9A2C-6B146251C458}"/>
                  </a:ext>
                </a:extLst>
              </p:cNvPr>
              <p:cNvSpPr>
                <a:spLocks noChangeShapeType="1"/>
              </p:cNvSpPr>
              <p:nvPr/>
            </p:nvSpPr>
            <p:spPr bwMode="auto">
              <a:xfrm>
                <a:off x="8440738" y="3732213"/>
                <a:ext cx="554038" cy="0"/>
              </a:xfrm>
              <a:prstGeom prst="line">
                <a:avLst/>
              </a:prstGeom>
              <a:noFill/>
              <a:ln w="317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Line 8">
                <a:extLst>
                  <a:ext uri="{FF2B5EF4-FFF2-40B4-BE49-F238E27FC236}">
                    <a16:creationId xmlns:a16="http://schemas.microsoft.com/office/drawing/2014/main" id="{68EF8076-D154-4E25-A912-92E18ACE9753}"/>
                  </a:ext>
                </a:extLst>
              </p:cNvPr>
              <p:cNvSpPr>
                <a:spLocks noChangeShapeType="1"/>
              </p:cNvSpPr>
              <p:nvPr/>
            </p:nvSpPr>
            <p:spPr bwMode="auto">
              <a:xfrm flipH="1">
                <a:off x="8764588" y="3594100"/>
                <a:ext cx="92075" cy="138112"/>
              </a:xfrm>
              <a:prstGeom prst="line">
                <a:avLst/>
              </a:prstGeom>
              <a:noFill/>
              <a:ln w="317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Line 9">
                <a:extLst>
                  <a:ext uri="{FF2B5EF4-FFF2-40B4-BE49-F238E27FC236}">
                    <a16:creationId xmlns:a16="http://schemas.microsoft.com/office/drawing/2014/main" id="{9C013B2F-6FAE-4656-9C9A-89BFCEE10265}"/>
                  </a:ext>
                </a:extLst>
              </p:cNvPr>
              <p:cNvSpPr>
                <a:spLocks noChangeShapeType="1"/>
              </p:cNvSpPr>
              <p:nvPr/>
            </p:nvSpPr>
            <p:spPr bwMode="auto">
              <a:xfrm flipH="1">
                <a:off x="8578850" y="3594100"/>
                <a:ext cx="93663" cy="138112"/>
              </a:xfrm>
              <a:prstGeom prst="line">
                <a:avLst/>
              </a:prstGeom>
              <a:noFill/>
              <a:ln w="317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29" name="组合 28">
            <a:extLst>
              <a:ext uri="{FF2B5EF4-FFF2-40B4-BE49-F238E27FC236}">
                <a16:creationId xmlns:a16="http://schemas.microsoft.com/office/drawing/2014/main" id="{7CAAFBD9-D1FB-47E0-AD59-A2C1068C3F8E}"/>
              </a:ext>
            </a:extLst>
          </p:cNvPr>
          <p:cNvGrpSpPr/>
          <p:nvPr/>
        </p:nvGrpSpPr>
        <p:grpSpPr>
          <a:xfrm>
            <a:off x="5910157" y="1671357"/>
            <a:ext cx="611572" cy="600552"/>
            <a:chOff x="8956942" y="3371688"/>
            <a:chExt cx="783725" cy="769603"/>
          </a:xfrm>
        </p:grpSpPr>
        <p:grpSp>
          <p:nvGrpSpPr>
            <p:cNvPr id="30" name="组合 29">
              <a:extLst>
                <a:ext uri="{FF2B5EF4-FFF2-40B4-BE49-F238E27FC236}">
                  <a16:creationId xmlns:a16="http://schemas.microsoft.com/office/drawing/2014/main" id="{D65502AD-7F8C-4BE8-9FB5-15C8B73CCD52}"/>
                </a:ext>
              </a:extLst>
            </p:cNvPr>
            <p:cNvGrpSpPr/>
            <p:nvPr/>
          </p:nvGrpSpPr>
          <p:grpSpPr>
            <a:xfrm>
              <a:off x="8956942" y="3371688"/>
              <a:ext cx="783725" cy="769603"/>
              <a:chOff x="8575498" y="2572853"/>
              <a:chExt cx="718729" cy="905135"/>
            </a:xfrm>
          </p:grpSpPr>
          <p:sp>
            <p:nvSpPr>
              <p:cNvPr id="37" name="Freeform 217">
                <a:extLst>
                  <a:ext uri="{FF2B5EF4-FFF2-40B4-BE49-F238E27FC236}">
                    <a16:creationId xmlns:a16="http://schemas.microsoft.com/office/drawing/2014/main" id="{D69CBE70-A39D-4809-AA4D-F114ECBC50ED}"/>
                  </a:ext>
                </a:extLst>
              </p:cNvPr>
              <p:cNvSpPr>
                <a:spLocks/>
              </p:cNvSpPr>
              <p:nvPr/>
            </p:nvSpPr>
            <p:spPr bwMode="auto">
              <a:xfrm>
                <a:off x="8575498" y="257285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alpha val="13000"/>
                </a:srgbClr>
              </a:solidFill>
              <a:ln>
                <a:noFill/>
              </a:ln>
            </p:spPr>
            <p:txBody>
              <a:bodyPr vert="horz" wrap="square" lIns="91440" tIns="45720" rIns="91440" bIns="45720" numCol="1" anchor="t" anchorCtr="0" compatLnSpc="1">
                <a:prstTxWarp prst="textNoShape">
                  <a:avLst/>
                </a:prstTxWarp>
              </a:bodyPr>
              <a:lstStyle/>
              <a:p>
                <a:endParaRPr lang="zh-CN" altLang="en-US" dirty="0"/>
              </a:p>
            </p:txBody>
          </p:sp>
          <p:sp>
            <p:nvSpPr>
              <p:cNvPr id="38" name="Freeform 217">
                <a:extLst>
                  <a:ext uri="{FF2B5EF4-FFF2-40B4-BE49-F238E27FC236}">
                    <a16:creationId xmlns:a16="http://schemas.microsoft.com/office/drawing/2014/main" id="{AEFBFC0C-DDC7-4B93-9B5B-4CDEF25EC50E}"/>
                  </a:ext>
                </a:extLst>
              </p:cNvPr>
              <p:cNvSpPr>
                <a:spLocks/>
              </p:cNvSpPr>
              <p:nvPr/>
            </p:nvSpPr>
            <p:spPr bwMode="auto">
              <a:xfrm>
                <a:off x="8667164" y="265566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351C5A"/>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9" name="Freeform 217">
                <a:extLst>
                  <a:ext uri="{FF2B5EF4-FFF2-40B4-BE49-F238E27FC236}">
                    <a16:creationId xmlns:a16="http://schemas.microsoft.com/office/drawing/2014/main" id="{990DEBB6-8829-43A4-949E-55797EECA8C5}"/>
                  </a:ext>
                </a:extLst>
              </p:cNvPr>
              <p:cNvSpPr>
                <a:spLocks/>
              </p:cNvSpPr>
              <p:nvPr/>
            </p:nvSpPr>
            <p:spPr bwMode="auto">
              <a:xfrm>
                <a:off x="8639459" y="2627958"/>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0" name="Freeform 218">
                <a:extLst>
                  <a:ext uri="{FF2B5EF4-FFF2-40B4-BE49-F238E27FC236}">
                    <a16:creationId xmlns:a16="http://schemas.microsoft.com/office/drawing/2014/main" id="{12835EFA-2190-4B53-9D23-3E9529685FF2}"/>
                  </a:ext>
                </a:extLst>
              </p:cNvPr>
              <p:cNvSpPr>
                <a:spLocks/>
              </p:cNvSpPr>
              <p:nvPr/>
            </p:nvSpPr>
            <p:spPr bwMode="auto">
              <a:xfrm>
                <a:off x="9088721" y="2607320"/>
                <a:ext cx="195263" cy="196850"/>
              </a:xfrm>
              <a:custGeom>
                <a:avLst/>
                <a:gdLst>
                  <a:gd name="T0" fmla="*/ 0 w 123"/>
                  <a:gd name="T1" fmla="*/ 0 h 124"/>
                  <a:gd name="T2" fmla="*/ 0 w 123"/>
                  <a:gd name="T3" fmla="*/ 124 h 124"/>
                  <a:gd name="T4" fmla="*/ 123 w 123"/>
                  <a:gd name="T5" fmla="*/ 124 h 124"/>
                  <a:gd name="T6" fmla="*/ 0 w 123"/>
                  <a:gd name="T7" fmla="*/ 0 h 124"/>
                </a:gdLst>
                <a:ahLst/>
                <a:cxnLst>
                  <a:cxn ang="0">
                    <a:pos x="T0" y="T1"/>
                  </a:cxn>
                  <a:cxn ang="0">
                    <a:pos x="T2" y="T3"/>
                  </a:cxn>
                  <a:cxn ang="0">
                    <a:pos x="T4" y="T5"/>
                  </a:cxn>
                  <a:cxn ang="0">
                    <a:pos x="T6" y="T7"/>
                  </a:cxn>
                </a:cxnLst>
                <a:rect l="0" t="0" r="r" b="b"/>
                <a:pathLst>
                  <a:path w="123" h="124">
                    <a:moveTo>
                      <a:pt x="0" y="0"/>
                    </a:moveTo>
                    <a:lnTo>
                      <a:pt x="0" y="124"/>
                    </a:lnTo>
                    <a:lnTo>
                      <a:pt x="123" y="124"/>
                    </a:lnTo>
                    <a:lnTo>
                      <a:pt x="0" y="0"/>
                    </a:lnTo>
                    <a:close/>
                  </a:path>
                </a:pathLst>
              </a:custGeom>
              <a:solidFill>
                <a:srgbClr val="FD7F00"/>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31" name="组合 30">
              <a:extLst>
                <a:ext uri="{FF2B5EF4-FFF2-40B4-BE49-F238E27FC236}">
                  <a16:creationId xmlns:a16="http://schemas.microsoft.com/office/drawing/2014/main" id="{F0B1E685-D125-4386-B39B-93E334E59FE9}"/>
                </a:ext>
              </a:extLst>
            </p:cNvPr>
            <p:cNvGrpSpPr/>
            <p:nvPr/>
          </p:nvGrpSpPr>
          <p:grpSpPr>
            <a:xfrm>
              <a:off x="9163801" y="3580795"/>
              <a:ext cx="417426" cy="417425"/>
              <a:chOff x="8440738" y="3594100"/>
              <a:chExt cx="554038" cy="554037"/>
            </a:xfrm>
          </p:grpSpPr>
          <p:sp>
            <p:nvSpPr>
              <p:cNvPr id="32" name="Freeform 5">
                <a:extLst>
                  <a:ext uri="{FF2B5EF4-FFF2-40B4-BE49-F238E27FC236}">
                    <a16:creationId xmlns:a16="http://schemas.microsoft.com/office/drawing/2014/main" id="{D095CD39-EC96-4250-805A-9C7F285329F3}"/>
                  </a:ext>
                </a:extLst>
              </p:cNvPr>
              <p:cNvSpPr>
                <a:spLocks/>
              </p:cNvSpPr>
              <p:nvPr/>
            </p:nvSpPr>
            <p:spPr bwMode="auto">
              <a:xfrm>
                <a:off x="8440738" y="3594100"/>
                <a:ext cx="554038" cy="554037"/>
              </a:xfrm>
              <a:custGeom>
                <a:avLst/>
                <a:gdLst>
                  <a:gd name="T0" fmla="*/ 132 w 144"/>
                  <a:gd name="T1" fmla="*/ 0 h 144"/>
                  <a:gd name="T2" fmla="*/ 12 w 144"/>
                  <a:gd name="T3" fmla="*/ 0 h 144"/>
                  <a:gd name="T4" fmla="*/ 0 w 144"/>
                  <a:gd name="T5" fmla="*/ 12 h 144"/>
                  <a:gd name="T6" fmla="*/ 0 w 144"/>
                  <a:gd name="T7" fmla="*/ 132 h 144"/>
                  <a:gd name="T8" fmla="*/ 12 w 144"/>
                  <a:gd name="T9" fmla="*/ 144 h 144"/>
                  <a:gd name="T10" fmla="*/ 132 w 144"/>
                  <a:gd name="T11" fmla="*/ 144 h 144"/>
                  <a:gd name="T12" fmla="*/ 144 w 144"/>
                  <a:gd name="T13" fmla="*/ 132 h 144"/>
                  <a:gd name="T14" fmla="*/ 144 w 144"/>
                  <a:gd name="T15" fmla="*/ 12 h 144"/>
                  <a:gd name="T16" fmla="*/ 132 w 144"/>
                  <a:gd name="T1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4">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6">
                <a:extLst>
                  <a:ext uri="{FF2B5EF4-FFF2-40B4-BE49-F238E27FC236}">
                    <a16:creationId xmlns:a16="http://schemas.microsoft.com/office/drawing/2014/main" id="{CC2F049E-3A3E-4C8B-8948-CACCA244267C}"/>
                  </a:ext>
                </a:extLst>
              </p:cNvPr>
              <p:cNvSpPr>
                <a:spLocks/>
              </p:cNvSpPr>
              <p:nvPr/>
            </p:nvSpPr>
            <p:spPr bwMode="auto">
              <a:xfrm>
                <a:off x="8641699" y="3807141"/>
                <a:ext cx="204980" cy="235421"/>
              </a:xfrm>
              <a:custGeom>
                <a:avLst/>
                <a:gdLst>
                  <a:gd name="T0" fmla="*/ 0 w 101"/>
                  <a:gd name="T1" fmla="*/ 58 h 116"/>
                  <a:gd name="T2" fmla="*/ 0 w 101"/>
                  <a:gd name="T3" fmla="*/ 0 h 116"/>
                  <a:gd name="T4" fmla="*/ 50 w 101"/>
                  <a:gd name="T5" fmla="*/ 29 h 116"/>
                  <a:gd name="T6" fmla="*/ 101 w 101"/>
                  <a:gd name="T7" fmla="*/ 58 h 116"/>
                  <a:gd name="T8" fmla="*/ 50 w 101"/>
                  <a:gd name="T9" fmla="*/ 87 h 116"/>
                  <a:gd name="T10" fmla="*/ 0 w 101"/>
                  <a:gd name="T11" fmla="*/ 116 h 116"/>
                  <a:gd name="T12" fmla="*/ 0 w 101"/>
                  <a:gd name="T13" fmla="*/ 58 h 116"/>
                </a:gdLst>
                <a:ahLst/>
                <a:cxnLst>
                  <a:cxn ang="0">
                    <a:pos x="T0" y="T1"/>
                  </a:cxn>
                  <a:cxn ang="0">
                    <a:pos x="T2" y="T3"/>
                  </a:cxn>
                  <a:cxn ang="0">
                    <a:pos x="T4" y="T5"/>
                  </a:cxn>
                  <a:cxn ang="0">
                    <a:pos x="T6" y="T7"/>
                  </a:cxn>
                  <a:cxn ang="0">
                    <a:pos x="T8" y="T9"/>
                  </a:cxn>
                  <a:cxn ang="0">
                    <a:pos x="T10" y="T11"/>
                  </a:cxn>
                  <a:cxn ang="0">
                    <a:pos x="T12" y="T13"/>
                  </a:cxn>
                </a:cxnLst>
                <a:rect l="0" t="0" r="r" b="b"/>
                <a:pathLst>
                  <a:path w="101" h="116">
                    <a:moveTo>
                      <a:pt x="0" y="58"/>
                    </a:moveTo>
                    <a:lnTo>
                      <a:pt x="0" y="0"/>
                    </a:lnTo>
                    <a:lnTo>
                      <a:pt x="50" y="29"/>
                    </a:lnTo>
                    <a:lnTo>
                      <a:pt x="101" y="58"/>
                    </a:lnTo>
                    <a:lnTo>
                      <a:pt x="50" y="87"/>
                    </a:lnTo>
                    <a:lnTo>
                      <a:pt x="0" y="116"/>
                    </a:lnTo>
                    <a:lnTo>
                      <a:pt x="0" y="58"/>
                    </a:lnTo>
                    <a:close/>
                  </a:path>
                </a:pathLst>
              </a:custGeom>
              <a:solidFill>
                <a:schemeClr val="bg1"/>
              </a:solidFill>
              <a:ln w="31750" cap="rnd">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4" name="Line 7">
                <a:extLst>
                  <a:ext uri="{FF2B5EF4-FFF2-40B4-BE49-F238E27FC236}">
                    <a16:creationId xmlns:a16="http://schemas.microsoft.com/office/drawing/2014/main" id="{1D419B17-D11E-4E68-96E9-3456AA75B749}"/>
                  </a:ext>
                </a:extLst>
              </p:cNvPr>
              <p:cNvSpPr>
                <a:spLocks noChangeShapeType="1"/>
              </p:cNvSpPr>
              <p:nvPr/>
            </p:nvSpPr>
            <p:spPr bwMode="auto">
              <a:xfrm>
                <a:off x="8440738" y="3732213"/>
                <a:ext cx="554038" cy="0"/>
              </a:xfrm>
              <a:prstGeom prst="line">
                <a:avLst/>
              </a:prstGeom>
              <a:noFill/>
              <a:ln w="317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Line 8">
                <a:extLst>
                  <a:ext uri="{FF2B5EF4-FFF2-40B4-BE49-F238E27FC236}">
                    <a16:creationId xmlns:a16="http://schemas.microsoft.com/office/drawing/2014/main" id="{2A851F54-9190-4466-AC74-265421CF0DAC}"/>
                  </a:ext>
                </a:extLst>
              </p:cNvPr>
              <p:cNvSpPr>
                <a:spLocks noChangeShapeType="1"/>
              </p:cNvSpPr>
              <p:nvPr/>
            </p:nvSpPr>
            <p:spPr bwMode="auto">
              <a:xfrm flipH="1">
                <a:off x="8764588" y="3594100"/>
                <a:ext cx="92075" cy="138112"/>
              </a:xfrm>
              <a:prstGeom prst="line">
                <a:avLst/>
              </a:prstGeom>
              <a:noFill/>
              <a:ln w="317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Line 9">
                <a:extLst>
                  <a:ext uri="{FF2B5EF4-FFF2-40B4-BE49-F238E27FC236}">
                    <a16:creationId xmlns:a16="http://schemas.microsoft.com/office/drawing/2014/main" id="{3D066128-147B-413E-A2AD-663BECE18069}"/>
                  </a:ext>
                </a:extLst>
              </p:cNvPr>
              <p:cNvSpPr>
                <a:spLocks noChangeShapeType="1"/>
              </p:cNvSpPr>
              <p:nvPr/>
            </p:nvSpPr>
            <p:spPr bwMode="auto">
              <a:xfrm flipH="1">
                <a:off x="8578850" y="3594100"/>
                <a:ext cx="93663" cy="138112"/>
              </a:xfrm>
              <a:prstGeom prst="line">
                <a:avLst/>
              </a:prstGeom>
              <a:noFill/>
              <a:ln w="317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6" name="矩形 5"/>
          <p:cNvSpPr/>
          <p:nvPr/>
        </p:nvSpPr>
        <p:spPr>
          <a:xfrm>
            <a:off x="6678079" y="5254962"/>
            <a:ext cx="4852009" cy="1477328"/>
          </a:xfrm>
          <a:prstGeom prst="rect">
            <a:avLst/>
          </a:prstGeom>
          <a:solidFill>
            <a:schemeClr val="accent2">
              <a:lumMod val="20000"/>
              <a:lumOff val="80000"/>
            </a:schemeClr>
          </a:solidFill>
        </p:spPr>
        <p:txBody>
          <a:bodyPr wrap="square">
            <a:spAutoFit/>
          </a:bodyPr>
          <a:lstStyle/>
          <a:p>
            <a:r>
              <a:rPr lang="zh-TW" altLang="en-US" dirty="0">
                <a:latin typeface="DFKai-SB" panose="03000509000000000000" pitchFamily="65" charset="-120"/>
                <a:ea typeface="DFKai-SB" panose="03000509000000000000" pitchFamily="65" charset="-120"/>
              </a:rPr>
              <a:t>註：</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P3</a:t>
            </a:r>
            <a:r>
              <a:rPr lang="zh-TW" altLang="en-US" dirty="0">
                <a:latin typeface="DFKai-SB" panose="03000509000000000000" pitchFamily="65" charset="-120"/>
                <a:ea typeface="DFKai-SB" panose="03000509000000000000" pitchFamily="65" charset="-120"/>
              </a:rPr>
              <a:t>實驗室是生物安全防護三級實驗室的簡稱，整個實驗室完全密封，室內處於負壓狀態，從而使內部氣體不會泄漏到外面造成污染</a:t>
            </a:r>
            <a:r>
              <a:rPr lang="zh-TW" altLang="en-US" dirty="0" smtClean="0">
                <a:latin typeface="DFKai-SB" panose="03000509000000000000" pitchFamily="65" charset="-120"/>
                <a:ea typeface="DFKai-SB" panose="03000509000000000000" pitchFamily="65" charset="-120"/>
              </a:rPr>
              <a:t>。</a:t>
            </a:r>
            <a:endParaRPr lang="en-US" altLang="zh-TW" dirty="0" smtClean="0">
              <a:latin typeface="DFKai-SB" panose="03000509000000000000" pitchFamily="65" charset="-120"/>
              <a:ea typeface="DFKai-SB" panose="03000509000000000000" pitchFamily="65" charset="-120"/>
            </a:endParaRPr>
          </a:p>
          <a:p>
            <a:endPar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 </a:t>
            </a:r>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新華網 </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sz="12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sz="1200" dirty="0">
                <a:latin typeface="Times New Roman" panose="02020603050405020304" pitchFamily="18" charset="0"/>
                <a:ea typeface="DFKai-SB" panose="03000509000000000000" pitchFamily="65" charset="-120"/>
                <a:cs typeface="Times New Roman" panose="02020603050405020304" pitchFamily="18" charset="0"/>
              </a:rPr>
              <a:t>://</a:t>
            </a:r>
            <a:r>
              <a:rPr lang="en-US" sz="1200" dirty="0" smtClean="0">
                <a:latin typeface="Times New Roman" panose="02020603050405020304" pitchFamily="18" charset="0"/>
                <a:ea typeface="DFKai-SB" panose="03000509000000000000" pitchFamily="65" charset="-120"/>
                <a:cs typeface="Times New Roman" panose="02020603050405020304" pitchFamily="18" charset="0"/>
              </a:rPr>
              <a:t>www.xinhuanet.com/politics/2020-03/22/c_1125748972.htm</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sz="1200" dirty="0" smtClean="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1" name="任意多边形: 形状 4">
            <a:extLst>
              <a:ext uri="{FF2B5EF4-FFF2-40B4-BE49-F238E27FC236}">
                <a16:creationId xmlns:a16="http://schemas.microsoft.com/office/drawing/2014/main" id="{CD5D41F3-C468-4F25-B01C-DAA0A07678B5}"/>
              </a:ext>
            </a:extLst>
          </p:cNvPr>
          <p:cNvSpPr/>
          <p:nvPr/>
        </p:nvSpPr>
        <p:spPr>
          <a:xfrm>
            <a:off x="2565339" y="201034"/>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國家</a:t>
            </a:r>
            <a:r>
              <a:rPr lang="zh-TW" altLang="en-US" sz="4000" b="1" dirty="0">
                <a:solidFill>
                  <a:srgbClr val="FFFFFF"/>
                </a:solidFill>
                <a:latin typeface="DFKai-SB" panose="03000509000000000000" pitchFamily="65" charset="-120"/>
                <a:ea typeface="DFKai-SB" panose="03000509000000000000" pitchFamily="65" charset="-120"/>
                <a:sym typeface="+mn-ea"/>
              </a:rPr>
              <a:t>對全球公共衞生的貢獻</a:t>
            </a:r>
          </a:p>
        </p:txBody>
      </p:sp>
      <p:sp>
        <p:nvSpPr>
          <p:cNvPr id="42" name="标题 1">
            <a:extLst>
              <a:ext uri="{FF2B5EF4-FFF2-40B4-BE49-F238E27FC236}">
                <a16:creationId xmlns:a16="http://schemas.microsoft.com/office/drawing/2014/main" id="{9F2049EC-A169-40B6-A9F1-281E5DC35381}"/>
              </a:ext>
            </a:extLst>
          </p:cNvPr>
          <p:cNvSpPr txBox="1">
            <a:spLocks noChangeArrowheads="1"/>
          </p:cNvSpPr>
          <p:nvPr/>
        </p:nvSpPr>
        <p:spPr bwMode="auto">
          <a:xfrm>
            <a:off x="3323008" y="931126"/>
            <a:ext cx="5932069" cy="5232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gn="ctr">
              <a:lnSpc>
                <a:spcPct val="100000"/>
              </a:lnSpc>
              <a:spcBef>
                <a:spcPct val="0"/>
              </a:spcBef>
              <a:buNone/>
              <a:defRPr sz="2800" b="1">
                <a:latin typeface="DFKai-SB" panose="03000509000000000000" pitchFamily="65" charset="-120"/>
                <a:ea typeface="DFKai-SB" panose="03000509000000000000" pitchFamily="65" charset="-120"/>
                <a:cs typeface="+mj-cs"/>
              </a:defRPr>
            </a:lvl1pPr>
          </a:lstStyle>
          <a:p>
            <a:r>
              <a:rPr lang="zh-CN" altLang="en-US" dirty="0" smtClean="0">
                <a:sym typeface="宋体" panose="02010600030101010101" pitchFamily="2" charset="-122"/>
              </a:rPr>
              <a:t>對西非伊</a:t>
            </a:r>
            <a:r>
              <a:rPr lang="zh-CN" altLang="en-US" dirty="0">
                <a:sym typeface="宋体" panose="02010600030101010101" pitchFamily="2" charset="-122"/>
              </a:rPr>
              <a:t>波</a:t>
            </a:r>
            <a:r>
              <a:rPr lang="zh-CN" altLang="en-US" dirty="0" smtClean="0">
                <a:sym typeface="宋体" panose="02010600030101010101" pitchFamily="2" charset="-122"/>
              </a:rPr>
              <a:t>拉病毒</a:t>
            </a:r>
            <a:r>
              <a:rPr lang="zh-CN" altLang="en-US" dirty="0">
                <a:sym typeface="宋体" panose="02010600030101010101" pitchFamily="2" charset="-122"/>
              </a:rPr>
              <a:t>病疫情防控的貢獻</a:t>
            </a:r>
          </a:p>
        </p:txBody>
      </p:sp>
      <p:sp>
        <p:nvSpPr>
          <p:cNvPr id="43" name="Freeform 5">
            <a:extLst>
              <a:ext uri="{FF2B5EF4-FFF2-40B4-BE49-F238E27FC236}">
                <a16:creationId xmlns:a16="http://schemas.microsoft.com/office/drawing/2014/main" id="{B3762B90-018E-4189-8BA5-E32EBFB4468E}"/>
              </a:ext>
            </a:extLst>
          </p:cNvPr>
          <p:cNvSpPr/>
          <p:nvPr/>
        </p:nvSpPr>
        <p:spPr bwMode="auto">
          <a:xfrm>
            <a:off x="2757786" y="959158"/>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4" name="Rectangle 14">
            <a:extLst>
              <a:ext uri="{FF2B5EF4-FFF2-40B4-BE49-F238E27FC236}">
                <a16:creationId xmlns:a16="http://schemas.microsoft.com/office/drawing/2014/main" id="{FF62AD24-3287-4326-9830-2C079B66D931}"/>
              </a:ext>
            </a:extLst>
          </p:cNvPr>
          <p:cNvSpPr/>
          <p:nvPr/>
        </p:nvSpPr>
        <p:spPr>
          <a:xfrm>
            <a:off x="1305908" y="5607107"/>
            <a:ext cx="2165774" cy="369332"/>
          </a:xfrm>
          <a:prstGeom prst="rect">
            <a:avLst/>
          </a:prstGeom>
          <a:ln w="28575">
            <a:solidFill>
              <a:srgbClr val="FF0000"/>
            </a:solidFill>
          </a:ln>
        </p:spPr>
        <p:txBody>
          <a:bodyPr wrap="square">
            <a:spAutoFit/>
          </a:bodyPr>
          <a:lstStyle/>
          <a:p>
            <a:pPr algn="ctr"/>
            <a:r>
              <a:rPr lang="zh-TW" altLang="en-US" b="1" dirty="0">
                <a:solidFill>
                  <a:srgbClr val="FF0000"/>
                </a:solidFill>
                <a:latin typeface="DFKai-SB" panose="03000509000000000000" pitchFamily="65" charset="-120"/>
                <a:ea typeface="DFKai-SB" panose="03000509000000000000" pitchFamily="65" charset="-120"/>
              </a:rPr>
              <a:t>點擊圖像</a:t>
            </a:r>
            <a:r>
              <a:rPr lang="zh-TW" altLang="en-US" b="1" dirty="0" smtClean="0">
                <a:solidFill>
                  <a:srgbClr val="FF0000"/>
                </a:solidFill>
                <a:latin typeface="DFKai-SB" panose="03000509000000000000" pitchFamily="65" charset="-120"/>
                <a:ea typeface="DFKai-SB" panose="03000509000000000000" pitchFamily="65" charset="-120"/>
              </a:rPr>
              <a:t>觀看短片</a:t>
            </a:r>
            <a:endParaRPr lang="en-US" altLang="zh-HK" b="1" dirty="0">
              <a:solidFill>
                <a:srgbClr val="FF0000"/>
              </a:solidFill>
              <a:latin typeface="DFKai-SB" panose="03000509000000000000" pitchFamily="65" charset="-120"/>
              <a:ea typeface="DFKai-SB" panose="03000509000000000000" pitchFamily="65" charset="-120"/>
            </a:endParaRPr>
          </a:p>
        </p:txBody>
      </p:sp>
      <p:sp>
        <p:nvSpPr>
          <p:cNvPr id="45" name="Rectangle 14">
            <a:extLst>
              <a:ext uri="{FF2B5EF4-FFF2-40B4-BE49-F238E27FC236}">
                <a16:creationId xmlns:a16="http://schemas.microsoft.com/office/drawing/2014/main" id="{FF62AD24-3287-4326-9830-2C079B66D931}"/>
              </a:ext>
            </a:extLst>
          </p:cNvPr>
          <p:cNvSpPr/>
          <p:nvPr/>
        </p:nvSpPr>
        <p:spPr>
          <a:xfrm>
            <a:off x="7487031" y="4532999"/>
            <a:ext cx="2165774" cy="369332"/>
          </a:xfrm>
          <a:prstGeom prst="rect">
            <a:avLst/>
          </a:prstGeom>
          <a:ln w="28575">
            <a:solidFill>
              <a:srgbClr val="FF0000"/>
            </a:solidFill>
          </a:ln>
        </p:spPr>
        <p:txBody>
          <a:bodyPr wrap="square">
            <a:spAutoFit/>
          </a:bodyPr>
          <a:lstStyle/>
          <a:p>
            <a:pPr algn="ctr"/>
            <a:r>
              <a:rPr lang="zh-TW" altLang="en-US" b="1" dirty="0">
                <a:solidFill>
                  <a:srgbClr val="FF0000"/>
                </a:solidFill>
                <a:latin typeface="DFKai-SB" panose="03000509000000000000" pitchFamily="65" charset="-120"/>
                <a:ea typeface="DFKai-SB" panose="03000509000000000000" pitchFamily="65" charset="-120"/>
              </a:rPr>
              <a:t>點擊圖像</a:t>
            </a:r>
            <a:r>
              <a:rPr lang="zh-TW" altLang="en-US" b="1" dirty="0" smtClean="0">
                <a:solidFill>
                  <a:srgbClr val="FF0000"/>
                </a:solidFill>
                <a:latin typeface="DFKai-SB" panose="03000509000000000000" pitchFamily="65" charset="-120"/>
                <a:ea typeface="DFKai-SB" panose="03000509000000000000" pitchFamily="65" charset="-120"/>
              </a:rPr>
              <a:t>觀看短片</a:t>
            </a:r>
            <a:endParaRPr lang="en-US" altLang="zh-HK" b="1" dirty="0">
              <a:solidFill>
                <a:srgbClr val="FF0000"/>
              </a:solidFill>
              <a:latin typeface="DFKai-SB" panose="03000509000000000000" pitchFamily="65" charset="-120"/>
              <a:ea typeface="DFKai-SB" panose="03000509000000000000" pitchFamily="65" charset="-120"/>
            </a:endParaRPr>
          </a:p>
        </p:txBody>
      </p:sp>
      <p:sp>
        <p:nvSpPr>
          <p:cNvPr id="7" name="投影片編號版面配置區 6"/>
          <p:cNvSpPr>
            <a:spLocks noGrp="1"/>
          </p:cNvSpPr>
          <p:nvPr>
            <p:ph type="sldNum" sz="quarter" idx="10"/>
          </p:nvPr>
        </p:nvSpPr>
        <p:spPr/>
        <p:txBody>
          <a:bodyPr/>
          <a:lstStyle/>
          <a:p>
            <a:pPr>
              <a:defRPr/>
            </a:pPr>
            <a:fld id="{C68A1375-C6F2-41F5-93BB-BAEEB18A553A}" type="slidenum">
              <a:rPr lang="en-US" altLang="en-US" smtClean="0"/>
              <a:pPr>
                <a:defRPr/>
              </a:pPr>
              <a:t>19</a:t>
            </a:fld>
            <a:endParaRPr lang="en-US" altLang="en-US"/>
          </a:p>
        </p:txBody>
      </p:sp>
    </p:spTree>
    <p:extLst>
      <p:ext uri="{BB962C8B-B14F-4D97-AF65-F5344CB8AC3E}">
        <p14:creationId xmlns:p14="http://schemas.microsoft.com/office/powerpoint/2010/main" val="14946250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19301" y="819943"/>
            <a:ext cx="11390312" cy="5594350"/>
          </a:xfrm>
        </p:spPr>
        <p:txBody>
          <a:bodyPr>
            <a:noAutofit/>
          </a:bodyPr>
          <a:lstStyle/>
          <a:p>
            <a:pPr marL="0" indent="0">
              <a:lnSpc>
                <a:spcPct val="150000"/>
              </a:lnSpc>
              <a:spcBef>
                <a:spcPts val="0"/>
              </a:spcBef>
              <a:buNone/>
            </a:pPr>
            <a:r>
              <a:rPr lang="zh-HK" altLang="en-US" b="1" dirty="0">
                <a:latin typeface="標楷體" panose="03000509000000000000" pitchFamily="65" charset="-120"/>
                <a:ea typeface="標楷體" panose="03000509000000000000" pitchFamily="65" charset="-120"/>
              </a:rPr>
              <a:t>知識</a:t>
            </a:r>
            <a:endParaRPr lang="en-US" altLang="zh-HK" b="1" dirty="0">
              <a:latin typeface="標楷體" panose="03000509000000000000" pitchFamily="65" charset="-120"/>
              <a:ea typeface="標楷體" panose="03000509000000000000" pitchFamily="65" charset="-120"/>
            </a:endParaRPr>
          </a:p>
          <a:p>
            <a:pPr>
              <a:lnSpc>
                <a:spcPct val="150000"/>
              </a:lnSpc>
              <a:spcBef>
                <a:spcPts val="0"/>
              </a:spcBef>
            </a:pPr>
            <a:r>
              <a:rPr lang="zh-TW" altLang="en-US" dirty="0" smtClean="0">
                <a:latin typeface="標楷體" panose="03000509000000000000" pitchFamily="65" charset="-120"/>
                <a:ea typeface="標楷體" panose="03000509000000000000" pitchFamily="65" charset="-120"/>
              </a:rPr>
              <a:t>認識</a:t>
            </a:r>
            <a:r>
              <a:rPr lang="zh-CN" altLang="en-US" dirty="0" smtClean="0">
                <a:latin typeface="標楷體" panose="03000509000000000000" pitchFamily="65" charset="-120"/>
                <a:ea typeface="標楷體" panose="03000509000000000000" pitchFamily="65" charset="-120"/>
              </a:rPr>
              <a:t>國家和香港對全球公共衞生的貢獻</a:t>
            </a:r>
            <a:r>
              <a:rPr lang="zh-TW" altLang="en-US" dirty="0">
                <a:latin typeface="標楷體" panose="03000509000000000000" pitchFamily="65" charset="-120"/>
                <a:ea typeface="標楷體" panose="03000509000000000000" pitchFamily="65" charset="-120"/>
              </a:rPr>
              <a:t>與</a:t>
            </a:r>
            <a:r>
              <a:rPr lang="zh-CN" altLang="en-US" dirty="0" smtClean="0">
                <a:latin typeface="標楷體" panose="03000509000000000000" pitchFamily="65" charset="-120"/>
                <a:ea typeface="標楷體" panose="03000509000000000000" pitchFamily="65" charset="-120"/>
              </a:rPr>
              <a:t>在傳染病防控方面的成就</a:t>
            </a:r>
            <a:endParaRPr lang="en-US" altLang="zh-TW" dirty="0" smtClean="0">
              <a:latin typeface="標楷體" panose="03000509000000000000" pitchFamily="65" charset="-120"/>
              <a:ea typeface="標楷體" panose="03000509000000000000" pitchFamily="65" charset="-120"/>
            </a:endParaRPr>
          </a:p>
          <a:p>
            <a:pPr marL="0" indent="0">
              <a:lnSpc>
                <a:spcPct val="150000"/>
              </a:lnSpc>
              <a:spcBef>
                <a:spcPts val="0"/>
              </a:spcBef>
              <a:buNone/>
            </a:pPr>
            <a:r>
              <a:rPr lang="zh-TW" altLang="en-US" b="1" dirty="0" smtClean="0">
                <a:ea typeface="標楷體" panose="03000509000000000000" pitchFamily="65" charset="-120"/>
              </a:rPr>
              <a:t>技能</a:t>
            </a:r>
            <a:endParaRPr lang="en-US" altLang="zh-TW" b="1" dirty="0">
              <a:ea typeface="標楷體" panose="03000509000000000000" pitchFamily="65" charset="-120"/>
            </a:endParaRPr>
          </a:p>
          <a:p>
            <a:pPr>
              <a:lnSpc>
                <a:spcPct val="100000"/>
              </a:lnSpc>
              <a:spcBef>
                <a:spcPts val="0"/>
              </a:spcBef>
            </a:pPr>
            <a:r>
              <a:rPr lang="zh-TW" altLang="en-US" dirty="0" smtClean="0">
                <a:latin typeface="標楷體" panose="03000509000000000000" pitchFamily="65" charset="-120"/>
                <a:ea typeface="標楷體" panose="03000509000000000000" pitchFamily="65" charset="-120"/>
              </a:rPr>
              <a:t>能夠</a:t>
            </a:r>
            <a:r>
              <a:rPr lang="zh-TW" altLang="en-US" dirty="0">
                <a:latin typeface="標楷體" panose="03000509000000000000" pitchFamily="65" charset="-120"/>
                <a:ea typeface="標楷體" panose="03000509000000000000" pitchFamily="65" charset="-120"/>
              </a:rPr>
              <a:t>建基於數據、事實與</a:t>
            </a:r>
            <a:r>
              <a:rPr lang="zh-TW" altLang="en-US" dirty="0" smtClean="0">
                <a:latin typeface="標楷體" panose="03000509000000000000" pitchFamily="65" charset="-120"/>
                <a:ea typeface="標楷體" panose="03000509000000000000" pitchFamily="65" charset="-120"/>
              </a:rPr>
              <a:t>證據，歸納與分析國家與香港對</a:t>
            </a:r>
            <a:r>
              <a:rPr lang="zh-TW" altLang="en-US" dirty="0">
                <a:latin typeface="標楷體" panose="03000509000000000000" pitchFamily="65" charset="-120"/>
                <a:ea typeface="標楷體" panose="03000509000000000000" pitchFamily="65" charset="-120"/>
              </a:rPr>
              <a:t>全球公共衞</a:t>
            </a:r>
            <a:r>
              <a:rPr lang="zh-TW" altLang="en-US" dirty="0" smtClean="0">
                <a:latin typeface="標楷體" panose="03000509000000000000" pitchFamily="65" charset="-120"/>
                <a:ea typeface="標楷體" panose="03000509000000000000" pitchFamily="65" charset="-120"/>
              </a:rPr>
              <a:t>生的貢獻</a:t>
            </a:r>
            <a:r>
              <a:rPr lang="en-US" altLang="zh-TW"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a:p>
            <a:pPr>
              <a:lnSpc>
                <a:spcPct val="100000"/>
              </a:lnSpc>
              <a:spcBef>
                <a:spcPts val="0"/>
              </a:spcBef>
            </a:pPr>
            <a:r>
              <a:rPr lang="zh-TW" altLang="en-US" dirty="0">
                <a:latin typeface="標楷體" panose="03000509000000000000" pitchFamily="65" charset="-120"/>
                <a:ea typeface="標楷體" panose="03000509000000000000" pitchFamily="65" charset="-120"/>
              </a:rPr>
              <a:t>判辨發放</a:t>
            </a:r>
            <a:r>
              <a:rPr lang="zh-TW" altLang="en-US" dirty="0" smtClean="0">
                <a:latin typeface="標楷體" panose="03000509000000000000" pitchFamily="65" charset="-120"/>
                <a:ea typeface="標楷體" panose="03000509000000000000" pitchFamily="65" charset="-120"/>
              </a:rPr>
              <a:t>正確衞</a:t>
            </a:r>
            <a:r>
              <a:rPr lang="zh-TW" altLang="en-US" dirty="0">
                <a:latin typeface="標楷體" panose="03000509000000000000" pitchFamily="65" charset="-120"/>
                <a:ea typeface="標楷體" panose="03000509000000000000" pitchFamily="65" charset="-120"/>
              </a:rPr>
              <a:t>生健康資訊的渠道，解決生活上有關衞生保健問題，培養慎思明辨、終身學習的</a:t>
            </a:r>
            <a:r>
              <a:rPr lang="zh-TW" altLang="en-US" dirty="0" smtClean="0">
                <a:latin typeface="標楷體" panose="03000509000000000000" pitchFamily="65" charset="-120"/>
                <a:ea typeface="標楷體" panose="03000509000000000000" pitchFamily="65" charset="-120"/>
              </a:rPr>
              <a:t>能力</a:t>
            </a:r>
            <a:endParaRPr lang="en-US" altLang="zh-CN" dirty="0">
              <a:latin typeface="標楷體" panose="03000509000000000000" pitchFamily="65" charset="-120"/>
              <a:ea typeface="標楷體" panose="03000509000000000000" pitchFamily="65" charset="-120"/>
            </a:endParaRPr>
          </a:p>
          <a:p>
            <a:pPr marL="0" indent="0">
              <a:lnSpc>
                <a:spcPct val="150000"/>
              </a:lnSpc>
              <a:spcBef>
                <a:spcPts val="0"/>
              </a:spcBef>
              <a:buNone/>
            </a:pPr>
            <a:r>
              <a:rPr lang="zh-TW" altLang="en-US" b="1" dirty="0" smtClean="0">
                <a:ea typeface="標楷體" panose="03000509000000000000" pitchFamily="65" charset="-120"/>
              </a:rPr>
              <a:t>價值觀</a:t>
            </a:r>
            <a:endParaRPr lang="en-US" altLang="zh-TW" b="1" dirty="0">
              <a:ea typeface="標楷體" panose="03000509000000000000" pitchFamily="65" charset="-120"/>
            </a:endParaRPr>
          </a:p>
          <a:p>
            <a:pPr>
              <a:lnSpc>
                <a:spcPct val="100000"/>
              </a:lnSpc>
              <a:spcBef>
                <a:spcPts val="0"/>
              </a:spcBef>
            </a:pPr>
            <a:r>
              <a:rPr lang="zh-TW" altLang="en-US" dirty="0" smtClean="0">
                <a:ea typeface="標楷體" panose="03000509000000000000" pitchFamily="65" charset="-120"/>
              </a:rPr>
              <a:t>重視</a:t>
            </a:r>
            <a:r>
              <a:rPr lang="zh-TW" altLang="en-US" dirty="0">
                <a:ea typeface="標楷體" panose="03000509000000000000" pitchFamily="65" charset="-120"/>
              </a:rPr>
              <a:t>醫學專業意見，養成預防勝於治療、重視個人衞生的健康意識</a:t>
            </a:r>
          </a:p>
          <a:p>
            <a:pPr>
              <a:lnSpc>
                <a:spcPct val="100000"/>
              </a:lnSpc>
              <a:spcBef>
                <a:spcPts val="0"/>
              </a:spcBef>
            </a:pPr>
            <a:r>
              <a:rPr lang="zh-TW" altLang="en-US" dirty="0">
                <a:ea typeface="標楷體" panose="03000509000000000000" pitchFamily="65" charset="-120"/>
              </a:rPr>
              <a:t>關心個人、社會和全球公共衞生情況，</a:t>
            </a:r>
            <a:r>
              <a:rPr lang="zh-TW" altLang="en-US" dirty="0" smtClean="0">
                <a:ea typeface="標楷體" panose="03000509000000000000" pitchFamily="65" charset="-120"/>
              </a:rPr>
              <a:t>具</a:t>
            </a:r>
            <a:r>
              <a:rPr lang="zh-TW" altLang="en-US" dirty="0" smtClean="0">
                <a:latin typeface="標楷體" panose="03000509000000000000" pitchFamily="65" charset="-120"/>
                <a:ea typeface="標楷體" panose="03000509000000000000" pitchFamily="65" charset="-120"/>
              </a:rPr>
              <a:t>國家</a:t>
            </a:r>
            <a:r>
              <a:rPr lang="zh-CN" altLang="en-US" dirty="0" smtClean="0">
                <a:latin typeface="標楷體" panose="03000509000000000000" pitchFamily="65" charset="-120"/>
                <a:ea typeface="標楷體" panose="03000509000000000000" pitchFamily="65" charset="-120"/>
              </a:rPr>
              <a:t>觀念和</a:t>
            </a:r>
            <a:r>
              <a:rPr lang="zh-TW" altLang="en-US" dirty="0" smtClean="0">
                <a:ea typeface="標楷體" panose="03000509000000000000" pitchFamily="65" charset="-120"/>
              </a:rPr>
              <a:t>國際</a:t>
            </a:r>
            <a:r>
              <a:rPr lang="zh-TW" altLang="en-US" dirty="0">
                <a:ea typeface="標楷體" panose="03000509000000000000" pitchFamily="65" charset="-120"/>
              </a:rPr>
              <a:t>視野，樂於為保障公共衞生而作出貢獻</a:t>
            </a:r>
          </a:p>
          <a:p>
            <a:pPr marL="0" indent="0">
              <a:lnSpc>
                <a:spcPct val="150000"/>
              </a:lnSpc>
              <a:spcBef>
                <a:spcPts val="0"/>
              </a:spcBef>
              <a:buNone/>
            </a:pPr>
            <a:endParaRPr lang="en-US" altLang="zh-TW" dirty="0">
              <a:ea typeface="標楷體" panose="03000509000000000000" pitchFamily="65" charset="-120"/>
            </a:endParaRPr>
          </a:p>
        </p:txBody>
      </p:sp>
      <p:sp>
        <p:nvSpPr>
          <p:cNvPr id="6" name="矩形: 圆角 5">
            <a:extLst>
              <a:ext uri="{FF2B5EF4-FFF2-40B4-BE49-F238E27FC236}">
                <a16:creationId xmlns:a16="http://schemas.microsoft.com/office/drawing/2014/main" id="{1A4C4BBD-49C4-4654-ABB0-5A581D6648F8}"/>
              </a:ext>
            </a:extLst>
          </p:cNvPr>
          <p:cNvSpPr/>
          <p:nvPr/>
        </p:nvSpPr>
        <p:spPr bwMode="auto">
          <a:xfrm>
            <a:off x="4443876" y="105568"/>
            <a:ext cx="2354263" cy="714375"/>
          </a:xfrm>
          <a:prstGeom prst="roundRect">
            <a:avLst/>
          </a:prstGeom>
          <a:no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defRPr/>
            </a:pPr>
            <a:r>
              <a:rPr lang="zh-HK" altLang="en-US" sz="3600" b="1" spc="400" dirty="0">
                <a:latin typeface="標楷體" panose="03000509000000000000" pitchFamily="65" charset="-120"/>
                <a:ea typeface="標楷體" panose="03000509000000000000" pitchFamily="65" charset="-120"/>
              </a:rPr>
              <a:t>學習目標</a:t>
            </a:r>
            <a:endParaRPr lang="zh-CN" altLang="en-US" sz="3600" b="1" spc="400" dirty="0">
              <a:latin typeface="標楷體" panose="03000509000000000000" pitchFamily="65" charset="-120"/>
              <a:ea typeface="標楷體" panose="03000509000000000000" pitchFamily="65" charset="-120"/>
            </a:endParaRPr>
          </a:p>
        </p:txBody>
      </p:sp>
      <p:sp>
        <p:nvSpPr>
          <p:cNvPr id="7" name="直接连接符 8">
            <a:extLst>
              <a:ext uri="{FF2B5EF4-FFF2-40B4-BE49-F238E27FC236}">
                <a16:creationId xmlns:a16="http://schemas.microsoft.com/office/drawing/2014/main" id="{8CE0CB61-4054-44A6-9ADF-7EC404FE4C29}"/>
              </a:ext>
            </a:extLst>
          </p:cNvPr>
          <p:cNvSpPr>
            <a:spLocks noChangeShapeType="1"/>
          </p:cNvSpPr>
          <p:nvPr/>
        </p:nvSpPr>
        <p:spPr bwMode="auto">
          <a:xfrm flipV="1">
            <a:off x="7438823" y="510373"/>
            <a:ext cx="1485900" cy="0"/>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8" name="直接连接符 10">
            <a:extLst>
              <a:ext uri="{FF2B5EF4-FFF2-40B4-BE49-F238E27FC236}">
                <a16:creationId xmlns:a16="http://schemas.microsoft.com/office/drawing/2014/main" id="{E48E0D88-34E1-4ACD-B139-7BF35CC885FD}"/>
              </a:ext>
            </a:extLst>
          </p:cNvPr>
          <p:cNvSpPr>
            <a:spLocks noChangeShapeType="1"/>
          </p:cNvSpPr>
          <p:nvPr/>
        </p:nvSpPr>
        <p:spPr bwMode="auto">
          <a:xfrm flipV="1">
            <a:off x="2460943" y="510373"/>
            <a:ext cx="1590675" cy="0"/>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9" name="椭圆 13">
            <a:extLst>
              <a:ext uri="{FF2B5EF4-FFF2-40B4-BE49-F238E27FC236}">
                <a16:creationId xmlns:a16="http://schemas.microsoft.com/office/drawing/2014/main" id="{46A7658F-4A26-43AA-8BA6-B3A8EA2DD8C7}"/>
              </a:ext>
            </a:extLst>
          </p:cNvPr>
          <p:cNvSpPr>
            <a:spLocks noChangeArrowheads="1"/>
          </p:cNvSpPr>
          <p:nvPr/>
        </p:nvSpPr>
        <p:spPr bwMode="auto">
          <a:xfrm>
            <a:off x="4281576" y="433380"/>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10" name="椭圆 17">
            <a:extLst>
              <a:ext uri="{FF2B5EF4-FFF2-40B4-BE49-F238E27FC236}">
                <a16:creationId xmlns:a16="http://schemas.microsoft.com/office/drawing/2014/main" id="{B42865D4-1FA4-40F6-93EA-51D6A1EAB842}"/>
              </a:ext>
            </a:extLst>
          </p:cNvPr>
          <p:cNvSpPr>
            <a:spLocks noChangeArrowheads="1"/>
          </p:cNvSpPr>
          <p:nvPr/>
        </p:nvSpPr>
        <p:spPr bwMode="auto">
          <a:xfrm>
            <a:off x="6927778" y="434649"/>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2" name="投影片編號版面配置區 1"/>
          <p:cNvSpPr>
            <a:spLocks noGrp="1"/>
          </p:cNvSpPr>
          <p:nvPr>
            <p:ph type="sldNum" sz="quarter" idx="10"/>
          </p:nvPr>
        </p:nvSpPr>
        <p:spPr/>
        <p:txBody>
          <a:bodyPr/>
          <a:lstStyle/>
          <a:p>
            <a:pPr>
              <a:defRPr/>
            </a:pPr>
            <a:fld id="{C68A1375-C6F2-41F5-93BB-BAEEB18A553A}" type="slidenum">
              <a:rPr lang="en-US" altLang="en-US" smtClean="0"/>
              <a:pPr>
                <a:defRPr/>
              </a:pPr>
              <a:t>2</a:t>
            </a:fld>
            <a:endParaRPr lang="en-US" altLang="en-US"/>
          </a:p>
        </p:txBody>
      </p:sp>
    </p:spTree>
    <p:extLst>
      <p:ext uri="{BB962C8B-B14F-4D97-AF65-F5344CB8AC3E}">
        <p14:creationId xmlns:p14="http://schemas.microsoft.com/office/powerpoint/2010/main" val="24711964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0244" y="5790599"/>
            <a:ext cx="6659494" cy="461665"/>
          </a:xfrm>
          <a:prstGeom prst="rect">
            <a:avLst/>
          </a:prstGeom>
          <a:noFill/>
        </p:spPr>
        <p:txBody>
          <a:bodyPr wrap="square" rtlCol="0">
            <a:spAutoFit/>
          </a:bodyPr>
          <a:lstStyle/>
          <a:p>
            <a:r>
              <a:rPr lang="zh-TW" altLang="en-US" sz="1200" dirty="0" smtClean="0">
                <a:latin typeface="DFKai-SB" panose="03000509000000000000" pitchFamily="65" charset="-120"/>
                <a:ea typeface="DFKai-SB" panose="03000509000000000000" pitchFamily="65" charset="-120"/>
                <a:cs typeface="Times New Roman" panose="02020603050405020304" pitchFamily="18" charset="0"/>
              </a:rPr>
              <a:t>資料</a:t>
            </a:r>
            <a:r>
              <a:rPr lang="zh-CN" altLang="en-US" sz="1200" dirty="0" smtClean="0">
                <a:latin typeface="DFKai-SB" panose="03000509000000000000" pitchFamily="65" charset="-120"/>
                <a:ea typeface="DFKai-SB" panose="03000509000000000000" pitchFamily="65" charset="-120"/>
                <a:cs typeface="Times New Roman" panose="02020603050405020304" pitchFamily="18" charset="0"/>
              </a:rPr>
              <a:t>來源：</a:t>
            </a:r>
            <a:endParaRPr lang="en-US" altLang="zh-CN" sz="1200" dirty="0" smtClean="0">
              <a:latin typeface="DFKai-SB" panose="03000509000000000000" pitchFamily="65" charset="-120"/>
              <a:ea typeface="DFKai-SB" panose="03000509000000000000" pitchFamily="65" charset="-120"/>
              <a:cs typeface="Times New Roman" panose="02020603050405020304" pitchFamily="18" charset="0"/>
            </a:endParaRPr>
          </a:p>
          <a:p>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中國政府網 </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big5.www.gov.cn/gate/big5/www.gov.cn/xinwen/2017-09/29/content_5228551.htm#1</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标题 1">
            <a:extLst>
              <a:ext uri="{FF2B5EF4-FFF2-40B4-BE49-F238E27FC236}">
                <a16:creationId xmlns:a16="http://schemas.microsoft.com/office/drawing/2014/main" id="{E87F3E16-926E-4BF5-9F1A-30282761CF17}"/>
              </a:ext>
            </a:extLst>
          </p:cNvPr>
          <p:cNvSpPr txBox="1">
            <a:spLocks noChangeArrowheads="1"/>
          </p:cNvSpPr>
          <p:nvPr/>
        </p:nvSpPr>
        <p:spPr bwMode="auto">
          <a:xfrm>
            <a:off x="3571036" y="853969"/>
            <a:ext cx="5104302" cy="5232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gn="ctr">
              <a:lnSpc>
                <a:spcPct val="100000"/>
              </a:lnSpc>
              <a:spcBef>
                <a:spcPct val="0"/>
              </a:spcBef>
              <a:buNone/>
              <a:defRPr sz="2800" b="1">
                <a:latin typeface="DFKai-SB" panose="03000509000000000000" pitchFamily="65" charset="-120"/>
                <a:ea typeface="DFKai-SB" panose="03000509000000000000" pitchFamily="65" charset="-120"/>
                <a:cs typeface="+mj-cs"/>
              </a:defRPr>
            </a:lvl1pPr>
          </a:lstStyle>
          <a:p>
            <a:r>
              <a:rPr lang="zh-CN" altLang="en-US" dirty="0" smtClean="0">
                <a:sym typeface="宋体" panose="02010600030101010101" pitchFamily="2" charset="-122"/>
              </a:rPr>
              <a:t>國家</a:t>
            </a:r>
            <a:r>
              <a:rPr lang="zh-CN" altLang="en-US" dirty="0">
                <a:sym typeface="宋体" panose="02010600030101010101" pitchFamily="2" charset="-122"/>
              </a:rPr>
              <a:t>對其他傳染病防控的貢獻</a:t>
            </a:r>
          </a:p>
        </p:txBody>
      </p:sp>
      <p:sp>
        <p:nvSpPr>
          <p:cNvPr id="2" name="矩形 1">
            <a:extLst>
              <a:ext uri="{FF2B5EF4-FFF2-40B4-BE49-F238E27FC236}">
                <a16:creationId xmlns:a16="http://schemas.microsoft.com/office/drawing/2014/main" id="{17AA54D5-5753-4156-8768-3ECD781111E0}"/>
              </a:ext>
            </a:extLst>
          </p:cNvPr>
          <p:cNvSpPr/>
          <p:nvPr/>
        </p:nvSpPr>
        <p:spPr>
          <a:xfrm>
            <a:off x="247834" y="1601079"/>
            <a:ext cx="6551904" cy="4154984"/>
          </a:xfrm>
          <a:prstGeom prst="rect">
            <a:avLst/>
          </a:prstGeom>
          <a:solidFill>
            <a:schemeClr val="accent3">
              <a:lumMod val="20000"/>
              <a:lumOff val="80000"/>
            </a:schemeClr>
          </a:solidFill>
        </p:spPr>
        <p:txBody>
          <a:bodyPr wrap="square">
            <a:spAutoFit/>
          </a:bodyPr>
          <a:lstStyle/>
          <a:p>
            <a:pPr algn="just">
              <a:buClr>
                <a:srgbClr val="C00000"/>
              </a:buClr>
              <a:buSzPct val="150000"/>
            </a:pP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我國</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為</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非洲</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國家設立了</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30</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個瘧疾防治中心，提供價值</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1.9</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億元的青蒿素類抗瘧藥品；派出疾控專家</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為</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非洲</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多次疫情應急指揮和疾病控制提供了有力支援</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。在</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瘧疾、血吸蟲病等防控方面，實施一系列疾病防控與人群健康改善</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項目</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 </a:t>
            </a:r>
          </a:p>
          <a:p>
            <a:pPr algn="just">
              <a:buClr>
                <a:srgbClr val="C00000"/>
              </a:buClr>
              <a:buSzPct val="150000"/>
            </a:pP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gn="just">
              <a:buClr>
                <a:srgbClr val="C00000"/>
              </a:buClr>
              <a:buSzPct val="150000"/>
              <a:buFont typeface="Wingdings" panose="05000000000000000000" pitchFamily="2" charset="2"/>
              <a:buChar char="Ø"/>
            </a:pP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為</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坦桑尼亞桑吉巴血吸蟲病防治</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提供技術援助，幫助設計了防治規範，降低了當地感染血吸蟲病的概率。</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gn="just">
              <a:buClr>
                <a:srgbClr val="C00000"/>
              </a:buClr>
              <a:buSzPct val="150000"/>
              <a:buFont typeface="Wingdings" panose="05000000000000000000" pitchFamily="2" charset="2"/>
              <a:buChar char="Ø"/>
            </a:pP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在科摩羅實施複方青蒿素快速清除瘧疾項目，實現瘧疾零死亡、發病人數下降</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98%</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5" name="图片 4">
            <a:hlinkClick r:id="rId2"/>
            <a:extLst>
              <a:ext uri="{FF2B5EF4-FFF2-40B4-BE49-F238E27FC236}">
                <a16:creationId xmlns:a16="http://schemas.microsoft.com/office/drawing/2014/main" id="{9546E382-5E95-4F57-83E9-3FA48D396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9451" y="1761044"/>
            <a:ext cx="4490596" cy="30026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矩形 5">
            <a:extLst>
              <a:ext uri="{FF2B5EF4-FFF2-40B4-BE49-F238E27FC236}">
                <a16:creationId xmlns:a16="http://schemas.microsoft.com/office/drawing/2014/main" id="{E5F0BDE2-6B2F-4244-A796-96EDB6A271FA}"/>
              </a:ext>
            </a:extLst>
          </p:cNvPr>
          <p:cNvSpPr/>
          <p:nvPr/>
        </p:nvSpPr>
        <p:spPr>
          <a:xfrm>
            <a:off x="7206285" y="5147566"/>
            <a:ext cx="4722283" cy="461665"/>
          </a:xfrm>
          <a:prstGeom prst="rect">
            <a:avLst/>
          </a:prstGeom>
        </p:spPr>
        <p:txBody>
          <a:bodyPr wrap="square">
            <a:spAutoFit/>
          </a:bodyPr>
          <a:lstStyle/>
          <a:p>
            <a:r>
              <a:rPr lang="zh-TW" altLang="en-US" sz="12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2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12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央視網 </a:t>
            </a:r>
            <a:r>
              <a:rPr lang="en-US" altLang="zh-TW" sz="12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tv.cctv.com/2015/12/10/VIDE1449717848751181.shtml</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200"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7" name="组合 6">
            <a:extLst>
              <a:ext uri="{FF2B5EF4-FFF2-40B4-BE49-F238E27FC236}">
                <a16:creationId xmlns:a16="http://schemas.microsoft.com/office/drawing/2014/main" id="{0D228D79-E8EB-4CF8-98B3-8DD20671048C}"/>
              </a:ext>
            </a:extLst>
          </p:cNvPr>
          <p:cNvGrpSpPr/>
          <p:nvPr/>
        </p:nvGrpSpPr>
        <p:grpSpPr>
          <a:xfrm>
            <a:off x="6963665" y="1586519"/>
            <a:ext cx="611572" cy="600552"/>
            <a:chOff x="8956942" y="3371688"/>
            <a:chExt cx="783725" cy="769603"/>
          </a:xfrm>
        </p:grpSpPr>
        <p:grpSp>
          <p:nvGrpSpPr>
            <p:cNvPr id="8" name="组合 7">
              <a:extLst>
                <a:ext uri="{FF2B5EF4-FFF2-40B4-BE49-F238E27FC236}">
                  <a16:creationId xmlns:a16="http://schemas.microsoft.com/office/drawing/2014/main" id="{E48EF551-BDCE-4FA2-9C4C-3FDB432A58CF}"/>
                </a:ext>
              </a:extLst>
            </p:cNvPr>
            <p:cNvGrpSpPr/>
            <p:nvPr/>
          </p:nvGrpSpPr>
          <p:grpSpPr>
            <a:xfrm>
              <a:off x="8956942" y="3371688"/>
              <a:ext cx="783725" cy="769603"/>
              <a:chOff x="8575498" y="2572853"/>
              <a:chExt cx="718729" cy="905135"/>
            </a:xfrm>
          </p:grpSpPr>
          <p:sp>
            <p:nvSpPr>
              <p:cNvPr id="15" name="Freeform 217">
                <a:extLst>
                  <a:ext uri="{FF2B5EF4-FFF2-40B4-BE49-F238E27FC236}">
                    <a16:creationId xmlns:a16="http://schemas.microsoft.com/office/drawing/2014/main" id="{99468DE6-B5FB-4E1F-BEAB-099B720CCF56}"/>
                  </a:ext>
                </a:extLst>
              </p:cNvPr>
              <p:cNvSpPr>
                <a:spLocks/>
              </p:cNvSpPr>
              <p:nvPr/>
            </p:nvSpPr>
            <p:spPr bwMode="auto">
              <a:xfrm>
                <a:off x="8575498" y="257285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alpha val="13000"/>
                </a:srgbClr>
              </a:solidFill>
              <a:ln>
                <a:noFill/>
              </a:ln>
            </p:spPr>
            <p:txBody>
              <a:bodyPr vert="horz" wrap="square" lIns="91440" tIns="45720" rIns="91440" bIns="45720" numCol="1" anchor="t" anchorCtr="0" compatLnSpc="1">
                <a:prstTxWarp prst="textNoShape">
                  <a:avLst/>
                </a:prstTxWarp>
              </a:bodyPr>
              <a:lstStyle/>
              <a:p>
                <a:endParaRPr lang="zh-CN" altLang="en-US" dirty="0"/>
              </a:p>
            </p:txBody>
          </p:sp>
          <p:sp>
            <p:nvSpPr>
              <p:cNvPr id="16" name="Freeform 217">
                <a:extLst>
                  <a:ext uri="{FF2B5EF4-FFF2-40B4-BE49-F238E27FC236}">
                    <a16:creationId xmlns:a16="http://schemas.microsoft.com/office/drawing/2014/main" id="{E4573D41-8CF4-416A-829A-1A70CE7F7F92}"/>
                  </a:ext>
                </a:extLst>
              </p:cNvPr>
              <p:cNvSpPr>
                <a:spLocks/>
              </p:cNvSpPr>
              <p:nvPr/>
            </p:nvSpPr>
            <p:spPr bwMode="auto">
              <a:xfrm>
                <a:off x="8667164" y="265566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351C5A"/>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7" name="Freeform 217">
                <a:extLst>
                  <a:ext uri="{FF2B5EF4-FFF2-40B4-BE49-F238E27FC236}">
                    <a16:creationId xmlns:a16="http://schemas.microsoft.com/office/drawing/2014/main" id="{A5FBB10B-4EEC-4674-9E82-F7D34E092BE1}"/>
                  </a:ext>
                </a:extLst>
              </p:cNvPr>
              <p:cNvSpPr>
                <a:spLocks/>
              </p:cNvSpPr>
              <p:nvPr/>
            </p:nvSpPr>
            <p:spPr bwMode="auto">
              <a:xfrm>
                <a:off x="8639459" y="2627958"/>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8" name="Freeform 218">
                <a:extLst>
                  <a:ext uri="{FF2B5EF4-FFF2-40B4-BE49-F238E27FC236}">
                    <a16:creationId xmlns:a16="http://schemas.microsoft.com/office/drawing/2014/main" id="{9904824A-0010-47EB-9828-584D816C8EA0}"/>
                  </a:ext>
                </a:extLst>
              </p:cNvPr>
              <p:cNvSpPr>
                <a:spLocks/>
              </p:cNvSpPr>
              <p:nvPr/>
            </p:nvSpPr>
            <p:spPr bwMode="auto">
              <a:xfrm>
                <a:off x="9088721" y="2607320"/>
                <a:ext cx="195263" cy="196850"/>
              </a:xfrm>
              <a:custGeom>
                <a:avLst/>
                <a:gdLst>
                  <a:gd name="T0" fmla="*/ 0 w 123"/>
                  <a:gd name="T1" fmla="*/ 0 h 124"/>
                  <a:gd name="T2" fmla="*/ 0 w 123"/>
                  <a:gd name="T3" fmla="*/ 124 h 124"/>
                  <a:gd name="T4" fmla="*/ 123 w 123"/>
                  <a:gd name="T5" fmla="*/ 124 h 124"/>
                  <a:gd name="T6" fmla="*/ 0 w 123"/>
                  <a:gd name="T7" fmla="*/ 0 h 124"/>
                </a:gdLst>
                <a:ahLst/>
                <a:cxnLst>
                  <a:cxn ang="0">
                    <a:pos x="T0" y="T1"/>
                  </a:cxn>
                  <a:cxn ang="0">
                    <a:pos x="T2" y="T3"/>
                  </a:cxn>
                  <a:cxn ang="0">
                    <a:pos x="T4" y="T5"/>
                  </a:cxn>
                  <a:cxn ang="0">
                    <a:pos x="T6" y="T7"/>
                  </a:cxn>
                </a:cxnLst>
                <a:rect l="0" t="0" r="r" b="b"/>
                <a:pathLst>
                  <a:path w="123" h="124">
                    <a:moveTo>
                      <a:pt x="0" y="0"/>
                    </a:moveTo>
                    <a:lnTo>
                      <a:pt x="0" y="124"/>
                    </a:lnTo>
                    <a:lnTo>
                      <a:pt x="123" y="124"/>
                    </a:lnTo>
                    <a:lnTo>
                      <a:pt x="0" y="0"/>
                    </a:lnTo>
                    <a:close/>
                  </a:path>
                </a:pathLst>
              </a:custGeom>
              <a:solidFill>
                <a:srgbClr val="FD7F00"/>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9" name="组合 8">
              <a:extLst>
                <a:ext uri="{FF2B5EF4-FFF2-40B4-BE49-F238E27FC236}">
                  <a16:creationId xmlns:a16="http://schemas.microsoft.com/office/drawing/2014/main" id="{1BE40C86-FBA0-4AAB-9C45-3C5AED698A75}"/>
                </a:ext>
              </a:extLst>
            </p:cNvPr>
            <p:cNvGrpSpPr/>
            <p:nvPr/>
          </p:nvGrpSpPr>
          <p:grpSpPr>
            <a:xfrm>
              <a:off x="9163801" y="3580795"/>
              <a:ext cx="417426" cy="417425"/>
              <a:chOff x="8440738" y="3594100"/>
              <a:chExt cx="554038" cy="554037"/>
            </a:xfrm>
          </p:grpSpPr>
          <p:sp>
            <p:nvSpPr>
              <p:cNvPr id="10" name="Freeform 5">
                <a:extLst>
                  <a:ext uri="{FF2B5EF4-FFF2-40B4-BE49-F238E27FC236}">
                    <a16:creationId xmlns:a16="http://schemas.microsoft.com/office/drawing/2014/main" id="{A30138C2-28A1-4147-B47E-6C506A02D176}"/>
                  </a:ext>
                </a:extLst>
              </p:cNvPr>
              <p:cNvSpPr>
                <a:spLocks/>
              </p:cNvSpPr>
              <p:nvPr/>
            </p:nvSpPr>
            <p:spPr bwMode="auto">
              <a:xfrm>
                <a:off x="8440738" y="3594100"/>
                <a:ext cx="554038" cy="554037"/>
              </a:xfrm>
              <a:custGeom>
                <a:avLst/>
                <a:gdLst>
                  <a:gd name="T0" fmla="*/ 132 w 144"/>
                  <a:gd name="T1" fmla="*/ 0 h 144"/>
                  <a:gd name="T2" fmla="*/ 12 w 144"/>
                  <a:gd name="T3" fmla="*/ 0 h 144"/>
                  <a:gd name="T4" fmla="*/ 0 w 144"/>
                  <a:gd name="T5" fmla="*/ 12 h 144"/>
                  <a:gd name="T6" fmla="*/ 0 w 144"/>
                  <a:gd name="T7" fmla="*/ 132 h 144"/>
                  <a:gd name="T8" fmla="*/ 12 w 144"/>
                  <a:gd name="T9" fmla="*/ 144 h 144"/>
                  <a:gd name="T10" fmla="*/ 132 w 144"/>
                  <a:gd name="T11" fmla="*/ 144 h 144"/>
                  <a:gd name="T12" fmla="*/ 144 w 144"/>
                  <a:gd name="T13" fmla="*/ 132 h 144"/>
                  <a:gd name="T14" fmla="*/ 144 w 144"/>
                  <a:gd name="T15" fmla="*/ 12 h 144"/>
                  <a:gd name="T16" fmla="*/ 132 w 144"/>
                  <a:gd name="T1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4">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6">
                <a:extLst>
                  <a:ext uri="{FF2B5EF4-FFF2-40B4-BE49-F238E27FC236}">
                    <a16:creationId xmlns:a16="http://schemas.microsoft.com/office/drawing/2014/main" id="{7830A45A-133A-4762-BF7B-62F28C268857}"/>
                  </a:ext>
                </a:extLst>
              </p:cNvPr>
              <p:cNvSpPr>
                <a:spLocks/>
              </p:cNvSpPr>
              <p:nvPr/>
            </p:nvSpPr>
            <p:spPr bwMode="auto">
              <a:xfrm>
                <a:off x="8641699" y="3807141"/>
                <a:ext cx="204980" cy="235421"/>
              </a:xfrm>
              <a:custGeom>
                <a:avLst/>
                <a:gdLst>
                  <a:gd name="T0" fmla="*/ 0 w 101"/>
                  <a:gd name="T1" fmla="*/ 58 h 116"/>
                  <a:gd name="T2" fmla="*/ 0 w 101"/>
                  <a:gd name="T3" fmla="*/ 0 h 116"/>
                  <a:gd name="T4" fmla="*/ 50 w 101"/>
                  <a:gd name="T5" fmla="*/ 29 h 116"/>
                  <a:gd name="T6" fmla="*/ 101 w 101"/>
                  <a:gd name="T7" fmla="*/ 58 h 116"/>
                  <a:gd name="T8" fmla="*/ 50 w 101"/>
                  <a:gd name="T9" fmla="*/ 87 h 116"/>
                  <a:gd name="T10" fmla="*/ 0 w 101"/>
                  <a:gd name="T11" fmla="*/ 116 h 116"/>
                  <a:gd name="T12" fmla="*/ 0 w 101"/>
                  <a:gd name="T13" fmla="*/ 58 h 116"/>
                </a:gdLst>
                <a:ahLst/>
                <a:cxnLst>
                  <a:cxn ang="0">
                    <a:pos x="T0" y="T1"/>
                  </a:cxn>
                  <a:cxn ang="0">
                    <a:pos x="T2" y="T3"/>
                  </a:cxn>
                  <a:cxn ang="0">
                    <a:pos x="T4" y="T5"/>
                  </a:cxn>
                  <a:cxn ang="0">
                    <a:pos x="T6" y="T7"/>
                  </a:cxn>
                  <a:cxn ang="0">
                    <a:pos x="T8" y="T9"/>
                  </a:cxn>
                  <a:cxn ang="0">
                    <a:pos x="T10" y="T11"/>
                  </a:cxn>
                  <a:cxn ang="0">
                    <a:pos x="T12" y="T13"/>
                  </a:cxn>
                </a:cxnLst>
                <a:rect l="0" t="0" r="r" b="b"/>
                <a:pathLst>
                  <a:path w="101" h="116">
                    <a:moveTo>
                      <a:pt x="0" y="58"/>
                    </a:moveTo>
                    <a:lnTo>
                      <a:pt x="0" y="0"/>
                    </a:lnTo>
                    <a:lnTo>
                      <a:pt x="50" y="29"/>
                    </a:lnTo>
                    <a:lnTo>
                      <a:pt x="101" y="58"/>
                    </a:lnTo>
                    <a:lnTo>
                      <a:pt x="50" y="87"/>
                    </a:lnTo>
                    <a:lnTo>
                      <a:pt x="0" y="116"/>
                    </a:lnTo>
                    <a:lnTo>
                      <a:pt x="0" y="58"/>
                    </a:lnTo>
                    <a:close/>
                  </a:path>
                </a:pathLst>
              </a:custGeom>
              <a:solidFill>
                <a:schemeClr val="bg1"/>
              </a:solidFill>
              <a:ln w="31750" cap="rnd">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 name="Line 7">
                <a:extLst>
                  <a:ext uri="{FF2B5EF4-FFF2-40B4-BE49-F238E27FC236}">
                    <a16:creationId xmlns:a16="http://schemas.microsoft.com/office/drawing/2014/main" id="{061216F7-706C-4E78-A0D3-F1A5DDED8752}"/>
                  </a:ext>
                </a:extLst>
              </p:cNvPr>
              <p:cNvSpPr>
                <a:spLocks noChangeShapeType="1"/>
              </p:cNvSpPr>
              <p:nvPr/>
            </p:nvSpPr>
            <p:spPr bwMode="auto">
              <a:xfrm>
                <a:off x="8440738" y="3732213"/>
                <a:ext cx="554038" cy="0"/>
              </a:xfrm>
              <a:prstGeom prst="line">
                <a:avLst/>
              </a:prstGeom>
              <a:noFill/>
              <a:ln w="317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Line 8">
                <a:extLst>
                  <a:ext uri="{FF2B5EF4-FFF2-40B4-BE49-F238E27FC236}">
                    <a16:creationId xmlns:a16="http://schemas.microsoft.com/office/drawing/2014/main" id="{CFE6AC9E-0723-41A2-9FF4-3D6F4DDF1F2B}"/>
                  </a:ext>
                </a:extLst>
              </p:cNvPr>
              <p:cNvSpPr>
                <a:spLocks noChangeShapeType="1"/>
              </p:cNvSpPr>
              <p:nvPr/>
            </p:nvSpPr>
            <p:spPr bwMode="auto">
              <a:xfrm flipH="1">
                <a:off x="8764588" y="3594100"/>
                <a:ext cx="92075" cy="138112"/>
              </a:xfrm>
              <a:prstGeom prst="line">
                <a:avLst/>
              </a:prstGeom>
              <a:noFill/>
              <a:ln w="317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Line 9">
                <a:extLst>
                  <a:ext uri="{FF2B5EF4-FFF2-40B4-BE49-F238E27FC236}">
                    <a16:creationId xmlns:a16="http://schemas.microsoft.com/office/drawing/2014/main" id="{D33033E2-B24A-430C-9DA0-87A078499CA2}"/>
                  </a:ext>
                </a:extLst>
              </p:cNvPr>
              <p:cNvSpPr>
                <a:spLocks noChangeShapeType="1"/>
              </p:cNvSpPr>
              <p:nvPr/>
            </p:nvSpPr>
            <p:spPr bwMode="auto">
              <a:xfrm flipH="1">
                <a:off x="8578850" y="3594100"/>
                <a:ext cx="93663" cy="138112"/>
              </a:xfrm>
              <a:prstGeom prst="line">
                <a:avLst/>
              </a:prstGeom>
              <a:noFill/>
              <a:ln w="317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19" name="任意多边形: 形状 4">
            <a:extLst>
              <a:ext uri="{FF2B5EF4-FFF2-40B4-BE49-F238E27FC236}">
                <a16:creationId xmlns:a16="http://schemas.microsoft.com/office/drawing/2014/main" id="{CD5D41F3-C468-4F25-B01C-DAA0A07678B5}"/>
              </a:ext>
            </a:extLst>
          </p:cNvPr>
          <p:cNvSpPr/>
          <p:nvPr/>
        </p:nvSpPr>
        <p:spPr>
          <a:xfrm>
            <a:off x="2565339" y="158119"/>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國家</a:t>
            </a:r>
            <a:r>
              <a:rPr lang="zh-TW" altLang="en-US" sz="4000" b="1" dirty="0">
                <a:solidFill>
                  <a:srgbClr val="FFFFFF"/>
                </a:solidFill>
                <a:latin typeface="DFKai-SB" panose="03000509000000000000" pitchFamily="65" charset="-120"/>
                <a:ea typeface="DFKai-SB" panose="03000509000000000000" pitchFamily="65" charset="-120"/>
                <a:sym typeface="+mn-ea"/>
              </a:rPr>
              <a:t>對全球公共衞生的貢獻</a:t>
            </a:r>
          </a:p>
        </p:txBody>
      </p:sp>
      <p:sp>
        <p:nvSpPr>
          <p:cNvPr id="20" name="Freeform 5">
            <a:extLst>
              <a:ext uri="{FF2B5EF4-FFF2-40B4-BE49-F238E27FC236}">
                <a16:creationId xmlns:a16="http://schemas.microsoft.com/office/drawing/2014/main" id="{B3762B90-018E-4189-8BA5-E32EBFB4468E}"/>
              </a:ext>
            </a:extLst>
          </p:cNvPr>
          <p:cNvSpPr/>
          <p:nvPr/>
        </p:nvSpPr>
        <p:spPr bwMode="auto">
          <a:xfrm>
            <a:off x="3119493" y="895447"/>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1" name="Rectangle 14">
            <a:extLst>
              <a:ext uri="{FF2B5EF4-FFF2-40B4-BE49-F238E27FC236}">
                <a16:creationId xmlns:a16="http://schemas.microsoft.com/office/drawing/2014/main" id="{FF62AD24-3287-4326-9830-2C079B66D931}"/>
              </a:ext>
            </a:extLst>
          </p:cNvPr>
          <p:cNvSpPr/>
          <p:nvPr/>
        </p:nvSpPr>
        <p:spPr>
          <a:xfrm>
            <a:off x="8828886" y="4883292"/>
            <a:ext cx="2165774" cy="369332"/>
          </a:xfrm>
          <a:prstGeom prst="rect">
            <a:avLst/>
          </a:prstGeom>
          <a:ln w="28575">
            <a:solidFill>
              <a:srgbClr val="FF0000"/>
            </a:solidFill>
          </a:ln>
        </p:spPr>
        <p:txBody>
          <a:bodyPr wrap="square">
            <a:spAutoFit/>
          </a:bodyPr>
          <a:lstStyle/>
          <a:p>
            <a:pPr algn="ctr"/>
            <a:r>
              <a:rPr lang="zh-TW" altLang="en-US" b="1" dirty="0">
                <a:solidFill>
                  <a:srgbClr val="FF0000"/>
                </a:solidFill>
                <a:latin typeface="DFKai-SB" panose="03000509000000000000" pitchFamily="65" charset="-120"/>
                <a:ea typeface="DFKai-SB" panose="03000509000000000000" pitchFamily="65" charset="-120"/>
              </a:rPr>
              <a:t>點擊圖像</a:t>
            </a:r>
            <a:r>
              <a:rPr lang="zh-TW" altLang="en-US" b="1" dirty="0" smtClean="0">
                <a:solidFill>
                  <a:srgbClr val="FF0000"/>
                </a:solidFill>
                <a:latin typeface="DFKai-SB" panose="03000509000000000000" pitchFamily="65" charset="-120"/>
                <a:ea typeface="DFKai-SB" panose="03000509000000000000" pitchFamily="65" charset="-120"/>
              </a:rPr>
              <a:t>觀看短片</a:t>
            </a:r>
            <a:endParaRPr lang="en-US" altLang="zh-HK" b="1" dirty="0">
              <a:solidFill>
                <a:srgbClr val="FF0000"/>
              </a:solidFill>
              <a:latin typeface="DFKai-SB" panose="03000509000000000000" pitchFamily="65" charset="-120"/>
              <a:ea typeface="DFKai-SB" panose="03000509000000000000" pitchFamily="65" charset="-120"/>
            </a:endParaRPr>
          </a:p>
        </p:txBody>
      </p:sp>
      <p:sp>
        <p:nvSpPr>
          <p:cNvPr id="22" name="投影片編號版面配置區 21"/>
          <p:cNvSpPr>
            <a:spLocks noGrp="1"/>
          </p:cNvSpPr>
          <p:nvPr>
            <p:ph type="sldNum" sz="quarter" idx="10"/>
          </p:nvPr>
        </p:nvSpPr>
        <p:spPr/>
        <p:txBody>
          <a:bodyPr/>
          <a:lstStyle/>
          <a:p>
            <a:pPr>
              <a:defRPr/>
            </a:pPr>
            <a:fld id="{C68A1375-C6F2-41F5-93BB-BAEEB18A553A}" type="slidenum">
              <a:rPr lang="en-US" altLang="en-US" smtClean="0"/>
              <a:pPr>
                <a:defRPr/>
              </a:pPr>
              <a:t>20</a:t>
            </a:fld>
            <a:endParaRPr lang="en-US" altLang="en-US"/>
          </a:p>
        </p:txBody>
      </p:sp>
    </p:spTree>
    <p:extLst>
      <p:ext uri="{BB962C8B-B14F-4D97-AF65-F5344CB8AC3E}">
        <p14:creationId xmlns:p14="http://schemas.microsoft.com/office/powerpoint/2010/main" val="13571690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2E5C7F58-FC00-4916-9310-7886F51736D8}"/>
              </a:ext>
            </a:extLst>
          </p:cNvPr>
          <p:cNvSpPr txBox="1"/>
          <p:nvPr/>
        </p:nvSpPr>
        <p:spPr>
          <a:xfrm>
            <a:off x="4124325" y="2305050"/>
            <a:ext cx="184731" cy="369332"/>
          </a:xfrm>
          <a:prstGeom prst="rect">
            <a:avLst/>
          </a:prstGeom>
          <a:noFill/>
        </p:spPr>
        <p:txBody>
          <a:bodyPr wrap="none" rtlCol="0">
            <a:spAutoFit/>
          </a:bodyPr>
          <a:lstStyle/>
          <a:p>
            <a:endParaRPr lang="zh-CN" altLang="en-US" dirty="0"/>
          </a:p>
        </p:txBody>
      </p:sp>
      <p:sp>
        <p:nvSpPr>
          <p:cNvPr id="2" name="矩形 1">
            <a:extLst>
              <a:ext uri="{FF2B5EF4-FFF2-40B4-BE49-F238E27FC236}">
                <a16:creationId xmlns:a16="http://schemas.microsoft.com/office/drawing/2014/main" id="{CDE8AA53-70FA-40F9-A444-F40BD8F29823}"/>
              </a:ext>
            </a:extLst>
          </p:cNvPr>
          <p:cNvSpPr/>
          <p:nvPr/>
        </p:nvSpPr>
        <p:spPr>
          <a:xfrm>
            <a:off x="239148" y="1966823"/>
            <a:ext cx="7940576" cy="1569660"/>
          </a:xfrm>
          <a:prstGeom prst="rect">
            <a:avLst/>
          </a:prstGeom>
          <a:solidFill>
            <a:schemeClr val="tx2">
              <a:lumMod val="20000"/>
              <a:lumOff val="80000"/>
            </a:schemeClr>
          </a:solidFill>
        </p:spPr>
        <p:txBody>
          <a:bodyPr wrap="square">
            <a:spAutoFit/>
          </a:bodyPr>
          <a:lstStyle/>
          <a:p>
            <a:pPr algn="just"/>
            <a:r>
              <a:rPr lang="zh-TW" altLang="en-US" sz="2400" dirty="0" smtClean="0">
                <a:latin typeface="DFKai-SB" panose="03000509000000000000" pitchFamily="65" charset="-120"/>
                <a:ea typeface="DFKai-SB" panose="03000509000000000000" pitchFamily="65" charset="-120"/>
              </a:rPr>
              <a:t>我</a:t>
            </a:r>
            <a:r>
              <a:rPr lang="zh-CN" altLang="en-US" sz="2400" dirty="0" smtClean="0">
                <a:latin typeface="DFKai-SB" panose="03000509000000000000" pitchFamily="65" charset="-120"/>
                <a:ea typeface="DFKai-SB" panose="03000509000000000000" pitchFamily="65" charset="-120"/>
              </a:rPr>
              <a:t>國通過</a:t>
            </a:r>
            <a:r>
              <a:rPr lang="zh-CN" altLang="en-US" sz="2400" dirty="0">
                <a:latin typeface="DFKai-SB" panose="03000509000000000000" pitchFamily="65" charset="-120"/>
                <a:ea typeface="DFKai-SB" panose="03000509000000000000" pitchFamily="65" charset="-120"/>
              </a:rPr>
              <a:t>援建醫院、提供藥品和醫療設備、派遣醫療隊、培訓醫療人員、與發展中國家共同開展疾病防治交流合作等形式，支援受援國進一步改善醫</a:t>
            </a:r>
            <a:r>
              <a:rPr lang="zh-CN" altLang="en-US" sz="2400" dirty="0" smtClean="0">
                <a:latin typeface="DFKai-SB" panose="03000509000000000000" pitchFamily="65" charset="-120"/>
                <a:ea typeface="DFKai-SB" panose="03000509000000000000" pitchFamily="65" charset="-120"/>
              </a:rPr>
              <a:t>療衞生</a:t>
            </a:r>
            <a:r>
              <a:rPr lang="zh-CN" altLang="en-US" sz="2400" dirty="0">
                <a:latin typeface="DFKai-SB" panose="03000509000000000000" pitchFamily="65" charset="-120"/>
                <a:ea typeface="DFKai-SB" panose="03000509000000000000" pitchFamily="65" charset="-120"/>
              </a:rPr>
              <a:t>條件，提高疾病防控水準，加強</a:t>
            </a:r>
            <a:r>
              <a:rPr lang="zh-CN" altLang="en-US" sz="2400" dirty="0" smtClean="0">
                <a:latin typeface="DFKai-SB" panose="03000509000000000000" pitchFamily="65" charset="-120"/>
                <a:ea typeface="DFKai-SB" panose="03000509000000000000" pitchFamily="65" charset="-120"/>
              </a:rPr>
              <a:t>公共衞生</a:t>
            </a:r>
            <a:r>
              <a:rPr lang="zh-CN" altLang="en-US" sz="2400" dirty="0">
                <a:latin typeface="DFKai-SB" panose="03000509000000000000" pitchFamily="65" charset="-120"/>
                <a:ea typeface="DFKai-SB" panose="03000509000000000000" pitchFamily="65" charset="-120"/>
              </a:rPr>
              <a:t>能力建設。</a:t>
            </a:r>
          </a:p>
        </p:txBody>
      </p:sp>
      <p:sp>
        <p:nvSpPr>
          <p:cNvPr id="6" name="任意多边形: 形状 5">
            <a:extLst>
              <a:ext uri="{FF2B5EF4-FFF2-40B4-BE49-F238E27FC236}">
                <a16:creationId xmlns:a16="http://schemas.microsoft.com/office/drawing/2014/main" id="{778095C0-EEAE-4FCA-A947-C422689896B9}"/>
              </a:ext>
            </a:extLst>
          </p:cNvPr>
          <p:cNvSpPr/>
          <p:nvPr/>
        </p:nvSpPr>
        <p:spPr>
          <a:xfrm>
            <a:off x="108066" y="1430426"/>
            <a:ext cx="2713122" cy="4518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2800" b="1" dirty="0" smtClean="0">
                <a:latin typeface="DFKai-SB" panose="03000509000000000000" pitchFamily="65" charset="-120"/>
                <a:ea typeface="DFKai-SB" panose="03000509000000000000" pitchFamily="65" charset="-120"/>
              </a:rPr>
              <a:t>對外衞生</a:t>
            </a:r>
            <a:r>
              <a:rPr lang="zh-CN" altLang="en-US" sz="2800" b="1" dirty="0">
                <a:latin typeface="DFKai-SB" panose="03000509000000000000" pitchFamily="65" charset="-120"/>
                <a:ea typeface="DFKai-SB" panose="03000509000000000000" pitchFamily="65" charset="-120"/>
              </a:rPr>
              <a:t>援助</a:t>
            </a:r>
          </a:p>
        </p:txBody>
      </p:sp>
      <p:sp>
        <p:nvSpPr>
          <p:cNvPr id="7" name="任意多边形: 形状 6">
            <a:extLst>
              <a:ext uri="{FF2B5EF4-FFF2-40B4-BE49-F238E27FC236}">
                <a16:creationId xmlns:a16="http://schemas.microsoft.com/office/drawing/2014/main" id="{98CA38C3-3316-4D95-BEA9-06BCF8786326}"/>
              </a:ext>
            </a:extLst>
          </p:cNvPr>
          <p:cNvSpPr/>
          <p:nvPr/>
        </p:nvSpPr>
        <p:spPr>
          <a:xfrm>
            <a:off x="3813656" y="990460"/>
            <a:ext cx="4466363" cy="4518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2800" b="1" dirty="0" smtClean="0">
                <a:latin typeface="DFKai-SB" panose="03000509000000000000" pitchFamily="65" charset="-120"/>
                <a:ea typeface="DFKai-SB" panose="03000509000000000000" pitchFamily="65" charset="-120"/>
              </a:rPr>
              <a:t>推動</a:t>
            </a:r>
            <a:r>
              <a:rPr lang="zh-CN" altLang="en-US" sz="2800" b="1" dirty="0">
                <a:latin typeface="DFKai-SB" panose="03000509000000000000" pitchFamily="65" charset="-120"/>
                <a:ea typeface="DFKai-SB" panose="03000509000000000000" pitchFamily="65" charset="-120"/>
              </a:rPr>
              <a:t>全球</a:t>
            </a:r>
            <a:r>
              <a:rPr lang="zh-CN" altLang="en-US" sz="2800" b="1" dirty="0" smtClean="0">
                <a:latin typeface="DFKai-SB" panose="03000509000000000000" pitchFamily="65" charset="-120"/>
                <a:ea typeface="DFKai-SB" panose="03000509000000000000" pitchFamily="65" charset="-120"/>
              </a:rPr>
              <a:t>公共衞生</a:t>
            </a:r>
            <a:r>
              <a:rPr lang="zh-CN" altLang="en-US" sz="2800" b="1" dirty="0">
                <a:latin typeface="DFKai-SB" panose="03000509000000000000" pitchFamily="65" charset="-120"/>
                <a:ea typeface="DFKai-SB" panose="03000509000000000000" pitchFamily="65" charset="-120"/>
              </a:rPr>
              <a:t>的發展</a:t>
            </a:r>
          </a:p>
        </p:txBody>
      </p:sp>
      <p:sp>
        <p:nvSpPr>
          <p:cNvPr id="8" name="任意多边形: 形状 4">
            <a:extLst>
              <a:ext uri="{FF2B5EF4-FFF2-40B4-BE49-F238E27FC236}">
                <a16:creationId xmlns:a16="http://schemas.microsoft.com/office/drawing/2014/main" id="{CD5D41F3-C468-4F25-B01C-DAA0A07678B5}"/>
              </a:ext>
            </a:extLst>
          </p:cNvPr>
          <p:cNvSpPr/>
          <p:nvPr/>
        </p:nvSpPr>
        <p:spPr>
          <a:xfrm>
            <a:off x="2369193" y="231167"/>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國家</a:t>
            </a:r>
            <a:r>
              <a:rPr lang="zh-TW" altLang="en-US" sz="4000" b="1" dirty="0">
                <a:solidFill>
                  <a:srgbClr val="FFFFFF"/>
                </a:solidFill>
                <a:latin typeface="DFKai-SB" panose="03000509000000000000" pitchFamily="65" charset="-120"/>
                <a:ea typeface="DFKai-SB" panose="03000509000000000000" pitchFamily="65" charset="-120"/>
                <a:sym typeface="+mn-ea"/>
              </a:rPr>
              <a:t>對全球公共衞生的貢獻</a:t>
            </a:r>
          </a:p>
        </p:txBody>
      </p:sp>
      <p:sp>
        <p:nvSpPr>
          <p:cNvPr id="9" name="Freeform 5">
            <a:extLst>
              <a:ext uri="{FF2B5EF4-FFF2-40B4-BE49-F238E27FC236}">
                <a16:creationId xmlns:a16="http://schemas.microsoft.com/office/drawing/2014/main" id="{B3762B90-018E-4189-8BA5-E32EBFB4468E}"/>
              </a:ext>
            </a:extLst>
          </p:cNvPr>
          <p:cNvSpPr/>
          <p:nvPr/>
        </p:nvSpPr>
        <p:spPr bwMode="auto">
          <a:xfrm>
            <a:off x="3205188" y="958260"/>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 name="标题 1">
            <a:extLst>
              <a:ext uri="{FF2B5EF4-FFF2-40B4-BE49-F238E27FC236}">
                <a16:creationId xmlns:a16="http://schemas.microsoft.com/office/drawing/2014/main" id="{FF64A747-9923-4CBE-AA52-0B4B74B14CDB}"/>
              </a:ext>
            </a:extLst>
          </p:cNvPr>
          <p:cNvSpPr txBox="1">
            <a:spLocks noChangeArrowheads="1"/>
          </p:cNvSpPr>
          <p:nvPr/>
        </p:nvSpPr>
        <p:spPr bwMode="auto">
          <a:xfrm>
            <a:off x="180959" y="3630534"/>
            <a:ext cx="2723465" cy="5232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gn="ctr">
              <a:lnSpc>
                <a:spcPct val="100000"/>
              </a:lnSpc>
              <a:spcBef>
                <a:spcPct val="0"/>
              </a:spcBef>
              <a:buNone/>
              <a:defRPr sz="2800" b="1">
                <a:latin typeface="DFKai-SB" panose="03000509000000000000" pitchFamily="65" charset="-120"/>
                <a:ea typeface="DFKai-SB" panose="03000509000000000000" pitchFamily="65" charset="-120"/>
                <a:cs typeface="+mj-cs"/>
              </a:defRPr>
            </a:lvl1pPr>
          </a:lstStyle>
          <a:p>
            <a:r>
              <a:rPr lang="zh-CN" altLang="en-US" dirty="0">
                <a:sym typeface="宋体" panose="02010600030101010101" pitchFamily="2" charset="-122"/>
              </a:rPr>
              <a:t>建立援外醫療隊</a:t>
            </a:r>
          </a:p>
        </p:txBody>
      </p:sp>
      <p:sp>
        <p:nvSpPr>
          <p:cNvPr id="11" name="文本框 1">
            <a:extLst>
              <a:ext uri="{FF2B5EF4-FFF2-40B4-BE49-F238E27FC236}">
                <a16:creationId xmlns:a16="http://schemas.microsoft.com/office/drawing/2014/main" id="{C92B3553-49B6-4796-B1A7-F12E358579D3}"/>
              </a:ext>
            </a:extLst>
          </p:cNvPr>
          <p:cNvSpPr txBox="1"/>
          <p:nvPr/>
        </p:nvSpPr>
        <p:spPr>
          <a:xfrm>
            <a:off x="239148" y="4268091"/>
            <a:ext cx="7940576" cy="1200329"/>
          </a:xfrm>
          <a:prstGeom prst="rect">
            <a:avLst/>
          </a:prstGeom>
          <a:solidFill>
            <a:schemeClr val="accent1">
              <a:lumMod val="20000"/>
              <a:lumOff val="80000"/>
            </a:schemeClr>
          </a:solidFill>
        </p:spPr>
        <p:txBody>
          <a:bodyPr wrap="square" rtlCol="0">
            <a:spAutoFit/>
          </a:bodyPr>
          <a:lstStyle/>
          <a:p>
            <a:pPr algn="just"/>
            <a:r>
              <a:rPr lang="zh-TW" altLang="en-US" sz="2400" dirty="0" smtClean="0">
                <a:latin typeface="DFKai-SB" panose="03000509000000000000" pitchFamily="65" charset="-120"/>
                <a:ea typeface="DFKai-SB" panose="03000509000000000000" pitchFamily="65" charset="-120"/>
              </a:rPr>
              <a:t>我</a:t>
            </a:r>
            <a:r>
              <a:rPr lang="zh-CN" altLang="en-US" sz="2400" dirty="0" smtClean="0">
                <a:latin typeface="DFKai-SB" panose="03000509000000000000" pitchFamily="65" charset="-120"/>
                <a:ea typeface="DFKai-SB" panose="03000509000000000000" pitchFamily="65" charset="-120"/>
              </a:rPr>
              <a:t>國持續</a:t>
            </a:r>
            <a:r>
              <a:rPr lang="zh-CN" altLang="en-US" sz="2400" dirty="0">
                <a:latin typeface="DFKai-SB" panose="03000509000000000000" pitchFamily="65" charset="-120"/>
                <a:ea typeface="DFKai-SB" panose="03000509000000000000" pitchFamily="65" charset="-120"/>
              </a:rPr>
              <a:t>開展援外醫療，向有關國家和地區派出醫療隊，提供多種形式的醫療援助。援外醫療隊全心全意服務當地患者，樹立了大國擔當的國家形象。</a:t>
            </a:r>
          </a:p>
        </p:txBody>
      </p:sp>
      <p:sp>
        <p:nvSpPr>
          <p:cNvPr id="12" name="矩形 9">
            <a:extLst>
              <a:ext uri="{FF2B5EF4-FFF2-40B4-BE49-F238E27FC236}">
                <a16:creationId xmlns:a16="http://schemas.microsoft.com/office/drawing/2014/main" id="{0E3FAE98-779B-4B79-A827-2CDD3EA78072}"/>
              </a:ext>
            </a:extLst>
          </p:cNvPr>
          <p:cNvSpPr/>
          <p:nvPr/>
        </p:nvSpPr>
        <p:spPr>
          <a:xfrm>
            <a:off x="8728362" y="3892144"/>
            <a:ext cx="2793076" cy="1569660"/>
          </a:xfrm>
          <a:prstGeom prst="rect">
            <a:avLst/>
          </a:prstGeom>
          <a:solidFill>
            <a:schemeClr val="accent6">
              <a:lumMod val="20000"/>
              <a:lumOff val="80000"/>
            </a:schemeClr>
          </a:solidFill>
        </p:spPr>
        <p:txBody>
          <a:bodyPr wrap="square">
            <a:spAutoFit/>
          </a:bodyPr>
          <a:lstStyle/>
          <a:p>
            <a:pPr algn="just">
              <a:buClr>
                <a:srgbClr val="C81501"/>
              </a:buClr>
              <a:buFont typeface="Wingdings" panose="05000000000000000000" pitchFamily="2" charset="2"/>
              <a:buChar char="ü"/>
            </a:pPr>
            <a:r>
              <a:rPr lang="zh-TW" altLang="en-US" sz="2400" dirty="0" smtClean="0">
                <a:latin typeface="DFKai-SB" panose="03000509000000000000" pitchFamily="65" charset="-120"/>
                <a:ea typeface="DFKai-SB" panose="03000509000000000000" pitchFamily="65" charset="-120"/>
                <a:cs typeface="+mj-cs"/>
              </a:rPr>
              <a:t>點擊上圖觀看視頻及網站內容了解援外醫隊對世界的貢獻。</a:t>
            </a:r>
            <a:endParaRPr lang="en-US" altLang="zh-TW" sz="2400" dirty="0" smtClean="0">
              <a:latin typeface="DFKai-SB" panose="03000509000000000000" pitchFamily="65" charset="-120"/>
              <a:ea typeface="DFKai-SB" panose="03000509000000000000" pitchFamily="65" charset="-120"/>
              <a:cs typeface="+mj-cs"/>
            </a:endParaRPr>
          </a:p>
        </p:txBody>
      </p:sp>
      <p:sp>
        <p:nvSpPr>
          <p:cNvPr id="3" name="Rectangle 2"/>
          <p:cNvSpPr/>
          <p:nvPr/>
        </p:nvSpPr>
        <p:spPr>
          <a:xfrm>
            <a:off x="461422" y="5883048"/>
            <a:ext cx="6096000" cy="646331"/>
          </a:xfrm>
          <a:prstGeom prst="rect">
            <a:avLst/>
          </a:prstGeom>
        </p:spPr>
        <p:txBody>
          <a:bodyPr>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p>
          <a:p>
            <a:pPr marL="171450" indent="-1714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人民網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http://cpc.people.com.cn/BIG5/n/2014/0711/c83083-25268601.html</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國家國際發展合作署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200" dirty="0">
                <a:latin typeface="Times New Roman" panose="02020603050405020304" pitchFamily="18" charset="0"/>
                <a:ea typeface="標楷體" panose="03000509000000000000" pitchFamily="65" charset="-120"/>
                <a:cs typeface="Times New Roman" panose="02020603050405020304" pitchFamily="18" charset="0"/>
              </a:rPr>
              <a:t>http://fasc.cidca.gov.cn/</a:t>
            </a:r>
            <a:r>
              <a:rPr lang="en-US" altLang="zh-TW" sz="1200"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sp>
        <p:nvSpPr>
          <p:cNvPr id="14" name="矩形 3"/>
          <p:cNvSpPr/>
          <p:nvPr/>
        </p:nvSpPr>
        <p:spPr>
          <a:xfrm>
            <a:off x="8828115" y="5587281"/>
            <a:ext cx="2793076" cy="646331"/>
          </a:xfrm>
          <a:prstGeom prst="rect">
            <a:avLst/>
          </a:prstGeom>
        </p:spPr>
        <p:txBody>
          <a:bodyPr wrap="square">
            <a:spAutoFit/>
          </a:bodyPr>
          <a:lstStyle/>
          <a:p>
            <a:pPr>
              <a:buClr>
                <a:srgbClr val="C81501"/>
              </a:buClr>
            </a:pPr>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 </a:t>
            </a:r>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新華網 </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www.xinhuanet.com/world/2021-08/19/c_1211337026.htm</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投影片編號版面配置區 12"/>
          <p:cNvSpPr>
            <a:spLocks noGrp="1"/>
          </p:cNvSpPr>
          <p:nvPr>
            <p:ph type="sldNum" sz="quarter" idx="10"/>
          </p:nvPr>
        </p:nvSpPr>
        <p:spPr/>
        <p:txBody>
          <a:bodyPr/>
          <a:lstStyle/>
          <a:p>
            <a:pPr>
              <a:defRPr/>
            </a:pPr>
            <a:fld id="{C68A1375-C6F2-41F5-93BB-BAEEB18A553A}" type="slidenum">
              <a:rPr lang="en-US" altLang="en-US" smtClean="0"/>
              <a:pPr>
                <a:defRPr/>
              </a:pPr>
              <a:t>21</a:t>
            </a:fld>
            <a:endParaRPr lang="en-US" altLang="en-US" dirty="0"/>
          </a:p>
        </p:txBody>
      </p:sp>
      <p:pic>
        <p:nvPicPr>
          <p:cNvPr id="17" name="圖片 16"/>
          <p:cNvPicPr>
            <a:picLocks noChangeAspect="1"/>
          </p:cNvPicPr>
          <p:nvPr/>
        </p:nvPicPr>
        <p:blipFill>
          <a:blip r:embed="rId2"/>
          <a:stretch>
            <a:fillRect/>
          </a:stretch>
        </p:blipFill>
        <p:spPr>
          <a:xfrm>
            <a:off x="8519694" y="1745238"/>
            <a:ext cx="3267494" cy="1895259"/>
          </a:xfrm>
          <a:prstGeom prst="rect">
            <a:avLst/>
          </a:prstGeom>
        </p:spPr>
      </p:pic>
    </p:spTree>
    <p:extLst>
      <p:ext uri="{BB962C8B-B14F-4D97-AF65-F5344CB8AC3E}">
        <p14:creationId xmlns:p14="http://schemas.microsoft.com/office/powerpoint/2010/main" val="30361650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347334" y="5829713"/>
            <a:ext cx="5853961" cy="784830"/>
          </a:xfrm>
          <a:prstGeom prst="rect">
            <a:avLst/>
          </a:prstGeom>
          <a:noFill/>
        </p:spPr>
        <p:txBody>
          <a:bodyPr wrap="square" rtlCol="0">
            <a:spAutoFit/>
          </a:bodyPr>
          <a:lstStyle/>
          <a:p>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資料</a:t>
            </a: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來源</a:t>
            </a:r>
            <a:r>
              <a:rPr lang="zh-CN" altLang="en-US" sz="11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100" dirty="0" smtClean="0">
              <a:latin typeface="Times New Roman" panose="02020603050405020304" pitchFamily="18" charset="0"/>
              <a:ea typeface="DFKai-SB"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CN" altLang="en-US" sz="1100" dirty="0">
                <a:latin typeface="Times New Roman" panose="02020603050405020304" pitchFamily="18" charset="0"/>
                <a:ea typeface="DFKai-SB" panose="03000509000000000000" pitchFamily="65" charset="-120"/>
                <a:cs typeface="Times New Roman" panose="02020603050405020304" pitchFamily="18" charset="0"/>
              </a:rPr>
              <a:t>中国疾病预防控制</a:t>
            </a:r>
            <a:r>
              <a:rPr lang="zh-CN" altLang="en-US" sz="1100" dirty="0" smtClean="0">
                <a:latin typeface="Times New Roman" panose="02020603050405020304" pitchFamily="18" charset="0"/>
                <a:ea typeface="DFKai-SB" panose="03000509000000000000" pitchFamily="65" charset="-120"/>
                <a:cs typeface="Times New Roman" panose="02020603050405020304" pitchFamily="18" charset="0"/>
              </a:rPr>
              <a:t>中心 </a:t>
            </a:r>
            <a:r>
              <a:rPr lang="en-US" altLang="zh-TW" sz="11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1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1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100" dirty="0" smtClean="0">
                <a:latin typeface="Times New Roman" panose="02020603050405020304" pitchFamily="18" charset="0"/>
                <a:ea typeface="DFKai-SB" panose="03000509000000000000" pitchFamily="65" charset="-120"/>
                <a:cs typeface="Times New Roman" panose="02020603050405020304" pitchFamily="18" charset="0"/>
              </a:rPr>
              <a:t>www.chinacdc.cn/yw_9324/201808/t20180820_189845.html</a:t>
            </a:r>
            <a:r>
              <a:rPr lang="en-US" altLang="zh-TW" sz="11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100" dirty="0" smtClean="0">
              <a:latin typeface="Times New Roman" panose="02020603050405020304" pitchFamily="18" charset="0"/>
              <a:ea typeface="DFKai-SB"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100" dirty="0" smtClean="0">
                <a:latin typeface="Times New Roman" panose="02020603050405020304" pitchFamily="18" charset="0"/>
                <a:ea typeface="DFKai-SB" panose="03000509000000000000" pitchFamily="65" charset="-120"/>
                <a:cs typeface="Times New Roman" panose="02020603050405020304" pitchFamily="18" charset="0"/>
              </a:rPr>
              <a:t>中國政府網 </a:t>
            </a:r>
            <a:r>
              <a:rPr lang="en-US" altLang="zh-TW" sz="11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1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1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100" dirty="0" smtClean="0">
                <a:latin typeface="Times New Roman" panose="02020603050405020304" pitchFamily="18" charset="0"/>
                <a:ea typeface="DFKai-SB" panose="03000509000000000000" pitchFamily="65" charset="-120"/>
                <a:cs typeface="Times New Roman" panose="02020603050405020304" pitchFamily="18" charset="0"/>
              </a:rPr>
              <a:t>www.gov.cn/xinwen/2015-07/22/content_2900758.htm</a:t>
            </a:r>
            <a:r>
              <a:rPr lang="en-US" altLang="zh-TW" sz="1100" dirty="0" smtClean="0">
                <a:latin typeface="Times New Roman" panose="02020603050405020304" pitchFamily="18" charset="0"/>
                <a:ea typeface="DFKai-SB" panose="03000509000000000000" pitchFamily="65" charset="-120"/>
                <a:cs typeface="Times New Roman" panose="02020603050405020304" pitchFamily="18" charset="0"/>
              </a:rPr>
              <a:t>)</a:t>
            </a:r>
          </a:p>
          <a:p>
            <a:pPr marL="171450" indent="-171450">
              <a:buFont typeface="Arial" panose="020B0604020202020204" pitchFamily="34" charset="0"/>
              <a:buChar char="•"/>
            </a:pPr>
            <a:r>
              <a:rPr lang="zh-TW" altLang="en-US" sz="1100" dirty="0" smtClean="0">
                <a:latin typeface="Times New Roman" panose="02020603050405020304" pitchFamily="18" charset="0"/>
                <a:ea typeface="DFKai-SB" panose="03000509000000000000" pitchFamily="65" charset="-120"/>
                <a:cs typeface="Times New Roman" panose="02020603050405020304" pitchFamily="18" charset="0"/>
              </a:rPr>
              <a:t>央視網 </a:t>
            </a:r>
            <a:r>
              <a:rPr lang="en-US" altLang="zh-TW" sz="1100" dirty="0">
                <a:latin typeface="Times New Roman" panose="02020603050405020304" pitchFamily="18" charset="0"/>
                <a:ea typeface="DFKai-SB" panose="03000509000000000000" pitchFamily="65" charset="-120"/>
                <a:cs typeface="Times New Roman" panose="02020603050405020304" pitchFamily="18" charset="0"/>
              </a:rPr>
              <a:t>(https://</a:t>
            </a:r>
            <a:r>
              <a:rPr lang="en-US" altLang="zh-TW" sz="1100" dirty="0" smtClean="0">
                <a:latin typeface="Times New Roman" panose="02020603050405020304" pitchFamily="18" charset="0"/>
                <a:ea typeface="DFKai-SB" panose="03000509000000000000" pitchFamily="65" charset="-120"/>
                <a:cs typeface="Times New Roman" panose="02020603050405020304" pitchFamily="18" charset="0"/>
              </a:rPr>
              <a:t>tv.cctv.com/2020/07/28/VIDEq8xlCUCnJO1Pf7iLPfwV200728.shtml</a:t>
            </a:r>
            <a:r>
              <a:rPr lang="en-US" altLang="zh-TW" sz="1100" dirty="0">
                <a:latin typeface="Times New Roman" panose="02020603050405020304" pitchFamily="18" charset="0"/>
                <a:ea typeface="DFKai-SB" panose="03000509000000000000" pitchFamily="65" charset="-120"/>
                <a:cs typeface="Times New Roman" panose="02020603050405020304" pitchFamily="18" charset="0"/>
              </a:rPr>
              <a:t>)</a:t>
            </a:r>
          </a:p>
        </p:txBody>
      </p:sp>
      <p:sp>
        <p:nvSpPr>
          <p:cNvPr id="4" name="矩形 3">
            <a:extLst>
              <a:ext uri="{FF2B5EF4-FFF2-40B4-BE49-F238E27FC236}">
                <a16:creationId xmlns:a16="http://schemas.microsoft.com/office/drawing/2014/main" id="{FE857695-8458-413C-87BD-7D29303853F3}"/>
              </a:ext>
            </a:extLst>
          </p:cNvPr>
          <p:cNvSpPr/>
          <p:nvPr/>
        </p:nvSpPr>
        <p:spPr>
          <a:xfrm>
            <a:off x="347334" y="1480666"/>
            <a:ext cx="11438272" cy="1200329"/>
          </a:xfrm>
          <a:prstGeom prst="rect">
            <a:avLst/>
          </a:prstGeom>
          <a:solidFill>
            <a:schemeClr val="accent5">
              <a:lumMod val="20000"/>
              <a:lumOff val="80000"/>
            </a:schemeClr>
          </a:solidFill>
        </p:spPr>
        <p:txBody>
          <a:bodyPr wrap="square">
            <a:spAutoFit/>
          </a:bodyPr>
          <a:lstStyle/>
          <a:p>
            <a:pPr algn="just"/>
            <a:r>
              <a:rPr lang="zh-TW" altLang="en-US" sz="2400" dirty="0" smtClean="0">
                <a:latin typeface="DFKai-SB" panose="03000509000000000000" pitchFamily="65" charset="-120"/>
                <a:ea typeface="DFKai-SB" panose="03000509000000000000" pitchFamily="65" charset="-120"/>
              </a:rPr>
              <a:t>我</a:t>
            </a:r>
            <a:r>
              <a:rPr lang="zh-CN" altLang="en-US" sz="2400" dirty="0" smtClean="0">
                <a:latin typeface="DFKai-SB" panose="03000509000000000000" pitchFamily="65" charset="-120"/>
                <a:ea typeface="DFKai-SB" panose="03000509000000000000" pitchFamily="65" charset="-120"/>
              </a:rPr>
              <a:t>國從</a:t>
            </a:r>
            <a:r>
              <a:rPr lang="zh-CN" altLang="en-US" sz="2400" dirty="0">
                <a:latin typeface="DFKai-SB" panose="03000509000000000000" pitchFamily="65" charset="-120"/>
                <a:ea typeface="DFKai-SB" panose="03000509000000000000" pitchFamily="65" charset="-120"/>
              </a:rPr>
              <a:t>技術指導、人員培訓以及資金援助等</a:t>
            </a:r>
            <a:r>
              <a:rPr lang="zh-CN" altLang="en-US" sz="2400" dirty="0" smtClean="0">
                <a:latin typeface="DFKai-SB" panose="03000509000000000000" pitchFamily="65" charset="-120"/>
                <a:ea typeface="DFKai-SB" panose="03000509000000000000" pitchFamily="65" charset="-120"/>
              </a:rPr>
              <a:t>方面</a:t>
            </a:r>
            <a:r>
              <a:rPr lang="zh-TW" altLang="en-US" sz="2400" dirty="0" smtClean="0">
                <a:latin typeface="DFKai-SB" panose="03000509000000000000" pitchFamily="65" charset="-120"/>
                <a:ea typeface="DFKai-SB" panose="03000509000000000000" pitchFamily="65" charset="-120"/>
              </a:rPr>
              <a:t>為</a:t>
            </a:r>
            <a:r>
              <a:rPr lang="zh-CN" altLang="en-US" sz="2400" dirty="0" smtClean="0">
                <a:latin typeface="DFKai-SB" panose="03000509000000000000" pitchFamily="65" charset="-120"/>
                <a:ea typeface="DFKai-SB" panose="03000509000000000000" pitchFamily="65" charset="-120"/>
              </a:rPr>
              <a:t>疾病</a:t>
            </a:r>
            <a:r>
              <a:rPr lang="zh-CN" altLang="en-US" sz="2400" dirty="0">
                <a:latin typeface="DFKai-SB" panose="03000509000000000000" pitchFamily="65" charset="-120"/>
                <a:ea typeface="DFKai-SB" panose="03000509000000000000" pitchFamily="65" charset="-120"/>
              </a:rPr>
              <a:t>預防控制中心的建設提供了大力支持。援建非洲疾病預防控制中心總部項目將改善非洲應對</a:t>
            </a:r>
            <a:r>
              <a:rPr lang="zh-CN" altLang="en-US" sz="2400" dirty="0" smtClean="0">
                <a:latin typeface="DFKai-SB" panose="03000509000000000000" pitchFamily="65" charset="-120"/>
                <a:ea typeface="DFKai-SB" panose="03000509000000000000" pitchFamily="65" charset="-120"/>
              </a:rPr>
              <a:t>公共衞生挑戰，</a:t>
            </a:r>
            <a:r>
              <a:rPr lang="zh-CN" altLang="en-US" sz="2400" dirty="0">
                <a:latin typeface="DFKai-SB" panose="03000509000000000000" pitchFamily="65" charset="-120"/>
                <a:ea typeface="DFKai-SB" panose="03000509000000000000" pitchFamily="65" charset="-120"/>
              </a:rPr>
              <a:t>是中非友誼與友好</a:t>
            </a:r>
            <a:r>
              <a:rPr lang="zh-CN" altLang="en-US" sz="2400" dirty="0" smtClean="0">
                <a:latin typeface="DFKai-SB" panose="03000509000000000000" pitchFamily="65" charset="-120"/>
                <a:ea typeface="DFKai-SB" panose="03000509000000000000" pitchFamily="65" charset="-120"/>
              </a:rPr>
              <a:t>合作</a:t>
            </a:r>
            <a:r>
              <a:rPr lang="zh-TW" altLang="en-US" sz="2400" dirty="0" smtClean="0">
                <a:latin typeface="DFKai-SB" panose="03000509000000000000" pitchFamily="65" charset="-120"/>
                <a:ea typeface="DFKai-SB" panose="03000509000000000000" pitchFamily="65" charset="-120"/>
              </a:rPr>
              <a:t>，以及我</a:t>
            </a:r>
            <a:r>
              <a:rPr lang="zh-CN" altLang="en-US" sz="2400" dirty="0" smtClean="0">
                <a:latin typeface="DFKai-SB" panose="03000509000000000000" pitchFamily="65" charset="-120"/>
                <a:ea typeface="DFKai-SB" panose="03000509000000000000" pitchFamily="65" charset="-120"/>
              </a:rPr>
              <a:t>國進一步</a:t>
            </a:r>
            <a:r>
              <a:rPr lang="zh-CN" altLang="en-US" sz="2400" dirty="0">
                <a:latin typeface="DFKai-SB" panose="03000509000000000000" pitchFamily="65" charset="-120"/>
                <a:ea typeface="DFKai-SB" panose="03000509000000000000" pitchFamily="65" charset="-120"/>
              </a:rPr>
              <a:t>參與全球</a:t>
            </a:r>
            <a:r>
              <a:rPr lang="zh-CN" altLang="en-US" sz="2400" dirty="0" smtClean="0">
                <a:latin typeface="DFKai-SB" panose="03000509000000000000" pitchFamily="65" charset="-120"/>
                <a:ea typeface="DFKai-SB" panose="03000509000000000000" pitchFamily="65" charset="-120"/>
              </a:rPr>
              <a:t>公共衞生</a:t>
            </a:r>
            <a:r>
              <a:rPr lang="zh-TW" altLang="en-US" sz="2400" dirty="0" smtClean="0">
                <a:latin typeface="DFKai-SB" panose="03000509000000000000" pitchFamily="65" charset="-120"/>
                <a:ea typeface="DFKai-SB" panose="03000509000000000000" pitchFamily="65" charset="-120"/>
              </a:rPr>
              <a:t>事務</a:t>
            </a:r>
            <a:r>
              <a:rPr lang="zh-CN" altLang="en-US" sz="2400" dirty="0" smtClean="0">
                <a:latin typeface="DFKai-SB" panose="03000509000000000000" pitchFamily="65" charset="-120"/>
                <a:ea typeface="DFKai-SB" panose="03000509000000000000" pitchFamily="65" charset="-120"/>
              </a:rPr>
              <a:t>的</a:t>
            </a:r>
            <a:r>
              <a:rPr lang="zh-CN" altLang="en-US" sz="2400" dirty="0">
                <a:latin typeface="DFKai-SB" panose="03000509000000000000" pitchFamily="65" charset="-120"/>
                <a:ea typeface="DFKai-SB" panose="03000509000000000000" pitchFamily="65" charset="-120"/>
              </a:rPr>
              <a:t>表現。</a:t>
            </a:r>
          </a:p>
        </p:txBody>
      </p:sp>
      <p:pic>
        <p:nvPicPr>
          <p:cNvPr id="6" name="图片 5">
            <a:hlinkClick r:id="rId2"/>
            <a:extLst>
              <a:ext uri="{FF2B5EF4-FFF2-40B4-BE49-F238E27FC236}">
                <a16:creationId xmlns:a16="http://schemas.microsoft.com/office/drawing/2014/main" id="{5802240B-A2DA-41C2-BFEA-C6414A118B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1040" y="3387669"/>
            <a:ext cx="4094567" cy="2167535"/>
          </a:xfrm>
          <a:prstGeom prst="rect">
            <a:avLst/>
          </a:prstGeom>
        </p:spPr>
      </p:pic>
      <p:sp>
        <p:nvSpPr>
          <p:cNvPr id="7" name="文本框 6">
            <a:extLst>
              <a:ext uri="{FF2B5EF4-FFF2-40B4-BE49-F238E27FC236}">
                <a16:creationId xmlns:a16="http://schemas.microsoft.com/office/drawing/2014/main" id="{C2CF2D70-D347-4337-81CD-2431FB5A2616}"/>
              </a:ext>
            </a:extLst>
          </p:cNvPr>
          <p:cNvSpPr txBox="1"/>
          <p:nvPr/>
        </p:nvSpPr>
        <p:spPr>
          <a:xfrm>
            <a:off x="7955980" y="5788150"/>
            <a:ext cx="4118750" cy="276999"/>
          </a:xfrm>
          <a:prstGeom prst="rect">
            <a:avLst/>
          </a:prstGeom>
          <a:noFill/>
        </p:spPr>
        <p:txBody>
          <a:bodyPr wrap="square" rtlCol="0">
            <a:spAutoFit/>
          </a:bodyPr>
          <a:lstStyle/>
          <a:p>
            <a:r>
              <a:rPr lang="zh-CN" altLang="en-US" sz="1200" dirty="0" smtClean="0">
                <a:latin typeface="DFKai-SB" panose="03000509000000000000" pitchFamily="65" charset="-120"/>
                <a:ea typeface="DFKai-SB" panose="03000509000000000000" pitchFamily="65" charset="-120"/>
                <a:cs typeface="Times New Roman" panose="02020603050405020304" pitchFamily="18" charset="0"/>
              </a:rPr>
              <a:t> </a:t>
            </a:r>
            <a:endParaRPr lang="en-US" altLang="zh-CN" sz="1200" dirty="0">
              <a:latin typeface="DFKai-SB" panose="03000509000000000000" pitchFamily="65" charset="-120"/>
              <a:ea typeface="DFKai-SB" panose="03000509000000000000" pitchFamily="65" charset="-120"/>
              <a:cs typeface="Times New Roman" panose="02020603050405020304" pitchFamily="18" charset="0"/>
            </a:endParaRPr>
          </a:p>
        </p:txBody>
      </p:sp>
      <p:grpSp>
        <p:nvGrpSpPr>
          <p:cNvPr id="8" name="组合 7">
            <a:extLst>
              <a:ext uri="{FF2B5EF4-FFF2-40B4-BE49-F238E27FC236}">
                <a16:creationId xmlns:a16="http://schemas.microsoft.com/office/drawing/2014/main" id="{A4D71432-A610-4B3A-A1FA-CE46FF097EF2}"/>
              </a:ext>
            </a:extLst>
          </p:cNvPr>
          <p:cNvGrpSpPr/>
          <p:nvPr/>
        </p:nvGrpSpPr>
        <p:grpSpPr>
          <a:xfrm>
            <a:off x="7578068" y="3085280"/>
            <a:ext cx="611572" cy="600552"/>
            <a:chOff x="8956942" y="3371688"/>
            <a:chExt cx="783725" cy="769603"/>
          </a:xfrm>
        </p:grpSpPr>
        <p:grpSp>
          <p:nvGrpSpPr>
            <p:cNvPr id="11" name="组合 10">
              <a:extLst>
                <a:ext uri="{FF2B5EF4-FFF2-40B4-BE49-F238E27FC236}">
                  <a16:creationId xmlns:a16="http://schemas.microsoft.com/office/drawing/2014/main" id="{735AE048-2AD2-413D-BBD3-D670A7786DE1}"/>
                </a:ext>
              </a:extLst>
            </p:cNvPr>
            <p:cNvGrpSpPr/>
            <p:nvPr/>
          </p:nvGrpSpPr>
          <p:grpSpPr>
            <a:xfrm>
              <a:off x="8956942" y="3371688"/>
              <a:ext cx="783725" cy="769603"/>
              <a:chOff x="8575498" y="2572853"/>
              <a:chExt cx="718729" cy="905135"/>
            </a:xfrm>
          </p:grpSpPr>
          <p:sp>
            <p:nvSpPr>
              <p:cNvPr id="18" name="Freeform 217">
                <a:extLst>
                  <a:ext uri="{FF2B5EF4-FFF2-40B4-BE49-F238E27FC236}">
                    <a16:creationId xmlns:a16="http://schemas.microsoft.com/office/drawing/2014/main" id="{ED4BBB1F-71EA-4C29-8DCA-25FABC3143E2}"/>
                  </a:ext>
                </a:extLst>
              </p:cNvPr>
              <p:cNvSpPr>
                <a:spLocks/>
              </p:cNvSpPr>
              <p:nvPr/>
            </p:nvSpPr>
            <p:spPr bwMode="auto">
              <a:xfrm>
                <a:off x="8575498" y="257285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alpha val="13000"/>
                </a:srgbClr>
              </a:solidFill>
              <a:ln>
                <a:noFill/>
              </a:ln>
            </p:spPr>
            <p:txBody>
              <a:bodyPr vert="horz" wrap="square" lIns="91440" tIns="45720" rIns="91440" bIns="45720" numCol="1" anchor="t" anchorCtr="0" compatLnSpc="1">
                <a:prstTxWarp prst="textNoShape">
                  <a:avLst/>
                </a:prstTxWarp>
              </a:bodyPr>
              <a:lstStyle/>
              <a:p>
                <a:endParaRPr lang="zh-CN" altLang="en-US" dirty="0"/>
              </a:p>
            </p:txBody>
          </p:sp>
          <p:sp>
            <p:nvSpPr>
              <p:cNvPr id="19" name="Freeform 217">
                <a:extLst>
                  <a:ext uri="{FF2B5EF4-FFF2-40B4-BE49-F238E27FC236}">
                    <a16:creationId xmlns:a16="http://schemas.microsoft.com/office/drawing/2014/main" id="{A31849DC-9AF7-4DE4-BD0D-40D9633C178C}"/>
                  </a:ext>
                </a:extLst>
              </p:cNvPr>
              <p:cNvSpPr>
                <a:spLocks/>
              </p:cNvSpPr>
              <p:nvPr/>
            </p:nvSpPr>
            <p:spPr bwMode="auto">
              <a:xfrm>
                <a:off x="8667164" y="265566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351C5A"/>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0" name="Freeform 217">
                <a:extLst>
                  <a:ext uri="{FF2B5EF4-FFF2-40B4-BE49-F238E27FC236}">
                    <a16:creationId xmlns:a16="http://schemas.microsoft.com/office/drawing/2014/main" id="{F92D91E2-C3A7-4C2E-987B-7911A5A7A71D}"/>
                  </a:ext>
                </a:extLst>
              </p:cNvPr>
              <p:cNvSpPr>
                <a:spLocks/>
              </p:cNvSpPr>
              <p:nvPr/>
            </p:nvSpPr>
            <p:spPr bwMode="auto">
              <a:xfrm>
                <a:off x="8639459" y="2627958"/>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1" name="Freeform 218">
                <a:extLst>
                  <a:ext uri="{FF2B5EF4-FFF2-40B4-BE49-F238E27FC236}">
                    <a16:creationId xmlns:a16="http://schemas.microsoft.com/office/drawing/2014/main" id="{95193491-0FB9-45DB-80A7-80CEB40991DF}"/>
                  </a:ext>
                </a:extLst>
              </p:cNvPr>
              <p:cNvSpPr>
                <a:spLocks/>
              </p:cNvSpPr>
              <p:nvPr/>
            </p:nvSpPr>
            <p:spPr bwMode="auto">
              <a:xfrm>
                <a:off x="9088721" y="2607320"/>
                <a:ext cx="195263" cy="196850"/>
              </a:xfrm>
              <a:custGeom>
                <a:avLst/>
                <a:gdLst>
                  <a:gd name="T0" fmla="*/ 0 w 123"/>
                  <a:gd name="T1" fmla="*/ 0 h 124"/>
                  <a:gd name="T2" fmla="*/ 0 w 123"/>
                  <a:gd name="T3" fmla="*/ 124 h 124"/>
                  <a:gd name="T4" fmla="*/ 123 w 123"/>
                  <a:gd name="T5" fmla="*/ 124 h 124"/>
                  <a:gd name="T6" fmla="*/ 0 w 123"/>
                  <a:gd name="T7" fmla="*/ 0 h 124"/>
                </a:gdLst>
                <a:ahLst/>
                <a:cxnLst>
                  <a:cxn ang="0">
                    <a:pos x="T0" y="T1"/>
                  </a:cxn>
                  <a:cxn ang="0">
                    <a:pos x="T2" y="T3"/>
                  </a:cxn>
                  <a:cxn ang="0">
                    <a:pos x="T4" y="T5"/>
                  </a:cxn>
                  <a:cxn ang="0">
                    <a:pos x="T6" y="T7"/>
                  </a:cxn>
                </a:cxnLst>
                <a:rect l="0" t="0" r="r" b="b"/>
                <a:pathLst>
                  <a:path w="123" h="124">
                    <a:moveTo>
                      <a:pt x="0" y="0"/>
                    </a:moveTo>
                    <a:lnTo>
                      <a:pt x="0" y="124"/>
                    </a:lnTo>
                    <a:lnTo>
                      <a:pt x="123" y="124"/>
                    </a:lnTo>
                    <a:lnTo>
                      <a:pt x="0" y="0"/>
                    </a:lnTo>
                    <a:close/>
                  </a:path>
                </a:pathLst>
              </a:custGeom>
              <a:solidFill>
                <a:srgbClr val="FD7F00"/>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2" name="组合 11">
              <a:extLst>
                <a:ext uri="{FF2B5EF4-FFF2-40B4-BE49-F238E27FC236}">
                  <a16:creationId xmlns:a16="http://schemas.microsoft.com/office/drawing/2014/main" id="{A76D65F5-6C9B-4490-BCE9-9A0E900B5591}"/>
                </a:ext>
              </a:extLst>
            </p:cNvPr>
            <p:cNvGrpSpPr/>
            <p:nvPr/>
          </p:nvGrpSpPr>
          <p:grpSpPr>
            <a:xfrm>
              <a:off x="9163801" y="3580795"/>
              <a:ext cx="417426" cy="417425"/>
              <a:chOff x="8440738" y="3594100"/>
              <a:chExt cx="554038" cy="554037"/>
            </a:xfrm>
          </p:grpSpPr>
          <p:sp>
            <p:nvSpPr>
              <p:cNvPr id="13" name="Freeform 5">
                <a:extLst>
                  <a:ext uri="{FF2B5EF4-FFF2-40B4-BE49-F238E27FC236}">
                    <a16:creationId xmlns:a16="http://schemas.microsoft.com/office/drawing/2014/main" id="{505BB42F-3F63-426F-A998-1704EC4A2CD9}"/>
                  </a:ext>
                </a:extLst>
              </p:cNvPr>
              <p:cNvSpPr>
                <a:spLocks/>
              </p:cNvSpPr>
              <p:nvPr/>
            </p:nvSpPr>
            <p:spPr bwMode="auto">
              <a:xfrm>
                <a:off x="8440738" y="3594100"/>
                <a:ext cx="554038" cy="554037"/>
              </a:xfrm>
              <a:custGeom>
                <a:avLst/>
                <a:gdLst>
                  <a:gd name="T0" fmla="*/ 132 w 144"/>
                  <a:gd name="T1" fmla="*/ 0 h 144"/>
                  <a:gd name="T2" fmla="*/ 12 w 144"/>
                  <a:gd name="T3" fmla="*/ 0 h 144"/>
                  <a:gd name="T4" fmla="*/ 0 w 144"/>
                  <a:gd name="T5" fmla="*/ 12 h 144"/>
                  <a:gd name="T6" fmla="*/ 0 w 144"/>
                  <a:gd name="T7" fmla="*/ 132 h 144"/>
                  <a:gd name="T8" fmla="*/ 12 w 144"/>
                  <a:gd name="T9" fmla="*/ 144 h 144"/>
                  <a:gd name="T10" fmla="*/ 132 w 144"/>
                  <a:gd name="T11" fmla="*/ 144 h 144"/>
                  <a:gd name="T12" fmla="*/ 144 w 144"/>
                  <a:gd name="T13" fmla="*/ 132 h 144"/>
                  <a:gd name="T14" fmla="*/ 144 w 144"/>
                  <a:gd name="T15" fmla="*/ 12 h 144"/>
                  <a:gd name="T16" fmla="*/ 132 w 144"/>
                  <a:gd name="T1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4">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6">
                <a:extLst>
                  <a:ext uri="{FF2B5EF4-FFF2-40B4-BE49-F238E27FC236}">
                    <a16:creationId xmlns:a16="http://schemas.microsoft.com/office/drawing/2014/main" id="{5D0890EE-B7B2-4ADD-85BE-7FE48DA62468}"/>
                  </a:ext>
                </a:extLst>
              </p:cNvPr>
              <p:cNvSpPr>
                <a:spLocks/>
              </p:cNvSpPr>
              <p:nvPr/>
            </p:nvSpPr>
            <p:spPr bwMode="auto">
              <a:xfrm>
                <a:off x="8641699" y="3807141"/>
                <a:ext cx="204980" cy="235421"/>
              </a:xfrm>
              <a:custGeom>
                <a:avLst/>
                <a:gdLst>
                  <a:gd name="T0" fmla="*/ 0 w 101"/>
                  <a:gd name="T1" fmla="*/ 58 h 116"/>
                  <a:gd name="T2" fmla="*/ 0 w 101"/>
                  <a:gd name="T3" fmla="*/ 0 h 116"/>
                  <a:gd name="T4" fmla="*/ 50 w 101"/>
                  <a:gd name="T5" fmla="*/ 29 h 116"/>
                  <a:gd name="T6" fmla="*/ 101 w 101"/>
                  <a:gd name="T7" fmla="*/ 58 h 116"/>
                  <a:gd name="T8" fmla="*/ 50 w 101"/>
                  <a:gd name="T9" fmla="*/ 87 h 116"/>
                  <a:gd name="T10" fmla="*/ 0 w 101"/>
                  <a:gd name="T11" fmla="*/ 116 h 116"/>
                  <a:gd name="T12" fmla="*/ 0 w 101"/>
                  <a:gd name="T13" fmla="*/ 58 h 116"/>
                </a:gdLst>
                <a:ahLst/>
                <a:cxnLst>
                  <a:cxn ang="0">
                    <a:pos x="T0" y="T1"/>
                  </a:cxn>
                  <a:cxn ang="0">
                    <a:pos x="T2" y="T3"/>
                  </a:cxn>
                  <a:cxn ang="0">
                    <a:pos x="T4" y="T5"/>
                  </a:cxn>
                  <a:cxn ang="0">
                    <a:pos x="T6" y="T7"/>
                  </a:cxn>
                  <a:cxn ang="0">
                    <a:pos x="T8" y="T9"/>
                  </a:cxn>
                  <a:cxn ang="0">
                    <a:pos x="T10" y="T11"/>
                  </a:cxn>
                  <a:cxn ang="0">
                    <a:pos x="T12" y="T13"/>
                  </a:cxn>
                </a:cxnLst>
                <a:rect l="0" t="0" r="r" b="b"/>
                <a:pathLst>
                  <a:path w="101" h="116">
                    <a:moveTo>
                      <a:pt x="0" y="58"/>
                    </a:moveTo>
                    <a:lnTo>
                      <a:pt x="0" y="0"/>
                    </a:lnTo>
                    <a:lnTo>
                      <a:pt x="50" y="29"/>
                    </a:lnTo>
                    <a:lnTo>
                      <a:pt x="101" y="58"/>
                    </a:lnTo>
                    <a:lnTo>
                      <a:pt x="50" y="87"/>
                    </a:lnTo>
                    <a:lnTo>
                      <a:pt x="0" y="116"/>
                    </a:lnTo>
                    <a:lnTo>
                      <a:pt x="0" y="58"/>
                    </a:lnTo>
                    <a:close/>
                  </a:path>
                </a:pathLst>
              </a:custGeom>
              <a:solidFill>
                <a:schemeClr val="bg1"/>
              </a:solidFill>
              <a:ln w="31750" cap="rnd">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5" name="Line 7">
                <a:extLst>
                  <a:ext uri="{FF2B5EF4-FFF2-40B4-BE49-F238E27FC236}">
                    <a16:creationId xmlns:a16="http://schemas.microsoft.com/office/drawing/2014/main" id="{AE577988-473B-4879-8FFE-0ED6F64D8C6D}"/>
                  </a:ext>
                </a:extLst>
              </p:cNvPr>
              <p:cNvSpPr>
                <a:spLocks noChangeShapeType="1"/>
              </p:cNvSpPr>
              <p:nvPr/>
            </p:nvSpPr>
            <p:spPr bwMode="auto">
              <a:xfrm>
                <a:off x="8440738" y="3732213"/>
                <a:ext cx="554038" cy="0"/>
              </a:xfrm>
              <a:prstGeom prst="line">
                <a:avLst/>
              </a:prstGeom>
              <a:noFill/>
              <a:ln w="317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Line 8">
                <a:extLst>
                  <a:ext uri="{FF2B5EF4-FFF2-40B4-BE49-F238E27FC236}">
                    <a16:creationId xmlns:a16="http://schemas.microsoft.com/office/drawing/2014/main" id="{C6DD7D0D-035A-41CE-BA05-DD233A130E65}"/>
                  </a:ext>
                </a:extLst>
              </p:cNvPr>
              <p:cNvSpPr>
                <a:spLocks noChangeShapeType="1"/>
              </p:cNvSpPr>
              <p:nvPr/>
            </p:nvSpPr>
            <p:spPr bwMode="auto">
              <a:xfrm flipH="1">
                <a:off x="8764588" y="3594100"/>
                <a:ext cx="92075" cy="138112"/>
              </a:xfrm>
              <a:prstGeom prst="line">
                <a:avLst/>
              </a:prstGeom>
              <a:noFill/>
              <a:ln w="317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Line 9">
                <a:extLst>
                  <a:ext uri="{FF2B5EF4-FFF2-40B4-BE49-F238E27FC236}">
                    <a16:creationId xmlns:a16="http://schemas.microsoft.com/office/drawing/2014/main" id="{3AC001FE-9CDC-4DAD-82D2-E56FEAFDEED3}"/>
                  </a:ext>
                </a:extLst>
              </p:cNvPr>
              <p:cNvSpPr>
                <a:spLocks noChangeShapeType="1"/>
              </p:cNvSpPr>
              <p:nvPr/>
            </p:nvSpPr>
            <p:spPr bwMode="auto">
              <a:xfrm flipH="1">
                <a:off x="8578850" y="3594100"/>
                <a:ext cx="93663" cy="138112"/>
              </a:xfrm>
              <a:prstGeom prst="line">
                <a:avLst/>
              </a:prstGeom>
              <a:noFill/>
              <a:ln w="317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22" name="标题 1">
            <a:extLst>
              <a:ext uri="{FF2B5EF4-FFF2-40B4-BE49-F238E27FC236}">
                <a16:creationId xmlns:a16="http://schemas.microsoft.com/office/drawing/2014/main" id="{3E71C568-C234-4FB1-A409-FA45A1266133}"/>
              </a:ext>
            </a:extLst>
          </p:cNvPr>
          <p:cNvSpPr txBox="1">
            <a:spLocks noChangeArrowheads="1"/>
          </p:cNvSpPr>
          <p:nvPr/>
        </p:nvSpPr>
        <p:spPr bwMode="auto">
          <a:xfrm>
            <a:off x="3806982" y="866549"/>
            <a:ext cx="4518975" cy="5232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gn="ctr">
              <a:lnSpc>
                <a:spcPct val="100000"/>
              </a:lnSpc>
              <a:spcBef>
                <a:spcPct val="0"/>
              </a:spcBef>
              <a:buNone/>
              <a:defRPr sz="2800" b="1">
                <a:latin typeface="DFKai-SB" panose="03000509000000000000" pitchFamily="65" charset="-120"/>
                <a:ea typeface="DFKai-SB" panose="03000509000000000000" pitchFamily="65" charset="-120"/>
                <a:cs typeface="+mj-cs"/>
              </a:defRPr>
            </a:lvl1pPr>
          </a:lstStyle>
          <a:p>
            <a:r>
              <a:rPr lang="zh-CN" altLang="en-US" dirty="0">
                <a:sym typeface="宋体" panose="02010600030101010101" pitchFamily="2" charset="-122"/>
              </a:rPr>
              <a:t>援建非洲疾病預防控制中心</a:t>
            </a:r>
          </a:p>
        </p:txBody>
      </p:sp>
      <p:sp>
        <p:nvSpPr>
          <p:cNvPr id="23" name="Freeform 5">
            <a:extLst>
              <a:ext uri="{FF2B5EF4-FFF2-40B4-BE49-F238E27FC236}">
                <a16:creationId xmlns:a16="http://schemas.microsoft.com/office/drawing/2014/main" id="{B3463F93-41B1-4BA6-90E9-39D51FFDBA76}"/>
              </a:ext>
            </a:extLst>
          </p:cNvPr>
          <p:cNvSpPr/>
          <p:nvPr/>
        </p:nvSpPr>
        <p:spPr bwMode="auto">
          <a:xfrm>
            <a:off x="3256035" y="914345"/>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2" name="矩形 1">
            <a:extLst>
              <a:ext uri="{FF2B5EF4-FFF2-40B4-BE49-F238E27FC236}">
                <a16:creationId xmlns:a16="http://schemas.microsoft.com/office/drawing/2014/main" id="{6FC98090-4894-4E1D-AD97-D27A1D038E80}"/>
              </a:ext>
            </a:extLst>
          </p:cNvPr>
          <p:cNvSpPr/>
          <p:nvPr/>
        </p:nvSpPr>
        <p:spPr>
          <a:xfrm>
            <a:off x="347334" y="3376946"/>
            <a:ext cx="7143660" cy="2308324"/>
          </a:xfrm>
          <a:prstGeom prst="rect">
            <a:avLst/>
          </a:prstGeom>
          <a:ln w="38100">
            <a:solidFill>
              <a:srgbClr val="FF0000"/>
            </a:solidFill>
          </a:ln>
        </p:spPr>
        <p:txBody>
          <a:bodyPr wrap="square">
            <a:spAutoFit/>
          </a:bodyPr>
          <a:lstStyle/>
          <a:p>
            <a:pPr algn="just"/>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非洲疾病預防</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控制</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中心正式</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成立於</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2017</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1</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31</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日</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，在</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非洲大陸設置</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5</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個區域合作中心，其使命是加強非洲各國</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公共衞生</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機構能力建設以應對疾病威脅。在</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2015</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年中非合作論壇約翰尼斯堡峰會上我國提出中非</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公共衞生</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合作</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計劃</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宣布中</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方將參與非洲疾控中心等</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公共衞生</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體系和能力建設。</a:t>
            </a:r>
          </a:p>
        </p:txBody>
      </p:sp>
      <p:grpSp>
        <p:nvGrpSpPr>
          <p:cNvPr id="24" name="组合 23">
            <a:extLst>
              <a:ext uri="{FF2B5EF4-FFF2-40B4-BE49-F238E27FC236}">
                <a16:creationId xmlns:a16="http://schemas.microsoft.com/office/drawing/2014/main" id="{2A4FFA66-B5EF-4060-ACAD-1B0C5BAEB81C}"/>
              </a:ext>
            </a:extLst>
          </p:cNvPr>
          <p:cNvGrpSpPr/>
          <p:nvPr/>
        </p:nvGrpSpPr>
        <p:grpSpPr>
          <a:xfrm>
            <a:off x="364566" y="2743066"/>
            <a:ext cx="1832128" cy="489437"/>
            <a:chOff x="1193537" y="1529514"/>
            <a:chExt cx="1832128" cy="489437"/>
          </a:xfrm>
        </p:grpSpPr>
        <p:sp>
          <p:nvSpPr>
            <p:cNvPr id="25" name="矩形 24">
              <a:extLst>
                <a:ext uri="{FF2B5EF4-FFF2-40B4-BE49-F238E27FC236}">
                  <a16:creationId xmlns:a16="http://schemas.microsoft.com/office/drawing/2014/main" id="{2195E9F2-7C01-4615-BA73-BC127CB555BE}"/>
                </a:ext>
              </a:extLst>
            </p:cNvPr>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26" name="矩形 25">
              <a:extLst>
                <a:ext uri="{FF2B5EF4-FFF2-40B4-BE49-F238E27FC236}">
                  <a16:creationId xmlns:a16="http://schemas.microsoft.com/office/drawing/2014/main" id="{2A33F467-7746-43DB-B3AE-6C0AED1D7057}"/>
                </a:ext>
              </a:extLst>
            </p:cNvPr>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27" name="文本框 13">
              <a:extLst>
                <a:ext uri="{FF2B5EF4-FFF2-40B4-BE49-F238E27FC236}">
                  <a16:creationId xmlns:a16="http://schemas.microsoft.com/office/drawing/2014/main" id="{DBEC1D42-FDAF-4A03-B69B-B3544BAE267C}"/>
                </a:ext>
              </a:extLst>
            </p:cNvPr>
            <p:cNvSpPr txBox="1">
              <a:spLocks noChangeArrowheads="1"/>
            </p:cNvSpPr>
            <p:nvPr/>
          </p:nvSpPr>
          <p:spPr bwMode="auto">
            <a:xfrm>
              <a:off x="1644148" y="1529514"/>
              <a:ext cx="1246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b="1" dirty="0">
                  <a:latin typeface="標楷體" panose="03000509000000000000" pitchFamily="65" charset="-120"/>
                  <a:ea typeface="標楷體" panose="03000509000000000000" pitchFamily="65" charset="-120"/>
                </a:rPr>
                <a:t>知多點</a:t>
              </a:r>
            </a:p>
          </p:txBody>
        </p:sp>
        <p:cxnSp>
          <p:nvCxnSpPr>
            <p:cNvPr id="28" name="直接连接符 27">
              <a:extLst>
                <a:ext uri="{FF2B5EF4-FFF2-40B4-BE49-F238E27FC236}">
                  <a16:creationId xmlns:a16="http://schemas.microsoft.com/office/drawing/2014/main" id="{C7779A51-C170-45A9-B31F-1B4BDB5D1277}"/>
                </a:ext>
              </a:extLst>
            </p:cNvPr>
            <p:cNvCxnSpPr>
              <a:cxnSpLocks/>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9" name="任意多边形: 形状 4">
            <a:extLst>
              <a:ext uri="{FF2B5EF4-FFF2-40B4-BE49-F238E27FC236}">
                <a16:creationId xmlns:a16="http://schemas.microsoft.com/office/drawing/2014/main" id="{CD5D41F3-C468-4F25-B01C-DAA0A07678B5}"/>
              </a:ext>
            </a:extLst>
          </p:cNvPr>
          <p:cNvSpPr/>
          <p:nvPr/>
        </p:nvSpPr>
        <p:spPr>
          <a:xfrm>
            <a:off x="2369193" y="231167"/>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國家</a:t>
            </a:r>
            <a:r>
              <a:rPr lang="zh-TW" altLang="en-US" sz="4000" b="1" dirty="0">
                <a:solidFill>
                  <a:srgbClr val="FFFFFF"/>
                </a:solidFill>
                <a:latin typeface="DFKai-SB" panose="03000509000000000000" pitchFamily="65" charset="-120"/>
                <a:ea typeface="DFKai-SB" panose="03000509000000000000" pitchFamily="65" charset="-120"/>
                <a:sym typeface="+mn-ea"/>
              </a:rPr>
              <a:t>對全球公共衞生的貢獻</a:t>
            </a:r>
          </a:p>
        </p:txBody>
      </p:sp>
      <p:sp>
        <p:nvSpPr>
          <p:cNvPr id="30" name="Rectangle 14">
            <a:extLst>
              <a:ext uri="{FF2B5EF4-FFF2-40B4-BE49-F238E27FC236}">
                <a16:creationId xmlns:a16="http://schemas.microsoft.com/office/drawing/2014/main" id="{FF62AD24-3287-4326-9830-2C079B66D931}"/>
              </a:ext>
            </a:extLst>
          </p:cNvPr>
          <p:cNvSpPr/>
          <p:nvPr/>
        </p:nvSpPr>
        <p:spPr>
          <a:xfrm>
            <a:off x="7691039" y="5557317"/>
            <a:ext cx="4094567" cy="369332"/>
          </a:xfrm>
          <a:prstGeom prst="rect">
            <a:avLst/>
          </a:prstGeom>
          <a:ln w="28575">
            <a:solidFill>
              <a:srgbClr val="FF0000"/>
            </a:solidFill>
          </a:ln>
        </p:spPr>
        <p:txBody>
          <a:bodyPr wrap="square">
            <a:spAutoFit/>
          </a:bodyPr>
          <a:lstStyle/>
          <a:p>
            <a:pPr algn="ctr"/>
            <a:r>
              <a:rPr lang="zh-TW" altLang="en-US" b="1" dirty="0">
                <a:solidFill>
                  <a:srgbClr val="FF0000"/>
                </a:solidFill>
                <a:latin typeface="DFKai-SB" panose="03000509000000000000" pitchFamily="65" charset="-120"/>
                <a:ea typeface="DFKai-SB" panose="03000509000000000000" pitchFamily="65" charset="-120"/>
              </a:rPr>
              <a:t>點擊圖像</a:t>
            </a:r>
            <a:r>
              <a:rPr lang="zh-TW" altLang="en-US" b="1" dirty="0" smtClean="0">
                <a:solidFill>
                  <a:srgbClr val="FF0000"/>
                </a:solidFill>
                <a:latin typeface="DFKai-SB" panose="03000509000000000000" pitchFamily="65" charset="-120"/>
                <a:ea typeface="DFKai-SB" panose="03000509000000000000" pitchFamily="65" charset="-120"/>
              </a:rPr>
              <a:t>觀看短片</a:t>
            </a:r>
            <a:endParaRPr lang="en-US" altLang="zh-HK" b="1" dirty="0">
              <a:solidFill>
                <a:srgbClr val="FF0000"/>
              </a:solidFill>
              <a:latin typeface="DFKai-SB" panose="03000509000000000000" pitchFamily="65" charset="-120"/>
              <a:ea typeface="DFKai-SB" panose="03000509000000000000" pitchFamily="65" charset="-120"/>
            </a:endParaRPr>
          </a:p>
        </p:txBody>
      </p:sp>
      <p:sp>
        <p:nvSpPr>
          <p:cNvPr id="3" name="投影片編號版面配置區 2"/>
          <p:cNvSpPr>
            <a:spLocks noGrp="1"/>
          </p:cNvSpPr>
          <p:nvPr>
            <p:ph type="sldNum" sz="quarter" idx="10"/>
          </p:nvPr>
        </p:nvSpPr>
        <p:spPr/>
        <p:txBody>
          <a:bodyPr/>
          <a:lstStyle/>
          <a:p>
            <a:pPr>
              <a:defRPr/>
            </a:pPr>
            <a:fld id="{C68A1375-C6F2-41F5-93BB-BAEEB18A553A}" type="slidenum">
              <a:rPr lang="en-US" altLang="en-US" smtClean="0"/>
              <a:pPr>
                <a:defRPr/>
              </a:pPr>
              <a:t>22</a:t>
            </a:fld>
            <a:endParaRPr lang="en-US" altLang="en-US"/>
          </a:p>
        </p:txBody>
      </p:sp>
    </p:spTree>
    <p:extLst>
      <p:ext uri="{BB962C8B-B14F-4D97-AF65-F5344CB8AC3E}">
        <p14:creationId xmlns:p14="http://schemas.microsoft.com/office/powerpoint/2010/main" val="15039637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a:extLst>
              <a:ext uri="{FF2B5EF4-FFF2-40B4-BE49-F238E27FC236}">
                <a16:creationId xmlns:a16="http://schemas.microsoft.com/office/drawing/2014/main" id="{F1E04428-92A2-4216-BCF6-6481FDDCA1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684" y="1542001"/>
            <a:ext cx="11542142" cy="4349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矩形 18">
            <a:extLst>
              <a:ext uri="{FF2B5EF4-FFF2-40B4-BE49-F238E27FC236}">
                <a16:creationId xmlns:a16="http://schemas.microsoft.com/office/drawing/2014/main" id="{9BCCBA2A-0D81-4DF6-ACB1-27953F259395}"/>
              </a:ext>
            </a:extLst>
          </p:cNvPr>
          <p:cNvSpPr/>
          <p:nvPr/>
        </p:nvSpPr>
        <p:spPr>
          <a:xfrm>
            <a:off x="1024862" y="3297141"/>
            <a:ext cx="9918441" cy="581057"/>
          </a:xfrm>
          <a:prstGeom prst="rect">
            <a:avLst/>
          </a:prstGeom>
        </p:spPr>
        <p:txBody>
          <a:bodyPr wrap="square">
            <a:spAutoFit/>
          </a:bodyPr>
          <a:lstStyle/>
          <a:p>
            <a:pPr algn="just">
              <a:lnSpc>
                <a:spcPct val="150000"/>
              </a:lnSpc>
            </a:pPr>
            <a:endParaRPr lang="zh-CN" altLang="en-US" sz="2400" dirty="0">
              <a:solidFill>
                <a:srgbClr val="0D0D0D"/>
              </a:solidFill>
              <a:latin typeface="DFKai-SB" panose="03000509000000000000" pitchFamily="65" charset="-120"/>
              <a:ea typeface="DFKai-SB" panose="03000509000000000000" pitchFamily="65" charset="-120"/>
            </a:endParaRPr>
          </a:p>
        </p:txBody>
      </p:sp>
      <p:sp>
        <p:nvSpPr>
          <p:cNvPr id="14" name="矩形 3">
            <a:extLst>
              <a:ext uri="{FF2B5EF4-FFF2-40B4-BE49-F238E27FC236}">
                <a16:creationId xmlns:a16="http://schemas.microsoft.com/office/drawing/2014/main" id="{0B92B86B-B089-4AD3-838D-7B4CE5CD5145}"/>
              </a:ext>
            </a:extLst>
          </p:cNvPr>
          <p:cNvSpPr/>
          <p:nvPr/>
        </p:nvSpPr>
        <p:spPr>
          <a:xfrm>
            <a:off x="889572" y="1879509"/>
            <a:ext cx="10470366" cy="3416320"/>
          </a:xfrm>
          <a:prstGeom prst="rect">
            <a:avLst/>
          </a:prstGeom>
          <a:solidFill>
            <a:schemeClr val="accent6">
              <a:lumMod val="20000"/>
              <a:lumOff val="80000"/>
            </a:schemeClr>
          </a:solidFill>
          <a:ln w="38100">
            <a:solidFill>
              <a:srgbClr val="0070C0"/>
            </a:solidFill>
          </a:ln>
        </p:spPr>
        <p:txBody>
          <a:bodyPr wrap="square">
            <a:spAutoFit/>
          </a:bodyPr>
          <a:lstStyle/>
          <a:p>
            <a:pPr marL="342900" indent="-342900" algn="just">
              <a:buSzPct val="120000"/>
              <a:buFont typeface="Arial" panose="020B0604020202020204" pitchFamily="34" charset="0"/>
              <a:buChar char="•"/>
            </a:pP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2013</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年至</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2018</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我</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國向</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60</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個</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國家提供緊急人道主義援助，</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包括提供緊急人道主義援助物資設備，派遣國際救援隊和醫療專家組，搶修受損設施</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gn="just">
              <a:buSzPct val="120000"/>
              <a:buFont typeface="Arial" panose="020B0604020202020204" pitchFamily="34" charset="0"/>
              <a:buChar char="•"/>
            </a:pP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完成為發展</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中國家提供</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100</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所</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醫院和診所、實施</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100</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個</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婦幼健康工程</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等</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重大衞生</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援助舉措</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gn="just">
              <a:buSzPct val="120000"/>
              <a:buFont typeface="Arial" panose="020B0604020202020204" pitchFamily="34" charset="0"/>
              <a:buChar char="•"/>
            </a:pP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向南南合作援助基金實施</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100</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個</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康復助醫</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等項目</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gn="just">
              <a:buSzPct val="120000"/>
              <a:buFont typeface="Arial" panose="020B0604020202020204" pitchFamily="34" charset="0"/>
              <a:buChar char="•"/>
            </a:pP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中國紅十字會向</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44</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個國家提供抗疫</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物資</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，援助敘利亞東北部大型多功能移動</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醫療單元，</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為當地民衆提供持續性的醫療服務。自</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2019</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4</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月至</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11</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月，已為</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350</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人提供</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X</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光服務，為</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1650</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人提供外傷處理，為</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700</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人提供檢驗化驗服務，受益總人數超</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2000</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人</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6" name="文本框 2"/>
          <p:cNvSpPr txBox="1"/>
          <p:nvPr/>
        </p:nvSpPr>
        <p:spPr>
          <a:xfrm>
            <a:off x="929269" y="6001759"/>
            <a:ext cx="5691332" cy="461665"/>
          </a:xfrm>
          <a:prstGeom prst="rect">
            <a:avLst/>
          </a:prstGeom>
          <a:noFill/>
        </p:spPr>
        <p:txBody>
          <a:bodyPr wrap="square" rtlCol="0">
            <a:spAutoFit/>
          </a:bodyPr>
          <a:lstStyle/>
          <a:p>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資料</a:t>
            </a: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來源：</a:t>
            </a:r>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中國政府網</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www.gov.cn/xinwen/2021-01/10/content_5578617.htm</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p>
          <a:p>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中國紅十字會 </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www.redcross.org.cn/html/2019-11/63082.html)</a:t>
            </a:r>
          </a:p>
        </p:txBody>
      </p:sp>
      <p:sp>
        <p:nvSpPr>
          <p:cNvPr id="17" name="任意多边形: 形状 4">
            <a:extLst>
              <a:ext uri="{FF2B5EF4-FFF2-40B4-BE49-F238E27FC236}">
                <a16:creationId xmlns:a16="http://schemas.microsoft.com/office/drawing/2014/main" id="{CD5D41F3-C468-4F25-B01C-DAA0A07678B5}"/>
              </a:ext>
            </a:extLst>
          </p:cNvPr>
          <p:cNvSpPr/>
          <p:nvPr/>
        </p:nvSpPr>
        <p:spPr>
          <a:xfrm>
            <a:off x="2665652" y="193578"/>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國家</a:t>
            </a:r>
            <a:r>
              <a:rPr lang="zh-TW" altLang="en-US" sz="4000" b="1" dirty="0">
                <a:solidFill>
                  <a:srgbClr val="FFFFFF"/>
                </a:solidFill>
                <a:latin typeface="DFKai-SB" panose="03000509000000000000" pitchFamily="65" charset="-120"/>
                <a:ea typeface="DFKai-SB" panose="03000509000000000000" pitchFamily="65" charset="-120"/>
                <a:sym typeface="+mn-ea"/>
              </a:rPr>
              <a:t>對全球公共衞生的貢獻</a:t>
            </a:r>
          </a:p>
        </p:txBody>
      </p:sp>
      <p:sp>
        <p:nvSpPr>
          <p:cNvPr id="24" name="标题 1">
            <a:extLst>
              <a:ext uri="{FF2B5EF4-FFF2-40B4-BE49-F238E27FC236}">
                <a16:creationId xmlns:a16="http://schemas.microsoft.com/office/drawing/2014/main" id="{5F1D9402-5498-4FFD-9CE9-19C546E7ABA0}"/>
              </a:ext>
            </a:extLst>
          </p:cNvPr>
          <p:cNvSpPr txBox="1">
            <a:spLocks noChangeArrowheads="1"/>
          </p:cNvSpPr>
          <p:nvPr/>
        </p:nvSpPr>
        <p:spPr bwMode="auto">
          <a:xfrm>
            <a:off x="4079169" y="935824"/>
            <a:ext cx="4288662" cy="5232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gn="ctr">
              <a:lnSpc>
                <a:spcPct val="100000"/>
              </a:lnSpc>
              <a:spcBef>
                <a:spcPct val="0"/>
              </a:spcBef>
              <a:buNone/>
              <a:defRPr sz="2800" b="1">
                <a:latin typeface="DFKai-SB" panose="03000509000000000000" pitchFamily="65" charset="-120"/>
                <a:ea typeface="DFKai-SB" panose="03000509000000000000" pitchFamily="65" charset="-120"/>
                <a:cs typeface="+mj-cs"/>
              </a:defRPr>
            </a:lvl1pPr>
          </a:lstStyle>
          <a:p>
            <a:r>
              <a:rPr lang="zh-TW" altLang="en-US" dirty="0" smtClean="0">
                <a:sym typeface="宋体" panose="02010600030101010101" pitchFamily="2" charset="-122"/>
              </a:rPr>
              <a:t>其他</a:t>
            </a:r>
            <a:r>
              <a:rPr lang="zh-CN" altLang="en-US" dirty="0" smtClean="0">
                <a:sym typeface="宋体" panose="02010600030101010101" pitchFamily="2" charset="-122"/>
              </a:rPr>
              <a:t>對外衞生援助</a:t>
            </a:r>
            <a:r>
              <a:rPr lang="zh-TW" altLang="en-US" dirty="0" smtClean="0">
                <a:sym typeface="宋体" panose="02010600030101010101" pitchFamily="2" charset="-122"/>
              </a:rPr>
              <a:t>的例子</a:t>
            </a:r>
            <a:endParaRPr lang="zh-TW" altLang="en-US" dirty="0">
              <a:sym typeface="宋体" panose="02010600030101010101" pitchFamily="2" charset="-122"/>
            </a:endParaRPr>
          </a:p>
        </p:txBody>
      </p:sp>
      <p:sp>
        <p:nvSpPr>
          <p:cNvPr id="25" name="Freeform 5">
            <a:extLst>
              <a:ext uri="{FF2B5EF4-FFF2-40B4-BE49-F238E27FC236}">
                <a16:creationId xmlns:a16="http://schemas.microsoft.com/office/drawing/2014/main" id="{B3463F93-41B1-4BA6-90E9-39D51FFDBA76}"/>
              </a:ext>
            </a:extLst>
          </p:cNvPr>
          <p:cNvSpPr/>
          <p:nvPr/>
        </p:nvSpPr>
        <p:spPr bwMode="auto">
          <a:xfrm>
            <a:off x="3470701" y="977302"/>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2" name="投影片編號版面配置區 1"/>
          <p:cNvSpPr>
            <a:spLocks noGrp="1"/>
          </p:cNvSpPr>
          <p:nvPr>
            <p:ph type="sldNum" sz="quarter" idx="10"/>
          </p:nvPr>
        </p:nvSpPr>
        <p:spPr/>
        <p:txBody>
          <a:bodyPr/>
          <a:lstStyle/>
          <a:p>
            <a:pPr>
              <a:defRPr/>
            </a:pPr>
            <a:fld id="{C68A1375-C6F2-41F5-93BB-BAEEB18A553A}" type="slidenum">
              <a:rPr lang="en-US" altLang="en-US" smtClean="0"/>
              <a:pPr>
                <a:defRPr/>
              </a:pPr>
              <a:t>23</a:t>
            </a:fld>
            <a:endParaRPr lang="en-US" altLang="en-US"/>
          </a:p>
        </p:txBody>
      </p:sp>
    </p:spTree>
    <p:extLst>
      <p:ext uri="{BB962C8B-B14F-4D97-AF65-F5344CB8AC3E}">
        <p14:creationId xmlns:p14="http://schemas.microsoft.com/office/powerpoint/2010/main" val="18237655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D3F2C405-FB83-4375-9C0A-CED8EB071B9C}"/>
              </a:ext>
            </a:extLst>
          </p:cNvPr>
          <p:cNvSpPr txBox="1"/>
          <p:nvPr/>
        </p:nvSpPr>
        <p:spPr>
          <a:xfrm>
            <a:off x="658927" y="1361320"/>
            <a:ext cx="10753374" cy="3970318"/>
          </a:xfrm>
          <a:prstGeom prst="rect">
            <a:avLst/>
          </a:prstGeom>
          <a:noFill/>
        </p:spPr>
        <p:txBody>
          <a:bodyPr wrap="square" rtlCol="0">
            <a:spAutoFit/>
          </a:bodyPr>
          <a:lstStyle/>
          <a:p>
            <a:pPr algn="just">
              <a:lnSpc>
                <a:spcPct val="150000"/>
              </a:lnSpc>
            </a:pPr>
            <a:r>
              <a:rPr lang="zh-CN" altLang="en-US" sz="2800" dirty="0" smtClean="0">
                <a:latin typeface="DFKai-SB" panose="03000509000000000000" pitchFamily="65" charset="-120"/>
                <a:ea typeface="DFKai-SB" panose="03000509000000000000" pitchFamily="65" charset="-120"/>
              </a:rPr>
              <a:t>國</a:t>
            </a:r>
            <a:r>
              <a:rPr lang="zh-TW" altLang="en-US" sz="2800" dirty="0" smtClean="0">
                <a:latin typeface="DFKai-SB" panose="03000509000000000000" pitchFamily="65" charset="-120"/>
                <a:ea typeface="DFKai-SB" panose="03000509000000000000" pitchFamily="65" charset="-120"/>
              </a:rPr>
              <a:t>家</a:t>
            </a:r>
            <a:r>
              <a:rPr lang="zh-CN" altLang="en-US" sz="2800" dirty="0" smtClean="0">
                <a:latin typeface="DFKai-SB" panose="03000509000000000000" pitchFamily="65" charset="-120"/>
                <a:ea typeface="DFKai-SB" panose="03000509000000000000" pitchFamily="65" charset="-120"/>
              </a:rPr>
              <a:t>對</a:t>
            </a:r>
            <a:r>
              <a:rPr lang="zh-CN" altLang="en-US" sz="2800" dirty="0">
                <a:latin typeface="DFKai-SB" panose="03000509000000000000" pitchFamily="65" charset="-120"/>
                <a:ea typeface="DFKai-SB" panose="03000509000000000000" pitchFamily="65" charset="-120"/>
              </a:rPr>
              <a:t>全球</a:t>
            </a:r>
            <a:r>
              <a:rPr lang="zh-CN" altLang="en-US" sz="2800" dirty="0" smtClean="0">
                <a:latin typeface="DFKai-SB" panose="03000509000000000000" pitchFamily="65" charset="-120"/>
                <a:ea typeface="DFKai-SB" panose="03000509000000000000" pitchFamily="65" charset="-120"/>
              </a:rPr>
              <a:t>公共衞生</a:t>
            </a:r>
            <a:r>
              <a:rPr lang="zh-CN" altLang="en-US" sz="2800" dirty="0">
                <a:latin typeface="DFKai-SB" panose="03000509000000000000" pitchFamily="65" charset="-120"/>
                <a:ea typeface="DFKai-SB" panose="03000509000000000000" pitchFamily="65" charset="-120"/>
              </a:rPr>
              <a:t>的貢獻，一方面表現在</a:t>
            </a:r>
            <a:r>
              <a:rPr lang="zh-CN" altLang="en-US" sz="2800" dirty="0" smtClean="0">
                <a:latin typeface="DFKai-SB" panose="03000509000000000000" pitchFamily="65" charset="-120"/>
                <a:ea typeface="DFKai-SB" panose="03000509000000000000" pitchFamily="65" charset="-120"/>
              </a:rPr>
              <a:t>解決國內重大公共衞生</a:t>
            </a:r>
            <a:r>
              <a:rPr lang="zh-CN" altLang="en-US" sz="2800" dirty="0">
                <a:latin typeface="DFKai-SB" panose="03000509000000000000" pitchFamily="65" charset="-120"/>
                <a:ea typeface="DFKai-SB" panose="03000509000000000000" pitchFamily="65" charset="-120"/>
              </a:rPr>
              <a:t>問題，</a:t>
            </a:r>
            <a:r>
              <a:rPr lang="zh-CN" altLang="zh-CN" sz="2800" dirty="0">
                <a:latin typeface="DFKai-SB" panose="03000509000000000000" pitchFamily="65" charset="-120"/>
                <a:ea typeface="DFKai-SB" panose="03000509000000000000" pitchFamily="65" charset="-120"/>
              </a:rPr>
              <a:t>通過改善環</a:t>
            </a:r>
            <a:r>
              <a:rPr lang="zh-CN" altLang="zh-CN" sz="2800" dirty="0" smtClean="0">
                <a:latin typeface="DFKai-SB" panose="03000509000000000000" pitchFamily="65" charset="-120"/>
                <a:ea typeface="DFKai-SB" panose="03000509000000000000" pitchFamily="65" charset="-120"/>
              </a:rPr>
              <a:t>境</a:t>
            </a:r>
            <a:r>
              <a:rPr lang="zh-CN" altLang="en-US" sz="2800" dirty="0" smtClean="0">
                <a:latin typeface="DFKai-SB" panose="03000509000000000000" pitchFamily="65" charset="-120"/>
                <a:ea typeface="DFKai-SB" panose="03000509000000000000" pitchFamily="65" charset="-120"/>
              </a:rPr>
              <a:t>衞</a:t>
            </a:r>
            <a:r>
              <a:rPr lang="zh-CN" altLang="zh-CN" sz="2800" dirty="0" smtClean="0">
                <a:latin typeface="DFKai-SB" panose="03000509000000000000" pitchFamily="65" charset="-120"/>
                <a:ea typeface="DFKai-SB" panose="03000509000000000000" pitchFamily="65" charset="-120"/>
              </a:rPr>
              <a:t>生條件、</a:t>
            </a:r>
            <a:r>
              <a:rPr lang="zh-CN" altLang="zh-CN" sz="2800" dirty="0">
                <a:latin typeface="DFKai-SB" panose="03000509000000000000" pitchFamily="65" charset="-120"/>
                <a:ea typeface="DFKai-SB" panose="03000509000000000000" pitchFamily="65" charset="-120"/>
              </a:rPr>
              <a:t>預防接種等基本的</a:t>
            </a:r>
            <a:r>
              <a:rPr lang="zh-CN" altLang="zh-CN" sz="2800" dirty="0" smtClean="0">
                <a:latin typeface="DFKai-SB" panose="03000509000000000000" pitchFamily="65" charset="-120"/>
                <a:ea typeface="DFKai-SB" panose="03000509000000000000" pitchFamily="65" charset="-120"/>
              </a:rPr>
              <a:t>公共</a:t>
            </a:r>
            <a:r>
              <a:rPr lang="zh-CN" altLang="en-US" sz="2800" dirty="0" smtClean="0">
                <a:latin typeface="DFKai-SB" panose="03000509000000000000" pitchFamily="65" charset="-120"/>
                <a:ea typeface="DFKai-SB" panose="03000509000000000000" pitchFamily="65" charset="-120"/>
              </a:rPr>
              <a:t>衞</a:t>
            </a:r>
            <a:r>
              <a:rPr lang="zh-CN" altLang="zh-CN" sz="2800" dirty="0" smtClean="0">
                <a:latin typeface="DFKai-SB" panose="03000509000000000000" pitchFamily="65" charset="-120"/>
                <a:ea typeface="DFKai-SB" panose="03000509000000000000" pitchFamily="65" charset="-120"/>
              </a:rPr>
              <a:t>生</a:t>
            </a:r>
            <a:r>
              <a:rPr lang="zh-CN" altLang="zh-CN" sz="2800" dirty="0">
                <a:latin typeface="DFKai-SB" panose="03000509000000000000" pitchFamily="65" charset="-120"/>
                <a:ea typeface="DFKai-SB" panose="03000509000000000000" pitchFamily="65" charset="-120"/>
              </a:rPr>
              <a:t>措施和服務，消除或有效</a:t>
            </a:r>
            <a:r>
              <a:rPr lang="zh-CN" altLang="zh-CN" sz="2800" dirty="0" smtClean="0">
                <a:latin typeface="DFKai-SB" panose="03000509000000000000" pitchFamily="65" charset="-120"/>
                <a:ea typeface="DFKai-SB" panose="03000509000000000000" pitchFamily="65" charset="-120"/>
              </a:rPr>
              <a:t>控</a:t>
            </a:r>
            <a:r>
              <a:rPr lang="zh-TW" altLang="en-US" sz="2800" dirty="0" smtClean="0">
                <a:latin typeface="DFKai-SB" panose="03000509000000000000" pitchFamily="65" charset="-120"/>
                <a:ea typeface="DFKai-SB" panose="03000509000000000000" pitchFamily="65" charset="-120"/>
              </a:rPr>
              <a:t>制</a:t>
            </a:r>
            <a:r>
              <a:rPr lang="zh-CN" altLang="zh-CN" sz="2800" dirty="0" smtClean="0">
                <a:latin typeface="DFKai-SB" panose="03000509000000000000" pitchFamily="65" charset="-120"/>
                <a:ea typeface="DFKai-SB" panose="03000509000000000000" pitchFamily="65" charset="-120"/>
              </a:rPr>
              <a:t>，</a:t>
            </a:r>
            <a:r>
              <a:rPr lang="zh-CN" altLang="zh-CN" sz="2800" dirty="0">
                <a:latin typeface="DFKai-SB" panose="03000509000000000000" pitchFamily="65" charset="-120"/>
                <a:ea typeface="DFKai-SB" panose="03000509000000000000" pitchFamily="65" charset="-120"/>
              </a:rPr>
              <a:t>採取安全制了重大傳染病，</a:t>
            </a:r>
            <a:r>
              <a:rPr lang="zh-CN" altLang="zh-CN" sz="2800" dirty="0" smtClean="0">
                <a:latin typeface="DFKai-SB" panose="03000509000000000000" pitchFamily="65" charset="-120"/>
                <a:ea typeface="DFKai-SB" panose="03000509000000000000" pitchFamily="65" charset="-120"/>
              </a:rPr>
              <a:t>提高人民</a:t>
            </a:r>
            <a:r>
              <a:rPr lang="zh-CN" altLang="zh-CN" sz="2800" dirty="0">
                <a:latin typeface="DFKai-SB" panose="03000509000000000000" pitchFamily="65" charset="-120"/>
                <a:ea typeface="DFKai-SB" panose="03000509000000000000" pitchFamily="65" charset="-120"/>
              </a:rPr>
              <a:t>的健</a:t>
            </a:r>
            <a:r>
              <a:rPr lang="zh-CN" altLang="zh-CN" sz="2800" dirty="0" smtClean="0">
                <a:latin typeface="DFKai-SB" panose="03000509000000000000" pitchFamily="65" charset="-120"/>
                <a:ea typeface="DFKai-SB" panose="03000509000000000000" pitchFamily="65" charset="-120"/>
              </a:rPr>
              <a:t>康</a:t>
            </a:r>
            <a:r>
              <a:rPr lang="zh-CN" altLang="en-US" sz="2800" dirty="0" smtClean="0">
                <a:latin typeface="DFKai-SB" panose="03000509000000000000" pitchFamily="65" charset="-120"/>
                <a:ea typeface="DFKai-SB" panose="03000509000000000000" pitchFamily="65" charset="-120"/>
              </a:rPr>
              <a:t>水</a:t>
            </a:r>
            <a:r>
              <a:rPr lang="zh-TW" altLang="en-US" sz="2800" dirty="0">
                <a:latin typeface="DFKai-SB" panose="03000509000000000000" pitchFamily="65" charset="-120"/>
                <a:ea typeface="DFKai-SB" panose="03000509000000000000" pitchFamily="65" charset="-120"/>
              </a:rPr>
              <a:t>平</a:t>
            </a:r>
            <a:r>
              <a:rPr lang="zh-CN" altLang="zh-CN" sz="2800" dirty="0" smtClean="0">
                <a:latin typeface="DFKai-SB" panose="03000509000000000000" pitchFamily="65" charset="-120"/>
                <a:ea typeface="DFKai-SB" panose="03000509000000000000" pitchFamily="65" charset="-120"/>
              </a:rPr>
              <a:t>。</a:t>
            </a:r>
            <a:r>
              <a:rPr lang="zh-CN" altLang="en-US" sz="2800" dirty="0">
                <a:latin typeface="DFKai-SB" panose="03000509000000000000" pitchFamily="65" charset="-120"/>
                <a:ea typeface="DFKai-SB" panose="03000509000000000000" pitchFamily="65" charset="-120"/>
              </a:rPr>
              <a:t>另一方面表現在積極</a:t>
            </a:r>
            <a:r>
              <a:rPr lang="zh-CN" altLang="en-US" sz="2800" dirty="0" smtClean="0">
                <a:latin typeface="DFKai-SB" panose="03000509000000000000" pitchFamily="65" charset="-120"/>
                <a:ea typeface="DFKai-SB" panose="03000509000000000000" pitchFamily="65" charset="-120"/>
              </a:rPr>
              <a:t>參與全球公共衞生</a:t>
            </a:r>
            <a:r>
              <a:rPr lang="zh-TW" altLang="en-US" sz="2800" dirty="0" smtClean="0">
                <a:latin typeface="DFKai-SB" panose="03000509000000000000" pitchFamily="65" charset="-120"/>
                <a:ea typeface="DFKai-SB" panose="03000509000000000000" pitchFamily="65" charset="-120"/>
              </a:rPr>
              <a:t>事務</a:t>
            </a:r>
            <a:r>
              <a:rPr lang="zh-CN" altLang="en-US" sz="2800" dirty="0" smtClean="0">
                <a:latin typeface="DFKai-SB" panose="03000509000000000000" pitchFamily="65" charset="-120"/>
                <a:ea typeface="DFKai-SB" panose="03000509000000000000" pitchFamily="65" charset="-120"/>
              </a:rPr>
              <a:t>，</a:t>
            </a:r>
            <a:r>
              <a:rPr lang="zh-CN" altLang="en-US" sz="2800" dirty="0">
                <a:latin typeface="DFKai-SB" panose="03000509000000000000" pitchFamily="65" charset="-120"/>
                <a:ea typeface="DFKai-SB" panose="03000509000000000000" pitchFamily="65" charset="-120"/>
              </a:rPr>
              <a:t>開展對</a:t>
            </a:r>
            <a:r>
              <a:rPr lang="zh-CN" altLang="en-US" sz="2800" dirty="0" smtClean="0">
                <a:latin typeface="DFKai-SB" panose="03000509000000000000" pitchFamily="65" charset="-120"/>
                <a:ea typeface="DFKai-SB" panose="03000509000000000000" pitchFamily="65" charset="-120"/>
              </a:rPr>
              <a:t>外衞生</a:t>
            </a:r>
            <a:r>
              <a:rPr lang="zh-CN" altLang="en-US" sz="2800" dirty="0">
                <a:latin typeface="DFKai-SB" panose="03000509000000000000" pitchFamily="65" charset="-120"/>
                <a:ea typeface="DFKai-SB" panose="03000509000000000000" pitchFamily="65" charset="-120"/>
              </a:rPr>
              <a:t>援助，</a:t>
            </a:r>
            <a:r>
              <a:rPr lang="zh-CN" altLang="zh-CN" sz="2800" dirty="0">
                <a:latin typeface="DFKai-SB" panose="03000509000000000000" pitchFamily="65" charset="-120"/>
                <a:ea typeface="DFKai-SB" panose="03000509000000000000" pitchFamily="65" charset="-120"/>
              </a:rPr>
              <a:t>支持</a:t>
            </a:r>
            <a:r>
              <a:rPr lang="zh-CN" altLang="zh-CN" sz="2800" dirty="0" smtClean="0">
                <a:latin typeface="DFKai-SB" panose="03000509000000000000" pitchFamily="65" charset="-120"/>
                <a:ea typeface="DFKai-SB" panose="03000509000000000000" pitchFamily="65" charset="-120"/>
              </a:rPr>
              <a:t>世</a:t>
            </a:r>
            <a:r>
              <a:rPr lang="zh-CN" altLang="en-US" sz="2800" dirty="0" smtClean="0">
                <a:latin typeface="DFKai-SB" panose="03000509000000000000" pitchFamily="65" charset="-120"/>
                <a:ea typeface="DFKai-SB" panose="03000509000000000000" pitchFamily="65" charset="-120"/>
              </a:rPr>
              <a:t>衞</a:t>
            </a:r>
            <a:r>
              <a:rPr lang="zh-CN" altLang="zh-CN" sz="2800" dirty="0" smtClean="0">
                <a:latin typeface="DFKai-SB" panose="03000509000000000000" pitchFamily="65" charset="-120"/>
                <a:ea typeface="DFKai-SB" panose="03000509000000000000" pitchFamily="65" charset="-120"/>
              </a:rPr>
              <a:t>應對</a:t>
            </a:r>
            <a:r>
              <a:rPr lang="zh-CN" altLang="zh-CN" sz="2800" dirty="0">
                <a:latin typeface="DFKai-SB" panose="03000509000000000000" pitchFamily="65" charset="-120"/>
                <a:ea typeface="DFKai-SB" panose="03000509000000000000" pitchFamily="65" charset="-120"/>
              </a:rPr>
              <a:t>各項挑戰</a:t>
            </a:r>
            <a:r>
              <a:rPr lang="zh-CN" altLang="en-US" sz="2800" dirty="0">
                <a:latin typeface="DFKai-SB" panose="03000509000000000000" pitchFamily="65" charset="-120"/>
                <a:ea typeface="DFKai-SB" panose="03000509000000000000" pitchFamily="65" charset="-120"/>
              </a:rPr>
              <a:t>，推動全球</a:t>
            </a:r>
            <a:r>
              <a:rPr lang="zh-CN" altLang="en-US" sz="2800" dirty="0" smtClean="0">
                <a:latin typeface="DFKai-SB" panose="03000509000000000000" pitchFamily="65" charset="-120"/>
                <a:ea typeface="DFKai-SB" panose="03000509000000000000" pitchFamily="65" charset="-120"/>
              </a:rPr>
              <a:t>公共衞生</a:t>
            </a:r>
            <a:r>
              <a:rPr lang="zh-CN" altLang="en-US" sz="2800" dirty="0">
                <a:latin typeface="DFKai-SB" panose="03000509000000000000" pitchFamily="65" charset="-120"/>
                <a:ea typeface="DFKai-SB" panose="03000509000000000000" pitchFamily="65" charset="-120"/>
              </a:rPr>
              <a:t>的</a:t>
            </a:r>
            <a:r>
              <a:rPr lang="zh-CN" altLang="en-US" sz="2800" dirty="0" smtClean="0">
                <a:latin typeface="DFKai-SB" panose="03000509000000000000" pitchFamily="65" charset="-120"/>
                <a:ea typeface="DFKai-SB" panose="03000509000000000000" pitchFamily="65" charset="-120"/>
              </a:rPr>
              <a:t>發展</a:t>
            </a:r>
            <a:r>
              <a:rPr lang="zh-TW" altLang="en-US" sz="2800" dirty="0" smtClean="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以實踐人類命運共同體</a:t>
            </a:r>
            <a:r>
              <a:rPr lang="zh-TW" altLang="en-US" sz="2800" dirty="0" smtClean="0">
                <a:latin typeface="DFKai-SB" panose="03000509000000000000" pitchFamily="65" charset="-120"/>
                <a:ea typeface="DFKai-SB" panose="03000509000000000000" pitchFamily="65" charset="-120"/>
              </a:rPr>
              <a:t>理念，體現你中有我、我中有你的互聯相依關係</a:t>
            </a:r>
            <a:r>
              <a:rPr lang="zh-CN" altLang="en-US" sz="2800" dirty="0" smtClean="0">
                <a:latin typeface="DFKai-SB" panose="03000509000000000000" pitchFamily="65" charset="-120"/>
                <a:ea typeface="DFKai-SB" panose="03000509000000000000" pitchFamily="65" charset="-120"/>
              </a:rPr>
              <a:t>。</a:t>
            </a:r>
            <a:endParaRPr lang="en-US" altLang="zh-CN" sz="2800" dirty="0">
              <a:latin typeface="DFKai-SB" panose="03000509000000000000" pitchFamily="65" charset="-120"/>
              <a:ea typeface="DFKai-SB" panose="03000509000000000000" pitchFamily="65" charset="-120"/>
            </a:endParaRPr>
          </a:p>
        </p:txBody>
      </p:sp>
      <p:sp>
        <p:nvSpPr>
          <p:cNvPr id="5" name="文本框 4">
            <a:extLst>
              <a:ext uri="{FF2B5EF4-FFF2-40B4-BE49-F238E27FC236}">
                <a16:creationId xmlns:a16="http://schemas.microsoft.com/office/drawing/2014/main" id="{1C3C8F26-29BD-4832-93BA-19B57027E8EC}"/>
              </a:ext>
            </a:extLst>
          </p:cNvPr>
          <p:cNvSpPr txBox="1"/>
          <p:nvPr/>
        </p:nvSpPr>
        <p:spPr>
          <a:xfrm>
            <a:off x="5386725" y="392515"/>
            <a:ext cx="1107996" cy="646331"/>
          </a:xfrm>
          <a:prstGeom prst="rect">
            <a:avLst/>
          </a:prstGeom>
          <a:noFill/>
        </p:spPr>
        <p:txBody>
          <a:bodyPr wrap="none" rtlCol="0">
            <a:spAutoFit/>
          </a:bodyPr>
          <a:lstStyle/>
          <a:p>
            <a:r>
              <a:rPr lang="zh-CN" altLang="en-US" sz="3600" b="1" dirty="0">
                <a:latin typeface="DFKai-SB" panose="03000509000000000000" pitchFamily="65" charset="-120"/>
                <a:ea typeface="DFKai-SB" panose="03000509000000000000" pitchFamily="65" charset="-120"/>
              </a:rPr>
              <a:t>小結</a:t>
            </a:r>
          </a:p>
        </p:txBody>
      </p:sp>
      <p:sp>
        <p:nvSpPr>
          <p:cNvPr id="2" name="投影片編號版面配置區 1"/>
          <p:cNvSpPr>
            <a:spLocks noGrp="1"/>
          </p:cNvSpPr>
          <p:nvPr>
            <p:ph type="sldNum" sz="quarter" idx="10"/>
          </p:nvPr>
        </p:nvSpPr>
        <p:spPr/>
        <p:txBody>
          <a:bodyPr/>
          <a:lstStyle/>
          <a:p>
            <a:pPr>
              <a:defRPr/>
            </a:pPr>
            <a:fld id="{C68A1375-C6F2-41F5-93BB-BAEEB18A553A}" type="slidenum">
              <a:rPr lang="en-US" altLang="en-US" smtClean="0"/>
              <a:pPr>
                <a:defRPr/>
              </a:pPr>
              <a:t>24</a:t>
            </a:fld>
            <a:endParaRPr lang="en-US" altLang="en-US"/>
          </a:p>
        </p:txBody>
      </p:sp>
    </p:spTree>
    <p:extLst>
      <p:ext uri="{BB962C8B-B14F-4D97-AF65-F5344CB8AC3E}">
        <p14:creationId xmlns:p14="http://schemas.microsoft.com/office/powerpoint/2010/main" val="20520974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C14DA3DB-DC7B-484B-814E-D1A1E4C2BEB6}"/>
              </a:ext>
            </a:extLst>
          </p:cNvPr>
          <p:cNvSpPr/>
          <p:nvPr/>
        </p:nvSpPr>
        <p:spPr>
          <a:xfrm>
            <a:off x="308160" y="1341720"/>
            <a:ext cx="8232827" cy="3539430"/>
          </a:xfrm>
          <a:prstGeom prst="rect">
            <a:avLst/>
          </a:prstGeom>
          <a:solidFill>
            <a:schemeClr val="accent2">
              <a:lumMod val="20000"/>
              <a:lumOff val="80000"/>
            </a:schemeClr>
          </a:solidFill>
          <a:ln w="38100">
            <a:solidFill>
              <a:srgbClr val="FF0000"/>
            </a:solidFill>
          </a:ln>
        </p:spPr>
        <p:txBody>
          <a:bodyPr wrap="square">
            <a:spAutoFit/>
          </a:bodyPr>
          <a:lstStyle/>
          <a:p>
            <a:pPr algn="just"/>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香港的醫療體系保障市民健康，被世界稱許</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a:t>
            </a:r>
          </a:p>
          <a:p>
            <a:pPr marL="457200" indent="-457200" algn="just">
              <a:buFont typeface="Arial" panose="020B0604020202020204" pitchFamily="34" charset="0"/>
              <a:buChar char="•"/>
            </a:pP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香港人十分長壽。</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2021</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年，男性的出生時平均預期壽命是</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83</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年，女性則是</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88</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年，較</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30</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年前分別增加了約</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8</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年及</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7</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年。香港男性及女性的出生時平均預期壽命，在已發展的經濟體而言是最長之一</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endParaRPr>
          </a:p>
          <a:p>
            <a:pPr marL="457200" indent="-457200" algn="just">
              <a:buFont typeface="Arial" panose="020B0604020202020204" pitchFamily="34" charset="0"/>
              <a:buChar char="•"/>
            </a:pP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嬰兒</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死亡率</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由</a:t>
            </a:r>
            <a:r>
              <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rPr>
              <a:t>1981</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年</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的 </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9.7 </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人下</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降至</a:t>
            </a:r>
            <a:r>
              <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rPr>
              <a:t>2021</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年</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的 </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1.7 </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人</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。這都反映香港的</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人口</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健康指標居於全球頂尖</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水準</a:t>
            </a:r>
            <a:r>
              <a:rPr lang="zh-CN" altLang="en-US" sz="2800" kern="1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2800" kern="1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2800" kern="100"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8" name="组合 7">
            <a:extLst>
              <a:ext uri="{FF2B5EF4-FFF2-40B4-BE49-F238E27FC236}">
                <a16:creationId xmlns:a16="http://schemas.microsoft.com/office/drawing/2014/main" id="{C1FF35AE-BCDA-410A-9FA3-C3ECE8980F52}"/>
              </a:ext>
            </a:extLst>
          </p:cNvPr>
          <p:cNvGrpSpPr/>
          <p:nvPr/>
        </p:nvGrpSpPr>
        <p:grpSpPr>
          <a:xfrm>
            <a:off x="395522" y="242191"/>
            <a:ext cx="1579928" cy="560562"/>
            <a:chOff x="977900" y="557213"/>
            <a:chExt cx="2674938" cy="674687"/>
          </a:xfrm>
        </p:grpSpPr>
        <p:sp>
          <p:nvSpPr>
            <p:cNvPr id="10" name="矩形 9">
              <a:extLst>
                <a:ext uri="{FF2B5EF4-FFF2-40B4-BE49-F238E27FC236}">
                  <a16:creationId xmlns:a16="http://schemas.microsoft.com/office/drawing/2014/main" id="{22946160-E404-48CF-9646-0F09901531F6}"/>
                </a:ext>
              </a:extLst>
            </p:cNvPr>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矩形 13">
              <a:extLst>
                <a:ext uri="{FF2B5EF4-FFF2-40B4-BE49-F238E27FC236}">
                  <a16:creationId xmlns:a16="http://schemas.microsoft.com/office/drawing/2014/main" id="{5BDE2B40-4106-42D9-AA68-0F9DE7317294}"/>
                </a:ext>
              </a:extLst>
            </p:cNvPr>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3">
              <a:extLst>
                <a:ext uri="{FF2B5EF4-FFF2-40B4-BE49-F238E27FC236}">
                  <a16:creationId xmlns:a16="http://schemas.microsoft.com/office/drawing/2014/main" id="{C9BEA10B-DC27-4A13-8902-205D40C0A5C0}"/>
                </a:ext>
              </a:extLst>
            </p:cNvPr>
            <p:cNvSpPr txBox="1">
              <a:spLocks noChangeArrowheads="1"/>
            </p:cNvSpPr>
            <p:nvPr/>
          </p:nvSpPr>
          <p:spPr bwMode="auto">
            <a:xfrm>
              <a:off x="1341438" y="557213"/>
              <a:ext cx="2311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a:latin typeface="標楷體" panose="03000509000000000000" pitchFamily="65" charset="-120"/>
                  <a:ea typeface="標楷體" panose="03000509000000000000" pitchFamily="65" charset="-120"/>
                </a:rPr>
                <a:t>導入</a:t>
              </a:r>
            </a:p>
          </p:txBody>
        </p:sp>
        <p:cxnSp>
          <p:nvCxnSpPr>
            <p:cNvPr id="16" name="直接连接符 15">
              <a:extLst>
                <a:ext uri="{FF2B5EF4-FFF2-40B4-BE49-F238E27FC236}">
                  <a16:creationId xmlns:a16="http://schemas.microsoft.com/office/drawing/2014/main" id="{64ADC112-BCA7-4744-BBFA-AAB2996FD589}"/>
                </a:ext>
              </a:extLst>
            </p:cNvPr>
            <p:cNvCxnSpPr>
              <a:cxnSpLocks/>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 name="矩形 1">
            <a:extLst>
              <a:ext uri="{FF2B5EF4-FFF2-40B4-BE49-F238E27FC236}">
                <a16:creationId xmlns:a16="http://schemas.microsoft.com/office/drawing/2014/main" id="{048C36AB-9673-4FEB-9991-10F89A15C95E}"/>
              </a:ext>
            </a:extLst>
          </p:cNvPr>
          <p:cNvSpPr/>
          <p:nvPr/>
        </p:nvSpPr>
        <p:spPr>
          <a:xfrm>
            <a:off x="4600264" y="762096"/>
            <a:ext cx="2698175" cy="652486"/>
          </a:xfrm>
          <a:prstGeom prst="rect">
            <a:avLst/>
          </a:prstGeom>
        </p:spPr>
        <p:txBody>
          <a:bodyPr wrap="none">
            <a:spAutoFit/>
          </a:bodyPr>
          <a:lstStyle/>
          <a:p>
            <a:pPr algn="just">
              <a:lnSpc>
                <a:spcPct val="130000"/>
              </a:lnSpc>
            </a:pPr>
            <a:r>
              <a:rPr lang="zh-CN" altLang="en-US" sz="2800" b="1" kern="100" dirty="0" smtClean="0">
                <a:latin typeface="DFKai-SB" panose="03000509000000000000" pitchFamily="65" charset="-120"/>
                <a:ea typeface="DFKai-SB" panose="03000509000000000000" pitchFamily="65" charset="-120"/>
                <a:cs typeface="Times New Roman" panose="02020603050405020304" pitchFamily="18" charset="0"/>
              </a:rPr>
              <a:t>香港</a:t>
            </a:r>
            <a:r>
              <a:rPr lang="zh-TW" altLang="en-US" sz="2800" b="1" kern="100" dirty="0" smtClean="0">
                <a:latin typeface="DFKai-SB" panose="03000509000000000000" pitchFamily="65" charset="-120"/>
                <a:ea typeface="DFKai-SB" panose="03000509000000000000" pitchFamily="65" charset="-120"/>
                <a:cs typeface="Times New Roman" panose="02020603050405020304" pitchFamily="18" charset="0"/>
              </a:rPr>
              <a:t>的醫療保健</a:t>
            </a:r>
            <a:endParaRPr lang="zh-CN" altLang="en-US" sz="2800" b="1" kern="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12" name="任意多边形: 形状 4">
            <a:extLst>
              <a:ext uri="{FF2B5EF4-FFF2-40B4-BE49-F238E27FC236}">
                <a16:creationId xmlns:a16="http://schemas.microsoft.com/office/drawing/2014/main" id="{CD5D41F3-C468-4F25-B01C-DAA0A07678B5}"/>
              </a:ext>
            </a:extLst>
          </p:cNvPr>
          <p:cNvSpPr/>
          <p:nvPr/>
        </p:nvSpPr>
        <p:spPr>
          <a:xfrm>
            <a:off x="2717015" y="192502"/>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香港對</a:t>
            </a:r>
            <a:r>
              <a:rPr lang="zh-TW" altLang="en-US" sz="4000" b="1" dirty="0">
                <a:solidFill>
                  <a:srgbClr val="FFFFFF"/>
                </a:solidFill>
                <a:latin typeface="DFKai-SB" panose="03000509000000000000" pitchFamily="65" charset="-120"/>
                <a:ea typeface="DFKai-SB" panose="03000509000000000000" pitchFamily="65" charset="-120"/>
                <a:sym typeface="+mn-ea"/>
              </a:rPr>
              <a:t>全球公共衞生的貢獻</a:t>
            </a:r>
          </a:p>
        </p:txBody>
      </p:sp>
      <p:sp>
        <p:nvSpPr>
          <p:cNvPr id="4" name="Rectangle 3"/>
          <p:cNvSpPr/>
          <p:nvPr/>
        </p:nvSpPr>
        <p:spPr>
          <a:xfrm>
            <a:off x="308159" y="5360342"/>
            <a:ext cx="11681773" cy="1323439"/>
          </a:xfrm>
          <a:prstGeom prst="rect">
            <a:avLst/>
          </a:prstGeom>
        </p:spPr>
        <p:txBody>
          <a:bodyPr wrap="square">
            <a:spAutoFit/>
          </a:bodyPr>
          <a:lstStyle/>
          <a:p>
            <a:r>
              <a:rPr lang="zh-TW" altLang="en-US" sz="10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000" dirty="0" smtClean="0">
                <a:latin typeface="標楷體" panose="03000509000000000000" pitchFamily="65" charset="-120"/>
                <a:ea typeface="標楷體" panose="03000509000000000000" pitchFamily="65" charset="-120"/>
                <a:cs typeface="Times New Roman" panose="02020603050405020304" pitchFamily="18" charset="0"/>
              </a:rPr>
              <a:t>:</a:t>
            </a:r>
          </a:p>
          <a:p>
            <a:pPr marL="171450" indent="-171450">
              <a:buFont typeface="Arial" panose="020B0604020202020204" pitchFamily="34" charset="0"/>
              <a:buChar char="•"/>
            </a:pPr>
            <a:r>
              <a:rPr lang="zh-TW" altLang="en-US" sz="1000" dirty="0" smtClean="0">
                <a:latin typeface="標楷體" panose="03000509000000000000" pitchFamily="65" charset="-120"/>
                <a:ea typeface="標楷體" panose="03000509000000000000" pitchFamily="65" charset="-120"/>
                <a:cs typeface="Times New Roman" panose="02020603050405020304" pitchFamily="18" charset="0"/>
              </a:rPr>
              <a:t>政府統計署 </a:t>
            </a:r>
            <a:r>
              <a:rPr lang="en-US" altLang="zh-TW" sz="10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000" dirty="0">
                <a:latin typeface="Times New Roman" panose="02020603050405020304" pitchFamily="18" charset="0"/>
                <a:ea typeface="標楷體" panose="03000509000000000000" pitchFamily="65" charset="-120"/>
                <a:cs typeface="Times New Roman" panose="02020603050405020304" pitchFamily="18" charset="0"/>
              </a:rPr>
              <a:t>https://www.censtatd.gov.hk/tc/page_235.html</a:t>
            </a:r>
            <a:r>
              <a:rPr lang="en-US" altLang="zh-TW" sz="10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0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000" dirty="0" smtClean="0">
                <a:latin typeface="標楷體" panose="03000509000000000000" pitchFamily="65" charset="-120"/>
                <a:ea typeface="標楷體" panose="03000509000000000000" pitchFamily="65" charset="-120"/>
                <a:cs typeface="Times New Roman" panose="02020603050405020304" pitchFamily="18" charset="0"/>
              </a:rPr>
              <a:t>香港衞生署</a:t>
            </a:r>
            <a:r>
              <a:rPr lang="en-US" altLang="zh-TW" sz="1000" dirty="0" smtClean="0">
                <a:latin typeface="Times New Roman" panose="02020603050405020304" pitchFamily="18" charset="0"/>
                <a:cs typeface="Times New Roman" panose="02020603050405020304" pitchFamily="18" charset="0"/>
              </a:rPr>
              <a:t>(</a:t>
            </a:r>
            <a:r>
              <a:rPr lang="en-US" sz="1000" dirty="0">
                <a:latin typeface="Times New Roman" panose="02020603050405020304" pitchFamily="18" charset="0"/>
                <a:cs typeface="Times New Roman" panose="02020603050405020304" pitchFamily="18" charset="0"/>
              </a:rPr>
              <a:t>https://www.chp.gov.hk/tc/statistics/data/10/27/113.html#:~:text=%E6%8C%89%E6%AF%8F%E5%8D%83%E5%90%8D%E6%B4%BB,%E6%AD%BB%E4%BA%A1%E5%8F%8A%E5%87%BA%E7%94%9F%E4%BA%BA%E6%95%B8%E7%B7%A8%E8%A3%BD%E3%80%82</a:t>
            </a:r>
            <a:r>
              <a:rPr lang="en-US" altLang="zh-TW" sz="1000" dirty="0" smtClean="0">
                <a:latin typeface="Times New Roman" panose="02020603050405020304" pitchFamily="18" charset="0"/>
                <a:cs typeface="Times New Roman" panose="02020603050405020304" pitchFamily="18" charset="0"/>
              </a:rPr>
              <a:t>) </a:t>
            </a:r>
          </a:p>
          <a:p>
            <a:pPr marL="171450" indent="-171450">
              <a:buFont typeface="Arial" panose="020B0604020202020204" pitchFamily="34" charset="0"/>
              <a:buChar char="•"/>
            </a:pPr>
            <a:r>
              <a:rPr lang="zh-TW" altLang="en-US" sz="1000" dirty="0" smtClean="0">
                <a:latin typeface="標楷體" panose="03000509000000000000" pitchFamily="65" charset="-120"/>
                <a:ea typeface="標楷體" panose="03000509000000000000" pitchFamily="65" charset="-120"/>
                <a:cs typeface="Times New Roman" panose="02020603050405020304" pitchFamily="18" charset="0"/>
              </a:rPr>
              <a:t>醫務衞生局</a:t>
            </a:r>
            <a:r>
              <a:rPr lang="en-US" sz="1000" dirty="0" smtClean="0">
                <a:latin typeface="Times New Roman" panose="02020603050405020304" pitchFamily="18" charset="0"/>
                <a:cs typeface="Times New Roman" panose="02020603050405020304" pitchFamily="18" charset="0"/>
              </a:rPr>
              <a:t>https</a:t>
            </a:r>
            <a:r>
              <a:rPr lang="en-US" sz="1000" dirty="0">
                <a:latin typeface="Times New Roman" panose="02020603050405020304" pitchFamily="18" charset="0"/>
                <a:cs typeface="Times New Roman" panose="02020603050405020304" pitchFamily="18" charset="0"/>
              </a:rPr>
              <a:t>://www.healthbureau.gov.hk/statistics/cn/dha/dha_summary_report.htm#:~:text=%E4%BB%A5%E5%AF%A6%E8%B3%AA%E8%A8%88%E7%AE%97%EF%BC%8C%E5%9C%A81989,%2F20%20%E5%B9%B4%E5%BA%A6%E7%9A%846.8%25%E3%80%82</a:t>
            </a:r>
          </a:p>
        </p:txBody>
      </p:sp>
      <p:sp>
        <p:nvSpPr>
          <p:cNvPr id="5" name="Rectangle 4"/>
          <p:cNvSpPr/>
          <p:nvPr/>
        </p:nvSpPr>
        <p:spPr>
          <a:xfrm>
            <a:off x="308159" y="4883327"/>
            <a:ext cx="8232827" cy="276999"/>
          </a:xfrm>
          <a:prstGeom prst="rect">
            <a:avLst/>
          </a:prstGeom>
          <a:ln w="28575">
            <a:solidFill>
              <a:schemeClr val="accent5">
                <a:lumMod val="40000"/>
                <a:lumOff val="60000"/>
              </a:schemeClr>
            </a:solidFill>
          </a:ln>
        </p:spPr>
        <p:txBody>
          <a:bodyPr wrap="squar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*按</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每千名活產嬰兒</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計算。</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8713516" y="1414582"/>
            <a:ext cx="3276418" cy="2263813"/>
          </a:xfrm>
          <a:prstGeom prst="rect">
            <a:avLst/>
          </a:prstGeom>
        </p:spPr>
      </p:pic>
      <p:pic>
        <p:nvPicPr>
          <p:cNvPr id="7" name="Picture 6"/>
          <p:cNvPicPr>
            <a:picLocks noChangeAspect="1"/>
          </p:cNvPicPr>
          <p:nvPr/>
        </p:nvPicPr>
        <p:blipFill>
          <a:blip r:embed="rId4"/>
          <a:stretch>
            <a:fillRect/>
          </a:stretch>
        </p:blipFill>
        <p:spPr>
          <a:xfrm>
            <a:off x="8794636" y="3737931"/>
            <a:ext cx="3195298" cy="1924441"/>
          </a:xfrm>
          <a:prstGeom prst="rect">
            <a:avLst/>
          </a:prstGeom>
        </p:spPr>
      </p:pic>
      <p:sp>
        <p:nvSpPr>
          <p:cNvPr id="3" name="投影片編號版面配置區 2"/>
          <p:cNvSpPr>
            <a:spLocks noGrp="1"/>
          </p:cNvSpPr>
          <p:nvPr>
            <p:ph type="sldNum" sz="quarter" idx="10"/>
          </p:nvPr>
        </p:nvSpPr>
        <p:spPr/>
        <p:txBody>
          <a:bodyPr/>
          <a:lstStyle/>
          <a:p>
            <a:pPr>
              <a:defRPr/>
            </a:pPr>
            <a:fld id="{C68A1375-C6F2-41F5-93BB-BAEEB18A553A}" type="slidenum">
              <a:rPr lang="en-US" altLang="en-US" smtClean="0"/>
              <a:pPr>
                <a:defRPr/>
              </a:pPr>
              <a:t>25</a:t>
            </a:fld>
            <a:endParaRPr lang="en-US" altLang="en-US"/>
          </a:p>
        </p:txBody>
      </p:sp>
    </p:spTree>
    <p:extLst>
      <p:ext uri="{BB962C8B-B14F-4D97-AF65-F5344CB8AC3E}">
        <p14:creationId xmlns:p14="http://schemas.microsoft.com/office/powerpoint/2010/main" val="13444461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44085" y="5311779"/>
            <a:ext cx="5108131" cy="276999"/>
          </a:xfrm>
          <a:prstGeom prst="rect">
            <a:avLst/>
          </a:prstGeom>
        </p:spPr>
        <p:txBody>
          <a:bodyPr wrap="squar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香港年報</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2021 </a:t>
            </a:r>
            <a:r>
              <a:rPr lang="en-US" altLang="zh-TW" sz="1200" dirty="0" smtClean="0">
                <a:latin typeface="Times New Roman" panose="02020603050405020304" pitchFamily="18" charset="0"/>
                <a:cs typeface="Times New Roman" panose="02020603050405020304" pitchFamily="18" charset="0"/>
              </a:rPr>
              <a:t>(</a:t>
            </a:r>
            <a:r>
              <a:rPr lang="en-US" sz="1200" dirty="0">
                <a:latin typeface="Times New Roman" panose="02020603050405020304" pitchFamily="18" charset="0"/>
                <a:cs typeface="Times New Roman" panose="02020603050405020304" pitchFamily="18" charset="0"/>
              </a:rPr>
              <a:t>https://www.yearbook.gov.hk/2021/tc/pdf/C09.pdf</a:t>
            </a:r>
            <a:r>
              <a:rPr lang="en-US" altLang="zh-TW" sz="1200"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sp>
        <p:nvSpPr>
          <p:cNvPr id="3" name="Rectangle 2"/>
          <p:cNvSpPr/>
          <p:nvPr/>
        </p:nvSpPr>
        <p:spPr>
          <a:xfrm>
            <a:off x="831011" y="1303868"/>
            <a:ext cx="10417834" cy="4093428"/>
          </a:xfrm>
          <a:prstGeom prst="rect">
            <a:avLst/>
          </a:prstGeom>
        </p:spPr>
        <p:txBody>
          <a:bodyPr wrap="square">
            <a:spAutoFit/>
          </a:bodyPr>
          <a:lstStyle/>
          <a:p>
            <a:pPr marL="342900" indent="-342900">
              <a:buFont typeface="Arial" panose="020B0604020202020204" pitchFamily="34" charset="0"/>
              <a:buChar char="•"/>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香港的公私營醫療機構提供全面的醫療服務</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，其中</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公營醫療服務收費低廉，為市民提供醫療安全網</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，確保</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不會有人因經濟困難而得不到醫療服務</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香港擁有一流的醫療系統和非常專業的醫療隊伍</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，香港的嬰兒死亡率是</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全球</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嬰兒死亡率最低的地方之一</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，男性及女性出生時的平均預期壽命是</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全球最高</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的地方之一</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過去五年，政府在醫療衞生方面的經常撥款增加，</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由</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年的</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587</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億元增</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至</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的</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959</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億元，增幅約</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63%</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。政府在醫療衞生方面的經常撥款</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較</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的</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871</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億元按年上升超過</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，醫療衞生的經常開支佔政府</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經常開支</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的</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19%</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任意多边形: 形状 4">
            <a:extLst>
              <a:ext uri="{FF2B5EF4-FFF2-40B4-BE49-F238E27FC236}">
                <a16:creationId xmlns:a16="http://schemas.microsoft.com/office/drawing/2014/main" id="{CD5D41F3-C468-4F25-B01C-DAA0A07678B5}"/>
              </a:ext>
            </a:extLst>
          </p:cNvPr>
          <p:cNvSpPr/>
          <p:nvPr/>
        </p:nvSpPr>
        <p:spPr>
          <a:xfrm>
            <a:off x="2717015" y="192502"/>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香港對</a:t>
            </a:r>
            <a:r>
              <a:rPr lang="zh-TW" altLang="en-US" sz="4000" b="1" dirty="0">
                <a:solidFill>
                  <a:srgbClr val="FFFFFF"/>
                </a:solidFill>
                <a:latin typeface="DFKai-SB" panose="03000509000000000000" pitchFamily="65" charset="-120"/>
                <a:ea typeface="DFKai-SB" panose="03000509000000000000" pitchFamily="65" charset="-120"/>
                <a:sym typeface="+mn-ea"/>
              </a:rPr>
              <a:t>全球公共衞生的貢獻</a:t>
            </a:r>
          </a:p>
        </p:txBody>
      </p:sp>
      <p:sp>
        <p:nvSpPr>
          <p:cNvPr id="5" name="矩形 1">
            <a:extLst>
              <a:ext uri="{FF2B5EF4-FFF2-40B4-BE49-F238E27FC236}">
                <a16:creationId xmlns:a16="http://schemas.microsoft.com/office/drawing/2014/main" id="{048C36AB-9673-4FEB-9991-10F89A15C95E}"/>
              </a:ext>
            </a:extLst>
          </p:cNvPr>
          <p:cNvSpPr/>
          <p:nvPr/>
        </p:nvSpPr>
        <p:spPr>
          <a:xfrm>
            <a:off x="4875818" y="810525"/>
            <a:ext cx="2698175" cy="652486"/>
          </a:xfrm>
          <a:prstGeom prst="rect">
            <a:avLst/>
          </a:prstGeom>
        </p:spPr>
        <p:txBody>
          <a:bodyPr wrap="none">
            <a:spAutoFit/>
          </a:bodyPr>
          <a:lstStyle/>
          <a:p>
            <a:pPr algn="just">
              <a:lnSpc>
                <a:spcPct val="130000"/>
              </a:lnSpc>
            </a:pPr>
            <a:r>
              <a:rPr lang="zh-CN" altLang="en-US" sz="2800" b="1" kern="100" dirty="0" smtClean="0">
                <a:latin typeface="DFKai-SB" panose="03000509000000000000" pitchFamily="65" charset="-120"/>
                <a:ea typeface="DFKai-SB" panose="03000509000000000000" pitchFamily="65" charset="-120"/>
                <a:cs typeface="Times New Roman" panose="02020603050405020304" pitchFamily="18" charset="0"/>
              </a:rPr>
              <a:t>香港</a:t>
            </a:r>
            <a:r>
              <a:rPr lang="zh-TW" altLang="en-US" sz="2800" b="1" kern="100" dirty="0" smtClean="0">
                <a:latin typeface="DFKai-SB" panose="03000509000000000000" pitchFamily="65" charset="-120"/>
                <a:ea typeface="DFKai-SB" panose="03000509000000000000" pitchFamily="65" charset="-120"/>
                <a:cs typeface="Times New Roman" panose="02020603050405020304" pitchFamily="18" charset="0"/>
              </a:rPr>
              <a:t>的</a:t>
            </a:r>
            <a:r>
              <a:rPr lang="zh-TW" altLang="en-US" sz="2800" b="1" kern="100" dirty="0">
                <a:latin typeface="DFKai-SB" panose="03000509000000000000" pitchFamily="65" charset="-120"/>
                <a:ea typeface="DFKai-SB" panose="03000509000000000000" pitchFamily="65" charset="-120"/>
                <a:cs typeface="Times New Roman" panose="02020603050405020304" pitchFamily="18" charset="0"/>
              </a:rPr>
              <a:t>醫療服務</a:t>
            </a:r>
            <a:endParaRPr lang="zh-CN" altLang="en-US" sz="2800" b="1" kern="100" dirty="0">
              <a:latin typeface="DFKai-SB" panose="03000509000000000000" pitchFamily="65" charset="-120"/>
              <a:ea typeface="DFKai-SB" panose="03000509000000000000" pitchFamily="65" charset="-120"/>
              <a:cs typeface="Times New Roman" panose="02020603050405020304" pitchFamily="18" charset="0"/>
            </a:endParaRPr>
          </a:p>
        </p:txBody>
      </p:sp>
      <p:grpSp>
        <p:nvGrpSpPr>
          <p:cNvPr id="6" name="组合 7">
            <a:extLst>
              <a:ext uri="{FF2B5EF4-FFF2-40B4-BE49-F238E27FC236}">
                <a16:creationId xmlns:a16="http://schemas.microsoft.com/office/drawing/2014/main" id="{C1FF35AE-BCDA-410A-9FA3-C3ECE8980F52}"/>
              </a:ext>
            </a:extLst>
          </p:cNvPr>
          <p:cNvGrpSpPr/>
          <p:nvPr/>
        </p:nvGrpSpPr>
        <p:grpSpPr>
          <a:xfrm>
            <a:off x="395522" y="242191"/>
            <a:ext cx="1579928" cy="560562"/>
            <a:chOff x="977900" y="557213"/>
            <a:chExt cx="2674938" cy="674687"/>
          </a:xfrm>
        </p:grpSpPr>
        <p:sp>
          <p:nvSpPr>
            <p:cNvPr id="7" name="矩形 9">
              <a:extLst>
                <a:ext uri="{FF2B5EF4-FFF2-40B4-BE49-F238E27FC236}">
                  <a16:creationId xmlns:a16="http://schemas.microsoft.com/office/drawing/2014/main" id="{22946160-E404-48CF-9646-0F09901531F6}"/>
                </a:ext>
              </a:extLst>
            </p:cNvPr>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矩形 13">
              <a:extLst>
                <a:ext uri="{FF2B5EF4-FFF2-40B4-BE49-F238E27FC236}">
                  <a16:creationId xmlns:a16="http://schemas.microsoft.com/office/drawing/2014/main" id="{5BDE2B40-4106-42D9-AA68-0F9DE7317294}"/>
                </a:ext>
              </a:extLst>
            </p:cNvPr>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文本框 13">
              <a:extLst>
                <a:ext uri="{FF2B5EF4-FFF2-40B4-BE49-F238E27FC236}">
                  <a16:creationId xmlns:a16="http://schemas.microsoft.com/office/drawing/2014/main" id="{C9BEA10B-DC27-4A13-8902-205D40C0A5C0}"/>
                </a:ext>
              </a:extLst>
            </p:cNvPr>
            <p:cNvSpPr txBox="1">
              <a:spLocks noChangeArrowheads="1"/>
            </p:cNvSpPr>
            <p:nvPr/>
          </p:nvSpPr>
          <p:spPr bwMode="auto">
            <a:xfrm>
              <a:off x="1341438" y="557213"/>
              <a:ext cx="2311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a:latin typeface="標楷體" panose="03000509000000000000" pitchFamily="65" charset="-120"/>
                  <a:ea typeface="標楷體" panose="03000509000000000000" pitchFamily="65" charset="-120"/>
                </a:rPr>
                <a:t>導入</a:t>
              </a:r>
            </a:p>
          </p:txBody>
        </p:sp>
        <p:cxnSp>
          <p:nvCxnSpPr>
            <p:cNvPr id="10" name="直接连接符 15">
              <a:extLst>
                <a:ext uri="{FF2B5EF4-FFF2-40B4-BE49-F238E27FC236}">
                  <a16:creationId xmlns:a16="http://schemas.microsoft.com/office/drawing/2014/main" id="{64ADC112-BCA7-4744-BBFA-AAB2996FD589}"/>
                </a:ext>
              </a:extLst>
            </p:cNvPr>
            <p:cNvCxnSpPr>
              <a:cxnSpLocks/>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1" name="Picture 10">
            <a:hlinkClick r:id="rId2"/>
          </p:cNvPr>
          <p:cNvPicPr>
            <a:picLocks noChangeAspect="1"/>
          </p:cNvPicPr>
          <p:nvPr/>
        </p:nvPicPr>
        <p:blipFill>
          <a:blip r:embed="rId3"/>
          <a:stretch>
            <a:fillRect/>
          </a:stretch>
        </p:blipFill>
        <p:spPr>
          <a:xfrm>
            <a:off x="2268747" y="5718886"/>
            <a:ext cx="3110946" cy="680937"/>
          </a:xfrm>
          <a:prstGeom prst="rect">
            <a:avLst/>
          </a:prstGeom>
        </p:spPr>
      </p:pic>
      <p:sp>
        <p:nvSpPr>
          <p:cNvPr id="13" name="Rectangle 12"/>
          <p:cNvSpPr/>
          <p:nvPr/>
        </p:nvSpPr>
        <p:spPr>
          <a:xfrm>
            <a:off x="3980461" y="6543903"/>
            <a:ext cx="3511598" cy="276999"/>
          </a:xfrm>
          <a:prstGeom prst="rect">
            <a:avLst/>
          </a:prstGeom>
        </p:spPr>
        <p:txBody>
          <a:bodyPr wrap="squar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有關香港醫療的統計數據，可點擊圖像了解更多。</a:t>
            </a:r>
            <a:endParaRPr lang="en-US" sz="1200" dirty="0">
              <a:latin typeface="Times New Roman" panose="02020603050405020304" pitchFamily="18" charset="0"/>
              <a:cs typeface="Times New Roman" panose="02020603050405020304" pitchFamily="18" charset="0"/>
            </a:endParaRPr>
          </a:p>
        </p:txBody>
      </p:sp>
      <p:pic>
        <p:nvPicPr>
          <p:cNvPr id="14" name="Picture 13">
            <a:hlinkClick r:id="rId4"/>
          </p:cNvPr>
          <p:cNvPicPr>
            <a:picLocks noChangeAspect="1"/>
          </p:cNvPicPr>
          <p:nvPr/>
        </p:nvPicPr>
        <p:blipFill>
          <a:blip r:embed="rId5"/>
          <a:stretch>
            <a:fillRect/>
          </a:stretch>
        </p:blipFill>
        <p:spPr>
          <a:xfrm>
            <a:off x="6375058" y="5666306"/>
            <a:ext cx="1914792" cy="771633"/>
          </a:xfrm>
          <a:prstGeom prst="rect">
            <a:avLst/>
          </a:prstGeom>
        </p:spPr>
      </p:pic>
      <p:sp>
        <p:nvSpPr>
          <p:cNvPr id="12" name="投影片編號版面配置區 11"/>
          <p:cNvSpPr>
            <a:spLocks noGrp="1"/>
          </p:cNvSpPr>
          <p:nvPr>
            <p:ph type="sldNum" sz="quarter" idx="10"/>
          </p:nvPr>
        </p:nvSpPr>
        <p:spPr/>
        <p:txBody>
          <a:bodyPr/>
          <a:lstStyle/>
          <a:p>
            <a:pPr>
              <a:defRPr/>
            </a:pPr>
            <a:fld id="{C68A1375-C6F2-41F5-93BB-BAEEB18A553A}" type="slidenum">
              <a:rPr lang="en-US" altLang="en-US" smtClean="0"/>
              <a:pPr>
                <a:defRPr/>
              </a:pPr>
              <a:t>26</a:t>
            </a:fld>
            <a:endParaRPr lang="en-US" altLang="en-US"/>
          </a:p>
        </p:txBody>
      </p:sp>
    </p:spTree>
    <p:extLst>
      <p:ext uri="{BB962C8B-B14F-4D97-AF65-F5344CB8AC3E}">
        <p14:creationId xmlns:p14="http://schemas.microsoft.com/office/powerpoint/2010/main" val="37081919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BA9F29C9-DAF7-488D-B956-0FAEBFA8F727}"/>
              </a:ext>
            </a:extLst>
          </p:cNvPr>
          <p:cNvSpPr/>
          <p:nvPr/>
        </p:nvSpPr>
        <p:spPr>
          <a:xfrm>
            <a:off x="405442" y="1690100"/>
            <a:ext cx="11033988" cy="4154984"/>
          </a:xfrm>
          <a:prstGeom prst="rect">
            <a:avLst/>
          </a:prstGeom>
        </p:spPr>
        <p:txBody>
          <a:bodyPr wrap="square">
            <a:spAutoFit/>
          </a:bodyPr>
          <a:lstStyle/>
          <a:p>
            <a:pPr marL="342900" indent="-342900" algn="just">
              <a:buFont typeface="Arial" panose="020B0604020202020204" pitchFamily="34" charset="0"/>
              <a:buChar char="•"/>
            </a:pPr>
            <a:r>
              <a:rPr lang="zh-TW" altLang="en-US" sz="2400" dirty="0">
                <a:latin typeface="DFKai-SB" panose="03000509000000000000" pitchFamily="65" charset="-120"/>
                <a:ea typeface="DFKai-SB" panose="03000509000000000000" pitchFamily="65" charset="-120"/>
              </a:rPr>
              <a:t>香港具有完備的公共衞生人才培養體系</a:t>
            </a:r>
            <a:r>
              <a:rPr lang="zh-TW" altLang="en-US" sz="2400" dirty="0" smtClean="0">
                <a:latin typeface="DFKai-SB" panose="03000509000000000000" pitchFamily="65" charset="-120"/>
                <a:ea typeface="DFKai-SB" panose="03000509000000000000" pitchFamily="65" charset="-120"/>
              </a:rPr>
              <a:t>，而香港</a:t>
            </a:r>
            <a:r>
              <a:rPr lang="zh-TW" altLang="en-US" sz="2400" dirty="0">
                <a:latin typeface="DFKai-SB" panose="03000509000000000000" pitchFamily="65" charset="-120"/>
                <a:ea typeface="DFKai-SB" panose="03000509000000000000" pitchFamily="65" charset="-120"/>
              </a:rPr>
              <a:t>的大學醫學院和</a:t>
            </a:r>
            <a:r>
              <a:rPr lang="zh-TW" altLang="en-US" sz="2400" dirty="0" smtClean="0">
                <a:latin typeface="DFKai-SB" panose="03000509000000000000" pitchFamily="65" charset="-120"/>
                <a:ea typeface="DFKai-SB" panose="03000509000000000000" pitchFamily="65" charset="-120"/>
              </a:rPr>
              <a:t>醫療機構亦達到世界</a:t>
            </a:r>
            <a:r>
              <a:rPr lang="zh-TW" altLang="en-US" sz="2400" dirty="0">
                <a:latin typeface="DFKai-SB" panose="03000509000000000000" pitchFamily="65" charset="-120"/>
                <a:ea typeface="DFKai-SB" panose="03000509000000000000" pitchFamily="65" charset="-120"/>
              </a:rPr>
              <a:t>級水平，培訓眾多醫療專業人員，為本地、國家與國際的疾病預防控制機構、衞生行政管理部門、醫療機構、院校和國際</a:t>
            </a:r>
            <a:r>
              <a:rPr lang="zh-TW" altLang="en-US" sz="2400" dirty="0" smtClean="0">
                <a:latin typeface="DFKai-SB" panose="03000509000000000000" pitchFamily="65" charset="-120"/>
                <a:ea typeface="DFKai-SB" panose="03000509000000000000" pitchFamily="65" charset="-120"/>
              </a:rPr>
              <a:t>組織提供人才作出貢獻</a:t>
            </a:r>
            <a:r>
              <a:rPr lang="zh-CN" altLang="en-US" sz="2400" dirty="0" smtClean="0">
                <a:latin typeface="DFKai-SB" panose="03000509000000000000" pitchFamily="65" charset="-120"/>
                <a:ea typeface="DFKai-SB" panose="03000509000000000000" pitchFamily="65" charset="-120"/>
              </a:rPr>
              <a:t>。</a:t>
            </a:r>
            <a:endPar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gn="just">
              <a:buFont typeface="Arial" panose="020B0604020202020204" pitchFamily="34" charset="0"/>
              <a:buChar char="•"/>
            </a:pP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香港</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醫療健康領域的研發</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工作非常</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出色</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。例如科學園提供</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各種設施和服務，支持醫療健康及生物科技研發工作。相關設施包括生物醫藥科技支援中心、護康儀器創新</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中心等。</a:t>
            </a:r>
            <a:endParaRPr lang="en-US" altLang="zh-TW" sz="24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gn="just">
              <a:buFont typeface="Arial" panose="020B0604020202020204" pitchFamily="34" charset="0"/>
              <a:buChar char="•"/>
            </a:pP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香港的研究能力卓越，吸引世界各地多家頂尖大學和科研機構進駐。</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例如香港大學與海外學院合作</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，在香港成立李達三博士再生醫學研究中心，為從事幹細胞及再生醫學研究提供首屈一指的研究環境</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2019</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年，香港科技</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大學亦與海外多間頂尖醫療學院簽署</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合作備忘錄，就前沿轉化神經科學研究展開合作，並計劃在港成立「神經退行性疾病研究中心」。</a:t>
            </a:r>
          </a:p>
        </p:txBody>
      </p:sp>
      <p:sp>
        <p:nvSpPr>
          <p:cNvPr id="6" name="任意多边形: 形状 5">
            <a:extLst>
              <a:ext uri="{FF2B5EF4-FFF2-40B4-BE49-F238E27FC236}">
                <a16:creationId xmlns:a16="http://schemas.microsoft.com/office/drawing/2014/main" id="{085F3947-F5FE-46F2-8FD0-89184B194672}"/>
              </a:ext>
            </a:extLst>
          </p:cNvPr>
          <p:cNvSpPr/>
          <p:nvPr/>
        </p:nvSpPr>
        <p:spPr>
          <a:xfrm>
            <a:off x="3466694" y="990408"/>
            <a:ext cx="5836026" cy="4518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2800" b="1" dirty="0" smtClean="0">
                <a:latin typeface="DFKai-SB" panose="03000509000000000000" pitchFamily="65" charset="-120"/>
                <a:ea typeface="DFKai-SB" panose="03000509000000000000" pitchFamily="65" charset="-120"/>
              </a:rPr>
              <a:t>擁有眾多</a:t>
            </a:r>
            <a:r>
              <a:rPr lang="zh-CN" altLang="en-US" sz="2800" b="1" dirty="0" smtClean="0">
                <a:latin typeface="DFKai-SB" panose="03000509000000000000" pitchFamily="65" charset="-120"/>
                <a:ea typeface="DFKai-SB" panose="03000509000000000000" pitchFamily="65" charset="-120"/>
              </a:rPr>
              <a:t>公共衞生</a:t>
            </a:r>
            <a:r>
              <a:rPr lang="zh-CN" altLang="en-US" sz="2800" b="1" dirty="0">
                <a:latin typeface="DFKai-SB" panose="03000509000000000000" pitchFamily="65" charset="-120"/>
                <a:ea typeface="DFKai-SB" panose="03000509000000000000" pitchFamily="65" charset="-120"/>
              </a:rPr>
              <a:t>專業人才</a:t>
            </a:r>
            <a:endParaRPr lang="zh-TW" altLang="en-US" sz="2800" b="1" dirty="0">
              <a:latin typeface="DFKai-SB" panose="03000509000000000000" pitchFamily="65" charset="-120"/>
              <a:ea typeface="DFKai-SB" panose="03000509000000000000" pitchFamily="65" charset="-120"/>
            </a:endParaRPr>
          </a:p>
        </p:txBody>
      </p:sp>
      <p:sp>
        <p:nvSpPr>
          <p:cNvPr id="4" name="任意多边形: 形状 4">
            <a:extLst>
              <a:ext uri="{FF2B5EF4-FFF2-40B4-BE49-F238E27FC236}">
                <a16:creationId xmlns:a16="http://schemas.microsoft.com/office/drawing/2014/main" id="{CD5D41F3-C468-4F25-B01C-DAA0A07678B5}"/>
              </a:ext>
            </a:extLst>
          </p:cNvPr>
          <p:cNvSpPr/>
          <p:nvPr/>
        </p:nvSpPr>
        <p:spPr>
          <a:xfrm>
            <a:off x="2619470" y="225099"/>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香港對</a:t>
            </a:r>
            <a:r>
              <a:rPr lang="zh-TW" altLang="en-US" sz="4000" b="1" dirty="0">
                <a:solidFill>
                  <a:srgbClr val="FFFFFF"/>
                </a:solidFill>
                <a:latin typeface="DFKai-SB" panose="03000509000000000000" pitchFamily="65" charset="-120"/>
                <a:ea typeface="DFKai-SB" panose="03000509000000000000" pitchFamily="65" charset="-120"/>
                <a:sym typeface="+mn-ea"/>
              </a:rPr>
              <a:t>全球公共衞生的貢獻</a:t>
            </a:r>
          </a:p>
        </p:txBody>
      </p:sp>
      <p:sp>
        <p:nvSpPr>
          <p:cNvPr id="7" name="Freeform 5">
            <a:extLst>
              <a:ext uri="{FF2B5EF4-FFF2-40B4-BE49-F238E27FC236}">
                <a16:creationId xmlns:a16="http://schemas.microsoft.com/office/drawing/2014/main" id="{B3463F93-41B1-4BA6-90E9-39D51FFDBA76}"/>
              </a:ext>
            </a:extLst>
          </p:cNvPr>
          <p:cNvSpPr/>
          <p:nvPr/>
        </p:nvSpPr>
        <p:spPr bwMode="auto">
          <a:xfrm>
            <a:off x="3466694" y="990408"/>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14" name="Rectangle 13"/>
          <p:cNvSpPr/>
          <p:nvPr/>
        </p:nvSpPr>
        <p:spPr>
          <a:xfrm>
            <a:off x="974785" y="6092952"/>
            <a:ext cx="5730628" cy="461665"/>
          </a:xfrm>
          <a:prstGeom prst="rect">
            <a:avLst/>
          </a:prstGeom>
        </p:spPr>
        <p:txBody>
          <a:bodyPr wrap="squar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香港</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貿易發展</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局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research.hktdc.com/tc/article/MzEzOTQ1MjMz</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投影片編號版面配置區 1"/>
          <p:cNvSpPr>
            <a:spLocks noGrp="1"/>
          </p:cNvSpPr>
          <p:nvPr>
            <p:ph type="sldNum" sz="quarter" idx="10"/>
          </p:nvPr>
        </p:nvSpPr>
        <p:spPr/>
        <p:txBody>
          <a:bodyPr/>
          <a:lstStyle/>
          <a:p>
            <a:pPr>
              <a:defRPr/>
            </a:pPr>
            <a:fld id="{C68A1375-C6F2-41F5-93BB-BAEEB18A553A}" type="slidenum">
              <a:rPr lang="en-US" altLang="en-US" smtClean="0"/>
              <a:pPr>
                <a:defRPr/>
              </a:pPr>
              <a:t>27</a:t>
            </a:fld>
            <a:endParaRPr lang="en-US" altLang="en-US"/>
          </a:p>
        </p:txBody>
      </p:sp>
    </p:spTree>
    <p:extLst>
      <p:ext uri="{BB962C8B-B14F-4D97-AF65-F5344CB8AC3E}">
        <p14:creationId xmlns:p14="http://schemas.microsoft.com/office/powerpoint/2010/main" val="22431929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72E01E75-639D-4DB7-8D00-E3F488B5092C}"/>
              </a:ext>
            </a:extLst>
          </p:cNvPr>
          <p:cNvSpPr/>
          <p:nvPr/>
        </p:nvSpPr>
        <p:spPr bwMode="auto">
          <a:xfrm>
            <a:off x="2788859" y="812634"/>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4" name="文本框 3">
            <a:extLst>
              <a:ext uri="{FF2B5EF4-FFF2-40B4-BE49-F238E27FC236}">
                <a16:creationId xmlns:a16="http://schemas.microsoft.com/office/drawing/2014/main" id="{4F6C2C2F-562E-46E4-B7B1-B7E3847CBD95}"/>
              </a:ext>
            </a:extLst>
          </p:cNvPr>
          <p:cNvSpPr txBox="1"/>
          <p:nvPr/>
        </p:nvSpPr>
        <p:spPr>
          <a:xfrm>
            <a:off x="10705381" y="3544847"/>
            <a:ext cx="1107996" cy="369332"/>
          </a:xfrm>
          <a:prstGeom prst="rect">
            <a:avLst/>
          </a:prstGeom>
          <a:noFill/>
        </p:spPr>
        <p:txBody>
          <a:bodyPr wrap="none" rtlCol="0">
            <a:spAutoFit/>
          </a:bodyPr>
          <a:lstStyle/>
          <a:p>
            <a:r>
              <a:rPr lang="zh-CN" altLang="en-US" dirty="0">
                <a:latin typeface="標楷體" panose="03000509000000000000" pitchFamily="65" charset="-120"/>
                <a:ea typeface="標楷體" panose="03000509000000000000" pitchFamily="65" charset="-120"/>
              </a:rPr>
              <a:t>陳馮富珍</a:t>
            </a:r>
          </a:p>
        </p:txBody>
      </p:sp>
      <p:sp>
        <p:nvSpPr>
          <p:cNvPr id="8" name="Title 6"/>
          <p:cNvSpPr txBox="1"/>
          <p:nvPr>
            <p:custDataLst>
              <p:tags r:id="rId2"/>
            </p:custDataLst>
          </p:nvPr>
        </p:nvSpPr>
        <p:spPr>
          <a:xfrm>
            <a:off x="257176" y="1428154"/>
            <a:ext cx="9941669" cy="2421435"/>
          </a:xfrm>
          <a:prstGeom prst="rect">
            <a:avLst/>
          </a:prstGeom>
          <a:solidFill>
            <a:schemeClr val="accent6">
              <a:lumMod val="20000"/>
              <a:lumOff val="80000"/>
            </a:schemeClr>
          </a:solidFill>
          <a:ln w="28575">
            <a:solidFill>
              <a:srgbClr val="FF0000"/>
            </a:solidFill>
            <a:prstDash val="dash"/>
          </a:ln>
        </p:spPr>
        <p:txBody>
          <a:bodyPr wrap="square" lIns="63500" tIns="25400" rIns="63500" bIns="25400" anchor="ctr" anchorCtr="0"/>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42900" indent="-342900">
              <a:lnSpc>
                <a:spcPct val="100000"/>
              </a:lnSpc>
              <a:spcAft>
                <a:spcPts val="800"/>
              </a:spcAft>
              <a:buFont typeface="Arial" panose="020B0604020202020204" pitchFamily="34" charset="0"/>
              <a:buChar char="•"/>
            </a:pPr>
            <a:r>
              <a:rPr lang="zh-TW" altLang="en-US" sz="2400" spc="100" dirty="0">
                <a:ln w="3175">
                  <a:noFill/>
                  <a:prstDash val="dash"/>
                </a:ln>
                <a:latin typeface="Times New Roman" panose="02020603050405020304" pitchFamily="18" charset="0"/>
                <a:ea typeface="DFKai-SB" panose="03000509000000000000" pitchFamily="65" charset="-120"/>
                <a:cs typeface="微软雅黑" panose="020B0503020204020204" charset="-122"/>
              </a:rPr>
              <a:t>陳馮富珍</a:t>
            </a:r>
            <a:r>
              <a:rPr lang="zh-TW" altLang="en-US" sz="2400" spc="100" dirty="0" smtClean="0">
                <a:ln w="3175">
                  <a:noFill/>
                  <a:prstDash val="dash"/>
                </a:ln>
                <a:latin typeface="Times New Roman" panose="02020603050405020304" pitchFamily="18" charset="0"/>
                <a:ea typeface="DFKai-SB" panose="03000509000000000000" pitchFamily="65" charset="-120"/>
                <a:cs typeface="微软雅黑" panose="020B0503020204020204" charset="-122"/>
              </a:rPr>
              <a:t>博士於</a:t>
            </a:r>
            <a:r>
              <a:rPr lang="zh-CN" altLang="en-US" sz="2400" spc="100" dirty="0" smtClean="0">
                <a:ln w="3175">
                  <a:noFill/>
                  <a:prstDash val="dash"/>
                </a:ln>
                <a:uFillTx/>
                <a:latin typeface="Times New Roman" panose="02020603050405020304" pitchFamily="18" charset="0"/>
                <a:ea typeface="DFKai-SB" panose="03000509000000000000" pitchFamily="65" charset="-120"/>
                <a:cs typeface="微软雅黑" panose="020B0503020204020204" charset="-122"/>
              </a:rPr>
              <a:t>2003年</a:t>
            </a:r>
            <a:r>
              <a:rPr lang="zh-CN" altLang="en-US" sz="2400" spc="100" dirty="0">
                <a:ln w="3175">
                  <a:noFill/>
                  <a:prstDash val="dash"/>
                </a:ln>
                <a:uFillTx/>
                <a:latin typeface="Times New Roman" panose="02020603050405020304" pitchFamily="18" charset="0"/>
                <a:ea typeface="DFKai-SB" panose="03000509000000000000" pitchFamily="65" charset="-120"/>
                <a:cs typeface="微软雅黑" panose="020B0503020204020204" charset="-122"/>
              </a:rPr>
              <a:t>擔任</a:t>
            </a:r>
            <a:r>
              <a:rPr lang="zh-CN" altLang="en-US" sz="2400" spc="100" dirty="0" smtClean="0">
                <a:ln w="3175">
                  <a:noFill/>
                  <a:prstDash val="dash"/>
                </a:ln>
                <a:uFillTx/>
                <a:latin typeface="Times New Roman" panose="02020603050405020304" pitchFamily="18" charset="0"/>
                <a:ea typeface="DFKai-SB" panose="03000509000000000000" pitchFamily="65" charset="-120"/>
                <a:cs typeface="微软雅黑" panose="020B0503020204020204" charset="-122"/>
              </a:rPr>
              <a:t>世衞人類</a:t>
            </a:r>
            <a:r>
              <a:rPr lang="zh-CN" altLang="en-US" sz="2400" spc="100" dirty="0">
                <a:ln w="3175">
                  <a:noFill/>
                  <a:prstDash val="dash"/>
                </a:ln>
                <a:uFillTx/>
                <a:latin typeface="Times New Roman" panose="02020603050405020304" pitchFamily="18" charset="0"/>
                <a:ea typeface="DFKai-SB" panose="03000509000000000000" pitchFamily="65" charset="-120"/>
                <a:cs typeface="微软雅黑" panose="020B0503020204020204" charset="-122"/>
              </a:rPr>
              <a:t>環境保護司司長。2005年6月，擔任傳染病監測與反應司司長以及負責大流行性流感的總幹事代表。2005年9月，擔任主管傳染病部門的助理總幹事。</a:t>
            </a:r>
          </a:p>
          <a:p>
            <a:pPr marL="342900" indent="-342900">
              <a:lnSpc>
                <a:spcPct val="100000"/>
              </a:lnSpc>
              <a:spcAft>
                <a:spcPts val="800"/>
              </a:spcAft>
              <a:buFont typeface="Arial" panose="020B0604020202020204" pitchFamily="34" charset="0"/>
              <a:buChar char="•"/>
            </a:pPr>
            <a:r>
              <a:rPr lang="zh-CN" altLang="en-US" sz="2400" spc="100" dirty="0">
                <a:ln w="3175">
                  <a:noFill/>
                  <a:prstDash val="dash"/>
                </a:ln>
                <a:uFillTx/>
                <a:latin typeface="Times New Roman" panose="02020603050405020304" pitchFamily="18" charset="0"/>
                <a:ea typeface="DFKai-SB" panose="03000509000000000000" pitchFamily="65" charset="-120"/>
                <a:cs typeface="微软雅黑" panose="020B0503020204020204" charset="-122"/>
              </a:rPr>
              <a:t>2007年至2017年間連續兩屆擔任</a:t>
            </a:r>
            <a:r>
              <a:rPr lang="zh-CN" altLang="en-US" sz="2400" spc="100" dirty="0" smtClean="0">
                <a:ln w="3175">
                  <a:noFill/>
                  <a:prstDash val="dash"/>
                </a:ln>
                <a:uFillTx/>
                <a:latin typeface="Times New Roman" panose="02020603050405020304" pitchFamily="18" charset="0"/>
                <a:ea typeface="DFKai-SB" panose="03000509000000000000" pitchFamily="65" charset="-120"/>
                <a:cs typeface="微软雅黑" panose="020B0503020204020204" charset="-122"/>
              </a:rPr>
              <a:t>世衞總</a:t>
            </a:r>
            <a:r>
              <a:rPr lang="zh-CN" altLang="en-US" sz="2400" spc="100" dirty="0">
                <a:ln w="3175">
                  <a:noFill/>
                  <a:prstDash val="dash"/>
                </a:ln>
                <a:uFillTx/>
                <a:latin typeface="Times New Roman" panose="02020603050405020304" pitchFamily="18" charset="0"/>
                <a:ea typeface="DFKai-SB" panose="03000509000000000000" pitchFamily="65" charset="-120"/>
                <a:cs typeface="微软雅黑" panose="020B0503020204020204" charset="-122"/>
              </a:rPr>
              <a:t>幹事，率領</a:t>
            </a:r>
            <a:r>
              <a:rPr lang="zh-CN" altLang="en-US" sz="2400" spc="100" dirty="0" smtClean="0">
                <a:ln w="3175">
                  <a:noFill/>
                  <a:prstDash val="dash"/>
                </a:ln>
                <a:uFillTx/>
                <a:latin typeface="Times New Roman" panose="02020603050405020304" pitchFamily="18" charset="0"/>
                <a:ea typeface="DFKai-SB" panose="03000509000000000000" pitchFamily="65" charset="-120"/>
                <a:cs typeface="微软雅黑" panose="020B0503020204020204" charset="-122"/>
              </a:rPr>
              <a:t>世衞應</a:t>
            </a:r>
            <a:r>
              <a:rPr lang="zh-CN" altLang="en-US" sz="2400" spc="100" dirty="0">
                <a:ln w="3175">
                  <a:noFill/>
                  <a:prstDash val="dash"/>
                </a:ln>
                <a:uFillTx/>
                <a:latin typeface="Times New Roman" panose="02020603050405020304" pitchFamily="18" charset="0"/>
                <a:ea typeface="DFKai-SB" panose="03000509000000000000" pitchFamily="65" charset="-120"/>
                <a:cs typeface="微软雅黑" panose="020B0503020204020204" charset="-122"/>
              </a:rPr>
              <a:t>對2009年甲型H1N1流感、2012年中東呼吸綜合征、2014年埃博拉疫情、2016年寨卡疫情等</a:t>
            </a:r>
            <a:r>
              <a:rPr lang="zh-CN" altLang="en-US" sz="2400" spc="100" dirty="0" smtClean="0">
                <a:ln w="3175">
                  <a:noFill/>
                  <a:prstDash val="dash"/>
                </a:ln>
                <a:uFillTx/>
                <a:latin typeface="Times New Roman" panose="02020603050405020304" pitchFamily="18" charset="0"/>
                <a:ea typeface="DFKai-SB" panose="03000509000000000000" pitchFamily="65" charset="-120"/>
                <a:cs typeface="微软雅黑" panose="020B0503020204020204" charset="-122"/>
              </a:rPr>
              <a:t>公共衞生</a:t>
            </a:r>
            <a:r>
              <a:rPr lang="zh-CN" altLang="en-US" sz="2400" spc="100" dirty="0">
                <a:ln w="3175">
                  <a:noFill/>
                  <a:prstDash val="dash"/>
                </a:ln>
                <a:uFillTx/>
                <a:latin typeface="Times New Roman" panose="02020603050405020304" pitchFamily="18" charset="0"/>
                <a:ea typeface="DFKai-SB" panose="03000509000000000000" pitchFamily="65" charset="-120"/>
                <a:cs typeface="微软雅黑" panose="020B0503020204020204" charset="-122"/>
              </a:rPr>
              <a:t>危機。</a:t>
            </a:r>
          </a:p>
        </p:txBody>
      </p:sp>
      <p:pic>
        <p:nvPicPr>
          <p:cNvPr id="9" name="Picture 8"/>
          <p:cNvPicPr>
            <a:picLocks noChangeAspect="1"/>
          </p:cNvPicPr>
          <p:nvPr/>
        </p:nvPicPr>
        <p:blipFill>
          <a:blip r:embed="rId4"/>
          <a:stretch>
            <a:fillRect/>
          </a:stretch>
        </p:blipFill>
        <p:spPr>
          <a:xfrm>
            <a:off x="10332170" y="1324129"/>
            <a:ext cx="1696058" cy="2258526"/>
          </a:xfrm>
          <a:prstGeom prst="rect">
            <a:avLst/>
          </a:prstGeom>
        </p:spPr>
      </p:pic>
      <p:sp>
        <p:nvSpPr>
          <p:cNvPr id="11" name="任意多边形: 形状 4">
            <a:extLst>
              <a:ext uri="{FF2B5EF4-FFF2-40B4-BE49-F238E27FC236}">
                <a16:creationId xmlns:a16="http://schemas.microsoft.com/office/drawing/2014/main" id="{CD5D41F3-C468-4F25-B01C-DAA0A07678B5}"/>
              </a:ext>
            </a:extLst>
          </p:cNvPr>
          <p:cNvSpPr/>
          <p:nvPr/>
        </p:nvSpPr>
        <p:spPr>
          <a:xfrm>
            <a:off x="2524579" y="137969"/>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香港對</a:t>
            </a:r>
            <a:r>
              <a:rPr lang="zh-TW" altLang="en-US" sz="4000" b="1" dirty="0">
                <a:solidFill>
                  <a:srgbClr val="FFFFFF"/>
                </a:solidFill>
                <a:latin typeface="DFKai-SB" panose="03000509000000000000" pitchFamily="65" charset="-120"/>
                <a:ea typeface="DFKai-SB" panose="03000509000000000000" pitchFamily="65" charset="-120"/>
                <a:sym typeface="+mn-ea"/>
              </a:rPr>
              <a:t>全球公共衞生的貢獻</a:t>
            </a:r>
          </a:p>
        </p:txBody>
      </p:sp>
      <p:sp>
        <p:nvSpPr>
          <p:cNvPr id="12" name="矩形 4">
            <a:extLst>
              <a:ext uri="{FF2B5EF4-FFF2-40B4-BE49-F238E27FC236}">
                <a16:creationId xmlns:a16="http://schemas.microsoft.com/office/drawing/2014/main" id="{2F37941C-A149-4B12-801A-7302CAAB9710}"/>
              </a:ext>
            </a:extLst>
          </p:cNvPr>
          <p:cNvSpPr/>
          <p:nvPr/>
        </p:nvSpPr>
        <p:spPr>
          <a:xfrm>
            <a:off x="257176" y="4062125"/>
            <a:ext cx="6801068" cy="2308324"/>
          </a:xfrm>
          <a:prstGeom prst="rect">
            <a:avLst/>
          </a:prstGeom>
          <a:solidFill>
            <a:schemeClr val="accent2">
              <a:lumMod val="20000"/>
              <a:lumOff val="80000"/>
            </a:schemeClr>
          </a:solidFill>
          <a:ln w="38100">
            <a:solidFill>
              <a:srgbClr val="0070C0"/>
            </a:solidFill>
          </a:ln>
        </p:spPr>
        <p:txBody>
          <a:bodyPr wrap="square">
            <a:spAutoFit/>
          </a:bodyPr>
          <a:lstStyle/>
          <a:p>
            <a:pPr algn="just"/>
            <a:r>
              <a:rPr lang="zh-TW" altLang="en-US" sz="2400" dirty="0" smtClean="0">
                <a:latin typeface="Times New Roman" panose="02020603050405020304" pitchFamily="18" charset="0"/>
                <a:ea typeface="DFKai-SB" panose="03000509000000000000" pitchFamily="65" charset="-120"/>
              </a:rPr>
              <a:t>香港</a:t>
            </a:r>
            <a:r>
              <a:rPr lang="zh-TW" altLang="en-US" sz="2400" dirty="0">
                <a:latin typeface="Times New Roman" panose="02020603050405020304" pitchFamily="18" charset="0"/>
                <a:ea typeface="DFKai-SB" panose="03000509000000000000" pitchFamily="65" charset="-120"/>
              </a:rPr>
              <a:t>大學李嘉誠醫學院兩位傑出學者管軼教授及裴偉士教授，榮獲</a:t>
            </a:r>
            <a:r>
              <a:rPr lang="en-US" altLang="zh-TW" sz="2400" dirty="0">
                <a:latin typeface="Times New Roman" panose="02020603050405020304" pitchFamily="18" charset="0"/>
                <a:ea typeface="DFKai-SB" panose="03000509000000000000" pitchFamily="65" charset="-120"/>
              </a:rPr>
              <a:t>2021</a:t>
            </a:r>
            <a:r>
              <a:rPr lang="zh-TW" altLang="en-US" sz="2400" dirty="0">
                <a:latin typeface="Times New Roman" panose="02020603050405020304" pitchFamily="18" charset="0"/>
                <a:ea typeface="DFKai-SB" panose="03000509000000000000" pitchFamily="65" charset="-120"/>
              </a:rPr>
              <a:t>年度約翰</a:t>
            </a:r>
            <a:r>
              <a:rPr lang="en-US" altLang="zh-TW" sz="2400" dirty="0">
                <a:latin typeface="Times New Roman" panose="02020603050405020304" pitchFamily="18" charset="0"/>
                <a:ea typeface="DFKai-SB" panose="03000509000000000000" pitchFamily="65" charset="-120"/>
              </a:rPr>
              <a:t>‧</a:t>
            </a:r>
            <a:r>
              <a:rPr lang="zh-TW" altLang="en-US" sz="2400" dirty="0">
                <a:latin typeface="Times New Roman" panose="02020603050405020304" pitchFamily="18" charset="0"/>
                <a:ea typeface="DFKai-SB" panose="03000509000000000000" pitchFamily="65" charset="-120"/>
              </a:rPr>
              <a:t>狄克斯加拿大蓋爾德納</a:t>
            </a:r>
            <a:r>
              <a:rPr lang="zh-TW" altLang="en-US" sz="2400" dirty="0" smtClean="0">
                <a:latin typeface="Times New Roman" panose="02020603050405020304" pitchFamily="18" charset="0"/>
                <a:ea typeface="DFKai-SB" panose="03000509000000000000" pitchFamily="65" charset="-120"/>
              </a:rPr>
              <a:t>全球衞生</a:t>
            </a:r>
            <a:r>
              <a:rPr lang="zh-TW" altLang="en-US" sz="2400" dirty="0">
                <a:latin typeface="Times New Roman" panose="02020603050405020304" pitchFamily="18" charset="0"/>
                <a:ea typeface="DFKai-SB" panose="03000509000000000000" pitchFamily="65" charset="-120"/>
              </a:rPr>
              <a:t>獎，以表彰他們在深入</a:t>
            </a:r>
            <a:r>
              <a:rPr lang="zh-CN" altLang="en-US" sz="2400" dirty="0">
                <a:latin typeface="Times New Roman" panose="02020603050405020304" pitchFamily="18" charset="0"/>
                <a:ea typeface="DFKai-SB" panose="03000509000000000000" pitchFamily="65" charset="-120"/>
              </a:rPr>
              <a:t>了</a:t>
            </a:r>
            <a:r>
              <a:rPr lang="zh-TW" altLang="en-US" sz="2400" dirty="0">
                <a:latin typeface="Times New Roman" panose="02020603050405020304" pitchFamily="18" charset="0"/>
                <a:ea typeface="DFKai-SB" panose="03000509000000000000" pitchFamily="65" charset="-120"/>
              </a:rPr>
              <a:t>解亞洲各地新發傳染病，尤其是人畜流感及嚴重急性呼吸系統綜合症（</a:t>
            </a:r>
            <a:r>
              <a:rPr lang="en-US" altLang="zh-TW" sz="2400" dirty="0">
                <a:latin typeface="Times New Roman" panose="02020603050405020304" pitchFamily="18" charset="0"/>
                <a:ea typeface="DFKai-SB" panose="03000509000000000000" pitchFamily="65" charset="-120"/>
              </a:rPr>
              <a:t>SARS</a:t>
            </a:r>
            <a:r>
              <a:rPr lang="zh-TW" altLang="en-US" sz="2400" dirty="0">
                <a:latin typeface="Times New Roman" panose="02020603050405020304" pitchFamily="18" charset="0"/>
                <a:ea typeface="DFKai-SB" panose="03000509000000000000" pitchFamily="65" charset="-120"/>
              </a:rPr>
              <a:t>）</a:t>
            </a:r>
            <a:r>
              <a:rPr lang="zh-TW" altLang="en-US" sz="2400" dirty="0" smtClean="0">
                <a:latin typeface="Times New Roman" panose="02020603050405020304" pitchFamily="18" charset="0"/>
                <a:ea typeface="DFKai-SB" panose="03000509000000000000" pitchFamily="65" charset="-120"/>
              </a:rPr>
              <a:t>的</a:t>
            </a:r>
            <a:r>
              <a:rPr lang="zh-CN" altLang="en-US" sz="2400" dirty="0" smtClean="0">
                <a:latin typeface="Times New Roman" panose="02020603050405020304" pitchFamily="18" charset="0"/>
                <a:ea typeface="DFKai-SB" panose="03000509000000000000" pitchFamily="65" charset="-120"/>
              </a:rPr>
              <a:t>爆發</a:t>
            </a:r>
            <a:r>
              <a:rPr lang="zh-TW" altLang="en-US" sz="2400" dirty="0">
                <a:latin typeface="Times New Roman" panose="02020603050405020304" pitchFamily="18" charset="0"/>
                <a:ea typeface="DFKai-SB" panose="03000509000000000000" pitchFamily="65" charset="-120"/>
              </a:rPr>
              <a:t>源頭、疫情防控措施和策略等方面的重大貢獻。</a:t>
            </a:r>
            <a:endParaRPr lang="zh-CN" altLang="en-US" sz="2400" dirty="0">
              <a:latin typeface="Times New Roman" panose="02020603050405020304" pitchFamily="18" charset="0"/>
              <a:ea typeface="DFKai-SB" panose="03000509000000000000" pitchFamily="65" charset="-120"/>
            </a:endParaRPr>
          </a:p>
        </p:txBody>
      </p:sp>
      <p:sp>
        <p:nvSpPr>
          <p:cNvPr id="13" name="任意多边形: 形状 5">
            <a:extLst>
              <a:ext uri="{FF2B5EF4-FFF2-40B4-BE49-F238E27FC236}">
                <a16:creationId xmlns:a16="http://schemas.microsoft.com/office/drawing/2014/main" id="{085F3947-F5FE-46F2-8FD0-89184B194672}"/>
              </a:ext>
            </a:extLst>
          </p:cNvPr>
          <p:cNvSpPr/>
          <p:nvPr/>
        </p:nvSpPr>
        <p:spPr>
          <a:xfrm>
            <a:off x="3397327" y="837262"/>
            <a:ext cx="5836026" cy="4518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2800" b="1" dirty="0" smtClean="0">
                <a:latin typeface="DFKai-SB" panose="03000509000000000000" pitchFamily="65" charset="-120"/>
                <a:ea typeface="DFKai-SB" panose="03000509000000000000" pitchFamily="65" charset="-120"/>
              </a:rPr>
              <a:t>擁有眾多</a:t>
            </a:r>
            <a:r>
              <a:rPr lang="zh-CN" altLang="en-US" sz="2800" b="1" dirty="0" smtClean="0">
                <a:latin typeface="DFKai-SB" panose="03000509000000000000" pitchFamily="65" charset="-120"/>
                <a:ea typeface="DFKai-SB" panose="03000509000000000000" pitchFamily="65" charset="-120"/>
              </a:rPr>
              <a:t>公共衞生</a:t>
            </a:r>
            <a:r>
              <a:rPr lang="zh-CN" altLang="en-US" sz="2800" b="1" dirty="0">
                <a:latin typeface="DFKai-SB" panose="03000509000000000000" pitchFamily="65" charset="-120"/>
                <a:ea typeface="DFKai-SB" panose="03000509000000000000" pitchFamily="65" charset="-120"/>
              </a:rPr>
              <a:t>專業</a:t>
            </a:r>
            <a:r>
              <a:rPr lang="zh-CN" altLang="en-US" sz="2800" b="1" dirty="0" smtClean="0">
                <a:latin typeface="DFKai-SB" panose="03000509000000000000" pitchFamily="65" charset="-120"/>
                <a:ea typeface="DFKai-SB" panose="03000509000000000000" pitchFamily="65" charset="-120"/>
              </a:rPr>
              <a:t>人才 </a:t>
            </a:r>
            <a:r>
              <a:rPr lang="en-US" altLang="zh-TW" sz="2800" b="1" dirty="0" smtClean="0">
                <a:latin typeface="DFKai-SB" panose="03000509000000000000" pitchFamily="65" charset="-120"/>
                <a:ea typeface="DFKai-SB" panose="03000509000000000000" pitchFamily="65" charset="-120"/>
              </a:rPr>
              <a:t>(</a:t>
            </a:r>
            <a:r>
              <a:rPr lang="zh-TW" altLang="en-US" sz="2800" b="1" dirty="0" smtClean="0">
                <a:latin typeface="DFKai-SB" panose="03000509000000000000" pitchFamily="65" charset="-120"/>
                <a:ea typeface="DFKai-SB" panose="03000509000000000000" pitchFamily="65" charset="-120"/>
              </a:rPr>
              <a:t>舉隅</a:t>
            </a:r>
            <a:r>
              <a:rPr lang="en-US" altLang="zh-TW" sz="2800" b="1" dirty="0" smtClean="0">
                <a:latin typeface="DFKai-SB" panose="03000509000000000000" pitchFamily="65" charset="-120"/>
                <a:ea typeface="DFKai-SB" panose="03000509000000000000" pitchFamily="65" charset="-120"/>
              </a:rPr>
              <a:t>)</a:t>
            </a:r>
            <a:endParaRPr lang="zh-TW" altLang="en-US" sz="2800" b="1" dirty="0">
              <a:latin typeface="DFKai-SB" panose="03000509000000000000" pitchFamily="65" charset="-120"/>
              <a:ea typeface="DFKai-SB" panose="03000509000000000000" pitchFamily="65" charset="-120"/>
            </a:endParaRPr>
          </a:p>
        </p:txBody>
      </p:sp>
      <p:pic>
        <p:nvPicPr>
          <p:cNvPr id="5" name="Picture 4"/>
          <p:cNvPicPr>
            <a:picLocks noChangeAspect="1"/>
          </p:cNvPicPr>
          <p:nvPr/>
        </p:nvPicPr>
        <p:blipFill>
          <a:blip r:embed="rId5"/>
          <a:stretch>
            <a:fillRect/>
          </a:stretch>
        </p:blipFill>
        <p:spPr>
          <a:xfrm>
            <a:off x="7317663" y="4105150"/>
            <a:ext cx="2454032" cy="1775498"/>
          </a:xfrm>
          <a:prstGeom prst="rect">
            <a:avLst/>
          </a:prstGeom>
        </p:spPr>
      </p:pic>
      <p:pic>
        <p:nvPicPr>
          <p:cNvPr id="14" name="Picture 13"/>
          <p:cNvPicPr>
            <a:picLocks noChangeAspect="1"/>
          </p:cNvPicPr>
          <p:nvPr/>
        </p:nvPicPr>
        <p:blipFill>
          <a:blip r:embed="rId6"/>
          <a:stretch>
            <a:fillRect/>
          </a:stretch>
        </p:blipFill>
        <p:spPr>
          <a:xfrm>
            <a:off x="10088586" y="4061036"/>
            <a:ext cx="1559347" cy="2188944"/>
          </a:xfrm>
          <a:prstGeom prst="rect">
            <a:avLst/>
          </a:prstGeom>
        </p:spPr>
      </p:pic>
      <p:sp>
        <p:nvSpPr>
          <p:cNvPr id="15" name="Rectangle 14"/>
          <p:cNvSpPr/>
          <p:nvPr/>
        </p:nvSpPr>
        <p:spPr>
          <a:xfrm>
            <a:off x="10198845" y="6249980"/>
            <a:ext cx="1338828" cy="369332"/>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裴偉士教授</a:t>
            </a:r>
            <a:endParaRPr lang="en-US" dirty="0">
              <a:latin typeface="標楷體" panose="03000509000000000000" pitchFamily="65" charset="-120"/>
              <a:ea typeface="標楷體" panose="03000509000000000000" pitchFamily="65" charset="-120"/>
            </a:endParaRPr>
          </a:p>
        </p:txBody>
      </p:sp>
      <p:sp>
        <p:nvSpPr>
          <p:cNvPr id="16" name="Rectangle 15"/>
          <p:cNvSpPr/>
          <p:nvPr/>
        </p:nvSpPr>
        <p:spPr>
          <a:xfrm>
            <a:off x="8074546" y="5880648"/>
            <a:ext cx="1107996" cy="369332"/>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管軼教授</a:t>
            </a:r>
            <a:endParaRPr lang="en-US" dirty="0">
              <a:latin typeface="標楷體" panose="03000509000000000000" pitchFamily="65" charset="-120"/>
              <a:ea typeface="標楷體" panose="03000509000000000000" pitchFamily="65" charset="-120"/>
            </a:endParaRPr>
          </a:p>
        </p:txBody>
      </p:sp>
      <p:sp>
        <p:nvSpPr>
          <p:cNvPr id="17" name="Rectangle 16"/>
          <p:cNvSpPr/>
          <p:nvPr/>
        </p:nvSpPr>
        <p:spPr>
          <a:xfrm>
            <a:off x="4727275" y="3490321"/>
            <a:ext cx="5978106" cy="276999"/>
          </a:xfrm>
          <a:prstGeom prst="rect">
            <a:avLst/>
          </a:prstGeom>
        </p:spPr>
        <p:txBody>
          <a:bodyPr wrap="squar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世</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衞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(https://www.who.int/zh/director-general/former-directors-general)</a:t>
            </a:r>
          </a:p>
        </p:txBody>
      </p:sp>
      <p:sp>
        <p:nvSpPr>
          <p:cNvPr id="19" name="矩形 10">
            <a:extLst>
              <a:ext uri="{FF2B5EF4-FFF2-40B4-BE49-F238E27FC236}">
                <a16:creationId xmlns:a16="http://schemas.microsoft.com/office/drawing/2014/main" id="{D84BB274-8282-417D-BEB0-E54B3EB8010C}"/>
              </a:ext>
            </a:extLst>
          </p:cNvPr>
          <p:cNvSpPr/>
          <p:nvPr/>
        </p:nvSpPr>
        <p:spPr>
          <a:xfrm>
            <a:off x="257176" y="6434646"/>
            <a:ext cx="5426807" cy="276999"/>
          </a:xfrm>
          <a:prstGeom prst="rect">
            <a:avLst/>
          </a:prstGeom>
        </p:spPr>
        <p:txBody>
          <a:bodyPr wrap="none">
            <a:spAutoFit/>
          </a:bodyPr>
          <a:lstStyle/>
          <a:p>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資源來源 </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 </a:t>
            </a:r>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香港大學 </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://www.hku.hk/press/press-releases/detail/c_22611</a:t>
            </a: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.html</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投影片編號版面配置區 1"/>
          <p:cNvSpPr>
            <a:spLocks noGrp="1"/>
          </p:cNvSpPr>
          <p:nvPr>
            <p:ph type="sldNum" sz="quarter" idx="10"/>
          </p:nvPr>
        </p:nvSpPr>
        <p:spPr/>
        <p:txBody>
          <a:bodyPr/>
          <a:lstStyle/>
          <a:p>
            <a:pPr>
              <a:defRPr/>
            </a:pPr>
            <a:fld id="{C68A1375-C6F2-41F5-93BB-BAEEB18A553A}" type="slidenum">
              <a:rPr lang="en-US" altLang="en-US" smtClean="0"/>
              <a:pPr>
                <a:defRPr/>
              </a:pPr>
              <a:t>28</a:t>
            </a:fld>
            <a:endParaRPr lang="en-US" altLang="en-US"/>
          </a:p>
        </p:txBody>
      </p:sp>
    </p:spTree>
    <p:custDataLst>
      <p:tags r:id="rId1"/>
    </p:custDataLst>
    <p:extLst>
      <p:ext uri="{BB962C8B-B14F-4D97-AF65-F5344CB8AC3E}">
        <p14:creationId xmlns:p14="http://schemas.microsoft.com/office/powerpoint/2010/main" val="3734045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4DE95B09-AB90-4799-8E63-0F294DA3D00E}"/>
              </a:ext>
            </a:extLst>
          </p:cNvPr>
          <p:cNvSpPr/>
          <p:nvPr/>
        </p:nvSpPr>
        <p:spPr>
          <a:xfrm>
            <a:off x="439946" y="1424632"/>
            <a:ext cx="11200699" cy="2246769"/>
          </a:xfrm>
          <a:prstGeom prst="rect">
            <a:avLst/>
          </a:prstGeom>
          <a:solidFill>
            <a:schemeClr val="accent6">
              <a:lumMod val="20000"/>
              <a:lumOff val="80000"/>
            </a:schemeClr>
          </a:solidFill>
        </p:spPr>
        <p:txBody>
          <a:bodyPr wrap="square">
            <a:spAutoFit/>
          </a:bodyPr>
          <a:lstStyle/>
          <a:p>
            <a:pPr algn="just"/>
            <a:r>
              <a:rPr lang="zh-CN" altLang="en-US" sz="2800" dirty="0" smtClean="0">
                <a:latin typeface="DFKai-SB" panose="03000509000000000000" pitchFamily="65" charset="-120"/>
                <a:ea typeface="DFKai-SB" panose="03000509000000000000" pitchFamily="65" charset="-120"/>
              </a:rPr>
              <a:t>香港人口</a:t>
            </a:r>
            <a:r>
              <a:rPr lang="zh-CN" altLang="en-US" sz="2800" dirty="0">
                <a:latin typeface="DFKai-SB" panose="03000509000000000000" pitchFamily="65" charset="-120"/>
                <a:ea typeface="DFKai-SB" panose="03000509000000000000" pitchFamily="65" charset="-120"/>
              </a:rPr>
              <a:t>稠密，</a:t>
            </a:r>
            <a:r>
              <a:rPr lang="zh-TW" altLang="en-US" sz="2800" dirty="0">
                <a:latin typeface="DFKai-SB" panose="03000509000000000000" pitchFamily="65" charset="-120"/>
                <a:ea typeface="DFKai-SB" panose="03000509000000000000" pitchFamily="65" charset="-120"/>
              </a:rPr>
              <a:t>而且</a:t>
            </a:r>
            <a:r>
              <a:rPr lang="zh-CN" altLang="en-US" sz="2800" dirty="0">
                <a:latin typeface="DFKai-SB" panose="03000509000000000000" pitchFamily="65" charset="-120"/>
                <a:ea typeface="DFKai-SB" panose="03000509000000000000" pitchFamily="65" charset="-120"/>
              </a:rPr>
              <a:t>是人員和貨物頻密流動的國際樞紐。因此，</a:t>
            </a:r>
            <a:r>
              <a:rPr lang="zh-CN" altLang="en-US" sz="2800" dirty="0" smtClean="0">
                <a:latin typeface="DFKai-SB" panose="03000509000000000000" pitchFamily="65" charset="-120"/>
                <a:ea typeface="DFKai-SB" panose="03000509000000000000" pitchFamily="65" charset="-120"/>
              </a:rPr>
              <a:t>香港</a:t>
            </a:r>
            <a:r>
              <a:rPr lang="zh-TW" altLang="en-US" sz="2800" dirty="0" smtClean="0">
                <a:latin typeface="DFKai-SB" panose="03000509000000000000" pitchFamily="65" charset="-120"/>
                <a:ea typeface="DFKai-SB" panose="03000509000000000000" pitchFamily="65" charset="-120"/>
              </a:rPr>
              <a:t>的</a:t>
            </a:r>
            <a:r>
              <a:rPr lang="zh-CN" altLang="en-US" sz="2800" dirty="0" smtClean="0">
                <a:latin typeface="DFKai-SB" panose="03000509000000000000" pitchFamily="65" charset="-120"/>
                <a:ea typeface="DFKai-SB" panose="03000509000000000000" pitchFamily="65" charset="-120"/>
              </a:rPr>
              <a:t>公共</a:t>
            </a:r>
            <a:r>
              <a:rPr lang="zh-CN" altLang="en-US" sz="2800" dirty="0">
                <a:latin typeface="DFKai-SB" panose="03000509000000000000" pitchFamily="65" charset="-120"/>
                <a:ea typeface="DFKai-SB" panose="03000509000000000000" pitchFamily="65" charset="-120"/>
              </a:rPr>
              <a:t>衞生與傳染病防控難度極大</a:t>
            </a:r>
            <a:r>
              <a:rPr lang="zh-CN" altLang="en-US" sz="2800" dirty="0" smtClean="0">
                <a:latin typeface="DFKai-SB" panose="03000509000000000000" pitchFamily="65" charset="-120"/>
                <a:ea typeface="DFKai-SB" panose="03000509000000000000" pitchFamily="65" charset="-120"/>
              </a:rPr>
              <a:t>。</a:t>
            </a:r>
            <a:r>
              <a:rPr lang="zh-TW" altLang="en-US" sz="2800" dirty="0" smtClean="0">
                <a:latin typeface="DFKai-SB" panose="03000509000000000000" pitchFamily="65" charset="-120"/>
                <a:ea typeface="DFKai-SB" panose="03000509000000000000" pitchFamily="65" charset="-120"/>
              </a:rPr>
              <a:t>過去嚴重</a:t>
            </a:r>
            <a:r>
              <a:rPr lang="zh-TW" altLang="en-US" sz="2800" dirty="0">
                <a:latin typeface="DFKai-SB" panose="03000509000000000000" pitchFamily="65" charset="-120"/>
                <a:ea typeface="DFKai-SB" panose="03000509000000000000" pitchFamily="65" charset="-120"/>
              </a:rPr>
              <a:t>急性呼吸系統綜合症</a:t>
            </a:r>
            <a:r>
              <a:rPr lang="zh-CN" altLang="en-US" sz="2800" dirty="0" smtClean="0">
                <a:latin typeface="DFKai-SB" panose="03000509000000000000" pitchFamily="65" charset="-120"/>
                <a:ea typeface="DFKai-SB" panose="03000509000000000000" pitchFamily="65" charset="-120"/>
              </a:rPr>
              <a:t>等</a:t>
            </a:r>
            <a:r>
              <a:rPr lang="zh-TW" altLang="en-US" sz="2800" dirty="0" smtClean="0">
                <a:latin typeface="DFKai-SB" panose="03000509000000000000" pitchFamily="65" charset="-120"/>
                <a:ea typeface="DFKai-SB" panose="03000509000000000000" pitchFamily="65" charset="-120"/>
              </a:rPr>
              <a:t>新型傳染病</a:t>
            </a:r>
            <a:r>
              <a:rPr lang="zh-CN" altLang="en-US" sz="2800" dirty="0" smtClean="0">
                <a:latin typeface="DFKai-SB" panose="03000509000000000000" pitchFamily="65" charset="-120"/>
                <a:ea typeface="DFKai-SB" panose="03000509000000000000" pitchFamily="65" charset="-120"/>
              </a:rPr>
              <a:t>曾</a:t>
            </a:r>
            <a:r>
              <a:rPr lang="zh-CN" altLang="en-US" sz="2800" dirty="0">
                <a:latin typeface="DFKai-SB" panose="03000509000000000000" pitchFamily="65" charset="-120"/>
                <a:ea typeface="DFKai-SB" panose="03000509000000000000" pitchFamily="65" charset="-120"/>
              </a:rPr>
              <a:t>對香港的公共衞生</a:t>
            </a:r>
            <a:r>
              <a:rPr lang="zh-CN" altLang="en-US" sz="2800" dirty="0" smtClean="0">
                <a:latin typeface="DFKai-SB" panose="03000509000000000000" pitchFamily="65" charset="-120"/>
                <a:ea typeface="DFKai-SB" panose="03000509000000000000" pitchFamily="65" charset="-120"/>
              </a:rPr>
              <a:t>構成嚴峻</a:t>
            </a:r>
            <a:r>
              <a:rPr lang="zh-CN" altLang="en-US" sz="2800" dirty="0">
                <a:latin typeface="DFKai-SB" panose="03000509000000000000" pitchFamily="65" charset="-120"/>
                <a:ea typeface="DFKai-SB" panose="03000509000000000000" pitchFamily="65" charset="-120"/>
              </a:rPr>
              <a:t>的考驗。但</a:t>
            </a:r>
            <a:r>
              <a:rPr lang="zh-CN" altLang="en-US" sz="2800" dirty="0" smtClean="0">
                <a:latin typeface="DFKai-SB" panose="03000509000000000000" pitchFamily="65" charset="-120"/>
                <a:ea typeface="DFKai-SB" panose="03000509000000000000" pitchFamily="65" charset="-120"/>
              </a:rPr>
              <a:t>香港</a:t>
            </a:r>
            <a:r>
              <a:rPr lang="zh-TW" altLang="en-US" sz="2800" dirty="0" smtClean="0">
                <a:latin typeface="DFKai-SB" panose="03000509000000000000" pitchFamily="65" charset="-120"/>
                <a:ea typeface="DFKai-SB" panose="03000509000000000000" pitchFamily="65" charset="-120"/>
              </a:rPr>
              <a:t>特區</a:t>
            </a:r>
            <a:r>
              <a:rPr lang="zh-CN" altLang="en-US" sz="2800" dirty="0" smtClean="0">
                <a:latin typeface="DFKai-SB" panose="03000509000000000000" pitchFamily="65" charset="-120"/>
                <a:ea typeface="DFKai-SB" panose="03000509000000000000" pitchFamily="65" charset="-120"/>
              </a:rPr>
              <a:t>政府</a:t>
            </a:r>
            <a:r>
              <a:rPr lang="zh-CN" altLang="en-US"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市</a:t>
            </a:r>
            <a:r>
              <a:rPr lang="zh-CN" altLang="en-US" sz="2800" dirty="0">
                <a:latin typeface="DFKai-SB" panose="03000509000000000000" pitchFamily="65" charset="-120"/>
                <a:ea typeface="DFKai-SB" panose="03000509000000000000" pitchFamily="65" charset="-120"/>
              </a:rPr>
              <a:t>民及醫護科研人員團結協作</a:t>
            </a:r>
            <a:r>
              <a:rPr lang="zh-CN" altLang="en-US" sz="2800" dirty="0" smtClean="0">
                <a:latin typeface="DFKai-SB" panose="03000509000000000000" pitchFamily="65" charset="-120"/>
                <a:ea typeface="DFKai-SB" panose="03000509000000000000" pitchFamily="65" charset="-120"/>
              </a:rPr>
              <a:t>，</a:t>
            </a:r>
            <a:r>
              <a:rPr lang="zh-TW" altLang="en-US" sz="2800" dirty="0" smtClean="0">
                <a:latin typeface="DFKai-SB" panose="03000509000000000000" pitchFamily="65" charset="-120"/>
                <a:ea typeface="DFKai-SB" panose="03000509000000000000" pitchFamily="65" charset="-120"/>
              </a:rPr>
              <a:t>發展</a:t>
            </a:r>
            <a:r>
              <a:rPr lang="zh-CN" altLang="en-US" sz="2800" dirty="0" smtClean="0">
                <a:latin typeface="DFKai-SB" panose="03000509000000000000" pitchFamily="65" charset="-120"/>
                <a:ea typeface="DFKai-SB" panose="03000509000000000000" pitchFamily="65" charset="-120"/>
              </a:rPr>
              <a:t>有效</a:t>
            </a:r>
            <a:r>
              <a:rPr lang="zh-CN" altLang="en-US" sz="2800" dirty="0">
                <a:latin typeface="DFKai-SB" panose="03000509000000000000" pitchFamily="65" charset="-120"/>
                <a:ea typeface="DFKai-SB" panose="03000509000000000000" pitchFamily="65" charset="-120"/>
              </a:rPr>
              <a:t>的傳染病防控機制</a:t>
            </a:r>
            <a:r>
              <a:rPr lang="zh-CN" altLang="en-US" sz="2800" dirty="0" smtClean="0">
                <a:latin typeface="DFKai-SB" panose="03000509000000000000" pitchFamily="65" charset="-120"/>
                <a:ea typeface="DFKai-SB" panose="03000509000000000000" pitchFamily="65" charset="-120"/>
              </a:rPr>
              <a:t>，為全球</a:t>
            </a:r>
            <a:r>
              <a:rPr lang="zh-CN" altLang="en-US" sz="2800" dirty="0">
                <a:latin typeface="DFKai-SB" panose="03000509000000000000" pitchFamily="65" charset="-120"/>
                <a:ea typeface="DFKai-SB" panose="03000509000000000000" pitchFamily="65" charset="-120"/>
              </a:rPr>
              <a:t>公共衞生</a:t>
            </a:r>
            <a:r>
              <a:rPr lang="zh-CN" altLang="en-US" sz="2800" dirty="0" smtClean="0">
                <a:latin typeface="DFKai-SB" panose="03000509000000000000" pitchFamily="65" charset="-120"/>
                <a:ea typeface="DFKai-SB" panose="03000509000000000000" pitchFamily="65" charset="-120"/>
              </a:rPr>
              <a:t>做出貢獻</a:t>
            </a:r>
            <a:r>
              <a:rPr lang="zh-CN" altLang="en-US" sz="2800" dirty="0">
                <a:latin typeface="DFKai-SB" panose="03000509000000000000" pitchFamily="65" charset="-120"/>
                <a:ea typeface="DFKai-SB" panose="03000509000000000000" pitchFamily="65" charset="-120"/>
              </a:rPr>
              <a:t>。</a:t>
            </a:r>
            <a:endParaRPr lang="zh-TW" altLang="en-US" sz="2000" dirty="0">
              <a:latin typeface="DFKai-SB" panose="03000509000000000000" pitchFamily="65" charset="-120"/>
              <a:ea typeface="DFKai-SB" panose="03000509000000000000" pitchFamily="65" charset="-120"/>
            </a:endParaRPr>
          </a:p>
        </p:txBody>
      </p:sp>
      <p:sp>
        <p:nvSpPr>
          <p:cNvPr id="3" name="任意多边形: 形状 2">
            <a:extLst>
              <a:ext uri="{FF2B5EF4-FFF2-40B4-BE49-F238E27FC236}">
                <a16:creationId xmlns:a16="http://schemas.microsoft.com/office/drawing/2014/main" id="{97BA305D-56C4-4536-A4C5-5AC12A53A338}"/>
              </a:ext>
            </a:extLst>
          </p:cNvPr>
          <p:cNvSpPr/>
          <p:nvPr/>
        </p:nvSpPr>
        <p:spPr>
          <a:xfrm>
            <a:off x="4061657" y="872435"/>
            <a:ext cx="4616194" cy="4518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2800" b="1" dirty="0" smtClean="0">
                <a:latin typeface="DFKai-SB" panose="03000509000000000000" pitchFamily="65" charset="-120"/>
                <a:ea typeface="DFKai-SB" panose="03000509000000000000" pitchFamily="65" charset="-120"/>
              </a:rPr>
              <a:t>對</a:t>
            </a:r>
            <a:r>
              <a:rPr lang="zh-CN" altLang="en-US" sz="2800" b="1" dirty="0">
                <a:latin typeface="DFKai-SB" panose="03000509000000000000" pitchFamily="65" charset="-120"/>
                <a:ea typeface="DFKai-SB" panose="03000509000000000000" pitchFamily="65" charset="-120"/>
              </a:rPr>
              <a:t>全球傳染病防控的貢獻</a:t>
            </a:r>
          </a:p>
        </p:txBody>
      </p:sp>
      <p:sp>
        <p:nvSpPr>
          <p:cNvPr id="4" name="任意多边形: 形状 4">
            <a:extLst>
              <a:ext uri="{FF2B5EF4-FFF2-40B4-BE49-F238E27FC236}">
                <a16:creationId xmlns:a16="http://schemas.microsoft.com/office/drawing/2014/main" id="{CD5D41F3-C468-4F25-B01C-DAA0A07678B5}"/>
              </a:ext>
            </a:extLst>
          </p:cNvPr>
          <p:cNvSpPr/>
          <p:nvPr/>
        </p:nvSpPr>
        <p:spPr>
          <a:xfrm>
            <a:off x="2654334" y="189535"/>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香港對</a:t>
            </a:r>
            <a:r>
              <a:rPr lang="zh-TW" altLang="en-US" sz="4000" b="1" dirty="0">
                <a:solidFill>
                  <a:srgbClr val="FFFFFF"/>
                </a:solidFill>
                <a:latin typeface="DFKai-SB" panose="03000509000000000000" pitchFamily="65" charset="-120"/>
                <a:ea typeface="DFKai-SB" panose="03000509000000000000" pitchFamily="65" charset="-120"/>
                <a:sym typeface="+mn-ea"/>
              </a:rPr>
              <a:t>全球公共衞生的貢獻</a:t>
            </a:r>
          </a:p>
        </p:txBody>
      </p:sp>
      <p:sp>
        <p:nvSpPr>
          <p:cNvPr id="5" name="Freeform 5">
            <a:extLst>
              <a:ext uri="{FF2B5EF4-FFF2-40B4-BE49-F238E27FC236}">
                <a16:creationId xmlns:a16="http://schemas.microsoft.com/office/drawing/2014/main" id="{B3463F93-41B1-4BA6-90E9-39D51FFDBA76}"/>
              </a:ext>
            </a:extLst>
          </p:cNvPr>
          <p:cNvSpPr/>
          <p:nvPr/>
        </p:nvSpPr>
        <p:spPr bwMode="auto">
          <a:xfrm>
            <a:off x="3591471" y="872435"/>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6" name="标题 1">
            <a:extLst>
              <a:ext uri="{FF2B5EF4-FFF2-40B4-BE49-F238E27FC236}">
                <a16:creationId xmlns:a16="http://schemas.microsoft.com/office/drawing/2014/main" id="{CF40620A-8C9F-4724-897B-E1FE0116C13D}"/>
              </a:ext>
            </a:extLst>
          </p:cNvPr>
          <p:cNvSpPr txBox="1">
            <a:spLocks noChangeArrowheads="1"/>
          </p:cNvSpPr>
          <p:nvPr/>
        </p:nvSpPr>
        <p:spPr bwMode="auto">
          <a:xfrm>
            <a:off x="4296228" y="3671401"/>
            <a:ext cx="3427562" cy="5232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gn="ctr">
              <a:lnSpc>
                <a:spcPct val="100000"/>
              </a:lnSpc>
              <a:spcBef>
                <a:spcPct val="0"/>
              </a:spcBef>
              <a:buNone/>
              <a:defRPr sz="2800" b="1">
                <a:latin typeface="DFKai-SB" panose="03000509000000000000" pitchFamily="65" charset="-120"/>
                <a:ea typeface="DFKai-SB" panose="03000509000000000000" pitchFamily="65" charset="-120"/>
                <a:cs typeface="+mj-cs"/>
              </a:defRPr>
            </a:lvl1pPr>
          </a:lstStyle>
          <a:p>
            <a:r>
              <a:rPr lang="zh-CN" altLang="en-US" dirty="0" smtClean="0">
                <a:sym typeface="宋体" panose="02010600030101010101" pitchFamily="2" charset="-122"/>
              </a:rPr>
              <a:t>及時</a:t>
            </a:r>
            <a:r>
              <a:rPr lang="zh-CN" altLang="en-US" dirty="0">
                <a:sym typeface="宋体" panose="02010600030101010101" pitchFamily="2" charset="-122"/>
              </a:rPr>
              <a:t>修訂防疫法例</a:t>
            </a:r>
            <a:endParaRPr lang="zh-CN" altLang="en-US" dirty="0"/>
          </a:p>
        </p:txBody>
      </p:sp>
      <p:sp>
        <p:nvSpPr>
          <p:cNvPr id="7" name="矩形 3">
            <a:extLst>
              <a:ext uri="{FF2B5EF4-FFF2-40B4-BE49-F238E27FC236}">
                <a16:creationId xmlns:a16="http://schemas.microsoft.com/office/drawing/2014/main" id="{B4173028-32A0-4B24-8239-66369A4B6A0F}"/>
              </a:ext>
            </a:extLst>
          </p:cNvPr>
          <p:cNvSpPr/>
          <p:nvPr/>
        </p:nvSpPr>
        <p:spPr>
          <a:xfrm>
            <a:off x="586405" y="4208023"/>
            <a:ext cx="11054241" cy="1292662"/>
          </a:xfrm>
          <a:prstGeom prst="rect">
            <a:avLst/>
          </a:prstGeom>
          <a:solidFill>
            <a:schemeClr val="accent2">
              <a:lumMod val="20000"/>
              <a:lumOff val="80000"/>
            </a:schemeClr>
          </a:solidFill>
          <a:ln>
            <a:solidFill>
              <a:schemeClr val="accent2">
                <a:lumMod val="20000"/>
                <a:lumOff val="80000"/>
              </a:schemeClr>
            </a:solidFill>
          </a:ln>
        </p:spPr>
        <p:txBody>
          <a:bodyPr wrap="square">
            <a:spAutoFit/>
          </a:bodyPr>
          <a:lstStyle/>
          <a:p>
            <a:r>
              <a:rPr lang="zh-CN" altLang="en-US" sz="2600" dirty="0" smtClean="0">
                <a:latin typeface="DFKai-SB" panose="03000509000000000000" pitchFamily="65" charset="-120"/>
                <a:ea typeface="DFKai-SB" panose="03000509000000000000" pitchFamily="65" charset="-120"/>
              </a:rPr>
              <a:t>香港</a:t>
            </a:r>
            <a:r>
              <a:rPr lang="zh-CN" altLang="en-US" sz="2600" dirty="0">
                <a:latin typeface="DFKai-SB" panose="03000509000000000000" pitchFamily="65" charset="-120"/>
                <a:ea typeface="DFKai-SB" panose="03000509000000000000" pitchFamily="65" charset="-120"/>
              </a:rPr>
              <a:t>配合</a:t>
            </a:r>
            <a:r>
              <a:rPr lang="zh-CN" altLang="en-US" sz="2600" dirty="0" smtClean="0">
                <a:latin typeface="DFKai-SB" panose="03000509000000000000" pitchFamily="65" charset="-120"/>
                <a:ea typeface="DFKai-SB" panose="03000509000000000000" pitchFamily="65" charset="-120"/>
              </a:rPr>
              <a:t>世衞新</a:t>
            </a:r>
            <a:r>
              <a:rPr lang="zh-CN" altLang="en-US" sz="2600" dirty="0">
                <a:latin typeface="DFKai-SB" panose="03000509000000000000" pitchFamily="65" charset="-120"/>
                <a:ea typeface="DFKai-SB" panose="03000509000000000000" pitchFamily="65" charset="-120"/>
              </a:rPr>
              <a:t>修改的</a:t>
            </a:r>
            <a:r>
              <a:rPr lang="en-US" altLang="zh-CN" sz="2600" dirty="0">
                <a:latin typeface="DFKai-SB" panose="03000509000000000000" pitchFamily="65" charset="-120"/>
                <a:ea typeface="DFKai-SB" panose="03000509000000000000" pitchFamily="65" charset="-120"/>
              </a:rPr>
              <a:t>《</a:t>
            </a:r>
            <a:r>
              <a:rPr lang="zh-CN" altLang="en-US" sz="2600" dirty="0">
                <a:latin typeface="DFKai-SB" panose="03000509000000000000" pitchFamily="65" charset="-120"/>
                <a:ea typeface="DFKai-SB" panose="03000509000000000000" pitchFamily="65" charset="-120"/>
              </a:rPr>
              <a:t>國際衞生條例（</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2005</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，對</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預防及控制疾病條例</a:t>
            </a:r>
            <a:r>
              <a:rPr lang="en-US" altLang="zh-CN" sz="26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進行</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修訂，提高防疫能力</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，為全球</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傳染病防控提供監測數據，加強國際合作，配合全球疫情防控，共同應對未來國際上可能發生的大型疫情。</a:t>
            </a:r>
            <a:endParaRPr lang="en-US" altLang="zh-CN" sz="2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Rectangle 8"/>
          <p:cNvSpPr/>
          <p:nvPr/>
        </p:nvSpPr>
        <p:spPr>
          <a:xfrm>
            <a:off x="586405" y="5641171"/>
            <a:ext cx="8281461" cy="276999"/>
          </a:xfrm>
          <a:prstGeom prst="rect">
            <a:avLst/>
          </a:prstGeom>
        </p:spPr>
        <p:txBody>
          <a:bodyPr wrap="square">
            <a:spAutoFit/>
          </a:bodyPr>
          <a:lstStyle/>
          <a:p>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 </a:t>
            </a: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香港衞生</a:t>
            </a:r>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署</a:t>
            </a:r>
            <a:r>
              <a:rPr lang="en-US" altLang="zh-TW" sz="1200" dirty="0" smtClean="0">
                <a:latin typeface="Times New Roman" panose="02020603050405020304" pitchFamily="18" charset="0"/>
                <a:cs typeface="Times New Roman" panose="02020603050405020304" pitchFamily="18" charset="0"/>
              </a:rPr>
              <a:t> (</a:t>
            </a:r>
            <a:r>
              <a:rPr lang="en-US" altLang="zh-HK"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smtClean="0">
                <a:latin typeface="Times New Roman" panose="02020603050405020304" pitchFamily="18" charset="0"/>
                <a:ea typeface="標楷體" panose="03000509000000000000" pitchFamily="65" charset="-120"/>
                <a:cs typeface="Times New Roman" panose="02020603050405020304" pitchFamily="18" charset="0"/>
              </a:rPr>
              <a:t>www.dh.gov.hk/tc_chi/useful/useful_Regulations/useful_Regulations.html</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Rectangle 9"/>
          <p:cNvSpPr/>
          <p:nvPr/>
        </p:nvSpPr>
        <p:spPr>
          <a:xfrm>
            <a:off x="586405" y="6058656"/>
            <a:ext cx="11054240" cy="369332"/>
          </a:xfrm>
          <a:prstGeom prst="rect">
            <a:avLst/>
          </a:prstGeom>
          <a:solidFill>
            <a:schemeClr val="accent6">
              <a:lumMod val="20000"/>
              <a:lumOff val="80000"/>
            </a:schemeClr>
          </a:solidFill>
        </p:spPr>
        <p:txBody>
          <a:bodyPr wrap="square">
            <a:spAutoFit/>
          </a:bodyPr>
          <a:lstStyle/>
          <a:p>
            <a:r>
              <a:rPr lang="zh-TW" altLang="en-US" dirty="0">
                <a:latin typeface="DFKai-SB" panose="03000509000000000000" pitchFamily="65" charset="-120"/>
                <a:ea typeface="DFKai-SB" panose="03000509000000000000" pitchFamily="65" charset="-120"/>
              </a:rPr>
              <a:t>* </a:t>
            </a:r>
            <a:r>
              <a:rPr lang="zh-TW" altLang="en-US" dirty="0" smtClean="0">
                <a:latin typeface="DFKai-SB" panose="03000509000000000000" pitchFamily="65" charset="-120"/>
                <a:ea typeface="DFKai-SB" panose="03000509000000000000" pitchFamily="65" charset="-120"/>
              </a:rPr>
              <a:t>有關說明請參考簡報「</a:t>
            </a:r>
            <a:r>
              <a:rPr lang="zh-TW" altLang="en-US" dirty="0">
                <a:latin typeface="DFKai-SB" panose="03000509000000000000" pitchFamily="65" charset="-120"/>
                <a:ea typeface="DFKai-SB" panose="03000509000000000000" pitchFamily="65" charset="-120"/>
              </a:rPr>
              <a:t>世界衞生組織於全球公共衞生事務的角色和功能</a:t>
            </a:r>
            <a:r>
              <a:rPr lang="zh-TW" altLang="en-US" dirty="0" smtClean="0">
                <a:latin typeface="DFKai-SB" panose="03000509000000000000" pitchFamily="65" charset="-120"/>
                <a:ea typeface="DFKai-SB" panose="03000509000000000000" pitchFamily="65" charset="-120"/>
              </a:rPr>
              <a:t>」中的相關例子。</a:t>
            </a:r>
            <a:endParaRPr lang="zh-TW" altLang="en-US" dirty="0">
              <a:latin typeface="DFKai-SB" panose="03000509000000000000" pitchFamily="65" charset="-120"/>
              <a:ea typeface="DFKai-SB" panose="03000509000000000000" pitchFamily="65" charset="-120"/>
            </a:endParaRPr>
          </a:p>
        </p:txBody>
      </p:sp>
      <p:sp>
        <p:nvSpPr>
          <p:cNvPr id="2" name="投影片編號版面配置區 1"/>
          <p:cNvSpPr>
            <a:spLocks noGrp="1"/>
          </p:cNvSpPr>
          <p:nvPr>
            <p:ph type="sldNum" sz="quarter" idx="10"/>
          </p:nvPr>
        </p:nvSpPr>
        <p:spPr/>
        <p:txBody>
          <a:bodyPr/>
          <a:lstStyle/>
          <a:p>
            <a:pPr>
              <a:defRPr/>
            </a:pPr>
            <a:fld id="{C68A1375-C6F2-41F5-93BB-BAEEB18A553A}" type="slidenum">
              <a:rPr lang="en-US" altLang="en-US" smtClean="0"/>
              <a:pPr>
                <a:defRPr/>
              </a:pPr>
              <a:t>29</a:t>
            </a:fld>
            <a:endParaRPr lang="en-US" altLang="en-US"/>
          </a:p>
        </p:txBody>
      </p:sp>
    </p:spTree>
    <p:extLst>
      <p:ext uri="{BB962C8B-B14F-4D97-AF65-F5344CB8AC3E}">
        <p14:creationId xmlns:p14="http://schemas.microsoft.com/office/powerpoint/2010/main" val="22039491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a:extLst>
              <a:ext uri="{FF2B5EF4-FFF2-40B4-BE49-F238E27FC236}">
                <a16:creationId xmlns:a16="http://schemas.microsoft.com/office/drawing/2014/main" id="{DE3C72B6-D93B-488B-B28F-7EC9DFFE15ED}"/>
              </a:ext>
            </a:extLst>
          </p:cNvPr>
          <p:cNvGrpSpPr/>
          <p:nvPr/>
        </p:nvGrpSpPr>
        <p:grpSpPr>
          <a:xfrm>
            <a:off x="194725" y="232757"/>
            <a:ext cx="1792017" cy="559562"/>
            <a:chOff x="1193537" y="1344264"/>
            <a:chExt cx="1832128" cy="674687"/>
          </a:xfrm>
        </p:grpSpPr>
        <p:sp>
          <p:nvSpPr>
            <p:cNvPr id="24" name="矩形 23">
              <a:extLst>
                <a:ext uri="{FF2B5EF4-FFF2-40B4-BE49-F238E27FC236}">
                  <a16:creationId xmlns:a16="http://schemas.microsoft.com/office/drawing/2014/main" id="{CCB2EC58-1CFB-4E43-9389-04A6E17C5C98}"/>
                </a:ext>
              </a:extLst>
            </p:cNvPr>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5" name="矩形 24">
              <a:extLst>
                <a:ext uri="{FF2B5EF4-FFF2-40B4-BE49-F238E27FC236}">
                  <a16:creationId xmlns:a16="http://schemas.microsoft.com/office/drawing/2014/main" id="{A7569E0D-4F74-4931-B81D-8C6044E11048}"/>
                </a:ext>
              </a:extLst>
            </p:cNvPr>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 name="文本框 25">
              <a:extLst>
                <a:ext uri="{FF2B5EF4-FFF2-40B4-BE49-F238E27FC236}">
                  <a16:creationId xmlns:a16="http://schemas.microsoft.com/office/drawing/2014/main" id="{DAE7DDBE-1733-4770-A986-ACF67435F763}"/>
                </a:ext>
              </a:extLst>
            </p:cNvPr>
            <p:cNvSpPr txBox="1">
              <a:spLocks noChangeArrowheads="1"/>
            </p:cNvSpPr>
            <p:nvPr/>
          </p:nvSpPr>
          <p:spPr bwMode="auto">
            <a:xfrm>
              <a:off x="1557074" y="1344264"/>
              <a:ext cx="950785" cy="63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en-US" sz="2800" b="1" dirty="0">
                  <a:latin typeface="Microsoft JhengHei" panose="020B0604030504040204" pitchFamily="34" charset="-120"/>
                  <a:ea typeface="Microsoft JhengHei" panose="020B0604030504040204" pitchFamily="34" charset="-120"/>
                </a:rPr>
                <a:t>引</a:t>
              </a:r>
              <a:r>
                <a:rPr lang="zh-CN" altLang="en-US" sz="2800" b="1" dirty="0" smtClean="0">
                  <a:latin typeface="Microsoft JhengHei" panose="020B0604030504040204" pitchFamily="34" charset="-120"/>
                  <a:ea typeface="Microsoft JhengHei" panose="020B0604030504040204" pitchFamily="34" charset="-120"/>
                </a:rPr>
                <a:t>入</a:t>
              </a:r>
              <a:endParaRPr lang="zh-CN" altLang="en-US" sz="2800" b="1" dirty="0">
                <a:latin typeface="Microsoft JhengHei" panose="020B0604030504040204" pitchFamily="34" charset="-120"/>
                <a:ea typeface="Microsoft JhengHei" panose="020B0604030504040204" pitchFamily="34" charset="-120"/>
              </a:endParaRPr>
            </a:p>
          </p:txBody>
        </p:sp>
        <p:cxnSp>
          <p:nvCxnSpPr>
            <p:cNvPr id="27" name="直接连接符 26">
              <a:extLst>
                <a:ext uri="{FF2B5EF4-FFF2-40B4-BE49-F238E27FC236}">
                  <a16:creationId xmlns:a16="http://schemas.microsoft.com/office/drawing/2014/main" id="{3C4DD004-5280-4230-A289-41AAE5EFFA6E}"/>
                </a:ext>
              </a:extLst>
            </p:cNvPr>
            <p:cNvCxnSpPr>
              <a:cxnSpLocks/>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8" name="任意多边形: 形状 4">
            <a:extLst>
              <a:ext uri="{FF2B5EF4-FFF2-40B4-BE49-F238E27FC236}">
                <a16:creationId xmlns:a16="http://schemas.microsoft.com/office/drawing/2014/main" id="{CD5D41F3-C468-4F25-B01C-DAA0A07678B5}"/>
              </a:ext>
            </a:extLst>
          </p:cNvPr>
          <p:cNvSpPr/>
          <p:nvPr/>
        </p:nvSpPr>
        <p:spPr>
          <a:xfrm>
            <a:off x="2538151" y="174295"/>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國家</a:t>
            </a:r>
            <a:r>
              <a:rPr lang="zh-TW" altLang="en-US" sz="4000" b="1" dirty="0">
                <a:solidFill>
                  <a:srgbClr val="FFFFFF"/>
                </a:solidFill>
                <a:latin typeface="DFKai-SB" panose="03000509000000000000" pitchFamily="65" charset="-120"/>
                <a:ea typeface="DFKai-SB" panose="03000509000000000000" pitchFamily="65" charset="-120"/>
                <a:sym typeface="+mn-ea"/>
              </a:rPr>
              <a:t>對全球公共衞生的貢獻</a:t>
            </a:r>
          </a:p>
        </p:txBody>
      </p:sp>
      <p:sp>
        <p:nvSpPr>
          <p:cNvPr id="29" name="Rectangle 28"/>
          <p:cNvSpPr/>
          <p:nvPr/>
        </p:nvSpPr>
        <p:spPr>
          <a:xfrm>
            <a:off x="464126" y="1110939"/>
            <a:ext cx="11384479" cy="1200329"/>
          </a:xfrm>
          <a:prstGeom prst="rect">
            <a:avLst/>
          </a:prstGeom>
          <a:solidFill>
            <a:schemeClr val="accent6">
              <a:lumMod val="20000"/>
              <a:lumOff val="80000"/>
            </a:schemeClr>
          </a:solidFill>
          <a:ln>
            <a:solidFill>
              <a:schemeClr val="accent6">
                <a:lumMod val="20000"/>
                <a:lumOff val="80000"/>
              </a:schemeClr>
            </a:solidFill>
          </a:ln>
        </p:spPr>
        <p:txBody>
          <a:bodyPr wrap="square">
            <a:spAutoFit/>
          </a:bodyPr>
          <a:lstStyle/>
          <a:p>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自中華人民共和國建立特別</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是改革開放以來</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，國家不斷致力改善民眾健康、提升公共衞生水平，令國家醫療衞生</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服務體系日益健全，人民健康水平和身體素質持續</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提高，並積極為全球公共衞生作出貢獻。</a:t>
            </a:r>
            <a:endPar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0" name="文本框 2">
            <a:extLst>
              <a:ext uri="{FF2B5EF4-FFF2-40B4-BE49-F238E27FC236}">
                <a16:creationId xmlns:a16="http://schemas.microsoft.com/office/drawing/2014/main" id="{8933C02B-AF87-4927-9C4B-DA6FD9D02D5E}"/>
              </a:ext>
            </a:extLst>
          </p:cNvPr>
          <p:cNvSpPr txBox="1"/>
          <p:nvPr/>
        </p:nvSpPr>
        <p:spPr>
          <a:xfrm>
            <a:off x="403759" y="3088231"/>
            <a:ext cx="11384479" cy="830997"/>
          </a:xfrm>
          <a:prstGeom prst="rect">
            <a:avLst/>
          </a:prstGeom>
          <a:noFill/>
          <a:ln w="38100">
            <a:solidFill>
              <a:srgbClr val="FF0000"/>
            </a:solidFill>
          </a:ln>
        </p:spPr>
        <p:txBody>
          <a:bodyPr wrap="square" rtlCol="0">
            <a:spAutoFit/>
          </a:bodyPr>
          <a:lstStyle/>
          <a:p>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為改善</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衞生</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情況</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國家早於</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195</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0</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年</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代起</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全</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面</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開展消除害蟲預防疾病</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，改善</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環境衞生等一系列政策</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國家</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衞生</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素質和健康水準大幅</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提升</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，得到國際肯定</a:t>
            </a:r>
            <a:r>
              <a:rPr lang="zh-CN" altLang="en-US" sz="2400" dirty="0" smtClean="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p:txBody>
      </p:sp>
      <p:sp>
        <p:nvSpPr>
          <p:cNvPr id="2" name="Rectangle 1"/>
          <p:cNvSpPr/>
          <p:nvPr/>
        </p:nvSpPr>
        <p:spPr>
          <a:xfrm>
            <a:off x="464126" y="3916600"/>
            <a:ext cx="6096000" cy="276999"/>
          </a:xfrm>
          <a:prstGeom prst="rect">
            <a:avLst/>
          </a:prstGeom>
        </p:spPr>
        <p:txBody>
          <a:bodyPr>
            <a:spAutoFit/>
          </a:bodyPr>
          <a:lstStyle/>
          <a:p>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 </a:t>
            </a: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中國政府</a:t>
            </a:r>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網 </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http://www.gov.cn/xinwen/2017-07/05/content_5208242.htm</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1" name="矩形 4">
            <a:extLst>
              <a:ext uri="{FF2B5EF4-FFF2-40B4-BE49-F238E27FC236}">
                <a16:creationId xmlns:a16="http://schemas.microsoft.com/office/drawing/2014/main" id="{37828547-7CC6-402E-8864-20C5454E19B7}"/>
              </a:ext>
            </a:extLst>
          </p:cNvPr>
          <p:cNvSpPr/>
          <p:nvPr/>
        </p:nvSpPr>
        <p:spPr>
          <a:xfrm>
            <a:off x="412384" y="4302111"/>
            <a:ext cx="9588139" cy="1569660"/>
          </a:xfrm>
          <a:prstGeom prst="rect">
            <a:avLst/>
          </a:prstGeom>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just">
              <a:spcAft>
                <a:spcPts val="0"/>
              </a:spcAft>
            </a:pP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1978</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年以來，國</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家推動</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計劃免疫</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加強</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疫苗預防接種，</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提高民眾</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的健</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康</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水平，以預防和控制特定傳染病的發生和</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流行。這計劃被稱許為</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非常成功和極具成本效益的公共</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衞</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生</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干</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預舉措，</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讓許多</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兒童得到保護，免於感染疫苗可預防的疾病</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zh-CN" sz="2400" kern="100" dirty="0">
              <a:latin typeface="Times New Roman" panose="02020603050405020304" pitchFamily="18" charset="0"/>
              <a:cs typeface="Times New Roman" panose="02020603050405020304" pitchFamily="18" charset="0"/>
            </a:endParaRPr>
          </a:p>
        </p:txBody>
      </p:sp>
      <p:sp>
        <p:nvSpPr>
          <p:cNvPr id="32" name="矩形 10"/>
          <p:cNvSpPr/>
          <p:nvPr/>
        </p:nvSpPr>
        <p:spPr>
          <a:xfrm>
            <a:off x="372514" y="6016237"/>
            <a:ext cx="9020868" cy="461665"/>
          </a:xfrm>
          <a:prstGeom prst="rect">
            <a:avLst/>
          </a:prstGeom>
        </p:spPr>
        <p:txBody>
          <a:bodyPr wrap="squar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有關上述計劃成就，請點擊圖片參考資料：聯合國兒童基金會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中國</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200" dirty="0">
                <a:latin typeface="Times New Roman" panose="02020603050405020304" pitchFamily="18" charset="0"/>
                <a:ea typeface="標楷體" panose="03000509000000000000" pitchFamily="65" charset="-120"/>
                <a:cs typeface="Times New Roman" panose="02020603050405020304" pitchFamily="18" charset="0"/>
              </a:rPr>
              <a:t>://www.unicef.cn/sites/unicef.org.china/files/2019-06/04CN-%</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E5%9B%BD%E5%AE%B6%E5%85%8D%E7%96%AB%E8%A7%84%E5%88%92%20Atlas%202018.pdf</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200" dirty="0" smtClean="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0" name="Picture 9">
            <a:hlinkClick r:id="rId2"/>
          </p:cNvPr>
          <p:cNvPicPr>
            <a:picLocks noChangeAspect="1"/>
          </p:cNvPicPr>
          <p:nvPr/>
        </p:nvPicPr>
        <p:blipFill>
          <a:blip r:embed="rId3"/>
          <a:stretch>
            <a:fillRect/>
          </a:stretch>
        </p:blipFill>
        <p:spPr>
          <a:xfrm>
            <a:off x="10231183" y="4302111"/>
            <a:ext cx="1557055" cy="2467654"/>
          </a:xfrm>
          <a:prstGeom prst="rect">
            <a:avLst/>
          </a:prstGeom>
        </p:spPr>
      </p:pic>
      <p:pic>
        <p:nvPicPr>
          <p:cNvPr id="33" name="Picture 32"/>
          <p:cNvPicPr>
            <a:picLocks noChangeAspect="1"/>
          </p:cNvPicPr>
          <p:nvPr/>
        </p:nvPicPr>
        <p:blipFill>
          <a:blip r:embed="rId4"/>
          <a:stretch>
            <a:fillRect/>
          </a:stretch>
        </p:blipFill>
        <p:spPr>
          <a:xfrm>
            <a:off x="502449" y="2409567"/>
            <a:ext cx="1594256" cy="580365"/>
          </a:xfrm>
          <a:prstGeom prst="rect">
            <a:avLst/>
          </a:prstGeom>
        </p:spPr>
      </p:pic>
      <p:sp>
        <p:nvSpPr>
          <p:cNvPr id="3" name="投影片編號版面配置區 2"/>
          <p:cNvSpPr>
            <a:spLocks noGrp="1"/>
          </p:cNvSpPr>
          <p:nvPr>
            <p:ph type="sldNum" sz="quarter" idx="10"/>
          </p:nvPr>
        </p:nvSpPr>
        <p:spPr/>
        <p:txBody>
          <a:bodyPr/>
          <a:lstStyle/>
          <a:p>
            <a:pPr>
              <a:defRPr/>
            </a:pPr>
            <a:fld id="{C68A1375-C6F2-41F5-93BB-BAEEB18A553A}" type="slidenum">
              <a:rPr lang="en-US" altLang="en-US" smtClean="0"/>
              <a:pPr>
                <a:defRPr/>
              </a:pPr>
              <a:t>3</a:t>
            </a:fld>
            <a:endParaRPr lang="en-US" altLang="en-US"/>
          </a:p>
        </p:txBody>
      </p:sp>
    </p:spTree>
    <p:extLst>
      <p:ext uri="{BB962C8B-B14F-4D97-AF65-F5344CB8AC3E}">
        <p14:creationId xmlns:p14="http://schemas.microsoft.com/office/powerpoint/2010/main" val="42851111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08ABB740-15C1-4165-A4CD-C868903D11A8}"/>
              </a:ext>
            </a:extLst>
          </p:cNvPr>
          <p:cNvSpPr txBox="1">
            <a:spLocks noChangeArrowheads="1"/>
          </p:cNvSpPr>
          <p:nvPr/>
        </p:nvSpPr>
        <p:spPr bwMode="auto">
          <a:xfrm>
            <a:off x="4716445" y="1037292"/>
            <a:ext cx="2607379" cy="4801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en-US" altLang="zh-TW" sz="2800" b="1" dirty="0">
                <a:latin typeface="Times New Roman" panose="02020603050405020304" pitchFamily="18" charset="0"/>
                <a:cs typeface="Times New Roman" panose="02020603050405020304" pitchFamily="18" charset="0"/>
              </a:rPr>
              <a:t>A</a:t>
            </a:r>
            <a:r>
              <a:rPr lang="en-US" altLang="zh-TW" sz="2800" b="1" dirty="0" smtClean="0">
                <a:latin typeface="Times New Roman" panose="02020603050405020304" pitchFamily="18" charset="0"/>
                <a:cs typeface="Times New Roman" panose="02020603050405020304" pitchFamily="18" charset="0"/>
              </a:rPr>
              <a:t>:</a:t>
            </a:r>
            <a:r>
              <a:rPr lang="zh-CN" altLang="en-US" sz="2800" b="1" dirty="0" smtClean="0"/>
              <a:t>禽</a:t>
            </a:r>
            <a:r>
              <a:rPr lang="zh-CN" altLang="en-US" sz="2800" b="1" dirty="0"/>
              <a:t>流</a:t>
            </a:r>
            <a:r>
              <a:rPr lang="zh-CN" altLang="en-US" sz="2800" b="1" dirty="0" smtClean="0"/>
              <a:t>感防控</a:t>
            </a:r>
            <a:r>
              <a:rPr lang="zh-TW" altLang="en-US" sz="2000" b="1" dirty="0" smtClean="0"/>
              <a:t>*</a:t>
            </a:r>
            <a:endParaRPr lang="zh-CN" altLang="en-US" sz="2000" b="1" dirty="0"/>
          </a:p>
        </p:txBody>
      </p:sp>
      <p:sp>
        <p:nvSpPr>
          <p:cNvPr id="10" name="矩形 9">
            <a:extLst>
              <a:ext uri="{FF2B5EF4-FFF2-40B4-BE49-F238E27FC236}">
                <a16:creationId xmlns:a16="http://schemas.microsoft.com/office/drawing/2014/main" id="{73E1A357-0C87-42B9-8F60-D3B16619435A}"/>
              </a:ext>
            </a:extLst>
          </p:cNvPr>
          <p:cNvSpPr/>
          <p:nvPr/>
        </p:nvSpPr>
        <p:spPr>
          <a:xfrm>
            <a:off x="583399" y="5982202"/>
            <a:ext cx="10969925" cy="769441"/>
          </a:xfrm>
          <a:prstGeom prst="rect">
            <a:avLst/>
          </a:prstGeom>
        </p:spPr>
        <p:txBody>
          <a:bodyPr wrap="square">
            <a:spAutoFit/>
          </a:bodyPr>
          <a:lstStyle/>
          <a:p>
            <a:r>
              <a:rPr lang="zh-TW" altLang="en-US" sz="1100" dirty="0" smtClean="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100" dirty="0" smtClean="0">
                <a:latin typeface="Times New Roman" panose="02020603050405020304" pitchFamily="18" charset="0"/>
                <a:ea typeface="DFKai-SB" panose="03000509000000000000" pitchFamily="65" charset="-120"/>
                <a:cs typeface="Times New Roman" panose="02020603050405020304" pitchFamily="18" charset="0"/>
              </a:rPr>
              <a:t>: </a:t>
            </a:r>
          </a:p>
          <a:p>
            <a:pPr marL="171450" indent="-171450">
              <a:buFont typeface="Arial" panose="020B0604020202020204" pitchFamily="34" charset="0"/>
              <a:buChar char="•"/>
            </a:pPr>
            <a:r>
              <a:rPr lang="zh-TW" altLang="en-US" sz="1100" dirty="0" smtClean="0">
                <a:latin typeface="Times New Roman" panose="02020603050405020304" pitchFamily="18" charset="0"/>
                <a:ea typeface="DFKai-SB" panose="03000509000000000000" pitchFamily="65" charset="-120"/>
                <a:cs typeface="Times New Roman" panose="02020603050405020304" pitchFamily="18" charset="0"/>
              </a:rPr>
              <a:t>政府新聞公報 </a:t>
            </a:r>
            <a:r>
              <a:rPr lang="en-US" altLang="zh-TW" sz="1100" dirty="0" smtClean="0">
                <a:latin typeface="Times New Roman" panose="02020603050405020304" pitchFamily="18" charset="0"/>
                <a:ea typeface="DFKai-SB" panose="03000509000000000000" pitchFamily="65" charset="-120"/>
                <a:cs typeface="Times New Roman" panose="02020603050405020304" pitchFamily="18" charset="0"/>
              </a:rPr>
              <a:t>( </a:t>
            </a:r>
            <a:r>
              <a:rPr lang="zh-CN" altLang="en-US" sz="11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zh-CN" altLang="en-US" sz="1100" dirty="0">
                <a:latin typeface="Times New Roman" panose="02020603050405020304" pitchFamily="18" charset="0"/>
                <a:ea typeface="DFKai-SB" panose="03000509000000000000" pitchFamily="65" charset="-120"/>
                <a:cs typeface="Times New Roman" panose="02020603050405020304" pitchFamily="18" charset="0"/>
              </a:rPr>
              <a:t>://www.info.gov.hk/gia/general/200510/21/P200510210104</a:t>
            </a:r>
            <a:r>
              <a:rPr lang="zh-CN" altLang="en-US" sz="1100" dirty="0" smtClean="0">
                <a:latin typeface="Times New Roman" panose="02020603050405020304" pitchFamily="18" charset="0"/>
                <a:ea typeface="DFKai-SB" panose="03000509000000000000" pitchFamily="65" charset="-120"/>
                <a:cs typeface="Times New Roman" panose="02020603050405020304" pitchFamily="18" charset="0"/>
              </a:rPr>
              <a:t>.htm</a:t>
            </a:r>
            <a:r>
              <a:rPr lang="en-US" altLang="zh-TW" sz="11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TW" sz="1100" dirty="0" smtClean="0">
              <a:latin typeface="Times New Roman" panose="02020603050405020304" pitchFamily="18" charset="0"/>
              <a:ea typeface="DFKai-SB"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100" dirty="0" smtClean="0">
                <a:latin typeface="Times New Roman" panose="02020603050405020304" pitchFamily="18" charset="0"/>
                <a:ea typeface="DFKai-SB" panose="03000509000000000000" pitchFamily="65" charset="-120"/>
                <a:cs typeface="Times New Roman" panose="02020603050405020304" pitchFamily="18" charset="0"/>
              </a:rPr>
              <a:t>立法會文件</a:t>
            </a:r>
            <a:r>
              <a:rPr lang="en-US" altLang="zh-TW" sz="1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11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TW" sz="11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100" dirty="0" smtClean="0">
                <a:latin typeface="Times New Roman" panose="02020603050405020304" pitchFamily="18" charset="0"/>
                <a:ea typeface="DFKai-SB" panose="03000509000000000000" pitchFamily="65" charset="-120"/>
                <a:cs typeface="Times New Roman" panose="02020603050405020304" pitchFamily="18" charset="0"/>
              </a:rPr>
              <a:t>www.legco.gov.hk/yr03-04/chinese/panels/fseh/papers/fseh0402-avian-c-scan.pdf)</a:t>
            </a:r>
          </a:p>
          <a:p>
            <a:pPr marL="171450" indent="-171450">
              <a:buFont typeface="Arial" panose="020B0604020202020204" pitchFamily="34" charset="0"/>
              <a:buChar char="•"/>
            </a:pPr>
            <a:r>
              <a:rPr lang="zh-TW" altLang="en-US" sz="1100" dirty="0" smtClean="0">
                <a:latin typeface="Times New Roman" panose="02020603050405020304" pitchFamily="18" charset="0"/>
                <a:ea typeface="DFKai-SB" panose="03000509000000000000" pitchFamily="65" charset="-120"/>
                <a:cs typeface="Times New Roman" panose="02020603050405020304" pitchFamily="18" charset="0"/>
              </a:rPr>
              <a:t>衞生防護中心</a:t>
            </a:r>
            <a:r>
              <a:rPr lang="en-US" altLang="zh-TW" sz="1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11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1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1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100" dirty="0" smtClean="0">
                <a:latin typeface="Times New Roman" panose="02020603050405020304" pitchFamily="18" charset="0"/>
                <a:ea typeface="DFKai-SB" panose="03000509000000000000" pitchFamily="65" charset="-120"/>
                <a:cs typeface="Times New Roman" panose="02020603050405020304" pitchFamily="18" charset="0"/>
              </a:rPr>
              <a:t>www.chp.gov.hk/tc/healthtopics/content/24/13.html</a:t>
            </a:r>
            <a:r>
              <a:rPr lang="en-US" altLang="zh-TW" sz="11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1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任意多边形: 形状 4">
            <a:extLst>
              <a:ext uri="{FF2B5EF4-FFF2-40B4-BE49-F238E27FC236}">
                <a16:creationId xmlns:a16="http://schemas.microsoft.com/office/drawing/2014/main" id="{CD5D41F3-C468-4F25-B01C-DAA0A07678B5}"/>
              </a:ext>
            </a:extLst>
          </p:cNvPr>
          <p:cNvSpPr/>
          <p:nvPr/>
        </p:nvSpPr>
        <p:spPr>
          <a:xfrm>
            <a:off x="2645706" y="284548"/>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香港對</a:t>
            </a:r>
            <a:r>
              <a:rPr lang="zh-TW" altLang="en-US" sz="4000" b="1" dirty="0">
                <a:solidFill>
                  <a:srgbClr val="FFFFFF"/>
                </a:solidFill>
                <a:latin typeface="DFKai-SB" panose="03000509000000000000" pitchFamily="65" charset="-120"/>
                <a:ea typeface="DFKai-SB" panose="03000509000000000000" pitchFamily="65" charset="-120"/>
                <a:sym typeface="+mn-ea"/>
              </a:rPr>
              <a:t>全球公共衞生的貢獻</a:t>
            </a:r>
          </a:p>
        </p:txBody>
      </p:sp>
      <p:sp>
        <p:nvSpPr>
          <p:cNvPr id="7" name="Rectangle 6"/>
          <p:cNvSpPr/>
          <p:nvPr/>
        </p:nvSpPr>
        <p:spPr>
          <a:xfrm>
            <a:off x="476639" y="5271173"/>
            <a:ext cx="11076685" cy="646331"/>
          </a:xfrm>
          <a:prstGeom prst="rect">
            <a:avLst/>
          </a:prstGeom>
          <a:ln w="38100">
            <a:solidFill>
              <a:schemeClr val="accent6">
                <a:lumMod val="60000"/>
                <a:lumOff val="40000"/>
              </a:schemeClr>
            </a:solidFill>
          </a:ln>
        </p:spPr>
        <p:txBody>
          <a:bodyPr wrap="square">
            <a:spAutoFit/>
          </a:bodyPr>
          <a:lstStyle/>
          <a:p>
            <a:r>
              <a:rPr lang="zh-TW" altLang="en-US" dirty="0" smtClean="0">
                <a:solidFill>
                  <a:srgbClr val="000000"/>
                </a:solidFill>
                <a:latin typeface="Arial" panose="020B0604020202020204" pitchFamily="34" charset="0"/>
              </a:rPr>
              <a:t>*</a:t>
            </a:r>
            <a:r>
              <a:rPr lang="zh-TW" altLang="en-US"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禽</a:t>
            </a:r>
            <a:r>
              <a:rPr lang="zh-TW" altLang="en-US"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流感是由主要影響鳥類和家禽（如鷄或鴨）的流感病毒引致。近年亦出現人類感染甲型禽流感（</a:t>
            </a:r>
            <a:r>
              <a:rPr lang="en-US"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H5N1、H5N6、H6N1、H7N4、H7N9、H9N2</a:t>
            </a:r>
            <a:r>
              <a:rPr lang="zh-TW" altLang="en-US"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和</a:t>
            </a:r>
            <a:r>
              <a:rPr lang="en-US"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H10N8</a:t>
            </a:r>
            <a:r>
              <a:rPr lang="zh-TW" altLang="en-US"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等）病毒的個案。</a:t>
            </a:r>
            <a:endParaRPr 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4" name="Rectangle 13"/>
          <p:cNvSpPr/>
          <p:nvPr/>
        </p:nvSpPr>
        <p:spPr>
          <a:xfrm>
            <a:off x="479836" y="1513156"/>
            <a:ext cx="11073489" cy="3693319"/>
          </a:xfrm>
          <a:prstGeom prst="rect">
            <a:avLst/>
          </a:prstGeom>
          <a:solidFill>
            <a:schemeClr val="accent5">
              <a:lumMod val="20000"/>
              <a:lumOff val="80000"/>
            </a:schemeClr>
          </a:solidFill>
        </p:spPr>
        <p:txBody>
          <a:bodyPr wrap="square">
            <a:spAutoFit/>
          </a:bodyPr>
          <a:lstStyle/>
          <a:p>
            <a:pPr marL="342900" indent="-342900">
              <a:buFont typeface="Arial" panose="020B0604020202020204" pitchFamily="34" charset="0"/>
              <a:buChar char="•"/>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自</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1997</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年起，本港爆發多次家禽感染高致病性</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H5N1</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禽流感事件。從</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1998</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年起</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，特區政府</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在多個層面採取不同措施，包括減低家禽在本地供應鏈各環節中感染高致病性禽流感病毒的風險、避免病毒在本地街市紮根，例如全港所有雞場推行疫苗接種計劃，並取得內地同意和合作，安排所有輸港雞隻接種疫苗等。有效控制禽流感病毒向全球的蔓延，為全球禽流感防控作出重大貢獻</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2005</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年，內地、香港、澳門簽署</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關於突發公共衞生事件應急機制的合作協議</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，聯手參與防治全球禽流感的國際合作，贏得世衞及國際社會的高度評價。</a:t>
            </a:r>
          </a:p>
        </p:txBody>
      </p:sp>
      <p:sp>
        <p:nvSpPr>
          <p:cNvPr id="2" name="投影片編號版面配置區 1"/>
          <p:cNvSpPr>
            <a:spLocks noGrp="1"/>
          </p:cNvSpPr>
          <p:nvPr>
            <p:ph type="sldNum" sz="quarter" idx="10"/>
          </p:nvPr>
        </p:nvSpPr>
        <p:spPr/>
        <p:txBody>
          <a:bodyPr/>
          <a:lstStyle/>
          <a:p>
            <a:pPr>
              <a:defRPr/>
            </a:pPr>
            <a:fld id="{C68A1375-C6F2-41F5-93BB-BAEEB18A553A}" type="slidenum">
              <a:rPr lang="en-US" altLang="en-US" smtClean="0"/>
              <a:pPr>
                <a:defRPr/>
              </a:pPr>
              <a:t>30</a:t>
            </a:fld>
            <a:endParaRPr lang="en-US" altLang="en-US"/>
          </a:p>
        </p:txBody>
      </p:sp>
    </p:spTree>
    <p:extLst>
      <p:ext uri="{BB962C8B-B14F-4D97-AF65-F5344CB8AC3E}">
        <p14:creationId xmlns:p14="http://schemas.microsoft.com/office/powerpoint/2010/main" val="31199993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1C5B85FE-5B15-4BC5-8C3D-05A677D9E57C}"/>
              </a:ext>
            </a:extLst>
          </p:cNvPr>
          <p:cNvSpPr/>
          <p:nvPr/>
        </p:nvSpPr>
        <p:spPr>
          <a:xfrm>
            <a:off x="8995816" y="3482613"/>
            <a:ext cx="2997147" cy="276999"/>
          </a:xfrm>
          <a:prstGeom prst="rect">
            <a:avLst/>
          </a:prstGeom>
        </p:spPr>
        <p:txBody>
          <a:bodyPr wrap="square">
            <a:spAutoFit/>
          </a:bodyPr>
          <a:lstStyle/>
          <a:p>
            <a:r>
              <a:rPr lang="zh-TW" altLang="en-US" sz="1200" dirty="0" smtClean="0">
                <a:latin typeface="DFKai-SB" panose="03000509000000000000" pitchFamily="65" charset="-120"/>
                <a:ea typeface="DFKai-SB" panose="03000509000000000000" pitchFamily="65" charset="-120"/>
              </a:rPr>
              <a:t>協助為受疫症影響的居民遷</a:t>
            </a:r>
            <a:r>
              <a:rPr lang="zh-TW" altLang="en-US" sz="1200" dirty="0">
                <a:latin typeface="DFKai-SB" panose="03000509000000000000" pitchFamily="65" charset="-120"/>
                <a:ea typeface="DFKai-SB" panose="03000509000000000000" pitchFamily="65" charset="-120"/>
              </a:rPr>
              <a:t>往隔離中心</a:t>
            </a:r>
            <a:endParaRPr lang="zh-CN" altLang="en-US" sz="1200" dirty="0">
              <a:latin typeface="DFKai-SB" panose="03000509000000000000" pitchFamily="65" charset="-120"/>
              <a:ea typeface="DFKai-SB" panose="03000509000000000000" pitchFamily="65" charset="-120"/>
            </a:endParaRPr>
          </a:p>
        </p:txBody>
      </p:sp>
      <p:sp>
        <p:nvSpPr>
          <p:cNvPr id="4" name="矩形 3">
            <a:extLst>
              <a:ext uri="{FF2B5EF4-FFF2-40B4-BE49-F238E27FC236}">
                <a16:creationId xmlns:a16="http://schemas.microsoft.com/office/drawing/2014/main" id="{B24B7CFD-6F45-46F2-8D97-45212E6867DC}"/>
              </a:ext>
            </a:extLst>
          </p:cNvPr>
          <p:cNvSpPr/>
          <p:nvPr/>
        </p:nvSpPr>
        <p:spPr>
          <a:xfrm>
            <a:off x="283973" y="6112095"/>
            <a:ext cx="7027591" cy="646331"/>
          </a:xfrm>
          <a:prstGeom prst="rect">
            <a:avLst/>
          </a:prstGeom>
        </p:spPr>
        <p:txBody>
          <a:bodyPr wrap="square">
            <a:spAutoFit/>
          </a:bodyPr>
          <a:lstStyle/>
          <a:p>
            <a:pPr marL="171450" indent="-171450">
              <a:buFont typeface="Arial" panose="020B0604020202020204" pitchFamily="34" charset="0"/>
              <a:buChar char="•"/>
            </a:pPr>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 </a:t>
            </a:r>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香港政府新聞公報</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://www.news.gov.hk/isd/ebulletin/tc/category/healthandcommunity/030401/html/030401tc05008</a:t>
            </a:r>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.htm</a:t>
            </a: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200" dirty="0">
              <a:latin typeface="Times New Roman" panose="02020603050405020304" pitchFamily="18" charset="0"/>
              <a:ea typeface="DFKai-SB"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://www.news.gov.hk/isd/ebulletin/tc/category/healthandcommunity/030327/html/030327tc05003.htm#</a:t>
            </a:r>
            <a:endParaRPr lang="zh-CN"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标题 1">
            <a:extLst>
              <a:ext uri="{FF2B5EF4-FFF2-40B4-BE49-F238E27FC236}">
                <a16:creationId xmlns:a16="http://schemas.microsoft.com/office/drawing/2014/main" id="{695DE91E-2F9A-46C9-AEF7-8BB7F41738FA}"/>
              </a:ext>
            </a:extLst>
          </p:cNvPr>
          <p:cNvSpPr txBox="1">
            <a:spLocks noChangeArrowheads="1"/>
          </p:cNvSpPr>
          <p:nvPr/>
        </p:nvSpPr>
        <p:spPr bwMode="auto">
          <a:xfrm>
            <a:off x="3301075" y="1037319"/>
            <a:ext cx="6101626" cy="4801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en-US" altLang="zh-TW" sz="2800" b="1" dirty="0">
                <a:latin typeface="Times New Roman" panose="02020603050405020304" pitchFamily="18" charset="0"/>
                <a:cs typeface="Times New Roman" panose="02020603050405020304" pitchFamily="18" charset="0"/>
              </a:rPr>
              <a:t>B</a:t>
            </a:r>
            <a:r>
              <a:rPr lang="en-US" altLang="zh-TW" sz="2800" b="1" dirty="0" smtClean="0">
                <a:latin typeface="Times New Roman" panose="02020603050405020304" pitchFamily="18" charset="0"/>
                <a:cs typeface="Times New Roman" panose="02020603050405020304" pitchFamily="18" charset="0"/>
              </a:rPr>
              <a:t>:</a:t>
            </a:r>
            <a:r>
              <a:rPr lang="zh-TW" altLang="en-US" sz="2800" b="1" dirty="0" smtClean="0"/>
              <a:t>嚴重</a:t>
            </a:r>
            <a:r>
              <a:rPr lang="zh-TW" altLang="en-US" sz="2800" b="1" dirty="0"/>
              <a:t>急性呼吸系統綜合症（沙士</a:t>
            </a:r>
            <a:r>
              <a:rPr lang="zh-TW" altLang="en-US" sz="2800" b="1" dirty="0" smtClean="0"/>
              <a:t>）</a:t>
            </a:r>
            <a:r>
              <a:rPr lang="en-US" altLang="zh-TW" sz="2800" b="1" dirty="0" smtClean="0"/>
              <a:t>*</a:t>
            </a:r>
            <a:endParaRPr lang="zh-CN" altLang="zh-CN" sz="2800" b="1" kern="0" dirty="0"/>
          </a:p>
        </p:txBody>
      </p:sp>
      <p:pic>
        <p:nvPicPr>
          <p:cNvPr id="2052" name="Picture 4" descr="https://www.news.gov.hk/isd/ebulletin/tc/category/healthandcommunity/030401/html/030402p017jpg.jpg">
            <a:extLst>
              <a:ext uri="{FF2B5EF4-FFF2-40B4-BE49-F238E27FC236}">
                <a16:creationId xmlns:a16="http://schemas.microsoft.com/office/drawing/2014/main" id="{E1AD1F3A-07A4-4B5F-A32F-E3B60BACC2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7530" y="1747211"/>
            <a:ext cx="2588991" cy="1725994"/>
          </a:xfrm>
          <a:prstGeom prst="rect">
            <a:avLst/>
          </a:prstGeom>
          <a:noFill/>
          <a:extLst>
            <a:ext uri="{909E8E84-426E-40DD-AFC4-6F175D3DCCD1}">
              <a14:hiddenFill xmlns:a14="http://schemas.microsoft.com/office/drawing/2010/main">
                <a:solidFill>
                  <a:srgbClr val="FFFFFF"/>
                </a:solidFill>
              </a14:hiddenFill>
            </a:ext>
          </a:extLst>
        </p:spPr>
      </p:pic>
      <p:sp>
        <p:nvSpPr>
          <p:cNvPr id="10" name="任意多边形: 形状 4">
            <a:extLst>
              <a:ext uri="{FF2B5EF4-FFF2-40B4-BE49-F238E27FC236}">
                <a16:creationId xmlns:a16="http://schemas.microsoft.com/office/drawing/2014/main" id="{CD5D41F3-C468-4F25-B01C-DAA0A07678B5}"/>
              </a:ext>
            </a:extLst>
          </p:cNvPr>
          <p:cNvSpPr/>
          <p:nvPr/>
        </p:nvSpPr>
        <p:spPr>
          <a:xfrm>
            <a:off x="2654334" y="189535"/>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香港對</a:t>
            </a:r>
            <a:r>
              <a:rPr lang="zh-TW" altLang="en-US" sz="4000" b="1" dirty="0">
                <a:solidFill>
                  <a:srgbClr val="FFFFFF"/>
                </a:solidFill>
                <a:latin typeface="DFKai-SB" panose="03000509000000000000" pitchFamily="65" charset="-120"/>
                <a:ea typeface="DFKai-SB" panose="03000509000000000000" pitchFamily="65" charset="-120"/>
                <a:sym typeface="+mn-ea"/>
              </a:rPr>
              <a:t>全球公共衞生的貢獻</a:t>
            </a:r>
          </a:p>
        </p:txBody>
      </p:sp>
      <p:sp>
        <p:nvSpPr>
          <p:cNvPr id="5" name="Rectangle 4"/>
          <p:cNvSpPr/>
          <p:nvPr/>
        </p:nvSpPr>
        <p:spPr>
          <a:xfrm>
            <a:off x="368271" y="5474617"/>
            <a:ext cx="3034357" cy="276999"/>
          </a:xfrm>
          <a:prstGeom prst="rect">
            <a:avLst/>
          </a:prstGeom>
        </p:spPr>
        <p:txBody>
          <a:bodyPr wrap="none">
            <a:spAutoFit/>
          </a:bodyPr>
          <a:lstStyle/>
          <a:p>
            <a:r>
              <a:rPr lang="en-US" sz="1200" dirty="0" smtClean="0">
                <a:solidFill>
                  <a:srgbClr val="000000"/>
                </a:solidFill>
                <a:latin typeface="Times New Roman" panose="02020603050405020304" pitchFamily="18" charset="0"/>
                <a:cs typeface="Times New Roman" panose="02020603050405020304" pitchFamily="18" charset="0"/>
              </a:rPr>
              <a:t>*Severe </a:t>
            </a:r>
            <a:r>
              <a:rPr lang="en-US" sz="1200" dirty="0">
                <a:solidFill>
                  <a:srgbClr val="000000"/>
                </a:solidFill>
                <a:latin typeface="Times New Roman" panose="02020603050405020304" pitchFamily="18" charset="0"/>
                <a:cs typeface="Times New Roman" panose="02020603050405020304" pitchFamily="18" charset="0"/>
              </a:rPr>
              <a:t>Acute Respiratory Syndrome (SARS)</a:t>
            </a:r>
            <a:endParaRPr lang="en-US" sz="1200" i="0" dirty="0">
              <a:solidFill>
                <a:srgbClr val="000000"/>
              </a:solidFill>
              <a:effectLst/>
              <a:latin typeface="Times New Roman" panose="02020603050405020304" pitchFamily="18" charset="0"/>
              <a:cs typeface="Times New Roman" panose="02020603050405020304" pitchFamily="18" charset="0"/>
            </a:endParaRPr>
          </a:p>
        </p:txBody>
      </p:sp>
      <p:sp>
        <p:nvSpPr>
          <p:cNvPr id="13" name="Title 6"/>
          <p:cNvSpPr txBox="1"/>
          <p:nvPr>
            <p:custDataLst>
              <p:tags r:id="rId2"/>
            </p:custDataLst>
          </p:nvPr>
        </p:nvSpPr>
        <p:spPr>
          <a:xfrm>
            <a:off x="368271" y="3540846"/>
            <a:ext cx="8465175" cy="1897955"/>
          </a:xfrm>
          <a:prstGeom prst="rect">
            <a:avLst/>
          </a:prstGeom>
          <a:solidFill>
            <a:schemeClr val="accent2">
              <a:lumMod val="20000"/>
              <a:lumOff val="80000"/>
            </a:schemeClr>
          </a:solidFill>
          <a:ln w="3175">
            <a:noFill/>
            <a:prstDash val="dash"/>
          </a:ln>
        </p:spPr>
        <p:txBody>
          <a:bodyPr wrap="square" lIns="63500" tIns="25400" rIns="63500" bIns="25400" anchor="ctr"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just">
              <a:lnSpc>
                <a:spcPct val="100000"/>
              </a:lnSpc>
              <a:spcAft>
                <a:spcPts val="800"/>
              </a:spcAft>
            </a:pPr>
            <a:r>
              <a:rPr lang="zh-TW" altLang="en-US" sz="2400" spc="100" dirty="0" smtClean="0">
                <a:ln w="3175">
                  <a:noFill/>
                  <a:prstDash val="dash"/>
                </a:ln>
                <a:latin typeface="DFKai-SB" panose="03000509000000000000" pitchFamily="65" charset="-120"/>
                <a:ea typeface="DFKai-SB" panose="03000509000000000000" pitchFamily="65" charset="-120"/>
                <a:cs typeface="微软雅黑" panose="020B0503020204020204" charset="-122"/>
              </a:rPr>
              <a:t>香港醫療與學術機構致力應對沙士並取得成果，例如香港</a:t>
            </a:r>
            <a:r>
              <a:rPr lang="zh-TW" altLang="en-US" sz="2400" spc="100" dirty="0">
                <a:ln w="3175">
                  <a:noFill/>
                  <a:prstDash val="dash"/>
                </a:ln>
                <a:latin typeface="DFKai-SB" panose="03000509000000000000" pitchFamily="65" charset="-120"/>
                <a:ea typeface="DFKai-SB" panose="03000509000000000000" pitchFamily="65" charset="-120"/>
                <a:cs typeface="微软雅黑" panose="020B0503020204020204" charset="-122"/>
              </a:rPr>
              <a:t>大學醫學院微生物學系表示，已</a:t>
            </a:r>
            <a:r>
              <a:rPr lang="zh-TW" altLang="en-US" sz="2400" spc="100" dirty="0" smtClean="0">
                <a:ln w="3175">
                  <a:noFill/>
                  <a:prstDash val="dash"/>
                </a:ln>
                <a:latin typeface="DFKai-SB" panose="03000509000000000000" pitchFamily="65" charset="-120"/>
                <a:ea typeface="DFKai-SB" panose="03000509000000000000" pitchFamily="65" charset="-120"/>
                <a:cs typeface="微软雅黑" panose="020B0503020204020204" charset="-122"/>
              </a:rPr>
              <a:t>鑑別侵襲</a:t>
            </a:r>
            <a:r>
              <a:rPr lang="zh-TW" altLang="en-US" sz="2400" spc="100" dirty="0">
                <a:ln w="3175">
                  <a:noFill/>
                  <a:prstDash val="dash"/>
                </a:ln>
                <a:latin typeface="DFKai-SB" panose="03000509000000000000" pitchFamily="65" charset="-120"/>
                <a:ea typeface="DFKai-SB" panose="03000509000000000000" pitchFamily="65" charset="-120"/>
                <a:cs typeface="微软雅黑" panose="020B0503020204020204" charset="-122"/>
              </a:rPr>
              <a:t>香港及全球的非典型肺炎病毒，是「冠狀病毒」</a:t>
            </a:r>
            <a:r>
              <a:rPr lang="zh-TW" altLang="en-US" sz="2400" spc="100" dirty="0" smtClean="0">
                <a:ln w="3175">
                  <a:noFill/>
                  <a:prstDash val="dash"/>
                </a:ln>
                <a:latin typeface="DFKai-SB" panose="03000509000000000000" pitchFamily="65" charset="-120"/>
                <a:ea typeface="DFKai-SB" panose="03000509000000000000" pitchFamily="65" charset="-120"/>
                <a:cs typeface="微软雅黑" panose="020B0503020204020204" charset="-122"/>
              </a:rPr>
              <a:t>，稱之為</a:t>
            </a:r>
            <a:r>
              <a:rPr lang="zh-TW" altLang="en-US" sz="2400" spc="100" dirty="0">
                <a:ln w="3175">
                  <a:noFill/>
                  <a:prstDash val="dash"/>
                </a:ln>
                <a:latin typeface="DFKai-SB" panose="03000509000000000000" pitchFamily="65" charset="-120"/>
                <a:ea typeface="DFKai-SB" panose="03000509000000000000" pitchFamily="65" charset="-120"/>
                <a:cs typeface="微软雅黑" panose="020B0503020204020204" charset="-122"/>
              </a:rPr>
              <a:t>「冠病毒肺炎」</a:t>
            </a:r>
            <a:r>
              <a:rPr lang="zh-TW" altLang="en-US" sz="2400" spc="100" dirty="0" smtClean="0">
                <a:ln w="3175">
                  <a:noFill/>
                  <a:prstDash val="dash"/>
                </a:ln>
                <a:latin typeface="DFKai-SB" panose="03000509000000000000" pitchFamily="65" charset="-120"/>
                <a:ea typeface="DFKai-SB" panose="03000509000000000000" pitchFamily="65" charset="-120"/>
                <a:cs typeface="微软雅黑" panose="020B0503020204020204" charset="-122"/>
              </a:rPr>
              <a:t>。港</a:t>
            </a:r>
            <a:r>
              <a:rPr lang="zh-TW" altLang="en-US" sz="2400" spc="100" dirty="0">
                <a:ln w="3175">
                  <a:noFill/>
                  <a:prstDash val="dash"/>
                </a:ln>
                <a:latin typeface="DFKai-SB" panose="03000509000000000000" pitchFamily="65" charset="-120"/>
                <a:ea typeface="DFKai-SB" panose="03000509000000000000" pitchFamily="65" charset="-120"/>
                <a:cs typeface="微软雅黑" panose="020B0503020204020204" charset="-122"/>
              </a:rPr>
              <a:t>大同時宣布，已成功研製出一種快速基因測試方法，相信有助治療及控利病毒</a:t>
            </a:r>
            <a:r>
              <a:rPr lang="zh-TW" altLang="en-US" sz="2400" spc="100" dirty="0" smtClean="0">
                <a:ln w="3175">
                  <a:noFill/>
                  <a:prstDash val="dash"/>
                </a:ln>
                <a:latin typeface="DFKai-SB" panose="03000509000000000000" pitchFamily="65" charset="-120"/>
                <a:ea typeface="DFKai-SB" panose="03000509000000000000" pitchFamily="65" charset="-120"/>
                <a:cs typeface="微软雅黑" panose="020B0503020204020204" charset="-122"/>
              </a:rPr>
              <a:t>傳播，</a:t>
            </a:r>
            <a:r>
              <a:rPr lang="zh-TW" altLang="en-US" sz="2400" spc="100" dirty="0">
                <a:ln w="3175">
                  <a:noFill/>
                  <a:prstDash val="dash"/>
                </a:ln>
                <a:latin typeface="DFKai-SB" panose="03000509000000000000" pitchFamily="65" charset="-120"/>
                <a:ea typeface="DFKai-SB" panose="03000509000000000000" pitchFamily="65" charset="-120"/>
                <a:cs typeface="微软雅黑" panose="020B0503020204020204" charset="-122"/>
              </a:rPr>
              <a:t>為香港贏得了國際聲譽</a:t>
            </a:r>
            <a:r>
              <a:rPr lang="zh-TW" altLang="en-US" sz="2400" spc="100" dirty="0" smtClean="0">
                <a:ln w="3175">
                  <a:noFill/>
                  <a:prstDash val="dash"/>
                </a:ln>
                <a:latin typeface="DFKai-SB" panose="03000509000000000000" pitchFamily="65" charset="-120"/>
                <a:ea typeface="DFKai-SB" panose="03000509000000000000" pitchFamily="65" charset="-120"/>
                <a:cs typeface="微软雅黑" panose="020B0503020204020204" charset="-122"/>
              </a:rPr>
              <a:t>。</a:t>
            </a:r>
            <a:endParaRPr lang="zh-TW" altLang="en-US" sz="2400" spc="100" dirty="0">
              <a:ln w="3175">
                <a:noFill/>
                <a:prstDash val="dash"/>
              </a:ln>
              <a:latin typeface="DFKai-SB" panose="03000509000000000000" pitchFamily="65" charset="-120"/>
              <a:ea typeface="DFKai-SB" panose="03000509000000000000" pitchFamily="65" charset="-120"/>
              <a:cs typeface="微软雅黑" panose="020B0503020204020204" charset="-122"/>
            </a:endParaRPr>
          </a:p>
        </p:txBody>
      </p:sp>
      <p:sp>
        <p:nvSpPr>
          <p:cNvPr id="6" name="Rectangle 5"/>
          <p:cNvSpPr/>
          <p:nvPr/>
        </p:nvSpPr>
        <p:spPr>
          <a:xfrm>
            <a:off x="368272" y="1747211"/>
            <a:ext cx="8465175" cy="1569660"/>
          </a:xfrm>
          <a:prstGeom prst="rect">
            <a:avLst/>
          </a:prstGeom>
          <a:solidFill>
            <a:schemeClr val="accent6">
              <a:lumMod val="20000"/>
              <a:lumOff val="80000"/>
            </a:schemeClr>
          </a:solidFill>
        </p:spPr>
        <p:txBody>
          <a:bodyPr wrap="square">
            <a:spAutoFit/>
          </a:bodyPr>
          <a:lstStyle/>
          <a:p>
            <a:pPr>
              <a:lnSpc>
                <a:spcPct val="100000"/>
              </a:lnSpc>
            </a:pPr>
            <a:r>
              <a:rPr lang="zh-CN" altLang="en-US" sz="2400" spc="100" dirty="0">
                <a:ln w="3175">
                  <a:noFill/>
                  <a:prstDash val="dash"/>
                </a:ln>
                <a:latin typeface="Times New Roman" panose="02020603050405020304" pitchFamily="18" charset="0"/>
                <a:ea typeface="DFKai-SB" panose="03000509000000000000" pitchFamily="65" charset="-120"/>
                <a:cs typeface="Times New Roman" panose="02020603050405020304" pitchFamily="18" charset="0"/>
              </a:rPr>
              <a:t>2003</a:t>
            </a:r>
            <a:r>
              <a:rPr lang="zh-CN" altLang="en-US" sz="2400" spc="100" dirty="0">
                <a:ln w="3175">
                  <a:noFill/>
                  <a:prstDash val="dash"/>
                </a:ln>
                <a:latin typeface="DFKai-SB" panose="03000509000000000000" pitchFamily="65" charset="-120"/>
                <a:ea typeface="DFKai-SB" panose="03000509000000000000" pitchFamily="65" charset="-120"/>
                <a:cs typeface="微软雅黑" panose="020B0503020204020204" charset="-122"/>
              </a:rPr>
              <a:t>年，香港特區政府</a:t>
            </a:r>
            <a:r>
              <a:rPr lang="zh-TW" altLang="en-US" sz="2400" spc="100" dirty="0">
                <a:ln w="3175">
                  <a:noFill/>
                  <a:prstDash val="dash"/>
                </a:ln>
                <a:latin typeface="DFKai-SB" panose="03000509000000000000" pitchFamily="65" charset="-120"/>
                <a:ea typeface="DFKai-SB" panose="03000509000000000000" pitchFamily="65" charset="-120"/>
                <a:cs typeface="微软雅黑" panose="020B0503020204020204" charset="-122"/>
              </a:rPr>
              <a:t>為應對沙士，訂定</a:t>
            </a:r>
            <a:r>
              <a:rPr lang="zh-CN" altLang="en-US" sz="2400" spc="100" dirty="0">
                <a:ln w="3175">
                  <a:noFill/>
                  <a:prstDash val="dash"/>
                </a:ln>
                <a:latin typeface="DFKai-SB" panose="03000509000000000000" pitchFamily="65" charset="-120"/>
                <a:ea typeface="DFKai-SB" panose="03000509000000000000" pitchFamily="65" charset="-120"/>
                <a:cs typeface="微软雅黑" panose="020B0503020204020204" charset="-122"/>
              </a:rPr>
              <a:t>一系列防疫措施，包括劃定疫區、進行大型防疫運動和隔離措施，遏制</a:t>
            </a:r>
            <a:r>
              <a:rPr lang="zh-TW" altLang="en-US" sz="2400" spc="100" dirty="0">
                <a:ln w="3175">
                  <a:noFill/>
                  <a:prstDash val="dash"/>
                </a:ln>
                <a:latin typeface="DFKai-SB" panose="03000509000000000000" pitchFamily="65" charset="-120"/>
                <a:ea typeface="DFKai-SB" panose="03000509000000000000" pitchFamily="65" charset="-120"/>
                <a:cs typeface="微软雅黑" panose="020B0503020204020204" charset="-122"/>
              </a:rPr>
              <a:t>疫症</a:t>
            </a:r>
            <a:r>
              <a:rPr lang="zh-CN" altLang="en-US" sz="2400" spc="100" dirty="0">
                <a:ln w="3175">
                  <a:noFill/>
                  <a:prstDash val="dash"/>
                </a:ln>
                <a:latin typeface="DFKai-SB" panose="03000509000000000000" pitchFamily="65" charset="-120"/>
                <a:ea typeface="DFKai-SB" panose="03000509000000000000" pitchFamily="65" charset="-120"/>
                <a:cs typeface="微软雅黑" panose="020B0503020204020204" charset="-122"/>
              </a:rPr>
              <a:t>傳播。</a:t>
            </a:r>
            <a:r>
              <a:rPr lang="zh-TW" altLang="en-US" sz="2400" spc="100" dirty="0">
                <a:ln w="3175">
                  <a:noFill/>
                  <a:prstDash val="dash"/>
                </a:ln>
                <a:latin typeface="DFKai-SB" panose="03000509000000000000" pitchFamily="65" charset="-120"/>
                <a:ea typeface="DFKai-SB" panose="03000509000000000000" pitchFamily="65" charset="-120"/>
                <a:cs typeface="微软雅黑" panose="020B0503020204020204" charset="-122"/>
              </a:rPr>
              <a:t>沙士</a:t>
            </a:r>
            <a:r>
              <a:rPr lang="zh-CN" altLang="en-US" sz="2400" spc="100" dirty="0">
                <a:ln w="3175">
                  <a:noFill/>
                  <a:prstDash val="dash"/>
                </a:ln>
                <a:latin typeface="DFKai-SB" panose="03000509000000000000" pitchFamily="65" charset="-120"/>
                <a:ea typeface="DFKai-SB" panose="03000509000000000000" pitchFamily="65" charset="-120"/>
                <a:cs typeface="微软雅黑" panose="020B0503020204020204" charset="-122"/>
              </a:rPr>
              <a:t>期間</a:t>
            </a:r>
            <a:r>
              <a:rPr lang="zh-TW" altLang="en-US" sz="2400" spc="100" dirty="0">
                <a:ln w="3175">
                  <a:noFill/>
                  <a:prstDash val="dash"/>
                </a:ln>
                <a:latin typeface="DFKai-SB" panose="03000509000000000000" pitchFamily="65" charset="-120"/>
                <a:ea typeface="DFKai-SB" panose="03000509000000000000" pitchFamily="65" charset="-120"/>
                <a:cs typeface="微软雅黑" panose="020B0503020204020204" charset="-122"/>
              </a:rPr>
              <a:t>亦</a:t>
            </a:r>
            <a:r>
              <a:rPr lang="zh-CN" altLang="en-US" sz="2400" spc="100" dirty="0">
                <a:ln w="3175">
                  <a:noFill/>
                  <a:prstDash val="dash"/>
                </a:ln>
                <a:latin typeface="DFKai-SB" panose="03000509000000000000" pitchFamily="65" charset="-120"/>
                <a:ea typeface="DFKai-SB" panose="03000509000000000000" pitchFamily="65" charset="-120"/>
                <a:cs typeface="微软雅黑" panose="020B0503020204020204" charset="-122"/>
              </a:rPr>
              <a:t>建立與內地醫療合作機制，共同對疫情進行防控和患者救治，取得理想成效。</a:t>
            </a:r>
          </a:p>
        </p:txBody>
      </p:sp>
      <p:pic>
        <p:nvPicPr>
          <p:cNvPr id="14" name="Picture 2" descr="https://www.news.gov.hk/isd/ebulletin/tc/category/healthandcommunity/030327/html/030327p009jpg.jpg">
            <a:extLst>
              <a:ext uri="{FF2B5EF4-FFF2-40B4-BE49-F238E27FC236}">
                <a16:creationId xmlns:a16="http://schemas.microsoft.com/office/drawing/2014/main" id="{F7F8B790-97E2-41C7-A048-80212C1C7B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5791" y="3773780"/>
            <a:ext cx="2532468" cy="1688312"/>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0">
            <a:extLst>
              <a:ext uri="{FF2B5EF4-FFF2-40B4-BE49-F238E27FC236}">
                <a16:creationId xmlns:a16="http://schemas.microsoft.com/office/drawing/2014/main" id="{523E692F-8F8F-4EE6-9F47-602A71F115AD}"/>
              </a:ext>
            </a:extLst>
          </p:cNvPr>
          <p:cNvSpPr/>
          <p:nvPr/>
        </p:nvSpPr>
        <p:spPr>
          <a:xfrm>
            <a:off x="8967554" y="5438368"/>
            <a:ext cx="2728941" cy="461665"/>
          </a:xfrm>
          <a:prstGeom prst="rect">
            <a:avLst/>
          </a:prstGeom>
        </p:spPr>
        <p:txBody>
          <a:bodyPr wrap="square">
            <a:spAutoFit/>
          </a:bodyPr>
          <a:lstStyle/>
          <a:p>
            <a:r>
              <a:rPr lang="zh-TW" altLang="en-US" sz="1200" dirty="0">
                <a:latin typeface="DFKai-SB" panose="03000509000000000000" pitchFamily="65" charset="-120"/>
                <a:ea typeface="DFKai-SB" panose="03000509000000000000" pitchFamily="65" charset="-120"/>
              </a:rPr>
              <a:t>港大醫學院院長林兆鑫展示非典型肺炎冠狀病毒的圖片</a:t>
            </a:r>
            <a:endParaRPr lang="zh-CN" altLang="en-US" sz="1200" dirty="0">
              <a:latin typeface="DFKai-SB" panose="03000509000000000000" pitchFamily="65" charset="-120"/>
              <a:ea typeface="DFKai-SB" panose="03000509000000000000" pitchFamily="65" charset="-120"/>
            </a:endParaRPr>
          </a:p>
        </p:txBody>
      </p:sp>
      <p:sp>
        <p:nvSpPr>
          <p:cNvPr id="2" name="投影片編號版面配置區 1"/>
          <p:cNvSpPr>
            <a:spLocks noGrp="1"/>
          </p:cNvSpPr>
          <p:nvPr>
            <p:ph type="sldNum" sz="quarter" idx="10"/>
          </p:nvPr>
        </p:nvSpPr>
        <p:spPr/>
        <p:txBody>
          <a:bodyPr/>
          <a:lstStyle/>
          <a:p>
            <a:pPr>
              <a:defRPr/>
            </a:pPr>
            <a:fld id="{C68A1375-C6F2-41F5-93BB-BAEEB18A553A}" type="slidenum">
              <a:rPr lang="en-US" altLang="en-US" smtClean="0"/>
              <a:pPr>
                <a:defRPr/>
              </a:pPr>
              <a:t>31</a:t>
            </a:fld>
            <a:endParaRPr lang="en-US" altLang="en-US"/>
          </a:p>
        </p:txBody>
      </p:sp>
    </p:spTree>
    <p:custDataLst>
      <p:tags r:id="rId1"/>
    </p:custDataLst>
    <p:extLst>
      <p:ext uri="{BB962C8B-B14F-4D97-AF65-F5344CB8AC3E}">
        <p14:creationId xmlns:p14="http://schemas.microsoft.com/office/powerpoint/2010/main" val="38317814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048" y="1792245"/>
            <a:ext cx="8755809" cy="3416320"/>
          </a:xfrm>
          <a:prstGeom prst="rect">
            <a:avLst/>
          </a:prstGeom>
          <a:solidFill>
            <a:schemeClr val="accent5">
              <a:lumMod val="20000"/>
              <a:lumOff val="80000"/>
            </a:schemeClr>
          </a:solidFill>
        </p:spPr>
        <p:txBody>
          <a:bodyPr wrap="square">
            <a:spAutoFit/>
          </a:bodyPr>
          <a:lstStyle/>
          <a:p>
            <a:pPr marL="342900" indent="-342900">
              <a:buFont typeface="Arial" panose="020B0604020202020204" pitchFamily="34" charset="0"/>
              <a:buChar char="•"/>
            </a:pP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因應</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「沙士」專家委員會在衞生體制方面所作</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建議，香港特區政府於</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2004</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年成立衞</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生防護中心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簡稱</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中心</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是衞生署轄下的公共衞生</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機構，中心與</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本港及國際衞生部門合作，</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務求有效</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地預防及控制</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疾病</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保障</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市民健康、推廣健康生活，以及與相關各方建立夥伴關係</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smtClean="0">
              <a:latin typeface="標楷體" panose="03000509000000000000" pitchFamily="65" charset="-120"/>
              <a:ea typeface="標楷體" panose="03000509000000000000" pitchFamily="65" charset="-120"/>
            </a:endParaRPr>
          </a:p>
          <a:p>
            <a:pPr marL="342900" indent="-342900">
              <a:buFont typeface="Arial" panose="020B0604020202020204" pitchFamily="34" charset="0"/>
              <a:buChar char="•"/>
            </a:pPr>
            <a:r>
              <a:rPr lang="zh-TW" altLang="en-US" sz="2400" dirty="0" smtClean="0">
                <a:latin typeface="標楷體" panose="03000509000000000000" pitchFamily="65" charset="-120"/>
                <a:ea typeface="標楷體" panose="03000509000000000000" pitchFamily="65" charset="-120"/>
              </a:rPr>
              <a:t>在</a:t>
            </a:r>
            <a:r>
              <a:rPr lang="zh-TW" altLang="en-US" sz="2400" dirty="0">
                <a:latin typeface="標楷體" panose="03000509000000000000" pitchFamily="65" charset="-120"/>
                <a:ea typeface="標楷體" panose="03000509000000000000" pitchFamily="65" charset="-120"/>
              </a:rPr>
              <a:t>對抗傳染病方面</a:t>
            </a:r>
            <a:r>
              <a:rPr lang="zh-TW" altLang="en-US" sz="2400" dirty="0" smtClean="0">
                <a:latin typeface="標楷體" panose="03000509000000000000" pitchFamily="65" charset="-120"/>
                <a:ea typeface="標楷體" panose="03000509000000000000" pitchFamily="65" charset="-120"/>
              </a:rPr>
              <a:t>，中心強調實</a:t>
            </a:r>
            <a:r>
              <a:rPr lang="zh-TW" altLang="en-US" sz="2400" dirty="0">
                <a:latin typeface="標楷體" panose="03000509000000000000" pitchFamily="65" charset="-120"/>
                <a:ea typeface="標楷體" panose="03000509000000000000" pitchFamily="65" charset="-120"/>
              </a:rPr>
              <a:t>時監測、迅速反應和適時通報</a:t>
            </a:r>
            <a:r>
              <a:rPr lang="zh-TW" altLang="en-US" sz="2400" dirty="0" smtClean="0">
                <a:latin typeface="標楷體" panose="03000509000000000000" pitchFamily="65" charset="-120"/>
                <a:ea typeface="標楷體" panose="03000509000000000000" pitchFamily="65" charset="-120"/>
              </a:rPr>
              <a:t>風險，並繼續</a:t>
            </a:r>
            <a:r>
              <a:rPr lang="zh-TW" altLang="en-US" sz="2400" dirty="0">
                <a:latin typeface="標楷體" panose="03000509000000000000" pitchFamily="65" charset="-120"/>
                <a:ea typeface="標楷體" panose="03000509000000000000" pitchFamily="65" charset="-120"/>
              </a:rPr>
              <a:t>加強疾病監測系統、感染控制及化驗診斷服務；推行疫苗接種計劃；制訂緊急應變計劃；進行風險通報及健康促進活動，以及發展應用研究及培訓計劃</a:t>
            </a:r>
            <a:r>
              <a:rPr lang="zh-TW" altLang="en-US" sz="2400" dirty="0" smtClean="0">
                <a:latin typeface="標楷體" panose="03000509000000000000" pitchFamily="65" charset="-120"/>
                <a:ea typeface="標楷體" panose="03000509000000000000" pitchFamily="65" charset="-120"/>
              </a:rPr>
              <a:t>。</a:t>
            </a:r>
            <a:endParaRPr lang="en-US" altLang="zh-TW" sz="2400" dirty="0" smtClean="0">
              <a:latin typeface="標楷體" panose="03000509000000000000" pitchFamily="65" charset="-120"/>
              <a:ea typeface="標楷體" panose="03000509000000000000" pitchFamily="65" charset="-120"/>
            </a:endParaRPr>
          </a:p>
        </p:txBody>
      </p:sp>
      <p:sp>
        <p:nvSpPr>
          <p:cNvPr id="4" name="任意多边形: 形状 4">
            <a:extLst>
              <a:ext uri="{FF2B5EF4-FFF2-40B4-BE49-F238E27FC236}">
                <a16:creationId xmlns:a16="http://schemas.microsoft.com/office/drawing/2014/main" id="{CD5D41F3-C468-4F25-B01C-DAA0A07678B5}"/>
              </a:ext>
            </a:extLst>
          </p:cNvPr>
          <p:cNvSpPr/>
          <p:nvPr/>
        </p:nvSpPr>
        <p:spPr>
          <a:xfrm>
            <a:off x="2473179" y="308657"/>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香港對</a:t>
            </a:r>
            <a:r>
              <a:rPr lang="zh-TW" altLang="en-US" sz="4000" b="1" dirty="0">
                <a:solidFill>
                  <a:srgbClr val="FFFFFF"/>
                </a:solidFill>
                <a:latin typeface="DFKai-SB" panose="03000509000000000000" pitchFamily="65" charset="-120"/>
                <a:ea typeface="DFKai-SB" panose="03000509000000000000" pitchFamily="65" charset="-120"/>
                <a:sym typeface="+mn-ea"/>
              </a:rPr>
              <a:t>全球公共衞生的貢獻</a:t>
            </a:r>
          </a:p>
        </p:txBody>
      </p:sp>
      <p:sp>
        <p:nvSpPr>
          <p:cNvPr id="5" name="标题 1">
            <a:extLst>
              <a:ext uri="{FF2B5EF4-FFF2-40B4-BE49-F238E27FC236}">
                <a16:creationId xmlns:a16="http://schemas.microsoft.com/office/drawing/2014/main" id="{695DE91E-2F9A-46C9-AEF7-8BB7F41738FA}"/>
              </a:ext>
            </a:extLst>
          </p:cNvPr>
          <p:cNvSpPr txBox="1">
            <a:spLocks noChangeArrowheads="1"/>
          </p:cNvSpPr>
          <p:nvPr/>
        </p:nvSpPr>
        <p:spPr bwMode="auto">
          <a:xfrm>
            <a:off x="3299318" y="1080986"/>
            <a:ext cx="6101626" cy="4801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en-US" altLang="zh-TW" sz="2800" b="1" dirty="0">
                <a:latin typeface="Times New Roman" panose="02020603050405020304" pitchFamily="18" charset="0"/>
                <a:cs typeface="Times New Roman" panose="02020603050405020304" pitchFamily="18" charset="0"/>
              </a:rPr>
              <a:t>B</a:t>
            </a:r>
            <a:r>
              <a:rPr lang="en-US" altLang="zh-TW" sz="2800" b="1" dirty="0" smtClean="0">
                <a:latin typeface="Times New Roman" panose="02020603050405020304" pitchFamily="18" charset="0"/>
                <a:cs typeface="Times New Roman" panose="02020603050405020304" pitchFamily="18" charset="0"/>
              </a:rPr>
              <a:t>:</a:t>
            </a:r>
            <a:r>
              <a:rPr lang="zh-TW" altLang="en-US" sz="2800" b="1" dirty="0" smtClean="0"/>
              <a:t>嚴重</a:t>
            </a:r>
            <a:r>
              <a:rPr lang="zh-TW" altLang="en-US" sz="2800" b="1" dirty="0"/>
              <a:t>急性呼吸系統綜合症（沙士</a:t>
            </a:r>
            <a:r>
              <a:rPr lang="zh-TW" altLang="en-US" sz="2800" b="1" dirty="0" smtClean="0"/>
              <a:t>）</a:t>
            </a:r>
            <a:endParaRPr lang="zh-CN" altLang="zh-CN" sz="2800" b="1" kern="0" dirty="0"/>
          </a:p>
        </p:txBody>
      </p:sp>
      <p:pic>
        <p:nvPicPr>
          <p:cNvPr id="6" name="Picture 5">
            <a:hlinkClick r:id="rId2"/>
          </p:cNvPr>
          <p:cNvPicPr>
            <a:picLocks noChangeAspect="1"/>
          </p:cNvPicPr>
          <p:nvPr/>
        </p:nvPicPr>
        <p:blipFill>
          <a:blip r:embed="rId3"/>
          <a:stretch>
            <a:fillRect/>
          </a:stretch>
        </p:blipFill>
        <p:spPr>
          <a:xfrm>
            <a:off x="9304968" y="3295290"/>
            <a:ext cx="2511736" cy="2356371"/>
          </a:xfrm>
          <a:prstGeom prst="rect">
            <a:avLst/>
          </a:prstGeom>
        </p:spPr>
      </p:pic>
      <p:pic>
        <p:nvPicPr>
          <p:cNvPr id="7" name="Picture 6">
            <a:hlinkClick r:id="rId2"/>
          </p:cNvPr>
          <p:cNvPicPr>
            <a:picLocks noChangeAspect="1"/>
          </p:cNvPicPr>
          <p:nvPr/>
        </p:nvPicPr>
        <p:blipFill>
          <a:blip r:embed="rId4"/>
          <a:stretch>
            <a:fillRect/>
          </a:stretch>
        </p:blipFill>
        <p:spPr>
          <a:xfrm>
            <a:off x="9770030" y="1579904"/>
            <a:ext cx="1771897" cy="1609950"/>
          </a:xfrm>
          <a:prstGeom prst="rect">
            <a:avLst/>
          </a:prstGeom>
        </p:spPr>
      </p:pic>
      <p:sp>
        <p:nvSpPr>
          <p:cNvPr id="8" name="Rectangle 7"/>
          <p:cNvSpPr/>
          <p:nvPr/>
        </p:nvSpPr>
        <p:spPr>
          <a:xfrm>
            <a:off x="654564" y="5879582"/>
            <a:ext cx="7048825" cy="646331"/>
          </a:xfrm>
          <a:prstGeom prst="rect">
            <a:avLst/>
          </a:prstGeom>
        </p:spPr>
        <p:txBody>
          <a:bodyPr wrap="squar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p>
          <a:p>
            <a:pPr marL="171450" indent="-1714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衞生防護中心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www.chp.gov.hk/files/pdf/chp_20050316.pdf</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www.chp.gov.hk/tc/index.html</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衞生署 </a:t>
            </a:r>
            <a:r>
              <a:rPr lang="en-US" altLang="zh-TW" sz="1200" dirty="0" smtClean="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https</a:t>
            </a:r>
            <a:r>
              <a:rPr lang="en-US" sz="1200" dirty="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www.dh.gov.hk/tc_chi/press/2004/041027.html</a:t>
            </a:r>
            <a:r>
              <a:rPr lang="en-US" altLang="zh-TW" sz="1200"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sp>
        <p:nvSpPr>
          <p:cNvPr id="9" name="Rectangle 14">
            <a:extLst>
              <a:ext uri="{FF2B5EF4-FFF2-40B4-BE49-F238E27FC236}">
                <a16:creationId xmlns:a16="http://schemas.microsoft.com/office/drawing/2014/main" id="{FF62AD24-3287-4326-9830-2C079B66D931}"/>
              </a:ext>
            </a:extLst>
          </p:cNvPr>
          <p:cNvSpPr/>
          <p:nvPr/>
        </p:nvSpPr>
        <p:spPr>
          <a:xfrm>
            <a:off x="9477949" y="5757097"/>
            <a:ext cx="2165774" cy="369332"/>
          </a:xfrm>
          <a:prstGeom prst="rect">
            <a:avLst/>
          </a:prstGeom>
          <a:ln w="28575">
            <a:solidFill>
              <a:srgbClr val="FF0000"/>
            </a:solidFill>
          </a:ln>
        </p:spPr>
        <p:txBody>
          <a:bodyPr wrap="square">
            <a:spAutoFit/>
          </a:bodyPr>
          <a:lstStyle/>
          <a:p>
            <a:pPr algn="ctr"/>
            <a:r>
              <a:rPr lang="zh-TW" altLang="en-US" b="1" dirty="0">
                <a:solidFill>
                  <a:srgbClr val="FF0000"/>
                </a:solidFill>
                <a:latin typeface="DFKai-SB" panose="03000509000000000000" pitchFamily="65" charset="-120"/>
                <a:ea typeface="DFKai-SB" panose="03000509000000000000" pitchFamily="65" charset="-120"/>
              </a:rPr>
              <a:t>點擊</a:t>
            </a:r>
            <a:r>
              <a:rPr lang="zh-TW" altLang="en-US" b="1" dirty="0" smtClean="0">
                <a:solidFill>
                  <a:srgbClr val="FF0000"/>
                </a:solidFill>
                <a:latin typeface="DFKai-SB" panose="03000509000000000000" pitchFamily="65" charset="-120"/>
                <a:ea typeface="DFKai-SB" panose="03000509000000000000" pitchFamily="65" charset="-120"/>
              </a:rPr>
              <a:t>圖像了解詳情</a:t>
            </a:r>
            <a:endParaRPr lang="en-US" altLang="zh-HK" b="1" dirty="0">
              <a:solidFill>
                <a:srgbClr val="FF0000"/>
              </a:solidFill>
              <a:latin typeface="DFKai-SB" panose="03000509000000000000" pitchFamily="65" charset="-120"/>
              <a:ea typeface="DFKai-SB" panose="03000509000000000000" pitchFamily="65" charset="-120"/>
            </a:endParaRPr>
          </a:p>
        </p:txBody>
      </p:sp>
      <p:sp>
        <p:nvSpPr>
          <p:cNvPr id="3" name="投影片編號版面配置區 2"/>
          <p:cNvSpPr>
            <a:spLocks noGrp="1"/>
          </p:cNvSpPr>
          <p:nvPr>
            <p:ph type="sldNum" sz="quarter" idx="10"/>
          </p:nvPr>
        </p:nvSpPr>
        <p:spPr/>
        <p:txBody>
          <a:bodyPr/>
          <a:lstStyle/>
          <a:p>
            <a:pPr>
              <a:defRPr/>
            </a:pPr>
            <a:fld id="{C68A1375-C6F2-41F5-93BB-BAEEB18A553A}" type="slidenum">
              <a:rPr lang="en-US" altLang="en-US" smtClean="0"/>
              <a:pPr>
                <a:defRPr/>
              </a:pPr>
              <a:t>32</a:t>
            </a:fld>
            <a:endParaRPr lang="en-US" altLang="en-US"/>
          </a:p>
        </p:txBody>
      </p:sp>
    </p:spTree>
    <p:extLst>
      <p:ext uri="{BB962C8B-B14F-4D97-AF65-F5344CB8AC3E}">
        <p14:creationId xmlns:p14="http://schemas.microsoft.com/office/powerpoint/2010/main" val="18146281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p:cNvSpPr txBox="1"/>
          <p:nvPr>
            <p:custDataLst>
              <p:tags r:id="rId2"/>
            </p:custDataLst>
          </p:nvPr>
        </p:nvSpPr>
        <p:spPr>
          <a:xfrm>
            <a:off x="348042" y="1380345"/>
            <a:ext cx="8181160" cy="4556781"/>
          </a:xfrm>
          <a:prstGeom prst="rect">
            <a:avLst/>
          </a:prstGeom>
          <a:noFill/>
          <a:ln w="38100">
            <a:solidFill>
              <a:srgbClr val="FF0000"/>
            </a:solidFill>
            <a:prstDash val="dash"/>
          </a:ln>
        </p:spPr>
        <p:txBody>
          <a:bodyPr wrap="square" lIns="63500" tIns="25400" rIns="63500" bIns="25400" anchor="ctr" anchorCtr="0"/>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42900" indent="-342900">
              <a:lnSpc>
                <a:spcPct val="100000"/>
              </a:lnSpc>
              <a:buFont typeface="Arial" panose="020B0604020202020204" pitchFamily="34" charset="0"/>
              <a:buChar char="•"/>
            </a:pPr>
            <a:r>
              <a:rPr lang="zh-CN" altLang="en-US" sz="2400" spc="100" dirty="0">
                <a:ln w="3175">
                  <a:noFill/>
                  <a:prstDash val="dash"/>
                </a:ln>
                <a:uFillTx/>
                <a:latin typeface="Times New Roman" panose="02020603050405020304" pitchFamily="18" charset="0"/>
                <a:ea typeface="標楷體" panose="03000509000000000000" pitchFamily="65" charset="-120"/>
                <a:cs typeface="Times New Roman" panose="02020603050405020304" pitchFamily="18" charset="0"/>
              </a:rPr>
              <a:t>2009年5月1日，</a:t>
            </a:r>
            <a:r>
              <a:rPr lang="zh-CN" altLang="en-US" sz="2400" spc="100" dirty="0" smtClean="0">
                <a:ln w="3175">
                  <a:noFill/>
                  <a:prstDash val="dash"/>
                </a:ln>
                <a:uFillTx/>
                <a:latin typeface="Times New Roman" panose="02020603050405020304" pitchFamily="18" charset="0"/>
                <a:ea typeface="標楷體" panose="03000509000000000000" pitchFamily="65" charset="-120"/>
                <a:cs typeface="Times New Roman" panose="02020603050405020304" pitchFamily="18" charset="0"/>
              </a:rPr>
              <a:t>香港</a:t>
            </a:r>
            <a:r>
              <a:rPr lang="zh-TW" altLang="en-US" sz="2400" spc="100" dirty="0" smtClean="0">
                <a:ln w="3175">
                  <a:noFill/>
                  <a:prstDash val="dash"/>
                </a:ln>
                <a:uFillTx/>
                <a:latin typeface="Times New Roman" panose="02020603050405020304" pitchFamily="18" charset="0"/>
                <a:ea typeface="標楷體" panose="03000509000000000000" pitchFamily="65" charset="-120"/>
                <a:cs typeface="Times New Roman" panose="02020603050405020304" pitchFamily="18" charset="0"/>
              </a:rPr>
              <a:t>特區</a:t>
            </a:r>
            <a:r>
              <a:rPr lang="zh-CN" altLang="en-US" sz="2400" spc="100" dirty="0" smtClean="0">
                <a:ln w="3175">
                  <a:noFill/>
                  <a:prstDash val="dash"/>
                </a:ln>
                <a:uFillTx/>
                <a:latin typeface="Times New Roman" panose="02020603050405020304" pitchFamily="18" charset="0"/>
                <a:ea typeface="標楷體" panose="03000509000000000000" pitchFamily="65" charset="-120"/>
                <a:cs typeface="Times New Roman" panose="02020603050405020304" pitchFamily="18" charset="0"/>
              </a:rPr>
              <a:t>政府</a:t>
            </a:r>
            <a:r>
              <a:rPr lang="zh-CN" altLang="en-US" sz="2400" spc="100" dirty="0">
                <a:ln w="3175">
                  <a:noFill/>
                  <a:prstDash val="dash"/>
                </a:ln>
                <a:uFillTx/>
                <a:latin typeface="Times New Roman" panose="02020603050405020304" pitchFamily="18" charset="0"/>
                <a:ea typeface="標楷體" panose="03000509000000000000" pitchFamily="65" charset="-120"/>
                <a:cs typeface="Times New Roman" panose="02020603050405020304" pitchFamily="18" charset="0"/>
              </a:rPr>
              <a:t>宣布，一名由墨西哥經上海前往香港的墨西哥籍男子證實確診感染甲型H1N1流感</a:t>
            </a:r>
            <a:r>
              <a:rPr lang="zh-CN" altLang="en-US" sz="2400" spc="100" dirty="0" smtClean="0">
                <a:ln w="3175">
                  <a:noFill/>
                  <a:prstDash val="dash"/>
                </a:ln>
                <a:uFillTx/>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spc="100" dirty="0">
                <a:ln w="3175">
                  <a:noFill/>
                  <a:prstDash val="dash"/>
                </a:ln>
                <a:latin typeface="Times New Roman" panose="02020603050405020304" pitchFamily="18" charset="0"/>
                <a:ea typeface="標楷體" panose="03000509000000000000" pitchFamily="65" charset="-120"/>
                <a:cs typeface="Times New Roman" panose="02020603050405020304" pitchFamily="18" charset="0"/>
              </a:rPr>
              <a:t>或</a:t>
            </a:r>
            <a:r>
              <a:rPr lang="zh-CN" altLang="en-US" sz="2400" spc="100" dirty="0" smtClean="0">
                <a:ln w="3175">
                  <a:noFill/>
                  <a:prstDash val="dash"/>
                </a:ln>
                <a:uFillTx/>
                <a:latin typeface="Times New Roman" panose="02020603050405020304" pitchFamily="18" charset="0"/>
                <a:ea typeface="標楷體" panose="03000509000000000000" pitchFamily="65" charset="-120"/>
                <a:cs typeface="Times New Roman" panose="02020603050405020304" pitchFamily="18" charset="0"/>
              </a:rPr>
              <a:t>稱「</a:t>
            </a:r>
            <a:r>
              <a:rPr lang="zh-TW" altLang="en-US" sz="2400" spc="100" dirty="0">
                <a:ln w="3175">
                  <a:noFill/>
                  <a:prstDash val="dash"/>
                </a:ln>
                <a:latin typeface="Times New Roman" panose="02020603050405020304" pitchFamily="18" charset="0"/>
                <a:ea typeface="標楷體" panose="03000509000000000000" pitchFamily="65" charset="-120"/>
                <a:cs typeface="Times New Roman" panose="02020603050405020304" pitchFamily="18" charset="0"/>
              </a:rPr>
              <a:t>人類豬型流感</a:t>
            </a:r>
            <a:r>
              <a:rPr lang="zh-CN" altLang="en-US" sz="2400" spc="100" dirty="0" smtClean="0">
                <a:ln w="3175">
                  <a:noFill/>
                  <a:prstDash val="dash"/>
                </a:ln>
                <a:uFillTx/>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spc="100" dirty="0">
                <a:ln w="3175">
                  <a:noFill/>
                  <a:prstDash val="dash"/>
                </a:ln>
                <a:uFillTx/>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spc="100" dirty="0" smtClean="0">
                <a:ln w="3175">
                  <a:noFill/>
                  <a:prstDash val="dash"/>
                </a:ln>
                <a:uFillTx/>
                <a:latin typeface="Times New Roman" panose="02020603050405020304" pitchFamily="18" charset="0"/>
                <a:ea typeface="標楷體" panose="03000509000000000000" pitchFamily="65" charset="-120"/>
                <a:cs typeface="Times New Roman" panose="02020603050405020304" pitchFamily="18" charset="0"/>
              </a:rPr>
              <a:t>成為香港亦是</a:t>
            </a:r>
            <a:r>
              <a:rPr lang="zh-CN" altLang="en-US" sz="2400" spc="100" dirty="0">
                <a:ln w="3175">
                  <a:noFill/>
                  <a:prstDash val="dash"/>
                </a:ln>
                <a:uFillTx/>
                <a:latin typeface="Times New Roman" panose="02020603050405020304" pitchFamily="18" charset="0"/>
                <a:ea typeface="標楷體" panose="03000509000000000000" pitchFamily="65" charset="-120"/>
                <a:cs typeface="Times New Roman" panose="02020603050405020304" pitchFamily="18" charset="0"/>
              </a:rPr>
              <a:t>亞洲區首宗確診病例。</a:t>
            </a:r>
            <a:endParaRPr lang="en-US" altLang="zh-CN" sz="2400" spc="100" dirty="0">
              <a:ln w="3175">
                <a:noFill/>
                <a:prstDash val="dash"/>
              </a:ln>
              <a:uFillTx/>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nSpc>
                <a:spcPct val="100000"/>
              </a:lnSpc>
              <a:buFont typeface="Arial" panose="020B0604020202020204" pitchFamily="34" charset="0"/>
              <a:buChar char="•"/>
            </a:pPr>
            <a:r>
              <a:rPr lang="zh-TW" altLang="en-US" sz="2400" spc="100" dirty="0">
                <a:ln w="3175">
                  <a:noFill/>
                  <a:prstDash val="dash"/>
                </a:ln>
                <a:latin typeface="Times New Roman" panose="02020603050405020304" pitchFamily="18" charset="0"/>
                <a:ea typeface="標楷體" panose="03000509000000000000" pitchFamily="65" charset="-120"/>
                <a:cs typeface="Times New Roman" panose="02020603050405020304" pitchFamily="18" charset="0"/>
              </a:rPr>
              <a:t>衞生署署長亦迅速採取行動，</a:t>
            </a:r>
            <a:r>
              <a:rPr lang="zh-TW" altLang="en-US" sz="2400" spc="100" dirty="0" smtClean="0">
                <a:ln w="3175">
                  <a:noFill/>
                  <a:prstDash val="dash"/>
                </a:ln>
                <a:latin typeface="Times New Roman" panose="02020603050405020304" pitchFamily="18" charset="0"/>
                <a:ea typeface="標楷體" panose="03000509000000000000" pitchFamily="65" charset="-120"/>
                <a:cs typeface="Times New Roman" panose="02020603050405020304" pitchFamily="18" charset="0"/>
              </a:rPr>
              <a:t>於</a:t>
            </a:r>
            <a:r>
              <a:rPr lang="en-US" altLang="zh-TW" sz="2400" spc="100" dirty="0" smtClean="0">
                <a:ln w="3175">
                  <a:noFill/>
                  <a:prstDash val="dash"/>
                </a:ln>
                <a:latin typeface="Times New Roman" panose="02020603050405020304" pitchFamily="18" charset="0"/>
                <a:ea typeface="標楷體" panose="03000509000000000000" pitchFamily="65" charset="-120"/>
                <a:cs typeface="Times New Roman" panose="02020603050405020304" pitchFamily="18" charset="0"/>
              </a:rPr>
              <a:t>2009</a:t>
            </a:r>
            <a:r>
              <a:rPr lang="zh-TW" altLang="en-US" sz="2400" spc="100" dirty="0" smtClean="0">
                <a:ln w="3175">
                  <a:noFill/>
                  <a:prstDash val="dash"/>
                </a:ln>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spc="100" dirty="0" smtClean="0">
                <a:ln w="3175">
                  <a:noFill/>
                  <a:prstDash val="dash"/>
                </a:ln>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400" spc="100" dirty="0" smtClean="0">
                <a:ln w="3175">
                  <a:noFill/>
                  <a:prstDash val="dash"/>
                </a:ln>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spc="100" dirty="0" smtClean="0">
                <a:ln w="3175">
                  <a:noFill/>
                  <a:prstDash val="dash"/>
                </a:ln>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spc="100" dirty="0" smtClean="0">
                <a:ln w="3175">
                  <a:noFill/>
                  <a:prstDash val="dash"/>
                </a:ln>
                <a:latin typeface="Times New Roman" panose="02020603050405020304" pitchFamily="18" charset="0"/>
                <a:ea typeface="標楷體" panose="03000509000000000000" pitchFamily="65" charset="-120"/>
                <a:cs typeface="Times New Roman" panose="02020603050405020304" pitchFamily="18" charset="0"/>
              </a:rPr>
              <a:t>日</a:t>
            </a:r>
            <a:r>
              <a:rPr lang="zh-TW" altLang="en-US" sz="2400" spc="100" dirty="0">
                <a:ln w="3175">
                  <a:noFill/>
                  <a:prstDash val="dash"/>
                </a:ln>
                <a:latin typeface="Times New Roman" panose="02020603050405020304" pitchFamily="18" charset="0"/>
                <a:ea typeface="標楷體" panose="03000509000000000000" pitchFamily="65" charset="-120"/>
                <a:cs typeface="Times New Roman" panose="02020603050405020304" pitchFamily="18" charset="0"/>
              </a:rPr>
              <a:t>把源頭病人曾入住的酒店隔離，並追蹤其他與源頭病人有緊密接觸的人士、在邊境口岸</a:t>
            </a:r>
            <a:r>
              <a:rPr lang="zh-TW" altLang="en-US" sz="2400" spc="100" dirty="0" smtClean="0">
                <a:ln w="3175">
                  <a:noFill/>
                  <a:prstDash val="dash"/>
                </a:ln>
                <a:latin typeface="Times New Roman" panose="02020603050405020304" pitchFamily="18" charset="0"/>
                <a:ea typeface="標楷體" panose="03000509000000000000" pitchFamily="65" charset="-120"/>
                <a:cs typeface="Times New Roman" panose="02020603050405020304" pitchFamily="18" charset="0"/>
              </a:rPr>
              <a:t>採取措施等。</a:t>
            </a:r>
            <a:endParaRPr lang="en-US" altLang="zh-TW" sz="2400" spc="100" dirty="0" smtClean="0">
              <a:ln w="3175">
                <a:noFill/>
                <a:prstDash val="dash"/>
              </a:ln>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nSpc>
                <a:spcPct val="100000"/>
              </a:lnSpc>
              <a:buFont typeface="Arial" panose="020B0604020202020204" pitchFamily="34" charset="0"/>
              <a:buChar char="•"/>
            </a:pPr>
            <a:r>
              <a:rPr lang="zh-TW" altLang="en-US" sz="2400" spc="100" dirty="0">
                <a:ln w="3175">
                  <a:noFill/>
                  <a:prstDash val="dash"/>
                </a:ln>
                <a:latin typeface="Times New Roman" panose="02020603050405020304" pitchFamily="18" charset="0"/>
                <a:ea typeface="標楷體" panose="03000509000000000000" pitchFamily="65" charset="-120"/>
                <a:cs typeface="Times New Roman" panose="02020603050405020304" pitchFamily="18" charset="0"/>
              </a:rPr>
              <a:t>廣東省、澳門和香港三</a:t>
            </a:r>
            <a:r>
              <a:rPr lang="zh-TW" altLang="en-US" sz="2400" spc="100" dirty="0" smtClean="0">
                <a:ln w="3175">
                  <a:noFill/>
                  <a:prstDash val="dash"/>
                </a:ln>
                <a:latin typeface="Times New Roman" panose="02020603050405020304" pitchFamily="18" charset="0"/>
                <a:ea typeface="標楷體" panose="03000509000000000000" pitchFamily="65" charset="-120"/>
                <a:cs typeface="Times New Roman" panose="02020603050405020304" pitchFamily="18" charset="0"/>
              </a:rPr>
              <a:t>地</a:t>
            </a:r>
            <a:r>
              <a:rPr lang="zh-TW" altLang="en-US" sz="2400" spc="100" dirty="0">
                <a:ln w="3175">
                  <a:noFill/>
                  <a:prstDash val="dash"/>
                </a:ln>
                <a:latin typeface="Times New Roman" panose="02020603050405020304" pitchFamily="18" charset="0"/>
                <a:ea typeface="標楷體" panose="03000509000000000000" pitchFamily="65" charset="-120"/>
                <a:cs typeface="Times New Roman" panose="02020603050405020304" pitchFamily="18" charset="0"/>
              </a:rPr>
              <a:t>更</a:t>
            </a:r>
            <a:r>
              <a:rPr lang="zh-TW" altLang="en-US" sz="2400" spc="100" dirty="0" smtClean="0">
                <a:ln w="3175">
                  <a:noFill/>
                  <a:prstDash val="dash"/>
                </a:ln>
                <a:latin typeface="Times New Roman" panose="02020603050405020304" pitchFamily="18" charset="0"/>
                <a:ea typeface="標楷體" panose="03000509000000000000" pitchFamily="65" charset="-120"/>
                <a:cs typeface="Times New Roman" panose="02020603050405020304" pitchFamily="18" charset="0"/>
              </a:rPr>
              <a:t>達成</a:t>
            </a:r>
            <a:r>
              <a:rPr lang="zh-TW" altLang="en-US" sz="2400" spc="100" dirty="0">
                <a:ln w="3175">
                  <a:noFill/>
                  <a:prstDash val="dash"/>
                </a:ln>
                <a:latin typeface="Times New Roman" panose="02020603050405020304" pitchFamily="18" charset="0"/>
                <a:ea typeface="標楷體" panose="03000509000000000000" pitchFamily="65" charset="-120"/>
                <a:cs typeface="Times New Roman" panose="02020603050405020304" pitchFamily="18" charset="0"/>
              </a:rPr>
              <a:t>共識，在防治傳染病方面進一步加強交流合作，繼續完善通報機制，減低主要傳染病跨境傳播的</a:t>
            </a:r>
            <a:r>
              <a:rPr lang="zh-TW" altLang="en-US" sz="2400" spc="100" dirty="0" smtClean="0">
                <a:ln w="3175">
                  <a:noFill/>
                  <a:prstDash val="dash"/>
                </a:ln>
                <a:latin typeface="Times New Roman" panose="02020603050405020304" pitchFamily="18" charset="0"/>
                <a:ea typeface="標楷體" panose="03000509000000000000" pitchFamily="65" charset="-120"/>
                <a:cs typeface="Times New Roman" panose="02020603050405020304" pitchFamily="18" charset="0"/>
              </a:rPr>
              <a:t>機會，並簽署</a:t>
            </a:r>
            <a:r>
              <a:rPr lang="en-US" altLang="zh-TW" sz="2400" spc="100" dirty="0" smtClean="0">
                <a:ln w="3175">
                  <a:noFill/>
                  <a:prstDash val="dash"/>
                </a:ln>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spc="100" dirty="0">
                <a:ln w="3175">
                  <a:noFill/>
                  <a:prstDash val="dash"/>
                </a:ln>
                <a:latin typeface="Times New Roman" panose="02020603050405020304" pitchFamily="18" charset="0"/>
                <a:ea typeface="標楷體" panose="03000509000000000000" pitchFamily="65" charset="-120"/>
                <a:cs typeface="Times New Roman" panose="02020603050405020304" pitchFamily="18" charset="0"/>
              </a:rPr>
              <a:t>粵港澳防治甲型</a:t>
            </a:r>
            <a:r>
              <a:rPr lang="en-US" altLang="zh-TW" sz="2400" spc="100" dirty="0">
                <a:ln w="3175">
                  <a:noFill/>
                  <a:prstDash val="dash"/>
                </a:ln>
                <a:latin typeface="Times New Roman" panose="02020603050405020304" pitchFamily="18" charset="0"/>
                <a:ea typeface="標楷體" panose="03000509000000000000" pitchFamily="65" charset="-120"/>
                <a:cs typeface="Times New Roman" panose="02020603050405020304" pitchFamily="18" charset="0"/>
              </a:rPr>
              <a:t>H1N1</a:t>
            </a:r>
            <a:r>
              <a:rPr lang="zh-TW" altLang="en-US" sz="2400" spc="100" dirty="0">
                <a:ln w="3175">
                  <a:noFill/>
                  <a:prstDash val="dash"/>
                </a:ln>
                <a:latin typeface="Times New Roman" panose="02020603050405020304" pitchFamily="18" charset="0"/>
                <a:ea typeface="標楷體" panose="03000509000000000000" pitchFamily="65" charset="-120"/>
                <a:cs typeface="Times New Roman" panose="02020603050405020304" pitchFamily="18" charset="0"/>
              </a:rPr>
              <a:t>流感交流合作備忘錄</a:t>
            </a:r>
            <a:r>
              <a:rPr lang="en-US" altLang="zh-TW" sz="2400" spc="100" dirty="0" smtClean="0">
                <a:ln w="3175">
                  <a:noFill/>
                  <a:prstDash val="dash"/>
                </a:ln>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spc="100" dirty="0" smtClean="0">
                <a:ln w="3175">
                  <a:noFill/>
                  <a:prstDash val="dash"/>
                </a:ln>
                <a:latin typeface="Times New Roman" panose="02020603050405020304" pitchFamily="18" charset="0"/>
                <a:ea typeface="標楷體" panose="03000509000000000000" pitchFamily="65" charset="-120"/>
                <a:cs typeface="Times New Roman" panose="02020603050405020304" pitchFamily="18" charset="0"/>
              </a:rPr>
              <a:t>為</a:t>
            </a:r>
            <a:r>
              <a:rPr lang="zh-TW" altLang="en-US" sz="2400" spc="100" dirty="0">
                <a:ln w="3175">
                  <a:noFill/>
                  <a:prstDash val="dash"/>
                </a:ln>
                <a:latin typeface="Times New Roman" panose="02020603050405020304" pitchFamily="18" charset="0"/>
                <a:ea typeface="標楷體" panose="03000509000000000000" pitchFamily="65" charset="-120"/>
                <a:cs typeface="Times New Roman" panose="02020603050405020304" pitchFamily="18" charset="0"/>
              </a:rPr>
              <a:t>三地聯防聯控人類豬型流感建立了合作機制。</a:t>
            </a:r>
            <a:endParaRPr lang="zh-CN" altLang="en-US" sz="2400" spc="100" dirty="0">
              <a:ln w="3175">
                <a:noFill/>
                <a:prstDash val="dash"/>
              </a:ln>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标题 1">
            <a:extLst>
              <a:ext uri="{FF2B5EF4-FFF2-40B4-BE49-F238E27FC236}">
                <a16:creationId xmlns:a16="http://schemas.microsoft.com/office/drawing/2014/main" id="{BBA1F458-248A-457B-BD34-232DFFED3E9B}"/>
              </a:ext>
            </a:extLst>
          </p:cNvPr>
          <p:cNvSpPr txBox="1">
            <a:spLocks noChangeArrowheads="1"/>
          </p:cNvSpPr>
          <p:nvPr/>
        </p:nvSpPr>
        <p:spPr bwMode="auto">
          <a:xfrm>
            <a:off x="3564634" y="847001"/>
            <a:ext cx="5207504" cy="4801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indent="0">
              <a:lnSpc>
                <a:spcPct val="90000"/>
              </a:lnSpc>
              <a:spcBef>
                <a:spcPct val="0"/>
              </a:spcBef>
              <a:buNone/>
              <a:defRPr sz="2800" b="1">
                <a:latin typeface="DFKai-SB" panose="03000509000000000000" pitchFamily="65" charset="-120"/>
                <a:ea typeface="DFKai-SB" panose="03000509000000000000" pitchFamily="65" charset="-120"/>
                <a:cs typeface="+mj-cs"/>
              </a:defRPr>
            </a:lvl1pPr>
          </a:lstStyle>
          <a:p>
            <a:r>
              <a:rPr lang="en-US" altLang="zh-TW" dirty="0" smtClean="0">
                <a:latin typeface="Times New Roman" panose="02020603050405020304" pitchFamily="18" charset="0"/>
                <a:cs typeface="Times New Roman" panose="02020603050405020304" pitchFamily="18" charset="0"/>
              </a:rPr>
              <a:t>C:</a:t>
            </a:r>
            <a:r>
              <a:rPr lang="zh-CN" altLang="en-US" dirty="0" smtClean="0"/>
              <a:t>甲</a:t>
            </a:r>
            <a:r>
              <a:rPr lang="zh-CN" altLang="en-US" dirty="0"/>
              <a:t>型</a:t>
            </a:r>
            <a:r>
              <a:rPr lang="en-US" altLang="zh-CN" dirty="0">
                <a:latin typeface="Times New Roman" panose="02020603050405020304" pitchFamily="18" charset="0"/>
                <a:cs typeface="Times New Roman" panose="02020603050405020304" pitchFamily="18" charset="0"/>
              </a:rPr>
              <a:t>H1N1</a:t>
            </a:r>
            <a:r>
              <a:rPr lang="zh-CN" altLang="en-US" dirty="0"/>
              <a:t>流感大流行的防控</a:t>
            </a:r>
          </a:p>
        </p:txBody>
      </p:sp>
      <p:pic>
        <p:nvPicPr>
          <p:cNvPr id="11266" name="Picture 2" descr="图片">
            <a:extLst>
              <a:ext uri="{FF2B5EF4-FFF2-40B4-BE49-F238E27FC236}">
                <a16:creationId xmlns:a16="http://schemas.microsoft.com/office/drawing/2014/main" id="{E18050FB-451C-4FB8-9D26-397D0095CD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2138" y="3855035"/>
            <a:ext cx="3094198" cy="1989807"/>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973554B1-7FCC-4CE2-91EC-7E19FCB0A156}"/>
              </a:ext>
            </a:extLst>
          </p:cNvPr>
          <p:cNvSpPr/>
          <p:nvPr/>
        </p:nvSpPr>
        <p:spPr>
          <a:xfrm>
            <a:off x="8746907" y="5889867"/>
            <a:ext cx="3094198" cy="461665"/>
          </a:xfrm>
          <a:prstGeom prst="rect">
            <a:avLst/>
          </a:prstGeom>
        </p:spPr>
        <p:txBody>
          <a:bodyPr wrap="square">
            <a:spAutoFit/>
          </a:bodyPr>
          <a:lstStyle/>
          <a:p>
            <a:r>
              <a:rPr lang="zh-CN" altLang="en-US" sz="1200" dirty="0">
                <a:solidFill>
                  <a:srgbClr val="000000"/>
                </a:solidFill>
                <a:latin typeface="DFKai-SB" panose="03000509000000000000" pitchFamily="65" charset="-120"/>
                <a:ea typeface="DFKai-SB" panose="03000509000000000000" pitchFamily="65" charset="-120"/>
              </a:rPr>
              <a:t>有關人類豬型流感病毒及預防措施</a:t>
            </a:r>
            <a:r>
              <a:rPr lang="zh-CN" altLang="en-US" sz="1200" dirty="0" smtClean="0">
                <a:solidFill>
                  <a:srgbClr val="000000"/>
                </a:solidFill>
                <a:latin typeface="DFKai-SB" panose="03000509000000000000" pitchFamily="65" charset="-120"/>
                <a:ea typeface="DFKai-SB" panose="03000509000000000000" pitchFamily="65" charset="-120"/>
              </a:rPr>
              <a:t>的單</a:t>
            </a:r>
            <a:r>
              <a:rPr lang="zh-CN" altLang="en-US" sz="1200" dirty="0">
                <a:solidFill>
                  <a:srgbClr val="000000"/>
                </a:solidFill>
                <a:latin typeface="DFKai-SB" panose="03000509000000000000" pitchFamily="65" charset="-120"/>
                <a:ea typeface="DFKai-SB" panose="03000509000000000000" pitchFamily="65" charset="-120"/>
              </a:rPr>
              <a:t>張，以多種語文印製，在出入境口岸廣泛派發。</a:t>
            </a:r>
            <a:endParaRPr lang="zh-CN" altLang="en-US" sz="1200" dirty="0">
              <a:latin typeface="DFKai-SB" panose="03000509000000000000" pitchFamily="65" charset="-120"/>
              <a:ea typeface="DFKai-SB" panose="03000509000000000000" pitchFamily="65" charset="-120"/>
            </a:endParaRPr>
          </a:p>
        </p:txBody>
      </p:sp>
      <p:sp>
        <p:nvSpPr>
          <p:cNvPr id="10" name="矩形 9">
            <a:extLst>
              <a:ext uri="{FF2B5EF4-FFF2-40B4-BE49-F238E27FC236}">
                <a16:creationId xmlns:a16="http://schemas.microsoft.com/office/drawing/2014/main" id="{581B09B1-9ECB-4A59-9A8F-FC9E4D0FC634}"/>
              </a:ext>
            </a:extLst>
          </p:cNvPr>
          <p:cNvSpPr/>
          <p:nvPr/>
        </p:nvSpPr>
        <p:spPr>
          <a:xfrm>
            <a:off x="348042" y="5937126"/>
            <a:ext cx="6662580" cy="861774"/>
          </a:xfrm>
          <a:prstGeom prst="rect">
            <a:avLst/>
          </a:prstGeom>
        </p:spPr>
        <p:txBody>
          <a:bodyPr wrap="square">
            <a:spAutoFit/>
          </a:bodyPr>
          <a:lstStyle/>
          <a:p>
            <a:r>
              <a:rPr lang="zh-TW" altLang="en-US" sz="1000" dirty="0" smtClean="0">
                <a:latin typeface="Times New Roman" panose="02020603050405020304" pitchFamily="18" charset="0"/>
                <a:ea typeface="DFKai-SB" panose="03000509000000000000" pitchFamily="65" charset="-120"/>
                <a:cs typeface="Times New Roman" panose="02020603050405020304" pitchFamily="18" charset="0"/>
              </a:rPr>
              <a:t>資料</a:t>
            </a:r>
            <a:r>
              <a:rPr lang="zh-CN" altLang="en-US" sz="1000" dirty="0" smtClean="0">
                <a:latin typeface="Times New Roman" panose="02020603050405020304" pitchFamily="18" charset="0"/>
                <a:ea typeface="DFKai-SB" panose="03000509000000000000" pitchFamily="65" charset="-120"/>
                <a:cs typeface="Times New Roman" panose="02020603050405020304" pitchFamily="18" charset="0"/>
              </a:rPr>
              <a:t>來源：</a:t>
            </a:r>
            <a:endParaRPr lang="en-US" altLang="zh-CN" sz="1000" dirty="0" smtClean="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000" dirty="0" smtClean="0">
                <a:latin typeface="Times New Roman" panose="02020603050405020304" pitchFamily="18" charset="0"/>
                <a:ea typeface="DFKai-SB" panose="03000509000000000000" pitchFamily="65" charset="-120"/>
                <a:cs typeface="Times New Roman" panose="02020603050405020304" pitchFamily="18" charset="0"/>
              </a:rPr>
              <a:t>衞生防護中心 </a:t>
            </a:r>
            <a:r>
              <a:rPr lang="en-US" altLang="zh-TW" sz="10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10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zh-CN" altLang="en-US" sz="1000" dirty="0">
                <a:latin typeface="Times New Roman" panose="02020603050405020304" pitchFamily="18" charset="0"/>
                <a:ea typeface="DFKai-SB" panose="03000509000000000000" pitchFamily="65" charset="-120"/>
                <a:cs typeface="Times New Roman" panose="02020603050405020304" pitchFamily="18" charset="0"/>
              </a:rPr>
              <a:t>://www.chp.gov.hk/tc/features/16785</a:t>
            </a:r>
            <a:r>
              <a:rPr lang="zh-CN" altLang="en-US" sz="1000" dirty="0" smtClean="0">
                <a:latin typeface="Times New Roman" panose="02020603050405020304" pitchFamily="18" charset="0"/>
                <a:ea typeface="DFKai-SB" panose="03000509000000000000" pitchFamily="65" charset="-120"/>
                <a:cs typeface="Times New Roman" panose="02020603050405020304" pitchFamily="18" charset="0"/>
              </a:rPr>
              <a:t>.html</a:t>
            </a:r>
            <a:r>
              <a:rPr lang="en-US" altLang="zh-TW" sz="1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10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TW" sz="10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000" dirty="0" smtClean="0">
                <a:latin typeface="Times New Roman" panose="02020603050405020304" pitchFamily="18" charset="0"/>
                <a:ea typeface="DFKai-SB" panose="03000509000000000000" pitchFamily="65" charset="-120"/>
                <a:cs typeface="Times New Roman" panose="02020603050405020304" pitchFamily="18" charset="0"/>
              </a:rPr>
              <a:t>www.chp.gov.hk/tc/features/19262.html)</a:t>
            </a:r>
            <a:endParaRPr lang="en-US" altLang="zh-CN" sz="1000" dirty="0" smtClean="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000" dirty="0" smtClean="0">
                <a:latin typeface="Times New Roman" panose="02020603050405020304" pitchFamily="18" charset="0"/>
                <a:ea typeface="DFKai-SB" panose="03000509000000000000" pitchFamily="65" charset="-120"/>
                <a:cs typeface="Times New Roman" panose="02020603050405020304" pitchFamily="18" charset="0"/>
              </a:rPr>
              <a:t>香港年報</a:t>
            </a:r>
            <a:r>
              <a:rPr lang="en-US" altLang="zh-TW" sz="1000" dirty="0" smtClean="0">
                <a:latin typeface="Times New Roman" panose="02020603050405020304" pitchFamily="18" charset="0"/>
                <a:ea typeface="DFKai-SB" panose="03000509000000000000" pitchFamily="65" charset="-120"/>
                <a:cs typeface="Times New Roman" panose="02020603050405020304" pitchFamily="18" charset="0"/>
              </a:rPr>
              <a:t>2009 (</a:t>
            </a:r>
            <a:r>
              <a:rPr lang="en-US" altLang="zh-CN" sz="10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0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000" dirty="0" smtClean="0">
                <a:latin typeface="Times New Roman" panose="02020603050405020304" pitchFamily="18" charset="0"/>
                <a:ea typeface="DFKai-SB" panose="03000509000000000000" pitchFamily="65" charset="-120"/>
                <a:cs typeface="Times New Roman" panose="02020603050405020304" pitchFamily="18" charset="0"/>
              </a:rPr>
              <a:t>www.yearbook.gov.hk/2009/photogallery/sc/flu_popup_10.html</a:t>
            </a:r>
            <a:r>
              <a:rPr lang="en-US" altLang="zh-TW" sz="1000" dirty="0" smtClean="0">
                <a:latin typeface="Times New Roman" panose="02020603050405020304" pitchFamily="18" charset="0"/>
                <a:ea typeface="DFKai-SB" panose="03000509000000000000" pitchFamily="65" charset="-120"/>
                <a:cs typeface="Times New Roman" panose="02020603050405020304" pitchFamily="18" charset="0"/>
              </a:rPr>
              <a:t>)</a:t>
            </a:r>
          </a:p>
          <a:p>
            <a:pPr marL="285750" indent="-285750">
              <a:buFont typeface="Arial" panose="020B0604020202020204" pitchFamily="34" charset="0"/>
              <a:buChar char="•"/>
            </a:pPr>
            <a:r>
              <a:rPr lang="zh-TW" altLang="en-US" sz="1000" dirty="0" smtClean="0">
                <a:latin typeface="Times New Roman" panose="02020603050405020304" pitchFamily="18" charset="0"/>
                <a:ea typeface="DFKai-SB" panose="03000509000000000000" pitchFamily="65" charset="-120"/>
                <a:cs typeface="Times New Roman" panose="02020603050405020304" pitchFamily="18" charset="0"/>
              </a:rPr>
              <a:t>立法會文件 </a:t>
            </a:r>
            <a:r>
              <a:rPr lang="en-US" altLang="zh-TW" sz="1000" dirty="0" smtClean="0">
                <a:latin typeface="Times New Roman" panose="02020603050405020304" pitchFamily="18" charset="0"/>
                <a:ea typeface="DFKai-SB" panose="03000509000000000000" pitchFamily="65" charset="-120"/>
                <a:cs typeface="Times New Roman" panose="02020603050405020304" pitchFamily="18" charset="0"/>
              </a:rPr>
              <a:t>( https</a:t>
            </a:r>
            <a:r>
              <a:rPr lang="en-US" altLang="zh-TW" sz="10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000" dirty="0" smtClean="0">
                <a:latin typeface="Times New Roman" panose="02020603050405020304" pitchFamily="18" charset="0"/>
                <a:ea typeface="DFKai-SB" panose="03000509000000000000" pitchFamily="65" charset="-120"/>
                <a:cs typeface="Times New Roman" panose="02020603050405020304" pitchFamily="18" charset="0"/>
              </a:rPr>
              <a:t>www.legco.gov.hk/yr08-09/chinese/panels/hs/papers/hs0511cb2-1505-1-c.pdf)</a:t>
            </a:r>
          </a:p>
          <a:p>
            <a:pPr marL="285750" indent="-285750">
              <a:buFont typeface="Arial" panose="020B0604020202020204" pitchFamily="34" charset="0"/>
              <a:buChar char="•"/>
            </a:pPr>
            <a:r>
              <a:rPr lang="zh-TW" altLang="en-US" sz="1000" dirty="0" smtClean="0">
                <a:latin typeface="Times New Roman" panose="02020603050405020304" pitchFamily="18" charset="0"/>
                <a:ea typeface="DFKai-SB" panose="03000509000000000000" pitchFamily="65" charset="-120"/>
                <a:cs typeface="Times New Roman" panose="02020603050405020304" pitchFamily="18" charset="0"/>
              </a:rPr>
              <a:t>政府新聞公報 </a:t>
            </a:r>
            <a:r>
              <a:rPr lang="en-US" altLang="zh-TW" sz="10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0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0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000" dirty="0" smtClean="0">
                <a:latin typeface="Times New Roman" panose="02020603050405020304" pitchFamily="18" charset="0"/>
                <a:ea typeface="DFKai-SB" panose="03000509000000000000" pitchFamily="65" charset="-120"/>
                <a:cs typeface="Times New Roman" panose="02020603050405020304" pitchFamily="18" charset="0"/>
              </a:rPr>
              <a:t>www.info.gov.hk/gia/general/200911/13/P200911130161.htm</a:t>
            </a:r>
            <a:r>
              <a:rPr lang="en-US" altLang="zh-TW" sz="10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任意多边形: 形状 4">
            <a:extLst>
              <a:ext uri="{FF2B5EF4-FFF2-40B4-BE49-F238E27FC236}">
                <a16:creationId xmlns:a16="http://schemas.microsoft.com/office/drawing/2014/main" id="{CD5D41F3-C468-4F25-B01C-DAA0A07678B5}"/>
              </a:ext>
            </a:extLst>
          </p:cNvPr>
          <p:cNvSpPr/>
          <p:nvPr/>
        </p:nvSpPr>
        <p:spPr>
          <a:xfrm>
            <a:off x="2610538" y="152745"/>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香港對</a:t>
            </a:r>
            <a:r>
              <a:rPr lang="zh-TW" altLang="en-US" sz="4000" b="1" dirty="0">
                <a:solidFill>
                  <a:srgbClr val="FFFFFF"/>
                </a:solidFill>
                <a:latin typeface="DFKai-SB" panose="03000509000000000000" pitchFamily="65" charset="-120"/>
                <a:ea typeface="DFKai-SB" panose="03000509000000000000" pitchFamily="65" charset="-120"/>
                <a:sym typeface="+mn-ea"/>
              </a:rPr>
              <a:t>全球公共衞生的貢獻</a:t>
            </a:r>
          </a:p>
        </p:txBody>
      </p:sp>
      <p:pic>
        <p:nvPicPr>
          <p:cNvPr id="3" name="Picture 2"/>
          <p:cNvPicPr>
            <a:picLocks noChangeAspect="1"/>
          </p:cNvPicPr>
          <p:nvPr/>
        </p:nvPicPr>
        <p:blipFill>
          <a:blip r:embed="rId6"/>
          <a:stretch>
            <a:fillRect/>
          </a:stretch>
        </p:blipFill>
        <p:spPr>
          <a:xfrm>
            <a:off x="8772138" y="1375187"/>
            <a:ext cx="3089934" cy="1648851"/>
          </a:xfrm>
          <a:prstGeom prst="rect">
            <a:avLst/>
          </a:prstGeom>
        </p:spPr>
      </p:pic>
      <p:sp>
        <p:nvSpPr>
          <p:cNvPr id="5" name="Rectangle 4"/>
          <p:cNvSpPr/>
          <p:nvPr/>
        </p:nvSpPr>
        <p:spPr>
          <a:xfrm>
            <a:off x="8793105" y="3024038"/>
            <a:ext cx="3048000" cy="830997"/>
          </a:xfrm>
          <a:prstGeom prst="rect">
            <a:avLst/>
          </a:prstGeom>
        </p:spPr>
        <p:txBody>
          <a:bodyPr wrap="square">
            <a:spAutoFit/>
          </a:bodyPr>
          <a:lstStyle/>
          <a:p>
            <a:r>
              <a:rPr lang="zh-TW" altLang="en-US" sz="1200" dirty="0" smtClean="0">
                <a:latin typeface="標楷體" panose="03000509000000000000" pitchFamily="65" charset="-120"/>
                <a:ea typeface="標楷體" panose="03000509000000000000" pitchFamily="65" charset="-120"/>
              </a:rPr>
              <a:t>香港、廣東省和澳門三方達成</a:t>
            </a:r>
            <a:r>
              <a:rPr lang="zh-TW" altLang="en-US" sz="1200" dirty="0">
                <a:latin typeface="標楷體" panose="03000509000000000000" pitchFamily="65" charset="-120"/>
                <a:ea typeface="標楷體" panose="03000509000000000000" pitchFamily="65" charset="-120"/>
              </a:rPr>
              <a:t>的共識在防治傳染病方面進一步加強交流合作，繼續完善通報機制，減低主要傳染病跨境傳播的機會。</a:t>
            </a:r>
            <a:endParaRPr lang="en-US" sz="1200" dirty="0">
              <a:latin typeface="標楷體" panose="03000509000000000000" pitchFamily="65" charset="-120"/>
              <a:ea typeface="標楷體" panose="03000509000000000000" pitchFamily="65" charset="-120"/>
            </a:endParaRPr>
          </a:p>
        </p:txBody>
      </p:sp>
      <p:sp>
        <p:nvSpPr>
          <p:cNvPr id="6" name="投影片編號版面配置區 5"/>
          <p:cNvSpPr>
            <a:spLocks noGrp="1"/>
          </p:cNvSpPr>
          <p:nvPr>
            <p:ph type="sldNum" sz="quarter" idx="10"/>
          </p:nvPr>
        </p:nvSpPr>
        <p:spPr/>
        <p:txBody>
          <a:bodyPr/>
          <a:lstStyle/>
          <a:p>
            <a:pPr>
              <a:defRPr/>
            </a:pPr>
            <a:fld id="{C68A1375-C6F2-41F5-93BB-BAEEB18A553A}" type="slidenum">
              <a:rPr lang="en-US" altLang="en-US" smtClean="0"/>
              <a:pPr>
                <a:defRPr/>
              </a:pPr>
              <a:t>33</a:t>
            </a:fld>
            <a:endParaRPr lang="en-US" altLang="en-US"/>
          </a:p>
        </p:txBody>
      </p:sp>
    </p:spTree>
    <p:custDataLst>
      <p:tags r:id="rId1"/>
    </p:custDataLst>
    <p:extLst>
      <p:ext uri="{BB962C8B-B14F-4D97-AF65-F5344CB8AC3E}">
        <p14:creationId xmlns:p14="http://schemas.microsoft.com/office/powerpoint/2010/main" val="27266069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A55E7773-1485-4481-B377-1C76CB29CDDB}"/>
              </a:ext>
            </a:extLst>
          </p:cNvPr>
          <p:cNvSpPr txBox="1">
            <a:spLocks noChangeArrowheads="1"/>
          </p:cNvSpPr>
          <p:nvPr/>
        </p:nvSpPr>
        <p:spPr bwMode="auto">
          <a:xfrm>
            <a:off x="3436164" y="863289"/>
            <a:ext cx="5397285" cy="4801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indent="0">
              <a:lnSpc>
                <a:spcPct val="90000"/>
              </a:lnSpc>
              <a:spcBef>
                <a:spcPct val="0"/>
              </a:spcBef>
              <a:buNone/>
              <a:defRPr sz="2800" b="1">
                <a:latin typeface="DFKai-SB" panose="03000509000000000000" pitchFamily="65" charset="-120"/>
                <a:ea typeface="DFKai-SB" panose="03000509000000000000" pitchFamily="65" charset="-120"/>
                <a:cs typeface="+mj-cs"/>
              </a:defRPr>
            </a:lvl1pPr>
          </a:lstStyle>
          <a:p>
            <a:r>
              <a:rPr lang="en-US" altLang="zh-CN" dirty="0" smtClean="0">
                <a:latin typeface="Times New Roman" panose="02020603050405020304" pitchFamily="18" charset="0"/>
                <a:cs typeface="Times New Roman" panose="02020603050405020304" pitchFamily="18" charset="0"/>
              </a:rPr>
              <a:t>D. </a:t>
            </a:r>
            <a:r>
              <a:rPr lang="en-US" altLang="zh-CN" dirty="0">
                <a:latin typeface="Times New Roman" panose="02020603050405020304" pitchFamily="18" charset="0"/>
                <a:cs typeface="Times New Roman" panose="02020603050405020304" pitchFamily="18" charset="0"/>
              </a:rPr>
              <a:t>COVID-19</a:t>
            </a:r>
            <a:r>
              <a:rPr lang="zh-CN" altLang="en-US" dirty="0" smtClean="0">
                <a:latin typeface="Times New Roman" panose="02020603050405020304" pitchFamily="18" charset="0"/>
                <a:cs typeface="Times New Roman" panose="02020603050405020304" pitchFamily="18" charset="0"/>
              </a:rPr>
              <a:t>疫</a:t>
            </a:r>
            <a:r>
              <a:rPr lang="zh-CN" altLang="en-US" dirty="0">
                <a:latin typeface="Times New Roman" panose="02020603050405020304" pitchFamily="18" charset="0"/>
                <a:cs typeface="Times New Roman" panose="02020603050405020304" pitchFamily="18" charset="0"/>
              </a:rPr>
              <a:t>情</a:t>
            </a:r>
            <a:r>
              <a:rPr lang="zh-CN" altLang="zh-CN" dirty="0">
                <a:latin typeface="Times New Roman" panose="02020603050405020304" pitchFamily="18" charset="0"/>
                <a:cs typeface="Times New Roman" panose="02020603050405020304" pitchFamily="18" charset="0"/>
              </a:rPr>
              <a:t>的防控</a:t>
            </a:r>
          </a:p>
        </p:txBody>
      </p:sp>
      <p:sp>
        <p:nvSpPr>
          <p:cNvPr id="6" name="矩形 5">
            <a:extLst>
              <a:ext uri="{FF2B5EF4-FFF2-40B4-BE49-F238E27FC236}">
                <a16:creationId xmlns:a16="http://schemas.microsoft.com/office/drawing/2014/main" id="{581B09B1-9ECB-4A59-9A8F-FC9E4D0FC634}"/>
              </a:ext>
            </a:extLst>
          </p:cNvPr>
          <p:cNvSpPr/>
          <p:nvPr/>
        </p:nvSpPr>
        <p:spPr>
          <a:xfrm>
            <a:off x="842665" y="5465217"/>
            <a:ext cx="10445019" cy="1061829"/>
          </a:xfrm>
          <a:prstGeom prst="rect">
            <a:avLst/>
          </a:prstGeom>
        </p:spPr>
        <p:txBody>
          <a:bodyPr wrap="square">
            <a:spAutoFit/>
          </a:bodyPr>
          <a:lstStyle/>
          <a:p>
            <a:r>
              <a:rPr lang="zh-TW" altLang="en-US" sz="1300" dirty="0" smtClean="0">
                <a:latin typeface="標楷體" panose="03000509000000000000" pitchFamily="65" charset="-120"/>
                <a:ea typeface="標楷體" panose="03000509000000000000" pitchFamily="65" charset="-120"/>
              </a:rPr>
              <a:t>資料</a:t>
            </a:r>
            <a:r>
              <a:rPr lang="zh-CN" altLang="en-US" sz="1300" dirty="0" smtClean="0">
                <a:latin typeface="標楷體" panose="03000509000000000000" pitchFamily="65" charset="-120"/>
                <a:ea typeface="標楷體" panose="03000509000000000000" pitchFamily="65" charset="-120"/>
              </a:rPr>
              <a:t>來源：</a:t>
            </a:r>
            <a:endParaRPr lang="en-US" altLang="zh-CN" sz="1300" dirty="0" smtClean="0">
              <a:latin typeface="標楷體" panose="03000509000000000000" pitchFamily="65" charset="-120"/>
              <a:ea typeface="標楷體" panose="03000509000000000000" pitchFamily="65" charset="-120"/>
            </a:endParaRPr>
          </a:p>
          <a:p>
            <a:pPr marL="171450" indent="-171450">
              <a:buFont typeface="Arial" panose="020B0604020202020204" pitchFamily="34" charset="0"/>
              <a:buChar char="•"/>
            </a:pPr>
            <a:r>
              <a:rPr lang="zh-TW" altLang="en-US" sz="1000" dirty="0">
                <a:latin typeface="Times New Roman" panose="02020603050405020304" pitchFamily="18" charset="0"/>
                <a:ea typeface="DFKai-SB" panose="03000509000000000000" pitchFamily="65" charset="-120"/>
                <a:cs typeface="Times New Roman" panose="02020603050405020304" pitchFamily="18" charset="0"/>
              </a:rPr>
              <a:t>政府特設</a:t>
            </a:r>
            <a:r>
              <a:rPr lang="zh-TW" altLang="en-US" sz="1000" dirty="0" smtClean="0">
                <a:latin typeface="Times New Roman" panose="02020603050405020304" pitchFamily="18" charset="0"/>
                <a:ea typeface="DFKai-SB" panose="03000509000000000000" pitchFamily="65" charset="-120"/>
                <a:cs typeface="Times New Roman" panose="02020603050405020304" pitchFamily="18" charset="0"/>
              </a:rPr>
              <a:t>網頁 </a:t>
            </a:r>
            <a:r>
              <a:rPr lang="en-US" altLang="zh-TW" sz="10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0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0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000" dirty="0" smtClean="0">
                <a:latin typeface="Times New Roman" panose="02020603050405020304" pitchFamily="18" charset="0"/>
                <a:ea typeface="DFKai-SB" panose="03000509000000000000" pitchFamily="65" charset="-120"/>
                <a:cs typeface="Times New Roman" panose="02020603050405020304" pitchFamily="18" charset="0"/>
              </a:rPr>
              <a:t>www.coronavirus.gov.hk/chi/index.html</a:t>
            </a:r>
            <a:r>
              <a:rPr lang="en-US" altLang="zh-TW" sz="10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000" dirty="0">
              <a:latin typeface="Times New Roman" panose="02020603050405020304" pitchFamily="18" charset="0"/>
              <a:ea typeface="DFKai-SB"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CN" altLang="en-US" sz="1000" dirty="0" smtClean="0">
                <a:latin typeface="Times New Roman" panose="02020603050405020304" pitchFamily="18" charset="0"/>
                <a:ea typeface="DFKai-SB" panose="03000509000000000000" pitchFamily="65" charset="-120"/>
                <a:cs typeface="Times New Roman" panose="02020603050405020304" pitchFamily="18" charset="0"/>
              </a:rPr>
              <a:t>香港</a:t>
            </a:r>
            <a:r>
              <a:rPr lang="zh-CN" altLang="en-US" sz="1000" dirty="0">
                <a:latin typeface="Times New Roman" panose="02020603050405020304" pitchFamily="18" charset="0"/>
                <a:ea typeface="DFKai-SB" panose="03000509000000000000" pitchFamily="65" charset="-120"/>
                <a:cs typeface="Times New Roman" panose="02020603050405020304" pitchFamily="18" charset="0"/>
              </a:rPr>
              <a:t>衞生</a:t>
            </a:r>
            <a:r>
              <a:rPr lang="zh-CN" altLang="en-US" sz="1000" dirty="0" smtClean="0">
                <a:latin typeface="Times New Roman" panose="02020603050405020304" pitchFamily="18" charset="0"/>
                <a:ea typeface="DFKai-SB" panose="03000509000000000000" pitchFamily="65" charset="-120"/>
                <a:cs typeface="Times New Roman" panose="02020603050405020304" pitchFamily="18" charset="0"/>
              </a:rPr>
              <a:t>署</a:t>
            </a:r>
            <a:r>
              <a:rPr lang="en-US" altLang="zh-TW" sz="10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1000" dirty="0">
                <a:latin typeface="Times New Roman" panose="02020603050405020304" pitchFamily="18" charset="0"/>
                <a:ea typeface="DFKai-SB" panose="03000509000000000000" pitchFamily="65" charset="-120"/>
                <a:cs typeface="Times New Roman" panose="02020603050405020304" pitchFamily="18" charset="0"/>
              </a:rPr>
              <a:t>對公共衞生有重要性的新型傳染病準備及應變計劃（</a:t>
            </a:r>
            <a:r>
              <a:rPr lang="en-US" altLang="zh-TW" sz="1000" dirty="0">
                <a:latin typeface="Times New Roman" panose="02020603050405020304" pitchFamily="18" charset="0"/>
                <a:ea typeface="DFKai-SB" panose="03000509000000000000" pitchFamily="65" charset="-120"/>
                <a:cs typeface="Times New Roman" panose="02020603050405020304" pitchFamily="18" charset="0"/>
              </a:rPr>
              <a:t>2020</a:t>
            </a:r>
            <a:r>
              <a:rPr lang="zh-TW" altLang="en-US" sz="10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0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0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0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000" dirty="0" smtClean="0">
                <a:latin typeface="Times New Roman" panose="02020603050405020304" pitchFamily="18" charset="0"/>
                <a:ea typeface="DFKai-SB" panose="03000509000000000000" pitchFamily="65" charset="-120"/>
                <a:cs typeface="Times New Roman" panose="02020603050405020304" pitchFamily="18" charset="0"/>
              </a:rPr>
              <a:t>www.chp.gov.hk/files/pdf/govt_preparedness_and_response_plan_for_novel_infectious_disease_of_public_health_significance_chi.pdf</a:t>
            </a:r>
          </a:p>
          <a:p>
            <a:pPr marL="171450" indent="-171450">
              <a:buFont typeface="Arial" panose="020B0604020202020204" pitchFamily="34" charset="0"/>
              <a:buChar char="•"/>
            </a:pPr>
            <a:r>
              <a:rPr lang="en-US" altLang="zh-CN" sz="10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1000" dirty="0">
                <a:latin typeface="Times New Roman" panose="02020603050405020304" pitchFamily="18" charset="0"/>
                <a:ea typeface="DFKai-SB" panose="03000509000000000000" pitchFamily="65" charset="-120"/>
                <a:cs typeface="Times New Roman" panose="02020603050405020304" pitchFamily="18" charset="0"/>
              </a:rPr>
              <a:t>新型冠狀病毒疫情相關事件時序表</a:t>
            </a:r>
            <a:r>
              <a:rPr lang="en-US" altLang="zh-CN" sz="10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10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1000" dirty="0" smtClean="0">
                <a:latin typeface="Times New Roman" panose="02020603050405020304" pitchFamily="18" charset="0"/>
                <a:ea typeface="DFKai-SB" panose="03000509000000000000" pitchFamily="65" charset="-120"/>
                <a:cs typeface="Times New Roman" panose="02020603050405020304" pitchFamily="18" charset="0"/>
              </a:rPr>
              <a:t>教育局</a:t>
            </a:r>
            <a:r>
              <a:rPr lang="zh-CN" altLang="en-US" sz="1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10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000" dirty="0">
                <a:latin typeface="Times New Roman" panose="02020603050405020304" pitchFamily="18" charset="0"/>
                <a:ea typeface="DFKai-SB" panose="03000509000000000000" pitchFamily="65" charset="-120"/>
                <a:cs typeface="Times New Roman" panose="02020603050405020304" pitchFamily="18" charset="0"/>
              </a:rPr>
              <a:t>https://www.edb.gov.hk/attachment/tc/curriculum-development/resource-support/learning-teaching-resource-list/COVID-19/Chronology%20of%20Events-COVID19-as%20at%205%20May%202020_chi.pdf</a:t>
            </a:r>
            <a:r>
              <a:rPr lang="en-US" altLang="zh-TW" sz="10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任意多边形: 形状 4">
            <a:extLst>
              <a:ext uri="{FF2B5EF4-FFF2-40B4-BE49-F238E27FC236}">
                <a16:creationId xmlns:a16="http://schemas.microsoft.com/office/drawing/2014/main" id="{CD5D41F3-C468-4F25-B01C-DAA0A07678B5}"/>
              </a:ext>
            </a:extLst>
          </p:cNvPr>
          <p:cNvSpPr/>
          <p:nvPr/>
        </p:nvSpPr>
        <p:spPr>
          <a:xfrm>
            <a:off x="2507327" y="155231"/>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香港對</a:t>
            </a:r>
            <a:r>
              <a:rPr lang="zh-TW" altLang="en-US" sz="4000" b="1" dirty="0">
                <a:solidFill>
                  <a:srgbClr val="FFFFFF"/>
                </a:solidFill>
                <a:latin typeface="DFKai-SB" panose="03000509000000000000" pitchFamily="65" charset="-120"/>
                <a:ea typeface="DFKai-SB" panose="03000509000000000000" pitchFamily="65" charset="-120"/>
                <a:sym typeface="+mn-ea"/>
              </a:rPr>
              <a:t>全球公共衞生的貢獻</a:t>
            </a:r>
          </a:p>
        </p:txBody>
      </p:sp>
      <p:sp>
        <p:nvSpPr>
          <p:cNvPr id="4" name="Rectangle 3"/>
          <p:cNvSpPr/>
          <p:nvPr/>
        </p:nvSpPr>
        <p:spPr>
          <a:xfrm>
            <a:off x="485803" y="1433455"/>
            <a:ext cx="10801881" cy="3785652"/>
          </a:xfrm>
          <a:prstGeom prst="rect">
            <a:avLst/>
          </a:prstGeom>
        </p:spPr>
        <p:txBody>
          <a:bodyPr wrap="square">
            <a:spAutoFit/>
          </a:bodyPr>
          <a:lstStyle/>
          <a:p>
            <a:pPr marL="342900" indent="-342900">
              <a:buFont typeface="Arial" panose="020B0604020202020204" pitchFamily="34" charset="0"/>
              <a:buChar char="•"/>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COVID-19</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疫</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情爆發後，香港衞生署及衞生防護中心在過去防控傳染病經驗基礎上作出應對，制定</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對公共衞生有重要性的新型傳染病準備及應變計劃（</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，以及即時採取一系列預防措施</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，聽取</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世衞的建議，積極擴大病毒檢測和傳染源追蹤，加強各口岸監測，對出境旅客進行體溫檢查，並在多位專家的協助下，不斷評估疫情而採取行動，務求阻斷病毒的傳播鏈。</a:t>
            </a:r>
          </a:p>
          <a:p>
            <a:pPr marL="342900" indent="-342900">
              <a:buFont typeface="Arial" panose="020B0604020202020204" pitchFamily="34" charset="0"/>
              <a:buChar char="•"/>
            </a:pP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另外，除行</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政</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長官</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等</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就</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政策回應會見</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傳媒外，衞</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生防護中心和醫管</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局每天透過記者招待會交代確診</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個案和疫</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情，並透過網頁</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(coronavirus.gov.hk</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），整合發放有關疫情的訊息，提供</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綜合一站式資訊</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；推</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行宣傳活動，透過網上及實體媒體，及中、英文以外的多</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個少</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數族裔語言，發放個人衞生</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訊息</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等</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投影片編號版面配置區 1"/>
          <p:cNvSpPr>
            <a:spLocks noGrp="1"/>
          </p:cNvSpPr>
          <p:nvPr>
            <p:ph type="sldNum" sz="quarter" idx="10"/>
          </p:nvPr>
        </p:nvSpPr>
        <p:spPr/>
        <p:txBody>
          <a:bodyPr/>
          <a:lstStyle/>
          <a:p>
            <a:pPr>
              <a:defRPr/>
            </a:pPr>
            <a:fld id="{C68A1375-C6F2-41F5-93BB-BAEEB18A553A}" type="slidenum">
              <a:rPr lang="en-US" altLang="en-US" smtClean="0"/>
              <a:pPr>
                <a:defRPr/>
              </a:pPr>
              <a:t>34</a:t>
            </a:fld>
            <a:endParaRPr lang="en-US" altLang="en-US"/>
          </a:p>
        </p:txBody>
      </p:sp>
    </p:spTree>
    <p:custDataLst>
      <p:tags r:id="rId1"/>
    </p:custDataLst>
    <p:extLst>
      <p:ext uri="{BB962C8B-B14F-4D97-AF65-F5344CB8AC3E}">
        <p14:creationId xmlns:p14="http://schemas.microsoft.com/office/powerpoint/2010/main" val="11720231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5322" y="4994652"/>
            <a:ext cx="8664775" cy="1569660"/>
          </a:xfrm>
          <a:prstGeom prst="rect">
            <a:avLst/>
          </a:prstGeom>
          <a:solidFill>
            <a:schemeClr val="accent6">
              <a:lumMod val="20000"/>
              <a:lumOff val="80000"/>
            </a:schemeClr>
          </a:solidFill>
        </p:spPr>
        <p:txBody>
          <a:bodyPr wrap="square">
            <a:spAutoFit/>
          </a:bodyPr>
          <a:lstStyle/>
          <a:p>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COVID-19</a:t>
            </a:r>
            <a:r>
              <a:rPr lang="zh-TW" altLang="en-US" sz="2400" dirty="0" smtClean="0">
                <a:solidFill>
                  <a:srgbClr val="000000"/>
                </a:solidFill>
                <a:latin typeface="標楷體" panose="03000509000000000000" pitchFamily="65" charset="-120"/>
                <a:ea typeface="標楷體" panose="03000509000000000000" pitchFamily="65" charset="-120"/>
              </a:rPr>
              <a:t>專題網站（</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www.coronavirus.gov.hk</a:t>
            </a:r>
            <a:r>
              <a:rPr lang="zh-TW" altLang="en-US" sz="2400" dirty="0" smtClean="0">
                <a:solidFill>
                  <a:srgbClr val="000000"/>
                </a:solidFill>
                <a:latin typeface="標楷體" panose="03000509000000000000" pitchFamily="65" charset="-120"/>
                <a:ea typeface="標楷體" panose="03000509000000000000" pitchFamily="65" charset="-120"/>
              </a:rPr>
              <a:t>）提供「</a:t>
            </a:r>
            <a:r>
              <a:rPr lang="zh-TW" altLang="en-US" sz="2400" dirty="0">
                <a:solidFill>
                  <a:srgbClr val="000000"/>
                </a:solidFill>
                <a:latin typeface="標楷體" panose="03000509000000000000" pitchFamily="65" charset="-120"/>
                <a:ea typeface="標楷體" panose="03000509000000000000" pitchFamily="65" charset="-120"/>
              </a:rPr>
              <a:t>一站式</a:t>
            </a:r>
            <a:r>
              <a:rPr lang="zh-TW" altLang="en-US" sz="2400" dirty="0" smtClean="0">
                <a:solidFill>
                  <a:srgbClr val="000000"/>
                </a:solidFill>
                <a:latin typeface="標楷體" panose="03000509000000000000" pitchFamily="65" charset="-120"/>
                <a:ea typeface="標楷體" panose="03000509000000000000" pitchFamily="65" charset="-120"/>
              </a:rPr>
              <a:t>」</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最新資訊，</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包括疫情數字、各政策局和部門的應對措施和澄清、</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預防</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COVID-19</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的</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公共衞生教育資訊，以及有關入境香港、停課安排、公共交通、公共服務等實用資訊</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。點擊圖像了解詳情。</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 name="Picture 2">
            <a:hlinkClick r:id="rId2"/>
          </p:cNvPr>
          <p:cNvPicPr>
            <a:picLocks noChangeAspect="1"/>
          </p:cNvPicPr>
          <p:nvPr/>
        </p:nvPicPr>
        <p:blipFill>
          <a:blip r:embed="rId3"/>
          <a:stretch>
            <a:fillRect/>
          </a:stretch>
        </p:blipFill>
        <p:spPr>
          <a:xfrm>
            <a:off x="8980097" y="5219161"/>
            <a:ext cx="3137799" cy="1120642"/>
          </a:xfrm>
          <a:prstGeom prst="rect">
            <a:avLst/>
          </a:prstGeom>
        </p:spPr>
      </p:pic>
      <p:sp>
        <p:nvSpPr>
          <p:cNvPr id="5" name="任意多边形: 形状 4">
            <a:extLst>
              <a:ext uri="{FF2B5EF4-FFF2-40B4-BE49-F238E27FC236}">
                <a16:creationId xmlns:a16="http://schemas.microsoft.com/office/drawing/2014/main" id="{CD5D41F3-C468-4F25-B01C-DAA0A07678B5}"/>
              </a:ext>
            </a:extLst>
          </p:cNvPr>
          <p:cNvSpPr/>
          <p:nvPr/>
        </p:nvSpPr>
        <p:spPr>
          <a:xfrm>
            <a:off x="2584964" y="190593"/>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香港對</a:t>
            </a:r>
            <a:r>
              <a:rPr lang="zh-TW" altLang="en-US" sz="4000" b="1" dirty="0">
                <a:solidFill>
                  <a:srgbClr val="FFFFFF"/>
                </a:solidFill>
                <a:latin typeface="DFKai-SB" panose="03000509000000000000" pitchFamily="65" charset="-120"/>
                <a:ea typeface="DFKai-SB" panose="03000509000000000000" pitchFamily="65" charset="-120"/>
                <a:sym typeface="+mn-ea"/>
              </a:rPr>
              <a:t>全球公共衞生的貢獻</a:t>
            </a:r>
          </a:p>
        </p:txBody>
      </p:sp>
      <p:sp>
        <p:nvSpPr>
          <p:cNvPr id="6" name="标题 1">
            <a:extLst>
              <a:ext uri="{FF2B5EF4-FFF2-40B4-BE49-F238E27FC236}">
                <a16:creationId xmlns:a16="http://schemas.microsoft.com/office/drawing/2014/main" id="{A55E7773-1485-4481-B377-1C76CB29CDDB}"/>
              </a:ext>
            </a:extLst>
          </p:cNvPr>
          <p:cNvSpPr txBox="1">
            <a:spLocks noChangeArrowheads="1"/>
          </p:cNvSpPr>
          <p:nvPr/>
        </p:nvSpPr>
        <p:spPr bwMode="auto">
          <a:xfrm>
            <a:off x="3685709" y="881058"/>
            <a:ext cx="4914206" cy="4801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indent="0">
              <a:lnSpc>
                <a:spcPct val="90000"/>
              </a:lnSpc>
              <a:spcBef>
                <a:spcPct val="0"/>
              </a:spcBef>
              <a:buNone/>
              <a:defRPr sz="2800" b="1">
                <a:latin typeface="DFKai-SB" panose="03000509000000000000" pitchFamily="65" charset="-120"/>
                <a:ea typeface="DFKai-SB" panose="03000509000000000000" pitchFamily="65" charset="-120"/>
                <a:cs typeface="+mj-cs"/>
              </a:defRPr>
            </a:lvl1pPr>
          </a:lstStyle>
          <a:p>
            <a:r>
              <a:rPr lang="en-US" altLang="zh-CN" dirty="0" smtClean="0">
                <a:latin typeface="Times New Roman" panose="02020603050405020304" pitchFamily="18" charset="0"/>
                <a:cs typeface="Times New Roman" panose="02020603050405020304" pitchFamily="18" charset="0"/>
              </a:rPr>
              <a:t>D. </a:t>
            </a:r>
            <a:r>
              <a:rPr lang="en-US" altLang="zh-CN" dirty="0">
                <a:latin typeface="Times New Roman" panose="02020603050405020304" pitchFamily="18" charset="0"/>
                <a:cs typeface="Times New Roman" panose="02020603050405020304" pitchFamily="18" charset="0"/>
              </a:rPr>
              <a:t>COVID-19</a:t>
            </a:r>
            <a:r>
              <a:rPr lang="zh-CN" altLang="en-US" dirty="0" smtClean="0">
                <a:latin typeface="Times New Roman" panose="02020603050405020304" pitchFamily="18" charset="0"/>
                <a:cs typeface="Times New Roman" panose="02020603050405020304" pitchFamily="18" charset="0"/>
              </a:rPr>
              <a:t>疫</a:t>
            </a:r>
            <a:r>
              <a:rPr lang="zh-CN" altLang="en-US" dirty="0">
                <a:latin typeface="Times New Roman" panose="02020603050405020304" pitchFamily="18" charset="0"/>
                <a:cs typeface="Times New Roman" panose="02020603050405020304" pitchFamily="18" charset="0"/>
              </a:rPr>
              <a:t>情</a:t>
            </a:r>
            <a:r>
              <a:rPr lang="zh-CN" altLang="zh-CN" dirty="0">
                <a:latin typeface="Times New Roman" panose="02020603050405020304" pitchFamily="18" charset="0"/>
                <a:cs typeface="Times New Roman" panose="02020603050405020304" pitchFamily="18" charset="0"/>
              </a:rPr>
              <a:t>的防控</a:t>
            </a:r>
          </a:p>
        </p:txBody>
      </p:sp>
      <p:pic>
        <p:nvPicPr>
          <p:cNvPr id="7" name="Picture 6"/>
          <p:cNvPicPr>
            <a:picLocks noChangeAspect="1"/>
          </p:cNvPicPr>
          <p:nvPr/>
        </p:nvPicPr>
        <p:blipFill>
          <a:blip r:embed="rId4"/>
          <a:stretch>
            <a:fillRect/>
          </a:stretch>
        </p:blipFill>
        <p:spPr>
          <a:xfrm>
            <a:off x="315322" y="4379674"/>
            <a:ext cx="1594256" cy="580365"/>
          </a:xfrm>
          <a:prstGeom prst="rect">
            <a:avLst/>
          </a:prstGeom>
        </p:spPr>
      </p:pic>
      <p:sp>
        <p:nvSpPr>
          <p:cNvPr id="8" name="Rectangle 7"/>
          <p:cNvSpPr/>
          <p:nvPr/>
        </p:nvSpPr>
        <p:spPr>
          <a:xfrm>
            <a:off x="315323" y="1354209"/>
            <a:ext cx="11425228" cy="2308324"/>
          </a:xfrm>
          <a:prstGeom prst="rect">
            <a:avLst/>
          </a:prstGeom>
          <a:solidFill>
            <a:schemeClr val="accent3">
              <a:lumMod val="20000"/>
              <a:lumOff val="80000"/>
            </a:schemeClr>
          </a:solidFill>
          <a:ln w="38100">
            <a:solidFill>
              <a:srgbClr val="0070C0"/>
            </a:solidFill>
          </a:ln>
        </p:spPr>
        <p:txBody>
          <a:bodyPr wrap="square">
            <a:spAutoFit/>
          </a:bodyPr>
          <a:lstStyle/>
          <a:p>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在國家醫療隊支援，並提供抗疫醫療物資支援香港抗疫</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。例如</a:t>
            </a:r>
            <a:r>
              <a:rPr lang="en-US" altLang="zh-TW"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國家</a:t>
            </a:r>
            <a:r>
              <a:rPr lang="zh-CN"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應香港特區政府請求，由廣東省組派的內地援港醫療隊共</a:t>
            </a:r>
            <a:r>
              <a:rPr lang="en-US" altLang="zh-CN"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75</a:t>
            </a:r>
            <a:r>
              <a:rPr lang="zh-CN"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人，全力配合特區政府開展病人救治工作。</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是</a:t>
            </a:r>
            <a:r>
              <a:rPr lang="zh-CN"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次內地援港醫療隊包括</a:t>
            </a:r>
            <a:r>
              <a:rPr lang="en-US" altLang="zh-CN"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36</a:t>
            </a:r>
            <a:r>
              <a:rPr lang="zh-CN"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名醫生和</a:t>
            </a:r>
            <a:r>
              <a:rPr lang="en-US" altLang="zh-CN"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39</a:t>
            </a:r>
            <a:r>
              <a:rPr lang="zh-CN"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名護士，隊員分別來自廣州、深圳、佛山、珠海</a:t>
            </a:r>
            <a:r>
              <a:rPr lang="en-US" altLang="zh-CN"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4</a:t>
            </a:r>
            <a:r>
              <a:rPr lang="zh-CN"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市的</a:t>
            </a:r>
            <a:r>
              <a:rPr lang="en-US" altLang="zh-CN"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14</a:t>
            </a:r>
            <a:r>
              <a:rPr lang="zh-CN"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家三甲公立醫院，從事呼吸內科、腎內科、心血管內科等與老年患者救治密切相關的科室，</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其中還包括</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名醫院感染預防與控制專家以及</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名中醫師。</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Rectangle 8"/>
          <p:cNvSpPr/>
          <p:nvPr/>
        </p:nvSpPr>
        <p:spPr>
          <a:xfrm>
            <a:off x="246311" y="3698730"/>
            <a:ext cx="6096000" cy="646331"/>
          </a:xfrm>
          <a:prstGeom prst="rect">
            <a:avLst/>
          </a:prstGeom>
        </p:spPr>
        <p:txBody>
          <a:bodyPr>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endPar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中國政府網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www.gov.cn/xinwen/2022-03/14/content_5678967.htm</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香港政府新聞公報 </a:t>
            </a:r>
            <a:r>
              <a:rPr lang="en-US" altLang="zh-TW" sz="1200" dirty="0" smtClean="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https</a:t>
            </a:r>
            <a:r>
              <a:rPr lang="en-US" sz="1200" dirty="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www.info.gov.hk/gia/general/202205/06/P2022050600644.htm</a:t>
            </a:r>
            <a:r>
              <a:rPr lang="en-US" altLang="zh-TW" sz="1200"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sp>
        <p:nvSpPr>
          <p:cNvPr id="10" name="投影片編號版面配置區 9"/>
          <p:cNvSpPr>
            <a:spLocks noGrp="1"/>
          </p:cNvSpPr>
          <p:nvPr>
            <p:ph type="sldNum" sz="quarter" idx="10"/>
          </p:nvPr>
        </p:nvSpPr>
        <p:spPr/>
        <p:txBody>
          <a:bodyPr/>
          <a:lstStyle/>
          <a:p>
            <a:pPr>
              <a:defRPr/>
            </a:pPr>
            <a:fld id="{C68A1375-C6F2-41F5-93BB-BAEEB18A553A}" type="slidenum">
              <a:rPr lang="en-US" altLang="en-US" smtClean="0"/>
              <a:pPr>
                <a:defRPr/>
              </a:pPr>
              <a:t>35</a:t>
            </a:fld>
            <a:endParaRPr lang="en-US" altLang="en-US"/>
          </a:p>
        </p:txBody>
      </p:sp>
    </p:spTree>
    <p:extLst>
      <p:ext uri="{BB962C8B-B14F-4D97-AF65-F5344CB8AC3E}">
        <p14:creationId xmlns:p14="http://schemas.microsoft.com/office/powerpoint/2010/main" val="29980914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stretch>
            <a:fillRect/>
          </a:stretch>
        </p:blipFill>
        <p:spPr>
          <a:xfrm>
            <a:off x="8999285" y="1395645"/>
            <a:ext cx="2905030" cy="2150180"/>
          </a:xfrm>
          <a:prstGeom prst="rect">
            <a:avLst/>
          </a:prstGeom>
        </p:spPr>
      </p:pic>
      <p:sp>
        <p:nvSpPr>
          <p:cNvPr id="14" name="矩形 13">
            <a:extLst>
              <a:ext uri="{FF2B5EF4-FFF2-40B4-BE49-F238E27FC236}">
                <a16:creationId xmlns:a16="http://schemas.microsoft.com/office/drawing/2014/main" id="{D0073104-B785-4986-89EE-67C9D2C71CF5}"/>
              </a:ext>
            </a:extLst>
          </p:cNvPr>
          <p:cNvSpPr/>
          <p:nvPr/>
        </p:nvSpPr>
        <p:spPr>
          <a:xfrm>
            <a:off x="189781" y="1767418"/>
            <a:ext cx="8645541" cy="1200329"/>
          </a:xfrm>
          <a:prstGeom prst="rect">
            <a:avLst/>
          </a:prstGeom>
          <a:solidFill>
            <a:schemeClr val="accent6">
              <a:lumMod val="20000"/>
              <a:lumOff val="80000"/>
            </a:schemeClr>
          </a:solidFill>
        </p:spPr>
        <p:txBody>
          <a:bodyPr wrap="square">
            <a:spAutoFit/>
          </a:bodyPr>
          <a:lstStyle/>
          <a:p>
            <a:pPr algn="just"/>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香港大學</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於</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2004</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年</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成立新發傳染性疾病國家重點實驗室，將重點研究並監控新發傳染性疾病，包括病毒、細菌、真菌及抗藥性等</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，是</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國家</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批准在</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香港設立</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的</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首間重點實驗室。</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标题 1">
            <a:extLst>
              <a:ext uri="{FF2B5EF4-FFF2-40B4-BE49-F238E27FC236}">
                <a16:creationId xmlns:a16="http://schemas.microsoft.com/office/drawing/2014/main" id="{0383254C-5AA4-447D-846B-F484A0102C24}"/>
              </a:ext>
            </a:extLst>
          </p:cNvPr>
          <p:cNvSpPr txBox="1">
            <a:spLocks noChangeArrowheads="1"/>
          </p:cNvSpPr>
          <p:nvPr/>
        </p:nvSpPr>
        <p:spPr bwMode="auto">
          <a:xfrm>
            <a:off x="4209691" y="763713"/>
            <a:ext cx="3513826" cy="5232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gn="ctr">
              <a:lnSpc>
                <a:spcPct val="100000"/>
              </a:lnSpc>
              <a:spcBef>
                <a:spcPct val="0"/>
              </a:spcBef>
              <a:buNone/>
              <a:defRPr sz="2800" b="1">
                <a:latin typeface="DFKai-SB" panose="03000509000000000000" pitchFamily="65" charset="-120"/>
                <a:ea typeface="DFKai-SB" panose="03000509000000000000" pitchFamily="65" charset="-120"/>
                <a:cs typeface="+mj-cs"/>
              </a:defRPr>
            </a:lvl1pPr>
          </a:lstStyle>
          <a:p>
            <a:r>
              <a:rPr lang="zh-CN" altLang="en-US" dirty="0" smtClean="0">
                <a:sym typeface="宋体" panose="02010600030101010101" pitchFamily="2" charset="-122"/>
              </a:rPr>
              <a:t>科研影響力</a:t>
            </a:r>
            <a:r>
              <a:rPr lang="zh-TW" altLang="en-US" dirty="0" smtClean="0">
                <a:sym typeface="宋体" panose="02010600030101010101" pitchFamily="2" charset="-122"/>
              </a:rPr>
              <a:t>與貢獻</a:t>
            </a:r>
            <a:endParaRPr lang="zh-CN" altLang="en-US" dirty="0">
              <a:sym typeface="宋体" panose="02010600030101010101" pitchFamily="2" charset="-122"/>
            </a:endParaRPr>
          </a:p>
        </p:txBody>
      </p:sp>
      <p:sp>
        <p:nvSpPr>
          <p:cNvPr id="15" name="Freeform 5">
            <a:extLst>
              <a:ext uri="{FF2B5EF4-FFF2-40B4-BE49-F238E27FC236}">
                <a16:creationId xmlns:a16="http://schemas.microsoft.com/office/drawing/2014/main" id="{78F7DAE5-2FB3-4A9E-8D8A-D0C6BD7B92AA}"/>
              </a:ext>
            </a:extLst>
          </p:cNvPr>
          <p:cNvSpPr/>
          <p:nvPr/>
        </p:nvSpPr>
        <p:spPr bwMode="auto">
          <a:xfrm>
            <a:off x="3775227" y="862201"/>
            <a:ext cx="608468" cy="357545"/>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16" name="标题 1">
            <a:extLst>
              <a:ext uri="{FF2B5EF4-FFF2-40B4-BE49-F238E27FC236}">
                <a16:creationId xmlns:a16="http://schemas.microsoft.com/office/drawing/2014/main" id="{C59BB523-D0C4-4B61-A1C7-C5BDBA33A86A}"/>
              </a:ext>
            </a:extLst>
          </p:cNvPr>
          <p:cNvSpPr txBox="1">
            <a:spLocks noChangeArrowheads="1"/>
          </p:cNvSpPr>
          <p:nvPr/>
        </p:nvSpPr>
        <p:spPr bwMode="auto">
          <a:xfrm>
            <a:off x="2665562" y="1348403"/>
            <a:ext cx="4557890" cy="4247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indent="0">
              <a:lnSpc>
                <a:spcPct val="90000"/>
              </a:lnSpc>
              <a:spcBef>
                <a:spcPct val="0"/>
              </a:spcBef>
              <a:buNone/>
              <a:defRPr sz="2800" b="1">
                <a:latin typeface="DFKai-SB" panose="03000509000000000000" pitchFamily="65" charset="-120"/>
                <a:ea typeface="DFKai-SB" panose="03000509000000000000" pitchFamily="65" charset="-120"/>
                <a:cs typeface="+mj-cs"/>
              </a:defRPr>
            </a:lvl1pPr>
          </a:lstStyle>
          <a:p>
            <a:r>
              <a:rPr lang="zh-CN" altLang="en-US" sz="2400" b="0" dirty="0"/>
              <a:t>新發傳染性疾病國家重點實驗室</a:t>
            </a:r>
          </a:p>
        </p:txBody>
      </p:sp>
      <p:sp>
        <p:nvSpPr>
          <p:cNvPr id="17" name="文本框 16">
            <a:extLst>
              <a:ext uri="{FF2B5EF4-FFF2-40B4-BE49-F238E27FC236}">
                <a16:creationId xmlns:a16="http://schemas.microsoft.com/office/drawing/2014/main" id="{0CC7BD6B-87D3-484A-842E-5364E3931976}"/>
              </a:ext>
            </a:extLst>
          </p:cNvPr>
          <p:cNvSpPr txBox="1"/>
          <p:nvPr/>
        </p:nvSpPr>
        <p:spPr>
          <a:xfrm>
            <a:off x="8909732" y="3545825"/>
            <a:ext cx="3084136" cy="276999"/>
          </a:xfrm>
          <a:prstGeom prst="rect">
            <a:avLst/>
          </a:prstGeom>
          <a:noFill/>
        </p:spPr>
        <p:txBody>
          <a:bodyPr wrap="square" rtlCol="0" anchor="t">
            <a:spAutoFit/>
          </a:bodyPr>
          <a:lstStyle/>
          <a:p>
            <a:pPr algn="ctr"/>
            <a:r>
              <a:rPr lang="zh-CN" altLang="en-US" sz="1200" dirty="0" smtClean="0">
                <a:latin typeface="DFKai-SB" panose="03000509000000000000" pitchFamily="65" charset="-120"/>
                <a:ea typeface="DFKai-SB" panose="03000509000000000000" pitchFamily="65" charset="-120"/>
              </a:rPr>
              <a:t>香港大學新發傳染性疾病國家重點實驗室</a:t>
            </a:r>
            <a:endParaRPr lang="en-US" altLang="zh-CN" sz="1200" dirty="0">
              <a:latin typeface="DFKai-SB" panose="03000509000000000000" pitchFamily="65" charset="-120"/>
              <a:ea typeface="DFKai-SB" panose="03000509000000000000" pitchFamily="65" charset="-120"/>
            </a:endParaRPr>
          </a:p>
        </p:txBody>
      </p:sp>
      <p:sp>
        <p:nvSpPr>
          <p:cNvPr id="10" name="任意多边形: 形状 4">
            <a:extLst>
              <a:ext uri="{FF2B5EF4-FFF2-40B4-BE49-F238E27FC236}">
                <a16:creationId xmlns:a16="http://schemas.microsoft.com/office/drawing/2014/main" id="{CD5D41F3-C468-4F25-B01C-DAA0A07678B5}"/>
              </a:ext>
            </a:extLst>
          </p:cNvPr>
          <p:cNvSpPr/>
          <p:nvPr/>
        </p:nvSpPr>
        <p:spPr>
          <a:xfrm>
            <a:off x="2524579" y="137969"/>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香港對</a:t>
            </a:r>
            <a:r>
              <a:rPr lang="zh-TW" altLang="en-US" sz="4000" b="1" dirty="0">
                <a:solidFill>
                  <a:srgbClr val="FFFFFF"/>
                </a:solidFill>
                <a:latin typeface="DFKai-SB" panose="03000509000000000000" pitchFamily="65" charset="-120"/>
                <a:ea typeface="DFKai-SB" panose="03000509000000000000" pitchFamily="65" charset="-120"/>
                <a:sym typeface="+mn-ea"/>
              </a:rPr>
              <a:t>全球公共衞生的貢獻</a:t>
            </a:r>
          </a:p>
        </p:txBody>
      </p:sp>
      <p:sp>
        <p:nvSpPr>
          <p:cNvPr id="3" name="Rectangle 2"/>
          <p:cNvSpPr/>
          <p:nvPr/>
        </p:nvSpPr>
        <p:spPr>
          <a:xfrm>
            <a:off x="412677" y="2994978"/>
            <a:ext cx="7989451" cy="830997"/>
          </a:xfrm>
          <a:prstGeom prst="rect">
            <a:avLst/>
          </a:prstGeom>
        </p:spPr>
        <p:txBody>
          <a:bodyPr wrap="squar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a:t>
            </a:r>
          </a:p>
          <a:p>
            <a:pPr marL="171450" indent="-171450">
              <a:buFont typeface="Arial" panose="020B0604020202020204" pitchFamily="34" charset="0"/>
              <a:buChar char="•"/>
            </a:pPr>
            <a:r>
              <a:rPr lang="zh-CN" altLang="en-US" sz="1200" dirty="0" smtClean="0">
                <a:latin typeface="Times New Roman" panose="02020603050405020304" pitchFamily="18" charset="0"/>
                <a:ea typeface="標楷體" panose="03000509000000000000" pitchFamily="65" charset="-120"/>
                <a:cs typeface="Times New Roman" panose="02020603050405020304" pitchFamily="18" charset="0"/>
              </a:rPr>
              <a:t>中華人民共和國外交部駐香港特別行政區特派員公署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http://hk.ocmfa.gov.cn/chn/jb/zt/ndhk/200411/t20041112_6753520.htm</a:t>
            </a:r>
          </a:p>
          <a:p>
            <a:pPr marL="171450" indent="-1714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香港大學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zh-CN" altLang="en-US" sz="1200" dirty="0">
                <a:latin typeface="Times New Roman" panose="02020603050405020304" pitchFamily="18" charset="0"/>
                <a:ea typeface="標楷體" panose="03000509000000000000" pitchFamily="65" charset="-120"/>
                <a:cs typeface="Times New Roman" panose="02020603050405020304" pitchFamily="18" charset="0"/>
              </a:rPr>
              <a:t>://www.hku.hk/press/press-releases/detail/c_22538.html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CN"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Rectangle 3"/>
          <p:cNvSpPr/>
          <p:nvPr/>
        </p:nvSpPr>
        <p:spPr>
          <a:xfrm>
            <a:off x="250167" y="4356376"/>
            <a:ext cx="11619643" cy="1938992"/>
          </a:xfrm>
          <a:prstGeom prst="rect">
            <a:avLst/>
          </a:prstGeom>
          <a:solidFill>
            <a:schemeClr val="accent5">
              <a:lumMod val="20000"/>
              <a:lumOff val="80000"/>
            </a:schemeClr>
          </a:solidFill>
        </p:spPr>
        <p:txBody>
          <a:bodyPr wrap="square">
            <a:spAutoFit/>
          </a:bodyPr>
          <a:lstStyle/>
          <a:p>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國家重點實驗室計劃」是由科技部管理的主要國家科技發展計劃之一。要成為國家重點實驗室，需具備高水平的科研隊伍及良好的科研設備。而獲科技部批准成為國家工程技術研究中心的科研機構，則主力為業界提供工程技術研究及顧問支援。它們需具有雄厚的研發實力，並在內地以至國際上都在其專注的技術領域佔有領先地位</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。到</a:t>
            </a:r>
            <a:r>
              <a:rPr lang="en-US" altLang="zh-TW"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香港共有</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16</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所國家重點實驗室</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及</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所</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國家工程技術研究中心香港分</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中心</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Rectangle 4"/>
          <p:cNvSpPr/>
          <p:nvPr/>
        </p:nvSpPr>
        <p:spPr>
          <a:xfrm>
            <a:off x="477328" y="6298519"/>
            <a:ext cx="5112590" cy="461665"/>
          </a:xfrm>
          <a:prstGeom prst="rect">
            <a:avLst/>
          </a:prstGeom>
        </p:spPr>
        <p:txBody>
          <a:bodyPr wrap="squar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endPar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科技創新署</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www.itc.gov.hk/ch/collaboration/skl_and_hkbcnercs.html</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8" name="Picture 17"/>
          <p:cNvPicPr>
            <a:picLocks noChangeAspect="1"/>
          </p:cNvPicPr>
          <p:nvPr/>
        </p:nvPicPr>
        <p:blipFill>
          <a:blip r:embed="rId4"/>
          <a:stretch>
            <a:fillRect/>
          </a:stretch>
        </p:blipFill>
        <p:spPr>
          <a:xfrm>
            <a:off x="5245012" y="3730438"/>
            <a:ext cx="1629951" cy="593359"/>
          </a:xfrm>
          <a:prstGeom prst="rect">
            <a:avLst/>
          </a:prstGeom>
        </p:spPr>
      </p:pic>
      <p:sp>
        <p:nvSpPr>
          <p:cNvPr id="19" name="Rectangle 18"/>
          <p:cNvSpPr/>
          <p:nvPr/>
        </p:nvSpPr>
        <p:spPr>
          <a:xfrm>
            <a:off x="5817079" y="6412568"/>
            <a:ext cx="4493538" cy="307777"/>
          </a:xfrm>
          <a:prstGeom prst="rect">
            <a:avLst/>
          </a:prstGeom>
        </p:spPr>
        <p:txBody>
          <a:bodyPr wrap="none">
            <a:spAutoFit/>
          </a:bodyPr>
          <a:lstStyle/>
          <a:p>
            <a:r>
              <a:rPr lang="zh-TW" altLang="en-US" sz="1400" dirty="0" smtClean="0">
                <a:latin typeface="標楷體" panose="03000509000000000000" pitchFamily="65" charset="-120"/>
                <a:ea typeface="標楷體" panose="03000509000000000000" pitchFamily="65" charset="-120"/>
              </a:rPr>
              <a:t>參看資料來源了解更多香港的國家重點實驗室等資訊。</a:t>
            </a:r>
            <a:endParaRPr lang="en-US" sz="1400" dirty="0">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0"/>
          </p:nvPr>
        </p:nvSpPr>
        <p:spPr/>
        <p:txBody>
          <a:bodyPr/>
          <a:lstStyle/>
          <a:p>
            <a:pPr>
              <a:defRPr/>
            </a:pPr>
            <a:fld id="{C68A1375-C6F2-41F5-93BB-BAEEB18A553A}" type="slidenum">
              <a:rPr lang="en-US" altLang="en-US" smtClean="0"/>
              <a:pPr>
                <a:defRPr/>
              </a:pPr>
              <a:t>36</a:t>
            </a:fld>
            <a:endParaRPr lang="en-US" altLang="en-US" dirty="0"/>
          </a:p>
        </p:txBody>
      </p:sp>
    </p:spTree>
    <p:custDataLst>
      <p:tags r:id="rId1"/>
    </p:custDataLst>
    <p:extLst>
      <p:ext uri="{BB962C8B-B14F-4D97-AF65-F5344CB8AC3E}">
        <p14:creationId xmlns:p14="http://schemas.microsoft.com/office/powerpoint/2010/main" val="29724488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1FE4DA19-6EF7-4FB5-BEFC-B5721E72CF15}"/>
              </a:ext>
            </a:extLst>
          </p:cNvPr>
          <p:cNvSpPr/>
          <p:nvPr/>
        </p:nvSpPr>
        <p:spPr bwMode="auto">
          <a:xfrm>
            <a:off x="3753794" y="917801"/>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8" name="标题 1">
            <a:extLst>
              <a:ext uri="{FF2B5EF4-FFF2-40B4-BE49-F238E27FC236}">
                <a16:creationId xmlns:a16="http://schemas.microsoft.com/office/drawing/2014/main" id="{7BFFD594-BC07-4470-A444-6CD9E6E0A916}"/>
              </a:ext>
            </a:extLst>
          </p:cNvPr>
          <p:cNvSpPr txBox="1">
            <a:spLocks noChangeArrowheads="1"/>
          </p:cNvSpPr>
          <p:nvPr/>
        </p:nvSpPr>
        <p:spPr bwMode="auto">
          <a:xfrm>
            <a:off x="1001000" y="1552848"/>
            <a:ext cx="5737770" cy="4247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indent="0">
              <a:lnSpc>
                <a:spcPct val="90000"/>
              </a:lnSpc>
              <a:spcBef>
                <a:spcPct val="0"/>
              </a:spcBef>
              <a:buNone/>
              <a:defRPr sz="2800" b="1">
                <a:latin typeface="DFKai-SB" panose="03000509000000000000" pitchFamily="65" charset="-120"/>
                <a:ea typeface="DFKai-SB" panose="03000509000000000000" pitchFamily="65" charset="-120"/>
                <a:cs typeface="+mj-cs"/>
              </a:defRPr>
            </a:lvl1pPr>
          </a:lstStyle>
          <a:p>
            <a:r>
              <a:rPr lang="zh-CN" altLang="en-US" sz="2400" b="0" dirty="0" smtClean="0"/>
              <a:t>世衞</a:t>
            </a:r>
            <a:r>
              <a:rPr lang="zh-TW" altLang="en-US" sz="2400" b="0" dirty="0" smtClean="0"/>
              <a:t>「</a:t>
            </a:r>
            <a:r>
              <a:rPr lang="zh-TW" altLang="en-US" sz="2400" b="0" dirty="0"/>
              <a:t>傳染病流行病學及控制」合作中心</a:t>
            </a:r>
            <a:endParaRPr lang="zh-CN" altLang="zh-CN" sz="2400" b="0" dirty="0"/>
          </a:p>
        </p:txBody>
      </p:sp>
      <p:sp>
        <p:nvSpPr>
          <p:cNvPr id="4" name="矩形 3">
            <a:extLst>
              <a:ext uri="{FF2B5EF4-FFF2-40B4-BE49-F238E27FC236}">
                <a16:creationId xmlns:a16="http://schemas.microsoft.com/office/drawing/2014/main" id="{A88BE5B6-7A50-45FD-B674-64ED379996FF}"/>
              </a:ext>
            </a:extLst>
          </p:cNvPr>
          <p:cNvSpPr/>
          <p:nvPr/>
        </p:nvSpPr>
        <p:spPr>
          <a:xfrm>
            <a:off x="515513" y="2070520"/>
            <a:ext cx="6708744" cy="2677656"/>
          </a:xfrm>
          <a:prstGeom prst="rect">
            <a:avLst/>
          </a:prstGeom>
          <a:solidFill>
            <a:schemeClr val="accent6">
              <a:lumMod val="20000"/>
              <a:lumOff val="80000"/>
            </a:schemeClr>
          </a:solidFill>
        </p:spPr>
        <p:txBody>
          <a:bodyPr wrap="square">
            <a:spAutoFit/>
          </a:bodyPr>
          <a:lstStyle/>
          <a:p>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香港</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大學</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公共衞生學院與</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世衞</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通力合作</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進一步開展感染預防和控制工作，加強抗菌藥物耐藥性監測</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能力，</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新型病原體突發事件應急響應，</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致力提高全球公眾健康以及控制和預防傳染病的工作</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。於</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2014</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年，</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香港</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大學</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公共衞生學院獲委任</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成為</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世衞</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合作中心，是</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對</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香港大學</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和食物及衞生局長期合作共同守護香港以至周邊地區公共健康的肯定</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24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4338" name="Picture 2" descr="https://sph.hku.hk/-/media/HKU/Public-Health/News-and-Events/Press-Release/2015/2015-08-16_Plaque_Unveiling_Ceremonies_3.ashx?la=zh-HK&amp;hash=24BAFF7750CF67E71F82440DBF51217669EEACE2">
            <a:extLst>
              <a:ext uri="{FF2B5EF4-FFF2-40B4-BE49-F238E27FC236}">
                <a16:creationId xmlns:a16="http://schemas.microsoft.com/office/drawing/2014/main" id="{FAA95B62-BF5B-4C03-8086-59D8837CB2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3602" y="2130886"/>
            <a:ext cx="4191816" cy="2546528"/>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a:extLst>
              <a:ext uri="{FF2B5EF4-FFF2-40B4-BE49-F238E27FC236}">
                <a16:creationId xmlns:a16="http://schemas.microsoft.com/office/drawing/2014/main" id="{F7422E69-8A29-48A0-8052-21BEA802AA3B}"/>
              </a:ext>
            </a:extLst>
          </p:cNvPr>
          <p:cNvSpPr/>
          <p:nvPr/>
        </p:nvSpPr>
        <p:spPr>
          <a:xfrm>
            <a:off x="7723517" y="4668840"/>
            <a:ext cx="3631987" cy="369332"/>
          </a:xfrm>
          <a:prstGeom prst="rect">
            <a:avLst/>
          </a:prstGeom>
        </p:spPr>
        <p:txBody>
          <a:bodyPr wrap="square">
            <a:spAutoFit/>
          </a:bodyPr>
          <a:lstStyle/>
          <a:p>
            <a:pPr algn="ctr"/>
            <a:r>
              <a:rPr lang="zh-CN" altLang="en-US" cap="all" dirty="0" smtClean="0">
                <a:latin typeface="DFKai-SB" panose="03000509000000000000" pitchFamily="65" charset="-120"/>
                <a:ea typeface="DFKai-SB" panose="03000509000000000000" pitchFamily="65" charset="-120"/>
              </a:rPr>
              <a:t>世界衞生</a:t>
            </a:r>
            <a:r>
              <a:rPr lang="zh-CN" altLang="en-US" cap="all" dirty="0">
                <a:latin typeface="DFKai-SB" panose="03000509000000000000" pitchFamily="65" charset="-120"/>
                <a:ea typeface="DFKai-SB" panose="03000509000000000000" pitchFamily="65" charset="-120"/>
              </a:rPr>
              <a:t>組織</a:t>
            </a:r>
            <a:r>
              <a:rPr lang="zh-TW" altLang="en-US" cap="all" dirty="0">
                <a:latin typeface="DFKai-SB" panose="03000509000000000000" pitchFamily="65" charset="-120"/>
                <a:ea typeface="DFKai-SB" panose="03000509000000000000" pitchFamily="65" charset="-120"/>
              </a:rPr>
              <a:t>合作中心揭幕</a:t>
            </a:r>
            <a:r>
              <a:rPr lang="zh-TW" altLang="en-US" cap="all" dirty="0" smtClean="0">
                <a:latin typeface="DFKai-SB" panose="03000509000000000000" pitchFamily="65" charset="-120"/>
                <a:ea typeface="DFKai-SB" panose="03000509000000000000" pitchFamily="65" charset="-120"/>
              </a:rPr>
              <a:t>儀式</a:t>
            </a:r>
            <a:endParaRPr lang="en-US" altLang="zh-TW" cap="all" dirty="0" smtClean="0">
              <a:latin typeface="DFKai-SB" panose="03000509000000000000" pitchFamily="65" charset="-120"/>
              <a:ea typeface="DFKai-SB" panose="03000509000000000000" pitchFamily="65" charset="-120"/>
            </a:endParaRPr>
          </a:p>
        </p:txBody>
      </p:sp>
      <p:sp>
        <p:nvSpPr>
          <p:cNvPr id="9" name="任意多边形: 形状 4">
            <a:extLst>
              <a:ext uri="{FF2B5EF4-FFF2-40B4-BE49-F238E27FC236}">
                <a16:creationId xmlns:a16="http://schemas.microsoft.com/office/drawing/2014/main" id="{CD5D41F3-C468-4F25-B01C-DAA0A07678B5}"/>
              </a:ext>
            </a:extLst>
          </p:cNvPr>
          <p:cNvSpPr/>
          <p:nvPr/>
        </p:nvSpPr>
        <p:spPr>
          <a:xfrm>
            <a:off x="2550458" y="215558"/>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香港對</a:t>
            </a:r>
            <a:r>
              <a:rPr lang="zh-TW" altLang="en-US" sz="4000" b="1" dirty="0">
                <a:solidFill>
                  <a:srgbClr val="FFFFFF"/>
                </a:solidFill>
                <a:latin typeface="DFKai-SB" panose="03000509000000000000" pitchFamily="65" charset="-120"/>
                <a:ea typeface="DFKai-SB" panose="03000509000000000000" pitchFamily="65" charset="-120"/>
                <a:sym typeface="+mn-ea"/>
              </a:rPr>
              <a:t>全球公共衞生的貢獻</a:t>
            </a:r>
          </a:p>
        </p:txBody>
      </p:sp>
      <p:sp>
        <p:nvSpPr>
          <p:cNvPr id="10" name="标题 1">
            <a:extLst>
              <a:ext uri="{FF2B5EF4-FFF2-40B4-BE49-F238E27FC236}">
                <a16:creationId xmlns:a16="http://schemas.microsoft.com/office/drawing/2014/main" id="{0383254C-5AA4-447D-846B-F484A0102C24}"/>
              </a:ext>
            </a:extLst>
          </p:cNvPr>
          <p:cNvSpPr txBox="1">
            <a:spLocks noChangeArrowheads="1"/>
          </p:cNvSpPr>
          <p:nvPr/>
        </p:nvSpPr>
        <p:spPr bwMode="auto">
          <a:xfrm>
            <a:off x="4209691" y="876323"/>
            <a:ext cx="3513826" cy="5232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gn="ctr">
              <a:lnSpc>
                <a:spcPct val="100000"/>
              </a:lnSpc>
              <a:spcBef>
                <a:spcPct val="0"/>
              </a:spcBef>
              <a:buNone/>
              <a:defRPr sz="2800" b="1">
                <a:latin typeface="DFKai-SB" panose="03000509000000000000" pitchFamily="65" charset="-120"/>
                <a:ea typeface="DFKai-SB" panose="03000509000000000000" pitchFamily="65" charset="-120"/>
                <a:cs typeface="+mj-cs"/>
              </a:defRPr>
            </a:lvl1pPr>
          </a:lstStyle>
          <a:p>
            <a:r>
              <a:rPr lang="zh-CN" altLang="en-US" dirty="0" smtClean="0">
                <a:sym typeface="宋体" panose="02010600030101010101" pitchFamily="2" charset="-122"/>
              </a:rPr>
              <a:t>科研影響力</a:t>
            </a:r>
            <a:r>
              <a:rPr lang="zh-TW" altLang="en-US" dirty="0" smtClean="0">
                <a:sym typeface="宋体" panose="02010600030101010101" pitchFamily="2" charset="-122"/>
              </a:rPr>
              <a:t>與貢獻</a:t>
            </a:r>
            <a:endParaRPr lang="zh-CN" altLang="en-US" dirty="0">
              <a:sym typeface="宋体" panose="02010600030101010101" pitchFamily="2" charset="-122"/>
            </a:endParaRPr>
          </a:p>
        </p:txBody>
      </p:sp>
      <p:sp>
        <p:nvSpPr>
          <p:cNvPr id="2" name="Rectangle 1"/>
          <p:cNvSpPr/>
          <p:nvPr/>
        </p:nvSpPr>
        <p:spPr>
          <a:xfrm>
            <a:off x="471577" y="5408758"/>
            <a:ext cx="9284898" cy="461665"/>
          </a:xfrm>
          <a:prstGeom prst="rect">
            <a:avLst/>
          </a:prstGeom>
        </p:spPr>
        <p:txBody>
          <a:bodyPr wrap="square">
            <a:spAutoFit/>
          </a:bodyPr>
          <a:lstStyle/>
          <a:p>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 </a:t>
            </a:r>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香港大學 </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://sph.hku.hk/zh-HK/About-Us/School-Structure/Research-Centres-and-Units/WHO-Collaborating-Centre-for-Infectious-Disease-Epidemiology-and-Control/News-and-Events/2015/Press-Releases-2015-08-16 </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投影片編號版面配置區 2"/>
          <p:cNvSpPr>
            <a:spLocks noGrp="1"/>
          </p:cNvSpPr>
          <p:nvPr>
            <p:ph type="sldNum" sz="quarter" idx="10"/>
          </p:nvPr>
        </p:nvSpPr>
        <p:spPr/>
        <p:txBody>
          <a:bodyPr/>
          <a:lstStyle/>
          <a:p>
            <a:pPr>
              <a:defRPr/>
            </a:pPr>
            <a:fld id="{C68A1375-C6F2-41F5-93BB-BAEEB18A553A}" type="slidenum">
              <a:rPr lang="en-US" altLang="en-US" smtClean="0"/>
              <a:pPr>
                <a:defRPr/>
              </a:pPr>
              <a:t>37</a:t>
            </a:fld>
            <a:endParaRPr lang="en-US" altLang="en-US"/>
          </a:p>
        </p:txBody>
      </p:sp>
    </p:spTree>
    <p:custDataLst>
      <p:tags r:id="rId1"/>
    </p:custDataLst>
    <p:extLst>
      <p:ext uri="{BB962C8B-B14F-4D97-AF65-F5344CB8AC3E}">
        <p14:creationId xmlns:p14="http://schemas.microsoft.com/office/powerpoint/2010/main" val="21911707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F3249BBD-CF17-4B15-BCEF-2A81845E8A6C}"/>
              </a:ext>
            </a:extLst>
          </p:cNvPr>
          <p:cNvSpPr/>
          <p:nvPr/>
        </p:nvSpPr>
        <p:spPr bwMode="auto">
          <a:xfrm>
            <a:off x="3796970" y="950334"/>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2" name="矩形 1">
            <a:extLst>
              <a:ext uri="{FF2B5EF4-FFF2-40B4-BE49-F238E27FC236}">
                <a16:creationId xmlns:a16="http://schemas.microsoft.com/office/drawing/2014/main" id="{C7C127BA-8F2C-4B95-ABD2-AAB01BA2F23F}"/>
              </a:ext>
            </a:extLst>
          </p:cNvPr>
          <p:cNvSpPr/>
          <p:nvPr/>
        </p:nvSpPr>
        <p:spPr>
          <a:xfrm>
            <a:off x="2118026" y="1564689"/>
            <a:ext cx="3357888" cy="4247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p>
            <a:pPr>
              <a:lnSpc>
                <a:spcPct val="90000"/>
              </a:lnSpc>
              <a:spcBef>
                <a:spcPct val="0"/>
              </a:spcBef>
            </a:pP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香港大學</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H5</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參考實驗室</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矩形 3">
            <a:extLst>
              <a:ext uri="{FF2B5EF4-FFF2-40B4-BE49-F238E27FC236}">
                <a16:creationId xmlns:a16="http://schemas.microsoft.com/office/drawing/2014/main" id="{8A006581-4B94-484F-A5EE-4AF9770B93B3}"/>
              </a:ext>
            </a:extLst>
          </p:cNvPr>
          <p:cNvSpPr/>
          <p:nvPr/>
        </p:nvSpPr>
        <p:spPr>
          <a:xfrm>
            <a:off x="402909" y="1992393"/>
            <a:ext cx="7119326" cy="3046988"/>
          </a:xfrm>
          <a:prstGeom prst="rect">
            <a:avLst/>
          </a:prstGeom>
          <a:solidFill>
            <a:schemeClr val="accent6">
              <a:lumMod val="20000"/>
              <a:lumOff val="80000"/>
            </a:schemeClr>
          </a:solidFill>
        </p:spPr>
        <p:txBody>
          <a:bodyPr wrap="square">
            <a:spAutoFit/>
          </a:bodyPr>
          <a:lstStyle/>
          <a:p>
            <a:pPr marL="342900" indent="-342900" algn="just">
              <a:buFont typeface="Arial" panose="020B0604020202020204" pitchFamily="34" charset="0"/>
              <a:buChar char="•"/>
            </a:pP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香港</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大學的</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流感研究中心</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是</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世界衞生</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組織在</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全球</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的</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13</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所</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H5</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（甲型流感血凝素蛋白</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5</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型）</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參考實驗室之一。</a:t>
            </a:r>
            <a:endParaRPr lang="en-US" altLang="zh-TW" sz="24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gn="just">
              <a:buFont typeface="Arial" panose="020B0604020202020204" pitchFamily="34" charset="0"/>
              <a:buChar char="•"/>
            </a:pP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該實驗室是</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對</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H5</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及動物傳染病之相關流感病毒</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進行</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科學研究及培訓，提供國際性科研參考實驗室服務，</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向</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世界衞生</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組織</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提供有關動物傳染病對公共衞生威脅</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的</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風險評估，以及對有關病毒的疫苗開發</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提供</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相關建議。</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5362" name="Picture 2" descr="https://sph.hku.hk/-/media/HKU/Public-Health/News-and-Events/Press-Release/2015/2015-08-16_Plaque_Unveiling_Ceremonies_2.ashx?la=zh-HK&amp;hash=C823BEA257204E3C767A3B41307F76A58C1EA400">
            <a:extLst>
              <a:ext uri="{FF2B5EF4-FFF2-40B4-BE49-F238E27FC236}">
                <a16:creationId xmlns:a16="http://schemas.microsoft.com/office/drawing/2014/main" id="{A121016E-C328-4121-827B-E2DFDDC75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3517" y="1989421"/>
            <a:ext cx="4081930" cy="2541002"/>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a:extLst>
              <a:ext uri="{FF2B5EF4-FFF2-40B4-BE49-F238E27FC236}">
                <a16:creationId xmlns:a16="http://schemas.microsoft.com/office/drawing/2014/main" id="{5F007198-8AD0-4414-B4E0-F07D570E02A9}"/>
              </a:ext>
            </a:extLst>
          </p:cNvPr>
          <p:cNvSpPr/>
          <p:nvPr/>
        </p:nvSpPr>
        <p:spPr>
          <a:xfrm>
            <a:off x="8474607" y="4530423"/>
            <a:ext cx="2838542" cy="307777"/>
          </a:xfrm>
          <a:prstGeom prst="rect">
            <a:avLst/>
          </a:prstGeom>
        </p:spPr>
        <p:txBody>
          <a:bodyPr wrap="square">
            <a:spAutoFit/>
          </a:bodyPr>
          <a:lstStyle/>
          <a:p>
            <a:pPr algn="ctr"/>
            <a:r>
              <a:rPr lang="en-US" altLang="zh-CN" sz="1400" cap="all" dirty="0">
                <a:latin typeface="DFKai-SB" panose="03000509000000000000" pitchFamily="65" charset="-120"/>
                <a:ea typeface="DFKai-SB" panose="03000509000000000000" pitchFamily="65" charset="-120"/>
              </a:rPr>
              <a:t>H5</a:t>
            </a:r>
            <a:r>
              <a:rPr lang="zh-CN" altLang="en-US" sz="1400" cap="all" dirty="0">
                <a:latin typeface="DFKai-SB" panose="03000509000000000000" pitchFamily="65" charset="-120"/>
                <a:ea typeface="DFKai-SB" panose="03000509000000000000" pitchFamily="65" charset="-120"/>
              </a:rPr>
              <a:t>參考實驗室</a:t>
            </a:r>
            <a:r>
              <a:rPr lang="zh-TW" altLang="en-US" sz="1400" cap="all" dirty="0">
                <a:latin typeface="DFKai-SB" panose="03000509000000000000" pitchFamily="65" charset="-120"/>
                <a:ea typeface="DFKai-SB" panose="03000509000000000000" pitchFamily="65" charset="-120"/>
              </a:rPr>
              <a:t>揭幕</a:t>
            </a:r>
            <a:r>
              <a:rPr lang="zh-TW" altLang="en-US" sz="1400" cap="all" dirty="0" smtClean="0">
                <a:latin typeface="DFKai-SB" panose="03000509000000000000" pitchFamily="65" charset="-120"/>
                <a:ea typeface="DFKai-SB" panose="03000509000000000000" pitchFamily="65" charset="-120"/>
              </a:rPr>
              <a:t>儀式</a:t>
            </a:r>
            <a:endParaRPr lang="zh-TW" altLang="en-US" sz="1400" cap="all" dirty="0">
              <a:latin typeface="DFKai-SB" panose="03000509000000000000" pitchFamily="65" charset="-120"/>
              <a:ea typeface="DFKai-SB" panose="03000509000000000000" pitchFamily="65" charset="-120"/>
            </a:endParaRPr>
          </a:p>
        </p:txBody>
      </p:sp>
      <p:sp>
        <p:nvSpPr>
          <p:cNvPr id="8" name="任意多边形: 形状 4">
            <a:extLst>
              <a:ext uri="{FF2B5EF4-FFF2-40B4-BE49-F238E27FC236}">
                <a16:creationId xmlns:a16="http://schemas.microsoft.com/office/drawing/2014/main" id="{CD5D41F3-C468-4F25-B01C-DAA0A07678B5}"/>
              </a:ext>
            </a:extLst>
          </p:cNvPr>
          <p:cNvSpPr/>
          <p:nvPr/>
        </p:nvSpPr>
        <p:spPr>
          <a:xfrm>
            <a:off x="2550458" y="215558"/>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香港對</a:t>
            </a:r>
            <a:r>
              <a:rPr lang="zh-TW" altLang="en-US" sz="4000" b="1" dirty="0">
                <a:solidFill>
                  <a:srgbClr val="FFFFFF"/>
                </a:solidFill>
                <a:latin typeface="DFKai-SB" panose="03000509000000000000" pitchFamily="65" charset="-120"/>
                <a:ea typeface="DFKai-SB" panose="03000509000000000000" pitchFamily="65" charset="-120"/>
                <a:sym typeface="+mn-ea"/>
              </a:rPr>
              <a:t>全球公共衞生的貢獻</a:t>
            </a:r>
          </a:p>
        </p:txBody>
      </p:sp>
      <p:sp>
        <p:nvSpPr>
          <p:cNvPr id="9" name="标题 1">
            <a:extLst>
              <a:ext uri="{FF2B5EF4-FFF2-40B4-BE49-F238E27FC236}">
                <a16:creationId xmlns:a16="http://schemas.microsoft.com/office/drawing/2014/main" id="{0383254C-5AA4-447D-846B-F484A0102C24}"/>
              </a:ext>
            </a:extLst>
          </p:cNvPr>
          <p:cNvSpPr txBox="1">
            <a:spLocks noChangeArrowheads="1"/>
          </p:cNvSpPr>
          <p:nvPr/>
        </p:nvSpPr>
        <p:spPr bwMode="auto">
          <a:xfrm>
            <a:off x="4209691" y="876323"/>
            <a:ext cx="3513826" cy="5232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gn="ctr">
              <a:lnSpc>
                <a:spcPct val="100000"/>
              </a:lnSpc>
              <a:spcBef>
                <a:spcPct val="0"/>
              </a:spcBef>
              <a:buNone/>
              <a:defRPr sz="2800" b="1">
                <a:latin typeface="DFKai-SB" panose="03000509000000000000" pitchFamily="65" charset="-120"/>
                <a:ea typeface="DFKai-SB" panose="03000509000000000000" pitchFamily="65" charset="-120"/>
                <a:cs typeface="+mj-cs"/>
              </a:defRPr>
            </a:lvl1pPr>
          </a:lstStyle>
          <a:p>
            <a:r>
              <a:rPr lang="zh-CN" altLang="en-US" dirty="0" smtClean="0">
                <a:sym typeface="宋体" panose="02010600030101010101" pitchFamily="2" charset="-122"/>
              </a:rPr>
              <a:t>科研影響力</a:t>
            </a:r>
            <a:r>
              <a:rPr lang="zh-TW" altLang="en-US" dirty="0" smtClean="0">
                <a:sym typeface="宋体" panose="02010600030101010101" pitchFamily="2" charset="-122"/>
              </a:rPr>
              <a:t>與貢獻</a:t>
            </a:r>
            <a:endParaRPr lang="zh-CN" altLang="en-US" dirty="0">
              <a:sym typeface="宋体" panose="02010600030101010101" pitchFamily="2" charset="-122"/>
            </a:endParaRPr>
          </a:p>
        </p:txBody>
      </p:sp>
      <p:sp>
        <p:nvSpPr>
          <p:cNvPr id="3" name="Rectangle 2"/>
          <p:cNvSpPr/>
          <p:nvPr/>
        </p:nvSpPr>
        <p:spPr>
          <a:xfrm>
            <a:off x="829025" y="5288083"/>
            <a:ext cx="10558561" cy="646331"/>
          </a:xfrm>
          <a:prstGeom prst="rect">
            <a:avLst/>
          </a:prstGeom>
        </p:spPr>
        <p:txBody>
          <a:bodyPr wrap="square">
            <a:spAutoFit/>
          </a:bodyPr>
          <a:lstStyle/>
          <a:p>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香港</a:t>
            </a: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大學 </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://sph.hku.hk/zh-HK/About-Us/School-Structure/Research-Centres-and-Units/WHO-Collaborating-Centre-for-Infectious-Disease-Epidemiology-and-Control/News-and-Events/2015/Press-Releases-2015-08-16 </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投影片編號版面配置區 4"/>
          <p:cNvSpPr>
            <a:spLocks noGrp="1"/>
          </p:cNvSpPr>
          <p:nvPr>
            <p:ph type="sldNum" sz="quarter" idx="10"/>
          </p:nvPr>
        </p:nvSpPr>
        <p:spPr/>
        <p:txBody>
          <a:bodyPr/>
          <a:lstStyle/>
          <a:p>
            <a:pPr>
              <a:defRPr/>
            </a:pPr>
            <a:fld id="{C68A1375-C6F2-41F5-93BB-BAEEB18A553A}" type="slidenum">
              <a:rPr lang="en-US" altLang="en-US" smtClean="0"/>
              <a:pPr>
                <a:defRPr/>
              </a:pPr>
              <a:t>38</a:t>
            </a:fld>
            <a:endParaRPr lang="en-US" altLang="en-US"/>
          </a:p>
        </p:txBody>
      </p:sp>
    </p:spTree>
    <p:custDataLst>
      <p:tags r:id="rId1"/>
    </p:custDataLst>
    <p:extLst>
      <p:ext uri="{BB962C8B-B14F-4D97-AF65-F5344CB8AC3E}">
        <p14:creationId xmlns:p14="http://schemas.microsoft.com/office/powerpoint/2010/main" val="41571323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
            <a:extLst>
              <a:ext uri="{FF2B5EF4-FFF2-40B4-BE49-F238E27FC236}">
                <a16:creationId xmlns:a16="http://schemas.microsoft.com/office/drawing/2014/main" id="{CD5D41F3-C468-4F25-B01C-DAA0A07678B5}"/>
              </a:ext>
            </a:extLst>
          </p:cNvPr>
          <p:cNvSpPr/>
          <p:nvPr/>
        </p:nvSpPr>
        <p:spPr>
          <a:xfrm>
            <a:off x="2550458" y="136398"/>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香港對</a:t>
            </a:r>
            <a:r>
              <a:rPr lang="zh-TW" altLang="en-US" sz="4000" b="1" dirty="0">
                <a:solidFill>
                  <a:srgbClr val="FFFFFF"/>
                </a:solidFill>
                <a:latin typeface="DFKai-SB" panose="03000509000000000000" pitchFamily="65" charset="-120"/>
                <a:ea typeface="DFKai-SB" panose="03000509000000000000" pitchFamily="65" charset="-120"/>
                <a:sym typeface="+mn-ea"/>
              </a:rPr>
              <a:t>全球公共衞生的貢獻</a:t>
            </a:r>
          </a:p>
        </p:txBody>
      </p:sp>
      <p:sp>
        <p:nvSpPr>
          <p:cNvPr id="3" name="标题 1">
            <a:extLst>
              <a:ext uri="{FF2B5EF4-FFF2-40B4-BE49-F238E27FC236}">
                <a16:creationId xmlns:a16="http://schemas.microsoft.com/office/drawing/2014/main" id="{0383254C-5AA4-447D-846B-F484A0102C24}"/>
              </a:ext>
            </a:extLst>
          </p:cNvPr>
          <p:cNvSpPr txBox="1">
            <a:spLocks noChangeArrowheads="1"/>
          </p:cNvSpPr>
          <p:nvPr/>
        </p:nvSpPr>
        <p:spPr bwMode="auto">
          <a:xfrm>
            <a:off x="4270074" y="772377"/>
            <a:ext cx="3513826" cy="5232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gn="ctr">
              <a:lnSpc>
                <a:spcPct val="100000"/>
              </a:lnSpc>
              <a:spcBef>
                <a:spcPct val="0"/>
              </a:spcBef>
              <a:buNone/>
              <a:defRPr sz="2800" b="1">
                <a:latin typeface="DFKai-SB" panose="03000509000000000000" pitchFamily="65" charset="-120"/>
                <a:ea typeface="DFKai-SB" panose="03000509000000000000" pitchFamily="65" charset="-120"/>
                <a:cs typeface="+mj-cs"/>
              </a:defRPr>
            </a:lvl1pPr>
          </a:lstStyle>
          <a:p>
            <a:r>
              <a:rPr lang="zh-CN" altLang="en-US" dirty="0" smtClean="0">
                <a:sym typeface="宋体" panose="02010600030101010101" pitchFamily="2" charset="-122"/>
              </a:rPr>
              <a:t>科研影響力</a:t>
            </a:r>
            <a:r>
              <a:rPr lang="zh-TW" altLang="en-US" dirty="0" smtClean="0">
                <a:sym typeface="宋体" panose="02010600030101010101" pitchFamily="2" charset="-122"/>
              </a:rPr>
              <a:t>與貢獻</a:t>
            </a:r>
            <a:endParaRPr lang="zh-CN" altLang="en-US" dirty="0">
              <a:sym typeface="宋体" panose="02010600030101010101" pitchFamily="2" charset="-122"/>
            </a:endParaRPr>
          </a:p>
        </p:txBody>
      </p:sp>
      <p:sp>
        <p:nvSpPr>
          <p:cNvPr id="4" name="Freeform 5">
            <a:extLst>
              <a:ext uri="{FF2B5EF4-FFF2-40B4-BE49-F238E27FC236}">
                <a16:creationId xmlns:a16="http://schemas.microsoft.com/office/drawing/2014/main" id="{F3249BBD-CF17-4B15-BCEF-2A81845E8A6C}"/>
              </a:ext>
            </a:extLst>
          </p:cNvPr>
          <p:cNvSpPr/>
          <p:nvPr/>
        </p:nvSpPr>
        <p:spPr bwMode="auto">
          <a:xfrm>
            <a:off x="3814223" y="826675"/>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5" name="Rectangle 4"/>
          <p:cNvSpPr/>
          <p:nvPr/>
        </p:nvSpPr>
        <p:spPr>
          <a:xfrm>
            <a:off x="379874" y="1809917"/>
            <a:ext cx="7780400" cy="4154984"/>
          </a:xfrm>
          <a:prstGeom prst="rect">
            <a:avLst/>
          </a:prstGeom>
          <a:solidFill>
            <a:schemeClr val="accent6">
              <a:lumMod val="20000"/>
              <a:lumOff val="80000"/>
            </a:schemeClr>
          </a:solidFill>
        </p:spPr>
        <p:txBody>
          <a:bodyPr wrap="square">
            <a:spAutoFit/>
          </a:bodyPr>
          <a:lstStyle/>
          <a:p>
            <a:pPr marL="342900" indent="-342900">
              <a:buFont typeface="Arial" panose="020B0604020202020204" pitchFamily="34" charset="0"/>
              <a:buChar char="•"/>
            </a:pP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衞生署中醫藥規管</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辦公室於</a:t>
            </a:r>
            <a:r>
              <a:rPr lang="en-US" altLang="zh-TW"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2012</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獲世衞委任為傳統醫藥合作中心</a:t>
            </a:r>
            <a:r>
              <a:rPr lang="en-US" altLang="zh-TW"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下稱合作</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中心</a:t>
            </a:r>
            <a:r>
              <a:rPr lang="en-US" altLang="zh-TW"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。香港是一個中西文化滙聚的都市，同時亦</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保留許多</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中華民族的傳統，是發展傳統醫藥的理想之地。獲世衞委任</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為合作</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中心體現與發輝香港這個特色</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合作中心職能</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多元化，包括規管中醫藥、推廣健康、制訂中藥材標準、及聯繫國際</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除</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保障</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市民大眾的</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健康外，合作中心亦於</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本地和國際間推廣傳統中醫藥</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，並肩負</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起橋樑的角色，在區內和海外推動傳統中醫藥</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發展。世</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衞委任</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為其傳統</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醫藥合作中心</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，是對香港這方面多年</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來的努力</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的肯定。</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Rectangle 6"/>
          <p:cNvSpPr/>
          <p:nvPr/>
        </p:nvSpPr>
        <p:spPr>
          <a:xfrm>
            <a:off x="397443" y="6283711"/>
            <a:ext cx="7732144" cy="276999"/>
          </a:xfrm>
          <a:prstGeom prst="rect">
            <a:avLst/>
          </a:prstGeom>
        </p:spPr>
        <p:txBody>
          <a:bodyPr wrap="squar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衞生署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www.cmro.gov.hk/html/b5/useful_information/who_cc/index.html</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Rectangle 8"/>
          <p:cNvSpPr/>
          <p:nvPr/>
        </p:nvSpPr>
        <p:spPr>
          <a:xfrm>
            <a:off x="397443" y="5929768"/>
            <a:ext cx="5097583" cy="276999"/>
          </a:xfrm>
          <a:prstGeom prst="rect">
            <a:avLst/>
          </a:prstGeom>
        </p:spPr>
        <p:txBody>
          <a:bodyPr wrap="squar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*前身為「</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中醫藥事務部</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並</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於</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9</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月更名為「中醫藥規管辦公室</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Rectangle 9"/>
          <p:cNvSpPr/>
          <p:nvPr/>
        </p:nvSpPr>
        <p:spPr>
          <a:xfrm>
            <a:off x="2930076" y="1388862"/>
            <a:ext cx="2800767" cy="461665"/>
          </a:xfrm>
          <a:prstGeom prst="rect">
            <a:avLst/>
          </a:prstGeom>
        </p:spPr>
        <p:txBody>
          <a:bodyPr wrap="none">
            <a:spAutoFit/>
          </a:bodyPr>
          <a:lstStyle/>
          <a:p>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中</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醫藥規管</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辦公室*</a:t>
            </a:r>
            <a:endParaRPr lang="en-US" sz="2400" dirty="0"/>
          </a:p>
        </p:txBody>
      </p:sp>
      <p:pic>
        <p:nvPicPr>
          <p:cNvPr id="11" name="Picture 10">
            <a:hlinkClick r:id="rId2"/>
          </p:cNvPr>
          <p:cNvPicPr>
            <a:picLocks noChangeAspect="1"/>
          </p:cNvPicPr>
          <p:nvPr/>
        </p:nvPicPr>
        <p:blipFill>
          <a:blip r:embed="rId3"/>
          <a:stretch>
            <a:fillRect/>
          </a:stretch>
        </p:blipFill>
        <p:spPr>
          <a:xfrm>
            <a:off x="8678934" y="1779457"/>
            <a:ext cx="3010966" cy="4134922"/>
          </a:xfrm>
          <a:prstGeom prst="rect">
            <a:avLst/>
          </a:prstGeom>
        </p:spPr>
      </p:pic>
      <p:sp>
        <p:nvSpPr>
          <p:cNvPr id="12" name="Rectangle 11"/>
          <p:cNvSpPr/>
          <p:nvPr/>
        </p:nvSpPr>
        <p:spPr>
          <a:xfrm>
            <a:off x="9183237" y="5914379"/>
            <a:ext cx="2262158" cy="369332"/>
          </a:xfrm>
          <a:prstGeom prst="rect">
            <a:avLst/>
          </a:prstGeom>
        </p:spPr>
        <p:txBody>
          <a:bodyPr wrap="none">
            <a:spAutoFit/>
          </a:bodyPr>
          <a:lstStyle/>
          <a:p>
            <a:r>
              <a:rPr lang="zh-TW" altLang="en-US"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點擊圖像了解詳情。</a:t>
            </a:r>
            <a:endParaRPr 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投影片編號版面配置區 5"/>
          <p:cNvSpPr>
            <a:spLocks noGrp="1"/>
          </p:cNvSpPr>
          <p:nvPr>
            <p:ph type="sldNum" sz="quarter" idx="10"/>
          </p:nvPr>
        </p:nvSpPr>
        <p:spPr/>
        <p:txBody>
          <a:bodyPr/>
          <a:lstStyle/>
          <a:p>
            <a:pPr>
              <a:defRPr/>
            </a:pPr>
            <a:fld id="{C68A1375-C6F2-41F5-93BB-BAEEB18A553A}" type="slidenum">
              <a:rPr lang="en-US" altLang="en-US" smtClean="0"/>
              <a:pPr>
                <a:defRPr/>
              </a:pPr>
              <a:t>39</a:t>
            </a:fld>
            <a:endParaRPr lang="en-US" altLang="en-US"/>
          </a:p>
        </p:txBody>
      </p:sp>
    </p:spTree>
    <p:extLst>
      <p:ext uri="{BB962C8B-B14F-4D97-AF65-F5344CB8AC3E}">
        <p14:creationId xmlns:p14="http://schemas.microsoft.com/office/powerpoint/2010/main" val="34073403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76DB1723-F8DF-4C5C-8241-AA72E48CE262}"/>
              </a:ext>
            </a:extLst>
          </p:cNvPr>
          <p:cNvSpPr/>
          <p:nvPr/>
        </p:nvSpPr>
        <p:spPr>
          <a:xfrm>
            <a:off x="193567" y="3300030"/>
            <a:ext cx="11585568" cy="1569660"/>
          </a:xfrm>
          <a:prstGeom prst="rect">
            <a:avLst/>
          </a:prstGeom>
          <a:ln w="28575">
            <a:solidFill>
              <a:srgbClr val="FF0000"/>
            </a:solidFill>
          </a:ln>
        </p:spPr>
        <p:txBody>
          <a:bodyPr wrap="square">
            <a:spAutoFit/>
          </a:bodyPr>
          <a:lstStyle/>
          <a:p>
            <a:pPr algn="just"/>
            <a:r>
              <a:rPr lang="zh-TW" altLang="en-US" sz="2400" dirty="0" smtClean="0">
                <a:latin typeface="DFKai-SB" panose="03000509000000000000" pitchFamily="65" charset="-120"/>
                <a:ea typeface="DFKai-SB" panose="03000509000000000000" pitchFamily="65" charset="-120"/>
              </a:rPr>
              <a:t>「共</a:t>
            </a:r>
            <a:r>
              <a:rPr lang="zh-TW" altLang="en-US" sz="2400" dirty="0">
                <a:latin typeface="DFKai-SB" panose="03000509000000000000" pitchFamily="65" charset="-120"/>
                <a:ea typeface="DFKai-SB" panose="03000509000000000000" pitchFamily="65" charset="-120"/>
              </a:rPr>
              <a:t>建共享、全民</a:t>
            </a:r>
            <a:r>
              <a:rPr lang="zh-TW" altLang="en-US" sz="2400" dirty="0" smtClean="0">
                <a:latin typeface="DFKai-SB" panose="03000509000000000000" pitchFamily="65" charset="-120"/>
                <a:ea typeface="DFKai-SB" panose="03000509000000000000" pitchFamily="65" charset="-120"/>
              </a:rPr>
              <a:t>健康」</a:t>
            </a:r>
            <a:r>
              <a:rPr lang="zh-TW" altLang="en-US" sz="2400" dirty="0">
                <a:latin typeface="DFKai-SB" panose="03000509000000000000" pitchFamily="65" charset="-120"/>
                <a:ea typeface="DFKai-SB" panose="03000509000000000000" pitchFamily="65" charset="-120"/>
              </a:rPr>
              <a:t>的核心是</a:t>
            </a:r>
            <a:r>
              <a:rPr lang="zh-TW" altLang="en-US" sz="2400" dirty="0" smtClean="0">
                <a:latin typeface="DFKai-SB" panose="03000509000000000000" pitchFamily="65" charset="-120"/>
                <a:ea typeface="DFKai-SB" panose="03000509000000000000" pitchFamily="65" charset="-120"/>
              </a:rPr>
              <a:t>「以</a:t>
            </a:r>
            <a:r>
              <a:rPr lang="zh-TW" altLang="en-US" sz="2400" dirty="0">
                <a:latin typeface="DFKai-SB" panose="03000509000000000000" pitchFamily="65" charset="-120"/>
                <a:ea typeface="DFKai-SB" panose="03000509000000000000" pitchFamily="65" charset="-120"/>
              </a:rPr>
              <a:t>人民健康為中心</a:t>
            </a:r>
            <a:r>
              <a:rPr lang="zh-TW" altLang="en-US" sz="2400" dirty="0" smtClean="0">
                <a:latin typeface="DFKai-SB" panose="03000509000000000000" pitchFamily="65" charset="-120"/>
                <a:ea typeface="DFKai-SB" panose="03000509000000000000" pitchFamily="65" charset="-120"/>
              </a:rPr>
              <a:t>，以</a:t>
            </a:r>
            <a:r>
              <a:rPr lang="zh-TW" altLang="en-US" sz="2400" dirty="0">
                <a:latin typeface="DFKai-SB" panose="03000509000000000000" pitchFamily="65" charset="-120"/>
                <a:ea typeface="DFKai-SB" panose="03000509000000000000" pitchFamily="65" charset="-120"/>
              </a:rPr>
              <a:t>基層為重點，以改革創新為動力，預防為主，中西醫並重，把健康融入所有政策</a:t>
            </a:r>
            <a:r>
              <a:rPr lang="zh-TW" altLang="en-US" sz="2400" dirty="0" smtClean="0">
                <a:latin typeface="DFKai-SB" panose="03000509000000000000" pitchFamily="65" charset="-120"/>
                <a:ea typeface="DFKai-SB" panose="03000509000000000000" pitchFamily="65" charset="-120"/>
              </a:rPr>
              <a:t>」，同時</a:t>
            </a:r>
            <a:r>
              <a:rPr lang="zh-TW" altLang="en-US" sz="2400" dirty="0">
                <a:latin typeface="DFKai-SB" panose="03000509000000000000" pitchFamily="65" charset="-120"/>
                <a:ea typeface="DFKai-SB" panose="03000509000000000000" pitchFamily="65" charset="-120"/>
              </a:rPr>
              <a:t>強調由「</a:t>
            </a:r>
            <a:r>
              <a:rPr lang="zh-TW" altLang="en-US" sz="2400" dirty="0" smtClean="0">
                <a:latin typeface="DFKai-SB" panose="03000509000000000000" pitchFamily="65" charset="-120"/>
                <a:ea typeface="DFKai-SB" panose="03000509000000000000" pitchFamily="65" charset="-120"/>
              </a:rPr>
              <a:t>政府</a:t>
            </a:r>
            <a:r>
              <a:rPr lang="zh-TW" altLang="en-US" sz="2400" dirty="0">
                <a:latin typeface="DFKai-SB" panose="03000509000000000000" pitchFamily="65" charset="-120"/>
                <a:ea typeface="DFKai-SB" panose="03000509000000000000" pitchFamily="65" charset="-120"/>
              </a:rPr>
              <a:t>主導與調動社會、個人的</a:t>
            </a:r>
            <a:r>
              <a:rPr lang="zh-TW" altLang="en-US" sz="2400" dirty="0" smtClean="0">
                <a:latin typeface="DFKai-SB" panose="03000509000000000000" pitchFamily="65" charset="-120"/>
                <a:ea typeface="DFKai-SB" panose="03000509000000000000" pitchFamily="65" charset="-120"/>
              </a:rPr>
              <a:t>積極配合，落實</a:t>
            </a:r>
            <a:r>
              <a:rPr lang="zh-TW" altLang="en-US" sz="2400" dirty="0">
                <a:latin typeface="DFKai-SB" panose="03000509000000000000" pitchFamily="65" charset="-120"/>
                <a:ea typeface="DFKai-SB" panose="03000509000000000000" pitchFamily="65" charset="-120"/>
              </a:rPr>
              <a:t>預防為主，推行健康生活方式，減少疾病發生，強化早診斷、早治療、早康復，實現全民健康</a:t>
            </a:r>
            <a:r>
              <a:rPr lang="zh-TW" altLang="en-US" sz="2400" dirty="0" smtClean="0">
                <a:latin typeface="DFKai-SB" panose="03000509000000000000" pitchFamily="65" charset="-120"/>
                <a:ea typeface="DFKai-SB" panose="03000509000000000000" pitchFamily="65" charset="-120"/>
              </a:rPr>
              <a:t>。」</a:t>
            </a:r>
            <a:endParaRPr lang="zh-TW" altLang="en-US" sz="2400" dirty="0">
              <a:latin typeface="DFKai-SB" panose="03000509000000000000" pitchFamily="65" charset="-120"/>
              <a:ea typeface="DFKai-SB" panose="03000509000000000000" pitchFamily="65" charset="-120"/>
            </a:endParaRPr>
          </a:p>
        </p:txBody>
      </p:sp>
      <p:sp>
        <p:nvSpPr>
          <p:cNvPr id="5" name="任意多边形: 形状 4">
            <a:extLst>
              <a:ext uri="{FF2B5EF4-FFF2-40B4-BE49-F238E27FC236}">
                <a16:creationId xmlns:a16="http://schemas.microsoft.com/office/drawing/2014/main" id="{CD5D41F3-C468-4F25-B01C-DAA0A07678B5}"/>
              </a:ext>
            </a:extLst>
          </p:cNvPr>
          <p:cNvSpPr/>
          <p:nvPr/>
        </p:nvSpPr>
        <p:spPr>
          <a:xfrm>
            <a:off x="3904059" y="807194"/>
            <a:ext cx="4164583" cy="4518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2800" b="1" dirty="0" smtClean="0">
                <a:latin typeface="DFKai-SB" panose="03000509000000000000" pitchFamily="65" charset="-120"/>
                <a:ea typeface="DFKai-SB" panose="03000509000000000000" pitchFamily="65" charset="-120"/>
                <a:sym typeface="+mn-ea"/>
              </a:rPr>
              <a:t>解決</a:t>
            </a:r>
            <a:r>
              <a:rPr lang="zh-CN" altLang="en-US" sz="2800" b="1" dirty="0">
                <a:latin typeface="DFKai-SB" panose="03000509000000000000" pitchFamily="65" charset="-120"/>
                <a:ea typeface="DFKai-SB" panose="03000509000000000000" pitchFamily="65" charset="-120"/>
                <a:sym typeface="+mn-ea"/>
              </a:rPr>
              <a:t>國內</a:t>
            </a:r>
            <a:r>
              <a:rPr lang="zh-CN" altLang="en-US" sz="2800" b="1" dirty="0" smtClean="0">
                <a:latin typeface="DFKai-SB" panose="03000509000000000000" pitchFamily="65" charset="-120"/>
                <a:ea typeface="DFKai-SB" panose="03000509000000000000" pitchFamily="65" charset="-120"/>
                <a:sym typeface="+mn-ea"/>
              </a:rPr>
              <a:t>公共衞生問題</a:t>
            </a:r>
            <a:endParaRPr lang="zh-CN" altLang="en-US" sz="2800" b="1" dirty="0">
              <a:latin typeface="DFKai-SB" panose="03000509000000000000" pitchFamily="65" charset="-120"/>
              <a:ea typeface="DFKai-SB" panose="03000509000000000000" pitchFamily="65" charset="-120"/>
            </a:endParaRPr>
          </a:p>
        </p:txBody>
      </p:sp>
      <p:sp>
        <p:nvSpPr>
          <p:cNvPr id="2" name="矩形 1"/>
          <p:cNvSpPr/>
          <p:nvPr/>
        </p:nvSpPr>
        <p:spPr>
          <a:xfrm>
            <a:off x="282633" y="6082010"/>
            <a:ext cx="11039302" cy="646331"/>
          </a:xfrm>
          <a:prstGeom prst="rect">
            <a:avLst/>
          </a:prstGeom>
        </p:spPr>
        <p:txBody>
          <a:bodyPr wrap="square">
            <a:spAutoFit/>
          </a:bodyPr>
          <a:lstStyle/>
          <a:p>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參考資料</a:t>
            </a:r>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：中國政府網</a:t>
            </a:r>
            <a:endPar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http</a:t>
            </a:r>
            <a:r>
              <a:rPr lang="en-US" sz="1200" dirty="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big5.www.gov.cn/gate/big5/www.gov.cn/gongbao/content/2016/content_5133024.htm</a:t>
            </a:r>
            <a:endParaRPr lang="en-US"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http</a:t>
            </a:r>
            <a:r>
              <a:rPr lang="en-US" sz="1200" dirty="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www.gov.cn/xinwen/2019-07/15/content_5409694.htm</a:t>
            </a:r>
          </a:p>
        </p:txBody>
      </p:sp>
      <p:sp>
        <p:nvSpPr>
          <p:cNvPr id="7" name="任意多边形: 形状 4">
            <a:extLst>
              <a:ext uri="{FF2B5EF4-FFF2-40B4-BE49-F238E27FC236}">
                <a16:creationId xmlns:a16="http://schemas.microsoft.com/office/drawing/2014/main" id="{CD5D41F3-C468-4F25-B01C-DAA0A07678B5}"/>
              </a:ext>
            </a:extLst>
          </p:cNvPr>
          <p:cNvSpPr/>
          <p:nvPr/>
        </p:nvSpPr>
        <p:spPr>
          <a:xfrm>
            <a:off x="2538151" y="174295"/>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國家</a:t>
            </a:r>
            <a:r>
              <a:rPr lang="zh-TW" altLang="en-US" sz="4000" b="1" dirty="0">
                <a:solidFill>
                  <a:srgbClr val="FFFFFF"/>
                </a:solidFill>
                <a:latin typeface="DFKai-SB" panose="03000509000000000000" pitchFamily="65" charset="-120"/>
                <a:ea typeface="DFKai-SB" panose="03000509000000000000" pitchFamily="65" charset="-120"/>
                <a:sym typeface="+mn-ea"/>
              </a:rPr>
              <a:t>對全球公共衞生的貢獻</a:t>
            </a:r>
          </a:p>
        </p:txBody>
      </p:sp>
      <p:sp>
        <p:nvSpPr>
          <p:cNvPr id="8" name="Freeform 5">
            <a:extLst>
              <a:ext uri="{FF2B5EF4-FFF2-40B4-BE49-F238E27FC236}">
                <a16:creationId xmlns:a16="http://schemas.microsoft.com/office/drawing/2014/main" id="{401AF706-EE20-4645-A3AD-72D3F7E98810}"/>
              </a:ext>
            </a:extLst>
          </p:cNvPr>
          <p:cNvSpPr/>
          <p:nvPr/>
        </p:nvSpPr>
        <p:spPr bwMode="auto">
          <a:xfrm>
            <a:off x="3624422" y="873066"/>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 name="Rectangle 2"/>
          <p:cNvSpPr/>
          <p:nvPr/>
        </p:nvSpPr>
        <p:spPr>
          <a:xfrm>
            <a:off x="193567" y="1285302"/>
            <a:ext cx="11585568" cy="1569660"/>
          </a:xfrm>
          <a:prstGeom prst="rect">
            <a:avLst/>
          </a:prstGeom>
          <a:solidFill>
            <a:schemeClr val="accent6">
              <a:lumMod val="20000"/>
              <a:lumOff val="80000"/>
            </a:schemeClr>
          </a:solidFill>
          <a:ln>
            <a:solidFill>
              <a:schemeClr val="accent6">
                <a:lumMod val="20000"/>
                <a:lumOff val="80000"/>
              </a:schemeClr>
            </a:solidFill>
          </a:ln>
        </p:spPr>
        <p:txBody>
          <a:bodyPr wrap="square">
            <a:spAutoFit/>
          </a:bodyPr>
          <a:lstStyle/>
          <a:p>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國家重視</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人民健康</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，著力</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普及健康生活、優化健康服務、完善健康保障、建設健康環境、發展健康產業為重點，加快推進健康中國建設。</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2016</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年國家</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發布</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「健康</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中國</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2030</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」規劃</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綱要</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以</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推動「</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共建共享、全民健康」</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，並提出規劃</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藍圖</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，例如</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2019</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發布</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健康中國行動（</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2019—2030</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等</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9" name="Rectangle 8"/>
          <p:cNvSpPr/>
          <p:nvPr/>
        </p:nvSpPr>
        <p:spPr>
          <a:xfrm>
            <a:off x="193567" y="5073356"/>
            <a:ext cx="11585568" cy="830997"/>
          </a:xfrm>
          <a:prstGeom prst="rect">
            <a:avLst/>
          </a:prstGeom>
          <a:ln w="38100">
            <a:solidFill>
              <a:schemeClr val="accent1">
                <a:lumMod val="50000"/>
              </a:schemeClr>
            </a:solidFill>
          </a:ln>
        </p:spPr>
        <p:txBody>
          <a:bodyPr wrap="square">
            <a:spAutoFit/>
          </a:bodyPr>
          <a:lstStyle/>
          <a:p>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sym typeface="+mn-ea"/>
              </a:rPr>
              <a:t>參考以下資料詳細瞭解</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sym typeface="+mn-ea"/>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sym typeface="+mn-ea"/>
              </a:rPr>
              <a:t>「健康中國</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sym typeface="+mn-ea"/>
              </a:rPr>
              <a:t>2030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sym typeface="+mn-ea"/>
              </a:rPr>
              <a:t>」規劃綱要</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sym typeface="+mn-ea"/>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sym typeface="+mn-ea"/>
              </a:rPr>
              <a:t>提出了甚麼目標與綱領，並閱讀</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sym typeface="+mn-ea"/>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sym typeface="+mn-ea"/>
              </a:rPr>
              <a:t>健康中國行動（</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sym typeface="+mn-ea"/>
              </a:rPr>
              <a:t>2019—2030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sym typeface="+mn-ea"/>
              </a:rPr>
              <a:t>年）</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sym typeface="+mn-ea"/>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sym typeface="+mn-ea"/>
              </a:rPr>
              <a:t>為</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sym typeface="+mn-ea"/>
              </a:rPr>
              <a:t>實現有關目標與</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sym typeface="+mn-ea"/>
              </a:rPr>
              <a:t>綱領所提出的主要指標。</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Rectangle 12"/>
          <p:cNvSpPr/>
          <p:nvPr/>
        </p:nvSpPr>
        <p:spPr>
          <a:xfrm>
            <a:off x="3844034" y="2850346"/>
            <a:ext cx="4493538" cy="461665"/>
          </a:xfrm>
          <a:prstGeom prst="rect">
            <a:avLst/>
          </a:prstGeom>
        </p:spPr>
        <p:txBody>
          <a:bodyPr wrap="none">
            <a:spAutoFit/>
          </a:bodyPr>
          <a:lstStyle/>
          <a:p>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sym typeface="+mn-ea"/>
              </a:rPr>
              <a:t>《</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sym typeface="+mn-ea"/>
              </a:rPr>
              <a:t>「健康中國</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sym typeface="+mn-ea"/>
              </a:rPr>
              <a:t>2030</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sym typeface="+mn-ea"/>
              </a:rPr>
              <a:t>」規劃綱要</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sym typeface="+mn-ea"/>
              </a:rPr>
              <a:t>》</a:t>
            </a:r>
            <a:endParaRPr lang="en-US" sz="2400" b="1" dirty="0"/>
          </a:p>
        </p:txBody>
      </p:sp>
      <p:sp>
        <p:nvSpPr>
          <p:cNvPr id="15" name="Down Arrow 14"/>
          <p:cNvSpPr/>
          <p:nvPr/>
        </p:nvSpPr>
        <p:spPr>
          <a:xfrm>
            <a:off x="5569527" y="5904353"/>
            <a:ext cx="416824" cy="2803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投影片編號版面配置區 5"/>
          <p:cNvSpPr>
            <a:spLocks noGrp="1"/>
          </p:cNvSpPr>
          <p:nvPr>
            <p:ph type="sldNum" sz="quarter" idx="10"/>
          </p:nvPr>
        </p:nvSpPr>
        <p:spPr/>
        <p:txBody>
          <a:bodyPr/>
          <a:lstStyle/>
          <a:p>
            <a:pPr>
              <a:defRPr/>
            </a:pPr>
            <a:fld id="{C68A1375-C6F2-41F5-93BB-BAEEB18A553A}" type="slidenum">
              <a:rPr lang="en-US" altLang="en-US" smtClean="0"/>
              <a:pPr>
                <a:defRPr/>
              </a:pPr>
              <a:t>4</a:t>
            </a:fld>
            <a:endParaRPr lang="en-US" altLang="en-US"/>
          </a:p>
        </p:txBody>
      </p:sp>
    </p:spTree>
    <p:extLst>
      <p:ext uri="{BB962C8B-B14F-4D97-AF65-F5344CB8AC3E}">
        <p14:creationId xmlns:p14="http://schemas.microsoft.com/office/powerpoint/2010/main" val="36207866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4">
            <a:extLst>
              <a:ext uri="{FF2B5EF4-FFF2-40B4-BE49-F238E27FC236}">
                <a16:creationId xmlns:a16="http://schemas.microsoft.com/office/drawing/2014/main" id="{CD5D41F3-C468-4F25-B01C-DAA0A07678B5}"/>
              </a:ext>
            </a:extLst>
          </p:cNvPr>
          <p:cNvSpPr/>
          <p:nvPr/>
        </p:nvSpPr>
        <p:spPr>
          <a:xfrm>
            <a:off x="2550458" y="215558"/>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香港對</a:t>
            </a:r>
            <a:r>
              <a:rPr lang="zh-TW" altLang="en-US" sz="4000" b="1" dirty="0">
                <a:solidFill>
                  <a:srgbClr val="FFFFFF"/>
                </a:solidFill>
                <a:latin typeface="DFKai-SB" panose="03000509000000000000" pitchFamily="65" charset="-120"/>
                <a:ea typeface="DFKai-SB" panose="03000509000000000000" pitchFamily="65" charset="-120"/>
                <a:sym typeface="+mn-ea"/>
              </a:rPr>
              <a:t>全球公共衞生的貢獻</a:t>
            </a:r>
          </a:p>
        </p:txBody>
      </p:sp>
      <p:sp>
        <p:nvSpPr>
          <p:cNvPr id="4" name="标题 1">
            <a:extLst>
              <a:ext uri="{FF2B5EF4-FFF2-40B4-BE49-F238E27FC236}">
                <a16:creationId xmlns:a16="http://schemas.microsoft.com/office/drawing/2014/main" id="{0383254C-5AA4-447D-846B-F484A0102C24}"/>
              </a:ext>
            </a:extLst>
          </p:cNvPr>
          <p:cNvSpPr txBox="1">
            <a:spLocks noChangeArrowheads="1"/>
          </p:cNvSpPr>
          <p:nvPr/>
        </p:nvSpPr>
        <p:spPr bwMode="auto">
          <a:xfrm>
            <a:off x="4270075" y="919455"/>
            <a:ext cx="3513826" cy="5232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gn="ctr">
              <a:lnSpc>
                <a:spcPct val="100000"/>
              </a:lnSpc>
              <a:spcBef>
                <a:spcPct val="0"/>
              </a:spcBef>
              <a:buNone/>
              <a:defRPr sz="2800" b="1">
                <a:latin typeface="DFKai-SB" panose="03000509000000000000" pitchFamily="65" charset="-120"/>
                <a:ea typeface="DFKai-SB" panose="03000509000000000000" pitchFamily="65" charset="-120"/>
                <a:cs typeface="+mj-cs"/>
              </a:defRPr>
            </a:lvl1pPr>
          </a:lstStyle>
          <a:p>
            <a:r>
              <a:rPr lang="zh-CN" altLang="en-US" dirty="0" smtClean="0">
                <a:sym typeface="宋体" panose="02010600030101010101" pitchFamily="2" charset="-122"/>
              </a:rPr>
              <a:t>科研影響力</a:t>
            </a:r>
            <a:r>
              <a:rPr lang="zh-TW" altLang="en-US" dirty="0" smtClean="0">
                <a:sym typeface="宋体" panose="02010600030101010101" pitchFamily="2" charset="-122"/>
              </a:rPr>
              <a:t>與貢獻</a:t>
            </a:r>
            <a:endParaRPr lang="zh-CN" altLang="en-US" dirty="0">
              <a:sym typeface="宋体" panose="02010600030101010101" pitchFamily="2" charset="-122"/>
            </a:endParaRPr>
          </a:p>
        </p:txBody>
      </p:sp>
      <p:sp>
        <p:nvSpPr>
          <p:cNvPr id="5" name="Freeform 5">
            <a:extLst>
              <a:ext uri="{FF2B5EF4-FFF2-40B4-BE49-F238E27FC236}">
                <a16:creationId xmlns:a16="http://schemas.microsoft.com/office/drawing/2014/main" id="{F3249BBD-CF17-4B15-BCEF-2A81845E8A6C}"/>
              </a:ext>
            </a:extLst>
          </p:cNvPr>
          <p:cNvSpPr/>
          <p:nvPr/>
        </p:nvSpPr>
        <p:spPr bwMode="auto">
          <a:xfrm>
            <a:off x="3857354" y="960933"/>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6" name="Rectangle 5"/>
          <p:cNvSpPr/>
          <p:nvPr/>
        </p:nvSpPr>
        <p:spPr>
          <a:xfrm>
            <a:off x="8727971" y="4069339"/>
            <a:ext cx="3142949" cy="1384995"/>
          </a:xfrm>
          <a:prstGeom prst="rect">
            <a:avLst/>
          </a:prstGeom>
        </p:spPr>
        <p:txBody>
          <a:bodyPr wrap="squar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endPar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Wingdings" panose="05000000000000000000" pitchFamily="2" charset="2"/>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衞生署</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www.cmro.gov.hk/html/b5/useful_information/who_cc/introduction.html</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Wingdings" panose="05000000000000000000" pitchFamily="2" charset="2"/>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政府新聞公報</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www.info.gov.hk/gia/general/201709/04/P2017090400702.htm?fontSize=1</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8697523" y="1546091"/>
            <a:ext cx="3142949" cy="1607873"/>
          </a:xfrm>
          <a:prstGeom prst="rect">
            <a:avLst/>
          </a:prstGeom>
        </p:spPr>
      </p:pic>
      <p:sp>
        <p:nvSpPr>
          <p:cNvPr id="8" name="Rectangle 7"/>
          <p:cNvSpPr/>
          <p:nvPr/>
        </p:nvSpPr>
        <p:spPr>
          <a:xfrm>
            <a:off x="8697523" y="3153964"/>
            <a:ext cx="3355345" cy="461665"/>
          </a:xfrm>
          <a:prstGeom prst="rect">
            <a:avLst/>
          </a:prstGeom>
        </p:spPr>
        <p:txBody>
          <a:bodyPr wrap="square">
            <a:spAutoFit/>
          </a:bodyPr>
          <a:lstStyle/>
          <a:p>
            <a:r>
              <a:rPr lang="zh-TW" altLang="en-US" sz="1200" dirty="0" smtClean="0">
                <a:solidFill>
                  <a:srgbClr val="444444"/>
                </a:solidFill>
                <a:latin typeface="標楷體" panose="03000509000000000000" pitchFamily="65" charset="-120"/>
                <a:ea typeface="標楷體" panose="03000509000000000000" pitchFamily="65" charset="-120"/>
              </a:rPr>
              <a:t>世衞在</a:t>
            </a:r>
            <a:r>
              <a:rPr lang="zh-TW" altLang="en-US" sz="1200" dirty="0">
                <a:solidFill>
                  <a:srgbClr val="444444"/>
                </a:solidFill>
                <a:latin typeface="標楷體" panose="03000509000000000000" pitchFamily="65" charset="-120"/>
                <a:ea typeface="標楷體" panose="03000509000000000000" pitchFamily="65" charset="-120"/>
              </a:rPr>
              <a:t>香港</a:t>
            </a:r>
            <a:r>
              <a:rPr lang="zh-TW" altLang="en-US" sz="1200" dirty="0" smtClean="0">
                <a:solidFill>
                  <a:srgbClr val="444444"/>
                </a:solidFill>
                <a:latin typeface="標楷體" panose="03000509000000000000" pitchFamily="65" charset="-120"/>
                <a:ea typeface="標楷體" panose="03000509000000000000" pitchFamily="65" charset="-120"/>
              </a:rPr>
              <a:t>召開會議，討論</a:t>
            </a:r>
            <a:r>
              <a:rPr lang="zh-TW" altLang="en-US" sz="1200" dirty="0">
                <a:solidFill>
                  <a:srgbClr val="444444"/>
                </a:solidFill>
                <a:latin typeface="標楷體" panose="03000509000000000000" pitchFamily="65" charset="-120"/>
                <a:ea typeface="標楷體" panose="03000509000000000000" pitchFamily="65" charset="-120"/>
              </a:rPr>
              <a:t>及制定世衞就草藥品質控制的指引。</a:t>
            </a:r>
            <a:endParaRPr lang="en-US" sz="1200" dirty="0">
              <a:latin typeface="標楷體" panose="03000509000000000000" pitchFamily="65" charset="-120"/>
              <a:ea typeface="標楷體" panose="03000509000000000000" pitchFamily="65" charset="-120"/>
            </a:endParaRPr>
          </a:p>
        </p:txBody>
      </p:sp>
      <p:sp>
        <p:nvSpPr>
          <p:cNvPr id="10" name="Rectangle 9"/>
          <p:cNvSpPr/>
          <p:nvPr/>
        </p:nvSpPr>
        <p:spPr>
          <a:xfrm>
            <a:off x="356966" y="1554737"/>
            <a:ext cx="8217711" cy="4524315"/>
          </a:xfrm>
          <a:prstGeom prst="rect">
            <a:avLst/>
          </a:prstGeom>
          <a:solidFill>
            <a:schemeClr val="accent6">
              <a:lumMod val="20000"/>
              <a:lumOff val="80000"/>
            </a:schemeClr>
          </a:solidFill>
        </p:spPr>
        <p:txBody>
          <a:bodyPr wrap="square">
            <a:spAutoFit/>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合作中心的工作是促進傳統醫藥納入國家衛生系統，參與及支援世衞就推動傳統醫藥所推行的活動，以及支持和培育傳統醫藥人才的專業知識發展。其職責範圍包括</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應世衞的要求，提供技術支援予世衞制定其國際草藥藥典</a:t>
            </a:r>
          </a:p>
          <a:p>
            <a:pPr marL="342900" indent="-34290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在世衞的領導下，向世衞及其成員國提供有關中藥檢測的技術意見</a:t>
            </a:r>
          </a:p>
          <a:p>
            <a:pPr marL="342900" indent="-34290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應世衞的要求，支援世衞實施</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世衞組織傳統醫學戰略</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2014-2023</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合作中心的團隊，包括公共衞生專業人士、藥劑師、中醫師及中藥</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專家，</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並與本地及海外中醫藥監管機構、醫護人員、學者及團體保持密切聯繫</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，體現香港</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對國家與國際中醫藥的推動作出貢獻</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投影片編號版面配置區 1"/>
          <p:cNvSpPr>
            <a:spLocks noGrp="1"/>
          </p:cNvSpPr>
          <p:nvPr>
            <p:ph type="sldNum" sz="quarter" idx="10"/>
          </p:nvPr>
        </p:nvSpPr>
        <p:spPr/>
        <p:txBody>
          <a:bodyPr/>
          <a:lstStyle/>
          <a:p>
            <a:pPr>
              <a:defRPr/>
            </a:pPr>
            <a:fld id="{C68A1375-C6F2-41F5-93BB-BAEEB18A553A}" type="slidenum">
              <a:rPr lang="en-US" altLang="en-US" smtClean="0"/>
              <a:pPr>
                <a:defRPr/>
              </a:pPr>
              <a:t>40</a:t>
            </a:fld>
            <a:endParaRPr lang="en-US" altLang="en-US"/>
          </a:p>
        </p:txBody>
      </p:sp>
    </p:spTree>
    <p:extLst>
      <p:ext uri="{BB962C8B-B14F-4D97-AF65-F5344CB8AC3E}">
        <p14:creationId xmlns:p14="http://schemas.microsoft.com/office/powerpoint/2010/main" val="8663070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形状 7">
            <a:extLst>
              <a:ext uri="{FF2B5EF4-FFF2-40B4-BE49-F238E27FC236}">
                <a16:creationId xmlns:a16="http://schemas.microsoft.com/office/drawing/2014/main" id="{218AF1F7-9E7F-4DD0-B610-2DA453B77287}"/>
              </a:ext>
            </a:extLst>
          </p:cNvPr>
          <p:cNvSpPr/>
          <p:nvPr/>
        </p:nvSpPr>
        <p:spPr>
          <a:xfrm>
            <a:off x="4658263" y="1104138"/>
            <a:ext cx="3510952" cy="4518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2800" dirty="0" smtClean="0">
                <a:latin typeface="DFKai-SB" panose="03000509000000000000" pitchFamily="65" charset="-120"/>
                <a:ea typeface="DFKai-SB" panose="03000509000000000000" pitchFamily="65" charset="-120"/>
              </a:rPr>
              <a:t>對外</a:t>
            </a:r>
            <a:r>
              <a:rPr lang="zh-TW" altLang="en-US" sz="2800" dirty="0" smtClean="0">
                <a:latin typeface="DFKai-SB" panose="03000509000000000000" pitchFamily="65" charset="-120"/>
                <a:ea typeface="DFKai-SB" panose="03000509000000000000" pitchFamily="65" charset="-120"/>
              </a:rPr>
              <a:t>醫療</a:t>
            </a:r>
            <a:r>
              <a:rPr lang="zh-CN" altLang="en-US" sz="2800" dirty="0" smtClean="0">
                <a:latin typeface="DFKai-SB" panose="03000509000000000000" pitchFamily="65" charset="-120"/>
                <a:ea typeface="DFKai-SB" panose="03000509000000000000" pitchFamily="65" charset="-120"/>
              </a:rPr>
              <a:t>衞生</a:t>
            </a:r>
            <a:r>
              <a:rPr lang="zh-CN" altLang="en-US" sz="2800" dirty="0">
                <a:latin typeface="DFKai-SB" panose="03000509000000000000" pitchFamily="65" charset="-120"/>
                <a:ea typeface="DFKai-SB" panose="03000509000000000000" pitchFamily="65" charset="-120"/>
              </a:rPr>
              <a:t>援助</a:t>
            </a:r>
          </a:p>
        </p:txBody>
      </p:sp>
      <p:sp>
        <p:nvSpPr>
          <p:cNvPr id="11" name="Title 6">
            <a:extLst>
              <a:ext uri="{FF2B5EF4-FFF2-40B4-BE49-F238E27FC236}">
                <a16:creationId xmlns:a16="http://schemas.microsoft.com/office/drawing/2014/main" id="{0644827D-B5B9-4C86-BB2E-CCFBC4221F0B}"/>
              </a:ext>
            </a:extLst>
          </p:cNvPr>
          <p:cNvSpPr txBox="1"/>
          <p:nvPr>
            <p:custDataLst>
              <p:tags r:id="rId1"/>
            </p:custDataLst>
          </p:nvPr>
        </p:nvSpPr>
        <p:spPr>
          <a:xfrm>
            <a:off x="782052" y="1960660"/>
            <a:ext cx="10455442" cy="3375283"/>
          </a:xfrm>
          <a:prstGeom prst="rect">
            <a:avLst/>
          </a:prstGeom>
          <a:noFill/>
          <a:ln w="3175">
            <a:noFill/>
            <a:prstDash val="dash"/>
          </a:ln>
        </p:spPr>
        <p:txBody>
          <a:bodyPr wrap="square" lIns="63500" tIns="25400" rIns="63500" bIns="25400" anchor="ctr"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just">
              <a:lnSpc>
                <a:spcPct val="100000"/>
              </a:lnSpc>
              <a:buSzPct val="126000"/>
            </a:pPr>
            <a:r>
              <a:rPr lang="zh-TW" altLang="en-US" sz="2400" spc="100" dirty="0" smtClean="0">
                <a:ln w="3175">
                  <a:noFill/>
                  <a:prstDash val="dash"/>
                </a:ln>
                <a:uFillTx/>
                <a:latin typeface="Times New Roman" panose="02020603050405020304" pitchFamily="18" charset="0"/>
                <a:ea typeface="DFKai-SB" panose="03000509000000000000" pitchFamily="65" charset="-120"/>
                <a:cs typeface="Times New Roman" panose="02020603050405020304" pitchFamily="18" charset="0"/>
              </a:rPr>
              <a:t>香港亦有組織參與海外醫療衞生援助，當中包括</a:t>
            </a:r>
            <a:r>
              <a:rPr lang="en-US" altLang="zh-TW" sz="2400" spc="100" dirty="0" smtClean="0">
                <a:ln w="3175">
                  <a:noFill/>
                  <a:prstDash val="dash"/>
                </a:ln>
                <a:uFillTx/>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400" spc="100" dirty="0" smtClean="0">
              <a:ln w="3175">
                <a:noFill/>
                <a:prstDash val="dash"/>
              </a:ln>
              <a:uFillTx/>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gn="just">
              <a:lnSpc>
                <a:spcPct val="100000"/>
              </a:lnSpc>
              <a:buSzPct val="126000"/>
              <a:buFont typeface="Arial" panose="020B0604020202020204" pitchFamily="34" charset="0"/>
              <a:buChar char="•"/>
            </a:pPr>
            <a:r>
              <a:rPr lang="zh-CN" altLang="en-US" sz="2400" spc="100" dirty="0" smtClean="0">
                <a:ln w="3175">
                  <a:noFill/>
                  <a:prstDash val="dash"/>
                </a:ln>
                <a:uFillTx/>
                <a:latin typeface="Times New Roman" panose="02020603050405020304" pitchFamily="18" charset="0"/>
                <a:ea typeface="DFKai-SB" panose="03000509000000000000" pitchFamily="65" charset="-120"/>
                <a:cs typeface="Times New Roman" panose="02020603050405020304" pitchFamily="18" charset="0"/>
              </a:rPr>
              <a:t>香港</a:t>
            </a:r>
            <a:r>
              <a:rPr lang="zh-CN" altLang="en-US" sz="2400" spc="100" dirty="0">
                <a:ln w="3175">
                  <a:noFill/>
                  <a:prstDash val="dash"/>
                </a:ln>
                <a:uFillTx/>
                <a:latin typeface="Times New Roman" panose="02020603050405020304" pitchFamily="18" charset="0"/>
                <a:ea typeface="DFKai-SB" panose="03000509000000000000" pitchFamily="65" charset="-120"/>
                <a:cs typeface="Times New Roman" panose="02020603050405020304" pitchFamily="18" charset="0"/>
              </a:rPr>
              <a:t>紅十字會開展國際及賑災發展項目，通過國際支援網絡</a:t>
            </a:r>
            <a:r>
              <a:rPr lang="zh-CN" altLang="en-US" sz="2400" spc="100" dirty="0" smtClean="0">
                <a:ln w="3175">
                  <a:noFill/>
                  <a:prstDash val="dash"/>
                </a:ln>
                <a:uFillTx/>
                <a:latin typeface="Times New Roman" panose="02020603050405020304" pitchFamily="18" charset="0"/>
                <a:ea typeface="DFKai-SB" panose="03000509000000000000" pitchFamily="65" charset="-120"/>
                <a:cs typeface="Times New Roman" panose="02020603050405020304" pitchFamily="18" charset="0"/>
              </a:rPr>
              <a:t>，為受</a:t>
            </a:r>
            <a:r>
              <a:rPr lang="zh-CN" altLang="en-US" sz="2400" spc="100" dirty="0">
                <a:ln w="3175">
                  <a:noFill/>
                  <a:prstDash val="dash"/>
                </a:ln>
                <a:uFillTx/>
                <a:latin typeface="Times New Roman" panose="02020603050405020304" pitchFamily="18" charset="0"/>
                <a:ea typeface="DFKai-SB" panose="03000509000000000000" pitchFamily="65" charset="-120"/>
                <a:cs typeface="Times New Roman" panose="02020603050405020304" pitchFamily="18" charset="0"/>
              </a:rPr>
              <a:t>自然及</a:t>
            </a:r>
            <a:r>
              <a:rPr lang="zh-CN" altLang="en-US" sz="2400" spc="100" dirty="0" smtClean="0">
                <a:ln w="3175">
                  <a:noFill/>
                  <a:prstDash val="dash"/>
                </a:ln>
                <a:uFillTx/>
                <a:latin typeface="Times New Roman" panose="02020603050405020304" pitchFamily="18" charset="0"/>
                <a:ea typeface="DFKai-SB" panose="03000509000000000000" pitchFamily="65" charset="-120"/>
                <a:cs typeface="Times New Roman" panose="02020603050405020304" pitchFamily="18" charset="0"/>
              </a:rPr>
              <a:t>人為災害</a:t>
            </a:r>
            <a:r>
              <a:rPr lang="zh-CN" altLang="en-US" sz="2400" spc="100" dirty="0">
                <a:ln w="3175">
                  <a:noFill/>
                  <a:prstDash val="dash"/>
                </a:ln>
                <a:uFillTx/>
                <a:latin typeface="Times New Roman" panose="02020603050405020304" pitchFamily="18" charset="0"/>
                <a:ea typeface="DFKai-SB" panose="03000509000000000000" pitchFamily="65" charset="-120"/>
                <a:cs typeface="Times New Roman" panose="02020603050405020304" pitchFamily="18" charset="0"/>
              </a:rPr>
              <a:t>影響的人士提供人道援助</a:t>
            </a:r>
            <a:r>
              <a:rPr lang="zh-CN" altLang="en-US" sz="2400" spc="100" dirty="0" smtClean="0">
                <a:ln w="3175">
                  <a:noFill/>
                  <a:prstDash val="dash"/>
                </a:ln>
                <a:uFillTx/>
                <a:latin typeface="Times New Roman" panose="02020603050405020304" pitchFamily="18" charset="0"/>
                <a:ea typeface="DFKai-SB" panose="03000509000000000000" pitchFamily="65" charset="-120"/>
                <a:cs typeface="Times New Roman" panose="02020603050405020304" pitchFamily="18" charset="0"/>
              </a:rPr>
              <a:t>，並促</a:t>
            </a:r>
            <a:r>
              <a:rPr lang="zh-CN" altLang="en-US" sz="2400" spc="100" dirty="0">
                <a:ln w="3175">
                  <a:noFill/>
                  <a:prstDash val="dash"/>
                </a:ln>
                <a:uFillTx/>
                <a:latin typeface="Times New Roman" panose="02020603050405020304" pitchFamily="18" charset="0"/>
                <a:ea typeface="DFKai-SB" panose="03000509000000000000" pitchFamily="65" charset="-120"/>
                <a:cs typeface="Times New Roman" panose="02020603050405020304" pitchFamily="18" charset="0"/>
              </a:rPr>
              <a:t>進容易受災社群的抗災能力</a:t>
            </a:r>
            <a:r>
              <a:rPr lang="zh-CN" altLang="en-US" sz="2400" spc="100" dirty="0">
                <a:ln w="3175">
                  <a:noFill/>
                  <a:prstDash val="dash"/>
                </a:ln>
                <a:latin typeface="Times New Roman" panose="02020603050405020304" pitchFamily="18" charset="0"/>
                <a:ea typeface="DFKai-SB" panose="03000509000000000000" pitchFamily="65" charset="-120"/>
                <a:cs typeface="Times New Roman" panose="02020603050405020304" pitchFamily="18" charset="0"/>
              </a:rPr>
              <a:t>和</a:t>
            </a:r>
            <a:r>
              <a:rPr lang="zh-CN" altLang="en-US" sz="2400" spc="100" dirty="0" smtClean="0">
                <a:ln w="3175">
                  <a:noFill/>
                  <a:prstDash val="dash"/>
                </a:ln>
                <a:latin typeface="Times New Roman" panose="02020603050405020304" pitchFamily="18" charset="0"/>
                <a:ea typeface="DFKai-SB" panose="03000509000000000000" pitchFamily="65" charset="-120"/>
                <a:cs typeface="Times New Roman" panose="02020603050405020304" pitchFamily="18" charset="0"/>
              </a:rPr>
              <a:t>協助推動</a:t>
            </a:r>
            <a:r>
              <a:rPr lang="zh-CN" altLang="en-US" sz="2400" spc="100" dirty="0" smtClean="0">
                <a:ln w="3175">
                  <a:noFill/>
                  <a:prstDash val="dash"/>
                </a:ln>
                <a:uFillTx/>
                <a:latin typeface="Times New Roman" panose="02020603050405020304" pitchFamily="18" charset="0"/>
                <a:ea typeface="DFKai-SB" panose="03000509000000000000" pitchFamily="65" charset="-120"/>
                <a:cs typeface="Times New Roman" panose="02020603050405020304" pitchFamily="18" charset="0"/>
              </a:rPr>
              <a:t>全球公共衞</a:t>
            </a:r>
            <a:r>
              <a:rPr lang="zh-CN" altLang="en-US" sz="2400" spc="100" dirty="0">
                <a:ln w="3175">
                  <a:noFill/>
                  <a:prstDash val="dash"/>
                </a:ln>
                <a:latin typeface="Times New Roman" panose="02020603050405020304" pitchFamily="18" charset="0"/>
                <a:ea typeface="DFKai-SB" panose="03000509000000000000" pitchFamily="65" charset="-120"/>
                <a:cs typeface="Times New Roman" panose="02020603050405020304" pitchFamily="18" charset="0"/>
              </a:rPr>
              <a:t>生。例如</a:t>
            </a:r>
            <a:r>
              <a:rPr lang="zh-TW" altLang="en-US" sz="2400" spc="100" dirty="0">
                <a:ln w="3175">
                  <a:noFill/>
                  <a:prstDash val="dash"/>
                </a:ln>
                <a:latin typeface="Times New Roman" panose="02020603050405020304" pitchFamily="18" charset="0"/>
                <a:ea typeface="DFKai-SB" panose="03000509000000000000" pitchFamily="65" charset="-120"/>
                <a:cs typeface="Times New Roman" panose="02020603050405020304" pitchFamily="18" charset="0"/>
              </a:rPr>
              <a:t>為</a:t>
            </a:r>
            <a:r>
              <a:rPr lang="zh-TW" altLang="en-US" sz="2400" spc="100" dirty="0" smtClean="0">
                <a:ln w="3175">
                  <a:noFill/>
                  <a:prstDash val="dash"/>
                </a:ln>
                <a:latin typeface="Times New Roman" panose="02020603050405020304" pitchFamily="18" charset="0"/>
                <a:ea typeface="DFKai-SB" panose="03000509000000000000" pitchFamily="65" charset="-120"/>
                <a:cs typeface="Times New Roman" panose="02020603050405020304" pitchFamily="18" charset="0"/>
              </a:rPr>
              <a:t>回應伊波拉病毒</a:t>
            </a:r>
            <a:r>
              <a:rPr lang="zh-CN" altLang="en-US" sz="2400" spc="100" dirty="0" smtClean="0">
                <a:ln w="3175">
                  <a:noFill/>
                  <a:prstDash val="dash"/>
                </a:ln>
                <a:latin typeface="Times New Roman" panose="02020603050405020304" pitchFamily="18" charset="0"/>
                <a:ea typeface="DFKai-SB" panose="03000509000000000000" pitchFamily="65" charset="-120"/>
                <a:cs typeface="Times New Roman" panose="02020603050405020304" pitchFamily="18" charset="0"/>
              </a:rPr>
              <a:t>病爆發</a:t>
            </a:r>
            <a:r>
              <a:rPr lang="zh-TW" altLang="en-US" sz="2400" spc="100" dirty="0" smtClean="0">
                <a:ln w="3175">
                  <a:noFill/>
                  <a:prstDash val="dash"/>
                </a:ln>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spc="100" dirty="0">
                <a:ln w="3175">
                  <a:noFill/>
                  <a:prstDash val="dash"/>
                </a:ln>
                <a:latin typeface="Times New Roman" panose="02020603050405020304" pitchFamily="18" charset="0"/>
                <a:ea typeface="DFKai-SB" panose="03000509000000000000" pitchFamily="65" charset="-120"/>
                <a:cs typeface="Times New Roman" panose="02020603050405020304" pitchFamily="18" charset="0"/>
              </a:rPr>
              <a:t>香港</a:t>
            </a:r>
            <a:r>
              <a:rPr lang="zh-TW" altLang="en-US" sz="2400" spc="100" dirty="0" smtClean="0">
                <a:ln w="3175">
                  <a:noFill/>
                  <a:prstDash val="dash"/>
                </a:ln>
                <a:latin typeface="Times New Roman" panose="02020603050405020304" pitchFamily="18" charset="0"/>
                <a:ea typeface="DFKai-SB" panose="03000509000000000000" pitchFamily="65" charset="-120"/>
                <a:cs typeface="Times New Roman" panose="02020603050405020304" pitchFamily="18" charset="0"/>
              </a:rPr>
              <a:t>紅十字會</a:t>
            </a:r>
            <a:r>
              <a:rPr lang="zh-TW" altLang="en-US" sz="2400" spc="100" dirty="0">
                <a:ln w="3175">
                  <a:noFill/>
                  <a:prstDash val="dash"/>
                </a:ln>
                <a:latin typeface="Times New Roman" panose="02020603050405020304" pitchFamily="18" charset="0"/>
                <a:ea typeface="DFKai-SB" panose="03000509000000000000" pitchFamily="65" charset="-120"/>
                <a:cs typeface="Times New Roman" panose="02020603050405020304" pitchFamily="18" charset="0"/>
              </a:rPr>
              <a:t>已撥款港幣</a:t>
            </a:r>
            <a:r>
              <a:rPr lang="en-US" altLang="zh-TW" sz="2400" spc="100" dirty="0">
                <a:ln w="3175">
                  <a:noFill/>
                  <a:prstDash val="dash"/>
                </a:ln>
                <a:latin typeface="Times New Roman" panose="02020603050405020304" pitchFamily="18" charset="0"/>
                <a:ea typeface="DFKai-SB" panose="03000509000000000000" pitchFamily="65" charset="-120"/>
                <a:cs typeface="Times New Roman" panose="02020603050405020304" pitchFamily="18" charset="0"/>
              </a:rPr>
              <a:t>40</a:t>
            </a:r>
            <a:r>
              <a:rPr lang="zh-TW" altLang="en-US" sz="2400" spc="100" dirty="0">
                <a:ln w="3175">
                  <a:noFill/>
                  <a:prstDash val="dash"/>
                </a:ln>
                <a:latin typeface="Times New Roman" panose="02020603050405020304" pitchFamily="18" charset="0"/>
                <a:ea typeface="DFKai-SB" panose="03000509000000000000" pitchFamily="65" charset="-120"/>
                <a:cs typeface="Times New Roman" panose="02020603050405020304" pitchFamily="18" charset="0"/>
              </a:rPr>
              <a:t>萬元支持國際紅十字會在剛果民主共和國、盧旺達、烏幹達、南蘇丹及布隆迪的抗疫工作。</a:t>
            </a:r>
            <a:endParaRPr lang="en-US" altLang="zh-CN" sz="2400" spc="100" dirty="0">
              <a:ln w="3175">
                <a:noFill/>
                <a:prstDash val="dash"/>
              </a:ln>
              <a:uFillTx/>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gn="just">
              <a:lnSpc>
                <a:spcPct val="100000"/>
              </a:lnSpc>
              <a:buSzPct val="126000"/>
              <a:buFont typeface="Arial" panose="020B0604020202020204" pitchFamily="34" charset="0"/>
              <a:buChar char="•"/>
            </a:pPr>
            <a:r>
              <a:rPr lang="zh-CN" altLang="en-US" sz="2400" spc="100" dirty="0">
                <a:ln w="3175">
                  <a:noFill/>
                  <a:prstDash val="dash"/>
                </a:ln>
                <a:latin typeface="Times New Roman" panose="02020603050405020304" pitchFamily="18" charset="0"/>
                <a:ea typeface="DFKai-SB" panose="03000509000000000000" pitchFamily="65" charset="-120"/>
                <a:cs typeface="Times New Roman" panose="02020603050405020304" pitchFamily="18" charset="0"/>
              </a:rPr>
              <a:t>無國界醫生（香港）組織參與</a:t>
            </a:r>
            <a:r>
              <a:rPr lang="zh-TW" altLang="en-US" sz="2400" spc="100" dirty="0" smtClean="0">
                <a:ln w="3175">
                  <a:noFill/>
                  <a:prstDash val="dash"/>
                </a:ln>
                <a:latin typeface="Times New Roman" panose="02020603050405020304" pitchFamily="18" charset="0"/>
                <a:ea typeface="DFKai-SB" panose="03000509000000000000" pitchFamily="65" charset="-120"/>
                <a:cs typeface="Times New Roman" panose="02020603050405020304" pitchFamily="18" charset="0"/>
              </a:rPr>
              <a:t>開展</a:t>
            </a:r>
            <a:r>
              <a:rPr lang="zh-CN" altLang="en-US" sz="2400" spc="100" dirty="0" smtClean="0">
                <a:ln w="3175">
                  <a:noFill/>
                  <a:prstDash val="dash"/>
                </a:ln>
                <a:latin typeface="Times New Roman" panose="02020603050405020304" pitchFamily="18" charset="0"/>
                <a:ea typeface="DFKai-SB" panose="03000509000000000000" pitchFamily="65" charset="-120"/>
                <a:cs typeface="Times New Roman" panose="02020603050405020304" pitchFamily="18" charset="0"/>
              </a:rPr>
              <a:t>一系列</a:t>
            </a:r>
            <a:r>
              <a:rPr lang="zh-TW" altLang="en-US" sz="2400" spc="100" dirty="0">
                <a:ln w="3175">
                  <a:noFill/>
                  <a:prstDash val="dash"/>
                </a:ln>
                <a:latin typeface="Times New Roman" panose="02020603050405020304" pitchFamily="18" charset="0"/>
                <a:ea typeface="DFKai-SB" panose="03000509000000000000" pitchFamily="65" charset="-120"/>
                <a:cs typeface="Times New Roman" panose="02020603050405020304" pitchFamily="18" charset="0"/>
              </a:rPr>
              <a:t>項目</a:t>
            </a:r>
            <a:r>
              <a:rPr lang="zh-CN" altLang="en-US" sz="2400" spc="100" dirty="0">
                <a:ln w="3175">
                  <a:noFill/>
                  <a:prstDash val="dash"/>
                </a:ln>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spc="100" dirty="0">
                <a:ln w="3175">
                  <a:noFill/>
                  <a:prstDash val="dash"/>
                </a:ln>
                <a:latin typeface="Times New Roman" panose="02020603050405020304" pitchFamily="18" charset="0"/>
                <a:ea typeface="DFKai-SB" panose="03000509000000000000" pitchFamily="65" charset="-120"/>
                <a:cs typeface="Times New Roman" panose="02020603050405020304" pitchFamily="18" charset="0"/>
              </a:rPr>
              <a:t>如應對嚴重天災的災後情況，針對如丙型肝炎、愛滋病和結核病等疫症，關注生殖健康護理及其他</a:t>
            </a:r>
            <a:r>
              <a:rPr lang="zh-TW" altLang="en-US" sz="2400" spc="100" dirty="0" smtClean="0">
                <a:ln w="3175">
                  <a:noFill/>
                  <a:prstDash val="dash"/>
                </a:ln>
                <a:latin typeface="Times New Roman" panose="02020603050405020304" pitchFamily="18" charset="0"/>
                <a:ea typeface="DFKai-SB" panose="03000509000000000000" pitchFamily="65" charset="-120"/>
                <a:cs typeface="Times New Roman" panose="02020603050405020304" pitchFamily="18" charset="0"/>
              </a:rPr>
              <a:t>公共衞生</a:t>
            </a:r>
            <a:r>
              <a:rPr lang="zh-TW" altLang="en-US" sz="2400" spc="100" dirty="0">
                <a:ln w="3175">
                  <a:noFill/>
                  <a:prstDash val="dash"/>
                </a:ln>
                <a:latin typeface="Times New Roman" panose="02020603050405020304" pitchFamily="18" charset="0"/>
                <a:ea typeface="DFKai-SB" panose="03000509000000000000" pitchFamily="65" charset="-120"/>
                <a:cs typeface="Times New Roman" panose="02020603050405020304" pitchFamily="18" charset="0"/>
              </a:rPr>
              <a:t>問題</a:t>
            </a:r>
            <a:r>
              <a:rPr lang="zh-CN" altLang="en-US" sz="2400" spc="100" dirty="0">
                <a:ln w="3175">
                  <a:noFill/>
                  <a:prstDash val="dash"/>
                </a:ln>
                <a:latin typeface="Times New Roman" panose="02020603050405020304" pitchFamily="18" charset="0"/>
                <a:ea typeface="DFKai-SB" panose="03000509000000000000" pitchFamily="65" charset="-120"/>
                <a:cs typeface="Times New Roman" panose="02020603050405020304" pitchFamily="18" charset="0"/>
              </a:rPr>
              <a:t>等</a:t>
            </a:r>
            <a:r>
              <a:rPr lang="zh-TW" altLang="en-US" sz="2400" spc="100" dirty="0">
                <a:ln w="3175">
                  <a:noFill/>
                  <a:prstDash val="dash"/>
                </a:ln>
                <a:latin typeface="Times New Roman" panose="02020603050405020304" pitchFamily="18" charset="0"/>
                <a:ea typeface="DFKai-SB" panose="03000509000000000000" pitchFamily="65" charset="-120"/>
                <a:cs typeface="Times New Roman" panose="02020603050405020304" pitchFamily="18" charset="0"/>
              </a:rPr>
              <a:t>項目</a:t>
            </a:r>
            <a:r>
              <a:rPr lang="zh-CN" altLang="en-US" sz="2400" spc="100" dirty="0" smtClean="0">
                <a:ln w="3175">
                  <a:noFill/>
                  <a:prstDash val="dash"/>
                </a:ln>
                <a:latin typeface="Times New Roman" panose="02020603050405020304" pitchFamily="18" charset="0"/>
                <a:ea typeface="DFKai-SB" panose="03000509000000000000" pitchFamily="65" charset="-120"/>
                <a:cs typeface="Times New Roman" panose="02020603050405020304" pitchFamily="18" charset="0"/>
              </a:rPr>
              <a:t>，協助推動全球公共衞生</a:t>
            </a:r>
            <a:r>
              <a:rPr lang="zh-CN" altLang="en-US" sz="2400" spc="100" dirty="0">
                <a:ln w="3175">
                  <a:noFill/>
                  <a:prstDash val="dash"/>
                </a:ln>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2400" spc="100" dirty="0">
              <a:ln w="3175">
                <a:noFill/>
                <a:prstDash val="dash"/>
              </a:ln>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矩形 13">
            <a:extLst>
              <a:ext uri="{FF2B5EF4-FFF2-40B4-BE49-F238E27FC236}">
                <a16:creationId xmlns:a16="http://schemas.microsoft.com/office/drawing/2014/main" id="{3EFC1A98-BB5D-48A9-9EE4-6579766646DE}"/>
              </a:ext>
            </a:extLst>
          </p:cNvPr>
          <p:cNvSpPr/>
          <p:nvPr/>
        </p:nvSpPr>
        <p:spPr>
          <a:xfrm>
            <a:off x="782052" y="5760808"/>
            <a:ext cx="10617467" cy="646331"/>
          </a:xfrm>
          <a:prstGeom prst="rect">
            <a:avLst/>
          </a:prstGeom>
        </p:spPr>
        <p:txBody>
          <a:bodyPr wrap="squar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a:t>
            </a:r>
            <a:r>
              <a:rPr lang="zh-CN" altLang="en-US" sz="1200" dirty="0" smtClean="0">
                <a:latin typeface="Times New Roman" panose="02020603050405020304" pitchFamily="18" charset="0"/>
                <a:ea typeface="標楷體" panose="03000509000000000000" pitchFamily="65" charset="-120"/>
                <a:cs typeface="Times New Roman" panose="02020603050405020304" pitchFamily="18" charset="0"/>
              </a:rPr>
              <a:t>來源：</a:t>
            </a:r>
            <a:endParaRPr lang="en-US" altLang="zh-CN" sz="1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香港紅十字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CN" altLang="en-US"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zh-CN" altLang="en-US" sz="1200" dirty="0">
                <a:latin typeface="Times New Roman" panose="02020603050405020304" pitchFamily="18" charset="0"/>
                <a:ea typeface="標楷體" panose="03000509000000000000" pitchFamily="65" charset="-120"/>
                <a:cs typeface="Times New Roman" panose="02020603050405020304" pitchFamily="18" charset="0"/>
              </a:rPr>
              <a:t>://www.redcross.org.hk/tc/disasterrelief_prepard/Africa_Ebola_Virus_Disease_Outbreak%202018</a:t>
            </a:r>
            <a:r>
              <a:rPr lang="zh-CN" altLang="en-US" sz="1200" dirty="0" smtClean="0">
                <a:latin typeface="Times New Roman" panose="02020603050405020304" pitchFamily="18" charset="0"/>
                <a:ea typeface="標楷體" panose="03000509000000000000" pitchFamily="65" charset="-120"/>
                <a:cs typeface="Times New Roman" panose="02020603050405020304" pitchFamily="18" charset="0"/>
              </a:rPr>
              <a:t>.html</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無</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國界</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醫生</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CN" altLang="en-US"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zh-CN" altLang="en-US" sz="1200" dirty="0">
                <a:latin typeface="Times New Roman" panose="02020603050405020304" pitchFamily="18" charset="0"/>
                <a:ea typeface="標楷體" panose="03000509000000000000" pitchFamily="65" charset="-120"/>
                <a:cs typeface="Times New Roman" panose="02020603050405020304" pitchFamily="18" charset="0"/>
              </a:rPr>
              <a:t>://msf.hk/zh-hant/projects-in-regi</a:t>
            </a:r>
            <a:r>
              <a:rPr lang="zh-CN" altLang="en-US" sz="1200" dirty="0" smtClean="0">
                <a:latin typeface="Times New Roman" panose="02020603050405020304" pitchFamily="18" charset="0"/>
                <a:ea typeface="標楷體" panose="03000509000000000000" pitchFamily="65" charset="-120"/>
                <a:cs typeface="Times New Roman" panose="02020603050405020304" pitchFamily="18" charset="0"/>
              </a:rPr>
              <a:t>on</a:t>
            </a:r>
            <a:r>
              <a:rPr lang="zh-CN" altLang="en-US" sz="1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CN" altLang="en-US" sz="1200"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任意多边形: 形状 4">
            <a:extLst>
              <a:ext uri="{FF2B5EF4-FFF2-40B4-BE49-F238E27FC236}">
                <a16:creationId xmlns:a16="http://schemas.microsoft.com/office/drawing/2014/main" id="{CD5D41F3-C468-4F25-B01C-DAA0A07678B5}"/>
              </a:ext>
            </a:extLst>
          </p:cNvPr>
          <p:cNvSpPr/>
          <p:nvPr/>
        </p:nvSpPr>
        <p:spPr>
          <a:xfrm>
            <a:off x="2532937" y="348921"/>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香港對</a:t>
            </a:r>
            <a:r>
              <a:rPr lang="zh-TW" altLang="en-US" sz="4000" b="1" dirty="0">
                <a:solidFill>
                  <a:srgbClr val="FFFFFF"/>
                </a:solidFill>
                <a:latin typeface="DFKai-SB" panose="03000509000000000000" pitchFamily="65" charset="-120"/>
                <a:ea typeface="DFKai-SB" panose="03000509000000000000" pitchFamily="65" charset="-120"/>
                <a:sym typeface="+mn-ea"/>
              </a:rPr>
              <a:t>全球公共衞生的貢獻</a:t>
            </a:r>
          </a:p>
        </p:txBody>
      </p:sp>
      <p:sp>
        <p:nvSpPr>
          <p:cNvPr id="6" name="Freeform 5">
            <a:extLst>
              <a:ext uri="{FF2B5EF4-FFF2-40B4-BE49-F238E27FC236}">
                <a16:creationId xmlns:a16="http://schemas.microsoft.com/office/drawing/2014/main" id="{1FE4DA19-6EF7-4FB5-BEFC-B5721E72CF15}"/>
              </a:ext>
            </a:extLst>
          </p:cNvPr>
          <p:cNvSpPr/>
          <p:nvPr/>
        </p:nvSpPr>
        <p:spPr bwMode="auto">
          <a:xfrm>
            <a:off x="4153312" y="1095533"/>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2" name="投影片編號版面配置區 1"/>
          <p:cNvSpPr>
            <a:spLocks noGrp="1"/>
          </p:cNvSpPr>
          <p:nvPr>
            <p:ph type="sldNum" sz="quarter" idx="10"/>
          </p:nvPr>
        </p:nvSpPr>
        <p:spPr/>
        <p:txBody>
          <a:bodyPr/>
          <a:lstStyle/>
          <a:p>
            <a:pPr>
              <a:defRPr/>
            </a:pPr>
            <a:fld id="{C68A1375-C6F2-41F5-93BB-BAEEB18A553A}" type="slidenum">
              <a:rPr lang="en-US" altLang="en-US" smtClean="0"/>
              <a:pPr>
                <a:defRPr/>
              </a:pPr>
              <a:t>41</a:t>
            </a:fld>
            <a:endParaRPr lang="en-US" altLang="en-US"/>
          </a:p>
        </p:txBody>
      </p:sp>
    </p:spTree>
    <p:extLst>
      <p:ext uri="{BB962C8B-B14F-4D97-AF65-F5344CB8AC3E}">
        <p14:creationId xmlns:p14="http://schemas.microsoft.com/office/powerpoint/2010/main" val="4139813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D3F2C405-FB83-4375-9C0A-CED8EB071B9C}"/>
              </a:ext>
            </a:extLst>
          </p:cNvPr>
          <p:cNvSpPr txBox="1"/>
          <p:nvPr/>
        </p:nvSpPr>
        <p:spPr>
          <a:xfrm>
            <a:off x="905800" y="1607374"/>
            <a:ext cx="10242378" cy="3970318"/>
          </a:xfrm>
          <a:prstGeom prst="rect">
            <a:avLst/>
          </a:prstGeom>
          <a:noFill/>
        </p:spPr>
        <p:txBody>
          <a:bodyPr wrap="square" rtlCol="0">
            <a:spAutoFit/>
          </a:bodyPr>
          <a:lstStyle/>
          <a:p>
            <a:pPr algn="just"/>
            <a:r>
              <a:rPr lang="zh-TW" altLang="en-US" sz="2800" dirty="0">
                <a:latin typeface="DFKai-SB" panose="03000509000000000000" pitchFamily="65" charset="-120"/>
                <a:ea typeface="DFKai-SB" panose="03000509000000000000" pitchFamily="65" charset="-120"/>
              </a:rPr>
              <a:t>要確保大眾健康，國際間應該在醫療衞生層面多溝通、協助、交流，並互相支援，才能發揮更大作用。</a:t>
            </a:r>
          </a:p>
          <a:p>
            <a:pPr algn="just"/>
            <a:endParaRPr lang="en-US" altLang="zh-CN" sz="2800" dirty="0" smtClean="0">
              <a:latin typeface="DFKai-SB" panose="03000509000000000000" pitchFamily="65" charset="-120"/>
              <a:ea typeface="DFKai-SB" panose="03000509000000000000" pitchFamily="65" charset="-120"/>
            </a:endParaRPr>
          </a:p>
          <a:p>
            <a:pPr algn="just"/>
            <a:r>
              <a:rPr lang="zh-CN" altLang="en-US" sz="2800" dirty="0" smtClean="0">
                <a:latin typeface="DFKai-SB" panose="03000509000000000000" pitchFamily="65" charset="-120"/>
                <a:ea typeface="DFKai-SB" panose="03000509000000000000" pitchFamily="65" charset="-120"/>
              </a:rPr>
              <a:t>國</a:t>
            </a:r>
            <a:r>
              <a:rPr lang="zh-TW" altLang="en-US" sz="2800" dirty="0" smtClean="0">
                <a:latin typeface="DFKai-SB" panose="03000509000000000000" pitchFamily="65" charset="-120"/>
                <a:ea typeface="DFKai-SB" panose="03000509000000000000" pitchFamily="65" charset="-120"/>
              </a:rPr>
              <a:t>家</a:t>
            </a:r>
            <a:r>
              <a:rPr lang="zh-CN" altLang="en-US" sz="2800" dirty="0" smtClean="0">
                <a:latin typeface="DFKai-SB" panose="03000509000000000000" pitchFamily="65" charset="-120"/>
                <a:ea typeface="DFKai-SB" panose="03000509000000000000" pitchFamily="65" charset="-120"/>
              </a:rPr>
              <a:t>重視</a:t>
            </a:r>
            <a:r>
              <a:rPr lang="zh-CN" altLang="en-US" sz="2800" dirty="0">
                <a:latin typeface="DFKai-SB" panose="03000509000000000000" pitchFamily="65" charset="-120"/>
                <a:ea typeface="DFKai-SB" panose="03000509000000000000" pitchFamily="65" charset="-120"/>
              </a:rPr>
              <a:t>保障公民健康、增進民生福祉，與</a:t>
            </a:r>
            <a:r>
              <a:rPr lang="zh-CN" altLang="en-US" sz="2800" dirty="0" smtClean="0">
                <a:latin typeface="DFKai-SB" panose="03000509000000000000" pitchFamily="65" charset="-120"/>
                <a:ea typeface="DFKai-SB" panose="03000509000000000000" pitchFamily="65" charset="-120"/>
              </a:rPr>
              <a:t>世衞等</a:t>
            </a:r>
            <a:r>
              <a:rPr lang="zh-CN" altLang="en-US" sz="2800" dirty="0">
                <a:latin typeface="DFKai-SB" panose="03000509000000000000" pitchFamily="65" charset="-120"/>
                <a:ea typeface="DFKai-SB" panose="03000509000000000000" pitchFamily="65" charset="-120"/>
              </a:rPr>
              <a:t>國際機構</a:t>
            </a:r>
            <a:r>
              <a:rPr lang="zh-CN" altLang="en-US" sz="2800" dirty="0" smtClean="0">
                <a:latin typeface="DFKai-SB" panose="03000509000000000000" pitchFamily="65" charset="-120"/>
                <a:ea typeface="DFKai-SB" panose="03000509000000000000" pitchFamily="65" charset="-120"/>
              </a:rPr>
              <a:t>廣泛合作</a:t>
            </a:r>
            <a:r>
              <a:rPr lang="zh-CN" altLang="en-US" sz="2800" dirty="0">
                <a:latin typeface="DFKai-SB" panose="03000509000000000000" pitchFamily="65" charset="-120"/>
                <a:ea typeface="DFKai-SB" panose="03000509000000000000" pitchFamily="65" charset="-120"/>
              </a:rPr>
              <a:t>，並積極參與</a:t>
            </a:r>
            <a:r>
              <a:rPr lang="zh-CN" altLang="en-US" sz="2800" dirty="0" smtClean="0">
                <a:latin typeface="DFKai-SB" panose="03000509000000000000" pitchFamily="65" charset="-120"/>
                <a:ea typeface="DFKai-SB" panose="03000509000000000000" pitchFamily="65" charset="-120"/>
              </a:rPr>
              <a:t>全球衞生</a:t>
            </a:r>
            <a:r>
              <a:rPr lang="zh-CN" altLang="en-US" sz="2800" dirty="0">
                <a:latin typeface="DFKai-SB" panose="03000509000000000000" pitchFamily="65" charset="-120"/>
                <a:ea typeface="DFKai-SB" panose="03000509000000000000" pitchFamily="65" charset="-120"/>
              </a:rPr>
              <a:t>治理</a:t>
            </a:r>
            <a:r>
              <a:rPr lang="zh-CN" altLang="en-US" sz="2800" dirty="0" smtClean="0">
                <a:latin typeface="DFKai-SB" panose="03000509000000000000" pitchFamily="65" charset="-120"/>
                <a:ea typeface="DFKai-SB" panose="03000509000000000000" pitchFamily="65" charset="-120"/>
              </a:rPr>
              <a:t>，為人類</a:t>
            </a:r>
            <a:r>
              <a:rPr lang="zh-CN" altLang="en-US" sz="2800" dirty="0">
                <a:latin typeface="DFKai-SB" panose="03000509000000000000" pitchFamily="65" charset="-120"/>
                <a:ea typeface="DFKai-SB" panose="03000509000000000000" pitchFamily="65" charset="-120"/>
              </a:rPr>
              <a:t>健康</a:t>
            </a:r>
            <a:r>
              <a:rPr lang="zh-CN" altLang="en-US" sz="2800" dirty="0" smtClean="0">
                <a:latin typeface="DFKai-SB" panose="03000509000000000000" pitchFamily="65" charset="-120"/>
                <a:ea typeface="DFKai-SB" panose="03000509000000000000" pitchFamily="65" charset="-120"/>
              </a:rPr>
              <a:t>貢獻智慧</a:t>
            </a:r>
            <a:r>
              <a:rPr lang="zh-CN" altLang="en-US" sz="2800" dirty="0">
                <a:latin typeface="DFKai-SB" panose="03000509000000000000" pitchFamily="65" charset="-120"/>
                <a:ea typeface="DFKai-SB" panose="03000509000000000000" pitchFamily="65" charset="-120"/>
              </a:rPr>
              <a:t>和力量。</a:t>
            </a:r>
            <a:endParaRPr lang="en-US" altLang="zh-CN" sz="2800" dirty="0">
              <a:latin typeface="DFKai-SB" panose="03000509000000000000" pitchFamily="65" charset="-120"/>
              <a:ea typeface="DFKai-SB" panose="03000509000000000000" pitchFamily="65" charset="-120"/>
            </a:endParaRPr>
          </a:p>
          <a:p>
            <a:pPr algn="just"/>
            <a:r>
              <a:rPr lang="zh-CN" altLang="en-US" sz="2800" dirty="0" smtClean="0">
                <a:latin typeface="DFKai-SB" panose="03000509000000000000" pitchFamily="65" charset="-120"/>
                <a:ea typeface="DFKai-SB" panose="03000509000000000000" pitchFamily="65" charset="-120"/>
              </a:rPr>
              <a:t>國</a:t>
            </a:r>
            <a:r>
              <a:rPr lang="zh-TW" altLang="en-US" sz="2800" dirty="0" smtClean="0">
                <a:latin typeface="DFKai-SB" panose="03000509000000000000" pitchFamily="65" charset="-120"/>
                <a:ea typeface="DFKai-SB" panose="03000509000000000000" pitchFamily="65" charset="-120"/>
              </a:rPr>
              <a:t>家</a:t>
            </a:r>
            <a:r>
              <a:rPr lang="zh-CN" altLang="en-US" sz="2800" dirty="0" smtClean="0">
                <a:latin typeface="DFKai-SB" panose="03000509000000000000" pitchFamily="65" charset="-120"/>
                <a:ea typeface="DFKai-SB" panose="03000509000000000000" pitchFamily="65" charset="-120"/>
              </a:rPr>
              <a:t>積極</a:t>
            </a:r>
            <a:r>
              <a:rPr lang="zh-CN" altLang="en-US" sz="2800" dirty="0">
                <a:latin typeface="DFKai-SB" panose="03000509000000000000" pitchFamily="65" charset="-120"/>
                <a:ea typeface="DFKai-SB" panose="03000509000000000000" pitchFamily="65" charset="-120"/>
              </a:rPr>
              <a:t>參與</a:t>
            </a:r>
            <a:r>
              <a:rPr lang="zh-CN" altLang="en-US" sz="2800" dirty="0" smtClean="0">
                <a:latin typeface="DFKai-SB" panose="03000509000000000000" pitchFamily="65" charset="-120"/>
                <a:ea typeface="DFKai-SB" panose="03000509000000000000" pitchFamily="65" charset="-120"/>
              </a:rPr>
              <a:t>全球衞生</a:t>
            </a:r>
            <a:r>
              <a:rPr lang="zh-CN" altLang="en-US" sz="2800" dirty="0">
                <a:latin typeface="DFKai-SB" panose="03000509000000000000" pitchFamily="65" charset="-120"/>
                <a:ea typeface="DFKai-SB" panose="03000509000000000000" pitchFamily="65" charset="-120"/>
              </a:rPr>
              <a:t>治理，</a:t>
            </a:r>
            <a:r>
              <a:rPr lang="zh-CN" altLang="en-US" sz="2800" dirty="0" smtClean="0">
                <a:latin typeface="DFKai-SB" panose="03000509000000000000" pitchFamily="65" charset="-120"/>
                <a:ea typeface="DFKai-SB" panose="03000509000000000000" pitchFamily="65" charset="-120"/>
              </a:rPr>
              <a:t>探索行之有效的衞生</a:t>
            </a:r>
            <a:r>
              <a:rPr lang="zh-CN" altLang="en-US" sz="2800" dirty="0">
                <a:latin typeface="DFKai-SB" panose="03000509000000000000" pitchFamily="65" charset="-120"/>
                <a:ea typeface="DFKai-SB" panose="03000509000000000000" pitchFamily="65" charset="-120"/>
              </a:rPr>
              <a:t>治理經驗</a:t>
            </a:r>
            <a:r>
              <a:rPr lang="zh-CN" altLang="en-US" sz="2800" dirty="0" smtClean="0">
                <a:latin typeface="DFKai-SB" panose="03000509000000000000" pitchFamily="65" charset="-120"/>
                <a:ea typeface="DFKai-SB" panose="03000509000000000000" pitchFamily="65" charset="-120"/>
              </a:rPr>
              <a:t>，並與</a:t>
            </a:r>
            <a:r>
              <a:rPr lang="zh-CN" altLang="en-US" sz="2800" dirty="0">
                <a:latin typeface="DFKai-SB" panose="03000509000000000000" pitchFamily="65" charset="-120"/>
                <a:ea typeface="DFKai-SB" panose="03000509000000000000" pitchFamily="65" charset="-120"/>
              </a:rPr>
              <a:t>其他國家</a:t>
            </a:r>
            <a:r>
              <a:rPr lang="zh-CN" altLang="en-US" sz="2800" dirty="0" smtClean="0">
                <a:latin typeface="DFKai-SB" panose="03000509000000000000" pitchFamily="65" charset="-120"/>
                <a:ea typeface="DFKai-SB" panose="03000509000000000000" pitchFamily="65" charset="-120"/>
              </a:rPr>
              <a:t>分享</a:t>
            </a:r>
            <a:r>
              <a:rPr lang="zh-TW" altLang="en-US" sz="2800" dirty="0" smtClean="0">
                <a:latin typeface="DFKai-SB" panose="03000509000000000000" pitchFamily="65" charset="-120"/>
                <a:ea typeface="DFKai-SB" panose="03000509000000000000" pitchFamily="65" charset="-120"/>
              </a:rPr>
              <a:t>成果</a:t>
            </a:r>
            <a:r>
              <a:rPr lang="zh-CN" altLang="en-US" sz="2800" dirty="0" smtClean="0">
                <a:latin typeface="DFKai-SB" panose="03000509000000000000" pitchFamily="65" charset="-120"/>
                <a:ea typeface="DFKai-SB" panose="03000509000000000000" pitchFamily="65" charset="-120"/>
              </a:rPr>
              <a:t>，同時持續</a:t>
            </a:r>
            <a:r>
              <a:rPr lang="zh-TW" altLang="en-US" sz="2800" dirty="0" smtClean="0">
                <a:latin typeface="DFKai-SB" panose="03000509000000000000" pitchFamily="65" charset="-120"/>
                <a:ea typeface="DFKai-SB" panose="03000509000000000000" pitchFamily="65" charset="-120"/>
              </a:rPr>
              <a:t>地</a:t>
            </a:r>
            <a:r>
              <a:rPr lang="zh-CN" altLang="en-US" sz="2800" dirty="0" smtClean="0">
                <a:latin typeface="DFKai-SB" panose="03000509000000000000" pitchFamily="65" charset="-120"/>
                <a:ea typeface="DFKai-SB" panose="03000509000000000000" pitchFamily="65" charset="-120"/>
              </a:rPr>
              <a:t>為其他</a:t>
            </a:r>
            <a:r>
              <a:rPr lang="zh-CN" altLang="en-US" sz="2800" dirty="0">
                <a:latin typeface="DFKai-SB" panose="03000509000000000000" pitchFamily="65" charset="-120"/>
                <a:ea typeface="DFKai-SB" panose="03000509000000000000" pitchFamily="65" charset="-120"/>
              </a:rPr>
              <a:t>發展中國家</a:t>
            </a:r>
            <a:r>
              <a:rPr lang="zh-CN" altLang="en-US" sz="2800" dirty="0" smtClean="0">
                <a:latin typeface="DFKai-SB" panose="03000509000000000000" pitchFamily="65" charset="-120"/>
                <a:ea typeface="DFKai-SB" panose="03000509000000000000" pitchFamily="65" charset="-120"/>
              </a:rPr>
              <a:t>提供衞生援助</a:t>
            </a:r>
            <a:r>
              <a:rPr lang="zh-TW" altLang="en-US" sz="2800" dirty="0" smtClean="0">
                <a:latin typeface="DFKai-SB" panose="03000509000000000000" pitchFamily="65" charset="-120"/>
                <a:ea typeface="DFKai-SB" panose="03000509000000000000" pitchFamily="65" charset="-120"/>
              </a:rPr>
              <a:t>，以及支援香港面對疫症</a:t>
            </a:r>
            <a:r>
              <a:rPr lang="zh-CN" altLang="en-US" sz="2800" dirty="0" smtClean="0">
                <a:latin typeface="DFKai-SB" panose="03000509000000000000" pitchFamily="65" charset="-120"/>
                <a:ea typeface="DFKai-SB" panose="03000509000000000000" pitchFamily="65" charset="-120"/>
              </a:rPr>
              <a:t>。香港</a:t>
            </a:r>
            <a:r>
              <a:rPr lang="zh-TW" altLang="en-US" sz="2800" dirty="0" smtClean="0">
                <a:latin typeface="DFKai-SB" panose="03000509000000000000" pitchFamily="65" charset="-120"/>
                <a:ea typeface="DFKai-SB" panose="03000509000000000000" pitchFamily="65" charset="-120"/>
              </a:rPr>
              <a:t>在</a:t>
            </a:r>
            <a:r>
              <a:rPr lang="zh-CN" altLang="en-US" sz="2800" dirty="0" smtClean="0">
                <a:latin typeface="DFKai-SB" panose="03000509000000000000" pitchFamily="65" charset="-120"/>
                <a:ea typeface="DFKai-SB" panose="03000509000000000000" pitchFamily="65" charset="-120"/>
              </a:rPr>
              <a:t>傳染病</a:t>
            </a:r>
            <a:r>
              <a:rPr lang="zh-TW" altLang="en-US" sz="2800" dirty="0" smtClean="0">
                <a:latin typeface="DFKai-SB" panose="03000509000000000000" pitchFamily="65" charset="-120"/>
                <a:ea typeface="DFKai-SB" panose="03000509000000000000" pitchFamily="65" charset="-120"/>
              </a:rPr>
              <a:t>防控、分享專業醫療研究，</a:t>
            </a:r>
            <a:r>
              <a:rPr lang="zh-CN" altLang="en-US" sz="2800" dirty="0" smtClean="0">
                <a:latin typeface="DFKai-SB" panose="03000509000000000000" pitchFamily="65" charset="-120"/>
                <a:ea typeface="DFKai-SB" panose="03000509000000000000" pitchFamily="65" charset="-120"/>
              </a:rPr>
              <a:t>培養公共衞生</a:t>
            </a:r>
            <a:r>
              <a:rPr lang="zh-CN" altLang="en-US" sz="2800" dirty="0">
                <a:latin typeface="DFKai-SB" panose="03000509000000000000" pitchFamily="65" charset="-120"/>
                <a:ea typeface="DFKai-SB" panose="03000509000000000000" pitchFamily="65" charset="-120"/>
              </a:rPr>
              <a:t>人</a:t>
            </a:r>
            <a:r>
              <a:rPr lang="zh-CN" altLang="en-US" sz="2800" dirty="0" smtClean="0">
                <a:latin typeface="DFKai-SB" panose="03000509000000000000" pitchFamily="65" charset="-120"/>
                <a:ea typeface="DFKai-SB" panose="03000509000000000000" pitchFamily="65" charset="-120"/>
              </a:rPr>
              <a:t>才</a:t>
            </a:r>
            <a:r>
              <a:rPr lang="zh-TW" altLang="en-US" sz="2800" dirty="0" smtClean="0">
                <a:latin typeface="DFKai-SB" panose="03000509000000000000" pitchFamily="65" charset="-120"/>
                <a:ea typeface="DFKai-SB" panose="03000509000000000000" pitchFamily="65" charset="-120"/>
              </a:rPr>
              <a:t>等</a:t>
            </a:r>
            <a:r>
              <a:rPr lang="zh-CN" altLang="en-US" sz="2800" dirty="0" smtClean="0">
                <a:latin typeface="DFKai-SB" panose="03000509000000000000" pitchFamily="65" charset="-120"/>
                <a:ea typeface="DFKai-SB" panose="03000509000000000000" pitchFamily="65" charset="-120"/>
              </a:rPr>
              <a:t>方面，</a:t>
            </a:r>
            <a:r>
              <a:rPr lang="zh-TW" altLang="en-US" sz="2800" dirty="0" smtClean="0">
                <a:latin typeface="DFKai-SB" panose="03000509000000000000" pitchFamily="65" charset="-120"/>
                <a:ea typeface="DFKai-SB" panose="03000509000000000000" pitchFamily="65" charset="-120"/>
              </a:rPr>
              <a:t>也為國家與海外</a:t>
            </a:r>
            <a:r>
              <a:rPr lang="zh-CN" altLang="en-US" sz="2800" dirty="0" smtClean="0">
                <a:latin typeface="DFKai-SB" panose="03000509000000000000" pitchFamily="65" charset="-120"/>
                <a:ea typeface="DFKai-SB" panose="03000509000000000000" pitchFamily="65" charset="-120"/>
              </a:rPr>
              <a:t>作出不少</a:t>
            </a:r>
            <a:r>
              <a:rPr lang="zh-CN" altLang="en-US" sz="2800" dirty="0">
                <a:latin typeface="DFKai-SB" panose="03000509000000000000" pitchFamily="65" charset="-120"/>
                <a:ea typeface="DFKai-SB" panose="03000509000000000000" pitchFamily="65" charset="-120"/>
              </a:rPr>
              <a:t>貢獻</a:t>
            </a:r>
            <a:r>
              <a:rPr lang="zh-CN" altLang="en-US" sz="2800" dirty="0" smtClean="0">
                <a:latin typeface="DFKai-SB" panose="03000509000000000000" pitchFamily="65" charset="-120"/>
                <a:ea typeface="DFKai-SB" panose="03000509000000000000" pitchFamily="65" charset="-120"/>
              </a:rPr>
              <a:t>。</a:t>
            </a:r>
            <a:endParaRPr lang="en-US" altLang="zh-CN" sz="2800" dirty="0">
              <a:latin typeface="DFKai-SB" panose="03000509000000000000" pitchFamily="65" charset="-120"/>
              <a:ea typeface="DFKai-SB" panose="03000509000000000000" pitchFamily="65" charset="-120"/>
            </a:endParaRPr>
          </a:p>
        </p:txBody>
      </p:sp>
      <p:sp>
        <p:nvSpPr>
          <p:cNvPr id="5" name="文本框 4">
            <a:extLst>
              <a:ext uri="{FF2B5EF4-FFF2-40B4-BE49-F238E27FC236}">
                <a16:creationId xmlns:a16="http://schemas.microsoft.com/office/drawing/2014/main" id="{23267933-CAD4-46E6-8B0A-4ACD1ABA152A}"/>
              </a:ext>
            </a:extLst>
          </p:cNvPr>
          <p:cNvSpPr txBox="1"/>
          <p:nvPr/>
        </p:nvSpPr>
        <p:spPr>
          <a:xfrm>
            <a:off x="5347756" y="408952"/>
            <a:ext cx="1107996" cy="646331"/>
          </a:xfrm>
          <a:prstGeom prst="rect">
            <a:avLst/>
          </a:prstGeom>
          <a:noFill/>
        </p:spPr>
        <p:txBody>
          <a:bodyPr wrap="none" rtlCol="0">
            <a:spAutoFit/>
          </a:bodyPr>
          <a:lstStyle/>
          <a:p>
            <a:r>
              <a:rPr lang="zh-CN" altLang="en-US" sz="3600" b="1" dirty="0" smtClean="0">
                <a:latin typeface="DFKai-SB" panose="03000509000000000000" pitchFamily="65" charset="-120"/>
                <a:ea typeface="DFKai-SB" panose="03000509000000000000" pitchFamily="65" charset="-120"/>
              </a:rPr>
              <a:t>總</a:t>
            </a:r>
            <a:r>
              <a:rPr lang="zh-CN" altLang="en-US" sz="3600" b="1" dirty="0">
                <a:latin typeface="DFKai-SB" panose="03000509000000000000" pitchFamily="65" charset="-120"/>
                <a:ea typeface="DFKai-SB" panose="03000509000000000000" pitchFamily="65" charset="-120"/>
              </a:rPr>
              <a:t>結</a:t>
            </a:r>
          </a:p>
        </p:txBody>
      </p:sp>
      <p:sp>
        <p:nvSpPr>
          <p:cNvPr id="2" name="投影片編號版面配置區 1"/>
          <p:cNvSpPr>
            <a:spLocks noGrp="1"/>
          </p:cNvSpPr>
          <p:nvPr>
            <p:ph type="sldNum" sz="quarter" idx="10"/>
          </p:nvPr>
        </p:nvSpPr>
        <p:spPr/>
        <p:txBody>
          <a:bodyPr/>
          <a:lstStyle/>
          <a:p>
            <a:pPr>
              <a:defRPr/>
            </a:pPr>
            <a:fld id="{C68A1375-C6F2-41F5-93BB-BAEEB18A553A}" type="slidenum">
              <a:rPr lang="en-US" altLang="en-US" smtClean="0"/>
              <a:pPr>
                <a:defRPr/>
              </a:pPr>
              <a:t>42</a:t>
            </a:fld>
            <a:endParaRPr lang="en-US" altLang="en-US"/>
          </a:p>
        </p:txBody>
      </p:sp>
    </p:spTree>
    <p:extLst>
      <p:ext uri="{BB962C8B-B14F-4D97-AF65-F5344CB8AC3E}">
        <p14:creationId xmlns:p14="http://schemas.microsoft.com/office/powerpoint/2010/main" val="41551019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4356760" y="0"/>
            <a:ext cx="30015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rPr>
              <a:t>使用指引</a:t>
            </a:r>
            <a:endParaRPr kumimoji="0" lang="zh-CN"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endParaRPr>
          </a:p>
        </p:txBody>
      </p:sp>
      <p:sp>
        <p:nvSpPr>
          <p:cNvPr id="13" name="文本框 10">
            <a:extLst>
              <a:ext uri="{FF2B5EF4-FFF2-40B4-BE49-F238E27FC236}">
                <a16:creationId xmlns:a16="http://schemas.microsoft.com/office/drawing/2014/main" id="{8E3EE96F-2378-4BA4-8202-5DCCE573319E}"/>
              </a:ext>
            </a:extLst>
          </p:cNvPr>
          <p:cNvSpPr txBox="1"/>
          <p:nvPr/>
        </p:nvSpPr>
        <p:spPr>
          <a:xfrm>
            <a:off x="227195" y="707886"/>
            <a:ext cx="11576115" cy="60170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本資料以教師為</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主要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對象，提供與課題相關的知識內容，方便教師備課時掌握教學內容</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本資源所提供的資料、視頻、相片、圖片、思考問題與建議答案等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可作多用途使用，如</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教師課</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堂教學材料</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程規劃和學與教的參考、</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學生課業等</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配合</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公民與社會發展科課程及評估指引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中四至中六</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2021</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按學生學習多樣性、課堂教學、</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評估</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等調整以作出合適的</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處理。</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就本資源的內容，教師可提供適切的補充或安排學生預習</a:t>
            </a:r>
            <a:r>
              <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延伸學習，加深學生對資料和課題的認識。</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教師可以按照本科課程理念與宗旨</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選取其他正確可信、客觀持平</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的</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學與教資源，</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以助學生建立穩固的知識基礎，</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培養正面價值觀和積極的態度</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，以及提升慎思明辨</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解難等思考能力和不同的共通能力</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部分</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資料因版權問題而未能</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下載方便即時瀏覽</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提供有關網址，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請自行上網瀏覽。</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部分資料可能在教師使用時已有所更新，教師可</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瀏</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覽網址，以取得最新資料。</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請同時參閱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以了解課程學與教的要求與安排</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。歡迎教師指正未盡完善之處</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，亦歡迎提供</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更新資料，以增潤內容，供所有教師參考之用。</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0"/>
          </p:nvPr>
        </p:nvSpPr>
        <p:spPr/>
        <p:txBody>
          <a:bodyPr/>
          <a:lstStyle/>
          <a:p>
            <a:pPr>
              <a:defRPr/>
            </a:pPr>
            <a:fld id="{C68A1375-C6F2-41F5-93BB-BAEEB18A553A}" type="slidenum">
              <a:rPr lang="en-US" altLang="en-US" smtClean="0"/>
              <a:pPr>
                <a:defRPr/>
              </a:pPr>
              <a:t>43</a:t>
            </a:fld>
            <a:endParaRPr lang="en-US" altLang="en-US"/>
          </a:p>
        </p:txBody>
      </p:sp>
    </p:spTree>
    <p:extLst>
      <p:ext uri="{BB962C8B-B14F-4D97-AF65-F5344CB8AC3E}">
        <p14:creationId xmlns:p14="http://schemas.microsoft.com/office/powerpoint/2010/main" val="29152924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a:extLst>
              <a:ext uri="{FF2B5EF4-FFF2-40B4-BE49-F238E27FC236}">
                <a16:creationId xmlns:a16="http://schemas.microsoft.com/office/drawing/2014/main" id="{EF5F0082-FFE5-4093-B55F-9F336BB556C3}"/>
              </a:ext>
            </a:extLst>
          </p:cNvPr>
          <p:cNvSpPr/>
          <p:nvPr/>
        </p:nvSpPr>
        <p:spPr>
          <a:xfrm>
            <a:off x="135567" y="3599449"/>
            <a:ext cx="11786569" cy="2300525"/>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7" name="标题 1">
            <a:extLst>
              <a:ext uri="{FF2B5EF4-FFF2-40B4-BE49-F238E27FC236}">
                <a16:creationId xmlns:a16="http://schemas.microsoft.com/office/drawing/2014/main" id="{62375820-9889-452B-9C7E-D5B5D817A117}"/>
              </a:ext>
            </a:extLst>
          </p:cNvPr>
          <p:cNvSpPr txBox="1">
            <a:spLocks noChangeArrowheads="1"/>
          </p:cNvSpPr>
          <p:nvPr/>
        </p:nvSpPr>
        <p:spPr bwMode="auto">
          <a:xfrm>
            <a:off x="4057966" y="633982"/>
            <a:ext cx="3347258" cy="5232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zh-CN" altLang="en-US" sz="2800" b="1" dirty="0" smtClean="0">
                <a:latin typeface="DFKai-SB" panose="03000509000000000000" pitchFamily="65" charset="-120"/>
                <a:ea typeface="DFKai-SB" panose="03000509000000000000" pitchFamily="65" charset="-120"/>
                <a:sym typeface="宋体" panose="02010600030101010101" pitchFamily="2" charset="-122"/>
              </a:rPr>
              <a:t>傳染病</a:t>
            </a:r>
            <a:r>
              <a:rPr lang="zh-CN" altLang="en-US" sz="2800" b="1" dirty="0">
                <a:latin typeface="DFKai-SB" panose="03000509000000000000" pitchFamily="65" charset="-120"/>
                <a:ea typeface="DFKai-SB" panose="03000509000000000000" pitchFamily="65" charset="-120"/>
                <a:sym typeface="宋体" panose="02010600030101010101" pitchFamily="2" charset="-122"/>
              </a:rPr>
              <a:t>消除和控制</a:t>
            </a:r>
            <a:endParaRPr lang="zh-CN" altLang="en-US" sz="2800" b="1" dirty="0">
              <a:latin typeface="DFKai-SB" panose="03000509000000000000" pitchFamily="65" charset="-120"/>
              <a:ea typeface="DFKai-SB" panose="03000509000000000000" pitchFamily="65" charset="-120"/>
            </a:endParaRPr>
          </a:p>
        </p:txBody>
      </p:sp>
      <p:cxnSp>
        <p:nvCxnSpPr>
          <p:cNvPr id="5" name="直接箭头连接符 4">
            <a:extLst>
              <a:ext uri="{FF2B5EF4-FFF2-40B4-BE49-F238E27FC236}">
                <a16:creationId xmlns:a16="http://schemas.microsoft.com/office/drawing/2014/main" id="{C750595B-B43A-476F-8E99-46F116B58576}"/>
              </a:ext>
            </a:extLst>
          </p:cNvPr>
          <p:cNvCxnSpPr/>
          <p:nvPr/>
        </p:nvCxnSpPr>
        <p:spPr>
          <a:xfrm>
            <a:off x="363518" y="4660668"/>
            <a:ext cx="11434331" cy="0"/>
          </a:xfrm>
          <a:prstGeom prst="straightConnector1">
            <a:avLst/>
          </a:prstGeom>
          <a:ln w="152400">
            <a:solidFill>
              <a:srgbClr val="0070C0"/>
            </a:solidFill>
            <a:tailEnd type="triangle"/>
          </a:ln>
        </p:spPr>
        <p:style>
          <a:lnRef idx="3">
            <a:schemeClr val="dk1"/>
          </a:lnRef>
          <a:fillRef idx="0">
            <a:schemeClr val="dk1"/>
          </a:fillRef>
          <a:effectRef idx="2">
            <a:schemeClr val="dk1"/>
          </a:effectRef>
          <a:fontRef idx="minor">
            <a:schemeClr val="tx1"/>
          </a:fontRef>
        </p:style>
      </p:cxnSp>
      <p:sp>
        <p:nvSpPr>
          <p:cNvPr id="6" name="文本框 5">
            <a:extLst>
              <a:ext uri="{FF2B5EF4-FFF2-40B4-BE49-F238E27FC236}">
                <a16:creationId xmlns:a16="http://schemas.microsoft.com/office/drawing/2014/main" id="{DC752EA6-515F-4B4B-AF73-70F191134925}"/>
              </a:ext>
            </a:extLst>
          </p:cNvPr>
          <p:cNvSpPr txBox="1"/>
          <p:nvPr/>
        </p:nvSpPr>
        <p:spPr>
          <a:xfrm>
            <a:off x="367518" y="4718040"/>
            <a:ext cx="661054" cy="369332"/>
          </a:xfrm>
          <a:prstGeom prst="rect">
            <a:avLst/>
          </a:prstGeom>
          <a:noFill/>
        </p:spPr>
        <p:txBody>
          <a:bodyPr wrap="square" rtlCol="0">
            <a:spAutoFit/>
          </a:bodyPr>
          <a:lstStyle/>
          <a:p>
            <a:r>
              <a:rPr lang="en-US" altLang="zh-CN" b="1" dirty="0">
                <a:solidFill>
                  <a:srgbClr val="C00000"/>
                </a:solidFill>
                <a:latin typeface="DFKai-SB" panose="03000509000000000000" pitchFamily="65" charset="-120"/>
                <a:ea typeface="DFKai-SB" panose="03000509000000000000" pitchFamily="65" charset="-120"/>
                <a:cs typeface="Times New Roman" panose="02020603050405020304" pitchFamily="18" charset="0"/>
              </a:rPr>
              <a:t>1960</a:t>
            </a:r>
            <a:endParaRPr lang="zh-CN" altLang="en-US" b="1" dirty="0">
              <a:solidFill>
                <a:srgbClr val="C00000"/>
              </a:solidFill>
              <a:latin typeface="DFKai-SB" panose="03000509000000000000" pitchFamily="65" charset="-120"/>
              <a:ea typeface="DFKai-SB" panose="03000509000000000000" pitchFamily="65" charset="-120"/>
              <a:cs typeface="Times New Roman" panose="02020603050405020304" pitchFamily="18" charset="0"/>
            </a:endParaRPr>
          </a:p>
        </p:txBody>
      </p:sp>
      <p:sp>
        <p:nvSpPr>
          <p:cNvPr id="8" name="矩形 7">
            <a:extLst>
              <a:ext uri="{FF2B5EF4-FFF2-40B4-BE49-F238E27FC236}">
                <a16:creationId xmlns:a16="http://schemas.microsoft.com/office/drawing/2014/main" id="{39F3C83C-29D3-4ED9-A18A-9A17B5FFB89F}"/>
              </a:ext>
            </a:extLst>
          </p:cNvPr>
          <p:cNvSpPr/>
          <p:nvPr/>
        </p:nvSpPr>
        <p:spPr>
          <a:xfrm>
            <a:off x="179029" y="4992125"/>
            <a:ext cx="1042830" cy="584775"/>
          </a:xfrm>
          <a:prstGeom prst="rect">
            <a:avLst/>
          </a:prstGeom>
        </p:spPr>
        <p:txBody>
          <a:bodyPr wrap="square">
            <a:spAutoFit/>
          </a:bodyPr>
          <a:lstStyle/>
          <a:p>
            <a:pPr algn="ctr"/>
            <a:r>
              <a:rPr lang="zh-CN" altLang="en-US" sz="1600" dirty="0">
                <a:latin typeface="DFKai-SB" panose="03000509000000000000" pitchFamily="65" charset="-120"/>
                <a:ea typeface="DFKai-SB" panose="03000509000000000000" pitchFamily="65" charset="-120"/>
                <a:cs typeface="Times New Roman" panose="02020603050405020304" pitchFamily="18" charset="0"/>
                <a:sym typeface="+mn-lt"/>
              </a:rPr>
              <a:t>已基本</a:t>
            </a:r>
            <a:endParaRPr lang="en-US" altLang="zh-CN" sz="1600" dirty="0">
              <a:latin typeface="DFKai-SB" panose="03000509000000000000" pitchFamily="65" charset="-120"/>
              <a:ea typeface="DFKai-SB" panose="03000509000000000000" pitchFamily="65" charset="-120"/>
              <a:cs typeface="Times New Roman" panose="02020603050405020304" pitchFamily="18" charset="0"/>
              <a:sym typeface="+mn-lt"/>
            </a:endParaRPr>
          </a:p>
          <a:p>
            <a:pPr algn="ctr"/>
            <a:r>
              <a:rPr lang="zh-CN" altLang="en-US" sz="1600" dirty="0">
                <a:latin typeface="DFKai-SB" panose="03000509000000000000" pitchFamily="65" charset="-120"/>
                <a:ea typeface="DFKai-SB" panose="03000509000000000000" pitchFamily="65" charset="-120"/>
                <a:cs typeface="Times New Roman" panose="02020603050405020304" pitchFamily="18" charset="0"/>
                <a:sym typeface="+mn-lt"/>
              </a:rPr>
              <a:t>消滅天花</a:t>
            </a:r>
            <a:endParaRPr lang="zh-CN" altLang="en-US" sz="1600" dirty="0">
              <a:latin typeface="DFKai-SB" panose="03000509000000000000" pitchFamily="65" charset="-120"/>
              <a:ea typeface="DFKai-SB" panose="03000509000000000000" pitchFamily="65" charset="-120"/>
            </a:endParaRPr>
          </a:p>
        </p:txBody>
      </p:sp>
      <p:sp>
        <p:nvSpPr>
          <p:cNvPr id="11" name="文本框 10">
            <a:extLst>
              <a:ext uri="{FF2B5EF4-FFF2-40B4-BE49-F238E27FC236}">
                <a16:creationId xmlns:a16="http://schemas.microsoft.com/office/drawing/2014/main" id="{D584E74D-DBB1-4568-8EE2-2E62B7945FF9}"/>
              </a:ext>
            </a:extLst>
          </p:cNvPr>
          <p:cNvSpPr txBox="1"/>
          <p:nvPr/>
        </p:nvSpPr>
        <p:spPr>
          <a:xfrm>
            <a:off x="2316469" y="4249602"/>
            <a:ext cx="654561" cy="369332"/>
          </a:xfrm>
          <a:prstGeom prst="rect">
            <a:avLst/>
          </a:prstGeom>
          <a:noFill/>
        </p:spPr>
        <p:txBody>
          <a:bodyPr wrap="square" rtlCol="0">
            <a:spAutoFit/>
          </a:bodyPr>
          <a:lstStyle/>
          <a:p>
            <a:r>
              <a:rPr lang="en-US" altLang="zh-CN" b="1" dirty="0">
                <a:solidFill>
                  <a:srgbClr val="C00000"/>
                </a:solidFill>
                <a:latin typeface="DFKai-SB" panose="03000509000000000000" pitchFamily="65" charset="-120"/>
                <a:ea typeface="DFKai-SB" panose="03000509000000000000" pitchFamily="65" charset="-120"/>
                <a:cs typeface="Times New Roman" panose="02020603050405020304" pitchFamily="18" charset="0"/>
              </a:rPr>
              <a:t>2000</a:t>
            </a:r>
            <a:endParaRPr lang="zh-CN" altLang="en-US" b="1" dirty="0">
              <a:solidFill>
                <a:srgbClr val="C00000"/>
              </a:solidFill>
              <a:latin typeface="DFKai-SB" panose="03000509000000000000" pitchFamily="65" charset="-120"/>
              <a:ea typeface="DFKai-SB" panose="03000509000000000000" pitchFamily="65" charset="-120"/>
              <a:cs typeface="Times New Roman" panose="02020603050405020304" pitchFamily="18" charset="0"/>
            </a:endParaRPr>
          </a:p>
        </p:txBody>
      </p:sp>
      <p:sp>
        <p:nvSpPr>
          <p:cNvPr id="9" name="矩形 8">
            <a:extLst>
              <a:ext uri="{FF2B5EF4-FFF2-40B4-BE49-F238E27FC236}">
                <a16:creationId xmlns:a16="http://schemas.microsoft.com/office/drawing/2014/main" id="{A89CD27B-27F0-455C-846D-D95B17A7B302}"/>
              </a:ext>
            </a:extLst>
          </p:cNvPr>
          <p:cNvSpPr/>
          <p:nvPr/>
        </p:nvSpPr>
        <p:spPr>
          <a:xfrm>
            <a:off x="1684736" y="3701851"/>
            <a:ext cx="1918026" cy="584775"/>
          </a:xfrm>
          <a:prstGeom prst="rect">
            <a:avLst/>
          </a:prstGeom>
        </p:spPr>
        <p:txBody>
          <a:bodyPr wrap="square">
            <a:spAutoFit/>
          </a:bodyPr>
          <a:lstStyle/>
          <a:p>
            <a:pPr algn="ctr"/>
            <a:r>
              <a:rPr lang="zh-CN" altLang="en-US" sz="1600" dirty="0">
                <a:latin typeface="DFKai-SB" panose="03000509000000000000" pitchFamily="65" charset="-120"/>
                <a:ea typeface="DFKai-SB" panose="03000509000000000000" pitchFamily="65" charset="-120"/>
                <a:cs typeface="Times New Roman" panose="02020603050405020304" pitchFamily="18" charset="0"/>
                <a:sym typeface="+mn-lt"/>
              </a:rPr>
              <a:t>實現</a:t>
            </a:r>
            <a:endParaRPr lang="en-US" altLang="zh-CN" sz="1600" dirty="0">
              <a:latin typeface="DFKai-SB" panose="03000509000000000000" pitchFamily="65" charset="-120"/>
              <a:ea typeface="DFKai-SB" panose="03000509000000000000" pitchFamily="65" charset="-120"/>
              <a:cs typeface="Times New Roman" panose="02020603050405020304" pitchFamily="18" charset="0"/>
              <a:sym typeface="+mn-lt"/>
            </a:endParaRPr>
          </a:p>
          <a:p>
            <a:pPr algn="ctr"/>
            <a:r>
              <a:rPr lang="zh-CN" altLang="en-US" sz="1600" dirty="0">
                <a:latin typeface="DFKai-SB" panose="03000509000000000000" pitchFamily="65" charset="-120"/>
                <a:ea typeface="DFKai-SB" panose="03000509000000000000" pitchFamily="65" charset="-120"/>
                <a:cs typeface="Times New Roman" panose="02020603050405020304" pitchFamily="18" charset="0"/>
                <a:sym typeface="+mn-lt"/>
              </a:rPr>
              <a:t>無脊髓灰質炎狀態</a:t>
            </a:r>
            <a:endParaRPr lang="zh-CN" altLang="en-US" sz="1600" dirty="0">
              <a:latin typeface="DFKai-SB" panose="03000509000000000000" pitchFamily="65" charset="-120"/>
              <a:ea typeface="DFKai-SB" panose="03000509000000000000" pitchFamily="65" charset="-120"/>
            </a:endParaRPr>
          </a:p>
        </p:txBody>
      </p:sp>
      <p:sp>
        <p:nvSpPr>
          <p:cNvPr id="14" name="文本框 13">
            <a:extLst>
              <a:ext uri="{FF2B5EF4-FFF2-40B4-BE49-F238E27FC236}">
                <a16:creationId xmlns:a16="http://schemas.microsoft.com/office/drawing/2014/main" id="{51ABF974-3462-4364-A112-3A0582C1C4E4}"/>
              </a:ext>
            </a:extLst>
          </p:cNvPr>
          <p:cNvSpPr txBox="1"/>
          <p:nvPr/>
        </p:nvSpPr>
        <p:spPr>
          <a:xfrm>
            <a:off x="3564989" y="4718040"/>
            <a:ext cx="654561" cy="369332"/>
          </a:xfrm>
          <a:prstGeom prst="rect">
            <a:avLst/>
          </a:prstGeom>
          <a:noFill/>
        </p:spPr>
        <p:txBody>
          <a:bodyPr wrap="square" rtlCol="0">
            <a:spAutoFit/>
          </a:bodyPr>
          <a:lstStyle/>
          <a:p>
            <a:r>
              <a:rPr lang="en-US" altLang="zh-CN" b="1" dirty="0">
                <a:solidFill>
                  <a:srgbClr val="C00000"/>
                </a:solidFill>
                <a:latin typeface="DFKai-SB" panose="03000509000000000000" pitchFamily="65" charset="-120"/>
                <a:ea typeface="DFKai-SB" panose="03000509000000000000" pitchFamily="65" charset="-120"/>
                <a:cs typeface="Times New Roman" panose="02020603050405020304" pitchFamily="18" charset="0"/>
              </a:rPr>
              <a:t>2007</a:t>
            </a:r>
            <a:endParaRPr lang="zh-CN" altLang="en-US" b="1" dirty="0">
              <a:solidFill>
                <a:srgbClr val="C00000"/>
              </a:solidFill>
              <a:latin typeface="DFKai-SB" panose="03000509000000000000" pitchFamily="65" charset="-120"/>
              <a:ea typeface="DFKai-SB" panose="03000509000000000000" pitchFamily="65" charset="-120"/>
              <a:cs typeface="Times New Roman" panose="02020603050405020304" pitchFamily="18" charset="0"/>
            </a:endParaRPr>
          </a:p>
        </p:txBody>
      </p:sp>
      <p:sp>
        <p:nvSpPr>
          <p:cNvPr id="10" name="矩形 9">
            <a:extLst>
              <a:ext uri="{FF2B5EF4-FFF2-40B4-BE49-F238E27FC236}">
                <a16:creationId xmlns:a16="http://schemas.microsoft.com/office/drawing/2014/main" id="{05198B29-35FC-4D29-8E41-E8620EBA6002}"/>
              </a:ext>
            </a:extLst>
          </p:cNvPr>
          <p:cNvSpPr/>
          <p:nvPr/>
        </p:nvSpPr>
        <p:spPr>
          <a:xfrm>
            <a:off x="2957317" y="5034114"/>
            <a:ext cx="1970336" cy="830997"/>
          </a:xfrm>
          <a:prstGeom prst="rect">
            <a:avLst/>
          </a:prstGeom>
        </p:spPr>
        <p:txBody>
          <a:bodyPr wrap="square">
            <a:spAutoFit/>
          </a:bodyPr>
          <a:lstStyle/>
          <a:p>
            <a:pPr algn="ctr">
              <a:buClr>
                <a:srgbClr val="C81501"/>
              </a:buClr>
            </a:pPr>
            <a:r>
              <a:rPr lang="zh-TW" altLang="en-US" sz="1600" dirty="0" smtClean="0">
                <a:latin typeface="DFKai-SB" panose="03000509000000000000" pitchFamily="65" charset="-120"/>
                <a:ea typeface="DFKai-SB" panose="03000509000000000000" pitchFamily="65" charset="-120"/>
                <a:cs typeface="Times New Roman" panose="02020603050405020304" pitchFamily="18" charset="0"/>
                <a:sym typeface="+mn-lt"/>
              </a:rPr>
              <a:t>世</a:t>
            </a:r>
            <a:r>
              <a:rPr lang="zh-TW" altLang="en-US" sz="1600" dirty="0">
                <a:latin typeface="DFKai-SB" panose="03000509000000000000" pitchFamily="65" charset="-120"/>
                <a:ea typeface="DFKai-SB" panose="03000509000000000000" pitchFamily="65" charset="-120"/>
                <a:cs typeface="Times New Roman" panose="02020603050405020304" pitchFamily="18" charset="0"/>
                <a:sym typeface="+mn-lt"/>
              </a:rPr>
              <a:t>衞</a:t>
            </a:r>
            <a:r>
              <a:rPr lang="zh-CN" altLang="en-US" sz="1600" dirty="0" smtClean="0">
                <a:latin typeface="DFKai-SB" panose="03000509000000000000" pitchFamily="65" charset="-120"/>
                <a:ea typeface="DFKai-SB" panose="03000509000000000000" pitchFamily="65" charset="-120"/>
                <a:cs typeface="Times New Roman" panose="02020603050405020304" pitchFamily="18" charset="0"/>
                <a:sym typeface="+mn-lt"/>
              </a:rPr>
              <a:t>認證成為世界</a:t>
            </a:r>
            <a:r>
              <a:rPr lang="zh-CN" altLang="en-US" sz="1600" dirty="0">
                <a:latin typeface="DFKai-SB" panose="03000509000000000000" pitchFamily="65" charset="-120"/>
                <a:ea typeface="DFKai-SB" panose="03000509000000000000" pitchFamily="65" charset="-120"/>
                <a:cs typeface="Times New Roman" panose="02020603050405020304" pitchFamily="18" charset="0"/>
                <a:sym typeface="+mn-lt"/>
              </a:rPr>
              <a:t>上第一個消滅絲蟲病的國家</a:t>
            </a:r>
            <a:endParaRPr lang="en-US" altLang="zh-CN" sz="1600" dirty="0">
              <a:latin typeface="DFKai-SB" panose="03000509000000000000" pitchFamily="65" charset="-120"/>
              <a:ea typeface="DFKai-SB" panose="03000509000000000000" pitchFamily="65" charset="-120"/>
              <a:cs typeface="Times New Roman" panose="02020603050405020304" pitchFamily="18" charset="0"/>
              <a:sym typeface="+mn-lt"/>
            </a:endParaRPr>
          </a:p>
        </p:txBody>
      </p:sp>
      <p:sp>
        <p:nvSpPr>
          <p:cNvPr id="12" name="矩形 11">
            <a:extLst>
              <a:ext uri="{FF2B5EF4-FFF2-40B4-BE49-F238E27FC236}">
                <a16:creationId xmlns:a16="http://schemas.microsoft.com/office/drawing/2014/main" id="{A58091BB-85EE-4EC9-A65F-13CEF240DF45}"/>
              </a:ext>
            </a:extLst>
          </p:cNvPr>
          <p:cNvSpPr/>
          <p:nvPr/>
        </p:nvSpPr>
        <p:spPr>
          <a:xfrm>
            <a:off x="4066968" y="3674002"/>
            <a:ext cx="1826910" cy="584775"/>
          </a:xfrm>
          <a:prstGeom prst="rect">
            <a:avLst/>
          </a:prstGeom>
        </p:spPr>
        <p:txBody>
          <a:bodyPr wrap="square">
            <a:spAutoFit/>
          </a:bodyPr>
          <a:lstStyle/>
          <a:p>
            <a:pPr algn="ctr"/>
            <a:r>
              <a:rPr lang="zh-CN" altLang="en-US" sz="1600" dirty="0">
                <a:latin typeface="DFKai-SB" panose="03000509000000000000" pitchFamily="65" charset="-120"/>
                <a:ea typeface="DFKai-SB" panose="03000509000000000000" pitchFamily="65" charset="-120"/>
                <a:cs typeface="Times New Roman" panose="02020603050405020304" pitchFamily="18" charset="0"/>
                <a:sym typeface="+mn-lt"/>
              </a:rPr>
              <a:t>有效地控制了甲型</a:t>
            </a:r>
            <a:r>
              <a:rPr lang="en-US" altLang="zh-CN" sz="1600" dirty="0">
                <a:latin typeface="DFKai-SB" panose="03000509000000000000" pitchFamily="65" charset="-120"/>
                <a:ea typeface="DFKai-SB" panose="03000509000000000000" pitchFamily="65" charset="-120"/>
                <a:cs typeface="Times New Roman" panose="02020603050405020304" pitchFamily="18" charset="0"/>
                <a:sym typeface="+mn-lt"/>
              </a:rPr>
              <a:t>H1N1</a:t>
            </a:r>
            <a:r>
              <a:rPr lang="zh-CN" altLang="en-US" sz="1600" dirty="0">
                <a:latin typeface="DFKai-SB" panose="03000509000000000000" pitchFamily="65" charset="-120"/>
                <a:ea typeface="DFKai-SB" panose="03000509000000000000" pitchFamily="65" charset="-120"/>
                <a:cs typeface="Times New Roman" panose="02020603050405020304" pitchFamily="18" charset="0"/>
                <a:sym typeface="+mn-lt"/>
              </a:rPr>
              <a:t>流感流行</a:t>
            </a:r>
            <a:endParaRPr lang="zh-CN" altLang="en-US" sz="1600" dirty="0">
              <a:latin typeface="DFKai-SB" panose="03000509000000000000" pitchFamily="65" charset="-120"/>
              <a:ea typeface="DFKai-SB" panose="03000509000000000000" pitchFamily="65" charset="-120"/>
            </a:endParaRPr>
          </a:p>
        </p:txBody>
      </p:sp>
      <p:sp>
        <p:nvSpPr>
          <p:cNvPr id="17" name="文本框 16">
            <a:extLst>
              <a:ext uri="{FF2B5EF4-FFF2-40B4-BE49-F238E27FC236}">
                <a16:creationId xmlns:a16="http://schemas.microsoft.com/office/drawing/2014/main" id="{D8A40A7A-241D-4347-A46F-BA74BC5802FB}"/>
              </a:ext>
            </a:extLst>
          </p:cNvPr>
          <p:cNvSpPr txBox="1"/>
          <p:nvPr/>
        </p:nvSpPr>
        <p:spPr>
          <a:xfrm>
            <a:off x="4622156" y="4249602"/>
            <a:ext cx="891827" cy="369332"/>
          </a:xfrm>
          <a:prstGeom prst="rect">
            <a:avLst/>
          </a:prstGeom>
          <a:noFill/>
        </p:spPr>
        <p:txBody>
          <a:bodyPr wrap="square" rtlCol="0">
            <a:spAutoFit/>
          </a:bodyPr>
          <a:lstStyle/>
          <a:p>
            <a:r>
              <a:rPr lang="en-US" altLang="zh-CN" b="1" dirty="0">
                <a:solidFill>
                  <a:srgbClr val="C00000"/>
                </a:solidFill>
                <a:latin typeface="DFKai-SB" panose="03000509000000000000" pitchFamily="65" charset="-120"/>
                <a:ea typeface="DFKai-SB" panose="03000509000000000000" pitchFamily="65" charset="-120"/>
                <a:cs typeface="Times New Roman" panose="02020603050405020304" pitchFamily="18" charset="0"/>
              </a:rPr>
              <a:t>2009</a:t>
            </a:r>
            <a:endParaRPr lang="zh-CN" altLang="en-US" b="1" dirty="0">
              <a:solidFill>
                <a:srgbClr val="C00000"/>
              </a:solidFill>
              <a:latin typeface="DFKai-SB" panose="03000509000000000000" pitchFamily="65" charset="-120"/>
              <a:ea typeface="DFKai-SB" panose="03000509000000000000" pitchFamily="65" charset="-120"/>
              <a:cs typeface="Times New Roman" panose="02020603050405020304" pitchFamily="18" charset="0"/>
            </a:endParaRPr>
          </a:p>
        </p:txBody>
      </p:sp>
      <p:sp>
        <p:nvSpPr>
          <p:cNvPr id="19" name="文本框 18">
            <a:extLst>
              <a:ext uri="{FF2B5EF4-FFF2-40B4-BE49-F238E27FC236}">
                <a16:creationId xmlns:a16="http://schemas.microsoft.com/office/drawing/2014/main" id="{87432076-296B-4E4C-9916-AEB3E922280E}"/>
              </a:ext>
            </a:extLst>
          </p:cNvPr>
          <p:cNvSpPr txBox="1"/>
          <p:nvPr/>
        </p:nvSpPr>
        <p:spPr>
          <a:xfrm>
            <a:off x="5671852" y="4718040"/>
            <a:ext cx="654561" cy="369332"/>
          </a:xfrm>
          <a:prstGeom prst="rect">
            <a:avLst/>
          </a:prstGeom>
          <a:noFill/>
        </p:spPr>
        <p:txBody>
          <a:bodyPr wrap="square" rtlCol="0">
            <a:spAutoFit/>
          </a:bodyPr>
          <a:lstStyle/>
          <a:p>
            <a:r>
              <a:rPr lang="en-US" altLang="zh-CN" b="1" dirty="0">
                <a:solidFill>
                  <a:srgbClr val="C00000"/>
                </a:solidFill>
                <a:latin typeface="DFKai-SB" panose="03000509000000000000" pitchFamily="65" charset="-120"/>
                <a:ea typeface="DFKai-SB" panose="03000509000000000000" pitchFamily="65" charset="-120"/>
                <a:cs typeface="Times New Roman" panose="02020603050405020304" pitchFamily="18" charset="0"/>
              </a:rPr>
              <a:t>2012</a:t>
            </a:r>
            <a:endParaRPr lang="zh-CN" altLang="en-US" b="1" dirty="0">
              <a:solidFill>
                <a:srgbClr val="C00000"/>
              </a:solidFill>
              <a:latin typeface="DFKai-SB" panose="03000509000000000000" pitchFamily="65" charset="-120"/>
              <a:ea typeface="DFKai-SB" panose="03000509000000000000" pitchFamily="65" charset="-120"/>
              <a:cs typeface="Times New Roman" panose="02020603050405020304" pitchFamily="18" charset="0"/>
            </a:endParaRPr>
          </a:p>
        </p:txBody>
      </p:sp>
      <p:sp>
        <p:nvSpPr>
          <p:cNvPr id="13" name="矩形 12">
            <a:extLst>
              <a:ext uri="{FF2B5EF4-FFF2-40B4-BE49-F238E27FC236}">
                <a16:creationId xmlns:a16="http://schemas.microsoft.com/office/drawing/2014/main" id="{8D59EDDA-26F6-49E7-8F36-C47717C20743}"/>
              </a:ext>
            </a:extLst>
          </p:cNvPr>
          <p:cNvSpPr/>
          <p:nvPr/>
        </p:nvSpPr>
        <p:spPr>
          <a:xfrm>
            <a:off x="5165374" y="5035255"/>
            <a:ext cx="1709183" cy="584775"/>
          </a:xfrm>
          <a:prstGeom prst="rect">
            <a:avLst/>
          </a:prstGeom>
        </p:spPr>
        <p:txBody>
          <a:bodyPr wrap="square">
            <a:spAutoFit/>
          </a:bodyPr>
          <a:lstStyle/>
          <a:p>
            <a:pPr algn="ctr"/>
            <a:r>
              <a:rPr lang="zh-CN" altLang="en-US" sz="1600" dirty="0">
                <a:latin typeface="DFKai-SB" panose="03000509000000000000" pitchFamily="65" charset="-120"/>
                <a:ea typeface="DFKai-SB" panose="03000509000000000000" pitchFamily="65" charset="-120"/>
                <a:cs typeface="Times New Roman" panose="02020603050405020304" pitchFamily="18" charset="0"/>
                <a:sym typeface="+mn-lt"/>
              </a:rPr>
              <a:t>消除孕産婦及新生兒破傷風問題</a:t>
            </a:r>
            <a:endParaRPr lang="zh-CN" altLang="en-US" sz="1600" dirty="0">
              <a:latin typeface="DFKai-SB" panose="03000509000000000000" pitchFamily="65" charset="-120"/>
              <a:ea typeface="DFKai-SB" panose="03000509000000000000" pitchFamily="65" charset="-120"/>
            </a:endParaRPr>
          </a:p>
        </p:txBody>
      </p:sp>
      <p:sp>
        <p:nvSpPr>
          <p:cNvPr id="21" name="文本框 20">
            <a:extLst>
              <a:ext uri="{FF2B5EF4-FFF2-40B4-BE49-F238E27FC236}">
                <a16:creationId xmlns:a16="http://schemas.microsoft.com/office/drawing/2014/main" id="{EAF0F240-EE93-4CC0-8918-552C7714D37F}"/>
              </a:ext>
            </a:extLst>
          </p:cNvPr>
          <p:cNvSpPr txBox="1"/>
          <p:nvPr/>
        </p:nvSpPr>
        <p:spPr>
          <a:xfrm>
            <a:off x="6800872" y="4249602"/>
            <a:ext cx="654561" cy="369332"/>
          </a:xfrm>
          <a:prstGeom prst="rect">
            <a:avLst/>
          </a:prstGeom>
          <a:noFill/>
        </p:spPr>
        <p:txBody>
          <a:bodyPr wrap="square" rtlCol="0">
            <a:spAutoFit/>
          </a:bodyPr>
          <a:lstStyle/>
          <a:p>
            <a:r>
              <a:rPr lang="en-US" altLang="zh-CN" b="1" dirty="0">
                <a:solidFill>
                  <a:srgbClr val="C00000"/>
                </a:solidFill>
                <a:latin typeface="DFKai-SB" panose="03000509000000000000" pitchFamily="65" charset="-120"/>
                <a:ea typeface="DFKai-SB" panose="03000509000000000000" pitchFamily="65" charset="-120"/>
                <a:cs typeface="Times New Roman" panose="02020603050405020304" pitchFamily="18" charset="0"/>
              </a:rPr>
              <a:t>2014</a:t>
            </a:r>
            <a:endParaRPr lang="zh-CN" altLang="en-US" b="1" dirty="0">
              <a:solidFill>
                <a:srgbClr val="C00000"/>
              </a:solidFill>
              <a:latin typeface="DFKai-SB" panose="03000509000000000000" pitchFamily="65" charset="-120"/>
              <a:ea typeface="DFKai-SB" panose="03000509000000000000" pitchFamily="65" charset="-120"/>
              <a:cs typeface="Times New Roman" panose="02020603050405020304" pitchFamily="18" charset="0"/>
            </a:endParaRPr>
          </a:p>
        </p:txBody>
      </p:sp>
      <p:sp>
        <p:nvSpPr>
          <p:cNvPr id="15" name="矩形 14">
            <a:extLst>
              <a:ext uri="{FF2B5EF4-FFF2-40B4-BE49-F238E27FC236}">
                <a16:creationId xmlns:a16="http://schemas.microsoft.com/office/drawing/2014/main" id="{35D7F628-0F1B-4CA3-B884-7E5397AC28BB}"/>
              </a:ext>
            </a:extLst>
          </p:cNvPr>
          <p:cNvSpPr/>
          <p:nvPr/>
        </p:nvSpPr>
        <p:spPr>
          <a:xfrm>
            <a:off x="6609921" y="3733363"/>
            <a:ext cx="1041326" cy="584775"/>
          </a:xfrm>
          <a:prstGeom prst="rect">
            <a:avLst/>
          </a:prstGeom>
        </p:spPr>
        <p:txBody>
          <a:bodyPr wrap="square">
            <a:spAutoFit/>
          </a:bodyPr>
          <a:lstStyle/>
          <a:p>
            <a:pPr algn="ctr">
              <a:buClr>
                <a:srgbClr val="C81501"/>
              </a:buClr>
            </a:pPr>
            <a:r>
              <a:rPr lang="zh-CN" altLang="en-US" sz="1600" dirty="0">
                <a:latin typeface="DFKai-SB" panose="03000509000000000000" pitchFamily="65" charset="-120"/>
                <a:ea typeface="DFKai-SB" panose="03000509000000000000" pitchFamily="65" charset="-120"/>
                <a:cs typeface="Times New Roman" panose="02020603050405020304" pitchFamily="18" charset="0"/>
                <a:sym typeface="+mn-lt"/>
              </a:rPr>
              <a:t>消滅了致盲性沙眼</a:t>
            </a:r>
            <a:endParaRPr lang="en-US" altLang="zh-CN" sz="1600" dirty="0">
              <a:latin typeface="DFKai-SB" panose="03000509000000000000" pitchFamily="65" charset="-120"/>
              <a:ea typeface="DFKai-SB" panose="03000509000000000000" pitchFamily="65" charset="-120"/>
              <a:cs typeface="Times New Roman" panose="02020603050405020304" pitchFamily="18" charset="0"/>
              <a:sym typeface="+mn-lt"/>
            </a:endParaRPr>
          </a:p>
        </p:txBody>
      </p:sp>
      <p:sp>
        <p:nvSpPr>
          <p:cNvPr id="22" name="矩形 21">
            <a:extLst>
              <a:ext uri="{FF2B5EF4-FFF2-40B4-BE49-F238E27FC236}">
                <a16:creationId xmlns:a16="http://schemas.microsoft.com/office/drawing/2014/main" id="{DC45E3B0-8B03-45FD-8F0C-8A133FE5CA5B}"/>
              </a:ext>
            </a:extLst>
          </p:cNvPr>
          <p:cNvSpPr/>
          <p:nvPr/>
        </p:nvSpPr>
        <p:spPr>
          <a:xfrm>
            <a:off x="7570317" y="5022375"/>
            <a:ext cx="1627686" cy="584775"/>
          </a:xfrm>
          <a:prstGeom prst="rect">
            <a:avLst/>
          </a:prstGeom>
        </p:spPr>
        <p:txBody>
          <a:bodyPr wrap="square">
            <a:spAutoFit/>
          </a:bodyPr>
          <a:lstStyle/>
          <a:p>
            <a:r>
              <a:rPr lang="zh-CN" altLang="en-US" sz="1600" dirty="0">
                <a:latin typeface="DFKai-SB" panose="03000509000000000000" pitchFamily="65" charset="-120"/>
                <a:ea typeface="DFKai-SB" panose="03000509000000000000" pitchFamily="65" charset="-120"/>
                <a:cs typeface="Times New Roman" panose="02020603050405020304" pitchFamily="18" charset="0"/>
                <a:sym typeface="+mn-lt"/>
              </a:rPr>
              <a:t>麻疹報告發病水準達到歷史最低</a:t>
            </a:r>
            <a:endParaRPr lang="zh-CN" altLang="en-US" sz="1600" dirty="0">
              <a:latin typeface="DFKai-SB" panose="03000509000000000000" pitchFamily="65" charset="-120"/>
              <a:ea typeface="DFKai-SB" panose="03000509000000000000" pitchFamily="65" charset="-120"/>
            </a:endParaRPr>
          </a:p>
        </p:txBody>
      </p:sp>
      <p:sp>
        <p:nvSpPr>
          <p:cNvPr id="23" name="文本框 22">
            <a:extLst>
              <a:ext uri="{FF2B5EF4-FFF2-40B4-BE49-F238E27FC236}">
                <a16:creationId xmlns:a16="http://schemas.microsoft.com/office/drawing/2014/main" id="{567FD7DA-0B0D-48B1-9843-C580F2302961}"/>
              </a:ext>
            </a:extLst>
          </p:cNvPr>
          <p:cNvSpPr txBox="1"/>
          <p:nvPr/>
        </p:nvSpPr>
        <p:spPr>
          <a:xfrm>
            <a:off x="8048631" y="4718040"/>
            <a:ext cx="654561" cy="369332"/>
          </a:xfrm>
          <a:prstGeom prst="rect">
            <a:avLst/>
          </a:prstGeom>
          <a:noFill/>
        </p:spPr>
        <p:txBody>
          <a:bodyPr wrap="square" rtlCol="0">
            <a:spAutoFit/>
          </a:bodyPr>
          <a:lstStyle/>
          <a:p>
            <a:r>
              <a:rPr lang="en-US" altLang="zh-CN" b="1" dirty="0">
                <a:solidFill>
                  <a:srgbClr val="C00000"/>
                </a:solidFill>
                <a:latin typeface="DFKai-SB" panose="03000509000000000000" pitchFamily="65" charset="-120"/>
                <a:ea typeface="DFKai-SB" panose="03000509000000000000" pitchFamily="65" charset="-120"/>
                <a:cs typeface="Times New Roman" panose="02020603050405020304" pitchFamily="18" charset="0"/>
              </a:rPr>
              <a:t>2019</a:t>
            </a:r>
            <a:endParaRPr lang="zh-CN" altLang="en-US" b="1" dirty="0">
              <a:solidFill>
                <a:srgbClr val="C00000"/>
              </a:solidFill>
              <a:latin typeface="DFKai-SB" panose="03000509000000000000" pitchFamily="65" charset="-120"/>
              <a:ea typeface="DFKai-SB" panose="03000509000000000000" pitchFamily="65" charset="-120"/>
              <a:cs typeface="Times New Roman" panose="02020603050405020304" pitchFamily="18" charset="0"/>
            </a:endParaRPr>
          </a:p>
        </p:txBody>
      </p:sp>
      <p:sp>
        <p:nvSpPr>
          <p:cNvPr id="24" name="矩形 23">
            <a:extLst>
              <a:ext uri="{FF2B5EF4-FFF2-40B4-BE49-F238E27FC236}">
                <a16:creationId xmlns:a16="http://schemas.microsoft.com/office/drawing/2014/main" id="{9017B5FE-20B5-45D4-811E-59660B799CA8}"/>
              </a:ext>
            </a:extLst>
          </p:cNvPr>
          <p:cNvSpPr/>
          <p:nvPr/>
        </p:nvSpPr>
        <p:spPr>
          <a:xfrm>
            <a:off x="541064" y="5460103"/>
            <a:ext cx="10475407" cy="499624"/>
          </a:xfrm>
          <a:prstGeom prst="rect">
            <a:avLst/>
          </a:prstGeom>
        </p:spPr>
        <p:txBody>
          <a:bodyPr wrap="square">
            <a:spAutoFit/>
          </a:bodyPr>
          <a:lstStyle/>
          <a:p>
            <a:pPr marL="285750" indent="-285750">
              <a:lnSpc>
                <a:spcPct val="150000"/>
              </a:lnSpc>
              <a:buClr>
                <a:srgbClr val="C81501"/>
              </a:buClr>
              <a:buFont typeface="Wingdings" panose="05000000000000000000" pitchFamily="2" charset="2"/>
              <a:buChar char="l"/>
            </a:pP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5" name="文本框 24">
            <a:extLst>
              <a:ext uri="{FF2B5EF4-FFF2-40B4-BE49-F238E27FC236}">
                <a16:creationId xmlns:a16="http://schemas.microsoft.com/office/drawing/2014/main" id="{B8413965-8966-4D90-8E8E-D4488E1A03AA}"/>
              </a:ext>
            </a:extLst>
          </p:cNvPr>
          <p:cNvSpPr txBox="1"/>
          <p:nvPr/>
        </p:nvSpPr>
        <p:spPr>
          <a:xfrm>
            <a:off x="9217815" y="4249602"/>
            <a:ext cx="654561" cy="369332"/>
          </a:xfrm>
          <a:prstGeom prst="rect">
            <a:avLst/>
          </a:prstGeom>
          <a:noFill/>
        </p:spPr>
        <p:txBody>
          <a:bodyPr wrap="square" rtlCol="0">
            <a:spAutoFit/>
          </a:bodyPr>
          <a:lstStyle/>
          <a:p>
            <a:r>
              <a:rPr lang="en-US" altLang="zh-CN" b="1" dirty="0">
                <a:solidFill>
                  <a:srgbClr val="C00000"/>
                </a:solidFill>
                <a:latin typeface="DFKai-SB" panose="03000509000000000000" pitchFamily="65" charset="-120"/>
                <a:ea typeface="DFKai-SB" panose="03000509000000000000" pitchFamily="65" charset="-120"/>
                <a:cs typeface="Times New Roman" panose="02020603050405020304" pitchFamily="18" charset="0"/>
              </a:rPr>
              <a:t>2020</a:t>
            </a:r>
            <a:endParaRPr lang="zh-CN" altLang="en-US" b="1" dirty="0">
              <a:solidFill>
                <a:srgbClr val="C00000"/>
              </a:solidFill>
              <a:latin typeface="DFKai-SB" panose="03000509000000000000" pitchFamily="65" charset="-120"/>
              <a:ea typeface="DFKai-SB" panose="03000509000000000000" pitchFamily="65" charset="-120"/>
              <a:cs typeface="Times New Roman" panose="02020603050405020304" pitchFamily="18" charset="0"/>
            </a:endParaRPr>
          </a:p>
        </p:txBody>
      </p:sp>
      <p:sp>
        <p:nvSpPr>
          <p:cNvPr id="33" name="矩形 32">
            <a:extLst>
              <a:ext uri="{FF2B5EF4-FFF2-40B4-BE49-F238E27FC236}">
                <a16:creationId xmlns:a16="http://schemas.microsoft.com/office/drawing/2014/main" id="{E261AE19-FB51-4D5E-94B6-E40A406BC797}"/>
              </a:ext>
            </a:extLst>
          </p:cNvPr>
          <p:cNvSpPr/>
          <p:nvPr/>
        </p:nvSpPr>
        <p:spPr>
          <a:xfrm>
            <a:off x="8321883" y="3674217"/>
            <a:ext cx="2469238" cy="584775"/>
          </a:xfrm>
          <a:prstGeom prst="rect">
            <a:avLst/>
          </a:prstGeom>
        </p:spPr>
        <p:txBody>
          <a:bodyPr wrap="square">
            <a:spAutoFit/>
          </a:bodyPr>
          <a:lstStyle/>
          <a:p>
            <a:pPr algn="ctr"/>
            <a:r>
              <a:rPr lang="en-US" altLang="zh-CN" sz="1600" dirty="0">
                <a:latin typeface="Times New Roman" panose="02020603050405020304" pitchFamily="18" charset="0"/>
                <a:ea typeface="DFKai-SB" panose="03000509000000000000" pitchFamily="65" charset="-120"/>
                <a:cs typeface="Times New Roman" panose="02020603050405020304" pitchFamily="18" charset="0"/>
                <a:sym typeface="+mn-lt"/>
              </a:rPr>
              <a:t>5</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sym typeface="+mn-lt"/>
              </a:rPr>
              <a:t>歲以下兒童乙型肝炎病毒感染率降至</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sym typeface="+mn-lt"/>
              </a:rPr>
              <a:t>1%</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sym typeface="+mn-lt"/>
              </a:rPr>
              <a:t>以下</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cxnSp>
        <p:nvCxnSpPr>
          <p:cNvPr id="38" name="直接连接符 37">
            <a:extLst>
              <a:ext uri="{FF2B5EF4-FFF2-40B4-BE49-F238E27FC236}">
                <a16:creationId xmlns:a16="http://schemas.microsoft.com/office/drawing/2014/main" id="{E4B8C3E5-3833-4AE6-BE3A-463512E0A55B}"/>
              </a:ext>
            </a:extLst>
          </p:cNvPr>
          <p:cNvCxnSpPr>
            <a:cxnSpLocks/>
          </p:cNvCxnSpPr>
          <p:nvPr/>
        </p:nvCxnSpPr>
        <p:spPr>
          <a:xfrm>
            <a:off x="473055" y="4750912"/>
            <a:ext cx="554174" cy="0"/>
          </a:xfrm>
          <a:prstGeom prst="line">
            <a:avLst/>
          </a:prstGeom>
          <a:ln w="57150">
            <a:solidFill>
              <a:srgbClr val="C00000"/>
            </a:solidFill>
          </a:ln>
        </p:spPr>
        <p:style>
          <a:lnRef idx="3">
            <a:schemeClr val="dk1"/>
          </a:lnRef>
          <a:fillRef idx="0">
            <a:schemeClr val="dk1"/>
          </a:fillRef>
          <a:effectRef idx="2">
            <a:schemeClr val="dk1"/>
          </a:effectRef>
          <a:fontRef idx="minor">
            <a:schemeClr val="tx1"/>
          </a:fontRef>
        </p:style>
      </p:cxnSp>
      <p:cxnSp>
        <p:nvCxnSpPr>
          <p:cNvPr id="40" name="直接连接符 39">
            <a:extLst>
              <a:ext uri="{FF2B5EF4-FFF2-40B4-BE49-F238E27FC236}">
                <a16:creationId xmlns:a16="http://schemas.microsoft.com/office/drawing/2014/main" id="{92E2E25E-75E4-4D62-A151-1B93F70BF552}"/>
              </a:ext>
            </a:extLst>
          </p:cNvPr>
          <p:cNvCxnSpPr>
            <a:cxnSpLocks/>
          </p:cNvCxnSpPr>
          <p:nvPr/>
        </p:nvCxnSpPr>
        <p:spPr>
          <a:xfrm>
            <a:off x="2420918" y="4569937"/>
            <a:ext cx="592554" cy="0"/>
          </a:xfrm>
          <a:prstGeom prst="line">
            <a:avLst/>
          </a:prstGeom>
          <a:ln w="57150">
            <a:solidFill>
              <a:srgbClr val="C00000"/>
            </a:solidFill>
          </a:ln>
        </p:spPr>
        <p:style>
          <a:lnRef idx="3">
            <a:schemeClr val="dk1"/>
          </a:lnRef>
          <a:fillRef idx="0">
            <a:schemeClr val="dk1"/>
          </a:fillRef>
          <a:effectRef idx="2">
            <a:schemeClr val="dk1"/>
          </a:effectRef>
          <a:fontRef idx="minor">
            <a:schemeClr val="tx1"/>
          </a:fontRef>
        </p:style>
      </p:cxnSp>
      <p:cxnSp>
        <p:nvCxnSpPr>
          <p:cNvPr id="41" name="直接连接符 40">
            <a:extLst>
              <a:ext uri="{FF2B5EF4-FFF2-40B4-BE49-F238E27FC236}">
                <a16:creationId xmlns:a16="http://schemas.microsoft.com/office/drawing/2014/main" id="{D0BF538B-A9FD-4969-B904-99D085CA64B9}"/>
              </a:ext>
            </a:extLst>
          </p:cNvPr>
          <p:cNvCxnSpPr>
            <a:cxnSpLocks/>
          </p:cNvCxnSpPr>
          <p:nvPr/>
        </p:nvCxnSpPr>
        <p:spPr>
          <a:xfrm>
            <a:off x="3697271" y="4750912"/>
            <a:ext cx="583858" cy="0"/>
          </a:xfrm>
          <a:prstGeom prst="line">
            <a:avLst/>
          </a:prstGeom>
          <a:ln w="57150">
            <a:solidFill>
              <a:srgbClr val="C00000"/>
            </a:solidFill>
          </a:ln>
        </p:spPr>
        <p:style>
          <a:lnRef idx="3">
            <a:schemeClr val="dk1"/>
          </a:lnRef>
          <a:fillRef idx="0">
            <a:schemeClr val="dk1"/>
          </a:fillRef>
          <a:effectRef idx="2">
            <a:schemeClr val="dk1"/>
          </a:effectRef>
          <a:fontRef idx="minor">
            <a:schemeClr val="tx1"/>
          </a:fontRef>
        </p:style>
      </p:cxnSp>
      <p:cxnSp>
        <p:nvCxnSpPr>
          <p:cNvPr id="42" name="直接连接符 41">
            <a:extLst>
              <a:ext uri="{FF2B5EF4-FFF2-40B4-BE49-F238E27FC236}">
                <a16:creationId xmlns:a16="http://schemas.microsoft.com/office/drawing/2014/main" id="{BCCFCE72-EA4A-42FD-9FEF-89466059202E}"/>
              </a:ext>
            </a:extLst>
          </p:cNvPr>
          <p:cNvCxnSpPr>
            <a:cxnSpLocks/>
          </p:cNvCxnSpPr>
          <p:nvPr/>
        </p:nvCxnSpPr>
        <p:spPr>
          <a:xfrm>
            <a:off x="4711226" y="4559382"/>
            <a:ext cx="564873" cy="0"/>
          </a:xfrm>
          <a:prstGeom prst="line">
            <a:avLst/>
          </a:prstGeom>
          <a:ln w="57150">
            <a:solidFill>
              <a:srgbClr val="C00000"/>
            </a:solidFill>
          </a:ln>
        </p:spPr>
        <p:style>
          <a:lnRef idx="3">
            <a:schemeClr val="dk1"/>
          </a:lnRef>
          <a:fillRef idx="0">
            <a:schemeClr val="dk1"/>
          </a:fillRef>
          <a:effectRef idx="2">
            <a:schemeClr val="dk1"/>
          </a:effectRef>
          <a:fontRef idx="minor">
            <a:schemeClr val="tx1"/>
          </a:fontRef>
        </p:style>
      </p:cxnSp>
      <p:cxnSp>
        <p:nvCxnSpPr>
          <p:cNvPr id="43" name="直接连接符 42">
            <a:extLst>
              <a:ext uri="{FF2B5EF4-FFF2-40B4-BE49-F238E27FC236}">
                <a16:creationId xmlns:a16="http://schemas.microsoft.com/office/drawing/2014/main" id="{C2C5720C-2AF6-430A-ADE8-442ABF562E71}"/>
              </a:ext>
            </a:extLst>
          </p:cNvPr>
          <p:cNvCxnSpPr>
            <a:cxnSpLocks/>
          </p:cNvCxnSpPr>
          <p:nvPr/>
        </p:nvCxnSpPr>
        <p:spPr>
          <a:xfrm>
            <a:off x="5763755" y="4759410"/>
            <a:ext cx="561487" cy="0"/>
          </a:xfrm>
          <a:prstGeom prst="line">
            <a:avLst/>
          </a:prstGeom>
          <a:ln w="57150">
            <a:solidFill>
              <a:srgbClr val="C00000"/>
            </a:solidFill>
          </a:ln>
        </p:spPr>
        <p:style>
          <a:lnRef idx="3">
            <a:schemeClr val="dk1"/>
          </a:lnRef>
          <a:fillRef idx="0">
            <a:schemeClr val="dk1"/>
          </a:fillRef>
          <a:effectRef idx="2">
            <a:schemeClr val="dk1"/>
          </a:effectRef>
          <a:fontRef idx="minor">
            <a:schemeClr val="tx1"/>
          </a:fontRef>
        </p:style>
      </p:cxnSp>
      <p:cxnSp>
        <p:nvCxnSpPr>
          <p:cNvPr id="44" name="直接连接符 43">
            <a:extLst>
              <a:ext uri="{FF2B5EF4-FFF2-40B4-BE49-F238E27FC236}">
                <a16:creationId xmlns:a16="http://schemas.microsoft.com/office/drawing/2014/main" id="{EE743B17-4680-4EB0-8B5A-F4591F33B125}"/>
              </a:ext>
            </a:extLst>
          </p:cNvPr>
          <p:cNvCxnSpPr>
            <a:cxnSpLocks/>
          </p:cNvCxnSpPr>
          <p:nvPr/>
        </p:nvCxnSpPr>
        <p:spPr>
          <a:xfrm>
            <a:off x="6892469" y="4559378"/>
            <a:ext cx="627659" cy="0"/>
          </a:xfrm>
          <a:prstGeom prst="line">
            <a:avLst/>
          </a:prstGeom>
          <a:ln w="57150">
            <a:solidFill>
              <a:srgbClr val="C00000"/>
            </a:solidFill>
          </a:ln>
        </p:spPr>
        <p:style>
          <a:lnRef idx="3">
            <a:schemeClr val="dk1"/>
          </a:lnRef>
          <a:fillRef idx="0">
            <a:schemeClr val="dk1"/>
          </a:fillRef>
          <a:effectRef idx="2">
            <a:schemeClr val="dk1"/>
          </a:effectRef>
          <a:fontRef idx="minor">
            <a:schemeClr val="tx1"/>
          </a:fontRef>
        </p:style>
      </p:cxnSp>
      <p:cxnSp>
        <p:nvCxnSpPr>
          <p:cNvPr id="45" name="直接连接符 44">
            <a:extLst>
              <a:ext uri="{FF2B5EF4-FFF2-40B4-BE49-F238E27FC236}">
                <a16:creationId xmlns:a16="http://schemas.microsoft.com/office/drawing/2014/main" id="{2C2A1EE9-DB0E-4CA7-8907-B71A13EFFFF6}"/>
              </a:ext>
            </a:extLst>
          </p:cNvPr>
          <p:cNvCxnSpPr>
            <a:cxnSpLocks/>
          </p:cNvCxnSpPr>
          <p:nvPr/>
        </p:nvCxnSpPr>
        <p:spPr>
          <a:xfrm>
            <a:off x="8117555" y="4754645"/>
            <a:ext cx="584759" cy="0"/>
          </a:xfrm>
          <a:prstGeom prst="line">
            <a:avLst/>
          </a:prstGeom>
          <a:ln w="57150">
            <a:solidFill>
              <a:srgbClr val="C00000"/>
            </a:solidFill>
          </a:ln>
        </p:spPr>
        <p:style>
          <a:lnRef idx="3">
            <a:schemeClr val="dk1"/>
          </a:lnRef>
          <a:fillRef idx="0">
            <a:schemeClr val="dk1"/>
          </a:fillRef>
          <a:effectRef idx="2">
            <a:schemeClr val="dk1"/>
          </a:effectRef>
          <a:fontRef idx="minor">
            <a:schemeClr val="tx1"/>
          </a:fontRef>
        </p:style>
      </p:cxnSp>
      <p:cxnSp>
        <p:nvCxnSpPr>
          <p:cNvPr id="46" name="直接连接符 45">
            <a:extLst>
              <a:ext uri="{FF2B5EF4-FFF2-40B4-BE49-F238E27FC236}">
                <a16:creationId xmlns:a16="http://schemas.microsoft.com/office/drawing/2014/main" id="{31970F45-4B68-40E8-9899-2ED9451DD7A1}"/>
              </a:ext>
            </a:extLst>
          </p:cNvPr>
          <p:cNvCxnSpPr>
            <a:cxnSpLocks/>
          </p:cNvCxnSpPr>
          <p:nvPr/>
        </p:nvCxnSpPr>
        <p:spPr>
          <a:xfrm>
            <a:off x="9308602" y="4554616"/>
            <a:ext cx="562618" cy="0"/>
          </a:xfrm>
          <a:prstGeom prst="line">
            <a:avLst/>
          </a:prstGeom>
          <a:ln w="57150">
            <a:solidFill>
              <a:srgbClr val="C00000"/>
            </a:solidFill>
          </a:ln>
        </p:spPr>
        <p:style>
          <a:lnRef idx="3">
            <a:schemeClr val="dk1"/>
          </a:lnRef>
          <a:fillRef idx="0">
            <a:schemeClr val="dk1"/>
          </a:fillRef>
          <a:effectRef idx="2">
            <a:schemeClr val="dk1"/>
          </a:effectRef>
          <a:fontRef idx="minor">
            <a:schemeClr val="tx1"/>
          </a:fontRef>
        </p:style>
      </p:cxnSp>
      <p:sp>
        <p:nvSpPr>
          <p:cNvPr id="2" name="文本框 1">
            <a:extLst>
              <a:ext uri="{FF2B5EF4-FFF2-40B4-BE49-F238E27FC236}">
                <a16:creationId xmlns:a16="http://schemas.microsoft.com/office/drawing/2014/main" id="{34A6F201-1B82-49D6-AF73-9EEBB7D56C1B}"/>
              </a:ext>
            </a:extLst>
          </p:cNvPr>
          <p:cNvSpPr txBox="1"/>
          <p:nvPr/>
        </p:nvSpPr>
        <p:spPr>
          <a:xfrm>
            <a:off x="135567" y="1122460"/>
            <a:ext cx="11786569" cy="1200329"/>
          </a:xfrm>
          <a:prstGeom prst="rect">
            <a:avLst/>
          </a:prstGeom>
          <a:solidFill>
            <a:schemeClr val="accent6">
              <a:lumMod val="20000"/>
              <a:lumOff val="80000"/>
            </a:schemeClr>
          </a:solidFill>
        </p:spPr>
        <p:txBody>
          <a:bodyPr wrap="square" rtlCol="0">
            <a:spAutoFit/>
          </a:bodyPr>
          <a:lstStyle/>
          <a:p>
            <a:pPr algn="just"/>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多年來</a:t>
            </a:r>
            <a:r>
              <a:rPr lang="zh-CN" altLang="zh-CN" sz="2400" dirty="0" smtClean="0">
                <a:latin typeface="Times New Roman" panose="02020603050405020304" pitchFamily="18" charset="0"/>
                <a:ea typeface="DFKai-SB" panose="03000509000000000000" pitchFamily="65" charset="-120"/>
                <a:cs typeface="Times New Roman" panose="02020603050405020304" pitchFamily="18" charset="0"/>
              </a:rPr>
              <a:t>國</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家致力消除與控制傳染病，</a:t>
            </a:r>
            <a:r>
              <a:rPr lang="zh-CN" altLang="zh-CN" sz="2400" dirty="0" smtClean="0">
                <a:latin typeface="Times New Roman" panose="02020603050405020304" pitchFamily="18" charset="0"/>
                <a:ea typeface="DFKai-SB" panose="03000509000000000000" pitchFamily="65" charset="-120"/>
                <a:cs typeface="Times New Roman" panose="02020603050405020304" pitchFamily="18" charset="0"/>
              </a:rPr>
              <a:t>從</a:t>
            </a:r>
            <a:r>
              <a:rPr lang="zh-CN" altLang="zh-CN" sz="2400" dirty="0">
                <a:latin typeface="Times New Roman" panose="02020603050405020304" pitchFamily="18" charset="0"/>
                <a:ea typeface="DFKai-SB" panose="03000509000000000000" pitchFamily="65" charset="-120"/>
                <a:cs typeface="Times New Roman" panose="02020603050405020304" pitchFamily="18" charset="0"/>
              </a:rPr>
              <a:t>甲類傳染病的肆虐到有效控制</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直至</a:t>
            </a:r>
            <a:r>
              <a:rPr lang="zh-CN" altLang="zh-CN" sz="2400" dirty="0">
                <a:latin typeface="Times New Roman" panose="02020603050405020304" pitchFamily="18" charset="0"/>
                <a:ea typeface="DFKai-SB" panose="03000509000000000000" pitchFamily="65" charset="-120"/>
                <a:cs typeface="Times New Roman" panose="02020603050405020304" pitchFamily="18" charset="0"/>
              </a:rPr>
              <a:t>消除</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zh-CN" sz="2400" dirty="0">
                <a:latin typeface="Times New Roman" panose="02020603050405020304" pitchFamily="18" charset="0"/>
                <a:ea typeface="DFKai-SB" panose="03000509000000000000" pitchFamily="65" charset="-120"/>
                <a:cs typeface="Times New Roman" panose="02020603050405020304" pitchFamily="18" charset="0"/>
              </a:rPr>
              <a:t>從乙類傳染病的大規模流行到控制在較低流行水準</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直至</a:t>
            </a:r>
            <a:r>
              <a:rPr lang="zh-CN" altLang="zh-CN" sz="2400" dirty="0">
                <a:latin typeface="Times New Roman" panose="02020603050405020304" pitchFamily="18" charset="0"/>
                <a:ea typeface="DFKai-SB" panose="03000509000000000000" pitchFamily="65" charset="-120"/>
                <a:cs typeface="Times New Roman" panose="02020603050405020304" pitchFamily="18" charset="0"/>
              </a:rPr>
              <a:t>幾乎消除</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zh-CN" sz="2400" dirty="0">
                <a:latin typeface="Times New Roman" panose="02020603050405020304" pitchFamily="18" charset="0"/>
                <a:ea typeface="DFKai-SB" panose="03000509000000000000" pitchFamily="65" charset="-120"/>
                <a:cs typeface="Times New Roman" panose="02020603050405020304" pitchFamily="18" charset="0"/>
              </a:rPr>
              <a:t>從丙類傳染病的</a:t>
            </a:r>
            <a:r>
              <a:rPr lang="zh-CN" altLang="zh-CN" sz="2400" dirty="0" smtClean="0">
                <a:latin typeface="Times New Roman" panose="02020603050405020304" pitchFamily="18" charset="0"/>
                <a:ea typeface="DFKai-SB" panose="03000509000000000000" pitchFamily="65" charset="-120"/>
                <a:cs typeface="Times New Roman" panose="02020603050405020304" pitchFamily="18" charset="0"/>
              </a:rPr>
              <a:t>大規模</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爆</a:t>
            </a:r>
            <a:r>
              <a:rPr lang="zh-CN" altLang="zh-CN" sz="2400" dirty="0" smtClean="0">
                <a:latin typeface="Times New Roman" panose="02020603050405020304" pitchFamily="18" charset="0"/>
                <a:ea typeface="DFKai-SB" panose="03000509000000000000" pitchFamily="65" charset="-120"/>
                <a:cs typeface="Times New Roman" panose="02020603050405020304" pitchFamily="18" charset="0"/>
              </a:rPr>
              <a:t>發</a:t>
            </a:r>
            <a:r>
              <a:rPr lang="zh-CN" altLang="zh-CN" sz="2400" dirty="0">
                <a:latin typeface="Times New Roman" panose="02020603050405020304" pitchFamily="18" charset="0"/>
                <a:ea typeface="DFKai-SB" panose="03000509000000000000" pitchFamily="65" charset="-120"/>
                <a:cs typeface="Times New Roman" panose="02020603050405020304" pitchFamily="18" charset="0"/>
              </a:rPr>
              <a:t>到較低水準的流行</a:t>
            </a:r>
            <a:r>
              <a:rPr lang="zh-CN" altLang="zh-CN"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產生</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廣泛</a:t>
            </a:r>
            <a:r>
              <a:rPr lang="zh-CN" altLang="zh-CN" sz="2400" dirty="0">
                <a:latin typeface="Times New Roman" panose="02020603050405020304" pitchFamily="18" charset="0"/>
                <a:ea typeface="DFKai-SB" panose="03000509000000000000" pitchFamily="65" charset="-120"/>
                <a:cs typeface="Times New Roman" panose="02020603050405020304" pitchFamily="18" charset="0"/>
              </a:rPr>
              <a:t>影響</a:t>
            </a:r>
            <a:r>
              <a:rPr lang="zh-CN" altLang="zh-CN" sz="2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zh-CN"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0" name="矩形 49">
            <a:extLst>
              <a:ext uri="{FF2B5EF4-FFF2-40B4-BE49-F238E27FC236}">
                <a16:creationId xmlns:a16="http://schemas.microsoft.com/office/drawing/2014/main" id="{9F98CE89-3F30-48AD-9122-9254C6A724F2}"/>
              </a:ext>
            </a:extLst>
          </p:cNvPr>
          <p:cNvSpPr/>
          <p:nvPr/>
        </p:nvSpPr>
        <p:spPr>
          <a:xfrm>
            <a:off x="9823948" y="5022375"/>
            <a:ext cx="1627686" cy="584775"/>
          </a:xfrm>
          <a:prstGeom prst="rect">
            <a:avLst/>
          </a:prstGeom>
        </p:spPr>
        <p:txBody>
          <a:bodyPr wrap="square">
            <a:spAutoFit/>
          </a:bodyPr>
          <a:lstStyle/>
          <a:p>
            <a:pPr algn="ctr"/>
            <a:r>
              <a:rPr lang="zh-CN" altLang="en-US" sz="1600" dirty="0" smtClean="0">
                <a:latin typeface="DFKai-SB" panose="03000509000000000000" pitchFamily="65" charset="-120"/>
                <a:ea typeface="DFKai-SB" panose="03000509000000000000" pitchFamily="65" charset="-120"/>
                <a:cs typeface="Times New Roman" panose="02020603050405020304" pitchFamily="18" charset="0"/>
                <a:sym typeface="+mn-lt"/>
              </a:rPr>
              <a:t>正式</a:t>
            </a:r>
            <a:r>
              <a:rPr lang="zh-CN" altLang="en-US" sz="1600" dirty="0">
                <a:latin typeface="DFKai-SB" panose="03000509000000000000" pitchFamily="65" charset="-120"/>
                <a:ea typeface="DFKai-SB" panose="03000509000000000000" pitchFamily="65" charset="-120"/>
                <a:cs typeface="Times New Roman" panose="02020603050405020304" pitchFamily="18" charset="0"/>
                <a:sym typeface="+mn-lt"/>
              </a:rPr>
              <a:t>獲得消除瘧疾認證</a:t>
            </a:r>
            <a:endParaRPr lang="zh-CN" altLang="en-US" sz="1600" dirty="0">
              <a:latin typeface="DFKai-SB" panose="03000509000000000000" pitchFamily="65" charset="-120"/>
              <a:ea typeface="DFKai-SB" panose="03000509000000000000" pitchFamily="65" charset="-120"/>
            </a:endParaRPr>
          </a:p>
        </p:txBody>
      </p:sp>
      <p:sp>
        <p:nvSpPr>
          <p:cNvPr id="51" name="文本框 50">
            <a:extLst>
              <a:ext uri="{FF2B5EF4-FFF2-40B4-BE49-F238E27FC236}">
                <a16:creationId xmlns:a16="http://schemas.microsoft.com/office/drawing/2014/main" id="{AD4E99DE-CC9F-4CF0-BA2C-1BF0C4856667}"/>
              </a:ext>
            </a:extLst>
          </p:cNvPr>
          <p:cNvSpPr txBox="1"/>
          <p:nvPr/>
        </p:nvSpPr>
        <p:spPr>
          <a:xfrm>
            <a:off x="10268706" y="4726429"/>
            <a:ext cx="654561" cy="369332"/>
          </a:xfrm>
          <a:prstGeom prst="rect">
            <a:avLst/>
          </a:prstGeom>
          <a:noFill/>
        </p:spPr>
        <p:txBody>
          <a:bodyPr wrap="square" rtlCol="0">
            <a:spAutoFit/>
          </a:bodyPr>
          <a:lstStyle/>
          <a:p>
            <a:r>
              <a:rPr lang="en-US" altLang="zh-CN" b="1" dirty="0">
                <a:solidFill>
                  <a:srgbClr val="C00000"/>
                </a:solidFill>
                <a:latin typeface="DFKai-SB" panose="03000509000000000000" pitchFamily="65" charset="-120"/>
                <a:ea typeface="DFKai-SB" panose="03000509000000000000" pitchFamily="65" charset="-120"/>
                <a:cs typeface="Times New Roman" panose="02020603050405020304" pitchFamily="18" charset="0"/>
              </a:rPr>
              <a:t>2021</a:t>
            </a:r>
            <a:endParaRPr lang="zh-CN" altLang="en-US" b="1" dirty="0">
              <a:solidFill>
                <a:srgbClr val="C00000"/>
              </a:solidFill>
              <a:latin typeface="DFKai-SB" panose="03000509000000000000" pitchFamily="65" charset="-120"/>
              <a:ea typeface="DFKai-SB" panose="03000509000000000000" pitchFamily="65" charset="-120"/>
              <a:cs typeface="Times New Roman" panose="02020603050405020304" pitchFamily="18" charset="0"/>
            </a:endParaRPr>
          </a:p>
        </p:txBody>
      </p:sp>
      <p:cxnSp>
        <p:nvCxnSpPr>
          <p:cNvPr id="52" name="直接连接符 51">
            <a:extLst>
              <a:ext uri="{FF2B5EF4-FFF2-40B4-BE49-F238E27FC236}">
                <a16:creationId xmlns:a16="http://schemas.microsoft.com/office/drawing/2014/main" id="{7E5B4DCE-2E51-41AC-9F9E-B3E43699D30B}"/>
              </a:ext>
            </a:extLst>
          </p:cNvPr>
          <p:cNvCxnSpPr>
            <a:cxnSpLocks/>
          </p:cNvCxnSpPr>
          <p:nvPr/>
        </p:nvCxnSpPr>
        <p:spPr>
          <a:xfrm>
            <a:off x="10371186" y="4754645"/>
            <a:ext cx="469590" cy="0"/>
          </a:xfrm>
          <a:prstGeom prst="line">
            <a:avLst/>
          </a:prstGeom>
          <a:ln w="57150">
            <a:solidFill>
              <a:srgbClr val="C00000"/>
            </a:solidFill>
          </a:ln>
        </p:spPr>
        <p:style>
          <a:lnRef idx="3">
            <a:schemeClr val="dk1"/>
          </a:lnRef>
          <a:fillRef idx="0">
            <a:schemeClr val="dk1"/>
          </a:fillRef>
          <a:effectRef idx="2">
            <a:schemeClr val="dk1"/>
          </a:effectRef>
          <a:fontRef idx="minor">
            <a:schemeClr val="tx1"/>
          </a:fontRef>
        </p:style>
      </p:cxnSp>
      <p:sp>
        <p:nvSpPr>
          <p:cNvPr id="3" name="文字方塊 2"/>
          <p:cNvSpPr txBox="1"/>
          <p:nvPr/>
        </p:nvSpPr>
        <p:spPr>
          <a:xfrm>
            <a:off x="7596594" y="2442008"/>
            <a:ext cx="2987502" cy="276999"/>
          </a:xfrm>
          <a:prstGeom prst="rect">
            <a:avLst/>
          </a:prstGeom>
          <a:noFill/>
        </p:spPr>
        <p:txBody>
          <a:bodyPr wrap="square" rtlCol="0">
            <a:spAutoFit/>
          </a:bodyPr>
          <a:lstStyle/>
          <a:p>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sz="12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sz="1200" dirty="0">
                <a:latin typeface="Times New Roman" panose="02020603050405020304" pitchFamily="18" charset="0"/>
                <a:ea typeface="DFKai-SB" panose="03000509000000000000" pitchFamily="65" charset="-120"/>
                <a:cs typeface="Times New Roman" panose="02020603050405020304" pitchFamily="18" charset="0"/>
              </a:rPr>
              <a:t>://</a:t>
            </a:r>
            <a:r>
              <a:rPr lang="en-US" sz="1200" dirty="0" smtClean="0">
                <a:latin typeface="Times New Roman" panose="02020603050405020304" pitchFamily="18" charset="0"/>
                <a:ea typeface="DFKai-SB" panose="03000509000000000000" pitchFamily="65" charset="-120"/>
                <a:cs typeface="Times New Roman" panose="02020603050405020304" pitchFamily="18" charset="0"/>
              </a:rPr>
              <a:t>www.chinacdc.cn/jkzt/crb/</a:t>
            </a:r>
          </a:p>
        </p:txBody>
      </p:sp>
      <p:sp>
        <p:nvSpPr>
          <p:cNvPr id="4" name="文字方塊 3"/>
          <p:cNvSpPr txBox="1"/>
          <p:nvPr/>
        </p:nvSpPr>
        <p:spPr>
          <a:xfrm>
            <a:off x="135567" y="2375814"/>
            <a:ext cx="4952955" cy="400110"/>
          </a:xfrm>
          <a:prstGeom prst="rect">
            <a:avLst/>
          </a:prstGeom>
          <a:noFill/>
          <a:ln w="28575">
            <a:solidFill>
              <a:srgbClr val="FF0000"/>
            </a:solidFill>
          </a:ln>
        </p:spPr>
        <p:txBody>
          <a:bodyPr wrap="square" rtlCol="0">
            <a:spAutoFit/>
          </a:bodyPr>
          <a:lstStyle/>
          <a:p>
            <a:r>
              <a:rPr lang="zh-TW" altLang="en-US" sz="2000" dirty="0" smtClean="0">
                <a:latin typeface="Times New Roman" panose="02020603050405020304" pitchFamily="18" charset="0"/>
                <a:ea typeface="DFKai-SB" panose="03000509000000000000" pitchFamily="65" charset="-120"/>
                <a:cs typeface="Times New Roman" panose="02020603050405020304" pitchFamily="18" charset="0"/>
              </a:rPr>
              <a:t>點擊圖片認識甲</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rPr>
              <a:t>、乙、丙類</a:t>
            </a:r>
            <a:r>
              <a:rPr lang="zh-TW" altLang="en-US" sz="2000" dirty="0" smtClean="0">
                <a:latin typeface="Times New Roman" panose="02020603050405020304" pitchFamily="18" charset="0"/>
                <a:ea typeface="DFKai-SB" panose="03000509000000000000" pitchFamily="65" charset="-120"/>
                <a:cs typeface="Times New Roman" panose="02020603050405020304" pitchFamily="18" charset="0"/>
              </a:rPr>
              <a:t>傳染病的種類</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rPr>
              <a:t>。</a:t>
            </a:r>
            <a:endParaRPr 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9" name="任意多边形: 形状 4">
            <a:extLst>
              <a:ext uri="{FF2B5EF4-FFF2-40B4-BE49-F238E27FC236}">
                <a16:creationId xmlns:a16="http://schemas.microsoft.com/office/drawing/2014/main" id="{CD5D41F3-C468-4F25-B01C-DAA0A07678B5}"/>
              </a:ext>
            </a:extLst>
          </p:cNvPr>
          <p:cNvSpPr/>
          <p:nvPr/>
        </p:nvSpPr>
        <p:spPr>
          <a:xfrm>
            <a:off x="2557451" y="90276"/>
            <a:ext cx="670768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國家</a:t>
            </a:r>
            <a:r>
              <a:rPr lang="zh-TW" altLang="en-US" sz="4000" b="1" dirty="0">
                <a:solidFill>
                  <a:srgbClr val="FFFFFF"/>
                </a:solidFill>
                <a:latin typeface="DFKai-SB" panose="03000509000000000000" pitchFamily="65" charset="-120"/>
                <a:ea typeface="DFKai-SB" panose="03000509000000000000" pitchFamily="65" charset="-120"/>
                <a:sym typeface="+mn-ea"/>
              </a:rPr>
              <a:t>對全球公共衞生的貢獻</a:t>
            </a:r>
          </a:p>
        </p:txBody>
      </p:sp>
      <p:pic>
        <p:nvPicPr>
          <p:cNvPr id="34" name="Picture 33">
            <a:hlinkClick r:id="rId2"/>
          </p:cNvPr>
          <p:cNvPicPr>
            <a:picLocks noChangeAspect="1"/>
          </p:cNvPicPr>
          <p:nvPr/>
        </p:nvPicPr>
        <p:blipFill>
          <a:blip r:embed="rId3"/>
          <a:stretch>
            <a:fillRect/>
          </a:stretch>
        </p:blipFill>
        <p:spPr>
          <a:xfrm>
            <a:off x="5488777" y="2351779"/>
            <a:ext cx="2155363" cy="498670"/>
          </a:xfrm>
          <a:prstGeom prst="rect">
            <a:avLst/>
          </a:prstGeom>
        </p:spPr>
      </p:pic>
      <p:sp>
        <p:nvSpPr>
          <p:cNvPr id="53" name="Right Arrow 52"/>
          <p:cNvSpPr/>
          <p:nvPr/>
        </p:nvSpPr>
        <p:spPr>
          <a:xfrm>
            <a:off x="5112454" y="2421769"/>
            <a:ext cx="346855" cy="3135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标题 1">
            <a:extLst>
              <a:ext uri="{FF2B5EF4-FFF2-40B4-BE49-F238E27FC236}">
                <a16:creationId xmlns:a16="http://schemas.microsoft.com/office/drawing/2014/main" id="{62375820-9889-452B-9C7E-D5B5D817A117}"/>
              </a:ext>
            </a:extLst>
          </p:cNvPr>
          <p:cNvSpPr txBox="1">
            <a:spLocks noChangeArrowheads="1"/>
          </p:cNvSpPr>
          <p:nvPr/>
        </p:nvSpPr>
        <p:spPr bwMode="auto">
          <a:xfrm>
            <a:off x="2900260" y="3084655"/>
            <a:ext cx="6239410" cy="5232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zh-TW" altLang="en-US" sz="2800" b="1" dirty="0" smtClean="0">
                <a:latin typeface="DFKai-SB" panose="03000509000000000000" pitchFamily="65" charset="-120"/>
                <a:ea typeface="DFKai-SB" panose="03000509000000000000" pitchFamily="65" charset="-120"/>
                <a:sym typeface="宋体" panose="02010600030101010101" pitchFamily="2" charset="-122"/>
              </a:rPr>
              <a:t>國家</a:t>
            </a:r>
            <a:r>
              <a:rPr lang="zh-CN" altLang="en-US" sz="2800" b="1" dirty="0" smtClean="0">
                <a:latin typeface="DFKai-SB" panose="03000509000000000000" pitchFamily="65" charset="-120"/>
                <a:ea typeface="DFKai-SB" panose="03000509000000000000" pitchFamily="65" charset="-120"/>
                <a:sym typeface="宋体" panose="02010600030101010101" pitchFamily="2" charset="-122"/>
              </a:rPr>
              <a:t>消除</a:t>
            </a:r>
            <a:r>
              <a:rPr lang="zh-CN" altLang="en-US" sz="2800" b="1" dirty="0">
                <a:latin typeface="DFKai-SB" panose="03000509000000000000" pitchFamily="65" charset="-120"/>
                <a:ea typeface="DFKai-SB" panose="03000509000000000000" pitchFamily="65" charset="-120"/>
                <a:sym typeface="宋体" panose="02010600030101010101" pitchFamily="2" charset="-122"/>
              </a:rPr>
              <a:t>和控制</a:t>
            </a:r>
            <a:r>
              <a:rPr lang="zh-CN" altLang="en-US" sz="2800" b="1" dirty="0" smtClean="0">
                <a:latin typeface="DFKai-SB" panose="03000509000000000000" pitchFamily="65" charset="-120"/>
                <a:ea typeface="DFKai-SB" panose="03000509000000000000" pitchFamily="65" charset="-120"/>
                <a:sym typeface="宋体" panose="02010600030101010101" pitchFamily="2" charset="-122"/>
              </a:rPr>
              <a:t>疾病</a:t>
            </a:r>
            <a:r>
              <a:rPr lang="zh-TW" altLang="en-US" sz="2800" b="1" dirty="0" smtClean="0">
                <a:latin typeface="DFKai-SB" panose="03000509000000000000" pitchFamily="65" charset="-120"/>
                <a:ea typeface="DFKai-SB" panose="03000509000000000000" pitchFamily="65" charset="-120"/>
                <a:sym typeface="宋体" panose="02010600030101010101" pitchFamily="2" charset="-122"/>
              </a:rPr>
              <a:t>的重要里程舉隅</a:t>
            </a:r>
            <a:endParaRPr lang="zh-CN" altLang="en-US" sz="2800" b="1" dirty="0">
              <a:latin typeface="DFKai-SB" panose="03000509000000000000" pitchFamily="65" charset="-120"/>
              <a:ea typeface="DFKai-SB" panose="03000509000000000000" pitchFamily="65" charset="-120"/>
            </a:endParaRPr>
          </a:p>
        </p:txBody>
      </p:sp>
      <p:sp>
        <p:nvSpPr>
          <p:cNvPr id="55" name="Freeform 5">
            <a:extLst>
              <a:ext uri="{FF2B5EF4-FFF2-40B4-BE49-F238E27FC236}">
                <a16:creationId xmlns:a16="http://schemas.microsoft.com/office/drawing/2014/main" id="{401AF706-EE20-4645-A3AD-72D3F7E98810}"/>
              </a:ext>
            </a:extLst>
          </p:cNvPr>
          <p:cNvSpPr/>
          <p:nvPr/>
        </p:nvSpPr>
        <p:spPr bwMode="auto">
          <a:xfrm>
            <a:off x="3721707" y="760214"/>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6" name="Rectangle 65"/>
          <p:cNvSpPr/>
          <p:nvPr/>
        </p:nvSpPr>
        <p:spPr>
          <a:xfrm>
            <a:off x="187573" y="5949824"/>
            <a:ext cx="10477258" cy="861774"/>
          </a:xfrm>
          <a:prstGeom prst="rect">
            <a:avLst/>
          </a:prstGeom>
        </p:spPr>
        <p:txBody>
          <a:bodyPr wrap="square">
            <a:spAutoFit/>
          </a:bodyPr>
          <a:lstStyle/>
          <a:p>
            <a:pPr marL="228600" indent="-228600">
              <a:buFont typeface="+mj-lt"/>
              <a:buAutoNum type="arabicPeriod"/>
            </a:pPr>
            <a:r>
              <a:rPr lang="zh-TW" altLang="en-US" sz="1000" dirty="0" smtClean="0">
                <a:latin typeface="Times New Roman" panose="02020603050405020304" pitchFamily="18" charset="0"/>
                <a:ea typeface="標楷體" panose="03000509000000000000" pitchFamily="65" charset="-120"/>
                <a:cs typeface="Times New Roman" panose="02020603050405020304" pitchFamily="18" charset="0"/>
              </a:rPr>
              <a:t>中國政府網 </a:t>
            </a:r>
            <a:r>
              <a:rPr lang="en-US" altLang="zh-TW" sz="10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0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sz="1000" dirty="0">
                <a:latin typeface="Times New Roman" panose="02020603050405020304" pitchFamily="18" charset="0"/>
                <a:ea typeface="標楷體" panose="03000509000000000000" pitchFamily="65" charset="-120"/>
                <a:cs typeface="Times New Roman" panose="02020603050405020304" pitchFamily="18" charset="0"/>
              </a:rPr>
              <a:t>://</a:t>
            </a:r>
            <a:r>
              <a:rPr lang="en-US" sz="1000" dirty="0" smtClean="0">
                <a:latin typeface="Times New Roman" panose="02020603050405020304" pitchFamily="18" charset="0"/>
                <a:ea typeface="標楷體" panose="03000509000000000000" pitchFamily="65" charset="-120"/>
                <a:cs typeface="Times New Roman" panose="02020603050405020304" pitchFamily="18" charset="0"/>
              </a:rPr>
              <a:t>www.gov.cn/gongbao/content/2003/content_62505.htm</a:t>
            </a:r>
            <a:r>
              <a:rPr lang="en-US" altLang="zh-TW" sz="1000" dirty="0">
                <a:latin typeface="Times New Roman" panose="02020603050405020304" pitchFamily="18" charset="0"/>
                <a:ea typeface="標楷體" panose="03000509000000000000" pitchFamily="65" charset="-120"/>
                <a:cs typeface="Times New Roman" panose="02020603050405020304" pitchFamily="18" charset="0"/>
              </a:rPr>
              <a:t>); (http://</a:t>
            </a:r>
            <a:r>
              <a:rPr lang="en-US" altLang="zh-TW" sz="1000" dirty="0" smtClean="0">
                <a:latin typeface="Times New Roman" panose="02020603050405020304" pitchFamily="18" charset="0"/>
                <a:ea typeface="標楷體" panose="03000509000000000000" pitchFamily="65" charset="-120"/>
                <a:cs typeface="Times New Roman" panose="02020603050405020304" pitchFamily="18" charset="0"/>
              </a:rPr>
              <a:t>www.gov.cn/zhengce/content/2009-09/11/content_6153.htm</a:t>
            </a:r>
            <a:r>
              <a:rPr lang="en-US" altLang="zh-TW" sz="1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0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TW" sz="10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dirty="0" smtClean="0">
                <a:latin typeface="Times New Roman" panose="02020603050405020304" pitchFamily="18" charset="0"/>
                <a:ea typeface="標楷體" panose="03000509000000000000" pitchFamily="65" charset="-120"/>
                <a:cs typeface="Times New Roman" panose="02020603050405020304" pitchFamily="18" charset="0"/>
              </a:rPr>
              <a:t>www.gov.cn/xinwen/2020-07/28/content_5530817.htm)</a:t>
            </a:r>
            <a:endParaRPr lang="en-US" sz="10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228600" indent="-228600">
              <a:buFont typeface="+mj-lt"/>
              <a:buAutoNum type="arabicPeriod"/>
            </a:pPr>
            <a:r>
              <a:rPr lang="zh-TW" altLang="en-US" sz="1000" dirty="0" smtClean="0">
                <a:latin typeface="Times New Roman" panose="02020603050405020304" pitchFamily="18" charset="0"/>
                <a:ea typeface="標楷體" panose="03000509000000000000" pitchFamily="65" charset="-120"/>
                <a:cs typeface="Times New Roman" panose="02020603050405020304" pitchFamily="18" charset="0"/>
              </a:rPr>
              <a:t>國家衞健委 醫</a:t>
            </a:r>
            <a:r>
              <a:rPr lang="zh-TW" altLang="en-US" sz="1000" dirty="0">
                <a:latin typeface="Times New Roman" panose="02020603050405020304" pitchFamily="18" charset="0"/>
                <a:ea typeface="標楷體" panose="03000509000000000000" pitchFamily="65" charset="-120"/>
                <a:cs typeface="Times New Roman" panose="02020603050405020304" pitchFamily="18" charset="0"/>
              </a:rPr>
              <a:t>政醫管</a:t>
            </a:r>
            <a:r>
              <a:rPr lang="zh-TW" altLang="en-US" sz="1000" dirty="0" smtClean="0">
                <a:latin typeface="Times New Roman" panose="02020603050405020304" pitchFamily="18" charset="0"/>
                <a:ea typeface="標楷體" panose="03000509000000000000" pitchFamily="65" charset="-120"/>
                <a:cs typeface="Times New Roman" panose="02020603050405020304" pitchFamily="18" charset="0"/>
              </a:rPr>
              <a:t>局 </a:t>
            </a:r>
            <a:r>
              <a:rPr lang="en-US" altLang="zh-TW" sz="1000" dirty="0" smtClean="0">
                <a:latin typeface="Times New Roman" panose="02020603050405020304" pitchFamily="18" charset="0"/>
                <a:ea typeface="標楷體" panose="03000509000000000000" pitchFamily="65" charset="-120"/>
                <a:cs typeface="Times New Roman" panose="02020603050405020304" pitchFamily="18" charset="0"/>
                <a:hlinkClick r:id="rId4"/>
              </a:rPr>
              <a:t>(</a:t>
            </a:r>
            <a:r>
              <a:rPr lang="en-US" sz="10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sz="1000" dirty="0">
                <a:latin typeface="Times New Roman" panose="02020603050405020304" pitchFamily="18" charset="0"/>
                <a:ea typeface="標楷體" panose="03000509000000000000" pitchFamily="65" charset="-120"/>
                <a:cs typeface="Times New Roman" panose="02020603050405020304" pitchFamily="18" charset="0"/>
              </a:rPr>
              <a:t>://</a:t>
            </a:r>
            <a:r>
              <a:rPr lang="en-US" sz="1000" dirty="0" smtClean="0">
                <a:latin typeface="Times New Roman" panose="02020603050405020304" pitchFamily="18" charset="0"/>
                <a:ea typeface="標楷體" panose="03000509000000000000" pitchFamily="65" charset="-120"/>
                <a:cs typeface="Times New Roman" panose="02020603050405020304" pitchFamily="18" charset="0"/>
              </a:rPr>
              <a:t>www.nhc.gov.cn/xcs/wsjksy/201909/ec95e9865e39452ab20683ab70499fb3.shtml</a:t>
            </a:r>
            <a:r>
              <a:rPr lang="en-US" altLang="zh-TW" sz="1000" dirty="0" smtClean="0">
                <a:latin typeface="Times New Roman" panose="02020603050405020304" pitchFamily="18" charset="0"/>
                <a:ea typeface="標楷體" panose="03000509000000000000" pitchFamily="65" charset="-120"/>
                <a:cs typeface="Times New Roman" panose="02020603050405020304" pitchFamily="18" charset="0"/>
              </a:rPr>
              <a:t>) ; (</a:t>
            </a:r>
            <a:r>
              <a:rPr lang="en-US" sz="10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sz="1000" dirty="0">
                <a:latin typeface="Times New Roman" panose="02020603050405020304" pitchFamily="18" charset="0"/>
                <a:ea typeface="標楷體" panose="03000509000000000000" pitchFamily="65" charset="-120"/>
                <a:cs typeface="Times New Roman" panose="02020603050405020304" pitchFamily="18" charset="0"/>
              </a:rPr>
              <a:t>://</a:t>
            </a:r>
            <a:r>
              <a:rPr lang="en-US" sz="1000" dirty="0" smtClean="0">
                <a:latin typeface="Times New Roman" panose="02020603050405020304" pitchFamily="18" charset="0"/>
                <a:ea typeface="標楷體" panose="03000509000000000000" pitchFamily="65" charset="-120"/>
                <a:cs typeface="Times New Roman" panose="02020603050405020304" pitchFamily="18" charset="0"/>
              </a:rPr>
              <a:t>www.nhc.gov.cn/wsb/pwsyw/200811/38281.shtml</a:t>
            </a:r>
            <a:r>
              <a:rPr lang="en-US" altLang="zh-TW" sz="1000" dirty="0" smtClean="0">
                <a:latin typeface="Times New Roman" panose="02020603050405020304" pitchFamily="18" charset="0"/>
                <a:ea typeface="標楷體" panose="03000509000000000000" pitchFamily="65" charset="-120"/>
                <a:cs typeface="Times New Roman" panose="02020603050405020304" pitchFamily="18" charset="0"/>
              </a:rPr>
              <a:t>); (http</a:t>
            </a:r>
            <a:r>
              <a:rPr lang="en-US" altLang="zh-TW" sz="10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dirty="0" smtClean="0">
                <a:latin typeface="Times New Roman" panose="02020603050405020304" pitchFamily="18" charset="0"/>
                <a:ea typeface="標楷體" panose="03000509000000000000" pitchFamily="65" charset="-120"/>
                <a:cs typeface="Times New Roman" panose="02020603050405020304" pitchFamily="18" charset="0"/>
              </a:rPr>
              <a:t>www.nhc.gov.cn/yzygj/s7652/201506/898dc6013aad4e4aa8a4bbef974853e2.shtml); (http</a:t>
            </a:r>
            <a:r>
              <a:rPr lang="en-US" altLang="zh-TW" sz="10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dirty="0" smtClean="0">
                <a:latin typeface="Times New Roman" panose="02020603050405020304" pitchFamily="18" charset="0"/>
                <a:ea typeface="標楷體" panose="03000509000000000000" pitchFamily="65" charset="-120"/>
                <a:cs typeface="Times New Roman" panose="02020603050405020304" pitchFamily="18" charset="0"/>
              </a:rPr>
              <a:t>www.nhc.gov.cn/xcs/s7847/201904/c3e7050d4e5c4021ac1cb1681c702a67.shtml)</a:t>
            </a:r>
            <a:endParaRPr lang="en-US" sz="10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228600" indent="-228600">
              <a:buFont typeface="+mj-lt"/>
              <a:buAutoNum type="arabicPeriod"/>
            </a:pPr>
            <a:r>
              <a:rPr lang="zh-TW" altLang="en-US" sz="1000" dirty="0" smtClean="0">
                <a:latin typeface="Times New Roman" panose="02020603050405020304" pitchFamily="18" charset="0"/>
                <a:ea typeface="標楷體" panose="03000509000000000000" pitchFamily="65" charset="-120"/>
                <a:cs typeface="Times New Roman" panose="02020603050405020304" pitchFamily="18" charset="0"/>
              </a:rPr>
              <a:t>世界衞生組織 </a:t>
            </a:r>
            <a:r>
              <a:rPr lang="en-US" altLang="zh-TW" sz="10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0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000" dirty="0">
                <a:latin typeface="Times New Roman" panose="02020603050405020304" pitchFamily="18" charset="0"/>
                <a:ea typeface="標楷體" panose="03000509000000000000" pitchFamily="65" charset="-120"/>
                <a:cs typeface="Times New Roman" panose="02020603050405020304" pitchFamily="18" charset="0"/>
              </a:rPr>
              <a:t>://</a:t>
            </a:r>
            <a:r>
              <a:rPr lang="en-US" sz="1000" dirty="0" smtClean="0">
                <a:latin typeface="Times New Roman" panose="02020603050405020304" pitchFamily="18" charset="0"/>
                <a:ea typeface="標楷體" panose="03000509000000000000" pitchFamily="65" charset="-120"/>
                <a:cs typeface="Times New Roman" panose="02020603050405020304" pitchFamily="18" charset="0"/>
              </a:rPr>
              <a:t>www.who.int/zh/news/item/30-06-2021-from-30-million-cases-to-zero-china-is-certified-malaria-free-by-who</a:t>
            </a:r>
            <a:r>
              <a:rPr lang="en-US" altLang="zh-TW" sz="10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6" name="投影片編號版面配置區 15"/>
          <p:cNvSpPr>
            <a:spLocks noGrp="1"/>
          </p:cNvSpPr>
          <p:nvPr>
            <p:ph type="sldNum" sz="quarter" idx="10"/>
          </p:nvPr>
        </p:nvSpPr>
        <p:spPr/>
        <p:txBody>
          <a:bodyPr/>
          <a:lstStyle/>
          <a:p>
            <a:pPr>
              <a:defRPr/>
            </a:pPr>
            <a:fld id="{C68A1375-C6F2-41F5-93BB-BAEEB18A553A}" type="slidenum">
              <a:rPr lang="en-US" altLang="en-US" smtClean="0"/>
              <a:pPr>
                <a:defRPr/>
              </a:pPr>
              <a:t>5</a:t>
            </a:fld>
            <a:endParaRPr lang="en-US" altLang="en-US"/>
          </a:p>
        </p:txBody>
      </p:sp>
    </p:spTree>
    <p:extLst>
      <p:ext uri="{BB962C8B-B14F-4D97-AF65-F5344CB8AC3E}">
        <p14:creationId xmlns:p14="http://schemas.microsoft.com/office/powerpoint/2010/main" val="9115490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08557B9A-91A4-405A-A202-24A85BDCC0F3}"/>
              </a:ext>
            </a:extLst>
          </p:cNvPr>
          <p:cNvSpPr/>
          <p:nvPr/>
        </p:nvSpPr>
        <p:spPr>
          <a:xfrm>
            <a:off x="305253" y="1360223"/>
            <a:ext cx="11372873" cy="2308324"/>
          </a:xfrm>
          <a:prstGeom prst="rect">
            <a:avLst/>
          </a:prstGeom>
          <a:solidFill>
            <a:schemeClr val="accent5">
              <a:lumMod val="20000"/>
              <a:lumOff val="80000"/>
            </a:schemeClr>
          </a:solidFill>
        </p:spPr>
        <p:txBody>
          <a:bodyPr wrap="square">
            <a:spAutoFit/>
          </a:bodyPr>
          <a:lstStyle/>
          <a:p>
            <a:pPr algn="just"/>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地方病是由生物</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因素</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環境因素、</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生活方式等導致的疾病，具有很強的地域性，重病區基本上分</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布</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在貧困、偏遠農村，往往越貧困，病情越重，因貧致病、因病返貧現象突出。</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中國曾</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是地方病流行較為嚴重的國家，病情重、危害大、分</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布</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廣，</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31</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個省份不同程度地受地方病</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影響</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。多年來，國家</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以</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專門部署、專人負責、專項保障</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，防</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控地方</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病與</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脫貧攻堅任務同步完成。目前，大多數地區的地方病得到有效控制和消除。</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标题 1">
            <a:extLst>
              <a:ext uri="{FF2B5EF4-FFF2-40B4-BE49-F238E27FC236}">
                <a16:creationId xmlns:a16="http://schemas.microsoft.com/office/drawing/2014/main" id="{3FBB19AA-EA92-4409-AB7C-9703B4885D6F}"/>
              </a:ext>
            </a:extLst>
          </p:cNvPr>
          <p:cNvSpPr txBox="1">
            <a:spLocks noChangeArrowheads="1"/>
          </p:cNvSpPr>
          <p:nvPr/>
        </p:nvSpPr>
        <p:spPr bwMode="auto">
          <a:xfrm>
            <a:off x="4372691" y="766438"/>
            <a:ext cx="3264131" cy="5232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gn="ctr">
              <a:lnSpc>
                <a:spcPct val="100000"/>
              </a:lnSpc>
              <a:spcBef>
                <a:spcPct val="0"/>
              </a:spcBef>
              <a:buNone/>
              <a:defRPr sz="2800" b="1">
                <a:latin typeface="DFKai-SB" panose="03000509000000000000" pitchFamily="65" charset="-120"/>
                <a:ea typeface="DFKai-SB" panose="03000509000000000000" pitchFamily="65" charset="-120"/>
                <a:cs typeface="+mj-cs"/>
              </a:defRPr>
            </a:lvl1pPr>
          </a:lstStyle>
          <a:p>
            <a:r>
              <a:rPr lang="zh-CN" altLang="en-US" dirty="0" smtClean="0">
                <a:sym typeface="宋体" panose="02010600030101010101" pitchFamily="2" charset="-122"/>
              </a:rPr>
              <a:t>地方</a:t>
            </a:r>
            <a:r>
              <a:rPr lang="zh-CN" altLang="en-US" dirty="0">
                <a:sym typeface="宋体" panose="02010600030101010101" pitchFamily="2" charset="-122"/>
              </a:rPr>
              <a:t>病消除和控制</a:t>
            </a:r>
            <a:endParaRPr lang="zh-CN" altLang="en-US" dirty="0"/>
          </a:p>
        </p:txBody>
      </p:sp>
      <p:sp>
        <p:nvSpPr>
          <p:cNvPr id="6" name="矩形 5"/>
          <p:cNvSpPr/>
          <p:nvPr/>
        </p:nvSpPr>
        <p:spPr>
          <a:xfrm>
            <a:off x="305253" y="6449598"/>
            <a:ext cx="9968876" cy="276999"/>
          </a:xfrm>
          <a:prstGeom prst="rect">
            <a:avLst/>
          </a:prstGeom>
        </p:spPr>
        <p:txBody>
          <a:bodyPr wrap="squar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：新華網</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www.xinhuanet.com/politics/2018-12/06/c_1123813513.htm</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m.xinhuanet.com/xz/2021-05/26/c_139970960.htm)</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任意多边形: 形状 4">
            <a:extLst>
              <a:ext uri="{FF2B5EF4-FFF2-40B4-BE49-F238E27FC236}">
                <a16:creationId xmlns:a16="http://schemas.microsoft.com/office/drawing/2014/main" id="{CD5D41F3-C468-4F25-B01C-DAA0A07678B5}"/>
              </a:ext>
            </a:extLst>
          </p:cNvPr>
          <p:cNvSpPr/>
          <p:nvPr/>
        </p:nvSpPr>
        <p:spPr>
          <a:xfrm>
            <a:off x="2557449" y="148415"/>
            <a:ext cx="670768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國家</a:t>
            </a:r>
            <a:r>
              <a:rPr lang="zh-TW" altLang="en-US" sz="4000" b="1" dirty="0">
                <a:solidFill>
                  <a:srgbClr val="FFFFFF"/>
                </a:solidFill>
                <a:latin typeface="DFKai-SB" panose="03000509000000000000" pitchFamily="65" charset="-120"/>
                <a:ea typeface="DFKai-SB" panose="03000509000000000000" pitchFamily="65" charset="-120"/>
                <a:sym typeface="+mn-ea"/>
              </a:rPr>
              <a:t>對全球公共衞生的貢獻</a:t>
            </a:r>
          </a:p>
        </p:txBody>
      </p:sp>
      <p:sp>
        <p:nvSpPr>
          <p:cNvPr id="7" name="Freeform 5">
            <a:extLst>
              <a:ext uri="{FF2B5EF4-FFF2-40B4-BE49-F238E27FC236}">
                <a16:creationId xmlns:a16="http://schemas.microsoft.com/office/drawing/2014/main" id="{401AF706-EE20-4645-A3AD-72D3F7E98810}"/>
              </a:ext>
            </a:extLst>
          </p:cNvPr>
          <p:cNvSpPr/>
          <p:nvPr/>
        </p:nvSpPr>
        <p:spPr bwMode="auto">
          <a:xfrm>
            <a:off x="4067857" y="841843"/>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 name="矩形 11"/>
          <p:cNvSpPr/>
          <p:nvPr/>
        </p:nvSpPr>
        <p:spPr>
          <a:xfrm>
            <a:off x="305253" y="3864111"/>
            <a:ext cx="6702376" cy="2308324"/>
          </a:xfrm>
          <a:prstGeom prst="rect">
            <a:avLst/>
          </a:prstGeom>
          <a:solidFill>
            <a:schemeClr val="accent6">
              <a:lumMod val="20000"/>
              <a:lumOff val="80000"/>
            </a:schemeClr>
          </a:solidFill>
          <a:ln>
            <a:solidFill>
              <a:schemeClr val="accent6">
                <a:lumMod val="20000"/>
                <a:lumOff val="80000"/>
              </a:schemeClr>
            </a:solidFill>
          </a:ln>
        </p:spPr>
        <p:txBody>
          <a:bodyPr wrap="square">
            <a:spAutoFit/>
          </a:bodyPr>
          <a:lstStyle/>
          <a:p>
            <a:r>
              <a:rPr lang="zh-CN" altLang="en-US" sz="2400" dirty="0" smtClean="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大</a:t>
            </a:r>
            <a:r>
              <a:rPr lang="zh-CN" altLang="en-US" sz="2400" dirty="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骨節病是一種多發性、變形性的骨關節地方病，曾長期困擾我國西藏、青海、四川、內蒙古、陝西等地區群眾。</a:t>
            </a:r>
            <a:r>
              <a:rPr lang="en-US" altLang="zh-CN" sz="2400" dirty="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2018</a:t>
            </a:r>
            <a:r>
              <a:rPr lang="zh-CN" altLang="en-US" sz="2400" dirty="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年，</a:t>
            </a:r>
            <a:r>
              <a:rPr lang="zh-CN" altLang="en-US" sz="2400" dirty="0" smtClean="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國家</a:t>
            </a:r>
            <a:r>
              <a:rPr lang="zh-TW" altLang="en-US" sz="2400" dirty="0" smtClean="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衞</a:t>
            </a:r>
            <a:r>
              <a:rPr lang="zh-CN" altLang="en-US" sz="2400" dirty="0" smtClean="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生</a:t>
            </a:r>
            <a:r>
              <a:rPr lang="zh-CN" altLang="en-US" sz="2400" dirty="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健康委員會等十部門</a:t>
            </a:r>
            <a:r>
              <a:rPr lang="zh-CN" altLang="en-US" sz="2400" dirty="0" smtClean="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聯合開展</a:t>
            </a:r>
            <a:r>
              <a:rPr lang="zh-CN" altLang="en-US" sz="2400" dirty="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重點防控措施強化行動等任務。通過</a:t>
            </a:r>
            <a:r>
              <a:rPr lang="zh-CN" altLang="en-US" sz="2400" dirty="0" smtClean="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長期努力</a:t>
            </a:r>
            <a:r>
              <a:rPr lang="zh-CN" altLang="en-US" sz="2400" dirty="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，我國基本消除大骨節病等重點地方病</a:t>
            </a:r>
            <a:r>
              <a:rPr lang="zh-CN" altLang="en-US" sz="2400" dirty="0" smtClean="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危害。</a:t>
            </a:r>
            <a:endParaRPr lang="en-US" sz="2400" dirty="0">
              <a:solidFill>
                <a:srgbClr val="0D0D0D"/>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9" name="圖片 1">
            <a:hlinkClick r:id="rId2"/>
          </p:cNvPr>
          <p:cNvPicPr>
            <a:picLocks noChangeAspect="1"/>
          </p:cNvPicPr>
          <p:nvPr/>
        </p:nvPicPr>
        <p:blipFill rotWithShape="1">
          <a:blip r:embed="rId3"/>
          <a:srcRect r="50097" b="13670"/>
          <a:stretch/>
        </p:blipFill>
        <p:spPr>
          <a:xfrm>
            <a:off x="7269307" y="3874297"/>
            <a:ext cx="4408819" cy="2145126"/>
          </a:xfrm>
          <a:prstGeom prst="rect">
            <a:avLst/>
          </a:prstGeom>
        </p:spPr>
      </p:pic>
      <p:sp>
        <p:nvSpPr>
          <p:cNvPr id="2" name="Rectangle 1"/>
          <p:cNvSpPr/>
          <p:nvPr/>
        </p:nvSpPr>
        <p:spPr>
          <a:xfrm>
            <a:off x="7215569" y="5988809"/>
            <a:ext cx="4516293" cy="307777"/>
          </a:xfrm>
          <a:prstGeom prst="rect">
            <a:avLst/>
          </a:prstGeom>
        </p:spPr>
        <p:txBody>
          <a:bodyPr wrap="square">
            <a:spAutoFit/>
          </a:bodyPr>
          <a:lstStyle/>
          <a:p>
            <a:r>
              <a:rPr lang="zh-TW" altLang="en-US" sz="1400" dirty="0" smtClean="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點擊上圖觀看影片了解</a:t>
            </a:r>
            <a:r>
              <a:rPr lang="zh-TW" altLang="en-US" sz="1400" dirty="0">
                <a:solidFill>
                  <a:srgbClr val="0D0D0D"/>
                </a:solidFill>
                <a:latin typeface="Times New Roman" panose="02020603050405020304" pitchFamily="18" charset="0"/>
                <a:ea typeface="DFKai-SB" panose="03000509000000000000" pitchFamily="65" charset="-120"/>
                <a:cs typeface="Times New Roman" panose="02020603050405020304" pitchFamily="18" charset="0"/>
              </a:rPr>
              <a:t>大骨節病的症狀及國家防治措施。</a:t>
            </a:r>
            <a:endParaRPr lang="en-US" sz="1400" dirty="0"/>
          </a:p>
        </p:txBody>
      </p:sp>
      <p:pic>
        <p:nvPicPr>
          <p:cNvPr id="10" name="Picture 9"/>
          <p:cNvPicPr>
            <a:picLocks noChangeAspect="1"/>
          </p:cNvPicPr>
          <p:nvPr/>
        </p:nvPicPr>
        <p:blipFill>
          <a:blip r:embed="rId4"/>
          <a:stretch>
            <a:fillRect/>
          </a:stretch>
        </p:blipFill>
        <p:spPr>
          <a:xfrm>
            <a:off x="272191" y="266306"/>
            <a:ext cx="1594256" cy="580365"/>
          </a:xfrm>
          <a:prstGeom prst="rect">
            <a:avLst/>
          </a:prstGeom>
        </p:spPr>
      </p:pic>
      <p:sp>
        <p:nvSpPr>
          <p:cNvPr id="11" name="投影片編號版面配置區 10"/>
          <p:cNvSpPr>
            <a:spLocks noGrp="1"/>
          </p:cNvSpPr>
          <p:nvPr>
            <p:ph type="sldNum" sz="quarter" idx="10"/>
          </p:nvPr>
        </p:nvSpPr>
        <p:spPr/>
        <p:txBody>
          <a:bodyPr/>
          <a:lstStyle/>
          <a:p>
            <a:pPr>
              <a:defRPr/>
            </a:pPr>
            <a:fld id="{C68A1375-C6F2-41F5-93BB-BAEEB18A553A}" type="slidenum">
              <a:rPr lang="en-US" altLang="en-US" smtClean="0"/>
              <a:pPr>
                <a:defRPr/>
              </a:pPr>
              <a:t>6</a:t>
            </a:fld>
            <a:endParaRPr lang="en-US" altLang="en-US"/>
          </a:p>
        </p:txBody>
      </p:sp>
    </p:spTree>
    <p:extLst>
      <p:ext uri="{BB962C8B-B14F-4D97-AF65-F5344CB8AC3E}">
        <p14:creationId xmlns:p14="http://schemas.microsoft.com/office/powerpoint/2010/main" val="29028536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72191" y="1483562"/>
            <a:ext cx="7862035" cy="1938992"/>
          </a:xfrm>
          <a:prstGeom prst="rect">
            <a:avLst/>
          </a:prstGeom>
          <a:solidFill>
            <a:schemeClr val="accent1">
              <a:lumMod val="20000"/>
              <a:lumOff val="80000"/>
            </a:schemeClr>
          </a:solidFill>
          <a:ln>
            <a:solidFill>
              <a:schemeClr val="accent5">
                <a:lumMod val="20000"/>
                <a:lumOff val="80000"/>
              </a:schemeClr>
            </a:solidFill>
          </a:ln>
        </p:spPr>
        <p:txBody>
          <a:bodyPr wrap="square">
            <a:spAutoFit/>
          </a:bodyPr>
          <a:lstStyle/>
          <a:p>
            <a:r>
              <a:rPr lang="zh-TW" altLang="en-US" sz="2400" dirty="0" smtClean="0">
                <a:solidFill>
                  <a:srgbClr val="000000"/>
                </a:solidFill>
                <a:latin typeface="DFKai-SB" panose="03000509000000000000" pitchFamily="65" charset="-120"/>
                <a:ea typeface="DFKai-SB" panose="03000509000000000000" pitchFamily="65" charset="-120"/>
              </a:rPr>
              <a:t>鄉村環境普遍不整潔</a:t>
            </a:r>
            <a:r>
              <a:rPr lang="zh-TW" altLang="en-US" sz="2400" dirty="0">
                <a:solidFill>
                  <a:srgbClr val="000000"/>
                </a:solidFill>
                <a:latin typeface="DFKai-SB" panose="03000509000000000000" pitchFamily="65" charset="-120"/>
                <a:ea typeface="DFKai-SB" panose="03000509000000000000" pitchFamily="65" charset="-120"/>
              </a:rPr>
              <a:t>，</a:t>
            </a:r>
            <a:r>
              <a:rPr lang="zh-TW" altLang="en-US" sz="2400" dirty="0" smtClean="0">
                <a:solidFill>
                  <a:srgbClr val="000000"/>
                </a:solidFill>
                <a:latin typeface="DFKai-SB" panose="03000509000000000000" pitchFamily="65" charset="-120"/>
                <a:ea typeface="DFKai-SB" panose="03000509000000000000" pitchFamily="65" charset="-120"/>
              </a:rPr>
              <a:t>廁所衞生情況久</a:t>
            </a:r>
            <a:r>
              <a:rPr lang="zh-TW" altLang="en-US" sz="2400" dirty="0">
                <a:solidFill>
                  <a:srgbClr val="000000"/>
                </a:solidFill>
                <a:latin typeface="DFKai-SB" panose="03000509000000000000" pitchFamily="65" charset="-120"/>
                <a:ea typeface="DFKai-SB" panose="03000509000000000000" pitchFamily="65" charset="-120"/>
              </a:rPr>
              <a:t>佳</a:t>
            </a:r>
            <a:r>
              <a:rPr lang="zh-TW" altLang="en-US" sz="2400" dirty="0" smtClean="0">
                <a:solidFill>
                  <a:srgbClr val="000000"/>
                </a:solidFill>
                <a:latin typeface="DFKai-SB" panose="03000509000000000000" pitchFamily="65" charset="-120"/>
                <a:ea typeface="DFKai-SB" panose="03000509000000000000" pitchFamily="65" charset="-120"/>
              </a:rPr>
              <a:t>，</a:t>
            </a:r>
            <a:r>
              <a:rPr lang="zh-TW" altLang="en-US" sz="2400" dirty="0">
                <a:solidFill>
                  <a:srgbClr val="000000"/>
                </a:solidFill>
                <a:latin typeface="DFKai-SB" panose="03000509000000000000" pitchFamily="65" charset="-120"/>
                <a:ea typeface="DFKai-SB" panose="03000509000000000000" pitchFamily="65" charset="-120"/>
              </a:rPr>
              <a:t>令</a:t>
            </a:r>
            <a:r>
              <a:rPr lang="zh-TW" altLang="en-US" sz="2400" dirty="0" smtClean="0">
                <a:solidFill>
                  <a:srgbClr val="000000"/>
                </a:solidFill>
                <a:latin typeface="DFKai-SB" panose="03000509000000000000" pitchFamily="65" charset="-120"/>
                <a:ea typeface="DFKai-SB" panose="03000509000000000000" pitchFamily="65" charset="-120"/>
              </a:rPr>
              <a:t>疾病</a:t>
            </a:r>
            <a:r>
              <a:rPr lang="zh-TW" altLang="en-US" sz="2400" dirty="0">
                <a:solidFill>
                  <a:srgbClr val="000000"/>
                </a:solidFill>
                <a:latin typeface="DFKai-SB" panose="03000509000000000000" pitchFamily="65" charset="-120"/>
                <a:ea typeface="DFKai-SB" panose="03000509000000000000" pitchFamily="65" charset="-120"/>
              </a:rPr>
              <a:t>控制防疫工作非常困難。一些嚴重影響人們健康的腸道傳染</a:t>
            </a:r>
            <a:r>
              <a:rPr lang="zh-TW" altLang="en-US" sz="2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疾病如痢疾、傷寒等高發。在兒童群體中，蛔蟲病的患病率高達</a:t>
            </a:r>
            <a:r>
              <a:rPr lang="en-US" altLang="zh-TW" sz="2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70%</a:t>
            </a:r>
            <a:r>
              <a:rPr lang="zh-TW" altLang="en-US" sz="2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以上</a:t>
            </a:r>
            <a:r>
              <a:rPr lang="zh-TW" altLang="en-US"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。國家為改善問題進行</a:t>
            </a:r>
            <a:r>
              <a:rPr lang="zh-TW" altLang="en-US" sz="2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一場「廁所革命</a:t>
            </a:r>
            <a:r>
              <a:rPr lang="zh-TW" altLang="en-US"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」，改善</a:t>
            </a:r>
            <a:r>
              <a:rPr lang="zh-TW" altLang="en-US" sz="2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與提升</a:t>
            </a:r>
            <a:r>
              <a:rPr lang="zh-TW" altLang="en-US"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廁所衞生，保障民眾健康與推動旅遊業。</a:t>
            </a:r>
            <a:endParaRPr 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矩形 3"/>
          <p:cNvSpPr/>
          <p:nvPr/>
        </p:nvSpPr>
        <p:spPr>
          <a:xfrm>
            <a:off x="3991333" y="937997"/>
            <a:ext cx="2339102" cy="523220"/>
          </a:xfrm>
          <a:prstGeom prst="rect">
            <a:avLst/>
          </a:prstGeom>
        </p:spPr>
        <p:txBody>
          <a:bodyPr wrap="none">
            <a:spAutoFit/>
          </a:bodyPr>
          <a:lstStyle/>
          <a:p>
            <a:r>
              <a:rPr lang="zh-TW" altLang="en-US" sz="2800" b="1" dirty="0" smtClean="0">
                <a:latin typeface="DFKai-SB" panose="03000509000000000000" pitchFamily="65" charset="-120"/>
                <a:ea typeface="DFKai-SB" panose="03000509000000000000" pitchFamily="65" charset="-120"/>
              </a:rPr>
              <a:t>「廁所革命」</a:t>
            </a:r>
            <a:endParaRPr lang="en-US" sz="2800" b="1" dirty="0">
              <a:latin typeface="DFKai-SB" panose="03000509000000000000" pitchFamily="65" charset="-120"/>
              <a:ea typeface="DFKai-SB" panose="03000509000000000000" pitchFamily="65" charset="-120"/>
            </a:endParaRPr>
          </a:p>
        </p:txBody>
      </p:sp>
      <p:sp>
        <p:nvSpPr>
          <p:cNvPr id="5" name="矩形 4">
            <a:extLst>
              <a:ext uri="{FF2B5EF4-FFF2-40B4-BE49-F238E27FC236}">
                <a16:creationId xmlns:a16="http://schemas.microsoft.com/office/drawing/2014/main" id="{99461922-86B8-4B16-A839-E597BA936BDB}"/>
              </a:ext>
            </a:extLst>
          </p:cNvPr>
          <p:cNvSpPr/>
          <p:nvPr/>
        </p:nvSpPr>
        <p:spPr>
          <a:xfrm>
            <a:off x="1910127" y="3983747"/>
            <a:ext cx="4586162" cy="461665"/>
          </a:xfrm>
          <a:prstGeom prst="rect">
            <a:avLst/>
          </a:prstGeom>
        </p:spPr>
        <p:txBody>
          <a:bodyPr wrap="square">
            <a:spAutoFit/>
          </a:bodyPr>
          <a:lstStyle/>
          <a:p>
            <a:pPr algn="ctr"/>
            <a:r>
              <a:rPr lang="zh-TW" altLang="en-US" sz="2400" b="1" dirty="0" smtClean="0">
                <a:latin typeface="DFKai-SB" panose="03000509000000000000" pitchFamily="65" charset="-120"/>
                <a:ea typeface="DFKai-SB" panose="03000509000000000000" pitchFamily="65" charset="-120"/>
                <a:cs typeface="Times New Roman" panose="02020603050405020304" pitchFamily="18" charset="0"/>
              </a:rPr>
              <a:t>點擊圖像看</a:t>
            </a:r>
            <a:r>
              <a:rPr lang="zh-CN" altLang="en-US" sz="2400" b="1" dirty="0" smtClean="0">
                <a:latin typeface="DFKai-SB" panose="03000509000000000000" pitchFamily="65" charset="-120"/>
                <a:ea typeface="DFKai-SB" panose="03000509000000000000" pitchFamily="65" charset="-120"/>
                <a:cs typeface="Times New Roman" panose="02020603050405020304" pitchFamily="18" charset="0"/>
              </a:rPr>
              <a:t>視頻</a:t>
            </a:r>
            <a:r>
              <a:rPr lang="en-US" altLang="zh-CN" sz="2400" b="1" dirty="0">
                <a:latin typeface="DFKai-SB" panose="03000509000000000000" pitchFamily="65" charset="-120"/>
                <a:ea typeface="DFKai-SB" panose="03000509000000000000" pitchFamily="65" charset="-120"/>
                <a:cs typeface="Times New Roman" panose="02020603050405020304" pitchFamily="18" charset="0"/>
              </a:rPr>
              <a:t>: </a:t>
            </a:r>
            <a:endParaRPr lang="en-US" altLang="zh-CN" sz="2400" b="1" dirty="0" smtClean="0">
              <a:latin typeface="DFKai-SB" panose="03000509000000000000" pitchFamily="65" charset="-120"/>
              <a:ea typeface="DFKai-SB" panose="03000509000000000000" pitchFamily="65" charset="-120"/>
              <a:cs typeface="Times New Roman" panose="02020603050405020304" pitchFamily="18" charset="0"/>
            </a:endParaRPr>
          </a:p>
        </p:txBody>
      </p:sp>
      <p:sp>
        <p:nvSpPr>
          <p:cNvPr id="11" name="任意多边形: 形状 4">
            <a:extLst>
              <a:ext uri="{FF2B5EF4-FFF2-40B4-BE49-F238E27FC236}">
                <a16:creationId xmlns:a16="http://schemas.microsoft.com/office/drawing/2014/main" id="{CD5D41F3-C468-4F25-B01C-DAA0A07678B5}"/>
              </a:ext>
            </a:extLst>
          </p:cNvPr>
          <p:cNvSpPr/>
          <p:nvPr/>
        </p:nvSpPr>
        <p:spPr>
          <a:xfrm>
            <a:off x="2557451" y="172121"/>
            <a:ext cx="670768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國家</a:t>
            </a:r>
            <a:r>
              <a:rPr lang="zh-TW" altLang="en-US" sz="4000" b="1" dirty="0">
                <a:solidFill>
                  <a:srgbClr val="FFFFFF"/>
                </a:solidFill>
                <a:latin typeface="DFKai-SB" panose="03000509000000000000" pitchFamily="65" charset="-120"/>
                <a:ea typeface="DFKai-SB" panose="03000509000000000000" pitchFamily="65" charset="-120"/>
                <a:sym typeface="+mn-ea"/>
              </a:rPr>
              <a:t>對全球公共衞生的貢獻</a:t>
            </a:r>
          </a:p>
        </p:txBody>
      </p:sp>
      <p:pic>
        <p:nvPicPr>
          <p:cNvPr id="12" name="Picture 11">
            <a:hlinkClick r:id="rId3"/>
          </p:cNvPr>
          <p:cNvPicPr>
            <a:picLocks noChangeAspect="1"/>
          </p:cNvPicPr>
          <p:nvPr/>
        </p:nvPicPr>
        <p:blipFill>
          <a:blip r:embed="rId4"/>
          <a:stretch>
            <a:fillRect/>
          </a:stretch>
        </p:blipFill>
        <p:spPr>
          <a:xfrm>
            <a:off x="2284429" y="4612352"/>
            <a:ext cx="3688666" cy="1941798"/>
          </a:xfrm>
          <a:prstGeom prst="rect">
            <a:avLst/>
          </a:prstGeom>
        </p:spPr>
      </p:pic>
      <p:pic>
        <p:nvPicPr>
          <p:cNvPr id="13" name="Picture 12"/>
          <p:cNvPicPr>
            <a:picLocks noChangeAspect="1"/>
          </p:cNvPicPr>
          <p:nvPr/>
        </p:nvPicPr>
        <p:blipFill>
          <a:blip r:embed="rId5"/>
          <a:stretch>
            <a:fillRect/>
          </a:stretch>
        </p:blipFill>
        <p:spPr>
          <a:xfrm>
            <a:off x="8483895" y="1050919"/>
            <a:ext cx="3275725" cy="4598834"/>
          </a:xfrm>
          <a:prstGeom prst="rect">
            <a:avLst/>
          </a:prstGeom>
        </p:spPr>
      </p:pic>
      <p:sp>
        <p:nvSpPr>
          <p:cNvPr id="14" name="Freeform 5">
            <a:extLst>
              <a:ext uri="{FF2B5EF4-FFF2-40B4-BE49-F238E27FC236}">
                <a16:creationId xmlns:a16="http://schemas.microsoft.com/office/drawing/2014/main" id="{401AF706-EE20-4645-A3AD-72D3F7E98810}"/>
              </a:ext>
            </a:extLst>
          </p:cNvPr>
          <p:cNvSpPr/>
          <p:nvPr/>
        </p:nvSpPr>
        <p:spPr bwMode="auto">
          <a:xfrm>
            <a:off x="3545182" y="1050919"/>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 name="Rectangle 14"/>
          <p:cNvSpPr/>
          <p:nvPr/>
        </p:nvSpPr>
        <p:spPr>
          <a:xfrm>
            <a:off x="6325985" y="5672098"/>
            <a:ext cx="5519651" cy="1015663"/>
          </a:xfrm>
          <a:prstGeom prst="rect">
            <a:avLst/>
          </a:prstGeom>
        </p:spPr>
        <p:txBody>
          <a:bodyPr wrap="square">
            <a:spAutoFit/>
          </a:bodyPr>
          <a:lstStyle/>
          <a:p>
            <a:pPr>
              <a:spcAft>
                <a:spcPts val="0"/>
              </a:spcAft>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p>
          <a:p>
            <a:pPr marL="171450" indent="-171450">
              <a:spcAft>
                <a:spcPts val="0"/>
              </a:spcAft>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國家文化及旅遊部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zwgk.mct.gov.cn/zfxxgkml/ggfw/202012/t20201213_919285.html</a:t>
            </a:r>
            <a:r>
              <a:rPr lang="en-US" altLang="zh-TW" sz="1200" u="sng"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200" u="sng" dirty="0" smtClean="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spcAft>
                <a:spcPts val="0"/>
              </a:spcAft>
              <a:buFont typeface="Arial" panose="020B0604020202020204" pitchFamily="34" charset="0"/>
              <a:buChar char="•"/>
            </a:pP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人民網</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(http://politics.people.com.cn/BIG5/n1/2019/0919/c429373-31362516.html</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p>
          <a:p>
            <a:pPr marL="171450" indent="-171450">
              <a:spcAft>
                <a:spcPts val="0"/>
              </a:spcAft>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新華網 </a:t>
            </a:r>
            <a:r>
              <a:rPr lang="en-US" altLang="zh-TW" sz="1200" dirty="0" smtClean="0">
                <a:latin typeface="Times New Roman" panose="02020603050405020304" pitchFamily="18" charset="0"/>
                <a:ea typeface="新細明體" panose="02020500000000000000" pitchFamily="18" charset="-120"/>
                <a:cs typeface="Times New Roman" panose="02020603050405020304" pitchFamily="18" charset="0"/>
              </a:rPr>
              <a:t>(</a:t>
            </a:r>
            <a:r>
              <a:rPr lang="en-US" sz="1200" dirty="0" smtClean="0">
                <a:latin typeface="Times New Roman" panose="02020603050405020304" pitchFamily="18" charset="0"/>
                <a:ea typeface="新細明體" panose="02020500000000000000" pitchFamily="18" charset="-120"/>
                <a:cs typeface="Times New Roman" panose="02020603050405020304" pitchFamily="18" charset="0"/>
              </a:rPr>
              <a:t>http</a:t>
            </a:r>
            <a:r>
              <a:rPr lang="en-US" sz="1200" dirty="0">
                <a:latin typeface="Times New Roman" panose="02020603050405020304" pitchFamily="18" charset="0"/>
                <a:ea typeface="新細明體" panose="02020500000000000000" pitchFamily="18" charset="-120"/>
                <a:cs typeface="Times New Roman" panose="02020603050405020304" pitchFamily="18" charset="0"/>
              </a:rPr>
              <a:t>://</a:t>
            </a:r>
            <a:r>
              <a:rPr lang="en-US" sz="1200" dirty="0" smtClean="0">
                <a:latin typeface="Times New Roman" panose="02020603050405020304" pitchFamily="18" charset="0"/>
                <a:ea typeface="新細明體" panose="02020500000000000000" pitchFamily="18" charset="-120"/>
                <a:cs typeface="Times New Roman" panose="02020603050405020304" pitchFamily="18" charset="0"/>
              </a:rPr>
              <a:t>www.xinhuanet.com/politics/2021-07/25/c_1127692726.htm</a:t>
            </a:r>
            <a:r>
              <a:rPr lang="en-US" altLang="zh-TW" sz="1200" dirty="0" smtClean="0">
                <a:latin typeface="Times New Roman" panose="02020603050405020304" pitchFamily="18" charset="0"/>
                <a:ea typeface="新細明體" panose="02020500000000000000" pitchFamily="18" charset="-120"/>
                <a:cs typeface="Times New Roman" panose="02020603050405020304" pitchFamily="18" charset="0"/>
              </a:rPr>
              <a:t>)</a:t>
            </a:r>
            <a:endParaRPr lang="en-US" sz="1200" dirty="0">
              <a:effectLst/>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16" name="Picture 15"/>
          <p:cNvPicPr>
            <a:picLocks noChangeAspect="1"/>
          </p:cNvPicPr>
          <p:nvPr/>
        </p:nvPicPr>
        <p:blipFill>
          <a:blip r:embed="rId6"/>
          <a:stretch>
            <a:fillRect/>
          </a:stretch>
        </p:blipFill>
        <p:spPr>
          <a:xfrm>
            <a:off x="272191" y="266306"/>
            <a:ext cx="1594256" cy="580365"/>
          </a:xfrm>
          <a:prstGeom prst="rect">
            <a:avLst/>
          </a:prstGeom>
        </p:spPr>
      </p:pic>
      <p:sp>
        <p:nvSpPr>
          <p:cNvPr id="3" name="投影片編號版面配置區 2"/>
          <p:cNvSpPr>
            <a:spLocks noGrp="1"/>
          </p:cNvSpPr>
          <p:nvPr>
            <p:ph type="sldNum" sz="quarter" idx="10"/>
          </p:nvPr>
        </p:nvSpPr>
        <p:spPr/>
        <p:txBody>
          <a:bodyPr/>
          <a:lstStyle/>
          <a:p>
            <a:pPr>
              <a:defRPr/>
            </a:pPr>
            <a:fld id="{C68A1375-C6F2-41F5-93BB-BAEEB18A553A}" type="slidenum">
              <a:rPr lang="en-US" altLang="en-US" smtClean="0"/>
              <a:pPr>
                <a:defRPr/>
              </a:pPr>
              <a:t>7</a:t>
            </a:fld>
            <a:endParaRPr lang="en-US" altLang="en-US"/>
          </a:p>
        </p:txBody>
      </p:sp>
    </p:spTree>
    <p:extLst>
      <p:ext uri="{BB962C8B-B14F-4D97-AF65-F5344CB8AC3E}">
        <p14:creationId xmlns:p14="http://schemas.microsoft.com/office/powerpoint/2010/main" val="35577314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5F1D9402-5498-4FFD-9CE9-19C546E7ABA0}"/>
              </a:ext>
            </a:extLst>
          </p:cNvPr>
          <p:cNvSpPr txBox="1">
            <a:spLocks noChangeArrowheads="1"/>
          </p:cNvSpPr>
          <p:nvPr/>
        </p:nvSpPr>
        <p:spPr bwMode="auto">
          <a:xfrm>
            <a:off x="3267932" y="1128700"/>
            <a:ext cx="6272342" cy="5232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HK"/>
            </a:defPPr>
            <a:lvl1pPr algn="ctr">
              <a:lnSpc>
                <a:spcPct val="100000"/>
              </a:lnSpc>
              <a:spcBef>
                <a:spcPct val="0"/>
              </a:spcBef>
              <a:buNone/>
              <a:defRPr sz="2800" b="1">
                <a:latin typeface="DFKai-SB" panose="03000509000000000000" pitchFamily="65" charset="-120"/>
                <a:ea typeface="DFKai-SB" panose="03000509000000000000" pitchFamily="65" charset="-120"/>
                <a:cs typeface="+mj-cs"/>
              </a:defRPr>
            </a:lvl1pPr>
          </a:lstStyle>
          <a:p>
            <a:r>
              <a:rPr lang="zh-CN" altLang="en-US" dirty="0" smtClean="0">
                <a:sym typeface="宋体" panose="02010600030101010101" pitchFamily="2" charset="-122"/>
              </a:rPr>
              <a:t>對外衞生援助</a:t>
            </a:r>
            <a:r>
              <a:rPr lang="zh-TW" altLang="en-US" dirty="0">
                <a:sym typeface="宋体" panose="02010600030101010101" pitchFamily="2" charset="-122"/>
              </a:rPr>
              <a:t>響應公共衞生突發</a:t>
            </a:r>
            <a:r>
              <a:rPr lang="zh-TW" altLang="en-US" dirty="0" smtClean="0">
                <a:sym typeface="宋体" panose="02010600030101010101" pitchFamily="2" charset="-122"/>
              </a:rPr>
              <a:t>事件</a:t>
            </a:r>
            <a:endParaRPr lang="zh-TW" altLang="en-US" dirty="0">
              <a:sym typeface="宋体" panose="02010600030101010101" pitchFamily="2" charset="-122"/>
            </a:endParaRPr>
          </a:p>
        </p:txBody>
      </p:sp>
      <p:sp>
        <p:nvSpPr>
          <p:cNvPr id="7" name="Freeform 5">
            <a:extLst>
              <a:ext uri="{FF2B5EF4-FFF2-40B4-BE49-F238E27FC236}">
                <a16:creationId xmlns:a16="http://schemas.microsoft.com/office/drawing/2014/main" id="{4B46BE89-77B6-44AA-905E-5B0183CB0A93}"/>
              </a:ext>
            </a:extLst>
          </p:cNvPr>
          <p:cNvSpPr/>
          <p:nvPr/>
        </p:nvSpPr>
        <p:spPr bwMode="auto">
          <a:xfrm>
            <a:off x="2659464" y="1128700"/>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8" name="任意多边形: 形状 4">
            <a:extLst>
              <a:ext uri="{FF2B5EF4-FFF2-40B4-BE49-F238E27FC236}">
                <a16:creationId xmlns:a16="http://schemas.microsoft.com/office/drawing/2014/main" id="{CD5D41F3-C468-4F25-B01C-DAA0A07678B5}"/>
              </a:ext>
            </a:extLst>
          </p:cNvPr>
          <p:cNvSpPr/>
          <p:nvPr/>
        </p:nvSpPr>
        <p:spPr>
          <a:xfrm>
            <a:off x="2424578" y="283397"/>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國家</a:t>
            </a:r>
            <a:r>
              <a:rPr lang="zh-TW" altLang="en-US" sz="4000" b="1" dirty="0">
                <a:solidFill>
                  <a:srgbClr val="FFFFFF"/>
                </a:solidFill>
                <a:latin typeface="DFKai-SB" panose="03000509000000000000" pitchFamily="65" charset="-120"/>
                <a:ea typeface="DFKai-SB" panose="03000509000000000000" pitchFamily="65" charset="-120"/>
                <a:sym typeface="+mn-ea"/>
              </a:rPr>
              <a:t>對全球公共衞生的貢獻</a:t>
            </a:r>
          </a:p>
        </p:txBody>
      </p:sp>
      <p:sp>
        <p:nvSpPr>
          <p:cNvPr id="2" name="Rectangle 1"/>
          <p:cNvSpPr/>
          <p:nvPr/>
        </p:nvSpPr>
        <p:spPr>
          <a:xfrm>
            <a:off x="403103" y="1988022"/>
            <a:ext cx="7430766" cy="4093428"/>
          </a:xfrm>
          <a:prstGeom prst="rect">
            <a:avLst/>
          </a:prstGeom>
          <a:solidFill>
            <a:schemeClr val="accent6">
              <a:lumMod val="20000"/>
              <a:lumOff val="80000"/>
            </a:schemeClr>
          </a:solidFill>
          <a:ln w="38100">
            <a:solidFill>
              <a:srgbClr val="FF0000"/>
            </a:solidFill>
          </a:ln>
        </p:spPr>
        <p:txBody>
          <a:bodyPr wrap="square">
            <a:spAutoFit/>
          </a:bodyPr>
          <a:lstStyle/>
          <a:p>
            <a:pPr marL="342900" indent="-342900">
              <a:buFont typeface="Arial" panose="020B0604020202020204" pitchFamily="34" charset="0"/>
              <a:buChar char="•"/>
            </a:pPr>
            <a:r>
              <a:rPr lang="zh-TW" altLang="en-US" sz="2600" dirty="0" smtClean="0">
                <a:latin typeface="標楷體" panose="03000509000000000000" pitchFamily="65" charset="-120"/>
                <a:ea typeface="標楷體" panose="03000509000000000000" pitchFamily="65" charset="-120"/>
              </a:rPr>
              <a:t>國家積極對外提供衞生援助，是我國推動</a:t>
            </a:r>
            <a:r>
              <a:rPr lang="zh-CN" altLang="en-US" sz="2600" dirty="0" smtClean="0">
                <a:latin typeface="標楷體" panose="03000509000000000000" pitchFamily="65" charset="-120"/>
                <a:ea typeface="標楷體" panose="03000509000000000000" pitchFamily="65" charset="-120"/>
              </a:rPr>
              <a:t>人類命運共同體理念</a:t>
            </a:r>
            <a:r>
              <a:rPr lang="zh-TW" altLang="en-US" sz="2600" dirty="0" smtClean="0">
                <a:latin typeface="標楷體" panose="03000509000000000000" pitchFamily="65" charset="-120"/>
                <a:ea typeface="標楷體" panose="03000509000000000000" pitchFamily="65" charset="-120"/>
              </a:rPr>
              <a:t>，</a:t>
            </a:r>
            <a:r>
              <a:rPr lang="zh-CN" altLang="en-US" sz="2600" dirty="0" smtClean="0">
                <a:latin typeface="標楷體" panose="03000509000000000000" pitchFamily="65" charset="-120"/>
                <a:ea typeface="標楷體" panose="03000509000000000000" pitchFamily="65" charset="-120"/>
              </a:rPr>
              <a:t>引領新時代中國國際發展合作</a:t>
            </a:r>
            <a:r>
              <a:rPr lang="zh-TW" altLang="en-US" sz="2600" dirty="0" smtClean="0">
                <a:latin typeface="標楷體" panose="03000509000000000000" pitchFamily="65" charset="-120"/>
                <a:ea typeface="標楷體" panose="03000509000000000000" pitchFamily="65" charset="-120"/>
              </a:rPr>
              <a:t>的體現</a:t>
            </a:r>
            <a:r>
              <a:rPr lang="zh-TW" altLang="en-US" sz="2600" dirty="0">
                <a:latin typeface="標楷體" panose="03000509000000000000" pitchFamily="65" charset="-120"/>
                <a:ea typeface="標楷體" panose="03000509000000000000" pitchFamily="65" charset="-120"/>
              </a:rPr>
              <a:t>。</a:t>
            </a:r>
            <a:endParaRPr lang="zh-CN" altLang="en-US" sz="2600" dirty="0">
              <a:latin typeface="標楷體" panose="03000509000000000000" pitchFamily="65" charset="-120"/>
              <a:ea typeface="標楷體" panose="03000509000000000000" pitchFamily="65" charset="-120"/>
            </a:endParaRPr>
          </a:p>
          <a:p>
            <a:pPr marL="342900" indent="-342900">
              <a:buFont typeface="Arial" panose="020B0604020202020204" pitchFamily="34" charset="0"/>
              <a:buChar char="•"/>
            </a:pPr>
            <a:r>
              <a:rPr lang="en-US" altLang="zh-CN" sz="2600" dirty="0" smtClean="0">
                <a:latin typeface="標楷體" panose="03000509000000000000" pitchFamily="65" charset="-120"/>
                <a:ea typeface="標楷體" panose="03000509000000000000" pitchFamily="65" charset="-120"/>
              </a:rPr>
              <a:t>《</a:t>
            </a:r>
            <a:r>
              <a:rPr lang="zh-CN" altLang="en-US" sz="2600" dirty="0" smtClean="0">
                <a:latin typeface="標楷體" panose="03000509000000000000" pitchFamily="65" charset="-120"/>
                <a:ea typeface="標楷體" panose="03000509000000000000" pitchFamily="65" charset="-120"/>
              </a:rPr>
              <a:t>新時代的中國國際發展合作</a:t>
            </a:r>
            <a:r>
              <a:rPr lang="en-US" altLang="zh-CN" sz="2600" dirty="0" smtClean="0">
                <a:latin typeface="標楷體" panose="03000509000000000000" pitchFamily="65" charset="-120"/>
                <a:ea typeface="標楷體" panose="03000509000000000000" pitchFamily="65" charset="-120"/>
              </a:rPr>
              <a:t>》</a:t>
            </a:r>
            <a:r>
              <a:rPr lang="zh-CN" altLang="en-US" sz="2600" dirty="0" smtClean="0">
                <a:latin typeface="標楷體" panose="03000509000000000000" pitchFamily="65" charset="-120"/>
                <a:ea typeface="標楷體" panose="03000509000000000000" pitchFamily="65" charset="-120"/>
              </a:rPr>
              <a:t>白皮書</a:t>
            </a:r>
            <a:r>
              <a:rPr lang="zh-TW" altLang="en-US" sz="2600" dirty="0" smtClean="0">
                <a:latin typeface="標楷體" panose="03000509000000000000" pitchFamily="65" charset="-120"/>
                <a:ea typeface="標楷體" panose="03000509000000000000" pitchFamily="65" charset="-120"/>
              </a:rPr>
              <a:t>指出</a:t>
            </a:r>
            <a:r>
              <a:rPr lang="en-US" altLang="zh-TW" sz="2600" dirty="0" smtClean="0">
                <a:latin typeface="標楷體" panose="03000509000000000000" pitchFamily="65" charset="-120"/>
                <a:ea typeface="標楷體" panose="03000509000000000000" pitchFamily="65" charset="-120"/>
              </a:rPr>
              <a:t>: </a:t>
            </a:r>
            <a:r>
              <a:rPr lang="zh-TW" altLang="en-US" sz="2600" dirty="0">
                <a:latin typeface="標楷體" panose="03000509000000000000" pitchFamily="65" charset="-120"/>
                <a:ea typeface="標楷體" panose="03000509000000000000" pitchFamily="65" charset="-120"/>
              </a:rPr>
              <a:t>「</a:t>
            </a:r>
            <a:r>
              <a:rPr lang="zh-CN" altLang="en-US" sz="2600" dirty="0" smtClean="0">
                <a:latin typeface="標楷體" panose="03000509000000000000" pitchFamily="65" charset="-120"/>
                <a:ea typeface="標楷體" panose="03000509000000000000" pitchFamily="65" charset="-120"/>
              </a:rPr>
              <a:t>當今世界，各國相互聯繫、相互依存日益緊密，人類越來越成為你中有我、我中有你的命運共同體。新時代的中國國際發展合作，以推動構建人類命運共同體為引領，精神內涵更加豐富，目標方向更加清晰，行動實踐更有</a:t>
            </a:r>
            <a:r>
              <a:rPr lang="zh-CN" altLang="en-US" sz="2600" dirty="0">
                <a:latin typeface="標楷體" panose="03000509000000000000" pitchFamily="65" charset="-120"/>
                <a:ea typeface="標楷體" panose="03000509000000000000" pitchFamily="65" charset="-120"/>
              </a:rPr>
              <a:t>活力。」</a:t>
            </a:r>
          </a:p>
        </p:txBody>
      </p:sp>
      <p:pic>
        <p:nvPicPr>
          <p:cNvPr id="5" name="Picture 4">
            <a:hlinkClick r:id="rId2"/>
          </p:cNvPr>
          <p:cNvPicPr>
            <a:picLocks noChangeAspect="1"/>
          </p:cNvPicPr>
          <p:nvPr/>
        </p:nvPicPr>
        <p:blipFill>
          <a:blip r:embed="rId3"/>
          <a:stretch>
            <a:fillRect/>
          </a:stretch>
        </p:blipFill>
        <p:spPr>
          <a:xfrm>
            <a:off x="7974198" y="1988021"/>
            <a:ext cx="3766354" cy="2558099"/>
          </a:xfrm>
          <a:prstGeom prst="rect">
            <a:avLst/>
          </a:prstGeom>
        </p:spPr>
      </p:pic>
      <p:sp>
        <p:nvSpPr>
          <p:cNvPr id="11" name="Rectangle 10"/>
          <p:cNvSpPr/>
          <p:nvPr/>
        </p:nvSpPr>
        <p:spPr>
          <a:xfrm>
            <a:off x="8141120" y="5035010"/>
            <a:ext cx="3416320" cy="923330"/>
          </a:xfrm>
          <a:prstGeom prst="rect">
            <a:avLst/>
          </a:prstGeom>
        </p:spPr>
        <p:txBody>
          <a:bodyPr wrap="none">
            <a:spAutoFit/>
          </a:bodyPr>
          <a:lstStyle/>
          <a:p>
            <a:r>
              <a:rPr lang="zh-TW" altLang="en-US" dirty="0" smtClean="0">
                <a:latin typeface="標楷體" panose="03000509000000000000" pitchFamily="65" charset="-120"/>
                <a:ea typeface="標楷體" panose="03000509000000000000" pitchFamily="65" charset="-120"/>
              </a:rPr>
              <a:t>點擊圖像閱讀白皮書 </a:t>
            </a:r>
            <a:endParaRPr lang="en-US" altLang="zh-TW" dirty="0" smtClean="0">
              <a:latin typeface="標楷體" panose="03000509000000000000" pitchFamily="65" charset="-120"/>
              <a:ea typeface="標楷體" panose="03000509000000000000" pitchFamily="65" charset="-120"/>
            </a:endParaRPr>
          </a:p>
          <a:p>
            <a:r>
              <a:rPr lang="zh-CN" altLang="en-US" dirty="0" smtClean="0">
                <a:latin typeface="標楷體" panose="03000509000000000000" pitchFamily="65" charset="-120"/>
                <a:ea typeface="標楷體" panose="03000509000000000000" pitchFamily="65" charset="-120"/>
              </a:rPr>
              <a:t>五、攜手應對全球人道主義挑戰</a:t>
            </a:r>
            <a:endParaRPr lang="en-US" altLang="zh-CN" dirty="0" smtClean="0">
              <a:latin typeface="標楷體" panose="03000509000000000000" pitchFamily="65" charset="-120"/>
              <a:ea typeface="標楷體" panose="03000509000000000000" pitchFamily="65" charset="-120"/>
            </a:endParaRPr>
          </a:p>
          <a:p>
            <a:r>
              <a:rPr lang="zh-CN" altLang="en-US" dirty="0" smtClean="0">
                <a:latin typeface="標楷體" panose="03000509000000000000" pitchFamily="65" charset="-120"/>
                <a:ea typeface="標楷體" panose="03000509000000000000" pitchFamily="65" charset="-120"/>
              </a:rPr>
              <a:t>（二）</a:t>
            </a:r>
            <a:r>
              <a:rPr lang="zh-CN" altLang="en-US" dirty="0">
                <a:latin typeface="標楷體" panose="03000509000000000000" pitchFamily="65" charset="-120"/>
                <a:ea typeface="標楷體" panose="03000509000000000000" pitchFamily="65" charset="-120"/>
              </a:rPr>
              <a:t>響應公共衞生</a:t>
            </a:r>
            <a:r>
              <a:rPr lang="zh-CN" altLang="en-US" dirty="0" smtClean="0">
                <a:latin typeface="標楷體" panose="03000509000000000000" pitchFamily="65" charset="-120"/>
                <a:ea typeface="標楷體" panose="03000509000000000000" pitchFamily="65" charset="-120"/>
              </a:rPr>
              <a:t>突發事件</a:t>
            </a:r>
            <a:endParaRPr lang="en-US" dirty="0">
              <a:latin typeface="標楷體" panose="03000509000000000000" pitchFamily="65" charset="-120"/>
              <a:ea typeface="標楷體" panose="03000509000000000000" pitchFamily="65" charset="-120"/>
            </a:endParaRPr>
          </a:p>
        </p:txBody>
      </p:sp>
      <p:sp>
        <p:nvSpPr>
          <p:cNvPr id="14" name="Up Arrow 13"/>
          <p:cNvSpPr/>
          <p:nvPr/>
        </p:nvSpPr>
        <p:spPr>
          <a:xfrm>
            <a:off x="9620680" y="4546120"/>
            <a:ext cx="457200" cy="48889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投影片編號版面配置區 2"/>
          <p:cNvSpPr>
            <a:spLocks noGrp="1"/>
          </p:cNvSpPr>
          <p:nvPr>
            <p:ph type="sldNum" sz="quarter" idx="10"/>
          </p:nvPr>
        </p:nvSpPr>
        <p:spPr/>
        <p:txBody>
          <a:bodyPr/>
          <a:lstStyle/>
          <a:p>
            <a:pPr>
              <a:defRPr/>
            </a:pPr>
            <a:fld id="{C68A1375-C6F2-41F5-93BB-BAEEB18A553A}" type="slidenum">
              <a:rPr lang="en-US" altLang="en-US" smtClean="0"/>
              <a:pPr>
                <a:defRPr/>
              </a:pPr>
              <a:t>8</a:t>
            </a:fld>
            <a:endParaRPr lang="en-US" altLang="en-US"/>
          </a:p>
        </p:txBody>
      </p:sp>
    </p:spTree>
    <p:extLst>
      <p:ext uri="{BB962C8B-B14F-4D97-AF65-F5344CB8AC3E}">
        <p14:creationId xmlns:p14="http://schemas.microsoft.com/office/powerpoint/2010/main" val="20274949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9461922-86B8-4B16-A839-E597BA936BDB}"/>
              </a:ext>
            </a:extLst>
          </p:cNvPr>
          <p:cNvSpPr/>
          <p:nvPr/>
        </p:nvSpPr>
        <p:spPr>
          <a:xfrm>
            <a:off x="3918882" y="3568658"/>
            <a:ext cx="7804415" cy="646331"/>
          </a:xfrm>
          <a:prstGeom prst="rect">
            <a:avLst/>
          </a:prstGeom>
          <a:solidFill>
            <a:schemeClr val="accent3">
              <a:lumMod val="20000"/>
              <a:lumOff val="80000"/>
            </a:schemeClr>
          </a:solidFill>
        </p:spPr>
        <p:txBody>
          <a:bodyPr wrap="square">
            <a:spAutoFit/>
          </a:bodyPr>
          <a:lstStyle/>
          <a:p>
            <a:pPr algn="ctr"/>
            <a:r>
              <a:rPr lang="zh-CN" altLang="en-US" sz="2400" b="1" dirty="0">
                <a:latin typeface="DFKai-SB" panose="03000509000000000000" pitchFamily="65" charset="-120"/>
                <a:ea typeface="DFKai-SB" panose="03000509000000000000" pitchFamily="65" charset="-120"/>
                <a:cs typeface="Times New Roman" panose="02020603050405020304" pitchFamily="18" charset="0"/>
              </a:rPr>
              <a:t>視頻</a:t>
            </a:r>
            <a:r>
              <a:rPr lang="en-US" altLang="zh-CN" sz="2400" b="1" dirty="0">
                <a:latin typeface="DFKai-SB" panose="03000509000000000000" pitchFamily="65" charset="-120"/>
                <a:ea typeface="DFKai-SB" panose="03000509000000000000" pitchFamily="65" charset="-120"/>
                <a:cs typeface="Times New Roman" panose="02020603050405020304" pitchFamily="18" charset="0"/>
              </a:rPr>
              <a:t>: </a:t>
            </a:r>
            <a:r>
              <a:rPr lang="zh-CN" altLang="en-US" sz="2400" b="1" dirty="0">
                <a:latin typeface="DFKai-SB" panose="03000509000000000000" pitchFamily="65" charset="-120"/>
                <a:ea typeface="DFKai-SB" panose="03000509000000000000" pitchFamily="65" charset="-120"/>
                <a:cs typeface="Times New Roman" panose="02020603050405020304" pitchFamily="18" charset="0"/>
              </a:rPr>
              <a:t>全球</a:t>
            </a:r>
            <a:r>
              <a:rPr lang="zh-CN" altLang="en-US" sz="2400" b="1" dirty="0" smtClean="0">
                <a:latin typeface="DFKai-SB" panose="03000509000000000000" pitchFamily="65" charset="-120"/>
                <a:ea typeface="DFKai-SB" panose="03000509000000000000" pitchFamily="65" charset="-120"/>
                <a:cs typeface="Times New Roman" panose="02020603050405020304" pitchFamily="18" charset="0"/>
              </a:rPr>
              <a:t>公共衞生</a:t>
            </a:r>
            <a:r>
              <a:rPr lang="zh-CN" altLang="en-US" sz="2400" b="1" dirty="0">
                <a:latin typeface="DFKai-SB" panose="03000509000000000000" pitchFamily="65" charset="-120"/>
                <a:ea typeface="DFKai-SB" panose="03000509000000000000" pitchFamily="65" charset="-120"/>
                <a:cs typeface="Times New Roman" panose="02020603050405020304" pitchFamily="18" charset="0"/>
              </a:rPr>
              <a:t>領域中國貢獻</a:t>
            </a:r>
            <a:r>
              <a:rPr lang="zh-CN" altLang="en-US" sz="2400" b="1" dirty="0" smtClean="0">
                <a:latin typeface="DFKai-SB" panose="03000509000000000000" pitchFamily="65" charset="-120"/>
                <a:ea typeface="DFKai-SB" panose="03000509000000000000" pitchFamily="65" charset="-120"/>
                <a:cs typeface="Times New Roman" panose="02020603050405020304" pitchFamily="18" charset="0"/>
              </a:rPr>
              <a:t>突出</a:t>
            </a:r>
            <a:endParaRPr lang="en-US" altLang="zh-CN" dirty="0" smtClean="0">
              <a:latin typeface="DFKai-SB" panose="03000509000000000000" pitchFamily="65" charset="-120"/>
              <a:ea typeface="DFKai-SB" panose="03000509000000000000" pitchFamily="65" charset="-120"/>
              <a:cs typeface="Times New Roman" panose="02020603050405020304" pitchFamily="18" charset="0"/>
            </a:endParaRPr>
          </a:p>
          <a:p>
            <a:r>
              <a:rPr lang="zh-TW" altLang="en-US" sz="1200" dirty="0" smtClean="0">
                <a:latin typeface="DFKai-SB" panose="03000509000000000000" pitchFamily="65" charset="-120"/>
                <a:ea typeface="DFKai-SB" panose="03000509000000000000" pitchFamily="65" charset="-120"/>
                <a:cs typeface="Times New Roman" panose="02020603050405020304" pitchFamily="18" charset="0"/>
              </a:rPr>
              <a:t>影片</a:t>
            </a:r>
            <a:r>
              <a:rPr lang="zh-CN" altLang="en-US" sz="1200" dirty="0" smtClean="0">
                <a:latin typeface="DFKai-SB" panose="03000509000000000000" pitchFamily="65" charset="-120"/>
                <a:ea typeface="DFKai-SB" panose="03000509000000000000" pitchFamily="65" charset="-120"/>
                <a:cs typeface="Times New Roman" panose="02020603050405020304" pitchFamily="18" charset="0"/>
              </a:rPr>
              <a:t>來源：</a:t>
            </a:r>
            <a:r>
              <a:rPr lang="zh-TW" altLang="en-US" sz="1200" dirty="0" smtClean="0">
                <a:latin typeface="DFKai-SB" panose="03000509000000000000" pitchFamily="65" charset="-120"/>
                <a:ea typeface="DFKai-SB" panose="03000509000000000000" pitchFamily="65" charset="-120"/>
                <a:cs typeface="Times New Roman" panose="02020603050405020304" pitchFamily="18" charset="0"/>
              </a:rPr>
              <a:t>央視</a:t>
            </a:r>
            <a:r>
              <a:rPr lang="en-US" altLang="zh-TW" sz="1200" dirty="0" smtClean="0">
                <a:latin typeface="DFKai-SB" panose="03000509000000000000" pitchFamily="65" charset="-120"/>
                <a:ea typeface="DFKai-SB" panose="03000509000000000000" pitchFamily="65" charset="-120"/>
                <a:cs typeface="Times New Roman" panose="02020603050405020304" pitchFamily="18" charset="0"/>
              </a:rPr>
              <a:t>(</a:t>
            </a: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://tv.cctv.com/2015/09/27/VIDE1443312115223350.shtml?spm=C53156045404.P4HrRJ64VBfu.0.</a:t>
            </a: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0</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文本框 4">
            <a:extLst>
              <a:ext uri="{FF2B5EF4-FFF2-40B4-BE49-F238E27FC236}">
                <a16:creationId xmlns:a16="http://schemas.microsoft.com/office/drawing/2014/main" id="{4B4DFB3D-795E-4016-9318-3C3AB354C0E3}"/>
              </a:ext>
            </a:extLst>
          </p:cNvPr>
          <p:cNvSpPr txBox="1"/>
          <p:nvPr/>
        </p:nvSpPr>
        <p:spPr>
          <a:xfrm>
            <a:off x="3918882" y="3074137"/>
            <a:ext cx="7804416" cy="461665"/>
          </a:xfrm>
          <a:prstGeom prst="rect">
            <a:avLst/>
          </a:prstGeom>
          <a:noFill/>
        </p:spPr>
        <p:txBody>
          <a:bodyPr wrap="square" rtlCol="0">
            <a:spAutoFit/>
          </a:bodyPr>
          <a:lstStyle/>
          <a:p>
            <a:r>
              <a:rPr lang="zh-TW" altLang="en-US" sz="2400" dirty="0" smtClean="0">
                <a:latin typeface="DFKai-SB" panose="03000509000000000000" pitchFamily="65" charset="-120"/>
                <a:ea typeface="DFKai-SB" panose="03000509000000000000" pitchFamily="65" charset="-120"/>
              </a:rPr>
              <a:t>點擊圖片</a:t>
            </a:r>
            <a:r>
              <a:rPr lang="zh-CN" altLang="en-US" sz="2400" dirty="0" smtClean="0">
                <a:latin typeface="DFKai-SB" panose="03000509000000000000" pitchFamily="65" charset="-120"/>
                <a:ea typeface="DFKai-SB" panose="03000509000000000000" pitchFamily="65" charset="-120"/>
              </a:rPr>
              <a:t>觀看視頻</a:t>
            </a:r>
            <a:r>
              <a:rPr lang="zh-TW" altLang="en-US" sz="2400" dirty="0" smtClean="0">
                <a:latin typeface="DFKai-SB" panose="03000509000000000000" pitchFamily="65" charset="-120"/>
                <a:ea typeface="DFKai-SB" panose="03000509000000000000" pitchFamily="65" charset="-120"/>
              </a:rPr>
              <a:t>了</a:t>
            </a:r>
            <a:r>
              <a:rPr lang="zh-CN" altLang="en-US" sz="2400" dirty="0" smtClean="0">
                <a:latin typeface="DFKai-SB" panose="03000509000000000000" pitchFamily="65" charset="-120"/>
                <a:ea typeface="DFKai-SB" panose="03000509000000000000" pitchFamily="65" charset="-120"/>
              </a:rPr>
              <a:t>解國家在全球公共衞生領域的貢獻。</a:t>
            </a:r>
            <a:endParaRPr lang="zh-CN" altLang="en-US" sz="2400" dirty="0">
              <a:latin typeface="DFKai-SB" panose="03000509000000000000" pitchFamily="65" charset="-120"/>
              <a:ea typeface="DFKai-SB" panose="03000509000000000000" pitchFamily="65" charset="-120"/>
            </a:endParaRPr>
          </a:p>
        </p:txBody>
      </p:sp>
      <p:grpSp>
        <p:nvGrpSpPr>
          <p:cNvPr id="20" name="组合 19">
            <a:extLst>
              <a:ext uri="{FF2B5EF4-FFF2-40B4-BE49-F238E27FC236}">
                <a16:creationId xmlns:a16="http://schemas.microsoft.com/office/drawing/2014/main" id="{21A71851-603E-46ED-9A1F-D670CC917510}"/>
              </a:ext>
            </a:extLst>
          </p:cNvPr>
          <p:cNvGrpSpPr/>
          <p:nvPr/>
        </p:nvGrpSpPr>
        <p:grpSpPr>
          <a:xfrm>
            <a:off x="382839" y="3142738"/>
            <a:ext cx="544904" cy="606058"/>
            <a:chOff x="8956942" y="3371688"/>
            <a:chExt cx="783725" cy="769603"/>
          </a:xfrm>
        </p:grpSpPr>
        <p:grpSp>
          <p:nvGrpSpPr>
            <p:cNvPr id="21" name="组合 20">
              <a:extLst>
                <a:ext uri="{FF2B5EF4-FFF2-40B4-BE49-F238E27FC236}">
                  <a16:creationId xmlns:a16="http://schemas.microsoft.com/office/drawing/2014/main" id="{E7358D3C-1927-4C8B-909A-52C27F7073ED}"/>
                </a:ext>
              </a:extLst>
            </p:cNvPr>
            <p:cNvGrpSpPr/>
            <p:nvPr/>
          </p:nvGrpSpPr>
          <p:grpSpPr>
            <a:xfrm>
              <a:off x="8956942" y="3371688"/>
              <a:ext cx="783725" cy="769603"/>
              <a:chOff x="8575498" y="2572853"/>
              <a:chExt cx="718729" cy="905135"/>
            </a:xfrm>
          </p:grpSpPr>
          <p:sp>
            <p:nvSpPr>
              <p:cNvPr id="42" name="Freeform 217">
                <a:extLst>
                  <a:ext uri="{FF2B5EF4-FFF2-40B4-BE49-F238E27FC236}">
                    <a16:creationId xmlns:a16="http://schemas.microsoft.com/office/drawing/2014/main" id="{33C5A173-DB4D-4B2B-83BE-0E0EC6A2A47F}"/>
                  </a:ext>
                </a:extLst>
              </p:cNvPr>
              <p:cNvSpPr>
                <a:spLocks/>
              </p:cNvSpPr>
              <p:nvPr/>
            </p:nvSpPr>
            <p:spPr bwMode="auto">
              <a:xfrm>
                <a:off x="8575498" y="257285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alpha val="13000"/>
                </a:srgbClr>
              </a:solidFill>
              <a:ln>
                <a:noFill/>
              </a:ln>
            </p:spPr>
            <p:txBody>
              <a:bodyPr vert="horz" wrap="square" lIns="91440" tIns="45720" rIns="91440" bIns="45720" numCol="1" anchor="t" anchorCtr="0" compatLnSpc="1">
                <a:prstTxWarp prst="textNoShape">
                  <a:avLst/>
                </a:prstTxWarp>
              </a:bodyPr>
              <a:lstStyle/>
              <a:p>
                <a:endParaRPr lang="zh-CN" altLang="en-US" dirty="0"/>
              </a:p>
            </p:txBody>
          </p:sp>
          <p:sp>
            <p:nvSpPr>
              <p:cNvPr id="43" name="Freeform 217">
                <a:extLst>
                  <a:ext uri="{FF2B5EF4-FFF2-40B4-BE49-F238E27FC236}">
                    <a16:creationId xmlns:a16="http://schemas.microsoft.com/office/drawing/2014/main" id="{162A65BB-8212-4EB3-8351-FDD5C29C9E8B}"/>
                  </a:ext>
                </a:extLst>
              </p:cNvPr>
              <p:cNvSpPr>
                <a:spLocks/>
              </p:cNvSpPr>
              <p:nvPr/>
            </p:nvSpPr>
            <p:spPr bwMode="auto">
              <a:xfrm>
                <a:off x="8667164" y="265566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351C5A"/>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4" name="Freeform 217">
                <a:extLst>
                  <a:ext uri="{FF2B5EF4-FFF2-40B4-BE49-F238E27FC236}">
                    <a16:creationId xmlns:a16="http://schemas.microsoft.com/office/drawing/2014/main" id="{C67A92EC-33C9-4AF3-8CED-C9890F19277A}"/>
                  </a:ext>
                </a:extLst>
              </p:cNvPr>
              <p:cNvSpPr>
                <a:spLocks/>
              </p:cNvSpPr>
              <p:nvPr/>
            </p:nvSpPr>
            <p:spPr bwMode="auto">
              <a:xfrm>
                <a:off x="8639459" y="2627958"/>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5" name="Freeform 218">
                <a:extLst>
                  <a:ext uri="{FF2B5EF4-FFF2-40B4-BE49-F238E27FC236}">
                    <a16:creationId xmlns:a16="http://schemas.microsoft.com/office/drawing/2014/main" id="{3DC5D73C-6E0D-405F-9F3C-E697D2FA611F}"/>
                  </a:ext>
                </a:extLst>
              </p:cNvPr>
              <p:cNvSpPr>
                <a:spLocks/>
              </p:cNvSpPr>
              <p:nvPr/>
            </p:nvSpPr>
            <p:spPr bwMode="auto">
              <a:xfrm>
                <a:off x="9088721" y="2607320"/>
                <a:ext cx="195263" cy="196850"/>
              </a:xfrm>
              <a:custGeom>
                <a:avLst/>
                <a:gdLst>
                  <a:gd name="T0" fmla="*/ 0 w 123"/>
                  <a:gd name="T1" fmla="*/ 0 h 124"/>
                  <a:gd name="T2" fmla="*/ 0 w 123"/>
                  <a:gd name="T3" fmla="*/ 124 h 124"/>
                  <a:gd name="T4" fmla="*/ 123 w 123"/>
                  <a:gd name="T5" fmla="*/ 124 h 124"/>
                  <a:gd name="T6" fmla="*/ 0 w 123"/>
                  <a:gd name="T7" fmla="*/ 0 h 124"/>
                </a:gdLst>
                <a:ahLst/>
                <a:cxnLst>
                  <a:cxn ang="0">
                    <a:pos x="T0" y="T1"/>
                  </a:cxn>
                  <a:cxn ang="0">
                    <a:pos x="T2" y="T3"/>
                  </a:cxn>
                  <a:cxn ang="0">
                    <a:pos x="T4" y="T5"/>
                  </a:cxn>
                  <a:cxn ang="0">
                    <a:pos x="T6" y="T7"/>
                  </a:cxn>
                </a:cxnLst>
                <a:rect l="0" t="0" r="r" b="b"/>
                <a:pathLst>
                  <a:path w="123" h="124">
                    <a:moveTo>
                      <a:pt x="0" y="0"/>
                    </a:moveTo>
                    <a:lnTo>
                      <a:pt x="0" y="124"/>
                    </a:lnTo>
                    <a:lnTo>
                      <a:pt x="123" y="124"/>
                    </a:lnTo>
                    <a:lnTo>
                      <a:pt x="0" y="0"/>
                    </a:lnTo>
                    <a:close/>
                  </a:path>
                </a:pathLst>
              </a:custGeom>
              <a:solidFill>
                <a:srgbClr val="FD7F00"/>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22" name="组合 21">
              <a:extLst>
                <a:ext uri="{FF2B5EF4-FFF2-40B4-BE49-F238E27FC236}">
                  <a16:creationId xmlns:a16="http://schemas.microsoft.com/office/drawing/2014/main" id="{7505C9CD-54E4-440E-8523-D96BEE74B4FC}"/>
                </a:ext>
              </a:extLst>
            </p:cNvPr>
            <p:cNvGrpSpPr/>
            <p:nvPr/>
          </p:nvGrpSpPr>
          <p:grpSpPr>
            <a:xfrm>
              <a:off x="9163801" y="3580795"/>
              <a:ext cx="417426" cy="417425"/>
              <a:chOff x="8440738" y="3594100"/>
              <a:chExt cx="554038" cy="554037"/>
            </a:xfrm>
          </p:grpSpPr>
          <p:sp>
            <p:nvSpPr>
              <p:cNvPr id="37" name="Freeform 5">
                <a:extLst>
                  <a:ext uri="{FF2B5EF4-FFF2-40B4-BE49-F238E27FC236}">
                    <a16:creationId xmlns:a16="http://schemas.microsoft.com/office/drawing/2014/main" id="{52B0053F-D8BF-4164-AC7D-F4A6EFB7D0E8}"/>
                  </a:ext>
                </a:extLst>
              </p:cNvPr>
              <p:cNvSpPr>
                <a:spLocks/>
              </p:cNvSpPr>
              <p:nvPr/>
            </p:nvSpPr>
            <p:spPr bwMode="auto">
              <a:xfrm>
                <a:off x="8440738" y="3594100"/>
                <a:ext cx="554038" cy="554037"/>
              </a:xfrm>
              <a:custGeom>
                <a:avLst/>
                <a:gdLst>
                  <a:gd name="T0" fmla="*/ 132 w 144"/>
                  <a:gd name="T1" fmla="*/ 0 h 144"/>
                  <a:gd name="T2" fmla="*/ 12 w 144"/>
                  <a:gd name="T3" fmla="*/ 0 h 144"/>
                  <a:gd name="T4" fmla="*/ 0 w 144"/>
                  <a:gd name="T5" fmla="*/ 12 h 144"/>
                  <a:gd name="T6" fmla="*/ 0 w 144"/>
                  <a:gd name="T7" fmla="*/ 132 h 144"/>
                  <a:gd name="T8" fmla="*/ 12 w 144"/>
                  <a:gd name="T9" fmla="*/ 144 h 144"/>
                  <a:gd name="T10" fmla="*/ 132 w 144"/>
                  <a:gd name="T11" fmla="*/ 144 h 144"/>
                  <a:gd name="T12" fmla="*/ 144 w 144"/>
                  <a:gd name="T13" fmla="*/ 132 h 144"/>
                  <a:gd name="T14" fmla="*/ 144 w 144"/>
                  <a:gd name="T15" fmla="*/ 12 h 144"/>
                  <a:gd name="T16" fmla="*/ 132 w 144"/>
                  <a:gd name="T1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4">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6">
                <a:extLst>
                  <a:ext uri="{FF2B5EF4-FFF2-40B4-BE49-F238E27FC236}">
                    <a16:creationId xmlns:a16="http://schemas.microsoft.com/office/drawing/2014/main" id="{07D8A0D7-63C5-4F86-9F32-3A6F30FF0A59}"/>
                  </a:ext>
                </a:extLst>
              </p:cNvPr>
              <p:cNvSpPr>
                <a:spLocks/>
              </p:cNvSpPr>
              <p:nvPr/>
            </p:nvSpPr>
            <p:spPr bwMode="auto">
              <a:xfrm>
                <a:off x="8641699" y="3807141"/>
                <a:ext cx="204980" cy="235421"/>
              </a:xfrm>
              <a:custGeom>
                <a:avLst/>
                <a:gdLst>
                  <a:gd name="T0" fmla="*/ 0 w 101"/>
                  <a:gd name="T1" fmla="*/ 58 h 116"/>
                  <a:gd name="T2" fmla="*/ 0 w 101"/>
                  <a:gd name="T3" fmla="*/ 0 h 116"/>
                  <a:gd name="T4" fmla="*/ 50 w 101"/>
                  <a:gd name="T5" fmla="*/ 29 h 116"/>
                  <a:gd name="T6" fmla="*/ 101 w 101"/>
                  <a:gd name="T7" fmla="*/ 58 h 116"/>
                  <a:gd name="T8" fmla="*/ 50 w 101"/>
                  <a:gd name="T9" fmla="*/ 87 h 116"/>
                  <a:gd name="T10" fmla="*/ 0 w 101"/>
                  <a:gd name="T11" fmla="*/ 116 h 116"/>
                  <a:gd name="T12" fmla="*/ 0 w 101"/>
                  <a:gd name="T13" fmla="*/ 58 h 116"/>
                </a:gdLst>
                <a:ahLst/>
                <a:cxnLst>
                  <a:cxn ang="0">
                    <a:pos x="T0" y="T1"/>
                  </a:cxn>
                  <a:cxn ang="0">
                    <a:pos x="T2" y="T3"/>
                  </a:cxn>
                  <a:cxn ang="0">
                    <a:pos x="T4" y="T5"/>
                  </a:cxn>
                  <a:cxn ang="0">
                    <a:pos x="T6" y="T7"/>
                  </a:cxn>
                  <a:cxn ang="0">
                    <a:pos x="T8" y="T9"/>
                  </a:cxn>
                  <a:cxn ang="0">
                    <a:pos x="T10" y="T11"/>
                  </a:cxn>
                  <a:cxn ang="0">
                    <a:pos x="T12" y="T13"/>
                  </a:cxn>
                </a:cxnLst>
                <a:rect l="0" t="0" r="r" b="b"/>
                <a:pathLst>
                  <a:path w="101" h="116">
                    <a:moveTo>
                      <a:pt x="0" y="58"/>
                    </a:moveTo>
                    <a:lnTo>
                      <a:pt x="0" y="0"/>
                    </a:lnTo>
                    <a:lnTo>
                      <a:pt x="50" y="29"/>
                    </a:lnTo>
                    <a:lnTo>
                      <a:pt x="101" y="58"/>
                    </a:lnTo>
                    <a:lnTo>
                      <a:pt x="50" y="87"/>
                    </a:lnTo>
                    <a:lnTo>
                      <a:pt x="0" y="116"/>
                    </a:lnTo>
                    <a:lnTo>
                      <a:pt x="0" y="58"/>
                    </a:lnTo>
                    <a:close/>
                  </a:path>
                </a:pathLst>
              </a:custGeom>
              <a:solidFill>
                <a:schemeClr val="bg1"/>
              </a:solidFill>
              <a:ln w="31750" cap="rnd">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9" name="Line 7">
                <a:extLst>
                  <a:ext uri="{FF2B5EF4-FFF2-40B4-BE49-F238E27FC236}">
                    <a16:creationId xmlns:a16="http://schemas.microsoft.com/office/drawing/2014/main" id="{42F6292A-8C86-4A8F-874F-E6F39C24E72B}"/>
                  </a:ext>
                </a:extLst>
              </p:cNvPr>
              <p:cNvSpPr>
                <a:spLocks noChangeShapeType="1"/>
              </p:cNvSpPr>
              <p:nvPr/>
            </p:nvSpPr>
            <p:spPr bwMode="auto">
              <a:xfrm>
                <a:off x="8440738" y="3732213"/>
                <a:ext cx="554038" cy="0"/>
              </a:xfrm>
              <a:prstGeom prst="line">
                <a:avLst/>
              </a:prstGeom>
              <a:noFill/>
              <a:ln w="317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Line 8">
                <a:extLst>
                  <a:ext uri="{FF2B5EF4-FFF2-40B4-BE49-F238E27FC236}">
                    <a16:creationId xmlns:a16="http://schemas.microsoft.com/office/drawing/2014/main" id="{2C4B136D-3484-4B38-A2F3-CF553D55D901}"/>
                  </a:ext>
                </a:extLst>
              </p:cNvPr>
              <p:cNvSpPr>
                <a:spLocks noChangeShapeType="1"/>
              </p:cNvSpPr>
              <p:nvPr/>
            </p:nvSpPr>
            <p:spPr bwMode="auto">
              <a:xfrm flipH="1">
                <a:off x="8764588" y="3594100"/>
                <a:ext cx="92075" cy="138112"/>
              </a:xfrm>
              <a:prstGeom prst="line">
                <a:avLst/>
              </a:prstGeom>
              <a:noFill/>
              <a:ln w="317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Line 9">
                <a:extLst>
                  <a:ext uri="{FF2B5EF4-FFF2-40B4-BE49-F238E27FC236}">
                    <a16:creationId xmlns:a16="http://schemas.microsoft.com/office/drawing/2014/main" id="{27D5EBC3-3497-4DBA-B229-52248A62F5FE}"/>
                  </a:ext>
                </a:extLst>
              </p:cNvPr>
              <p:cNvSpPr>
                <a:spLocks noChangeShapeType="1"/>
              </p:cNvSpPr>
              <p:nvPr/>
            </p:nvSpPr>
            <p:spPr bwMode="auto">
              <a:xfrm flipH="1">
                <a:off x="8578850" y="3594100"/>
                <a:ext cx="93663" cy="138112"/>
              </a:xfrm>
              <a:prstGeom prst="line">
                <a:avLst/>
              </a:prstGeom>
              <a:noFill/>
              <a:ln w="317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28" name="任意多边形: 形状 4">
            <a:extLst>
              <a:ext uri="{FF2B5EF4-FFF2-40B4-BE49-F238E27FC236}">
                <a16:creationId xmlns:a16="http://schemas.microsoft.com/office/drawing/2014/main" id="{CD5D41F3-C468-4F25-B01C-DAA0A07678B5}"/>
              </a:ext>
            </a:extLst>
          </p:cNvPr>
          <p:cNvSpPr/>
          <p:nvPr/>
        </p:nvSpPr>
        <p:spPr>
          <a:xfrm>
            <a:off x="2538151" y="174295"/>
            <a:ext cx="711569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sym typeface="+mn-ea"/>
              </a:rPr>
              <a:t>國家</a:t>
            </a:r>
            <a:r>
              <a:rPr lang="zh-TW" altLang="en-US" sz="4000" b="1" dirty="0">
                <a:solidFill>
                  <a:srgbClr val="FFFFFF"/>
                </a:solidFill>
                <a:latin typeface="DFKai-SB" panose="03000509000000000000" pitchFamily="65" charset="-120"/>
                <a:ea typeface="DFKai-SB" panose="03000509000000000000" pitchFamily="65" charset="-120"/>
                <a:sym typeface="+mn-ea"/>
              </a:rPr>
              <a:t>對全球公共衞生的貢獻</a:t>
            </a:r>
          </a:p>
        </p:txBody>
      </p:sp>
      <p:sp>
        <p:nvSpPr>
          <p:cNvPr id="6" name="Rectangle 5"/>
          <p:cNvSpPr/>
          <p:nvPr/>
        </p:nvSpPr>
        <p:spPr>
          <a:xfrm>
            <a:off x="3918881" y="4290407"/>
            <a:ext cx="7804416" cy="1569660"/>
          </a:xfrm>
          <a:prstGeom prst="rect">
            <a:avLst/>
          </a:prstGeom>
          <a:solidFill>
            <a:schemeClr val="accent2">
              <a:lumMod val="20000"/>
              <a:lumOff val="80000"/>
            </a:schemeClr>
          </a:solidFill>
        </p:spPr>
        <p:txBody>
          <a:bodyPr wrap="square">
            <a:spAutoFit/>
          </a:bodyPr>
          <a:lstStyle/>
          <a:p>
            <a:pPr algn="ctr"/>
            <a:r>
              <a:rPr lang="zh-TW" altLang="en-US" sz="2400" b="1" dirty="0">
                <a:latin typeface="標楷體" panose="03000509000000000000" pitchFamily="65" charset="-120"/>
                <a:ea typeface="標楷體" panose="03000509000000000000" pitchFamily="65" charset="-120"/>
              </a:rPr>
              <a:t>視頻</a:t>
            </a:r>
            <a:r>
              <a:rPr lang="en-US" altLang="zh-TW" sz="2400" b="1" dirty="0" smtClean="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控制疾病傳播新方案</a:t>
            </a:r>
            <a:r>
              <a:rPr lang="en-US" altLang="zh-TW" sz="2400" dirty="0" smtClean="0">
                <a:latin typeface="標楷體" panose="03000509000000000000" pitchFamily="65" charset="-120"/>
                <a:ea typeface="標楷體" panose="03000509000000000000" pitchFamily="65" charset="-120"/>
              </a:rPr>
              <a:t> </a:t>
            </a:r>
            <a:endParaRPr lang="en-US" altLang="zh-TW" sz="2400" dirty="0">
              <a:latin typeface="標楷體" panose="03000509000000000000" pitchFamily="65" charset="-120"/>
              <a:ea typeface="標楷體" panose="03000509000000000000" pitchFamily="65" charset="-120"/>
            </a:endParaRPr>
          </a:p>
          <a:p>
            <a:pPr algn="just"/>
            <a:r>
              <a:rPr lang="zh-TW" altLang="en-US" sz="2000" dirty="0" smtClean="0">
                <a:latin typeface="標楷體" panose="03000509000000000000" pitchFamily="65" charset="-120"/>
                <a:ea typeface="標楷體" panose="03000509000000000000" pitchFamily="65" charset="-120"/>
              </a:rPr>
              <a:t>中山大學</a:t>
            </a:r>
            <a:r>
              <a:rPr lang="zh-TW" altLang="en-US" sz="2000" dirty="0">
                <a:latin typeface="標楷體" panose="03000509000000000000" pitchFamily="65" charset="-120"/>
                <a:ea typeface="標楷體" panose="03000509000000000000" pitchFamily="65" charset="-120"/>
              </a:rPr>
              <a:t>的科研人員試驗「以蚊制蚊」的嶄新疾控措施</a:t>
            </a:r>
            <a:r>
              <a:rPr lang="zh-TW" altLang="en-US" sz="2000" dirty="0" smtClean="0">
                <a:latin typeface="標楷體" panose="03000509000000000000" pitchFamily="65" charset="-120"/>
                <a:ea typeface="標楷體" panose="03000509000000000000" pitchFamily="65" charset="-120"/>
              </a:rPr>
              <a:t>，在兩個小島上成功解決</a:t>
            </a:r>
            <a:r>
              <a:rPr lang="zh-TW" altLang="en-US" sz="2000" dirty="0">
                <a:latin typeface="標楷體" panose="03000509000000000000" pitchFamily="65" charset="-120"/>
                <a:ea typeface="標楷體" panose="03000509000000000000" pitchFamily="65" charset="-120"/>
              </a:rPr>
              <a:t>蚊患，把可以引發寨卡病毒、登格熱及其他多種熱帶病的源頭消滅</a:t>
            </a:r>
            <a:r>
              <a:rPr lang="zh-TW" altLang="en-US" sz="2000" dirty="0" smtClean="0">
                <a:latin typeface="標楷體" panose="03000509000000000000" pitchFamily="65" charset="-120"/>
                <a:ea typeface="標楷體" panose="03000509000000000000" pitchFamily="65" charset="-120"/>
              </a:rPr>
              <a:t>。</a:t>
            </a:r>
            <a:endParaRPr lang="en-US" altLang="zh-TW" sz="2000" dirty="0" smtClean="0">
              <a:latin typeface="標楷體" panose="03000509000000000000" pitchFamily="65" charset="-120"/>
              <a:ea typeface="標楷體" panose="03000509000000000000" pitchFamily="65" charset="-120"/>
            </a:endParaRPr>
          </a:p>
          <a:p>
            <a:pPr algn="just"/>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影片來源</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a:t>
            </a:r>
            <a:r>
              <a:rPr lang="en-US" sz="1200" dirty="0">
                <a:latin typeface="Times New Roman" panose="02020603050405020304" pitchFamily="18" charset="0"/>
                <a:ea typeface="標楷體" panose="03000509000000000000" pitchFamily="65" charset="-120"/>
                <a:cs typeface="Times New Roman" panose="02020603050405020304" pitchFamily="18" charset="0"/>
              </a:rPr>
              <a:t>The China Current (https://chinacurrent.com/hk/story/20321/mosquito-control</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7" name="Picture 6">
            <a:hlinkClick r:id="rId2"/>
          </p:cNvPr>
          <p:cNvPicPr>
            <a:picLocks noChangeAspect="1"/>
          </p:cNvPicPr>
          <p:nvPr/>
        </p:nvPicPr>
        <p:blipFill>
          <a:blip r:embed="rId3"/>
          <a:stretch>
            <a:fillRect/>
          </a:stretch>
        </p:blipFill>
        <p:spPr>
          <a:xfrm>
            <a:off x="1116622" y="4625765"/>
            <a:ext cx="2406795" cy="1374243"/>
          </a:xfrm>
          <a:prstGeom prst="rect">
            <a:avLst/>
          </a:prstGeom>
        </p:spPr>
      </p:pic>
      <p:pic>
        <p:nvPicPr>
          <p:cNvPr id="9" name="Picture 8">
            <a:hlinkClick r:id="rId4"/>
          </p:cNvPr>
          <p:cNvPicPr>
            <a:picLocks noChangeAspect="1"/>
          </p:cNvPicPr>
          <p:nvPr/>
        </p:nvPicPr>
        <p:blipFill>
          <a:blip r:embed="rId5"/>
          <a:stretch>
            <a:fillRect/>
          </a:stretch>
        </p:blipFill>
        <p:spPr>
          <a:xfrm>
            <a:off x="1116623" y="3049073"/>
            <a:ext cx="2406795" cy="1509209"/>
          </a:xfrm>
          <a:prstGeom prst="rect">
            <a:avLst/>
          </a:prstGeom>
        </p:spPr>
      </p:pic>
      <p:sp>
        <p:nvSpPr>
          <p:cNvPr id="29" name="矩形 15">
            <a:extLst>
              <a:ext uri="{FF2B5EF4-FFF2-40B4-BE49-F238E27FC236}">
                <a16:creationId xmlns:a16="http://schemas.microsoft.com/office/drawing/2014/main" id="{6957A965-3629-4B59-91FC-0475F28AA7F0}"/>
              </a:ext>
            </a:extLst>
          </p:cNvPr>
          <p:cNvSpPr/>
          <p:nvPr/>
        </p:nvSpPr>
        <p:spPr>
          <a:xfrm>
            <a:off x="398356" y="1395658"/>
            <a:ext cx="11324941" cy="1569660"/>
          </a:xfrm>
          <a:prstGeom prst="rect">
            <a:avLst/>
          </a:prstGeom>
          <a:ln w="38100">
            <a:solidFill>
              <a:srgbClr val="FF0000"/>
            </a:solidFill>
          </a:ln>
        </p:spPr>
        <p:txBody>
          <a:bodyPr wrap="square">
            <a:spAutoFit/>
          </a:bodyPr>
          <a:lstStyle/>
          <a:p>
            <a:r>
              <a:rPr lang="zh-CN" altLang="en-US" sz="2400" dirty="0">
                <a:latin typeface="DFKai-SB" panose="03000509000000000000" pitchFamily="65" charset="-120"/>
                <a:ea typeface="DFKai-SB" panose="03000509000000000000" pitchFamily="65" charset="-120"/>
              </a:rPr>
              <a:t>我國作為</a:t>
            </a:r>
            <a:r>
              <a:rPr lang="zh-CN" altLang="en-US" sz="2400" dirty="0" smtClean="0">
                <a:latin typeface="DFKai-SB" panose="03000509000000000000" pitchFamily="65" charset="-120"/>
                <a:ea typeface="DFKai-SB" panose="03000509000000000000" pitchFamily="65" charset="-120"/>
              </a:rPr>
              <a:t>世衞成員國</a:t>
            </a:r>
            <a:r>
              <a:rPr lang="zh-CN" altLang="en-US" sz="2400" dirty="0">
                <a:latin typeface="DFKai-SB" panose="03000509000000000000" pitchFamily="65" charset="-120"/>
                <a:ea typeface="DFKai-SB" panose="03000509000000000000" pitchFamily="65" charset="-120"/>
              </a:rPr>
              <a:t>，積極參與全球的傳染病防控事務，</a:t>
            </a:r>
            <a:r>
              <a:rPr lang="zh-CN" altLang="zh-CN" sz="2400" dirty="0">
                <a:latin typeface="DFKai-SB" panose="03000509000000000000" pitchFamily="65" charset="-120"/>
                <a:ea typeface="DFKai-SB" panose="03000509000000000000" pitchFamily="65" charset="-120"/>
              </a:rPr>
              <a:t>支援</a:t>
            </a:r>
            <a:r>
              <a:rPr lang="zh-CN" altLang="zh-CN" sz="2400" dirty="0" smtClean="0">
                <a:latin typeface="DFKai-SB" panose="03000509000000000000" pitchFamily="65" charset="-120"/>
                <a:ea typeface="DFKai-SB" panose="03000509000000000000" pitchFamily="65" charset="-120"/>
              </a:rPr>
              <a:t>世</a:t>
            </a:r>
            <a:r>
              <a:rPr lang="zh-CN" altLang="en-US" sz="2400" dirty="0" smtClean="0">
                <a:latin typeface="DFKai-SB" panose="03000509000000000000" pitchFamily="65" charset="-120"/>
                <a:ea typeface="DFKai-SB" panose="03000509000000000000" pitchFamily="65" charset="-120"/>
              </a:rPr>
              <a:t>衞</a:t>
            </a:r>
            <a:r>
              <a:rPr lang="zh-CN" altLang="zh-CN" sz="2400" dirty="0" smtClean="0">
                <a:latin typeface="DFKai-SB" panose="03000509000000000000" pitchFamily="65" charset="-120"/>
                <a:ea typeface="DFKai-SB" panose="03000509000000000000" pitchFamily="65" charset="-120"/>
              </a:rPr>
              <a:t>應對</a:t>
            </a:r>
            <a:r>
              <a:rPr lang="zh-CN" altLang="zh-CN" sz="2400" dirty="0">
                <a:latin typeface="DFKai-SB" panose="03000509000000000000" pitchFamily="65" charset="-120"/>
                <a:ea typeface="DFKai-SB" panose="03000509000000000000" pitchFamily="65" charset="-120"/>
              </a:rPr>
              <a:t>各項挑戰</a:t>
            </a:r>
            <a:r>
              <a:rPr lang="zh-CN" altLang="zh-CN" sz="2400" dirty="0" smtClean="0">
                <a:latin typeface="DFKai-SB" panose="03000509000000000000" pitchFamily="65" charset="-120"/>
                <a:ea typeface="DFKai-SB" panose="03000509000000000000" pitchFamily="65" charset="-120"/>
              </a:rPr>
              <a:t>。</a:t>
            </a:r>
            <a:r>
              <a:rPr lang="zh-TW" altLang="en-US" dirty="0" smtClean="0">
                <a:latin typeface="DFKai-SB" panose="03000509000000000000" pitchFamily="65" charset="-120"/>
                <a:ea typeface="DFKai-SB" panose="03000509000000000000" pitchFamily="65" charset="-120"/>
              </a:rPr>
              <a:t>*</a:t>
            </a:r>
            <a:r>
              <a:rPr lang="zh-CN" altLang="en-US" sz="2400" dirty="0" smtClean="0">
                <a:latin typeface="DFKai-SB" panose="03000509000000000000" pitchFamily="65" charset="-120"/>
                <a:ea typeface="DFKai-SB" panose="03000509000000000000" pitchFamily="65" charset="-120"/>
              </a:rPr>
              <a:t>同時</a:t>
            </a:r>
            <a:r>
              <a:rPr lang="zh-CN" altLang="en-US" sz="2400" dirty="0">
                <a:latin typeface="DFKai-SB" panose="03000509000000000000" pitchFamily="65" charset="-120"/>
                <a:ea typeface="DFKai-SB" panose="03000509000000000000" pitchFamily="65" charset="-120"/>
              </a:rPr>
              <a:t>，</a:t>
            </a:r>
            <a:r>
              <a:rPr lang="zh-CN" altLang="zh-CN" sz="2400" dirty="0">
                <a:latin typeface="DFKai-SB" panose="03000509000000000000" pitchFamily="65" charset="-120"/>
                <a:ea typeface="DFKai-SB" panose="03000509000000000000" pitchFamily="65" charset="-120"/>
              </a:rPr>
              <a:t>通過援建醫院、提供藥品和醫療設備、派遣醫療隊、培訓醫療人員、與發展中國家共同開展疾病防治交流合作，</a:t>
            </a:r>
            <a:r>
              <a:rPr lang="zh-CN" altLang="en-US" sz="2400" dirty="0">
                <a:latin typeface="DFKai-SB" panose="03000509000000000000" pitchFamily="65" charset="-120"/>
                <a:ea typeface="DFKai-SB" panose="03000509000000000000" pitchFamily="65" charset="-120"/>
              </a:rPr>
              <a:t>幫助</a:t>
            </a:r>
            <a:r>
              <a:rPr lang="zh-CN" altLang="zh-CN" sz="2400" dirty="0">
                <a:latin typeface="DFKai-SB" panose="03000509000000000000" pitchFamily="65" charset="-120"/>
                <a:ea typeface="DFKai-SB" panose="03000509000000000000" pitchFamily="65" charset="-120"/>
              </a:rPr>
              <a:t>受援國進一步改善醫</a:t>
            </a:r>
            <a:r>
              <a:rPr lang="zh-CN" altLang="zh-CN" sz="2400" dirty="0" smtClean="0">
                <a:latin typeface="DFKai-SB" panose="03000509000000000000" pitchFamily="65" charset="-120"/>
                <a:ea typeface="DFKai-SB" panose="03000509000000000000" pitchFamily="65" charset="-120"/>
              </a:rPr>
              <a:t>療</a:t>
            </a:r>
            <a:r>
              <a:rPr lang="zh-CN" altLang="en-US" sz="2400" dirty="0" smtClean="0">
                <a:latin typeface="DFKai-SB" panose="03000509000000000000" pitchFamily="65" charset="-120"/>
                <a:ea typeface="DFKai-SB" panose="03000509000000000000" pitchFamily="65" charset="-120"/>
              </a:rPr>
              <a:t>衞</a:t>
            </a:r>
            <a:r>
              <a:rPr lang="zh-CN" altLang="zh-CN" sz="2400" dirty="0" smtClean="0">
                <a:latin typeface="DFKai-SB" panose="03000509000000000000" pitchFamily="65" charset="-120"/>
                <a:ea typeface="DFKai-SB" panose="03000509000000000000" pitchFamily="65" charset="-120"/>
              </a:rPr>
              <a:t>生</a:t>
            </a:r>
            <a:r>
              <a:rPr lang="zh-CN" altLang="zh-CN" sz="2400" dirty="0">
                <a:latin typeface="DFKai-SB" panose="03000509000000000000" pitchFamily="65" charset="-120"/>
                <a:ea typeface="DFKai-SB" panose="03000509000000000000" pitchFamily="65" charset="-120"/>
              </a:rPr>
              <a:t>條件，提高</a:t>
            </a:r>
            <a:r>
              <a:rPr lang="zh-CN" altLang="en-US" sz="2400" dirty="0">
                <a:latin typeface="DFKai-SB" panose="03000509000000000000" pitchFamily="65" charset="-120"/>
                <a:ea typeface="DFKai-SB" panose="03000509000000000000" pitchFamily="65" charset="-120"/>
              </a:rPr>
              <a:t>傳染病</a:t>
            </a:r>
            <a:r>
              <a:rPr lang="zh-CN" altLang="zh-CN" sz="2400" dirty="0">
                <a:latin typeface="DFKai-SB" panose="03000509000000000000" pitchFamily="65" charset="-120"/>
                <a:ea typeface="DFKai-SB" panose="03000509000000000000" pitchFamily="65" charset="-120"/>
              </a:rPr>
              <a:t>防控水準，加強</a:t>
            </a:r>
            <a:r>
              <a:rPr lang="zh-CN" altLang="zh-CN" sz="2400" dirty="0" smtClean="0">
                <a:latin typeface="DFKai-SB" panose="03000509000000000000" pitchFamily="65" charset="-120"/>
                <a:ea typeface="DFKai-SB" panose="03000509000000000000" pitchFamily="65" charset="-120"/>
              </a:rPr>
              <a:t>公共</a:t>
            </a:r>
            <a:r>
              <a:rPr lang="zh-CN" altLang="en-US" sz="2400" dirty="0" smtClean="0">
                <a:latin typeface="DFKai-SB" panose="03000509000000000000" pitchFamily="65" charset="-120"/>
                <a:ea typeface="DFKai-SB" panose="03000509000000000000" pitchFamily="65" charset="-120"/>
              </a:rPr>
              <a:t>衞</a:t>
            </a:r>
            <a:r>
              <a:rPr lang="zh-CN" altLang="zh-CN" sz="2400" dirty="0" smtClean="0">
                <a:latin typeface="DFKai-SB" panose="03000509000000000000" pitchFamily="65" charset="-120"/>
                <a:ea typeface="DFKai-SB" panose="03000509000000000000" pitchFamily="65" charset="-120"/>
              </a:rPr>
              <a:t>生</a:t>
            </a:r>
            <a:r>
              <a:rPr lang="zh-CN" altLang="zh-CN" sz="2400" dirty="0">
                <a:latin typeface="DFKai-SB" panose="03000509000000000000" pitchFamily="65" charset="-120"/>
                <a:ea typeface="DFKai-SB" panose="03000509000000000000" pitchFamily="65" charset="-120"/>
              </a:rPr>
              <a:t>能力建設。</a:t>
            </a:r>
          </a:p>
        </p:txBody>
      </p:sp>
      <p:sp>
        <p:nvSpPr>
          <p:cNvPr id="30" name="任意多边形: 形状 17">
            <a:extLst>
              <a:ext uri="{FF2B5EF4-FFF2-40B4-BE49-F238E27FC236}">
                <a16:creationId xmlns:a16="http://schemas.microsoft.com/office/drawing/2014/main" id="{CDFF45E2-6F82-4909-B4D7-A30B1EB8B2BC}"/>
              </a:ext>
            </a:extLst>
          </p:cNvPr>
          <p:cNvSpPr/>
          <p:nvPr/>
        </p:nvSpPr>
        <p:spPr>
          <a:xfrm>
            <a:off x="4164990" y="860079"/>
            <a:ext cx="4067821" cy="4518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2800" b="1" dirty="0" smtClean="0">
                <a:latin typeface="DFKai-SB" panose="03000509000000000000" pitchFamily="65" charset="-120"/>
                <a:ea typeface="DFKai-SB" panose="03000509000000000000" pitchFamily="65" charset="-120"/>
              </a:rPr>
              <a:t>參與</a:t>
            </a:r>
            <a:r>
              <a:rPr lang="zh-CN" altLang="en-US" sz="2800" b="1" dirty="0">
                <a:latin typeface="DFKai-SB" panose="03000509000000000000" pitchFamily="65" charset="-120"/>
                <a:ea typeface="DFKai-SB" panose="03000509000000000000" pitchFamily="65" charset="-120"/>
              </a:rPr>
              <a:t>全球傳染病的防控</a:t>
            </a:r>
          </a:p>
        </p:txBody>
      </p:sp>
      <p:sp>
        <p:nvSpPr>
          <p:cNvPr id="31" name="Freeform 5">
            <a:extLst>
              <a:ext uri="{FF2B5EF4-FFF2-40B4-BE49-F238E27FC236}">
                <a16:creationId xmlns:a16="http://schemas.microsoft.com/office/drawing/2014/main" id="{401AF706-EE20-4645-A3AD-72D3F7E98810}"/>
              </a:ext>
            </a:extLst>
          </p:cNvPr>
          <p:cNvSpPr/>
          <p:nvPr/>
        </p:nvSpPr>
        <p:spPr bwMode="auto">
          <a:xfrm>
            <a:off x="3878666" y="921741"/>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cxnSp>
        <p:nvCxnSpPr>
          <p:cNvPr id="3" name="Straight Arrow Connector 2"/>
          <p:cNvCxnSpPr>
            <a:stCxn id="4" idx="1"/>
            <a:endCxn id="9" idx="3"/>
          </p:cNvCxnSpPr>
          <p:nvPr/>
        </p:nvCxnSpPr>
        <p:spPr>
          <a:xfrm flipH="1" flipV="1">
            <a:off x="3523418" y="3803678"/>
            <a:ext cx="395464" cy="881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1"/>
            <a:endCxn id="7" idx="3"/>
          </p:cNvCxnSpPr>
          <p:nvPr/>
        </p:nvCxnSpPr>
        <p:spPr>
          <a:xfrm flipH="1">
            <a:off x="3523417" y="5075237"/>
            <a:ext cx="395464" cy="2376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117830" y="6097717"/>
            <a:ext cx="10605468" cy="646331"/>
          </a:xfrm>
          <a:prstGeom prst="rect">
            <a:avLst/>
          </a:prstGeom>
          <a:solidFill>
            <a:schemeClr val="accent6">
              <a:lumMod val="20000"/>
              <a:lumOff val="80000"/>
            </a:schemeClr>
          </a:solidFill>
        </p:spPr>
        <p:txBody>
          <a:bodyPr wrap="square">
            <a:spAutoFit/>
          </a:bodyPr>
          <a:lstStyle/>
          <a:p>
            <a:r>
              <a:rPr lang="zh-TW" altLang="en-US" dirty="0">
                <a:latin typeface="DFKai-SB" panose="03000509000000000000" pitchFamily="65" charset="-120"/>
                <a:ea typeface="DFKai-SB" panose="03000509000000000000" pitchFamily="65" charset="-120"/>
              </a:rPr>
              <a:t>* </a:t>
            </a:r>
            <a:r>
              <a:rPr lang="zh-TW" altLang="en-US" dirty="0" smtClean="0">
                <a:latin typeface="DFKai-SB" panose="03000509000000000000" pitchFamily="65" charset="-120"/>
                <a:ea typeface="DFKai-SB" panose="03000509000000000000" pitchFamily="65" charset="-120"/>
              </a:rPr>
              <a:t>我國積極配合世衞，並與世衞建立合作關係。有關這方面，包括國家與世衞簽署多項國際</a:t>
            </a:r>
            <a:r>
              <a:rPr lang="zh-TW" altLang="en-US" dirty="0">
                <a:latin typeface="DFKai-SB" panose="03000509000000000000" pitchFamily="65" charset="-120"/>
                <a:ea typeface="DFKai-SB" panose="03000509000000000000" pitchFamily="65" charset="-120"/>
              </a:rPr>
              <a:t>條例、公約和合作協議等例子，請</a:t>
            </a:r>
            <a:r>
              <a:rPr lang="zh-TW" altLang="en-US" dirty="0" smtClean="0">
                <a:latin typeface="DFKai-SB" panose="03000509000000000000" pitchFamily="65" charset="-120"/>
                <a:ea typeface="DFKai-SB" panose="03000509000000000000" pitchFamily="65" charset="-120"/>
              </a:rPr>
              <a:t>參考簡報「</a:t>
            </a:r>
            <a:r>
              <a:rPr lang="zh-TW" altLang="en-US" dirty="0">
                <a:latin typeface="DFKai-SB" panose="03000509000000000000" pitchFamily="65" charset="-120"/>
                <a:ea typeface="DFKai-SB" panose="03000509000000000000" pitchFamily="65" charset="-120"/>
              </a:rPr>
              <a:t>世界衞生組織於全球公共衞生事務的角色和功能</a:t>
            </a:r>
            <a:r>
              <a:rPr lang="zh-TW" altLang="en-US" dirty="0" smtClean="0">
                <a:latin typeface="DFKai-SB" panose="03000509000000000000" pitchFamily="65" charset="-120"/>
                <a:ea typeface="DFKai-SB" panose="03000509000000000000" pitchFamily="65" charset="-120"/>
              </a:rPr>
              <a:t>」中的相關例子。</a:t>
            </a:r>
            <a:endParaRPr lang="zh-TW" altLang="en-US" dirty="0">
              <a:latin typeface="DFKai-SB" panose="03000509000000000000" pitchFamily="65" charset="-120"/>
              <a:ea typeface="DFKai-SB" panose="03000509000000000000" pitchFamily="65" charset="-120"/>
            </a:endParaRPr>
          </a:p>
        </p:txBody>
      </p:sp>
      <p:sp>
        <p:nvSpPr>
          <p:cNvPr id="2" name="投影片編號版面配置區 1"/>
          <p:cNvSpPr>
            <a:spLocks noGrp="1"/>
          </p:cNvSpPr>
          <p:nvPr>
            <p:ph type="sldNum" sz="quarter" idx="10"/>
          </p:nvPr>
        </p:nvSpPr>
        <p:spPr/>
        <p:txBody>
          <a:bodyPr/>
          <a:lstStyle/>
          <a:p>
            <a:pPr>
              <a:defRPr/>
            </a:pPr>
            <a:fld id="{C68A1375-C6F2-41F5-93BB-BAEEB18A553A}" type="slidenum">
              <a:rPr lang="en-US" altLang="en-US" smtClean="0"/>
              <a:pPr>
                <a:defRPr/>
              </a:pPr>
              <a:t>9</a:t>
            </a:fld>
            <a:endParaRPr lang="en-US" altLang="en-US"/>
          </a:p>
        </p:txBody>
      </p:sp>
    </p:spTree>
    <p:extLst>
      <p:ext uri="{BB962C8B-B14F-4D97-AF65-F5344CB8AC3E}">
        <p14:creationId xmlns:p14="http://schemas.microsoft.com/office/powerpoint/2010/main" val="199881446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18641_18"/>
  <p:tag name="KSO_WM_TEMPLATE_SUBCATEGORY" val="21"/>
  <p:tag name="KSO_WM_TEMPLATE_MASTER_TYPE" val="1"/>
  <p:tag name="KSO_WM_TEMPLATE_COLOR_TYPE" val="1"/>
  <p:tag name="KSO_WM_SLIDE_TYPE" val="text"/>
  <p:tag name="KSO_WM_SLIDE_SUBTYPE" val="pureTxt"/>
  <p:tag name="KSO_WM_SLIDE_ITEM_CNT" val="0"/>
  <p:tag name="KSO_WM_SLIDE_INDEX" val="18"/>
  <p:tag name="KSO_WM_SLIDE_SIZE" val="960*384"/>
  <p:tag name="KSO_WM_SLIDE_POSITION" val="0*0"/>
  <p:tag name="KSO_WM_TAG_VERSION" val="1.0"/>
  <p:tag name="KSO_WM_BEAUTIFY_FLAG" val="#wm#"/>
  <p:tag name="KSO_WM_TEMPLATE_CATEGORY" val="custom"/>
  <p:tag name="KSO_WM_TEMPLATE_INDEX" val="20218641"/>
  <p:tag name="KSO_WM_SLIDE_LAYOUT" val="a_f_i"/>
  <p:tag name="KSO_WM_SLIDE_LAYOUT_CNT" val="1_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1.2699999809265137,&quot;right&quot;:1.2699999809265137,&quot;top&quot;:0.42300000786781311},&quot;type&quot;:0},{&quot;id&quot;:&quot;2020-12-09T19:23:29&quot;,&quot;margin&quot;:{&quot;bottom&quot;:1.6940000057220459,&quot;left&quot;:1.6929999589920044,&quot;right&quot;:1.6929999589920044,&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2"/>
  <p:tag name="KSO_WM_SLIDE_BACKGROUND_TYPE" val="navigation"/>
  <p:tag name="KSO_WM_SLIDE_SUPPORT_FEATURE_TYPE" val="0"/>
  <p:tag name="KSO_WM_TEMPLATE_ASSEMBLE_XID" val="5fd0b3b11fa9d42129dd3586"/>
  <p:tag name="KSO_WM_TEMPLATE_ASSEMBLE_GROUPID" val="5fd0b3b11fa9d42129dd3586"/>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SLIDE_ID" val="custom20218641_18"/>
  <p:tag name="KSO_WM_TEMPLATE_SUBCATEGORY" val="21"/>
  <p:tag name="KSO_WM_TEMPLATE_MASTER_TYPE" val="1"/>
  <p:tag name="KSO_WM_TEMPLATE_COLOR_TYPE" val="1"/>
  <p:tag name="KSO_WM_SLIDE_TYPE" val="text"/>
  <p:tag name="KSO_WM_SLIDE_SUBTYPE" val="pureTxt"/>
  <p:tag name="KSO_WM_SLIDE_ITEM_CNT" val="0"/>
  <p:tag name="KSO_WM_SLIDE_INDEX" val="18"/>
  <p:tag name="KSO_WM_SLIDE_SIZE" val="960*384"/>
  <p:tag name="KSO_WM_SLIDE_POSITION" val="0*0"/>
  <p:tag name="KSO_WM_TAG_VERSION" val="1.0"/>
  <p:tag name="KSO_WM_BEAUTIFY_FLAG" val="#wm#"/>
  <p:tag name="KSO_WM_TEMPLATE_CATEGORY" val="custom"/>
  <p:tag name="KSO_WM_TEMPLATE_INDEX" val="20218641"/>
  <p:tag name="KSO_WM_SLIDE_LAYOUT" val="a_f_i"/>
  <p:tag name="KSO_WM_SLIDE_LAYOUT_CNT" val="1_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1.2699999809265137,&quot;right&quot;:1.2699999809265137,&quot;top&quot;:0.42300000786781311},&quot;type&quot;:0},{&quot;id&quot;:&quot;2020-12-09T19:23:29&quot;,&quot;margin&quot;:{&quot;bottom&quot;:1.6940000057220459,&quot;left&quot;:1.6929999589920044,&quot;right&quot;:1.6929999589920044,&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2"/>
  <p:tag name="KSO_WM_SLIDE_BACKGROUND_TYPE" val="navigation"/>
  <p:tag name="KSO_WM_SLIDE_SUPPORT_FEATURE_TYPE" val="0"/>
  <p:tag name="KSO_WM_TEMPLATE_ASSEMBLE_XID" val="5fd0b3b11fa9d42129dd3586"/>
  <p:tag name="KSO_WM_TEMPLATE_ASSEMBLE_GROUPID" val="5fd0b3b11fa9d42129dd3586"/>
  <p:tag name="KSO_WM_UNIT_SHOW_EDIT_AREA_INDICATION" val="1"/>
</p:tagLst>
</file>

<file path=ppt/tags/tag11.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18641_18*f*1"/>
  <p:tag name="KSO_WM_TEMPLATE_CATEGORY" val="custom"/>
  <p:tag name="KSO_WM_TEMPLATE_INDEX" val="20218641"/>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2.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18641_18*f*1"/>
  <p:tag name="KSO_WM_TEMPLATE_CATEGORY" val="custom"/>
  <p:tag name="KSO_WM_TEMPLATE_INDEX" val="20218641"/>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18641_18"/>
  <p:tag name="KSO_WM_TEMPLATE_SUBCATEGORY" val="21"/>
  <p:tag name="KSO_WM_TEMPLATE_MASTER_TYPE" val="1"/>
  <p:tag name="KSO_WM_TEMPLATE_COLOR_TYPE" val="1"/>
  <p:tag name="KSO_WM_SLIDE_TYPE" val="text"/>
  <p:tag name="KSO_WM_SLIDE_SUBTYPE" val="pureTxt"/>
  <p:tag name="KSO_WM_SLIDE_ITEM_CNT" val="0"/>
  <p:tag name="KSO_WM_SLIDE_INDEX" val="18"/>
  <p:tag name="KSO_WM_SLIDE_SIZE" val="960*384"/>
  <p:tag name="KSO_WM_SLIDE_POSITION" val="0*0"/>
  <p:tag name="KSO_WM_TAG_VERSION" val="1.0"/>
  <p:tag name="KSO_WM_BEAUTIFY_FLAG" val="#wm#"/>
  <p:tag name="KSO_WM_TEMPLATE_CATEGORY" val="custom"/>
  <p:tag name="KSO_WM_TEMPLATE_INDEX" val="20218641"/>
  <p:tag name="KSO_WM_SLIDE_LAYOUT" val="a_f_i"/>
  <p:tag name="KSO_WM_SLIDE_LAYOUT_CNT" val="1_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1.2699999809265137,&quot;right&quot;:1.2699999809265137,&quot;top&quot;:0.42300000786781311},&quot;type&quot;:0},{&quot;id&quot;:&quot;2020-12-09T19:23:29&quot;,&quot;margin&quot;:{&quot;bottom&quot;:1.6940000057220459,&quot;left&quot;:1.6929999589920044,&quot;right&quot;:1.6929999589920044,&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2"/>
  <p:tag name="KSO_WM_SLIDE_BACKGROUND_TYPE" val="navigation"/>
  <p:tag name="KSO_WM_SLIDE_SUPPORT_FEATURE_TYPE" val="0"/>
  <p:tag name="KSO_WM_TEMPLATE_ASSEMBLE_XID" val="5fd0b3b11fa9d42129dd3586"/>
  <p:tag name="KSO_WM_TEMPLATE_ASSEMBLE_GROUPID" val="5fd0b3b11fa9d42129dd3586"/>
  <p:tag name="KSO_WM_UNIT_SHOW_EDIT_AREA_INDICATION" val="1"/>
</p:tagLst>
</file>

<file path=ppt/tags/tag4.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18641_18*f*1"/>
  <p:tag name="KSO_WM_TEMPLATE_CATEGORY" val="custom"/>
  <p:tag name="KSO_WM_TEMPLATE_INDEX" val="20218641"/>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5.xml><?xml version="1.0" encoding="utf-8"?>
<p:tagLst xmlns:a="http://schemas.openxmlformats.org/drawingml/2006/main" xmlns:r="http://schemas.openxmlformats.org/officeDocument/2006/relationships" xmlns:p="http://schemas.openxmlformats.org/presentationml/2006/main">
  <p:tag name="KSO_WM_SLIDE_ID" val="custom20218641_18"/>
  <p:tag name="KSO_WM_TEMPLATE_SUBCATEGORY" val="21"/>
  <p:tag name="KSO_WM_TEMPLATE_MASTER_TYPE" val="1"/>
  <p:tag name="KSO_WM_TEMPLATE_COLOR_TYPE" val="1"/>
  <p:tag name="KSO_WM_SLIDE_TYPE" val="text"/>
  <p:tag name="KSO_WM_SLIDE_SUBTYPE" val="pureTxt"/>
  <p:tag name="KSO_WM_SLIDE_ITEM_CNT" val="0"/>
  <p:tag name="KSO_WM_SLIDE_INDEX" val="18"/>
  <p:tag name="KSO_WM_SLIDE_SIZE" val="960*384"/>
  <p:tag name="KSO_WM_SLIDE_POSITION" val="0*0"/>
  <p:tag name="KSO_WM_TAG_VERSION" val="1.0"/>
  <p:tag name="KSO_WM_BEAUTIFY_FLAG" val="#wm#"/>
  <p:tag name="KSO_WM_TEMPLATE_CATEGORY" val="custom"/>
  <p:tag name="KSO_WM_TEMPLATE_INDEX" val="20218641"/>
  <p:tag name="KSO_WM_SLIDE_LAYOUT" val="a_f_i"/>
  <p:tag name="KSO_WM_SLIDE_LAYOUT_CNT" val="1_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1.2699999809265137,&quot;right&quot;:1.2699999809265137,&quot;top&quot;:0.42300000786781311},&quot;type&quot;:0},{&quot;id&quot;:&quot;2020-12-09T19:23:29&quot;,&quot;margin&quot;:{&quot;bottom&quot;:1.6940000057220459,&quot;left&quot;:1.6929999589920044,&quot;right&quot;:1.6929999589920044,&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2"/>
  <p:tag name="KSO_WM_SLIDE_BACKGROUND_TYPE" val="navigation"/>
  <p:tag name="KSO_WM_SLIDE_SUPPORT_FEATURE_TYPE" val="0"/>
  <p:tag name="KSO_WM_TEMPLATE_ASSEMBLE_XID" val="5fd0b3b11fa9d42129dd3586"/>
  <p:tag name="KSO_WM_TEMPLATE_ASSEMBLE_GROUPID" val="5fd0b3b11fa9d42129dd3586"/>
  <p:tag name="KSO_WM_UNIT_SHOW_EDIT_AREA_INDICATION" val="1"/>
</p:tagLst>
</file>

<file path=ppt/tags/tag6.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18641_18*f*1"/>
  <p:tag name="KSO_WM_TEMPLATE_CATEGORY" val="custom"/>
  <p:tag name="KSO_WM_TEMPLATE_INDEX" val="20218641"/>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18641_18"/>
  <p:tag name="KSO_WM_TEMPLATE_SUBCATEGORY" val="21"/>
  <p:tag name="KSO_WM_TEMPLATE_MASTER_TYPE" val="1"/>
  <p:tag name="KSO_WM_TEMPLATE_COLOR_TYPE" val="1"/>
  <p:tag name="KSO_WM_SLIDE_TYPE" val="text"/>
  <p:tag name="KSO_WM_SLIDE_SUBTYPE" val="pureTxt"/>
  <p:tag name="KSO_WM_SLIDE_ITEM_CNT" val="0"/>
  <p:tag name="KSO_WM_SLIDE_INDEX" val="18"/>
  <p:tag name="KSO_WM_SLIDE_SIZE" val="960*384"/>
  <p:tag name="KSO_WM_SLIDE_POSITION" val="0*0"/>
  <p:tag name="KSO_WM_TAG_VERSION" val="1.0"/>
  <p:tag name="KSO_WM_BEAUTIFY_FLAG" val="#wm#"/>
  <p:tag name="KSO_WM_TEMPLATE_CATEGORY" val="custom"/>
  <p:tag name="KSO_WM_TEMPLATE_INDEX" val="20218641"/>
  <p:tag name="KSO_WM_SLIDE_LAYOUT" val="a_f_i"/>
  <p:tag name="KSO_WM_SLIDE_LAYOUT_CNT" val="1_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1.2699999809265137,&quot;right&quot;:1.2699999809265137,&quot;top&quot;:0.42300000786781311},&quot;type&quot;:0},{&quot;id&quot;:&quot;2020-12-09T19:23:29&quot;,&quot;margin&quot;:{&quot;bottom&quot;:1.6940000057220459,&quot;left&quot;:1.6929999589920044,&quot;right&quot;:1.6929999589920044,&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2"/>
  <p:tag name="KSO_WM_SLIDE_BACKGROUND_TYPE" val="navigation"/>
  <p:tag name="KSO_WM_SLIDE_SUPPORT_FEATURE_TYPE" val="0"/>
  <p:tag name="KSO_WM_TEMPLATE_ASSEMBLE_XID" val="5fd0b3b11fa9d42129dd3586"/>
  <p:tag name="KSO_WM_TEMPLATE_ASSEMBLE_GROUPID" val="5fd0b3b11fa9d42129dd3586"/>
  <p:tag name="KSO_WM_UNIT_SHOW_EDIT_AREA_INDICATION" val="1"/>
</p:tagLst>
</file>

<file path=ppt/tags/tag8.xml><?xml version="1.0" encoding="utf-8"?>
<p:tagLst xmlns:a="http://schemas.openxmlformats.org/drawingml/2006/main" xmlns:r="http://schemas.openxmlformats.org/officeDocument/2006/relationships" xmlns:p="http://schemas.openxmlformats.org/presentationml/2006/main">
  <p:tag name="KSO_WM_SLIDE_ID" val="custom20218641_18"/>
  <p:tag name="KSO_WM_TEMPLATE_SUBCATEGORY" val="21"/>
  <p:tag name="KSO_WM_TEMPLATE_MASTER_TYPE" val="1"/>
  <p:tag name="KSO_WM_TEMPLATE_COLOR_TYPE" val="1"/>
  <p:tag name="KSO_WM_SLIDE_TYPE" val="text"/>
  <p:tag name="KSO_WM_SLIDE_SUBTYPE" val="pureTxt"/>
  <p:tag name="KSO_WM_SLIDE_ITEM_CNT" val="0"/>
  <p:tag name="KSO_WM_SLIDE_INDEX" val="18"/>
  <p:tag name="KSO_WM_SLIDE_SIZE" val="960*384"/>
  <p:tag name="KSO_WM_SLIDE_POSITION" val="0*0"/>
  <p:tag name="KSO_WM_TAG_VERSION" val="1.0"/>
  <p:tag name="KSO_WM_BEAUTIFY_FLAG" val="#wm#"/>
  <p:tag name="KSO_WM_TEMPLATE_CATEGORY" val="custom"/>
  <p:tag name="KSO_WM_TEMPLATE_INDEX" val="20218641"/>
  <p:tag name="KSO_WM_SLIDE_LAYOUT" val="a_f_i"/>
  <p:tag name="KSO_WM_SLIDE_LAYOUT_CNT" val="1_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1.2699999809265137,&quot;right&quot;:1.2699999809265137,&quot;top&quot;:0.42300000786781311},&quot;type&quot;:0},{&quot;id&quot;:&quot;2020-12-09T19:23:29&quot;,&quot;margin&quot;:{&quot;bottom&quot;:1.6940000057220459,&quot;left&quot;:1.6929999589920044,&quot;right&quot;:1.6929999589920044,&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2"/>
  <p:tag name="KSO_WM_SLIDE_BACKGROUND_TYPE" val="navigation"/>
  <p:tag name="KSO_WM_SLIDE_SUPPORT_FEATURE_TYPE" val="0"/>
  <p:tag name="KSO_WM_TEMPLATE_ASSEMBLE_XID" val="5fd0b3b11fa9d42129dd3586"/>
  <p:tag name="KSO_WM_TEMPLATE_ASSEMBLE_GROUPID" val="5fd0b3b11fa9d42129dd3586"/>
  <p:tag name="KSO_WM_UNIT_SHOW_EDIT_AREA_INDICATION" val="1"/>
</p:tagLst>
</file>

<file path=ppt/tags/tag9.xml><?xml version="1.0" encoding="utf-8"?>
<p:tagLst xmlns:a="http://schemas.openxmlformats.org/drawingml/2006/main" xmlns:r="http://schemas.openxmlformats.org/officeDocument/2006/relationships" xmlns:p="http://schemas.openxmlformats.org/presentationml/2006/main">
  <p:tag name="KSO_WM_SLIDE_ID" val="custom20218641_18"/>
  <p:tag name="KSO_WM_TEMPLATE_SUBCATEGORY" val="21"/>
  <p:tag name="KSO_WM_TEMPLATE_MASTER_TYPE" val="1"/>
  <p:tag name="KSO_WM_TEMPLATE_COLOR_TYPE" val="1"/>
  <p:tag name="KSO_WM_SLIDE_TYPE" val="text"/>
  <p:tag name="KSO_WM_SLIDE_SUBTYPE" val="pureTxt"/>
  <p:tag name="KSO_WM_SLIDE_ITEM_CNT" val="0"/>
  <p:tag name="KSO_WM_SLIDE_INDEX" val="18"/>
  <p:tag name="KSO_WM_SLIDE_SIZE" val="960*384"/>
  <p:tag name="KSO_WM_SLIDE_POSITION" val="0*0"/>
  <p:tag name="KSO_WM_TAG_VERSION" val="1.0"/>
  <p:tag name="KSO_WM_BEAUTIFY_FLAG" val="#wm#"/>
  <p:tag name="KSO_WM_TEMPLATE_CATEGORY" val="custom"/>
  <p:tag name="KSO_WM_TEMPLATE_INDEX" val="20218641"/>
  <p:tag name="KSO_WM_SLIDE_LAYOUT" val="a_f_i"/>
  <p:tag name="KSO_WM_SLIDE_LAYOUT_CNT" val="1_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1.2699999809265137,&quot;right&quot;:1.2699999809265137,&quot;top&quot;:0.42300000786781311},&quot;type&quot;:0},{&quot;id&quot;:&quot;2020-12-09T19:23:29&quot;,&quot;margin&quot;:{&quot;bottom&quot;:1.6940000057220459,&quot;left&quot;:1.6929999589920044,&quot;right&quot;:1.6929999589920044,&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2"/>
  <p:tag name="KSO_WM_SLIDE_BACKGROUND_TYPE" val="navigation"/>
  <p:tag name="KSO_WM_SLIDE_SUPPORT_FEATURE_TYPE" val="0"/>
  <p:tag name="KSO_WM_TEMPLATE_ASSEMBLE_XID" val="5fd0b3b11fa9d42129dd3586"/>
  <p:tag name="KSO_WM_TEMPLATE_ASSEMBLE_GROUPID" val="5fd0b3b11fa9d42129dd3586"/>
  <p:tag name="KSO_WM_UNIT_SHOW_EDIT_AREA_INDICATION"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8736</Words>
  <Application>Microsoft Office PowerPoint</Application>
  <PresentationFormat>寬螢幕</PresentationFormat>
  <Paragraphs>435</Paragraphs>
  <Slides>43</Slides>
  <Notes>5</Notes>
  <HiddenSlides>0</HiddenSlides>
  <MMClips>0</MMClips>
  <ScaleCrop>false</ScaleCrop>
  <HeadingPairs>
    <vt:vector size="6" baseType="variant">
      <vt:variant>
        <vt:lpstr>使用字型</vt:lpstr>
      </vt:variant>
      <vt:variant>
        <vt:i4>13</vt:i4>
      </vt:variant>
      <vt:variant>
        <vt:lpstr>佈景主題</vt:lpstr>
      </vt:variant>
      <vt:variant>
        <vt:i4>1</vt:i4>
      </vt:variant>
      <vt:variant>
        <vt:lpstr>投影片標題</vt:lpstr>
      </vt:variant>
      <vt:variant>
        <vt:i4>43</vt:i4>
      </vt:variant>
    </vt:vector>
  </HeadingPairs>
  <TitlesOfParts>
    <vt:vector size="57" baseType="lpstr">
      <vt:lpstr>等线</vt:lpstr>
      <vt:lpstr>微软雅黑</vt:lpstr>
      <vt:lpstr>宋体</vt:lpstr>
      <vt:lpstr>Microsoft JhengHei</vt:lpstr>
      <vt:lpstr>新細明體</vt:lpstr>
      <vt:lpstr>標楷體</vt:lpstr>
      <vt:lpstr>標楷體</vt:lpstr>
      <vt:lpstr>Agency FB</vt:lpstr>
      <vt:lpstr>Arial</vt:lpstr>
      <vt:lpstr>Calibri</vt:lpstr>
      <vt:lpstr>Calibri Light</vt:lpstr>
      <vt:lpstr>Times New Roman</vt:lpstr>
      <vt:lpstr>Wingdings</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2022-01-14T08:11:01Z</dcterms:created>
  <dcterms:modified xsi:type="dcterms:W3CDTF">2023-03-31T07:00:00Z</dcterms:modified>
</cp:coreProperties>
</file>