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05"/>
  </p:notesMasterIdLst>
  <p:handoutMasterIdLst>
    <p:handoutMasterId r:id="rId106"/>
  </p:handoutMasterIdLst>
  <p:sldIdLst>
    <p:sldId id="347" r:id="rId3"/>
    <p:sldId id="258" r:id="rId4"/>
    <p:sldId id="259" r:id="rId5"/>
    <p:sldId id="260" r:id="rId6"/>
    <p:sldId id="371" r:id="rId7"/>
    <p:sldId id="262" r:id="rId8"/>
    <p:sldId id="376" r:id="rId9"/>
    <p:sldId id="377" r:id="rId10"/>
    <p:sldId id="378" r:id="rId11"/>
    <p:sldId id="265" r:id="rId12"/>
    <p:sldId id="359" r:id="rId13"/>
    <p:sldId id="266" r:id="rId14"/>
    <p:sldId id="362" r:id="rId15"/>
    <p:sldId id="379" r:id="rId16"/>
    <p:sldId id="364" r:id="rId17"/>
    <p:sldId id="381" r:id="rId18"/>
    <p:sldId id="365" r:id="rId19"/>
    <p:sldId id="267" r:id="rId20"/>
    <p:sldId id="268" r:id="rId21"/>
    <p:sldId id="269" r:id="rId22"/>
    <p:sldId id="366" r:id="rId23"/>
    <p:sldId id="270" r:id="rId24"/>
    <p:sldId id="367" r:id="rId25"/>
    <p:sldId id="368" r:id="rId26"/>
    <p:sldId id="369" r:id="rId27"/>
    <p:sldId id="3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5" r:id="rId42"/>
    <p:sldId id="286" r:id="rId43"/>
    <p:sldId id="287" r:id="rId44"/>
    <p:sldId id="288" r:id="rId45"/>
    <p:sldId id="289" r:id="rId46"/>
    <p:sldId id="291" r:id="rId47"/>
    <p:sldId id="294" r:id="rId48"/>
    <p:sldId id="296" r:id="rId49"/>
    <p:sldId id="298" r:id="rId50"/>
    <p:sldId id="382" r:id="rId51"/>
    <p:sldId id="350" r:id="rId52"/>
    <p:sldId id="355" r:id="rId53"/>
    <p:sldId id="356" r:id="rId54"/>
    <p:sldId id="372" r:id="rId55"/>
    <p:sldId id="300" r:id="rId56"/>
    <p:sldId id="301" r:id="rId57"/>
    <p:sldId id="302" r:id="rId58"/>
    <p:sldId id="353"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73" r:id="rId72"/>
    <p:sldId id="354" r:id="rId73"/>
    <p:sldId id="349" r:id="rId74"/>
    <p:sldId id="315" r:id="rId75"/>
    <p:sldId id="316" r:id="rId76"/>
    <p:sldId id="317" r:id="rId77"/>
    <p:sldId id="319" r:id="rId78"/>
    <p:sldId id="357" r:id="rId79"/>
    <p:sldId id="320" r:id="rId80"/>
    <p:sldId id="321" r:id="rId81"/>
    <p:sldId id="322" r:id="rId82"/>
    <p:sldId id="324" r:id="rId83"/>
    <p:sldId id="325" r:id="rId84"/>
    <p:sldId id="326" r:id="rId85"/>
    <p:sldId id="327" r:id="rId86"/>
    <p:sldId id="328" r:id="rId87"/>
    <p:sldId id="329" r:id="rId88"/>
    <p:sldId id="330" r:id="rId89"/>
    <p:sldId id="331" r:id="rId90"/>
    <p:sldId id="332" r:id="rId91"/>
    <p:sldId id="333" r:id="rId92"/>
    <p:sldId id="334" r:id="rId93"/>
    <p:sldId id="339" r:id="rId94"/>
    <p:sldId id="338" r:id="rId95"/>
    <p:sldId id="341" r:id="rId96"/>
    <p:sldId id="374" r:id="rId97"/>
    <p:sldId id="375" r:id="rId98"/>
    <p:sldId id="340" r:id="rId99"/>
    <p:sldId id="342" r:id="rId100"/>
    <p:sldId id="343" r:id="rId101"/>
    <p:sldId id="351" r:id="rId102"/>
    <p:sldId id="346" r:id="rId103"/>
    <p:sldId id="383" r:id="rId104"/>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A31A4E-2548-460A-AB01-3143A81761BC}">
          <p14:sldIdLst>
            <p14:sldId id="347"/>
            <p14:sldId id="258"/>
            <p14:sldId id="259"/>
            <p14:sldId id="260"/>
            <p14:sldId id="371"/>
            <p14:sldId id="262"/>
            <p14:sldId id="376"/>
            <p14:sldId id="377"/>
            <p14:sldId id="378"/>
            <p14:sldId id="265"/>
            <p14:sldId id="359"/>
            <p14:sldId id="266"/>
            <p14:sldId id="362"/>
            <p14:sldId id="379"/>
            <p14:sldId id="364"/>
            <p14:sldId id="381"/>
            <p14:sldId id="365"/>
            <p14:sldId id="267"/>
            <p14:sldId id="268"/>
            <p14:sldId id="269"/>
            <p14:sldId id="366"/>
            <p14:sldId id="270"/>
            <p14:sldId id="367"/>
            <p14:sldId id="368"/>
            <p14:sldId id="369"/>
            <p14:sldId id="370"/>
            <p14:sldId id="271"/>
            <p14:sldId id="272"/>
            <p14:sldId id="273"/>
            <p14:sldId id="274"/>
            <p14:sldId id="275"/>
            <p14:sldId id="276"/>
            <p14:sldId id="277"/>
            <p14:sldId id="278"/>
            <p14:sldId id="279"/>
            <p14:sldId id="280"/>
            <p14:sldId id="281"/>
            <p14:sldId id="282"/>
            <p14:sldId id="283"/>
            <p14:sldId id="285"/>
            <p14:sldId id="286"/>
            <p14:sldId id="287"/>
            <p14:sldId id="288"/>
            <p14:sldId id="289"/>
            <p14:sldId id="291"/>
            <p14:sldId id="294"/>
            <p14:sldId id="296"/>
            <p14:sldId id="298"/>
            <p14:sldId id="382"/>
            <p14:sldId id="350"/>
            <p14:sldId id="355"/>
            <p14:sldId id="356"/>
            <p14:sldId id="372"/>
            <p14:sldId id="300"/>
            <p14:sldId id="301"/>
            <p14:sldId id="302"/>
            <p14:sldId id="353"/>
            <p14:sldId id="303"/>
            <p14:sldId id="304"/>
            <p14:sldId id="305"/>
            <p14:sldId id="306"/>
            <p14:sldId id="307"/>
            <p14:sldId id="308"/>
            <p14:sldId id="309"/>
          </p14:sldIdLst>
        </p14:section>
        <p14:section name="Untitled Section" id="{8EDF457C-9CED-4EFC-BCF7-7C0976D20121}">
          <p14:sldIdLst>
            <p14:sldId id="310"/>
            <p14:sldId id="311"/>
            <p14:sldId id="312"/>
            <p14:sldId id="313"/>
            <p14:sldId id="314"/>
            <p14:sldId id="373"/>
            <p14:sldId id="354"/>
            <p14:sldId id="349"/>
            <p14:sldId id="315"/>
            <p14:sldId id="316"/>
            <p14:sldId id="317"/>
            <p14:sldId id="319"/>
            <p14:sldId id="357"/>
            <p14:sldId id="320"/>
            <p14:sldId id="321"/>
            <p14:sldId id="322"/>
            <p14:sldId id="324"/>
            <p14:sldId id="325"/>
            <p14:sldId id="326"/>
            <p14:sldId id="327"/>
            <p14:sldId id="328"/>
            <p14:sldId id="329"/>
            <p14:sldId id="330"/>
            <p14:sldId id="331"/>
            <p14:sldId id="332"/>
            <p14:sldId id="333"/>
            <p14:sldId id="334"/>
            <p14:sldId id="339"/>
            <p14:sldId id="338"/>
            <p14:sldId id="341"/>
            <p14:sldId id="374"/>
            <p14:sldId id="375"/>
            <p14:sldId id="340"/>
            <p14:sldId id="342"/>
            <p14:sldId id="343"/>
            <p14:sldId id="351"/>
            <p14:sldId id="346"/>
            <p14:sldId id="3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68" d="100"/>
          <a:sy n="68" d="100"/>
        </p:scale>
        <p:origin x="66" y="978"/>
      </p:cViewPr>
      <p:guideLst/>
    </p:cSldViewPr>
  </p:slideViewPr>
  <p:notesTextViewPr>
    <p:cViewPr>
      <p:scale>
        <a:sx n="1" d="1"/>
        <a:sy n="1" d="1"/>
      </p:scale>
      <p:origin x="0" y="0"/>
    </p:cViewPr>
  </p:notesTextViewPr>
  <p:sorterViewPr>
    <p:cViewPr>
      <p:scale>
        <a:sx n="100" d="100"/>
        <a:sy n="100" d="100"/>
      </p:scale>
      <p:origin x="0" y="-5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296E2-8A7A-485E-9155-1568AE8D1915}"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3F8C247-42D0-4709-902A-B9BC477EEBE4}">
      <dgm:prSet custT="1"/>
      <dgm:spPr/>
      <dgm:t>
        <a:bodyPr/>
        <a:lstStyle/>
        <a:p>
          <a:r>
            <a:rPr lang="zh-CN" sz="3200" dirty="0"/>
            <a:t>一、高新科技成就</a:t>
          </a:r>
          <a:endParaRPr lang="en-US" sz="3200" dirty="0"/>
        </a:p>
      </dgm:t>
    </dgm:pt>
    <dgm:pt modelId="{91203814-39D1-4D16-BFB9-0A4182A9224D}" type="parTrans" cxnId="{39A1B5B2-11DF-47B6-8987-772048030CD9}">
      <dgm:prSet/>
      <dgm:spPr/>
      <dgm:t>
        <a:bodyPr/>
        <a:lstStyle/>
        <a:p>
          <a:endParaRPr lang="en-US"/>
        </a:p>
      </dgm:t>
    </dgm:pt>
    <dgm:pt modelId="{4963B57F-C0C5-4074-85A0-2A5199D1D615}" type="sibTrans" cxnId="{39A1B5B2-11DF-47B6-8987-772048030CD9}">
      <dgm:prSet/>
      <dgm:spPr/>
      <dgm:t>
        <a:bodyPr/>
        <a:lstStyle/>
        <a:p>
          <a:endParaRPr lang="en-US"/>
        </a:p>
      </dgm:t>
    </dgm:pt>
    <dgm:pt modelId="{5973D707-5A5D-489B-B747-B4FBB22C9165}">
      <dgm:prSet custT="1"/>
      <dgm:spPr/>
      <dgm:t>
        <a:bodyPr/>
        <a:lstStyle/>
        <a:p>
          <a:r>
            <a:rPr lang="zh-CN" sz="3200" dirty="0"/>
            <a:t>二、醫</a:t>
          </a:r>
          <a:r>
            <a:rPr lang="zh-CN" sz="3200" dirty="0" smtClean="0"/>
            <a:t>療</a:t>
          </a:r>
          <a:r>
            <a:rPr lang="zh-CN" altLang="en-US" sz="3200" dirty="0" smtClean="0"/>
            <a:t>衞</a:t>
          </a:r>
          <a:r>
            <a:rPr lang="zh-CN" sz="3200" dirty="0" smtClean="0"/>
            <a:t>生成</a:t>
          </a:r>
          <a:r>
            <a:rPr lang="zh-CN" sz="3200" dirty="0"/>
            <a:t>就</a:t>
          </a:r>
          <a:endParaRPr lang="en-US" sz="3200" dirty="0"/>
        </a:p>
      </dgm:t>
    </dgm:pt>
    <dgm:pt modelId="{5FF047CE-1486-46CC-9B55-61F223AD05F9}" type="parTrans" cxnId="{2E2FD445-E255-4170-9F98-C972E730C416}">
      <dgm:prSet/>
      <dgm:spPr/>
      <dgm:t>
        <a:bodyPr/>
        <a:lstStyle/>
        <a:p>
          <a:endParaRPr lang="en-US"/>
        </a:p>
      </dgm:t>
    </dgm:pt>
    <dgm:pt modelId="{768FE5A4-667D-4402-8FA0-1E1096A75C87}" type="sibTrans" cxnId="{2E2FD445-E255-4170-9F98-C972E730C416}">
      <dgm:prSet/>
      <dgm:spPr/>
      <dgm:t>
        <a:bodyPr/>
        <a:lstStyle/>
        <a:p>
          <a:endParaRPr lang="en-US"/>
        </a:p>
      </dgm:t>
    </dgm:pt>
    <dgm:pt modelId="{6E2A6D15-97B4-44A5-AB82-B75B15D61B91}">
      <dgm:prSet custT="1"/>
      <dgm:spPr/>
      <dgm:t>
        <a:bodyPr/>
        <a:lstStyle/>
        <a:p>
          <a:r>
            <a:rPr lang="zh-CN" sz="3200" dirty="0"/>
            <a:t>三、</a:t>
          </a:r>
          <a:r>
            <a:rPr lang="zh-CN" sz="3200" dirty="0" smtClean="0"/>
            <a:t>文化</a:t>
          </a:r>
          <a:r>
            <a:rPr lang="zh-TW" altLang="en-US" sz="3200" dirty="0" smtClean="0"/>
            <a:t>與</a:t>
          </a:r>
          <a:r>
            <a:rPr lang="zh-CN" sz="3200" dirty="0" smtClean="0"/>
            <a:t>教育</a:t>
          </a:r>
          <a:r>
            <a:rPr lang="zh-CN" sz="3200" dirty="0"/>
            <a:t>成就</a:t>
          </a:r>
          <a:endParaRPr lang="en-US" sz="3200" dirty="0"/>
        </a:p>
      </dgm:t>
    </dgm:pt>
    <dgm:pt modelId="{A7FF7480-BADE-42B1-A3F7-2F8304AB4679}" type="parTrans" cxnId="{CB087CB7-74C3-456B-92B1-80C5C91DCC24}">
      <dgm:prSet/>
      <dgm:spPr/>
      <dgm:t>
        <a:bodyPr/>
        <a:lstStyle/>
        <a:p>
          <a:endParaRPr lang="en-US"/>
        </a:p>
      </dgm:t>
    </dgm:pt>
    <dgm:pt modelId="{818A2BB9-6100-489B-A003-46DB9024EB53}" type="sibTrans" cxnId="{CB087CB7-74C3-456B-92B1-80C5C91DCC24}">
      <dgm:prSet/>
      <dgm:spPr/>
      <dgm:t>
        <a:bodyPr/>
        <a:lstStyle/>
        <a:p>
          <a:endParaRPr lang="en-US"/>
        </a:p>
      </dgm:t>
    </dgm:pt>
    <dgm:pt modelId="{4CFDCA49-88D7-4469-ABF1-B40D0F437AEB}">
      <dgm:prSet custT="1"/>
      <dgm:spPr/>
      <dgm:t>
        <a:bodyPr/>
        <a:lstStyle/>
        <a:p>
          <a:r>
            <a:rPr lang="zh-CN" sz="3200" dirty="0"/>
            <a:t>四、基礎建設成就</a:t>
          </a:r>
          <a:endParaRPr lang="en-US" sz="3200" dirty="0"/>
        </a:p>
      </dgm:t>
    </dgm:pt>
    <dgm:pt modelId="{19618265-2B89-4389-97BC-BE514956E7C6}" type="parTrans" cxnId="{E1B6AC95-59C0-490C-8A7C-0F5C8A270130}">
      <dgm:prSet/>
      <dgm:spPr/>
      <dgm:t>
        <a:bodyPr/>
        <a:lstStyle/>
        <a:p>
          <a:endParaRPr lang="en-US"/>
        </a:p>
      </dgm:t>
    </dgm:pt>
    <dgm:pt modelId="{588F5FEE-B548-49EA-B0F7-CD0113EFA969}" type="sibTrans" cxnId="{E1B6AC95-59C0-490C-8A7C-0F5C8A270130}">
      <dgm:prSet/>
      <dgm:spPr/>
      <dgm:t>
        <a:bodyPr/>
        <a:lstStyle/>
        <a:p>
          <a:endParaRPr lang="en-US"/>
        </a:p>
      </dgm:t>
    </dgm:pt>
    <dgm:pt modelId="{B9A73F91-02DB-43CE-9065-90E942C19F65}">
      <dgm:prSet custT="1"/>
      <dgm:spPr/>
      <dgm:t>
        <a:bodyPr/>
        <a:lstStyle/>
        <a:p>
          <a:r>
            <a:rPr lang="zh-CN" sz="3200" dirty="0"/>
            <a:t>五、脫貧成就</a:t>
          </a:r>
          <a:endParaRPr lang="en-US" sz="3200" dirty="0"/>
        </a:p>
      </dgm:t>
    </dgm:pt>
    <dgm:pt modelId="{861FE269-F716-4C78-B574-4D1295E510DD}" type="parTrans" cxnId="{A09741E0-4C34-4F52-9549-7F42EA300DAD}">
      <dgm:prSet/>
      <dgm:spPr/>
      <dgm:t>
        <a:bodyPr/>
        <a:lstStyle/>
        <a:p>
          <a:endParaRPr lang="en-US"/>
        </a:p>
      </dgm:t>
    </dgm:pt>
    <dgm:pt modelId="{A1CA91D4-3B38-4CD4-AE48-D8F876943A8E}" type="sibTrans" cxnId="{A09741E0-4C34-4F52-9549-7F42EA300DAD}">
      <dgm:prSet/>
      <dgm:spPr/>
      <dgm:t>
        <a:bodyPr/>
        <a:lstStyle/>
        <a:p>
          <a:endParaRPr lang="en-US"/>
        </a:p>
      </dgm:t>
    </dgm:pt>
    <dgm:pt modelId="{DBEB04E7-789C-1A4A-A74C-294FE98DA75A}" type="pres">
      <dgm:prSet presAssocID="{ED8296E2-8A7A-485E-9155-1568AE8D1915}" presName="linear" presStyleCnt="0">
        <dgm:presLayoutVars>
          <dgm:dir/>
          <dgm:animLvl val="lvl"/>
          <dgm:resizeHandles val="exact"/>
        </dgm:presLayoutVars>
      </dgm:prSet>
      <dgm:spPr/>
      <dgm:t>
        <a:bodyPr/>
        <a:lstStyle/>
        <a:p>
          <a:endParaRPr lang="en-US" altLang="zh-HK"/>
        </a:p>
      </dgm:t>
    </dgm:pt>
    <dgm:pt modelId="{7B3CFC50-6C0F-2C4F-B176-A5EC1B9880E8}" type="pres">
      <dgm:prSet presAssocID="{43F8C247-42D0-4709-902A-B9BC477EEBE4}" presName="parentLin" presStyleCnt="0"/>
      <dgm:spPr/>
    </dgm:pt>
    <dgm:pt modelId="{55BD73F7-38BF-764C-B0C6-ADB491267267}" type="pres">
      <dgm:prSet presAssocID="{43F8C247-42D0-4709-902A-B9BC477EEBE4}" presName="parentLeftMargin" presStyleLbl="node1" presStyleIdx="0" presStyleCnt="5"/>
      <dgm:spPr/>
      <dgm:t>
        <a:bodyPr/>
        <a:lstStyle/>
        <a:p>
          <a:endParaRPr lang="en-US" altLang="zh-HK"/>
        </a:p>
      </dgm:t>
    </dgm:pt>
    <dgm:pt modelId="{0545BDE6-63C0-774B-99E4-1A5B7D7ED668}" type="pres">
      <dgm:prSet presAssocID="{43F8C247-42D0-4709-902A-B9BC477EEBE4}" presName="parentText" presStyleLbl="node1" presStyleIdx="0" presStyleCnt="5">
        <dgm:presLayoutVars>
          <dgm:chMax val="0"/>
          <dgm:bulletEnabled val="1"/>
        </dgm:presLayoutVars>
      </dgm:prSet>
      <dgm:spPr/>
      <dgm:t>
        <a:bodyPr/>
        <a:lstStyle/>
        <a:p>
          <a:endParaRPr lang="en-US" altLang="zh-HK"/>
        </a:p>
      </dgm:t>
    </dgm:pt>
    <dgm:pt modelId="{5D5CF344-6A1A-FE4D-9422-CACD21B140BE}" type="pres">
      <dgm:prSet presAssocID="{43F8C247-42D0-4709-902A-B9BC477EEBE4}" presName="negativeSpace" presStyleCnt="0"/>
      <dgm:spPr/>
    </dgm:pt>
    <dgm:pt modelId="{E4CAF60B-CE67-7E42-A347-3547AC4915BB}" type="pres">
      <dgm:prSet presAssocID="{43F8C247-42D0-4709-902A-B9BC477EEBE4}" presName="childText" presStyleLbl="conFgAcc1" presStyleIdx="0" presStyleCnt="5">
        <dgm:presLayoutVars>
          <dgm:bulletEnabled val="1"/>
        </dgm:presLayoutVars>
      </dgm:prSet>
      <dgm:spPr/>
    </dgm:pt>
    <dgm:pt modelId="{4C3D1F00-F65D-2849-9928-05717F5623A8}" type="pres">
      <dgm:prSet presAssocID="{4963B57F-C0C5-4074-85A0-2A5199D1D615}" presName="spaceBetweenRectangles" presStyleCnt="0"/>
      <dgm:spPr/>
    </dgm:pt>
    <dgm:pt modelId="{D92101DD-B108-444B-A278-F9254E1691E0}" type="pres">
      <dgm:prSet presAssocID="{5973D707-5A5D-489B-B747-B4FBB22C9165}" presName="parentLin" presStyleCnt="0"/>
      <dgm:spPr/>
    </dgm:pt>
    <dgm:pt modelId="{BFCA3C7D-0720-1645-8E30-866C2A0A4765}" type="pres">
      <dgm:prSet presAssocID="{5973D707-5A5D-489B-B747-B4FBB22C9165}" presName="parentLeftMargin" presStyleLbl="node1" presStyleIdx="0" presStyleCnt="5"/>
      <dgm:spPr/>
      <dgm:t>
        <a:bodyPr/>
        <a:lstStyle/>
        <a:p>
          <a:endParaRPr lang="en-US" altLang="zh-HK"/>
        </a:p>
      </dgm:t>
    </dgm:pt>
    <dgm:pt modelId="{3432F058-BB96-CC43-AC06-A61B3CC9A671}" type="pres">
      <dgm:prSet presAssocID="{5973D707-5A5D-489B-B747-B4FBB22C9165}" presName="parentText" presStyleLbl="node1" presStyleIdx="1" presStyleCnt="5">
        <dgm:presLayoutVars>
          <dgm:chMax val="0"/>
          <dgm:bulletEnabled val="1"/>
        </dgm:presLayoutVars>
      </dgm:prSet>
      <dgm:spPr/>
      <dgm:t>
        <a:bodyPr/>
        <a:lstStyle/>
        <a:p>
          <a:endParaRPr lang="en-US" altLang="zh-HK"/>
        </a:p>
      </dgm:t>
    </dgm:pt>
    <dgm:pt modelId="{514045EB-10AA-1945-A6B9-D0DFACE50A05}" type="pres">
      <dgm:prSet presAssocID="{5973D707-5A5D-489B-B747-B4FBB22C9165}" presName="negativeSpace" presStyleCnt="0"/>
      <dgm:spPr/>
    </dgm:pt>
    <dgm:pt modelId="{E41C705A-87F6-C547-9D59-132C16B00791}" type="pres">
      <dgm:prSet presAssocID="{5973D707-5A5D-489B-B747-B4FBB22C9165}" presName="childText" presStyleLbl="conFgAcc1" presStyleIdx="1" presStyleCnt="5">
        <dgm:presLayoutVars>
          <dgm:bulletEnabled val="1"/>
        </dgm:presLayoutVars>
      </dgm:prSet>
      <dgm:spPr/>
    </dgm:pt>
    <dgm:pt modelId="{AD0EEB5E-A88F-454B-B254-8709867F4316}" type="pres">
      <dgm:prSet presAssocID="{768FE5A4-667D-4402-8FA0-1E1096A75C87}" presName="spaceBetweenRectangles" presStyleCnt="0"/>
      <dgm:spPr/>
    </dgm:pt>
    <dgm:pt modelId="{3295A5F1-E976-DD4A-82D9-5A054FC70EED}" type="pres">
      <dgm:prSet presAssocID="{6E2A6D15-97B4-44A5-AB82-B75B15D61B91}" presName="parentLin" presStyleCnt="0"/>
      <dgm:spPr/>
    </dgm:pt>
    <dgm:pt modelId="{A3B8763E-F777-7845-91FA-8CEF164C0E49}" type="pres">
      <dgm:prSet presAssocID="{6E2A6D15-97B4-44A5-AB82-B75B15D61B91}" presName="parentLeftMargin" presStyleLbl="node1" presStyleIdx="1" presStyleCnt="5"/>
      <dgm:spPr/>
      <dgm:t>
        <a:bodyPr/>
        <a:lstStyle/>
        <a:p>
          <a:endParaRPr lang="en-US" altLang="zh-HK"/>
        </a:p>
      </dgm:t>
    </dgm:pt>
    <dgm:pt modelId="{4F11A93C-7DEF-B846-8F64-163AF9DFA3E0}" type="pres">
      <dgm:prSet presAssocID="{6E2A6D15-97B4-44A5-AB82-B75B15D61B91}" presName="parentText" presStyleLbl="node1" presStyleIdx="2" presStyleCnt="5">
        <dgm:presLayoutVars>
          <dgm:chMax val="0"/>
          <dgm:bulletEnabled val="1"/>
        </dgm:presLayoutVars>
      </dgm:prSet>
      <dgm:spPr/>
      <dgm:t>
        <a:bodyPr/>
        <a:lstStyle/>
        <a:p>
          <a:endParaRPr lang="en-US" altLang="zh-HK"/>
        </a:p>
      </dgm:t>
    </dgm:pt>
    <dgm:pt modelId="{455A3574-3402-EF43-9A32-0C82E24F0B62}" type="pres">
      <dgm:prSet presAssocID="{6E2A6D15-97B4-44A5-AB82-B75B15D61B91}" presName="negativeSpace" presStyleCnt="0"/>
      <dgm:spPr/>
    </dgm:pt>
    <dgm:pt modelId="{445DDF03-CD84-694B-8352-62E721706140}" type="pres">
      <dgm:prSet presAssocID="{6E2A6D15-97B4-44A5-AB82-B75B15D61B91}" presName="childText" presStyleLbl="conFgAcc1" presStyleIdx="2" presStyleCnt="5">
        <dgm:presLayoutVars>
          <dgm:bulletEnabled val="1"/>
        </dgm:presLayoutVars>
      </dgm:prSet>
      <dgm:spPr/>
    </dgm:pt>
    <dgm:pt modelId="{7CEA75CC-6814-4C49-B17D-BF3A8BF8F553}" type="pres">
      <dgm:prSet presAssocID="{818A2BB9-6100-489B-A003-46DB9024EB53}" presName="spaceBetweenRectangles" presStyleCnt="0"/>
      <dgm:spPr/>
    </dgm:pt>
    <dgm:pt modelId="{B660F05C-6905-AA4E-B78D-5A1D97210ECD}" type="pres">
      <dgm:prSet presAssocID="{4CFDCA49-88D7-4469-ABF1-B40D0F437AEB}" presName="parentLin" presStyleCnt="0"/>
      <dgm:spPr/>
    </dgm:pt>
    <dgm:pt modelId="{4DB9EE50-822C-B04A-886F-47783F632A07}" type="pres">
      <dgm:prSet presAssocID="{4CFDCA49-88D7-4469-ABF1-B40D0F437AEB}" presName="parentLeftMargin" presStyleLbl="node1" presStyleIdx="2" presStyleCnt="5"/>
      <dgm:spPr/>
      <dgm:t>
        <a:bodyPr/>
        <a:lstStyle/>
        <a:p>
          <a:endParaRPr lang="en-US" altLang="zh-HK"/>
        </a:p>
      </dgm:t>
    </dgm:pt>
    <dgm:pt modelId="{A4CEEA2B-B5BB-144D-BB99-B0EDA78A5884}" type="pres">
      <dgm:prSet presAssocID="{4CFDCA49-88D7-4469-ABF1-B40D0F437AEB}" presName="parentText" presStyleLbl="node1" presStyleIdx="3" presStyleCnt="5">
        <dgm:presLayoutVars>
          <dgm:chMax val="0"/>
          <dgm:bulletEnabled val="1"/>
        </dgm:presLayoutVars>
      </dgm:prSet>
      <dgm:spPr/>
      <dgm:t>
        <a:bodyPr/>
        <a:lstStyle/>
        <a:p>
          <a:endParaRPr lang="en-US" altLang="zh-HK"/>
        </a:p>
      </dgm:t>
    </dgm:pt>
    <dgm:pt modelId="{E26B4BA7-DD85-3042-84CB-39156CC50538}" type="pres">
      <dgm:prSet presAssocID="{4CFDCA49-88D7-4469-ABF1-B40D0F437AEB}" presName="negativeSpace" presStyleCnt="0"/>
      <dgm:spPr/>
    </dgm:pt>
    <dgm:pt modelId="{D51980A5-4C02-6447-9A1A-F40D83097B24}" type="pres">
      <dgm:prSet presAssocID="{4CFDCA49-88D7-4469-ABF1-B40D0F437AEB}" presName="childText" presStyleLbl="conFgAcc1" presStyleIdx="3" presStyleCnt="5">
        <dgm:presLayoutVars>
          <dgm:bulletEnabled val="1"/>
        </dgm:presLayoutVars>
      </dgm:prSet>
      <dgm:spPr/>
    </dgm:pt>
    <dgm:pt modelId="{92F03983-0662-EC4C-B38E-7DDF717715CA}" type="pres">
      <dgm:prSet presAssocID="{588F5FEE-B548-49EA-B0F7-CD0113EFA969}" presName="spaceBetweenRectangles" presStyleCnt="0"/>
      <dgm:spPr/>
    </dgm:pt>
    <dgm:pt modelId="{E21C544B-57C4-3149-97EC-F11436A87421}" type="pres">
      <dgm:prSet presAssocID="{B9A73F91-02DB-43CE-9065-90E942C19F65}" presName="parentLin" presStyleCnt="0"/>
      <dgm:spPr/>
    </dgm:pt>
    <dgm:pt modelId="{D04652A5-2F6B-F248-AA5F-11D24C7B1AC6}" type="pres">
      <dgm:prSet presAssocID="{B9A73F91-02DB-43CE-9065-90E942C19F65}" presName="parentLeftMargin" presStyleLbl="node1" presStyleIdx="3" presStyleCnt="5"/>
      <dgm:spPr/>
      <dgm:t>
        <a:bodyPr/>
        <a:lstStyle/>
        <a:p>
          <a:endParaRPr lang="en-US" altLang="zh-HK"/>
        </a:p>
      </dgm:t>
    </dgm:pt>
    <dgm:pt modelId="{06FDC74B-EB7E-5F43-AFA1-7C73E7864C02}" type="pres">
      <dgm:prSet presAssocID="{B9A73F91-02DB-43CE-9065-90E942C19F65}" presName="parentText" presStyleLbl="node1" presStyleIdx="4" presStyleCnt="5">
        <dgm:presLayoutVars>
          <dgm:chMax val="0"/>
          <dgm:bulletEnabled val="1"/>
        </dgm:presLayoutVars>
      </dgm:prSet>
      <dgm:spPr/>
      <dgm:t>
        <a:bodyPr/>
        <a:lstStyle/>
        <a:p>
          <a:endParaRPr lang="en-US" altLang="zh-HK"/>
        </a:p>
      </dgm:t>
    </dgm:pt>
    <dgm:pt modelId="{1A480740-41CE-ED4B-925C-4408B39B1D71}" type="pres">
      <dgm:prSet presAssocID="{B9A73F91-02DB-43CE-9065-90E942C19F65}" presName="negativeSpace" presStyleCnt="0"/>
      <dgm:spPr/>
    </dgm:pt>
    <dgm:pt modelId="{9A0182E1-B8D2-6449-89FD-42701A7EB95B}" type="pres">
      <dgm:prSet presAssocID="{B9A73F91-02DB-43CE-9065-90E942C19F65}" presName="childText" presStyleLbl="conFgAcc1" presStyleIdx="4" presStyleCnt="5">
        <dgm:presLayoutVars>
          <dgm:bulletEnabled val="1"/>
        </dgm:presLayoutVars>
      </dgm:prSet>
      <dgm:spPr/>
    </dgm:pt>
  </dgm:ptLst>
  <dgm:cxnLst>
    <dgm:cxn modelId="{8EE14B10-770E-7D40-BFE2-F3AB31EB4A13}" type="presOf" srcId="{6E2A6D15-97B4-44A5-AB82-B75B15D61B91}" destId="{A3B8763E-F777-7845-91FA-8CEF164C0E49}" srcOrd="0" destOrd="0" presId="urn:microsoft.com/office/officeart/2005/8/layout/list1"/>
    <dgm:cxn modelId="{3912275B-D68C-8F41-A285-B06385FFF862}" type="presOf" srcId="{B9A73F91-02DB-43CE-9065-90E942C19F65}" destId="{D04652A5-2F6B-F248-AA5F-11D24C7B1AC6}" srcOrd="0" destOrd="0" presId="urn:microsoft.com/office/officeart/2005/8/layout/list1"/>
    <dgm:cxn modelId="{7AB23B1D-3918-4349-BEBC-9B77F3EA6DE9}" type="presOf" srcId="{4CFDCA49-88D7-4469-ABF1-B40D0F437AEB}" destId="{A4CEEA2B-B5BB-144D-BB99-B0EDA78A5884}" srcOrd="1" destOrd="0" presId="urn:microsoft.com/office/officeart/2005/8/layout/list1"/>
    <dgm:cxn modelId="{8DD1756C-FF40-8F45-A0CE-2CB4B9F2BF32}" type="presOf" srcId="{4CFDCA49-88D7-4469-ABF1-B40D0F437AEB}" destId="{4DB9EE50-822C-B04A-886F-47783F632A07}" srcOrd="0" destOrd="0" presId="urn:microsoft.com/office/officeart/2005/8/layout/list1"/>
    <dgm:cxn modelId="{7A4FB276-09C9-C74C-9DC8-D051363B146D}" type="presOf" srcId="{B9A73F91-02DB-43CE-9065-90E942C19F65}" destId="{06FDC74B-EB7E-5F43-AFA1-7C73E7864C02}" srcOrd="1" destOrd="0" presId="urn:microsoft.com/office/officeart/2005/8/layout/list1"/>
    <dgm:cxn modelId="{39A1B5B2-11DF-47B6-8987-772048030CD9}" srcId="{ED8296E2-8A7A-485E-9155-1568AE8D1915}" destId="{43F8C247-42D0-4709-902A-B9BC477EEBE4}" srcOrd="0" destOrd="0" parTransId="{91203814-39D1-4D16-BFB9-0A4182A9224D}" sibTransId="{4963B57F-C0C5-4074-85A0-2A5199D1D615}"/>
    <dgm:cxn modelId="{B0274C4B-012C-584E-B5A4-7D73EF05DD6B}" type="presOf" srcId="{5973D707-5A5D-489B-B747-B4FBB22C9165}" destId="{BFCA3C7D-0720-1645-8E30-866C2A0A4765}" srcOrd="0" destOrd="0" presId="urn:microsoft.com/office/officeart/2005/8/layout/list1"/>
    <dgm:cxn modelId="{4AF1EF53-4B44-554F-A32F-C57E6F801959}" type="presOf" srcId="{43F8C247-42D0-4709-902A-B9BC477EEBE4}" destId="{0545BDE6-63C0-774B-99E4-1A5B7D7ED668}" srcOrd="1" destOrd="0" presId="urn:microsoft.com/office/officeart/2005/8/layout/list1"/>
    <dgm:cxn modelId="{A09741E0-4C34-4F52-9549-7F42EA300DAD}" srcId="{ED8296E2-8A7A-485E-9155-1568AE8D1915}" destId="{B9A73F91-02DB-43CE-9065-90E942C19F65}" srcOrd="4" destOrd="0" parTransId="{861FE269-F716-4C78-B574-4D1295E510DD}" sibTransId="{A1CA91D4-3B38-4CD4-AE48-D8F876943A8E}"/>
    <dgm:cxn modelId="{FA1153F9-57E4-FB46-A9AA-AEC04379EA80}" type="presOf" srcId="{6E2A6D15-97B4-44A5-AB82-B75B15D61B91}" destId="{4F11A93C-7DEF-B846-8F64-163AF9DFA3E0}" srcOrd="1" destOrd="0" presId="urn:microsoft.com/office/officeart/2005/8/layout/list1"/>
    <dgm:cxn modelId="{E1B6AC95-59C0-490C-8A7C-0F5C8A270130}" srcId="{ED8296E2-8A7A-485E-9155-1568AE8D1915}" destId="{4CFDCA49-88D7-4469-ABF1-B40D0F437AEB}" srcOrd="3" destOrd="0" parTransId="{19618265-2B89-4389-97BC-BE514956E7C6}" sibTransId="{588F5FEE-B548-49EA-B0F7-CD0113EFA969}"/>
    <dgm:cxn modelId="{CB087CB7-74C3-456B-92B1-80C5C91DCC24}" srcId="{ED8296E2-8A7A-485E-9155-1568AE8D1915}" destId="{6E2A6D15-97B4-44A5-AB82-B75B15D61B91}" srcOrd="2" destOrd="0" parTransId="{A7FF7480-BADE-42B1-A3F7-2F8304AB4679}" sibTransId="{818A2BB9-6100-489B-A003-46DB9024EB53}"/>
    <dgm:cxn modelId="{0229464D-8737-D943-A101-6F43F8496DCF}" type="presOf" srcId="{ED8296E2-8A7A-485E-9155-1568AE8D1915}" destId="{DBEB04E7-789C-1A4A-A74C-294FE98DA75A}" srcOrd="0" destOrd="0" presId="urn:microsoft.com/office/officeart/2005/8/layout/list1"/>
    <dgm:cxn modelId="{2E2FD445-E255-4170-9F98-C972E730C416}" srcId="{ED8296E2-8A7A-485E-9155-1568AE8D1915}" destId="{5973D707-5A5D-489B-B747-B4FBB22C9165}" srcOrd="1" destOrd="0" parTransId="{5FF047CE-1486-46CC-9B55-61F223AD05F9}" sibTransId="{768FE5A4-667D-4402-8FA0-1E1096A75C87}"/>
    <dgm:cxn modelId="{83EDBC04-1230-8F48-BAA2-C1AAF3134648}" type="presOf" srcId="{5973D707-5A5D-489B-B747-B4FBB22C9165}" destId="{3432F058-BB96-CC43-AC06-A61B3CC9A671}" srcOrd="1" destOrd="0" presId="urn:microsoft.com/office/officeart/2005/8/layout/list1"/>
    <dgm:cxn modelId="{3B1DD070-D8CC-5E48-8B22-CB717F624B83}" type="presOf" srcId="{43F8C247-42D0-4709-902A-B9BC477EEBE4}" destId="{55BD73F7-38BF-764C-B0C6-ADB491267267}" srcOrd="0" destOrd="0" presId="urn:microsoft.com/office/officeart/2005/8/layout/list1"/>
    <dgm:cxn modelId="{E2302790-7084-6847-9E22-420F2966075F}" type="presParOf" srcId="{DBEB04E7-789C-1A4A-A74C-294FE98DA75A}" destId="{7B3CFC50-6C0F-2C4F-B176-A5EC1B9880E8}" srcOrd="0" destOrd="0" presId="urn:microsoft.com/office/officeart/2005/8/layout/list1"/>
    <dgm:cxn modelId="{A797BF47-01E2-3845-B6A2-40C1B03A9C68}" type="presParOf" srcId="{7B3CFC50-6C0F-2C4F-B176-A5EC1B9880E8}" destId="{55BD73F7-38BF-764C-B0C6-ADB491267267}" srcOrd="0" destOrd="0" presId="urn:microsoft.com/office/officeart/2005/8/layout/list1"/>
    <dgm:cxn modelId="{ACAC782D-A0ED-044E-B873-0ADF70E033B7}" type="presParOf" srcId="{7B3CFC50-6C0F-2C4F-B176-A5EC1B9880E8}" destId="{0545BDE6-63C0-774B-99E4-1A5B7D7ED668}" srcOrd="1" destOrd="0" presId="urn:microsoft.com/office/officeart/2005/8/layout/list1"/>
    <dgm:cxn modelId="{34297708-4958-BE4D-B1FB-6E6FE22C5389}" type="presParOf" srcId="{DBEB04E7-789C-1A4A-A74C-294FE98DA75A}" destId="{5D5CF344-6A1A-FE4D-9422-CACD21B140BE}" srcOrd="1" destOrd="0" presId="urn:microsoft.com/office/officeart/2005/8/layout/list1"/>
    <dgm:cxn modelId="{31357A50-69F0-F943-89D9-8A8963E1B295}" type="presParOf" srcId="{DBEB04E7-789C-1A4A-A74C-294FE98DA75A}" destId="{E4CAF60B-CE67-7E42-A347-3547AC4915BB}" srcOrd="2" destOrd="0" presId="urn:microsoft.com/office/officeart/2005/8/layout/list1"/>
    <dgm:cxn modelId="{38FBCC16-AB05-344E-81C2-489739E75F3E}" type="presParOf" srcId="{DBEB04E7-789C-1A4A-A74C-294FE98DA75A}" destId="{4C3D1F00-F65D-2849-9928-05717F5623A8}" srcOrd="3" destOrd="0" presId="urn:microsoft.com/office/officeart/2005/8/layout/list1"/>
    <dgm:cxn modelId="{94AD382B-25D1-6742-9B4F-24575045FA69}" type="presParOf" srcId="{DBEB04E7-789C-1A4A-A74C-294FE98DA75A}" destId="{D92101DD-B108-444B-A278-F9254E1691E0}" srcOrd="4" destOrd="0" presId="urn:microsoft.com/office/officeart/2005/8/layout/list1"/>
    <dgm:cxn modelId="{BB42E4A7-1A05-9441-BAF3-922C3637C8D8}" type="presParOf" srcId="{D92101DD-B108-444B-A278-F9254E1691E0}" destId="{BFCA3C7D-0720-1645-8E30-866C2A0A4765}" srcOrd="0" destOrd="0" presId="urn:microsoft.com/office/officeart/2005/8/layout/list1"/>
    <dgm:cxn modelId="{CCFB389A-8967-FF4F-A113-EB296B553ADF}" type="presParOf" srcId="{D92101DD-B108-444B-A278-F9254E1691E0}" destId="{3432F058-BB96-CC43-AC06-A61B3CC9A671}" srcOrd="1" destOrd="0" presId="urn:microsoft.com/office/officeart/2005/8/layout/list1"/>
    <dgm:cxn modelId="{2D45CC11-3E2F-3440-9AD5-4E776A18285C}" type="presParOf" srcId="{DBEB04E7-789C-1A4A-A74C-294FE98DA75A}" destId="{514045EB-10AA-1945-A6B9-D0DFACE50A05}" srcOrd="5" destOrd="0" presId="urn:microsoft.com/office/officeart/2005/8/layout/list1"/>
    <dgm:cxn modelId="{4222D8D7-D82C-484B-A02F-A5DA7C170D06}" type="presParOf" srcId="{DBEB04E7-789C-1A4A-A74C-294FE98DA75A}" destId="{E41C705A-87F6-C547-9D59-132C16B00791}" srcOrd="6" destOrd="0" presId="urn:microsoft.com/office/officeart/2005/8/layout/list1"/>
    <dgm:cxn modelId="{BC8A2231-9F72-C64E-92FA-6CB25D34DC7E}" type="presParOf" srcId="{DBEB04E7-789C-1A4A-A74C-294FE98DA75A}" destId="{AD0EEB5E-A88F-454B-B254-8709867F4316}" srcOrd="7" destOrd="0" presId="urn:microsoft.com/office/officeart/2005/8/layout/list1"/>
    <dgm:cxn modelId="{A3F0185A-1437-0342-B07A-B97B8D4D4B58}" type="presParOf" srcId="{DBEB04E7-789C-1A4A-A74C-294FE98DA75A}" destId="{3295A5F1-E976-DD4A-82D9-5A054FC70EED}" srcOrd="8" destOrd="0" presId="urn:microsoft.com/office/officeart/2005/8/layout/list1"/>
    <dgm:cxn modelId="{1FBD4EEB-4D1E-6142-A64D-0FB7BA9AA269}" type="presParOf" srcId="{3295A5F1-E976-DD4A-82D9-5A054FC70EED}" destId="{A3B8763E-F777-7845-91FA-8CEF164C0E49}" srcOrd="0" destOrd="0" presId="urn:microsoft.com/office/officeart/2005/8/layout/list1"/>
    <dgm:cxn modelId="{1DCD5825-E90B-0D43-92E7-65B2C6470A96}" type="presParOf" srcId="{3295A5F1-E976-DD4A-82D9-5A054FC70EED}" destId="{4F11A93C-7DEF-B846-8F64-163AF9DFA3E0}" srcOrd="1" destOrd="0" presId="urn:microsoft.com/office/officeart/2005/8/layout/list1"/>
    <dgm:cxn modelId="{BCB9D9EA-DE5F-7E47-8AD2-A234A8C12B97}" type="presParOf" srcId="{DBEB04E7-789C-1A4A-A74C-294FE98DA75A}" destId="{455A3574-3402-EF43-9A32-0C82E24F0B62}" srcOrd="9" destOrd="0" presId="urn:microsoft.com/office/officeart/2005/8/layout/list1"/>
    <dgm:cxn modelId="{27D84B5F-D2AC-514F-A6D1-17EBC6056CC6}" type="presParOf" srcId="{DBEB04E7-789C-1A4A-A74C-294FE98DA75A}" destId="{445DDF03-CD84-694B-8352-62E721706140}" srcOrd="10" destOrd="0" presId="urn:microsoft.com/office/officeart/2005/8/layout/list1"/>
    <dgm:cxn modelId="{2DF6024F-67A9-4A49-B7B2-691F1AECAC35}" type="presParOf" srcId="{DBEB04E7-789C-1A4A-A74C-294FE98DA75A}" destId="{7CEA75CC-6814-4C49-B17D-BF3A8BF8F553}" srcOrd="11" destOrd="0" presId="urn:microsoft.com/office/officeart/2005/8/layout/list1"/>
    <dgm:cxn modelId="{7A9F491D-467A-4A44-80E2-E7B8A0D30634}" type="presParOf" srcId="{DBEB04E7-789C-1A4A-A74C-294FE98DA75A}" destId="{B660F05C-6905-AA4E-B78D-5A1D97210ECD}" srcOrd="12" destOrd="0" presId="urn:microsoft.com/office/officeart/2005/8/layout/list1"/>
    <dgm:cxn modelId="{F7504A2D-32FB-3544-8D9C-9CA8342920E5}" type="presParOf" srcId="{B660F05C-6905-AA4E-B78D-5A1D97210ECD}" destId="{4DB9EE50-822C-B04A-886F-47783F632A07}" srcOrd="0" destOrd="0" presId="urn:microsoft.com/office/officeart/2005/8/layout/list1"/>
    <dgm:cxn modelId="{8BDF83B8-4D7E-9B44-B812-045443D355C6}" type="presParOf" srcId="{B660F05C-6905-AA4E-B78D-5A1D97210ECD}" destId="{A4CEEA2B-B5BB-144D-BB99-B0EDA78A5884}" srcOrd="1" destOrd="0" presId="urn:microsoft.com/office/officeart/2005/8/layout/list1"/>
    <dgm:cxn modelId="{217AE245-6CD1-AD48-9F87-5747B6E2038B}" type="presParOf" srcId="{DBEB04E7-789C-1A4A-A74C-294FE98DA75A}" destId="{E26B4BA7-DD85-3042-84CB-39156CC50538}" srcOrd="13" destOrd="0" presId="urn:microsoft.com/office/officeart/2005/8/layout/list1"/>
    <dgm:cxn modelId="{57D912E6-1A4A-9B49-927A-62C6C7ACDF23}" type="presParOf" srcId="{DBEB04E7-789C-1A4A-A74C-294FE98DA75A}" destId="{D51980A5-4C02-6447-9A1A-F40D83097B24}" srcOrd="14" destOrd="0" presId="urn:microsoft.com/office/officeart/2005/8/layout/list1"/>
    <dgm:cxn modelId="{F4764B25-F378-DB4D-8348-FDD02E6D5FBA}" type="presParOf" srcId="{DBEB04E7-789C-1A4A-A74C-294FE98DA75A}" destId="{92F03983-0662-EC4C-B38E-7DDF717715CA}" srcOrd="15" destOrd="0" presId="urn:microsoft.com/office/officeart/2005/8/layout/list1"/>
    <dgm:cxn modelId="{C7696B9A-87B6-DF44-8281-609B0D0AA193}" type="presParOf" srcId="{DBEB04E7-789C-1A4A-A74C-294FE98DA75A}" destId="{E21C544B-57C4-3149-97EC-F11436A87421}" srcOrd="16" destOrd="0" presId="urn:microsoft.com/office/officeart/2005/8/layout/list1"/>
    <dgm:cxn modelId="{A335BEB2-C9A3-3642-966F-F792A37755E0}" type="presParOf" srcId="{E21C544B-57C4-3149-97EC-F11436A87421}" destId="{D04652A5-2F6B-F248-AA5F-11D24C7B1AC6}" srcOrd="0" destOrd="0" presId="urn:microsoft.com/office/officeart/2005/8/layout/list1"/>
    <dgm:cxn modelId="{65922519-B5D9-5E43-AA5B-D812F2FD7D79}" type="presParOf" srcId="{E21C544B-57C4-3149-97EC-F11436A87421}" destId="{06FDC74B-EB7E-5F43-AFA1-7C73E7864C02}" srcOrd="1" destOrd="0" presId="urn:microsoft.com/office/officeart/2005/8/layout/list1"/>
    <dgm:cxn modelId="{F438A6D6-CEA9-9242-85E7-E98BBE702BD3}" type="presParOf" srcId="{DBEB04E7-789C-1A4A-A74C-294FE98DA75A}" destId="{1A480740-41CE-ED4B-925C-4408B39B1D71}" srcOrd="17" destOrd="0" presId="urn:microsoft.com/office/officeart/2005/8/layout/list1"/>
    <dgm:cxn modelId="{9851E2B0-1258-524B-94C9-E2A61FB3CC1F}" type="presParOf" srcId="{DBEB04E7-789C-1A4A-A74C-294FE98DA75A}" destId="{9A0182E1-B8D2-6449-89FD-42701A7EB95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1F4FF5-9110-4CB7-8D78-329910E24DA7}" type="doc">
      <dgm:prSet loTypeId="urn:microsoft.com/office/officeart/2005/8/layout/radial5" loCatId="relationship" qsTypeId="urn:microsoft.com/office/officeart/2005/8/quickstyle/3d1" qsCatId="3D" csTypeId="urn:microsoft.com/office/officeart/2005/8/colors/colorful1#1" csCatId="colorful" phldr="1"/>
      <dgm:spPr/>
      <dgm:t>
        <a:bodyPr/>
        <a:lstStyle/>
        <a:p>
          <a:endParaRPr lang="zh-CN" altLang="en-US"/>
        </a:p>
      </dgm:t>
    </dgm:pt>
    <dgm:pt modelId="{6C16EAFD-6B2A-4D03-92DA-92C2C2588058}">
      <dgm:prSet phldrT="[文本]" custT="1"/>
      <dgm:spPr/>
      <dgm:t>
        <a:bodyPr/>
        <a:lstStyle/>
        <a:p>
          <a:r>
            <a:rPr lang="zh-CN" altLang="en-US" sz="1800" dirty="0" smtClean="0"/>
            <a:t>公共衞生</a:t>
          </a:r>
          <a:r>
            <a:rPr lang="zh-CN" altLang="en-US" sz="1800" dirty="0"/>
            <a:t>和醫療服務</a:t>
          </a:r>
        </a:p>
      </dgm:t>
    </dgm:pt>
    <dgm:pt modelId="{3A961FD7-B28A-4E55-A67B-DDC602B28AFC}" type="parTrans" cxnId="{435DA4A1-18F5-4933-A816-401A65D17997}">
      <dgm:prSet/>
      <dgm:spPr/>
      <dgm:t>
        <a:bodyPr/>
        <a:lstStyle/>
        <a:p>
          <a:endParaRPr lang="zh-CN" altLang="en-US" sz="1600"/>
        </a:p>
      </dgm:t>
    </dgm:pt>
    <dgm:pt modelId="{D0C330A2-63DD-42DC-A580-2A0D68987A40}" type="sibTrans" cxnId="{435DA4A1-18F5-4933-A816-401A65D17997}">
      <dgm:prSet/>
      <dgm:spPr/>
      <dgm:t>
        <a:bodyPr/>
        <a:lstStyle/>
        <a:p>
          <a:endParaRPr lang="zh-CN" altLang="en-US" sz="1600"/>
        </a:p>
      </dgm:t>
    </dgm:pt>
    <dgm:pt modelId="{C9292BDB-8DCC-404C-B4F4-9EC26B23DD89}">
      <dgm:prSet phldrT="[文本]" custT="1"/>
      <dgm:spPr/>
      <dgm:t>
        <a:bodyPr/>
        <a:lstStyle/>
        <a:p>
          <a:r>
            <a:rPr lang="zh-CN" altLang="en-US" sz="1800" dirty="0"/>
            <a:t>社會</a:t>
          </a:r>
          <a:r>
            <a:rPr lang="zh-CN" altLang="en-US" sz="1800" dirty="0" smtClean="0"/>
            <a:t>公共衞生</a:t>
          </a:r>
          <a:r>
            <a:rPr lang="zh-CN" altLang="en-US" sz="1800" dirty="0"/>
            <a:t>服務</a:t>
          </a:r>
        </a:p>
      </dgm:t>
    </dgm:pt>
    <dgm:pt modelId="{2C990907-5AD2-4D63-807C-6814BB9DE25B}" type="parTrans" cxnId="{582B3D80-8EEA-46FA-BC49-19442B407EBE}">
      <dgm:prSet custT="1"/>
      <dgm:spPr/>
      <dgm:t>
        <a:bodyPr/>
        <a:lstStyle/>
        <a:p>
          <a:endParaRPr lang="zh-CN" altLang="en-US" sz="1600"/>
        </a:p>
      </dgm:t>
    </dgm:pt>
    <dgm:pt modelId="{0AB13635-9058-4DB1-A05D-17D8F91757D1}" type="sibTrans" cxnId="{582B3D80-8EEA-46FA-BC49-19442B407EBE}">
      <dgm:prSet/>
      <dgm:spPr/>
      <dgm:t>
        <a:bodyPr/>
        <a:lstStyle/>
        <a:p>
          <a:endParaRPr lang="zh-CN" altLang="en-US" sz="1600"/>
        </a:p>
      </dgm:t>
    </dgm:pt>
    <dgm:pt modelId="{8EB0B992-97B7-4D4C-9795-787561090471}">
      <dgm:prSet phldrT="[文本]" custT="1"/>
      <dgm:spPr/>
      <dgm:t>
        <a:bodyPr/>
        <a:lstStyle/>
        <a:p>
          <a:r>
            <a:rPr lang="zh-CN" altLang="en-US" sz="1800" dirty="0"/>
            <a:t>醫療服務</a:t>
          </a:r>
        </a:p>
      </dgm:t>
    </dgm:pt>
    <dgm:pt modelId="{3AEDF7DA-C2A2-4A9B-8D4A-9E29CE4A5CE7}" type="parTrans" cxnId="{A07FB36E-0772-4513-9155-5158655DEEC4}">
      <dgm:prSet custT="1"/>
      <dgm:spPr/>
      <dgm:t>
        <a:bodyPr/>
        <a:lstStyle/>
        <a:p>
          <a:endParaRPr lang="zh-CN" altLang="en-US" sz="1600"/>
        </a:p>
      </dgm:t>
    </dgm:pt>
    <dgm:pt modelId="{D278B522-FF9D-4575-B2AE-CBE197859F01}" type="sibTrans" cxnId="{A07FB36E-0772-4513-9155-5158655DEEC4}">
      <dgm:prSet/>
      <dgm:spPr/>
      <dgm:t>
        <a:bodyPr/>
        <a:lstStyle/>
        <a:p>
          <a:endParaRPr lang="zh-CN" altLang="en-US" sz="1600"/>
        </a:p>
      </dgm:t>
    </dgm:pt>
    <dgm:pt modelId="{B3BF63F7-3336-460C-8CEF-F07098ADEC6B}">
      <dgm:prSet phldrT="[文本]" custT="1"/>
      <dgm:spPr/>
      <dgm:t>
        <a:bodyPr/>
        <a:lstStyle/>
        <a:p>
          <a:r>
            <a:rPr lang="zh-CN" altLang="en-US" sz="1800" dirty="0"/>
            <a:t>健康促進服務</a:t>
          </a:r>
        </a:p>
      </dgm:t>
    </dgm:pt>
    <dgm:pt modelId="{CAA7B1E1-FCCB-4682-9721-64B3B765D8C9}" type="parTrans" cxnId="{1E783A8E-3719-4976-932B-49932B163A9C}">
      <dgm:prSet custT="1"/>
      <dgm:spPr/>
      <dgm:t>
        <a:bodyPr/>
        <a:lstStyle/>
        <a:p>
          <a:endParaRPr lang="zh-CN" altLang="en-US" sz="1600"/>
        </a:p>
      </dgm:t>
    </dgm:pt>
    <dgm:pt modelId="{3091F26E-C5F2-4E4D-8163-ADC0D016ECBE}" type="sibTrans" cxnId="{1E783A8E-3719-4976-932B-49932B163A9C}">
      <dgm:prSet/>
      <dgm:spPr/>
      <dgm:t>
        <a:bodyPr/>
        <a:lstStyle/>
        <a:p>
          <a:endParaRPr lang="zh-CN" altLang="en-US" sz="1600"/>
        </a:p>
      </dgm:t>
    </dgm:pt>
    <dgm:pt modelId="{8386F0DF-981A-401E-AA5A-8604CD8F0C94}">
      <dgm:prSet phldrT="[文本]" custT="1"/>
      <dgm:spPr/>
      <dgm:t>
        <a:bodyPr/>
        <a:lstStyle/>
        <a:p>
          <a:r>
            <a:rPr lang="zh-CN" altLang="en-US" sz="1800" dirty="0"/>
            <a:t>相關管理、保障、監督體系等</a:t>
          </a:r>
        </a:p>
      </dgm:t>
    </dgm:pt>
    <dgm:pt modelId="{B686AEEA-F885-4119-85AD-0D80199457A0}" type="parTrans" cxnId="{2A414A5C-8E97-4F83-B8AE-0FED33838598}">
      <dgm:prSet custT="1"/>
      <dgm:spPr/>
      <dgm:t>
        <a:bodyPr/>
        <a:lstStyle/>
        <a:p>
          <a:endParaRPr lang="zh-CN" altLang="en-US" sz="1600"/>
        </a:p>
      </dgm:t>
    </dgm:pt>
    <dgm:pt modelId="{02F919FB-627A-492B-8E85-B617D6EE1943}" type="sibTrans" cxnId="{2A414A5C-8E97-4F83-B8AE-0FED33838598}">
      <dgm:prSet/>
      <dgm:spPr/>
      <dgm:t>
        <a:bodyPr/>
        <a:lstStyle/>
        <a:p>
          <a:endParaRPr lang="zh-CN" altLang="en-US" sz="1600"/>
        </a:p>
      </dgm:t>
    </dgm:pt>
    <dgm:pt modelId="{76AB5D17-E17B-4838-8D11-146A42B089A5}" type="pres">
      <dgm:prSet presAssocID="{4D1F4FF5-9110-4CB7-8D78-329910E24DA7}" presName="Name0" presStyleCnt="0">
        <dgm:presLayoutVars>
          <dgm:chMax val="1"/>
          <dgm:dir/>
          <dgm:animLvl val="ctr"/>
          <dgm:resizeHandles val="exact"/>
        </dgm:presLayoutVars>
      </dgm:prSet>
      <dgm:spPr/>
      <dgm:t>
        <a:bodyPr/>
        <a:lstStyle/>
        <a:p>
          <a:endParaRPr lang="en-US" altLang="zh-HK"/>
        </a:p>
      </dgm:t>
    </dgm:pt>
    <dgm:pt modelId="{A76DC21E-8911-46C6-A6BB-13B840BE518A}" type="pres">
      <dgm:prSet presAssocID="{6C16EAFD-6B2A-4D03-92DA-92C2C2588058}" presName="centerShape" presStyleLbl="node0" presStyleIdx="0" presStyleCnt="1" custScaleX="187915"/>
      <dgm:spPr/>
      <dgm:t>
        <a:bodyPr/>
        <a:lstStyle/>
        <a:p>
          <a:endParaRPr lang="en-US" altLang="zh-HK"/>
        </a:p>
      </dgm:t>
    </dgm:pt>
    <dgm:pt modelId="{4E232E7B-F6A8-4535-954E-A2CB83B47BD4}" type="pres">
      <dgm:prSet presAssocID="{2C990907-5AD2-4D63-807C-6814BB9DE25B}" presName="parTrans" presStyleLbl="sibTrans2D1" presStyleIdx="0" presStyleCnt="4"/>
      <dgm:spPr/>
      <dgm:t>
        <a:bodyPr/>
        <a:lstStyle/>
        <a:p>
          <a:endParaRPr lang="en-US" altLang="zh-HK"/>
        </a:p>
      </dgm:t>
    </dgm:pt>
    <dgm:pt modelId="{BCC2C65A-F89D-4DD5-A21A-C243FA012175}" type="pres">
      <dgm:prSet presAssocID="{2C990907-5AD2-4D63-807C-6814BB9DE25B}" presName="connectorText" presStyleLbl="sibTrans2D1" presStyleIdx="0" presStyleCnt="4"/>
      <dgm:spPr/>
      <dgm:t>
        <a:bodyPr/>
        <a:lstStyle/>
        <a:p>
          <a:endParaRPr lang="en-US" altLang="zh-HK"/>
        </a:p>
      </dgm:t>
    </dgm:pt>
    <dgm:pt modelId="{1475A81A-4423-4CB9-8593-4015FF68ED11}" type="pres">
      <dgm:prSet presAssocID="{C9292BDB-8DCC-404C-B4F4-9EC26B23DD89}" presName="node" presStyleLbl="node1" presStyleIdx="0" presStyleCnt="4" custScaleX="250432">
        <dgm:presLayoutVars>
          <dgm:bulletEnabled val="1"/>
        </dgm:presLayoutVars>
      </dgm:prSet>
      <dgm:spPr/>
      <dgm:t>
        <a:bodyPr/>
        <a:lstStyle/>
        <a:p>
          <a:endParaRPr lang="en-US" altLang="zh-HK"/>
        </a:p>
      </dgm:t>
    </dgm:pt>
    <dgm:pt modelId="{A40B665B-58AA-40D0-9928-7A89F77B94A9}" type="pres">
      <dgm:prSet presAssocID="{3AEDF7DA-C2A2-4A9B-8D4A-9E29CE4A5CE7}" presName="parTrans" presStyleLbl="sibTrans2D1" presStyleIdx="1" presStyleCnt="4"/>
      <dgm:spPr/>
      <dgm:t>
        <a:bodyPr/>
        <a:lstStyle/>
        <a:p>
          <a:endParaRPr lang="en-US" altLang="zh-HK"/>
        </a:p>
      </dgm:t>
    </dgm:pt>
    <dgm:pt modelId="{0B2160B3-85E5-4092-B529-562954116EE8}" type="pres">
      <dgm:prSet presAssocID="{3AEDF7DA-C2A2-4A9B-8D4A-9E29CE4A5CE7}" presName="connectorText" presStyleLbl="sibTrans2D1" presStyleIdx="1" presStyleCnt="4"/>
      <dgm:spPr/>
      <dgm:t>
        <a:bodyPr/>
        <a:lstStyle/>
        <a:p>
          <a:endParaRPr lang="en-US" altLang="zh-HK"/>
        </a:p>
      </dgm:t>
    </dgm:pt>
    <dgm:pt modelId="{387880D9-04C0-4CF5-B068-B79057D3612F}" type="pres">
      <dgm:prSet presAssocID="{8EB0B992-97B7-4D4C-9795-787561090471}" presName="node" presStyleLbl="node1" presStyleIdx="1" presStyleCnt="4" custScaleX="136292" custRadScaleRad="127828" custRadScaleInc="-3146">
        <dgm:presLayoutVars>
          <dgm:bulletEnabled val="1"/>
        </dgm:presLayoutVars>
      </dgm:prSet>
      <dgm:spPr/>
      <dgm:t>
        <a:bodyPr/>
        <a:lstStyle/>
        <a:p>
          <a:endParaRPr lang="en-US" altLang="zh-HK"/>
        </a:p>
      </dgm:t>
    </dgm:pt>
    <dgm:pt modelId="{36A06F52-F133-4262-8E51-6CAC60BF11D8}" type="pres">
      <dgm:prSet presAssocID="{CAA7B1E1-FCCB-4682-9721-64B3B765D8C9}" presName="parTrans" presStyleLbl="sibTrans2D1" presStyleIdx="2" presStyleCnt="4"/>
      <dgm:spPr/>
      <dgm:t>
        <a:bodyPr/>
        <a:lstStyle/>
        <a:p>
          <a:endParaRPr lang="en-US" altLang="zh-HK"/>
        </a:p>
      </dgm:t>
    </dgm:pt>
    <dgm:pt modelId="{53F7D3CF-654D-450D-A259-2D1D9D8F1623}" type="pres">
      <dgm:prSet presAssocID="{CAA7B1E1-FCCB-4682-9721-64B3B765D8C9}" presName="connectorText" presStyleLbl="sibTrans2D1" presStyleIdx="2" presStyleCnt="4"/>
      <dgm:spPr/>
      <dgm:t>
        <a:bodyPr/>
        <a:lstStyle/>
        <a:p>
          <a:endParaRPr lang="en-US" altLang="zh-HK"/>
        </a:p>
      </dgm:t>
    </dgm:pt>
    <dgm:pt modelId="{6D156E32-47AD-4878-BD82-4FB1A51E4506}" type="pres">
      <dgm:prSet presAssocID="{B3BF63F7-3336-460C-8CEF-F07098ADEC6B}" presName="node" presStyleLbl="node1" presStyleIdx="2" presStyleCnt="4" custScaleX="208031" custRadScaleRad="90463">
        <dgm:presLayoutVars>
          <dgm:bulletEnabled val="1"/>
        </dgm:presLayoutVars>
      </dgm:prSet>
      <dgm:spPr/>
      <dgm:t>
        <a:bodyPr/>
        <a:lstStyle/>
        <a:p>
          <a:endParaRPr lang="en-US" altLang="zh-HK"/>
        </a:p>
      </dgm:t>
    </dgm:pt>
    <dgm:pt modelId="{803FBC4E-6C38-4216-9F3F-C487F9BE5A50}" type="pres">
      <dgm:prSet presAssocID="{B686AEEA-F885-4119-85AD-0D80199457A0}" presName="parTrans" presStyleLbl="sibTrans2D1" presStyleIdx="3" presStyleCnt="4"/>
      <dgm:spPr/>
      <dgm:t>
        <a:bodyPr/>
        <a:lstStyle/>
        <a:p>
          <a:endParaRPr lang="en-US" altLang="zh-HK"/>
        </a:p>
      </dgm:t>
    </dgm:pt>
    <dgm:pt modelId="{B904E046-0727-4363-9919-841012960DA0}" type="pres">
      <dgm:prSet presAssocID="{B686AEEA-F885-4119-85AD-0D80199457A0}" presName="connectorText" presStyleLbl="sibTrans2D1" presStyleIdx="3" presStyleCnt="4"/>
      <dgm:spPr/>
      <dgm:t>
        <a:bodyPr/>
        <a:lstStyle/>
        <a:p>
          <a:endParaRPr lang="en-US" altLang="zh-HK"/>
        </a:p>
      </dgm:t>
    </dgm:pt>
    <dgm:pt modelId="{4C256D93-EE3F-469E-86F3-BDB0C1C0615B}" type="pres">
      <dgm:prSet presAssocID="{8386F0DF-981A-401E-AA5A-8604CD8F0C94}" presName="node" presStyleLbl="node1" presStyleIdx="3" presStyleCnt="4" custScaleX="165468" custRadScaleRad="127795" custRadScaleInc="1258">
        <dgm:presLayoutVars>
          <dgm:bulletEnabled val="1"/>
        </dgm:presLayoutVars>
      </dgm:prSet>
      <dgm:spPr/>
      <dgm:t>
        <a:bodyPr/>
        <a:lstStyle/>
        <a:p>
          <a:endParaRPr lang="en-US" altLang="zh-HK"/>
        </a:p>
      </dgm:t>
    </dgm:pt>
  </dgm:ptLst>
  <dgm:cxnLst>
    <dgm:cxn modelId="{F46E5964-C933-4DBE-A2F5-E7232AA6F995}" type="presOf" srcId="{3AEDF7DA-C2A2-4A9B-8D4A-9E29CE4A5CE7}" destId="{0B2160B3-85E5-4092-B529-562954116EE8}" srcOrd="1" destOrd="0" presId="urn:microsoft.com/office/officeart/2005/8/layout/radial5"/>
    <dgm:cxn modelId="{318B9A92-58F4-46AA-AB2F-4720BA8B434C}" type="presOf" srcId="{2C990907-5AD2-4D63-807C-6814BB9DE25B}" destId="{BCC2C65A-F89D-4DD5-A21A-C243FA012175}" srcOrd="1" destOrd="0" presId="urn:microsoft.com/office/officeart/2005/8/layout/radial5"/>
    <dgm:cxn modelId="{49A7AA05-3241-42FE-B1EE-9C8F1C629A5C}" type="presOf" srcId="{8386F0DF-981A-401E-AA5A-8604CD8F0C94}" destId="{4C256D93-EE3F-469E-86F3-BDB0C1C0615B}" srcOrd="0" destOrd="0" presId="urn:microsoft.com/office/officeart/2005/8/layout/radial5"/>
    <dgm:cxn modelId="{1E783A8E-3719-4976-932B-49932B163A9C}" srcId="{6C16EAFD-6B2A-4D03-92DA-92C2C2588058}" destId="{B3BF63F7-3336-460C-8CEF-F07098ADEC6B}" srcOrd="2" destOrd="0" parTransId="{CAA7B1E1-FCCB-4682-9721-64B3B765D8C9}" sibTransId="{3091F26E-C5F2-4E4D-8163-ADC0D016ECBE}"/>
    <dgm:cxn modelId="{A07FB36E-0772-4513-9155-5158655DEEC4}" srcId="{6C16EAFD-6B2A-4D03-92DA-92C2C2588058}" destId="{8EB0B992-97B7-4D4C-9795-787561090471}" srcOrd="1" destOrd="0" parTransId="{3AEDF7DA-C2A2-4A9B-8D4A-9E29CE4A5CE7}" sibTransId="{D278B522-FF9D-4575-B2AE-CBE197859F01}"/>
    <dgm:cxn modelId="{435DA4A1-18F5-4933-A816-401A65D17997}" srcId="{4D1F4FF5-9110-4CB7-8D78-329910E24DA7}" destId="{6C16EAFD-6B2A-4D03-92DA-92C2C2588058}" srcOrd="0" destOrd="0" parTransId="{3A961FD7-B28A-4E55-A67B-DDC602B28AFC}" sibTransId="{D0C330A2-63DD-42DC-A580-2A0D68987A40}"/>
    <dgm:cxn modelId="{88FD4058-CA61-497B-B5B5-C94BA1C0A4CC}" type="presOf" srcId="{3AEDF7DA-C2A2-4A9B-8D4A-9E29CE4A5CE7}" destId="{A40B665B-58AA-40D0-9928-7A89F77B94A9}" srcOrd="0" destOrd="0" presId="urn:microsoft.com/office/officeart/2005/8/layout/radial5"/>
    <dgm:cxn modelId="{E7F60953-6C5F-4865-8485-52FFC4A018A2}" type="presOf" srcId="{4D1F4FF5-9110-4CB7-8D78-329910E24DA7}" destId="{76AB5D17-E17B-4838-8D11-146A42B089A5}" srcOrd="0" destOrd="0" presId="urn:microsoft.com/office/officeart/2005/8/layout/radial5"/>
    <dgm:cxn modelId="{C6DC7563-6574-4CF9-810D-96B40EE6814D}" type="presOf" srcId="{B3BF63F7-3336-460C-8CEF-F07098ADEC6B}" destId="{6D156E32-47AD-4878-BD82-4FB1A51E4506}" srcOrd="0" destOrd="0" presId="urn:microsoft.com/office/officeart/2005/8/layout/radial5"/>
    <dgm:cxn modelId="{F6AC010E-15F2-4C6A-B288-886201B54537}" type="presOf" srcId="{B686AEEA-F885-4119-85AD-0D80199457A0}" destId="{B904E046-0727-4363-9919-841012960DA0}" srcOrd="1" destOrd="0" presId="urn:microsoft.com/office/officeart/2005/8/layout/radial5"/>
    <dgm:cxn modelId="{49932027-78DE-41E9-99ED-E0C68F100559}" type="presOf" srcId="{C9292BDB-8DCC-404C-B4F4-9EC26B23DD89}" destId="{1475A81A-4423-4CB9-8593-4015FF68ED11}" srcOrd="0" destOrd="0" presId="urn:microsoft.com/office/officeart/2005/8/layout/radial5"/>
    <dgm:cxn modelId="{89680A7F-1E06-4DC2-B79C-FDEFE4705A4B}" type="presOf" srcId="{CAA7B1E1-FCCB-4682-9721-64B3B765D8C9}" destId="{53F7D3CF-654D-450D-A259-2D1D9D8F1623}" srcOrd="1" destOrd="0" presId="urn:microsoft.com/office/officeart/2005/8/layout/radial5"/>
    <dgm:cxn modelId="{582B3D80-8EEA-46FA-BC49-19442B407EBE}" srcId="{6C16EAFD-6B2A-4D03-92DA-92C2C2588058}" destId="{C9292BDB-8DCC-404C-B4F4-9EC26B23DD89}" srcOrd="0" destOrd="0" parTransId="{2C990907-5AD2-4D63-807C-6814BB9DE25B}" sibTransId="{0AB13635-9058-4DB1-A05D-17D8F91757D1}"/>
    <dgm:cxn modelId="{F210721A-CF7A-4C02-9628-867DAF779934}" type="presOf" srcId="{CAA7B1E1-FCCB-4682-9721-64B3B765D8C9}" destId="{36A06F52-F133-4262-8E51-6CAC60BF11D8}" srcOrd="0" destOrd="0" presId="urn:microsoft.com/office/officeart/2005/8/layout/radial5"/>
    <dgm:cxn modelId="{F86D748C-EB31-4F22-A402-D5CE3BC85736}" type="presOf" srcId="{6C16EAFD-6B2A-4D03-92DA-92C2C2588058}" destId="{A76DC21E-8911-46C6-A6BB-13B840BE518A}" srcOrd="0" destOrd="0" presId="urn:microsoft.com/office/officeart/2005/8/layout/radial5"/>
    <dgm:cxn modelId="{909BD4DD-E969-406D-AE44-972CCABDD5EF}" type="presOf" srcId="{2C990907-5AD2-4D63-807C-6814BB9DE25B}" destId="{4E232E7B-F6A8-4535-954E-A2CB83B47BD4}" srcOrd="0" destOrd="0" presId="urn:microsoft.com/office/officeart/2005/8/layout/radial5"/>
    <dgm:cxn modelId="{FDDA3028-4C55-4784-A2ED-F7F5E50C2F4D}" type="presOf" srcId="{8EB0B992-97B7-4D4C-9795-787561090471}" destId="{387880D9-04C0-4CF5-B068-B79057D3612F}" srcOrd="0" destOrd="0" presId="urn:microsoft.com/office/officeart/2005/8/layout/radial5"/>
    <dgm:cxn modelId="{2A414A5C-8E97-4F83-B8AE-0FED33838598}" srcId="{6C16EAFD-6B2A-4D03-92DA-92C2C2588058}" destId="{8386F0DF-981A-401E-AA5A-8604CD8F0C94}" srcOrd="3" destOrd="0" parTransId="{B686AEEA-F885-4119-85AD-0D80199457A0}" sibTransId="{02F919FB-627A-492B-8E85-B617D6EE1943}"/>
    <dgm:cxn modelId="{7989218C-9BEC-4C67-95D0-D8568053AA31}" type="presOf" srcId="{B686AEEA-F885-4119-85AD-0D80199457A0}" destId="{803FBC4E-6C38-4216-9F3F-C487F9BE5A50}" srcOrd="0" destOrd="0" presId="urn:microsoft.com/office/officeart/2005/8/layout/radial5"/>
    <dgm:cxn modelId="{14D182BA-10F1-4627-9398-59BDD2522106}" type="presParOf" srcId="{76AB5D17-E17B-4838-8D11-146A42B089A5}" destId="{A76DC21E-8911-46C6-A6BB-13B840BE518A}" srcOrd="0" destOrd="0" presId="urn:microsoft.com/office/officeart/2005/8/layout/radial5"/>
    <dgm:cxn modelId="{D5BF2E8B-43F9-42E9-9446-ED904765CEC0}" type="presParOf" srcId="{76AB5D17-E17B-4838-8D11-146A42B089A5}" destId="{4E232E7B-F6A8-4535-954E-A2CB83B47BD4}" srcOrd="1" destOrd="0" presId="urn:microsoft.com/office/officeart/2005/8/layout/radial5"/>
    <dgm:cxn modelId="{605D1D23-C534-4986-A996-8C9164F1199F}" type="presParOf" srcId="{4E232E7B-F6A8-4535-954E-A2CB83B47BD4}" destId="{BCC2C65A-F89D-4DD5-A21A-C243FA012175}" srcOrd="0" destOrd="0" presId="urn:microsoft.com/office/officeart/2005/8/layout/radial5"/>
    <dgm:cxn modelId="{6C2E33A9-AEF4-425E-A6EF-38FFA7A3C25D}" type="presParOf" srcId="{76AB5D17-E17B-4838-8D11-146A42B089A5}" destId="{1475A81A-4423-4CB9-8593-4015FF68ED11}" srcOrd="2" destOrd="0" presId="urn:microsoft.com/office/officeart/2005/8/layout/radial5"/>
    <dgm:cxn modelId="{13F505F7-9335-4594-99E1-3D823732CE77}" type="presParOf" srcId="{76AB5D17-E17B-4838-8D11-146A42B089A5}" destId="{A40B665B-58AA-40D0-9928-7A89F77B94A9}" srcOrd="3" destOrd="0" presId="urn:microsoft.com/office/officeart/2005/8/layout/radial5"/>
    <dgm:cxn modelId="{CD3D1E99-3CDE-4EEE-B170-BFEAC72D161B}" type="presParOf" srcId="{A40B665B-58AA-40D0-9928-7A89F77B94A9}" destId="{0B2160B3-85E5-4092-B529-562954116EE8}" srcOrd="0" destOrd="0" presId="urn:microsoft.com/office/officeart/2005/8/layout/radial5"/>
    <dgm:cxn modelId="{212D55E5-12E6-460F-90A2-40103ABCB344}" type="presParOf" srcId="{76AB5D17-E17B-4838-8D11-146A42B089A5}" destId="{387880D9-04C0-4CF5-B068-B79057D3612F}" srcOrd="4" destOrd="0" presId="urn:microsoft.com/office/officeart/2005/8/layout/radial5"/>
    <dgm:cxn modelId="{46D4399C-ED9C-4211-8D1A-B7FF209529AB}" type="presParOf" srcId="{76AB5D17-E17B-4838-8D11-146A42B089A5}" destId="{36A06F52-F133-4262-8E51-6CAC60BF11D8}" srcOrd="5" destOrd="0" presId="urn:microsoft.com/office/officeart/2005/8/layout/radial5"/>
    <dgm:cxn modelId="{2FF5CB48-D8A7-4C76-86ED-D55D136ECF50}" type="presParOf" srcId="{36A06F52-F133-4262-8E51-6CAC60BF11D8}" destId="{53F7D3CF-654D-450D-A259-2D1D9D8F1623}" srcOrd="0" destOrd="0" presId="urn:microsoft.com/office/officeart/2005/8/layout/radial5"/>
    <dgm:cxn modelId="{8D29B4AE-3C75-44B1-AA18-F3790827776C}" type="presParOf" srcId="{76AB5D17-E17B-4838-8D11-146A42B089A5}" destId="{6D156E32-47AD-4878-BD82-4FB1A51E4506}" srcOrd="6" destOrd="0" presId="urn:microsoft.com/office/officeart/2005/8/layout/radial5"/>
    <dgm:cxn modelId="{82AA4553-F67C-4693-81A9-B707010936B7}" type="presParOf" srcId="{76AB5D17-E17B-4838-8D11-146A42B089A5}" destId="{803FBC4E-6C38-4216-9F3F-C487F9BE5A50}" srcOrd="7" destOrd="0" presId="urn:microsoft.com/office/officeart/2005/8/layout/radial5"/>
    <dgm:cxn modelId="{E395ABC1-7535-4E90-B615-10CCF5FFA7EB}" type="presParOf" srcId="{803FBC4E-6C38-4216-9F3F-C487F9BE5A50}" destId="{B904E046-0727-4363-9919-841012960DA0}" srcOrd="0" destOrd="0" presId="urn:microsoft.com/office/officeart/2005/8/layout/radial5"/>
    <dgm:cxn modelId="{6483EF7C-54E0-47BD-8980-4AD8AD03E29F}" type="presParOf" srcId="{76AB5D17-E17B-4838-8D11-146A42B089A5}" destId="{4C256D93-EE3F-469E-86F3-BDB0C1C0615B}"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E47A33-40AF-4F93-AAB5-55463B4E6EFC}" type="doc">
      <dgm:prSet loTypeId="urn:microsoft.com/office/officeart/2005/8/layout/funnel1" loCatId="relationship" qsTypeId="urn:microsoft.com/office/officeart/2005/8/quickstyle/3d1" qsCatId="3D" csTypeId="urn:microsoft.com/office/officeart/2005/8/colors/colorful1#2" csCatId="colorful" phldr="1"/>
      <dgm:spPr/>
      <dgm:t>
        <a:bodyPr/>
        <a:lstStyle/>
        <a:p>
          <a:endParaRPr lang="zh-CN" altLang="en-US"/>
        </a:p>
      </dgm:t>
    </dgm:pt>
    <dgm:pt modelId="{1CA32523-1D77-4AE8-B998-C70E4AD6CF81}">
      <dgm:prSet phldrT="[文本]" custT="1"/>
      <dgm:spPr/>
      <dgm:t>
        <a:bodyPr/>
        <a:lstStyle/>
        <a:p>
          <a:r>
            <a:rPr lang="zh-CN" altLang="en-US" sz="1800" dirty="0">
              <a:latin typeface="標楷體" panose="03000509000000000000" pitchFamily="65" charset="-120"/>
              <a:ea typeface="標楷體" panose="03000509000000000000" pitchFamily="65" charset="-120"/>
            </a:rPr>
            <a:t>城鎮居民基本醫療保險</a:t>
          </a:r>
        </a:p>
      </dgm:t>
    </dgm:pt>
    <dgm:pt modelId="{17046CFF-349E-4836-BF78-CAC307C7BC4C}" type="parTrans" cxnId="{A78BC71A-DA30-4B1D-9F1D-2D29EBF43B23}">
      <dgm:prSet/>
      <dgm:spPr/>
      <dgm:t>
        <a:bodyPr/>
        <a:lstStyle/>
        <a:p>
          <a:endParaRPr lang="zh-CN" altLang="en-US">
            <a:latin typeface="標楷體" panose="03000509000000000000" pitchFamily="65" charset="-120"/>
            <a:ea typeface="標楷體" panose="03000509000000000000" pitchFamily="65" charset="-120"/>
          </a:endParaRPr>
        </a:p>
      </dgm:t>
    </dgm:pt>
    <dgm:pt modelId="{44B33EFE-BFF6-4656-9EC2-19A88D009F5C}" type="sibTrans" cxnId="{A78BC71A-DA30-4B1D-9F1D-2D29EBF43B23}">
      <dgm:prSet/>
      <dgm:spPr/>
      <dgm:t>
        <a:bodyPr/>
        <a:lstStyle/>
        <a:p>
          <a:endParaRPr lang="zh-CN" altLang="en-US">
            <a:latin typeface="標楷體" panose="03000509000000000000" pitchFamily="65" charset="-120"/>
            <a:ea typeface="標楷體" panose="03000509000000000000" pitchFamily="65" charset="-120"/>
          </a:endParaRPr>
        </a:p>
      </dgm:t>
    </dgm:pt>
    <dgm:pt modelId="{D9816CEE-B903-49F9-A00A-6AE8A4002937}">
      <dgm:prSet phldrT="[文本]" custT="1"/>
      <dgm:spPr/>
      <dgm:t>
        <a:bodyPr/>
        <a:lstStyle/>
        <a:p>
          <a:r>
            <a:rPr lang="zh-CN" altLang="en-US" sz="2000" dirty="0">
              <a:latin typeface="標楷體" panose="03000509000000000000" pitchFamily="65" charset="-120"/>
              <a:ea typeface="標楷體" panose="03000509000000000000" pitchFamily="65" charset="-120"/>
            </a:rPr>
            <a:t>城鎮職工基本醫療保險</a:t>
          </a:r>
        </a:p>
      </dgm:t>
    </dgm:pt>
    <dgm:pt modelId="{C9743F28-11A4-4614-BFAA-D12BAB04A39E}" type="parTrans" cxnId="{6598233B-A2C4-4B27-842B-F35182300249}">
      <dgm:prSet/>
      <dgm:spPr/>
      <dgm:t>
        <a:bodyPr/>
        <a:lstStyle/>
        <a:p>
          <a:endParaRPr lang="zh-CN" altLang="en-US">
            <a:latin typeface="標楷體" panose="03000509000000000000" pitchFamily="65" charset="-120"/>
            <a:ea typeface="標楷體" panose="03000509000000000000" pitchFamily="65" charset="-120"/>
          </a:endParaRPr>
        </a:p>
      </dgm:t>
    </dgm:pt>
    <dgm:pt modelId="{04E5EA20-89E9-43A8-A528-238DF3702147}" type="sibTrans" cxnId="{6598233B-A2C4-4B27-842B-F35182300249}">
      <dgm:prSet/>
      <dgm:spPr/>
      <dgm:t>
        <a:bodyPr/>
        <a:lstStyle/>
        <a:p>
          <a:endParaRPr lang="zh-CN" altLang="en-US">
            <a:latin typeface="標楷體" panose="03000509000000000000" pitchFamily="65" charset="-120"/>
            <a:ea typeface="標楷體" panose="03000509000000000000" pitchFamily="65" charset="-120"/>
          </a:endParaRPr>
        </a:p>
      </dgm:t>
    </dgm:pt>
    <dgm:pt modelId="{9B9F3126-6AD8-4ADB-BE75-3F3823CED5E2}">
      <dgm:prSet phldrT="[文本]"/>
      <dgm:spPr/>
      <dgm:t>
        <a:bodyPr/>
        <a:lstStyle/>
        <a:p>
          <a:r>
            <a:rPr lang="zh-CN" altLang="en-US" dirty="0">
              <a:latin typeface="標楷體" panose="03000509000000000000" pitchFamily="65" charset="-120"/>
              <a:ea typeface="標楷體" panose="03000509000000000000" pitchFamily="65" charset="-120"/>
            </a:rPr>
            <a:t>新型農村合作醫療</a:t>
          </a:r>
        </a:p>
      </dgm:t>
    </dgm:pt>
    <dgm:pt modelId="{303499EC-996D-4656-9398-A56CDCCF22A5}" type="parTrans" cxnId="{FC6945C7-59CF-4A69-A86F-475ED22C281B}">
      <dgm:prSet/>
      <dgm:spPr/>
      <dgm:t>
        <a:bodyPr/>
        <a:lstStyle/>
        <a:p>
          <a:endParaRPr lang="zh-CN" altLang="en-US">
            <a:latin typeface="標楷體" panose="03000509000000000000" pitchFamily="65" charset="-120"/>
            <a:ea typeface="標楷體" panose="03000509000000000000" pitchFamily="65" charset="-120"/>
          </a:endParaRPr>
        </a:p>
      </dgm:t>
    </dgm:pt>
    <dgm:pt modelId="{E752F29C-52F2-44AC-85D9-4F55F64A6DC6}" type="sibTrans" cxnId="{FC6945C7-59CF-4A69-A86F-475ED22C281B}">
      <dgm:prSet/>
      <dgm:spPr/>
      <dgm:t>
        <a:bodyPr/>
        <a:lstStyle/>
        <a:p>
          <a:endParaRPr lang="zh-CN" altLang="en-US">
            <a:latin typeface="標楷體" panose="03000509000000000000" pitchFamily="65" charset="-120"/>
            <a:ea typeface="標楷體" panose="03000509000000000000" pitchFamily="65" charset="-120"/>
          </a:endParaRPr>
        </a:p>
      </dgm:t>
    </dgm:pt>
    <dgm:pt modelId="{B9567615-E1D7-49C4-A966-FDE2D4B4A567}">
      <dgm:prSet phldrT="[文本]" custT="1"/>
      <dgm:spPr/>
      <dgm:t>
        <a:bodyPr/>
        <a:lstStyle/>
        <a:p>
          <a:r>
            <a:rPr lang="zh-CN" altLang="en-US" sz="2400" dirty="0">
              <a:latin typeface="標楷體" panose="03000509000000000000" pitchFamily="65" charset="-120"/>
              <a:ea typeface="標楷體" panose="03000509000000000000" pitchFamily="65" charset="-120"/>
            </a:rPr>
            <a:t>參保人數超過</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13</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億，</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覆蓋面達</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96.8%</a:t>
          </a:r>
          <a:endParaRPr lang="zh-CN" altLang="en-US" sz="24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15D1C350-D860-46F2-90F2-E3443224992E}" type="parTrans" cxnId="{84AF7031-E498-4307-AE05-19F6EBC1146E}">
      <dgm:prSet/>
      <dgm:spPr/>
      <dgm:t>
        <a:bodyPr/>
        <a:lstStyle/>
        <a:p>
          <a:endParaRPr lang="zh-CN" altLang="en-US">
            <a:latin typeface="標楷體" panose="03000509000000000000" pitchFamily="65" charset="-120"/>
            <a:ea typeface="標楷體" panose="03000509000000000000" pitchFamily="65" charset="-120"/>
          </a:endParaRPr>
        </a:p>
      </dgm:t>
    </dgm:pt>
    <dgm:pt modelId="{E5ACA337-9334-47DE-BC85-F440875E7840}" type="sibTrans" cxnId="{84AF7031-E498-4307-AE05-19F6EBC1146E}">
      <dgm:prSet/>
      <dgm:spPr/>
      <dgm:t>
        <a:bodyPr/>
        <a:lstStyle/>
        <a:p>
          <a:endParaRPr lang="zh-CN" altLang="en-US">
            <a:latin typeface="標楷體" panose="03000509000000000000" pitchFamily="65" charset="-120"/>
            <a:ea typeface="標楷體" panose="03000509000000000000" pitchFamily="65" charset="-120"/>
          </a:endParaRPr>
        </a:p>
      </dgm:t>
    </dgm:pt>
    <dgm:pt modelId="{9FB85AE9-B389-44B4-A456-2103E346CA2D}" type="pres">
      <dgm:prSet presAssocID="{90E47A33-40AF-4F93-AAB5-55463B4E6EFC}" presName="Name0" presStyleCnt="0">
        <dgm:presLayoutVars>
          <dgm:chMax val="4"/>
          <dgm:resizeHandles val="exact"/>
        </dgm:presLayoutVars>
      </dgm:prSet>
      <dgm:spPr/>
      <dgm:t>
        <a:bodyPr/>
        <a:lstStyle/>
        <a:p>
          <a:endParaRPr lang="en-US" altLang="zh-HK"/>
        </a:p>
      </dgm:t>
    </dgm:pt>
    <dgm:pt modelId="{7EC381A5-BC12-458C-8DE2-91A71068C9D0}" type="pres">
      <dgm:prSet presAssocID="{90E47A33-40AF-4F93-AAB5-55463B4E6EFC}" presName="ellipse" presStyleLbl="trBgShp" presStyleIdx="0" presStyleCnt="1"/>
      <dgm:spPr/>
    </dgm:pt>
    <dgm:pt modelId="{0005C3C6-9BAC-42B2-A3A8-DB9B029937D2}" type="pres">
      <dgm:prSet presAssocID="{90E47A33-40AF-4F93-AAB5-55463B4E6EFC}" presName="arrow1" presStyleLbl="fgShp" presStyleIdx="0" presStyleCnt="1"/>
      <dgm:spPr/>
    </dgm:pt>
    <dgm:pt modelId="{8EEB4487-2D32-4557-A4CA-7C32E98E5BCD}" type="pres">
      <dgm:prSet presAssocID="{90E47A33-40AF-4F93-AAB5-55463B4E6EFC}" presName="rectangle" presStyleLbl="revTx" presStyleIdx="0" presStyleCnt="1" custScaleX="120488" custScaleY="102401" custLinFactNeighborX="0" custLinFactNeighborY="14356">
        <dgm:presLayoutVars>
          <dgm:bulletEnabled val="1"/>
        </dgm:presLayoutVars>
      </dgm:prSet>
      <dgm:spPr/>
      <dgm:t>
        <a:bodyPr/>
        <a:lstStyle/>
        <a:p>
          <a:endParaRPr lang="en-US" altLang="zh-HK"/>
        </a:p>
      </dgm:t>
    </dgm:pt>
    <dgm:pt modelId="{18D90E9D-0E94-41CC-93C9-1D284E7874BD}" type="pres">
      <dgm:prSet presAssocID="{D9816CEE-B903-49F9-A00A-6AE8A4002937}" presName="item1" presStyleLbl="node1" presStyleIdx="0" presStyleCnt="3">
        <dgm:presLayoutVars>
          <dgm:bulletEnabled val="1"/>
        </dgm:presLayoutVars>
      </dgm:prSet>
      <dgm:spPr/>
      <dgm:t>
        <a:bodyPr/>
        <a:lstStyle/>
        <a:p>
          <a:endParaRPr lang="en-US" altLang="zh-HK"/>
        </a:p>
      </dgm:t>
    </dgm:pt>
    <dgm:pt modelId="{C0B1435B-9AEB-4F45-AEBF-2D70AD2D5321}" type="pres">
      <dgm:prSet presAssocID="{9B9F3126-6AD8-4ADB-BE75-3F3823CED5E2}" presName="item2" presStyleLbl="node1" presStyleIdx="1" presStyleCnt="3">
        <dgm:presLayoutVars>
          <dgm:bulletEnabled val="1"/>
        </dgm:presLayoutVars>
      </dgm:prSet>
      <dgm:spPr/>
      <dgm:t>
        <a:bodyPr/>
        <a:lstStyle/>
        <a:p>
          <a:endParaRPr lang="en-US" altLang="zh-HK"/>
        </a:p>
      </dgm:t>
    </dgm:pt>
    <dgm:pt modelId="{CCF96770-AA49-401A-90EC-3071F14581E9}" type="pres">
      <dgm:prSet presAssocID="{B9567615-E1D7-49C4-A966-FDE2D4B4A567}" presName="item3" presStyleLbl="node1" presStyleIdx="2" presStyleCnt="3">
        <dgm:presLayoutVars>
          <dgm:bulletEnabled val="1"/>
        </dgm:presLayoutVars>
      </dgm:prSet>
      <dgm:spPr/>
      <dgm:t>
        <a:bodyPr/>
        <a:lstStyle/>
        <a:p>
          <a:endParaRPr lang="en-US" altLang="zh-HK"/>
        </a:p>
      </dgm:t>
    </dgm:pt>
    <dgm:pt modelId="{F8BE07DD-0F33-4B4A-8871-8F9B05F9BD0D}" type="pres">
      <dgm:prSet presAssocID="{90E47A33-40AF-4F93-AAB5-55463B4E6EFC}" presName="funnel" presStyleLbl="trAlignAcc1" presStyleIdx="0" presStyleCnt="1" custLinFactNeighborX="359" custLinFactNeighborY="130"/>
      <dgm:spPr/>
    </dgm:pt>
  </dgm:ptLst>
  <dgm:cxnLst>
    <dgm:cxn modelId="{B8A502F2-3F56-4ED3-AF4E-682595DFC182}" type="presOf" srcId="{90E47A33-40AF-4F93-AAB5-55463B4E6EFC}" destId="{9FB85AE9-B389-44B4-A456-2103E346CA2D}" srcOrd="0" destOrd="0" presId="urn:microsoft.com/office/officeart/2005/8/layout/funnel1"/>
    <dgm:cxn modelId="{89D61F69-1F9B-4F99-B1AC-A1DB2E46D37A}" type="presOf" srcId="{D9816CEE-B903-49F9-A00A-6AE8A4002937}" destId="{C0B1435B-9AEB-4F45-AEBF-2D70AD2D5321}" srcOrd="0" destOrd="0" presId="urn:microsoft.com/office/officeart/2005/8/layout/funnel1"/>
    <dgm:cxn modelId="{84AF7031-E498-4307-AE05-19F6EBC1146E}" srcId="{90E47A33-40AF-4F93-AAB5-55463B4E6EFC}" destId="{B9567615-E1D7-49C4-A966-FDE2D4B4A567}" srcOrd="3" destOrd="0" parTransId="{15D1C350-D860-46F2-90F2-E3443224992E}" sibTransId="{E5ACA337-9334-47DE-BC85-F440875E7840}"/>
    <dgm:cxn modelId="{FC6945C7-59CF-4A69-A86F-475ED22C281B}" srcId="{90E47A33-40AF-4F93-AAB5-55463B4E6EFC}" destId="{9B9F3126-6AD8-4ADB-BE75-3F3823CED5E2}" srcOrd="2" destOrd="0" parTransId="{303499EC-996D-4656-9398-A56CDCCF22A5}" sibTransId="{E752F29C-52F2-44AC-85D9-4F55F64A6DC6}"/>
    <dgm:cxn modelId="{23C7B9F9-44AC-4A15-8373-779E79D73241}" type="presOf" srcId="{1CA32523-1D77-4AE8-B998-C70E4AD6CF81}" destId="{CCF96770-AA49-401A-90EC-3071F14581E9}" srcOrd="0" destOrd="0" presId="urn:microsoft.com/office/officeart/2005/8/layout/funnel1"/>
    <dgm:cxn modelId="{3796C8FD-6C59-4E7A-91D7-F98E163F5B55}" type="presOf" srcId="{B9567615-E1D7-49C4-A966-FDE2D4B4A567}" destId="{8EEB4487-2D32-4557-A4CA-7C32E98E5BCD}" srcOrd="0" destOrd="0" presId="urn:microsoft.com/office/officeart/2005/8/layout/funnel1"/>
    <dgm:cxn modelId="{A78BC71A-DA30-4B1D-9F1D-2D29EBF43B23}" srcId="{90E47A33-40AF-4F93-AAB5-55463B4E6EFC}" destId="{1CA32523-1D77-4AE8-B998-C70E4AD6CF81}" srcOrd="0" destOrd="0" parTransId="{17046CFF-349E-4836-BF78-CAC307C7BC4C}" sibTransId="{44B33EFE-BFF6-4656-9EC2-19A88D009F5C}"/>
    <dgm:cxn modelId="{6598233B-A2C4-4B27-842B-F35182300249}" srcId="{90E47A33-40AF-4F93-AAB5-55463B4E6EFC}" destId="{D9816CEE-B903-49F9-A00A-6AE8A4002937}" srcOrd="1" destOrd="0" parTransId="{C9743F28-11A4-4614-BFAA-D12BAB04A39E}" sibTransId="{04E5EA20-89E9-43A8-A528-238DF3702147}"/>
    <dgm:cxn modelId="{8655E447-2F42-438B-9B08-B1F778F7A9E5}" type="presOf" srcId="{9B9F3126-6AD8-4ADB-BE75-3F3823CED5E2}" destId="{18D90E9D-0E94-41CC-93C9-1D284E7874BD}" srcOrd="0" destOrd="0" presId="urn:microsoft.com/office/officeart/2005/8/layout/funnel1"/>
    <dgm:cxn modelId="{B364AC20-B36E-4E20-8DD9-F4FD3B7088F9}" type="presParOf" srcId="{9FB85AE9-B389-44B4-A456-2103E346CA2D}" destId="{7EC381A5-BC12-458C-8DE2-91A71068C9D0}" srcOrd="0" destOrd="0" presId="urn:microsoft.com/office/officeart/2005/8/layout/funnel1"/>
    <dgm:cxn modelId="{072DD3F9-CB26-4DDE-AE81-83A50CB2E039}" type="presParOf" srcId="{9FB85AE9-B389-44B4-A456-2103E346CA2D}" destId="{0005C3C6-9BAC-42B2-A3A8-DB9B029937D2}" srcOrd="1" destOrd="0" presId="urn:microsoft.com/office/officeart/2005/8/layout/funnel1"/>
    <dgm:cxn modelId="{BB210A45-D6FB-4330-A2AB-551366EB7435}" type="presParOf" srcId="{9FB85AE9-B389-44B4-A456-2103E346CA2D}" destId="{8EEB4487-2D32-4557-A4CA-7C32E98E5BCD}" srcOrd="2" destOrd="0" presId="urn:microsoft.com/office/officeart/2005/8/layout/funnel1"/>
    <dgm:cxn modelId="{C6A794E9-0F0C-4008-AD3D-C5F0FFEBDF05}" type="presParOf" srcId="{9FB85AE9-B389-44B4-A456-2103E346CA2D}" destId="{18D90E9D-0E94-41CC-93C9-1D284E7874BD}" srcOrd="3" destOrd="0" presId="urn:microsoft.com/office/officeart/2005/8/layout/funnel1"/>
    <dgm:cxn modelId="{5936493B-114A-463E-A822-6E4C434D265F}" type="presParOf" srcId="{9FB85AE9-B389-44B4-A456-2103E346CA2D}" destId="{C0B1435B-9AEB-4F45-AEBF-2D70AD2D5321}" srcOrd="4" destOrd="0" presId="urn:microsoft.com/office/officeart/2005/8/layout/funnel1"/>
    <dgm:cxn modelId="{776294A7-F55C-4B38-8974-F10184D7A795}" type="presParOf" srcId="{9FB85AE9-B389-44B4-A456-2103E346CA2D}" destId="{CCF96770-AA49-401A-90EC-3071F14581E9}" srcOrd="5" destOrd="0" presId="urn:microsoft.com/office/officeart/2005/8/layout/funnel1"/>
    <dgm:cxn modelId="{212AE6C7-744D-42A1-B9B0-A0BF56934D7F}" type="presParOf" srcId="{9FB85AE9-B389-44B4-A456-2103E346CA2D}" destId="{F8BE07DD-0F33-4B4A-8871-8F9B05F9BD0D}"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AF60B-CE67-7E42-A347-3547AC4915BB}">
      <dsp:nvSpPr>
        <dsp:cNvPr id="0" name=""/>
        <dsp:cNvSpPr/>
      </dsp:nvSpPr>
      <dsp:spPr>
        <a:xfrm>
          <a:off x="0" y="369570"/>
          <a:ext cx="690051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45BDE6-63C0-774B-99E4-1A5B7D7ED668}">
      <dsp:nvSpPr>
        <dsp:cNvPr id="0" name=""/>
        <dsp:cNvSpPr/>
      </dsp:nvSpPr>
      <dsp:spPr>
        <a:xfrm>
          <a:off x="345025" y="570"/>
          <a:ext cx="4830358"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422400">
            <a:lnSpc>
              <a:spcPct val="90000"/>
            </a:lnSpc>
            <a:spcBef>
              <a:spcPct val="0"/>
            </a:spcBef>
            <a:spcAft>
              <a:spcPct val="35000"/>
            </a:spcAft>
          </a:pPr>
          <a:r>
            <a:rPr lang="zh-CN" sz="3200" kern="1200" dirty="0"/>
            <a:t>一、高新科技成就</a:t>
          </a:r>
          <a:endParaRPr lang="en-US" sz="3200" kern="1200" dirty="0"/>
        </a:p>
      </dsp:txBody>
      <dsp:txXfrm>
        <a:off x="381051" y="36596"/>
        <a:ext cx="4758306" cy="665948"/>
      </dsp:txXfrm>
    </dsp:sp>
    <dsp:sp modelId="{E41C705A-87F6-C547-9D59-132C16B00791}">
      <dsp:nvSpPr>
        <dsp:cNvPr id="0" name=""/>
        <dsp:cNvSpPr/>
      </dsp:nvSpPr>
      <dsp:spPr>
        <a:xfrm>
          <a:off x="0" y="1503570"/>
          <a:ext cx="6900512"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2F058-BB96-CC43-AC06-A61B3CC9A671}">
      <dsp:nvSpPr>
        <dsp:cNvPr id="0" name=""/>
        <dsp:cNvSpPr/>
      </dsp:nvSpPr>
      <dsp:spPr>
        <a:xfrm>
          <a:off x="345025" y="1134570"/>
          <a:ext cx="4830358"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422400">
            <a:lnSpc>
              <a:spcPct val="90000"/>
            </a:lnSpc>
            <a:spcBef>
              <a:spcPct val="0"/>
            </a:spcBef>
            <a:spcAft>
              <a:spcPct val="35000"/>
            </a:spcAft>
          </a:pPr>
          <a:r>
            <a:rPr lang="zh-CN" sz="3200" kern="1200" dirty="0"/>
            <a:t>二、醫</a:t>
          </a:r>
          <a:r>
            <a:rPr lang="zh-CN" sz="3200" kern="1200" dirty="0" smtClean="0"/>
            <a:t>療</a:t>
          </a:r>
          <a:r>
            <a:rPr lang="zh-CN" altLang="en-US" sz="3200" kern="1200" dirty="0" smtClean="0"/>
            <a:t>衞</a:t>
          </a:r>
          <a:r>
            <a:rPr lang="zh-CN" sz="3200" kern="1200" dirty="0" smtClean="0"/>
            <a:t>生成</a:t>
          </a:r>
          <a:r>
            <a:rPr lang="zh-CN" sz="3200" kern="1200" dirty="0"/>
            <a:t>就</a:t>
          </a:r>
          <a:endParaRPr lang="en-US" sz="3200" kern="1200" dirty="0"/>
        </a:p>
      </dsp:txBody>
      <dsp:txXfrm>
        <a:off x="381051" y="1170596"/>
        <a:ext cx="4758306" cy="665948"/>
      </dsp:txXfrm>
    </dsp:sp>
    <dsp:sp modelId="{445DDF03-CD84-694B-8352-62E721706140}">
      <dsp:nvSpPr>
        <dsp:cNvPr id="0" name=""/>
        <dsp:cNvSpPr/>
      </dsp:nvSpPr>
      <dsp:spPr>
        <a:xfrm>
          <a:off x="0" y="2637570"/>
          <a:ext cx="6900512" cy="630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1A93C-7DEF-B846-8F64-163AF9DFA3E0}">
      <dsp:nvSpPr>
        <dsp:cNvPr id="0" name=""/>
        <dsp:cNvSpPr/>
      </dsp:nvSpPr>
      <dsp:spPr>
        <a:xfrm>
          <a:off x="345025" y="2268570"/>
          <a:ext cx="4830358" cy="738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422400">
            <a:lnSpc>
              <a:spcPct val="90000"/>
            </a:lnSpc>
            <a:spcBef>
              <a:spcPct val="0"/>
            </a:spcBef>
            <a:spcAft>
              <a:spcPct val="35000"/>
            </a:spcAft>
          </a:pPr>
          <a:r>
            <a:rPr lang="zh-CN" sz="3200" kern="1200" dirty="0"/>
            <a:t>三、</a:t>
          </a:r>
          <a:r>
            <a:rPr lang="zh-CN" sz="3200" kern="1200" dirty="0" smtClean="0"/>
            <a:t>文化</a:t>
          </a:r>
          <a:r>
            <a:rPr lang="zh-TW" altLang="en-US" sz="3200" kern="1200" dirty="0" smtClean="0"/>
            <a:t>與</a:t>
          </a:r>
          <a:r>
            <a:rPr lang="zh-CN" sz="3200" kern="1200" dirty="0" smtClean="0"/>
            <a:t>教育</a:t>
          </a:r>
          <a:r>
            <a:rPr lang="zh-CN" sz="3200" kern="1200" dirty="0"/>
            <a:t>成就</a:t>
          </a:r>
          <a:endParaRPr lang="en-US" sz="3200" kern="1200" dirty="0"/>
        </a:p>
      </dsp:txBody>
      <dsp:txXfrm>
        <a:off x="381051" y="2304596"/>
        <a:ext cx="4758306" cy="665948"/>
      </dsp:txXfrm>
    </dsp:sp>
    <dsp:sp modelId="{D51980A5-4C02-6447-9A1A-F40D83097B24}">
      <dsp:nvSpPr>
        <dsp:cNvPr id="0" name=""/>
        <dsp:cNvSpPr/>
      </dsp:nvSpPr>
      <dsp:spPr>
        <a:xfrm>
          <a:off x="0" y="3771570"/>
          <a:ext cx="6900512"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EEA2B-B5BB-144D-BB99-B0EDA78A5884}">
      <dsp:nvSpPr>
        <dsp:cNvPr id="0" name=""/>
        <dsp:cNvSpPr/>
      </dsp:nvSpPr>
      <dsp:spPr>
        <a:xfrm>
          <a:off x="345025" y="3402570"/>
          <a:ext cx="4830358"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422400">
            <a:lnSpc>
              <a:spcPct val="90000"/>
            </a:lnSpc>
            <a:spcBef>
              <a:spcPct val="0"/>
            </a:spcBef>
            <a:spcAft>
              <a:spcPct val="35000"/>
            </a:spcAft>
          </a:pPr>
          <a:r>
            <a:rPr lang="zh-CN" sz="3200" kern="1200" dirty="0"/>
            <a:t>四、基礎建設成就</a:t>
          </a:r>
          <a:endParaRPr lang="en-US" sz="3200" kern="1200" dirty="0"/>
        </a:p>
      </dsp:txBody>
      <dsp:txXfrm>
        <a:off x="381051" y="3438596"/>
        <a:ext cx="4758306" cy="665948"/>
      </dsp:txXfrm>
    </dsp:sp>
    <dsp:sp modelId="{9A0182E1-B8D2-6449-89FD-42701A7EB95B}">
      <dsp:nvSpPr>
        <dsp:cNvPr id="0" name=""/>
        <dsp:cNvSpPr/>
      </dsp:nvSpPr>
      <dsp:spPr>
        <a:xfrm>
          <a:off x="0" y="4905570"/>
          <a:ext cx="6900512" cy="630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FDC74B-EB7E-5F43-AFA1-7C73E7864C02}">
      <dsp:nvSpPr>
        <dsp:cNvPr id="0" name=""/>
        <dsp:cNvSpPr/>
      </dsp:nvSpPr>
      <dsp:spPr>
        <a:xfrm>
          <a:off x="345025" y="4536570"/>
          <a:ext cx="4830358" cy="7380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422400">
            <a:lnSpc>
              <a:spcPct val="90000"/>
            </a:lnSpc>
            <a:spcBef>
              <a:spcPct val="0"/>
            </a:spcBef>
            <a:spcAft>
              <a:spcPct val="35000"/>
            </a:spcAft>
          </a:pPr>
          <a:r>
            <a:rPr lang="zh-CN" sz="3200" kern="1200" dirty="0"/>
            <a:t>五、脫貧成就</a:t>
          </a:r>
          <a:endParaRPr lang="en-US" sz="3200" kern="1200" dirty="0"/>
        </a:p>
      </dsp:txBody>
      <dsp:txXfrm>
        <a:off x="381051" y="4572596"/>
        <a:ext cx="4758306"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DC21E-8911-46C6-A6BB-13B840BE518A}">
      <dsp:nvSpPr>
        <dsp:cNvPr id="0" name=""/>
        <dsp:cNvSpPr/>
      </dsp:nvSpPr>
      <dsp:spPr>
        <a:xfrm>
          <a:off x="2125261" y="1666165"/>
          <a:ext cx="2235837" cy="118981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公共衞生</a:t>
          </a:r>
          <a:r>
            <a:rPr lang="zh-CN" altLang="en-US" sz="1800" kern="1200" dirty="0"/>
            <a:t>和醫療服務</a:t>
          </a:r>
        </a:p>
      </dsp:txBody>
      <dsp:txXfrm>
        <a:off x="2452692" y="1840409"/>
        <a:ext cx="1580975" cy="841324"/>
      </dsp:txXfrm>
    </dsp:sp>
    <dsp:sp modelId="{4E232E7B-F6A8-4535-954E-A2CB83B47BD4}">
      <dsp:nvSpPr>
        <dsp:cNvPr id="0" name=""/>
        <dsp:cNvSpPr/>
      </dsp:nvSpPr>
      <dsp:spPr>
        <a:xfrm rot="16200000">
          <a:off x="3117479" y="1233842"/>
          <a:ext cx="251400" cy="40453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3155189" y="1352459"/>
        <a:ext cx="175980" cy="242722"/>
      </dsp:txXfrm>
    </dsp:sp>
    <dsp:sp modelId="{1475A81A-4423-4CB9-8593-4015FF68ED11}">
      <dsp:nvSpPr>
        <dsp:cNvPr id="0" name=""/>
        <dsp:cNvSpPr/>
      </dsp:nvSpPr>
      <dsp:spPr>
        <a:xfrm>
          <a:off x="1753343" y="2012"/>
          <a:ext cx="2979672" cy="118981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a:t>社會</a:t>
          </a:r>
          <a:r>
            <a:rPr lang="zh-CN" altLang="en-US" sz="1800" kern="1200" dirty="0" smtClean="0"/>
            <a:t>公共衞生</a:t>
          </a:r>
          <a:r>
            <a:rPr lang="zh-CN" altLang="en-US" sz="1800" kern="1200" dirty="0"/>
            <a:t>服務</a:t>
          </a:r>
        </a:p>
      </dsp:txBody>
      <dsp:txXfrm>
        <a:off x="2189706" y="176256"/>
        <a:ext cx="2106946" cy="841324"/>
      </dsp:txXfrm>
    </dsp:sp>
    <dsp:sp modelId="{A40B665B-58AA-40D0-9928-7A89F77B94A9}">
      <dsp:nvSpPr>
        <dsp:cNvPr id="0" name=""/>
        <dsp:cNvSpPr/>
      </dsp:nvSpPr>
      <dsp:spPr>
        <a:xfrm rot="21515058">
          <a:off x="4403777" y="2028813"/>
          <a:ext cx="105787" cy="40453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4403782" y="2110112"/>
        <a:ext cx="74051" cy="242722"/>
      </dsp:txXfrm>
    </dsp:sp>
    <dsp:sp modelId="{387880D9-04C0-4CF5-B068-B79057D3612F}">
      <dsp:nvSpPr>
        <dsp:cNvPr id="0" name=""/>
        <dsp:cNvSpPr/>
      </dsp:nvSpPr>
      <dsp:spPr>
        <a:xfrm>
          <a:off x="4558973" y="1613608"/>
          <a:ext cx="1621619" cy="118981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a:t>醫療服務</a:t>
          </a:r>
        </a:p>
      </dsp:txBody>
      <dsp:txXfrm>
        <a:off x="4796454" y="1787852"/>
        <a:ext cx="1146657" cy="841324"/>
      </dsp:txXfrm>
    </dsp:sp>
    <dsp:sp modelId="{36A06F52-F133-4262-8E51-6CAC60BF11D8}">
      <dsp:nvSpPr>
        <dsp:cNvPr id="0" name=""/>
        <dsp:cNvSpPr/>
      </dsp:nvSpPr>
      <dsp:spPr>
        <a:xfrm rot="5400000">
          <a:off x="3159538" y="2806790"/>
          <a:ext cx="167283" cy="40453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3184631" y="2862605"/>
        <a:ext cx="117098" cy="242722"/>
      </dsp:txXfrm>
    </dsp:sp>
    <dsp:sp modelId="{6D156E32-47AD-4878-BD82-4FB1A51E4506}">
      <dsp:nvSpPr>
        <dsp:cNvPr id="0" name=""/>
        <dsp:cNvSpPr/>
      </dsp:nvSpPr>
      <dsp:spPr>
        <a:xfrm>
          <a:off x="2005590" y="3171607"/>
          <a:ext cx="2475179" cy="118981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a:t>健康促進服務</a:t>
          </a:r>
        </a:p>
      </dsp:txBody>
      <dsp:txXfrm>
        <a:off x="2368072" y="3345851"/>
        <a:ext cx="1750215" cy="841324"/>
      </dsp:txXfrm>
    </dsp:sp>
    <dsp:sp modelId="{803FBC4E-6C38-4216-9F3F-C487F9BE5A50}">
      <dsp:nvSpPr>
        <dsp:cNvPr id="0" name=""/>
        <dsp:cNvSpPr/>
      </dsp:nvSpPr>
      <dsp:spPr>
        <a:xfrm rot="10833966">
          <a:off x="2106984" y="2047641"/>
          <a:ext cx="13052" cy="40453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rot="10800000">
        <a:off x="2110900" y="2128567"/>
        <a:ext cx="9136" cy="242722"/>
      </dsp:txXfrm>
    </dsp:sp>
    <dsp:sp modelId="{4C256D93-EE3F-469E-86F3-BDB0C1C0615B}">
      <dsp:nvSpPr>
        <dsp:cNvPr id="0" name=""/>
        <dsp:cNvSpPr/>
      </dsp:nvSpPr>
      <dsp:spPr>
        <a:xfrm>
          <a:off x="132199" y="1645152"/>
          <a:ext cx="1968759" cy="118981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a:t>相關管理、保障、監督體系等</a:t>
          </a:r>
        </a:p>
      </dsp:txBody>
      <dsp:txXfrm>
        <a:off x="420517" y="1819396"/>
        <a:ext cx="1392123" cy="841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381A5-BC12-458C-8DE2-91A71068C9D0}">
      <dsp:nvSpPr>
        <dsp:cNvPr id="0" name=""/>
        <dsp:cNvSpPr/>
      </dsp:nvSpPr>
      <dsp:spPr>
        <a:xfrm>
          <a:off x="1508512" y="184141"/>
          <a:ext cx="3758620" cy="1305319"/>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0005C3C6-9BAC-42B2-A3A8-DB9B029937D2}">
      <dsp:nvSpPr>
        <dsp:cNvPr id="0" name=""/>
        <dsp:cNvSpPr/>
      </dsp:nvSpPr>
      <dsp:spPr>
        <a:xfrm>
          <a:off x="3029442" y="3380425"/>
          <a:ext cx="728414" cy="466185"/>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8EEB4487-2D32-4557-A4CA-7C32E98E5BCD}">
      <dsp:nvSpPr>
        <dsp:cNvPr id="0" name=""/>
        <dsp:cNvSpPr/>
      </dsp:nvSpPr>
      <dsp:spPr>
        <a:xfrm>
          <a:off x="1287284" y="3766770"/>
          <a:ext cx="4212731" cy="89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kern="1200" dirty="0">
              <a:latin typeface="標楷體" panose="03000509000000000000" pitchFamily="65" charset="-120"/>
              <a:ea typeface="標楷體" panose="03000509000000000000" pitchFamily="65" charset="-120"/>
            </a:rPr>
            <a:t>參保人數超過</a:t>
          </a:r>
          <a:r>
            <a:rPr lang="en-US" altLang="zh-CN" sz="2400" kern="1200" dirty="0">
              <a:latin typeface="Times New Roman" panose="02020603050405020304" pitchFamily="18" charset="0"/>
              <a:ea typeface="標楷體" panose="03000509000000000000" pitchFamily="65" charset="-120"/>
              <a:cs typeface="Times New Roman" panose="02020603050405020304" pitchFamily="18" charset="0"/>
            </a:rPr>
            <a:t>13</a:t>
          </a:r>
          <a:r>
            <a:rPr lang="zh-CN" altLang="en-US" sz="2400" kern="1200" dirty="0">
              <a:latin typeface="Times New Roman" panose="02020603050405020304" pitchFamily="18" charset="0"/>
              <a:ea typeface="標楷體" panose="03000509000000000000" pitchFamily="65" charset="-120"/>
              <a:cs typeface="Times New Roman" panose="02020603050405020304" pitchFamily="18" charset="0"/>
            </a:rPr>
            <a:t>億，</a:t>
          </a:r>
          <a:endParaRPr lang="en-US" altLang="zh-CN" sz="24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1066800">
            <a:lnSpc>
              <a:spcPct val="90000"/>
            </a:lnSpc>
            <a:spcBef>
              <a:spcPct val="0"/>
            </a:spcBef>
            <a:spcAft>
              <a:spcPct val="35000"/>
            </a:spcAft>
          </a:pPr>
          <a:r>
            <a:rPr lang="zh-CN" altLang="en-US" sz="2400" kern="1200" dirty="0">
              <a:latin typeface="Times New Roman" panose="02020603050405020304" pitchFamily="18" charset="0"/>
              <a:ea typeface="標楷體" panose="03000509000000000000" pitchFamily="65" charset="-120"/>
              <a:cs typeface="Times New Roman" panose="02020603050405020304" pitchFamily="18" charset="0"/>
            </a:rPr>
            <a:t>覆蓋面達</a:t>
          </a:r>
          <a:r>
            <a:rPr lang="en-US" altLang="zh-CN" sz="2400" kern="1200" dirty="0">
              <a:latin typeface="Times New Roman" panose="02020603050405020304" pitchFamily="18" charset="0"/>
              <a:ea typeface="標楷體" panose="03000509000000000000" pitchFamily="65" charset="-120"/>
              <a:cs typeface="Times New Roman" panose="02020603050405020304" pitchFamily="18" charset="0"/>
            </a:rPr>
            <a:t>96.8%</a:t>
          </a:r>
          <a:endParaRPr lang="zh-CN" altLang="en-US" sz="2400" kern="1200" dirty="0">
            <a:latin typeface="Times New Roman" panose="02020603050405020304" pitchFamily="18" charset="0"/>
            <a:ea typeface="標楷體" panose="03000509000000000000" pitchFamily="65" charset="-120"/>
            <a:cs typeface="Times New Roman" panose="02020603050405020304" pitchFamily="18" charset="0"/>
          </a:endParaRPr>
        </a:p>
      </dsp:txBody>
      <dsp:txXfrm>
        <a:off x="1287284" y="3766770"/>
        <a:ext cx="4212731" cy="895084"/>
      </dsp:txXfrm>
    </dsp:sp>
    <dsp:sp modelId="{18D90E9D-0E94-41CC-93C9-1D284E7874BD}">
      <dsp:nvSpPr>
        <dsp:cNvPr id="0" name=""/>
        <dsp:cNvSpPr/>
      </dsp:nvSpPr>
      <dsp:spPr>
        <a:xfrm>
          <a:off x="2875018" y="1590273"/>
          <a:ext cx="1311146" cy="131114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a:latin typeface="標楷體" panose="03000509000000000000" pitchFamily="65" charset="-120"/>
              <a:ea typeface="標楷體" panose="03000509000000000000" pitchFamily="65" charset="-120"/>
            </a:rPr>
            <a:t>新型農村合作醫療</a:t>
          </a:r>
        </a:p>
      </dsp:txBody>
      <dsp:txXfrm>
        <a:off x="3067031" y="1782286"/>
        <a:ext cx="927120" cy="927120"/>
      </dsp:txXfrm>
    </dsp:sp>
    <dsp:sp modelId="{C0B1435B-9AEB-4F45-AEBF-2D70AD2D5321}">
      <dsp:nvSpPr>
        <dsp:cNvPr id="0" name=""/>
        <dsp:cNvSpPr/>
      </dsp:nvSpPr>
      <dsp:spPr>
        <a:xfrm>
          <a:off x="1936820" y="606621"/>
          <a:ext cx="1311146" cy="131114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a:latin typeface="標楷體" panose="03000509000000000000" pitchFamily="65" charset="-120"/>
              <a:ea typeface="標楷體" panose="03000509000000000000" pitchFamily="65" charset="-120"/>
            </a:rPr>
            <a:t>城鎮職工基本醫療保險</a:t>
          </a:r>
        </a:p>
      </dsp:txBody>
      <dsp:txXfrm>
        <a:off x="2128833" y="798634"/>
        <a:ext cx="927120" cy="927120"/>
      </dsp:txXfrm>
    </dsp:sp>
    <dsp:sp modelId="{CCF96770-AA49-401A-90EC-3071F14581E9}">
      <dsp:nvSpPr>
        <dsp:cNvPr id="0" name=""/>
        <dsp:cNvSpPr/>
      </dsp:nvSpPr>
      <dsp:spPr>
        <a:xfrm>
          <a:off x="3277103" y="289615"/>
          <a:ext cx="1311146" cy="131114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a:latin typeface="標楷體" panose="03000509000000000000" pitchFamily="65" charset="-120"/>
              <a:ea typeface="標楷體" panose="03000509000000000000" pitchFamily="65" charset="-120"/>
            </a:rPr>
            <a:t>城鎮居民基本醫療保險</a:t>
          </a:r>
        </a:p>
      </dsp:txBody>
      <dsp:txXfrm>
        <a:off x="3469116" y="481628"/>
        <a:ext cx="927120" cy="927120"/>
      </dsp:txXfrm>
    </dsp:sp>
    <dsp:sp modelId="{F8BE07DD-0F33-4B4A-8871-8F9B05F9BD0D}">
      <dsp:nvSpPr>
        <dsp:cNvPr id="0" name=""/>
        <dsp:cNvSpPr/>
      </dsp:nvSpPr>
      <dsp:spPr>
        <a:xfrm>
          <a:off x="1368732" y="28132"/>
          <a:ext cx="4079123" cy="3263298"/>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56BF948-E601-4AA8-9A40-0BB93CE2BEFF}" type="datetimeFigureOut">
              <a:rPr lang="zh-HK" altLang="en-US" smtClean="0"/>
              <a:t>2/8/2022</a:t>
            </a:fld>
            <a:endParaRPr lang="zh-HK" alt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502E74F-82F2-4C3E-8B93-B9B879A1E397}" type="slidenum">
              <a:rPr lang="zh-HK" altLang="en-US" smtClean="0"/>
              <a:t>‹#›</a:t>
            </a:fld>
            <a:endParaRPr lang="zh-HK" altLang="en-US"/>
          </a:p>
        </p:txBody>
      </p:sp>
    </p:spTree>
    <p:extLst>
      <p:ext uri="{BB962C8B-B14F-4D97-AF65-F5344CB8AC3E}">
        <p14:creationId xmlns:p14="http://schemas.microsoft.com/office/powerpoint/2010/main" val="2403445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00AD3CE-7BEF-471E-8E34-9D8259D61A3F}" type="datetimeFigureOut">
              <a:rPr lang="zh-TW" altLang="en-US" smtClean="0"/>
              <a:t>2022/8/2</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D816C2B-0A68-412F-9625-5B8537C6B47F}" type="slidenum">
              <a:rPr lang="zh-TW" altLang="en-US" smtClean="0"/>
              <a:t>‹#›</a:t>
            </a:fld>
            <a:endParaRPr lang="zh-TW" altLang="en-US"/>
          </a:p>
        </p:txBody>
      </p:sp>
    </p:spTree>
    <p:extLst>
      <p:ext uri="{BB962C8B-B14F-4D97-AF65-F5344CB8AC3E}">
        <p14:creationId xmlns:p14="http://schemas.microsoft.com/office/powerpoint/2010/main" val="61704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159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839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2826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603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781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F443F-5250-4444-8067-0B1F608079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14726C-3CAA-4EC7-8A65-0E3B40D72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5E966A-52C4-4B54-A5A0-680ECEF2D7C1}"/>
              </a:ext>
            </a:extLst>
          </p:cNvPr>
          <p:cNvSpPr>
            <a:spLocks noGrp="1"/>
          </p:cNvSpPr>
          <p:nvPr>
            <p:ph type="dt" sz="half" idx="10"/>
          </p:nvPr>
        </p:nvSpPr>
        <p:spPr/>
        <p:txBody>
          <a:bodyPr/>
          <a:lstStyle/>
          <a:p>
            <a:fld id="{E7E506BF-2ED5-43B0-8421-B9F39F550C6D}"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7EC38A05-739B-4145-AFF4-D9CC5694E711}"/>
              </a:ext>
            </a:extLst>
          </p:cNvPr>
          <p:cNvSpPr>
            <a:spLocks noGrp="1"/>
          </p:cNvSpPr>
          <p:nvPr>
            <p:ph type="ftr" sz="quarter" idx="11"/>
          </p:nvPr>
        </p:nvSpPr>
        <p:spPr/>
        <p:txBody>
          <a:bodyPr/>
          <a:lstStyle/>
          <a:p>
            <a:r>
              <a:rPr lang="en-HK" altLang="zh-CN" smtClean="0"/>
              <a:t>Confidential</a:t>
            </a:r>
            <a:endParaRPr lang="zh-CN" altLang="en-US"/>
          </a:p>
        </p:txBody>
      </p:sp>
      <p:sp>
        <p:nvSpPr>
          <p:cNvPr id="6" name="灯片编号占位符 5">
            <a:extLst>
              <a:ext uri="{FF2B5EF4-FFF2-40B4-BE49-F238E27FC236}">
                <a16:creationId xmlns:a16="http://schemas.microsoft.com/office/drawing/2014/main" id="{0DCDAD3E-0297-40B0-B454-E8692796E30C}"/>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859397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32230-7BD7-49D9-9307-8CDDE200D7C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89AF045-DADC-4509-BBB9-E8AF04F351A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B860F-2F1B-4B5A-8038-11D7DE943B14}"/>
              </a:ext>
            </a:extLst>
          </p:cNvPr>
          <p:cNvSpPr>
            <a:spLocks noGrp="1"/>
          </p:cNvSpPr>
          <p:nvPr>
            <p:ph type="dt" sz="half" idx="10"/>
          </p:nvPr>
        </p:nvSpPr>
        <p:spPr/>
        <p:txBody>
          <a:bodyPr/>
          <a:lstStyle/>
          <a:p>
            <a:fld id="{E7D49568-E167-4F8C-94E8-1D248B69EDDD}"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B4B00555-6C76-44F6-ADDD-52B40E4AA6B1}"/>
              </a:ext>
            </a:extLst>
          </p:cNvPr>
          <p:cNvSpPr>
            <a:spLocks noGrp="1"/>
          </p:cNvSpPr>
          <p:nvPr>
            <p:ph type="ftr" sz="quarter" idx="11"/>
          </p:nvPr>
        </p:nvSpPr>
        <p:spPr/>
        <p:txBody>
          <a:bodyPr/>
          <a:lstStyle/>
          <a:p>
            <a:r>
              <a:rPr lang="en-HK" altLang="zh-CN" smtClean="0"/>
              <a:t>Confidential</a:t>
            </a:r>
            <a:endParaRPr lang="zh-CN" altLang="en-US"/>
          </a:p>
        </p:txBody>
      </p:sp>
      <p:sp>
        <p:nvSpPr>
          <p:cNvPr id="6" name="灯片编号占位符 5">
            <a:extLst>
              <a:ext uri="{FF2B5EF4-FFF2-40B4-BE49-F238E27FC236}">
                <a16:creationId xmlns:a16="http://schemas.microsoft.com/office/drawing/2014/main" id="{BDBF54DB-4E7C-4A52-90B6-BFA856F4C057}"/>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49963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E61AAC-4A32-4E94-9B66-B11F64C7AC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D9CE9-3203-4532-85E4-2709A9F7E3B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6FF168-2333-44D7-A579-F84D5F6356F4}"/>
              </a:ext>
            </a:extLst>
          </p:cNvPr>
          <p:cNvSpPr>
            <a:spLocks noGrp="1"/>
          </p:cNvSpPr>
          <p:nvPr>
            <p:ph type="dt" sz="half" idx="10"/>
          </p:nvPr>
        </p:nvSpPr>
        <p:spPr/>
        <p:txBody>
          <a:bodyPr/>
          <a:lstStyle/>
          <a:p>
            <a:fld id="{5F3410F9-26E9-4972-ADE9-D7C687CFA01C}"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55789312-2D7E-40A7-81BE-47E31EC7513B}"/>
              </a:ext>
            </a:extLst>
          </p:cNvPr>
          <p:cNvSpPr>
            <a:spLocks noGrp="1"/>
          </p:cNvSpPr>
          <p:nvPr>
            <p:ph type="ftr" sz="quarter" idx="11"/>
          </p:nvPr>
        </p:nvSpPr>
        <p:spPr/>
        <p:txBody>
          <a:bodyPr/>
          <a:lstStyle/>
          <a:p>
            <a:r>
              <a:rPr lang="en-HK" altLang="zh-CN" smtClean="0"/>
              <a:t>Confidential</a:t>
            </a:r>
            <a:endParaRPr lang="zh-CN" altLang="en-US"/>
          </a:p>
        </p:txBody>
      </p:sp>
      <p:sp>
        <p:nvSpPr>
          <p:cNvPr id="6" name="灯片编号占位符 5">
            <a:extLst>
              <a:ext uri="{FF2B5EF4-FFF2-40B4-BE49-F238E27FC236}">
                <a16:creationId xmlns:a16="http://schemas.microsoft.com/office/drawing/2014/main" id="{D6E72424-33B7-4E4C-9062-920CE74575F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407590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F443F-5250-4444-8067-0B1F608079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14726C-3CAA-4EC7-8A65-0E3B40D72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5E966A-52C4-4B54-A5A0-680ECEF2D7C1}"/>
              </a:ext>
            </a:extLst>
          </p:cNvPr>
          <p:cNvSpPr>
            <a:spLocks noGrp="1"/>
          </p:cNvSpPr>
          <p:nvPr>
            <p:ph type="dt" sz="half" idx="10"/>
          </p:nvPr>
        </p:nvSpPr>
        <p:spPr/>
        <p:txBody>
          <a:bodyPr/>
          <a:lstStyle/>
          <a:p>
            <a:fld id="{CF97DC9D-00A2-4E3D-AA1A-7E4F5D9AAFBC}"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7EC38A05-739B-4145-AFF4-D9CC5694E7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CDAD3E-0297-40B0-B454-E8692796E30C}"/>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5259982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946EA6-1438-4291-A24D-0B8B099506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DA1308-FE99-49F6-93A5-11983BD3AC6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7373C5-ACAF-4759-B441-2E859F6AB6D1}"/>
              </a:ext>
            </a:extLst>
          </p:cNvPr>
          <p:cNvSpPr>
            <a:spLocks noGrp="1"/>
          </p:cNvSpPr>
          <p:nvPr>
            <p:ph type="dt" sz="half" idx="10"/>
          </p:nvPr>
        </p:nvSpPr>
        <p:spPr/>
        <p:txBody>
          <a:bodyPr/>
          <a:lstStyle/>
          <a:p>
            <a:fld id="{9E762EED-E0FE-4F3C-8043-AB599DCFDC6C}"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F0F06BF9-5CBC-44E9-9ECF-A05B9F2F52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669682-03C9-46DD-B279-067F94A6DCD2}"/>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6224414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A4319F-59B3-4B2B-B0AF-CC0D2072E2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17C6CC9-7390-4F90-88E7-6E139570A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F51E36-2FE0-41EF-AFEC-0E2B5CAEEE72}"/>
              </a:ext>
            </a:extLst>
          </p:cNvPr>
          <p:cNvSpPr>
            <a:spLocks noGrp="1"/>
          </p:cNvSpPr>
          <p:nvPr>
            <p:ph type="dt" sz="half" idx="10"/>
          </p:nvPr>
        </p:nvSpPr>
        <p:spPr/>
        <p:txBody>
          <a:bodyPr/>
          <a:lstStyle/>
          <a:p>
            <a:fld id="{52C20860-8D61-42A7-AF1F-845C79ADF0E4}"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B819AA03-2E93-4852-A7CB-4ABFA8444C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DCDD8B-2A0A-4C2F-8963-AF06BBCBF56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0345965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073EE4-E3E2-4BC9-8964-A69FC9A221F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A868CB-B8CA-4474-AC49-CC80D4B49F5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CBB9FB2-EFF2-43DE-AEBF-F845AC4D336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74AEE7-F7A1-48BD-A837-CAE61A41670A}"/>
              </a:ext>
            </a:extLst>
          </p:cNvPr>
          <p:cNvSpPr>
            <a:spLocks noGrp="1"/>
          </p:cNvSpPr>
          <p:nvPr>
            <p:ph type="dt" sz="half" idx="10"/>
          </p:nvPr>
        </p:nvSpPr>
        <p:spPr/>
        <p:txBody>
          <a:bodyPr/>
          <a:lstStyle/>
          <a:p>
            <a:fld id="{C9AECCCA-767C-4772-BBAE-6A4F289E4B4F}" type="datetime1">
              <a:rPr lang="zh-CN" altLang="en-US" smtClean="0"/>
              <a:pPr/>
              <a:t>2022/8/2</a:t>
            </a:fld>
            <a:endParaRPr lang="zh-CN" altLang="en-US"/>
          </a:p>
        </p:txBody>
      </p:sp>
      <p:sp>
        <p:nvSpPr>
          <p:cNvPr id="6" name="页脚占位符 5">
            <a:extLst>
              <a:ext uri="{FF2B5EF4-FFF2-40B4-BE49-F238E27FC236}">
                <a16:creationId xmlns:a16="http://schemas.microsoft.com/office/drawing/2014/main" id="{BF4B1FDF-A26E-4369-BCB9-2B1318203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7A2C1D-10F2-480B-AB83-68E9650DC7B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3501901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25A892-1F50-4791-8AB0-5C1AD6E6C0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4750B0-F526-45ED-B755-FD0BC5102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4451CEB-242D-4B31-94E6-696DAD343AB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128994-96F3-4136-AACC-716DEF712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D3FAA22-B7B0-440F-A452-1691C251C68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8AAFEA6-9463-4F4B-A5C4-0C27BB6D8C75}"/>
              </a:ext>
            </a:extLst>
          </p:cNvPr>
          <p:cNvSpPr>
            <a:spLocks noGrp="1"/>
          </p:cNvSpPr>
          <p:nvPr>
            <p:ph type="dt" sz="half" idx="10"/>
          </p:nvPr>
        </p:nvSpPr>
        <p:spPr/>
        <p:txBody>
          <a:bodyPr/>
          <a:lstStyle/>
          <a:p>
            <a:fld id="{E32EB011-AC04-4F31-A99B-D2EBB9987128}" type="datetime1">
              <a:rPr lang="zh-CN" altLang="en-US" smtClean="0"/>
              <a:pPr/>
              <a:t>2022/8/2</a:t>
            </a:fld>
            <a:endParaRPr lang="zh-CN" altLang="en-US"/>
          </a:p>
        </p:txBody>
      </p:sp>
      <p:sp>
        <p:nvSpPr>
          <p:cNvPr id="8" name="页脚占位符 7">
            <a:extLst>
              <a:ext uri="{FF2B5EF4-FFF2-40B4-BE49-F238E27FC236}">
                <a16:creationId xmlns:a16="http://schemas.microsoft.com/office/drawing/2014/main" id="{D3313E0C-5753-44DB-8538-B9FEF00EFDE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1DCC664-5902-4CAA-892D-474F2FF107F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648821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EE4E6-C552-4634-BA22-C4B41BFDF1A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36D9057-B6C0-4586-AFCE-B6D00E30639D}"/>
              </a:ext>
            </a:extLst>
          </p:cNvPr>
          <p:cNvSpPr>
            <a:spLocks noGrp="1"/>
          </p:cNvSpPr>
          <p:nvPr>
            <p:ph type="dt" sz="half" idx="10"/>
          </p:nvPr>
        </p:nvSpPr>
        <p:spPr/>
        <p:txBody>
          <a:bodyPr/>
          <a:lstStyle/>
          <a:p>
            <a:fld id="{23FB75B0-DF85-4FCF-9457-779890AC01A1}" type="datetime1">
              <a:rPr lang="zh-CN" altLang="en-US" smtClean="0"/>
              <a:pPr/>
              <a:t>2022/8/2</a:t>
            </a:fld>
            <a:endParaRPr lang="zh-CN" altLang="en-US"/>
          </a:p>
        </p:txBody>
      </p:sp>
      <p:sp>
        <p:nvSpPr>
          <p:cNvPr id="4" name="页脚占位符 3">
            <a:extLst>
              <a:ext uri="{FF2B5EF4-FFF2-40B4-BE49-F238E27FC236}">
                <a16:creationId xmlns:a16="http://schemas.microsoft.com/office/drawing/2014/main" id="{85A20D89-26E7-4841-9DD6-B5120574C92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C2B546C-03B4-4101-8FCD-C7C1F06387D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8141313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32672A-910A-484B-AA06-3289D861DDA1}"/>
              </a:ext>
            </a:extLst>
          </p:cNvPr>
          <p:cNvSpPr>
            <a:spLocks noGrp="1"/>
          </p:cNvSpPr>
          <p:nvPr>
            <p:ph type="dt" sz="half" idx="10"/>
          </p:nvPr>
        </p:nvSpPr>
        <p:spPr/>
        <p:txBody>
          <a:bodyPr/>
          <a:lstStyle/>
          <a:p>
            <a:fld id="{0D0FF001-2486-40C5-BA61-28AFE8EA55AA}" type="datetime1">
              <a:rPr lang="zh-CN" altLang="en-US" smtClean="0"/>
              <a:pPr/>
              <a:t>2022/8/2</a:t>
            </a:fld>
            <a:endParaRPr lang="zh-CN" altLang="en-US"/>
          </a:p>
        </p:txBody>
      </p:sp>
      <p:sp>
        <p:nvSpPr>
          <p:cNvPr id="3" name="页脚占位符 2">
            <a:extLst>
              <a:ext uri="{FF2B5EF4-FFF2-40B4-BE49-F238E27FC236}">
                <a16:creationId xmlns:a16="http://schemas.microsoft.com/office/drawing/2014/main" id="{39A957A6-4286-4910-8288-E76D865FB97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A8C47F-62F1-4973-A314-CF165F56915F}"/>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6440150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392384-0030-496D-A11E-C4BE73A3FD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D2FB9A-EF1F-4649-AAFD-76E06E22B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43E8C8-807F-4B08-BD06-4C66CAB19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1EFBA-AF69-4C1C-B8A5-BE216BDD9A79}"/>
              </a:ext>
            </a:extLst>
          </p:cNvPr>
          <p:cNvSpPr>
            <a:spLocks noGrp="1"/>
          </p:cNvSpPr>
          <p:nvPr>
            <p:ph type="dt" sz="half" idx="10"/>
          </p:nvPr>
        </p:nvSpPr>
        <p:spPr/>
        <p:txBody>
          <a:bodyPr/>
          <a:lstStyle/>
          <a:p>
            <a:fld id="{ABB40906-6F54-4AE0-AAB9-94AD55E4A0A7}" type="datetime1">
              <a:rPr lang="zh-CN" altLang="en-US" smtClean="0"/>
              <a:pPr/>
              <a:t>2022/8/2</a:t>
            </a:fld>
            <a:endParaRPr lang="zh-CN" altLang="en-US"/>
          </a:p>
        </p:txBody>
      </p:sp>
      <p:sp>
        <p:nvSpPr>
          <p:cNvPr id="6" name="页脚占位符 5">
            <a:extLst>
              <a:ext uri="{FF2B5EF4-FFF2-40B4-BE49-F238E27FC236}">
                <a16:creationId xmlns:a16="http://schemas.microsoft.com/office/drawing/2014/main" id="{479C9711-60ED-4D80-8B9E-9973396BB7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CEF148-756B-48B3-B015-E482A7406B43}"/>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8576282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946EA6-1438-4291-A24D-0B8B099506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DA1308-FE99-49F6-93A5-11983BD3AC6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7373C5-ACAF-4759-B441-2E859F6AB6D1}"/>
              </a:ext>
            </a:extLst>
          </p:cNvPr>
          <p:cNvSpPr>
            <a:spLocks noGrp="1"/>
          </p:cNvSpPr>
          <p:nvPr>
            <p:ph type="dt" sz="half" idx="10"/>
          </p:nvPr>
        </p:nvSpPr>
        <p:spPr/>
        <p:txBody>
          <a:bodyPr/>
          <a:lstStyle/>
          <a:p>
            <a:fld id="{E353E9F6-C088-401A-AC7D-5D81C8FCFA78}"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F0F06BF9-5CBC-44E9-9ECF-A05B9F2F52FF}"/>
              </a:ext>
            </a:extLst>
          </p:cNvPr>
          <p:cNvSpPr>
            <a:spLocks noGrp="1"/>
          </p:cNvSpPr>
          <p:nvPr>
            <p:ph type="ftr" sz="quarter" idx="11"/>
          </p:nvPr>
        </p:nvSpPr>
        <p:spPr/>
        <p:txBody>
          <a:bodyPr/>
          <a:lstStyle/>
          <a:p>
            <a:r>
              <a:rPr lang="en-HK" altLang="zh-CN" smtClean="0"/>
              <a:t>Confidential</a:t>
            </a:r>
            <a:endParaRPr lang="zh-CN" altLang="en-US"/>
          </a:p>
        </p:txBody>
      </p:sp>
      <p:sp>
        <p:nvSpPr>
          <p:cNvPr id="6" name="灯片编号占位符 5">
            <a:extLst>
              <a:ext uri="{FF2B5EF4-FFF2-40B4-BE49-F238E27FC236}">
                <a16:creationId xmlns:a16="http://schemas.microsoft.com/office/drawing/2014/main" id="{D8669682-03C9-46DD-B279-067F94A6DCD2}"/>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542457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5A4B79-12BB-45A6-83C6-B95255A6C03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F366D-49A2-4297-B434-ED2AFC081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F7DA53-9F5B-4328-BADD-6A1937961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5AAAB04-9F53-4EFA-9FF7-058334D1293F}"/>
              </a:ext>
            </a:extLst>
          </p:cNvPr>
          <p:cNvSpPr>
            <a:spLocks noGrp="1"/>
          </p:cNvSpPr>
          <p:nvPr>
            <p:ph type="dt" sz="half" idx="10"/>
          </p:nvPr>
        </p:nvSpPr>
        <p:spPr/>
        <p:txBody>
          <a:bodyPr/>
          <a:lstStyle/>
          <a:p>
            <a:fld id="{F18DD298-8742-4C1E-91A5-9592AA357F53}" type="datetime1">
              <a:rPr lang="zh-CN" altLang="en-US" smtClean="0"/>
              <a:pPr/>
              <a:t>2022/8/2</a:t>
            </a:fld>
            <a:endParaRPr lang="zh-CN" altLang="en-US"/>
          </a:p>
        </p:txBody>
      </p:sp>
      <p:sp>
        <p:nvSpPr>
          <p:cNvPr id="6" name="页脚占位符 5">
            <a:extLst>
              <a:ext uri="{FF2B5EF4-FFF2-40B4-BE49-F238E27FC236}">
                <a16:creationId xmlns:a16="http://schemas.microsoft.com/office/drawing/2014/main" id="{748EE402-607F-46F3-B42D-98BB032515E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D82767-251C-4542-A160-712D6A39EFA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8444991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32230-7BD7-49D9-9307-8CDDE200D7C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89AF045-DADC-4509-BBB9-E8AF04F351A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B860F-2F1B-4B5A-8038-11D7DE943B14}"/>
              </a:ext>
            </a:extLst>
          </p:cNvPr>
          <p:cNvSpPr>
            <a:spLocks noGrp="1"/>
          </p:cNvSpPr>
          <p:nvPr>
            <p:ph type="dt" sz="half" idx="10"/>
          </p:nvPr>
        </p:nvSpPr>
        <p:spPr/>
        <p:txBody>
          <a:bodyPr/>
          <a:lstStyle/>
          <a:p>
            <a:fld id="{9B6F4522-7D93-4DCE-9761-52BA33901196}"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B4B00555-6C76-44F6-ADDD-52B40E4AA6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BF54DB-4E7C-4A52-90B6-BFA856F4C057}"/>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679353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E61AAC-4A32-4E94-9B66-B11F64C7AC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D9CE9-3203-4532-85E4-2709A9F7E3B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6FF168-2333-44D7-A579-F84D5F6356F4}"/>
              </a:ext>
            </a:extLst>
          </p:cNvPr>
          <p:cNvSpPr>
            <a:spLocks noGrp="1"/>
          </p:cNvSpPr>
          <p:nvPr>
            <p:ph type="dt" sz="half" idx="10"/>
          </p:nvPr>
        </p:nvSpPr>
        <p:spPr/>
        <p:txBody>
          <a:bodyPr/>
          <a:lstStyle/>
          <a:p>
            <a:fld id="{0F9262ED-520B-4EC5-8404-DF1E15709E6C}"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55789312-2D7E-40A7-81BE-47E31EC751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E72424-33B7-4E4C-9062-920CE74575F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4531100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A4319F-59B3-4B2B-B0AF-CC0D2072E2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17C6CC9-7390-4F90-88E7-6E139570A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F51E36-2FE0-41EF-AFEC-0E2B5CAEEE72}"/>
              </a:ext>
            </a:extLst>
          </p:cNvPr>
          <p:cNvSpPr>
            <a:spLocks noGrp="1"/>
          </p:cNvSpPr>
          <p:nvPr>
            <p:ph type="dt" sz="half" idx="10"/>
          </p:nvPr>
        </p:nvSpPr>
        <p:spPr/>
        <p:txBody>
          <a:bodyPr/>
          <a:lstStyle/>
          <a:p>
            <a:fld id="{4EA2B80E-C00D-4F20-8156-314000792BF8}"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B819AA03-2E93-4852-A7CB-4ABFA8444C0A}"/>
              </a:ext>
            </a:extLst>
          </p:cNvPr>
          <p:cNvSpPr>
            <a:spLocks noGrp="1"/>
          </p:cNvSpPr>
          <p:nvPr>
            <p:ph type="ftr" sz="quarter" idx="11"/>
          </p:nvPr>
        </p:nvSpPr>
        <p:spPr/>
        <p:txBody>
          <a:bodyPr/>
          <a:lstStyle/>
          <a:p>
            <a:r>
              <a:rPr lang="en-HK" altLang="zh-CN" smtClean="0"/>
              <a:t>Confidential</a:t>
            </a:r>
            <a:endParaRPr lang="zh-CN" altLang="en-US"/>
          </a:p>
        </p:txBody>
      </p:sp>
      <p:sp>
        <p:nvSpPr>
          <p:cNvPr id="6" name="灯片编号占位符 5">
            <a:extLst>
              <a:ext uri="{FF2B5EF4-FFF2-40B4-BE49-F238E27FC236}">
                <a16:creationId xmlns:a16="http://schemas.microsoft.com/office/drawing/2014/main" id="{6CDCDD8B-2A0A-4C2F-8963-AF06BBCBF56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5747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073EE4-E3E2-4BC9-8964-A69FC9A221F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A868CB-B8CA-4474-AC49-CC80D4B49F5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CBB9FB2-EFF2-43DE-AEBF-F845AC4D336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74AEE7-F7A1-48BD-A837-CAE61A41670A}"/>
              </a:ext>
            </a:extLst>
          </p:cNvPr>
          <p:cNvSpPr>
            <a:spLocks noGrp="1"/>
          </p:cNvSpPr>
          <p:nvPr>
            <p:ph type="dt" sz="half" idx="10"/>
          </p:nvPr>
        </p:nvSpPr>
        <p:spPr/>
        <p:txBody>
          <a:bodyPr/>
          <a:lstStyle/>
          <a:p>
            <a:fld id="{C21B5F5E-5D0E-4D58-BFAC-7987ECD044B0}" type="datetime1">
              <a:rPr lang="zh-CN" altLang="en-US" smtClean="0"/>
              <a:pPr/>
              <a:t>2022/8/2</a:t>
            </a:fld>
            <a:endParaRPr lang="zh-CN" altLang="en-US"/>
          </a:p>
        </p:txBody>
      </p:sp>
      <p:sp>
        <p:nvSpPr>
          <p:cNvPr id="6" name="页脚占位符 5">
            <a:extLst>
              <a:ext uri="{FF2B5EF4-FFF2-40B4-BE49-F238E27FC236}">
                <a16:creationId xmlns:a16="http://schemas.microsoft.com/office/drawing/2014/main" id="{BF4B1FDF-A26E-4369-BCB9-2B131820313B}"/>
              </a:ext>
            </a:extLst>
          </p:cNvPr>
          <p:cNvSpPr>
            <a:spLocks noGrp="1"/>
          </p:cNvSpPr>
          <p:nvPr>
            <p:ph type="ftr" sz="quarter" idx="11"/>
          </p:nvPr>
        </p:nvSpPr>
        <p:spPr/>
        <p:txBody>
          <a:bodyPr/>
          <a:lstStyle/>
          <a:p>
            <a:r>
              <a:rPr lang="en-HK" altLang="zh-CN" smtClean="0"/>
              <a:t>Confidential</a:t>
            </a:r>
            <a:endParaRPr lang="zh-CN" altLang="en-US"/>
          </a:p>
        </p:txBody>
      </p:sp>
      <p:sp>
        <p:nvSpPr>
          <p:cNvPr id="7" name="灯片编号占位符 6">
            <a:extLst>
              <a:ext uri="{FF2B5EF4-FFF2-40B4-BE49-F238E27FC236}">
                <a16:creationId xmlns:a16="http://schemas.microsoft.com/office/drawing/2014/main" id="{A07A2C1D-10F2-480B-AB83-68E9650DC7B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07899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25A892-1F50-4791-8AB0-5C1AD6E6C0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4750B0-F526-45ED-B755-FD0BC5102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4451CEB-242D-4B31-94E6-696DAD343AB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128994-96F3-4136-AACC-716DEF712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D3FAA22-B7B0-440F-A452-1691C251C68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8AAFEA6-9463-4F4B-A5C4-0C27BB6D8C75}"/>
              </a:ext>
            </a:extLst>
          </p:cNvPr>
          <p:cNvSpPr>
            <a:spLocks noGrp="1"/>
          </p:cNvSpPr>
          <p:nvPr>
            <p:ph type="dt" sz="half" idx="10"/>
          </p:nvPr>
        </p:nvSpPr>
        <p:spPr/>
        <p:txBody>
          <a:bodyPr/>
          <a:lstStyle/>
          <a:p>
            <a:fld id="{E93D22C4-90D5-4729-A697-886539E2BC53}" type="datetime1">
              <a:rPr lang="zh-CN" altLang="en-US" smtClean="0"/>
              <a:pPr/>
              <a:t>2022/8/2</a:t>
            </a:fld>
            <a:endParaRPr lang="zh-CN" altLang="en-US"/>
          </a:p>
        </p:txBody>
      </p:sp>
      <p:sp>
        <p:nvSpPr>
          <p:cNvPr id="8" name="页脚占位符 7">
            <a:extLst>
              <a:ext uri="{FF2B5EF4-FFF2-40B4-BE49-F238E27FC236}">
                <a16:creationId xmlns:a16="http://schemas.microsoft.com/office/drawing/2014/main" id="{D3313E0C-5753-44DB-8538-B9FEF00EFDEF}"/>
              </a:ext>
            </a:extLst>
          </p:cNvPr>
          <p:cNvSpPr>
            <a:spLocks noGrp="1"/>
          </p:cNvSpPr>
          <p:nvPr>
            <p:ph type="ftr" sz="quarter" idx="11"/>
          </p:nvPr>
        </p:nvSpPr>
        <p:spPr/>
        <p:txBody>
          <a:bodyPr/>
          <a:lstStyle/>
          <a:p>
            <a:r>
              <a:rPr lang="en-HK" altLang="zh-CN" smtClean="0"/>
              <a:t>Confidential</a:t>
            </a:r>
            <a:endParaRPr lang="zh-CN" altLang="en-US"/>
          </a:p>
        </p:txBody>
      </p:sp>
      <p:sp>
        <p:nvSpPr>
          <p:cNvPr id="9" name="灯片编号占位符 8">
            <a:extLst>
              <a:ext uri="{FF2B5EF4-FFF2-40B4-BE49-F238E27FC236}">
                <a16:creationId xmlns:a16="http://schemas.microsoft.com/office/drawing/2014/main" id="{91DCC664-5902-4CAA-892D-474F2FF107F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55399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EE4E6-C552-4634-BA22-C4B41BFDF1A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36D9057-B6C0-4586-AFCE-B6D00E30639D}"/>
              </a:ext>
            </a:extLst>
          </p:cNvPr>
          <p:cNvSpPr>
            <a:spLocks noGrp="1"/>
          </p:cNvSpPr>
          <p:nvPr>
            <p:ph type="dt" sz="half" idx="10"/>
          </p:nvPr>
        </p:nvSpPr>
        <p:spPr/>
        <p:txBody>
          <a:bodyPr/>
          <a:lstStyle/>
          <a:p>
            <a:fld id="{D7B38C05-97A3-4681-B6EF-9454442EEB68}" type="datetime1">
              <a:rPr lang="zh-CN" altLang="en-US" smtClean="0"/>
              <a:pPr/>
              <a:t>2022/8/2</a:t>
            </a:fld>
            <a:endParaRPr lang="zh-CN" altLang="en-US"/>
          </a:p>
        </p:txBody>
      </p:sp>
      <p:sp>
        <p:nvSpPr>
          <p:cNvPr id="4" name="页脚占位符 3">
            <a:extLst>
              <a:ext uri="{FF2B5EF4-FFF2-40B4-BE49-F238E27FC236}">
                <a16:creationId xmlns:a16="http://schemas.microsoft.com/office/drawing/2014/main" id="{85A20D89-26E7-4841-9DD6-B5120574C928}"/>
              </a:ext>
            </a:extLst>
          </p:cNvPr>
          <p:cNvSpPr>
            <a:spLocks noGrp="1"/>
          </p:cNvSpPr>
          <p:nvPr>
            <p:ph type="ftr" sz="quarter" idx="11"/>
          </p:nvPr>
        </p:nvSpPr>
        <p:spPr/>
        <p:txBody>
          <a:bodyPr/>
          <a:lstStyle/>
          <a:p>
            <a:r>
              <a:rPr lang="en-HK" altLang="zh-CN" smtClean="0"/>
              <a:t>Confidential</a:t>
            </a:r>
            <a:endParaRPr lang="zh-CN" altLang="en-US"/>
          </a:p>
        </p:txBody>
      </p:sp>
      <p:sp>
        <p:nvSpPr>
          <p:cNvPr id="5" name="灯片编号占位符 4">
            <a:extLst>
              <a:ext uri="{FF2B5EF4-FFF2-40B4-BE49-F238E27FC236}">
                <a16:creationId xmlns:a16="http://schemas.microsoft.com/office/drawing/2014/main" id="{FC2B546C-03B4-4101-8FCD-C7C1F06387D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69796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32672A-910A-484B-AA06-3289D861DDA1}"/>
              </a:ext>
            </a:extLst>
          </p:cNvPr>
          <p:cNvSpPr>
            <a:spLocks noGrp="1"/>
          </p:cNvSpPr>
          <p:nvPr>
            <p:ph type="dt" sz="half" idx="10"/>
          </p:nvPr>
        </p:nvSpPr>
        <p:spPr/>
        <p:txBody>
          <a:bodyPr/>
          <a:lstStyle/>
          <a:p>
            <a:fld id="{B1C4C434-A73E-4A55-BE4E-D7CCF9FA138D}" type="datetime1">
              <a:rPr lang="zh-CN" altLang="en-US" smtClean="0"/>
              <a:pPr/>
              <a:t>2022/8/2</a:t>
            </a:fld>
            <a:endParaRPr lang="zh-CN" altLang="en-US"/>
          </a:p>
        </p:txBody>
      </p:sp>
      <p:sp>
        <p:nvSpPr>
          <p:cNvPr id="3" name="页脚占位符 2">
            <a:extLst>
              <a:ext uri="{FF2B5EF4-FFF2-40B4-BE49-F238E27FC236}">
                <a16:creationId xmlns:a16="http://schemas.microsoft.com/office/drawing/2014/main" id="{39A957A6-4286-4910-8288-E76D865FB974}"/>
              </a:ext>
            </a:extLst>
          </p:cNvPr>
          <p:cNvSpPr>
            <a:spLocks noGrp="1"/>
          </p:cNvSpPr>
          <p:nvPr>
            <p:ph type="ftr" sz="quarter" idx="11"/>
          </p:nvPr>
        </p:nvSpPr>
        <p:spPr/>
        <p:txBody>
          <a:bodyPr/>
          <a:lstStyle/>
          <a:p>
            <a:r>
              <a:rPr lang="en-HK" altLang="zh-CN" smtClean="0"/>
              <a:t>Confidential</a:t>
            </a:r>
            <a:endParaRPr lang="zh-CN" altLang="en-US"/>
          </a:p>
        </p:txBody>
      </p:sp>
      <p:sp>
        <p:nvSpPr>
          <p:cNvPr id="4" name="灯片编号占位符 3">
            <a:extLst>
              <a:ext uri="{FF2B5EF4-FFF2-40B4-BE49-F238E27FC236}">
                <a16:creationId xmlns:a16="http://schemas.microsoft.com/office/drawing/2014/main" id="{9AA8C47F-62F1-4973-A314-CF165F56915F}"/>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24100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392384-0030-496D-A11E-C4BE73A3FD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D2FB9A-EF1F-4649-AAFD-76E06E22B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43E8C8-807F-4B08-BD06-4C66CAB19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1EFBA-AF69-4C1C-B8A5-BE216BDD9A79}"/>
              </a:ext>
            </a:extLst>
          </p:cNvPr>
          <p:cNvSpPr>
            <a:spLocks noGrp="1"/>
          </p:cNvSpPr>
          <p:nvPr>
            <p:ph type="dt" sz="half" idx="10"/>
          </p:nvPr>
        </p:nvSpPr>
        <p:spPr/>
        <p:txBody>
          <a:bodyPr/>
          <a:lstStyle/>
          <a:p>
            <a:fld id="{A05755D5-B46C-4CDC-B164-B6FAAF794751}" type="datetime1">
              <a:rPr lang="zh-CN" altLang="en-US" smtClean="0"/>
              <a:pPr/>
              <a:t>2022/8/2</a:t>
            </a:fld>
            <a:endParaRPr lang="zh-CN" altLang="en-US"/>
          </a:p>
        </p:txBody>
      </p:sp>
      <p:sp>
        <p:nvSpPr>
          <p:cNvPr id="6" name="页脚占位符 5">
            <a:extLst>
              <a:ext uri="{FF2B5EF4-FFF2-40B4-BE49-F238E27FC236}">
                <a16:creationId xmlns:a16="http://schemas.microsoft.com/office/drawing/2014/main" id="{479C9711-60ED-4D80-8B9E-9973396BB7F0}"/>
              </a:ext>
            </a:extLst>
          </p:cNvPr>
          <p:cNvSpPr>
            <a:spLocks noGrp="1"/>
          </p:cNvSpPr>
          <p:nvPr>
            <p:ph type="ftr" sz="quarter" idx="11"/>
          </p:nvPr>
        </p:nvSpPr>
        <p:spPr/>
        <p:txBody>
          <a:bodyPr/>
          <a:lstStyle/>
          <a:p>
            <a:r>
              <a:rPr lang="en-HK" altLang="zh-CN" smtClean="0"/>
              <a:t>Confidential</a:t>
            </a:r>
            <a:endParaRPr lang="zh-CN" altLang="en-US"/>
          </a:p>
        </p:txBody>
      </p:sp>
      <p:sp>
        <p:nvSpPr>
          <p:cNvPr id="7" name="灯片编号占位符 6">
            <a:extLst>
              <a:ext uri="{FF2B5EF4-FFF2-40B4-BE49-F238E27FC236}">
                <a16:creationId xmlns:a16="http://schemas.microsoft.com/office/drawing/2014/main" id="{FDCEF148-756B-48B3-B015-E482A7406B43}"/>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6340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5A4B79-12BB-45A6-83C6-B95255A6C03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F366D-49A2-4297-B434-ED2AFC081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F7DA53-9F5B-4328-BADD-6A1937961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5AAAB04-9F53-4EFA-9FF7-058334D1293F}"/>
              </a:ext>
            </a:extLst>
          </p:cNvPr>
          <p:cNvSpPr>
            <a:spLocks noGrp="1"/>
          </p:cNvSpPr>
          <p:nvPr>
            <p:ph type="dt" sz="half" idx="10"/>
          </p:nvPr>
        </p:nvSpPr>
        <p:spPr/>
        <p:txBody>
          <a:bodyPr/>
          <a:lstStyle/>
          <a:p>
            <a:fld id="{1A8A1827-8085-4CEB-8AFB-1496FF96D907}" type="datetime1">
              <a:rPr lang="zh-CN" altLang="en-US" smtClean="0"/>
              <a:pPr/>
              <a:t>2022/8/2</a:t>
            </a:fld>
            <a:endParaRPr lang="zh-CN" altLang="en-US"/>
          </a:p>
        </p:txBody>
      </p:sp>
      <p:sp>
        <p:nvSpPr>
          <p:cNvPr id="6" name="页脚占位符 5">
            <a:extLst>
              <a:ext uri="{FF2B5EF4-FFF2-40B4-BE49-F238E27FC236}">
                <a16:creationId xmlns:a16="http://schemas.microsoft.com/office/drawing/2014/main" id="{748EE402-607F-46F3-B42D-98BB032515EC}"/>
              </a:ext>
            </a:extLst>
          </p:cNvPr>
          <p:cNvSpPr>
            <a:spLocks noGrp="1"/>
          </p:cNvSpPr>
          <p:nvPr>
            <p:ph type="ftr" sz="quarter" idx="11"/>
          </p:nvPr>
        </p:nvSpPr>
        <p:spPr/>
        <p:txBody>
          <a:bodyPr/>
          <a:lstStyle/>
          <a:p>
            <a:r>
              <a:rPr lang="en-HK" altLang="zh-CN" smtClean="0"/>
              <a:t>Confidential</a:t>
            </a:r>
            <a:endParaRPr lang="zh-CN" altLang="en-US"/>
          </a:p>
        </p:txBody>
      </p:sp>
      <p:sp>
        <p:nvSpPr>
          <p:cNvPr id="7" name="灯片编号占位符 6">
            <a:extLst>
              <a:ext uri="{FF2B5EF4-FFF2-40B4-BE49-F238E27FC236}">
                <a16:creationId xmlns:a16="http://schemas.microsoft.com/office/drawing/2014/main" id="{B5D82767-251C-4542-A160-712D6A39EFA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408659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043D2E-C583-4FD0-8471-EA330C585F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C0FC7A-0EDB-4F9C-9136-A06263BDB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EE1A57-A2C2-41BC-8F99-8302E323E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AFEEB-AAD0-4E20-A650-C22CED9E28F0}"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6BFD47D0-C5B2-4DB9-88DE-E0A79E7BC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CN" smtClean="0"/>
              <a:t>Confidential</a:t>
            </a:r>
            <a:endParaRPr lang="zh-CN" altLang="en-US"/>
          </a:p>
        </p:txBody>
      </p:sp>
      <p:sp>
        <p:nvSpPr>
          <p:cNvPr id="6" name="灯片编号占位符 5">
            <a:extLst>
              <a:ext uri="{FF2B5EF4-FFF2-40B4-BE49-F238E27FC236}">
                <a16:creationId xmlns:a16="http://schemas.microsoft.com/office/drawing/2014/main" id="{5566CB51-FF50-4F46-B730-EE7F74704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967733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043D2E-C583-4FD0-8471-EA330C585F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C0FC7A-0EDB-4F9C-9136-A06263BDB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22EE1A57-A2C2-41BC-8F99-8302E323E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B40E5-7F55-41F8-B17C-3AD1F93D620B}" type="datetime1">
              <a:rPr lang="zh-CN" altLang="en-US" smtClean="0"/>
              <a:pPr/>
              <a:t>2022/8/2</a:t>
            </a:fld>
            <a:endParaRPr lang="zh-CN" altLang="en-US"/>
          </a:p>
        </p:txBody>
      </p:sp>
      <p:sp>
        <p:nvSpPr>
          <p:cNvPr id="5" name="页脚占位符 4">
            <a:extLst>
              <a:ext uri="{FF2B5EF4-FFF2-40B4-BE49-F238E27FC236}">
                <a16:creationId xmlns:a16="http://schemas.microsoft.com/office/drawing/2014/main" id="{6BFD47D0-C5B2-4DB9-88DE-E0A79E7BC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566CB51-FF50-4F46-B730-EE7F74704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C5E8F-1EB0-4121-BBB8-2E098CAE7BA1}" type="slidenum">
              <a:rPr lang="zh-CN" altLang="en-US" smtClean="0"/>
              <a:pPr/>
              <a:t>‹#›</a:t>
            </a:fld>
            <a:endParaRPr lang="zh-CN" altLang="en-US"/>
          </a:p>
        </p:txBody>
      </p:sp>
      <p:sp>
        <p:nvSpPr>
          <p:cNvPr id="8" name="TextBox 7"/>
          <p:cNvSpPr txBox="1"/>
          <p:nvPr userDrawn="1"/>
        </p:nvSpPr>
        <p:spPr>
          <a:xfrm>
            <a:off x="9448799" y="0"/>
            <a:ext cx="3310759" cy="369332"/>
          </a:xfrm>
          <a:prstGeom prst="rect">
            <a:avLst/>
          </a:prstGeom>
          <a:noFill/>
          <a:effectLst>
            <a:reflection blurRad="6350" stA="52000" endA="300" endPos="35000" dir="5400000" sy="-100000" algn="bl" rotWithShape="0"/>
          </a:effectLst>
        </p:spPr>
        <p:txBody>
          <a:bodyPr wrap="square" rtlCol="0">
            <a:spAutoFit/>
          </a:bodyPr>
          <a:lstStyle/>
          <a:p>
            <a:pPr algn="ctr"/>
            <a:r>
              <a:rPr lang="en-US" altLang="zh-HK" sz="1800" b="1" dirty="0" smtClean="0">
                <a:solidFill>
                  <a:schemeClr val="accent5">
                    <a:lumMod val="75000"/>
                  </a:schemeClr>
                </a:solidFill>
              </a:rPr>
              <a:t>confidential</a:t>
            </a:r>
            <a:endParaRPr lang="zh-HK" altLang="en-US" sz="1800" b="1" dirty="0">
              <a:solidFill>
                <a:schemeClr val="accent5">
                  <a:lumMod val="75000"/>
                </a:schemeClr>
              </a:solidFill>
            </a:endParaRPr>
          </a:p>
        </p:txBody>
      </p:sp>
    </p:spTree>
    <p:extLst>
      <p:ext uri="{BB962C8B-B14F-4D97-AF65-F5344CB8AC3E}">
        <p14:creationId xmlns:p14="http://schemas.microsoft.com/office/powerpoint/2010/main" val="2194401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eidou.gov.cn/"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news.cntv.cn/special/jiaolong/shouye/index.shtml"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hyperlink" Target="http://www.gov.cn/xinwen/2021-07/14/content_5624984.htm" TargetMode="External"/><Relationship Id="rId1" Type="http://schemas.openxmlformats.org/officeDocument/2006/relationships/slideLayout" Target="../slideLayouts/slideLayout7.xml"/><Relationship Id="rId6" Type="http://schemas.openxmlformats.org/officeDocument/2006/relationships/hyperlink" Target="http://www.gov.cn/xinwen/2021-01/31/content_5583838.htm" TargetMode="External"/><Relationship Id="rId5" Type="http://schemas.openxmlformats.org/officeDocument/2006/relationships/image" Target="../media/image33.png"/><Relationship Id="rId4" Type="http://schemas.openxmlformats.org/officeDocument/2006/relationships/hyperlink" Target="http://www.gov.cn/xinwen/2021-07/13/content_5624615.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5g.gov.hk/tc/index.html" TargetMode="Externa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s://www.info.gov.hk/gia/general/202107/14/P2021071400227.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2.xml"/><Relationship Id="rId7" Type="http://schemas.openxmlformats.org/officeDocument/2006/relationships/image" Target="../media/image47.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13.xml"/><Relationship Id="rId4" Type="http://schemas.openxmlformats.org/officeDocument/2006/relationships/image" Target="../media/image54.tiff"/></Relationships>
</file>

<file path=ppt/slides/_rels/slide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v.cctv.com/2018/03/07/VIDEh0Ln01tPZZJu3GX52GEV180307.shtml?spm=C55953877151.PHXsiQANZko2.0.0"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s://tv.cctv.com/2019/07/26/VIDEqNwNBCwxmPULTRGrvlz7190726.shtml" TargetMode="Externa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new.qq.com/rain/a/20210318V0EGDS00"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jishi.cctv.com/special/shejian3PC/shouy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tiff"/><Relationship Id="rId5" Type="http://schemas.openxmlformats.org/officeDocument/2006/relationships/image" Target="../media/image70.jpe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lcsd.gov.hk/CE/Museum/ICHO/zh_TW/web/icho/the_representative_list_of_hkich.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hyperlink" Target="https://www.un.org/chinese/millenniumgoals/unsystem/indicator6.htm" TargetMode="Externa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jpeg"/><Relationship Id="rId2"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hyperlink" Target="http://info.xinhua-news.com/newphmall/security/getLargeImg.do?docId=308537800&amp;libId=8&amp;type=7" TargetMode="External"/><Relationship Id="rId5" Type="http://schemas.openxmlformats.org/officeDocument/2006/relationships/image" Target="../media/image9.tif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hyperlink" Target="https://www.hzmb.gov.hk/tc/index.html" TargetMode="External"/><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87xcU3mRnfQ"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isd.gov.hk/chi/tvapi/18_td56.html"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daxing-pkx-airport.com/zh-hans/"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7"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hyperlink" Target="http://tv.people.com.cn/n1/2018/1204/c413792-30442603.html" TargetMode="External"/><Relationship Id="rId5" Type="http://schemas.openxmlformats.org/officeDocument/2006/relationships/image" Target="../media/image101.png"/><Relationship Id="rId4" Type="http://schemas.openxmlformats.org/officeDocument/2006/relationships/image" Target="../media/image65.sv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nra.gov.cn/xxgkml/xxgk/xxgkml/201908/t20190830_87801.shtml" TargetMode="Externa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lloydslist.maritimeintelligence.informa.com/one-hundred-container-ports-2020/Port-Dat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tv.people.com.cn/BIG5/n1/2017/0512/c39805-29270574.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tv.cctv.com/2017/11/11/VIDEOsOi5Qxd5v1ltrOzdnD7171111.shtml"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miit.gov.cn/gxsj/tjfx/txy/art/2021/art_82f101e1d078447fac75443a50348b7c.html"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gov.cn/xinwen/2017-08/15/content_5217844.htm" TargetMode="External"/><Relationship Id="rId5" Type="http://schemas.openxmlformats.org/officeDocument/2006/relationships/image" Target="../media/image117.png"/><Relationship Id="rId4" Type="http://schemas.openxmlformats.org/officeDocument/2006/relationships/hyperlink" Target="http://www.gov.cn/xinwen/2018-12/31/content_5353759.htm#allContent"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tv.cctv.com/2021/04/24/VIDEqrU1lweGosRPepwFMJOe210424.shtml"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126.tiff"/></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www.xinhuanet.com/politics/2021-02/23/c_1211035555.htm"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6.emf"/><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99.xml.rels><?xml version="1.0" encoding="UTF-8" standalone="yes"?>
<Relationships xmlns="http://schemas.openxmlformats.org/package/2006/relationships"><Relationship Id="rId8" Type="http://schemas.openxmlformats.org/officeDocument/2006/relationships/hyperlink" Target="http://www.xinhuanet.com/politics/2021jpxbg.pdf" TargetMode="External"/><Relationship Id="rId3" Type="http://schemas.openxmlformats.org/officeDocument/2006/relationships/image" Target="../media/image131.png"/><Relationship Id="rId7" Type="http://schemas.openxmlformats.org/officeDocument/2006/relationships/image" Target="../media/image30.svg"/><Relationship Id="rId2" Type="http://schemas.openxmlformats.org/officeDocument/2006/relationships/hyperlink" Target="http://tv.cctv.com/yskd/special/xycgs/index.shtml"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32.png"/><Relationship Id="rId4" Type="http://schemas.openxmlformats.org/officeDocument/2006/relationships/hyperlink" Target="http://www.wenweipo.com/a/202102/25/AP6037bc3de4b04e1918c85cf6.html" TargetMode="External"/><Relationship Id="rId9"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16131" y="199761"/>
            <a:ext cx="66659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STXinwei"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STXinwei"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STXinwei"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公民與社會發展科</a:t>
            </a:r>
            <a:r>
              <a:rPr kumimoji="0" lang="en-US" altLang="zh-TW"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280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主題</a:t>
            </a:r>
            <a:r>
              <a:rPr kumimoji="0" lang="en-US" altLang="zh-TW" sz="280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80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a:t>
            </a:r>
            <a:r>
              <a:rPr kumimoji="0" lang="zh-TW" altLang="en-US"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「一國兩制」下的香港</a:t>
            </a:r>
            <a:endParaRPr kumimoji="0" lang="en-US" altLang="zh-TW"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課題</a:t>
            </a:r>
            <a:r>
              <a:rPr kumimoji="0" lang="zh-CN" altLang="en-US" sz="280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：國家</a:t>
            </a:r>
            <a:r>
              <a:rPr kumimoji="0" lang="zh-CN" altLang="en-US"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情況與國民身份認同</a:t>
            </a:r>
            <a:endParaRPr kumimoji="0" lang="en-US" altLang="zh-TW"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sp>
        <p:nvSpPr>
          <p:cNvPr id="8" name="标题 1">
            <a:extLst>
              <a:ext uri="{FF2B5EF4-FFF2-40B4-BE49-F238E27FC236}">
                <a16:creationId xmlns:a16="http://schemas.microsoft.com/office/drawing/2014/main" id="{44FE54EF-9E60-45F5-BE9F-EB9B066717B6}"/>
              </a:ext>
            </a:extLst>
          </p:cNvPr>
          <p:cNvSpPr>
            <a:spLocks noGrp="1" noChangeArrowheads="1"/>
          </p:cNvSpPr>
          <p:nvPr>
            <p:ph idx="1"/>
          </p:nvPr>
        </p:nvSpPr>
        <p:spPr bwMode="auto">
          <a:xfrm>
            <a:off x="1036319" y="2952205"/>
            <a:ext cx="10276115" cy="22161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zh-TW" altLang="en-US" sz="4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學習重點</a:t>
            </a:r>
            <a:r>
              <a:rPr kumimoji="0" lang="en-US" altLang="zh-TW" sz="4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TW" altLang="en-US" sz="4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近年</a:t>
            </a:r>
            <a:r>
              <a:rPr kumimoji="0" lang="zh-TW" altLang="en-US" sz="4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國家在不同領域（高新科技、</a:t>
            </a:r>
            <a:r>
              <a:rPr kumimoji="0" lang="zh-TW" altLang="en-US" sz="4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醫療衞生</a:t>
            </a:r>
            <a:r>
              <a:rPr kumimoji="0" lang="zh-TW" altLang="en-US" sz="4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、文化教育、基礎建設、脫貧）取得的成就</a:t>
            </a:r>
          </a:p>
        </p:txBody>
      </p:sp>
      <p:sp>
        <p:nvSpPr>
          <p:cNvPr id="3" name="Rectangle 2"/>
          <p:cNvSpPr/>
          <p:nvPr/>
        </p:nvSpPr>
        <p:spPr>
          <a:xfrm>
            <a:off x="4849505" y="6013589"/>
            <a:ext cx="2492990" cy="707886"/>
          </a:xfrm>
          <a:prstGeom prst="rect">
            <a:avLst/>
          </a:prstGeom>
        </p:spPr>
        <p:txBody>
          <a:bodyPr wrap="none">
            <a:spAutoFit/>
          </a:bodyPr>
          <a:lstStyle/>
          <a:p>
            <a:r>
              <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4000" smtClean="0">
                <a:latin typeface="Times New Roman" panose="02020603050405020304" pitchFamily="18" charset="0"/>
                <a:ea typeface="DFKai-SB" panose="03000509000000000000" pitchFamily="65" charset="-120"/>
                <a:cs typeface="Times New Roman" panose="02020603050405020304" pitchFamily="18" charset="0"/>
              </a:rPr>
              <a:t>月</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663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4A6355F-0C68-4D23-BEA8-B9AB7183B6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475" y="938452"/>
            <a:ext cx="3972703" cy="223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4305B04-D031-4EF9-BE3E-D4C77BA25D72}"/>
              </a:ext>
            </a:extLst>
          </p:cNvPr>
          <p:cNvSpPr txBox="1">
            <a:spLocks noChangeArrowheads="1"/>
          </p:cNvSpPr>
          <p:nvPr/>
        </p:nvSpPr>
        <p:spPr bwMode="auto">
          <a:xfrm>
            <a:off x="592810" y="3358271"/>
            <a:ext cx="481403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defRPr/>
            </a:pP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中國</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散裂中子源是繼英國、美國、日本之後世界上第四個脈衝式散裂中子源</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。它</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是研究中子特性、探測物質微觀結構和運動的科研裝置，可</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帶動學科</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發展</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a:t>
            </a:r>
            <a:endParaRPr kumimoji="0" lang="en-US" altLang="zh-CN"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endParaRPr>
          </a:p>
          <a:p>
            <a:pPr lvl="0">
              <a:defRPr/>
            </a:pPr>
            <a:endParaRPr lang="en-US" altLang="zh-TW" sz="1600" noProof="0" dirty="0" smtClean="0">
              <a:latin typeface="標楷體" panose="03000509000000000000" pitchFamily="65" charset="-120"/>
              <a:ea typeface="標楷體" panose="03000509000000000000" pitchFamily="65" charset="-120"/>
            </a:endParaRPr>
          </a:p>
          <a:p>
            <a:pPr lvl="0">
              <a:defRPr/>
            </a:pPr>
            <a:r>
              <a:rPr lang="zh-TW" altLang="en-US" sz="1600" noProof="0" dirty="0" smtClean="0">
                <a:latin typeface="標楷體" panose="03000509000000000000" pitchFamily="65" charset="-120"/>
                <a:ea typeface="標楷體" panose="03000509000000000000" pitchFamily="65" charset="-120"/>
              </a:rPr>
              <a:t>詳細參考</a:t>
            </a:r>
            <a:r>
              <a:rPr lang="zh-CN" altLang="en-US" sz="1600" dirty="0" smtClean="0">
                <a:latin typeface="標楷體" panose="03000509000000000000" pitchFamily="65" charset="-120"/>
                <a:ea typeface="標楷體" panose="03000509000000000000" pitchFamily="65" charset="-120"/>
              </a:rPr>
              <a:t>中國科學院高能物理研究所</a:t>
            </a:r>
            <a:r>
              <a:rPr lang="zh-TW" altLang="en-US" sz="1600" dirty="0" smtClean="0">
                <a:latin typeface="標楷體" panose="03000509000000000000" pitchFamily="65" charset="-120"/>
                <a:ea typeface="標楷體" panose="03000509000000000000" pitchFamily="65" charset="-120"/>
              </a:rPr>
              <a:t>網頁</a:t>
            </a:r>
            <a:r>
              <a:rPr lang="en-US" altLang="zh-TW" sz="1600" dirty="0" smtClean="0">
                <a:latin typeface="標楷體" panose="03000509000000000000" pitchFamily="65" charset="-120"/>
                <a:ea typeface="標楷體" panose="03000509000000000000" pitchFamily="65" charset="-120"/>
              </a:rPr>
              <a:t>: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://csns.ihep.cas.cn/</a:t>
            </a:r>
            <a:endParaRPr kumimoji="0" lang="zh-CN" altLang="en-US"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本框 5">
            <a:extLst>
              <a:ext uri="{FF2B5EF4-FFF2-40B4-BE49-F238E27FC236}">
                <a16:creationId xmlns:a16="http://schemas.microsoft.com/office/drawing/2014/main" id="{CD68BB30-FFB7-497B-B700-2E9465577B64}"/>
              </a:ext>
            </a:extLst>
          </p:cNvPr>
          <p:cNvSpPr txBox="1">
            <a:spLocks noChangeArrowheads="1"/>
          </p:cNvSpPr>
          <p:nvPr/>
        </p:nvSpPr>
        <p:spPr bwMode="auto">
          <a:xfrm>
            <a:off x="5913150" y="3459535"/>
            <a:ext cx="59392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科學</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號海洋科考船搭載了無人纜控潛水器、深海拖曳探測系統、重力活塞取樣器</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、岩石</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鑽機和萬米溫鹽深儀等先進設備，使中國海洋科學考察能力和研究</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水準</a:t>
            </a:r>
            <a:r>
              <a:rPr lang="zh-TW" altLang="en-US" sz="2800" dirty="0" smtClean="0">
                <a:latin typeface="標楷體" panose="03000509000000000000" pitchFamily="65" charset="-120"/>
                <a:ea typeface="標楷體" panose="03000509000000000000" pitchFamily="65" charset="-120"/>
              </a:rPr>
              <a:t>達到</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世界</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前列</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endParaRPr kumimoji="0" lang="en-US" altLang="zh-CN"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endParaRPr>
          </a:p>
          <a:p>
            <a:pPr lvl="0">
              <a:defRPr/>
            </a:pP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a:p>
            <a:pPr lvl="0">
              <a:defRPr/>
            </a:pP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詳細</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參考中國科學院院刊</a:t>
            </a:r>
            <a:r>
              <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http://www.bulletin.cas.cn/publish_article/2019/Z2/2019Z220.htm</a:t>
            </a:r>
            <a:endParaRPr kumimoji="0" lang="zh-CN" altLang="en-US"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图片 6">
            <a:extLst>
              <a:ext uri="{FF2B5EF4-FFF2-40B4-BE49-F238E27FC236}">
                <a16:creationId xmlns:a16="http://schemas.microsoft.com/office/drawing/2014/main" id="{BC0B039A-2C8A-45EB-BFC6-4945ABEAE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750" y="938452"/>
            <a:ext cx="3247671" cy="22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1">
            <a:extLst>
              <a:ext uri="{FF2B5EF4-FFF2-40B4-BE49-F238E27FC236}">
                <a16:creationId xmlns:a16="http://schemas.microsoft.com/office/drawing/2014/main" id="{11D9871E-1E00-447C-9E65-B11DF77B6606}"/>
              </a:ext>
            </a:extLst>
          </p:cNvPr>
          <p:cNvSpPr txBox="1">
            <a:spLocks/>
          </p:cNvSpPr>
          <p:nvPr/>
        </p:nvSpPr>
        <p:spPr>
          <a:xfrm>
            <a:off x="4058986" y="231620"/>
            <a:ext cx="2784764" cy="365125"/>
          </a:xfrm>
          <a:prstGeom prst="rect">
            <a:avLst/>
          </a:prstGeom>
        </p:spPr>
        <p:txBody>
          <a:bodyPr vert="horz" lIns="91440" tIns="45720" rIns="91440" bIns="45720" rtlCol="0" anchor="ctr">
            <a:no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zh-CN" altLang="en-US" sz="4400" dirty="0" smtClean="0">
                <a:solidFill>
                  <a:schemeClr val="tx1"/>
                </a:solidFill>
                <a:latin typeface="Times New Roman" panose="02020603050405020304" pitchFamily="18" charset="0"/>
                <a:ea typeface="標楷體"/>
                <a:cs typeface="Times New Roman" panose="02020603050405020304" pitchFamily="18" charset="0"/>
              </a:rPr>
              <a:t>參考</a:t>
            </a:r>
            <a:r>
              <a:rPr lang="zh-TW" altLang="en-US" sz="4400" dirty="0" smtClean="0">
                <a:solidFill>
                  <a:schemeClr val="tx1"/>
                </a:solidFill>
                <a:latin typeface="Times New Roman" panose="02020603050405020304" pitchFamily="18" charset="0"/>
                <a:ea typeface="標楷體"/>
                <a:cs typeface="Times New Roman" panose="02020603050405020304" pitchFamily="18" charset="0"/>
              </a:rPr>
              <a:t>資料</a:t>
            </a:r>
            <a:endParaRPr lang="en-US" altLang="zh-CN" sz="4400" dirty="0">
              <a:solidFill>
                <a:schemeClr val="tx1"/>
              </a:solidFill>
              <a:latin typeface="Times New Roman" panose="02020603050405020304" pitchFamily="18" charset="0"/>
              <a:ea typeface="標楷體"/>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604566" y="6343704"/>
            <a:ext cx="41425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1917984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B8CB92-CD76-4EFE-82EF-7C46948B5613}"/>
              </a:ext>
            </a:extLst>
          </p:cNvPr>
          <p:cNvSpPr txBox="1"/>
          <p:nvPr/>
        </p:nvSpPr>
        <p:spPr>
          <a:xfrm>
            <a:off x="823381" y="1552634"/>
            <a:ext cx="10530419" cy="4524315"/>
          </a:xfrm>
          <a:prstGeom prst="rect">
            <a:avLst/>
          </a:prstGeom>
          <a:noFill/>
        </p:spPr>
        <p:txBody>
          <a:bodyPr wrap="square" rtlCol="0">
            <a:spAutoFit/>
          </a:bodyPr>
          <a:lstStyle/>
          <a:p>
            <a:pPr lvl="0">
              <a:lnSpc>
                <a:spcPct val="150000"/>
              </a:lnSpc>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按照世界銀行國際貧困標準</a:t>
            </a:r>
            <a:r>
              <a:rPr kumimoji="0" lang="zh-CN" altLang="en-US" sz="3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中國脫貧</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人口佔同期全球減貧人口</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70%</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以上。佔世界人口近五分之一的中國全面消除絕對貧困，提前</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年實現</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聯合國</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2030</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年可持續發展議程</a:t>
            </a:r>
            <a:r>
              <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lang="zh-TW" altLang="en-US" sz="3200" dirty="0">
                <a:latin typeface="標楷體" panose="03000509000000000000" pitchFamily="65" charset="-120"/>
                <a:ea typeface="標楷體" panose="03000509000000000000" pitchFamily="65" charset="-120"/>
              </a:rPr>
              <a:t>脫</a:t>
            </a:r>
            <a:r>
              <a:rPr kumimoji="0" lang="zh-CN" altLang="en-US" sz="3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貧</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目標，不僅是中華民族發展史上具有里程碑意義的大事件，也是</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人類脫貧</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史乃至人類發展史上的大事件，為</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全球脫貧</a:t>
            </a:r>
            <a:r>
              <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事業發展和人類發展進步作出了重大貢獻</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8" name="文本框 3">
            <a:extLst>
              <a:ext uri="{FF2B5EF4-FFF2-40B4-BE49-F238E27FC236}">
                <a16:creationId xmlns:a16="http://schemas.microsoft.com/office/drawing/2014/main" id="{E1A76079-7971-4A9F-B666-6DDCC025078E}"/>
              </a:ext>
            </a:extLst>
          </p:cNvPr>
          <p:cNvSpPr txBox="1">
            <a:spLocks noChangeArrowheads="1"/>
          </p:cNvSpPr>
          <p:nvPr/>
        </p:nvSpPr>
        <p:spPr bwMode="auto">
          <a:xfrm>
            <a:off x="2051858" y="528170"/>
            <a:ext cx="7930342"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4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為全球</a:t>
            </a:r>
            <a:r>
              <a:rPr kumimoji="0" lang="zh-TW" altLang="en-US" sz="4400" b="1" i="0" u="none" strike="noStrike" kern="1200" cap="none" spc="0" normalizeH="0" baseline="0" noProof="0" dirty="0" smtClean="0">
                <a:ln>
                  <a:noFill/>
                </a:ln>
                <a:solidFill>
                  <a:schemeClr val="bg1"/>
                </a:solidFill>
                <a:effectLst/>
                <a:uLnTx/>
                <a:uFillTx/>
                <a:latin typeface="標楷體" panose="03000509000000000000" pitchFamily="65" charset="-120"/>
                <a:ea typeface="標楷體" panose="03000509000000000000" pitchFamily="65" charset="-120"/>
                <a:cs typeface="+mn-cs"/>
              </a:rPr>
              <a:t>脫</a:t>
            </a:r>
            <a:r>
              <a:rPr kumimoji="0" lang="zh-TW" altLang="en-US" sz="44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貧</a:t>
            </a:r>
            <a:r>
              <a:rPr kumimoji="0" lang="zh-TW" altLang="en-US" sz="44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事業作出貢獻</a:t>
            </a: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100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456843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187142" y="2776451"/>
            <a:ext cx="1314784"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8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完</a:t>
            </a:r>
            <a:endParaRPr kumimoji="0" lang="en-US" sz="8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101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8302874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4388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2406" y="-156755"/>
            <a:ext cx="10515600" cy="1325563"/>
          </a:xfrm>
        </p:spPr>
        <p:txBody>
          <a:bodyPr>
            <a:normAutofit/>
          </a:bodyPr>
          <a:lstStyle/>
          <a:p>
            <a:pPr algn="ctr"/>
            <a:r>
              <a:rPr lang="zh-HK" altLang="en-US" sz="4800" dirty="0">
                <a:latin typeface="標楷體" panose="03000509000000000000" pitchFamily="65" charset="-120"/>
                <a:ea typeface="標楷體" panose="03000509000000000000" pitchFamily="65" charset="-120"/>
              </a:rPr>
              <a:t>參考</a:t>
            </a:r>
            <a:r>
              <a:rPr lang="zh-HK" altLang="en-US" sz="4800" dirty="0" smtClean="0">
                <a:latin typeface="標楷體" panose="03000509000000000000" pitchFamily="65" charset="-120"/>
                <a:ea typeface="標楷體" panose="03000509000000000000" pitchFamily="65" charset="-120"/>
              </a:rPr>
              <a:t>資料</a:t>
            </a:r>
            <a:endParaRPr lang="zh-HK" altLang="en-US" sz="4800" dirty="0">
              <a:latin typeface="標楷體" panose="03000509000000000000" pitchFamily="65" charset="-120"/>
              <a:ea typeface="標楷體" panose="03000509000000000000" pitchFamily="65" charset="-120"/>
            </a:endParaRPr>
          </a:p>
        </p:txBody>
      </p:sp>
      <p:pic>
        <p:nvPicPr>
          <p:cNvPr id="4" name="图片 5">
            <a:extLst>
              <a:ext uri="{FF2B5EF4-FFF2-40B4-BE49-F238E27FC236}">
                <a16:creationId xmlns:a16="http://schemas.microsoft.com/office/drawing/2014/main" id="{6240A2B7-2757-4D29-BCA5-02B0839F7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6458" y="1000815"/>
            <a:ext cx="2956234" cy="195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000206" y="3146219"/>
            <a:ext cx="6017622" cy="3231654"/>
          </a:xfrm>
          <a:prstGeom prst="rect">
            <a:avLst/>
          </a:prstGeom>
        </p:spPr>
        <p:txBody>
          <a:bodyPr wrap="square">
            <a:spAutoFit/>
          </a:bodyPr>
          <a:lstStyle/>
          <a:p>
            <a:pPr>
              <a:lnSpc>
                <a:spcPct val="120000"/>
              </a:lnSpc>
            </a:pPr>
            <a:r>
              <a:rPr lang="en-US" altLang="zh-CN" sz="2800" b="1" dirty="0">
                <a:latin typeface="Times New Roman" panose="02020603050405020304" pitchFamily="18" charset="0"/>
                <a:ea typeface="標楷體" panose="03000509000000000000" pitchFamily="65" charset="-120"/>
                <a:cs typeface="Times New Roman" panose="02020603050405020304" pitchFamily="18" charset="0"/>
              </a:rPr>
              <a:t>JF12</a:t>
            </a:r>
            <a:r>
              <a:rPr lang="zh-CN" altLang="en-US" sz="2800" b="1" dirty="0">
                <a:latin typeface="Times New Roman" panose="02020603050405020304" pitchFamily="18" charset="0"/>
                <a:ea typeface="標楷體" panose="03000509000000000000" pitchFamily="65" charset="-120"/>
                <a:cs typeface="Times New Roman" panose="02020603050405020304" pitchFamily="18" charset="0"/>
              </a:rPr>
              <a:t>激波風洞</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：這是用於測試各種交通工具 </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如高鐵列車、汽車</a:t>
            </a:r>
            <a:r>
              <a:rPr lang="en-US" altLang="zh-HK" sz="2800" dirty="0">
                <a:latin typeface="Times New Roman" panose="02020603050405020304" pitchFamily="18" charset="0"/>
                <a:ea typeface="標楷體" panose="03000509000000000000" pitchFamily="65" charset="-120"/>
                <a:cs typeface="Times New Roman" panose="02020603050405020304" pitchFamily="18" charset="0"/>
              </a:rPr>
              <a:t>)</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航天飛船及導彈等的氣動特性的大型設備，幫助改良其設計 </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例如如何減低風阻及增加其穩定性等</a:t>
            </a:r>
            <a:r>
              <a:rPr lang="en-US" altLang="zh-HK" sz="2800" dirty="0">
                <a:latin typeface="Times New Roman" panose="02020603050405020304" pitchFamily="18" charset="0"/>
                <a:ea typeface="標楷體" panose="03000509000000000000" pitchFamily="65" charset="-120"/>
                <a:cs typeface="Times New Roman" panose="02020603050405020304" pitchFamily="18" charset="0"/>
              </a:rPr>
              <a:t>)</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2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 (</a:t>
            </a:r>
            <a:r>
              <a:rPr lang="zh-HK" altLang="en-US" sz="1600" dirty="0">
                <a:latin typeface="Times New Roman" panose="02020603050405020304" pitchFamily="18" charset="0"/>
                <a:ea typeface="標楷體" panose="03000509000000000000" pitchFamily="65" charset="-120"/>
                <a:cs typeface="Times New Roman" panose="02020603050405020304" pitchFamily="18" charset="0"/>
              </a:rPr>
              <a:t>詳情參看：</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中國科學院網頁</a:t>
            </a:r>
            <a:r>
              <a:rPr lang="zh-HK"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http://cxcj.cas.cn/ccg/gjzdkjjcss/jf12jbfd/201705/t20170509_4527979.html)</a:t>
            </a:r>
          </a:p>
        </p:txBody>
      </p:sp>
      <p:sp>
        <p:nvSpPr>
          <p:cNvPr id="7" name="Rectangle 6"/>
          <p:cNvSpPr/>
          <p:nvPr/>
        </p:nvSpPr>
        <p:spPr>
          <a:xfrm>
            <a:off x="391491" y="3084664"/>
            <a:ext cx="5442857" cy="3404009"/>
          </a:xfrm>
          <a:prstGeom prst="rect">
            <a:avLst/>
          </a:prstGeom>
        </p:spPr>
        <p:txBody>
          <a:bodyPr wrap="square">
            <a:spAutoFit/>
          </a:bodyPr>
          <a:lstStyle/>
          <a:p>
            <a:r>
              <a:rPr lang="en-US" altLang="zh-CN" sz="2800" b="1" dirty="0">
                <a:latin typeface="Times New Roman" panose="02020603050405020304" pitchFamily="18" charset="0"/>
                <a:ea typeface="標楷體" panose="03000509000000000000" pitchFamily="65" charset="-120"/>
                <a:cs typeface="Times New Roman" panose="02020603050405020304" pitchFamily="18" charset="0"/>
              </a:rPr>
              <a:t>500</a:t>
            </a:r>
            <a:r>
              <a:rPr lang="zh-CN" altLang="en-US" sz="2800" b="1" dirty="0">
                <a:latin typeface="Times New Roman" panose="02020603050405020304" pitchFamily="18" charset="0"/>
                <a:ea typeface="標楷體" panose="03000509000000000000" pitchFamily="65" charset="-120"/>
                <a:cs typeface="Times New Roman" panose="02020603050405020304" pitchFamily="18" charset="0"/>
              </a:rPr>
              <a:t>米口徑球面射電</a:t>
            </a:r>
            <a:r>
              <a:rPr lang="zh-CN"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望遠鏡</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（被譽為「超級天眼」 ） </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這是一座大型的天文儀器，位於中國貴州省平塘縣，可以探測來自極遠處太空所發出的電波，甚至可以接收來自銀河系以外的訊號，能幫助科學家探索太空。</a:t>
            </a:r>
            <a:endParaRPr lang="en-US" altLang="zh-HK" sz="2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詳情參看</a:t>
            </a:r>
            <a:r>
              <a:rPr lang="zh-HK" altLang="en-US" sz="1600" dirty="0">
                <a:latin typeface="Times New Roman" panose="02020603050405020304" pitchFamily="18" charset="0"/>
                <a:ea typeface="標楷體" panose="03000509000000000000" pitchFamily="65" charset="-120"/>
                <a:cs typeface="Times New Roman" panose="02020603050405020304" pitchFamily="18" charset="0"/>
              </a:rPr>
              <a:t>：</a:t>
            </a:r>
            <a:r>
              <a:rPr lang="zh-HK" altLang="en-US" sz="1600" dirty="0" smtClean="0">
                <a:latin typeface="Times New Roman" panose="02020603050405020304" pitchFamily="18" charset="0"/>
                <a:ea typeface="標楷體" panose="03000509000000000000" pitchFamily="65" charset="-120"/>
                <a:cs typeface="Times New Roman" panose="02020603050405020304" pitchFamily="18" charset="0"/>
              </a:rPr>
              <a:t>中國科學院</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網頁</a:t>
            </a:r>
            <a:r>
              <a:rPr lang="zh-HK"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http://www.cas.cn/zt/kjzt/fast/)</a:t>
            </a:r>
            <a:endParaRPr lang="en-US" altLang="zh-HK" sz="16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6" name="Picture 9" descr="A picture containing indoor&#10;&#10;Description automatically generated">
            <a:extLst>
              <a:ext uri="{FF2B5EF4-FFF2-40B4-BE49-F238E27FC236}">
                <a16:creationId xmlns:a16="http://schemas.microsoft.com/office/drawing/2014/main" id="{C15C8829-8AAC-4580-AF89-18A5038B9D1B}"/>
              </a:ext>
            </a:extLst>
          </p:cNvPr>
          <p:cNvPicPr>
            <a:picLocks noChangeAspect="1"/>
          </p:cNvPicPr>
          <p:nvPr/>
        </p:nvPicPr>
        <p:blipFill rotWithShape="1">
          <a:blip r:embed="rId3"/>
          <a:srcRect t="2247" r="-3" b="5451"/>
          <a:stretch/>
        </p:blipFill>
        <p:spPr>
          <a:xfrm>
            <a:off x="7102130" y="1042460"/>
            <a:ext cx="3442192" cy="1953923"/>
          </a:xfrm>
          <a:prstGeom prst="rect">
            <a:avLst/>
          </a:prstGeom>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72722" y="652771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9366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图片 2" descr="一張含有 室外, 衛星 的圖片&#10;&#10;自動產生的描述">
            <a:extLst>
              <a:ext uri="{FF2B5EF4-FFF2-40B4-BE49-F238E27FC236}">
                <a16:creationId xmlns:a16="http://schemas.microsoft.com/office/drawing/2014/main" id="{BAF6EBAA-6DCD-4E16-A865-127B4FD597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06" r="-1" b="-1"/>
          <a:stretch/>
        </p:blipFill>
        <p:spPr bwMode="auto">
          <a:xfrm>
            <a:off x="0" y="0"/>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文本框 5">
            <a:extLst>
              <a:ext uri="{FF2B5EF4-FFF2-40B4-BE49-F238E27FC236}">
                <a16:creationId xmlns:a16="http://schemas.microsoft.com/office/drawing/2014/main" id="{E41BC3A1-3467-4D7E-B930-DCC9F6C2AB7B}"/>
              </a:ext>
            </a:extLst>
          </p:cNvPr>
          <p:cNvSpPr txBox="1">
            <a:spLocks noChangeArrowheads="1"/>
          </p:cNvSpPr>
          <p:nvPr/>
        </p:nvSpPr>
        <p:spPr bwMode="auto">
          <a:xfrm>
            <a:off x="455484" y="1934394"/>
            <a:ext cx="5817324" cy="1569660"/>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spcBef>
                <a:spcPct val="0"/>
              </a:spcBef>
              <a:spcAft>
                <a:spcPts val="600"/>
              </a:spcAft>
              <a:buNone/>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「墨子號」</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是</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首顆量子科學實驗</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衛星</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這</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是一顆用於測試遠距離量子通訊的衛星，通訊距離可達到</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1400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公里，而量子通訊傳輸效率甚至比光纖更高</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362" name="内容占位符 2">
            <a:extLst>
              <a:ext uri="{FF2B5EF4-FFF2-40B4-BE49-F238E27FC236}">
                <a16:creationId xmlns:a16="http://schemas.microsoft.com/office/drawing/2014/main" id="{E6C268E6-4B32-4EAF-A3A7-60645273CEAE}"/>
              </a:ext>
            </a:extLst>
          </p:cNvPr>
          <p:cNvSpPr>
            <a:spLocks noGrp="1" noChangeArrowheads="1"/>
          </p:cNvSpPr>
          <p:nvPr>
            <p:ph idx="4294967295"/>
          </p:nvPr>
        </p:nvSpPr>
        <p:spPr>
          <a:xfrm>
            <a:off x="455484" y="3928751"/>
            <a:ext cx="10442575" cy="2489466"/>
          </a:xfrm>
          <a:solidFill>
            <a:schemeClr val="accent2">
              <a:lumMod val="20000"/>
              <a:lumOff val="80000"/>
            </a:schemeClr>
          </a:solidFill>
          <a:ln w="28575">
            <a:solidFill>
              <a:srgbClr val="FF0000"/>
            </a:solidFill>
          </a:ln>
        </p:spPr>
        <p:txBody>
          <a:bodyPr>
            <a:noAutofit/>
          </a:bodyPr>
          <a:lstStyle/>
          <a:p>
            <a:pPr eaLnBrk="1" hangingPunct="1">
              <a:lnSpc>
                <a:spcPts val="3600"/>
              </a:lnSpc>
              <a:defRPr/>
            </a:pPr>
            <a:r>
              <a:rPr lang="zh-CN" altLang="en-US" sz="3200" dirty="0" smtClean="0">
                <a:latin typeface="標楷體" panose="03000509000000000000" pitchFamily="65" charset="-120"/>
                <a:ea typeface="標楷體" panose="03000509000000000000" pitchFamily="65" charset="-120"/>
              </a:rPr>
              <a:t>在</a:t>
            </a:r>
            <a:r>
              <a:rPr lang="zh-CN" altLang="en-US" sz="3200" dirty="0">
                <a:latin typeface="標楷體" panose="03000509000000000000" pitchFamily="65" charset="-120"/>
                <a:ea typeface="標楷體" panose="03000509000000000000" pitchFamily="65" charset="-120"/>
              </a:rPr>
              <a:t>量子科學、鐵基超導、暗物質粒子探測衛星、</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CIPS</a:t>
            </a:r>
            <a:r>
              <a:rPr lang="zh-CN" altLang="en-US" sz="3200" dirty="0">
                <a:latin typeface="標楷體" panose="03000509000000000000" pitchFamily="65" charset="-120"/>
                <a:ea typeface="標楷體" panose="03000509000000000000" pitchFamily="65" charset="-120"/>
              </a:rPr>
              <a:t>幹細胞等基礎研究領域取得重大突破。</a:t>
            </a:r>
            <a:endParaRPr lang="en-US" altLang="zh-CN" sz="3200" dirty="0">
              <a:latin typeface="標楷體" panose="03000509000000000000" pitchFamily="65" charset="-120"/>
              <a:ea typeface="標楷體" panose="03000509000000000000" pitchFamily="65" charset="-120"/>
            </a:endParaRPr>
          </a:p>
          <a:p>
            <a:pPr>
              <a:lnSpc>
                <a:spcPts val="3600"/>
              </a:lnSpc>
              <a:defRPr/>
            </a:pPr>
            <a:r>
              <a:rPr lang="zh-CN" altLang="en-US" sz="3200" dirty="0" smtClean="0">
                <a:latin typeface="標楷體" panose="03000509000000000000" pitchFamily="65" charset="-120"/>
                <a:ea typeface="標楷體" panose="03000509000000000000" pitchFamily="65" charset="-120"/>
              </a:rPr>
              <a:t>中國</a:t>
            </a:r>
            <a:r>
              <a:rPr lang="zh-CN" altLang="en-US" sz="3200" dirty="0">
                <a:latin typeface="標楷體" panose="03000509000000000000" pitchFamily="65" charset="-120"/>
                <a:ea typeface="標楷體" panose="03000509000000000000" pitchFamily="65" charset="-120"/>
              </a:rPr>
              <a:t>北斗導航衛星實現全球組網，蛟龍號載人潛水器、海鬥號無人潛水器創造最大深潛紀錄，以及國產大飛機、高速鐵路、三代核電、新能源汽車</a:t>
            </a:r>
            <a:r>
              <a:rPr lang="zh-CN" altLang="en-US" sz="3200" dirty="0" smtClean="0">
                <a:latin typeface="標楷體" panose="03000509000000000000" pitchFamily="65" charset="-120"/>
                <a:ea typeface="標楷體" panose="03000509000000000000" pitchFamily="65" charset="-120"/>
              </a:rPr>
              <a:t>等重大成</a:t>
            </a:r>
            <a:r>
              <a:rPr lang="zh-TW" altLang="en-US" sz="3200" dirty="0" smtClean="0">
                <a:latin typeface="標楷體" panose="03000509000000000000" pitchFamily="65" charset="-120"/>
                <a:ea typeface="標楷體" panose="03000509000000000000" pitchFamily="65" charset="-120"/>
              </a:rPr>
              <a:t>就</a:t>
            </a:r>
            <a:r>
              <a:rPr lang="zh-CN" altLang="en-US" sz="3200" dirty="0" smtClean="0">
                <a:latin typeface="標楷體" panose="03000509000000000000" pitchFamily="65" charset="-120"/>
                <a:ea typeface="標楷體" panose="03000509000000000000" pitchFamily="65" charset="-120"/>
              </a:rPr>
              <a:t>。</a:t>
            </a:r>
            <a:endParaRPr lang="zh-CN" altLang="en-US" sz="3200" dirty="0">
              <a:latin typeface="標楷體" panose="03000509000000000000" pitchFamily="65" charset="-120"/>
              <a:ea typeface="標楷體" panose="03000509000000000000" pitchFamily="65" charset="-120"/>
            </a:endParaRPr>
          </a:p>
          <a:p>
            <a:pPr eaLnBrk="1" hangingPunct="1">
              <a:defRPr/>
            </a:pPr>
            <a:endParaRPr lang="zh-CN" altLang="en-US" sz="3200" dirty="0">
              <a:latin typeface="標楷體" panose="03000509000000000000" pitchFamily="65" charset="-120"/>
              <a:ea typeface="標楷體" panose="03000509000000000000" pitchFamily="65" charset="-120"/>
            </a:endParaRPr>
          </a:p>
        </p:txBody>
      </p:sp>
      <p:sp>
        <p:nvSpPr>
          <p:cNvPr id="9" name="矩形 1">
            <a:extLst>
              <a:ext uri="{FF2B5EF4-FFF2-40B4-BE49-F238E27FC236}">
                <a16:creationId xmlns:a16="http://schemas.microsoft.com/office/drawing/2014/main" id="{C1667F8E-E32C-4C27-AABD-1714F9E46282}"/>
              </a:ext>
            </a:extLst>
          </p:cNvPr>
          <p:cNvSpPr>
            <a:spLocks noChangeArrowheads="1"/>
          </p:cNvSpPr>
          <p:nvPr/>
        </p:nvSpPr>
        <p:spPr bwMode="auto">
          <a:xfrm>
            <a:off x="4202802" y="470419"/>
            <a:ext cx="35702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CN" altLang="en-US" sz="4400" b="1" i="0" u="none" strike="noStrike" kern="1200" cap="none" spc="0" normalizeH="0" baseline="0" noProof="0" dirty="0" smtClean="0">
                <a:ln>
                  <a:noFill/>
                </a:ln>
                <a:solidFill>
                  <a:prstClr val="white"/>
                </a:solidFill>
                <a:effectLst/>
                <a:uLnTx/>
                <a:uFillTx/>
                <a:latin typeface="標楷體"/>
                <a:ea typeface="標楷體"/>
                <a:cs typeface="+mn-cs"/>
              </a:rPr>
              <a:t>重大</a:t>
            </a:r>
            <a:r>
              <a:rPr kumimoji="0" lang="zh-CN" altLang="en-US" sz="4400" b="1" i="0" u="none" strike="noStrike" kern="1200" cap="none" spc="0" normalizeH="0" baseline="0" noProof="0" dirty="0">
                <a:ln>
                  <a:noFill/>
                </a:ln>
                <a:solidFill>
                  <a:prstClr val="white"/>
                </a:solidFill>
                <a:effectLst/>
                <a:uLnTx/>
                <a:uFillTx/>
                <a:latin typeface="標楷體"/>
                <a:ea typeface="標楷體"/>
                <a:cs typeface="+mn-cs"/>
              </a:rPr>
              <a:t>科技</a:t>
            </a:r>
            <a:r>
              <a:rPr kumimoji="0" lang="zh-CN" altLang="en-US" sz="4400" b="1" i="0" u="none" strike="noStrike" kern="1200" cap="none" spc="0" normalizeH="0" baseline="0" noProof="0" dirty="0" smtClean="0">
                <a:ln>
                  <a:noFill/>
                </a:ln>
                <a:solidFill>
                  <a:prstClr val="white"/>
                </a:solidFill>
                <a:effectLst/>
                <a:uLnTx/>
                <a:uFillTx/>
                <a:latin typeface="標楷體"/>
                <a:ea typeface="標楷體"/>
                <a:cs typeface="+mn-cs"/>
              </a:rPr>
              <a:t>成</a:t>
            </a:r>
            <a:r>
              <a:rPr lang="zh-TW" altLang="en-US" sz="4400" b="1" dirty="0">
                <a:solidFill>
                  <a:prstClr val="white"/>
                </a:solidFill>
                <a:latin typeface="標楷體"/>
                <a:ea typeface="標楷體"/>
              </a:rPr>
              <a:t>就</a:t>
            </a:r>
            <a:endParaRPr kumimoji="0" lang="en-US" altLang="zh-CN" sz="4400" b="1" i="0" u="none" strike="noStrike" kern="1200" cap="none" spc="0" normalizeH="0" baseline="0" noProof="0" dirty="0">
              <a:ln>
                <a:noFill/>
              </a:ln>
              <a:solidFill>
                <a:prstClr val="white"/>
              </a:solidFill>
              <a:effectLst/>
              <a:uLnTx/>
              <a:uFillTx/>
              <a:latin typeface="標楷體"/>
              <a:ea typeface="標楷體"/>
              <a:cs typeface="+mn-cs"/>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6076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2">
                                            <p:bg/>
                                          </p:spTgt>
                                        </p:tgtEl>
                                        <p:attrNameLst>
                                          <p:attrName>style.visibility</p:attrName>
                                        </p:attrNameLst>
                                      </p:cBhvr>
                                      <p:to>
                                        <p:strVal val="visible"/>
                                      </p:to>
                                    </p:set>
                                    <p:anim calcmode="lin" valueType="num">
                                      <p:cBhvr additive="base">
                                        <p:cTn id="13" dur="500" fill="hold"/>
                                        <p:tgtEl>
                                          <p:spTgt spid="15362">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2">
                                            <p:txEl>
                                              <p:pRg st="0" end="0"/>
                                            </p:txEl>
                                          </p:spTgt>
                                        </p:tgtEl>
                                        <p:attrNameLst>
                                          <p:attrName>style.visibility</p:attrName>
                                        </p:attrNameLst>
                                      </p:cBhvr>
                                      <p:to>
                                        <p:strVal val="visible"/>
                                      </p:to>
                                    </p:set>
                                    <p:anim calcmode="lin" valueType="num">
                                      <p:cBhvr additive="base">
                                        <p:cTn id="19"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2">
                                            <p:txEl>
                                              <p:pRg st="1" end="1"/>
                                            </p:txEl>
                                          </p:spTgt>
                                        </p:tgtEl>
                                        <p:attrNameLst>
                                          <p:attrName>style.visibility</p:attrName>
                                        </p:attrNameLst>
                                      </p:cBhvr>
                                      <p:to>
                                        <p:strVal val="visible"/>
                                      </p:to>
                                    </p:set>
                                    <p:anim calcmode="lin" valueType="num">
                                      <p:cBhvr additive="base">
                                        <p:cTn id="25"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5362"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HK" altLang="en-US" dirty="0">
                <a:latin typeface="標楷體" panose="03000509000000000000" pitchFamily="65" charset="-120"/>
                <a:ea typeface="標楷體" panose="03000509000000000000" pitchFamily="65" charset="-120"/>
              </a:rPr>
              <a:t>參考資料</a:t>
            </a:r>
            <a:endParaRPr lang="zh-HK" altLang="en-US" dirty="0"/>
          </a:p>
        </p:txBody>
      </p:sp>
      <p:sp>
        <p:nvSpPr>
          <p:cNvPr id="3" name="內容版面配置區 2"/>
          <p:cNvSpPr>
            <a:spLocks noGrp="1"/>
          </p:cNvSpPr>
          <p:nvPr>
            <p:ph idx="1"/>
          </p:nvPr>
        </p:nvSpPr>
        <p:spPr>
          <a:xfrm>
            <a:off x="838200" y="1581784"/>
            <a:ext cx="10515600" cy="4816715"/>
          </a:xfrm>
        </p:spPr>
        <p:txBody>
          <a:bodyPr>
            <a:normAutofit fontScale="85000" lnSpcReduction="20000"/>
          </a:bodyPr>
          <a:lstStyle/>
          <a:p>
            <a:pPr>
              <a:lnSpc>
                <a:spcPct val="120000"/>
              </a:lnSpc>
            </a:pPr>
            <a:r>
              <a:rPr lang="zh-HK" altLang="en-US" b="1" dirty="0">
                <a:latin typeface="標楷體" panose="03000509000000000000" pitchFamily="65" charset="-120"/>
                <a:ea typeface="標楷體" panose="03000509000000000000" pitchFamily="65" charset="-120"/>
                <a:cs typeface="Times New Roman" panose="02020603050405020304" pitchFamily="18" charset="0"/>
              </a:rPr>
              <a:t>鐵基超導</a:t>
            </a:r>
            <a:r>
              <a:rPr lang="zh-HK" altLang="en-US" dirty="0">
                <a:latin typeface="標楷體" panose="03000509000000000000" pitchFamily="65" charset="-120"/>
                <a:ea typeface="標楷體" panose="03000509000000000000" pitchFamily="65" charset="-120"/>
                <a:cs typeface="Times New Roman" panose="02020603050405020304" pitchFamily="18" charset="0"/>
              </a:rPr>
              <a:t>：超導體是指</a:t>
            </a:r>
            <a:r>
              <a:rPr lang="zh-HK" altLang="en-US" dirty="0" smtClean="0">
                <a:latin typeface="標楷體" panose="03000509000000000000" pitchFamily="65" charset="-120"/>
                <a:ea typeface="標楷體" panose="03000509000000000000" pitchFamily="65" charset="-120"/>
                <a:cs typeface="Times New Roman" panose="02020603050405020304" pitchFamily="18" charset="0"/>
              </a:rPr>
              <a:t>在低溫</a:t>
            </a:r>
            <a:r>
              <a:rPr lang="zh-HK" altLang="en-US" dirty="0">
                <a:latin typeface="標楷體" panose="03000509000000000000" pitchFamily="65" charset="-120"/>
                <a:ea typeface="標楷體" panose="03000509000000000000" pitchFamily="65" charset="-120"/>
                <a:cs typeface="Times New Roman" panose="02020603050405020304" pitchFamily="18" charset="0"/>
              </a:rPr>
              <a:t>下，電阻會消失的一種物質，超導體可以應用在通訊、能源儲存及交通運輸等方面。中國已成功研發出以「鐵」元素為基礎的超導體，比以往的超導體更具</a:t>
            </a:r>
            <a:r>
              <a:rPr lang="zh-HK" altLang="en-US" dirty="0" smtClean="0">
                <a:latin typeface="標楷體" panose="03000509000000000000" pitchFamily="65" charset="-120"/>
                <a:ea typeface="標楷體" panose="03000509000000000000" pitchFamily="65" charset="-120"/>
                <a:cs typeface="Times New Roman" panose="02020603050405020304" pitchFamily="18" charset="0"/>
              </a:rPr>
              <a:t>效能。</a:t>
            </a:r>
            <a:endParaRPr lang="en-US" altLang="zh-HK"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a:lnSpc>
                <a:spcPct val="120000"/>
              </a:lnSpc>
              <a:buNone/>
            </a:pPr>
            <a:r>
              <a:rPr lang="en-US" altLang="zh-HK" sz="1800" dirty="0" smtClean="0">
                <a:latin typeface="標楷體" panose="03000509000000000000" pitchFamily="65" charset="-120"/>
                <a:ea typeface="標楷體" panose="03000509000000000000" pitchFamily="65" charset="-120"/>
                <a:cs typeface="Times New Roman" panose="02020603050405020304" pitchFamily="18" charset="0"/>
              </a:rPr>
              <a:t>  </a:t>
            </a:r>
            <a:r>
              <a:rPr lang="zh-HK" altLang="en-US" sz="1800" dirty="0" smtClean="0">
                <a:latin typeface="標楷體" panose="03000509000000000000" pitchFamily="65" charset="-120"/>
                <a:ea typeface="標楷體" panose="03000509000000000000" pitchFamily="65" charset="-120"/>
                <a:cs typeface="Times New Roman" panose="02020603050405020304" pitchFamily="18" charset="0"/>
              </a:rPr>
              <a:t>資料</a:t>
            </a:r>
            <a:r>
              <a:rPr lang="zh-HK" altLang="en-US" sz="1800" dirty="0">
                <a:latin typeface="標楷體" panose="03000509000000000000" pitchFamily="65" charset="-120"/>
                <a:ea typeface="標楷體" panose="03000509000000000000" pitchFamily="65" charset="-120"/>
                <a:cs typeface="Times New Roman" panose="02020603050405020304" pitchFamily="18" charset="0"/>
              </a:rPr>
              <a:t>來源：新華</a:t>
            </a:r>
            <a:r>
              <a:rPr lang="zh-HK" altLang="en-US" sz="1800" dirty="0" smtClean="0">
                <a:latin typeface="標楷體" panose="03000509000000000000" pitchFamily="65" charset="-120"/>
                <a:ea typeface="標楷體" panose="03000509000000000000" pitchFamily="65" charset="-120"/>
                <a:cs typeface="Times New Roman" panose="02020603050405020304" pitchFamily="18" charset="0"/>
              </a:rPr>
              <a:t>網 </a:t>
            </a:r>
            <a:r>
              <a:rPr lang="en-US" altLang="zh-TW" sz="18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HK" sz="18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800" dirty="0" smtClean="0">
                <a:latin typeface="Times New Roman" panose="02020603050405020304" pitchFamily="18" charset="0"/>
                <a:ea typeface="標楷體" panose="03000509000000000000" pitchFamily="65" charset="-120"/>
                <a:cs typeface="Times New Roman" panose="02020603050405020304" pitchFamily="18" charset="0"/>
              </a:rPr>
              <a:t>www.xinhuanet.com/tech/2021-02/25/c_1127136652.htm)</a:t>
            </a:r>
          </a:p>
          <a:p>
            <a:pPr>
              <a:lnSpc>
                <a:spcPct val="120000"/>
              </a:lnSpc>
            </a:pPr>
            <a:r>
              <a:rPr lang="zh-TW" altLang="en-US" b="1" dirty="0">
                <a:latin typeface="標楷體" panose="03000509000000000000" pitchFamily="65" charset="-120"/>
                <a:ea typeface="標楷體" panose="03000509000000000000" pitchFamily="65" charset="-120"/>
                <a:cs typeface="Times New Roman" panose="02020603050405020304" pitchFamily="18" charset="0"/>
              </a:rPr>
              <a:t>暗物質粒子探測衛星</a:t>
            </a:r>
            <a:r>
              <a:rPr lang="zh-TW" altLang="en-US" dirty="0">
                <a:latin typeface="標楷體" panose="03000509000000000000" pitchFamily="65" charset="-120"/>
                <a:ea typeface="標楷體" panose="03000509000000000000" pitchFamily="65" charset="-120"/>
                <a:cs typeface="Times New Roman" panose="02020603050405020304" pitchFamily="18" charset="0"/>
              </a:rPr>
              <a:t>：這是中國第一顆空間天文衛星，有助探測宇宙射線起源及開展伽馬射線天文方面的研究</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a:lnSpc>
                <a:spcPct val="120000"/>
              </a:lnSpc>
              <a:buNone/>
            </a:pP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r>
              <a:rPr lang="zh-HK" altLang="en-US" sz="1900" dirty="0" smtClean="0">
                <a:latin typeface="標楷體" panose="03000509000000000000" pitchFamily="65" charset="-120"/>
                <a:ea typeface="標楷體" panose="03000509000000000000" pitchFamily="65" charset="-120"/>
                <a:cs typeface="Times New Roman" panose="02020603050405020304" pitchFamily="18" charset="0"/>
              </a:rPr>
              <a:t>資料</a:t>
            </a:r>
            <a:r>
              <a:rPr lang="zh-HK" altLang="en-US" sz="1900" dirty="0">
                <a:latin typeface="標楷體" panose="03000509000000000000" pitchFamily="65" charset="-120"/>
                <a:ea typeface="標楷體" panose="03000509000000000000" pitchFamily="65" charset="-120"/>
                <a:cs typeface="Times New Roman" panose="02020603050405020304" pitchFamily="18" charset="0"/>
              </a:rPr>
              <a:t>來源</a:t>
            </a:r>
            <a:r>
              <a:rPr lang="zh-HK" altLang="en-US" sz="1900" dirty="0" smtClean="0">
                <a:latin typeface="標楷體" panose="03000509000000000000" pitchFamily="65" charset="-120"/>
                <a:ea typeface="標楷體" panose="03000509000000000000" pitchFamily="65" charset="-120"/>
                <a:cs typeface="Times New Roman" panose="02020603050405020304" pitchFamily="18" charset="0"/>
              </a:rPr>
              <a:t>：</a:t>
            </a:r>
            <a:r>
              <a:rPr lang="zh-HK" altLang="en-US" sz="1800" dirty="0">
                <a:latin typeface="標楷體" panose="03000509000000000000" pitchFamily="65" charset="-120"/>
                <a:ea typeface="標楷體" panose="03000509000000000000" pitchFamily="65" charset="-120"/>
                <a:cs typeface="Times New Roman" panose="02020603050405020304" pitchFamily="18" charset="0"/>
              </a:rPr>
              <a:t>新華</a:t>
            </a:r>
            <a:r>
              <a:rPr lang="zh-HK" altLang="en-US" sz="1800" dirty="0" smtClean="0">
                <a:latin typeface="標楷體" panose="03000509000000000000" pitchFamily="65" charset="-120"/>
                <a:ea typeface="標楷體" panose="03000509000000000000" pitchFamily="65" charset="-120"/>
                <a:cs typeface="Times New Roman" panose="02020603050405020304" pitchFamily="18" charset="0"/>
              </a:rPr>
              <a:t>網 </a:t>
            </a:r>
            <a:r>
              <a:rPr lang="en-US" altLang="zh-TW" sz="18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HK" sz="18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800" dirty="0" smtClean="0">
                <a:latin typeface="Times New Roman" panose="02020603050405020304" pitchFamily="18" charset="0"/>
                <a:ea typeface="標楷體" panose="03000509000000000000" pitchFamily="65" charset="-120"/>
                <a:cs typeface="Times New Roman" panose="02020603050405020304" pitchFamily="18" charset="0"/>
              </a:rPr>
              <a:t>www.xinhuanet.com/science/2021-05/20/c_139957943.htm)</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altLang="zh-CN" b="1" dirty="0" err="1">
                <a:latin typeface="Times New Roman" panose="02020603050405020304" pitchFamily="18" charset="0"/>
                <a:ea typeface="標楷體" panose="03000509000000000000" pitchFamily="65" charset="-120"/>
                <a:cs typeface="Times New Roman" panose="02020603050405020304" pitchFamily="18" charset="0"/>
              </a:rPr>
              <a:t>CiPS</a:t>
            </a:r>
            <a:r>
              <a:rPr lang="zh-CN" altLang="en-US" b="1" dirty="0" smtClean="0">
                <a:latin typeface="Times New Roman" panose="02020603050405020304" pitchFamily="18" charset="0"/>
                <a:ea typeface="標楷體" panose="03000509000000000000" pitchFamily="65" charset="-120"/>
                <a:cs typeface="Times New Roman" panose="02020603050405020304" pitchFamily="18" charset="0"/>
              </a:rPr>
              <a:t>幹</a:t>
            </a:r>
            <a:r>
              <a:rPr lang="zh-CN" altLang="en-US" b="1" dirty="0">
                <a:latin typeface="Times New Roman" panose="02020603050405020304" pitchFamily="18" charset="0"/>
                <a:ea typeface="標楷體" panose="03000509000000000000" pitchFamily="65" charset="-120"/>
                <a:cs typeface="Times New Roman" panose="02020603050405020304" pitchFamily="18" charset="0"/>
              </a:rPr>
              <a:t>細胞：</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幹細胞是指一些能分化發育成不同類形身體細胞或組織的細胞，</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而</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CIPS</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是指以</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化學方法把一般細胞轉化成幹細胞，而幹</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細胞研究</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可以幫助探索一些嚴重</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疾病</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如</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腦退化</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症</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的治療方法</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20000"/>
              </a:lnSpc>
              <a:buNone/>
            </a:pPr>
            <a:r>
              <a:rPr lang="en-US" altLang="zh-HK" sz="1700" dirty="0" smtClean="0">
                <a:latin typeface="標楷體" panose="03000509000000000000" pitchFamily="65" charset="-120"/>
                <a:ea typeface="標楷體" panose="03000509000000000000" pitchFamily="65" charset="-120"/>
                <a:cs typeface="Times New Roman" panose="02020603050405020304" pitchFamily="18" charset="0"/>
              </a:rPr>
              <a:t>  </a:t>
            </a:r>
            <a:r>
              <a:rPr lang="zh-HK" altLang="en-US" sz="1700" dirty="0" smtClean="0">
                <a:latin typeface="標楷體" panose="03000509000000000000" pitchFamily="65" charset="-120"/>
                <a:ea typeface="標楷體" panose="03000509000000000000" pitchFamily="65" charset="-120"/>
                <a:cs typeface="Times New Roman" panose="02020603050405020304" pitchFamily="18" charset="0"/>
              </a:rPr>
              <a:t>資料</a:t>
            </a:r>
            <a:r>
              <a:rPr lang="zh-HK" altLang="en-US" sz="1700" dirty="0">
                <a:latin typeface="標楷體" panose="03000509000000000000" pitchFamily="65" charset="-120"/>
                <a:ea typeface="標楷體" panose="03000509000000000000" pitchFamily="65" charset="-120"/>
                <a:cs typeface="Times New Roman" panose="02020603050405020304" pitchFamily="18" charset="0"/>
              </a:rPr>
              <a:t>來源：國家自然科學基金</a:t>
            </a:r>
            <a:r>
              <a:rPr lang="zh-HK" altLang="en-US" sz="1700" dirty="0" smtClean="0">
                <a:latin typeface="標楷體" panose="03000509000000000000" pitchFamily="65" charset="-120"/>
                <a:ea typeface="標楷體" panose="03000509000000000000" pitchFamily="65" charset="-120"/>
                <a:cs typeface="Times New Roman" panose="02020603050405020304" pitchFamily="18" charset="0"/>
              </a:rPr>
              <a:t>委員會 </a:t>
            </a:r>
            <a:r>
              <a:rPr lang="en-US" altLang="zh-TW" sz="17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CN" sz="17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7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700" dirty="0" smtClean="0">
                <a:latin typeface="Times New Roman" panose="02020603050405020304" pitchFamily="18" charset="0"/>
                <a:ea typeface="標楷體" panose="03000509000000000000" pitchFamily="65" charset="-120"/>
                <a:cs typeface="Times New Roman" panose="02020603050405020304" pitchFamily="18" charset="0"/>
              </a:rPr>
              <a:t>www.nsfc.gov.cn/publish/portal0/tab440/info56114.htm)</a:t>
            </a:r>
          </a:p>
          <a:p>
            <a:pPr>
              <a:lnSpc>
                <a:spcPct val="100000"/>
              </a:lnSpc>
            </a:pPr>
            <a:endParaRPr lang="en-US" altLang="zh-TW" dirty="0">
              <a:solidFill>
                <a:srgbClr val="0000FF"/>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dirty="0"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HK" dirty="0"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solidFill>
                <a:srgbClr val="0000FF"/>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06854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838199" y="90806"/>
            <a:ext cx="10515600" cy="815282"/>
          </a:xfrm>
        </p:spPr>
        <p:txBody>
          <a:bodyPr/>
          <a:lstStyle/>
          <a:p>
            <a:pPr algn="ctr"/>
            <a:r>
              <a:rPr lang="zh-HK" altLang="en-US" dirty="0">
                <a:solidFill>
                  <a:schemeClr val="tx1">
                    <a:lumMod val="95000"/>
                    <a:lumOff val="5000"/>
                  </a:schemeClr>
                </a:solidFill>
                <a:latin typeface="DFKai-SB" panose="03000509000000000000" pitchFamily="65" charset="-120"/>
                <a:ea typeface="DFKai-SB" panose="03000509000000000000" pitchFamily="65" charset="-120"/>
              </a:rPr>
              <a:t>參考資料</a:t>
            </a:r>
          </a:p>
        </p:txBody>
      </p:sp>
      <p:sp>
        <p:nvSpPr>
          <p:cNvPr id="3" name="內容版面配置區 2"/>
          <p:cNvSpPr>
            <a:spLocks noGrp="1"/>
          </p:cNvSpPr>
          <p:nvPr>
            <p:ph sz="half" idx="1"/>
          </p:nvPr>
        </p:nvSpPr>
        <p:spPr>
          <a:xfrm>
            <a:off x="738446" y="966390"/>
            <a:ext cx="7283336" cy="5642227"/>
          </a:xfrm>
        </p:spPr>
        <p:txBody>
          <a:bodyPr vert="horz" lIns="91440" tIns="45720" rIns="91440" bIns="45720" rtlCol="0" anchor="t">
            <a:noAutofit/>
          </a:bodyPr>
          <a:lstStyle/>
          <a:p>
            <a:pPr>
              <a:lnSpc>
                <a:spcPct val="110000"/>
              </a:lnSpc>
            </a:pPr>
            <a:r>
              <a:rPr lang="zh-CN" altLang="en-US" sz="2400" dirty="0" smtClean="0">
                <a:solidFill>
                  <a:schemeClr val="tx1">
                    <a:lumMod val="95000"/>
                    <a:lumOff val="5000"/>
                  </a:schemeClr>
                </a:solidFill>
                <a:latin typeface="DFKai-SB" panose="03000509000000000000" pitchFamily="65" charset="-120"/>
                <a:ea typeface="DFKai-SB" panose="03000509000000000000" pitchFamily="65" charset="-120"/>
                <a:cs typeface="Times New Roman"/>
              </a:rPr>
              <a:t>北斗衛星導航系統是中國著眼</a:t>
            </a:r>
            <a:r>
              <a:rPr lang="zh-TW" altLang="en-US" sz="2400" dirty="0">
                <a:solidFill>
                  <a:schemeClr val="tx1">
                    <a:lumMod val="95000"/>
                    <a:lumOff val="5000"/>
                  </a:schemeClr>
                </a:solidFill>
                <a:latin typeface="DFKai-SB" panose="03000509000000000000" pitchFamily="65" charset="-120"/>
                <a:ea typeface="DFKai-SB" panose="03000509000000000000" pitchFamily="65" charset="-120"/>
                <a:cs typeface="Times New Roman"/>
              </a:rPr>
              <a:t>於</a:t>
            </a:r>
            <a:r>
              <a:rPr lang="zh-CN" altLang="en-US" sz="2400" dirty="0" smtClean="0">
                <a:solidFill>
                  <a:schemeClr val="tx1">
                    <a:lumMod val="95000"/>
                    <a:lumOff val="5000"/>
                  </a:schemeClr>
                </a:solidFill>
                <a:latin typeface="DFKai-SB" panose="03000509000000000000" pitchFamily="65" charset="-120"/>
                <a:ea typeface="DFKai-SB" panose="03000509000000000000" pitchFamily="65" charset="-120"/>
                <a:cs typeface="Times New Roman"/>
              </a:rPr>
              <a:t>國家安全和經濟社會發展需要，自主建設運行的全球衛星導航系統，是為全球用戶提供全天候、全天時、高精度的定位、導航和授時服務的國家重要時空基礎設施。</a:t>
            </a:r>
            <a:endParaRPr lang="en-US" altLang="zh-CN" sz="2400" dirty="0" smtClean="0">
              <a:solidFill>
                <a:schemeClr val="tx1">
                  <a:lumMod val="95000"/>
                  <a:lumOff val="5000"/>
                </a:schemeClr>
              </a:solidFill>
              <a:latin typeface="DFKai-SB" panose="03000509000000000000" pitchFamily="65" charset="-120"/>
              <a:ea typeface="DFKai-SB" panose="03000509000000000000" pitchFamily="65" charset="-120"/>
              <a:cs typeface="Times New Roman"/>
            </a:endParaRPr>
          </a:p>
          <a:p>
            <a:pPr>
              <a:lnSpc>
                <a:spcPct val="110000"/>
              </a:lnSpc>
            </a:pPr>
            <a:r>
              <a:rPr lang="zh-CN" altLang="en-US" sz="2400" dirty="0" smtClean="0">
                <a:solidFill>
                  <a:schemeClr val="tx1">
                    <a:lumMod val="95000"/>
                    <a:lumOff val="5000"/>
                  </a:schemeClr>
                </a:solidFill>
                <a:latin typeface="DFKai-SB" panose="03000509000000000000" pitchFamily="65" charset="-120"/>
                <a:ea typeface="DFKai-SB" panose="03000509000000000000" pitchFamily="65" charset="-120"/>
                <a:cs typeface="Times New Roman"/>
              </a:rPr>
              <a:t>北斗系統已在交通運輸、農林漁業、水文監測、氣象測報、電力調度、救災減災、公共安全等領域得到廣泛應用，服務國家重要基礎設施，產生了顯著的經濟效益和社會效益。</a:t>
            </a:r>
            <a:endParaRPr lang="en-US" altLang="zh-CN" sz="2400" dirty="0" smtClean="0">
              <a:solidFill>
                <a:schemeClr val="tx1">
                  <a:lumMod val="95000"/>
                  <a:lumOff val="5000"/>
                </a:schemeClr>
              </a:solidFill>
              <a:latin typeface="DFKai-SB" panose="03000509000000000000" pitchFamily="65" charset="-120"/>
              <a:ea typeface="DFKai-SB" panose="03000509000000000000" pitchFamily="65" charset="-120"/>
              <a:cs typeface="Times New Roman"/>
            </a:endParaRPr>
          </a:p>
          <a:p>
            <a:pPr>
              <a:lnSpc>
                <a:spcPct val="110000"/>
              </a:lnSpc>
            </a:pPr>
            <a:r>
              <a:rPr lang="zh-CN" altLang="en-US" sz="2400" dirty="0" smtClean="0">
                <a:solidFill>
                  <a:schemeClr val="tx1">
                    <a:lumMod val="95000"/>
                    <a:lumOff val="5000"/>
                  </a:schemeClr>
                </a:solidFill>
                <a:latin typeface="DFKai-SB" panose="03000509000000000000" pitchFamily="65" charset="-120"/>
                <a:ea typeface="DFKai-SB" panose="03000509000000000000" pitchFamily="65" charset="-120"/>
                <a:cs typeface="Times New Roman"/>
              </a:rPr>
              <a:t>基於北斗系統的導航服務已被電子商務、移動智能終端製造、位置服務等廠商採用，廣泛進入中國大眾消費、共享經濟和民生領域。 </a:t>
            </a:r>
            <a:endParaRPr lang="zh-TW" altLang="en-US" sz="2400" dirty="0">
              <a:solidFill>
                <a:schemeClr val="tx1">
                  <a:lumMod val="95000"/>
                  <a:lumOff val="5000"/>
                </a:schemeClr>
              </a:solidFill>
              <a:latin typeface="Microsoft JhengHei Light"/>
              <a:ea typeface="Microsoft JhengHei Light"/>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8385197" y="2873784"/>
            <a:ext cx="3134857" cy="2460268"/>
          </a:xfrm>
          <a:prstGeom prst="rect">
            <a:avLst/>
          </a:prstGeom>
        </p:spPr>
      </p:pic>
      <p:sp>
        <p:nvSpPr>
          <p:cNvPr id="4" name="Rectangle 3"/>
          <p:cNvSpPr/>
          <p:nvPr/>
        </p:nvSpPr>
        <p:spPr>
          <a:xfrm>
            <a:off x="952929" y="6048573"/>
            <a:ext cx="5571333" cy="338554"/>
          </a:xfrm>
          <a:prstGeom prst="rect">
            <a:avLst/>
          </a:prstGeom>
        </p:spPr>
        <p:txBody>
          <a:bodyPr wrap="none">
            <a:spAutoFit/>
          </a:bodyPr>
          <a:lstStyle/>
          <a:p>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 </a:t>
            </a:r>
            <a:r>
              <a:rPr lang="zh-CN" altLang="en-US" sz="1600" dirty="0" smtClean="0">
                <a:latin typeface="DFKai-SB" panose="03000509000000000000" pitchFamily="65" charset="-120"/>
                <a:ea typeface="DFKai-SB" panose="03000509000000000000" pitchFamily="65" charset="-120"/>
                <a:cs typeface="Times New Roman" panose="02020603050405020304" pitchFamily="18" charset="0"/>
              </a:rPr>
              <a:t>北斗衛星導航系統網站</a:t>
            </a:r>
            <a:r>
              <a:rPr lang="en-US" altLang="zh-TW" sz="16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://www.beidou.gov.cn</a:t>
            </a:r>
            <a:r>
              <a:rPr 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10" name="Picture 9">
            <a:hlinkClick r:id="rId2"/>
          </p:cNvPr>
          <p:cNvPicPr>
            <a:picLocks noChangeAspect="1"/>
          </p:cNvPicPr>
          <p:nvPr/>
        </p:nvPicPr>
        <p:blipFill>
          <a:blip r:embed="rId4"/>
          <a:stretch>
            <a:fillRect/>
          </a:stretch>
        </p:blipFill>
        <p:spPr>
          <a:xfrm>
            <a:off x="9216428" y="1238597"/>
            <a:ext cx="1200318" cy="1105054"/>
          </a:xfrm>
          <a:prstGeom prst="rect">
            <a:avLst/>
          </a:prstGeom>
        </p:spPr>
      </p:pic>
      <p:sp>
        <p:nvSpPr>
          <p:cNvPr id="11" name="Rectangle 10"/>
          <p:cNvSpPr/>
          <p:nvPr/>
        </p:nvSpPr>
        <p:spPr>
          <a:xfrm>
            <a:off x="9052378" y="2404208"/>
            <a:ext cx="1800493" cy="307777"/>
          </a:xfrm>
          <a:prstGeom prst="rect">
            <a:avLst/>
          </a:prstGeom>
        </p:spPr>
        <p:txBody>
          <a:bodyPr wrap="non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點擊圖像了解更多。</a:t>
            </a:r>
            <a:endParaRPr lang="en-US" sz="1400" dirty="0">
              <a:latin typeface="Times New Roman" panose="02020603050405020304" pitchFamily="18" charset="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166100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5567" y="161485"/>
            <a:ext cx="10515600" cy="945784"/>
          </a:xfrm>
        </p:spPr>
        <p:txBody>
          <a:bodyPr/>
          <a:lstStyle/>
          <a:p>
            <a:pPr algn="ctr"/>
            <a:r>
              <a:rPr lang="zh-HK" altLang="en-US" dirty="0">
                <a:latin typeface="標楷體" panose="03000509000000000000" pitchFamily="65" charset="-120"/>
                <a:ea typeface="標楷體" panose="03000509000000000000" pitchFamily="65" charset="-120"/>
              </a:rPr>
              <a:t>參考資料</a:t>
            </a:r>
            <a:endParaRPr lang="zh-HK" altLang="en-US" dirty="0"/>
          </a:p>
        </p:txBody>
      </p:sp>
      <p:sp>
        <p:nvSpPr>
          <p:cNvPr id="3" name="內容版面配置區 2"/>
          <p:cNvSpPr>
            <a:spLocks noGrp="1"/>
          </p:cNvSpPr>
          <p:nvPr>
            <p:ph idx="1"/>
          </p:nvPr>
        </p:nvSpPr>
        <p:spPr>
          <a:xfrm>
            <a:off x="425544" y="3344472"/>
            <a:ext cx="5587539" cy="3334135"/>
          </a:xfrm>
        </p:spPr>
        <p:txBody>
          <a:bodyPr>
            <a:normAutofit fontScale="92500" lnSpcReduction="10000"/>
          </a:bodyPr>
          <a:lstStyle/>
          <a:p>
            <a:pPr marL="0" indent="0">
              <a:lnSpc>
                <a:spcPct val="120000"/>
              </a:lnSpc>
              <a:buNone/>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蛟龍號載人潛水器：</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這是自主研發的載人潛水器，可幫助科學家潛到</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7000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多</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米</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深的海底，進行研究，包括進行觀測及取樣。這</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是世界</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上能下</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潛最</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深的</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載人潛水</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器</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11</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20000"/>
              </a:lnSpc>
              <a:buNone/>
            </a:pPr>
            <a:r>
              <a:rPr lang="en-US" altLang="zh-HK"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HK"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來源</a:t>
            </a:r>
            <a:r>
              <a:rPr lang="zh-HK" altLang="en-US" sz="1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http://www.gov.cn/xinwen/2018-11/30/content_5344610.htm</a:t>
            </a:r>
          </a:p>
          <a:p>
            <a:pPr>
              <a:lnSpc>
                <a:spcPct val="110000"/>
              </a:lnSpc>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央視網</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news.cntv.cn/special/jiaolong/shouye/index.shtml</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5" name="Picture 4">
            <a:hlinkClick r:id="rId2"/>
          </p:cNvPr>
          <p:cNvPicPr>
            <a:picLocks noChangeAspect="1"/>
          </p:cNvPicPr>
          <p:nvPr/>
        </p:nvPicPr>
        <p:blipFill>
          <a:blip r:embed="rId3"/>
          <a:stretch>
            <a:fillRect/>
          </a:stretch>
        </p:blipFill>
        <p:spPr>
          <a:xfrm>
            <a:off x="1965163" y="1063250"/>
            <a:ext cx="2508304" cy="1877945"/>
          </a:xfrm>
          <a:prstGeom prst="rect">
            <a:avLst/>
          </a:prstGeom>
        </p:spPr>
      </p:pic>
      <p:sp>
        <p:nvSpPr>
          <p:cNvPr id="7" name="Rectangle 6"/>
          <p:cNvSpPr/>
          <p:nvPr/>
        </p:nvSpPr>
        <p:spPr>
          <a:xfrm>
            <a:off x="2319068" y="2941195"/>
            <a:ext cx="1800493" cy="307777"/>
          </a:xfrm>
          <a:prstGeom prst="rect">
            <a:avLst/>
          </a:prstGeom>
        </p:spPr>
        <p:txBody>
          <a:bodyPr wrap="non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點擊圖像了解更多。</a:t>
            </a:r>
            <a:endParaRPr lang="en-US" sz="1400" dirty="0">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6371062" y="3344472"/>
            <a:ext cx="5353396" cy="21238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海鬥號無人潛水器：</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海鬥一號首次萬米海試與試驗性應用任務，最大下潛深度</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10907</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米，刷新</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中</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國潛水器最大下潛深度紀錄。</a:t>
            </a:r>
          </a:p>
          <a:p>
            <a:pPr marL="0" indent="0">
              <a:lnSpc>
                <a:spcPct val="120000"/>
              </a:lnSpc>
              <a:buFont typeface="Arial" panose="020B0604020202020204" pitchFamily="34" charset="0"/>
              <a:buNone/>
            </a:pPr>
            <a:endPar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7215547" y="1129171"/>
            <a:ext cx="3265416" cy="2008417"/>
          </a:xfrm>
          <a:prstGeom prst="rect">
            <a:avLst/>
          </a:prstGeom>
        </p:spPr>
      </p:pic>
      <p:sp>
        <p:nvSpPr>
          <p:cNvPr id="11" name="Rectangle 10"/>
          <p:cNvSpPr/>
          <p:nvPr/>
        </p:nvSpPr>
        <p:spPr>
          <a:xfrm>
            <a:off x="6312973" y="5358382"/>
            <a:ext cx="5657454" cy="1384995"/>
          </a:xfrm>
          <a:prstGeom prst="rect">
            <a:avLst/>
          </a:prstGeom>
        </p:spPr>
        <p:txBody>
          <a:bodyPr wrap="square">
            <a:spAutoFit/>
          </a:bodyPr>
          <a:lstStyle/>
          <a:p>
            <a:pPr>
              <a:lnSpc>
                <a:spcPct val="120000"/>
              </a:lnSpc>
            </a:pPr>
            <a:r>
              <a:rPr lang="zh-HK"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endParaRPr lang="en-US" altLang="zh-HK"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nSpc>
                <a:spcPct val="12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http://www.gov.cn/xinwen/2020-06/08/content_5518069.htm</a:t>
            </a:r>
          </a:p>
          <a:p>
            <a:pPr marL="285750" indent="-285750">
              <a:lnSpc>
                <a:spcPct val="12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新華網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http://</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big5.xinhuanet.com/gate/big5/m.xinhuanet.com/2020-06/08/c_1126089162.htm</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92137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633" y="1380936"/>
            <a:ext cx="6809510" cy="4706094"/>
          </a:xfrm>
        </p:spPr>
        <p:txBody>
          <a:bodyPr>
            <a:normAutofit fontScale="70000" lnSpcReduction="20000"/>
          </a:bodyPr>
          <a:lstStyle/>
          <a:p>
            <a:pPr marL="0" indent="0">
              <a:lnSpc>
                <a:spcPct val="120000"/>
              </a:lnSpc>
              <a:buNone/>
            </a:pPr>
            <a:r>
              <a:rPr lang="zh-HK" altLang="en-US" sz="4000" b="1" dirty="0">
                <a:latin typeface="Times New Roman" panose="02020603050405020304" pitchFamily="18" charset="0"/>
                <a:ea typeface="標楷體" panose="03000509000000000000" pitchFamily="65" charset="-120"/>
                <a:cs typeface="Times New Roman" panose="02020603050405020304" pitchFamily="18" charset="0"/>
              </a:rPr>
              <a:t>三代核電</a:t>
            </a:r>
            <a:r>
              <a:rPr lang="zh-HK"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華龍一號是</a:t>
            </a:r>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中國</a:t>
            </a: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的三代核電技術，設計壽命為</a:t>
            </a:r>
            <a:r>
              <a:rPr lang="en-US" altLang="zh-CN" sz="4000" dirty="0" smtClean="0">
                <a:latin typeface="Times New Roman" panose="02020603050405020304" pitchFamily="18" charset="0"/>
                <a:ea typeface="標楷體" panose="03000509000000000000" pitchFamily="65" charset="-120"/>
                <a:cs typeface="Times New Roman" panose="02020603050405020304" pitchFamily="18" charset="0"/>
              </a:rPr>
              <a:t>60</a:t>
            </a: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年，反應堆採用</a:t>
            </a:r>
            <a:r>
              <a:rPr lang="en-US" altLang="zh-CN" sz="4000" dirty="0" smtClean="0">
                <a:latin typeface="Times New Roman" panose="02020603050405020304" pitchFamily="18" charset="0"/>
                <a:ea typeface="標楷體" panose="03000509000000000000" pitchFamily="65" charset="-120"/>
                <a:cs typeface="Times New Roman" panose="02020603050405020304" pitchFamily="18" charset="0"/>
              </a:rPr>
              <a:t>177</a:t>
            </a: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堆芯設計，堆芯採用</a:t>
            </a:r>
            <a:r>
              <a:rPr lang="en-US" altLang="zh-CN" sz="4000" dirty="0" smtClean="0">
                <a:latin typeface="Times New Roman" panose="02020603050405020304" pitchFamily="18" charset="0"/>
                <a:ea typeface="標楷體" panose="03000509000000000000" pitchFamily="65" charset="-120"/>
                <a:cs typeface="Times New Roman" panose="02020603050405020304" pitchFamily="18" charset="0"/>
              </a:rPr>
              <a:t>18</a:t>
            </a: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個月換料，電廠可利用率高達</a:t>
            </a:r>
            <a:r>
              <a:rPr lang="en-US" altLang="zh-CN" sz="4000" dirty="0" smtClean="0">
                <a:latin typeface="Times New Roman" panose="02020603050405020304" pitchFamily="18" charset="0"/>
                <a:ea typeface="標楷體" panose="03000509000000000000" pitchFamily="65" charset="-120"/>
                <a:cs typeface="Times New Roman" panose="02020603050405020304" pitchFamily="18" charset="0"/>
              </a:rPr>
              <a:t>90%</a:t>
            </a:r>
            <a:r>
              <a:rPr lang="zh-CN" altLang="en-US" sz="4000" dirty="0" smtClean="0">
                <a:latin typeface="Times New Roman" panose="02020603050405020304" pitchFamily="18" charset="0"/>
                <a:ea typeface="標楷體" panose="03000509000000000000" pitchFamily="65" charset="-120"/>
                <a:cs typeface="Times New Roman" panose="02020603050405020304" pitchFamily="18" charset="0"/>
              </a:rPr>
              <a:t>，創新性採用能動和非能動相結合的安全系統、雙層安全殼等技術，在安全性上滿足國際最高安全標準要求。華龍一號全球首堆並網發電將會大幅提升中國核電行業的競爭力，同時對優化能源結構、推動綠色低碳發展具有重要意義。</a:t>
            </a:r>
            <a:endParaRPr lang="en-US" altLang="zh-HK" sz="4000" dirty="0">
              <a:latin typeface="標楷體" panose="03000509000000000000" pitchFamily="65" charset="-120"/>
              <a:ea typeface="標楷體" panose="03000509000000000000" pitchFamily="65" charset="-120"/>
            </a:endParaRPr>
          </a:p>
        </p:txBody>
      </p:sp>
      <p:sp>
        <p:nvSpPr>
          <p:cNvPr id="4" name="Slide Number Placeholder 3"/>
          <p:cNvSpPr>
            <a:spLocks noGrp="1"/>
          </p:cNvSpPr>
          <p:nvPr>
            <p:ph type="sldNum" sz="quarter" idx="12"/>
          </p:nvPr>
        </p:nvSpPr>
        <p:spPr/>
        <p:txBody>
          <a:bodyPr/>
          <a:lstStyle/>
          <a:p>
            <a:r>
              <a:rPr lang="en-US" altLang="zh-TW" dirty="0" smtClean="0">
                <a:solidFill>
                  <a:schemeClr val="tx1"/>
                </a:solidFill>
                <a:latin typeface="Times New Roman" panose="02020603050405020304" pitchFamily="18" charset="0"/>
                <a:cs typeface="Times New Roman" panose="02020603050405020304" pitchFamily="18" charset="0"/>
              </a:rPr>
              <a:t>16</a:t>
            </a: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639396" y="1380936"/>
            <a:ext cx="3169777" cy="2027114"/>
          </a:xfrm>
          <a:prstGeom prst="rect">
            <a:avLst/>
          </a:prstGeom>
        </p:spPr>
      </p:pic>
      <p:pic>
        <p:nvPicPr>
          <p:cNvPr id="6" name="Picture 5"/>
          <p:cNvPicPr>
            <a:picLocks noChangeAspect="1"/>
          </p:cNvPicPr>
          <p:nvPr/>
        </p:nvPicPr>
        <p:blipFill>
          <a:blip r:embed="rId3"/>
          <a:stretch>
            <a:fillRect/>
          </a:stretch>
        </p:blipFill>
        <p:spPr>
          <a:xfrm>
            <a:off x="7639396" y="3648334"/>
            <a:ext cx="3172827" cy="2070376"/>
          </a:xfrm>
          <a:prstGeom prst="rect">
            <a:avLst/>
          </a:prstGeom>
        </p:spPr>
      </p:pic>
      <p:sp>
        <p:nvSpPr>
          <p:cNvPr id="7" name="標題 1"/>
          <p:cNvSpPr>
            <a:spLocks noGrp="1"/>
          </p:cNvSpPr>
          <p:nvPr>
            <p:ph type="title"/>
          </p:nvPr>
        </p:nvSpPr>
        <p:spPr>
          <a:xfrm>
            <a:off x="763385" y="206604"/>
            <a:ext cx="10515600" cy="861985"/>
          </a:xfrm>
        </p:spPr>
        <p:txBody>
          <a:bodyPr/>
          <a:lstStyle/>
          <a:p>
            <a:pPr algn="ctr"/>
            <a:r>
              <a:rPr lang="zh-HK" altLang="en-US" dirty="0">
                <a:latin typeface="標楷體" panose="03000509000000000000" pitchFamily="65" charset="-120"/>
                <a:ea typeface="標楷體" panose="03000509000000000000" pitchFamily="65" charset="-120"/>
              </a:rPr>
              <a:t>參考資料</a:t>
            </a:r>
            <a:endParaRPr lang="zh-HK" altLang="en-US" dirty="0"/>
          </a:p>
        </p:txBody>
      </p:sp>
      <p:sp>
        <p:nvSpPr>
          <p:cNvPr id="8" name="Rectangle 7"/>
          <p:cNvSpPr/>
          <p:nvPr/>
        </p:nvSpPr>
        <p:spPr>
          <a:xfrm>
            <a:off x="663633" y="5718710"/>
            <a:ext cx="7858298" cy="904863"/>
          </a:xfrm>
          <a:prstGeom prst="rect">
            <a:avLst/>
          </a:prstGeom>
        </p:spPr>
        <p:txBody>
          <a:bodyPr wrap="square">
            <a:spAutoFit/>
          </a:bodyPr>
          <a:lstStyle/>
          <a:p>
            <a:pPr>
              <a:lnSpc>
                <a:spcPct val="120000"/>
              </a:lnSpc>
            </a:pPr>
            <a:r>
              <a:rPr lang="zh-HK"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nSpc>
                <a:spcPct val="12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://www.gov.cn/xinwen/2020-11/27/content_5565321.htm</a:t>
            </a:r>
          </a:p>
          <a:p>
            <a:pPr marL="285750" indent="-285750">
              <a:lnSpc>
                <a:spcPct val="12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://www.gov.cn/xinwen/2020-11/27/content_5565354.htm#allContent</a:t>
            </a:r>
          </a:p>
        </p:txBody>
      </p:sp>
    </p:spTree>
    <p:extLst>
      <p:ext uri="{BB962C8B-B14F-4D97-AF65-F5344CB8AC3E}">
        <p14:creationId xmlns:p14="http://schemas.microsoft.com/office/powerpoint/2010/main" val="3396523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67209"/>
            <a:ext cx="10515600" cy="707910"/>
          </a:xfrm>
        </p:spPr>
        <p:txBody>
          <a:bodyPr>
            <a:normAutofit/>
          </a:bodyPr>
          <a:lstStyle/>
          <a:p>
            <a:pPr algn="ctr"/>
            <a:r>
              <a:rPr lang="zh-HK" altLang="en-US" sz="4000" dirty="0">
                <a:latin typeface="標楷體" panose="03000509000000000000" pitchFamily="65" charset="-120"/>
                <a:ea typeface="標楷體" panose="03000509000000000000" pitchFamily="65" charset="-120"/>
              </a:rPr>
              <a:t>參考資料</a:t>
            </a:r>
            <a:endParaRPr lang="zh-HK" altLang="en-US" sz="4000" dirty="0"/>
          </a:p>
        </p:txBody>
      </p:sp>
      <p:sp>
        <p:nvSpPr>
          <p:cNvPr id="3" name="內容版面配置區 2"/>
          <p:cNvSpPr>
            <a:spLocks noGrp="1"/>
          </p:cNvSpPr>
          <p:nvPr>
            <p:ph idx="1"/>
          </p:nvPr>
        </p:nvSpPr>
        <p:spPr>
          <a:xfrm>
            <a:off x="450871" y="2515636"/>
            <a:ext cx="5454535" cy="2962811"/>
          </a:xfrm>
        </p:spPr>
        <p:txBody>
          <a:bodyPr>
            <a:normAutofit fontScale="92500"/>
          </a:bodyPr>
          <a:lstStyle/>
          <a:p>
            <a:pPr marL="0" indent="0">
              <a:lnSpc>
                <a:spcPct val="110000"/>
              </a:lnSpc>
              <a:buNone/>
            </a:pPr>
            <a:r>
              <a:rPr lang="zh-HK" altLang="en-US" sz="2600" b="1" dirty="0">
                <a:latin typeface="Times New Roman" panose="02020603050405020304" pitchFamily="18" charset="0"/>
                <a:ea typeface="標楷體" panose="03000509000000000000" pitchFamily="65" charset="-120"/>
                <a:cs typeface="Times New Roman" panose="02020603050405020304" pitchFamily="18" charset="0"/>
              </a:rPr>
              <a:t>國產大飛機</a:t>
            </a:r>
            <a:r>
              <a:rPr lang="zh-HK"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2600" dirty="0" smtClean="0">
                <a:latin typeface="Times New Roman" panose="02020603050405020304" pitchFamily="18" charset="0"/>
                <a:ea typeface="標楷體" panose="03000509000000000000" pitchFamily="65" charset="-120"/>
                <a:cs typeface="Times New Roman" panose="02020603050405020304" pitchFamily="18" charset="0"/>
              </a:rPr>
              <a:t>C919</a:t>
            </a:r>
            <a:r>
              <a:rPr lang="zh-HK" altLang="en-US" sz="2600" dirty="0">
                <a:latin typeface="Times New Roman" panose="02020603050405020304" pitchFamily="18" charset="0"/>
                <a:ea typeface="標楷體" panose="03000509000000000000" pitchFamily="65" charset="-120"/>
                <a:cs typeface="Times New Roman" panose="02020603050405020304" pitchFamily="18" charset="0"/>
              </a:rPr>
              <a:t>是中國具有自主產權的大型噴汽式民用飛機，已</a:t>
            </a:r>
            <a:r>
              <a:rPr lang="zh-HK" altLang="en-US" sz="2600" dirty="0" smtClean="0">
                <a:latin typeface="Times New Roman" panose="02020603050405020304" pitchFamily="18" charset="0"/>
                <a:ea typeface="標楷體" panose="03000509000000000000" pitchFamily="65" charset="-120"/>
                <a:cs typeface="Times New Roman" panose="02020603050405020304" pitchFamily="18" charset="0"/>
              </a:rPr>
              <a:t>於</a:t>
            </a:r>
            <a:r>
              <a:rPr lang="en-US" altLang="zh-HK"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HK" altLang="en-US" sz="2600" dirty="0">
                <a:latin typeface="Times New Roman" panose="02020603050405020304" pitchFamily="18" charset="0"/>
                <a:ea typeface="標楷體" panose="03000509000000000000" pitchFamily="65" charset="-120"/>
                <a:cs typeface="Times New Roman" panose="02020603050405020304" pitchFamily="18" charset="0"/>
              </a:rPr>
              <a:t>年初開始商業</a:t>
            </a:r>
            <a:r>
              <a:rPr lang="zh-HK" altLang="en-US" sz="2600" dirty="0" smtClean="0">
                <a:latin typeface="Times New Roman" panose="02020603050405020304" pitchFamily="18" charset="0"/>
                <a:ea typeface="標楷體" panose="03000509000000000000" pitchFamily="65" charset="-120"/>
                <a:cs typeface="Times New Roman" panose="02020603050405020304" pitchFamily="18" charset="0"/>
              </a:rPr>
              <a:t>營運</a:t>
            </a:r>
            <a:r>
              <a:rPr lang="zh-HK" altLang="en-US" sz="2600" dirty="0" smtClean="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由</a:t>
            </a:r>
            <a:r>
              <a:rPr lang="zh-TW" altLang="en-US" sz="2600" dirty="0" smtClean="0">
                <a:latin typeface="標楷體" panose="03000509000000000000" pitchFamily="65" charset="-120"/>
                <a:ea typeface="標楷體" panose="03000509000000000000" pitchFamily="65" charset="-120"/>
              </a:rPr>
              <a:t>中</a:t>
            </a:r>
            <a:r>
              <a:rPr lang="zh-CN" altLang="en-US" sz="2600" dirty="0" smtClean="0">
                <a:latin typeface="標楷體" panose="03000509000000000000" pitchFamily="65" charset="-120"/>
                <a:ea typeface="標楷體" panose="03000509000000000000" pitchFamily="65" charset="-120"/>
              </a:rPr>
              <a:t>國自主設計建造的首個國產大飛機生產試飛中心</a:t>
            </a:r>
            <a:r>
              <a:rPr lang="zh-TW" altLang="en-US" sz="2600" dirty="0" smtClean="0">
                <a:latin typeface="標楷體" panose="03000509000000000000" pitchFamily="65" charset="-120"/>
                <a:ea typeface="標楷體" panose="03000509000000000000" pitchFamily="65" charset="-120"/>
              </a:rPr>
              <a:t>於</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全面竣工，</a:t>
            </a:r>
            <a:r>
              <a:rPr lang="zh-CN" altLang="en-US" sz="2600" dirty="0" smtClean="0">
                <a:latin typeface="標楷體" panose="03000509000000000000" pitchFamily="65" charset="-120"/>
                <a:ea typeface="標楷體" panose="03000509000000000000" pitchFamily="65" charset="-120"/>
              </a:rPr>
              <a:t>標誌著我國已形成從科研設計、生產試飛到交付運營一整套相對完善的大飛機產業鏈條。</a:t>
            </a:r>
            <a:endParaRPr lang="zh-TW" altLang="en-US" sz="2600" dirty="0">
              <a:latin typeface="標楷體" panose="03000509000000000000" pitchFamily="65" charset="-120"/>
              <a:ea typeface="標楷體" panose="03000509000000000000" pitchFamily="65" charset="-120"/>
            </a:endParaRP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305151" y="6420678"/>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655148" y="923113"/>
            <a:ext cx="3045980" cy="1452812"/>
          </a:xfrm>
          <a:prstGeom prst="rect">
            <a:avLst/>
          </a:prstGeom>
        </p:spPr>
      </p:pic>
      <p:sp>
        <p:nvSpPr>
          <p:cNvPr id="6" name="Rectangle 5"/>
          <p:cNvSpPr/>
          <p:nvPr/>
        </p:nvSpPr>
        <p:spPr>
          <a:xfrm>
            <a:off x="229892" y="5498627"/>
            <a:ext cx="5866108" cy="1040285"/>
          </a:xfrm>
          <a:prstGeom prst="rect">
            <a:avLst/>
          </a:prstGeom>
        </p:spPr>
        <p:txBody>
          <a:bodyPr wrap="square">
            <a:spAutoFit/>
          </a:bodyPr>
          <a:lstStyle/>
          <a:p>
            <a:pPr>
              <a:lnSpc>
                <a:spcPct val="110000"/>
              </a:lnSpc>
            </a:pPr>
            <a:r>
              <a:rPr lang="zh-HK" altLang="en-US" sz="1400" dirty="0">
                <a:latin typeface="標楷體" panose="03000509000000000000" pitchFamily="65" charset="-120"/>
                <a:ea typeface="標楷體" panose="03000509000000000000" pitchFamily="65" charset="-120"/>
                <a:cs typeface="Times New Roman" panose="02020603050405020304" pitchFamily="18" charset="0"/>
              </a:rPr>
              <a:t>資料來源： </a:t>
            </a:r>
            <a:endParaRPr lang="en-US" altLang="zh-HK" sz="1400"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lnSpc>
                <a:spcPct val="11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http://www.gov.cn/xinwen/2020-10/31/content_5556399.htm#allContent</a:t>
            </a:r>
          </a:p>
          <a:p>
            <a:pPr marL="285750" indent="-285750">
              <a:lnSpc>
                <a:spcPct val="11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http://</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www.gov.cn/xinwen/2021-04/24/content_5601901.htm</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Content Placeholder 2"/>
          <p:cNvSpPr txBox="1">
            <a:spLocks/>
          </p:cNvSpPr>
          <p:nvPr/>
        </p:nvSpPr>
        <p:spPr>
          <a:xfrm>
            <a:off x="6251865" y="2616731"/>
            <a:ext cx="5519649" cy="3239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zh-TW" altLang="en-US" sz="2400" b="1" dirty="0" smtClean="0">
                <a:latin typeface="Times New Roman" panose="02020603050405020304" pitchFamily="18" charset="0"/>
                <a:ea typeface="DFKai-SB" panose="03000509000000000000" pitchFamily="65" charset="-120"/>
                <a:cs typeface="Times New Roman" panose="02020603050405020304" pitchFamily="18" charset="0"/>
              </a:rPr>
              <a:t>新能源汽車：</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新能源汽車一般包括純電動車及混合</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即油電</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動力車等。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中國新能源市場是全球第一大新能源汽車市場，份額在全球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佔</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比為</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58%</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國務院通過</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新能源汽車產業發展規劃</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強調</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政府在標準法規制定、質量安全監管等方面作用。</a:t>
            </a:r>
            <a:endParaRPr lang="en-US" sz="2400" dirty="0"/>
          </a:p>
        </p:txBody>
      </p:sp>
      <p:sp>
        <p:nvSpPr>
          <p:cNvPr id="8" name="Rectangle 7"/>
          <p:cNvSpPr/>
          <p:nvPr/>
        </p:nvSpPr>
        <p:spPr>
          <a:xfrm>
            <a:off x="6096000" y="5539031"/>
            <a:ext cx="6023608" cy="1023806"/>
          </a:xfrm>
          <a:prstGeom prst="rect">
            <a:avLst/>
          </a:prstGeom>
        </p:spPr>
        <p:txBody>
          <a:bodyPr wrap="square">
            <a:spAutoFit/>
          </a:bodyPr>
          <a:lstStyle/>
          <a:p>
            <a:pPr>
              <a:lnSpc>
                <a:spcPct val="110000"/>
              </a:lnSpc>
            </a:pPr>
            <a:r>
              <a:rPr lang="zh-HK" altLang="en-US" sz="1400" dirty="0" smtClean="0">
                <a:latin typeface="標楷體" panose="03000509000000000000" pitchFamily="65" charset="-120"/>
                <a:ea typeface="標楷體" panose="03000509000000000000" pitchFamily="65" charset="-120"/>
                <a:cs typeface="Times New Roman" panose="02020603050405020304" pitchFamily="18" charset="0"/>
              </a:rPr>
              <a:t>資料</a:t>
            </a:r>
            <a:r>
              <a:rPr lang="zh-HK"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zh-HK" altLang="en-US" sz="14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HK" sz="14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lnSpc>
                <a:spcPct val="11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www.gov.cn/xinwen/2020-10/11/content_5550282.htm</a:t>
            </a:r>
          </a:p>
          <a:p>
            <a:pPr marL="285750" indent="-285750">
              <a:lnSpc>
                <a:spcPct val="110000"/>
              </a:lnSpc>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http://</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www.gov.cn/xinwen/2016-02/24/content_5045809.htm</a:t>
            </a:r>
          </a:p>
          <a:p>
            <a:pPr marL="285750" indent="-285750">
              <a:lnSpc>
                <a:spcPct val="110000"/>
              </a:lnSpc>
              <a:buFont typeface="Arial" panose="020B0604020202020204" pitchFamily="34" charset="0"/>
              <a:buChar char="•"/>
            </a:pPr>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人民網</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://auto.people.com.cn/n1/2020/0111/c1005-31544253.html</a:t>
            </a:r>
          </a:p>
        </p:txBody>
      </p:sp>
      <p:pic>
        <p:nvPicPr>
          <p:cNvPr id="9" name="Picture 8"/>
          <p:cNvPicPr>
            <a:picLocks noChangeAspect="1"/>
          </p:cNvPicPr>
          <p:nvPr/>
        </p:nvPicPr>
        <p:blipFill>
          <a:blip r:embed="rId3"/>
          <a:stretch>
            <a:fillRect/>
          </a:stretch>
        </p:blipFill>
        <p:spPr>
          <a:xfrm>
            <a:off x="7633905" y="823780"/>
            <a:ext cx="2348295" cy="1452812"/>
          </a:xfrm>
          <a:prstGeom prst="rect">
            <a:avLst/>
          </a:prstGeom>
        </p:spPr>
      </p:pic>
      <p:sp>
        <p:nvSpPr>
          <p:cNvPr id="10" name="Rectangle 9"/>
          <p:cNvSpPr/>
          <p:nvPr/>
        </p:nvSpPr>
        <p:spPr>
          <a:xfrm>
            <a:off x="7256502" y="2276592"/>
            <a:ext cx="4097298" cy="307777"/>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rPr>
              <a:t>圖</a:t>
            </a:r>
            <a:r>
              <a:rPr lang="en-US" altLang="zh-TW" sz="1400" dirty="0" smtClean="0">
                <a:latin typeface="DFKai-SB" panose="03000509000000000000" pitchFamily="65" charset="-120"/>
                <a:ea typeface="DFKai-SB" panose="03000509000000000000" pitchFamily="65" charset="-120"/>
              </a:rPr>
              <a:t>:</a:t>
            </a:r>
            <a:r>
              <a:rPr lang="zh-CN" altLang="en-US" sz="1400" dirty="0" smtClean="0">
                <a:latin typeface="DFKai-SB" panose="03000509000000000000" pitchFamily="65" charset="-120"/>
                <a:ea typeface="DFKai-SB" panose="03000509000000000000" pitchFamily="65" charset="-120"/>
              </a:rPr>
              <a:t>李克強考察新能源汽車研發生產情況</a:t>
            </a:r>
            <a:endParaRPr lang="en-US" sz="1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32989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内容占位符 2">
            <a:extLst>
              <a:ext uri="{FF2B5EF4-FFF2-40B4-BE49-F238E27FC236}">
                <a16:creationId xmlns:a16="http://schemas.microsoft.com/office/drawing/2014/main" id="{7A5B5F63-227E-4FB7-8DEB-F6D85DDA964E}"/>
              </a:ext>
            </a:extLst>
          </p:cNvPr>
          <p:cNvSpPr>
            <a:spLocks noGrp="1" noChangeArrowheads="1"/>
          </p:cNvSpPr>
          <p:nvPr>
            <p:ph idx="4294967295"/>
          </p:nvPr>
        </p:nvSpPr>
        <p:spPr>
          <a:xfrm>
            <a:off x="300127" y="1148343"/>
            <a:ext cx="6879330" cy="55584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marL="0" indent="0">
              <a:lnSpc>
                <a:spcPct val="120000"/>
              </a:lnSpc>
              <a:spcBef>
                <a:spcPct val="0"/>
              </a:spcBef>
              <a:buNone/>
            </a:pPr>
            <a:r>
              <a:rPr lang="zh-CN" altLang="en-US" dirty="0" smtClean="0">
                <a:latin typeface="DFKai-SB" panose="03000509000000000000" pitchFamily="65" charset="-120"/>
                <a:ea typeface="DFKai-SB" panose="03000509000000000000" pitchFamily="65" charset="-120"/>
              </a:rPr>
              <a:t>世界</a:t>
            </a:r>
            <a:r>
              <a:rPr lang="zh-CN" altLang="en-US" dirty="0">
                <a:latin typeface="DFKai-SB" panose="03000509000000000000" pitchFamily="65" charset="-120"/>
                <a:ea typeface="DFKai-SB" panose="03000509000000000000" pitchFamily="65" charset="-120"/>
              </a:rPr>
              <a:t>知識産權組織</a:t>
            </a:r>
            <a:r>
              <a:rPr lang="zh-CN" altLang="en-US" dirty="0" smtClean="0">
                <a:latin typeface="DFKai-SB" panose="03000509000000000000" pitchFamily="65" charset="-120"/>
                <a:ea typeface="DFKai-SB" panose="03000509000000000000" pitchFamily="65" charset="-120"/>
              </a:rPr>
              <a:t>發</a:t>
            </a:r>
            <a:r>
              <a:rPr lang="zh-TW" altLang="en-US" dirty="0" smtClean="0">
                <a:latin typeface="DFKai-SB" panose="03000509000000000000" pitchFamily="65" charset="-120"/>
                <a:ea typeface="DFKai-SB" panose="03000509000000000000" pitchFamily="65" charset="-120"/>
              </a:rPr>
              <a:t>布</a:t>
            </a:r>
            <a:r>
              <a:rPr lang="zh-CN" altLang="en-US" dirty="0" smtClean="0">
                <a:latin typeface="DFKai-SB" panose="03000509000000000000" pitchFamily="65" charset="-120"/>
                <a:ea typeface="DFKai-SB" panose="03000509000000000000" pitchFamily="65" charset="-120"/>
              </a:rPr>
              <a:t>的</a:t>
            </a:r>
            <a:r>
              <a:rPr lang="en-US" altLang="zh-CN" dirty="0">
                <a:latin typeface="DFKai-SB" panose="03000509000000000000" pitchFamily="65" charset="-120"/>
                <a:ea typeface="DFKai-SB" panose="03000509000000000000" pitchFamily="65" charset="-120"/>
              </a:rPr>
              <a:t>《</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世界知識産權指標報告</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顯示，</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年中國國家知識産權局受理的專利申請數量達到</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140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萬件，連續</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年排名全球第一，是排名第二位國家專利申請數量的兩倍以上。中國科學論文被引用次數排名世界第二位</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spcBef>
                <a:spcPct val="0"/>
              </a:spcBef>
              <a:buNone/>
            </a:pPr>
            <a:r>
              <a:rPr lang="zh-TW" altLang="en-US" sz="1600" dirty="0" smtClean="0">
                <a:latin typeface="DFKai-SB" panose="03000509000000000000" pitchFamily="65" charset="-120"/>
                <a:ea typeface="DFKai-SB" panose="03000509000000000000" pitchFamily="65" charset="-120"/>
              </a:rPr>
              <a:t>資料來源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國家知識產權局</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GB"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GB"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GB" altLang="zh-CN" sz="1600" dirty="0" smtClean="0">
                <a:latin typeface="Times New Roman" panose="02020603050405020304" pitchFamily="18" charset="0"/>
                <a:ea typeface="DFKai-SB" panose="03000509000000000000" pitchFamily="65" charset="-120"/>
                <a:cs typeface="Times New Roman" panose="02020603050405020304" pitchFamily="18" charset="0"/>
              </a:rPr>
              <a:t>www.cnipa.gov.cn/art/2020/12/18/art_55_155689.html</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spcBef>
                <a:spcPct val="0"/>
              </a:spcBef>
              <a:buNone/>
            </a:pPr>
            <a:r>
              <a:rPr lang="zh-CN" altLang="en-US" sz="2400" dirty="0">
                <a:latin typeface="DFKai-SB" panose="03000509000000000000" pitchFamily="65" charset="-120"/>
                <a:ea typeface="DFKai-SB" panose="03000509000000000000" pitchFamily="65" charset="-120"/>
              </a:rPr>
              <a:t>    </a:t>
            </a:r>
            <a:endParaRPr lang="en-US" altLang="zh-CN" sz="2400" dirty="0" smtClean="0">
              <a:latin typeface="DFKai-SB" panose="03000509000000000000" pitchFamily="65" charset="-120"/>
              <a:ea typeface="DFKai-SB" panose="03000509000000000000" pitchFamily="65" charset="-120"/>
            </a:endParaRPr>
          </a:p>
          <a:p>
            <a:pPr marL="0" indent="0">
              <a:lnSpc>
                <a:spcPct val="120000"/>
              </a:lnSpc>
              <a:spcBef>
                <a:spcPct val="0"/>
              </a:spcBef>
              <a:buNone/>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，中國申請人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士</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通過</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專利合作條約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途徑提交的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PCT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國際專利申請達到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6.9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萬件，穩居世界首位</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3">
            <a:extLst>
              <a:ext uri="{FF2B5EF4-FFF2-40B4-BE49-F238E27FC236}">
                <a16:creationId xmlns:a16="http://schemas.microsoft.com/office/drawing/2014/main" id="{487C56B1-833F-4012-B221-D5AEDCF5A741}"/>
              </a:ext>
            </a:extLst>
          </p:cNvPr>
          <p:cNvSpPr txBox="1">
            <a:spLocks noChangeArrowheads="1"/>
          </p:cNvSpPr>
          <p:nvPr/>
        </p:nvSpPr>
        <p:spPr bwMode="auto">
          <a:xfrm>
            <a:off x="2729466" y="269456"/>
            <a:ext cx="627321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0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知識</a:t>
            </a:r>
            <a:r>
              <a:rPr kumimoji="0" lang="zh-TW" altLang="en-US" sz="4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産權産出取得進步</a:t>
            </a:r>
          </a:p>
        </p:txBody>
      </p:sp>
      <p:pic>
        <p:nvPicPr>
          <p:cNvPr id="2" name="Picture 1"/>
          <p:cNvPicPr>
            <a:picLocks noChangeAspect="1"/>
          </p:cNvPicPr>
          <p:nvPr/>
        </p:nvPicPr>
        <p:blipFill>
          <a:blip r:embed="rId2"/>
          <a:stretch>
            <a:fillRect/>
          </a:stretch>
        </p:blipFill>
        <p:spPr>
          <a:xfrm>
            <a:off x="7361124" y="2047505"/>
            <a:ext cx="4123440" cy="3246923"/>
          </a:xfrm>
          <a:prstGeom prst="rect">
            <a:avLst/>
          </a:prstGeom>
        </p:spPr>
      </p:pic>
      <p:sp>
        <p:nvSpPr>
          <p:cNvPr id="6"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951492" y="1388253"/>
            <a:ext cx="2942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PCT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專利申請量前十強企業的國家佔比情況</a:t>
            </a:r>
            <a:endParaRPr lang="zh-CN"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10841541" y="3619789"/>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4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中國</a:t>
            </a:r>
            <a:endParaRPr lang="zh-CN" altLang="en-US" sz="1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8792821" y="4986350"/>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400" b="1" dirty="0" smtClean="0">
                <a:solidFill>
                  <a:schemeClr val="accent2">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rPr>
              <a:t>韓國</a:t>
            </a:r>
            <a:endParaRPr lang="zh-CN" altLang="en-US" sz="1400" b="1" dirty="0">
              <a:solidFill>
                <a:schemeClr val="accent2">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673415" y="4153543"/>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400" b="1" dirty="0"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日本</a:t>
            </a:r>
            <a:endParaRPr lang="zh-CN" altLang="en-US" sz="1400" b="1" dirty="0">
              <a:solidFill>
                <a:srgbClr val="00B0F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461032" y="3266179"/>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400" b="1" dirty="0">
                <a:solidFill>
                  <a:schemeClr val="accent2">
                    <a:lumMod val="40000"/>
                    <a:lumOff val="60000"/>
                  </a:schemeClr>
                </a:solidFill>
                <a:latin typeface="Times New Roman" panose="02020603050405020304" pitchFamily="18" charset="0"/>
                <a:ea typeface="標楷體" panose="03000509000000000000" pitchFamily="65" charset="-120"/>
                <a:cs typeface="Times New Roman" panose="02020603050405020304" pitchFamily="18" charset="0"/>
              </a:rPr>
              <a:t>美</a:t>
            </a:r>
            <a:r>
              <a:rPr lang="zh-TW" altLang="en-US" sz="1400" b="1" dirty="0" smtClean="0">
                <a:solidFill>
                  <a:schemeClr val="accent2">
                    <a:lumMod val="40000"/>
                    <a:lumOff val="60000"/>
                  </a:schemeClr>
                </a:solidFill>
                <a:latin typeface="Times New Roman" panose="02020603050405020304" pitchFamily="18" charset="0"/>
                <a:ea typeface="標楷體" panose="03000509000000000000" pitchFamily="65" charset="-120"/>
                <a:cs typeface="Times New Roman" panose="02020603050405020304" pitchFamily="18" charset="0"/>
              </a:rPr>
              <a:t>國</a:t>
            </a:r>
            <a:endParaRPr lang="zh-CN" altLang="en-US" sz="1400" b="1" dirty="0">
              <a:solidFill>
                <a:schemeClr val="accent2">
                  <a:lumMod val="40000"/>
                  <a:lumOff val="6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860043" y="2394071"/>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4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瑞典</a:t>
            </a:r>
            <a:endParaRPr lang="zh-CN" altLang="en-US" sz="14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8797355" y="2038891"/>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400" b="1" dirty="0" smtClean="0">
                <a:solidFill>
                  <a:schemeClr val="accent5">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rPr>
              <a:t>德國</a:t>
            </a:r>
            <a:endParaRPr lang="zh-CN" altLang="en-US" sz="1400" b="1" dirty="0">
              <a:solidFill>
                <a:schemeClr val="accent5">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10797016" y="5267902"/>
            <a:ext cx="836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TW" altLang="en-US" sz="12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單位</a:t>
            </a:r>
            <a:r>
              <a:rPr lang="en-US" altLang="zh-TW" sz="12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個</a:t>
            </a:r>
            <a:endParaRPr lang="zh-CN" altLang="en-US" sz="12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5680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31BF440-39FA-4087-84CC-2EEC0BBDAF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標楷體"/>
              <a:ea typeface="標楷體"/>
              <a:cs typeface="+mn-cs"/>
            </a:endParaRPr>
          </a:p>
        </p:txBody>
      </p:sp>
      <p:pic>
        <p:nvPicPr>
          <p:cNvPr id="2" name="图片 1">
            <a:extLst>
              <a:ext uri="{FF2B5EF4-FFF2-40B4-BE49-F238E27FC236}">
                <a16:creationId xmlns:a16="http://schemas.microsoft.com/office/drawing/2014/main" id="{B9FD49A3-DADC-40D4-A4AD-AE1B86AC5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图片 11">
            <a:extLst>
              <a:ext uri="{FF2B5EF4-FFF2-40B4-BE49-F238E27FC236}">
                <a16:creationId xmlns:a16="http://schemas.microsoft.com/office/drawing/2014/main" id="{1C6308E5-0FB5-441A-BD87-DE0F3BEC58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8" name="Freeform: Shape 77">
            <a:extLst>
              <a:ext uri="{FF2B5EF4-FFF2-40B4-BE49-F238E27FC236}">
                <a16:creationId xmlns:a16="http://schemas.microsoft.com/office/drawing/2014/main" id="{F04E4CBA-303B-48BD-8451-C2701CB0E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useBgFill="1">
        <p:nvSpPr>
          <p:cNvPr id="80" name="Freeform: Shape 79">
            <a:extLst>
              <a:ext uri="{FF2B5EF4-FFF2-40B4-BE49-F238E27FC236}">
                <a16:creationId xmlns:a16="http://schemas.microsoft.com/office/drawing/2014/main" id="{F6CA58B3-AFCC-4A40-9882-50D50808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p:nvSpPr>
          <p:cNvPr id="18435" name="文本框 4">
            <a:extLst>
              <a:ext uri="{FF2B5EF4-FFF2-40B4-BE49-F238E27FC236}">
                <a16:creationId xmlns:a16="http://schemas.microsoft.com/office/drawing/2014/main" id="{C4DF1AA3-867A-454D-9296-1A7BBB4EC5F0}"/>
              </a:ext>
            </a:extLst>
          </p:cNvPr>
          <p:cNvSpPr txBox="1">
            <a:spLocks noChangeArrowheads="1"/>
          </p:cNvSpPr>
          <p:nvPr/>
        </p:nvSpPr>
        <p:spPr bwMode="auto">
          <a:xfrm>
            <a:off x="448056" y="312801"/>
            <a:ext cx="5021719" cy="12435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zh-CN" altLang="en-US" sz="4400" b="1" i="0" u="none" strike="noStrike" kern="1200" cap="none" spc="0" normalizeH="0" baseline="0" noProof="0" dirty="0" smtClean="0">
                <a:ln>
                  <a:noFill/>
                </a:ln>
                <a:solidFill>
                  <a:prstClr val="black"/>
                </a:solidFill>
                <a:effectLst/>
                <a:uLnTx/>
                <a:uFillTx/>
                <a:latin typeface="標楷體"/>
                <a:ea typeface="標楷體"/>
                <a:cs typeface="+mn-cs"/>
              </a:rPr>
              <a:t>支撐</a:t>
            </a:r>
            <a:r>
              <a:rPr kumimoji="0" lang="zh-CN" altLang="en-US" sz="4400" b="1" i="0" u="none" strike="noStrike" kern="1200" cap="none" spc="0" normalizeH="0" baseline="0" noProof="0" dirty="0">
                <a:ln>
                  <a:noFill/>
                </a:ln>
                <a:solidFill>
                  <a:prstClr val="black"/>
                </a:solidFill>
                <a:effectLst/>
                <a:uLnTx/>
                <a:uFillTx/>
                <a:latin typeface="標楷體"/>
                <a:ea typeface="標楷體"/>
                <a:cs typeface="+mn-cs"/>
              </a:rPr>
              <a:t>產業鏈</a:t>
            </a:r>
            <a:r>
              <a:rPr kumimoji="0" lang="zh-CN" altLang="en-US" sz="4400" b="1" i="0" u="none" strike="noStrike" kern="1200" cap="none" spc="0" normalizeH="0" baseline="0" noProof="0" dirty="0" smtClean="0">
                <a:ln>
                  <a:noFill/>
                </a:ln>
                <a:solidFill>
                  <a:prstClr val="black"/>
                </a:solidFill>
                <a:effectLst/>
                <a:uLnTx/>
                <a:uFillTx/>
                <a:latin typeface="標楷體"/>
                <a:ea typeface="標楷體"/>
                <a:cs typeface="+mn-cs"/>
              </a:rPr>
              <a:t>升級</a:t>
            </a:r>
            <a:endParaRPr kumimoji="0" lang="zh-CN" altLang="en-US" sz="4400" b="1" i="0" u="none" strike="noStrike" kern="1200" cap="none" spc="0" normalizeH="0" baseline="0" noProof="0" dirty="0">
              <a:ln>
                <a:noFill/>
              </a:ln>
              <a:solidFill>
                <a:prstClr val="black"/>
              </a:solidFill>
              <a:effectLst/>
              <a:uLnTx/>
              <a:uFillTx/>
              <a:latin typeface="標楷體"/>
              <a:ea typeface="標楷體"/>
              <a:cs typeface="+mn-cs"/>
            </a:endParaRPr>
          </a:p>
        </p:txBody>
      </p:sp>
      <p:sp>
        <p:nvSpPr>
          <p:cNvPr id="82" name="Rectangle 81">
            <a:extLst>
              <a:ext uri="{FF2B5EF4-FFF2-40B4-BE49-F238E27FC236}">
                <a16:creationId xmlns:a16="http://schemas.microsoft.com/office/drawing/2014/main" id="{75C56826-D4E5-42ED-8529-079651CB3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useBgFill="1">
        <p:nvSpPr>
          <p:cNvPr id="84" name="Rectangle 83">
            <a:extLst>
              <a:ext uri="{FF2B5EF4-FFF2-40B4-BE49-F238E27FC236}">
                <a16:creationId xmlns:a16="http://schemas.microsoft.com/office/drawing/2014/main" id="{82095FCE-EF05-4443-B97A-85DEE3A5CA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p:nvSpPr>
          <p:cNvPr id="86" name="Rectangle 85">
            <a:extLst>
              <a:ext uri="{FF2B5EF4-FFF2-40B4-BE49-F238E27FC236}">
                <a16:creationId xmlns:a16="http://schemas.microsoft.com/office/drawing/2014/main" id="{CA00AE6B-AA30-4CF8-BA6F-339B780AD7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p:nvSpPr>
          <p:cNvPr id="16386" name="内容占位符 2">
            <a:extLst>
              <a:ext uri="{FF2B5EF4-FFF2-40B4-BE49-F238E27FC236}">
                <a16:creationId xmlns:a16="http://schemas.microsoft.com/office/drawing/2014/main" id="{6B31A81D-1D98-410A-B4C3-14FC50862C8B}"/>
              </a:ext>
            </a:extLst>
          </p:cNvPr>
          <p:cNvSpPr>
            <a:spLocks noGrp="1" noChangeArrowheads="1"/>
          </p:cNvSpPr>
          <p:nvPr>
            <p:ph idx="4294967295"/>
          </p:nvPr>
        </p:nvSpPr>
        <p:spPr>
          <a:xfrm>
            <a:off x="307188" y="1796395"/>
            <a:ext cx="5312216" cy="4246957"/>
          </a:xfrm>
        </p:spPr>
        <p:txBody>
          <a:bodyPr vert="horz" lIns="91440" tIns="45720" rIns="91440" bIns="45720" rtlCol="0">
            <a:noAutofit/>
          </a:bodyPr>
          <a:lstStyle/>
          <a:p>
            <a:pPr>
              <a:buClr>
                <a:srgbClr val="FF0000"/>
              </a:buClr>
              <a:defRPr/>
            </a:pPr>
            <a:r>
              <a:rPr lang="zh-CN" altLang="en-US" dirty="0" smtClean="0"/>
              <a:t>在</a:t>
            </a:r>
            <a:r>
              <a:rPr lang="zh-CN" altLang="en-US" dirty="0"/>
              <a:t>科學技術支撐下，「中國製造」正升級為「中國智造」</a:t>
            </a:r>
            <a:r>
              <a:rPr lang="zh-CN" altLang="en-US" dirty="0" smtClean="0"/>
              <a:t>。</a:t>
            </a:r>
            <a:endParaRPr lang="en-US" altLang="zh-CN" dirty="0" smtClean="0"/>
          </a:p>
          <a:p>
            <a:pPr marL="0" indent="0">
              <a:buClr>
                <a:srgbClr val="FF0000"/>
              </a:buClr>
              <a:buNone/>
              <a:defRPr/>
            </a:pPr>
            <a:endParaRPr lang="en-US" altLang="zh-CN" dirty="0" smtClean="0"/>
          </a:p>
          <a:p>
            <a:pPr>
              <a:buClr>
                <a:srgbClr val="FF0000"/>
              </a:buClr>
              <a:defRPr/>
            </a:pPr>
            <a:r>
              <a:rPr lang="zh-CN" altLang="en-US" dirty="0" smtClean="0"/>
              <a:t>隨著</a:t>
            </a:r>
            <a:r>
              <a:rPr lang="zh-CN" altLang="en-US" dirty="0"/>
              <a:t>「互聯網＋</a:t>
            </a:r>
            <a:r>
              <a:rPr lang="zh-CN" altLang="en-US" dirty="0" smtClean="0"/>
              <a:t>」及大</a:t>
            </a:r>
            <a:r>
              <a:rPr lang="zh-TW" altLang="en-US" dirty="0" smtClean="0"/>
              <a:t>數據</a:t>
            </a:r>
            <a:r>
              <a:rPr lang="zh-CN" altLang="en-US" dirty="0" smtClean="0"/>
              <a:t>、雲端計</a:t>
            </a:r>
            <a:r>
              <a:rPr lang="zh-CN" altLang="en-US" dirty="0"/>
              <a:t>算應用不斷深化</a:t>
            </a:r>
            <a:r>
              <a:rPr lang="zh-CN" altLang="en-US" dirty="0" smtClean="0"/>
              <a:t>，國家以</a:t>
            </a:r>
            <a:r>
              <a:rPr lang="en-US" altLang="zh-CN" dirty="0">
                <a:latin typeface="Times New Roman" panose="02020603050405020304" pitchFamily="18" charset="0"/>
                <a:cs typeface="Times New Roman" panose="02020603050405020304" pitchFamily="18" charset="0"/>
              </a:rPr>
              <a:t>5G</a:t>
            </a:r>
            <a:r>
              <a:rPr lang="zh-CN" altLang="en-US" dirty="0">
                <a:latin typeface="Times New Roman" panose="02020603050405020304" pitchFamily="18" charset="0"/>
                <a:cs typeface="Times New Roman" panose="02020603050405020304" pitchFamily="18" charset="0"/>
              </a:rPr>
              <a:t>為代表的新</a:t>
            </a:r>
            <a:r>
              <a:rPr lang="zh-CN" altLang="en-US" dirty="0"/>
              <a:t>一代資訊技術走向</a:t>
            </a:r>
            <a:r>
              <a:rPr lang="zh-CN" altLang="en-US" dirty="0" smtClean="0"/>
              <a:t>實用</a:t>
            </a:r>
            <a:r>
              <a:rPr lang="zh-TW" altLang="en-US" dirty="0" smtClean="0"/>
              <a:t>。</a:t>
            </a:r>
            <a:r>
              <a:rPr lang="zh-CN" altLang="en-US" dirty="0" smtClean="0"/>
              <a:t>移動互</a:t>
            </a:r>
            <a:r>
              <a:rPr lang="zh-CN" altLang="en-US" dirty="0"/>
              <a:t>聯、物聯網的新產品</a:t>
            </a:r>
            <a:r>
              <a:rPr lang="zh-CN" altLang="en-US" dirty="0" smtClean="0"/>
              <a:t>、新</a:t>
            </a:r>
            <a:r>
              <a:rPr lang="zh-CN" altLang="en-US" dirty="0"/>
              <a:t>業態、新模式蓬勃發展，成為經濟發展新</a:t>
            </a:r>
            <a:r>
              <a:rPr lang="zh-CN" altLang="en-US" dirty="0" smtClean="0"/>
              <a:t>動</a:t>
            </a:r>
            <a:r>
              <a:rPr lang="zh-TW" altLang="en-US" dirty="0" smtClean="0"/>
              <a:t>力</a:t>
            </a:r>
            <a:r>
              <a:rPr lang="zh-CN" altLang="en-US" dirty="0" smtClean="0"/>
              <a:t>。</a:t>
            </a:r>
            <a:endParaRPr lang="en-US" altLang="zh-CN" dirty="0"/>
          </a:p>
          <a:p>
            <a:pPr marL="0">
              <a:defRPr/>
            </a:pPr>
            <a:endParaRPr lang="en-US" altLang="zh-CN" dirty="0"/>
          </a:p>
        </p:txBody>
      </p:sp>
      <p:sp>
        <p:nvSpPr>
          <p:cNvPr id="3" name="灯片编号占位符 2">
            <a:extLst>
              <a:ext uri="{FF2B5EF4-FFF2-40B4-BE49-F238E27FC236}">
                <a16:creationId xmlns:a16="http://schemas.microsoft.com/office/drawing/2014/main" id="{C2C4BF4E-396C-4FC8-8D34-721181134FF0}"/>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200" b="0" i="0" u="none" strike="noStrike" kern="1200" cap="none" spc="0" normalizeH="0" baseline="0" noProof="0">
                <a:ln>
                  <a:noFill/>
                </a:ln>
                <a:solidFill>
                  <a:schemeClr val="bg1"/>
                </a:solidFill>
                <a:effectLst/>
                <a:uLnTx/>
                <a:uFillTx/>
                <a:latin typeface="標楷體"/>
                <a:ea typeface="標楷體"/>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altLang="zh-CN" sz="1200" b="0" i="0" u="none" strike="noStrike" kern="1200" cap="none" spc="0" normalizeH="0" baseline="0" noProof="0" dirty="0">
              <a:ln>
                <a:noFill/>
              </a:ln>
              <a:solidFill>
                <a:schemeClr val="bg1"/>
              </a:solidFill>
              <a:effectLst/>
              <a:uLnTx/>
              <a:uFillTx/>
              <a:latin typeface="標楷體"/>
              <a:ea typeface="標楷體"/>
              <a:cs typeface="+mn-cs"/>
            </a:endParaRPr>
          </a:p>
        </p:txBody>
      </p:sp>
      <p:sp>
        <p:nvSpPr>
          <p:cNvPr id="17413" name="文本框 19">
            <a:extLst>
              <a:ext uri="{FF2B5EF4-FFF2-40B4-BE49-F238E27FC236}">
                <a16:creationId xmlns:a16="http://schemas.microsoft.com/office/drawing/2014/main" id="{EF216F75-C2EB-4F80-83A9-A5BBE313DD55}"/>
              </a:ext>
            </a:extLst>
          </p:cNvPr>
          <p:cNvSpPr txBox="1">
            <a:spLocks noChangeArrowheads="1"/>
          </p:cNvSpPr>
          <p:nvPr/>
        </p:nvSpPr>
        <p:spPr bwMode="auto">
          <a:xfrm>
            <a:off x="6234333" y="2863343"/>
            <a:ext cx="5819335" cy="501649"/>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50000"/>
              </a:lnSpc>
              <a:spcBef>
                <a:spcPct val="0"/>
              </a:spcBef>
              <a:spcAft>
                <a:spcPts val="60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FFFFFF"/>
                </a:solidFill>
                <a:effectLst/>
                <a:uLnTx/>
                <a:uFillTx/>
                <a:latin typeface="標楷體"/>
                <a:ea typeface="標楷體"/>
                <a:cs typeface="+mn-cs"/>
              </a:rPr>
              <a:t>根據</a:t>
            </a:r>
            <a:r>
              <a:rPr kumimoji="0" lang="en-US" altLang="zh-CN" sz="1600" b="0" i="0" u="none" strike="noStrike" kern="1200" cap="none" spc="0" normalizeH="0" baseline="0" noProof="0" dirty="0">
                <a:ln>
                  <a:noFill/>
                </a:ln>
                <a:solidFill>
                  <a:srgbClr val="FFFFFF"/>
                </a:solidFill>
                <a:effectLst/>
                <a:uLnTx/>
                <a:uFillTx/>
                <a:latin typeface="Times New Roman" panose="02020603050405020304" pitchFamily="18" charset="0"/>
                <a:ea typeface="標楷體"/>
                <a:cs typeface="Times New Roman" panose="02020603050405020304" pitchFamily="18" charset="0"/>
              </a:rPr>
              <a:t>5G</a:t>
            </a:r>
            <a:r>
              <a:rPr kumimoji="0" lang="zh-CN" altLang="en-US" sz="1600" b="0" i="0" u="none" strike="noStrike" kern="1200" cap="none" spc="0" normalizeH="0" baseline="0" noProof="0" dirty="0">
                <a:ln>
                  <a:noFill/>
                </a:ln>
                <a:solidFill>
                  <a:srgbClr val="FFFFFF"/>
                </a:solidFill>
                <a:effectLst/>
                <a:uLnTx/>
                <a:uFillTx/>
                <a:latin typeface="標楷體"/>
                <a:ea typeface="標楷體"/>
                <a:cs typeface="+mn-cs"/>
              </a:rPr>
              <a:t>標準專利資料和技術貢獻資料</a:t>
            </a:r>
            <a:r>
              <a:rPr kumimoji="0" lang="zh-CN" altLang="en-US" sz="1600" b="0" i="0" u="none" strike="noStrike" kern="1200" cap="none" spc="0" normalizeH="0" baseline="0" noProof="0" dirty="0" smtClean="0">
                <a:ln>
                  <a:noFill/>
                </a:ln>
                <a:solidFill>
                  <a:srgbClr val="FFFFFF"/>
                </a:solidFill>
                <a:effectLst/>
                <a:uLnTx/>
                <a:uFillTx/>
                <a:latin typeface="標楷體"/>
                <a:ea typeface="標楷體"/>
                <a:cs typeface="+mn-cs"/>
              </a:rPr>
              <a:t>，中國</a:t>
            </a:r>
            <a:r>
              <a:rPr kumimoji="0" lang="zh-CN" altLang="en-US" sz="1600" b="0" i="0" u="none" strike="noStrike" kern="1200" cap="none" spc="0" normalizeH="0" baseline="0" noProof="0" dirty="0">
                <a:ln>
                  <a:noFill/>
                </a:ln>
                <a:solidFill>
                  <a:srgbClr val="FFFFFF"/>
                </a:solidFill>
                <a:effectLst/>
                <a:uLnTx/>
                <a:uFillTx/>
                <a:latin typeface="標楷體"/>
                <a:ea typeface="標楷體"/>
                <a:cs typeface="+mn-cs"/>
              </a:rPr>
              <a:t>排名位居全球第一</a:t>
            </a:r>
          </a:p>
        </p:txBody>
      </p:sp>
      <p:sp>
        <p:nvSpPr>
          <p:cNvPr id="17414" name="文本框 5">
            <a:extLst>
              <a:ext uri="{FF2B5EF4-FFF2-40B4-BE49-F238E27FC236}">
                <a16:creationId xmlns:a16="http://schemas.microsoft.com/office/drawing/2014/main" id="{7CC419FE-300C-48DE-B273-7BEC64F3CE48}"/>
              </a:ext>
            </a:extLst>
          </p:cNvPr>
          <p:cNvSpPr txBox="1">
            <a:spLocks noChangeArrowheads="1"/>
          </p:cNvSpPr>
          <p:nvPr/>
        </p:nvSpPr>
        <p:spPr bwMode="auto">
          <a:xfrm>
            <a:off x="5696627" y="5571342"/>
            <a:ext cx="6495373" cy="632765"/>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FFFFFF"/>
                </a:solidFill>
                <a:effectLst/>
                <a:uLnTx/>
                <a:uFillTx/>
                <a:latin typeface="標楷體"/>
                <a:ea typeface="標楷體"/>
                <a:cs typeface="+mn-cs"/>
              </a:rPr>
              <a:t>在</a:t>
            </a:r>
            <a:r>
              <a:rPr kumimoji="0" lang="zh-CN" altLang="en-US" sz="1600" b="0" i="0" u="none" strike="noStrike" kern="1200" cap="none" spc="0" normalizeH="0" baseline="0" noProof="0" dirty="0" smtClean="0">
                <a:ln>
                  <a:noFill/>
                </a:ln>
                <a:solidFill>
                  <a:srgbClr val="FFFFFF"/>
                </a:solidFill>
                <a:effectLst/>
                <a:uLnTx/>
                <a:uFillTx/>
                <a:latin typeface="標楷體"/>
                <a:ea typeface="標楷體"/>
                <a:cs typeface="+mn-cs"/>
              </a:rPr>
              <a:t>西班牙</a:t>
            </a:r>
            <a:r>
              <a:rPr kumimoji="0" lang="zh-TW" altLang="en-US" sz="1600" b="0" i="0" u="none" strike="noStrike" kern="1200" cap="none" spc="0" normalizeH="0" baseline="0" noProof="0" dirty="0" smtClean="0">
                <a:ln>
                  <a:noFill/>
                </a:ln>
                <a:solidFill>
                  <a:srgbClr val="FFFFFF"/>
                </a:solidFill>
                <a:effectLst/>
                <a:uLnTx/>
                <a:uFillTx/>
                <a:latin typeface="標楷體"/>
                <a:ea typeface="標楷體"/>
                <a:cs typeface="+mn-cs"/>
              </a:rPr>
              <a:t>巴</a:t>
            </a:r>
            <a:r>
              <a:rPr kumimoji="0" lang="zh-CN" altLang="en-US" sz="1600" b="0" i="0" u="none" strike="noStrike" kern="1200" cap="none" spc="0" normalizeH="0" baseline="0" noProof="0" dirty="0" smtClean="0">
                <a:ln>
                  <a:noFill/>
                </a:ln>
                <a:solidFill>
                  <a:srgbClr val="FFFFFF"/>
                </a:solidFill>
                <a:effectLst/>
                <a:uLnTx/>
                <a:uFillTx/>
                <a:latin typeface="標楷體"/>
                <a:ea typeface="標楷體"/>
                <a:cs typeface="+mn-cs"/>
              </a:rPr>
              <a:t>塞</a:t>
            </a:r>
            <a:r>
              <a:rPr kumimoji="0" lang="zh-CN" altLang="en-US" sz="1600" b="0" i="0" u="none" strike="noStrike" kern="1200" cap="none" spc="0" normalizeH="0" baseline="0" noProof="0" dirty="0">
                <a:ln>
                  <a:noFill/>
                </a:ln>
                <a:solidFill>
                  <a:srgbClr val="FFFFFF"/>
                </a:solidFill>
                <a:effectLst/>
                <a:uLnTx/>
                <a:uFillTx/>
                <a:latin typeface="標楷體"/>
                <a:ea typeface="標楷體"/>
                <a:cs typeface="+mn-cs"/>
              </a:rPr>
              <a:t>羅那舉行的世界移動通信大會上展出的「中國智造」可彎曲</a:t>
            </a:r>
            <a:r>
              <a:rPr kumimoji="0" lang="en-US" altLang="zh-CN" sz="1600" b="0" i="0" u="none" strike="noStrike" kern="1200" cap="none" spc="0" normalizeH="0" baseline="0" noProof="0" dirty="0">
                <a:ln>
                  <a:noFill/>
                </a:ln>
                <a:solidFill>
                  <a:srgbClr val="FFFFFF"/>
                </a:solidFill>
                <a:effectLst/>
                <a:uLnTx/>
                <a:uFillTx/>
                <a:latin typeface="Times New Roman" panose="02020603050405020304" pitchFamily="18" charset="0"/>
                <a:ea typeface="標楷體"/>
                <a:cs typeface="Times New Roman" panose="02020603050405020304" pitchFamily="18" charset="0"/>
              </a:rPr>
              <a:t>OLED</a:t>
            </a:r>
            <a:r>
              <a:rPr kumimoji="0" lang="zh-CN" altLang="en-US" sz="1600" b="0" i="0" u="none" strike="noStrike" kern="1200" cap="none" spc="0" normalizeH="0" baseline="0" noProof="0" dirty="0">
                <a:ln>
                  <a:noFill/>
                </a:ln>
                <a:solidFill>
                  <a:srgbClr val="FFFFFF"/>
                </a:solidFill>
                <a:effectLst/>
                <a:uLnTx/>
                <a:uFillTx/>
                <a:latin typeface="標楷體"/>
                <a:ea typeface="標楷體"/>
                <a:cs typeface="+mn-cs"/>
              </a:rPr>
              <a:t>螢幕深深吸引了</a:t>
            </a:r>
            <a:r>
              <a:rPr kumimoji="0" lang="zh-CN" altLang="en-US" sz="1600" b="0" i="0" u="none" strike="noStrike" kern="1200" cap="none" spc="0" normalizeH="0" baseline="0" noProof="0" dirty="0" smtClean="0">
                <a:ln>
                  <a:noFill/>
                </a:ln>
                <a:solidFill>
                  <a:srgbClr val="FFFFFF"/>
                </a:solidFill>
                <a:effectLst/>
                <a:uLnTx/>
                <a:uFillTx/>
                <a:latin typeface="標楷體"/>
                <a:ea typeface="標楷體"/>
                <a:cs typeface="+mn-cs"/>
              </a:rPr>
              <a:t>參觀者</a:t>
            </a:r>
            <a:r>
              <a:rPr kumimoji="0" lang="zh-TW" altLang="en-US" sz="1600" b="0" i="0" u="none" strike="noStrike" kern="1200" cap="none" spc="0" normalizeH="0" baseline="0" noProof="0" dirty="0" smtClean="0">
                <a:ln>
                  <a:noFill/>
                </a:ln>
                <a:solidFill>
                  <a:srgbClr val="FFFFFF"/>
                </a:solidFill>
                <a:effectLst/>
                <a:uLnTx/>
                <a:uFillTx/>
                <a:latin typeface="標楷體"/>
                <a:ea typeface="標楷體"/>
                <a:cs typeface="+mn-cs"/>
              </a:rPr>
              <a:t>。</a:t>
            </a:r>
            <a:endParaRPr kumimoji="0" lang="zh-CN" altLang="en-US" sz="1600" b="0" i="0" u="none" strike="noStrike" kern="1200" cap="none" spc="0" normalizeH="0" baseline="0" noProof="0" dirty="0">
              <a:ln>
                <a:noFill/>
              </a:ln>
              <a:solidFill>
                <a:srgbClr val="FFFFFF"/>
              </a:solidFill>
              <a:effectLst/>
              <a:uLnTx/>
              <a:uFillTx/>
              <a:latin typeface="標楷體"/>
              <a:ea typeface="標楷體"/>
              <a:cs typeface="+mn-cs"/>
            </a:endParaRPr>
          </a:p>
        </p:txBody>
      </p:sp>
    </p:spTree>
    <p:extLst>
      <p:ext uri="{BB962C8B-B14F-4D97-AF65-F5344CB8AC3E}">
        <p14:creationId xmlns:p14="http://schemas.microsoft.com/office/powerpoint/2010/main" val="124765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randombar(horizontal)">
                                      <p:cBhvr>
                                        <p:cTn id="10" dur="500"/>
                                        <p:tgtEl>
                                          <p:spTgt spid="17413"/>
                                        </p:tgtEl>
                                      </p:cBhvr>
                                    </p:animEffect>
                                  </p:childTnLst>
                                </p:cTn>
                              </p:par>
                              <p:par>
                                <p:cTn id="11" presetID="14" presetClass="entr" presetSubtype="10" fill="hold" nodeType="withEffect">
                                  <p:stCondLst>
                                    <p:cond delay="0"/>
                                  </p:stCondLst>
                                  <p:childTnLst>
                                    <p:set>
                                      <p:cBhvr>
                                        <p:cTn id="12" dur="1" fill="hold">
                                          <p:stCondLst>
                                            <p:cond delay="0"/>
                                          </p:stCondLst>
                                        </p:cTn>
                                        <p:tgtEl>
                                          <p:spTgt spid="17415"/>
                                        </p:tgtEl>
                                        <p:attrNameLst>
                                          <p:attrName>style.visibility</p:attrName>
                                        </p:attrNameLst>
                                      </p:cBhvr>
                                      <p:to>
                                        <p:strVal val="visible"/>
                                      </p:to>
                                    </p:set>
                                    <p:animEffect transition="in" filter="randombar(horizontal)">
                                      <p:cBhvr>
                                        <p:cTn id="13" dur="500"/>
                                        <p:tgtEl>
                                          <p:spTgt spid="174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414"/>
                                        </p:tgtEl>
                                        <p:attrNameLst>
                                          <p:attrName>style.visibility</p:attrName>
                                        </p:attrNameLst>
                                      </p:cBhvr>
                                      <p:to>
                                        <p:strVal val="visible"/>
                                      </p:to>
                                    </p:set>
                                    <p:animEffect transition="in" filter="randombar(horizontal)">
                                      <p:cBhvr>
                                        <p:cTn id="16"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标题 1">
            <a:extLst>
              <a:ext uri="{FF2B5EF4-FFF2-40B4-BE49-F238E27FC236}">
                <a16:creationId xmlns:a16="http://schemas.microsoft.com/office/drawing/2014/main" id="{7E85CBDA-F83D-4AC5-B4D7-788EA3254E40}"/>
              </a:ext>
            </a:extLst>
          </p:cNvPr>
          <p:cNvSpPr>
            <a:spLocks noGrp="1" noChangeArrowheads="1"/>
          </p:cNvSpPr>
          <p:nvPr>
            <p:ph type="title"/>
          </p:nvPr>
        </p:nvSpPr>
        <p:spPr>
          <a:xfrm>
            <a:off x="411818" y="578069"/>
            <a:ext cx="9833548" cy="725882"/>
          </a:xfrm>
        </p:spPr>
        <p:txBody>
          <a:bodyPr anchor="b">
            <a:normAutofit/>
          </a:bodyPr>
          <a:lstStyle/>
          <a:p>
            <a:pPr algn="ctr"/>
            <a:r>
              <a:rPr lang="zh-CN" altLang="en-US" b="1" dirty="0" smtClean="0">
                <a:latin typeface="標楷體" panose="03000509000000000000" pitchFamily="65" charset="-120"/>
                <a:ea typeface="標楷體" panose="03000509000000000000" pitchFamily="65" charset="-120"/>
              </a:rPr>
              <a:t>教學</a:t>
            </a:r>
            <a:r>
              <a:rPr lang="zh-CN" altLang="en-US" b="1" dirty="0">
                <a:latin typeface="標楷體" panose="03000509000000000000" pitchFamily="65" charset="-120"/>
                <a:ea typeface="標楷體" panose="03000509000000000000" pitchFamily="65" charset="-120"/>
              </a:rPr>
              <a:t>目標</a:t>
            </a:r>
          </a:p>
        </p:txBody>
      </p:sp>
      <p:sp>
        <p:nvSpPr>
          <p:cNvPr id="4099" name="内容占位符 2">
            <a:extLst>
              <a:ext uri="{FF2B5EF4-FFF2-40B4-BE49-F238E27FC236}">
                <a16:creationId xmlns:a16="http://schemas.microsoft.com/office/drawing/2014/main" id="{6422DA86-2648-4660-8FF2-4240BE32C738}"/>
              </a:ext>
            </a:extLst>
          </p:cNvPr>
          <p:cNvSpPr>
            <a:spLocks noGrp="1" noChangeArrowheads="1"/>
          </p:cNvSpPr>
          <p:nvPr>
            <p:ph idx="1"/>
          </p:nvPr>
        </p:nvSpPr>
        <p:spPr>
          <a:xfrm>
            <a:off x="937668" y="1633489"/>
            <a:ext cx="10416132" cy="4393323"/>
          </a:xfrm>
        </p:spPr>
        <p:txBody>
          <a:bodyPr anchor="ctr">
            <a:noAutofit/>
          </a:bodyPr>
          <a:lstStyle/>
          <a:p>
            <a:pPr marL="0" indent="0">
              <a:buNone/>
            </a:pPr>
            <a:r>
              <a:rPr lang="zh-CN" altLang="en-US" b="1" dirty="0">
                <a:latin typeface="標楷體" panose="03000509000000000000" pitchFamily="65" charset="-120"/>
                <a:ea typeface="標楷體" panose="03000509000000000000" pitchFamily="65" charset="-120"/>
              </a:rPr>
              <a:t>知識</a:t>
            </a:r>
            <a:endParaRPr lang="en-US" altLang="zh-CN" b="1"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rPr>
              <a:t>認識</a:t>
            </a:r>
            <a:r>
              <a:rPr lang="zh-CN" altLang="en-US" dirty="0" smtClean="0">
                <a:latin typeface="標楷體" panose="03000509000000000000" pitchFamily="65" charset="-120"/>
                <a:ea typeface="標楷體" panose="03000509000000000000" pitchFamily="65" charset="-120"/>
              </a:rPr>
              <a:t>近年國家</a:t>
            </a:r>
            <a:r>
              <a:rPr lang="zh-CN" altLang="en-US" dirty="0">
                <a:latin typeface="標楷體" panose="03000509000000000000" pitchFamily="65" charset="-120"/>
                <a:ea typeface="標楷體" panose="03000509000000000000" pitchFamily="65" charset="-120"/>
              </a:rPr>
              <a:t>在不同領域取得的</a:t>
            </a:r>
            <a:r>
              <a:rPr lang="zh-CN" altLang="en-US" dirty="0" smtClean="0">
                <a:latin typeface="標楷體" panose="03000509000000000000" pitchFamily="65" charset="-120"/>
                <a:ea typeface="標楷體" panose="03000509000000000000" pitchFamily="65" charset="-120"/>
              </a:rPr>
              <a:t>成就、</a:t>
            </a:r>
            <a:r>
              <a:rPr lang="zh-TW" altLang="en-US" dirty="0" smtClean="0">
                <a:latin typeface="標楷體" panose="03000509000000000000" pitchFamily="65" charset="-120"/>
                <a:ea typeface="標楷體" panose="03000509000000000000" pitchFamily="65" charset="-120"/>
              </a:rPr>
              <a:t>作出的努力</a:t>
            </a:r>
            <a:r>
              <a:rPr lang="zh-CN" altLang="en-US" dirty="0" smtClean="0">
                <a:latin typeface="標楷體" panose="03000509000000000000" pitchFamily="65" charset="-120"/>
                <a:ea typeface="標楷體" panose="03000509000000000000" pitchFamily="65" charset="-120"/>
              </a:rPr>
              <a:t>和</a:t>
            </a:r>
            <a:r>
              <a:rPr lang="zh-TW" altLang="en-US" dirty="0" smtClean="0">
                <a:latin typeface="標楷體" panose="03000509000000000000" pitchFamily="65" charset="-120"/>
                <a:ea typeface="標楷體" panose="03000509000000000000" pitchFamily="65" charset="-120"/>
              </a:rPr>
              <a:t>產生的</a:t>
            </a:r>
            <a:r>
              <a:rPr lang="zh-CN" altLang="en-US" dirty="0" smtClean="0">
                <a:latin typeface="標楷體" panose="03000509000000000000" pitchFamily="65" charset="-120"/>
                <a:ea typeface="標楷體" panose="03000509000000000000" pitchFamily="65" charset="-120"/>
              </a:rPr>
              <a:t>影響</a:t>
            </a:r>
            <a:endParaRPr lang="en-US" altLang="zh-CN" dirty="0">
              <a:latin typeface="標楷體" panose="03000509000000000000" pitchFamily="65" charset="-120"/>
              <a:ea typeface="標楷體" panose="03000509000000000000" pitchFamily="65" charset="-120"/>
            </a:endParaRPr>
          </a:p>
          <a:p>
            <a:pPr marL="0" indent="0">
              <a:buNone/>
            </a:pPr>
            <a:endParaRPr lang="en-US" altLang="zh-CN" b="1" dirty="0">
              <a:latin typeface="標楷體" panose="03000509000000000000" pitchFamily="65" charset="-120"/>
              <a:ea typeface="標楷體" panose="03000509000000000000" pitchFamily="65" charset="-120"/>
            </a:endParaRPr>
          </a:p>
          <a:p>
            <a:pPr marL="0" indent="0">
              <a:buNone/>
            </a:pPr>
            <a:r>
              <a:rPr lang="zh-CN" altLang="en-US" b="1" dirty="0">
                <a:latin typeface="標楷體" panose="03000509000000000000" pitchFamily="65" charset="-120"/>
                <a:ea typeface="標楷體" panose="03000509000000000000" pitchFamily="65" charset="-120"/>
              </a:rPr>
              <a:t>技能</a:t>
            </a:r>
            <a:endParaRPr lang="en-US" altLang="zh-CN" b="1"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sym typeface="+mn-ea"/>
              </a:rPr>
              <a:t>掌握溝通、協作、</a:t>
            </a:r>
            <a:r>
              <a:rPr lang="zh-CN" altLang="en-US" dirty="0" smtClean="0">
                <a:latin typeface="標楷體" panose="03000509000000000000" pitchFamily="65" charset="-120"/>
                <a:ea typeface="標楷體" panose="03000509000000000000" pitchFamily="65" charset="-120"/>
                <a:sym typeface="+mn-ea"/>
              </a:rPr>
              <a:t>慎思明辨</a:t>
            </a:r>
            <a:r>
              <a:rPr lang="zh-TW" altLang="en-US" dirty="0" smtClean="0">
                <a:latin typeface="標楷體" panose="03000509000000000000" pitchFamily="65" charset="-120"/>
                <a:ea typeface="標楷體" panose="03000509000000000000" pitchFamily="65" charset="-120"/>
                <a:sym typeface="+mn-ea"/>
              </a:rPr>
              <a:t>、綜合分析等</a:t>
            </a:r>
            <a:r>
              <a:rPr lang="zh-TW" altLang="en-US" dirty="0">
                <a:latin typeface="標楷體" panose="03000509000000000000" pitchFamily="65" charset="-120"/>
                <a:ea typeface="標楷體" panose="03000509000000000000" pitchFamily="65" charset="-120"/>
                <a:sym typeface="+mn-ea"/>
              </a:rPr>
              <a:t>共通能力</a:t>
            </a:r>
            <a:endParaRPr lang="en-US" altLang="zh-CN" dirty="0">
              <a:latin typeface="標楷體" panose="03000509000000000000" pitchFamily="65" charset="-120"/>
              <a:ea typeface="標楷體" panose="03000509000000000000" pitchFamily="65" charset="-120"/>
              <a:sym typeface="+mn-ea"/>
            </a:endParaRPr>
          </a:p>
          <a:p>
            <a:pPr marL="0" indent="0">
              <a:buNone/>
            </a:pPr>
            <a:endParaRPr lang="en-US" altLang="zh-CN" dirty="0">
              <a:latin typeface="標楷體" panose="03000509000000000000" pitchFamily="65" charset="-120"/>
              <a:ea typeface="標楷體" panose="03000509000000000000" pitchFamily="65" charset="-120"/>
              <a:sym typeface="+mn-ea"/>
            </a:endParaRPr>
          </a:p>
          <a:p>
            <a:pPr marL="0" indent="0">
              <a:buNone/>
            </a:pPr>
            <a:r>
              <a:rPr lang="zh-CN" altLang="en-US" b="1" dirty="0">
                <a:latin typeface="標楷體" panose="03000509000000000000" pitchFamily="65" charset="-120"/>
                <a:ea typeface="標楷體" panose="03000509000000000000" pitchFamily="65" charset="-120"/>
              </a:rPr>
              <a:t>價值觀</a:t>
            </a:r>
            <a:endParaRPr lang="en-US" altLang="zh-CN" b="1" dirty="0">
              <a:latin typeface="標楷體" panose="03000509000000000000" pitchFamily="65" charset="-120"/>
              <a:ea typeface="標楷體" panose="03000509000000000000" pitchFamily="65" charset="-120"/>
            </a:endParaRPr>
          </a:p>
          <a:p>
            <a:r>
              <a:rPr lang="zh-CN" altLang="en-US" dirty="0">
                <a:latin typeface="標楷體" panose="03000509000000000000" pitchFamily="65" charset="-120"/>
                <a:ea typeface="標楷體" panose="03000509000000000000" pitchFamily="65" charset="-120"/>
              </a:rPr>
              <a:t>培養學生的愛國心</a:t>
            </a:r>
            <a:r>
              <a:rPr lang="zh-CN"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增強作為中國人的自豪</a:t>
            </a:r>
            <a:r>
              <a:rPr lang="zh-TW" altLang="en-US" dirty="0" smtClean="0">
                <a:latin typeface="標楷體" panose="03000509000000000000" pitchFamily="65" charset="-120"/>
                <a:ea typeface="標楷體" panose="03000509000000000000" pitchFamily="65" charset="-120"/>
              </a:rPr>
              <a:t>感和對國</a:t>
            </a:r>
            <a:r>
              <a:rPr lang="zh-CN" altLang="en-US" dirty="0">
                <a:latin typeface="標楷體" panose="03000509000000000000" pitchFamily="65" charset="-120"/>
                <a:ea typeface="標楷體" panose="03000509000000000000" pitchFamily="65" charset="-120"/>
              </a:rPr>
              <a:t>家</a:t>
            </a:r>
            <a:r>
              <a:rPr lang="zh-TW" altLang="en-US" dirty="0" smtClean="0">
                <a:latin typeface="標楷體" panose="03000509000000000000" pitchFamily="65" charset="-120"/>
                <a:ea typeface="標楷體" panose="03000509000000000000" pitchFamily="65" charset="-120"/>
              </a:rPr>
              <a:t>的</a:t>
            </a:r>
            <a:r>
              <a:rPr lang="zh-TW" altLang="en-US" dirty="0">
                <a:latin typeface="標楷體" panose="03000509000000000000" pitchFamily="65" charset="-120"/>
                <a:ea typeface="標楷體" panose="03000509000000000000" pitchFamily="65" charset="-120"/>
              </a:rPr>
              <a:t>認同</a:t>
            </a:r>
            <a:r>
              <a:rPr lang="zh-TW" altLang="en-US" dirty="0" smtClean="0">
                <a:latin typeface="標楷體" panose="03000509000000000000" pitchFamily="65" charset="-120"/>
                <a:ea typeface="標楷體" panose="03000509000000000000" pitchFamily="65" charset="-120"/>
              </a:rPr>
              <a:t>感</a:t>
            </a:r>
            <a:endParaRPr lang="zh-TW" altLang="en-US" dirty="0">
              <a:latin typeface="標楷體" panose="03000509000000000000" pitchFamily="65" charset="-120"/>
              <a:ea typeface="標楷體" panose="03000509000000000000" pitchFamily="65" charset="-120"/>
            </a:endParaRPr>
          </a:p>
          <a:p>
            <a:endParaRPr lang="zh-CN" altLang="en-US" dirty="0">
              <a:solidFill>
                <a:srgbClr val="FF0000"/>
              </a:solidFill>
              <a:latin typeface="新細明體" panose="02020500000000000000" pitchFamily="18" charset="-120"/>
              <a:ea typeface="新細明體" panose="02020500000000000000" pitchFamily="18" charset="-120"/>
            </a:endParaRPr>
          </a:p>
        </p:txBody>
      </p:sp>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0972800" y="6356350"/>
            <a:ext cx="3810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75231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B8B16D2-EC11-4980-847D-41A95A40FB16}"/>
              </a:ext>
            </a:extLst>
          </p:cNvPr>
          <p:cNvSpPr txBox="1"/>
          <p:nvPr/>
        </p:nvSpPr>
        <p:spPr>
          <a:xfrm>
            <a:off x="738836" y="1364195"/>
            <a:ext cx="916281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zh-CN" altLang="en-US" sz="26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    </a:t>
            </a:r>
            <a:r>
              <a:rPr kumimoji="0" lang="zh-CN" altLang="en-US" sz="3200" b="0" i="0" u="none" strike="noStrike" kern="1200" cap="none" spc="0" normalizeH="0" baseline="0" noProof="0" dirty="0">
                <a:ln>
                  <a:noFill/>
                </a:ln>
                <a:solidFill>
                  <a:schemeClr val="tx1"/>
                </a:solidFill>
                <a:effectLst/>
                <a:uLnTx/>
                <a:uFillTx/>
              </a:rPr>
              <a:t>第五代移動</a:t>
            </a:r>
            <a:r>
              <a:rPr kumimoji="0" lang="zh-CN" altLang="en-US" sz="3200" b="0" i="0" u="none" strike="noStrike" kern="1200" cap="none" spc="0" normalizeH="0" baseline="0" noProof="0" dirty="0" smtClean="0">
                <a:ln>
                  <a:noFill/>
                </a:ln>
                <a:solidFill>
                  <a:schemeClr val="tx1"/>
                </a:solidFill>
                <a:effectLst/>
                <a:uLnTx/>
                <a:uFillTx/>
              </a:rPr>
              <a:t>通</a:t>
            </a:r>
            <a:r>
              <a:rPr kumimoji="0" lang="zh-TW" altLang="en-US" sz="3200" b="0" i="0" u="none" strike="noStrike" kern="1200" cap="none" spc="0" normalizeH="0" baseline="0" noProof="0" dirty="0" smtClean="0">
                <a:ln>
                  <a:noFill/>
                </a:ln>
                <a:solidFill>
                  <a:schemeClr val="tx1"/>
                </a:solidFill>
                <a:effectLst/>
                <a:uLnTx/>
                <a:uFillTx/>
              </a:rPr>
              <a:t>訊</a:t>
            </a:r>
            <a:r>
              <a:rPr kumimoji="0" lang="zh-CN" altLang="en-US" sz="3200" b="0" i="0" u="none" strike="noStrike" kern="1200" cap="none" spc="0" normalizeH="0" baseline="0" noProof="0" dirty="0" smtClean="0">
                <a:ln>
                  <a:noFill/>
                </a:ln>
                <a:solidFill>
                  <a:schemeClr val="tx1"/>
                </a:solidFill>
                <a:effectLst/>
                <a:uLnTx/>
                <a:uFillTx/>
              </a:rPr>
              <a:t>技術</a:t>
            </a:r>
            <a:r>
              <a:rPr kumimoji="0" lang="zh-CN" altLang="en-US" sz="3200" b="0" i="0" u="none" strike="noStrike" kern="1200" cap="none" spc="0" normalizeH="0" baseline="0" noProof="0" dirty="0">
                <a:ln>
                  <a:noFill/>
                </a:ln>
                <a:solidFill>
                  <a:schemeClr val="tx1"/>
                </a:solidFill>
                <a:effectLst/>
                <a:uLnTx/>
                <a:uFillTx/>
              </a:rPr>
              <a:t>（英語：</a:t>
            </a:r>
            <a:r>
              <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5th generation mobile networks</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或</a:t>
            </a:r>
            <a:r>
              <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5th generation wireless systems</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5th-Generation</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），簡稱</a:t>
            </a:r>
            <a:r>
              <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5G</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或</a:t>
            </a:r>
            <a:r>
              <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5G</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技術，是最新一代蜂窩移動</a:t>
            </a:r>
            <a:r>
              <a:rPr kumimoji="0" lang="zh-CN" alt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通</a:t>
            </a:r>
            <a:r>
              <a:rPr kumimoji="0" lang="zh-TW" alt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訊</a:t>
            </a:r>
            <a:r>
              <a:rPr kumimoji="0" lang="zh-CN" alt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技術</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，也是繼</a:t>
            </a:r>
            <a:r>
              <a:rPr kumimoji="0" lang="en-US" altLang="zh-CN"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4G</a:t>
            </a:r>
            <a:r>
              <a:rPr kumimoji="0" lang="zh-CN" alt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系統</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之後的延伸。</a:t>
            </a:r>
            <a:r>
              <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5G</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的性能目標是高數據速率</a:t>
            </a:r>
            <a:r>
              <a:rPr kumimoji="0" lang="zh-CN" alt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lang="zh-TW" altLang="en-US" sz="3200" dirty="0">
                <a:solidFill>
                  <a:schemeClr val="tx1"/>
                </a:solidFill>
                <a:latin typeface="Times New Roman" panose="02020603050405020304" pitchFamily="18" charset="0"/>
                <a:cs typeface="Times New Roman" panose="02020603050405020304" pitchFamily="18" charset="0"/>
              </a:rPr>
              <a:t>減</a:t>
            </a:r>
            <a:r>
              <a:rPr kumimoji="0" lang="zh-CN" alt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少</a:t>
            </a:r>
            <a:r>
              <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延遲、節省能源、降低成本、提高系統容量和大規模設備連接。</a:t>
            </a:r>
          </a:p>
        </p:txBody>
      </p:sp>
      <p:sp>
        <p:nvSpPr>
          <p:cNvPr id="4" name="文本框 3">
            <a:extLst>
              <a:ext uri="{FF2B5EF4-FFF2-40B4-BE49-F238E27FC236}">
                <a16:creationId xmlns:a16="http://schemas.microsoft.com/office/drawing/2014/main" id="{8FE9F917-74C0-4D68-AB07-E029328900C9}"/>
              </a:ext>
            </a:extLst>
          </p:cNvPr>
          <p:cNvSpPr txBox="1"/>
          <p:nvPr/>
        </p:nvSpPr>
        <p:spPr>
          <a:xfrm>
            <a:off x="5136469" y="426720"/>
            <a:ext cx="984211"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zh-CN" sz="48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5G</a:t>
            </a:r>
            <a:endParaRPr kumimoji="0" lang="zh-CN" altLang="en-US" sz="48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233563" y="1647989"/>
            <a:ext cx="1120237" cy="1409822"/>
          </a:xfrm>
          <a:prstGeom prst="rect">
            <a:avLst/>
          </a:prstGeom>
        </p:spPr>
      </p:pic>
      <p:pic>
        <p:nvPicPr>
          <p:cNvPr id="7" name="Picture 6"/>
          <p:cNvPicPr>
            <a:picLocks noChangeAspect="1"/>
          </p:cNvPicPr>
          <p:nvPr/>
        </p:nvPicPr>
        <p:blipFill>
          <a:blip r:embed="rId3"/>
          <a:stretch>
            <a:fillRect/>
          </a:stretch>
        </p:blipFill>
        <p:spPr>
          <a:xfrm>
            <a:off x="10335452" y="3920476"/>
            <a:ext cx="1018348" cy="1427291"/>
          </a:xfrm>
          <a:prstGeom prst="rect">
            <a:avLst/>
          </a:prstGeom>
        </p:spPr>
      </p:pic>
    </p:spTree>
    <p:extLst>
      <p:ext uri="{BB962C8B-B14F-4D97-AF65-F5344CB8AC3E}">
        <p14:creationId xmlns:p14="http://schemas.microsoft.com/office/powerpoint/2010/main" val="938157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8937" y="949235"/>
            <a:ext cx="10298677" cy="3293209"/>
          </a:xfrm>
          <a:prstGeom prst="rect">
            <a:avLst/>
          </a:prstGeom>
        </p:spPr>
        <p:txBody>
          <a:bodyPr wrap="square">
            <a:spAutoFit/>
          </a:bodyPr>
          <a:lstStyle/>
          <a:p>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根據</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中國互聯網發展報告（</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顯示，</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中</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國互聯網行業實現快速發展，線民規模穩定增長。截至</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年底，</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中</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國</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網路使用者數超過</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1.6</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億，約</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全球</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總用戶數的</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89</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sz="2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中國已建成全球最大光纖網路、</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和</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獨立組網網路，目前</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已建成基站</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91.6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萬個，佔全球</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。下一步中國將加強對</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、大資料（大數據）、基礎軟體（軟件） 、工業軟體（軟件） 、人工智慧等基礎核心技術的支援和投入力度，推進產業基礎高級化和產業鏈現代化。</a:t>
            </a:r>
          </a:p>
        </p:txBody>
      </p:sp>
      <p:sp>
        <p:nvSpPr>
          <p:cNvPr id="4" name="Rectangle 3"/>
          <p:cNvSpPr/>
          <p:nvPr/>
        </p:nvSpPr>
        <p:spPr>
          <a:xfrm>
            <a:off x="748937" y="4277731"/>
            <a:ext cx="8345187" cy="338554"/>
          </a:xfrm>
          <a:prstGeom prst="rect">
            <a:avLst/>
          </a:prstGeom>
        </p:spPr>
        <p:txBody>
          <a:bodyPr wrap="square">
            <a:spAutoFit/>
          </a:bodyPr>
          <a:lstStyle/>
          <a:p>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中國政府網</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600" dirty="0" smtClean="0">
                <a:latin typeface="Times New Roman" panose="02020603050405020304" pitchFamily="18" charset="0"/>
                <a:cs typeface="Times New Roman" panose="02020603050405020304" pitchFamily="18" charset="0"/>
              </a:rPr>
              <a:t>http</a:t>
            </a:r>
            <a:r>
              <a:rPr lang="en-US" altLang="zh-HK" sz="1600" dirty="0">
                <a:latin typeface="Times New Roman" panose="02020603050405020304" pitchFamily="18" charset="0"/>
                <a:cs typeface="Times New Roman" panose="02020603050405020304" pitchFamily="18" charset="0"/>
              </a:rPr>
              <a:t>://</a:t>
            </a:r>
            <a:r>
              <a:rPr lang="en-US" altLang="zh-HK" sz="1600" dirty="0" smtClean="0">
                <a:latin typeface="Times New Roman" panose="02020603050405020304" pitchFamily="18" charset="0"/>
                <a:cs typeface="Times New Roman" panose="02020603050405020304" pitchFamily="18" charset="0"/>
              </a:rPr>
              <a:t>www.gov.cn/xinwen/2021-07/14/content_5624950.htm</a:t>
            </a:r>
            <a:r>
              <a:rPr lang="en-US" altLang="zh-TW" sz="1600" dirty="0" smtClean="0">
                <a:latin typeface="Times New Roman" panose="02020603050405020304" pitchFamily="18" charset="0"/>
                <a:cs typeface="Times New Roman" panose="02020603050405020304" pitchFamily="18" charset="0"/>
              </a:rPr>
              <a:t>)</a:t>
            </a:r>
            <a:endParaRPr lang="zh-HK" altLang="en-US" sz="1600" dirty="0">
              <a:latin typeface="Times New Roman" panose="02020603050405020304" pitchFamily="18" charset="0"/>
              <a:cs typeface="Times New Roman" panose="02020603050405020304" pitchFamily="18" charset="0"/>
            </a:endParaRPr>
          </a:p>
        </p:txBody>
      </p:sp>
      <p:pic>
        <p:nvPicPr>
          <p:cNvPr id="5" name="Picture 4">
            <a:hlinkClick r:id="rId2"/>
          </p:cNvPr>
          <p:cNvPicPr>
            <a:picLocks noChangeAspect="1"/>
          </p:cNvPicPr>
          <p:nvPr/>
        </p:nvPicPr>
        <p:blipFill>
          <a:blip r:embed="rId3"/>
          <a:stretch>
            <a:fillRect/>
          </a:stretch>
        </p:blipFill>
        <p:spPr>
          <a:xfrm>
            <a:off x="1832380" y="4666866"/>
            <a:ext cx="1071834" cy="1846852"/>
          </a:xfrm>
          <a:prstGeom prst="rect">
            <a:avLst/>
          </a:prstGeom>
        </p:spPr>
      </p:pic>
      <p:sp>
        <p:nvSpPr>
          <p:cNvPr id="6" name="文本框 3">
            <a:extLst>
              <a:ext uri="{FF2B5EF4-FFF2-40B4-BE49-F238E27FC236}">
                <a16:creationId xmlns:a16="http://schemas.microsoft.com/office/drawing/2014/main" id="{8FE9F917-74C0-4D68-AB07-E029328900C9}"/>
              </a:ext>
            </a:extLst>
          </p:cNvPr>
          <p:cNvSpPr txBox="1"/>
          <p:nvPr/>
        </p:nvSpPr>
        <p:spPr>
          <a:xfrm>
            <a:off x="3691754" y="-81027"/>
            <a:ext cx="6819491" cy="106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zh-CN" sz="48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5G</a:t>
            </a:r>
            <a:r>
              <a:rPr kumimoji="0" lang="zh-TW" altLang="en-US" sz="48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在中國的發展</a:t>
            </a:r>
            <a:endParaRPr kumimoji="0" lang="zh-CN" altLang="en-US" sz="4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p:cNvPr>
          <p:cNvPicPr>
            <a:picLocks noChangeAspect="1"/>
          </p:cNvPicPr>
          <p:nvPr/>
        </p:nvPicPr>
        <p:blipFill>
          <a:blip r:embed="rId5"/>
          <a:stretch>
            <a:fillRect/>
          </a:stretch>
        </p:blipFill>
        <p:spPr>
          <a:xfrm>
            <a:off x="3303198" y="4666866"/>
            <a:ext cx="1467499" cy="1846852"/>
          </a:xfrm>
          <a:prstGeom prst="rect">
            <a:avLst/>
          </a:prstGeom>
        </p:spPr>
      </p:pic>
      <p:pic>
        <p:nvPicPr>
          <p:cNvPr id="8" name="Picture 7">
            <a:hlinkClick r:id="rId6"/>
          </p:cNvPr>
          <p:cNvPicPr>
            <a:picLocks noChangeAspect="1"/>
          </p:cNvPicPr>
          <p:nvPr/>
        </p:nvPicPr>
        <p:blipFill>
          <a:blip r:embed="rId7"/>
          <a:stretch>
            <a:fillRect/>
          </a:stretch>
        </p:blipFill>
        <p:spPr>
          <a:xfrm>
            <a:off x="5126082" y="4666866"/>
            <a:ext cx="1306248" cy="1830805"/>
          </a:xfrm>
          <a:prstGeom prst="rect">
            <a:avLst/>
          </a:prstGeom>
        </p:spPr>
      </p:pic>
      <p:sp>
        <p:nvSpPr>
          <p:cNvPr id="9" name="Rectangle 8"/>
          <p:cNvSpPr/>
          <p:nvPr/>
        </p:nvSpPr>
        <p:spPr>
          <a:xfrm>
            <a:off x="7266962" y="4990127"/>
            <a:ext cx="3527192" cy="1200329"/>
          </a:xfrm>
          <a:prstGeom prst="rect">
            <a:avLst/>
          </a:prstGeom>
          <a:ln w="28575">
            <a:solidFill>
              <a:schemeClr val="tx1"/>
            </a:solidFill>
          </a:ln>
        </p:spPr>
        <p:txBody>
          <a:bodyPr wrap="square">
            <a:spAutoFit/>
          </a:bodyPr>
          <a:lstStyle/>
          <a:p>
            <a:r>
              <a:rPr lang="zh-TW" altLang="en-US" sz="2400" b="1" dirty="0" smtClean="0">
                <a:latin typeface="DFKai-SB" panose="03000509000000000000" pitchFamily="65" charset="-120"/>
                <a:ea typeface="DFKai-SB" panose="03000509000000000000" pitchFamily="65" charset="-120"/>
              </a:rPr>
              <a:t>點擊圖像了解更多國家發展</a:t>
            </a: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5G</a:t>
            </a:r>
            <a:r>
              <a:rPr lang="zh-TW" altLang="en-US" sz="2400" b="1" dirty="0" smtClean="0">
                <a:latin typeface="Times New Roman" panose="02020603050405020304" pitchFamily="18" charset="0"/>
                <a:ea typeface="DFKai-SB" panose="03000509000000000000" pitchFamily="65" charset="-120"/>
                <a:cs typeface="Times New Roman" panose="02020603050405020304" pitchFamily="18" charset="0"/>
              </a:rPr>
              <a:t>的概況</a:t>
            </a:r>
            <a:r>
              <a:rPr lang="zh-TW" altLang="en-US" sz="2400" b="1" dirty="0" smtClean="0">
                <a:latin typeface="DFKai-SB" panose="03000509000000000000" pitchFamily="65" charset="-120"/>
                <a:ea typeface="DFKai-SB" panose="03000509000000000000" pitchFamily="65" charset="-120"/>
              </a:rPr>
              <a:t>及數據。並留意最新發展。</a:t>
            </a:r>
            <a:endParaRPr lang="en-US" sz="2400" dirty="0">
              <a:latin typeface="DFKai-SB" panose="03000509000000000000" pitchFamily="65" charset="-120"/>
              <a:ea typeface="DFKai-SB" panose="03000509000000000000" pitchFamily="65" charset="-120"/>
            </a:endParaRPr>
          </a:p>
        </p:txBody>
      </p:sp>
      <p:sp>
        <p:nvSpPr>
          <p:cNvPr id="10" name="Left Arrow 9"/>
          <p:cNvSpPr/>
          <p:nvPr/>
        </p:nvSpPr>
        <p:spPr>
          <a:xfrm>
            <a:off x="6635995" y="5285053"/>
            <a:ext cx="417883" cy="573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769414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文本框 4">
            <a:extLst>
              <a:ext uri="{FF2B5EF4-FFF2-40B4-BE49-F238E27FC236}">
                <a16:creationId xmlns:a16="http://schemas.microsoft.com/office/drawing/2014/main" id="{0CD7F28D-A276-437E-A8BC-A5423E9EDA25}"/>
              </a:ext>
            </a:extLst>
          </p:cNvPr>
          <p:cNvSpPr txBox="1">
            <a:spLocks noChangeArrowheads="1"/>
          </p:cNvSpPr>
          <p:nvPr/>
        </p:nvSpPr>
        <p:spPr bwMode="auto">
          <a:xfrm>
            <a:off x="403365" y="108337"/>
            <a:ext cx="1152737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rPr>
              <a:t>中國的</a:t>
            </a:r>
            <a:r>
              <a:rPr kumimoji="0" lang="en-US" altLang="zh-CN"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CN" altLang="en-US" sz="4000" b="1" i="0" u="none" strike="noStrike" kern="1200" cap="none" spc="0" normalizeH="0" baseline="0" noProof="0" dirty="0" smtClean="0">
                <a:ln>
                  <a:noFill/>
                </a:ln>
                <a:solidFill>
                  <a:prstClr val="black"/>
                </a:solidFill>
                <a:effectLst/>
                <a:uLnTx/>
                <a:uFillTx/>
              </a:rPr>
              <a:t>商用催生了哪些具有較強全球競爭力的新産品、新業態？</a:t>
            </a:r>
            <a:endParaRPr kumimoji="0" lang="en-US" altLang="zh-CN" sz="4000" b="1" i="0" u="none" strike="noStrike" kern="1200" cap="none" spc="0" normalizeH="0" baseline="0" noProof="0" dirty="0" smtClean="0">
              <a:ln>
                <a:noFill/>
              </a:ln>
              <a:solidFill>
                <a:prstClr val="black"/>
              </a:solidFill>
              <a:effectLst/>
              <a:uLnTx/>
              <a:uFillTx/>
            </a:endParaRPr>
          </a:p>
        </p:txBody>
      </p:sp>
      <p:sp>
        <p:nvSpPr>
          <p:cNvPr id="6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3" name="文本框 49">
            <a:extLst>
              <a:ext uri="{FF2B5EF4-FFF2-40B4-BE49-F238E27FC236}">
                <a16:creationId xmlns:a16="http://schemas.microsoft.com/office/drawing/2014/main" id="{11D1F94B-5196-4A7F-9931-1D9505F9A829}"/>
              </a:ext>
            </a:extLst>
          </p:cNvPr>
          <p:cNvSpPr txBox="1"/>
          <p:nvPr/>
        </p:nvSpPr>
        <p:spPr>
          <a:xfrm>
            <a:off x="1343620" y="1868287"/>
            <a:ext cx="6374279" cy="5724644"/>
          </a:xfrm>
          <a:prstGeom prst="rect">
            <a:avLst/>
          </a:prstGeom>
          <a:noFill/>
        </p:spPr>
        <p:txBody>
          <a:bodyPr wrap="square">
            <a:spAutoFit/>
          </a:bodyPr>
          <a:lstStyle>
            <a:defPPr>
              <a:defRPr lang="zh-HK"/>
            </a:defPPr>
            <a:lvl1pPr>
              <a:lnSpc>
                <a:spcPct val="150000"/>
              </a:lnSpc>
              <a:defRPr sz="2000">
                <a:latin typeface="DFKai-SB" panose="03000509000000000000" pitchFamily="65" charset="-120"/>
                <a:ea typeface="DFKai-SB" panose="03000509000000000000" pitchFamily="65" charset="-120"/>
              </a:defRPr>
            </a:lvl1p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手機</a:t>
            </a:r>
            <a:endPar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3600" dirty="0" smtClean="0">
                <a:solidFill>
                  <a:prstClr val="black"/>
                </a:solidFill>
                <a:latin typeface="Times New Roman" panose="02020603050405020304" pitchFamily="18" charset="0"/>
                <a:cs typeface="Times New Roman" panose="02020603050405020304" pitchFamily="18" charset="0"/>
              </a:rPr>
              <a:t>AR/VR</a:t>
            </a:r>
            <a:endPar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無</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人駕駛汽車</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智慧交通網絡</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工業物聯</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網</a:t>
            </a:r>
            <a:endPar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endParaRPr lang="zh-CN" altLang="en-US" sz="3200" dirty="0">
              <a:solidFill>
                <a:prstClr val="black"/>
              </a:solidFill>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5" name="文本框 49">
            <a:extLst>
              <a:ext uri="{FF2B5EF4-FFF2-40B4-BE49-F238E27FC236}">
                <a16:creationId xmlns:a16="http://schemas.microsoft.com/office/drawing/2014/main" id="{11D1F94B-5196-4A7F-9931-1D9505F9A829}"/>
              </a:ext>
            </a:extLst>
          </p:cNvPr>
          <p:cNvSpPr txBox="1"/>
          <p:nvPr/>
        </p:nvSpPr>
        <p:spPr>
          <a:xfrm>
            <a:off x="5437094" y="1284849"/>
            <a:ext cx="2738378" cy="4985980"/>
          </a:xfrm>
          <a:prstGeom prst="rect">
            <a:avLst/>
          </a:prstGeom>
          <a:noFill/>
        </p:spPr>
        <p:txBody>
          <a:bodyPr wrap="square">
            <a:spAutoFit/>
          </a:bodyPr>
          <a:lstStyle>
            <a:defPPr>
              <a:defRPr lang="zh-HK"/>
            </a:defPPr>
            <a:lvl1pPr>
              <a:lnSpc>
                <a:spcPct val="150000"/>
              </a:lnSpc>
              <a:defRPr sz="2000">
                <a:latin typeface="DFKai-SB" panose="03000509000000000000" pitchFamily="65" charset="-120"/>
                <a:ea typeface="DFKai-SB" panose="03000509000000000000" pitchFamily="65" charset="-120"/>
              </a:defRPr>
            </a:lvl1p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endParaRPr>
          </a:p>
          <a:p>
            <a:pPr marL="457200" lvl="0" indent="-457200">
              <a:buFont typeface="Arial" panose="020B0604020202020204" pitchFamily="34" charset="0"/>
              <a:buChar char="•"/>
              <a:defRPr/>
            </a:pPr>
            <a:r>
              <a:rPr lang="zh-CN" altLang="en-US" sz="3600" dirty="0">
                <a:solidFill>
                  <a:prstClr val="black"/>
                </a:solidFill>
                <a:latin typeface="Times New Roman" panose="02020603050405020304" pitchFamily="18" charset="0"/>
                <a:cs typeface="Times New Roman" panose="02020603050405020304" pitchFamily="18" charset="0"/>
              </a:rPr>
              <a:t>智能家居</a:t>
            </a:r>
            <a:endParaRPr lang="en-US" altLang="zh-CN" sz="36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zh-CN" altLang="en-US" sz="3600" dirty="0">
                <a:solidFill>
                  <a:prstClr val="black"/>
                </a:solidFill>
                <a:latin typeface="Times New Roman" panose="02020603050405020304" pitchFamily="18" charset="0"/>
                <a:cs typeface="Times New Roman" panose="02020603050405020304" pitchFamily="18" charset="0"/>
              </a:rPr>
              <a:t>智能穿戴</a:t>
            </a:r>
            <a:endParaRPr lang="en-US" altLang="zh-CN" sz="36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zh-CN" altLang="en-US" sz="3600" dirty="0">
                <a:solidFill>
                  <a:prstClr val="black"/>
                </a:solidFill>
                <a:latin typeface="Times New Roman" panose="02020603050405020304" pitchFamily="18" charset="0"/>
                <a:cs typeface="Times New Roman" panose="02020603050405020304" pitchFamily="18" charset="0"/>
              </a:rPr>
              <a:t>智慧城市</a:t>
            </a:r>
            <a:endParaRPr lang="en-US" altLang="zh-CN" sz="3600" dirty="0">
              <a:solidFill>
                <a:prstClr val="black"/>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defRPr/>
            </a:pPr>
            <a:r>
              <a:rPr lang="zh-CN" altLang="en-US" sz="3600" dirty="0">
                <a:solidFill>
                  <a:prstClr val="black"/>
                </a:solidFill>
                <a:latin typeface="Times New Roman" panose="02020603050405020304" pitchFamily="18" charset="0"/>
                <a:cs typeface="Times New Roman" panose="02020603050405020304" pitchFamily="18" charset="0"/>
              </a:rPr>
              <a:t>智能安防</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600" b="0" i="0" u="none" strike="noStrike" kern="1200" cap="none" spc="0" normalizeH="0" baseline="0" noProof="0" dirty="0" smtClean="0">
                <a:ln>
                  <a:noFill/>
                </a:ln>
                <a:solidFill>
                  <a:prstClr val="black"/>
                </a:solidFill>
                <a:effectLst/>
                <a:uLnTx/>
                <a:uFillTx/>
              </a:rPr>
              <a:t>其他？</a:t>
            </a:r>
            <a:endParaRPr lang="zh-CN" altLang="en-US" sz="3600" dirty="0">
              <a:solidFill>
                <a:prstClr val="black"/>
              </a:solidFill>
            </a:endParaRPr>
          </a:p>
        </p:txBody>
      </p:sp>
      <p:pic>
        <p:nvPicPr>
          <p:cNvPr id="2" name="Picture 1"/>
          <p:cNvPicPr>
            <a:picLocks noChangeAspect="1"/>
          </p:cNvPicPr>
          <p:nvPr/>
        </p:nvPicPr>
        <p:blipFill>
          <a:blip r:embed="rId2"/>
          <a:stretch>
            <a:fillRect/>
          </a:stretch>
        </p:blipFill>
        <p:spPr>
          <a:xfrm>
            <a:off x="8175472" y="3698473"/>
            <a:ext cx="3635901" cy="2137043"/>
          </a:xfrm>
          <a:prstGeom prst="rect">
            <a:avLst/>
          </a:prstGeom>
        </p:spPr>
      </p:pic>
      <p:pic>
        <p:nvPicPr>
          <p:cNvPr id="7" name="Picture 6"/>
          <p:cNvPicPr>
            <a:picLocks noChangeAspect="1"/>
          </p:cNvPicPr>
          <p:nvPr/>
        </p:nvPicPr>
        <p:blipFill>
          <a:blip r:embed="rId3"/>
          <a:stretch>
            <a:fillRect/>
          </a:stretch>
        </p:blipFill>
        <p:spPr>
          <a:xfrm>
            <a:off x="8175472" y="5013828"/>
            <a:ext cx="1191976" cy="821688"/>
          </a:xfrm>
          <a:prstGeom prst="rect">
            <a:avLst/>
          </a:prstGeom>
        </p:spPr>
      </p:pic>
    </p:spTree>
    <p:extLst>
      <p:ext uri="{BB962C8B-B14F-4D97-AF65-F5344CB8AC3E}">
        <p14:creationId xmlns:p14="http://schemas.microsoft.com/office/powerpoint/2010/main" val="1946989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1" descr="http://www.gov.cn/xinwen/2021-04/28/5603660/images/468d1b6fe01a4635bed95d4338ebebf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691" y="1314995"/>
            <a:ext cx="3330304" cy="2358540"/>
          </a:xfrm>
          <a:prstGeom prst="rect">
            <a:avLst/>
          </a:prstGeom>
          <a:noFill/>
          <a:ln>
            <a:noFill/>
          </a:ln>
        </p:spPr>
      </p:pic>
      <p:sp>
        <p:nvSpPr>
          <p:cNvPr id="7" name="Rectangle 6"/>
          <p:cNvSpPr/>
          <p:nvPr/>
        </p:nvSpPr>
        <p:spPr>
          <a:xfrm>
            <a:off x="4537168" y="1481866"/>
            <a:ext cx="7106192" cy="1661993"/>
          </a:xfrm>
          <a:prstGeom prst="rect">
            <a:avLst/>
          </a:prstGeom>
          <a:ln w="19050">
            <a:solidFill>
              <a:srgbClr val="002060"/>
            </a:solidFill>
          </a:ln>
        </p:spPr>
        <p:txBody>
          <a:bodyPr wrap="square">
            <a:spAutoFit/>
          </a:bodyPr>
          <a:lstStyle/>
          <a:p>
            <a:pPr>
              <a:spcAft>
                <a:spcPts val="0"/>
              </a:spcAft>
            </a:pP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「大灣區</a:t>
            </a:r>
            <a:r>
              <a:rPr lang="en-US" altLang="zh-HK" sz="24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產業聯盟」展出一款智慧塑膠瓶回收機。它通過</a:t>
            </a:r>
            <a:r>
              <a:rPr lang="en-US" altLang="zh-HK" sz="24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技術，可辨認出塑膠瓶的形狀，進行自動分類，方便回收處理</a:t>
            </a:r>
            <a:r>
              <a:rPr lang="zh-TW" altLang="zh-HK"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endParaRPr lang="en-US" altLang="zh-TW"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200" kern="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kern="100" dirty="0" smtClean="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2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100" dirty="0" smtClean="0">
                <a:latin typeface="Times New Roman" panose="02020603050405020304" pitchFamily="18" charset="0"/>
                <a:ea typeface="標楷體" panose="03000509000000000000" pitchFamily="65" charset="-120"/>
                <a:cs typeface="Times New Roman" panose="02020603050405020304" pitchFamily="18" charset="0"/>
              </a:rPr>
              <a:t>www.gov.cn/xinwen/2021-04/28/content_5603660.htm)</a:t>
            </a:r>
            <a:endParaRPr lang="zh-TW" altLang="zh-HK" sz="1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5882098" y="1020201"/>
            <a:ext cx="4185761" cy="461665"/>
          </a:xfrm>
          <a:prstGeom prst="rect">
            <a:avLst/>
          </a:prstGeom>
        </p:spPr>
        <p:txBody>
          <a:bodyPr wrap="none">
            <a:spAutoFit/>
          </a:bodyPr>
          <a:lstStyle/>
          <a:p>
            <a:pPr>
              <a:spcAft>
                <a:spcPts val="0"/>
              </a:spcAft>
            </a:pPr>
            <a:r>
              <a:rPr lang="zh-TW" altLang="zh-HK" sz="2400" b="1" kern="100" dirty="0">
                <a:latin typeface="Times New Roman" panose="02020603050405020304" pitchFamily="18" charset="0"/>
                <a:ea typeface="標楷體" panose="03000509000000000000" pitchFamily="65" charset="-120"/>
                <a:cs typeface="Times New Roman" panose="02020603050405020304" pitchFamily="18" charset="0"/>
              </a:rPr>
              <a:t>智慧城市</a:t>
            </a:r>
            <a:r>
              <a:rPr lang="en-US" altLang="zh-HK" sz="2400" b="1" kern="100" dirty="0">
                <a:latin typeface="Times New Roman" panose="02020603050405020304" pitchFamily="18" charset="0"/>
                <a:ea typeface="標楷體" panose="03000509000000000000" pitchFamily="65" charset="-120"/>
                <a:cs typeface="Times New Roman" panose="02020603050405020304" pitchFamily="18" charset="0"/>
              </a:rPr>
              <a:t> — </a:t>
            </a:r>
            <a:r>
              <a:rPr lang="zh-TW" altLang="zh-HK" sz="2400" b="1" kern="100" dirty="0">
                <a:latin typeface="Times New Roman" panose="02020603050405020304" pitchFamily="18" charset="0"/>
                <a:ea typeface="標楷體" panose="03000509000000000000" pitchFamily="65" charset="-120"/>
                <a:cs typeface="Times New Roman" panose="02020603050405020304" pitchFamily="18" charset="0"/>
              </a:rPr>
              <a:t>新一代</a:t>
            </a:r>
            <a:r>
              <a:rPr lang="en-US" altLang="zh-HK" sz="2400" b="1"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2400" b="1" kern="100" dirty="0">
                <a:latin typeface="Times New Roman" panose="02020603050405020304" pitchFamily="18" charset="0"/>
                <a:ea typeface="標楷體" panose="03000509000000000000" pitchFamily="65" charset="-120"/>
                <a:cs typeface="Times New Roman" panose="02020603050405020304" pitchFamily="18" charset="0"/>
              </a:rPr>
              <a:t>回收機</a:t>
            </a:r>
            <a:endPar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圖片 7" descr="I:\My Documents\2020-21\開發通識教育科學與教資源的建議_202012\5G\454732652207237398.jpg"/>
          <p:cNvPicPr/>
          <p:nvPr/>
        </p:nvPicPr>
        <p:blipFill>
          <a:blip r:embed="rId3">
            <a:extLst>
              <a:ext uri="{28A0092B-C50C-407E-A947-70E740481C1C}">
                <a14:useLocalDpi xmlns:a14="http://schemas.microsoft.com/office/drawing/2010/main" val="0"/>
              </a:ext>
            </a:extLst>
          </a:blip>
          <a:srcRect/>
          <a:stretch>
            <a:fillRect/>
          </a:stretch>
        </p:blipFill>
        <p:spPr bwMode="auto">
          <a:xfrm>
            <a:off x="905691" y="3992966"/>
            <a:ext cx="3330304" cy="2232756"/>
          </a:xfrm>
          <a:prstGeom prst="rect">
            <a:avLst/>
          </a:prstGeom>
          <a:noFill/>
          <a:ln>
            <a:noFill/>
          </a:ln>
        </p:spPr>
      </p:pic>
      <p:sp>
        <p:nvSpPr>
          <p:cNvPr id="10" name="Rectangle 9"/>
          <p:cNvSpPr/>
          <p:nvPr/>
        </p:nvSpPr>
        <p:spPr>
          <a:xfrm>
            <a:off x="4537167" y="3859153"/>
            <a:ext cx="7106194" cy="2431435"/>
          </a:xfrm>
          <a:prstGeom prst="rect">
            <a:avLst/>
          </a:prstGeom>
          <a:ln w="28575">
            <a:solidFill>
              <a:srgbClr val="FF0000"/>
            </a:solidFill>
          </a:ln>
        </p:spPr>
        <p:txBody>
          <a:bodyPr wrap="square">
            <a:spAutoFit/>
          </a:bodyPr>
          <a:lstStyle/>
          <a:p>
            <a:pPr>
              <a:spcAft>
                <a:spcPts val="0"/>
              </a:spcAft>
            </a:pP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應用</a:t>
            </a:r>
            <a:r>
              <a:rPr lang="en-US" altLang="zh-HK" sz="24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技術的無人掃地車和無人配送物流車</a:t>
            </a:r>
            <a:r>
              <a:rPr lang="zh-TW" altLang="zh-HK"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這台「移動</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蝸小白</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無人掃地車」 </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通過</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搭載激光雷達等傳感器，結合具備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360°</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全程監控和實</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時訊息</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交互的雲平台管理系統以及定時設置清掃時間，實現智能</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清潔環境衞生。</a:t>
            </a:r>
            <a:endPar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endParaRPr lang="en-US" altLang="zh-HK"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HK"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media.people.com.cn/BIG5/n1/2019/0429/c14677-31057927.html)</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6901198" y="3411925"/>
            <a:ext cx="2855266" cy="461665"/>
          </a:xfrm>
          <a:prstGeom prst="rect">
            <a:avLst/>
          </a:prstGeom>
        </p:spPr>
        <p:txBody>
          <a:bodyPr wrap="square">
            <a:spAutoFit/>
          </a:bodyPr>
          <a:lstStyle/>
          <a:p>
            <a:pPr>
              <a:spcAft>
                <a:spcPts val="0"/>
              </a:spcAft>
            </a:pPr>
            <a:r>
              <a:rPr lang="zh-TW" altLang="zh-HK" sz="2400" b="1" kern="100" dirty="0">
                <a:latin typeface="標楷體" panose="03000509000000000000" pitchFamily="65" charset="-120"/>
                <a:ea typeface="標楷體" panose="03000509000000000000" pitchFamily="65" charset="-120"/>
                <a:cs typeface="Times New Roman" panose="02020603050405020304" pitchFamily="18" charset="0"/>
              </a:rPr>
              <a:t>無人駕駛車</a:t>
            </a:r>
          </a:p>
        </p:txBody>
      </p:sp>
      <p:sp>
        <p:nvSpPr>
          <p:cNvPr id="13" name="Rectangle 12"/>
          <p:cNvSpPr/>
          <p:nvPr/>
        </p:nvSpPr>
        <p:spPr>
          <a:xfrm>
            <a:off x="3943783" y="95495"/>
            <a:ext cx="4291559" cy="769441"/>
          </a:xfrm>
          <a:prstGeom prst="rect">
            <a:avLst/>
          </a:prstGeom>
        </p:spPr>
        <p:txBody>
          <a:bodyPr wrap="none">
            <a:spAutoFit/>
          </a:bodyPr>
          <a:lstStyle/>
          <a:p>
            <a:r>
              <a:rPr lang="en-US" altLang="zh-CN" sz="4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4400" b="1" dirty="0" smtClean="0">
                <a:solidFill>
                  <a:prstClr val="black"/>
                </a:solidFill>
                <a:latin typeface="標楷體" panose="03000509000000000000" pitchFamily="65" charset="-120"/>
                <a:ea typeface="標楷體" panose="03000509000000000000" pitchFamily="65" charset="-120"/>
              </a:rPr>
              <a:t>的應用</a:t>
            </a:r>
            <a:r>
              <a:rPr lang="en-US" altLang="zh-TW" sz="4400" b="1" dirty="0" smtClean="0">
                <a:solidFill>
                  <a:prstClr val="black"/>
                </a:solidFill>
                <a:latin typeface="標楷體" panose="03000509000000000000" pitchFamily="65" charset="-120"/>
                <a:ea typeface="標楷體" panose="03000509000000000000" pitchFamily="65" charset="-120"/>
              </a:rPr>
              <a:t>--</a:t>
            </a:r>
            <a:r>
              <a:rPr lang="zh-TW" altLang="en-US" sz="4400" b="1" dirty="0" smtClean="0">
                <a:solidFill>
                  <a:prstClr val="black"/>
                </a:solidFill>
                <a:latin typeface="標楷體" panose="03000509000000000000" pitchFamily="65" charset="-120"/>
                <a:ea typeface="標楷體" panose="03000509000000000000" pitchFamily="65" charset="-120"/>
              </a:rPr>
              <a:t>舉隅</a:t>
            </a:r>
            <a:endParaRPr lang="zh-HK" altLang="en-US" sz="4400" dirty="0">
              <a:latin typeface="標楷體" panose="03000509000000000000" pitchFamily="65" charset="-120"/>
              <a:ea typeface="標楷體" panose="03000509000000000000" pitchFamily="65" charset="-120"/>
            </a:endParaRPr>
          </a:p>
        </p:txBody>
      </p:sp>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974399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3783" y="95495"/>
            <a:ext cx="4291559" cy="769441"/>
          </a:xfrm>
          <a:prstGeom prst="rect">
            <a:avLst/>
          </a:prstGeom>
        </p:spPr>
        <p:txBody>
          <a:bodyPr wrap="none">
            <a:spAutoFit/>
          </a:bodyPr>
          <a:lstStyle/>
          <a:p>
            <a:r>
              <a:rPr lang="en-US" altLang="zh-CN" sz="4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4400" b="1" dirty="0" smtClean="0">
                <a:solidFill>
                  <a:prstClr val="black"/>
                </a:solidFill>
                <a:latin typeface="標楷體" panose="03000509000000000000" pitchFamily="65" charset="-120"/>
                <a:ea typeface="標楷體" panose="03000509000000000000" pitchFamily="65" charset="-120"/>
              </a:rPr>
              <a:t>的應用</a:t>
            </a:r>
            <a:r>
              <a:rPr lang="en-US" altLang="zh-TW" sz="4400" b="1" dirty="0" smtClean="0">
                <a:solidFill>
                  <a:prstClr val="black"/>
                </a:solidFill>
                <a:latin typeface="標楷體" panose="03000509000000000000" pitchFamily="65" charset="-120"/>
                <a:ea typeface="標楷體" panose="03000509000000000000" pitchFamily="65" charset="-120"/>
              </a:rPr>
              <a:t>--</a:t>
            </a:r>
            <a:r>
              <a:rPr lang="zh-TW" altLang="en-US" sz="4400" b="1" dirty="0" smtClean="0">
                <a:solidFill>
                  <a:prstClr val="black"/>
                </a:solidFill>
                <a:latin typeface="標楷體" panose="03000509000000000000" pitchFamily="65" charset="-120"/>
                <a:ea typeface="標楷體" panose="03000509000000000000" pitchFamily="65" charset="-120"/>
              </a:rPr>
              <a:t>舉隅</a:t>
            </a:r>
            <a:endParaRPr lang="zh-HK" altLang="en-US" sz="4400" dirty="0">
              <a:latin typeface="標楷體" panose="03000509000000000000" pitchFamily="65" charset="-120"/>
              <a:ea typeface="標楷體" panose="03000509000000000000" pitchFamily="65" charset="-120"/>
            </a:endParaRPr>
          </a:p>
        </p:txBody>
      </p:sp>
      <p:pic>
        <p:nvPicPr>
          <p:cNvPr id="4" name="{F58A00B0-4B0B-4F94-9593-285D26D5152A}" descr="http://www.xinhuanet.com/tech/2019-10/08/1125076638_15704914813421n.jpg"/>
          <p:cNvPicPr/>
          <p:nvPr/>
        </p:nvPicPr>
        <p:blipFill>
          <a:blip r:embed="rId2">
            <a:extLst>
              <a:ext uri="{28A0092B-C50C-407E-A947-70E740481C1C}">
                <a14:useLocalDpi xmlns:a14="http://schemas.microsoft.com/office/drawing/2010/main" val="0"/>
              </a:ext>
            </a:extLst>
          </a:blip>
          <a:srcRect/>
          <a:stretch>
            <a:fillRect/>
          </a:stretch>
        </p:blipFill>
        <p:spPr bwMode="auto">
          <a:xfrm>
            <a:off x="1384662" y="1428206"/>
            <a:ext cx="2943497" cy="2071825"/>
          </a:xfrm>
          <a:prstGeom prst="rect">
            <a:avLst/>
          </a:prstGeom>
          <a:noFill/>
          <a:ln>
            <a:noFill/>
          </a:ln>
        </p:spPr>
      </p:pic>
      <p:sp>
        <p:nvSpPr>
          <p:cNvPr id="5" name="Rectangle 4"/>
          <p:cNvSpPr/>
          <p:nvPr/>
        </p:nvSpPr>
        <p:spPr>
          <a:xfrm>
            <a:off x="4667794" y="1839006"/>
            <a:ext cx="6287588" cy="2062103"/>
          </a:xfrm>
          <a:prstGeom prst="rect">
            <a:avLst/>
          </a:prstGeom>
          <a:ln w="19050">
            <a:solidFill>
              <a:srgbClr val="FF0000"/>
            </a:solidFill>
          </a:ln>
        </p:spPr>
        <p:txBody>
          <a:bodyPr wrap="square">
            <a:spAutoFit/>
          </a:bodyPr>
          <a:lstStyle/>
          <a:p>
            <a:pPr>
              <a:spcAft>
                <a:spcPts val="0"/>
              </a:spcAft>
            </a:pPr>
            <a:r>
              <a:rPr lang="zh-TW" altLang="zh-HK" sz="3200" kern="100" dirty="0">
                <a:latin typeface="標楷體" panose="03000509000000000000" pitchFamily="65" charset="-120"/>
                <a:ea typeface="標楷體" panose="03000509000000000000" pitchFamily="65" charset="-120"/>
                <a:cs typeface="Times New Roman" panose="02020603050405020304" pitchFamily="18" charset="0"/>
              </a:rPr>
              <a:t>浙醫二院長興院區國際遠端會診現場，美國加州大學洛杉磯分校腫瘤外科專家正在查看患者的病理影像資料。</a:t>
            </a:r>
          </a:p>
        </p:txBody>
      </p:sp>
      <p:sp>
        <p:nvSpPr>
          <p:cNvPr id="6" name="Rectangle 5"/>
          <p:cNvSpPr/>
          <p:nvPr/>
        </p:nvSpPr>
        <p:spPr>
          <a:xfrm>
            <a:off x="4561114" y="5785733"/>
            <a:ext cx="6792686" cy="307777"/>
          </a:xfrm>
          <a:prstGeom prst="rect">
            <a:avLst/>
          </a:prstGeom>
        </p:spPr>
        <p:txBody>
          <a:bodyPr wrap="square">
            <a:spAutoFit/>
          </a:bodyPr>
          <a:lstStyle/>
          <a:p>
            <a:pPr>
              <a:spcAft>
                <a:spcPts val="0"/>
              </a:spcAft>
            </a:pPr>
            <a:r>
              <a:rPr lang="zh-TW" altLang="en-US" sz="1400" kern="1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kern="1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kern="100" dirty="0" smtClean="0">
                <a:latin typeface="Times New Roman" panose="02020603050405020304" pitchFamily="18" charset="0"/>
                <a:ea typeface="DFKai-SB" panose="03000509000000000000" pitchFamily="65" charset="-120"/>
                <a:cs typeface="Times New Roman" panose="02020603050405020304" pitchFamily="18" charset="0"/>
              </a:rPr>
              <a:t>新華網 </a:t>
            </a:r>
            <a:r>
              <a:rPr lang="en-US" altLang="zh-TW" sz="14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kern="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4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kern="100" dirty="0" smtClean="0">
                <a:latin typeface="Times New Roman" panose="02020603050405020304" pitchFamily="18" charset="0"/>
                <a:ea typeface="DFKai-SB" panose="03000509000000000000" pitchFamily="65" charset="-120"/>
                <a:cs typeface="Times New Roman" panose="02020603050405020304" pitchFamily="18" charset="0"/>
              </a:rPr>
              <a:t>www.xinhuanet.com/tech/2019-10/08/c_1125076638.htm</a:t>
            </a:r>
            <a:r>
              <a:rPr lang="en-US" altLang="zh-TW" sz="14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zh-HK" sz="14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4667794" y="4150924"/>
            <a:ext cx="6287589" cy="1569660"/>
          </a:xfrm>
          <a:prstGeom prst="rect">
            <a:avLst/>
          </a:prstGeom>
          <a:ln w="28575">
            <a:solidFill>
              <a:srgbClr val="002060"/>
            </a:solidFill>
          </a:ln>
        </p:spPr>
        <p:txBody>
          <a:bodyPr wrap="square">
            <a:spAutoFit/>
          </a:bodyPr>
          <a:lstStyle/>
          <a:p>
            <a:pPr>
              <a:spcAft>
                <a:spcPts val="0"/>
              </a:spcAft>
            </a:pP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湖北武漢協和醫院的專家通過</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網路指導</a:t>
            </a: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500</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公里之外的咸豐縣醫院醫生實施胸椎手術。</a:t>
            </a:r>
          </a:p>
        </p:txBody>
      </p:sp>
      <p:pic>
        <p:nvPicPr>
          <p:cNvPr id="8" name="圖片 4" descr="I:\My Documents\2020-21\開發通識教育科學與教資源的建議_202012\5G\1125076638_15704915378611n.jpg"/>
          <p:cNvPicPr/>
          <p:nvPr/>
        </p:nvPicPr>
        <p:blipFill>
          <a:blip r:embed="rId3">
            <a:extLst>
              <a:ext uri="{28A0092B-C50C-407E-A947-70E740481C1C}">
                <a14:useLocalDpi xmlns:a14="http://schemas.microsoft.com/office/drawing/2010/main" val="0"/>
              </a:ext>
            </a:extLst>
          </a:blip>
          <a:srcRect/>
          <a:stretch>
            <a:fillRect/>
          </a:stretch>
        </p:blipFill>
        <p:spPr bwMode="auto">
          <a:xfrm>
            <a:off x="1384662" y="3838603"/>
            <a:ext cx="2943497" cy="2100641"/>
          </a:xfrm>
          <a:prstGeom prst="rect">
            <a:avLst/>
          </a:prstGeom>
          <a:noFill/>
          <a:ln>
            <a:noFill/>
          </a:ln>
        </p:spPr>
      </p:pic>
      <p:sp>
        <p:nvSpPr>
          <p:cNvPr id="9" name="Rectangle 8"/>
          <p:cNvSpPr/>
          <p:nvPr/>
        </p:nvSpPr>
        <p:spPr>
          <a:xfrm>
            <a:off x="6369125" y="1192675"/>
            <a:ext cx="2047355" cy="646331"/>
          </a:xfrm>
          <a:prstGeom prst="rect">
            <a:avLst/>
          </a:prstGeom>
        </p:spPr>
        <p:txBody>
          <a:bodyPr wrap="none">
            <a:spAutoFit/>
          </a:bodyPr>
          <a:lstStyle/>
          <a:p>
            <a:pPr>
              <a:spcAft>
                <a:spcPts val="0"/>
              </a:spcAft>
            </a:pPr>
            <a:r>
              <a:rPr lang="en-US" altLang="zh-HK" sz="3600" kern="100" dirty="0">
                <a:latin typeface="Times New Roman" panose="02020603050405020304" pitchFamily="18" charset="0"/>
                <a:ea typeface="DFKai-SB" panose="03000509000000000000" pitchFamily="65" charset="-120"/>
                <a:cs typeface="Times New Roman" panose="02020603050405020304" pitchFamily="18" charset="0"/>
              </a:rPr>
              <a:t>5G +</a:t>
            </a:r>
            <a:r>
              <a:rPr lang="zh-TW" altLang="zh-HK" sz="3600" kern="100" dirty="0">
                <a:latin typeface="DFKai-SB" panose="03000509000000000000" pitchFamily="65" charset="-120"/>
                <a:ea typeface="DFKai-SB" panose="03000509000000000000" pitchFamily="65" charset="-120"/>
                <a:cs typeface="Times New Roman" panose="02020603050405020304" pitchFamily="18" charset="0"/>
              </a:rPr>
              <a:t>醫療</a:t>
            </a: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744401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6" descr="I:\My Documents\2020-21\開發通識教育科學與教資源的建議_202012\5G\U957P2DT20210628111151.jpg"/>
          <p:cNvPicPr/>
          <p:nvPr/>
        </p:nvPicPr>
        <p:blipFill>
          <a:blip r:embed="rId2">
            <a:extLst>
              <a:ext uri="{28A0092B-C50C-407E-A947-70E740481C1C}">
                <a14:useLocalDpi xmlns:a14="http://schemas.microsoft.com/office/drawing/2010/main" val="0"/>
              </a:ext>
            </a:extLst>
          </a:blip>
          <a:srcRect/>
          <a:stretch>
            <a:fillRect/>
          </a:stretch>
        </p:blipFill>
        <p:spPr bwMode="auto">
          <a:xfrm>
            <a:off x="1105987" y="1678863"/>
            <a:ext cx="2995749" cy="2062103"/>
          </a:xfrm>
          <a:prstGeom prst="rect">
            <a:avLst/>
          </a:prstGeom>
          <a:noFill/>
          <a:ln>
            <a:noFill/>
          </a:ln>
        </p:spPr>
      </p:pic>
      <p:sp>
        <p:nvSpPr>
          <p:cNvPr id="4" name="Rectangle 3"/>
          <p:cNvSpPr/>
          <p:nvPr/>
        </p:nvSpPr>
        <p:spPr>
          <a:xfrm>
            <a:off x="4562200" y="1678863"/>
            <a:ext cx="6792985" cy="2062103"/>
          </a:xfrm>
          <a:prstGeom prst="rect">
            <a:avLst/>
          </a:prstGeom>
          <a:ln w="28575">
            <a:solidFill>
              <a:srgbClr val="00B050"/>
            </a:solidFill>
          </a:ln>
        </p:spPr>
        <p:txBody>
          <a:bodyPr wrap="square">
            <a:spAutoFit/>
          </a:bodyPr>
          <a:lstStyle/>
          <a:p>
            <a:pPr>
              <a:spcAft>
                <a:spcPts val="0"/>
              </a:spcAft>
            </a:pPr>
            <a:r>
              <a:rPr lang="en-US" altLang="zh-TW" sz="32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智慧巡檢機器人有效解決了崗位人員需要巡檢距離長、難度大等問題，實現了固定崗位「無人化」和移動崗位「少人化」的建設目標。</a:t>
            </a:r>
          </a:p>
        </p:txBody>
      </p:sp>
      <p:sp>
        <p:nvSpPr>
          <p:cNvPr id="5" name="Rectangle 4"/>
          <p:cNvSpPr/>
          <p:nvPr/>
        </p:nvSpPr>
        <p:spPr>
          <a:xfrm>
            <a:off x="4719789" y="3740966"/>
            <a:ext cx="6554038" cy="338554"/>
          </a:xfrm>
          <a:prstGeom prst="rect">
            <a:avLst/>
          </a:prstGeom>
        </p:spPr>
        <p:txBody>
          <a:bodyPr wrap="none">
            <a:spAutoFit/>
          </a:bodyPr>
          <a:lstStyle/>
          <a:p>
            <a:pPr>
              <a:spcAft>
                <a:spcPts val="0"/>
              </a:spcAft>
            </a:pPr>
            <a:r>
              <a:rPr lang="zh-TW"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中國新聞網 </a:t>
            </a: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kern="1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kern="100" dirty="0" smtClean="0">
                <a:latin typeface="Times New Roman" panose="02020603050405020304" pitchFamily="18" charset="0"/>
                <a:ea typeface="標楷體" panose="03000509000000000000" pitchFamily="65" charset="-120"/>
                <a:cs typeface="Times New Roman" panose="02020603050405020304" pitchFamily="18" charset="0"/>
              </a:rPr>
              <a:t>www.gs.chinanews.com/news/2021/06-28/341119.shtml</a:t>
            </a:r>
            <a:r>
              <a:rPr lang="en-US" altLang="zh-TW" sz="16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16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5989370" y="1155643"/>
            <a:ext cx="3974165" cy="523220"/>
          </a:xfrm>
          <a:prstGeom prst="rect">
            <a:avLst/>
          </a:prstGeom>
        </p:spPr>
        <p:txBody>
          <a:bodyPr wrap="none">
            <a:spAutoFit/>
          </a:bodyPr>
          <a:lstStyle/>
          <a:p>
            <a:pPr>
              <a:spcAft>
                <a:spcPts val="0"/>
              </a:spcAft>
            </a:pPr>
            <a:r>
              <a:rPr lang="en-US" altLang="zh-HK" sz="28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2800" kern="100" dirty="0">
                <a:latin typeface="Times New Roman" panose="02020603050405020304" pitchFamily="18" charset="0"/>
                <a:ea typeface="標楷體" panose="03000509000000000000" pitchFamily="65" charset="-120"/>
                <a:cs typeface="Times New Roman" panose="02020603050405020304" pitchFamily="18" charset="0"/>
              </a:rPr>
              <a:t>生產</a:t>
            </a:r>
            <a:r>
              <a:rPr lang="en-US" altLang="zh-HK" sz="28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dirty="0">
                <a:latin typeface="Times New Roman" panose="02020603050405020304" pitchFamily="18" charset="0"/>
                <a:ea typeface="標楷體" panose="03000509000000000000" pitchFamily="65" charset="-120"/>
                <a:cs typeface="Times New Roman" panose="02020603050405020304" pitchFamily="18" charset="0"/>
              </a:rPr>
              <a:t>安防巡檢機器人</a:t>
            </a:r>
          </a:p>
        </p:txBody>
      </p:sp>
      <p:sp>
        <p:nvSpPr>
          <p:cNvPr id="7" name="Rectangle 6"/>
          <p:cNvSpPr/>
          <p:nvPr/>
        </p:nvSpPr>
        <p:spPr>
          <a:xfrm>
            <a:off x="3684893" y="189582"/>
            <a:ext cx="4291559" cy="769441"/>
          </a:xfrm>
          <a:prstGeom prst="rect">
            <a:avLst/>
          </a:prstGeom>
        </p:spPr>
        <p:txBody>
          <a:bodyPr wrap="none">
            <a:spAutoFit/>
          </a:bodyPr>
          <a:lstStyle/>
          <a:p>
            <a:r>
              <a:rPr lang="en-US" altLang="zh-CN" sz="4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4400" b="1" dirty="0" smtClean="0">
                <a:solidFill>
                  <a:prstClr val="black"/>
                </a:solidFill>
                <a:latin typeface="標楷體" panose="03000509000000000000" pitchFamily="65" charset="-120"/>
                <a:ea typeface="標楷體" panose="03000509000000000000" pitchFamily="65" charset="-120"/>
              </a:rPr>
              <a:t>的應用</a:t>
            </a:r>
            <a:r>
              <a:rPr lang="en-US" altLang="zh-TW" sz="4400" b="1" dirty="0" smtClean="0">
                <a:solidFill>
                  <a:prstClr val="black"/>
                </a:solidFill>
                <a:latin typeface="標楷體" panose="03000509000000000000" pitchFamily="65" charset="-120"/>
                <a:ea typeface="標楷體" panose="03000509000000000000" pitchFamily="65" charset="-120"/>
              </a:rPr>
              <a:t>--</a:t>
            </a:r>
            <a:r>
              <a:rPr lang="zh-TW" altLang="en-US" sz="4400" b="1" dirty="0" smtClean="0">
                <a:solidFill>
                  <a:prstClr val="black"/>
                </a:solidFill>
                <a:latin typeface="標楷體" panose="03000509000000000000" pitchFamily="65" charset="-120"/>
                <a:ea typeface="標楷體" panose="03000509000000000000" pitchFamily="65" charset="-120"/>
              </a:rPr>
              <a:t>舉隅</a:t>
            </a:r>
            <a:endParaRPr lang="zh-HK" altLang="en-US" sz="4400" dirty="0">
              <a:latin typeface="標楷體" panose="03000509000000000000" pitchFamily="65" charset="-120"/>
              <a:ea typeface="標楷體" panose="03000509000000000000" pitchFamily="65" charset="-120"/>
            </a:endParaRPr>
          </a:p>
        </p:txBody>
      </p:sp>
      <p:pic>
        <p:nvPicPr>
          <p:cNvPr id="8" name="圖片 3" descr="https://epaper.hubeidaily.net/pc/pic/202011/20/3765386c-4691-4162-bd27-aaea3cff81b7.jpg.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5987" y="4163967"/>
            <a:ext cx="2995749" cy="1853656"/>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4562200" y="4842681"/>
            <a:ext cx="6791599" cy="954107"/>
          </a:xfrm>
          <a:prstGeom prst="rect">
            <a:avLst/>
          </a:prstGeom>
          <a:ln w="28575">
            <a:solidFill>
              <a:srgbClr val="FFC000"/>
            </a:solidFill>
          </a:ln>
        </p:spPr>
        <p:txBody>
          <a:bodyPr wrap="square">
            <a:spAutoFit/>
          </a:bodyPr>
          <a:lstStyle/>
          <a:p>
            <a:pPr>
              <a:spcAft>
                <a:spcPts val="0"/>
              </a:spcAft>
            </a:pPr>
            <a:r>
              <a:rPr lang="zh-TW" altLang="zh-HK" sz="2800" kern="100" dirty="0">
                <a:latin typeface="標楷體" panose="03000509000000000000" pitchFamily="65" charset="-120"/>
                <a:ea typeface="標楷體" panose="03000509000000000000" pitchFamily="65" charset="-120"/>
                <a:cs typeface="Times New Roman" panose="02020603050405020304" pitchFamily="18" charset="0"/>
              </a:rPr>
              <a:t>運用智慧物流機器人配送藥品、消毒用品、手術器材。</a:t>
            </a:r>
          </a:p>
        </p:txBody>
      </p:sp>
      <p:sp>
        <p:nvSpPr>
          <p:cNvPr id="10" name="Rectangle 9"/>
          <p:cNvSpPr/>
          <p:nvPr/>
        </p:nvSpPr>
        <p:spPr>
          <a:xfrm>
            <a:off x="6541851" y="4227845"/>
            <a:ext cx="2738250" cy="584775"/>
          </a:xfrm>
          <a:prstGeom prst="rect">
            <a:avLst/>
          </a:prstGeom>
        </p:spPr>
        <p:txBody>
          <a:bodyPr wrap="none">
            <a:spAutoFit/>
          </a:bodyPr>
          <a:lstStyle/>
          <a:p>
            <a:pPr>
              <a:spcAft>
                <a:spcPts val="0"/>
              </a:spcAft>
            </a:pPr>
            <a:r>
              <a:rPr lang="en-US" altLang="zh-HK" sz="32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rPr>
              <a:t>物流機器人</a:t>
            </a:r>
          </a:p>
        </p:txBody>
      </p:sp>
      <p:sp>
        <p:nvSpPr>
          <p:cNvPr id="11" name="Rectangle 10"/>
          <p:cNvSpPr/>
          <p:nvPr/>
        </p:nvSpPr>
        <p:spPr>
          <a:xfrm>
            <a:off x="4562201" y="5849235"/>
            <a:ext cx="7062653" cy="523220"/>
          </a:xfrm>
          <a:prstGeom prst="rect">
            <a:avLst/>
          </a:prstGeom>
        </p:spPr>
        <p:txBody>
          <a:bodyPr wrap="square">
            <a:spAutoFit/>
          </a:bodyPr>
          <a:lstStyle/>
          <a:p>
            <a:pPr>
              <a:spcAft>
                <a:spcPts val="0"/>
              </a:spcAft>
            </a:pP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湖北省人民政府網頁</a:t>
            </a:r>
            <a:r>
              <a:rPr lang="en-US" altLang="zh-TW" sz="14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HK" sz="1400" kern="100" dirty="0" smtClean="0">
                <a:latin typeface="Times New Roman" panose="02020603050405020304" pitchFamily="18" charset="0"/>
                <a:cs typeface="Times New Roman" panose="02020603050405020304" pitchFamily="18" charset="0"/>
              </a:rPr>
              <a:t>http</a:t>
            </a:r>
            <a:r>
              <a:rPr lang="en-US" altLang="zh-HK" sz="1400" kern="100" dirty="0">
                <a:latin typeface="Times New Roman" panose="02020603050405020304" pitchFamily="18" charset="0"/>
                <a:cs typeface="Times New Roman" panose="02020603050405020304" pitchFamily="18" charset="0"/>
              </a:rPr>
              <a:t>://</a:t>
            </a:r>
            <a:r>
              <a:rPr lang="en-US" altLang="zh-HK" sz="1400" kern="100" dirty="0" smtClean="0">
                <a:latin typeface="Times New Roman" panose="02020603050405020304" pitchFamily="18" charset="0"/>
                <a:cs typeface="Times New Roman" panose="02020603050405020304" pitchFamily="18" charset="0"/>
              </a:rPr>
              <a:t>www.hubei.gov.cn/zhuanti/2020/2020jxt/202011/t20201120_3040434.shtml</a:t>
            </a:r>
            <a:r>
              <a:rPr lang="en-US" altLang="zh-TW" sz="1400" kern="100" dirty="0" smtClean="0">
                <a:latin typeface="Times New Roman" panose="02020603050405020304" pitchFamily="18" charset="0"/>
                <a:cs typeface="Times New Roman" panose="02020603050405020304" pitchFamily="18" charset="0"/>
              </a:rPr>
              <a:t>)</a:t>
            </a:r>
            <a:endParaRPr lang="zh-TW" altLang="zh-HK" sz="1400" kern="100" dirty="0">
              <a:latin typeface="Calibri" panose="020F0502020204030204" pitchFamily="34" charset="0"/>
              <a:cs typeface="Times New Roman" panose="02020603050405020304" pitchFamily="18" charset="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98558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6101" y="471798"/>
            <a:ext cx="2775284"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zh-CN" altLang="en-US" sz="4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7" name="Picture 6">
            <a:hlinkClick r:id="rId2"/>
          </p:cNvPr>
          <p:cNvPicPr>
            <a:picLocks noChangeAspect="1"/>
          </p:cNvPicPr>
          <p:nvPr/>
        </p:nvPicPr>
        <p:blipFill>
          <a:blip r:embed="rId3"/>
          <a:stretch>
            <a:fillRect/>
          </a:stretch>
        </p:blipFill>
        <p:spPr>
          <a:xfrm>
            <a:off x="1579549" y="1979582"/>
            <a:ext cx="3536244" cy="2003367"/>
          </a:xfrm>
          <a:prstGeom prst="rect">
            <a:avLst/>
          </a:prstGeom>
        </p:spPr>
      </p:pic>
      <p:sp>
        <p:nvSpPr>
          <p:cNvPr id="8" name="Rectangle 7"/>
          <p:cNvSpPr/>
          <p:nvPr/>
        </p:nvSpPr>
        <p:spPr>
          <a:xfrm>
            <a:off x="1742874" y="4190976"/>
            <a:ext cx="3557384" cy="523220"/>
          </a:xfrm>
          <a:prstGeom prst="rect">
            <a:avLst/>
          </a:prstGeom>
        </p:spPr>
        <p:txBody>
          <a:bodyPr wrap="none">
            <a:spAutoFit/>
          </a:bodyPr>
          <a:lstStyle/>
          <a:p>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通訊事務管理局 </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HK"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5G</a:t>
            </a:r>
          </a:p>
        </p:txBody>
      </p:sp>
      <p:pic>
        <p:nvPicPr>
          <p:cNvPr id="9" name="Picture 8">
            <a:hlinkClick r:id="rId4"/>
          </p:cNvPr>
          <p:cNvPicPr>
            <a:picLocks noChangeAspect="1"/>
          </p:cNvPicPr>
          <p:nvPr/>
        </p:nvPicPr>
        <p:blipFill>
          <a:blip r:embed="rId5"/>
          <a:stretch>
            <a:fillRect/>
          </a:stretch>
        </p:blipFill>
        <p:spPr>
          <a:xfrm>
            <a:off x="5666664" y="2148500"/>
            <a:ext cx="5687136" cy="1788831"/>
          </a:xfrm>
          <a:prstGeom prst="rect">
            <a:avLst/>
          </a:prstGeom>
          <a:ln cmpd="thickThin">
            <a:solidFill>
              <a:schemeClr val="tx2">
                <a:alpha val="75000"/>
              </a:schemeClr>
            </a:solidFill>
          </a:ln>
        </p:spPr>
      </p:pic>
      <p:sp>
        <p:nvSpPr>
          <p:cNvPr id="10" name="Rectangle 9"/>
          <p:cNvSpPr/>
          <p:nvPr/>
        </p:nvSpPr>
        <p:spPr>
          <a:xfrm>
            <a:off x="6030196" y="4108472"/>
            <a:ext cx="4978558" cy="954107"/>
          </a:xfrm>
          <a:prstGeom prst="rect">
            <a:avLst/>
          </a:prstGeom>
        </p:spPr>
        <p:txBody>
          <a:bodyPr wrap="square">
            <a:spAutoFit/>
          </a:bodyPr>
          <a:lstStyle/>
          <a:p>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立法會二十一</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題 </a:t>
            </a:r>
            <a:r>
              <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第</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五代流動通訊服務</a:t>
            </a:r>
          </a:p>
        </p:txBody>
      </p:sp>
      <p:sp>
        <p:nvSpPr>
          <p:cNvPr id="11" name="Rectangle 10"/>
          <p:cNvSpPr/>
          <p:nvPr/>
        </p:nvSpPr>
        <p:spPr>
          <a:xfrm>
            <a:off x="3932639" y="5478632"/>
            <a:ext cx="3914576" cy="830997"/>
          </a:xfrm>
          <a:prstGeom prst="rect">
            <a:avLst/>
          </a:prstGeom>
          <a:ln w="28575">
            <a:solidFill>
              <a:schemeClr val="tx1"/>
            </a:solidFill>
          </a:ln>
        </p:spPr>
        <p:txBody>
          <a:bodyPr wrap="square">
            <a:spAutoFit/>
          </a:bodyPr>
          <a:lstStyle/>
          <a:p>
            <a:r>
              <a:rPr lang="zh-TW" altLang="en-US" sz="2400" b="1" dirty="0" smtClean="0">
                <a:latin typeface="DFKai-SB" panose="03000509000000000000" pitchFamily="65" charset="-120"/>
                <a:ea typeface="DFKai-SB" panose="03000509000000000000" pitchFamily="65" charset="-120"/>
              </a:rPr>
              <a:t>點擊圖像了解更多</a:t>
            </a: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5G</a:t>
            </a:r>
            <a:r>
              <a:rPr lang="zh-TW" altLang="en-US" sz="2400" b="1" dirty="0">
                <a:latin typeface="DFKai-SB" panose="03000509000000000000" pitchFamily="65" charset="-120"/>
                <a:ea typeface="DFKai-SB" panose="03000509000000000000" pitchFamily="65" charset="-120"/>
              </a:rPr>
              <a:t>發展，並留意最新發展</a:t>
            </a:r>
            <a:r>
              <a:rPr lang="zh-TW" altLang="en-US" sz="2400" b="1" dirty="0" smtClean="0">
                <a:latin typeface="DFKai-SB" panose="03000509000000000000" pitchFamily="65" charset="-120"/>
                <a:ea typeface="DFKai-SB" panose="03000509000000000000" pitchFamily="65" charset="-120"/>
              </a:rPr>
              <a:t>。</a:t>
            </a:r>
            <a:endParaRPr lang="zh-TW" altLang="en-US" sz="24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69641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内容占位符 2">
            <a:extLst>
              <a:ext uri="{FF2B5EF4-FFF2-40B4-BE49-F238E27FC236}">
                <a16:creationId xmlns:a16="http://schemas.microsoft.com/office/drawing/2014/main" id="{F6C311A6-C547-4921-8432-B9413A43547E}"/>
              </a:ext>
            </a:extLst>
          </p:cNvPr>
          <p:cNvSpPr txBox="1">
            <a:spLocks/>
          </p:cNvSpPr>
          <p:nvPr/>
        </p:nvSpPr>
        <p:spPr bwMode="auto">
          <a:xfrm>
            <a:off x="760435" y="3727090"/>
            <a:ext cx="10927259" cy="2629260"/>
          </a:xfrm>
          <a:prstGeom prst="rect">
            <a:avLst/>
          </a:prstGeom>
          <a:gradFill rotWithShape="1">
            <a:gsLst>
              <a:gs pos="0">
                <a:srgbClr val="C9B5E8"/>
              </a:gs>
              <a:gs pos="35001">
                <a:srgbClr val="D9CBEE"/>
              </a:gs>
              <a:gs pos="100000">
                <a:srgbClr val="F0EAF9"/>
              </a:gs>
            </a:gsLst>
            <a:lin ang="5400000" scaled="1"/>
          </a:gradFill>
          <a:ln w="9525">
            <a:solidFill>
              <a:srgbClr val="7D60A0"/>
            </a:solidFill>
            <a:miter lim="800000"/>
            <a:headEnd/>
            <a:tailEnd/>
          </a:ln>
          <a:effectLst>
            <a:outerShdw dist="20000" dir="5400000" algn="ctr" rotWithShape="0">
              <a:srgbClr val="000000">
                <a:alpha val="37000"/>
              </a:srgbClr>
            </a:outerShdw>
          </a:effec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每次</a:t>
            </a:r>
            <a:r>
              <a:rPr kumimoji="0" lang="zh-CN" altLang="en-US"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去中國我都能感受到科技創新的巨大進步。中國高科技企業正向全球創新領先者轉型，中國創新能力不斷提升。</a:t>
            </a:r>
            <a:endParaRPr kumimoji="0" lang="en-US" altLang="zh-CN"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rgbClr val="333333"/>
                </a:solidFill>
                <a:effectLst/>
                <a:uLnTx/>
                <a:uFillTx/>
                <a:latin typeface="標楷體" panose="03000509000000000000" pitchFamily="65" charset="-120"/>
                <a:ea typeface="標楷體" panose="03000509000000000000" pitchFamily="65" charset="-120"/>
                <a:cs typeface="+mn-cs"/>
              </a:rPr>
              <a:t>                                            </a:t>
            </a:r>
            <a:r>
              <a:rPr kumimoji="0" lang="en-US" altLang="zh-CN" sz="1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a:t>
            </a:r>
            <a:r>
              <a:rPr kumimoji="0" lang="zh-CN" altLang="en-US" sz="1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中歐數字協會主席路易吉</a:t>
            </a:r>
            <a:r>
              <a:rPr kumimoji="0" lang="en-US" altLang="zh-CN" sz="1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a:t>
            </a:r>
            <a:r>
              <a:rPr kumimoji="0" lang="zh-CN" altLang="en-US" sz="1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甘巴爾代拉</a:t>
            </a:r>
          </a:p>
          <a:p>
            <a:pPr marL="0" lvl="0" indent="0" algn="r">
              <a:buNone/>
              <a:defRPr/>
            </a:pP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                                       </a:t>
            </a:r>
            <a:r>
              <a:rPr lang="zh-CN" altLang="en-US" sz="1800" dirty="0">
                <a:latin typeface="DFKai-SB" panose="03000509000000000000" pitchFamily="65" charset="-120"/>
                <a:ea typeface="DFKai-SB" panose="03000509000000000000" pitchFamily="65" charset="-120"/>
              </a:rPr>
              <a:t> </a:t>
            </a:r>
            <a:r>
              <a:rPr kumimoji="0" lang="zh-CN"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來源：人民日報</a:t>
            </a:r>
            <a:endParaRPr kumimoji="0" lang="en-US" altLang="zh-CN"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endParaRPr>
          </a:p>
          <a:p>
            <a:pPr marL="0" lvl="0" indent="0" algn="r">
              <a:buNone/>
              <a:defRPr/>
            </a:pPr>
            <a:r>
              <a:rPr kumimoji="0" lang="en-US" altLang="zh-TW"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it.people.com.cn/BIG5/n1/2020/0410/c1009-31668507.html</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5A127EA8-312C-454F-8846-FEA246D34EF0}"/>
              </a:ext>
            </a:extLst>
          </p:cNvPr>
          <p:cNvSpPr/>
          <p:nvPr/>
        </p:nvSpPr>
        <p:spPr>
          <a:xfrm>
            <a:off x="760435" y="1581750"/>
            <a:ext cx="10927259" cy="2272417"/>
          </a:xfrm>
          <a:prstGeom prst="rect">
            <a:avLst/>
          </a:prstGeom>
        </p:spPr>
        <p:style>
          <a:lnRef idx="0">
            <a:scrgbClr r="0" g="0" b="0"/>
          </a:lnRef>
          <a:fillRef idx="1003">
            <a:schemeClr val="lt1"/>
          </a:fillRef>
          <a:effectRef idx="0">
            <a:scrgbClr r="0" g="0" b="0"/>
          </a:effectRef>
          <a:fontRef idx="major"/>
        </p:style>
        <p:txBody>
          <a:bodyPr wrap="square">
            <a:spAutoFit/>
          </a:bodyPr>
          <a:lstStyle/>
          <a:p>
            <a:pPr lvl="0">
              <a:lnSpc>
                <a:spcPts val="3400"/>
              </a:lnSpc>
              <a:defRPr/>
            </a:pPr>
            <a:r>
              <a:rPr lang="zh-TW" altLang="en-US" sz="2800" dirty="0">
                <a:latin typeface="標楷體" panose="03000509000000000000" pitchFamily="65" charset="-120"/>
                <a:ea typeface="標楷體" panose="03000509000000000000" pitchFamily="65" charset="-120"/>
              </a:rPr>
              <a:t>世界知識産權組織</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發</a:t>
            </a:r>
            <a:r>
              <a:rPr lang="zh-TW" altLang="en-US" sz="2800" dirty="0">
                <a:latin typeface="標楷體" panose="03000509000000000000" pitchFamily="65" charset="-120"/>
                <a:ea typeface="標楷體" panose="03000509000000000000" pitchFamily="65" charset="-120"/>
              </a:rPr>
              <a:t>布</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的</a:t>
            </a:r>
            <a:r>
              <a:rPr kumimoji="0" lang="en-US" altLang="zh-CN" sz="28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CN"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2020</a:t>
            </a:r>
            <a:r>
              <a:rPr kumimoji="0" lang="zh-CN" altLang="en-US"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年全球創新指數</a:t>
            </a:r>
            <a:r>
              <a:rPr kumimoji="0" lang="en-US" altLang="zh-CN"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指出，中國的綜合創新能力排名世界第十四位，是唯一進入全球創新指數前</a:t>
            </a:r>
            <a:r>
              <a:rPr kumimoji="0" lang="en-US" altLang="zh-CN"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30</a:t>
            </a:r>
            <a:r>
              <a:rPr kumimoji="0" lang="zh-CN" altLang="en-US"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名的中等收入經濟體</a:t>
            </a:r>
            <a:r>
              <a:rPr kumimoji="0" lang="zh-CN" altLang="en-US" sz="28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CN" sz="28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r" defTabSz="914400" rtl="0" eaLnBrk="1" fontAlgn="auto" latinLnBrk="0" hangingPunct="1">
              <a:lnSpc>
                <a:spcPts val="34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資料來源</a:t>
            </a:r>
            <a:r>
              <a:rPr kumimoji="0" lang="en-US" altLang="zh-TW"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中國政府網</a:t>
            </a:r>
            <a:endParaRPr kumimoji="0" lang="en-US" altLang="zh-TW"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r" defTabSz="914400" rtl="0" eaLnBrk="1" fontAlgn="auto" latinLnBrk="0" hangingPunct="1">
              <a:lnSpc>
                <a:spcPts val="34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(www.gov.cn/xinwen/2020-12/18/content_5570481.htm)</a:t>
            </a:r>
          </a:p>
        </p:txBody>
      </p:sp>
      <p:sp>
        <p:nvSpPr>
          <p:cNvPr id="6" name="标题 1">
            <a:extLst>
              <a:ext uri="{FF2B5EF4-FFF2-40B4-BE49-F238E27FC236}">
                <a16:creationId xmlns:a16="http://schemas.microsoft.com/office/drawing/2014/main" id="{A78D4C1D-0138-544C-A744-AE6B46B32E4B}"/>
              </a:ext>
            </a:extLst>
          </p:cNvPr>
          <p:cNvSpPr txBox="1">
            <a:spLocks/>
          </p:cNvSpPr>
          <p:nvPr/>
        </p:nvSpPr>
        <p:spPr>
          <a:xfrm>
            <a:off x="4807754" y="689244"/>
            <a:ext cx="3214027" cy="583565"/>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參考資料</a:t>
            </a:r>
            <a:endParaRPr kumimoji="0" lang="zh-CN"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717236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2EB42B4B-B810-44D7-8B32-C3E52C0AA90C}"/>
              </a:ext>
            </a:extLst>
          </p:cNvPr>
          <p:cNvGrpSpPr>
            <a:grpSpLocks/>
          </p:cNvGrpSpPr>
          <p:nvPr/>
        </p:nvGrpSpPr>
        <p:grpSpPr bwMode="auto">
          <a:xfrm>
            <a:off x="791990" y="2002972"/>
            <a:ext cx="10246494" cy="3764393"/>
            <a:chOff x="2207568" y="2461821"/>
            <a:chExt cx="7281333" cy="2874960"/>
          </a:xfrm>
        </p:grpSpPr>
        <p:sp>
          <p:nvSpPr>
            <p:cNvPr id="3" name="矩形 2">
              <a:extLst>
                <a:ext uri="{FF2B5EF4-FFF2-40B4-BE49-F238E27FC236}">
                  <a16:creationId xmlns:a16="http://schemas.microsoft.com/office/drawing/2014/main" id="{D88C56DF-BB73-44CF-B0DC-86E474BCE258}"/>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任意多边形: 形状 3">
              <a:extLst>
                <a:ext uri="{FF2B5EF4-FFF2-40B4-BE49-F238E27FC236}">
                  <a16:creationId xmlns:a16="http://schemas.microsoft.com/office/drawing/2014/main" id="{4D1AFF0E-BE4F-4DE9-A679-06DB531FAF75}"/>
                </a:ext>
              </a:extLst>
            </p:cNvPr>
            <p:cNvSpPr/>
            <p:nvPr/>
          </p:nvSpPr>
          <p:spPr>
            <a:xfrm>
              <a:off x="2614437" y="2461821"/>
              <a:ext cx="6652444"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zh-TW"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居民的健康水平不斷提升</a:t>
              </a:r>
            </a:p>
          </p:txBody>
        </p:sp>
        <p:sp>
          <p:nvSpPr>
            <p:cNvPr id="5" name="矩形 4">
              <a:extLst>
                <a:ext uri="{FF2B5EF4-FFF2-40B4-BE49-F238E27FC236}">
                  <a16:creationId xmlns:a16="http://schemas.microsoft.com/office/drawing/2014/main" id="{E8A432DD-2ADF-4CA0-A478-CD0832359E01}"/>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形状 5">
              <a:extLst>
                <a:ext uri="{FF2B5EF4-FFF2-40B4-BE49-F238E27FC236}">
                  <a16:creationId xmlns:a16="http://schemas.microsoft.com/office/drawing/2014/main" id="{D02BBD5F-54FF-41C5-B736-FE43398E8A47}"/>
                </a:ext>
              </a:extLst>
            </p:cNvPr>
            <p:cNvSpPr/>
            <p:nvPr/>
          </p:nvSpPr>
          <p:spPr>
            <a:xfrm>
              <a:off x="2614436" y="3460358"/>
              <a:ext cx="6652445"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en-US" altLang="zh-TW"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 </a:t>
              </a:r>
              <a:r>
                <a:rPr kumimoji="0" lang="zh-TW" altLang="en-US" sz="4000" b="1"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rPr>
                <a:t>建立</a:t>
              </a:r>
              <a:r>
                <a:rPr kumimoji="0" lang="zh-TW"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rPr>
                <a:t>基本</a:t>
              </a:r>
              <a:r>
                <a:rPr kumimoji="0" lang="zh-TW"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醫療保障體系</a:t>
              </a:r>
            </a:p>
          </p:txBody>
        </p:sp>
        <p:sp>
          <p:nvSpPr>
            <p:cNvPr id="7" name="矩形 6">
              <a:extLst>
                <a:ext uri="{FF2B5EF4-FFF2-40B4-BE49-F238E27FC236}">
                  <a16:creationId xmlns:a16="http://schemas.microsoft.com/office/drawing/2014/main" id="{8C80639A-FC58-416B-AD84-3B51450E73F6}"/>
                </a:ext>
              </a:extLst>
            </p:cNvPr>
            <p:cNvSpPr/>
            <p:nvPr/>
          </p:nvSpPr>
          <p:spPr>
            <a:xfrm>
              <a:off x="2207568" y="4782744"/>
              <a:ext cx="7281333" cy="554037"/>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a:extLst>
                <a:ext uri="{FF2B5EF4-FFF2-40B4-BE49-F238E27FC236}">
                  <a16:creationId xmlns:a16="http://schemas.microsoft.com/office/drawing/2014/main" id="{933529C3-3BF6-4C55-B6BD-7F8A7B73C7C2}"/>
                </a:ext>
              </a:extLst>
            </p:cNvPr>
            <p:cNvSpPr/>
            <p:nvPr/>
          </p:nvSpPr>
          <p:spPr>
            <a:xfrm>
              <a:off x="2614437" y="4552557"/>
              <a:ext cx="6652444"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40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en-US" altLang="zh-TW"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 </a:t>
              </a:r>
              <a:r>
                <a:rPr lang="zh-TW" altLang="en-US" sz="4000" b="1" dirty="0">
                  <a:solidFill>
                    <a:srgbClr val="FFFFFF"/>
                  </a:solidFill>
                  <a:latin typeface="DFKai-SB" panose="03000509000000000000" pitchFamily="65" charset="-120"/>
                  <a:ea typeface="DFKai-SB" panose="03000509000000000000" pitchFamily="65" charset="-120"/>
                </a:rPr>
                <a:t>為</a:t>
              </a:r>
              <a:r>
                <a:rPr kumimoji="0" lang="zh-TW"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rPr>
                <a:t>世界醫療衞生</a:t>
              </a:r>
              <a:r>
                <a:rPr kumimoji="0" lang="zh-TW"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事業的進步作出貢獻</a:t>
              </a:r>
            </a:p>
          </p:txBody>
        </p:sp>
      </p:grpSp>
      <p:sp>
        <p:nvSpPr>
          <p:cNvPr id="9" name="标题 3073">
            <a:extLst>
              <a:ext uri="{FF2B5EF4-FFF2-40B4-BE49-F238E27FC236}">
                <a16:creationId xmlns:a16="http://schemas.microsoft.com/office/drawing/2014/main" id="{56D8736C-7617-497C-BBBE-886066F3F0BA}"/>
              </a:ext>
            </a:extLst>
          </p:cNvPr>
          <p:cNvSpPr txBox="1">
            <a:spLocks noChangeArrowheads="1"/>
          </p:cNvSpPr>
          <p:nvPr/>
        </p:nvSpPr>
        <p:spPr bwMode="auto">
          <a:xfrm>
            <a:off x="2024063" y="757238"/>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CN" altLang="en-US" b="1" dirty="0" smtClean="0">
                <a:solidFill>
                  <a:prstClr val="black"/>
                </a:solidFill>
                <a:latin typeface="DFKai-SB" panose="03000509000000000000" pitchFamily="65" charset="-120"/>
                <a:ea typeface="DFKai-SB" panose="03000509000000000000" pitchFamily="65" charset="-120"/>
                <a:sym typeface="Arial" panose="020B0604020202020204" pitchFamily="34" charset="0"/>
              </a:rPr>
              <a:t>二</a:t>
            </a:r>
            <a:r>
              <a:rPr lang="en-US" altLang="zh-CN" b="1" dirty="0" smtClean="0">
                <a:solidFill>
                  <a:prstClr val="black"/>
                </a:solidFill>
                <a:latin typeface="DFKai-SB" panose="03000509000000000000" pitchFamily="65" charset="-120"/>
                <a:ea typeface="DFKai-SB" panose="03000509000000000000" pitchFamily="65" charset="-120"/>
                <a:sym typeface="Arial" panose="020B0604020202020204" pitchFamily="34" charset="0"/>
              </a:rPr>
              <a:t>.</a:t>
            </a:r>
            <a:r>
              <a:rPr lang="zh-TW" altLang="en-US" sz="4800" b="1" dirty="0">
                <a:solidFill>
                  <a:prstClr val="black"/>
                </a:solidFill>
                <a:latin typeface="DFKai-SB" panose="03000509000000000000" pitchFamily="65" charset="-120"/>
                <a:ea typeface="DFKai-SB" panose="03000509000000000000" pitchFamily="65" charset="-120"/>
                <a:sym typeface="Arial" panose="020B0604020202020204" pitchFamily="34" charset="0"/>
              </a:rPr>
              <a:t>醫療衞生成</a:t>
            </a:r>
            <a:r>
              <a:rPr kumimoji="0" lang="zh-TW"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rPr>
              <a:t>就</a:t>
            </a:r>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92553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0216099-6087-4E7D-AADB-7847DD1EE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262742"/>
            <a:ext cx="11180185" cy="509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E59268B4-8C90-416D-BFF6-71DD1C17C2DA}"/>
              </a:ext>
            </a:extLst>
          </p:cNvPr>
          <p:cNvSpPr>
            <a:spLocks noGrp="1"/>
          </p:cNvSpPr>
          <p:nvPr>
            <p:ph idx="4294967295"/>
          </p:nvPr>
        </p:nvSpPr>
        <p:spPr>
          <a:xfrm>
            <a:off x="762875" y="1393453"/>
            <a:ext cx="10751217" cy="50783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marL="0">
              <a:lnSpc>
                <a:spcPct val="150000"/>
              </a:lnSpc>
              <a:spcBef>
                <a:spcPct val="0"/>
              </a:spcBef>
              <a:buNone/>
            </a:pPr>
            <a:r>
              <a:rPr lang="en-US" altLang="zh-CN" dirty="0" smtClean="0">
                <a:solidFill>
                  <a:srgbClr val="333333"/>
                </a:solidFill>
                <a:latin typeface="DFKai-SB" panose="03000509000000000000" pitchFamily="65" charset="-120"/>
                <a:ea typeface="DFKai-SB" panose="03000509000000000000" pitchFamily="65" charset="-120"/>
              </a:rPr>
              <a:t>	</a:t>
            </a:r>
            <a:r>
              <a:rPr lang="zh-CN" altLang="en-US" sz="3600" dirty="0" smtClean="0">
                <a:latin typeface="DFKai-SB" panose="03000509000000000000" pitchFamily="65" charset="-120"/>
                <a:ea typeface="DFKai-SB" panose="03000509000000000000" pitchFamily="65" charset="-120"/>
              </a:rPr>
              <a:t>國</a:t>
            </a:r>
            <a:r>
              <a:rPr lang="zh-CN" altLang="en-US" sz="3600" dirty="0">
                <a:latin typeface="DFKai-SB" panose="03000509000000000000" pitchFamily="65" charset="-120"/>
                <a:ea typeface="DFKai-SB" panose="03000509000000000000" pitchFamily="65" charset="-120"/>
              </a:rPr>
              <a:t>家</a:t>
            </a:r>
            <a:r>
              <a:rPr lang="zh-CN" altLang="zh-CN" sz="3600" dirty="0" smtClean="0">
                <a:latin typeface="DFKai-SB" panose="03000509000000000000" pitchFamily="65" charset="-120"/>
                <a:ea typeface="DFKai-SB" panose="03000509000000000000" pitchFamily="65" charset="-120"/>
              </a:rPr>
              <a:t>覆</a:t>
            </a:r>
            <a:r>
              <a:rPr lang="zh-CN" altLang="zh-CN" sz="3600" dirty="0">
                <a:latin typeface="DFKai-SB" panose="03000509000000000000" pitchFamily="65" charset="-120"/>
                <a:ea typeface="DFKai-SB" panose="03000509000000000000" pitchFamily="65" charset="-120"/>
              </a:rPr>
              <a:t>蓋城鄉的醫</a:t>
            </a:r>
            <a:r>
              <a:rPr lang="zh-CN" altLang="zh-CN" sz="3600" dirty="0" smtClean="0">
                <a:latin typeface="DFKai-SB" panose="03000509000000000000" pitchFamily="65" charset="-120"/>
                <a:ea typeface="DFKai-SB" panose="03000509000000000000" pitchFamily="65" charset="-120"/>
              </a:rPr>
              <a:t>療</a:t>
            </a:r>
            <a:r>
              <a:rPr lang="zh-CN" altLang="en-US" sz="3600" dirty="0" smtClean="0">
                <a:latin typeface="DFKai-SB" panose="03000509000000000000" pitchFamily="65" charset="-120"/>
                <a:ea typeface="DFKai-SB" panose="03000509000000000000" pitchFamily="65" charset="-120"/>
              </a:rPr>
              <a:t>衞</a:t>
            </a:r>
            <a:r>
              <a:rPr lang="zh-CN" altLang="zh-CN" sz="3600" dirty="0" smtClean="0">
                <a:latin typeface="DFKai-SB" panose="03000509000000000000" pitchFamily="65" charset="-120"/>
                <a:ea typeface="DFKai-SB" panose="03000509000000000000" pitchFamily="65" charset="-120"/>
              </a:rPr>
              <a:t>生</a:t>
            </a:r>
            <a:r>
              <a:rPr lang="zh-CN" altLang="zh-CN" sz="3600" dirty="0">
                <a:latin typeface="DFKai-SB" panose="03000509000000000000" pitchFamily="65" charset="-120"/>
                <a:ea typeface="DFKai-SB" panose="03000509000000000000" pitchFamily="65" charset="-120"/>
              </a:rPr>
              <a:t>服務體系基本形成，疾病防治能力不斷增</a:t>
            </a:r>
            <a:r>
              <a:rPr lang="zh-CN" altLang="en-US" sz="3600" dirty="0">
                <a:latin typeface="DFKai-SB" panose="03000509000000000000" pitchFamily="65" charset="-120"/>
                <a:ea typeface="DFKai-SB" panose="03000509000000000000" pitchFamily="65" charset="-120"/>
              </a:rPr>
              <a:t>強</a:t>
            </a:r>
            <a:r>
              <a:rPr lang="zh-CN" altLang="zh-CN" sz="3600" dirty="0">
                <a:latin typeface="DFKai-SB" panose="03000509000000000000" pitchFamily="65" charset="-120"/>
                <a:ea typeface="DFKai-SB" panose="03000509000000000000" pitchFamily="65" charset="-120"/>
              </a:rPr>
              <a:t>，醫療保障覆蓋人口逐步擴大</a:t>
            </a:r>
            <a:r>
              <a:rPr lang="zh-CN" altLang="zh-CN" sz="3600" dirty="0" smtClean="0">
                <a:latin typeface="DFKai-SB" panose="03000509000000000000" pitchFamily="65" charset="-120"/>
                <a:ea typeface="DFKai-SB" panose="03000509000000000000" pitchFamily="65" charset="-120"/>
              </a:rPr>
              <a:t>，</a:t>
            </a:r>
            <a:r>
              <a:rPr lang="zh-CN" altLang="en-US" sz="3600" dirty="0" smtClean="0">
                <a:latin typeface="DFKai-SB" panose="03000509000000000000" pitchFamily="65" charset="-120"/>
                <a:ea typeface="DFKai-SB" panose="03000509000000000000" pitchFamily="65" charset="-120"/>
              </a:rPr>
              <a:t>衞</a:t>
            </a:r>
            <a:r>
              <a:rPr lang="zh-CN" altLang="zh-CN" sz="3600" dirty="0" smtClean="0">
                <a:latin typeface="DFKai-SB" panose="03000509000000000000" pitchFamily="65" charset="-120"/>
                <a:ea typeface="DFKai-SB" panose="03000509000000000000" pitchFamily="65" charset="-120"/>
              </a:rPr>
              <a:t>生</a:t>
            </a:r>
            <a:r>
              <a:rPr lang="zh-CN" altLang="zh-CN" sz="3600" dirty="0">
                <a:latin typeface="DFKai-SB" panose="03000509000000000000" pitchFamily="65" charset="-120"/>
                <a:ea typeface="DFKai-SB" panose="03000509000000000000" pitchFamily="65" charset="-120"/>
              </a:rPr>
              <a:t>科技水平日益提高，居民健康水平明顯改善。</a:t>
            </a:r>
            <a:endParaRPr lang="en-US" altLang="zh-CN" sz="3600" dirty="0">
              <a:latin typeface="DFKai-SB" panose="03000509000000000000" pitchFamily="65" charset="-120"/>
              <a:ea typeface="DFKai-SB" panose="03000509000000000000" pitchFamily="65" charset="-120"/>
            </a:endParaRPr>
          </a:p>
          <a:p>
            <a:pPr marL="0">
              <a:lnSpc>
                <a:spcPct val="150000"/>
              </a:lnSpc>
              <a:spcBef>
                <a:spcPct val="0"/>
              </a:spcBef>
              <a:buNone/>
            </a:pPr>
            <a:r>
              <a:rPr lang="zh-CN" altLang="en-US" sz="3600" dirty="0">
                <a:latin typeface="DFKai-SB" panose="03000509000000000000" pitchFamily="65" charset="-120"/>
                <a:ea typeface="DFKai-SB" panose="03000509000000000000" pitchFamily="65" charset="-120"/>
              </a:rPr>
              <a:t>    </a:t>
            </a:r>
            <a:r>
              <a:rPr lang="zh-CN" altLang="en-US" sz="3600" dirty="0" smtClean="0">
                <a:latin typeface="DFKai-SB" panose="03000509000000000000" pitchFamily="65" charset="-120"/>
                <a:ea typeface="DFKai-SB" panose="03000509000000000000" pitchFamily="65" charset="-120"/>
              </a:rPr>
              <a:t>國家</a:t>
            </a:r>
            <a:r>
              <a:rPr lang="zh-TW" altLang="en-US" sz="3600" dirty="0" smtClean="0">
                <a:latin typeface="DFKai-SB" panose="03000509000000000000" pitchFamily="65" charset="-120"/>
                <a:ea typeface="DFKai-SB" panose="03000509000000000000" pitchFamily="65" charset="-120"/>
              </a:rPr>
              <a:t>為</a:t>
            </a:r>
            <a:r>
              <a:rPr lang="zh-CN" altLang="en-US" sz="3600" dirty="0" smtClean="0">
                <a:latin typeface="DFKai-SB" panose="03000509000000000000" pitchFamily="65" charset="-120"/>
                <a:ea typeface="DFKai-SB" panose="03000509000000000000" pitchFamily="65" charset="-120"/>
              </a:rPr>
              <a:t>世界</a:t>
            </a:r>
            <a:r>
              <a:rPr lang="zh-CN" altLang="en-US" sz="3600" dirty="0">
                <a:latin typeface="DFKai-SB" panose="03000509000000000000" pitchFamily="65" charset="-120"/>
                <a:ea typeface="DFKai-SB" panose="03000509000000000000" pitchFamily="65" charset="-120"/>
              </a:rPr>
              <a:t>醫</a:t>
            </a:r>
            <a:r>
              <a:rPr lang="zh-CN" altLang="en-US" sz="3600" dirty="0" smtClean="0">
                <a:latin typeface="DFKai-SB" panose="03000509000000000000" pitchFamily="65" charset="-120"/>
                <a:ea typeface="DFKai-SB" panose="03000509000000000000" pitchFamily="65" charset="-120"/>
              </a:rPr>
              <a:t>療衞生事</a:t>
            </a:r>
            <a:r>
              <a:rPr lang="zh-CN" altLang="en-US" sz="3600" dirty="0">
                <a:latin typeface="DFKai-SB" panose="03000509000000000000" pitchFamily="65" charset="-120"/>
                <a:ea typeface="DFKai-SB" panose="03000509000000000000" pitchFamily="65" charset="-120"/>
              </a:rPr>
              <a:t>業作出重要貢獻，並在國際醫</a:t>
            </a:r>
            <a:r>
              <a:rPr lang="zh-CN" altLang="en-US" sz="3600" dirty="0" smtClean="0">
                <a:latin typeface="DFKai-SB" panose="03000509000000000000" pitchFamily="65" charset="-120"/>
                <a:ea typeface="DFKai-SB" panose="03000509000000000000" pitchFamily="65" charset="-120"/>
              </a:rPr>
              <a:t>療衞生</a:t>
            </a:r>
            <a:r>
              <a:rPr lang="zh-CN" altLang="en-US" sz="3600" dirty="0">
                <a:latin typeface="DFKai-SB" panose="03000509000000000000" pitchFamily="65" charset="-120"/>
                <a:ea typeface="DFKai-SB" panose="03000509000000000000" pitchFamily="65" charset="-120"/>
              </a:rPr>
              <a:t>援助與合作中發揮重要作用，積極</a:t>
            </a:r>
            <a:r>
              <a:rPr lang="zh-CN" altLang="en-US" sz="3600" dirty="0" smtClean="0">
                <a:latin typeface="DFKai-SB" panose="03000509000000000000" pitchFamily="65" charset="-120"/>
                <a:ea typeface="DFKai-SB" panose="03000509000000000000" pitchFamily="65" charset="-120"/>
              </a:rPr>
              <a:t>推動人類衞生健康。</a:t>
            </a:r>
            <a:endParaRPr lang="zh-CN" altLang="en-US" sz="3600" dirty="0">
              <a:latin typeface="DFKai-SB" panose="03000509000000000000" pitchFamily="65" charset="-120"/>
              <a:ea typeface="DFKai-SB" panose="03000509000000000000" pitchFamily="65" charset="-12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8" name="标题 3073">
            <a:extLst>
              <a:ext uri="{FF2B5EF4-FFF2-40B4-BE49-F238E27FC236}">
                <a16:creationId xmlns:a16="http://schemas.microsoft.com/office/drawing/2014/main" id="{56D8736C-7617-497C-BBBE-886066F3F0BA}"/>
              </a:ext>
            </a:extLst>
          </p:cNvPr>
          <p:cNvSpPr txBox="1">
            <a:spLocks noChangeArrowheads="1"/>
          </p:cNvSpPr>
          <p:nvPr/>
        </p:nvSpPr>
        <p:spPr bwMode="auto">
          <a:xfrm>
            <a:off x="2058897" y="419522"/>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TW" altLang="en-US" b="1" noProof="0" dirty="0" smtClean="0">
                <a:solidFill>
                  <a:prstClr val="black"/>
                </a:solidFill>
                <a:latin typeface="DFKai-SB" panose="03000509000000000000" pitchFamily="65" charset="-120"/>
                <a:ea typeface="DFKai-SB" panose="03000509000000000000" pitchFamily="65" charset="-120"/>
                <a:sym typeface="Arial" panose="020B0604020202020204" pitchFamily="34" charset="0"/>
              </a:rPr>
              <a:t>國家在</a:t>
            </a:r>
            <a:r>
              <a:rPr lang="zh-TW" altLang="en-US" sz="4800" b="1" dirty="0">
                <a:solidFill>
                  <a:prstClr val="black"/>
                </a:solidFill>
                <a:latin typeface="DFKai-SB" panose="03000509000000000000" pitchFamily="65" charset="-120"/>
                <a:ea typeface="DFKai-SB" panose="03000509000000000000" pitchFamily="65" charset="-120"/>
                <a:sym typeface="Arial" panose="020B0604020202020204" pitchFamily="34" charset="0"/>
              </a:rPr>
              <a:t>醫療衞生成</a:t>
            </a:r>
            <a:r>
              <a:rPr kumimoji="0" lang="zh-TW"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rPr>
              <a:t>就</a:t>
            </a:r>
          </a:p>
        </p:txBody>
      </p:sp>
    </p:spTree>
    <p:extLst>
      <p:ext uri="{BB962C8B-B14F-4D97-AF65-F5344CB8AC3E}">
        <p14:creationId xmlns:p14="http://schemas.microsoft.com/office/powerpoint/2010/main" val="3925224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標楷體"/>
              <a:ea typeface="標楷體"/>
              <a:cs typeface="+mn-cs"/>
            </a:endParaRPr>
          </a:p>
        </p:txBody>
      </p:sp>
      <p:sp>
        <p:nvSpPr>
          <p:cNvPr id="5123" name="标题 1">
            <a:extLst>
              <a:ext uri="{FF2B5EF4-FFF2-40B4-BE49-F238E27FC236}">
                <a16:creationId xmlns:a16="http://schemas.microsoft.com/office/drawing/2014/main" id="{BF9BC487-771B-496D-AA83-2EB5A88BB373}"/>
              </a:ext>
            </a:extLst>
          </p:cNvPr>
          <p:cNvSpPr txBox="1">
            <a:spLocks noChangeArrowheads="1"/>
          </p:cNvSpPr>
          <p:nvPr/>
        </p:nvSpPr>
        <p:spPr bwMode="auto">
          <a:xfrm>
            <a:off x="266007" y="672354"/>
            <a:ext cx="3940233" cy="55831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zh-CN" altLang="en-US" sz="3600" b="1" i="0" u="none" strike="noStrike" kern="1200" cap="none" spc="0" normalizeH="0" baseline="0" noProof="0" dirty="0" smtClean="0">
                <a:ln>
                  <a:noFill/>
                </a:ln>
                <a:solidFill>
                  <a:prstClr val="black"/>
                </a:solidFill>
                <a:effectLst/>
                <a:uLnTx/>
                <a:uFillTx/>
                <a:latin typeface="標楷體"/>
                <a:ea typeface="標楷體"/>
                <a:cs typeface="+mn-cs"/>
              </a:rPr>
              <a:t>近年國家</a:t>
            </a:r>
            <a:r>
              <a:rPr kumimoji="0" lang="zh-CN" altLang="en-US" sz="3600" b="1" i="0" u="none" strike="noStrike" kern="1200" cap="none" spc="0" normalizeH="0" baseline="0" noProof="0" dirty="0">
                <a:ln>
                  <a:noFill/>
                </a:ln>
                <a:solidFill>
                  <a:prstClr val="black"/>
                </a:solidFill>
                <a:effectLst/>
                <a:uLnTx/>
                <a:uFillTx/>
                <a:latin typeface="標楷體"/>
                <a:ea typeface="標楷體"/>
                <a:cs typeface="+mn-cs"/>
              </a:rPr>
              <a:t>在不同領域取得的成就</a:t>
            </a:r>
          </a:p>
        </p:txBody>
      </p:sp>
      <p:sp>
        <p:nvSpPr>
          <p:cNvPr id="75" name="sketch line">
            <a:extLst>
              <a:ext uri="{FF2B5EF4-FFF2-40B4-BE49-F238E27FC236}">
                <a16:creationId xmlns:a16="http://schemas.microsoft.com/office/drawing/2014/main" id="{5E107275-3853-46FD-A241-DE4355A426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標楷體"/>
              <a:ea typeface="標楷體"/>
              <a:cs typeface="+mn-cs"/>
            </a:endParaRPr>
          </a:p>
        </p:txBody>
      </p:sp>
      <p:sp>
        <p:nvSpPr>
          <p:cNvPr id="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graphicFrame>
        <p:nvGraphicFramePr>
          <p:cNvPr id="5125" name="内容占位符 2">
            <a:extLst>
              <a:ext uri="{FF2B5EF4-FFF2-40B4-BE49-F238E27FC236}">
                <a16:creationId xmlns:a16="http://schemas.microsoft.com/office/drawing/2014/main" id="{263DC71E-CCF4-4222-A3D7-A21A12EC436D}"/>
              </a:ext>
            </a:extLst>
          </p:cNvPr>
          <p:cNvGraphicFramePr>
            <a:graphicFrameLocks noGrp="1"/>
          </p:cNvGraphicFramePr>
          <p:nvPr>
            <p:ph idx="4294967295"/>
            <p:extLst>
              <p:ext uri="{D42A27DB-BD31-4B8C-83A1-F6EECF244321}">
                <p14:modId xmlns:p14="http://schemas.microsoft.com/office/powerpoint/2010/main" val="401780769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8610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E469F2D-FF6F-42B3-95C9-BE9B8AB170A8}"/>
              </a:ext>
            </a:extLst>
          </p:cNvPr>
          <p:cNvSpPr>
            <a:spLocks noGrp="1"/>
          </p:cNvSpPr>
          <p:nvPr>
            <p:ph idx="1"/>
          </p:nvPr>
        </p:nvSpPr>
        <p:spPr>
          <a:xfrm>
            <a:off x="616498" y="4870327"/>
            <a:ext cx="10684385" cy="1804358"/>
          </a:xfrm>
        </p:spPr>
        <p:txBody>
          <a:bodyPr>
            <a:noAutofit/>
          </a:bodyPr>
          <a:lstStyle/>
          <a:p>
            <a:pPr>
              <a:lnSpc>
                <a:spcPct val="100000"/>
              </a:lnSpc>
            </a:pPr>
            <a:r>
              <a:rPr lang="zh-CN" altLang="en-US" dirty="0" smtClean="0">
                <a:solidFill>
                  <a:srgbClr val="C00000"/>
                </a:solidFill>
                <a:latin typeface="+mn-ea"/>
              </a:rPr>
              <a:t>中國有</a:t>
            </a:r>
            <a:r>
              <a:rPr lang="en-US" altLang="zh-CN" dirty="0" smtClean="0">
                <a:solidFill>
                  <a:srgbClr val="C00000"/>
                </a:solidFill>
                <a:latin typeface="Times New Roman" panose="02020603050405020304" pitchFamily="18" charset="0"/>
                <a:cs typeface="Times New Roman" panose="02020603050405020304" pitchFamily="18" charset="0"/>
              </a:rPr>
              <a:t>14</a:t>
            </a:r>
            <a:r>
              <a:rPr lang="zh-CN" altLang="en-US" dirty="0">
                <a:solidFill>
                  <a:srgbClr val="C00000"/>
                </a:solidFill>
                <a:latin typeface="Times New Roman" panose="02020603050405020304" pitchFamily="18" charset="0"/>
                <a:cs typeface="Times New Roman" panose="02020603050405020304" pitchFamily="18" charset="0"/>
              </a:rPr>
              <a:t>億</a:t>
            </a:r>
            <a:r>
              <a:rPr lang="zh-CN" altLang="en-US" dirty="0" smtClean="0">
                <a:solidFill>
                  <a:srgbClr val="C00000"/>
                </a:solidFill>
                <a:latin typeface="Times New Roman" panose="02020603050405020304" pitchFamily="18" charset="0"/>
                <a:cs typeface="Times New Roman" panose="02020603050405020304" pitchFamily="18" charset="0"/>
              </a:rPr>
              <a:t>人</a:t>
            </a:r>
            <a:r>
              <a:rPr lang="zh-CN" altLang="en-US" dirty="0" smtClean="0">
                <a:solidFill>
                  <a:srgbClr val="C00000"/>
                </a:solidFill>
                <a:latin typeface="+mn-ea"/>
              </a:rPr>
              <a:t>口，</a:t>
            </a:r>
            <a:r>
              <a:rPr lang="zh-CN" altLang="en-US" dirty="0">
                <a:solidFill>
                  <a:srgbClr val="C00000"/>
                </a:solidFill>
                <a:latin typeface="+mn-ea"/>
              </a:rPr>
              <a:t>醫</a:t>
            </a:r>
            <a:r>
              <a:rPr lang="zh-CN" altLang="en-US" dirty="0" smtClean="0">
                <a:solidFill>
                  <a:srgbClr val="C00000"/>
                </a:solidFill>
                <a:latin typeface="+mn-ea"/>
              </a:rPr>
              <a:t>療衞生</a:t>
            </a:r>
            <a:r>
              <a:rPr lang="zh-CN" altLang="en-US" dirty="0">
                <a:solidFill>
                  <a:srgbClr val="C00000"/>
                </a:solidFill>
                <a:latin typeface="+mn-ea"/>
              </a:rPr>
              <a:t>是關係億萬民眾健康的民生問題。</a:t>
            </a:r>
            <a:endParaRPr lang="en-US" altLang="zh-CN" dirty="0">
              <a:solidFill>
                <a:srgbClr val="C00000"/>
              </a:solidFill>
              <a:latin typeface="+mn-ea"/>
            </a:endParaRPr>
          </a:p>
          <a:p>
            <a:pPr>
              <a:lnSpc>
                <a:spcPct val="100000"/>
              </a:lnSpc>
            </a:pPr>
            <a:r>
              <a:rPr lang="zh-CN" altLang="en-US" dirty="0">
                <a:solidFill>
                  <a:srgbClr val="C00000"/>
                </a:solidFill>
                <a:latin typeface="+mn-ea"/>
              </a:rPr>
              <a:t>中國醫</a:t>
            </a:r>
            <a:r>
              <a:rPr lang="zh-CN" altLang="en-US" dirty="0" smtClean="0">
                <a:solidFill>
                  <a:srgbClr val="C00000"/>
                </a:solidFill>
                <a:latin typeface="+mn-ea"/>
              </a:rPr>
              <a:t>療衞生</a:t>
            </a:r>
            <a:r>
              <a:rPr lang="zh-CN" altLang="en-US" dirty="0">
                <a:solidFill>
                  <a:srgbClr val="C00000"/>
                </a:solidFill>
                <a:latin typeface="+mn-ea"/>
              </a:rPr>
              <a:t>以農村為重點，預防為主，中西醫並重，依靠科技與教育</a:t>
            </a:r>
            <a:r>
              <a:rPr lang="zh-CN" altLang="en-US" dirty="0" smtClean="0">
                <a:solidFill>
                  <a:srgbClr val="C00000"/>
                </a:solidFill>
                <a:latin typeface="+mn-ea"/>
              </a:rPr>
              <a:t>，以及全民參與。</a:t>
            </a:r>
            <a:endParaRPr lang="en-US" altLang="zh-CN" dirty="0">
              <a:solidFill>
                <a:srgbClr val="C00000"/>
              </a:solidFill>
              <a:latin typeface="+mn-ea"/>
            </a:endParaRPr>
          </a:p>
          <a:p>
            <a:pPr>
              <a:lnSpc>
                <a:spcPct val="100000"/>
              </a:lnSpc>
            </a:pPr>
            <a:endParaRPr lang="zh-CN" altLang="en-US" sz="1050" dirty="0"/>
          </a:p>
        </p:txBody>
      </p:sp>
      <p:graphicFrame>
        <p:nvGraphicFramePr>
          <p:cNvPr id="7" name="图示 6">
            <a:extLst>
              <a:ext uri="{FF2B5EF4-FFF2-40B4-BE49-F238E27FC236}">
                <a16:creationId xmlns:a16="http://schemas.microsoft.com/office/drawing/2014/main" id="{24F5CC15-8A4A-4C17-90C4-A8BB690CF782}"/>
              </a:ext>
            </a:extLst>
          </p:cNvPr>
          <p:cNvGraphicFramePr/>
          <p:nvPr>
            <p:extLst>
              <p:ext uri="{D42A27DB-BD31-4B8C-83A1-F6EECF244321}">
                <p14:modId xmlns:p14="http://schemas.microsoft.com/office/powerpoint/2010/main" val="1647999838"/>
              </p:ext>
            </p:extLst>
          </p:nvPr>
        </p:nvGraphicFramePr>
        <p:xfrm>
          <a:off x="5620039" y="440973"/>
          <a:ext cx="6312790" cy="4522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标题 1">
            <a:extLst>
              <a:ext uri="{FF2B5EF4-FFF2-40B4-BE49-F238E27FC236}">
                <a16:creationId xmlns:a16="http://schemas.microsoft.com/office/drawing/2014/main" id="{7C6B450C-5737-BF46-90EF-B3BBEE40950C}"/>
              </a:ext>
            </a:extLst>
          </p:cNvPr>
          <p:cNvSpPr txBox="1">
            <a:spLocks/>
          </p:cNvSpPr>
          <p:nvPr/>
        </p:nvSpPr>
        <p:spPr>
          <a:xfrm>
            <a:off x="616498" y="435802"/>
            <a:ext cx="2517661" cy="583565"/>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zh-CN" altLang="en-US" b="1" dirty="0" smtClean="0">
                <a:latin typeface="標楷體" panose="03000509000000000000" pitchFamily="65" charset="-120"/>
                <a:ea typeface="標楷體" panose="03000509000000000000" pitchFamily="65" charset="-120"/>
              </a:rPr>
              <a:t>參考</a:t>
            </a:r>
            <a:r>
              <a:rPr kumimoji="0" lang="zh-CN" altLang="en-US"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j-cs"/>
              </a:rPr>
              <a:t>資</a:t>
            </a:r>
            <a:r>
              <a:rPr kumimoji="0" lang="zh-CN" altLang="en-US"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j-cs"/>
              </a:rPr>
              <a:t>料</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070" y="2519110"/>
            <a:ext cx="1475571" cy="2085613"/>
          </a:xfrm>
          <a:prstGeom prst="rect">
            <a:avLst/>
          </a:prstGeom>
        </p:spPr>
      </p:pic>
      <p:pic>
        <p:nvPicPr>
          <p:cNvPr id="10" name="Picture 9"/>
          <p:cNvPicPr>
            <a:picLocks noChangeAspect="1"/>
          </p:cNvPicPr>
          <p:nvPr/>
        </p:nvPicPr>
        <p:blipFill>
          <a:blip r:embed="rId8"/>
          <a:stretch>
            <a:fillRect/>
          </a:stretch>
        </p:blipFill>
        <p:spPr>
          <a:xfrm>
            <a:off x="0" y="2187150"/>
            <a:ext cx="2749534" cy="2749534"/>
          </a:xfrm>
          <a:prstGeom prst="rect">
            <a:avLst/>
          </a:prstGeom>
        </p:spPr>
      </p:pic>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2" name="Freeform 828">
            <a:extLst>
              <a:ext uri="{FF2B5EF4-FFF2-40B4-BE49-F238E27FC236}">
                <a16:creationId xmlns:a16="http://schemas.microsoft.com/office/drawing/2014/main" id="{A87A0092-D250-4A5C-996E-41217BD33079}"/>
              </a:ext>
            </a:extLst>
          </p:cNvPr>
          <p:cNvSpPr>
            <a:spLocks noEditPoints="1"/>
          </p:cNvSpPr>
          <p:nvPr/>
        </p:nvSpPr>
        <p:spPr bwMode="auto">
          <a:xfrm flipH="1">
            <a:off x="2749533" y="1351327"/>
            <a:ext cx="2870505" cy="1784506"/>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solidFill>
            <a:srgbClr val="76AAD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rgbClr val="76AADB"/>
              </a:solidFill>
              <a:effectLst/>
              <a:uLnTx/>
              <a:uFillTx/>
              <a:latin typeface="標楷體" panose="03000509000000000000" pitchFamily="65" charset="-120"/>
              <a:ea typeface="標楷體" panose="03000509000000000000" pitchFamily="65" charset="-120"/>
              <a:cs typeface="+mn-cs"/>
            </a:endParaRPr>
          </a:p>
          <a:p>
            <a:pPr lvl="0" algn="ctr">
              <a:defRPr/>
            </a:pPr>
            <a:r>
              <a:rPr lang="zh-CN" altLang="en-US" sz="2400" b="1" dirty="0">
                <a:latin typeface="標楷體" panose="03000509000000000000" pitchFamily="65" charset="-120"/>
                <a:ea typeface="標楷體" panose="03000509000000000000" pitchFamily="65" charset="-120"/>
              </a:rPr>
              <a:t>公共衞生涉及</a:t>
            </a:r>
            <a:r>
              <a:rPr kumimoji="0" lang="zh-CN" altLang="en-US" sz="24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醫療衞生和醫療服務</a:t>
            </a:r>
            <a:r>
              <a:rPr kumimoji="0" lang="en-US" altLang="zh-CN" sz="2400" b="1" i="1"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en-US" altLang="zh-CN" sz="24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endParaRPr kumimoji="0" lang="zh-CN" altLang="en-US" sz="2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87288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28D74-E005-4EEC-8FBD-C6E566F329A9}"/>
              </a:ext>
            </a:extLst>
          </p:cNvPr>
          <p:cNvSpPr>
            <a:spLocks noGrp="1"/>
          </p:cNvSpPr>
          <p:nvPr>
            <p:ph type="title"/>
          </p:nvPr>
        </p:nvSpPr>
        <p:spPr>
          <a:xfrm>
            <a:off x="664373" y="257663"/>
            <a:ext cx="10557807" cy="1128068"/>
          </a:xfrm>
        </p:spPr>
        <p:txBody>
          <a:bodyPr anchor="ctr">
            <a:normAutofit/>
          </a:bodyPr>
          <a:lstStyle/>
          <a:p>
            <a:pPr algn="ctr"/>
            <a:r>
              <a:rPr lang="zh-CN" altLang="zh-CN" b="1" dirty="0" smtClean="0">
                <a:effectLst/>
                <a:latin typeface="標楷體" panose="03000509000000000000" pitchFamily="65" charset="-120"/>
                <a:ea typeface="標楷體" panose="03000509000000000000" pitchFamily="65" charset="-120"/>
                <a:cs typeface="Arial" panose="020B0604020202020204" pitchFamily="34" charset="0"/>
              </a:rPr>
              <a:t>中國</a:t>
            </a:r>
            <a:r>
              <a:rPr lang="zh-CN" altLang="zh-CN" b="1" dirty="0">
                <a:effectLst/>
                <a:latin typeface="標楷體" panose="03000509000000000000" pitchFamily="65" charset="-120"/>
                <a:ea typeface="標楷體" panose="03000509000000000000" pitchFamily="65" charset="-120"/>
                <a:cs typeface="Arial" panose="020B0604020202020204" pitchFamily="34" charset="0"/>
              </a:rPr>
              <a:t>居民的健</a:t>
            </a:r>
            <a:r>
              <a:rPr lang="zh-CN" altLang="zh-CN" b="1" dirty="0" smtClean="0">
                <a:effectLst/>
                <a:latin typeface="標楷體" panose="03000509000000000000" pitchFamily="65" charset="-120"/>
                <a:ea typeface="標楷體" panose="03000509000000000000" pitchFamily="65" charset="-120"/>
                <a:cs typeface="Arial" panose="020B0604020202020204" pitchFamily="34" charset="0"/>
              </a:rPr>
              <a:t>康水</a:t>
            </a:r>
            <a:r>
              <a:rPr lang="zh-TW" altLang="en-US" b="1" dirty="0" smtClean="0">
                <a:effectLst/>
                <a:latin typeface="標楷體" panose="03000509000000000000" pitchFamily="65" charset="-120"/>
                <a:ea typeface="標楷體" panose="03000509000000000000" pitchFamily="65" charset="-120"/>
                <a:cs typeface="Arial" panose="020B0604020202020204" pitchFamily="34" charset="0"/>
              </a:rPr>
              <a:t>平</a:t>
            </a:r>
            <a:r>
              <a:rPr lang="zh-CN" altLang="zh-CN" b="1" dirty="0" smtClean="0">
                <a:effectLst/>
                <a:latin typeface="標楷體" panose="03000509000000000000" pitchFamily="65" charset="-120"/>
                <a:ea typeface="標楷體" panose="03000509000000000000" pitchFamily="65" charset="-120"/>
                <a:cs typeface="Arial" panose="020B0604020202020204" pitchFamily="34" charset="0"/>
              </a:rPr>
              <a:t>處於</a:t>
            </a:r>
            <a:r>
              <a:rPr lang="zh-CN" altLang="zh-CN" b="1" dirty="0">
                <a:effectLst/>
                <a:latin typeface="標楷體" panose="03000509000000000000" pitchFamily="65" charset="-120"/>
                <a:ea typeface="標楷體" panose="03000509000000000000" pitchFamily="65" charset="-120"/>
                <a:cs typeface="Arial" panose="020B0604020202020204" pitchFamily="34" charset="0"/>
              </a:rPr>
              <a:t>發展中國家前列</a:t>
            </a:r>
            <a:endParaRPr lang="en-US" altLang="zh-CN" b="1" dirty="0">
              <a:effectLst/>
              <a:latin typeface="標楷體" panose="03000509000000000000" pitchFamily="65" charset="-120"/>
              <a:ea typeface="標楷體" panose="03000509000000000000" pitchFamily="65" charset="-120"/>
              <a:cs typeface="Arial" panose="020B0604020202020204" pitchFamily="34" charset="0"/>
            </a:endParaRPr>
          </a:p>
        </p:txBody>
      </p:sp>
      <p:sp>
        <p:nvSpPr>
          <p:cNvPr id="9" name="内容占位符 8">
            <a:extLst>
              <a:ext uri="{FF2B5EF4-FFF2-40B4-BE49-F238E27FC236}">
                <a16:creationId xmlns:a16="http://schemas.microsoft.com/office/drawing/2014/main" id="{2FCC0AB2-C508-426E-B738-C7A24819AEBD}"/>
              </a:ext>
            </a:extLst>
          </p:cNvPr>
          <p:cNvSpPr>
            <a:spLocks noGrp="1"/>
          </p:cNvSpPr>
          <p:nvPr>
            <p:ph idx="1"/>
          </p:nvPr>
        </p:nvSpPr>
        <p:spPr>
          <a:xfrm>
            <a:off x="556308" y="1385731"/>
            <a:ext cx="5935931" cy="4797355"/>
          </a:xfrm>
        </p:spPr>
        <p:txBody>
          <a:bodyPr anchor="ctr">
            <a:noAutofit/>
          </a:bodyPr>
          <a:lstStyle/>
          <a:p>
            <a:pPr marL="0" indent="0">
              <a:buNone/>
            </a:pPr>
            <a:r>
              <a:rPr lang="zh-TW" altLang="en-US" sz="3200" dirty="0" smtClean="0">
                <a:effectLst/>
                <a:latin typeface="標楷體" panose="03000509000000000000" pitchFamily="65" charset="-120"/>
                <a:ea typeface="標楷體" panose="03000509000000000000" pitchFamily="65" charset="-120"/>
                <a:cs typeface="Arial" panose="020B0604020202020204" pitchFamily="34" charset="0"/>
              </a:rPr>
              <a:t>近</a:t>
            </a:r>
            <a:r>
              <a:rPr lang="zh-TW" altLang="en-US" sz="3200" dirty="0" smtClean="0">
                <a:latin typeface="標楷體" panose="03000509000000000000" pitchFamily="65" charset="-120"/>
                <a:ea typeface="標楷體" panose="03000509000000000000" pitchFamily="65" charset="-120"/>
                <a:cs typeface="Arial" panose="020B0604020202020204" pitchFamily="34" charset="0"/>
              </a:rPr>
              <a:t>年，</a:t>
            </a:r>
            <a:r>
              <a:rPr lang="zh-CN" altLang="zh-CN" sz="3200" dirty="0" smtClean="0">
                <a:effectLst/>
                <a:latin typeface="標楷體" panose="03000509000000000000" pitchFamily="65" charset="-120"/>
                <a:ea typeface="標楷體" panose="03000509000000000000" pitchFamily="65" charset="-120"/>
                <a:cs typeface="Arial" panose="020B0604020202020204" pitchFamily="34" charset="0"/>
              </a:rPr>
              <a:t>嬰兒</a:t>
            </a:r>
            <a:r>
              <a:rPr lang="zh-CN" altLang="zh-CN" sz="3200" dirty="0">
                <a:effectLst/>
                <a:latin typeface="標楷體" panose="03000509000000000000" pitchFamily="65" charset="-120"/>
                <a:ea typeface="標楷體" panose="03000509000000000000" pitchFamily="65" charset="-120"/>
                <a:cs typeface="Arial" panose="020B0604020202020204" pitchFamily="34" charset="0"/>
              </a:rPr>
              <a:t>死亡率</a:t>
            </a:r>
            <a:r>
              <a:rPr lang="zh-CN" altLang="zh-CN" sz="3200" dirty="0">
                <a:effectLst/>
                <a:latin typeface="Times New Roman" panose="02020603050405020304" pitchFamily="18" charset="0"/>
                <a:ea typeface="標楷體" panose="03000509000000000000" pitchFamily="65" charset="-120"/>
                <a:cs typeface="Times New Roman" panose="02020603050405020304" pitchFamily="18" charset="0"/>
              </a:rPr>
              <a:t>及</a:t>
            </a:r>
            <a:r>
              <a:rPr lang="en-US" altLang="zh-CN" sz="320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CN" altLang="zh-CN" sz="3200" dirty="0">
                <a:effectLst/>
                <a:latin typeface="Times New Roman" panose="02020603050405020304" pitchFamily="18" charset="0"/>
                <a:ea typeface="標楷體" panose="03000509000000000000" pitchFamily="65" charset="-120"/>
                <a:cs typeface="Times New Roman" panose="02020603050405020304" pitchFamily="18" charset="0"/>
              </a:rPr>
              <a:t>歲以下兒童死亡率持續</a:t>
            </a:r>
            <a:r>
              <a:rPr lang="zh-CN" altLang="zh-CN" sz="3200" dirty="0" smtClean="0">
                <a:effectLst/>
                <a:latin typeface="Times New Roman" panose="02020603050405020304" pitchFamily="18" charset="0"/>
                <a:ea typeface="標楷體" panose="03000509000000000000" pitchFamily="65" charset="-120"/>
                <a:cs typeface="Times New Roman" panose="02020603050405020304" pitchFamily="18" charset="0"/>
              </a:rPr>
              <a:t>下降</a:t>
            </a:r>
            <a:r>
              <a:rPr lang="en-US" altLang="zh-TW" sz="32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smtClean="0">
                <a:effectLst/>
                <a:latin typeface="Times New Roman" panose="02020603050405020304" pitchFamily="18" charset="0"/>
                <a:ea typeface="標楷體" panose="03000509000000000000" pitchFamily="65" charset="-120"/>
                <a:cs typeface="Times New Roman" panose="02020603050405020304" pitchFamily="18" charset="0"/>
              </a:rPr>
              <a:t>見右圖</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2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CN" altLang="zh-CN" sz="3200" dirty="0">
                <a:effectLst/>
                <a:latin typeface="Times New Roman" panose="02020603050405020304" pitchFamily="18" charset="0"/>
                <a:ea typeface="標楷體" panose="03000509000000000000" pitchFamily="65" charset="-120"/>
                <a:cs typeface="Times New Roman" panose="02020603050405020304" pitchFamily="18" charset="0"/>
              </a:rPr>
              <a:t>提前實現聯合國千年發展目標</a:t>
            </a:r>
            <a:r>
              <a:rPr lang="zh-CN" altLang="en-US" sz="32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CN"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聯合國</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千年發展目標</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：降低兒童死亡率，</a:t>
            </a:r>
            <a:r>
              <a:rPr lang="en-US" altLang="zh-CN" sz="3200" b="0" i="0" dirty="0">
                <a:effectLst/>
                <a:latin typeface="Times New Roman" panose="02020603050405020304" pitchFamily="18" charset="0"/>
                <a:ea typeface="標楷體" panose="03000509000000000000" pitchFamily="65" charset="-120"/>
                <a:cs typeface="Times New Roman" panose="02020603050405020304" pitchFamily="18" charset="0"/>
              </a:rPr>
              <a:t>1990</a:t>
            </a:r>
            <a:r>
              <a:rPr lang="zh-CN" altLang="en-US" sz="3200" b="0" i="0" dirty="0">
                <a:effectLst/>
                <a:latin typeface="Times New Roman" panose="02020603050405020304" pitchFamily="18" charset="0"/>
                <a:ea typeface="標楷體" panose="03000509000000000000" pitchFamily="65" charset="-120"/>
                <a:cs typeface="Times New Roman" panose="02020603050405020304" pitchFamily="18" charset="0"/>
              </a:rPr>
              <a:t>年至</a:t>
            </a:r>
            <a:r>
              <a:rPr lang="en-US" altLang="zh-CN" sz="3200" b="0" i="0" dirty="0">
                <a:effectLst/>
                <a:latin typeface="Times New Roman" panose="02020603050405020304" pitchFamily="18" charset="0"/>
                <a:ea typeface="標楷體" panose="03000509000000000000" pitchFamily="65" charset="-120"/>
                <a:cs typeface="Times New Roman" panose="02020603050405020304" pitchFamily="18" charset="0"/>
              </a:rPr>
              <a:t>2015</a:t>
            </a:r>
            <a:r>
              <a:rPr lang="zh-CN" altLang="en-US" sz="3200" b="0" i="0" dirty="0">
                <a:effectLst/>
                <a:latin typeface="Times New Roman" panose="02020603050405020304" pitchFamily="18" charset="0"/>
                <a:ea typeface="標楷體" panose="03000509000000000000" pitchFamily="65" charset="-120"/>
                <a:cs typeface="Times New Roman" panose="02020603050405020304" pitchFamily="18" charset="0"/>
              </a:rPr>
              <a:t>年間，將五歲以下死亡率降低</a:t>
            </a:r>
            <a:r>
              <a:rPr lang="zh-CN" altLang="en-US" sz="3200" b="0" i="0" dirty="0" smtClean="0">
                <a:effectLst/>
                <a:latin typeface="Times New Roman" panose="02020603050405020304" pitchFamily="18" charset="0"/>
                <a:ea typeface="標楷體" panose="03000509000000000000" pitchFamily="65" charset="-120"/>
                <a:cs typeface="Times New Roman" panose="02020603050405020304" pitchFamily="18" charset="0"/>
              </a:rPr>
              <a:t>三分之二</a:t>
            </a:r>
            <a:r>
              <a:rPr lang="en-GB" altLang="zh-CN" sz="3200" dirty="0" smtClean="0">
                <a:latin typeface="標楷體" panose="03000509000000000000" pitchFamily="65" charset="-120"/>
                <a:ea typeface="標楷體" panose="03000509000000000000" pitchFamily="65" charset="-120"/>
                <a:cs typeface="Arial" panose="020B0604020202020204" pitchFamily="34" charset="0"/>
              </a:rPr>
              <a:t> </a:t>
            </a:r>
          </a:p>
          <a:p>
            <a:pPr marL="0" indent="0">
              <a:buNone/>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聯合國網頁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GB" altLang="zh-CN"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GB" altLang="zh-CN" sz="1400" dirty="0">
                <a:latin typeface="Times New Roman" panose="02020603050405020304" pitchFamily="18" charset="0"/>
                <a:ea typeface="標楷體" panose="03000509000000000000" pitchFamily="65" charset="-120"/>
                <a:cs typeface="Times New Roman" panose="02020603050405020304" pitchFamily="18" charset="0"/>
              </a:rPr>
              <a:t>://www.un.org/zh/millenniumgoals</a:t>
            </a:r>
            <a:r>
              <a:rPr lang="en-GB" altLang="zh-CN"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6675120" y="4139558"/>
            <a:ext cx="5079670" cy="1908215"/>
          </a:xfrm>
          <a:prstGeom prst="rect">
            <a:avLst/>
          </a:prstGeom>
        </p:spPr>
        <p:txBody>
          <a:bodyPr wrap="square">
            <a:spAutoFit/>
          </a:bodyPr>
          <a:lstStyle/>
          <a:p>
            <a:pPr lvl="0">
              <a:defRPr/>
            </a:pPr>
            <a:r>
              <a:rPr lang="en-US" altLang="zh-CN" b="1" dirty="0" smtClean="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b="1"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嬰兒</a:t>
            </a:r>
            <a:r>
              <a:rPr lang="zh-TW" altLang="en-US" b="1"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死亡率</a:t>
            </a:r>
            <a:r>
              <a:rPr lang="en-US" altLang="zh-TW"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b="1" noProof="0" dirty="0" smtClean="0">
                <a:solidFill>
                  <a:schemeClr val="accent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 - - </a:t>
            </a:r>
            <a:r>
              <a:rPr lang="en-US" altLang="zh-TW"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歲以下兒童死亡率</a:t>
            </a:r>
          </a:p>
          <a:p>
            <a:pPr lvl="0">
              <a:defRPr/>
            </a:pPr>
            <a:endParaRPr kumimoji="0" lang="en-US" altLang="zh-CN" b="1"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2010—2018</a:t>
            </a:r>
            <a:r>
              <a:rPr kumimoji="0" lang="zh-CN" altLang="en-US" b="1"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年嬰兒死亡率及</a:t>
            </a:r>
            <a:r>
              <a:rPr kumimoji="0" lang="en-US" altLang="zh-CN" b="1"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5</a:t>
            </a:r>
            <a:r>
              <a:rPr kumimoji="0" lang="zh-CN" altLang="en-US" b="1"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歲以下兒童死亡率情況</a:t>
            </a:r>
            <a:endParaRPr kumimoji="0" lang="en-US" altLang="zh-CN" b="1" i="0" u="none" strike="noStrike" kern="1200" cap="none" spc="0" normalizeH="0" baseline="0" noProof="0" dirty="0" smtClean="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b="1" i="0" u="none" strike="noStrike" kern="1200" cap="none" spc="0" normalizeH="0" baseline="0" noProof="0" dirty="0" smtClean="0">
              <a:ln>
                <a:noFill/>
              </a:ln>
              <a:solidFill>
                <a:srgbClr val="333333"/>
              </a:solidFill>
              <a:effectLst/>
              <a:uLnTx/>
              <a:uFillTx/>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資料來源</a:t>
            </a:r>
            <a:r>
              <a:rPr kumimoji="0" lang="en-US" altLang="zh-TW" sz="14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14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國家統計局</a:t>
            </a:r>
            <a:endParaRPr kumimoji="0" lang="en-US" altLang="zh-HK" sz="1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HK" sz="1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HK" sz="1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HK" sz="1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www.stats.gov.cn/tjsj/zxfb/201912/t20191206_1715751.html</a:t>
            </a:r>
            <a:r>
              <a:rPr kumimoji="0" lang="en-US" altLang="zh-TW" sz="1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1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758076" y="1707118"/>
            <a:ext cx="4879147" cy="2376806"/>
          </a:xfrm>
          <a:prstGeom prst="rect">
            <a:avLst/>
          </a:prstGeom>
        </p:spPr>
      </p:pic>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871388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75874A-6315-4457-8DCA-D6B0E5E00308}"/>
              </a:ext>
            </a:extLst>
          </p:cNvPr>
          <p:cNvSpPr>
            <a:spLocks noGrp="1"/>
          </p:cNvSpPr>
          <p:nvPr>
            <p:ph type="title"/>
          </p:nvPr>
        </p:nvSpPr>
        <p:spPr>
          <a:xfrm>
            <a:off x="838200" y="261431"/>
            <a:ext cx="10515600" cy="869786"/>
          </a:xfrm>
        </p:spPr>
        <p:txBody>
          <a:bodyPr>
            <a:normAutofit/>
          </a:bodyPr>
          <a:lstStyle/>
          <a:p>
            <a:pPr algn="ctr"/>
            <a:r>
              <a:rPr lang="zh-CN" altLang="en-US" sz="4800" b="1" dirty="0" smtClean="0">
                <a:effectLst/>
                <a:latin typeface="標楷體" panose="03000509000000000000" pitchFamily="65" charset="-120"/>
                <a:ea typeface="標楷體" panose="03000509000000000000" pitchFamily="65" charset="-120"/>
                <a:cs typeface="Arial" panose="020B0604020202020204" pitchFamily="34" charset="0"/>
              </a:rPr>
              <a:t>建</a:t>
            </a:r>
            <a:r>
              <a:rPr lang="zh-TW" altLang="en-US" sz="4800" b="1" dirty="0" smtClean="0">
                <a:effectLst/>
                <a:latin typeface="標楷體" panose="03000509000000000000" pitchFamily="65" charset="-120"/>
                <a:ea typeface="標楷體" panose="03000509000000000000" pitchFamily="65" charset="-120"/>
                <a:cs typeface="Arial" panose="020B0604020202020204" pitchFamily="34" charset="0"/>
              </a:rPr>
              <a:t>立</a:t>
            </a:r>
            <a:r>
              <a:rPr lang="zh-CN" altLang="en-US" sz="4800" b="1" dirty="0" smtClean="0">
                <a:effectLst/>
                <a:latin typeface="標楷體" panose="03000509000000000000" pitchFamily="65" charset="-120"/>
                <a:ea typeface="標楷體" panose="03000509000000000000" pitchFamily="65" charset="-120"/>
                <a:cs typeface="Arial" panose="020B0604020202020204" pitchFamily="34" charset="0"/>
              </a:rPr>
              <a:t>具規模的</a:t>
            </a:r>
            <a:r>
              <a:rPr lang="zh-CN" altLang="en-US" sz="4800" b="1" dirty="0">
                <a:effectLst/>
                <a:latin typeface="標楷體" panose="03000509000000000000" pitchFamily="65" charset="-120"/>
                <a:ea typeface="標楷體" panose="03000509000000000000" pitchFamily="65" charset="-120"/>
                <a:cs typeface="Arial" panose="020B0604020202020204" pitchFamily="34" charset="0"/>
              </a:rPr>
              <a:t>基本醫療保障網</a:t>
            </a:r>
            <a:endParaRPr lang="zh-CN" altLang="en-US" sz="4800" b="1" dirty="0">
              <a:latin typeface="標楷體" panose="03000509000000000000" pitchFamily="65" charset="-120"/>
              <a:ea typeface="標楷體" panose="03000509000000000000" pitchFamily="65" charset="-120"/>
            </a:endParaRPr>
          </a:p>
        </p:txBody>
      </p:sp>
      <p:sp>
        <p:nvSpPr>
          <p:cNvPr id="7" name="橢圓圖說文字 6">
            <a:extLst>
              <a:ext uri="{FF2B5EF4-FFF2-40B4-BE49-F238E27FC236}">
                <a16:creationId xmlns:a16="http://schemas.microsoft.com/office/drawing/2014/main" id="{1A197046-9927-0947-A116-9B4B4DE3CA9F}"/>
              </a:ext>
            </a:extLst>
          </p:cNvPr>
          <p:cNvSpPr/>
          <p:nvPr/>
        </p:nvSpPr>
        <p:spPr>
          <a:xfrm>
            <a:off x="2103516" y="1361556"/>
            <a:ext cx="3992484" cy="2530632"/>
          </a:xfrm>
          <a:prstGeom prst="wedgeEllipseCallout">
            <a:avLst>
              <a:gd name="adj1" fmla="val -43249"/>
              <a:gd name="adj2" fmla="val 4674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76AADB"/>
                </a:solidFill>
                <a:effectLst/>
                <a:uLnTx/>
                <a:uFillTx/>
                <a:latin typeface="標楷體" panose="03000509000000000000" pitchFamily="65" charset="-120"/>
                <a:ea typeface="標楷體" panose="03000509000000000000" pitchFamily="65" charset="-120"/>
                <a:cs typeface="+mn-cs"/>
              </a:rPr>
              <a:t> </a:t>
            </a:r>
            <a:r>
              <a:rPr kumimoji="0" lang="zh-CN" altLang="en-US" sz="32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你知道中國基本醫療保障為誰提供保障呢？</a:t>
            </a:r>
            <a:endParaRPr kumimoji="1" lang="zh-HK" altLang="en-US" sz="32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HK" altLang="en-US" sz="18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endParaRPr>
          </a:p>
        </p:txBody>
      </p:sp>
      <p:sp>
        <p:nvSpPr>
          <p:cNvPr id="9" name="橢圓圖說文字 8">
            <a:extLst>
              <a:ext uri="{FF2B5EF4-FFF2-40B4-BE49-F238E27FC236}">
                <a16:creationId xmlns:a16="http://schemas.microsoft.com/office/drawing/2014/main" id="{6B7C4DFC-0954-DC40-A914-0CCF36318B6A}"/>
              </a:ext>
            </a:extLst>
          </p:cNvPr>
          <p:cNvSpPr/>
          <p:nvPr/>
        </p:nvSpPr>
        <p:spPr>
          <a:xfrm>
            <a:off x="7418741" y="1361556"/>
            <a:ext cx="4226908" cy="3160698"/>
          </a:xfrm>
          <a:prstGeom prst="wedgeEllipseCallout">
            <a:avLst>
              <a:gd name="adj1" fmla="val -44100"/>
              <a:gd name="adj2" fmla="val 53466"/>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solidFill>
                <a:effectLst/>
                <a:uLnTx/>
                <a:uFillTx/>
                <a:latin typeface="標楷體"/>
                <a:ea typeface="標楷體"/>
                <a:cs typeface="+mn-cs"/>
              </a:rPr>
              <a:t>我知</a:t>
            </a:r>
            <a:r>
              <a:rPr kumimoji="0" lang="zh-TW" altLang="en-US" sz="2800" b="0" i="0" u="none" strike="noStrike" kern="1200" cap="none" spc="0" normalizeH="0" baseline="0" noProof="0" dirty="0">
                <a:ln>
                  <a:noFill/>
                </a:ln>
                <a:solidFill>
                  <a:schemeClr val="tx1"/>
                </a:solidFill>
                <a:effectLst/>
                <a:uLnTx/>
                <a:uFillTx/>
                <a:latin typeface="標楷體"/>
                <a:ea typeface="標楷體"/>
                <a:cs typeface="+mn-cs"/>
              </a:rPr>
              <a:t>！</a:t>
            </a:r>
            <a:r>
              <a:rPr kumimoji="0" lang="zh-CN" altLang="en-US" sz="2800" b="0" i="0" u="none" strike="noStrike" kern="1200" cap="none" spc="0" normalizeH="0" baseline="0" noProof="0" dirty="0">
                <a:ln>
                  <a:noFill/>
                </a:ln>
                <a:solidFill>
                  <a:schemeClr val="tx1"/>
                </a:solidFill>
                <a:effectLst/>
                <a:uLnTx/>
                <a:uFillTx/>
                <a:latin typeface="標楷體"/>
                <a:ea typeface="標楷體"/>
                <a:cs typeface="+mn-cs"/>
              </a:rPr>
              <a:t>為</a:t>
            </a:r>
            <a:r>
              <a:rPr kumimoji="0" lang="zh-CN" altLang="zh-CN" sz="2800" b="0" i="0" u="none" strike="noStrike" kern="1200" cap="none" spc="0" normalizeH="0" baseline="0" noProof="0" dirty="0">
                <a:ln>
                  <a:noFill/>
                </a:ln>
                <a:solidFill>
                  <a:schemeClr val="tx1"/>
                </a:solidFill>
                <a:effectLst/>
                <a:uLnTx/>
                <a:uFillTx/>
                <a:latin typeface="標楷體"/>
                <a:ea typeface="標楷體"/>
                <a:cs typeface="+mn-cs"/>
              </a:rPr>
              <a:t>城鎮就業人口</a:t>
            </a:r>
            <a:r>
              <a:rPr kumimoji="0" lang="zh-CN" altLang="en-US" sz="2800" b="0" i="0" u="none" strike="noStrike" kern="1200" cap="none" spc="0" normalizeH="0" baseline="0" noProof="0" dirty="0">
                <a:ln>
                  <a:noFill/>
                </a:ln>
                <a:solidFill>
                  <a:schemeClr val="tx1"/>
                </a:solidFill>
                <a:effectLst/>
                <a:uLnTx/>
                <a:uFillTx/>
                <a:latin typeface="標楷體"/>
                <a:ea typeface="標楷體"/>
                <a:cs typeface="+mn-cs"/>
              </a:rPr>
              <a:t>、</a:t>
            </a:r>
            <a:r>
              <a:rPr kumimoji="0" lang="zh-CN" altLang="zh-CN" sz="2800" b="0" i="0" u="none" strike="noStrike" kern="1200" cap="none" spc="0" normalizeH="0" baseline="0" noProof="0" dirty="0">
                <a:ln>
                  <a:noFill/>
                </a:ln>
                <a:solidFill>
                  <a:schemeClr val="tx1"/>
                </a:solidFill>
                <a:effectLst/>
                <a:uLnTx/>
                <a:uFillTx/>
                <a:latin typeface="標楷體"/>
                <a:ea typeface="標楷體"/>
                <a:cs typeface="+mn-cs"/>
              </a:rPr>
              <a:t>城鎮非就業人口、農村人口和</a:t>
            </a:r>
            <a:r>
              <a:rPr kumimoji="0" lang="zh-CN" altLang="zh-CN" sz="2800" b="0" i="0" u="none" strike="noStrike" kern="1200" cap="none" spc="0" normalizeH="0" baseline="0" noProof="0" dirty="0" smtClean="0">
                <a:ln>
                  <a:noFill/>
                </a:ln>
                <a:solidFill>
                  <a:schemeClr val="tx1"/>
                </a:solidFill>
                <a:effectLst/>
                <a:uLnTx/>
                <a:uFillTx/>
                <a:latin typeface="標楷體"/>
                <a:ea typeface="標楷體"/>
                <a:cs typeface="+mn-cs"/>
              </a:rPr>
              <a:t>城鄉</a:t>
            </a:r>
            <a:r>
              <a:rPr lang="zh-TW" altLang="en-US" sz="2800" noProof="0" dirty="0" smtClean="0">
                <a:solidFill>
                  <a:schemeClr val="tx1"/>
                </a:solidFill>
                <a:latin typeface="標楷體"/>
                <a:ea typeface="標楷體"/>
              </a:rPr>
              <a:t>生活遇到困難的人口</a:t>
            </a:r>
            <a:r>
              <a:rPr kumimoji="0" lang="zh-CN" altLang="en-US" sz="2800" b="0" i="0" u="none" strike="noStrike" kern="1200" cap="none" spc="0" normalizeH="0" baseline="0" noProof="0" dirty="0" smtClean="0">
                <a:ln>
                  <a:noFill/>
                </a:ln>
                <a:solidFill>
                  <a:schemeClr val="tx1"/>
                </a:solidFill>
                <a:effectLst/>
                <a:uLnTx/>
                <a:uFillTx/>
                <a:latin typeface="標楷體"/>
                <a:ea typeface="標楷體"/>
                <a:cs typeface="+mn-cs"/>
              </a:rPr>
              <a:t>。</a:t>
            </a:r>
            <a:endParaRPr kumimoji="0" lang="en-US" altLang="zh-CN" sz="2800" b="0" i="0" u="none" strike="noStrike" kern="1200" cap="none" spc="0" normalizeH="0" baseline="0" noProof="0" dirty="0">
              <a:ln>
                <a:noFill/>
              </a:ln>
              <a:solidFill>
                <a:schemeClr val="tx1"/>
              </a:solidFill>
              <a:effectLst/>
              <a:uLnTx/>
              <a:uFillTx/>
              <a:latin typeface="標楷體"/>
              <a:ea typeface="標楷體"/>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HK" altLang="en-US" sz="1800" b="0" i="0" u="none" strike="noStrike" kern="1200" cap="none" spc="0" normalizeH="0" baseline="0" noProof="0" dirty="0">
              <a:ln>
                <a:noFill/>
              </a:ln>
              <a:solidFill>
                <a:prstClr val="black"/>
              </a:solidFill>
              <a:effectLst/>
              <a:uLnTx/>
              <a:uFillTx/>
              <a:latin typeface="標楷體"/>
              <a:ea typeface="標楷體"/>
              <a:cs typeface="+mn-cs"/>
            </a:endParaRPr>
          </a:p>
        </p:txBody>
      </p:sp>
      <p:pic>
        <p:nvPicPr>
          <p:cNvPr id="4098" name="Picture 2" descr="little league-bo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7485" y="3546199"/>
            <a:ext cx="2246508" cy="3175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25" y="2941905"/>
            <a:ext cx="1347265" cy="3531309"/>
          </a:xfrm>
          <a:prstGeom prst="rect">
            <a:avLst/>
          </a:prstGeom>
          <a:noFill/>
          <a:extLst>
            <a:ext uri="{909E8E84-426E-40DD-AFC4-6F175D3DCCD1}">
              <a14:hiddenFill xmlns:a14="http://schemas.microsoft.com/office/drawing/2010/main">
                <a:solidFill>
                  <a:srgbClr val="FFFFFF"/>
                </a:solidFill>
              </a14:hiddenFill>
            </a:ext>
          </a:extLst>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469083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4A730D92-EA68-4800-8770-FEB617A2C668}"/>
              </a:ext>
            </a:extLst>
          </p:cNvPr>
          <p:cNvSpPr/>
          <p:nvPr/>
        </p:nvSpPr>
        <p:spPr>
          <a:xfrm>
            <a:off x="1203040" y="4073436"/>
            <a:ext cx="3289954" cy="889622"/>
          </a:xfrm>
          <a:prstGeom prst="roundRect">
            <a:avLst/>
          </a:prstGeom>
          <a:solidFill>
            <a:srgbClr val="E5E9F3"/>
          </a:solidFill>
          <a:ln>
            <a:noFill/>
          </a:ln>
          <a:effectLst>
            <a:glow rad="63500">
              <a:schemeClr val="accent1">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solidFill>
                <a:srgbClr val="FFC000"/>
              </a:solidFill>
              <a:effectLst/>
              <a:uLnTx/>
              <a:uFillTx/>
              <a:latin typeface="等线"/>
              <a:ea typeface="等线" panose="02010600030101010101" pitchFamily="2" charset="-122"/>
              <a:cs typeface="+mn-cs"/>
            </a:endParaRPr>
          </a:p>
        </p:txBody>
      </p:sp>
      <p:graphicFrame>
        <p:nvGraphicFramePr>
          <p:cNvPr id="11" name="图示 10">
            <a:extLst>
              <a:ext uri="{FF2B5EF4-FFF2-40B4-BE49-F238E27FC236}">
                <a16:creationId xmlns:a16="http://schemas.microsoft.com/office/drawing/2014/main" id="{28C430CB-CADC-4D6B-A7DE-AA10513C524F}"/>
              </a:ext>
            </a:extLst>
          </p:cNvPr>
          <p:cNvGraphicFramePr/>
          <p:nvPr>
            <p:extLst>
              <p:ext uri="{D42A27DB-BD31-4B8C-83A1-F6EECF244321}">
                <p14:modId xmlns:p14="http://schemas.microsoft.com/office/powerpoint/2010/main" val="867111405"/>
              </p:ext>
            </p:extLst>
          </p:nvPr>
        </p:nvGraphicFramePr>
        <p:xfrm>
          <a:off x="-628761" y="301203"/>
          <a:ext cx="6787300" cy="4661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文本框 12">
            <a:extLst>
              <a:ext uri="{FF2B5EF4-FFF2-40B4-BE49-F238E27FC236}">
                <a16:creationId xmlns:a16="http://schemas.microsoft.com/office/drawing/2014/main" id="{EA149815-8539-4D1D-96B0-6FB3486094E7}"/>
              </a:ext>
            </a:extLst>
          </p:cNvPr>
          <p:cNvSpPr txBox="1"/>
          <p:nvPr/>
        </p:nvSpPr>
        <p:spPr>
          <a:xfrm>
            <a:off x="341728" y="5752199"/>
            <a:ext cx="971565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資料</a:t>
            </a:r>
            <a:r>
              <a:rPr kumimoji="0" lang="zh-TW"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來源</a:t>
            </a:r>
            <a:r>
              <a:rPr kumimoji="0" lang="en-US" altLang="zh-TW"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CN"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CN"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月國</a:t>
            </a:r>
            <a:r>
              <a:rPr kumimoji="0" lang="zh-CN"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家衞健</a:t>
            </a:r>
            <a:r>
              <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委</a:t>
            </a:r>
            <a:r>
              <a:rPr kumimoji="0" lang="zh-CN"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發</a:t>
            </a:r>
            <a:r>
              <a:rPr kumimoji="0" lang="zh-TW"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布</a:t>
            </a:r>
            <a:r>
              <a:rPr kumimoji="0" lang="zh-CN"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的</a:t>
            </a:r>
            <a:r>
              <a:rPr kumimoji="0" lang="en-US" altLang="zh-CN"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全國第六</a:t>
            </a:r>
            <a:r>
              <a:rPr kumimoji="0" lang="zh-CN" altLang="en-US"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次衞生</a:t>
            </a:r>
            <a:r>
              <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服務統計調查報告</a:t>
            </a:r>
            <a:r>
              <a:rPr kumimoji="0" lang="en-US" altLang="zh-CN"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lvl="0">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www.nhc.gov.cn/mohwsbwstjxxzx/s2908/202101/0838723e3f3a4adb835d970abd551665.shtml</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8" name="组合 30">
            <a:extLst>
              <a:ext uri="{FF2B5EF4-FFF2-40B4-BE49-F238E27FC236}">
                <a16:creationId xmlns:a16="http://schemas.microsoft.com/office/drawing/2014/main" id="{76CDDD21-D14F-47DF-81A9-275B1980DBB0}"/>
              </a:ext>
            </a:extLst>
          </p:cNvPr>
          <p:cNvGrpSpPr>
            <a:grpSpLocks/>
          </p:cNvGrpSpPr>
          <p:nvPr/>
        </p:nvGrpSpPr>
        <p:grpSpPr bwMode="auto">
          <a:xfrm>
            <a:off x="6158539" y="578509"/>
            <a:ext cx="3898843" cy="2387111"/>
            <a:chOff x="1563383" y="2033168"/>
            <a:chExt cx="3809572" cy="2784934"/>
          </a:xfrm>
        </p:grpSpPr>
        <p:sp>
          <p:nvSpPr>
            <p:cNvPr id="10" name="矩形: 圆角 83">
              <a:extLst>
                <a:ext uri="{FF2B5EF4-FFF2-40B4-BE49-F238E27FC236}">
                  <a16:creationId xmlns:a16="http://schemas.microsoft.com/office/drawing/2014/main" id="{79E31941-8031-42AD-9EB6-D33570027D31}"/>
                </a:ext>
              </a:extLst>
            </p:cNvPr>
            <p:cNvSpPr/>
            <p:nvPr/>
          </p:nvSpPr>
          <p:spPr>
            <a:xfrm>
              <a:off x="1563383" y="2033168"/>
              <a:ext cx="3809572" cy="2784934"/>
            </a:xfrm>
            <a:prstGeom prst="roundRect">
              <a:avLst>
                <a:gd name="adj" fmla="val 9297"/>
              </a:avLst>
            </a:prstGeom>
            <a:solidFill>
              <a:srgbClr val="21D0C2">
                <a:alpha val="13000"/>
              </a:srgbClr>
            </a:solidFill>
            <a:ln w="28575" cap="flat" cmpd="sng" algn="ctr">
              <a:solidFill>
                <a:srgbClr val="4472C4"/>
              </a:solidFill>
              <a:prstDash val="sysDot"/>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2" name="Content Placeholder 2">
              <a:extLst>
                <a:ext uri="{FF2B5EF4-FFF2-40B4-BE49-F238E27FC236}">
                  <a16:creationId xmlns:a16="http://schemas.microsoft.com/office/drawing/2014/main" id="{DEC066CA-EC1C-4E7D-9276-A8B10D672984}"/>
                </a:ext>
              </a:extLst>
            </p:cNvPr>
            <p:cNvSpPr txBox="1">
              <a:spLocks noChangeArrowheads="1"/>
            </p:cNvSpPr>
            <p:nvPr/>
          </p:nvSpPr>
          <p:spPr bwMode="auto">
            <a:xfrm>
              <a:off x="1638556" y="2033168"/>
              <a:ext cx="3589191" cy="238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28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國家已</a:t>
              </a:r>
              <a:r>
                <a:rPr kumimoji="0" lang="zh-CN" altLang="en-US" sz="28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經建立</a:t>
              </a:r>
              <a:r>
                <a:rPr kumimoji="0" lang="zh-TW" altLang="en-US" sz="28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起</a:t>
              </a:r>
              <a:r>
                <a:rPr kumimoji="0" lang="zh-CN" altLang="en-US" sz="2800" b="0" i="0" u="none" strike="noStrike" kern="0" cap="none" spc="0" normalizeH="0" baseline="0" noProof="0" dirty="0" smtClean="0">
                  <a:ln>
                    <a:noFill/>
                  </a:ln>
                  <a:effectLst/>
                  <a:uLnTx/>
                  <a:uFillTx/>
                  <a:latin typeface="DFKai-SB" panose="03000509000000000000" pitchFamily="65" charset="-120"/>
                  <a:ea typeface="DFKai-SB" panose="03000509000000000000" pitchFamily="65" charset="-120"/>
                  <a:cs typeface="+mn-cs"/>
                </a:rPr>
                <a:t>具規模</a:t>
              </a:r>
              <a:r>
                <a:rPr kumimoji="0" lang="zh-TW" altLang="en-US" sz="2800" b="0" i="0" u="none" strike="noStrike" kern="0" cap="none" spc="0" normalizeH="0" baseline="0" noProof="0" dirty="0" smtClean="0">
                  <a:ln>
                    <a:noFill/>
                  </a:ln>
                  <a:effectLst/>
                  <a:uLnTx/>
                  <a:uFillTx/>
                  <a:latin typeface="DFKai-SB" panose="03000509000000000000" pitchFamily="65" charset="-120"/>
                  <a:ea typeface="DFKai-SB" panose="03000509000000000000" pitchFamily="65" charset="-120"/>
                  <a:cs typeface="+mn-cs"/>
                </a:rPr>
                <a:t>的</a:t>
              </a:r>
              <a:r>
                <a:rPr kumimoji="0" lang="zh-TW" altLang="en-US" sz="2800" b="0" i="0" u="none" strike="noStrike" kern="0" cap="none" spc="0" normalizeH="0" baseline="0" noProof="0" dirty="0">
                  <a:ln>
                    <a:noFill/>
                  </a:ln>
                  <a:effectLst/>
                  <a:uLnTx/>
                  <a:uFillTx/>
                  <a:latin typeface="DFKai-SB" panose="03000509000000000000" pitchFamily="65" charset="-120"/>
                  <a:ea typeface="DFKai-SB" panose="03000509000000000000" pitchFamily="65" charset="-120"/>
                  <a:cs typeface="+mn-cs"/>
                </a:rPr>
                <a:t>全民醫保網，城鄉居民看病基本</a:t>
              </a:r>
              <a:r>
                <a:rPr kumimoji="0" lang="zh-TW" altLang="en-US" sz="2800" b="0" i="0" u="none" strike="noStrike" kern="0" cap="none" spc="0" normalizeH="0" baseline="0" noProof="0" dirty="0" smtClean="0">
                  <a:ln>
                    <a:noFill/>
                  </a:ln>
                  <a:effectLst/>
                  <a:uLnTx/>
                  <a:uFillTx/>
                  <a:latin typeface="DFKai-SB" panose="03000509000000000000" pitchFamily="65" charset="-120"/>
                  <a:ea typeface="DFKai-SB" panose="03000509000000000000" pitchFamily="65" charset="-120"/>
                  <a:cs typeface="+mn-cs"/>
                </a:rPr>
                <a:t>告別自費時代。</a:t>
              </a:r>
              <a:endParaRPr kumimoji="0" lang="zh-TW" altLang="en-US" sz="2800" b="0" i="0" u="none" strike="noStrike" kern="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grpSp>
      <p:grpSp>
        <p:nvGrpSpPr>
          <p:cNvPr id="15" name="组合 31">
            <a:extLst>
              <a:ext uri="{FF2B5EF4-FFF2-40B4-BE49-F238E27FC236}">
                <a16:creationId xmlns:a16="http://schemas.microsoft.com/office/drawing/2014/main" id="{1C8171FF-72C9-45E0-A0AB-806F77A01045}"/>
              </a:ext>
            </a:extLst>
          </p:cNvPr>
          <p:cNvGrpSpPr>
            <a:grpSpLocks/>
          </p:cNvGrpSpPr>
          <p:nvPr/>
        </p:nvGrpSpPr>
        <p:grpSpPr bwMode="auto">
          <a:xfrm>
            <a:off x="6232341" y="3267696"/>
            <a:ext cx="3825041" cy="2244830"/>
            <a:chOff x="6815295" y="3779498"/>
            <a:chExt cx="4737425" cy="2385806"/>
          </a:xfrm>
        </p:grpSpPr>
        <p:sp>
          <p:nvSpPr>
            <p:cNvPr id="17" name="矩形: 圆角 86">
              <a:extLst>
                <a:ext uri="{FF2B5EF4-FFF2-40B4-BE49-F238E27FC236}">
                  <a16:creationId xmlns:a16="http://schemas.microsoft.com/office/drawing/2014/main" id="{0FC14686-8779-4EB7-A7E8-F13B9D04970C}"/>
                </a:ext>
              </a:extLst>
            </p:cNvPr>
            <p:cNvSpPr/>
            <p:nvPr/>
          </p:nvSpPr>
          <p:spPr>
            <a:xfrm>
              <a:off x="6815295" y="3779498"/>
              <a:ext cx="4737425" cy="2385806"/>
            </a:xfrm>
            <a:prstGeom prst="roundRect">
              <a:avLst>
                <a:gd name="adj" fmla="val 9297"/>
              </a:avLst>
            </a:prstGeom>
            <a:solidFill>
              <a:srgbClr val="FF0000">
                <a:alpha val="13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8" name="Content Placeholder 2">
              <a:extLst>
                <a:ext uri="{FF2B5EF4-FFF2-40B4-BE49-F238E27FC236}">
                  <a16:creationId xmlns:a16="http://schemas.microsoft.com/office/drawing/2014/main" id="{7F8F0E68-734A-45E7-B4B9-388207300C75}"/>
                </a:ext>
              </a:extLst>
            </p:cNvPr>
            <p:cNvSpPr txBox="1">
              <a:spLocks noChangeArrowheads="1"/>
            </p:cNvSpPr>
            <p:nvPr/>
          </p:nvSpPr>
          <p:spPr bwMode="auto">
            <a:xfrm>
              <a:off x="7022620" y="3779498"/>
              <a:ext cx="4530100" cy="227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愛滋病</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、結核病、血吸蟲病、包蟲病、麻風病</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等傳染病</a:t>
              </a:r>
              <a:r>
                <a:rPr kumimoji="0" lang="zh-TW"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患者獲得免費藥物治療。</a:t>
              </a:r>
            </a:p>
          </p:txBody>
        </p:sp>
      </p:grpSp>
      <p:sp>
        <p:nvSpPr>
          <p:cNvPr id="1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0627047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09B11804-A2D4-4041-A89F-6B022654BFFA}"/>
              </a:ext>
            </a:extLst>
          </p:cNvPr>
          <p:cNvSpPr/>
          <p:nvPr/>
        </p:nvSpPr>
        <p:spPr bwMode="auto">
          <a:xfrm>
            <a:off x="2353196" y="3966365"/>
            <a:ext cx="9236382" cy="2534188"/>
          </a:xfrm>
          <a:prstGeom prst="roundRect">
            <a:avLst>
              <a:gd name="adj" fmla="val 10188"/>
            </a:avLst>
          </a:prstGeom>
          <a:solidFill>
            <a:srgbClr val="E2F3E0"/>
          </a:solidFill>
          <a:ln w="28575">
            <a:solidFill>
              <a:srgbClr val="4472C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矩形: 圆角 10">
            <a:extLst>
              <a:ext uri="{FF2B5EF4-FFF2-40B4-BE49-F238E27FC236}">
                <a16:creationId xmlns:a16="http://schemas.microsoft.com/office/drawing/2014/main" id="{59B45C67-9949-4F39-8042-A402B1D256DA}"/>
              </a:ext>
            </a:extLst>
          </p:cNvPr>
          <p:cNvSpPr/>
          <p:nvPr/>
        </p:nvSpPr>
        <p:spPr bwMode="auto">
          <a:xfrm>
            <a:off x="2353196" y="1214026"/>
            <a:ext cx="9150650" cy="2516824"/>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14" name="组合 13">
            <a:extLst>
              <a:ext uri="{FF2B5EF4-FFF2-40B4-BE49-F238E27FC236}">
                <a16:creationId xmlns:a16="http://schemas.microsoft.com/office/drawing/2014/main" id="{D4D7A804-13E9-49C1-A76A-E46B65BE360B}"/>
              </a:ext>
            </a:extLst>
          </p:cNvPr>
          <p:cNvGrpSpPr/>
          <p:nvPr/>
        </p:nvGrpSpPr>
        <p:grpSpPr>
          <a:xfrm>
            <a:off x="425078" y="708512"/>
            <a:ext cx="1616060" cy="1572598"/>
            <a:chOff x="6332648" y="2498487"/>
            <a:chExt cx="4380120" cy="4262323"/>
          </a:xfrm>
        </p:grpSpPr>
        <p:sp>
          <p:nvSpPr>
            <p:cNvPr id="17" name="Freeform 83">
              <a:extLst>
                <a:ext uri="{FF2B5EF4-FFF2-40B4-BE49-F238E27FC236}">
                  <a16:creationId xmlns:a16="http://schemas.microsoft.com/office/drawing/2014/main" id="{74ADD31F-9AB9-4AB3-B376-B6DB6AA3CD3E}"/>
                </a:ext>
              </a:extLst>
            </p:cNvPr>
            <p:cNvSpPr>
              <a:spLocks/>
            </p:cNvSpPr>
            <p:nvPr/>
          </p:nvSpPr>
          <p:spPr bwMode="auto">
            <a:xfrm flipH="1">
              <a:off x="6683645" y="2498487"/>
              <a:ext cx="2128367" cy="3215769"/>
            </a:xfrm>
            <a:custGeom>
              <a:avLst/>
              <a:gdLst>
                <a:gd name="T0" fmla="*/ 858 w 1058"/>
                <a:gd name="T1" fmla="*/ 1691 h 1691"/>
                <a:gd name="T2" fmla="*/ 200 w 1058"/>
                <a:gd name="T3" fmla="*/ 1691 h 1691"/>
                <a:gd name="T4" fmla="*/ 0 w 1058"/>
                <a:gd name="T5" fmla="*/ 1491 h 1691"/>
                <a:gd name="T6" fmla="*/ 0 w 1058"/>
                <a:gd name="T7" fmla="*/ 529 h 1691"/>
                <a:gd name="T8" fmla="*/ 529 w 1058"/>
                <a:gd name="T9" fmla="*/ 0 h 1691"/>
                <a:gd name="T10" fmla="*/ 1058 w 1058"/>
                <a:gd name="T11" fmla="*/ 529 h 1691"/>
                <a:gd name="T12" fmla="*/ 1058 w 1058"/>
                <a:gd name="T13" fmla="*/ 1491 h 1691"/>
                <a:gd name="T14" fmla="*/ 858 w 1058"/>
                <a:gd name="T15" fmla="*/ 1691 h 16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8" h="1691">
                  <a:moveTo>
                    <a:pt x="858" y="1691"/>
                  </a:moveTo>
                  <a:cubicBezTo>
                    <a:pt x="200" y="1691"/>
                    <a:pt x="200" y="1691"/>
                    <a:pt x="200" y="1691"/>
                  </a:cubicBezTo>
                  <a:cubicBezTo>
                    <a:pt x="89" y="1691"/>
                    <a:pt x="0" y="1601"/>
                    <a:pt x="0" y="1491"/>
                  </a:cubicBezTo>
                  <a:cubicBezTo>
                    <a:pt x="0" y="529"/>
                    <a:pt x="0" y="529"/>
                    <a:pt x="0" y="529"/>
                  </a:cubicBezTo>
                  <a:cubicBezTo>
                    <a:pt x="0" y="237"/>
                    <a:pt x="237" y="0"/>
                    <a:pt x="529" y="0"/>
                  </a:cubicBezTo>
                  <a:cubicBezTo>
                    <a:pt x="821" y="0"/>
                    <a:pt x="1058" y="237"/>
                    <a:pt x="1058" y="529"/>
                  </a:cubicBezTo>
                  <a:cubicBezTo>
                    <a:pt x="1058" y="1491"/>
                    <a:pt x="1058" y="1491"/>
                    <a:pt x="1058" y="1491"/>
                  </a:cubicBezTo>
                  <a:cubicBezTo>
                    <a:pt x="1058" y="1601"/>
                    <a:pt x="969" y="1691"/>
                    <a:pt x="858" y="1691"/>
                  </a:cubicBezTo>
                </a:path>
              </a:pathLst>
            </a:custGeom>
            <a:solidFill>
              <a:srgbClr val="586B8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8" name="Freeform 84">
              <a:extLst>
                <a:ext uri="{FF2B5EF4-FFF2-40B4-BE49-F238E27FC236}">
                  <a16:creationId xmlns:a16="http://schemas.microsoft.com/office/drawing/2014/main" id="{78339A4C-FB14-466B-AF23-BAE548DE2C49}"/>
                </a:ext>
              </a:extLst>
            </p:cNvPr>
            <p:cNvSpPr>
              <a:spLocks/>
            </p:cNvSpPr>
            <p:nvPr/>
          </p:nvSpPr>
          <p:spPr bwMode="auto">
            <a:xfrm flipH="1">
              <a:off x="6683645" y="2498487"/>
              <a:ext cx="2128367" cy="3215769"/>
            </a:xfrm>
            <a:custGeom>
              <a:avLst/>
              <a:gdLst>
                <a:gd name="T0" fmla="*/ 858 w 1058"/>
                <a:gd name="T1" fmla="*/ 1691 h 1691"/>
                <a:gd name="T2" fmla="*/ 200 w 1058"/>
                <a:gd name="T3" fmla="*/ 1691 h 1691"/>
                <a:gd name="T4" fmla="*/ 0 w 1058"/>
                <a:gd name="T5" fmla="*/ 1491 h 1691"/>
                <a:gd name="T6" fmla="*/ 0 w 1058"/>
                <a:gd name="T7" fmla="*/ 529 h 1691"/>
                <a:gd name="T8" fmla="*/ 529 w 1058"/>
                <a:gd name="T9" fmla="*/ 0 h 1691"/>
                <a:gd name="T10" fmla="*/ 1058 w 1058"/>
                <a:gd name="T11" fmla="*/ 529 h 1691"/>
                <a:gd name="T12" fmla="*/ 1058 w 1058"/>
                <a:gd name="T13" fmla="*/ 1491 h 1691"/>
                <a:gd name="T14" fmla="*/ 858 w 1058"/>
                <a:gd name="T15" fmla="*/ 1691 h 16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8" h="1691">
                  <a:moveTo>
                    <a:pt x="858" y="1691"/>
                  </a:moveTo>
                  <a:cubicBezTo>
                    <a:pt x="200" y="1691"/>
                    <a:pt x="200" y="1691"/>
                    <a:pt x="200" y="1691"/>
                  </a:cubicBezTo>
                  <a:cubicBezTo>
                    <a:pt x="89" y="1691"/>
                    <a:pt x="0" y="1601"/>
                    <a:pt x="0" y="1491"/>
                  </a:cubicBezTo>
                  <a:cubicBezTo>
                    <a:pt x="0" y="529"/>
                    <a:pt x="0" y="529"/>
                    <a:pt x="0" y="529"/>
                  </a:cubicBezTo>
                  <a:cubicBezTo>
                    <a:pt x="0" y="237"/>
                    <a:pt x="237" y="0"/>
                    <a:pt x="529" y="0"/>
                  </a:cubicBezTo>
                  <a:cubicBezTo>
                    <a:pt x="821" y="0"/>
                    <a:pt x="1058" y="237"/>
                    <a:pt x="1058" y="529"/>
                  </a:cubicBezTo>
                  <a:cubicBezTo>
                    <a:pt x="1058" y="1491"/>
                    <a:pt x="1058" y="1491"/>
                    <a:pt x="1058" y="1491"/>
                  </a:cubicBezTo>
                  <a:cubicBezTo>
                    <a:pt x="1058" y="1601"/>
                    <a:pt x="969" y="1691"/>
                    <a:pt x="858" y="1691"/>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9" name="Freeform 6">
              <a:extLst>
                <a:ext uri="{FF2B5EF4-FFF2-40B4-BE49-F238E27FC236}">
                  <a16:creationId xmlns:a16="http://schemas.microsoft.com/office/drawing/2014/main" id="{FD93A194-8D10-4B35-87B7-027593D12015}"/>
                </a:ext>
              </a:extLst>
            </p:cNvPr>
            <p:cNvSpPr>
              <a:spLocks/>
            </p:cNvSpPr>
            <p:nvPr/>
          </p:nvSpPr>
          <p:spPr bwMode="auto">
            <a:xfrm>
              <a:off x="6461648" y="5297102"/>
              <a:ext cx="2445850" cy="1454707"/>
            </a:xfrm>
            <a:custGeom>
              <a:avLst/>
              <a:gdLst>
                <a:gd name="T0" fmla="*/ 1581 w 1581"/>
                <a:gd name="T1" fmla="*/ 1108 h 1108"/>
                <a:gd name="T2" fmla="*/ 201 w 1581"/>
                <a:gd name="T3" fmla="*/ 1108 h 1108"/>
                <a:gd name="T4" fmla="*/ 0 w 1581"/>
                <a:gd name="T5" fmla="*/ 906 h 1108"/>
                <a:gd name="T6" fmla="*/ 0 w 1581"/>
                <a:gd name="T7" fmla="*/ 418 h 1108"/>
                <a:gd name="T8" fmla="*/ 70 w 1581"/>
                <a:gd name="T9" fmla="*/ 266 h 1108"/>
                <a:gd name="T10" fmla="*/ 382 w 1581"/>
                <a:gd name="T11" fmla="*/ 0 h 1108"/>
                <a:gd name="T12" fmla="*/ 1199 w 1581"/>
                <a:gd name="T13" fmla="*/ 0 h 1108"/>
                <a:gd name="T14" fmla="*/ 1511 w 1581"/>
                <a:gd name="T15" fmla="*/ 266 h 1108"/>
                <a:gd name="T16" fmla="*/ 1581 w 1581"/>
                <a:gd name="T17" fmla="*/ 418 h 1108"/>
                <a:gd name="T18" fmla="*/ 1581 w 1581"/>
                <a:gd name="T19" fmla="*/ 1108 h 1108"/>
                <a:gd name="connsiteX0" fmla="*/ 10018 w 10018"/>
                <a:gd name="connsiteY0" fmla="*/ 10177 h 10177"/>
                <a:gd name="connsiteX1" fmla="*/ 1289 w 10018"/>
                <a:gd name="connsiteY1" fmla="*/ 10177 h 10177"/>
                <a:gd name="connsiteX2" fmla="*/ 18 w 10018"/>
                <a:gd name="connsiteY2" fmla="*/ 8354 h 10177"/>
                <a:gd name="connsiteX3" fmla="*/ 18 w 10018"/>
                <a:gd name="connsiteY3" fmla="*/ 3950 h 10177"/>
                <a:gd name="connsiteX4" fmla="*/ 461 w 10018"/>
                <a:gd name="connsiteY4" fmla="*/ 2578 h 10177"/>
                <a:gd name="connsiteX5" fmla="*/ 3622 w 10018"/>
                <a:gd name="connsiteY5" fmla="*/ 177 h 10177"/>
                <a:gd name="connsiteX6" fmla="*/ 7602 w 10018"/>
                <a:gd name="connsiteY6" fmla="*/ 177 h 10177"/>
                <a:gd name="connsiteX7" fmla="*/ 9575 w 10018"/>
                <a:gd name="connsiteY7" fmla="*/ 2578 h 10177"/>
                <a:gd name="connsiteX8" fmla="*/ 10018 w 10018"/>
                <a:gd name="connsiteY8" fmla="*/ 3950 h 10177"/>
                <a:gd name="connsiteX9" fmla="*/ 10018 w 10018"/>
                <a:gd name="connsiteY9" fmla="*/ 10177 h 10177"/>
                <a:gd name="connsiteX0" fmla="*/ 10018 w 10018"/>
                <a:gd name="connsiteY0" fmla="*/ 10166 h 10166"/>
                <a:gd name="connsiteX1" fmla="*/ 1289 w 10018"/>
                <a:gd name="connsiteY1" fmla="*/ 10166 h 10166"/>
                <a:gd name="connsiteX2" fmla="*/ 18 w 10018"/>
                <a:gd name="connsiteY2" fmla="*/ 8343 h 10166"/>
                <a:gd name="connsiteX3" fmla="*/ 18 w 10018"/>
                <a:gd name="connsiteY3" fmla="*/ 3939 h 10166"/>
                <a:gd name="connsiteX4" fmla="*/ 461 w 10018"/>
                <a:gd name="connsiteY4" fmla="*/ 2567 h 10166"/>
                <a:gd name="connsiteX5" fmla="*/ 3622 w 10018"/>
                <a:gd name="connsiteY5" fmla="*/ 166 h 10166"/>
                <a:gd name="connsiteX6" fmla="*/ 6519 w 10018"/>
                <a:gd name="connsiteY6" fmla="*/ 470 h 10166"/>
                <a:gd name="connsiteX7" fmla="*/ 9575 w 10018"/>
                <a:gd name="connsiteY7" fmla="*/ 2567 h 10166"/>
                <a:gd name="connsiteX8" fmla="*/ 10018 w 10018"/>
                <a:gd name="connsiteY8" fmla="*/ 3939 h 10166"/>
                <a:gd name="connsiteX9" fmla="*/ 10018 w 10018"/>
                <a:gd name="connsiteY9" fmla="*/ 10166 h 10166"/>
                <a:gd name="connsiteX0" fmla="*/ 10732 w 10732"/>
                <a:gd name="connsiteY0" fmla="*/ 10166 h 10166"/>
                <a:gd name="connsiteX1" fmla="*/ 2003 w 10732"/>
                <a:gd name="connsiteY1" fmla="*/ 10166 h 10166"/>
                <a:gd name="connsiteX2" fmla="*/ 732 w 10732"/>
                <a:gd name="connsiteY2" fmla="*/ 8343 h 10166"/>
                <a:gd name="connsiteX3" fmla="*/ 0 w 10732"/>
                <a:gd name="connsiteY3" fmla="*/ 7675 h 10166"/>
                <a:gd name="connsiteX4" fmla="*/ 732 w 10732"/>
                <a:gd name="connsiteY4" fmla="*/ 3939 h 10166"/>
                <a:gd name="connsiteX5" fmla="*/ 1175 w 10732"/>
                <a:gd name="connsiteY5" fmla="*/ 2567 h 10166"/>
                <a:gd name="connsiteX6" fmla="*/ 4336 w 10732"/>
                <a:gd name="connsiteY6" fmla="*/ 166 h 10166"/>
                <a:gd name="connsiteX7" fmla="*/ 7233 w 10732"/>
                <a:gd name="connsiteY7" fmla="*/ 470 h 10166"/>
                <a:gd name="connsiteX8" fmla="*/ 10289 w 10732"/>
                <a:gd name="connsiteY8" fmla="*/ 2567 h 10166"/>
                <a:gd name="connsiteX9" fmla="*/ 10732 w 10732"/>
                <a:gd name="connsiteY9" fmla="*/ 3939 h 10166"/>
                <a:gd name="connsiteX10" fmla="*/ 10732 w 10732"/>
                <a:gd name="connsiteY10" fmla="*/ 10166 h 10166"/>
                <a:gd name="connsiteX0" fmla="*/ 10732 w 10732"/>
                <a:gd name="connsiteY0" fmla="*/ 10166 h 10230"/>
                <a:gd name="connsiteX1" fmla="*/ 2003 w 10732"/>
                <a:gd name="connsiteY1" fmla="*/ 10166 h 10230"/>
                <a:gd name="connsiteX2" fmla="*/ 275 w 10732"/>
                <a:gd name="connsiteY2" fmla="*/ 9288 h 10230"/>
                <a:gd name="connsiteX3" fmla="*/ 0 w 10732"/>
                <a:gd name="connsiteY3" fmla="*/ 7675 h 10230"/>
                <a:gd name="connsiteX4" fmla="*/ 732 w 10732"/>
                <a:gd name="connsiteY4" fmla="*/ 3939 h 10230"/>
                <a:gd name="connsiteX5" fmla="*/ 1175 w 10732"/>
                <a:gd name="connsiteY5" fmla="*/ 2567 h 10230"/>
                <a:gd name="connsiteX6" fmla="*/ 4336 w 10732"/>
                <a:gd name="connsiteY6" fmla="*/ 166 h 10230"/>
                <a:gd name="connsiteX7" fmla="*/ 7233 w 10732"/>
                <a:gd name="connsiteY7" fmla="*/ 470 h 10230"/>
                <a:gd name="connsiteX8" fmla="*/ 10289 w 10732"/>
                <a:gd name="connsiteY8" fmla="*/ 2567 h 10230"/>
                <a:gd name="connsiteX9" fmla="*/ 10732 w 10732"/>
                <a:gd name="connsiteY9" fmla="*/ 3939 h 10230"/>
                <a:gd name="connsiteX10" fmla="*/ 10732 w 10732"/>
                <a:gd name="connsiteY10" fmla="*/ 10166 h 10230"/>
                <a:gd name="connsiteX0" fmla="*/ 10732 w 10732"/>
                <a:gd name="connsiteY0" fmla="*/ 10166 h 10230"/>
                <a:gd name="connsiteX1" fmla="*/ 2003 w 10732"/>
                <a:gd name="connsiteY1" fmla="*/ 10166 h 10230"/>
                <a:gd name="connsiteX2" fmla="*/ 275 w 10732"/>
                <a:gd name="connsiteY2" fmla="*/ 9288 h 10230"/>
                <a:gd name="connsiteX3" fmla="*/ 0 w 10732"/>
                <a:gd name="connsiteY3" fmla="*/ 7675 h 10230"/>
                <a:gd name="connsiteX4" fmla="*/ 637 w 10732"/>
                <a:gd name="connsiteY4" fmla="*/ 3807 h 10230"/>
                <a:gd name="connsiteX5" fmla="*/ 1175 w 10732"/>
                <a:gd name="connsiteY5" fmla="*/ 2567 h 10230"/>
                <a:gd name="connsiteX6" fmla="*/ 4336 w 10732"/>
                <a:gd name="connsiteY6" fmla="*/ 166 h 10230"/>
                <a:gd name="connsiteX7" fmla="*/ 7233 w 10732"/>
                <a:gd name="connsiteY7" fmla="*/ 470 h 10230"/>
                <a:gd name="connsiteX8" fmla="*/ 10289 w 10732"/>
                <a:gd name="connsiteY8" fmla="*/ 2567 h 10230"/>
                <a:gd name="connsiteX9" fmla="*/ 10732 w 10732"/>
                <a:gd name="connsiteY9" fmla="*/ 3939 h 10230"/>
                <a:gd name="connsiteX10" fmla="*/ 10732 w 10732"/>
                <a:gd name="connsiteY10" fmla="*/ 10166 h 10230"/>
                <a:gd name="connsiteX0" fmla="*/ 10732 w 10732"/>
                <a:gd name="connsiteY0" fmla="*/ 10042 h 10106"/>
                <a:gd name="connsiteX1" fmla="*/ 2003 w 10732"/>
                <a:gd name="connsiteY1" fmla="*/ 10042 h 10106"/>
                <a:gd name="connsiteX2" fmla="*/ 275 w 10732"/>
                <a:gd name="connsiteY2" fmla="*/ 9164 h 10106"/>
                <a:gd name="connsiteX3" fmla="*/ 0 w 10732"/>
                <a:gd name="connsiteY3" fmla="*/ 7551 h 10106"/>
                <a:gd name="connsiteX4" fmla="*/ 637 w 10732"/>
                <a:gd name="connsiteY4" fmla="*/ 3683 h 10106"/>
                <a:gd name="connsiteX5" fmla="*/ 1175 w 10732"/>
                <a:gd name="connsiteY5" fmla="*/ 2443 h 10106"/>
                <a:gd name="connsiteX6" fmla="*/ 4336 w 10732"/>
                <a:gd name="connsiteY6" fmla="*/ 211 h 10106"/>
                <a:gd name="connsiteX7" fmla="*/ 7233 w 10732"/>
                <a:gd name="connsiteY7" fmla="*/ 346 h 10106"/>
                <a:gd name="connsiteX8" fmla="*/ 10289 w 10732"/>
                <a:gd name="connsiteY8" fmla="*/ 2443 h 10106"/>
                <a:gd name="connsiteX9" fmla="*/ 10732 w 10732"/>
                <a:gd name="connsiteY9" fmla="*/ 3815 h 10106"/>
                <a:gd name="connsiteX10" fmla="*/ 10732 w 10732"/>
                <a:gd name="connsiteY10" fmla="*/ 10042 h 1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32" h="10106">
                  <a:moveTo>
                    <a:pt x="10732" y="10042"/>
                  </a:moveTo>
                  <a:cubicBezTo>
                    <a:pt x="7822" y="10042"/>
                    <a:pt x="3746" y="10188"/>
                    <a:pt x="2003" y="10042"/>
                  </a:cubicBezTo>
                  <a:cubicBezTo>
                    <a:pt x="260" y="9896"/>
                    <a:pt x="609" y="9579"/>
                    <a:pt x="275" y="9164"/>
                  </a:cubicBezTo>
                  <a:cubicBezTo>
                    <a:pt x="-59" y="8749"/>
                    <a:pt x="16" y="7625"/>
                    <a:pt x="0" y="7551"/>
                  </a:cubicBezTo>
                  <a:cubicBezTo>
                    <a:pt x="244" y="6306"/>
                    <a:pt x="441" y="4534"/>
                    <a:pt x="637" y="3683"/>
                  </a:cubicBezTo>
                  <a:cubicBezTo>
                    <a:pt x="833" y="2832"/>
                    <a:pt x="559" y="3022"/>
                    <a:pt x="1175" y="2443"/>
                  </a:cubicBezTo>
                  <a:cubicBezTo>
                    <a:pt x="1791" y="1864"/>
                    <a:pt x="3326" y="560"/>
                    <a:pt x="4336" y="211"/>
                  </a:cubicBezTo>
                  <a:cubicBezTo>
                    <a:pt x="5346" y="-138"/>
                    <a:pt x="6241" y="-26"/>
                    <a:pt x="7233" y="346"/>
                  </a:cubicBezTo>
                  <a:cubicBezTo>
                    <a:pt x="8225" y="718"/>
                    <a:pt x="10289" y="2443"/>
                    <a:pt x="10289" y="2443"/>
                  </a:cubicBezTo>
                  <a:cubicBezTo>
                    <a:pt x="10568" y="2786"/>
                    <a:pt x="10732" y="3291"/>
                    <a:pt x="10732" y="3815"/>
                  </a:cubicBezTo>
                  <a:lnTo>
                    <a:pt x="10732" y="10042"/>
                  </a:lnTo>
                  <a:close/>
                </a:path>
              </a:pathLst>
            </a:custGeom>
            <a:solidFill>
              <a:srgbClr val="FFA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0" name="Freeform 85">
              <a:extLst>
                <a:ext uri="{FF2B5EF4-FFF2-40B4-BE49-F238E27FC236}">
                  <a16:creationId xmlns:a16="http://schemas.microsoft.com/office/drawing/2014/main" id="{E2CFDA30-11DF-4A88-AD71-407A041DC02C}"/>
                </a:ext>
              </a:extLst>
            </p:cNvPr>
            <p:cNvSpPr>
              <a:spLocks/>
            </p:cNvSpPr>
            <p:nvPr/>
          </p:nvSpPr>
          <p:spPr bwMode="auto">
            <a:xfrm flipH="1">
              <a:off x="6681784" y="3945319"/>
              <a:ext cx="359069" cy="522761"/>
            </a:xfrm>
            <a:custGeom>
              <a:avLst/>
              <a:gdLst>
                <a:gd name="T0" fmla="*/ 41 w 178"/>
                <a:gd name="T1" fmla="*/ 275 h 275"/>
                <a:gd name="T2" fmla="*/ 28 w 178"/>
                <a:gd name="T3" fmla="*/ 14 h 275"/>
                <a:gd name="T4" fmla="*/ 142 w 178"/>
                <a:gd name="T5" fmla="*/ 33 h 275"/>
                <a:gd name="T6" fmla="*/ 41 w 178"/>
                <a:gd name="T7" fmla="*/ 275 h 275"/>
              </a:gdLst>
              <a:ahLst/>
              <a:cxnLst>
                <a:cxn ang="0">
                  <a:pos x="T0" y="T1"/>
                </a:cxn>
                <a:cxn ang="0">
                  <a:pos x="T2" y="T3"/>
                </a:cxn>
                <a:cxn ang="0">
                  <a:pos x="T4" y="T5"/>
                </a:cxn>
                <a:cxn ang="0">
                  <a:pos x="T6" y="T7"/>
                </a:cxn>
              </a:cxnLst>
              <a:rect l="0" t="0" r="r" b="b"/>
              <a:pathLst>
                <a:path w="178" h="275">
                  <a:moveTo>
                    <a:pt x="41" y="275"/>
                  </a:moveTo>
                  <a:cubicBezTo>
                    <a:pt x="0" y="182"/>
                    <a:pt x="28" y="14"/>
                    <a:pt x="28" y="14"/>
                  </a:cubicBezTo>
                  <a:cubicBezTo>
                    <a:pt x="28" y="14"/>
                    <a:pt x="120" y="0"/>
                    <a:pt x="142" y="33"/>
                  </a:cubicBezTo>
                  <a:cubicBezTo>
                    <a:pt x="178" y="86"/>
                    <a:pt x="162" y="275"/>
                    <a:pt x="41" y="275"/>
                  </a:cubicBezTo>
                </a:path>
              </a:pathLst>
            </a:custGeom>
            <a:solidFill>
              <a:srgbClr val="FFDEC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1" name="Freeform 86">
              <a:extLst>
                <a:ext uri="{FF2B5EF4-FFF2-40B4-BE49-F238E27FC236}">
                  <a16:creationId xmlns:a16="http://schemas.microsoft.com/office/drawing/2014/main" id="{D8BC4897-8C9A-41B1-B37C-462EE3E0E21D}"/>
                </a:ext>
              </a:extLst>
            </p:cNvPr>
            <p:cNvSpPr>
              <a:spLocks/>
            </p:cNvSpPr>
            <p:nvPr/>
          </p:nvSpPr>
          <p:spPr bwMode="auto">
            <a:xfrm flipH="1">
              <a:off x="6724575" y="3945319"/>
              <a:ext cx="275348" cy="153132"/>
            </a:xfrm>
            <a:custGeom>
              <a:avLst/>
              <a:gdLst>
                <a:gd name="T0" fmla="*/ 8 w 137"/>
                <a:gd name="T1" fmla="*/ 14 h 80"/>
                <a:gd name="T2" fmla="*/ 0 w 137"/>
                <a:gd name="T3" fmla="*/ 80 h 80"/>
                <a:gd name="T4" fmla="*/ 137 w 137"/>
                <a:gd name="T5" fmla="*/ 80 h 80"/>
                <a:gd name="T6" fmla="*/ 122 w 137"/>
                <a:gd name="T7" fmla="*/ 33 h 80"/>
                <a:gd name="T8" fmla="*/ 8 w 137"/>
                <a:gd name="T9" fmla="*/ 14 h 80"/>
              </a:gdLst>
              <a:ahLst/>
              <a:cxnLst>
                <a:cxn ang="0">
                  <a:pos x="T0" y="T1"/>
                </a:cxn>
                <a:cxn ang="0">
                  <a:pos x="T2" y="T3"/>
                </a:cxn>
                <a:cxn ang="0">
                  <a:pos x="T4" y="T5"/>
                </a:cxn>
                <a:cxn ang="0">
                  <a:pos x="T6" y="T7"/>
                </a:cxn>
                <a:cxn ang="0">
                  <a:pos x="T8" y="T9"/>
                </a:cxn>
              </a:cxnLst>
              <a:rect l="0" t="0" r="r" b="b"/>
              <a:pathLst>
                <a:path w="137" h="80">
                  <a:moveTo>
                    <a:pt x="8" y="14"/>
                  </a:moveTo>
                  <a:cubicBezTo>
                    <a:pt x="8" y="14"/>
                    <a:pt x="3" y="41"/>
                    <a:pt x="0" y="80"/>
                  </a:cubicBezTo>
                  <a:cubicBezTo>
                    <a:pt x="0" y="80"/>
                    <a:pt x="76" y="34"/>
                    <a:pt x="137" y="80"/>
                  </a:cubicBezTo>
                  <a:cubicBezTo>
                    <a:pt x="134" y="62"/>
                    <a:pt x="130" y="44"/>
                    <a:pt x="122" y="33"/>
                  </a:cubicBezTo>
                  <a:cubicBezTo>
                    <a:pt x="100" y="0"/>
                    <a:pt x="8" y="14"/>
                    <a:pt x="8" y="14"/>
                  </a:cubicBezTo>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2" name="Freeform 87">
              <a:extLst>
                <a:ext uri="{FF2B5EF4-FFF2-40B4-BE49-F238E27FC236}">
                  <a16:creationId xmlns:a16="http://schemas.microsoft.com/office/drawing/2014/main" id="{BB692AED-E10F-4322-B5BF-43A006E7945D}"/>
                </a:ext>
              </a:extLst>
            </p:cNvPr>
            <p:cNvSpPr>
              <a:spLocks/>
            </p:cNvSpPr>
            <p:nvPr/>
          </p:nvSpPr>
          <p:spPr bwMode="auto">
            <a:xfrm flipH="1">
              <a:off x="6681784" y="3945319"/>
              <a:ext cx="359069" cy="522761"/>
            </a:xfrm>
            <a:custGeom>
              <a:avLst/>
              <a:gdLst>
                <a:gd name="T0" fmla="*/ 41 w 178"/>
                <a:gd name="T1" fmla="*/ 275 h 275"/>
                <a:gd name="T2" fmla="*/ 28 w 178"/>
                <a:gd name="T3" fmla="*/ 14 h 275"/>
                <a:gd name="T4" fmla="*/ 142 w 178"/>
                <a:gd name="T5" fmla="*/ 33 h 275"/>
                <a:gd name="T6" fmla="*/ 41 w 178"/>
                <a:gd name="T7" fmla="*/ 275 h 275"/>
              </a:gdLst>
              <a:ahLst/>
              <a:cxnLst>
                <a:cxn ang="0">
                  <a:pos x="T0" y="T1"/>
                </a:cxn>
                <a:cxn ang="0">
                  <a:pos x="T2" y="T3"/>
                </a:cxn>
                <a:cxn ang="0">
                  <a:pos x="T4" y="T5"/>
                </a:cxn>
                <a:cxn ang="0">
                  <a:pos x="T6" y="T7"/>
                </a:cxn>
              </a:cxnLst>
              <a:rect l="0" t="0" r="r" b="b"/>
              <a:pathLst>
                <a:path w="178" h="275">
                  <a:moveTo>
                    <a:pt x="41" y="275"/>
                  </a:moveTo>
                  <a:cubicBezTo>
                    <a:pt x="0" y="182"/>
                    <a:pt x="28" y="14"/>
                    <a:pt x="28" y="14"/>
                  </a:cubicBezTo>
                  <a:cubicBezTo>
                    <a:pt x="28" y="14"/>
                    <a:pt x="120" y="0"/>
                    <a:pt x="142" y="33"/>
                  </a:cubicBezTo>
                  <a:cubicBezTo>
                    <a:pt x="178" y="86"/>
                    <a:pt x="162" y="275"/>
                    <a:pt x="41" y="275"/>
                  </a:cubicBezTo>
                  <a:close/>
                </a:path>
              </a:pathLst>
            </a:custGeom>
            <a:noFill/>
            <a:ln w="412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3" name="Freeform 90">
              <a:extLst>
                <a:ext uri="{FF2B5EF4-FFF2-40B4-BE49-F238E27FC236}">
                  <a16:creationId xmlns:a16="http://schemas.microsoft.com/office/drawing/2014/main" id="{97C33B26-846C-4C12-95FC-5F984DF8AC1B}"/>
                </a:ext>
              </a:extLst>
            </p:cNvPr>
            <p:cNvSpPr>
              <a:spLocks/>
            </p:cNvSpPr>
            <p:nvPr/>
          </p:nvSpPr>
          <p:spPr bwMode="auto">
            <a:xfrm flipH="1">
              <a:off x="6332648" y="5228459"/>
              <a:ext cx="1547273" cy="1369489"/>
            </a:xfrm>
            <a:custGeom>
              <a:avLst/>
              <a:gdLst>
                <a:gd name="T0" fmla="*/ 518 w 721"/>
                <a:gd name="T1" fmla="*/ 154 h 563"/>
                <a:gd name="T2" fmla="*/ 66 w 721"/>
                <a:gd name="T3" fmla="*/ 0 h 563"/>
                <a:gd name="T4" fmla="*/ 0 w 721"/>
                <a:gd name="T5" fmla="*/ 22 h 563"/>
                <a:gd name="T6" fmla="*/ 385 w 721"/>
                <a:gd name="T7" fmla="*/ 154 h 563"/>
                <a:gd name="T8" fmla="*/ 588 w 721"/>
                <a:gd name="T9" fmla="*/ 421 h 563"/>
                <a:gd name="T10" fmla="*/ 588 w 721"/>
                <a:gd name="T11" fmla="*/ 563 h 563"/>
                <a:gd name="T12" fmla="*/ 721 w 721"/>
                <a:gd name="T13" fmla="*/ 563 h 563"/>
                <a:gd name="T14" fmla="*/ 721 w 721"/>
                <a:gd name="T15" fmla="*/ 421 h 563"/>
                <a:gd name="T16" fmla="*/ 518 w 721"/>
                <a:gd name="T17" fmla="*/ 154 h 563"/>
                <a:gd name="connsiteX0" fmla="*/ 7184 w 10641"/>
                <a:gd name="connsiteY0" fmla="*/ 2735 h 10733"/>
                <a:gd name="connsiteX1" fmla="*/ 915 w 10641"/>
                <a:gd name="connsiteY1" fmla="*/ 0 h 10733"/>
                <a:gd name="connsiteX2" fmla="*/ 0 w 10641"/>
                <a:gd name="connsiteY2" fmla="*/ 391 h 10733"/>
                <a:gd name="connsiteX3" fmla="*/ 5340 w 10641"/>
                <a:gd name="connsiteY3" fmla="*/ 2735 h 10733"/>
                <a:gd name="connsiteX4" fmla="*/ 8155 w 10641"/>
                <a:gd name="connsiteY4" fmla="*/ 7478 h 10733"/>
                <a:gd name="connsiteX5" fmla="*/ 8155 w 10641"/>
                <a:gd name="connsiteY5" fmla="*/ 10000 h 10733"/>
                <a:gd name="connsiteX6" fmla="*/ 10641 w 10641"/>
                <a:gd name="connsiteY6" fmla="*/ 10733 h 10733"/>
                <a:gd name="connsiteX7" fmla="*/ 10000 w 10641"/>
                <a:gd name="connsiteY7" fmla="*/ 7478 h 10733"/>
                <a:gd name="connsiteX8" fmla="*/ 7184 w 10641"/>
                <a:gd name="connsiteY8" fmla="*/ 2735 h 10733"/>
                <a:gd name="connsiteX0" fmla="*/ 7184 w 10692"/>
                <a:gd name="connsiteY0" fmla="*/ 2735 h 12775"/>
                <a:gd name="connsiteX1" fmla="*/ 915 w 10692"/>
                <a:gd name="connsiteY1" fmla="*/ 0 h 12775"/>
                <a:gd name="connsiteX2" fmla="*/ 0 w 10692"/>
                <a:gd name="connsiteY2" fmla="*/ 391 h 12775"/>
                <a:gd name="connsiteX3" fmla="*/ 5340 w 10692"/>
                <a:gd name="connsiteY3" fmla="*/ 2735 h 12775"/>
                <a:gd name="connsiteX4" fmla="*/ 8155 w 10692"/>
                <a:gd name="connsiteY4" fmla="*/ 7478 h 12775"/>
                <a:gd name="connsiteX5" fmla="*/ 8352 w 10692"/>
                <a:gd name="connsiteY5" fmla="*/ 12666 h 12775"/>
                <a:gd name="connsiteX6" fmla="*/ 10641 w 10692"/>
                <a:gd name="connsiteY6" fmla="*/ 10733 h 12775"/>
                <a:gd name="connsiteX7" fmla="*/ 10000 w 10692"/>
                <a:gd name="connsiteY7" fmla="*/ 7478 h 12775"/>
                <a:gd name="connsiteX8" fmla="*/ 7184 w 10692"/>
                <a:gd name="connsiteY8" fmla="*/ 2735 h 12775"/>
                <a:gd name="connsiteX0" fmla="*/ 7184 w 10660"/>
                <a:gd name="connsiteY0" fmla="*/ 2735 h 12776"/>
                <a:gd name="connsiteX1" fmla="*/ 915 w 10660"/>
                <a:gd name="connsiteY1" fmla="*/ 0 h 12776"/>
                <a:gd name="connsiteX2" fmla="*/ 0 w 10660"/>
                <a:gd name="connsiteY2" fmla="*/ 391 h 12776"/>
                <a:gd name="connsiteX3" fmla="*/ 5340 w 10660"/>
                <a:gd name="connsiteY3" fmla="*/ 2735 h 12776"/>
                <a:gd name="connsiteX4" fmla="*/ 8155 w 10660"/>
                <a:gd name="connsiteY4" fmla="*/ 7478 h 12776"/>
                <a:gd name="connsiteX5" fmla="*/ 8352 w 10660"/>
                <a:gd name="connsiteY5" fmla="*/ 12666 h 12776"/>
                <a:gd name="connsiteX6" fmla="*/ 10641 w 10660"/>
                <a:gd name="connsiteY6" fmla="*/ 10733 h 12776"/>
                <a:gd name="connsiteX7" fmla="*/ 9507 w 10660"/>
                <a:gd name="connsiteY7" fmla="*/ 7278 h 12776"/>
                <a:gd name="connsiteX8" fmla="*/ 7184 w 10660"/>
                <a:gd name="connsiteY8" fmla="*/ 2735 h 12776"/>
                <a:gd name="connsiteX0" fmla="*/ 7184 w 10676"/>
                <a:gd name="connsiteY0" fmla="*/ 2735 h 12776"/>
                <a:gd name="connsiteX1" fmla="*/ 915 w 10676"/>
                <a:gd name="connsiteY1" fmla="*/ 0 h 12776"/>
                <a:gd name="connsiteX2" fmla="*/ 0 w 10676"/>
                <a:gd name="connsiteY2" fmla="*/ 391 h 12776"/>
                <a:gd name="connsiteX3" fmla="*/ 5340 w 10676"/>
                <a:gd name="connsiteY3" fmla="*/ 2735 h 12776"/>
                <a:gd name="connsiteX4" fmla="*/ 8155 w 10676"/>
                <a:gd name="connsiteY4" fmla="*/ 7478 h 12776"/>
                <a:gd name="connsiteX5" fmla="*/ 8352 w 10676"/>
                <a:gd name="connsiteY5" fmla="*/ 12666 h 12776"/>
                <a:gd name="connsiteX6" fmla="*/ 10641 w 10676"/>
                <a:gd name="connsiteY6" fmla="*/ 10733 h 12776"/>
                <a:gd name="connsiteX7" fmla="*/ 9803 w 10676"/>
                <a:gd name="connsiteY7" fmla="*/ 7345 h 12776"/>
                <a:gd name="connsiteX8" fmla="*/ 7184 w 10676"/>
                <a:gd name="connsiteY8" fmla="*/ 2735 h 1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6" h="12776">
                  <a:moveTo>
                    <a:pt x="7184" y="2735"/>
                  </a:moveTo>
                  <a:lnTo>
                    <a:pt x="915" y="0"/>
                  </a:lnTo>
                  <a:lnTo>
                    <a:pt x="0" y="391"/>
                  </a:lnTo>
                  <a:lnTo>
                    <a:pt x="5340" y="2735"/>
                  </a:lnTo>
                  <a:cubicBezTo>
                    <a:pt x="7032" y="3481"/>
                    <a:pt x="7653" y="5823"/>
                    <a:pt x="8155" y="7478"/>
                  </a:cubicBezTo>
                  <a:cubicBezTo>
                    <a:pt x="8657" y="9133"/>
                    <a:pt x="7938" y="12124"/>
                    <a:pt x="8352" y="12666"/>
                  </a:cubicBezTo>
                  <a:cubicBezTo>
                    <a:pt x="8766" y="13208"/>
                    <a:pt x="10399" y="11620"/>
                    <a:pt x="10641" y="10733"/>
                  </a:cubicBezTo>
                  <a:cubicBezTo>
                    <a:pt x="10883" y="9846"/>
                    <a:pt x="9803" y="7345"/>
                    <a:pt x="9803" y="7345"/>
                  </a:cubicBezTo>
                  <a:cubicBezTo>
                    <a:pt x="9803" y="5231"/>
                    <a:pt x="8877" y="3481"/>
                    <a:pt x="7184" y="2735"/>
                  </a:cubicBezTo>
                </a:path>
              </a:pathLst>
            </a:custGeom>
            <a:solidFill>
              <a:srgbClr val="DD76A5"/>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4" name="Freeform 92">
              <a:extLst>
                <a:ext uri="{FF2B5EF4-FFF2-40B4-BE49-F238E27FC236}">
                  <a16:creationId xmlns:a16="http://schemas.microsoft.com/office/drawing/2014/main" id="{6FE98358-9573-481E-91DE-4B633095DE23}"/>
                </a:ext>
              </a:extLst>
            </p:cNvPr>
            <p:cNvSpPr>
              <a:spLocks/>
            </p:cNvSpPr>
            <p:nvPr/>
          </p:nvSpPr>
          <p:spPr bwMode="auto">
            <a:xfrm flipH="1">
              <a:off x="7362713" y="5004920"/>
              <a:ext cx="770231" cy="584365"/>
            </a:xfrm>
            <a:custGeom>
              <a:avLst/>
              <a:gdLst>
                <a:gd name="T0" fmla="*/ 0 w 384"/>
                <a:gd name="T1" fmla="*/ 0 h 307"/>
                <a:gd name="T2" fmla="*/ 0 w 384"/>
                <a:gd name="T3" fmla="*/ 155 h 307"/>
                <a:gd name="T4" fmla="*/ 192 w 384"/>
                <a:gd name="T5" fmla="*/ 307 h 307"/>
                <a:gd name="T6" fmla="*/ 384 w 384"/>
                <a:gd name="T7" fmla="*/ 155 h 307"/>
                <a:gd name="T8" fmla="*/ 384 w 384"/>
                <a:gd name="T9" fmla="*/ 0 h 307"/>
                <a:gd name="T10" fmla="*/ 0 w 384"/>
                <a:gd name="T11" fmla="*/ 0 h 307"/>
              </a:gdLst>
              <a:ahLst/>
              <a:cxnLst>
                <a:cxn ang="0">
                  <a:pos x="T0" y="T1"/>
                </a:cxn>
                <a:cxn ang="0">
                  <a:pos x="T2" y="T3"/>
                </a:cxn>
                <a:cxn ang="0">
                  <a:pos x="T4" y="T5"/>
                </a:cxn>
                <a:cxn ang="0">
                  <a:pos x="T6" y="T7"/>
                </a:cxn>
                <a:cxn ang="0">
                  <a:pos x="T8" y="T9"/>
                </a:cxn>
                <a:cxn ang="0">
                  <a:pos x="T10" y="T11"/>
                </a:cxn>
              </a:cxnLst>
              <a:rect l="0" t="0" r="r" b="b"/>
              <a:pathLst>
                <a:path w="384" h="307">
                  <a:moveTo>
                    <a:pt x="0" y="0"/>
                  </a:moveTo>
                  <a:cubicBezTo>
                    <a:pt x="0" y="155"/>
                    <a:pt x="0" y="155"/>
                    <a:pt x="0" y="155"/>
                  </a:cubicBezTo>
                  <a:cubicBezTo>
                    <a:pt x="0" y="261"/>
                    <a:pt x="86" y="307"/>
                    <a:pt x="192" y="307"/>
                  </a:cubicBezTo>
                  <a:cubicBezTo>
                    <a:pt x="298" y="307"/>
                    <a:pt x="384" y="261"/>
                    <a:pt x="384" y="155"/>
                  </a:cubicBezTo>
                  <a:cubicBezTo>
                    <a:pt x="384" y="0"/>
                    <a:pt x="384" y="0"/>
                    <a:pt x="384" y="0"/>
                  </a:cubicBezTo>
                  <a:lnTo>
                    <a:pt x="0" y="0"/>
                  </a:lnTo>
                  <a:close/>
                </a:path>
              </a:pathLst>
            </a:custGeom>
            <a:solidFill>
              <a:srgbClr val="FFDEC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5" name="Freeform 93">
              <a:extLst>
                <a:ext uri="{FF2B5EF4-FFF2-40B4-BE49-F238E27FC236}">
                  <a16:creationId xmlns:a16="http://schemas.microsoft.com/office/drawing/2014/main" id="{536B1FBB-7F73-427C-A44E-57F2FFB1948B}"/>
                </a:ext>
              </a:extLst>
            </p:cNvPr>
            <p:cNvSpPr>
              <a:spLocks/>
            </p:cNvSpPr>
            <p:nvPr/>
          </p:nvSpPr>
          <p:spPr bwMode="auto">
            <a:xfrm flipH="1">
              <a:off x="7362713" y="5004920"/>
              <a:ext cx="770231" cy="248180"/>
            </a:xfrm>
            <a:custGeom>
              <a:avLst/>
              <a:gdLst>
                <a:gd name="T0" fmla="*/ 0 w 384"/>
                <a:gd name="T1" fmla="*/ 87 h 131"/>
                <a:gd name="T2" fmla="*/ 192 w 384"/>
                <a:gd name="T3" fmla="*/ 131 h 131"/>
                <a:gd name="T4" fmla="*/ 384 w 384"/>
                <a:gd name="T5" fmla="*/ 87 h 131"/>
                <a:gd name="T6" fmla="*/ 384 w 384"/>
                <a:gd name="T7" fmla="*/ 0 h 131"/>
                <a:gd name="T8" fmla="*/ 0 w 384"/>
                <a:gd name="T9" fmla="*/ 0 h 131"/>
                <a:gd name="T10" fmla="*/ 0 w 384"/>
                <a:gd name="T11" fmla="*/ 87 h 131"/>
              </a:gdLst>
              <a:ahLst/>
              <a:cxnLst>
                <a:cxn ang="0">
                  <a:pos x="T0" y="T1"/>
                </a:cxn>
                <a:cxn ang="0">
                  <a:pos x="T2" y="T3"/>
                </a:cxn>
                <a:cxn ang="0">
                  <a:pos x="T4" y="T5"/>
                </a:cxn>
                <a:cxn ang="0">
                  <a:pos x="T6" y="T7"/>
                </a:cxn>
                <a:cxn ang="0">
                  <a:pos x="T8" y="T9"/>
                </a:cxn>
                <a:cxn ang="0">
                  <a:pos x="T10" y="T11"/>
                </a:cxn>
              </a:cxnLst>
              <a:rect l="0" t="0" r="r" b="b"/>
              <a:pathLst>
                <a:path w="384" h="131">
                  <a:moveTo>
                    <a:pt x="0" y="87"/>
                  </a:moveTo>
                  <a:cubicBezTo>
                    <a:pt x="57" y="115"/>
                    <a:pt x="123" y="131"/>
                    <a:pt x="192" y="131"/>
                  </a:cubicBezTo>
                  <a:cubicBezTo>
                    <a:pt x="261" y="131"/>
                    <a:pt x="327" y="115"/>
                    <a:pt x="384" y="87"/>
                  </a:cubicBezTo>
                  <a:cubicBezTo>
                    <a:pt x="384" y="0"/>
                    <a:pt x="384" y="0"/>
                    <a:pt x="384" y="0"/>
                  </a:cubicBezTo>
                  <a:cubicBezTo>
                    <a:pt x="0" y="0"/>
                    <a:pt x="0" y="0"/>
                    <a:pt x="0" y="0"/>
                  </a:cubicBezTo>
                  <a:lnTo>
                    <a:pt x="0" y="87"/>
                  </a:lnTo>
                  <a:close/>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6" name="Freeform 94">
              <a:extLst>
                <a:ext uri="{FF2B5EF4-FFF2-40B4-BE49-F238E27FC236}">
                  <a16:creationId xmlns:a16="http://schemas.microsoft.com/office/drawing/2014/main" id="{2DB45BC2-B44C-48C4-878D-D397D5FC8D2B}"/>
                </a:ext>
              </a:extLst>
            </p:cNvPr>
            <p:cNvSpPr>
              <a:spLocks/>
            </p:cNvSpPr>
            <p:nvPr/>
          </p:nvSpPr>
          <p:spPr bwMode="auto">
            <a:xfrm flipH="1">
              <a:off x="7362713" y="5004920"/>
              <a:ext cx="770231" cy="584365"/>
            </a:xfrm>
            <a:custGeom>
              <a:avLst/>
              <a:gdLst>
                <a:gd name="T0" fmla="*/ 0 w 384"/>
                <a:gd name="T1" fmla="*/ 0 h 307"/>
                <a:gd name="T2" fmla="*/ 0 w 384"/>
                <a:gd name="T3" fmla="*/ 155 h 307"/>
                <a:gd name="T4" fmla="*/ 192 w 384"/>
                <a:gd name="T5" fmla="*/ 307 h 307"/>
                <a:gd name="T6" fmla="*/ 384 w 384"/>
                <a:gd name="T7" fmla="*/ 155 h 307"/>
                <a:gd name="T8" fmla="*/ 384 w 384"/>
                <a:gd name="T9" fmla="*/ 0 h 307"/>
                <a:gd name="T10" fmla="*/ 0 w 384"/>
                <a:gd name="T11" fmla="*/ 0 h 307"/>
              </a:gdLst>
              <a:ahLst/>
              <a:cxnLst>
                <a:cxn ang="0">
                  <a:pos x="T0" y="T1"/>
                </a:cxn>
                <a:cxn ang="0">
                  <a:pos x="T2" y="T3"/>
                </a:cxn>
                <a:cxn ang="0">
                  <a:pos x="T4" y="T5"/>
                </a:cxn>
                <a:cxn ang="0">
                  <a:pos x="T6" y="T7"/>
                </a:cxn>
                <a:cxn ang="0">
                  <a:pos x="T8" y="T9"/>
                </a:cxn>
                <a:cxn ang="0">
                  <a:pos x="T10" y="T11"/>
                </a:cxn>
              </a:cxnLst>
              <a:rect l="0" t="0" r="r" b="b"/>
              <a:pathLst>
                <a:path w="384" h="307">
                  <a:moveTo>
                    <a:pt x="0" y="0"/>
                  </a:moveTo>
                  <a:cubicBezTo>
                    <a:pt x="0" y="155"/>
                    <a:pt x="0" y="155"/>
                    <a:pt x="0" y="155"/>
                  </a:cubicBezTo>
                  <a:cubicBezTo>
                    <a:pt x="0" y="261"/>
                    <a:pt x="86" y="307"/>
                    <a:pt x="192" y="307"/>
                  </a:cubicBezTo>
                  <a:cubicBezTo>
                    <a:pt x="298" y="307"/>
                    <a:pt x="384" y="261"/>
                    <a:pt x="384" y="155"/>
                  </a:cubicBezTo>
                  <a:cubicBezTo>
                    <a:pt x="384" y="0"/>
                    <a:pt x="384" y="0"/>
                    <a:pt x="384" y="0"/>
                  </a:cubicBezTo>
                  <a:lnTo>
                    <a:pt x="0"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7" name="Freeform 117">
              <a:extLst>
                <a:ext uri="{FF2B5EF4-FFF2-40B4-BE49-F238E27FC236}">
                  <a16:creationId xmlns:a16="http://schemas.microsoft.com/office/drawing/2014/main" id="{EC4717BB-0B6F-4866-98D4-7535D5CF59CC}"/>
                </a:ext>
              </a:extLst>
            </p:cNvPr>
            <p:cNvSpPr>
              <a:spLocks/>
            </p:cNvSpPr>
            <p:nvPr/>
          </p:nvSpPr>
          <p:spPr bwMode="auto">
            <a:xfrm flipH="1">
              <a:off x="6906900" y="3563370"/>
              <a:ext cx="1681856" cy="1591163"/>
            </a:xfrm>
            <a:custGeom>
              <a:avLst/>
              <a:gdLst>
                <a:gd name="T0" fmla="*/ 0 w 836"/>
                <a:gd name="T1" fmla="*/ 0 h 837"/>
                <a:gd name="T2" fmla="*/ 0 w 836"/>
                <a:gd name="T3" fmla="*/ 429 h 837"/>
                <a:gd name="T4" fmla="*/ 418 w 836"/>
                <a:gd name="T5" fmla="*/ 837 h 837"/>
                <a:gd name="T6" fmla="*/ 836 w 836"/>
                <a:gd name="T7" fmla="*/ 429 h 837"/>
                <a:gd name="T8" fmla="*/ 836 w 836"/>
                <a:gd name="T9" fmla="*/ 0 h 837"/>
                <a:gd name="T10" fmla="*/ 0 w 836"/>
                <a:gd name="T11" fmla="*/ 0 h 837"/>
              </a:gdLst>
              <a:ahLst/>
              <a:cxnLst>
                <a:cxn ang="0">
                  <a:pos x="T0" y="T1"/>
                </a:cxn>
                <a:cxn ang="0">
                  <a:pos x="T2" y="T3"/>
                </a:cxn>
                <a:cxn ang="0">
                  <a:pos x="T4" y="T5"/>
                </a:cxn>
                <a:cxn ang="0">
                  <a:pos x="T6" y="T7"/>
                </a:cxn>
                <a:cxn ang="0">
                  <a:pos x="T8" y="T9"/>
                </a:cxn>
                <a:cxn ang="0">
                  <a:pos x="T10" y="T11"/>
                </a:cxn>
              </a:cxnLst>
              <a:rect l="0" t="0" r="r" b="b"/>
              <a:pathLst>
                <a:path w="836" h="837">
                  <a:moveTo>
                    <a:pt x="0" y="0"/>
                  </a:moveTo>
                  <a:cubicBezTo>
                    <a:pt x="0" y="429"/>
                    <a:pt x="0" y="429"/>
                    <a:pt x="0" y="429"/>
                  </a:cubicBezTo>
                  <a:cubicBezTo>
                    <a:pt x="0" y="660"/>
                    <a:pt x="187" y="837"/>
                    <a:pt x="418" y="837"/>
                  </a:cubicBezTo>
                  <a:cubicBezTo>
                    <a:pt x="649" y="837"/>
                    <a:pt x="836" y="660"/>
                    <a:pt x="836" y="429"/>
                  </a:cubicBezTo>
                  <a:cubicBezTo>
                    <a:pt x="836" y="0"/>
                    <a:pt x="836" y="0"/>
                    <a:pt x="836" y="0"/>
                  </a:cubicBezTo>
                  <a:lnTo>
                    <a:pt x="0" y="0"/>
                  </a:lnTo>
                  <a:close/>
                </a:path>
              </a:pathLst>
            </a:custGeom>
            <a:solidFill>
              <a:srgbClr val="FFDEC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8" name="Freeform 118">
              <a:extLst>
                <a:ext uri="{FF2B5EF4-FFF2-40B4-BE49-F238E27FC236}">
                  <a16:creationId xmlns:a16="http://schemas.microsoft.com/office/drawing/2014/main" id="{277BC0BF-F0CD-45AA-AC26-06799BBD324E}"/>
                </a:ext>
              </a:extLst>
            </p:cNvPr>
            <p:cNvSpPr>
              <a:spLocks/>
            </p:cNvSpPr>
            <p:nvPr/>
          </p:nvSpPr>
          <p:spPr bwMode="auto">
            <a:xfrm flipH="1">
              <a:off x="6906900" y="4263904"/>
              <a:ext cx="1681856" cy="890629"/>
            </a:xfrm>
            <a:custGeom>
              <a:avLst/>
              <a:gdLst>
                <a:gd name="T0" fmla="*/ 418 w 836"/>
                <a:gd name="T1" fmla="*/ 409 h 469"/>
                <a:gd name="T2" fmla="*/ 418 w 836"/>
                <a:gd name="T3" fmla="*/ 409 h 469"/>
                <a:gd name="T4" fmla="*/ 0 w 836"/>
                <a:gd name="T5" fmla="*/ 0 h 469"/>
                <a:gd name="T6" fmla="*/ 0 w 836"/>
                <a:gd name="T7" fmla="*/ 61 h 469"/>
                <a:gd name="T8" fmla="*/ 418 w 836"/>
                <a:gd name="T9" fmla="*/ 469 h 469"/>
                <a:gd name="T10" fmla="*/ 836 w 836"/>
                <a:gd name="T11" fmla="*/ 61 h 469"/>
                <a:gd name="T12" fmla="*/ 836 w 836"/>
                <a:gd name="T13" fmla="*/ 0 h 469"/>
                <a:gd name="T14" fmla="*/ 418 w 836"/>
                <a:gd name="T15" fmla="*/ 409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6" h="469">
                  <a:moveTo>
                    <a:pt x="418" y="409"/>
                  </a:moveTo>
                  <a:cubicBezTo>
                    <a:pt x="418" y="409"/>
                    <a:pt x="418" y="409"/>
                    <a:pt x="418" y="409"/>
                  </a:cubicBezTo>
                  <a:cubicBezTo>
                    <a:pt x="187" y="409"/>
                    <a:pt x="0" y="232"/>
                    <a:pt x="0" y="0"/>
                  </a:cubicBezTo>
                  <a:cubicBezTo>
                    <a:pt x="0" y="61"/>
                    <a:pt x="0" y="61"/>
                    <a:pt x="0" y="61"/>
                  </a:cubicBezTo>
                  <a:cubicBezTo>
                    <a:pt x="0" y="292"/>
                    <a:pt x="187" y="469"/>
                    <a:pt x="418" y="469"/>
                  </a:cubicBezTo>
                  <a:cubicBezTo>
                    <a:pt x="649" y="469"/>
                    <a:pt x="836" y="292"/>
                    <a:pt x="836" y="61"/>
                  </a:cubicBezTo>
                  <a:cubicBezTo>
                    <a:pt x="836" y="0"/>
                    <a:pt x="836" y="0"/>
                    <a:pt x="836" y="0"/>
                  </a:cubicBezTo>
                  <a:cubicBezTo>
                    <a:pt x="836" y="232"/>
                    <a:pt x="649" y="409"/>
                    <a:pt x="418" y="409"/>
                  </a:cubicBezTo>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119">
              <a:extLst>
                <a:ext uri="{FF2B5EF4-FFF2-40B4-BE49-F238E27FC236}">
                  <a16:creationId xmlns:a16="http://schemas.microsoft.com/office/drawing/2014/main" id="{F6E4CBB0-F7CF-4845-B846-D578474C21A8}"/>
                </a:ext>
              </a:extLst>
            </p:cNvPr>
            <p:cNvSpPr>
              <a:spLocks/>
            </p:cNvSpPr>
            <p:nvPr/>
          </p:nvSpPr>
          <p:spPr bwMode="auto">
            <a:xfrm flipH="1">
              <a:off x="6906900" y="3563370"/>
              <a:ext cx="1681856" cy="471716"/>
            </a:xfrm>
            <a:custGeom>
              <a:avLst/>
              <a:gdLst>
                <a:gd name="T0" fmla="*/ 0 w 836"/>
                <a:gd name="T1" fmla="*/ 247 h 248"/>
                <a:gd name="T2" fmla="*/ 648 w 836"/>
                <a:gd name="T3" fmla="*/ 53 h 248"/>
                <a:gd name="T4" fmla="*/ 836 w 836"/>
                <a:gd name="T5" fmla="*/ 234 h 248"/>
                <a:gd name="T6" fmla="*/ 836 w 836"/>
                <a:gd name="T7" fmla="*/ 0 h 248"/>
                <a:gd name="T8" fmla="*/ 0 w 836"/>
                <a:gd name="T9" fmla="*/ 0 h 248"/>
                <a:gd name="T10" fmla="*/ 0 w 836"/>
                <a:gd name="T11" fmla="*/ 247 h 248"/>
              </a:gdLst>
              <a:ahLst/>
              <a:cxnLst>
                <a:cxn ang="0">
                  <a:pos x="T0" y="T1"/>
                </a:cxn>
                <a:cxn ang="0">
                  <a:pos x="T2" y="T3"/>
                </a:cxn>
                <a:cxn ang="0">
                  <a:pos x="T4" y="T5"/>
                </a:cxn>
                <a:cxn ang="0">
                  <a:pos x="T6" y="T7"/>
                </a:cxn>
                <a:cxn ang="0">
                  <a:pos x="T8" y="T9"/>
                </a:cxn>
                <a:cxn ang="0">
                  <a:pos x="T10" y="T11"/>
                </a:cxn>
              </a:cxnLst>
              <a:rect l="0" t="0" r="r" b="b"/>
              <a:pathLst>
                <a:path w="836" h="248">
                  <a:moveTo>
                    <a:pt x="0" y="247"/>
                  </a:moveTo>
                  <a:cubicBezTo>
                    <a:pt x="265" y="248"/>
                    <a:pt x="505" y="171"/>
                    <a:pt x="648" y="53"/>
                  </a:cubicBezTo>
                  <a:cubicBezTo>
                    <a:pt x="672" y="155"/>
                    <a:pt x="780" y="238"/>
                    <a:pt x="836" y="234"/>
                  </a:cubicBezTo>
                  <a:cubicBezTo>
                    <a:pt x="836" y="0"/>
                    <a:pt x="836" y="0"/>
                    <a:pt x="836" y="0"/>
                  </a:cubicBezTo>
                  <a:cubicBezTo>
                    <a:pt x="741" y="0"/>
                    <a:pt x="239" y="19"/>
                    <a:pt x="0" y="0"/>
                  </a:cubicBezTo>
                  <a:lnTo>
                    <a:pt x="0" y="247"/>
                  </a:lnTo>
                  <a:close/>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120">
              <a:extLst>
                <a:ext uri="{FF2B5EF4-FFF2-40B4-BE49-F238E27FC236}">
                  <a16:creationId xmlns:a16="http://schemas.microsoft.com/office/drawing/2014/main" id="{E9568FB7-C317-4880-AF6E-C19D8AC47006}"/>
                </a:ext>
              </a:extLst>
            </p:cNvPr>
            <p:cNvSpPr>
              <a:spLocks/>
            </p:cNvSpPr>
            <p:nvPr/>
          </p:nvSpPr>
          <p:spPr bwMode="auto">
            <a:xfrm flipH="1">
              <a:off x="6906900" y="3563370"/>
              <a:ext cx="1681856" cy="1591163"/>
            </a:xfrm>
            <a:custGeom>
              <a:avLst/>
              <a:gdLst>
                <a:gd name="T0" fmla="*/ 0 w 836"/>
                <a:gd name="T1" fmla="*/ 0 h 837"/>
                <a:gd name="T2" fmla="*/ 0 w 836"/>
                <a:gd name="T3" fmla="*/ 429 h 837"/>
                <a:gd name="T4" fmla="*/ 418 w 836"/>
                <a:gd name="T5" fmla="*/ 837 h 837"/>
                <a:gd name="T6" fmla="*/ 836 w 836"/>
                <a:gd name="T7" fmla="*/ 429 h 837"/>
                <a:gd name="T8" fmla="*/ 836 w 836"/>
                <a:gd name="T9" fmla="*/ 0 h 837"/>
                <a:gd name="T10" fmla="*/ 0 w 836"/>
                <a:gd name="T11" fmla="*/ 0 h 837"/>
              </a:gdLst>
              <a:ahLst/>
              <a:cxnLst>
                <a:cxn ang="0">
                  <a:pos x="T0" y="T1"/>
                </a:cxn>
                <a:cxn ang="0">
                  <a:pos x="T2" y="T3"/>
                </a:cxn>
                <a:cxn ang="0">
                  <a:pos x="T4" y="T5"/>
                </a:cxn>
                <a:cxn ang="0">
                  <a:pos x="T6" y="T7"/>
                </a:cxn>
                <a:cxn ang="0">
                  <a:pos x="T8" y="T9"/>
                </a:cxn>
                <a:cxn ang="0">
                  <a:pos x="T10" y="T11"/>
                </a:cxn>
              </a:cxnLst>
              <a:rect l="0" t="0" r="r" b="b"/>
              <a:pathLst>
                <a:path w="836" h="837">
                  <a:moveTo>
                    <a:pt x="0" y="0"/>
                  </a:moveTo>
                  <a:cubicBezTo>
                    <a:pt x="0" y="429"/>
                    <a:pt x="0" y="429"/>
                    <a:pt x="0" y="429"/>
                  </a:cubicBezTo>
                  <a:cubicBezTo>
                    <a:pt x="0" y="660"/>
                    <a:pt x="187" y="837"/>
                    <a:pt x="418" y="837"/>
                  </a:cubicBezTo>
                  <a:cubicBezTo>
                    <a:pt x="649" y="837"/>
                    <a:pt x="836" y="660"/>
                    <a:pt x="836" y="429"/>
                  </a:cubicBezTo>
                  <a:cubicBezTo>
                    <a:pt x="836" y="0"/>
                    <a:pt x="836" y="0"/>
                    <a:pt x="836" y="0"/>
                  </a:cubicBezTo>
                  <a:lnTo>
                    <a:pt x="0"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121">
              <a:extLst>
                <a:ext uri="{FF2B5EF4-FFF2-40B4-BE49-F238E27FC236}">
                  <a16:creationId xmlns:a16="http://schemas.microsoft.com/office/drawing/2014/main" id="{653CA6DF-595E-4D1D-9E3B-3D6900C75523}"/>
                </a:ext>
              </a:extLst>
            </p:cNvPr>
            <p:cNvSpPr>
              <a:spLocks/>
            </p:cNvSpPr>
            <p:nvPr/>
          </p:nvSpPr>
          <p:spPr bwMode="auto">
            <a:xfrm flipH="1">
              <a:off x="7997130" y="4089650"/>
              <a:ext cx="297674" cy="15842"/>
            </a:xfrm>
            <a:custGeom>
              <a:avLst/>
              <a:gdLst>
                <a:gd name="T0" fmla="*/ 148 w 148"/>
                <a:gd name="T1" fmla="*/ 8 h 8"/>
                <a:gd name="T2" fmla="*/ 0 w 148"/>
                <a:gd name="T3" fmla="*/ 8 h 8"/>
              </a:gdLst>
              <a:ahLst/>
              <a:cxnLst>
                <a:cxn ang="0">
                  <a:pos x="T0" y="T1"/>
                </a:cxn>
                <a:cxn ang="0">
                  <a:pos x="T2" y="T3"/>
                </a:cxn>
              </a:cxnLst>
              <a:rect l="0" t="0" r="r" b="b"/>
              <a:pathLst>
                <a:path w="148" h="8">
                  <a:moveTo>
                    <a:pt x="148" y="8"/>
                  </a:moveTo>
                  <a:cubicBezTo>
                    <a:pt x="99" y="0"/>
                    <a:pt x="49" y="0"/>
                    <a:pt x="0" y="8"/>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Oval 122">
              <a:extLst>
                <a:ext uri="{FF2B5EF4-FFF2-40B4-BE49-F238E27FC236}">
                  <a16:creationId xmlns:a16="http://schemas.microsoft.com/office/drawing/2014/main" id="{62706325-FB67-47C9-B70E-F110A916D964}"/>
                </a:ext>
              </a:extLst>
            </p:cNvPr>
            <p:cNvSpPr>
              <a:spLocks noChangeArrowheads="1"/>
            </p:cNvSpPr>
            <p:nvPr/>
          </p:nvSpPr>
          <p:spPr bwMode="auto">
            <a:xfrm flipH="1">
              <a:off x="8136664" y="4105492"/>
              <a:ext cx="145116" cy="139051"/>
            </a:xfrm>
            <a:prstGeom prst="ellipse">
              <a:avLst/>
            </a:prstGeom>
            <a:solidFill>
              <a:srgbClr val="17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123">
              <a:extLst>
                <a:ext uri="{FF2B5EF4-FFF2-40B4-BE49-F238E27FC236}">
                  <a16:creationId xmlns:a16="http://schemas.microsoft.com/office/drawing/2014/main" id="{233245E1-3BD6-4963-8142-F68C5C770BBF}"/>
                </a:ext>
              </a:extLst>
            </p:cNvPr>
            <p:cNvSpPr>
              <a:spLocks/>
            </p:cNvSpPr>
            <p:nvPr/>
          </p:nvSpPr>
          <p:spPr bwMode="auto">
            <a:xfrm flipH="1">
              <a:off x="7264108" y="4089650"/>
              <a:ext cx="295814" cy="15842"/>
            </a:xfrm>
            <a:custGeom>
              <a:avLst/>
              <a:gdLst>
                <a:gd name="T0" fmla="*/ 148 w 148"/>
                <a:gd name="T1" fmla="*/ 8 h 8"/>
                <a:gd name="T2" fmla="*/ 0 w 148"/>
                <a:gd name="T3" fmla="*/ 8 h 8"/>
              </a:gdLst>
              <a:ahLst/>
              <a:cxnLst>
                <a:cxn ang="0">
                  <a:pos x="T0" y="T1"/>
                </a:cxn>
                <a:cxn ang="0">
                  <a:pos x="T2" y="T3"/>
                </a:cxn>
              </a:cxnLst>
              <a:rect l="0" t="0" r="r" b="b"/>
              <a:pathLst>
                <a:path w="148" h="8">
                  <a:moveTo>
                    <a:pt x="148" y="8"/>
                  </a:moveTo>
                  <a:cubicBezTo>
                    <a:pt x="99" y="0"/>
                    <a:pt x="49" y="0"/>
                    <a:pt x="0" y="8"/>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Oval 124">
              <a:extLst>
                <a:ext uri="{FF2B5EF4-FFF2-40B4-BE49-F238E27FC236}">
                  <a16:creationId xmlns:a16="http://schemas.microsoft.com/office/drawing/2014/main" id="{F37168D7-48CF-46E4-BFC1-CF438ACE514C}"/>
                </a:ext>
              </a:extLst>
            </p:cNvPr>
            <p:cNvSpPr>
              <a:spLocks noChangeArrowheads="1"/>
            </p:cNvSpPr>
            <p:nvPr/>
          </p:nvSpPr>
          <p:spPr bwMode="auto">
            <a:xfrm flipH="1">
              <a:off x="7401782" y="4105492"/>
              <a:ext cx="146977" cy="139051"/>
            </a:xfrm>
            <a:prstGeom prst="ellipse">
              <a:avLst/>
            </a:prstGeom>
            <a:solidFill>
              <a:srgbClr val="17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125">
              <a:extLst>
                <a:ext uri="{FF2B5EF4-FFF2-40B4-BE49-F238E27FC236}">
                  <a16:creationId xmlns:a16="http://schemas.microsoft.com/office/drawing/2014/main" id="{B2408096-0D7C-4E49-BE1E-18F73E8040BA}"/>
                </a:ext>
              </a:extLst>
            </p:cNvPr>
            <p:cNvSpPr>
              <a:spLocks/>
            </p:cNvSpPr>
            <p:nvPr/>
          </p:nvSpPr>
          <p:spPr bwMode="auto">
            <a:xfrm flipH="1">
              <a:off x="7429689" y="4679296"/>
              <a:ext cx="254884" cy="153132"/>
            </a:xfrm>
            <a:custGeom>
              <a:avLst/>
              <a:gdLst>
                <a:gd name="T0" fmla="*/ 0 w 127"/>
                <a:gd name="T1" fmla="*/ 73 h 80"/>
                <a:gd name="T2" fmla="*/ 127 w 127"/>
                <a:gd name="T3" fmla="*/ 0 h 80"/>
              </a:gdLst>
              <a:ahLst/>
              <a:cxnLst>
                <a:cxn ang="0">
                  <a:pos x="T0" y="T1"/>
                </a:cxn>
                <a:cxn ang="0">
                  <a:pos x="T2" y="T3"/>
                </a:cxn>
              </a:cxnLst>
              <a:rect l="0" t="0" r="r" b="b"/>
              <a:pathLst>
                <a:path w="127" h="80">
                  <a:moveTo>
                    <a:pt x="0" y="73"/>
                  </a:moveTo>
                  <a:cubicBezTo>
                    <a:pt x="0" y="73"/>
                    <a:pt x="75" y="80"/>
                    <a:pt x="127"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126">
              <a:extLst>
                <a:ext uri="{FF2B5EF4-FFF2-40B4-BE49-F238E27FC236}">
                  <a16:creationId xmlns:a16="http://schemas.microsoft.com/office/drawing/2014/main" id="{1CE9D86A-CB86-438B-A41A-1AB1FC408252}"/>
                </a:ext>
              </a:extLst>
            </p:cNvPr>
            <p:cNvSpPr>
              <a:spLocks/>
            </p:cNvSpPr>
            <p:nvPr/>
          </p:nvSpPr>
          <p:spPr bwMode="auto">
            <a:xfrm flipH="1">
              <a:off x="7632479" y="4492721"/>
              <a:ext cx="251163" cy="75686"/>
            </a:xfrm>
            <a:custGeom>
              <a:avLst/>
              <a:gdLst>
                <a:gd name="T0" fmla="*/ 0 w 125"/>
                <a:gd name="T1" fmla="*/ 0 h 40"/>
                <a:gd name="T2" fmla="*/ 63 w 125"/>
                <a:gd name="T3" fmla="*/ 40 h 40"/>
                <a:gd name="T4" fmla="*/ 125 w 125"/>
                <a:gd name="T5" fmla="*/ 0 h 40"/>
              </a:gdLst>
              <a:ahLst/>
              <a:cxnLst>
                <a:cxn ang="0">
                  <a:pos x="T0" y="T1"/>
                </a:cxn>
                <a:cxn ang="0">
                  <a:pos x="T2" y="T3"/>
                </a:cxn>
                <a:cxn ang="0">
                  <a:pos x="T4" y="T5"/>
                </a:cxn>
              </a:cxnLst>
              <a:rect l="0" t="0" r="r" b="b"/>
              <a:pathLst>
                <a:path w="125" h="40">
                  <a:moveTo>
                    <a:pt x="0" y="0"/>
                  </a:moveTo>
                  <a:cubicBezTo>
                    <a:pt x="6" y="23"/>
                    <a:pt x="32" y="40"/>
                    <a:pt x="63" y="40"/>
                  </a:cubicBezTo>
                  <a:cubicBezTo>
                    <a:pt x="94" y="40"/>
                    <a:pt x="120" y="23"/>
                    <a:pt x="125"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127">
              <a:extLst>
                <a:ext uri="{FF2B5EF4-FFF2-40B4-BE49-F238E27FC236}">
                  <a16:creationId xmlns:a16="http://schemas.microsoft.com/office/drawing/2014/main" id="{E2550080-5DAF-4E2B-8641-E749B289452B}"/>
                </a:ext>
              </a:extLst>
            </p:cNvPr>
            <p:cNvSpPr>
              <a:spLocks/>
            </p:cNvSpPr>
            <p:nvPr/>
          </p:nvSpPr>
          <p:spPr bwMode="auto">
            <a:xfrm flipH="1">
              <a:off x="6683645" y="2598815"/>
              <a:ext cx="699533" cy="1457392"/>
            </a:xfrm>
            <a:custGeom>
              <a:avLst/>
              <a:gdLst>
                <a:gd name="T0" fmla="*/ 51 w 348"/>
                <a:gd name="T1" fmla="*/ 0 h 766"/>
                <a:gd name="T2" fmla="*/ 0 w 348"/>
                <a:gd name="T3" fmla="*/ 244 h 766"/>
                <a:gd name="T4" fmla="*/ 348 w 348"/>
                <a:gd name="T5" fmla="*/ 766 h 766"/>
                <a:gd name="T6" fmla="*/ 348 w 348"/>
                <a:gd name="T7" fmla="*/ 476 h 766"/>
                <a:gd name="T8" fmla="*/ 51 w 348"/>
                <a:gd name="T9" fmla="*/ 0 h 766"/>
              </a:gdLst>
              <a:ahLst/>
              <a:cxnLst>
                <a:cxn ang="0">
                  <a:pos x="T0" y="T1"/>
                </a:cxn>
                <a:cxn ang="0">
                  <a:pos x="T2" y="T3"/>
                </a:cxn>
                <a:cxn ang="0">
                  <a:pos x="T4" y="T5"/>
                </a:cxn>
                <a:cxn ang="0">
                  <a:pos x="T6" y="T7"/>
                </a:cxn>
                <a:cxn ang="0">
                  <a:pos x="T8" y="T9"/>
                </a:cxn>
              </a:cxnLst>
              <a:rect l="0" t="0" r="r" b="b"/>
              <a:pathLst>
                <a:path w="348" h="766">
                  <a:moveTo>
                    <a:pt x="51" y="0"/>
                  </a:moveTo>
                  <a:cubicBezTo>
                    <a:pt x="18" y="74"/>
                    <a:pt x="0" y="157"/>
                    <a:pt x="0" y="244"/>
                  </a:cubicBezTo>
                  <a:cubicBezTo>
                    <a:pt x="0" y="493"/>
                    <a:pt x="147" y="703"/>
                    <a:pt x="348" y="766"/>
                  </a:cubicBezTo>
                  <a:cubicBezTo>
                    <a:pt x="348" y="476"/>
                    <a:pt x="348" y="476"/>
                    <a:pt x="348" y="476"/>
                  </a:cubicBezTo>
                  <a:cubicBezTo>
                    <a:pt x="348" y="267"/>
                    <a:pt x="227" y="86"/>
                    <a:pt x="51" y="0"/>
                  </a:cubicBezTo>
                </a:path>
              </a:pathLst>
            </a:custGeom>
            <a:solidFill>
              <a:srgbClr val="637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128">
              <a:extLst>
                <a:ext uri="{FF2B5EF4-FFF2-40B4-BE49-F238E27FC236}">
                  <a16:creationId xmlns:a16="http://schemas.microsoft.com/office/drawing/2014/main" id="{A513F717-9E9B-485A-B69E-8499C3AB365E}"/>
                </a:ext>
              </a:extLst>
            </p:cNvPr>
            <p:cNvSpPr>
              <a:spLocks/>
            </p:cNvSpPr>
            <p:nvPr/>
          </p:nvSpPr>
          <p:spPr bwMode="auto">
            <a:xfrm flipH="1">
              <a:off x="6683644" y="2598815"/>
              <a:ext cx="630697" cy="1457392"/>
            </a:xfrm>
            <a:custGeom>
              <a:avLst/>
              <a:gdLst>
                <a:gd name="T0" fmla="*/ 16 w 313"/>
                <a:gd name="T1" fmla="*/ 0 h 766"/>
                <a:gd name="T2" fmla="*/ 0 w 313"/>
                <a:gd name="T3" fmla="*/ 39 h 766"/>
                <a:gd name="T4" fmla="*/ 231 w 313"/>
                <a:gd name="T5" fmla="*/ 476 h 766"/>
                <a:gd name="T6" fmla="*/ 231 w 313"/>
                <a:gd name="T7" fmla="*/ 730 h 766"/>
                <a:gd name="T8" fmla="*/ 313 w 313"/>
                <a:gd name="T9" fmla="*/ 766 h 766"/>
                <a:gd name="T10" fmla="*/ 313 w 313"/>
                <a:gd name="T11" fmla="*/ 476 h 766"/>
                <a:gd name="T12" fmla="*/ 16 w 313"/>
                <a:gd name="T13" fmla="*/ 0 h 766"/>
              </a:gdLst>
              <a:ahLst/>
              <a:cxnLst>
                <a:cxn ang="0">
                  <a:pos x="T0" y="T1"/>
                </a:cxn>
                <a:cxn ang="0">
                  <a:pos x="T2" y="T3"/>
                </a:cxn>
                <a:cxn ang="0">
                  <a:pos x="T4" y="T5"/>
                </a:cxn>
                <a:cxn ang="0">
                  <a:pos x="T6" y="T7"/>
                </a:cxn>
                <a:cxn ang="0">
                  <a:pos x="T8" y="T9"/>
                </a:cxn>
                <a:cxn ang="0">
                  <a:pos x="T10" y="T11"/>
                </a:cxn>
                <a:cxn ang="0">
                  <a:pos x="T12" y="T13"/>
                </a:cxn>
              </a:cxnLst>
              <a:rect l="0" t="0" r="r" b="b"/>
              <a:pathLst>
                <a:path w="313" h="766">
                  <a:moveTo>
                    <a:pt x="16" y="0"/>
                  </a:moveTo>
                  <a:cubicBezTo>
                    <a:pt x="10" y="13"/>
                    <a:pt x="5" y="26"/>
                    <a:pt x="0" y="39"/>
                  </a:cubicBezTo>
                  <a:cubicBezTo>
                    <a:pt x="139" y="134"/>
                    <a:pt x="231" y="295"/>
                    <a:pt x="231" y="476"/>
                  </a:cubicBezTo>
                  <a:cubicBezTo>
                    <a:pt x="231" y="730"/>
                    <a:pt x="231" y="730"/>
                    <a:pt x="231" y="730"/>
                  </a:cubicBezTo>
                  <a:cubicBezTo>
                    <a:pt x="257" y="745"/>
                    <a:pt x="285" y="757"/>
                    <a:pt x="313" y="766"/>
                  </a:cubicBezTo>
                  <a:cubicBezTo>
                    <a:pt x="313" y="476"/>
                    <a:pt x="313" y="476"/>
                    <a:pt x="313" y="476"/>
                  </a:cubicBezTo>
                  <a:cubicBezTo>
                    <a:pt x="313" y="267"/>
                    <a:pt x="192" y="86"/>
                    <a:pt x="16" y="0"/>
                  </a:cubicBezTo>
                </a:path>
              </a:pathLst>
            </a:custGeom>
            <a:solidFill>
              <a:srgbClr val="586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129">
              <a:extLst>
                <a:ext uri="{FF2B5EF4-FFF2-40B4-BE49-F238E27FC236}">
                  <a16:creationId xmlns:a16="http://schemas.microsoft.com/office/drawing/2014/main" id="{3D1DA2A5-8E48-402D-AB33-D06C8717DF4F}"/>
                </a:ext>
              </a:extLst>
            </p:cNvPr>
            <p:cNvSpPr>
              <a:spLocks/>
            </p:cNvSpPr>
            <p:nvPr/>
          </p:nvSpPr>
          <p:spPr bwMode="auto">
            <a:xfrm flipH="1">
              <a:off x="6683645" y="2598815"/>
              <a:ext cx="699533" cy="1457392"/>
            </a:xfrm>
            <a:custGeom>
              <a:avLst/>
              <a:gdLst>
                <a:gd name="T0" fmla="*/ 51 w 348"/>
                <a:gd name="T1" fmla="*/ 0 h 766"/>
                <a:gd name="T2" fmla="*/ 0 w 348"/>
                <a:gd name="T3" fmla="*/ 244 h 766"/>
                <a:gd name="T4" fmla="*/ 348 w 348"/>
                <a:gd name="T5" fmla="*/ 766 h 766"/>
                <a:gd name="T6" fmla="*/ 348 w 348"/>
                <a:gd name="T7" fmla="*/ 476 h 766"/>
                <a:gd name="T8" fmla="*/ 51 w 348"/>
                <a:gd name="T9" fmla="*/ 0 h 766"/>
              </a:gdLst>
              <a:ahLst/>
              <a:cxnLst>
                <a:cxn ang="0">
                  <a:pos x="T0" y="T1"/>
                </a:cxn>
                <a:cxn ang="0">
                  <a:pos x="T2" y="T3"/>
                </a:cxn>
                <a:cxn ang="0">
                  <a:pos x="T4" y="T5"/>
                </a:cxn>
                <a:cxn ang="0">
                  <a:pos x="T6" y="T7"/>
                </a:cxn>
                <a:cxn ang="0">
                  <a:pos x="T8" y="T9"/>
                </a:cxn>
              </a:cxnLst>
              <a:rect l="0" t="0" r="r" b="b"/>
              <a:pathLst>
                <a:path w="348" h="766">
                  <a:moveTo>
                    <a:pt x="51" y="0"/>
                  </a:moveTo>
                  <a:cubicBezTo>
                    <a:pt x="18" y="74"/>
                    <a:pt x="0" y="157"/>
                    <a:pt x="0" y="244"/>
                  </a:cubicBezTo>
                  <a:cubicBezTo>
                    <a:pt x="0" y="493"/>
                    <a:pt x="147" y="703"/>
                    <a:pt x="348" y="766"/>
                  </a:cubicBezTo>
                  <a:cubicBezTo>
                    <a:pt x="348" y="476"/>
                    <a:pt x="348" y="476"/>
                    <a:pt x="348" y="476"/>
                  </a:cubicBezTo>
                  <a:cubicBezTo>
                    <a:pt x="348" y="267"/>
                    <a:pt x="227" y="86"/>
                    <a:pt x="51" y="0"/>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130">
              <a:extLst>
                <a:ext uri="{FF2B5EF4-FFF2-40B4-BE49-F238E27FC236}">
                  <a16:creationId xmlns:a16="http://schemas.microsoft.com/office/drawing/2014/main" id="{B3ED00AC-CB60-4B0B-8E06-7A31E4325F94}"/>
                </a:ext>
              </a:extLst>
            </p:cNvPr>
            <p:cNvSpPr>
              <a:spLocks/>
            </p:cNvSpPr>
            <p:nvPr/>
          </p:nvSpPr>
          <p:spPr bwMode="auto">
            <a:xfrm flipH="1">
              <a:off x="6752482" y="2498487"/>
              <a:ext cx="2059530" cy="1436271"/>
            </a:xfrm>
            <a:custGeom>
              <a:avLst/>
              <a:gdLst>
                <a:gd name="T0" fmla="*/ 529 w 1024"/>
                <a:gd name="T1" fmla="*/ 0 h 755"/>
                <a:gd name="T2" fmla="*/ 529 w 1024"/>
                <a:gd name="T3" fmla="*/ 0 h 755"/>
                <a:gd name="T4" fmla="*/ 0 w 1024"/>
                <a:gd name="T5" fmla="*/ 529 h 755"/>
                <a:gd name="T6" fmla="*/ 0 w 1024"/>
                <a:gd name="T7" fmla="*/ 752 h 755"/>
                <a:gd name="T8" fmla="*/ 96 w 1024"/>
                <a:gd name="T9" fmla="*/ 755 h 755"/>
                <a:gd name="T10" fmla="*/ 1024 w 1024"/>
                <a:gd name="T11" fmla="*/ 342 h 755"/>
                <a:gd name="T12" fmla="*/ 529 w 1024"/>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1024" h="755">
                  <a:moveTo>
                    <a:pt x="529" y="0"/>
                  </a:moveTo>
                  <a:cubicBezTo>
                    <a:pt x="529" y="0"/>
                    <a:pt x="529" y="0"/>
                    <a:pt x="529" y="0"/>
                  </a:cubicBezTo>
                  <a:cubicBezTo>
                    <a:pt x="237" y="0"/>
                    <a:pt x="0" y="237"/>
                    <a:pt x="0" y="529"/>
                  </a:cubicBezTo>
                  <a:cubicBezTo>
                    <a:pt x="0" y="752"/>
                    <a:pt x="0" y="752"/>
                    <a:pt x="0" y="752"/>
                  </a:cubicBezTo>
                  <a:cubicBezTo>
                    <a:pt x="31" y="754"/>
                    <a:pt x="63" y="755"/>
                    <a:pt x="96" y="755"/>
                  </a:cubicBezTo>
                  <a:cubicBezTo>
                    <a:pt x="515" y="755"/>
                    <a:pt x="874" y="584"/>
                    <a:pt x="1024" y="342"/>
                  </a:cubicBezTo>
                  <a:cubicBezTo>
                    <a:pt x="948" y="142"/>
                    <a:pt x="755" y="0"/>
                    <a:pt x="529" y="0"/>
                  </a:cubicBezTo>
                </a:path>
              </a:pathLst>
            </a:custGeom>
            <a:solidFill>
              <a:srgbClr val="637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131">
              <a:extLst>
                <a:ext uri="{FF2B5EF4-FFF2-40B4-BE49-F238E27FC236}">
                  <a16:creationId xmlns:a16="http://schemas.microsoft.com/office/drawing/2014/main" id="{0CB58C50-1DDE-40CA-86CF-508FF46B598F}"/>
                </a:ext>
              </a:extLst>
            </p:cNvPr>
            <p:cNvSpPr>
              <a:spLocks/>
            </p:cNvSpPr>
            <p:nvPr/>
          </p:nvSpPr>
          <p:spPr bwMode="auto">
            <a:xfrm flipH="1">
              <a:off x="6752482" y="2498487"/>
              <a:ext cx="1510694" cy="925831"/>
            </a:xfrm>
            <a:custGeom>
              <a:avLst/>
              <a:gdLst>
                <a:gd name="T0" fmla="*/ 256 w 751"/>
                <a:gd name="T1" fmla="*/ 0 h 487"/>
                <a:gd name="T2" fmla="*/ 256 w 751"/>
                <a:gd name="T3" fmla="*/ 0 h 487"/>
                <a:gd name="T4" fmla="*/ 0 w 751"/>
                <a:gd name="T5" fmla="*/ 66 h 487"/>
                <a:gd name="T6" fmla="*/ 172 w 751"/>
                <a:gd name="T7" fmla="*/ 39 h 487"/>
                <a:gd name="T8" fmla="*/ 693 w 751"/>
                <a:gd name="T9" fmla="*/ 399 h 487"/>
                <a:gd name="T10" fmla="*/ 627 w 751"/>
                <a:gd name="T11" fmla="*/ 487 h 487"/>
                <a:gd name="T12" fmla="*/ 751 w 751"/>
                <a:gd name="T13" fmla="*/ 342 h 487"/>
                <a:gd name="T14" fmla="*/ 256 w 751"/>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1" h="487">
                  <a:moveTo>
                    <a:pt x="256" y="0"/>
                  </a:moveTo>
                  <a:cubicBezTo>
                    <a:pt x="256" y="0"/>
                    <a:pt x="256" y="0"/>
                    <a:pt x="256" y="0"/>
                  </a:cubicBezTo>
                  <a:cubicBezTo>
                    <a:pt x="163" y="0"/>
                    <a:pt x="76" y="24"/>
                    <a:pt x="0" y="66"/>
                  </a:cubicBezTo>
                  <a:cubicBezTo>
                    <a:pt x="54" y="48"/>
                    <a:pt x="112" y="39"/>
                    <a:pt x="172" y="39"/>
                  </a:cubicBezTo>
                  <a:cubicBezTo>
                    <a:pt x="410" y="39"/>
                    <a:pt x="613" y="188"/>
                    <a:pt x="693" y="399"/>
                  </a:cubicBezTo>
                  <a:cubicBezTo>
                    <a:pt x="674" y="429"/>
                    <a:pt x="652" y="459"/>
                    <a:pt x="627" y="487"/>
                  </a:cubicBezTo>
                  <a:cubicBezTo>
                    <a:pt x="677" y="443"/>
                    <a:pt x="719" y="394"/>
                    <a:pt x="751" y="342"/>
                  </a:cubicBezTo>
                  <a:cubicBezTo>
                    <a:pt x="675" y="142"/>
                    <a:pt x="482" y="0"/>
                    <a:pt x="256" y="0"/>
                  </a:cubicBezTo>
                </a:path>
              </a:pathLst>
            </a:custGeom>
            <a:solidFill>
              <a:srgbClr val="586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132">
              <a:extLst>
                <a:ext uri="{FF2B5EF4-FFF2-40B4-BE49-F238E27FC236}">
                  <a16:creationId xmlns:a16="http://schemas.microsoft.com/office/drawing/2014/main" id="{365CF3AF-A91D-42B0-80F9-2B1C4665F029}"/>
                </a:ext>
              </a:extLst>
            </p:cNvPr>
            <p:cNvSpPr>
              <a:spLocks/>
            </p:cNvSpPr>
            <p:nvPr/>
          </p:nvSpPr>
          <p:spPr bwMode="auto">
            <a:xfrm flipH="1">
              <a:off x="6752482" y="2498487"/>
              <a:ext cx="2059530" cy="1436271"/>
            </a:xfrm>
            <a:custGeom>
              <a:avLst/>
              <a:gdLst>
                <a:gd name="T0" fmla="*/ 529 w 1024"/>
                <a:gd name="T1" fmla="*/ 0 h 755"/>
                <a:gd name="T2" fmla="*/ 529 w 1024"/>
                <a:gd name="T3" fmla="*/ 0 h 755"/>
                <a:gd name="T4" fmla="*/ 0 w 1024"/>
                <a:gd name="T5" fmla="*/ 529 h 755"/>
                <a:gd name="T6" fmla="*/ 0 w 1024"/>
                <a:gd name="T7" fmla="*/ 752 h 755"/>
                <a:gd name="T8" fmla="*/ 96 w 1024"/>
                <a:gd name="T9" fmla="*/ 755 h 755"/>
                <a:gd name="T10" fmla="*/ 1024 w 1024"/>
                <a:gd name="T11" fmla="*/ 342 h 755"/>
                <a:gd name="T12" fmla="*/ 529 w 1024"/>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1024" h="755">
                  <a:moveTo>
                    <a:pt x="529" y="0"/>
                  </a:moveTo>
                  <a:cubicBezTo>
                    <a:pt x="529" y="0"/>
                    <a:pt x="529" y="0"/>
                    <a:pt x="529" y="0"/>
                  </a:cubicBezTo>
                  <a:cubicBezTo>
                    <a:pt x="237" y="0"/>
                    <a:pt x="0" y="237"/>
                    <a:pt x="0" y="529"/>
                  </a:cubicBezTo>
                  <a:cubicBezTo>
                    <a:pt x="0" y="752"/>
                    <a:pt x="0" y="752"/>
                    <a:pt x="0" y="752"/>
                  </a:cubicBezTo>
                  <a:cubicBezTo>
                    <a:pt x="31" y="754"/>
                    <a:pt x="63" y="755"/>
                    <a:pt x="96" y="755"/>
                  </a:cubicBezTo>
                  <a:cubicBezTo>
                    <a:pt x="515" y="755"/>
                    <a:pt x="874" y="584"/>
                    <a:pt x="1024" y="342"/>
                  </a:cubicBezTo>
                  <a:cubicBezTo>
                    <a:pt x="948" y="142"/>
                    <a:pt x="755" y="0"/>
                    <a:pt x="529" y="0"/>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133">
              <a:extLst>
                <a:ext uri="{FF2B5EF4-FFF2-40B4-BE49-F238E27FC236}">
                  <a16:creationId xmlns:a16="http://schemas.microsoft.com/office/drawing/2014/main" id="{9666DB94-2517-41CE-8159-190D60896054}"/>
                </a:ext>
              </a:extLst>
            </p:cNvPr>
            <p:cNvSpPr>
              <a:spLocks/>
            </p:cNvSpPr>
            <p:nvPr/>
          </p:nvSpPr>
          <p:spPr bwMode="auto">
            <a:xfrm flipH="1">
              <a:off x="7115271" y="3200782"/>
              <a:ext cx="917208" cy="341466"/>
            </a:xfrm>
            <a:custGeom>
              <a:avLst/>
              <a:gdLst>
                <a:gd name="T0" fmla="*/ 0 w 457"/>
                <a:gd name="T1" fmla="*/ 180 h 180"/>
                <a:gd name="T2" fmla="*/ 457 w 457"/>
                <a:gd name="T3" fmla="*/ 0 h 180"/>
              </a:gdLst>
              <a:ahLst/>
              <a:cxnLst>
                <a:cxn ang="0">
                  <a:pos x="T0" y="T1"/>
                </a:cxn>
                <a:cxn ang="0">
                  <a:pos x="T2" y="T3"/>
                </a:cxn>
              </a:cxnLst>
              <a:rect l="0" t="0" r="r" b="b"/>
              <a:pathLst>
                <a:path w="457" h="180">
                  <a:moveTo>
                    <a:pt x="0" y="180"/>
                  </a:moveTo>
                  <a:cubicBezTo>
                    <a:pt x="152" y="157"/>
                    <a:pt x="334" y="107"/>
                    <a:pt x="457"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134">
              <a:extLst>
                <a:ext uri="{FF2B5EF4-FFF2-40B4-BE49-F238E27FC236}">
                  <a16:creationId xmlns:a16="http://schemas.microsoft.com/office/drawing/2014/main" id="{1B200D39-DBE9-483A-B47F-2D20B694128B}"/>
                </a:ext>
              </a:extLst>
            </p:cNvPr>
            <p:cNvSpPr>
              <a:spLocks/>
            </p:cNvSpPr>
            <p:nvPr/>
          </p:nvSpPr>
          <p:spPr bwMode="auto">
            <a:xfrm flipH="1">
              <a:off x="8294804" y="3568650"/>
              <a:ext cx="286511" cy="14081"/>
            </a:xfrm>
            <a:custGeom>
              <a:avLst/>
              <a:gdLst>
                <a:gd name="T0" fmla="*/ 0 w 143"/>
                <a:gd name="T1" fmla="*/ 5 h 7"/>
                <a:gd name="T2" fmla="*/ 143 w 143"/>
                <a:gd name="T3" fmla="*/ 0 h 7"/>
              </a:gdLst>
              <a:ahLst/>
              <a:cxnLst>
                <a:cxn ang="0">
                  <a:pos x="T0" y="T1"/>
                </a:cxn>
                <a:cxn ang="0">
                  <a:pos x="T2" y="T3"/>
                </a:cxn>
              </a:cxnLst>
              <a:rect l="0" t="0" r="r" b="b"/>
              <a:pathLst>
                <a:path w="143" h="7">
                  <a:moveTo>
                    <a:pt x="0" y="5"/>
                  </a:moveTo>
                  <a:cubicBezTo>
                    <a:pt x="0" y="5"/>
                    <a:pt x="57" y="7"/>
                    <a:pt x="143"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135">
              <a:extLst>
                <a:ext uri="{FF2B5EF4-FFF2-40B4-BE49-F238E27FC236}">
                  <a16:creationId xmlns:a16="http://schemas.microsoft.com/office/drawing/2014/main" id="{F8C6B3CB-66ED-46C3-9A0A-00DD891FB88E}"/>
                </a:ext>
              </a:extLst>
            </p:cNvPr>
            <p:cNvSpPr>
              <a:spLocks/>
            </p:cNvSpPr>
            <p:nvPr/>
          </p:nvSpPr>
          <p:spPr bwMode="auto">
            <a:xfrm flipH="1">
              <a:off x="7184108" y="5434393"/>
              <a:ext cx="1127439" cy="473477"/>
            </a:xfrm>
            <a:custGeom>
              <a:avLst/>
              <a:gdLst>
                <a:gd name="T0" fmla="*/ 471 w 560"/>
                <a:gd name="T1" fmla="*/ 4 h 249"/>
                <a:gd name="T2" fmla="*/ 280 w 560"/>
                <a:gd name="T3" fmla="*/ 75 h 249"/>
                <a:gd name="T4" fmla="*/ 89 w 560"/>
                <a:gd name="T5" fmla="*/ 4 h 249"/>
                <a:gd name="T6" fmla="*/ 7 w 560"/>
                <a:gd name="T7" fmla="*/ 0 h 249"/>
                <a:gd name="T8" fmla="*/ 10 w 560"/>
                <a:gd name="T9" fmla="*/ 110 h 249"/>
                <a:gd name="T10" fmla="*/ 92 w 560"/>
                <a:gd name="T11" fmla="*/ 242 h 249"/>
                <a:gd name="T12" fmla="*/ 101 w 560"/>
                <a:gd name="T13" fmla="*/ 243 h 249"/>
                <a:gd name="T14" fmla="*/ 280 w 560"/>
                <a:gd name="T15" fmla="*/ 81 h 249"/>
                <a:gd name="T16" fmla="*/ 459 w 560"/>
                <a:gd name="T17" fmla="*/ 243 h 249"/>
                <a:gd name="T18" fmla="*/ 468 w 560"/>
                <a:gd name="T19" fmla="*/ 242 h 249"/>
                <a:gd name="T20" fmla="*/ 550 w 560"/>
                <a:gd name="T21" fmla="*/ 110 h 249"/>
                <a:gd name="T22" fmla="*/ 553 w 560"/>
                <a:gd name="T23" fmla="*/ 0 h 249"/>
                <a:gd name="T24" fmla="*/ 471 w 560"/>
                <a:gd name="T25" fmla="*/ 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249">
                  <a:moveTo>
                    <a:pt x="471" y="4"/>
                  </a:moveTo>
                  <a:cubicBezTo>
                    <a:pt x="411" y="37"/>
                    <a:pt x="349" y="40"/>
                    <a:pt x="280" y="75"/>
                  </a:cubicBezTo>
                  <a:cubicBezTo>
                    <a:pt x="211" y="40"/>
                    <a:pt x="149" y="37"/>
                    <a:pt x="89" y="4"/>
                  </a:cubicBezTo>
                  <a:cubicBezTo>
                    <a:pt x="86" y="2"/>
                    <a:pt x="7" y="0"/>
                    <a:pt x="7" y="0"/>
                  </a:cubicBezTo>
                  <a:cubicBezTo>
                    <a:pt x="13" y="0"/>
                    <a:pt x="0" y="53"/>
                    <a:pt x="10" y="110"/>
                  </a:cubicBezTo>
                  <a:cubicBezTo>
                    <a:pt x="17" y="167"/>
                    <a:pt x="47" y="228"/>
                    <a:pt x="92" y="242"/>
                  </a:cubicBezTo>
                  <a:cubicBezTo>
                    <a:pt x="95" y="243"/>
                    <a:pt x="98" y="243"/>
                    <a:pt x="101" y="243"/>
                  </a:cubicBezTo>
                  <a:cubicBezTo>
                    <a:pt x="158" y="249"/>
                    <a:pt x="248" y="113"/>
                    <a:pt x="280" y="81"/>
                  </a:cubicBezTo>
                  <a:cubicBezTo>
                    <a:pt x="312" y="113"/>
                    <a:pt x="402" y="249"/>
                    <a:pt x="459" y="243"/>
                  </a:cubicBezTo>
                  <a:cubicBezTo>
                    <a:pt x="462" y="243"/>
                    <a:pt x="465" y="243"/>
                    <a:pt x="468" y="242"/>
                  </a:cubicBezTo>
                  <a:cubicBezTo>
                    <a:pt x="513" y="228"/>
                    <a:pt x="543" y="167"/>
                    <a:pt x="550" y="110"/>
                  </a:cubicBezTo>
                  <a:cubicBezTo>
                    <a:pt x="560" y="53"/>
                    <a:pt x="547" y="0"/>
                    <a:pt x="553" y="0"/>
                  </a:cubicBezTo>
                  <a:cubicBezTo>
                    <a:pt x="553" y="0"/>
                    <a:pt x="474" y="2"/>
                    <a:pt x="471" y="4"/>
                  </a:cubicBezTo>
                </a:path>
              </a:pathLst>
            </a:custGeom>
            <a:solidFill>
              <a:srgbClr val="DD76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136">
              <a:extLst>
                <a:ext uri="{FF2B5EF4-FFF2-40B4-BE49-F238E27FC236}">
                  <a16:creationId xmlns:a16="http://schemas.microsoft.com/office/drawing/2014/main" id="{C937CC3D-5F61-495D-BF31-D7DFAD1D93B8}"/>
                </a:ext>
              </a:extLst>
            </p:cNvPr>
            <p:cNvSpPr>
              <a:spLocks/>
            </p:cNvSpPr>
            <p:nvPr/>
          </p:nvSpPr>
          <p:spPr bwMode="auto">
            <a:xfrm flipH="1">
              <a:off x="7747827" y="5353427"/>
              <a:ext cx="533953" cy="505160"/>
            </a:xfrm>
            <a:custGeom>
              <a:avLst/>
              <a:gdLst>
                <a:gd name="T0" fmla="*/ 76 w 266"/>
                <a:gd name="T1" fmla="*/ 0 h 266"/>
                <a:gd name="T2" fmla="*/ 266 w 266"/>
                <a:gd name="T3" fmla="*/ 124 h 266"/>
                <a:gd name="T4" fmla="*/ 117 w 266"/>
                <a:gd name="T5" fmla="*/ 256 h 266"/>
                <a:gd name="T6" fmla="*/ 0 w 266"/>
                <a:gd name="T7" fmla="*/ 26 h 266"/>
                <a:gd name="T8" fmla="*/ 76 w 266"/>
                <a:gd name="T9" fmla="*/ 0 h 266"/>
              </a:gdLst>
              <a:ahLst/>
              <a:cxnLst>
                <a:cxn ang="0">
                  <a:pos x="T0" y="T1"/>
                </a:cxn>
                <a:cxn ang="0">
                  <a:pos x="T2" y="T3"/>
                </a:cxn>
                <a:cxn ang="0">
                  <a:pos x="T4" y="T5"/>
                </a:cxn>
                <a:cxn ang="0">
                  <a:pos x="T6" y="T7"/>
                </a:cxn>
                <a:cxn ang="0">
                  <a:pos x="T8" y="T9"/>
                </a:cxn>
              </a:cxnLst>
              <a:rect l="0" t="0" r="r" b="b"/>
              <a:pathLst>
                <a:path w="266" h="266">
                  <a:moveTo>
                    <a:pt x="76" y="0"/>
                  </a:moveTo>
                  <a:cubicBezTo>
                    <a:pt x="266" y="124"/>
                    <a:pt x="266" y="124"/>
                    <a:pt x="266" y="124"/>
                  </a:cubicBezTo>
                  <a:cubicBezTo>
                    <a:pt x="266" y="124"/>
                    <a:pt x="166" y="266"/>
                    <a:pt x="117" y="256"/>
                  </a:cubicBezTo>
                  <a:cubicBezTo>
                    <a:pt x="53" y="244"/>
                    <a:pt x="0" y="26"/>
                    <a:pt x="0" y="26"/>
                  </a:cubicBez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137">
              <a:extLst>
                <a:ext uri="{FF2B5EF4-FFF2-40B4-BE49-F238E27FC236}">
                  <a16:creationId xmlns:a16="http://schemas.microsoft.com/office/drawing/2014/main" id="{A18EB447-3364-4AD8-95B4-D013F2E2A2BA}"/>
                </a:ext>
              </a:extLst>
            </p:cNvPr>
            <p:cNvSpPr>
              <a:spLocks/>
            </p:cNvSpPr>
            <p:nvPr/>
          </p:nvSpPr>
          <p:spPr bwMode="auto">
            <a:xfrm flipH="1">
              <a:off x="7747827" y="5353427"/>
              <a:ext cx="533953" cy="505160"/>
            </a:xfrm>
            <a:custGeom>
              <a:avLst/>
              <a:gdLst>
                <a:gd name="T0" fmla="*/ 76 w 266"/>
                <a:gd name="T1" fmla="*/ 0 h 266"/>
                <a:gd name="T2" fmla="*/ 266 w 266"/>
                <a:gd name="T3" fmla="*/ 124 h 266"/>
                <a:gd name="T4" fmla="*/ 117 w 266"/>
                <a:gd name="T5" fmla="*/ 256 h 266"/>
                <a:gd name="T6" fmla="*/ 0 w 266"/>
                <a:gd name="T7" fmla="*/ 26 h 266"/>
                <a:gd name="T8" fmla="*/ 76 w 266"/>
                <a:gd name="T9" fmla="*/ 0 h 266"/>
              </a:gdLst>
              <a:ahLst/>
              <a:cxnLst>
                <a:cxn ang="0">
                  <a:pos x="T0" y="T1"/>
                </a:cxn>
                <a:cxn ang="0">
                  <a:pos x="T2" y="T3"/>
                </a:cxn>
                <a:cxn ang="0">
                  <a:pos x="T4" y="T5"/>
                </a:cxn>
                <a:cxn ang="0">
                  <a:pos x="T6" y="T7"/>
                </a:cxn>
                <a:cxn ang="0">
                  <a:pos x="T8" y="T9"/>
                </a:cxn>
              </a:cxnLst>
              <a:rect l="0" t="0" r="r" b="b"/>
              <a:pathLst>
                <a:path w="266" h="266">
                  <a:moveTo>
                    <a:pt x="76" y="0"/>
                  </a:moveTo>
                  <a:cubicBezTo>
                    <a:pt x="266" y="124"/>
                    <a:pt x="266" y="124"/>
                    <a:pt x="266" y="124"/>
                  </a:cubicBezTo>
                  <a:cubicBezTo>
                    <a:pt x="266" y="124"/>
                    <a:pt x="166" y="266"/>
                    <a:pt x="117" y="256"/>
                  </a:cubicBezTo>
                  <a:cubicBezTo>
                    <a:pt x="53" y="244"/>
                    <a:pt x="0" y="26"/>
                    <a:pt x="0" y="26"/>
                  </a:cubicBezTo>
                  <a:lnTo>
                    <a:pt x="76"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Line 140">
              <a:extLst>
                <a:ext uri="{FF2B5EF4-FFF2-40B4-BE49-F238E27FC236}">
                  <a16:creationId xmlns:a16="http://schemas.microsoft.com/office/drawing/2014/main" id="{769F4BB7-CCBB-41D4-9E3C-DE651E2620A2}"/>
                </a:ext>
              </a:extLst>
            </p:cNvPr>
            <p:cNvSpPr>
              <a:spLocks noChangeShapeType="1"/>
            </p:cNvSpPr>
            <p:nvPr/>
          </p:nvSpPr>
          <p:spPr bwMode="auto">
            <a:xfrm flipH="1">
              <a:off x="7747829" y="5589285"/>
              <a:ext cx="0" cy="484038"/>
            </a:xfrm>
            <a:prstGeom prst="line">
              <a:avLst/>
            </a:prstGeom>
            <a:noFill/>
            <a:ln w="3175" cap="rnd">
              <a:solidFill>
                <a:srgbClr val="1718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49" name="组合 48">
              <a:extLst>
                <a:ext uri="{FF2B5EF4-FFF2-40B4-BE49-F238E27FC236}">
                  <a16:creationId xmlns:a16="http://schemas.microsoft.com/office/drawing/2014/main" id="{A157CF23-70C3-40FA-867F-FDE29E6B9A85}"/>
                </a:ext>
              </a:extLst>
            </p:cNvPr>
            <p:cNvGrpSpPr/>
            <p:nvPr/>
          </p:nvGrpSpPr>
          <p:grpSpPr>
            <a:xfrm>
              <a:off x="6345836" y="4458977"/>
              <a:ext cx="4366932" cy="2301833"/>
              <a:chOff x="1423890" y="2692106"/>
              <a:chExt cx="5196555" cy="2739131"/>
            </a:xfrm>
          </p:grpSpPr>
          <p:sp>
            <p:nvSpPr>
              <p:cNvPr id="52" name="Freeform 7">
                <a:extLst>
                  <a:ext uri="{FF2B5EF4-FFF2-40B4-BE49-F238E27FC236}">
                    <a16:creationId xmlns:a16="http://schemas.microsoft.com/office/drawing/2014/main" id="{616E1066-3279-4118-BB09-32414A0ED919}"/>
                  </a:ext>
                </a:extLst>
              </p:cNvPr>
              <p:cNvSpPr>
                <a:spLocks/>
              </p:cNvSpPr>
              <p:nvPr/>
            </p:nvSpPr>
            <p:spPr bwMode="auto">
              <a:xfrm>
                <a:off x="1423890" y="4844737"/>
                <a:ext cx="2924841" cy="579331"/>
              </a:xfrm>
              <a:custGeom>
                <a:avLst/>
                <a:gdLst>
                  <a:gd name="T0" fmla="*/ 0 w 1581"/>
                  <a:gd name="T1" fmla="*/ 0 h 304"/>
                  <a:gd name="T2" fmla="*/ 0 w 1581"/>
                  <a:gd name="T3" fmla="*/ 102 h 304"/>
                  <a:gd name="T4" fmla="*/ 201 w 1581"/>
                  <a:gd name="T5" fmla="*/ 304 h 304"/>
                  <a:gd name="T6" fmla="*/ 1581 w 1581"/>
                  <a:gd name="T7" fmla="*/ 304 h 304"/>
                  <a:gd name="T8" fmla="*/ 1581 w 1581"/>
                  <a:gd name="T9" fmla="*/ 202 h 304"/>
                  <a:gd name="T10" fmla="*/ 201 w 1581"/>
                  <a:gd name="T11" fmla="*/ 202 h 304"/>
                  <a:gd name="T12" fmla="*/ 0 w 1581"/>
                  <a:gd name="T13" fmla="*/ 0 h 304"/>
                  <a:gd name="connsiteX0" fmla="*/ 580 w 10580"/>
                  <a:gd name="connsiteY0" fmla="*/ 915 h 10915"/>
                  <a:gd name="connsiteX1" fmla="*/ 580 w 10580"/>
                  <a:gd name="connsiteY1" fmla="*/ 4270 h 10915"/>
                  <a:gd name="connsiteX2" fmla="*/ 1851 w 10580"/>
                  <a:gd name="connsiteY2" fmla="*/ 10915 h 10915"/>
                  <a:gd name="connsiteX3" fmla="*/ 10580 w 10580"/>
                  <a:gd name="connsiteY3" fmla="*/ 10915 h 10915"/>
                  <a:gd name="connsiteX4" fmla="*/ 10580 w 10580"/>
                  <a:gd name="connsiteY4" fmla="*/ 7560 h 10915"/>
                  <a:gd name="connsiteX5" fmla="*/ 1851 w 10580"/>
                  <a:gd name="connsiteY5" fmla="*/ 7560 h 10915"/>
                  <a:gd name="connsiteX6" fmla="*/ 0 w 10580"/>
                  <a:gd name="connsiteY6" fmla="*/ 0 h 10915"/>
                  <a:gd name="connsiteX0" fmla="*/ 580 w 10580"/>
                  <a:gd name="connsiteY0" fmla="*/ 915 h 11190"/>
                  <a:gd name="connsiteX1" fmla="*/ 53 w 10580"/>
                  <a:gd name="connsiteY1" fmla="*/ 7197 h 11190"/>
                  <a:gd name="connsiteX2" fmla="*/ 1851 w 10580"/>
                  <a:gd name="connsiteY2" fmla="*/ 10915 h 11190"/>
                  <a:gd name="connsiteX3" fmla="*/ 10580 w 10580"/>
                  <a:gd name="connsiteY3" fmla="*/ 10915 h 11190"/>
                  <a:gd name="connsiteX4" fmla="*/ 10580 w 10580"/>
                  <a:gd name="connsiteY4" fmla="*/ 7560 h 11190"/>
                  <a:gd name="connsiteX5" fmla="*/ 1851 w 10580"/>
                  <a:gd name="connsiteY5" fmla="*/ 7560 h 11190"/>
                  <a:gd name="connsiteX6" fmla="*/ 0 w 10580"/>
                  <a:gd name="connsiteY6" fmla="*/ 0 h 11190"/>
                  <a:gd name="connsiteX0" fmla="*/ 617 w 10617"/>
                  <a:gd name="connsiteY0" fmla="*/ 915 h 11190"/>
                  <a:gd name="connsiteX1" fmla="*/ 90 w 10617"/>
                  <a:gd name="connsiteY1" fmla="*/ 7197 h 11190"/>
                  <a:gd name="connsiteX2" fmla="*/ 1888 w 10617"/>
                  <a:gd name="connsiteY2" fmla="*/ 10915 h 11190"/>
                  <a:gd name="connsiteX3" fmla="*/ 10617 w 10617"/>
                  <a:gd name="connsiteY3" fmla="*/ 10915 h 11190"/>
                  <a:gd name="connsiteX4" fmla="*/ 10617 w 10617"/>
                  <a:gd name="connsiteY4" fmla="*/ 7560 h 11190"/>
                  <a:gd name="connsiteX5" fmla="*/ 1888 w 10617"/>
                  <a:gd name="connsiteY5" fmla="*/ 7560 h 11190"/>
                  <a:gd name="connsiteX6" fmla="*/ 37 w 10617"/>
                  <a:gd name="connsiteY6" fmla="*/ 0 h 11190"/>
                  <a:gd name="connsiteX0" fmla="*/ 126 w 10776"/>
                  <a:gd name="connsiteY0" fmla="*/ 1006 h 11190"/>
                  <a:gd name="connsiteX1" fmla="*/ 249 w 10776"/>
                  <a:gd name="connsiteY1" fmla="*/ 7197 h 11190"/>
                  <a:gd name="connsiteX2" fmla="*/ 2047 w 10776"/>
                  <a:gd name="connsiteY2" fmla="*/ 10915 h 11190"/>
                  <a:gd name="connsiteX3" fmla="*/ 10776 w 10776"/>
                  <a:gd name="connsiteY3" fmla="*/ 10915 h 11190"/>
                  <a:gd name="connsiteX4" fmla="*/ 10776 w 10776"/>
                  <a:gd name="connsiteY4" fmla="*/ 7560 h 11190"/>
                  <a:gd name="connsiteX5" fmla="*/ 2047 w 10776"/>
                  <a:gd name="connsiteY5" fmla="*/ 7560 h 11190"/>
                  <a:gd name="connsiteX6" fmla="*/ 196 w 10776"/>
                  <a:gd name="connsiteY6" fmla="*/ 0 h 11190"/>
                  <a:gd name="connsiteX0" fmla="*/ 137 w 10787"/>
                  <a:gd name="connsiteY0" fmla="*/ 1006 h 11126"/>
                  <a:gd name="connsiteX1" fmla="*/ 236 w 10787"/>
                  <a:gd name="connsiteY1" fmla="*/ 8063 h 11126"/>
                  <a:gd name="connsiteX2" fmla="*/ 2058 w 10787"/>
                  <a:gd name="connsiteY2" fmla="*/ 10915 h 11126"/>
                  <a:gd name="connsiteX3" fmla="*/ 10787 w 10787"/>
                  <a:gd name="connsiteY3" fmla="*/ 10915 h 11126"/>
                  <a:gd name="connsiteX4" fmla="*/ 10787 w 10787"/>
                  <a:gd name="connsiteY4" fmla="*/ 7560 h 11126"/>
                  <a:gd name="connsiteX5" fmla="*/ 2058 w 10787"/>
                  <a:gd name="connsiteY5" fmla="*/ 7560 h 11126"/>
                  <a:gd name="connsiteX6" fmla="*/ 207 w 10787"/>
                  <a:gd name="connsiteY6" fmla="*/ 0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 h="11126">
                    <a:moveTo>
                      <a:pt x="137" y="1006"/>
                    </a:moveTo>
                    <a:cubicBezTo>
                      <a:pt x="-39" y="3100"/>
                      <a:pt x="-84" y="6412"/>
                      <a:pt x="236" y="8063"/>
                    </a:cubicBezTo>
                    <a:cubicBezTo>
                      <a:pt x="556" y="9715"/>
                      <a:pt x="300" y="10440"/>
                      <a:pt x="2058" y="10915"/>
                    </a:cubicBezTo>
                    <a:cubicBezTo>
                      <a:pt x="3817" y="11390"/>
                      <a:pt x="7877" y="10915"/>
                      <a:pt x="10787" y="10915"/>
                    </a:cubicBezTo>
                    <a:lnTo>
                      <a:pt x="10787" y="7560"/>
                    </a:lnTo>
                    <a:lnTo>
                      <a:pt x="2058" y="7560"/>
                    </a:lnTo>
                    <a:cubicBezTo>
                      <a:pt x="1356" y="7560"/>
                      <a:pt x="207" y="3684"/>
                      <a:pt x="207" y="0"/>
                    </a:cubicBezTo>
                  </a:path>
                </a:pathLst>
              </a:custGeom>
              <a:solidFill>
                <a:srgbClr val="DD76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53" name="Freeform 10">
                <a:extLst>
                  <a:ext uri="{FF2B5EF4-FFF2-40B4-BE49-F238E27FC236}">
                    <a16:creationId xmlns:a16="http://schemas.microsoft.com/office/drawing/2014/main" id="{4304C9F5-A6B8-4E35-9DB2-CD47B2FE9B47}"/>
                  </a:ext>
                </a:extLst>
              </p:cNvPr>
              <p:cNvSpPr>
                <a:spLocks/>
              </p:cNvSpPr>
              <p:nvPr/>
            </p:nvSpPr>
            <p:spPr bwMode="auto">
              <a:xfrm>
                <a:off x="1428229" y="3757272"/>
                <a:ext cx="3037614" cy="1673965"/>
              </a:xfrm>
              <a:custGeom>
                <a:avLst/>
                <a:gdLst>
                  <a:gd name="T0" fmla="*/ 1581 w 1581"/>
                  <a:gd name="T1" fmla="*/ 1108 h 1108"/>
                  <a:gd name="T2" fmla="*/ 201 w 1581"/>
                  <a:gd name="T3" fmla="*/ 1108 h 1108"/>
                  <a:gd name="T4" fmla="*/ 0 w 1581"/>
                  <a:gd name="T5" fmla="*/ 906 h 1108"/>
                  <a:gd name="T6" fmla="*/ 0 w 1581"/>
                  <a:gd name="T7" fmla="*/ 418 h 1108"/>
                  <a:gd name="T8" fmla="*/ 70 w 1581"/>
                  <a:gd name="T9" fmla="*/ 266 h 1108"/>
                  <a:gd name="T10" fmla="*/ 382 w 1581"/>
                  <a:gd name="T11" fmla="*/ 0 h 1108"/>
                  <a:gd name="T12" fmla="*/ 1199 w 1581"/>
                  <a:gd name="T13" fmla="*/ 0 h 1108"/>
                  <a:gd name="T14" fmla="*/ 1511 w 1581"/>
                  <a:gd name="T15" fmla="*/ 266 h 1108"/>
                  <a:gd name="T16" fmla="*/ 1581 w 1581"/>
                  <a:gd name="T17" fmla="*/ 418 h 1108"/>
                  <a:gd name="T18" fmla="*/ 1581 w 1581"/>
                  <a:gd name="T19" fmla="*/ 1108 h 1108"/>
                  <a:gd name="connsiteX0" fmla="*/ 10020 w 10020"/>
                  <a:gd name="connsiteY0" fmla="*/ 10145 h 10145"/>
                  <a:gd name="connsiteX1" fmla="*/ 1291 w 10020"/>
                  <a:gd name="connsiteY1" fmla="*/ 10145 h 10145"/>
                  <a:gd name="connsiteX2" fmla="*/ 20 w 10020"/>
                  <a:gd name="connsiteY2" fmla="*/ 8322 h 10145"/>
                  <a:gd name="connsiteX3" fmla="*/ 20 w 10020"/>
                  <a:gd name="connsiteY3" fmla="*/ 3918 h 10145"/>
                  <a:gd name="connsiteX4" fmla="*/ 463 w 10020"/>
                  <a:gd name="connsiteY4" fmla="*/ 2546 h 10145"/>
                  <a:gd name="connsiteX5" fmla="*/ 3677 w 10020"/>
                  <a:gd name="connsiteY5" fmla="*/ 256 h 10145"/>
                  <a:gd name="connsiteX6" fmla="*/ 7604 w 10020"/>
                  <a:gd name="connsiteY6" fmla="*/ 145 h 10145"/>
                  <a:gd name="connsiteX7" fmla="*/ 9577 w 10020"/>
                  <a:gd name="connsiteY7" fmla="*/ 2546 h 10145"/>
                  <a:gd name="connsiteX8" fmla="*/ 10020 w 10020"/>
                  <a:gd name="connsiteY8" fmla="*/ 3918 h 10145"/>
                  <a:gd name="connsiteX9" fmla="*/ 10020 w 10020"/>
                  <a:gd name="connsiteY9" fmla="*/ 10145 h 10145"/>
                  <a:gd name="connsiteX0" fmla="*/ 10020 w 10020"/>
                  <a:gd name="connsiteY0" fmla="*/ 10160 h 10160"/>
                  <a:gd name="connsiteX1" fmla="*/ 1291 w 10020"/>
                  <a:gd name="connsiteY1" fmla="*/ 10160 h 10160"/>
                  <a:gd name="connsiteX2" fmla="*/ 20 w 10020"/>
                  <a:gd name="connsiteY2" fmla="*/ 8337 h 10160"/>
                  <a:gd name="connsiteX3" fmla="*/ 20 w 10020"/>
                  <a:gd name="connsiteY3" fmla="*/ 3933 h 10160"/>
                  <a:gd name="connsiteX4" fmla="*/ 463 w 10020"/>
                  <a:gd name="connsiteY4" fmla="*/ 2561 h 10160"/>
                  <a:gd name="connsiteX5" fmla="*/ 3677 w 10020"/>
                  <a:gd name="connsiteY5" fmla="*/ 271 h 10160"/>
                  <a:gd name="connsiteX6" fmla="*/ 6206 w 10020"/>
                  <a:gd name="connsiteY6" fmla="*/ 298 h 10160"/>
                  <a:gd name="connsiteX7" fmla="*/ 9577 w 10020"/>
                  <a:gd name="connsiteY7" fmla="*/ 2561 h 10160"/>
                  <a:gd name="connsiteX8" fmla="*/ 10020 w 10020"/>
                  <a:gd name="connsiteY8" fmla="*/ 3933 h 10160"/>
                  <a:gd name="connsiteX9" fmla="*/ 10020 w 10020"/>
                  <a:gd name="connsiteY9" fmla="*/ 10160 h 10160"/>
                  <a:gd name="connsiteX0" fmla="*/ 10422 w 10422"/>
                  <a:gd name="connsiteY0" fmla="*/ 10160 h 10278"/>
                  <a:gd name="connsiteX1" fmla="*/ 1693 w 10422"/>
                  <a:gd name="connsiteY1" fmla="*/ 10160 h 10278"/>
                  <a:gd name="connsiteX2" fmla="*/ 0 w 10422"/>
                  <a:gd name="connsiteY2" fmla="*/ 8559 h 10278"/>
                  <a:gd name="connsiteX3" fmla="*/ 422 w 10422"/>
                  <a:gd name="connsiteY3" fmla="*/ 3933 h 10278"/>
                  <a:gd name="connsiteX4" fmla="*/ 865 w 10422"/>
                  <a:gd name="connsiteY4" fmla="*/ 2561 h 10278"/>
                  <a:gd name="connsiteX5" fmla="*/ 4079 w 10422"/>
                  <a:gd name="connsiteY5" fmla="*/ 271 h 10278"/>
                  <a:gd name="connsiteX6" fmla="*/ 6608 w 10422"/>
                  <a:gd name="connsiteY6" fmla="*/ 298 h 10278"/>
                  <a:gd name="connsiteX7" fmla="*/ 9979 w 10422"/>
                  <a:gd name="connsiteY7" fmla="*/ 2561 h 10278"/>
                  <a:gd name="connsiteX8" fmla="*/ 10422 w 10422"/>
                  <a:gd name="connsiteY8" fmla="*/ 3933 h 10278"/>
                  <a:gd name="connsiteX9" fmla="*/ 10422 w 10422"/>
                  <a:gd name="connsiteY9" fmla="*/ 10160 h 10278"/>
                  <a:gd name="connsiteX0" fmla="*/ 10522 w 10522"/>
                  <a:gd name="connsiteY0" fmla="*/ 10160 h 10278"/>
                  <a:gd name="connsiteX1" fmla="*/ 1793 w 10522"/>
                  <a:gd name="connsiteY1" fmla="*/ 10160 h 10278"/>
                  <a:gd name="connsiteX2" fmla="*/ 100 w 10522"/>
                  <a:gd name="connsiteY2" fmla="*/ 8559 h 10278"/>
                  <a:gd name="connsiteX3" fmla="*/ 276 w 10522"/>
                  <a:gd name="connsiteY3" fmla="*/ 4572 h 10278"/>
                  <a:gd name="connsiteX4" fmla="*/ 965 w 10522"/>
                  <a:gd name="connsiteY4" fmla="*/ 2561 h 10278"/>
                  <a:gd name="connsiteX5" fmla="*/ 4179 w 10522"/>
                  <a:gd name="connsiteY5" fmla="*/ 271 h 10278"/>
                  <a:gd name="connsiteX6" fmla="*/ 6708 w 10522"/>
                  <a:gd name="connsiteY6" fmla="*/ 298 h 10278"/>
                  <a:gd name="connsiteX7" fmla="*/ 10079 w 10522"/>
                  <a:gd name="connsiteY7" fmla="*/ 2561 h 10278"/>
                  <a:gd name="connsiteX8" fmla="*/ 10522 w 10522"/>
                  <a:gd name="connsiteY8" fmla="*/ 3933 h 10278"/>
                  <a:gd name="connsiteX9" fmla="*/ 10522 w 10522"/>
                  <a:gd name="connsiteY9" fmla="*/ 10160 h 10278"/>
                  <a:gd name="connsiteX0" fmla="*/ 10771 w 10771"/>
                  <a:gd name="connsiteY0" fmla="*/ 10160 h 10266"/>
                  <a:gd name="connsiteX1" fmla="*/ 2042 w 10771"/>
                  <a:gd name="connsiteY1" fmla="*/ 10160 h 10266"/>
                  <a:gd name="connsiteX2" fmla="*/ 68 w 10771"/>
                  <a:gd name="connsiteY2" fmla="*/ 8726 h 10266"/>
                  <a:gd name="connsiteX3" fmla="*/ 525 w 10771"/>
                  <a:gd name="connsiteY3" fmla="*/ 4572 h 10266"/>
                  <a:gd name="connsiteX4" fmla="*/ 1214 w 10771"/>
                  <a:gd name="connsiteY4" fmla="*/ 2561 h 10266"/>
                  <a:gd name="connsiteX5" fmla="*/ 4428 w 10771"/>
                  <a:gd name="connsiteY5" fmla="*/ 271 h 10266"/>
                  <a:gd name="connsiteX6" fmla="*/ 6957 w 10771"/>
                  <a:gd name="connsiteY6" fmla="*/ 298 h 10266"/>
                  <a:gd name="connsiteX7" fmla="*/ 10328 w 10771"/>
                  <a:gd name="connsiteY7" fmla="*/ 2561 h 10266"/>
                  <a:gd name="connsiteX8" fmla="*/ 10771 w 10771"/>
                  <a:gd name="connsiteY8" fmla="*/ 3933 h 10266"/>
                  <a:gd name="connsiteX9" fmla="*/ 10771 w 10771"/>
                  <a:gd name="connsiteY9" fmla="*/ 10160 h 10266"/>
                  <a:gd name="connsiteX0" fmla="*/ 6957 w 10771"/>
                  <a:gd name="connsiteY0" fmla="*/ 252 h 10220"/>
                  <a:gd name="connsiteX1" fmla="*/ 10328 w 10771"/>
                  <a:gd name="connsiteY1" fmla="*/ 2515 h 10220"/>
                  <a:gd name="connsiteX2" fmla="*/ 10771 w 10771"/>
                  <a:gd name="connsiteY2" fmla="*/ 3887 h 10220"/>
                  <a:gd name="connsiteX3" fmla="*/ 10771 w 10771"/>
                  <a:gd name="connsiteY3" fmla="*/ 10114 h 10220"/>
                  <a:gd name="connsiteX4" fmla="*/ 2042 w 10771"/>
                  <a:gd name="connsiteY4" fmla="*/ 10114 h 10220"/>
                  <a:gd name="connsiteX5" fmla="*/ 68 w 10771"/>
                  <a:gd name="connsiteY5" fmla="*/ 8680 h 10220"/>
                  <a:gd name="connsiteX6" fmla="*/ 525 w 10771"/>
                  <a:gd name="connsiteY6" fmla="*/ 4526 h 10220"/>
                  <a:gd name="connsiteX7" fmla="*/ 1214 w 10771"/>
                  <a:gd name="connsiteY7" fmla="*/ 2515 h 10220"/>
                  <a:gd name="connsiteX8" fmla="*/ 4428 w 10771"/>
                  <a:gd name="connsiteY8" fmla="*/ 225 h 10220"/>
                  <a:gd name="connsiteX9" fmla="*/ 7358 w 10771"/>
                  <a:gd name="connsiteY9" fmla="*/ 887 h 10220"/>
                  <a:gd name="connsiteX0" fmla="*/ 6957 w 10771"/>
                  <a:gd name="connsiteY0" fmla="*/ 33 h 10001"/>
                  <a:gd name="connsiteX1" fmla="*/ 10328 w 10771"/>
                  <a:gd name="connsiteY1" fmla="*/ 2296 h 10001"/>
                  <a:gd name="connsiteX2" fmla="*/ 10771 w 10771"/>
                  <a:gd name="connsiteY2" fmla="*/ 3668 h 10001"/>
                  <a:gd name="connsiteX3" fmla="*/ 10771 w 10771"/>
                  <a:gd name="connsiteY3" fmla="*/ 9895 h 10001"/>
                  <a:gd name="connsiteX4" fmla="*/ 2042 w 10771"/>
                  <a:gd name="connsiteY4" fmla="*/ 9895 h 10001"/>
                  <a:gd name="connsiteX5" fmla="*/ 68 w 10771"/>
                  <a:gd name="connsiteY5" fmla="*/ 8461 h 10001"/>
                  <a:gd name="connsiteX6" fmla="*/ 525 w 10771"/>
                  <a:gd name="connsiteY6" fmla="*/ 4307 h 10001"/>
                  <a:gd name="connsiteX7" fmla="*/ 1214 w 10771"/>
                  <a:gd name="connsiteY7" fmla="*/ 2296 h 10001"/>
                  <a:gd name="connsiteX8" fmla="*/ 4428 w 10771"/>
                  <a:gd name="connsiteY8" fmla="*/ 6 h 10001"/>
                  <a:gd name="connsiteX9" fmla="*/ 6095 w 10771"/>
                  <a:gd name="connsiteY9" fmla="*/ 1818 h 10001"/>
                  <a:gd name="connsiteX0" fmla="*/ 6957 w 10771"/>
                  <a:gd name="connsiteY0" fmla="*/ 33 h 10001"/>
                  <a:gd name="connsiteX1" fmla="*/ 10328 w 10771"/>
                  <a:gd name="connsiteY1" fmla="*/ 2296 h 10001"/>
                  <a:gd name="connsiteX2" fmla="*/ 10771 w 10771"/>
                  <a:gd name="connsiteY2" fmla="*/ 3668 h 10001"/>
                  <a:gd name="connsiteX3" fmla="*/ 10771 w 10771"/>
                  <a:gd name="connsiteY3" fmla="*/ 9895 h 10001"/>
                  <a:gd name="connsiteX4" fmla="*/ 2042 w 10771"/>
                  <a:gd name="connsiteY4" fmla="*/ 9895 h 10001"/>
                  <a:gd name="connsiteX5" fmla="*/ 68 w 10771"/>
                  <a:gd name="connsiteY5" fmla="*/ 8461 h 10001"/>
                  <a:gd name="connsiteX6" fmla="*/ 525 w 10771"/>
                  <a:gd name="connsiteY6" fmla="*/ 4307 h 10001"/>
                  <a:gd name="connsiteX7" fmla="*/ 1214 w 10771"/>
                  <a:gd name="connsiteY7" fmla="*/ 2296 h 10001"/>
                  <a:gd name="connsiteX8" fmla="*/ 4428 w 10771"/>
                  <a:gd name="connsiteY8" fmla="*/ 6 h 10001"/>
                  <a:gd name="connsiteX9" fmla="*/ 6095 w 10771"/>
                  <a:gd name="connsiteY9" fmla="*/ 1818 h 10001"/>
                  <a:gd name="connsiteX0" fmla="*/ 6957 w 10771"/>
                  <a:gd name="connsiteY0" fmla="*/ 121 h 10089"/>
                  <a:gd name="connsiteX1" fmla="*/ 10328 w 10771"/>
                  <a:gd name="connsiteY1" fmla="*/ 2384 h 10089"/>
                  <a:gd name="connsiteX2" fmla="*/ 10771 w 10771"/>
                  <a:gd name="connsiteY2" fmla="*/ 3756 h 10089"/>
                  <a:gd name="connsiteX3" fmla="*/ 10771 w 10771"/>
                  <a:gd name="connsiteY3" fmla="*/ 9983 h 10089"/>
                  <a:gd name="connsiteX4" fmla="*/ 2042 w 10771"/>
                  <a:gd name="connsiteY4" fmla="*/ 9983 h 10089"/>
                  <a:gd name="connsiteX5" fmla="*/ 68 w 10771"/>
                  <a:gd name="connsiteY5" fmla="*/ 8549 h 10089"/>
                  <a:gd name="connsiteX6" fmla="*/ 525 w 10771"/>
                  <a:gd name="connsiteY6" fmla="*/ 4395 h 10089"/>
                  <a:gd name="connsiteX7" fmla="*/ 1214 w 10771"/>
                  <a:gd name="connsiteY7" fmla="*/ 2384 h 10089"/>
                  <a:gd name="connsiteX8" fmla="*/ 4428 w 10771"/>
                  <a:gd name="connsiteY8" fmla="*/ 94 h 10089"/>
                  <a:gd name="connsiteX9" fmla="*/ 6095 w 10771"/>
                  <a:gd name="connsiteY9" fmla="*/ 1906 h 10089"/>
                  <a:gd name="connsiteX0" fmla="*/ 6957 w 10771"/>
                  <a:gd name="connsiteY0" fmla="*/ 0 h 9968"/>
                  <a:gd name="connsiteX1" fmla="*/ 10328 w 10771"/>
                  <a:gd name="connsiteY1" fmla="*/ 2263 h 9968"/>
                  <a:gd name="connsiteX2" fmla="*/ 10771 w 10771"/>
                  <a:gd name="connsiteY2" fmla="*/ 3635 h 9968"/>
                  <a:gd name="connsiteX3" fmla="*/ 10771 w 10771"/>
                  <a:gd name="connsiteY3" fmla="*/ 9862 h 9968"/>
                  <a:gd name="connsiteX4" fmla="*/ 2042 w 10771"/>
                  <a:gd name="connsiteY4" fmla="*/ 9862 h 9968"/>
                  <a:gd name="connsiteX5" fmla="*/ 68 w 10771"/>
                  <a:gd name="connsiteY5" fmla="*/ 8428 h 9968"/>
                  <a:gd name="connsiteX6" fmla="*/ 525 w 10771"/>
                  <a:gd name="connsiteY6" fmla="*/ 4274 h 9968"/>
                  <a:gd name="connsiteX7" fmla="*/ 1214 w 10771"/>
                  <a:gd name="connsiteY7" fmla="*/ 2263 h 9968"/>
                  <a:gd name="connsiteX8" fmla="*/ 4566 w 10771"/>
                  <a:gd name="connsiteY8" fmla="*/ 302 h 9968"/>
                  <a:gd name="connsiteX9" fmla="*/ 6095 w 10771"/>
                  <a:gd name="connsiteY9" fmla="*/ 1785 h 9968"/>
                  <a:gd name="connsiteX0" fmla="*/ 7872 w 10000"/>
                  <a:gd name="connsiteY0" fmla="*/ 436 h 9804"/>
                  <a:gd name="connsiteX1" fmla="*/ 9589 w 10000"/>
                  <a:gd name="connsiteY1" fmla="*/ 2074 h 9804"/>
                  <a:gd name="connsiteX2" fmla="*/ 10000 w 10000"/>
                  <a:gd name="connsiteY2" fmla="*/ 3451 h 9804"/>
                  <a:gd name="connsiteX3" fmla="*/ 10000 w 10000"/>
                  <a:gd name="connsiteY3" fmla="*/ 9698 h 9804"/>
                  <a:gd name="connsiteX4" fmla="*/ 1896 w 10000"/>
                  <a:gd name="connsiteY4" fmla="*/ 9698 h 9804"/>
                  <a:gd name="connsiteX5" fmla="*/ 63 w 10000"/>
                  <a:gd name="connsiteY5" fmla="*/ 8259 h 9804"/>
                  <a:gd name="connsiteX6" fmla="*/ 487 w 10000"/>
                  <a:gd name="connsiteY6" fmla="*/ 4092 h 9804"/>
                  <a:gd name="connsiteX7" fmla="*/ 1127 w 10000"/>
                  <a:gd name="connsiteY7" fmla="*/ 2074 h 9804"/>
                  <a:gd name="connsiteX8" fmla="*/ 4239 w 10000"/>
                  <a:gd name="connsiteY8" fmla="*/ 107 h 9804"/>
                  <a:gd name="connsiteX9" fmla="*/ 5659 w 10000"/>
                  <a:gd name="connsiteY9" fmla="*/ 1595 h 9804"/>
                  <a:gd name="connsiteX0" fmla="*/ 7872 w 10036"/>
                  <a:gd name="connsiteY0" fmla="*/ 445 h 10000"/>
                  <a:gd name="connsiteX1" fmla="*/ 9878 w 10036"/>
                  <a:gd name="connsiteY1" fmla="*/ 2087 h 10000"/>
                  <a:gd name="connsiteX2" fmla="*/ 10000 w 10036"/>
                  <a:gd name="connsiteY2" fmla="*/ 3520 h 10000"/>
                  <a:gd name="connsiteX3" fmla="*/ 10000 w 10036"/>
                  <a:gd name="connsiteY3" fmla="*/ 9892 h 10000"/>
                  <a:gd name="connsiteX4" fmla="*/ 1896 w 10036"/>
                  <a:gd name="connsiteY4" fmla="*/ 9892 h 10000"/>
                  <a:gd name="connsiteX5" fmla="*/ 63 w 10036"/>
                  <a:gd name="connsiteY5" fmla="*/ 8424 h 10000"/>
                  <a:gd name="connsiteX6" fmla="*/ 487 w 10036"/>
                  <a:gd name="connsiteY6" fmla="*/ 4174 h 10000"/>
                  <a:gd name="connsiteX7" fmla="*/ 1127 w 10036"/>
                  <a:gd name="connsiteY7" fmla="*/ 2115 h 10000"/>
                  <a:gd name="connsiteX8" fmla="*/ 4239 w 10036"/>
                  <a:gd name="connsiteY8" fmla="*/ 109 h 10000"/>
                  <a:gd name="connsiteX9" fmla="*/ 5659 w 10036"/>
                  <a:gd name="connsiteY9" fmla="*/ 1627 h 10000"/>
                  <a:gd name="connsiteX0" fmla="*/ 7872 w 10401"/>
                  <a:gd name="connsiteY0" fmla="*/ 445 h 10000"/>
                  <a:gd name="connsiteX1" fmla="*/ 9878 w 10401"/>
                  <a:gd name="connsiteY1" fmla="*/ 2087 h 10000"/>
                  <a:gd name="connsiteX2" fmla="*/ 10401 w 10401"/>
                  <a:gd name="connsiteY2" fmla="*/ 3324 h 10000"/>
                  <a:gd name="connsiteX3" fmla="*/ 10000 w 10401"/>
                  <a:gd name="connsiteY3" fmla="*/ 9892 h 10000"/>
                  <a:gd name="connsiteX4" fmla="*/ 1896 w 10401"/>
                  <a:gd name="connsiteY4" fmla="*/ 9892 h 10000"/>
                  <a:gd name="connsiteX5" fmla="*/ 63 w 10401"/>
                  <a:gd name="connsiteY5" fmla="*/ 8424 h 10000"/>
                  <a:gd name="connsiteX6" fmla="*/ 487 w 10401"/>
                  <a:gd name="connsiteY6" fmla="*/ 4174 h 10000"/>
                  <a:gd name="connsiteX7" fmla="*/ 1127 w 10401"/>
                  <a:gd name="connsiteY7" fmla="*/ 2115 h 10000"/>
                  <a:gd name="connsiteX8" fmla="*/ 4239 w 10401"/>
                  <a:gd name="connsiteY8" fmla="*/ 109 h 10000"/>
                  <a:gd name="connsiteX9" fmla="*/ 5659 w 10401"/>
                  <a:gd name="connsiteY9" fmla="*/ 162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1" h="10000">
                    <a:moveTo>
                      <a:pt x="7872" y="445"/>
                    </a:moveTo>
                    <a:cubicBezTo>
                      <a:pt x="8785" y="835"/>
                      <a:pt x="9878" y="2087"/>
                      <a:pt x="9878" y="2087"/>
                    </a:cubicBezTo>
                    <a:cubicBezTo>
                      <a:pt x="10137" y="2438"/>
                      <a:pt x="10401" y="2787"/>
                      <a:pt x="10401" y="3324"/>
                    </a:cubicBezTo>
                    <a:cubicBezTo>
                      <a:pt x="10267" y="5513"/>
                      <a:pt x="10134" y="7703"/>
                      <a:pt x="10000" y="9892"/>
                    </a:cubicBezTo>
                    <a:cubicBezTo>
                      <a:pt x="7298" y="9892"/>
                      <a:pt x="3552" y="10136"/>
                      <a:pt x="1896" y="9892"/>
                    </a:cubicBezTo>
                    <a:cubicBezTo>
                      <a:pt x="240" y="9647"/>
                      <a:pt x="298" y="9377"/>
                      <a:pt x="63" y="8424"/>
                    </a:cubicBezTo>
                    <a:cubicBezTo>
                      <a:pt x="-172" y="7471"/>
                      <a:pt x="310" y="5225"/>
                      <a:pt x="487" y="4174"/>
                    </a:cubicBezTo>
                    <a:cubicBezTo>
                      <a:pt x="665" y="3122"/>
                      <a:pt x="502" y="2793"/>
                      <a:pt x="1127" y="2115"/>
                    </a:cubicBezTo>
                    <a:cubicBezTo>
                      <a:pt x="1752" y="1438"/>
                      <a:pt x="3693" y="-471"/>
                      <a:pt x="4239" y="109"/>
                    </a:cubicBezTo>
                    <a:cubicBezTo>
                      <a:pt x="5058" y="980"/>
                      <a:pt x="4406" y="362"/>
                      <a:pt x="5659" y="1627"/>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54" name="Rectangle 11">
                <a:extLst>
                  <a:ext uri="{FF2B5EF4-FFF2-40B4-BE49-F238E27FC236}">
                    <a16:creationId xmlns:a16="http://schemas.microsoft.com/office/drawing/2014/main" id="{FC1FD751-F031-4E2C-882B-D6E65D4510C2}"/>
                  </a:ext>
                </a:extLst>
              </p:cNvPr>
              <p:cNvSpPr>
                <a:spLocks noChangeArrowheads="1"/>
              </p:cNvSpPr>
              <p:nvPr/>
            </p:nvSpPr>
            <p:spPr bwMode="auto">
              <a:xfrm>
                <a:off x="2491357" y="4920956"/>
                <a:ext cx="538163" cy="492125"/>
              </a:xfrm>
              <a:prstGeom prst="rect">
                <a:avLst/>
              </a:prstGeom>
              <a:solidFill>
                <a:srgbClr val="FFDE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Rectangle 12">
                <a:extLst>
                  <a:ext uri="{FF2B5EF4-FFF2-40B4-BE49-F238E27FC236}">
                    <a16:creationId xmlns:a16="http://schemas.microsoft.com/office/drawing/2014/main" id="{BAA424E0-FCE7-41B4-BF9B-ABFBDB1AEB88}"/>
                  </a:ext>
                </a:extLst>
              </p:cNvPr>
              <p:cNvSpPr>
                <a:spLocks noChangeArrowheads="1"/>
              </p:cNvSpPr>
              <p:nvPr/>
            </p:nvSpPr>
            <p:spPr bwMode="auto">
              <a:xfrm>
                <a:off x="2491357" y="5305131"/>
                <a:ext cx="538163" cy="107950"/>
              </a:xfrm>
              <a:prstGeom prst="rect">
                <a:avLst/>
              </a:prstGeom>
              <a:solidFill>
                <a:srgbClr val="EFB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Rectangle 13">
                <a:extLst>
                  <a:ext uri="{FF2B5EF4-FFF2-40B4-BE49-F238E27FC236}">
                    <a16:creationId xmlns:a16="http://schemas.microsoft.com/office/drawing/2014/main" id="{17949296-947A-416D-B706-F6CA95428311}"/>
                  </a:ext>
                </a:extLst>
              </p:cNvPr>
              <p:cNvSpPr>
                <a:spLocks noChangeArrowheads="1"/>
              </p:cNvSpPr>
              <p:nvPr/>
            </p:nvSpPr>
            <p:spPr bwMode="auto">
              <a:xfrm>
                <a:off x="2491357" y="4920956"/>
                <a:ext cx="538163" cy="492125"/>
              </a:xfrm>
              <a:prstGeom prst="rect">
                <a:avLst/>
              </a:pr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19">
                <a:extLst>
                  <a:ext uri="{FF2B5EF4-FFF2-40B4-BE49-F238E27FC236}">
                    <a16:creationId xmlns:a16="http://schemas.microsoft.com/office/drawing/2014/main" id="{20DCC2D5-C545-4CC1-8DD6-BC53E39F02FB}"/>
                  </a:ext>
                </a:extLst>
              </p:cNvPr>
              <p:cNvSpPr>
                <a:spLocks/>
              </p:cNvSpPr>
              <p:nvPr/>
            </p:nvSpPr>
            <p:spPr bwMode="auto">
              <a:xfrm>
                <a:off x="2804095" y="5152731"/>
                <a:ext cx="2051050" cy="273050"/>
              </a:xfrm>
              <a:custGeom>
                <a:avLst/>
                <a:gdLst>
                  <a:gd name="T0" fmla="*/ 1123 w 1196"/>
                  <a:gd name="T1" fmla="*/ 159 h 159"/>
                  <a:gd name="T2" fmla="*/ 73 w 1196"/>
                  <a:gd name="T3" fmla="*/ 159 h 159"/>
                  <a:gd name="T4" fmla="*/ 0 w 1196"/>
                  <a:gd name="T5" fmla="*/ 86 h 159"/>
                  <a:gd name="T6" fmla="*/ 0 w 1196"/>
                  <a:gd name="T7" fmla="*/ 73 h 159"/>
                  <a:gd name="T8" fmla="*/ 73 w 1196"/>
                  <a:gd name="T9" fmla="*/ 0 h 159"/>
                  <a:gd name="T10" fmla="*/ 1196 w 1196"/>
                  <a:gd name="T11" fmla="*/ 0 h 159"/>
                  <a:gd name="T12" fmla="*/ 1196 w 1196"/>
                  <a:gd name="T13" fmla="*/ 86 h 159"/>
                  <a:gd name="T14" fmla="*/ 1123 w 1196"/>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6" h="159">
                    <a:moveTo>
                      <a:pt x="1123" y="159"/>
                    </a:moveTo>
                    <a:cubicBezTo>
                      <a:pt x="73" y="159"/>
                      <a:pt x="73" y="159"/>
                      <a:pt x="73" y="159"/>
                    </a:cubicBezTo>
                    <a:cubicBezTo>
                      <a:pt x="33" y="159"/>
                      <a:pt x="0" y="126"/>
                      <a:pt x="0" y="86"/>
                    </a:cubicBezTo>
                    <a:cubicBezTo>
                      <a:pt x="0" y="73"/>
                      <a:pt x="0" y="73"/>
                      <a:pt x="0" y="73"/>
                    </a:cubicBezTo>
                    <a:cubicBezTo>
                      <a:pt x="0" y="32"/>
                      <a:pt x="33" y="0"/>
                      <a:pt x="73" y="0"/>
                    </a:cubicBezTo>
                    <a:cubicBezTo>
                      <a:pt x="1196" y="0"/>
                      <a:pt x="1196" y="0"/>
                      <a:pt x="1196" y="0"/>
                    </a:cubicBezTo>
                    <a:cubicBezTo>
                      <a:pt x="1196" y="86"/>
                      <a:pt x="1196" y="86"/>
                      <a:pt x="1196" y="86"/>
                    </a:cubicBezTo>
                    <a:cubicBezTo>
                      <a:pt x="1196" y="126"/>
                      <a:pt x="1163" y="159"/>
                      <a:pt x="1123" y="159"/>
                    </a:cubicBezTo>
                  </a:path>
                </a:pathLst>
              </a:custGeom>
              <a:solidFill>
                <a:srgbClr val="B0AE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20">
                <a:extLst>
                  <a:ext uri="{FF2B5EF4-FFF2-40B4-BE49-F238E27FC236}">
                    <a16:creationId xmlns:a16="http://schemas.microsoft.com/office/drawing/2014/main" id="{54EABDC3-2FE5-44B2-949E-6610FEAA0F05}"/>
                  </a:ext>
                </a:extLst>
              </p:cNvPr>
              <p:cNvSpPr>
                <a:spLocks/>
              </p:cNvSpPr>
              <p:nvPr/>
            </p:nvSpPr>
            <p:spPr bwMode="auto">
              <a:xfrm>
                <a:off x="2804095" y="5152731"/>
                <a:ext cx="2051050" cy="273050"/>
              </a:xfrm>
              <a:custGeom>
                <a:avLst/>
                <a:gdLst>
                  <a:gd name="T0" fmla="*/ 1123 w 1196"/>
                  <a:gd name="T1" fmla="*/ 159 h 159"/>
                  <a:gd name="T2" fmla="*/ 73 w 1196"/>
                  <a:gd name="T3" fmla="*/ 159 h 159"/>
                  <a:gd name="T4" fmla="*/ 0 w 1196"/>
                  <a:gd name="T5" fmla="*/ 86 h 159"/>
                  <a:gd name="T6" fmla="*/ 0 w 1196"/>
                  <a:gd name="T7" fmla="*/ 73 h 159"/>
                  <a:gd name="T8" fmla="*/ 73 w 1196"/>
                  <a:gd name="T9" fmla="*/ 0 h 159"/>
                  <a:gd name="T10" fmla="*/ 1196 w 1196"/>
                  <a:gd name="T11" fmla="*/ 0 h 159"/>
                  <a:gd name="T12" fmla="*/ 1196 w 1196"/>
                  <a:gd name="T13" fmla="*/ 86 h 159"/>
                  <a:gd name="T14" fmla="*/ 1123 w 1196"/>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6" h="159">
                    <a:moveTo>
                      <a:pt x="1123" y="159"/>
                    </a:moveTo>
                    <a:cubicBezTo>
                      <a:pt x="73" y="159"/>
                      <a:pt x="73" y="159"/>
                      <a:pt x="73" y="159"/>
                    </a:cubicBezTo>
                    <a:cubicBezTo>
                      <a:pt x="33" y="159"/>
                      <a:pt x="0" y="126"/>
                      <a:pt x="0" y="86"/>
                    </a:cubicBezTo>
                    <a:cubicBezTo>
                      <a:pt x="0" y="73"/>
                      <a:pt x="0" y="73"/>
                      <a:pt x="0" y="73"/>
                    </a:cubicBezTo>
                    <a:cubicBezTo>
                      <a:pt x="0" y="32"/>
                      <a:pt x="33" y="0"/>
                      <a:pt x="73" y="0"/>
                    </a:cubicBezTo>
                    <a:cubicBezTo>
                      <a:pt x="1196" y="0"/>
                      <a:pt x="1196" y="0"/>
                      <a:pt x="1196" y="0"/>
                    </a:cubicBezTo>
                    <a:cubicBezTo>
                      <a:pt x="1196" y="86"/>
                      <a:pt x="1196" y="86"/>
                      <a:pt x="1196" y="86"/>
                    </a:cubicBezTo>
                    <a:cubicBezTo>
                      <a:pt x="1196" y="126"/>
                      <a:pt x="1163" y="159"/>
                      <a:pt x="1123" y="159"/>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21">
                <a:extLst>
                  <a:ext uri="{FF2B5EF4-FFF2-40B4-BE49-F238E27FC236}">
                    <a16:creationId xmlns:a16="http://schemas.microsoft.com/office/drawing/2014/main" id="{636C1507-301D-4FC2-A760-F161AE201368}"/>
                  </a:ext>
                </a:extLst>
              </p:cNvPr>
              <p:cNvSpPr>
                <a:spLocks/>
              </p:cNvSpPr>
              <p:nvPr/>
            </p:nvSpPr>
            <p:spPr bwMode="auto">
              <a:xfrm>
                <a:off x="4196332" y="3628731"/>
                <a:ext cx="2424113" cy="1797050"/>
              </a:xfrm>
              <a:custGeom>
                <a:avLst/>
                <a:gdLst>
                  <a:gd name="T0" fmla="*/ 1083 w 1414"/>
                  <a:gd name="T1" fmla="*/ 1048 h 1048"/>
                  <a:gd name="T2" fmla="*/ 80 w 1414"/>
                  <a:gd name="T3" fmla="*/ 1048 h 1048"/>
                  <a:gd name="T4" fmla="*/ 10 w 1414"/>
                  <a:gd name="T5" fmla="*/ 960 h 1048"/>
                  <a:gd name="T6" fmla="*/ 198 w 1414"/>
                  <a:gd name="T7" fmla="*/ 118 h 1048"/>
                  <a:gd name="T8" fmla="*/ 338 w 1414"/>
                  <a:gd name="T9" fmla="*/ 0 h 1048"/>
                  <a:gd name="T10" fmla="*/ 1279 w 1414"/>
                  <a:gd name="T11" fmla="*/ 0 h 1048"/>
                  <a:gd name="T12" fmla="*/ 1396 w 1414"/>
                  <a:gd name="T13" fmla="*/ 159 h 1048"/>
                  <a:gd name="T14" fmla="*/ 1223 w 1414"/>
                  <a:gd name="T15" fmla="*/ 929 h 1048"/>
                  <a:gd name="T16" fmla="*/ 1083 w 1414"/>
                  <a:gd name="T17"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1048">
                    <a:moveTo>
                      <a:pt x="1083" y="1048"/>
                    </a:moveTo>
                    <a:cubicBezTo>
                      <a:pt x="80" y="1048"/>
                      <a:pt x="80" y="1048"/>
                      <a:pt x="80" y="1048"/>
                    </a:cubicBezTo>
                    <a:cubicBezTo>
                      <a:pt x="34" y="1048"/>
                      <a:pt x="0" y="1005"/>
                      <a:pt x="10" y="960"/>
                    </a:cubicBezTo>
                    <a:cubicBezTo>
                      <a:pt x="198" y="118"/>
                      <a:pt x="198" y="118"/>
                      <a:pt x="198" y="118"/>
                    </a:cubicBezTo>
                    <a:cubicBezTo>
                      <a:pt x="214" y="49"/>
                      <a:pt x="272" y="0"/>
                      <a:pt x="338" y="0"/>
                    </a:cubicBezTo>
                    <a:cubicBezTo>
                      <a:pt x="1279" y="0"/>
                      <a:pt x="1279" y="0"/>
                      <a:pt x="1279" y="0"/>
                    </a:cubicBezTo>
                    <a:cubicBezTo>
                      <a:pt x="1357" y="0"/>
                      <a:pt x="1414" y="78"/>
                      <a:pt x="1396" y="159"/>
                    </a:cubicBezTo>
                    <a:cubicBezTo>
                      <a:pt x="1223" y="929"/>
                      <a:pt x="1223" y="929"/>
                      <a:pt x="1223" y="929"/>
                    </a:cubicBezTo>
                    <a:cubicBezTo>
                      <a:pt x="1208" y="999"/>
                      <a:pt x="1150" y="1048"/>
                      <a:pt x="1083" y="1048"/>
                    </a:cubicBezTo>
                  </a:path>
                </a:pathLst>
              </a:custGeom>
              <a:solidFill>
                <a:srgbClr val="FFF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22">
                <a:extLst>
                  <a:ext uri="{FF2B5EF4-FFF2-40B4-BE49-F238E27FC236}">
                    <a16:creationId xmlns:a16="http://schemas.microsoft.com/office/drawing/2014/main" id="{7AB89860-0574-4A51-89A4-7BDBE512245D}"/>
                  </a:ext>
                </a:extLst>
              </p:cNvPr>
              <p:cNvSpPr>
                <a:spLocks/>
              </p:cNvSpPr>
              <p:nvPr/>
            </p:nvSpPr>
            <p:spPr bwMode="auto">
              <a:xfrm>
                <a:off x="4196332" y="3628731"/>
                <a:ext cx="2424113" cy="1797050"/>
              </a:xfrm>
              <a:custGeom>
                <a:avLst/>
                <a:gdLst>
                  <a:gd name="T0" fmla="*/ 1083 w 1414"/>
                  <a:gd name="T1" fmla="*/ 1048 h 1048"/>
                  <a:gd name="T2" fmla="*/ 80 w 1414"/>
                  <a:gd name="T3" fmla="*/ 1048 h 1048"/>
                  <a:gd name="T4" fmla="*/ 10 w 1414"/>
                  <a:gd name="T5" fmla="*/ 960 h 1048"/>
                  <a:gd name="T6" fmla="*/ 198 w 1414"/>
                  <a:gd name="T7" fmla="*/ 118 h 1048"/>
                  <a:gd name="T8" fmla="*/ 338 w 1414"/>
                  <a:gd name="T9" fmla="*/ 0 h 1048"/>
                  <a:gd name="T10" fmla="*/ 1279 w 1414"/>
                  <a:gd name="T11" fmla="*/ 0 h 1048"/>
                  <a:gd name="T12" fmla="*/ 1396 w 1414"/>
                  <a:gd name="T13" fmla="*/ 159 h 1048"/>
                  <a:gd name="T14" fmla="*/ 1223 w 1414"/>
                  <a:gd name="T15" fmla="*/ 929 h 1048"/>
                  <a:gd name="T16" fmla="*/ 1083 w 1414"/>
                  <a:gd name="T17"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1048">
                    <a:moveTo>
                      <a:pt x="1083" y="1048"/>
                    </a:moveTo>
                    <a:cubicBezTo>
                      <a:pt x="80" y="1048"/>
                      <a:pt x="80" y="1048"/>
                      <a:pt x="80" y="1048"/>
                    </a:cubicBezTo>
                    <a:cubicBezTo>
                      <a:pt x="34" y="1048"/>
                      <a:pt x="0" y="1005"/>
                      <a:pt x="10" y="960"/>
                    </a:cubicBezTo>
                    <a:cubicBezTo>
                      <a:pt x="198" y="118"/>
                      <a:pt x="198" y="118"/>
                      <a:pt x="198" y="118"/>
                    </a:cubicBezTo>
                    <a:cubicBezTo>
                      <a:pt x="214" y="49"/>
                      <a:pt x="272" y="0"/>
                      <a:pt x="338" y="0"/>
                    </a:cubicBezTo>
                    <a:cubicBezTo>
                      <a:pt x="1279" y="0"/>
                      <a:pt x="1279" y="0"/>
                      <a:pt x="1279" y="0"/>
                    </a:cubicBezTo>
                    <a:cubicBezTo>
                      <a:pt x="1357" y="0"/>
                      <a:pt x="1414" y="78"/>
                      <a:pt x="1396" y="159"/>
                    </a:cubicBezTo>
                    <a:cubicBezTo>
                      <a:pt x="1223" y="929"/>
                      <a:pt x="1223" y="929"/>
                      <a:pt x="1223" y="929"/>
                    </a:cubicBezTo>
                    <a:cubicBezTo>
                      <a:pt x="1208" y="999"/>
                      <a:pt x="1150" y="1048"/>
                      <a:pt x="1083" y="1048"/>
                    </a:cubicBezTo>
                  </a:path>
                </a:pathLst>
              </a:custGeom>
              <a:solidFill>
                <a:srgbClr val="DCDB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61" name="Freeform 23">
                <a:extLst>
                  <a:ext uri="{FF2B5EF4-FFF2-40B4-BE49-F238E27FC236}">
                    <a16:creationId xmlns:a16="http://schemas.microsoft.com/office/drawing/2014/main" id="{EBD8630D-E081-435C-AEF5-DE65AA201BE3}"/>
                  </a:ext>
                </a:extLst>
              </p:cNvPr>
              <p:cNvSpPr>
                <a:spLocks/>
              </p:cNvSpPr>
              <p:nvPr/>
            </p:nvSpPr>
            <p:spPr bwMode="auto">
              <a:xfrm>
                <a:off x="4196332" y="3650956"/>
                <a:ext cx="2038350" cy="1774825"/>
              </a:xfrm>
              <a:custGeom>
                <a:avLst/>
                <a:gdLst>
                  <a:gd name="T0" fmla="*/ 1131 w 1189"/>
                  <a:gd name="T1" fmla="*/ 998 h 1035"/>
                  <a:gd name="T2" fmla="*/ 128 w 1189"/>
                  <a:gd name="T3" fmla="*/ 998 h 1035"/>
                  <a:gd name="T4" fmla="*/ 58 w 1189"/>
                  <a:gd name="T5" fmla="*/ 910 h 1035"/>
                  <a:gd name="T6" fmla="*/ 246 w 1189"/>
                  <a:gd name="T7" fmla="*/ 69 h 1035"/>
                  <a:gd name="T8" fmla="*/ 280 w 1189"/>
                  <a:gd name="T9" fmla="*/ 0 h 1035"/>
                  <a:gd name="T10" fmla="*/ 198 w 1189"/>
                  <a:gd name="T11" fmla="*/ 105 h 1035"/>
                  <a:gd name="T12" fmla="*/ 10 w 1189"/>
                  <a:gd name="T13" fmla="*/ 947 h 1035"/>
                  <a:gd name="T14" fmla="*/ 80 w 1189"/>
                  <a:gd name="T15" fmla="*/ 1035 h 1035"/>
                  <a:gd name="T16" fmla="*/ 1083 w 1189"/>
                  <a:gd name="T17" fmla="*/ 1035 h 1035"/>
                  <a:gd name="T18" fmla="*/ 1189 w 1189"/>
                  <a:gd name="T19" fmla="*/ 985 h 1035"/>
                  <a:gd name="T20" fmla="*/ 1131 w 1189"/>
                  <a:gd name="T21" fmla="*/ 998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9" h="1035">
                    <a:moveTo>
                      <a:pt x="1131" y="998"/>
                    </a:moveTo>
                    <a:cubicBezTo>
                      <a:pt x="128" y="998"/>
                      <a:pt x="128" y="998"/>
                      <a:pt x="128" y="998"/>
                    </a:cubicBezTo>
                    <a:cubicBezTo>
                      <a:pt x="82" y="998"/>
                      <a:pt x="48" y="955"/>
                      <a:pt x="58" y="910"/>
                    </a:cubicBezTo>
                    <a:cubicBezTo>
                      <a:pt x="246" y="69"/>
                      <a:pt x="246" y="69"/>
                      <a:pt x="246" y="69"/>
                    </a:cubicBezTo>
                    <a:cubicBezTo>
                      <a:pt x="252" y="42"/>
                      <a:pt x="264" y="19"/>
                      <a:pt x="280" y="0"/>
                    </a:cubicBezTo>
                    <a:cubicBezTo>
                      <a:pt x="240" y="19"/>
                      <a:pt x="209" y="57"/>
                      <a:pt x="198" y="105"/>
                    </a:cubicBezTo>
                    <a:cubicBezTo>
                      <a:pt x="10" y="947"/>
                      <a:pt x="10" y="947"/>
                      <a:pt x="10" y="947"/>
                    </a:cubicBezTo>
                    <a:cubicBezTo>
                      <a:pt x="0" y="992"/>
                      <a:pt x="34" y="1035"/>
                      <a:pt x="80" y="1035"/>
                    </a:cubicBezTo>
                    <a:cubicBezTo>
                      <a:pt x="1083" y="1035"/>
                      <a:pt x="1083" y="1035"/>
                      <a:pt x="1083" y="1035"/>
                    </a:cubicBezTo>
                    <a:cubicBezTo>
                      <a:pt x="1125" y="1035"/>
                      <a:pt x="1162" y="1016"/>
                      <a:pt x="1189" y="985"/>
                    </a:cubicBezTo>
                    <a:cubicBezTo>
                      <a:pt x="1171" y="993"/>
                      <a:pt x="1152" y="998"/>
                      <a:pt x="1131" y="998"/>
                    </a:cubicBezTo>
                  </a:path>
                </a:pathLst>
              </a:custGeom>
              <a:solidFill>
                <a:srgbClr val="B0AE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24">
                <a:extLst>
                  <a:ext uri="{FF2B5EF4-FFF2-40B4-BE49-F238E27FC236}">
                    <a16:creationId xmlns:a16="http://schemas.microsoft.com/office/drawing/2014/main" id="{F73966D2-BF8A-4490-B0E0-70FD6092496F}"/>
                  </a:ext>
                </a:extLst>
              </p:cNvPr>
              <p:cNvSpPr>
                <a:spLocks/>
              </p:cNvSpPr>
              <p:nvPr/>
            </p:nvSpPr>
            <p:spPr bwMode="auto">
              <a:xfrm>
                <a:off x="4196332" y="3628731"/>
                <a:ext cx="717550" cy="1797050"/>
              </a:xfrm>
              <a:custGeom>
                <a:avLst/>
                <a:gdLst>
                  <a:gd name="T0" fmla="*/ 91 w 419"/>
                  <a:gd name="T1" fmla="*/ 960 h 1048"/>
                  <a:gd name="T2" fmla="*/ 279 w 419"/>
                  <a:gd name="T3" fmla="*/ 118 h 1048"/>
                  <a:gd name="T4" fmla="*/ 419 w 419"/>
                  <a:gd name="T5" fmla="*/ 0 h 1048"/>
                  <a:gd name="T6" fmla="*/ 338 w 419"/>
                  <a:gd name="T7" fmla="*/ 0 h 1048"/>
                  <a:gd name="T8" fmla="*/ 198 w 419"/>
                  <a:gd name="T9" fmla="*/ 118 h 1048"/>
                  <a:gd name="T10" fmla="*/ 10 w 419"/>
                  <a:gd name="T11" fmla="*/ 960 h 1048"/>
                  <a:gd name="T12" fmla="*/ 80 w 419"/>
                  <a:gd name="T13" fmla="*/ 1048 h 1048"/>
                  <a:gd name="T14" fmla="*/ 161 w 419"/>
                  <a:gd name="T15" fmla="*/ 1048 h 1048"/>
                  <a:gd name="T16" fmla="*/ 91 w 419"/>
                  <a:gd name="T17" fmla="*/ 96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1048">
                    <a:moveTo>
                      <a:pt x="91" y="960"/>
                    </a:moveTo>
                    <a:cubicBezTo>
                      <a:pt x="279" y="118"/>
                      <a:pt x="279" y="118"/>
                      <a:pt x="279" y="118"/>
                    </a:cubicBezTo>
                    <a:cubicBezTo>
                      <a:pt x="295" y="49"/>
                      <a:pt x="353" y="0"/>
                      <a:pt x="419" y="0"/>
                    </a:cubicBezTo>
                    <a:cubicBezTo>
                      <a:pt x="338" y="0"/>
                      <a:pt x="338" y="0"/>
                      <a:pt x="338" y="0"/>
                    </a:cubicBezTo>
                    <a:cubicBezTo>
                      <a:pt x="272" y="0"/>
                      <a:pt x="214" y="49"/>
                      <a:pt x="198" y="118"/>
                    </a:cubicBezTo>
                    <a:cubicBezTo>
                      <a:pt x="10" y="960"/>
                      <a:pt x="10" y="960"/>
                      <a:pt x="10" y="960"/>
                    </a:cubicBezTo>
                    <a:cubicBezTo>
                      <a:pt x="0" y="1005"/>
                      <a:pt x="34" y="1048"/>
                      <a:pt x="80" y="1048"/>
                    </a:cubicBezTo>
                    <a:cubicBezTo>
                      <a:pt x="161" y="1048"/>
                      <a:pt x="161" y="1048"/>
                      <a:pt x="161" y="1048"/>
                    </a:cubicBezTo>
                    <a:cubicBezTo>
                      <a:pt x="115" y="1048"/>
                      <a:pt x="81" y="1005"/>
                      <a:pt x="91" y="960"/>
                    </a:cubicBezTo>
                  </a:path>
                </a:pathLst>
              </a:custGeom>
              <a:solidFill>
                <a:srgbClr val="B0AE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25">
                <a:extLst>
                  <a:ext uri="{FF2B5EF4-FFF2-40B4-BE49-F238E27FC236}">
                    <a16:creationId xmlns:a16="http://schemas.microsoft.com/office/drawing/2014/main" id="{0D887FDD-A541-4608-8C52-4A4CB63CD52C}"/>
                  </a:ext>
                </a:extLst>
              </p:cNvPr>
              <p:cNvSpPr>
                <a:spLocks/>
              </p:cNvSpPr>
              <p:nvPr/>
            </p:nvSpPr>
            <p:spPr bwMode="auto">
              <a:xfrm>
                <a:off x="4196332" y="3628731"/>
                <a:ext cx="2424113" cy="1797050"/>
              </a:xfrm>
              <a:custGeom>
                <a:avLst/>
                <a:gdLst>
                  <a:gd name="T0" fmla="*/ 1083 w 1414"/>
                  <a:gd name="T1" fmla="*/ 1048 h 1048"/>
                  <a:gd name="T2" fmla="*/ 80 w 1414"/>
                  <a:gd name="T3" fmla="*/ 1048 h 1048"/>
                  <a:gd name="T4" fmla="*/ 10 w 1414"/>
                  <a:gd name="T5" fmla="*/ 960 h 1048"/>
                  <a:gd name="T6" fmla="*/ 198 w 1414"/>
                  <a:gd name="T7" fmla="*/ 118 h 1048"/>
                  <a:gd name="T8" fmla="*/ 338 w 1414"/>
                  <a:gd name="T9" fmla="*/ 0 h 1048"/>
                  <a:gd name="T10" fmla="*/ 1279 w 1414"/>
                  <a:gd name="T11" fmla="*/ 0 h 1048"/>
                  <a:gd name="T12" fmla="*/ 1396 w 1414"/>
                  <a:gd name="T13" fmla="*/ 159 h 1048"/>
                  <a:gd name="T14" fmla="*/ 1223 w 1414"/>
                  <a:gd name="T15" fmla="*/ 929 h 1048"/>
                  <a:gd name="T16" fmla="*/ 1083 w 1414"/>
                  <a:gd name="T17"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1048">
                    <a:moveTo>
                      <a:pt x="1083" y="1048"/>
                    </a:moveTo>
                    <a:cubicBezTo>
                      <a:pt x="80" y="1048"/>
                      <a:pt x="80" y="1048"/>
                      <a:pt x="80" y="1048"/>
                    </a:cubicBezTo>
                    <a:cubicBezTo>
                      <a:pt x="34" y="1048"/>
                      <a:pt x="0" y="1005"/>
                      <a:pt x="10" y="960"/>
                    </a:cubicBezTo>
                    <a:cubicBezTo>
                      <a:pt x="198" y="118"/>
                      <a:pt x="198" y="118"/>
                      <a:pt x="198" y="118"/>
                    </a:cubicBezTo>
                    <a:cubicBezTo>
                      <a:pt x="214" y="49"/>
                      <a:pt x="272" y="0"/>
                      <a:pt x="338" y="0"/>
                    </a:cubicBezTo>
                    <a:cubicBezTo>
                      <a:pt x="1279" y="0"/>
                      <a:pt x="1279" y="0"/>
                      <a:pt x="1279" y="0"/>
                    </a:cubicBezTo>
                    <a:cubicBezTo>
                      <a:pt x="1357" y="0"/>
                      <a:pt x="1414" y="78"/>
                      <a:pt x="1396" y="159"/>
                    </a:cubicBezTo>
                    <a:cubicBezTo>
                      <a:pt x="1223" y="929"/>
                      <a:pt x="1223" y="929"/>
                      <a:pt x="1223" y="929"/>
                    </a:cubicBezTo>
                    <a:cubicBezTo>
                      <a:pt x="1208" y="999"/>
                      <a:pt x="1150" y="1048"/>
                      <a:pt x="1083" y="1048"/>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27">
                <a:extLst>
                  <a:ext uri="{FF2B5EF4-FFF2-40B4-BE49-F238E27FC236}">
                    <a16:creationId xmlns:a16="http://schemas.microsoft.com/office/drawing/2014/main" id="{1B58D594-AF30-4E8E-8D17-B4CBA18C414C}"/>
                  </a:ext>
                </a:extLst>
              </p:cNvPr>
              <p:cNvSpPr>
                <a:spLocks/>
              </p:cNvSpPr>
              <p:nvPr/>
            </p:nvSpPr>
            <p:spPr bwMode="auto">
              <a:xfrm>
                <a:off x="3234307" y="5006681"/>
                <a:ext cx="287338" cy="146050"/>
              </a:xfrm>
              <a:custGeom>
                <a:avLst/>
                <a:gdLst>
                  <a:gd name="T0" fmla="*/ 68 w 168"/>
                  <a:gd name="T1" fmla="*/ 0 h 85"/>
                  <a:gd name="T2" fmla="*/ 126 w 168"/>
                  <a:gd name="T3" fmla="*/ 0 h 85"/>
                  <a:gd name="T4" fmla="*/ 168 w 168"/>
                  <a:gd name="T5" fmla="*/ 42 h 85"/>
                  <a:gd name="T6" fmla="*/ 126 w 168"/>
                  <a:gd name="T7" fmla="*/ 85 h 85"/>
                  <a:gd name="T8" fmla="*/ 0 w 168"/>
                  <a:gd name="T9" fmla="*/ 85 h 85"/>
                </a:gdLst>
                <a:ahLst/>
                <a:cxnLst>
                  <a:cxn ang="0">
                    <a:pos x="T0" y="T1"/>
                  </a:cxn>
                  <a:cxn ang="0">
                    <a:pos x="T2" y="T3"/>
                  </a:cxn>
                  <a:cxn ang="0">
                    <a:pos x="T4" y="T5"/>
                  </a:cxn>
                  <a:cxn ang="0">
                    <a:pos x="T6" y="T7"/>
                  </a:cxn>
                  <a:cxn ang="0">
                    <a:pos x="T8" y="T9"/>
                  </a:cxn>
                </a:cxnLst>
                <a:rect l="0" t="0" r="r" b="b"/>
                <a:pathLst>
                  <a:path w="168" h="85">
                    <a:moveTo>
                      <a:pt x="68" y="0"/>
                    </a:moveTo>
                    <a:cubicBezTo>
                      <a:pt x="126" y="0"/>
                      <a:pt x="126" y="0"/>
                      <a:pt x="126" y="0"/>
                    </a:cubicBezTo>
                    <a:cubicBezTo>
                      <a:pt x="149" y="0"/>
                      <a:pt x="168" y="19"/>
                      <a:pt x="168" y="42"/>
                    </a:cubicBezTo>
                    <a:cubicBezTo>
                      <a:pt x="168" y="66"/>
                      <a:pt x="149" y="85"/>
                      <a:pt x="126" y="85"/>
                    </a:cubicBezTo>
                    <a:cubicBezTo>
                      <a:pt x="0" y="85"/>
                      <a:pt x="0" y="85"/>
                      <a:pt x="0" y="85"/>
                    </a:cubicBezTo>
                  </a:path>
                </a:pathLst>
              </a:custGeom>
              <a:solidFill>
                <a:srgbClr val="FFD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8">
                <a:extLst>
                  <a:ext uri="{FF2B5EF4-FFF2-40B4-BE49-F238E27FC236}">
                    <a16:creationId xmlns:a16="http://schemas.microsoft.com/office/drawing/2014/main" id="{56284283-AA28-439C-851D-6C94DE734EC0}"/>
                  </a:ext>
                </a:extLst>
              </p:cNvPr>
              <p:cNvSpPr>
                <a:spLocks/>
              </p:cNvSpPr>
              <p:nvPr/>
            </p:nvSpPr>
            <p:spPr bwMode="auto">
              <a:xfrm>
                <a:off x="3234307" y="5006681"/>
                <a:ext cx="287338" cy="146050"/>
              </a:xfrm>
              <a:custGeom>
                <a:avLst/>
                <a:gdLst>
                  <a:gd name="T0" fmla="*/ 50 w 168"/>
                  <a:gd name="T1" fmla="*/ 0 h 85"/>
                  <a:gd name="T2" fmla="*/ 126 w 168"/>
                  <a:gd name="T3" fmla="*/ 0 h 85"/>
                  <a:gd name="T4" fmla="*/ 168 w 168"/>
                  <a:gd name="T5" fmla="*/ 42 h 85"/>
                  <a:gd name="T6" fmla="*/ 126 w 168"/>
                  <a:gd name="T7" fmla="*/ 85 h 85"/>
                  <a:gd name="T8" fmla="*/ 0 w 168"/>
                  <a:gd name="T9" fmla="*/ 85 h 85"/>
                </a:gdLst>
                <a:ahLst/>
                <a:cxnLst>
                  <a:cxn ang="0">
                    <a:pos x="T0" y="T1"/>
                  </a:cxn>
                  <a:cxn ang="0">
                    <a:pos x="T2" y="T3"/>
                  </a:cxn>
                  <a:cxn ang="0">
                    <a:pos x="T4" y="T5"/>
                  </a:cxn>
                  <a:cxn ang="0">
                    <a:pos x="T6" y="T7"/>
                  </a:cxn>
                  <a:cxn ang="0">
                    <a:pos x="T8" y="T9"/>
                  </a:cxn>
                </a:cxnLst>
                <a:rect l="0" t="0" r="r" b="b"/>
                <a:pathLst>
                  <a:path w="168" h="85">
                    <a:moveTo>
                      <a:pt x="50" y="0"/>
                    </a:moveTo>
                    <a:cubicBezTo>
                      <a:pt x="126" y="0"/>
                      <a:pt x="126" y="0"/>
                      <a:pt x="126" y="0"/>
                    </a:cubicBezTo>
                    <a:cubicBezTo>
                      <a:pt x="149" y="0"/>
                      <a:pt x="168" y="19"/>
                      <a:pt x="168" y="42"/>
                    </a:cubicBezTo>
                    <a:cubicBezTo>
                      <a:pt x="168" y="66"/>
                      <a:pt x="149" y="85"/>
                      <a:pt x="126" y="85"/>
                    </a:cubicBezTo>
                    <a:cubicBezTo>
                      <a:pt x="0" y="85"/>
                      <a:pt x="0" y="85"/>
                      <a:pt x="0" y="85"/>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9">
                <a:extLst>
                  <a:ext uri="{FF2B5EF4-FFF2-40B4-BE49-F238E27FC236}">
                    <a16:creationId xmlns:a16="http://schemas.microsoft.com/office/drawing/2014/main" id="{276C8A91-541E-4792-B9DA-F7770EF85F87}"/>
                  </a:ext>
                </a:extLst>
              </p:cNvPr>
              <p:cNvSpPr>
                <a:spLocks/>
              </p:cNvSpPr>
              <p:nvPr/>
            </p:nvSpPr>
            <p:spPr bwMode="auto">
              <a:xfrm>
                <a:off x="2927920" y="4920956"/>
                <a:ext cx="468313" cy="231775"/>
              </a:xfrm>
              <a:custGeom>
                <a:avLst/>
                <a:gdLst>
                  <a:gd name="T0" fmla="*/ 0 w 273"/>
                  <a:gd name="T1" fmla="*/ 0 h 135"/>
                  <a:gd name="T2" fmla="*/ 206 w 273"/>
                  <a:gd name="T3" fmla="*/ 0 h 135"/>
                  <a:gd name="T4" fmla="*/ 273 w 273"/>
                  <a:gd name="T5" fmla="*/ 68 h 135"/>
                  <a:gd name="T6" fmla="*/ 206 w 273"/>
                  <a:gd name="T7" fmla="*/ 135 h 135"/>
                  <a:gd name="T8" fmla="*/ 1 w 273"/>
                  <a:gd name="T9" fmla="*/ 135 h 135"/>
                </a:gdLst>
                <a:ahLst/>
                <a:cxnLst>
                  <a:cxn ang="0">
                    <a:pos x="T0" y="T1"/>
                  </a:cxn>
                  <a:cxn ang="0">
                    <a:pos x="T2" y="T3"/>
                  </a:cxn>
                  <a:cxn ang="0">
                    <a:pos x="T4" y="T5"/>
                  </a:cxn>
                  <a:cxn ang="0">
                    <a:pos x="T6" y="T7"/>
                  </a:cxn>
                  <a:cxn ang="0">
                    <a:pos x="T8" y="T9"/>
                  </a:cxn>
                </a:cxnLst>
                <a:rect l="0" t="0" r="r" b="b"/>
                <a:pathLst>
                  <a:path w="273" h="135">
                    <a:moveTo>
                      <a:pt x="0" y="0"/>
                    </a:moveTo>
                    <a:cubicBezTo>
                      <a:pt x="206" y="0"/>
                      <a:pt x="206" y="0"/>
                      <a:pt x="206" y="0"/>
                    </a:cubicBezTo>
                    <a:cubicBezTo>
                      <a:pt x="243" y="0"/>
                      <a:pt x="273" y="31"/>
                      <a:pt x="273" y="68"/>
                    </a:cubicBezTo>
                    <a:cubicBezTo>
                      <a:pt x="273" y="105"/>
                      <a:pt x="243" y="135"/>
                      <a:pt x="206" y="135"/>
                    </a:cubicBezTo>
                    <a:cubicBezTo>
                      <a:pt x="1" y="135"/>
                      <a:pt x="1" y="135"/>
                      <a:pt x="1" y="135"/>
                    </a:cubicBezTo>
                  </a:path>
                </a:pathLst>
              </a:custGeom>
              <a:solidFill>
                <a:srgbClr val="FFD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30">
                <a:extLst>
                  <a:ext uri="{FF2B5EF4-FFF2-40B4-BE49-F238E27FC236}">
                    <a16:creationId xmlns:a16="http://schemas.microsoft.com/office/drawing/2014/main" id="{8F2E140F-C486-4BFD-9008-896D1CC18FCB}"/>
                  </a:ext>
                </a:extLst>
              </p:cNvPr>
              <p:cNvSpPr>
                <a:spLocks/>
              </p:cNvSpPr>
              <p:nvPr/>
            </p:nvSpPr>
            <p:spPr bwMode="auto">
              <a:xfrm>
                <a:off x="2927920" y="4920956"/>
                <a:ext cx="468313" cy="231775"/>
              </a:xfrm>
              <a:custGeom>
                <a:avLst/>
                <a:gdLst>
                  <a:gd name="T0" fmla="*/ 0 w 273"/>
                  <a:gd name="T1" fmla="*/ 0 h 135"/>
                  <a:gd name="T2" fmla="*/ 206 w 273"/>
                  <a:gd name="T3" fmla="*/ 0 h 135"/>
                  <a:gd name="T4" fmla="*/ 273 w 273"/>
                  <a:gd name="T5" fmla="*/ 68 h 135"/>
                  <a:gd name="T6" fmla="*/ 206 w 273"/>
                  <a:gd name="T7" fmla="*/ 135 h 135"/>
                  <a:gd name="T8" fmla="*/ 1 w 273"/>
                  <a:gd name="T9" fmla="*/ 135 h 135"/>
                </a:gdLst>
                <a:ahLst/>
                <a:cxnLst>
                  <a:cxn ang="0">
                    <a:pos x="T0" y="T1"/>
                  </a:cxn>
                  <a:cxn ang="0">
                    <a:pos x="T2" y="T3"/>
                  </a:cxn>
                  <a:cxn ang="0">
                    <a:pos x="T4" y="T5"/>
                  </a:cxn>
                  <a:cxn ang="0">
                    <a:pos x="T6" y="T7"/>
                  </a:cxn>
                  <a:cxn ang="0">
                    <a:pos x="T8" y="T9"/>
                  </a:cxn>
                </a:cxnLst>
                <a:rect l="0" t="0" r="r" b="b"/>
                <a:pathLst>
                  <a:path w="273" h="135">
                    <a:moveTo>
                      <a:pt x="0" y="0"/>
                    </a:moveTo>
                    <a:cubicBezTo>
                      <a:pt x="206" y="0"/>
                      <a:pt x="206" y="0"/>
                      <a:pt x="206" y="0"/>
                    </a:cubicBezTo>
                    <a:cubicBezTo>
                      <a:pt x="243" y="0"/>
                      <a:pt x="273" y="31"/>
                      <a:pt x="273" y="68"/>
                    </a:cubicBezTo>
                    <a:cubicBezTo>
                      <a:pt x="273" y="105"/>
                      <a:pt x="243" y="135"/>
                      <a:pt x="206" y="135"/>
                    </a:cubicBezTo>
                    <a:cubicBezTo>
                      <a:pt x="1" y="135"/>
                      <a:pt x="1" y="135"/>
                      <a:pt x="1" y="135"/>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31">
                <a:extLst>
                  <a:ext uri="{FF2B5EF4-FFF2-40B4-BE49-F238E27FC236}">
                    <a16:creationId xmlns:a16="http://schemas.microsoft.com/office/drawing/2014/main" id="{E83DAEE5-1A81-4FAF-82AB-8B2281B9BEA3}"/>
                  </a:ext>
                </a:extLst>
              </p:cNvPr>
              <p:cNvSpPr>
                <a:spLocks/>
              </p:cNvSpPr>
              <p:nvPr/>
            </p:nvSpPr>
            <p:spPr bwMode="auto">
              <a:xfrm>
                <a:off x="2929507" y="5006681"/>
                <a:ext cx="288925" cy="146050"/>
              </a:xfrm>
              <a:custGeom>
                <a:avLst/>
                <a:gdLst>
                  <a:gd name="T0" fmla="*/ 39 w 168"/>
                  <a:gd name="T1" fmla="*/ 0 h 85"/>
                  <a:gd name="T2" fmla="*/ 125 w 168"/>
                  <a:gd name="T3" fmla="*/ 0 h 85"/>
                  <a:gd name="T4" fmla="*/ 168 w 168"/>
                  <a:gd name="T5" fmla="*/ 42 h 85"/>
                  <a:gd name="T6" fmla="*/ 125 w 168"/>
                  <a:gd name="T7" fmla="*/ 85 h 85"/>
                  <a:gd name="T8" fmla="*/ 0 w 168"/>
                  <a:gd name="T9" fmla="*/ 85 h 85"/>
                </a:gdLst>
                <a:ahLst/>
                <a:cxnLst>
                  <a:cxn ang="0">
                    <a:pos x="T0" y="T1"/>
                  </a:cxn>
                  <a:cxn ang="0">
                    <a:pos x="T2" y="T3"/>
                  </a:cxn>
                  <a:cxn ang="0">
                    <a:pos x="T4" y="T5"/>
                  </a:cxn>
                  <a:cxn ang="0">
                    <a:pos x="T6" y="T7"/>
                  </a:cxn>
                  <a:cxn ang="0">
                    <a:pos x="T8" y="T9"/>
                  </a:cxn>
                </a:cxnLst>
                <a:rect l="0" t="0" r="r" b="b"/>
                <a:pathLst>
                  <a:path w="168" h="85">
                    <a:moveTo>
                      <a:pt x="39" y="0"/>
                    </a:moveTo>
                    <a:cubicBezTo>
                      <a:pt x="125" y="0"/>
                      <a:pt x="125" y="0"/>
                      <a:pt x="125" y="0"/>
                    </a:cubicBezTo>
                    <a:cubicBezTo>
                      <a:pt x="149" y="0"/>
                      <a:pt x="168" y="19"/>
                      <a:pt x="168" y="42"/>
                    </a:cubicBezTo>
                    <a:cubicBezTo>
                      <a:pt x="168" y="66"/>
                      <a:pt x="149" y="85"/>
                      <a:pt x="125" y="85"/>
                    </a:cubicBezTo>
                    <a:cubicBezTo>
                      <a:pt x="0" y="85"/>
                      <a:pt x="0" y="85"/>
                      <a:pt x="0" y="85"/>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9" name="Freeform 32">
                <a:extLst>
                  <a:ext uri="{FF2B5EF4-FFF2-40B4-BE49-F238E27FC236}">
                    <a16:creationId xmlns:a16="http://schemas.microsoft.com/office/drawing/2014/main" id="{1812C11F-8733-4405-912E-46FA2CF802C6}"/>
                  </a:ext>
                </a:extLst>
              </p:cNvPr>
              <p:cNvSpPr>
                <a:spLocks/>
              </p:cNvSpPr>
              <p:nvPr/>
            </p:nvSpPr>
            <p:spPr bwMode="auto">
              <a:xfrm>
                <a:off x="2205607" y="4813006"/>
                <a:ext cx="285750" cy="600075"/>
              </a:xfrm>
              <a:custGeom>
                <a:avLst/>
                <a:gdLst>
                  <a:gd name="T0" fmla="*/ 0 w 180"/>
                  <a:gd name="T1" fmla="*/ 0 h 378"/>
                  <a:gd name="T2" fmla="*/ 180 w 180"/>
                  <a:gd name="T3" fmla="*/ 0 h 378"/>
                  <a:gd name="T4" fmla="*/ 180 w 180"/>
                  <a:gd name="T5" fmla="*/ 378 h 378"/>
                </a:gdLst>
                <a:ahLst/>
                <a:cxnLst>
                  <a:cxn ang="0">
                    <a:pos x="T0" y="T1"/>
                  </a:cxn>
                  <a:cxn ang="0">
                    <a:pos x="T2" y="T3"/>
                  </a:cxn>
                  <a:cxn ang="0">
                    <a:pos x="T4" y="T5"/>
                  </a:cxn>
                </a:cxnLst>
                <a:rect l="0" t="0" r="r" b="b"/>
                <a:pathLst>
                  <a:path w="180" h="378">
                    <a:moveTo>
                      <a:pt x="0" y="0"/>
                    </a:moveTo>
                    <a:lnTo>
                      <a:pt x="180" y="0"/>
                    </a:lnTo>
                    <a:lnTo>
                      <a:pt x="180" y="378"/>
                    </a:ln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70" name="Oval 61">
                <a:extLst>
                  <a:ext uri="{FF2B5EF4-FFF2-40B4-BE49-F238E27FC236}">
                    <a16:creationId xmlns:a16="http://schemas.microsoft.com/office/drawing/2014/main" id="{1ECA22DC-5B96-437A-BC93-110668D1A91A}"/>
                  </a:ext>
                </a:extLst>
              </p:cNvPr>
              <p:cNvSpPr>
                <a:spLocks noChangeArrowheads="1"/>
              </p:cNvSpPr>
              <p:nvPr/>
            </p:nvSpPr>
            <p:spPr bwMode="auto">
              <a:xfrm>
                <a:off x="5461570" y="2692106"/>
                <a:ext cx="133350"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71" name="Oval 62">
                <a:extLst>
                  <a:ext uri="{FF2B5EF4-FFF2-40B4-BE49-F238E27FC236}">
                    <a16:creationId xmlns:a16="http://schemas.microsoft.com/office/drawing/2014/main" id="{65570479-EE6A-4B42-BAE4-BE3305254876}"/>
                  </a:ext>
                </a:extLst>
              </p:cNvPr>
              <p:cNvSpPr>
                <a:spLocks noChangeArrowheads="1"/>
              </p:cNvSpPr>
              <p:nvPr/>
            </p:nvSpPr>
            <p:spPr bwMode="auto">
              <a:xfrm>
                <a:off x="5983857" y="2692106"/>
                <a:ext cx="13176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72" name="Oval 63">
                <a:extLst>
                  <a:ext uri="{FF2B5EF4-FFF2-40B4-BE49-F238E27FC236}">
                    <a16:creationId xmlns:a16="http://schemas.microsoft.com/office/drawing/2014/main" id="{621A2D66-3B2F-4DCC-B339-7FF94A0D87DD}"/>
                  </a:ext>
                </a:extLst>
              </p:cNvPr>
              <p:cNvSpPr>
                <a:spLocks noChangeArrowheads="1"/>
              </p:cNvSpPr>
              <p:nvPr/>
            </p:nvSpPr>
            <p:spPr bwMode="auto">
              <a:xfrm>
                <a:off x="5721920" y="2692106"/>
                <a:ext cx="133350"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0" name="Freeform 138">
              <a:extLst>
                <a:ext uri="{FF2B5EF4-FFF2-40B4-BE49-F238E27FC236}">
                  <a16:creationId xmlns:a16="http://schemas.microsoft.com/office/drawing/2014/main" id="{0DB9088F-982F-4038-A2C2-9A5563B2554B}"/>
                </a:ext>
              </a:extLst>
            </p:cNvPr>
            <p:cNvSpPr>
              <a:spLocks/>
            </p:cNvSpPr>
            <p:nvPr/>
          </p:nvSpPr>
          <p:spPr bwMode="auto">
            <a:xfrm flipH="1">
              <a:off x="7213876" y="5353427"/>
              <a:ext cx="533953" cy="505160"/>
            </a:xfrm>
            <a:custGeom>
              <a:avLst/>
              <a:gdLst>
                <a:gd name="T0" fmla="*/ 190 w 266"/>
                <a:gd name="T1" fmla="*/ 0 h 266"/>
                <a:gd name="T2" fmla="*/ 0 w 266"/>
                <a:gd name="T3" fmla="*/ 124 h 266"/>
                <a:gd name="T4" fmla="*/ 149 w 266"/>
                <a:gd name="T5" fmla="*/ 256 h 266"/>
                <a:gd name="T6" fmla="*/ 266 w 266"/>
                <a:gd name="T7" fmla="*/ 26 h 266"/>
                <a:gd name="T8" fmla="*/ 190 w 266"/>
                <a:gd name="T9" fmla="*/ 0 h 266"/>
              </a:gdLst>
              <a:ahLst/>
              <a:cxnLst>
                <a:cxn ang="0">
                  <a:pos x="T0" y="T1"/>
                </a:cxn>
                <a:cxn ang="0">
                  <a:pos x="T2" y="T3"/>
                </a:cxn>
                <a:cxn ang="0">
                  <a:pos x="T4" y="T5"/>
                </a:cxn>
                <a:cxn ang="0">
                  <a:pos x="T6" y="T7"/>
                </a:cxn>
                <a:cxn ang="0">
                  <a:pos x="T8" y="T9"/>
                </a:cxn>
              </a:cxnLst>
              <a:rect l="0" t="0" r="r" b="b"/>
              <a:pathLst>
                <a:path w="266" h="266">
                  <a:moveTo>
                    <a:pt x="190" y="0"/>
                  </a:moveTo>
                  <a:cubicBezTo>
                    <a:pt x="0" y="124"/>
                    <a:pt x="0" y="124"/>
                    <a:pt x="0" y="124"/>
                  </a:cubicBezTo>
                  <a:cubicBezTo>
                    <a:pt x="0" y="124"/>
                    <a:pt x="100" y="266"/>
                    <a:pt x="149" y="256"/>
                  </a:cubicBezTo>
                  <a:cubicBezTo>
                    <a:pt x="213" y="244"/>
                    <a:pt x="266" y="26"/>
                    <a:pt x="266" y="26"/>
                  </a:cubicBezTo>
                  <a:lnTo>
                    <a:pt x="190" y="0"/>
                  </a:lnTo>
                  <a:close/>
                </a:path>
              </a:pathLst>
            </a:custGeom>
            <a:solidFill>
              <a:srgbClr val="FFFFFF"/>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139">
              <a:extLst>
                <a:ext uri="{FF2B5EF4-FFF2-40B4-BE49-F238E27FC236}">
                  <a16:creationId xmlns:a16="http://schemas.microsoft.com/office/drawing/2014/main" id="{28C94FEC-CB2D-4012-B2C5-0AEC0E477D9E}"/>
                </a:ext>
              </a:extLst>
            </p:cNvPr>
            <p:cNvSpPr>
              <a:spLocks/>
            </p:cNvSpPr>
            <p:nvPr/>
          </p:nvSpPr>
          <p:spPr bwMode="auto">
            <a:xfrm flipH="1">
              <a:off x="7200182" y="5336949"/>
              <a:ext cx="533953" cy="505160"/>
            </a:xfrm>
            <a:custGeom>
              <a:avLst/>
              <a:gdLst>
                <a:gd name="T0" fmla="*/ 190 w 266"/>
                <a:gd name="T1" fmla="*/ 0 h 266"/>
                <a:gd name="T2" fmla="*/ 0 w 266"/>
                <a:gd name="T3" fmla="*/ 124 h 266"/>
                <a:gd name="T4" fmla="*/ 149 w 266"/>
                <a:gd name="T5" fmla="*/ 256 h 266"/>
                <a:gd name="T6" fmla="*/ 266 w 266"/>
                <a:gd name="T7" fmla="*/ 26 h 266"/>
                <a:gd name="T8" fmla="*/ 190 w 266"/>
                <a:gd name="T9" fmla="*/ 0 h 266"/>
              </a:gdLst>
              <a:ahLst/>
              <a:cxnLst>
                <a:cxn ang="0">
                  <a:pos x="T0" y="T1"/>
                </a:cxn>
                <a:cxn ang="0">
                  <a:pos x="T2" y="T3"/>
                </a:cxn>
                <a:cxn ang="0">
                  <a:pos x="T4" y="T5"/>
                </a:cxn>
                <a:cxn ang="0">
                  <a:pos x="T6" y="T7"/>
                </a:cxn>
                <a:cxn ang="0">
                  <a:pos x="T8" y="T9"/>
                </a:cxn>
              </a:cxnLst>
              <a:rect l="0" t="0" r="r" b="b"/>
              <a:pathLst>
                <a:path w="266" h="266">
                  <a:moveTo>
                    <a:pt x="190" y="0"/>
                  </a:moveTo>
                  <a:cubicBezTo>
                    <a:pt x="0" y="124"/>
                    <a:pt x="0" y="124"/>
                    <a:pt x="0" y="124"/>
                  </a:cubicBezTo>
                  <a:cubicBezTo>
                    <a:pt x="0" y="124"/>
                    <a:pt x="100" y="266"/>
                    <a:pt x="149" y="256"/>
                  </a:cubicBezTo>
                  <a:cubicBezTo>
                    <a:pt x="213" y="244"/>
                    <a:pt x="266" y="26"/>
                    <a:pt x="266" y="26"/>
                  </a:cubicBezTo>
                  <a:lnTo>
                    <a:pt x="190"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73" name="组合 72">
            <a:extLst>
              <a:ext uri="{FF2B5EF4-FFF2-40B4-BE49-F238E27FC236}">
                <a16:creationId xmlns:a16="http://schemas.microsoft.com/office/drawing/2014/main" id="{C7C967A8-5CB1-4BFC-B791-33C584C5280D}"/>
              </a:ext>
            </a:extLst>
          </p:cNvPr>
          <p:cNvGrpSpPr/>
          <p:nvPr/>
        </p:nvGrpSpPr>
        <p:grpSpPr>
          <a:xfrm>
            <a:off x="1803895" y="415061"/>
            <a:ext cx="1641630" cy="685057"/>
            <a:chOff x="2136356" y="1349406"/>
            <a:chExt cx="1641630" cy="685057"/>
          </a:xfrm>
        </p:grpSpPr>
        <p:sp>
          <p:nvSpPr>
            <p:cNvPr id="74" name="对话气泡: 圆角矩形 73">
              <a:extLst>
                <a:ext uri="{FF2B5EF4-FFF2-40B4-BE49-F238E27FC236}">
                  <a16:creationId xmlns:a16="http://schemas.microsoft.com/office/drawing/2014/main" id="{164A4546-5EE7-4046-94CE-40054296BEF9}"/>
                </a:ext>
              </a:extLst>
            </p:cNvPr>
            <p:cNvSpPr/>
            <p:nvPr/>
          </p:nvSpPr>
          <p:spPr>
            <a:xfrm>
              <a:off x="2146713" y="1430782"/>
              <a:ext cx="1620957" cy="603681"/>
            </a:xfrm>
            <a:prstGeom prst="wedgeRoundRectCallout">
              <a:avLst>
                <a:gd name="adj1" fmla="val -42193"/>
                <a:gd name="adj2" fmla="val 85417"/>
                <a:gd name="adj3" fmla="val 16667"/>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rgbClr val="FFC000"/>
                  </a:solidFill>
                </a:ln>
                <a:solidFill>
                  <a:prstClr val="white"/>
                </a:solidFill>
                <a:effectLst/>
                <a:uLnTx/>
                <a:uFillTx/>
                <a:latin typeface="等线"/>
                <a:ea typeface="等线" panose="02010600030101010101" pitchFamily="2" charset="-122"/>
                <a:cs typeface="+mn-cs"/>
              </a:endParaRPr>
            </a:p>
          </p:txBody>
        </p:sp>
        <p:sp>
          <p:nvSpPr>
            <p:cNvPr id="75" name="对话气泡: 圆角矩形 74">
              <a:extLst>
                <a:ext uri="{FF2B5EF4-FFF2-40B4-BE49-F238E27FC236}">
                  <a16:creationId xmlns:a16="http://schemas.microsoft.com/office/drawing/2014/main" id="{C39B9DBD-E39A-40FD-B9AD-BB936FF5D175}"/>
                </a:ext>
              </a:extLst>
            </p:cNvPr>
            <p:cNvSpPr/>
            <p:nvPr/>
          </p:nvSpPr>
          <p:spPr>
            <a:xfrm>
              <a:off x="2136356" y="1349406"/>
              <a:ext cx="1620957" cy="603681"/>
            </a:xfrm>
            <a:prstGeom prst="wedgeRoundRectCallout">
              <a:avLst>
                <a:gd name="adj1" fmla="val -42193"/>
                <a:gd name="adj2" fmla="val 85417"/>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rgbClr val="FFC000"/>
                  </a:solidFill>
                </a:ln>
                <a:solidFill>
                  <a:prstClr val="white"/>
                </a:solidFill>
                <a:effectLst/>
                <a:uLnTx/>
                <a:uFillTx/>
                <a:latin typeface="等线"/>
                <a:ea typeface="等线" panose="02010600030101010101" pitchFamily="2" charset="-122"/>
                <a:cs typeface="+mn-cs"/>
              </a:endParaRPr>
            </a:p>
          </p:txBody>
        </p:sp>
        <p:sp>
          <p:nvSpPr>
            <p:cNvPr id="76" name="文本框 75">
              <a:extLst>
                <a:ext uri="{FF2B5EF4-FFF2-40B4-BE49-F238E27FC236}">
                  <a16:creationId xmlns:a16="http://schemas.microsoft.com/office/drawing/2014/main" id="{9BCFD246-D2AA-4827-9BED-16945EABFA13}"/>
                </a:ext>
              </a:extLst>
            </p:cNvPr>
            <p:cNvSpPr txBox="1"/>
            <p:nvPr/>
          </p:nvSpPr>
          <p:spPr>
            <a:xfrm>
              <a:off x="2157029" y="1389636"/>
              <a:ext cx="1620957" cy="52322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prstClr val="white"/>
                  </a:solidFill>
                  <a:latin typeface="DFKai-SB" panose="03000509000000000000" pitchFamily="65" charset="-120"/>
                  <a:ea typeface="DFKai-SB" panose="03000509000000000000" pitchFamily="65" charset="-120"/>
                </a:rPr>
                <a:t>參考</a:t>
              </a:r>
              <a:r>
                <a:rPr kumimoji="0" lang="zh-CN" altLang="en-US" sz="28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資料</a:t>
              </a:r>
              <a:endPar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grpSp>
      <p:sp>
        <p:nvSpPr>
          <p:cNvPr id="77" name="文本框 76">
            <a:extLst>
              <a:ext uri="{FF2B5EF4-FFF2-40B4-BE49-F238E27FC236}">
                <a16:creationId xmlns:a16="http://schemas.microsoft.com/office/drawing/2014/main" id="{174AB600-1AC2-4287-BBC0-5394D303A74B}"/>
              </a:ext>
            </a:extLst>
          </p:cNvPr>
          <p:cNvSpPr txBox="1"/>
          <p:nvPr/>
        </p:nvSpPr>
        <p:spPr>
          <a:xfrm>
            <a:off x="2574447" y="1242917"/>
            <a:ext cx="9048768"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世界衞生</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組織駐華代表高力博士</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(Dr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Gauden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Galea)</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接受中國網記者的專訪時表示，改革開放</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40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年中</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國衞生</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健康事業成就顯著，中國的成就將決定全球可持續發展目標的實現</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：中國互聯網新聞中心 </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guoqing.china.com.cn/2018-12/29/content_74324894.htm</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8" name="文本框 77">
            <a:extLst>
              <a:ext uri="{FF2B5EF4-FFF2-40B4-BE49-F238E27FC236}">
                <a16:creationId xmlns:a16="http://schemas.microsoft.com/office/drawing/2014/main" id="{5C95FA98-3B0C-4993-A3B3-69924B747154}"/>
              </a:ext>
            </a:extLst>
          </p:cNvPr>
          <p:cNvSpPr txBox="1"/>
          <p:nvPr/>
        </p:nvSpPr>
        <p:spPr>
          <a:xfrm>
            <a:off x="2620112" y="3966365"/>
            <a:ext cx="8702550"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2016</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日，國際社會保障協會（</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ISSA</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）將「國際社會保障協會社會</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保障</a:t>
            </a:r>
            <a:r>
              <a:rPr lang="zh-TW" altLang="en-US" sz="2800" noProof="0" dirty="0">
                <a:latin typeface="Times New Roman" panose="02020603050405020304" pitchFamily="18" charset="0"/>
                <a:ea typeface="DFKai-SB" panose="03000509000000000000" pitchFamily="65" charset="-120"/>
                <a:cs typeface="Times New Roman" panose="02020603050405020304" pitchFamily="18" charset="0"/>
              </a:rPr>
              <a:t>傑</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出</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成就獎」（</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2014——2016</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）授予中華人民共和國政府，以表彰我國近年來在擴大社會保障覆蓋面工作中取得的卓越成就。</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資料</a:t>
            </a:r>
            <a:r>
              <a:rPr kumimoji="0" lang="zh-CN"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來源</a:t>
            </a: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：人力資源社會保障部</a:t>
            </a:r>
            <a:r>
              <a:rPr kumimoji="0" lang="zh-CN"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網站</a:t>
            </a:r>
            <a:endParaRPr kumimoji="0" lang="en-US" altLang="zh-CN"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www.mohrss.gov.cn/SYrlzyhshbzb/dongtaixinwen/buneiyaowen/201611/t20161118_259793.html</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209117" y="6435227"/>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437662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88F5B9-96DE-45B2-A2EB-1024C394ABC6}"/>
              </a:ext>
            </a:extLst>
          </p:cNvPr>
          <p:cNvSpPr>
            <a:spLocks noGrp="1"/>
          </p:cNvSpPr>
          <p:nvPr>
            <p:ph type="title"/>
          </p:nvPr>
        </p:nvSpPr>
        <p:spPr>
          <a:xfrm>
            <a:off x="216307" y="779600"/>
            <a:ext cx="7871977" cy="1325563"/>
          </a:xfrm>
        </p:spPr>
        <p:txBody>
          <a:bodyPr>
            <a:normAutofit/>
          </a:bodyPr>
          <a:lstStyle/>
          <a:p>
            <a:r>
              <a:rPr lang="zh-CN" altLang="en-US" b="1" dirty="0" smtClean="0">
                <a:solidFill>
                  <a:schemeClr val="bg1"/>
                </a:solidFill>
                <a:latin typeface="+mn-ea"/>
                <a:ea typeface="+mn-ea"/>
              </a:rPr>
              <a:t>為</a:t>
            </a:r>
            <a:r>
              <a:rPr lang="zh-CN" altLang="en-US" b="1" dirty="0">
                <a:solidFill>
                  <a:schemeClr val="bg1"/>
                </a:solidFill>
                <a:latin typeface="+mn-ea"/>
                <a:ea typeface="+mn-ea"/>
                <a:cs typeface="Arial" panose="020B0604020202020204" pitchFamily="34" charset="0"/>
              </a:rPr>
              <a:t>世界</a:t>
            </a:r>
            <a:r>
              <a:rPr lang="zh-CN" altLang="en-US" b="1" dirty="0">
                <a:solidFill>
                  <a:schemeClr val="bg1"/>
                </a:solidFill>
                <a:latin typeface="+mn-ea"/>
                <a:ea typeface="+mn-ea"/>
              </a:rPr>
              <a:t>醫</a:t>
            </a:r>
            <a:r>
              <a:rPr lang="zh-CN" altLang="en-US" b="1" dirty="0" smtClean="0">
                <a:solidFill>
                  <a:schemeClr val="bg1"/>
                </a:solidFill>
                <a:latin typeface="+mn-ea"/>
                <a:ea typeface="+mn-ea"/>
              </a:rPr>
              <a:t>療衞生事業作出</a:t>
            </a:r>
            <a:r>
              <a:rPr lang="zh-CN" altLang="en-US" b="1" dirty="0">
                <a:solidFill>
                  <a:schemeClr val="bg1"/>
                </a:solidFill>
                <a:latin typeface="+mn-ea"/>
                <a:ea typeface="+mn-ea"/>
              </a:rPr>
              <a:t>貢獻</a:t>
            </a:r>
          </a:p>
        </p:txBody>
      </p:sp>
      <p:sp>
        <p:nvSpPr>
          <p:cNvPr id="3" name="内容占位符 2">
            <a:extLst>
              <a:ext uri="{FF2B5EF4-FFF2-40B4-BE49-F238E27FC236}">
                <a16:creationId xmlns:a16="http://schemas.microsoft.com/office/drawing/2014/main" id="{C7A67DC5-66E3-4AF4-8E84-C7A2292703AE}"/>
              </a:ext>
            </a:extLst>
          </p:cNvPr>
          <p:cNvSpPr>
            <a:spLocks noGrp="1"/>
          </p:cNvSpPr>
          <p:nvPr>
            <p:ph idx="1"/>
          </p:nvPr>
        </p:nvSpPr>
        <p:spPr>
          <a:xfrm>
            <a:off x="449256" y="2311776"/>
            <a:ext cx="5116792" cy="3838354"/>
          </a:xfrm>
        </p:spPr>
        <p:style>
          <a:lnRef idx="2">
            <a:schemeClr val="accent1"/>
          </a:lnRef>
          <a:fillRef idx="1">
            <a:schemeClr val="lt1"/>
          </a:fillRef>
          <a:effectRef idx="0">
            <a:schemeClr val="accent1"/>
          </a:effectRef>
          <a:fontRef idx="minor">
            <a:schemeClr val="dk1"/>
          </a:fontRef>
        </p:style>
        <p:txBody>
          <a:bodyPr anchor="t">
            <a:noAutofit/>
          </a:bodyPr>
          <a:lstStyle/>
          <a:p>
            <a:r>
              <a:rPr lang="zh-CN" altLang="zh-CN" sz="2400" dirty="0">
                <a:solidFill>
                  <a:schemeClr val="bg1"/>
                </a:solidFill>
                <a:effectLst/>
                <a:latin typeface="+mn-ea"/>
                <a:cs typeface="Arial" panose="020B0604020202020204" pitchFamily="34" charset="0"/>
              </a:rPr>
              <a:t>目前，</a:t>
            </a:r>
            <a:r>
              <a:rPr lang="zh-CN" altLang="en-US" sz="2400" dirty="0">
                <a:solidFill>
                  <a:schemeClr val="bg1"/>
                </a:solidFill>
                <a:effectLst/>
                <a:latin typeface="Times New Roman" panose="02020603050405020304" pitchFamily="18" charset="0"/>
                <a:cs typeface="Times New Roman" panose="02020603050405020304" pitchFamily="18" charset="0"/>
              </a:rPr>
              <a:t>中國</a:t>
            </a:r>
            <a:r>
              <a:rPr lang="zh-CN" altLang="zh-CN" sz="2400" dirty="0">
                <a:solidFill>
                  <a:schemeClr val="bg1"/>
                </a:solidFill>
                <a:effectLst/>
                <a:latin typeface="Times New Roman" panose="02020603050405020304" pitchFamily="18" charset="0"/>
                <a:cs typeface="Times New Roman" panose="02020603050405020304" pitchFamily="18" charset="0"/>
              </a:rPr>
              <a:t>中醫藥對外醫療、教育、科技合作不斷擴大，已傳播到世界上</a:t>
            </a:r>
            <a:r>
              <a:rPr lang="en-US" altLang="zh-CN" sz="2400" dirty="0">
                <a:solidFill>
                  <a:schemeClr val="bg1"/>
                </a:solidFill>
                <a:effectLst/>
                <a:latin typeface="Times New Roman" panose="02020603050405020304" pitchFamily="18" charset="0"/>
                <a:cs typeface="Times New Roman" panose="02020603050405020304" pitchFamily="18" charset="0"/>
              </a:rPr>
              <a:t>160</a:t>
            </a:r>
            <a:r>
              <a:rPr lang="zh-CN" altLang="zh-CN" sz="2400" dirty="0">
                <a:solidFill>
                  <a:schemeClr val="bg1"/>
                </a:solidFill>
                <a:effectLst/>
                <a:latin typeface="Times New Roman" panose="02020603050405020304" pitchFamily="18" charset="0"/>
                <a:cs typeface="Times New Roman" panose="02020603050405020304" pitchFamily="18" charset="0"/>
              </a:rPr>
              <a:t>多個國家和地區。</a:t>
            </a:r>
            <a:endParaRPr lang="en-US" altLang="zh-CN" sz="2400" dirty="0">
              <a:solidFill>
                <a:schemeClr val="bg1"/>
              </a:solidFill>
              <a:effectLst/>
              <a:latin typeface="Times New Roman" panose="02020603050405020304" pitchFamily="18" charset="0"/>
              <a:cs typeface="Times New Roman" panose="02020603050405020304" pitchFamily="18" charset="0"/>
            </a:endParaRPr>
          </a:p>
          <a:p>
            <a:r>
              <a:rPr lang="zh-CN" altLang="zh-CN" sz="2400" dirty="0">
                <a:solidFill>
                  <a:schemeClr val="bg1"/>
                </a:solidFill>
                <a:effectLst/>
                <a:latin typeface="Times New Roman" panose="02020603050405020304" pitchFamily="18" charset="0"/>
                <a:cs typeface="Times New Roman" panose="02020603050405020304" pitchFamily="18" charset="0"/>
              </a:rPr>
              <a:t>國際標準組織</a:t>
            </a:r>
            <a:r>
              <a:rPr lang="en-US" altLang="zh-CN" sz="2400" dirty="0">
                <a:solidFill>
                  <a:schemeClr val="bg1"/>
                </a:solidFill>
                <a:effectLst/>
                <a:latin typeface="Times New Roman" panose="02020603050405020304" pitchFamily="18" charset="0"/>
                <a:cs typeface="Times New Roman" panose="02020603050405020304" pitchFamily="18" charset="0"/>
              </a:rPr>
              <a:t>(ISO)</a:t>
            </a:r>
            <a:r>
              <a:rPr lang="zh-CN" altLang="zh-CN" sz="2400" dirty="0">
                <a:solidFill>
                  <a:schemeClr val="bg1"/>
                </a:solidFill>
                <a:effectLst/>
                <a:latin typeface="Times New Roman" panose="02020603050405020304" pitchFamily="18" charset="0"/>
                <a:cs typeface="Times New Roman" panose="02020603050405020304" pitchFamily="18" charset="0"/>
              </a:rPr>
              <a:t>成立了中醫藥技術委員會，並將這一委員會的秘書處設在中國</a:t>
            </a:r>
            <a:r>
              <a:rPr lang="zh-CN" altLang="zh-CN" sz="2400" dirty="0" smtClean="0">
                <a:solidFill>
                  <a:schemeClr val="bg1"/>
                </a:solidFill>
                <a:effectLst/>
                <a:latin typeface="Times New Roman" panose="02020603050405020304" pitchFamily="18" charset="0"/>
                <a:cs typeface="Times New Roman" panose="02020603050405020304" pitchFamily="18" charset="0"/>
              </a:rPr>
              <a:t>。</a:t>
            </a:r>
            <a:endParaRPr lang="en-US" altLang="zh-CN" sz="2400" dirty="0" smtClean="0">
              <a:solidFill>
                <a:schemeClr val="bg1"/>
              </a:solidFill>
              <a:effectLst/>
              <a:latin typeface="Times New Roman" panose="02020603050405020304" pitchFamily="18" charset="0"/>
              <a:cs typeface="Times New Roman" panose="02020603050405020304" pitchFamily="18" charset="0"/>
            </a:endParaRPr>
          </a:p>
          <a:p>
            <a:r>
              <a:rPr lang="zh-TW" altLang="en-US" sz="2400" dirty="0">
                <a:solidFill>
                  <a:schemeClr val="bg1"/>
                </a:solidFill>
                <a:latin typeface="Times New Roman" panose="02020603050405020304" pitchFamily="18" charset="0"/>
                <a:cs typeface="Times New Roman" panose="02020603050405020304" pitchFamily="18" charset="0"/>
              </a:rPr>
              <a:t> 「中醫針灸」列入人類非物質文化遺產代表作名錄，</a:t>
            </a:r>
            <a:r>
              <a:rPr lang="en-US" altLang="zh-TW" sz="2400" dirty="0">
                <a:solidFill>
                  <a:schemeClr val="bg1"/>
                </a:solidFill>
                <a:latin typeface="Times New Roman" panose="02020603050405020304" pitchFamily="18" charset="0"/>
                <a:cs typeface="Times New Roman" panose="02020603050405020304" pitchFamily="18" charset="0"/>
              </a:rPr>
              <a:t>《</a:t>
            </a:r>
            <a:r>
              <a:rPr lang="zh-TW" altLang="en-US" sz="2400" dirty="0">
                <a:solidFill>
                  <a:schemeClr val="bg1"/>
                </a:solidFill>
                <a:latin typeface="Times New Roman" panose="02020603050405020304" pitchFamily="18" charset="0"/>
                <a:cs typeface="Times New Roman" panose="02020603050405020304" pitchFamily="18" charset="0"/>
              </a:rPr>
              <a:t>黃帝內經</a:t>
            </a:r>
            <a:r>
              <a:rPr lang="en-US" altLang="zh-TW" sz="2400" dirty="0">
                <a:solidFill>
                  <a:schemeClr val="bg1"/>
                </a:solidFill>
                <a:latin typeface="Times New Roman" panose="02020603050405020304" pitchFamily="18" charset="0"/>
                <a:cs typeface="Times New Roman" panose="02020603050405020304" pitchFamily="18" charset="0"/>
              </a:rPr>
              <a:t>》</a:t>
            </a:r>
            <a:r>
              <a:rPr lang="zh-TW" altLang="en-US" sz="2400" dirty="0">
                <a:solidFill>
                  <a:schemeClr val="bg1"/>
                </a:solidFill>
                <a:latin typeface="Times New Roman" panose="02020603050405020304" pitchFamily="18" charset="0"/>
                <a:cs typeface="Times New Roman" panose="02020603050405020304" pitchFamily="18" charset="0"/>
              </a:rPr>
              <a:t>、</a:t>
            </a:r>
            <a:r>
              <a:rPr lang="en-US" altLang="zh-TW" sz="2400" dirty="0">
                <a:solidFill>
                  <a:schemeClr val="bg1"/>
                </a:solidFill>
                <a:latin typeface="Times New Roman" panose="02020603050405020304" pitchFamily="18" charset="0"/>
                <a:cs typeface="Times New Roman" panose="02020603050405020304" pitchFamily="18" charset="0"/>
              </a:rPr>
              <a:t>《</a:t>
            </a:r>
            <a:r>
              <a:rPr lang="zh-TW" altLang="en-US" sz="2400" dirty="0">
                <a:solidFill>
                  <a:schemeClr val="bg1"/>
                </a:solidFill>
                <a:latin typeface="Times New Roman" panose="02020603050405020304" pitchFamily="18" charset="0"/>
                <a:cs typeface="Times New Roman" panose="02020603050405020304" pitchFamily="18" charset="0"/>
              </a:rPr>
              <a:t>本草綱目</a:t>
            </a:r>
            <a:r>
              <a:rPr lang="en-US" altLang="zh-TW" sz="2400" dirty="0">
                <a:solidFill>
                  <a:schemeClr val="bg1"/>
                </a:solidFill>
                <a:latin typeface="Times New Roman" panose="02020603050405020304" pitchFamily="18" charset="0"/>
                <a:cs typeface="Times New Roman" panose="02020603050405020304" pitchFamily="18" charset="0"/>
              </a:rPr>
              <a:t>》</a:t>
            </a:r>
            <a:r>
              <a:rPr lang="zh-TW" altLang="en-US" sz="2400" dirty="0">
                <a:solidFill>
                  <a:schemeClr val="bg1"/>
                </a:solidFill>
                <a:latin typeface="Times New Roman" panose="02020603050405020304" pitchFamily="18" charset="0"/>
                <a:cs typeface="Times New Roman" panose="02020603050405020304" pitchFamily="18" charset="0"/>
              </a:rPr>
              <a:t>等中醫藥典籍列入</a:t>
            </a:r>
            <a:r>
              <a:rPr lang="en-US" altLang="zh-TW" sz="2400" dirty="0">
                <a:solidFill>
                  <a:schemeClr val="bg1"/>
                </a:solidFill>
                <a:latin typeface="Times New Roman" panose="02020603050405020304" pitchFamily="18" charset="0"/>
                <a:cs typeface="Times New Roman" panose="02020603050405020304" pitchFamily="18" charset="0"/>
              </a:rPr>
              <a:t>《</a:t>
            </a:r>
            <a:r>
              <a:rPr lang="zh-TW" altLang="en-US" sz="2400" dirty="0">
                <a:solidFill>
                  <a:schemeClr val="bg1"/>
                </a:solidFill>
                <a:latin typeface="Times New Roman" panose="02020603050405020304" pitchFamily="18" charset="0"/>
                <a:cs typeface="Times New Roman" panose="02020603050405020304" pitchFamily="18" charset="0"/>
              </a:rPr>
              <a:t>世界記憶遺產名錄</a:t>
            </a:r>
            <a:r>
              <a:rPr lang="en-US" altLang="zh-TW" sz="2400" dirty="0">
                <a:solidFill>
                  <a:schemeClr val="bg1"/>
                </a:solidFill>
                <a:latin typeface="Times New Roman" panose="02020603050405020304" pitchFamily="18" charset="0"/>
                <a:cs typeface="Times New Roman" panose="02020603050405020304" pitchFamily="18" charset="0"/>
              </a:rPr>
              <a:t>》</a:t>
            </a:r>
            <a:r>
              <a:rPr lang="zh-TW" altLang="en-US" sz="2400" dirty="0">
                <a:solidFill>
                  <a:schemeClr val="bg1"/>
                </a:solidFill>
                <a:latin typeface="Times New Roman" panose="02020603050405020304" pitchFamily="18" charset="0"/>
                <a:cs typeface="Times New Roman" panose="02020603050405020304" pitchFamily="18" charset="0"/>
              </a:rPr>
              <a:t>。</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1270" name="Oval 76">
            <a:extLst>
              <a:ext uri="{FF2B5EF4-FFF2-40B4-BE49-F238E27FC236}">
                <a16:creationId xmlns:a16="http://schemas.microsoft.com/office/drawing/2014/main" id="{C99A8FB7-A79B-4BC9-9D56-B79587F6A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p:nvSpPr>
          <p:cNvPr id="79" name="Freeform: Shape 78">
            <a:extLst>
              <a:ext uri="{FF2B5EF4-FFF2-40B4-BE49-F238E27FC236}">
                <a16:creationId xmlns:a16="http://schemas.microsoft.com/office/drawing/2014/main" id="{B23893E2-3349-46D7-A7AA-B9E447957F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pic>
        <p:nvPicPr>
          <p:cNvPr id="7" name="圖片 6">
            <a:extLst>
              <a:ext uri="{FF2B5EF4-FFF2-40B4-BE49-F238E27FC236}">
                <a16:creationId xmlns:a16="http://schemas.microsoft.com/office/drawing/2014/main" id="{B676DE28-8A48-2B4C-9C82-4385C393B056}"/>
              </a:ext>
            </a:extLst>
          </p:cNvPr>
          <p:cNvPicPr>
            <a:picLocks noChangeAspect="1"/>
          </p:cNvPicPr>
          <p:nvPr/>
        </p:nvPicPr>
        <p:blipFill rotWithShape="1">
          <a:blip r:embed="rId2"/>
          <a:srcRect l="25096" r="1" b="1"/>
          <a:stretch/>
        </p:blipFill>
        <p:spPr>
          <a:xfrm>
            <a:off x="5990618" y="2836493"/>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268" name="Picture 4">
            <a:extLst>
              <a:ext uri="{FF2B5EF4-FFF2-40B4-BE49-F238E27FC236}">
                <a16:creationId xmlns:a16="http://schemas.microsoft.com/office/drawing/2014/main" id="{32C4E36C-A2D3-4A3F-B919-2F7CE901E2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2B7592FE-10D1-4664-B623-353F47C8D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pic>
        <p:nvPicPr>
          <p:cNvPr id="8" name="圖片 7">
            <a:extLst>
              <a:ext uri="{FF2B5EF4-FFF2-40B4-BE49-F238E27FC236}">
                <a16:creationId xmlns:a16="http://schemas.microsoft.com/office/drawing/2014/main" id="{A9118C95-591E-664B-9879-533B6F1960B5}"/>
              </a:ext>
            </a:extLst>
          </p:cNvPr>
          <p:cNvPicPr>
            <a:picLocks noChangeAspect="1"/>
          </p:cNvPicPr>
          <p:nvPr/>
        </p:nvPicPr>
        <p:blipFill rotWithShape="1">
          <a:blip r:embed="rId4"/>
          <a:srcRect l="7210" r="1" b="1"/>
          <a:stretch/>
        </p:blipFill>
        <p:spPr>
          <a:xfrm>
            <a:off x="9031459" y="411472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088283" y="6398627"/>
            <a:ext cx="45967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bg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2131879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8D2BA-3179-48D9-9F45-60B00124FFCB}"/>
              </a:ext>
            </a:extLst>
          </p:cNvPr>
          <p:cNvSpPr>
            <a:spLocks noGrp="1"/>
          </p:cNvSpPr>
          <p:nvPr>
            <p:ph type="title" idx="4294967295"/>
          </p:nvPr>
        </p:nvSpPr>
        <p:spPr>
          <a:xfrm>
            <a:off x="133004" y="74376"/>
            <a:ext cx="11820698" cy="10156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algn="ctr">
              <a:lnSpc>
                <a:spcPct val="150000"/>
              </a:lnSpc>
            </a:pPr>
            <a:r>
              <a:rPr lang="zh-CN" altLang="en-US" sz="4000" b="1" dirty="0">
                <a:solidFill>
                  <a:srgbClr val="333333"/>
                </a:solidFill>
                <a:latin typeface="DFKai-SB" panose="03000509000000000000" pitchFamily="65" charset="-120"/>
                <a:ea typeface="DFKai-SB" panose="03000509000000000000" pitchFamily="65" charset="-120"/>
                <a:cs typeface="+mn-cs"/>
              </a:rPr>
              <a:t>屠呦呦</a:t>
            </a:r>
            <a:r>
              <a:rPr lang="zh-CN" altLang="en-US" sz="4000" b="1" dirty="0" smtClean="0">
                <a:solidFill>
                  <a:srgbClr val="333333"/>
                </a:solidFill>
                <a:latin typeface="DFKai-SB" panose="03000509000000000000" pitchFamily="65" charset="-120"/>
                <a:ea typeface="DFKai-SB" panose="03000509000000000000" pitchFamily="65" charset="-120"/>
                <a:cs typeface="+mn-cs"/>
              </a:rPr>
              <a:t>：</a:t>
            </a:r>
            <a:r>
              <a:rPr lang="zh-CN" altLang="en-US" sz="4000" b="1" dirty="0">
                <a:solidFill>
                  <a:srgbClr val="333333"/>
                </a:solidFill>
                <a:latin typeface="DFKai-SB" panose="03000509000000000000" pitchFamily="65" charset="-120"/>
                <a:ea typeface="DFKai-SB" panose="03000509000000000000" pitchFamily="65" charset="-120"/>
                <a:cs typeface="+mn-cs"/>
              </a:rPr>
              <a:t>中國</a:t>
            </a:r>
            <a:r>
              <a:rPr lang="zh-CN" altLang="en-US" sz="4000" b="1" dirty="0" smtClean="0">
                <a:solidFill>
                  <a:srgbClr val="333333"/>
                </a:solidFill>
                <a:latin typeface="DFKai-SB" panose="03000509000000000000" pitchFamily="65" charset="-120"/>
                <a:ea typeface="DFKai-SB" panose="03000509000000000000" pitchFamily="65" charset="-120"/>
                <a:cs typeface="+mn-cs"/>
              </a:rPr>
              <a:t>第一</a:t>
            </a:r>
            <a:r>
              <a:rPr lang="zh-TW" altLang="en-US" sz="4000" b="1" dirty="0" smtClean="0">
                <a:solidFill>
                  <a:srgbClr val="333333"/>
                </a:solidFill>
                <a:latin typeface="DFKai-SB" panose="03000509000000000000" pitchFamily="65" charset="-120"/>
                <a:ea typeface="DFKai-SB" panose="03000509000000000000" pitchFamily="65" charset="-120"/>
                <a:cs typeface="+mn-cs"/>
              </a:rPr>
              <a:t>位</a:t>
            </a:r>
            <a:r>
              <a:rPr lang="zh-CN" altLang="en-US" sz="4000" b="1" dirty="0" smtClean="0">
                <a:solidFill>
                  <a:srgbClr val="333333"/>
                </a:solidFill>
                <a:latin typeface="DFKai-SB" panose="03000509000000000000" pitchFamily="65" charset="-120"/>
                <a:ea typeface="DFKai-SB" panose="03000509000000000000" pitchFamily="65" charset="-120"/>
                <a:cs typeface="+mn-cs"/>
              </a:rPr>
              <a:t>諾貝爾</a:t>
            </a:r>
            <a:r>
              <a:rPr lang="zh-CN" altLang="en-US" sz="4000" b="1" dirty="0">
                <a:solidFill>
                  <a:srgbClr val="333333"/>
                </a:solidFill>
                <a:latin typeface="DFKai-SB" panose="03000509000000000000" pitchFamily="65" charset="-120"/>
                <a:ea typeface="DFKai-SB" panose="03000509000000000000" pitchFamily="65" charset="-120"/>
                <a:cs typeface="+mn-cs"/>
              </a:rPr>
              <a:t>生理學或醫學獎獲得者</a:t>
            </a:r>
          </a:p>
        </p:txBody>
      </p:sp>
      <p:sp>
        <p:nvSpPr>
          <p:cNvPr id="6" name="文本框 5">
            <a:extLst>
              <a:ext uri="{FF2B5EF4-FFF2-40B4-BE49-F238E27FC236}">
                <a16:creationId xmlns:a16="http://schemas.microsoft.com/office/drawing/2014/main" id="{4FE20846-6410-4007-94FB-14A6951CA9AF}"/>
              </a:ext>
            </a:extLst>
          </p:cNvPr>
          <p:cNvSpPr txBox="1"/>
          <p:nvPr/>
        </p:nvSpPr>
        <p:spPr>
          <a:xfrm>
            <a:off x="634202" y="1231781"/>
            <a:ext cx="676650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HK"/>
            </a:defPPr>
            <a:lvl1pPr>
              <a:spcBef>
                <a:spcPct val="0"/>
              </a:spcBef>
              <a:buFontTx/>
              <a:buNone/>
              <a:defRPr>
                <a:solidFill>
                  <a:srgbClr val="333333"/>
                </a:solidFill>
                <a:latin typeface="DFKai-SB" panose="03000509000000000000" pitchFamily="65" charset="-120"/>
                <a:ea typeface="DFKai-SB" panose="03000509000000000000" pitchFamily="65" charset="-120"/>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pPr lvl="0">
              <a:defRPr/>
            </a:pPr>
            <a:r>
              <a:rPr kumimoji="0" lang="zh-CN" altLang="en-US" sz="20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    </a:t>
            </a:r>
            <a:r>
              <a:rPr kumimoji="0" lang="zh-CN" altLang="en-US" sz="2400" b="0" i="0" u="none" strike="noStrike" kern="1200" cap="none" spc="0" normalizeH="0" baseline="0" noProof="0" dirty="0">
                <a:ln>
                  <a:noFill/>
                </a:ln>
                <a:solidFill>
                  <a:srgbClr val="333333"/>
                </a:solidFill>
                <a:effectLst/>
                <a:uLnTx/>
                <a:uFillTx/>
              </a:rPr>
              <a:t>屠呦呦，藥學家，中國</a:t>
            </a:r>
            <a:r>
              <a:rPr kumimoji="0" lang="zh-CN" alt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中醫科學院首席科學家，</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60</a:t>
            </a:r>
            <a:r>
              <a:rPr kumimoji="0" lang="zh-CN" alt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多年致力於中醫藥研究實踐，帶領團隊研究發現了青蒿素</a:t>
            </a:r>
            <a:r>
              <a:rPr kumimoji="0" lang="zh-CN" altLang="en-US"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a:t>
            </a:r>
            <a:r>
              <a:rPr lang="zh-TW" altLang="en-US" sz="2400" dirty="0" smtClean="0">
                <a:solidFill>
                  <a:schemeClr val="tx1"/>
                </a:solidFill>
                <a:latin typeface="Times New Roman" panose="02020603050405020304" pitchFamily="18" charset="0"/>
                <a:cs typeface="Times New Roman" panose="02020603050405020304" pitchFamily="18" charset="0"/>
              </a:rPr>
              <a:t>克服了</a:t>
            </a:r>
            <a:r>
              <a:rPr kumimoji="0" lang="zh-CN" altLang="en-US"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抗</a:t>
            </a:r>
            <a:r>
              <a:rPr kumimoji="0" lang="zh-CN" alt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瘧治療失效難題</a:t>
            </a:r>
            <a:r>
              <a:rPr kumimoji="0" lang="zh-CN" altLang="en-US"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為</a:t>
            </a:r>
            <a:r>
              <a:rPr kumimoji="0" lang="zh-CN" altLang="en-US"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中</a:t>
            </a:r>
            <a:r>
              <a:rPr kumimoji="0" lang="zh-CN" alt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醫藥科技創新和人類健康事業作出巨大貢獻。</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2015</a:t>
            </a:r>
            <a:r>
              <a:rPr kumimoji="0" lang="zh-CN" alt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年，榮獲諾貝爾生理學或醫學獎</a:t>
            </a:r>
            <a:r>
              <a:rPr kumimoji="0" lang="zh-CN" altLang="en-US"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a:t>
            </a:r>
            <a:endParaRPr kumimoji="0" lang="en-US" altLang="zh-CN" sz="2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endParaRPr>
          </a:p>
          <a:p>
            <a:pPr lvl="0">
              <a:defRPr/>
            </a:pPr>
            <a:r>
              <a:rPr kumimoji="0" lang="zh-TW" altLang="en-US" sz="1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資料來源</a:t>
            </a:r>
            <a:r>
              <a:rPr kumimoji="0" lang="en-US" altLang="zh-TW" sz="1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zh-TW" altLang="en-US" sz="1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諾貝爾獎網頁</a:t>
            </a:r>
            <a:r>
              <a:rPr kumimoji="0" lang="en-US" altLang="zh-TW" sz="1400" b="0" i="0" u="none" strike="noStrike" kern="1200" cap="none" spc="0" normalizeH="0" baseline="0" noProof="0" dirty="0" smtClean="0">
                <a:ln>
                  <a:noFill/>
                </a:ln>
                <a:solidFill>
                  <a:srgbClr val="333333"/>
                </a:solidFill>
                <a:effectLst/>
                <a:uLnTx/>
                <a:uFillTx/>
                <a:latin typeface="Times New Roman" panose="02020603050405020304" pitchFamily="18" charset="0"/>
                <a:cs typeface="Times New Roman" panose="02020603050405020304" pitchFamily="18" charset="0"/>
              </a:rPr>
              <a:t>(</a:t>
            </a:r>
            <a:r>
              <a:rPr lang="en-GB" altLang="zh-CN" sz="1400" dirty="0" smtClean="0">
                <a:latin typeface="Times New Roman" panose="02020603050405020304" pitchFamily="18" charset="0"/>
                <a:cs typeface="Times New Roman" panose="02020603050405020304" pitchFamily="18" charset="0"/>
              </a:rPr>
              <a:t>https</a:t>
            </a:r>
            <a:r>
              <a:rPr lang="en-GB" altLang="zh-CN" sz="1400" dirty="0">
                <a:latin typeface="Times New Roman" panose="02020603050405020304" pitchFamily="18" charset="0"/>
                <a:cs typeface="Times New Roman" panose="02020603050405020304" pitchFamily="18" charset="0"/>
              </a:rPr>
              <a:t>://www.nobelprize.org/prizes/medicine/2015/summary</a:t>
            </a:r>
            <a:r>
              <a:rPr lang="en-GB" altLang="zh-CN" sz="1400" dirty="0" smtClean="0">
                <a:latin typeface="Times New Roman" panose="02020603050405020304" pitchFamily="18" charset="0"/>
                <a:cs typeface="Times New Roman" panose="02020603050405020304" pitchFamily="18" charset="0"/>
              </a:rPr>
              <a:t>/</a:t>
            </a:r>
            <a:r>
              <a:rPr lang="en-US" altLang="zh-TW" sz="1400" dirty="0" smtClean="0">
                <a:latin typeface="Times New Roman" panose="02020603050405020304" pitchFamily="18" charset="0"/>
                <a:cs typeface="Times New Roman" panose="02020603050405020304" pitchFamily="18" charset="0"/>
              </a:rPr>
              <a:t>)</a:t>
            </a:r>
            <a:endParaRPr kumimoji="0" lang="zh-CN" altLang="en-US" sz="1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pic>
        <p:nvPicPr>
          <p:cNvPr id="7" name="图形 6" descr="场记板 轮廓">
            <a:extLst>
              <a:ext uri="{FF2B5EF4-FFF2-40B4-BE49-F238E27FC236}">
                <a16:creationId xmlns:a16="http://schemas.microsoft.com/office/drawing/2014/main" id="{849D0AE7-0DA2-473F-BF37-BF8BB7B29F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98406" y="5346934"/>
            <a:ext cx="666674" cy="720080"/>
          </a:xfrm>
          <a:prstGeom prst="rect">
            <a:avLst/>
          </a:prstGeom>
        </p:spPr>
      </p:pic>
      <p:sp>
        <p:nvSpPr>
          <p:cNvPr id="11" name="文本框 10">
            <a:extLst>
              <a:ext uri="{FF2B5EF4-FFF2-40B4-BE49-F238E27FC236}">
                <a16:creationId xmlns:a16="http://schemas.microsoft.com/office/drawing/2014/main" id="{4687B650-117F-439E-9A31-34DD53BC9C3F}"/>
              </a:ext>
            </a:extLst>
          </p:cNvPr>
          <p:cNvSpPr txBox="1"/>
          <p:nvPr/>
        </p:nvSpPr>
        <p:spPr>
          <a:xfrm>
            <a:off x="7970520" y="5057598"/>
            <a:ext cx="4023360" cy="145886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觀看中央電視台：共和國勛章獲得者：屠呦呦</a:t>
            </a:r>
            <a:endPar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央視網</a:t>
            </a:r>
            <a:r>
              <a:rPr kumimoji="0" lang="en-US" altLang="zh-CN"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://news.cctv.com/2019/09/25/ARTIgyhEsFfTs8OWYJSFtEnY190925.shtml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5B7F4A83-8E9B-4B07-B5BB-66CCC03F837F}"/>
              </a:ext>
            </a:extLst>
          </p:cNvPr>
          <p:cNvSpPr txBox="1"/>
          <p:nvPr/>
        </p:nvSpPr>
        <p:spPr>
          <a:xfrm>
            <a:off x="485089" y="3582045"/>
            <a:ext cx="7119465" cy="2839926"/>
          </a:xfrm>
          <a:prstGeom prst="round2DiagRect">
            <a:avLst/>
          </a:prstGeom>
          <a:solidFill>
            <a:srgbClr val="ED9E97">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defRPr/>
            </a:pPr>
            <a:r>
              <a:rPr kumimoji="0" lang="zh-CN" altLang="en-US" sz="20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    </a:t>
            </a:r>
            <a:r>
              <a:rPr kumimoji="0" lang="zh-CN" altLang="en-US" sz="2400" b="0" i="0" u="none" strike="noStrike" kern="1200" cap="none" spc="0" normalizeH="0" baseline="0" noProof="0" dirty="0">
                <a:ln>
                  <a:noFill/>
                </a:ln>
                <a:effectLst/>
                <a:uLnTx/>
                <a:uFillTx/>
              </a:rPr>
              <a:t>聯合國婦女署</a:t>
            </a:r>
            <a:r>
              <a:rPr kumimoji="0" lang="zh-CN" altLang="en-US" sz="2400" b="0" i="0" u="none" strike="noStrike" kern="1200" cap="none" spc="0" normalizeH="0" baseline="0" noProof="0" dirty="0" smtClean="0">
                <a:ln>
                  <a:noFill/>
                </a:ln>
                <a:effectLst/>
                <a:uLnTx/>
                <a:uFillTx/>
              </a:rPr>
              <a:t>發</a:t>
            </a:r>
            <a:r>
              <a:rPr lang="zh-TW" altLang="en-US" sz="2400" b="0" dirty="0"/>
              <a:t>布</a:t>
            </a:r>
            <a:r>
              <a:rPr kumimoji="0" lang="zh-CN" altLang="en-US" sz="2400" b="0" i="0" u="none" strike="noStrike" kern="1200" cap="none" spc="0" normalizeH="0" baseline="0" noProof="0" dirty="0" smtClean="0">
                <a:ln>
                  <a:noFill/>
                </a:ln>
                <a:effectLst/>
                <a:uLnTx/>
                <a:uFillTx/>
              </a:rPr>
              <a:t>了</a:t>
            </a:r>
            <a:r>
              <a:rPr kumimoji="0" lang="zh-CN" altLang="en-US" sz="2400" b="0" i="0" u="none" strike="noStrike" kern="1200" cap="none" spc="0" normalizeH="0" baseline="0" noProof="0" dirty="0">
                <a:ln>
                  <a:noFill/>
                </a:ln>
                <a:effectLst/>
                <a:uLnTx/>
                <a:uFillTx/>
              </a:rPr>
              <a:t>一張中國科學家屠呦呦的照片，並寫道：「她從傳統中醫藥中找到了治療瘧疾的藥物，並且以身試藥，最終拯救了數百萬人的生命。在國際婦女節這天，讓我們向與屠呦呦一樣，投身科學的勇敢女性表示祝賀。</a:t>
            </a:r>
            <a:r>
              <a:rPr kumimoji="0" lang="zh-CN" altLang="en-US" sz="2400" b="0" i="0" u="none" strike="noStrike" kern="1200" cap="none" spc="0" normalizeH="0" baseline="0" noProof="0" dirty="0" smtClean="0">
                <a:ln>
                  <a:noFill/>
                </a:ln>
                <a:effectLst/>
                <a:uLnTx/>
                <a:uFillTx/>
              </a:rPr>
              <a:t>」</a:t>
            </a:r>
            <a:endParaRPr kumimoji="0" lang="en-US" altLang="zh-CN" sz="2400" b="0" i="0" u="none" strike="noStrike" kern="1200" cap="none" spc="0" normalizeH="0" baseline="0" noProof="0" dirty="0" smtClean="0">
              <a:ln>
                <a:noFill/>
              </a:ln>
              <a:effectLst/>
              <a:uLnTx/>
              <a:uFillTx/>
            </a:endParaRPr>
          </a:p>
          <a:p>
            <a:pPr lvl="0" algn="l">
              <a:defRPr/>
            </a:pPr>
            <a:r>
              <a:rPr lang="zh-TW" altLang="en-US" sz="1200" b="0" dirty="0" smtClean="0">
                <a:cs typeface="Times New Roman" panose="02020603050405020304" pitchFamily="18" charset="0"/>
              </a:rPr>
              <a:t>資料來源</a:t>
            </a:r>
            <a:r>
              <a:rPr lang="en-US" altLang="zh-TW" sz="1200" b="0" dirty="0" smtClean="0">
                <a:cs typeface="Times New Roman" panose="02020603050405020304" pitchFamily="18" charset="0"/>
              </a:rPr>
              <a:t>: </a:t>
            </a:r>
            <a:r>
              <a:rPr lang="zh-CN" altLang="en-US" sz="1200" b="0" dirty="0" smtClean="0">
                <a:cs typeface="Times New Roman" panose="02020603050405020304" pitchFamily="18" charset="0"/>
              </a:rPr>
              <a:t>國家中醫藥管理局</a:t>
            </a:r>
            <a:r>
              <a:rPr lang="en-US" altLang="zh-TW" sz="1200" b="0" dirty="0" smtClean="0">
                <a:cs typeface="Times New Roman" panose="02020603050405020304" pitchFamily="18" charset="0"/>
              </a:rPr>
              <a:t>: </a:t>
            </a:r>
            <a:r>
              <a:rPr lang="en-US" altLang="zh-CN" sz="1200" b="0" dirty="0" smtClean="0">
                <a:latin typeface="Times New Roman" panose="02020603050405020304" pitchFamily="18" charset="0"/>
                <a:cs typeface="Times New Roman" panose="02020603050405020304" pitchFamily="18" charset="0"/>
              </a:rPr>
              <a:t>http</a:t>
            </a:r>
            <a:r>
              <a:rPr lang="en-US" altLang="zh-CN" sz="1200" b="0" dirty="0">
                <a:latin typeface="Times New Roman" panose="02020603050405020304" pitchFamily="18" charset="0"/>
                <a:cs typeface="Times New Roman" panose="02020603050405020304" pitchFamily="18" charset="0"/>
              </a:rPr>
              <a:t>://www.satcm.gov.cn/xinxifabu/gedidongtai/2019-03-11/9301.html</a:t>
            </a:r>
            <a:endParaRPr kumimoji="0" lang="en-US" altLang="zh-TW"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1EB1868-5C62-4960-B291-6B5E22EEE061}"/>
              </a:ext>
            </a:extLst>
          </p:cNvPr>
          <p:cNvSpPr txBox="1"/>
          <p:nvPr/>
        </p:nvSpPr>
        <p:spPr>
          <a:xfrm>
            <a:off x="8478800" y="4546962"/>
            <a:ext cx="25605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聯合國婦女署推特截圖</a:t>
            </a:r>
            <a:endParaRPr kumimoji="0" lang="zh-CN" altLang="en-US" sz="1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pic>
        <p:nvPicPr>
          <p:cNvPr id="8" name="图片 7">
            <a:extLst>
              <a:ext uri="{FF2B5EF4-FFF2-40B4-BE49-F238E27FC236}">
                <a16:creationId xmlns:a16="http://schemas.microsoft.com/office/drawing/2014/main" id="{5A242BC7-4216-41E7-AF86-C47F5FA1E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4635" y="1373478"/>
            <a:ext cx="2871743" cy="3173484"/>
          </a:xfrm>
          <a:prstGeom prst="rect">
            <a:avLst/>
          </a:prstGeom>
        </p:spPr>
      </p:pic>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063936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ADF064B-EA50-49BC-8361-5FE01122C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762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A69D33C8-1F18-419F-B4F4-D05EE439F1E6}"/>
              </a:ext>
            </a:extLst>
          </p:cNvPr>
          <p:cNvSpPr>
            <a:spLocks noGrp="1"/>
          </p:cNvSpPr>
          <p:nvPr>
            <p:ph type="title" idx="4294967295"/>
          </p:nvPr>
        </p:nvSpPr>
        <p:spPr>
          <a:xfrm>
            <a:off x="331123" y="476250"/>
            <a:ext cx="10515600" cy="701731"/>
          </a:xfrm>
        </p:spPr>
        <p:txBody>
          <a:bodyPr>
            <a:spAutoFit/>
          </a:bodyPr>
          <a:lstStyle/>
          <a:p>
            <a:pPr algn="ctr"/>
            <a:r>
              <a:rPr lang="zh-CN" altLang="en-US" b="1" dirty="0">
                <a:latin typeface="DFKai-SB" panose="03000509000000000000" pitchFamily="65" charset="-120"/>
                <a:ea typeface="DFKai-SB" panose="03000509000000000000" pitchFamily="65" charset="-120"/>
              </a:rPr>
              <a:t>中國</a:t>
            </a:r>
            <a:r>
              <a:rPr lang="zh-CN" altLang="en-US" b="1" dirty="0" smtClean="0">
                <a:latin typeface="DFKai-SB" panose="03000509000000000000" pitchFamily="65" charset="-120"/>
                <a:ea typeface="DFKai-SB" panose="03000509000000000000" pitchFamily="65" charset="-120"/>
              </a:rPr>
              <a:t>援</a:t>
            </a:r>
            <a:r>
              <a:rPr lang="zh-TW" altLang="en-US" b="1" dirty="0">
                <a:latin typeface="DFKai-SB" panose="03000509000000000000" pitchFamily="65" charset="-120"/>
                <a:ea typeface="DFKai-SB" panose="03000509000000000000" pitchFamily="65" charset="-120"/>
              </a:rPr>
              <a:t>助</a:t>
            </a:r>
            <a:r>
              <a:rPr lang="zh-CN" altLang="en-US" b="1" dirty="0" smtClean="0">
                <a:latin typeface="DFKai-SB" panose="03000509000000000000" pitchFamily="65" charset="-120"/>
                <a:ea typeface="DFKai-SB" panose="03000509000000000000" pitchFamily="65" charset="-120"/>
              </a:rPr>
              <a:t>非</a:t>
            </a:r>
            <a:r>
              <a:rPr lang="zh-TW" altLang="en-US" b="1" dirty="0" smtClean="0">
                <a:latin typeface="DFKai-SB" panose="03000509000000000000" pitchFamily="65" charset="-120"/>
                <a:ea typeface="DFKai-SB" panose="03000509000000000000" pitchFamily="65" charset="-120"/>
              </a:rPr>
              <a:t>洲</a:t>
            </a:r>
            <a:r>
              <a:rPr lang="zh-CN" altLang="en-US" b="1" dirty="0" smtClean="0">
                <a:latin typeface="DFKai-SB" panose="03000509000000000000" pitchFamily="65" charset="-120"/>
                <a:ea typeface="DFKai-SB" panose="03000509000000000000" pitchFamily="65" charset="-120"/>
              </a:rPr>
              <a:t>醫療</a:t>
            </a:r>
            <a:r>
              <a:rPr lang="zh-CN" altLang="en-US" b="1" dirty="0">
                <a:latin typeface="DFKai-SB" panose="03000509000000000000" pitchFamily="65" charset="-120"/>
                <a:ea typeface="DFKai-SB" panose="03000509000000000000" pitchFamily="65" charset="-120"/>
              </a:rPr>
              <a:t>隊</a:t>
            </a:r>
            <a:endParaRPr lang="zh-CN" altLang="en-US" dirty="0">
              <a:latin typeface="DFKai-SB" panose="03000509000000000000" pitchFamily="65" charset="-120"/>
              <a:ea typeface="DFKai-SB" panose="03000509000000000000" pitchFamily="65" charset="-120"/>
            </a:endParaRPr>
          </a:p>
        </p:txBody>
      </p:sp>
      <p:sp>
        <p:nvSpPr>
          <p:cNvPr id="3" name="内容占位符 2">
            <a:extLst>
              <a:ext uri="{FF2B5EF4-FFF2-40B4-BE49-F238E27FC236}">
                <a16:creationId xmlns:a16="http://schemas.microsoft.com/office/drawing/2014/main" id="{BE7490BC-B5FB-472C-A113-31ED6A135AA0}"/>
              </a:ext>
            </a:extLst>
          </p:cNvPr>
          <p:cNvSpPr>
            <a:spLocks noGrp="1"/>
          </p:cNvSpPr>
          <p:nvPr>
            <p:ph idx="4294967295"/>
          </p:nvPr>
        </p:nvSpPr>
        <p:spPr>
          <a:xfrm>
            <a:off x="773583" y="1414507"/>
            <a:ext cx="6153189" cy="4990084"/>
          </a:xfrm>
        </p:spPr>
        <p:txBody>
          <a:bodyPr wrap="square">
            <a:spAutoFit/>
          </a:bodyPr>
          <a:lstStyle/>
          <a:p>
            <a:pPr marL="0" indent="0">
              <a:lnSpc>
                <a:spcPct val="130000"/>
              </a:lnSpc>
              <a:buNone/>
            </a:pPr>
            <a:r>
              <a:rPr lang="zh-CN" altLang="en-US" sz="2600" i="0" dirty="0">
                <a:effectLst/>
                <a:latin typeface="DFKai-SB" panose="03000509000000000000" pitchFamily="65" charset="-120"/>
                <a:ea typeface="DFKai-SB" panose="03000509000000000000" pitchFamily="65" charset="-120"/>
              </a:rPr>
              <a:t>    </a:t>
            </a:r>
            <a:r>
              <a:rPr lang="zh-CN" altLang="en-US" i="0" dirty="0">
                <a:effectLst/>
                <a:latin typeface="DFKai-SB" panose="03000509000000000000" pitchFamily="65" charset="-120"/>
                <a:ea typeface="DFKai-SB" panose="03000509000000000000" pitchFamily="65" charset="-120"/>
              </a:rPr>
              <a:t>從</a:t>
            </a:r>
            <a:r>
              <a:rPr lang="en-US" altLang="zh-CN" i="0" dirty="0">
                <a:effectLst/>
                <a:latin typeface="Times New Roman" panose="02020603050405020304" pitchFamily="18" charset="0"/>
                <a:ea typeface="DFKai-SB" panose="03000509000000000000" pitchFamily="65" charset="-120"/>
                <a:cs typeface="Times New Roman" panose="02020603050405020304" pitchFamily="18" charset="0"/>
              </a:rPr>
              <a:t>20</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世紀</a:t>
            </a:r>
            <a:r>
              <a:rPr lang="en-US" altLang="zh-CN" i="0" dirty="0">
                <a:effectLst/>
                <a:latin typeface="Times New Roman" panose="02020603050405020304" pitchFamily="18" charset="0"/>
                <a:ea typeface="DFKai-SB" panose="03000509000000000000" pitchFamily="65" charset="-120"/>
                <a:cs typeface="Times New Roman" panose="02020603050405020304" pitchFamily="18" charset="0"/>
              </a:rPr>
              <a:t>60</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年代開始</a:t>
            </a:r>
            <a:r>
              <a:rPr lang="zh-CN" altLang="en-US" i="0" dirty="0" smtClean="0">
                <a:effectLst/>
                <a:latin typeface="Times New Roman" panose="02020603050405020304" pitchFamily="18" charset="0"/>
                <a:ea typeface="DFKai-SB" panose="03000509000000000000" pitchFamily="65" charset="-120"/>
                <a:cs typeface="Times New Roman" panose="02020603050405020304" pitchFamily="18" charset="0"/>
              </a:rPr>
              <a:t>，中國</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持續援助非洲醫</a:t>
            </a:r>
            <a:r>
              <a:rPr lang="zh-CN" altLang="en-US" i="0" dirty="0" smtClean="0">
                <a:effectLst/>
                <a:latin typeface="Times New Roman" panose="02020603050405020304" pitchFamily="18" charset="0"/>
                <a:ea typeface="DFKai-SB" panose="03000509000000000000" pitchFamily="65" charset="-120"/>
                <a:cs typeface="Times New Roman" panose="02020603050405020304" pitchFamily="18" charset="0"/>
              </a:rPr>
              <a:t>療衞生</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事</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業。截至</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月，累計</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向非洲近</a:t>
            </a:r>
            <a:r>
              <a:rPr lang="en-US" altLang="zh-CN" i="0" dirty="0">
                <a:effectLst/>
                <a:latin typeface="Times New Roman" panose="02020603050405020304" pitchFamily="18" charset="0"/>
                <a:ea typeface="DFKai-SB" panose="03000509000000000000" pitchFamily="65" charset="-120"/>
                <a:cs typeface="Times New Roman" panose="02020603050405020304" pitchFamily="18" charset="0"/>
              </a:rPr>
              <a:t>50</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個國家派出醫療隊，救治非洲病患</a:t>
            </a:r>
            <a:r>
              <a:rPr lang="en-US" altLang="zh-CN" i="0" dirty="0">
                <a:effectLst/>
                <a:latin typeface="Times New Roman" panose="02020603050405020304" pitchFamily="18" charset="0"/>
                <a:ea typeface="DFKai-SB" panose="03000509000000000000" pitchFamily="65" charset="-120"/>
                <a:cs typeface="Times New Roman" panose="02020603050405020304" pitchFamily="18" charset="0"/>
              </a:rPr>
              <a:t>2</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億多人次</a:t>
            </a:r>
            <a:r>
              <a:rPr lang="zh-CN" altLang="en-US" i="0"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中國援助非洲</a:t>
            </a:r>
            <a:r>
              <a:rPr lang="zh-CN" altLang="en-US" i="0" dirty="0" smtClean="0">
                <a:effectLst/>
                <a:latin typeface="Times New Roman" panose="02020603050405020304" pitchFamily="18" charset="0"/>
                <a:ea typeface="DFKai-SB" panose="03000509000000000000" pitchFamily="65" charset="-120"/>
                <a:cs typeface="Times New Roman" panose="02020603050405020304" pitchFamily="18" charset="0"/>
              </a:rPr>
              <a:t>國家建設</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了一大批抗瘧中心，開展「光明行」等多項醫療合作項目，整體上提升了非洲的醫</a:t>
            </a:r>
            <a:r>
              <a:rPr lang="zh-CN" altLang="en-US" i="0" dirty="0">
                <a:effectLst/>
                <a:latin typeface="DFKai-SB" panose="03000509000000000000" pitchFamily="65" charset="-120"/>
                <a:ea typeface="DFKai-SB" panose="03000509000000000000" pitchFamily="65" charset="-120"/>
              </a:rPr>
              <a:t>療治理能力。</a:t>
            </a:r>
            <a:endParaRPr lang="en-US" altLang="zh-CN" dirty="0">
              <a:latin typeface="DFKai-SB" panose="03000509000000000000" pitchFamily="65" charset="-120"/>
              <a:ea typeface="DFKai-SB" panose="03000509000000000000" pitchFamily="65" charset="-120"/>
            </a:endParaRPr>
          </a:p>
          <a:p>
            <a:pPr marL="0" indent="0">
              <a:lnSpc>
                <a:spcPct val="130000"/>
              </a:lnSpc>
              <a:buNone/>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：中國社會科學</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網</a:t>
            </a:r>
            <a:endPar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30000"/>
              </a:lnSpc>
              <a:buNone/>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m.cssn.cn/zx/zx_bwyc/202006/t20200623_5146478.htm</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a:extLst>
              <a:ext uri="{FF2B5EF4-FFF2-40B4-BE49-F238E27FC236}">
                <a16:creationId xmlns:a16="http://schemas.microsoft.com/office/drawing/2014/main" id="{838B7500-E890-4175-9FDB-344BA9C87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05663" y="2341483"/>
            <a:ext cx="3919803" cy="2614516"/>
          </a:xfrm>
          <a:prstGeom prst="rect">
            <a:avLst/>
          </a:prstGeom>
        </p:spPr>
      </p:pic>
      <p:sp>
        <p:nvSpPr>
          <p:cNvPr id="9" name="文本框 8">
            <a:extLst>
              <a:ext uri="{FF2B5EF4-FFF2-40B4-BE49-F238E27FC236}">
                <a16:creationId xmlns:a16="http://schemas.microsoft.com/office/drawing/2014/main" id="{488050A7-3B12-400F-830D-B3E7D8B58DAF}"/>
              </a:ext>
            </a:extLst>
          </p:cNvPr>
          <p:cNvSpPr txBox="1"/>
          <p:nvPr/>
        </p:nvSpPr>
        <p:spPr>
          <a:xfrm>
            <a:off x="7076467" y="5113615"/>
            <a:ext cx="44202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馬爾地夫首都馬累附近的胡魯馬累醫院，73歲</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的馬爾地夫老人感謝中國眼科醫療隊</a:t>
            </a: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4" name="TextBox 3"/>
          <p:cNvSpPr txBox="1"/>
          <p:nvPr/>
        </p:nvSpPr>
        <p:spPr>
          <a:xfrm>
            <a:off x="184067" y="234415"/>
            <a:ext cx="2358835"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283169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20E7D424-25D1-4DE2-AEE3-1D221087C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 y="457710"/>
            <a:ext cx="11795760" cy="622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9A9C9486-97AE-4D5B-A8CF-7CF58329002D}"/>
              </a:ext>
            </a:extLst>
          </p:cNvPr>
          <p:cNvSpPr>
            <a:spLocks noGrp="1"/>
          </p:cNvSpPr>
          <p:nvPr>
            <p:ph type="title" idx="4294967295"/>
          </p:nvPr>
        </p:nvSpPr>
        <p:spPr>
          <a:xfrm>
            <a:off x="1923746" y="276643"/>
            <a:ext cx="8505825" cy="90749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algn="ctr">
              <a:lnSpc>
                <a:spcPct val="150000"/>
              </a:lnSpc>
            </a:pPr>
            <a:r>
              <a:rPr lang="zh-CN" altLang="en-US" sz="4000" b="1" dirty="0">
                <a:latin typeface="DFKai-SB" panose="03000509000000000000" pitchFamily="65" charset="-120"/>
                <a:ea typeface="DFKai-SB" panose="03000509000000000000" pitchFamily="65" charset="-120"/>
                <a:cs typeface="+mn-cs"/>
              </a:rPr>
              <a:t>中國海軍和平方舟號醫院船</a:t>
            </a:r>
          </a:p>
        </p:txBody>
      </p:sp>
      <p:sp>
        <p:nvSpPr>
          <p:cNvPr id="3" name="内容占位符 2">
            <a:extLst>
              <a:ext uri="{FF2B5EF4-FFF2-40B4-BE49-F238E27FC236}">
                <a16:creationId xmlns:a16="http://schemas.microsoft.com/office/drawing/2014/main" id="{68A67A12-896F-4905-9313-F78311E0FCD5}"/>
              </a:ext>
            </a:extLst>
          </p:cNvPr>
          <p:cNvSpPr>
            <a:spLocks noGrp="1"/>
          </p:cNvSpPr>
          <p:nvPr>
            <p:ph idx="4294967295"/>
          </p:nvPr>
        </p:nvSpPr>
        <p:spPr>
          <a:xfrm>
            <a:off x="366732" y="1321628"/>
            <a:ext cx="7606782" cy="4744889"/>
          </a:xfrm>
        </p:spPr>
        <p:txBody>
          <a:bodyPr wrap="square">
            <a:spAutoFit/>
          </a:bodyPr>
          <a:lstStyle/>
          <a:p>
            <a:pPr>
              <a:lnSpc>
                <a:spcPct val="150000"/>
              </a:lnSpc>
            </a:pPr>
            <a:r>
              <a:rPr lang="zh-CN" altLang="en-US" dirty="0">
                <a:latin typeface="DFKai-SB" panose="03000509000000000000" pitchFamily="65" charset="-120"/>
                <a:ea typeface="DFKai-SB" panose="03000509000000000000" pitchFamily="65" charset="-120"/>
              </a:rPr>
              <a:t>中國海軍和平方舟號醫院船，是一艘專門為海上醫療救護而量身定做的專業大型醫院船。</a:t>
            </a:r>
          </a:p>
          <a:p>
            <a:pPr>
              <a:lnSpc>
                <a:spcPct val="150000"/>
              </a:lnSpc>
            </a:pPr>
            <a:r>
              <a:rPr lang="zh-CN" altLang="en-US" dirty="0">
                <a:latin typeface="DFKai-SB" panose="03000509000000000000" pitchFamily="65" charset="-120"/>
                <a:ea typeface="DFKai-SB" panose="03000509000000000000" pitchFamily="65" charset="-120"/>
              </a:rPr>
              <a:t>截至</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年底，和平方舟號醫院</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船</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投入服務</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11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次走出國門，累計航行</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24</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萬餘</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海</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里</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到訪</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43</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個國家和地區</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為</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23</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萬多人次提供醫療服務，實施手術</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1</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400</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餘</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例</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成</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為</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名副其實</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的生命之舟、和平之舟、友誼之舟、文化之舟。</a:t>
            </a:r>
          </a:p>
        </p:txBody>
      </p:sp>
      <p:sp>
        <p:nvSpPr>
          <p:cNvPr id="5" name="文本框 4">
            <a:extLst>
              <a:ext uri="{FF2B5EF4-FFF2-40B4-BE49-F238E27FC236}">
                <a16:creationId xmlns:a16="http://schemas.microsoft.com/office/drawing/2014/main" id="{B3090DDA-44D6-449D-8F7E-204F1A037243}"/>
              </a:ext>
            </a:extLst>
          </p:cNvPr>
          <p:cNvSpPr txBox="1"/>
          <p:nvPr/>
        </p:nvSpPr>
        <p:spPr>
          <a:xfrm>
            <a:off x="926592" y="6088278"/>
            <a:ext cx="10124190" cy="418191"/>
          </a:xfrm>
          <a:prstGeom prst="rect">
            <a:avLst/>
          </a:prstGeom>
          <a:noFill/>
        </p:spPr>
        <p:txBody>
          <a:bodyPr wrap="square">
            <a:spAutoFit/>
          </a:bodyPr>
          <a:lstStyle/>
          <a:p>
            <a:pPr lvl="0">
              <a:lnSpc>
                <a:spcPct val="150000"/>
              </a:lnSpc>
              <a:defRPr/>
            </a:pP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來源：新華社 </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www.xinhuanet.com/politics/2019-12/11/c_1125335738.htm</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a:extLst>
              <a:ext uri="{FF2B5EF4-FFF2-40B4-BE49-F238E27FC236}">
                <a16:creationId xmlns:a16="http://schemas.microsoft.com/office/drawing/2014/main" id="{7518FE8F-B6A0-4570-8B92-43D812F817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22890" y="2328616"/>
            <a:ext cx="3559413" cy="2373247"/>
          </a:xfrm>
          <a:prstGeom prst="rect">
            <a:avLst/>
          </a:prstGeom>
        </p:spPr>
      </p:pic>
      <p:sp>
        <p:nvSpPr>
          <p:cNvPr id="9" name="文本框 8">
            <a:extLst>
              <a:ext uri="{FF2B5EF4-FFF2-40B4-BE49-F238E27FC236}">
                <a16:creationId xmlns:a16="http://schemas.microsoft.com/office/drawing/2014/main" id="{33AB6FBC-95A1-40C1-A298-2331ACC9ECDD}"/>
              </a:ext>
            </a:extLst>
          </p:cNvPr>
          <p:cNvSpPr txBox="1"/>
          <p:nvPr/>
        </p:nvSpPr>
        <p:spPr>
          <a:xfrm>
            <a:off x="8522329" y="4701863"/>
            <a:ext cx="29660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中國海軍和平方舟號醫院船</a:t>
            </a: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1" name="TextBox 10"/>
          <p:cNvSpPr txBox="1"/>
          <p:nvPr/>
        </p:nvSpPr>
        <p:spPr>
          <a:xfrm>
            <a:off x="366732" y="457710"/>
            <a:ext cx="2466487"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8138070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1599" y="1515251"/>
            <a:ext cx="4455573" cy="3572522"/>
          </a:xfrm>
          <a:prstGeom prst="rect">
            <a:avLst/>
          </a:prstGeom>
          <a:noFill/>
          <a:ln>
            <a:noFill/>
          </a:ln>
          <a:effectLst>
            <a:outerShdw blurRad="50800" dist="50800" dir="5400000" algn="ctr" rotWithShape="0">
              <a:schemeClr val="tx1"/>
            </a:outerShdw>
          </a:effectLst>
        </p:spPr>
      </p:pic>
      <p:sp>
        <p:nvSpPr>
          <p:cNvPr id="5" name="矩形 4"/>
          <p:cNvSpPr/>
          <p:nvPr/>
        </p:nvSpPr>
        <p:spPr>
          <a:xfrm>
            <a:off x="6551720" y="5236191"/>
            <a:ext cx="4959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中國第三</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批</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赴</a:t>
            </a:r>
            <a:r>
              <a:rPr kumimoji="0" lang="zh-TW"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意</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大</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利抗疫醫療專家組抵達米蘭</a:t>
            </a:r>
          </a:p>
        </p:txBody>
      </p:sp>
      <p:sp>
        <p:nvSpPr>
          <p:cNvPr id="7" name="文本框 6">
            <a:extLst>
              <a:ext uri="{FF2B5EF4-FFF2-40B4-BE49-F238E27FC236}">
                <a16:creationId xmlns:a16="http://schemas.microsoft.com/office/drawing/2014/main" id="{434EC92F-0EC6-4455-BEC0-A87FDFF15F92}"/>
              </a:ext>
            </a:extLst>
          </p:cNvPr>
          <p:cNvSpPr txBox="1"/>
          <p:nvPr/>
        </p:nvSpPr>
        <p:spPr>
          <a:xfrm>
            <a:off x="395262" y="1467916"/>
            <a:ext cx="6156458" cy="397031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    </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Arial" panose="020B0604020202020204" pitchFamily="34" charset="0"/>
              </a:rPr>
              <a:t>新型冠狀病毒肺炎疫情發生後</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Arial" panose="020B0604020202020204" pitchFamily="34" charset="0"/>
              </a:rPr>
              <a:t>，國家在</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Arial" panose="020B0604020202020204" pitchFamily="34" charset="0"/>
              </a:rPr>
              <a:t>積極做好自身防疫抗疫的同時，積極幫助其他國家，向多國派遣醫療專家組，分享防疫抗疫經驗，提供物資援助，加入「新冠肺炎疫苗實施計畫」，充分彰顯</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Arial" panose="020B0604020202020204" pitchFamily="34" charset="0"/>
              </a:rPr>
              <a:t>了</a:t>
            </a:r>
            <a:r>
              <a:rPr lang="zh-TW" altLang="en-US" sz="2800" dirty="0" smtClean="0">
                <a:latin typeface="DFKai-SB" panose="03000509000000000000" pitchFamily="65" charset="-120"/>
                <a:ea typeface="DFKai-SB" panose="03000509000000000000" pitchFamily="65" charset="-120"/>
                <a:cs typeface="Arial" panose="020B0604020202020204" pitchFamily="34" charset="0"/>
              </a:rPr>
              <a:t>國家對國際的承擔</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Arial" panose="020B0604020202020204" pitchFamily="34" charset="0"/>
              </a:rPr>
              <a:t>。</a:t>
            </a:r>
            <a:endParaRPr kumimoji="0" lang="zh-CN" altLang="en-US" sz="2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TextBox 5"/>
          <p:cNvSpPr txBox="1"/>
          <p:nvPr/>
        </p:nvSpPr>
        <p:spPr>
          <a:xfrm>
            <a:off x="4595065" y="410481"/>
            <a:ext cx="249896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4229234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图片 2">
            <a:hlinkClick r:id="rId2"/>
            <a:extLst>
              <a:ext uri="{FF2B5EF4-FFF2-40B4-BE49-F238E27FC236}">
                <a16:creationId xmlns:a16="http://schemas.microsoft.com/office/drawing/2014/main" id="{BAE4A4E0-3E09-4BD1-9270-7AE473DDF4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307" y="2310938"/>
            <a:ext cx="3778493" cy="249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文本框 1">
            <a:extLst>
              <a:ext uri="{FF2B5EF4-FFF2-40B4-BE49-F238E27FC236}">
                <a16:creationId xmlns:a16="http://schemas.microsoft.com/office/drawing/2014/main" id="{808EF571-1CC4-4987-8852-9869A0F15527}"/>
              </a:ext>
            </a:extLst>
          </p:cNvPr>
          <p:cNvSpPr txBox="1">
            <a:spLocks noChangeArrowheads="1"/>
          </p:cNvSpPr>
          <p:nvPr/>
        </p:nvSpPr>
        <p:spPr bwMode="auto">
          <a:xfrm>
            <a:off x="345965" y="552833"/>
            <a:ext cx="2160588" cy="707886"/>
          </a:xfrm>
          <a:prstGeom prst="rect">
            <a:avLst/>
          </a:prstGeom>
          <a:solidFill>
            <a:schemeClr val="accent5">
              <a:lumMod val="20000"/>
              <a:lumOff val="8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起步</a:t>
            </a:r>
            <a:r>
              <a:rPr kumimoji="0" lang="zh-CN" altLang="en-US" sz="4000" b="1" i="0" u="none" strike="noStrike" kern="1200" cap="none" spc="0" normalizeH="0" baseline="0" noProof="0" dirty="0" smtClean="0">
                <a:ln>
                  <a:noFill/>
                </a:ln>
                <a:effectLst/>
                <a:uLnTx/>
                <a:uFillTx/>
                <a:latin typeface="標楷體"/>
                <a:ea typeface="標楷體"/>
                <a:cs typeface="+mn-cs"/>
              </a:rPr>
              <a:t>點</a:t>
            </a:r>
            <a:endParaRPr kumimoji="0" lang="zh-CN" altLang="en-US" sz="4000" b="0" i="0" u="none" strike="noStrike" kern="1200" cap="none" spc="0" normalizeH="0" baseline="0" noProof="0" dirty="0">
              <a:ln>
                <a:noFill/>
              </a:ln>
              <a:effectLst/>
              <a:uLnTx/>
              <a:uFillTx/>
              <a:latin typeface="標楷體"/>
              <a:ea typeface="標楷體"/>
              <a:cs typeface="+mn-cs"/>
            </a:endParaRPr>
          </a:p>
        </p:txBody>
      </p:sp>
      <p:sp>
        <p:nvSpPr>
          <p:cNvPr id="10" name="文本框 9">
            <a:extLst>
              <a:ext uri="{FF2B5EF4-FFF2-40B4-BE49-F238E27FC236}">
                <a16:creationId xmlns:a16="http://schemas.microsoft.com/office/drawing/2014/main" id="{64C4DA9C-E01C-45CF-94C9-6ABDE2D6802D}"/>
              </a:ext>
            </a:extLst>
          </p:cNvPr>
          <p:cNvSpPr txBox="1"/>
          <p:nvPr/>
        </p:nvSpPr>
        <p:spPr>
          <a:xfrm>
            <a:off x="533756" y="1678471"/>
            <a:ext cx="6097881" cy="120032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FF0000"/>
              </a:buClr>
              <a:buSzTx/>
              <a:buFontTx/>
              <a:buNone/>
              <a:tabLst/>
              <a:defRPr/>
            </a:pPr>
            <a:r>
              <a:rPr kumimoji="0" lang="zh-CN" altLang="en-US" sz="2800" b="0" i="0" u="none" strike="noStrike" kern="1200" cap="none" spc="0" normalizeH="0" baseline="0" noProof="0" dirty="0">
                <a:ln>
                  <a:noFill/>
                </a:ln>
                <a:effectLst/>
                <a:uLnTx/>
                <a:uFillTx/>
                <a:latin typeface="標楷體"/>
                <a:ea typeface="標楷體"/>
                <a:cs typeface="+mn-cs"/>
              </a:rPr>
              <a:t>播放視頻：</a:t>
            </a:r>
            <a:r>
              <a:rPr kumimoji="0" lang="en-US" altLang="zh-CN" sz="2800" b="0" i="0" u="none" strike="noStrike" kern="1200" cap="none" spc="0" normalizeH="0" baseline="0" noProof="0" dirty="0">
                <a:ln>
                  <a:noFill/>
                </a:ln>
                <a:effectLst/>
                <a:uLnTx/>
                <a:uFillTx/>
                <a:latin typeface="標楷體"/>
                <a:ea typeface="標楷體"/>
                <a:cs typeface="+mn-cs"/>
              </a:rPr>
              <a:t>《</a:t>
            </a:r>
            <a:r>
              <a:rPr kumimoji="0" lang="zh-CN" altLang="en-US" sz="2800" b="0" i="0" u="none" strike="noStrike" kern="1200" cap="none" spc="0" normalizeH="0" baseline="0" noProof="0" dirty="0">
                <a:ln>
                  <a:noFill/>
                </a:ln>
                <a:effectLst/>
                <a:uLnTx/>
                <a:uFillTx/>
                <a:latin typeface="標楷體"/>
                <a:ea typeface="標楷體"/>
                <a:cs typeface="+mn-cs"/>
              </a:rPr>
              <a:t>大國重器</a:t>
            </a:r>
            <a:r>
              <a:rPr kumimoji="0" lang="en-US" altLang="zh-CN" sz="2800" b="0" i="0" u="none" strike="noStrike" kern="1200" cap="none" spc="0" normalizeH="0" baseline="0" noProof="0" dirty="0">
                <a:ln>
                  <a:noFill/>
                </a:ln>
                <a:effectLst/>
                <a:uLnTx/>
                <a:uFillTx/>
                <a:latin typeface="標楷體"/>
                <a:ea typeface="標楷體"/>
                <a:cs typeface="+mn-cs"/>
              </a:rPr>
              <a:t>》</a:t>
            </a:r>
            <a:r>
              <a:rPr kumimoji="0" lang="zh-CN" altLang="en-US" sz="2800" b="0" i="0" u="none" strike="noStrike" kern="1200" cap="none" spc="0" normalizeH="0" baseline="0" noProof="0" dirty="0">
                <a:ln>
                  <a:noFill/>
                </a:ln>
                <a:effectLst/>
                <a:uLnTx/>
                <a:uFillTx/>
                <a:latin typeface="標楷體"/>
                <a:ea typeface="標楷體"/>
                <a:cs typeface="+mn-cs"/>
              </a:rPr>
              <a:t>第二季片段</a:t>
            </a:r>
            <a:endParaRPr kumimoji="0" lang="en-US" altLang="zh-CN" sz="2800" b="0" i="0" u="none" strike="noStrike" kern="1200" cap="none" spc="0" normalizeH="0" baseline="0" noProof="0" dirty="0">
              <a:ln>
                <a:noFill/>
              </a:ln>
              <a:effectLst/>
              <a:uLnTx/>
              <a:uFillTx/>
              <a:latin typeface="標楷體"/>
              <a:ea typeface="標楷體"/>
              <a:cs typeface="+mn-cs"/>
            </a:endParaRPr>
          </a:p>
          <a:p>
            <a:pPr lvl="0">
              <a:lnSpc>
                <a:spcPct val="120000"/>
              </a:lnSpc>
              <a:buClr>
                <a:srgbClr val="FF0000"/>
              </a:buClr>
              <a:defRPr/>
            </a:pPr>
            <a:r>
              <a:rPr lang="en-US" altLang="zh-CN" sz="1600" dirty="0">
                <a:latin typeface="Times New Roman" panose="02020603050405020304" pitchFamily="18" charset="0"/>
                <a:cs typeface="Times New Roman" panose="02020603050405020304" pitchFamily="18" charset="0"/>
              </a:rPr>
              <a:t>https://tv.cctv.com/2018/03/07/VIDEh0Ln01tPZZJu3GX52GEV180307.shtml?spm=C55953877151.PHXsiQANZko2.0.0</a:t>
            </a:r>
            <a:endParaRPr kumimoji="0" lang="en-US" altLang="zh-CN" sz="2800" b="0" i="0" u="none" strike="noStrike" kern="1200" cap="none" spc="0" normalizeH="0" baseline="0" noProof="0" dirty="0">
              <a:ln>
                <a:noFill/>
              </a:ln>
              <a:effectLst/>
              <a:uLnTx/>
              <a:uFillTx/>
              <a:latin typeface="標楷體"/>
              <a:ea typeface="標楷體"/>
              <a:cs typeface="+mn-cs"/>
            </a:endParaRPr>
          </a:p>
        </p:txBody>
      </p:sp>
      <p:sp>
        <p:nvSpPr>
          <p:cNvPr id="2" name="灯片编号占位符 1">
            <a:extLst>
              <a:ext uri="{FF2B5EF4-FFF2-40B4-BE49-F238E27FC236}">
                <a16:creationId xmlns:a16="http://schemas.microsoft.com/office/drawing/2014/main" id="{6E5EC551-5383-4952-A464-C8C1C2C0BF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C5E8F-1EB0-4121-BBB8-2E098CAE7BA1}"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4" name="文字方塊 3">
            <a:extLst>
              <a:ext uri="{FF2B5EF4-FFF2-40B4-BE49-F238E27FC236}">
                <a16:creationId xmlns:a16="http://schemas.microsoft.com/office/drawing/2014/main" id="{F09CEEEF-2C7B-2147-BEA9-FC93327244F2}"/>
              </a:ext>
            </a:extLst>
          </p:cNvPr>
          <p:cNvSpPr txBox="1"/>
          <p:nvPr/>
        </p:nvSpPr>
        <p:spPr>
          <a:xfrm>
            <a:off x="493111" y="2912459"/>
            <a:ext cx="62889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HK" altLang="en-US" sz="2800" b="0" i="0" u="none" strike="noStrike" kern="1200" cap="none" spc="0" normalizeH="0" baseline="0" noProof="0" dirty="0">
                <a:ln>
                  <a:noFill/>
                </a:ln>
                <a:solidFill>
                  <a:prstClr val="black"/>
                </a:solidFill>
                <a:effectLst/>
                <a:uLnTx/>
                <a:uFillTx/>
                <a:latin typeface="標楷體"/>
                <a:ea typeface="標楷體"/>
                <a:cs typeface="+mn-cs"/>
              </a:rPr>
              <a:t>根據片段，中國現今取得了哪些成就？</a:t>
            </a:r>
          </a:p>
        </p:txBody>
      </p:sp>
      <p:sp>
        <p:nvSpPr>
          <p:cNvPr id="22" name="文字方塊 21">
            <a:extLst>
              <a:ext uri="{FF2B5EF4-FFF2-40B4-BE49-F238E27FC236}">
                <a16:creationId xmlns:a16="http://schemas.microsoft.com/office/drawing/2014/main" id="{9D3BB7F3-E340-5345-A284-221F907D8206}"/>
              </a:ext>
            </a:extLst>
          </p:cNvPr>
          <p:cNvSpPr txBox="1"/>
          <p:nvPr/>
        </p:nvSpPr>
        <p:spPr>
          <a:xfrm>
            <a:off x="546790" y="3909174"/>
            <a:ext cx="583299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HK" altLang="en-US"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參考</a:t>
            </a:r>
            <a:r>
              <a:rPr kumimoji="1" lang="zh-HK"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答案</a:t>
            </a:r>
            <a:r>
              <a:rPr kumimoji="1" lang="en-US" altLang="zh-TW"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2020 </a:t>
            </a:r>
            <a:r>
              <a:rPr kumimoji="1" lang="zh-TW" altLang="en-US" sz="2800" b="1" i="0"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年</a:t>
            </a:r>
            <a:r>
              <a:rPr kumimoji="1" lang="zh-CN" altLang="en-US" sz="2800" b="1" i="0"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a:t>
            </a:r>
            <a:r>
              <a:rPr kumimoji="1" lang="zh-TW"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中國</a:t>
            </a:r>
            <a:r>
              <a:rPr kumimoji="1" lang="zh-CN"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在</a:t>
            </a:r>
            <a:r>
              <a:rPr kumimoji="1" lang="zh-TW"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創新科技、</a:t>
            </a:r>
            <a:r>
              <a:rPr kumimoji="1" lang="zh-TW" altLang="en-US"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智能</a:t>
            </a:r>
            <a:r>
              <a:rPr kumimoji="1" lang="zh-TW"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製造、</a:t>
            </a:r>
            <a:r>
              <a:rPr kumimoji="1" lang="zh-TW" altLang="en-US"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網</a:t>
            </a:r>
            <a:r>
              <a:rPr kumimoji="1" lang="zh-TW"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絡</a:t>
            </a:r>
            <a:r>
              <a:rPr kumimoji="1" lang="zh-CN"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等方面都</a:t>
            </a:r>
            <a:r>
              <a:rPr kumimoji="1" lang="zh-CN" altLang="en-US" sz="2800" b="1" dirty="0" smtClean="0">
                <a:latin typeface="Times New Roman" panose="02020603050405020304" pitchFamily="18" charset="0"/>
                <a:ea typeface="標楷體"/>
                <a:cs typeface="Times New Roman" panose="02020603050405020304" pitchFamily="18" charset="0"/>
              </a:rPr>
              <a:t>有長足的發展；此外，</a:t>
            </a:r>
            <a:r>
              <a:rPr kumimoji="1" lang="en-US" altLang="zh-TW"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115</a:t>
            </a:r>
            <a:r>
              <a:rPr kumimoji="1" lang="zh-TW"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家</a:t>
            </a:r>
            <a:r>
              <a:rPr kumimoji="1" lang="zh-TW" altLang="en-US"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企業進入全球</a:t>
            </a:r>
            <a:r>
              <a:rPr kumimoji="1" lang="en-US" altLang="zh-TW"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500</a:t>
            </a:r>
            <a:r>
              <a:rPr kumimoji="1" lang="zh-TW" altLang="en-US"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強</a:t>
            </a:r>
            <a:r>
              <a:rPr kumimoji="1" lang="en-US" altLang="zh-TW"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a:t>
            </a:r>
            <a:r>
              <a:rPr kumimoji="1" lang="zh-CN"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成就驕人</a:t>
            </a:r>
            <a:r>
              <a:rPr kumimoji="1" lang="zh-TW" altLang="en-US" sz="2800" b="1" i="0" u="none" strike="noStrike" kern="1200" cap="none" spc="0" normalizeH="0" baseline="0" noProof="0" dirty="0" smtClean="0">
                <a:ln>
                  <a:noFill/>
                </a:ln>
                <a:effectLst/>
                <a:uLnTx/>
                <a:uFillTx/>
                <a:latin typeface="Times New Roman" panose="02020603050405020304" pitchFamily="18" charset="0"/>
                <a:ea typeface="標楷體"/>
                <a:cs typeface="Times New Roman" panose="02020603050405020304" pitchFamily="18" charset="0"/>
              </a:rPr>
              <a:t>。</a:t>
            </a:r>
            <a:endParaRPr kumimoji="1" lang="en-US" altLang="zh-TW" sz="28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HK" altLang="en-US" sz="2800" b="1" i="0" u="none" strike="noStrike" kern="1200" cap="none" spc="0" normalizeH="0" baseline="0" noProof="0" dirty="0">
              <a:ln>
                <a:noFill/>
              </a:ln>
              <a:solidFill>
                <a:srgbClr val="FF0000"/>
              </a:solidFill>
              <a:effectLst/>
              <a:uLnTx/>
              <a:uFillTx/>
              <a:latin typeface="標楷體"/>
              <a:ea typeface="標楷體"/>
              <a:cs typeface="+mn-cs"/>
            </a:endParaRPr>
          </a:p>
        </p:txBody>
      </p:sp>
      <p:sp>
        <p:nvSpPr>
          <p:cNvPr id="8" name="Rectangle 7"/>
          <p:cNvSpPr/>
          <p:nvPr/>
        </p:nvSpPr>
        <p:spPr>
          <a:xfrm>
            <a:off x="8841836" y="4808949"/>
            <a:ext cx="1620957" cy="307777"/>
          </a:xfrm>
          <a:prstGeom prst="rect">
            <a:avLst/>
          </a:prstGeom>
        </p:spPr>
        <p:txBody>
          <a:bodyPr wrap="non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點擊圖像看視頻。</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2751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4ECEBAF-7B6E-4E39-A738-4771AFF5C1B5}"/>
              </a:ext>
            </a:extLst>
          </p:cNvPr>
          <p:cNvSpPr txBox="1"/>
          <p:nvPr/>
        </p:nvSpPr>
        <p:spPr>
          <a:xfrm>
            <a:off x="533606" y="1767627"/>
            <a:ext cx="7496489"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lvl="0">
              <a:lnSpc>
                <a:spcPct val="120000"/>
              </a:lnSpc>
              <a:defRPr/>
            </a:pPr>
            <a:r>
              <a:rPr kumimoji="0" lang="zh-CN" altLang="en-US" sz="24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    </a:t>
            </a:r>
            <a:r>
              <a:rPr kumimoji="0" lang="zh-CN" altLang="en-US"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rPr>
              <a:t>近年來</a:t>
            </a:r>
            <a:r>
              <a:rPr kumimoji="0" lang="zh-CN" altLang="en-US"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，國家</a:t>
            </a:r>
            <a:r>
              <a:rPr kumimoji="0" lang="zh-TW" altLang="en-US"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在</a:t>
            </a:r>
            <a:r>
              <a:rPr kumimoji="0" lang="zh-CN" altLang="en-US"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文化</a:t>
            </a:r>
            <a:r>
              <a:rPr lang="zh-TW" altLang="en-US" dirty="0" smtClean="0">
                <a:solidFill>
                  <a:schemeClr val="tx1"/>
                </a:solidFill>
              </a:rPr>
              <a:t>產業與</a:t>
            </a:r>
            <a:r>
              <a:rPr kumimoji="0" lang="zh-CN" altLang="en-US"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教育</a:t>
            </a:r>
            <a:r>
              <a:rPr kumimoji="0" lang="zh-CN" altLang="en-US"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rPr>
              <a:t>投入力度持續加大，公共文化服務設施不斷完善，公共文化服務能力和水平、教育普及和服務水平進一步提升，文化産業快速發展</a:t>
            </a:r>
            <a:r>
              <a:rPr kumimoji="0" lang="zh-CN" altLang="en-US"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，中</a:t>
            </a:r>
            <a:r>
              <a:rPr kumimoji="0" lang="zh-CN" altLang="en-US"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rPr>
              <a:t>華文化不斷走向世界，影響力不斷增</a:t>
            </a:r>
            <a:r>
              <a:rPr kumimoji="0" lang="zh-CN" altLang="en-US"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強。</a:t>
            </a:r>
            <a:r>
              <a:rPr lang="zh-TW" altLang="en-US" dirty="0" smtClean="0">
                <a:solidFill>
                  <a:schemeClr val="tx1"/>
                </a:solidFill>
              </a:rPr>
              <a:t>觀看視頻</a:t>
            </a:r>
            <a:r>
              <a:rPr lang="zh-TW" altLang="en-US" dirty="0">
                <a:solidFill>
                  <a:schemeClr val="tx1"/>
                </a:solidFill>
              </a:rPr>
              <a:t>了解有關中國的廣播影視的製作與傳播發展</a:t>
            </a:r>
            <a:r>
              <a:rPr lang="zh-TW" altLang="en-US" dirty="0" smtClean="0">
                <a:solidFill>
                  <a:schemeClr val="tx1"/>
                </a:solidFill>
              </a:rPr>
              <a:t>情況。</a:t>
            </a:r>
            <a:endParaRPr lang="zh-TW" altLang="en-US" dirty="0">
              <a:solidFill>
                <a:schemeClr val="tx1"/>
              </a:solidFill>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altLang="zh-CN"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endParaRPr>
          </a:p>
        </p:txBody>
      </p:sp>
      <p:sp>
        <p:nvSpPr>
          <p:cNvPr id="6" name="文本框 5">
            <a:extLst>
              <a:ext uri="{FF2B5EF4-FFF2-40B4-BE49-F238E27FC236}">
                <a16:creationId xmlns:a16="http://schemas.microsoft.com/office/drawing/2014/main" id="{BA9C8C9A-F0D2-433D-B08D-EC037CC1221D}"/>
              </a:ext>
            </a:extLst>
          </p:cNvPr>
          <p:cNvSpPr txBox="1"/>
          <p:nvPr/>
        </p:nvSpPr>
        <p:spPr>
          <a:xfrm>
            <a:off x="9335193" y="4167682"/>
            <a:ext cx="2161309"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視頻</a:t>
            </a:r>
            <a:endParaRPr kumimoji="0" lang="en-US" altLang="zh-CN"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來源</a:t>
            </a:r>
            <a:r>
              <a:rPr kumimoji="0" lang="en-US" altLang="zh-TW"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 </a:t>
            </a:r>
            <a:r>
              <a:rPr kumimoji="0" lang="zh-TW"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央視網</a:t>
            </a:r>
            <a:r>
              <a:rPr kumimoji="0" lang="en-US" altLang="zh-TW"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tv.cctv.com/2019/07/26/VIDEqNwNBCwxmPULTRGrvlz7190726.shtml</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334F62D9-022C-4EB2-91F5-C1783A6454D1}"/>
              </a:ext>
            </a:extLst>
          </p:cNvPr>
          <p:cNvSpPr txBox="1"/>
          <p:nvPr/>
        </p:nvSpPr>
        <p:spPr>
          <a:xfrm>
            <a:off x="2089133" y="5555013"/>
            <a:ext cx="83809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問題：</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觀看影片</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lang="zh-TW" altLang="en-US" sz="2400" dirty="0" smtClean="0">
                <a:solidFill>
                  <a:prstClr val="black"/>
                </a:solidFill>
                <a:latin typeface="DFKai-SB" panose="03000509000000000000" pitchFamily="65" charset="-120"/>
                <a:ea typeface="DFKai-SB" panose="03000509000000000000" pitchFamily="65" charset="-120"/>
              </a:rPr>
              <a:t>說說近年國家在廣播影視方面發展概況</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9" name="图形 8" descr="场记板 轮廓">
            <a:extLst>
              <a:ext uri="{FF2B5EF4-FFF2-40B4-BE49-F238E27FC236}">
                <a16:creationId xmlns:a16="http://schemas.microsoft.com/office/drawing/2014/main" id="{CD8ECC8E-B75E-4310-A2BE-59DBAE2C51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21546" y="4092230"/>
            <a:ext cx="885712" cy="956665"/>
          </a:xfrm>
          <a:prstGeom prst="rect">
            <a:avLst/>
          </a:prstGeom>
        </p:spPr>
      </p:pic>
      <p:grpSp>
        <p:nvGrpSpPr>
          <p:cNvPr id="10" name="组合 9">
            <a:extLst>
              <a:ext uri="{FF2B5EF4-FFF2-40B4-BE49-F238E27FC236}">
                <a16:creationId xmlns:a16="http://schemas.microsoft.com/office/drawing/2014/main" id="{D06E99DE-28B7-4623-9C0D-BA7AD91F213C}"/>
              </a:ext>
            </a:extLst>
          </p:cNvPr>
          <p:cNvGrpSpPr>
            <a:grpSpLocks noChangeAspect="1"/>
          </p:cNvGrpSpPr>
          <p:nvPr/>
        </p:nvGrpSpPr>
        <p:grpSpPr>
          <a:xfrm flipH="1">
            <a:off x="1300556" y="5290010"/>
            <a:ext cx="702000" cy="702000"/>
            <a:chOff x="5195979" y="428797"/>
            <a:chExt cx="927463" cy="927463"/>
          </a:xfrm>
        </p:grpSpPr>
        <p:sp>
          <p:nvSpPr>
            <p:cNvPr id="11" name="椭圆 10">
              <a:extLst>
                <a:ext uri="{FF2B5EF4-FFF2-40B4-BE49-F238E27FC236}">
                  <a16:creationId xmlns:a16="http://schemas.microsoft.com/office/drawing/2014/main" id="{02C22593-938D-4AB8-B2B0-44FFD33B7324}"/>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12" name="组合 11">
              <a:extLst>
                <a:ext uri="{FF2B5EF4-FFF2-40B4-BE49-F238E27FC236}">
                  <a16:creationId xmlns:a16="http://schemas.microsoft.com/office/drawing/2014/main" id="{9D4C995F-4D92-4A59-B255-8DB96605AE0B}"/>
                </a:ext>
              </a:extLst>
            </p:cNvPr>
            <p:cNvGrpSpPr/>
            <p:nvPr/>
          </p:nvGrpSpPr>
          <p:grpSpPr>
            <a:xfrm>
              <a:off x="5235042" y="460898"/>
              <a:ext cx="876427" cy="882962"/>
              <a:chOff x="6130069" y="1975983"/>
              <a:chExt cx="876427" cy="882962"/>
            </a:xfrm>
          </p:grpSpPr>
          <p:sp>
            <p:nvSpPr>
              <p:cNvPr id="15" name="Freeform 16">
                <a:extLst>
                  <a:ext uri="{FF2B5EF4-FFF2-40B4-BE49-F238E27FC236}">
                    <a16:creationId xmlns:a16="http://schemas.microsoft.com/office/drawing/2014/main" id="{C76E5049-7975-43D6-9819-8F0C23D3B24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6" name="Freeform 16">
                <a:extLst>
                  <a:ext uri="{FF2B5EF4-FFF2-40B4-BE49-F238E27FC236}">
                    <a16:creationId xmlns:a16="http://schemas.microsoft.com/office/drawing/2014/main" id="{FDD76827-0395-42B5-AE33-2D9EDE7734C4}"/>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3" name="Freeform 39">
              <a:extLst>
                <a:ext uri="{FF2B5EF4-FFF2-40B4-BE49-F238E27FC236}">
                  <a16:creationId xmlns:a16="http://schemas.microsoft.com/office/drawing/2014/main" id="{0C4F5C0B-1E55-4F95-8900-995B9D7EBA0E}"/>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4" name="Oval 40">
              <a:extLst>
                <a:ext uri="{FF2B5EF4-FFF2-40B4-BE49-F238E27FC236}">
                  <a16:creationId xmlns:a16="http://schemas.microsoft.com/office/drawing/2014/main" id="{56D34187-44CB-4DD0-BDFC-A6B52BA1B8B4}"/>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7" name="矩形 3"/>
          <p:cNvSpPr/>
          <p:nvPr/>
        </p:nvSpPr>
        <p:spPr>
          <a:xfrm>
            <a:off x="1209116" y="1076552"/>
            <a:ext cx="6820979" cy="742681"/>
          </a:xfrm>
          <a:prstGeom prst="rect">
            <a:avLst/>
          </a:prstGeom>
        </p:spPr>
        <p:txBody>
          <a:bodyPr vert="horz" lIns="91440" tIns="45720" rIns="91440" bIns="45720" rtlCol="0" anchor="ctr">
            <a:noAutofit/>
          </a:bodyPr>
          <a:lstStyle/>
          <a:p>
            <a:pPr marL="514350" marR="0" lvl="0" indent="-514350" algn="l" defTabSz="914400" rtl="0" eaLnBrk="1" fontAlgn="auto" latinLnBrk="0" hangingPunct="1">
              <a:lnSpc>
                <a:spcPct val="90000"/>
              </a:lnSpc>
              <a:spcBef>
                <a:spcPts val="0"/>
              </a:spcBef>
              <a:spcAft>
                <a:spcPts val="600"/>
              </a:spcAft>
              <a:buClrTx/>
              <a:buSzTx/>
              <a:buFontTx/>
              <a:buAutoNum type="arabicPlain"/>
              <a:tabLst/>
              <a:defRPr/>
            </a:pPr>
            <a:r>
              <a:rPr kumimoji="0" lang="zh-CN"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a:cs typeface="Times New Roman" panose="02020603050405020304" pitchFamily="18" charset="0"/>
              </a:rPr>
              <a:t>文化</a:t>
            </a: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影響力</a:t>
            </a:r>
            <a:r>
              <a:rPr kumimoji="0" lang="zh-CN"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a:cs typeface="Times New Roman" panose="02020603050405020304" pitchFamily="18" charset="0"/>
              </a:rPr>
              <a:t>提升</a:t>
            </a:r>
            <a:r>
              <a:rPr lang="en-US" altLang="zh-CN" sz="2800" b="1" dirty="0">
                <a:solidFill>
                  <a:prstClr val="black"/>
                </a:solidFill>
                <a:latin typeface="Times New Roman" panose="02020603050405020304" pitchFamily="18" charset="0"/>
                <a:ea typeface="標楷體"/>
                <a:cs typeface="Times New Roman" panose="02020603050405020304" pitchFamily="18" charset="0"/>
              </a:rPr>
              <a:t> </a:t>
            </a:r>
            <a:r>
              <a:rPr lang="en-US" altLang="zh-CN" sz="2800" b="1" dirty="0" smtClean="0">
                <a:solidFill>
                  <a:prstClr val="black"/>
                </a:solidFill>
                <a:latin typeface="Times New Roman" panose="02020603050405020304" pitchFamily="18" charset="0"/>
                <a:ea typeface="標楷體"/>
                <a:cs typeface="Times New Roman" panose="02020603050405020304" pitchFamily="18" charset="0"/>
              </a:rPr>
              <a:t>  </a:t>
            </a:r>
            <a:r>
              <a:rPr kumimoji="0" lang="en-US" altLang="zh-TW"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a:cs typeface="Times New Roman" panose="02020603050405020304" pitchFamily="18" charset="0"/>
              </a:rPr>
              <a:t>2. </a:t>
            </a:r>
            <a:r>
              <a:rPr kumimoji="0" lang="zh-CN"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a:cs typeface="Times New Roman" panose="02020603050405020304" pitchFamily="18" charset="0"/>
              </a:rPr>
              <a:t>教育蓬勃發展</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endParaRPr>
          </a:p>
        </p:txBody>
      </p:sp>
      <p:sp>
        <p:nvSpPr>
          <p:cNvPr id="18" name="标题 1">
            <a:extLst>
              <a:ext uri="{FF2B5EF4-FFF2-40B4-BE49-F238E27FC236}">
                <a16:creationId xmlns:a16="http://schemas.microsoft.com/office/drawing/2014/main" id="{F1DD4EA0-7A0B-4896-BBE3-B107F981FCA1}"/>
              </a:ext>
            </a:extLst>
          </p:cNvPr>
          <p:cNvSpPr txBox="1">
            <a:spLocks noChangeArrowheads="1"/>
          </p:cNvSpPr>
          <p:nvPr/>
        </p:nvSpPr>
        <p:spPr>
          <a:xfrm>
            <a:off x="2632984" y="-342298"/>
            <a:ext cx="5164354" cy="1905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CN" altLang="en-US" b="1" i="0" u="none" strike="noStrike" kern="1200" cap="none" spc="0" normalizeH="0" baseline="0" noProof="0" dirty="0" smtClean="0">
                <a:ln>
                  <a:noFill/>
                </a:ln>
                <a:solidFill>
                  <a:prstClr val="black"/>
                </a:solidFill>
                <a:effectLst/>
                <a:uLnTx/>
                <a:uFillTx/>
                <a:latin typeface="標楷體"/>
                <a:ea typeface="標楷體"/>
                <a:cs typeface="+mj-cs"/>
              </a:rPr>
              <a:t>三</a:t>
            </a:r>
            <a:r>
              <a:rPr kumimoji="0" lang="en-US" altLang="zh-TW" b="1" i="0" u="none" strike="noStrike" kern="1200" cap="none" spc="0" normalizeH="0" baseline="0" noProof="0" dirty="0" smtClean="0">
                <a:ln>
                  <a:noFill/>
                </a:ln>
                <a:solidFill>
                  <a:prstClr val="black"/>
                </a:solidFill>
                <a:effectLst/>
                <a:uLnTx/>
                <a:uFillTx/>
                <a:latin typeface="標楷體"/>
                <a:ea typeface="標楷體"/>
                <a:cs typeface="+mj-cs"/>
              </a:rPr>
              <a:t>.</a:t>
            </a:r>
            <a:r>
              <a:rPr kumimoji="0" lang="zh-CN" altLang="en-US" b="1" i="0" u="none" strike="noStrike" kern="1200" cap="none" spc="0" normalizeH="0" baseline="0" noProof="0" dirty="0" smtClean="0">
                <a:ln>
                  <a:noFill/>
                </a:ln>
                <a:solidFill>
                  <a:prstClr val="black"/>
                </a:solidFill>
                <a:effectLst/>
                <a:uLnTx/>
                <a:uFillTx/>
                <a:latin typeface="標楷體"/>
                <a:ea typeface="標楷體"/>
                <a:cs typeface="+mj-cs"/>
              </a:rPr>
              <a:t>文化</a:t>
            </a:r>
            <a:r>
              <a:rPr kumimoji="0" lang="zh-TW" altLang="en-US" b="1" i="0" u="none" strike="noStrike" kern="1200" cap="none" spc="0" normalizeH="0" baseline="0" noProof="0" dirty="0" smtClean="0">
                <a:ln>
                  <a:noFill/>
                </a:ln>
                <a:solidFill>
                  <a:prstClr val="black"/>
                </a:solidFill>
                <a:effectLst/>
                <a:uLnTx/>
                <a:uFillTx/>
                <a:latin typeface="標楷體"/>
                <a:ea typeface="標楷體"/>
                <a:cs typeface="+mj-cs"/>
              </a:rPr>
              <a:t>與</a:t>
            </a:r>
            <a:r>
              <a:rPr kumimoji="0" lang="zh-CN" altLang="en-US" b="1" i="0" u="none" strike="noStrike" kern="1200" cap="none" spc="0" normalizeH="0" baseline="0" noProof="0" dirty="0" smtClean="0">
                <a:ln>
                  <a:noFill/>
                </a:ln>
                <a:solidFill>
                  <a:prstClr val="black"/>
                </a:solidFill>
                <a:effectLst/>
                <a:uLnTx/>
                <a:uFillTx/>
                <a:latin typeface="標楷體"/>
                <a:ea typeface="標楷體"/>
                <a:cs typeface="+mj-cs"/>
              </a:rPr>
              <a:t>教育</a:t>
            </a:r>
            <a:r>
              <a:rPr kumimoji="0" lang="zh-CN" altLang="en-US" b="1" i="0" u="none" strike="noStrike" kern="1200" cap="none" spc="0" normalizeH="0" baseline="0" noProof="0" dirty="0">
                <a:ln>
                  <a:noFill/>
                </a:ln>
                <a:solidFill>
                  <a:prstClr val="black"/>
                </a:solidFill>
                <a:effectLst/>
                <a:uLnTx/>
                <a:uFillTx/>
                <a:latin typeface="標楷體"/>
                <a:ea typeface="標楷體"/>
                <a:cs typeface="+mj-cs"/>
              </a:rPr>
              <a:t>成就</a:t>
            </a:r>
          </a:p>
        </p:txBody>
      </p:sp>
      <p:sp>
        <p:nvSpPr>
          <p:cNvPr id="2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7" name="Picture 6">
            <a:hlinkClick r:id="rId5"/>
          </p:cNvPr>
          <p:cNvPicPr>
            <a:picLocks noChangeAspect="1"/>
          </p:cNvPicPr>
          <p:nvPr/>
        </p:nvPicPr>
        <p:blipFill>
          <a:blip r:embed="rId6"/>
          <a:stretch>
            <a:fillRect/>
          </a:stretch>
        </p:blipFill>
        <p:spPr>
          <a:xfrm>
            <a:off x="8467672" y="2165115"/>
            <a:ext cx="2886128" cy="1927115"/>
          </a:xfrm>
          <a:prstGeom prst="rect">
            <a:avLst/>
          </a:prstGeom>
        </p:spPr>
      </p:pic>
    </p:spTree>
    <p:extLst>
      <p:ext uri="{BB962C8B-B14F-4D97-AF65-F5344CB8AC3E}">
        <p14:creationId xmlns:p14="http://schemas.microsoft.com/office/powerpoint/2010/main" val="3974400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ECB70C0B-D48F-48EE-9CDC-09AAC7E2F215}"/>
              </a:ext>
            </a:extLst>
          </p:cNvPr>
          <p:cNvSpPr/>
          <p:nvPr/>
        </p:nvSpPr>
        <p:spPr>
          <a:xfrm>
            <a:off x="365760" y="1927723"/>
            <a:ext cx="6001789" cy="455620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8131" name="内容占位符 2">
            <a:extLst>
              <a:ext uri="{FF2B5EF4-FFF2-40B4-BE49-F238E27FC236}">
                <a16:creationId xmlns:a16="http://schemas.microsoft.com/office/drawing/2014/main" id="{9F4FA659-D270-42FF-ADC4-2141BC663D8E}"/>
              </a:ext>
            </a:extLst>
          </p:cNvPr>
          <p:cNvSpPr>
            <a:spLocks noGrp="1" noChangeArrowheads="1"/>
          </p:cNvSpPr>
          <p:nvPr>
            <p:ph idx="4294967295"/>
          </p:nvPr>
        </p:nvSpPr>
        <p:spPr>
          <a:xfrm>
            <a:off x="4168855" y="1305135"/>
            <a:ext cx="4688378" cy="507831"/>
          </a:xfrm>
        </p:spPr>
        <p:txBody>
          <a:bodyPr wrap="square">
            <a:spAutoFit/>
          </a:bodyPr>
          <a:lstStyle/>
          <a:p>
            <a:pPr marL="0" indent="0" eaLnBrk="1" hangingPunct="1">
              <a:buNone/>
            </a:pPr>
            <a:r>
              <a:rPr lang="zh-CN" altLang="en-US" sz="3000" dirty="0" smtClean="0">
                <a:latin typeface="Times New Roman" panose="02020603050405020304" pitchFamily="18" charset="0"/>
                <a:ea typeface="DFKai-SB" panose="03000509000000000000" pitchFamily="65" charset="-120"/>
                <a:cs typeface="Times New Roman" panose="02020603050405020304" pitchFamily="18" charset="0"/>
              </a:rPr>
              <a:t>中國電</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影市</a:t>
            </a:r>
            <a:r>
              <a:rPr lang="zh-CN" altLang="en-US" sz="3000" dirty="0" smtClean="0">
                <a:latin typeface="Times New Roman" panose="02020603050405020304" pitchFamily="18" charset="0"/>
                <a:ea typeface="DFKai-SB" panose="03000509000000000000" pitchFamily="65" charset="-120"/>
                <a:cs typeface="Times New Roman" panose="02020603050405020304" pitchFamily="18" charset="0"/>
              </a:rPr>
              <a:t>場蓬勃發展</a:t>
            </a:r>
            <a:endParaRPr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466131BF-C007-4530-8399-5803AFA8CD78}"/>
              </a:ext>
            </a:extLst>
          </p:cNvPr>
          <p:cNvSpPr txBox="1"/>
          <p:nvPr/>
        </p:nvSpPr>
        <p:spPr>
          <a:xfrm>
            <a:off x="6924507" y="4512330"/>
            <a:ext cx="4658556" cy="677108"/>
          </a:xfrm>
          <a:prstGeom prst="rect">
            <a:avLst/>
          </a:prstGeom>
          <a:noFill/>
        </p:spPr>
        <p:txBody>
          <a:bodyPr wrap="square">
            <a:spAutoFit/>
          </a:bodyPr>
          <a:lstStyle/>
          <a:p>
            <a:pPr lvl="0">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視頻：</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見證中</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國電</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影</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市場的發展 </a:t>
            </a:r>
            <a:r>
              <a:rPr kumimoji="0" lang="zh-TW"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騰訊網 </a:t>
            </a:r>
            <a:r>
              <a:rPr kumimoji="0" lang="en-US" altLang="zh-TW"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new.qq.com/rain/a/20210318V0EGDS00</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E43444EE-AD7E-4066-8FD1-604B1468DC92}"/>
              </a:ext>
            </a:extLst>
          </p:cNvPr>
          <p:cNvSpPr txBox="1"/>
          <p:nvPr/>
        </p:nvSpPr>
        <p:spPr>
          <a:xfrm>
            <a:off x="369916" y="2127500"/>
            <a:ext cx="5997633" cy="4228850"/>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生産故事影片</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531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部，科教、紀錄、動畫和特種影片</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119</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部</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lgn="r">
              <a:lnSpc>
                <a:spcPct val="120000"/>
              </a:lnSpc>
              <a:defRPr/>
            </a:pP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p>
          <a:p>
            <a:pPr lvl="0" algn="r">
              <a:lnSpc>
                <a:spcPct val="120000"/>
              </a:lnSpc>
              <a:defRPr/>
            </a:pP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中華人民共和國</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年國民經濟和社會發展統計公報</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》http://www.stats.gov.cn/tjsj/zxfb/202102/t20210227_1814154.html</a:t>
            </a:r>
            <a:endPar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R="0" lvl="0" algn="r" defTabSz="914400" rtl="0" eaLnBrk="1" fontAlgn="auto" latinLnBrk="0" hangingPunct="1">
              <a:lnSpc>
                <a:spcPct val="120000"/>
              </a:lnSpc>
              <a:spcBef>
                <a:spcPts val="0"/>
              </a:spcBef>
              <a:spcAft>
                <a:spcPts val="0"/>
              </a:spcAft>
              <a:buClrTx/>
              <a:buSzTx/>
              <a:tabLst/>
              <a:defRPr/>
            </a:pP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年中國電影總票房達</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204.17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億元，國産電影</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票房為</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170.93</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億元，佔總票房的</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83.72% </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lnSpc>
                <a:spcPct val="120000"/>
              </a:lnSpc>
              <a:defRPr/>
            </a:pP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p>
          <a:p>
            <a:pPr lvl="0">
              <a:lnSpc>
                <a:spcPct val="120000"/>
              </a:lnSpc>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資源</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zh-CN"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國家電影局</a:t>
            </a:r>
            <a:r>
              <a:rPr kumimoji="0" lang="en-US" altLang="zh-TW"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lang="en-US" altLang="zh-CN"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://www.chinafilm.gov.cn</a:t>
            </a:r>
            <a:r>
              <a:rPr lang="en-US" altLang="zh-CN"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3">
            <a:extLst>
              <a:ext uri="{FF2B5EF4-FFF2-40B4-BE49-F238E27FC236}">
                <a16:creationId xmlns:a16="http://schemas.microsoft.com/office/drawing/2014/main" id="{061E0A37-8E64-474A-8212-42B055B5D4C7}"/>
              </a:ext>
            </a:extLst>
          </p:cNvPr>
          <p:cNvSpPr txBox="1">
            <a:spLocks noChangeArrowheads="1"/>
          </p:cNvSpPr>
          <p:nvPr/>
        </p:nvSpPr>
        <p:spPr bwMode="auto">
          <a:xfrm>
            <a:off x="3413661" y="357632"/>
            <a:ext cx="5443572" cy="80635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文化</a:t>
            </a:r>
            <a:r>
              <a:rPr kumimoji="0" lang="zh-TW" altLang="en-US" sz="48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影響力提升</a:t>
            </a:r>
          </a:p>
        </p:txBody>
      </p:sp>
      <p:sp>
        <p:nvSpPr>
          <p:cNvPr id="1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6794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6616936" y="1927723"/>
            <a:ext cx="4966127" cy="2447630"/>
          </a:xfrm>
          <a:prstGeom prst="rect">
            <a:avLst/>
          </a:prstGeom>
        </p:spPr>
      </p:pic>
      <p:sp>
        <p:nvSpPr>
          <p:cNvPr id="9" name="Rectangle 8"/>
          <p:cNvSpPr/>
          <p:nvPr/>
        </p:nvSpPr>
        <p:spPr>
          <a:xfrm>
            <a:off x="7966587" y="5418951"/>
            <a:ext cx="2036962" cy="369332"/>
          </a:xfrm>
          <a:prstGeom prst="rect">
            <a:avLst/>
          </a:prstGeom>
          <a:ln w="28575">
            <a:solidFill>
              <a:schemeClr val="tx1"/>
            </a:solidFill>
          </a:ln>
        </p:spPr>
        <p:txBody>
          <a:bodyPr wrap="square">
            <a:spAutoFit/>
          </a:bodyPr>
          <a:lstStyle/>
          <a:p>
            <a:r>
              <a:rPr lang="zh-TW" altLang="en-US" b="1" dirty="0" smtClean="0">
                <a:latin typeface="DFKai-SB" panose="03000509000000000000" pitchFamily="65" charset="-120"/>
                <a:ea typeface="DFKai-SB" panose="03000509000000000000" pitchFamily="65" charset="-120"/>
              </a:rPr>
              <a:t>點擊圖像觀看視頻</a:t>
            </a:r>
            <a:endParaRPr lang="en-US"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981375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525B953-E73A-4F36-B958-3236E8DC0119}"/>
              </a:ext>
            </a:extLst>
          </p:cNvPr>
          <p:cNvSpPr txBox="1"/>
          <p:nvPr/>
        </p:nvSpPr>
        <p:spPr>
          <a:xfrm>
            <a:off x="1060449" y="6352143"/>
            <a:ext cx="9255646" cy="338554"/>
          </a:xfrm>
          <a:prstGeom prst="rect">
            <a:avLst/>
          </a:prstGeom>
          <a:noFill/>
        </p:spPr>
        <p:txBody>
          <a:bodyPr wrap="square" rtlCol="0">
            <a:spAutoFit/>
          </a:bodyPr>
          <a:lstStyle/>
          <a:p>
            <a:pPr lvl="0">
              <a:spcBef>
                <a:spcPct val="0"/>
              </a:spcBef>
              <a:defRPr/>
            </a:pP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http://media.people.com.cn/BIG5/n1/2019/0221/c40606-30851052.html</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 name="文本框 29">
            <a:extLst>
              <a:ext uri="{FF2B5EF4-FFF2-40B4-BE49-F238E27FC236}">
                <a16:creationId xmlns:a16="http://schemas.microsoft.com/office/drawing/2014/main" id="{C5205830-DA45-43D2-A72A-C6781E7C538C}"/>
              </a:ext>
            </a:extLst>
          </p:cNvPr>
          <p:cNvSpPr txBox="1"/>
          <p:nvPr/>
        </p:nvSpPr>
        <p:spPr>
          <a:xfrm>
            <a:off x="8003177" y="5445127"/>
            <a:ext cx="3163208" cy="52322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流浪地球</a:t>
            </a:r>
            <a:r>
              <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海報</a:t>
            </a:r>
          </a:p>
        </p:txBody>
      </p:sp>
      <p:pic>
        <p:nvPicPr>
          <p:cNvPr id="31" name="图片 30">
            <a:extLst>
              <a:ext uri="{FF2B5EF4-FFF2-40B4-BE49-F238E27FC236}">
                <a16:creationId xmlns:a16="http://schemas.microsoft.com/office/drawing/2014/main" id="{E517B813-957A-4D0D-9615-E17C7ECB5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7243" y="3477066"/>
            <a:ext cx="4145280" cy="2761792"/>
          </a:xfrm>
          <a:prstGeom prst="rect">
            <a:avLst/>
          </a:prstGeom>
        </p:spPr>
      </p:pic>
      <p:sp>
        <p:nvSpPr>
          <p:cNvPr id="32" name="文本框 31">
            <a:extLst>
              <a:ext uri="{FF2B5EF4-FFF2-40B4-BE49-F238E27FC236}">
                <a16:creationId xmlns:a16="http://schemas.microsoft.com/office/drawing/2014/main" id="{AC3543E3-DAC5-48E8-A2AE-EBD37CA72367}"/>
              </a:ext>
            </a:extLst>
          </p:cNvPr>
          <p:cNvSpPr txBox="1"/>
          <p:nvPr/>
        </p:nvSpPr>
        <p:spPr>
          <a:xfrm>
            <a:off x="514420" y="1300237"/>
            <a:ext cx="11111521" cy="2063544"/>
          </a:xfrm>
          <a:prstGeom prst="round2DiagRect">
            <a:avLst/>
          </a:prstGeom>
          <a:noFill/>
          <a:ln>
            <a:noFill/>
          </a:ln>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CN"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流浪地球</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zh-CN"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是中國科幻</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電影的里程碑，截至</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2019</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年</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月</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20</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日，國內票房突破</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40</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億元，觀影人次超過</a:t>
            </a:r>
            <a:r>
              <a:rPr kumimoji="0" lang="en-US" altLang="zh-CN"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8</a:t>
            </a:r>
            <a:r>
              <a:rPr kumimoji="0" lang="en-US" altLang="zh-TW"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zh-CN"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500</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萬，海外票房突破</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500</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萬美元，創下了近</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5</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年來中國電影在海外的最好成績。</a:t>
            </a:r>
            <a:endPar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Rectangle 1"/>
          <p:cNvSpPr/>
          <p:nvPr/>
        </p:nvSpPr>
        <p:spPr>
          <a:xfrm>
            <a:off x="2695017" y="297149"/>
            <a:ext cx="6096000" cy="830997"/>
          </a:xfrm>
          <a:prstGeom prst="rect">
            <a:avLst/>
          </a:prstGeom>
        </p:spPr>
        <p:txBody>
          <a:bodyPr>
            <a:spAutoFit/>
          </a:bodyPr>
          <a:lstStyle/>
          <a:p>
            <a:pPr algn="ctr"/>
            <a:r>
              <a:rPr lang="zh-CN" altLang="en-US" sz="480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國內賣座</a:t>
            </a:r>
            <a:r>
              <a:rPr lang="zh-CN" altLang="en-US" sz="4800" dirty="0" smtClean="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電影舉隅</a:t>
            </a:r>
            <a:endParaRPr lang="zh-HK" altLang="en-US" sz="4800" dirty="0"/>
          </a:p>
        </p:txBody>
      </p:sp>
      <p:sp>
        <p:nvSpPr>
          <p:cNvPr id="8" name="TextBox 7"/>
          <p:cNvSpPr txBox="1"/>
          <p:nvPr/>
        </p:nvSpPr>
        <p:spPr>
          <a:xfrm>
            <a:off x="81254" y="60751"/>
            <a:ext cx="249896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065945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B11A6E2-CCAD-493B-88AD-745B388AB4F9}"/>
              </a:ext>
            </a:extLst>
          </p:cNvPr>
          <p:cNvSpPr txBox="1"/>
          <p:nvPr/>
        </p:nvSpPr>
        <p:spPr>
          <a:xfrm>
            <a:off x="855563" y="1587886"/>
            <a:ext cx="756782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1">
                <a:solidFill>
                  <a:srgbClr val="333333"/>
                </a:solidFill>
                <a:latin typeface="DFKai-SB" panose="03000509000000000000" pitchFamily="65" charset="-120"/>
                <a:ea typeface="DFKai-SB" panose="03000509000000000000" pitchFamily="65" charset="-12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rPr>
              <a:t>   </a:t>
            </a:r>
            <a:r>
              <a:rPr kumimoji="0" lang="en-US" altLang="zh-CN" sz="3600" b="0" i="0" u="none" strike="noStrike" kern="1200" cap="none" spc="0" normalizeH="0" baseline="0" noProof="0" dirty="0">
                <a:ln>
                  <a:noFill/>
                </a:ln>
                <a:solidFill>
                  <a:schemeClr val="tx1"/>
                </a:solidFill>
                <a:effectLst/>
                <a:uLnTx/>
                <a:uFillTx/>
              </a:rPr>
              <a:t>《</a:t>
            </a:r>
            <a:r>
              <a:rPr kumimoji="0" lang="zh-CN" altLang="en-US" sz="3600" b="0" i="0" u="none" strike="noStrike" kern="1200" cap="none" spc="0" normalizeH="0" baseline="0" noProof="0" dirty="0">
                <a:ln>
                  <a:noFill/>
                </a:ln>
                <a:solidFill>
                  <a:schemeClr val="tx1"/>
                </a:solidFill>
                <a:effectLst/>
                <a:uLnTx/>
                <a:uFillTx/>
              </a:rPr>
              <a:t>延禧攻略</a:t>
            </a:r>
            <a:r>
              <a:rPr kumimoji="0" lang="en-US" altLang="zh-CN" sz="3600" b="0" i="0" u="none" strike="noStrike" kern="1200" cap="none" spc="0" normalizeH="0" baseline="0" noProof="0" dirty="0">
                <a:ln>
                  <a:noFill/>
                </a:ln>
                <a:solidFill>
                  <a:schemeClr val="tx1"/>
                </a:solidFill>
                <a:effectLst/>
                <a:uLnTx/>
                <a:uFillTx/>
              </a:rPr>
              <a:t>》</a:t>
            </a:r>
            <a:r>
              <a:rPr kumimoji="0" lang="zh-CN" altLang="en-US" sz="3600" b="0" i="0" u="none" strike="noStrike" kern="1200" cap="none" spc="0" normalizeH="0" baseline="0" noProof="0" dirty="0">
                <a:ln>
                  <a:noFill/>
                </a:ln>
                <a:solidFill>
                  <a:schemeClr val="tx1"/>
                </a:solidFill>
                <a:effectLst/>
                <a:uLnTx/>
                <a:uFillTx/>
              </a:rPr>
              <a:t>全球市場獲追捧，電視台方面，香港</a:t>
            </a:r>
            <a:r>
              <a:rPr kumimoji="0" lang="en-US" altLang="zh-CN"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TVB</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、台灣八大、日本</a:t>
            </a:r>
            <a:r>
              <a:rPr kumimoji="0" lang="en-US" altLang="zh-CN"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NBC</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、韓國</a:t>
            </a:r>
            <a:r>
              <a:rPr kumimoji="0" lang="en-US" altLang="zh-CN"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Asian N</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、美</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國衛星</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電視都已採購，海外播出覆蓋超</a:t>
            </a:r>
            <a:r>
              <a:rPr kumimoji="0" lang="en-US" altLang="zh-CN"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70</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個國家和地區</a:t>
            </a:r>
            <a:r>
              <a:rPr kumimoji="0" lang="zh-CN" altLang="en-US" sz="3600" b="0" i="0" u="none" strike="noStrike" kern="1200" cap="none" spc="0" normalizeH="0" baseline="0" noProof="0" dirty="0">
                <a:ln>
                  <a:noFill/>
                </a:ln>
                <a:solidFill>
                  <a:schemeClr val="tx1"/>
                </a:solidFill>
                <a:effectLst/>
                <a:uLnTx/>
                <a:uFillTx/>
              </a:rPr>
              <a:t>。</a:t>
            </a:r>
          </a:p>
        </p:txBody>
      </p:sp>
      <p:pic>
        <p:nvPicPr>
          <p:cNvPr id="4" name="Picture 4" descr="《延禧攻略》全球市场获追捧 海外播出覆盖超70个国家">
            <a:extLst>
              <a:ext uri="{FF2B5EF4-FFF2-40B4-BE49-F238E27FC236}">
                <a16:creationId xmlns:a16="http://schemas.microsoft.com/office/drawing/2014/main" id="{0E53E991-1DDF-4398-87A3-CB8F8C24199A}"/>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8802189" y="1810315"/>
            <a:ext cx="2551611" cy="3720879"/>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89D275FB-2C1B-4AE2-8A77-6E01624C9994}"/>
              </a:ext>
            </a:extLst>
          </p:cNvPr>
          <p:cNvSpPr txBox="1"/>
          <p:nvPr/>
        </p:nvSpPr>
        <p:spPr>
          <a:xfrm>
            <a:off x="8321637" y="5531194"/>
            <a:ext cx="332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延禧攻略</a:t>
            </a:r>
            <a:r>
              <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海報</a:t>
            </a:r>
          </a:p>
        </p:txBody>
      </p:sp>
      <p:sp>
        <p:nvSpPr>
          <p:cNvPr id="11" name="文本框 10">
            <a:extLst>
              <a:ext uri="{FF2B5EF4-FFF2-40B4-BE49-F238E27FC236}">
                <a16:creationId xmlns:a16="http://schemas.microsoft.com/office/drawing/2014/main" id="{BD9B1F75-C285-4264-855F-2A9BCC6F1AD8}"/>
              </a:ext>
            </a:extLst>
          </p:cNvPr>
          <p:cNvSpPr txBox="1"/>
          <p:nvPr/>
        </p:nvSpPr>
        <p:spPr>
          <a:xfrm>
            <a:off x="2286971" y="697661"/>
            <a:ext cx="8035457" cy="701731"/>
          </a:xfrm>
          <a:prstGeom prst="rect">
            <a:avLst/>
          </a:prstGeom>
        </p:spPr>
        <p:txBody>
          <a:bodyPr vert="horz" wrap="square" lIns="91440" tIns="45720" rIns="91440" bIns="45720" rtlCol="0">
            <a:spAutoFit/>
          </a:bodyPr>
          <a:lstStyle>
            <a:lvl1pPr marL="228600" indent="-228600">
              <a:lnSpc>
                <a:spcPct val="90000"/>
              </a:lnSpc>
              <a:spcBef>
                <a:spcPts val="1000"/>
              </a:spcBef>
              <a:buFont typeface="Wingdings" panose="05000000000000000000" pitchFamily="2" charset="2"/>
              <a:buChar char="Ø"/>
              <a:defRPr sz="2400">
                <a:latin typeface="DFKai-SB" panose="03000509000000000000" pitchFamily="65" charset="-120"/>
                <a:ea typeface="DFKai-SB" panose="03000509000000000000" pitchFamily="65"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defRPr/>
            </a:pPr>
            <a:r>
              <a:rPr lang="zh-TW" altLang="en-US" sz="4400" b="1" dirty="0">
                <a:solidFill>
                  <a:prstClr val="black"/>
                </a:solidFill>
              </a:rPr>
              <a:t>影視製作與傳播能力顯著增強</a:t>
            </a: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8" name="TextBox 7"/>
          <p:cNvSpPr txBox="1"/>
          <p:nvPr/>
        </p:nvSpPr>
        <p:spPr>
          <a:xfrm>
            <a:off x="0" y="74031"/>
            <a:ext cx="249896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031159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D17D01E-DE72-4F81-BDE2-2A0E3D6BD178}"/>
              </a:ext>
            </a:extLst>
          </p:cNvPr>
          <p:cNvSpPr>
            <a:spLocks noGrp="1"/>
          </p:cNvSpPr>
          <p:nvPr>
            <p:ph idx="4294967295"/>
          </p:nvPr>
        </p:nvSpPr>
        <p:spPr>
          <a:xfrm>
            <a:off x="570473" y="2110031"/>
            <a:ext cx="5552048" cy="3348609"/>
          </a:xfrm>
        </p:spPr>
        <p:txBody>
          <a:bodyPr wrap="square">
            <a:spAutoFit/>
          </a:bodyPr>
          <a:lstStyle/>
          <a:p>
            <a:pPr marL="0" indent="0">
              <a:lnSpc>
                <a:spcPct val="120000"/>
              </a:lnSpc>
              <a:buNone/>
            </a:pPr>
            <a:r>
              <a:rPr lang="en-US" altLang="zh-CN" sz="3200" dirty="0" smtClean="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舌尖上的中國</a:t>
            </a:r>
            <a:r>
              <a:rPr lang="en-US" altLang="zh-CN"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近觀食物之美，遠眺中華美食所根植的文化淵源，藉飲食之</a:t>
            </a:r>
            <a:r>
              <a:rPr lang="zh-CN" altLang="en-US" sz="3200" dirty="0" smtClean="0">
                <a:latin typeface="DFKai-SB" panose="03000509000000000000" pitchFamily="65" charset="-120"/>
                <a:ea typeface="DFKai-SB" panose="03000509000000000000" pitchFamily="65" charset="-120"/>
              </a:rPr>
              <a:t>道發掘更</a:t>
            </a:r>
            <a:r>
              <a:rPr lang="zh-CN" altLang="en-US" sz="3200" dirty="0">
                <a:latin typeface="DFKai-SB" panose="03000509000000000000" pitchFamily="65" charset="-120"/>
                <a:ea typeface="DFKai-SB" panose="03000509000000000000" pitchFamily="65" charset="-120"/>
              </a:rPr>
              <a:t>有價值和韻味的中國故事。</a:t>
            </a:r>
            <a:endParaRPr lang="en-US" altLang="zh-CN" sz="3200" dirty="0">
              <a:latin typeface="DFKai-SB" panose="03000509000000000000" pitchFamily="65" charset="-120"/>
              <a:ea typeface="DFKai-SB" panose="03000509000000000000" pitchFamily="65" charset="-120"/>
            </a:endParaRPr>
          </a:p>
          <a:p>
            <a:pPr marL="0" indent="0">
              <a:lnSpc>
                <a:spcPct val="150000"/>
              </a:lnSpc>
              <a:spcBef>
                <a:spcPts val="1200"/>
              </a:spcBef>
              <a:buNone/>
            </a:pPr>
            <a:r>
              <a:rPr lang="zh-TW" altLang="en-US" sz="1600" dirty="0" smtClean="0">
                <a:latin typeface="DFKai-SB" panose="03000509000000000000" pitchFamily="65" charset="-120"/>
                <a:ea typeface="DFKai-SB" panose="03000509000000000000" pitchFamily="65" charset="-120"/>
              </a:rPr>
              <a:t>資料來源</a:t>
            </a:r>
            <a:r>
              <a:rPr lang="zh-CN" altLang="en-US" sz="1600" dirty="0" smtClean="0">
                <a:latin typeface="DFKai-SB" panose="03000509000000000000" pitchFamily="65" charset="-120"/>
                <a:ea typeface="DFKai-SB" panose="03000509000000000000" pitchFamily="65" charset="-120"/>
              </a:rPr>
              <a:t>：</a:t>
            </a:r>
            <a:r>
              <a:rPr lang="zh-TW" altLang="en-US" sz="1600" dirty="0" smtClean="0">
                <a:latin typeface="DFKai-SB" panose="03000509000000000000" pitchFamily="65" charset="-120"/>
                <a:ea typeface="DFKai-SB" panose="03000509000000000000" pitchFamily="65" charset="-120"/>
              </a:rPr>
              <a:t>央視網</a:t>
            </a:r>
            <a:r>
              <a:rPr lang="en-US" altLang="zh-TW" sz="1600" dirty="0" smtClean="0">
                <a:latin typeface="DFKai-SB" panose="03000509000000000000" pitchFamily="65" charset="-120"/>
                <a:ea typeface="DFKai-SB"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://jishi.cctv.com/special/shejian3PC/shouye</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图片 3">
            <a:hlinkClick r:id="rId2"/>
            <a:extLst>
              <a:ext uri="{FF2B5EF4-FFF2-40B4-BE49-F238E27FC236}">
                <a16:creationId xmlns:a16="http://schemas.microsoft.com/office/drawing/2014/main" id="{83071D3C-01ED-4993-8DF2-6191010DC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661" y="2110031"/>
            <a:ext cx="4640213" cy="2610120"/>
          </a:xfrm>
          <a:prstGeom prst="rect">
            <a:avLst/>
          </a:prstGeom>
        </p:spPr>
      </p:pic>
      <p:sp>
        <p:nvSpPr>
          <p:cNvPr id="5" name="文本框 4">
            <a:extLst>
              <a:ext uri="{FF2B5EF4-FFF2-40B4-BE49-F238E27FC236}">
                <a16:creationId xmlns:a16="http://schemas.microsoft.com/office/drawing/2014/main" id="{8A1FF391-F77E-4186-AC7E-EE9A3F56C136}"/>
              </a:ext>
            </a:extLst>
          </p:cNvPr>
          <p:cNvSpPr txBox="1"/>
          <p:nvPr/>
        </p:nvSpPr>
        <p:spPr>
          <a:xfrm>
            <a:off x="6805342" y="4754117"/>
            <a:ext cx="4055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舌尖上的中國</a:t>
            </a: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視頻截圖</a:t>
            </a: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7" name="Rectangle 6"/>
          <p:cNvSpPr/>
          <p:nvPr/>
        </p:nvSpPr>
        <p:spPr>
          <a:xfrm>
            <a:off x="7309587" y="5368369"/>
            <a:ext cx="2924788" cy="461665"/>
          </a:xfrm>
          <a:prstGeom prst="rect">
            <a:avLst/>
          </a:prstGeom>
          <a:ln w="28575">
            <a:solidFill>
              <a:schemeClr val="tx1"/>
            </a:solidFill>
          </a:ln>
        </p:spPr>
        <p:txBody>
          <a:bodyPr wrap="square">
            <a:spAutoFit/>
          </a:bodyPr>
          <a:lstStyle/>
          <a:p>
            <a:r>
              <a:rPr lang="zh-TW" altLang="en-US" sz="2400" b="1" dirty="0" smtClean="0">
                <a:latin typeface="DFKai-SB" panose="03000509000000000000" pitchFamily="65" charset="-120"/>
                <a:ea typeface="DFKai-SB" panose="03000509000000000000" pitchFamily="65" charset="-120"/>
              </a:rPr>
              <a:t>點擊圖像了解更多。</a:t>
            </a:r>
            <a:endParaRPr lang="en-US" sz="2400" dirty="0">
              <a:latin typeface="DFKai-SB" panose="03000509000000000000" pitchFamily="65" charset="-120"/>
              <a:ea typeface="DFKai-SB" panose="03000509000000000000" pitchFamily="65" charset="-120"/>
            </a:endParaRPr>
          </a:p>
        </p:txBody>
      </p:sp>
      <p:sp>
        <p:nvSpPr>
          <p:cNvPr id="2" name="Rectangle 1"/>
          <p:cNvSpPr/>
          <p:nvPr/>
        </p:nvSpPr>
        <p:spPr>
          <a:xfrm>
            <a:off x="4622604" y="551143"/>
            <a:ext cx="2441695" cy="836639"/>
          </a:xfrm>
          <a:prstGeom prst="rect">
            <a:avLst/>
          </a:prstGeom>
        </p:spPr>
        <p:txBody>
          <a:bodyPr wrap="none">
            <a:spAutoFit/>
          </a:bodyPr>
          <a:lstStyle/>
          <a:p>
            <a:pPr algn="ctr">
              <a:lnSpc>
                <a:spcPct val="120000"/>
              </a:lnSpc>
            </a:pPr>
            <a:r>
              <a:rPr lang="zh-CN" altLang="en-US" sz="4400" b="1" dirty="0">
                <a:latin typeface="DFKai-SB" panose="03000509000000000000" pitchFamily="65" charset="-120"/>
                <a:ea typeface="DFKai-SB" panose="03000509000000000000" pitchFamily="65" charset="-120"/>
              </a:rPr>
              <a:t>觀看視頻</a:t>
            </a:r>
          </a:p>
        </p:txBody>
      </p:sp>
      <p:sp>
        <p:nvSpPr>
          <p:cNvPr id="8" name="TextBox 7"/>
          <p:cNvSpPr txBox="1"/>
          <p:nvPr/>
        </p:nvSpPr>
        <p:spPr>
          <a:xfrm>
            <a:off x="395906" y="127848"/>
            <a:ext cx="249896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005967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内容占位符 2">
            <a:extLst>
              <a:ext uri="{FF2B5EF4-FFF2-40B4-BE49-F238E27FC236}">
                <a16:creationId xmlns:a16="http://schemas.microsoft.com/office/drawing/2014/main" id="{38C5945E-745B-478E-8CA4-499AE4A190DE}"/>
              </a:ext>
            </a:extLst>
          </p:cNvPr>
          <p:cNvSpPr>
            <a:spLocks noGrp="1" noChangeArrowheads="1"/>
          </p:cNvSpPr>
          <p:nvPr>
            <p:ph idx="4294967295"/>
          </p:nvPr>
        </p:nvSpPr>
        <p:spPr>
          <a:xfrm>
            <a:off x="424481" y="1517060"/>
            <a:ext cx="7083095" cy="4889544"/>
          </a:xfrm>
          <a:prstGeom prst="rect">
            <a:avLst/>
          </a:prstGeom>
        </p:spPr>
        <p:txBody>
          <a:bodyPr wrap="square">
            <a:spAutoFit/>
          </a:bodyPr>
          <a:lstStyle/>
          <a:p>
            <a:pPr>
              <a:lnSpc>
                <a:spcPct val="12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，出版</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各類報紙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277 </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億份，各類期刊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 </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億冊，圖書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101 </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億冊（張）份。</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20000"/>
              </a:lnSpc>
              <a:buNone/>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中華人民共和國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2020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年國民經濟和社會發展統計公報</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www.stats.gov.cn/tjsj/zxfb/202102/t20210227_1814154.html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20000"/>
              </a:lnSpc>
              <a:buNone/>
            </a:pPr>
            <a:endParaRPr lang="en-US" altLang="zh-CN" sz="180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中國</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圖書對外交流快速發展。在</a:t>
            </a:r>
            <a:r>
              <a:rPr lang="zh-CN" altLang="en-US" dirty="0">
                <a:effectLst/>
                <a:latin typeface="Times New Roman" panose="02020603050405020304" pitchFamily="18" charset="0"/>
                <a:ea typeface="DFKai-SB" panose="03000509000000000000" pitchFamily="65" charset="-120"/>
                <a:cs typeface="Times New Roman" panose="02020603050405020304" pitchFamily="18" charset="0"/>
              </a:rPr>
              <a:t>圖書版權輸出方面，</a:t>
            </a:r>
            <a:r>
              <a:rPr lang="en-US" altLang="zh-CN" dirty="0">
                <a:effectLst/>
                <a:latin typeface="Times New Roman" panose="02020603050405020304" pitchFamily="18" charset="0"/>
                <a:ea typeface="DFKai-SB" panose="03000509000000000000" pitchFamily="65" charset="-120"/>
                <a:cs typeface="Times New Roman" panose="02020603050405020304" pitchFamily="18" charset="0"/>
              </a:rPr>
              <a:t>2004</a:t>
            </a:r>
            <a:r>
              <a:rPr lang="zh-CN" altLang="en-US" dirty="0">
                <a:effectLst/>
                <a:latin typeface="Times New Roman" panose="02020603050405020304" pitchFamily="18" charset="0"/>
                <a:ea typeface="DFKai-SB" panose="03000509000000000000" pitchFamily="65" charset="-120"/>
                <a:cs typeface="Times New Roman" panose="02020603050405020304" pitchFamily="18" charset="0"/>
              </a:rPr>
              <a:t>年為</a:t>
            </a:r>
            <a:r>
              <a:rPr lang="en-US" altLang="zh-CN" dirty="0">
                <a:effectLst/>
                <a:latin typeface="Times New Roman" panose="02020603050405020304" pitchFamily="18" charset="0"/>
                <a:ea typeface="DFKai-SB" panose="03000509000000000000" pitchFamily="65" charset="-120"/>
                <a:cs typeface="Times New Roman" panose="02020603050405020304" pitchFamily="18" charset="0"/>
              </a:rPr>
              <a:t>1314</a:t>
            </a:r>
            <a:r>
              <a:rPr lang="zh-CN" altLang="en-US" dirty="0">
                <a:effectLst/>
                <a:latin typeface="Times New Roman" panose="02020603050405020304" pitchFamily="18" charset="0"/>
                <a:ea typeface="DFKai-SB" panose="03000509000000000000" pitchFamily="65" charset="-120"/>
                <a:cs typeface="Times New Roman" panose="02020603050405020304" pitchFamily="18" charset="0"/>
              </a:rPr>
              <a:t>項，</a:t>
            </a:r>
            <a:r>
              <a:rPr lang="en-US" altLang="zh-CN" dirty="0">
                <a:effectLst/>
                <a:latin typeface="Times New Roman" panose="02020603050405020304" pitchFamily="18" charset="0"/>
                <a:ea typeface="DFKai-SB" panose="03000509000000000000" pitchFamily="65" charset="-120"/>
                <a:cs typeface="Times New Roman" panose="02020603050405020304" pitchFamily="18" charset="0"/>
              </a:rPr>
              <a:t>2018</a:t>
            </a:r>
            <a:r>
              <a:rPr lang="zh-CN" altLang="en-US" dirty="0">
                <a:effectLst/>
                <a:latin typeface="Times New Roman" panose="02020603050405020304" pitchFamily="18" charset="0"/>
                <a:ea typeface="DFKai-SB" panose="03000509000000000000" pitchFamily="65" charset="-120"/>
                <a:cs typeface="Times New Roman" panose="02020603050405020304" pitchFamily="18" charset="0"/>
              </a:rPr>
              <a:t>年為</a:t>
            </a:r>
            <a:r>
              <a:rPr lang="en-US" altLang="zh-CN" dirty="0" smtClean="0">
                <a:effectLst/>
                <a:latin typeface="Times New Roman" panose="02020603050405020304" pitchFamily="18" charset="0"/>
                <a:ea typeface="DFKai-SB" panose="03000509000000000000" pitchFamily="65" charset="-120"/>
                <a:cs typeface="Times New Roman" panose="02020603050405020304" pitchFamily="18" charset="0"/>
              </a:rPr>
              <a:t>10</a:t>
            </a:r>
            <a:r>
              <a:rPr lang="en-US" altLang="zh-TW"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effectLst/>
                <a:latin typeface="Times New Roman" panose="02020603050405020304" pitchFamily="18" charset="0"/>
                <a:ea typeface="DFKai-SB" panose="03000509000000000000" pitchFamily="65" charset="-120"/>
                <a:cs typeface="Times New Roman" panose="02020603050405020304" pitchFamily="18" charset="0"/>
              </a:rPr>
              <a:t>873</a:t>
            </a:r>
            <a:r>
              <a:rPr lang="zh-CN" altLang="en-US" dirty="0">
                <a:effectLst/>
                <a:latin typeface="Times New Roman" panose="02020603050405020304" pitchFamily="18" charset="0"/>
                <a:ea typeface="DFKai-SB" panose="03000509000000000000" pitchFamily="65" charset="-120"/>
                <a:cs typeface="Times New Roman" panose="02020603050405020304" pitchFamily="18" charset="0"/>
              </a:rPr>
              <a:t>項，增長</a:t>
            </a:r>
            <a:r>
              <a:rPr lang="en-US" altLang="zh-CN" dirty="0">
                <a:effectLst/>
                <a:latin typeface="Times New Roman" panose="02020603050405020304" pitchFamily="18" charset="0"/>
                <a:ea typeface="DFKai-SB" panose="03000509000000000000" pitchFamily="65" charset="-120"/>
                <a:cs typeface="Times New Roman" panose="02020603050405020304" pitchFamily="18" charset="0"/>
              </a:rPr>
              <a:t>727%</a:t>
            </a:r>
            <a:r>
              <a:rPr lang="zh-CN" altLang="en-US" dirty="0">
                <a:effectLst/>
                <a:latin typeface="Times New Roman" panose="02020603050405020304" pitchFamily="18" charset="0"/>
                <a:ea typeface="DFKai-SB" panose="03000509000000000000" pitchFamily="65" charset="-120"/>
                <a:cs typeface="Times New Roman" panose="02020603050405020304" pitchFamily="18" charset="0"/>
              </a:rPr>
              <a:t>，平均年增長速度為</a:t>
            </a:r>
            <a:r>
              <a:rPr lang="en-US" altLang="zh-CN" dirty="0">
                <a:effectLst/>
                <a:latin typeface="Times New Roman" panose="02020603050405020304" pitchFamily="18" charset="0"/>
                <a:ea typeface="DFKai-SB" panose="03000509000000000000" pitchFamily="65" charset="-120"/>
                <a:cs typeface="Times New Roman" panose="02020603050405020304" pitchFamily="18" charset="0"/>
              </a:rPr>
              <a:t>15</a:t>
            </a:r>
            <a:r>
              <a:rPr lang="en-US" altLang="zh-CN"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，影響力與日俱增。</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20000"/>
              </a:lnSpc>
              <a:buNone/>
            </a:pPr>
            <a:r>
              <a:rPr lang="zh-CN" altLang="en-US" sz="1800" dirty="0">
                <a:latin typeface="DFKai-SB" panose="03000509000000000000" pitchFamily="65" charset="-120"/>
                <a:ea typeface="DFKai-SB" panose="03000509000000000000" pitchFamily="65" charset="-120"/>
              </a:rPr>
              <a:t> </a:t>
            </a:r>
            <a:r>
              <a:rPr lang="zh-TW" altLang="en-US" sz="1400" dirty="0" smtClean="0">
                <a:latin typeface="DFKai-SB" panose="03000509000000000000" pitchFamily="65" charset="-120"/>
                <a:ea typeface="DFKai-SB" panose="03000509000000000000" pitchFamily="65" charset="-120"/>
              </a:rPr>
              <a:t>資料</a:t>
            </a:r>
            <a:r>
              <a:rPr lang="zh-CN" altLang="en-US" sz="1400" dirty="0" smtClean="0">
                <a:latin typeface="DFKai-SB" panose="03000509000000000000" pitchFamily="65" charset="-120"/>
                <a:ea typeface="DFKai-SB" panose="03000509000000000000" pitchFamily="65" charset="-120"/>
              </a:rPr>
              <a:t>來源：</a:t>
            </a:r>
            <a:r>
              <a:rPr lang="zh-TW" altLang="en-US" sz="1400" dirty="0" smtClean="0">
                <a:latin typeface="DFKai-SB" panose="03000509000000000000" pitchFamily="65" charset="-120"/>
                <a:ea typeface="DFKai-SB" panose="03000509000000000000" pitchFamily="65" charset="-120"/>
              </a:rPr>
              <a:t>人民網 </a:t>
            </a:r>
            <a:r>
              <a:rPr lang="en-US" altLang="zh-TW" sz="1400" dirty="0" smtClean="0">
                <a:latin typeface="DFKai-SB" panose="03000509000000000000" pitchFamily="65" charset="-120"/>
                <a:ea typeface="DFKai-SB" panose="03000509000000000000" pitchFamily="65" charset="-12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media.people.com.cn/n1/2019/0930/c40606-31381950.html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
            <a:extLst>
              <a:ext uri="{FF2B5EF4-FFF2-40B4-BE49-F238E27FC236}">
                <a16:creationId xmlns:a16="http://schemas.microsoft.com/office/drawing/2014/main" id="{F7333F2B-CFA6-47E8-A73A-AA667F191BCF}"/>
              </a:ext>
            </a:extLst>
          </p:cNvPr>
          <p:cNvSpPr>
            <a:spLocks noChangeArrowheads="1"/>
          </p:cNvSpPr>
          <p:nvPr/>
        </p:nvSpPr>
        <p:spPr bwMode="auto">
          <a:xfrm>
            <a:off x="3561701" y="478117"/>
            <a:ext cx="5048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R="0" lvl="0" algn="ctr" defTabSz="914400" rtl="0" eaLnBrk="1" fontAlgn="auto" latinLnBrk="0" hangingPunct="1">
              <a:lnSpc>
                <a:spcPct val="100000"/>
              </a:lnSpc>
              <a:spcBef>
                <a:spcPts val="0"/>
              </a:spcBef>
              <a:spcAft>
                <a:spcPts val="0"/>
              </a:spcAft>
              <a:buClrTx/>
              <a:buSzTx/>
              <a:tabLst/>
              <a:defRPr/>
            </a:pPr>
            <a:r>
              <a:rPr kumimoji="0" lang="zh-CN" altLang="zh-CN"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新聞出版繁榮發展</a:t>
            </a:r>
            <a:endPar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 name="文本框 2">
            <a:extLst>
              <a:ext uri="{FF2B5EF4-FFF2-40B4-BE49-F238E27FC236}">
                <a16:creationId xmlns:a16="http://schemas.microsoft.com/office/drawing/2014/main" id="{CA588A20-2CD6-41A9-AE6E-D74411220046}"/>
              </a:ext>
            </a:extLst>
          </p:cNvPr>
          <p:cNvSpPr txBox="1"/>
          <p:nvPr/>
        </p:nvSpPr>
        <p:spPr>
          <a:xfrm>
            <a:off x="7832169" y="4484421"/>
            <a:ext cx="3924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2011—</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年中國</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圖書版權輸出總數</a:t>
            </a:r>
          </a:p>
        </p:txBody>
      </p:sp>
      <p:sp>
        <p:nvSpPr>
          <p:cNvPr id="12" name="文本框 11">
            <a:extLst>
              <a:ext uri="{FF2B5EF4-FFF2-40B4-BE49-F238E27FC236}">
                <a16:creationId xmlns:a16="http://schemas.microsoft.com/office/drawing/2014/main" id="{93E633AF-6813-4B03-9814-633425E53456}"/>
              </a:ext>
            </a:extLst>
          </p:cNvPr>
          <p:cNvSpPr txBox="1"/>
          <p:nvPr/>
        </p:nvSpPr>
        <p:spPr>
          <a:xfrm>
            <a:off x="8481354" y="4832300"/>
            <a:ext cx="21261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來源：國家統計局</a:t>
            </a:r>
          </a:p>
        </p:txBody>
      </p:sp>
      <p:pic>
        <p:nvPicPr>
          <p:cNvPr id="2" name="Picture 1"/>
          <p:cNvPicPr>
            <a:picLocks noChangeAspect="1"/>
          </p:cNvPicPr>
          <p:nvPr/>
        </p:nvPicPr>
        <p:blipFill>
          <a:blip r:embed="rId2"/>
          <a:stretch>
            <a:fillRect/>
          </a:stretch>
        </p:blipFill>
        <p:spPr>
          <a:xfrm>
            <a:off x="7703132" y="2194529"/>
            <a:ext cx="4332839" cy="2266531"/>
          </a:xfrm>
          <a:prstGeom prst="rect">
            <a:avLst/>
          </a:prstGeom>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5075732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54869E64-DE40-43EA-AFF9-64ABF5384AB6}"/>
              </a:ext>
            </a:extLst>
          </p:cNvPr>
          <p:cNvSpPr txBox="1">
            <a:spLocks noChangeArrowheads="1"/>
          </p:cNvSpPr>
          <p:nvPr/>
        </p:nvSpPr>
        <p:spPr bwMode="auto">
          <a:xfrm>
            <a:off x="1752600" y="227013"/>
            <a:ext cx="8229600" cy="442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1" name="矩形 1">
            <a:extLst>
              <a:ext uri="{FF2B5EF4-FFF2-40B4-BE49-F238E27FC236}">
                <a16:creationId xmlns:a16="http://schemas.microsoft.com/office/drawing/2014/main" id="{E0C1E644-DDCC-4D49-87E1-54C19E445B3B}"/>
              </a:ext>
            </a:extLst>
          </p:cNvPr>
          <p:cNvSpPr>
            <a:spLocks noChangeArrowheads="1"/>
          </p:cNvSpPr>
          <p:nvPr/>
        </p:nvSpPr>
        <p:spPr bwMode="auto">
          <a:xfrm>
            <a:off x="2301693" y="527668"/>
            <a:ext cx="71314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中國遊</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戲開發蓬勃發展</a:t>
            </a:r>
            <a:endPar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2" name="燕尾形 1">
            <a:extLst>
              <a:ext uri="{FF2B5EF4-FFF2-40B4-BE49-F238E27FC236}">
                <a16:creationId xmlns:a16="http://schemas.microsoft.com/office/drawing/2014/main" id="{01547DFA-AC20-420E-8E6A-5B0AB533FD48}"/>
              </a:ext>
            </a:extLst>
          </p:cNvPr>
          <p:cNvSpPr/>
          <p:nvPr/>
        </p:nvSpPr>
        <p:spPr>
          <a:xfrm>
            <a:off x="412763" y="1751511"/>
            <a:ext cx="9053888" cy="792163"/>
          </a:xfrm>
          <a:prstGeom prst="chevron">
            <a:avLst/>
          </a:prstGeom>
          <a:solidFill>
            <a:srgbClr val="4F81BD">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8E12BC75-875D-49C5-ACDF-E7AF34675393}"/>
              </a:ext>
            </a:extLst>
          </p:cNvPr>
          <p:cNvSpPr txBox="1"/>
          <p:nvPr/>
        </p:nvSpPr>
        <p:spPr>
          <a:xfrm>
            <a:off x="813793" y="1638056"/>
            <a:ext cx="8251829" cy="923330"/>
          </a:xfrm>
          <a:prstGeom prst="rect">
            <a:avLst/>
          </a:prstGeom>
        </p:spPr>
        <p:txBody>
          <a:bodyPr vert="horz" wrap="square" lIns="91440" tIns="45720" rIns="91440" bIns="45720" rtlCol="0">
            <a:spAutoFit/>
          </a:bodyPr>
          <a:lstStyle>
            <a:defPPr>
              <a:defRPr lang="zh-CN"/>
            </a:defPPr>
            <a:lvl1pPr marR="0" lvl="0" indent="0" fontAlgn="auto">
              <a:lnSpc>
                <a:spcPct val="150000"/>
              </a:lnSpc>
              <a:spcBef>
                <a:spcPts val="1000"/>
              </a:spcBef>
              <a:spcAft>
                <a:spcPts val="0"/>
              </a:spcAft>
              <a:buClrTx/>
              <a:buSzTx/>
              <a:buFont typeface="Arial" panose="020B0604020202020204" pitchFamily="34" charset="0"/>
              <a:buNone/>
              <a:tabLst/>
              <a:defRPr kumimoji="0" sz="2400" b="0" i="0" u="none" strike="noStrike" kern="100"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b="1" i="0" u="none" strike="noStrike" kern="1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2019</a:t>
            </a:r>
            <a:r>
              <a:rPr kumimoji="0" lang="zh-CN" altLang="en-US" sz="3600" b="1" i="0" u="none" strike="noStrike" kern="1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年全球遊戲開發者大會</a:t>
            </a:r>
            <a:r>
              <a:rPr kumimoji="0" lang="zh-CN" altLang="en-US" sz="3600" b="1" i="0" u="none" strike="noStrike" kern="1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發</a:t>
            </a:r>
            <a:r>
              <a:rPr lang="zh-TW" altLang="en-US" sz="3600" b="1" dirty="0">
                <a:solidFill>
                  <a:schemeClr val="bg1"/>
                </a:solidFill>
                <a:latin typeface="Times New Roman" panose="02020603050405020304" pitchFamily="18" charset="0"/>
                <a:cs typeface="Times New Roman" panose="02020603050405020304" pitchFamily="18" charset="0"/>
              </a:rPr>
              <a:t>布</a:t>
            </a:r>
            <a:r>
              <a:rPr kumimoji="0" lang="zh-CN" altLang="en-US" sz="3600" b="1" i="0" u="none" strike="noStrike" kern="1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的</a:t>
            </a:r>
            <a:r>
              <a:rPr kumimoji="0" lang="zh-CN" altLang="en-US" sz="3600" b="1" i="0" u="none" strike="noStrike" kern="1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報告</a:t>
            </a:r>
          </a:p>
        </p:txBody>
      </p:sp>
      <p:sp>
        <p:nvSpPr>
          <p:cNvPr id="14" name="文本框 13">
            <a:extLst>
              <a:ext uri="{FF2B5EF4-FFF2-40B4-BE49-F238E27FC236}">
                <a16:creationId xmlns:a16="http://schemas.microsoft.com/office/drawing/2014/main" id="{14A5FD73-6779-45AC-94F1-A6DE6A3B12D0}"/>
              </a:ext>
            </a:extLst>
          </p:cNvPr>
          <p:cNvSpPr txBox="1"/>
          <p:nvPr/>
        </p:nvSpPr>
        <p:spPr>
          <a:xfrm>
            <a:off x="1752600" y="2954808"/>
            <a:ext cx="9170639" cy="2509054"/>
          </a:xfrm>
          <a:prstGeom prst="flowChartDocument">
            <a:avLst/>
          </a:prstGeom>
          <a:solidFill>
            <a:srgbClr val="FFC000">
              <a:alpha val="35000"/>
            </a:srgbClr>
          </a:solidFill>
          <a:ln>
            <a:noFill/>
          </a:ln>
        </p:spPr>
        <p:style>
          <a:lnRef idx="2">
            <a:schemeClr val="accent1"/>
          </a:lnRef>
          <a:fillRef idx="1">
            <a:schemeClr val="lt1"/>
          </a:fillRef>
          <a:effectRef idx="0">
            <a:schemeClr val="accent1"/>
          </a:effectRef>
          <a:fontRef idx="minor">
            <a:schemeClr val="dk1"/>
          </a:fontRef>
        </p:style>
        <p:txBody>
          <a:bodyP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年中國遊戲出口總額超過</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110</a:t>
            </a:r>
            <a:r>
              <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億美元，過去</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年間增長約</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100</a:t>
            </a:r>
            <a:r>
              <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倍</a:t>
            </a:r>
            <a:r>
              <a:rPr kumimoji="0" lang="zh-CN" alt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Rectangle 1"/>
          <p:cNvSpPr/>
          <p:nvPr/>
        </p:nvSpPr>
        <p:spPr>
          <a:xfrm>
            <a:off x="1822648" y="4628501"/>
            <a:ext cx="8804398" cy="338554"/>
          </a:xfrm>
          <a:prstGeom prst="rect">
            <a:avLst/>
          </a:prstGeom>
        </p:spPr>
        <p:txBody>
          <a:bodyPr wrap="square">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smtClean="0">
                <a:latin typeface="Times New Roman" panose="02020603050405020304" pitchFamily="18" charset="0"/>
                <a:ea typeface="標楷體" panose="03000509000000000000" pitchFamily="65" charset="-120"/>
                <a:cs typeface="Times New Roman" panose="02020603050405020304" pitchFamily="18" charset="0"/>
              </a:rPr>
              <a:t>finance.people.com.cn/n1/2019/1209/c1004-31495522.html</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2368464" y="5648496"/>
            <a:ext cx="6647974" cy="523220"/>
          </a:xfrm>
          <a:prstGeom prst="rect">
            <a:avLst/>
          </a:prstGeom>
        </p:spPr>
        <p:txBody>
          <a:bodyPr wrap="none">
            <a:spAutoFit/>
          </a:bodyPr>
          <a:lstStyle/>
          <a:p>
            <a:r>
              <a:rPr lang="zh-TW" altLang="en-US" sz="2800" dirty="0" smtClean="0">
                <a:latin typeface="DFKai-SB" panose="03000509000000000000" pitchFamily="65" charset="-120"/>
                <a:ea typeface="DFKai-SB" panose="03000509000000000000" pitchFamily="65" charset="-120"/>
              </a:rPr>
              <a:t>問題</a:t>
            </a:r>
            <a:r>
              <a:rPr lang="en-US" altLang="zh-TW" sz="2800" dirty="0" smtClean="0">
                <a:latin typeface="DFKai-SB" panose="03000509000000000000" pitchFamily="65" charset="-120"/>
                <a:ea typeface="DFKai-SB" panose="03000509000000000000" pitchFamily="65" charset="-120"/>
              </a:rPr>
              <a:t>: </a:t>
            </a:r>
            <a:r>
              <a:rPr lang="zh-TW" altLang="en-US" sz="2800" dirty="0" smtClean="0">
                <a:latin typeface="DFKai-SB" panose="03000509000000000000" pitchFamily="65" charset="-120"/>
                <a:ea typeface="DFKai-SB" panose="03000509000000000000" pitchFamily="65" charset="-120"/>
              </a:rPr>
              <a:t>你認識哪些中國開發的線上遊戲</a:t>
            </a:r>
            <a:r>
              <a:rPr lang="en-US" altLang="zh-TW" sz="2800" dirty="0" smtClean="0">
                <a:latin typeface="DFKai-SB" panose="03000509000000000000" pitchFamily="65" charset="-120"/>
                <a:ea typeface="DFKai-SB" panose="03000509000000000000" pitchFamily="65" charset="-120"/>
              </a:rPr>
              <a:t>? </a:t>
            </a:r>
            <a:endParaRPr lang="en-US" sz="2800" dirty="0">
              <a:latin typeface="DFKai-SB" panose="03000509000000000000" pitchFamily="65" charset="-120"/>
              <a:ea typeface="DFKai-SB" panose="03000509000000000000" pitchFamily="65" charset="-120"/>
            </a:endParaRPr>
          </a:p>
        </p:txBody>
      </p:sp>
      <p:grpSp>
        <p:nvGrpSpPr>
          <p:cNvPr id="15" name="组合 9">
            <a:extLst>
              <a:ext uri="{FF2B5EF4-FFF2-40B4-BE49-F238E27FC236}">
                <a16:creationId xmlns:a16="http://schemas.microsoft.com/office/drawing/2014/main" id="{D06E99DE-28B7-4623-9C0D-BA7AD91F213C}"/>
              </a:ext>
            </a:extLst>
          </p:cNvPr>
          <p:cNvGrpSpPr>
            <a:grpSpLocks noChangeAspect="1"/>
          </p:cNvGrpSpPr>
          <p:nvPr/>
        </p:nvGrpSpPr>
        <p:grpSpPr>
          <a:xfrm flipH="1">
            <a:off x="1599693" y="5559106"/>
            <a:ext cx="702000" cy="702000"/>
            <a:chOff x="5195979" y="428797"/>
            <a:chExt cx="927463" cy="927463"/>
          </a:xfrm>
        </p:grpSpPr>
        <p:sp>
          <p:nvSpPr>
            <p:cNvPr id="16" name="椭圆 10">
              <a:extLst>
                <a:ext uri="{FF2B5EF4-FFF2-40B4-BE49-F238E27FC236}">
                  <a16:creationId xmlns:a16="http://schemas.microsoft.com/office/drawing/2014/main" id="{02C22593-938D-4AB8-B2B0-44FFD33B7324}"/>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17" name="组合 11">
              <a:extLst>
                <a:ext uri="{FF2B5EF4-FFF2-40B4-BE49-F238E27FC236}">
                  <a16:creationId xmlns:a16="http://schemas.microsoft.com/office/drawing/2014/main" id="{9D4C995F-4D92-4A59-B255-8DB96605AE0B}"/>
                </a:ext>
              </a:extLst>
            </p:cNvPr>
            <p:cNvGrpSpPr/>
            <p:nvPr/>
          </p:nvGrpSpPr>
          <p:grpSpPr>
            <a:xfrm>
              <a:off x="5235042" y="460898"/>
              <a:ext cx="876427" cy="882962"/>
              <a:chOff x="6130069" y="1975983"/>
              <a:chExt cx="876427" cy="882962"/>
            </a:xfrm>
          </p:grpSpPr>
          <p:sp>
            <p:nvSpPr>
              <p:cNvPr id="20" name="Freeform 16">
                <a:extLst>
                  <a:ext uri="{FF2B5EF4-FFF2-40B4-BE49-F238E27FC236}">
                    <a16:creationId xmlns:a16="http://schemas.microsoft.com/office/drawing/2014/main" id="{C76E5049-7975-43D6-9819-8F0C23D3B24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1" name="Freeform 16">
                <a:extLst>
                  <a:ext uri="{FF2B5EF4-FFF2-40B4-BE49-F238E27FC236}">
                    <a16:creationId xmlns:a16="http://schemas.microsoft.com/office/drawing/2014/main" id="{FDD76827-0395-42B5-AE33-2D9EDE7734C4}"/>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8" name="Freeform 39">
              <a:extLst>
                <a:ext uri="{FF2B5EF4-FFF2-40B4-BE49-F238E27FC236}">
                  <a16:creationId xmlns:a16="http://schemas.microsoft.com/office/drawing/2014/main" id="{0C4F5C0B-1E55-4F95-8900-995B9D7EBA0E}"/>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9" name="Oval 40">
              <a:extLst>
                <a:ext uri="{FF2B5EF4-FFF2-40B4-BE49-F238E27FC236}">
                  <a16:creationId xmlns:a16="http://schemas.microsoft.com/office/drawing/2014/main" id="{56D34187-44CB-4DD0-BDFC-A6B52BA1B8B4}"/>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Tree>
    <p:extLst>
      <p:ext uri="{BB962C8B-B14F-4D97-AF65-F5344CB8AC3E}">
        <p14:creationId xmlns:p14="http://schemas.microsoft.com/office/powerpoint/2010/main" val="2223520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5D6114C6-F4F4-4A6A-949A-6E91F7A88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48" y="650499"/>
            <a:ext cx="10872787" cy="60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内容占位符 2">
            <a:extLst>
              <a:ext uri="{FF2B5EF4-FFF2-40B4-BE49-F238E27FC236}">
                <a16:creationId xmlns:a16="http://schemas.microsoft.com/office/drawing/2014/main" id="{7AFDB8CD-15E4-4BEC-A668-2E2CE886D769}"/>
              </a:ext>
            </a:extLst>
          </p:cNvPr>
          <p:cNvSpPr>
            <a:spLocks noGrp="1" noChangeArrowheads="1"/>
          </p:cNvSpPr>
          <p:nvPr>
            <p:ph idx="4294967295"/>
          </p:nvPr>
        </p:nvSpPr>
        <p:spPr>
          <a:xfrm>
            <a:off x="1149530" y="1419940"/>
            <a:ext cx="9788435" cy="4819781"/>
          </a:xfrm>
          <a:prstGeom prst="rect">
            <a:avLst/>
          </a:prstGeom>
        </p:spPr>
        <p:txBody>
          <a:bodyPr wrap="square">
            <a:spAutoFit/>
          </a:bodyPr>
          <a:lstStyle/>
          <a:p>
            <a:pPr marL="0" indent="0">
              <a:lnSpc>
                <a:spcPct val="160000"/>
              </a:lnSpc>
              <a:spcBef>
                <a:spcPts val="0"/>
              </a:spcBef>
              <a:buNone/>
            </a:pPr>
            <a:r>
              <a:rPr lang="zh-CN" altLang="en-US" sz="24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文化產</a:t>
            </a:r>
            <a:r>
              <a:rPr lang="zh-CN" altLang="en-US" sz="3200" dirty="0" smtClean="0">
                <a:latin typeface="DFKai-SB" panose="03000509000000000000" pitchFamily="65" charset="-120"/>
                <a:ea typeface="DFKai-SB" panose="03000509000000000000" pitchFamily="65" charset="-120"/>
              </a:rPr>
              <a:t>品的</a:t>
            </a:r>
            <a:r>
              <a:rPr lang="zh-CN" altLang="en-US" sz="3200" dirty="0">
                <a:latin typeface="DFKai-SB" panose="03000509000000000000" pitchFamily="65" charset="-120"/>
                <a:ea typeface="DFKai-SB" panose="03000509000000000000" pitchFamily="65" charset="-120"/>
              </a:rPr>
              <a:t>進出口總額穩步擴大。</a:t>
            </a:r>
            <a:endParaRPr lang="en-US" altLang="zh-CN" sz="3200" dirty="0">
              <a:latin typeface="DFKai-SB" panose="03000509000000000000" pitchFamily="65" charset="-120"/>
              <a:ea typeface="DFKai-SB" panose="03000509000000000000" pitchFamily="65" charset="-120"/>
            </a:endParaRPr>
          </a:p>
          <a:p>
            <a:pPr>
              <a:lnSpc>
                <a:spcPct val="160000"/>
              </a:lnSpc>
              <a:spcBef>
                <a:spcPts val="0"/>
              </a:spcBef>
            </a:pPr>
            <a:r>
              <a:rPr lang="en-US" altLang="zh-CN" sz="3200" dirty="0" smtClean="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，中國</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文化產品進出口總額為</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1023.8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億美元，為</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2005</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年的</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5.5</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倍，比</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2012</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年增長</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15.4%</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2013-2018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年年均增長</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2.4%</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60000"/>
              </a:lnSpc>
              <a:spcBef>
                <a:spcPts val="0"/>
              </a:spcBef>
            </a:pP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dirty="0" smtClean="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年，美國、中國香港、荷蘭、英國和日本</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為中國</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文化產品出口前五大市場，合計佔</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59.6%</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6" name="矩形 1">
            <a:extLst>
              <a:ext uri="{FF2B5EF4-FFF2-40B4-BE49-F238E27FC236}">
                <a16:creationId xmlns:a16="http://schemas.microsoft.com/office/drawing/2014/main" id="{CE1F1D8C-5D55-4D62-923C-413E618169F1}"/>
              </a:ext>
            </a:extLst>
          </p:cNvPr>
          <p:cNvSpPr>
            <a:spLocks noChangeArrowheads="1"/>
          </p:cNvSpPr>
          <p:nvPr/>
        </p:nvSpPr>
        <p:spPr bwMode="auto">
          <a:xfrm>
            <a:off x="2989508" y="459623"/>
            <a:ext cx="569729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R="0" lvl="0" algn="ctr" defTabSz="914400" rtl="0" eaLnBrk="1" fontAlgn="auto" latinLnBrk="0" hangingPunct="1">
              <a:lnSpc>
                <a:spcPct val="100000"/>
              </a:lnSpc>
              <a:spcBef>
                <a:spcPct val="0"/>
              </a:spcBef>
              <a:spcAft>
                <a:spcPts val="0"/>
              </a:spcAft>
              <a:buClrTx/>
              <a:buSzTx/>
              <a:tabLst/>
              <a:defRPr/>
            </a:pPr>
            <a:r>
              <a:rPr kumimoji="0" lang="zh-CN" altLang="zh-CN"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文化貿易快速增長</a:t>
            </a:r>
          </a:p>
        </p:txBody>
      </p:sp>
      <p:sp>
        <p:nvSpPr>
          <p:cNvPr id="2" name="Rectangle 1"/>
          <p:cNvSpPr/>
          <p:nvPr/>
        </p:nvSpPr>
        <p:spPr>
          <a:xfrm>
            <a:off x="1347453" y="6130231"/>
            <a:ext cx="7456517" cy="338554"/>
          </a:xfrm>
          <a:prstGeom prst="rect">
            <a:avLst/>
          </a:prstGeom>
        </p:spPr>
        <p:txBody>
          <a:bodyPr wrap="square">
            <a:spAutoFit/>
          </a:bodyPr>
          <a:lstStyle/>
          <a:p>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sz="1600" dirty="0">
                <a:latin typeface="Times New Roman" panose="02020603050405020304" pitchFamily="18" charset="0"/>
                <a:ea typeface="DFKai-SB" panose="03000509000000000000" pitchFamily="65" charset="-120"/>
                <a:cs typeface="Times New Roman" panose="02020603050405020304" pitchFamily="18" charset="0"/>
              </a:rPr>
              <a:t>://</a:t>
            </a: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www.gov.cn/xinwen/2019-07/25/content_5415076.htm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09363" y="6359294"/>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TextBox 2"/>
          <p:cNvSpPr txBox="1"/>
          <p:nvPr/>
        </p:nvSpPr>
        <p:spPr>
          <a:xfrm>
            <a:off x="221673" y="251894"/>
            <a:ext cx="2251561"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1513251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EB0C0BC9-971F-4403-82DE-EAC39E925398}"/>
              </a:ext>
            </a:extLst>
          </p:cNvPr>
          <p:cNvSpPr txBox="1">
            <a:spLocks noChangeArrowheads="1"/>
          </p:cNvSpPr>
          <p:nvPr/>
        </p:nvSpPr>
        <p:spPr>
          <a:xfrm>
            <a:off x="4483887" y="-177314"/>
            <a:ext cx="65607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600"/>
              </a:spcAft>
              <a:buClrTx/>
              <a:buSzTx/>
              <a:buFontTx/>
              <a:buNone/>
              <a:tabLst/>
              <a:defRPr/>
            </a:pPr>
            <a:r>
              <a:rPr kumimoji="0" lang="zh-CN" altLang="en-US" sz="4000" b="1" i="0" u="none" strike="noStrike" kern="1200" cap="none" spc="0" normalizeH="0" baseline="0" noProof="0" dirty="0" smtClean="0">
                <a:ln>
                  <a:noFill/>
                </a:ln>
                <a:solidFill>
                  <a:schemeClr val="bg1"/>
                </a:solidFill>
                <a:effectLst/>
                <a:uLnTx/>
                <a:uFillTx/>
                <a:latin typeface="標楷體" panose="03000509000000000000" pitchFamily="65" charset="-120"/>
                <a:ea typeface="標楷體" panose="03000509000000000000" pitchFamily="65" charset="-120"/>
                <a:cs typeface="+mj-cs"/>
              </a:rPr>
              <a:t>文化</a:t>
            </a:r>
            <a:r>
              <a:rPr kumimoji="0" lang="zh-CN" altLang="en-US" sz="4000" b="1" i="0" u="none" strike="noStrike" kern="1200" cap="none" spc="0" normalizeH="0" baseline="0" noProof="0" dirty="0">
                <a:ln>
                  <a:noFill/>
                </a:ln>
                <a:solidFill>
                  <a:schemeClr val="bg1"/>
                </a:solidFill>
                <a:effectLst/>
                <a:uLnTx/>
                <a:uFillTx/>
                <a:latin typeface="標楷體" panose="03000509000000000000" pitchFamily="65" charset="-120"/>
                <a:ea typeface="標楷體" panose="03000509000000000000" pitchFamily="65" charset="-120"/>
                <a:cs typeface="+mj-cs"/>
              </a:rPr>
              <a:t>遺產保護成效突出</a:t>
            </a:r>
          </a:p>
        </p:txBody>
      </p:sp>
      <p:sp>
        <p:nvSpPr>
          <p:cNvPr id="77" name="Freeform: Shape 76">
            <a:extLst>
              <a:ext uri="{FF2B5EF4-FFF2-40B4-BE49-F238E27FC236}">
                <a16:creationId xmlns:a16="http://schemas.microsoft.com/office/drawing/2014/main" id="{2EEE8F11-3582-44B7-9869-F2D26D7DD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141F1CC-6A53-4BCF-9127-AABB52E249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61B2B49-7142-4CA8-A929-4671548E6A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图片 7" descr="一張含有 山, 山谷, 峽谷, 大自然 的圖片&#10;&#10;自動產生的描述">
            <a:extLst>
              <a:ext uri="{FF2B5EF4-FFF2-40B4-BE49-F238E27FC236}">
                <a16:creationId xmlns:a16="http://schemas.microsoft.com/office/drawing/2014/main" id="{E6BAA186-6E4D-4635-9F97-5D24A510F35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44" r="7968" b="-3"/>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图片 15" descr="一張含有 個人, 室外, 運載 的圖片&#10;&#10;自動產生的描述">
            <a:extLst>
              <a:ext uri="{FF2B5EF4-FFF2-40B4-BE49-F238E27FC236}">
                <a16:creationId xmlns:a16="http://schemas.microsoft.com/office/drawing/2014/main" id="{D21BC488-5077-4625-BD28-B7B9F3C999B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内容占位符 2">
            <a:extLst>
              <a:ext uri="{FF2B5EF4-FFF2-40B4-BE49-F238E27FC236}">
                <a16:creationId xmlns:a16="http://schemas.microsoft.com/office/drawing/2014/main" id="{5830472A-FCD9-4C31-B5F8-890728DAD7E4}"/>
              </a:ext>
            </a:extLst>
          </p:cNvPr>
          <p:cNvSpPr>
            <a:spLocks noGrp="1" noChangeArrowheads="1"/>
          </p:cNvSpPr>
          <p:nvPr>
            <p:ph idx="4294967295"/>
          </p:nvPr>
        </p:nvSpPr>
        <p:spPr>
          <a:xfrm>
            <a:off x="2227826" y="1050903"/>
            <a:ext cx="7470795" cy="2772070"/>
          </a:xfrm>
        </p:spPr>
        <p:style>
          <a:lnRef idx="0">
            <a:scrgbClr r="0" g="0" b="0"/>
          </a:lnRef>
          <a:fillRef idx="1003">
            <a:schemeClr val="lt1"/>
          </a:fillRef>
          <a:effectRef idx="0">
            <a:scrgbClr r="0" g="0" b="0"/>
          </a:effectRef>
          <a:fontRef idx="major"/>
        </p:style>
        <p:txBody>
          <a:bodyPr vert="horz" lIns="144000" tIns="144000" rIns="144000" bIns="144000" rtlCol="0" anchor="t">
            <a:noAutofit/>
          </a:bodyPr>
          <a:lstStyle/>
          <a:p>
            <a:pPr marL="355600" indent="-355600">
              <a:lnSpc>
                <a:spcPct val="100000"/>
              </a:lnSpc>
              <a:spcBef>
                <a:spcPts val="0"/>
              </a:spcBef>
              <a:spcAft>
                <a:spcPts val="600"/>
              </a:spcAft>
            </a:pP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截</a:t>
            </a:r>
            <a:r>
              <a:rPr lang="zh-TW" altLang="en-US"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至</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201</a:t>
            </a:r>
            <a:r>
              <a:rPr lang="en-US" altLang="zh-TW"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9</a:t>
            </a:r>
            <a:r>
              <a:rPr lang="en-US" altLang="zh-CN"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 </a:t>
            </a:r>
            <a:r>
              <a:rPr lang="zh-TW"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月</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全國重點文物保護單位總數已</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達到 </a:t>
            </a:r>
            <a:r>
              <a:rPr lang="en-US" altLang="zh-TW"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5 058</a:t>
            </a:r>
            <a:r>
              <a:rPr lang="en-US" altLang="zh-CN"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處</a:t>
            </a:r>
            <a:r>
              <a:rPr lang="zh-CN" altLang="en-US"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55600" indent="-355600">
              <a:lnSpc>
                <a:spcPct val="100000"/>
              </a:lnSpc>
              <a:spcBef>
                <a:spcPts val="0"/>
              </a:spcBef>
              <a:spcAft>
                <a:spcPts val="600"/>
              </a:spcAft>
            </a:pPr>
            <a:r>
              <a:rPr lang="zh-TW"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獲</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准列入</a:t>
            </a:r>
            <a:r>
              <a:rPr lang="en-US" altLang="zh-CN"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世界遺產名錄</a:t>
            </a:r>
            <a:r>
              <a:rPr lang="en-US" altLang="zh-CN"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中國的世界遺產</a:t>
            </a:r>
            <a:r>
              <a:rPr lang="zh-TW"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共有 </a:t>
            </a:r>
            <a:r>
              <a:rPr lang="en-US" altLang="zh-CN"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55 </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項。</a:t>
            </a:r>
            <a:endParaRPr lang="en-US" altLang="zh-CN"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55600" indent="-355600">
              <a:lnSpc>
                <a:spcPct val="100000"/>
              </a:lnSpc>
              <a:spcBef>
                <a:spcPts val="0"/>
              </a:spcBef>
              <a:spcAft>
                <a:spcPts val="600"/>
              </a:spcAft>
            </a:pPr>
            <a:r>
              <a:rPr lang="zh-TW" altLang="en-US"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至今為止，中</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國共有 </a:t>
            </a:r>
            <a:r>
              <a:rPr lang="en-US" altLang="zh-CN"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42 </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個非物質文化遺產</a:t>
            </a:r>
            <a:r>
              <a:rPr lang="zh-TW"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項目</a:t>
            </a:r>
            <a:r>
              <a:rPr lang="zh-CN" altLang="en-US" sz="26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列入聯合國教科文組織非物質文化遺產名錄。</a:t>
            </a:r>
            <a:endParaRPr lang="zh-CN" altLang="en-US" sz="26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063" name="文本框 1">
            <a:extLst>
              <a:ext uri="{FF2B5EF4-FFF2-40B4-BE49-F238E27FC236}">
                <a16:creationId xmlns:a16="http://schemas.microsoft.com/office/drawing/2014/main" id="{6CE72B2B-A14F-42C1-B026-0CDCB451CC4C}"/>
              </a:ext>
            </a:extLst>
          </p:cNvPr>
          <p:cNvSpPr txBox="1">
            <a:spLocks noChangeArrowheads="1"/>
          </p:cNvSpPr>
          <p:nvPr/>
        </p:nvSpPr>
        <p:spPr bwMode="auto">
          <a:xfrm>
            <a:off x="68527" y="3035563"/>
            <a:ext cx="1998084" cy="474900"/>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CN" altLang="en-US" sz="2800" b="0" i="0" u="none" strike="noStrike" kern="1200" cap="none" spc="0" normalizeH="0" baseline="0" noProof="0" dirty="0" smtClean="0">
                <a:ln>
                  <a:noFill/>
                </a:ln>
                <a:solidFill>
                  <a:srgbClr val="FFFFFF"/>
                </a:solidFill>
                <a:effectLst/>
                <a:uLnTx/>
                <a:uFillTx/>
                <a:latin typeface="標楷體" panose="03000509000000000000" pitchFamily="65" charset="-120"/>
                <a:ea typeface="標楷體" panose="03000509000000000000" pitchFamily="65" charset="-120"/>
                <a:cs typeface="+mn-cs"/>
              </a:rPr>
              <a:t>長城</a:t>
            </a:r>
            <a:endParaRPr kumimoji="0" lang="zh-CN" altLang="en-US" sz="28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p:txBody>
      </p:sp>
      <p:sp>
        <p:nvSpPr>
          <p:cNvPr id="45064" name="文本框 10">
            <a:extLst>
              <a:ext uri="{FF2B5EF4-FFF2-40B4-BE49-F238E27FC236}">
                <a16:creationId xmlns:a16="http://schemas.microsoft.com/office/drawing/2014/main" id="{30D98CFE-9172-4530-91A9-59D097269814}"/>
              </a:ext>
            </a:extLst>
          </p:cNvPr>
          <p:cNvSpPr txBox="1">
            <a:spLocks noChangeArrowheads="1"/>
          </p:cNvSpPr>
          <p:nvPr/>
        </p:nvSpPr>
        <p:spPr bwMode="auto">
          <a:xfrm>
            <a:off x="1654517" y="6411698"/>
            <a:ext cx="1715589" cy="446301"/>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rgbClr val="FFFFFF"/>
                </a:solidFill>
                <a:effectLst/>
                <a:uLnTx/>
                <a:uFillTx/>
                <a:latin typeface="標楷體" panose="03000509000000000000" pitchFamily="65" charset="-120"/>
                <a:ea typeface="標楷體" panose="03000509000000000000" pitchFamily="65" charset="-120"/>
                <a:cs typeface="+mn-cs"/>
              </a:rPr>
              <a:t>昆曲</a:t>
            </a:r>
            <a:endParaRPr kumimoji="0" lang="zh-CN" altLang="en-US" sz="24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p:txBody>
      </p:sp>
      <p:sp>
        <p:nvSpPr>
          <p:cNvPr id="1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529752" y="6390367"/>
            <a:ext cx="43780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bg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標楷體"/>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9863870" y="1390118"/>
            <a:ext cx="1998084" cy="1651901"/>
          </a:xfrm>
          <a:prstGeom prst="rect">
            <a:avLst/>
          </a:prstGeom>
        </p:spPr>
      </p:pic>
      <p:sp>
        <p:nvSpPr>
          <p:cNvPr id="18" name="文本框 1">
            <a:extLst>
              <a:ext uri="{FF2B5EF4-FFF2-40B4-BE49-F238E27FC236}">
                <a16:creationId xmlns:a16="http://schemas.microsoft.com/office/drawing/2014/main" id="{6CE72B2B-A14F-42C1-B026-0CDCB451CC4C}"/>
              </a:ext>
            </a:extLst>
          </p:cNvPr>
          <p:cNvSpPr txBox="1">
            <a:spLocks noChangeArrowheads="1"/>
          </p:cNvSpPr>
          <p:nvPr/>
        </p:nvSpPr>
        <p:spPr bwMode="auto">
          <a:xfrm>
            <a:off x="9863870" y="3048533"/>
            <a:ext cx="1998084" cy="499997"/>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lang="zh-TW" altLang="en-US" sz="2400" noProof="0" dirty="0" smtClean="0">
                <a:solidFill>
                  <a:srgbClr val="FFFFFF"/>
                </a:solidFill>
                <a:latin typeface="標楷體" panose="03000509000000000000" pitchFamily="65" charset="-120"/>
                <a:ea typeface="標楷體" panose="03000509000000000000" pitchFamily="65" charset="-120"/>
              </a:rPr>
              <a:t>敦煌藝術</a:t>
            </a:r>
            <a:endParaRPr kumimoji="0" lang="zh-CN" altLang="en-US" sz="24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endParaRPr>
          </a:p>
        </p:txBody>
      </p:sp>
      <p:sp>
        <p:nvSpPr>
          <p:cNvPr id="4" name="Rectangle 3"/>
          <p:cNvSpPr/>
          <p:nvPr/>
        </p:nvSpPr>
        <p:spPr>
          <a:xfrm>
            <a:off x="8833666" y="4586049"/>
            <a:ext cx="3256249" cy="1785104"/>
          </a:xfrm>
          <a:prstGeom prst="rect">
            <a:avLst/>
          </a:prstGeom>
        </p:spPr>
        <p:txBody>
          <a:bodyPr wrap="square">
            <a:spAutoFit/>
          </a:bodyPr>
          <a:lstStyle/>
          <a:p>
            <a:pPr lvl="0">
              <a:defRPr/>
            </a:pPr>
            <a:r>
              <a:rPr lang="zh-TW" altLang="en-US" sz="1400" dirty="0">
                <a:solidFill>
                  <a:schemeClr val="bg1"/>
                </a:solidFill>
                <a:latin typeface="DFKai-SB" panose="03000509000000000000" pitchFamily="65" charset="-120"/>
                <a:ea typeface="DFKai-SB" panose="03000509000000000000" pitchFamily="65" charset="-120"/>
              </a:rPr>
              <a:t>資料來源：</a:t>
            </a:r>
            <a:endParaRPr lang="en-US" altLang="zh-TW" sz="1400" dirty="0">
              <a:solidFill>
                <a:schemeClr val="bg1"/>
              </a:solidFill>
              <a:latin typeface="DFKai-SB" panose="03000509000000000000" pitchFamily="65" charset="-120"/>
              <a:ea typeface="DFKai-SB" panose="03000509000000000000" pitchFamily="65" charset="-120"/>
            </a:endParaRPr>
          </a:p>
          <a:p>
            <a:pPr marL="285750" lvl="0" indent="-285750">
              <a:buFont typeface="Arial" panose="020B0604020202020204" pitchFamily="34" charset="0"/>
              <a:buChar char="•"/>
              <a:defRPr/>
            </a:pPr>
            <a:r>
              <a:rPr lang="zh-TW" altLang="en-US"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中國政府網</a:t>
            </a: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http://www.gov.cn/xinwen/2019-10/10/content_5437939.htm</a:t>
            </a:r>
          </a:p>
          <a:p>
            <a:pPr marL="285750" lvl="0" indent="-285750">
              <a:buFont typeface="Arial" panose="020B0604020202020204" pitchFamily="34" charset="0"/>
              <a:buChar char="•"/>
              <a:defRPr/>
            </a:pPr>
            <a:r>
              <a:rPr lang="zh-TW" altLang="en-US"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新華網</a:t>
            </a: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r>
              <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http://www.xinhuanet.com/politics/2020-12/17/c_1126874696.htm</a:t>
            </a:r>
          </a:p>
          <a:p>
            <a:pPr marL="285750" lvl="0" indent="-285750">
              <a:buFont typeface="Arial" panose="020B0604020202020204" pitchFamily="34" charset="0"/>
              <a:buChar char="•"/>
              <a:defRPr/>
            </a:pPr>
            <a:r>
              <a:rPr lang="zh-TW" altLang="en-US"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聯合國教科文組織（</a:t>
            </a:r>
            <a:r>
              <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UNESCO</a:t>
            </a: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 </a:t>
            </a:r>
            <a:r>
              <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http://whc.unesco.org/en/list</a:t>
            </a:r>
            <a:r>
              <a:rPr lang="en-GB" altLang="zh-HK" sz="12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endPar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9" name="图片 7">
            <a:extLst>
              <a:ext uri="{FF2B5EF4-FFF2-40B4-BE49-F238E27FC236}">
                <a16:creationId xmlns:a16="http://schemas.microsoft.com/office/drawing/2014/main" id="{B26461BB-3081-4E7E-A1B4-F7E75D0EE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540" y="4604712"/>
            <a:ext cx="2499169" cy="14631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8">
            <a:extLst>
              <a:ext uri="{FF2B5EF4-FFF2-40B4-BE49-F238E27FC236}">
                <a16:creationId xmlns:a16="http://schemas.microsoft.com/office/drawing/2014/main" id="{DFEEA8F7-91A5-4718-A970-0B48C92FAE38}"/>
              </a:ext>
            </a:extLst>
          </p:cNvPr>
          <p:cNvSpPr txBox="1">
            <a:spLocks noChangeArrowheads="1"/>
          </p:cNvSpPr>
          <p:nvPr/>
        </p:nvSpPr>
        <p:spPr bwMode="auto">
          <a:xfrm>
            <a:off x="3698608" y="6067904"/>
            <a:ext cx="2491255" cy="687588"/>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在南非約翰尼斯堡舉行「歡樂春節」文藝演出</a:t>
            </a:r>
          </a:p>
        </p:txBody>
      </p:sp>
      <p:pic>
        <p:nvPicPr>
          <p:cNvPr id="21" name="圖片 2">
            <a:extLst>
              <a:ext uri="{FF2B5EF4-FFF2-40B4-BE49-F238E27FC236}">
                <a16:creationId xmlns:a16="http://schemas.microsoft.com/office/drawing/2014/main" id="{A590FD0A-73D5-8A4C-B6F2-38E69F2A8DC7}"/>
              </a:ext>
            </a:extLst>
          </p:cNvPr>
          <p:cNvPicPr>
            <a:picLocks noChangeAspect="1"/>
          </p:cNvPicPr>
          <p:nvPr/>
        </p:nvPicPr>
        <p:blipFill>
          <a:blip r:embed="rId6"/>
          <a:stretch>
            <a:fillRect/>
          </a:stretch>
        </p:blipFill>
        <p:spPr>
          <a:xfrm>
            <a:off x="6354760" y="4602628"/>
            <a:ext cx="2327425" cy="1480772"/>
          </a:xfrm>
          <a:prstGeom prst="rect">
            <a:avLst/>
          </a:prstGeom>
        </p:spPr>
      </p:pic>
      <p:sp>
        <p:nvSpPr>
          <p:cNvPr id="22" name="文本框 5">
            <a:extLst>
              <a:ext uri="{FF2B5EF4-FFF2-40B4-BE49-F238E27FC236}">
                <a16:creationId xmlns:a16="http://schemas.microsoft.com/office/drawing/2014/main" id="{CD309E2A-DD8B-4325-8393-C8E3EE3ABE19}"/>
              </a:ext>
            </a:extLst>
          </p:cNvPr>
          <p:cNvSpPr txBox="1">
            <a:spLocks noChangeArrowheads="1"/>
          </p:cNvSpPr>
          <p:nvPr/>
        </p:nvSpPr>
        <p:spPr bwMode="auto">
          <a:xfrm>
            <a:off x="6354760" y="5986815"/>
            <a:ext cx="2320855" cy="768677"/>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芬蘭赫爾辛基中國戲曲元素舞蹈</a:t>
            </a:r>
          </a:p>
        </p:txBody>
      </p:sp>
      <p:sp>
        <p:nvSpPr>
          <p:cNvPr id="23" name="标题 1">
            <a:extLst>
              <a:ext uri="{FF2B5EF4-FFF2-40B4-BE49-F238E27FC236}">
                <a16:creationId xmlns:a16="http://schemas.microsoft.com/office/drawing/2014/main" id="{15B7798F-F73E-419D-8C1C-4E5A4DE34320}"/>
              </a:ext>
            </a:extLst>
          </p:cNvPr>
          <p:cNvSpPr txBox="1">
            <a:spLocks noChangeArrowheads="1"/>
          </p:cNvSpPr>
          <p:nvPr/>
        </p:nvSpPr>
        <p:spPr>
          <a:xfrm>
            <a:off x="3993939" y="3944341"/>
            <a:ext cx="4289466" cy="66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ctr"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prstClr val="black"/>
                </a:solidFill>
                <a:effectLst/>
                <a:uLnTx/>
                <a:uFillTx/>
                <a:latin typeface="標楷體"/>
                <a:ea typeface="標楷體"/>
                <a:cs typeface="+mj-cs"/>
              </a:rPr>
              <a:t>對外文化交流活躍</a:t>
            </a:r>
            <a:endParaRPr kumimoji="0" lang="en-US" altLang="zh-CN" sz="4000" b="1" i="0" u="none" strike="noStrike" kern="1200" cap="none" spc="0" normalizeH="0" baseline="0" noProof="0" dirty="0">
              <a:ln>
                <a:noFill/>
              </a:ln>
              <a:solidFill>
                <a:prstClr val="black"/>
              </a:solidFill>
              <a:effectLst/>
              <a:uLnTx/>
              <a:uFillTx/>
              <a:latin typeface="標楷體"/>
              <a:ea typeface="標楷體"/>
              <a:cs typeface="+mj-cs"/>
            </a:endParaRPr>
          </a:p>
        </p:txBody>
      </p:sp>
    </p:spTree>
    <p:extLst>
      <p:ext uri="{BB962C8B-B14F-4D97-AF65-F5344CB8AC3E}">
        <p14:creationId xmlns:p14="http://schemas.microsoft.com/office/powerpoint/2010/main" val="35472426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997738" y="6356350"/>
            <a:ext cx="356062" cy="365125"/>
          </a:xfrm>
        </p:spPr>
        <p:txBody>
          <a:bodyPr/>
          <a:lstStyle/>
          <a:p>
            <a:fld id="{07DC5E8F-1EB0-4121-BBB8-2E098CAE7BA1}" type="slidenum">
              <a:rPr lang="zh-CN" altLang="en-US" smtClean="0">
                <a:solidFill>
                  <a:schemeClr val="tx1"/>
                </a:solidFill>
              </a:rPr>
              <a:pPr/>
              <a:t>49</a:t>
            </a:fld>
            <a:endParaRPr lang="zh-CN" altLang="en-US" dirty="0">
              <a:solidFill>
                <a:schemeClr val="tx1"/>
              </a:solidFill>
            </a:endParaRPr>
          </a:p>
        </p:txBody>
      </p:sp>
      <p:sp>
        <p:nvSpPr>
          <p:cNvPr id="3" name="标题 1">
            <a:extLst>
              <a:ext uri="{FF2B5EF4-FFF2-40B4-BE49-F238E27FC236}">
                <a16:creationId xmlns:a16="http://schemas.microsoft.com/office/drawing/2014/main" id="{EB0C0BC9-971F-4403-82DE-EAC39E925398}"/>
              </a:ext>
            </a:extLst>
          </p:cNvPr>
          <p:cNvSpPr txBox="1">
            <a:spLocks noChangeArrowheads="1"/>
          </p:cNvSpPr>
          <p:nvPr/>
        </p:nvSpPr>
        <p:spPr>
          <a:xfrm>
            <a:off x="2563647" y="0"/>
            <a:ext cx="65607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600"/>
              </a:spcAft>
              <a:buClrTx/>
              <a:buSzTx/>
              <a:buFontTx/>
              <a:buNone/>
              <a:tabLst/>
              <a:defRPr/>
            </a:pPr>
            <a:r>
              <a:rPr kumimoji="0" lang="zh-CN" altLang="en-US" sz="48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j-cs"/>
              </a:rPr>
              <a:t>文化</a:t>
            </a:r>
            <a:r>
              <a:rPr kumimoji="0" lang="zh-CN" altLang="en-US" sz="48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j-cs"/>
              </a:rPr>
              <a:t>遺產保護成效突出</a:t>
            </a:r>
          </a:p>
        </p:txBody>
      </p:sp>
      <p:sp>
        <p:nvSpPr>
          <p:cNvPr id="4" name="标题 1">
            <a:extLst>
              <a:ext uri="{FF2B5EF4-FFF2-40B4-BE49-F238E27FC236}">
                <a16:creationId xmlns:a16="http://schemas.microsoft.com/office/drawing/2014/main" id="{EB0C0BC9-971F-4403-82DE-EAC39E925398}"/>
              </a:ext>
            </a:extLst>
          </p:cNvPr>
          <p:cNvSpPr txBox="1">
            <a:spLocks noChangeArrowheads="1"/>
          </p:cNvSpPr>
          <p:nvPr/>
        </p:nvSpPr>
        <p:spPr>
          <a:xfrm>
            <a:off x="169582" y="-1"/>
            <a:ext cx="18587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600"/>
              </a:spcAft>
              <a:buClrTx/>
              <a:buSzTx/>
              <a:buFontTx/>
              <a:buNone/>
              <a:tabLst/>
              <a:defRPr/>
            </a:pPr>
            <a:r>
              <a:rPr kumimoji="0" lang="zh-TW" altLang="en-US" sz="32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j-cs"/>
              </a:rPr>
              <a:t>參考資料</a:t>
            </a:r>
            <a:endParaRPr kumimoji="0" lang="zh-CN" altLang="en-US" sz="32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249" y="1267691"/>
            <a:ext cx="2450723" cy="1838042"/>
          </a:xfrm>
          <a:prstGeom prst="rect">
            <a:avLst/>
          </a:prstGeom>
        </p:spPr>
      </p:pic>
      <p:pic>
        <p:nvPicPr>
          <p:cNvPr id="7" name="Picture 6"/>
          <p:cNvPicPr>
            <a:picLocks noChangeAspect="1"/>
          </p:cNvPicPr>
          <p:nvPr/>
        </p:nvPicPr>
        <p:blipFill>
          <a:blip r:embed="rId3"/>
          <a:stretch>
            <a:fillRect/>
          </a:stretch>
        </p:blipFill>
        <p:spPr>
          <a:xfrm>
            <a:off x="9460557" y="851152"/>
            <a:ext cx="2299630" cy="2850975"/>
          </a:xfrm>
          <a:prstGeom prst="rect">
            <a:avLst/>
          </a:prstGeom>
        </p:spPr>
      </p:pic>
      <p:pic>
        <p:nvPicPr>
          <p:cNvPr id="8" name="Picture 7"/>
          <p:cNvPicPr>
            <a:picLocks noChangeAspect="1"/>
          </p:cNvPicPr>
          <p:nvPr/>
        </p:nvPicPr>
        <p:blipFill>
          <a:blip r:embed="rId4"/>
          <a:stretch>
            <a:fillRect/>
          </a:stretch>
        </p:blipFill>
        <p:spPr>
          <a:xfrm>
            <a:off x="9455570" y="4035500"/>
            <a:ext cx="2299630" cy="2333648"/>
          </a:xfrm>
          <a:prstGeom prst="rect">
            <a:avLst/>
          </a:prstGeom>
        </p:spPr>
      </p:pic>
      <p:pic>
        <p:nvPicPr>
          <p:cNvPr id="9" name="Picture 8"/>
          <p:cNvPicPr>
            <a:picLocks noChangeAspect="1"/>
          </p:cNvPicPr>
          <p:nvPr/>
        </p:nvPicPr>
        <p:blipFill>
          <a:blip r:embed="rId5"/>
          <a:stretch>
            <a:fillRect/>
          </a:stretch>
        </p:blipFill>
        <p:spPr>
          <a:xfrm>
            <a:off x="465249" y="3438764"/>
            <a:ext cx="2455709" cy="3100148"/>
          </a:xfrm>
          <a:prstGeom prst="rect">
            <a:avLst/>
          </a:prstGeom>
        </p:spPr>
      </p:pic>
      <p:sp>
        <p:nvSpPr>
          <p:cNvPr id="10" name="Rectangle 9"/>
          <p:cNvSpPr/>
          <p:nvPr/>
        </p:nvSpPr>
        <p:spPr>
          <a:xfrm>
            <a:off x="3140264" y="1975988"/>
            <a:ext cx="6096000" cy="3539430"/>
          </a:xfrm>
          <a:prstGeom prst="rect">
            <a:avLst/>
          </a:prstGeom>
        </p:spPr>
        <p:txBody>
          <a:bodyPr>
            <a:spAutoFit/>
          </a:bodyPr>
          <a:lstStyle/>
          <a:p>
            <a:r>
              <a:rPr lang="zh-TW" altLang="en-US" sz="3200" dirty="0" smtClean="0">
                <a:solidFill>
                  <a:srgbClr val="000000"/>
                </a:solidFill>
                <a:latin typeface="DFKai-SB" panose="03000509000000000000" pitchFamily="65" charset="-120"/>
                <a:ea typeface="DFKai-SB" panose="03000509000000000000" pitchFamily="65" charset="-120"/>
                <a:cs typeface="Times New Roman" panose="02020603050405020304" pitchFamily="18" charset="0"/>
              </a:rPr>
              <a:t>敦煌</a:t>
            </a:r>
            <a:r>
              <a:rPr lang="zh-CN" altLang="en-US" sz="3200" dirty="0" smtClean="0">
                <a:solidFill>
                  <a:srgbClr val="000000"/>
                </a:solidFill>
                <a:latin typeface="DFKai-SB" panose="03000509000000000000" pitchFamily="65" charset="-120"/>
                <a:ea typeface="DFKai-SB" panose="03000509000000000000" pitchFamily="65" charset="-120"/>
                <a:cs typeface="Times New Roman" panose="02020603050405020304" pitchFamily="18" charset="0"/>
              </a:rPr>
              <a:t>莫高窟</a:t>
            </a:r>
            <a:r>
              <a:rPr lang="zh-CN"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以其雕像和壁畫聞名於世，展示了延續千年的佛教藝術。</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早</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於</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1961</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年，它已被國務院公布為全國重點文物保護單位之一。</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1987 </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年，聯合國教科文組織亦將莫高窟列入「世界遺產名錄」</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Rectangle 10"/>
          <p:cNvSpPr/>
          <p:nvPr/>
        </p:nvSpPr>
        <p:spPr>
          <a:xfrm>
            <a:off x="581891" y="3118360"/>
            <a:ext cx="1981756" cy="307777"/>
          </a:xfrm>
          <a:prstGeom prst="rect">
            <a:avLst/>
          </a:prstGeom>
          <a:ln w="28575">
            <a:solidFill>
              <a:schemeClr val="tx1"/>
            </a:solidFill>
          </a:ln>
        </p:spPr>
        <p:txBody>
          <a:bodyPr wrap="square">
            <a:spAutoFit/>
          </a:bodyPr>
          <a:lstStyle/>
          <a:p>
            <a:r>
              <a:rPr lang="zh-TW" altLang="en-US" sz="1400" b="1" dirty="0" smtClean="0">
                <a:latin typeface="DFKai-SB" panose="03000509000000000000" pitchFamily="65" charset="-120"/>
                <a:ea typeface="DFKai-SB" panose="03000509000000000000" pitchFamily="65" charset="-120"/>
              </a:rPr>
              <a:t>圖片為教材開發者拍攝</a:t>
            </a:r>
            <a:endParaRPr lang="en-US" sz="1400" dirty="0">
              <a:latin typeface="DFKai-SB" panose="03000509000000000000" pitchFamily="65" charset="-120"/>
              <a:ea typeface="DFKai-SB" panose="03000509000000000000" pitchFamily="65" charset="-120"/>
            </a:endParaRPr>
          </a:p>
        </p:txBody>
      </p:sp>
      <p:sp>
        <p:nvSpPr>
          <p:cNvPr id="12" name="Rectangle 11"/>
          <p:cNvSpPr/>
          <p:nvPr/>
        </p:nvSpPr>
        <p:spPr>
          <a:xfrm>
            <a:off x="9619494" y="3714925"/>
            <a:ext cx="1981756" cy="307777"/>
          </a:xfrm>
          <a:prstGeom prst="rect">
            <a:avLst/>
          </a:prstGeom>
          <a:ln w="28575">
            <a:solidFill>
              <a:schemeClr val="tx1"/>
            </a:solidFill>
          </a:ln>
        </p:spPr>
        <p:txBody>
          <a:bodyPr wrap="square">
            <a:spAutoFit/>
          </a:bodyPr>
          <a:lstStyle/>
          <a:p>
            <a:r>
              <a:rPr lang="zh-TW" altLang="en-US" sz="1400" b="1" dirty="0" smtClean="0">
                <a:latin typeface="DFKai-SB" panose="03000509000000000000" pitchFamily="65" charset="-120"/>
                <a:ea typeface="DFKai-SB" panose="03000509000000000000" pitchFamily="65" charset="-120"/>
              </a:rPr>
              <a:t>圖片為教材開發者拍攝</a:t>
            </a:r>
            <a:endParaRPr lang="en-US" sz="1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449437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思想气泡: 云 4">
            <a:extLst>
              <a:ext uri="{FF2B5EF4-FFF2-40B4-BE49-F238E27FC236}">
                <a16:creationId xmlns:a16="http://schemas.microsoft.com/office/drawing/2014/main" id="{348BDCDD-2652-4BE9-8076-48822171E307}"/>
              </a:ext>
            </a:extLst>
          </p:cNvPr>
          <p:cNvSpPr/>
          <p:nvPr/>
        </p:nvSpPr>
        <p:spPr bwMode="auto">
          <a:xfrm>
            <a:off x="4709553" y="1230522"/>
            <a:ext cx="3901047" cy="3000894"/>
          </a:xfrm>
          <a:prstGeom prst="cloudCallout">
            <a:avLst>
              <a:gd name="adj1" fmla="val -49143"/>
              <a:gd name="adj2" fmla="val 39185"/>
            </a:avLst>
          </a:prstGeom>
          <a:ln/>
        </p:spPr>
        <p:style>
          <a:lnRef idx="3">
            <a:schemeClr val="lt1"/>
          </a:lnRef>
          <a:fillRef idx="1">
            <a:schemeClr val="accent5"/>
          </a:fillRef>
          <a:effectRef idx="1">
            <a:schemeClr val="accent5"/>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北斗全球衛星</a:t>
            </a:r>
            <a:r>
              <a:rPr kumimoji="0" lang="zh-CN" altLang="en-US" sz="24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導航系統正式開通，為全球提供全天候、全天時</a:t>
            </a:r>
            <a:r>
              <a:rPr kumimoji="0" lang="zh-CN" altLang="en-US" sz="24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、精準度</a:t>
            </a:r>
            <a:r>
              <a:rPr kumimoji="0" lang="zh-TW" altLang="en-US" sz="24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高</a:t>
            </a:r>
            <a:r>
              <a:rPr kumimoji="0" lang="zh-CN" altLang="en-US" sz="24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的</a:t>
            </a:r>
            <a:r>
              <a:rPr kumimoji="0" lang="zh-CN" altLang="en-US" sz="24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服務</a:t>
            </a:r>
            <a:r>
              <a:rPr kumimoji="0" lang="en-US" altLang="zh-CN" sz="24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rPr>
              <a:t>……</a:t>
            </a:r>
            <a:endParaRPr kumimoji="0" lang="zh-CN" altLang="en-US" sz="24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endParaRPr>
          </a:p>
        </p:txBody>
      </p:sp>
      <p:sp>
        <p:nvSpPr>
          <p:cNvPr id="7" name="思想气泡: 云 6">
            <a:extLst>
              <a:ext uri="{FF2B5EF4-FFF2-40B4-BE49-F238E27FC236}">
                <a16:creationId xmlns:a16="http://schemas.microsoft.com/office/drawing/2014/main" id="{7626AC79-5CF9-40D4-ACE2-65DEF2359BE6}"/>
              </a:ext>
            </a:extLst>
          </p:cNvPr>
          <p:cNvSpPr/>
          <p:nvPr/>
        </p:nvSpPr>
        <p:spPr bwMode="auto">
          <a:xfrm>
            <a:off x="8667831" y="1415461"/>
            <a:ext cx="3111303" cy="2284179"/>
          </a:xfrm>
          <a:prstGeom prst="cloudCallout">
            <a:avLst>
              <a:gd name="adj1" fmla="val -32138"/>
              <a:gd name="adj2" fmla="val 77091"/>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年底，國家消除現行標準下絕對貧困</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思想气泡: 云 8">
            <a:extLst>
              <a:ext uri="{FF2B5EF4-FFF2-40B4-BE49-F238E27FC236}">
                <a16:creationId xmlns:a16="http://schemas.microsoft.com/office/drawing/2014/main" id="{DA290BBA-543C-473A-AF50-47FB24226429}"/>
              </a:ext>
            </a:extLst>
          </p:cNvPr>
          <p:cNvSpPr/>
          <p:nvPr/>
        </p:nvSpPr>
        <p:spPr bwMode="auto">
          <a:xfrm flipH="1">
            <a:off x="647043" y="2000123"/>
            <a:ext cx="3659366" cy="2086458"/>
          </a:xfrm>
          <a:prstGeom prst="cloudCallout">
            <a:avLst>
              <a:gd name="adj1" fmla="val 37264"/>
              <a:gd name="adj2" fmla="val 42078"/>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你們</a:t>
            </a:r>
            <a:r>
              <a:rPr kumimoji="0" lang="zh-CN" altLang="en-US" sz="2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知道國家取得</a:t>
            </a:r>
            <a:r>
              <a:rPr kumimoji="0" lang="zh-CN"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了</a:t>
            </a:r>
            <a:r>
              <a:rPr kumimoji="0" lang="zh-CN" altLang="en-US" sz="28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哪些成就</a:t>
            </a:r>
            <a:r>
              <a:rPr kumimoji="0" lang="zh-CN"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嗎？</a:t>
            </a:r>
          </a:p>
        </p:txBody>
      </p:sp>
      <p:sp>
        <p:nvSpPr>
          <p:cNvPr id="11" name="文本框 10">
            <a:extLst>
              <a:ext uri="{FF2B5EF4-FFF2-40B4-BE49-F238E27FC236}">
                <a16:creationId xmlns:a16="http://schemas.microsoft.com/office/drawing/2014/main" id="{0F59F9A2-2744-4E1F-9A0D-3E6145968048}"/>
              </a:ext>
            </a:extLst>
          </p:cNvPr>
          <p:cNvSpPr txBox="1">
            <a:spLocks noChangeArrowheads="1"/>
          </p:cNvSpPr>
          <p:nvPr/>
        </p:nvSpPr>
        <p:spPr bwMode="auto">
          <a:xfrm>
            <a:off x="312295" y="211760"/>
            <a:ext cx="114779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spcBef>
                <a:spcPct val="0"/>
              </a:spcBef>
              <a:spcAft>
                <a:spcPts val="0"/>
              </a:spcAft>
              <a:buClr>
                <a:srgbClr val="FF0000"/>
              </a:buClr>
              <a:buSzTx/>
              <a:buFont typeface="Arial" panose="020B0604020202020204" pitchFamily="34" charset="0"/>
              <a:buNone/>
              <a:tabLst/>
              <a:defRPr/>
            </a:pPr>
            <a:r>
              <a:rPr kumimoji="0" lang="zh-CN" altLang="en-US" sz="40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除了</a:t>
            </a:r>
            <a:r>
              <a:rPr lang="zh-TW" altLang="en-US" sz="4000" b="1" noProof="0" dirty="0" smtClean="0">
                <a:solidFill>
                  <a:prstClr val="black"/>
                </a:solidFill>
                <a:latin typeface="標楷體" panose="03000509000000000000" pitchFamily="65" charset="-120"/>
                <a:ea typeface="標楷體" panose="03000509000000000000" pitchFamily="65" charset="-120"/>
              </a:rPr>
              <a:t>上述</a:t>
            </a:r>
            <a:r>
              <a:rPr kumimoji="0" lang="zh-CN" altLang="en-US" sz="40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的</a:t>
            </a:r>
            <a:r>
              <a:rPr kumimoji="0" lang="zh-CN"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成就，你還知道中國近年取得</a:t>
            </a:r>
            <a:r>
              <a:rPr kumimoji="0" lang="zh-CN" altLang="en-US" sz="40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哪些成就</a:t>
            </a:r>
            <a:r>
              <a:rPr kumimoji="0" lang="zh-CN"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CN"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4069" y="4193737"/>
            <a:ext cx="1788375" cy="25277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4583" y="3632802"/>
            <a:ext cx="2056073" cy="29061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051" y="3699640"/>
            <a:ext cx="1660246" cy="2801007"/>
          </a:xfrm>
          <a:prstGeom prst="rect">
            <a:avLst/>
          </a:prstGeom>
        </p:spPr>
      </p:pic>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424422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5411" y="953355"/>
            <a:ext cx="5385064" cy="707886"/>
          </a:xfrm>
          <a:prstGeom prst="rect">
            <a:avLst/>
          </a:prstGeom>
          <a:ln w="38100">
            <a:solidFill>
              <a:srgbClr val="7030A0"/>
            </a:solidFill>
          </a:ln>
        </p:spPr>
        <p:txBody>
          <a:bodyPr wrap="square">
            <a:spAutoFit/>
          </a:bodyPr>
          <a:lstStyle/>
          <a:p>
            <a:pPr algn="ctr"/>
            <a:r>
              <a:rPr lang="zh-TW" altLang="en-US" sz="4000" dirty="0" smtClean="0">
                <a:latin typeface="DFKai-SB" panose="03000509000000000000" pitchFamily="65" charset="-120"/>
                <a:ea typeface="DFKai-SB" panose="03000509000000000000" pitchFamily="65" charset="-120"/>
              </a:rPr>
              <a:t>香港</a:t>
            </a:r>
            <a:r>
              <a:rPr lang="zh-CN" altLang="en-US" sz="4000" dirty="0" smtClean="0">
                <a:latin typeface="DFKai-SB" panose="03000509000000000000" pitchFamily="65" charset="-120"/>
                <a:ea typeface="DFKai-SB" panose="03000509000000000000" pitchFamily="65" charset="-120"/>
              </a:rPr>
              <a:t>的</a:t>
            </a:r>
            <a:r>
              <a:rPr lang="zh-TW" altLang="en-US" sz="4000" dirty="0" smtClean="0">
                <a:latin typeface="DFKai-SB" panose="03000509000000000000" pitchFamily="65" charset="-120"/>
                <a:ea typeface="DFKai-SB" panose="03000509000000000000" pitchFamily="65" charset="-120"/>
              </a:rPr>
              <a:t>非</a:t>
            </a:r>
            <a:r>
              <a:rPr lang="zh-TW" altLang="en-US" sz="4000" dirty="0">
                <a:latin typeface="DFKai-SB" panose="03000509000000000000" pitchFamily="65" charset="-120"/>
                <a:ea typeface="DFKai-SB" panose="03000509000000000000" pitchFamily="65" charset="-120"/>
              </a:rPr>
              <a:t>物質文化</a:t>
            </a:r>
            <a:r>
              <a:rPr lang="zh-TW" altLang="en-US" sz="4000" dirty="0" smtClean="0">
                <a:latin typeface="DFKai-SB" panose="03000509000000000000" pitchFamily="65" charset="-120"/>
                <a:ea typeface="DFKai-SB" panose="03000509000000000000" pitchFamily="65" charset="-120"/>
              </a:rPr>
              <a:t>遺產</a:t>
            </a:r>
            <a:endParaRPr lang="zh-TW" altLang="en-US" sz="4000" dirty="0">
              <a:latin typeface="DFKai-SB" panose="03000509000000000000" pitchFamily="65" charset="-120"/>
              <a:ea typeface="DFKai-SB" panose="03000509000000000000" pitchFamily="65" charset="-120"/>
            </a:endParaRPr>
          </a:p>
        </p:txBody>
      </p:sp>
      <p:sp>
        <p:nvSpPr>
          <p:cNvPr id="4" name="Rectangle 3"/>
          <p:cNvSpPr/>
          <p:nvPr/>
        </p:nvSpPr>
        <p:spPr>
          <a:xfrm>
            <a:off x="757644" y="1855923"/>
            <a:ext cx="10735195" cy="1785104"/>
          </a:xfrm>
          <a:prstGeom prst="rect">
            <a:avLst/>
          </a:prstGeom>
          <a:ln w="38100">
            <a:solidFill>
              <a:srgbClr val="0070C0"/>
            </a:solidFill>
          </a:ln>
        </p:spPr>
        <p:txBody>
          <a:bodyPr wrap="square">
            <a:spAutoFit/>
          </a:bodyPr>
          <a:lstStyle/>
          <a:p>
            <a:r>
              <a:rPr lang="en-US" altLang="zh-TW"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2017</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solidFill>
                  <a:srgbClr val="000000"/>
                </a:solidFill>
                <a:latin typeface="DFKai-SB" panose="03000509000000000000" pitchFamily="65" charset="-120"/>
                <a:ea typeface="DFKai-SB" panose="03000509000000000000" pitchFamily="65" charset="-120"/>
              </a:rPr>
              <a:t>康樂及文化事務署公布首份「香港非物質文化遺產代表作名錄」（代表作名錄），涵蓋共二十個項目，為政府</a:t>
            </a:r>
            <a:r>
              <a:rPr lang="zh-TW" altLang="en-US" sz="2400" dirty="0" smtClean="0">
                <a:solidFill>
                  <a:srgbClr val="000000"/>
                </a:solidFill>
                <a:latin typeface="DFKai-SB" panose="03000509000000000000" pitchFamily="65" charset="-120"/>
                <a:ea typeface="DFKai-SB" panose="03000509000000000000" pitchFamily="65" charset="-120"/>
              </a:rPr>
              <a:t>提供保護</a:t>
            </a:r>
            <a:r>
              <a:rPr lang="zh-TW" altLang="en-US" sz="2400" dirty="0">
                <a:solidFill>
                  <a:srgbClr val="000000"/>
                </a:solidFill>
                <a:latin typeface="DFKai-SB" panose="03000509000000000000" pitchFamily="65" charset="-120"/>
                <a:ea typeface="DFKai-SB" panose="03000509000000000000" pitchFamily="65" charset="-120"/>
              </a:rPr>
              <a:t>香港非物質文化遺產（非遺）</a:t>
            </a:r>
            <a:r>
              <a:rPr lang="zh-TW" altLang="en-US" sz="2400" dirty="0" smtClean="0">
                <a:solidFill>
                  <a:srgbClr val="000000"/>
                </a:solidFill>
                <a:latin typeface="DFKai-SB" panose="03000509000000000000" pitchFamily="65" charset="-120"/>
                <a:ea typeface="DFKai-SB" panose="03000509000000000000" pitchFamily="65" charset="-120"/>
              </a:rPr>
              <a:t>，在</a:t>
            </a:r>
            <a:r>
              <a:rPr lang="zh-TW" altLang="en-US" sz="2400" dirty="0">
                <a:solidFill>
                  <a:srgbClr val="000000"/>
                </a:solidFill>
                <a:latin typeface="DFKai-SB" panose="03000509000000000000" pitchFamily="65" charset="-120"/>
                <a:ea typeface="DFKai-SB" panose="03000509000000000000" pitchFamily="65" charset="-120"/>
              </a:rPr>
              <a:t>分配資源和採取保護措施時訂立緩急先後</a:t>
            </a:r>
            <a:r>
              <a:rPr lang="zh-TW" altLang="en-US" sz="2400" dirty="0" smtClean="0">
                <a:solidFill>
                  <a:srgbClr val="000000"/>
                </a:solidFill>
                <a:latin typeface="DFKai-SB" panose="03000509000000000000" pitchFamily="65" charset="-120"/>
                <a:ea typeface="DFKai-SB" panose="03000509000000000000" pitchFamily="65" charset="-120"/>
              </a:rPr>
              <a:t>次序</a:t>
            </a:r>
            <a:r>
              <a:rPr lang="zh-TW" altLang="en-US" sz="2400" dirty="0">
                <a:solidFill>
                  <a:srgbClr val="000000"/>
                </a:solidFill>
                <a:latin typeface="DFKai-SB" panose="03000509000000000000" pitchFamily="65" charset="-120"/>
                <a:ea typeface="DFKai-SB" panose="03000509000000000000" pitchFamily="65" charset="-120"/>
              </a:rPr>
              <a:t>。</a:t>
            </a:r>
            <a:endParaRPr lang="en-US" altLang="zh-TW" sz="2400" dirty="0">
              <a:solidFill>
                <a:srgbClr val="000000"/>
              </a:solidFill>
              <a:latin typeface="DFKai-SB" panose="03000509000000000000" pitchFamily="65" charset="-120"/>
              <a:ea typeface="DFKai-SB" panose="03000509000000000000" pitchFamily="65" charset="-120"/>
            </a:endParaRPr>
          </a:p>
          <a:p>
            <a:endParaRPr lang="en-US" altLang="zh-TW" dirty="0" smtClean="0">
              <a:solidFill>
                <a:srgbClr val="000000"/>
              </a:solidFill>
              <a:latin typeface="DFKai-SB" panose="03000509000000000000" pitchFamily="65" charset="-120"/>
              <a:ea typeface="DFKai-SB" panose="03000509000000000000" pitchFamily="65" charset="-120"/>
            </a:endParaRPr>
          </a:p>
          <a:p>
            <a:r>
              <a:rPr lang="zh-TW"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https://www.info.gov.hk/gia/general/201708/14/P2017081400644.htm</a:t>
            </a:r>
          </a:p>
        </p:txBody>
      </p:sp>
      <p:sp>
        <p:nvSpPr>
          <p:cNvPr id="5" name="Rectangle 4"/>
          <p:cNvSpPr/>
          <p:nvPr/>
        </p:nvSpPr>
        <p:spPr>
          <a:xfrm>
            <a:off x="691143" y="3848413"/>
            <a:ext cx="10735195" cy="2585323"/>
          </a:xfrm>
          <a:prstGeom prst="rect">
            <a:avLst/>
          </a:prstGeom>
        </p:spPr>
        <p:txBody>
          <a:bodyPr wrap="square">
            <a:spAutoFit/>
          </a:bodyPr>
          <a:lstStyle/>
          <a:p>
            <a:r>
              <a:rPr lang="zh-TW" altLang="en-US" sz="2400" dirty="0" smtClean="0">
                <a:solidFill>
                  <a:srgbClr val="000000"/>
                </a:solidFill>
                <a:latin typeface="DFKai-SB" panose="03000509000000000000" pitchFamily="65" charset="-120"/>
                <a:ea typeface="DFKai-SB" panose="03000509000000000000" pitchFamily="65" charset="-120"/>
              </a:rPr>
              <a:t>活動</a:t>
            </a:r>
            <a:r>
              <a:rPr lang="en-US" altLang="zh-TW" sz="2400" dirty="0" smtClean="0">
                <a:solidFill>
                  <a:srgbClr val="000000"/>
                </a:solidFill>
                <a:latin typeface="DFKai-SB" panose="03000509000000000000" pitchFamily="65" charset="-120"/>
                <a:ea typeface="DFKai-SB" panose="03000509000000000000" pitchFamily="65" charset="-120"/>
              </a:rPr>
              <a:t>: </a:t>
            </a:r>
            <a:r>
              <a:rPr lang="zh-TW" altLang="en-US" sz="2400" dirty="0" smtClean="0">
                <a:solidFill>
                  <a:srgbClr val="000000"/>
                </a:solidFill>
                <a:latin typeface="DFKai-SB" panose="03000509000000000000" pitchFamily="65" charset="-120"/>
                <a:ea typeface="DFKai-SB" panose="03000509000000000000" pitchFamily="65" charset="-120"/>
              </a:rPr>
              <a:t>請進入以下網頁了解香港有哪些非</a:t>
            </a:r>
            <a:r>
              <a:rPr lang="zh-TW" altLang="en-US" sz="2400" dirty="0">
                <a:solidFill>
                  <a:srgbClr val="000000"/>
                </a:solidFill>
                <a:latin typeface="DFKai-SB" panose="03000509000000000000" pitchFamily="65" charset="-120"/>
                <a:ea typeface="DFKai-SB" panose="03000509000000000000" pitchFamily="65" charset="-120"/>
              </a:rPr>
              <a:t>物質文化</a:t>
            </a:r>
            <a:r>
              <a:rPr lang="zh-TW" altLang="en-US" sz="2400" dirty="0" smtClean="0">
                <a:solidFill>
                  <a:srgbClr val="000000"/>
                </a:solidFill>
                <a:latin typeface="DFKai-SB" panose="03000509000000000000" pitchFamily="65" charset="-120"/>
                <a:ea typeface="DFKai-SB" panose="03000509000000000000" pitchFamily="65" charset="-120"/>
              </a:rPr>
              <a:t>遺產，並了解該</a:t>
            </a:r>
            <a:r>
              <a:rPr lang="zh-TW" altLang="en-US" sz="2400" dirty="0">
                <a:solidFill>
                  <a:srgbClr val="000000"/>
                </a:solidFill>
                <a:latin typeface="DFKai-SB" panose="03000509000000000000" pitchFamily="65" charset="-120"/>
                <a:ea typeface="DFKai-SB" panose="03000509000000000000" pitchFamily="65" charset="-120"/>
              </a:rPr>
              <a:t>等遺產與中國傳統文化的關係</a:t>
            </a:r>
            <a:r>
              <a:rPr lang="zh-TW" altLang="en-US" sz="2400" dirty="0" smtClean="0">
                <a:solidFill>
                  <a:srgbClr val="000000"/>
                </a:solidFill>
                <a:latin typeface="DFKai-SB" panose="03000509000000000000" pitchFamily="65" charset="-120"/>
                <a:ea typeface="DFKai-SB" panose="03000509000000000000" pitchFamily="65" charset="-120"/>
              </a:rPr>
              <a:t>。</a:t>
            </a:r>
            <a:r>
              <a:rPr lang="en-US" altLang="zh-TW" sz="2400" dirty="0" smtClean="0">
                <a:solidFill>
                  <a:srgbClr val="000000"/>
                </a:solidFill>
                <a:latin typeface="DFKai-SB" panose="03000509000000000000" pitchFamily="65" charset="-120"/>
                <a:ea typeface="DFKai-SB" panose="03000509000000000000" pitchFamily="65" charset="-120"/>
              </a:rPr>
              <a:t>(</a:t>
            </a:r>
            <a:r>
              <a:rPr lang="zh-TW" altLang="en-US" sz="2400" dirty="0" smtClean="0">
                <a:solidFill>
                  <a:srgbClr val="000000"/>
                </a:solidFill>
                <a:latin typeface="DFKai-SB" panose="03000509000000000000" pitchFamily="65" charset="-120"/>
                <a:ea typeface="DFKai-SB" panose="03000509000000000000" pitchFamily="65" charset="-120"/>
              </a:rPr>
              <a:t>請留意最新的發展。</a:t>
            </a:r>
            <a:r>
              <a:rPr lang="en-US" altLang="zh-TW" sz="2400" dirty="0" smtClean="0">
                <a:solidFill>
                  <a:srgbClr val="000000"/>
                </a:solidFill>
                <a:latin typeface="DFKai-SB" panose="03000509000000000000" pitchFamily="65" charset="-120"/>
                <a:ea typeface="DFKai-SB" panose="03000509000000000000" pitchFamily="65" charset="-120"/>
              </a:rPr>
              <a:t>)</a:t>
            </a:r>
          </a:p>
          <a:p>
            <a:endParaRPr lang="en-US" altLang="zh-TW" sz="2400" dirty="0">
              <a:solidFill>
                <a:srgbClr val="000000"/>
              </a:solidFill>
              <a:latin typeface="DFKai-SB" panose="03000509000000000000" pitchFamily="65" charset="-120"/>
              <a:ea typeface="DFKai-SB" panose="03000509000000000000" pitchFamily="65" charset="-120"/>
            </a:endParaRPr>
          </a:p>
          <a:p>
            <a:endParaRPr lang="en-US" altLang="zh-TW" sz="2400" dirty="0" smtClean="0">
              <a:solidFill>
                <a:srgbClr val="000000"/>
              </a:solidFill>
              <a:latin typeface="DFKai-SB" panose="03000509000000000000" pitchFamily="65" charset="-120"/>
              <a:ea typeface="DFKai-SB" panose="03000509000000000000" pitchFamily="65" charset="-120"/>
            </a:endParaRPr>
          </a:p>
          <a:p>
            <a:endParaRPr lang="en-US" altLang="zh-TW" sz="2400" dirty="0">
              <a:solidFill>
                <a:srgbClr val="000000"/>
              </a:solidFill>
              <a:latin typeface="DFKai-SB" panose="03000509000000000000" pitchFamily="65" charset="-120"/>
              <a:ea typeface="DFKai-SB" panose="03000509000000000000" pitchFamily="65" charset="-120"/>
            </a:endParaRPr>
          </a:p>
          <a:p>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非物質文化遺產辦事處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www.lcsd.gov.hk/CE/Museum/ICHO/zh_TW/web/icho/the_representative_list_of_hkich.html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TextBox 5"/>
          <p:cNvSpPr txBox="1"/>
          <p:nvPr/>
        </p:nvSpPr>
        <p:spPr>
          <a:xfrm>
            <a:off x="300050" y="77175"/>
            <a:ext cx="2251561"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9" name="Picture 8">
            <a:hlinkClick r:id="rId2"/>
          </p:cNvPr>
          <p:cNvPicPr>
            <a:picLocks noChangeAspect="1"/>
          </p:cNvPicPr>
          <p:nvPr/>
        </p:nvPicPr>
        <p:blipFill>
          <a:blip r:embed="rId3"/>
          <a:stretch>
            <a:fillRect/>
          </a:stretch>
        </p:blipFill>
        <p:spPr>
          <a:xfrm>
            <a:off x="4259333" y="4936025"/>
            <a:ext cx="2730365" cy="1056532"/>
          </a:xfrm>
          <a:prstGeom prst="rect">
            <a:avLst/>
          </a:prstGeom>
        </p:spPr>
      </p:pic>
      <p:sp>
        <p:nvSpPr>
          <p:cNvPr id="10" name="Rectangle 9"/>
          <p:cNvSpPr/>
          <p:nvPr/>
        </p:nvSpPr>
        <p:spPr>
          <a:xfrm>
            <a:off x="7388043" y="5381891"/>
            <a:ext cx="2104371" cy="338554"/>
          </a:xfrm>
          <a:prstGeom prst="rect">
            <a:avLst/>
          </a:prstGeom>
          <a:ln w="28575">
            <a:solidFill>
              <a:schemeClr val="tx1"/>
            </a:solidFill>
          </a:ln>
        </p:spPr>
        <p:txBody>
          <a:bodyPr wrap="square">
            <a:spAutoFit/>
          </a:bodyPr>
          <a:lstStyle/>
          <a:p>
            <a:r>
              <a:rPr lang="zh-TW" altLang="en-US" sz="1600" b="1" dirty="0" smtClean="0">
                <a:latin typeface="DFKai-SB" panose="03000509000000000000" pitchFamily="65" charset="-120"/>
                <a:ea typeface="DFKai-SB" panose="03000509000000000000" pitchFamily="65" charset="-120"/>
              </a:rPr>
              <a:t>點擊圖像了解更多。</a:t>
            </a:r>
            <a:endParaRPr lang="en-US" sz="1600" dirty="0">
              <a:latin typeface="DFKai-SB" panose="03000509000000000000" pitchFamily="65" charset="-120"/>
              <a:ea typeface="DFKai-SB" panose="03000509000000000000" pitchFamily="65" charset="-120"/>
            </a:endParaRPr>
          </a:p>
        </p:txBody>
      </p:sp>
      <p:sp>
        <p:nvSpPr>
          <p:cNvPr id="11" name="Left Arrow 10"/>
          <p:cNvSpPr/>
          <p:nvPr/>
        </p:nvSpPr>
        <p:spPr>
          <a:xfrm>
            <a:off x="7080472" y="5371310"/>
            <a:ext cx="307571" cy="349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505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D26EA29-8EDF-4975-BF2D-2BFF31DA3FC3}"/>
              </a:ext>
            </a:extLst>
          </p:cNvPr>
          <p:cNvGrpSpPr/>
          <p:nvPr/>
        </p:nvGrpSpPr>
        <p:grpSpPr>
          <a:xfrm>
            <a:off x="600454" y="62975"/>
            <a:ext cx="10971933" cy="5341633"/>
            <a:chOff x="1473110" y="1348487"/>
            <a:chExt cx="9555202" cy="3906151"/>
          </a:xfrm>
        </p:grpSpPr>
        <p:grpSp>
          <p:nvGrpSpPr>
            <p:cNvPr id="12" name="组合 11">
              <a:extLst>
                <a:ext uri="{FF2B5EF4-FFF2-40B4-BE49-F238E27FC236}">
                  <a16:creationId xmlns:a16="http://schemas.microsoft.com/office/drawing/2014/main" id="{6DBA0E9D-DDFE-430B-8808-A6D7424CDFF8}"/>
                </a:ext>
              </a:extLst>
            </p:cNvPr>
            <p:cNvGrpSpPr/>
            <p:nvPr/>
          </p:nvGrpSpPr>
          <p:grpSpPr>
            <a:xfrm>
              <a:off x="1473110" y="1422460"/>
              <a:ext cx="7425212" cy="1004416"/>
              <a:chOff x="6657307" y="-1164993"/>
              <a:chExt cx="10125129" cy="1369637"/>
            </a:xfrm>
          </p:grpSpPr>
          <p:sp>
            <p:nvSpPr>
              <p:cNvPr id="14" name="Donut 92">
                <a:extLst>
                  <a:ext uri="{FF2B5EF4-FFF2-40B4-BE49-F238E27FC236}">
                    <a16:creationId xmlns:a16="http://schemas.microsoft.com/office/drawing/2014/main" id="{7E3A7A4F-9DDF-4573-B131-EC0CEE68E8D5}"/>
                  </a:ext>
                </a:extLst>
              </p:cNvPr>
              <p:cNvSpPr/>
              <p:nvPr/>
            </p:nvSpPr>
            <p:spPr>
              <a:xfrm flipH="1">
                <a:off x="6657307" y="-1164993"/>
                <a:ext cx="1369066" cy="1369637"/>
              </a:xfrm>
              <a:prstGeom prst="donut">
                <a:avLst>
                  <a:gd name="adj" fmla="val 19079"/>
                </a:avLst>
              </a:prstGeom>
              <a:solidFill>
                <a:srgbClr val="F1747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15" name="Round Same Side Corner Rectangle 94">
                <a:extLst>
                  <a:ext uri="{FF2B5EF4-FFF2-40B4-BE49-F238E27FC236}">
                    <a16:creationId xmlns:a16="http://schemas.microsoft.com/office/drawing/2014/main" id="{FE1DD4E2-9B24-494B-BB17-7DACCA8C8164}"/>
                  </a:ext>
                </a:extLst>
              </p:cNvPr>
              <p:cNvSpPr/>
              <p:nvPr/>
            </p:nvSpPr>
            <p:spPr>
              <a:xfrm rot="5400000" flipH="1">
                <a:off x="11844240" y="-5207032"/>
                <a:ext cx="784671" cy="9091720"/>
              </a:xfrm>
              <a:prstGeom prst="round2SameRect">
                <a:avLst/>
              </a:prstGeom>
              <a:solidFill>
                <a:srgbClr val="F1747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sp>
          <p:nvSpPr>
            <p:cNvPr id="16" name="文本框 15">
              <a:extLst>
                <a:ext uri="{FF2B5EF4-FFF2-40B4-BE49-F238E27FC236}">
                  <a16:creationId xmlns:a16="http://schemas.microsoft.com/office/drawing/2014/main" id="{00836DC9-280D-4F00-BD09-3FEEAC3AF3CC}"/>
                </a:ext>
              </a:extLst>
            </p:cNvPr>
            <p:cNvSpPr txBox="1"/>
            <p:nvPr/>
          </p:nvSpPr>
          <p:spPr>
            <a:xfrm>
              <a:off x="4932312" y="1348487"/>
              <a:ext cx="6096000" cy="1321280"/>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zh-CN" altLang="en-US"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文化</a:t>
              </a:r>
              <a:r>
                <a:rPr kumimoji="0" lang="zh-CN" altLang="en-US" sz="4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遺產</a:t>
              </a:r>
              <a:endParaRPr kumimoji="0" lang="en-US" altLang="zh-CN" sz="4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7" name="文本框 16">
              <a:extLst>
                <a:ext uri="{FF2B5EF4-FFF2-40B4-BE49-F238E27FC236}">
                  <a16:creationId xmlns:a16="http://schemas.microsoft.com/office/drawing/2014/main" id="{B798E515-722B-4674-9338-948A5F60DA4E}"/>
                </a:ext>
              </a:extLst>
            </p:cNvPr>
            <p:cNvSpPr txBox="1"/>
            <p:nvPr/>
          </p:nvSpPr>
          <p:spPr>
            <a:xfrm>
              <a:off x="2100646" y="2378291"/>
              <a:ext cx="8514090" cy="2876347"/>
            </a:xfrm>
            <a:prstGeom prst="rect">
              <a:avLst/>
            </a:prstGeom>
            <a:noFill/>
            <a:ln w="28575">
              <a:solidFill>
                <a:srgbClr val="FFC000"/>
              </a:solidFill>
            </a:ln>
          </p:spPr>
          <p:txBody>
            <a:bodyPr wrap="square">
              <a:spAutoFit/>
            </a:bodyPr>
            <a:lstStyle/>
            <a:p>
              <a:pPr lvl="0">
                <a:lnSpc>
                  <a:spcPct val="120000"/>
                </a:lnSpc>
                <a:defRPr/>
              </a:pP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根據</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保護世界文化和自然遺產</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公約</a:t>
              </a:r>
              <a:r>
                <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文化遺產」</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包括：</a:t>
              </a:r>
              <a:endPar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nSpc>
                  <a:spcPct val="120000"/>
                </a:lnSpc>
                <a:buFont typeface="Arial" panose="020B0604020202020204" pitchFamily="34" charset="0"/>
                <a:buChar char="•"/>
                <a:defRPr/>
              </a:pP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文物：建築物、碑雕和碑畫、銘文、窟洞以及聯合體； </a:t>
              </a:r>
              <a:endPar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nSpc>
                  <a:spcPct val="120000"/>
                </a:lnSpc>
                <a:buFont typeface="Arial" panose="020B0604020202020204" pitchFamily="34" charset="0"/>
                <a:buChar char="•"/>
                <a:defRPr/>
              </a:pP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建築群：單立或連接的建築群； </a:t>
              </a:r>
              <a:endPar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lnSpc>
                  <a:spcPct val="120000"/>
                </a:lnSpc>
                <a:buFont typeface="Arial" panose="020B0604020202020204" pitchFamily="34" charset="0"/>
                <a:buChar char="•"/>
                <a:defRPr/>
              </a:pP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遺址：人類工程或自然與人聯合工程以及</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考古</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地址</a:t>
              </a:r>
              <a:endParaRPr kumimoji="0" lang="en-US" altLang="zh-CN" sz="26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20000"/>
                </a:lnSpc>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在香港，古物及古蹟條例於</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1976</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實施，以確保本港最具價值的文物古蹟得到適當保護。古物諮詢委員會及古物古蹟辦事處於同年相繼成立。古物古蹟辦事處負責執行古物事務監督的行政工作，及向古物諮詢委員會提供秘書處服務和行政上的支援。</a:t>
              </a:r>
              <a:endParaRPr kumimoji="0" lang="zh-CN" altLang="en-US" sz="2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5" name="文字方塊 24"/>
          <p:cNvSpPr txBox="1"/>
          <p:nvPr/>
        </p:nvSpPr>
        <p:spPr>
          <a:xfrm>
            <a:off x="1470663" y="5699960"/>
            <a:ext cx="9233434" cy="954107"/>
          </a:xfrm>
          <a:prstGeom prst="rect">
            <a:avLst/>
          </a:prstGeom>
          <a:noFill/>
        </p:spPr>
        <p:txBody>
          <a:bodyPr wrap="square" rtlCol="0">
            <a:spAutoFit/>
          </a:bodyPr>
          <a:lstStyle/>
          <a:p>
            <a:r>
              <a:rPr lang="zh-TW" altLang="en-US" sz="1400" u="sng" dirty="0" smtClean="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sz="14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聯合國教育、科學與文化</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組織。世界遺產</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://whc.unesco.org/en/about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古物古蹟辦事處</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https://www.amo.gov.hk/en/home/index.html </a:t>
            </a:r>
            <a:endPar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保護</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世界文化和自然遺產</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公約</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https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whc.unesco.org/archive/convention-ch.pdf </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248249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D26EA29-8EDF-4975-BF2D-2BFF31DA3FC3}"/>
              </a:ext>
            </a:extLst>
          </p:cNvPr>
          <p:cNvGrpSpPr/>
          <p:nvPr/>
        </p:nvGrpSpPr>
        <p:grpSpPr>
          <a:xfrm>
            <a:off x="1002620" y="371306"/>
            <a:ext cx="10552520" cy="5520061"/>
            <a:chOff x="1574819" y="3156051"/>
            <a:chExt cx="8500233" cy="3933455"/>
          </a:xfrm>
        </p:grpSpPr>
        <p:grpSp>
          <p:nvGrpSpPr>
            <p:cNvPr id="18" name="组合 17">
              <a:extLst>
                <a:ext uri="{FF2B5EF4-FFF2-40B4-BE49-F238E27FC236}">
                  <a16:creationId xmlns:a16="http://schemas.microsoft.com/office/drawing/2014/main" id="{4A58233C-A4F3-40F9-AB76-207117A38635}"/>
                </a:ext>
              </a:extLst>
            </p:cNvPr>
            <p:cNvGrpSpPr/>
            <p:nvPr/>
          </p:nvGrpSpPr>
          <p:grpSpPr>
            <a:xfrm>
              <a:off x="1574819" y="3156051"/>
              <a:ext cx="7370835" cy="1004417"/>
              <a:chOff x="6795999" y="-2054252"/>
              <a:chExt cx="10050979" cy="1369636"/>
            </a:xfrm>
          </p:grpSpPr>
          <p:sp>
            <p:nvSpPr>
              <p:cNvPr id="20" name="Donut 92">
                <a:extLst>
                  <a:ext uri="{FF2B5EF4-FFF2-40B4-BE49-F238E27FC236}">
                    <a16:creationId xmlns:a16="http://schemas.microsoft.com/office/drawing/2014/main" id="{6E6FA22A-609F-441E-8A19-DB675C566827}"/>
                  </a:ext>
                </a:extLst>
              </p:cNvPr>
              <p:cNvSpPr/>
              <p:nvPr/>
            </p:nvSpPr>
            <p:spPr>
              <a:xfrm flipH="1">
                <a:off x="6795999" y="-2054252"/>
                <a:ext cx="1369065" cy="1369636"/>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1" name="Round Same Side Corner Rectangle 94">
                <a:extLst>
                  <a:ext uri="{FF2B5EF4-FFF2-40B4-BE49-F238E27FC236}">
                    <a16:creationId xmlns:a16="http://schemas.microsoft.com/office/drawing/2014/main" id="{C7BAE6BF-C6A0-41F6-9EE3-6F04565209C5}"/>
                  </a:ext>
                </a:extLst>
              </p:cNvPr>
              <p:cNvSpPr/>
              <p:nvPr/>
            </p:nvSpPr>
            <p:spPr>
              <a:xfrm rot="5400000" flipH="1">
                <a:off x="11775182" y="-5977882"/>
                <a:ext cx="926693" cy="9216898"/>
              </a:xfrm>
              <a:prstGeom prst="round2SameRect">
                <a:avLst/>
              </a:prstGeom>
              <a:solidFill>
                <a:srgbClr val="01B3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sp>
          <p:nvSpPr>
            <p:cNvPr id="22" name="文本框 21">
              <a:extLst>
                <a:ext uri="{FF2B5EF4-FFF2-40B4-BE49-F238E27FC236}">
                  <a16:creationId xmlns:a16="http://schemas.microsoft.com/office/drawing/2014/main" id="{B335BD8E-BF18-448A-B48B-3630A60C6FDF}"/>
                </a:ext>
              </a:extLst>
            </p:cNvPr>
            <p:cNvSpPr txBox="1"/>
            <p:nvPr/>
          </p:nvSpPr>
          <p:spPr>
            <a:xfrm>
              <a:off x="1678215" y="4332184"/>
              <a:ext cx="8192992" cy="2757322"/>
            </a:xfrm>
            <a:prstGeom prst="rect">
              <a:avLst/>
            </a:prstGeom>
            <a:noFill/>
          </p:spPr>
          <p:txBody>
            <a:bodyPr wrap="square">
              <a:spAutoFit/>
            </a:bodyPr>
            <a:lstStyle/>
            <a:p>
              <a:pPr lvl="0">
                <a:lnSpc>
                  <a:spcPct val="130000"/>
                </a:lnSpc>
                <a:defRPr/>
              </a:pP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根據</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聯合國教科文組織</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保護非物質文化遺產公約</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公約</a:t>
              </a:r>
              <a:r>
                <a:rPr lang="en-US" altLang="zh-TW"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定義</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，「非物質文化遺產」是指被各</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社區</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群體</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有時</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是</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個人</a:t>
              </a:r>
              <a:r>
                <a:rPr kumimoji="0" lang="zh-TW"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視為</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其文化遺產組成部分的各種社會實踐、觀念表達、表現形式、知識、技能及相關的工具、實物、手工藝品和文化場所</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lnSpc>
                  <a:spcPct val="130000"/>
                </a:lnSpc>
                <a:defRPr/>
              </a:pPr>
              <a:r>
                <a:rPr lang="en-US" altLang="zh-TW" sz="3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文本框 22">
              <a:extLst>
                <a:ext uri="{FF2B5EF4-FFF2-40B4-BE49-F238E27FC236}">
                  <a16:creationId xmlns:a16="http://schemas.microsoft.com/office/drawing/2014/main" id="{4B8E9984-8A55-46B5-A8C5-E81444AEFB9A}"/>
                </a:ext>
              </a:extLst>
            </p:cNvPr>
            <p:cNvSpPr txBox="1"/>
            <p:nvPr/>
          </p:nvSpPr>
          <p:spPr>
            <a:xfrm>
              <a:off x="3324962" y="3211318"/>
              <a:ext cx="6750090" cy="789530"/>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非物質文化</a:t>
              </a:r>
              <a:r>
                <a:rPr kumimoji="0" lang="zh-CN" altLang="en-US"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遺產 </a:t>
              </a:r>
              <a:r>
                <a:rPr kumimoji="0" lang="en-US" altLang="zh-TW"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a:t>
              </a:r>
              <a:r>
                <a:rPr kumimoji="0" lang="zh-TW" altLang="en-US"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一</a:t>
              </a:r>
              <a:r>
                <a:rPr kumimoji="0" lang="en-US" altLang="zh-TW"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a:t>
              </a:r>
              <a:endParaRPr kumimoji="0" lang="en-US" altLang="zh-CN" sz="4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grpSp>
      <p:sp>
        <p:nvSpPr>
          <p:cNvPr id="2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1130980" y="5829207"/>
            <a:ext cx="9022080" cy="523220"/>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非</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物質文化遺產</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辦事處</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www.lcsd.gov.hk/CE/Museum/ICHO/zh_TW/web/icho/what_is_intangible_cultural_heritage.html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710060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183" y="1682603"/>
            <a:ext cx="10761617" cy="3162532"/>
          </a:xfrm>
          <a:prstGeom prst="rect">
            <a:avLst/>
          </a:prstGeom>
        </p:spPr>
        <p:txBody>
          <a:bodyPr wrap="square">
            <a:spAutoFit/>
          </a:bodyPr>
          <a:lstStyle/>
          <a:p>
            <a:pPr lvl="0">
              <a:lnSpc>
                <a:spcPct val="130000"/>
              </a:lnSpc>
              <a:defRPr/>
            </a:pP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國家於</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2004</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年認可</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公約</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。香港特別行政區政府（特區政府）同意</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公約</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應適用於香港，由</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2004</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12</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月起生效。隨著</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公約</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於</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2006</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月正式生效，特區政府於同年在康樂及文化事務署 </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康文署</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香港文化博物館內設立了非物質文化遺產組，以執行</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公約</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要求的具體工作。</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2015</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月，康文署將非物質文化遺產組升格為非物質文化遺產辦事處，深化在確認、立檔、研究、保存、推廣和傳承非物質文化遺產等方面的工作。</a:t>
            </a:r>
            <a:endParaRPr lang="en-US" altLang="zh-CN"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字方塊 1"/>
          <p:cNvSpPr txBox="1"/>
          <p:nvPr/>
        </p:nvSpPr>
        <p:spPr>
          <a:xfrm>
            <a:off x="658888" y="5262593"/>
            <a:ext cx="11209119" cy="984885"/>
          </a:xfrm>
          <a:prstGeom prst="rect">
            <a:avLst/>
          </a:prstGeom>
          <a:noFill/>
        </p:spPr>
        <p:txBody>
          <a:bodyPr wrap="square" rtlCol="0">
            <a:spAutoFit/>
          </a:bodyPr>
          <a:lstStyle/>
          <a:p>
            <a:r>
              <a:rPr lang="zh-TW" altLang="en-US" sz="1600" u="sng" dirty="0" smtClean="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sz="16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聯合國教育、科學與文化</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組織</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。甚麼是非物質文化遺產</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ich.unesco.org/en/what-is-intangible-heritage-00003 </a:t>
            </a:r>
            <a:endParaRPr lang="en-US"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非物質文化遺產辦事處</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www.lcsd.gov.hk/CE/Museum/ICHO/zh_TW/web/icho/what_is_intangible_cultural_heritage.html</a:t>
            </a:r>
          </a:p>
          <a:p>
            <a:pPr marL="285750" indent="-285750">
              <a:buFont typeface="Arial" panose="020B0604020202020204" pitchFamily="34" charset="0"/>
              <a:buChar char="•"/>
            </a:pP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保護非物質文化遺產公約</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https://ich.unesco.org/en/convention </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Donut 92">
            <a:extLst>
              <a:ext uri="{FF2B5EF4-FFF2-40B4-BE49-F238E27FC236}">
                <a16:creationId xmlns:a16="http://schemas.microsoft.com/office/drawing/2014/main" id="{6E6FA22A-609F-441E-8A19-DB675C566827}"/>
              </a:ext>
            </a:extLst>
          </p:cNvPr>
          <p:cNvSpPr/>
          <p:nvPr/>
        </p:nvSpPr>
        <p:spPr>
          <a:xfrm flipH="1">
            <a:off x="1149352" y="80784"/>
            <a:ext cx="1246401" cy="1409560"/>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 name="Round Same Side Corner Rectangle 94">
            <a:extLst>
              <a:ext uri="{FF2B5EF4-FFF2-40B4-BE49-F238E27FC236}">
                <a16:creationId xmlns:a16="http://schemas.microsoft.com/office/drawing/2014/main" id="{C7BAE6BF-C6A0-41F6-9EE3-6F04565209C5}"/>
              </a:ext>
            </a:extLst>
          </p:cNvPr>
          <p:cNvSpPr/>
          <p:nvPr/>
        </p:nvSpPr>
        <p:spPr>
          <a:xfrm rot="5400000" flipH="1">
            <a:off x="5786596" y="-3484399"/>
            <a:ext cx="953705" cy="8391091"/>
          </a:xfrm>
          <a:prstGeom prst="round2SameRect">
            <a:avLst/>
          </a:prstGeom>
          <a:solidFill>
            <a:srgbClr val="01B3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7" name="文本框 22">
            <a:extLst>
              <a:ext uri="{FF2B5EF4-FFF2-40B4-BE49-F238E27FC236}">
                <a16:creationId xmlns:a16="http://schemas.microsoft.com/office/drawing/2014/main" id="{4B8E9984-8A55-46B5-A8C5-E81444AEFB9A}"/>
              </a:ext>
            </a:extLst>
          </p:cNvPr>
          <p:cNvSpPr txBox="1"/>
          <p:nvPr/>
        </p:nvSpPr>
        <p:spPr>
          <a:xfrm>
            <a:off x="2723604" y="157149"/>
            <a:ext cx="8379824" cy="1107996"/>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非物質文化</a:t>
            </a:r>
            <a:r>
              <a:rPr kumimoji="0" lang="zh-CN" altLang="en-US"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遺產 </a:t>
            </a:r>
            <a:r>
              <a:rPr kumimoji="0" lang="en-US" altLang="zh-TW"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a:t>
            </a:r>
            <a:r>
              <a:rPr lang="zh-TW" altLang="en-US" sz="4400" b="1" dirty="0">
                <a:solidFill>
                  <a:prstClr val="white"/>
                </a:solidFill>
                <a:latin typeface="DFKai-SB" panose="03000509000000000000" pitchFamily="65" charset="-120"/>
                <a:ea typeface="DFKai-SB" panose="03000509000000000000" pitchFamily="65" charset="-120"/>
              </a:rPr>
              <a:t>二</a:t>
            </a:r>
            <a:r>
              <a:rPr kumimoji="0" lang="en-US" altLang="zh-TW" sz="4400" b="1"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a:t>
            </a:r>
            <a:endParaRPr kumimoji="0" lang="en-US" altLang="zh-CN" sz="4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0471045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A802F897-F1B6-4A96-AF18-C6D661C35940}"/>
              </a:ext>
            </a:extLst>
          </p:cNvPr>
          <p:cNvSpPr txBox="1">
            <a:spLocks noChangeArrowheads="1"/>
          </p:cNvSpPr>
          <p:nvPr/>
        </p:nvSpPr>
        <p:spPr>
          <a:xfrm>
            <a:off x="346715" y="187203"/>
            <a:ext cx="11362721" cy="1029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CN" altLang="en-US" sz="4000" b="1" dirty="0" smtClean="0">
                <a:solidFill>
                  <a:prstClr val="black"/>
                </a:solidFill>
                <a:latin typeface="標楷體" panose="03000509000000000000" pitchFamily="65" charset="-120"/>
                <a:ea typeface="標楷體" panose="03000509000000000000" pitchFamily="65" charset="-120"/>
              </a:rPr>
              <a:t>四</a:t>
            </a:r>
            <a:r>
              <a:rPr lang="en-US" altLang="zh-CN" sz="4000" b="1" dirty="0" smtClean="0">
                <a:solidFill>
                  <a:prstClr val="black"/>
                </a:solidFill>
                <a:latin typeface="標楷體" panose="03000509000000000000" pitchFamily="65" charset="-120"/>
                <a:ea typeface="標楷體" panose="03000509000000000000" pitchFamily="65" charset="-120"/>
              </a:rPr>
              <a:t>.</a:t>
            </a:r>
            <a:r>
              <a:rPr kumimoji="0" lang="zh-CN" altLang="en-US" sz="40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j-cs"/>
              </a:rPr>
              <a:t>教育</a:t>
            </a:r>
            <a:r>
              <a:rPr kumimoji="0" lang="zh-CN"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rPr>
              <a:t>事業蓬勃發展</a:t>
            </a:r>
            <a:endParaRPr kumimoji="0" lang="en-US" altLang="zh-CN"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j-cs"/>
            </a:endParaRPr>
          </a:p>
        </p:txBody>
      </p:sp>
      <p:pic>
        <p:nvPicPr>
          <p:cNvPr id="3" name="圖片 2">
            <a:extLst>
              <a:ext uri="{FF2B5EF4-FFF2-40B4-BE49-F238E27FC236}">
                <a16:creationId xmlns:a16="http://schemas.microsoft.com/office/drawing/2014/main" id="{2540C899-E8F7-324A-ADE6-85B082EDEBFB}"/>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9682347" y="2493818"/>
            <a:ext cx="2509653" cy="1921453"/>
          </a:xfrm>
          <a:prstGeom prst="rect">
            <a:avLst/>
          </a:prstGeom>
        </p:spPr>
      </p:pic>
      <p:sp>
        <p:nvSpPr>
          <p:cNvPr id="5" name="文本框 4">
            <a:extLst>
              <a:ext uri="{FF2B5EF4-FFF2-40B4-BE49-F238E27FC236}">
                <a16:creationId xmlns:a16="http://schemas.microsoft.com/office/drawing/2014/main" id="{3EA458D3-A5FC-4D14-A290-C97E9AA1287E}"/>
              </a:ext>
            </a:extLst>
          </p:cNvPr>
          <p:cNvSpPr txBox="1"/>
          <p:nvPr/>
        </p:nvSpPr>
        <p:spPr>
          <a:xfrm>
            <a:off x="1164322" y="2115221"/>
            <a:ext cx="8547903" cy="2727377"/>
          </a:xfrm>
          <a:prstGeom prst="rect">
            <a:avLst/>
          </a:prstGeom>
          <a:solidFill>
            <a:schemeClr val="bg2"/>
          </a:solidFill>
          <a:ln w="38100">
            <a:solidFill>
              <a:srgbClr val="0070C0"/>
            </a:solidFill>
          </a:ln>
          <a:effectLst/>
        </p:spPr>
        <p:txBody>
          <a:bodyPr wrap="square" lIns="144000" tIns="144000" rIns="144000" bIns="14400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zh-CN" altLang="en-US" sz="2800" b="1"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rPr>
              <a:t>聯合</a:t>
            </a:r>
            <a:r>
              <a:rPr kumimoji="0" lang="zh-CN" altLang="en-US" sz="28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國教科文組織</a:t>
            </a:r>
            <a:r>
              <a:rPr kumimoji="0" lang="en-US" altLang="zh-CN" sz="28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zh-CN" altLang="en-US" sz="28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全民教育全球監測報告</a:t>
            </a:r>
            <a:r>
              <a:rPr kumimoji="0" lang="en-US" altLang="zh-CN" sz="28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zh-CN"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提出的</a:t>
            </a:r>
            <a:r>
              <a:rPr kumimoji="0" lang="zh-CN" altLang="en-US" sz="28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全民教育發展指數</a:t>
            </a:r>
            <a:r>
              <a:rPr kumimoji="0" lang="zh-CN"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EFA Development </a:t>
            </a:r>
            <a:r>
              <a:rPr kumimoji="0" lang="en-US" altLang="zh-C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Index</a:t>
            </a:r>
            <a:r>
              <a:rPr kumimoji="0" lang="zh-TW"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，簡稱</a:t>
            </a:r>
            <a:r>
              <a:rPr kumimoji="0" lang="en-US" altLang="zh-TW"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EDI</a:t>
            </a:r>
            <a:r>
              <a:rPr kumimoji="0" lang="zh-C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rPr>
              <a:t>是衡量全民教育發展水準的指標，該指數主要以普及初等教育、</a:t>
            </a:r>
            <a:r>
              <a:rPr kumimoji="0" lang="zh-CN" altLang="en-US" sz="2800"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成人掃盲</a:t>
            </a:r>
            <a:r>
              <a:rPr kumimoji="0" lang="zh-CN"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rPr>
              <a:t>、</a:t>
            </a:r>
            <a:r>
              <a:rPr kumimoji="0" lang="zh-CN"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性別</a:t>
            </a:r>
            <a:r>
              <a:rPr kumimoji="0" lang="zh-CN"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rPr>
              <a:t>平等</a:t>
            </a:r>
            <a:r>
              <a:rPr kumimoji="0" lang="zh-TW"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rPr>
              <a:t>及</a:t>
            </a:r>
            <a:r>
              <a:rPr kumimoji="0" lang="zh-CN"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rPr>
              <a:t>教育品質為監測基礎。</a:t>
            </a:r>
            <a:endParaRPr kumimoji="0" lang="zh-CN"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sp>
        <p:nvSpPr>
          <p:cNvPr id="7" name="文字方塊 6"/>
          <p:cNvSpPr txBox="1"/>
          <p:nvPr/>
        </p:nvSpPr>
        <p:spPr>
          <a:xfrm>
            <a:off x="1164322" y="5186798"/>
            <a:ext cx="1016592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資料</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來源：翻譯、節錄並改寫自以下資料</a:t>
            </a:r>
            <a:endPar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聯合國教科文</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組織</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全民</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教育發展</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指數（</a:t>
            </a:r>
            <a:r>
              <a:rPr kumimoji="0" lang="en-GB"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Education for All </a:t>
            </a: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Development Index</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HK"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://www.unesco.org/new/en/archives/education/themes/leading-the-international-agenda/efareport/statistics/efa-development-index/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聯合國教科文</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組織（</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2012</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全民教育全球監測</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報告</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2012》</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Education </a:t>
            </a: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for All </a:t>
            </a:r>
            <a:r>
              <a:rPr kumimoji="0" lang="en-GB"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Global Monitoring Report 2012</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HK"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://www.unesco.org/new/fileadmin/MULTIMEDIA/HQ/ED/pdf/gmr2012-report-edi.pdf</a:t>
            </a:r>
            <a:endPar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群組 7"/>
          <p:cNvGrpSpPr/>
          <p:nvPr/>
        </p:nvGrpSpPr>
        <p:grpSpPr>
          <a:xfrm>
            <a:off x="1612096" y="1259637"/>
            <a:ext cx="7546779" cy="691669"/>
            <a:chOff x="4937829" y="1340768"/>
            <a:chExt cx="7546779" cy="691669"/>
          </a:xfrm>
        </p:grpSpPr>
        <p:sp>
          <p:nvSpPr>
            <p:cNvPr id="10" name="标题 1">
              <a:extLst>
                <a:ext uri="{FF2B5EF4-FFF2-40B4-BE49-F238E27FC236}">
                  <a16:creationId xmlns:a16="http://schemas.microsoft.com/office/drawing/2014/main" id="{3A9740D3-F4BF-8F47-B520-83FE7A705289}"/>
                </a:ext>
              </a:extLst>
            </p:cNvPr>
            <p:cNvSpPr txBox="1">
              <a:spLocks/>
            </p:cNvSpPr>
            <p:nvPr/>
          </p:nvSpPr>
          <p:spPr bwMode="auto">
            <a:xfrm>
              <a:off x="5794055" y="1340768"/>
              <a:ext cx="6690553" cy="6916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685800" marR="0" lvl="0" indent="-685800" algn="l" defTabSz="914400" rtl="0" eaLnBrk="1" fontAlgn="base" latinLnBrk="0" hangingPunct="1">
                <a:lnSpc>
                  <a:spcPct val="90000"/>
                </a:lnSpc>
                <a:spcBef>
                  <a:spcPct val="0"/>
                </a:spcBef>
                <a:spcAft>
                  <a:spcPts val="600"/>
                </a:spcAft>
                <a:buClrTx/>
                <a:buSzTx/>
                <a:buFontTx/>
                <a:buNone/>
                <a:tabLst/>
                <a:defRPr/>
              </a:pPr>
              <a:r>
                <a:rPr lang="zh-CN" altLang="en-US" sz="2800" dirty="0" smtClean="0">
                  <a:latin typeface="標楷體" pitchFamily="65" charset="-120"/>
                  <a:ea typeface="標楷體" pitchFamily="65" charset="-120"/>
                </a:rPr>
                <a:t>參考</a:t>
              </a:r>
              <a:r>
                <a:rPr kumimoji="0" lang="zh-CN" altLang="en-US" sz="2800" b="1" i="0" u="none" strike="noStrike" kern="1200" cap="none" spc="0" normalizeH="0" baseline="0" noProof="0" dirty="0" smtClean="0">
                  <a:ln>
                    <a:noFill/>
                  </a:ln>
                  <a:effectLst/>
                  <a:uLnTx/>
                  <a:uFillTx/>
                  <a:latin typeface="標楷體" pitchFamily="65" charset="-120"/>
                  <a:ea typeface="標楷體" pitchFamily="65" charset="-120"/>
                  <a:cs typeface="+mj-cs"/>
                  <a:sym typeface="Arial" panose="020B0604020202020204" pitchFamily="34" charset="0"/>
                </a:rPr>
                <a:t>資料</a:t>
              </a:r>
              <a:r>
                <a:rPr kumimoji="0" lang="zh-TW" altLang="en-US" sz="2800" b="1" i="0" u="none" strike="noStrike" kern="1200" cap="none" spc="0" normalizeH="0" baseline="0" noProof="0" dirty="0">
                  <a:ln>
                    <a:noFill/>
                  </a:ln>
                  <a:effectLst/>
                  <a:uLnTx/>
                  <a:uFillTx/>
                  <a:latin typeface="標楷體" pitchFamily="65" charset="-120"/>
                  <a:ea typeface="標楷體" pitchFamily="65" charset="-120"/>
                  <a:cs typeface="+mj-cs"/>
                  <a:sym typeface="Arial" panose="020B0604020202020204" pitchFamily="34" charset="0"/>
                </a:rPr>
                <a:t>：國際教育品質監察</a:t>
              </a:r>
              <a:r>
                <a:rPr kumimoji="0" lang="zh-TW" altLang="en-US" sz="2800" b="1" i="0" u="none" strike="noStrike" kern="1200" cap="none" spc="0" normalizeH="0" baseline="0" noProof="0" dirty="0" smtClean="0">
                  <a:ln>
                    <a:noFill/>
                  </a:ln>
                  <a:effectLst/>
                  <a:uLnTx/>
                  <a:uFillTx/>
                  <a:latin typeface="標楷體" pitchFamily="65" charset="-120"/>
                  <a:ea typeface="標楷體" pitchFamily="65" charset="-120"/>
                  <a:cs typeface="+mj-cs"/>
                  <a:sym typeface="Arial" panose="020B0604020202020204" pitchFamily="34" charset="0"/>
                </a:rPr>
                <a:t>指標</a:t>
              </a:r>
              <a:endParaRPr kumimoji="0" lang="zh-TW" altLang="en-US" sz="2800" b="1" i="0" u="none" strike="noStrike" kern="1200" cap="none" spc="0" normalizeH="0" baseline="0" noProof="0" dirty="0">
                <a:ln>
                  <a:noFill/>
                </a:ln>
                <a:effectLst/>
                <a:uLnTx/>
                <a:uFillTx/>
                <a:latin typeface="標楷體" pitchFamily="65" charset="-120"/>
                <a:ea typeface="標楷體" pitchFamily="65" charset="-120"/>
                <a:cs typeface="+mj-cs"/>
                <a:sym typeface="Arial" panose="020B0604020202020204" pitchFamily="34" charset="0"/>
              </a:endParaRPr>
            </a:p>
          </p:txBody>
        </p:sp>
        <p:pic>
          <p:nvPicPr>
            <p:cNvPr id="11" name="圖片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37829" y="1340768"/>
              <a:ext cx="900000" cy="641489"/>
            </a:xfrm>
            <a:prstGeom prst="rect">
              <a:avLst/>
            </a:prstGeom>
          </p:spPr>
        </p:pic>
      </p:gr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561554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1">
            <a:extLst>
              <a:ext uri="{FF2B5EF4-FFF2-40B4-BE49-F238E27FC236}">
                <a16:creationId xmlns:a16="http://schemas.microsoft.com/office/drawing/2014/main" id="{CB84E940-4F6C-41FB-A790-0A7E9E171ABF}"/>
              </a:ext>
            </a:extLst>
          </p:cNvPr>
          <p:cNvSpPr>
            <a:spLocks noChangeArrowheads="1"/>
          </p:cNvSpPr>
          <p:nvPr/>
        </p:nvSpPr>
        <p:spPr bwMode="auto">
          <a:xfrm>
            <a:off x="1292642" y="1600957"/>
            <a:ext cx="993367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R="0" lvl="0" algn="l" defTabSz="914400" rtl="0" eaLnBrk="1" fontAlgn="auto" latinLnBrk="0" hangingPunct="1">
              <a:lnSpc>
                <a:spcPct val="100000"/>
              </a:lnSpc>
              <a:spcBef>
                <a:spcPct val="0"/>
              </a:spcBef>
              <a:spcAft>
                <a:spcPts val="0"/>
              </a:spcAft>
              <a:buClrTx/>
              <a:buSzTx/>
              <a:tabLst/>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教育總體發展水平躍居世界中上列，建立</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起具規模的</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教育體系</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15" name="MH_SubTitle_1">
            <a:extLst>
              <a:ext uri="{FF2B5EF4-FFF2-40B4-BE49-F238E27FC236}">
                <a16:creationId xmlns:a16="http://schemas.microsoft.com/office/drawing/2014/main" id="{E1E4EA1E-A58C-4AE4-9C70-72B09371B36E}"/>
              </a:ext>
            </a:extLst>
          </p:cNvPr>
          <p:cNvSpPr>
            <a:spLocks noChangeArrowheads="1"/>
          </p:cNvSpPr>
          <p:nvPr/>
        </p:nvSpPr>
        <p:spPr bwMode="auto">
          <a:xfrm>
            <a:off x="4130948" y="3871478"/>
            <a:ext cx="6752097" cy="908864"/>
          </a:xfrm>
          <a:prstGeom prst="roundRect">
            <a:avLst>
              <a:gd name="adj" fmla="val 50000"/>
            </a:avLst>
          </a:prstGeom>
          <a:noFill/>
          <a:ln w="28575">
            <a:solidFill>
              <a:schemeClr val="accent1"/>
            </a:solidFill>
          </a:ln>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各級各類學校在校生</a:t>
            </a:r>
            <a:r>
              <a:rPr kumimoji="0" lang="en-US" altLang="zh-CN" sz="3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2.89</a:t>
            </a:r>
            <a:r>
              <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億人</a:t>
            </a:r>
          </a:p>
        </p:txBody>
      </p:sp>
      <p:sp>
        <p:nvSpPr>
          <p:cNvPr id="16" name="MH_SubTitle_2">
            <a:extLst>
              <a:ext uri="{FF2B5EF4-FFF2-40B4-BE49-F238E27FC236}">
                <a16:creationId xmlns:a16="http://schemas.microsoft.com/office/drawing/2014/main" id="{13CA29AC-4C58-4D56-8F8A-F797C64F3529}"/>
              </a:ext>
            </a:extLst>
          </p:cNvPr>
          <p:cNvSpPr>
            <a:spLocks noChangeArrowheads="1"/>
          </p:cNvSpPr>
          <p:nvPr/>
        </p:nvSpPr>
        <p:spPr bwMode="auto">
          <a:xfrm>
            <a:off x="4130948" y="2678856"/>
            <a:ext cx="6598011" cy="908864"/>
          </a:xfrm>
          <a:prstGeom prst="roundRect">
            <a:avLst>
              <a:gd name="adj" fmla="val 50000"/>
            </a:avLst>
          </a:prstGeom>
          <a:noFill/>
          <a:ln w="28575">
            <a:solidFill>
              <a:schemeClr val="accent1"/>
            </a:solidFill>
          </a:ln>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各級各類學校</a:t>
            </a:r>
            <a:r>
              <a:rPr kumimoji="0" lang="en-US" altLang="zh-CN" sz="3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53.71</a:t>
            </a:r>
            <a:r>
              <a:rPr kumimoji="0" lang="zh-CN" altLang="en-US" sz="3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萬所</a:t>
            </a:r>
          </a:p>
        </p:txBody>
      </p:sp>
      <p:sp>
        <p:nvSpPr>
          <p:cNvPr id="17" name="MH_SubTitle_3">
            <a:extLst>
              <a:ext uri="{FF2B5EF4-FFF2-40B4-BE49-F238E27FC236}">
                <a16:creationId xmlns:a16="http://schemas.microsoft.com/office/drawing/2014/main" id="{8DBDB5F6-31B5-4874-8012-8FD07993AF41}"/>
              </a:ext>
            </a:extLst>
          </p:cNvPr>
          <p:cNvSpPr>
            <a:spLocks noChangeArrowheads="1"/>
          </p:cNvSpPr>
          <p:nvPr/>
        </p:nvSpPr>
        <p:spPr bwMode="auto">
          <a:xfrm>
            <a:off x="4130948" y="5001594"/>
            <a:ext cx="6502216" cy="908864"/>
          </a:xfrm>
          <a:prstGeom prst="roundRect">
            <a:avLst>
              <a:gd name="adj" fmla="val 50000"/>
            </a:avLst>
          </a:prstGeom>
          <a:noFill/>
          <a:ln w="28575">
            <a:solidFill>
              <a:schemeClr val="accent1"/>
            </a:solidFill>
          </a:ln>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專任教師</a:t>
            </a:r>
            <a:r>
              <a:rPr kumimoji="0" lang="en-US" altLang="zh-CN" sz="3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1792.18</a:t>
            </a:r>
            <a:r>
              <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萬人</a:t>
            </a:r>
          </a:p>
        </p:txBody>
      </p:sp>
      <p:sp>
        <p:nvSpPr>
          <p:cNvPr id="18" name="文本框 17">
            <a:extLst>
              <a:ext uri="{FF2B5EF4-FFF2-40B4-BE49-F238E27FC236}">
                <a16:creationId xmlns:a16="http://schemas.microsoft.com/office/drawing/2014/main" id="{E56FCE32-0F04-4437-A65C-73B361C589BB}"/>
              </a:ext>
            </a:extLst>
          </p:cNvPr>
          <p:cNvSpPr txBox="1"/>
          <p:nvPr/>
        </p:nvSpPr>
        <p:spPr>
          <a:xfrm>
            <a:off x="1759380" y="3843271"/>
            <a:ext cx="2000808"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p>
        </p:txBody>
      </p:sp>
      <p:sp>
        <p:nvSpPr>
          <p:cNvPr id="4" name="左大括号 3">
            <a:extLst>
              <a:ext uri="{FF2B5EF4-FFF2-40B4-BE49-F238E27FC236}">
                <a16:creationId xmlns:a16="http://schemas.microsoft.com/office/drawing/2014/main" id="{582F8EA4-3AB6-44CF-9894-5371A8C82F8E}"/>
              </a:ext>
            </a:extLst>
          </p:cNvPr>
          <p:cNvSpPr/>
          <p:nvPr/>
        </p:nvSpPr>
        <p:spPr>
          <a:xfrm>
            <a:off x="3575329" y="3137924"/>
            <a:ext cx="369719" cy="217481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9" name="文本框 3">
            <a:extLst>
              <a:ext uri="{FF2B5EF4-FFF2-40B4-BE49-F238E27FC236}">
                <a16:creationId xmlns:a16="http://schemas.microsoft.com/office/drawing/2014/main" id="{FB03F537-0607-485D-AADE-084346821044}"/>
              </a:ext>
            </a:extLst>
          </p:cNvPr>
          <p:cNvSpPr txBox="1">
            <a:spLocks noChangeArrowheads="1"/>
          </p:cNvSpPr>
          <p:nvPr/>
        </p:nvSpPr>
        <p:spPr bwMode="auto">
          <a:xfrm>
            <a:off x="2196548" y="516479"/>
            <a:ext cx="7446216" cy="80635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教育</a:t>
            </a:r>
            <a:r>
              <a:rPr kumimoji="0" lang="zh-TW" altLang="en-US" sz="48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事業蓬勃發展</a:t>
            </a:r>
          </a:p>
        </p:txBody>
      </p:sp>
      <p:sp>
        <p:nvSpPr>
          <p:cNvPr id="2" name="Rectangle 1"/>
          <p:cNvSpPr/>
          <p:nvPr/>
        </p:nvSpPr>
        <p:spPr>
          <a:xfrm>
            <a:off x="1292642" y="6138802"/>
            <a:ext cx="10061158" cy="338554"/>
          </a:xfrm>
          <a:prstGeom prst="rect">
            <a:avLst/>
          </a:prstGeom>
        </p:spPr>
        <p:txBody>
          <a:bodyPr wrap="square">
            <a:spAutoFit/>
          </a:bodyPr>
          <a:lstStyle/>
          <a:p>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600" dirty="0" smtClean="0">
                <a:latin typeface="DFKai-SB" panose="03000509000000000000" pitchFamily="65" charset="-120"/>
                <a:ea typeface="DFKai-SB" panose="03000509000000000000" pitchFamily="65" charset="-120"/>
                <a:cs typeface="Times New Roman" panose="02020603050405020304" pitchFamily="18" charset="0"/>
              </a:rPr>
              <a:t>: </a:t>
            </a: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rPr>
              <a:t>中華人民共和國教育部網頁</a:t>
            </a:r>
            <a:r>
              <a:rPr lang="en-US" altLang="zh-TW" sz="16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www.moe.gov.cn/jyb_xwfb/s5147/202103/t20210302_516416.html</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1004175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
            <a:extLst>
              <a:ext uri="{FF2B5EF4-FFF2-40B4-BE49-F238E27FC236}">
                <a16:creationId xmlns:a16="http://schemas.microsoft.com/office/drawing/2014/main" id="{67737422-AA3B-4BB3-90B5-23F7F7147CB8}"/>
              </a:ext>
            </a:extLst>
          </p:cNvPr>
          <p:cNvSpPr>
            <a:spLocks noGrp="1" noChangeArrowheads="1"/>
          </p:cNvSpPr>
          <p:nvPr>
            <p:ph type="title" idx="4294967295"/>
          </p:nvPr>
        </p:nvSpPr>
        <p:spPr bwMode="auto">
          <a:xfrm>
            <a:off x="1307846" y="411041"/>
            <a:ext cx="100291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4000" b="1" dirty="0">
                <a:latin typeface="DFKai-SB" panose="03000509000000000000" pitchFamily="65" charset="-120"/>
                <a:ea typeface="DFKai-SB" panose="03000509000000000000" pitchFamily="65" charset="-120"/>
              </a:rPr>
              <a:t>學前教育、義務教育、高中階段教育和高等教育普及程度</a:t>
            </a:r>
            <a:endParaRPr lang="zh-CN" altLang="zh-CN" sz="4000" b="1" dirty="0">
              <a:latin typeface="DFKai-SB" panose="03000509000000000000" pitchFamily="65" charset="-120"/>
              <a:ea typeface="DFKai-SB" panose="03000509000000000000" pitchFamily="65" charset="-120"/>
            </a:endParaRPr>
          </a:p>
        </p:txBody>
      </p:sp>
      <p:sp>
        <p:nvSpPr>
          <p:cNvPr id="10" name="文本框 9">
            <a:extLst>
              <a:ext uri="{FF2B5EF4-FFF2-40B4-BE49-F238E27FC236}">
                <a16:creationId xmlns:a16="http://schemas.microsoft.com/office/drawing/2014/main" id="{3E5746D4-DE4F-46CC-ABF7-9A62506A3399}"/>
              </a:ext>
            </a:extLst>
          </p:cNvPr>
          <p:cNvSpPr txBox="1"/>
          <p:nvPr/>
        </p:nvSpPr>
        <p:spPr>
          <a:xfrm>
            <a:off x="235131" y="1972740"/>
            <a:ext cx="6087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24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全國幼稚園在園幼兒數及學前教育毛入學率</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8" name="文本框 17">
            <a:extLst>
              <a:ext uri="{FF2B5EF4-FFF2-40B4-BE49-F238E27FC236}">
                <a16:creationId xmlns:a16="http://schemas.microsoft.com/office/drawing/2014/main" id="{35C31C18-2A98-4124-A9B7-4279036CDDDC}"/>
              </a:ext>
            </a:extLst>
          </p:cNvPr>
          <p:cNvSpPr txBox="1"/>
          <p:nvPr/>
        </p:nvSpPr>
        <p:spPr>
          <a:xfrm>
            <a:off x="6657357" y="1972740"/>
            <a:ext cx="47297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24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全國小學在校生規模及淨入學率</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9" name="文本框 18">
            <a:extLst>
              <a:ext uri="{FF2B5EF4-FFF2-40B4-BE49-F238E27FC236}">
                <a16:creationId xmlns:a16="http://schemas.microsoft.com/office/drawing/2014/main" id="{869B13E0-50F5-4E21-A75C-09D693DA7F88}"/>
              </a:ext>
            </a:extLst>
          </p:cNvPr>
          <p:cNvSpPr txBox="1"/>
          <p:nvPr/>
        </p:nvSpPr>
        <p:spPr>
          <a:xfrm>
            <a:off x="2932735" y="5711481"/>
            <a:ext cx="6331131" cy="523220"/>
          </a:xfrm>
          <a:prstGeom prst="rect">
            <a:avLst/>
          </a:prstGeom>
          <a:noFill/>
        </p:spPr>
        <p:txBody>
          <a:bodyPr wrap="square" rtlCol="0">
            <a:spAutoFit/>
          </a:bodyPr>
          <a:lstStyle/>
          <a:p>
            <a:pPr lvl="0">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中華人民共和國教育部網頁</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://www.moe.gov.cn/jyb_xwfb/gzdt_gzdt/s5987/202103/t20210301_516062.html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5723" y="2555848"/>
            <a:ext cx="4778090" cy="2261775"/>
          </a:xfrm>
          <a:prstGeom prst="rect">
            <a:avLst/>
          </a:prstGeom>
          <a:ln w="53975" cmpd="sng">
            <a:solidFill>
              <a:schemeClr val="accent1">
                <a:lumMod val="75000"/>
              </a:schemeClr>
            </a:solidFill>
          </a:ln>
        </p:spPr>
      </p:pic>
      <p:sp>
        <p:nvSpPr>
          <p:cNvPr id="6" name="TextBox 5"/>
          <p:cNvSpPr txBox="1"/>
          <p:nvPr/>
        </p:nvSpPr>
        <p:spPr>
          <a:xfrm>
            <a:off x="895723" y="4875844"/>
            <a:ext cx="4778090" cy="523220"/>
          </a:xfrm>
          <a:prstGeom prst="rect">
            <a:avLst/>
          </a:prstGeom>
          <a:solidFill>
            <a:schemeClr val="bg1"/>
          </a:solidFill>
        </p:spPr>
        <p:txBody>
          <a:bodyPr wrap="square" rtlCol="0">
            <a:spAutoFit/>
          </a:bodyPr>
          <a:lstStyle/>
          <a:p>
            <a:r>
              <a:rPr lang="zh-TW" altLang="en-US" sz="1000" dirty="0" smtClean="0">
                <a:latin typeface="DFKai-SB" panose="03000509000000000000" pitchFamily="65" charset="-120"/>
                <a:ea typeface="DFKai-SB" panose="03000509000000000000" pitchFamily="65" charset="-120"/>
              </a:rPr>
              <a:t>萬人</a:t>
            </a:r>
            <a:r>
              <a:rPr lang="zh-TW" altLang="en-US" sz="1400" dirty="0" smtClean="0">
                <a:latin typeface="DFKai-SB" panose="03000509000000000000" pitchFamily="65" charset="-120"/>
                <a:ea typeface="DFKai-SB" panose="03000509000000000000" pitchFamily="65" charset="-120"/>
              </a:rPr>
              <a:t>                學前教育毛入學率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smtClean="0">
                <a:latin typeface="DFKai-SB" panose="03000509000000000000" pitchFamily="65" charset="-120"/>
                <a:ea typeface="DFKai-SB" panose="03000509000000000000" pitchFamily="65" charset="-120"/>
              </a:rPr>
              <a:t>                     在園幼兒數</a:t>
            </a:r>
            <a:endParaRPr lang="en-US" sz="1400" dirty="0">
              <a:latin typeface="DFKai-SB" panose="03000509000000000000" pitchFamily="65" charset="-120"/>
              <a:ea typeface="DFKai-SB" panose="03000509000000000000" pitchFamily="65" charset="-120"/>
            </a:endParaRPr>
          </a:p>
        </p:txBody>
      </p:sp>
      <p:pic>
        <p:nvPicPr>
          <p:cNvPr id="21" name="Picture 20"/>
          <p:cNvPicPr>
            <a:picLocks noChangeAspect="1"/>
          </p:cNvPicPr>
          <p:nvPr/>
        </p:nvPicPr>
        <p:blipFill>
          <a:blip r:embed="rId3"/>
          <a:stretch>
            <a:fillRect/>
          </a:stretch>
        </p:blipFill>
        <p:spPr>
          <a:xfrm>
            <a:off x="2406910" y="4926611"/>
            <a:ext cx="238158" cy="161948"/>
          </a:xfrm>
          <a:prstGeom prst="rect">
            <a:avLst/>
          </a:prstGeom>
        </p:spPr>
      </p:pic>
      <p:pic>
        <p:nvPicPr>
          <p:cNvPr id="7" name="Picture 6"/>
          <p:cNvPicPr>
            <a:picLocks noChangeAspect="1"/>
          </p:cNvPicPr>
          <p:nvPr/>
        </p:nvPicPr>
        <p:blipFill>
          <a:blip r:embed="rId4"/>
          <a:stretch>
            <a:fillRect/>
          </a:stretch>
        </p:blipFill>
        <p:spPr>
          <a:xfrm>
            <a:off x="2499968" y="5205000"/>
            <a:ext cx="228632" cy="95779"/>
          </a:xfrm>
          <a:prstGeom prst="rect">
            <a:avLst/>
          </a:prstGeom>
        </p:spPr>
      </p:pic>
      <p:sp>
        <p:nvSpPr>
          <p:cNvPr id="29" name="TextBox 28"/>
          <p:cNvSpPr txBox="1"/>
          <p:nvPr/>
        </p:nvSpPr>
        <p:spPr>
          <a:xfrm>
            <a:off x="6483155" y="4884659"/>
            <a:ext cx="5078183" cy="523220"/>
          </a:xfrm>
          <a:prstGeom prst="rect">
            <a:avLst/>
          </a:prstGeom>
          <a:solidFill>
            <a:schemeClr val="bg1"/>
          </a:solidFill>
        </p:spPr>
        <p:txBody>
          <a:bodyPr wrap="square" rtlCol="0">
            <a:spAutoFit/>
          </a:bodyPr>
          <a:lstStyle/>
          <a:p>
            <a:r>
              <a:rPr lang="zh-TW" altLang="en-US" sz="1000" dirty="0" smtClean="0">
                <a:latin typeface="DFKai-SB" panose="03000509000000000000" pitchFamily="65" charset="-120"/>
                <a:ea typeface="DFKai-SB" panose="03000509000000000000" pitchFamily="65" charset="-120"/>
              </a:rPr>
              <a:t>萬人</a:t>
            </a:r>
            <a:r>
              <a:rPr lang="zh-TW" altLang="en-US" sz="1400" dirty="0" smtClean="0">
                <a:latin typeface="DFKai-SB" panose="03000509000000000000" pitchFamily="65" charset="-120"/>
                <a:ea typeface="DFKai-SB" panose="03000509000000000000" pitchFamily="65" charset="-120"/>
              </a:rPr>
              <a:t>                    浄入學率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smtClean="0">
                <a:latin typeface="DFKai-SB" panose="03000509000000000000" pitchFamily="65" charset="-120"/>
                <a:ea typeface="DFKai-SB" panose="03000509000000000000" pitchFamily="65" charset="-120"/>
              </a:rPr>
              <a:t>                       小學在校生數</a:t>
            </a:r>
            <a:endParaRPr lang="en-US" sz="1400" dirty="0">
              <a:latin typeface="DFKai-SB" panose="03000509000000000000" pitchFamily="65" charset="-120"/>
              <a:ea typeface="DFKai-SB" panose="03000509000000000000" pitchFamily="65" charset="-120"/>
            </a:endParaRPr>
          </a:p>
        </p:txBody>
      </p:sp>
      <p:pic>
        <p:nvPicPr>
          <p:cNvPr id="30" name="Picture 29"/>
          <p:cNvPicPr>
            <a:picLocks noChangeAspect="1"/>
          </p:cNvPicPr>
          <p:nvPr/>
        </p:nvPicPr>
        <p:blipFill>
          <a:blip r:embed="rId3"/>
          <a:stretch>
            <a:fillRect/>
          </a:stretch>
        </p:blipFill>
        <p:spPr>
          <a:xfrm>
            <a:off x="8305374" y="4962347"/>
            <a:ext cx="238158" cy="161948"/>
          </a:xfrm>
          <a:prstGeom prst="rect">
            <a:avLst/>
          </a:prstGeom>
        </p:spPr>
      </p:pic>
      <p:pic>
        <p:nvPicPr>
          <p:cNvPr id="9" name="Picture 8"/>
          <p:cNvPicPr>
            <a:picLocks noChangeAspect="1"/>
          </p:cNvPicPr>
          <p:nvPr/>
        </p:nvPicPr>
        <p:blipFill>
          <a:blip r:embed="rId5"/>
          <a:stretch>
            <a:fillRect/>
          </a:stretch>
        </p:blipFill>
        <p:spPr>
          <a:xfrm>
            <a:off x="6530180" y="2584040"/>
            <a:ext cx="4984131" cy="2261775"/>
          </a:xfrm>
          <a:prstGeom prst="rect">
            <a:avLst/>
          </a:prstGeom>
          <a:ln w="57150" cmpd="sng">
            <a:solidFill>
              <a:schemeClr val="accent1">
                <a:lumMod val="75000"/>
              </a:schemeClr>
            </a:solidFill>
          </a:ln>
        </p:spPr>
      </p:pic>
      <p:pic>
        <p:nvPicPr>
          <p:cNvPr id="31" name="Picture 30"/>
          <p:cNvPicPr>
            <a:picLocks noChangeAspect="1"/>
          </p:cNvPicPr>
          <p:nvPr/>
        </p:nvPicPr>
        <p:blipFill>
          <a:blip r:embed="rId4"/>
          <a:stretch>
            <a:fillRect/>
          </a:stretch>
        </p:blipFill>
        <p:spPr>
          <a:xfrm>
            <a:off x="8305374" y="5236480"/>
            <a:ext cx="228632" cy="95779"/>
          </a:xfrm>
          <a:prstGeom prst="rect">
            <a:avLst/>
          </a:prstGeom>
        </p:spPr>
      </p:pic>
      <p:sp>
        <p:nvSpPr>
          <p:cNvPr id="2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253460" y="6402232"/>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595393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46493" y="5559669"/>
            <a:ext cx="3592580" cy="738664"/>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參考資料</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a:t>
            </a:r>
          </a:p>
          <a:p>
            <a:r>
              <a:rPr lang="en-US" altLang="zh-HK" sz="1400" u="sng" dirty="0" smtClean="0">
                <a:latin typeface="Times New Roman" panose="02020603050405020304" pitchFamily="18" charset="0"/>
                <a:cs typeface="Times New Roman" panose="02020603050405020304" pitchFamily="18" charset="0"/>
              </a:rPr>
              <a:t>https</a:t>
            </a:r>
            <a:r>
              <a:rPr lang="en-US" altLang="zh-HK" sz="1400" u="sng" dirty="0">
                <a:latin typeface="Times New Roman" panose="02020603050405020304" pitchFamily="18" charset="0"/>
                <a:cs typeface="Times New Roman" panose="02020603050405020304" pitchFamily="18" charset="0"/>
              </a:rPr>
              <a:t>://</a:t>
            </a:r>
            <a:r>
              <a:rPr lang="en-US" altLang="zh-HK" sz="1400" u="sng" dirty="0" smtClean="0">
                <a:latin typeface="Times New Roman" panose="02020603050405020304" pitchFamily="18" charset="0"/>
                <a:cs typeface="Times New Roman" panose="02020603050405020304" pitchFamily="18" charset="0"/>
              </a:rPr>
              <a:t>www.un.org/chinese/millenniumgoals/unsystem/indicator6.htm</a:t>
            </a:r>
          </a:p>
        </p:txBody>
      </p:sp>
      <p:sp>
        <p:nvSpPr>
          <p:cNvPr id="5" name="Rectangle 4"/>
          <p:cNvSpPr/>
          <p:nvPr/>
        </p:nvSpPr>
        <p:spPr>
          <a:xfrm>
            <a:off x="1188452" y="3510284"/>
            <a:ext cx="8020862" cy="523220"/>
          </a:xfrm>
          <a:prstGeom prst="rect">
            <a:avLst/>
          </a:prstGeom>
        </p:spPr>
        <p:txBody>
          <a:bodyPr wrap="square">
            <a:spAutoFit/>
          </a:bodyPr>
          <a:lstStyle/>
          <a:p>
            <a:pPr lvl="0">
              <a:defRPr/>
            </a:pPr>
            <a:r>
              <a:rPr lang="zh-TW" altLang="en-US" sz="2800" kern="0" dirty="0" smtClean="0">
                <a:latin typeface="DFKai-SB" panose="03000509000000000000" pitchFamily="65" charset="-120"/>
                <a:ea typeface="DFKai-SB" panose="03000509000000000000" pitchFamily="65" charset="-120"/>
                <a:cs typeface="宋体" panose="02010600030101010101" pitchFamily="2" charset="-122"/>
              </a:rPr>
              <a:t>甚麼是</a:t>
            </a:r>
            <a:r>
              <a:rPr lang="zh-CN" altLang="zh-CN" sz="2800" kern="0" dirty="0" smtClean="0">
                <a:latin typeface="DFKai-SB" panose="03000509000000000000" pitchFamily="65" charset="-120"/>
                <a:ea typeface="DFKai-SB" panose="03000509000000000000" pitchFamily="65" charset="-120"/>
                <a:cs typeface="宋体" panose="02010600030101010101" pitchFamily="2" charset="-122"/>
              </a:rPr>
              <a:t>淨</a:t>
            </a:r>
            <a:r>
              <a:rPr lang="zh-CN" altLang="zh-CN" sz="2800" kern="0" dirty="0">
                <a:latin typeface="DFKai-SB" panose="03000509000000000000" pitchFamily="65" charset="-120"/>
                <a:ea typeface="DFKai-SB" panose="03000509000000000000" pitchFamily="65" charset="-120"/>
                <a:cs typeface="宋体" panose="02010600030101010101" pitchFamily="2" charset="-122"/>
              </a:rPr>
              <a:t>入學</a:t>
            </a:r>
            <a:r>
              <a:rPr lang="zh-CN" altLang="zh-CN" sz="2800" kern="0" dirty="0" smtClean="0">
                <a:latin typeface="DFKai-SB" panose="03000509000000000000" pitchFamily="65" charset="-120"/>
                <a:ea typeface="DFKai-SB" panose="03000509000000000000" pitchFamily="65" charset="-120"/>
                <a:cs typeface="宋体" panose="02010600030101010101" pitchFamily="2" charset="-122"/>
              </a:rPr>
              <a:t>率</a:t>
            </a:r>
            <a:r>
              <a:rPr lang="zh-CN" altLang="en-US" sz="2800" kern="0" dirty="0" smtClean="0">
                <a:latin typeface="DFKai-SB" panose="03000509000000000000" pitchFamily="65" charset="-120"/>
                <a:ea typeface="DFKai-SB" panose="03000509000000000000" pitchFamily="65" charset="-120"/>
                <a:cs typeface="宋体" panose="02010600030101010101" pitchFamily="2" charset="-122"/>
              </a:rPr>
              <a:t>？可點擊以下網址找出答案。</a:t>
            </a:r>
            <a:endParaRPr lang="zh-CN" altLang="en-US" sz="2800" dirty="0">
              <a:latin typeface="DFKai-SB" panose="03000509000000000000" pitchFamily="65" charset="-120"/>
              <a:ea typeface="DFKai-SB" panose="03000509000000000000" pitchFamily="65" charset="-120"/>
            </a:endParaRPr>
          </a:p>
        </p:txBody>
      </p:sp>
      <p:sp>
        <p:nvSpPr>
          <p:cNvPr id="6" name="TextBox 5"/>
          <p:cNvSpPr txBox="1"/>
          <p:nvPr/>
        </p:nvSpPr>
        <p:spPr>
          <a:xfrm>
            <a:off x="4958343" y="356259"/>
            <a:ext cx="1729047"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活動</a:t>
            </a:r>
            <a:endParaRPr kumimoji="0" lang="zh-HK"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7" name="Picture 2" descr="little league-bo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9314" y="3783033"/>
            <a:ext cx="1949785" cy="2755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51" y="4457601"/>
            <a:ext cx="1375602" cy="18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77577" y="185770"/>
            <a:ext cx="2813701" cy="1001486"/>
          </a:xfrm>
          <a:prstGeom prst="rect">
            <a:avLst/>
          </a:prstGeom>
        </p:spPr>
      </p:pic>
      <p:sp>
        <p:nvSpPr>
          <p:cNvPr id="10" name="文本框 22">
            <a:extLst>
              <a:ext uri="{FF2B5EF4-FFF2-40B4-BE49-F238E27FC236}">
                <a16:creationId xmlns:a16="http://schemas.microsoft.com/office/drawing/2014/main" id="{CC7F13B9-D6AA-49AA-99EB-F8BB1BC06354}"/>
              </a:ext>
            </a:extLst>
          </p:cNvPr>
          <p:cNvSpPr txBox="1"/>
          <p:nvPr/>
        </p:nvSpPr>
        <p:spPr>
          <a:xfrm>
            <a:off x="1097012" y="1386446"/>
            <a:ext cx="9856193" cy="1815882"/>
          </a:xfrm>
          <a:prstGeom prst="rect">
            <a:avLst/>
          </a:prstGeom>
          <a:noFill/>
        </p:spPr>
        <p:txBody>
          <a:bodyPr wrap="square">
            <a:spAutoFit/>
          </a:bodyPr>
          <a:lstStyle/>
          <a:p>
            <a:pPr lvl="0">
              <a:defRPr/>
            </a:pPr>
            <a:r>
              <a:rPr kumimoji="0" lang="zh-CN" altLang="zh-CN" sz="28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毛</a:t>
            </a:r>
            <a:r>
              <a:rPr kumimoji="0" lang="zh-CN" altLang="zh-CN" sz="28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入學</a:t>
            </a:r>
            <a:r>
              <a:rPr kumimoji="0" lang="zh-CN" altLang="zh-CN" sz="2800" b="0" i="0" u="none" strike="noStrike" kern="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率</a:t>
            </a:r>
            <a:r>
              <a:rPr lang="zh-CN" altLang="en-US" sz="28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kern="0" dirty="0" smtClean="0">
                <a:latin typeface="Times New Roman" panose="02020603050405020304" pitchFamily="18" charset="0"/>
                <a:ea typeface="DFKai-SB" panose="03000509000000000000" pitchFamily="65" charset="-120"/>
                <a:cs typeface="Times New Roman" panose="02020603050405020304" pitchFamily="18" charset="0"/>
              </a:rPr>
              <a:t>Gross </a:t>
            </a:r>
            <a:r>
              <a:rPr lang="en-US" altLang="zh-CN" sz="2800" kern="0" dirty="0">
                <a:latin typeface="Times New Roman" panose="02020603050405020304" pitchFamily="18" charset="0"/>
                <a:ea typeface="DFKai-SB" panose="03000509000000000000" pitchFamily="65" charset="-120"/>
                <a:cs typeface="Times New Roman" panose="02020603050405020304" pitchFamily="18" charset="0"/>
              </a:rPr>
              <a:t>Enrollment Ratio</a:t>
            </a:r>
            <a:r>
              <a:rPr lang="zh-CN" altLang="en-US" sz="2800" kern="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kern="0" dirty="0">
                <a:latin typeface="Times New Roman" panose="02020603050405020304" pitchFamily="18" charset="0"/>
                <a:ea typeface="DFKai-SB" panose="03000509000000000000" pitchFamily="65" charset="-120"/>
                <a:cs typeface="Times New Roman" panose="02020603050405020304" pitchFamily="18" charset="0"/>
              </a:rPr>
              <a:t>GER </a:t>
            </a:r>
            <a:r>
              <a:rPr lang="zh-CN" altLang="en-US" sz="2800" kern="0" dirty="0">
                <a:latin typeface="Times New Roman" panose="02020603050405020304" pitchFamily="18" charset="0"/>
                <a:ea typeface="DFKai-SB" panose="03000509000000000000" pitchFamily="65" charset="-120"/>
                <a:cs typeface="Times New Roman" panose="02020603050405020304" pitchFamily="18" charset="0"/>
              </a:rPr>
              <a:t>或 </a:t>
            </a:r>
            <a:r>
              <a:rPr lang="en-US" altLang="zh-CN" sz="2800" kern="0" dirty="0">
                <a:latin typeface="Times New Roman" panose="02020603050405020304" pitchFamily="18" charset="0"/>
                <a:ea typeface="DFKai-SB" panose="03000509000000000000" pitchFamily="65" charset="-120"/>
                <a:cs typeface="Times New Roman" panose="02020603050405020304" pitchFamily="18" charset="0"/>
              </a:rPr>
              <a:t>Gross Enrollment Index</a:t>
            </a:r>
            <a:r>
              <a:rPr lang="zh-CN" altLang="en-US" sz="2800" kern="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kern="0" dirty="0">
                <a:latin typeface="Times New Roman" panose="02020603050405020304" pitchFamily="18" charset="0"/>
                <a:ea typeface="DFKai-SB" panose="03000509000000000000" pitchFamily="65" charset="-120"/>
                <a:cs typeface="Times New Roman" panose="02020603050405020304" pitchFamily="18" charset="0"/>
              </a:rPr>
              <a:t>GEI</a:t>
            </a:r>
            <a:r>
              <a:rPr lang="zh-CN" altLang="en-US" sz="2800" kern="0" dirty="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zh-CN" sz="2800" b="0" i="0" u="none" strike="noStrike" kern="0" cap="none" spc="0" normalizeH="0" baseline="0" noProof="0" dirty="0" smtClean="0">
                <a:ln>
                  <a:noFill/>
                </a:ln>
                <a:effectLst/>
                <a:uLnTx/>
                <a:uFillTx/>
                <a:latin typeface="DFKai-SB" panose="03000509000000000000" pitchFamily="65" charset="-120"/>
                <a:ea typeface="DFKai-SB" panose="03000509000000000000" pitchFamily="65" charset="-120"/>
                <a:cs typeface="宋体" panose="02010600030101010101" pitchFamily="2" charset="-122"/>
              </a:rPr>
              <a:t>，</a:t>
            </a:r>
            <a:r>
              <a:rPr kumimoji="0" lang="zh-CN" altLang="zh-CN" sz="2800" b="0" i="0" u="none" strike="noStrike" kern="0" cap="none" spc="0" normalizeH="0" baseline="0" noProof="0" dirty="0">
                <a:ln>
                  <a:noFill/>
                </a:ln>
                <a:effectLst/>
                <a:uLnTx/>
                <a:uFillTx/>
                <a:latin typeface="DFKai-SB" panose="03000509000000000000" pitchFamily="65" charset="-120"/>
                <a:ea typeface="DFKai-SB" panose="03000509000000000000" pitchFamily="65" charset="-120"/>
                <a:cs typeface="宋体" panose="02010600030101010101" pitchFamily="2" charset="-122"/>
              </a:rPr>
              <a:t>是指某一級教育不分年齡的在校學生總數</a:t>
            </a:r>
            <a:r>
              <a:rPr kumimoji="0" lang="zh-CN" altLang="en-US" sz="2800" b="0" i="0" u="none" strike="noStrike" kern="0" cap="none" spc="0" normalizeH="0" baseline="0" noProof="0" dirty="0">
                <a:ln>
                  <a:noFill/>
                </a:ln>
                <a:effectLst/>
                <a:uLnTx/>
                <a:uFillTx/>
                <a:latin typeface="DFKai-SB" panose="03000509000000000000" pitchFamily="65" charset="-120"/>
                <a:ea typeface="DFKai-SB" panose="03000509000000000000" pitchFamily="65" charset="-120"/>
                <a:cs typeface="宋体" panose="02010600030101010101" pitchFamily="2" charset="-122"/>
              </a:rPr>
              <a:t>佔</a:t>
            </a:r>
            <a:r>
              <a:rPr kumimoji="0" lang="zh-CN" altLang="zh-CN" sz="2800" b="0" i="0" u="none" strike="noStrike" kern="0" cap="none" spc="0" normalizeH="0" baseline="0" noProof="0" dirty="0">
                <a:ln>
                  <a:noFill/>
                </a:ln>
                <a:effectLst/>
                <a:uLnTx/>
                <a:uFillTx/>
                <a:latin typeface="DFKai-SB" panose="03000509000000000000" pitchFamily="65" charset="-120"/>
                <a:ea typeface="DFKai-SB" panose="03000509000000000000" pitchFamily="65" charset="-120"/>
                <a:cs typeface="宋体" panose="02010600030101010101" pitchFamily="2" charset="-122"/>
              </a:rPr>
              <a:t>該級教育國家規定年齡組人口數的百分比。由於包含非正規年齡組（低齡或超齡）</a:t>
            </a:r>
            <a:r>
              <a:rPr kumimoji="0" lang="zh-CN" altLang="zh-CN"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學生，毛入學率可能會超過</a:t>
            </a:r>
            <a:r>
              <a:rPr kumimoji="0" lang="en-US" altLang="zh-CN" sz="28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100%</a:t>
            </a:r>
            <a:r>
              <a:rPr kumimoji="0" lang="zh-CN" altLang="zh-CN" sz="28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8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a:hlinkClick r:id="rId5"/>
          </p:cNvPr>
          <p:cNvPicPr>
            <a:picLocks noChangeAspect="1"/>
          </p:cNvPicPr>
          <p:nvPr/>
        </p:nvPicPr>
        <p:blipFill>
          <a:blip r:embed="rId6"/>
          <a:stretch>
            <a:fillRect/>
          </a:stretch>
        </p:blipFill>
        <p:spPr>
          <a:xfrm>
            <a:off x="3746493" y="4341460"/>
            <a:ext cx="3592580" cy="762903"/>
          </a:xfrm>
          <a:prstGeom prst="rect">
            <a:avLst/>
          </a:prstGeom>
        </p:spPr>
      </p:pic>
      <p:sp>
        <p:nvSpPr>
          <p:cNvPr id="12" name="Rectangle 11"/>
          <p:cNvSpPr/>
          <p:nvPr/>
        </p:nvSpPr>
        <p:spPr>
          <a:xfrm>
            <a:off x="3746494" y="5104363"/>
            <a:ext cx="3592580" cy="338554"/>
          </a:xfrm>
          <a:prstGeom prst="rect">
            <a:avLst/>
          </a:prstGeom>
          <a:ln w="28575">
            <a:solidFill>
              <a:schemeClr val="tx1"/>
            </a:solidFill>
          </a:ln>
        </p:spPr>
        <p:txBody>
          <a:bodyPr wrap="square">
            <a:spAutoFit/>
          </a:bodyPr>
          <a:lstStyle/>
          <a:p>
            <a:pPr algn="ctr"/>
            <a:r>
              <a:rPr lang="zh-TW" altLang="en-US" sz="1600" b="1" dirty="0" smtClean="0">
                <a:latin typeface="DFKai-SB" panose="03000509000000000000" pitchFamily="65" charset="-120"/>
                <a:ea typeface="DFKai-SB" panose="03000509000000000000" pitchFamily="65" charset="-120"/>
              </a:rPr>
              <a:t>點擊圖像了解更多</a:t>
            </a:r>
            <a:endParaRPr lang="en-US" sz="16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0405939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4E66ECE-8EF4-4988-A2F7-2123241360AE}"/>
              </a:ext>
            </a:extLst>
          </p:cNvPr>
          <p:cNvSpPr txBox="1"/>
          <p:nvPr/>
        </p:nvSpPr>
        <p:spPr>
          <a:xfrm>
            <a:off x="1000841" y="1339862"/>
            <a:ext cx="45984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24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全國初中在校生規模及毛入學率</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0" name="文本框 9">
            <a:extLst>
              <a:ext uri="{FF2B5EF4-FFF2-40B4-BE49-F238E27FC236}">
                <a16:creationId xmlns:a16="http://schemas.microsoft.com/office/drawing/2014/main" id="{CBEDED25-26FB-454C-9EAF-4C1627A476BC}"/>
              </a:ext>
            </a:extLst>
          </p:cNvPr>
          <p:cNvSpPr txBox="1"/>
          <p:nvPr/>
        </p:nvSpPr>
        <p:spPr>
          <a:xfrm>
            <a:off x="6470885" y="1423560"/>
            <a:ext cx="514374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24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全國高中階段在校生規模及毛入學率</a:t>
            </a:r>
            <a:endParaRPr kumimoji="0" lang="zh-CN" altLang="zh-CN"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13" name="文本框 12">
            <a:extLst>
              <a:ext uri="{FF2B5EF4-FFF2-40B4-BE49-F238E27FC236}">
                <a16:creationId xmlns:a16="http://schemas.microsoft.com/office/drawing/2014/main" id="{38BA4A65-0AF1-47A6-A686-00D8EA10F829}"/>
              </a:ext>
            </a:extLst>
          </p:cNvPr>
          <p:cNvSpPr txBox="1"/>
          <p:nvPr/>
        </p:nvSpPr>
        <p:spPr>
          <a:xfrm>
            <a:off x="774409" y="5760308"/>
            <a:ext cx="9649729" cy="307777"/>
          </a:xfrm>
          <a:prstGeom prst="rect">
            <a:avLst/>
          </a:prstGeom>
          <a:noFill/>
        </p:spPr>
        <p:txBody>
          <a:bodyPr wrap="square" rtlCol="0">
            <a:spAutoFit/>
          </a:bodyPr>
          <a:lstStyle/>
          <a:p>
            <a:pPr lvl="0">
              <a:defRPr/>
            </a:pPr>
            <a:r>
              <a:rPr lang="zh-TW" altLang="en-US"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中華人民共和國教育部</a:t>
            </a:r>
            <a:r>
              <a:rPr lang="zh-TW" altLang="en-US"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網頁 </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www.moe.gov.cn/jyb_xwfb/gzdt_gzdt/s5987/202103/t20210301_516062.html</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TextBox 7"/>
          <p:cNvSpPr txBox="1"/>
          <p:nvPr/>
        </p:nvSpPr>
        <p:spPr>
          <a:xfrm>
            <a:off x="774409" y="4768827"/>
            <a:ext cx="5163271" cy="523220"/>
          </a:xfrm>
          <a:prstGeom prst="rect">
            <a:avLst/>
          </a:prstGeom>
          <a:solidFill>
            <a:schemeClr val="bg1"/>
          </a:solidFill>
        </p:spPr>
        <p:txBody>
          <a:bodyPr wrap="square" rtlCol="0">
            <a:spAutoFit/>
          </a:bodyPr>
          <a:lstStyle/>
          <a:p>
            <a:r>
              <a:rPr lang="zh-TW" altLang="en-US" sz="1000" dirty="0" smtClean="0">
                <a:latin typeface="DFKai-SB" panose="03000509000000000000" pitchFamily="65" charset="-120"/>
                <a:ea typeface="DFKai-SB" panose="03000509000000000000" pitchFamily="65" charset="-120"/>
              </a:rPr>
              <a:t>萬人</a:t>
            </a:r>
            <a:r>
              <a:rPr lang="zh-TW" altLang="en-US" sz="1400" dirty="0" smtClean="0">
                <a:latin typeface="DFKai-SB" panose="03000509000000000000" pitchFamily="65" charset="-120"/>
                <a:ea typeface="DFKai-SB" panose="03000509000000000000" pitchFamily="65" charset="-120"/>
              </a:rPr>
              <a:t>                      毛入學率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smtClean="0">
                <a:latin typeface="DFKai-SB" panose="03000509000000000000" pitchFamily="65" charset="-120"/>
                <a:ea typeface="DFKai-SB" panose="03000509000000000000" pitchFamily="65" charset="-120"/>
              </a:rPr>
              <a:t>                       初中在校生數</a:t>
            </a:r>
            <a:endParaRPr lang="en-US" sz="1400" dirty="0">
              <a:latin typeface="DFKai-SB" panose="03000509000000000000" pitchFamily="65" charset="-120"/>
              <a:ea typeface="DFKai-SB" panose="03000509000000000000" pitchFamily="65" charset="-120"/>
            </a:endParaRPr>
          </a:p>
        </p:txBody>
      </p:sp>
      <p:pic>
        <p:nvPicPr>
          <p:cNvPr id="9" name="Picture 8"/>
          <p:cNvPicPr>
            <a:picLocks noChangeAspect="1"/>
          </p:cNvPicPr>
          <p:nvPr/>
        </p:nvPicPr>
        <p:blipFill>
          <a:blip r:embed="rId2"/>
          <a:stretch>
            <a:fillRect/>
          </a:stretch>
        </p:blipFill>
        <p:spPr>
          <a:xfrm>
            <a:off x="2595156" y="4813124"/>
            <a:ext cx="238158" cy="161948"/>
          </a:xfrm>
          <a:prstGeom prst="rect">
            <a:avLst/>
          </a:prstGeom>
        </p:spPr>
      </p:pic>
      <p:pic>
        <p:nvPicPr>
          <p:cNvPr id="11" name="Picture 10"/>
          <p:cNvPicPr>
            <a:picLocks noChangeAspect="1"/>
          </p:cNvPicPr>
          <p:nvPr/>
        </p:nvPicPr>
        <p:blipFill>
          <a:blip r:embed="rId3"/>
          <a:stretch>
            <a:fillRect/>
          </a:stretch>
        </p:blipFill>
        <p:spPr>
          <a:xfrm>
            <a:off x="2595156" y="5128228"/>
            <a:ext cx="228632" cy="95779"/>
          </a:xfrm>
          <a:prstGeom prst="rect">
            <a:avLst/>
          </a:prstGeom>
        </p:spPr>
      </p:pic>
      <p:pic>
        <p:nvPicPr>
          <p:cNvPr id="3" name="Picture 2"/>
          <p:cNvPicPr>
            <a:picLocks noChangeAspect="1"/>
          </p:cNvPicPr>
          <p:nvPr/>
        </p:nvPicPr>
        <p:blipFill>
          <a:blip r:embed="rId4"/>
          <a:stretch>
            <a:fillRect/>
          </a:stretch>
        </p:blipFill>
        <p:spPr>
          <a:xfrm>
            <a:off x="774408" y="2032080"/>
            <a:ext cx="5163271" cy="2676899"/>
          </a:xfrm>
          <a:prstGeom prst="rect">
            <a:avLst/>
          </a:prstGeom>
          <a:ln w="47625" cmpd="sng">
            <a:solidFill>
              <a:srgbClr val="000000"/>
            </a:solidFill>
          </a:ln>
        </p:spPr>
      </p:pic>
      <p:sp>
        <p:nvSpPr>
          <p:cNvPr id="12" name="TextBox 11"/>
          <p:cNvSpPr txBox="1"/>
          <p:nvPr/>
        </p:nvSpPr>
        <p:spPr>
          <a:xfrm>
            <a:off x="6470885" y="4784413"/>
            <a:ext cx="4945260" cy="523220"/>
          </a:xfrm>
          <a:prstGeom prst="rect">
            <a:avLst/>
          </a:prstGeom>
          <a:solidFill>
            <a:schemeClr val="bg1"/>
          </a:solidFill>
        </p:spPr>
        <p:txBody>
          <a:bodyPr wrap="square" rtlCol="0">
            <a:spAutoFit/>
          </a:bodyPr>
          <a:lstStyle/>
          <a:p>
            <a:r>
              <a:rPr lang="zh-TW" altLang="en-US" sz="1000" dirty="0" smtClean="0">
                <a:latin typeface="DFKai-SB" panose="03000509000000000000" pitchFamily="65" charset="-120"/>
                <a:ea typeface="DFKai-SB" panose="03000509000000000000" pitchFamily="65" charset="-120"/>
              </a:rPr>
              <a:t>萬人</a:t>
            </a:r>
            <a:r>
              <a:rPr lang="zh-TW" altLang="en-US" sz="1400" dirty="0" smtClean="0">
                <a:latin typeface="DFKai-SB" panose="03000509000000000000" pitchFamily="65" charset="-120"/>
                <a:ea typeface="DFKai-SB" panose="03000509000000000000" pitchFamily="65" charset="-120"/>
              </a:rPr>
              <a:t>                      毛入學率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smtClean="0">
                <a:latin typeface="DFKai-SB" panose="03000509000000000000" pitchFamily="65" charset="-120"/>
                <a:ea typeface="DFKai-SB" panose="03000509000000000000" pitchFamily="65" charset="-120"/>
              </a:rPr>
              <a:t>                        高中階段在校生數</a:t>
            </a:r>
            <a:endParaRPr lang="en-US" sz="1400"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5"/>
          <a:stretch>
            <a:fillRect/>
          </a:stretch>
        </p:blipFill>
        <p:spPr>
          <a:xfrm>
            <a:off x="6513946" y="2039763"/>
            <a:ext cx="4839854" cy="2679374"/>
          </a:xfrm>
          <a:prstGeom prst="rect">
            <a:avLst/>
          </a:prstGeom>
          <a:ln w="44450" cmpd="sng">
            <a:solidFill>
              <a:srgbClr val="000000"/>
            </a:solidFill>
          </a:ln>
        </p:spPr>
      </p:pic>
      <p:pic>
        <p:nvPicPr>
          <p:cNvPr id="14" name="Picture 13"/>
          <p:cNvPicPr>
            <a:picLocks noChangeAspect="1"/>
          </p:cNvPicPr>
          <p:nvPr/>
        </p:nvPicPr>
        <p:blipFill>
          <a:blip r:embed="rId2"/>
          <a:stretch>
            <a:fillRect/>
          </a:stretch>
        </p:blipFill>
        <p:spPr>
          <a:xfrm>
            <a:off x="8401621" y="4857258"/>
            <a:ext cx="238158" cy="161948"/>
          </a:xfrm>
          <a:prstGeom prst="rect">
            <a:avLst/>
          </a:prstGeom>
        </p:spPr>
      </p:pic>
      <p:pic>
        <p:nvPicPr>
          <p:cNvPr id="18" name="Picture 17"/>
          <p:cNvPicPr>
            <a:picLocks noChangeAspect="1"/>
          </p:cNvPicPr>
          <p:nvPr/>
        </p:nvPicPr>
        <p:blipFill>
          <a:blip r:embed="rId3"/>
          <a:stretch>
            <a:fillRect/>
          </a:stretch>
        </p:blipFill>
        <p:spPr>
          <a:xfrm flipV="1">
            <a:off x="8430801" y="5096886"/>
            <a:ext cx="179799" cy="137758"/>
          </a:xfrm>
          <a:prstGeom prst="rect">
            <a:avLst/>
          </a:prstGeom>
        </p:spPr>
      </p:pic>
      <p:sp>
        <p:nvSpPr>
          <p:cNvPr id="1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5" name="文本框 5">
            <a:extLst>
              <a:ext uri="{FF2B5EF4-FFF2-40B4-BE49-F238E27FC236}">
                <a16:creationId xmlns:a16="http://schemas.microsoft.com/office/drawing/2014/main" id="{C1382F12-22B2-4007-A392-44734FE7CB80}"/>
              </a:ext>
            </a:extLst>
          </p:cNvPr>
          <p:cNvSpPr txBox="1"/>
          <p:nvPr/>
        </p:nvSpPr>
        <p:spPr>
          <a:xfrm>
            <a:off x="1626226" y="427247"/>
            <a:ext cx="9229404" cy="707886"/>
          </a:xfrm>
          <a:prstGeom prst="rect">
            <a:avLst/>
          </a:prstGeom>
          <a:noFill/>
        </p:spPr>
        <p:txBody>
          <a:bodyPr wrap="square">
            <a:spAutoFit/>
          </a:bodyPr>
          <a:lstStyle/>
          <a:p>
            <a:pPr lvl="0">
              <a:defRPr/>
            </a:pPr>
            <a:r>
              <a:rPr lang="zh-CN" altLang="en-US" sz="4000" kern="0" dirty="0" smtClean="0">
                <a:solidFill>
                  <a:prstClr val="black"/>
                </a:solidFill>
                <a:latin typeface="DFKai-SB" panose="03000509000000000000" pitchFamily="65" charset="-120"/>
                <a:ea typeface="DFKai-SB" panose="03000509000000000000" pitchFamily="65" charset="-120"/>
                <a:cs typeface="宋体" panose="02010600030101010101" pitchFamily="2" charset="-122"/>
              </a:rPr>
              <a:t>全國初中</a:t>
            </a:r>
            <a:r>
              <a:rPr lang="zh-TW" altLang="en-US" sz="4000" kern="0" dirty="0" smtClean="0">
                <a:solidFill>
                  <a:prstClr val="black"/>
                </a:solidFill>
                <a:latin typeface="DFKai-SB" panose="03000509000000000000" pitchFamily="65" charset="-120"/>
                <a:ea typeface="DFKai-SB" panose="03000509000000000000" pitchFamily="65" charset="-120"/>
                <a:cs typeface="宋体" panose="02010600030101010101" pitchFamily="2" charset="-122"/>
              </a:rPr>
              <a:t>與高中</a:t>
            </a:r>
            <a:r>
              <a:rPr lang="zh-CN" altLang="en-US" sz="4000" kern="0" dirty="0" smtClean="0">
                <a:solidFill>
                  <a:prstClr val="black"/>
                </a:solidFill>
                <a:latin typeface="DFKai-SB" panose="03000509000000000000" pitchFamily="65" charset="-120"/>
                <a:ea typeface="DFKai-SB" panose="03000509000000000000" pitchFamily="65" charset="-120"/>
                <a:cs typeface="宋体" panose="02010600030101010101" pitchFamily="2" charset="-122"/>
              </a:rPr>
              <a:t>在校生規模及毛入學率</a:t>
            </a:r>
            <a:endPar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656831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1382F12-22B2-4007-A392-44734FE7CB80}"/>
              </a:ext>
            </a:extLst>
          </p:cNvPr>
          <p:cNvSpPr txBox="1"/>
          <p:nvPr/>
        </p:nvSpPr>
        <p:spPr>
          <a:xfrm>
            <a:off x="1543099" y="298098"/>
            <a:ext cx="92294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40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rPr>
              <a:t>全國高等教育在學總規模及毛入學率</a:t>
            </a:r>
            <a:endPar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9" name="文本框 8">
            <a:extLst>
              <a:ext uri="{FF2B5EF4-FFF2-40B4-BE49-F238E27FC236}">
                <a16:creationId xmlns:a16="http://schemas.microsoft.com/office/drawing/2014/main" id="{53843195-818A-4E1A-B0E4-CF98E0D2B255}"/>
              </a:ext>
            </a:extLst>
          </p:cNvPr>
          <p:cNvSpPr txBox="1"/>
          <p:nvPr/>
        </p:nvSpPr>
        <p:spPr>
          <a:xfrm>
            <a:off x="4825650" y="5073978"/>
            <a:ext cx="6404845" cy="523220"/>
          </a:xfrm>
          <a:prstGeom prst="rect">
            <a:avLst/>
          </a:prstGeom>
          <a:noFill/>
        </p:spPr>
        <p:txBody>
          <a:bodyPr wrap="square" rtlCol="0">
            <a:spAutoFit/>
          </a:bodyPr>
          <a:lstStyle/>
          <a:p>
            <a:pPr lvl="0">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中華人民共和國教育部</a:t>
            </a:r>
            <a:r>
              <a:rPr lang="zh-TW" altLang="en-US"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網頁</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www.moe.gov.cn/jyb_xwfb/gzdt_gzdt/s5987/202103/t20210301_516062.html</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extBox 4"/>
          <p:cNvSpPr txBox="1"/>
          <p:nvPr/>
        </p:nvSpPr>
        <p:spPr>
          <a:xfrm>
            <a:off x="4911633" y="4319744"/>
            <a:ext cx="6108145" cy="677108"/>
          </a:xfrm>
          <a:prstGeom prst="rect">
            <a:avLst/>
          </a:prstGeom>
          <a:solidFill>
            <a:schemeClr val="bg1"/>
          </a:solidFill>
        </p:spPr>
        <p:txBody>
          <a:bodyPr wrap="square" rtlCol="0">
            <a:spAutoFit/>
          </a:bodyPr>
          <a:lstStyle/>
          <a:p>
            <a:r>
              <a:rPr lang="zh-TW" altLang="en-US" sz="1000" dirty="0" smtClean="0">
                <a:latin typeface="DFKai-SB" panose="03000509000000000000" pitchFamily="65" charset="-120"/>
                <a:ea typeface="DFKai-SB" panose="03000509000000000000" pitchFamily="65" charset="-120"/>
              </a:rPr>
              <a:t>萬人</a:t>
            </a:r>
            <a:r>
              <a:rPr lang="zh-TW" altLang="en-US" sz="1400" dirty="0" smtClean="0">
                <a:latin typeface="DFKai-SB" panose="03000509000000000000" pitchFamily="65" charset="-120"/>
                <a:ea typeface="DFKai-SB" panose="03000509000000000000" pitchFamily="65" charset="-120"/>
              </a:rPr>
              <a:t>                              毛入學率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smtClean="0">
                <a:latin typeface="DFKai-SB" panose="03000509000000000000" pitchFamily="65" charset="-120"/>
                <a:ea typeface="DFKai-SB" panose="03000509000000000000" pitchFamily="65" charset="-120"/>
              </a:rPr>
              <a:t>                                高等教育在學總規模</a:t>
            </a:r>
            <a:endParaRPr lang="en-US" sz="14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4911633" y="1545664"/>
            <a:ext cx="6108145" cy="2774080"/>
          </a:xfrm>
          <a:prstGeom prst="rect">
            <a:avLst/>
          </a:prstGeom>
          <a:ln w="44450" cmpd="sng">
            <a:solidFill>
              <a:srgbClr val="000000"/>
            </a:solidFill>
          </a:ln>
        </p:spPr>
      </p:pic>
      <p:pic>
        <p:nvPicPr>
          <p:cNvPr id="7" name="Picture 6"/>
          <p:cNvPicPr>
            <a:picLocks noChangeAspect="1"/>
          </p:cNvPicPr>
          <p:nvPr/>
        </p:nvPicPr>
        <p:blipFill>
          <a:blip r:embed="rId3"/>
          <a:stretch>
            <a:fillRect/>
          </a:stretch>
        </p:blipFill>
        <p:spPr>
          <a:xfrm>
            <a:off x="7584825" y="4415376"/>
            <a:ext cx="238158" cy="161948"/>
          </a:xfrm>
          <a:prstGeom prst="rect">
            <a:avLst/>
          </a:prstGeom>
        </p:spPr>
      </p:pic>
      <p:pic>
        <p:nvPicPr>
          <p:cNvPr id="8" name="Picture 7"/>
          <p:cNvPicPr>
            <a:picLocks noChangeAspect="1"/>
          </p:cNvPicPr>
          <p:nvPr/>
        </p:nvPicPr>
        <p:blipFill>
          <a:blip r:embed="rId4"/>
          <a:stretch>
            <a:fillRect/>
          </a:stretch>
        </p:blipFill>
        <p:spPr>
          <a:xfrm flipV="1">
            <a:off x="7584825" y="4782121"/>
            <a:ext cx="179799" cy="137758"/>
          </a:xfrm>
          <a:prstGeom prst="rect">
            <a:avLst/>
          </a:prstGeom>
        </p:spPr>
      </p:pic>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528884" y="1668520"/>
            <a:ext cx="4077950" cy="3416320"/>
          </a:xfrm>
          <a:prstGeom prst="rect">
            <a:avLst/>
          </a:prstGeom>
        </p:spPr>
        <p:txBody>
          <a:bodyPr wrap="square">
            <a:spAutoFit/>
          </a:bodyPr>
          <a:lstStyle/>
          <a:p>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年，全國共有普通高校</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2738</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所，各種形式的高等教育在學總規模</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4183</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萬人，高等教育毛入學率</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54.4%</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GB"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GB" altLang="zh-CN" sz="1400" dirty="0" smtClean="0">
                <a:latin typeface="Times New Roman" panose="02020603050405020304" pitchFamily="18" charset="0"/>
                <a:ea typeface="DFKai-SB" panose="03000509000000000000" pitchFamily="65" charset="-120"/>
                <a:cs typeface="Times New Roman" panose="02020603050405020304" pitchFamily="18" charset="0"/>
              </a:rPr>
              <a:t>sh.people.com.cn/BIG5/n2/2021/0301/c176739-34599352.html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400" dirty="0"/>
          </a:p>
        </p:txBody>
      </p:sp>
    </p:spTree>
    <p:extLst>
      <p:ext uri="{BB962C8B-B14F-4D97-AF65-F5344CB8AC3E}">
        <p14:creationId xmlns:p14="http://schemas.microsoft.com/office/powerpoint/2010/main" val="1312784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71D7480-44C4-CA4F-A4A5-FB4C6B7B00BB}"/>
              </a:ext>
            </a:extLst>
          </p:cNvPr>
          <p:cNvPicPr>
            <a:picLocks noChangeAspect="1"/>
          </p:cNvPicPr>
          <p:nvPr/>
        </p:nvPicPr>
        <p:blipFill rotWithShape="1">
          <a:blip r:embed="rId2"/>
          <a:srcRect t="4456" b="11601"/>
          <a:stretch/>
        </p:blipFill>
        <p:spPr>
          <a:xfrm>
            <a:off x="9187543" y="1"/>
            <a:ext cx="3004457" cy="1070395"/>
          </a:xfrm>
          <a:prstGeom prst="rect">
            <a:avLst/>
          </a:prstGeom>
        </p:spPr>
      </p:pic>
      <p:pic>
        <p:nvPicPr>
          <p:cNvPr id="4" name="圖片 3">
            <a:extLst>
              <a:ext uri="{FF2B5EF4-FFF2-40B4-BE49-F238E27FC236}">
                <a16:creationId xmlns:a16="http://schemas.microsoft.com/office/drawing/2014/main" id="{CDCB11A1-48F2-724E-AD29-C957297D035F}"/>
              </a:ext>
            </a:extLst>
          </p:cNvPr>
          <p:cNvPicPr>
            <a:picLocks noChangeAspect="1"/>
          </p:cNvPicPr>
          <p:nvPr/>
        </p:nvPicPr>
        <p:blipFill rotWithShape="1">
          <a:blip r:embed="rId3"/>
          <a:srcRect t="11158" r="1" b="1"/>
          <a:stretch/>
        </p:blipFill>
        <p:spPr>
          <a:xfrm>
            <a:off x="12984" y="1"/>
            <a:ext cx="2444684" cy="1626836"/>
          </a:xfrm>
          <a:prstGeom prst="rect">
            <a:avLst/>
          </a:prstGeom>
        </p:spPr>
      </p:pic>
      <p:sp>
        <p:nvSpPr>
          <p:cNvPr id="10" name="文本框 6">
            <a:extLst>
              <a:ext uri="{FF2B5EF4-FFF2-40B4-BE49-F238E27FC236}">
                <a16:creationId xmlns:a16="http://schemas.microsoft.com/office/drawing/2014/main" id="{F631DB31-235D-4E12-9869-E6DDDEE954C0}"/>
              </a:ext>
            </a:extLst>
          </p:cNvPr>
          <p:cNvSpPr txBox="1"/>
          <p:nvPr/>
        </p:nvSpPr>
        <p:spPr>
          <a:xfrm>
            <a:off x="893036" y="1834810"/>
            <a:ext cx="10544419" cy="3560763"/>
          </a:xfrm>
          <a:prstGeom prst="rect">
            <a:avLst/>
          </a:prstGeom>
        </p:spPr>
        <p:txBody>
          <a:bodyPr vert="horz" lIns="91440" tIns="45720" rIns="91440" bIns="45720" rtlCol="0">
            <a:noAutofit/>
          </a:bodyPr>
          <a:lstStyle/>
          <a:p>
            <a:pPr marL="571500" lvl="0" indent="-457200">
              <a:lnSpc>
                <a:spcPct val="90000"/>
              </a:lnSpc>
              <a:spcAft>
                <a:spcPts val="600"/>
              </a:spcAft>
              <a:buFont typeface="Arial" panose="020B0604020202020204" pitchFamily="34" charset="0"/>
              <a:buChar char="•"/>
              <a:defRPr/>
            </a:pPr>
            <a:r>
              <a:rPr lang="zh-TW" altLang="en-US" sz="4400" dirty="0">
                <a:latin typeface="標楷體"/>
                <a:ea typeface="標楷體"/>
              </a:rPr>
              <a:t>中國科技創新</a:t>
            </a:r>
            <a:r>
              <a:rPr lang="zh-TW" altLang="en-US" sz="4400" dirty="0" smtClean="0">
                <a:latin typeface="標楷體"/>
                <a:ea typeface="標楷體"/>
              </a:rPr>
              <a:t>近年取得</a:t>
            </a:r>
            <a:r>
              <a:rPr lang="zh-TW" altLang="en-US" sz="4400" dirty="0">
                <a:latin typeface="標楷體"/>
                <a:ea typeface="標楷體"/>
              </a:rPr>
              <a:t>了突飛猛進的成就，在許多科技領域均佔一席。</a:t>
            </a:r>
          </a:p>
        </p:txBody>
      </p:sp>
      <p:sp>
        <p:nvSpPr>
          <p:cNvPr id="12" name="矩形 1">
            <a:extLst>
              <a:ext uri="{FF2B5EF4-FFF2-40B4-BE49-F238E27FC236}">
                <a16:creationId xmlns:a16="http://schemas.microsoft.com/office/drawing/2014/main" id="{58AC6D68-3317-40D9-873A-CC315951A832}"/>
              </a:ext>
            </a:extLst>
          </p:cNvPr>
          <p:cNvSpPr>
            <a:spLocks noChangeArrowheads="1"/>
          </p:cNvSpPr>
          <p:nvPr/>
        </p:nvSpPr>
        <p:spPr bwMode="auto">
          <a:xfrm>
            <a:off x="3059036" y="572441"/>
            <a:ext cx="5020285" cy="833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zh-CN" altLang="en-US" sz="4800" b="1" i="0" u="none" strike="noStrike" kern="1200" cap="none" spc="0" normalizeH="0" baseline="0" noProof="0" dirty="0" smtClean="0">
                <a:ln>
                  <a:noFill/>
                </a:ln>
                <a:solidFill>
                  <a:prstClr val="black"/>
                </a:solidFill>
                <a:effectLst/>
                <a:uLnTx/>
                <a:uFillTx/>
                <a:latin typeface="標楷體"/>
                <a:ea typeface="標楷體"/>
                <a:cs typeface="+mn-cs"/>
              </a:rPr>
              <a:t>一</a:t>
            </a:r>
            <a:r>
              <a:rPr kumimoji="0" lang="en-US" altLang="zh-CN" sz="4800" b="1" i="0" u="none" strike="noStrike" kern="1200" cap="none" spc="0" normalizeH="0" baseline="0" noProof="0" dirty="0" smtClean="0">
                <a:ln>
                  <a:noFill/>
                </a:ln>
                <a:solidFill>
                  <a:prstClr val="black"/>
                </a:solidFill>
                <a:effectLst/>
                <a:uLnTx/>
                <a:uFillTx/>
                <a:latin typeface="標楷體"/>
                <a:ea typeface="標楷體"/>
                <a:cs typeface="+mn-cs"/>
              </a:rPr>
              <a:t>.</a:t>
            </a:r>
            <a:r>
              <a:rPr kumimoji="0" lang="zh-CN" altLang="en-US" sz="4800" b="1" i="0" u="none" strike="noStrike" kern="1200" cap="none" spc="0" normalizeH="0" baseline="0" noProof="0" dirty="0" smtClean="0">
                <a:ln>
                  <a:noFill/>
                </a:ln>
                <a:solidFill>
                  <a:prstClr val="black"/>
                </a:solidFill>
                <a:effectLst/>
                <a:uLnTx/>
                <a:uFillTx/>
                <a:latin typeface="標楷體"/>
                <a:ea typeface="標楷體"/>
                <a:cs typeface="+mn-cs"/>
              </a:rPr>
              <a:t>高新科技</a:t>
            </a:r>
            <a:r>
              <a:rPr kumimoji="0" lang="zh-CN" altLang="en-US" sz="4800" b="1" i="0" u="none" strike="noStrike" kern="1200" cap="none" spc="0" normalizeH="0" baseline="0" noProof="0" dirty="0">
                <a:ln>
                  <a:noFill/>
                </a:ln>
                <a:solidFill>
                  <a:prstClr val="black"/>
                </a:solidFill>
                <a:effectLst/>
                <a:uLnTx/>
                <a:uFillTx/>
                <a:latin typeface="標楷體"/>
                <a:ea typeface="標楷體"/>
                <a:cs typeface="+mn-cs"/>
              </a:rPr>
              <a:t>成就</a:t>
            </a:r>
          </a:p>
        </p:txBody>
      </p:sp>
      <p:pic>
        <p:nvPicPr>
          <p:cNvPr id="7" name="图片 1">
            <a:extLst>
              <a:ext uri="{FF2B5EF4-FFF2-40B4-BE49-F238E27FC236}">
                <a16:creationId xmlns:a16="http://schemas.microsoft.com/office/drawing/2014/main" id="{4A77EB11-81EB-49E5-B531-EA4B625938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348" y="3513137"/>
            <a:ext cx="2797961" cy="183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565828" y="5524698"/>
            <a:ext cx="36508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a:latin typeface="標楷體" panose="03000509000000000000" pitchFamily="65" charset="-120"/>
                <a:ea typeface="標楷體" panose="03000509000000000000" pitchFamily="65" charset="-120"/>
              </a:rPr>
              <a:t>世界上商業運營時速最高的動車組列車</a:t>
            </a:r>
            <a:r>
              <a:rPr lang="en-US" altLang="zh-CN" sz="2400" dirty="0">
                <a:latin typeface="標楷體" panose="03000509000000000000" pitchFamily="65" charset="-120"/>
                <a:ea typeface="標楷體" panose="03000509000000000000" pitchFamily="65" charset="-120"/>
              </a:rPr>
              <a:t>——</a:t>
            </a:r>
            <a:r>
              <a:rPr lang="zh-CN" altLang="en-US" sz="2400" dirty="0">
                <a:latin typeface="標楷體" panose="03000509000000000000" pitchFamily="65" charset="-120"/>
                <a:ea typeface="標楷體" panose="03000509000000000000" pitchFamily="65" charset="-120"/>
              </a:rPr>
              <a:t>復興號</a:t>
            </a:r>
          </a:p>
        </p:txBody>
      </p:sp>
      <p:pic>
        <p:nvPicPr>
          <p:cNvPr id="9" name="圖片 28">
            <a:extLst>
              <a:ext uri="{FF2B5EF4-FFF2-40B4-BE49-F238E27FC236}">
                <a16:creationId xmlns:a16="http://schemas.microsoft.com/office/drawing/2014/main" id="{A0DB7AC7-702E-CD4C-B008-51986D19377D}"/>
              </a:ext>
            </a:extLst>
          </p:cNvPr>
          <p:cNvPicPr>
            <a:picLocks noChangeAspect="1"/>
          </p:cNvPicPr>
          <p:nvPr/>
        </p:nvPicPr>
        <p:blipFill>
          <a:blip r:embed="rId5"/>
          <a:stretch>
            <a:fillRect/>
          </a:stretch>
        </p:blipFill>
        <p:spPr>
          <a:xfrm>
            <a:off x="4537339" y="3496956"/>
            <a:ext cx="2919979" cy="1882436"/>
          </a:xfrm>
          <a:prstGeom prst="rect">
            <a:avLst/>
          </a:prstGeom>
        </p:spPr>
      </p:pic>
      <p:sp>
        <p:nvSpPr>
          <p:cNvPr id="11" name="文本框 16">
            <a:extLst>
              <a:ext uri="{FF2B5EF4-FFF2-40B4-BE49-F238E27FC236}">
                <a16:creationId xmlns:a16="http://schemas.microsoft.com/office/drawing/2014/main" id="{6D9B68F3-5A1E-4834-A79F-E1C7375E1B9F}"/>
              </a:ext>
            </a:extLst>
          </p:cNvPr>
          <p:cNvSpPr txBox="1">
            <a:spLocks noChangeArrowheads="1"/>
          </p:cNvSpPr>
          <p:nvPr/>
        </p:nvSpPr>
        <p:spPr bwMode="auto">
          <a:xfrm>
            <a:off x="4621055" y="5529288"/>
            <a:ext cx="30883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smtClean="0">
                <a:latin typeface="標楷體" panose="03000509000000000000" pitchFamily="65" charset="-120"/>
                <a:ea typeface="標楷體" panose="03000509000000000000" pitchFamily="65" charset="-120"/>
              </a:rPr>
              <a:t>萬</a:t>
            </a:r>
            <a:r>
              <a:rPr lang="zh-CN" altLang="en-US" sz="2400" dirty="0">
                <a:latin typeface="標楷體" panose="03000509000000000000" pitchFamily="65" charset="-120"/>
                <a:ea typeface="標楷體" panose="03000509000000000000" pitchFamily="65" charset="-120"/>
              </a:rPr>
              <a:t>米載人潛水器</a:t>
            </a:r>
            <a:r>
              <a:rPr lang="en-US" altLang="zh-CN" sz="2400" dirty="0">
                <a:latin typeface="標楷體" panose="03000509000000000000" pitchFamily="65" charset="-120"/>
                <a:ea typeface="標楷體" panose="03000509000000000000" pitchFamily="65" charset="-120"/>
              </a:rPr>
              <a:t>——</a:t>
            </a:r>
            <a:r>
              <a:rPr lang="zh-CN" altLang="en-US" sz="2400" dirty="0">
                <a:latin typeface="標楷體" panose="03000509000000000000" pitchFamily="65" charset="-120"/>
                <a:ea typeface="標楷體" panose="03000509000000000000" pitchFamily="65" charset="-120"/>
              </a:rPr>
              <a:t>奮鬥者號</a:t>
            </a:r>
          </a:p>
        </p:txBody>
      </p:sp>
      <p:pic>
        <p:nvPicPr>
          <p:cNvPr id="13" name="图片 10">
            <a:hlinkClick r:id="rId6"/>
            <a:extLst>
              <a:ext uri="{FF2B5EF4-FFF2-40B4-BE49-F238E27FC236}">
                <a16:creationId xmlns:a16="http://schemas.microsoft.com/office/drawing/2014/main" id="{632EB290-867C-4446-A30D-7BD08848352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67348" y="3463721"/>
            <a:ext cx="2812869" cy="1882435"/>
          </a:xfrm>
          <a:prstGeom prst="rect">
            <a:avLst/>
          </a:prstGeom>
          <a:noFill/>
          <a:ln>
            <a:noFill/>
          </a:ln>
        </p:spPr>
      </p:pic>
      <p:sp>
        <p:nvSpPr>
          <p:cNvPr id="14" name="文本框 18">
            <a:extLst>
              <a:ext uri="{FF2B5EF4-FFF2-40B4-BE49-F238E27FC236}">
                <a16:creationId xmlns:a16="http://schemas.microsoft.com/office/drawing/2014/main" id="{28A0D50D-1848-4118-AE41-7DBFED336623}"/>
              </a:ext>
            </a:extLst>
          </p:cNvPr>
          <p:cNvSpPr txBox="1">
            <a:spLocks noChangeArrowheads="1"/>
          </p:cNvSpPr>
          <p:nvPr/>
        </p:nvSpPr>
        <p:spPr bwMode="auto">
          <a:xfrm>
            <a:off x="8183511" y="5340031"/>
            <a:ext cx="35814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smtClean="0">
                <a:latin typeface="標楷體" panose="03000509000000000000" pitchFamily="65" charset="-120"/>
                <a:ea typeface="標楷體" panose="03000509000000000000" pitchFamily="65" charset="-120"/>
              </a:rPr>
              <a:t>火星探測</a:t>
            </a:r>
            <a:r>
              <a:rPr lang="zh-CN" altLang="en-US" sz="2400" dirty="0">
                <a:latin typeface="標楷體" panose="03000509000000000000" pitchFamily="65" charset="-120"/>
                <a:ea typeface="標楷體" panose="03000509000000000000" pitchFamily="65" charset="-120"/>
              </a:rPr>
              <a:t>天問一號著陸， 圖為</a:t>
            </a:r>
            <a:r>
              <a:rPr lang="zh-CN" altLang="en-US" sz="2400" dirty="0" smtClean="0">
                <a:latin typeface="標楷體" panose="03000509000000000000" pitchFamily="65" charset="-120"/>
                <a:ea typeface="標楷體" panose="03000509000000000000" pitchFamily="65" charset="-120"/>
              </a:rPr>
              <a:t>「祝融號」</a:t>
            </a:r>
            <a:r>
              <a:rPr lang="zh-CN" altLang="en-US" sz="2400" dirty="0">
                <a:latin typeface="標楷體" panose="03000509000000000000" pitchFamily="65" charset="-120"/>
                <a:ea typeface="標楷體" panose="03000509000000000000" pitchFamily="65" charset="-120"/>
              </a:rPr>
              <a:t>火星車拍攝的影像</a:t>
            </a:r>
          </a:p>
        </p:txBody>
      </p:sp>
      <p:sp>
        <p:nvSpPr>
          <p:cNvPr id="1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9735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C541CEEC-BDD6-4397-8262-883DD0444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66" y="505097"/>
            <a:ext cx="11510999" cy="617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1A7F437D-0F97-4462-AFE8-50967B55EC27}"/>
              </a:ext>
            </a:extLst>
          </p:cNvPr>
          <p:cNvSpPr>
            <a:spLocks noGrp="1"/>
          </p:cNvSpPr>
          <p:nvPr>
            <p:ph idx="4294967295"/>
          </p:nvPr>
        </p:nvSpPr>
        <p:spPr>
          <a:xfrm>
            <a:off x="722811" y="1235399"/>
            <a:ext cx="10630989" cy="5175776"/>
          </a:xfrm>
        </p:spPr>
        <p:txBody>
          <a:bodyPr wrap="square">
            <a:spAutoFit/>
          </a:bodyPr>
          <a:lstStyle/>
          <a:p>
            <a:pPr marL="0" indent="0">
              <a:lnSpc>
                <a:spcPct val="150000"/>
              </a:lnSpc>
              <a:buNone/>
            </a:pP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根據</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年最新的泰晤士高等教育世界大學排名</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Times Higher Education World University Rankings</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清華大學、北京大學分別位列世界第</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20</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名及第</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名，已躍升為</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世界</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著名學府</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50000"/>
              </a:lnSpc>
              <a:buNone/>
            </a:pP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50000"/>
              </a:lnSpc>
              <a:buNone/>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泰晤士高等教育世界大學</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排名</a:t>
            </a: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://www.timeshighereducation.com/student/best-universities/best-universities-world</a:t>
            </a:r>
          </a:p>
          <a:p>
            <a:pPr>
              <a:lnSpc>
                <a:spcPct val="150000"/>
              </a:lnSpc>
            </a:pP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https://www.timeshighereducation.com/world-university-rankings/2021/regional-ranking#!/page/0/length/25/sort_by/rank/sort_order/asc/cols/stats</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itle 1">
            <a:extLst>
              <a:ext uri="{FF2B5EF4-FFF2-40B4-BE49-F238E27FC236}">
                <a16:creationId xmlns:a16="http://schemas.microsoft.com/office/drawing/2014/main" id="{19936B01-E3D2-481A-BA95-389A68415221}"/>
              </a:ext>
            </a:extLst>
          </p:cNvPr>
          <p:cNvSpPr txBox="1">
            <a:spLocks/>
          </p:cNvSpPr>
          <p:nvPr/>
        </p:nvSpPr>
        <p:spPr>
          <a:xfrm>
            <a:off x="4561045" y="460865"/>
            <a:ext cx="2809875" cy="625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參考資料</a:t>
            </a:r>
            <a:endParaRPr kumimoji="0" 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972729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22A87960-3EE2-41DB-98E9-8EF381A04E10}"/>
              </a:ext>
            </a:extLst>
          </p:cNvPr>
          <p:cNvSpPr txBox="1">
            <a:spLocks/>
          </p:cNvSpPr>
          <p:nvPr/>
        </p:nvSpPr>
        <p:spPr>
          <a:xfrm>
            <a:off x="240503" y="1275933"/>
            <a:ext cx="6052232" cy="526297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altLang="zh-CN"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年內地</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四省市（北京、上海、江蘇、浙江）參加了國際學生評估項目（</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PISA2018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）測試。在全部</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79</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個參測國家（地區）對</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15</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歲學生的抽樣測試中，四省市學生閱讀、數學、科學三項關鍵能力素養均居參測國家（地區）第一。學生在閱讀、數學、科學三項關鍵能力素養上的平均成績分別為</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555</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分、</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591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分、</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590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分，在</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參加國</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家（地區）中均排名第一。</a:t>
            </a:r>
          </a:p>
        </p:txBody>
      </p:sp>
      <p:pic>
        <p:nvPicPr>
          <p:cNvPr id="5" name="图片 4" descr="PISA-results_ENGLISH">
            <a:extLst>
              <a:ext uri="{FF2B5EF4-FFF2-40B4-BE49-F238E27FC236}">
                <a16:creationId xmlns:a16="http://schemas.microsoft.com/office/drawing/2014/main" id="{AC768516-5D80-4130-8777-83F4D84127D7}"/>
              </a:ext>
            </a:extLst>
          </p:cNvPr>
          <p:cNvPicPr>
            <a:picLocks noChangeAspect="1"/>
          </p:cNvPicPr>
          <p:nvPr/>
        </p:nvPicPr>
        <p:blipFill>
          <a:blip r:embed="rId2"/>
          <a:srcRect t="1462" b="64607"/>
          <a:stretch>
            <a:fillRect/>
          </a:stretch>
        </p:blipFill>
        <p:spPr>
          <a:xfrm>
            <a:off x="6493677" y="1573962"/>
            <a:ext cx="5415972" cy="4120477"/>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7" name="内容占位符 6">
            <a:extLst>
              <a:ext uri="{FF2B5EF4-FFF2-40B4-BE49-F238E27FC236}">
                <a16:creationId xmlns:a16="http://schemas.microsoft.com/office/drawing/2014/main" id="{69192C52-E7C8-4B39-A1DA-3476319F0729}"/>
              </a:ext>
            </a:extLst>
          </p:cNvPr>
          <p:cNvSpPr txBox="1">
            <a:spLocks noGrp="1"/>
          </p:cNvSpPr>
          <p:nvPr>
            <p:ph idx="4294967295"/>
          </p:nvPr>
        </p:nvSpPr>
        <p:spPr>
          <a:xfrm>
            <a:off x="6377505" y="5779122"/>
            <a:ext cx="5723733" cy="857671"/>
          </a:xfrm>
          <a:prstGeom prst="rect">
            <a:avLst/>
          </a:prstGeom>
          <a:noFill/>
        </p:spPr>
        <p:txBody>
          <a:bodyPr wrap="square" rtlCol="0">
            <a:spAutoFit/>
          </a:bodyPr>
          <a:lstStyle/>
          <a:p>
            <a:pPr marL="0" indent="0">
              <a:buNone/>
            </a:pPr>
            <a:r>
              <a:rPr lang="zh-CN" sz="1800" dirty="0">
                <a:latin typeface="DFKai-SB" panose="03000509000000000000" pitchFamily="65" charset="-120"/>
                <a:ea typeface="DFKai-SB" panose="03000509000000000000" pitchFamily="65" charset="-120"/>
              </a:rPr>
              <a:t>資料來源：</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OECD </a:t>
            </a:r>
            <a:r>
              <a:rPr sz="1400" dirty="0" err="1">
                <a:latin typeface="Times New Roman" panose="02020603050405020304" pitchFamily="18" charset="0"/>
                <a:ea typeface="DFKai-SB" panose="03000509000000000000" pitchFamily="65" charset="-120"/>
                <a:cs typeface="Times New Roman" panose="02020603050405020304" pitchFamily="18" charset="0"/>
              </a:rPr>
              <a:t>Programme</a:t>
            </a:r>
            <a:r>
              <a:rPr sz="1400" dirty="0">
                <a:latin typeface="Times New Roman" panose="02020603050405020304" pitchFamily="18" charset="0"/>
                <a:ea typeface="DFKai-SB" panose="03000509000000000000" pitchFamily="65" charset="-120"/>
                <a:cs typeface="Times New Roman" panose="02020603050405020304" pitchFamily="18" charset="0"/>
              </a:rPr>
              <a:t> for International Student Assessment (PISA</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a:t>
            </a:r>
          </a:p>
          <a:p>
            <a:pPr marL="0" indent="0">
              <a:buNone/>
            </a:pP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https://www.oecd.org/pisa/PISA-results_ENGLISH.png</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9D3F65A5-F12A-4DE2-8D1D-8D8DDA375181}"/>
              </a:ext>
            </a:extLst>
          </p:cNvPr>
          <p:cNvSpPr txBox="1"/>
          <p:nvPr/>
        </p:nvSpPr>
        <p:spPr>
          <a:xfrm>
            <a:off x="3178543" y="377459"/>
            <a:ext cx="5859454" cy="76944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教育</a:t>
            </a:r>
            <a:r>
              <a:rPr kumimoji="0" lang="zh-TW"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質</a:t>
            </a:r>
            <a:r>
              <a:rPr lang="zh-TW" altLang="en-US" sz="4400" b="1" dirty="0">
                <a:solidFill>
                  <a:prstClr val="black"/>
                </a:solidFill>
                <a:latin typeface="DFKai-SB" panose="03000509000000000000" pitchFamily="65" charset="-120"/>
                <a:ea typeface="DFKai-SB" panose="03000509000000000000" pitchFamily="65" charset="-120"/>
              </a:rPr>
              <a:t>素</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逐步</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提升</a:t>
            </a: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9900873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9F3DF0A-E8EA-4245-800E-C0EC0E1EF3B7}"/>
              </a:ext>
            </a:extLst>
          </p:cNvPr>
          <p:cNvSpPr txBox="1"/>
          <p:nvPr/>
        </p:nvSpPr>
        <p:spPr>
          <a:xfrm>
            <a:off x="1000379" y="1578800"/>
            <a:ext cx="9931205" cy="42473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PISA</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是經濟合作與發展組織（</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OECD</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en-US" altLang="zh-C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2000</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開展</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對基礎教育進行跨國家（地區）、跨文化的評價項目，目的是對</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15</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歲學生的閱讀、數學、科學素養和運用知識解決現實問題能力進行評價</a:t>
            </a:r>
            <a:r>
              <a:rPr kumimoji="0" lang="zh-CN"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以</a:t>
            </a:r>
            <a:r>
              <a:rPr kumimoji="0" lang="zh-CN" altLang="en-US" sz="3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反映</a:t>
            </a:r>
            <a:r>
              <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學生參與未來生活的能力。</a:t>
            </a: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5" name="Title 1">
            <a:extLst>
              <a:ext uri="{FF2B5EF4-FFF2-40B4-BE49-F238E27FC236}">
                <a16:creationId xmlns:a16="http://schemas.microsoft.com/office/drawing/2014/main" id="{19936B01-E3D2-481A-BA95-389A68415221}"/>
              </a:ext>
            </a:extLst>
          </p:cNvPr>
          <p:cNvSpPr txBox="1">
            <a:spLocks/>
          </p:cNvSpPr>
          <p:nvPr/>
        </p:nvSpPr>
        <p:spPr>
          <a:xfrm>
            <a:off x="4561045" y="460865"/>
            <a:ext cx="2809875" cy="625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參考資料</a:t>
            </a:r>
            <a:endParaRPr kumimoji="0" 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Tree>
    <p:extLst>
      <p:ext uri="{BB962C8B-B14F-4D97-AF65-F5344CB8AC3E}">
        <p14:creationId xmlns:p14="http://schemas.microsoft.com/office/powerpoint/2010/main" val="5689081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
            <a:extLst>
              <a:ext uri="{FF2B5EF4-FFF2-40B4-BE49-F238E27FC236}">
                <a16:creationId xmlns:a16="http://schemas.microsoft.com/office/drawing/2014/main" id="{2C999B98-BA6D-4B66-A412-D6CC78C2553D}"/>
              </a:ext>
            </a:extLst>
          </p:cNvPr>
          <p:cNvSpPr>
            <a:spLocks noChangeArrowheads="1"/>
          </p:cNvSpPr>
          <p:nvPr/>
        </p:nvSpPr>
        <p:spPr bwMode="auto">
          <a:xfrm>
            <a:off x="426720" y="171299"/>
            <a:ext cx="109118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R="0" lvl="0" algn="ctr" defTabSz="914400" rtl="0" eaLnBrk="1" fontAlgn="auto" latinLnBrk="0" hangingPunct="1">
              <a:lnSpc>
                <a:spcPct val="100000"/>
              </a:lnSpc>
              <a:spcBef>
                <a:spcPct val="0"/>
              </a:spcBef>
              <a:spcAft>
                <a:spcPts val="0"/>
              </a:spcAft>
              <a:buClrTx/>
              <a:buSzTx/>
              <a:tabLst/>
              <a:defRPr/>
            </a:pPr>
            <a:r>
              <a:rPr kumimoji="0" lang="zh-CN" altLang="en-US" sz="40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教育</a:t>
            </a:r>
            <a:r>
              <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服務</a:t>
            </a:r>
            <a:r>
              <a:rPr kumimoji="0" lang="zh-CN"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更加</a:t>
            </a:r>
            <a:r>
              <a:rPr kumimoji="0" lang="zh-CN" altLang="en-US" sz="40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公平</a:t>
            </a:r>
            <a:endParaRPr kumimoji="0" lang="zh-CN" altLang="zh-CN"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18" name="内容占位符 2">
            <a:extLst>
              <a:ext uri="{FF2B5EF4-FFF2-40B4-BE49-F238E27FC236}">
                <a16:creationId xmlns:a16="http://schemas.microsoft.com/office/drawing/2014/main" id="{AC23585A-610E-4BCE-A33C-CF1D5F58D869}"/>
              </a:ext>
            </a:extLst>
          </p:cNvPr>
          <p:cNvSpPr txBox="1">
            <a:spLocks noChangeArrowheads="1"/>
          </p:cNvSpPr>
          <p:nvPr/>
        </p:nvSpPr>
        <p:spPr>
          <a:xfrm>
            <a:off x="635727" y="1094074"/>
            <a:ext cx="10972800" cy="1613422"/>
          </a:xfrm>
          <a:prstGeom prst="rect">
            <a:avLst/>
          </a:prstGeom>
          <a:ln w="28575">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zh-TW" altLang="en-US" dirty="0">
                <a:solidFill>
                  <a:prstClr val="black"/>
                </a:solidFill>
                <a:latin typeface="DFKai-SB" panose="03000509000000000000" pitchFamily="65" charset="-120"/>
                <a:ea typeface="DFKai-SB" panose="03000509000000000000" pitchFamily="65" charset="-120"/>
              </a:rPr>
              <a:t>「十三五」教育改革的發展</a:t>
            </a:r>
            <a:r>
              <a:rPr lang="zh-TW" altLang="en-US" dirty="0" smtClean="0">
                <a:solidFill>
                  <a:prstClr val="black"/>
                </a:solidFill>
                <a:latin typeface="DFKai-SB" panose="03000509000000000000" pitchFamily="65" charset="-120"/>
                <a:ea typeface="DFKai-SB" panose="03000509000000000000" pitchFamily="65" charset="-120"/>
              </a:rPr>
              <a:t>成就</a:t>
            </a:r>
            <a:r>
              <a:rPr lang="en-US" altLang="zh-TW" dirty="0" smtClean="0">
                <a:solidFill>
                  <a:prstClr val="black"/>
                </a:solidFill>
                <a:latin typeface="DFKai-SB" panose="03000509000000000000" pitchFamily="65" charset="-120"/>
                <a:ea typeface="DFKai-SB" panose="03000509000000000000" pitchFamily="65" charset="-120"/>
              </a:rPr>
              <a:t>:</a:t>
            </a:r>
            <a:endParaRPr kumimoji="0" lang="en-US" altLang="zh-CN"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城鄉</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教育差距逐步縮小。</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對貧困地區學生提供特別幫助和政策</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3" name="TextBox 2"/>
          <p:cNvSpPr txBox="1"/>
          <p:nvPr/>
        </p:nvSpPr>
        <p:spPr>
          <a:xfrm>
            <a:off x="635727" y="2922385"/>
            <a:ext cx="10972800" cy="2677656"/>
          </a:xfrm>
          <a:prstGeom prst="rect">
            <a:avLst/>
          </a:prstGeom>
          <a:noFill/>
          <a:ln w="34925" cmpd="sng">
            <a:solidFill>
              <a:srgbClr val="7030A0"/>
            </a:solidFill>
          </a:ln>
        </p:spPr>
        <p:txBody>
          <a:bodyPr wrap="square" rtlCol="0">
            <a:spAutoFit/>
          </a:bodyPr>
          <a:lstStyle/>
          <a:p>
            <a:r>
              <a:rPr lang="zh-TW" altLang="en-US" sz="2800" dirty="0" smtClean="0">
                <a:latin typeface="DFKai-SB" panose="03000509000000000000" pitchFamily="65" charset="-120"/>
                <a:ea typeface="DFKai-SB" panose="03000509000000000000" pitchFamily="65" charset="-120"/>
              </a:rPr>
              <a:t>國家教育局指</a:t>
            </a:r>
            <a:r>
              <a:rPr lang="zh-CN" altLang="en-US" sz="2800" dirty="0" smtClean="0">
                <a:latin typeface="DFKai-SB" panose="03000509000000000000" pitchFamily="65" charset="-120"/>
                <a:ea typeface="DFKai-SB" panose="03000509000000000000" pitchFamily="65" charset="-120"/>
              </a:rPr>
              <a:t>「十三五」期間，</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採取有效措施，強力推進控輟保學工作。截至</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年底，國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家</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九年義務教育鞏固率達到</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94.8</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，比</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年提高了</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1.8</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個百分點</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貧困學生原來有</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萬，到</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年基本上都已勸返回到學校。</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重點高校招收農村和貧困地區學生專項累計達到</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52.5</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萬人</a:t>
            </a:r>
            <a:r>
              <a:rPr lang="zh-TW" altLang="en-US" sz="2800" dirty="0" smtClean="0">
                <a:latin typeface="DFKai-SB" panose="03000509000000000000" pitchFamily="65" charset="-120"/>
                <a:ea typeface="DFKai-SB" panose="03000509000000000000" pitchFamily="65" charset="-120"/>
              </a:rPr>
              <a:t>。</a:t>
            </a:r>
            <a:endParaRPr lang="en-US" altLang="zh-TW" sz="2800" dirty="0">
              <a:latin typeface="DFKai-SB" panose="03000509000000000000" pitchFamily="65" charset="-120"/>
              <a:ea typeface="DFKai-SB" panose="03000509000000000000" pitchFamily="65" charset="-120"/>
            </a:endParaRPr>
          </a:p>
          <a:p>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累計資助貧困學生</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3.91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億人次，資助金額達</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7,739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億元</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。義務教育</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營養改善計劃受益學生超過</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3,700</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萬人</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338560" y="6322594"/>
            <a:ext cx="62701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Rectangle 1"/>
          <p:cNvSpPr/>
          <p:nvPr/>
        </p:nvSpPr>
        <p:spPr>
          <a:xfrm>
            <a:off x="722810" y="5682215"/>
            <a:ext cx="9187543" cy="923330"/>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www.gov.cn/xinwen/2020-12/10/content_5568725.htm)</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央視網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news.cctv.com/2020/09/23/ARTIVPWzIrjJFStphGvIV4x7200923.shtml)</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24761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558C443-B333-4597-9DD0-49BA8DD5E2C5}"/>
              </a:ext>
            </a:extLst>
          </p:cNvPr>
          <p:cNvSpPr>
            <a:spLocks noGrp="1"/>
          </p:cNvSpPr>
          <p:nvPr>
            <p:ph idx="4294967295"/>
          </p:nvPr>
        </p:nvSpPr>
        <p:spPr>
          <a:xfrm>
            <a:off x="993818" y="1413942"/>
            <a:ext cx="10171112" cy="4942408"/>
          </a:xfrm>
        </p:spPr>
        <p:txBody>
          <a:bodyPr>
            <a:normAutofit fontScale="92500"/>
          </a:bodyPr>
          <a:lstStyle/>
          <a:p>
            <a:pPr marL="0" indent="0">
              <a:lnSpc>
                <a:spcPct val="120000"/>
              </a:lnSpc>
              <a:buNone/>
            </a:pPr>
            <a:r>
              <a:rPr lang="zh-CN" altLang="en-US" sz="3200" dirty="0">
                <a:latin typeface="DFKai-SB" panose="03000509000000000000" pitchFamily="65" charset="-120"/>
                <a:ea typeface="DFKai-SB" panose="03000509000000000000" pitchFamily="65" charset="-120"/>
              </a:rPr>
              <a:t>    </a:t>
            </a:r>
            <a:r>
              <a:rPr lang="zh-CN" altLang="en-US" sz="3200" dirty="0" smtClean="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兩免」是對城鄉義務教育學生免除學雜費、免費提供教科書， 「一補」是對家庭經濟困難學生補助生活費。</a:t>
            </a:r>
          </a:p>
          <a:p>
            <a:pPr marL="0" indent="0">
              <a:lnSpc>
                <a:spcPct val="120000"/>
              </a:lnSpc>
              <a:buNone/>
            </a:pPr>
            <a:r>
              <a:rPr lang="zh-CN" altLang="en-US" sz="3200" dirty="0">
                <a:latin typeface="DFKai-SB" panose="03000509000000000000" pitchFamily="65" charset="-120"/>
                <a:ea typeface="DFKai-SB" panose="03000509000000000000" pitchFamily="65" charset="-120"/>
              </a:rPr>
              <a:t>    </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經過中央和各地方政府多年來的努力，到</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2008</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年中國</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已全面實現了免費的九年義務教育，農村義務教育階段免收學生的學雜費、教科書費，城市義務教育階段免收學生的學雜費，其所需資金已全部納入義務教育經費保障機制。</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buNone/>
            </a:pPr>
            <a:endParaRPr lang="en-US" altLang="zh-CN" sz="1800" dirty="0">
              <a:latin typeface="DFKai-SB" panose="03000509000000000000" pitchFamily="65" charset="-120"/>
              <a:ea typeface="DFKai-SB" panose="03000509000000000000" pitchFamily="65" charset="-120"/>
            </a:endParaRPr>
          </a:p>
          <a:p>
            <a:pPr marL="0" indent="0">
              <a:lnSpc>
                <a:spcPct val="100000"/>
              </a:lnSpc>
              <a:buNone/>
            </a:pPr>
            <a:r>
              <a:rPr lang="zh-TW" altLang="en-US" sz="1500" dirty="0" smtClean="0">
                <a:latin typeface="DFKai-SB" panose="03000509000000000000" pitchFamily="65" charset="-120"/>
                <a:ea typeface="DFKai-SB" panose="03000509000000000000" pitchFamily="65" charset="-120"/>
              </a:rPr>
              <a:t>資料</a:t>
            </a:r>
            <a:r>
              <a:rPr lang="zh-CN" altLang="en-US" sz="1500" dirty="0" smtClean="0">
                <a:latin typeface="DFKai-SB" panose="03000509000000000000" pitchFamily="65" charset="-120"/>
                <a:ea typeface="DFKai-SB" panose="03000509000000000000" pitchFamily="65" charset="-120"/>
              </a:rPr>
              <a:t>來源：</a:t>
            </a:r>
            <a:r>
              <a:rPr lang="zh-TW" altLang="en-US" sz="1500" dirty="0">
                <a:latin typeface="DFKai-SB" panose="03000509000000000000" pitchFamily="65" charset="-120"/>
                <a:ea typeface="DFKai-SB" panose="03000509000000000000" pitchFamily="65" charset="-120"/>
              </a:rPr>
              <a:t>中華人民共和國教育部網頁</a:t>
            </a:r>
            <a:endParaRPr lang="en-US" altLang="zh-CN" sz="1500" dirty="0" smtClean="0">
              <a:latin typeface="DFKai-SB" panose="03000509000000000000" pitchFamily="65" charset="-120"/>
              <a:ea typeface="DFKai-SB" panose="03000509000000000000" pitchFamily="65" charset="-120"/>
            </a:endParaRPr>
          </a:p>
          <a:p>
            <a:pPr>
              <a:lnSpc>
                <a:spcPct val="100000"/>
              </a:lnSpc>
            </a:pPr>
            <a:r>
              <a:rPr lang="en-US" altLang="zh-CN" sz="1500" dirty="0" smtClean="0">
                <a:latin typeface="Times New Roman" panose="02020603050405020304" pitchFamily="18" charset="0"/>
                <a:ea typeface="DFKai-SB" panose="03000509000000000000" pitchFamily="65" charset="-120"/>
                <a:cs typeface="Times New Roman" panose="02020603050405020304" pitchFamily="18" charset="0"/>
              </a:rPr>
              <a:t>http://www.moe.gov.cn/jyb_zwfw/zwfw_fwzt/fwzt_zzzcwd/zzzcwd_ywjy/201608/t20160817_275473.html</a:t>
            </a:r>
          </a:p>
          <a:p>
            <a:pPr>
              <a:lnSpc>
                <a:spcPct val="100000"/>
              </a:lnSpc>
            </a:pPr>
            <a:r>
              <a:rPr lang="en-US" altLang="zh-CN" sz="15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500" dirty="0">
                <a:latin typeface="Times New Roman" panose="02020603050405020304" pitchFamily="18" charset="0"/>
                <a:ea typeface="DFKai-SB" panose="03000509000000000000" pitchFamily="65" charset="-120"/>
                <a:cs typeface="Times New Roman" panose="02020603050405020304" pitchFamily="18" charset="0"/>
              </a:rPr>
              <a:t>://www.moe.gov.cn/jyb_xwfb/s5147/202012/t20201221_506637.html</a:t>
            </a:r>
            <a:endParaRPr lang="zh-CN" altLang="en-US" sz="15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CCD992DE-97F7-4BAF-8DF3-E326B4B0338E}"/>
              </a:ext>
            </a:extLst>
          </p:cNvPr>
          <p:cNvSpPr txBox="1"/>
          <p:nvPr/>
        </p:nvSpPr>
        <p:spPr>
          <a:xfrm>
            <a:off x="3342679" y="408141"/>
            <a:ext cx="506148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「兩免一補」政策</a:t>
            </a:r>
            <a:endPar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9055197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D8C00E-BFE1-4478-B1D4-CC08C67B6393}"/>
              </a:ext>
            </a:extLst>
          </p:cNvPr>
          <p:cNvSpPr txBox="1"/>
          <p:nvPr/>
        </p:nvSpPr>
        <p:spPr>
          <a:xfrm>
            <a:off x="686361" y="1490042"/>
            <a:ext cx="10784013" cy="3970318"/>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據統計，</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年共有來自</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196</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個國家和地區的</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492,185 </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名各類外國留學人員在全國</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個省（區、市）的</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en-US" altLang="zh-TW"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004</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所高等院校學習，比</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年增加了</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3,013</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人，增長比例為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0.62%</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（以上資料均不含港澳</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台</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地區）。</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nSpc>
                <a:spcPct val="150000"/>
              </a:lnSpc>
              <a:buFont typeface="Arial" panose="020B0604020202020204" pitchFamily="34" charset="0"/>
              <a:buChar char="•"/>
              <a:defRPr/>
            </a:pP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亞洲學生總數為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295,043</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人；非洲學生總數為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81,562</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歐洲學生總數為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73,618</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人；美洲學生總數為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35,733</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人；大洋洲學生總數為</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6,229</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a:t>
            </a:r>
            <a:endPar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nSpc>
                <a:spcPct val="150000"/>
              </a:lnSpc>
              <a:buFont typeface="Arial" panose="020B0604020202020204" pitchFamily="34" charset="0"/>
              <a:buChar char="•"/>
              <a:defRPr/>
            </a:pP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按國別排序前</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15</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名：韓國</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泰國</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巴基斯坦</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印度</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美國</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俄羅斯</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印度尼西亞</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老撾</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日本</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哈薩克斯坦</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越南</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孟加拉</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法國</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蒙古</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馬來西亞。</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1">
            <a:extLst>
              <a:ext uri="{FF2B5EF4-FFF2-40B4-BE49-F238E27FC236}">
                <a16:creationId xmlns:a16="http://schemas.microsoft.com/office/drawing/2014/main" id="{A55F4A40-C8CB-44D0-A6E7-9146DAB8C519}"/>
              </a:ext>
            </a:extLst>
          </p:cNvPr>
          <p:cNvSpPr>
            <a:spLocks noChangeArrowheads="1"/>
          </p:cNvSpPr>
          <p:nvPr/>
        </p:nvSpPr>
        <p:spPr bwMode="auto">
          <a:xfrm>
            <a:off x="1704056" y="213839"/>
            <a:ext cx="857047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R="0" lvl="0" algn="ctr" defTabSz="914400" rtl="0" eaLnBrk="1" fontAlgn="auto" latinLnBrk="0" hangingPunct="1">
              <a:lnSpc>
                <a:spcPct val="100000"/>
              </a:lnSpc>
              <a:spcBef>
                <a:spcPct val="0"/>
              </a:spcBef>
              <a:spcAft>
                <a:spcPts val="0"/>
              </a:spcAft>
              <a:buClrTx/>
              <a:buSzTx/>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吸引越來越多外國學生來華學習      </a:t>
            </a:r>
          </a:p>
        </p:txBody>
      </p:sp>
      <p:sp>
        <p:nvSpPr>
          <p:cNvPr id="2" name="Rectangle 1"/>
          <p:cNvSpPr/>
          <p:nvPr/>
        </p:nvSpPr>
        <p:spPr>
          <a:xfrm>
            <a:off x="908632" y="5779991"/>
            <a:ext cx="9848037" cy="307777"/>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中華人民共和國教育部</a:t>
            </a:r>
            <a:r>
              <a:rPr lang="zh-TW" altLang="en-US"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網頁 </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www.moe.gov.cn/jyb_xwfb/gzdt_gzdt/s5987/201904/t20190412_377692.html</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046029" y="6319922"/>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23682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2EB42B4B-B810-44D7-8B32-C3E52C0AA90C}"/>
              </a:ext>
            </a:extLst>
          </p:cNvPr>
          <p:cNvGrpSpPr>
            <a:grpSpLocks/>
          </p:cNvGrpSpPr>
          <p:nvPr/>
        </p:nvGrpSpPr>
        <p:grpSpPr bwMode="auto">
          <a:xfrm>
            <a:off x="2987398" y="2073343"/>
            <a:ext cx="6683375" cy="1876425"/>
            <a:chOff x="2207568" y="2461821"/>
            <a:chExt cx="7281333" cy="1876423"/>
          </a:xfrm>
        </p:grpSpPr>
        <p:sp>
          <p:nvSpPr>
            <p:cNvPr id="3" name="矩形 2">
              <a:extLst>
                <a:ext uri="{FF2B5EF4-FFF2-40B4-BE49-F238E27FC236}">
                  <a16:creationId xmlns:a16="http://schemas.microsoft.com/office/drawing/2014/main" id="{D88C56DF-BB73-44CF-B0DC-86E474BCE258}"/>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任意多边形: 形状 3">
              <a:extLst>
                <a:ext uri="{FF2B5EF4-FFF2-40B4-BE49-F238E27FC236}">
                  <a16:creationId xmlns:a16="http://schemas.microsoft.com/office/drawing/2014/main" id="{4D1AFF0E-BE4F-4DE9-A679-06DB531FAF75}"/>
                </a:ext>
              </a:extLst>
            </p:cNvPr>
            <p:cNvSpPr/>
            <p:nvPr/>
          </p:nvSpPr>
          <p:spPr>
            <a:xfrm>
              <a:off x="2614437" y="2461821"/>
              <a:ext cx="5688697"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zh-TW"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交通運輸建設 </a:t>
              </a:r>
            </a:p>
          </p:txBody>
        </p:sp>
        <p:sp>
          <p:nvSpPr>
            <p:cNvPr id="5" name="矩形 4">
              <a:extLst>
                <a:ext uri="{FF2B5EF4-FFF2-40B4-BE49-F238E27FC236}">
                  <a16:creationId xmlns:a16="http://schemas.microsoft.com/office/drawing/2014/main" id="{E8A432DD-2ADF-4CA0-A478-CD0832359E01}"/>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形状 5">
              <a:extLst>
                <a:ext uri="{FF2B5EF4-FFF2-40B4-BE49-F238E27FC236}">
                  <a16:creationId xmlns:a16="http://schemas.microsoft.com/office/drawing/2014/main" id="{D02BBD5F-54FF-41C5-B736-FE43398E8A47}"/>
                </a:ext>
              </a:extLst>
            </p:cNvPr>
            <p:cNvSpPr/>
            <p:nvPr/>
          </p:nvSpPr>
          <p:spPr>
            <a:xfrm>
              <a:off x="2614437" y="3460358"/>
              <a:ext cx="5688697"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郵政建設 </a:t>
              </a:r>
            </a:p>
          </p:txBody>
        </p:sp>
      </p:grpSp>
      <p:sp>
        <p:nvSpPr>
          <p:cNvPr id="9" name="标题 3073">
            <a:extLst>
              <a:ext uri="{FF2B5EF4-FFF2-40B4-BE49-F238E27FC236}">
                <a16:creationId xmlns:a16="http://schemas.microsoft.com/office/drawing/2014/main" id="{56D8736C-7617-497C-BBBE-886066F3F0BA}"/>
              </a:ext>
            </a:extLst>
          </p:cNvPr>
          <p:cNvSpPr txBox="1">
            <a:spLocks noChangeArrowheads="1"/>
          </p:cNvSpPr>
          <p:nvPr/>
        </p:nvSpPr>
        <p:spPr bwMode="auto">
          <a:xfrm>
            <a:off x="2209800" y="981143"/>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CN" altLang="en-US" b="1" dirty="0" smtClean="0">
                <a:solidFill>
                  <a:prstClr val="black"/>
                </a:solidFill>
                <a:latin typeface="DFKai-SB" panose="03000509000000000000" pitchFamily="65" charset="-120"/>
                <a:ea typeface="DFKai-SB" panose="03000509000000000000" pitchFamily="65" charset="-120"/>
                <a:sym typeface="Arial" panose="020B0604020202020204" pitchFamily="34" charset="0"/>
              </a:rPr>
              <a:t>四</a:t>
            </a:r>
            <a:r>
              <a:rPr lang="en-US" altLang="zh-CN" b="1" dirty="0" smtClean="0">
                <a:solidFill>
                  <a:prstClr val="black"/>
                </a:solidFill>
                <a:latin typeface="DFKai-SB" panose="03000509000000000000" pitchFamily="65" charset="-120"/>
                <a:ea typeface="DFKai-SB" panose="03000509000000000000" pitchFamily="65" charset="-120"/>
                <a:sym typeface="Arial" panose="020B0604020202020204" pitchFamily="34" charset="0"/>
              </a:rPr>
              <a:t>.</a:t>
            </a:r>
            <a:r>
              <a:rPr kumimoji="0" lang="zh-TW"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rPr>
              <a:t>基礎</a:t>
            </a:r>
            <a:r>
              <a:rPr kumimoji="0" lang="zh-TW"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rPr>
              <a:t>建設成就</a:t>
            </a:r>
          </a:p>
        </p:txBody>
      </p:sp>
      <p:grpSp>
        <p:nvGrpSpPr>
          <p:cNvPr id="8" name="组合 3">
            <a:extLst>
              <a:ext uri="{FF2B5EF4-FFF2-40B4-BE49-F238E27FC236}">
                <a16:creationId xmlns:a16="http://schemas.microsoft.com/office/drawing/2014/main" id="{B5146A63-6606-4186-9E10-67C8EE4B2A04}"/>
              </a:ext>
            </a:extLst>
          </p:cNvPr>
          <p:cNvGrpSpPr>
            <a:grpSpLocks/>
          </p:cNvGrpSpPr>
          <p:nvPr/>
        </p:nvGrpSpPr>
        <p:grpSpPr bwMode="auto">
          <a:xfrm>
            <a:off x="2987397" y="4064689"/>
            <a:ext cx="6683375" cy="1876425"/>
            <a:chOff x="2207568" y="2461821"/>
            <a:chExt cx="7281333" cy="1876423"/>
          </a:xfrm>
        </p:grpSpPr>
        <p:sp>
          <p:nvSpPr>
            <p:cNvPr id="10" name="矩形 9">
              <a:extLst>
                <a:ext uri="{FF2B5EF4-FFF2-40B4-BE49-F238E27FC236}">
                  <a16:creationId xmlns:a16="http://schemas.microsoft.com/office/drawing/2014/main" id="{348AAFA2-5116-4182-80AE-4E219B4DAD5F}"/>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任意多边形: 形状 10">
              <a:extLst>
                <a:ext uri="{FF2B5EF4-FFF2-40B4-BE49-F238E27FC236}">
                  <a16:creationId xmlns:a16="http://schemas.microsoft.com/office/drawing/2014/main" id="{AAB6D161-AD3E-4F26-AD38-93613ED3F72C}"/>
                </a:ext>
              </a:extLst>
            </p:cNvPr>
            <p:cNvSpPr/>
            <p:nvPr/>
          </p:nvSpPr>
          <p:spPr>
            <a:xfrm>
              <a:off x="2614437" y="2461821"/>
              <a:ext cx="5688697"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3. </a:t>
              </a:r>
              <a:r>
                <a:rPr lang="zh-TW" altLang="en-US" sz="32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網</a:t>
              </a:r>
              <a:r>
                <a:rPr lang="zh-TW" altLang="en-US" sz="32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絡建設</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1">
              <a:extLst>
                <a:ext uri="{FF2B5EF4-FFF2-40B4-BE49-F238E27FC236}">
                  <a16:creationId xmlns:a16="http://schemas.microsoft.com/office/drawing/2014/main" id="{32645D2A-A968-4BD5-95C2-0AC299808646}"/>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任意多边形: 形状 12">
              <a:extLst>
                <a:ext uri="{FF2B5EF4-FFF2-40B4-BE49-F238E27FC236}">
                  <a16:creationId xmlns:a16="http://schemas.microsoft.com/office/drawing/2014/main" id="{C3A2499D-CD19-48C0-8622-61BEEB931D33}"/>
                </a:ext>
              </a:extLst>
            </p:cNvPr>
            <p:cNvSpPr/>
            <p:nvPr/>
          </p:nvSpPr>
          <p:spPr>
            <a:xfrm>
              <a:off x="2614437" y="3460358"/>
              <a:ext cx="5688697"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4.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能源建設</a:t>
              </a:r>
            </a:p>
          </p:txBody>
        </p:sp>
      </p:grpSp>
      <p:sp>
        <p:nvSpPr>
          <p:cNvPr id="1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5373687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矩形 57"/>
          <p:cNvSpPr/>
          <p:nvPr/>
        </p:nvSpPr>
        <p:spPr>
          <a:xfrm>
            <a:off x="1193536" y="2423355"/>
            <a:ext cx="9771676" cy="36774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基</a:t>
            </a:r>
            <a:r>
              <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礎建設包括交通、郵電、供水供電、商業服務、科研與技術服務、園林綠化、環境保護、文化教育</a:t>
            </a: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、衞生事</a:t>
            </a:r>
            <a:r>
              <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業等市政公用工程設施和公共生活服務設施等。</a:t>
            </a:r>
            <a:r>
              <a:rPr kumimoji="0" lang="en-US" altLang="zh-CN"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24" name="燕尾形 2">
            <a:extLst>
              <a:ext uri="{FF2B5EF4-FFF2-40B4-BE49-F238E27FC236}">
                <a16:creationId xmlns:a16="http://schemas.microsoft.com/office/drawing/2014/main" id="{ADF37057-8BE0-4BEF-BF32-24F1A15FD3F0}"/>
              </a:ext>
            </a:extLst>
          </p:cNvPr>
          <p:cNvSpPr/>
          <p:nvPr/>
        </p:nvSpPr>
        <p:spPr>
          <a:xfrm flipV="1">
            <a:off x="992778" y="798185"/>
            <a:ext cx="1238219" cy="641733"/>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1CE25E80-FCB7-4765-A075-85FF9A40C821}"/>
              </a:ext>
            </a:extLst>
          </p:cNvPr>
          <p:cNvSpPr txBox="1"/>
          <p:nvPr/>
        </p:nvSpPr>
        <p:spPr>
          <a:xfrm>
            <a:off x="2392303" y="343230"/>
            <a:ext cx="7589897" cy="182461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ctr"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CN"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基礎建設對社會發展和人們生活有甚麼作用？</a:t>
            </a: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7931641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0501C7-266D-455B-B769-1706EF0A82A0}"/>
              </a:ext>
            </a:extLst>
          </p:cNvPr>
          <p:cNvSpPr/>
          <p:nvPr/>
        </p:nvSpPr>
        <p:spPr>
          <a:xfrm>
            <a:off x="564184" y="1782770"/>
            <a:ext cx="6040802" cy="43063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文本框 10">
            <a:extLst>
              <a:ext uri="{FF2B5EF4-FFF2-40B4-BE49-F238E27FC236}">
                <a16:creationId xmlns:a16="http://schemas.microsoft.com/office/drawing/2014/main" id="{B46C139B-F587-4262-BB24-AFC25804EB3E}"/>
              </a:ext>
            </a:extLst>
          </p:cNvPr>
          <p:cNvSpPr txBox="1"/>
          <p:nvPr/>
        </p:nvSpPr>
        <p:spPr>
          <a:xfrm>
            <a:off x="2481943" y="5385946"/>
            <a:ext cx="1867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港珠澳大橋</a:t>
            </a:r>
          </a:p>
        </p:txBody>
      </p:sp>
      <p:sp>
        <p:nvSpPr>
          <p:cNvPr id="9" name="燕尾形 1">
            <a:extLst>
              <a:ext uri="{FF2B5EF4-FFF2-40B4-BE49-F238E27FC236}">
                <a16:creationId xmlns:a16="http://schemas.microsoft.com/office/drawing/2014/main" id="{6891DF06-64ED-4636-92C2-6AA31AC5759D}"/>
              </a:ext>
            </a:extLst>
          </p:cNvPr>
          <p:cNvSpPr/>
          <p:nvPr/>
        </p:nvSpPr>
        <p:spPr>
          <a:xfrm flipV="1">
            <a:off x="792558" y="1873511"/>
            <a:ext cx="454401" cy="262298"/>
          </a:xfrm>
          <a:prstGeom prst="chevron">
            <a:avLst>
              <a:gd name="adj" fmla="val 38311"/>
            </a:avLst>
          </a:prstGeom>
          <a:solidFill>
            <a:srgbClr val="F1747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6499C7A6-3335-48B4-AB61-394D19FBBE60}"/>
              </a:ext>
            </a:extLst>
          </p:cNvPr>
          <p:cNvSpPr txBox="1"/>
          <p:nvPr/>
        </p:nvSpPr>
        <p:spPr>
          <a:xfrm>
            <a:off x="1233304" y="1747208"/>
            <a:ext cx="9995525" cy="755952"/>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a:t>
            </a:r>
            <a:r>
              <a:rPr lang="zh-CN" altLang="en-US" sz="3200" b="0" dirty="0" smtClean="0">
                <a:solidFill>
                  <a:prstClr val="black"/>
                </a:solidFill>
              </a:rPr>
              <a:t>家</a:t>
            </a:r>
            <a:r>
              <a:rPr lang="zh-CN" altLang="en-US" sz="3200" b="0" dirty="0">
                <a:solidFill>
                  <a:prstClr val="black"/>
                </a:solidFill>
              </a:rPr>
              <a:t>大</a:t>
            </a:r>
            <a:r>
              <a:rPr lang="zh-CN" altLang="en-US" sz="3200" b="0" dirty="0" smtClean="0">
                <a:solidFill>
                  <a:prstClr val="black"/>
                </a:solidFill>
              </a:rPr>
              <a:t>規</a:t>
            </a:r>
            <a:r>
              <a:rPr lang="zh-CN" altLang="en-US" sz="3200" b="0" dirty="0">
                <a:solidFill>
                  <a:prstClr val="black"/>
                </a:solidFill>
              </a:rPr>
              <a:t>模基</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礎設施</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建設舉隅</a:t>
            </a:r>
            <a:endParaRPr kumimoji="0" lang="en-US"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文本框 5">
            <a:extLst>
              <a:ext uri="{FF2B5EF4-FFF2-40B4-BE49-F238E27FC236}">
                <a16:creationId xmlns:a16="http://schemas.microsoft.com/office/drawing/2014/main" id="{1923B19C-2CD9-451F-AD34-DA3DFB85F0A0}"/>
              </a:ext>
            </a:extLst>
          </p:cNvPr>
          <p:cNvSpPr txBox="1"/>
          <p:nvPr/>
        </p:nvSpPr>
        <p:spPr>
          <a:xfrm>
            <a:off x="7469513" y="5413161"/>
            <a:ext cx="2693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北京大興國際機場</a:t>
            </a:r>
          </a:p>
        </p:txBody>
      </p:sp>
      <p:sp>
        <p:nvSpPr>
          <p:cNvPr id="19" name="标题 1">
            <a:extLst>
              <a:ext uri="{FF2B5EF4-FFF2-40B4-BE49-F238E27FC236}">
                <a16:creationId xmlns:a16="http://schemas.microsoft.com/office/drawing/2014/main" id="{1992335D-7219-46DE-9EC4-D9348DA8D540}"/>
              </a:ext>
            </a:extLst>
          </p:cNvPr>
          <p:cNvSpPr txBox="1">
            <a:spLocks noChangeArrowheads="1"/>
          </p:cNvSpPr>
          <p:nvPr/>
        </p:nvSpPr>
        <p:spPr bwMode="auto">
          <a:xfrm>
            <a:off x="1879600" y="86518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中國工程</a:t>
            </a:r>
            <a:endParaRPr kumimoji="0" lang="zh-CN"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pic>
        <p:nvPicPr>
          <p:cNvPr id="3" name="Picture 2"/>
          <p:cNvPicPr>
            <a:picLocks noChangeAspect="1"/>
          </p:cNvPicPr>
          <p:nvPr/>
        </p:nvPicPr>
        <p:blipFill>
          <a:blip r:embed="rId3"/>
          <a:stretch>
            <a:fillRect/>
          </a:stretch>
        </p:blipFill>
        <p:spPr>
          <a:xfrm>
            <a:off x="1198803" y="2867941"/>
            <a:ext cx="4406854" cy="2352345"/>
          </a:xfrm>
          <a:prstGeom prst="rect">
            <a:avLst/>
          </a:prstGeom>
        </p:spPr>
      </p:pic>
      <p:sp>
        <p:nvSpPr>
          <p:cNvPr id="5" name="Rectangle 4"/>
          <p:cNvSpPr/>
          <p:nvPr/>
        </p:nvSpPr>
        <p:spPr>
          <a:xfrm>
            <a:off x="1181386" y="5874826"/>
            <a:ext cx="4317913" cy="523220"/>
          </a:xfrm>
          <a:prstGeom prst="rect">
            <a:avLst/>
          </a:prstGeom>
        </p:spPr>
        <p:txBody>
          <a:bodyPr wrap="non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香港特別行政區政府運輸及房屋局網頁</a:t>
            </a: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400" dirty="0">
                <a:latin typeface="Times New Roman" panose="02020603050405020304" pitchFamily="18" charset="0"/>
                <a:ea typeface="DFKai-SB" panose="03000509000000000000" pitchFamily="65" charset="-120"/>
                <a:cs typeface="Times New Roman" panose="02020603050405020304" pitchFamily="18" charset="0"/>
              </a:rPr>
              <a:t>://www.hzmb.gov.hk/tc/info/photo-main-bridge.html</a:t>
            </a:r>
          </a:p>
        </p:txBody>
      </p:sp>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0702834" y="6356350"/>
            <a:ext cx="65096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6453050" y="2867941"/>
            <a:ext cx="4493623" cy="2369229"/>
          </a:xfrm>
          <a:prstGeom prst="rect">
            <a:avLst/>
          </a:prstGeom>
        </p:spPr>
      </p:pic>
      <p:sp>
        <p:nvSpPr>
          <p:cNvPr id="15" name="Rectangle 14"/>
          <p:cNvSpPr/>
          <p:nvPr/>
        </p:nvSpPr>
        <p:spPr>
          <a:xfrm>
            <a:off x="6816782" y="5844048"/>
            <a:ext cx="3474028" cy="584775"/>
          </a:xfrm>
          <a:prstGeom prst="rect">
            <a:avLst/>
          </a:prstGeom>
        </p:spPr>
        <p:txBody>
          <a:bodyPr wrap="none">
            <a:spAutoFit/>
          </a:bodyPr>
          <a:lstStyle/>
          <a:p>
            <a:pPr>
              <a:spcAft>
                <a:spcPts val="0"/>
              </a:spcAft>
            </a:pP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北京大興</a:t>
            </a:r>
            <a:r>
              <a:rPr lang="zh-TW" altLang="en-US" sz="1600" kern="100" dirty="0" smtClean="0">
                <a:latin typeface="標楷體" panose="03000509000000000000" pitchFamily="65" charset="-120"/>
                <a:ea typeface="標楷體" panose="03000509000000000000" pitchFamily="65" charset="-120"/>
                <a:cs typeface="Times New Roman" panose="02020603050405020304" pitchFamily="18" charset="0"/>
              </a:rPr>
              <a:t>國際機場網頁</a:t>
            </a:r>
            <a:endParaRPr lang="zh-TW" altLang="en-US" sz="1600"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en-US" altLang="zh-HK" sz="1600" kern="100" dirty="0" smtClean="0">
                <a:latin typeface="Times New Roman" panose="02020603050405020304" pitchFamily="18" charset="0"/>
                <a:cs typeface="Times New Roman" panose="02020603050405020304" pitchFamily="18" charset="0"/>
              </a:rPr>
              <a:t>https</a:t>
            </a:r>
            <a:r>
              <a:rPr lang="en-US" altLang="zh-HK" sz="1600" kern="100" dirty="0">
                <a:latin typeface="Times New Roman" panose="02020603050405020304" pitchFamily="18" charset="0"/>
                <a:cs typeface="Times New Roman" panose="02020603050405020304" pitchFamily="18" charset="0"/>
              </a:rPr>
              <a:t>://daxing-pkx-airport.com/zh-hans/</a:t>
            </a:r>
            <a:endParaRPr lang="zh-TW" altLang="zh-HK" sz="16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1447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1E38EAD-5C9E-4BAA-83D8-25170E46C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70" y="462728"/>
            <a:ext cx="11673332" cy="619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EF1E0BD9-7354-49D4-B200-F845BF288710}"/>
              </a:ext>
            </a:extLst>
          </p:cNvPr>
          <p:cNvSpPr>
            <a:spLocks noGrp="1"/>
          </p:cNvSpPr>
          <p:nvPr>
            <p:ph idx="4294967295"/>
          </p:nvPr>
        </p:nvSpPr>
        <p:spPr>
          <a:xfrm>
            <a:off x="776522" y="1164459"/>
            <a:ext cx="7834078" cy="4057479"/>
          </a:xfrm>
        </p:spPr>
        <p:txBody>
          <a:bodyPr>
            <a:noAutofit/>
          </a:bodyPr>
          <a:lstStyle/>
          <a:p>
            <a:pPr marL="0" indent="0">
              <a:lnSpc>
                <a:spcPct val="120000"/>
              </a:lnSpc>
              <a:buNone/>
            </a:pPr>
            <a:r>
              <a:rPr lang="zh-CN" altLang="en-US" sz="26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港珠澳</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大橋是粵港澳三地首次合作共建的超大型跨海通道，全長</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55</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公里</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預計</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使用</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壽命</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120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年，總投資約</a:t>
            </a:r>
            <a:r>
              <a:rPr lang="en-US" altLang="zh-CN" sz="3200" dirty="0" smtClean="0">
                <a:latin typeface="Times New Roman" panose="02020603050405020304" pitchFamily="18" charset="0"/>
                <a:ea typeface="DFKai-SB" panose="03000509000000000000" pitchFamily="65" charset="-120"/>
                <a:cs typeface="Times New Roman" panose="02020603050405020304" pitchFamily="18" charset="0"/>
              </a:rPr>
              <a:t>1,200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億元人民幣。大橋於</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2003</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月啟動前期工作，</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2009</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12</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月開工建設，於</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月開通營運</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。港</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珠澳大橋是世界上最長的跨海大橋，擁有世界上最長的沉管海底隧道，是世界上最具挑戰性的超級工程之</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一。</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buNone/>
            </a:pP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11" name="标题 1">
            <a:extLst>
              <a:ext uri="{FF2B5EF4-FFF2-40B4-BE49-F238E27FC236}">
                <a16:creationId xmlns:a16="http://schemas.microsoft.com/office/drawing/2014/main" id="{FF9BE37D-233D-4A0E-B09E-F017B579ECA0}"/>
              </a:ext>
            </a:extLst>
          </p:cNvPr>
          <p:cNvSpPr txBox="1">
            <a:spLocks noChangeArrowheads="1"/>
          </p:cNvSpPr>
          <p:nvPr/>
        </p:nvSpPr>
        <p:spPr bwMode="auto">
          <a:xfrm>
            <a:off x="3824152" y="249048"/>
            <a:ext cx="4309653"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港珠澳</a:t>
            </a:r>
            <a:r>
              <a:rPr kumimoji="0" lang="zh-CN"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大橋 </a:t>
            </a:r>
            <a:r>
              <a:rPr kumimoji="0" lang="en-US" altLang="zh-TW"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a:t>
            </a:r>
            <a:r>
              <a:rPr kumimoji="0" lang="zh-TW"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一</a:t>
            </a:r>
            <a:r>
              <a:rPr kumimoji="0" lang="en-US" altLang="zh-TW"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a:t>
            </a:r>
            <a:endParaRPr kumimoji="0" lang="en-US" altLang="zh-CN"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600075" y="6407557"/>
            <a:ext cx="42256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TextBox 1"/>
          <p:cNvSpPr txBox="1"/>
          <p:nvPr/>
        </p:nvSpPr>
        <p:spPr>
          <a:xfrm>
            <a:off x="421970" y="147778"/>
            <a:ext cx="308758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12" name="Picture 11">
            <a:hlinkClick r:id="rId3"/>
          </p:cNvPr>
          <p:cNvPicPr>
            <a:picLocks noChangeAspect="1"/>
          </p:cNvPicPr>
          <p:nvPr/>
        </p:nvPicPr>
        <p:blipFill>
          <a:blip r:embed="rId4"/>
          <a:stretch>
            <a:fillRect/>
          </a:stretch>
        </p:blipFill>
        <p:spPr>
          <a:xfrm>
            <a:off x="8610600" y="2941768"/>
            <a:ext cx="2938055" cy="2161103"/>
          </a:xfrm>
          <a:prstGeom prst="rect">
            <a:avLst/>
          </a:prstGeom>
        </p:spPr>
      </p:pic>
      <p:sp>
        <p:nvSpPr>
          <p:cNvPr id="13" name="Rectangle 12"/>
          <p:cNvSpPr/>
          <p:nvPr/>
        </p:nvSpPr>
        <p:spPr>
          <a:xfrm>
            <a:off x="8610600" y="5102871"/>
            <a:ext cx="2938055" cy="461665"/>
          </a:xfrm>
          <a:prstGeom prst="rect">
            <a:avLst/>
          </a:prstGeom>
          <a:ln w="28575">
            <a:solidFill>
              <a:schemeClr val="tx1"/>
            </a:solidFill>
          </a:ln>
        </p:spPr>
        <p:txBody>
          <a:bodyPr wrap="square">
            <a:spAutoFit/>
          </a:bodyPr>
          <a:lstStyle/>
          <a:p>
            <a:r>
              <a:rPr lang="zh-TW" altLang="en-US" sz="2400" b="1" dirty="0" smtClean="0">
                <a:latin typeface="DFKai-SB" panose="03000509000000000000" pitchFamily="65" charset="-120"/>
                <a:ea typeface="DFKai-SB" panose="03000509000000000000" pitchFamily="65" charset="-120"/>
              </a:rPr>
              <a:t>點擊圖像了解更多。</a:t>
            </a:r>
            <a:endParaRPr lang="en-US" sz="2400" dirty="0">
              <a:latin typeface="DFKai-SB" panose="03000509000000000000" pitchFamily="65" charset="-120"/>
              <a:ea typeface="DFKai-SB" panose="03000509000000000000" pitchFamily="65" charset="-120"/>
            </a:endParaRPr>
          </a:p>
        </p:txBody>
      </p:sp>
      <p:pic>
        <p:nvPicPr>
          <p:cNvPr id="14" name="Picture 13">
            <a:hlinkClick r:id="rId3"/>
          </p:cNvPr>
          <p:cNvPicPr>
            <a:picLocks noChangeAspect="1"/>
          </p:cNvPicPr>
          <p:nvPr/>
        </p:nvPicPr>
        <p:blipFill>
          <a:blip r:embed="rId5"/>
          <a:stretch>
            <a:fillRect/>
          </a:stretch>
        </p:blipFill>
        <p:spPr>
          <a:xfrm>
            <a:off x="8610600" y="1245326"/>
            <a:ext cx="2920306" cy="1696442"/>
          </a:xfrm>
          <a:prstGeom prst="rect">
            <a:avLst/>
          </a:prstGeom>
        </p:spPr>
      </p:pic>
      <p:sp>
        <p:nvSpPr>
          <p:cNvPr id="10" name="Rectangle 9"/>
          <p:cNvSpPr/>
          <p:nvPr/>
        </p:nvSpPr>
        <p:spPr>
          <a:xfrm>
            <a:off x="8610600" y="5636013"/>
            <a:ext cx="3339376" cy="954107"/>
          </a:xfrm>
          <a:prstGeom prst="rect">
            <a:avLst/>
          </a:prstGeom>
        </p:spPr>
        <p:txBody>
          <a:bodyPr wrap="squar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p>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香港特別行政區政府運輸及房屋局</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網頁</a:t>
            </a: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400" dirty="0">
                <a:latin typeface="Times New Roman" panose="02020603050405020304" pitchFamily="18" charset="0"/>
                <a:ea typeface="DFKai-SB" panose="03000509000000000000" pitchFamily="65" charset="-120"/>
                <a:cs typeface="Times New Roman" panose="02020603050405020304" pitchFamily="18" charset="0"/>
              </a:rPr>
              <a:t>://www.hzmb.gov.hk/tc/info/photo-main-bridge.html</a:t>
            </a:r>
          </a:p>
        </p:txBody>
      </p:sp>
    </p:spTree>
    <p:extLst>
      <p:ext uri="{BB962C8B-B14F-4D97-AF65-F5344CB8AC3E}">
        <p14:creationId xmlns:p14="http://schemas.microsoft.com/office/powerpoint/2010/main" val="2172577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36400-1D90-41A9-8688-A95CE4C7D2D8}"/>
              </a:ext>
            </a:extLst>
          </p:cNvPr>
          <p:cNvSpPr>
            <a:spLocks noGrp="1"/>
          </p:cNvSpPr>
          <p:nvPr>
            <p:ph type="title"/>
          </p:nvPr>
        </p:nvSpPr>
        <p:spPr>
          <a:xfrm>
            <a:off x="963801" y="482239"/>
            <a:ext cx="5891753" cy="927328"/>
          </a:xfrm>
        </p:spPr>
        <p:txBody>
          <a:bodyPr>
            <a:normAutofit/>
          </a:bodyPr>
          <a:lstStyle/>
          <a:p>
            <a:r>
              <a:rPr kumimoji="0" lang="zh-TW"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近年</a:t>
            </a:r>
            <a:r>
              <a:rPr kumimoji="0" lang="zh-CN"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重大科</a:t>
            </a:r>
            <a:r>
              <a:rPr kumimoji="0" lang="zh-TW"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學科</a:t>
            </a:r>
            <a:r>
              <a:rPr kumimoji="0" lang="zh-CN"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技</a:t>
            </a:r>
            <a:r>
              <a:rPr kumimoji="0" lang="zh-CN" altLang="en-US"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成</a:t>
            </a:r>
            <a:r>
              <a:rPr kumimoji="0" lang="zh-TW" altLang="en-US"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就</a:t>
            </a:r>
            <a:endParaRPr lang="zh-HK" altLang="en-US" dirty="0">
              <a:latin typeface="標楷體" panose="03000509000000000000" pitchFamily="65" charset="-120"/>
              <a:ea typeface="標楷體" panose="03000509000000000000" pitchFamily="65" charset="-120"/>
            </a:endParaRPr>
          </a:p>
        </p:txBody>
      </p:sp>
      <p:pic>
        <p:nvPicPr>
          <p:cNvPr id="11" name="圖片 10" descr="一張含有 水, 室外, 天空, 船 的圖片&#10;&#10;自動產生的描述">
            <a:extLst>
              <a:ext uri="{FF2B5EF4-FFF2-40B4-BE49-F238E27FC236}">
                <a16:creationId xmlns:a16="http://schemas.microsoft.com/office/drawing/2014/main" id="{EE276377-0A7B-48AC-A31F-EFB5655358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44382" y="406201"/>
            <a:ext cx="1451738" cy="145173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3" name="圖片 12" descr="一張含有 文字, 路面 的圖片&#10;&#10;自動產生的描述">
            <a:extLst>
              <a:ext uri="{FF2B5EF4-FFF2-40B4-BE49-F238E27FC236}">
                <a16:creationId xmlns:a16="http://schemas.microsoft.com/office/drawing/2014/main" id="{6EA18633-AA17-4257-A45E-8A72685BDE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7970251" y="2852518"/>
            <a:ext cx="1451738" cy="145173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圖片 8" descr="一張含有 室外, 飛機, 運輸, 飛行器 的圖片&#10;&#10;自動產生的描述">
            <a:extLst>
              <a:ext uri="{FF2B5EF4-FFF2-40B4-BE49-F238E27FC236}">
                <a16:creationId xmlns:a16="http://schemas.microsoft.com/office/drawing/2014/main" id="{9FC2A2E3-5B14-4B5A-986F-DBA764BA7B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24500" y="3"/>
            <a:ext cx="3167499" cy="265611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圖片 4" descr="一張含有 衛星, 運輸 的圖片&#10;&#10;自動產生的描述">
            <a:extLst>
              <a:ext uri="{FF2B5EF4-FFF2-40B4-BE49-F238E27FC236}">
                <a16:creationId xmlns:a16="http://schemas.microsoft.com/office/drawing/2014/main" id="{9B07AF6C-1370-4927-BACE-6921EEA65D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013087"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graphicFrame>
        <p:nvGraphicFramePr>
          <p:cNvPr id="4" name="表格 3"/>
          <p:cNvGraphicFramePr>
            <a:graphicFrameLocks noGrp="1"/>
          </p:cNvGraphicFramePr>
          <p:nvPr>
            <p:extLst>
              <p:ext uri="{D42A27DB-BD31-4B8C-83A1-F6EECF244321}">
                <p14:modId xmlns:p14="http://schemas.microsoft.com/office/powerpoint/2010/main" val="481266223"/>
              </p:ext>
            </p:extLst>
          </p:nvPr>
        </p:nvGraphicFramePr>
        <p:xfrm>
          <a:off x="679625" y="1956140"/>
          <a:ext cx="7245531" cy="3931920"/>
        </p:xfrm>
        <a:graphic>
          <a:graphicData uri="http://schemas.openxmlformats.org/drawingml/2006/table">
            <a:tbl>
              <a:tblPr firstRow="1" bandRow="1">
                <a:tableStyleId>{5C22544A-7EE6-4342-B048-85BDC9FD1C3A}</a:tableStyleId>
              </a:tblPr>
              <a:tblGrid>
                <a:gridCol w="3013165">
                  <a:extLst>
                    <a:ext uri="{9D8B030D-6E8A-4147-A177-3AD203B41FA5}">
                      <a16:colId xmlns:a16="http://schemas.microsoft.com/office/drawing/2014/main" val="4090214097"/>
                    </a:ext>
                  </a:extLst>
                </a:gridCol>
                <a:gridCol w="4232366">
                  <a:extLst>
                    <a:ext uri="{9D8B030D-6E8A-4147-A177-3AD203B41FA5}">
                      <a16:colId xmlns:a16="http://schemas.microsoft.com/office/drawing/2014/main" val="876172351"/>
                    </a:ext>
                  </a:extLst>
                </a:gridCol>
              </a:tblGrid>
              <a:tr h="370840">
                <a:tc>
                  <a:txBody>
                    <a:bodyPr/>
                    <a:lstStyle/>
                    <a:p>
                      <a:pPr algn="ctr"/>
                      <a:r>
                        <a:rPr lang="zh-TW" altLang="en-US" sz="3000" dirty="0">
                          <a:solidFill>
                            <a:schemeClr val="tx1"/>
                          </a:solidFill>
                          <a:latin typeface="標楷體" panose="03000509000000000000" pitchFamily="65" charset="-120"/>
                          <a:ea typeface="標楷體" panose="03000509000000000000" pitchFamily="65" charset="-120"/>
                        </a:rPr>
                        <a:t>項目（舉隅）</a:t>
                      </a:r>
                      <a:endParaRPr lang="zh-HK" altLang="en-US" sz="30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3000" dirty="0" smtClean="0">
                          <a:solidFill>
                            <a:schemeClr val="tx1"/>
                          </a:solidFill>
                          <a:latin typeface="標楷體" panose="03000509000000000000" pitchFamily="65" charset="-120"/>
                          <a:ea typeface="標楷體" panose="03000509000000000000" pitchFamily="65" charset="-120"/>
                        </a:rPr>
                        <a:t>成就</a:t>
                      </a:r>
                      <a:endParaRPr lang="zh-HK" altLang="en-US" sz="30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811274"/>
                  </a:ext>
                </a:extLst>
              </a:tr>
              <a:tr h="1164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中國「北斗衛星定位系統」覆蓋全球</a:t>
                      </a:r>
                      <a:endParaRPr lang="zh-HK"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000" b="0" i="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美、俄、歐之後世界上第四個擁有全球衛星導航系統的國家</a:t>
                      </a:r>
                      <a:endParaRPr lang="zh-HK"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540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蛟龍號載人潛水器</a:t>
                      </a:r>
                      <a:r>
                        <a:rPr lang="en-US" altLang="zh-TW"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HK" sz="3000" b="0" i="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7062</a:t>
                      </a:r>
                      <a:r>
                        <a:rPr lang="zh-HK" altLang="en-US" sz="3000" b="0" i="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米</a:t>
                      </a:r>
                      <a:r>
                        <a:rPr lang="en-US" altLang="zh-HK" sz="3000" b="0" i="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海鬥號無人潛水器 </a:t>
                      </a:r>
                      <a:r>
                        <a:rPr lang="en-US" altLang="zh-TW"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HK" sz="3000" b="0" i="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10,907</a:t>
                      </a:r>
                      <a:r>
                        <a:rPr lang="zh-HK" altLang="en-US" sz="3000" b="0" i="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米</a:t>
                      </a:r>
                      <a:r>
                        <a:rPr lang="en-US" altLang="zh-HK" sz="3000" b="0" i="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創造最大深潛紀錄</a:t>
                      </a:r>
                      <a:endParaRPr lang="zh-HK"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sz="3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387678"/>
                  </a:ext>
                </a:extLst>
              </a:tr>
            </a:tbl>
          </a:graphicData>
        </a:graphic>
      </p:graphicFrame>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6113274" y="6434633"/>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5025313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9573" y="1536569"/>
            <a:ext cx="7142677" cy="4819781"/>
          </a:xfrm>
          <a:prstGeom prst="rect">
            <a:avLst/>
          </a:prstGeom>
        </p:spPr>
        <p:txBody>
          <a:bodyPr wrap="square">
            <a:spAutoFit/>
          </a:bodyPr>
          <a:lstStyle/>
          <a:p>
            <a:pPr>
              <a:lnSpc>
                <a:spcPct val="120000"/>
              </a:lnSpc>
            </a:pP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整個工程中建設難度最大、技術最複雜的部分是海底沉管隧道。此前全世界最長的海底隧道只有</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3</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公里，港珠澳大橋的海底隧道長達</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6.7</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公里。在</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40</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多米深的海底、數萬噸水壓下進行沉管對接是世界級難題。工程團隊用</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33</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節沉管建設一條</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6.7</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公里長的隧道，每個沉管重量超過</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8</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萬噸，相當於一艘航空母艦。</a:t>
            </a:r>
          </a:p>
        </p:txBody>
      </p:sp>
      <p:sp>
        <p:nvSpPr>
          <p:cNvPr id="4" name="标题 1">
            <a:extLst>
              <a:ext uri="{FF2B5EF4-FFF2-40B4-BE49-F238E27FC236}">
                <a16:creationId xmlns:a16="http://schemas.microsoft.com/office/drawing/2014/main" id="{FF9BE37D-233D-4A0E-B09E-F017B579ECA0}"/>
              </a:ext>
            </a:extLst>
          </p:cNvPr>
          <p:cNvSpPr txBox="1">
            <a:spLocks noChangeArrowheads="1"/>
          </p:cNvSpPr>
          <p:nvPr/>
        </p:nvSpPr>
        <p:spPr bwMode="auto">
          <a:xfrm>
            <a:off x="3885111" y="588682"/>
            <a:ext cx="4309653" cy="70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港珠澳</a:t>
            </a:r>
            <a:r>
              <a:rPr kumimoji="0" lang="zh-CN" altLang="en-US"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大橋 </a:t>
            </a:r>
            <a:r>
              <a:rPr kumimoji="0" lang="en-US" altLang="zh-TW"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a:t>
            </a:r>
            <a:r>
              <a:rPr lang="zh-TW" altLang="en-US" b="1" dirty="0">
                <a:solidFill>
                  <a:prstClr val="black"/>
                </a:solidFill>
                <a:latin typeface="DFKai-SB" panose="03000509000000000000" pitchFamily="65" charset="-120"/>
                <a:ea typeface="DFKai-SB" panose="03000509000000000000" pitchFamily="65" charset="-120"/>
              </a:rPr>
              <a:t>二</a:t>
            </a:r>
            <a:r>
              <a:rPr kumimoji="0" lang="en-US" altLang="zh-TW"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a:t>
            </a:r>
            <a:endParaRPr kumimoji="0" lang="en-US" altLang="zh-CN"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pic>
        <p:nvPicPr>
          <p:cNvPr id="8" name="Picture 7">
            <a:hlinkClick r:id="rId2"/>
          </p:cNvPr>
          <p:cNvPicPr>
            <a:picLocks noChangeAspect="1"/>
          </p:cNvPicPr>
          <p:nvPr/>
        </p:nvPicPr>
        <p:blipFill>
          <a:blip r:embed="rId3"/>
          <a:stretch>
            <a:fillRect/>
          </a:stretch>
        </p:blipFill>
        <p:spPr>
          <a:xfrm>
            <a:off x="7982424" y="2141808"/>
            <a:ext cx="3791563" cy="2073141"/>
          </a:xfrm>
          <a:prstGeom prst="rect">
            <a:avLst/>
          </a:prstGeom>
        </p:spPr>
      </p:pic>
      <p:sp>
        <p:nvSpPr>
          <p:cNvPr id="9" name="Rectangle 8"/>
          <p:cNvSpPr/>
          <p:nvPr/>
        </p:nvSpPr>
        <p:spPr>
          <a:xfrm>
            <a:off x="7982425" y="4214949"/>
            <a:ext cx="3791563" cy="1231106"/>
          </a:xfrm>
          <a:prstGeom prst="rect">
            <a:avLst/>
          </a:prstGeom>
          <a:ln w="28575">
            <a:solidFill>
              <a:schemeClr val="tx1"/>
            </a:solidFill>
          </a:ln>
        </p:spPr>
        <p:txBody>
          <a:bodyPr wrap="square">
            <a:spAutoFit/>
          </a:bodyPr>
          <a:lstStyle/>
          <a:p>
            <a:r>
              <a:rPr lang="zh-TW" altLang="en-US" sz="2400" b="1" dirty="0" smtClean="0">
                <a:latin typeface="DFKai-SB" panose="03000509000000000000" pitchFamily="65" charset="-120"/>
                <a:ea typeface="DFKai-SB" panose="03000509000000000000" pitchFamily="65" charset="-120"/>
              </a:rPr>
              <a:t>點擊圖像</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360</a:t>
            </a:r>
            <a:r>
              <a:rPr lang="zh-TW" altLang="en-US" sz="2400" b="1" dirty="0">
                <a:latin typeface="DFKai-SB" panose="03000509000000000000" pitchFamily="65" charset="-120"/>
                <a:ea typeface="DFKai-SB" panose="03000509000000000000" pitchFamily="65" charset="-120"/>
              </a:rPr>
              <a:t>度體驗港珠澳</a:t>
            </a:r>
            <a:r>
              <a:rPr lang="zh-TW" altLang="en-US" sz="2400" b="1" dirty="0" smtClean="0">
                <a:latin typeface="DFKai-SB" panose="03000509000000000000" pitchFamily="65" charset="-120"/>
                <a:ea typeface="DFKai-SB" panose="03000509000000000000" pitchFamily="65" charset="-120"/>
              </a:rPr>
              <a:t>大橋。</a:t>
            </a:r>
            <a:endParaRPr lang="en-US" sz="2400" b="1" dirty="0">
              <a:latin typeface="DFKai-SB" panose="03000509000000000000" pitchFamily="65" charset="-120"/>
              <a:ea typeface="DFKai-SB" panose="03000509000000000000" pitchFamily="65" charset="-120"/>
            </a:endParaRPr>
          </a:p>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團結香港基金</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200" dirty="0">
                <a:latin typeface="Times New Roman" panose="02020603050405020304" pitchFamily="18" charset="0"/>
                <a:ea typeface="DFKai-SB" panose="03000509000000000000" pitchFamily="65" charset="-120"/>
                <a:cs typeface="Times New Roman" panose="02020603050405020304" pitchFamily="18" charset="0"/>
              </a:rPr>
              <a:t>://www.youtube.com/watch?v=87xcU3mRnfQ</a:t>
            </a:r>
          </a:p>
        </p:txBody>
      </p:sp>
      <p:sp>
        <p:nvSpPr>
          <p:cNvPr id="10" name="TextBox 9"/>
          <p:cNvSpPr txBox="1"/>
          <p:nvPr/>
        </p:nvSpPr>
        <p:spPr>
          <a:xfrm>
            <a:off x="421970" y="147778"/>
            <a:ext cx="308758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0909933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2961" y="434458"/>
            <a:ext cx="9664641" cy="1323439"/>
          </a:xfrm>
          <a:prstGeom prst="rect">
            <a:avLst/>
          </a:prstGeom>
          <a:noFill/>
          <a:ln w="38100">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0" lang="zh-CN" altLang="en-US" sz="40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觀看視頻</a:t>
            </a:r>
            <a:endParaRPr lang="en-US" altLang="zh-TW" sz="4000" noProof="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4000"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rPr>
              <a:t>港</a:t>
            </a:r>
            <a:r>
              <a:rPr lang="zh-TW" altLang="en-US" sz="4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珠澳</a:t>
            </a:r>
            <a:r>
              <a:rPr lang="zh-TW" altLang="en-US" sz="4000"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rPr>
              <a:t>大橋實現</a:t>
            </a:r>
            <a:r>
              <a:rPr lang="en-US" altLang="zh-TW" sz="4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4000"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rPr>
              <a:t>小時</a:t>
            </a:r>
            <a:r>
              <a:rPr lang="zh-TW" altLang="en-US" sz="4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經濟</a:t>
            </a:r>
            <a:r>
              <a:rPr lang="zh-TW" altLang="en-US" sz="4000"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rPr>
              <a:t>圈生活</a:t>
            </a:r>
            <a:endParaRPr lang="zh-TW" altLang="en-US" sz="40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Rectangle 9"/>
          <p:cNvSpPr/>
          <p:nvPr/>
        </p:nvSpPr>
        <p:spPr>
          <a:xfrm>
            <a:off x="6851073" y="6018117"/>
            <a:ext cx="4876800" cy="584775"/>
          </a:xfrm>
          <a:prstGeom prst="rect">
            <a:avLst/>
          </a:prstGeom>
        </p:spPr>
        <p:txBody>
          <a:bodyPr wrap="square">
            <a:spAutoFit/>
          </a:bodyPr>
          <a:lstStyle/>
          <a:p>
            <a:pPr>
              <a:spcAft>
                <a:spcPts val="0"/>
              </a:spcAft>
            </a:pPr>
            <a:r>
              <a:rPr lang="zh-TW" altLang="en-US" sz="1600" kern="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kern="100" smtClean="0">
                <a:latin typeface="Times New Roman" panose="02020603050405020304" pitchFamily="18" charset="0"/>
                <a:ea typeface="標楷體" panose="03000509000000000000" pitchFamily="65" charset="-120"/>
                <a:cs typeface="Times New Roman" panose="02020603050405020304" pitchFamily="18" charset="0"/>
              </a:rPr>
              <a:t>香港特別行政區</a:t>
            </a:r>
            <a:r>
              <a:rPr lang="zh-TW" altLang="en-US" sz="1600" kern="100" dirty="0" smtClean="0">
                <a:latin typeface="Times New Roman" panose="02020603050405020304" pitchFamily="18" charset="0"/>
                <a:ea typeface="標楷體" panose="03000509000000000000" pitchFamily="65" charset="-120"/>
                <a:cs typeface="Times New Roman" panose="02020603050405020304" pitchFamily="18" charset="0"/>
              </a:rPr>
              <a:t>政府新聞處</a:t>
            </a:r>
            <a:r>
              <a:rPr lang="en-US" altLang="zh-HK" sz="1600" kern="100" dirty="0" smtClean="0">
                <a:latin typeface="Times New Roman" panose="02020603050405020304" pitchFamily="18" charset="0"/>
                <a:cs typeface="Times New Roman" panose="02020603050405020304" pitchFamily="18" charset="0"/>
              </a:rPr>
              <a:t>https</a:t>
            </a:r>
            <a:r>
              <a:rPr lang="en-US" altLang="zh-HK" sz="1600" kern="100" dirty="0">
                <a:latin typeface="Times New Roman" panose="02020603050405020304" pitchFamily="18" charset="0"/>
                <a:cs typeface="Times New Roman" panose="02020603050405020304" pitchFamily="18" charset="0"/>
              </a:rPr>
              <a:t>://www.isd.gov.hk/chi/tvapi/18_td56.html</a:t>
            </a:r>
            <a:endParaRPr lang="zh-TW" altLang="zh-HK" sz="1600" kern="100" dirty="0">
              <a:latin typeface="Times New Roman" panose="02020603050405020304" pitchFamily="18" charset="0"/>
              <a:cs typeface="Times New Roman" panose="02020603050405020304" pitchFamily="18" charset="0"/>
            </a:endParaRPr>
          </a:p>
        </p:txBody>
      </p:sp>
      <p:sp>
        <p:nvSpPr>
          <p:cNvPr id="3" name="Rectangle 2"/>
          <p:cNvSpPr/>
          <p:nvPr/>
        </p:nvSpPr>
        <p:spPr>
          <a:xfrm>
            <a:off x="1362962" y="2052282"/>
            <a:ext cx="4968170" cy="4031873"/>
          </a:xfrm>
          <a:prstGeom prst="rect">
            <a:avLst/>
          </a:prstGeom>
          <a:ln w="28575">
            <a:solidFill>
              <a:srgbClr val="C00000"/>
            </a:solidFill>
          </a:ln>
        </p:spPr>
        <p:txBody>
          <a:bodyPr wrap="square">
            <a:spAutoFit/>
          </a:bodyPr>
          <a:lstStyle/>
          <a:p>
            <a:r>
              <a:rPr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隨著港珠澳大橋的正式通車，香港被納入全國高速公路網，從香港到珠海、澳門只要</a:t>
            </a:r>
            <a:r>
              <a:rPr lang="en-US" altLang="zh-CN" sz="3200" dirty="0" smtClean="0">
                <a:latin typeface="Times New Roman" panose="02020603050405020304" pitchFamily="18" charset="0"/>
                <a:ea typeface="標楷體" panose="03000509000000000000" pitchFamily="65" charset="-120"/>
                <a:cs typeface="Times New Roman" panose="02020603050405020304" pitchFamily="18" charset="0"/>
              </a:rPr>
              <a:t>40</a:t>
            </a:r>
            <a:r>
              <a:rPr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分鐘左右的車程，到廣州、佛山等地的陸路距離也大大縮短，大灣區城市群基本實現</a:t>
            </a:r>
            <a:r>
              <a:rPr lang="en-US" altLang="zh-CN" sz="32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3200" dirty="0" smtClean="0">
                <a:latin typeface="Times New Roman" panose="02020603050405020304" pitchFamily="18" charset="0"/>
                <a:ea typeface="標楷體" panose="03000509000000000000" pitchFamily="65" charset="-120"/>
                <a:cs typeface="Times New Roman" panose="02020603050405020304" pitchFamily="18" charset="0"/>
              </a:rPr>
              <a:t>小時經濟圈目標</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2"/>
          </p:cNvPr>
          <p:cNvPicPr>
            <a:picLocks noChangeAspect="1"/>
          </p:cNvPicPr>
          <p:nvPr/>
        </p:nvPicPr>
        <p:blipFill>
          <a:blip r:embed="rId3"/>
          <a:stretch>
            <a:fillRect/>
          </a:stretch>
        </p:blipFill>
        <p:spPr>
          <a:xfrm>
            <a:off x="6714309" y="2148543"/>
            <a:ext cx="4313294" cy="3429297"/>
          </a:xfrm>
          <a:prstGeom prst="rect">
            <a:avLst/>
          </a:prstGeom>
        </p:spPr>
      </p:pic>
      <p:sp>
        <p:nvSpPr>
          <p:cNvPr id="8" name="Rectangle 7"/>
          <p:cNvSpPr/>
          <p:nvPr/>
        </p:nvSpPr>
        <p:spPr>
          <a:xfrm>
            <a:off x="7937756" y="5557397"/>
            <a:ext cx="2262158" cy="369332"/>
          </a:xfrm>
          <a:prstGeom prst="rect">
            <a:avLst/>
          </a:prstGeom>
        </p:spPr>
        <p:txBody>
          <a:bodyPr wrap="none">
            <a:spAutoFit/>
          </a:bodyPr>
          <a:lstStyle/>
          <a:p>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圖像觀看視頻。</a:t>
            </a:r>
            <a:endParaRPr lang="en-US" altLang="zh-HK" b="1" dirty="0">
              <a:latin typeface="DFKai-SB" panose="03000509000000000000" pitchFamily="65" charset="-120"/>
              <a:ea typeface="DFKai-SB" panose="03000509000000000000" pitchFamily="65" charset="-12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984673" y="6356349"/>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8825434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TextBox 5"/>
          <p:cNvSpPr txBox="1"/>
          <p:nvPr/>
        </p:nvSpPr>
        <p:spPr>
          <a:xfrm>
            <a:off x="247798" y="184890"/>
            <a:ext cx="3200796" cy="76944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4" name="Picture 3">
            <a:hlinkClick r:id="rId2"/>
          </p:cNvPr>
          <p:cNvPicPr>
            <a:picLocks noChangeAspect="1"/>
          </p:cNvPicPr>
          <p:nvPr/>
        </p:nvPicPr>
        <p:blipFill>
          <a:blip r:embed="rId3"/>
          <a:stretch>
            <a:fillRect/>
          </a:stretch>
        </p:blipFill>
        <p:spPr>
          <a:xfrm>
            <a:off x="9578637" y="1624275"/>
            <a:ext cx="2320285" cy="1984012"/>
          </a:xfrm>
          <a:prstGeom prst="rect">
            <a:avLst/>
          </a:prstGeom>
        </p:spPr>
      </p:pic>
      <p:sp>
        <p:nvSpPr>
          <p:cNvPr id="7" name="Rectangle 6"/>
          <p:cNvSpPr/>
          <p:nvPr/>
        </p:nvSpPr>
        <p:spPr>
          <a:xfrm>
            <a:off x="9666317" y="4095068"/>
            <a:ext cx="1948543" cy="1077218"/>
          </a:xfrm>
          <a:prstGeom prst="rect">
            <a:avLst/>
          </a:prstGeom>
        </p:spPr>
        <p:txBody>
          <a:bodyPr wrap="square">
            <a:spAutoFit/>
          </a:bodyPr>
          <a:lstStyle/>
          <a:p>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北京大興國際機場</a:t>
            </a:r>
          </a:p>
          <a:p>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://daxing-pkx-airport.com/zh-hans</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600" dirty="0"/>
          </a:p>
        </p:txBody>
      </p:sp>
      <p:sp>
        <p:nvSpPr>
          <p:cNvPr id="8" name="Rectangle 7"/>
          <p:cNvSpPr/>
          <p:nvPr/>
        </p:nvSpPr>
        <p:spPr>
          <a:xfrm>
            <a:off x="3615787" y="349336"/>
            <a:ext cx="4698722" cy="769441"/>
          </a:xfrm>
          <a:prstGeom prst="rect">
            <a:avLst/>
          </a:prstGeom>
        </p:spPr>
        <p:txBody>
          <a:bodyPr wrap="none">
            <a:spAutoFit/>
          </a:bodyPr>
          <a:lstStyle/>
          <a:p>
            <a:r>
              <a:rPr lang="zh-CN" altLang="en-US" sz="4400" b="1" dirty="0">
                <a:latin typeface="DFKai-SB" panose="03000509000000000000" pitchFamily="65" charset="-120"/>
                <a:ea typeface="DFKai-SB" panose="03000509000000000000" pitchFamily="65" charset="-120"/>
              </a:rPr>
              <a:t>北京大興國際機場</a:t>
            </a:r>
            <a:endParaRPr lang="en-US" altLang="zh-CN" sz="4400" b="1" dirty="0">
              <a:latin typeface="DFKai-SB" panose="03000509000000000000" pitchFamily="65" charset="-120"/>
              <a:ea typeface="DFKai-SB" panose="03000509000000000000" pitchFamily="65" charset="-120"/>
            </a:endParaRPr>
          </a:p>
        </p:txBody>
      </p:sp>
      <p:sp>
        <p:nvSpPr>
          <p:cNvPr id="9" name="Rectangle 8"/>
          <p:cNvSpPr/>
          <p:nvPr/>
        </p:nvSpPr>
        <p:spPr>
          <a:xfrm>
            <a:off x="484830" y="1308356"/>
            <a:ext cx="9093807" cy="4939814"/>
          </a:xfrm>
          <a:prstGeom prst="rect">
            <a:avLst/>
          </a:prstGeom>
        </p:spPr>
        <p:txBody>
          <a:bodyPr wrap="square">
            <a:spAutoFit/>
          </a:bodyPr>
          <a:lstStyle/>
          <a:p>
            <a:pPr>
              <a:lnSpc>
                <a:spcPct val="150000"/>
              </a:lnSpc>
              <a:spcBef>
                <a:spcPts val="0"/>
              </a:spcBef>
            </a:pPr>
            <a:r>
              <a:rPr lang="zh-CN" altLang="en-US" sz="2400" dirty="0">
                <a:latin typeface="DFKai-SB" panose="03000509000000000000" pitchFamily="65" charset="-120"/>
                <a:ea typeface="DFKai-SB" panose="03000509000000000000" pitchFamily="65" charset="-120"/>
              </a:rPr>
              <a:t>北京</a:t>
            </a:r>
            <a:r>
              <a:rPr lang="zh-CN" altLang="zh-CN" sz="2400" dirty="0">
                <a:latin typeface="DFKai-SB" panose="03000509000000000000" pitchFamily="65" charset="-120"/>
                <a:ea typeface="DFKai-SB" panose="03000509000000000000" pitchFamily="65" charset="-120"/>
              </a:rPr>
              <a:t>大興</a:t>
            </a:r>
            <a:r>
              <a:rPr lang="zh-CN" altLang="en-US" sz="2400" dirty="0">
                <a:latin typeface="DFKai-SB" panose="03000509000000000000" pitchFamily="65" charset="-120"/>
                <a:ea typeface="DFKai-SB" panose="03000509000000000000" pitchFamily="65" charset="-120"/>
              </a:rPr>
              <a:t>國際</a:t>
            </a:r>
            <a:r>
              <a:rPr lang="zh-CN" altLang="zh-CN" sz="2400" dirty="0">
                <a:latin typeface="DFKai-SB" panose="03000509000000000000" pitchFamily="65" charset="-120"/>
                <a:ea typeface="DFKai-SB" panose="03000509000000000000" pitchFamily="65" charset="-120"/>
              </a:rPr>
              <a:t>機場是目前全球建設規模最大的新建機場</a:t>
            </a:r>
            <a:r>
              <a:rPr lang="zh-CN" altLang="zh-CN" sz="2400" dirty="0" smtClean="0">
                <a:latin typeface="DFKai-SB" panose="03000509000000000000" pitchFamily="65" charset="-120"/>
                <a:ea typeface="DFKai-SB" panose="03000509000000000000" pitchFamily="65" charset="-120"/>
              </a:rPr>
              <a:t>。機場</a:t>
            </a:r>
            <a:r>
              <a:rPr lang="zh-CN" altLang="zh-CN" sz="2400" dirty="0">
                <a:latin typeface="DFKai-SB" panose="03000509000000000000" pitchFamily="65" charset="-120"/>
                <a:ea typeface="DFKai-SB" panose="03000509000000000000" pitchFamily="65" charset="-120"/>
              </a:rPr>
              <a:t>工程</a:t>
            </a:r>
            <a:r>
              <a:rPr lang="zh-CN" altLang="zh-CN" sz="2400" dirty="0" smtClean="0">
                <a:latin typeface="DFKai-SB" panose="03000509000000000000" pitchFamily="65" charset="-120"/>
                <a:ea typeface="DFKai-SB" panose="03000509000000000000" pitchFamily="65" charset="-120"/>
              </a:rPr>
              <a:t>建設</a:t>
            </a:r>
            <a:r>
              <a:rPr lang="zh-TW" altLang="en-US" sz="2400" dirty="0">
                <a:latin typeface="DFKai-SB" panose="03000509000000000000" pitchFamily="65" charset="-120"/>
                <a:ea typeface="DFKai-SB" panose="03000509000000000000" pitchFamily="65" charset="-120"/>
              </a:rPr>
              <a:t>在</a:t>
            </a:r>
            <a:r>
              <a:rPr lang="zh-CN" altLang="zh-CN" sz="2400" dirty="0" smtClean="0">
                <a:latin typeface="DFKai-SB" panose="03000509000000000000" pitchFamily="65" charset="-120"/>
                <a:ea typeface="DFKai-SB" panose="03000509000000000000" pitchFamily="65" charset="-120"/>
              </a:rPr>
              <a:t>建設</a:t>
            </a:r>
            <a:r>
              <a:rPr lang="zh-TW" altLang="en-US" sz="2400" dirty="0">
                <a:latin typeface="DFKai-SB" panose="03000509000000000000" pitchFamily="65" charset="-120"/>
                <a:ea typeface="DFKai-SB" panose="03000509000000000000" pitchFamily="65" charset="-120"/>
              </a:rPr>
              <a:t>、</a:t>
            </a:r>
            <a:r>
              <a:rPr lang="zh-CN" altLang="zh-CN" sz="2400" dirty="0">
                <a:latin typeface="DFKai-SB" panose="03000509000000000000" pitchFamily="65" charset="-120"/>
                <a:ea typeface="DFKai-SB" panose="03000509000000000000" pitchFamily="65" charset="-120"/>
              </a:rPr>
              <a:t>運營籌備</a:t>
            </a:r>
            <a:r>
              <a:rPr lang="zh-TW" altLang="en-US" sz="2400" dirty="0">
                <a:latin typeface="DFKai-SB" panose="03000509000000000000" pitchFamily="65" charset="-120"/>
                <a:ea typeface="DFKai-SB" panose="03000509000000000000" pitchFamily="65" charset="-120"/>
              </a:rPr>
              <a:t>、</a:t>
            </a:r>
            <a:r>
              <a:rPr lang="zh-CN" altLang="zh-CN" sz="2400" dirty="0">
                <a:latin typeface="DFKai-SB" panose="03000509000000000000" pitchFamily="65" charset="-120"/>
                <a:ea typeface="DFKai-SB" panose="03000509000000000000" pitchFamily="65" charset="-120"/>
              </a:rPr>
              <a:t>綜合管控難度堪稱世界之最。其航站樓是世界最大的減隔震建築，建設了世界最大單塊混凝土板。</a:t>
            </a:r>
            <a:r>
              <a:rPr lang="en-US" altLang="zh-CN" sz="2400" dirty="0">
                <a:latin typeface="DFKai-SB" panose="03000509000000000000" pitchFamily="65" charset="-120"/>
                <a:ea typeface="DFKai-SB" panose="03000509000000000000" pitchFamily="65" charset="-120"/>
              </a:rPr>
              <a:t>    </a:t>
            </a:r>
          </a:p>
          <a:p>
            <a:pPr>
              <a:lnSpc>
                <a:spcPct val="150000"/>
              </a:lnSpc>
              <a:spcBef>
                <a:spcPts val="0"/>
              </a:spcBef>
            </a:pPr>
            <a:r>
              <a:rPr lang="zh-CN" altLang="zh-CN" sz="2400" dirty="0">
                <a:latin typeface="DFKai-SB" panose="03000509000000000000" pitchFamily="65" charset="-120"/>
                <a:ea typeface="DFKai-SB" panose="03000509000000000000" pitchFamily="65" charset="-120"/>
              </a:rPr>
              <a:t>機場航站樓是世界首個實現高鐵下穿的航站樓，雙層出發車道邊為世界首創。機場</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跑道在國內首次採用</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全向型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布</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局，並採用了世界最大的空管自動化系統</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該系統綜合能力達到國際領先</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水平</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spcBef>
                <a:spcPts val="0"/>
              </a:spcBef>
            </a:pP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機場實現</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了場內車輛</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100%</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新能源，擁有世界最大的耦合式淺層地溫能利用項目，是全國可再生能源利用率最高的機場。</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spcBef>
                <a:spcPts val="0"/>
              </a:spcBef>
            </a:pP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www.gov.cn/xinwen/2019-09/26/content_5433241.htm</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Rectangle 9"/>
          <p:cNvSpPr/>
          <p:nvPr/>
        </p:nvSpPr>
        <p:spPr>
          <a:xfrm>
            <a:off x="9577615" y="3588113"/>
            <a:ext cx="2321307" cy="400110"/>
          </a:xfrm>
          <a:prstGeom prst="rect">
            <a:avLst/>
          </a:prstGeom>
          <a:ln w="28575">
            <a:solidFill>
              <a:schemeClr val="tx1"/>
            </a:solidFill>
          </a:ln>
        </p:spPr>
        <p:txBody>
          <a:bodyPr wrap="square">
            <a:spAutoFit/>
          </a:bodyPr>
          <a:lstStyle/>
          <a:p>
            <a:r>
              <a:rPr lang="zh-TW" altLang="en-US" sz="2000" b="1" dirty="0" smtClean="0">
                <a:latin typeface="DFKai-SB" panose="03000509000000000000" pitchFamily="65" charset="-120"/>
                <a:ea typeface="DFKai-SB" panose="03000509000000000000" pitchFamily="65" charset="-120"/>
              </a:rPr>
              <a:t>點擊圖像了解更多。</a:t>
            </a:r>
            <a:endParaRPr lang="en-US" sz="20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6383458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2EA7CA0-578E-4708-84C5-E63DB53344A4}"/>
              </a:ext>
            </a:extLst>
          </p:cNvPr>
          <p:cNvSpPr txBox="1"/>
          <p:nvPr/>
        </p:nvSpPr>
        <p:spPr>
          <a:xfrm>
            <a:off x="552681" y="1623405"/>
            <a:ext cx="11086639" cy="108273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截至</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年底，全國</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公路達到</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501.3</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萬公里，其中</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高速公路</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15</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萬公里，位居世界第一。</a:t>
            </a:r>
            <a:endPar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3D8C0E4B-57A2-416E-8E28-6317EB36EE11}"/>
              </a:ext>
            </a:extLst>
          </p:cNvPr>
          <p:cNvSpPr txBox="1"/>
          <p:nvPr/>
        </p:nvSpPr>
        <p:spPr>
          <a:xfrm>
            <a:off x="995272" y="1005129"/>
            <a:ext cx="1291044" cy="5232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公路</a:t>
            </a:r>
          </a:p>
        </p:txBody>
      </p:sp>
      <p:sp>
        <p:nvSpPr>
          <p:cNvPr id="2" name="文本框 1">
            <a:extLst>
              <a:ext uri="{FF2B5EF4-FFF2-40B4-BE49-F238E27FC236}">
                <a16:creationId xmlns:a16="http://schemas.microsoft.com/office/drawing/2014/main" id="{EF264DA0-4357-4764-B043-080C923F168D}"/>
              </a:ext>
            </a:extLst>
          </p:cNvPr>
          <p:cNvSpPr txBox="1"/>
          <p:nvPr/>
        </p:nvSpPr>
        <p:spPr>
          <a:xfrm>
            <a:off x="3706792" y="5987018"/>
            <a:ext cx="6102226" cy="369332"/>
          </a:xfrm>
          <a:prstGeom prst="rect">
            <a:avLst/>
          </a:prstGeom>
          <a:noFill/>
        </p:spPr>
        <p:txBody>
          <a:bodyPr wrap="square" rtlCol="0">
            <a:spAutoFit/>
          </a:bodyPr>
          <a:lstStyle/>
          <a:p>
            <a:pPr lvl="0">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：國家統計</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局 </a:t>
            </a:r>
            <a:r>
              <a:rPr kumimoji="0" lang="en-US" altLang="zh-TW"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://www.stats.gov.cn/tjsj</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Freeform 5">
            <a:extLst>
              <a:ext uri="{FF2B5EF4-FFF2-40B4-BE49-F238E27FC236}">
                <a16:creationId xmlns:a16="http://schemas.microsoft.com/office/drawing/2014/main" id="{ACA2AA2D-0303-4E46-AB36-3A8235A4FCB9}"/>
              </a:ext>
            </a:extLst>
          </p:cNvPr>
          <p:cNvSpPr/>
          <p:nvPr/>
        </p:nvSpPr>
        <p:spPr bwMode="auto">
          <a:xfrm>
            <a:off x="680958" y="110533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3" name="文本框 3">
            <a:extLst>
              <a:ext uri="{FF2B5EF4-FFF2-40B4-BE49-F238E27FC236}">
                <a16:creationId xmlns:a16="http://schemas.microsoft.com/office/drawing/2014/main" id="{1F6E4BAD-DDF4-4A73-A286-04B2047F2318}"/>
              </a:ext>
            </a:extLst>
          </p:cNvPr>
          <p:cNvSpPr txBox="1">
            <a:spLocks noChangeArrowheads="1"/>
          </p:cNvSpPr>
          <p:nvPr/>
        </p:nvSpPr>
        <p:spPr bwMode="auto">
          <a:xfrm>
            <a:off x="3639709" y="427635"/>
            <a:ext cx="4648079" cy="80635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交通</a:t>
            </a:r>
            <a:r>
              <a:rPr kumimoji="0" lang="zh-TW" altLang="en-US" sz="48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運輸建設 </a:t>
            </a:r>
          </a:p>
        </p:txBody>
      </p:sp>
      <p:sp>
        <p:nvSpPr>
          <p:cNvPr id="4" name="Rectangle 3"/>
          <p:cNvSpPr/>
          <p:nvPr/>
        </p:nvSpPr>
        <p:spPr>
          <a:xfrm>
            <a:off x="2313003" y="5297913"/>
            <a:ext cx="1890261" cy="307777"/>
          </a:xfrm>
          <a:prstGeom prst="rect">
            <a:avLst/>
          </a:prstGeom>
        </p:spPr>
        <p:txBody>
          <a:bodyPr wrap="none">
            <a:spAutoFit/>
          </a:bodyPr>
          <a:lstStyle/>
          <a:p>
            <a:r>
              <a:rPr lang="zh-TW" altLang="en-US" sz="1400" b="1" dirty="0" smtClean="0">
                <a:latin typeface="DFKai-SB" panose="03000509000000000000" pitchFamily="65" charset="-120"/>
                <a:ea typeface="DFKai-SB" panose="03000509000000000000" pitchFamily="65" charset="-120"/>
              </a:rPr>
              <a:t>公路</a:t>
            </a:r>
            <a:r>
              <a:rPr lang="zh-TW" altLang="en-US" sz="1400" b="1" dirty="0">
                <a:latin typeface="DFKai-SB" panose="03000509000000000000" pitchFamily="65" charset="-120"/>
                <a:ea typeface="DFKai-SB" panose="03000509000000000000" pitchFamily="65" charset="-120"/>
              </a:rPr>
              <a:t>里程 </a:t>
            </a:r>
            <a:r>
              <a:rPr lang="zh-TW" altLang="en-US" sz="1400" b="1" dirty="0" smtClean="0">
                <a:latin typeface="DFKai-SB" panose="03000509000000000000" pitchFamily="65" charset="-120"/>
                <a:ea typeface="DFKai-SB" panose="03000509000000000000" pitchFamily="65" charset="-120"/>
              </a:rPr>
              <a:t>（萬公里）</a:t>
            </a:r>
            <a:endParaRPr lang="en-US" sz="1400" b="1" dirty="0">
              <a:latin typeface="DFKai-SB" panose="03000509000000000000" pitchFamily="65" charset="-120"/>
              <a:ea typeface="DFKai-SB" panose="03000509000000000000" pitchFamily="65" charset="-120"/>
            </a:endParaRPr>
          </a:p>
        </p:txBody>
      </p:sp>
      <p:sp>
        <p:nvSpPr>
          <p:cNvPr id="11" name="Rectangle 10"/>
          <p:cNvSpPr/>
          <p:nvPr/>
        </p:nvSpPr>
        <p:spPr>
          <a:xfrm>
            <a:off x="7863487" y="5297912"/>
            <a:ext cx="2787943" cy="307777"/>
          </a:xfrm>
          <a:prstGeom prst="rect">
            <a:avLst/>
          </a:prstGeom>
        </p:spPr>
        <p:txBody>
          <a:bodyPr wrap="none">
            <a:spAutoFit/>
          </a:bodyPr>
          <a:lstStyle/>
          <a:p>
            <a:r>
              <a:rPr lang="zh-TW" altLang="en-US" sz="1400" b="1" dirty="0" smtClean="0">
                <a:latin typeface="DFKai-SB" panose="03000509000000000000" pitchFamily="65" charset="-120"/>
                <a:ea typeface="DFKai-SB" panose="03000509000000000000" pitchFamily="65" charset="-120"/>
              </a:rPr>
              <a:t>高速等級路公路</a:t>
            </a:r>
            <a:r>
              <a:rPr lang="zh-TW" altLang="en-US" sz="1400" b="1" dirty="0">
                <a:latin typeface="DFKai-SB" panose="03000509000000000000" pitchFamily="65" charset="-120"/>
                <a:ea typeface="DFKai-SB" panose="03000509000000000000" pitchFamily="65" charset="-120"/>
              </a:rPr>
              <a:t>里程 </a:t>
            </a:r>
            <a:r>
              <a:rPr lang="zh-TW" altLang="en-US" sz="1400" b="1" dirty="0" smtClean="0">
                <a:latin typeface="DFKai-SB" panose="03000509000000000000" pitchFamily="65" charset="-120"/>
                <a:ea typeface="DFKai-SB" panose="03000509000000000000" pitchFamily="65" charset="-120"/>
              </a:rPr>
              <a:t>（萬公里）</a:t>
            </a:r>
            <a:endParaRPr lang="en-US" sz="1400" b="1" dirty="0">
              <a:latin typeface="DFKai-SB" panose="03000509000000000000" pitchFamily="65" charset="-120"/>
              <a:ea typeface="DFKai-SB" panose="03000509000000000000" pitchFamily="65" charset="-120"/>
            </a:endParaRPr>
          </a:p>
        </p:txBody>
      </p:sp>
      <p:pic>
        <p:nvPicPr>
          <p:cNvPr id="6" name="Picture 5"/>
          <p:cNvPicPr>
            <a:picLocks noChangeAspect="1"/>
          </p:cNvPicPr>
          <p:nvPr/>
        </p:nvPicPr>
        <p:blipFill>
          <a:blip r:embed="rId2"/>
          <a:stretch>
            <a:fillRect/>
          </a:stretch>
        </p:blipFill>
        <p:spPr>
          <a:xfrm>
            <a:off x="904033" y="2945011"/>
            <a:ext cx="5144218" cy="2362530"/>
          </a:xfrm>
          <a:prstGeom prst="rect">
            <a:avLst/>
          </a:prstGeom>
          <a:ln w="44450" cmpd="sng">
            <a:solidFill>
              <a:srgbClr val="000000"/>
            </a:solidFill>
          </a:ln>
        </p:spPr>
      </p:pic>
      <p:pic>
        <p:nvPicPr>
          <p:cNvPr id="7" name="Picture 6"/>
          <p:cNvPicPr>
            <a:picLocks noChangeAspect="1"/>
          </p:cNvPicPr>
          <p:nvPr/>
        </p:nvPicPr>
        <p:blipFill>
          <a:blip r:embed="rId3"/>
          <a:stretch>
            <a:fillRect/>
          </a:stretch>
        </p:blipFill>
        <p:spPr>
          <a:xfrm>
            <a:off x="6519546" y="2968827"/>
            <a:ext cx="4984052" cy="2329086"/>
          </a:xfrm>
          <a:prstGeom prst="rect">
            <a:avLst/>
          </a:prstGeom>
          <a:ln w="53975" cmpd="sng">
            <a:solidFill>
              <a:srgbClr val="000000"/>
            </a:solidFill>
          </a:ln>
        </p:spPr>
      </p:pic>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4441984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D6ADA84D-BFA4-4ABC-A64C-1EBEBA3DC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57" y="707892"/>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5D35F4E5-C7B0-4F70-AA2D-F53A8EE2BEF3}"/>
              </a:ext>
            </a:extLst>
          </p:cNvPr>
          <p:cNvSpPr>
            <a:spLocks noGrp="1"/>
          </p:cNvSpPr>
          <p:nvPr>
            <p:ph type="title" idx="4294967295"/>
          </p:nvPr>
        </p:nvSpPr>
        <p:spPr>
          <a:xfrm>
            <a:off x="3965046" y="209612"/>
            <a:ext cx="3734003" cy="1325563"/>
          </a:xfrm>
        </p:spPr>
        <p:txBody>
          <a:bodyPr>
            <a:normAutofit/>
          </a:bodyPr>
          <a:lstStyle/>
          <a:p>
            <a:r>
              <a:rPr lang="zh-CN" altLang="en-US" b="1" dirty="0">
                <a:latin typeface="DFKai-SB" panose="03000509000000000000" pitchFamily="65" charset="-120"/>
                <a:ea typeface="DFKai-SB" panose="03000509000000000000" pitchFamily="65" charset="-120"/>
              </a:rPr>
              <a:t>北盤江第一橋</a:t>
            </a:r>
          </a:p>
        </p:txBody>
      </p:sp>
      <p:pic>
        <p:nvPicPr>
          <p:cNvPr id="5" name="图片 4">
            <a:extLst>
              <a:ext uri="{FF2B5EF4-FFF2-40B4-BE49-F238E27FC236}">
                <a16:creationId xmlns:a16="http://schemas.microsoft.com/office/drawing/2014/main" id="{6C3CAE5D-25A3-4149-8131-E686CD24A6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89573" y="2308171"/>
            <a:ext cx="3790994" cy="2438873"/>
          </a:xfrm>
          <a:prstGeom prst="rect">
            <a:avLst/>
          </a:prstGeom>
        </p:spPr>
      </p:pic>
      <p:sp>
        <p:nvSpPr>
          <p:cNvPr id="4" name="文本框 3">
            <a:extLst>
              <a:ext uri="{FF2B5EF4-FFF2-40B4-BE49-F238E27FC236}">
                <a16:creationId xmlns:a16="http://schemas.microsoft.com/office/drawing/2014/main" id="{4375B099-F51F-4930-928D-C3AFB2AF325A}"/>
              </a:ext>
            </a:extLst>
          </p:cNvPr>
          <p:cNvSpPr txBox="1"/>
          <p:nvPr/>
        </p:nvSpPr>
        <p:spPr>
          <a:xfrm>
            <a:off x="8484177" y="4750254"/>
            <a:ext cx="1871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北盤江第一橋</a:t>
            </a:r>
          </a:p>
        </p:txBody>
      </p:sp>
      <p:sp>
        <p:nvSpPr>
          <p:cNvPr id="6" name="矩形 5">
            <a:extLst>
              <a:ext uri="{FF2B5EF4-FFF2-40B4-BE49-F238E27FC236}">
                <a16:creationId xmlns:a16="http://schemas.microsoft.com/office/drawing/2014/main" id="{CB1AA3D7-97A7-4163-99B8-34A575C0E4BA}"/>
              </a:ext>
            </a:extLst>
          </p:cNvPr>
          <p:cNvSpPr/>
          <p:nvPr/>
        </p:nvSpPr>
        <p:spPr>
          <a:xfrm>
            <a:off x="585861" y="1535175"/>
            <a:ext cx="6687775" cy="4081117"/>
          </a:xfrm>
          <a:prstGeom prst="rect">
            <a:avLst/>
          </a:prstGeom>
        </p:spPr>
        <p:txBody>
          <a:bodyPr wrap="square">
            <a:spAutoFit/>
          </a:bodyPr>
          <a:lstStyle/>
          <a:p>
            <a:pPr lvl="0">
              <a:lnSpc>
                <a:spcPct val="120000"/>
              </a:lnSpc>
              <a:defRPr/>
            </a:pPr>
            <a:r>
              <a:rPr kumimoji="0" lang="zh-TW"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北盤江第一橋北起都格鎮</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lang="zh-TW" altLang="en-US" sz="2400" dirty="0">
                <a:solidFill>
                  <a:prstClr val="black"/>
                </a:solidFill>
                <a:latin typeface="DFKai-SB" panose="03000509000000000000" pitchFamily="65" charset="-120"/>
                <a:ea typeface="DFKai-SB" panose="03000509000000000000" pitchFamily="65" charset="-120"/>
              </a:rPr>
              <a:t>位於中國貴州省六盤水市水城縣都格鎮與雲南省宣威市普立鄉的交界處</a:t>
            </a:r>
            <a:r>
              <a:rPr lang="zh-TW" altLang="en-US" sz="2400" dirty="0" smtClean="0">
                <a:solidFill>
                  <a:prstClr val="black"/>
                </a:solidFill>
                <a:latin typeface="DFKai-SB" panose="03000509000000000000" pitchFamily="65" charset="-120"/>
                <a:ea typeface="DFKai-SB" panose="03000509000000000000" pitchFamily="65" charset="-120"/>
              </a:rPr>
              <a:t>上</a:t>
            </a:r>
            <a:r>
              <a:rPr lang="zh-CN" altLang="en-US" sz="2400" dirty="0" smtClean="0">
                <a:solidFill>
                  <a:prstClr val="black"/>
                </a:solidFill>
                <a:latin typeface="DFKai-SB" panose="03000509000000000000" pitchFamily="65" charset="-120"/>
                <a:ea typeface="DFKai-SB" panose="03000509000000000000" pitchFamily="65" charset="-120"/>
              </a:rPr>
              <a:t>，</a:t>
            </a:r>
            <a:r>
              <a:rPr lang="zh-TW" altLang="en-US" sz="2400" dirty="0" smtClean="0">
                <a:solidFill>
                  <a:prstClr val="black"/>
                </a:solidFill>
                <a:latin typeface="DFKai-SB" panose="03000509000000000000" pitchFamily="65" charset="-120"/>
                <a:ea typeface="DFKai-SB" panose="03000509000000000000" pitchFamily="65" charset="-120"/>
              </a:rPr>
              <a:t>跨</a:t>
            </a:r>
            <a:r>
              <a:rPr lang="zh-TW" altLang="en-US" sz="2400" dirty="0">
                <a:solidFill>
                  <a:prstClr val="black"/>
                </a:solidFill>
                <a:latin typeface="DFKai-SB" panose="03000509000000000000" pitchFamily="65" charset="-120"/>
                <a:ea typeface="DFKai-SB" panose="03000509000000000000" pitchFamily="65" charset="-120"/>
              </a:rPr>
              <a:t>尼珠</a:t>
            </a:r>
            <a:r>
              <a:rPr lang="zh-TW" altLang="en-US" sz="2400" dirty="0" smtClean="0">
                <a:solidFill>
                  <a:prstClr val="black"/>
                </a:solidFill>
                <a:latin typeface="DFKai-SB" panose="03000509000000000000" pitchFamily="65" charset="-120"/>
                <a:ea typeface="DFKai-SB" panose="03000509000000000000" pitchFamily="65" charset="-120"/>
              </a:rPr>
              <a:t>河，</a:t>
            </a:r>
            <a:r>
              <a:rPr lang="zh-TW" altLang="en-US" sz="2400" dirty="0">
                <a:solidFill>
                  <a:prstClr val="black"/>
                </a:solidFill>
                <a:latin typeface="DFKai-SB" panose="03000509000000000000" pitchFamily="65" charset="-120"/>
                <a:ea typeface="DFKai-SB" panose="03000509000000000000" pitchFamily="65" charset="-120"/>
              </a:rPr>
              <a:t>南至臘龍村；</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全長</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1,341.4</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米；橋面至江面距離</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565.4</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米；採用雙向四車道高速公路標準，設計速度</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80</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千米</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小時； 工程項目總投資</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10.28</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億元。 </a:t>
            </a:r>
            <a:endPar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截至</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月，北盤江第一橋為世界最大跨徑鋼桁架梁斜拉橋，獲第</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35</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屆國際橋樑大會「諾貝爾獎」</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古斯塔夫斯金獎。  </a:t>
            </a:r>
            <a:endPar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480330" y="5861461"/>
            <a:ext cx="89047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資料來源</a:t>
            </a:r>
            <a:r>
              <a:rPr kumimoji="0" lang="en-US" altLang="zh-TW" sz="1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 </a:t>
            </a:r>
            <a:r>
              <a:rPr kumimoji="0" lang="zh-TW" altLang="en-US" sz="1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鳯凰視頻</a:t>
            </a:r>
            <a:r>
              <a:rPr kumimoji="0" lang="en-US" altLang="zh-TW" sz="1400" b="0" i="0" u="none" strike="noStrike" kern="1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en-US" altLang="zh-HK" sz="1400" b="0" i="0" u="none" strike="noStrike" kern="1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http</a:t>
            </a:r>
            <a:r>
              <a:rPr kumimoji="0" lang="en-US" altLang="zh-HK" sz="1400" b="0" i="0" u="none" strike="noStrike" kern="1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kumimoji="0" lang="en-US" altLang="zh-HK" sz="1400" b="0" i="0" u="none" strike="noStrike" kern="1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v.ifeng.com/c/v/v001HtobVQJx7z36P82GhknmgeADSYf70Oy61FCcoEjv9NcOPjKQlCWjgCxSLmd</a:t>
            </a:r>
            <a:r>
              <a:rPr kumimoji="0" lang="en-US" altLang="zh-TW" sz="1400" b="0" i="0" u="none" strike="noStrike" kern="1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endParaRPr kumimoji="0" lang="zh-TW" altLang="zh-HK" sz="1400" b="0" i="0" u="none" strike="noStrike" kern="1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9" name="TextBox 8"/>
          <p:cNvSpPr txBox="1"/>
          <p:nvPr/>
        </p:nvSpPr>
        <p:spPr>
          <a:xfrm>
            <a:off x="286210" y="154946"/>
            <a:ext cx="238350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1832788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2EA7CA0-578E-4708-84C5-E63DB53344A4}"/>
              </a:ext>
            </a:extLst>
          </p:cNvPr>
          <p:cNvSpPr txBox="1"/>
          <p:nvPr/>
        </p:nvSpPr>
        <p:spPr>
          <a:xfrm>
            <a:off x="1193351" y="1380554"/>
            <a:ext cx="10361339" cy="164352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以「四縱四橫」為主骨架的高鐵網基本形成。鐵路運營里程從</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2012</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年的</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9.63</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萬公里增長到</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年的</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14.13</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萬公里。其中，高鐵里程</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萬公里，位居世界第一，佔世界高鐵總里程的</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6" name="TextBox 5"/>
          <p:cNvSpPr txBox="1"/>
          <p:nvPr/>
        </p:nvSpPr>
        <p:spPr>
          <a:xfrm>
            <a:off x="2327537" y="5877245"/>
            <a:ext cx="34678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2012—2019</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年鐵路運營里程</a:t>
            </a:r>
          </a:p>
        </p:txBody>
      </p:sp>
      <p:sp>
        <p:nvSpPr>
          <p:cNvPr id="11" name="矩形 1">
            <a:extLst>
              <a:ext uri="{FF2B5EF4-FFF2-40B4-BE49-F238E27FC236}">
                <a16:creationId xmlns:a16="http://schemas.microsoft.com/office/drawing/2014/main" id="{882C9581-F1A7-4FDD-95CA-A4F7C32D5C12}"/>
              </a:ext>
            </a:extLst>
          </p:cNvPr>
          <p:cNvSpPr>
            <a:spLocks noChangeArrowheads="1"/>
          </p:cNvSpPr>
          <p:nvPr/>
        </p:nvSpPr>
        <p:spPr bwMode="auto">
          <a:xfrm>
            <a:off x="6840142" y="5850394"/>
            <a:ext cx="4161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觀看視頻：世界各地高鐵運營里程排名</a:t>
            </a:r>
          </a:p>
        </p:txBody>
      </p:sp>
      <p:sp>
        <p:nvSpPr>
          <p:cNvPr id="12" name="文本框 11">
            <a:extLst>
              <a:ext uri="{FF2B5EF4-FFF2-40B4-BE49-F238E27FC236}">
                <a16:creationId xmlns:a16="http://schemas.microsoft.com/office/drawing/2014/main" id="{8D7B9F0D-8DE2-4601-86E4-498E8FE50AA4}"/>
              </a:ext>
            </a:extLst>
          </p:cNvPr>
          <p:cNvSpPr txBox="1"/>
          <p:nvPr/>
        </p:nvSpPr>
        <p:spPr>
          <a:xfrm>
            <a:off x="6886783" y="6197037"/>
            <a:ext cx="489235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人民視頻</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tv.people.com.cn/n1/2018/1204/c413792-30442603.html)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图形 12" descr="场记板 轮廓">
            <a:extLst>
              <a:ext uri="{FF2B5EF4-FFF2-40B4-BE49-F238E27FC236}">
                <a16:creationId xmlns:a16="http://schemas.microsoft.com/office/drawing/2014/main" id="{348189CA-B605-45B0-8428-8827092B84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874893" y="5548149"/>
            <a:ext cx="885712" cy="956665"/>
          </a:xfrm>
          <a:prstGeom prst="rect">
            <a:avLst/>
          </a:prstGeom>
        </p:spPr>
      </p:pic>
      <p:sp>
        <p:nvSpPr>
          <p:cNvPr id="15" name="文本框 14">
            <a:extLst>
              <a:ext uri="{FF2B5EF4-FFF2-40B4-BE49-F238E27FC236}">
                <a16:creationId xmlns:a16="http://schemas.microsoft.com/office/drawing/2014/main" id="{94E10260-AAD6-4AF1-9E17-EDB0814771A6}"/>
              </a:ext>
            </a:extLst>
          </p:cNvPr>
          <p:cNvSpPr txBox="1"/>
          <p:nvPr/>
        </p:nvSpPr>
        <p:spPr>
          <a:xfrm>
            <a:off x="4771505" y="427572"/>
            <a:ext cx="2360715" cy="76944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高鐵</a:t>
            </a:r>
          </a:p>
        </p:txBody>
      </p:sp>
      <p:sp>
        <p:nvSpPr>
          <p:cNvPr id="16" name="Freeform 5">
            <a:extLst>
              <a:ext uri="{FF2B5EF4-FFF2-40B4-BE49-F238E27FC236}">
                <a16:creationId xmlns:a16="http://schemas.microsoft.com/office/drawing/2014/main" id="{179618F2-4A56-44C8-B43B-853684162DD5}"/>
              </a:ext>
            </a:extLst>
          </p:cNvPr>
          <p:cNvSpPr/>
          <p:nvPr/>
        </p:nvSpPr>
        <p:spPr bwMode="auto">
          <a:xfrm>
            <a:off x="4230492" y="65088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4" name="文本框 13">
            <a:extLst>
              <a:ext uri="{FF2B5EF4-FFF2-40B4-BE49-F238E27FC236}">
                <a16:creationId xmlns:a16="http://schemas.microsoft.com/office/drawing/2014/main" id="{1D9CCE59-035C-4086-AC2A-FC658845BB57}"/>
              </a:ext>
            </a:extLst>
          </p:cNvPr>
          <p:cNvSpPr txBox="1"/>
          <p:nvPr/>
        </p:nvSpPr>
        <p:spPr>
          <a:xfrm>
            <a:off x="2602431" y="6250296"/>
            <a:ext cx="2543147" cy="523220"/>
          </a:xfrm>
          <a:prstGeom prst="rect">
            <a:avLst/>
          </a:prstGeom>
          <a:noFill/>
        </p:spPr>
        <p:txBody>
          <a:bodyPr wrap="square" rtlCol="0">
            <a:spAutoFit/>
          </a:bodyPr>
          <a:lstStyle/>
          <a:p>
            <a:pPr lvl="0">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資料來源：國家統計局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a:t>
            </a:r>
          </a:p>
        </p:txBody>
      </p:sp>
      <p:sp>
        <p:nvSpPr>
          <p:cNvPr id="17" name="TextBox 16"/>
          <p:cNvSpPr txBox="1"/>
          <p:nvPr/>
        </p:nvSpPr>
        <p:spPr>
          <a:xfrm>
            <a:off x="2092842" y="5564818"/>
            <a:ext cx="3467819" cy="369332"/>
          </a:xfrm>
          <a:prstGeom prst="rect">
            <a:avLst/>
          </a:prstGeom>
          <a:noFill/>
        </p:spPr>
        <p:txBody>
          <a:bodyPr wrap="square" rtlCol="0">
            <a:spAutoFit/>
          </a:bodyPr>
          <a:lstStyle/>
          <a:p>
            <a:pPr lvl="0" algn="ctr">
              <a:defRPr/>
            </a:pP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鐵路營業里程（萬公里</a:t>
            </a:r>
            <a:r>
              <a:rPr lang="zh-TW" altLang="en-US"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127109" y="3104859"/>
            <a:ext cx="4951347" cy="2345846"/>
          </a:xfrm>
          <a:prstGeom prst="rect">
            <a:avLst/>
          </a:prstGeom>
          <a:ln w="44450" cmpd="sng">
            <a:solidFill>
              <a:srgbClr val="000000"/>
            </a:solidFill>
          </a:ln>
        </p:spPr>
      </p:pic>
      <p:sp>
        <p:nvSpPr>
          <p:cNvPr id="1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332959" y="6408391"/>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6"/>
          </p:cNvPr>
          <p:cNvPicPr>
            <a:picLocks noChangeAspect="1"/>
          </p:cNvPicPr>
          <p:nvPr/>
        </p:nvPicPr>
        <p:blipFill>
          <a:blip r:embed="rId7"/>
          <a:stretch>
            <a:fillRect/>
          </a:stretch>
        </p:blipFill>
        <p:spPr>
          <a:xfrm>
            <a:off x="6524315" y="3121525"/>
            <a:ext cx="4370107" cy="2471305"/>
          </a:xfrm>
          <a:prstGeom prst="rect">
            <a:avLst/>
          </a:prstGeom>
        </p:spPr>
      </p:pic>
      <p:sp>
        <p:nvSpPr>
          <p:cNvPr id="18" name="Rectangle 17"/>
          <p:cNvSpPr/>
          <p:nvPr/>
        </p:nvSpPr>
        <p:spPr>
          <a:xfrm>
            <a:off x="7937756" y="5557397"/>
            <a:ext cx="2262158" cy="369332"/>
          </a:xfrm>
          <a:prstGeom prst="rect">
            <a:avLst/>
          </a:prstGeom>
        </p:spPr>
        <p:txBody>
          <a:bodyPr wrap="none">
            <a:spAutoFit/>
          </a:bodyPr>
          <a:lstStyle/>
          <a:p>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圖像觀看視頻。</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730024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E276A3E-5CB9-46FD-87BF-30D0414ADF1C}"/>
              </a:ext>
            </a:extLst>
          </p:cNvPr>
          <p:cNvSpPr>
            <a:spLocks noGrp="1"/>
          </p:cNvSpPr>
          <p:nvPr>
            <p:ph idx="4294967295"/>
          </p:nvPr>
        </p:nvSpPr>
        <p:spPr>
          <a:xfrm>
            <a:off x="5735782" y="2104312"/>
            <a:ext cx="6001986" cy="3071405"/>
          </a:xfrm>
        </p:spPr>
        <p:txBody>
          <a:bodyPr>
            <a:noAutofit/>
          </a:bodyPr>
          <a:lstStyle/>
          <a:p>
            <a:pPr marL="0" indent="0">
              <a:lnSpc>
                <a:spcPct val="120000"/>
              </a:lnSpc>
              <a:buNone/>
            </a:pPr>
            <a:r>
              <a:rPr lang="en-US" altLang="zh-CN" dirty="0">
                <a:effectLst/>
                <a:latin typeface="DFKai-SB" panose="03000509000000000000" pitchFamily="65" charset="-120"/>
                <a:ea typeface="DFKai-SB" panose="03000509000000000000" pitchFamily="65" charset="-120"/>
              </a:rPr>
              <a:t>    </a:t>
            </a:r>
            <a:r>
              <a:rPr lang="en-US" altLang="zh-CN" sz="2600" dirty="0">
                <a:effectLst/>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600" dirty="0">
                <a:effectLst/>
                <a:latin typeface="Times New Roman" panose="02020603050405020304" pitchFamily="18" charset="0"/>
                <a:ea typeface="DFKai-SB" panose="03000509000000000000" pitchFamily="65" charset="-120"/>
                <a:cs typeface="Times New Roman" panose="02020603050405020304" pitchFamily="18" charset="0"/>
              </a:rPr>
              <a:t>年，國家鐵路局印發的</a:t>
            </a:r>
            <a:r>
              <a:rPr lang="en-US" altLang="zh-CN" sz="260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effectLst/>
                <a:latin typeface="Times New Roman" panose="02020603050405020304" pitchFamily="18" charset="0"/>
                <a:ea typeface="DFKai-SB" panose="03000509000000000000" pitchFamily="65" charset="-120"/>
                <a:cs typeface="Times New Roman" panose="02020603050405020304" pitchFamily="18" charset="0"/>
              </a:rPr>
              <a:t>中長期鐵路網規劃</a:t>
            </a:r>
            <a:r>
              <a:rPr lang="en-US" altLang="zh-CN" sz="260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effectLst/>
                <a:latin typeface="Times New Roman" panose="02020603050405020304" pitchFamily="18" charset="0"/>
                <a:ea typeface="DFKai-SB" panose="03000509000000000000" pitchFamily="65" charset="-120"/>
                <a:cs typeface="Times New Roman" panose="02020603050405020304" pitchFamily="18" charset="0"/>
              </a:rPr>
              <a:t>指出，</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在「四縱四橫」高速鐵路的基礎上</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貫通沿海內陸及南北地區的鐵路網形成</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以</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「八縱八橫」主通道為骨架、區域連接線銜接、城際鐵路補充的高速鐵路網</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465E258B-B360-4A72-A988-F22C546C33D8}"/>
              </a:ext>
            </a:extLst>
          </p:cNvPr>
          <p:cNvSpPr txBox="1"/>
          <p:nvPr/>
        </p:nvSpPr>
        <p:spPr>
          <a:xfrm>
            <a:off x="913756" y="5557693"/>
            <a:ext cx="3408219" cy="738664"/>
          </a:xfrm>
          <a:prstGeom prst="rect">
            <a:avLst/>
          </a:prstGeom>
          <a:noFill/>
        </p:spPr>
        <p:txBody>
          <a:bodyPr wrap="square" rtlCol="0">
            <a:spAutoFit/>
          </a:bodyPr>
          <a:lstStyle/>
          <a:p>
            <a:pPr lvl="0">
              <a:defRPr/>
            </a:pPr>
            <a:r>
              <a:rPr lang="zh-TW" altLang="en-US" dirty="0" smtClean="0">
                <a:solidFill>
                  <a:prstClr val="black"/>
                </a:solidFill>
                <a:latin typeface="DFKai-SB" panose="03000509000000000000" pitchFamily="65" charset="-120"/>
                <a:ea typeface="DFKai-SB" panose="03000509000000000000" pitchFamily="65" charset="-120"/>
              </a:rPr>
              <a:t>資料</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：國家</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鐵路局</a:t>
            </a:r>
            <a:r>
              <a:rPr kumimoji="0" lang="en-US" altLang="zh-CN" sz="1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http://www.nra.gov.cn/jglz/fgzd/gfwj/201607/t20160721_308872.shtml )</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97377F32-F9AE-4631-8091-6F4F5345F810}"/>
              </a:ext>
            </a:extLst>
          </p:cNvPr>
          <p:cNvSpPr txBox="1"/>
          <p:nvPr/>
        </p:nvSpPr>
        <p:spPr>
          <a:xfrm>
            <a:off x="2617866" y="517209"/>
            <a:ext cx="647328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「八縱八橫」高速鐵路網</a:t>
            </a:r>
            <a:endParaRPr kumimoji="0" lang="zh-CN" altLang="en-US" sz="44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pic>
        <p:nvPicPr>
          <p:cNvPr id="4" name="Picture 3"/>
          <p:cNvPicPr>
            <a:picLocks noChangeAspect="1"/>
          </p:cNvPicPr>
          <p:nvPr/>
        </p:nvPicPr>
        <p:blipFill>
          <a:blip r:embed="rId2"/>
          <a:stretch>
            <a:fillRect/>
          </a:stretch>
        </p:blipFill>
        <p:spPr>
          <a:xfrm>
            <a:off x="515388" y="2097192"/>
            <a:ext cx="4993344" cy="3356753"/>
          </a:xfrm>
          <a:prstGeom prst="rect">
            <a:avLst/>
          </a:prstGeom>
        </p:spPr>
      </p:pic>
      <p:sp>
        <p:nvSpPr>
          <p:cNvPr id="10" name="文本框 14">
            <a:extLst>
              <a:ext uri="{FF2B5EF4-FFF2-40B4-BE49-F238E27FC236}">
                <a16:creationId xmlns:a16="http://schemas.microsoft.com/office/drawing/2014/main" id="{97377F32-F9AE-4631-8091-6F4F5345F810}"/>
              </a:ext>
            </a:extLst>
          </p:cNvPr>
          <p:cNvSpPr txBox="1"/>
          <p:nvPr/>
        </p:nvSpPr>
        <p:spPr>
          <a:xfrm>
            <a:off x="1359627" y="1642647"/>
            <a:ext cx="36277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prstClr val="black"/>
                </a:solidFill>
                <a:latin typeface="DFKai-SB" panose="03000509000000000000" pitchFamily="65" charset="-120"/>
                <a:ea typeface="DFKai-SB" panose="03000509000000000000" pitchFamily="65" charset="-120"/>
              </a:rPr>
              <a:t>中長期高速鐵路網規劃圖</a:t>
            </a:r>
            <a:endParaRPr kumimoji="0" lang="zh-CN" altLang="en-US" sz="2400" b="1" i="0" u="none" strike="noStrike" kern="1200" cap="none" spc="0" normalizeH="0" baseline="0" noProof="0" dirty="0">
              <a:ln>
                <a:noFill/>
              </a:ln>
              <a:solidFill>
                <a:prstClr val="black"/>
              </a:solidFill>
              <a:effectLst/>
              <a:uLnTx/>
              <a:uFillTx/>
              <a:latin typeface="等线"/>
              <a:ea typeface="等线" panose="02010600030101010101" pitchFamily="2" charset="-122"/>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604535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30966" y="182786"/>
            <a:ext cx="1844842"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zh-CN" altLang="en-US" sz="4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活動</a:t>
            </a:r>
            <a:endParaRPr kumimoji="0" lang="zh-HK"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TextBox 3"/>
          <p:cNvSpPr txBox="1"/>
          <p:nvPr/>
        </p:nvSpPr>
        <p:spPr>
          <a:xfrm>
            <a:off x="2354464" y="3186379"/>
            <a:ext cx="8162222" cy="181588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marR="0" indent="-342900" algn="l" defTabSz="914400" rtl="0" eaLnBrk="1" fontAlgn="auto" latinLnBrk="0" hangingPunct="1">
              <a:lnSpc>
                <a:spcPct val="100000"/>
              </a:lnSpc>
              <a:spcBef>
                <a:spcPts val="0"/>
              </a:spcBef>
              <a:spcAft>
                <a:spcPts val="0"/>
              </a:spcAft>
              <a:buClrTx/>
              <a:buSzTx/>
              <a:buFontTx/>
              <a:buAutoNum type="arabicPeriod"/>
              <a:tabLst/>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試找找香港高</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鐵可在短時間內到達的內地城市。</a:t>
            </a:r>
            <a:endPar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Tx/>
              <a:buAutoNum type="arabicPeriod"/>
            </a:pP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試列出「八縱八橫」高速鐵路網涵蓋哪些地點</a:t>
            </a:r>
            <a:r>
              <a:rPr lang="zh-CN"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Tx/>
              <a:buAutoNum type="arabicPeriod"/>
            </a:pPr>
            <a:r>
              <a:rPr lang="zh-CN"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試解釋發展高速鐵路網可如何促進國家的發展。</a:t>
            </a:r>
            <a:endParaRPr lang="en-US" altLang="zh-CN"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Tx/>
              <a:buAutoNum type="arabicPeriod"/>
            </a:pP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試解釋</a:t>
            </a:r>
            <a:r>
              <a:rPr lang="zh-CN" altLang="en-US"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香港加入國家的高鐵網的重要性。</a:t>
            </a:r>
            <a:endParaRPr lang="en-US" altLang="zh-CN"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2987039" y="1149123"/>
            <a:ext cx="8792095" cy="1815882"/>
          </a:xfrm>
          <a:prstGeom prst="rect">
            <a:avLst/>
          </a:prstGeom>
          <a:ln w="28575">
            <a:solidFill>
              <a:srgbClr val="FF0000"/>
            </a:solidFill>
          </a:ln>
        </p:spPr>
        <p:txBody>
          <a:bodyPr wrap="square">
            <a:spAutoFit/>
          </a:bodyPr>
          <a:lstStyle/>
          <a:p>
            <a:pPr lvl="0">
              <a:defRPr/>
            </a:pPr>
            <a:r>
              <a:rPr lang="zh-TW" altLang="en-US" sz="2800" dirty="0" smtClean="0">
                <a:solidFill>
                  <a:prstClr val="black"/>
                </a:solidFill>
                <a:latin typeface="DFKai-SB" panose="03000509000000000000" pitchFamily="65" charset="-120"/>
                <a:ea typeface="DFKai-SB" panose="03000509000000000000" pitchFamily="65" charset="-120"/>
              </a:rPr>
              <a:t>香港加入</a:t>
            </a:r>
            <a:r>
              <a:rPr lang="zh-TW" altLang="en-US" sz="2800" dirty="0">
                <a:solidFill>
                  <a:prstClr val="black"/>
                </a:solidFill>
                <a:latin typeface="DFKai-SB" panose="03000509000000000000" pitchFamily="65" charset="-120"/>
                <a:ea typeface="DFKai-SB" panose="03000509000000000000" pitchFamily="65" charset="-120"/>
              </a:rPr>
              <a:t>國家高鐵網絡</a:t>
            </a:r>
            <a:r>
              <a:rPr lang="zh-TW" altLang="en-US" sz="2800" dirty="0" smtClean="0">
                <a:solidFill>
                  <a:prstClr val="black"/>
                </a:solidFill>
                <a:latin typeface="DFKai-SB" panose="03000509000000000000" pitchFamily="65" charset="-120"/>
                <a:ea typeface="DFKai-SB" panose="03000509000000000000" pitchFamily="65" charset="-120"/>
              </a:rPr>
              <a:t>，實現「</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smtClean="0">
                <a:solidFill>
                  <a:prstClr val="black"/>
                </a:solidFill>
                <a:latin typeface="DFKai-SB" panose="03000509000000000000" pitchFamily="65" charset="-120"/>
                <a:ea typeface="DFKai-SB" panose="03000509000000000000" pitchFamily="65" charset="-120"/>
              </a:rPr>
              <a:t>小時</a:t>
            </a:r>
            <a:r>
              <a:rPr lang="zh-TW" altLang="en-US" sz="2800" dirty="0">
                <a:solidFill>
                  <a:prstClr val="black"/>
                </a:solidFill>
                <a:latin typeface="DFKai-SB" panose="03000509000000000000" pitchFamily="65" charset="-120"/>
                <a:ea typeface="DFKai-SB" panose="03000509000000000000" pitchFamily="65" charset="-120"/>
              </a:rPr>
              <a:t>生活圈</a:t>
            </a:r>
            <a:r>
              <a:rPr lang="zh-TW" altLang="en-US" sz="2800" dirty="0" smtClean="0">
                <a:solidFill>
                  <a:prstClr val="black"/>
                </a:solidFill>
                <a:latin typeface="DFKai-SB" panose="03000509000000000000" pitchFamily="65" charset="-120"/>
                <a:ea typeface="DFKai-SB" panose="03000509000000000000" pitchFamily="65" charset="-120"/>
              </a:rPr>
              <a:t>」</a:t>
            </a:r>
            <a:r>
              <a:rPr lang="zh-CN" altLang="en-US" sz="2800" dirty="0" smtClean="0">
                <a:solidFill>
                  <a:prstClr val="black"/>
                </a:solidFill>
                <a:latin typeface="DFKai-SB" panose="03000509000000000000" pitchFamily="65" charset="-120"/>
                <a:ea typeface="DFKai-SB" panose="03000509000000000000" pitchFamily="65" charset="-120"/>
              </a:rPr>
              <a:t>。</a:t>
            </a:r>
            <a:r>
              <a:rPr lang="zh-CN" altLang="en-US" sz="2800" dirty="0">
                <a:solidFill>
                  <a:prstClr val="black"/>
                </a:solidFill>
                <a:latin typeface="DFKai-SB" panose="03000509000000000000" pitchFamily="65" charset="-120"/>
                <a:ea typeface="DFKai-SB" panose="03000509000000000000" pitchFamily="65" charset="-120"/>
              </a:rPr>
              <a:t>人們可以上午在香港飲早茶，下午便到内地城市。時空觀念因此改變，經濟版圖亦由此重構。基礎設施的發展在不知不覺間改變了人們的生活。</a:t>
            </a:r>
          </a:p>
        </p:txBody>
      </p:sp>
      <p:pic>
        <p:nvPicPr>
          <p:cNvPr id="6" name="Picture 5">
            <a:hlinkClick r:id="rId2"/>
          </p:cNvPr>
          <p:cNvPicPr>
            <a:picLocks noChangeAspect="1"/>
          </p:cNvPicPr>
          <p:nvPr/>
        </p:nvPicPr>
        <p:blipFill>
          <a:blip r:embed="rId3"/>
          <a:stretch>
            <a:fillRect/>
          </a:stretch>
        </p:blipFill>
        <p:spPr>
          <a:xfrm>
            <a:off x="596251" y="5133331"/>
            <a:ext cx="4234715" cy="925030"/>
          </a:xfrm>
          <a:prstGeom prst="rect">
            <a:avLst/>
          </a:prstGeom>
        </p:spPr>
      </p:pic>
      <p:sp>
        <p:nvSpPr>
          <p:cNvPr id="7" name="Rectangle 6"/>
          <p:cNvSpPr/>
          <p:nvPr/>
        </p:nvSpPr>
        <p:spPr>
          <a:xfrm>
            <a:off x="5063106" y="5412030"/>
            <a:ext cx="6563630" cy="954107"/>
          </a:xfrm>
          <a:prstGeom prst="rect">
            <a:avLst/>
          </a:prstGeom>
        </p:spPr>
        <p:txBody>
          <a:bodyPr wrap="squar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國家鐵路局</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rPr>
              <a:t>www.nra.gov.cn/xxgkml/xxgk/xxgkml/201908/t20190830_87801.shtml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人民網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DFKai-SB" panose="03000509000000000000" pitchFamily="65" charset="-120"/>
                <a:cs typeface="Times New Roman" panose="02020603050405020304" pitchFamily="18" charset="0"/>
              </a:rPr>
              <a:t>finance.people.com.cn/BIG5/n1/2021/0623/c1004-32137870.html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596251" y="6058361"/>
            <a:ext cx="4234714"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圖像了解更多。</a:t>
            </a:r>
            <a:endParaRPr lang="en-US" altLang="zh-HK" b="1" dirty="0">
              <a:latin typeface="DFKai-SB" panose="03000509000000000000" pitchFamily="65" charset="-120"/>
              <a:ea typeface="DFKai-SB" panose="03000509000000000000" pitchFamily="65" charset="-120"/>
            </a:endParaRPr>
          </a:p>
        </p:txBody>
      </p:sp>
      <p:sp>
        <p:nvSpPr>
          <p:cNvPr id="10" name="矩形 7">
            <a:extLst>
              <a:ext uri="{FF2B5EF4-FFF2-40B4-BE49-F238E27FC236}">
                <a16:creationId xmlns:a16="http://schemas.microsoft.com/office/drawing/2014/main" id="{DE3318B2-D0BA-4873-8353-ABB9B6169619}"/>
              </a:ext>
            </a:extLst>
          </p:cNvPr>
          <p:cNvSpPr/>
          <p:nvPr/>
        </p:nvSpPr>
        <p:spPr>
          <a:xfrm>
            <a:off x="454282" y="2703408"/>
            <a:ext cx="208465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復興號動車組列車</a:t>
            </a:r>
            <a:endParaRPr kumimoji="0" lang="zh-CN" altLang="en-US" sz="1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pic>
        <p:nvPicPr>
          <p:cNvPr id="11" name="Picture 10"/>
          <p:cNvPicPr>
            <a:picLocks noChangeAspect="1"/>
          </p:cNvPicPr>
          <p:nvPr/>
        </p:nvPicPr>
        <p:blipFill>
          <a:blip r:embed="rId4"/>
          <a:stretch>
            <a:fillRect/>
          </a:stretch>
        </p:blipFill>
        <p:spPr>
          <a:xfrm>
            <a:off x="166928" y="1165350"/>
            <a:ext cx="2659368" cy="1492784"/>
          </a:xfrm>
          <a:prstGeom prst="rect">
            <a:avLst/>
          </a:prstGeom>
        </p:spPr>
      </p:pic>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521440" y="6370344"/>
            <a:ext cx="46412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2853841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D6204B2-7CF0-4155-A326-80A93C3B9220}"/>
              </a:ext>
            </a:extLst>
          </p:cNvPr>
          <p:cNvSpPr txBox="1"/>
          <p:nvPr/>
        </p:nvSpPr>
        <p:spPr>
          <a:xfrm>
            <a:off x="7756323" y="3710642"/>
            <a:ext cx="2492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上海洋山港集裝箱碼頭</a:t>
            </a:r>
            <a:endParaRPr kumimoji="0" lang="zh-CN" altLang="en-US" sz="1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pic>
        <p:nvPicPr>
          <p:cNvPr id="9" name="图片 8">
            <a:extLst>
              <a:ext uri="{FF2B5EF4-FFF2-40B4-BE49-F238E27FC236}">
                <a16:creationId xmlns:a16="http://schemas.microsoft.com/office/drawing/2014/main" id="{EEE83121-CC95-4886-8568-F4CC050FAD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1280" y="1706880"/>
            <a:ext cx="3425851" cy="1982228"/>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2" name="任意多边形: 形状 11">
            <a:extLst>
              <a:ext uri="{FF2B5EF4-FFF2-40B4-BE49-F238E27FC236}">
                <a16:creationId xmlns:a16="http://schemas.microsoft.com/office/drawing/2014/main" id="{FBE2D102-C519-4460-A56D-6210697D9DF5}"/>
              </a:ext>
            </a:extLst>
          </p:cNvPr>
          <p:cNvSpPr/>
          <p:nvPr/>
        </p:nvSpPr>
        <p:spPr>
          <a:xfrm>
            <a:off x="636977" y="1921196"/>
            <a:ext cx="6297369" cy="3446346"/>
          </a:xfrm>
          <a:custGeom>
            <a:avLst/>
            <a:gdLst>
              <a:gd name="connsiteX0" fmla="*/ 0 w 5997276"/>
              <a:gd name="connsiteY0" fmla="*/ 120139 h 1201392"/>
              <a:gd name="connsiteX1" fmla="*/ 120139 w 5997276"/>
              <a:gd name="connsiteY1" fmla="*/ 0 h 1201392"/>
              <a:gd name="connsiteX2" fmla="*/ 5877137 w 5997276"/>
              <a:gd name="connsiteY2" fmla="*/ 0 h 1201392"/>
              <a:gd name="connsiteX3" fmla="*/ 5997276 w 5997276"/>
              <a:gd name="connsiteY3" fmla="*/ 120139 h 1201392"/>
              <a:gd name="connsiteX4" fmla="*/ 5997276 w 5997276"/>
              <a:gd name="connsiteY4" fmla="*/ 1081253 h 1201392"/>
              <a:gd name="connsiteX5" fmla="*/ 5877137 w 5997276"/>
              <a:gd name="connsiteY5" fmla="*/ 1201392 h 1201392"/>
              <a:gd name="connsiteX6" fmla="*/ 120139 w 5997276"/>
              <a:gd name="connsiteY6" fmla="*/ 1201392 h 1201392"/>
              <a:gd name="connsiteX7" fmla="*/ 0 w 5997276"/>
              <a:gd name="connsiteY7" fmla="*/ 1081253 h 1201392"/>
              <a:gd name="connsiteX8" fmla="*/ 0 w 5997276"/>
              <a:gd name="connsiteY8" fmla="*/ 120139 h 120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276" h="1201392">
                <a:moveTo>
                  <a:pt x="0" y="120139"/>
                </a:moveTo>
                <a:cubicBezTo>
                  <a:pt x="0" y="53788"/>
                  <a:pt x="53788" y="0"/>
                  <a:pt x="120139" y="0"/>
                </a:cubicBezTo>
                <a:lnTo>
                  <a:pt x="5877137" y="0"/>
                </a:lnTo>
                <a:cubicBezTo>
                  <a:pt x="5943488" y="0"/>
                  <a:pt x="5997276" y="53788"/>
                  <a:pt x="5997276" y="120139"/>
                </a:cubicBezTo>
                <a:lnTo>
                  <a:pt x="5997276" y="1081253"/>
                </a:lnTo>
                <a:cubicBezTo>
                  <a:pt x="5997276" y="1147604"/>
                  <a:pt x="5943488" y="1201392"/>
                  <a:pt x="5877137" y="1201392"/>
                </a:cubicBezTo>
                <a:lnTo>
                  <a:pt x="120139" y="1201392"/>
                </a:lnTo>
                <a:cubicBezTo>
                  <a:pt x="53788" y="1201392"/>
                  <a:pt x="0" y="1147604"/>
                  <a:pt x="0" y="1081253"/>
                </a:cubicBezTo>
                <a:lnTo>
                  <a:pt x="0" y="120139"/>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3288" tIns="60588" rIns="73288" bIns="60588" numCol="1" spcCol="1270" anchor="ctr" anchorCtr="0">
            <a:spAutoFit/>
          </a:bodyPr>
          <a:lstStyle/>
          <a:p>
            <a:pPr lvl="0" defTabSz="889000">
              <a:lnSpc>
                <a:spcPct val="120000"/>
              </a:lnSpc>
              <a:spcBef>
                <a:spcPct val="0"/>
              </a:spcBef>
              <a:spcAft>
                <a:spcPct val="35000"/>
              </a:spcAft>
              <a:defRPr/>
            </a:pP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世界排名前的港口中：如上海港</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、新加坡港、深圳港、寧波</a:t>
            </a:r>
            <a:r>
              <a:rPr kumimoji="0" lang="en-US" altLang="zh-CN" sz="36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舟山港、</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香港、</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釜山港、青島港、廣州</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港、</a:t>
            </a:r>
            <a:r>
              <a:rPr lang="zh-HK"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鹿特丹</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天津港等，</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多</a:t>
            </a:r>
            <a:r>
              <a:rPr kumimoji="0" lang="zh-TW"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數</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是</a:t>
            </a:r>
            <a:r>
              <a:rPr kumimoji="0" lang="zh-CN" altLang="en-US" sz="36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屬於中國</a:t>
            </a:r>
            <a:r>
              <a:rPr kumimoji="0" lang="zh-CN"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TW" altLang="en-US"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港口</a:t>
            </a:r>
            <a:r>
              <a:rPr kumimoji="0" lang="zh-CN" altLang="en-US" sz="3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rPr>
              <a:t>。</a:t>
            </a:r>
            <a:endParaRPr kumimoji="0" lang="zh-CN" altLang="en-US" sz="3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endParaRPr>
          </a:p>
        </p:txBody>
      </p:sp>
      <p:sp>
        <p:nvSpPr>
          <p:cNvPr id="14" name="任意多边形: 形状 13">
            <a:extLst>
              <a:ext uri="{FF2B5EF4-FFF2-40B4-BE49-F238E27FC236}">
                <a16:creationId xmlns:a16="http://schemas.microsoft.com/office/drawing/2014/main" id="{1449BDAD-3883-458C-87BA-9FE9D92DBF08}"/>
              </a:ext>
            </a:extLst>
          </p:cNvPr>
          <p:cNvSpPr/>
          <p:nvPr/>
        </p:nvSpPr>
        <p:spPr>
          <a:xfrm>
            <a:off x="400943" y="3019425"/>
            <a:ext cx="6135083" cy="2586248"/>
          </a:xfrm>
          <a:custGeom>
            <a:avLst/>
            <a:gdLst>
              <a:gd name="connsiteX0" fmla="*/ 0 w 6135083"/>
              <a:gd name="connsiteY0" fmla="*/ 431128 h 2586248"/>
              <a:gd name="connsiteX1" fmla="*/ 431128 w 6135083"/>
              <a:gd name="connsiteY1" fmla="*/ 0 h 2586248"/>
              <a:gd name="connsiteX2" fmla="*/ 5703955 w 6135083"/>
              <a:gd name="connsiteY2" fmla="*/ 0 h 2586248"/>
              <a:gd name="connsiteX3" fmla="*/ 6135083 w 6135083"/>
              <a:gd name="connsiteY3" fmla="*/ 431128 h 2586248"/>
              <a:gd name="connsiteX4" fmla="*/ 6135083 w 6135083"/>
              <a:gd name="connsiteY4" fmla="*/ 2155120 h 2586248"/>
              <a:gd name="connsiteX5" fmla="*/ 5703955 w 6135083"/>
              <a:gd name="connsiteY5" fmla="*/ 2586248 h 2586248"/>
              <a:gd name="connsiteX6" fmla="*/ 431128 w 6135083"/>
              <a:gd name="connsiteY6" fmla="*/ 2586248 h 2586248"/>
              <a:gd name="connsiteX7" fmla="*/ 0 w 6135083"/>
              <a:gd name="connsiteY7" fmla="*/ 2155120 h 2586248"/>
              <a:gd name="connsiteX8" fmla="*/ 0 w 6135083"/>
              <a:gd name="connsiteY8" fmla="*/ 431128 h 25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5083" h="2586248">
                <a:moveTo>
                  <a:pt x="0" y="431128"/>
                </a:moveTo>
                <a:cubicBezTo>
                  <a:pt x="0" y="193023"/>
                  <a:pt x="193023" y="0"/>
                  <a:pt x="431128" y="0"/>
                </a:cubicBezTo>
                <a:lnTo>
                  <a:pt x="5703955" y="0"/>
                </a:lnTo>
                <a:cubicBezTo>
                  <a:pt x="5942060" y="0"/>
                  <a:pt x="6135083" y="193023"/>
                  <a:pt x="6135083" y="431128"/>
                </a:cubicBezTo>
                <a:lnTo>
                  <a:pt x="6135083" y="2155120"/>
                </a:lnTo>
                <a:cubicBezTo>
                  <a:pt x="6135083" y="2393225"/>
                  <a:pt x="5942060" y="2586248"/>
                  <a:pt x="5703955" y="2586248"/>
                </a:cubicBezTo>
                <a:lnTo>
                  <a:pt x="431128" y="2586248"/>
                </a:lnTo>
                <a:cubicBezTo>
                  <a:pt x="193023" y="2586248"/>
                  <a:pt x="0" y="2393225"/>
                  <a:pt x="0" y="2155120"/>
                </a:cubicBezTo>
                <a:lnTo>
                  <a:pt x="0" y="43112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8513" tIns="268513" rIns="268513" bIns="268513"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0" name="文本框 9">
            <a:extLst>
              <a:ext uri="{FF2B5EF4-FFF2-40B4-BE49-F238E27FC236}">
                <a16:creationId xmlns:a16="http://schemas.microsoft.com/office/drawing/2014/main" id="{9831BEB9-C06F-430F-93A5-783F5DFF351B}"/>
              </a:ext>
            </a:extLst>
          </p:cNvPr>
          <p:cNvSpPr txBox="1"/>
          <p:nvPr/>
        </p:nvSpPr>
        <p:spPr>
          <a:xfrm>
            <a:off x="4936102" y="541083"/>
            <a:ext cx="2171877"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港口</a:t>
            </a:r>
          </a:p>
        </p:txBody>
      </p:sp>
      <p:sp>
        <p:nvSpPr>
          <p:cNvPr id="11" name="Freeform 5">
            <a:extLst>
              <a:ext uri="{FF2B5EF4-FFF2-40B4-BE49-F238E27FC236}">
                <a16:creationId xmlns:a16="http://schemas.microsoft.com/office/drawing/2014/main" id="{38458035-4E37-44A7-B12A-C6C0EBDE27FB}"/>
              </a:ext>
            </a:extLst>
          </p:cNvPr>
          <p:cNvSpPr/>
          <p:nvPr/>
        </p:nvSpPr>
        <p:spPr bwMode="auto">
          <a:xfrm>
            <a:off x="4425644" y="79517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024205" y="6389561"/>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7311280" y="5833460"/>
            <a:ext cx="3670570" cy="738664"/>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TW" sz="1400" dirty="0" err="1" smtClean="0">
                <a:latin typeface="Times New Roman" panose="02020603050405020304" pitchFamily="18" charset="0"/>
                <a:ea typeface="標楷體" panose="03000509000000000000" pitchFamily="65" charset="-120"/>
                <a:cs typeface="Times New Roman" panose="02020603050405020304" pitchFamily="18" charset="0"/>
              </a:rPr>
              <a:t>Informa</a:t>
            </a: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smtClean="0">
                <a:latin typeface="Times New Roman" panose="02020603050405020304" pitchFamily="18" charset="0"/>
                <a:cs typeface="Times New Roman" panose="02020603050405020304" pitchFamily="18" charset="0"/>
              </a:rPr>
              <a:t>(</a:t>
            </a:r>
            <a:r>
              <a:rPr lang="en-GB" altLang="zh-HK" sz="1400" dirty="0" smtClean="0">
                <a:latin typeface="Times New Roman" panose="02020603050405020304" pitchFamily="18" charset="0"/>
                <a:cs typeface="Times New Roman" panose="02020603050405020304" pitchFamily="18" charset="0"/>
              </a:rPr>
              <a:t>https</a:t>
            </a:r>
            <a:r>
              <a:rPr lang="en-GB" altLang="zh-HK" sz="1400" dirty="0">
                <a:latin typeface="Times New Roman" panose="02020603050405020304" pitchFamily="18" charset="0"/>
                <a:cs typeface="Times New Roman" panose="02020603050405020304" pitchFamily="18" charset="0"/>
              </a:rPr>
              <a:t>://</a:t>
            </a:r>
            <a:r>
              <a:rPr lang="en-GB" altLang="zh-HK" sz="1400" dirty="0" smtClean="0">
                <a:latin typeface="Times New Roman" panose="02020603050405020304" pitchFamily="18" charset="0"/>
                <a:cs typeface="Times New Roman" panose="02020603050405020304" pitchFamily="18" charset="0"/>
              </a:rPr>
              <a:t>lloydslist.maritimeintelligence.informa.com/one-hundred-container-ports-2020/Port-Data</a:t>
            </a:r>
            <a:r>
              <a:rPr lang="en-US" altLang="zh-TW" sz="1400" dirty="0" smtClean="0">
                <a:latin typeface="Times New Roman" panose="02020603050405020304" pitchFamily="18" charset="0"/>
                <a:cs typeface="Times New Roman" panose="02020603050405020304" pitchFamily="18" charset="0"/>
              </a:rPr>
              <a:t>)</a:t>
            </a:r>
            <a:endParaRPr lang="zh-TW" altLang="zh-HK" sz="1400" dirty="0">
              <a:latin typeface="Times New Roman" panose="02020603050405020304" pitchFamily="18" charset="0"/>
              <a:cs typeface="Times New Roman" panose="02020603050405020304" pitchFamily="18" charset="0"/>
            </a:endParaRPr>
          </a:p>
        </p:txBody>
      </p:sp>
      <p:pic>
        <p:nvPicPr>
          <p:cNvPr id="4" name="Picture 3">
            <a:hlinkClick r:id="rId4"/>
          </p:cNvPr>
          <p:cNvPicPr>
            <a:picLocks noChangeAspect="1"/>
          </p:cNvPicPr>
          <p:nvPr/>
        </p:nvPicPr>
        <p:blipFill>
          <a:blip r:embed="rId5"/>
          <a:stretch>
            <a:fillRect/>
          </a:stretch>
        </p:blipFill>
        <p:spPr>
          <a:xfrm>
            <a:off x="7332667" y="4241359"/>
            <a:ext cx="3383076" cy="1126182"/>
          </a:xfrm>
          <a:prstGeom prst="rect">
            <a:avLst/>
          </a:prstGeom>
        </p:spPr>
      </p:pic>
      <p:pic>
        <p:nvPicPr>
          <p:cNvPr id="5" name="Picture 4"/>
          <p:cNvPicPr>
            <a:picLocks noChangeAspect="1"/>
          </p:cNvPicPr>
          <p:nvPr/>
        </p:nvPicPr>
        <p:blipFill>
          <a:blip r:embed="rId6"/>
          <a:stretch>
            <a:fillRect/>
          </a:stretch>
        </p:blipFill>
        <p:spPr>
          <a:xfrm>
            <a:off x="10003232" y="4704607"/>
            <a:ext cx="712511" cy="644901"/>
          </a:xfrm>
          <a:prstGeom prst="rect">
            <a:avLst/>
          </a:prstGeom>
        </p:spPr>
      </p:pic>
      <p:sp>
        <p:nvSpPr>
          <p:cNvPr id="15" name="Rectangle 14"/>
          <p:cNvSpPr/>
          <p:nvPr/>
        </p:nvSpPr>
        <p:spPr>
          <a:xfrm>
            <a:off x="7311280" y="5377192"/>
            <a:ext cx="338307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圖像了解更多。</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130080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F3CEB03-99C3-48F6-A693-A8BA806EF2EF}"/>
              </a:ext>
            </a:extLst>
          </p:cNvPr>
          <p:cNvSpPr txBox="1"/>
          <p:nvPr/>
        </p:nvSpPr>
        <p:spPr>
          <a:xfrm>
            <a:off x="900963" y="6171684"/>
            <a:ext cx="7985342" cy="369332"/>
          </a:xfrm>
          <a:prstGeom prst="rect">
            <a:avLst/>
          </a:prstGeom>
          <a:noFill/>
        </p:spPr>
        <p:txBody>
          <a:bodyPr wrap="square" rtlCol="0">
            <a:spAutoFit/>
          </a:bodyPr>
          <a:lstStyle/>
          <a:p>
            <a:pPr lvl="0">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資料來源</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人民視頻</a:t>
            </a:r>
            <a:r>
              <a:rPr kumimoji="0" lang="en-US" altLang="zh-CN"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tv.people.com.cn/BIG5/n1/2017/0512/c39805-29270574.html)</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
            <a:extLst>
              <a:ext uri="{FF2B5EF4-FFF2-40B4-BE49-F238E27FC236}">
                <a16:creationId xmlns:a16="http://schemas.microsoft.com/office/drawing/2014/main" id="{3B1AD884-2AE0-46B5-9264-59F1C938FA05}"/>
              </a:ext>
            </a:extLst>
          </p:cNvPr>
          <p:cNvSpPr>
            <a:spLocks noChangeArrowheads="1"/>
          </p:cNvSpPr>
          <p:nvPr/>
        </p:nvSpPr>
        <p:spPr bwMode="auto">
          <a:xfrm>
            <a:off x="1675520" y="658296"/>
            <a:ext cx="84899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觀看視頻：青島港全自動碼頭  </a:t>
            </a:r>
          </a:p>
        </p:txBody>
      </p:sp>
      <p:sp>
        <p:nvSpPr>
          <p:cNvPr id="9" name="內容版面配置區 2">
            <a:extLst>
              <a:ext uri="{FF2B5EF4-FFF2-40B4-BE49-F238E27FC236}">
                <a16:creationId xmlns:a16="http://schemas.microsoft.com/office/drawing/2014/main" id="{69BD387F-BC43-46B6-B815-B2FFA8BBFD66}"/>
              </a:ext>
            </a:extLst>
          </p:cNvPr>
          <p:cNvSpPr txBox="1">
            <a:spLocks/>
          </p:cNvSpPr>
          <p:nvPr/>
        </p:nvSpPr>
        <p:spPr>
          <a:xfrm>
            <a:off x="900963" y="5213436"/>
            <a:ext cx="10376659" cy="492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問題：</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看完視頻後，說說青島港全自動碼頭有哪些特點</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2" name="Picture 1">
            <a:hlinkClick r:id="rId2"/>
          </p:cNvPr>
          <p:cNvPicPr>
            <a:picLocks noChangeAspect="1"/>
          </p:cNvPicPr>
          <p:nvPr/>
        </p:nvPicPr>
        <p:blipFill>
          <a:blip r:embed="rId3"/>
          <a:stretch>
            <a:fillRect/>
          </a:stretch>
        </p:blipFill>
        <p:spPr>
          <a:xfrm>
            <a:off x="2595154" y="1881510"/>
            <a:ext cx="6397861" cy="2592771"/>
          </a:xfrm>
          <a:prstGeom prst="rect">
            <a:avLst/>
          </a:prstGeom>
        </p:spPr>
      </p:pic>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0" name="Rectangle 9"/>
          <p:cNvSpPr/>
          <p:nvPr/>
        </p:nvSpPr>
        <p:spPr>
          <a:xfrm>
            <a:off x="4663004" y="4535650"/>
            <a:ext cx="2492990" cy="400110"/>
          </a:xfrm>
          <a:prstGeom prst="rect">
            <a:avLst/>
          </a:prstGeom>
        </p:spPr>
        <p:txBody>
          <a:bodyPr wrap="none">
            <a:spAutoFit/>
          </a:bodyPr>
          <a:lstStyle/>
          <a:p>
            <a:r>
              <a:rPr lang="zh-TW" altLang="en-US" sz="2000" b="1" dirty="0">
                <a:latin typeface="DFKai-SB" panose="03000509000000000000" pitchFamily="65" charset="-120"/>
                <a:ea typeface="DFKai-SB" panose="03000509000000000000" pitchFamily="65" charset="-120"/>
              </a:rPr>
              <a:t>點擊</a:t>
            </a:r>
            <a:r>
              <a:rPr lang="zh-TW" altLang="en-US" sz="2000" b="1" dirty="0" smtClean="0">
                <a:latin typeface="DFKai-SB" panose="03000509000000000000" pitchFamily="65" charset="-120"/>
                <a:ea typeface="DFKai-SB" panose="03000509000000000000" pitchFamily="65" charset="-120"/>
              </a:rPr>
              <a:t>圖像觀看視頻。</a:t>
            </a:r>
            <a:endParaRPr lang="en-US" altLang="zh-HK" sz="20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565274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DC5E8F-1EB0-4121-BBB8-2E098CAE7BA1}" type="slidenum">
              <a:rPr lang="zh-CN" altLang="en-US" smtClean="0"/>
              <a:pPr/>
              <a:t>8</a:t>
            </a:fld>
            <a:endParaRPr lang="zh-CN" altLang="en-US"/>
          </a:p>
        </p:txBody>
      </p:sp>
      <p:graphicFrame>
        <p:nvGraphicFramePr>
          <p:cNvPr id="5" name="Table 4"/>
          <p:cNvGraphicFramePr>
            <a:graphicFrameLocks noGrp="1"/>
          </p:cNvGraphicFramePr>
          <p:nvPr>
            <p:extLst>
              <p:ext uri="{D42A27DB-BD31-4B8C-83A1-F6EECF244321}">
                <p14:modId xmlns:p14="http://schemas.microsoft.com/office/powerpoint/2010/main" val="1273197651"/>
              </p:ext>
            </p:extLst>
          </p:nvPr>
        </p:nvGraphicFramePr>
        <p:xfrm>
          <a:off x="667472" y="2149792"/>
          <a:ext cx="7416668" cy="3474720"/>
        </p:xfrm>
        <a:graphic>
          <a:graphicData uri="http://schemas.openxmlformats.org/drawingml/2006/table">
            <a:tbl>
              <a:tblPr firstRow="1" bandRow="1">
                <a:tableStyleId>{5C22544A-7EE6-4342-B048-85BDC9FD1C3A}</a:tableStyleId>
              </a:tblPr>
              <a:tblGrid>
                <a:gridCol w="2749059">
                  <a:extLst>
                    <a:ext uri="{9D8B030D-6E8A-4147-A177-3AD203B41FA5}">
                      <a16:colId xmlns:a16="http://schemas.microsoft.com/office/drawing/2014/main" val="1065530126"/>
                    </a:ext>
                  </a:extLst>
                </a:gridCol>
                <a:gridCol w="4667609">
                  <a:extLst>
                    <a:ext uri="{9D8B030D-6E8A-4147-A177-3AD203B41FA5}">
                      <a16:colId xmlns:a16="http://schemas.microsoft.com/office/drawing/2014/main" val="230901262"/>
                    </a:ext>
                  </a:extLst>
                </a:gridCol>
              </a:tblGrid>
              <a:tr h="370840">
                <a:tc>
                  <a:txBody>
                    <a:bodyPr/>
                    <a:lstStyle/>
                    <a:p>
                      <a:r>
                        <a:rPr lang="zh-CN"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第三代核電機組</a:t>
                      </a:r>
                      <a:r>
                        <a:rPr lang="en-US" altLang="zh-TW"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HK" altLang="zh-HK" sz="3000" b="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「華龍一號」</a:t>
                      </a:r>
                      <a:endParaRPr lang="en-US" altLang="zh-TW"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zh-TW" altLang="en-US" sz="30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達到國際原子能機構的最新設計安全</a:t>
                      </a:r>
                      <a:r>
                        <a:rPr lang="zh-TW" altLang="en-US" sz="3000" b="0" kern="1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要求</a:t>
                      </a:r>
                      <a:endParaRPr lang="zh-TW" altLang="en-US" sz="30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6296795"/>
                  </a:ext>
                </a:extLst>
              </a:tr>
              <a:tr h="370839">
                <a:tc>
                  <a:txBody>
                    <a:bodyPr/>
                    <a:lstStyle/>
                    <a:p>
                      <a:pPr lvl="0">
                        <a:buNone/>
                      </a:pPr>
                      <a:r>
                        <a:rPr lang="zh-TW"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高速鐵路</a:t>
                      </a:r>
                      <a:endParaRPr lang="zh-HK"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rtl="0">
                        <a:buNone/>
                      </a:pPr>
                      <a:r>
                        <a:rPr lang="zh-CN"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里程穩居世界第一</a:t>
                      </a:r>
                      <a:endParaRPr lang="en-US" altLang="zh-CN"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lvl="0" defTabSz="914400" rtl="0">
                        <a:buNone/>
                      </a:pPr>
                      <a:r>
                        <a:rPr lang="zh-TW"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技術輸出國外</a:t>
                      </a:r>
                      <a:endParaRPr lang="en-US" altLang="zh-TW"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29357"/>
                  </a:ext>
                </a:extLst>
              </a:tr>
              <a:tr h="370838">
                <a:tc>
                  <a:txBody>
                    <a:bodyPr/>
                    <a:lstStyle/>
                    <a:p>
                      <a:pPr lvl="0">
                        <a:buNone/>
                      </a:pPr>
                      <a:r>
                        <a:rPr lang="zh-TW"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新能源汽車</a:t>
                      </a:r>
                      <a:endParaRPr lang="zh-HK" altLang="en-US" sz="3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noFill/>
                  </a:tcPr>
                </a:tc>
                <a:tc>
                  <a:txBody>
                    <a:bodyPr/>
                    <a:lstStyle/>
                    <a:p>
                      <a:pPr lvl="0">
                        <a:buNone/>
                      </a:pPr>
                      <a:r>
                        <a:rPr lang="zh-TW"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擁有</a:t>
                      </a:r>
                      <a:r>
                        <a:rPr lang="zh-CN"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電池、電機、電控等核心技術，動力電池技術</a:t>
                      </a:r>
                      <a:r>
                        <a:rPr lang="zh-CN" altLang="en-US" sz="30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水</a:t>
                      </a:r>
                      <a:r>
                        <a:rPr lang="zh-TW" altLang="en-US" sz="30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a:t>
                      </a:r>
                      <a:r>
                        <a:rPr lang="zh-CN" altLang="en-US" sz="30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全球領先</a:t>
                      </a:r>
                      <a:endParaRPr lang="zh-HK" altLang="en-US" sz="3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noFill/>
                  </a:tcPr>
                </a:tc>
                <a:extLst>
                  <a:ext uri="{0D108BD9-81ED-4DB2-BD59-A6C34878D82A}">
                    <a16:rowId xmlns:a16="http://schemas.microsoft.com/office/drawing/2014/main" val="369996319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73701542"/>
              </p:ext>
            </p:extLst>
          </p:nvPr>
        </p:nvGraphicFramePr>
        <p:xfrm>
          <a:off x="667471" y="1570672"/>
          <a:ext cx="7416668" cy="579120"/>
        </p:xfrm>
        <a:graphic>
          <a:graphicData uri="http://schemas.openxmlformats.org/drawingml/2006/table">
            <a:tbl>
              <a:tblPr firstRow="1" bandRow="1">
                <a:tableStyleId>{5C22544A-7EE6-4342-B048-85BDC9FD1C3A}</a:tableStyleId>
              </a:tblPr>
              <a:tblGrid>
                <a:gridCol w="2757373">
                  <a:extLst>
                    <a:ext uri="{9D8B030D-6E8A-4147-A177-3AD203B41FA5}">
                      <a16:colId xmlns:a16="http://schemas.microsoft.com/office/drawing/2014/main" val="3243791622"/>
                    </a:ext>
                  </a:extLst>
                </a:gridCol>
                <a:gridCol w="4659295">
                  <a:extLst>
                    <a:ext uri="{9D8B030D-6E8A-4147-A177-3AD203B41FA5}">
                      <a16:colId xmlns:a16="http://schemas.microsoft.com/office/drawing/2014/main" val="2997016633"/>
                    </a:ext>
                  </a:extLst>
                </a:gridCol>
              </a:tblGrid>
              <a:tr h="370840">
                <a:tc>
                  <a:txBody>
                    <a:bodyPr/>
                    <a:lstStyle/>
                    <a:p>
                      <a:pPr algn="ctr"/>
                      <a:r>
                        <a:rPr lang="zh-TW" altLang="en-US" sz="3200" dirty="0">
                          <a:solidFill>
                            <a:schemeClr val="tx1"/>
                          </a:solidFill>
                          <a:latin typeface="標楷體" panose="03000509000000000000" pitchFamily="65" charset="-120"/>
                          <a:ea typeface="標楷體" panose="03000509000000000000" pitchFamily="65" charset="-120"/>
                        </a:rPr>
                        <a:t>項目（舉隅）</a:t>
                      </a:r>
                      <a:endParaRPr lang="zh-HK" altLang="en-US" sz="3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3200" dirty="0" smtClean="0">
                          <a:solidFill>
                            <a:schemeClr val="tx1"/>
                          </a:solidFill>
                          <a:latin typeface="標楷體" panose="03000509000000000000" pitchFamily="65" charset="-120"/>
                          <a:ea typeface="標楷體" panose="03000509000000000000" pitchFamily="65" charset="-120"/>
                        </a:rPr>
                        <a:t>成就</a:t>
                      </a:r>
                      <a:endParaRPr lang="zh-HK" altLang="en-US" sz="320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474979"/>
                  </a:ext>
                </a:extLst>
              </a:tr>
            </a:tbl>
          </a:graphicData>
        </a:graphic>
      </p:graphicFrame>
      <p:sp>
        <p:nvSpPr>
          <p:cNvPr id="7" name="標題 1">
            <a:extLst>
              <a:ext uri="{FF2B5EF4-FFF2-40B4-BE49-F238E27FC236}">
                <a16:creationId xmlns:a16="http://schemas.microsoft.com/office/drawing/2014/main" id="{3A236400-1D90-41A9-8688-A95CE4C7D2D8}"/>
              </a:ext>
            </a:extLst>
          </p:cNvPr>
          <p:cNvSpPr>
            <a:spLocks noGrp="1"/>
          </p:cNvSpPr>
          <p:nvPr>
            <p:ph type="title"/>
          </p:nvPr>
        </p:nvSpPr>
        <p:spPr>
          <a:xfrm>
            <a:off x="1973995" y="353784"/>
            <a:ext cx="5891753" cy="927328"/>
          </a:xfrm>
        </p:spPr>
        <p:txBody>
          <a:bodyPr>
            <a:normAutofit/>
          </a:bodyPr>
          <a:lstStyle/>
          <a:p>
            <a:r>
              <a:rPr kumimoji="0" lang="zh-TW"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近年</a:t>
            </a:r>
            <a:r>
              <a:rPr kumimoji="0" lang="zh-CN"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重大科</a:t>
            </a:r>
            <a:r>
              <a:rPr kumimoji="0" lang="zh-TW"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學科</a:t>
            </a:r>
            <a:r>
              <a:rPr kumimoji="0" lang="zh-CN" altLang="en-US"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技</a:t>
            </a:r>
            <a:r>
              <a:rPr kumimoji="0" lang="zh-CN" altLang="en-US"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成</a:t>
            </a:r>
            <a:r>
              <a:rPr kumimoji="0" lang="zh-TW" altLang="en-US" b="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cs typeface="+mn-cs"/>
              </a:rPr>
              <a:t>就</a:t>
            </a:r>
            <a:endParaRPr lang="zh-HK" altLang="en-US" dirty="0">
              <a:latin typeface="標楷體" panose="03000509000000000000" pitchFamily="65" charset="-120"/>
              <a:ea typeface="標楷體" panose="03000509000000000000" pitchFamily="65" charset="-120"/>
            </a:endParaRPr>
          </a:p>
        </p:txBody>
      </p:sp>
      <p:pic>
        <p:nvPicPr>
          <p:cNvPr id="8" name="圖片 10" descr="一張含有 水, 室外, 天空, 船 的圖片&#10;&#10;自動產生的描述">
            <a:extLst>
              <a:ext uri="{FF2B5EF4-FFF2-40B4-BE49-F238E27FC236}">
                <a16:creationId xmlns:a16="http://schemas.microsoft.com/office/drawing/2014/main" id="{EE276377-0A7B-48AC-A31F-EFB5655358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982200" y="260464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9" name="圖片 12" descr="一張含有 文字, 路面 的圖片&#10;&#10;自動產生的描述">
            <a:extLst>
              <a:ext uri="{FF2B5EF4-FFF2-40B4-BE49-F238E27FC236}">
                <a16:creationId xmlns:a16="http://schemas.microsoft.com/office/drawing/2014/main" id="{6EA18633-AA17-4257-A45E-8A72685BDE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8214768" y="2604649"/>
            <a:ext cx="1451738" cy="145173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 name="圖片 4" descr="一張含有 衛星, 運輸 的圖片&#10;&#10;自動產生的描述">
            <a:extLst>
              <a:ext uri="{FF2B5EF4-FFF2-40B4-BE49-F238E27FC236}">
                <a16:creationId xmlns:a16="http://schemas.microsoft.com/office/drawing/2014/main" id="{9B07AF6C-1370-4927-BACE-6921EEA65D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11" name="圖片 8" descr="一張含有 室外, 飛機, 運輸, 飛行器 的圖片&#10;&#10;自動產生的描述">
            <a:extLst>
              <a:ext uri="{FF2B5EF4-FFF2-40B4-BE49-F238E27FC236}">
                <a16:creationId xmlns:a16="http://schemas.microsoft.com/office/drawing/2014/main" id="{9FC2A2E3-5B14-4B5A-986F-DBA764BA7B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024500" y="3"/>
            <a:ext cx="3167499" cy="265611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2" name="灯片编号占位符 1">
            <a:extLst>
              <a:ext uri="{FF2B5EF4-FFF2-40B4-BE49-F238E27FC236}">
                <a16:creationId xmlns:a16="http://schemas.microsoft.com/office/drawing/2014/main" id="{11D9871E-1E00-447C-9E65-B11DF77B6606}"/>
              </a:ext>
            </a:extLst>
          </p:cNvPr>
          <p:cNvSpPr txBox="1">
            <a:spLocks/>
          </p:cNvSpPr>
          <p:nvPr/>
        </p:nvSpPr>
        <p:spPr>
          <a:xfrm>
            <a:off x="6197437" y="6478470"/>
            <a:ext cx="2743200" cy="365125"/>
          </a:xfrm>
          <a:prstGeom prst="rect">
            <a:avLst/>
          </a:prstGeom>
        </p:spPr>
        <p:txBody>
          <a:bodyPr vert="horz" lIns="91440" tIns="45720" rIns="91440" bIns="45720" rtlCol="0" anchor="ctr">
            <a:norm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07DC5E8F-1EB0-4121-BBB8-2E098CAE7BA1}" type="slidenum">
              <a:rPr lang="en-US" altLang="zh-CN" sz="1600" smtClean="0">
                <a:solidFill>
                  <a:schemeClr val="tx1"/>
                </a:solidFill>
                <a:latin typeface="Times New Roman" panose="02020603050405020304" pitchFamily="18" charset="0"/>
                <a:ea typeface="標楷體"/>
                <a:cs typeface="Times New Roman" panose="02020603050405020304" pitchFamily="18" charset="0"/>
              </a:rPr>
              <a:pPr>
                <a:spcAft>
                  <a:spcPts val="600"/>
                </a:spcAft>
                <a:defRPr/>
              </a:pPr>
              <a:t>8</a:t>
            </a:fld>
            <a:endParaRPr lang="en-US" altLang="zh-CN" sz="1600" dirty="0">
              <a:solidFill>
                <a:schemeClr val="tx1"/>
              </a:solidFill>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8181551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76952FC-E2F7-49E5-9E83-D03BF599723A}"/>
              </a:ext>
            </a:extLst>
          </p:cNvPr>
          <p:cNvSpPr/>
          <p:nvPr/>
        </p:nvSpPr>
        <p:spPr>
          <a:xfrm>
            <a:off x="6649523" y="1037182"/>
            <a:ext cx="4488876" cy="2545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内容占位符 2">
            <a:extLst>
              <a:ext uri="{FF2B5EF4-FFF2-40B4-BE49-F238E27FC236}">
                <a16:creationId xmlns:a16="http://schemas.microsoft.com/office/drawing/2014/main" id="{DA7EF550-C149-4C41-8BF2-431770033329}"/>
              </a:ext>
            </a:extLst>
          </p:cNvPr>
          <p:cNvSpPr>
            <a:spLocks noGrp="1"/>
          </p:cNvSpPr>
          <p:nvPr>
            <p:ph idx="4294967295"/>
          </p:nvPr>
        </p:nvSpPr>
        <p:spPr>
          <a:xfrm>
            <a:off x="301091" y="1235653"/>
            <a:ext cx="5982882" cy="4068690"/>
          </a:xfrm>
        </p:spPr>
        <p:txBody>
          <a:bodyPr>
            <a:normAutofit lnSpcReduction="10000"/>
          </a:bodyPr>
          <a:lstStyle/>
          <a:p>
            <a:pPr>
              <a:lnSpc>
                <a:spcPct val="120000"/>
              </a:lnSpc>
            </a:pP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年，民航固定資產投資總額</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1819.9</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億元，其中，民航基本建設和技術改造投資</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969.4</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億</a:t>
            </a:r>
            <a:r>
              <a:rPr lang="zh-CN" altLang="en-US" sz="3000" dirty="0" smtClean="0">
                <a:latin typeface="Times New Roman" panose="02020603050405020304" pitchFamily="18" charset="0"/>
                <a:ea typeface="DFKai-SB" panose="03000509000000000000" pitchFamily="65" charset="-120"/>
                <a:cs typeface="Times New Roman" panose="02020603050405020304" pitchFamily="18" charset="0"/>
              </a:rPr>
              <a:t>元。</a:t>
            </a:r>
            <a:endParaRPr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zh-CN" altLang="en-US" sz="3000" dirty="0" smtClean="0">
                <a:effectLst/>
                <a:latin typeface="Times New Roman" panose="02020603050405020304" pitchFamily="18" charset="0"/>
                <a:ea typeface="DFKai-SB" panose="03000509000000000000" pitchFamily="65" charset="-120"/>
                <a:cs typeface="Times New Roman" panose="02020603050405020304" pitchFamily="18" charset="0"/>
              </a:rPr>
              <a:t>根據</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全球旅行數據和分析公司</a:t>
            </a:r>
            <a:r>
              <a:rPr lang="zh-CN" altLang="en-US" sz="3000" dirty="0" smtClean="0">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3000" dirty="0" err="1" smtClean="0">
                <a:effectLst/>
                <a:latin typeface="Times New Roman" panose="02020603050405020304" pitchFamily="18" charset="0"/>
                <a:ea typeface="DFKai-SB" panose="03000509000000000000" pitchFamily="65" charset="-120"/>
                <a:cs typeface="Times New Roman" panose="02020603050405020304" pitchFamily="18" charset="0"/>
              </a:rPr>
              <a:t>Cirium</a:t>
            </a:r>
            <a:r>
              <a:rPr lang="zh-CN" altLang="en-US" sz="3000" dirty="0">
                <a:effectLst/>
                <a:latin typeface="Times New Roman" panose="02020603050405020304" pitchFamily="18" charset="0"/>
                <a:ea typeface="DFKai-SB" panose="03000509000000000000" pitchFamily="65" charset="-120"/>
                <a:cs typeface="Times New Roman" panose="02020603050405020304" pitchFamily="18" charset="0"/>
              </a:rPr>
              <a:t>對各個國家</a:t>
            </a:r>
            <a:r>
              <a:rPr lang="en-US" altLang="zh-CN" sz="3000" dirty="0">
                <a:effectLst/>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3000" dirty="0">
                <a:effectLst/>
                <a:latin typeface="Times New Roman" panose="02020603050405020304" pitchFamily="18" charset="0"/>
                <a:ea typeface="DFKai-SB" panose="03000509000000000000" pitchFamily="65" charset="-120"/>
                <a:cs typeface="Times New Roman" panose="02020603050405020304" pitchFamily="18" charset="0"/>
              </a:rPr>
              <a:t>年運營的總客運航班數的統計，美國、中國、日本位居前三位。</a:t>
            </a:r>
            <a:endParaRPr lang="en-US" altLang="zh-CN" sz="3000" dirty="0">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8CF96C91-237C-4ABF-92E2-78D3A7FE879E}"/>
              </a:ext>
            </a:extLst>
          </p:cNvPr>
          <p:cNvSpPr txBox="1"/>
          <p:nvPr/>
        </p:nvSpPr>
        <p:spPr>
          <a:xfrm>
            <a:off x="6638271" y="5073719"/>
            <a:ext cx="4670625" cy="1107996"/>
          </a:xfrm>
          <a:prstGeom prst="rect">
            <a:avLst/>
          </a:prstGeom>
          <a:noFill/>
          <a:ln w="28575">
            <a:solidFill>
              <a:schemeClr val="tx1"/>
            </a:solidFill>
          </a:ln>
        </p:spPr>
        <p:txBody>
          <a:bodyPr wrap="square" rtlCol="0">
            <a:spAutoFit/>
          </a:bodyPr>
          <a:lstStyle/>
          <a:p>
            <a:pPr lvl="0">
              <a:defRPr/>
            </a:pP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機場發展</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的相關</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概況</a:t>
            </a:r>
            <a:endPar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defRPr/>
            </a:pPr>
            <a:endPar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：中國航空新聞</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網</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www.cannews.com.cn/2021/01/25/99319555.html</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CB6D69DA-44D4-475B-8CD6-9ECF6D9BB432}"/>
              </a:ext>
            </a:extLst>
          </p:cNvPr>
          <p:cNvSpPr txBox="1"/>
          <p:nvPr/>
        </p:nvSpPr>
        <p:spPr>
          <a:xfrm>
            <a:off x="6638271" y="3658391"/>
            <a:ext cx="4984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2015—2019</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年民航基本建設和技術改造投資額</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212C55FE-12E4-4D69-AB62-0B6BDF5A3E03}"/>
              </a:ext>
            </a:extLst>
          </p:cNvPr>
          <p:cNvSpPr txBox="1"/>
          <p:nvPr/>
        </p:nvSpPr>
        <p:spPr>
          <a:xfrm>
            <a:off x="4783631" y="153079"/>
            <a:ext cx="2838062"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機場</a:t>
            </a:r>
          </a:p>
        </p:txBody>
      </p:sp>
      <p:sp>
        <p:nvSpPr>
          <p:cNvPr id="9" name="Freeform 5">
            <a:extLst>
              <a:ext uri="{FF2B5EF4-FFF2-40B4-BE49-F238E27FC236}">
                <a16:creationId xmlns:a16="http://schemas.microsoft.com/office/drawing/2014/main" id="{A0EEEF66-B512-4BDA-8D29-952D412F5D96}"/>
              </a:ext>
            </a:extLst>
          </p:cNvPr>
          <p:cNvSpPr/>
          <p:nvPr/>
        </p:nvSpPr>
        <p:spPr bwMode="auto">
          <a:xfrm>
            <a:off x="4006159" y="344404"/>
            <a:ext cx="745048" cy="51030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1" name="Title 1">
            <a:extLst>
              <a:ext uri="{FF2B5EF4-FFF2-40B4-BE49-F238E27FC236}">
                <a16:creationId xmlns:a16="http://schemas.microsoft.com/office/drawing/2014/main" id="{94FA7ACA-49DD-46AE-934F-5260408440DA}"/>
              </a:ext>
            </a:extLst>
          </p:cNvPr>
          <p:cNvSpPr txBox="1">
            <a:spLocks/>
          </p:cNvSpPr>
          <p:nvPr/>
        </p:nvSpPr>
        <p:spPr>
          <a:xfrm>
            <a:off x="7568645" y="4575275"/>
            <a:ext cx="2809875" cy="625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相關報導</a:t>
            </a:r>
            <a:r>
              <a:rPr kumimoji="0" lang="en-US" altLang="zh-TW"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a:t>
            </a:r>
            <a:endParaRPr kumimoji="0" 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5" name="文本框 14">
            <a:extLst>
              <a:ext uri="{FF2B5EF4-FFF2-40B4-BE49-F238E27FC236}">
                <a16:creationId xmlns:a16="http://schemas.microsoft.com/office/drawing/2014/main" id="{F94D175B-35BE-49BE-B710-73E2902319CD}"/>
              </a:ext>
            </a:extLst>
          </p:cNvPr>
          <p:cNvSpPr txBox="1"/>
          <p:nvPr/>
        </p:nvSpPr>
        <p:spPr>
          <a:xfrm>
            <a:off x="6533067" y="971493"/>
            <a:ext cx="838624"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億元</a:t>
            </a:r>
          </a:p>
        </p:txBody>
      </p:sp>
      <p:sp>
        <p:nvSpPr>
          <p:cNvPr id="4" name="文本框 3">
            <a:extLst>
              <a:ext uri="{FF2B5EF4-FFF2-40B4-BE49-F238E27FC236}">
                <a16:creationId xmlns:a16="http://schemas.microsoft.com/office/drawing/2014/main" id="{4B305BAD-4165-4AF6-AFAB-750D71FE9D24}"/>
              </a:ext>
            </a:extLst>
          </p:cNvPr>
          <p:cNvSpPr txBox="1"/>
          <p:nvPr/>
        </p:nvSpPr>
        <p:spPr>
          <a:xfrm>
            <a:off x="6952379" y="3968635"/>
            <a:ext cx="4727064" cy="461665"/>
          </a:xfrm>
          <a:prstGeom prst="rect">
            <a:avLst/>
          </a:prstGeom>
          <a:noFill/>
        </p:spPr>
        <p:txBody>
          <a:bodyPr wrap="square" rtlCol="0">
            <a:spAutoFit/>
          </a:bodyPr>
          <a:lstStyle/>
          <a:p>
            <a:pPr lvl="0">
              <a:defRPr/>
            </a:pPr>
            <a:r>
              <a:rPr kumimoji="0" lang="zh-TW" altLang="en-US" sz="1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資料</a:t>
            </a:r>
            <a:r>
              <a:rPr kumimoji="0" lang="zh-CN" altLang="en-US" sz="1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來源</a:t>
            </a:r>
            <a:r>
              <a:rPr kumimoji="0" lang="zh-CN" altLang="en-US" sz="1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：中國民用航空局</a:t>
            </a:r>
            <a:r>
              <a:rPr kumimoji="0" lang="en-US" altLang="zh-CN" sz="1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年民航行業發展統計公報</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》http://www.gov.cn/xinwen/2020-06/13/content_5519220.htm</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a:extLst>
              <a:ext uri="{FF2B5EF4-FFF2-40B4-BE49-F238E27FC236}">
                <a16:creationId xmlns:a16="http://schemas.microsoft.com/office/drawing/2014/main" id="{A9AB77B4-7BFB-4E9F-B69C-AD71A6E8F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105" y="1022685"/>
            <a:ext cx="4329294" cy="2886196"/>
          </a:xfrm>
          <a:prstGeom prst="rect">
            <a:avLst/>
          </a:prstGeom>
        </p:spPr>
      </p:pic>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028612" y="63266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5" name="Rectangle 4"/>
          <p:cNvSpPr/>
          <p:nvPr/>
        </p:nvSpPr>
        <p:spPr>
          <a:xfrm>
            <a:off x="271448" y="5770588"/>
            <a:ext cx="6042168" cy="738664"/>
          </a:xfrm>
          <a:prstGeom prst="rect">
            <a:avLst/>
          </a:prstGeom>
        </p:spPr>
        <p:txBody>
          <a:bodyPr wrap="squar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中國航空新聞網</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://www.cannews.com.cn/2021/01/25/99319555.html</a:t>
            </a:r>
          </a:p>
          <a:p>
            <a:pPr marL="285750" indent="-285750">
              <a:buFont typeface="Arial" panose="020B0604020202020204" pitchFamily="34" charset="0"/>
              <a:buChar char="•"/>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://sc.people.com.cn/BIG5/n2/2021/0106/c345167-34512925.html</a:t>
            </a:r>
          </a:p>
        </p:txBody>
      </p:sp>
      <p:sp>
        <p:nvSpPr>
          <p:cNvPr id="12" name="Rectangle 11"/>
          <p:cNvSpPr/>
          <p:nvPr/>
        </p:nvSpPr>
        <p:spPr>
          <a:xfrm>
            <a:off x="7998190" y="6228918"/>
            <a:ext cx="2264577" cy="400110"/>
          </a:xfrm>
          <a:prstGeom prst="rect">
            <a:avLst/>
          </a:prstGeom>
        </p:spPr>
        <p:txBody>
          <a:bodyPr wrap="square">
            <a:spAutoFit/>
          </a:bodyPr>
          <a:lstStyle/>
          <a:p>
            <a:r>
              <a:rPr lang="zh-TW" altLang="en-US" sz="2000" dirty="0" smtClean="0">
                <a:latin typeface="DFKai-SB" panose="03000509000000000000" pitchFamily="65" charset="-120"/>
                <a:ea typeface="DFKai-SB" panose="03000509000000000000" pitchFamily="65" charset="-120"/>
                <a:cs typeface="Times New Roman" panose="02020603050405020304" pitchFamily="18" charset="0"/>
              </a:rPr>
              <a:t>請留意最新發展。</a:t>
            </a:r>
            <a:endParaRPr lang="en-US" sz="20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0592447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863733D-2DF8-4BDB-A6EE-3F550162F673}"/>
              </a:ext>
            </a:extLst>
          </p:cNvPr>
          <p:cNvSpPr txBox="1"/>
          <p:nvPr/>
        </p:nvSpPr>
        <p:spPr>
          <a:xfrm>
            <a:off x="753579" y="1549363"/>
            <a:ext cx="8603672"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中國</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已經基本形成航空、鐵路、公路多種運輸形式綜合利用，連接城鄉、覆蓋全國、連通世界的現代郵政網絡，收寄和投遞能力大幅</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提升。</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文本框 3">
            <a:extLst>
              <a:ext uri="{FF2B5EF4-FFF2-40B4-BE49-F238E27FC236}">
                <a16:creationId xmlns:a16="http://schemas.microsoft.com/office/drawing/2014/main" id="{062192FF-2038-4ED2-9334-F3B8404BEA08}"/>
              </a:ext>
            </a:extLst>
          </p:cNvPr>
          <p:cNvSpPr txBox="1">
            <a:spLocks noChangeArrowheads="1"/>
          </p:cNvSpPr>
          <p:nvPr/>
        </p:nvSpPr>
        <p:spPr bwMode="auto">
          <a:xfrm>
            <a:off x="4099258" y="582770"/>
            <a:ext cx="3656516" cy="80635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CN" altLang="en-US" sz="48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郵政</a:t>
            </a:r>
            <a:r>
              <a:rPr kumimoji="0" lang="zh-CN" altLang="en-US" sz="48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建設 </a:t>
            </a:r>
          </a:p>
        </p:txBody>
      </p:sp>
      <p:sp>
        <p:nvSpPr>
          <p:cNvPr id="5" name="灯片编号占位符 1">
            <a:extLst>
              <a:ext uri="{FF2B5EF4-FFF2-40B4-BE49-F238E27FC236}">
                <a16:creationId xmlns:a16="http://schemas.microsoft.com/office/drawing/2014/main" id="{11D9871E-1E00-447C-9E65-B11DF77B6606}"/>
              </a:ext>
            </a:extLst>
          </p:cNvPr>
          <p:cNvSpPr txBox="1">
            <a:spLocks/>
          </p:cNvSpPr>
          <p:nvPr/>
        </p:nvSpPr>
        <p:spPr>
          <a:xfrm>
            <a:off x="8812876" y="6367433"/>
            <a:ext cx="2743200" cy="365125"/>
          </a:xfrm>
          <a:prstGeom prst="rect">
            <a:avLst/>
          </a:prstGeom>
        </p:spPr>
        <p:txBody>
          <a:bodyPr vert="horz" lIns="91440" tIns="45720" rIns="91440" bIns="45720" rtlCol="0" anchor="ctr">
            <a:norm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07DC5E8F-1EB0-4121-BBB8-2E098CAE7BA1}" type="slidenum">
              <a:rPr lang="en-US" altLang="zh-CN" sz="1600" smtClean="0">
                <a:solidFill>
                  <a:schemeClr val="tx1"/>
                </a:solidFill>
                <a:latin typeface="Times New Roman" panose="02020603050405020304" pitchFamily="18" charset="0"/>
                <a:ea typeface="標楷體"/>
                <a:cs typeface="Times New Roman" panose="02020603050405020304" pitchFamily="18" charset="0"/>
              </a:rPr>
              <a:pPr>
                <a:spcAft>
                  <a:spcPts val="600"/>
                </a:spcAft>
                <a:defRPr/>
              </a:pPr>
              <a:t>81</a:t>
            </a:fld>
            <a:endParaRPr lang="en-US" altLang="zh-CN" sz="1600" dirty="0">
              <a:solidFill>
                <a:schemeClr val="tx1"/>
              </a:solidFill>
              <a:latin typeface="Times New Roman" panose="02020603050405020304" pitchFamily="18" charset="0"/>
              <a:ea typeface="標楷體"/>
              <a:cs typeface="Times New Roman" panose="02020603050405020304" pitchFamily="18" charset="0"/>
            </a:endParaRPr>
          </a:p>
        </p:txBody>
      </p:sp>
      <p:sp>
        <p:nvSpPr>
          <p:cNvPr id="6" name="文本框 8">
            <a:extLst>
              <a:ext uri="{FF2B5EF4-FFF2-40B4-BE49-F238E27FC236}">
                <a16:creationId xmlns:a16="http://schemas.microsoft.com/office/drawing/2014/main" id="{2863733D-2DF8-4BDB-A6EE-3F550162F673}"/>
              </a:ext>
            </a:extLst>
          </p:cNvPr>
          <p:cNvSpPr txBox="1"/>
          <p:nvPr/>
        </p:nvSpPr>
        <p:spPr>
          <a:xfrm>
            <a:off x="742386" y="4145525"/>
            <a:ext cx="8756181" cy="1569660"/>
          </a:xfrm>
          <a:prstGeom prst="rect">
            <a:avLst/>
          </a:prstGeom>
          <a:noFill/>
        </p:spPr>
        <p:txBody>
          <a:bodyPr wrap="square" rtlCol="0">
            <a:spAutoFit/>
          </a:bodyPr>
          <a:lstStyle/>
          <a:p>
            <a:pPr lvl="0">
              <a:lnSpc>
                <a:spcPct val="150000"/>
              </a:lnSpc>
              <a:defRPr/>
            </a:pPr>
            <a:r>
              <a:rPr kumimoji="0" lang="zh-TW"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網購已經成為日常生活的一部分。物流速遞系統與網路亦</a:t>
            </a:r>
            <a:r>
              <a:rPr lang="zh-TW" altLang="en-US" sz="3200" dirty="0">
                <a:solidFill>
                  <a:prstClr val="black"/>
                </a:solidFill>
                <a:latin typeface="DFKai-SB" panose="03000509000000000000" pitchFamily="65" charset="-120"/>
                <a:ea typeface="DFKai-SB" panose="03000509000000000000" pitchFamily="65" charset="-120"/>
                <a:cs typeface="Times New Roman" panose="02020603050405020304" pitchFamily="18" charset="0"/>
              </a:rPr>
              <a:t>迅速發展</a:t>
            </a:r>
            <a:r>
              <a:rPr lang="zh-TW" altLang="en-US" sz="3200" dirty="0" smtClean="0">
                <a:solidFill>
                  <a:prstClr val="black"/>
                </a:solidFill>
                <a:latin typeface="DFKai-SB" panose="03000509000000000000" pitchFamily="65" charset="-120"/>
                <a:ea typeface="DFKai-SB" panose="03000509000000000000" pitchFamily="65" charset="-120"/>
                <a:cs typeface="Times New Roman" panose="02020603050405020304" pitchFamily="18" charset="0"/>
              </a:rPr>
              <a:t>，滿足大眾的生活需要。</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13" name="文本框 5">
            <a:extLst>
              <a:ext uri="{FF2B5EF4-FFF2-40B4-BE49-F238E27FC236}">
                <a16:creationId xmlns:a16="http://schemas.microsoft.com/office/drawing/2014/main" id="{8CF96C91-237C-4ABF-92E2-78D3A7FE879E}"/>
              </a:ext>
            </a:extLst>
          </p:cNvPr>
          <p:cNvSpPr txBox="1"/>
          <p:nvPr/>
        </p:nvSpPr>
        <p:spPr>
          <a:xfrm>
            <a:off x="9717578" y="5453575"/>
            <a:ext cx="2009333" cy="523220"/>
          </a:xfrm>
          <a:prstGeom prst="rect">
            <a:avLst/>
          </a:prstGeom>
          <a:noFill/>
          <a:ln w="28575">
            <a:solidFill>
              <a:schemeClr val="tx1"/>
            </a:solidFill>
          </a:ln>
        </p:spPr>
        <p:txBody>
          <a:bodyPr wrap="square" rtlCol="0">
            <a:spAutoFit/>
          </a:bodyPr>
          <a:lstStyle/>
          <a:p>
            <a:pPr lvl="0">
              <a:defRPr/>
            </a:pPr>
            <a:r>
              <a:rPr lang="zh-TW" altLang="en-US" sz="1400" dirty="0" smtClean="0">
                <a:solidFill>
                  <a:prstClr val="black"/>
                </a:solidFill>
                <a:latin typeface="DFKai-SB" panose="03000509000000000000" pitchFamily="65" charset="-120"/>
                <a:ea typeface="DFKai-SB" panose="03000509000000000000" pitchFamily="65" charset="-120"/>
              </a:rPr>
              <a:t>圖</a:t>
            </a:r>
            <a:r>
              <a:rPr lang="en-US" altLang="zh-TW" sz="1400" dirty="0" smtClean="0">
                <a:solidFill>
                  <a:prstClr val="black"/>
                </a:solidFill>
                <a:latin typeface="DFKai-SB" panose="03000509000000000000" pitchFamily="65" charset="-120"/>
                <a:ea typeface="DFKai-SB" panose="03000509000000000000" pitchFamily="65" charset="-120"/>
              </a:rPr>
              <a:t>: </a:t>
            </a:r>
            <a:r>
              <a:rPr lang="zh-TW" altLang="en-US" sz="1400" dirty="0" smtClean="0">
                <a:solidFill>
                  <a:prstClr val="black"/>
                </a:solidFill>
                <a:latin typeface="DFKai-SB" panose="03000509000000000000" pitchFamily="65" charset="-120"/>
                <a:ea typeface="DFKai-SB" panose="03000509000000000000" pitchFamily="65" charset="-120"/>
              </a:rPr>
              <a:t>領取速遞的智能櫃 </a:t>
            </a:r>
            <a:endParaRPr lang="en-US" altLang="zh-TW" sz="1400" dirty="0" smtClean="0">
              <a:solidFill>
                <a:prstClr val="black"/>
              </a:solidFill>
              <a:latin typeface="DFKai-SB" panose="03000509000000000000" pitchFamily="65" charset="-120"/>
              <a:ea typeface="DFKai-SB" panose="03000509000000000000" pitchFamily="65" charset="-120"/>
            </a:endParaRPr>
          </a:p>
          <a:p>
            <a:pPr lvl="0">
              <a:defRPr/>
            </a:pPr>
            <a:r>
              <a:rPr lang="en-US" altLang="zh-TW" sz="1400" dirty="0" smtClean="0">
                <a:solidFill>
                  <a:prstClr val="black"/>
                </a:solidFill>
                <a:latin typeface="DFKai-SB" panose="03000509000000000000" pitchFamily="65" charset="-120"/>
                <a:ea typeface="DFKai-SB" panose="03000509000000000000" pitchFamily="65" charset="-120"/>
              </a:rPr>
              <a:t>(</a:t>
            </a:r>
            <a:r>
              <a:rPr lang="zh-TW" altLang="en-US" sz="1400" dirty="0" smtClean="0">
                <a:solidFill>
                  <a:prstClr val="black"/>
                </a:solidFill>
                <a:latin typeface="DFKai-SB" panose="03000509000000000000" pitchFamily="65" charset="-120"/>
                <a:ea typeface="DFKai-SB" panose="03000509000000000000" pitchFamily="65" charset="-120"/>
              </a:rPr>
              <a:t>由教材開發者拍攝</a:t>
            </a:r>
            <a:r>
              <a:rPr lang="en-US" altLang="zh-TW" sz="1400" dirty="0" smtClean="0">
                <a:solidFill>
                  <a:prstClr val="black"/>
                </a:solidFill>
                <a:latin typeface="DFKai-SB" panose="03000509000000000000" pitchFamily="65" charset="-120"/>
                <a:ea typeface="DFKai-SB" panose="03000509000000000000" pitchFamily="65" charset="-12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538156" y="1637606"/>
            <a:ext cx="2541589" cy="3620649"/>
          </a:xfrm>
          <a:prstGeom prst="rect">
            <a:avLst/>
          </a:prstGeom>
        </p:spPr>
      </p:pic>
    </p:spTree>
    <p:extLst>
      <p:ext uri="{BB962C8B-B14F-4D97-AF65-F5344CB8AC3E}">
        <p14:creationId xmlns:p14="http://schemas.microsoft.com/office/powerpoint/2010/main" val="3426862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2">
            <a:extLst>
              <a:ext uri="{FF2B5EF4-FFF2-40B4-BE49-F238E27FC236}">
                <a16:creationId xmlns:a16="http://schemas.microsoft.com/office/drawing/2014/main" id="{C7A404A1-6F29-49F8-A724-EC6FBB4C28CE}"/>
              </a:ext>
            </a:extLst>
          </p:cNvPr>
          <p:cNvSpPr txBox="1"/>
          <p:nvPr/>
        </p:nvSpPr>
        <p:spPr>
          <a:xfrm>
            <a:off x="275955" y="332313"/>
            <a:ext cx="6812822" cy="2797112"/>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截至</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年，全國郵政營業網點</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31</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萬多處，郵路總長度</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1222</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多萬公里</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，郵</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政函件業務累計完成</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14.2</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億件，包裹業務累計完成</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2030.6</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萬件，報紙業務累計完成</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165.6</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億份，雜誌業務累計完成</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7.2</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億份</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0C8C504C-649F-49C0-99CA-18701ECA6185}"/>
              </a:ext>
            </a:extLst>
          </p:cNvPr>
          <p:cNvSpPr txBox="1"/>
          <p:nvPr/>
        </p:nvSpPr>
        <p:spPr>
          <a:xfrm>
            <a:off x="275955" y="3152050"/>
            <a:ext cx="7163862" cy="369332"/>
          </a:xfrm>
          <a:prstGeom prst="rect">
            <a:avLst/>
          </a:prstGeom>
          <a:noFill/>
        </p:spPr>
        <p:txBody>
          <a:bodyPr wrap="square" rtlCol="0">
            <a:spAutoFit/>
          </a:bodyPr>
          <a:lstStyle/>
          <a:p>
            <a:pPr lvl="0">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lang="zh-TW" altLang="en-US" dirty="0">
                <a:solidFill>
                  <a:prstClr val="black"/>
                </a:solidFill>
                <a:latin typeface="DFKai-SB" panose="03000509000000000000" pitchFamily="65" charset="-120"/>
                <a:ea typeface="DFKai-SB" panose="03000509000000000000" pitchFamily="65" charset="-120"/>
              </a:rPr>
              <a:t>國家郵政總局</a:t>
            </a:r>
            <a:r>
              <a:rPr kumimoji="0" lang="en-US" altLang="zh-CN"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年郵政行業運行情況</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内容占位符 2">
            <a:extLst>
              <a:ext uri="{FF2B5EF4-FFF2-40B4-BE49-F238E27FC236}">
                <a16:creationId xmlns:a16="http://schemas.microsoft.com/office/drawing/2014/main" id="{92930606-1FB0-41BB-8B40-133D3E899B59}"/>
              </a:ext>
            </a:extLst>
          </p:cNvPr>
          <p:cNvSpPr txBox="1">
            <a:spLocks/>
          </p:cNvSpPr>
          <p:nvPr/>
        </p:nvSpPr>
        <p:spPr>
          <a:xfrm>
            <a:off x="275955" y="3646809"/>
            <a:ext cx="6812822" cy="2092881"/>
          </a:xfrm>
          <a:prstGeom prst="rect">
            <a:avLst/>
          </a:prstGeom>
          <a:ln>
            <a:solidFill>
              <a:srgbClr val="00206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9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中國快遞業保持高速增長態勢，市場規模穩步推高，市場結構不斷優化，發展質效持續提升，服務能力顯著增強，科技智慧加速賦能，行業朝著高品質發展的方向邁進。</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8" name="图片 8">
            <a:extLst>
              <a:ext uri="{FF2B5EF4-FFF2-40B4-BE49-F238E27FC236}">
                <a16:creationId xmlns:a16="http://schemas.microsoft.com/office/drawing/2014/main" id="{DECB831D-FBF9-443F-83FE-88342E0DF05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7562938" y="408240"/>
            <a:ext cx="4476750" cy="2645259"/>
          </a:xfrm>
          <a:prstGeom prst="rect">
            <a:avLst/>
          </a:prstGeom>
        </p:spPr>
      </p:pic>
      <p:pic>
        <p:nvPicPr>
          <p:cNvPr id="9" name="图片 12">
            <a:extLst>
              <a:ext uri="{FF2B5EF4-FFF2-40B4-BE49-F238E27FC236}">
                <a16:creationId xmlns:a16="http://schemas.microsoft.com/office/drawing/2014/main" id="{E4C9FF0B-99B4-46AE-8D3D-92359EFE4E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562938" y="3521382"/>
            <a:ext cx="4476750" cy="2673085"/>
          </a:xfrm>
          <a:prstGeom prst="rect">
            <a:avLst/>
          </a:prstGeom>
        </p:spPr>
      </p:pic>
      <p:sp>
        <p:nvSpPr>
          <p:cNvPr id="10" name="文本框 1">
            <a:extLst>
              <a:ext uri="{FF2B5EF4-FFF2-40B4-BE49-F238E27FC236}">
                <a16:creationId xmlns:a16="http://schemas.microsoft.com/office/drawing/2014/main" id="{395CF886-6A51-48EC-96F3-5F5DEC4B40FB}"/>
              </a:ext>
            </a:extLst>
          </p:cNvPr>
          <p:cNvSpPr txBox="1"/>
          <p:nvPr/>
        </p:nvSpPr>
        <p:spPr>
          <a:xfrm>
            <a:off x="7562938" y="3105884"/>
            <a:ext cx="47466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2010—2019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年快遞業務量變動情況（單位：億件）</a:t>
            </a:r>
          </a:p>
        </p:txBody>
      </p:sp>
      <p:sp>
        <p:nvSpPr>
          <p:cNvPr id="11" name="文本框 10">
            <a:extLst>
              <a:ext uri="{FF2B5EF4-FFF2-40B4-BE49-F238E27FC236}">
                <a16:creationId xmlns:a16="http://schemas.microsoft.com/office/drawing/2014/main" id="{08EF5743-07C3-40D7-9481-792AABDCDD6A}"/>
              </a:ext>
            </a:extLst>
          </p:cNvPr>
          <p:cNvSpPr txBox="1"/>
          <p:nvPr/>
        </p:nvSpPr>
        <p:spPr>
          <a:xfrm>
            <a:off x="7384058" y="6194467"/>
            <a:ext cx="48820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2010—2019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年快遞業務收入變動情況（單位：億元</a:t>
            </a: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p>
        </p:txBody>
      </p:sp>
      <p:sp>
        <p:nvSpPr>
          <p:cNvPr id="12" name="文本框 13">
            <a:extLst>
              <a:ext uri="{FF2B5EF4-FFF2-40B4-BE49-F238E27FC236}">
                <a16:creationId xmlns:a16="http://schemas.microsoft.com/office/drawing/2014/main" id="{AE3ADB56-74E7-4B5C-A4A5-4E61049CEBC8}"/>
              </a:ext>
            </a:extLst>
          </p:cNvPr>
          <p:cNvSpPr txBox="1"/>
          <p:nvPr/>
        </p:nvSpPr>
        <p:spPr>
          <a:xfrm>
            <a:off x="275955" y="6009801"/>
            <a:ext cx="6255027" cy="369332"/>
          </a:xfrm>
          <a:prstGeom prst="rect">
            <a:avLst/>
          </a:prstGeom>
          <a:noFill/>
        </p:spPr>
        <p:txBody>
          <a:bodyPr wrap="square" rtlCol="0">
            <a:spAutoFit/>
          </a:bodyPr>
          <a:lstStyle/>
          <a:p>
            <a:pPr lvl="0">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lang="zh-TW" altLang="en-US" dirty="0">
                <a:solidFill>
                  <a:prstClr val="black"/>
                </a:solidFill>
                <a:latin typeface="DFKai-SB" panose="03000509000000000000" pitchFamily="65" charset="-120"/>
                <a:ea typeface="DFKai-SB" panose="03000509000000000000" pitchFamily="65" charset="-120"/>
              </a:rPr>
              <a:t>國家郵政總局</a:t>
            </a:r>
            <a:r>
              <a:rPr lang="en-US" altLang="zh-TW" dirty="0">
                <a:solidFill>
                  <a:prstClr val="black"/>
                </a:solidFill>
                <a:latin typeface="DFKai-SB" panose="03000509000000000000" pitchFamily="65" charset="-120"/>
                <a:ea typeface="DFKai-SB" panose="03000509000000000000" pitchFamily="65" charset="-120"/>
              </a:rPr>
              <a:t>《</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dirty="0">
                <a:solidFill>
                  <a:prstClr val="black"/>
                </a:solidFill>
                <a:latin typeface="DFKai-SB" panose="03000509000000000000" pitchFamily="65" charset="-120"/>
                <a:ea typeface="DFKai-SB" panose="03000509000000000000" pitchFamily="65" charset="-120"/>
              </a:rPr>
              <a:t>年郵政行業運行情況</a:t>
            </a:r>
            <a:r>
              <a:rPr lang="en-US" altLang="zh-TW" dirty="0" smtClean="0">
                <a:solidFill>
                  <a:prstClr val="black"/>
                </a:solidFill>
                <a:latin typeface="DFKai-SB" panose="03000509000000000000" pitchFamily="65" charset="-120"/>
                <a:ea typeface="DFKai-SB" panose="03000509000000000000" pitchFamily="65" charset="-120"/>
              </a:rPr>
              <a:t>》</a:t>
            </a:r>
            <a:endParaRPr lang="zh-TW" altLang="en-US" dirty="0">
              <a:solidFill>
                <a:prstClr val="black"/>
              </a:solidFill>
              <a:latin typeface="DFKai-SB" panose="03000509000000000000" pitchFamily="65" charset="-120"/>
              <a:ea typeface="DFKai-SB" panose="03000509000000000000" pitchFamily="65" charset="-120"/>
            </a:endParaRPr>
          </a:p>
        </p:txBody>
      </p:sp>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86157" y="6492875"/>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8447542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7AE81-1F45-47D4-8FE0-AD9E76F7F115}"/>
              </a:ext>
            </a:extLst>
          </p:cNvPr>
          <p:cNvSpPr>
            <a:spLocks noGrp="1"/>
          </p:cNvSpPr>
          <p:nvPr>
            <p:ph type="title" idx="4294967295"/>
          </p:nvPr>
        </p:nvSpPr>
        <p:spPr>
          <a:xfrm>
            <a:off x="3724227" y="149884"/>
            <a:ext cx="4002787" cy="1325562"/>
          </a:xfrm>
        </p:spPr>
        <p:txBody>
          <a:bodyPr>
            <a:noAutofit/>
          </a:bodyPr>
          <a:lstStyle/>
          <a:p>
            <a:pPr algn="ctr"/>
            <a:r>
              <a:rPr lang="zh-CN" altLang="en-US" sz="4800" b="1" dirty="0">
                <a:latin typeface="DFKai-SB" panose="03000509000000000000" pitchFamily="65" charset="-120"/>
                <a:ea typeface="DFKai-SB" panose="03000509000000000000" pitchFamily="65" charset="-120"/>
              </a:rPr>
              <a:t>觀看視頻</a:t>
            </a:r>
          </a:p>
        </p:txBody>
      </p:sp>
      <p:sp>
        <p:nvSpPr>
          <p:cNvPr id="3" name="内容占位符 2">
            <a:extLst>
              <a:ext uri="{FF2B5EF4-FFF2-40B4-BE49-F238E27FC236}">
                <a16:creationId xmlns:a16="http://schemas.microsoft.com/office/drawing/2014/main" id="{C79DE05D-5704-4298-8B82-008F7B1B4F66}"/>
              </a:ext>
            </a:extLst>
          </p:cNvPr>
          <p:cNvSpPr>
            <a:spLocks noGrp="1"/>
          </p:cNvSpPr>
          <p:nvPr>
            <p:ph idx="4294967295"/>
          </p:nvPr>
        </p:nvSpPr>
        <p:spPr>
          <a:xfrm>
            <a:off x="1231255" y="6118594"/>
            <a:ext cx="9217043" cy="420318"/>
          </a:xfrm>
        </p:spPr>
        <p:txBody>
          <a:bodyPr>
            <a:noAutofit/>
          </a:bodyPr>
          <a:lstStyle/>
          <a:p>
            <a:pPr marL="0" indent="0">
              <a:buNone/>
            </a:pPr>
            <a:r>
              <a:rPr lang="zh-TW" altLang="en-US" sz="1800" dirty="0" smtClean="0">
                <a:latin typeface="DFKai-SB" panose="03000509000000000000" pitchFamily="65" charset="-120"/>
                <a:ea typeface="DFKai-SB" panose="03000509000000000000" pitchFamily="65" charset="-120"/>
              </a:rPr>
              <a:t>資料來源</a:t>
            </a:r>
            <a:r>
              <a:rPr lang="en-US" altLang="zh-TW" sz="1800" dirty="0" smtClean="0">
                <a:latin typeface="DFKai-SB" panose="03000509000000000000" pitchFamily="65" charset="-120"/>
                <a:ea typeface="DFKai-SB" panose="03000509000000000000" pitchFamily="65" charset="-120"/>
              </a:rPr>
              <a:t>: </a:t>
            </a:r>
            <a:r>
              <a:rPr lang="zh-TW" altLang="en-US" sz="1800" dirty="0" smtClean="0">
                <a:latin typeface="DFKai-SB" panose="03000509000000000000" pitchFamily="65" charset="-120"/>
                <a:ea typeface="DFKai-SB" panose="03000509000000000000" pitchFamily="65" charset="-120"/>
              </a:rPr>
              <a:t>央視網 </a:t>
            </a:r>
            <a:r>
              <a:rPr lang="en-US" altLang="zh-TW" sz="1800" dirty="0" smtClean="0">
                <a:latin typeface="DFKai-SB" panose="03000509000000000000" pitchFamily="65" charset="-120"/>
                <a:ea typeface="DFKai-SB" panose="03000509000000000000" pitchFamily="65" charset="-12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tv.cctv.com/2017/11/11/VIDEOsOi5Qxd5v1ltrOzdnD7171111.shtml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2290354" y="2515571"/>
            <a:ext cx="6870534" cy="2931427"/>
          </a:xfrm>
          <a:prstGeom prst="rect">
            <a:avLst/>
          </a:prstGeom>
        </p:spPr>
      </p:pic>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Rectangle 5"/>
          <p:cNvSpPr/>
          <p:nvPr/>
        </p:nvSpPr>
        <p:spPr>
          <a:xfrm>
            <a:off x="4262246" y="5435695"/>
            <a:ext cx="2954655" cy="461665"/>
          </a:xfrm>
          <a:prstGeom prst="rect">
            <a:avLst/>
          </a:prstGeom>
        </p:spPr>
        <p:txBody>
          <a:bodyPr wrap="none">
            <a:spAutoFit/>
          </a:bodyPr>
          <a:lstStyle/>
          <a:p>
            <a:r>
              <a:rPr lang="zh-TW" altLang="en-US" sz="2400" b="1" dirty="0">
                <a:latin typeface="DFKai-SB" panose="03000509000000000000" pitchFamily="65" charset="-120"/>
                <a:ea typeface="DFKai-SB" panose="03000509000000000000" pitchFamily="65" charset="-120"/>
              </a:rPr>
              <a:t>點擊</a:t>
            </a:r>
            <a:r>
              <a:rPr lang="zh-TW" altLang="en-US" sz="2400" b="1" dirty="0" smtClean="0">
                <a:latin typeface="DFKai-SB" panose="03000509000000000000" pitchFamily="65" charset="-120"/>
                <a:ea typeface="DFKai-SB" panose="03000509000000000000" pitchFamily="65" charset="-120"/>
              </a:rPr>
              <a:t>圖像觀看視頻。</a:t>
            </a:r>
            <a:endParaRPr lang="en-US" altLang="zh-HK" sz="2400" b="1" dirty="0">
              <a:latin typeface="DFKai-SB" panose="03000509000000000000" pitchFamily="65" charset="-120"/>
              <a:ea typeface="DFKai-SB" panose="03000509000000000000" pitchFamily="65" charset="-120"/>
            </a:endParaRPr>
          </a:p>
        </p:txBody>
      </p:sp>
      <p:sp>
        <p:nvSpPr>
          <p:cNvPr id="7" name="Rectangle 6"/>
          <p:cNvSpPr/>
          <p:nvPr/>
        </p:nvSpPr>
        <p:spPr>
          <a:xfrm>
            <a:off x="2644031" y="1456774"/>
            <a:ext cx="6391493" cy="769441"/>
          </a:xfrm>
          <a:prstGeom prst="rect">
            <a:avLst/>
          </a:prstGeom>
        </p:spPr>
        <p:txBody>
          <a:bodyPr wrap="none">
            <a:spAutoFit/>
          </a:bodyPr>
          <a:lstStyle/>
          <a:p>
            <a:r>
              <a:rPr lang="zh-CN" altLang="en-US" sz="4400" dirty="0">
                <a:latin typeface="DFKai-SB" panose="03000509000000000000" pitchFamily="65" charset="-120"/>
                <a:ea typeface="DFKai-SB" panose="03000509000000000000" pitchFamily="65" charset="-120"/>
              </a:rPr>
              <a:t>機器人自動分揀快遞包裹</a:t>
            </a:r>
            <a:endParaRPr lang="en-US" altLang="zh-CN" sz="4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624530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E661130E-8248-466B-839B-63C5637AE01C}"/>
              </a:ext>
            </a:extLst>
          </p:cNvPr>
          <p:cNvSpPr txBox="1">
            <a:spLocks/>
          </p:cNvSpPr>
          <p:nvPr/>
        </p:nvSpPr>
        <p:spPr>
          <a:xfrm>
            <a:off x="1462190" y="3507325"/>
            <a:ext cx="9259957" cy="49827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p>
        </p:txBody>
      </p:sp>
      <p:sp>
        <p:nvSpPr>
          <p:cNvPr id="6" name="文本框 5">
            <a:extLst>
              <a:ext uri="{FF2B5EF4-FFF2-40B4-BE49-F238E27FC236}">
                <a16:creationId xmlns:a16="http://schemas.microsoft.com/office/drawing/2014/main" id="{8DA34E45-9D2A-4635-BF69-5167DA6C4E7D}"/>
              </a:ext>
            </a:extLst>
          </p:cNvPr>
          <p:cNvSpPr txBox="1"/>
          <p:nvPr/>
        </p:nvSpPr>
        <p:spPr>
          <a:xfrm>
            <a:off x="648852" y="5722567"/>
            <a:ext cx="7863840" cy="338554"/>
          </a:xfrm>
          <a:prstGeom prst="rect">
            <a:avLst/>
          </a:prstGeom>
          <a:noFill/>
        </p:spPr>
        <p:txBody>
          <a:bodyPr wrap="square">
            <a:spAutoFit/>
          </a:bodyPr>
          <a:lstStyle/>
          <a:p>
            <a:pPr lvl="0" algn="r">
              <a:defRPr/>
            </a:pP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中國政府網 </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www.gov.cn/xinwen/2021-04/19/content_5600635.htm</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3">
            <a:extLst>
              <a:ext uri="{FF2B5EF4-FFF2-40B4-BE49-F238E27FC236}">
                <a16:creationId xmlns:a16="http://schemas.microsoft.com/office/drawing/2014/main" id="{2BE2C6C5-09C0-49B5-8C92-9E8B4832A186}"/>
              </a:ext>
            </a:extLst>
          </p:cNvPr>
          <p:cNvSpPr txBox="1">
            <a:spLocks noChangeArrowheads="1"/>
          </p:cNvSpPr>
          <p:nvPr/>
        </p:nvSpPr>
        <p:spPr bwMode="auto">
          <a:xfrm>
            <a:off x="3970607" y="658300"/>
            <a:ext cx="3989025"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zh-TW" altLang="en-US" sz="4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網絡建設</a:t>
            </a:r>
            <a:endParaRPr lang="zh-CN" altLang="en-US" sz="4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内容占位符 2">
            <a:extLst>
              <a:ext uri="{FF2B5EF4-FFF2-40B4-BE49-F238E27FC236}">
                <a16:creationId xmlns:a16="http://schemas.microsoft.com/office/drawing/2014/main" id="{4FEB928E-9CF1-4063-BAA4-54E539844488}"/>
              </a:ext>
            </a:extLst>
          </p:cNvPr>
          <p:cNvSpPr txBox="1">
            <a:spLocks/>
          </p:cNvSpPr>
          <p:nvPr/>
        </p:nvSpPr>
        <p:spPr>
          <a:xfrm>
            <a:off x="648852" y="1587312"/>
            <a:ext cx="10886631" cy="384002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近年國內光纖網絡建設和農村</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4G</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基站建設速度加快，以實現農村城市「同網同速」，城鄉「數字鴻溝」顯著縮小。</a:t>
            </a:r>
          </a:p>
          <a:p>
            <a:pPr marL="0" indent="0">
              <a:lnSpc>
                <a:spcPct val="120000"/>
              </a:lnSpc>
              <a:buNone/>
            </a:pP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網絡通達之後，農村能夠和城市一樣，第一時間獲取新</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訊</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息、新技術，共享</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資訊科技所帶來的便利</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。電子商務和</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網上直播推銷產品</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在農村蓬勃發展起來，農產品銷售渠道也拓寬了。借助遠程醫療系統，基層醫療機構服務能力得到了有效提升。全國所有中小學校均已接通寬帶，通</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過網絡，</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農村學生可以共享優質教育。</a:t>
            </a: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4121156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燕尾形 1">
            <a:extLst>
              <a:ext uri="{FF2B5EF4-FFF2-40B4-BE49-F238E27FC236}">
                <a16:creationId xmlns:a16="http://schemas.microsoft.com/office/drawing/2014/main" id="{E9FB92EE-F2E5-45E5-A699-CF4CBE3660DA}"/>
              </a:ext>
            </a:extLst>
          </p:cNvPr>
          <p:cNvSpPr/>
          <p:nvPr/>
        </p:nvSpPr>
        <p:spPr>
          <a:xfrm>
            <a:off x="1023074" y="1195643"/>
            <a:ext cx="1608059" cy="617712"/>
          </a:xfrm>
          <a:prstGeom prst="chevron">
            <a:avLst>
              <a:gd name="adj" fmla="val 38311"/>
            </a:avLst>
          </a:prstGeom>
          <a:solidFill>
            <a:srgbClr val="9BBB59">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1" name="Bent Arrow 38">
            <a:extLst>
              <a:ext uri="{FF2B5EF4-FFF2-40B4-BE49-F238E27FC236}">
                <a16:creationId xmlns:a16="http://schemas.microsoft.com/office/drawing/2014/main" id="{0052A991-E3A4-4879-948E-7A15B62652A9}"/>
              </a:ext>
            </a:extLst>
          </p:cNvPr>
          <p:cNvSpPr/>
          <p:nvPr/>
        </p:nvSpPr>
        <p:spPr>
          <a:xfrm rot="5400000" flipV="1">
            <a:off x="4549669" y="-458574"/>
            <a:ext cx="877332" cy="4260935"/>
          </a:xfrm>
          <a:prstGeom prst="bentArrow">
            <a:avLst>
              <a:gd name="adj1" fmla="val 9003"/>
              <a:gd name="adj2" fmla="val 9761"/>
              <a:gd name="adj3" fmla="val 15723"/>
              <a:gd name="adj4" fmla="val 14497"/>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燕尾形 1">
            <a:extLst>
              <a:ext uri="{FF2B5EF4-FFF2-40B4-BE49-F238E27FC236}">
                <a16:creationId xmlns:a16="http://schemas.microsoft.com/office/drawing/2014/main" id="{9BFD134A-1965-40A6-9184-0A46FA9179FB}"/>
              </a:ext>
            </a:extLst>
          </p:cNvPr>
          <p:cNvSpPr/>
          <p:nvPr/>
        </p:nvSpPr>
        <p:spPr>
          <a:xfrm>
            <a:off x="669646" y="2728734"/>
            <a:ext cx="2002117" cy="792163"/>
          </a:xfrm>
          <a:prstGeom prst="chevron">
            <a:avLst>
              <a:gd name="adj" fmla="val 38311"/>
            </a:avLst>
          </a:prstGeom>
          <a:solidFill>
            <a:srgbClr val="F1747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6C1ABEDE-CE25-487A-970D-D58C803F1E3F}"/>
              </a:ext>
            </a:extLst>
          </p:cNvPr>
          <p:cNvSpPr txBox="1"/>
          <p:nvPr/>
        </p:nvSpPr>
        <p:spPr>
          <a:xfrm>
            <a:off x="949719" y="2758250"/>
            <a:ext cx="1722044" cy="662938"/>
          </a:xfrm>
          <a:prstGeom prst="rect">
            <a:avLst/>
          </a:prstGeom>
        </p:spPr>
        <p:txBody>
          <a:bodyPr vert="horz" wrap="square" lIns="91440" tIns="45720" rIns="91440" bIns="45720" rtlCol="0">
            <a:spAutoFit/>
          </a:bodyPr>
          <a:lstStyle>
            <a:defPPr>
              <a:defRPr lang="zh-CN"/>
            </a:defPPr>
            <a:lvl1pPr marR="0" lvl="0" indent="0" fontAlgn="auto">
              <a:lnSpc>
                <a:spcPct val="150000"/>
              </a:lnSpc>
              <a:spcBef>
                <a:spcPts val="1000"/>
              </a:spcBef>
              <a:spcAft>
                <a:spcPts val="0"/>
              </a:spcAft>
              <a:buClrTx/>
              <a:buSzTx/>
              <a:buFont typeface="Arial" panose="020B0604020202020204" pitchFamily="34" charset="0"/>
              <a:buNone/>
              <a:tabLst/>
              <a:defRPr kumimoji="0" sz="2400" b="0" i="0" u="none" strike="noStrike" kern="100"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800" b="0" i="0" u="none" strike="noStrike" kern="1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相關報導</a:t>
            </a:r>
          </a:p>
        </p:txBody>
      </p:sp>
      <p:sp>
        <p:nvSpPr>
          <p:cNvPr id="16" name="文本框 15">
            <a:extLst>
              <a:ext uri="{FF2B5EF4-FFF2-40B4-BE49-F238E27FC236}">
                <a16:creationId xmlns:a16="http://schemas.microsoft.com/office/drawing/2014/main" id="{B5FE6406-3F46-4520-86FB-2676F92359CC}"/>
              </a:ext>
            </a:extLst>
          </p:cNvPr>
          <p:cNvSpPr txBox="1"/>
          <p:nvPr/>
        </p:nvSpPr>
        <p:spPr>
          <a:xfrm>
            <a:off x="706877" y="3520897"/>
            <a:ext cx="10646924" cy="2553891"/>
          </a:xfrm>
          <a:prstGeom prst="round2DiagRect">
            <a:avLst/>
          </a:prstGeom>
          <a:solidFill>
            <a:srgbClr val="ED9E97">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TW"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2020</a:t>
            </a:r>
            <a:r>
              <a:rPr kumimoji="0" lang="zh-TW"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年世界</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TW"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大會在</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廣州舉行。廣東省省長馬興瑞在開幕式上表示，廣東擁有</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相關企業</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1600</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多家，約佔全國</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1/3</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；華為、中興的</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必要專利數超過</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5000</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件，約佔全球</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1/3</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，廣東累計建成</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基站超過</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11</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萬座，已初步形成全球最大的</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產業集聚區。</a:t>
            </a:r>
            <a:r>
              <a:rPr kumimoji="0" lang="en-US" altLang="zh-TW"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資料來源</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：文匯報</a:t>
            </a:r>
            <a:r>
              <a:rPr lang="en-US" altLang="zh-TW" sz="1600" b="0" noProof="0" dirty="0" smtClean="0">
                <a:solidFill>
                  <a:prstClr val="black"/>
                </a:solidFill>
                <a:latin typeface="Times New Roman" panose="02020603050405020304" pitchFamily="18" charset="0"/>
                <a:cs typeface="Times New Roman" panose="02020603050405020304" pitchFamily="18" charset="0"/>
              </a:rPr>
              <a:t>(</a:t>
            </a:r>
            <a:r>
              <a:rPr lang="en-GB" altLang="zh-CN" sz="1600" b="0" dirty="0" smtClean="0">
                <a:solidFill>
                  <a:prstClr val="black"/>
                </a:solidFill>
                <a:latin typeface="Times New Roman" panose="02020603050405020304" pitchFamily="18" charset="0"/>
                <a:cs typeface="Times New Roman" panose="02020603050405020304" pitchFamily="18" charset="0"/>
              </a:rPr>
              <a:t>https</a:t>
            </a:r>
            <a:r>
              <a:rPr lang="en-GB" altLang="zh-CN" sz="1600" b="0" dirty="0">
                <a:solidFill>
                  <a:prstClr val="black"/>
                </a:solidFill>
                <a:latin typeface="Times New Roman" panose="02020603050405020304" pitchFamily="18" charset="0"/>
                <a:cs typeface="Times New Roman" panose="02020603050405020304" pitchFamily="18" charset="0"/>
              </a:rPr>
              <a:t>://</a:t>
            </a:r>
            <a:r>
              <a:rPr lang="en-GB" altLang="zh-CN" sz="1600" b="0" dirty="0" smtClean="0">
                <a:solidFill>
                  <a:prstClr val="black"/>
                </a:solidFill>
                <a:latin typeface="Times New Roman" panose="02020603050405020304" pitchFamily="18" charset="0"/>
                <a:cs typeface="Times New Roman" panose="02020603050405020304" pitchFamily="18" charset="0"/>
              </a:rPr>
              <a:t>www.wenweipo.com/a/202011/26/AP5fbf30c4e4b0844413642175.html</a:t>
            </a:r>
            <a:r>
              <a:rPr lang="en-US" altLang="zh-TW" sz="1600" b="0" dirty="0" smtClean="0">
                <a:solidFill>
                  <a:prstClr val="black"/>
                </a:solidFill>
                <a:latin typeface="Times New Roman" panose="02020603050405020304" pitchFamily="18" charset="0"/>
                <a:cs typeface="Times New Roman" panose="02020603050405020304" pitchFamily="18" charset="0"/>
              </a:rPr>
              <a:t>)</a:t>
            </a:r>
            <a:endParaRPr kumimoji="0" lang="en-US" altLang="zh-TW" sz="1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A5F980BD-655A-459C-8029-8FDC7F5EC294}"/>
              </a:ext>
            </a:extLst>
          </p:cNvPr>
          <p:cNvSpPr txBox="1"/>
          <p:nvPr/>
        </p:nvSpPr>
        <p:spPr>
          <a:xfrm>
            <a:off x="1215066" y="1201173"/>
            <a:ext cx="1486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BE7B8E59-FC61-4E86-80EA-2C9EAB1FB865}"/>
              </a:ext>
            </a:extLst>
          </p:cNvPr>
          <p:cNvSpPr txBox="1"/>
          <p:nvPr/>
        </p:nvSpPr>
        <p:spPr>
          <a:xfrm>
            <a:off x="2928100" y="1215140"/>
            <a:ext cx="8425699" cy="2451735"/>
          </a:xfrm>
          <a:prstGeom prst="round2DiagRect">
            <a:avLst/>
          </a:prstGeom>
          <a:solidFill>
            <a:srgbClr val="9BBB59">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網絡已覆蓋全國地級以上</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城市</a:t>
            </a:r>
            <a:r>
              <a:rPr kumimoji="0" lang="zh-TW"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及</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重點縣市。截至</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2021</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年</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月底</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，中國</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5G</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基站總數</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81.9</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萬個。</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資料來源：</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lgn="l">
              <a:buFont typeface="Arial" panose="020B0604020202020204" pitchFamily="34" charset="0"/>
              <a:buChar char="•"/>
              <a:defRPr/>
            </a:pPr>
            <a:r>
              <a:rPr lang="zh-TW" altLang="en-US" sz="1400" b="0" dirty="0" smtClean="0">
                <a:solidFill>
                  <a:prstClr val="black"/>
                </a:solidFill>
                <a:latin typeface="Times New Roman" panose="02020603050405020304" pitchFamily="18" charset="0"/>
                <a:cs typeface="Times New Roman" panose="02020603050405020304" pitchFamily="18" charset="0"/>
              </a:rPr>
              <a:t>中國政府網</a:t>
            </a:r>
            <a:r>
              <a:rPr lang="en-US" altLang="zh-TW" sz="1400" b="0" dirty="0" smtClean="0">
                <a:solidFill>
                  <a:prstClr val="black"/>
                </a:solidFill>
                <a:latin typeface="Times New Roman" panose="02020603050405020304" pitchFamily="18" charset="0"/>
                <a:cs typeface="Times New Roman" panose="02020603050405020304" pitchFamily="18" charset="0"/>
              </a:rPr>
              <a:t>: </a:t>
            </a:r>
            <a:r>
              <a:rPr lang="en-US" altLang="zh-CN" sz="1400" b="0" dirty="0" smtClean="0">
                <a:solidFill>
                  <a:prstClr val="black"/>
                </a:solidFill>
                <a:latin typeface="Times New Roman" panose="02020603050405020304" pitchFamily="18" charset="0"/>
                <a:cs typeface="Times New Roman" panose="02020603050405020304" pitchFamily="18" charset="0"/>
              </a:rPr>
              <a:t>http</a:t>
            </a:r>
            <a:r>
              <a:rPr lang="en-US" altLang="zh-CN" sz="1400" b="0" dirty="0">
                <a:solidFill>
                  <a:prstClr val="black"/>
                </a:solidFill>
                <a:latin typeface="Times New Roman" panose="02020603050405020304" pitchFamily="18" charset="0"/>
                <a:cs typeface="Times New Roman" panose="02020603050405020304" pitchFamily="18" charset="0"/>
              </a:rPr>
              <a:t>://www.gov.cn/xinwen/2021-01/26/content_5582523.htm</a:t>
            </a:r>
            <a:r>
              <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lgn="l">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2021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年一季度通信業經濟運行情況</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lang="en-US" altLang="zh-TW" sz="1400" b="0" dirty="0" smtClean="0">
                <a:solidFill>
                  <a:prstClr val="black"/>
                </a:solidFill>
                <a:latin typeface="Times New Roman" panose="02020603050405020304" pitchFamily="18" charset="0"/>
                <a:cs typeface="Times New Roman" panose="02020603050405020304" pitchFamily="18" charset="0"/>
              </a:rPr>
              <a:t>: </a:t>
            </a:r>
            <a:r>
              <a:rPr lang="en-US" altLang="zh-CN" sz="1400" b="0" dirty="0" smtClean="0">
                <a:solidFill>
                  <a:prstClr val="black"/>
                </a:solidFill>
                <a:latin typeface="Times New Roman" panose="02020603050405020304" pitchFamily="18" charset="0"/>
                <a:cs typeface="Times New Roman" panose="02020603050405020304" pitchFamily="18" charset="0"/>
              </a:rPr>
              <a:t>https</a:t>
            </a:r>
            <a:r>
              <a:rPr lang="en-US" altLang="zh-CN" sz="1400" b="0" dirty="0">
                <a:solidFill>
                  <a:prstClr val="black"/>
                </a:solidFill>
                <a:latin typeface="Times New Roman" panose="02020603050405020304" pitchFamily="18" charset="0"/>
                <a:cs typeface="Times New Roman" panose="02020603050405020304" pitchFamily="18" charset="0"/>
              </a:rPr>
              <a:t>://www.miit.gov.cn/gxsj/tjfx/txy/art/2021/art_a2624764516d40989d2db2548bf9c95d.html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Bent Arrow 38">
            <a:extLst>
              <a:ext uri="{FF2B5EF4-FFF2-40B4-BE49-F238E27FC236}">
                <a16:creationId xmlns:a16="http://schemas.microsoft.com/office/drawing/2014/main" id="{B3DEF66D-877F-44B8-B758-C99B5A45C53A}"/>
              </a:ext>
            </a:extLst>
          </p:cNvPr>
          <p:cNvSpPr/>
          <p:nvPr/>
        </p:nvSpPr>
        <p:spPr>
          <a:xfrm rot="5400000" flipV="1">
            <a:off x="3229163" y="851360"/>
            <a:ext cx="992081" cy="6310630"/>
          </a:xfrm>
          <a:prstGeom prst="bentArrow">
            <a:avLst>
              <a:gd name="adj1" fmla="val 9003"/>
              <a:gd name="adj2" fmla="val 9761"/>
              <a:gd name="adj3" fmla="val 15723"/>
              <a:gd name="adj4" fmla="val 14497"/>
            </a:avLst>
          </a:prstGeom>
          <a:solidFill>
            <a:srgbClr val="ED9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
        <p:nvSpPr>
          <p:cNvPr id="22" name="文本框 21">
            <a:extLst>
              <a:ext uri="{FF2B5EF4-FFF2-40B4-BE49-F238E27FC236}">
                <a16:creationId xmlns:a16="http://schemas.microsoft.com/office/drawing/2014/main" id="{9561E310-0C4E-42F5-BF29-2CBE47B4827F}"/>
              </a:ext>
            </a:extLst>
          </p:cNvPr>
          <p:cNvSpPr txBox="1"/>
          <p:nvPr/>
        </p:nvSpPr>
        <p:spPr>
          <a:xfrm>
            <a:off x="2195861" y="273625"/>
            <a:ext cx="748341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中國</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已建成全球最大</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5G</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網</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絡</a:t>
            </a:r>
            <a:endPar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 name="Rectangle 1"/>
          <p:cNvSpPr/>
          <p:nvPr/>
        </p:nvSpPr>
        <p:spPr>
          <a:xfrm>
            <a:off x="569888" y="6331562"/>
            <a:ext cx="8304146" cy="369332"/>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*地</a:t>
            </a:r>
            <a:r>
              <a:rPr lang="zh-TW" altLang="en-US" sz="1400" dirty="0" smtClean="0">
                <a:latin typeface="標楷體" panose="03000509000000000000" pitchFamily="65" charset="-120"/>
                <a:ea typeface="標楷體" panose="03000509000000000000" pitchFamily="65" charset="-120"/>
              </a:rPr>
              <a:t>級市</a:t>
            </a:r>
            <a:r>
              <a:rPr lang="zh-CN" altLang="en-US" sz="1400" dirty="0" smtClean="0">
                <a:latin typeface="標楷體" panose="03000509000000000000" pitchFamily="65" charset="-120"/>
                <a:ea typeface="標楷體" panose="03000509000000000000" pitchFamily="65" charset="-120"/>
              </a:rPr>
              <a:t>是中國行政區劃之一，行政地位與地區、</a:t>
            </a:r>
            <a:r>
              <a:rPr lang="zh-CN" altLang="en-US" sz="1400" dirty="0">
                <a:latin typeface="標楷體" panose="03000509000000000000" pitchFamily="65" charset="-120"/>
                <a:ea typeface="標楷體" panose="03000509000000000000" pitchFamily="65" charset="-120"/>
              </a:rPr>
              <a:t>自治州、</a:t>
            </a:r>
            <a:r>
              <a:rPr lang="zh-CN" altLang="en-US" sz="1400" dirty="0" smtClean="0">
                <a:latin typeface="標楷體" panose="03000509000000000000" pitchFamily="65" charset="-120"/>
                <a:ea typeface="標楷體" panose="03000509000000000000" pitchFamily="65" charset="-120"/>
              </a:rPr>
              <a:t>盟相同，屬地級行政區由省、自治區管轄</a:t>
            </a:r>
            <a:r>
              <a:rPr lang="zh-CN" altLang="en-US" dirty="0" smtClean="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0199362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方塊 6"/>
          <p:cNvSpPr txBox="1"/>
          <p:nvPr/>
        </p:nvSpPr>
        <p:spPr>
          <a:xfrm>
            <a:off x="972842" y="1477053"/>
            <a:ext cx="10767293" cy="1200329"/>
          </a:xfrm>
          <a:prstGeom prst="rect">
            <a:avLst/>
          </a:prstGeom>
          <a:noFill/>
        </p:spPr>
        <p:txBody>
          <a:bodyPr wrap="square" rtlCol="0">
            <a:spAutoFit/>
          </a:bodyPr>
          <a:lstStyle/>
          <a:p>
            <a:pPr lvl="0">
              <a:spcAft>
                <a:spcPts val="600"/>
              </a:spcAft>
              <a:defRPr/>
            </a:pPr>
            <a:r>
              <a:rPr kumimoji="0" lang="en-US" altLang="zh-TW" sz="360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2021 </a:t>
            </a:r>
            <a:r>
              <a:rPr kumimoji="0" lang="zh-TW" altLang="en-US" sz="360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年，互聯網寬頻服務推廣加快，</a:t>
            </a:r>
            <a:r>
              <a:rPr kumimoji="0" lang="zh-CN" altLang="en-US" sz="360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穩步增長。</a:t>
            </a:r>
            <a:r>
              <a:rPr kumimoji="0" lang="zh-TW" altLang="en-US" sz="360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進入以下網頁了解</a:t>
            </a:r>
            <a:r>
              <a:rPr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最新發展，並留意最新數據的發布</a:t>
            </a:r>
            <a:r>
              <a:rPr lang="zh-TW" altLang="en-US" sz="36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1118335" y="4186763"/>
            <a:ext cx="10030928" cy="1446550"/>
          </a:xfrm>
          <a:prstGeom prst="rect">
            <a:avLst/>
          </a:prstGeom>
          <a:noFill/>
          <a:ln w="12700">
            <a:solidFill>
              <a:schemeClr val="tx1"/>
            </a:solidFill>
          </a:ln>
        </p:spPr>
        <p:txBody>
          <a:bodyPr wrap="square" rtlCol="0">
            <a:spAutoFit/>
          </a:bodyPr>
          <a:lstStyle/>
          <a:p>
            <a:pPr algn="ctr">
              <a:defRPr/>
            </a:pPr>
            <a:r>
              <a:rPr lang="zh-TW" altLang="en-US" sz="3200" dirty="0" smtClean="0">
                <a:latin typeface="標楷體" panose="03000509000000000000" pitchFamily="65" charset="-120"/>
                <a:ea typeface="標楷體" panose="03000509000000000000" pitchFamily="65" charset="-120"/>
              </a:rPr>
              <a:t>調查方向可包括</a:t>
            </a:r>
            <a:r>
              <a:rPr lang="en-US" altLang="zh-TW" sz="3200" dirty="0" smtClean="0">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defRPr/>
            </a:pPr>
            <a:r>
              <a:rPr lang="zh-TW" altLang="zh-HK" sz="2800" dirty="0" smtClean="0">
                <a:latin typeface="標楷體" panose="03000509000000000000" pitchFamily="65" charset="-120"/>
                <a:ea typeface="標楷體" panose="03000509000000000000" pitchFamily="65" charset="-120"/>
              </a:rPr>
              <a:t>收入增長情況</a:t>
            </a:r>
            <a:endParaRPr lang="en-US" altLang="zh-TW" sz="28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defRPr/>
            </a:pPr>
            <a:r>
              <a:rPr lang="zh-TW" altLang="en-US" sz="2800" dirty="0" smtClean="0">
                <a:latin typeface="標楷體" panose="03000509000000000000" pitchFamily="65" charset="-120"/>
                <a:ea typeface="標楷體" panose="03000509000000000000" pitchFamily="65" charset="-120"/>
              </a:rPr>
              <a:t>主要不同</a:t>
            </a:r>
            <a:r>
              <a:rPr lang="zh-CN" altLang="en-US" sz="2800" dirty="0" smtClean="0">
                <a:latin typeface="標楷體" panose="03000509000000000000" pitchFamily="65" charset="-120"/>
                <a:ea typeface="標楷體" panose="03000509000000000000" pitchFamily="65" charset="-120"/>
              </a:rPr>
              <a:t>地區 </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如東部、中部、西部、東北</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的</a:t>
            </a:r>
            <a:r>
              <a:rPr lang="zh-CN" altLang="en-US" sz="2800" dirty="0" smtClean="0">
                <a:latin typeface="標楷體" panose="03000509000000000000" pitchFamily="65" charset="-120"/>
                <a:ea typeface="標楷體" panose="03000509000000000000" pitchFamily="65" charset="-120"/>
              </a:rPr>
              <a:t>發展情況</a:t>
            </a:r>
            <a:r>
              <a:rPr lang="zh-TW" altLang="en-US" sz="2800" dirty="0" smtClean="0">
                <a:latin typeface="標楷體" panose="03000509000000000000" pitchFamily="65" charset="-120"/>
                <a:ea typeface="標楷體" panose="03000509000000000000" pitchFamily="65" charset="-120"/>
              </a:rPr>
              <a:t>等等</a:t>
            </a:r>
            <a:endParaRPr lang="en-US" altLang="zh-CN" sz="2800" dirty="0" smtClean="0">
              <a:latin typeface="標楷體" panose="03000509000000000000" pitchFamily="65" charset="-120"/>
              <a:ea typeface="標楷體" panose="03000509000000000000" pitchFamily="65" charset="-120"/>
            </a:endParaRPr>
          </a:p>
        </p:txBody>
      </p:sp>
      <p:sp>
        <p:nvSpPr>
          <p:cNvPr id="9" name="文字方塊 8"/>
          <p:cNvSpPr txBox="1"/>
          <p:nvPr/>
        </p:nvSpPr>
        <p:spPr>
          <a:xfrm>
            <a:off x="1250338" y="5936648"/>
            <a:ext cx="10785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資料來源：中華人民共和國工業和信息化部（</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2021</a:t>
            </a: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2021</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zh-CN"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zh-TW" alt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月通信業經濟</a:t>
            </a: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運行情況</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 </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https://www.miit.gov.cn/gxsj/tjfx/txy/art/2021/art_82f101e1d078447fac75443a50348b7c.html)</a:t>
            </a:r>
            <a:endParaRPr kumimoji="0" lang="en-GB" altLang="zh-HK" sz="16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文本框 4">
            <a:extLst>
              <a:ext uri="{FF2B5EF4-FFF2-40B4-BE49-F238E27FC236}">
                <a16:creationId xmlns:a16="http://schemas.microsoft.com/office/drawing/2014/main" id="{3D8C0E4B-57A2-416E-8E28-6317EB36EE11}"/>
              </a:ext>
            </a:extLst>
          </p:cNvPr>
          <p:cNvSpPr txBox="1"/>
          <p:nvPr/>
        </p:nvSpPr>
        <p:spPr>
          <a:xfrm>
            <a:off x="4423954" y="404277"/>
            <a:ext cx="2418424" cy="7694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ctr">
              <a:defRPr/>
            </a:pPr>
            <a:r>
              <a:rPr kumimoji="0" lang="zh-TW"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活動</a:t>
            </a:r>
            <a:endPar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149263" y="6046474"/>
            <a:ext cx="70925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1118335" y="2859937"/>
            <a:ext cx="6555488" cy="1085046"/>
          </a:xfrm>
          <a:prstGeom prst="rect">
            <a:avLst/>
          </a:prstGeom>
        </p:spPr>
      </p:pic>
      <p:sp>
        <p:nvSpPr>
          <p:cNvPr id="19" name="Rectangle 18"/>
          <p:cNvSpPr/>
          <p:nvPr/>
        </p:nvSpPr>
        <p:spPr>
          <a:xfrm>
            <a:off x="8143312" y="3126179"/>
            <a:ext cx="3005951" cy="523220"/>
          </a:xfrm>
          <a:prstGeom prst="rect">
            <a:avLst/>
          </a:prstGeom>
          <a:ln w="28575">
            <a:solidFill>
              <a:srgbClr val="FF0000"/>
            </a:solidFill>
          </a:ln>
        </p:spPr>
        <p:txBody>
          <a:bodyPr wrap="none">
            <a:spAutoFit/>
          </a:bodyPr>
          <a:lstStyle/>
          <a:p>
            <a:r>
              <a:rPr lang="zh-TW" altLang="en-US" sz="2400" b="1" dirty="0">
                <a:latin typeface="DFKai-SB" panose="03000509000000000000" pitchFamily="65" charset="-120"/>
                <a:ea typeface="DFKai-SB" panose="03000509000000000000" pitchFamily="65" charset="-120"/>
              </a:rPr>
              <a:t>點擊圖像</a:t>
            </a:r>
            <a:r>
              <a:rPr lang="zh-TW" altLang="en-US" sz="2400" b="1" dirty="0" smtClean="0">
                <a:latin typeface="DFKai-SB" panose="03000509000000000000" pitchFamily="65" charset="-120"/>
                <a:ea typeface="DFKai-SB" panose="03000509000000000000" pitchFamily="65" charset="-120"/>
              </a:rPr>
              <a:t>進入網頁</a:t>
            </a:r>
            <a:r>
              <a:rPr lang="zh-TW" altLang="en-US" sz="2800" b="1" dirty="0" smtClean="0">
                <a:latin typeface="DFKai-SB" panose="03000509000000000000" pitchFamily="65" charset="-120"/>
                <a:ea typeface="DFKai-SB" panose="03000509000000000000" pitchFamily="65" charset="-120"/>
              </a:rPr>
              <a:t>。</a:t>
            </a:r>
            <a:endParaRPr lang="en-US" altLang="zh-HK" sz="28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5875042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2" descr="http://www.cac.gov.cn/rootimages/2019/07/27/15658007977714360.jpg"/>
          <p:cNvSpPr>
            <a:spLocks noChangeAspect="1" noChangeArrowheads="1"/>
          </p:cNvSpPr>
          <p:nvPr/>
        </p:nvSpPr>
        <p:spPr bwMode="auto">
          <a:xfrm>
            <a:off x="155575" y="-1652588"/>
            <a:ext cx="4124325" cy="3457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 name="矩形 3"/>
          <p:cNvSpPr/>
          <p:nvPr/>
        </p:nvSpPr>
        <p:spPr>
          <a:xfrm>
            <a:off x="6208236" y="1280599"/>
            <a:ext cx="5321516" cy="2677656"/>
          </a:xfrm>
          <a:prstGeom prst="rect">
            <a:avLst/>
          </a:prstGeom>
          <a:ln w="19050">
            <a:solidFill>
              <a:srgbClr val="FF0000"/>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截至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2020 </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年底，全國共有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44 </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個城市</a:t>
            </a:r>
            <a:r>
              <a:rPr kumimoji="0" lang="zh-TW" altLang="en-US" sz="28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運營</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城市軌道交通線路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233 </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條，</a:t>
            </a:r>
            <a:r>
              <a:rPr kumimoji="0" lang="zh-TW" altLang="en-US" sz="28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運營</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里程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7</a:t>
            </a: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545.5 </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公里。全年新增城市軌道交通線路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39 </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條，新增運營里程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240.3 </a:t>
            </a:r>
            <a:r>
              <a:rPr kumimoji="0" lang="zh-TW"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公里，較去年增長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6" name="Picture 2" descr="F:\+ LS U Drive (updated 20200807)\Copyright clearance\IPR Clearance\(126) 近年來國家在不同領域取得的成就\railway_ranking.png"/>
          <p:cNvPicPr>
            <a:picLocks noChangeAspect="1" noChangeArrowheads="1"/>
          </p:cNvPicPr>
          <p:nvPr/>
        </p:nvPicPr>
        <p:blipFill>
          <a:blip r:embed="rId3" cstate="print"/>
          <a:srcRect/>
          <a:stretch>
            <a:fillRect/>
          </a:stretch>
        </p:blipFill>
        <p:spPr bwMode="auto">
          <a:xfrm>
            <a:off x="155575" y="1257341"/>
            <a:ext cx="5791481" cy="3858272"/>
          </a:xfrm>
          <a:prstGeom prst="rect">
            <a:avLst/>
          </a:prstGeom>
          <a:noFill/>
        </p:spPr>
      </p:pic>
      <p:sp>
        <p:nvSpPr>
          <p:cNvPr id="10" name="文字方塊 9"/>
          <p:cNvSpPr txBox="1"/>
          <p:nvPr/>
        </p:nvSpPr>
        <p:spPr>
          <a:xfrm>
            <a:off x="309325" y="5402243"/>
            <a:ext cx="59986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endPar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60363" marR="0" lvl="0" indent="-360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中國文化研究院</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駛向未來</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中國地鐵故事</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https://chiculture.org.hk/tc/china-today/2856)</a:t>
            </a:r>
          </a:p>
          <a:p>
            <a:pPr marL="360363" marR="0" lvl="0" indent="-360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中國政府網</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GB"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http://www.gov.cn/xinwen/2021-01/06/content_5577537.htm</a:t>
            </a:r>
            <a:endPar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6208236" y="4072815"/>
            <a:ext cx="5321516" cy="923330"/>
          </a:xfrm>
          <a:prstGeom prst="rect">
            <a:avLst/>
          </a:prstGeom>
          <a:ln w="28575">
            <a:solidFill>
              <a:srgbClr val="00B0F0"/>
            </a:solidFill>
          </a:ln>
        </p:spPr>
        <p:txBody>
          <a:bodyPr wrap="square">
            <a:spAutoFit/>
          </a:bodyPr>
          <a:lstStyle/>
          <a:p>
            <a:pPr algn="ctr"/>
            <a:r>
              <a:rPr lang="en-US" altLang="zh-CN" dirty="0">
                <a:solidFill>
                  <a:srgbClr val="333333"/>
                </a:solidFill>
                <a:latin typeface="DFKai-SB" panose="03000509000000000000" pitchFamily="65" charset="-120"/>
                <a:ea typeface="DFKai-SB" panose="03000509000000000000" pitchFamily="65" charset="-120"/>
              </a:rPr>
              <a:t> </a:t>
            </a:r>
            <a:r>
              <a:rPr lang="zh-TW" altLang="en-US" dirty="0" smtClean="0">
                <a:latin typeface="DFKai-SB" panose="03000509000000000000" pitchFamily="65" charset="-120"/>
                <a:ea typeface="DFKai-SB" panose="03000509000000000000" pitchFamily="65" charset="-120"/>
              </a:rPr>
              <a:t>相關報導</a:t>
            </a:r>
            <a:r>
              <a:rPr lang="en-US" altLang="zh-TW" dirty="0" smtClean="0">
                <a:latin typeface="DFKai-SB" panose="03000509000000000000" pitchFamily="65" charset="-120"/>
                <a:ea typeface="DFKai-SB" panose="03000509000000000000" pitchFamily="65" charset="-120"/>
              </a:rPr>
              <a:t>:</a:t>
            </a:r>
            <a:endParaRPr lang="en-US" altLang="zh-CN" dirty="0" smtClean="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dirty="0" smtClean="0">
                <a:latin typeface="DFKai-SB" panose="03000509000000000000" pitchFamily="65" charset="-120"/>
                <a:ea typeface="DFKai-SB" panose="03000509000000000000" pitchFamily="65" charset="-120"/>
              </a:rPr>
              <a:t>北京地鐵駛入</a:t>
            </a:r>
            <a:r>
              <a:rPr lang="zh-TW" altLang="en-US" dirty="0" smtClean="0">
                <a:latin typeface="DFKai-SB" panose="03000509000000000000" pitchFamily="65" charset="-120"/>
                <a:ea typeface="DFKai-SB" panose="03000509000000000000" pitchFamily="65" charset="-120"/>
              </a:rPr>
              <a:t>「</a:t>
            </a:r>
            <a:r>
              <a:rPr lang="zh-CN" altLang="en-US" dirty="0" smtClean="0">
                <a:latin typeface="DFKai-SB" panose="03000509000000000000" pitchFamily="65" charset="-120"/>
                <a:ea typeface="DFKai-SB" panose="03000509000000000000" pitchFamily="65" charset="-120"/>
              </a:rPr>
              <a:t>全自動</a:t>
            </a:r>
            <a:r>
              <a:rPr lang="zh-TW" altLang="en-US" dirty="0" smtClean="0">
                <a:latin typeface="DFKai-SB" panose="03000509000000000000" pitchFamily="65" charset="-120"/>
                <a:ea typeface="DFKai-SB" panose="03000509000000000000" pitchFamily="65" charset="-120"/>
              </a:rPr>
              <a:t>」</a:t>
            </a:r>
            <a:r>
              <a:rPr lang="zh-CN" altLang="en-US" dirty="0" smtClean="0">
                <a:latin typeface="DFKai-SB" panose="03000509000000000000" pitchFamily="65" charset="-120"/>
                <a:ea typeface="DFKai-SB" panose="03000509000000000000" pitchFamily="65" charset="-120"/>
              </a:rPr>
              <a:t>時代</a:t>
            </a:r>
            <a:endParaRPr lang="en-US" altLang="zh-CN" dirty="0" smtClean="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北京地鐵運營總里程達</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636.8</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公里</a:t>
            </a:r>
            <a:endPar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7070979" y="5115613"/>
            <a:ext cx="1681872" cy="1443631"/>
          </a:xfrm>
          <a:prstGeom prst="rect">
            <a:avLst/>
          </a:prstGeom>
        </p:spPr>
      </p:pic>
      <p:sp>
        <p:nvSpPr>
          <p:cNvPr id="7" name="Rectangle 6"/>
          <p:cNvSpPr/>
          <p:nvPr/>
        </p:nvSpPr>
        <p:spPr>
          <a:xfrm>
            <a:off x="1468374" y="2358838"/>
            <a:ext cx="4478682" cy="1200329"/>
          </a:xfrm>
          <a:prstGeom prst="rect">
            <a:avLst/>
          </a:prstGeom>
        </p:spPr>
        <p:txBody>
          <a:bodyPr wrap="square">
            <a:spAutoFit/>
          </a:bodyPr>
          <a:lstStyle/>
          <a:p>
            <a:pPr lvl="0">
              <a:defRPr/>
            </a:pP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年，中國地鐵總運營里程排名全球第一，佔全球地鐵總里程的</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35.26%</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，是地鐵第一大國。</a:t>
            </a: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3667741" y="101591"/>
            <a:ext cx="4288353" cy="707886"/>
          </a:xfrm>
          <a:prstGeom prst="rect">
            <a:avLst/>
          </a:prstGeom>
        </p:spPr>
        <p:txBody>
          <a:bodyPr wrap="none">
            <a:spAutoFit/>
          </a:bodyPr>
          <a:lstStyle/>
          <a:p>
            <a:pPr lvl="0" algn="ctr">
              <a:defRPr/>
            </a:pPr>
            <a:r>
              <a:rPr lang="zh-CN" altLang="en-US" sz="4000" b="1" dirty="0">
                <a:solidFill>
                  <a:prstClr val="black"/>
                </a:solidFill>
                <a:latin typeface="DFKai-SB" panose="03000509000000000000" pitchFamily="65" charset="-120"/>
                <a:ea typeface="DFKai-SB" panose="03000509000000000000" pitchFamily="65" charset="-120"/>
              </a:rPr>
              <a:t>公共交通建設成就</a:t>
            </a:r>
          </a:p>
        </p:txBody>
      </p:sp>
      <p:sp>
        <p:nvSpPr>
          <p:cNvPr id="12" name="Rectangle 11"/>
          <p:cNvSpPr/>
          <p:nvPr/>
        </p:nvSpPr>
        <p:spPr>
          <a:xfrm>
            <a:off x="155575" y="888009"/>
            <a:ext cx="877163" cy="369332"/>
          </a:xfrm>
          <a:prstGeom prst="rect">
            <a:avLst/>
          </a:prstGeom>
        </p:spPr>
        <p:txBody>
          <a:bodyPr wrap="none">
            <a:spAutoFit/>
          </a:bodyPr>
          <a:lstStyle/>
          <a:p>
            <a:pPr lvl="0" algn="ctr">
              <a:defRPr/>
            </a:pPr>
            <a:r>
              <a:rPr lang="zh-TW" altLang="en-US" b="1" dirty="0" smtClean="0">
                <a:solidFill>
                  <a:prstClr val="black"/>
                </a:solidFill>
                <a:latin typeface="DFKai-SB" panose="03000509000000000000" pitchFamily="65" charset="-120"/>
                <a:ea typeface="DFKai-SB" panose="03000509000000000000" pitchFamily="65" charset="-120"/>
              </a:rPr>
              <a:t>成就一</a:t>
            </a:r>
            <a:endParaRPr lang="zh-CN" altLang="en-US" b="1" dirty="0">
              <a:solidFill>
                <a:prstClr val="black"/>
              </a:solidFill>
              <a:latin typeface="DFKai-SB" panose="03000509000000000000" pitchFamily="65" charset="-120"/>
              <a:ea typeface="DFKai-SB" panose="03000509000000000000" pitchFamily="65" charset="-120"/>
            </a:endParaRPr>
          </a:p>
        </p:txBody>
      </p:sp>
      <p:sp>
        <p:nvSpPr>
          <p:cNvPr id="14" name="Rectangle 13"/>
          <p:cNvSpPr/>
          <p:nvPr/>
        </p:nvSpPr>
        <p:spPr>
          <a:xfrm>
            <a:off x="6101946" y="893399"/>
            <a:ext cx="877163" cy="369332"/>
          </a:xfrm>
          <a:prstGeom prst="rect">
            <a:avLst/>
          </a:prstGeom>
        </p:spPr>
        <p:txBody>
          <a:bodyPr wrap="none">
            <a:spAutoFit/>
          </a:bodyPr>
          <a:lstStyle/>
          <a:p>
            <a:pPr lvl="0" algn="ctr">
              <a:defRPr/>
            </a:pPr>
            <a:r>
              <a:rPr lang="zh-TW" altLang="en-US" b="1" dirty="0" smtClean="0">
                <a:solidFill>
                  <a:prstClr val="black"/>
                </a:solidFill>
                <a:latin typeface="DFKai-SB" panose="03000509000000000000" pitchFamily="65" charset="-120"/>
                <a:ea typeface="DFKai-SB" panose="03000509000000000000" pitchFamily="65" charset="-120"/>
              </a:rPr>
              <a:t>成就二</a:t>
            </a:r>
            <a:endParaRPr lang="zh-CN" altLang="en-US" b="1" dirty="0">
              <a:solidFill>
                <a:prstClr val="black"/>
              </a:solidFill>
              <a:latin typeface="DFKai-SB" panose="03000509000000000000" pitchFamily="65" charset="-120"/>
              <a:ea typeface="DFKai-SB" panose="03000509000000000000" pitchFamily="65" charset="-120"/>
            </a:endParaRPr>
          </a:p>
        </p:txBody>
      </p:sp>
      <p:pic>
        <p:nvPicPr>
          <p:cNvPr id="13" name="Picture 12">
            <a:hlinkClick r:id="rId6"/>
          </p:cNvPr>
          <p:cNvPicPr>
            <a:picLocks noChangeAspect="1"/>
          </p:cNvPicPr>
          <p:nvPr/>
        </p:nvPicPr>
        <p:blipFill>
          <a:blip r:embed="rId7"/>
          <a:stretch>
            <a:fillRect/>
          </a:stretch>
        </p:blipFill>
        <p:spPr>
          <a:xfrm>
            <a:off x="9063220" y="5135947"/>
            <a:ext cx="1671032" cy="1402965"/>
          </a:xfrm>
          <a:prstGeom prst="rect">
            <a:avLst/>
          </a:prstGeom>
        </p:spPr>
      </p:pic>
      <p:sp>
        <p:nvSpPr>
          <p:cNvPr id="16" name="Rectangle 15"/>
          <p:cNvSpPr/>
          <p:nvPr/>
        </p:nvSpPr>
        <p:spPr>
          <a:xfrm>
            <a:off x="9836326" y="4148067"/>
            <a:ext cx="1620957" cy="307777"/>
          </a:xfrm>
          <a:prstGeom prst="rect">
            <a:avLst/>
          </a:prstGeom>
          <a:ln w="28575">
            <a:solidFill>
              <a:srgbClr val="FF0000"/>
            </a:solidFill>
          </a:ln>
        </p:spPr>
        <p:txBody>
          <a:bodyPr wrap="none">
            <a:spAutoFit/>
          </a:bodyPr>
          <a:lstStyle/>
          <a:p>
            <a:r>
              <a:rPr lang="zh-TW" altLang="en-US" sz="1400" b="1" dirty="0">
                <a:latin typeface="DFKai-SB" panose="03000509000000000000" pitchFamily="65" charset="-120"/>
                <a:ea typeface="DFKai-SB" panose="03000509000000000000" pitchFamily="65" charset="-120"/>
              </a:rPr>
              <a:t>點擊圖像</a:t>
            </a:r>
            <a:r>
              <a:rPr lang="zh-TW" altLang="en-US" sz="1400" b="1" dirty="0" smtClean="0">
                <a:latin typeface="DFKai-SB" panose="03000509000000000000" pitchFamily="65" charset="-120"/>
                <a:ea typeface="DFKai-SB" panose="03000509000000000000" pitchFamily="65" charset="-120"/>
              </a:rPr>
              <a:t>進入網頁</a:t>
            </a:r>
            <a:endParaRPr lang="en-US" altLang="zh-HK" sz="14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525719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2" descr="http://www.cac.gov.cn/rootimages/2019/07/27/15658007977714360.jpg"/>
          <p:cNvSpPr>
            <a:spLocks noChangeAspect="1" noChangeArrowheads="1"/>
          </p:cNvSpPr>
          <p:nvPr/>
        </p:nvSpPr>
        <p:spPr bwMode="auto">
          <a:xfrm>
            <a:off x="155575" y="-1652588"/>
            <a:ext cx="4124325" cy="3457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 name="文本框 10">
            <a:extLst>
              <a:ext uri="{FF2B5EF4-FFF2-40B4-BE49-F238E27FC236}">
                <a16:creationId xmlns:a16="http://schemas.microsoft.com/office/drawing/2014/main" id="{138DEF6D-23B6-4415-8E71-5B583E2F314E}"/>
              </a:ext>
            </a:extLst>
          </p:cNvPr>
          <p:cNvSpPr txBox="1"/>
          <p:nvPr/>
        </p:nvSpPr>
        <p:spPr>
          <a:xfrm>
            <a:off x="701827" y="1804988"/>
            <a:ext cx="7156143" cy="341632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中</a:t>
            </a:r>
            <a:r>
              <a:rPr kumimoji="0" lang="zh-CN" altLang="zh-CN"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水電、風電、太陽能</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、核能</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發電裝機規模持續擴大</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zh-CN"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天然氣及</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其他能源等清潔能源生產比重</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逐步增加</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，建立了</a:t>
            </a:r>
            <a:r>
              <a:rPr kumimoji="0" lang="zh-CN" altLang="zh-CN"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較</a:t>
            </a:r>
            <a:r>
              <a:rPr kumimoji="0" lang="zh-CN" altLang="en-US"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為</a:t>
            </a:r>
            <a:r>
              <a:rPr kumimoji="0" lang="zh-CN" altLang="zh-CN" sz="3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完善</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的能源供給體系</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能源供給能力</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逐步提高</a:t>
            </a:r>
            <a:r>
              <a:rPr kumimoji="0" lang="zh-CN" altLang="zh-CN"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2" name="文本框 11">
            <a:extLst>
              <a:ext uri="{FF2B5EF4-FFF2-40B4-BE49-F238E27FC236}">
                <a16:creationId xmlns:a16="http://schemas.microsoft.com/office/drawing/2014/main" id="{60F8E701-4B4A-4016-903D-13815333A37B}"/>
              </a:ext>
            </a:extLst>
          </p:cNvPr>
          <p:cNvSpPr txBox="1"/>
          <p:nvPr/>
        </p:nvSpPr>
        <p:spPr>
          <a:xfrm>
            <a:off x="701827" y="5746052"/>
            <a:ext cx="7276037" cy="757130"/>
          </a:xfrm>
          <a:prstGeom prst="rect">
            <a:avLst/>
          </a:prstGeom>
          <a:noFill/>
        </p:spPr>
        <p:txBody>
          <a:bodyPr wrap="square">
            <a:spAutoFit/>
          </a:bodyPr>
          <a:lstStyle/>
          <a:p>
            <a:pPr lvl="0">
              <a:lnSpc>
                <a:spcPct val="120000"/>
              </a:lnSpc>
              <a:defRPr/>
            </a:pP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來</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源：</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中華人民共和國 </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 </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年國民經濟和社會發展統計公報</a:t>
            </a:r>
            <a:r>
              <a:rPr kumimoji="0" lang="en-US"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www.stats.gov.cn/tjsj/zxfb/202102/t20210227_1814154.html)</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6" name="图片 15">
            <a:extLst>
              <a:ext uri="{FF2B5EF4-FFF2-40B4-BE49-F238E27FC236}">
                <a16:creationId xmlns:a16="http://schemas.microsoft.com/office/drawing/2014/main" id="{454BCD33-3796-4CB3-87F0-28D8F05076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98369" y="2029086"/>
            <a:ext cx="2497918" cy="2912275"/>
          </a:xfrm>
          <a:prstGeom prst="rect">
            <a:avLst/>
          </a:prstGeom>
        </p:spPr>
      </p:pic>
      <p:sp>
        <p:nvSpPr>
          <p:cNvPr id="17" name="文本框 16">
            <a:extLst>
              <a:ext uri="{FF2B5EF4-FFF2-40B4-BE49-F238E27FC236}">
                <a16:creationId xmlns:a16="http://schemas.microsoft.com/office/drawing/2014/main" id="{F77D87CA-B8F3-4DF7-BDA1-347C1B328CB9}"/>
              </a:ext>
            </a:extLst>
          </p:cNvPr>
          <p:cNvSpPr txBox="1"/>
          <p:nvPr/>
        </p:nvSpPr>
        <p:spPr>
          <a:xfrm>
            <a:off x="8558317" y="4941361"/>
            <a:ext cx="24958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雲南省巧家縣和四川省寧南縣交界處的白鶴灘水電站，</a:t>
            </a:r>
            <a:r>
              <a:rPr kumimoji="0" lang="zh-CN" altLang="en-US" sz="1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是目前</a:t>
            </a:r>
            <a:r>
              <a:rPr kumimoji="0" lang="zh-CN"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世界規模</a:t>
            </a:r>
            <a:r>
              <a:rPr kumimoji="0" lang="zh-CN" altLang="en-US" sz="1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最大的水電站。</a:t>
            </a:r>
          </a:p>
        </p:txBody>
      </p:sp>
      <p:sp>
        <p:nvSpPr>
          <p:cNvPr id="22" name="文本框 3">
            <a:extLst>
              <a:ext uri="{FF2B5EF4-FFF2-40B4-BE49-F238E27FC236}">
                <a16:creationId xmlns:a16="http://schemas.microsoft.com/office/drawing/2014/main" id="{3024DB86-CDF6-4F2E-ACCF-840A06E86040}"/>
              </a:ext>
            </a:extLst>
          </p:cNvPr>
          <p:cNvSpPr txBox="1">
            <a:spLocks noChangeArrowheads="1"/>
          </p:cNvSpPr>
          <p:nvPr/>
        </p:nvSpPr>
        <p:spPr bwMode="auto">
          <a:xfrm>
            <a:off x="3441469" y="429667"/>
            <a:ext cx="4036692"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CN" altLang="en-US" sz="44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能源</a:t>
            </a:r>
            <a:r>
              <a:rPr kumimoji="0" lang="zh-CN" altLang="en-US" sz="44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建設</a:t>
            </a: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0897984" y="6356350"/>
            <a:ext cx="45581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5844930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928D081-9FFC-44B6-84B0-584CDED4D7EF}"/>
              </a:ext>
            </a:extLst>
          </p:cNvPr>
          <p:cNvSpPr>
            <a:spLocks noGrp="1"/>
          </p:cNvSpPr>
          <p:nvPr>
            <p:ph idx="4294967295"/>
          </p:nvPr>
        </p:nvSpPr>
        <p:spPr>
          <a:xfrm>
            <a:off x="185738" y="276556"/>
            <a:ext cx="11168062" cy="4932363"/>
          </a:xfrm>
        </p:spPr>
        <p:txBody>
          <a:bodyPr>
            <a:normAutofit/>
          </a:bodyPr>
          <a:lstStyle/>
          <a:p>
            <a:pPr marL="0" indent="0" algn="ctr">
              <a:buNone/>
            </a:pPr>
            <a:r>
              <a:rPr lang="zh-CN" altLang="en-US" sz="4400" b="1" dirty="0">
                <a:latin typeface="DFKai-SB" panose="03000509000000000000" pitchFamily="65" charset="-120"/>
                <a:ea typeface="DFKai-SB" panose="03000509000000000000" pitchFamily="65" charset="-120"/>
              </a:rPr>
              <a:t>三峽工程</a:t>
            </a:r>
            <a:endParaRPr lang="en-US" altLang="zh-CN" sz="4400" b="1" dirty="0">
              <a:latin typeface="DFKai-SB" panose="03000509000000000000" pitchFamily="65" charset="-120"/>
              <a:ea typeface="DFKai-SB" panose="03000509000000000000" pitchFamily="65" charset="-120"/>
            </a:endParaRPr>
          </a:p>
          <a:p>
            <a:pPr marL="0" indent="0">
              <a:buNone/>
            </a:pPr>
            <a:endParaRPr lang="zh-CN" altLang="en-US" dirty="0">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C4021C32-7D3D-43F4-815A-9FB2BCD4E868}"/>
              </a:ext>
            </a:extLst>
          </p:cNvPr>
          <p:cNvSpPr txBox="1"/>
          <p:nvPr/>
        </p:nvSpPr>
        <p:spPr>
          <a:xfrm>
            <a:off x="2648527" y="6205488"/>
            <a:ext cx="2654532" cy="461665"/>
          </a:xfrm>
          <a:prstGeom prst="rect">
            <a:avLst/>
          </a:prstGeom>
          <a:noFill/>
        </p:spPr>
        <p:txBody>
          <a:bodyPr wrap="square" rtlCol="0">
            <a:spAutoFit/>
          </a:bodyPr>
          <a:lstStyle/>
          <a:p>
            <a:pPr lvl="0">
              <a:defRPr/>
            </a:pPr>
            <a:r>
              <a:rPr lang="zh-CN" altLang="en-US" sz="2400" dirty="0" smtClean="0">
                <a:solidFill>
                  <a:prstClr val="black"/>
                </a:solidFill>
                <a:latin typeface="DFKai-SB" panose="03000509000000000000" pitchFamily="65" charset="-120"/>
                <a:ea typeface="DFKai-SB" panose="03000509000000000000" pitchFamily="65" charset="-120"/>
              </a:rPr>
              <a:t>三峽大壩開閘洩洪</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3" name="内容占位符 2">
            <a:extLst>
              <a:ext uri="{FF2B5EF4-FFF2-40B4-BE49-F238E27FC236}">
                <a16:creationId xmlns:a16="http://schemas.microsoft.com/office/drawing/2014/main" id="{C05293F2-C682-4F34-A84A-BAF7DFE68D49}"/>
              </a:ext>
            </a:extLst>
          </p:cNvPr>
          <p:cNvSpPr txBox="1">
            <a:spLocks/>
          </p:cNvSpPr>
          <p:nvPr/>
        </p:nvSpPr>
        <p:spPr>
          <a:xfrm>
            <a:off x="508712" y="1106792"/>
            <a:ext cx="10768723" cy="2995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三峽工程是治理、開發和保護長江的關鍵性骨幹工程，是迄今世界上規模最大的水利水電</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工程，</a:t>
            </a:r>
            <a:r>
              <a:rPr kumimoji="0" lang="zh-CN" altLang="en-US" sz="3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紓緩了</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長</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江中下游地區防洪壓</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力。</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年，三峽電站創造了單座水電站年發電量</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118</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億千瓦時的世界紀錄</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75866" y="6302028"/>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35261" y="3699601"/>
            <a:ext cx="5881063" cy="2505887"/>
          </a:xfrm>
          <a:prstGeom prst="rect">
            <a:avLst/>
          </a:prstGeom>
        </p:spPr>
      </p:pic>
      <p:sp>
        <p:nvSpPr>
          <p:cNvPr id="4" name="Rectangle 3"/>
          <p:cNvSpPr/>
          <p:nvPr/>
        </p:nvSpPr>
        <p:spPr>
          <a:xfrm>
            <a:off x="7167011" y="3790687"/>
            <a:ext cx="4351425" cy="2816156"/>
          </a:xfrm>
          <a:prstGeom prst="rect">
            <a:avLst/>
          </a:prstGeom>
        </p:spPr>
        <p:txBody>
          <a:bodyPr wrap="square">
            <a:spAutoFit/>
          </a:bodyPr>
          <a:lstStyle/>
          <a:p>
            <a:pPr lvl="0" algn="ctr">
              <a:spcBef>
                <a:spcPts val="1000"/>
              </a:spcBef>
              <a:defRPr/>
            </a:pP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來源：</a:t>
            </a:r>
            <a:endPar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spcBef>
                <a:spcPts val="1000"/>
              </a:spcBef>
              <a:buFont typeface="Arial" panose="020B0604020202020204" pitchFamily="34" charset="0"/>
              <a:buChar char="•"/>
              <a:defRPr/>
            </a:pPr>
            <a:r>
              <a:rPr lang="zh-TW" altLang="en-US"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中國政府網</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www.gov.cn/xinwen/2019-06/23/content_5402601.htm#1</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spcBef>
                <a:spcPts val="1000"/>
              </a:spcBef>
              <a:buFont typeface="Arial" panose="020B0604020202020204" pitchFamily="34" charset="0"/>
              <a:buChar char="•"/>
              <a:defRPr/>
            </a:pPr>
            <a:r>
              <a:rPr lang="zh-TW" altLang="en-US"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finance.people.com.cn/BIG5/n1/2021/0105/c1004-31988899.html</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spcBef>
                <a:spcPts val="1000"/>
              </a:spcBef>
              <a:buFont typeface="Arial" panose="020B0604020202020204" pitchFamily="34" charset="0"/>
              <a:buChar char="•"/>
              <a:defRPr/>
            </a:pPr>
            <a:r>
              <a:rPr lang="zh-TW" altLang="en-US"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中國新聞網</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://www.chinanews.com/gn/2021/01-01/9376426.shtml </a:t>
            </a:r>
            <a:r>
              <a:rPr lang="zh-CN" altLang="en-US"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98275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B96D27-631A-4D83-AC18-042CD32D0C18}"/>
              </a:ext>
            </a:extLst>
          </p:cNvPr>
          <p:cNvSpPr>
            <a:spLocks noGrp="1"/>
          </p:cNvSpPr>
          <p:nvPr>
            <p:ph type="title"/>
          </p:nvPr>
        </p:nvSpPr>
        <p:spPr>
          <a:xfrm>
            <a:off x="4965430" y="629268"/>
            <a:ext cx="6586491" cy="1286160"/>
          </a:xfrm>
        </p:spPr>
        <p:txBody>
          <a:bodyPr anchor="b">
            <a:noAutofit/>
          </a:bodyPr>
          <a:lstStyle/>
          <a:p>
            <a:r>
              <a:rPr kumimoji="0" lang="zh-CN" altLang="en-US"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科學研究基礎設施達到世界先進水平</a:t>
            </a:r>
            <a:endParaRPr lang="zh-HK" altLang="en-US" dirty="0">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2C5F8C28-B8B3-4063-BD74-801A0BE02598}"/>
              </a:ext>
            </a:extLst>
          </p:cNvPr>
          <p:cNvSpPr>
            <a:spLocks noGrp="1"/>
          </p:cNvSpPr>
          <p:nvPr>
            <p:ph idx="1"/>
          </p:nvPr>
        </p:nvSpPr>
        <p:spPr>
          <a:xfrm>
            <a:off x="4596938" y="2205643"/>
            <a:ext cx="6666807" cy="3785419"/>
          </a:xfrm>
        </p:spPr>
        <p:txBody>
          <a:bodyPr vert="horz" lIns="91440" tIns="45720" rIns="91440" bIns="45720" rtlCol="0" anchor="t">
            <a:noAutofit/>
          </a:bodyPr>
          <a:lstStyle/>
          <a:p>
            <a:pPr algn="just"/>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國家</a:t>
            </a:r>
            <a:r>
              <a:rPr lang="zh-CN" altLang="en-US" sz="3200" dirty="0">
                <a:latin typeface="DFKai-SB" panose="03000509000000000000" pitchFamily="65" charset="-120"/>
                <a:ea typeface="DFKai-SB" panose="03000509000000000000" pitchFamily="65" charset="-120"/>
              </a:rPr>
              <a:t>大力發展</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科技</a:t>
            </a:r>
            <a:r>
              <a:rPr kumimoji="0" lang="zh-CN" altLang="en-US" sz="320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是</a:t>
            </a:r>
            <a:r>
              <a:rPr kumimoji="0" lang="zh-TW" altLang="en-US" sz="320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為</a:t>
            </a:r>
            <a:r>
              <a:rPr kumimoji="0" lang="zh-CN" altLang="en-US" sz="320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探索</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未知世界、發現自然規律、實現技術變革</a:t>
            </a:r>
            <a:r>
              <a:rPr lang="zh-CN" altLang="en-US" sz="3200" dirty="0">
                <a:latin typeface="DFKai-SB" panose="03000509000000000000" pitchFamily="65" charset="-120"/>
                <a:ea typeface="DFKai-SB" panose="03000509000000000000" pitchFamily="65" charset="-120"/>
              </a:rPr>
              <a:t>提供政策性和系統性的支持</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為</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突破科學</a:t>
            </a:r>
            <a:r>
              <a:rPr lang="zh-TW" altLang="en-US" sz="3200" dirty="0">
                <a:latin typeface="DFKai-SB" panose="03000509000000000000" pitchFamily="65" charset="-120"/>
                <a:ea typeface="DFKai-SB" panose="03000509000000000000" pitchFamily="65" charset="-120"/>
              </a:rPr>
              <a:t>研究</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促進</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經濟社會發展</a:t>
            </a:r>
            <a:r>
              <a:rPr lang="zh-CN" sz="3200" dirty="0">
                <a:latin typeface="DFKai-SB" panose="03000509000000000000" pitchFamily="65" charset="-120"/>
                <a:ea typeface="DFKai-SB" panose="03000509000000000000" pitchFamily="65" charset="-120"/>
              </a:rPr>
              <a:t>帶來貢獻，並確</a:t>
            </a:r>
            <a:r>
              <a:rPr lang="zh-CN" altLang="en-US" sz="3200" dirty="0">
                <a:latin typeface="DFKai-SB" panose="03000509000000000000" pitchFamily="65" charset="-120"/>
                <a:ea typeface="DFKai-SB" panose="03000509000000000000" pitchFamily="65" charset="-120"/>
              </a:rPr>
              <a:t>保與</a:t>
            </a:r>
            <a:r>
              <a:rPr lang="zh-CN" sz="3200" dirty="0">
                <a:latin typeface="DFKai-SB" panose="03000509000000000000" pitchFamily="65" charset="-120"/>
                <a:ea typeface="DFKai-SB" panose="03000509000000000000" pitchFamily="65" charset="-120"/>
              </a:rPr>
              <a:t>國家</a:t>
            </a:r>
            <a:r>
              <a:rPr lang="zh-CN" altLang="en-US" sz="3200" dirty="0">
                <a:latin typeface="DFKai-SB" panose="03000509000000000000" pitchFamily="65" charset="-120"/>
                <a:ea typeface="DFKai-SB" panose="03000509000000000000" pitchFamily="65" charset="-120"/>
              </a:rPr>
              <a:t>科技</a:t>
            </a:r>
            <a:r>
              <a:rPr lang="zh-CN" sz="3200" dirty="0">
                <a:latin typeface="DFKai-SB" panose="03000509000000000000" pitchFamily="65" charset="-120"/>
                <a:ea typeface="DFKai-SB" panose="03000509000000000000" pitchFamily="65" charset="-120"/>
              </a:rPr>
              <a:t>安全</a:t>
            </a:r>
            <a:r>
              <a:rPr kumimoji="0" lang="zh-CN" altLang="en-US"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a:t>
            </a:r>
            <a:endParaRPr lang="en-US" altLang="zh-CN" sz="320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a:p>
            <a:pPr algn="just"/>
            <a:endParaRPr lang="zh-CN" altLang="en-US" sz="3200" dirty="0">
              <a:latin typeface="DFKai-SB" panose="03000509000000000000" pitchFamily="65" charset="-120"/>
              <a:ea typeface="DFKai-SB" panose="03000509000000000000" pitchFamily="65" charset="-120"/>
            </a:endParaRPr>
          </a:p>
          <a:p>
            <a:pPr algn="just"/>
            <a:r>
              <a:rPr lang="zh-CN" altLang="en-US" sz="3200" dirty="0">
                <a:latin typeface="DFKai-SB" panose="03000509000000000000" pitchFamily="65" charset="-120"/>
                <a:ea typeface="DFKai-SB" panose="03000509000000000000" pitchFamily="65" charset="-120"/>
              </a:rPr>
              <a:t>國家新建了</a:t>
            </a:r>
            <a:r>
              <a:rPr lang="zh-CN" altLang="en-US" sz="3200" dirty="0">
                <a:latin typeface="DFKai-SB" panose="03000509000000000000" pitchFamily="65" charset="-120"/>
                <a:ea typeface="DFKai-SB" panose="03000509000000000000" pitchFamily="65" charset="-120"/>
                <a:cs typeface="Times New Roman"/>
              </a:rPr>
              <a:t>一批重大科技基礎設施，建立國家重點實驗室和國家技術創新中心，</a:t>
            </a:r>
            <a:r>
              <a:rPr lang="zh-TW" altLang="en-US" sz="3200" dirty="0">
                <a:latin typeface="DFKai-SB" panose="03000509000000000000" pitchFamily="65" charset="-120"/>
                <a:ea typeface="DFKai-SB" panose="03000509000000000000" pitchFamily="65" charset="-120"/>
                <a:cs typeface="Times New Roman"/>
              </a:rPr>
              <a:t>使</a:t>
            </a:r>
            <a:r>
              <a:rPr lang="zh-CN" altLang="en-US" sz="3200" dirty="0">
                <a:latin typeface="DFKai-SB" panose="03000509000000000000" pitchFamily="65" charset="-120"/>
                <a:ea typeface="DFKai-SB" panose="03000509000000000000" pitchFamily="65" charset="-120"/>
                <a:cs typeface="Times New Roman"/>
              </a:rPr>
              <a:t>科研基礎條件逐步提高</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Times New Roman"/>
              </a:rPr>
              <a:t>。</a:t>
            </a:r>
            <a:endParaRPr lang="zh-CN" sz="3200" dirty="0">
              <a:latin typeface="DFKai-SB" panose="03000509000000000000" pitchFamily="65" charset="-120"/>
              <a:ea typeface="DFKai-SB" panose="03000509000000000000" pitchFamily="65" charset="-120"/>
            </a:endParaRPr>
          </a:p>
        </p:txBody>
      </p:sp>
      <p:pic>
        <p:nvPicPr>
          <p:cNvPr id="5" name="圖片 4" descr="連接線和點圖例">
            <a:extLst>
              <a:ext uri="{FF2B5EF4-FFF2-40B4-BE49-F238E27FC236}">
                <a16:creationId xmlns:a16="http://schemas.microsoft.com/office/drawing/2014/main" id="{53560B7E-134C-416E-A7E9-3052DF138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275969" cy="6858000"/>
          </a:xfrm>
          <a:prstGeom prst="rect">
            <a:avLst/>
          </a:prstGeom>
          <a:effectLst/>
        </p:spPr>
      </p:pic>
    </p:spTree>
    <p:extLst>
      <p:ext uri="{BB962C8B-B14F-4D97-AF65-F5344CB8AC3E}">
        <p14:creationId xmlns:p14="http://schemas.microsoft.com/office/powerpoint/2010/main" val="16272916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62A3E91-912D-4FC1-BD9C-A74C3D1DC4E6}"/>
              </a:ext>
            </a:extLst>
          </p:cNvPr>
          <p:cNvSpPr txBox="1"/>
          <p:nvPr/>
        </p:nvSpPr>
        <p:spPr>
          <a:xfrm>
            <a:off x="805455" y="1405187"/>
            <a:ext cx="6850351" cy="1569660"/>
          </a:xfrm>
          <a:prstGeom prst="rect">
            <a:avLst/>
          </a:prstGeom>
          <a:noFill/>
        </p:spPr>
        <p:txBody>
          <a:bodyPr wrap="square">
            <a:spAutoFit/>
          </a:bodyPr>
          <a:lstStyle/>
          <a:p>
            <a:pPr marL="342900" lvl="0" indent="-342900" algn="just">
              <a:buFont typeface="Arial" panose="020B0604020202020204"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2011</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2400" dirty="0">
                <a:latin typeface="DFKai-SB" panose="03000509000000000000" pitchFamily="65" charset="-120"/>
                <a:ea typeface="DFKai-SB" panose="03000509000000000000" pitchFamily="65" charset="-120"/>
              </a:rPr>
              <a:t>太陽能發電</a:t>
            </a:r>
            <a:r>
              <a:rPr kumimoji="0" lang="zh-CN" altLang="en-US" sz="240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裝機容量僅為日本、美國的六成，為歐盟的</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。從</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年起，國家加大節能减排力度，光伏産業快速發展。到</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的裝機容量超過歐盟。</a:t>
            </a:r>
          </a:p>
        </p:txBody>
      </p:sp>
      <p:sp>
        <p:nvSpPr>
          <p:cNvPr id="10" name="文本框 9">
            <a:extLst>
              <a:ext uri="{FF2B5EF4-FFF2-40B4-BE49-F238E27FC236}">
                <a16:creationId xmlns:a16="http://schemas.microsoft.com/office/drawing/2014/main" id="{23049A37-992E-427E-A802-483BB7B7FA82}"/>
              </a:ext>
            </a:extLst>
          </p:cNvPr>
          <p:cNvSpPr txBox="1"/>
          <p:nvPr/>
        </p:nvSpPr>
        <p:spPr>
          <a:xfrm>
            <a:off x="677372" y="3040600"/>
            <a:ext cx="7106519" cy="193899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光伏的産業鏈條持續優化升級。在光伏板生産的四大環節中</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産量佔全球的比重，最低的達到近七成，最高的接近</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。從原創專利的申請數量來看</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在</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2013</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年超過日本，成為最大的專利申請國。</a:t>
            </a:r>
          </a:p>
        </p:txBody>
      </p:sp>
      <p:sp>
        <p:nvSpPr>
          <p:cNvPr id="12" name="文本框 11">
            <a:extLst>
              <a:ext uri="{FF2B5EF4-FFF2-40B4-BE49-F238E27FC236}">
                <a16:creationId xmlns:a16="http://schemas.microsoft.com/office/drawing/2014/main" id="{C2D16F36-9845-40F0-8944-B7D4A8AD5918}"/>
              </a:ext>
            </a:extLst>
          </p:cNvPr>
          <p:cNvSpPr txBox="1"/>
          <p:nvPr/>
        </p:nvSpPr>
        <p:spPr>
          <a:xfrm>
            <a:off x="677372" y="5121984"/>
            <a:ext cx="7239953" cy="830997"/>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根據國家發展改革委能源研究所等機構的預測，到</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2050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，近</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四成的用電量將來自光伏</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3" name="文本框 12">
            <a:extLst>
              <a:ext uri="{FF2B5EF4-FFF2-40B4-BE49-F238E27FC236}">
                <a16:creationId xmlns:a16="http://schemas.microsoft.com/office/drawing/2014/main" id="{13E13089-CF34-4267-8205-B4C82A912B63}"/>
              </a:ext>
            </a:extLst>
          </p:cNvPr>
          <p:cNvSpPr txBox="1"/>
          <p:nvPr/>
        </p:nvSpPr>
        <p:spPr>
          <a:xfrm>
            <a:off x="2478880" y="455749"/>
            <a:ext cx="75375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中國的</a:t>
            </a:r>
            <a:r>
              <a:rPr kumimoji="0" lang="zh-TW" altLang="en-US"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太陽能發電</a:t>
            </a:r>
            <a:r>
              <a:rPr kumimoji="0" lang="en-US" altLang="zh-CN"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CN" altLang="en-US"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光</a:t>
            </a:r>
            <a:r>
              <a:rPr kumimoji="0" lang="zh-CN" altLang="en-US" sz="4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伏</a:t>
            </a:r>
            <a:r>
              <a:rPr kumimoji="0" lang="zh-CN" altLang="en-US"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發電</a:t>
            </a:r>
            <a:r>
              <a:rPr kumimoji="0" lang="en-US" altLang="zh-CN" sz="4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endParaRPr kumimoji="0" lang="zh-CN" altLang="en-US" sz="4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14" name="文本框 13">
            <a:extLst>
              <a:ext uri="{FF2B5EF4-FFF2-40B4-BE49-F238E27FC236}">
                <a16:creationId xmlns:a16="http://schemas.microsoft.com/office/drawing/2014/main" id="{5B0D53A5-520A-4358-B566-5301170A2924}"/>
              </a:ext>
            </a:extLst>
          </p:cNvPr>
          <p:cNvSpPr txBox="1"/>
          <p:nvPr/>
        </p:nvSpPr>
        <p:spPr>
          <a:xfrm>
            <a:off x="863608" y="6294164"/>
            <a:ext cx="4691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資料</a:t>
            </a:r>
            <a:r>
              <a:rPr kumimoji="0" lang="zh-CN" altLang="en-US"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來源</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：中央電視台新聞中心</a:t>
            </a:r>
          </a:p>
        </p:txBody>
      </p:sp>
      <p:sp>
        <p:nvSpPr>
          <p:cNvPr id="15" name="文本框 14">
            <a:extLst>
              <a:ext uri="{FF2B5EF4-FFF2-40B4-BE49-F238E27FC236}">
                <a16:creationId xmlns:a16="http://schemas.microsoft.com/office/drawing/2014/main" id="{8E8B2D06-F015-477B-8177-74DCB3DB83FA}"/>
              </a:ext>
            </a:extLst>
          </p:cNvPr>
          <p:cNvSpPr txBox="1"/>
          <p:nvPr/>
        </p:nvSpPr>
        <p:spPr>
          <a:xfrm>
            <a:off x="8059801" y="4869083"/>
            <a:ext cx="39274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觀看視頻</a:t>
            </a:r>
            <a:r>
              <a:rPr kumimoji="0" lang="zh-CN" altLang="en-US" sz="1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Wingdings" panose="05000000000000000000" pitchFamily="2" charset="2"/>
              </a:rPr>
              <a:t>：</a:t>
            </a:r>
            <a:r>
              <a:rPr kumimoji="0" lang="en-US" altLang="zh-CN" sz="1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solidFill>
                  <a:prstClr val="black"/>
                </a:solidFill>
                <a:latin typeface="DFKai-SB" panose="03000509000000000000" pitchFamily="65" charset="-120"/>
                <a:ea typeface="DFKai-SB" panose="03000509000000000000" pitchFamily="65" charset="-120"/>
              </a:rPr>
              <a:t>來源</a:t>
            </a:r>
            <a:r>
              <a:rPr lang="en-US" altLang="zh-TW" b="1" dirty="0" smtClean="0">
                <a:solidFill>
                  <a:prstClr val="black"/>
                </a:solidFill>
                <a:latin typeface="DFKai-SB" panose="03000509000000000000" pitchFamily="65" charset="-120"/>
                <a:ea typeface="DFKai-SB" panose="03000509000000000000" pitchFamily="65" charset="-120"/>
              </a:rPr>
              <a:t>:</a:t>
            </a:r>
            <a:r>
              <a:rPr lang="zh-TW" altLang="en-US" b="1" dirty="0" smtClean="0">
                <a:solidFill>
                  <a:prstClr val="black"/>
                </a:solidFill>
                <a:latin typeface="DFKai-SB" panose="03000509000000000000" pitchFamily="65" charset="-120"/>
                <a:ea typeface="DFKai-SB" panose="03000509000000000000" pitchFamily="65" charset="-120"/>
              </a:rPr>
              <a:t>央視網</a:t>
            </a:r>
            <a:r>
              <a:rPr lang="en-US" altLang="zh-TW" sz="14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tv.cctv.com/2021/04/24/VIDEqrU1lweGosRPepwFMJOe210424.shtml</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8059801" y="2342606"/>
            <a:ext cx="3844798" cy="1888588"/>
          </a:xfrm>
          <a:prstGeom prst="rect">
            <a:avLst/>
          </a:prstGeom>
        </p:spPr>
      </p:pic>
      <p:sp>
        <p:nvSpPr>
          <p:cNvPr id="16" name="Rectangle 15"/>
          <p:cNvSpPr/>
          <p:nvPr/>
        </p:nvSpPr>
        <p:spPr>
          <a:xfrm>
            <a:off x="8610600" y="4143831"/>
            <a:ext cx="3005951" cy="523220"/>
          </a:xfrm>
          <a:prstGeom prst="rect">
            <a:avLst/>
          </a:prstGeom>
        </p:spPr>
        <p:txBody>
          <a:bodyPr wrap="none">
            <a:spAutoFit/>
          </a:bodyPr>
          <a:lstStyle/>
          <a:p>
            <a:r>
              <a:rPr lang="zh-TW" altLang="en-US" sz="2400" b="1" dirty="0">
                <a:latin typeface="DFKai-SB" panose="03000509000000000000" pitchFamily="65" charset="-120"/>
                <a:ea typeface="DFKai-SB" panose="03000509000000000000" pitchFamily="65" charset="-120"/>
              </a:rPr>
              <a:t>點擊</a:t>
            </a:r>
            <a:r>
              <a:rPr lang="zh-TW" altLang="en-US" sz="2400" b="1" dirty="0" smtClean="0">
                <a:latin typeface="DFKai-SB" panose="03000509000000000000" pitchFamily="65" charset="-120"/>
                <a:ea typeface="DFKai-SB" panose="03000509000000000000" pitchFamily="65" charset="-120"/>
              </a:rPr>
              <a:t>圖像觀看視頻</a:t>
            </a:r>
            <a:r>
              <a:rPr lang="zh-TW" altLang="en-US" sz="2800" b="1" dirty="0" smtClean="0">
                <a:latin typeface="DFKai-SB" panose="03000509000000000000" pitchFamily="65" charset="-120"/>
                <a:ea typeface="DFKai-SB" panose="03000509000000000000" pitchFamily="65" charset="-120"/>
              </a:rPr>
              <a:t>。</a:t>
            </a:r>
            <a:endParaRPr lang="en-US" altLang="zh-HK" sz="28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7140024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E815B-CB0C-406C-9600-1483B48A4BA5}"/>
              </a:ext>
            </a:extLst>
          </p:cNvPr>
          <p:cNvSpPr>
            <a:spLocks noGrp="1"/>
          </p:cNvSpPr>
          <p:nvPr>
            <p:ph type="title" idx="4294967295"/>
          </p:nvPr>
        </p:nvSpPr>
        <p:spPr>
          <a:xfrm>
            <a:off x="1294411" y="168308"/>
            <a:ext cx="9362440" cy="946150"/>
          </a:xfrm>
        </p:spPr>
        <p:txBody>
          <a:bodyPr>
            <a:noAutofit/>
          </a:bodyPr>
          <a:lstStyle/>
          <a:p>
            <a:r>
              <a:rPr lang="zh-CN" altLang="en-US" sz="4000" b="1" dirty="0">
                <a:latin typeface="DFKai-SB" panose="03000509000000000000" pitchFamily="65" charset="-120"/>
                <a:ea typeface="DFKai-SB" panose="03000509000000000000" pitchFamily="65" charset="-120"/>
                <a:cs typeface="+mn-cs"/>
              </a:rPr>
              <a:t>新型基礎設施建設（簡稱「新基建」）</a:t>
            </a:r>
          </a:p>
        </p:txBody>
      </p:sp>
      <p:sp>
        <p:nvSpPr>
          <p:cNvPr id="4" name="文本框 3">
            <a:extLst>
              <a:ext uri="{FF2B5EF4-FFF2-40B4-BE49-F238E27FC236}">
                <a16:creationId xmlns:a16="http://schemas.microsoft.com/office/drawing/2014/main" id="{ECAC3EC7-095C-47C3-BE5F-0CB80047B505}"/>
              </a:ext>
            </a:extLst>
          </p:cNvPr>
          <p:cNvSpPr txBox="1"/>
          <p:nvPr/>
        </p:nvSpPr>
        <p:spPr>
          <a:xfrm>
            <a:off x="692391" y="1058991"/>
            <a:ext cx="10661409" cy="107721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2018</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CN"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中央經濟工作會議</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提出，</a:t>
            </a:r>
            <a:r>
              <a:rPr kumimoji="0" lang="zh-CN"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加快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5G</a:t>
            </a:r>
            <a:r>
              <a:rPr kumimoji="0" lang="zh-CN"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商用步伐，加強人工智慧、工業互聯網、物聯網等新型基礎設施建設</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76193" y="2301601"/>
            <a:ext cx="1592463" cy="1295116"/>
          </a:xfrm>
          <a:prstGeom prst="rect">
            <a:avLst/>
          </a:prstGeom>
        </p:spPr>
      </p:pic>
      <p:sp>
        <p:nvSpPr>
          <p:cNvPr id="7" name="Rectangle 6"/>
          <p:cNvSpPr/>
          <p:nvPr/>
        </p:nvSpPr>
        <p:spPr>
          <a:xfrm>
            <a:off x="443112" y="3674487"/>
            <a:ext cx="3658626" cy="3046988"/>
          </a:xfrm>
          <a:prstGeom prst="rect">
            <a:avLst/>
          </a:prstGeom>
        </p:spPr>
        <p:txBody>
          <a:bodyPr wrap="square">
            <a:spAutoFit/>
          </a:bodyPr>
          <a:lstStyle/>
          <a:p>
            <a:pPr lvl="0">
              <a:defRPr/>
            </a:pP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以</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5G</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、物聯網、工業互聯網、衛星互聯網為代表</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電</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通網</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絡基礎</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設施</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以</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人工智能、</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雲</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端</a:t>
            </a:r>
            <a:r>
              <a:rPr lang="zh-TW"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計算</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、區</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塊鏈等為代表的新技術基礎設施，以數據中心、智能計算中心為代表的算力基礎設施等。</a:t>
            </a:r>
            <a:endPar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5137968" y="2265083"/>
            <a:ext cx="1706050" cy="1317071"/>
          </a:xfrm>
          <a:prstGeom prst="rect">
            <a:avLst/>
          </a:prstGeom>
        </p:spPr>
      </p:pic>
      <p:sp>
        <p:nvSpPr>
          <p:cNvPr id="9" name="文本框 14">
            <a:extLst>
              <a:ext uri="{FF2B5EF4-FFF2-40B4-BE49-F238E27FC236}">
                <a16:creationId xmlns:a16="http://schemas.microsoft.com/office/drawing/2014/main" id="{F94D175B-35BE-49BE-B710-73E2902319CD}"/>
              </a:ext>
            </a:extLst>
          </p:cNvPr>
          <p:cNvSpPr txBox="1"/>
          <p:nvPr/>
        </p:nvSpPr>
        <p:spPr>
          <a:xfrm>
            <a:off x="4472603" y="3582154"/>
            <a:ext cx="3260608" cy="323165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lvl="0">
              <a:defRPr/>
            </a:pP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融合基礎設施，主要指深度應用互聯網、大數據、人工智能等技術，支撐傳統基礎設施轉型升級，進而形成的融合基礎設施，如智能交通基礎設施、智慧能源基礎設施等。</a:t>
            </a:r>
            <a:endPar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defRPr/>
            </a:pPr>
            <a:endPar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913330" y="2265083"/>
            <a:ext cx="1600873" cy="1255085"/>
          </a:xfrm>
          <a:prstGeom prst="rect">
            <a:avLst/>
          </a:prstGeom>
        </p:spPr>
      </p:pic>
      <p:sp>
        <p:nvSpPr>
          <p:cNvPr id="11" name="Rectangle 10"/>
          <p:cNvSpPr/>
          <p:nvPr/>
        </p:nvSpPr>
        <p:spPr>
          <a:xfrm>
            <a:off x="8308609" y="3585085"/>
            <a:ext cx="3169288" cy="3046988"/>
          </a:xfrm>
          <a:prstGeom prst="rect">
            <a:avLst/>
          </a:prstGeom>
        </p:spPr>
        <p:txBody>
          <a:bodyPr wrap="square">
            <a:spAutoFit/>
          </a:bodyPr>
          <a:lstStyle/>
          <a:p>
            <a:pPr lvl="0">
              <a:defRPr/>
            </a:pPr>
            <a:r>
              <a:rPr lang="zh-CN" altLang="en-US"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創新基礎設施。主要是指支撐科學研究、技術開發、產品研製的具有公益屬性的基礎設施，如重大科技基礎設施、科教基礎設施、產業技術創新基礎設施等。</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859127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文本框 9"/>
          <p:cNvSpPr>
            <a:spLocks noGrp="1" noChangeArrowheads="1"/>
          </p:cNvSpPr>
          <p:nvPr>
            <p:ph idx="1"/>
          </p:nvPr>
        </p:nvSpPr>
        <p:spPr>
          <a:xfrm>
            <a:off x="824978" y="2107879"/>
            <a:ext cx="10651573" cy="3547089"/>
          </a:xfrm>
        </p:spPr>
        <p:style>
          <a:lnRef idx="0">
            <a:scrgbClr r="0" g="0" b="0"/>
          </a:lnRef>
          <a:fillRef idx="1003">
            <a:schemeClr val="lt1"/>
          </a:fillRef>
          <a:effectRef idx="0">
            <a:scrgbClr r="0" g="0" b="0"/>
          </a:effectRef>
          <a:fontRef idx="major"/>
        </p:style>
        <p:txBody>
          <a:bodyPr wrap="square" lIns="144000" tIns="144000" rIns="144000" bIns="144000">
            <a:spAutoFit/>
          </a:bodyPr>
          <a:lstStyle/>
          <a:p>
            <a:pPr algn="just">
              <a:spcBef>
                <a:spcPct val="0"/>
              </a:spcBef>
              <a:spcAft>
                <a:spcPts val="600"/>
              </a:spcAft>
            </a:pPr>
            <a:r>
              <a:rPr lang="zh-CN" altLang="en-US" dirty="0" smtClean="0">
                <a:latin typeface="標楷體" panose="03000509000000000000" pitchFamily="65" charset="-120"/>
                <a:ea typeface="標楷體" panose="03000509000000000000" pitchFamily="65" charset="-120"/>
              </a:rPr>
              <a:t>世界銀行</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自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2011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起，</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使用</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的每人</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每日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1.9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美元</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的極端貧困標準就是貨幣標準下的絕對貧困標準。這一標準是以維持人體生存的最低食物攝取量為依據，通過購買力平價測算確定的</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spcBef>
                <a:spcPct val="0"/>
              </a:spcBef>
              <a:spcAft>
                <a:spcPts val="600"/>
              </a:spcAft>
            </a:pPr>
            <a:endParaRPr lang="en-US" altLang="zh-CN"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spcBef>
                <a:spcPct val="0"/>
              </a:spcBef>
              <a:spcAft>
                <a:spcPts val="600"/>
              </a:spcAft>
            </a:pP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根據這標準</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到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2019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全球有</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超過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11%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人口仍處於極端貧困狀態。根據國家發展程度不同</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2018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世界銀行在原有標準基礎上又補充了</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兩</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新標</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準：中等偏低收入國家貧困線為每人</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每日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3.2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美元</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，中等偏高收入國家貧困線為每人</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每日 </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5.5 </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美元</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a:t>
            </a:r>
          </a:p>
        </p:txBody>
      </p:sp>
      <p:grpSp>
        <p:nvGrpSpPr>
          <p:cNvPr id="9" name="群組 7"/>
          <p:cNvGrpSpPr/>
          <p:nvPr/>
        </p:nvGrpSpPr>
        <p:grpSpPr>
          <a:xfrm>
            <a:off x="2946805" y="1198818"/>
            <a:ext cx="6690553" cy="691669"/>
            <a:chOff x="5823650" y="1631849"/>
            <a:chExt cx="6690553" cy="691669"/>
          </a:xfrm>
        </p:grpSpPr>
        <p:sp>
          <p:nvSpPr>
            <p:cNvPr id="10" name="标题 1">
              <a:extLst>
                <a:ext uri="{FF2B5EF4-FFF2-40B4-BE49-F238E27FC236}">
                  <a16:creationId xmlns:a16="http://schemas.microsoft.com/office/drawing/2014/main" id="{3A9740D3-F4BF-8F47-B520-83FE7A705289}"/>
                </a:ext>
              </a:extLst>
            </p:cNvPr>
            <p:cNvSpPr txBox="1">
              <a:spLocks/>
            </p:cNvSpPr>
            <p:nvPr/>
          </p:nvSpPr>
          <p:spPr bwMode="auto">
            <a:xfrm>
              <a:off x="5823650" y="1631849"/>
              <a:ext cx="6690553" cy="6916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685800" marR="0" lvl="0" indent="-685800" algn="ctr" defTabSz="914400" rtl="0" eaLnBrk="1" fontAlgn="base" latinLnBrk="0" hangingPunct="1">
                <a:lnSpc>
                  <a:spcPct val="90000"/>
                </a:lnSpc>
                <a:spcBef>
                  <a:spcPct val="0"/>
                </a:spcBef>
                <a:spcAft>
                  <a:spcPts val="600"/>
                </a:spcAft>
                <a:buClrTx/>
                <a:buSzTx/>
                <a:buFontTx/>
                <a:buNone/>
                <a:tabLst/>
                <a:defRPr/>
              </a:pPr>
              <a:r>
                <a:rPr kumimoji="0" lang="zh-TW" altLang="en-US" sz="3200" b="1" i="0" u="none" strike="noStrike" kern="1200" cap="none" spc="0" normalizeH="0" baseline="0" noProof="0" dirty="0" smtClean="0">
                  <a:ln>
                    <a:noFill/>
                  </a:ln>
                  <a:effectLst/>
                  <a:uLnTx/>
                  <a:uFillTx/>
                  <a:latin typeface="標楷體" pitchFamily="65" charset="-120"/>
                  <a:ea typeface="標楷體" pitchFamily="65" charset="-120"/>
                  <a:cs typeface="+mj-cs"/>
                  <a:sym typeface="Arial" panose="020B0604020202020204" pitchFamily="34" charset="0"/>
                </a:rPr>
                <a:t>甚麼</a:t>
              </a:r>
              <a:r>
                <a:rPr kumimoji="0" lang="zh-TW" altLang="en-US" sz="3200" b="1" i="0" u="none" strike="noStrike" kern="1200" cap="none" spc="0" normalizeH="0" baseline="0" noProof="0" dirty="0">
                  <a:ln>
                    <a:noFill/>
                  </a:ln>
                  <a:effectLst/>
                  <a:uLnTx/>
                  <a:uFillTx/>
                  <a:latin typeface="標楷體" pitchFamily="65" charset="-120"/>
                  <a:ea typeface="標楷體" pitchFamily="65" charset="-120"/>
                  <a:cs typeface="+mj-cs"/>
                  <a:sym typeface="Arial" panose="020B0604020202020204" pitchFamily="34" charset="0"/>
                </a:rPr>
                <a:t>是</a:t>
              </a:r>
              <a:r>
                <a:rPr kumimoji="0" lang="zh-TW" altLang="en-US" sz="3200" b="1" i="0" u="none" strike="noStrike" kern="1200" cap="none" spc="0" normalizeH="0" baseline="0" noProof="0" dirty="0" smtClean="0">
                  <a:ln>
                    <a:noFill/>
                  </a:ln>
                  <a:effectLst/>
                  <a:uLnTx/>
                  <a:uFillTx/>
                  <a:latin typeface="標楷體" pitchFamily="65" charset="-120"/>
                  <a:ea typeface="標楷體" pitchFamily="65" charset="-120"/>
                  <a:cs typeface="+mj-cs"/>
                  <a:sym typeface="Arial" panose="020B0604020202020204" pitchFamily="34" charset="0"/>
                </a:rPr>
                <a:t>貧困</a:t>
              </a:r>
              <a:r>
                <a:rPr kumimoji="0" lang="en-US" altLang="zh-TW" sz="3200" b="1" i="0" u="none" strike="noStrike" kern="1200" cap="none" spc="0" normalizeH="0" baseline="0" noProof="0" dirty="0" smtClean="0">
                  <a:ln>
                    <a:noFill/>
                  </a:ln>
                  <a:effectLst/>
                  <a:uLnTx/>
                  <a:uFillTx/>
                  <a:latin typeface="標楷體" pitchFamily="65" charset="-120"/>
                  <a:ea typeface="標楷體" pitchFamily="65" charset="-120"/>
                  <a:cs typeface="+mj-cs"/>
                  <a:sym typeface="Arial" panose="020B0604020202020204" pitchFamily="34" charset="0"/>
                </a:rPr>
                <a:t>?</a:t>
              </a:r>
              <a:endParaRPr kumimoji="0" lang="zh-TW" altLang="en-US" sz="3200" b="1" i="0" u="none" strike="noStrike" kern="1200" cap="none" spc="0" normalizeH="0" baseline="0" noProof="0" dirty="0">
                <a:ln>
                  <a:noFill/>
                </a:ln>
                <a:effectLst/>
                <a:uLnTx/>
                <a:uFillTx/>
                <a:latin typeface="標楷體" pitchFamily="65" charset="-120"/>
                <a:ea typeface="標楷體" pitchFamily="65" charset="-120"/>
                <a:cs typeface="+mj-cs"/>
                <a:sym typeface="Arial" panose="020B0604020202020204" pitchFamily="34" charset="0"/>
              </a:endParaRPr>
            </a:p>
          </p:txBody>
        </p:sp>
        <p:pic>
          <p:nvPicPr>
            <p:cNvPr id="11" name="圖片 9"/>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99385" y="1631849"/>
              <a:ext cx="900000" cy="641489"/>
            </a:xfrm>
            <a:prstGeom prst="rect">
              <a:avLst/>
            </a:prstGeom>
          </p:spPr>
        </p:pic>
      </p:grpSp>
      <p:sp>
        <p:nvSpPr>
          <p:cNvPr id="8" name="文字方塊 7"/>
          <p:cNvSpPr txBox="1"/>
          <p:nvPr/>
        </p:nvSpPr>
        <p:spPr>
          <a:xfrm>
            <a:off x="826454" y="5869907"/>
            <a:ext cx="10023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endPar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國際發展知識中心（</a:t>
            </a:r>
            <a:r>
              <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HK"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www.cikd.org/chinese/detail?leafId=216&amp;docId=1554</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3" name="矩形 1">
            <a:extLst>
              <a:ext uri="{FF2B5EF4-FFF2-40B4-BE49-F238E27FC236}">
                <a16:creationId xmlns:a16="http://schemas.microsoft.com/office/drawing/2014/main" id="{D26CD018-A9BD-4386-B524-77991F0AE789}"/>
              </a:ext>
            </a:extLst>
          </p:cNvPr>
          <p:cNvSpPr>
            <a:spLocks noChangeArrowheads="1"/>
          </p:cNvSpPr>
          <p:nvPr/>
        </p:nvSpPr>
        <p:spPr bwMode="auto">
          <a:xfrm>
            <a:off x="1593331" y="207178"/>
            <a:ext cx="84899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脫</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貧成就</a:t>
            </a:r>
            <a:endParaRPr kumimoji="0" lang="en-US" altLang="zh-CN"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14" name="圖片 4">
            <a:extLst>
              <a:ext uri="{FF2B5EF4-FFF2-40B4-BE49-F238E27FC236}">
                <a16:creationId xmlns:a16="http://schemas.microsoft.com/office/drawing/2014/main" id="{7A4CC937-60E6-3246-9D80-FACC220D2369}"/>
              </a:ext>
            </a:extLst>
          </p:cNvPr>
          <p:cNvPicPr>
            <a:picLocks noChangeAspect="1"/>
          </p:cNvPicPr>
          <p:nvPr/>
        </p:nvPicPr>
        <p:blipFill rotWithShape="1">
          <a:blip r:embed="rId3" cstate="print"/>
          <a:srcRect l="8332" r="3999"/>
          <a:stretch/>
        </p:blipFill>
        <p:spPr>
          <a:xfrm>
            <a:off x="824978" y="424148"/>
            <a:ext cx="1984850" cy="1468792"/>
          </a:xfrm>
          <a:prstGeom prst="rect">
            <a:avLst/>
          </a:prstGeom>
        </p:spPr>
      </p:pic>
      <p:pic>
        <p:nvPicPr>
          <p:cNvPr id="15" name="圖片 5">
            <a:extLst>
              <a:ext uri="{FF2B5EF4-FFF2-40B4-BE49-F238E27FC236}">
                <a16:creationId xmlns:a16="http://schemas.microsoft.com/office/drawing/2014/main" id="{1231C4F6-4721-8A40-B1F4-AAF720808C59}"/>
              </a:ext>
            </a:extLst>
          </p:cNvPr>
          <p:cNvPicPr>
            <a:picLocks noChangeAspect="1"/>
          </p:cNvPicPr>
          <p:nvPr/>
        </p:nvPicPr>
        <p:blipFill rotWithShape="1">
          <a:blip r:embed="rId4" cstate="print"/>
          <a:srcRect t="14450" r="-1" b="32003"/>
          <a:stretch/>
        </p:blipFill>
        <p:spPr>
          <a:xfrm>
            <a:off x="9244926" y="236363"/>
            <a:ext cx="2231625" cy="1651672"/>
          </a:xfrm>
          <a:prstGeom prst="rect">
            <a:avLst/>
          </a:prstGeom>
        </p:spPr>
      </p:pic>
    </p:spTree>
    <p:extLst>
      <p:ext uri="{BB962C8B-B14F-4D97-AF65-F5344CB8AC3E}">
        <p14:creationId xmlns:p14="http://schemas.microsoft.com/office/powerpoint/2010/main" val="5745861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2" name="文本框 6"/>
          <p:cNvSpPr txBox="1">
            <a:spLocks noChangeArrowheads="1"/>
          </p:cNvSpPr>
          <p:nvPr/>
        </p:nvSpPr>
        <p:spPr bwMode="auto">
          <a:xfrm>
            <a:off x="6249260" y="2246533"/>
            <a:ext cx="5596376" cy="2677656"/>
          </a:xfrm>
          <a:prstGeom prst="rect">
            <a:avLst/>
          </a:prstGeom>
          <a:noFill/>
          <a:ln>
            <a:noFill/>
          </a:ln>
        </p:spPr>
        <p:style>
          <a:lnRef idx="0">
            <a:scrgbClr r="0" g="0" b="0"/>
          </a:lnRef>
          <a:fillRef idx="1003">
            <a:schemeClr val="lt1"/>
          </a:fillRef>
          <a:effectRef idx="0">
            <a:scrgbClr r="0" g="0" b="0"/>
          </a:effectRef>
          <a:fontRef idx="major"/>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聯合國</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可持續發展</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目標，</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又稱全球目標，努力</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從</a:t>
            </a: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2015</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年到</a:t>
            </a:r>
            <a:r>
              <a:rPr lang="en-US" altLang="zh-TW"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2030</a:t>
            </a: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消除貧困、對抗不平等與不公正、提供清潔能源，以及解決氣候變化等。</a:t>
            </a:r>
          </a:p>
        </p:txBody>
      </p:sp>
      <p:sp>
        <p:nvSpPr>
          <p:cNvPr id="5" name="文本框 4">
            <a:extLst>
              <a:ext uri="{FF2B5EF4-FFF2-40B4-BE49-F238E27FC236}">
                <a16:creationId xmlns:a16="http://schemas.microsoft.com/office/drawing/2014/main" id="{54760246-2D79-4AE7-B6EE-B0D0F2CBB011}"/>
              </a:ext>
            </a:extLst>
          </p:cNvPr>
          <p:cNvSpPr txBox="1"/>
          <p:nvPr/>
        </p:nvSpPr>
        <p:spPr>
          <a:xfrm>
            <a:off x="726280" y="5108819"/>
            <a:ext cx="54168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資料來源</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 </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聯合國</a:t>
            </a: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可持續發展目標</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網站</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://www.un.org/sustainabledevelopment/zh</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
            <a:extLst>
              <a:ext uri="{FF2B5EF4-FFF2-40B4-BE49-F238E27FC236}">
                <a16:creationId xmlns:a16="http://schemas.microsoft.com/office/drawing/2014/main" id="{1FB398C5-925A-43A4-9CFE-7D98DA427699}"/>
              </a:ext>
            </a:extLst>
          </p:cNvPr>
          <p:cNvSpPr>
            <a:spLocks noChangeArrowheads="1"/>
          </p:cNvSpPr>
          <p:nvPr/>
        </p:nvSpPr>
        <p:spPr bwMode="auto">
          <a:xfrm>
            <a:off x="340822" y="981075"/>
            <a:ext cx="11604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聯合國可持續發展目標：</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2030</a:t>
            </a:r>
            <a:r>
              <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年消滅絕對貧困</a:t>
            </a:r>
          </a:p>
        </p:txBody>
      </p:sp>
      <p:pic>
        <p:nvPicPr>
          <p:cNvPr id="6" name="图片 5">
            <a:extLst>
              <a:ext uri="{FF2B5EF4-FFF2-40B4-BE49-F238E27FC236}">
                <a16:creationId xmlns:a16="http://schemas.microsoft.com/office/drawing/2014/main" id="{F9BAF7BD-A8AD-4876-BB41-C693DD988609}"/>
              </a:ext>
            </a:extLst>
          </p:cNvPr>
          <p:cNvPicPr>
            <a:picLocks noChangeAspect="1"/>
          </p:cNvPicPr>
          <p:nvPr/>
        </p:nvPicPr>
        <p:blipFill>
          <a:blip r:embed="rId2"/>
          <a:stretch>
            <a:fillRect/>
          </a:stretch>
        </p:blipFill>
        <p:spPr>
          <a:xfrm>
            <a:off x="703797" y="2237172"/>
            <a:ext cx="5392203" cy="2677379"/>
          </a:xfrm>
          <a:prstGeom prst="rect">
            <a:avLst/>
          </a:prstGeom>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8399721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0C8F3B6-8926-4CF2-B73E-67F8A78D546B}"/>
              </a:ext>
            </a:extLst>
          </p:cNvPr>
          <p:cNvSpPr>
            <a:spLocks noGrp="1"/>
          </p:cNvSpPr>
          <p:nvPr>
            <p:ph idx="4294967295"/>
          </p:nvPr>
        </p:nvSpPr>
        <p:spPr>
          <a:xfrm>
            <a:off x="778625" y="5898944"/>
            <a:ext cx="10227426" cy="753497"/>
          </a:xfrm>
        </p:spPr>
        <p:txBody>
          <a:bodyPr>
            <a:noAutofit/>
          </a:bodyPr>
          <a:lstStyle/>
          <a:p>
            <a:pPr marL="0" indent="0">
              <a:lnSpc>
                <a:spcPct val="100000"/>
              </a:lnSpc>
              <a:spcBef>
                <a:spcPts val="0"/>
              </a:spcBef>
              <a:buNone/>
            </a:pPr>
            <a:r>
              <a:rPr lang="zh-TW" altLang="en-US" sz="2000" dirty="0" smtClean="0">
                <a:latin typeface="DFKai-SB" panose="03000509000000000000" pitchFamily="65" charset="-120"/>
                <a:ea typeface="DFKai-SB" panose="03000509000000000000" pitchFamily="65" charset="-120"/>
              </a:rPr>
              <a:t>資料</a:t>
            </a:r>
            <a:r>
              <a:rPr lang="zh-CN" altLang="en-US" sz="2000" dirty="0" smtClean="0">
                <a:latin typeface="DFKai-SB" panose="03000509000000000000" pitchFamily="65" charset="-120"/>
                <a:ea typeface="DFKai-SB" panose="03000509000000000000" pitchFamily="65" charset="-120"/>
              </a:rPr>
              <a:t>來源</a:t>
            </a:r>
            <a:r>
              <a:rPr lang="zh-CN" altLang="en-US" sz="2000" dirty="0">
                <a:latin typeface="DFKai-SB" panose="03000509000000000000" pitchFamily="65" charset="-120"/>
                <a:ea typeface="DFKai-SB" panose="03000509000000000000" pitchFamily="65" charset="-12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中華人民共和國國務院新聞辦公室，</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人類減貧的中國實踐</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GB"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GB"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GB" altLang="zh-CN" sz="1600" dirty="0" smtClean="0">
                <a:latin typeface="Times New Roman" panose="02020603050405020304" pitchFamily="18" charset="0"/>
                <a:ea typeface="DFKai-SB" panose="03000509000000000000" pitchFamily="65" charset="-120"/>
                <a:cs typeface="Times New Roman" panose="02020603050405020304" pitchFamily="18" charset="0"/>
              </a:rPr>
              <a:t>www.mod.gov.cn/big5/regulatory/2021-04/06/content_4882650_7.htm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1">
            <a:extLst>
              <a:ext uri="{FF2B5EF4-FFF2-40B4-BE49-F238E27FC236}">
                <a16:creationId xmlns:a16="http://schemas.microsoft.com/office/drawing/2014/main" id="{97E66259-C481-4284-A964-13AC7F63D4C9}"/>
              </a:ext>
            </a:extLst>
          </p:cNvPr>
          <p:cNvSpPr>
            <a:spLocks noChangeArrowheads="1"/>
          </p:cNvSpPr>
          <p:nvPr/>
        </p:nvSpPr>
        <p:spPr bwMode="auto">
          <a:xfrm>
            <a:off x="1532370" y="170569"/>
            <a:ext cx="84899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國家扶</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貧標準的變化和調整</a:t>
            </a:r>
            <a:endParaRPr kumimoji="0" lang="en-US" altLang="zh-CN"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文本框 4">
            <a:extLst>
              <a:ext uri="{FF2B5EF4-FFF2-40B4-BE49-F238E27FC236}">
                <a16:creationId xmlns:a16="http://schemas.microsoft.com/office/drawing/2014/main" id="{BC9993E7-E6C4-441F-BDD8-4BF130D05DCE}"/>
              </a:ext>
            </a:extLst>
          </p:cNvPr>
          <p:cNvSpPr txBox="1"/>
          <p:nvPr/>
        </p:nvSpPr>
        <p:spPr>
          <a:xfrm>
            <a:off x="778625" y="1064228"/>
            <a:ext cx="10781211" cy="1398818"/>
          </a:xfrm>
          <a:prstGeom prst="flowChartDocumen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根據</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國民經濟社會發展</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水</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平</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和</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貧困人口基本生活需求確定扶貧標準，</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是國家實</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施大規模、有計劃、有組織扶貧以來一直的做法。</a:t>
            </a:r>
          </a:p>
        </p:txBody>
      </p:sp>
      <p:sp>
        <p:nvSpPr>
          <p:cNvPr id="7" name="文本框 6">
            <a:extLst>
              <a:ext uri="{FF2B5EF4-FFF2-40B4-BE49-F238E27FC236}">
                <a16:creationId xmlns:a16="http://schemas.microsoft.com/office/drawing/2014/main" id="{EDD22C8A-DDEC-4046-B70D-0FBAD13A4898}"/>
              </a:ext>
            </a:extLst>
          </p:cNvPr>
          <p:cNvSpPr txBox="1"/>
          <p:nvPr/>
        </p:nvSpPr>
        <p:spPr>
          <a:xfrm>
            <a:off x="778625" y="2463046"/>
            <a:ext cx="10791502" cy="33130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173"/>
              <a:gd name="connsiteX1" fmla="*/ 21600 w 21600"/>
              <a:gd name="connsiteY1" fmla="*/ 0 h 20173"/>
              <a:gd name="connsiteX2" fmla="*/ 21600 w 21600"/>
              <a:gd name="connsiteY2" fmla="*/ 17322 h 20173"/>
              <a:gd name="connsiteX3" fmla="*/ 0 w 21600"/>
              <a:gd name="connsiteY3" fmla="*/ 20172 h 20173"/>
              <a:gd name="connsiteX4" fmla="*/ 0 w 21600"/>
              <a:gd name="connsiteY4" fmla="*/ 0 h 20173"/>
              <a:gd name="connsiteX0" fmla="*/ 0 w 21600"/>
              <a:gd name="connsiteY0" fmla="*/ 0 h 19325"/>
              <a:gd name="connsiteX1" fmla="*/ 21600 w 21600"/>
              <a:gd name="connsiteY1" fmla="*/ 0 h 19325"/>
              <a:gd name="connsiteX2" fmla="*/ 21600 w 21600"/>
              <a:gd name="connsiteY2" fmla="*/ 17322 h 19325"/>
              <a:gd name="connsiteX3" fmla="*/ 0 w 21600"/>
              <a:gd name="connsiteY3" fmla="*/ 19324 h 19325"/>
              <a:gd name="connsiteX4" fmla="*/ 0 w 21600"/>
              <a:gd name="connsiteY4" fmla="*/ 0 h 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9325">
                <a:moveTo>
                  <a:pt x="0" y="0"/>
                </a:moveTo>
                <a:lnTo>
                  <a:pt x="21600" y="0"/>
                </a:lnTo>
                <a:lnTo>
                  <a:pt x="21600" y="17322"/>
                </a:lnTo>
                <a:cubicBezTo>
                  <a:pt x="10800" y="17322"/>
                  <a:pt x="11788" y="19398"/>
                  <a:pt x="0" y="19324"/>
                </a:cubicBezTo>
                <a:lnTo>
                  <a:pt x="0" y="0"/>
                </a:lnTo>
                <a:close/>
              </a:path>
            </a:pathLst>
          </a:custGeom>
          <a:solidFill>
            <a:srgbClr val="01B3C5">
              <a:alpha val="35000"/>
            </a:srgbClr>
          </a:solidFill>
          <a:ln>
            <a:noFill/>
          </a:ln>
        </p:spPr>
        <p:style>
          <a:lnRef idx="2">
            <a:schemeClr val="accent1"/>
          </a:lnRef>
          <a:fillRef idx="1">
            <a:schemeClr val="lt1"/>
          </a:fillRef>
          <a:effectRef idx="0">
            <a:schemeClr val="accent1"/>
          </a:effectRef>
          <a:fontRef idx="minor">
            <a:schemeClr val="dk1"/>
          </a:fontRef>
        </p:style>
        <p:txBody>
          <a:bodyPr>
            <a:no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中國第一次</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制定扶貧標準是</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1986</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年，為</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206</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元，對應的貧困人口數量為</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1.25</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a:t>
            </a:r>
            <a:r>
              <a:rPr kumimoji="0" lang="zh-CN"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主要</a:t>
            </a:r>
            <a:r>
              <a:rPr kumimoji="0" lang="zh-CN" alt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解決</a:t>
            </a:r>
            <a:r>
              <a:rPr lang="zh-TW" altLang="en-US" sz="2800" noProof="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的是</a:t>
            </a:r>
            <a:r>
              <a:rPr kumimoji="0" lang="zh-CN" alt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溫飽</a:t>
            </a:r>
            <a:r>
              <a:rPr kumimoji="0" lang="zh-CN"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問題</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年制定第一個十年農村扶貧開發綱要時，將扶貧標準提高到</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865</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元，對應的貧困人口數量為</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422.8</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2011</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年制定第二個十年農村扶貧開發綱要時，將扶貧標準提高到</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300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元（</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年不變價），對應的貧困人口數量為</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1.22</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a:t>
            </a: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1244673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5">
            <a:extLst>
              <a:ext uri="{FF2B5EF4-FFF2-40B4-BE49-F238E27FC236}">
                <a16:creationId xmlns:a16="http://schemas.microsoft.com/office/drawing/2014/main" id="{A0FC51E0-DE7B-41E4-87CB-5ADD779AE5EA}"/>
              </a:ext>
            </a:extLst>
          </p:cNvPr>
          <p:cNvSpPr txBox="1"/>
          <p:nvPr/>
        </p:nvSpPr>
        <p:spPr>
          <a:xfrm>
            <a:off x="1018119" y="1696153"/>
            <a:ext cx="9953232" cy="36379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18783"/>
              <a:gd name="connsiteX1" fmla="*/ 21600 w 21600"/>
              <a:gd name="connsiteY1" fmla="*/ 0 h 18783"/>
              <a:gd name="connsiteX2" fmla="*/ 21600 w 21600"/>
              <a:gd name="connsiteY2" fmla="*/ 17322 h 18783"/>
              <a:gd name="connsiteX3" fmla="*/ 263 w 21600"/>
              <a:gd name="connsiteY3" fmla="*/ 18783 h 18783"/>
              <a:gd name="connsiteX4" fmla="*/ 0 w 21600"/>
              <a:gd name="connsiteY4" fmla="*/ 0 h 18783"/>
              <a:gd name="connsiteX0" fmla="*/ 0 w 21600"/>
              <a:gd name="connsiteY0" fmla="*/ 0 h 18783"/>
              <a:gd name="connsiteX1" fmla="*/ 21600 w 21600"/>
              <a:gd name="connsiteY1" fmla="*/ 0 h 18783"/>
              <a:gd name="connsiteX2" fmla="*/ 21600 w 21600"/>
              <a:gd name="connsiteY2" fmla="*/ 16220 h 18783"/>
              <a:gd name="connsiteX3" fmla="*/ 263 w 21600"/>
              <a:gd name="connsiteY3" fmla="*/ 18783 h 18783"/>
              <a:gd name="connsiteX4" fmla="*/ 0 w 21600"/>
              <a:gd name="connsiteY4" fmla="*/ 0 h 1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8783">
                <a:moveTo>
                  <a:pt x="0" y="0"/>
                </a:moveTo>
                <a:lnTo>
                  <a:pt x="21600" y="0"/>
                </a:lnTo>
                <a:lnTo>
                  <a:pt x="21600" y="16220"/>
                </a:lnTo>
                <a:cubicBezTo>
                  <a:pt x="10800" y="16220"/>
                  <a:pt x="16332" y="18653"/>
                  <a:pt x="263" y="18783"/>
                </a:cubicBezTo>
                <a:cubicBezTo>
                  <a:pt x="175" y="12522"/>
                  <a:pt x="88" y="6261"/>
                  <a:pt x="0" y="0"/>
                </a:cubicBezTo>
                <a:close/>
              </a:path>
            </a:pathLst>
          </a:custGeom>
          <a:solidFill>
            <a:srgbClr val="FFBF53">
              <a:alpha val="35000"/>
            </a:srgb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l" defTabSz="914400" rtl="0" eaLnBrk="1" fontAlgn="auto" latinLnBrk="0" hangingPunct="1">
              <a:lnSpc>
                <a:spcPct val="120000"/>
              </a:lnSpc>
              <a:spcBef>
                <a:spcPts val="0"/>
              </a:spcBef>
              <a:spcAft>
                <a:spcPts val="0"/>
              </a:spcAft>
              <a:buClrTx/>
              <a:buSzTx/>
              <a:tabLst/>
              <a:defRPr/>
            </a:pP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國家貧</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困人口識別和退出以戶為單位，主要衡量標準是「一收入」「兩不愁三保障」。「一收入」就是該戶年人均純收入穩定超過現行國家扶貧標準，「兩不愁三保障」就是穩定實現不愁吃、不愁穿和義務教育、基本醫療、住房安全有保障</a:t>
            </a:r>
            <a:r>
              <a:rPr kumimoji="0" lang="zh-CN" altLang="en-US"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en-US" altLang="zh-CN" sz="32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endParaRPr>
          </a:p>
          <a:p>
            <a:pPr marR="0" lvl="0" algn="l" defTabSz="914400" rtl="0" eaLnBrk="1" fontAlgn="auto" latinLnBrk="0" hangingPunct="1">
              <a:lnSpc>
                <a:spcPct val="120000"/>
              </a:lnSpc>
              <a:spcBef>
                <a:spcPts val="0"/>
              </a:spcBef>
              <a:spcAft>
                <a:spcPts val="0"/>
              </a:spcAft>
              <a:buClrTx/>
              <a:buSzTx/>
              <a:tabLst/>
              <a:defRPr/>
            </a:pPr>
            <a:endParaRPr lang="en-US" altLang="zh-CN" sz="3200" dirty="0">
              <a:solidFill>
                <a:prstClr val="black"/>
              </a:solidFill>
              <a:latin typeface="DFKai-SB" panose="03000509000000000000" pitchFamily="65" charset="-120"/>
              <a:ea typeface="DFKai-SB" panose="03000509000000000000" pitchFamily="65" charset="-120"/>
            </a:endParaRPr>
          </a:p>
        </p:txBody>
      </p:sp>
      <p:sp>
        <p:nvSpPr>
          <p:cNvPr id="4" name="矩形 1">
            <a:extLst>
              <a:ext uri="{FF2B5EF4-FFF2-40B4-BE49-F238E27FC236}">
                <a16:creationId xmlns:a16="http://schemas.microsoft.com/office/drawing/2014/main" id="{97E66259-C481-4284-A964-13AC7F63D4C9}"/>
              </a:ext>
            </a:extLst>
          </p:cNvPr>
          <p:cNvSpPr>
            <a:spLocks noChangeArrowheads="1"/>
          </p:cNvSpPr>
          <p:nvPr/>
        </p:nvSpPr>
        <p:spPr bwMode="auto">
          <a:xfrm>
            <a:off x="1749760" y="558496"/>
            <a:ext cx="84899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國家扶</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貧標準的變化和調整</a:t>
            </a:r>
            <a:endParaRPr kumimoji="0" lang="en-US" altLang="zh-CN"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5" name="内容占位符 2">
            <a:extLst>
              <a:ext uri="{FF2B5EF4-FFF2-40B4-BE49-F238E27FC236}">
                <a16:creationId xmlns:a16="http://schemas.microsoft.com/office/drawing/2014/main" id="{F0C8F3B6-8926-4CF2-B73E-67F8A78D546B}"/>
              </a:ext>
            </a:extLst>
          </p:cNvPr>
          <p:cNvSpPr txBox="1">
            <a:spLocks/>
          </p:cNvSpPr>
          <p:nvPr/>
        </p:nvSpPr>
        <p:spPr>
          <a:xfrm>
            <a:off x="1254699" y="5785415"/>
            <a:ext cx="9480072" cy="7534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zh-CN" altLang="en-US" sz="2000" dirty="0" smtClean="0">
                <a:latin typeface="DFKai-SB" panose="03000509000000000000" pitchFamily="65" charset="-120"/>
                <a:ea typeface="DFKai-SB" panose="03000509000000000000" pitchFamily="65" charset="-120"/>
              </a:rPr>
              <a:t>來源：</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中華人民共和國國務院新聞辦公室，</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人類減貧的中國實踐</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GB" altLang="zh-CN" sz="1600" dirty="0" smtClean="0">
                <a:latin typeface="Times New Roman" panose="02020603050405020304" pitchFamily="18" charset="0"/>
                <a:ea typeface="DFKai-SB" panose="03000509000000000000" pitchFamily="65" charset="-120"/>
                <a:cs typeface="Times New Roman" panose="02020603050405020304" pitchFamily="18" charset="0"/>
              </a:rPr>
              <a:t>http://www.mod.gov.cn/big5/regulatory/2021-04/06/content_4882650_7.htm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2992041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4325" y="1525483"/>
            <a:ext cx="10557361" cy="2246769"/>
          </a:xfrm>
          <a:prstGeom prst="rect">
            <a:avLst/>
          </a:prstGeom>
        </p:spPr>
        <p:txBody>
          <a:bodyPr wrap="square">
            <a:spAutoFit/>
          </a:bodyPr>
          <a:lstStyle/>
          <a:p>
            <a:pPr>
              <a:spcAft>
                <a:spcPts val="0"/>
              </a:spcAft>
            </a:pPr>
            <a:r>
              <a:rPr lang="zh-TW"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中國政府在</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2010</a:t>
            </a:r>
            <a:r>
              <a:rPr lang="zh-TW" altLang="zh-HK" sz="2800" kern="100" dirty="0">
                <a:latin typeface="Times New Roman" panose="02020603050405020304" pitchFamily="18" charset="0"/>
                <a:ea typeface="標楷體" panose="03000509000000000000" pitchFamily="65" charset="-120"/>
                <a:cs typeface="Times New Roman" panose="02020603050405020304" pitchFamily="18" charset="0"/>
              </a:rPr>
              <a:t>年制定了每人</a:t>
            </a:r>
            <a:r>
              <a:rPr lang="zh-TW"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每年</a:t>
            </a:r>
            <a:r>
              <a:rPr lang="zh-TW" altLang="en-US" sz="2800" kern="100" dirty="0" smtClean="0">
                <a:latin typeface="Times New Roman" panose="02020603050405020304" pitchFamily="18" charset="0"/>
                <a:ea typeface="標楷體" panose="03000509000000000000" pitchFamily="65" charset="-120"/>
                <a:cs typeface="Times New Roman" panose="02020603050405020304" pitchFamily="18" charset="0"/>
              </a:rPr>
              <a:t>人民幣</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8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300</a:t>
            </a:r>
            <a:r>
              <a:rPr lang="zh-TW"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元的新貧困線。按購買力平價方法計算，這一價格相當於國際上每人每天</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2.3</a:t>
            </a:r>
            <a:r>
              <a:rPr lang="zh-TW"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美元。</a:t>
            </a:r>
            <a:endParaRPr lang="en-US" altLang="zh-TW" sz="28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endPar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2012</a:t>
            </a:r>
            <a:r>
              <a:rPr lang="zh-CN" altLang="en-US" sz="2800" kern="100" dirty="0">
                <a:latin typeface="Times New Roman" panose="02020603050405020304" pitchFamily="18" charset="0"/>
                <a:ea typeface="標楷體" panose="03000509000000000000" pitchFamily="65" charset="-120"/>
                <a:cs typeface="Times New Roman" panose="02020603050405020304" pitchFamily="18" charset="0"/>
              </a:rPr>
              <a:t>年至</a:t>
            </a: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800" kern="100" dirty="0" smtClean="0">
                <a:latin typeface="Times New Roman" panose="02020603050405020304" pitchFamily="18" charset="0"/>
                <a:ea typeface="標楷體" panose="03000509000000000000" pitchFamily="65" charset="-120"/>
                <a:cs typeface="Times New Roman" panose="02020603050405020304" pitchFamily="18" charset="0"/>
              </a:rPr>
              <a:t>年，中國實際執行的最低貧困標準從每人每年</a:t>
            </a:r>
            <a:r>
              <a:rPr lang="zh-CN" altLang="en-US" sz="2800" kern="100" dirty="0">
                <a:latin typeface="Times New Roman" panose="02020603050405020304" pitchFamily="18" charset="0"/>
                <a:ea typeface="標楷體" panose="03000509000000000000" pitchFamily="65" charset="-120"/>
                <a:cs typeface="Times New Roman" panose="02020603050405020304" pitchFamily="18" charset="0"/>
              </a:rPr>
              <a:t>收入人民幣</a:t>
            </a: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8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625</a:t>
            </a:r>
            <a:r>
              <a:rPr lang="zh-CN" altLang="en-US" sz="2800" kern="100" dirty="0">
                <a:latin typeface="Times New Roman" panose="02020603050405020304" pitchFamily="18" charset="0"/>
                <a:ea typeface="標楷體" panose="03000509000000000000" pitchFamily="65" charset="-120"/>
                <a:cs typeface="Times New Roman" panose="02020603050405020304" pitchFamily="18" charset="0"/>
              </a:rPr>
              <a:t>元提升至人民幣</a:t>
            </a: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28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000</a:t>
            </a:r>
            <a:r>
              <a:rPr lang="zh-CN" altLang="en-US" sz="2800" kern="100" dirty="0">
                <a:latin typeface="Times New Roman" panose="02020603050405020304" pitchFamily="18" charset="0"/>
                <a:ea typeface="標楷體" panose="03000509000000000000" pitchFamily="65" charset="-120"/>
                <a:cs typeface="Times New Roman" panose="02020603050405020304" pitchFamily="18" charset="0"/>
              </a:rPr>
              <a:t>元，近</a:t>
            </a:r>
            <a:r>
              <a:rPr lang="en-US" altLang="zh-CN" sz="2800" kern="1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2800" kern="100" dirty="0" smtClean="0">
                <a:latin typeface="Times New Roman" panose="02020603050405020304" pitchFamily="18" charset="0"/>
                <a:ea typeface="標楷體" panose="03000509000000000000" pitchFamily="65" charset="-120"/>
                <a:cs typeface="Times New Roman" panose="02020603050405020304" pitchFamily="18" charset="0"/>
              </a:rPr>
              <a:t>億農村貧困人口實現脫貧。</a:t>
            </a:r>
            <a:endParaRPr lang="zh-TW" altLang="zh-HK" sz="28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1">
            <a:extLst>
              <a:ext uri="{FF2B5EF4-FFF2-40B4-BE49-F238E27FC236}">
                <a16:creationId xmlns:a16="http://schemas.microsoft.com/office/drawing/2014/main" id="{97E66259-C481-4284-A964-13AC7F63D4C9}"/>
              </a:ext>
            </a:extLst>
          </p:cNvPr>
          <p:cNvSpPr>
            <a:spLocks noChangeArrowheads="1"/>
          </p:cNvSpPr>
          <p:nvPr/>
        </p:nvSpPr>
        <p:spPr bwMode="auto">
          <a:xfrm>
            <a:off x="1685563" y="445285"/>
            <a:ext cx="84899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國家扶</a:t>
            </a: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貧標準的變化和調整</a:t>
            </a:r>
            <a:endParaRPr kumimoji="0" lang="en-US" altLang="zh-CN"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Rectangle 5"/>
          <p:cNvSpPr/>
          <p:nvPr/>
        </p:nvSpPr>
        <p:spPr>
          <a:xfrm>
            <a:off x="1107571" y="6382921"/>
            <a:ext cx="8992394" cy="338554"/>
          </a:xfrm>
          <a:prstGeom prst="rect">
            <a:avLst/>
          </a:prstGeom>
        </p:spPr>
        <p:txBody>
          <a:bodyPr wrap="square">
            <a:spAutoFit/>
          </a:bodyPr>
          <a:lstStyle/>
          <a:p>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新華網 </a:t>
            </a:r>
            <a:r>
              <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HK" sz="1600" dirty="0" smtClean="0">
                <a:latin typeface="Times New Roman" panose="02020603050405020304" pitchFamily="18" charset="0"/>
                <a:cs typeface="Times New Roman" panose="02020603050405020304" pitchFamily="18" charset="0"/>
              </a:rPr>
              <a:t>http</a:t>
            </a:r>
            <a:r>
              <a:rPr lang="en-US" altLang="zh-HK" sz="1600" dirty="0">
                <a:latin typeface="Times New Roman" panose="02020603050405020304" pitchFamily="18" charset="0"/>
                <a:cs typeface="Times New Roman" panose="02020603050405020304" pitchFamily="18" charset="0"/>
              </a:rPr>
              <a:t>://</a:t>
            </a:r>
            <a:r>
              <a:rPr lang="en-US" altLang="zh-HK" sz="1600" dirty="0" smtClean="0">
                <a:latin typeface="Times New Roman" panose="02020603050405020304" pitchFamily="18" charset="0"/>
                <a:cs typeface="Times New Roman" panose="02020603050405020304" pitchFamily="18" charset="0"/>
              </a:rPr>
              <a:t>www.xinhuanet.com/politics/2021-02/23/c_1211035555.htm)</a:t>
            </a:r>
            <a:endParaRPr lang="zh-HK" altLang="en-US" sz="1600" dirty="0">
              <a:latin typeface="Times New Roman" panose="02020603050405020304" pitchFamily="18" charset="0"/>
              <a:cs typeface="Times New Roman" panose="02020603050405020304" pitchFamily="18" charset="0"/>
            </a:endParaRPr>
          </a:p>
        </p:txBody>
      </p:sp>
      <p:pic>
        <p:nvPicPr>
          <p:cNvPr id="7" name="Picture 6">
            <a:hlinkClick r:id="rId2"/>
          </p:cNvPr>
          <p:cNvPicPr>
            <a:picLocks noChangeAspect="1"/>
          </p:cNvPicPr>
          <p:nvPr/>
        </p:nvPicPr>
        <p:blipFill>
          <a:blip r:embed="rId3"/>
          <a:stretch>
            <a:fillRect/>
          </a:stretch>
        </p:blipFill>
        <p:spPr>
          <a:xfrm>
            <a:off x="4576193" y="3958940"/>
            <a:ext cx="2456373" cy="1920436"/>
          </a:xfrm>
          <a:prstGeom prst="rect">
            <a:avLst/>
          </a:prstGeom>
        </p:spPr>
      </p:pic>
      <p:sp>
        <p:nvSpPr>
          <p:cNvPr id="8" name="Rectangle 7"/>
          <p:cNvSpPr/>
          <p:nvPr/>
        </p:nvSpPr>
        <p:spPr>
          <a:xfrm>
            <a:off x="4453210" y="5928717"/>
            <a:ext cx="2723823" cy="369332"/>
          </a:xfrm>
          <a:prstGeom prst="rect">
            <a:avLst/>
          </a:prstGeom>
        </p:spPr>
        <p:txBody>
          <a:bodyPr wrap="none">
            <a:spAutoFit/>
          </a:bodyPr>
          <a:lstStyle/>
          <a:p>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圖像觀看報導與視頻</a:t>
            </a:r>
            <a:endParaRPr lang="en-US" altLang="zh-HK" b="1" dirty="0">
              <a:latin typeface="DFKai-SB" panose="03000509000000000000" pitchFamily="65" charset="-120"/>
              <a:ea typeface="DFKai-SB" panose="03000509000000000000" pitchFamily="65" charset="-120"/>
            </a:endParaRP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908616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B20F2380-1AD9-4893-95AE-04A12D7B7665}"/>
              </a:ext>
            </a:extLst>
          </p:cNvPr>
          <p:cNvSpPr txBox="1"/>
          <p:nvPr/>
        </p:nvSpPr>
        <p:spPr>
          <a:xfrm>
            <a:off x="792480" y="1405711"/>
            <a:ext cx="10103081" cy="1640449"/>
          </a:xfrm>
          <a:prstGeom prst="round2DiagRect">
            <a:avLst/>
          </a:prstGeom>
          <a:solidFill>
            <a:schemeClr val="bg1">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457200" marR="0" lvl="0" indent="-4572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2012</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年以來，國家高度重視解決貧困問題。</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2015</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年，國家提出了「打贏脫貧攻堅戰」。</a:t>
            </a:r>
          </a:p>
        </p:txBody>
      </p:sp>
      <p:sp>
        <p:nvSpPr>
          <p:cNvPr id="17" name="文本框 16">
            <a:extLst>
              <a:ext uri="{FF2B5EF4-FFF2-40B4-BE49-F238E27FC236}">
                <a16:creationId xmlns:a16="http://schemas.microsoft.com/office/drawing/2014/main" id="{7BE1874C-EAB7-49C1-874B-1A5ECEC8BCBE}"/>
              </a:ext>
            </a:extLst>
          </p:cNvPr>
          <p:cNvSpPr txBox="1"/>
          <p:nvPr/>
        </p:nvSpPr>
        <p:spPr>
          <a:xfrm>
            <a:off x="792479" y="2855254"/>
            <a:ext cx="10354491" cy="3371136"/>
          </a:xfrm>
          <a:prstGeom prst="round2DiagRect">
            <a:avLst/>
          </a:prstGeom>
          <a:solidFill>
            <a:schemeClr val="bg1">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457200" marR="0" lvl="0" indent="-4572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2020</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年，國家在</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現</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行標</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準下達到 </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9</a:t>
            </a:r>
            <a:r>
              <a:rPr kumimoji="0" lang="en-US" altLang="zh-TW"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altLang="zh-C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899 </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萬農村貧困人口全部脫貧，</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832 </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個貧困縣、</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12.8</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萬個貧困村</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全部</a:t>
            </a:r>
            <a:r>
              <a:rPr lang="zh-TW" altLang="en-US" sz="3200" b="0" noProof="0" dirty="0" smtClean="0">
                <a:latin typeface="Times New Roman" panose="02020603050405020304" pitchFamily="18" charset="0"/>
                <a:cs typeface="Times New Roman" panose="02020603050405020304" pitchFamily="18" charset="0"/>
              </a:rPr>
              <a:t>脫離貧困名單</a:t>
            </a:r>
            <a:r>
              <a:rPr kumimoji="0" lang="zh-CN" alt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區域性整體貧困得到解決，完成了消除絕對貧困的艱巨任務。</a:t>
            </a:r>
          </a:p>
        </p:txBody>
      </p:sp>
      <p:sp>
        <p:nvSpPr>
          <p:cNvPr id="5" name="文本框 3">
            <a:extLst>
              <a:ext uri="{FF2B5EF4-FFF2-40B4-BE49-F238E27FC236}">
                <a16:creationId xmlns:a16="http://schemas.microsoft.com/office/drawing/2014/main" id="{EA898C72-A5D5-4703-8154-05F99A9A39D3}"/>
              </a:ext>
            </a:extLst>
          </p:cNvPr>
          <p:cNvSpPr txBox="1">
            <a:spLocks noChangeArrowheads="1"/>
          </p:cNvSpPr>
          <p:nvPr/>
        </p:nvSpPr>
        <p:spPr bwMode="auto">
          <a:xfrm>
            <a:off x="4170121" y="376177"/>
            <a:ext cx="3599208" cy="80635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脫貧進展</a:t>
            </a:r>
            <a:endParaRPr kumimoji="0" lang="zh-TW" altLang="en-US" sz="48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2" name="Rectangle 1"/>
          <p:cNvSpPr/>
          <p:nvPr/>
        </p:nvSpPr>
        <p:spPr>
          <a:xfrm>
            <a:off x="911206" y="6236913"/>
            <a:ext cx="8787795" cy="369332"/>
          </a:xfrm>
          <a:prstGeom prst="rect">
            <a:avLst/>
          </a:prstGeom>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dirty="0">
                <a:latin typeface="Times New Roman" panose="02020603050405020304" pitchFamily="18" charset="0"/>
                <a:ea typeface="DFKai-SB" panose="03000509000000000000" pitchFamily="65" charset="-120"/>
                <a:cs typeface="Times New Roman" panose="02020603050405020304" pitchFamily="18" charset="0"/>
              </a:rPr>
              <a:t>://</a:t>
            </a:r>
            <a:r>
              <a:rPr lang="en-US" dirty="0" smtClean="0">
                <a:latin typeface="Times New Roman" panose="02020603050405020304" pitchFamily="18" charset="0"/>
                <a:ea typeface="DFKai-SB" panose="03000509000000000000" pitchFamily="65" charset="-120"/>
                <a:cs typeface="Times New Roman" panose="02020603050405020304" pitchFamily="18" charset="0"/>
              </a:rPr>
              <a:t>opinion.people.com.cn/BIG5/n1/2021/0531/c1003-32117364.html</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9673231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B9670308-E209-4D6B-8C13-F4C647631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64" y="284834"/>
            <a:ext cx="10872787" cy="644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C4A90171-4A1F-46B1-9A6E-C19D164BE414}"/>
              </a:ext>
            </a:extLst>
          </p:cNvPr>
          <p:cNvSpPr txBox="1"/>
          <p:nvPr/>
        </p:nvSpPr>
        <p:spPr>
          <a:xfrm>
            <a:off x="6777613" y="5191434"/>
            <a:ext cx="2180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旱天嶺村新貌</a:t>
            </a:r>
            <a:endParaRPr kumimoji="0" lang="zh-CN"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11" name="文本框 10">
            <a:extLst>
              <a:ext uri="{FF2B5EF4-FFF2-40B4-BE49-F238E27FC236}">
                <a16:creationId xmlns:a16="http://schemas.microsoft.com/office/drawing/2014/main" id="{7EFFB582-B868-47B4-BBF3-B30A48858F6E}"/>
              </a:ext>
            </a:extLst>
          </p:cNvPr>
          <p:cNvSpPr txBox="1"/>
          <p:nvPr/>
        </p:nvSpPr>
        <p:spPr>
          <a:xfrm>
            <a:off x="2746279" y="5187542"/>
            <a:ext cx="221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旱天嶺村舊址</a:t>
            </a:r>
            <a:endParaRPr kumimoji="0" lang="zh-CN"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14" name="内容占位符 2">
            <a:extLst>
              <a:ext uri="{FF2B5EF4-FFF2-40B4-BE49-F238E27FC236}">
                <a16:creationId xmlns:a16="http://schemas.microsoft.com/office/drawing/2014/main" id="{C8F5F498-4100-4549-B5DC-EEA3A01F7B98}"/>
              </a:ext>
            </a:extLst>
          </p:cNvPr>
          <p:cNvSpPr txBox="1">
            <a:spLocks/>
          </p:cNvSpPr>
          <p:nvPr/>
        </p:nvSpPr>
        <p:spPr>
          <a:xfrm>
            <a:off x="899426" y="882575"/>
            <a:ext cx="10305084" cy="2662217"/>
          </a:xfrm>
          <a:custGeom>
            <a:avLst/>
            <a:gdLst>
              <a:gd name="connsiteX0" fmla="*/ 0 w 7632848"/>
              <a:gd name="connsiteY0" fmla="*/ 0 h 2674161"/>
              <a:gd name="connsiteX1" fmla="*/ 358157 w 7632848"/>
              <a:gd name="connsiteY1" fmla="*/ 0 h 2674161"/>
              <a:gd name="connsiteX2" fmla="*/ 945299 w 7632848"/>
              <a:gd name="connsiteY2" fmla="*/ 0 h 2674161"/>
              <a:gd name="connsiteX3" fmla="*/ 1303456 w 7632848"/>
              <a:gd name="connsiteY3" fmla="*/ 0 h 2674161"/>
              <a:gd name="connsiteX4" fmla="*/ 2043255 w 7632848"/>
              <a:gd name="connsiteY4" fmla="*/ 0 h 2674161"/>
              <a:gd name="connsiteX5" fmla="*/ 2554068 w 7632848"/>
              <a:gd name="connsiteY5" fmla="*/ 0 h 2674161"/>
              <a:gd name="connsiteX6" fmla="*/ 3064882 w 7632848"/>
              <a:gd name="connsiteY6" fmla="*/ 0 h 2674161"/>
              <a:gd name="connsiteX7" fmla="*/ 3728353 w 7632848"/>
              <a:gd name="connsiteY7" fmla="*/ 0 h 2674161"/>
              <a:gd name="connsiteX8" fmla="*/ 4391823 w 7632848"/>
              <a:gd name="connsiteY8" fmla="*/ 0 h 2674161"/>
              <a:gd name="connsiteX9" fmla="*/ 5055294 w 7632848"/>
              <a:gd name="connsiteY9" fmla="*/ 0 h 2674161"/>
              <a:gd name="connsiteX10" fmla="*/ 5489779 w 7632848"/>
              <a:gd name="connsiteY10" fmla="*/ 0 h 2674161"/>
              <a:gd name="connsiteX11" fmla="*/ 6229578 w 7632848"/>
              <a:gd name="connsiteY11" fmla="*/ 0 h 2674161"/>
              <a:gd name="connsiteX12" fmla="*/ 6587735 w 7632848"/>
              <a:gd name="connsiteY12" fmla="*/ 0 h 2674161"/>
              <a:gd name="connsiteX13" fmla="*/ 7022220 w 7632848"/>
              <a:gd name="connsiteY13" fmla="*/ 0 h 2674161"/>
              <a:gd name="connsiteX14" fmla="*/ 7632848 w 7632848"/>
              <a:gd name="connsiteY14" fmla="*/ 0 h 2674161"/>
              <a:gd name="connsiteX15" fmla="*/ 7632848 w 7632848"/>
              <a:gd name="connsiteY15" fmla="*/ 561574 h 2674161"/>
              <a:gd name="connsiteX16" fmla="*/ 7632848 w 7632848"/>
              <a:gd name="connsiteY16" fmla="*/ 1149889 h 2674161"/>
              <a:gd name="connsiteX17" fmla="*/ 7632848 w 7632848"/>
              <a:gd name="connsiteY17" fmla="*/ 1631238 h 2674161"/>
              <a:gd name="connsiteX18" fmla="*/ 7632848 w 7632848"/>
              <a:gd name="connsiteY18" fmla="*/ 2139329 h 2674161"/>
              <a:gd name="connsiteX19" fmla="*/ 7632848 w 7632848"/>
              <a:gd name="connsiteY19" fmla="*/ 2674161 h 2674161"/>
              <a:gd name="connsiteX20" fmla="*/ 6969377 w 7632848"/>
              <a:gd name="connsiteY20" fmla="*/ 2674161 h 2674161"/>
              <a:gd name="connsiteX21" fmla="*/ 6458564 w 7632848"/>
              <a:gd name="connsiteY21" fmla="*/ 2674161 h 2674161"/>
              <a:gd name="connsiteX22" fmla="*/ 5718765 w 7632848"/>
              <a:gd name="connsiteY22" fmla="*/ 2674161 h 2674161"/>
              <a:gd name="connsiteX23" fmla="*/ 5360608 w 7632848"/>
              <a:gd name="connsiteY23" fmla="*/ 2674161 h 2674161"/>
              <a:gd name="connsiteX24" fmla="*/ 4620809 w 7632848"/>
              <a:gd name="connsiteY24" fmla="*/ 2674161 h 2674161"/>
              <a:gd name="connsiteX25" fmla="*/ 3957338 w 7632848"/>
              <a:gd name="connsiteY25" fmla="*/ 2674161 h 2674161"/>
              <a:gd name="connsiteX26" fmla="*/ 3293867 w 7632848"/>
              <a:gd name="connsiteY26" fmla="*/ 2674161 h 2674161"/>
              <a:gd name="connsiteX27" fmla="*/ 2554068 w 7632848"/>
              <a:gd name="connsiteY27" fmla="*/ 2674161 h 2674161"/>
              <a:gd name="connsiteX28" fmla="*/ 2119583 w 7632848"/>
              <a:gd name="connsiteY28" fmla="*/ 2674161 h 2674161"/>
              <a:gd name="connsiteX29" fmla="*/ 1379784 w 7632848"/>
              <a:gd name="connsiteY29" fmla="*/ 2674161 h 2674161"/>
              <a:gd name="connsiteX30" fmla="*/ 945299 w 7632848"/>
              <a:gd name="connsiteY30" fmla="*/ 2674161 h 2674161"/>
              <a:gd name="connsiteX31" fmla="*/ 0 w 7632848"/>
              <a:gd name="connsiteY31" fmla="*/ 2674161 h 2674161"/>
              <a:gd name="connsiteX32" fmla="*/ 0 w 7632848"/>
              <a:gd name="connsiteY32" fmla="*/ 2085846 h 2674161"/>
              <a:gd name="connsiteX33" fmla="*/ 0 w 7632848"/>
              <a:gd name="connsiteY33" fmla="*/ 1524272 h 2674161"/>
              <a:gd name="connsiteX34" fmla="*/ 0 w 7632848"/>
              <a:gd name="connsiteY34" fmla="*/ 989440 h 2674161"/>
              <a:gd name="connsiteX35" fmla="*/ 0 w 7632848"/>
              <a:gd name="connsiteY35" fmla="*/ 534832 h 2674161"/>
              <a:gd name="connsiteX36" fmla="*/ 0 w 7632848"/>
              <a:gd name="connsiteY36" fmla="*/ 0 h 267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32848" h="2674161" fill="none" extrusionOk="0">
                <a:moveTo>
                  <a:pt x="0" y="0"/>
                </a:moveTo>
                <a:cubicBezTo>
                  <a:pt x="103594" y="-11877"/>
                  <a:pt x="226471" y="39969"/>
                  <a:pt x="358157" y="0"/>
                </a:cubicBezTo>
                <a:cubicBezTo>
                  <a:pt x="489843" y="-39969"/>
                  <a:pt x="792168" y="41698"/>
                  <a:pt x="945299" y="0"/>
                </a:cubicBezTo>
                <a:cubicBezTo>
                  <a:pt x="1098430" y="-41698"/>
                  <a:pt x="1180551" y="40530"/>
                  <a:pt x="1303456" y="0"/>
                </a:cubicBezTo>
                <a:cubicBezTo>
                  <a:pt x="1426361" y="-40530"/>
                  <a:pt x="1859423" y="69129"/>
                  <a:pt x="2043255" y="0"/>
                </a:cubicBezTo>
                <a:cubicBezTo>
                  <a:pt x="2227087" y="-69129"/>
                  <a:pt x="2420220" y="18608"/>
                  <a:pt x="2554068" y="0"/>
                </a:cubicBezTo>
                <a:cubicBezTo>
                  <a:pt x="2687916" y="-18608"/>
                  <a:pt x="2828212" y="58711"/>
                  <a:pt x="3064882" y="0"/>
                </a:cubicBezTo>
                <a:cubicBezTo>
                  <a:pt x="3301552" y="-58711"/>
                  <a:pt x="3573998" y="376"/>
                  <a:pt x="3728353" y="0"/>
                </a:cubicBezTo>
                <a:cubicBezTo>
                  <a:pt x="3882708" y="-376"/>
                  <a:pt x="4165123" y="7427"/>
                  <a:pt x="4391823" y="0"/>
                </a:cubicBezTo>
                <a:cubicBezTo>
                  <a:pt x="4618523" y="-7427"/>
                  <a:pt x="4874515" y="53738"/>
                  <a:pt x="5055294" y="0"/>
                </a:cubicBezTo>
                <a:cubicBezTo>
                  <a:pt x="5236073" y="-53738"/>
                  <a:pt x="5278055" y="20973"/>
                  <a:pt x="5489779" y="0"/>
                </a:cubicBezTo>
                <a:cubicBezTo>
                  <a:pt x="5701503" y="-20973"/>
                  <a:pt x="6046202" y="11584"/>
                  <a:pt x="6229578" y="0"/>
                </a:cubicBezTo>
                <a:cubicBezTo>
                  <a:pt x="6412954" y="-11584"/>
                  <a:pt x="6423351" y="3433"/>
                  <a:pt x="6587735" y="0"/>
                </a:cubicBezTo>
                <a:cubicBezTo>
                  <a:pt x="6752119" y="-3433"/>
                  <a:pt x="6847512" y="33238"/>
                  <a:pt x="7022220" y="0"/>
                </a:cubicBezTo>
                <a:cubicBezTo>
                  <a:pt x="7196928" y="-33238"/>
                  <a:pt x="7415613" y="61286"/>
                  <a:pt x="7632848" y="0"/>
                </a:cubicBezTo>
                <a:cubicBezTo>
                  <a:pt x="7678987" y="131709"/>
                  <a:pt x="7592737" y="400583"/>
                  <a:pt x="7632848" y="561574"/>
                </a:cubicBezTo>
                <a:cubicBezTo>
                  <a:pt x="7672959" y="722565"/>
                  <a:pt x="7572155" y="995275"/>
                  <a:pt x="7632848" y="1149889"/>
                </a:cubicBezTo>
                <a:cubicBezTo>
                  <a:pt x="7693541" y="1304504"/>
                  <a:pt x="7607199" y="1426480"/>
                  <a:pt x="7632848" y="1631238"/>
                </a:cubicBezTo>
                <a:cubicBezTo>
                  <a:pt x="7658497" y="1835996"/>
                  <a:pt x="7592996" y="1904940"/>
                  <a:pt x="7632848" y="2139329"/>
                </a:cubicBezTo>
                <a:cubicBezTo>
                  <a:pt x="7672700" y="2373718"/>
                  <a:pt x="7630587" y="2554222"/>
                  <a:pt x="7632848" y="2674161"/>
                </a:cubicBezTo>
                <a:cubicBezTo>
                  <a:pt x="7335273" y="2682306"/>
                  <a:pt x="7199523" y="2643102"/>
                  <a:pt x="6969377" y="2674161"/>
                </a:cubicBezTo>
                <a:cubicBezTo>
                  <a:pt x="6739231" y="2705220"/>
                  <a:pt x="6620857" y="2647336"/>
                  <a:pt x="6458564" y="2674161"/>
                </a:cubicBezTo>
                <a:cubicBezTo>
                  <a:pt x="6296271" y="2700986"/>
                  <a:pt x="5907875" y="2610328"/>
                  <a:pt x="5718765" y="2674161"/>
                </a:cubicBezTo>
                <a:cubicBezTo>
                  <a:pt x="5529655" y="2737994"/>
                  <a:pt x="5446595" y="2670261"/>
                  <a:pt x="5360608" y="2674161"/>
                </a:cubicBezTo>
                <a:cubicBezTo>
                  <a:pt x="5274621" y="2678061"/>
                  <a:pt x="4934808" y="2639321"/>
                  <a:pt x="4620809" y="2674161"/>
                </a:cubicBezTo>
                <a:cubicBezTo>
                  <a:pt x="4306810" y="2709001"/>
                  <a:pt x="4242824" y="2656143"/>
                  <a:pt x="3957338" y="2674161"/>
                </a:cubicBezTo>
                <a:cubicBezTo>
                  <a:pt x="3671852" y="2692179"/>
                  <a:pt x="3503376" y="2619567"/>
                  <a:pt x="3293867" y="2674161"/>
                </a:cubicBezTo>
                <a:cubicBezTo>
                  <a:pt x="3084358" y="2728755"/>
                  <a:pt x="2866737" y="2673708"/>
                  <a:pt x="2554068" y="2674161"/>
                </a:cubicBezTo>
                <a:cubicBezTo>
                  <a:pt x="2241399" y="2674614"/>
                  <a:pt x="2273743" y="2628178"/>
                  <a:pt x="2119583" y="2674161"/>
                </a:cubicBezTo>
                <a:cubicBezTo>
                  <a:pt x="1965423" y="2720144"/>
                  <a:pt x="1670046" y="2651591"/>
                  <a:pt x="1379784" y="2674161"/>
                </a:cubicBezTo>
                <a:cubicBezTo>
                  <a:pt x="1089522" y="2696731"/>
                  <a:pt x="1133095" y="2642512"/>
                  <a:pt x="945299" y="2674161"/>
                </a:cubicBezTo>
                <a:cubicBezTo>
                  <a:pt x="757503" y="2705810"/>
                  <a:pt x="249661" y="2668092"/>
                  <a:pt x="0" y="2674161"/>
                </a:cubicBezTo>
                <a:cubicBezTo>
                  <a:pt x="-20577" y="2390194"/>
                  <a:pt x="24634" y="2339977"/>
                  <a:pt x="0" y="2085846"/>
                </a:cubicBezTo>
                <a:cubicBezTo>
                  <a:pt x="-24634" y="1831716"/>
                  <a:pt x="46971" y="1718379"/>
                  <a:pt x="0" y="1524272"/>
                </a:cubicBezTo>
                <a:cubicBezTo>
                  <a:pt x="-46971" y="1330165"/>
                  <a:pt x="18269" y="1190115"/>
                  <a:pt x="0" y="989440"/>
                </a:cubicBezTo>
                <a:cubicBezTo>
                  <a:pt x="-18269" y="788765"/>
                  <a:pt x="28106" y="754704"/>
                  <a:pt x="0" y="534832"/>
                </a:cubicBezTo>
                <a:cubicBezTo>
                  <a:pt x="-28106" y="314960"/>
                  <a:pt x="58563" y="134133"/>
                  <a:pt x="0" y="0"/>
                </a:cubicBezTo>
                <a:close/>
              </a:path>
              <a:path w="7632848" h="2674161" stroke="0" extrusionOk="0">
                <a:moveTo>
                  <a:pt x="0" y="0"/>
                </a:moveTo>
                <a:cubicBezTo>
                  <a:pt x="254351" y="-35195"/>
                  <a:pt x="451850" y="36163"/>
                  <a:pt x="739799" y="0"/>
                </a:cubicBezTo>
                <a:cubicBezTo>
                  <a:pt x="1027748" y="-36163"/>
                  <a:pt x="1101072" y="65574"/>
                  <a:pt x="1326941" y="0"/>
                </a:cubicBezTo>
                <a:cubicBezTo>
                  <a:pt x="1552810" y="-65574"/>
                  <a:pt x="1636783" y="3059"/>
                  <a:pt x="1837755" y="0"/>
                </a:cubicBezTo>
                <a:cubicBezTo>
                  <a:pt x="2038727" y="-3059"/>
                  <a:pt x="2119709" y="10368"/>
                  <a:pt x="2272240" y="0"/>
                </a:cubicBezTo>
                <a:cubicBezTo>
                  <a:pt x="2424771" y="-10368"/>
                  <a:pt x="2531120" y="23155"/>
                  <a:pt x="2630397" y="0"/>
                </a:cubicBezTo>
                <a:cubicBezTo>
                  <a:pt x="2729674" y="-23155"/>
                  <a:pt x="3133167" y="22087"/>
                  <a:pt x="3370196" y="0"/>
                </a:cubicBezTo>
                <a:cubicBezTo>
                  <a:pt x="3607225" y="-22087"/>
                  <a:pt x="3770050" y="25723"/>
                  <a:pt x="3957338" y="0"/>
                </a:cubicBezTo>
                <a:cubicBezTo>
                  <a:pt x="4144626" y="-25723"/>
                  <a:pt x="4409628" y="27879"/>
                  <a:pt x="4620809" y="0"/>
                </a:cubicBezTo>
                <a:cubicBezTo>
                  <a:pt x="4831990" y="-27879"/>
                  <a:pt x="5085343" y="37191"/>
                  <a:pt x="5207951" y="0"/>
                </a:cubicBezTo>
                <a:cubicBezTo>
                  <a:pt x="5330559" y="-37191"/>
                  <a:pt x="5531548" y="47549"/>
                  <a:pt x="5642436" y="0"/>
                </a:cubicBezTo>
                <a:cubicBezTo>
                  <a:pt x="5753325" y="-47549"/>
                  <a:pt x="6128993" y="22864"/>
                  <a:pt x="6305907" y="0"/>
                </a:cubicBezTo>
                <a:cubicBezTo>
                  <a:pt x="6482821" y="-22864"/>
                  <a:pt x="6668507" y="36464"/>
                  <a:pt x="6893049" y="0"/>
                </a:cubicBezTo>
                <a:cubicBezTo>
                  <a:pt x="7117591" y="-36464"/>
                  <a:pt x="7386089" y="27382"/>
                  <a:pt x="7632848" y="0"/>
                </a:cubicBezTo>
                <a:cubicBezTo>
                  <a:pt x="7654268" y="179615"/>
                  <a:pt x="7629405" y="277474"/>
                  <a:pt x="7632848" y="508091"/>
                </a:cubicBezTo>
                <a:cubicBezTo>
                  <a:pt x="7636291" y="738708"/>
                  <a:pt x="7584467" y="974863"/>
                  <a:pt x="7632848" y="1096406"/>
                </a:cubicBezTo>
                <a:cubicBezTo>
                  <a:pt x="7681229" y="1217950"/>
                  <a:pt x="7600886" y="1535022"/>
                  <a:pt x="7632848" y="1684721"/>
                </a:cubicBezTo>
                <a:cubicBezTo>
                  <a:pt x="7664810" y="1834420"/>
                  <a:pt x="7620614" y="1993789"/>
                  <a:pt x="7632848" y="2139329"/>
                </a:cubicBezTo>
                <a:cubicBezTo>
                  <a:pt x="7645082" y="2284869"/>
                  <a:pt x="7613753" y="2452678"/>
                  <a:pt x="7632848" y="2674161"/>
                </a:cubicBezTo>
                <a:cubicBezTo>
                  <a:pt x="7417703" y="2759015"/>
                  <a:pt x="7131442" y="2644351"/>
                  <a:pt x="6893049" y="2674161"/>
                </a:cubicBezTo>
                <a:cubicBezTo>
                  <a:pt x="6654656" y="2703971"/>
                  <a:pt x="6548541" y="2640525"/>
                  <a:pt x="6382235" y="2674161"/>
                </a:cubicBezTo>
                <a:cubicBezTo>
                  <a:pt x="6215929" y="2707797"/>
                  <a:pt x="6047744" y="2670213"/>
                  <a:pt x="5871422" y="2674161"/>
                </a:cubicBezTo>
                <a:cubicBezTo>
                  <a:pt x="5695100" y="2678109"/>
                  <a:pt x="5617278" y="2645382"/>
                  <a:pt x="5436936" y="2674161"/>
                </a:cubicBezTo>
                <a:cubicBezTo>
                  <a:pt x="5256594" y="2702940"/>
                  <a:pt x="4949727" y="2602731"/>
                  <a:pt x="4697137" y="2674161"/>
                </a:cubicBezTo>
                <a:cubicBezTo>
                  <a:pt x="4444547" y="2745591"/>
                  <a:pt x="4463134" y="2647360"/>
                  <a:pt x="4338981" y="2674161"/>
                </a:cubicBezTo>
                <a:cubicBezTo>
                  <a:pt x="4214828" y="2700962"/>
                  <a:pt x="4042795" y="2640514"/>
                  <a:pt x="3904495" y="2674161"/>
                </a:cubicBezTo>
                <a:cubicBezTo>
                  <a:pt x="3766195" y="2707808"/>
                  <a:pt x="3633963" y="2641655"/>
                  <a:pt x="3470010" y="2674161"/>
                </a:cubicBezTo>
                <a:cubicBezTo>
                  <a:pt x="3306058" y="2706667"/>
                  <a:pt x="3234335" y="2638383"/>
                  <a:pt x="3035525" y="2674161"/>
                </a:cubicBezTo>
                <a:cubicBezTo>
                  <a:pt x="2836716" y="2709939"/>
                  <a:pt x="2659212" y="2609127"/>
                  <a:pt x="2295726" y="2674161"/>
                </a:cubicBezTo>
                <a:cubicBezTo>
                  <a:pt x="1932240" y="2739195"/>
                  <a:pt x="1964777" y="2673242"/>
                  <a:pt x="1861241" y="2674161"/>
                </a:cubicBezTo>
                <a:cubicBezTo>
                  <a:pt x="1757705" y="2675080"/>
                  <a:pt x="1454954" y="2663761"/>
                  <a:pt x="1121442" y="2674161"/>
                </a:cubicBezTo>
                <a:cubicBezTo>
                  <a:pt x="787930" y="2684561"/>
                  <a:pt x="790938" y="2656234"/>
                  <a:pt x="686956" y="2674161"/>
                </a:cubicBezTo>
                <a:cubicBezTo>
                  <a:pt x="582974" y="2692088"/>
                  <a:pt x="186249" y="2617556"/>
                  <a:pt x="0" y="2674161"/>
                </a:cubicBezTo>
                <a:cubicBezTo>
                  <a:pt x="-55225" y="2521446"/>
                  <a:pt x="53632" y="2359673"/>
                  <a:pt x="0" y="2139329"/>
                </a:cubicBezTo>
                <a:cubicBezTo>
                  <a:pt x="-53632" y="1918985"/>
                  <a:pt x="15181" y="1820434"/>
                  <a:pt x="0" y="1631238"/>
                </a:cubicBezTo>
                <a:cubicBezTo>
                  <a:pt x="-15181" y="1442042"/>
                  <a:pt x="5717" y="1370538"/>
                  <a:pt x="0" y="1176631"/>
                </a:cubicBezTo>
                <a:cubicBezTo>
                  <a:pt x="-5717" y="982724"/>
                  <a:pt x="63616" y="850050"/>
                  <a:pt x="0" y="615057"/>
                </a:cubicBezTo>
                <a:cubicBezTo>
                  <a:pt x="-63616" y="380064"/>
                  <a:pt x="72623" y="201591"/>
                  <a:pt x="0" y="0"/>
                </a:cubicBezTo>
                <a:close/>
              </a:path>
            </a:pathLst>
          </a:cu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寧夏吳忠市同心縣河西鎮旱天嶺位於山大溝深、乾旱少雨的西海固，這</a:t>
            </a:r>
            <a:r>
              <a:rPr kumimoji="0" lang="zh-TW"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裏</a:t>
            </a:r>
            <a:r>
              <a:rPr kumimoji="0" lang="zh-CN" altLang="en-US"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生態環境脆弱、生存條件艱苦，貧困人口</a:t>
            </a:r>
            <a:r>
              <a:rPr kumimoji="0" lang="zh-CN" altLang="en-US"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高度集中。 </a:t>
            </a:r>
            <a:r>
              <a:rPr kumimoji="0" lang="en-US"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2013</a:t>
            </a:r>
            <a:r>
              <a:rPr kumimoji="0" lang="zh-CN" altLang="en-US"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年以來，旱天嶺村借助易地搬遷、集中安置措施，改變了世代困擾當地民衆的居住條件差、交通不便、飲水困難等狀況。</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a:extLst>
              <a:ext uri="{FF2B5EF4-FFF2-40B4-BE49-F238E27FC236}">
                <a16:creationId xmlns:a16="http://schemas.microsoft.com/office/drawing/2014/main" id="{151BF0CF-F256-43FF-A42E-A07626D42F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66226" y="3544792"/>
            <a:ext cx="2878029" cy="1642750"/>
          </a:xfrm>
          <a:prstGeom prst="rect">
            <a:avLst/>
          </a:prstGeom>
          <a:noFill/>
          <a:ln>
            <a:noFill/>
          </a:ln>
          <a:effectLst>
            <a:outerShdw blurRad="50800" dist="50800" dir="5400000" algn="ctr" rotWithShape="0">
              <a:schemeClr val="tx1"/>
            </a:outerShdw>
          </a:effectLst>
        </p:spPr>
      </p:pic>
      <p:pic>
        <p:nvPicPr>
          <p:cNvPr id="15" name="图片 14">
            <a:extLst>
              <a:ext uri="{FF2B5EF4-FFF2-40B4-BE49-F238E27FC236}">
                <a16:creationId xmlns:a16="http://schemas.microsoft.com/office/drawing/2014/main" id="{984A3959-74E8-465C-93F9-D7D04B7BB2E9}"/>
              </a:ext>
            </a:extLst>
          </p:cNvPr>
          <p:cNvPicPr>
            <a:picLocks noChangeAspect="1"/>
          </p:cNvPicPr>
          <p:nvPr/>
        </p:nvPicPr>
        <p:blipFill rotWithShape="1">
          <a:blip r:embed="rId4">
            <a:extLst>
              <a:ext uri="{28A0092B-C50C-407E-A947-70E740481C1C}">
                <a14:useLocalDpi xmlns:a14="http://schemas.microsoft.com/office/drawing/2010/main" val="0"/>
              </a:ext>
            </a:extLst>
          </a:blip>
          <a:srcRect l="-1381" b="-742"/>
          <a:stretch/>
        </p:blipFill>
        <p:spPr>
          <a:xfrm>
            <a:off x="6215927" y="3511660"/>
            <a:ext cx="2936074" cy="1675882"/>
          </a:xfrm>
          <a:prstGeom prst="rect">
            <a:avLst/>
          </a:prstGeom>
          <a:noFill/>
          <a:ln>
            <a:noFill/>
          </a:ln>
          <a:effectLst>
            <a:outerShdw blurRad="50800" dist="50800" dir="5400000" algn="ctr" rotWithShape="0">
              <a:schemeClr val="tx1"/>
            </a:outerShdw>
          </a:effectLst>
        </p:spPr>
      </p:pic>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105803" y="6230170"/>
            <a:ext cx="53533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2" name="TextBox 11"/>
          <p:cNvSpPr txBox="1"/>
          <p:nvPr/>
        </p:nvSpPr>
        <p:spPr>
          <a:xfrm>
            <a:off x="4544701" y="284834"/>
            <a:ext cx="238350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4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參考資料</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Rectangle 5"/>
          <p:cNvSpPr/>
          <p:nvPr/>
        </p:nvSpPr>
        <p:spPr>
          <a:xfrm>
            <a:off x="1929624" y="5704846"/>
            <a:ext cx="7775337" cy="707886"/>
          </a:xfrm>
          <a:prstGeom prst="rect">
            <a:avLst/>
          </a:prstGeom>
          <a:ln w="28575">
            <a:solidFill>
              <a:srgbClr val="FF0000"/>
            </a:solidFill>
          </a:ln>
        </p:spPr>
        <p:txBody>
          <a:bodyPr wrap="square">
            <a:spAutoFit/>
          </a:bodyPr>
          <a:lstStyle/>
          <a:p>
            <a:r>
              <a:rPr lang="zh-TW" altLang="en-US" sz="2000" dirty="0" smtClean="0">
                <a:latin typeface="DFKai-SB" panose="03000509000000000000" pitchFamily="65" charset="-120"/>
                <a:ea typeface="DFKai-SB" panose="03000509000000000000" pitchFamily="65" charset="-120"/>
                <a:cs typeface="Times New Roman" panose="02020603050405020304" pitchFamily="18" charset="0"/>
              </a:rPr>
              <a:t>了解更多當地的情況可參看中國政府網</a:t>
            </a:r>
            <a:r>
              <a:rPr lang="en-US" altLang="zh-TW" sz="2000" dirty="0" smtClean="0">
                <a:latin typeface="DFKai-SB" panose="03000509000000000000" pitchFamily="65" charset="-120"/>
                <a:ea typeface="DFKai-SB" panose="03000509000000000000" pitchFamily="65" charset="-120"/>
                <a:cs typeface="Times New Roman" panose="02020603050405020304" pitchFamily="18" charset="0"/>
              </a:rPr>
              <a:t>: </a:t>
            </a:r>
          </a:p>
          <a:p>
            <a:r>
              <a:rPr lang="en-US" sz="2000" dirty="0" smtClean="0">
                <a:latin typeface="Times New Roman" panose="02020603050405020304" pitchFamily="18" charset="0"/>
                <a:cs typeface="Times New Roman" panose="02020603050405020304" pitchFamily="18" charset="0"/>
              </a:rPr>
              <a:t>http</a:t>
            </a:r>
            <a:r>
              <a:rPr lang="en-US" sz="2000" dirty="0">
                <a:latin typeface="Times New Roman" panose="02020603050405020304" pitchFamily="18" charset="0"/>
                <a:cs typeface="Times New Roman" panose="02020603050405020304" pitchFamily="18" charset="0"/>
              </a:rPr>
              <a:t>://www.gov.cn/xinwen/2019-05/22/content_5393734.htm#allContent</a:t>
            </a:r>
          </a:p>
        </p:txBody>
      </p:sp>
    </p:spTree>
    <p:extLst>
      <p:ext uri="{BB962C8B-B14F-4D97-AF65-F5344CB8AC3E}">
        <p14:creationId xmlns:p14="http://schemas.microsoft.com/office/powerpoint/2010/main" val="22734696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内容占位符 4">
            <a:hlinkClick r:id="rId2"/>
            <a:extLst>
              <a:ext uri="{FF2B5EF4-FFF2-40B4-BE49-F238E27FC236}">
                <a16:creationId xmlns:a16="http://schemas.microsoft.com/office/drawing/2014/main" id="{39000A73-FE39-4E0C-A62F-5A2FF746F362}"/>
              </a:ext>
            </a:extLst>
          </p:cNvPr>
          <p:cNvPicPr>
            <a:picLocks noGrp="1" noChangeAspect="1"/>
          </p:cNvPicPr>
          <p:nvPr>
            <p:ph idx="4294967295"/>
          </p:nvPr>
        </p:nvPicPr>
        <p:blipFill rotWithShape="1">
          <a:blip r:embed="rId3"/>
          <a:srcRect l="39719"/>
          <a:stretch/>
        </p:blipFill>
        <p:spPr>
          <a:xfrm>
            <a:off x="5789374" y="2361117"/>
            <a:ext cx="5811837" cy="2120900"/>
          </a:xfrm>
          <a:prstGeom prst="rect">
            <a:avLst/>
          </a:prstGeom>
          <a:noFill/>
          <a:ln>
            <a:noFill/>
          </a:ln>
          <a:effectLst>
            <a:outerShdw blurRad="50800" dist="50800" dir="5400000" algn="ctr" rotWithShape="0">
              <a:schemeClr val="tx1"/>
            </a:outerShdw>
          </a:effectLst>
        </p:spPr>
      </p:pic>
      <p:sp>
        <p:nvSpPr>
          <p:cNvPr id="6" name="文本框 5">
            <a:extLst>
              <a:ext uri="{FF2B5EF4-FFF2-40B4-BE49-F238E27FC236}">
                <a16:creationId xmlns:a16="http://schemas.microsoft.com/office/drawing/2014/main" id="{0ED6E0C2-B621-4027-969C-285F815A9455}"/>
              </a:ext>
            </a:extLst>
          </p:cNvPr>
          <p:cNvSpPr txBox="1"/>
          <p:nvPr/>
        </p:nvSpPr>
        <p:spPr>
          <a:xfrm>
            <a:off x="6209975" y="4624705"/>
            <a:ext cx="523823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：央</a:t>
            </a:r>
            <a:r>
              <a:rPr lang="zh-TW" altLang="en-US"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視網</a:t>
            </a:r>
            <a:endPar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://tv.cctv.com/yskd/special/xycgs/index.shtml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79AA070C-7E2C-49F9-80CE-98D5218AC15F}"/>
              </a:ext>
            </a:extLst>
          </p:cNvPr>
          <p:cNvSpPr txBox="1"/>
          <p:nvPr/>
        </p:nvSpPr>
        <p:spPr>
          <a:xfrm>
            <a:off x="606061" y="3835825"/>
            <a:ext cx="5084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資料來源：文匯網</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https://www.wenweipo.com/a/202102/25/AP6037bc3de4b04e1918c85cf6.html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7">
            <a:hlinkClick r:id="rId4"/>
            <a:extLst>
              <a:ext uri="{FF2B5EF4-FFF2-40B4-BE49-F238E27FC236}">
                <a16:creationId xmlns:a16="http://schemas.microsoft.com/office/drawing/2014/main" id="{B56C50CD-9D1C-4507-AEF9-A1FCB9DA679B}"/>
              </a:ext>
            </a:extLst>
          </p:cNvPr>
          <p:cNvPicPr>
            <a:picLocks noChangeAspect="1"/>
          </p:cNvPicPr>
          <p:nvPr/>
        </p:nvPicPr>
        <p:blipFill rotWithShape="1">
          <a:blip r:embed="rId5"/>
          <a:srcRect t="12807" r="2954" b="4265"/>
          <a:stretch/>
        </p:blipFill>
        <p:spPr>
          <a:xfrm>
            <a:off x="953143" y="1525583"/>
            <a:ext cx="4638260" cy="2228382"/>
          </a:xfrm>
          <a:prstGeom prst="rect">
            <a:avLst/>
          </a:prstGeom>
          <a:noFill/>
          <a:ln>
            <a:noFill/>
          </a:ln>
          <a:effectLst>
            <a:outerShdw blurRad="50800" dist="50800" dir="5400000" algn="ctr" rotWithShape="0">
              <a:schemeClr val="tx1"/>
            </a:outerShdw>
          </a:effectLst>
        </p:spPr>
      </p:pic>
      <p:sp>
        <p:nvSpPr>
          <p:cNvPr id="9" name="矩形 1">
            <a:extLst>
              <a:ext uri="{FF2B5EF4-FFF2-40B4-BE49-F238E27FC236}">
                <a16:creationId xmlns:a16="http://schemas.microsoft.com/office/drawing/2014/main" id="{16310A72-0868-4AF0-BE32-7416E953375F}"/>
              </a:ext>
            </a:extLst>
          </p:cNvPr>
          <p:cNvSpPr>
            <a:spLocks noChangeArrowheads="1"/>
          </p:cNvSpPr>
          <p:nvPr/>
        </p:nvSpPr>
        <p:spPr bwMode="auto">
          <a:xfrm>
            <a:off x="1892666" y="536524"/>
            <a:ext cx="90025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觀看視頻和資料，談談你的</a:t>
            </a:r>
            <a:r>
              <a:rPr kumimoji="0" lang="zh-CN" altLang="en-US" sz="4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感想</a:t>
            </a:r>
            <a:endParaRPr kumimoji="0" lang="zh-CN" altLang="en-US" sz="4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10" name="图形 9" descr="场记板 轮廓">
            <a:extLst>
              <a:ext uri="{FF2B5EF4-FFF2-40B4-BE49-F238E27FC236}">
                <a16:creationId xmlns:a16="http://schemas.microsoft.com/office/drawing/2014/main" id="{14FDDCF2-4780-445B-91B1-4265E99040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55172" y="1525583"/>
            <a:ext cx="885712" cy="956665"/>
          </a:xfrm>
          <a:prstGeom prst="rect">
            <a:avLst/>
          </a:prstGeom>
        </p:spPr>
      </p:pic>
      <p:pic>
        <p:nvPicPr>
          <p:cNvPr id="11" name="图形 10" descr="场记板 轮廓">
            <a:extLst>
              <a:ext uri="{FF2B5EF4-FFF2-40B4-BE49-F238E27FC236}">
                <a16:creationId xmlns:a16="http://schemas.microsoft.com/office/drawing/2014/main" id="{CAB5BBA5-6ED7-4FC8-9C0D-502FF872C2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699960" y="1709827"/>
            <a:ext cx="885712" cy="956665"/>
          </a:xfrm>
          <a:prstGeom prst="rect">
            <a:avLst/>
          </a:prstGeom>
        </p:spPr>
      </p:pic>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7" name="Rectangle 6"/>
          <p:cNvSpPr/>
          <p:nvPr/>
        </p:nvSpPr>
        <p:spPr>
          <a:xfrm>
            <a:off x="5143652" y="5664974"/>
            <a:ext cx="3778150" cy="523220"/>
          </a:xfrm>
          <a:prstGeom prst="rect">
            <a:avLst/>
          </a:prstGeom>
        </p:spPr>
        <p:txBody>
          <a:bodyPr wrap="none">
            <a:spAutoFit/>
          </a:bodyPr>
          <a:lstStyle/>
          <a:p>
            <a:pPr>
              <a:spcAft>
                <a:spcPts val="0"/>
              </a:spcAft>
            </a:pPr>
            <a:r>
              <a:rPr lang="zh-TW" altLang="en-US" sz="14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新華社國家高端智庫</a:t>
            </a:r>
            <a:endParaRPr lang="en-US" altLang="zh-TW" sz="14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en-GB" altLang="zh-HK" sz="1400" dirty="0" smtClean="0">
                <a:solidFill>
                  <a:srgbClr val="000000"/>
                </a:solidFill>
                <a:latin typeface="Times New Roman" panose="02020603050405020304" pitchFamily="18" charset="0"/>
                <a:cs typeface="Times New Roman" panose="02020603050405020304" pitchFamily="18" charset="0"/>
              </a:rPr>
              <a:t>http://www.xinhuanet.com/politics/2021jpxbg.pdf</a:t>
            </a:r>
            <a:endParaRPr lang="zh-TW" altLang="zh-HK"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a:hlinkClick r:id="rId8"/>
          </p:cNvPr>
          <p:cNvPicPr>
            <a:picLocks noChangeAspect="1"/>
          </p:cNvPicPr>
          <p:nvPr/>
        </p:nvPicPr>
        <p:blipFill>
          <a:blip r:embed="rId9"/>
          <a:stretch>
            <a:fillRect/>
          </a:stretch>
        </p:blipFill>
        <p:spPr>
          <a:xfrm>
            <a:off x="1483852" y="4771542"/>
            <a:ext cx="3576841" cy="1688369"/>
          </a:xfrm>
          <a:prstGeom prst="rect">
            <a:avLst/>
          </a:prstGeom>
        </p:spPr>
      </p:pic>
      <p:sp>
        <p:nvSpPr>
          <p:cNvPr id="14" name="TextBox 13"/>
          <p:cNvSpPr txBox="1"/>
          <p:nvPr/>
        </p:nvSpPr>
        <p:spPr>
          <a:xfrm>
            <a:off x="1483852" y="4784436"/>
            <a:ext cx="1791363"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2400" b="0" i="0" u="none" strike="noStrike" kern="1200" cap="none" spc="0" normalizeH="0" baseline="0" noProof="0" dirty="0" smtClean="0">
                <a:ln>
                  <a:noFill/>
                </a:ln>
                <a:solidFill>
                  <a:srgbClr val="FF0000"/>
                </a:solidFill>
                <a:effectLst/>
                <a:uLnTx/>
                <a:uFillTx/>
                <a:latin typeface="DFKai-SB" panose="03000509000000000000" pitchFamily="65" charset="-120"/>
                <a:ea typeface="DFKai-SB" panose="03000509000000000000" pitchFamily="65" charset="-120"/>
                <a:cs typeface="+mn-cs"/>
              </a:rPr>
              <a:t>中國</a:t>
            </a:r>
            <a:r>
              <a:rPr kumimoji="0" lang="zh-TW" altLang="en-US" sz="2400" b="0" i="0" u="none" strike="noStrike" kern="1200" cap="none" spc="0" normalizeH="0" baseline="0" noProof="0" dirty="0" smtClean="0">
                <a:ln>
                  <a:noFill/>
                </a:ln>
                <a:solidFill>
                  <a:srgbClr val="FF0000"/>
                </a:solidFill>
                <a:effectLst/>
                <a:uLnTx/>
                <a:uFillTx/>
                <a:latin typeface="DFKai-SB" panose="03000509000000000000" pitchFamily="65" charset="-120"/>
                <a:ea typeface="DFKai-SB" panose="03000509000000000000" pitchFamily="65" charset="-120"/>
                <a:cs typeface="+mn-cs"/>
              </a:rPr>
              <a:t>減</a:t>
            </a:r>
            <a:r>
              <a:rPr kumimoji="0" lang="zh-CN" altLang="en-US" sz="2400" b="0" i="0" u="none" strike="noStrike" kern="1200" cap="none" spc="0" normalizeH="0" baseline="0" noProof="0" dirty="0" smtClean="0">
                <a:ln>
                  <a:noFill/>
                </a:ln>
                <a:solidFill>
                  <a:srgbClr val="FF0000"/>
                </a:solidFill>
                <a:effectLst/>
                <a:uLnTx/>
                <a:uFillTx/>
                <a:latin typeface="DFKai-SB" panose="03000509000000000000" pitchFamily="65" charset="-120"/>
                <a:ea typeface="DFKai-SB" panose="03000509000000000000" pitchFamily="65" charset="-120"/>
                <a:cs typeface="+mn-cs"/>
              </a:rPr>
              <a:t>貧學</a:t>
            </a:r>
            <a:endParaRPr kumimoji="0" lang="zh-HK"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15" name="Rectangle 14"/>
          <p:cNvSpPr/>
          <p:nvPr/>
        </p:nvSpPr>
        <p:spPr>
          <a:xfrm>
            <a:off x="9339053" y="5398194"/>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圖像觀看視頻</a:t>
            </a:r>
            <a:endParaRPr lang="en-US" altLang="zh-HK" b="1" dirty="0">
              <a:latin typeface="DFKai-SB" panose="03000509000000000000" pitchFamily="65" charset="-120"/>
              <a:ea typeface="DFKai-SB" panose="03000509000000000000" pitchFamily="65" charset="-120"/>
            </a:endParaRPr>
          </a:p>
        </p:txBody>
      </p:sp>
      <p:pic>
        <p:nvPicPr>
          <p:cNvPr id="16" name="图形 10" descr="场记板 轮廓">
            <a:extLst>
              <a:ext uri="{FF2B5EF4-FFF2-40B4-BE49-F238E27FC236}">
                <a16:creationId xmlns:a16="http://schemas.microsoft.com/office/drawing/2014/main" id="{CAB5BBA5-6ED7-4FC8-9C0D-502FF872C2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06061" y="4389823"/>
            <a:ext cx="885712" cy="956665"/>
          </a:xfrm>
          <a:prstGeom prst="rect">
            <a:avLst/>
          </a:prstGeom>
        </p:spPr>
      </p:pic>
    </p:spTree>
    <p:extLst>
      <p:ext uri="{BB962C8B-B14F-4D97-AF65-F5344CB8AC3E}">
        <p14:creationId xmlns:p14="http://schemas.microsoft.com/office/powerpoint/2010/main" val="557005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defRPr>
        </a:defPPr>
      </a:lstStyle>
      <a:style>
        <a:lnRef idx="1">
          <a:schemeClr val="accent1"/>
        </a:lnRef>
        <a:fillRef idx="2">
          <a:schemeClr val="accent1"/>
        </a:fillRef>
        <a:effectRef idx="1">
          <a:schemeClr val="accent1"/>
        </a:effectRef>
        <a:fontRef idx="minor">
          <a:schemeClr val="dk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標">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10461</Words>
  <Application>Microsoft Office PowerPoint</Application>
  <PresentationFormat>寬螢幕</PresentationFormat>
  <Paragraphs>775</Paragraphs>
  <Slides>102</Slides>
  <Notes>5</Notes>
  <HiddenSlides>0</HiddenSlides>
  <MMClips>0</MMClips>
  <ScaleCrop>false</ScaleCrop>
  <HeadingPairs>
    <vt:vector size="6" baseType="variant">
      <vt:variant>
        <vt:lpstr>使用字型</vt:lpstr>
      </vt:variant>
      <vt:variant>
        <vt:i4>15</vt:i4>
      </vt:variant>
      <vt:variant>
        <vt:lpstr>佈景主題</vt:lpstr>
      </vt:variant>
      <vt:variant>
        <vt:i4>2</vt:i4>
      </vt:variant>
      <vt:variant>
        <vt:lpstr>投影片標題</vt:lpstr>
      </vt:variant>
      <vt:variant>
        <vt:i4>102</vt:i4>
      </vt:variant>
    </vt:vector>
  </HeadingPairs>
  <TitlesOfParts>
    <vt:vector size="119" baseType="lpstr">
      <vt:lpstr>Avant GardeBook</vt:lpstr>
      <vt:lpstr>等线</vt:lpstr>
      <vt:lpstr>等线 Light</vt:lpstr>
      <vt:lpstr>Microsoft JhengHei Light</vt:lpstr>
      <vt:lpstr>微软雅黑</vt:lpstr>
      <vt:lpstr>宋体</vt:lpstr>
      <vt:lpstr>微軟正黑體</vt:lpstr>
      <vt:lpstr>新細明體</vt:lpstr>
      <vt:lpstr>DFKai-SB</vt:lpstr>
      <vt:lpstr>DFKai-SB</vt:lpstr>
      <vt:lpstr>Agency FB</vt:lpstr>
      <vt:lpstr>Arial</vt:lpstr>
      <vt:lpstr>Calibri</vt:lpstr>
      <vt:lpstr>Times New Roman</vt:lpstr>
      <vt:lpstr>Wingdings</vt:lpstr>
      <vt:lpstr>Office 主题​​</vt:lpstr>
      <vt:lpstr>1_Office 主题​​</vt:lpstr>
      <vt:lpstr>PowerPoint 簡報</vt:lpstr>
      <vt:lpstr>教學目標</vt:lpstr>
      <vt:lpstr>PowerPoint 簡報</vt:lpstr>
      <vt:lpstr>PowerPoint 簡報</vt:lpstr>
      <vt:lpstr>PowerPoint 簡報</vt:lpstr>
      <vt:lpstr>PowerPoint 簡報</vt:lpstr>
      <vt:lpstr>近年重大科學科技成就</vt:lpstr>
      <vt:lpstr>近年重大科學科技成就</vt:lpstr>
      <vt:lpstr>科學研究基礎設施達到世界先進水平</vt:lpstr>
      <vt:lpstr>PowerPoint 簡報</vt:lpstr>
      <vt:lpstr>參考資料</vt:lpstr>
      <vt:lpstr>PowerPoint 簡報</vt:lpstr>
      <vt:lpstr>參考資料</vt:lpstr>
      <vt:lpstr>參考資料</vt:lpstr>
      <vt:lpstr>參考資料</vt:lpstr>
      <vt:lpstr>參考資料</vt:lpstr>
      <vt:lpstr>參考資料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中國居民的健康水平處於發展中國家前列</vt:lpstr>
      <vt:lpstr>建立具規模的基本醫療保障網</vt:lpstr>
      <vt:lpstr>PowerPoint 簡報</vt:lpstr>
      <vt:lpstr>PowerPoint 簡報</vt:lpstr>
      <vt:lpstr>為世界醫療衞生事業作出貢獻</vt:lpstr>
      <vt:lpstr>屠呦呦：中國第一位諾貝爾生理學或醫學獎獲得者</vt:lpstr>
      <vt:lpstr>中國援助非洲醫療隊</vt:lpstr>
      <vt:lpstr>中國海軍和平方舟號醫院船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學前教育、義務教育、高中階段教育和高等教育普及程度</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北盤江第一橋</vt:lpstr>
      <vt:lpstr>PowerPoint 簡報</vt:lpstr>
      <vt:lpstr>PowerPoint 簡報</vt:lpstr>
      <vt:lpstr>PowerPoint 簡報</vt:lpstr>
      <vt:lpstr>PowerPoint 簡報</vt:lpstr>
      <vt:lpstr>PowerPoint 簡報</vt:lpstr>
      <vt:lpstr>PowerPoint 簡報</vt:lpstr>
      <vt:lpstr>PowerPoint 簡報</vt:lpstr>
      <vt:lpstr>PowerPoint 簡報</vt:lpstr>
      <vt:lpstr>觀看視頻</vt:lpstr>
      <vt:lpstr>PowerPoint 簡報</vt:lpstr>
      <vt:lpstr>PowerPoint 簡報</vt:lpstr>
      <vt:lpstr>PowerPoint 簡報</vt:lpstr>
      <vt:lpstr>PowerPoint 簡報</vt:lpstr>
      <vt:lpstr>PowerPoint 簡報</vt:lpstr>
      <vt:lpstr>PowerPoint 簡報</vt:lpstr>
      <vt:lpstr>PowerPoint 簡報</vt:lpstr>
      <vt:lpstr>新型基礎設施建設（簡稱「新基建」）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2021-06-02T10:29:31Z</dcterms:created>
  <dcterms:modified xsi:type="dcterms:W3CDTF">2022-08-02T07:14:43Z</dcterms:modified>
</cp:coreProperties>
</file>