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3"/>
  </p:notesMasterIdLst>
  <p:sldIdLst>
    <p:sldId id="257" r:id="rId2"/>
    <p:sldId id="258" r:id="rId3"/>
    <p:sldId id="322" r:id="rId4"/>
    <p:sldId id="262" r:id="rId5"/>
    <p:sldId id="260" r:id="rId6"/>
    <p:sldId id="261" r:id="rId7"/>
    <p:sldId id="316" r:id="rId8"/>
    <p:sldId id="264" r:id="rId9"/>
    <p:sldId id="323" r:id="rId10"/>
    <p:sldId id="265" r:id="rId11"/>
    <p:sldId id="317" r:id="rId12"/>
    <p:sldId id="318" r:id="rId13"/>
    <p:sldId id="266" r:id="rId14"/>
    <p:sldId id="327" r:id="rId15"/>
    <p:sldId id="267" r:id="rId16"/>
    <p:sldId id="268" r:id="rId17"/>
    <p:sldId id="269" r:id="rId18"/>
    <p:sldId id="270" r:id="rId19"/>
    <p:sldId id="271" r:id="rId20"/>
    <p:sldId id="272" r:id="rId21"/>
    <p:sldId id="273" r:id="rId22"/>
    <p:sldId id="314" r:id="rId23"/>
    <p:sldId id="274" r:id="rId24"/>
    <p:sldId id="321" r:id="rId25"/>
    <p:sldId id="325" r:id="rId26"/>
    <p:sldId id="276" r:id="rId27"/>
    <p:sldId id="277" r:id="rId28"/>
    <p:sldId id="278" r:id="rId29"/>
    <p:sldId id="279" r:id="rId30"/>
    <p:sldId id="280" r:id="rId31"/>
    <p:sldId id="329" r:id="rId32"/>
    <p:sldId id="281" r:id="rId33"/>
    <p:sldId id="311" r:id="rId34"/>
    <p:sldId id="312" r:id="rId35"/>
    <p:sldId id="282" r:id="rId36"/>
    <p:sldId id="306" r:id="rId37"/>
    <p:sldId id="283" r:id="rId38"/>
    <p:sldId id="284" r:id="rId39"/>
    <p:sldId id="285" r:id="rId40"/>
    <p:sldId id="286" r:id="rId41"/>
    <p:sldId id="287" r:id="rId42"/>
    <p:sldId id="288" r:id="rId43"/>
    <p:sldId id="289" r:id="rId44"/>
    <p:sldId id="290" r:id="rId45"/>
    <p:sldId id="291" r:id="rId46"/>
    <p:sldId id="307" r:id="rId47"/>
    <p:sldId id="292" r:id="rId48"/>
    <p:sldId id="293" r:id="rId49"/>
    <p:sldId id="294" r:id="rId50"/>
    <p:sldId id="295" r:id="rId51"/>
    <p:sldId id="296" r:id="rId52"/>
    <p:sldId id="297" r:id="rId53"/>
    <p:sldId id="298" r:id="rId54"/>
    <p:sldId id="308" r:id="rId55"/>
    <p:sldId id="299" r:id="rId56"/>
    <p:sldId id="300" r:id="rId57"/>
    <p:sldId id="301" r:id="rId58"/>
    <p:sldId id="302" r:id="rId59"/>
    <p:sldId id="303" r:id="rId60"/>
    <p:sldId id="324" r:id="rId61"/>
    <p:sldId id="326" r:id="rId62"/>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23" autoAdjust="0"/>
    <p:restoredTop sz="96395" autoAdjust="0"/>
  </p:normalViewPr>
  <p:slideViewPr>
    <p:cSldViewPr snapToGrid="0">
      <p:cViewPr varScale="1">
        <p:scale>
          <a:sx n="105" d="100"/>
          <a:sy n="105" d="100"/>
        </p:scale>
        <p:origin x="132"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45CCF4-4AFD-446E-BEAA-02433DFDC1C0}"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zh-CN" altLang="en-US"/>
        </a:p>
      </dgm:t>
    </dgm:pt>
    <dgm:pt modelId="{FFBF2CE5-6969-442A-8B01-F38D7D1DAA9E}">
      <dgm:prSet phldrT="[文本]" custT="1"/>
      <dgm:spPr/>
      <dgm:t>
        <a:bodyPr/>
        <a:lstStyle/>
        <a:p>
          <a:r>
            <a:rPr lang="zh-CN" altLang="en-US" sz="2800" b="0" dirty="0">
              <a:latin typeface="DFKai-SB" panose="03000509000000000000" pitchFamily="65" charset="-120"/>
              <a:ea typeface="DFKai-SB" panose="03000509000000000000" pitchFamily="65" charset="-120"/>
            </a:rPr>
            <a:t>國際金融中心</a:t>
          </a:r>
          <a:endParaRPr lang="zh-CN" altLang="en-US" sz="2800" b="0" dirty="0">
            <a:solidFill>
              <a:schemeClr val="tx1"/>
            </a:solidFill>
          </a:endParaRPr>
        </a:p>
      </dgm:t>
    </dgm:pt>
    <dgm:pt modelId="{D49A130B-410A-4F77-BA4B-84DA0E01849F}" type="parTrans" cxnId="{21713D78-A2E6-4790-85E6-BD20970C1C1E}">
      <dgm:prSet/>
      <dgm:spPr/>
      <dgm:t>
        <a:bodyPr/>
        <a:lstStyle/>
        <a:p>
          <a:endParaRPr lang="zh-CN" altLang="en-US" sz="1800" b="1">
            <a:solidFill>
              <a:schemeClr val="tx1"/>
            </a:solidFill>
          </a:endParaRPr>
        </a:p>
      </dgm:t>
    </dgm:pt>
    <dgm:pt modelId="{503FD3E8-81E8-4BB0-9170-080DD77AA8E8}" type="sibTrans" cxnId="{21713D78-A2E6-4790-85E6-BD20970C1C1E}">
      <dgm:prSet/>
      <dgm:spPr/>
      <dgm:t>
        <a:bodyPr/>
        <a:lstStyle/>
        <a:p>
          <a:endParaRPr lang="zh-CN" altLang="en-US" sz="1800" b="1">
            <a:solidFill>
              <a:schemeClr val="tx1"/>
            </a:solidFill>
          </a:endParaRPr>
        </a:p>
      </dgm:t>
    </dgm:pt>
    <dgm:pt modelId="{1326AF07-A75F-4AE6-8D99-AE3FEB668593}">
      <dgm:prSet phldrT="[文本]" custT="1"/>
      <dgm:spPr/>
      <dgm:t>
        <a:bodyPr/>
        <a:lstStyle/>
        <a:p>
          <a:r>
            <a:rPr lang="zh-CN" altLang="en-US" sz="2800" b="0" dirty="0">
              <a:latin typeface="DFKai-SB" panose="03000509000000000000" pitchFamily="65" charset="-120"/>
              <a:ea typeface="DFKai-SB" panose="03000509000000000000" pitchFamily="65" charset="-120"/>
            </a:rPr>
            <a:t>國際貿易中心</a:t>
          </a:r>
          <a:endParaRPr lang="zh-CN" altLang="en-US" sz="2800" b="0" dirty="0">
            <a:solidFill>
              <a:schemeClr val="tx1"/>
            </a:solidFill>
          </a:endParaRPr>
        </a:p>
      </dgm:t>
    </dgm:pt>
    <dgm:pt modelId="{E1468ECE-0586-467C-A217-A56871A42683}" type="parTrans" cxnId="{5C48885C-C4A2-4F07-8823-E410C61BE678}">
      <dgm:prSet/>
      <dgm:spPr/>
      <dgm:t>
        <a:bodyPr/>
        <a:lstStyle/>
        <a:p>
          <a:endParaRPr lang="zh-CN" altLang="en-US" sz="1800" b="1">
            <a:solidFill>
              <a:schemeClr val="tx1"/>
            </a:solidFill>
          </a:endParaRPr>
        </a:p>
      </dgm:t>
    </dgm:pt>
    <dgm:pt modelId="{FFD83F7D-CAE5-491E-863D-E01082EBB980}" type="sibTrans" cxnId="{5C48885C-C4A2-4F07-8823-E410C61BE678}">
      <dgm:prSet/>
      <dgm:spPr/>
      <dgm:t>
        <a:bodyPr/>
        <a:lstStyle/>
        <a:p>
          <a:endParaRPr lang="zh-CN" altLang="en-US" sz="1800" b="1">
            <a:solidFill>
              <a:schemeClr val="tx1"/>
            </a:solidFill>
          </a:endParaRPr>
        </a:p>
      </dgm:t>
    </dgm:pt>
    <dgm:pt modelId="{87DAB728-E2D7-42EF-A791-48160D20DC24}">
      <dgm:prSet phldrT="[文本]" custT="1"/>
      <dgm:spPr/>
      <dgm:t>
        <a:bodyPr/>
        <a:lstStyle/>
        <a:p>
          <a:r>
            <a:rPr lang="zh-CN" altLang="en-US" sz="2800" b="0" dirty="0">
              <a:latin typeface="DFKai-SB" panose="03000509000000000000" pitchFamily="65" charset="-120"/>
              <a:ea typeface="DFKai-SB" panose="03000509000000000000" pitchFamily="65" charset="-120"/>
            </a:rPr>
            <a:t>國際航運中心</a:t>
          </a:r>
          <a:endParaRPr lang="zh-CN" altLang="en-US" sz="2800" b="0" dirty="0">
            <a:solidFill>
              <a:schemeClr val="tx1"/>
            </a:solidFill>
          </a:endParaRPr>
        </a:p>
      </dgm:t>
    </dgm:pt>
    <dgm:pt modelId="{C5EA1487-DB03-4923-8B58-8032B78176FE}" type="parTrans" cxnId="{7D1F0B78-4FC7-4F66-8086-18660E3766F1}">
      <dgm:prSet/>
      <dgm:spPr/>
      <dgm:t>
        <a:bodyPr/>
        <a:lstStyle/>
        <a:p>
          <a:endParaRPr lang="zh-CN" altLang="en-US" sz="1800" b="1">
            <a:solidFill>
              <a:schemeClr val="tx1"/>
            </a:solidFill>
          </a:endParaRPr>
        </a:p>
      </dgm:t>
    </dgm:pt>
    <dgm:pt modelId="{0A6D5B24-A041-4017-94C0-AB24B5F6858B}" type="sibTrans" cxnId="{7D1F0B78-4FC7-4F66-8086-18660E3766F1}">
      <dgm:prSet/>
      <dgm:spPr/>
      <dgm:t>
        <a:bodyPr/>
        <a:lstStyle/>
        <a:p>
          <a:endParaRPr lang="zh-CN" altLang="en-US" sz="1800" b="1">
            <a:solidFill>
              <a:schemeClr val="tx1"/>
            </a:solidFill>
          </a:endParaRPr>
        </a:p>
      </dgm:t>
    </dgm:pt>
    <dgm:pt modelId="{7A640CC8-59ED-4A0E-8820-E31840AC1486}">
      <dgm:prSet phldrT="[文本]" custT="1"/>
      <dgm:spPr/>
      <dgm:t>
        <a:bodyPr/>
        <a:lstStyle/>
        <a:p>
          <a:r>
            <a:rPr lang="zh-CN" altLang="en-US" sz="2800" b="0" dirty="0">
              <a:latin typeface="DFKai-SB" panose="03000509000000000000" pitchFamily="65" charset="-120"/>
              <a:ea typeface="DFKai-SB" panose="03000509000000000000" pitchFamily="65" charset="-120"/>
            </a:rPr>
            <a:t>國際創新科技中心</a:t>
          </a:r>
          <a:endParaRPr lang="zh-CN" altLang="en-US" sz="2800" b="0" dirty="0">
            <a:solidFill>
              <a:schemeClr val="tx1"/>
            </a:solidFill>
          </a:endParaRPr>
        </a:p>
      </dgm:t>
    </dgm:pt>
    <dgm:pt modelId="{7F9026F4-A107-4C33-B7EB-40F79C3DD44F}" type="parTrans" cxnId="{B8376E5A-DD74-421A-9A36-9FB6F37190B4}">
      <dgm:prSet/>
      <dgm:spPr/>
      <dgm:t>
        <a:bodyPr/>
        <a:lstStyle/>
        <a:p>
          <a:endParaRPr lang="zh-CN" altLang="en-US" sz="1800" b="1">
            <a:solidFill>
              <a:schemeClr val="tx1"/>
            </a:solidFill>
          </a:endParaRPr>
        </a:p>
      </dgm:t>
    </dgm:pt>
    <dgm:pt modelId="{2BA84454-F0A8-4206-8D5C-F8637622B9D0}" type="sibTrans" cxnId="{B8376E5A-DD74-421A-9A36-9FB6F37190B4}">
      <dgm:prSet/>
      <dgm:spPr/>
      <dgm:t>
        <a:bodyPr/>
        <a:lstStyle/>
        <a:p>
          <a:endParaRPr lang="zh-CN" altLang="en-US" sz="1800" b="1">
            <a:solidFill>
              <a:schemeClr val="tx1"/>
            </a:solidFill>
          </a:endParaRPr>
        </a:p>
      </dgm:t>
    </dgm:pt>
    <dgm:pt modelId="{31B9B059-CEB9-4E9E-BE7A-3E518D6979FF}" type="pres">
      <dgm:prSet presAssocID="{2E45CCF4-4AFD-446E-BEAA-02433DFDC1C0}" presName="Name0" presStyleCnt="0">
        <dgm:presLayoutVars>
          <dgm:dir/>
          <dgm:resizeHandles val="exact"/>
        </dgm:presLayoutVars>
      </dgm:prSet>
      <dgm:spPr/>
      <dgm:t>
        <a:bodyPr/>
        <a:lstStyle/>
        <a:p>
          <a:endParaRPr lang="en-US" altLang="zh-HK"/>
        </a:p>
      </dgm:t>
    </dgm:pt>
    <dgm:pt modelId="{984127A7-00A3-4AEA-9512-A27E5B4B30EF}" type="pres">
      <dgm:prSet presAssocID="{FFBF2CE5-6969-442A-8B01-F38D7D1DAA9E}" presName="Name5" presStyleLbl="vennNode1" presStyleIdx="0" presStyleCnt="4" custLinFactNeighborX="-499" custLinFactNeighborY="483">
        <dgm:presLayoutVars>
          <dgm:bulletEnabled val="1"/>
        </dgm:presLayoutVars>
      </dgm:prSet>
      <dgm:spPr/>
      <dgm:t>
        <a:bodyPr/>
        <a:lstStyle/>
        <a:p>
          <a:endParaRPr lang="en-US" altLang="zh-HK"/>
        </a:p>
      </dgm:t>
    </dgm:pt>
    <dgm:pt modelId="{0ED74D87-3441-4349-A501-15852AF5235A}" type="pres">
      <dgm:prSet presAssocID="{503FD3E8-81E8-4BB0-9170-080DD77AA8E8}" presName="space" presStyleCnt="0"/>
      <dgm:spPr/>
    </dgm:pt>
    <dgm:pt modelId="{714823C0-84E1-42BB-8682-691307AD7E98}" type="pres">
      <dgm:prSet presAssocID="{1326AF07-A75F-4AE6-8D99-AE3FEB668593}" presName="Name5" presStyleLbl="vennNode1" presStyleIdx="1" presStyleCnt="4" custLinFactNeighborX="-27892" custLinFactNeighborY="483">
        <dgm:presLayoutVars>
          <dgm:bulletEnabled val="1"/>
        </dgm:presLayoutVars>
      </dgm:prSet>
      <dgm:spPr/>
      <dgm:t>
        <a:bodyPr/>
        <a:lstStyle/>
        <a:p>
          <a:endParaRPr lang="en-US" altLang="zh-HK"/>
        </a:p>
      </dgm:t>
    </dgm:pt>
    <dgm:pt modelId="{DA768FDE-413A-435D-AE80-6D890EA52512}" type="pres">
      <dgm:prSet presAssocID="{FFD83F7D-CAE5-491E-863D-E01082EBB980}" presName="space" presStyleCnt="0"/>
      <dgm:spPr/>
    </dgm:pt>
    <dgm:pt modelId="{8221D829-BE4F-4B77-A46F-7C0A1ABAA0E1}" type="pres">
      <dgm:prSet presAssocID="{87DAB728-E2D7-42EF-A791-48160D20DC24}" presName="Name5" presStyleLbl="vennNode1" presStyleIdx="2" presStyleCnt="4" custLinFactNeighborX="-5484" custLinFactNeighborY="483">
        <dgm:presLayoutVars>
          <dgm:bulletEnabled val="1"/>
        </dgm:presLayoutVars>
      </dgm:prSet>
      <dgm:spPr/>
      <dgm:t>
        <a:bodyPr/>
        <a:lstStyle/>
        <a:p>
          <a:endParaRPr lang="en-US" altLang="zh-HK"/>
        </a:p>
      </dgm:t>
    </dgm:pt>
    <dgm:pt modelId="{A2CD1640-BF89-4A70-8044-E77CB59C7D53}" type="pres">
      <dgm:prSet presAssocID="{0A6D5B24-A041-4017-94C0-AB24B5F6858B}" presName="space" presStyleCnt="0"/>
      <dgm:spPr/>
    </dgm:pt>
    <dgm:pt modelId="{BB9A9D74-5588-4121-BBC1-64E18F0EF827}" type="pres">
      <dgm:prSet presAssocID="{7A640CC8-59ED-4A0E-8820-E31840AC1486}" presName="Name5" presStyleLbl="vennNode1" presStyleIdx="3" presStyleCnt="4" custLinFactNeighborX="50916" custLinFactNeighborY="483">
        <dgm:presLayoutVars>
          <dgm:bulletEnabled val="1"/>
        </dgm:presLayoutVars>
      </dgm:prSet>
      <dgm:spPr/>
      <dgm:t>
        <a:bodyPr/>
        <a:lstStyle/>
        <a:p>
          <a:endParaRPr lang="en-US" altLang="zh-HK"/>
        </a:p>
      </dgm:t>
    </dgm:pt>
  </dgm:ptLst>
  <dgm:cxnLst>
    <dgm:cxn modelId="{AAC35750-3868-4A9F-9E5B-880775B4179D}" type="presOf" srcId="{2E45CCF4-4AFD-446E-BEAA-02433DFDC1C0}" destId="{31B9B059-CEB9-4E9E-BE7A-3E518D6979FF}" srcOrd="0" destOrd="0" presId="urn:microsoft.com/office/officeart/2005/8/layout/venn3"/>
    <dgm:cxn modelId="{21713D78-A2E6-4790-85E6-BD20970C1C1E}" srcId="{2E45CCF4-4AFD-446E-BEAA-02433DFDC1C0}" destId="{FFBF2CE5-6969-442A-8B01-F38D7D1DAA9E}" srcOrd="0" destOrd="0" parTransId="{D49A130B-410A-4F77-BA4B-84DA0E01849F}" sibTransId="{503FD3E8-81E8-4BB0-9170-080DD77AA8E8}"/>
    <dgm:cxn modelId="{5C48885C-C4A2-4F07-8823-E410C61BE678}" srcId="{2E45CCF4-4AFD-446E-BEAA-02433DFDC1C0}" destId="{1326AF07-A75F-4AE6-8D99-AE3FEB668593}" srcOrd="1" destOrd="0" parTransId="{E1468ECE-0586-467C-A217-A56871A42683}" sibTransId="{FFD83F7D-CAE5-491E-863D-E01082EBB980}"/>
    <dgm:cxn modelId="{331FBE25-63FC-4A3F-BC54-6CFB8166CFF4}" type="presOf" srcId="{1326AF07-A75F-4AE6-8D99-AE3FEB668593}" destId="{714823C0-84E1-42BB-8682-691307AD7E98}" srcOrd="0" destOrd="0" presId="urn:microsoft.com/office/officeart/2005/8/layout/venn3"/>
    <dgm:cxn modelId="{1DA2DC00-1B21-43F2-BA3C-55248703DB1C}" type="presOf" srcId="{87DAB728-E2D7-42EF-A791-48160D20DC24}" destId="{8221D829-BE4F-4B77-A46F-7C0A1ABAA0E1}" srcOrd="0" destOrd="0" presId="urn:microsoft.com/office/officeart/2005/8/layout/venn3"/>
    <dgm:cxn modelId="{792193FE-1326-4FAF-92A8-E5CD011CB436}" type="presOf" srcId="{FFBF2CE5-6969-442A-8B01-F38D7D1DAA9E}" destId="{984127A7-00A3-4AEA-9512-A27E5B4B30EF}" srcOrd="0" destOrd="0" presId="urn:microsoft.com/office/officeart/2005/8/layout/venn3"/>
    <dgm:cxn modelId="{E4EB1058-18E1-4DC1-B371-86E108CE70BF}" type="presOf" srcId="{7A640CC8-59ED-4A0E-8820-E31840AC1486}" destId="{BB9A9D74-5588-4121-BBC1-64E18F0EF827}" srcOrd="0" destOrd="0" presId="urn:microsoft.com/office/officeart/2005/8/layout/venn3"/>
    <dgm:cxn modelId="{B8376E5A-DD74-421A-9A36-9FB6F37190B4}" srcId="{2E45CCF4-4AFD-446E-BEAA-02433DFDC1C0}" destId="{7A640CC8-59ED-4A0E-8820-E31840AC1486}" srcOrd="3" destOrd="0" parTransId="{7F9026F4-A107-4C33-B7EB-40F79C3DD44F}" sibTransId="{2BA84454-F0A8-4206-8D5C-F8637622B9D0}"/>
    <dgm:cxn modelId="{7D1F0B78-4FC7-4F66-8086-18660E3766F1}" srcId="{2E45CCF4-4AFD-446E-BEAA-02433DFDC1C0}" destId="{87DAB728-E2D7-42EF-A791-48160D20DC24}" srcOrd="2" destOrd="0" parTransId="{C5EA1487-DB03-4923-8B58-8032B78176FE}" sibTransId="{0A6D5B24-A041-4017-94C0-AB24B5F6858B}"/>
    <dgm:cxn modelId="{65718EC3-5284-4195-B8A3-9AC6A8794FFA}" type="presParOf" srcId="{31B9B059-CEB9-4E9E-BE7A-3E518D6979FF}" destId="{984127A7-00A3-4AEA-9512-A27E5B4B30EF}" srcOrd="0" destOrd="0" presId="urn:microsoft.com/office/officeart/2005/8/layout/venn3"/>
    <dgm:cxn modelId="{2B27C5CF-1C1E-4CA3-B1CF-17D10E5630CD}" type="presParOf" srcId="{31B9B059-CEB9-4E9E-BE7A-3E518D6979FF}" destId="{0ED74D87-3441-4349-A501-15852AF5235A}" srcOrd="1" destOrd="0" presId="urn:microsoft.com/office/officeart/2005/8/layout/venn3"/>
    <dgm:cxn modelId="{ABF0CC0F-A139-48BD-A910-70CDE451818D}" type="presParOf" srcId="{31B9B059-CEB9-4E9E-BE7A-3E518D6979FF}" destId="{714823C0-84E1-42BB-8682-691307AD7E98}" srcOrd="2" destOrd="0" presId="urn:microsoft.com/office/officeart/2005/8/layout/venn3"/>
    <dgm:cxn modelId="{88FC7705-0DE8-4886-A662-B6DFFF2C926F}" type="presParOf" srcId="{31B9B059-CEB9-4E9E-BE7A-3E518D6979FF}" destId="{DA768FDE-413A-435D-AE80-6D890EA52512}" srcOrd="3" destOrd="0" presId="urn:microsoft.com/office/officeart/2005/8/layout/venn3"/>
    <dgm:cxn modelId="{66C3A19B-EA03-4E76-9590-E509ED908219}" type="presParOf" srcId="{31B9B059-CEB9-4E9E-BE7A-3E518D6979FF}" destId="{8221D829-BE4F-4B77-A46F-7C0A1ABAA0E1}" srcOrd="4" destOrd="0" presId="urn:microsoft.com/office/officeart/2005/8/layout/venn3"/>
    <dgm:cxn modelId="{69E5C20A-74CA-4704-817B-83218AA1D86A}" type="presParOf" srcId="{31B9B059-CEB9-4E9E-BE7A-3E518D6979FF}" destId="{A2CD1640-BF89-4A70-8044-E77CB59C7D53}" srcOrd="5" destOrd="0" presId="urn:microsoft.com/office/officeart/2005/8/layout/venn3"/>
    <dgm:cxn modelId="{B6D94016-F909-42B9-880B-4662DB5A6EB7}" type="presParOf" srcId="{31B9B059-CEB9-4E9E-BE7A-3E518D6979FF}" destId="{BB9A9D74-5588-4121-BBC1-64E18F0EF827}"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127A7-00A3-4AEA-9512-A27E5B4B30EF}">
      <dsp:nvSpPr>
        <dsp:cNvPr id="0" name=""/>
        <dsp:cNvSpPr/>
      </dsp:nvSpPr>
      <dsp:spPr>
        <a:xfrm>
          <a:off x="0" y="936000"/>
          <a:ext cx="1648762" cy="1648762"/>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0737" tIns="35560" rIns="90737" bIns="35560" numCol="1" spcCol="1270" anchor="ctr" anchorCtr="0">
          <a:noAutofit/>
        </a:bodyPr>
        <a:lstStyle/>
        <a:p>
          <a:pPr lvl="0" algn="ctr" defTabSz="1244600">
            <a:lnSpc>
              <a:spcPct val="90000"/>
            </a:lnSpc>
            <a:spcBef>
              <a:spcPct val="0"/>
            </a:spcBef>
            <a:spcAft>
              <a:spcPct val="35000"/>
            </a:spcAft>
          </a:pPr>
          <a:r>
            <a:rPr lang="zh-CN" altLang="en-US" sz="2800" b="0" kern="1200" dirty="0">
              <a:latin typeface="DFKai-SB" panose="03000509000000000000" pitchFamily="65" charset="-120"/>
              <a:ea typeface="DFKai-SB" panose="03000509000000000000" pitchFamily="65" charset="-120"/>
            </a:rPr>
            <a:t>國際金融中心</a:t>
          </a:r>
          <a:endParaRPr lang="zh-CN" altLang="en-US" sz="2800" b="0" kern="1200" dirty="0">
            <a:solidFill>
              <a:schemeClr val="tx1"/>
            </a:solidFill>
          </a:endParaRPr>
        </a:p>
      </dsp:txBody>
      <dsp:txXfrm>
        <a:off x="241456" y="1177456"/>
        <a:ext cx="1165850" cy="1165850"/>
      </dsp:txXfrm>
    </dsp:sp>
    <dsp:sp modelId="{714823C0-84E1-42BB-8682-691307AD7E98}">
      <dsp:nvSpPr>
        <dsp:cNvPr id="0" name=""/>
        <dsp:cNvSpPr/>
      </dsp:nvSpPr>
      <dsp:spPr>
        <a:xfrm>
          <a:off x="1228678" y="936000"/>
          <a:ext cx="1648762" cy="1648762"/>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0737" tIns="35560" rIns="90737" bIns="35560" numCol="1" spcCol="1270" anchor="ctr" anchorCtr="0">
          <a:noAutofit/>
        </a:bodyPr>
        <a:lstStyle/>
        <a:p>
          <a:pPr lvl="0" algn="ctr" defTabSz="1244600">
            <a:lnSpc>
              <a:spcPct val="90000"/>
            </a:lnSpc>
            <a:spcBef>
              <a:spcPct val="0"/>
            </a:spcBef>
            <a:spcAft>
              <a:spcPct val="35000"/>
            </a:spcAft>
          </a:pPr>
          <a:r>
            <a:rPr lang="zh-CN" altLang="en-US" sz="2800" b="0" kern="1200" dirty="0">
              <a:latin typeface="DFKai-SB" panose="03000509000000000000" pitchFamily="65" charset="-120"/>
              <a:ea typeface="DFKai-SB" panose="03000509000000000000" pitchFamily="65" charset="-120"/>
            </a:rPr>
            <a:t>國際貿易中心</a:t>
          </a:r>
          <a:endParaRPr lang="zh-CN" altLang="en-US" sz="2800" b="0" kern="1200" dirty="0">
            <a:solidFill>
              <a:schemeClr val="tx1"/>
            </a:solidFill>
          </a:endParaRPr>
        </a:p>
      </dsp:txBody>
      <dsp:txXfrm>
        <a:off x="1470134" y="1177456"/>
        <a:ext cx="1165850" cy="1165850"/>
      </dsp:txXfrm>
    </dsp:sp>
    <dsp:sp modelId="{8221D829-BE4F-4B77-A46F-7C0A1ABAA0E1}">
      <dsp:nvSpPr>
        <dsp:cNvPr id="0" name=""/>
        <dsp:cNvSpPr/>
      </dsp:nvSpPr>
      <dsp:spPr>
        <a:xfrm>
          <a:off x="2621579" y="936000"/>
          <a:ext cx="1648762" cy="1648762"/>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0737" tIns="35560" rIns="90737" bIns="35560" numCol="1" spcCol="1270" anchor="ctr" anchorCtr="0">
          <a:noAutofit/>
        </a:bodyPr>
        <a:lstStyle/>
        <a:p>
          <a:pPr lvl="0" algn="ctr" defTabSz="1244600">
            <a:lnSpc>
              <a:spcPct val="90000"/>
            </a:lnSpc>
            <a:spcBef>
              <a:spcPct val="0"/>
            </a:spcBef>
            <a:spcAft>
              <a:spcPct val="35000"/>
            </a:spcAft>
          </a:pPr>
          <a:r>
            <a:rPr lang="zh-CN" altLang="en-US" sz="2800" b="0" kern="1200" dirty="0">
              <a:latin typeface="DFKai-SB" panose="03000509000000000000" pitchFamily="65" charset="-120"/>
              <a:ea typeface="DFKai-SB" panose="03000509000000000000" pitchFamily="65" charset="-120"/>
            </a:rPr>
            <a:t>國際航運中心</a:t>
          </a:r>
          <a:endParaRPr lang="zh-CN" altLang="en-US" sz="2800" b="0" kern="1200" dirty="0">
            <a:solidFill>
              <a:schemeClr val="tx1"/>
            </a:solidFill>
          </a:endParaRPr>
        </a:p>
      </dsp:txBody>
      <dsp:txXfrm>
        <a:off x="2863035" y="1177456"/>
        <a:ext cx="1165850" cy="1165850"/>
      </dsp:txXfrm>
    </dsp:sp>
    <dsp:sp modelId="{BB9A9D74-5588-4121-BBC1-64E18F0EF827}">
      <dsp:nvSpPr>
        <dsp:cNvPr id="0" name=""/>
        <dsp:cNvSpPr/>
      </dsp:nvSpPr>
      <dsp:spPr>
        <a:xfrm>
          <a:off x="3960315" y="936000"/>
          <a:ext cx="1648762" cy="1648762"/>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0737" tIns="35560" rIns="90737" bIns="35560" numCol="1" spcCol="1270" anchor="ctr" anchorCtr="0">
          <a:noAutofit/>
        </a:bodyPr>
        <a:lstStyle/>
        <a:p>
          <a:pPr lvl="0" algn="ctr" defTabSz="1244600">
            <a:lnSpc>
              <a:spcPct val="90000"/>
            </a:lnSpc>
            <a:spcBef>
              <a:spcPct val="0"/>
            </a:spcBef>
            <a:spcAft>
              <a:spcPct val="35000"/>
            </a:spcAft>
          </a:pPr>
          <a:r>
            <a:rPr lang="zh-CN" altLang="en-US" sz="2800" b="0" kern="1200" dirty="0">
              <a:latin typeface="DFKai-SB" panose="03000509000000000000" pitchFamily="65" charset="-120"/>
              <a:ea typeface="DFKai-SB" panose="03000509000000000000" pitchFamily="65" charset="-120"/>
            </a:rPr>
            <a:t>國際創新科技中心</a:t>
          </a:r>
          <a:endParaRPr lang="zh-CN" altLang="en-US" sz="2800" b="0" kern="1200" dirty="0">
            <a:solidFill>
              <a:schemeClr val="tx1"/>
            </a:solidFill>
          </a:endParaRPr>
        </a:p>
      </dsp:txBody>
      <dsp:txXfrm>
        <a:off x="4201771" y="1177456"/>
        <a:ext cx="1165850" cy="116585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70808848-3CA6-471E-B9A2-243A429CFCF4}" type="datetimeFigureOut">
              <a:rPr lang="zh-TW" altLang="en-US" smtClean="0"/>
              <a:t>2023/7/31</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EB56ACB9-AA0A-4986-B98A-0A3E5455C1D6}" type="slidenum">
              <a:rPr lang="zh-TW" altLang="en-US" smtClean="0"/>
              <a:t>‹#›</a:t>
            </a:fld>
            <a:endParaRPr lang="zh-TW" altLang="en-US"/>
          </a:p>
        </p:txBody>
      </p:sp>
    </p:spTree>
    <p:extLst>
      <p:ext uri="{BB962C8B-B14F-4D97-AF65-F5344CB8AC3E}">
        <p14:creationId xmlns:p14="http://schemas.microsoft.com/office/powerpoint/2010/main" val="79718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411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98495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11</a:t>
            </a:fld>
            <a:endParaRPr lang="zh-TW" altLang="en-US"/>
          </a:p>
        </p:txBody>
      </p:sp>
    </p:spTree>
    <p:extLst>
      <p:ext uri="{BB962C8B-B14F-4D97-AF65-F5344CB8AC3E}">
        <p14:creationId xmlns:p14="http://schemas.microsoft.com/office/powerpoint/2010/main" val="417265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12</a:t>
            </a:fld>
            <a:endParaRPr lang="zh-TW" altLang="en-US"/>
          </a:p>
        </p:txBody>
      </p:sp>
    </p:spTree>
    <p:extLst>
      <p:ext uri="{BB962C8B-B14F-4D97-AF65-F5344CB8AC3E}">
        <p14:creationId xmlns:p14="http://schemas.microsoft.com/office/powerpoint/2010/main" val="866023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744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6888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1781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17</a:t>
            </a:fld>
            <a:endParaRPr lang="zh-TW" altLang="en-US"/>
          </a:p>
        </p:txBody>
      </p:sp>
    </p:spTree>
    <p:extLst>
      <p:ext uri="{BB962C8B-B14F-4D97-AF65-F5344CB8AC3E}">
        <p14:creationId xmlns:p14="http://schemas.microsoft.com/office/powerpoint/2010/main" val="4041352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18</a:t>
            </a:fld>
            <a:endParaRPr lang="zh-TW" altLang="en-US"/>
          </a:p>
        </p:txBody>
      </p:sp>
    </p:spTree>
    <p:extLst>
      <p:ext uri="{BB962C8B-B14F-4D97-AF65-F5344CB8AC3E}">
        <p14:creationId xmlns:p14="http://schemas.microsoft.com/office/powerpoint/2010/main" val="1190105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fontAlgn="base">
              <a:lnSpc>
                <a:spcPct val="150000"/>
              </a:lnSpc>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55153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214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a:t>
            </a:fld>
            <a:endParaRPr lang="zh-TW" altLang="en-US"/>
          </a:p>
        </p:txBody>
      </p:sp>
    </p:spTree>
    <p:extLst>
      <p:ext uri="{BB962C8B-B14F-4D97-AF65-F5344CB8AC3E}">
        <p14:creationId xmlns:p14="http://schemas.microsoft.com/office/powerpoint/2010/main" val="2278378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57968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22</a:t>
            </a:fld>
            <a:endParaRPr lang="zh-TW" altLang="en-US"/>
          </a:p>
        </p:txBody>
      </p:sp>
    </p:spTree>
    <p:extLst>
      <p:ext uri="{BB962C8B-B14F-4D97-AF65-F5344CB8AC3E}">
        <p14:creationId xmlns:p14="http://schemas.microsoft.com/office/powerpoint/2010/main" val="4030109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58268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92189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25</a:t>
            </a:fld>
            <a:endParaRPr lang="zh-TW" altLang="en-US"/>
          </a:p>
        </p:txBody>
      </p:sp>
    </p:spTree>
    <p:extLst>
      <p:ext uri="{BB962C8B-B14F-4D97-AF65-F5344CB8AC3E}">
        <p14:creationId xmlns:p14="http://schemas.microsoft.com/office/powerpoint/2010/main" val="3231767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26</a:t>
            </a:fld>
            <a:endParaRPr lang="zh-TW" altLang="en-US"/>
          </a:p>
        </p:txBody>
      </p:sp>
    </p:spTree>
    <p:extLst>
      <p:ext uri="{BB962C8B-B14F-4D97-AF65-F5344CB8AC3E}">
        <p14:creationId xmlns:p14="http://schemas.microsoft.com/office/powerpoint/2010/main" val="3930860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2690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138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29</a:t>
            </a:fld>
            <a:endParaRPr lang="zh-TW" altLang="en-US"/>
          </a:p>
        </p:txBody>
      </p:sp>
    </p:spTree>
    <p:extLst>
      <p:ext uri="{BB962C8B-B14F-4D97-AF65-F5344CB8AC3E}">
        <p14:creationId xmlns:p14="http://schemas.microsoft.com/office/powerpoint/2010/main" val="4238790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277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a:t>
            </a:fld>
            <a:endParaRPr lang="zh-TW" altLang="en-US"/>
          </a:p>
        </p:txBody>
      </p:sp>
    </p:spTree>
    <p:extLst>
      <p:ext uri="{BB962C8B-B14F-4D97-AF65-F5344CB8AC3E}">
        <p14:creationId xmlns:p14="http://schemas.microsoft.com/office/powerpoint/2010/main" val="3089916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58095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02244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34</a:t>
            </a:fld>
            <a:endParaRPr lang="zh-TW" altLang="en-US"/>
          </a:p>
        </p:txBody>
      </p:sp>
    </p:spTree>
    <p:extLst>
      <p:ext uri="{BB962C8B-B14F-4D97-AF65-F5344CB8AC3E}">
        <p14:creationId xmlns:p14="http://schemas.microsoft.com/office/powerpoint/2010/main" val="424980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35</a:t>
            </a:fld>
            <a:endParaRPr lang="zh-TW" altLang="en-US"/>
          </a:p>
        </p:txBody>
      </p:sp>
    </p:spTree>
    <p:extLst>
      <p:ext uri="{BB962C8B-B14F-4D97-AF65-F5344CB8AC3E}">
        <p14:creationId xmlns:p14="http://schemas.microsoft.com/office/powerpoint/2010/main" val="2813566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36</a:t>
            </a:fld>
            <a:endParaRPr lang="zh-TW" altLang="en-US"/>
          </a:p>
        </p:txBody>
      </p:sp>
    </p:spTree>
    <p:extLst>
      <p:ext uri="{BB962C8B-B14F-4D97-AF65-F5344CB8AC3E}">
        <p14:creationId xmlns:p14="http://schemas.microsoft.com/office/powerpoint/2010/main" val="1595780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37</a:t>
            </a:fld>
            <a:endParaRPr lang="zh-TW" altLang="en-US"/>
          </a:p>
        </p:txBody>
      </p:sp>
    </p:spTree>
    <p:extLst>
      <p:ext uri="{BB962C8B-B14F-4D97-AF65-F5344CB8AC3E}">
        <p14:creationId xmlns:p14="http://schemas.microsoft.com/office/powerpoint/2010/main" val="2054588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38</a:t>
            </a:fld>
            <a:endParaRPr lang="zh-TW" altLang="en-US"/>
          </a:p>
        </p:txBody>
      </p:sp>
    </p:spTree>
    <p:extLst>
      <p:ext uri="{BB962C8B-B14F-4D97-AF65-F5344CB8AC3E}">
        <p14:creationId xmlns:p14="http://schemas.microsoft.com/office/powerpoint/2010/main" val="1539882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39</a:t>
            </a:fld>
            <a:endParaRPr lang="zh-TW" altLang="en-US"/>
          </a:p>
        </p:txBody>
      </p:sp>
    </p:spTree>
    <p:extLst>
      <p:ext uri="{BB962C8B-B14F-4D97-AF65-F5344CB8AC3E}">
        <p14:creationId xmlns:p14="http://schemas.microsoft.com/office/powerpoint/2010/main" val="2839634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40</a:t>
            </a:fld>
            <a:endParaRPr lang="zh-TW" altLang="en-US"/>
          </a:p>
        </p:txBody>
      </p:sp>
    </p:spTree>
    <p:extLst>
      <p:ext uri="{BB962C8B-B14F-4D97-AF65-F5344CB8AC3E}">
        <p14:creationId xmlns:p14="http://schemas.microsoft.com/office/powerpoint/2010/main" val="3796956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6591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34334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10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5034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1833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45</a:t>
            </a:fld>
            <a:endParaRPr lang="zh-TW" altLang="en-US"/>
          </a:p>
        </p:txBody>
      </p:sp>
    </p:spTree>
    <p:extLst>
      <p:ext uri="{BB962C8B-B14F-4D97-AF65-F5344CB8AC3E}">
        <p14:creationId xmlns:p14="http://schemas.microsoft.com/office/powerpoint/2010/main" val="4225648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46</a:t>
            </a:fld>
            <a:endParaRPr lang="zh-TW" altLang="en-US"/>
          </a:p>
        </p:txBody>
      </p:sp>
    </p:spTree>
    <p:extLst>
      <p:ext uri="{BB962C8B-B14F-4D97-AF65-F5344CB8AC3E}">
        <p14:creationId xmlns:p14="http://schemas.microsoft.com/office/powerpoint/2010/main" val="734509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579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48</a:t>
            </a:fld>
            <a:endParaRPr lang="zh-TW" altLang="en-US"/>
          </a:p>
        </p:txBody>
      </p:sp>
    </p:spTree>
    <p:extLst>
      <p:ext uri="{BB962C8B-B14F-4D97-AF65-F5344CB8AC3E}">
        <p14:creationId xmlns:p14="http://schemas.microsoft.com/office/powerpoint/2010/main" val="3352081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36742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82375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0640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89221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52</a:t>
            </a:fld>
            <a:endParaRPr lang="zh-TW" altLang="en-US"/>
          </a:p>
        </p:txBody>
      </p:sp>
    </p:spTree>
    <p:extLst>
      <p:ext uri="{BB962C8B-B14F-4D97-AF65-F5344CB8AC3E}">
        <p14:creationId xmlns:p14="http://schemas.microsoft.com/office/powerpoint/2010/main" val="2959884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51850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54</a:t>
            </a:fld>
            <a:endParaRPr lang="zh-TW" altLang="en-US"/>
          </a:p>
        </p:txBody>
      </p:sp>
    </p:spTree>
    <p:extLst>
      <p:ext uri="{BB962C8B-B14F-4D97-AF65-F5344CB8AC3E}">
        <p14:creationId xmlns:p14="http://schemas.microsoft.com/office/powerpoint/2010/main" val="364241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75104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2333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9668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72009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59</a:t>
            </a:fld>
            <a:endParaRPr lang="zh-TW" altLang="en-US"/>
          </a:p>
        </p:txBody>
      </p:sp>
    </p:spTree>
    <p:extLst>
      <p:ext uri="{BB962C8B-B14F-4D97-AF65-F5344CB8AC3E}">
        <p14:creationId xmlns:p14="http://schemas.microsoft.com/office/powerpoint/2010/main" val="3058770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60</a:t>
            </a:fld>
            <a:endParaRPr lang="zh-TW" altLang="en-US"/>
          </a:p>
        </p:txBody>
      </p:sp>
    </p:spTree>
    <p:extLst>
      <p:ext uri="{BB962C8B-B14F-4D97-AF65-F5344CB8AC3E}">
        <p14:creationId xmlns:p14="http://schemas.microsoft.com/office/powerpoint/2010/main" val="3907177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1484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7</a:t>
            </a:fld>
            <a:endParaRPr lang="zh-TW" altLang="en-US"/>
          </a:p>
        </p:txBody>
      </p:sp>
    </p:spTree>
    <p:extLst>
      <p:ext uri="{BB962C8B-B14F-4D97-AF65-F5344CB8AC3E}">
        <p14:creationId xmlns:p14="http://schemas.microsoft.com/office/powerpoint/2010/main" val="115619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8</a:t>
            </a:fld>
            <a:endParaRPr lang="zh-TW" altLang="en-US"/>
          </a:p>
        </p:txBody>
      </p:sp>
    </p:spTree>
    <p:extLst>
      <p:ext uri="{BB962C8B-B14F-4D97-AF65-F5344CB8AC3E}">
        <p14:creationId xmlns:p14="http://schemas.microsoft.com/office/powerpoint/2010/main" val="3074064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9</a:t>
            </a:fld>
            <a:endParaRPr lang="zh-TW" altLang="en-US"/>
          </a:p>
        </p:txBody>
      </p:sp>
    </p:spTree>
    <p:extLst>
      <p:ext uri="{BB962C8B-B14F-4D97-AF65-F5344CB8AC3E}">
        <p14:creationId xmlns:p14="http://schemas.microsoft.com/office/powerpoint/2010/main" val="3927953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ltLang="zh-HK"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4F92C486-6FB0-482A-9EC9-81B67A616DD0}"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95701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ltLang="zh-HK"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HK"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Edit Master text styles</a:t>
            </a:r>
          </a:p>
        </p:txBody>
      </p:sp>
      <p:sp>
        <p:nvSpPr>
          <p:cNvPr id="5" name="Date Placeholder 4"/>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115050797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6730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ltLang="zh-HK"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3414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294730676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ltLang="zh-HK"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4614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ltLang="zh-HK"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499643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Date Placeholder 3"/>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857788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Date Placeholder 3"/>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171278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671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ltLang="zh-HK" smtClean="0"/>
              <a:t>Click to edit Master title style</a:t>
            </a:r>
            <a:endParaRPr lang="en-US" dirty="0"/>
          </a:p>
        </p:txBody>
      </p:sp>
      <p:sp>
        <p:nvSpPr>
          <p:cNvPr id="3" name="Content Placeholder 2"/>
          <p:cNvSpPr>
            <a:spLocks noGrp="1"/>
          </p:cNvSpPr>
          <p:nvPr>
            <p:ph idx="1"/>
          </p:nvPr>
        </p:nvSpPr>
        <p:spPr/>
        <p:txBody>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Date Placeholder 3"/>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24397014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998542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ltLang="zh-HK"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4"/>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390848662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7" name="Date Placeholder 6"/>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585453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dirty="0"/>
          </a:p>
        </p:txBody>
      </p:sp>
      <p:sp>
        <p:nvSpPr>
          <p:cNvPr id="3" name="Date Placeholder 2"/>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19543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539735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ltLang="zh-HK"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Edit Master text styles</a:t>
            </a:r>
          </a:p>
        </p:txBody>
      </p:sp>
      <p:sp>
        <p:nvSpPr>
          <p:cNvPr id="5" name="Date Placeholder 4"/>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75124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ltLang="zh-HK"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HK"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Edit Master text styles</a:t>
            </a:r>
          </a:p>
        </p:txBody>
      </p:sp>
      <p:sp>
        <p:nvSpPr>
          <p:cNvPr id="5" name="Date Placeholder 4"/>
          <p:cNvSpPr>
            <a:spLocks noGrp="1"/>
          </p:cNvSpPr>
          <p:nvPr>
            <p:ph type="dt" sz="half" idx="10"/>
          </p:nvPr>
        </p:nvSpPr>
        <p:spPr/>
        <p:txBody>
          <a:bodyPr/>
          <a:lstStyle/>
          <a:p>
            <a:fld id="{0029B189-945C-42AB-9651-C56E42B24DBF}" type="datetime1">
              <a:rPr lang="zh-CN" altLang="en-US" smtClean="0"/>
              <a:t>2023/7/31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120206656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53000"/>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ltLang="zh-HK"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29B189-945C-42AB-9651-C56E42B24DBF}" type="datetime1">
              <a:rPr lang="zh-CN" altLang="en-US" smtClean="0"/>
              <a:t>2023/7/31</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4145161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hyperlink" Target="https://www.yearbook.gov.hk/2019/tc/pdf/C03.pdf" TargetMode="External"/><Relationship Id="rId4" Type="http://schemas.openxmlformats.org/officeDocument/2006/relationships/hyperlink" Target="https://www.hkma.gov.hk/chi/key-functions/international-financial-centre/hong-kong-as-an-international-financial-centre/dominant-gateway-to-chin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hkexgroup.com/Media-Centre/Insight/Insight/2020/Charles-Li/And-what-of-tiny-brilliant-Hong-Kong?sc_lang=zh-HK"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tid.gov.hk/sc_chi/cepa/webcast/cepa_201904.html"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news.gov.hk/chi/2019/08/20190802/20190802_111240_825.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news.gov.hk/chi/2018/10/20181019/20181019_201647_654.html?type=category&amp;name=infrastructur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edb.gov.hk/attachment/tc/edu-system/postsecondary/policy-doc/pilot-scheme/scheme_2021/booklet_2021.pdf"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hkma.gov.hk/chi/news-and-media/speeches/1998/11/speech_231198b/"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hyperlink" Target="https://www.youtube.com/watch?v=6N5vEbhODdY" TargetMode="External"/><Relationship Id="rId4" Type="http://schemas.openxmlformats.org/officeDocument/2006/relationships/hyperlink" Target="https://www.hkma.gov.hk/chi/news-and-media/insight/2019/09/2019091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hyperlink" Target="https://gzmtr.com/ygwm/dyhyw/wykfyjy/"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bayarea.gov.hk/tc/opportunities/youth.html" TargetMode="External"/><Relationship Id="rId7"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ctrTitle"/>
          </p:nvPr>
        </p:nvSpPr>
        <p:spPr>
          <a:xfrm>
            <a:off x="402890" y="2759826"/>
            <a:ext cx="11534186" cy="2460717"/>
          </a:xfrm>
        </p:spPr>
        <p:txBody>
          <a:bodyPr>
            <a:normAutofit fontScale="90000"/>
          </a:bodyPr>
          <a:lstStyle/>
          <a:p>
            <a:pPr algn="l"/>
            <a:r>
              <a:rPr lang="en-US" altLang="zh-CN" sz="4800" dirty="0">
                <a:latin typeface="微软雅黑" panose="020B0503020204020204" pitchFamily="34" charset="-122"/>
                <a:ea typeface="微软雅黑" panose="020B0503020204020204" pitchFamily="34" charset="-122"/>
              </a:rPr>
              <a:t/>
            </a:r>
            <a:br>
              <a:rPr lang="en-US" altLang="zh-CN" sz="4800" dirty="0">
                <a:latin typeface="微软雅黑" panose="020B0503020204020204" pitchFamily="34" charset="-122"/>
                <a:ea typeface="微软雅黑" panose="020B0503020204020204" pitchFamily="34" charset="-122"/>
              </a:rPr>
            </a:br>
            <a:r>
              <a:rPr lang="en-US" altLang="zh-CN" sz="4800" dirty="0">
                <a:latin typeface="微软雅黑" panose="020B0503020204020204" pitchFamily="34" charset="-122"/>
                <a:ea typeface="微软雅黑" panose="020B0503020204020204" pitchFamily="34" charset="-122"/>
              </a:rPr>
              <a:t/>
            </a:r>
            <a:br>
              <a:rPr lang="en-US" altLang="zh-CN" sz="4800" dirty="0">
                <a:latin typeface="微软雅黑" panose="020B0503020204020204" pitchFamily="34" charset="-122"/>
                <a:ea typeface="微软雅黑" panose="020B0503020204020204" pitchFamily="34" charset="-122"/>
              </a:rPr>
            </a:br>
            <a:r>
              <a:rPr lang="zh-TW" altLang="en-US" sz="3600" b="1"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學習重點</a:t>
            </a:r>
            <a:r>
              <a:rPr lang="en-US" altLang="zh-TW" sz="3600" b="1"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en-US" altLang="zh-CN" sz="3600" b="1"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
            </a:r>
            <a:br>
              <a:rPr lang="en-US" altLang="zh-CN" sz="3600" b="1"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br>
            <a:r>
              <a:rPr lang="en-US" altLang="zh-CN" sz="3600" b="1" dirty="0" smtClean="0">
                <a:latin typeface="DFKai-SB" panose="03000509000000000000" pitchFamily="65" charset="-120"/>
                <a:ea typeface="DFKai-SB" panose="03000509000000000000" pitchFamily="65" charset="-120"/>
                <a:cs typeface="Times New Roman" panose="02020603050405020304" pitchFamily="18" charset="0"/>
              </a:rPr>
              <a:t/>
            </a:r>
            <a:br>
              <a:rPr lang="en-US" altLang="zh-CN" sz="3600" b="1" dirty="0" smtClean="0">
                <a:latin typeface="DFKai-SB" panose="03000509000000000000" pitchFamily="65" charset="-120"/>
                <a:ea typeface="DFKai-SB" panose="03000509000000000000" pitchFamily="65" charset="-120"/>
                <a:cs typeface="Times New Roman" panose="02020603050405020304" pitchFamily="18" charset="0"/>
              </a:rPr>
            </a:br>
            <a:r>
              <a:rPr lang="zh-TW" altLang="en-US" sz="3300" dirty="0" smtClean="0">
                <a:solidFill>
                  <a:schemeClr val="tx1"/>
                </a:solidFill>
                <a:latin typeface="DFKai-SB" panose="03000509000000000000" pitchFamily="65" charset="-120"/>
                <a:ea typeface="DFKai-SB" panose="03000509000000000000" pitchFamily="65" charset="-120"/>
              </a:rPr>
              <a:t>香港</a:t>
            </a:r>
            <a:r>
              <a:rPr lang="zh-TW" altLang="en-US" sz="3300" dirty="0">
                <a:solidFill>
                  <a:schemeClr val="tx1"/>
                </a:solidFill>
                <a:latin typeface="DFKai-SB" panose="03000509000000000000" pitchFamily="65" charset="-120"/>
                <a:ea typeface="DFKai-SB" panose="03000509000000000000" pitchFamily="65" charset="-120"/>
              </a:rPr>
              <a:t>特別行政區參與國家事務的</a:t>
            </a:r>
            <a:r>
              <a:rPr lang="zh-TW" altLang="en-US" sz="3300" dirty="0" smtClean="0">
                <a:solidFill>
                  <a:schemeClr val="tx1"/>
                </a:solidFill>
                <a:latin typeface="DFKai-SB" panose="03000509000000000000" pitchFamily="65" charset="-120"/>
                <a:ea typeface="DFKai-SB" panose="03000509000000000000" pitchFamily="65" charset="-120"/>
              </a:rPr>
              <a:t>裨益及</a:t>
            </a:r>
            <a:r>
              <a:rPr lang="zh-TW" altLang="en-US" sz="3300" dirty="0">
                <a:solidFill>
                  <a:schemeClr val="tx1"/>
                </a:solidFill>
                <a:latin typeface="DFKai-SB" panose="03000509000000000000" pitchFamily="65" charset="-120"/>
                <a:ea typeface="DFKai-SB" panose="03000509000000000000" pitchFamily="65" charset="-120"/>
              </a:rPr>
              <a:t>貢獻</a:t>
            </a:r>
            <a:r>
              <a:rPr lang="zh-TW" altLang="en-US" sz="3300" dirty="0" smtClean="0">
                <a:solidFill>
                  <a:schemeClr val="tx1"/>
                </a:solidFill>
                <a:latin typeface="DFKai-SB" panose="03000509000000000000" pitchFamily="65" charset="-120"/>
                <a:ea typeface="DFKai-SB" panose="03000509000000000000" pitchFamily="65" charset="-120"/>
              </a:rPr>
              <a:t>：</a:t>
            </a:r>
            <a:r>
              <a:rPr lang="en-US" altLang="zh-TW" sz="3300" dirty="0" smtClean="0">
                <a:solidFill>
                  <a:schemeClr val="tx1"/>
                </a:solidFill>
                <a:latin typeface="DFKai-SB" panose="03000509000000000000" pitchFamily="65" charset="-120"/>
                <a:ea typeface="DFKai-SB" panose="03000509000000000000" pitchFamily="65" charset="-120"/>
              </a:rPr>
              <a:t/>
            </a:r>
            <a:br>
              <a:rPr lang="en-US" altLang="zh-TW" sz="3300" dirty="0" smtClean="0">
                <a:solidFill>
                  <a:schemeClr val="tx1"/>
                </a:solidFill>
                <a:latin typeface="DFKai-SB" panose="03000509000000000000" pitchFamily="65" charset="-120"/>
                <a:ea typeface="DFKai-SB" panose="03000509000000000000" pitchFamily="65" charset="-120"/>
              </a:rPr>
            </a:br>
            <a:r>
              <a:rPr lang="zh-TW" altLang="en-US" sz="3300" dirty="0">
                <a:solidFill>
                  <a:schemeClr val="tx1"/>
                </a:solidFill>
                <a:latin typeface="DFKai-SB" panose="03000509000000000000" pitchFamily="65" charset="-120"/>
                <a:ea typeface="DFKai-SB" panose="03000509000000000000" pitchFamily="65" charset="-120"/>
              </a:rPr>
              <a:t/>
            </a:r>
            <a:br>
              <a:rPr lang="zh-TW" altLang="en-US" sz="3300" dirty="0">
                <a:solidFill>
                  <a:schemeClr val="tx1"/>
                </a:solidFill>
                <a:latin typeface="DFKai-SB" panose="03000509000000000000" pitchFamily="65" charset="-120"/>
                <a:ea typeface="DFKai-SB" panose="03000509000000000000" pitchFamily="65" charset="-120"/>
              </a:rPr>
            </a:br>
            <a:r>
              <a:rPr lang="zh-TW" altLang="en-US" sz="3300" dirty="0" smtClean="0">
                <a:solidFill>
                  <a:schemeClr val="tx1"/>
                </a:solidFill>
                <a:latin typeface="DFKai-SB" panose="03000509000000000000" pitchFamily="65" charset="-120"/>
                <a:ea typeface="DFKai-SB" panose="03000509000000000000" pitchFamily="65" charset="-120"/>
              </a:rPr>
              <a:t>裨益</a:t>
            </a:r>
            <a:r>
              <a:rPr lang="zh-TW" altLang="en-US" sz="3300" dirty="0">
                <a:solidFill>
                  <a:schemeClr val="tx1"/>
                </a:solidFill>
                <a:latin typeface="DFKai-SB" panose="03000509000000000000" pitchFamily="65" charset="-120"/>
                <a:ea typeface="DFKai-SB" panose="03000509000000000000" pitchFamily="65" charset="-120"/>
              </a:rPr>
              <a:t>：國家支持香港發展的政策</a:t>
            </a:r>
            <a:r>
              <a:rPr lang="zh-TW" altLang="en-US" sz="3300" dirty="0" smtClean="0">
                <a:solidFill>
                  <a:schemeClr val="tx1"/>
                </a:solidFill>
                <a:latin typeface="DFKai-SB" panose="03000509000000000000" pitchFamily="65" charset="-120"/>
                <a:ea typeface="DFKai-SB" panose="03000509000000000000" pitchFamily="65" charset="-120"/>
              </a:rPr>
              <a:t>；讓</a:t>
            </a:r>
            <a:r>
              <a:rPr lang="zh-TW" altLang="en-US" sz="3300" dirty="0">
                <a:solidFill>
                  <a:schemeClr val="tx1"/>
                </a:solidFill>
                <a:latin typeface="DFKai-SB" panose="03000509000000000000" pitchFamily="65" charset="-120"/>
                <a:ea typeface="DFKai-SB" panose="03000509000000000000" pitchFamily="65" charset="-120"/>
              </a:rPr>
              <a:t>香港具備「一國兩制」的</a:t>
            </a:r>
            <a:r>
              <a:rPr lang="zh-TW" altLang="en-US" sz="3300" dirty="0" smtClean="0">
                <a:solidFill>
                  <a:schemeClr val="tx1"/>
                </a:solidFill>
                <a:latin typeface="DFKai-SB" panose="03000509000000000000" pitchFamily="65" charset="-120"/>
                <a:ea typeface="DFKai-SB" panose="03000509000000000000" pitchFamily="65" charset="-120"/>
              </a:rPr>
              <a:t>優勢</a:t>
            </a:r>
            <a:r>
              <a:rPr lang="en-US" altLang="zh-TW" sz="3300" dirty="0" smtClean="0">
                <a:solidFill>
                  <a:schemeClr val="tx1"/>
                </a:solidFill>
                <a:latin typeface="DFKai-SB" panose="03000509000000000000" pitchFamily="65" charset="-120"/>
                <a:ea typeface="DFKai-SB" panose="03000509000000000000" pitchFamily="65" charset="-120"/>
              </a:rPr>
              <a:t/>
            </a:r>
            <a:br>
              <a:rPr lang="en-US" altLang="zh-TW" sz="3300" dirty="0" smtClean="0">
                <a:solidFill>
                  <a:schemeClr val="tx1"/>
                </a:solidFill>
                <a:latin typeface="DFKai-SB" panose="03000509000000000000" pitchFamily="65" charset="-120"/>
                <a:ea typeface="DFKai-SB" panose="03000509000000000000" pitchFamily="65" charset="-120"/>
              </a:rPr>
            </a:br>
            <a:r>
              <a:rPr lang="zh-TW" altLang="en-US" sz="3300" dirty="0" smtClean="0">
                <a:solidFill>
                  <a:schemeClr val="tx1"/>
                </a:solidFill>
                <a:latin typeface="DFKai-SB" panose="03000509000000000000" pitchFamily="65" charset="-120"/>
                <a:ea typeface="DFKai-SB" panose="03000509000000000000" pitchFamily="65" charset="-120"/>
              </a:rPr>
              <a:t>貢獻</a:t>
            </a:r>
            <a:r>
              <a:rPr lang="zh-TW" altLang="en-US" sz="3300" dirty="0">
                <a:solidFill>
                  <a:schemeClr val="tx1"/>
                </a:solidFill>
                <a:latin typeface="DFKai-SB" panose="03000509000000000000" pitchFamily="65" charset="-120"/>
                <a:ea typeface="DFKai-SB" panose="03000509000000000000" pitchFamily="65" charset="-120"/>
              </a:rPr>
              <a:t>：香港在不同範疇推動內地</a:t>
            </a:r>
            <a:r>
              <a:rPr lang="zh-TW" altLang="en-US" sz="3300" dirty="0" smtClean="0">
                <a:solidFill>
                  <a:schemeClr val="tx1"/>
                </a:solidFill>
                <a:latin typeface="DFKai-SB" panose="03000509000000000000" pitchFamily="65" charset="-120"/>
                <a:ea typeface="DFKai-SB" panose="03000509000000000000" pitchFamily="65" charset="-120"/>
              </a:rPr>
              <a:t>發展及</a:t>
            </a:r>
            <a:r>
              <a:rPr lang="zh-TW" altLang="en-US" sz="3300" dirty="0">
                <a:solidFill>
                  <a:schemeClr val="tx1"/>
                </a:solidFill>
                <a:latin typeface="DFKai-SB" panose="03000509000000000000" pitchFamily="65" charset="-120"/>
                <a:ea typeface="DFKai-SB" panose="03000509000000000000" pitchFamily="65" charset="-120"/>
              </a:rPr>
              <a:t>交流；捐款賑災或支援內地</a:t>
            </a:r>
            <a:r>
              <a:rPr lang="zh-TW" altLang="en-US" sz="3300" dirty="0" smtClean="0">
                <a:solidFill>
                  <a:schemeClr val="tx1"/>
                </a:solidFill>
                <a:latin typeface="DFKai-SB" panose="03000509000000000000" pitchFamily="65" charset="-120"/>
                <a:ea typeface="DFKai-SB" panose="03000509000000000000" pitchFamily="65" charset="-120"/>
              </a:rPr>
              <a:t>發展</a:t>
            </a:r>
            <a:r>
              <a:rPr lang="zh-TW" altLang="en-US" sz="3300" dirty="0">
                <a:solidFill>
                  <a:schemeClr val="tx1"/>
                </a:solidFill>
                <a:latin typeface="DFKai-SB" panose="03000509000000000000" pitchFamily="65" charset="-120"/>
                <a:ea typeface="DFKai-SB" panose="03000509000000000000" pitchFamily="65" charset="-120"/>
              </a:rPr>
              <a:t>中地區的需要</a:t>
            </a:r>
            <a:endParaRPr lang="zh-CN" altLang="en-US" sz="3300" dirty="0">
              <a:solidFill>
                <a:schemeClr val="tx1"/>
              </a:solidFill>
              <a:latin typeface="DFKai-SB" panose="03000509000000000000" pitchFamily="65" charset="-120"/>
              <a:ea typeface="DFKai-SB" panose="03000509000000000000" pitchFamily="65" charset="-120"/>
            </a:endParaRPr>
          </a:p>
        </p:txBody>
      </p:sp>
      <p:sp>
        <p:nvSpPr>
          <p:cNvPr id="5" name="Rectangle 4"/>
          <p:cNvSpPr/>
          <p:nvPr/>
        </p:nvSpPr>
        <p:spPr>
          <a:xfrm>
            <a:off x="99752" y="99753"/>
            <a:ext cx="6455109" cy="1200329"/>
          </a:xfrm>
          <a:prstGeom prst="rect">
            <a:avLst/>
          </a:prstGeom>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公民與社會發展科</a:t>
            </a: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主題</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一國兩制」下的</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香港</a:t>
            </a:r>
            <a:endParaRPr kumimoji="0" lang="en-US" altLang="zh-TW"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課題：</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家情況與國民身份認同</a:t>
            </a:r>
            <a:endPar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Rectangle 5"/>
          <p:cNvSpPr/>
          <p:nvPr/>
        </p:nvSpPr>
        <p:spPr>
          <a:xfrm>
            <a:off x="4756425" y="6042025"/>
            <a:ext cx="2262158" cy="646331"/>
          </a:xfrm>
          <a:prstGeom prst="rect">
            <a:avLst/>
          </a:prstGeom>
        </p:spPr>
        <p:txBody>
          <a:bodyPr wrap="none">
            <a:spAutoFit/>
          </a:bodyPr>
          <a:lstStyle/>
          <a:p>
            <a:r>
              <a:rPr lang="en-US" altLang="zh-TW" sz="3600" dirty="0" smtClean="0">
                <a:latin typeface="Times New Roman" panose="02020603050405020304" pitchFamily="18" charset="0"/>
                <a:ea typeface="DFKai-SB" panose="03000509000000000000" pitchFamily="65" charset="-120"/>
                <a:cs typeface="Times New Roman" panose="02020603050405020304" pitchFamily="18" charset="0"/>
              </a:rPr>
              <a:t>2023</a:t>
            </a:r>
            <a:r>
              <a:rPr lang="zh-TW" altLang="en-US" sz="36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600" dirty="0">
                <a:latin typeface="Times New Roman" panose="02020603050405020304" pitchFamily="18" charset="0"/>
                <a:ea typeface="DFKai-SB" panose="03000509000000000000" pitchFamily="65" charset="-120"/>
                <a:cs typeface="Times New Roman" panose="02020603050405020304" pitchFamily="18" charset="0"/>
              </a:rPr>
              <a:t>8</a:t>
            </a:r>
            <a:r>
              <a:rPr lang="zh-TW" altLang="en-US" sz="3600" dirty="0" smtClean="0">
                <a:latin typeface="Times New Roman" panose="02020603050405020304" pitchFamily="18" charset="0"/>
                <a:ea typeface="DFKai-SB" panose="03000509000000000000" pitchFamily="65" charset="-120"/>
                <a:cs typeface="Times New Roman" panose="02020603050405020304" pitchFamily="18" charset="0"/>
              </a:rPr>
              <a:t>月</a:t>
            </a:r>
            <a:endParaRPr lang="en-US" sz="36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30061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任意多边形 7"/>
          <p:cNvSpPr/>
          <p:nvPr/>
        </p:nvSpPr>
        <p:spPr>
          <a:xfrm>
            <a:off x="55328" y="2144217"/>
            <a:ext cx="11806933" cy="4643328"/>
          </a:xfrm>
          <a:custGeom>
            <a:avLst/>
            <a:gdLst>
              <a:gd name="connsiteX0" fmla="*/ 0 w 9144000"/>
              <a:gd name="connsiteY0" fmla="*/ 1 h 2686025"/>
              <a:gd name="connsiteX1" fmla="*/ 0 w 9144000"/>
              <a:gd name="connsiteY1" fmla="*/ 1 h 2686025"/>
              <a:gd name="connsiteX2" fmla="*/ 0 w 9144000"/>
              <a:gd name="connsiteY2" fmla="*/ 1251595 h 2686025"/>
              <a:gd name="connsiteX3" fmla="*/ 9144000 w 9144000"/>
              <a:gd name="connsiteY3" fmla="*/ 1251595 h 2686025"/>
              <a:gd name="connsiteX4" fmla="*/ 9144000 w 9144000"/>
              <a:gd name="connsiteY4" fmla="*/ 1434430 h 2686025"/>
              <a:gd name="connsiteX5" fmla="*/ 0 w 9144000"/>
              <a:gd name="connsiteY5" fmla="*/ 1434430 h 2686025"/>
              <a:gd name="connsiteX6" fmla="*/ 0 w 9144000"/>
              <a:gd name="connsiteY6" fmla="*/ 2686025 h 2686025"/>
              <a:gd name="connsiteX7" fmla="*/ 0 w 9144000"/>
              <a:gd name="connsiteY7" fmla="*/ 2686025 h 2686025"/>
              <a:gd name="connsiteX8" fmla="*/ 0 w 9144000"/>
              <a:gd name="connsiteY8" fmla="*/ 0 h 2686025"/>
              <a:gd name="connsiteX9" fmla="*/ 9144000 w 9144000"/>
              <a:gd name="connsiteY9" fmla="*/ 0 h 2686025"/>
              <a:gd name="connsiteX10" fmla="*/ 9144000 w 9144000"/>
              <a:gd name="connsiteY10" fmla="*/ 1 h 2686025"/>
              <a:gd name="connsiteX11" fmla="*/ 0 w 9144000"/>
              <a:gd name="connsiteY11" fmla="*/ 1 h 26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2686025">
                <a:moveTo>
                  <a:pt x="0" y="1"/>
                </a:moveTo>
                <a:lnTo>
                  <a:pt x="0" y="1"/>
                </a:lnTo>
                <a:lnTo>
                  <a:pt x="0" y="1251595"/>
                </a:lnTo>
                <a:lnTo>
                  <a:pt x="9144000" y="1251595"/>
                </a:lnTo>
                <a:lnTo>
                  <a:pt x="9144000" y="1434430"/>
                </a:lnTo>
                <a:lnTo>
                  <a:pt x="0" y="1434430"/>
                </a:lnTo>
                <a:lnTo>
                  <a:pt x="0" y="2686025"/>
                </a:lnTo>
                <a:lnTo>
                  <a:pt x="0" y="2686025"/>
                </a:lnTo>
                <a:close/>
                <a:moveTo>
                  <a:pt x="0" y="0"/>
                </a:moveTo>
                <a:lnTo>
                  <a:pt x="9144000" y="0"/>
                </a:lnTo>
                <a:lnTo>
                  <a:pt x="9144000" y="1"/>
                </a:lnTo>
                <a:lnTo>
                  <a:pt x="0" y="1"/>
                </a:lnTo>
                <a:close/>
              </a:path>
            </a:pathLst>
          </a:custGeom>
          <a:ln/>
        </p:spPr>
        <p:style>
          <a:lnRef idx="3">
            <a:schemeClr val="lt1"/>
          </a:lnRef>
          <a:fillRef idx="1">
            <a:schemeClr val="accent4"/>
          </a:fillRef>
          <a:effectRef idx="1">
            <a:schemeClr val="accent4"/>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 name="组合 8"/>
          <p:cNvGrpSpPr/>
          <p:nvPr/>
        </p:nvGrpSpPr>
        <p:grpSpPr>
          <a:xfrm>
            <a:off x="2442372" y="4193309"/>
            <a:ext cx="445236" cy="445236"/>
            <a:chOff x="612948" y="3577580"/>
            <a:chExt cx="333927" cy="333927"/>
          </a:xfrm>
          <a:solidFill>
            <a:schemeClr val="bg1"/>
          </a:solidFill>
        </p:grpSpPr>
        <p:sp>
          <p:nvSpPr>
            <p:cNvPr id="10" name="椭圆 9"/>
            <p:cNvSpPr/>
            <p:nvPr/>
          </p:nvSpPr>
          <p:spPr>
            <a:xfrm>
              <a:off x="612948" y="3577580"/>
              <a:ext cx="333927" cy="3339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椭圆 10"/>
            <p:cNvSpPr/>
            <p:nvPr/>
          </p:nvSpPr>
          <p:spPr>
            <a:xfrm>
              <a:off x="667368" y="3632001"/>
              <a:ext cx="225086" cy="2250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 name="组合 14"/>
          <p:cNvGrpSpPr/>
          <p:nvPr/>
        </p:nvGrpSpPr>
        <p:grpSpPr>
          <a:xfrm>
            <a:off x="5927069" y="4259003"/>
            <a:ext cx="445236" cy="445236"/>
            <a:chOff x="612948" y="3577580"/>
            <a:chExt cx="333927" cy="333927"/>
          </a:xfrm>
          <a:solidFill>
            <a:schemeClr val="bg2"/>
          </a:solidFill>
        </p:grpSpPr>
        <p:sp>
          <p:nvSpPr>
            <p:cNvPr id="16" name="椭圆 15"/>
            <p:cNvSpPr/>
            <p:nvPr/>
          </p:nvSpPr>
          <p:spPr>
            <a:xfrm>
              <a:off x="612948" y="3577580"/>
              <a:ext cx="333927" cy="3339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椭圆 16"/>
            <p:cNvSpPr/>
            <p:nvPr/>
          </p:nvSpPr>
          <p:spPr>
            <a:xfrm>
              <a:off x="667368" y="3632001"/>
              <a:ext cx="225086" cy="2250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8" name="组合 17"/>
          <p:cNvGrpSpPr/>
          <p:nvPr/>
        </p:nvGrpSpPr>
        <p:grpSpPr>
          <a:xfrm>
            <a:off x="9713225" y="4277339"/>
            <a:ext cx="445236" cy="445236"/>
            <a:chOff x="612948" y="3577580"/>
            <a:chExt cx="333927" cy="333927"/>
          </a:xfrm>
          <a:solidFill>
            <a:schemeClr val="tx2"/>
          </a:solidFill>
        </p:grpSpPr>
        <p:sp>
          <p:nvSpPr>
            <p:cNvPr id="19" name="椭圆 18"/>
            <p:cNvSpPr/>
            <p:nvPr/>
          </p:nvSpPr>
          <p:spPr>
            <a:xfrm>
              <a:off x="612948" y="3577580"/>
              <a:ext cx="333927" cy="3339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椭圆 19"/>
            <p:cNvSpPr/>
            <p:nvPr/>
          </p:nvSpPr>
          <p:spPr>
            <a:xfrm>
              <a:off x="667368" y="3632001"/>
              <a:ext cx="225086" cy="2250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35" name="组合 34"/>
          <p:cNvGrpSpPr/>
          <p:nvPr/>
        </p:nvGrpSpPr>
        <p:grpSpPr>
          <a:xfrm>
            <a:off x="1387580" y="1714511"/>
            <a:ext cx="2512784" cy="2385586"/>
            <a:chOff x="1519502" y="943378"/>
            <a:chExt cx="1089941" cy="1327886"/>
          </a:xfrm>
          <a:solidFill>
            <a:schemeClr val="bg2"/>
          </a:solidFill>
        </p:grpSpPr>
        <p:sp>
          <p:nvSpPr>
            <p:cNvPr id="40" name="等腰三角形 80"/>
            <p:cNvSpPr/>
            <p:nvPr/>
          </p:nvSpPr>
          <p:spPr>
            <a:xfrm flipV="1">
              <a:off x="1519502" y="943378"/>
              <a:ext cx="1089941" cy="132788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9770"/>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1578431" y="1163876"/>
              <a:ext cx="993143" cy="599611"/>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3200" b="0" i="0" u="none" strike="noStrike" kern="1200" cap="none" spc="0" normalizeH="0" baseline="0" noProof="0" dirty="0" smtClean="0">
                  <a:ln>
                    <a:noFill/>
                  </a:ln>
                  <a:solidFill>
                    <a:srgbClr val="FFFF00"/>
                  </a:solidFill>
                  <a:effectLst/>
                  <a:uLnTx/>
                  <a:uFillTx/>
                  <a:latin typeface="DFKai-SB" panose="03000509000000000000" pitchFamily="65" charset="-120"/>
                  <a:ea typeface="DFKai-SB" panose="03000509000000000000" pitchFamily="65" charset="-120"/>
                  <a:cs typeface="Arial" pitchFamily="34" charset="0"/>
                </a:rPr>
                <a:t>開通</a:t>
              </a:r>
              <a:endParaRPr kumimoji="0" lang="en-US" altLang="zh-CN" sz="3200" b="0" i="0" u="none" strike="noStrike" kern="1200" cap="none" spc="0" normalizeH="0" baseline="0" noProof="0" dirty="0">
                <a:ln>
                  <a:noFill/>
                </a:ln>
                <a:solidFill>
                  <a:srgbClr val="FFFF00"/>
                </a:solidFill>
                <a:effectLst/>
                <a:uLnTx/>
                <a:uFillTx/>
                <a:latin typeface="DFKai-SB" panose="03000509000000000000" pitchFamily="65" charset="-120"/>
                <a:ea typeface="DFKai-SB" panose="03000509000000000000" pitchFamily="65" charset="-120"/>
                <a:cs typeface="Arial"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3200" b="0" i="0" u="none" strike="noStrike" kern="1200" cap="none" spc="0" normalizeH="0" baseline="0" noProof="0" dirty="0" smtClean="0">
                  <a:ln>
                    <a:noFill/>
                  </a:ln>
                  <a:solidFill>
                    <a:srgbClr val="FFFF00"/>
                  </a:solidFill>
                  <a:effectLst/>
                  <a:uLnTx/>
                  <a:uFillTx/>
                  <a:latin typeface="DFKai-SB" panose="03000509000000000000" pitchFamily="65" charset="-120"/>
                  <a:ea typeface="DFKai-SB" panose="03000509000000000000" pitchFamily="65" charset="-120"/>
                  <a:cs typeface="Arial" pitchFamily="34" charset="0"/>
                </a:rPr>
                <a:t>滬港通</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endParaRPr kumimoji="0" lang="en-US" altLang="zh-CN" sz="3200" b="0" i="0" u="none" strike="noStrike" kern="1200" cap="none" spc="0" normalizeH="0" baseline="0" noProof="0" dirty="0">
                <a:ln>
                  <a:noFill/>
                </a:ln>
                <a:solidFill>
                  <a:srgbClr val="FFFF00"/>
                </a:solidFill>
                <a:effectLst/>
                <a:uLnTx/>
                <a:uFillTx/>
                <a:latin typeface="DFKai-SB" panose="03000509000000000000" pitchFamily="65" charset="-120"/>
                <a:ea typeface="DFKai-SB" panose="03000509000000000000" pitchFamily="65" charset="-120"/>
                <a:cs typeface="Arial" pitchFamily="34" charset="0"/>
              </a:endParaRPr>
            </a:p>
          </p:txBody>
        </p:sp>
      </p:grpSp>
      <p:sp>
        <p:nvSpPr>
          <p:cNvPr id="58" name="矩形 57">
            <a:extLst>
              <a:ext uri="{FF2B5EF4-FFF2-40B4-BE49-F238E27FC236}">
                <a16:creationId xmlns:a16="http://schemas.microsoft.com/office/drawing/2014/main" id="{E8D11274-53CF-4BED-A0F2-BB7423A7F5A3}"/>
              </a:ext>
            </a:extLst>
          </p:cNvPr>
          <p:cNvSpPr/>
          <p:nvPr/>
        </p:nvSpPr>
        <p:spPr>
          <a:xfrm>
            <a:off x="4428659" y="4864303"/>
            <a:ext cx="3574868" cy="1384995"/>
          </a:xfrm>
          <a:prstGeom prst="rect">
            <a:avLst/>
          </a:prstGeom>
        </p:spPr>
        <p:txBody>
          <a:bodyPr wrap="square">
            <a:spAutoFit/>
          </a:bodyPr>
          <a:lstStyle/>
          <a:p>
            <a:pPr lvl="0" defTabSz="457200">
              <a:lnSpc>
                <a:spcPct val="150000"/>
              </a:lnSpc>
              <a:defRPr/>
            </a:pPr>
            <a:r>
              <a:rPr kumimoji="0" lang="zh-CN" altLang="en-US" sz="18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en-US" altLang="zh-CN"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深圳和香港股票市場實現互聯互通</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0" name="矩形 59">
            <a:extLst>
              <a:ext uri="{FF2B5EF4-FFF2-40B4-BE49-F238E27FC236}">
                <a16:creationId xmlns:a16="http://schemas.microsoft.com/office/drawing/2014/main" id="{414AC320-F821-42AF-907D-200B696EFD53}"/>
              </a:ext>
            </a:extLst>
          </p:cNvPr>
          <p:cNvSpPr/>
          <p:nvPr/>
        </p:nvSpPr>
        <p:spPr>
          <a:xfrm>
            <a:off x="706582" y="4821267"/>
            <a:ext cx="3540175" cy="1384995"/>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2014</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上海和香港股票市場實現互聯互通</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2" name="矩形 61">
            <a:extLst>
              <a:ext uri="{FF2B5EF4-FFF2-40B4-BE49-F238E27FC236}">
                <a16:creationId xmlns:a16="http://schemas.microsoft.com/office/drawing/2014/main" id="{D5152337-F976-4B8A-A2FC-91173C357D69}"/>
              </a:ext>
            </a:extLst>
          </p:cNvPr>
          <p:cNvSpPr/>
          <p:nvPr/>
        </p:nvSpPr>
        <p:spPr>
          <a:xfrm>
            <a:off x="8252297" y="4943520"/>
            <a:ext cx="3424561" cy="1384995"/>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2017</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投資者可以由香港購買內地債券</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63" name="组合 62">
            <a:extLst>
              <a:ext uri="{FF2B5EF4-FFF2-40B4-BE49-F238E27FC236}">
                <a16:creationId xmlns:a16="http://schemas.microsoft.com/office/drawing/2014/main" id="{6610C7A4-FE28-4F2F-B680-8ABC7CB43EA5}"/>
              </a:ext>
            </a:extLst>
          </p:cNvPr>
          <p:cNvGrpSpPr/>
          <p:nvPr/>
        </p:nvGrpSpPr>
        <p:grpSpPr>
          <a:xfrm>
            <a:off x="4913119" y="1714511"/>
            <a:ext cx="2518634" cy="2508212"/>
            <a:chOff x="1493568" y="909219"/>
            <a:chExt cx="1089941" cy="1327886"/>
          </a:xfrm>
          <a:solidFill>
            <a:schemeClr val="bg2"/>
          </a:solidFill>
        </p:grpSpPr>
        <p:sp>
          <p:nvSpPr>
            <p:cNvPr id="64" name="等腰三角形 80">
              <a:extLst>
                <a:ext uri="{FF2B5EF4-FFF2-40B4-BE49-F238E27FC236}">
                  <a16:creationId xmlns:a16="http://schemas.microsoft.com/office/drawing/2014/main" id="{141628ED-0ACF-4378-8428-AE273A808349}"/>
                </a:ext>
              </a:extLst>
            </p:cNvPr>
            <p:cNvSpPr/>
            <p:nvPr/>
          </p:nvSpPr>
          <p:spPr>
            <a:xfrm flipV="1">
              <a:off x="1493568" y="909219"/>
              <a:ext cx="1089941" cy="132788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9770"/>
                </a:solidFill>
                <a:effectLst/>
                <a:uLnTx/>
                <a:uFillTx/>
                <a:latin typeface="微软雅黑" panose="020B0503020204020204" pitchFamily="34" charset="-122"/>
                <a:ea typeface="微软雅黑" panose="020B0503020204020204" pitchFamily="34" charset="-122"/>
                <a:cs typeface="+mn-cs"/>
              </a:endParaRPr>
            </a:p>
          </p:txBody>
        </p:sp>
        <p:sp>
          <p:nvSpPr>
            <p:cNvPr id="65" name="矩形 64">
              <a:extLst>
                <a:ext uri="{FF2B5EF4-FFF2-40B4-BE49-F238E27FC236}">
                  <a16:creationId xmlns:a16="http://schemas.microsoft.com/office/drawing/2014/main" id="{1E615551-C46C-46C7-A2A3-664046EA0540}"/>
                </a:ext>
              </a:extLst>
            </p:cNvPr>
            <p:cNvSpPr/>
            <p:nvPr/>
          </p:nvSpPr>
          <p:spPr>
            <a:xfrm>
              <a:off x="1590366" y="1164256"/>
              <a:ext cx="993143" cy="57029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3200" b="0" i="0" u="none" strike="noStrike" kern="1200" cap="none" spc="0" normalizeH="0" baseline="0" noProof="0" dirty="0" smtClean="0">
                  <a:ln>
                    <a:noFill/>
                  </a:ln>
                  <a:solidFill>
                    <a:srgbClr val="FFFF00"/>
                  </a:solidFill>
                  <a:effectLst/>
                  <a:uLnTx/>
                  <a:uFillTx/>
                  <a:latin typeface="DFKai-SB" panose="03000509000000000000" pitchFamily="65" charset="-120"/>
                  <a:ea typeface="DFKai-SB" panose="03000509000000000000" pitchFamily="65" charset="-120"/>
                  <a:cs typeface="Arial" pitchFamily="34" charset="0"/>
                </a:rPr>
                <a:t>開通</a:t>
              </a:r>
              <a:endParaRPr kumimoji="0" lang="en-US" altLang="zh-CN" sz="3200" b="0" i="0" u="none" strike="noStrike" kern="1200" cap="none" spc="0" normalizeH="0" baseline="0" noProof="0" dirty="0">
                <a:ln>
                  <a:noFill/>
                </a:ln>
                <a:solidFill>
                  <a:srgbClr val="FFFF00"/>
                </a:solidFill>
                <a:effectLst/>
                <a:uLnTx/>
                <a:uFillTx/>
                <a:latin typeface="DFKai-SB" panose="03000509000000000000" pitchFamily="65" charset="-120"/>
                <a:ea typeface="DFKai-SB" panose="03000509000000000000" pitchFamily="65" charset="-120"/>
                <a:cs typeface="Arial"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3200" b="0" i="0" u="none" strike="noStrike" kern="1200" cap="none" spc="0" normalizeH="0" baseline="0" noProof="0" dirty="0" smtClean="0">
                  <a:ln>
                    <a:noFill/>
                  </a:ln>
                  <a:solidFill>
                    <a:srgbClr val="FFFF00"/>
                  </a:solidFill>
                  <a:effectLst/>
                  <a:uLnTx/>
                  <a:uFillTx/>
                  <a:latin typeface="DFKai-SB" panose="03000509000000000000" pitchFamily="65" charset="-120"/>
                  <a:ea typeface="DFKai-SB" panose="03000509000000000000" pitchFamily="65" charset="-120"/>
                </a:rPr>
                <a:t>深</a:t>
              </a:r>
              <a:r>
                <a:rPr kumimoji="0" lang="zh-CN" altLang="en-US" sz="3200" b="0" i="0" u="none" strike="noStrike" kern="1200" cap="none" spc="0" normalizeH="0" baseline="0" noProof="0" dirty="0" smtClean="0">
                  <a:ln>
                    <a:noFill/>
                  </a:ln>
                  <a:solidFill>
                    <a:srgbClr val="FFFF00"/>
                  </a:solidFill>
                  <a:effectLst/>
                  <a:uLnTx/>
                  <a:uFillTx/>
                  <a:latin typeface="DFKai-SB" panose="03000509000000000000" pitchFamily="65" charset="-120"/>
                  <a:ea typeface="DFKai-SB" panose="03000509000000000000" pitchFamily="65" charset="-120"/>
                  <a:cs typeface="Arial" pitchFamily="34" charset="0"/>
                </a:rPr>
                <a:t>港通</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endParaRPr kumimoji="0" lang="en-US" altLang="zh-CN" sz="3200" b="0" i="0" u="none" strike="noStrike" kern="1200" cap="none" spc="0" normalizeH="0" baseline="0" noProof="0" dirty="0">
                <a:ln>
                  <a:noFill/>
                </a:ln>
                <a:solidFill>
                  <a:srgbClr val="FFFF00"/>
                </a:solidFill>
                <a:effectLst/>
                <a:uLnTx/>
                <a:uFillTx/>
                <a:latin typeface="DFKai-SB" panose="03000509000000000000" pitchFamily="65" charset="-120"/>
                <a:ea typeface="DFKai-SB" panose="03000509000000000000" pitchFamily="65" charset="-120"/>
                <a:cs typeface="Arial" pitchFamily="34" charset="0"/>
              </a:endParaRPr>
            </a:p>
          </p:txBody>
        </p:sp>
      </p:grpSp>
      <p:grpSp>
        <p:nvGrpSpPr>
          <p:cNvPr id="66" name="组合 65">
            <a:extLst>
              <a:ext uri="{FF2B5EF4-FFF2-40B4-BE49-F238E27FC236}">
                <a16:creationId xmlns:a16="http://schemas.microsoft.com/office/drawing/2014/main" id="{CB1F6DE8-5C48-45D4-BA5C-421D9F578A05}"/>
              </a:ext>
            </a:extLst>
          </p:cNvPr>
          <p:cNvGrpSpPr/>
          <p:nvPr/>
        </p:nvGrpSpPr>
        <p:grpSpPr>
          <a:xfrm>
            <a:off x="8569746" y="1557815"/>
            <a:ext cx="2732191" cy="2652353"/>
            <a:chOff x="1493568" y="909219"/>
            <a:chExt cx="1089941" cy="1327886"/>
          </a:xfrm>
          <a:solidFill>
            <a:schemeClr val="bg2"/>
          </a:solidFill>
        </p:grpSpPr>
        <p:sp>
          <p:nvSpPr>
            <p:cNvPr id="67" name="等腰三角形 80">
              <a:extLst>
                <a:ext uri="{FF2B5EF4-FFF2-40B4-BE49-F238E27FC236}">
                  <a16:creationId xmlns:a16="http://schemas.microsoft.com/office/drawing/2014/main" id="{78D31462-23E8-4310-8677-A26E19221B6C}"/>
                </a:ext>
              </a:extLst>
            </p:cNvPr>
            <p:cNvSpPr/>
            <p:nvPr/>
          </p:nvSpPr>
          <p:spPr>
            <a:xfrm flipV="1">
              <a:off x="1493568" y="909219"/>
              <a:ext cx="1089941" cy="132788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9770"/>
                </a:solidFill>
                <a:effectLst/>
                <a:uLnTx/>
                <a:uFillTx/>
                <a:latin typeface="微软雅黑" panose="020B0503020204020204" pitchFamily="34" charset="-122"/>
                <a:ea typeface="微软雅黑" panose="020B0503020204020204" pitchFamily="34" charset="-122"/>
                <a:cs typeface="+mn-cs"/>
              </a:endParaRPr>
            </a:p>
          </p:txBody>
        </p:sp>
        <p:sp>
          <p:nvSpPr>
            <p:cNvPr id="68" name="矩形 67">
              <a:extLst>
                <a:ext uri="{FF2B5EF4-FFF2-40B4-BE49-F238E27FC236}">
                  <a16:creationId xmlns:a16="http://schemas.microsoft.com/office/drawing/2014/main" id="{0225B2EA-F946-4FB8-9D9C-474A8003E8AB}"/>
                </a:ext>
              </a:extLst>
            </p:cNvPr>
            <p:cNvSpPr/>
            <p:nvPr/>
          </p:nvSpPr>
          <p:spPr>
            <a:xfrm>
              <a:off x="1590366" y="1181078"/>
              <a:ext cx="993143" cy="539303"/>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3200" b="0" i="0" u="none" strike="noStrike" kern="1200" cap="none" spc="0" normalizeH="0" baseline="0" noProof="0" dirty="0" smtClean="0">
                  <a:ln>
                    <a:noFill/>
                  </a:ln>
                  <a:solidFill>
                    <a:srgbClr val="FFFF00"/>
                  </a:solidFill>
                  <a:effectLst/>
                  <a:uLnTx/>
                  <a:uFillTx/>
                  <a:latin typeface="DFKai-SB" panose="03000509000000000000" pitchFamily="65" charset="-120"/>
                  <a:ea typeface="DFKai-SB" panose="03000509000000000000" pitchFamily="65" charset="-120"/>
                  <a:cs typeface="Arial" pitchFamily="34" charset="0"/>
                </a:rPr>
                <a:t>開通</a:t>
              </a:r>
              <a:endParaRPr kumimoji="0" lang="en-US" altLang="zh-CN" sz="3200" b="0" i="0" u="none" strike="noStrike" kern="1200" cap="none" spc="0" normalizeH="0" baseline="0" noProof="0" dirty="0">
                <a:ln>
                  <a:noFill/>
                </a:ln>
                <a:solidFill>
                  <a:srgbClr val="FFFF00"/>
                </a:solidFill>
                <a:effectLst/>
                <a:uLnTx/>
                <a:uFillTx/>
                <a:latin typeface="DFKai-SB" panose="03000509000000000000" pitchFamily="65" charset="-120"/>
                <a:ea typeface="DFKai-SB" panose="03000509000000000000" pitchFamily="65" charset="-120"/>
                <a:cs typeface="Arial"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3200" b="0" i="0" u="none" strike="noStrike" kern="1200" cap="none" spc="0" normalizeH="0" baseline="0" noProof="0" dirty="0" smtClean="0">
                  <a:ln>
                    <a:noFill/>
                  </a:ln>
                  <a:solidFill>
                    <a:srgbClr val="FFFF00"/>
                  </a:solidFill>
                  <a:effectLst/>
                  <a:uLnTx/>
                  <a:uFillTx/>
                  <a:latin typeface="DFKai-SB" panose="03000509000000000000" pitchFamily="65" charset="-120"/>
                  <a:ea typeface="DFKai-SB" panose="03000509000000000000" pitchFamily="65" charset="-120"/>
                  <a:cs typeface="Arial" pitchFamily="34" charset="0"/>
                </a:rPr>
                <a:t>債券通</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endParaRPr kumimoji="0" lang="en-US" altLang="zh-CN" sz="3200" b="0" i="0" u="none" strike="noStrike" kern="1200" cap="none" spc="0" normalizeH="0" baseline="0" noProof="0" dirty="0">
                <a:ln>
                  <a:noFill/>
                </a:ln>
                <a:solidFill>
                  <a:srgbClr val="FFFF00"/>
                </a:solidFill>
                <a:effectLst/>
                <a:uLnTx/>
                <a:uFillTx/>
                <a:latin typeface="DFKai-SB" panose="03000509000000000000" pitchFamily="65" charset="-120"/>
                <a:ea typeface="DFKai-SB" panose="03000509000000000000" pitchFamily="65" charset="-120"/>
                <a:cs typeface="Arial" pitchFamily="34" charset="0"/>
              </a:endParaRPr>
            </a:p>
          </p:txBody>
        </p:sp>
      </p:grpSp>
      <p:sp>
        <p:nvSpPr>
          <p:cNvPr id="69" name="文本框 68">
            <a:extLst>
              <a:ext uri="{FF2B5EF4-FFF2-40B4-BE49-F238E27FC236}">
                <a16:creationId xmlns:a16="http://schemas.microsoft.com/office/drawing/2014/main" id="{B4BF60D5-59C8-4761-9A3B-819B51A7A609}"/>
              </a:ext>
            </a:extLst>
          </p:cNvPr>
          <p:cNvSpPr txBox="1"/>
          <p:nvPr/>
        </p:nvSpPr>
        <p:spPr>
          <a:xfrm>
            <a:off x="1201784" y="178863"/>
            <a:ext cx="1066047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支持內地與香港股市、債市實現互聯互通</a:t>
            </a:r>
            <a:endParaRPr kumimoji="0" lang="zh-CN"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33"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10</a:t>
            </a:fld>
            <a:endParaRPr lang="zh-CN" altLang="en-US" sz="1000" dirty="0">
              <a:solidFill>
                <a:prstClr val="black"/>
              </a:solidFill>
              <a:latin typeface="Garamond" panose="02020404030301010803"/>
            </a:endParaRPr>
          </a:p>
        </p:txBody>
      </p:sp>
      <p:sp>
        <p:nvSpPr>
          <p:cNvPr id="27" name="正五边形 13">
            <a:extLst>
              <a:ext uri="{FF2B5EF4-FFF2-40B4-BE49-F238E27FC236}">
                <a16:creationId xmlns:a16="http://schemas.microsoft.com/office/drawing/2014/main" id="{5E090808-07E3-4AF6-A346-CC362D73E4AE}"/>
              </a:ext>
            </a:extLst>
          </p:cNvPr>
          <p:cNvSpPr/>
          <p:nvPr/>
        </p:nvSpPr>
        <p:spPr>
          <a:xfrm>
            <a:off x="0" y="146047"/>
            <a:ext cx="1736275" cy="1114263"/>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參考</a:t>
            </a:r>
            <a:r>
              <a:rPr kumimoji="0" lang="zh-CN"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資料</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dirty="0">
              <a:ln>
                <a:noFill/>
              </a:ln>
              <a:solidFill>
                <a:prstClr val="white"/>
              </a:solidFill>
              <a:effectLst/>
              <a:uLnTx/>
              <a:uFillTx/>
              <a:latin typeface="Garamond" panose="02020404030301010803"/>
              <a:cs typeface="+mn-cs"/>
            </a:endParaRPr>
          </a:p>
        </p:txBody>
      </p:sp>
    </p:spTree>
    <p:extLst>
      <p:ext uri="{BB962C8B-B14F-4D97-AF65-F5344CB8AC3E}">
        <p14:creationId xmlns:p14="http://schemas.microsoft.com/office/powerpoint/2010/main" val="395306485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1000"/>
                                        <p:tgtEl>
                                          <p:spTgt spid="63"/>
                                        </p:tgtEl>
                                      </p:cBhvr>
                                    </p:animEffect>
                                    <p:anim calcmode="lin" valueType="num">
                                      <p:cBhvr>
                                        <p:cTn id="26" dur="1000" fill="hold"/>
                                        <p:tgtEl>
                                          <p:spTgt spid="63"/>
                                        </p:tgtEl>
                                        <p:attrNameLst>
                                          <p:attrName>ppt_x</p:attrName>
                                        </p:attrNameLst>
                                      </p:cBhvr>
                                      <p:tavLst>
                                        <p:tav tm="0">
                                          <p:val>
                                            <p:strVal val="#ppt_x"/>
                                          </p:val>
                                        </p:tav>
                                        <p:tav tm="100000">
                                          <p:val>
                                            <p:strVal val="#ppt_x"/>
                                          </p:val>
                                        </p:tav>
                                      </p:tavLst>
                                    </p:anim>
                                    <p:anim calcmode="lin" valueType="num">
                                      <p:cBhvr>
                                        <p:cTn id="27" dur="1000" fill="hold"/>
                                        <p:tgtEl>
                                          <p:spTgt spid="6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1000"/>
                                        <p:tgtEl>
                                          <p:spTgt spid="66"/>
                                        </p:tgtEl>
                                      </p:cBhvr>
                                    </p:animEffect>
                                    <p:anim calcmode="lin" valueType="num">
                                      <p:cBhvr>
                                        <p:cTn id="32" dur="1000" fill="hold"/>
                                        <p:tgtEl>
                                          <p:spTgt spid="66"/>
                                        </p:tgtEl>
                                        <p:attrNameLst>
                                          <p:attrName>ppt_x</p:attrName>
                                        </p:attrNameLst>
                                      </p:cBhvr>
                                      <p:tavLst>
                                        <p:tav tm="0">
                                          <p:val>
                                            <p:strVal val="#ppt_x"/>
                                          </p:val>
                                        </p:tav>
                                        <p:tav tm="100000">
                                          <p:val>
                                            <p:strVal val="#ppt_x"/>
                                          </p:val>
                                        </p:tav>
                                      </p:tavLst>
                                    </p:anim>
                                    <p:anim calcmode="lin" valueType="num">
                                      <p:cBhvr>
                                        <p:cTn id="3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351" r="3030"/>
          <a:stretch/>
        </p:blipFill>
        <p:spPr>
          <a:xfrm>
            <a:off x="6715648" y="1414781"/>
            <a:ext cx="4844585" cy="4980905"/>
          </a:xfrm>
          <a:prstGeom prst="rect">
            <a:avLst/>
          </a:prstGeom>
        </p:spPr>
      </p:pic>
      <p:sp>
        <p:nvSpPr>
          <p:cNvPr id="2" name="矩形 31">
            <a:extLst>
              <a:ext uri="{FF2B5EF4-FFF2-40B4-BE49-F238E27FC236}">
                <a16:creationId xmlns:a16="http://schemas.microsoft.com/office/drawing/2014/main" id="{C2329AE1-F9C5-4C3F-9FC1-41004E820D25}"/>
              </a:ext>
            </a:extLst>
          </p:cNvPr>
          <p:cNvSpPr/>
          <p:nvPr/>
        </p:nvSpPr>
        <p:spPr>
          <a:xfrm>
            <a:off x="320988" y="1626823"/>
            <a:ext cx="6013310" cy="2246769"/>
          </a:xfrm>
          <a:prstGeom prst="rect">
            <a:avLst/>
          </a:prstGeom>
          <a:ln w="28575">
            <a:solidFill>
              <a:srgbClr val="0070C0"/>
            </a:solidFill>
          </a:ln>
        </p:spPr>
        <p:txBody>
          <a:bodyPr wrap="square">
            <a:spAutoFit/>
          </a:bodyPr>
          <a:lstStyle/>
          <a:p>
            <a:pPr defTabSz="457200">
              <a:defRPr/>
            </a:pP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憑藉其作為國際金融中心和其背靠內地的獨有優勢，香港向來是通往內地的橋樑</a:t>
            </a:r>
            <a:r>
              <a:rPr lang="zh-TW" altLang="en-US"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。在</a:t>
            </a:r>
            <a:r>
              <a:rPr lang="en-US" altLang="zh-TW"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2017</a:t>
            </a:r>
            <a:r>
              <a:rPr lang="zh-TW" altLang="en-US"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年，中國約三分之二的</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對內和對外直接</a:t>
            </a:r>
            <a:r>
              <a:rPr lang="zh-TW" altLang="en-US"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投資，</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都是通過香港進行</a:t>
            </a:r>
            <a:r>
              <a:rPr lang="zh-TW" altLang="en-US"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11</a:t>
            </a:fld>
            <a:endParaRPr lang="zh-CN" altLang="en-US" sz="1000" dirty="0">
              <a:solidFill>
                <a:prstClr val="black"/>
              </a:solidFill>
              <a:latin typeface="Garamond" panose="02020404030301010803"/>
            </a:endParaRPr>
          </a:p>
        </p:txBody>
      </p:sp>
      <p:sp>
        <p:nvSpPr>
          <p:cNvPr id="4" name="Rectangle 3"/>
          <p:cNvSpPr/>
          <p:nvPr/>
        </p:nvSpPr>
        <p:spPr>
          <a:xfrm>
            <a:off x="320988" y="3981510"/>
            <a:ext cx="4447860" cy="338554"/>
          </a:xfrm>
          <a:prstGeom prst="rect">
            <a:avLst/>
          </a:prstGeom>
        </p:spPr>
        <p:txBody>
          <a:bodyPr wrap="square">
            <a:spAutoFit/>
          </a:bodyPr>
          <a:lstStyle/>
          <a:p>
            <a:pPr lvl="0" defTabSz="457200">
              <a:defRPr/>
            </a:pPr>
            <a:r>
              <a:rPr lang="zh-TW" altLang="en-US" sz="1600" dirty="0" smtClean="0">
                <a:latin typeface="DFKai-SB" panose="03000509000000000000" pitchFamily="65" charset="-120"/>
                <a:ea typeface="DFKai-SB" panose="03000509000000000000" pitchFamily="65" charset="-120"/>
                <a:cs typeface="Times New Roman" panose="02020603050405020304" pitchFamily="18" charset="0"/>
              </a:rPr>
              <a:t>資源來源</a:t>
            </a:r>
            <a:r>
              <a:rPr lang="en-US" altLang="zh-TW" sz="1600" dirty="0" smtClean="0">
                <a:latin typeface="DFKai-SB" panose="03000509000000000000" pitchFamily="65" charset="-120"/>
                <a:ea typeface="DFKai-SB" panose="03000509000000000000" pitchFamily="65" charset="-120"/>
                <a:cs typeface="Times New Roman" panose="02020603050405020304" pitchFamily="18" charset="0"/>
              </a:rPr>
              <a:t>: </a:t>
            </a:r>
            <a:r>
              <a:rPr lang="zh-TW" altLang="en-US" sz="1600" dirty="0" smtClean="0">
                <a:latin typeface="DFKai-SB" panose="03000509000000000000" pitchFamily="65" charset="-120"/>
                <a:ea typeface="DFKai-SB" panose="03000509000000000000" pitchFamily="65" charset="-120"/>
                <a:cs typeface="Times New Roman" panose="02020603050405020304" pitchFamily="18" charset="0"/>
              </a:rPr>
              <a:t>香港金融管理局網頁（</a:t>
            </a:r>
            <a:r>
              <a:rPr lang="zh-TW" altLang="en-US" sz="1600" dirty="0" smtClean="0">
                <a:latin typeface="DFKai-SB" panose="03000509000000000000" pitchFamily="65" charset="-120"/>
                <a:ea typeface="DFKai-SB" panose="03000509000000000000" pitchFamily="65" charset="-120"/>
                <a:cs typeface="Times New Roman" panose="02020603050405020304" pitchFamily="18" charset="0"/>
                <a:hlinkClick r:id="rId4"/>
              </a:rPr>
              <a:t>網頁連結</a:t>
            </a:r>
            <a:r>
              <a:rPr lang="zh-TW" altLang="en-US" sz="1600" dirty="0" smtClean="0">
                <a:latin typeface="DFKai-SB" panose="03000509000000000000" pitchFamily="65" charset="-120"/>
                <a:ea typeface="DFKai-SB" panose="03000509000000000000" pitchFamily="65" charset="-120"/>
                <a:cs typeface="Times New Roman" panose="02020603050405020304" pitchFamily="18" charset="0"/>
              </a:rPr>
              <a:t>）</a:t>
            </a:r>
            <a:endParaRPr kumimoji="0" lang="zh-HK" altLang="en-US" sz="160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7" name="矩形 31">
            <a:extLst>
              <a:ext uri="{FF2B5EF4-FFF2-40B4-BE49-F238E27FC236}">
                <a16:creationId xmlns:a16="http://schemas.microsoft.com/office/drawing/2014/main" id="{C2329AE1-F9C5-4C3F-9FC1-41004E820D25}"/>
              </a:ext>
            </a:extLst>
          </p:cNvPr>
          <p:cNvSpPr/>
          <p:nvPr/>
        </p:nvSpPr>
        <p:spPr>
          <a:xfrm>
            <a:off x="320988" y="4478089"/>
            <a:ext cx="6013310" cy="1384995"/>
          </a:xfrm>
          <a:prstGeom prst="rect">
            <a:avLst/>
          </a:prstGeom>
          <a:ln w="28575">
            <a:solidFill>
              <a:srgbClr val="0070C0"/>
            </a:solidFill>
          </a:ln>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截至</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底</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共有</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241</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家內地企業在香港上市，其中</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114</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家在</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年上市，股票集資總額超過</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2,500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億元。</a:t>
            </a:r>
          </a:p>
        </p:txBody>
      </p:sp>
      <p:sp>
        <p:nvSpPr>
          <p:cNvPr id="8" name="Rectangle 7"/>
          <p:cNvSpPr/>
          <p:nvPr/>
        </p:nvSpPr>
        <p:spPr>
          <a:xfrm>
            <a:off x="320988" y="6052018"/>
            <a:ext cx="3859730" cy="338554"/>
          </a:xfrm>
          <a:prstGeom prst="rect">
            <a:avLst/>
          </a:prstGeom>
        </p:spPr>
        <p:txBody>
          <a:bodyPr wrap="square">
            <a:spAutoFit/>
          </a:bodyPr>
          <a:lstStyle/>
          <a:p>
            <a:pPr lvl="0" defTabSz="457200">
              <a:defRPr/>
            </a:pPr>
            <a:r>
              <a:rPr lang="zh-TW"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smtClean="0">
                <a:solidFill>
                  <a:prstClr val="black"/>
                </a:solidFill>
                <a:latin typeface="新細明體" panose="02020500000000000000" pitchFamily="18" charset="-120"/>
                <a:ea typeface="新細明體" panose="02020500000000000000" pitchFamily="18" charset="-120"/>
                <a:cs typeface="Times New Roman" panose="02020603050405020304" pitchFamily="18" charset="0"/>
              </a:rPr>
              <a:t>《</a:t>
            </a:r>
            <a:r>
              <a:rPr lang="zh-TW" altLang="en-US"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年報</a:t>
            </a:r>
            <a:r>
              <a:rPr lang="en-US" altLang="zh-TW" sz="1600" dirty="0" smtClean="0">
                <a:latin typeface="Times New Roman" panose="02020603050405020304" pitchFamily="18" charset="0"/>
                <a:cs typeface="Times New Roman" panose="02020603050405020304" pitchFamily="18" charset="0"/>
              </a:rPr>
              <a:t>2019</a:t>
            </a:r>
            <a:r>
              <a:rPr lang="en-US" altLang="zh-TW" sz="1600" dirty="0">
                <a:solidFill>
                  <a:prstClr val="black"/>
                </a:solidFill>
                <a:latin typeface="新細明體" panose="02020500000000000000" pitchFamily="18" charset="-120"/>
                <a:cs typeface="Times New Roman" panose="02020603050405020304" pitchFamily="18" charset="0"/>
              </a:rPr>
              <a:t>》</a:t>
            </a:r>
            <a:r>
              <a:rPr lang="zh-TW" altLang="en-US" sz="1600" dirty="0" smtClean="0">
                <a:latin typeface="Times New Roman" panose="02020603050405020304" pitchFamily="18" charset="0"/>
                <a:cs typeface="Times New Roman" panose="02020603050405020304" pitchFamily="18" charset="0"/>
              </a:rPr>
              <a:t>（</a:t>
            </a:r>
            <a:r>
              <a:rPr lang="zh-TW" altLang="en-US" sz="1600" dirty="0">
                <a:latin typeface="DFKai-SB" panose="03000509000000000000" pitchFamily="65" charset="-120"/>
                <a:ea typeface="DFKai-SB" panose="03000509000000000000" pitchFamily="65" charset="-120"/>
                <a:cs typeface="Times New Roman" panose="02020603050405020304" pitchFamily="18" charset="0"/>
                <a:hlinkClick r:id="rId5"/>
              </a:rPr>
              <a:t>網頁連結</a:t>
            </a:r>
            <a:r>
              <a:rPr lang="zh-TW" altLang="en-US" sz="1600" dirty="0" smtClean="0">
                <a:latin typeface="Times New Roman" panose="02020603050405020304" pitchFamily="18" charset="0"/>
                <a:cs typeface="Times New Roman" panose="02020603050405020304" pitchFamily="18" charset="0"/>
              </a:rPr>
              <a:t>）</a:t>
            </a:r>
            <a:endParaRPr kumimoji="0" lang="zh-HK" altLang="en-US" sz="1600" i="0" u="none" strike="noStrike" kern="1200" cap="none" spc="0" normalizeH="0" baseline="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9" name="正五边形 13">
            <a:extLst>
              <a:ext uri="{FF2B5EF4-FFF2-40B4-BE49-F238E27FC236}">
                <a16:creationId xmlns:a16="http://schemas.microsoft.com/office/drawing/2014/main" id="{5E090808-07E3-4AF6-A346-CC362D73E4AE}"/>
              </a:ext>
            </a:extLst>
          </p:cNvPr>
          <p:cNvSpPr/>
          <p:nvPr/>
        </p:nvSpPr>
        <p:spPr>
          <a:xfrm>
            <a:off x="432159" y="300518"/>
            <a:ext cx="1736275" cy="1114263"/>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參考</a:t>
            </a:r>
            <a:r>
              <a:rPr kumimoji="0" lang="zh-CN"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資料</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dirty="0">
              <a:ln>
                <a:noFill/>
              </a:ln>
              <a:solidFill>
                <a:prstClr val="white"/>
              </a:solidFill>
              <a:effectLst/>
              <a:uLnTx/>
              <a:uFillTx/>
              <a:latin typeface="Garamond" panose="02020404030301010803"/>
              <a:cs typeface="+mn-cs"/>
            </a:endParaRPr>
          </a:p>
        </p:txBody>
      </p:sp>
    </p:spTree>
    <p:extLst>
      <p:ext uri="{BB962C8B-B14F-4D97-AF65-F5344CB8AC3E}">
        <p14:creationId xmlns:p14="http://schemas.microsoft.com/office/powerpoint/2010/main" val="1543192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12</a:t>
            </a:fld>
            <a:endParaRPr lang="zh-CN" altLang="en-US" sz="1000" dirty="0">
              <a:solidFill>
                <a:prstClr val="black"/>
              </a:solidFill>
              <a:latin typeface="Garamond" panose="02020404030301010803"/>
            </a:endParaRPr>
          </a:p>
        </p:txBody>
      </p:sp>
      <p:sp>
        <p:nvSpPr>
          <p:cNvPr id="6" name="矩形 31">
            <a:extLst>
              <a:ext uri="{FF2B5EF4-FFF2-40B4-BE49-F238E27FC236}">
                <a16:creationId xmlns:a16="http://schemas.microsoft.com/office/drawing/2014/main" id="{C2329AE1-F9C5-4C3F-9FC1-41004E820D25}"/>
              </a:ext>
            </a:extLst>
          </p:cNvPr>
          <p:cNvSpPr/>
          <p:nvPr/>
        </p:nvSpPr>
        <p:spPr>
          <a:xfrm>
            <a:off x="814648" y="1438672"/>
            <a:ext cx="10507287" cy="4524315"/>
          </a:xfrm>
          <a:prstGeom prst="rect">
            <a:avLst/>
          </a:prstGeom>
          <a:ln w="28575">
            <a:solidFill>
              <a:srgbClr val="0070C0"/>
            </a:solidFill>
          </a:ln>
        </p:spPr>
        <p:txBody>
          <a:bodyPr wrap="square">
            <a:spAutoFit/>
          </a:bodyPr>
          <a:lstStyle/>
          <a:p>
            <a:pPr algn="just"/>
            <a:r>
              <a:rPr lang="en-US" altLang="zh-TW"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今天</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內地市場的「血液</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」（金融、資本）與</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際市場的「血液」存在巨大差異，很難直接交匯相融。通過互聯互通，香港市場將外來「血液」北上引入內地市場，又讓內地資金南下按國際規則投資港股，大規模的雙向流動必將深度優化內地的「造血」功能，大幅促進內地市場國際化</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進程</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這</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種新的「造血」功能是基於發揮一國兩制獨特優勢基礎上的互聯互通機制，以最低的制度成本形成了本地託管、淨量結算、資金閉環、監管互助等一系列制度安排，實現了兩地不同「血液」在不同制度下的有效轉換，讓它們既可完全按國際慣例和市場原則自由流動，又能防範資本大進大出。</a:t>
            </a:r>
          </a:p>
          <a:p>
            <a:pPr algn="just"/>
            <a:endParaRPr lang="en-US" altLang="zh-TW"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在</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為祖國創造價值的過程中，香港成就了別人，也成就了自己，一步步從當年的區域性股票市場升級成為一大國際金融中心。這一成功的核心歸功於「一國兩制」的成功實踐。</a:t>
            </a:r>
          </a:p>
        </p:txBody>
      </p:sp>
      <p:sp>
        <p:nvSpPr>
          <p:cNvPr id="7" name="Rectangle 6"/>
          <p:cNvSpPr/>
          <p:nvPr/>
        </p:nvSpPr>
        <p:spPr>
          <a:xfrm>
            <a:off x="814648" y="6242998"/>
            <a:ext cx="7353702" cy="584775"/>
          </a:xfrm>
          <a:prstGeom prst="rect">
            <a:avLst/>
          </a:prstGeom>
        </p:spPr>
        <p:txBody>
          <a:bodyPr wrap="square">
            <a:spAutoFit/>
          </a:bodyPr>
          <a:lstStyle/>
          <a:p>
            <a:pPr lvl="0" defTabSz="457200">
              <a:defRPr/>
            </a:pPr>
            <a:r>
              <a:rPr lang="zh-TW"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前</a:t>
            </a:r>
            <a:r>
              <a:rPr lang="zh-TW"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香港交易所集團行政總裁李小加先生網誌</a:t>
            </a:r>
            <a:r>
              <a:rPr lang="zh-TW" altLang="en-US" sz="1600" dirty="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2020</a:t>
            </a:r>
            <a:r>
              <a:rPr lang="zh-TW"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zh-TW" altLang="en-US" sz="1600" dirty="0">
                <a:latin typeface="Times New Roman" panose="02020603050405020304" pitchFamily="18" charset="0"/>
                <a:cs typeface="Times New Roman" panose="02020603050405020304" pitchFamily="18" charset="0"/>
              </a:rPr>
              <a:t>）</a:t>
            </a:r>
            <a:r>
              <a:rPr lang="zh-TW" altLang="en-US" sz="1600" dirty="0" smtClean="0">
                <a:latin typeface="Times New Roman" panose="02020603050405020304" pitchFamily="18" charset="0"/>
                <a:cs typeface="Times New Roman" panose="02020603050405020304" pitchFamily="18" charset="0"/>
              </a:rPr>
              <a:t>（</a:t>
            </a:r>
            <a:r>
              <a:rPr lang="zh-TW" altLang="en-US" sz="1600" dirty="0" smtClean="0">
                <a:latin typeface="DFKai-SB" panose="03000509000000000000" pitchFamily="65" charset="-120"/>
                <a:ea typeface="DFKai-SB" panose="03000509000000000000" pitchFamily="65" charset="-120"/>
                <a:cs typeface="Times New Roman" panose="02020603050405020304" pitchFamily="18" charset="0"/>
                <a:hlinkClick r:id="rId3"/>
              </a:rPr>
              <a:t>網頁連結</a:t>
            </a:r>
            <a:r>
              <a:rPr lang="zh-TW" altLang="en-US" sz="1600" dirty="0" smtClean="0">
                <a:latin typeface="Times New Roman" panose="02020603050405020304" pitchFamily="18" charset="0"/>
                <a:cs typeface="Times New Roman" panose="02020603050405020304" pitchFamily="18" charset="0"/>
              </a:rPr>
              <a:t>）</a:t>
            </a:r>
            <a:r>
              <a:rPr lang="zh-TW" altLang="en-US" sz="1600" dirty="0">
                <a:latin typeface="Times New Roman" panose="02020603050405020304" pitchFamily="18" charset="0"/>
                <a:cs typeface="Times New Roman" panose="02020603050405020304" pitchFamily="18" charset="0"/>
              </a:rPr>
              <a:t>　</a:t>
            </a:r>
            <a:endParaRPr lang="en-US" altLang="zh-TW" sz="1600" dirty="0" smtClean="0">
              <a:latin typeface="Times New Roman" panose="02020603050405020304" pitchFamily="18" charset="0"/>
              <a:cs typeface="Times New Roman" panose="02020603050405020304" pitchFamily="18" charset="0"/>
            </a:endParaRPr>
          </a:p>
          <a:p>
            <a:pPr lvl="0" defTabSz="457200">
              <a:defRPr/>
            </a:pPr>
            <a:endParaRPr kumimoji="0" lang="zh-HK" altLang="en-US" sz="1600" i="0" u="none" strike="noStrike" kern="1200" cap="none" spc="0" normalizeH="0" baseline="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8" name="正五边形 13">
            <a:extLst>
              <a:ext uri="{FF2B5EF4-FFF2-40B4-BE49-F238E27FC236}">
                <a16:creationId xmlns:a16="http://schemas.microsoft.com/office/drawing/2014/main" id="{5E090808-07E3-4AF6-A346-CC362D73E4AE}"/>
              </a:ext>
            </a:extLst>
          </p:cNvPr>
          <p:cNvSpPr/>
          <p:nvPr/>
        </p:nvSpPr>
        <p:spPr>
          <a:xfrm>
            <a:off x="397325" y="98407"/>
            <a:ext cx="1736275" cy="1114263"/>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參考</a:t>
            </a:r>
            <a:r>
              <a:rPr kumimoji="0" lang="zh-CN"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資料</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dirty="0">
              <a:ln>
                <a:noFill/>
              </a:ln>
              <a:solidFill>
                <a:prstClr val="white"/>
              </a:solidFill>
              <a:effectLst/>
              <a:uLnTx/>
              <a:uFillTx/>
              <a:latin typeface="Garamond" panose="02020404030301010803"/>
              <a:cs typeface="+mn-cs"/>
            </a:endParaRPr>
          </a:p>
        </p:txBody>
      </p:sp>
    </p:spTree>
    <p:extLst>
      <p:ext uri="{BB962C8B-B14F-4D97-AF65-F5344CB8AC3E}">
        <p14:creationId xmlns:p14="http://schemas.microsoft.com/office/powerpoint/2010/main" val="2634336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A881A06-1551-4A62-B3D8-1074B930516E}"/>
              </a:ext>
            </a:extLst>
          </p:cNvPr>
          <p:cNvSpPr/>
          <p:nvPr/>
        </p:nvSpPr>
        <p:spPr>
          <a:xfrm>
            <a:off x="762035" y="461913"/>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9" name="矩形 8">
            <a:extLst>
              <a:ext uri="{FF2B5EF4-FFF2-40B4-BE49-F238E27FC236}">
                <a16:creationId xmlns:a16="http://schemas.microsoft.com/office/drawing/2014/main" id="{A95BE5BB-437E-446C-8FA2-D60D26D1E707}"/>
              </a:ext>
            </a:extLst>
          </p:cNvPr>
          <p:cNvSpPr/>
          <p:nvPr/>
        </p:nvSpPr>
        <p:spPr>
          <a:xfrm>
            <a:off x="822360" y="5349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cxnSp>
        <p:nvCxnSpPr>
          <p:cNvPr id="15" name="直接连接符 14">
            <a:extLst>
              <a:ext uri="{FF2B5EF4-FFF2-40B4-BE49-F238E27FC236}">
                <a16:creationId xmlns:a16="http://schemas.microsoft.com/office/drawing/2014/main" id="{2D897BAC-F773-4700-8B3F-FC2A6CD607EC}"/>
              </a:ext>
            </a:extLst>
          </p:cNvPr>
          <p:cNvCxnSpPr>
            <a:cxnSpLocks/>
          </p:cNvCxnSpPr>
          <p:nvPr/>
        </p:nvCxnSpPr>
        <p:spPr>
          <a:xfrm>
            <a:off x="1125572" y="830445"/>
            <a:ext cx="19371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内容占位符 2">
            <a:extLst>
              <a:ext uri="{FF2B5EF4-FFF2-40B4-BE49-F238E27FC236}">
                <a16:creationId xmlns:a16="http://schemas.microsoft.com/office/drawing/2014/main" id="{F9A9CEC8-B28C-47EF-BE1F-2E3D21E77226}"/>
              </a:ext>
            </a:extLst>
          </p:cNvPr>
          <p:cNvSpPr txBox="1">
            <a:spLocks/>
          </p:cNvSpPr>
          <p:nvPr/>
        </p:nvSpPr>
        <p:spPr>
          <a:xfrm>
            <a:off x="1036706" y="1107643"/>
            <a:ext cx="10328375" cy="3929870"/>
          </a:xfrm>
          <a:prstGeom prst="rect">
            <a:avLst/>
          </a:prstGeom>
          <a:noFill/>
          <a:ln w="12700" cap="flat" cmpd="sng" algn="ctr">
            <a:noFill/>
            <a:prstDash val="dashDot"/>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4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香港</a:t>
            </a:r>
            <a:r>
              <a:rPr kumimoji="0" lang="zh-CN" altLang="en-US" sz="4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不僅是國際金融中心，還是國際貿易中心、國際航運中心，未來還將成為國際創新科技</a:t>
            </a:r>
            <a:r>
              <a:rPr kumimoji="0" lang="zh-CN" altLang="en-US" sz="4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中心</a:t>
            </a:r>
            <a:r>
              <a:rPr kumimoji="0" lang="en-US" altLang="zh-TW" sz="4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4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46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rPr>
              <a:t>國</a:t>
            </a:r>
            <a:r>
              <a:rPr kumimoji="0" lang="zh-CN" altLang="en-US" sz="4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rPr>
              <a:t>家</a:t>
            </a:r>
            <a:r>
              <a:rPr kumimoji="0" lang="zh-CN" altLang="en-US" sz="46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rPr>
              <a:t>還</a:t>
            </a:r>
            <a:r>
              <a:rPr lang="zh-TW" altLang="en-US" sz="4600" dirty="0" smtClean="0">
                <a:solidFill>
                  <a:schemeClr val="tx1"/>
                </a:solidFill>
                <a:latin typeface="DFKai-SB" panose="03000509000000000000" pitchFamily="65" charset="-120"/>
                <a:ea typeface="DFKai-SB" panose="03000509000000000000" pitchFamily="65" charset="-120"/>
              </a:rPr>
              <a:t>推出</a:t>
            </a:r>
            <a:r>
              <a:rPr kumimoji="0" lang="zh-CN" altLang="en-US" sz="46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rPr>
              <a:t>了</a:t>
            </a:r>
            <a:r>
              <a:rPr kumimoji="0" lang="zh-CN" altLang="en-US" sz="4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rPr>
              <a:t>哪些政策鞏固香港國際貿易中心、國際航運中心的地位、支持</a:t>
            </a:r>
            <a:r>
              <a:rPr kumimoji="0" lang="zh-CN" altLang="en-US" sz="46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rPr>
              <a:t>香港</a:t>
            </a:r>
            <a:r>
              <a:rPr lang="zh-TW" altLang="en-US" sz="4600" dirty="0" smtClean="0">
                <a:solidFill>
                  <a:schemeClr val="tx1"/>
                </a:solidFill>
                <a:latin typeface="DFKai-SB" panose="03000509000000000000" pitchFamily="65" charset="-120"/>
                <a:ea typeface="DFKai-SB" panose="03000509000000000000" pitchFamily="65" charset="-120"/>
              </a:rPr>
              <a:t>推動</a:t>
            </a:r>
            <a:r>
              <a:rPr kumimoji="0" lang="zh-CN" altLang="en-US" sz="46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rPr>
              <a:t>國際</a:t>
            </a:r>
            <a:r>
              <a:rPr kumimoji="0" lang="zh-CN" altLang="en-US" sz="4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rPr>
              <a:t>創新科技中心的？</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nvGrpSpPr>
          <p:cNvPr id="12" name="组合 13">
            <a:extLst>
              <a:ext uri="{FF2B5EF4-FFF2-40B4-BE49-F238E27FC236}">
                <a16:creationId xmlns:a16="http://schemas.microsoft.com/office/drawing/2014/main" id="{D51096B5-9450-49BC-B498-441DB3F065A9}"/>
              </a:ext>
            </a:extLst>
          </p:cNvPr>
          <p:cNvGrpSpPr>
            <a:grpSpLocks/>
          </p:cNvGrpSpPr>
          <p:nvPr/>
        </p:nvGrpSpPr>
        <p:grpSpPr bwMode="auto">
          <a:xfrm>
            <a:off x="1965443" y="3968555"/>
            <a:ext cx="8470900" cy="3504837"/>
            <a:chOff x="2556878" y="3723682"/>
            <a:chExt cx="8469684" cy="3504628"/>
          </a:xfrm>
        </p:grpSpPr>
        <p:sp>
          <p:nvSpPr>
            <p:cNvPr id="13" name="箭头: 右 12">
              <a:extLst>
                <a:ext uri="{FF2B5EF4-FFF2-40B4-BE49-F238E27FC236}">
                  <a16:creationId xmlns:a16="http://schemas.microsoft.com/office/drawing/2014/main" id="{DCA9468A-D970-477B-AC7B-A024D5028E27}"/>
                </a:ext>
              </a:extLst>
            </p:cNvPr>
            <p:cNvSpPr/>
            <p:nvPr/>
          </p:nvSpPr>
          <p:spPr>
            <a:xfrm>
              <a:off x="2556878" y="4729143"/>
              <a:ext cx="8469684" cy="1509623"/>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aphicFrame>
          <p:nvGraphicFramePr>
            <p:cNvPr id="16" name="图示 15">
              <a:extLst>
                <a:ext uri="{FF2B5EF4-FFF2-40B4-BE49-F238E27FC236}">
                  <a16:creationId xmlns:a16="http://schemas.microsoft.com/office/drawing/2014/main" id="{4D440D14-27BA-4CB4-9F50-833C2B6B00AA}"/>
                </a:ext>
              </a:extLst>
            </p:cNvPr>
            <p:cNvGraphicFramePr/>
            <p:nvPr>
              <p:extLst>
                <p:ext uri="{D42A27DB-BD31-4B8C-83A1-F6EECF244321}">
                  <p14:modId xmlns:p14="http://schemas.microsoft.com/office/powerpoint/2010/main" val="1808650104"/>
                </p:ext>
              </p:extLst>
            </p:nvPr>
          </p:nvGraphicFramePr>
          <p:xfrm>
            <a:off x="2919634" y="3723682"/>
            <a:ext cx="5608273" cy="3504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文本框 12">
              <a:extLst>
                <a:ext uri="{FF2B5EF4-FFF2-40B4-BE49-F238E27FC236}">
                  <a16:creationId xmlns:a16="http://schemas.microsoft.com/office/drawing/2014/main" id="{0626127B-77F0-417F-BC76-4F1A0F9508AF}"/>
                </a:ext>
              </a:extLst>
            </p:cNvPr>
            <p:cNvSpPr txBox="1">
              <a:spLocks noChangeArrowheads="1"/>
            </p:cNvSpPr>
            <p:nvPr/>
          </p:nvSpPr>
          <p:spPr bwMode="auto">
            <a:xfrm>
              <a:off x="8611043" y="5214385"/>
              <a:ext cx="17084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政策支持</a:t>
              </a:r>
              <a:endParaRPr kumimoji="0" lang="zh-CN" altLang="en-US" sz="2800" b="1" i="0" u="none" strike="noStrike" kern="1200" cap="none" spc="0" normalizeH="0" baseline="0" noProof="0" dirty="0">
                <a:ln>
                  <a:noFill/>
                </a:ln>
                <a:solidFill>
                  <a:prstClr val="black"/>
                </a:solidFill>
                <a:effectLst/>
                <a:uLnTx/>
                <a:uFillTx/>
                <a:ea typeface="DFKai-SB" panose="03000509000000000000" pitchFamily="65" charset="-120"/>
                <a:cs typeface="幼圆" panose="02010509060101010101" pitchFamily="49" charset="-122"/>
              </a:endParaRPr>
            </a:p>
          </p:txBody>
        </p:sp>
      </p:grpSp>
      <p:sp>
        <p:nvSpPr>
          <p:cNvPr id="11" name="灯片编号占位符 2">
            <a:extLst>
              <a:ext uri="{FF2B5EF4-FFF2-40B4-BE49-F238E27FC236}">
                <a16:creationId xmlns:a16="http://schemas.microsoft.com/office/drawing/2014/main" id="{DABAE573-1E4C-417E-B67F-2321CB47F3A3}"/>
              </a:ext>
            </a:extLst>
          </p:cNvPr>
          <p:cNvSpPr txBox="1">
            <a:spLocks/>
          </p:cNvSpPr>
          <p:nvPr/>
        </p:nvSpPr>
        <p:spPr>
          <a:xfrm>
            <a:off x="11093733" y="6226094"/>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13</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2007295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6716" y="973138"/>
            <a:ext cx="10336307" cy="5262979"/>
          </a:xfrm>
          <a:prstGeom prst="rect">
            <a:avLst/>
          </a:prstGeom>
          <a:ln w="38100">
            <a:solidFill>
              <a:srgbClr val="FF0000"/>
            </a:solidFill>
          </a:ln>
        </p:spPr>
        <p:txBody>
          <a:bodyPr wrap="square">
            <a:spAutoFit/>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「十四五」規劃確立香港為八個重點領域的發展中心（「八大中心」</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就此</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行政長官</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年施政報告</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宣布</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政府成立</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「融入國家發展大局督導組」</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，從</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策略和宏觀角度推進及督導跨局工作</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。八大</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中心</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指</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國際金融中心</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國際</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航運</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中心</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國際貿易中心</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亞太</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區國際法律及爭議解決服務</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中心</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國際</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航空</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樞紐</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國際</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創新科技</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中心</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區域</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知識產權</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貿易中心</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中外</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文化藝術交流</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中心</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任意多边形: 形状 5"/>
          <p:cNvSpPr/>
          <p:nvPr/>
        </p:nvSpPr>
        <p:spPr>
          <a:xfrm>
            <a:off x="2974809" y="139522"/>
            <a:ext cx="7431741"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36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八大中心</a:t>
            </a:r>
            <a:r>
              <a:rPr lang="zh-TW" altLang="en-US" sz="3600" b="1" dirty="0" smtClean="0">
                <a:solidFill>
                  <a:srgbClr val="FFFFFF"/>
                </a:solidFill>
                <a:latin typeface="DFKai-SB" panose="03000509000000000000" pitchFamily="65" charset="-120"/>
                <a:ea typeface="DFKai-SB" panose="03000509000000000000" pitchFamily="65" charset="-120"/>
              </a:rPr>
              <a:t>與香港融入</a:t>
            </a:r>
            <a:r>
              <a:rPr lang="zh-TW" altLang="en-US" sz="3600" b="1" dirty="0">
                <a:solidFill>
                  <a:srgbClr val="FFFFFF"/>
                </a:solidFill>
                <a:latin typeface="DFKai-SB" panose="03000509000000000000" pitchFamily="65" charset="-120"/>
                <a:ea typeface="DFKai-SB" panose="03000509000000000000" pitchFamily="65" charset="-120"/>
              </a:rPr>
              <a:t>國家發展大局</a:t>
            </a:r>
            <a:endParaRPr kumimoji="0" lang="zh-CN" altLang="en-US" sz="36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4" name="Rectangle 3"/>
          <p:cNvSpPr/>
          <p:nvPr/>
        </p:nvSpPr>
        <p:spPr>
          <a:xfrm>
            <a:off x="566716" y="6291666"/>
            <a:ext cx="10479740" cy="430887"/>
          </a:xfrm>
          <a:prstGeom prst="rect">
            <a:avLst/>
          </a:prstGeom>
        </p:spPr>
        <p:txBody>
          <a:bodyPr wrap="square">
            <a:spAutoFit/>
          </a:bodyPr>
          <a:lstStyle/>
          <a:p>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政府新聞公報</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立法</a:t>
            </a:r>
            <a:r>
              <a:rPr lang="zh-TW" altLang="en-US" sz="1000" dirty="0">
                <a:latin typeface="Times New Roman" panose="02020603050405020304" pitchFamily="18" charset="0"/>
                <a:ea typeface="標楷體" panose="03000509000000000000" pitchFamily="65" charset="-120"/>
                <a:cs typeface="Times New Roman" panose="02020603050405020304" pitchFamily="18" charset="0"/>
              </a:rPr>
              <a:t>會三題：實現「八大中心」定位所需的人力資源規劃</a:t>
            </a:r>
            <a:endParaRPr lang="en-US" sz="10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 name="组合 15"/>
          <p:cNvGrpSpPr/>
          <p:nvPr/>
        </p:nvGrpSpPr>
        <p:grpSpPr>
          <a:xfrm>
            <a:off x="123825" y="139522"/>
            <a:ext cx="2305863" cy="621710"/>
            <a:chOff x="1302229" y="1390475"/>
            <a:chExt cx="1981125" cy="770230"/>
          </a:xfrm>
        </p:grpSpPr>
        <p:sp>
          <p:nvSpPr>
            <p:cNvPr id="6" name="矩形 24"/>
            <p:cNvSpPr/>
            <p:nvPr/>
          </p:nvSpPr>
          <p:spPr>
            <a:xfrm>
              <a:off x="1302229" y="1797167"/>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25"/>
            <p:cNvSpPr/>
            <p:nvPr/>
          </p:nvSpPr>
          <p:spPr>
            <a:xfrm>
              <a:off x="1327308" y="1839232"/>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文本框 13"/>
            <p:cNvSpPr txBox="1">
              <a:spLocks noChangeArrowheads="1"/>
            </p:cNvSpPr>
            <p:nvPr/>
          </p:nvSpPr>
          <p:spPr bwMode="auto">
            <a:xfrm>
              <a:off x="1586163" y="1390475"/>
              <a:ext cx="1697191" cy="5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prstClr val="black"/>
                  </a:solidFill>
                  <a:latin typeface="Microsoft JhengHei" panose="020B0604030504040204" pitchFamily="34" charset="-120"/>
                  <a:ea typeface="Microsoft JhengHei" panose="020B0604030504040204" pitchFamily="34" charset="-120"/>
                </a:rPr>
                <a:t>  </a:t>
              </a:r>
              <a:r>
                <a:rPr lang="zh-TW" altLang="en-US" sz="2800" b="1" dirty="0" smtClean="0">
                  <a:solidFill>
                    <a:prstClr val="black"/>
                  </a:solidFill>
                  <a:latin typeface="標楷體" panose="03000509000000000000" pitchFamily="65" charset="-120"/>
                  <a:ea typeface="標楷體" panose="03000509000000000000" pitchFamily="65" charset="-120"/>
                </a:rPr>
                <a:t>參考資料</a:t>
              </a:r>
              <a:endParaRPr kumimoji="0" lang="zh-CN"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cxnSp>
          <p:nvCxnSpPr>
            <p:cNvPr id="9" name="直接连接符 19"/>
            <p:cNvCxnSpPr/>
            <p:nvPr/>
          </p:nvCxnSpPr>
          <p:spPr>
            <a:xfrm>
              <a:off x="1682747" y="2085341"/>
              <a:ext cx="1415039" cy="2212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2"/>
          <a:stretch>
            <a:fillRect/>
          </a:stretch>
        </p:blipFill>
        <p:spPr>
          <a:xfrm>
            <a:off x="7004724" y="2556588"/>
            <a:ext cx="3569336" cy="3470187"/>
          </a:xfrm>
          <a:prstGeom prst="rect">
            <a:avLst/>
          </a:prstGeom>
        </p:spPr>
      </p:pic>
      <p:sp>
        <p:nvSpPr>
          <p:cNvPr id="13" name="AutoShape 3" descr="data:image/png;base64,iVBORw0KGgoAAAANSUhEUgAAABAAAAAQCAYAAAAf8/9hAAACAElEQVQ4jW2TP2hUQRDGf7N5OTEQNZwGCXI2aiAH9toZ5CCNnRH7U7QNWIgogRQ2ku6MytlYprQRrkhlGRDEl8ZGD6tomphI7u3ujMW7d+/lzwfLN8POfMx+uyscQeOjNb2njdEyoYGBOPoIvfExuv07klbrpQia61bbMV1V47Fgrty2apmKsFYXt5QuSjYSaK5b7fcgfDJs/uhEhzDUEmTjwqlkIV2UzAFs7w9W1cd5C4Z5xYJhwTgjypubju93E37dT3g0K6hX1Mf57f3BKoBcfDdoZqZfGY1d4vWtGveujo3yl5ueV18imAGiNXHXk4PMt0XEAZgZIoKZAXD7Uq757POAD1uB/VD1xNyBxXZCtJYOG/JjlnH9dG5eZzM70VMRaSWaxUbZcjLU64kCTqSRmFdsJJkX/H167pDA7pOzANx4v8u3bR2qQAQS9dY3bK44QOXOj+HHTsynkbzGQT/RoD1gruw3Jp7/AeDfynkAJl7keWmyFh703Biuq15Vs4gGZcRBSw+yiGYRCzZii6jgum5vpZ6qZ02D5Y+kYF8RCIYOH1nBZLa2t1JPHcC1yeklC7phXqmuAkWuBQfduDI5vTT0AdJlyWanZhbMa8ei6bEJiuZgal47s1MzC+ly5TNVUXvwsxlE2oa19G1jDkAe9rcQ6dXGrZt1Lh/6zv8BnO5JvqcpNzEAAAAASUVORK5CYII="/>
          <p:cNvSpPr>
            <a:spLocks noChangeAspect="1" noChangeArrowheads="1"/>
          </p:cNvSpPr>
          <p:nvPr/>
        </p:nvSpPr>
        <p:spPr bwMode="auto">
          <a:xfrm>
            <a:off x="123825" y="66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3306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68185" y="1705245"/>
            <a:ext cx="10686505" cy="1865126"/>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altLang="zh-CN" sz="3200" b="0" i="0" u="none" strike="noStrike" kern="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rPr>
              <a:t>    </a:t>
            </a:r>
            <a:r>
              <a:rPr kumimoji="0" lang="en-US" altLang="zh-CN" sz="320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2003</a:t>
            </a:r>
            <a:r>
              <a:rPr kumimoji="0" lang="zh-CN" altLang="en-US" sz="320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lang="en-US" altLang="zh-CN" sz="3200" kern="0" dirty="0">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320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月簽訂</a:t>
            </a:r>
            <a:r>
              <a:rPr kumimoji="0" lang="en-US" altLang="zh-CN" sz="32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內地與</a:t>
            </a:r>
            <a:r>
              <a:rPr kumimoji="0" lang="zh-CN" altLang="en-US" sz="32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香港關於建立更緊密經貿關係的安排</a:t>
            </a:r>
            <a:r>
              <a:rPr kumimoji="0" lang="en-US" altLang="zh-CN" sz="32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32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CEPA</a:t>
            </a:r>
            <a:r>
              <a:rPr kumimoji="0" lang="zh-CN" altLang="en-US" sz="3200" b="0" i="0" u="none" strike="noStrike" kern="0" cap="none" spc="0" normalizeH="0" baseline="0" noProof="0" dirty="0" smtClean="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zh-CN" sz="3200" b="0" i="0" u="none" strike="noStrike" kern="0" cap="none" spc="0" normalizeH="0" baseline="0" noProof="0" dirty="0" smtClean="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後</a:t>
            </a:r>
            <a:r>
              <a:rPr kumimoji="0" lang="zh-CN" altLang="zh-CN" sz="32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，內地與香港陸續簽署和實施了</a:t>
            </a:r>
            <a:r>
              <a:rPr kumimoji="0" lang="zh-CN" altLang="en-US" sz="32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多</a:t>
            </a:r>
            <a:r>
              <a:rPr kumimoji="0" lang="zh-CN" altLang="zh-CN" sz="32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個補充協議。內地對原產於香港的產品全部實行零關稅。</a:t>
            </a:r>
            <a:endParaRPr kumimoji="0" lang="en-US" altLang="zh-CN" sz="32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3" name="图片 12">
            <a:hlinkClick r:id="rId3"/>
            <a:extLst>
              <a:ext uri="{FF2B5EF4-FFF2-40B4-BE49-F238E27FC236}">
                <a16:creationId xmlns:a16="http://schemas.microsoft.com/office/drawing/2014/main" id="{EF1A6089-21F0-4BF2-9FF4-7A77D111501E}"/>
              </a:ext>
            </a:extLst>
          </p:cNvPr>
          <p:cNvPicPr>
            <a:picLocks noChangeAspect="1"/>
          </p:cNvPicPr>
          <p:nvPr/>
        </p:nvPicPr>
        <p:blipFill>
          <a:blip r:embed="rId4"/>
          <a:stretch>
            <a:fillRect/>
          </a:stretch>
        </p:blipFill>
        <p:spPr>
          <a:xfrm>
            <a:off x="1205721" y="3901373"/>
            <a:ext cx="3134940" cy="2563158"/>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outerShdw blurRad="50800" dist="50800" dir="3900000" algn="ctr" rotWithShape="0">
              <a:schemeClr val="tx1">
                <a:alpha val="13000"/>
              </a:schemeClr>
            </a:outerShdw>
          </a:effectLst>
        </p:spPr>
      </p:pic>
      <p:sp>
        <p:nvSpPr>
          <p:cNvPr id="17" name="标题 1">
            <a:extLst>
              <a:ext uri="{FF2B5EF4-FFF2-40B4-BE49-F238E27FC236}">
                <a16:creationId xmlns:a16="http://schemas.microsoft.com/office/drawing/2014/main" id="{D73FD4FB-2605-4C61-9F6F-028DAD83C767}"/>
              </a:ext>
            </a:extLst>
          </p:cNvPr>
          <p:cNvSpPr txBox="1">
            <a:spLocks noChangeArrowheads="1"/>
          </p:cNvSpPr>
          <p:nvPr/>
        </p:nvSpPr>
        <p:spPr bwMode="auto">
          <a:xfrm>
            <a:off x="2299435" y="470011"/>
            <a:ext cx="8325814" cy="70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zh-CN" altLang="zh-CN" sz="4400" b="1" i="0" u="none" strike="noStrike" kern="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mj-cs"/>
              </a:rPr>
              <a:t>支持香港國際貿易中心發展</a:t>
            </a:r>
            <a:endParaRPr kumimoji="0" lang="zh-CN" altLang="en-US" sz="4400" b="1" i="0" u="none" strike="noStrike" kern="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mj-cs"/>
            </a:endParaRPr>
          </a:p>
        </p:txBody>
      </p:sp>
      <p:sp>
        <p:nvSpPr>
          <p:cNvPr id="18" name="Freeform 5">
            <a:extLst>
              <a:ext uri="{FF2B5EF4-FFF2-40B4-BE49-F238E27FC236}">
                <a16:creationId xmlns:a16="http://schemas.microsoft.com/office/drawing/2014/main" id="{5B79BB70-3DC7-4FC0-BAF2-E2F3D90BF909}"/>
              </a:ext>
            </a:extLst>
          </p:cNvPr>
          <p:cNvSpPr/>
          <p:nvPr/>
        </p:nvSpPr>
        <p:spPr bwMode="auto">
          <a:xfrm>
            <a:off x="1340250" y="60074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20" name="文本框 19">
            <a:hlinkClick r:id="rId3"/>
            <a:extLst>
              <a:ext uri="{FF2B5EF4-FFF2-40B4-BE49-F238E27FC236}">
                <a16:creationId xmlns:a16="http://schemas.microsoft.com/office/drawing/2014/main" id="{3A6CD45B-AC63-42FD-B265-020334E34F70}"/>
              </a:ext>
            </a:extLst>
          </p:cNvPr>
          <p:cNvSpPr txBox="1"/>
          <p:nvPr/>
        </p:nvSpPr>
        <p:spPr>
          <a:xfrm>
            <a:off x="4856050" y="4558433"/>
            <a:ext cx="5867369" cy="100793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TW" alt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觀看</a:t>
            </a:r>
            <a:r>
              <a:rPr kumimoji="0" lang="en-US" altLang="zh-TW"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CEPA </a:t>
            </a:r>
            <a:r>
              <a:rPr kumimoji="0" lang="zh-TW"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短片 </a:t>
            </a:r>
            <a:r>
              <a:rPr kumimoji="0" lang="en-US" altLang="zh-TW"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zh-TW"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二</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零</a:t>
            </a:r>
            <a:r>
              <a:rPr kumimoji="0" lang="zh-TW" alt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一九年四月 </a:t>
            </a:r>
            <a:r>
              <a:rPr kumimoji="0" lang="en-US" altLang="zh-TW"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zh-CN"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https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://www.tid.gov.hk/sc_chi/cepa/webcast/cepa_201904.html</a:t>
            </a:r>
            <a:endPar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灯片编号占位符 2">
            <a:extLst>
              <a:ext uri="{FF2B5EF4-FFF2-40B4-BE49-F238E27FC236}">
                <a16:creationId xmlns:a16="http://schemas.microsoft.com/office/drawing/2014/main" id="{DABAE573-1E4C-417E-B67F-2321CB47F3A3}"/>
              </a:ext>
            </a:extLst>
          </p:cNvPr>
          <p:cNvSpPr txBox="1">
            <a:spLocks/>
          </p:cNvSpPr>
          <p:nvPr/>
        </p:nvSpPr>
        <p:spPr>
          <a:xfrm>
            <a:off x="11283341" y="6324831"/>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15</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4059969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3117" y="1016638"/>
            <a:ext cx="7209398" cy="5102122"/>
          </a:xfrm>
        </p:spPr>
        <p:txBody>
          <a:bodyPr>
            <a:noAutofit/>
          </a:bodyPr>
          <a:lstStyle/>
          <a:p>
            <a:pPr>
              <a:lnSpc>
                <a:spcPct val="150000"/>
              </a:lnSpc>
              <a:buFont typeface="Wingdings" panose="05000000000000000000" pitchFamily="2" charset="2"/>
              <a:buChar char="ü"/>
            </a:pPr>
            <a:r>
              <a:rPr lang="en-US" altLang="zh-CN" sz="2600" dirty="0" smtClean="0">
                <a:solidFill>
                  <a:schemeClr val="tx1"/>
                </a:solidFill>
                <a:latin typeface="DFKai-SB" panose="03000509000000000000" pitchFamily="65" charset="-120"/>
                <a:ea typeface="DFKai-SB" panose="03000509000000000000" pitchFamily="65" charset="-120"/>
              </a:rPr>
              <a:t>《</a:t>
            </a:r>
            <a:r>
              <a:rPr lang="zh-CN" altLang="en-US" sz="2600" dirty="0" smtClean="0">
                <a:solidFill>
                  <a:schemeClr val="tx1"/>
                </a:solidFill>
                <a:latin typeface="DFKai-SB" panose="03000509000000000000" pitchFamily="65" charset="-120"/>
                <a:ea typeface="DFKai-SB" panose="03000509000000000000" pitchFamily="65" charset="-120"/>
              </a:rPr>
              <a:t>全國沿海港口佈局規劃</a:t>
            </a:r>
            <a:r>
              <a:rPr lang="en-US" altLang="zh-CN" sz="2600" dirty="0" smtClean="0">
                <a:solidFill>
                  <a:schemeClr val="tx1"/>
                </a:solidFill>
                <a:latin typeface="DFKai-SB" panose="03000509000000000000" pitchFamily="65" charset="-120"/>
                <a:ea typeface="DFKai-SB" panose="03000509000000000000" pitchFamily="65" charset="-120"/>
              </a:rPr>
              <a:t>》</a:t>
            </a:r>
            <a:r>
              <a:rPr lang="zh-CN" altLang="en-US" sz="2600" dirty="0">
                <a:solidFill>
                  <a:schemeClr val="tx1"/>
                </a:solidFill>
                <a:latin typeface="DFKai-SB" panose="03000509000000000000" pitchFamily="65" charset="-120"/>
                <a:ea typeface="DFKai-SB" panose="03000509000000000000" pitchFamily="65" charset="-120"/>
              </a:rPr>
              <a:t>和</a:t>
            </a:r>
            <a:r>
              <a:rPr lang="en-US" altLang="zh-CN" sz="2600" dirty="0" smtClean="0">
                <a:solidFill>
                  <a:schemeClr val="tx1"/>
                </a:solidFill>
                <a:latin typeface="DFKai-SB" panose="03000509000000000000" pitchFamily="65" charset="-120"/>
                <a:ea typeface="DFKai-SB" panose="03000509000000000000" pitchFamily="65" charset="-120"/>
              </a:rPr>
              <a:t>《</a:t>
            </a:r>
            <a:r>
              <a:rPr lang="zh-TW" altLang="en-US" sz="2600" dirty="0" smtClean="0">
                <a:solidFill>
                  <a:schemeClr val="tx1"/>
                </a:solidFill>
                <a:latin typeface="DFKai-SB" panose="03000509000000000000" pitchFamily="65" charset="-120"/>
                <a:ea typeface="DFKai-SB" panose="03000509000000000000" pitchFamily="65" charset="-120"/>
              </a:rPr>
              <a:t>「</a:t>
            </a:r>
            <a:r>
              <a:rPr lang="zh-CN" altLang="en-US" sz="2600" dirty="0" smtClean="0">
                <a:solidFill>
                  <a:schemeClr val="tx1"/>
                </a:solidFill>
                <a:latin typeface="DFKai-SB" panose="03000509000000000000" pitchFamily="65" charset="-120"/>
                <a:ea typeface="DFKai-SB" panose="03000509000000000000" pitchFamily="65" charset="-120"/>
              </a:rPr>
              <a:t>十二五</a:t>
            </a:r>
            <a:r>
              <a:rPr lang="zh-TW" altLang="en-US" sz="2600" dirty="0" smtClean="0">
                <a:solidFill>
                  <a:schemeClr val="tx1"/>
                </a:solidFill>
                <a:latin typeface="DFKai-SB" panose="03000509000000000000" pitchFamily="65" charset="-120"/>
                <a:ea typeface="DFKai-SB" panose="03000509000000000000" pitchFamily="65" charset="-120"/>
              </a:rPr>
              <a:t>」</a:t>
            </a:r>
            <a:r>
              <a:rPr lang="zh-CN" altLang="en-US" sz="2600" dirty="0" smtClean="0">
                <a:solidFill>
                  <a:schemeClr val="tx1"/>
                </a:solidFill>
                <a:latin typeface="DFKai-SB" panose="03000509000000000000" pitchFamily="65" charset="-120"/>
                <a:ea typeface="DFKai-SB" panose="03000509000000000000" pitchFamily="65" charset="-120"/>
              </a:rPr>
              <a:t>綜合交通運輸體系規劃</a:t>
            </a:r>
            <a:r>
              <a:rPr lang="en-US" altLang="zh-CN" sz="2600" dirty="0" smtClean="0">
                <a:solidFill>
                  <a:schemeClr val="tx1"/>
                </a:solidFill>
                <a:latin typeface="DFKai-SB" panose="03000509000000000000" pitchFamily="65" charset="-120"/>
                <a:ea typeface="DFKai-SB" panose="03000509000000000000" pitchFamily="65" charset="-120"/>
              </a:rPr>
              <a:t>》</a:t>
            </a:r>
            <a:r>
              <a:rPr lang="zh-CN" altLang="en-US" sz="2600" dirty="0" smtClean="0">
                <a:solidFill>
                  <a:schemeClr val="tx1"/>
                </a:solidFill>
                <a:latin typeface="DFKai-SB" panose="03000509000000000000" pitchFamily="65" charset="-120"/>
                <a:ea typeface="DFKai-SB" panose="03000509000000000000" pitchFamily="65" charset="-120"/>
              </a:rPr>
              <a:t>均考慮了鞏固和發展香港國際航運中心的需要。</a:t>
            </a:r>
            <a:endParaRPr lang="en-US" altLang="zh-CN" sz="2600" dirty="0">
              <a:solidFill>
                <a:schemeClr val="tx1"/>
              </a:solidFill>
              <a:latin typeface="DFKai-SB" panose="03000509000000000000" pitchFamily="65" charset="-120"/>
              <a:ea typeface="DFKai-SB" panose="03000509000000000000" pitchFamily="65" charset="-120"/>
            </a:endParaRPr>
          </a:p>
          <a:p>
            <a:pPr>
              <a:lnSpc>
                <a:spcPct val="150000"/>
              </a:lnSpc>
              <a:buFont typeface="Wingdings" panose="05000000000000000000" pitchFamily="2" charset="2"/>
              <a:buChar char="ü"/>
            </a:pPr>
            <a:r>
              <a:rPr lang="en-US" altLang="zh-CN" sz="2600" dirty="0" smtClean="0">
                <a:solidFill>
                  <a:schemeClr val="tx1"/>
                </a:solidFill>
                <a:latin typeface="DFKai-SB" panose="03000509000000000000" pitchFamily="65" charset="-120"/>
                <a:ea typeface="DFKai-SB" panose="03000509000000000000" pitchFamily="65" charset="-120"/>
              </a:rPr>
              <a:t>《</a:t>
            </a:r>
            <a:r>
              <a:rPr lang="zh-CN" altLang="en-US" sz="2600" dirty="0" smtClean="0">
                <a:solidFill>
                  <a:schemeClr val="tx1"/>
                </a:solidFill>
                <a:latin typeface="DFKai-SB" panose="03000509000000000000" pitchFamily="65" charset="-120"/>
                <a:ea typeface="DFKai-SB" panose="03000509000000000000" pitchFamily="65" charset="-120"/>
              </a:rPr>
              <a:t>粵港澳大灣區發展規劃綱要</a:t>
            </a:r>
            <a:r>
              <a:rPr lang="en-US" altLang="zh-CN" sz="2600" dirty="0" smtClean="0">
                <a:solidFill>
                  <a:schemeClr val="tx1"/>
                </a:solidFill>
                <a:latin typeface="DFKai-SB" panose="03000509000000000000" pitchFamily="65" charset="-120"/>
                <a:ea typeface="DFKai-SB" panose="03000509000000000000" pitchFamily="65" charset="-120"/>
              </a:rPr>
              <a:t>》</a:t>
            </a:r>
            <a:r>
              <a:rPr lang="zh-CN" altLang="en-US" sz="2600" dirty="0" smtClean="0">
                <a:solidFill>
                  <a:schemeClr val="tx1"/>
                </a:solidFill>
                <a:latin typeface="DFKai-SB" panose="03000509000000000000" pitchFamily="65" charset="-120"/>
                <a:ea typeface="DFKai-SB" panose="03000509000000000000" pitchFamily="65" charset="-120"/>
              </a:rPr>
              <a:t>提出鞏固</a:t>
            </a:r>
            <a:r>
              <a:rPr lang="zh-TW" altLang="en-US" sz="2600" dirty="0">
                <a:solidFill>
                  <a:schemeClr val="tx1"/>
                </a:solidFill>
                <a:latin typeface="DFKai-SB" panose="03000509000000000000" pitchFamily="65" charset="-120"/>
                <a:ea typeface="DFKai-SB" panose="03000509000000000000" pitchFamily="65" charset="-120"/>
              </a:rPr>
              <a:t>及</a:t>
            </a:r>
            <a:r>
              <a:rPr lang="zh-CN" altLang="en-US" sz="2600" dirty="0" smtClean="0">
                <a:solidFill>
                  <a:schemeClr val="tx1"/>
                </a:solidFill>
                <a:latin typeface="DFKai-SB" panose="03000509000000000000" pitchFamily="65" charset="-120"/>
                <a:ea typeface="DFKai-SB" panose="03000509000000000000" pitchFamily="65" charset="-120"/>
              </a:rPr>
              <a:t>提升香港國際航運中心地位。</a:t>
            </a:r>
          </a:p>
          <a:p>
            <a:pPr>
              <a:lnSpc>
                <a:spcPct val="150000"/>
              </a:lnSpc>
              <a:buFont typeface="Wingdings" panose="05000000000000000000" pitchFamily="2" charset="2"/>
              <a:buChar char="ü"/>
            </a:pPr>
            <a:r>
              <a:rPr lang="en-US" altLang="zh-TW" sz="2600" dirty="0" smtClean="0">
                <a:solidFill>
                  <a:schemeClr val="tx1"/>
                </a:solidFill>
                <a:latin typeface="DFKai-SB" panose="03000509000000000000" pitchFamily="65" charset="-120"/>
                <a:ea typeface="DFKai-SB" panose="03000509000000000000" pitchFamily="65" charset="-120"/>
              </a:rPr>
              <a:t>《</a:t>
            </a:r>
            <a:r>
              <a:rPr lang="zh-CN" altLang="en-US" sz="2600" dirty="0" smtClean="0">
                <a:solidFill>
                  <a:schemeClr val="tx1"/>
                </a:solidFill>
                <a:latin typeface="DFKai-SB" panose="03000509000000000000" pitchFamily="65" charset="-120"/>
                <a:ea typeface="DFKai-SB" panose="03000509000000000000" pitchFamily="65" charset="-120"/>
              </a:rPr>
              <a:t>中華人民共和國國民經濟和社會發展第十四個五年規劃和</a:t>
            </a:r>
            <a:r>
              <a:rPr lang="en-US" altLang="zh-CN"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年遠景目標綱要</a:t>
            </a:r>
            <a:r>
              <a:rPr lang="en-US" altLang="zh-TW"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十四五」規劃網</a:t>
            </a:r>
            <a:r>
              <a:rPr lang="zh-TW"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要</a:t>
            </a:r>
            <a:r>
              <a:rPr lang="en-US" altLang="zh-TW"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中提到繼續支持香港</a:t>
            </a:r>
            <a:r>
              <a:rPr lang="zh-CN" altLang="en-US" sz="2600" dirty="0" smtClean="0">
                <a:solidFill>
                  <a:schemeClr val="tx1"/>
                </a:solidFill>
                <a:latin typeface="DFKai-SB" panose="03000509000000000000" pitchFamily="65" charset="-120"/>
                <a:ea typeface="DFKai-SB" panose="03000509000000000000" pitchFamily="65" charset="-120"/>
              </a:rPr>
              <a:t>提升國際金融、航運、貿易中心和國際航空樞紐地位。</a:t>
            </a:r>
          </a:p>
        </p:txBody>
      </p:sp>
      <p:sp>
        <p:nvSpPr>
          <p:cNvPr id="7" name="灯片编号占位符 6">
            <a:extLst>
              <a:ext uri="{FF2B5EF4-FFF2-40B4-BE49-F238E27FC236}">
                <a16:creationId xmlns:a16="http://schemas.microsoft.com/office/drawing/2014/main" id="{57AC279D-3390-401A-83E3-A43734B86187}"/>
              </a:ext>
            </a:extLst>
          </p:cNvPr>
          <p:cNvSpPr>
            <a:spLocks noGrp="1"/>
          </p:cNvSpPr>
          <p:nvPr>
            <p:ph type="sldNum" sz="quarter" idx="12"/>
          </p:nvPr>
        </p:nvSpPr>
        <p:spPr>
          <a:xfrm>
            <a:off x="11530767" y="6493933"/>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4" name="内容占位符 2"/>
          <p:cNvSpPr txBox="1"/>
          <p:nvPr/>
        </p:nvSpPr>
        <p:spPr>
          <a:xfrm>
            <a:off x="838200" y="897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5" name="图片 4" descr="建筑与房屋的城市空拍图&#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3326" y="3652367"/>
            <a:ext cx="3425509" cy="2148974"/>
          </a:xfrm>
          <a:prstGeom prst="rect">
            <a:avLst/>
          </a:prstGeom>
        </p:spPr>
      </p:pic>
      <p:sp>
        <p:nvSpPr>
          <p:cNvPr id="6" name="矩形 5"/>
          <p:cNvSpPr/>
          <p:nvPr/>
        </p:nvSpPr>
        <p:spPr>
          <a:xfrm>
            <a:off x="7960620" y="5839648"/>
            <a:ext cx="2863041"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香港</a:t>
            </a: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葵</a:t>
            </a:r>
            <a:r>
              <a:rPr kumimoji="0" lang="zh-TW"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涌</a:t>
            </a: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貨櫃碼頭位於</a:t>
            </a: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藍</a:t>
            </a:r>
            <a:r>
              <a:rPr kumimoji="0" lang="zh-TW"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巴勒海峽兩岸</a:t>
            </a: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，是香港最主要的貨櫃</a:t>
            </a:r>
            <a:r>
              <a:rPr kumimoji="0" lang="en-US" altLang="zh-CN"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集裝箱</a:t>
            </a:r>
            <a:r>
              <a:rPr kumimoji="0" lang="en-US" altLang="zh-CN"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物流處理中心</a:t>
            </a: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 name="矩形 1"/>
          <p:cNvSpPr/>
          <p:nvPr/>
        </p:nvSpPr>
        <p:spPr>
          <a:xfrm>
            <a:off x="2774207" y="-63791"/>
            <a:ext cx="6955750" cy="988989"/>
          </a:xfrm>
          <a:prstGeom prst="rect">
            <a:avLst/>
          </a:prstGeom>
        </p:spPr>
        <p:txBody>
          <a:bodyPr wrap="non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zh-CN"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支持香港國際航運中心發展</a:t>
            </a:r>
            <a:endParaRPr kumimoji="0" lang="en-US" altLang="zh-CN"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0" name="Rectangle 9"/>
          <p:cNvSpPr/>
          <p:nvPr/>
        </p:nvSpPr>
        <p:spPr>
          <a:xfrm>
            <a:off x="7895662" y="2802216"/>
            <a:ext cx="3500835" cy="830997"/>
          </a:xfrm>
          <a:prstGeom prst="rect">
            <a:avLst/>
          </a:prstGeom>
        </p:spPr>
        <p:txBody>
          <a:bodyPr wrap="square">
            <a:spAutoFit/>
          </a:bodyPr>
          <a:lstStyle/>
          <a:p>
            <a:r>
              <a:rPr lang="zh-TW" altLang="en-US" sz="1600" dirty="0" smtClean="0">
                <a:latin typeface="DFKai-SB" panose="03000509000000000000" pitchFamily="65" charset="-120"/>
                <a:ea typeface="DFKai-SB" panose="03000509000000000000" pitchFamily="65" charset="-120"/>
              </a:rPr>
              <a:t>香港國際機場</a:t>
            </a:r>
            <a:endParaRPr lang="en-US" altLang="zh-TW" sz="1600" dirty="0" smtClean="0">
              <a:latin typeface="DFKai-SB" panose="03000509000000000000" pitchFamily="65" charset="-120"/>
              <a:ea typeface="DFKai-SB" panose="03000509000000000000" pitchFamily="65" charset="-120"/>
            </a:endParaRPr>
          </a:p>
          <a:p>
            <a:r>
              <a:rPr lang="zh-TW" altLang="en-US" sz="1600" dirty="0">
                <a:latin typeface="DFKai-SB" panose="03000509000000000000" pitchFamily="65" charset="-120"/>
                <a:ea typeface="DFKai-SB" panose="03000509000000000000" pitchFamily="65" charset="-120"/>
              </a:rPr>
              <a:t>點擊</a:t>
            </a:r>
            <a:r>
              <a:rPr lang="zh-TW" altLang="en-US" sz="1600" dirty="0" smtClean="0">
                <a:latin typeface="DFKai-SB" panose="03000509000000000000" pitchFamily="65" charset="-120"/>
                <a:ea typeface="DFKai-SB" panose="03000509000000000000" pitchFamily="65" charset="-120"/>
              </a:rPr>
              <a:t>上</a:t>
            </a:r>
            <a:r>
              <a:rPr lang="zh-TW" altLang="en-US" sz="1600" dirty="0">
                <a:latin typeface="DFKai-SB" panose="03000509000000000000" pitchFamily="65" charset="-120"/>
                <a:ea typeface="DFKai-SB" panose="03000509000000000000" pitchFamily="65" charset="-120"/>
              </a:rPr>
              <a:t>圖</a:t>
            </a:r>
            <a:r>
              <a:rPr lang="zh-TW" altLang="en-US" sz="1600" dirty="0" smtClean="0">
                <a:latin typeface="DFKai-SB" panose="03000509000000000000" pitchFamily="65" charset="-120"/>
                <a:ea typeface="DFKai-SB" panose="03000509000000000000" pitchFamily="65" charset="-120"/>
              </a:rPr>
              <a:t>看有關</a:t>
            </a:r>
            <a:r>
              <a:rPr lang="zh-TW" altLang="en-US" sz="1600" dirty="0">
                <a:latin typeface="DFKai-SB" panose="03000509000000000000" pitchFamily="65" charset="-120"/>
                <a:ea typeface="DFKai-SB" panose="03000509000000000000" pitchFamily="65" charset="-120"/>
              </a:rPr>
              <a:t>「</a:t>
            </a:r>
            <a:r>
              <a:rPr lang="zh-TW" altLang="en-US" sz="1600" dirty="0" smtClean="0">
                <a:latin typeface="DFKai-SB" panose="03000509000000000000" pitchFamily="65" charset="-120"/>
                <a:ea typeface="DFKai-SB" panose="03000509000000000000" pitchFamily="65" charset="-120"/>
              </a:rPr>
              <a:t>香港</a:t>
            </a:r>
            <a:r>
              <a:rPr lang="zh-TW" altLang="en-US" sz="1600" dirty="0">
                <a:latin typeface="DFKai-SB" panose="03000509000000000000" pitchFamily="65" charset="-120"/>
                <a:ea typeface="DFKai-SB" panose="03000509000000000000" pitchFamily="65" charset="-120"/>
              </a:rPr>
              <a:t>擔當大灣區航運航空</a:t>
            </a:r>
            <a:r>
              <a:rPr lang="zh-TW" altLang="en-US" sz="1600" dirty="0" smtClean="0">
                <a:latin typeface="DFKai-SB" panose="03000509000000000000" pitchFamily="65" charset="-120"/>
                <a:ea typeface="DFKai-SB" panose="03000509000000000000" pitchFamily="65" charset="-120"/>
              </a:rPr>
              <a:t>樞紐</a:t>
            </a:r>
            <a:r>
              <a:rPr lang="zh-TW" altLang="en-US" sz="1600" dirty="0">
                <a:latin typeface="DFKai-SB" panose="03000509000000000000" pitchFamily="65" charset="-120"/>
                <a:ea typeface="DFKai-SB" panose="03000509000000000000" pitchFamily="65" charset="-120"/>
              </a:rPr>
              <a:t>」</a:t>
            </a:r>
            <a:r>
              <a:rPr lang="zh-TW" altLang="en-US" sz="1600" dirty="0" smtClean="0">
                <a:latin typeface="DFKai-SB" panose="03000509000000000000" pitchFamily="65" charset="-120"/>
                <a:ea typeface="DFKai-SB" panose="03000509000000000000" pitchFamily="65" charset="-120"/>
              </a:rPr>
              <a:t>的報導</a:t>
            </a:r>
            <a:endParaRPr lang="zh-HK" altLang="en-US" sz="1600" dirty="0">
              <a:latin typeface="DFKai-SB" panose="03000509000000000000" pitchFamily="65" charset="-120"/>
              <a:ea typeface="DFKai-SB" panose="03000509000000000000" pitchFamily="65" charset="-120"/>
            </a:endParaRPr>
          </a:p>
        </p:txBody>
      </p:sp>
      <p:pic>
        <p:nvPicPr>
          <p:cNvPr id="11" name="Picture 10">
            <a:hlinkClick r:id="rId4"/>
          </p:cNvPr>
          <p:cNvPicPr>
            <a:picLocks noChangeAspect="1"/>
          </p:cNvPicPr>
          <p:nvPr/>
        </p:nvPicPr>
        <p:blipFill>
          <a:blip r:embed="rId5"/>
          <a:stretch>
            <a:fillRect/>
          </a:stretch>
        </p:blipFill>
        <p:spPr>
          <a:xfrm>
            <a:off x="7933326" y="1144380"/>
            <a:ext cx="3425509" cy="1635777"/>
          </a:xfrm>
          <a:prstGeom prst="rect">
            <a:avLst/>
          </a:prstGeom>
        </p:spPr>
      </p:pic>
    </p:spTree>
    <p:extLst>
      <p:ext uri="{BB962C8B-B14F-4D97-AF65-F5344CB8AC3E}">
        <p14:creationId xmlns:p14="http://schemas.microsoft.com/office/powerpoint/2010/main" val="2515084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78C1B18-BEF1-401A-820B-2BC883A51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32" y="620589"/>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4D801D90-1B87-48E4-B54F-7EA3F7DA2CF2}"/>
              </a:ext>
            </a:extLst>
          </p:cNvPr>
          <p:cNvSpPr/>
          <p:nvPr/>
        </p:nvSpPr>
        <p:spPr>
          <a:xfrm>
            <a:off x="1520414" y="1034526"/>
            <a:ext cx="8746341" cy="427809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3200" b="0" i="0" u="none" strike="noStrike" kern="1200" cap="none" spc="0" normalizeH="0" baseline="0" noProof="0" dirty="0">
              <a:ln>
                <a:noFill/>
              </a:ln>
              <a:solidFill>
                <a:srgbClr val="0070C0"/>
              </a:solidFill>
              <a:effectLst/>
              <a:uLnTx/>
              <a:uFillTx/>
              <a:latin typeface="DFKai-SB" panose="03000509000000000000" pitchFamily="65" charset="-120"/>
              <a:ea typeface="DFKai-SB" panose="03000509000000000000" pitchFamily="65" charset="-120"/>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根據世界貿易組織</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公</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布</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的</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資料，香港在二零一九年是世界第八大貨物貿易實體。以國際乘客量和國際空運貨物處理量計算，香港的機場是全球其中一個最繁忙的機場；以貨櫃吞吐量計算，香港的港口亦是全球最繁忙的貨櫃港之一。</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nvGrpSpPr>
          <p:cNvPr id="5" name="组合 38">
            <a:extLst>
              <a:ext uri="{FF2B5EF4-FFF2-40B4-BE49-F238E27FC236}">
                <a16:creationId xmlns:a16="http://schemas.microsoft.com/office/drawing/2014/main" id="{71460F07-5149-4C1D-BFBD-2EA0140E6138}"/>
              </a:ext>
            </a:extLst>
          </p:cNvPr>
          <p:cNvGrpSpPr>
            <a:grpSpLocks/>
          </p:cNvGrpSpPr>
          <p:nvPr/>
        </p:nvGrpSpPr>
        <p:grpSpPr bwMode="auto">
          <a:xfrm>
            <a:off x="1283881" y="625154"/>
            <a:ext cx="2406969" cy="647700"/>
            <a:chOff x="4225771" y="1065320"/>
            <a:chExt cx="895882" cy="947506"/>
          </a:xfrm>
        </p:grpSpPr>
        <p:sp>
          <p:nvSpPr>
            <p:cNvPr id="6" name="矩形 5">
              <a:extLst>
                <a:ext uri="{FF2B5EF4-FFF2-40B4-BE49-F238E27FC236}">
                  <a16:creationId xmlns:a16="http://schemas.microsoft.com/office/drawing/2014/main" id="{D04130B7-A26E-4F68-9C1E-B68AAF413526}"/>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7" name="矩形 6">
              <a:extLst>
                <a:ext uri="{FF2B5EF4-FFF2-40B4-BE49-F238E27FC236}">
                  <a16:creationId xmlns:a16="http://schemas.microsoft.com/office/drawing/2014/main" id="{984F929A-C9FF-4EA8-8DCF-17190F7E74B6}"/>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3600" dirty="0">
                  <a:solidFill>
                    <a:prstClr val="black"/>
                  </a:solidFill>
                  <a:latin typeface="DFKai-SB" panose="03000509000000000000" pitchFamily="65" charset="-120"/>
                  <a:ea typeface="DFKai-SB" panose="03000509000000000000" pitchFamily="65" charset="-120"/>
                </a:rPr>
                <a:t>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考資料</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sp>
        <p:nvSpPr>
          <p:cNvPr id="9" name="矩形 8">
            <a:extLst>
              <a:ext uri="{FF2B5EF4-FFF2-40B4-BE49-F238E27FC236}">
                <a16:creationId xmlns:a16="http://schemas.microsoft.com/office/drawing/2014/main" id="{BDAE9CF3-4D4C-44CF-8FD3-237CB97F007D}"/>
              </a:ext>
            </a:extLst>
          </p:cNvPr>
          <p:cNvSpPr/>
          <p:nvPr/>
        </p:nvSpPr>
        <p:spPr>
          <a:xfrm>
            <a:off x="2036561" y="5606538"/>
            <a:ext cx="6725053" cy="369332"/>
          </a:xfrm>
          <a:prstGeom prst="rect">
            <a:avLst/>
          </a:prstGeom>
        </p:spPr>
        <p:txBody>
          <a:bodyPr wrap="square">
            <a:spAutoFit/>
          </a:bodyPr>
          <a:lstStyle/>
          <a:p>
            <a:pPr lvl="0" defTabSz="457200">
              <a:defRPr/>
            </a:pPr>
            <a:r>
              <a:rPr kumimoji="0" lang="zh-TW"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來源</a:t>
            </a:r>
            <a:r>
              <a:rPr kumimoji="0" lang="en-US" altLang="zh-TW"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香港</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年報 </a:t>
            </a:r>
            <a:r>
              <a:rPr lang="en-US" altLang="zh-CN" dirty="0" smtClean="0">
                <a:latin typeface="Times New Roman" panose="02020603050405020304" pitchFamily="18" charset="0"/>
                <a:cs typeface="Times New Roman" panose="02020603050405020304" pitchFamily="18" charset="0"/>
              </a:rPr>
              <a:t>https</a:t>
            </a:r>
            <a:r>
              <a:rPr lang="en-US" altLang="zh-CN" dirty="0">
                <a:latin typeface="Times New Roman" panose="02020603050405020304" pitchFamily="18" charset="0"/>
                <a:cs typeface="Times New Roman" panose="02020603050405020304" pitchFamily="18" charset="0"/>
              </a:rPr>
              <a:t>://www.yearbook.gov.hk/2019/tc/pdf/C03.pdf</a:t>
            </a:r>
            <a:endParaRPr kumimoji="0" lang="zh-CN" altLang="en-US"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0" name="灯片编号占位符 2">
            <a:extLst>
              <a:ext uri="{FF2B5EF4-FFF2-40B4-BE49-F238E27FC236}">
                <a16:creationId xmlns:a16="http://schemas.microsoft.com/office/drawing/2014/main" id="{DABAE573-1E4C-417E-B67F-2321CB47F3A3}"/>
              </a:ext>
            </a:extLst>
          </p:cNvPr>
          <p:cNvSpPr txBox="1">
            <a:spLocks/>
          </p:cNvSpPr>
          <p:nvPr/>
        </p:nvSpPr>
        <p:spPr>
          <a:xfrm>
            <a:off x="11309865" y="647607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17</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1409878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568177" y="1584385"/>
            <a:ext cx="6323074" cy="4524315"/>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日，國家科</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學</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技</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術</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部與香港特別行政區政府簽署</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內地與香港關於加強創新科技合作的安排</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及</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科學技術部與香港特別行政區政府創新及科技局關於開展聯合資助研發</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項目</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的協議</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p>
        </p:txBody>
      </p:sp>
      <p:pic>
        <p:nvPicPr>
          <p:cNvPr id="6" name="图片 5"/>
          <p:cNvPicPr>
            <a:picLocks noChangeAspect="1"/>
          </p:cNvPicPr>
          <p:nvPr/>
        </p:nvPicPr>
        <p:blipFill>
          <a:blip r:embed="rId3"/>
          <a:stretch>
            <a:fillRect/>
          </a:stretch>
        </p:blipFill>
        <p:spPr>
          <a:xfrm>
            <a:off x="7334570" y="2485981"/>
            <a:ext cx="3712417" cy="2474944"/>
          </a:xfrm>
          <a:prstGeom prst="rect">
            <a:avLst/>
          </a:prstGeom>
          <a:ln>
            <a:noFill/>
          </a:ln>
          <a:effectLst>
            <a:outerShdw blurRad="292100" dist="139700" dir="2700000" algn="tl" rotWithShape="0">
              <a:srgbClr val="333333">
                <a:alpha val="65000"/>
              </a:srgbClr>
            </a:outerShdw>
          </a:effectLst>
        </p:spPr>
      </p:pic>
      <p:sp>
        <p:nvSpPr>
          <p:cNvPr id="5" name="内容占位符 2"/>
          <p:cNvSpPr txBox="1"/>
          <p:nvPr/>
        </p:nvSpPr>
        <p:spPr>
          <a:xfrm>
            <a:off x="2161309" y="630438"/>
            <a:ext cx="9250677" cy="5889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48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支援香港建設國際創新科技中心</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矩形 1"/>
          <p:cNvSpPr/>
          <p:nvPr/>
        </p:nvSpPr>
        <p:spPr>
          <a:xfrm>
            <a:off x="7872453" y="5095630"/>
            <a:ext cx="295465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內地與香港簽創科合作協定</a:t>
            </a:r>
            <a:endPar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3" name="灯片编号占位符 2">
            <a:extLst>
              <a:ext uri="{FF2B5EF4-FFF2-40B4-BE49-F238E27FC236}">
                <a16:creationId xmlns:a16="http://schemas.microsoft.com/office/drawing/2014/main" id="{A29CCC91-FEDB-4409-B870-6459CE8D01B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3648991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150325787"/>
              </p:ext>
            </p:extLst>
          </p:nvPr>
        </p:nvGraphicFramePr>
        <p:xfrm>
          <a:off x="5896224" y="856214"/>
          <a:ext cx="5891981" cy="5677528"/>
        </p:xfrm>
        <a:graphic>
          <a:graphicData uri="http://schemas.openxmlformats.org/drawingml/2006/table">
            <a:tbl>
              <a:tblPr>
                <a:tableStyleId>{5940675A-B579-460E-94D1-54222C63F5DA}</a:tableStyleId>
              </a:tblPr>
              <a:tblGrid>
                <a:gridCol w="698857">
                  <a:extLst>
                    <a:ext uri="{9D8B030D-6E8A-4147-A177-3AD203B41FA5}">
                      <a16:colId xmlns:a16="http://schemas.microsoft.com/office/drawing/2014/main" val="4067711982"/>
                    </a:ext>
                  </a:extLst>
                </a:gridCol>
                <a:gridCol w="1305732">
                  <a:extLst>
                    <a:ext uri="{9D8B030D-6E8A-4147-A177-3AD203B41FA5}">
                      <a16:colId xmlns:a16="http://schemas.microsoft.com/office/drawing/2014/main" val="3700040122"/>
                    </a:ext>
                  </a:extLst>
                </a:gridCol>
                <a:gridCol w="3887392">
                  <a:extLst>
                    <a:ext uri="{9D8B030D-6E8A-4147-A177-3AD203B41FA5}">
                      <a16:colId xmlns:a16="http://schemas.microsoft.com/office/drawing/2014/main" val="1624981652"/>
                    </a:ext>
                  </a:extLst>
                </a:gridCol>
              </a:tblGrid>
              <a:tr h="319308">
                <a:tc>
                  <a:txBody>
                    <a:bodyPr/>
                    <a:lstStyle/>
                    <a:p>
                      <a:pPr algn="ctr" fontAlgn="base"/>
                      <a:r>
                        <a:rPr lang="zh-CN" altLang="en-US" sz="1400" dirty="0" smtClean="0">
                          <a:effectLst/>
                          <a:latin typeface="DFKai-SB" panose="03000509000000000000" pitchFamily="65" charset="-120"/>
                          <a:ea typeface="DFKai-SB" panose="03000509000000000000" pitchFamily="65" charset="-120"/>
                        </a:rPr>
                        <a:t>序號</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依託單位</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實驗室名稱</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174126347"/>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1</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肝病研究國家重點實驗室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2021131088"/>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2</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腦與認知科學國家重點實驗室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1184768104"/>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3</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新發傳染性疾病國家重點實驗室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615090055"/>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4</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香港合成化學國家重點實驗室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3938880868"/>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5</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生物醫藥技術國家重點實驗室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310455775"/>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6</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香港中文大學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華南腫瘤學國家重點實驗室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1988697032"/>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7</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香港中文大學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農業生物技術國家重點實驗室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2330615422"/>
                  </a:ext>
                </a:extLst>
              </a:tr>
              <a:tr h="568600">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8</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香港中文大學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植物化學與西部植物資源持續利用國家重點實驗室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809109710"/>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9</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香港中文大學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消化疾病研究國家重點實驗室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3571209825"/>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10</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香港城市大學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毫米波國家重點實驗室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3237900931"/>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11</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香港城市大學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海洋污染國家重點實驗室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3881034010"/>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12</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香港理工大學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超精密加工技術國家重點實驗室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448861585"/>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13</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香港理工大學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手性科學國家重點實驗室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2093177787"/>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14</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香港科技大學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香港分子神經和科學國家重點實驗室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1418123165"/>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15</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香港科技大學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先進顯示與光電子技術國家重點實驗室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2003521984"/>
                  </a:ext>
                </a:extLst>
              </a:tr>
              <a:tr h="319308">
                <a:tc>
                  <a:txBody>
                    <a:bodyPr/>
                    <a:lstStyle/>
                    <a:p>
                      <a:pPr algn="ctr" fontAlgn="base"/>
                      <a:r>
                        <a:rPr lang="en-US" altLang="zh-CN" sz="1400" dirty="0">
                          <a:effectLst/>
                          <a:latin typeface="Times New Roman" panose="02020603050405020304" pitchFamily="18" charset="0"/>
                          <a:ea typeface="DFKai-SB" panose="03000509000000000000" pitchFamily="65" charset="-120"/>
                          <a:cs typeface="Times New Roman" panose="02020603050405020304" pitchFamily="18" charset="0"/>
                        </a:rPr>
                        <a:t>16</a:t>
                      </a:r>
                      <a:endParaRPr lang="en-US" altLang="zh-CN"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Times New Roman" panose="02020603050405020304" pitchFamily="18" charset="0"/>
                          <a:ea typeface="DFKai-SB" panose="03000509000000000000" pitchFamily="65" charset="-120"/>
                          <a:cs typeface="Times New Roman" panose="02020603050405020304" pitchFamily="18" charset="0"/>
                        </a:rPr>
                        <a:t>香港浸會大學</a:t>
                      </a:r>
                      <a:endParaRPr lang="zh-CN" altLang="en-US" sz="14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zh-CN" altLang="en-US" sz="1400" dirty="0" smtClean="0">
                          <a:effectLst/>
                          <a:latin typeface="DFKai-SB" panose="03000509000000000000" pitchFamily="65" charset="-120"/>
                          <a:ea typeface="DFKai-SB" panose="03000509000000000000" pitchFamily="65" charset="-120"/>
                        </a:rPr>
                        <a:t>環境與生物分析國家重點實驗室</a:t>
                      </a:r>
                      <a:endParaRPr lang="zh-CN" altLang="en-US" sz="1400" b="0" dirty="0">
                        <a:effectLst/>
                        <a:latin typeface="DFKai-SB" panose="03000509000000000000" pitchFamily="65" charset="-120"/>
                        <a:ea typeface="DFKai-SB" panose="03000509000000000000" pitchFamily="65" charset="-120"/>
                      </a:endParaRPr>
                    </a:p>
                  </a:txBody>
                  <a:tcPr marL="27822" marR="27822" marT="27822" marB="27822" anchor="ctr"/>
                </a:tc>
                <a:extLst>
                  <a:ext uri="{0D108BD9-81ED-4DB2-BD59-A6C34878D82A}">
                    <a16:rowId xmlns:a16="http://schemas.microsoft.com/office/drawing/2014/main" val="1475567239"/>
                  </a:ext>
                </a:extLst>
              </a:tr>
            </a:tbl>
          </a:graphicData>
        </a:graphic>
      </p:graphicFrame>
      <p:sp>
        <p:nvSpPr>
          <p:cNvPr id="2" name="矩形 1">
            <a:extLst>
              <a:ext uri="{FF2B5EF4-FFF2-40B4-BE49-F238E27FC236}">
                <a16:creationId xmlns:a16="http://schemas.microsoft.com/office/drawing/2014/main" id="{149E8C31-C5EC-4196-9E3D-0D38E0AB6FBB}"/>
              </a:ext>
            </a:extLst>
          </p:cNvPr>
          <p:cNvSpPr/>
          <p:nvPr/>
        </p:nvSpPr>
        <p:spPr>
          <a:xfrm>
            <a:off x="475157" y="345656"/>
            <a:ext cx="4912766" cy="3785652"/>
          </a:xfrm>
          <a:prstGeom prst="rect">
            <a:avLst/>
          </a:prstGeom>
        </p:spPr>
        <p:txBody>
          <a:bodyPr wrap="square">
            <a:spAutoFit/>
          </a:bodyPr>
          <a:lstStyle/>
          <a:p>
            <a:pPr marL="0" marR="0" lvl="0" indent="0" algn="just" defTabSz="457200" rtl="0" eaLnBrk="1" fontAlgn="base"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cs"/>
              </a:rPr>
              <a:t> </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香港</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16</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所重點實驗室掛牌為國家重點實驗室</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，納入國家科研創新體系，將有</a:t>
            </a:r>
            <a:r>
              <a:rPr lang="zh-TW" altLang="en-US" sz="3200" dirty="0" smtClean="0">
                <a:latin typeface="DFKai-SB" panose="03000509000000000000" pitchFamily="65" charset="-120"/>
                <a:ea typeface="DFKai-SB" panose="03000509000000000000" pitchFamily="65" charset="-120"/>
              </a:rPr>
              <a:t>助</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香港的科研</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項目</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爭取到國家支持。</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5" name="矩形 4">
            <a:extLst>
              <a:ext uri="{FF2B5EF4-FFF2-40B4-BE49-F238E27FC236}">
                <a16:creationId xmlns:a16="http://schemas.microsoft.com/office/drawing/2014/main" id="{33239571-3000-4E9D-BF62-7D169276F24B}"/>
              </a:ext>
            </a:extLst>
          </p:cNvPr>
          <p:cNvSpPr/>
          <p:nvPr/>
        </p:nvSpPr>
        <p:spPr>
          <a:xfrm>
            <a:off x="501736" y="6406502"/>
            <a:ext cx="5123140" cy="387286"/>
          </a:xfrm>
          <a:prstGeom prst="rect">
            <a:avLst/>
          </a:prstGeom>
        </p:spPr>
        <p:txBody>
          <a:bodyPr wrap="square">
            <a:spAutoFit/>
          </a:bodyPr>
          <a:lstStyle/>
          <a:p>
            <a:pPr marL="0" marR="0" lvl="0" indent="0" algn="l" defTabSz="457200" rtl="0" eaLnBrk="1" fontAlgn="auto" latinLnBrk="1" hangingPunct="1">
              <a:lnSpc>
                <a:spcPts val="2250"/>
              </a:lnSpc>
              <a:spcBef>
                <a:spcPts val="1500"/>
              </a:spcBef>
              <a:spcAft>
                <a:spcPts val="150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宋体" panose="02010600030101010101" pitchFamily="2" charset="-122"/>
              </a:rPr>
              <a:t>   </a:t>
            </a:r>
            <a:r>
              <a:rPr kumimoji="0" lang="zh-CN" altLang="en-US" sz="16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香港中文大學</a:t>
            </a:r>
            <a:r>
              <a:rPr kumimoji="0" lang="zh-CN" altLang="zh-CN" sz="16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消化疾病研究國家重點實驗室獲授</a:t>
            </a:r>
            <a:r>
              <a:rPr kumimoji="0" lang="zh-CN" altLang="en-US" sz="16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牌</a:t>
            </a:r>
            <a:r>
              <a:rPr kumimoji="0" lang="en-US" altLang="zh-CN" sz="16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 </a:t>
            </a:r>
            <a:endParaRPr kumimoji="0" lang="zh-CN" altLang="zh-CN" sz="16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pic>
        <p:nvPicPr>
          <p:cNvPr id="6" name="图片 5">
            <a:extLst>
              <a:ext uri="{FF2B5EF4-FFF2-40B4-BE49-F238E27FC236}">
                <a16:creationId xmlns:a16="http://schemas.microsoft.com/office/drawing/2014/main" id="{EE575CE1-7AC8-451B-B910-2A9A60C49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2245" y="4131308"/>
            <a:ext cx="3408529" cy="2275194"/>
          </a:xfrm>
          <a:prstGeom prst="rect">
            <a:avLst/>
          </a:prstGeom>
        </p:spPr>
      </p:pic>
      <p:sp>
        <p:nvSpPr>
          <p:cNvPr id="3" name="灯片编号占位符 2">
            <a:extLst>
              <a:ext uri="{FF2B5EF4-FFF2-40B4-BE49-F238E27FC236}">
                <a16:creationId xmlns:a16="http://schemas.microsoft.com/office/drawing/2014/main" id="{B352F1FC-63C9-45B0-BB93-B15B1517ADD0}"/>
              </a:ext>
            </a:extLst>
          </p:cNvPr>
          <p:cNvSpPr>
            <a:spLocks noGrp="1"/>
          </p:cNvSpPr>
          <p:nvPr>
            <p:ph type="sldNum" sz="quarter" idx="12"/>
          </p:nvPr>
        </p:nvSpPr>
        <p:spPr>
          <a:xfrm>
            <a:off x="11516856" y="6533742"/>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grpSp>
        <p:nvGrpSpPr>
          <p:cNvPr id="7" name="组合 38">
            <a:extLst>
              <a:ext uri="{FF2B5EF4-FFF2-40B4-BE49-F238E27FC236}">
                <a16:creationId xmlns:a16="http://schemas.microsoft.com/office/drawing/2014/main" id="{71460F07-5149-4C1D-BFBD-2EA0140E6138}"/>
              </a:ext>
            </a:extLst>
          </p:cNvPr>
          <p:cNvGrpSpPr>
            <a:grpSpLocks/>
          </p:cNvGrpSpPr>
          <p:nvPr/>
        </p:nvGrpSpPr>
        <p:grpSpPr bwMode="auto">
          <a:xfrm>
            <a:off x="7647709" y="133004"/>
            <a:ext cx="2145440" cy="579241"/>
            <a:chOff x="4225771" y="1065320"/>
            <a:chExt cx="895882" cy="947506"/>
          </a:xfrm>
        </p:grpSpPr>
        <p:sp>
          <p:nvSpPr>
            <p:cNvPr id="8" name="矩形 5">
              <a:extLst>
                <a:ext uri="{FF2B5EF4-FFF2-40B4-BE49-F238E27FC236}">
                  <a16:creationId xmlns:a16="http://schemas.microsoft.com/office/drawing/2014/main" id="{D04130B7-A26E-4F68-9C1E-B68AAF413526}"/>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9" name="矩形 6">
              <a:extLst>
                <a:ext uri="{FF2B5EF4-FFF2-40B4-BE49-F238E27FC236}">
                  <a16:creationId xmlns:a16="http://schemas.microsoft.com/office/drawing/2014/main" id="{984F929A-C9FF-4EA8-8DCF-17190F7E74B6}"/>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3600" dirty="0">
                  <a:solidFill>
                    <a:prstClr val="black"/>
                  </a:solidFill>
                  <a:latin typeface="DFKai-SB" panose="03000509000000000000" pitchFamily="65" charset="-120"/>
                  <a:ea typeface="DFKai-SB" panose="03000509000000000000" pitchFamily="65" charset="-120"/>
                </a:rPr>
                <a:t>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考資料</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spTree>
    <p:extLst>
      <p:ext uri="{BB962C8B-B14F-4D97-AF65-F5344CB8AC3E}">
        <p14:creationId xmlns:p14="http://schemas.microsoft.com/office/powerpoint/2010/main" val="4074447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376152" y="-91713"/>
            <a:ext cx="10515600" cy="1325563"/>
          </a:xfrm>
        </p:spPr>
        <p:txBody>
          <a:bodyPr/>
          <a:lstStyle/>
          <a:p>
            <a:r>
              <a:rPr lang="zh-CN" altLang="en-US" dirty="0" smtClean="0">
                <a:solidFill>
                  <a:srgbClr val="002060"/>
                </a:solidFill>
                <a:latin typeface="DFKai-SB" panose="03000509000000000000" pitchFamily="65" charset="-120"/>
                <a:ea typeface="DFKai-SB" panose="03000509000000000000" pitchFamily="65" charset="-120"/>
              </a:rPr>
              <a:t>學習目標</a:t>
            </a:r>
            <a:endParaRPr lang="zh-CN" altLang="en-US" dirty="0">
              <a:solidFill>
                <a:srgbClr val="002060"/>
              </a:solidFill>
              <a:latin typeface="DFKai-SB" panose="03000509000000000000" pitchFamily="65" charset="-120"/>
              <a:ea typeface="DFKai-SB" panose="03000509000000000000" pitchFamily="65" charset="-120"/>
            </a:endParaRPr>
          </a:p>
        </p:txBody>
      </p:sp>
      <p:sp>
        <p:nvSpPr>
          <p:cNvPr id="3" name="内容占位符 2"/>
          <p:cNvSpPr>
            <a:spLocks noGrp="1"/>
          </p:cNvSpPr>
          <p:nvPr>
            <p:ph idx="1"/>
          </p:nvPr>
        </p:nvSpPr>
        <p:spPr>
          <a:xfrm>
            <a:off x="642159" y="850469"/>
            <a:ext cx="10608425" cy="5741523"/>
          </a:xfrm>
        </p:spPr>
        <p:txBody>
          <a:bodyPr>
            <a:noAutofit/>
          </a:bodyPr>
          <a:lstStyle/>
          <a:p>
            <a:pPr marL="0" indent="0">
              <a:lnSpc>
                <a:spcPct val="120000"/>
              </a:lnSpc>
              <a:buNone/>
            </a:pPr>
            <a:r>
              <a:rPr lang="zh-CN" altLang="en-US" dirty="0" smtClean="0">
                <a:solidFill>
                  <a:schemeClr val="tx1"/>
                </a:solidFill>
                <a:latin typeface="DFKai-SB" panose="03000509000000000000" pitchFamily="65" charset="-120"/>
                <a:ea typeface="DFKai-SB" panose="03000509000000000000" pitchFamily="65" charset="-120"/>
              </a:rPr>
              <a:t>知識</a:t>
            </a:r>
            <a:r>
              <a:rPr lang="zh-CN" altLang="en-US" dirty="0" smtClean="0">
                <a:latin typeface="DFKai-SB" panose="03000509000000000000" pitchFamily="65" charset="-120"/>
                <a:ea typeface="DFKai-SB" panose="03000509000000000000" pitchFamily="65" charset="-120"/>
              </a:rPr>
              <a:t>  </a:t>
            </a:r>
            <a:endParaRPr lang="en-US" altLang="zh-CN" dirty="0">
              <a:latin typeface="DFKai-SB" panose="03000509000000000000" pitchFamily="65" charset="-120"/>
              <a:ea typeface="DFKai-SB" panose="03000509000000000000" pitchFamily="65" charset="-120"/>
            </a:endParaRPr>
          </a:p>
          <a:p>
            <a:pPr>
              <a:lnSpc>
                <a:spcPct val="120000"/>
              </a:lnSpc>
            </a:pPr>
            <a:r>
              <a:rPr lang="zh-TW" altLang="en-US" dirty="0" smtClean="0">
                <a:solidFill>
                  <a:schemeClr val="tx1"/>
                </a:solidFill>
                <a:latin typeface="DFKai-SB" panose="03000509000000000000" pitchFamily="65" charset="-120"/>
                <a:ea typeface="DFKai-SB" panose="03000509000000000000" pitchFamily="65" charset="-120"/>
              </a:rPr>
              <a:t>了解</a:t>
            </a:r>
            <a:r>
              <a:rPr lang="zh-CN" altLang="en-US" dirty="0" smtClean="0">
                <a:solidFill>
                  <a:schemeClr val="tx1"/>
                </a:solidFill>
                <a:latin typeface="DFKai-SB" panose="03000509000000000000" pitchFamily="65" charset="-120"/>
                <a:ea typeface="DFKai-SB" panose="03000509000000000000" pitchFamily="65" charset="-120"/>
              </a:rPr>
              <a:t>國家支持香港特別行政區發展的主要政策，</a:t>
            </a:r>
            <a:r>
              <a:rPr lang="zh-TW" altLang="en-US" dirty="0" smtClean="0">
                <a:solidFill>
                  <a:schemeClr val="tx1"/>
                </a:solidFill>
                <a:latin typeface="DFKai-SB" panose="03000509000000000000" pitchFamily="65" charset="-120"/>
                <a:ea typeface="DFKai-SB" panose="03000509000000000000" pitchFamily="65" charset="-120"/>
              </a:rPr>
              <a:t>是</a:t>
            </a:r>
            <a:r>
              <a:rPr lang="zh-TW" altLang="en-US" dirty="0">
                <a:solidFill>
                  <a:schemeClr val="tx1"/>
                </a:solidFill>
                <a:latin typeface="DFKai-SB" panose="03000509000000000000" pitchFamily="65" charset="-120"/>
                <a:ea typeface="DFKai-SB" panose="03000509000000000000" pitchFamily="65" charset="-120"/>
              </a:rPr>
              <a:t>香港保持繁榮穩定</a:t>
            </a:r>
            <a:r>
              <a:rPr lang="zh-TW" altLang="en-US" dirty="0" smtClean="0">
                <a:solidFill>
                  <a:schemeClr val="tx1"/>
                </a:solidFill>
                <a:latin typeface="DFKai-SB" panose="03000509000000000000" pitchFamily="65" charset="-120"/>
                <a:ea typeface="DFKai-SB" panose="03000509000000000000" pitchFamily="65" charset="-120"/>
              </a:rPr>
              <a:t>的</a:t>
            </a:r>
            <a:r>
              <a:rPr lang="zh-CN" altLang="en-US" dirty="0" smtClean="0">
                <a:solidFill>
                  <a:schemeClr val="tx1"/>
                </a:solidFill>
                <a:latin typeface="DFKai-SB" panose="03000509000000000000" pitchFamily="65" charset="-120"/>
                <a:ea typeface="DFKai-SB" panose="03000509000000000000" pitchFamily="65" charset="-120"/>
              </a:rPr>
              <a:t>重要基礎</a:t>
            </a:r>
            <a:r>
              <a:rPr lang="zh-TW" altLang="en-US" dirty="0" smtClean="0">
                <a:solidFill>
                  <a:schemeClr val="tx1"/>
                </a:solidFill>
                <a:latin typeface="DFKai-SB" panose="03000509000000000000" pitchFamily="65" charset="-120"/>
                <a:ea typeface="DFKai-SB" panose="03000509000000000000" pitchFamily="65" charset="-120"/>
              </a:rPr>
              <a:t>；了</a:t>
            </a:r>
            <a:r>
              <a:rPr lang="zh-CN" altLang="en-US" dirty="0" smtClean="0">
                <a:solidFill>
                  <a:schemeClr val="tx1"/>
                </a:solidFill>
                <a:latin typeface="DFKai-SB" panose="03000509000000000000" pitchFamily="65" charset="-120"/>
                <a:ea typeface="DFKai-SB" panose="03000509000000000000" pitchFamily="65" charset="-120"/>
              </a:rPr>
              <a:t>解香港參與國家事務的主要貢獻。</a:t>
            </a:r>
            <a:endParaRPr lang="en-US" altLang="zh-CN" dirty="0" smtClean="0">
              <a:solidFill>
                <a:schemeClr val="tx1"/>
              </a:solidFill>
              <a:latin typeface="DFKai-SB" panose="03000509000000000000" pitchFamily="65" charset="-120"/>
              <a:ea typeface="DFKai-SB" panose="03000509000000000000" pitchFamily="65" charset="-120"/>
            </a:endParaRPr>
          </a:p>
          <a:p>
            <a:pPr>
              <a:lnSpc>
                <a:spcPct val="120000"/>
              </a:lnSpc>
            </a:pPr>
            <a:r>
              <a:rPr lang="zh-TW" altLang="en-US" dirty="0" smtClean="0">
                <a:solidFill>
                  <a:schemeClr val="tx1"/>
                </a:solidFill>
                <a:latin typeface="DFKai-SB" panose="03000509000000000000" pitchFamily="65" charset="-120"/>
                <a:ea typeface="DFKai-SB" panose="03000509000000000000" pitchFamily="65" charset="-120"/>
              </a:rPr>
              <a:t>認識</a:t>
            </a:r>
            <a:r>
              <a:rPr lang="zh-TW" altLang="en-US" dirty="0">
                <a:solidFill>
                  <a:schemeClr val="tx1"/>
                </a:solidFill>
                <a:latin typeface="DFKai-SB" panose="03000509000000000000" pitchFamily="65" charset="-120"/>
                <a:ea typeface="DFKai-SB" panose="03000509000000000000" pitchFamily="65" charset="-120"/>
              </a:rPr>
              <a:t>國家好香港會更</a:t>
            </a:r>
            <a:r>
              <a:rPr lang="zh-TW" altLang="en-US" dirty="0" smtClean="0">
                <a:solidFill>
                  <a:schemeClr val="tx1"/>
                </a:solidFill>
                <a:latin typeface="DFKai-SB" panose="03000509000000000000" pitchFamily="65" charset="-120"/>
                <a:ea typeface="DFKai-SB" panose="03000509000000000000" pitchFamily="65" charset="-120"/>
              </a:rPr>
              <a:t>好</a:t>
            </a:r>
            <a:r>
              <a:rPr lang="zh-CN" altLang="en-US" dirty="0">
                <a:solidFill>
                  <a:schemeClr val="tx1"/>
                </a:solidFill>
                <a:latin typeface="DFKai-SB" panose="03000509000000000000" pitchFamily="65" charset="-120"/>
                <a:ea typeface="DFKai-SB" panose="03000509000000000000" pitchFamily="65" charset="-120"/>
              </a:rPr>
              <a:t>，</a:t>
            </a:r>
            <a:r>
              <a:rPr lang="zh-TW" altLang="en-US" dirty="0" smtClean="0">
                <a:solidFill>
                  <a:schemeClr val="tx1"/>
                </a:solidFill>
                <a:latin typeface="DFKai-SB" panose="03000509000000000000" pitchFamily="65" charset="-120"/>
                <a:ea typeface="DFKai-SB" panose="03000509000000000000" pitchFamily="65" charset="-120"/>
              </a:rPr>
              <a:t>香港</a:t>
            </a:r>
            <a:r>
              <a:rPr lang="zh-TW" altLang="en-US" dirty="0">
                <a:solidFill>
                  <a:schemeClr val="tx1"/>
                </a:solidFill>
                <a:latin typeface="DFKai-SB" panose="03000509000000000000" pitchFamily="65" charset="-120"/>
                <a:ea typeface="DFKai-SB" panose="03000509000000000000" pitchFamily="65" charset="-120"/>
              </a:rPr>
              <a:t>具有「一國兩制」的優勢；說明國家發展，香港是受益者也是貢獻者。</a:t>
            </a:r>
            <a:endParaRPr lang="en-US" altLang="zh-CN" dirty="0">
              <a:solidFill>
                <a:schemeClr val="tx1"/>
              </a:solidFill>
              <a:latin typeface="DFKai-SB" panose="03000509000000000000" pitchFamily="65" charset="-120"/>
              <a:ea typeface="DFKai-SB" panose="03000509000000000000" pitchFamily="65" charset="-120"/>
            </a:endParaRPr>
          </a:p>
          <a:p>
            <a:pPr marL="0" indent="0">
              <a:lnSpc>
                <a:spcPct val="120000"/>
              </a:lnSpc>
              <a:buNone/>
            </a:pPr>
            <a:r>
              <a:rPr lang="zh-TW" altLang="en-US" dirty="0" smtClean="0">
                <a:solidFill>
                  <a:schemeClr val="tx1"/>
                </a:solidFill>
                <a:latin typeface="DFKai-SB" panose="03000509000000000000" pitchFamily="65" charset="-120"/>
                <a:ea typeface="DFKai-SB" panose="03000509000000000000" pitchFamily="65" charset="-120"/>
              </a:rPr>
              <a:t>技</a:t>
            </a:r>
            <a:r>
              <a:rPr lang="zh-CN" altLang="en-US" dirty="0" smtClean="0">
                <a:solidFill>
                  <a:schemeClr val="tx1"/>
                </a:solidFill>
                <a:latin typeface="DFKai-SB" panose="03000509000000000000" pitchFamily="65" charset="-120"/>
                <a:ea typeface="DFKai-SB" panose="03000509000000000000" pitchFamily="65" charset="-120"/>
              </a:rPr>
              <a:t>能</a:t>
            </a:r>
            <a:endParaRPr lang="en-US" altLang="zh-CN" dirty="0">
              <a:solidFill>
                <a:schemeClr val="tx1"/>
              </a:solidFill>
              <a:latin typeface="DFKai-SB" panose="03000509000000000000" pitchFamily="65" charset="-120"/>
              <a:ea typeface="DFKai-SB" panose="03000509000000000000" pitchFamily="65" charset="-120"/>
            </a:endParaRPr>
          </a:p>
          <a:p>
            <a:pPr>
              <a:lnSpc>
                <a:spcPct val="120000"/>
              </a:lnSpc>
            </a:pPr>
            <a:r>
              <a:rPr lang="zh-TW" altLang="en-US" dirty="0" smtClean="0">
                <a:solidFill>
                  <a:schemeClr val="tx1"/>
                </a:solidFill>
                <a:latin typeface="DFKai-SB" panose="03000509000000000000" pitchFamily="65" charset="-120"/>
                <a:ea typeface="DFKai-SB" panose="03000509000000000000" pitchFamily="65" charset="-120"/>
              </a:rPr>
              <a:t>能夠建基客觀證據</a:t>
            </a:r>
            <a:r>
              <a:rPr lang="zh-CN" altLang="en-US" dirty="0" smtClean="0">
                <a:solidFill>
                  <a:schemeClr val="tx1"/>
                </a:solidFill>
                <a:latin typeface="DFKai-SB" panose="03000509000000000000" pitchFamily="65" charset="-120"/>
                <a:ea typeface="DFKai-SB" panose="03000509000000000000" pitchFamily="65" charset="-120"/>
              </a:rPr>
              <a:t>，</a:t>
            </a:r>
            <a:r>
              <a:rPr lang="zh-TW" altLang="en-US" dirty="0">
                <a:solidFill>
                  <a:schemeClr val="tx1"/>
                </a:solidFill>
                <a:latin typeface="DFKai-SB" panose="03000509000000000000" pitchFamily="65" charset="-120"/>
                <a:ea typeface="DFKai-SB" panose="03000509000000000000" pitchFamily="65" charset="-120"/>
              </a:rPr>
              <a:t>從多角度</a:t>
            </a:r>
            <a:r>
              <a:rPr lang="zh-TW" altLang="en-US" dirty="0" smtClean="0">
                <a:solidFill>
                  <a:schemeClr val="tx1"/>
                </a:solidFill>
                <a:latin typeface="DFKai-SB" panose="03000509000000000000" pitchFamily="65" charset="-120"/>
                <a:ea typeface="DFKai-SB" panose="03000509000000000000" pitchFamily="65" charset="-120"/>
              </a:rPr>
              <a:t>分析香港參與國家事務的禆益與貢獻。</a:t>
            </a:r>
            <a:endParaRPr lang="en-US" altLang="zh-TW" dirty="0" smtClean="0">
              <a:solidFill>
                <a:schemeClr val="tx1"/>
              </a:solidFill>
              <a:latin typeface="DFKai-SB" panose="03000509000000000000" pitchFamily="65" charset="-120"/>
              <a:ea typeface="DFKai-SB" panose="03000509000000000000" pitchFamily="65" charset="-120"/>
            </a:endParaRPr>
          </a:p>
          <a:p>
            <a:pPr marL="0" indent="0">
              <a:lnSpc>
                <a:spcPct val="120000"/>
              </a:lnSpc>
              <a:buNone/>
            </a:pPr>
            <a:r>
              <a:rPr lang="zh-CN" altLang="en-US" dirty="0" smtClean="0">
                <a:solidFill>
                  <a:schemeClr val="tx1"/>
                </a:solidFill>
                <a:latin typeface="DFKai-SB" panose="03000509000000000000" pitchFamily="65" charset="-120"/>
                <a:ea typeface="DFKai-SB" panose="03000509000000000000" pitchFamily="65" charset="-120"/>
              </a:rPr>
              <a:t>價值觀</a:t>
            </a:r>
            <a:endParaRPr lang="en-US" altLang="zh-CN" dirty="0">
              <a:solidFill>
                <a:schemeClr val="tx1"/>
              </a:solidFill>
              <a:latin typeface="DFKai-SB" panose="03000509000000000000" pitchFamily="65" charset="-120"/>
              <a:ea typeface="DFKai-SB" panose="03000509000000000000" pitchFamily="65" charset="-120"/>
            </a:endParaRPr>
          </a:p>
          <a:p>
            <a:pPr>
              <a:lnSpc>
                <a:spcPct val="120000"/>
              </a:lnSpc>
            </a:pPr>
            <a:r>
              <a:rPr lang="zh-CN" altLang="en-US" dirty="0" smtClean="0">
                <a:solidFill>
                  <a:schemeClr val="tx1"/>
                </a:solidFill>
                <a:latin typeface="DFKai-SB" panose="03000509000000000000" pitchFamily="65" charset="-120"/>
                <a:ea typeface="DFKai-SB" panose="03000509000000000000" pitchFamily="65" charset="-120"/>
              </a:rPr>
              <a:t>體會</a:t>
            </a:r>
            <a:r>
              <a:rPr lang="zh-TW" altLang="en-US" dirty="0" smtClean="0">
                <a:solidFill>
                  <a:schemeClr val="tx1"/>
                </a:solidFill>
                <a:latin typeface="DFKai-SB" panose="03000509000000000000" pitchFamily="65" charset="-120"/>
                <a:ea typeface="DFKai-SB" panose="03000509000000000000" pitchFamily="65" charset="-120"/>
              </a:rPr>
              <a:t>祖國</a:t>
            </a:r>
            <a:r>
              <a:rPr lang="zh-TW" altLang="en-US" dirty="0">
                <a:solidFill>
                  <a:schemeClr val="tx1"/>
                </a:solidFill>
                <a:latin typeface="DFKai-SB" panose="03000509000000000000" pitchFamily="65" charset="-120"/>
                <a:ea typeface="DFKai-SB" panose="03000509000000000000" pitchFamily="65" charset="-120"/>
              </a:rPr>
              <a:t>是香港保持繁榮穩定</a:t>
            </a:r>
            <a:r>
              <a:rPr lang="zh-TW" altLang="en-US" dirty="0" smtClean="0">
                <a:solidFill>
                  <a:schemeClr val="tx1"/>
                </a:solidFill>
                <a:latin typeface="DFKai-SB" panose="03000509000000000000" pitchFamily="65" charset="-120"/>
                <a:ea typeface="DFKai-SB" panose="03000509000000000000" pitchFamily="65" charset="-120"/>
              </a:rPr>
              <a:t>的</a:t>
            </a:r>
            <a:r>
              <a:rPr lang="zh-CN" altLang="en-US" dirty="0">
                <a:solidFill>
                  <a:schemeClr val="tx1"/>
                </a:solidFill>
                <a:latin typeface="DFKai-SB" panose="03000509000000000000" pitchFamily="65" charset="-120"/>
                <a:ea typeface="DFKai-SB" panose="03000509000000000000" pitchFamily="65" charset="-120"/>
              </a:rPr>
              <a:t>重要基礎</a:t>
            </a:r>
            <a:r>
              <a:rPr lang="zh-TW" altLang="en-US" dirty="0" smtClean="0">
                <a:solidFill>
                  <a:schemeClr val="tx1"/>
                </a:solidFill>
                <a:latin typeface="DFKai-SB" panose="03000509000000000000" pitchFamily="65" charset="-120"/>
                <a:ea typeface="DFKai-SB" panose="03000509000000000000" pitchFamily="65" charset="-120"/>
              </a:rPr>
              <a:t>，</a:t>
            </a:r>
            <a:r>
              <a:rPr lang="zh-TW" altLang="en-US" dirty="0">
                <a:solidFill>
                  <a:schemeClr val="tx1"/>
                </a:solidFill>
                <a:latin typeface="DFKai-SB" panose="03000509000000000000" pitchFamily="65" charset="-120"/>
                <a:ea typeface="DFKai-SB" panose="03000509000000000000" pitchFamily="65" charset="-120"/>
              </a:rPr>
              <a:t>認識到國家好香港會更好；樂於</a:t>
            </a:r>
            <a:r>
              <a:rPr lang="zh-TW" altLang="en-US" dirty="0" smtClean="0">
                <a:solidFill>
                  <a:schemeClr val="tx1"/>
                </a:solidFill>
                <a:latin typeface="DFKai-SB" panose="03000509000000000000" pitchFamily="65" charset="-120"/>
                <a:ea typeface="DFKai-SB" panose="03000509000000000000" pitchFamily="65" charset="-120"/>
              </a:rPr>
              <a:t>關心國家並投入參與國家</a:t>
            </a:r>
            <a:r>
              <a:rPr lang="zh-TW" altLang="en-US" dirty="0">
                <a:solidFill>
                  <a:schemeClr val="tx1"/>
                </a:solidFill>
                <a:latin typeface="DFKai-SB" panose="03000509000000000000" pitchFamily="65" charset="-120"/>
                <a:ea typeface="DFKai-SB" panose="03000509000000000000" pitchFamily="65" charset="-120"/>
              </a:rPr>
              <a:t>事務，</a:t>
            </a:r>
            <a:r>
              <a:rPr lang="zh-TW" altLang="en-US" dirty="0" smtClean="0">
                <a:solidFill>
                  <a:schemeClr val="tx1"/>
                </a:solidFill>
                <a:latin typeface="DFKai-SB" panose="03000509000000000000" pitchFamily="65" charset="-120"/>
                <a:ea typeface="DFKai-SB" panose="03000509000000000000" pitchFamily="65" charset="-120"/>
              </a:rPr>
              <a:t>並為香港為國家努力作出貢獻。</a:t>
            </a:r>
            <a:endParaRPr lang="en-US" altLang="zh-CN" dirty="0">
              <a:solidFill>
                <a:schemeClr val="tx1"/>
              </a:solidFill>
              <a:latin typeface="DFKai-SB" panose="03000509000000000000" pitchFamily="65" charset="-120"/>
              <a:ea typeface="DFKai-SB" panose="03000509000000000000" pitchFamily="65" charset="-120"/>
            </a:endParaRPr>
          </a:p>
          <a:p>
            <a:endParaRPr lang="en-US" altLang="zh-CN" b="1" dirty="0"/>
          </a:p>
        </p:txBody>
      </p:sp>
      <p:sp>
        <p:nvSpPr>
          <p:cNvPr id="4" name="灯片编号占位符 3"/>
          <p:cNvSpPr>
            <a:spLocks noGrp="1"/>
          </p:cNvSpPr>
          <p:nvPr>
            <p:ph type="sldNum" sz="quarter" idx="12"/>
          </p:nvPr>
        </p:nvSpPr>
        <p:spPr>
          <a:xfrm>
            <a:off x="11174384" y="6312592"/>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5865FD-632F-45F0-9B80-49049F1E43F8}"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1258178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3E8F829C-AC3A-4510-883F-E1A53043C204}"/>
              </a:ext>
            </a:extLst>
          </p:cNvPr>
          <p:cNvSpPr/>
          <p:nvPr/>
        </p:nvSpPr>
        <p:spPr>
          <a:xfrm>
            <a:off x="7911986" y="3283292"/>
            <a:ext cx="3609802"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9</a:t>
            </a:r>
            <a:r>
              <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en-US" altLang="zh-TW"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zh-CN" altLang="en-US"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日，廣深港高鐵全線開通運營，香港</a:t>
            </a:r>
            <a:r>
              <a:rPr kumimoji="0" lang="zh-CN" altLang="en-US"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正式邁入</a:t>
            </a:r>
            <a:r>
              <a:rPr kumimoji="0" lang="zh-TW" altLang="en-US"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kumimoji="0" lang="zh-CN" altLang="en-US"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高鐵時代</a:t>
            </a:r>
            <a:r>
              <a:rPr kumimoji="0" lang="zh-TW" altLang="en-US"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endParaRPr kumimoji="0" lang="zh-CN" altLang="en-US" sz="1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
        <p:nvSpPr>
          <p:cNvPr id="11" name="矩形 10">
            <a:extLst>
              <a:ext uri="{FF2B5EF4-FFF2-40B4-BE49-F238E27FC236}">
                <a16:creationId xmlns:a16="http://schemas.microsoft.com/office/drawing/2014/main" id="{FB8104C1-D65B-4A0B-8BC6-C2C131F8DC88}"/>
              </a:ext>
            </a:extLst>
          </p:cNvPr>
          <p:cNvSpPr/>
          <p:nvPr/>
        </p:nvSpPr>
        <p:spPr>
          <a:xfrm>
            <a:off x="7911986" y="5736067"/>
            <a:ext cx="3739700"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10</a:t>
            </a:r>
            <a:r>
              <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24</a:t>
            </a:r>
            <a:r>
              <a:rPr kumimoji="0" lang="zh-CN" altLang="en-US"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日，港珠澳大橋正式通車運營。港澳正式接入國家高速公路網</a:t>
            </a:r>
            <a:endPar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标题 1">
            <a:extLst>
              <a:ext uri="{FF2B5EF4-FFF2-40B4-BE49-F238E27FC236}">
                <a16:creationId xmlns:a16="http://schemas.microsoft.com/office/drawing/2014/main" id="{000DAD78-EA58-4629-A6B1-B2CAE5C3464E}"/>
              </a:ext>
            </a:extLst>
          </p:cNvPr>
          <p:cNvSpPr>
            <a:spLocks noGrp="1"/>
          </p:cNvSpPr>
          <p:nvPr>
            <p:ph type="title"/>
          </p:nvPr>
        </p:nvSpPr>
        <p:spPr>
          <a:xfrm>
            <a:off x="501864" y="-57978"/>
            <a:ext cx="10515600" cy="1325563"/>
          </a:xfrm>
        </p:spPr>
        <p:txBody>
          <a:bodyPr>
            <a:normAutofit/>
          </a:bodyPr>
          <a:lstStyle/>
          <a:p>
            <a:r>
              <a:rPr lang="zh-CN" altLang="en-US" dirty="0" smtClean="0">
                <a:latin typeface="DFKai-SB" panose="03000509000000000000" pitchFamily="65" charset="-120"/>
                <a:ea typeface="DFKai-SB" panose="03000509000000000000" pitchFamily="65" charset="-120"/>
              </a:rPr>
              <a:t>香港特別行政區與內地加強交流合作</a:t>
            </a:r>
            <a:endParaRPr lang="zh-CN" altLang="en-US" dirty="0">
              <a:latin typeface="DFKai-SB" panose="03000509000000000000" pitchFamily="65" charset="-120"/>
              <a:ea typeface="DFKai-SB" panose="03000509000000000000" pitchFamily="65" charset="-120"/>
            </a:endParaRPr>
          </a:p>
        </p:txBody>
      </p:sp>
      <p:sp>
        <p:nvSpPr>
          <p:cNvPr id="17" name="矩形: 圆角 15">
            <a:extLst>
              <a:ext uri="{FF2B5EF4-FFF2-40B4-BE49-F238E27FC236}">
                <a16:creationId xmlns:a16="http://schemas.microsoft.com/office/drawing/2014/main" id="{FA526F48-46BA-4844-A334-E7F12B72ED02}"/>
              </a:ext>
            </a:extLst>
          </p:cNvPr>
          <p:cNvSpPr/>
          <p:nvPr/>
        </p:nvSpPr>
        <p:spPr bwMode="auto">
          <a:xfrm>
            <a:off x="425817" y="1990529"/>
            <a:ext cx="7271767" cy="1063171"/>
          </a:xfrm>
          <a:prstGeom prst="roundRect">
            <a:avLst/>
          </a:prstGeom>
          <a:solidFill>
            <a:srgbClr val="FFC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18" name="矩形 14">
            <a:extLst>
              <a:ext uri="{FF2B5EF4-FFF2-40B4-BE49-F238E27FC236}">
                <a16:creationId xmlns:a16="http://schemas.microsoft.com/office/drawing/2014/main" id="{618B9CD4-438A-4569-A03A-2D65BD51D36B}"/>
              </a:ext>
            </a:extLst>
          </p:cNvPr>
          <p:cNvSpPr/>
          <p:nvPr/>
        </p:nvSpPr>
        <p:spPr>
          <a:xfrm>
            <a:off x="606297" y="1965816"/>
            <a:ext cx="6991535" cy="1126462"/>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2007</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7</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月，深圳灣公路大橋建成通車，成為內地與香港間第</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4</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條陸路通道。</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矩形: 圆角 19">
            <a:extLst>
              <a:ext uri="{FF2B5EF4-FFF2-40B4-BE49-F238E27FC236}">
                <a16:creationId xmlns:a16="http://schemas.microsoft.com/office/drawing/2014/main" id="{E1140ED5-8ADC-41ED-B200-42DB1DFBA10B}"/>
              </a:ext>
            </a:extLst>
          </p:cNvPr>
          <p:cNvSpPr/>
          <p:nvPr/>
        </p:nvSpPr>
        <p:spPr bwMode="auto">
          <a:xfrm>
            <a:off x="446778" y="3328710"/>
            <a:ext cx="7250806" cy="1063171"/>
          </a:xfrm>
          <a:prstGeom prst="roundRect">
            <a:avLst/>
          </a:prstGeom>
          <a:solidFill>
            <a:srgbClr val="91DF7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月，廣深港高速鐵路全線建成通車。香港與全國高速鐵路網對接。</a:t>
            </a:r>
          </a:p>
        </p:txBody>
      </p:sp>
      <p:sp>
        <p:nvSpPr>
          <p:cNvPr id="20" name="矩形 18">
            <a:extLst>
              <a:ext uri="{FF2B5EF4-FFF2-40B4-BE49-F238E27FC236}">
                <a16:creationId xmlns:a16="http://schemas.microsoft.com/office/drawing/2014/main" id="{3F8ABDBD-C4CC-4150-B356-11EF95DCE5D2}"/>
              </a:ext>
            </a:extLst>
          </p:cNvPr>
          <p:cNvSpPr/>
          <p:nvPr/>
        </p:nvSpPr>
        <p:spPr>
          <a:xfrm>
            <a:off x="533797" y="4616942"/>
            <a:ext cx="6972595" cy="1126462"/>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月，港珠澳大橋正式通車運營。港澳正式接入國家高速公路網。</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矩形: 圆角 21">
            <a:extLst>
              <a:ext uri="{FF2B5EF4-FFF2-40B4-BE49-F238E27FC236}">
                <a16:creationId xmlns:a16="http://schemas.microsoft.com/office/drawing/2014/main" id="{C9DCD7A1-2879-4187-BEAE-852F33DB5F75}"/>
              </a:ext>
            </a:extLst>
          </p:cNvPr>
          <p:cNvSpPr/>
          <p:nvPr/>
        </p:nvSpPr>
        <p:spPr bwMode="auto">
          <a:xfrm>
            <a:off x="446658" y="4628313"/>
            <a:ext cx="7146871" cy="1063171"/>
          </a:xfrm>
          <a:prstGeom prst="roundRect">
            <a:avLst/>
          </a:prstGeom>
          <a:solidFill>
            <a:srgbClr val="21D0C2">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2" name="TextBox 1"/>
          <p:cNvSpPr txBox="1"/>
          <p:nvPr/>
        </p:nvSpPr>
        <p:spPr>
          <a:xfrm>
            <a:off x="2195843" y="1200014"/>
            <a:ext cx="3812441" cy="523220"/>
          </a:xfrm>
          <a:prstGeom prst="rect">
            <a:avLst/>
          </a:prstGeom>
          <a:noFill/>
          <a:ln w="1905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支持基</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礎</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設施互聯互通</a:t>
            </a:r>
            <a:endParaRPr kumimoji="0" lang="en-GB"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3"/>
          <a:stretch>
            <a:fillRect/>
          </a:stretch>
        </p:blipFill>
        <p:spPr>
          <a:xfrm>
            <a:off x="8011884" y="1191346"/>
            <a:ext cx="3282038" cy="2126488"/>
          </a:xfrm>
          <a:prstGeom prst="rect">
            <a:avLst/>
          </a:prstGeom>
        </p:spPr>
      </p:pic>
      <p:pic>
        <p:nvPicPr>
          <p:cNvPr id="5" name="Picture 4">
            <a:hlinkClick r:id="rId4"/>
          </p:cNvPr>
          <p:cNvPicPr>
            <a:picLocks noChangeAspect="1"/>
          </p:cNvPicPr>
          <p:nvPr/>
        </p:nvPicPr>
        <p:blipFill>
          <a:blip r:embed="rId5"/>
          <a:stretch>
            <a:fillRect/>
          </a:stretch>
        </p:blipFill>
        <p:spPr>
          <a:xfrm>
            <a:off x="8011884" y="3874669"/>
            <a:ext cx="3396218" cy="1889338"/>
          </a:xfrm>
          <a:prstGeom prst="rect">
            <a:avLst/>
          </a:prstGeom>
        </p:spPr>
      </p:pic>
      <p:sp>
        <p:nvSpPr>
          <p:cNvPr id="6" name="Rectangle 5"/>
          <p:cNvSpPr/>
          <p:nvPr/>
        </p:nvSpPr>
        <p:spPr>
          <a:xfrm>
            <a:off x="7697584" y="6320842"/>
            <a:ext cx="3875460" cy="338554"/>
          </a:xfrm>
          <a:prstGeom prst="rect">
            <a:avLst/>
          </a:prstGeom>
        </p:spPr>
        <p:txBody>
          <a:bodyPr wrap="square">
            <a:spAutoFit/>
          </a:bodyPr>
          <a:lstStyle/>
          <a:p>
            <a:r>
              <a:rPr lang="zh-TW" altLang="en-US" sz="1600" dirty="0" smtClean="0">
                <a:latin typeface="DFKai-SB" panose="03000509000000000000" pitchFamily="65" charset="-120"/>
                <a:ea typeface="DFKai-SB" panose="03000509000000000000" pitchFamily="65" charset="-120"/>
              </a:rPr>
              <a:t>按圖片進入連結觀看港珠澳大橋通車情況。</a:t>
            </a:r>
            <a:endParaRPr lang="en-US" sz="1600" dirty="0">
              <a:latin typeface="DFKai-SB" panose="03000509000000000000" pitchFamily="65" charset="-120"/>
              <a:ea typeface="DFKai-SB" panose="03000509000000000000" pitchFamily="65" charset="-120"/>
            </a:endParaRPr>
          </a:p>
        </p:txBody>
      </p:sp>
      <p:sp>
        <p:nvSpPr>
          <p:cNvPr id="7" name="Rectangle 6"/>
          <p:cNvSpPr/>
          <p:nvPr/>
        </p:nvSpPr>
        <p:spPr>
          <a:xfrm>
            <a:off x="524238" y="5832901"/>
            <a:ext cx="6096000" cy="830997"/>
          </a:xfrm>
          <a:prstGeom prst="rect">
            <a:avLst/>
          </a:prstGeom>
        </p:spPr>
        <p:txBody>
          <a:bodyPr>
            <a:spAutoFit/>
          </a:bodyPr>
          <a:lstStyle/>
          <a:p>
            <a:r>
              <a:rPr lang="zh-TW" altLang="en-US" sz="1200" dirty="0" smtClean="0">
                <a:latin typeface="DFKai-SB" panose="03000509000000000000" pitchFamily="65" charset="-120"/>
                <a:ea typeface="DFKai-SB" panose="03000509000000000000" pitchFamily="65" charset="-120"/>
                <a:cs typeface="Times New Roman" panose="02020603050405020304" pitchFamily="18" charset="0"/>
              </a:rPr>
              <a:t>來源</a:t>
            </a:r>
            <a:r>
              <a:rPr lang="en-US" altLang="zh-TW" sz="1200" dirty="0" smtClean="0">
                <a:latin typeface="DFKai-SB" panose="03000509000000000000" pitchFamily="65" charset="-120"/>
                <a:ea typeface="DFKai-SB" panose="03000509000000000000" pitchFamily="65" charset="-120"/>
                <a:cs typeface="Times New Roman" panose="02020603050405020304" pitchFamily="18" charset="0"/>
              </a:rPr>
              <a:t>: </a:t>
            </a:r>
            <a:endParaRPr lang="en-US" sz="1200" dirty="0" smtClean="0">
              <a:latin typeface="DFKai-SB" panose="03000509000000000000" pitchFamily="65" charset="-12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www.info.gov.hk/gia/general/201809/22/P2018092200392.htm</a:t>
            </a: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://www.news.gov.hk/chi/2018/10/20181019/20181019_201647_654.html?type=category&amp;name=infrastructure</a:t>
            </a:r>
          </a:p>
        </p:txBody>
      </p:sp>
      <p:sp>
        <p:nvSpPr>
          <p:cNvPr id="22"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20</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187968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4339E7A-03CD-47AA-A272-D076A19061E5}"/>
              </a:ext>
            </a:extLst>
          </p:cNvPr>
          <p:cNvSpPr>
            <a:spLocks noGrp="1"/>
          </p:cNvSpPr>
          <p:nvPr>
            <p:ph type="sldNum" sz="quarter" idx="4294967295"/>
          </p:nvPr>
        </p:nvSpPr>
        <p:spPr>
          <a:xfrm>
            <a:off x="9193930" y="589505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000" b="0" i="0" u="none" strike="noStrike" kern="1200" cap="none" spc="0" normalizeH="0" baseline="0" noProof="0">
              <a:ln>
                <a:noFill/>
              </a:ln>
              <a:solidFill>
                <a:prstClr val="black"/>
              </a:solidFill>
              <a:effectLst/>
              <a:uLnTx/>
              <a:uFillTx/>
              <a:latin typeface="Garamond" panose="02020404030301010803"/>
              <a:cs typeface="+mn-cs"/>
            </a:endParaRPr>
          </a:p>
        </p:txBody>
      </p:sp>
      <p:sp>
        <p:nvSpPr>
          <p:cNvPr id="5" name="矩形 4">
            <a:extLst>
              <a:ext uri="{FF2B5EF4-FFF2-40B4-BE49-F238E27FC236}">
                <a16:creationId xmlns:a16="http://schemas.microsoft.com/office/drawing/2014/main" id="{295539A6-FCA6-4021-B6BA-40FA1C26716E}"/>
              </a:ext>
            </a:extLst>
          </p:cNvPr>
          <p:cNvSpPr/>
          <p:nvPr/>
        </p:nvSpPr>
        <p:spPr>
          <a:xfrm>
            <a:off x="582576" y="5706180"/>
            <a:ext cx="8536486"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來源</a:t>
            </a:r>
            <a:r>
              <a:rPr kumimoji="0" lang="en-US" altLang="zh-TW"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en-US" altLang="zh-CN"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內地與香港關於建立更緊密經貿關係的安排</a:t>
            </a:r>
            <a:r>
              <a:rPr kumimoji="0" lang="en-US" altLang="zh-CN"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en-US" altLang="zh-CN" sz="1400" b="0" i="0" u="none" strike="noStrike" kern="1200" cap="none" spc="0" normalizeH="0" baseline="0" noProof="0" dirty="0" smtClean="0">
                <a:ln>
                  <a:noFill/>
                </a:ln>
                <a:solidFill>
                  <a:srgbClr val="FF0000"/>
                </a:solidFill>
                <a:effectLst/>
                <a:uLnTx/>
                <a:uFillTx/>
                <a:latin typeface="DFKai-SB" panose="03000509000000000000" pitchFamily="65" charset="-120"/>
                <a:ea typeface="DFKai-SB" panose="03000509000000000000" pitchFamily="65" charset="-120"/>
                <a:cs typeface="+mn-cs"/>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https://www.tid.gov.hk/tc_chi/cepa/index.html</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标题 1">
            <a:extLst>
              <a:ext uri="{FF2B5EF4-FFF2-40B4-BE49-F238E27FC236}">
                <a16:creationId xmlns:a16="http://schemas.microsoft.com/office/drawing/2014/main" id="{4ABE2960-2B11-4120-B327-50169219520B}"/>
              </a:ext>
            </a:extLst>
          </p:cNvPr>
          <p:cNvSpPr txBox="1">
            <a:spLocks noChangeArrowheads="1"/>
          </p:cNvSpPr>
          <p:nvPr/>
        </p:nvSpPr>
        <p:spPr bwMode="auto">
          <a:xfrm>
            <a:off x="1675527" y="491079"/>
            <a:ext cx="8574065" cy="70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zh-CN" altLang="en-US" sz="4400" b="1" i="0" u="none" strike="noStrike" kern="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mj-cs"/>
              </a:rPr>
              <a:t>支</a:t>
            </a:r>
            <a:r>
              <a:rPr kumimoji="0" lang="zh-CN" altLang="en-US" sz="4400" b="1"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持</a:t>
            </a:r>
            <a:r>
              <a:rPr kumimoji="0" lang="zh-CN" altLang="zh-CN" sz="4400" b="1" i="0" u="none" strike="noStrike" kern="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mj-cs"/>
              </a:rPr>
              <a:t>香港與內地深化經貿合作</a:t>
            </a:r>
          </a:p>
        </p:txBody>
      </p:sp>
      <p:sp>
        <p:nvSpPr>
          <p:cNvPr id="2" name="矩形 1">
            <a:extLst>
              <a:ext uri="{FF2B5EF4-FFF2-40B4-BE49-F238E27FC236}">
                <a16:creationId xmlns:a16="http://schemas.microsoft.com/office/drawing/2014/main" id="{AA49E06D-C961-4A11-9409-1FD7666BD0B3}"/>
              </a:ext>
            </a:extLst>
          </p:cNvPr>
          <p:cNvSpPr/>
          <p:nvPr/>
        </p:nvSpPr>
        <p:spPr>
          <a:xfrm>
            <a:off x="582576" y="1694386"/>
            <a:ext cx="10759965" cy="3699090"/>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CEPA</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及各種協定</a:t>
            </a:r>
            <a:r>
              <a:rPr kumimoji="0" lang="zh-CN"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的實施，有力消除香港與內地在貿易、投資等方面的制度性障礙，</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為在內地營運業務的香港金融服務供應商和專業人士提供更多與市場靈活接軌的機會，也使香港對市場用家更具吸引力，加強香港作為國際金融中心和內地企業首選集資中心的競爭優勢。</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2" name="Freeform 5">
            <a:extLst>
              <a:ext uri="{FF2B5EF4-FFF2-40B4-BE49-F238E27FC236}">
                <a16:creationId xmlns:a16="http://schemas.microsoft.com/office/drawing/2014/main" id="{1207A26F-1E57-42A4-87F2-6C47A8E4280E}"/>
              </a:ext>
            </a:extLst>
          </p:cNvPr>
          <p:cNvSpPr/>
          <p:nvPr/>
        </p:nvSpPr>
        <p:spPr bwMode="auto">
          <a:xfrm>
            <a:off x="1067060" y="629579"/>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Tree>
    <p:extLst>
      <p:ext uri="{BB962C8B-B14F-4D97-AF65-F5344CB8AC3E}">
        <p14:creationId xmlns:p14="http://schemas.microsoft.com/office/powerpoint/2010/main" val="1915974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1215991" y="1461859"/>
            <a:ext cx="9839936" cy="5078313"/>
          </a:xfrm>
          <a:prstGeom prst="rect">
            <a:avLst/>
          </a:prstGeom>
          <a:noFill/>
          <a:ln w="28575">
            <a:solidFill>
              <a:srgbClr val="0070C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2003</a:t>
            </a:r>
            <a:r>
              <a:rPr kumimoji="0" lang="zh-CN"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月簽訂</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內地與香港關於建立更緊密經貿關係的安排</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CEPA</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2016</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CEPA</a:t>
            </a:r>
            <a:r>
              <a:rPr kumimoji="0" lang="zh-CN" alt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DFKai-SB" panose="03000509000000000000" pitchFamily="65" charset="-120"/>
                <a:cs typeface="Times New Roman" panose="02020603050405020304" pitchFamily="18" charset="0"/>
              </a:rPr>
              <a:t>服務</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貿易協定實施</a:t>
            </a:r>
            <a:endPar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2017</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CEPA</a:t>
            </a:r>
            <a:r>
              <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投資</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協定實施</a:t>
            </a:r>
            <a:endPar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2017</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CEPA</a:t>
            </a:r>
            <a:r>
              <a:rPr kumimoji="0" lang="zh-CN"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DFKai-SB" panose="03000509000000000000" pitchFamily="65" charset="-120"/>
                <a:cs typeface="Times New Roman" panose="02020603050405020304" pitchFamily="18" charset="0"/>
              </a:rPr>
              <a:t>經濟技術合作</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協定實施</a:t>
            </a:r>
            <a:endPar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CEPA</a:t>
            </a:r>
            <a:r>
              <a:rPr kumimoji="0" lang="zh-CN" alt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貨物貿易</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協定實施</a:t>
            </a:r>
          </a:p>
        </p:txBody>
      </p:sp>
      <p:sp>
        <p:nvSpPr>
          <p:cNvPr id="3" name="标题 1">
            <a:extLst>
              <a:ext uri="{FF2B5EF4-FFF2-40B4-BE49-F238E27FC236}">
                <a16:creationId xmlns:a16="http://schemas.microsoft.com/office/drawing/2014/main" id="{4ABE2960-2B11-4120-B327-50169219520B}"/>
              </a:ext>
            </a:extLst>
          </p:cNvPr>
          <p:cNvSpPr txBox="1">
            <a:spLocks noChangeArrowheads="1"/>
          </p:cNvSpPr>
          <p:nvPr/>
        </p:nvSpPr>
        <p:spPr bwMode="auto">
          <a:xfrm>
            <a:off x="1683840" y="449516"/>
            <a:ext cx="8574065" cy="70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zh-CN" altLang="en-US" sz="4400" b="1" i="0" u="none" strike="noStrike" kern="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mj-cs"/>
              </a:rPr>
              <a:t>支</a:t>
            </a:r>
            <a:r>
              <a:rPr kumimoji="0" lang="zh-CN" altLang="en-US" sz="4400" b="1"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持</a:t>
            </a:r>
            <a:r>
              <a:rPr kumimoji="0" lang="zh-CN" altLang="zh-CN" sz="4400" b="1" i="0" u="none" strike="noStrike" kern="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mj-cs"/>
              </a:rPr>
              <a:t>香港與內地深化經貿合作</a:t>
            </a:r>
          </a:p>
        </p:txBody>
      </p:sp>
      <p:sp>
        <p:nvSpPr>
          <p:cNvPr id="4"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22</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3778465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2245" y="2717801"/>
            <a:ext cx="7617672" cy="3970318"/>
          </a:xfrm>
          <a:prstGeom prst="rect">
            <a:avLst/>
          </a:prstGeom>
          <a:ln w="28575">
            <a:solidFill>
              <a:schemeClr val="tx1"/>
            </a:solidFill>
          </a:ln>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支持</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香港與內地</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高校跨</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地招收學生；支持香港與內地高校合作辦學；支持兩地教師、</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學生</a:t>
            </a:r>
            <a:r>
              <a:rPr lang="zh-TW" altLang="en-US" sz="2800" noProof="0" dirty="0" smtClean="0">
                <a:latin typeface="DFKai-SB" panose="03000509000000000000" pitchFamily="65" charset="-120"/>
                <a:ea typeface="DFKai-SB" panose="03000509000000000000" pitchFamily="65" charset="-120"/>
              </a:rPr>
              <a:t>進行</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交流。</a:t>
            </a:r>
            <a:endPar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支持</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香港高校在内地設立研究院；支持香港科技工作者和機構申請國家科技</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研發</a:t>
            </a:r>
            <a:r>
              <a:rPr lang="zh-TW" altLang="en-US" sz="2800" noProof="0" dirty="0" smtClean="0">
                <a:latin typeface="DFKai-SB" panose="03000509000000000000" pitchFamily="65" charset="-120"/>
                <a:ea typeface="DFKai-SB" panose="03000509000000000000" pitchFamily="65" charset="-120"/>
              </a:rPr>
              <a:t>項目</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國家重大</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科技項目向</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香港開放。</a:t>
            </a:r>
            <a:endPar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5" name="标题 1">
            <a:extLst>
              <a:ext uri="{FF2B5EF4-FFF2-40B4-BE49-F238E27FC236}">
                <a16:creationId xmlns:a16="http://schemas.microsoft.com/office/drawing/2014/main" id="{6A71B224-72BD-437A-BBBE-74821334AC43}"/>
              </a:ext>
            </a:extLst>
          </p:cNvPr>
          <p:cNvSpPr txBox="1">
            <a:spLocks noChangeArrowheads="1"/>
          </p:cNvSpPr>
          <p:nvPr/>
        </p:nvSpPr>
        <p:spPr bwMode="auto">
          <a:xfrm>
            <a:off x="1655261" y="230422"/>
            <a:ext cx="8857456" cy="70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zh-CN" altLang="zh-CN" sz="4400" b="1" i="0" u="none" strike="noStrike" kern="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mj-cs"/>
              </a:rPr>
              <a:t>支持香港與內地加強教育交流合作</a:t>
            </a:r>
          </a:p>
        </p:txBody>
      </p:sp>
      <p:sp>
        <p:nvSpPr>
          <p:cNvPr id="16" name="Freeform 5">
            <a:extLst>
              <a:ext uri="{FF2B5EF4-FFF2-40B4-BE49-F238E27FC236}">
                <a16:creationId xmlns:a16="http://schemas.microsoft.com/office/drawing/2014/main" id="{B9148C59-3D9B-47B8-BDC2-5DF14DD55A55}"/>
              </a:ext>
            </a:extLst>
          </p:cNvPr>
          <p:cNvSpPr/>
          <p:nvPr/>
        </p:nvSpPr>
        <p:spPr bwMode="auto">
          <a:xfrm>
            <a:off x="875078" y="347349"/>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9" name="文本框 5">
            <a:extLst>
              <a:ext uri="{FF2B5EF4-FFF2-40B4-BE49-F238E27FC236}">
                <a16:creationId xmlns:a16="http://schemas.microsoft.com/office/drawing/2014/main" id="{0CE4624F-0FD1-438F-9907-7F4F9399D445}"/>
              </a:ext>
            </a:extLst>
          </p:cNvPr>
          <p:cNvSpPr txBox="1">
            <a:spLocks noChangeArrowheads="1"/>
          </p:cNvSpPr>
          <p:nvPr/>
        </p:nvSpPr>
        <p:spPr bwMode="auto">
          <a:xfrm>
            <a:off x="607828" y="993721"/>
            <a:ext cx="10952322" cy="1483098"/>
          </a:xfrm>
          <a:prstGeom prst="rect">
            <a:avLst/>
          </a:prstGeom>
          <a:noFill/>
          <a:ln w="19050">
            <a:noFill/>
            <a:prstDash val="dashDot"/>
          </a:ln>
        </p:spPr>
        <p:txBody>
          <a:bodyPr wrap="square" rtlCol="0">
            <a:spAutoFit/>
          </a:bodyPr>
          <a:lstStyle>
            <a:defPPr>
              <a:defRPr lang="zh-CN"/>
            </a:defPPr>
            <a:lvl1pPr>
              <a:lnSpc>
                <a:spcPct val="150000"/>
              </a:lnSpc>
              <a:defRPr sz="2800">
                <a:latin typeface="DFKai-SB" panose="03000509000000000000" pitchFamily="65" charset="-120"/>
                <a:ea typeface="DFKai-SB" panose="03000509000000000000" pitchFamily="65" charset="-120"/>
              </a:defRPr>
            </a:lvl1p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國家</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不僅通過改善基礎</a:t>
            </a:r>
            <a:r>
              <a:rPr kumimoji="0" lang="zh-CN"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設施</a:t>
            </a:r>
            <a:r>
              <a:rPr kumimoji="0" lang="zh-TW"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的</a:t>
            </a:r>
            <a:r>
              <a:rPr kumimoji="0" lang="zh-CN"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建設</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來加強香港和內地的交流，還通過其他一系列舉措促進香港和內地交流。</a:t>
            </a:r>
          </a:p>
        </p:txBody>
      </p:sp>
      <p:sp>
        <p:nvSpPr>
          <p:cNvPr id="7" name="灯片编号占位符 2">
            <a:extLst>
              <a:ext uri="{FF2B5EF4-FFF2-40B4-BE49-F238E27FC236}">
                <a16:creationId xmlns:a16="http://schemas.microsoft.com/office/drawing/2014/main" id="{DABAE573-1E4C-417E-B67F-2321CB47F3A3}"/>
              </a:ext>
            </a:extLst>
          </p:cNvPr>
          <p:cNvSpPr txBox="1">
            <a:spLocks/>
          </p:cNvSpPr>
          <p:nvPr/>
        </p:nvSpPr>
        <p:spPr>
          <a:xfrm>
            <a:off x="11211513" y="6348120"/>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23</a:t>
            </a:fld>
            <a:endParaRPr lang="zh-CN" altLang="en-US" sz="1000" dirty="0">
              <a:solidFill>
                <a:prstClr val="black"/>
              </a:solidFill>
              <a:latin typeface="Garamond" panose="02020404030301010803"/>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133" y="2831020"/>
            <a:ext cx="3351703" cy="2461407"/>
          </a:xfrm>
          <a:prstGeom prst="rect">
            <a:avLst/>
          </a:prstGeom>
        </p:spPr>
      </p:pic>
      <p:sp>
        <p:nvSpPr>
          <p:cNvPr id="4" name="Rectangle 3"/>
          <p:cNvSpPr/>
          <p:nvPr/>
        </p:nvSpPr>
        <p:spPr>
          <a:xfrm>
            <a:off x="8507134" y="5400462"/>
            <a:ext cx="3247076" cy="954107"/>
          </a:xfrm>
          <a:prstGeom prst="rect">
            <a:avLst/>
          </a:prstGeom>
        </p:spPr>
        <p:txBody>
          <a:bodyPr wrap="square">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行政長官林</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鄭月娥到</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訪香港理工</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大學，參觀</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深空探測</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研究中心。</a:t>
            </a:r>
            <a:r>
              <a:rPr lang="en-GB" altLang="zh-TW" sz="1400" dirty="0">
                <a:latin typeface="Times New Roman" panose="02020603050405020304" pitchFamily="18" charset="0"/>
                <a:ea typeface="DFKai-SB" panose="03000509000000000000" pitchFamily="65" charset="-120"/>
                <a:cs typeface="Times New Roman" panose="02020603050405020304" pitchFamily="18" charset="0"/>
              </a:rPr>
              <a:t>https://www.ceo.gov.hk/chi/gallery/gallery.html?date=20210723</a:t>
            </a:r>
            <a:endParaRPr lang="zh-HK"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57072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6A71B224-72BD-437A-BBBE-74821334AC43}"/>
              </a:ext>
            </a:extLst>
          </p:cNvPr>
          <p:cNvSpPr txBox="1">
            <a:spLocks noChangeArrowheads="1"/>
          </p:cNvSpPr>
          <p:nvPr/>
        </p:nvSpPr>
        <p:spPr bwMode="auto">
          <a:xfrm>
            <a:off x="2552008" y="128503"/>
            <a:ext cx="9555880" cy="15327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endParaRPr lang="zh-HK" altLang="en-US" dirty="0"/>
          </a:p>
          <a:p>
            <a:pPr algn="ctr"/>
            <a:r>
              <a:rPr lang="zh-TW" altLang="en-US" dirty="0"/>
              <a:t> </a:t>
            </a:r>
            <a:r>
              <a:rPr lang="zh-TW" altLang="en-US" sz="4000" dirty="0"/>
              <a:t>內地高校招收香港中學文憑考試學生</a:t>
            </a:r>
            <a:r>
              <a:rPr lang="zh-TW" altLang="en-US" sz="4000" dirty="0" smtClean="0"/>
              <a:t>計劃</a:t>
            </a:r>
            <a:endParaRPr lang="en-US" altLang="zh-TW" sz="4000" dirty="0" smtClean="0"/>
          </a:p>
          <a:p>
            <a:pPr algn="ctr"/>
            <a:r>
              <a:rPr lang="zh-TW" altLang="en-US" sz="4000" dirty="0"/>
              <a:t> （文憑試收生計畫）</a:t>
            </a:r>
            <a:endParaRPr kumimoji="0" lang="zh-CN" altLang="zh-CN" sz="4000" b="1" i="0" u="none" strike="noStrike" kern="0" cap="none" spc="0" normalizeH="0" baseline="0" noProof="0" dirty="0">
              <a:ln>
                <a:noFill/>
              </a:ln>
              <a:effectLst/>
              <a:uLnTx/>
              <a:uFillTx/>
            </a:endParaRPr>
          </a:p>
        </p:txBody>
      </p:sp>
      <p:sp>
        <p:nvSpPr>
          <p:cNvPr id="16" name="Freeform 5">
            <a:extLst>
              <a:ext uri="{FF2B5EF4-FFF2-40B4-BE49-F238E27FC236}">
                <a16:creationId xmlns:a16="http://schemas.microsoft.com/office/drawing/2014/main" id="{B9148C59-3D9B-47B8-BDC2-5DF14DD55A55}"/>
              </a:ext>
            </a:extLst>
          </p:cNvPr>
          <p:cNvSpPr/>
          <p:nvPr/>
        </p:nvSpPr>
        <p:spPr bwMode="auto">
          <a:xfrm>
            <a:off x="1484652" y="528211"/>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9" name="文本框 5">
            <a:extLst>
              <a:ext uri="{FF2B5EF4-FFF2-40B4-BE49-F238E27FC236}">
                <a16:creationId xmlns:a16="http://schemas.microsoft.com/office/drawing/2014/main" id="{0CE4624F-0FD1-438F-9907-7F4F9399D445}"/>
              </a:ext>
            </a:extLst>
          </p:cNvPr>
          <p:cNvSpPr txBox="1">
            <a:spLocks noChangeArrowheads="1"/>
          </p:cNvSpPr>
          <p:nvPr/>
        </p:nvSpPr>
        <p:spPr bwMode="auto">
          <a:xfrm>
            <a:off x="604865" y="1725335"/>
            <a:ext cx="10888711" cy="3323987"/>
          </a:xfrm>
          <a:prstGeom prst="rect">
            <a:avLst/>
          </a:prstGeom>
          <a:noFill/>
          <a:ln w="19050">
            <a:noFill/>
            <a:prstDash val="dashDot"/>
          </a:ln>
        </p:spPr>
        <p:txBody>
          <a:bodyPr wrap="square" rtlCol="0">
            <a:spAutoFit/>
          </a:bodyPr>
          <a:lstStyle>
            <a:defPPr>
              <a:defRPr lang="zh-CN"/>
            </a:defPPr>
            <a:lvl1pPr>
              <a:lnSpc>
                <a:spcPct val="150000"/>
              </a:lnSpc>
              <a:defRPr sz="2800">
                <a:latin typeface="DFKai-SB" panose="03000509000000000000" pitchFamily="65" charset="-120"/>
                <a:ea typeface="DFKai-SB" panose="03000509000000000000" pitchFamily="65" charset="-120"/>
              </a:defRPr>
            </a:lvl1pPr>
          </a:lstStyle>
          <a:p>
            <a:pPr marL="342900" indent="-342900">
              <a:buFont typeface="Arial" panose="020B0604020202020204" pitchFamily="34" charset="0"/>
              <a:buChar char="•"/>
            </a:pPr>
            <a:r>
              <a:rPr lang="zh-TW" altLang="en-US" dirty="0" smtClean="0">
                <a:latin typeface="Times New Roman" panose="02020603050405020304" pitchFamily="18" charset="0"/>
                <a:cs typeface="Times New Roman" panose="02020603050405020304" pitchFamily="18" charset="0"/>
              </a:rPr>
              <a:t>現時</a:t>
            </a:r>
            <a:r>
              <a:rPr lang="zh-TW" altLang="en-US" dirty="0">
                <a:latin typeface="Times New Roman" panose="02020603050405020304" pitchFamily="18" charset="0"/>
                <a:cs typeface="Times New Roman" panose="02020603050405020304" pitchFamily="18" charset="0"/>
              </a:rPr>
              <a:t>內地高校主要開放</a:t>
            </a:r>
            <a:r>
              <a:rPr lang="zh-TW" altLang="en-US" dirty="0" smtClean="0">
                <a:latin typeface="Times New Roman" panose="02020603050405020304" pitchFamily="18" charset="0"/>
                <a:cs typeface="Times New Roman" panose="02020603050405020304" pitchFamily="18" charset="0"/>
              </a:rPr>
              <a:t>本科生</a:t>
            </a:r>
            <a:r>
              <a:rPr lang="zh-TW" altLang="en-US" dirty="0">
                <a:latin typeface="Times New Roman" panose="02020603050405020304" pitchFamily="18" charset="0"/>
                <a:cs typeface="Times New Roman" panose="02020603050405020304" pitchFamily="18" charset="0"/>
              </a:rPr>
              <a:t>及研究生招收香港學生</a:t>
            </a:r>
            <a:r>
              <a:rPr lang="zh-TW" altLang="en-US" dirty="0" smtClean="0">
                <a:latin typeface="Times New Roman" panose="02020603050405020304" pitchFamily="18" charset="0"/>
                <a:cs typeface="Times New Roman" panose="02020603050405020304" pitchFamily="18" charset="0"/>
              </a:rPr>
              <a:t>。截至</a:t>
            </a:r>
            <a:r>
              <a:rPr lang="en-US" altLang="zh-TW" dirty="0">
                <a:latin typeface="Times New Roman" panose="02020603050405020304" pitchFamily="18" charset="0"/>
                <a:cs typeface="Times New Roman" panose="02020603050405020304" pitchFamily="18" charset="0"/>
              </a:rPr>
              <a:t>2020</a:t>
            </a:r>
            <a:r>
              <a:rPr lang="zh-TW" altLang="en-US" dirty="0">
                <a:latin typeface="Times New Roman" panose="02020603050405020304" pitchFamily="18" charset="0"/>
                <a:cs typeface="Times New Roman" panose="02020603050405020304" pitchFamily="18" charset="0"/>
              </a:rPr>
              <a:t>年</a:t>
            </a:r>
            <a:r>
              <a:rPr lang="en-US" altLang="zh-TW" dirty="0">
                <a:latin typeface="Times New Roman" panose="02020603050405020304" pitchFamily="18" charset="0"/>
                <a:cs typeface="Times New Roman" panose="02020603050405020304" pitchFamily="18" charset="0"/>
              </a:rPr>
              <a:t>6</a:t>
            </a:r>
            <a:r>
              <a:rPr lang="zh-TW" altLang="en-US" dirty="0">
                <a:latin typeface="Times New Roman" panose="02020603050405020304" pitchFamily="18" charset="0"/>
                <a:cs typeface="Times New Roman" panose="02020603050405020304" pitchFamily="18" charset="0"/>
              </a:rPr>
              <a:t>月</a:t>
            </a:r>
            <a:r>
              <a:rPr lang="en-US" altLang="zh-TW" dirty="0">
                <a:latin typeface="Times New Roman" panose="02020603050405020304" pitchFamily="18" charset="0"/>
                <a:cs typeface="Times New Roman" panose="02020603050405020304" pitchFamily="18" charset="0"/>
              </a:rPr>
              <a:t>30</a:t>
            </a:r>
            <a:r>
              <a:rPr lang="zh-TW" altLang="en-US" dirty="0">
                <a:latin typeface="Times New Roman" panose="02020603050405020304" pitchFamily="18" charset="0"/>
                <a:cs typeface="Times New Roman" panose="02020603050405020304" pitchFamily="18" charset="0"/>
              </a:rPr>
              <a:t>日，內地共有</a:t>
            </a:r>
            <a:r>
              <a:rPr lang="en-US" altLang="zh-TW" dirty="0">
                <a:latin typeface="Times New Roman" panose="02020603050405020304" pitchFamily="18" charset="0"/>
                <a:cs typeface="Times New Roman" panose="02020603050405020304" pitchFamily="18" charset="0"/>
              </a:rPr>
              <a:t>2,740</a:t>
            </a:r>
            <a:r>
              <a:rPr lang="zh-TW" altLang="en-US" dirty="0">
                <a:latin typeface="Times New Roman" panose="02020603050405020304" pitchFamily="18" charset="0"/>
                <a:cs typeface="Times New Roman" panose="02020603050405020304" pitchFamily="18" charset="0"/>
              </a:rPr>
              <a:t>所普通高校，</a:t>
            </a:r>
            <a:r>
              <a:rPr lang="zh-TW" altLang="en-US" dirty="0" smtClean="0">
                <a:latin typeface="Times New Roman" panose="02020603050405020304" pitchFamily="18" charset="0"/>
                <a:cs typeface="Times New Roman" panose="02020603050405020304" pitchFamily="18" charset="0"/>
              </a:rPr>
              <a:t>其中</a:t>
            </a:r>
            <a:r>
              <a:rPr lang="en-US" altLang="zh-TW" dirty="0" smtClean="0">
                <a:latin typeface="Times New Roman" panose="02020603050405020304" pitchFamily="18" charset="0"/>
                <a:cs typeface="Times New Roman" panose="02020603050405020304" pitchFamily="18" charset="0"/>
              </a:rPr>
              <a:t>1,272</a:t>
            </a:r>
            <a:r>
              <a:rPr lang="zh-TW" altLang="en-US" dirty="0">
                <a:latin typeface="Times New Roman" panose="02020603050405020304" pitchFamily="18" charset="0"/>
                <a:cs typeface="Times New Roman" panose="02020603050405020304" pitchFamily="18" charset="0"/>
              </a:rPr>
              <a:t>所屬於本科學校，而</a:t>
            </a:r>
            <a:r>
              <a:rPr lang="en-US" altLang="zh-TW" dirty="0">
                <a:latin typeface="Times New Roman" panose="02020603050405020304" pitchFamily="18" charset="0"/>
                <a:cs typeface="Times New Roman" panose="02020603050405020304" pitchFamily="18" charset="0"/>
              </a:rPr>
              <a:t>1,468</a:t>
            </a:r>
            <a:r>
              <a:rPr lang="zh-TW" altLang="en-US" dirty="0">
                <a:latin typeface="Times New Roman" panose="02020603050405020304" pitchFamily="18" charset="0"/>
                <a:cs typeface="Times New Roman" panose="02020603050405020304" pitchFamily="18" charset="0"/>
              </a:rPr>
              <a:t>所則屬專科學校。在本科</a:t>
            </a:r>
            <a:r>
              <a:rPr lang="zh-TW" altLang="en-US" dirty="0" smtClean="0">
                <a:latin typeface="Times New Roman" panose="02020603050405020304" pitchFamily="18" charset="0"/>
                <a:cs typeface="Times New Roman" panose="02020603050405020304" pitchFamily="18" charset="0"/>
              </a:rPr>
              <a:t>學校中</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127</a:t>
            </a:r>
            <a:r>
              <a:rPr lang="zh-TW" altLang="en-US" dirty="0">
                <a:latin typeface="Times New Roman" panose="02020603050405020304" pitchFamily="18" charset="0"/>
                <a:cs typeface="Times New Roman" panose="02020603050405020304" pitchFamily="18" charset="0"/>
              </a:rPr>
              <a:t>所可於</a:t>
            </a:r>
            <a:r>
              <a:rPr lang="en-US" altLang="zh-TW" dirty="0">
                <a:latin typeface="Times New Roman" panose="02020603050405020304" pitchFamily="18" charset="0"/>
                <a:cs typeface="Times New Roman" panose="02020603050405020304" pitchFamily="18" charset="0"/>
              </a:rPr>
              <a:t>2021/22</a:t>
            </a:r>
            <a:r>
              <a:rPr lang="zh-TW" altLang="en-US" dirty="0">
                <a:latin typeface="Times New Roman" panose="02020603050405020304" pitchFamily="18" charset="0"/>
                <a:cs typeface="Times New Roman" panose="02020603050405020304" pitchFamily="18" charset="0"/>
              </a:rPr>
              <a:t>學年通過</a:t>
            </a:r>
            <a:r>
              <a:rPr lang="zh-TW" altLang="en-US" dirty="0" smtClean="0">
                <a:latin typeface="Times New Roman" panose="02020603050405020304" pitchFamily="18" charset="0"/>
                <a:cs typeface="Times New Roman" panose="02020603050405020304" pitchFamily="18" charset="0"/>
              </a:rPr>
              <a:t>「文憑</a:t>
            </a:r>
            <a:r>
              <a:rPr lang="zh-TW" altLang="en-US" dirty="0">
                <a:latin typeface="Times New Roman" panose="02020603050405020304" pitchFamily="18" charset="0"/>
                <a:cs typeface="Times New Roman" panose="02020603050405020304" pitchFamily="18" charset="0"/>
              </a:rPr>
              <a:t>試收生</a:t>
            </a:r>
            <a:r>
              <a:rPr lang="zh-TW" altLang="en-US" dirty="0" smtClean="0">
                <a:latin typeface="Times New Roman" panose="02020603050405020304" pitchFamily="18" charset="0"/>
                <a:cs typeface="Times New Roman" panose="02020603050405020304" pitchFamily="18" charset="0"/>
              </a:rPr>
              <a:t>計畫」</a:t>
            </a:r>
            <a:r>
              <a:rPr lang="zh-TW" altLang="en-US" dirty="0">
                <a:latin typeface="Times New Roman" panose="02020603050405020304" pitchFamily="18" charset="0"/>
                <a:cs typeface="Times New Roman" panose="02020603050405020304" pitchFamily="18" charset="0"/>
              </a:rPr>
              <a:t>招收香港高中學生，約</a:t>
            </a:r>
            <a:r>
              <a:rPr lang="en-US" altLang="zh-TW" dirty="0">
                <a:latin typeface="Times New Roman" panose="02020603050405020304" pitchFamily="18" charset="0"/>
                <a:cs typeface="Times New Roman" panose="02020603050405020304" pitchFamily="18" charset="0"/>
              </a:rPr>
              <a:t>300</a:t>
            </a:r>
            <a:r>
              <a:rPr lang="zh-TW" altLang="en-US" dirty="0">
                <a:latin typeface="Times New Roman" panose="02020603050405020304" pitchFamily="18" charset="0"/>
                <a:cs typeface="Times New Roman" panose="02020603050405020304" pitchFamily="18" charset="0"/>
              </a:rPr>
              <a:t>所可通過「港澳台</a:t>
            </a:r>
            <a:r>
              <a:rPr lang="zh-TW" altLang="en-US" dirty="0" smtClean="0">
                <a:latin typeface="Times New Roman" panose="02020603050405020304" pitchFamily="18" charset="0"/>
                <a:cs typeface="Times New Roman" panose="02020603050405020304" pitchFamily="18" charset="0"/>
              </a:rPr>
              <a:t>僑聯</a:t>
            </a:r>
            <a:r>
              <a:rPr lang="zh-TW" altLang="en-US" dirty="0">
                <a:latin typeface="Times New Roman" panose="02020603050405020304" pitchFamily="18" charset="0"/>
                <a:cs typeface="Times New Roman" panose="02020603050405020304" pitchFamily="18" charset="0"/>
              </a:rPr>
              <a:t>招試」招收香港學生，</a:t>
            </a:r>
            <a:r>
              <a:rPr lang="en-US" altLang="zh-TW" dirty="0">
                <a:latin typeface="Times New Roman" panose="02020603050405020304" pitchFamily="18" charset="0"/>
                <a:cs typeface="Times New Roman" panose="02020603050405020304" pitchFamily="18" charset="0"/>
              </a:rPr>
              <a:t>6</a:t>
            </a:r>
            <a:r>
              <a:rPr lang="zh-TW" altLang="en-US" dirty="0">
                <a:latin typeface="Times New Roman" panose="02020603050405020304" pitchFamily="18" charset="0"/>
                <a:cs typeface="Times New Roman" panose="02020603050405020304" pitchFamily="18" charset="0"/>
              </a:rPr>
              <a:t>所獲國家</a:t>
            </a:r>
            <a:r>
              <a:rPr lang="zh-TW" altLang="en-US" dirty="0" smtClean="0">
                <a:latin typeface="Times New Roman" panose="02020603050405020304" pitchFamily="18" charset="0"/>
                <a:cs typeface="Times New Roman" panose="02020603050405020304" pitchFamily="18" charset="0"/>
              </a:rPr>
              <a:t>教育部批准直接</a:t>
            </a:r>
            <a:r>
              <a:rPr lang="zh-TW" altLang="en-US" dirty="0">
                <a:latin typeface="Times New Roman" panose="02020603050405020304" pitchFamily="18" charset="0"/>
                <a:cs typeface="Times New Roman" panose="02020603050405020304" pitchFamily="18" charset="0"/>
              </a:rPr>
              <a:t>在港招生</a:t>
            </a:r>
            <a:r>
              <a:rPr lang="zh-TW" altLang="en-US" dirty="0" smtClean="0">
                <a:latin typeface="Times New Roman" panose="02020603050405020304" pitchFamily="18" charset="0"/>
                <a:cs typeface="Times New Roman" panose="02020603050405020304" pitchFamily="18" charset="0"/>
              </a:rPr>
              <a:t>。</a:t>
            </a:r>
            <a:endParaRPr lang="en-US" altLang="zh-TW" dirty="0" smtClean="0">
              <a:latin typeface="Times New Roman" panose="02020603050405020304" pitchFamily="18" charset="0"/>
              <a:cs typeface="Times New Roman" panose="02020603050405020304" pitchFamily="18" charset="0"/>
            </a:endParaRPr>
          </a:p>
        </p:txBody>
      </p:sp>
      <p:sp>
        <p:nvSpPr>
          <p:cNvPr id="7" name="灯片编号占位符 2">
            <a:extLst>
              <a:ext uri="{FF2B5EF4-FFF2-40B4-BE49-F238E27FC236}">
                <a16:creationId xmlns:a16="http://schemas.microsoft.com/office/drawing/2014/main" id="{DABAE573-1E4C-417E-B67F-2321CB47F3A3}"/>
              </a:ext>
            </a:extLst>
          </p:cNvPr>
          <p:cNvSpPr txBox="1">
            <a:spLocks/>
          </p:cNvSpPr>
          <p:nvPr/>
        </p:nvSpPr>
        <p:spPr>
          <a:xfrm>
            <a:off x="11222228" y="6409575"/>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24</a:t>
            </a:fld>
            <a:endParaRPr lang="zh-CN" altLang="en-US" sz="1000" dirty="0">
              <a:solidFill>
                <a:prstClr val="black"/>
              </a:solidFill>
              <a:latin typeface="Garamond" panose="02020404030301010803"/>
            </a:endParaRPr>
          </a:p>
        </p:txBody>
      </p:sp>
      <p:grpSp>
        <p:nvGrpSpPr>
          <p:cNvPr id="10" name="组合 38">
            <a:extLst>
              <a:ext uri="{FF2B5EF4-FFF2-40B4-BE49-F238E27FC236}">
                <a16:creationId xmlns:a16="http://schemas.microsoft.com/office/drawing/2014/main" id="{35DA73D9-A549-4E5C-85FD-18EA59C2DC87}"/>
              </a:ext>
            </a:extLst>
          </p:cNvPr>
          <p:cNvGrpSpPr>
            <a:grpSpLocks/>
          </p:cNvGrpSpPr>
          <p:nvPr/>
        </p:nvGrpSpPr>
        <p:grpSpPr bwMode="auto">
          <a:xfrm>
            <a:off x="266008" y="116376"/>
            <a:ext cx="2286000" cy="945147"/>
            <a:chOff x="4206938" y="1486328"/>
            <a:chExt cx="933548" cy="1007757"/>
          </a:xfrm>
        </p:grpSpPr>
        <p:sp>
          <p:nvSpPr>
            <p:cNvPr id="11" name="矩形 3">
              <a:extLst>
                <a:ext uri="{FF2B5EF4-FFF2-40B4-BE49-F238E27FC236}">
                  <a16:creationId xmlns:a16="http://schemas.microsoft.com/office/drawing/2014/main" id="{9013A62B-EBDE-4DBD-B7D7-5D11F86C1B43}"/>
                </a:ext>
              </a:extLst>
            </p:cNvPr>
            <p:cNvSpPr/>
            <p:nvPr/>
          </p:nvSpPr>
          <p:spPr>
            <a:xfrm>
              <a:off x="4287853" y="1486328"/>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12" name="矩形 4">
              <a:extLst>
                <a:ext uri="{FF2B5EF4-FFF2-40B4-BE49-F238E27FC236}">
                  <a16:creationId xmlns:a16="http://schemas.microsoft.com/office/drawing/2014/main" id="{A4B25D6B-8272-4EF2-B279-5409B42D6BB9}"/>
                </a:ext>
              </a:extLst>
            </p:cNvPr>
            <p:cNvSpPr/>
            <p:nvPr/>
          </p:nvSpPr>
          <p:spPr>
            <a:xfrm>
              <a:off x="4206938" y="1641793"/>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3600" dirty="0" smtClean="0">
                  <a:solidFill>
                    <a:prstClr val="black"/>
                  </a:solidFill>
                  <a:latin typeface="DFKai-SB" panose="03000509000000000000" pitchFamily="65" charset="-120"/>
                  <a:ea typeface="DFKai-SB" panose="03000509000000000000" pitchFamily="65" charset="-120"/>
                </a:rPr>
                <a:t>參</a:t>
              </a:r>
              <a:r>
                <a:rPr lang="zh-CN" altLang="en-US" sz="3600" dirty="0" smtClean="0">
                  <a:solidFill>
                    <a:prstClr val="black"/>
                  </a:solidFill>
                  <a:latin typeface="DFKai-SB" panose="03000509000000000000" pitchFamily="65" charset="-120"/>
                  <a:ea typeface="DFKai-SB" panose="03000509000000000000" pitchFamily="65" charset="-120"/>
                </a:rPr>
                <a:t>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sp>
        <p:nvSpPr>
          <p:cNvPr id="5" name="Rectangle 4"/>
          <p:cNvSpPr/>
          <p:nvPr/>
        </p:nvSpPr>
        <p:spPr>
          <a:xfrm>
            <a:off x="4860797" y="5486245"/>
            <a:ext cx="6991569" cy="923330"/>
          </a:xfrm>
          <a:prstGeom prst="rect">
            <a:avLst/>
          </a:prstGeom>
        </p:spPr>
        <p:txBody>
          <a:bodyPr wrap="square">
            <a:spAutoFit/>
          </a:bodyPr>
          <a:lstStyle/>
          <a:p>
            <a:pPr algn="just"/>
            <a:r>
              <a:rPr lang="zh-TW" altLang="en-US" dirty="0" smtClean="0">
                <a:latin typeface="DFKai-SB" panose="03000509000000000000" pitchFamily="65" charset="-120"/>
                <a:ea typeface="DFKai-SB" panose="03000509000000000000" pitchFamily="65" charset="-120"/>
                <a:cs typeface="Times New Roman" panose="02020603050405020304" pitchFamily="18" charset="0"/>
              </a:rPr>
              <a:t>來源</a:t>
            </a:r>
            <a:r>
              <a:rPr lang="en-US" altLang="zh-TW" dirty="0" smtClean="0">
                <a:latin typeface="DFKai-SB" panose="03000509000000000000" pitchFamily="65" charset="-120"/>
                <a:ea typeface="DFKai-SB" panose="03000509000000000000" pitchFamily="65" charset="-120"/>
                <a:cs typeface="Times New Roman" panose="02020603050405020304" pitchFamily="18" charset="0"/>
              </a:rPr>
              <a:t>:</a:t>
            </a:r>
          </a:p>
          <a:p>
            <a:pPr algn="just"/>
            <a:r>
              <a:rPr lang="en-GB" altLang="zh-HK" dirty="0" smtClean="0">
                <a:latin typeface="Times New Roman" panose="02020603050405020304" pitchFamily="18" charset="0"/>
                <a:cs typeface="Times New Roman" panose="02020603050405020304" pitchFamily="18" charset="0"/>
              </a:rPr>
              <a:t>https</a:t>
            </a:r>
            <a:r>
              <a:rPr lang="en-GB" altLang="zh-HK" dirty="0">
                <a:latin typeface="Times New Roman" panose="02020603050405020304" pitchFamily="18" charset="0"/>
                <a:cs typeface="Times New Roman" panose="02020603050405020304" pitchFamily="18" charset="0"/>
              </a:rPr>
              <a:t>://</a:t>
            </a:r>
            <a:r>
              <a:rPr lang="en-GB" altLang="zh-HK" dirty="0" smtClean="0">
                <a:latin typeface="Times New Roman" panose="02020603050405020304" pitchFamily="18" charset="0"/>
                <a:cs typeface="Times New Roman" panose="02020603050405020304" pitchFamily="18" charset="0"/>
              </a:rPr>
              <a:t>www.edb.gov.hk/attachment/tc/edu-system/postsecondary/policy-doc/pilot-scheme/scheme_2021/booklet_2021.pdf</a:t>
            </a:r>
            <a:endParaRPr lang="zh-HK" altLang="en-US" dirty="0">
              <a:latin typeface="Times New Roman" panose="02020603050405020304" pitchFamily="18" charset="0"/>
              <a:cs typeface="Times New Roman" panose="02020603050405020304" pitchFamily="18" charset="0"/>
            </a:endParaRPr>
          </a:p>
        </p:txBody>
      </p:sp>
      <p:pic>
        <p:nvPicPr>
          <p:cNvPr id="2" name="Picture 1">
            <a:hlinkClick r:id="rId3"/>
          </p:cNvPr>
          <p:cNvPicPr>
            <a:picLocks noChangeAspect="1"/>
          </p:cNvPicPr>
          <p:nvPr/>
        </p:nvPicPr>
        <p:blipFill>
          <a:blip r:embed="rId4"/>
          <a:stretch>
            <a:fillRect/>
          </a:stretch>
        </p:blipFill>
        <p:spPr>
          <a:xfrm>
            <a:off x="723069" y="5384903"/>
            <a:ext cx="4046954" cy="1090139"/>
          </a:xfrm>
          <a:prstGeom prst="rect">
            <a:avLst/>
          </a:prstGeom>
        </p:spPr>
      </p:pic>
    </p:spTree>
    <p:extLst>
      <p:ext uri="{BB962C8B-B14F-4D97-AF65-F5344CB8AC3E}">
        <p14:creationId xmlns:p14="http://schemas.microsoft.com/office/powerpoint/2010/main" val="672598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6352" y="2166734"/>
            <a:ext cx="10519956" cy="3323987"/>
          </a:xfrm>
          <a:prstGeom prst="rect">
            <a:avLst/>
          </a:prstGeom>
        </p:spPr>
        <p:txBody>
          <a:bodyPr wrap="square">
            <a:spAutoFit/>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月中國教育留學交流（香港）中心公布的資料顯示</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，通過</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「文憑</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試收生</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計畫」</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報</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讀內地高校的人數比上年同期上升近</a:t>
            </a:r>
            <a:r>
              <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14</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。資料顯示，</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日通過</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各種途徑報考內地高校的香港中學畢業生有</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10778</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人，其中文憑試收生計畫有</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3993</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 name="组合 38">
            <a:extLst>
              <a:ext uri="{FF2B5EF4-FFF2-40B4-BE49-F238E27FC236}">
                <a16:creationId xmlns:a16="http://schemas.microsoft.com/office/drawing/2014/main" id="{35DA73D9-A549-4E5C-85FD-18EA59C2DC87}"/>
              </a:ext>
            </a:extLst>
          </p:cNvPr>
          <p:cNvGrpSpPr>
            <a:grpSpLocks/>
          </p:cNvGrpSpPr>
          <p:nvPr/>
        </p:nvGrpSpPr>
        <p:grpSpPr bwMode="auto">
          <a:xfrm>
            <a:off x="104503" y="383279"/>
            <a:ext cx="2258792" cy="973450"/>
            <a:chOff x="4206938" y="1486328"/>
            <a:chExt cx="933548" cy="1007757"/>
          </a:xfrm>
        </p:grpSpPr>
        <p:sp>
          <p:nvSpPr>
            <p:cNvPr id="6" name="矩形 3">
              <a:extLst>
                <a:ext uri="{FF2B5EF4-FFF2-40B4-BE49-F238E27FC236}">
                  <a16:creationId xmlns:a16="http://schemas.microsoft.com/office/drawing/2014/main" id="{9013A62B-EBDE-4DBD-B7D7-5D11F86C1B43}"/>
                </a:ext>
              </a:extLst>
            </p:cNvPr>
            <p:cNvSpPr/>
            <p:nvPr/>
          </p:nvSpPr>
          <p:spPr>
            <a:xfrm>
              <a:off x="4287853" y="1486328"/>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7" name="矩形 4">
              <a:extLst>
                <a:ext uri="{FF2B5EF4-FFF2-40B4-BE49-F238E27FC236}">
                  <a16:creationId xmlns:a16="http://schemas.microsoft.com/office/drawing/2014/main" id="{A4B25D6B-8272-4EF2-B279-5409B42D6BB9}"/>
                </a:ext>
              </a:extLst>
            </p:cNvPr>
            <p:cNvSpPr/>
            <p:nvPr/>
          </p:nvSpPr>
          <p:spPr>
            <a:xfrm>
              <a:off x="4206938" y="1641793"/>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3600" dirty="0" smtClean="0">
                  <a:solidFill>
                    <a:prstClr val="black"/>
                  </a:solidFill>
                  <a:latin typeface="DFKai-SB" panose="03000509000000000000" pitchFamily="65" charset="-120"/>
                  <a:ea typeface="DFKai-SB" panose="03000509000000000000" pitchFamily="65" charset="-120"/>
                </a:rPr>
                <a:t>參</a:t>
              </a:r>
              <a:r>
                <a:rPr lang="zh-CN" altLang="en-US" sz="3600" dirty="0" smtClean="0">
                  <a:solidFill>
                    <a:prstClr val="black"/>
                  </a:solidFill>
                  <a:latin typeface="DFKai-SB" panose="03000509000000000000" pitchFamily="65" charset="-120"/>
                  <a:ea typeface="DFKai-SB" panose="03000509000000000000" pitchFamily="65" charset="-120"/>
                </a:rPr>
                <a:t>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sp>
        <p:nvSpPr>
          <p:cNvPr id="8" name="Rectangle 7"/>
          <p:cNvSpPr/>
          <p:nvPr/>
        </p:nvSpPr>
        <p:spPr>
          <a:xfrm>
            <a:off x="1051960" y="5441104"/>
            <a:ext cx="7720447" cy="830997"/>
          </a:xfrm>
          <a:prstGeom prst="rect">
            <a:avLst/>
          </a:prstGeom>
        </p:spPr>
        <p:txBody>
          <a:bodyPr wrap="none">
            <a:sp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中華人民共和國中央人民政府網頁</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2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2400" dirty="0">
                <a:latin typeface="Times New Roman" panose="02020603050405020304" pitchFamily="18" charset="0"/>
                <a:ea typeface="標楷體" panose="03000509000000000000" pitchFamily="65" charset="-120"/>
                <a:cs typeface="Times New Roman" panose="02020603050405020304" pitchFamily="18" charset="0"/>
              </a:rPr>
              <a:t>://www.gov.cn/xinwen/2020-06/16/content_5519826.htm</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标题 1">
            <a:extLst>
              <a:ext uri="{FF2B5EF4-FFF2-40B4-BE49-F238E27FC236}">
                <a16:creationId xmlns:a16="http://schemas.microsoft.com/office/drawing/2014/main" id="{6A71B224-72BD-437A-BBBE-74821334AC43}"/>
              </a:ext>
            </a:extLst>
          </p:cNvPr>
          <p:cNvSpPr txBox="1">
            <a:spLocks noChangeArrowheads="1"/>
          </p:cNvSpPr>
          <p:nvPr/>
        </p:nvSpPr>
        <p:spPr bwMode="auto">
          <a:xfrm>
            <a:off x="2276209" y="178726"/>
            <a:ext cx="9512337" cy="15327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endParaRPr lang="zh-HK" altLang="en-US" dirty="0"/>
          </a:p>
          <a:p>
            <a:pPr algn="ctr"/>
            <a:r>
              <a:rPr lang="zh-TW" altLang="en-US" dirty="0"/>
              <a:t> </a:t>
            </a:r>
            <a:r>
              <a:rPr lang="zh-TW" altLang="en-US" sz="4000" dirty="0"/>
              <a:t>內地高校招收香港中學文憑考試學生</a:t>
            </a:r>
            <a:r>
              <a:rPr lang="zh-TW" altLang="en-US" sz="4000" dirty="0" smtClean="0"/>
              <a:t>計劃</a:t>
            </a:r>
            <a:endParaRPr lang="en-US" altLang="zh-TW" sz="4000" dirty="0" smtClean="0"/>
          </a:p>
          <a:p>
            <a:pPr algn="ctr"/>
            <a:r>
              <a:rPr lang="zh-TW" altLang="en-US" sz="4000" dirty="0"/>
              <a:t> （文憑試收生計畫）</a:t>
            </a:r>
            <a:endParaRPr kumimoji="0" lang="zh-CN" altLang="zh-CN" sz="40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1944038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0844" y="1408280"/>
            <a:ext cx="11355185" cy="4554658"/>
          </a:xfrm>
        </p:spPr>
        <p:txBody>
          <a:bodyPr>
            <a:normAutofit fontScale="55000" lnSpcReduction="20000"/>
          </a:bodyPr>
          <a:lstStyle/>
          <a:p>
            <a:pPr marL="0" indent="0">
              <a:lnSpc>
                <a:spcPct val="150000"/>
              </a:lnSpc>
              <a:buNone/>
            </a:pPr>
            <a:r>
              <a:rPr lang="en-US" altLang="zh-CN" sz="2400" dirty="0">
                <a:latin typeface="微软雅黑" panose="020B0503020204020204" pitchFamily="34" charset="-122"/>
                <a:ea typeface="微软雅黑" panose="020B0503020204020204" pitchFamily="34" charset="-122"/>
              </a:rPr>
              <a:t>    </a:t>
            </a:r>
            <a:r>
              <a:rPr lang="en-US" altLang="zh-CN" sz="5100" dirty="0" smtClean="0">
                <a:latin typeface="Times New Roman" panose="02020603050405020304" pitchFamily="18" charset="0"/>
                <a:ea typeface="DFKai-SB" panose="03000509000000000000" pitchFamily="65" charset="-120"/>
                <a:cs typeface="Times New Roman" panose="02020603050405020304" pitchFamily="18" charset="0"/>
              </a:rPr>
              <a:t>2005</a:t>
            </a:r>
            <a:r>
              <a:rPr lang="zh-CN" altLang="zh-CN" sz="5100" dirty="0" smtClean="0">
                <a:latin typeface="Times New Roman" panose="02020603050405020304" pitchFamily="18" charset="0"/>
                <a:ea typeface="DFKai-SB" panose="03000509000000000000" pitchFamily="65" charset="-120"/>
                <a:cs typeface="Times New Roman" panose="02020603050405020304" pitchFamily="18" charset="0"/>
              </a:rPr>
              <a:t>年，內地與香港簽署《內地與香港特別行政區更緊密文化關係安排協議書》，在文化保育、產業發展</a:t>
            </a:r>
            <a:r>
              <a:rPr lang="zh-CN" altLang="zh-CN" sz="5100" dirty="0" smtClean="0">
                <a:latin typeface="DFKai-SB" panose="03000509000000000000" pitchFamily="65" charset="-120"/>
                <a:ea typeface="DFKai-SB" panose="03000509000000000000" pitchFamily="65" charset="-120"/>
              </a:rPr>
              <a:t>和交流等方面展開全面合作。</a:t>
            </a:r>
            <a:endParaRPr lang="en-US" altLang="zh-CN" sz="5100" dirty="0">
              <a:latin typeface="DFKai-SB" panose="03000509000000000000" pitchFamily="65" charset="-120"/>
              <a:ea typeface="DFKai-SB" panose="03000509000000000000" pitchFamily="65" charset="-120"/>
            </a:endParaRPr>
          </a:p>
          <a:p>
            <a:pPr>
              <a:lnSpc>
                <a:spcPct val="150000"/>
              </a:lnSpc>
              <a:buFont typeface="Wingdings" panose="05000000000000000000" pitchFamily="2" charset="2"/>
              <a:buChar char="ü"/>
            </a:pPr>
            <a:r>
              <a:rPr lang="zh-CN" altLang="zh-CN" sz="4700" dirty="0" smtClean="0">
                <a:latin typeface="DFKai-SB" panose="03000509000000000000" pitchFamily="65" charset="-120"/>
                <a:ea typeface="DFKai-SB" panose="03000509000000000000" pitchFamily="65" charset="-120"/>
              </a:rPr>
              <a:t>支持香港、澳門與廣東共同申報並成功將粵劇列入聯合國教科文組織《人類非物質文化遺產代表作名錄》</a:t>
            </a:r>
            <a:r>
              <a:rPr lang="zh-TW" altLang="en-US" sz="4700" dirty="0" smtClean="0">
                <a:latin typeface="DFKai-SB" panose="03000509000000000000" pitchFamily="65" charset="-120"/>
                <a:ea typeface="DFKai-SB" panose="03000509000000000000" pitchFamily="65" charset="-120"/>
              </a:rPr>
              <a:t>*</a:t>
            </a:r>
            <a:endParaRPr lang="en-US" altLang="zh-CN" sz="4700" dirty="0">
              <a:latin typeface="DFKai-SB" panose="03000509000000000000" pitchFamily="65" charset="-120"/>
              <a:ea typeface="DFKai-SB" panose="03000509000000000000" pitchFamily="65" charset="-120"/>
            </a:endParaRPr>
          </a:p>
          <a:p>
            <a:pPr>
              <a:lnSpc>
                <a:spcPct val="150000"/>
              </a:lnSpc>
              <a:buFont typeface="Wingdings" panose="05000000000000000000" pitchFamily="2" charset="2"/>
              <a:buChar char="ü"/>
            </a:pPr>
            <a:r>
              <a:rPr lang="zh-CN" altLang="zh-CN" sz="4700" dirty="0" smtClean="0">
                <a:latin typeface="DFKai-SB" panose="03000509000000000000" pitchFamily="65" charset="-120"/>
                <a:ea typeface="DFKai-SB" panose="03000509000000000000" pitchFamily="65" charset="-120"/>
              </a:rPr>
              <a:t>支持香港西貢地質公園成功申報為世界地質公園</a:t>
            </a:r>
            <a:endParaRPr lang="en-US" altLang="zh-CN" sz="4700" dirty="0">
              <a:latin typeface="DFKai-SB" panose="03000509000000000000" pitchFamily="65" charset="-120"/>
              <a:ea typeface="DFKai-SB" panose="03000509000000000000" pitchFamily="65" charset="-120"/>
            </a:endParaRPr>
          </a:p>
          <a:p>
            <a:pPr>
              <a:lnSpc>
                <a:spcPct val="150000"/>
              </a:lnSpc>
              <a:buFont typeface="Wingdings" panose="05000000000000000000" pitchFamily="2" charset="2"/>
              <a:buChar char="ü"/>
            </a:pPr>
            <a:r>
              <a:rPr lang="zh-CN" altLang="zh-CN" sz="4700" dirty="0" smtClean="0">
                <a:latin typeface="DFKai-SB" panose="03000509000000000000" pitchFamily="65" charset="-120"/>
                <a:ea typeface="DFKai-SB" panose="03000509000000000000" pitchFamily="65" charset="-120"/>
              </a:rPr>
              <a:t>支持香港與內地合拍電影</a:t>
            </a:r>
            <a:r>
              <a:rPr lang="zh-CN" altLang="en-US" sz="4700" dirty="0" smtClean="0">
                <a:latin typeface="DFKai-SB" panose="03000509000000000000" pitchFamily="65" charset="-120"/>
                <a:ea typeface="DFKai-SB" panose="03000509000000000000" pitchFamily="65" charset="-120"/>
              </a:rPr>
              <a:t>支持建設香港故宮文化博物館</a:t>
            </a:r>
            <a:endParaRPr lang="en-US" altLang="zh-CN" sz="4700" dirty="0">
              <a:latin typeface="DFKai-SB" panose="03000509000000000000" pitchFamily="65" charset="-120"/>
              <a:ea typeface="DFKai-SB" panose="03000509000000000000" pitchFamily="65" charset="-120"/>
            </a:endParaRPr>
          </a:p>
          <a:p>
            <a:pPr marL="0" indent="0">
              <a:buNone/>
            </a:pPr>
            <a:r>
              <a:rPr lang="zh-TW" altLang="en-US" sz="4700" dirty="0" smtClean="0">
                <a:latin typeface="DFKai-SB" panose="03000509000000000000" pitchFamily="65" charset="-120"/>
                <a:ea typeface="DFKai-SB" panose="03000509000000000000" pitchFamily="65" charset="-120"/>
              </a:rPr>
              <a:t>  等等</a:t>
            </a:r>
            <a:r>
              <a:rPr lang="en-US" altLang="zh-CN" sz="4700" dirty="0" smtClean="0">
                <a:latin typeface="DFKai-SB" panose="03000509000000000000" pitchFamily="65" charset="-120"/>
                <a:ea typeface="DFKai-SB" panose="03000509000000000000" pitchFamily="65" charset="-120"/>
              </a:rPr>
              <a:t>……</a:t>
            </a:r>
          </a:p>
          <a:p>
            <a:pPr marL="0" indent="0">
              <a:buNone/>
            </a:pPr>
            <a:endParaRPr lang="zh-CN" altLang="en-US" sz="5100" dirty="0">
              <a:latin typeface="DFKai-SB" panose="03000509000000000000" pitchFamily="65" charset="-120"/>
              <a:ea typeface="DFKai-SB" panose="03000509000000000000" pitchFamily="65" charset="-120"/>
            </a:endParaRPr>
          </a:p>
        </p:txBody>
      </p:sp>
      <p:sp>
        <p:nvSpPr>
          <p:cNvPr id="2" name="灯片编号占位符 1">
            <a:extLst>
              <a:ext uri="{FF2B5EF4-FFF2-40B4-BE49-F238E27FC236}">
                <a16:creationId xmlns:a16="http://schemas.microsoft.com/office/drawing/2014/main" id="{D47E8B8E-7D76-4DD0-A185-FE523C330159}"/>
              </a:ext>
            </a:extLst>
          </p:cNvPr>
          <p:cNvSpPr>
            <a:spLocks noGrp="1"/>
          </p:cNvSpPr>
          <p:nvPr>
            <p:ph type="sldNum" sz="quarter" idx="12"/>
          </p:nvPr>
        </p:nvSpPr>
        <p:spPr>
          <a:xfrm>
            <a:off x="11016229" y="6368011"/>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pic>
        <p:nvPicPr>
          <p:cNvPr id="6" name="图片 5"/>
          <p:cNvPicPr>
            <a:picLocks noChangeAspect="1"/>
          </p:cNvPicPr>
          <p:nvPr/>
        </p:nvPicPr>
        <p:blipFill>
          <a:blip r:embed="rId3"/>
          <a:stretch>
            <a:fillRect/>
          </a:stretch>
        </p:blipFill>
        <p:spPr>
          <a:xfrm>
            <a:off x="8942629" y="3435918"/>
            <a:ext cx="2894694" cy="1928723"/>
          </a:xfrm>
          <a:prstGeom prst="rect">
            <a:avLst/>
          </a:prstGeom>
        </p:spPr>
      </p:pic>
      <p:sp>
        <p:nvSpPr>
          <p:cNvPr id="5" name="内容占位符 2"/>
          <p:cNvSpPr txBox="1"/>
          <p:nvPr/>
        </p:nvSpPr>
        <p:spPr>
          <a:xfrm>
            <a:off x="1197032" y="305965"/>
            <a:ext cx="10773295" cy="658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zh-CN" sz="4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支持香港與內地加強文化領域交流合作</a:t>
            </a:r>
            <a:endParaRPr kumimoji="0" lang="zh-CN" altLang="zh-CN" sz="4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7" name="矩形 6"/>
          <p:cNvSpPr/>
          <p:nvPr/>
        </p:nvSpPr>
        <p:spPr>
          <a:xfrm>
            <a:off x="8942629" y="5354215"/>
            <a:ext cx="295766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香港聯合國教科文組織世界地質公園糧船灣景區的六角形火山岩柱景觀</a:t>
            </a:r>
            <a:endPar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 name="Rectangle 3"/>
          <p:cNvSpPr/>
          <p:nvPr/>
        </p:nvSpPr>
        <p:spPr>
          <a:xfrm>
            <a:off x="330845" y="5841888"/>
            <a:ext cx="11355185" cy="832920"/>
          </a:xfrm>
          <a:prstGeom prst="rect">
            <a:avLst/>
          </a:prstGeom>
        </p:spPr>
        <p:txBody>
          <a:bodyPr wrap="square">
            <a:spAutoFit/>
          </a:bodyPr>
          <a:lstStyle/>
          <a:p>
            <a:pPr>
              <a:lnSpc>
                <a:spcPct val="150000"/>
              </a:lnSpc>
            </a:pP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*相關內容請參考</a:t>
            </a:r>
            <a:r>
              <a:rPr lang="en-GB" altLang="zh-CN"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GB" altLang="zh-CN" sz="1600" dirty="0">
                <a:latin typeface="Times New Roman" panose="02020603050405020304" pitchFamily="18" charset="0"/>
                <a:ea typeface="DFKai-SB" panose="03000509000000000000" pitchFamily="65" charset="-120"/>
                <a:cs typeface="Times New Roman" panose="02020603050405020304" pitchFamily="18" charset="0"/>
              </a:rPr>
              <a:t>://www.lcsd.gov.hk/CE/Museum/ICHO/zh_TW/web/icho/the_first_intangible_cultural_heritage_inventory_of_hong_kong.html</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01744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7788" y="2435219"/>
            <a:ext cx="7704946" cy="3086610"/>
          </a:xfrm>
        </p:spPr>
        <p:txBody>
          <a:bodyPr>
            <a:noAutofit/>
          </a:bodyPr>
          <a:lstStyle/>
          <a:p>
            <a:pPr marL="0" indent="0">
              <a:lnSpc>
                <a:spcPct val="120000"/>
              </a:lnSpc>
              <a:buNone/>
            </a:pP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早年向香港運輸鮮活商品，是按普通貨物運輸，運輸時間長、線路不固定，貨物途中損失嚴重。為了解決鮮活商品供應</a:t>
            </a:r>
            <a:r>
              <a:rPr lang="zh-CN" altLang="en-US"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運輸困難</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，在周恩來</a:t>
            </a:r>
            <a:r>
              <a:rPr lang="zh-CN" altLang="en-US"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總理</a:t>
            </a:r>
            <a:r>
              <a:rPr lang="zh-TW" altLang="en-US"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指示</a:t>
            </a:r>
            <a:r>
              <a:rPr lang="zh-CN" altLang="en-US"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下</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1962</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年底形成了供應港澳鮮活商品三趟快運貨物列車體系，每天由上海、鄭州、武漢（或長沙）開往深圳，再將貨物運往香港。</a:t>
            </a:r>
            <a:endPar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4">
            <a:extLst>
              <a:ext uri="{FF2B5EF4-FFF2-40B4-BE49-F238E27FC236}">
                <a16:creationId xmlns:a16="http://schemas.microsoft.com/office/drawing/2014/main" id="{C6BCC880-D768-4DE1-97EA-509A660C0D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4" name="矩形 3"/>
          <p:cNvSpPr/>
          <p:nvPr/>
        </p:nvSpPr>
        <p:spPr>
          <a:xfrm>
            <a:off x="910666" y="4791724"/>
            <a:ext cx="555681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rPr>
              <a:t>    </a:t>
            </a:r>
          </a:p>
        </p:txBody>
      </p:sp>
      <p:sp>
        <p:nvSpPr>
          <p:cNvPr id="6" name="矩形 5"/>
          <p:cNvSpPr/>
          <p:nvPr/>
        </p:nvSpPr>
        <p:spPr>
          <a:xfrm>
            <a:off x="8670581" y="4622447"/>
            <a:ext cx="364279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從（武漢）江岸開往深圳北的列車</a:t>
            </a:r>
            <a:endPar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7" name="内容占位符 2"/>
          <p:cNvSpPr txBox="1"/>
          <p:nvPr/>
        </p:nvSpPr>
        <p:spPr>
          <a:xfrm>
            <a:off x="1199537" y="409629"/>
            <a:ext cx="10515600" cy="788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zh-CN" sz="4400" b="0" i="0" u="none" strike="noStrike" kern="0" cap="none" spc="0" normalizeH="0" baseline="0" noProof="0" dirty="0" smtClean="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rPr>
              <a:t>全力保障對香港食品、農副產品的供應</a:t>
            </a:r>
            <a:endParaRPr kumimoji="0" lang="en-US" altLang="zh-CN"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pic>
        <p:nvPicPr>
          <p:cNvPr id="8" name="图片 7"/>
          <p:cNvPicPr>
            <a:picLocks noChangeAspect="1"/>
          </p:cNvPicPr>
          <p:nvPr/>
        </p:nvPicPr>
        <p:blipFill>
          <a:blip r:embed="rId3"/>
          <a:stretch>
            <a:fillRect/>
          </a:stretch>
        </p:blipFill>
        <p:spPr>
          <a:xfrm>
            <a:off x="8670581" y="2988733"/>
            <a:ext cx="3044556" cy="1691420"/>
          </a:xfrm>
          <a:prstGeom prst="rect">
            <a:avLst/>
          </a:prstGeom>
        </p:spPr>
      </p:pic>
      <p:sp>
        <p:nvSpPr>
          <p:cNvPr id="9" name="矩形 8">
            <a:extLst>
              <a:ext uri="{FF2B5EF4-FFF2-40B4-BE49-F238E27FC236}">
                <a16:creationId xmlns:a16="http://schemas.microsoft.com/office/drawing/2014/main" id="{57625FDE-AC09-4E93-9EFF-DC0EAA5195D7}"/>
              </a:ext>
            </a:extLst>
          </p:cNvPr>
          <p:cNvSpPr/>
          <p:nvPr/>
        </p:nvSpPr>
        <p:spPr>
          <a:xfrm>
            <a:off x="617788" y="1340731"/>
            <a:ext cx="10211077"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目前，香港市場約</a:t>
            </a:r>
            <a:r>
              <a:rPr kumimoji="0" lang="en-US" altLang="zh-CN" sz="28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85</a:t>
            </a:r>
            <a:r>
              <a:rPr kumimoji="0" lang="en-US" altLang="zh-CN"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的活畜、</a:t>
            </a:r>
            <a:r>
              <a:rPr kumimoji="0" lang="en-US" altLang="zh-CN"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90%</a:t>
            </a:r>
            <a:r>
              <a:rPr kumimoji="0" lang="zh-CN"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的蔬菜和</a:t>
            </a:r>
            <a:r>
              <a:rPr kumimoji="0" lang="en-US" altLang="zh-CN"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60</a:t>
            </a:r>
            <a:r>
              <a:rPr kumimoji="0" lang="en-US" altLang="zh-CN" sz="28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的水產品由內地供應。全國</a:t>
            </a:r>
            <a:r>
              <a:rPr kumimoji="0" lang="en-US" altLang="zh-CN" sz="28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10</a:t>
            </a:r>
            <a:r>
              <a:rPr kumimoji="0" lang="zh-CN" altLang="en-US" sz="28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餘省份有超</a:t>
            </a:r>
            <a:r>
              <a:rPr kumimoji="0" lang="en-US" altLang="zh-CN" sz="28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28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萬畝種植基地為香港供應農產品</a:t>
            </a:r>
            <a:r>
              <a:rPr kumimoji="0" lang="zh-CN" altLang="en-US" sz="280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a:t>
            </a:r>
            <a:endParaRPr kumimoji="0" lang="zh-CN" altLang="en-US" sz="280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2" name="Rectangle 1"/>
          <p:cNvSpPr/>
          <p:nvPr/>
        </p:nvSpPr>
        <p:spPr>
          <a:xfrm>
            <a:off x="617788" y="5790268"/>
            <a:ext cx="8622801" cy="867930"/>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資料來源</a:t>
            </a:r>
            <a:r>
              <a:rPr kumimoji="0" lang="en-US" altLang="zh-TW" sz="14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en-US" altLang="zh-CN" sz="14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defTabSz="457200">
              <a:lnSpc>
                <a:spcPct val="120000"/>
              </a:lnSpc>
              <a:buFont typeface="Arial" panose="020B0604020202020204" pitchFamily="34" charset="0"/>
              <a:buChar char="•"/>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jinan.customs.gov.cn/customs/xwfb34/mtjj35/3248105/index.html</a:t>
            </a:r>
          </a:p>
          <a:p>
            <a:pPr marL="285750" lvl="0" indent="-285750" defTabSz="457200">
              <a:lnSpc>
                <a:spcPct val="120000"/>
              </a:lnSpc>
              <a:buFont typeface="Arial" panose="020B0604020202020204" pitchFamily="34" charset="0"/>
              <a:buChar char="•"/>
              <a:defRPr/>
            </a:pPr>
            <a:r>
              <a:rPr kumimoji="0" lang="en-US" altLang="zh-CN" sz="1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https</a:t>
            </a:r>
            <a:r>
              <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www.hkcd.com/content/2020-03/20/content_1184367.html</a:t>
            </a:r>
          </a:p>
        </p:txBody>
      </p:sp>
    </p:spTree>
    <p:extLst>
      <p:ext uri="{BB962C8B-B14F-4D97-AF65-F5344CB8AC3E}">
        <p14:creationId xmlns:p14="http://schemas.microsoft.com/office/powerpoint/2010/main" val="1316465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41069" y="2349024"/>
            <a:ext cx="4560449" cy="3085395"/>
          </a:xfrm>
        </p:spPr>
        <p:txBody>
          <a:bodyPr>
            <a:normAutofit/>
          </a:bodyPr>
          <a:lstStyle/>
          <a:p>
            <a:pPr marL="0" indent="0">
              <a:lnSpc>
                <a:spcPct val="150000"/>
              </a:lnSpc>
              <a:buNone/>
            </a:pPr>
            <a:r>
              <a:rPr lang="en-US" altLang="zh-CN" sz="1800" kern="0" dirty="0">
                <a:solidFill>
                  <a:srgbClr val="292929"/>
                </a:solidFill>
                <a:effectLst/>
                <a:latin typeface="微软雅黑" panose="020B0503020204020204" pitchFamily="34" charset="-122"/>
                <a:ea typeface="微软雅黑" panose="020B0503020204020204" pitchFamily="34" charset="-122"/>
                <a:cs typeface="宋体" panose="02010600030101010101" pitchFamily="2" charset="-122"/>
              </a:rPr>
              <a:t>      </a:t>
            </a:r>
            <a:endParaRPr lang="zh-CN" altLang="en-US" sz="1800" dirty="0">
              <a:solidFill>
                <a:schemeClr val="tx1"/>
              </a:solidFill>
              <a:latin typeface="DFKai-SB" panose="03000509000000000000" pitchFamily="65" charset="-120"/>
              <a:ea typeface="DFKai-SB" panose="03000509000000000000" pitchFamily="65" charset="-120"/>
            </a:endParaRPr>
          </a:p>
        </p:txBody>
      </p:sp>
      <p:sp>
        <p:nvSpPr>
          <p:cNvPr id="4" name="灯片编号占位符 3">
            <a:extLst>
              <a:ext uri="{FF2B5EF4-FFF2-40B4-BE49-F238E27FC236}">
                <a16:creationId xmlns:a16="http://schemas.microsoft.com/office/drawing/2014/main" id="{FC46FBBA-F54A-4FF9-9D29-BFE133E4A8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pic>
        <p:nvPicPr>
          <p:cNvPr id="8" name="内容占位符 4" descr="水中的轮船&#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434" y="5114725"/>
            <a:ext cx="2335898" cy="1314597"/>
          </a:xfrm>
          <a:prstGeom prst="rect">
            <a:avLst/>
          </a:prstGeom>
        </p:spPr>
      </p:pic>
      <p:sp>
        <p:nvSpPr>
          <p:cNvPr id="9" name="矩形 8"/>
          <p:cNvSpPr/>
          <p:nvPr/>
        </p:nvSpPr>
        <p:spPr>
          <a:xfrm>
            <a:off x="2521293" y="6340795"/>
            <a:ext cx="2646878" cy="338554"/>
          </a:xfrm>
          <a:prstGeom prst="rect">
            <a:avLst/>
          </a:prstGeom>
          <a:solidFill>
            <a:srgbClr val="FF0000"/>
          </a:solidFill>
        </p:spPr>
        <p:txBody>
          <a:bodyPr wrap="non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smtClean="0">
                <a:ln>
                  <a:noFill/>
                </a:ln>
                <a:solidFill>
                  <a:schemeClr val="bg1"/>
                </a:solidFill>
                <a:effectLst/>
                <a:uLnTx/>
                <a:uFillTx/>
                <a:latin typeface="DFKai-SB" panose="03000509000000000000" pitchFamily="65" charset="-120"/>
                <a:ea typeface="DFKai-SB" panose="03000509000000000000" pitchFamily="65" charset="-120"/>
                <a:cs typeface="+mn-cs"/>
              </a:rPr>
              <a:t>大亞灣核電站提供清潔能源</a:t>
            </a:r>
          </a:p>
        </p:txBody>
      </p:sp>
      <p:sp>
        <p:nvSpPr>
          <p:cNvPr id="2" name="矩形 1"/>
          <p:cNvSpPr/>
          <p:nvPr/>
        </p:nvSpPr>
        <p:spPr>
          <a:xfrm>
            <a:off x="1278641" y="1360414"/>
            <a:ext cx="337622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zh-CN" sz="3600" b="0" i="0" u="none" strike="noStrike" kern="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宋体" panose="02010600030101010101" pitchFamily="2" charset="-122"/>
              </a:rPr>
              <a:t>大亞灣核電站</a:t>
            </a:r>
            <a:endParaRPr kumimoji="0" lang="zh-CN" altLang="en-US" sz="36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endParaRPr>
          </a:p>
        </p:txBody>
      </p:sp>
      <p:sp>
        <p:nvSpPr>
          <p:cNvPr id="13" name="内容占位符 2">
            <a:extLst>
              <a:ext uri="{FF2B5EF4-FFF2-40B4-BE49-F238E27FC236}">
                <a16:creationId xmlns:a16="http://schemas.microsoft.com/office/drawing/2014/main" id="{FE76AF18-D25C-407E-835C-CA243A5CCFDF}"/>
              </a:ext>
            </a:extLst>
          </p:cNvPr>
          <p:cNvSpPr txBox="1">
            <a:spLocks/>
          </p:cNvSpPr>
          <p:nvPr/>
        </p:nvSpPr>
        <p:spPr>
          <a:xfrm>
            <a:off x="1180407" y="254209"/>
            <a:ext cx="9924820" cy="640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zh-CN" sz="4400" b="0" i="0" u="none" strike="noStrike" kern="0" cap="none" spc="0" normalizeH="0" baseline="0" noProof="0" dirty="0" smtClean="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rPr>
              <a:t>全力保障對香港水、電、天然氣的供應</a:t>
            </a:r>
            <a:endParaRPr kumimoji="0" lang="en-US" altLang="zh-CN"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zh-CN" altLang="en-US" sz="4400" b="0" i="0" u="none" strike="noStrike" kern="1200" cap="none" spc="0" normalizeH="0" baseline="0" noProof="0" dirty="0">
              <a:ln>
                <a:noFill/>
              </a:ln>
              <a:solidFill>
                <a:prstClr val="black"/>
              </a:solidFill>
              <a:effectLst/>
              <a:uLnTx/>
              <a:uFillTx/>
              <a:latin typeface="Garamond" panose="02020404030301010803"/>
            </a:endParaRPr>
          </a:p>
        </p:txBody>
      </p:sp>
      <p:sp>
        <p:nvSpPr>
          <p:cNvPr id="11" name="矩形: 圆角 10">
            <a:extLst>
              <a:ext uri="{FF2B5EF4-FFF2-40B4-BE49-F238E27FC236}">
                <a16:creationId xmlns:a16="http://schemas.microsoft.com/office/drawing/2014/main" id="{1FABE289-13E1-4DA5-9CD6-B46C44AFEF31}"/>
              </a:ext>
            </a:extLst>
          </p:cNvPr>
          <p:cNvSpPr/>
          <p:nvPr/>
        </p:nvSpPr>
        <p:spPr>
          <a:xfrm>
            <a:off x="5544589" y="2192511"/>
            <a:ext cx="6201295" cy="2791707"/>
          </a:xfrm>
          <a:prstGeom prst="roundRect">
            <a:avLst>
              <a:gd name="adj" fmla="val 10019"/>
            </a:avLst>
          </a:prstGeom>
          <a:solidFill>
            <a:srgbClr val="92D050">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1963</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年，香港遭遇大旱，數百萬香港居民生活用水遇到困難。為解決香港供水短缺，</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應</a:t>
            </a:r>
            <a:r>
              <a:rPr kumimoji="0" lang="zh-CN"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香港之</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請</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，東深供水工程開工建設。工程建設者克服施工難度大及天災等不利因素，僅用一年時間就建成了全長</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83</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公里的</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供水線</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1965</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年正式對港供水。每年</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6820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萬立方米的東江水使香港迅速擺脫了水荒困境。</a:t>
            </a:r>
          </a:p>
        </p:txBody>
      </p:sp>
      <p:pic>
        <p:nvPicPr>
          <p:cNvPr id="17" name="图片 3">
            <a:extLst>
              <a:ext uri="{FF2B5EF4-FFF2-40B4-BE49-F238E27FC236}">
                <a16:creationId xmlns:a16="http://schemas.microsoft.com/office/drawing/2014/main" id="{FA3975DF-E138-4582-BEAF-A25063A2A2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54806" y="5150669"/>
            <a:ext cx="1967886" cy="1311924"/>
          </a:xfrm>
          <a:prstGeom prst="rect">
            <a:avLst/>
          </a:prstGeom>
          <a:ln w="28575" cap="sq">
            <a:solidFill>
              <a:srgbClr val="FF0000"/>
            </a:solidFill>
            <a:prstDash val="solid"/>
            <a:miter lim="800000"/>
          </a:ln>
          <a:effectLst>
            <a:outerShdw blurRad="50800" dist="38100" dir="2700000" algn="tl" rotWithShape="0">
              <a:srgbClr val="000000">
                <a:alpha val="43000"/>
              </a:srgbClr>
            </a:outerShdw>
          </a:effectLst>
        </p:spPr>
      </p:pic>
      <p:sp>
        <p:nvSpPr>
          <p:cNvPr id="18" name="矩形 5">
            <a:extLst>
              <a:ext uri="{FF2B5EF4-FFF2-40B4-BE49-F238E27FC236}">
                <a16:creationId xmlns:a16="http://schemas.microsoft.com/office/drawing/2014/main" id="{CE0A5E7A-CEDB-49FE-AEEF-BAAD8B395295}"/>
              </a:ext>
            </a:extLst>
          </p:cNvPr>
          <p:cNvSpPr/>
          <p:nvPr/>
        </p:nvSpPr>
        <p:spPr>
          <a:xfrm>
            <a:off x="5689197" y="6293316"/>
            <a:ext cx="2646878" cy="338554"/>
          </a:xfrm>
          <a:prstGeom prst="rect">
            <a:avLst/>
          </a:prstGeom>
          <a:solidFill>
            <a:srgbClr val="FF3447"/>
          </a:solidFill>
          <a:ln>
            <a:solidFill>
              <a:schemeClr val="bg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香港輸送東江水的專用管道</a:t>
            </a:r>
          </a:p>
        </p:txBody>
      </p:sp>
      <p:sp>
        <p:nvSpPr>
          <p:cNvPr id="14" name="矩形 1"/>
          <p:cNvSpPr/>
          <p:nvPr/>
        </p:nvSpPr>
        <p:spPr>
          <a:xfrm>
            <a:off x="6299101" y="1357204"/>
            <a:ext cx="362823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60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東深供水工程</a:t>
            </a:r>
          </a:p>
        </p:txBody>
      </p:sp>
      <p:sp>
        <p:nvSpPr>
          <p:cNvPr id="15" name="矩形: 圆角 10">
            <a:extLst>
              <a:ext uri="{FF2B5EF4-FFF2-40B4-BE49-F238E27FC236}">
                <a16:creationId xmlns:a16="http://schemas.microsoft.com/office/drawing/2014/main" id="{1FABE289-13E1-4DA5-9CD6-B46C44AFEF31}"/>
              </a:ext>
            </a:extLst>
          </p:cNvPr>
          <p:cNvSpPr/>
          <p:nvPr/>
        </p:nvSpPr>
        <p:spPr>
          <a:xfrm>
            <a:off x="623294" y="2205515"/>
            <a:ext cx="4686919" cy="2765701"/>
          </a:xfrm>
          <a:prstGeom prst="roundRect">
            <a:avLst>
              <a:gd name="adj" fmla="val 10019"/>
            </a:avLst>
          </a:prstGeom>
          <a:solidFill>
            <a:srgbClr val="92D050">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spcBef>
                <a:spcPts val="0"/>
              </a:spcBef>
              <a:spcAft>
                <a:spcPts val="0"/>
              </a:spcAft>
              <a:buClrTx/>
              <a:buSzTx/>
              <a:buFontTx/>
              <a:buNone/>
              <a:tabLst/>
              <a:defRPr/>
            </a:pPr>
            <a:r>
              <a:rPr kumimoji="0" lang="zh-CN" altLang="zh-CN" sz="24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自</a:t>
            </a:r>
            <a:r>
              <a:rPr kumimoji="0" lang="en-US" altLang="zh-CN"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1994</a:t>
            </a:r>
            <a:r>
              <a:rPr kumimoji="0" lang="zh-CN" altLang="zh-CN"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年起，大亞灣核電站向香港供電，每年供電量</a:t>
            </a:r>
            <a:r>
              <a:rPr kumimoji="0" lang="zh-TW"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佔</a:t>
            </a:r>
            <a:r>
              <a:rPr kumimoji="0" lang="zh-CN" altLang="zh-CN"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全港電力總消耗的四分之一。</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截至</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2016</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年底，大亞灣核電站累計向香港輸電</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337</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億千瓦時，約</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佔</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其總用電量四分之一，約減少二氧化碳排放</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2700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萬噸。</a:t>
            </a:r>
          </a:p>
        </p:txBody>
      </p:sp>
    </p:spTree>
    <p:extLst>
      <p:ext uri="{BB962C8B-B14F-4D97-AF65-F5344CB8AC3E}">
        <p14:creationId xmlns:p14="http://schemas.microsoft.com/office/powerpoint/2010/main" val="1062107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83" y="882379"/>
            <a:ext cx="10123514" cy="1303867"/>
          </a:xfrm>
        </p:spPr>
        <p:txBody>
          <a:bodyPr>
            <a:noAutofit/>
          </a:bodyPr>
          <a:lstStyle/>
          <a:p>
            <a:r>
              <a:rPr lang="zh-CN" altLang="zh-CN" kern="0" dirty="0">
                <a:solidFill>
                  <a:srgbClr val="292929"/>
                </a:solidFill>
                <a:latin typeface="DFKai-SB" panose="03000509000000000000" pitchFamily="65" charset="-120"/>
                <a:ea typeface="DFKai-SB" panose="03000509000000000000" pitchFamily="65" charset="-120"/>
                <a:cs typeface="宋体" panose="02010600030101010101" pitchFamily="2" charset="-122"/>
              </a:rPr>
              <a:t>全力保障對香港水、電、天然氣的</a:t>
            </a:r>
            <a:r>
              <a:rPr lang="zh-CN" altLang="zh-CN" kern="0" dirty="0" smtClean="0">
                <a:solidFill>
                  <a:srgbClr val="292929"/>
                </a:solidFill>
                <a:latin typeface="DFKai-SB" panose="03000509000000000000" pitchFamily="65" charset="-120"/>
                <a:ea typeface="DFKai-SB" panose="03000509000000000000" pitchFamily="65" charset="-120"/>
                <a:cs typeface="宋体" panose="02010600030101010101" pitchFamily="2" charset="-122"/>
              </a:rPr>
              <a:t>供應</a:t>
            </a:r>
            <a:endParaRPr lang="en-US" dirty="0"/>
          </a:p>
        </p:txBody>
      </p:sp>
      <p:sp>
        <p:nvSpPr>
          <p:cNvPr id="3" name="Content Placeholder 2"/>
          <p:cNvSpPr>
            <a:spLocks noGrp="1"/>
          </p:cNvSpPr>
          <p:nvPr>
            <p:ph idx="1"/>
          </p:nvPr>
        </p:nvSpPr>
        <p:spPr>
          <a:xfrm>
            <a:off x="1295401" y="2556931"/>
            <a:ext cx="9601196" cy="3810617"/>
          </a:xfrm>
        </p:spPr>
        <p:txBody>
          <a:bodyPr>
            <a:normAutofit lnSpcReduction="10000"/>
          </a:bodyPr>
          <a:lstStyle/>
          <a:p>
            <a:pPr marL="0" indent="0">
              <a:buNone/>
            </a:pPr>
            <a:r>
              <a:rPr lang="en-US" altLang="zh-TW"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2019</a:t>
            </a:r>
            <a:r>
              <a:rPr lang="zh-TW"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年國家發</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布</a:t>
            </a:r>
            <a:r>
              <a:rPr lang="zh-TW"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了</a:t>
            </a:r>
            <a:r>
              <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粵港澳大灣區發展規劃綱要</a:t>
            </a:r>
            <a:r>
              <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，明確提出要優化粵港澳大灣區能源結構</a:t>
            </a:r>
            <a:r>
              <a:rPr lang="zh-TW"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和</a:t>
            </a:r>
            <a:r>
              <a:rPr lang="zh-CN"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布</a:t>
            </a:r>
            <a:r>
              <a:rPr lang="zh-TW"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局</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，建設清潔、低碳、安全、高效的能源供給體系，確保香港、澳門能源供應安全和</a:t>
            </a:r>
            <a:r>
              <a:rPr lang="zh-TW"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穩定。</a:t>
            </a:r>
            <a:endParaRPr lang="en-US" altLang="zh-TW"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endParaRPr lang="en-US" sz="3600" dirty="0">
              <a:latin typeface="DFKai-SB" panose="03000509000000000000" pitchFamily="65" charset="-120"/>
              <a:ea typeface="DFKai-SB" panose="03000509000000000000" pitchFamily="65" charset="-120"/>
              <a:sym typeface="+mn-ea"/>
            </a:endParaRPr>
          </a:p>
          <a:p>
            <a:pPr marL="0" indent="0">
              <a:buNone/>
            </a:pPr>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sym typeface="+mn-ea"/>
              </a:rPr>
              <a:t>:http://www.gov.cn/gongbao/content/2019/content_5370836.htm</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000" b="0" i="0" u="none" strike="noStrike" kern="1200" cap="none" spc="0" normalizeH="0" baseline="0" noProof="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1473458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11330246" y="6300792"/>
            <a:ext cx="533141"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13F635-C24E-4E41-84AB-FB7BE262D7DC}" type="slidenum">
              <a:rPr lang="en-US" altLang="en-US">
                <a:solidFill>
                  <a:srgbClr val="898989"/>
                </a:solidFill>
              </a:rPr>
              <a:pPr/>
              <a:t>3</a:t>
            </a:fld>
            <a:endParaRPr lang="en-US" altLang="en-US" dirty="0">
              <a:solidFill>
                <a:srgbClr val="898989"/>
              </a:solidFill>
            </a:endParaRPr>
          </a:p>
        </p:txBody>
      </p:sp>
      <p:sp>
        <p:nvSpPr>
          <p:cNvPr id="12" name="矩形 3"/>
          <p:cNvSpPr/>
          <p:nvPr/>
        </p:nvSpPr>
        <p:spPr>
          <a:xfrm>
            <a:off x="470489" y="1195228"/>
            <a:ext cx="11171055" cy="4339650"/>
          </a:xfrm>
          <a:prstGeom prst="rect">
            <a:avLst/>
          </a:prstGeom>
          <a:ln w="28575">
            <a:solidFill>
              <a:srgbClr val="0070C0"/>
            </a:solidFill>
          </a:ln>
        </p:spPr>
        <p:txBody>
          <a:bodyPr wrap="square">
            <a:spAutoFit/>
          </a:bodyPr>
          <a:lstStyle/>
          <a:p>
            <a:pPr defTabSz="457200">
              <a:lnSpc>
                <a:spcPct val="150000"/>
              </a:lnSpc>
              <a:defRP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1997</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年亞洲金融危機爆發並迅速</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蔓延。</a:t>
            </a:r>
            <a:r>
              <a:rPr kumimoji="0" lang="zh-CN" altLang="en-US" sz="2600" b="0" i="0" u="none" strike="noStrike" kern="1200" cap="none" spc="0" normalizeH="0" baseline="0" noProof="0" dirty="0" smtClean="0">
                <a:ln>
                  <a:noFill/>
                </a:ln>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亞洲金融危機</a:t>
            </a:r>
            <a:r>
              <a:rPr lang="zh-CN" altLang="en-US" sz="2600" dirty="0">
                <a:latin typeface="新細明體" panose="02020500000000000000" pitchFamily="18" charset="-120"/>
                <a:ea typeface="新細明體" panose="02020500000000000000" pitchFamily="18"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期間</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，港元受到國際投機</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者</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狙擊，</a:t>
            </a:r>
            <a:r>
              <a:rPr kumimoji="0" lang="zh-TW"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香港</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金融體系的穩定受到嚴重威脅。</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特區政府果斷</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採取行動，最終</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擊退國際金融炒家</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，令</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香港最終渡過一次嚴峻的金融危機</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endParaRPr>
          </a:p>
          <a:p>
            <a:pPr defTabSz="457200">
              <a:lnSpc>
                <a:spcPct val="150000"/>
              </a:lnSpc>
              <a:defRPr/>
            </a:pP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事件中，</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中央政府明確表明支持</a:t>
            </a:r>
            <a:r>
              <a:rPr lang="zh-HK" altLang="en-US" sz="2600" dirty="0">
                <a:latin typeface="Times New Roman" panose="02020603050405020304" pitchFamily="18" charset="0"/>
                <a:ea typeface="DFKai-SB" panose="03000509000000000000" pitchFamily="65" charset="-120"/>
                <a:cs typeface="Times New Roman" panose="02020603050405020304" pitchFamily="18" charset="0"/>
              </a:rPr>
              <a:t>特區政府的立場，並在有需要時願意施予援手</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金</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融</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管</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理</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局</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（金管局）</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前</a:t>
            </a:r>
            <a:r>
              <a:rPr lang="zh-HK" altLang="en-US" sz="2600" dirty="0">
                <a:latin typeface="Times New Roman" panose="02020603050405020304" pitchFamily="18" charset="0"/>
                <a:ea typeface="DFKai-SB" panose="03000509000000000000" pitchFamily="65" charset="-120"/>
                <a:cs typeface="Times New Roman" panose="02020603050405020304" pitchFamily="18" charset="0"/>
              </a:rPr>
              <a:t>總裁陳德霖先生曾在金管局網頁中撰文，</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引用</a:t>
            </a:r>
            <a:r>
              <a:rPr lang="zh-HK" altLang="en-US" sz="2600" dirty="0">
                <a:latin typeface="Times New Roman" panose="02020603050405020304" pitchFamily="18" charset="0"/>
                <a:ea typeface="標楷體" panose="03000509000000000000" pitchFamily="65" charset="-120"/>
                <a:cs typeface="Times New Roman" panose="02020603050405020304" pitchFamily="18" charset="0"/>
              </a:rPr>
              <a:t>國務院前總理朱鎔基</a:t>
            </a:r>
            <a:r>
              <a:rPr lang="zh-HK" altLang="en-US" sz="2600" dirty="0" smtClean="0">
                <a:latin typeface="Times New Roman" panose="02020603050405020304" pitchFamily="18" charset="0"/>
                <a:ea typeface="標楷體" panose="03000509000000000000" pitchFamily="65" charset="-120"/>
                <a:cs typeface="Times New Roman" panose="02020603050405020304" pitchFamily="18" charset="0"/>
              </a:rPr>
              <a:t>先生</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發言</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並</a:t>
            </a:r>
            <a:r>
              <a:rPr lang="zh-HK" altLang="en-US" sz="2600" dirty="0">
                <a:latin typeface="Times New Roman" panose="02020603050405020304" pitchFamily="18" charset="0"/>
                <a:ea typeface="DFKai-SB" panose="03000509000000000000" pitchFamily="65" charset="-120"/>
                <a:cs typeface="Times New Roman" panose="02020603050405020304" pitchFamily="18" charset="0"/>
              </a:rPr>
              <a:t>表示「在此非常時刻，中央政府承諾支持無疑是強大後盾，提振我們的信心和士氣。</a:t>
            </a:r>
            <a:r>
              <a:rPr lang="zh-HK"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标题 1">
            <a:extLst>
              <a:ext uri="{FF2B5EF4-FFF2-40B4-BE49-F238E27FC236}">
                <a16:creationId xmlns:a16="http://schemas.microsoft.com/office/drawing/2014/main" id="{19EC9834-AA77-421C-8F0A-83B9C29A02AF}"/>
              </a:ext>
            </a:extLst>
          </p:cNvPr>
          <p:cNvSpPr txBox="1">
            <a:spLocks/>
          </p:cNvSpPr>
          <p:nvPr/>
        </p:nvSpPr>
        <p:spPr>
          <a:xfrm>
            <a:off x="380998" y="157035"/>
            <a:ext cx="10515600" cy="1038193"/>
          </a:xfrm>
          <a:prstGeom prst="rect">
            <a:avLst/>
          </a:prstGeom>
        </p:spPr>
        <p:txBody>
          <a:bodyP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支</a:t>
            </a:r>
            <a:r>
              <a:rPr lang="zh-CN" altLang="en-US" dirty="0" smtClean="0">
                <a:latin typeface="DFKai-SB" panose="03000509000000000000" pitchFamily="65" charset="-120"/>
                <a:ea typeface="DFKai-SB" panose="03000509000000000000" pitchFamily="65" charset="-120"/>
              </a:rPr>
              <a:t>持香港特別行政區應對</a:t>
            </a:r>
            <a:r>
              <a:rPr lang="zh-TW" altLang="en-US" dirty="0">
                <a:latin typeface="DFKai-SB" panose="03000509000000000000" pitchFamily="65" charset="-120"/>
                <a:ea typeface="DFKai-SB" panose="03000509000000000000" pitchFamily="65" charset="-120"/>
              </a:rPr>
              <a:t>亞洲金融危機</a:t>
            </a:r>
            <a:endParaRPr lang="zh-CN" altLang="en-US" dirty="0">
              <a:latin typeface="DFKai-SB" panose="03000509000000000000" pitchFamily="65" charset="-120"/>
              <a:ea typeface="DFKai-SB" panose="03000509000000000000" pitchFamily="65" charset="-120"/>
            </a:endParaRPr>
          </a:p>
        </p:txBody>
      </p:sp>
      <p:sp>
        <p:nvSpPr>
          <p:cNvPr id="14" name="Rectangle 13"/>
          <p:cNvSpPr/>
          <p:nvPr/>
        </p:nvSpPr>
        <p:spPr>
          <a:xfrm>
            <a:off x="470489" y="5684494"/>
            <a:ext cx="10218154" cy="981423"/>
          </a:xfrm>
          <a:prstGeom prst="rect">
            <a:avLst/>
          </a:prstGeom>
        </p:spPr>
        <p:txBody>
          <a:bodyPr wrap="square">
            <a:spAutoFit/>
          </a:bodyPr>
          <a:lstStyle/>
          <a:p>
            <a:pPr algn="just">
              <a:lnSpc>
                <a:spcPct val="107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參考資料：</a:t>
            </a:r>
            <a:endParaRPr lang="en-US" altLang="zh-HK"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lnSpc>
                <a:spcPct val="107000"/>
              </a:lnSpc>
              <a:buFont typeface="Arial" panose="020B0604020202020204" pitchFamily="34" charset="0"/>
              <a:buChar cha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兩位</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香港</a:t>
            </a:r>
            <a:r>
              <a:rPr lang="zh-HK" altLang="en-US" dirty="0">
                <a:latin typeface="Times New Roman" panose="02020603050405020304" pitchFamily="18" charset="0"/>
                <a:ea typeface="標楷體" panose="03000509000000000000" pitchFamily="65" charset="-120"/>
                <a:cs typeface="Times New Roman" panose="02020603050405020304" pitchFamily="18" charset="0"/>
              </a:rPr>
              <a:t>金融管理局前</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總裁</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網誌：</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任志剛</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先生</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網誌（</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hlinkClick r:id="rId3"/>
              </a:rPr>
              <a:t>網頁連結</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）、陳</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德霖</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先生</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網</a:t>
            </a:r>
            <a:r>
              <a:rPr lang="zh-HK" altLang="en-US" dirty="0">
                <a:latin typeface="Times New Roman" panose="02020603050405020304" pitchFamily="18" charset="0"/>
                <a:ea typeface="標楷體" panose="03000509000000000000" pitchFamily="65" charset="-120"/>
                <a:cs typeface="Times New Roman" panose="02020603050405020304" pitchFamily="18" charset="0"/>
              </a:rPr>
              <a:t>誌</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hlinkClick r:id="rId4"/>
              </a:rPr>
              <a:t>網頁連結</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lnSpc>
                <a:spcPct val="107000"/>
              </a:lnSpc>
              <a:buFont typeface="Arial" panose="020B0604020202020204" pitchFamily="34" charset="0"/>
              <a:buChar char="•"/>
            </a:pPr>
            <a:r>
              <a:rPr lang="zh-HK" altLang="en-US" dirty="0">
                <a:latin typeface="Times New Roman" panose="02020603050405020304" pitchFamily="18" charset="0"/>
                <a:ea typeface="標楷體" panose="03000509000000000000" pitchFamily="65" charset="-120"/>
                <a:cs typeface="Times New Roman" panose="02020603050405020304" pitchFamily="18" charset="0"/>
              </a:rPr>
              <a:t>國務院前總理朱鎔基</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先生發言（</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hlinkClick r:id="rId5"/>
              </a:rPr>
              <a:t>影片</a:t>
            </a:r>
            <a:r>
              <a:rPr lang="zh-HK" altLang="en-US" dirty="0">
                <a:latin typeface="Times New Roman" panose="02020603050405020304" pitchFamily="18" charset="0"/>
                <a:ea typeface="標楷體" panose="03000509000000000000" pitchFamily="65" charset="-120"/>
                <a:cs typeface="Times New Roman" panose="02020603050405020304" pitchFamily="18" charset="0"/>
                <a:hlinkClick r:id="rId5"/>
              </a:rPr>
              <a:t>連結</a:t>
            </a:r>
            <a:r>
              <a:rPr lang="zh-TW" altLang="en-US" dirty="0">
                <a:latin typeface="Times New Roman" panose="02020603050405020304" pitchFamily="18" charset="0"/>
                <a:ea typeface="標楷體" panose="03000509000000000000" pitchFamily="65" charset="-120"/>
                <a:cs typeface="Times New Roman" panose="02020603050405020304" pitchFamily="18" charset="0"/>
                <a:hlinkClick r:id="rId5"/>
              </a:rPr>
              <a:t>（</a:t>
            </a:r>
            <a:r>
              <a:rPr lang="en-US" dirty="0">
                <a:latin typeface="Times New Roman" panose="02020603050405020304" pitchFamily="18" charset="0"/>
                <a:ea typeface="標楷體" panose="03000509000000000000" pitchFamily="65" charset="-120"/>
                <a:cs typeface="Times New Roman" panose="02020603050405020304" pitchFamily="18" charset="0"/>
                <a:hlinkClick r:id="rId5"/>
              </a:rPr>
              <a:t>29</a:t>
            </a:r>
            <a:r>
              <a:rPr lang="zh-HK" altLang="en-US" dirty="0">
                <a:latin typeface="Times New Roman" panose="02020603050405020304" pitchFamily="18" charset="0"/>
                <a:ea typeface="標楷體" panose="03000509000000000000" pitchFamily="65" charset="-120"/>
                <a:cs typeface="Times New Roman" panose="02020603050405020304" pitchFamily="18" charset="0"/>
                <a:hlinkClick r:id="rId5"/>
              </a:rPr>
              <a:t>分</a:t>
            </a:r>
            <a:r>
              <a:rPr lang="en-US" dirty="0">
                <a:latin typeface="Times New Roman" panose="02020603050405020304" pitchFamily="18" charset="0"/>
                <a:ea typeface="標楷體" panose="03000509000000000000" pitchFamily="65" charset="-120"/>
                <a:cs typeface="Times New Roman" panose="02020603050405020304" pitchFamily="18" charset="0"/>
                <a:hlinkClick r:id="rId5"/>
              </a:rPr>
              <a:t>17</a:t>
            </a:r>
            <a:r>
              <a:rPr lang="zh-HK" altLang="en-US" dirty="0">
                <a:latin typeface="Times New Roman" panose="02020603050405020304" pitchFamily="18" charset="0"/>
                <a:ea typeface="標楷體" panose="03000509000000000000" pitchFamily="65" charset="-120"/>
                <a:cs typeface="Times New Roman" panose="02020603050405020304" pitchFamily="18" charset="0"/>
                <a:hlinkClick r:id="rId5"/>
              </a:rPr>
              <a:t>秒</a:t>
            </a:r>
            <a:r>
              <a:rPr lang="en-US" altLang="zh-TW" dirty="0">
                <a:latin typeface="Times New Roman" panose="02020603050405020304" pitchFamily="18" charset="0"/>
                <a:ea typeface="標楷體" panose="03000509000000000000" pitchFamily="65" charset="-120"/>
                <a:cs typeface="Times New Roman" panose="02020603050405020304" pitchFamily="18" charset="0"/>
                <a:hlinkClick r:id="rId5"/>
              </a:rPr>
              <a:t>—</a:t>
            </a:r>
            <a:r>
              <a:rPr lang="en-US" dirty="0">
                <a:latin typeface="Times New Roman" panose="02020603050405020304" pitchFamily="18" charset="0"/>
                <a:ea typeface="標楷體" panose="03000509000000000000" pitchFamily="65" charset="-120"/>
                <a:cs typeface="Times New Roman" panose="02020603050405020304" pitchFamily="18" charset="0"/>
                <a:hlinkClick r:id="rId5"/>
              </a:rPr>
              <a:t>29</a:t>
            </a:r>
            <a:r>
              <a:rPr lang="zh-HK" altLang="en-US" dirty="0">
                <a:latin typeface="Times New Roman" panose="02020603050405020304" pitchFamily="18" charset="0"/>
                <a:ea typeface="標楷體" panose="03000509000000000000" pitchFamily="65" charset="-120"/>
                <a:cs typeface="Times New Roman" panose="02020603050405020304" pitchFamily="18" charset="0"/>
                <a:hlinkClick r:id="rId5"/>
              </a:rPr>
              <a:t>分</a:t>
            </a:r>
            <a:r>
              <a:rPr lang="en-US" dirty="0">
                <a:latin typeface="Times New Roman" panose="02020603050405020304" pitchFamily="18" charset="0"/>
                <a:ea typeface="標楷體" panose="03000509000000000000" pitchFamily="65" charset="-120"/>
                <a:cs typeface="Times New Roman" panose="02020603050405020304" pitchFamily="18" charset="0"/>
                <a:hlinkClick r:id="rId5"/>
              </a:rPr>
              <a:t>50</a:t>
            </a:r>
            <a:r>
              <a:rPr lang="zh-HK" altLang="en-US" dirty="0">
                <a:latin typeface="Times New Roman" panose="02020603050405020304" pitchFamily="18" charset="0"/>
                <a:ea typeface="標楷體" panose="03000509000000000000" pitchFamily="65" charset="-120"/>
                <a:cs typeface="Times New Roman" panose="02020603050405020304" pitchFamily="18" charset="0"/>
                <a:hlinkClick r:id="rId5"/>
              </a:rPr>
              <a:t>秒</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hlinkClick r:id="rId5"/>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8999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任意多边形 7">
            <a:extLst>
              <a:ext uri="{FF2B5EF4-FFF2-40B4-BE49-F238E27FC236}">
                <a16:creationId xmlns:a16="http://schemas.microsoft.com/office/drawing/2014/main" id="{892C62A1-3CF5-40DA-97F0-45D61EFBBFB2}"/>
              </a:ext>
            </a:extLst>
          </p:cNvPr>
          <p:cNvSpPr/>
          <p:nvPr/>
        </p:nvSpPr>
        <p:spPr>
          <a:xfrm>
            <a:off x="664617" y="1235550"/>
            <a:ext cx="10231981" cy="1549227"/>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标题 1"/>
          <p:cNvSpPr>
            <a:spLocks noGrp="1"/>
          </p:cNvSpPr>
          <p:nvPr>
            <p:ph type="title"/>
          </p:nvPr>
        </p:nvSpPr>
        <p:spPr>
          <a:xfrm>
            <a:off x="813375" y="1410197"/>
            <a:ext cx="10249987" cy="1325563"/>
          </a:xfrm>
        </p:spPr>
        <p:txBody>
          <a:bodyPr>
            <a:normAutofit fontScale="90000"/>
          </a:bodyPr>
          <a:lstStyle/>
          <a:p>
            <a:pPr>
              <a:lnSpc>
                <a:spcPct val="150000"/>
              </a:lnSpc>
            </a:pPr>
            <a:r>
              <a:rPr lang="en-US" altLang="zh-CN" sz="2800" dirty="0" smtClean="0">
                <a:latin typeface="微软雅黑" panose="020B0503020204020204" pitchFamily="34" charset="-122"/>
                <a:ea typeface="微软雅黑" panose="020B0503020204020204" pitchFamily="34" charset="-122"/>
                <a:sym typeface="+mn-ea"/>
              </a:rPr>
              <a:t/>
            </a:r>
            <a:br>
              <a:rPr lang="en-US" altLang="zh-CN" sz="2800" dirty="0" smtClean="0">
                <a:latin typeface="微软雅黑" panose="020B0503020204020204" pitchFamily="34" charset="-122"/>
                <a:ea typeface="微软雅黑" panose="020B0503020204020204" pitchFamily="34" charset="-122"/>
                <a:sym typeface="+mn-ea"/>
              </a:rPr>
            </a:br>
            <a:r>
              <a:rPr lang="zh-TW" altLang="en-US" sz="4000" dirty="0" smtClean="0">
                <a:latin typeface="DFKai-SB" panose="03000509000000000000" pitchFamily="65" charset="-120"/>
                <a:ea typeface="DFKai-SB" panose="03000509000000000000" pitchFamily="65" charset="-120"/>
                <a:sym typeface="+mn-ea"/>
              </a:rPr>
              <a:t>參考以下資料</a:t>
            </a:r>
            <a:r>
              <a:rPr lang="zh-CN" altLang="en-US" sz="4000" dirty="0" smtClean="0">
                <a:latin typeface="DFKai-SB" panose="03000509000000000000" pitchFamily="65" charset="-120"/>
                <a:ea typeface="DFKai-SB" panose="03000509000000000000" pitchFamily="65" charset="-120"/>
                <a:sym typeface="+mn-ea"/>
              </a:rPr>
              <a:t>，</a:t>
            </a:r>
            <a:r>
              <a:rPr lang="zh-TW" altLang="en-US" sz="4000" dirty="0" smtClean="0">
                <a:latin typeface="DFKai-SB" panose="03000509000000000000" pitchFamily="65" charset="-120"/>
                <a:ea typeface="DFKai-SB" panose="03000509000000000000" pitchFamily="65" charset="-120"/>
                <a:sym typeface="+mn-ea"/>
              </a:rPr>
              <a:t>探討</a:t>
            </a:r>
            <a:r>
              <a:rPr lang="zh-CN" altLang="en-US" sz="4000" dirty="0" smtClean="0">
                <a:latin typeface="DFKai-SB" panose="03000509000000000000" pitchFamily="65" charset="-120"/>
                <a:ea typeface="DFKai-SB" panose="03000509000000000000" pitchFamily="65" charset="-120"/>
                <a:sym typeface="+mn-ea"/>
              </a:rPr>
              <a:t>國家的支持如何讓香港具備</a:t>
            </a:r>
            <a:r>
              <a:rPr lang="zh-TW" altLang="zh-HK" sz="4000" dirty="0" smtClean="0">
                <a:latin typeface="DFKai-SB" panose="03000509000000000000" pitchFamily="65" charset="-120"/>
                <a:ea typeface="DFKai-SB" panose="03000509000000000000" pitchFamily="65" charset="-120"/>
              </a:rPr>
              <a:t>「</a:t>
            </a:r>
            <a:r>
              <a:rPr lang="zh-CN" altLang="en-US" sz="4000" dirty="0" smtClean="0">
                <a:solidFill>
                  <a:schemeClr val="tx1"/>
                </a:solidFill>
                <a:latin typeface="DFKai-SB" panose="03000509000000000000" pitchFamily="65" charset="-120"/>
                <a:ea typeface="DFKai-SB" panose="03000509000000000000" pitchFamily="65" charset="-120"/>
                <a:sym typeface="+mn-ea"/>
              </a:rPr>
              <a:t>一國兩制</a:t>
            </a:r>
            <a:r>
              <a:rPr lang="zh-TW" altLang="zh-HK" sz="4000" dirty="0" smtClean="0">
                <a:latin typeface="DFKai-SB" panose="03000509000000000000" pitchFamily="65" charset="-120"/>
                <a:ea typeface="DFKai-SB" panose="03000509000000000000" pitchFamily="65" charset="-120"/>
              </a:rPr>
              <a:t>」</a:t>
            </a:r>
            <a:r>
              <a:rPr lang="zh-CN" altLang="en-US" sz="4000" dirty="0" smtClean="0">
                <a:latin typeface="DFKai-SB" panose="03000509000000000000" pitchFamily="65" charset="-120"/>
                <a:ea typeface="DFKai-SB" panose="03000509000000000000" pitchFamily="65" charset="-120"/>
                <a:sym typeface="+mn-ea"/>
              </a:rPr>
              <a:t>的優勢</a:t>
            </a:r>
            <a:r>
              <a:rPr lang="zh-TW" altLang="en-US" sz="4000" dirty="0" smtClean="0">
                <a:latin typeface="DFKai-SB" panose="03000509000000000000" pitchFamily="65" charset="-120"/>
                <a:ea typeface="DFKai-SB" panose="03000509000000000000" pitchFamily="65" charset="-120"/>
                <a:sym typeface="+mn-ea"/>
              </a:rPr>
              <a:t>。</a:t>
            </a:r>
            <a:br>
              <a:rPr lang="zh-TW" altLang="en-US" sz="4000" dirty="0" smtClean="0">
                <a:latin typeface="DFKai-SB" panose="03000509000000000000" pitchFamily="65" charset="-120"/>
                <a:ea typeface="DFKai-SB" panose="03000509000000000000" pitchFamily="65" charset="-120"/>
                <a:sym typeface="+mn-ea"/>
              </a:rPr>
            </a:br>
            <a:endParaRPr lang="zh-CN" altLang="en-US" sz="4000" dirty="0">
              <a:latin typeface="DFKai-SB" panose="03000509000000000000" pitchFamily="65" charset="-120"/>
              <a:ea typeface="DFKai-SB" panose="03000509000000000000" pitchFamily="65" charset="-120"/>
            </a:endParaRPr>
          </a:p>
        </p:txBody>
      </p:sp>
      <p:sp>
        <p:nvSpPr>
          <p:cNvPr id="3" name="灯片编号占位符 2">
            <a:extLst>
              <a:ext uri="{FF2B5EF4-FFF2-40B4-BE49-F238E27FC236}">
                <a16:creationId xmlns:a16="http://schemas.microsoft.com/office/drawing/2014/main" id="{43D6A944-9010-45DA-8223-B1A395127F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10" name="文本框 3"/>
          <p:cNvSpPr txBox="1"/>
          <p:nvPr/>
        </p:nvSpPr>
        <p:spPr>
          <a:xfrm>
            <a:off x="1003152" y="0"/>
            <a:ext cx="9554909" cy="988989"/>
          </a:xfrm>
          <a:prstGeom prst="rect">
            <a:avLst/>
          </a:prstGeom>
          <a:noFill/>
        </p:spPr>
        <p:txBody>
          <a:bodyPr wrap="square" rtlCol="0" anchor="t">
            <a:spAutoFit/>
          </a:bodyPr>
          <a:lstStyle/>
          <a:p>
            <a:pPr lvl="0" algn="ctr" defTabSz="457200">
              <a:lnSpc>
                <a:spcPct val="150000"/>
              </a:lnSpc>
              <a:defRPr/>
            </a:pPr>
            <a:r>
              <a:rPr lang="zh-CN" altLang="zh-CN" sz="4400" dirty="0">
                <a:latin typeface="DFKai-SB" panose="03000509000000000000" pitchFamily="65" charset="-120"/>
                <a:ea typeface="DFKai-SB" panose="03000509000000000000" pitchFamily="65" charset="-120"/>
                <a:sym typeface="+mn-ea"/>
              </a:rPr>
              <a:t>讓香港具備</a:t>
            </a:r>
            <a:r>
              <a:rPr kumimoji="0" lang="zh-TW" altLang="en-US" sz="4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a:t>
            </a:r>
            <a:r>
              <a:rPr kumimoji="0" lang="zh-TW" altLang="en-US" sz="4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一國兩制」優勢</a:t>
            </a:r>
            <a:endParaRPr kumimoji="0" lang="zh-CN" altLang="en-US" sz="4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endParaRPr>
          </a:p>
        </p:txBody>
      </p:sp>
      <p:pic>
        <p:nvPicPr>
          <p:cNvPr id="6" name="Picture 5"/>
          <p:cNvPicPr>
            <a:picLocks noChangeAspect="1"/>
          </p:cNvPicPr>
          <p:nvPr/>
        </p:nvPicPr>
        <p:blipFill>
          <a:blip r:embed="rId3"/>
          <a:stretch>
            <a:fillRect/>
          </a:stretch>
        </p:blipFill>
        <p:spPr>
          <a:xfrm>
            <a:off x="1197385" y="2910407"/>
            <a:ext cx="9166442" cy="3802315"/>
          </a:xfrm>
          <a:prstGeom prst="rect">
            <a:avLst/>
          </a:prstGeom>
        </p:spPr>
      </p:pic>
    </p:spTree>
    <p:extLst>
      <p:ext uri="{BB962C8B-B14F-4D97-AF65-F5344CB8AC3E}">
        <p14:creationId xmlns:p14="http://schemas.microsoft.com/office/powerpoint/2010/main" val="17104606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1201631" y="595554"/>
            <a:ext cx="9554909" cy="988989"/>
          </a:xfrm>
          <a:prstGeom prst="rect">
            <a:avLst/>
          </a:prstGeom>
          <a:noFill/>
        </p:spPr>
        <p:txBody>
          <a:bodyPr wrap="square" rtlCol="0" anchor="t">
            <a:spAutoFit/>
          </a:bodyPr>
          <a:lstStyle/>
          <a:p>
            <a:pPr lvl="0" algn="ctr" defTabSz="457200">
              <a:lnSpc>
                <a:spcPct val="150000"/>
              </a:lnSpc>
              <a:defRPr/>
            </a:pPr>
            <a:r>
              <a:rPr lang="zh-CN" altLang="zh-CN" sz="4400" dirty="0">
                <a:latin typeface="DFKai-SB" panose="03000509000000000000" pitchFamily="65" charset="-120"/>
                <a:ea typeface="DFKai-SB" panose="03000509000000000000" pitchFamily="65" charset="-120"/>
                <a:sym typeface="+mn-ea"/>
              </a:rPr>
              <a:t>讓香港具備</a:t>
            </a:r>
            <a:r>
              <a:rPr kumimoji="0" lang="zh-TW" altLang="en-US" sz="4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a:t>
            </a:r>
            <a:r>
              <a:rPr kumimoji="0" lang="zh-TW" altLang="en-US" sz="4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一國兩制」優勢</a:t>
            </a:r>
            <a:endParaRPr kumimoji="0" lang="zh-CN" altLang="en-US" sz="4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endParaRPr>
          </a:p>
        </p:txBody>
      </p:sp>
      <p:sp>
        <p:nvSpPr>
          <p:cNvPr id="3" name="Content Placeholder 2"/>
          <p:cNvSpPr txBox="1">
            <a:spLocks/>
          </p:cNvSpPr>
          <p:nvPr/>
        </p:nvSpPr>
        <p:spPr>
          <a:xfrm>
            <a:off x="846770" y="1761394"/>
            <a:ext cx="10704527" cy="3318936"/>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國家主席習近平表示，香港回歸祖國</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年的實踐經驗說明了只有深刻理解和準確把握「一國兩制」的實踐規律，才能確保「一國兩制」事業始終朝着正確方向行穩致遠，並提出必須保持香港的獨特地位和優勢</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0" indent="0">
              <a:buFont typeface="Arial"/>
              <a:buNone/>
            </a:pPr>
            <a:r>
              <a:rPr lang="ja-JP"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背靠祖國、聯通世界，這是香港得天獨厚的顯著優勢，香港居民很珍視，中央同樣很珍視。中央政府完全支持香港長期保持獨特地位和優勢，鞏固國際金融、航運、貿易中心地位，維護自由開放規範的營商環境，保持普通法制度，拓展暢通便捷的國際聯繫。</a:t>
            </a:r>
            <a:r>
              <a:rPr lang="ja-JP"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4">
            <a:extLst>
              <a:ext uri="{FF2B5EF4-FFF2-40B4-BE49-F238E27FC236}">
                <a16:creationId xmlns:a16="http://schemas.microsoft.com/office/drawing/2014/main" id="{A4B25D6B-8272-4EF2-B279-5409B42D6BB9}"/>
              </a:ext>
            </a:extLst>
          </p:cNvPr>
          <p:cNvSpPr/>
          <p:nvPr/>
        </p:nvSpPr>
        <p:spPr bwMode="auto">
          <a:xfrm>
            <a:off x="157700" y="125133"/>
            <a:ext cx="2087862" cy="799341"/>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600" dirty="0" smtClean="0">
                <a:solidFill>
                  <a:prstClr val="black"/>
                </a:solidFill>
                <a:latin typeface="DFKai-SB" panose="03000509000000000000" pitchFamily="65" charset="-120"/>
                <a:ea typeface="DFKai-SB" panose="03000509000000000000" pitchFamily="65" charset="-120"/>
              </a:rPr>
              <a:t>參考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Rectangle 4"/>
          <p:cNvSpPr/>
          <p:nvPr/>
        </p:nvSpPr>
        <p:spPr>
          <a:xfrm>
            <a:off x="1188124" y="5917251"/>
            <a:ext cx="9165777" cy="662297"/>
          </a:xfrm>
          <a:prstGeom prst="rect">
            <a:avLst/>
          </a:prstGeom>
        </p:spPr>
        <p:txBody>
          <a:bodyPr wrap="square">
            <a:spAutoFit/>
          </a:bodyPr>
          <a:lstStyle/>
          <a:p>
            <a:pPr defTabSz="457200">
              <a:lnSpc>
                <a:spcPct val="140000"/>
              </a:lnSpc>
            </a:pP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HK"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引自</a:t>
            </a:r>
            <a:r>
              <a:rPr lang="en-US" altLang="zh-HK"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在慶祝香港回歸祖國二十五周年大會暨香港特別行政區第六屆政府就職典禮上的講話</a:t>
            </a:r>
            <a:r>
              <a:rPr lang="en-US" altLang="zh-HK"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HK"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HK" sz="1400" dirty="0">
                <a:latin typeface="Times New Roman" panose="02020603050405020304" pitchFamily="18" charset="0"/>
                <a:ea typeface="DFKai-SB" panose="03000509000000000000" pitchFamily="65" charset="-120"/>
                <a:cs typeface="Times New Roman" panose="02020603050405020304" pitchFamily="18" charset="0"/>
                <a:sym typeface="+mn-ea"/>
              </a:rPr>
              <a:t>20</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22</a:t>
            </a:r>
            <a:r>
              <a:rPr lang="zh-HK"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年</a:t>
            </a:r>
            <a:r>
              <a:rPr lang="en-US" altLang="zh-HK" sz="1400" dirty="0">
                <a:latin typeface="Times New Roman" panose="02020603050405020304" pitchFamily="18" charset="0"/>
                <a:ea typeface="DFKai-SB" panose="03000509000000000000" pitchFamily="65" charset="-120"/>
                <a:cs typeface="Times New Roman" panose="02020603050405020304" pitchFamily="18" charset="0"/>
                <a:sym typeface="+mn-ea"/>
              </a:rPr>
              <a:t>7</a:t>
            </a:r>
            <a:r>
              <a:rPr lang="zh-HK"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月</a:t>
            </a:r>
            <a:r>
              <a:rPr lang="en-US" altLang="zh-HK" sz="1400" dirty="0">
                <a:latin typeface="Times New Roman" panose="02020603050405020304" pitchFamily="18" charset="0"/>
                <a:ea typeface="DFKai-SB" panose="03000509000000000000" pitchFamily="65" charset="-120"/>
                <a:cs typeface="Times New Roman" panose="02020603050405020304" pitchFamily="18" charset="0"/>
                <a:sym typeface="+mn-ea"/>
              </a:rPr>
              <a:t>1</a:t>
            </a:r>
            <a:r>
              <a:rPr lang="zh-HK"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日）</a:t>
            </a:r>
            <a:endParaRPr lang="en-US" altLang="zh-HK"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defTabSz="457200">
              <a:lnSpc>
                <a:spcPct val="140000"/>
              </a:lnSpc>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https://www.gov.cn/gongbao/content/2022/content_5701569.htm</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06991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任意多边形 7">
            <a:extLst>
              <a:ext uri="{FF2B5EF4-FFF2-40B4-BE49-F238E27FC236}">
                <a16:creationId xmlns:a16="http://schemas.microsoft.com/office/drawing/2014/main" id="{D3593A04-E2E7-4E88-8DD6-22D562C30509}"/>
              </a:ext>
            </a:extLst>
          </p:cNvPr>
          <p:cNvSpPr/>
          <p:nvPr/>
        </p:nvSpPr>
        <p:spPr>
          <a:xfrm>
            <a:off x="1704543" y="1903311"/>
            <a:ext cx="8088015" cy="955005"/>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p:cNvGrpSpPr/>
          <p:nvPr/>
        </p:nvGrpSpPr>
        <p:grpSpPr>
          <a:xfrm>
            <a:off x="1854173" y="3144980"/>
            <a:ext cx="8819370" cy="3030060"/>
            <a:chOff x="622624" y="3273561"/>
            <a:chExt cx="11287943" cy="5227480"/>
          </a:xfrm>
        </p:grpSpPr>
        <p:sp>
          <p:nvSpPr>
            <p:cNvPr id="1447" name="Rectangle 111"/>
            <p:cNvSpPr txBox="1"/>
            <p:nvPr/>
          </p:nvSpPr>
          <p:spPr>
            <a:xfrm>
              <a:off x="622624" y="3673785"/>
              <a:ext cx="1769991" cy="253916"/>
            </a:xfrm>
            <a:prstGeom prst="rect">
              <a:avLst/>
            </a:prstGeom>
            <a:noFill/>
            <a:ln w="12700" cap="flat">
              <a:noFill/>
              <a:miter lim="400000"/>
            </a:ln>
            <a:effectLst/>
          </p:spPr>
          <p:txBody>
            <a:bodyPr wrap="square" lIns="22860" tIns="22860" rIns="22860" bIns="22860" numCol="1" anchor="t">
              <a:spAutoFit/>
            </a:bodyPr>
            <a:lstStyle>
              <a:lvl1pPr algn="l">
                <a:lnSpc>
                  <a:spcPct val="150000"/>
                </a:lnSpc>
                <a:defRPr sz="1800" b="0">
                  <a:solidFill>
                    <a:srgbClr val="9B999C"/>
                  </a:solidFill>
                  <a:latin typeface="Arial" panose="020B0604020202020204"/>
                  <a:ea typeface="Arial" panose="020B0604020202020204"/>
                  <a:cs typeface="Arial" panose="020B0604020202020204"/>
                  <a:sym typeface="Arial" panose="020B0604020202020204"/>
                </a:defRPr>
              </a:lvl1pP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sz="900" b="0" i="0" u="none" strike="noStrike" kern="0" cap="none" spc="0" normalizeH="0" baseline="0" noProof="0" dirty="0">
                <a:ln>
                  <a:noFill/>
                </a:ln>
                <a:solidFill>
                  <a:srgbClr val="9B999C"/>
                </a:solidFill>
                <a:effectLst/>
                <a:uLnTx/>
                <a:uFillTx/>
                <a:latin typeface="Garamond" panose="02020404030301010803"/>
                <a:ea typeface="+mn-ea"/>
                <a:cs typeface="Arial" panose="020B0604020202020204"/>
                <a:sym typeface="+mn-lt"/>
              </a:endParaRPr>
            </a:p>
          </p:txBody>
        </p:sp>
        <p:sp>
          <p:nvSpPr>
            <p:cNvPr id="39" name="Text Box 3"/>
            <p:cNvSpPr txBox="1"/>
            <p:nvPr/>
          </p:nvSpPr>
          <p:spPr>
            <a:xfrm>
              <a:off x="1151806" y="3273561"/>
              <a:ext cx="10758761" cy="5227480"/>
            </a:xfrm>
            <a:prstGeom prst="rect">
              <a:avLst/>
            </a:prstGeom>
            <a:noFill/>
            <a:ln w="12700" cap="flat">
              <a:noFill/>
              <a:miter lim="400000"/>
            </a:ln>
            <a:effectLst/>
          </p:spPr>
          <p:txBody>
            <a:bodyPr wrap="square" lIns="19050" tIns="19050" rIns="19050" bIns="19050" numCol="1" anchor="t">
              <a:spAutoFit/>
            </a:bodyPr>
            <a:lstStyle>
              <a:lvl1pPr algn="l">
                <a:lnSpc>
                  <a:spcPct val="90000"/>
                </a:lnSpc>
                <a:defRPr sz="5000" b="0">
                  <a:solidFill>
                    <a:srgbClr val="FFFFFF"/>
                  </a:solidFill>
                  <a:latin typeface="Impact" panose="020B0806030902050204"/>
                  <a:ea typeface="Impact" panose="020B0806030902050204"/>
                  <a:cs typeface="Impact" panose="020B0806030902050204"/>
                  <a:sym typeface="Impact" panose="020B0806030902050204"/>
                </a:defRPr>
              </a:lvl1pPr>
            </a:lstStyle>
            <a:p>
              <a:pPr lvl="0" defTabSz="412750" hangingPunct="0">
                <a:defRPr/>
              </a:pPr>
              <a:r>
                <a:rPr lang="zh-TW" altLang="en-US"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舉隅</a:t>
              </a:r>
              <a:r>
                <a:rPr lang="en-US" altLang="zh-TW"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a:t>
              </a:r>
              <a:endParaRPr kumimoji="0" lang="en-US" altLang="zh-CN"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endParaRPr>
            </a:p>
            <a:p>
              <a:pPr marL="571500" lvl="0" indent="-571500" defTabSz="412750" hangingPunct="0">
                <a:buFont typeface="Arial" panose="020B0604020202020204" pitchFamily="34" charset="0"/>
                <a:buChar char="•"/>
                <a:defRPr/>
              </a:pPr>
              <a:r>
                <a:rPr kumimoji="0" lang="en-US" altLang="zh-CN"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2011</a:t>
              </a:r>
              <a:r>
                <a:rPr lang="en-US" altLang="zh-TW"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a:t>
              </a:r>
              <a:r>
                <a:rPr kumimoji="0" lang="en-US" altLang="zh-CN"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2015</a:t>
              </a:r>
              <a:r>
                <a:rPr kumimoji="0" lang="zh-CN" altLang="en-US"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年</a:t>
              </a:r>
              <a:r>
                <a:rPr lang="zh-TW" altLang="en-US"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「十二五」規劃綱要</a:t>
              </a:r>
              <a:endParaRPr lang="en-US" altLang="zh-CN"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pPr marL="571500" marR="0" lvl="0" indent="-571500" defTabSz="412750" rtl="0" eaLnBrk="1" fontAlgn="auto" latinLnBrk="0" hangingPunct="0">
                <a:lnSpc>
                  <a:spcPct val="90000"/>
                </a:lnSpc>
                <a:spcBef>
                  <a:spcPts val="0"/>
                </a:spcBef>
                <a:spcAft>
                  <a:spcPts val="0"/>
                </a:spcAft>
                <a:buClrTx/>
                <a:buSzTx/>
                <a:buFont typeface="Arial" panose="020B0604020202020204" pitchFamily="34" charset="0"/>
                <a:buChar char="•"/>
                <a:tabLst/>
                <a:defRPr/>
              </a:pPr>
              <a:endParaRPr lang="en-US" altLang="zh-CN"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endParaRPr>
            </a:p>
            <a:p>
              <a:pPr marL="571500" lvl="0" indent="-571500" defTabSz="412750" hangingPunct="0">
                <a:buFont typeface="Arial" panose="020B0604020202020204" pitchFamily="34" charset="0"/>
                <a:buChar char="•"/>
                <a:defRPr/>
              </a:pPr>
              <a:r>
                <a:rPr lang="en-US" altLang="zh-CN"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2016-2020</a:t>
              </a:r>
              <a:r>
                <a:rPr lang="zh-CN" altLang="en-US"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年</a:t>
              </a:r>
              <a:r>
                <a:rPr lang="zh-TW" altLang="en-US"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「十三五」規劃</a:t>
              </a:r>
              <a:r>
                <a:rPr lang="zh-CN" altLang="en-US"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綱要</a:t>
              </a:r>
              <a:endParaRPr lang="en-US" altLang="zh-CN"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pPr marL="571500" indent="-571500" defTabSz="412750" hangingPunct="0">
                <a:buFont typeface="Arial" panose="020B0604020202020204" pitchFamily="34" charset="0"/>
                <a:buChar char="•"/>
                <a:defRPr/>
              </a:pPr>
              <a:endParaRPr lang="en-US" altLang="zh-TW"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pPr marL="571500" indent="-571500" defTabSz="412750" hangingPunct="0">
                <a:buFont typeface="Arial" panose="020B0604020202020204" pitchFamily="34" charset="0"/>
                <a:buChar char="•"/>
                <a:defRPr/>
              </a:pPr>
              <a:r>
                <a:rPr lang="en-US" altLang="zh-TW"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2021-2025</a:t>
              </a:r>
              <a:r>
                <a:rPr lang="zh-TW" altLang="en-US"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年「十四五</a:t>
              </a:r>
              <a:r>
                <a:rPr lang="zh-TW" altLang="en-US"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」規劃綱要</a:t>
              </a:r>
              <a:endParaRPr lang="en-US" sz="3600" dirty="0"/>
            </a:p>
          </p:txBody>
        </p:sp>
      </p:grpSp>
      <p:sp>
        <p:nvSpPr>
          <p:cNvPr id="8" name="文本框 7">
            <a:extLst>
              <a:ext uri="{FF2B5EF4-FFF2-40B4-BE49-F238E27FC236}">
                <a16:creationId xmlns:a16="http://schemas.microsoft.com/office/drawing/2014/main" id="{FE61E885-9C79-4C53-8386-8D36BFBECD36}"/>
              </a:ext>
            </a:extLst>
          </p:cNvPr>
          <p:cNvSpPr txBox="1"/>
          <p:nvPr/>
        </p:nvSpPr>
        <p:spPr>
          <a:xfrm>
            <a:off x="2355020" y="2064408"/>
            <a:ext cx="6984571" cy="523220"/>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zh-TW" altLang="en-US" sz="2800" dirty="0" smtClean="0">
                <a:solidFill>
                  <a:prstClr val="black"/>
                </a:solidFill>
                <a:latin typeface="DFKai-SB" panose="03000509000000000000" pitchFamily="65" charset="-120"/>
                <a:ea typeface="DFKai-SB" panose="03000509000000000000" pitchFamily="65" charset="-120"/>
              </a:rPr>
              <a:t>國家五年規劃綱要文件支持香港發展的項目</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2" name="矩形 61">
            <a:extLst>
              <a:ext uri="{FF2B5EF4-FFF2-40B4-BE49-F238E27FC236}">
                <a16:creationId xmlns:a16="http://schemas.microsoft.com/office/drawing/2014/main" id="{F32F70C0-814B-4929-B7BD-3833F84E094A}"/>
              </a:ext>
            </a:extLst>
          </p:cNvPr>
          <p:cNvSpPr/>
          <p:nvPr/>
        </p:nvSpPr>
        <p:spPr>
          <a:xfrm>
            <a:off x="475492" y="1196694"/>
            <a:ext cx="11272116"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zh-CN" sz="2800" b="0" i="0" u="none" strike="noStrike" kern="1200" cap="none" spc="0" normalizeH="0" baseline="0" noProof="0" dirty="0" smtClean="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rPr>
              <a:t>香港回歸以來，中央把保持香港繁榮穩定作為國家整體發展戰略的重</a:t>
            </a:r>
            <a:r>
              <a:rPr kumimoji="0" lang="zh-CN" altLang="en-US" sz="2800" b="0" i="0" u="none" strike="noStrike" kern="1200" cap="none" spc="0" normalizeH="0" baseline="0" noProof="0" dirty="0" smtClean="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rPr>
              <a:t>點</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63" name="文本框 3">
            <a:extLst>
              <a:ext uri="{FF2B5EF4-FFF2-40B4-BE49-F238E27FC236}">
                <a16:creationId xmlns:a16="http://schemas.microsoft.com/office/drawing/2014/main" id="{1E8EFE06-51C6-4E60-BAFC-DE52694E2D41}"/>
              </a:ext>
            </a:extLst>
          </p:cNvPr>
          <p:cNvSpPr txBox="1"/>
          <p:nvPr/>
        </p:nvSpPr>
        <p:spPr>
          <a:xfrm>
            <a:off x="1519862" y="291143"/>
            <a:ext cx="8457375" cy="769441"/>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smtClean="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sym typeface="+mn-ea"/>
              </a:rPr>
              <a:t>香港融入國家發展大局</a:t>
            </a:r>
            <a:endParaRPr kumimoji="0" lang="en-US" altLang="zh-CN"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4" name="Rectangle 3"/>
          <p:cNvSpPr/>
          <p:nvPr/>
        </p:nvSpPr>
        <p:spPr>
          <a:xfrm>
            <a:off x="2170289" y="5528709"/>
            <a:ext cx="184731" cy="646331"/>
          </a:xfrm>
          <a:prstGeom prst="rect">
            <a:avLst/>
          </a:prstGeom>
        </p:spPr>
        <p:txBody>
          <a:bodyPr wrap="none">
            <a:spAutoFit/>
          </a:bodyPr>
          <a:lstStyle/>
          <a:p>
            <a:endParaRPr lang="en-US" sz="3600" dirty="0"/>
          </a:p>
        </p:txBody>
      </p:sp>
      <p:sp>
        <p:nvSpPr>
          <p:cNvPr id="12"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32</a:t>
            </a:fld>
            <a:endParaRPr lang="zh-CN" altLang="en-US" sz="1000" dirty="0">
              <a:solidFill>
                <a:prstClr val="black"/>
              </a:solidFill>
              <a:latin typeface="Garamond" panose="02020404030301010803"/>
            </a:endParaRPr>
          </a:p>
        </p:txBody>
      </p:sp>
      <p:sp>
        <p:nvSpPr>
          <p:cNvPr id="14" name="矩形 4">
            <a:extLst>
              <a:ext uri="{FF2B5EF4-FFF2-40B4-BE49-F238E27FC236}">
                <a16:creationId xmlns:a16="http://schemas.microsoft.com/office/drawing/2014/main" id="{A4B25D6B-8272-4EF2-B279-5409B42D6BB9}"/>
              </a:ext>
            </a:extLst>
          </p:cNvPr>
          <p:cNvSpPr/>
          <p:nvPr/>
        </p:nvSpPr>
        <p:spPr bwMode="auto">
          <a:xfrm>
            <a:off x="157700" y="125133"/>
            <a:ext cx="2087862" cy="799341"/>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600" dirty="0" smtClean="0">
                <a:solidFill>
                  <a:prstClr val="black"/>
                </a:solidFill>
                <a:latin typeface="DFKai-SB" panose="03000509000000000000" pitchFamily="65" charset="-120"/>
                <a:ea typeface="DFKai-SB" panose="03000509000000000000" pitchFamily="65" charset="-120"/>
              </a:rPr>
              <a:t>參考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38089020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39" y="1128042"/>
            <a:ext cx="10607041" cy="2668900"/>
            <a:chOff x="174076" y="3537249"/>
            <a:chExt cx="10916471" cy="2348993"/>
          </a:xfrm>
        </p:grpSpPr>
        <p:sp>
          <p:nvSpPr>
            <p:cNvPr id="39" name="Text Box 3"/>
            <p:cNvSpPr txBox="1"/>
            <p:nvPr/>
          </p:nvSpPr>
          <p:spPr>
            <a:xfrm>
              <a:off x="174076" y="3537249"/>
              <a:ext cx="7083727" cy="472694"/>
            </a:xfrm>
            <a:prstGeom prst="rect">
              <a:avLst/>
            </a:prstGeom>
            <a:noFill/>
            <a:ln w="12700" cap="flat">
              <a:noFill/>
              <a:miter lim="400000"/>
            </a:ln>
            <a:effectLst/>
          </p:spPr>
          <p:txBody>
            <a:bodyPr wrap="square" lIns="19050" tIns="19050" rIns="19050" bIns="19050" numCol="1" anchor="t">
              <a:spAutoFit/>
            </a:bodyPr>
            <a:lstStyle>
              <a:lvl1pPr algn="l">
                <a:lnSpc>
                  <a:spcPct val="90000"/>
                </a:lnSpc>
                <a:defRPr sz="5000" b="0">
                  <a:solidFill>
                    <a:srgbClr val="FFFFFF"/>
                  </a:solidFill>
                  <a:latin typeface="Impact" panose="020B0806030902050204"/>
                  <a:ea typeface="Impact" panose="020B0806030902050204"/>
                  <a:cs typeface="Impact" panose="020B0806030902050204"/>
                  <a:sym typeface="Impact" panose="020B0806030902050204"/>
                </a:defRPr>
              </a:lvl1pPr>
            </a:lstStyle>
            <a:p>
              <a:pPr lvl="0" defTabSz="412750" hangingPunct="0">
                <a:defRPr/>
              </a:pPr>
              <a:r>
                <a:rPr kumimoji="0" lang="en-US" altLang="zh-CN"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2011</a:t>
              </a:r>
              <a:r>
                <a:rPr lang="en-US" altLang="zh-TW"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a:t>
              </a:r>
              <a:r>
                <a:rPr kumimoji="0" lang="en-US" altLang="zh-CN"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2015</a:t>
              </a:r>
              <a:r>
                <a:rPr kumimoji="0" lang="zh-CN" altLang="en-US"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年</a:t>
              </a:r>
              <a:r>
                <a:rPr lang="zh-TW" altLang="en-US"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「十二五」規劃綱要</a:t>
              </a:r>
              <a:endParaRPr kumimoji="0" lang="en-US" altLang="zh-CN" sz="3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endParaRPr>
            </a:p>
          </p:txBody>
        </p:sp>
        <p:sp>
          <p:nvSpPr>
            <p:cNvPr id="40" name="矩形 39"/>
            <p:cNvSpPr/>
            <p:nvPr/>
          </p:nvSpPr>
          <p:spPr>
            <a:xfrm>
              <a:off x="317391" y="4071313"/>
              <a:ext cx="10773156" cy="1814929"/>
            </a:xfrm>
            <a:prstGeom prst="rect">
              <a:avLst/>
            </a:prstGeom>
            <a:ln w="19050">
              <a:solidFill>
                <a:srgbClr val="0070C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CN" altLang="zh-CN"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首次將涉港澳內容單獨成章，並進一步明確香港在國家發展中的戰略地位，強調國家支持香港</a:t>
              </a:r>
              <a:r>
                <a:rPr kumimoji="0" lang="zh-CN" altLang="zh-CN"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宋体" panose="02010600030101010101" pitchFamily="2" charset="-122"/>
                </a:rPr>
                <a:t>鞏固</a:t>
              </a:r>
              <a:r>
                <a:rPr kumimoji="0" lang="zh-TW"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宋体" panose="02010600030101010101" pitchFamily="2" charset="-122"/>
                </a:rPr>
                <a:t>及</a:t>
              </a:r>
              <a:r>
                <a:rPr kumimoji="0" lang="zh-CN" altLang="zh-CN"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宋体" panose="02010600030101010101" pitchFamily="2" charset="-122"/>
                </a:rPr>
                <a:t>提升</a:t>
              </a:r>
              <a:r>
                <a:rPr kumimoji="0" lang="zh-CN" altLang="zh-CN"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競爭力、支持香港培育新興產業、深化內地與香港經濟合作。</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支持香港發展成</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離岸</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人民幣業務</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中心</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和國際資產管理中心。</a:t>
              </a: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grpSp>
      <p:sp>
        <p:nvSpPr>
          <p:cNvPr id="63" name="文本框 3">
            <a:extLst>
              <a:ext uri="{FF2B5EF4-FFF2-40B4-BE49-F238E27FC236}">
                <a16:creationId xmlns:a16="http://schemas.microsoft.com/office/drawing/2014/main" id="{1E8EFE06-51C6-4E60-BAFC-DE52694E2D41}"/>
              </a:ext>
            </a:extLst>
          </p:cNvPr>
          <p:cNvSpPr txBox="1"/>
          <p:nvPr/>
        </p:nvSpPr>
        <p:spPr>
          <a:xfrm>
            <a:off x="1676473" y="191167"/>
            <a:ext cx="8457375" cy="769441"/>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smtClean="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sym typeface="+mn-ea"/>
              </a:rPr>
              <a:t>香港融入國家發展大局 </a:t>
            </a:r>
            <a:r>
              <a:rPr kumimoji="0" lang="en-US" altLang="zh-TW" sz="4400" b="0" i="0" u="none" strike="noStrike" kern="1200" cap="none" spc="0" normalizeH="0" baseline="0" noProof="0" dirty="0" smtClean="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a:t>
            </a:r>
            <a:endPar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33</a:t>
            </a:fld>
            <a:endParaRPr lang="zh-CN" altLang="en-US" sz="1000" dirty="0">
              <a:solidFill>
                <a:prstClr val="black"/>
              </a:solidFill>
              <a:latin typeface="Garamond" panose="02020404030301010803"/>
            </a:endParaRPr>
          </a:p>
        </p:txBody>
      </p:sp>
      <p:sp>
        <p:nvSpPr>
          <p:cNvPr id="9" name="Text Box 3"/>
          <p:cNvSpPr txBox="1"/>
          <p:nvPr/>
        </p:nvSpPr>
        <p:spPr>
          <a:xfrm>
            <a:off x="674389" y="3865690"/>
            <a:ext cx="6940069" cy="537070"/>
          </a:xfrm>
          <a:prstGeom prst="rect">
            <a:avLst/>
          </a:prstGeom>
          <a:noFill/>
          <a:ln w="12700" cap="flat">
            <a:noFill/>
            <a:miter lim="400000"/>
          </a:ln>
          <a:effectLst/>
        </p:spPr>
        <p:txBody>
          <a:bodyPr wrap="square" lIns="19050" tIns="19050" rIns="19050" bIns="19050" numCol="1" anchor="t">
            <a:spAutoFit/>
          </a:bodyPr>
          <a:lstStyle>
            <a:lvl1pPr algn="l">
              <a:lnSpc>
                <a:spcPct val="90000"/>
              </a:lnSpc>
              <a:defRPr sz="5000" b="0">
                <a:solidFill>
                  <a:srgbClr val="FFFFFF"/>
                </a:solidFill>
                <a:latin typeface="Impact" panose="020B0806030902050204"/>
                <a:ea typeface="Impact" panose="020B0806030902050204"/>
                <a:cs typeface="Impact" panose="020B0806030902050204"/>
                <a:sym typeface="Impact" panose="020B0806030902050204"/>
              </a:defRPr>
            </a:lvl1pPr>
          </a:lstStyle>
          <a:p>
            <a:pPr lvl="0" defTabSz="412750" hangingPunct="0">
              <a:defRPr/>
            </a:pPr>
            <a:r>
              <a:rPr kumimoji="0" lang="en-US" altLang="zh-CN"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2016-2020</a:t>
            </a:r>
            <a:r>
              <a:rPr kumimoji="0" lang="zh-CN" altLang="en-US"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年</a:t>
            </a:r>
            <a:r>
              <a:rPr lang="zh-TW" altLang="en-US"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「十三五」規劃</a:t>
            </a:r>
            <a:r>
              <a:rPr kumimoji="0" lang="zh-CN" altLang="en-US" sz="36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Impact" panose="020B0806030902050204"/>
              </a:rPr>
              <a:t>綱要</a:t>
            </a:r>
            <a:endParaRPr kumimoji="0" lang="en-US" altLang="zh-CN" sz="3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endParaRPr>
          </a:p>
        </p:txBody>
      </p:sp>
      <p:sp>
        <p:nvSpPr>
          <p:cNvPr id="10" name="矩形 45"/>
          <p:cNvSpPr/>
          <p:nvPr/>
        </p:nvSpPr>
        <p:spPr>
          <a:xfrm>
            <a:off x="740892" y="4473087"/>
            <a:ext cx="10467788" cy="2062103"/>
          </a:xfrm>
          <a:prstGeom prst="rect">
            <a:avLst/>
          </a:prstGeom>
          <a:ln w="12700">
            <a:solidFill>
              <a:srgbClr val="0070C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港澳專章強調，支持香港鞏固和提升國際金融中心地位，強化全球離岸人民幣業務樞紐地位和國際資產管理中心功能，並推動融資</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、商貿、物流、專業服務等</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向高端高增值方向發展</a:t>
            </a:r>
            <a:r>
              <a:rPr kumimoji="0" lang="zh-CN" altLang="en-US" sz="3200" b="0" i="0" u="none" strike="noStrike" kern="1200" cap="none" spc="0" normalizeH="0" baseline="0" noProof="0" dirty="0" smtClean="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rPr>
              <a:t>。</a:t>
            </a:r>
            <a:endParaRPr kumimoji="0" lang="en-US" altLang="zh-CN" sz="3200" b="0" i="0" u="none" strike="noStrike" kern="120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Tree>
    <p:extLst>
      <p:ext uri="{BB962C8B-B14F-4D97-AF65-F5344CB8AC3E}">
        <p14:creationId xmlns:p14="http://schemas.microsoft.com/office/powerpoint/2010/main" val="21925691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1E8EFE06-51C6-4E60-BAFC-DE52694E2D41}"/>
              </a:ext>
            </a:extLst>
          </p:cNvPr>
          <p:cNvSpPr txBox="1"/>
          <p:nvPr/>
        </p:nvSpPr>
        <p:spPr>
          <a:xfrm>
            <a:off x="1640041" y="548218"/>
            <a:ext cx="8457375" cy="769441"/>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smtClean="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sym typeface="+mn-ea"/>
              </a:rPr>
              <a:t>香港融入國家發展大局</a:t>
            </a:r>
            <a:r>
              <a:rPr kumimoji="0" lang="en-US" altLang="zh-TW" sz="4400" b="0" i="0" u="none" strike="noStrike" kern="1200" cap="none" spc="0" normalizeH="0" baseline="0" noProof="0" dirty="0" smtClean="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a:t>
            </a:r>
            <a:endPar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41"/>
          <p:cNvSpPr/>
          <p:nvPr/>
        </p:nvSpPr>
        <p:spPr>
          <a:xfrm>
            <a:off x="565264" y="2481114"/>
            <a:ext cx="10903928" cy="3046988"/>
          </a:xfrm>
          <a:prstGeom prst="rect">
            <a:avLst/>
          </a:prstGeom>
          <a:ln w="19050">
            <a:solidFill>
              <a:srgbClr val="0070C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支持香港提升國際金融、航運、貿易中心和國際航空樞紐地位，強化全球離岸人民幣業務樞紐、國際資產管理中心及風險管理中心功能。支持香港建設國際創新科技中心、亞太區國際法律及解決爭議服務中心、區域</a:t>
            </a:r>
            <a:r>
              <a:rPr lang="zh-TW" altLang="en-US" sz="3200" dirty="0" smtClean="0">
                <a:solidFill>
                  <a:prstClr val="black"/>
                </a:solidFill>
                <a:latin typeface="DFKai-SB" panose="03000509000000000000" pitchFamily="65" charset="-120"/>
                <a:ea typeface="DFKai-SB" panose="03000509000000000000" pitchFamily="65" charset="-120"/>
              </a:rPr>
              <a:t>智慧財產權</a:t>
            </a:r>
            <a:r>
              <a:rPr lang="en-US" altLang="zh-TW" sz="3200" dirty="0" smtClean="0">
                <a:solidFill>
                  <a:prstClr val="black"/>
                </a:solidFill>
                <a:latin typeface="DFKai-SB" panose="03000509000000000000" pitchFamily="65" charset="-120"/>
                <a:ea typeface="DFKai-SB" panose="03000509000000000000" pitchFamily="65" charset="-120"/>
              </a:rPr>
              <a:t>(</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知識產</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權</a:t>
            </a:r>
            <a:r>
              <a:rPr kumimoji="0" lang="en-US" altLang="zh-TW"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貿易中心，支援香港服務業向高端高增值方向發展，支持香港發展中外文化藝術交流中心。</a:t>
            </a:r>
            <a:r>
              <a:rPr kumimoji="0" lang="en-US" altLang="zh-CN"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   </a:t>
            </a: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9" name="Rectangle 8"/>
          <p:cNvSpPr/>
          <p:nvPr/>
        </p:nvSpPr>
        <p:spPr>
          <a:xfrm>
            <a:off x="565264" y="1720492"/>
            <a:ext cx="9218079" cy="646331"/>
          </a:xfrm>
          <a:prstGeom prst="rect">
            <a:avLst/>
          </a:prstGeom>
        </p:spPr>
        <p:txBody>
          <a:bodyPr wrap="square">
            <a:spAutoFit/>
          </a:bodyPr>
          <a:lstStyle/>
          <a:p>
            <a:pPr lvl="0" defTabSz="412750" hangingPunct="0">
              <a:defRPr/>
            </a:pPr>
            <a:r>
              <a:rPr lang="en-US" altLang="zh-TW"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2021-2025</a:t>
            </a:r>
            <a:r>
              <a:rPr lang="zh-TW" altLang="en-US"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年「十四五」</a:t>
            </a:r>
            <a:r>
              <a:rPr lang="zh-TW" altLang="en-US" sz="3600" b="1" kern="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規劃綱要</a:t>
            </a:r>
            <a:endParaRPr lang="zh-TW" altLang="en-US" sz="36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2">
            <a:extLst>
              <a:ext uri="{FF2B5EF4-FFF2-40B4-BE49-F238E27FC236}">
                <a16:creationId xmlns:a16="http://schemas.microsoft.com/office/drawing/2014/main" id="{DABAE573-1E4C-417E-B67F-2321CB47F3A3}"/>
              </a:ext>
            </a:extLst>
          </p:cNvPr>
          <p:cNvSpPr txBox="1">
            <a:spLocks/>
          </p:cNvSpPr>
          <p:nvPr/>
        </p:nvSpPr>
        <p:spPr>
          <a:xfrm>
            <a:off x="11386065" y="6578600"/>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34</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3889724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03" y="1728158"/>
            <a:ext cx="11228737" cy="470898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大灣</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區建設是新時代國家改革開放下的重大發展戰略，對國家實施創新驅動發展和堅持改革開放肩負重大意義。目標是進一步深化粵港澳合作，充分發揮三地綜合優勢，促成區內的深度融合，推動區域經濟協同發展，建設宜居、宜業、宜遊的</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國際灣</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區</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endPar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香港</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作為大灣區內高度開放和國際化的城市，是國際金融、航運、貿易中心和航空樞紐，專業服務享譽全球，加上「一國兩制」的雙重優勢，在大灣區建設擔當重要角色，一方面促進和支持區內經濟發展，提升大灣區在國家雙向發展中的角色和功能，同時便利香港優勢產業在大灣區的發展，以香港所長，服務國家所需。</a:t>
            </a:r>
          </a:p>
          <a:p>
            <a:pPr marR="0" lvl="0" algn="l" defTabSz="4572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Rectangle 2"/>
          <p:cNvSpPr/>
          <p:nvPr/>
        </p:nvSpPr>
        <p:spPr>
          <a:xfrm>
            <a:off x="563020" y="6239828"/>
            <a:ext cx="554497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來源</a:t>
            </a:r>
            <a:r>
              <a:rPr kumimoji="0" lang="en-US" altLang="zh-TW"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://www.bayarea.gov.hk/tc/about/overview.html</a:t>
            </a:r>
          </a:p>
        </p:txBody>
      </p:sp>
      <p:sp>
        <p:nvSpPr>
          <p:cNvPr id="4" name="Rectangle 3"/>
          <p:cNvSpPr/>
          <p:nvPr/>
        </p:nvSpPr>
        <p:spPr>
          <a:xfrm>
            <a:off x="277801" y="909806"/>
            <a:ext cx="11469807"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粵港澳大灣區（大灣區</a:t>
            </a:r>
            <a:r>
              <a:rPr kumimoji="0" lang="zh-TW" altLang="en-US" sz="40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kumimoji="0" lang="zh-TW" altLang="en-US" sz="40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與香港融入國家發展大局</a:t>
            </a:r>
            <a:endParaRPr kumimoji="0" lang="en-US" sz="40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
        <p:nvSpPr>
          <p:cNvPr id="6"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35</a:t>
            </a:fld>
            <a:endParaRPr lang="zh-CN" altLang="en-US" sz="1000" dirty="0">
              <a:solidFill>
                <a:prstClr val="black"/>
              </a:solidFill>
              <a:latin typeface="Garamond" panose="02020404030301010803"/>
            </a:endParaRPr>
          </a:p>
        </p:txBody>
      </p:sp>
      <p:sp>
        <p:nvSpPr>
          <p:cNvPr id="7" name="矩形 4">
            <a:extLst>
              <a:ext uri="{FF2B5EF4-FFF2-40B4-BE49-F238E27FC236}">
                <a16:creationId xmlns:a16="http://schemas.microsoft.com/office/drawing/2014/main" id="{A4B25D6B-8272-4EF2-B279-5409B42D6BB9}"/>
              </a:ext>
            </a:extLst>
          </p:cNvPr>
          <p:cNvSpPr/>
          <p:nvPr/>
        </p:nvSpPr>
        <p:spPr bwMode="auto">
          <a:xfrm>
            <a:off x="423948" y="149629"/>
            <a:ext cx="2219499" cy="64971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3600" dirty="0">
                <a:solidFill>
                  <a:prstClr val="black"/>
                </a:solidFill>
                <a:latin typeface="DFKai-SB" panose="03000509000000000000" pitchFamily="65" charset="-120"/>
                <a:ea typeface="DFKai-SB" panose="03000509000000000000" pitchFamily="65" charset="-120"/>
              </a:rPr>
              <a:t>參</a:t>
            </a:r>
            <a:r>
              <a:rPr lang="zh-CN" altLang="en-US" sz="3600" dirty="0" smtClean="0">
                <a:solidFill>
                  <a:prstClr val="black"/>
                </a:solidFill>
                <a:latin typeface="DFKai-SB" panose="03000509000000000000" pitchFamily="65" charset="-120"/>
                <a:ea typeface="DFKai-SB" panose="03000509000000000000" pitchFamily="65" charset="-120"/>
              </a:rPr>
              <a:t>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18766929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a:extLst>
              <a:ext uri="{FF2B5EF4-FFF2-40B4-BE49-F238E27FC236}">
                <a16:creationId xmlns:a16="http://schemas.microsoft.com/office/drawing/2014/main" id="{20002E84-F5AC-4793-B22F-FE1F8832B08F}"/>
              </a:ext>
            </a:extLst>
          </p:cNvPr>
          <p:cNvSpPr txBox="1"/>
          <p:nvPr/>
        </p:nvSpPr>
        <p:spPr>
          <a:xfrm>
            <a:off x="1030778" y="1142186"/>
            <a:ext cx="10174778" cy="4078989"/>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林鄭月娥說：</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「我們</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已推行一系列便利措施，促進香港與大灣區各個內地城市的人流、物流、資金流，以及資訊的互通。儘管如此，我們仍要依循清晰的路徑，推出更多相關措施。大灣區研究提供了不少可以啟發我們思考的建議。</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endParaRPr lang="en-US" altLang="zh-TW" sz="3200" b="0" dirty="0">
              <a:solidFill>
                <a:prstClr val="black"/>
              </a:solidFill>
            </a:endParaRPr>
          </a:p>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endParaRPr kumimoji="0" lang="en-US" altLang="zh-TW"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3" name="Rectangle 2"/>
          <p:cNvSpPr/>
          <p:nvPr/>
        </p:nvSpPr>
        <p:spPr>
          <a:xfrm>
            <a:off x="1484148" y="5357377"/>
            <a:ext cx="8885771" cy="1077218"/>
          </a:xfrm>
          <a:prstGeom prst="rect">
            <a:avLst/>
          </a:prstGeom>
          <a:ln w="28575">
            <a:solidFill>
              <a:srgbClr val="0070C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香港積極</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主動融入國家發展大局</a:t>
            </a:r>
            <a:r>
              <a:rPr kumimoji="0" lang="zh-TW"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，為</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香港社會各界，特別</a:t>
            </a:r>
            <a:r>
              <a:rPr kumimoji="0" lang="zh-TW"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是</a:t>
            </a:r>
            <a:r>
              <a:rPr kumimoji="0" lang="zh-CN"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青</a:t>
            </a:r>
            <a:r>
              <a:rPr kumimoji="0" lang="zh-TW"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年人</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，帶來</a:t>
            </a:r>
            <a:r>
              <a:rPr kumimoji="0" lang="zh-TW" altLang="en-US"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發展甚麼新機遇</a:t>
            </a:r>
            <a:r>
              <a:rPr kumimoji="0" lang="en-US" altLang="zh-TW" sz="32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endParaRPr kumimoji="0" 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
        <p:nvSpPr>
          <p:cNvPr id="4" name="Rectangle 3"/>
          <p:cNvSpPr/>
          <p:nvPr/>
        </p:nvSpPr>
        <p:spPr>
          <a:xfrm>
            <a:off x="1309581" y="4600155"/>
            <a:ext cx="834980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來源</a:t>
            </a:r>
            <a:r>
              <a:rPr kumimoji="0" lang="en-US" altLang="zh-TW"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 </a:t>
            </a:r>
            <a:r>
              <a:rPr kumimoji="0" lang="en-US" altLang="zh-HK"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https</a:t>
            </a:r>
            <a:r>
              <a:rPr kumimoji="0" lang="en-US" altLang="zh-HK"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://www.info.gov.hk/gia/general/202105/11/P2021051100849.htm</a:t>
            </a:r>
            <a:endParaRPr kumimoji="0" lang="zh-HK" altLang="en-US"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6"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36</a:t>
            </a:fld>
            <a:endParaRPr lang="zh-CN" altLang="en-US" sz="1000" dirty="0">
              <a:solidFill>
                <a:prstClr val="black"/>
              </a:solidFill>
              <a:latin typeface="Garamond" panose="02020404030301010803"/>
            </a:endParaRPr>
          </a:p>
        </p:txBody>
      </p:sp>
      <p:sp>
        <p:nvSpPr>
          <p:cNvPr id="7" name="矩形 4">
            <a:extLst>
              <a:ext uri="{FF2B5EF4-FFF2-40B4-BE49-F238E27FC236}">
                <a16:creationId xmlns:a16="http://schemas.microsoft.com/office/drawing/2014/main" id="{A4B25D6B-8272-4EF2-B279-5409B42D6BB9}"/>
              </a:ext>
            </a:extLst>
          </p:cNvPr>
          <p:cNvSpPr/>
          <p:nvPr/>
        </p:nvSpPr>
        <p:spPr bwMode="auto">
          <a:xfrm>
            <a:off x="374073" y="137061"/>
            <a:ext cx="2510444" cy="753437"/>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600" dirty="0" smtClean="0">
                <a:solidFill>
                  <a:prstClr val="black"/>
                </a:solidFill>
                <a:latin typeface="DFKai-SB" panose="03000509000000000000" pitchFamily="65" charset="-120"/>
                <a:ea typeface="DFKai-SB" panose="03000509000000000000" pitchFamily="65" charset="-120"/>
              </a:rPr>
              <a:t>參考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239205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946451E-644C-43D9-8693-AA0FF131C169}"/>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矩形 3">
            <a:extLst>
              <a:ext uri="{FF2B5EF4-FFF2-40B4-BE49-F238E27FC236}">
                <a16:creationId xmlns:a16="http://schemas.microsoft.com/office/drawing/2014/main" id="{210B06AC-3768-49D3-B10B-5946F5CEF66A}"/>
              </a:ext>
            </a:extLst>
          </p:cNvPr>
          <p:cNvSpPr/>
          <p:nvPr/>
        </p:nvSpPr>
        <p:spPr>
          <a:xfrm>
            <a:off x="2490128" y="310437"/>
            <a:ext cx="6955750"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內地與香港民商事司法協助</a:t>
            </a:r>
          </a:p>
        </p:txBody>
      </p:sp>
      <p:sp>
        <p:nvSpPr>
          <p:cNvPr id="5" name="矩形 4">
            <a:extLst>
              <a:ext uri="{FF2B5EF4-FFF2-40B4-BE49-F238E27FC236}">
                <a16:creationId xmlns:a16="http://schemas.microsoft.com/office/drawing/2014/main" id="{3B798A6D-BA99-44E2-8373-57E674BCA533}"/>
              </a:ext>
            </a:extLst>
          </p:cNvPr>
          <p:cNvSpPr/>
          <p:nvPr/>
        </p:nvSpPr>
        <p:spPr>
          <a:xfrm>
            <a:off x="1455173" y="2921168"/>
            <a:ext cx="9281654" cy="40011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333333"/>
                </a:solidFill>
                <a:effectLst/>
                <a:uLnTx/>
                <a:uFillTx/>
                <a:latin typeface="arial" panose="020B0604020202020204" pitchFamily="34" charset="0"/>
                <a:cs typeface="+mn-cs"/>
              </a:rPr>
              <a:t>       </a:t>
            </a:r>
          </a:p>
        </p:txBody>
      </p:sp>
      <p:sp>
        <p:nvSpPr>
          <p:cNvPr id="6" name="矩形 5">
            <a:extLst>
              <a:ext uri="{FF2B5EF4-FFF2-40B4-BE49-F238E27FC236}">
                <a16:creationId xmlns:a16="http://schemas.microsoft.com/office/drawing/2014/main" id="{A89C6B52-F441-4278-80D8-66BEACC29B6F}"/>
              </a:ext>
            </a:extLst>
          </p:cNvPr>
          <p:cNvSpPr/>
          <p:nvPr/>
        </p:nvSpPr>
        <p:spPr>
          <a:xfrm>
            <a:off x="616466" y="1171457"/>
            <a:ext cx="10959067" cy="4616648"/>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兩地</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分屬不同法系，在法律制度、司法理念乃至立法技術、語言風格等方面均存在較大差異。</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但是，兩地法律</a:t>
            </a: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人</a:t>
            </a:r>
            <a:r>
              <a:rPr kumimoji="0" lang="zh-TW"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員</a:t>
            </a: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從</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程序性協助到實質性互信</a:t>
            </a: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，為</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一國</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之內開展司法協助提供了</a:t>
            </a: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新方案</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，也為我國開展國際司法協助、加強涉外法治體系建設提供了有益借鑒。</a:t>
            </a:r>
            <a:endParaRPr kumimoji="0" lang="en-US" altLang="zh-CN"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defTabSz="457200">
              <a:lnSpc>
                <a:spcPct val="150000"/>
              </a:lnSpc>
              <a:defRPr/>
            </a:pP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回歸以來，截至</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月兩地共簽署</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8</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項</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民商事司法協助安排</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 </a:t>
            </a: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其中</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，通過簽署送達安排、取證安排</a:t>
            </a: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，加强了兩地在審</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判程序的相互銜接</a:t>
            </a: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，減</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少了跨境民商事</a:t>
            </a: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案件在程序上的困難。</a:t>
            </a:r>
            <a:endPar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Freeform 5">
            <a:extLst>
              <a:ext uri="{FF2B5EF4-FFF2-40B4-BE49-F238E27FC236}">
                <a16:creationId xmlns:a16="http://schemas.microsoft.com/office/drawing/2014/main" id="{AA5666A5-20DC-442D-AB69-3ED21EFF6763}"/>
              </a:ext>
            </a:extLst>
          </p:cNvPr>
          <p:cNvSpPr/>
          <p:nvPr/>
        </p:nvSpPr>
        <p:spPr bwMode="auto">
          <a:xfrm>
            <a:off x="1383695" y="479336"/>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8" name="矩形 7">
            <a:extLst>
              <a:ext uri="{FF2B5EF4-FFF2-40B4-BE49-F238E27FC236}">
                <a16:creationId xmlns:a16="http://schemas.microsoft.com/office/drawing/2014/main" id="{3F333B51-03C4-4744-BCE2-A139C120EFAD}"/>
              </a:ext>
            </a:extLst>
          </p:cNvPr>
          <p:cNvSpPr/>
          <p:nvPr/>
        </p:nvSpPr>
        <p:spPr>
          <a:xfrm>
            <a:off x="616466" y="5924034"/>
            <a:ext cx="618630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關於內地與香港特別行政區民商事司法協助實踐的報告</a:t>
            </a: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9" name="矩形 8">
            <a:extLst>
              <a:ext uri="{FF2B5EF4-FFF2-40B4-BE49-F238E27FC236}">
                <a16:creationId xmlns:a16="http://schemas.microsoft.com/office/drawing/2014/main" id="{DE24B3C8-F62F-4CA4-89B6-FEFC82E26E75}"/>
              </a:ext>
            </a:extLst>
          </p:cNvPr>
          <p:cNvSpPr/>
          <p:nvPr/>
        </p:nvSpPr>
        <p:spPr>
          <a:xfrm>
            <a:off x="728628" y="6248400"/>
            <a:ext cx="898021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https://www.chinacourt.org/index.php/article/subjectdetail/id/MzAwNMgtN4ABAA.shtml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72861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9F6B72D-3691-404E-AA1C-436C9FFDB5C2}"/>
              </a:ext>
            </a:extLst>
          </p:cNvPr>
          <p:cNvSpPr>
            <a:spLocks noGrp="1"/>
          </p:cNvSpPr>
          <p:nvPr>
            <p:ph type="sldNum" sz="quarter" idx="4294967295"/>
          </p:nvPr>
        </p:nvSpPr>
        <p:spPr>
          <a:xfrm>
            <a:off x="11226737" y="640694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10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3" name="矩形 2">
            <a:extLst>
              <a:ext uri="{FF2B5EF4-FFF2-40B4-BE49-F238E27FC236}">
                <a16:creationId xmlns:a16="http://schemas.microsoft.com/office/drawing/2014/main" id="{E2EA8D23-4975-4C16-B7CA-A88171AD0A0F}"/>
              </a:ext>
            </a:extLst>
          </p:cNvPr>
          <p:cNvSpPr/>
          <p:nvPr/>
        </p:nvSpPr>
        <p:spPr>
          <a:xfrm>
            <a:off x="550414" y="1637178"/>
            <a:ext cx="5226931" cy="4228850"/>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32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年國家制定</a:t>
            </a:r>
            <a:r>
              <a:rPr kumimoji="0" lang="en-US" altLang="zh-CN"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粵港澳大灣區發展規劃綱要</a:t>
            </a:r>
            <a:r>
              <a:rPr kumimoji="0" lang="en-US" altLang="zh-CN"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，目的是</a:t>
            </a:r>
            <a:r>
              <a:rPr kumimoji="0" lang="zh-CN" altLang="zh-CN"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貫徹</a:t>
            </a:r>
            <a:r>
              <a:rPr kumimoji="0" lang="zh-TW"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kumimoji="0" lang="zh-CN" altLang="zh-CN"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一國兩制</a:t>
            </a:r>
            <a:r>
              <a:rPr kumimoji="0" lang="zh-TW"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kumimoji="0" lang="zh-CN" altLang="zh-CN"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方針，發揮粵港澳綜合優勢</a:t>
            </a:r>
            <a:r>
              <a:rPr kumimoji="0" lang="zh-CN" altLang="en-US"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zh-CN"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深化內地與港澳合作，支持香港、澳門融入國家發展大局，保持香港、澳門長期繁榮穩定。</a:t>
            </a:r>
            <a:r>
              <a:rPr kumimoji="0" lang="en-US" altLang="zh-CN"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6" name="矩形 5">
            <a:extLst>
              <a:ext uri="{FF2B5EF4-FFF2-40B4-BE49-F238E27FC236}">
                <a16:creationId xmlns:a16="http://schemas.microsoft.com/office/drawing/2014/main" id="{0F035555-8F2D-41B6-AB3D-5BDD928DD65E}"/>
              </a:ext>
            </a:extLst>
          </p:cNvPr>
          <p:cNvSpPr/>
          <p:nvPr/>
        </p:nvSpPr>
        <p:spPr>
          <a:xfrm>
            <a:off x="1508416" y="462689"/>
            <a:ext cx="10341293"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effectLst/>
                <a:uLnTx/>
                <a:uFillTx/>
                <a:latin typeface="DFKai-SB" panose="03000509000000000000" pitchFamily="65" charset="-120"/>
                <a:ea typeface="DFKai-SB" panose="03000509000000000000" pitchFamily="65" charset="-120"/>
                <a:cs typeface="Helvetica" panose="020B0604020202020204" pitchFamily="34" charset="0"/>
              </a:rPr>
              <a:t>支持香港在大灣區建設中發揮優勢和作用</a:t>
            </a:r>
          </a:p>
        </p:txBody>
      </p:sp>
      <p:sp>
        <p:nvSpPr>
          <p:cNvPr id="7" name="Freeform 5">
            <a:extLst>
              <a:ext uri="{FF2B5EF4-FFF2-40B4-BE49-F238E27FC236}">
                <a16:creationId xmlns:a16="http://schemas.microsoft.com/office/drawing/2014/main" id="{F7C6AD87-17F0-4F1D-BC69-543B537ECBF6}"/>
              </a:ext>
            </a:extLst>
          </p:cNvPr>
          <p:cNvSpPr/>
          <p:nvPr/>
        </p:nvSpPr>
        <p:spPr bwMode="auto">
          <a:xfrm>
            <a:off x="899948" y="627277"/>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pic>
        <p:nvPicPr>
          <p:cNvPr id="11" name="图片 10">
            <a:extLst>
              <a:ext uri="{FF2B5EF4-FFF2-40B4-BE49-F238E27FC236}">
                <a16:creationId xmlns:a16="http://schemas.microsoft.com/office/drawing/2014/main" id="{D7F90234-1A73-4292-A493-3F4CE11D29C0}"/>
              </a:ext>
            </a:extLst>
          </p:cNvPr>
          <p:cNvPicPr>
            <a:picLocks noChangeAspect="1"/>
          </p:cNvPicPr>
          <p:nvPr/>
        </p:nvPicPr>
        <p:blipFill rotWithShape="1">
          <a:blip r:embed="rId3"/>
          <a:srcRect t="2771"/>
          <a:stretch/>
        </p:blipFill>
        <p:spPr>
          <a:xfrm>
            <a:off x="6118167" y="1736943"/>
            <a:ext cx="5548686" cy="4157732"/>
          </a:xfrm>
          <a:prstGeom prst="rect">
            <a:avLst/>
          </a:prstGeom>
        </p:spPr>
      </p:pic>
      <p:sp>
        <p:nvSpPr>
          <p:cNvPr id="8" name="矩形 7">
            <a:extLst>
              <a:ext uri="{FF2B5EF4-FFF2-40B4-BE49-F238E27FC236}">
                <a16:creationId xmlns:a16="http://schemas.microsoft.com/office/drawing/2014/main" id="{90272BEC-4CE5-42EE-AECE-67341D99C93D}"/>
              </a:ext>
            </a:extLst>
          </p:cNvPr>
          <p:cNvSpPr/>
          <p:nvPr/>
        </p:nvSpPr>
        <p:spPr>
          <a:xfrm>
            <a:off x="6292248" y="5981533"/>
            <a:ext cx="466563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://www.bayarea.gov.hk/tc/home/index.html</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645334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9F6B72D-3691-404E-AA1C-436C9FFDB5C2}"/>
              </a:ext>
            </a:extLst>
          </p:cNvPr>
          <p:cNvSpPr>
            <a:spLocks noGrp="1"/>
          </p:cNvSpPr>
          <p:nvPr>
            <p:ph type="sldNum" sz="quarter" idx="4294967295"/>
          </p:nvPr>
        </p:nvSpPr>
        <p:spPr>
          <a:xfrm>
            <a:off x="11131367" y="631813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0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grpSp>
        <p:nvGrpSpPr>
          <p:cNvPr id="8" name="组合 7">
            <a:extLst>
              <a:ext uri="{FF2B5EF4-FFF2-40B4-BE49-F238E27FC236}">
                <a16:creationId xmlns:a16="http://schemas.microsoft.com/office/drawing/2014/main" id="{A5654576-514B-4C41-BA7A-B0113943E6FF}"/>
              </a:ext>
            </a:extLst>
          </p:cNvPr>
          <p:cNvGrpSpPr/>
          <p:nvPr/>
        </p:nvGrpSpPr>
        <p:grpSpPr>
          <a:xfrm>
            <a:off x="628677" y="1978287"/>
            <a:ext cx="10886862" cy="4398037"/>
            <a:chOff x="4978934" y="411800"/>
            <a:chExt cx="6418324" cy="4398037"/>
          </a:xfrm>
        </p:grpSpPr>
        <p:sp>
          <p:nvSpPr>
            <p:cNvPr id="9" name="矩形: 圆角 8">
              <a:extLst>
                <a:ext uri="{FF2B5EF4-FFF2-40B4-BE49-F238E27FC236}">
                  <a16:creationId xmlns:a16="http://schemas.microsoft.com/office/drawing/2014/main" id="{EB36C5FC-1952-47E7-9891-116F4263C729}"/>
                </a:ext>
              </a:extLst>
            </p:cNvPr>
            <p:cNvSpPr/>
            <p:nvPr/>
          </p:nvSpPr>
          <p:spPr bwMode="auto">
            <a:xfrm>
              <a:off x="4978934" y="411800"/>
              <a:ext cx="6228939" cy="4398037"/>
            </a:xfrm>
            <a:prstGeom prst="roundRect">
              <a:avLst>
                <a:gd name="adj" fmla="val 7294"/>
              </a:avLst>
            </a:prstGeom>
            <a:solidFill>
              <a:srgbClr val="FFC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0" name="内容占位符 2">
              <a:extLst>
                <a:ext uri="{FF2B5EF4-FFF2-40B4-BE49-F238E27FC236}">
                  <a16:creationId xmlns:a16="http://schemas.microsoft.com/office/drawing/2014/main" id="{D7AC9A3D-682C-4908-AD0F-1536DD7A439F}"/>
                </a:ext>
              </a:extLst>
            </p:cNvPr>
            <p:cNvSpPr txBox="1">
              <a:spLocks/>
            </p:cNvSpPr>
            <p:nvPr/>
          </p:nvSpPr>
          <p:spPr>
            <a:xfrm>
              <a:off x="5209510" y="509548"/>
              <a:ext cx="5863715" cy="1069916"/>
            </a:xfrm>
            <a:prstGeom prst="rect">
              <a:avLst/>
            </a:prstGeom>
            <a:ln w="12700">
              <a:solidFill>
                <a:srgbClr val="FF000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國家及</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地方</a:t>
              </a:r>
              <a:r>
                <a:rPr lang="zh-TW" altLang="en-US" dirty="0" smtClean="0">
                  <a:latin typeface="DFKai-SB" panose="03000509000000000000" pitchFamily="65" charset="-120"/>
                  <a:ea typeface="DFKai-SB" panose="03000509000000000000" pitchFamily="65" charset="-120"/>
                </a:rPr>
                <a:t>推出</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了</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一系列</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在大灣</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區的惠港澳</a:t>
              </a:r>
              <a:r>
                <a:rPr kumimoji="0" lang="zh-TW"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政策</a:t>
              </a:r>
              <a:r>
                <a:rPr kumimoji="0" lang="zh-TW"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lang="zh-TW" altLang="en-US" dirty="0">
                  <a:solidFill>
                    <a:prstClr val="black"/>
                  </a:solidFill>
                  <a:latin typeface="DFKai-SB" panose="03000509000000000000" pitchFamily="65" charset="-120"/>
                  <a:ea typeface="DFKai-SB" panose="03000509000000000000" pitchFamily="65" charset="-120"/>
                </a:rPr>
                <a:t>例</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如</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endParaRPr kumimoji="0" lang="en-US" altLang="zh-CN" b="0" i="0" u="none" strike="noStrike" kern="0" cap="none" spc="0" normalizeH="0" baseline="0" noProof="0" dirty="0">
                <a:ln>
                  <a:noFill/>
                </a:ln>
                <a:solidFill>
                  <a:srgbClr val="404040"/>
                </a:solidFill>
                <a:effectLst/>
                <a:uLnTx/>
                <a:uFillTx/>
                <a:latin typeface="DFKai-SB" panose="03000509000000000000" pitchFamily="65" charset="-120"/>
                <a:ea typeface="DFKai-SB" panose="03000509000000000000" pitchFamily="65" charset="-120"/>
                <a:cs typeface="Helvetica" panose="020B0604020202020204" pitchFamily="34" charset="0"/>
              </a:endParaRPr>
            </a:p>
          </p:txBody>
        </p:sp>
        <p:sp>
          <p:nvSpPr>
            <p:cNvPr id="11" name="椭圆 10">
              <a:extLst>
                <a:ext uri="{FF2B5EF4-FFF2-40B4-BE49-F238E27FC236}">
                  <a16:creationId xmlns:a16="http://schemas.microsoft.com/office/drawing/2014/main" id="{F7329BE1-9EDB-4978-929E-4BEDC349F126}"/>
                </a:ext>
              </a:extLst>
            </p:cNvPr>
            <p:cNvSpPr/>
            <p:nvPr/>
          </p:nvSpPr>
          <p:spPr>
            <a:xfrm>
              <a:off x="5271836" y="1652192"/>
              <a:ext cx="215096" cy="215096"/>
            </a:xfrm>
            <a:prstGeom prst="ellipse">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2" name="椭圆 11">
              <a:extLst>
                <a:ext uri="{FF2B5EF4-FFF2-40B4-BE49-F238E27FC236}">
                  <a16:creationId xmlns:a16="http://schemas.microsoft.com/office/drawing/2014/main" id="{833D5767-FC7C-4AD9-8525-947E06BE8778}"/>
                </a:ext>
              </a:extLst>
            </p:cNvPr>
            <p:cNvSpPr/>
            <p:nvPr/>
          </p:nvSpPr>
          <p:spPr>
            <a:xfrm>
              <a:off x="5271836" y="2533429"/>
              <a:ext cx="215096" cy="2150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3" name="椭圆 12">
              <a:extLst>
                <a:ext uri="{FF2B5EF4-FFF2-40B4-BE49-F238E27FC236}">
                  <a16:creationId xmlns:a16="http://schemas.microsoft.com/office/drawing/2014/main" id="{0CD4A329-CA21-479E-B468-25403CAC0AAC}"/>
                </a:ext>
              </a:extLst>
            </p:cNvPr>
            <p:cNvSpPr/>
            <p:nvPr/>
          </p:nvSpPr>
          <p:spPr>
            <a:xfrm>
              <a:off x="5271836" y="3248413"/>
              <a:ext cx="215096" cy="215096"/>
            </a:xfrm>
            <a:prstGeom prst="ellipse">
              <a:avLst/>
            </a:prstGeom>
            <a:solidFill>
              <a:srgbClr val="FD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4" name="椭圆 13">
              <a:extLst>
                <a:ext uri="{FF2B5EF4-FFF2-40B4-BE49-F238E27FC236}">
                  <a16:creationId xmlns:a16="http://schemas.microsoft.com/office/drawing/2014/main" id="{9A90796E-3D3F-4D40-B3D7-B8E8ED2D8B01}"/>
                </a:ext>
              </a:extLst>
            </p:cNvPr>
            <p:cNvSpPr/>
            <p:nvPr/>
          </p:nvSpPr>
          <p:spPr>
            <a:xfrm>
              <a:off x="5271836" y="3963397"/>
              <a:ext cx="215096" cy="215096"/>
            </a:xfrm>
            <a:prstGeom prst="ellipse">
              <a:avLst/>
            </a:prstGeom>
            <a:solidFill>
              <a:srgbClr val="91D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5" name="内容占位符 2">
              <a:extLst>
                <a:ext uri="{FF2B5EF4-FFF2-40B4-BE49-F238E27FC236}">
                  <a16:creationId xmlns:a16="http://schemas.microsoft.com/office/drawing/2014/main" id="{A964C5C6-068D-4CF4-9027-0941EC0A0011}"/>
                </a:ext>
              </a:extLst>
            </p:cNvPr>
            <p:cNvSpPr txBox="1">
              <a:spLocks/>
            </p:cNvSpPr>
            <p:nvPr/>
          </p:nvSpPr>
          <p:spPr>
            <a:xfrm>
              <a:off x="5504737" y="1605871"/>
              <a:ext cx="5509491"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zh-TW"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支持大灣區</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的</a:t>
              </a:r>
              <a:r>
                <a:rPr kumimoji="0" lang="zh-TW"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政府機關和事業單位公開招聘港澳居民</a:t>
              </a:r>
              <a:r>
                <a:rPr kumimoji="0" lang="en-US" altLang="zh-TW"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16" name="内容占位符 2">
              <a:extLst>
                <a:ext uri="{FF2B5EF4-FFF2-40B4-BE49-F238E27FC236}">
                  <a16:creationId xmlns:a16="http://schemas.microsoft.com/office/drawing/2014/main" id="{65B74906-B80C-4067-8EA5-70A4BD97754E}"/>
                </a:ext>
              </a:extLst>
            </p:cNvPr>
            <p:cNvSpPr txBox="1">
              <a:spLocks/>
            </p:cNvSpPr>
            <p:nvPr/>
          </p:nvSpPr>
          <p:spPr>
            <a:xfrm>
              <a:off x="5522543" y="2452374"/>
              <a:ext cx="5509491"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zh-TW"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鼓勵港澳青年到大灣區內地</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九</a:t>
              </a:r>
              <a:r>
                <a:rPr kumimoji="0" lang="zh-TW"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市創新創業</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TW"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7" name="内容占位符 2">
              <a:extLst>
                <a:ext uri="{FF2B5EF4-FFF2-40B4-BE49-F238E27FC236}">
                  <a16:creationId xmlns:a16="http://schemas.microsoft.com/office/drawing/2014/main" id="{1C6272A4-ACB4-46E2-8BE9-19F0C3A1A22F}"/>
                </a:ext>
              </a:extLst>
            </p:cNvPr>
            <p:cNvSpPr txBox="1">
              <a:spLocks/>
            </p:cNvSpPr>
            <p:nvPr/>
          </p:nvSpPr>
          <p:spPr>
            <a:xfrm>
              <a:off x="5522541" y="3219358"/>
              <a:ext cx="5874717"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zh-TW"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港澳居民享有與內地居民同等的購房待遇</a:t>
              </a:r>
              <a:r>
                <a:rPr kumimoji="0" lang="en-US" altLang="zh-TW"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18" name="内容占位符 2">
              <a:extLst>
                <a:ext uri="{FF2B5EF4-FFF2-40B4-BE49-F238E27FC236}">
                  <a16:creationId xmlns:a16="http://schemas.microsoft.com/office/drawing/2014/main" id="{DE3AE295-E384-45DD-9DA6-DDAB9241DA7E}"/>
                </a:ext>
              </a:extLst>
            </p:cNvPr>
            <p:cNvSpPr txBox="1">
              <a:spLocks/>
            </p:cNvSpPr>
            <p:nvPr/>
          </p:nvSpPr>
          <p:spPr>
            <a:xfrm>
              <a:off x="5486932" y="3957776"/>
              <a:ext cx="5509491"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zh-TW"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完善港澳居民子女在廣東省接受教育政策</a:t>
              </a:r>
              <a:r>
                <a:rPr kumimoji="0" lang="en-US" altLang="zh-TW"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sp>
        <p:nvSpPr>
          <p:cNvPr id="20" name="矩形 19">
            <a:extLst>
              <a:ext uri="{FF2B5EF4-FFF2-40B4-BE49-F238E27FC236}">
                <a16:creationId xmlns:a16="http://schemas.microsoft.com/office/drawing/2014/main" id="{F1C52801-5252-4952-8356-940F10BD8213}"/>
              </a:ext>
            </a:extLst>
          </p:cNvPr>
          <p:cNvSpPr/>
          <p:nvPr/>
        </p:nvSpPr>
        <p:spPr>
          <a:xfrm>
            <a:off x="628677" y="463667"/>
            <a:ext cx="10502690"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大灣</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區的建設是在</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宋体" panose="02010600030101010101" pitchFamily="2" charset="-122"/>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一國兩制</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宋体" panose="02010600030101010101" pitchFamily="2" charset="-122"/>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方針和基本法框架內，發揮粵港澳綜合</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優勢。</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大灣區是在一個國家、兩種制度、三個關稅區、三種貨幣的條件下建設的，國際上沒有先例。</a:t>
            </a:r>
          </a:p>
        </p:txBody>
      </p:sp>
    </p:spTree>
    <p:extLst>
      <p:ext uri="{BB962C8B-B14F-4D97-AF65-F5344CB8AC3E}">
        <p14:creationId xmlns:p14="http://schemas.microsoft.com/office/powerpoint/2010/main" val="1770352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a:extLst>
              <a:ext uri="{FF2B5EF4-FFF2-40B4-BE49-F238E27FC236}">
                <a16:creationId xmlns:a16="http://schemas.microsoft.com/office/drawing/2014/main" id="{9298F8E6-4DA0-462C-BF17-A6F7E646E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76250"/>
            <a:ext cx="10872787" cy="613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120646" y="1673837"/>
            <a:ext cx="9405323" cy="4745915"/>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因美國次貸危機引發的</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2008</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年國際金融危機，對香港經濟造成了較大衝擊：出口增長明顯放緩，內部需求萎縮，失業率上升，中小企業融資困難，經營舉步維艱。</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    國家高度關注香港受到的影響，</a:t>
            </a:r>
            <a:r>
              <a:rPr kumimoji="0" lang="en-US"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2008</a:t>
            </a:r>
            <a:r>
              <a:rPr kumimoji="0" lang="zh-CN"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12</a:t>
            </a:r>
            <a:r>
              <a:rPr kumimoji="0" lang="zh-CN"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zh-CN" altLang="en-US"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推出支持香港經濟金融穩定發展的</a:t>
            </a:r>
            <a:r>
              <a:rPr kumimoji="0" lang="en-US"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14</a:t>
            </a:r>
            <a:r>
              <a:rPr kumimoji="0" lang="zh-CN"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項政策措施。</a:t>
            </a:r>
            <a:r>
              <a:rPr kumimoji="0" lang="en-US"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2009</a:t>
            </a:r>
            <a:r>
              <a:rPr kumimoji="0" lang="zh-CN"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CN"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推出包括中國人民銀行與香港金融管理局簽署</a:t>
            </a:r>
            <a:r>
              <a:rPr kumimoji="0" lang="en-US"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2000</a:t>
            </a:r>
            <a:r>
              <a:rPr kumimoji="0" lang="zh-CN"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億元人民幣貨幣互換協議在內的一系列政策舉措。此後，</a:t>
            </a:r>
            <a:r>
              <a:rPr kumimoji="0" lang="zh-CN" altLang="en-US"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中央又</a:t>
            </a:r>
            <a:r>
              <a:rPr kumimoji="0" lang="zh-CN" altLang="zh-CN" sz="28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宣</a:t>
            </a:r>
            <a:r>
              <a:rPr kumimoji="0" lang="zh-CN" altLang="en-US" sz="28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布</a:t>
            </a:r>
            <a:r>
              <a:rPr kumimoji="0" lang="zh-CN" altLang="zh-CN" sz="2800" b="0" i="0" u="none" strike="noStrike" kern="0" cap="none" spc="0" normalizeH="0" baseline="0" noProof="0" dirty="0" smtClean="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多</a:t>
            </a:r>
            <a:r>
              <a:rPr kumimoji="0" lang="zh-CN" altLang="zh-CN" sz="28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項支持香港發展經濟、改善民生，加強與內地交流合作的政策</a:t>
            </a:r>
            <a:r>
              <a:rPr kumimoji="0" lang="zh-CN" altLang="zh-CN" sz="2800" b="0" i="0" u="none" strike="noStrike" kern="0" cap="none" spc="0" normalizeH="0" baseline="0" noProof="0" dirty="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rPr>
              <a:t>措施</a:t>
            </a:r>
            <a:r>
              <a:rPr kumimoji="0" lang="zh-CN" altLang="zh-CN" sz="2800" b="0" i="0" u="none" strike="noStrike" kern="0" cap="none" spc="0" normalizeH="0" baseline="0" noProof="0" dirty="0" smtClean="0">
                <a:ln>
                  <a:noFill/>
                </a:ln>
                <a:solidFill>
                  <a:srgbClr val="292929"/>
                </a:solidFill>
                <a:effectLst/>
                <a:uLnTx/>
                <a:uFillTx/>
                <a:latin typeface="DFKai-SB" panose="03000509000000000000" pitchFamily="65" charset="-120"/>
                <a:ea typeface="DFKai-SB" panose="03000509000000000000" pitchFamily="65" charset="-120"/>
                <a:cs typeface="宋体" panose="02010600030101010101" pitchFamily="2" charset="-122"/>
              </a:rPr>
              <a:t>。</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grpSp>
        <p:nvGrpSpPr>
          <p:cNvPr id="11" name="组合 38">
            <a:extLst>
              <a:ext uri="{FF2B5EF4-FFF2-40B4-BE49-F238E27FC236}">
                <a16:creationId xmlns:a16="http://schemas.microsoft.com/office/drawing/2014/main" id="{48208183-28E7-481D-82C3-607E66278259}"/>
              </a:ext>
            </a:extLst>
          </p:cNvPr>
          <p:cNvGrpSpPr>
            <a:grpSpLocks/>
          </p:cNvGrpSpPr>
          <p:nvPr/>
        </p:nvGrpSpPr>
        <p:grpSpPr bwMode="auto">
          <a:xfrm>
            <a:off x="1044287" y="771454"/>
            <a:ext cx="1857663" cy="647700"/>
            <a:chOff x="4225771" y="1065320"/>
            <a:chExt cx="895882" cy="947506"/>
          </a:xfrm>
        </p:grpSpPr>
        <p:sp>
          <p:nvSpPr>
            <p:cNvPr id="12" name="矩形 11">
              <a:extLst>
                <a:ext uri="{FF2B5EF4-FFF2-40B4-BE49-F238E27FC236}">
                  <a16:creationId xmlns:a16="http://schemas.microsoft.com/office/drawing/2014/main" id="{5BA72705-94D0-4142-ABB1-3DA5CDC4FBD7}"/>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13" name="矩形 12">
              <a:extLst>
                <a:ext uri="{FF2B5EF4-FFF2-40B4-BE49-F238E27FC236}">
                  <a16:creationId xmlns:a16="http://schemas.microsoft.com/office/drawing/2014/main" id="{B6E7F8B9-0E57-46F7-9924-FF1843EEB0E8}"/>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grpSp>
      <p:sp>
        <p:nvSpPr>
          <p:cNvPr id="14" name="文本框 42">
            <a:extLst>
              <a:ext uri="{FF2B5EF4-FFF2-40B4-BE49-F238E27FC236}">
                <a16:creationId xmlns:a16="http://schemas.microsoft.com/office/drawing/2014/main" id="{3A5E6485-0A8A-4D78-84DC-58DB7839A4C1}"/>
              </a:ext>
            </a:extLst>
          </p:cNvPr>
          <p:cNvSpPr txBox="1">
            <a:spLocks noChangeArrowheads="1"/>
          </p:cNvSpPr>
          <p:nvPr/>
        </p:nvSpPr>
        <p:spPr bwMode="auto">
          <a:xfrm>
            <a:off x="623888" y="699257"/>
            <a:ext cx="24823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參考</a:t>
            </a:r>
            <a:r>
              <a:rPr kumimoji="0" lang="zh-CN" altLang="en-US" sz="3600" b="1"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資料</a:t>
            </a:r>
            <a:endParaRPr kumimoji="0" lang="zh-CN" altLang="en-US" sz="3600" b="1" i="0" u="none" strike="noStrike" kern="1200" cap="none" spc="0" normalizeH="0" baseline="0" noProof="0" dirty="0">
              <a:ln>
                <a:noFill/>
              </a:ln>
              <a:solidFill>
                <a:srgbClr val="0D0D0D"/>
              </a:solidFill>
              <a:effectLst/>
              <a:uLnTx/>
              <a:uFillTx/>
              <a:latin typeface="標楷體" panose="03000509000000000000" pitchFamily="65" charset="-120"/>
              <a:ea typeface="標楷體" panose="03000509000000000000" pitchFamily="65" charset="-120"/>
              <a:cs typeface="+mn-cs"/>
            </a:endParaRPr>
          </a:p>
        </p:txBody>
      </p:sp>
      <p:sp>
        <p:nvSpPr>
          <p:cNvPr id="16" name="标题 1">
            <a:extLst>
              <a:ext uri="{FF2B5EF4-FFF2-40B4-BE49-F238E27FC236}">
                <a16:creationId xmlns:a16="http://schemas.microsoft.com/office/drawing/2014/main" id="{5FEB9921-FC0C-4768-BE4D-3ED82386B779}"/>
              </a:ext>
            </a:extLst>
          </p:cNvPr>
          <p:cNvSpPr txBox="1">
            <a:spLocks noChangeArrowheads="1"/>
          </p:cNvSpPr>
          <p:nvPr/>
        </p:nvSpPr>
        <p:spPr bwMode="auto">
          <a:xfrm>
            <a:off x="3441910" y="739594"/>
            <a:ext cx="691199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支持香港應對國際金融危機</a:t>
            </a:r>
          </a:p>
        </p:txBody>
      </p:sp>
      <p:sp>
        <p:nvSpPr>
          <p:cNvPr id="17" name="Freeform 5">
            <a:extLst>
              <a:ext uri="{FF2B5EF4-FFF2-40B4-BE49-F238E27FC236}">
                <a16:creationId xmlns:a16="http://schemas.microsoft.com/office/drawing/2014/main" id="{0DA40C30-D44A-4585-89ED-167E6D459EAC}"/>
              </a:ext>
            </a:extLst>
          </p:cNvPr>
          <p:cNvSpPr/>
          <p:nvPr/>
        </p:nvSpPr>
        <p:spPr bwMode="auto">
          <a:xfrm>
            <a:off x="2901951" y="85491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8" name="灯片编号占位符 2">
            <a:extLst>
              <a:ext uri="{FF2B5EF4-FFF2-40B4-BE49-F238E27FC236}">
                <a16:creationId xmlns:a16="http://schemas.microsoft.com/office/drawing/2014/main" id="{054E91A0-A8A2-4423-BE25-437B48C5DF3C}"/>
              </a:ext>
            </a:extLst>
          </p:cNvPr>
          <p:cNvSpPr txBox="1">
            <a:spLocks/>
          </p:cNvSpPr>
          <p:nvPr/>
        </p:nvSpPr>
        <p:spPr>
          <a:xfrm>
            <a:off x="11275383" y="633587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4</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1383345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2FBC2E8-2CB9-42D5-9BEE-CB87C66E5EA6}"/>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矩形 2">
            <a:extLst>
              <a:ext uri="{FF2B5EF4-FFF2-40B4-BE49-F238E27FC236}">
                <a16:creationId xmlns:a16="http://schemas.microsoft.com/office/drawing/2014/main" id="{B0260588-5C96-4023-AF3D-88DE9219D084}"/>
              </a:ext>
            </a:extLst>
          </p:cNvPr>
          <p:cNvSpPr/>
          <p:nvPr/>
        </p:nvSpPr>
        <p:spPr>
          <a:xfrm>
            <a:off x="1131406" y="1509893"/>
            <a:ext cx="9862686" cy="4247317"/>
          </a:xfrm>
          <a:prstGeom prst="rect">
            <a:avLst/>
          </a:prstGeom>
        </p:spPr>
        <p:txBody>
          <a:bodyPr wrap="square">
            <a:spAutoFit/>
          </a:bodyPr>
          <a:lstStyle/>
          <a:p>
            <a:pPr lvl="0" defTabSz="457200">
              <a:lnSpc>
                <a:spcPct val="150000"/>
              </a:lnSpc>
              <a:defRPr/>
            </a:pPr>
            <a:r>
              <a:rPr kumimoji="0" lang="zh-CN" altLang="en-US" sz="36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國家</a:t>
            </a:r>
            <a:r>
              <a:rPr kumimoji="0" lang="zh-CN" altLang="en-US" sz="36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改革開放之初，港商率先響應，踴躍北上</a:t>
            </a:r>
            <a:r>
              <a:rPr kumimoji="0" lang="zh-CN" altLang="en-US" sz="36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投資</a:t>
            </a:r>
            <a:r>
              <a:rPr lang="zh-TW" altLang="en-US" sz="3600" kern="0" dirty="0">
                <a:latin typeface="DFKai-SB" panose="03000509000000000000" pitchFamily="65" charset="-120"/>
                <a:ea typeface="DFKai-SB" panose="03000509000000000000" pitchFamily="65" charset="-120"/>
                <a:cs typeface="宋体" panose="02010600030101010101" pitchFamily="2" charset="-122"/>
              </a:rPr>
              <a:t>創</a:t>
            </a:r>
            <a:r>
              <a:rPr kumimoji="0" lang="zh-CN" altLang="en-US" sz="36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業</a:t>
            </a:r>
            <a:r>
              <a:rPr kumimoji="0" lang="zh-CN" altLang="en-US" sz="36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a:t>
            </a:r>
            <a:r>
              <a:rPr kumimoji="0" lang="zh-CN" altLang="zh-CN" sz="36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不僅為內地經濟發展注入了資金，而且</a:t>
            </a:r>
            <a:r>
              <a:rPr kumimoji="0" lang="zh-CN" altLang="en-US" sz="36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引入了先進的生產設備、技術和管理方式，同時帶動了</a:t>
            </a:r>
            <a:r>
              <a:rPr kumimoji="0" lang="zh-CN" altLang="zh-CN" sz="36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國際資本</a:t>
            </a:r>
            <a:r>
              <a:rPr kumimoji="0" lang="zh-CN" altLang="zh-CN" sz="36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紛至</a:t>
            </a:r>
            <a:r>
              <a:rPr lang="zh-CN" altLang="en-US" sz="3600" kern="0" dirty="0" smtClean="0">
                <a:latin typeface="DFKai-SB" panose="03000509000000000000" pitchFamily="65" charset="-120"/>
                <a:ea typeface="DFKai-SB" panose="03000509000000000000" pitchFamily="65" charset="-120"/>
                <a:cs typeface="宋体" panose="02010600030101010101" pitchFamily="2" charset="-122"/>
              </a:rPr>
              <a:t>沓</a:t>
            </a:r>
            <a:r>
              <a:rPr kumimoji="0" lang="zh-CN" altLang="zh-CN" sz="3600" b="0" i="0" u="none" strike="noStrike" kern="0" cap="none" spc="0" normalizeH="0" baseline="0" noProof="0" dirty="0" smtClean="0">
                <a:ln>
                  <a:noFill/>
                </a:ln>
                <a:effectLst/>
                <a:uLnTx/>
                <a:uFillTx/>
                <a:latin typeface="DFKai-SB" panose="03000509000000000000" pitchFamily="65" charset="-120"/>
                <a:ea typeface="DFKai-SB" panose="03000509000000000000" pitchFamily="65" charset="-120"/>
                <a:cs typeface="宋体" panose="02010600030101010101" pitchFamily="2" charset="-122"/>
              </a:rPr>
              <a:t>來</a:t>
            </a:r>
            <a:r>
              <a:rPr kumimoji="0" lang="zh-CN" altLang="en-US" sz="36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。長期以來，香港一直是內地最大的投資來源地。</a:t>
            </a:r>
          </a:p>
        </p:txBody>
      </p:sp>
      <p:sp>
        <p:nvSpPr>
          <p:cNvPr id="4" name="标题 1">
            <a:extLst>
              <a:ext uri="{FF2B5EF4-FFF2-40B4-BE49-F238E27FC236}">
                <a16:creationId xmlns:a16="http://schemas.microsoft.com/office/drawing/2014/main" id="{8E35C515-6728-46B2-9504-330B301BF38F}"/>
              </a:ext>
            </a:extLst>
          </p:cNvPr>
          <p:cNvSpPr txBox="1">
            <a:spLocks noChangeArrowheads="1"/>
          </p:cNvSpPr>
          <p:nvPr/>
        </p:nvSpPr>
        <p:spPr bwMode="auto">
          <a:xfrm>
            <a:off x="3937633" y="503700"/>
            <a:ext cx="3926207" cy="8309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4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lt"/>
              </a:rPr>
              <a:t>積極投資</a:t>
            </a:r>
            <a:r>
              <a:rPr lang="zh-TW" altLang="en-US" sz="4800" b="1" dirty="0">
                <a:latin typeface="DFKai-SB" panose="03000509000000000000" pitchFamily="65" charset="-120"/>
                <a:ea typeface="DFKai-SB" panose="03000509000000000000" pitchFamily="65" charset="-120"/>
                <a:sym typeface="+mn-lt"/>
              </a:rPr>
              <a:t>創</a:t>
            </a:r>
            <a:r>
              <a:rPr kumimoji="0" lang="zh-CN" altLang="en-US" sz="4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lt"/>
              </a:rPr>
              <a:t>業</a:t>
            </a:r>
            <a:endPar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592294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B1BA1F2E-B550-4BC3-A1C9-93677FA96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76250"/>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灯片编号占位符 1">
            <a:extLst>
              <a:ext uri="{FF2B5EF4-FFF2-40B4-BE49-F238E27FC236}">
                <a16:creationId xmlns:a16="http://schemas.microsoft.com/office/drawing/2014/main" id="{2D77F8DF-7CF9-41AB-900A-099146BD4314}"/>
              </a:ext>
            </a:extLst>
          </p:cNvPr>
          <p:cNvSpPr>
            <a:spLocks noGrp="1"/>
          </p:cNvSpPr>
          <p:nvPr>
            <p:ph type="sldNum" sz="quarter" idx="4294967295"/>
          </p:nvPr>
        </p:nvSpPr>
        <p:spPr>
          <a:xfrm>
            <a:off x="10953978" y="6293196"/>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5" name="文本框 4"/>
          <p:cNvSpPr txBox="1"/>
          <p:nvPr/>
        </p:nvSpPr>
        <p:spPr>
          <a:xfrm>
            <a:off x="1283882" y="2840836"/>
            <a:ext cx="9359734" cy="2996974"/>
          </a:xfrm>
          <a:prstGeom prst="rect">
            <a:avLst/>
          </a:prstGeom>
          <a:noFill/>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1980</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日，第一家合資企業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北京航空食品有限公司成立。投資雙方分別為：中國民用航空北京管理局，佔股</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51%</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香港</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投資者</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中國航空食品有限公司，佔股</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49%</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。此後</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，無數港商北上，在內地投資興業。</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3" name="Group 2"/>
          <p:cNvGrpSpPr/>
          <p:nvPr/>
        </p:nvGrpSpPr>
        <p:grpSpPr>
          <a:xfrm>
            <a:off x="888546" y="593294"/>
            <a:ext cx="2296032" cy="679560"/>
            <a:chOff x="888546" y="593294"/>
            <a:chExt cx="2296032" cy="679560"/>
          </a:xfrm>
        </p:grpSpPr>
        <p:grpSp>
          <p:nvGrpSpPr>
            <p:cNvPr id="16"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22"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23"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grpSp>
        <p:sp>
          <p:nvSpPr>
            <p:cNvPr id="24"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96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舉隅</a:t>
              </a:r>
              <a:endParaRPr kumimoji="0" lang="zh-CN" altLang="en-US" sz="3600" b="0" i="0" u="none" strike="noStrike" kern="1200" cap="none" spc="0" normalizeH="0" baseline="0" noProof="0" dirty="0">
                <a:ln>
                  <a:noFill/>
                </a:ln>
                <a:solidFill>
                  <a:srgbClr val="0D0D0D"/>
                </a:solidFill>
                <a:effectLst/>
                <a:uLnTx/>
                <a:uFillTx/>
                <a:latin typeface="標楷體" panose="03000509000000000000" pitchFamily="65" charset="-120"/>
                <a:ea typeface="標楷體" panose="03000509000000000000" pitchFamily="65" charset="-120"/>
                <a:cs typeface="+mn-cs"/>
              </a:endParaRPr>
            </a:p>
          </p:txBody>
        </p:sp>
      </p:grpSp>
      <p:sp>
        <p:nvSpPr>
          <p:cNvPr id="18" name="标题 1">
            <a:extLst>
              <a:ext uri="{FF2B5EF4-FFF2-40B4-BE49-F238E27FC236}">
                <a16:creationId xmlns:a16="http://schemas.microsoft.com/office/drawing/2014/main" id="{20B1E280-316F-4233-9FC2-CC9F891554EA}"/>
              </a:ext>
            </a:extLst>
          </p:cNvPr>
          <p:cNvSpPr txBox="1">
            <a:spLocks noChangeArrowheads="1"/>
          </p:cNvSpPr>
          <p:nvPr/>
        </p:nvSpPr>
        <p:spPr bwMode="auto">
          <a:xfrm>
            <a:off x="3207187" y="1768670"/>
            <a:ext cx="6503505" cy="70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內地第一家合資企業</a:t>
            </a:r>
          </a:p>
        </p:txBody>
      </p:sp>
      <p:sp>
        <p:nvSpPr>
          <p:cNvPr id="25" name="Freeform 5">
            <a:extLst>
              <a:ext uri="{FF2B5EF4-FFF2-40B4-BE49-F238E27FC236}">
                <a16:creationId xmlns:a16="http://schemas.microsoft.com/office/drawing/2014/main" id="{D11638B5-B6D7-45FF-9DC4-504DEC7A2335}"/>
              </a:ext>
            </a:extLst>
          </p:cNvPr>
          <p:cNvSpPr/>
          <p:nvPr/>
        </p:nvSpPr>
        <p:spPr bwMode="auto">
          <a:xfrm>
            <a:off x="2485008" y="189940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Tree>
    <p:extLst>
      <p:ext uri="{BB962C8B-B14F-4D97-AF65-F5344CB8AC3E}">
        <p14:creationId xmlns:p14="http://schemas.microsoft.com/office/powerpoint/2010/main" val="14605577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086787" y="296645"/>
            <a:ext cx="3877985" cy="830997"/>
          </a:xfrm>
        </p:spPr>
        <p:txBody>
          <a:bodyPr wrap="none">
            <a:spAutoFit/>
          </a:bodyPr>
          <a:lstStyle/>
          <a:p>
            <a:pPr marL="0" indent="0">
              <a:buNone/>
            </a:pPr>
            <a:r>
              <a:rPr lang="zh-CN" altLang="zh-CN" sz="4800" b="1" dirty="0" smtClean="0">
                <a:latin typeface="DFKai-SB" panose="03000509000000000000" pitchFamily="65" charset="-120"/>
                <a:ea typeface="DFKai-SB" panose="03000509000000000000" pitchFamily="65" charset="-120"/>
              </a:rPr>
              <a:t>合資高速公路</a:t>
            </a:r>
            <a:endParaRPr lang="zh-CN" altLang="en-US" sz="4800" b="1" dirty="0">
              <a:latin typeface="DFKai-SB" panose="03000509000000000000" pitchFamily="65" charset="-120"/>
              <a:ea typeface="DFKai-SB" panose="03000509000000000000" pitchFamily="65" charset="-120"/>
            </a:endParaRPr>
          </a:p>
        </p:txBody>
      </p:sp>
      <p:sp>
        <p:nvSpPr>
          <p:cNvPr id="2" name="灯片编号占位符 1">
            <a:extLst>
              <a:ext uri="{FF2B5EF4-FFF2-40B4-BE49-F238E27FC236}">
                <a16:creationId xmlns:a16="http://schemas.microsoft.com/office/drawing/2014/main" id="{973D4D6F-D399-4DFE-8406-B63F37EDD1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5" name="矩形 4"/>
          <p:cNvSpPr/>
          <p:nvPr/>
        </p:nvSpPr>
        <p:spPr>
          <a:xfrm>
            <a:off x="814640" y="1535140"/>
            <a:ext cx="6496823" cy="4573560"/>
          </a:xfrm>
          <a:prstGeom prst="rect">
            <a:avLst/>
          </a:prstGeom>
        </p:spPr>
        <p:txBody>
          <a:bodyPr wrap="square">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en-US" altLang="zh-CN" sz="3200" b="0" i="0" u="none" strike="noStrike" kern="1200" cap="none" spc="0" normalizeH="0" baseline="0" noProof="0" dirty="0" smtClean="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1997</a:t>
            </a:r>
            <a:r>
              <a:rPr kumimoji="0" lang="zh-CN" altLang="en-US" sz="3200" b="0" i="0" u="none" strike="noStrike" kern="1200" cap="none" spc="0" normalizeH="0" baseline="0" noProof="0" dirty="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200" b="0" i="0" u="none" strike="noStrike" kern="1200" cap="none" spc="0" normalizeH="0" baseline="0" noProof="0" dirty="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7</a:t>
            </a:r>
            <a:r>
              <a:rPr kumimoji="0" lang="zh-CN" altLang="en-US" sz="3200" b="0" i="0" u="none" strike="noStrike" kern="1200" cap="none" spc="0" normalizeH="0" baseline="0" noProof="0" dirty="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3200" b="0" i="0" u="none" strike="noStrike" kern="1200" cap="none" spc="0" normalizeH="0" baseline="0" noProof="0" dirty="0" smtClean="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3200" b="0" i="0" u="none" strike="noStrike" kern="1200" cap="none" spc="0" normalizeH="0" baseline="0" noProof="0" dirty="0" smtClean="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日，廣深高速公路全線正式通車營運，是我國第一條粵港合作修建的高速公路，全長</a:t>
            </a:r>
            <a:r>
              <a:rPr kumimoji="0" lang="en-US" altLang="zh-CN" sz="3200" b="0" i="0" u="none" strike="noStrike" kern="1200" cap="none" spc="0" normalizeH="0" baseline="0" noProof="0" dirty="0" smtClean="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122.8</a:t>
            </a:r>
            <a:r>
              <a:rPr kumimoji="0" lang="zh-CN" altLang="en-US" sz="3200" b="0" i="0" u="none" strike="noStrike" kern="1200" cap="none" spc="0" normalizeH="0" baseline="0" noProof="0" dirty="0" smtClean="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公里，成為聯繫廣州、深圳、東莞和香港的重要通道，至今仍是中國最繁忙的高速公路之一，被譽為</a:t>
            </a:r>
            <a:r>
              <a:rPr kumimoji="0" lang="zh-TW" altLang="zh-HK"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珠三角黃金通道</a:t>
            </a:r>
            <a:r>
              <a:rPr kumimoji="0" lang="zh-TW" altLang="zh-HK"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图片 8"/>
          <p:cNvPicPr>
            <a:picLocks noChangeAspect="1"/>
          </p:cNvPicPr>
          <p:nvPr/>
        </p:nvPicPr>
        <p:blipFill>
          <a:blip r:embed="rId3"/>
          <a:stretch>
            <a:fillRect/>
          </a:stretch>
        </p:blipFill>
        <p:spPr>
          <a:xfrm>
            <a:off x="7829400" y="2604469"/>
            <a:ext cx="3520505" cy="2385269"/>
          </a:xfrm>
          <a:prstGeom prst="rect">
            <a:avLst/>
          </a:prstGeom>
        </p:spPr>
      </p:pic>
      <p:sp>
        <p:nvSpPr>
          <p:cNvPr id="10" name="矩形 9"/>
          <p:cNvSpPr/>
          <p:nvPr/>
        </p:nvSpPr>
        <p:spPr>
          <a:xfrm>
            <a:off x="8674080" y="4989738"/>
            <a:ext cx="203132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廣深高速公路</a:t>
            </a:r>
            <a:endPar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grpSp>
        <p:nvGrpSpPr>
          <p:cNvPr id="8" name="Group 7"/>
          <p:cNvGrpSpPr/>
          <p:nvPr/>
        </p:nvGrpSpPr>
        <p:grpSpPr>
          <a:xfrm>
            <a:off x="565259" y="372363"/>
            <a:ext cx="2296032" cy="679560"/>
            <a:chOff x="888546" y="593294"/>
            <a:chExt cx="2296032" cy="679560"/>
          </a:xfrm>
        </p:grpSpPr>
        <p:grpSp>
          <p:nvGrpSpPr>
            <p:cNvPr id="11"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13"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14"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grpSp>
        <p:sp>
          <p:nvSpPr>
            <p:cNvPr id="12"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96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舉隅</a:t>
              </a:r>
              <a:endParaRPr kumimoji="0" lang="zh-CN" altLang="en-US" sz="3600" b="0" i="0" u="none" strike="noStrike" kern="1200" cap="none" spc="0" normalizeH="0" baseline="0" noProof="0" dirty="0">
                <a:ln>
                  <a:noFill/>
                </a:ln>
                <a:solidFill>
                  <a:srgbClr val="0D0D0D"/>
                </a:solidFill>
                <a:effectLst/>
                <a:uLnTx/>
                <a:uFillTx/>
                <a:latin typeface="標楷體" panose="03000509000000000000" pitchFamily="65" charset="-120"/>
                <a:ea typeface="標楷體" panose="03000509000000000000" pitchFamily="65" charset="-120"/>
                <a:cs typeface="+mn-cs"/>
              </a:endParaRPr>
            </a:p>
          </p:txBody>
        </p:sp>
      </p:grpSp>
    </p:spTree>
    <p:extLst>
      <p:ext uri="{BB962C8B-B14F-4D97-AF65-F5344CB8AC3E}">
        <p14:creationId xmlns:p14="http://schemas.microsoft.com/office/powerpoint/2010/main" val="1723683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45A2C60A-9483-4291-8463-145AB733F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94538"/>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灯片编号占位符 1">
            <a:extLst>
              <a:ext uri="{FF2B5EF4-FFF2-40B4-BE49-F238E27FC236}">
                <a16:creationId xmlns:a16="http://schemas.microsoft.com/office/drawing/2014/main" id="{1C1C3DAF-A126-4332-B5C9-63327D158210}"/>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000" b="0" i="0" u="none" strike="noStrike" kern="1200" cap="none" spc="0" normalizeH="0" baseline="0" noProof="0">
              <a:ln>
                <a:noFill/>
              </a:ln>
              <a:solidFill>
                <a:prstClr val="black"/>
              </a:solidFill>
              <a:effectLst/>
              <a:uLnTx/>
              <a:uFillTx/>
              <a:latin typeface="Garamond" panose="02020404030301010803"/>
              <a:cs typeface="+mn-cs"/>
            </a:endParaRPr>
          </a:p>
        </p:txBody>
      </p:sp>
      <p:sp>
        <p:nvSpPr>
          <p:cNvPr id="4" name="矩形 3"/>
          <p:cNvSpPr/>
          <p:nvPr/>
        </p:nvSpPr>
        <p:spPr>
          <a:xfrm>
            <a:off x="1311231" y="2245304"/>
            <a:ext cx="9498099" cy="3416320"/>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rPr>
              <a:t>    </a:t>
            </a:r>
            <a:r>
              <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1982</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月，南洋商業銀行深圳分行開業，成為改革開放以後內地引進的第一家港資銀行分行。</a:t>
            </a:r>
            <a:endPar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恒生銀行、東亞銀行、渣打銀行等紛紛在內地設立分支</a:t>
            </a:r>
            <a:r>
              <a:rPr kumimoji="0" lang="zh-CN" altLang="en-US" sz="3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機</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構</a:t>
            </a:r>
            <a:r>
              <a:rPr kumimoji="0" lang="zh-CN" altLang="en-US" sz="3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香港與內地金融聯繫日益密切。</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4" name="标题 1">
            <a:extLst>
              <a:ext uri="{FF2B5EF4-FFF2-40B4-BE49-F238E27FC236}">
                <a16:creationId xmlns:a16="http://schemas.microsoft.com/office/drawing/2014/main" id="{44A5E2D4-713A-42DA-ACB3-A653DEDF9D66}"/>
              </a:ext>
            </a:extLst>
          </p:cNvPr>
          <p:cNvSpPr txBox="1">
            <a:spLocks noChangeArrowheads="1"/>
          </p:cNvSpPr>
          <p:nvPr/>
        </p:nvSpPr>
        <p:spPr bwMode="auto">
          <a:xfrm>
            <a:off x="3020384" y="1157611"/>
            <a:ext cx="6988140" cy="7571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第一家港資銀行分行</a:t>
            </a:r>
          </a:p>
        </p:txBody>
      </p:sp>
      <p:sp>
        <p:nvSpPr>
          <p:cNvPr id="15" name="Freeform 5">
            <a:extLst>
              <a:ext uri="{FF2B5EF4-FFF2-40B4-BE49-F238E27FC236}">
                <a16:creationId xmlns:a16="http://schemas.microsoft.com/office/drawing/2014/main" id="{FAED2C29-3256-417D-86F8-268E1F08DBA2}"/>
              </a:ext>
            </a:extLst>
          </p:cNvPr>
          <p:cNvSpPr/>
          <p:nvPr/>
        </p:nvSpPr>
        <p:spPr bwMode="auto">
          <a:xfrm>
            <a:off x="2079408" y="131604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grpSp>
        <p:nvGrpSpPr>
          <p:cNvPr id="7" name="Group 6"/>
          <p:cNvGrpSpPr/>
          <p:nvPr/>
        </p:nvGrpSpPr>
        <p:grpSpPr>
          <a:xfrm>
            <a:off x="391844" y="71717"/>
            <a:ext cx="2296032" cy="679560"/>
            <a:chOff x="888546" y="593294"/>
            <a:chExt cx="2296032" cy="679560"/>
          </a:xfrm>
        </p:grpSpPr>
        <p:grpSp>
          <p:nvGrpSpPr>
            <p:cNvPr id="8"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10"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11"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grpSp>
        <p:sp>
          <p:nvSpPr>
            <p:cNvPr id="9"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96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舉隅</a:t>
              </a:r>
              <a:endParaRPr kumimoji="0" lang="zh-CN" altLang="en-US" sz="3600" b="0" i="0" u="none" strike="noStrike" kern="1200" cap="none" spc="0" normalizeH="0" baseline="0" noProof="0" dirty="0">
                <a:ln>
                  <a:noFill/>
                </a:ln>
                <a:solidFill>
                  <a:srgbClr val="0D0D0D"/>
                </a:solidFill>
                <a:effectLst/>
                <a:uLnTx/>
                <a:uFillTx/>
                <a:latin typeface="標楷體" panose="03000509000000000000" pitchFamily="65" charset="-120"/>
                <a:ea typeface="標楷體" panose="03000509000000000000" pitchFamily="65" charset="-120"/>
                <a:cs typeface="+mn-cs"/>
              </a:endParaRPr>
            </a:p>
          </p:txBody>
        </p:sp>
      </p:grpSp>
    </p:spTree>
    <p:extLst>
      <p:ext uri="{BB962C8B-B14F-4D97-AF65-F5344CB8AC3E}">
        <p14:creationId xmlns:p14="http://schemas.microsoft.com/office/powerpoint/2010/main" val="28551974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58051" y="352030"/>
            <a:ext cx="4392706" cy="897039"/>
          </a:xfrm>
        </p:spPr>
        <p:txBody>
          <a:bodyPr>
            <a:normAutofit/>
          </a:bodyPr>
          <a:lstStyle/>
          <a:p>
            <a:pPr marL="0" indent="0" algn="ctr">
              <a:buNone/>
            </a:pPr>
            <a:r>
              <a:rPr lang="zh-CN" altLang="en-US" sz="4800" b="1" dirty="0" smtClean="0">
                <a:latin typeface="DFKai-SB" panose="03000509000000000000" pitchFamily="65" charset="-120"/>
                <a:ea typeface="DFKai-SB" panose="03000509000000000000" pitchFamily="65" charset="-120"/>
              </a:rPr>
              <a:t>合資飯店</a:t>
            </a:r>
            <a:endParaRPr lang="zh-CN" altLang="en-US" sz="4800" b="1" dirty="0">
              <a:latin typeface="DFKai-SB" panose="03000509000000000000" pitchFamily="65" charset="-120"/>
              <a:ea typeface="DFKai-SB" panose="03000509000000000000" pitchFamily="65" charset="-120"/>
            </a:endParaRPr>
          </a:p>
        </p:txBody>
      </p:sp>
      <p:sp>
        <p:nvSpPr>
          <p:cNvPr id="7" name="灯片编号占位符 6">
            <a:extLst>
              <a:ext uri="{FF2B5EF4-FFF2-40B4-BE49-F238E27FC236}">
                <a16:creationId xmlns:a16="http://schemas.microsoft.com/office/drawing/2014/main" id="{FF7CE668-D431-4D6B-B33B-8A4D1610559F}"/>
              </a:ext>
            </a:extLst>
          </p:cNvPr>
          <p:cNvSpPr>
            <a:spLocks noGrp="1"/>
          </p:cNvSpPr>
          <p:nvPr>
            <p:ph type="sldNum" sz="quarter" idx="12"/>
          </p:nvPr>
        </p:nvSpPr>
        <p:spPr>
          <a:xfrm>
            <a:off x="10902541" y="6293366"/>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6" name="文本框 5"/>
          <p:cNvSpPr txBox="1"/>
          <p:nvPr/>
        </p:nvSpPr>
        <p:spPr>
          <a:xfrm>
            <a:off x="7918267" y="5673035"/>
            <a:ext cx="191067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廣州白天鵝賓館</a:t>
            </a:r>
            <a:endPar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矩形 4"/>
          <p:cNvSpPr/>
          <p:nvPr/>
        </p:nvSpPr>
        <p:spPr>
          <a:xfrm>
            <a:off x="790508" y="1647858"/>
            <a:ext cx="6127177" cy="3318473"/>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rPr>
              <a:t>   </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白天鵝賓館由霍英東先生與廣東省人民政府投資合作興建而成，酒店於</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1983</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開業，是中國第一家合資的五星級賓館。</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586" y="1647858"/>
            <a:ext cx="3181017" cy="4025177"/>
          </a:xfrm>
          <a:prstGeom prst="rect">
            <a:avLst/>
          </a:prstGeom>
        </p:spPr>
      </p:pic>
      <p:sp>
        <p:nvSpPr>
          <p:cNvPr id="8" name="Rectangle 7"/>
          <p:cNvSpPr/>
          <p:nvPr/>
        </p:nvSpPr>
        <p:spPr>
          <a:xfrm>
            <a:off x="7854733" y="5924034"/>
            <a:ext cx="2037737" cy="369332"/>
          </a:xfrm>
          <a:prstGeom prst="rect">
            <a:avLst/>
          </a:prstGeom>
        </p:spPr>
        <p:txBody>
          <a:bodyPr wrap="none">
            <a:spAutoFit/>
          </a:bodyPr>
          <a:lstStyle/>
          <a:p>
            <a:r>
              <a:rPr lang="en-US" dirty="0" smtClean="0">
                <a:latin typeface="Times New Roman" panose="02020603050405020304" pitchFamily="18" charset="0"/>
                <a:ea typeface="PMingLiU" panose="02020500000000000000" pitchFamily="18" charset="-120"/>
                <a:cs typeface="Times New Roman" panose="02020603050405020304" pitchFamily="18" charset="0"/>
              </a:rPr>
              <a:t> </a:t>
            </a:r>
            <a:r>
              <a:rPr lang="zh-TW" altLang="en-US" sz="1400" b="1" dirty="0">
                <a:latin typeface="DFKai-SB" panose="03000509000000000000" pitchFamily="65" charset="-120"/>
                <a:ea typeface="DFKai-SB" panose="03000509000000000000" pitchFamily="65" charset="-120"/>
                <a:cs typeface="Times New Roman" panose="02020603050405020304" pitchFamily="18" charset="0"/>
              </a:rPr>
              <a:t>相片</a:t>
            </a:r>
            <a:r>
              <a:rPr lang="zh-TW" altLang="en-US" sz="1400" b="1" dirty="0" smtClean="0">
                <a:latin typeface="DFKai-SB" panose="03000509000000000000" pitchFamily="65" charset="-120"/>
                <a:ea typeface="DFKai-SB" panose="03000509000000000000" pitchFamily="65" charset="-120"/>
                <a:cs typeface="Times New Roman" panose="02020603050405020304" pitchFamily="18" charset="0"/>
              </a:rPr>
              <a:t>是教材開發者拍攝</a:t>
            </a:r>
            <a:endParaRPr lang="en-US" sz="1400" b="1" dirty="0">
              <a:latin typeface="DFKai-SB" panose="03000509000000000000" pitchFamily="65" charset="-120"/>
              <a:ea typeface="DFKai-SB" panose="03000509000000000000" pitchFamily="65" charset="-120"/>
            </a:endParaRPr>
          </a:p>
        </p:txBody>
      </p:sp>
      <p:grpSp>
        <p:nvGrpSpPr>
          <p:cNvPr id="9" name="Group 8"/>
          <p:cNvGrpSpPr/>
          <p:nvPr/>
        </p:nvGrpSpPr>
        <p:grpSpPr>
          <a:xfrm>
            <a:off x="888546" y="593294"/>
            <a:ext cx="2296032" cy="679560"/>
            <a:chOff x="888546" y="593294"/>
            <a:chExt cx="2296032" cy="679560"/>
          </a:xfrm>
        </p:grpSpPr>
        <p:grpSp>
          <p:nvGrpSpPr>
            <p:cNvPr id="10"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12"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13"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grpSp>
        <p:sp>
          <p:nvSpPr>
            <p:cNvPr id="11"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96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舉隅</a:t>
              </a:r>
              <a:endParaRPr kumimoji="0" lang="zh-CN" altLang="en-US" sz="3600" b="0" i="0" u="none" strike="noStrike" kern="1200" cap="none" spc="0" normalizeH="0" baseline="0" noProof="0" dirty="0">
                <a:ln>
                  <a:noFill/>
                </a:ln>
                <a:solidFill>
                  <a:srgbClr val="0D0D0D"/>
                </a:solidFill>
                <a:effectLst/>
                <a:uLnTx/>
                <a:uFillTx/>
                <a:latin typeface="標楷體" panose="03000509000000000000" pitchFamily="65" charset="-120"/>
                <a:ea typeface="標楷體" panose="03000509000000000000" pitchFamily="65" charset="-120"/>
                <a:cs typeface="+mn-cs"/>
              </a:endParaRPr>
            </a:p>
          </p:txBody>
        </p:sp>
      </p:grpSp>
    </p:spTree>
    <p:extLst>
      <p:ext uri="{BB962C8B-B14F-4D97-AF65-F5344CB8AC3E}">
        <p14:creationId xmlns:p14="http://schemas.microsoft.com/office/powerpoint/2010/main" val="32878256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DC22A44-6DC9-43B9-A4CD-D11B05A55B13}"/>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000" b="0" i="0" u="none" strike="noStrike" kern="1200" cap="none" spc="0" normalizeH="0" baseline="0" noProof="0">
              <a:ln>
                <a:noFill/>
              </a:ln>
              <a:solidFill>
                <a:prstClr val="black"/>
              </a:solidFill>
              <a:effectLst/>
              <a:uLnTx/>
              <a:uFillTx/>
              <a:latin typeface="Garamond" panose="02020404030301010803"/>
              <a:cs typeface="+mn-cs"/>
            </a:endParaRPr>
          </a:p>
        </p:txBody>
      </p:sp>
      <p:sp>
        <p:nvSpPr>
          <p:cNvPr id="3" name="内容占位符 2">
            <a:extLst>
              <a:ext uri="{FF2B5EF4-FFF2-40B4-BE49-F238E27FC236}">
                <a16:creationId xmlns:a16="http://schemas.microsoft.com/office/drawing/2014/main" id="{B90A9F35-3050-44D7-9406-5C2425FA6927}"/>
              </a:ext>
            </a:extLst>
          </p:cNvPr>
          <p:cNvSpPr>
            <a:spLocks noGrp="1"/>
          </p:cNvSpPr>
          <p:nvPr>
            <p:ph idx="4294967295"/>
          </p:nvPr>
        </p:nvSpPr>
        <p:spPr>
          <a:xfrm>
            <a:off x="812054" y="2063764"/>
            <a:ext cx="10518193" cy="1589144"/>
          </a:xfrm>
        </p:spPr>
        <p:txBody>
          <a:bodyPr>
            <a:noAutofit/>
          </a:bodyPr>
          <a:lstStyle/>
          <a:p>
            <a:pPr marL="0" indent="0">
              <a:lnSpc>
                <a:spcPct val="150000"/>
              </a:lnSpc>
              <a:spcBef>
                <a:spcPts val="0"/>
              </a:spcBef>
              <a:buNone/>
            </a:pPr>
            <a:r>
              <a:rPr lang="zh-TW" altLang="en-US" sz="3200" dirty="0" smtClean="0">
                <a:solidFill>
                  <a:schemeClr val="tx1"/>
                </a:solidFill>
                <a:latin typeface="DFKai-SB" panose="03000509000000000000" pitchFamily="65" charset="-120"/>
                <a:ea typeface="DFKai-SB" panose="03000509000000000000" pitchFamily="65" charset="-120"/>
              </a:rPr>
              <a:t>國家</a:t>
            </a:r>
            <a:r>
              <a:rPr lang="zh-CN" altLang="en-US" sz="3200" dirty="0" smtClean="0">
                <a:solidFill>
                  <a:schemeClr val="tx1"/>
                </a:solidFill>
                <a:latin typeface="DFKai-SB" panose="03000509000000000000" pitchFamily="65" charset="-120"/>
                <a:ea typeface="DFKai-SB" panose="03000509000000000000" pitchFamily="65" charset="-120"/>
              </a:rPr>
              <a:t>的</a:t>
            </a:r>
            <a:r>
              <a:rPr lang="zh-CN" altLang="en-US" sz="3200" dirty="0">
                <a:solidFill>
                  <a:schemeClr val="tx1"/>
                </a:solidFill>
                <a:latin typeface="DFKai-SB" panose="03000509000000000000" pitchFamily="65" charset="-120"/>
                <a:ea typeface="DFKai-SB" panose="03000509000000000000" pitchFamily="65" charset="-120"/>
              </a:rPr>
              <a:t>市場經濟改革，是從毗鄰香港的深圳和珠三角地區</a:t>
            </a:r>
            <a:r>
              <a:rPr lang="zh-CN" altLang="en-US" sz="3200" dirty="0" smtClean="0">
                <a:solidFill>
                  <a:schemeClr val="tx1"/>
                </a:solidFill>
                <a:latin typeface="DFKai-SB" panose="03000509000000000000" pitchFamily="65" charset="-120"/>
                <a:ea typeface="DFKai-SB" panose="03000509000000000000" pitchFamily="65" charset="-120"/>
              </a:rPr>
              <a:t>開始的。改革</a:t>
            </a:r>
            <a:r>
              <a:rPr lang="zh-CN" altLang="en-US" sz="3200" dirty="0">
                <a:solidFill>
                  <a:schemeClr val="tx1"/>
                </a:solidFill>
                <a:latin typeface="DFKai-SB" panose="03000509000000000000" pitchFamily="65" charset="-120"/>
                <a:ea typeface="DFKai-SB" panose="03000509000000000000" pitchFamily="65" charset="-120"/>
              </a:rPr>
              <a:t>開放初，香港許多了解國際市場、熟悉國際規則的專業</a:t>
            </a:r>
            <a:r>
              <a:rPr lang="zh-CN" altLang="en-US" sz="3200" dirty="0" smtClean="0">
                <a:solidFill>
                  <a:schemeClr val="tx1"/>
                </a:solidFill>
                <a:latin typeface="DFKai-SB" panose="03000509000000000000" pitchFamily="65" charset="-120"/>
                <a:ea typeface="DFKai-SB" panose="03000509000000000000" pitchFamily="65" charset="-120"/>
              </a:rPr>
              <a:t>人士為</a:t>
            </a:r>
            <a:r>
              <a:rPr lang="zh-CN" altLang="en-US" sz="3200" dirty="0">
                <a:solidFill>
                  <a:schemeClr val="tx1"/>
                </a:solidFill>
                <a:latin typeface="DFKai-SB" panose="03000509000000000000" pitchFamily="65" charset="-120"/>
                <a:ea typeface="DFKai-SB" panose="03000509000000000000" pitchFamily="65" charset="-120"/>
              </a:rPr>
              <a:t>內地市場經濟改革等建言獻策。香港成為內地感受市場經濟、學習市場經濟、實踐市場經濟最方便最有效的課堂。</a:t>
            </a:r>
          </a:p>
          <a:p>
            <a:pPr>
              <a:lnSpc>
                <a:spcPct val="150000"/>
              </a:lnSpc>
            </a:pPr>
            <a:endParaRPr lang="zh-CN" altLang="en-US" sz="2400" dirty="0">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7F8BFBDC-11B8-485D-95E1-B37A000FAD75}"/>
              </a:ext>
            </a:extLst>
          </p:cNvPr>
          <p:cNvSpPr txBox="1">
            <a:spLocks noChangeArrowheads="1"/>
          </p:cNvSpPr>
          <p:nvPr/>
        </p:nvSpPr>
        <p:spPr bwMode="auto">
          <a:xfrm>
            <a:off x="3576435" y="880011"/>
            <a:ext cx="4089899" cy="8309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4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助</a:t>
            </a:r>
            <a:r>
              <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推</a:t>
            </a:r>
            <a:r>
              <a:rPr kumimoji="0" lang="zh-CN" altLang="zh-CN"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市場經濟</a:t>
            </a:r>
            <a:endPar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Tree>
    <p:extLst>
      <p:ext uri="{BB962C8B-B14F-4D97-AF65-F5344CB8AC3E}">
        <p14:creationId xmlns:p14="http://schemas.microsoft.com/office/powerpoint/2010/main" val="9639121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p:cNvSpPr/>
          <p:nvPr/>
        </p:nvSpPr>
        <p:spPr>
          <a:xfrm>
            <a:off x="773083" y="1103280"/>
            <a:ext cx="10557164" cy="5716950"/>
          </a:xfrm>
          <a:prstGeom prst="rect">
            <a:avLst/>
          </a:prstGeom>
        </p:spPr>
        <p:txBody>
          <a:bodyPr wrap="square">
            <a:spAutoFit/>
          </a:bodyPr>
          <a:lstStyle/>
          <a:p>
            <a:pPr marL="342900" marR="0" lvl="0" indent="-342900" algn="l" defTabSz="457200" rtl="0" eaLnBrk="1" fontAlgn="auto" latinLnBrk="0" hangingPunct="1">
              <a:spcBef>
                <a:spcPts val="0"/>
              </a:spcBef>
              <a:spcAft>
                <a:spcPts val="225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梁振英</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先生</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1978</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年就到深圳、上海等地免費舉辦西方土地經濟管理制度的講座，</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1987</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年參與編寫了深圳第一份也是全國第一份土地拍賣中英文標</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書。</a:t>
            </a:r>
            <a:endPar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defTabSz="457200">
              <a:spcAft>
                <a:spcPts val="2250"/>
              </a:spcAft>
              <a:buFont typeface="Arial" panose="020B0604020202020204" pitchFamily="34" charset="0"/>
              <a:buChar char="•"/>
              <a:defRPr/>
            </a:pPr>
            <a:r>
              <a:rPr kumimoji="0" lang="zh-CN"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梁定邦，原香港證監會主席</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1999</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年，受時任總理朱鎔基邀請，梁定邦擔任中國證監會首席顧問。對</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AB</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股合併、開放式基金成立、</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QFII</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引入、創業板設立等中國證券市場的多個里程碑事件，他都</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有積極推動</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和建言。</a:t>
            </a:r>
            <a:endPar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l" defTabSz="457200" rtl="0" eaLnBrk="1" fontAlgn="auto" latinLnBrk="0" hangingPunct="1">
              <a:spcBef>
                <a:spcPts val="0"/>
              </a:spcBef>
              <a:spcAft>
                <a:spcPts val="225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史美倫女士為內地證券規管出謀獻策。</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1991</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年至</a:t>
            </a: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2000</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年任職香港證監會，並於</a:t>
            </a: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1998</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年擔任其副主席一職；</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2001</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年出任中證監副主席</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l" defTabSz="457200" rtl="0" eaLnBrk="1" fontAlgn="auto" latinLnBrk="0" hangingPunct="1">
              <a:spcBef>
                <a:spcPts val="0"/>
              </a:spcBef>
              <a:spcAft>
                <a:spcPts val="2250"/>
              </a:spcAft>
              <a:buClrTx/>
              <a:buSzTx/>
              <a:buFont typeface="Arial" panose="020B0604020202020204" pitchFamily="34" charset="0"/>
              <a:buChar char="•"/>
              <a:tabLst/>
              <a:defRPr/>
            </a:pP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等等</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标题 1">
            <a:extLst>
              <a:ext uri="{FF2B5EF4-FFF2-40B4-BE49-F238E27FC236}">
                <a16:creationId xmlns:a16="http://schemas.microsoft.com/office/drawing/2014/main" id="{7F8BFBDC-11B8-485D-95E1-B37A000FAD75}"/>
              </a:ext>
            </a:extLst>
          </p:cNvPr>
          <p:cNvSpPr txBox="1">
            <a:spLocks noChangeArrowheads="1"/>
          </p:cNvSpPr>
          <p:nvPr/>
        </p:nvSpPr>
        <p:spPr bwMode="auto">
          <a:xfrm>
            <a:off x="3821063" y="106928"/>
            <a:ext cx="4089899" cy="8309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4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助</a:t>
            </a:r>
            <a:r>
              <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推</a:t>
            </a:r>
            <a:r>
              <a:rPr kumimoji="0" lang="zh-CN" altLang="zh-CN"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市場經濟</a:t>
            </a:r>
            <a:endPar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5" name="灯片编号占位符 1">
            <a:extLst>
              <a:ext uri="{FF2B5EF4-FFF2-40B4-BE49-F238E27FC236}">
                <a16:creationId xmlns:a16="http://schemas.microsoft.com/office/drawing/2014/main" id="{6DC22A44-6DC9-43B9-A4CD-D11B05A55B13}"/>
              </a:ext>
            </a:extLst>
          </p:cNvPr>
          <p:cNvSpPr txBox="1">
            <a:spLocks/>
          </p:cNvSpPr>
          <p:nvPr/>
        </p:nvSpPr>
        <p:spPr>
          <a:xfrm>
            <a:off x="10944104" y="6275296"/>
            <a:ext cx="542697" cy="279400"/>
          </a:xfrm>
          <a:prstGeom prst="rect">
            <a:avLst/>
          </a:prstGeom>
        </p:spPr>
        <p:txBody>
          <a:bodyPr vert="horz" lIns="91440" tIns="45720" rIns="91440" bIns="45720" rtlCol="0" anchor="ctr"/>
          <a:lstStyle>
            <a:defPPr>
              <a:defRPr lang="zh-TW"/>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4F92C486-6FB0-482A-9EC9-81B67A616DD0}" type="slidenum">
              <a:rPr lang="zh-CN" altLang="en-US" smtClean="0">
                <a:solidFill>
                  <a:prstClr val="black"/>
                </a:solidFill>
                <a:latin typeface="Garamond" panose="02020404030301010803"/>
              </a:rPr>
              <a:pPr defTabSz="457200">
                <a:defRPr/>
              </a:pPr>
              <a:t>46</a:t>
            </a:fld>
            <a:endParaRPr lang="zh-CN" altLang="en-US">
              <a:solidFill>
                <a:prstClr val="black"/>
              </a:solidFill>
              <a:latin typeface="Garamond" panose="02020404030301010803"/>
            </a:endParaRPr>
          </a:p>
        </p:txBody>
      </p:sp>
      <p:grpSp>
        <p:nvGrpSpPr>
          <p:cNvPr id="6" name="Group 5"/>
          <p:cNvGrpSpPr/>
          <p:nvPr/>
        </p:nvGrpSpPr>
        <p:grpSpPr>
          <a:xfrm>
            <a:off x="-142232" y="258365"/>
            <a:ext cx="2296032" cy="679560"/>
            <a:chOff x="888546" y="593294"/>
            <a:chExt cx="2296032" cy="679560"/>
          </a:xfrm>
        </p:grpSpPr>
        <p:grpSp>
          <p:nvGrpSpPr>
            <p:cNvPr id="7"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9"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10"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grpSp>
        <p:sp>
          <p:nvSpPr>
            <p:cNvPr id="8"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96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smtClean="0">
                  <a:ln>
                    <a:noFill/>
                  </a:ln>
                  <a:solidFill>
                    <a:srgbClr val="0D0D0D"/>
                  </a:solidFill>
                  <a:effectLst/>
                  <a:uLnTx/>
                  <a:uFillTx/>
                  <a:latin typeface="標楷體" panose="03000509000000000000" pitchFamily="65" charset="-120"/>
                  <a:ea typeface="標楷體" panose="03000509000000000000" pitchFamily="65" charset="-120"/>
                  <a:cs typeface="+mn-cs"/>
                </a:rPr>
                <a:t>舉隅</a:t>
              </a:r>
              <a:endParaRPr kumimoji="0" lang="zh-CN" altLang="en-US" sz="3600" b="0" i="0" u="none" strike="noStrike" kern="1200" cap="none" spc="0" normalizeH="0" baseline="0" noProof="0" dirty="0">
                <a:ln>
                  <a:noFill/>
                </a:ln>
                <a:solidFill>
                  <a:srgbClr val="0D0D0D"/>
                </a:solidFill>
                <a:effectLst/>
                <a:uLnTx/>
                <a:uFillTx/>
                <a:latin typeface="標楷體" panose="03000509000000000000" pitchFamily="65" charset="-120"/>
                <a:ea typeface="標楷體" panose="03000509000000000000" pitchFamily="65" charset="-120"/>
                <a:cs typeface="+mn-cs"/>
              </a:endParaRPr>
            </a:p>
          </p:txBody>
        </p:sp>
      </p:grpSp>
    </p:spTree>
    <p:extLst>
      <p:ext uri="{BB962C8B-B14F-4D97-AF65-F5344CB8AC3E}">
        <p14:creationId xmlns:p14="http://schemas.microsoft.com/office/powerpoint/2010/main" val="22935712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F00F6E7-6357-4FE4-B14E-7DAAECF2E5CA}"/>
              </a:ext>
            </a:extLst>
          </p:cNvPr>
          <p:cNvSpPr/>
          <p:nvPr/>
        </p:nvSpPr>
        <p:spPr>
          <a:xfrm>
            <a:off x="848507" y="1293606"/>
            <a:ext cx="10487718" cy="1865126"/>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CN" altLang="zh-CN" sz="3200" b="0" i="0" u="none" strike="noStrike" kern="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國家</a:t>
            </a:r>
            <a:r>
              <a:rPr kumimoji="0" lang="zh-CN" altLang="en-US" sz="3200" b="0" i="0" u="none" strike="noStrike" kern="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推</a:t>
            </a:r>
            <a:r>
              <a:rPr lang="zh-TW" altLang="en-US" sz="3200" kern="0" dirty="0">
                <a:latin typeface="DFKai-SB" panose="03000509000000000000" pitchFamily="65" charset="-120"/>
                <a:ea typeface="DFKai-SB" panose="03000509000000000000" pitchFamily="65" charset="-120"/>
                <a:cs typeface="宋体" panose="02010600030101010101" pitchFamily="2" charset="-122"/>
              </a:rPr>
              <a:t>動</a:t>
            </a:r>
            <a:r>
              <a:rPr kumimoji="0" lang="zh-CN" altLang="en-US" sz="3200" b="0" i="0" u="none" strike="noStrike" kern="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改革</a:t>
            </a:r>
            <a:r>
              <a:rPr kumimoji="0" lang="zh-CN" altLang="zh-CN" sz="32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開放</a:t>
            </a:r>
            <a:r>
              <a:rPr kumimoji="0" lang="zh-CN" altLang="en-US" sz="32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進程</a:t>
            </a:r>
            <a:r>
              <a:rPr kumimoji="0" lang="zh-CN" altLang="zh-CN" sz="32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中，</a:t>
            </a:r>
            <a:r>
              <a:rPr kumimoji="0" lang="zh-CN" altLang="en-US" sz="32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有一些政策</a:t>
            </a:r>
            <a:r>
              <a:rPr kumimoji="0" lang="zh-CN" altLang="zh-CN" sz="32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是</a:t>
            </a:r>
            <a:r>
              <a:rPr kumimoji="0" lang="zh-CN" altLang="en-US" sz="32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在</a:t>
            </a:r>
            <a:r>
              <a:rPr kumimoji="0" lang="zh-CN" altLang="zh-CN" sz="3200" b="0" i="0" u="none" strike="noStrike" kern="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宋体" panose="02010600030101010101" pitchFamily="2" charset="-122"/>
              </a:rPr>
              <a:t>香港先行先試，積累經驗之後再逐步推廣。這既促進了國家對外開放，又有效控制了風險，也為香港發展提供了先機。</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3" name="标题 1">
            <a:extLst>
              <a:ext uri="{FF2B5EF4-FFF2-40B4-BE49-F238E27FC236}">
                <a16:creationId xmlns:a16="http://schemas.microsoft.com/office/drawing/2014/main" id="{02F16F2B-207B-4858-B595-4895DE24B7A5}"/>
              </a:ext>
            </a:extLst>
          </p:cNvPr>
          <p:cNvSpPr txBox="1">
            <a:spLocks noChangeArrowheads="1"/>
          </p:cNvSpPr>
          <p:nvPr/>
        </p:nvSpPr>
        <p:spPr bwMode="auto">
          <a:xfrm>
            <a:off x="3507647" y="199612"/>
            <a:ext cx="4799986" cy="7694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發揮</a:t>
            </a:r>
            <a:r>
              <a:rPr kumimoji="0" lang="zh-CN" altLang="zh-CN"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先行先試作用</a:t>
            </a:r>
            <a:endParaRPr kumimoji="0" lang="zh-CN" altLang="en-US"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grpSp>
        <p:nvGrpSpPr>
          <p:cNvPr id="26" name="组合 30">
            <a:extLst>
              <a:ext uri="{FF2B5EF4-FFF2-40B4-BE49-F238E27FC236}">
                <a16:creationId xmlns:a16="http://schemas.microsoft.com/office/drawing/2014/main" id="{D19E5B77-57BF-4219-8EF3-45A0C235B9F0}"/>
              </a:ext>
            </a:extLst>
          </p:cNvPr>
          <p:cNvGrpSpPr>
            <a:grpSpLocks/>
          </p:cNvGrpSpPr>
          <p:nvPr/>
        </p:nvGrpSpPr>
        <p:grpSpPr bwMode="auto">
          <a:xfrm>
            <a:off x="469170" y="3461556"/>
            <a:ext cx="9103956" cy="1955378"/>
            <a:chOff x="1220738" y="1955500"/>
            <a:chExt cx="4372959" cy="1882075"/>
          </a:xfrm>
        </p:grpSpPr>
        <p:sp>
          <p:nvSpPr>
            <p:cNvPr id="27" name="矩形: 圆角 26">
              <a:extLst>
                <a:ext uri="{FF2B5EF4-FFF2-40B4-BE49-F238E27FC236}">
                  <a16:creationId xmlns:a16="http://schemas.microsoft.com/office/drawing/2014/main" id="{AC42CE2B-4B65-4C9A-B1AF-08134B028564}"/>
                </a:ext>
              </a:extLst>
            </p:cNvPr>
            <p:cNvSpPr/>
            <p:nvPr/>
          </p:nvSpPr>
          <p:spPr>
            <a:xfrm>
              <a:off x="1569862" y="1955500"/>
              <a:ext cx="4023835" cy="1882075"/>
            </a:xfrm>
            <a:prstGeom prst="roundRect">
              <a:avLst>
                <a:gd name="adj" fmla="val 9297"/>
              </a:avLst>
            </a:prstGeom>
            <a:solidFill>
              <a:srgbClr val="21D0C2">
                <a:alpha val="13000"/>
              </a:srgbClr>
            </a:solidFill>
            <a:ln w="28575">
              <a:solidFill>
                <a:srgbClr val="4472C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28" name="Content Placeholder 2">
              <a:extLst>
                <a:ext uri="{FF2B5EF4-FFF2-40B4-BE49-F238E27FC236}">
                  <a16:creationId xmlns:a16="http://schemas.microsoft.com/office/drawing/2014/main" id="{6E9B8A54-49B3-4BC6-9151-84B565630D9F}"/>
                </a:ext>
              </a:extLst>
            </p:cNvPr>
            <p:cNvSpPr txBox="1">
              <a:spLocks noChangeArrowheads="1"/>
            </p:cNvSpPr>
            <p:nvPr/>
          </p:nvSpPr>
          <p:spPr bwMode="auto">
            <a:xfrm>
              <a:off x="1687098" y="1992465"/>
              <a:ext cx="3810021" cy="138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內地</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服務業市場開放，就是先在</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CEPA</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框架</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內</a:t>
              </a:r>
              <a:r>
                <a:rPr lang="zh-TW" altLang="en-US" sz="3200" noProof="0" dirty="0" smtClean="0">
                  <a:latin typeface="DFKai-SB" panose="03000509000000000000" pitchFamily="65" charset="-120"/>
                  <a:ea typeface="DFKai-SB" panose="03000509000000000000" pitchFamily="65" charset="-120"/>
                </a:rPr>
                <a:t>落實</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廣東</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與香港、澳門服務貿易自由化，為實現服務貿易自由化積累了經驗。</a:t>
              </a: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grpSp>
          <p:nvGrpSpPr>
            <p:cNvPr id="29" name="组合 20">
              <a:extLst>
                <a:ext uri="{FF2B5EF4-FFF2-40B4-BE49-F238E27FC236}">
                  <a16:creationId xmlns:a16="http://schemas.microsoft.com/office/drawing/2014/main" id="{80D147E5-2CC7-4098-990F-4D150B04641C}"/>
                </a:ext>
              </a:extLst>
            </p:cNvPr>
            <p:cNvGrpSpPr>
              <a:grpSpLocks/>
            </p:cNvGrpSpPr>
            <p:nvPr/>
          </p:nvGrpSpPr>
          <p:grpSpPr bwMode="auto">
            <a:xfrm>
              <a:off x="1220738" y="1956937"/>
              <a:ext cx="467672" cy="552674"/>
              <a:chOff x="6435938" y="1774774"/>
              <a:chExt cx="467672" cy="552674"/>
            </a:xfrm>
          </p:grpSpPr>
          <p:sp>
            <p:nvSpPr>
              <p:cNvPr id="30" name="Oval 87">
                <a:extLst>
                  <a:ext uri="{FF2B5EF4-FFF2-40B4-BE49-F238E27FC236}">
                    <a16:creationId xmlns:a16="http://schemas.microsoft.com/office/drawing/2014/main" id="{13B6B1DE-010F-4CC1-8615-47891772CA7D}"/>
                  </a:ext>
                </a:extLst>
              </p:cNvPr>
              <p:cNvSpPr/>
              <p:nvPr/>
            </p:nvSpPr>
            <p:spPr>
              <a:xfrm>
                <a:off x="6527428" y="1774774"/>
                <a:ext cx="376182" cy="5526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sp>
            <p:nvSpPr>
              <p:cNvPr id="31" name="TextBox 503">
                <a:extLst>
                  <a:ext uri="{FF2B5EF4-FFF2-40B4-BE49-F238E27FC236}">
                    <a16:creationId xmlns:a16="http://schemas.microsoft.com/office/drawing/2014/main" id="{715C82DB-69EA-4C81-9DE6-A67147A0D18E}"/>
                  </a:ext>
                </a:extLst>
              </p:cNvPr>
              <p:cNvSpPr txBox="1">
                <a:spLocks noChangeArrowheads="1"/>
              </p:cNvSpPr>
              <p:nvPr/>
            </p:nvSpPr>
            <p:spPr bwMode="auto">
              <a:xfrm>
                <a:off x="6435938" y="1829662"/>
                <a:ext cx="456687" cy="4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如</a:t>
                </a:r>
                <a:endParaRPr kumimoji="0" lang="en-US" altLang="zh-CN"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grpSp>
      </p:grpSp>
      <p:grpSp>
        <p:nvGrpSpPr>
          <p:cNvPr id="32" name="组合 31">
            <a:extLst>
              <a:ext uri="{FF2B5EF4-FFF2-40B4-BE49-F238E27FC236}">
                <a16:creationId xmlns:a16="http://schemas.microsoft.com/office/drawing/2014/main" id="{AC8617A2-B39F-4A05-8F2D-53951EAF725D}"/>
              </a:ext>
            </a:extLst>
          </p:cNvPr>
          <p:cNvGrpSpPr>
            <a:grpSpLocks/>
          </p:cNvGrpSpPr>
          <p:nvPr/>
        </p:nvGrpSpPr>
        <p:grpSpPr bwMode="auto">
          <a:xfrm>
            <a:off x="3958847" y="5666772"/>
            <a:ext cx="6614941" cy="680084"/>
            <a:chOff x="6285220" y="3776164"/>
            <a:chExt cx="5721213" cy="680026"/>
          </a:xfrm>
        </p:grpSpPr>
        <p:sp>
          <p:nvSpPr>
            <p:cNvPr id="33" name="矩形: 圆角 32">
              <a:extLst>
                <a:ext uri="{FF2B5EF4-FFF2-40B4-BE49-F238E27FC236}">
                  <a16:creationId xmlns:a16="http://schemas.microsoft.com/office/drawing/2014/main" id="{AB91674C-1556-47C8-B659-843081CA04F0}"/>
                </a:ext>
              </a:extLst>
            </p:cNvPr>
            <p:cNvSpPr/>
            <p:nvPr/>
          </p:nvSpPr>
          <p:spPr>
            <a:xfrm>
              <a:off x="6815297" y="3779497"/>
              <a:ext cx="5191136" cy="676693"/>
            </a:xfrm>
            <a:prstGeom prst="roundRect">
              <a:avLst>
                <a:gd name="adj" fmla="val 9297"/>
              </a:avLst>
            </a:prstGeom>
            <a:solidFill>
              <a:srgbClr val="FF0000">
                <a:alpha val="13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34" name="Content Placeholder 2">
              <a:extLst>
                <a:ext uri="{FF2B5EF4-FFF2-40B4-BE49-F238E27FC236}">
                  <a16:creationId xmlns:a16="http://schemas.microsoft.com/office/drawing/2014/main" id="{DB88DA0F-40AA-4FA3-AF54-03400F4EFB7A}"/>
                </a:ext>
              </a:extLst>
            </p:cNvPr>
            <p:cNvSpPr txBox="1">
              <a:spLocks noChangeArrowheads="1"/>
            </p:cNvSpPr>
            <p:nvPr/>
          </p:nvSpPr>
          <p:spPr bwMode="auto">
            <a:xfrm>
              <a:off x="7029410" y="3776164"/>
              <a:ext cx="4977023" cy="49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CN" altLang="en-US" sz="32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人民幣國際化是從香港開始的</a:t>
              </a:r>
              <a:r>
                <a:rPr kumimoji="0" lang="zh-CN" altLang="en-US" sz="28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endParaRPr kumimoji="0" lang="zh-TW" altLang="zh-HK" sz="28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grpSp>
          <p:nvGrpSpPr>
            <p:cNvPr id="35" name="组合 23">
              <a:extLst>
                <a:ext uri="{FF2B5EF4-FFF2-40B4-BE49-F238E27FC236}">
                  <a16:creationId xmlns:a16="http://schemas.microsoft.com/office/drawing/2014/main" id="{202FBAE5-CB3A-4C4C-9092-E718FFE720F4}"/>
                </a:ext>
              </a:extLst>
            </p:cNvPr>
            <p:cNvGrpSpPr>
              <a:grpSpLocks/>
            </p:cNvGrpSpPr>
            <p:nvPr/>
          </p:nvGrpSpPr>
          <p:grpSpPr bwMode="auto">
            <a:xfrm>
              <a:off x="6285220" y="3829145"/>
              <a:ext cx="676819" cy="554736"/>
              <a:chOff x="6242438" y="3021092"/>
              <a:chExt cx="676819" cy="554736"/>
            </a:xfrm>
          </p:grpSpPr>
          <p:pic>
            <p:nvPicPr>
              <p:cNvPr id="36" name="图片 24">
                <a:extLst>
                  <a:ext uri="{FF2B5EF4-FFF2-40B4-BE49-F238E27FC236}">
                    <a16:creationId xmlns:a16="http://schemas.microsoft.com/office/drawing/2014/main" id="{31BFB51E-1157-469A-8EA4-E60FC827D5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4521" y="3021092"/>
                <a:ext cx="554736" cy="5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503">
                <a:extLst>
                  <a:ext uri="{FF2B5EF4-FFF2-40B4-BE49-F238E27FC236}">
                    <a16:creationId xmlns:a16="http://schemas.microsoft.com/office/drawing/2014/main" id="{FB89962F-BA05-4FBA-8226-A35A88FA1832}"/>
                  </a:ext>
                </a:extLst>
              </p:cNvPr>
              <p:cNvSpPr txBox="1">
                <a:spLocks noChangeArrowheads="1"/>
              </p:cNvSpPr>
              <p:nvPr/>
            </p:nvSpPr>
            <p:spPr bwMode="auto">
              <a:xfrm>
                <a:off x="6242438" y="3078957"/>
                <a:ext cx="65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如</a:t>
                </a:r>
                <a:endParaRPr kumimoji="0" lang="en-US" altLang="zh-CN"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grpSp>
      </p:grpSp>
      <p:sp>
        <p:nvSpPr>
          <p:cNvPr id="24" name="矩形 23">
            <a:extLst>
              <a:ext uri="{FF2B5EF4-FFF2-40B4-BE49-F238E27FC236}">
                <a16:creationId xmlns:a16="http://schemas.microsoft.com/office/drawing/2014/main" id="{8593A9F1-E1E2-432A-BEB7-F97D9B08BC5E}"/>
              </a:ext>
            </a:extLst>
          </p:cNvPr>
          <p:cNvSpPr/>
          <p:nvPr/>
        </p:nvSpPr>
        <p:spPr>
          <a:xfrm>
            <a:off x="3185400" y="493196"/>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25" name="矩形 24">
            <a:extLst>
              <a:ext uri="{FF2B5EF4-FFF2-40B4-BE49-F238E27FC236}">
                <a16:creationId xmlns:a16="http://schemas.microsoft.com/office/drawing/2014/main" id="{686034D7-CD31-42BC-8514-C3402DBD87A5}"/>
              </a:ext>
            </a:extLst>
          </p:cNvPr>
          <p:cNvSpPr/>
          <p:nvPr/>
        </p:nvSpPr>
        <p:spPr>
          <a:xfrm>
            <a:off x="3270412" y="580273"/>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cxnSp>
        <p:nvCxnSpPr>
          <p:cNvPr id="39" name="直接连接符 38">
            <a:extLst>
              <a:ext uri="{FF2B5EF4-FFF2-40B4-BE49-F238E27FC236}">
                <a16:creationId xmlns:a16="http://schemas.microsoft.com/office/drawing/2014/main" id="{D724E3C2-0E51-41D5-8580-2113BF6B9C7F}"/>
              </a:ext>
            </a:extLst>
          </p:cNvPr>
          <p:cNvCxnSpPr>
            <a:cxnSpLocks/>
          </p:cNvCxnSpPr>
          <p:nvPr/>
        </p:nvCxnSpPr>
        <p:spPr>
          <a:xfrm>
            <a:off x="3573624" y="969053"/>
            <a:ext cx="23844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灯片编号占位符 1">
            <a:extLst>
              <a:ext uri="{FF2B5EF4-FFF2-40B4-BE49-F238E27FC236}">
                <a16:creationId xmlns:a16="http://schemas.microsoft.com/office/drawing/2014/main" id="{6DC22A44-6DC9-43B9-A4CD-D11B05A55B13}"/>
              </a:ext>
            </a:extLst>
          </p:cNvPr>
          <p:cNvSpPr txBox="1">
            <a:spLocks/>
          </p:cNvSpPr>
          <p:nvPr/>
        </p:nvSpPr>
        <p:spPr>
          <a:xfrm>
            <a:off x="10880150" y="6067456"/>
            <a:ext cx="542697" cy="279400"/>
          </a:xfrm>
          <a:prstGeom prst="rect">
            <a:avLst/>
          </a:prstGeom>
        </p:spPr>
        <p:txBody>
          <a:bodyPr vert="horz" lIns="91440" tIns="45720" rIns="91440" bIns="45720" rtlCol="0" anchor="ctr"/>
          <a:lstStyle>
            <a:defPPr>
              <a:defRPr lang="zh-TW"/>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4F92C486-6FB0-482A-9EC9-81B67A616DD0}" type="slidenum">
              <a:rPr lang="zh-CN" altLang="en-US" smtClean="0">
                <a:solidFill>
                  <a:prstClr val="black"/>
                </a:solidFill>
                <a:latin typeface="Garamond" panose="02020404030301010803"/>
              </a:rPr>
              <a:pPr defTabSz="457200">
                <a:defRPr/>
              </a:pPr>
              <a:t>47</a:t>
            </a:fld>
            <a:endParaRPr lang="zh-CN" altLang="en-US">
              <a:solidFill>
                <a:prstClr val="black"/>
              </a:solidFill>
              <a:latin typeface="Garamond" panose="02020404030301010803"/>
            </a:endParaRPr>
          </a:p>
        </p:txBody>
      </p:sp>
    </p:spTree>
    <p:extLst>
      <p:ext uri="{BB962C8B-B14F-4D97-AF65-F5344CB8AC3E}">
        <p14:creationId xmlns:p14="http://schemas.microsoft.com/office/powerpoint/2010/main" val="6971761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9433" y="1002851"/>
            <a:ext cx="11022676" cy="2382692"/>
          </a:xfrm>
        </p:spPr>
        <p:txBody>
          <a:bodyPr>
            <a:noAutofit/>
          </a:bodyPr>
          <a:lstStyle/>
          <a:p>
            <a:pPr>
              <a:lnSpc>
                <a:spcPct val="150000"/>
              </a:lnSpc>
            </a:pPr>
            <a:r>
              <a:rPr lang="zh-CN" altLang="en-US" sz="3200" dirty="0" smtClean="0">
                <a:latin typeface="DFKai-SB" panose="03000509000000000000" pitchFamily="65" charset="-120"/>
                <a:ea typeface="DFKai-SB" panose="03000509000000000000" pitchFamily="65" charset="-120"/>
              </a:rPr>
              <a:t>香港在城市建設和管理、公共服務等方面積累了比較豐富的經驗，內地通過借鑒香港的先進做法和有益經驗，提升了內地城市建設和管理水準。</a:t>
            </a:r>
            <a:endParaRPr lang="zh-CN" altLang="en-US" sz="3200" dirty="0">
              <a:latin typeface="DFKai-SB" panose="03000509000000000000" pitchFamily="65" charset="-120"/>
              <a:ea typeface="DFKai-SB" panose="03000509000000000000" pitchFamily="65" charset="-120"/>
            </a:endParaRPr>
          </a:p>
        </p:txBody>
      </p:sp>
      <p:sp>
        <p:nvSpPr>
          <p:cNvPr id="2" name="灯片编号占位符 1">
            <a:extLst>
              <a:ext uri="{FF2B5EF4-FFF2-40B4-BE49-F238E27FC236}">
                <a16:creationId xmlns:a16="http://schemas.microsoft.com/office/drawing/2014/main" id="{C8E131ED-208C-483F-AD30-0DB76BA97194}"/>
              </a:ext>
            </a:extLst>
          </p:cNvPr>
          <p:cNvSpPr>
            <a:spLocks noGrp="1"/>
          </p:cNvSpPr>
          <p:nvPr>
            <p:ph type="sldNum" sz="quarter" idx="12"/>
          </p:nvPr>
        </p:nvSpPr>
        <p:spPr>
          <a:xfrm>
            <a:off x="11160236" y="6290964"/>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4" name="文本框 5">
            <a:extLst>
              <a:ext uri="{FF2B5EF4-FFF2-40B4-BE49-F238E27FC236}">
                <a16:creationId xmlns:a16="http://schemas.microsoft.com/office/drawing/2014/main" id="{F7885307-079E-43F0-9A9A-C7A156D81D63}"/>
              </a:ext>
            </a:extLst>
          </p:cNvPr>
          <p:cNvSpPr txBox="1"/>
          <p:nvPr/>
        </p:nvSpPr>
        <p:spPr>
          <a:xfrm>
            <a:off x="3979091" y="99291"/>
            <a:ext cx="3570208" cy="76944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ea"/>
                <a:sym typeface="+mn-lt"/>
              </a:rPr>
              <a:t>城市</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ea"/>
                <a:sym typeface="+mn-lt"/>
              </a:rPr>
              <a:t>管理示範</a:t>
            </a:r>
          </a:p>
        </p:txBody>
      </p:sp>
      <p:sp>
        <p:nvSpPr>
          <p:cNvPr id="5" name="内容占位符 2"/>
          <p:cNvSpPr txBox="1">
            <a:spLocks/>
          </p:cNvSpPr>
          <p:nvPr/>
        </p:nvSpPr>
        <p:spPr>
          <a:xfrm>
            <a:off x="540329" y="3217462"/>
            <a:ext cx="10222666" cy="2776451"/>
          </a:xfrm>
          <a:prstGeom prst="rect">
            <a:avLst/>
          </a:prstGeom>
        </p:spPr>
        <p:txBody>
          <a:bodyPr vert="horz" lIns="91440" tIns="45720" rIns="91440" bIns="45720" rtlCol="0" anchor="t">
            <a:normAutofit fontScale="2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lvl="0">
              <a:lnSpc>
                <a:spcPct val="150000"/>
              </a:lnSpc>
              <a:buClr>
                <a:srgbClr val="83992A"/>
              </a:buClr>
              <a:defRPr/>
            </a:pPr>
            <a:r>
              <a:rPr kumimoji="0" lang="zh-CN" altLang="en-US" sz="12800" b="0" i="0" u="none" strike="noStrike" kern="1200" cap="none" spc="0" normalizeH="0" baseline="0" noProof="0" dirty="0" smtClean="0">
                <a:ln>
                  <a:noFill/>
                </a:ln>
                <a:solidFill>
                  <a:prstClr val="black">
                    <a:lumMod val="85000"/>
                    <a:lumOff val="15000"/>
                  </a:prstClr>
                </a:solidFill>
                <a:effectLst/>
                <a:uLnTx/>
                <a:uFillTx/>
                <a:latin typeface="DFKai-SB" panose="03000509000000000000" pitchFamily="65" charset="-120"/>
                <a:ea typeface="DFKai-SB" panose="03000509000000000000" pitchFamily="65" charset="-120"/>
              </a:rPr>
              <a:t>內地多個城市的地鐵建設和管理借鑒了香港地鐵</a:t>
            </a:r>
            <a:r>
              <a:rPr kumimoji="0" lang="zh-TW" altLang="en-US" sz="12800" b="0" i="0" u="none" strike="noStrike" kern="1200" cap="none" spc="0" normalizeH="0" baseline="0" noProof="0" dirty="0" smtClean="0">
                <a:ln>
                  <a:noFill/>
                </a:ln>
                <a:solidFill>
                  <a:prstClr val="black">
                    <a:lumMod val="85000"/>
                    <a:lumOff val="15000"/>
                  </a:prstClr>
                </a:solidFill>
                <a:effectLst/>
                <a:uLnTx/>
                <a:uFillTx/>
                <a:latin typeface="DFKai-SB" panose="03000509000000000000" pitchFamily="65" charset="-120"/>
                <a:ea typeface="DFKai-SB" panose="03000509000000000000" pitchFamily="65" charset="-120"/>
              </a:rPr>
              <a:t>。</a:t>
            </a:r>
            <a:r>
              <a:rPr kumimoji="0" lang="zh-CN" altLang="en-US" sz="12800" b="0" i="0" u="none" strike="noStrike" kern="1200" cap="none" spc="0" normalizeH="0" baseline="0" noProof="0" dirty="0">
                <a:ln>
                  <a:noFill/>
                </a:ln>
                <a:solidFill>
                  <a:prstClr val="black">
                    <a:lumMod val="85000"/>
                    <a:lumOff val="15000"/>
                  </a:prstClr>
                </a:solidFill>
                <a:effectLst/>
                <a:uLnTx/>
                <a:uFillTx/>
                <a:latin typeface="DFKai-SB" panose="03000509000000000000" pitchFamily="65" charset="-120"/>
                <a:ea typeface="DFKai-SB" panose="03000509000000000000" pitchFamily="65" charset="-120"/>
              </a:rPr>
              <a:t>城市軌道交通建設運營需要的資金量大。廣州借鑒香港地鐵的經驗，將地鐵沿線物業開發獲得的收益</a:t>
            </a:r>
            <a:r>
              <a:rPr kumimoji="0" lang="zh-CN" altLang="en-US" sz="12800" b="0" i="0" u="none" strike="noStrike" kern="1200" cap="none" spc="0" normalizeH="0" baseline="0" noProof="0" dirty="0" smtClean="0">
                <a:ln>
                  <a:noFill/>
                </a:ln>
                <a:solidFill>
                  <a:prstClr val="black">
                    <a:lumMod val="85000"/>
                    <a:lumOff val="15000"/>
                  </a:prstClr>
                </a:solidFill>
                <a:effectLst/>
                <a:uLnTx/>
                <a:uFillTx/>
                <a:latin typeface="DFKai-SB" panose="03000509000000000000" pitchFamily="65" charset="-120"/>
                <a:ea typeface="DFKai-SB" panose="03000509000000000000" pitchFamily="65" charset="-120"/>
              </a:rPr>
              <a:t>全部</a:t>
            </a:r>
            <a:r>
              <a:rPr lang="zh-TW" altLang="en-US" sz="12800" dirty="0">
                <a:solidFill>
                  <a:schemeClr val="tx1"/>
                </a:solidFill>
                <a:latin typeface="DFKai-SB" panose="03000509000000000000" pitchFamily="65" charset="-120"/>
                <a:ea typeface="DFKai-SB" panose="03000509000000000000" pitchFamily="65" charset="-120"/>
              </a:rPr>
              <a:t>歸</a:t>
            </a:r>
            <a:r>
              <a:rPr kumimoji="0" lang="zh-CN" altLang="en-US" sz="12800" b="0" i="0" u="none" strike="noStrike" kern="1200" cap="none" spc="0" normalizeH="0" baseline="0" noProof="0" dirty="0" smtClean="0">
                <a:ln>
                  <a:noFill/>
                </a:ln>
                <a:solidFill>
                  <a:prstClr val="black">
                    <a:lumMod val="85000"/>
                    <a:lumOff val="15000"/>
                  </a:prstClr>
                </a:solidFill>
                <a:effectLst/>
                <a:uLnTx/>
                <a:uFillTx/>
                <a:latin typeface="DFKai-SB" panose="03000509000000000000" pitchFamily="65" charset="-120"/>
                <a:ea typeface="DFKai-SB" panose="03000509000000000000" pitchFamily="65" charset="-120"/>
              </a:rPr>
              <a:t>還給</a:t>
            </a:r>
            <a:r>
              <a:rPr kumimoji="0" lang="zh-CN" altLang="en-US" sz="12800" b="0" i="0" u="none" strike="noStrike" kern="1200" cap="none" spc="0" normalizeH="0" baseline="0" noProof="0" dirty="0">
                <a:ln>
                  <a:noFill/>
                </a:ln>
                <a:solidFill>
                  <a:prstClr val="black">
                    <a:lumMod val="85000"/>
                    <a:lumOff val="15000"/>
                  </a:prstClr>
                </a:solidFill>
                <a:effectLst/>
                <a:uLnTx/>
                <a:uFillTx/>
                <a:latin typeface="DFKai-SB" panose="03000509000000000000" pitchFamily="65" charset="-120"/>
                <a:ea typeface="DFKai-SB" panose="03000509000000000000" pitchFamily="65" charset="-120"/>
              </a:rPr>
              <a:t>地鐵公司，用於地鐵建設</a:t>
            </a:r>
            <a:r>
              <a:rPr kumimoji="0" lang="zh-CN" altLang="en-US" sz="12800" b="0" i="0" u="none" strike="noStrike" kern="1200" cap="none" spc="0" normalizeH="0" baseline="0" noProof="0" dirty="0" smtClean="0">
                <a:ln>
                  <a:noFill/>
                </a:ln>
                <a:solidFill>
                  <a:prstClr val="black">
                    <a:lumMod val="85000"/>
                    <a:lumOff val="15000"/>
                  </a:prstClr>
                </a:solidFill>
                <a:effectLst/>
                <a:uLnTx/>
                <a:uFillTx/>
                <a:latin typeface="DFKai-SB" panose="03000509000000000000" pitchFamily="65" charset="-120"/>
                <a:ea typeface="DFKai-SB" panose="03000509000000000000" pitchFamily="65" charset="-120"/>
              </a:rPr>
              <a:t>。</a:t>
            </a:r>
            <a:r>
              <a:rPr kumimoji="0" lang="zh-TW" altLang="en-US" sz="12800" b="0" i="0" u="none" strike="noStrike" kern="1200" cap="none" spc="0" normalizeH="0" baseline="0" noProof="0" dirty="0" smtClean="0">
                <a:ln>
                  <a:noFill/>
                </a:ln>
                <a:solidFill>
                  <a:prstClr val="black">
                    <a:lumMod val="85000"/>
                    <a:lumOff val="1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12800" b="0" i="0" u="none" strike="noStrike" kern="1200" cap="none" spc="0" normalizeH="0" baseline="0" noProof="0" dirty="0" smtClean="0">
              <a:ln>
                <a:noFill/>
              </a:ln>
              <a:solidFill>
                <a:prstClr val="black">
                  <a:lumMod val="85000"/>
                  <a:lumOff val="15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457200" rtl="0" eaLnBrk="1" fontAlgn="auto" latinLnBrk="0" hangingPunct="1">
              <a:lnSpc>
                <a:spcPct val="150000"/>
              </a:lnSpc>
              <a:spcBef>
                <a:spcPct val="20000"/>
              </a:spcBef>
              <a:spcAft>
                <a:spcPts val="600"/>
              </a:spcAft>
              <a:buClr>
                <a:srgbClr val="83992A"/>
              </a:buClr>
              <a:buSzPct val="115000"/>
              <a:buFont typeface="Arial"/>
              <a:buNone/>
              <a:tabLst/>
              <a:defRPr/>
            </a:pPr>
            <a:endParaRPr kumimoji="0" lang="zh-CN" altLang="en-US" sz="80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endParaRPr>
          </a:p>
        </p:txBody>
      </p:sp>
      <p:sp>
        <p:nvSpPr>
          <p:cNvPr id="8" name="Rectangle 7"/>
          <p:cNvSpPr/>
          <p:nvPr/>
        </p:nvSpPr>
        <p:spPr>
          <a:xfrm>
            <a:off x="1315856" y="5936316"/>
            <a:ext cx="7587075" cy="738664"/>
          </a:xfrm>
          <a:prstGeom prst="rect">
            <a:avLst/>
          </a:prstGeom>
          <a:ln w="28575">
            <a:solidFill>
              <a:srgbClr val="0070C0"/>
            </a:solidFill>
          </a:ln>
        </p:spPr>
        <p:txBody>
          <a:bodyPr wrap="square">
            <a:spAutoFit/>
          </a:bodyPr>
          <a:lstStyle/>
          <a:p>
            <a:pPr lvl="0">
              <a:lnSpc>
                <a:spcPct val="150000"/>
              </a:lnSpc>
              <a:buClr>
                <a:srgbClr val="83992A"/>
              </a:buClr>
              <a:defRPr/>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dirty="0" smtClean="0">
                <a:solidFill>
                  <a:srgbClr val="FF0000"/>
                </a:solidFill>
                <a:latin typeface="DFKai-SB" panose="03000509000000000000" pitchFamily="65" charset="-120"/>
                <a:ea typeface="DFKai-SB" panose="03000509000000000000" pitchFamily="65" charset="-120"/>
              </a:rPr>
              <a:t>                 </a:t>
            </a:r>
            <a:r>
              <a:rPr lang="zh-TW" altLang="en-US" sz="2800" dirty="0" smtClean="0">
                <a:latin typeface="DFKai-SB" panose="03000509000000000000" pitchFamily="65" charset="-120"/>
                <a:ea typeface="DFKai-SB" panose="03000509000000000000" pitchFamily="65" charset="-120"/>
              </a:rPr>
              <a:t>點擊圖像進入網頁了解更多。</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8">
            <a:hlinkClick r:id="rId3"/>
          </p:cNvPr>
          <p:cNvPicPr>
            <a:picLocks noChangeAspect="1"/>
          </p:cNvPicPr>
          <p:nvPr/>
        </p:nvPicPr>
        <p:blipFill>
          <a:blip r:embed="rId4"/>
          <a:stretch>
            <a:fillRect/>
          </a:stretch>
        </p:blipFill>
        <p:spPr>
          <a:xfrm>
            <a:off x="1713537" y="5996504"/>
            <a:ext cx="1666521" cy="588920"/>
          </a:xfrm>
          <a:prstGeom prst="rect">
            <a:avLst/>
          </a:prstGeom>
        </p:spPr>
      </p:pic>
    </p:spTree>
    <p:extLst>
      <p:ext uri="{BB962C8B-B14F-4D97-AF65-F5344CB8AC3E}">
        <p14:creationId xmlns:p14="http://schemas.microsoft.com/office/powerpoint/2010/main" val="585232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56482" y="385922"/>
            <a:ext cx="5496571" cy="1172408"/>
          </a:xfrm>
        </p:spPr>
        <p:txBody>
          <a:bodyPr>
            <a:noAutofit/>
          </a:bodyPr>
          <a:lstStyle/>
          <a:p>
            <a:pPr marL="0" indent="0" algn="just">
              <a:spcBef>
                <a:spcPts val="0"/>
              </a:spcBef>
              <a:buNone/>
            </a:pPr>
            <a:r>
              <a:rPr lang="zh-CN" altLang="en-US" sz="4400" dirty="0" smtClean="0">
                <a:solidFill>
                  <a:schemeClr val="tx1"/>
                </a:solidFill>
                <a:latin typeface="DFKai-SB" panose="03000509000000000000" pitchFamily="65" charset="-120"/>
                <a:ea typeface="DFKai-SB" panose="03000509000000000000" pitchFamily="65" charset="-120"/>
              </a:rPr>
              <a:t>上海虹橋</a:t>
            </a:r>
            <a:r>
              <a:rPr lang="zh-TW" altLang="en-US" sz="4400" dirty="0" smtClean="0">
                <a:solidFill>
                  <a:schemeClr val="tx1"/>
                </a:solidFill>
                <a:latin typeface="DFKai-SB" panose="03000509000000000000" pitchFamily="65" charset="-120"/>
                <a:ea typeface="DFKai-SB" panose="03000509000000000000" pitchFamily="65" charset="-120"/>
              </a:rPr>
              <a:t>國際</a:t>
            </a:r>
            <a:r>
              <a:rPr lang="zh-CN" altLang="en-US" sz="4400" dirty="0" smtClean="0">
                <a:solidFill>
                  <a:schemeClr val="tx1"/>
                </a:solidFill>
                <a:latin typeface="DFKai-SB" panose="03000509000000000000" pitchFamily="65" charset="-120"/>
                <a:ea typeface="DFKai-SB" panose="03000509000000000000" pitchFamily="65" charset="-120"/>
              </a:rPr>
              <a:t>機場</a:t>
            </a:r>
            <a:endParaRPr lang="zh-CN" altLang="en-US" sz="4400" dirty="0">
              <a:solidFill>
                <a:schemeClr val="tx1"/>
              </a:solidFill>
              <a:latin typeface="DFKai-SB" panose="03000509000000000000" pitchFamily="65" charset="-120"/>
              <a:ea typeface="DFKai-SB" panose="03000509000000000000" pitchFamily="65" charset="-120"/>
            </a:endParaRPr>
          </a:p>
        </p:txBody>
      </p:sp>
      <p:sp>
        <p:nvSpPr>
          <p:cNvPr id="2" name="灯片编号占位符 1">
            <a:extLst>
              <a:ext uri="{FF2B5EF4-FFF2-40B4-BE49-F238E27FC236}">
                <a16:creationId xmlns:a16="http://schemas.microsoft.com/office/drawing/2014/main" id="{C60B07B9-9923-4AD0-8AE0-E4CD9BA81C15}"/>
              </a:ext>
            </a:extLst>
          </p:cNvPr>
          <p:cNvSpPr>
            <a:spLocks noGrp="1"/>
          </p:cNvSpPr>
          <p:nvPr>
            <p:ph type="sldNum" sz="quarter" idx="12"/>
          </p:nvPr>
        </p:nvSpPr>
        <p:spPr>
          <a:xfrm>
            <a:off x="10935792" y="6286833"/>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5" name="Rectangle 1"/>
          <p:cNvSpPr>
            <a:spLocks noChangeArrowheads="1"/>
          </p:cNvSpPr>
          <p:nvPr/>
        </p:nvSpPr>
        <p:spPr bwMode="auto">
          <a:xfrm>
            <a:off x="490451" y="1303254"/>
            <a:ext cx="7938654"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仿宋" panose="02010609060101010101" pitchFamily="49" charset="-122"/>
                <a:ea typeface="仿宋" panose="02010609060101010101" pitchFamily="49" charset="-122"/>
              </a:rPr>
              <a:t>   </a:t>
            </a:r>
            <a:r>
              <a:rPr kumimoji="0" lang="zh-CN"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自2009年起上海機場</a:t>
            </a:r>
            <a:r>
              <a:rPr kumimoji="0" lang="en-US" altLang="zh-TW"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集團</a:t>
            </a:r>
            <a:r>
              <a:rPr kumimoji="0" lang="en-US" altLang="zh-TW"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有限</a:t>
            </a:r>
            <a:r>
              <a:rPr kumimoji="0" lang="zh-CN"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公司</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與</a:t>
            </a:r>
            <a:r>
              <a:rPr kumimoji="0" lang="zh-CN"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香港機管局</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合資</a:t>
            </a:r>
            <a:r>
              <a:rPr kumimoji="0" lang="zh-CN"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成立了滬港機場</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管理</a:t>
            </a:r>
            <a:r>
              <a:rPr kumimoji="0" lang="en-US" altLang="zh-TW"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上海</a:t>
            </a:r>
            <a:r>
              <a:rPr kumimoji="0" lang="en-US" altLang="zh-TW"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有限</a:t>
            </a:r>
            <a:r>
              <a:rPr kumimoji="0" lang="zh-CN"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公司，並引入香港機場的先進管理理念</a:t>
            </a:r>
            <a:r>
              <a:rPr lang="zh-TW" altLang="en-US"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與</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經驗，</a:t>
            </a:r>
            <a:r>
              <a:rPr kumimoji="0" lang="zh-CN"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推動了</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上海</a:t>
            </a:r>
            <a:r>
              <a:rPr kumimoji="0" lang="zh-CN"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虹橋</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國際</a:t>
            </a:r>
            <a:r>
              <a:rPr kumimoji="0" lang="zh-CN"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機場的服務創新和服務品質提升。</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上海虹橋國際機場被</a:t>
            </a:r>
            <a:r>
              <a:rPr kumimoji="0" lang="en-US" altLang="zh-TW"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Skytrax</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2011</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世界機場大獎</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」評</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為「世界最快進步機場獎」第一名</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9410006" y="5001596"/>
            <a:ext cx="225378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上海虹橋</a:t>
            </a:r>
            <a:r>
              <a:rPr kumimoji="0" lang="zh-TW"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國際</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機場</a:t>
            </a:r>
            <a:endPar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6" name="图片 5"/>
          <p:cNvPicPr>
            <a:picLocks noChangeAspect="1"/>
          </p:cNvPicPr>
          <p:nvPr/>
        </p:nvPicPr>
        <p:blipFill>
          <a:blip r:embed="rId3"/>
          <a:stretch>
            <a:fillRect/>
          </a:stretch>
        </p:blipFill>
        <p:spPr>
          <a:xfrm>
            <a:off x="8754814" y="2867890"/>
            <a:ext cx="3198173" cy="2133706"/>
          </a:xfrm>
          <a:prstGeom prst="rect">
            <a:avLst/>
          </a:prstGeom>
        </p:spPr>
      </p:pic>
    </p:spTree>
    <p:extLst>
      <p:ext uri="{BB962C8B-B14F-4D97-AF65-F5344CB8AC3E}">
        <p14:creationId xmlns:p14="http://schemas.microsoft.com/office/powerpoint/2010/main" val="60638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D077039-41B4-46E2-99AA-35CCDCE02DBE}"/>
              </a:ext>
            </a:extLst>
          </p:cNvPr>
          <p:cNvSpPr/>
          <p:nvPr/>
        </p:nvSpPr>
        <p:spPr>
          <a:xfrm>
            <a:off x="750638" y="290522"/>
            <a:ext cx="10882561" cy="4062651"/>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Garamond" panose="02020404030301010803"/>
                <a:cs typeface="+mn-cs"/>
              </a:rPr>
              <a:t> </a:t>
            </a:r>
            <a:r>
              <a:rPr kumimoji="0" lang="zh-CN" alt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支持香港抗擊</a:t>
            </a:r>
            <a:r>
              <a:rPr kumimoji="0" lang="en-US" altLang="zh-TW"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TW" alt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冠狀病毒病</a:t>
            </a:r>
            <a:r>
              <a:rPr kumimoji="0" lang="zh-CN" alt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疫情</a:t>
            </a:r>
            <a:endPar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年，香港</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冠狀病毒病</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疫情牽動著中央政府的心。應香港特別行政區政府的請求，中央派遣內地檢測</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人員赴港協助開展大規模核酸檢測篩查，幫助香港加快建設臨時隔離及治療中心。</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4" name="矩形 3">
            <a:extLst>
              <a:ext uri="{FF2B5EF4-FFF2-40B4-BE49-F238E27FC236}">
                <a16:creationId xmlns:a16="http://schemas.microsoft.com/office/drawing/2014/main" id="{AAB328B0-BE01-4A8A-AB7C-72EB0312723F}"/>
              </a:ext>
            </a:extLst>
          </p:cNvPr>
          <p:cNvSpPr/>
          <p:nvPr/>
        </p:nvSpPr>
        <p:spPr>
          <a:xfrm>
            <a:off x="2746038" y="5944520"/>
            <a:ext cx="3981116"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7</a:t>
            </a:r>
            <a:r>
              <a:rPr kumimoji="0" lang="zh-CN"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月初，第三波疫情襲港，應香港特別行政區政府請求，國家</a:t>
            </a:r>
            <a:r>
              <a:rPr kumimoji="0" lang="zh-TW"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衞</a:t>
            </a:r>
            <a:r>
              <a:rPr kumimoji="0" lang="zh-CN"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健委迅速組建內地核酸檢測支援隊，協助香港抗擊疫情</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图片 4">
            <a:extLst>
              <a:ext uri="{FF2B5EF4-FFF2-40B4-BE49-F238E27FC236}">
                <a16:creationId xmlns:a16="http://schemas.microsoft.com/office/drawing/2014/main" id="{D92F746F-D93C-4D4C-B2A0-F167B44CE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6139" y="3842071"/>
            <a:ext cx="3311781" cy="2092004"/>
          </a:xfrm>
          <a:prstGeom prst="rect">
            <a:avLst/>
          </a:prstGeom>
        </p:spPr>
      </p:pic>
      <p:pic>
        <p:nvPicPr>
          <p:cNvPr id="6" name="图片 5">
            <a:extLst>
              <a:ext uri="{FF2B5EF4-FFF2-40B4-BE49-F238E27FC236}">
                <a16:creationId xmlns:a16="http://schemas.microsoft.com/office/drawing/2014/main" id="{1FDD912E-C629-4763-87E3-294DBAEB06AE}"/>
              </a:ext>
            </a:extLst>
          </p:cNvPr>
          <p:cNvPicPr>
            <a:picLocks noChangeAspect="1"/>
          </p:cNvPicPr>
          <p:nvPr/>
        </p:nvPicPr>
        <p:blipFill rotWithShape="1">
          <a:blip r:embed="rId4">
            <a:extLst>
              <a:ext uri="{28A0092B-C50C-407E-A947-70E740481C1C}">
                <a14:useLocalDpi xmlns:a14="http://schemas.microsoft.com/office/drawing/2010/main" val="0"/>
              </a:ext>
            </a:extLst>
          </a:blip>
          <a:srcRect l="-830"/>
          <a:stretch/>
        </p:blipFill>
        <p:spPr>
          <a:xfrm>
            <a:off x="6572120" y="3842071"/>
            <a:ext cx="4199596" cy="2126927"/>
          </a:xfrm>
          <a:prstGeom prst="rect">
            <a:avLst/>
          </a:prstGeom>
        </p:spPr>
      </p:pic>
      <p:sp>
        <p:nvSpPr>
          <p:cNvPr id="7" name="矩形 6">
            <a:extLst>
              <a:ext uri="{FF2B5EF4-FFF2-40B4-BE49-F238E27FC236}">
                <a16:creationId xmlns:a16="http://schemas.microsoft.com/office/drawing/2014/main" id="{027F2C75-1EBA-4F94-949E-D3B0C5C8D581}"/>
              </a:ext>
            </a:extLst>
          </p:cNvPr>
          <p:cNvSpPr/>
          <p:nvPr/>
        </p:nvSpPr>
        <p:spPr>
          <a:xfrm>
            <a:off x="6821453" y="6083136"/>
            <a:ext cx="3950263"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2021</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a:t>
            </a:r>
            <a:r>
              <a:rPr kumimoji="0" lang="zh-CN"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日，林鄭月娥主持</a:t>
            </a:r>
            <a:r>
              <a:rPr kumimoji="0" lang="zh-TW"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臨時醫院項目</a:t>
            </a:r>
            <a:r>
              <a:rPr kumimoji="0" lang="zh-CN"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竣工移交儀式</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8D52ACA9-6E7B-4E43-B3E7-87D365157A3A}"/>
              </a:ext>
            </a:extLst>
          </p:cNvPr>
          <p:cNvSpPr>
            <a:spLocks noGrp="1"/>
          </p:cNvSpPr>
          <p:nvPr>
            <p:ph type="sldNum" sz="quarter" idx="12"/>
          </p:nvPr>
        </p:nvSpPr>
        <p:spPr>
          <a:xfrm>
            <a:off x="11361850" y="6384496"/>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39949619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67240" y="4445284"/>
            <a:ext cx="2871464" cy="1954988"/>
          </a:xfrm>
          <a:prstGeom prst="rect">
            <a:avLst/>
          </a:prstGeom>
          <a:ln w="28575" cap="sq">
            <a:solidFill>
              <a:srgbClr val="91DF76"/>
            </a:solidFill>
            <a:prstDash val="solid"/>
            <a:miter lim="800000"/>
          </a:ln>
          <a:effectLst>
            <a:outerShdw blurRad="50800" dist="38100" dir="2700000" algn="tl" rotWithShape="0">
              <a:srgbClr val="000000">
                <a:alpha val="43000"/>
              </a:srgbClr>
            </a:outerShdw>
          </a:effectLst>
        </p:spPr>
      </p:pic>
      <p:sp>
        <p:nvSpPr>
          <p:cNvPr id="2" name="矩形 1"/>
          <p:cNvSpPr/>
          <p:nvPr/>
        </p:nvSpPr>
        <p:spPr>
          <a:xfrm>
            <a:off x="8067240" y="6046329"/>
            <a:ext cx="3487181" cy="646331"/>
          </a:xfrm>
          <a:prstGeom prst="rect">
            <a:avLst/>
          </a:prstGeom>
          <a:solidFill>
            <a:srgbClr val="91DF76"/>
          </a:solidFill>
          <a:ln>
            <a:solidFill>
              <a:schemeClr val="bg1">
                <a:lumMod val="95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香港</a:t>
            </a:r>
            <a:r>
              <a:rPr kumimoji="0" lang="zh-TW" altLang="en-US"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搜救隊在綿竹市漢旺鎮展開搜救</a:t>
            </a:r>
            <a:r>
              <a:rPr kumimoji="0" lang="zh-TW" altLang="en-US" b="0" i="0" u="none" strike="noStrike" kern="120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cs typeface="+mn-cs"/>
              </a:rPr>
              <a:t>工作。</a:t>
            </a:r>
            <a:endPar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 name="灯片编号占位符 3">
            <a:extLst>
              <a:ext uri="{FF2B5EF4-FFF2-40B4-BE49-F238E27FC236}">
                <a16:creationId xmlns:a16="http://schemas.microsoft.com/office/drawing/2014/main" id="{0E1C2A33-9E90-4A38-A047-2CAEC73F2D5C}"/>
              </a:ext>
            </a:extLst>
          </p:cNvPr>
          <p:cNvSpPr>
            <a:spLocks noGrp="1"/>
          </p:cNvSpPr>
          <p:nvPr>
            <p:ph type="sldNum" sz="quarter" idx="4294967295"/>
          </p:nvPr>
        </p:nvSpPr>
        <p:spPr>
          <a:xfrm>
            <a:off x="11534308" y="6446164"/>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pic>
        <p:nvPicPr>
          <p:cNvPr id="22" name="图片 21">
            <a:extLst>
              <a:ext uri="{FF2B5EF4-FFF2-40B4-BE49-F238E27FC236}">
                <a16:creationId xmlns:a16="http://schemas.microsoft.com/office/drawing/2014/main" id="{A4AE6030-18FE-4667-97F8-82D5BEA7E0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67240" y="1160541"/>
            <a:ext cx="2072666" cy="310837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cap="flat" cmpd="sng" algn="ctr">
            <a:solidFill>
              <a:srgbClr val="FFC000"/>
            </a:solidFill>
            <a:prstDash val="solid"/>
            <a:round/>
            <a:headEnd type="none" w="med" len="med"/>
            <a:tailEnd type="none" w="med" len="med"/>
          </a:ln>
          <a:effectLst>
            <a:outerShdw blurRad="50800" dist="50800" dir="3900000" algn="ctr" rotWithShape="0">
              <a:schemeClr val="tx1">
                <a:alpha val="13000"/>
              </a:schemeClr>
            </a:outerShdw>
          </a:effectLst>
        </p:spPr>
      </p:pic>
      <p:sp>
        <p:nvSpPr>
          <p:cNvPr id="23" name="矩形 22">
            <a:extLst>
              <a:ext uri="{FF2B5EF4-FFF2-40B4-BE49-F238E27FC236}">
                <a16:creationId xmlns:a16="http://schemas.microsoft.com/office/drawing/2014/main" id="{93D2CA2D-7C35-4D2B-A47E-B51B628B125D}"/>
              </a:ext>
            </a:extLst>
          </p:cNvPr>
          <p:cNvSpPr/>
          <p:nvPr/>
        </p:nvSpPr>
        <p:spPr>
          <a:xfrm>
            <a:off x="8063483" y="3622587"/>
            <a:ext cx="3470825" cy="646331"/>
          </a:xfrm>
          <a:prstGeom prst="rect">
            <a:avLst/>
          </a:prstGeom>
          <a:solidFill>
            <a:srgbClr val="FFC000"/>
          </a:solidFill>
          <a:ln>
            <a:solidFill>
              <a:schemeClr val="bg1">
                <a:lumMod val="95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zh-CN"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2008</a:t>
            </a:r>
            <a:r>
              <a:rPr kumimoji="0" lang="zh-CN" altLang="it-IT"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it-IT" altLang="zh-CN"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it-IT"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it-IT" altLang="zh-CN"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it-IT"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a:t>
            </a:r>
            <a:r>
              <a:rPr kumimoji="0" lang="zh-CN" altLang="en-US"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香港</a:t>
            </a:r>
            <a:r>
              <a:rPr kumimoji="0" lang="zh-CN" altLang="it-IT"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飛行服務隊救出</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兩</a:t>
            </a:r>
            <a:r>
              <a:rPr kumimoji="0" lang="zh-CN" altLang="it-IT"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名被困</a:t>
            </a:r>
            <a:r>
              <a:rPr kumimoji="0" lang="it-IT"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21</a:t>
            </a:r>
            <a:r>
              <a:rPr kumimoji="0" lang="zh-CN" altLang="it-IT"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天的</a:t>
            </a:r>
            <a:r>
              <a:rPr kumimoji="0" lang="zh-CN" altLang="en-US"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災民</a:t>
            </a:r>
            <a:r>
              <a:rPr lang="zh-TW" altLang="en-US" noProof="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CB302EC9-D76B-4519-89BD-7B57C3D242F1}"/>
              </a:ext>
            </a:extLst>
          </p:cNvPr>
          <p:cNvSpPr/>
          <p:nvPr/>
        </p:nvSpPr>
        <p:spPr>
          <a:xfrm>
            <a:off x="363446" y="1347127"/>
            <a:ext cx="7559268" cy="1865126"/>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每當</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內地遇到重大自然災害，香港皆</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不遺餘力</a:t>
            </a:r>
            <a:r>
              <a:rPr lang="zh-TW" altLang="en-US" sz="3200" dirty="0">
                <a:latin typeface="DFKai-SB" panose="03000509000000000000" pitchFamily="65" charset="-120"/>
                <a:ea typeface="DFKai-SB" panose="03000509000000000000" pitchFamily="65" charset="-120"/>
              </a:rPr>
              <a:t>支</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援</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，香港市民踴躍捐助，體現出兩地人民守望相助、血濃於水的同胞之情。</a:t>
            </a:r>
          </a:p>
        </p:txBody>
      </p:sp>
      <p:sp>
        <p:nvSpPr>
          <p:cNvPr id="12" name="标题 1">
            <a:extLst>
              <a:ext uri="{FF2B5EF4-FFF2-40B4-BE49-F238E27FC236}">
                <a16:creationId xmlns:a16="http://schemas.microsoft.com/office/drawing/2014/main" id="{C6BA09B2-0B63-4389-A67A-85D4CA504485}"/>
              </a:ext>
            </a:extLst>
          </p:cNvPr>
          <p:cNvSpPr txBox="1">
            <a:spLocks noChangeArrowheads="1"/>
          </p:cNvSpPr>
          <p:nvPr/>
        </p:nvSpPr>
        <p:spPr bwMode="auto">
          <a:xfrm>
            <a:off x="2271608" y="228907"/>
            <a:ext cx="7231364"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支援</a:t>
            </a:r>
            <a:r>
              <a:rPr kumimoji="0" lang="zh-CN"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內地搶險救災和災後重建</a:t>
            </a:r>
          </a:p>
        </p:txBody>
      </p:sp>
      <p:sp>
        <p:nvSpPr>
          <p:cNvPr id="10" name="矩形: 圆角 9">
            <a:extLst>
              <a:ext uri="{FF2B5EF4-FFF2-40B4-BE49-F238E27FC236}">
                <a16:creationId xmlns:a16="http://schemas.microsoft.com/office/drawing/2014/main" id="{B58C29E1-1220-45FA-A594-35C158C4EAAC}"/>
              </a:ext>
            </a:extLst>
          </p:cNvPr>
          <p:cNvSpPr/>
          <p:nvPr/>
        </p:nvSpPr>
        <p:spPr bwMode="auto">
          <a:xfrm>
            <a:off x="363446" y="3694374"/>
            <a:ext cx="7406291" cy="2493584"/>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11" name="矩形 10">
            <a:extLst>
              <a:ext uri="{FF2B5EF4-FFF2-40B4-BE49-F238E27FC236}">
                <a16:creationId xmlns:a16="http://schemas.microsoft.com/office/drawing/2014/main" id="{EF74157E-C621-44F0-BC23-558AD1E76A35}"/>
              </a:ext>
            </a:extLst>
          </p:cNvPr>
          <p:cNvSpPr/>
          <p:nvPr/>
        </p:nvSpPr>
        <p:spPr>
          <a:xfrm>
            <a:off x="415740" y="3872215"/>
            <a:ext cx="7035783" cy="201874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14" name="文本框 13">
            <a:extLst>
              <a:ext uri="{FF2B5EF4-FFF2-40B4-BE49-F238E27FC236}">
                <a16:creationId xmlns:a16="http://schemas.microsoft.com/office/drawing/2014/main" id="{D9D1D57D-4B91-4F79-AA7A-0F0C88356324}"/>
              </a:ext>
            </a:extLst>
          </p:cNvPr>
          <p:cNvSpPr txBox="1"/>
          <p:nvPr/>
        </p:nvSpPr>
        <p:spPr>
          <a:xfrm>
            <a:off x="484701" y="4010427"/>
            <a:ext cx="7019116"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2008</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月，四川汶川</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發生特大地震。香港派出多支搜救隊、醫療隊、防疫隊參與救援行動。</a:t>
            </a:r>
          </a:p>
        </p:txBody>
      </p:sp>
    </p:spTree>
    <p:extLst>
      <p:ext uri="{BB962C8B-B14F-4D97-AF65-F5344CB8AC3E}">
        <p14:creationId xmlns:p14="http://schemas.microsoft.com/office/powerpoint/2010/main" val="29337613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3E95317E-8A64-47AF-9129-7C613AC793EE}"/>
              </a:ext>
            </a:extLst>
          </p:cNvPr>
          <p:cNvSpPr/>
          <p:nvPr/>
        </p:nvSpPr>
        <p:spPr bwMode="auto">
          <a:xfrm>
            <a:off x="464650" y="285141"/>
            <a:ext cx="7202530" cy="6448168"/>
          </a:xfrm>
          <a:prstGeom prst="roundRect">
            <a:avLst>
              <a:gd name="adj" fmla="val 11767"/>
            </a:avLst>
          </a:prstGeom>
          <a:solidFill>
            <a:srgbClr val="21D0C2">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10" name="矩形 9">
            <a:extLst>
              <a:ext uri="{FF2B5EF4-FFF2-40B4-BE49-F238E27FC236}">
                <a16:creationId xmlns:a16="http://schemas.microsoft.com/office/drawing/2014/main" id="{0EC63595-879E-496A-9575-1560AE750E87}"/>
              </a:ext>
            </a:extLst>
          </p:cNvPr>
          <p:cNvSpPr/>
          <p:nvPr/>
        </p:nvSpPr>
        <p:spPr>
          <a:xfrm>
            <a:off x="887288" y="389872"/>
            <a:ext cx="6585852" cy="3637919"/>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在</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香港</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支援四川災後重建中，</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特區政府</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出資</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約</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90</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億港元，加上香港賽馬會的</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億港元，</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總計</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約</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100</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億港元。</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援建的</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項目涉及教育、醫療衛生、社會福利、公路基建、臥龍國家級自然保護區等。</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内容占位符 2"/>
          <p:cNvSpPr txBox="1"/>
          <p:nvPr/>
        </p:nvSpPr>
        <p:spPr>
          <a:xfrm>
            <a:off x="887288" y="4027791"/>
            <a:ext cx="6585853" cy="14622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ct val="2000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香港社會各界踴躍捐款，許多社會團體和演藝界人士組織義演等賑災活動，眾多香港新聞工作者深入災</a:t>
            </a:r>
            <a:r>
              <a:rPr lang="zh-TW" altLang="en-US" dirty="0">
                <a:solidFill>
                  <a:prstClr val="black"/>
                </a:solidFill>
                <a:latin typeface="DFKai-SB" panose="03000509000000000000" pitchFamily="65" charset="-120"/>
                <a:ea typeface="DFKai-SB" panose="03000509000000000000" pitchFamily="65" charset="-120"/>
              </a:rPr>
              <a:t>區</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進行大量</a:t>
            </a:r>
            <a:r>
              <a:rPr kumimoji="0" lang="zh-TW"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即時</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報導。</a:t>
            </a:r>
            <a:endPar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6" name="内容占位符 3"/>
          <p:cNvPicPr>
            <a:picLocks noChangeAspect="1"/>
          </p:cNvPicPr>
          <p:nvPr/>
        </p:nvPicPr>
        <p:blipFill>
          <a:blip r:embed="rId3"/>
          <a:stretch>
            <a:fillRect/>
          </a:stretch>
        </p:blipFill>
        <p:spPr>
          <a:xfrm>
            <a:off x="7957884" y="2086495"/>
            <a:ext cx="4003612" cy="2672411"/>
          </a:xfrm>
          <a:prstGeom prst="rect">
            <a:avLst/>
          </a:prstGeom>
        </p:spPr>
      </p:pic>
      <p:sp>
        <p:nvSpPr>
          <p:cNvPr id="7" name="文本框 5"/>
          <p:cNvSpPr txBox="1"/>
          <p:nvPr/>
        </p:nvSpPr>
        <p:spPr>
          <a:xfrm>
            <a:off x="8706635" y="4758906"/>
            <a:ext cx="290925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rPr>
              <a:t>為善最樂，市民踴躍捐款</a:t>
            </a:r>
            <a:endPar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8"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51</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3162388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C9C4174-8ACB-488B-9B20-6D4BA91E13BD}"/>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altLang="en-US" sz="10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标题 1">
            <a:extLst>
              <a:ext uri="{FF2B5EF4-FFF2-40B4-BE49-F238E27FC236}">
                <a16:creationId xmlns:a16="http://schemas.microsoft.com/office/drawing/2014/main" id="{A28481E8-17FD-4AAA-A50C-978F7BA1B0A8}"/>
              </a:ext>
            </a:extLst>
          </p:cNvPr>
          <p:cNvSpPr txBox="1">
            <a:spLocks noChangeArrowheads="1"/>
          </p:cNvSpPr>
          <p:nvPr/>
        </p:nvSpPr>
        <p:spPr bwMode="auto">
          <a:xfrm>
            <a:off x="2606342" y="501883"/>
            <a:ext cx="7103946" cy="8309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defRPr/>
            </a:pPr>
            <a:r>
              <a:rPr kumimoji="0" lang="zh-CN" altLang="en-US" sz="4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捐助</a:t>
            </a:r>
            <a:r>
              <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內地</a:t>
            </a:r>
            <a:r>
              <a:rPr kumimoji="0" lang="zh-CN" altLang="en-US" sz="4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教科文</a:t>
            </a:r>
            <a:r>
              <a:rPr lang="zh-TW" altLang="en-US" sz="4800" b="1" dirty="0">
                <a:latin typeface="DFKai-SB" panose="03000509000000000000" pitchFamily="65" charset="-120"/>
                <a:ea typeface="DFKai-SB" panose="03000509000000000000" pitchFamily="65" charset="-120"/>
              </a:rPr>
              <a:t>衞</a:t>
            </a:r>
            <a:r>
              <a:rPr kumimoji="0" lang="zh-CN" altLang="en-US" sz="4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j-cs"/>
              </a:rPr>
              <a:t>體</a:t>
            </a:r>
            <a:r>
              <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事業</a:t>
            </a:r>
          </a:p>
        </p:txBody>
      </p:sp>
      <p:grpSp>
        <p:nvGrpSpPr>
          <p:cNvPr id="18" name="组合 17">
            <a:extLst>
              <a:ext uri="{FF2B5EF4-FFF2-40B4-BE49-F238E27FC236}">
                <a16:creationId xmlns:a16="http://schemas.microsoft.com/office/drawing/2014/main" id="{6A75AD76-7735-4E94-91F3-EF3DD12B8106}"/>
              </a:ext>
            </a:extLst>
          </p:cNvPr>
          <p:cNvGrpSpPr/>
          <p:nvPr/>
        </p:nvGrpSpPr>
        <p:grpSpPr>
          <a:xfrm>
            <a:off x="1454876" y="1978399"/>
            <a:ext cx="4378447" cy="3784128"/>
            <a:chOff x="1380062" y="1953502"/>
            <a:chExt cx="4378447" cy="3784128"/>
          </a:xfrm>
        </p:grpSpPr>
        <p:sp>
          <p:nvSpPr>
            <p:cNvPr id="4" name="任意多边形: 形状 3">
              <a:extLst>
                <a:ext uri="{FF2B5EF4-FFF2-40B4-BE49-F238E27FC236}">
                  <a16:creationId xmlns:a16="http://schemas.microsoft.com/office/drawing/2014/main" id="{CEA0E5AE-2DF9-4C1B-821C-CD23C7C6105E}"/>
                </a:ext>
              </a:extLst>
            </p:cNvPr>
            <p:cNvSpPr/>
            <p:nvPr/>
          </p:nvSpPr>
          <p:spPr>
            <a:xfrm>
              <a:off x="2938136" y="1953502"/>
              <a:ext cx="1262299" cy="820494"/>
            </a:xfrm>
            <a:custGeom>
              <a:avLst/>
              <a:gdLst>
                <a:gd name="connsiteX0" fmla="*/ 0 w 1262299"/>
                <a:gd name="connsiteY0" fmla="*/ 136752 h 820494"/>
                <a:gd name="connsiteX1" fmla="*/ 136752 w 1262299"/>
                <a:gd name="connsiteY1" fmla="*/ 0 h 820494"/>
                <a:gd name="connsiteX2" fmla="*/ 1125547 w 1262299"/>
                <a:gd name="connsiteY2" fmla="*/ 0 h 820494"/>
                <a:gd name="connsiteX3" fmla="*/ 1262299 w 1262299"/>
                <a:gd name="connsiteY3" fmla="*/ 136752 h 820494"/>
                <a:gd name="connsiteX4" fmla="*/ 1262299 w 1262299"/>
                <a:gd name="connsiteY4" fmla="*/ 683742 h 820494"/>
                <a:gd name="connsiteX5" fmla="*/ 1125547 w 1262299"/>
                <a:gd name="connsiteY5" fmla="*/ 820494 h 820494"/>
                <a:gd name="connsiteX6" fmla="*/ 136752 w 1262299"/>
                <a:gd name="connsiteY6" fmla="*/ 820494 h 820494"/>
                <a:gd name="connsiteX7" fmla="*/ 0 w 1262299"/>
                <a:gd name="connsiteY7" fmla="*/ 683742 h 820494"/>
                <a:gd name="connsiteX8" fmla="*/ 0 w 126229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99" h="820494">
                  <a:moveTo>
                    <a:pt x="0" y="136752"/>
                  </a:moveTo>
                  <a:cubicBezTo>
                    <a:pt x="0" y="61226"/>
                    <a:pt x="61226" y="0"/>
                    <a:pt x="136752" y="0"/>
                  </a:cubicBezTo>
                  <a:lnTo>
                    <a:pt x="1125547" y="0"/>
                  </a:lnTo>
                  <a:cubicBezTo>
                    <a:pt x="1201073" y="0"/>
                    <a:pt x="1262299" y="61226"/>
                    <a:pt x="1262299" y="136752"/>
                  </a:cubicBezTo>
                  <a:lnTo>
                    <a:pt x="1262299" y="683742"/>
                  </a:lnTo>
                  <a:cubicBezTo>
                    <a:pt x="1262299" y="759268"/>
                    <a:pt x="1201073" y="820494"/>
                    <a:pt x="1125547" y="820494"/>
                  </a:cubicBezTo>
                  <a:lnTo>
                    <a:pt x="136752" y="820494"/>
                  </a:lnTo>
                  <a:cubicBezTo>
                    <a:pt x="61226" y="820494"/>
                    <a:pt x="0" y="759268"/>
                    <a:pt x="0" y="683742"/>
                  </a:cubicBezTo>
                  <a:lnTo>
                    <a:pt x="0" y="13675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zh-TW" altLang="en-US" sz="36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教育</a:t>
              </a:r>
              <a:endParaRPr kumimoji="0" lang="zh-CN" altLang="en-US" sz="36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5" name="任意多边形: 形状 4">
              <a:extLst>
                <a:ext uri="{FF2B5EF4-FFF2-40B4-BE49-F238E27FC236}">
                  <a16:creationId xmlns:a16="http://schemas.microsoft.com/office/drawing/2014/main" id="{15420EFD-4B70-4AF0-A126-015076FE58F0}"/>
                </a:ext>
              </a:extLst>
            </p:cNvPr>
            <p:cNvSpPr/>
            <p:nvPr/>
          </p:nvSpPr>
          <p:spPr>
            <a:xfrm>
              <a:off x="1931029" y="2363749"/>
              <a:ext cx="3276512" cy="3276512"/>
            </a:xfrm>
            <a:custGeom>
              <a:avLst/>
              <a:gdLst/>
              <a:ahLst/>
              <a:cxnLst/>
              <a:rect l="0" t="0" r="0" b="0"/>
              <a:pathLst>
                <a:path>
                  <a:moveTo>
                    <a:pt x="2278064" y="130102"/>
                  </a:moveTo>
                  <a:arcTo wR="1638256" hR="1638256" stAng="17579295" swAng="1959991"/>
                </a:path>
              </a:pathLst>
            </a:custGeom>
            <a:noFill/>
            <a:ln w="76200" cmpd="tri">
              <a:solidFill>
                <a:srgbClr val="21D0C2"/>
              </a:solidFill>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6" name="任意多边形: 形状 5">
              <a:extLst>
                <a:ext uri="{FF2B5EF4-FFF2-40B4-BE49-F238E27FC236}">
                  <a16:creationId xmlns:a16="http://schemas.microsoft.com/office/drawing/2014/main" id="{0FA1851C-AC40-40A7-8978-EDC2E4EDF119}"/>
                </a:ext>
              </a:extLst>
            </p:cNvPr>
            <p:cNvSpPr/>
            <p:nvPr/>
          </p:nvSpPr>
          <p:spPr>
            <a:xfrm>
              <a:off x="4496210" y="3085509"/>
              <a:ext cx="1262299" cy="820494"/>
            </a:xfrm>
            <a:custGeom>
              <a:avLst/>
              <a:gdLst>
                <a:gd name="connsiteX0" fmla="*/ 0 w 1262299"/>
                <a:gd name="connsiteY0" fmla="*/ 136752 h 820494"/>
                <a:gd name="connsiteX1" fmla="*/ 136752 w 1262299"/>
                <a:gd name="connsiteY1" fmla="*/ 0 h 820494"/>
                <a:gd name="connsiteX2" fmla="*/ 1125547 w 1262299"/>
                <a:gd name="connsiteY2" fmla="*/ 0 h 820494"/>
                <a:gd name="connsiteX3" fmla="*/ 1262299 w 1262299"/>
                <a:gd name="connsiteY3" fmla="*/ 136752 h 820494"/>
                <a:gd name="connsiteX4" fmla="*/ 1262299 w 1262299"/>
                <a:gd name="connsiteY4" fmla="*/ 683742 h 820494"/>
                <a:gd name="connsiteX5" fmla="*/ 1125547 w 1262299"/>
                <a:gd name="connsiteY5" fmla="*/ 820494 h 820494"/>
                <a:gd name="connsiteX6" fmla="*/ 136752 w 1262299"/>
                <a:gd name="connsiteY6" fmla="*/ 820494 h 820494"/>
                <a:gd name="connsiteX7" fmla="*/ 0 w 1262299"/>
                <a:gd name="connsiteY7" fmla="*/ 683742 h 820494"/>
                <a:gd name="connsiteX8" fmla="*/ 0 w 126229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99" h="820494">
                  <a:moveTo>
                    <a:pt x="0" y="136752"/>
                  </a:moveTo>
                  <a:cubicBezTo>
                    <a:pt x="0" y="61226"/>
                    <a:pt x="61226" y="0"/>
                    <a:pt x="136752" y="0"/>
                  </a:cubicBezTo>
                  <a:lnTo>
                    <a:pt x="1125547" y="0"/>
                  </a:lnTo>
                  <a:cubicBezTo>
                    <a:pt x="1201073" y="0"/>
                    <a:pt x="1262299" y="61226"/>
                    <a:pt x="1262299" y="136752"/>
                  </a:cubicBezTo>
                  <a:lnTo>
                    <a:pt x="1262299" y="683742"/>
                  </a:lnTo>
                  <a:cubicBezTo>
                    <a:pt x="1262299" y="759268"/>
                    <a:pt x="1201073" y="820494"/>
                    <a:pt x="1125547" y="820494"/>
                  </a:cubicBezTo>
                  <a:lnTo>
                    <a:pt x="136752" y="820494"/>
                  </a:lnTo>
                  <a:cubicBezTo>
                    <a:pt x="61226" y="820494"/>
                    <a:pt x="0" y="759268"/>
                    <a:pt x="0" y="683742"/>
                  </a:cubicBezTo>
                  <a:lnTo>
                    <a:pt x="0" y="136752"/>
                  </a:lnTo>
                  <a:close/>
                </a:path>
              </a:pathLst>
            </a:custGeom>
            <a:solidFill>
              <a:srgbClr val="4472C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zh-TW" altLang="en-US" sz="36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科技</a:t>
              </a:r>
              <a:endParaRPr kumimoji="0" lang="zh-CN" altLang="en-US" sz="36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8" name="任意多边形: 形状 7">
              <a:extLst>
                <a:ext uri="{FF2B5EF4-FFF2-40B4-BE49-F238E27FC236}">
                  <a16:creationId xmlns:a16="http://schemas.microsoft.com/office/drawing/2014/main" id="{3C3DF265-5458-4ED8-9411-16AB375858CD}"/>
                </a:ext>
              </a:extLst>
            </p:cNvPr>
            <p:cNvSpPr/>
            <p:nvPr/>
          </p:nvSpPr>
          <p:spPr>
            <a:xfrm>
              <a:off x="1931029" y="2363749"/>
              <a:ext cx="3276512" cy="3276512"/>
            </a:xfrm>
            <a:custGeom>
              <a:avLst/>
              <a:gdLst/>
              <a:ahLst/>
              <a:cxnLst/>
              <a:rect l="0" t="0" r="0" b="0"/>
              <a:pathLst>
                <a:path>
                  <a:moveTo>
                    <a:pt x="3274278" y="1552721"/>
                  </a:moveTo>
                  <a:arcTo wR="1638256" hR="1638256" stAng="21420430" swAng="2195114"/>
                </a:path>
              </a:pathLst>
            </a:custGeom>
            <a:noFill/>
            <a:ln w="76200" cap="flat" cmpd="tri" algn="ctr">
              <a:solidFill>
                <a:srgbClr val="21D0C2"/>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0" name="任意多边形: 形状 9">
              <a:extLst>
                <a:ext uri="{FF2B5EF4-FFF2-40B4-BE49-F238E27FC236}">
                  <a16:creationId xmlns:a16="http://schemas.microsoft.com/office/drawing/2014/main" id="{DAA792C1-20E8-463D-8E8A-5E6523312DC3}"/>
                </a:ext>
              </a:extLst>
            </p:cNvPr>
            <p:cNvSpPr/>
            <p:nvPr/>
          </p:nvSpPr>
          <p:spPr>
            <a:xfrm>
              <a:off x="3901079" y="4917136"/>
              <a:ext cx="1262299" cy="820494"/>
            </a:xfrm>
            <a:custGeom>
              <a:avLst/>
              <a:gdLst>
                <a:gd name="connsiteX0" fmla="*/ 0 w 1262299"/>
                <a:gd name="connsiteY0" fmla="*/ 136752 h 820494"/>
                <a:gd name="connsiteX1" fmla="*/ 136752 w 1262299"/>
                <a:gd name="connsiteY1" fmla="*/ 0 h 820494"/>
                <a:gd name="connsiteX2" fmla="*/ 1125547 w 1262299"/>
                <a:gd name="connsiteY2" fmla="*/ 0 h 820494"/>
                <a:gd name="connsiteX3" fmla="*/ 1262299 w 1262299"/>
                <a:gd name="connsiteY3" fmla="*/ 136752 h 820494"/>
                <a:gd name="connsiteX4" fmla="*/ 1262299 w 1262299"/>
                <a:gd name="connsiteY4" fmla="*/ 683742 h 820494"/>
                <a:gd name="connsiteX5" fmla="*/ 1125547 w 1262299"/>
                <a:gd name="connsiteY5" fmla="*/ 820494 h 820494"/>
                <a:gd name="connsiteX6" fmla="*/ 136752 w 1262299"/>
                <a:gd name="connsiteY6" fmla="*/ 820494 h 820494"/>
                <a:gd name="connsiteX7" fmla="*/ 0 w 1262299"/>
                <a:gd name="connsiteY7" fmla="*/ 683742 h 820494"/>
                <a:gd name="connsiteX8" fmla="*/ 0 w 126229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99" h="820494">
                  <a:moveTo>
                    <a:pt x="0" y="136752"/>
                  </a:moveTo>
                  <a:cubicBezTo>
                    <a:pt x="0" y="61226"/>
                    <a:pt x="61226" y="0"/>
                    <a:pt x="136752" y="0"/>
                  </a:cubicBezTo>
                  <a:lnTo>
                    <a:pt x="1125547" y="0"/>
                  </a:lnTo>
                  <a:cubicBezTo>
                    <a:pt x="1201073" y="0"/>
                    <a:pt x="1262299" y="61226"/>
                    <a:pt x="1262299" y="136752"/>
                  </a:cubicBezTo>
                  <a:lnTo>
                    <a:pt x="1262299" y="683742"/>
                  </a:lnTo>
                  <a:cubicBezTo>
                    <a:pt x="1262299" y="759268"/>
                    <a:pt x="1201073" y="820494"/>
                    <a:pt x="1125547" y="820494"/>
                  </a:cubicBezTo>
                  <a:lnTo>
                    <a:pt x="136752" y="820494"/>
                  </a:lnTo>
                  <a:cubicBezTo>
                    <a:pt x="61226" y="820494"/>
                    <a:pt x="0" y="759268"/>
                    <a:pt x="0" y="683742"/>
                  </a:cubicBezTo>
                  <a:lnTo>
                    <a:pt x="0" y="136752"/>
                  </a:lnTo>
                  <a:close/>
                </a:path>
              </a:pathLst>
            </a:custGeom>
            <a:solidFill>
              <a:srgbClr val="FFC00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zh-TW" altLang="en-US" sz="36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文化</a:t>
              </a:r>
              <a:endParaRPr kumimoji="0" lang="zh-CN" altLang="en-US" sz="36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13" name="任意多边形: 形状 12">
              <a:extLst>
                <a:ext uri="{FF2B5EF4-FFF2-40B4-BE49-F238E27FC236}">
                  <a16:creationId xmlns:a16="http://schemas.microsoft.com/office/drawing/2014/main" id="{A4A695B7-E04F-43A1-95D4-1A8408AB1DC4}"/>
                </a:ext>
              </a:extLst>
            </p:cNvPr>
            <p:cNvSpPr/>
            <p:nvPr/>
          </p:nvSpPr>
          <p:spPr>
            <a:xfrm>
              <a:off x="1931029" y="2363749"/>
              <a:ext cx="3276512" cy="3276512"/>
            </a:xfrm>
            <a:custGeom>
              <a:avLst/>
              <a:gdLst/>
              <a:ahLst/>
              <a:cxnLst/>
              <a:rect l="0" t="0" r="0" b="0"/>
              <a:pathLst>
                <a:path>
                  <a:moveTo>
                    <a:pt x="1963548" y="3243892"/>
                  </a:moveTo>
                  <a:arcTo wR="1638256" hR="1638256" stAng="4712834" swAng="1374332"/>
                </a:path>
              </a:pathLst>
            </a:custGeom>
            <a:noFill/>
            <a:ln w="76200" cap="flat" cmpd="tri" algn="ctr">
              <a:solidFill>
                <a:srgbClr val="21D0C2"/>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4" name="任意多边形: 形状 13">
              <a:extLst>
                <a:ext uri="{FF2B5EF4-FFF2-40B4-BE49-F238E27FC236}">
                  <a16:creationId xmlns:a16="http://schemas.microsoft.com/office/drawing/2014/main" id="{4A371036-BFC5-45B8-B185-9D5F501D9654}"/>
                </a:ext>
              </a:extLst>
            </p:cNvPr>
            <p:cNvSpPr/>
            <p:nvPr/>
          </p:nvSpPr>
          <p:spPr>
            <a:xfrm>
              <a:off x="1890954" y="4917136"/>
              <a:ext cx="1502814" cy="820494"/>
            </a:xfrm>
            <a:custGeom>
              <a:avLst/>
              <a:gdLst>
                <a:gd name="connsiteX0" fmla="*/ 0 w 1318749"/>
                <a:gd name="connsiteY0" fmla="*/ 136752 h 820494"/>
                <a:gd name="connsiteX1" fmla="*/ 136752 w 1318749"/>
                <a:gd name="connsiteY1" fmla="*/ 0 h 820494"/>
                <a:gd name="connsiteX2" fmla="*/ 1181997 w 1318749"/>
                <a:gd name="connsiteY2" fmla="*/ 0 h 820494"/>
                <a:gd name="connsiteX3" fmla="*/ 1318749 w 1318749"/>
                <a:gd name="connsiteY3" fmla="*/ 136752 h 820494"/>
                <a:gd name="connsiteX4" fmla="*/ 1318749 w 1318749"/>
                <a:gd name="connsiteY4" fmla="*/ 683742 h 820494"/>
                <a:gd name="connsiteX5" fmla="*/ 1181997 w 1318749"/>
                <a:gd name="connsiteY5" fmla="*/ 820494 h 820494"/>
                <a:gd name="connsiteX6" fmla="*/ 136752 w 1318749"/>
                <a:gd name="connsiteY6" fmla="*/ 820494 h 820494"/>
                <a:gd name="connsiteX7" fmla="*/ 0 w 1318749"/>
                <a:gd name="connsiteY7" fmla="*/ 683742 h 820494"/>
                <a:gd name="connsiteX8" fmla="*/ 0 w 131874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749" h="820494">
                  <a:moveTo>
                    <a:pt x="0" y="136752"/>
                  </a:moveTo>
                  <a:cubicBezTo>
                    <a:pt x="0" y="61226"/>
                    <a:pt x="61226" y="0"/>
                    <a:pt x="136752" y="0"/>
                  </a:cubicBezTo>
                  <a:lnTo>
                    <a:pt x="1181997" y="0"/>
                  </a:lnTo>
                  <a:cubicBezTo>
                    <a:pt x="1257523" y="0"/>
                    <a:pt x="1318749" y="61226"/>
                    <a:pt x="1318749" y="136752"/>
                  </a:cubicBezTo>
                  <a:lnTo>
                    <a:pt x="1318749" y="683742"/>
                  </a:lnTo>
                  <a:cubicBezTo>
                    <a:pt x="1318749" y="759268"/>
                    <a:pt x="1257523" y="820494"/>
                    <a:pt x="1181997" y="820494"/>
                  </a:cubicBezTo>
                  <a:lnTo>
                    <a:pt x="136752" y="820494"/>
                  </a:lnTo>
                  <a:cubicBezTo>
                    <a:pt x="61226" y="820494"/>
                    <a:pt x="0" y="759268"/>
                    <a:pt x="0" y="683742"/>
                  </a:cubicBezTo>
                  <a:lnTo>
                    <a:pt x="0" y="136752"/>
                  </a:lnTo>
                  <a:close/>
                </a:path>
              </a:pathLst>
            </a:custGeom>
            <a:solidFill>
              <a:srgbClr val="FF3447"/>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216000" marR="0" lvl="0" indent="-576000" algn="ctr" defTabSz="1244600" rtl="0" eaLnBrk="1" fontAlgn="auto" latinLnBrk="0" hangingPunct="1">
                <a:lnSpc>
                  <a:spcPct val="80000"/>
                </a:lnSpc>
                <a:spcBef>
                  <a:spcPct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醫療</a:t>
              </a:r>
              <a:r>
                <a:rPr kumimoji="0" lang="zh-TW" altLang="en-US" sz="32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衞生</a:t>
              </a:r>
              <a:endParaRPr kumimoji="0" lang="zh-CN" altLang="en-US" sz="32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15" name="任意多边形: 形状 14">
              <a:extLst>
                <a:ext uri="{FF2B5EF4-FFF2-40B4-BE49-F238E27FC236}">
                  <a16:creationId xmlns:a16="http://schemas.microsoft.com/office/drawing/2014/main" id="{5E1B9F7F-139A-42A0-9E90-F8D38E3A4AE5}"/>
                </a:ext>
              </a:extLst>
            </p:cNvPr>
            <p:cNvSpPr/>
            <p:nvPr/>
          </p:nvSpPr>
          <p:spPr>
            <a:xfrm>
              <a:off x="1931029" y="2363749"/>
              <a:ext cx="3276512" cy="3276512"/>
            </a:xfrm>
            <a:custGeom>
              <a:avLst/>
              <a:gdLst/>
              <a:ahLst/>
              <a:cxnLst/>
              <a:rect l="0" t="0" r="0" b="0"/>
              <a:pathLst>
                <a:path>
                  <a:moveTo>
                    <a:pt x="273597" y="2544672"/>
                  </a:moveTo>
                  <a:arcTo wR="1638256" hR="1638256" stAng="8784456" swAng="2195114"/>
                </a:path>
              </a:pathLst>
            </a:custGeom>
            <a:noFill/>
            <a:ln w="76200" cap="flat" cmpd="tri" algn="ctr">
              <a:solidFill>
                <a:srgbClr val="21D0C2"/>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6" name="任意多边形: 形状 15">
              <a:extLst>
                <a:ext uri="{FF2B5EF4-FFF2-40B4-BE49-F238E27FC236}">
                  <a16:creationId xmlns:a16="http://schemas.microsoft.com/office/drawing/2014/main" id="{5D3CB8E2-C8CA-44E6-855C-F9A54AD2DDFF}"/>
                </a:ext>
              </a:extLst>
            </p:cNvPr>
            <p:cNvSpPr/>
            <p:nvPr/>
          </p:nvSpPr>
          <p:spPr>
            <a:xfrm>
              <a:off x="1380062" y="3085509"/>
              <a:ext cx="1262299" cy="820494"/>
            </a:xfrm>
            <a:custGeom>
              <a:avLst/>
              <a:gdLst>
                <a:gd name="connsiteX0" fmla="*/ 0 w 1262299"/>
                <a:gd name="connsiteY0" fmla="*/ 136752 h 820494"/>
                <a:gd name="connsiteX1" fmla="*/ 136752 w 1262299"/>
                <a:gd name="connsiteY1" fmla="*/ 0 h 820494"/>
                <a:gd name="connsiteX2" fmla="*/ 1125547 w 1262299"/>
                <a:gd name="connsiteY2" fmla="*/ 0 h 820494"/>
                <a:gd name="connsiteX3" fmla="*/ 1262299 w 1262299"/>
                <a:gd name="connsiteY3" fmla="*/ 136752 h 820494"/>
                <a:gd name="connsiteX4" fmla="*/ 1262299 w 1262299"/>
                <a:gd name="connsiteY4" fmla="*/ 683742 h 820494"/>
                <a:gd name="connsiteX5" fmla="*/ 1125547 w 1262299"/>
                <a:gd name="connsiteY5" fmla="*/ 820494 h 820494"/>
                <a:gd name="connsiteX6" fmla="*/ 136752 w 1262299"/>
                <a:gd name="connsiteY6" fmla="*/ 820494 h 820494"/>
                <a:gd name="connsiteX7" fmla="*/ 0 w 1262299"/>
                <a:gd name="connsiteY7" fmla="*/ 683742 h 820494"/>
                <a:gd name="connsiteX8" fmla="*/ 0 w 126229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99" h="820494">
                  <a:moveTo>
                    <a:pt x="0" y="136752"/>
                  </a:moveTo>
                  <a:cubicBezTo>
                    <a:pt x="0" y="61226"/>
                    <a:pt x="61226" y="0"/>
                    <a:pt x="136752" y="0"/>
                  </a:cubicBezTo>
                  <a:lnTo>
                    <a:pt x="1125547" y="0"/>
                  </a:lnTo>
                  <a:cubicBezTo>
                    <a:pt x="1201073" y="0"/>
                    <a:pt x="1262299" y="61226"/>
                    <a:pt x="1262299" y="136752"/>
                  </a:cubicBezTo>
                  <a:lnTo>
                    <a:pt x="1262299" y="683742"/>
                  </a:lnTo>
                  <a:cubicBezTo>
                    <a:pt x="1262299" y="759268"/>
                    <a:pt x="1201073" y="820494"/>
                    <a:pt x="1125547" y="820494"/>
                  </a:cubicBezTo>
                  <a:lnTo>
                    <a:pt x="136752" y="820494"/>
                  </a:lnTo>
                  <a:cubicBezTo>
                    <a:pt x="61226" y="820494"/>
                    <a:pt x="0" y="759268"/>
                    <a:pt x="0" y="683742"/>
                  </a:cubicBezTo>
                  <a:lnTo>
                    <a:pt x="0" y="13675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zh-TW" altLang="en-US" sz="36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體育</a:t>
              </a:r>
              <a:endParaRPr kumimoji="0" lang="zh-CN" altLang="en-US" sz="36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17" name="任意多边形: 形状 16">
              <a:extLst>
                <a:ext uri="{FF2B5EF4-FFF2-40B4-BE49-F238E27FC236}">
                  <a16:creationId xmlns:a16="http://schemas.microsoft.com/office/drawing/2014/main" id="{F2FDCFE5-BCE0-4A4E-9456-6661C15BA5EA}"/>
                </a:ext>
              </a:extLst>
            </p:cNvPr>
            <p:cNvSpPr/>
            <p:nvPr/>
          </p:nvSpPr>
          <p:spPr>
            <a:xfrm>
              <a:off x="1931029" y="2363749"/>
              <a:ext cx="3276512" cy="3276512"/>
            </a:xfrm>
            <a:custGeom>
              <a:avLst/>
              <a:gdLst/>
              <a:ahLst/>
              <a:cxnLst/>
              <a:rect l="0" t="0" r="0" b="0"/>
              <a:pathLst>
                <a:path>
                  <a:moveTo>
                    <a:pt x="285624" y="713988"/>
                  </a:moveTo>
                  <a:arcTo wR="1638256" hR="1638256" stAng="12860714" swAng="1959991"/>
                </a:path>
              </a:pathLst>
            </a:custGeom>
            <a:noFill/>
            <a:ln w="76200" cap="flat" cmpd="tri" algn="ctr">
              <a:solidFill>
                <a:srgbClr val="21D0C2"/>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grpSp>
      <p:pic>
        <p:nvPicPr>
          <p:cNvPr id="11" name="图片 10">
            <a:extLst>
              <a:ext uri="{FF2B5EF4-FFF2-40B4-BE49-F238E27FC236}">
                <a16:creationId xmlns:a16="http://schemas.microsoft.com/office/drawing/2014/main" id="{EBC49805-AB9D-4535-BEF9-5E8410223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297" y="3262631"/>
            <a:ext cx="1219978" cy="1219978"/>
          </a:xfrm>
          <a:prstGeom prst="rect">
            <a:avLst/>
          </a:prstGeom>
        </p:spPr>
      </p:pic>
      <p:sp>
        <p:nvSpPr>
          <p:cNvPr id="12" name="内容占位符 2">
            <a:extLst>
              <a:ext uri="{FF2B5EF4-FFF2-40B4-BE49-F238E27FC236}">
                <a16:creationId xmlns:a16="http://schemas.microsoft.com/office/drawing/2014/main" id="{62FE05EA-FDBB-434B-AB30-D61D1CB8499D}"/>
              </a:ext>
            </a:extLst>
          </p:cNvPr>
          <p:cNvSpPr txBox="1">
            <a:spLocks/>
          </p:cNvSpPr>
          <p:nvPr/>
        </p:nvSpPr>
        <p:spPr>
          <a:xfrm>
            <a:off x="6075444" y="1888791"/>
            <a:ext cx="5753567" cy="4253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香港</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熱心</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人士</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時刻關注和熱心支持國家的教育、科技、文化、</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醫療</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衞生、體育</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等</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事業的發展。他們</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有著名的</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實業家，</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亦有普通的居民，</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為</a:t>
            </a:r>
            <a:r>
              <a:rPr lang="zh-TW" altLang="en-US" sz="3200" dirty="0" smtClean="0">
                <a:latin typeface="DFKai-SB" panose="03000509000000000000" pitchFamily="65" charset="-120"/>
                <a:ea typeface="DFKai-SB" panose="03000509000000000000" pitchFamily="65" charset="-120"/>
              </a:rPr>
              <a:t>國家</a:t>
            </a: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的</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慈善事業作出了貢獻。</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644940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56F612A5-8098-4324-A122-6D556CF07D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6" name="矩形 5"/>
          <p:cNvSpPr/>
          <p:nvPr/>
        </p:nvSpPr>
        <p:spPr>
          <a:xfrm>
            <a:off x="964128" y="1662448"/>
            <a:ext cx="10057160" cy="1800493"/>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zh-CN"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邵逸夫</a:t>
            </a:r>
            <a:r>
              <a:rPr kumimoji="0" lang="zh-TW" alt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先生</a:t>
            </a:r>
            <a:r>
              <a:rPr kumimoji="0" lang="zh-CN" alt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在</a:t>
            </a:r>
            <a:r>
              <a:rPr kumimoji="0" lang="zh-TW" alt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內地</a:t>
            </a:r>
            <a:r>
              <a:rPr kumimoji="0" lang="zh-CN" alt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持續巨額捐獻，捐資辦學。</a:t>
            </a:r>
            <a:r>
              <a:rPr kumimoji="0" lang="en-US" altLang="zh-CN"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2008</a:t>
            </a:r>
            <a:r>
              <a:rPr kumimoji="0" lang="zh-CN" altLang="zh-CN"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年，邵逸夫獲中華人民共和國民政部授予</a:t>
            </a:r>
            <a:r>
              <a:rPr kumimoji="0" lang="zh-TW" alt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zh-CN"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中華慈善獎終身榮譽獎</a:t>
            </a:r>
            <a:r>
              <a:rPr kumimoji="0" lang="zh-TW" alt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en-US" altLang="zh-TW" sz="18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://www.chinanews.com/ga/kjww/news/2008/04-15/1220655.shtml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1327879" y="528832"/>
            <a:ext cx="8930651" cy="76944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捐助</a:t>
            </a:r>
            <a:r>
              <a:rPr kumimoji="0" lang="zh-CN" altLang="en-US" sz="4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內地教科文</a:t>
            </a:r>
            <a:r>
              <a:rPr kumimoji="0" lang="zh-TW" altLang="en-US" sz="4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衞</a:t>
            </a:r>
            <a:r>
              <a:rPr kumimoji="0" lang="zh-CN" altLang="en-US" sz="4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體事</a:t>
            </a:r>
            <a:r>
              <a:rPr kumimoji="0" lang="zh-CN" altLang="en-US" sz="4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業</a:t>
            </a:r>
            <a:r>
              <a:rPr kumimoji="0" lang="zh-CN" altLang="en-US" sz="4400" b="0" i="0" u="none" strike="noStrike" kern="100" cap="none" spc="0" normalizeH="0" baseline="0" noProof="0" dirty="0" smtClean="0">
                <a:ln>
                  <a:noFill/>
                </a:ln>
                <a:effectLst/>
                <a:uLnTx/>
                <a:uFillTx/>
                <a:latin typeface="DFKai-SB" panose="03000509000000000000" pitchFamily="65" charset="-120"/>
                <a:ea typeface="DFKai-SB" panose="03000509000000000000" pitchFamily="65" charset="-120"/>
                <a:cs typeface="Times New Roman" panose="02020603050405020304" pitchFamily="18" charset="0"/>
              </a:rPr>
              <a:t>舉隅（</a:t>
            </a:r>
            <a:r>
              <a:rPr kumimoji="0" lang="en-US" altLang="zh-CN" sz="4400" b="0"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4400" b="0" i="0" u="none" strike="noStrike" kern="100" cap="none" spc="0" normalizeH="0" baseline="0" noProof="0" dirty="0" smtClean="0">
                <a:ln>
                  <a:noFill/>
                </a:ln>
                <a:effectLst/>
                <a:uLnTx/>
                <a:uFillTx/>
                <a:latin typeface="DFKai-SB" panose="03000509000000000000" pitchFamily="65" charset="-120"/>
                <a:ea typeface="DFKai-SB" panose="03000509000000000000" pitchFamily="65" charset="-120"/>
                <a:cs typeface="Times New Roman" panose="02020603050405020304" pitchFamily="18" charset="0"/>
              </a:rPr>
              <a:t>）</a:t>
            </a:r>
            <a:endParaRPr kumimoji="0" lang="en-US" altLang="zh-CN" sz="4400" b="0" i="0" u="none" strike="noStrike" kern="100" cap="none" spc="0" normalizeH="0" baseline="0" noProof="0" dirty="0" smtClean="0">
              <a:ln>
                <a:noFill/>
              </a:ln>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13" name="内容占位符 2"/>
          <p:cNvSpPr>
            <a:spLocks noGrp="1"/>
          </p:cNvSpPr>
          <p:nvPr>
            <p:ph idx="1"/>
          </p:nvPr>
        </p:nvSpPr>
        <p:spPr>
          <a:xfrm>
            <a:off x="964128" y="3827116"/>
            <a:ext cx="10057160" cy="2504987"/>
          </a:xfrm>
          <a:solidFill>
            <a:schemeClr val="accent6">
              <a:lumMod val="20000"/>
              <a:lumOff val="80000"/>
            </a:schemeClr>
          </a:solidFill>
        </p:spPr>
        <p:txBody>
          <a:bodyPr>
            <a:normAutofit lnSpcReduction="10000"/>
          </a:bodyPr>
          <a:lstStyle/>
          <a:p>
            <a:pPr marL="0" indent="0">
              <a:lnSpc>
                <a:spcPct val="150000"/>
              </a:lnSpc>
              <a:buNone/>
            </a:pPr>
            <a:r>
              <a:rPr lang="zh-CN" altLang="en-US" sz="2800" kern="0" dirty="0" smtClean="0">
                <a:solidFill>
                  <a:schemeClr val="tx1"/>
                </a:solidFill>
                <a:latin typeface="DFKai-SB" panose="03000509000000000000" pitchFamily="65" charset="-120"/>
                <a:ea typeface="DFKai-SB" panose="03000509000000000000" pitchFamily="65" charset="-120"/>
              </a:rPr>
              <a:t>談到自己</a:t>
            </a:r>
            <a:r>
              <a:rPr lang="zh-TW" altLang="en-US" sz="2800" kern="0" dirty="0" smtClean="0">
                <a:solidFill>
                  <a:schemeClr val="tx1"/>
                </a:solidFill>
                <a:latin typeface="DFKai-SB" panose="03000509000000000000" pitchFamily="65" charset="-120"/>
                <a:ea typeface="DFKai-SB" panose="03000509000000000000" pitchFamily="65" charset="-120"/>
              </a:rPr>
              <a:t>在內地</a:t>
            </a:r>
            <a:r>
              <a:rPr lang="zh-CN" altLang="en-US" sz="2800" kern="0" dirty="0" smtClean="0">
                <a:solidFill>
                  <a:schemeClr val="tx1"/>
                </a:solidFill>
                <a:latin typeface="DFKai-SB" panose="03000509000000000000" pitchFamily="65" charset="-120"/>
                <a:ea typeface="DFKai-SB" panose="03000509000000000000" pitchFamily="65" charset="-120"/>
              </a:rPr>
              <a:t>捐</a:t>
            </a:r>
            <a:r>
              <a:rPr lang="zh-TW" altLang="en-US" sz="2800" kern="0" dirty="0" smtClean="0">
                <a:solidFill>
                  <a:schemeClr val="tx1"/>
                </a:solidFill>
                <a:latin typeface="DFKai-SB" panose="03000509000000000000" pitchFamily="65" charset="-120"/>
                <a:ea typeface="DFKai-SB" panose="03000509000000000000" pitchFamily="65" charset="-120"/>
              </a:rPr>
              <a:t>贈</a:t>
            </a:r>
            <a:r>
              <a:rPr lang="zh-CN" altLang="en-US" sz="2800" kern="0" dirty="0" smtClean="0">
                <a:solidFill>
                  <a:schemeClr val="tx1"/>
                </a:solidFill>
                <a:latin typeface="DFKai-SB" panose="03000509000000000000" pitchFamily="65" charset="-120"/>
                <a:ea typeface="DFKai-SB" panose="03000509000000000000" pitchFamily="65" charset="-120"/>
              </a:rPr>
              <a:t>時，霍英東先生</a:t>
            </a:r>
            <a:r>
              <a:rPr lang="zh-TW" altLang="en-US" sz="2800" kern="0" dirty="0" smtClean="0">
                <a:solidFill>
                  <a:schemeClr val="tx1"/>
                </a:solidFill>
                <a:latin typeface="DFKai-SB" panose="03000509000000000000" pitchFamily="65" charset="-120"/>
                <a:ea typeface="DFKai-SB" panose="03000509000000000000" pitchFamily="65" charset="-120"/>
              </a:rPr>
              <a:t>說</a:t>
            </a:r>
            <a:r>
              <a:rPr lang="en-US" altLang="zh-TW" sz="2800" kern="0" dirty="0">
                <a:solidFill>
                  <a:schemeClr val="tx1"/>
                </a:solidFill>
                <a:latin typeface="DFKai-SB" panose="03000509000000000000" pitchFamily="65" charset="-120"/>
                <a:ea typeface="DFKai-SB" panose="03000509000000000000" pitchFamily="65" charset="-120"/>
              </a:rPr>
              <a:t>:</a:t>
            </a:r>
            <a:r>
              <a:rPr lang="zh-TW" altLang="zh-HK" sz="2800" dirty="0" smtClean="0">
                <a:solidFill>
                  <a:schemeClr val="tx1"/>
                </a:solidFill>
                <a:latin typeface="DFKai-SB" panose="03000509000000000000" pitchFamily="65" charset="-120"/>
                <a:ea typeface="DFKai-SB" panose="03000509000000000000" pitchFamily="65" charset="-120"/>
              </a:rPr>
              <a:t>「</a:t>
            </a:r>
            <a:r>
              <a:rPr lang="zh-CN" altLang="en-US" sz="2800" kern="0" dirty="0" smtClean="0">
                <a:solidFill>
                  <a:schemeClr val="tx1"/>
                </a:solidFill>
                <a:latin typeface="DFKai-SB" panose="03000509000000000000" pitchFamily="65" charset="-120"/>
                <a:ea typeface="DFKai-SB" panose="03000509000000000000" pitchFamily="65" charset="-120"/>
              </a:rPr>
              <a:t>目的只有一個，就是希望國家興旺、民族富強。我始終沒有忘記自己是一個中國人，我願盡我之所能，為國家的繁榮昌盛多辦些實事。</a:t>
            </a:r>
            <a:r>
              <a:rPr lang="zh-TW" altLang="zh-HK" sz="2800" dirty="0" smtClean="0">
                <a:solidFill>
                  <a:schemeClr val="tx1"/>
                </a:solidFill>
                <a:latin typeface="DFKai-SB" panose="03000509000000000000" pitchFamily="65" charset="-120"/>
                <a:ea typeface="DFKai-SB" panose="03000509000000000000" pitchFamily="65" charset="-120"/>
              </a:rPr>
              <a:t> </a:t>
            </a:r>
            <a:r>
              <a:rPr lang="zh-TW" altLang="zh-HK" sz="2800" dirty="0">
                <a:solidFill>
                  <a:schemeClr val="tx1"/>
                </a:solidFill>
                <a:latin typeface="DFKai-SB" panose="03000509000000000000" pitchFamily="65" charset="-120"/>
                <a:ea typeface="DFKai-SB" panose="03000509000000000000" pitchFamily="65" charset="-120"/>
              </a:rPr>
              <a:t>」</a:t>
            </a:r>
            <a:r>
              <a:rPr lang="zh-CN" altLang="en-US" sz="2800" kern="0" dirty="0" smtClean="0">
                <a:solidFill>
                  <a:schemeClr val="tx1"/>
                </a:solidFill>
                <a:latin typeface="DFKai-SB" panose="03000509000000000000" pitchFamily="65" charset="-120"/>
                <a:ea typeface="DFKai-SB" panose="03000509000000000000" pitchFamily="65" charset="-120"/>
              </a:rPr>
              <a:t> </a:t>
            </a:r>
            <a:endParaRPr lang="en-US" altLang="zh-CN" sz="2800" kern="0" dirty="0" smtClean="0">
              <a:solidFill>
                <a:schemeClr val="tx1"/>
              </a:solidFill>
              <a:latin typeface="DFKai-SB" panose="03000509000000000000" pitchFamily="65" charset="-120"/>
              <a:ea typeface="DFKai-SB" panose="03000509000000000000" pitchFamily="65" charset="-120"/>
            </a:endParaRPr>
          </a:p>
          <a:p>
            <a:pPr marL="0" indent="0">
              <a:lnSpc>
                <a:spcPct val="150000"/>
              </a:lnSpc>
              <a:buNone/>
            </a:pPr>
            <a:r>
              <a:rPr lang="zh-TW" altLang="en-US" sz="1800" kern="0" dirty="0" smtClean="0">
                <a:solidFill>
                  <a:srgbClr val="333333"/>
                </a:solidFill>
                <a:latin typeface="DFKai-SB" panose="03000509000000000000" pitchFamily="65" charset="-120"/>
                <a:ea typeface="DFKai-SB" panose="03000509000000000000" pitchFamily="65" charset="-120"/>
              </a:rPr>
              <a:t>來源</a:t>
            </a:r>
            <a:r>
              <a:rPr lang="en-US" altLang="zh-TW" sz="1800" kern="0" dirty="0" smtClean="0">
                <a:solidFill>
                  <a:srgbClr val="333333"/>
                </a:solidFill>
                <a:latin typeface="DFKai-SB" panose="03000509000000000000" pitchFamily="65" charset="-120"/>
                <a:ea typeface="DFKai-SB" panose="03000509000000000000" pitchFamily="65" charset="-120"/>
              </a:rPr>
              <a:t>: </a:t>
            </a:r>
            <a:r>
              <a:rPr lang="en-US" altLang="zh-CN" sz="1400" kern="0" dirty="0" smtClean="0">
                <a:solidFill>
                  <a:srgbClr val="333333"/>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kern="0"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rPr>
              <a:t>://theory.people.com.cn/BIG5/n1/2020/0728/c40531-31799898.html</a:t>
            </a:r>
            <a:endParaRPr lang="zh-CN" altLang="en-US" sz="1400" kern="0"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53</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11132083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20228" y="6339532"/>
            <a:ext cx="542697" cy="279400"/>
          </a:xfrm>
        </p:spPr>
        <p:txBody>
          <a:bodyPr/>
          <a:lstStyle/>
          <a:p>
            <a:fld id="{4F92C486-6FB0-482A-9EC9-81B67A616DD0}" type="slidenum">
              <a:rPr lang="zh-CN" altLang="en-US" smtClean="0"/>
              <a:t>54</a:t>
            </a:fld>
            <a:endParaRPr lang="zh-CN" altLang="en-US"/>
          </a:p>
        </p:txBody>
      </p:sp>
      <p:sp>
        <p:nvSpPr>
          <p:cNvPr id="5" name="Rectangle 4"/>
          <p:cNvSpPr/>
          <p:nvPr/>
        </p:nvSpPr>
        <p:spPr>
          <a:xfrm>
            <a:off x="479088" y="1260325"/>
            <a:ext cx="11072553" cy="4616648"/>
          </a:xfrm>
          <a:prstGeom prst="rect">
            <a:avLst/>
          </a:prstGeom>
          <a:solidFill>
            <a:schemeClr val="accent6">
              <a:lumMod val="40000"/>
              <a:lumOff val="60000"/>
            </a:schemeClr>
          </a:solid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田家</a:t>
            </a:r>
            <a:r>
              <a:rPr kumimoji="0" lang="zh-CN" altLang="en-US" sz="28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炳先生</a:t>
            </a:r>
            <a:r>
              <a:rPr kumimoji="0" lang="en-US" altLang="zh-CN" sz="28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1982</a:t>
            </a:r>
            <a:r>
              <a:rPr kumimoji="0" lang="zh-CN" altLang="en-US" sz="28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年創辦田家炳基金會，以</a:t>
            </a:r>
            <a:r>
              <a:rPr kumimoji="0" lang="zh-TW" altLang="zh-HK"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CN" altLang="en-US" sz="28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回饋社會、貢獻國家</a:t>
            </a:r>
            <a:r>
              <a:rPr kumimoji="0" lang="zh-TW" altLang="zh-HK"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為宗旨，致力捐辦社會公益事業，尤重</a:t>
            </a:r>
            <a:r>
              <a:rPr kumimoji="0" lang="zh-CN" altLang="en-US" sz="28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教育</a:t>
            </a:r>
            <a:r>
              <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基金會</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在全國共資助了大學</a:t>
            </a:r>
            <a:r>
              <a:rPr kumimoji="0" lang="en-US" altLang="zh-TW"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93</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所、中學</a:t>
            </a:r>
            <a:r>
              <a:rPr kumimoji="0" lang="en-US" altLang="zh-TW"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163</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所、小學</a:t>
            </a:r>
            <a:r>
              <a:rPr kumimoji="0" lang="en-US" altLang="zh-TW"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42</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所、專業學校及幼稚園</a:t>
            </a:r>
            <a:r>
              <a:rPr kumimoji="0" lang="en-US" altLang="zh-TW"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所、鄉村學校圖書室</a:t>
            </a:r>
            <a:r>
              <a:rPr kumimoji="0" lang="en-US" altLang="zh-TW"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1800</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餘間。其中，中國內地所有田家炳學校屬公辦政府學校，基金會不參與任何日常管理。另在海外</a:t>
            </a:r>
            <a:r>
              <a:rPr kumimoji="0" lang="en-US" altLang="zh-TW"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所大學設立獎學金，惠及華籍學子。教育以外的項目計有醫院</a:t>
            </a:r>
            <a:r>
              <a:rPr kumimoji="0" lang="en-US" altLang="zh-TW"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29</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所、橋樑及道路近</a:t>
            </a:r>
            <a:r>
              <a:rPr kumimoji="0" lang="en-US" altLang="zh-TW"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130</a:t>
            </a:r>
            <a:r>
              <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座，其他文娛民生項目二百多宗，受捐助單位不計其數。</a:t>
            </a:r>
            <a:r>
              <a:rPr kumimoji="0" lang="zh-TW" altLang="en-US"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http</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://www.tinkaping.org/history</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1419318" y="6108699"/>
            <a:ext cx="9192092" cy="461665"/>
          </a:xfrm>
          <a:prstGeom prst="rect">
            <a:avLst/>
          </a:prstGeom>
          <a:ln w="28575">
            <a:solidFill>
              <a:srgbClr val="0070C0"/>
            </a:solidFill>
          </a:ln>
        </p:spPr>
        <p:txBody>
          <a:bodyPr wrap="square">
            <a:spAutoFit/>
          </a:bodyPr>
          <a:lstStyle/>
          <a:p>
            <a:r>
              <a:rPr lang="zh-TW" altLang="en-US" sz="2400" dirty="0" smtClean="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除以上的</a:t>
            </a:r>
            <a:r>
              <a:rPr lang="zh-TW" altLang="en-US" sz="240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例子外</a:t>
            </a:r>
            <a:r>
              <a:rPr lang="zh-TW" altLang="en-US" sz="2400" dirty="0" smtClean="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，請談談其他捐助國家發展的人物及他們的事蹟。</a:t>
            </a:r>
            <a:endParaRPr lang="en-US" sz="2400" dirty="0">
              <a:solidFill>
                <a:srgbClr val="0070C0"/>
              </a:solidFill>
            </a:endParaRPr>
          </a:p>
        </p:txBody>
      </p:sp>
      <p:sp>
        <p:nvSpPr>
          <p:cNvPr id="7" name="Rectangle 6"/>
          <p:cNvSpPr/>
          <p:nvPr/>
        </p:nvSpPr>
        <p:spPr>
          <a:xfrm>
            <a:off x="1419319" y="305171"/>
            <a:ext cx="8930651" cy="76944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捐助</a:t>
            </a:r>
            <a:r>
              <a:rPr kumimoji="0" lang="zh-CN" altLang="en-US" sz="4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內地教科文</a:t>
            </a:r>
            <a:r>
              <a:rPr kumimoji="0" lang="zh-TW" altLang="en-US" sz="4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衞</a:t>
            </a:r>
            <a:r>
              <a:rPr kumimoji="0" lang="zh-CN" altLang="en-US" sz="4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體事</a:t>
            </a:r>
            <a:r>
              <a:rPr kumimoji="0" lang="zh-CN" altLang="en-US" sz="4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業</a:t>
            </a:r>
            <a:r>
              <a:rPr kumimoji="0" lang="zh-CN" altLang="en-US" sz="4400" b="0" i="0" u="none" strike="noStrike" kern="100" cap="none" spc="0" normalizeH="0" baseline="0" noProof="0" dirty="0" smtClean="0">
                <a:ln>
                  <a:noFill/>
                </a:ln>
                <a:effectLst/>
                <a:uLnTx/>
                <a:uFillTx/>
                <a:latin typeface="DFKai-SB" panose="03000509000000000000" pitchFamily="65" charset="-120"/>
                <a:ea typeface="DFKai-SB" panose="03000509000000000000" pitchFamily="65" charset="-120"/>
                <a:cs typeface="Times New Roman" panose="02020603050405020304" pitchFamily="18" charset="0"/>
              </a:rPr>
              <a:t>舉隅（</a:t>
            </a:r>
            <a:r>
              <a:rPr kumimoji="0" lang="en-US" altLang="zh-CN" sz="4400" b="0"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zh-CN" altLang="en-US" sz="4400" b="0" i="0" u="none" strike="noStrike" kern="100" cap="none" spc="0" normalizeH="0" baseline="0" noProof="0" dirty="0" smtClean="0">
                <a:ln>
                  <a:noFill/>
                </a:ln>
                <a:effectLst/>
                <a:uLnTx/>
                <a:uFillTx/>
                <a:latin typeface="DFKai-SB" panose="03000509000000000000" pitchFamily="65" charset="-120"/>
                <a:ea typeface="DFKai-SB" panose="03000509000000000000" pitchFamily="65" charset="-120"/>
                <a:cs typeface="Times New Roman" panose="02020603050405020304" pitchFamily="18" charset="0"/>
              </a:rPr>
              <a:t>）</a:t>
            </a:r>
            <a:endParaRPr kumimoji="0" lang="en-US" altLang="zh-CN" sz="4400" b="0" i="0" u="none" strike="noStrike" kern="100" cap="none" spc="0" normalizeH="0" baseline="0" noProof="0" dirty="0" smtClean="0">
              <a:ln>
                <a:noFill/>
              </a:ln>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234734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7625406" y="4221617"/>
            <a:ext cx="5040420" cy="570605"/>
          </a:xfrm>
          <a:prstGeom prst="rect">
            <a:avLst/>
          </a:prstGeom>
        </p:spPr>
        <p:txBody>
          <a:bodyPr wrap="square">
            <a:spAutoFit/>
          </a:bodyPr>
          <a:lstStyle/>
          <a:p>
            <a:pPr marL="0" marR="0" lvl="0" indent="0" algn="l" defTabSz="457200" rtl="0" eaLnBrk="1" fontAlgn="auto" latinLnBrk="0" hangingPunct="1">
              <a:lnSpc>
                <a:spcPts val="435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800" b="0" i="0" u="none" strike="noStrike" kern="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1800" b="0" i="0" u="none" strike="noStrike" kern="0" cap="none" spc="0" normalizeH="0" baseline="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1800" b="0" i="0" u="none" strike="noStrike" kern="0" cap="none" spc="0" normalizeH="0" baseline="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月，香港各界扶貧促進會成立</a:t>
            </a:r>
            <a:endPar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p:cNvSpPr/>
          <p:nvPr/>
        </p:nvSpPr>
        <p:spPr>
          <a:xfrm>
            <a:off x="395497" y="1216253"/>
            <a:ext cx="7426779" cy="4616648"/>
          </a:xfrm>
          <a:prstGeom prst="rect">
            <a:avLst/>
          </a:prstGeom>
        </p:spPr>
        <p:txBody>
          <a:bodyPr wrap="square">
            <a:spAutoFit/>
          </a:bodyPr>
          <a:lstStyle/>
          <a:p>
            <a:pPr lvl="0" defTabSz="457200">
              <a:lnSpc>
                <a:spcPct val="150000"/>
              </a:lnSpc>
              <a:defRPr/>
            </a:pPr>
            <a:r>
              <a:rPr kumimoji="0" lang="zh-CN" altLang="en-US" sz="36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rPr>
              <a:t>   </a:t>
            </a:r>
            <a:r>
              <a:rPr lang="zh-TW" altLang="en-US" sz="3200" dirty="0">
                <a:solidFill>
                  <a:prstClr val="black"/>
                </a:solidFill>
                <a:latin typeface="DFKai-SB" panose="03000509000000000000" pitchFamily="65" charset="-120"/>
                <a:ea typeface="DFKai-SB" panose="03000509000000000000" pitchFamily="65" charset="-120"/>
              </a:rPr>
              <a:t>香港各界扶貧促進會確定四川省南江縣為首個扶貧點，從產業、教育、醫療等方面協助南江縣</a:t>
            </a:r>
            <a:r>
              <a:rPr lang="zh-TW" altLang="en-US" sz="3200" dirty="0" smtClean="0">
                <a:latin typeface="DFKai-SB" panose="03000509000000000000" pitchFamily="65" charset="-120"/>
                <a:ea typeface="DFKai-SB" panose="03000509000000000000" pitchFamily="65" charset="-120"/>
              </a:rPr>
              <a:t>進行扶</a:t>
            </a:r>
            <a:r>
              <a:rPr lang="zh-TW" altLang="en-US" sz="3200" dirty="0">
                <a:latin typeface="DFKai-SB" panose="03000509000000000000" pitchFamily="65" charset="-120"/>
                <a:ea typeface="DFKai-SB" panose="03000509000000000000" pitchFamily="65" charset="-120"/>
              </a:rPr>
              <a:t>貧</a:t>
            </a:r>
            <a:r>
              <a:rPr lang="zh-TW" altLang="en-US" sz="3200" dirty="0">
                <a:solidFill>
                  <a:prstClr val="black"/>
                </a:solidFill>
                <a:latin typeface="DFKai-SB" panose="03000509000000000000" pitchFamily="65" charset="-120"/>
                <a:ea typeface="DFKai-SB" panose="03000509000000000000" pitchFamily="65" charset="-120"/>
              </a:rPr>
              <a:t>。南江縣在</a:t>
            </a:r>
            <a:r>
              <a:rPr lang="en-US"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2013</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年時有七、八萬貧困人口，</a:t>
            </a:r>
            <a:r>
              <a:rPr lang="en-US"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年貧困人口全部脫貧，這其中有香港社會各界所做的貢獻。</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8121750" y="2535382"/>
            <a:ext cx="3618040" cy="1826396"/>
          </a:xfrm>
          <a:prstGeom prst="rect">
            <a:avLst/>
          </a:prstGeom>
        </p:spPr>
      </p:pic>
      <p:sp>
        <p:nvSpPr>
          <p:cNvPr id="3" name="灯片编号占位符 2">
            <a:extLst>
              <a:ext uri="{FF2B5EF4-FFF2-40B4-BE49-F238E27FC236}">
                <a16:creationId xmlns:a16="http://schemas.microsoft.com/office/drawing/2014/main" id="{6C8A4DE2-2C4B-45DA-BFBB-912D08F32F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6" name="矩形 3">
            <a:extLst>
              <a:ext uri="{FF2B5EF4-FFF2-40B4-BE49-F238E27FC236}">
                <a16:creationId xmlns:a16="http://schemas.microsoft.com/office/drawing/2014/main" id="{1806DF56-E8B8-4C45-896D-2A05AB0C1A81}"/>
              </a:ext>
            </a:extLst>
          </p:cNvPr>
          <p:cNvSpPr/>
          <p:nvPr/>
        </p:nvSpPr>
        <p:spPr>
          <a:xfrm>
            <a:off x="3058436" y="374537"/>
            <a:ext cx="5827236"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支援內地貧困地區脫貧</a:t>
            </a:r>
            <a:endParaRPr kumimoji="0" lang="zh-CN"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Rectangle 4"/>
          <p:cNvSpPr/>
          <p:nvPr/>
        </p:nvSpPr>
        <p:spPr>
          <a:xfrm>
            <a:off x="598323" y="5832901"/>
            <a:ext cx="5510419" cy="830997"/>
          </a:xfrm>
          <a:prstGeom prst="rect">
            <a:avLst/>
          </a:prstGeom>
        </p:spPr>
        <p:txBody>
          <a:bodyPr wrap="none">
            <a:spAutoFit/>
          </a:bodyPr>
          <a:lstStyle/>
          <a:p>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en-US"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sz="1600" dirty="0">
                <a:latin typeface="Times New Roman" panose="02020603050405020304" pitchFamily="18" charset="0"/>
                <a:ea typeface="DFKai-SB" panose="03000509000000000000" pitchFamily="65" charset="-120"/>
                <a:cs typeface="Times New Roman" panose="02020603050405020304" pitchFamily="18" charset="0"/>
              </a:rPr>
              <a:t>://</a:t>
            </a:r>
            <a:r>
              <a:rPr lang="en-US" sz="1600" dirty="0" smtClean="0">
                <a:latin typeface="Times New Roman" panose="02020603050405020304" pitchFamily="18" charset="0"/>
                <a:ea typeface="DFKai-SB" panose="03000509000000000000" pitchFamily="65" charset="-120"/>
                <a:cs typeface="Times New Roman" panose="02020603050405020304" pitchFamily="18" charset="0"/>
              </a:rPr>
              <a:t>www.gov.cn/xinwen/2020-03/12/content_5490339.htm</a:t>
            </a:r>
          </a:p>
          <a:p>
            <a:pPr marL="285750" indent="-285750">
              <a:buFont typeface="Arial" panose="020B0604020202020204" pitchFamily="34" charset="0"/>
              <a:buChar char="•"/>
            </a:pPr>
            <a:r>
              <a:rPr lang="en-US" sz="1600" dirty="0">
                <a:latin typeface="Times New Roman" panose="02020603050405020304" pitchFamily="18" charset="0"/>
                <a:ea typeface="DFKai-SB" panose="03000509000000000000" pitchFamily="65" charset="-120"/>
                <a:cs typeface="Times New Roman" panose="02020603050405020304" pitchFamily="18" charset="0"/>
              </a:rPr>
              <a:t>https://www.hkpaa.com.hk/</a:t>
            </a:r>
          </a:p>
        </p:txBody>
      </p:sp>
    </p:spTree>
    <p:extLst>
      <p:ext uri="{BB962C8B-B14F-4D97-AF65-F5344CB8AC3E}">
        <p14:creationId xmlns:p14="http://schemas.microsoft.com/office/powerpoint/2010/main" val="42548682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8">
            <a:extLst>
              <a:ext uri="{FF2B5EF4-FFF2-40B4-BE49-F238E27FC236}">
                <a16:creationId xmlns:a16="http://schemas.microsoft.com/office/drawing/2014/main" id="{5366AECE-37AA-4D32-9711-A110B4B6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49" y="182880"/>
            <a:ext cx="10872787" cy="650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577336" y="259245"/>
            <a:ext cx="9608071" cy="1507657"/>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TW"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健康</a:t>
            </a:r>
            <a:r>
              <a:rPr kumimoji="0" lang="zh-TW"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快車香港基金是香港註冊的</a:t>
            </a:r>
            <a:r>
              <a:rPr kumimoji="0" lang="zh-TW"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慈善機構</a:t>
            </a:r>
            <a:r>
              <a:rPr kumimoji="0" lang="zh-TW"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為</a:t>
            </a:r>
            <a:r>
              <a:rPr kumimoji="0" lang="zh-TW"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內地治盲工作籌募經費</a:t>
            </a:r>
            <a:r>
              <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8" name="内容占位符 2">
            <a:extLst>
              <a:ext uri="{FF2B5EF4-FFF2-40B4-BE49-F238E27FC236}">
                <a16:creationId xmlns:a16="http://schemas.microsoft.com/office/drawing/2014/main" id="{EEEC8026-CB2A-4A30-A4AA-1740BAD45ED8}"/>
              </a:ext>
            </a:extLst>
          </p:cNvPr>
          <p:cNvSpPr txBox="1">
            <a:spLocks/>
          </p:cNvSpPr>
          <p:nvPr/>
        </p:nvSpPr>
        <p:spPr>
          <a:xfrm>
            <a:off x="1046841" y="2690221"/>
            <a:ext cx="6323873" cy="15304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7" name="灯片编号占位符 6">
            <a:extLst>
              <a:ext uri="{FF2B5EF4-FFF2-40B4-BE49-F238E27FC236}">
                <a16:creationId xmlns:a16="http://schemas.microsoft.com/office/drawing/2014/main" id="{FD5FE467-8DD1-437A-BAFD-7B50FBAE3CE0}"/>
              </a:ext>
            </a:extLst>
          </p:cNvPr>
          <p:cNvSpPr>
            <a:spLocks noGrp="1"/>
          </p:cNvSpPr>
          <p:nvPr>
            <p:ph type="sldNum" sz="quarter" idx="4294967295"/>
          </p:nvPr>
        </p:nvSpPr>
        <p:spPr>
          <a:xfrm>
            <a:off x="11185407" y="6289484"/>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grpSp>
        <p:nvGrpSpPr>
          <p:cNvPr id="23" name="组合 22">
            <a:extLst>
              <a:ext uri="{FF2B5EF4-FFF2-40B4-BE49-F238E27FC236}">
                <a16:creationId xmlns:a16="http://schemas.microsoft.com/office/drawing/2014/main" id="{98B57BAE-FDE7-450A-A125-4F8333F3C556}"/>
              </a:ext>
            </a:extLst>
          </p:cNvPr>
          <p:cNvGrpSpPr/>
          <p:nvPr/>
        </p:nvGrpSpPr>
        <p:grpSpPr>
          <a:xfrm>
            <a:off x="1266452" y="1751007"/>
            <a:ext cx="9478380" cy="4429580"/>
            <a:chOff x="1815819" y="2129652"/>
            <a:chExt cx="7260036" cy="3971165"/>
          </a:xfrm>
        </p:grpSpPr>
        <p:sp>
          <p:nvSpPr>
            <p:cNvPr id="24" name="矩形: 圆角 23">
              <a:extLst>
                <a:ext uri="{FF2B5EF4-FFF2-40B4-BE49-F238E27FC236}">
                  <a16:creationId xmlns:a16="http://schemas.microsoft.com/office/drawing/2014/main" id="{C2D5164E-1A42-4641-A1C8-6F49011A9309}"/>
                </a:ext>
              </a:extLst>
            </p:cNvPr>
            <p:cNvSpPr/>
            <p:nvPr/>
          </p:nvSpPr>
          <p:spPr bwMode="auto">
            <a:xfrm>
              <a:off x="1937340" y="2129652"/>
              <a:ext cx="7138515" cy="3789022"/>
            </a:xfrm>
            <a:prstGeom prst="roundRect">
              <a:avLst>
                <a:gd name="adj" fmla="val 787"/>
              </a:avLst>
            </a:prstGeom>
            <a:solidFill>
              <a:srgbClr val="92D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cs"/>
              </a:endParaRPr>
            </a:p>
          </p:txBody>
        </p:sp>
        <p:sp>
          <p:nvSpPr>
            <p:cNvPr id="25" name="矩形 24">
              <a:extLst>
                <a:ext uri="{FF2B5EF4-FFF2-40B4-BE49-F238E27FC236}">
                  <a16:creationId xmlns:a16="http://schemas.microsoft.com/office/drawing/2014/main" id="{7C452BC1-D127-424A-A4E9-558AB49C2E55}"/>
                </a:ext>
              </a:extLst>
            </p:cNvPr>
            <p:cNvSpPr/>
            <p:nvPr/>
          </p:nvSpPr>
          <p:spPr>
            <a:xfrm>
              <a:off x="1863769" y="2286865"/>
              <a:ext cx="7147236" cy="3813952"/>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Garamond" panose="02020404030301010803"/>
                <a:cs typeface="+mn-cs"/>
              </a:endParaRPr>
            </a:p>
          </p:txBody>
        </p:sp>
        <p:sp>
          <p:nvSpPr>
            <p:cNvPr id="26" name="矩形 25">
              <a:extLst>
                <a:ext uri="{FF2B5EF4-FFF2-40B4-BE49-F238E27FC236}">
                  <a16:creationId xmlns:a16="http://schemas.microsoft.com/office/drawing/2014/main" id="{52CB7772-D87E-40E2-9743-110964C276AB}"/>
                </a:ext>
              </a:extLst>
            </p:cNvPr>
            <p:cNvSpPr/>
            <p:nvPr/>
          </p:nvSpPr>
          <p:spPr>
            <a:xfrm>
              <a:off x="1815819" y="2386033"/>
              <a:ext cx="7260036" cy="2679008"/>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1997</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年開始</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運行</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健康快車</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為</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在</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內地的治盲工作籌募經費。「健康快車」是特別建造的眼科火車醫院，由四個火車車廂組合而成，包括有手術室、病人休息室、多用途會議室和醫護人員起居室，旨在為內地貧困白內障患者提供免費手術治療，讓病人恢復視力後，開始新的人生</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pic>
        <p:nvPicPr>
          <p:cNvPr id="3" name="图片 2">
            <a:extLst>
              <a:ext uri="{FF2B5EF4-FFF2-40B4-BE49-F238E27FC236}">
                <a16:creationId xmlns:a16="http://schemas.microsoft.com/office/drawing/2014/main" id="{C8554467-5BB3-4DE2-A113-54172024AB39}"/>
              </a:ext>
            </a:extLst>
          </p:cNvPr>
          <p:cNvPicPr>
            <a:picLocks noChangeAspect="1"/>
          </p:cNvPicPr>
          <p:nvPr/>
        </p:nvPicPr>
        <p:blipFill rotWithShape="1">
          <a:blip r:embed="rId4"/>
          <a:srcRect l="2083" t="6036" r="7127" b="12989"/>
          <a:stretch/>
        </p:blipFill>
        <p:spPr>
          <a:xfrm>
            <a:off x="3901358" y="4722788"/>
            <a:ext cx="4360151" cy="1352260"/>
          </a:xfrm>
          <a:prstGeom prst="rect">
            <a:avLst/>
          </a:prstGeom>
          <a:ln w="3175" cap="sq">
            <a:solidFill>
              <a:srgbClr val="000000"/>
            </a:solidFill>
            <a:prstDash val="solid"/>
            <a:miter lim="800000"/>
          </a:ln>
          <a:effectLst/>
        </p:spPr>
      </p:pic>
      <p:pic>
        <p:nvPicPr>
          <p:cNvPr id="12" name="图片 11">
            <a:extLst>
              <a:ext uri="{FF2B5EF4-FFF2-40B4-BE49-F238E27FC236}">
                <a16:creationId xmlns:a16="http://schemas.microsoft.com/office/drawing/2014/main" id="{BCC44A44-5D33-45B0-91D2-29FAF39013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4519" y="4443523"/>
            <a:ext cx="1314732" cy="1121390"/>
          </a:xfrm>
          <a:prstGeom prst="rect">
            <a:avLst/>
          </a:prstGeom>
        </p:spPr>
      </p:pic>
      <p:sp>
        <p:nvSpPr>
          <p:cNvPr id="19" name="矩形 4"/>
          <p:cNvSpPr/>
          <p:nvPr/>
        </p:nvSpPr>
        <p:spPr>
          <a:xfrm>
            <a:off x="1176532" y="6180587"/>
            <a:ext cx="5884677" cy="362792"/>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資料來源</a:t>
            </a:r>
            <a:r>
              <a:rPr kumimoji="0" lang="en-US" altLang="zh-TW"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http://lifelineexpress.org.hk/zh_hk/home</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149629" y="182880"/>
            <a:ext cx="1171078" cy="954107"/>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參考資料</a:t>
            </a:r>
            <a:endParaRPr kumimoji="0" lang="zh-CN" altLang="en-US"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29363559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76102" y="1767042"/>
            <a:ext cx="10685417" cy="4550631"/>
          </a:xfrm>
        </p:spPr>
        <p:txBody>
          <a:bodyPr>
            <a:normAutofit/>
          </a:bodyPr>
          <a:lstStyle/>
          <a:p>
            <a:pPr marL="0" indent="0">
              <a:lnSpc>
                <a:spcPct val="150000"/>
              </a:lnSpc>
              <a:buNone/>
            </a:pPr>
            <a:r>
              <a:rPr lang="zh-CN" altLang="en-US" sz="1800" dirty="0">
                <a:latin typeface="仿宋" panose="02010609060101010101" pitchFamily="49" charset="-122"/>
                <a:ea typeface="仿宋" panose="02010609060101010101" pitchFamily="49" charset="-122"/>
              </a:rPr>
              <a:t>   </a:t>
            </a:r>
            <a:r>
              <a:rPr lang="zh-CN" altLang="en-US" sz="3600" dirty="0" smtClean="0">
                <a:solidFill>
                  <a:schemeClr val="tx1"/>
                </a:solidFill>
                <a:latin typeface="DFKai-SB" panose="03000509000000000000" pitchFamily="65" charset="-120"/>
                <a:ea typeface="DFKai-SB" panose="03000509000000000000" pitchFamily="65" charset="-120"/>
              </a:rPr>
              <a:t>香港居民黃福榮，</a:t>
            </a:r>
            <a:r>
              <a:rPr lang="en-US" altLang="zh-CN"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2002</a:t>
            </a:r>
            <a:r>
              <a:rPr lang="zh-CN"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年開始在內地</a:t>
            </a:r>
            <a:r>
              <a:rPr lang="zh-CN" altLang="en-US" sz="3600" dirty="0" smtClean="0">
                <a:solidFill>
                  <a:schemeClr val="tx1"/>
                </a:solidFill>
                <a:latin typeface="DFKai-SB" panose="03000509000000000000" pitchFamily="65" charset="-120"/>
                <a:ea typeface="DFKai-SB" panose="03000509000000000000" pitchFamily="65" charset="-120"/>
              </a:rPr>
              <a:t>做</a:t>
            </a:r>
            <a:r>
              <a:rPr lang="zh-CN"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慈善工作。</a:t>
            </a:r>
            <a:r>
              <a:rPr lang="en-US" altLang="zh-CN"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2010</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14</a:t>
            </a:r>
            <a:r>
              <a:rPr lang="zh-CN"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日在青海玉樹地震中，他本來已經脫險，但返回孤兒院搶救三名孤兒和一名教師後，在餘震中不幸犧牲，為表彰黃福榮</a:t>
            </a:r>
            <a:r>
              <a:rPr lang="zh-TW"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先生</a:t>
            </a:r>
            <a:r>
              <a:rPr lang="zh-CN"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為地震災區的救援義舉及慈善工作，香港特別行政區政府追授他勳章。</a:t>
            </a:r>
            <a:endPar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B8542370-A0A4-45CE-A4E1-56D24C27F7CB}"/>
              </a:ext>
            </a:extLst>
          </p:cNvPr>
          <p:cNvSpPr>
            <a:spLocks noGrp="1"/>
          </p:cNvSpPr>
          <p:nvPr>
            <p:ph type="sldNum" sz="quarter" idx="12"/>
          </p:nvPr>
        </p:nvSpPr>
        <p:spPr>
          <a:xfrm>
            <a:off x="11090170" y="629300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7" name="内容占位符 2"/>
          <p:cNvSpPr txBox="1"/>
          <p:nvPr/>
        </p:nvSpPr>
        <p:spPr>
          <a:xfrm>
            <a:off x="753616" y="535299"/>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矩形 3">
            <a:extLst>
              <a:ext uri="{FF2B5EF4-FFF2-40B4-BE49-F238E27FC236}">
                <a16:creationId xmlns:a16="http://schemas.microsoft.com/office/drawing/2014/main" id="{58D35DD2-1C7E-436B-8FD5-77793FF18C94}"/>
              </a:ext>
            </a:extLst>
          </p:cNvPr>
          <p:cNvSpPr/>
          <p:nvPr/>
        </p:nvSpPr>
        <p:spPr>
          <a:xfrm>
            <a:off x="3259108" y="760677"/>
            <a:ext cx="5109092"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香港義工</a:t>
            </a:r>
            <a:r>
              <a:rPr kumimoji="0" lang="zh-TW" altLang="zh-HK" sz="4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kumimoji="0" lang="zh-CN" altLang="en-US" sz="4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阿福</a:t>
            </a:r>
            <a:r>
              <a:rPr kumimoji="0" lang="zh-TW" altLang="zh-HK" sz="4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endParaRPr kumimoji="0" lang="zh-TW" altLang="zh-HK" sz="4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40397217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hlinkClick r:id="rId3"/>
            <a:extLst>
              <a:ext uri="{FF2B5EF4-FFF2-40B4-BE49-F238E27FC236}">
                <a16:creationId xmlns:a16="http://schemas.microsoft.com/office/drawing/2014/main" id="{C7675276-A08D-43B2-B932-68F01A1E8C55}"/>
              </a:ext>
            </a:extLst>
          </p:cNvPr>
          <p:cNvPicPr>
            <a:picLocks noChangeAspect="1"/>
          </p:cNvPicPr>
          <p:nvPr/>
        </p:nvPicPr>
        <p:blipFill>
          <a:blip r:embed="rId4"/>
          <a:stretch>
            <a:fillRect/>
          </a:stretch>
        </p:blipFill>
        <p:spPr>
          <a:xfrm>
            <a:off x="436041" y="2560749"/>
            <a:ext cx="3451386" cy="2428113"/>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777B72CB-B2A8-4EC7-BA07-0FCBE96909A7}"/>
              </a:ext>
            </a:extLst>
          </p:cNvPr>
          <p:cNvSpPr/>
          <p:nvPr/>
        </p:nvSpPr>
        <p:spPr>
          <a:xfrm>
            <a:off x="603873" y="4996944"/>
            <a:ext cx="3283554"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香港青年融入和建設大灣區</a:t>
            </a:r>
            <a:endPar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3" name="图片 2">
            <a:hlinkClick r:id="rId3"/>
            <a:extLst>
              <a:ext uri="{FF2B5EF4-FFF2-40B4-BE49-F238E27FC236}">
                <a16:creationId xmlns:a16="http://schemas.microsoft.com/office/drawing/2014/main" id="{160BDC0D-A14D-408B-8721-B41FFB5A403C}"/>
              </a:ext>
            </a:extLst>
          </p:cNvPr>
          <p:cNvPicPr>
            <a:picLocks noChangeAspect="1"/>
          </p:cNvPicPr>
          <p:nvPr/>
        </p:nvPicPr>
        <p:blipFill>
          <a:blip r:embed="rId5"/>
          <a:stretch>
            <a:fillRect/>
          </a:stretch>
        </p:blipFill>
        <p:spPr>
          <a:xfrm>
            <a:off x="8111253" y="2482465"/>
            <a:ext cx="3566812" cy="2675109"/>
          </a:xfrm>
          <a:prstGeom prst="rect">
            <a:avLst/>
          </a:prstGeom>
        </p:spPr>
      </p:pic>
      <p:sp>
        <p:nvSpPr>
          <p:cNvPr id="6" name="矩形 5">
            <a:extLst>
              <a:ext uri="{FF2B5EF4-FFF2-40B4-BE49-F238E27FC236}">
                <a16:creationId xmlns:a16="http://schemas.microsoft.com/office/drawing/2014/main" id="{DC203AD7-945F-457E-965C-2FAA12A9EE0D}"/>
              </a:ext>
            </a:extLst>
          </p:cNvPr>
          <p:cNvSpPr/>
          <p:nvPr/>
        </p:nvSpPr>
        <p:spPr>
          <a:xfrm>
            <a:off x="8680899" y="5196999"/>
            <a:ext cx="249299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香港青年參觀夢工廠</a:t>
            </a:r>
            <a:endPar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nvGrpSpPr>
          <p:cNvPr id="14" name="组合 13">
            <a:extLst>
              <a:ext uri="{FF2B5EF4-FFF2-40B4-BE49-F238E27FC236}">
                <a16:creationId xmlns:a16="http://schemas.microsoft.com/office/drawing/2014/main" id="{D39E080D-9121-442F-B1A9-F672E6467A39}"/>
              </a:ext>
            </a:extLst>
          </p:cNvPr>
          <p:cNvGrpSpPr/>
          <p:nvPr/>
        </p:nvGrpSpPr>
        <p:grpSpPr>
          <a:xfrm>
            <a:off x="4217198" y="1314468"/>
            <a:ext cx="3564531" cy="707886"/>
            <a:chOff x="813062" y="909796"/>
            <a:chExt cx="2501138" cy="707886"/>
          </a:xfrm>
        </p:grpSpPr>
        <p:sp>
          <p:nvSpPr>
            <p:cNvPr id="15" name="矩形: 圆角 14">
              <a:extLst>
                <a:ext uri="{FF2B5EF4-FFF2-40B4-BE49-F238E27FC236}">
                  <a16:creationId xmlns:a16="http://schemas.microsoft.com/office/drawing/2014/main" id="{CCE218BB-07C2-4F20-80F1-A1143E3AA4FF}"/>
                </a:ext>
              </a:extLst>
            </p:cNvPr>
            <p:cNvSpPr/>
            <p:nvPr/>
          </p:nvSpPr>
          <p:spPr>
            <a:xfrm>
              <a:off x="813062" y="926802"/>
              <a:ext cx="2501138" cy="6908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highlight>
                  <a:srgbClr val="FFFF00"/>
                </a:highlight>
                <a:uLnTx/>
                <a:uFillTx/>
                <a:latin typeface="Garamond" panose="02020404030301010803"/>
                <a:cs typeface="+mn-cs"/>
              </a:endParaRPr>
            </a:p>
          </p:txBody>
        </p:sp>
        <p:sp>
          <p:nvSpPr>
            <p:cNvPr id="16" name="矩形 15">
              <a:extLst>
                <a:ext uri="{FF2B5EF4-FFF2-40B4-BE49-F238E27FC236}">
                  <a16:creationId xmlns:a16="http://schemas.microsoft.com/office/drawing/2014/main" id="{1EA32B55-A080-4242-A23C-21C9BBE00F8C}"/>
                </a:ext>
              </a:extLst>
            </p:cNvPr>
            <p:cNvSpPr/>
            <p:nvPr/>
          </p:nvSpPr>
          <p:spPr>
            <a:xfrm>
              <a:off x="919049" y="909796"/>
              <a:ext cx="2289163"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smtClean="0">
                  <a:ln>
                    <a:noFill/>
                  </a:ln>
                  <a:solidFill>
                    <a:srgbClr val="FFFF00"/>
                  </a:solidFill>
                  <a:effectLst/>
                  <a:uLnTx/>
                  <a:uFillTx/>
                  <a:latin typeface="DFKai-SB" panose="03000509000000000000" pitchFamily="65" charset="-120"/>
                  <a:ea typeface="DFKai-SB" panose="03000509000000000000" pitchFamily="65" charset="-120"/>
                </a:rPr>
                <a:t>實踐活動舉隅</a:t>
              </a:r>
              <a:endParaRPr kumimoji="0" lang="zh-CN" altLang="en-US" sz="4000" b="0" i="0" u="none" strike="noStrike" kern="1200" cap="none" spc="0" normalizeH="0" baseline="0" noProof="0" dirty="0">
                <a:ln>
                  <a:noFill/>
                </a:ln>
                <a:solidFill>
                  <a:srgbClr val="FFFF00"/>
                </a:solidFill>
                <a:effectLst/>
                <a:uLnTx/>
                <a:uFillTx/>
                <a:latin typeface="DFKai-SB" panose="03000509000000000000" pitchFamily="65" charset="-120"/>
                <a:ea typeface="DFKai-SB" panose="03000509000000000000" pitchFamily="65" charset="-120"/>
              </a:endParaRPr>
            </a:p>
          </p:txBody>
        </p:sp>
      </p:grpSp>
      <p:sp>
        <p:nvSpPr>
          <p:cNvPr id="18" name="文本框 17">
            <a:extLst>
              <a:ext uri="{FF2B5EF4-FFF2-40B4-BE49-F238E27FC236}">
                <a16:creationId xmlns:a16="http://schemas.microsoft.com/office/drawing/2014/main" id="{3F6F5504-35D0-4E82-89F0-B07E9542F258}"/>
              </a:ext>
            </a:extLst>
          </p:cNvPr>
          <p:cNvSpPr txBox="1"/>
          <p:nvPr/>
        </p:nvSpPr>
        <p:spPr>
          <a:xfrm>
            <a:off x="3137331" y="29022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走進</a:t>
            </a:r>
            <a:r>
              <a:rPr kumimoji="0" lang="zh-TW" altLang="en-US" sz="5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粵港澳</a:t>
            </a:r>
            <a:r>
              <a:rPr kumimoji="0" lang="zh-CN" altLang="en-US" sz="5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大灣區</a:t>
            </a:r>
            <a:endParaRPr kumimoji="0" lang="zh-CN" altLang="en-US" sz="5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 name="灯片编号占位符 1">
            <a:extLst>
              <a:ext uri="{FF2B5EF4-FFF2-40B4-BE49-F238E27FC236}">
                <a16:creationId xmlns:a16="http://schemas.microsoft.com/office/drawing/2014/main" id="{D38FF5A1-5698-4DD6-B5E6-111920C5D507}"/>
              </a:ext>
            </a:extLst>
          </p:cNvPr>
          <p:cNvSpPr>
            <a:spLocks noGrp="1"/>
          </p:cNvSpPr>
          <p:nvPr>
            <p:ph type="sldNum" sz="quarter" idx="12"/>
          </p:nvPr>
        </p:nvSpPr>
        <p:spPr>
          <a:xfrm>
            <a:off x="10902541" y="640828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pic>
        <p:nvPicPr>
          <p:cNvPr id="7" name="Picture 6">
            <a:hlinkClick r:id="rId3"/>
          </p:cNvPr>
          <p:cNvPicPr>
            <a:picLocks noChangeAspect="1"/>
          </p:cNvPicPr>
          <p:nvPr/>
        </p:nvPicPr>
        <p:blipFill>
          <a:blip r:embed="rId6"/>
          <a:stretch>
            <a:fillRect/>
          </a:stretch>
        </p:blipFill>
        <p:spPr>
          <a:xfrm>
            <a:off x="4061045" y="2211185"/>
            <a:ext cx="3882134" cy="2586873"/>
          </a:xfrm>
          <a:prstGeom prst="rect">
            <a:avLst/>
          </a:prstGeom>
        </p:spPr>
      </p:pic>
      <p:pic>
        <p:nvPicPr>
          <p:cNvPr id="8" name="Picture 7">
            <a:hlinkClick r:id="rId3"/>
          </p:cNvPr>
          <p:cNvPicPr>
            <a:picLocks noChangeAspect="1"/>
          </p:cNvPicPr>
          <p:nvPr/>
        </p:nvPicPr>
        <p:blipFill>
          <a:blip r:embed="rId7"/>
          <a:stretch>
            <a:fillRect/>
          </a:stretch>
        </p:blipFill>
        <p:spPr>
          <a:xfrm>
            <a:off x="4065963" y="4798058"/>
            <a:ext cx="3877216" cy="1419423"/>
          </a:xfrm>
          <a:prstGeom prst="rect">
            <a:avLst/>
          </a:prstGeom>
        </p:spPr>
      </p:pic>
      <p:sp>
        <p:nvSpPr>
          <p:cNvPr id="9" name="Rectangle 8"/>
          <p:cNvSpPr/>
          <p:nvPr/>
        </p:nvSpPr>
        <p:spPr>
          <a:xfrm>
            <a:off x="4752968" y="6223619"/>
            <a:ext cx="2492990" cy="369332"/>
          </a:xfrm>
          <a:prstGeom prst="rect">
            <a:avLst/>
          </a:prstGeom>
        </p:spPr>
        <p:txBody>
          <a:bodyPr wrap="none">
            <a:spAutoFit/>
          </a:bodyPr>
          <a:lstStyle/>
          <a:p>
            <a:r>
              <a:rPr lang="zh-TW" altLang="en-US" dirty="0" smtClean="0">
                <a:latin typeface="DFKai-SB" panose="03000509000000000000" pitchFamily="65" charset="-120"/>
                <a:ea typeface="DFKai-SB" panose="03000509000000000000" pitchFamily="65" charset="-120"/>
              </a:rPr>
              <a:t>點擊圖片掌握更多資訊</a:t>
            </a:r>
            <a:endParaRPr lang="en-US"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6591485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744925" y="717612"/>
            <a:ext cx="1089027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學習了本單元內容，了解國家發展，展望個人發展，</a:t>
            </a:r>
            <a:r>
              <a:rPr kumimoji="0" lang="zh-CN" altLang="en-US" sz="4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可試擬定內地考察題目。</a:t>
            </a:r>
            <a:endParaRPr kumimoji="0" lang="zh-CN" altLang="en-US" sz="4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
        <p:nvSpPr>
          <p:cNvPr id="5" name="矩形: 折角 4"/>
          <p:cNvSpPr/>
          <p:nvPr/>
        </p:nvSpPr>
        <p:spPr>
          <a:xfrm>
            <a:off x="918903" y="2556682"/>
            <a:ext cx="10361468" cy="3020786"/>
          </a:xfrm>
          <a:prstGeom prst="foldedCorner">
            <a:avLst/>
          </a:prstGeom>
          <a:solidFill>
            <a:srgbClr val="FFFFCC"/>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Garamond" panose="02020404030301010803"/>
              <a:cs typeface="+mn-cs"/>
            </a:endParaRPr>
          </a:p>
        </p:txBody>
      </p:sp>
      <p:cxnSp>
        <p:nvCxnSpPr>
          <p:cNvPr id="7" name="直接连接符 6"/>
          <p:cNvCxnSpPr/>
          <p:nvPr/>
        </p:nvCxnSpPr>
        <p:spPr>
          <a:xfrm flipV="1">
            <a:off x="1596886" y="3487448"/>
            <a:ext cx="9028363" cy="29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675880" y="4596938"/>
            <a:ext cx="9028363" cy="48194"/>
          </a:xfrm>
          <a:prstGeom prst="line">
            <a:avLst/>
          </a:prstGeom>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91CB2B71-489E-435B-BCDD-7698136815C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2426706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36418" y="1091893"/>
            <a:ext cx="7909561" cy="5632311"/>
          </a:xfrm>
          <a:prstGeom prst="rect">
            <a:avLst/>
          </a:prstGeom>
        </p:spPr>
        <p:txBody>
          <a:bodyPr wrap="square">
            <a:spAutoFit/>
          </a:bodyPr>
          <a:lstStyle/>
          <a:p>
            <a:pPr marL="285750" lvl="0" indent="-285750" algn="just" defTabSz="457200">
              <a:lnSpc>
                <a:spcPct val="150000"/>
              </a:lnSpc>
              <a:buFont typeface="Arial" panose="020B0604020202020204" pitchFamily="34" charset="0"/>
              <a:buChar char="•"/>
              <a:defRPr/>
            </a:pPr>
            <a:r>
              <a:rPr kumimoji="0" lang="en-US" altLang="zh-CN" sz="1800" b="0" i="0" u="none" strike="noStrike" kern="0" cap="none" spc="0" normalizeH="0" baseline="0" noProof="0" dirty="0">
                <a:ln>
                  <a:noFill/>
                </a:ln>
                <a:solidFill>
                  <a:srgbClr val="292929"/>
                </a:solidFill>
                <a:effectLst/>
                <a:uLnTx/>
                <a:uFillTx/>
                <a:latin typeface="微软雅黑" panose="020B0503020204020204" pitchFamily="34" charset="-122"/>
                <a:ea typeface="微软雅黑" panose="020B0503020204020204" pitchFamily="34" charset="-122"/>
                <a:cs typeface="宋体" panose="02010600030101010101" pitchFamily="2" charset="-122"/>
              </a:rPr>
              <a:t> </a:t>
            </a:r>
            <a:r>
              <a:rPr kumimoji="0" lang="en-US"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2003</a:t>
            </a:r>
            <a:r>
              <a:rPr kumimoji="0" lang="zh-CN"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年上半年，</a:t>
            </a:r>
            <a:r>
              <a:rPr lang="zh-TW" altLang="en-US" sz="2400" kern="0" dirty="0">
                <a:latin typeface="DFKai-SB" panose="03000509000000000000" pitchFamily="65" charset="-120"/>
                <a:ea typeface="DFKai-SB" panose="03000509000000000000" pitchFamily="65" charset="-120"/>
                <a:cs typeface="宋体" panose="02010600030101010101" pitchFamily="2" charset="-122"/>
              </a:rPr>
              <a:t>嚴重急性呼吸系統綜合</a:t>
            </a:r>
            <a:r>
              <a:rPr lang="zh-TW" altLang="en-US" sz="2400" kern="0" dirty="0" smtClean="0">
                <a:latin typeface="DFKai-SB" panose="03000509000000000000" pitchFamily="65" charset="-120"/>
                <a:ea typeface="DFKai-SB" panose="03000509000000000000" pitchFamily="65" charset="-120"/>
                <a:cs typeface="宋体" panose="02010600030101010101" pitchFamily="2" charset="-122"/>
              </a:rPr>
              <a:t>症</a:t>
            </a:r>
            <a:r>
              <a:rPr kumimoji="0" lang="zh-CN"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不僅危及香港同胞的生命健康，而且使尚未完全擺脫亞洲金融危機影響的香港經濟雪上加霜，通貨緊縮，市場蕭條，失業率上升。在內地同樣急需抗疫醫藥物資的情況下，無償向香港提供大批抗疫藥品和器材。</a:t>
            </a:r>
            <a:endParaRPr kumimoji="0" lang="en-US"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2003</a:t>
            </a:r>
            <a:r>
              <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29</a:t>
            </a:r>
            <a:r>
              <a:rPr kumimoji="0" lang="zh-CN"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日，內地與香港簽署</a:t>
            </a:r>
            <a:r>
              <a:rPr kumimoji="0" lang="en-US"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內地與香港關於建立更緊密經貿關係的安排</a:t>
            </a:r>
            <a:r>
              <a:rPr kumimoji="0" lang="en-US"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CEPA</a:t>
            </a:r>
            <a:r>
              <a:rPr kumimoji="0" lang="zh-CN"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），確定了兩地在貨物貿易、服務貿易和貿易投資便利化三個領域的開放措施和實施目標，為香港擺脫</a:t>
            </a:r>
            <a:r>
              <a:rPr kumimoji="0" lang="zh-TW"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嚴重急性呼吸系統綜合</a:t>
            </a:r>
            <a:r>
              <a:rPr kumimoji="0" lang="zh-TW"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症的</a:t>
            </a:r>
            <a:r>
              <a:rPr kumimoji="0" lang="zh-CN"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衝擊、</a:t>
            </a:r>
            <a:r>
              <a:rPr kumimoji="0" lang="zh-CN" altLang="en-US" sz="24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恢復</a:t>
            </a:r>
            <a:r>
              <a:rPr kumimoji="0" lang="zh-TW" altLang="en-US" sz="24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香港</a:t>
            </a:r>
            <a:r>
              <a:rPr kumimoji="0" lang="zh-CN" altLang="en-US" sz="24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經濟增長。</a:t>
            </a:r>
            <a:endParaRPr kumimoji="0" lang="zh-CN" altLang="zh-CN" sz="2400" b="0"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8816749" y="4832179"/>
            <a:ext cx="3093965"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2003</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a:t>
            </a: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月，中央政府支援香港特</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區應</a:t>
            </a: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對</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嚴重</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急性呼吸系統綜合症</a:t>
            </a: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的第一批醫用物品經深圳口岸運往香港</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内容占位符 2">
            <a:extLst>
              <a:ext uri="{FF2B5EF4-FFF2-40B4-BE49-F238E27FC236}">
                <a16:creationId xmlns:a16="http://schemas.microsoft.com/office/drawing/2014/main" id="{65A697EF-2227-4919-AC0F-95E4AAF99A69}"/>
              </a:ext>
            </a:extLst>
          </p:cNvPr>
          <p:cNvSpPr txBox="1">
            <a:spLocks/>
          </p:cNvSpPr>
          <p:nvPr/>
        </p:nvSpPr>
        <p:spPr>
          <a:xfrm>
            <a:off x="702425" y="367930"/>
            <a:ext cx="10690130" cy="106478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支持香港應對</a:t>
            </a:r>
            <a:r>
              <a:rPr kumimoji="0" lang="zh-TW"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嚴重</a:t>
            </a:r>
            <a:r>
              <a:rPr kumimoji="0" lang="zh-TW"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急性呼吸系統綜合症</a:t>
            </a:r>
            <a:endParaRPr kumimoji="0" lang="zh-CN"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p>
        </p:txBody>
      </p:sp>
      <p:pic>
        <p:nvPicPr>
          <p:cNvPr id="9" name="图片 8">
            <a:extLst>
              <a:ext uri="{FF2B5EF4-FFF2-40B4-BE49-F238E27FC236}">
                <a16:creationId xmlns:a16="http://schemas.microsoft.com/office/drawing/2014/main" id="{09DED572-C6B2-4C89-927B-33238BDF3766}"/>
              </a:ext>
            </a:extLst>
          </p:cNvPr>
          <p:cNvPicPr>
            <a:picLocks noChangeAspect="1"/>
          </p:cNvPicPr>
          <p:nvPr/>
        </p:nvPicPr>
        <p:blipFill>
          <a:blip r:embed="rId3"/>
          <a:stretch>
            <a:fillRect/>
          </a:stretch>
        </p:blipFill>
        <p:spPr>
          <a:xfrm>
            <a:off x="8576477" y="2460568"/>
            <a:ext cx="3334237" cy="2298552"/>
          </a:xfrm>
          <a:prstGeom prst="rect">
            <a:avLst/>
          </a:prstGeom>
        </p:spPr>
      </p:pic>
      <p:sp>
        <p:nvSpPr>
          <p:cNvPr id="3" name="灯片编号占位符 2">
            <a:extLst>
              <a:ext uri="{FF2B5EF4-FFF2-40B4-BE49-F238E27FC236}">
                <a16:creationId xmlns:a16="http://schemas.microsoft.com/office/drawing/2014/main" id="{F8B8E27F-8E04-4B85-B1CB-89765646C32C}"/>
              </a:ext>
            </a:extLst>
          </p:cNvPr>
          <p:cNvSpPr>
            <a:spLocks noGrp="1"/>
          </p:cNvSpPr>
          <p:nvPr>
            <p:ph type="sldNum" sz="quarter" idx="12"/>
          </p:nvPr>
        </p:nvSpPr>
        <p:spPr>
          <a:xfrm>
            <a:off x="11368017" y="6444804"/>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8585412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07674" y="2472264"/>
            <a:ext cx="9601196" cy="3318936"/>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zh-TW" altLang="en-US" sz="9600" b="1" smtClean="0">
                <a:latin typeface="DFKai-SB" panose="03000509000000000000" pitchFamily="65" charset="-120"/>
                <a:ea typeface="DFKai-SB" panose="03000509000000000000" pitchFamily="65" charset="-120"/>
              </a:rPr>
              <a:t>完</a:t>
            </a:r>
            <a:endParaRPr lang="zh-HK" altLang="en-US" sz="9600" b="1" dirty="0">
              <a:latin typeface="DFKai-SB" panose="03000509000000000000" pitchFamily="65" charset="-120"/>
              <a:ea typeface="DFKai-SB" panose="03000509000000000000" pitchFamily="65" charset="-120"/>
            </a:endParaRPr>
          </a:p>
        </p:txBody>
      </p:sp>
      <p:sp>
        <p:nvSpPr>
          <p:cNvPr id="7" name="灯片编号占位符 1">
            <a:extLst>
              <a:ext uri="{FF2B5EF4-FFF2-40B4-BE49-F238E27FC236}">
                <a16:creationId xmlns:a16="http://schemas.microsoft.com/office/drawing/2014/main" id="{91CB2B71-489E-435B-BCDD-7698136815C3}"/>
              </a:ext>
            </a:extLst>
          </p:cNvPr>
          <p:cNvSpPr txBox="1">
            <a:spLocks/>
          </p:cNvSpPr>
          <p:nvPr/>
        </p:nvSpPr>
        <p:spPr>
          <a:xfrm>
            <a:off x="10811101" y="6168505"/>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60</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26672400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14017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677164" y="1244540"/>
            <a:ext cx="10675085" cy="1753235"/>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50000"/>
              </a:lnSpc>
              <a:buNone/>
            </a:pPr>
            <a:r>
              <a:rPr lang="zh-CN"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香港通過長期發展</a:t>
            </a:r>
            <a:r>
              <a:rPr lang="zh-TW"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a:t>
            </a:r>
            <a:r>
              <a:rPr lang="zh-CN"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在不同領域形成了自己鮮明的競爭優勢</a:t>
            </a:r>
            <a:r>
              <a:rPr lang="zh-TW"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a:t>
            </a:r>
            <a:r>
              <a:rPr lang="zh-CN"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中央政府</a:t>
            </a:r>
            <a:r>
              <a:rPr lang="zh-TW"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亦透過</a:t>
            </a:r>
            <a:r>
              <a:rPr lang="zh-CN"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推</a:t>
            </a:r>
            <a:r>
              <a:rPr lang="zh-TW"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出</a:t>
            </a:r>
            <a:r>
              <a:rPr lang="zh-CN"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一系列政策，鞏固</a:t>
            </a:r>
            <a:r>
              <a:rPr lang="zh-CN"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和提升香港</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國際金融、航運、貿易中心和國際航空樞紐</a:t>
            </a:r>
            <a:r>
              <a:rPr lang="zh-TW"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地位</a:t>
            </a:r>
            <a:r>
              <a:rPr lang="zh-TW"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mn-ea"/>
              </a:rPr>
              <a:t>。</a:t>
            </a:r>
            <a:endParaRPr lang="zh-CN"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灯片编号占位符 6">
            <a:extLst>
              <a:ext uri="{FF2B5EF4-FFF2-40B4-BE49-F238E27FC236}">
                <a16:creationId xmlns:a16="http://schemas.microsoft.com/office/drawing/2014/main" id="{BDEFD21F-BBDC-4757-A7E8-B6CB7B12E9B8}"/>
              </a:ext>
            </a:extLst>
          </p:cNvPr>
          <p:cNvSpPr txBox="1">
            <a:spLocks/>
          </p:cNvSpPr>
          <p:nvPr/>
        </p:nvSpPr>
        <p:spPr>
          <a:xfrm>
            <a:off x="11136039" y="6467764"/>
            <a:ext cx="542697" cy="279400"/>
          </a:xfrm>
          <a:prstGeom prst="rect">
            <a:avLst/>
          </a:prstGeom>
        </p:spPr>
        <p:txBody>
          <a:bodyPr vert="horz" lIns="91440" tIns="45720" rIns="91440" bIns="45720" rtlCol="0" anchor="ctr"/>
          <a:lstStyle>
            <a:defPPr>
              <a:defRPr lang="zh-TW"/>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92C486-6FB0-482A-9EC9-81B67A616DD0}" type="slidenum">
              <a:rPr lang="zh-CN" altLang="en-US" smtClean="0"/>
              <a:pPr/>
              <a:t>7</a:t>
            </a:fld>
            <a:endParaRPr lang="zh-CN" altLang="en-US" dirty="0"/>
          </a:p>
        </p:txBody>
      </p:sp>
      <p:pic>
        <p:nvPicPr>
          <p:cNvPr id="5" name="内容占位符 3"/>
          <p:cNvPicPr>
            <a:picLocks noChangeAspect="1"/>
          </p:cNvPicPr>
          <p:nvPr/>
        </p:nvPicPr>
        <p:blipFill>
          <a:blip r:embed="rId3"/>
          <a:stretch>
            <a:fillRect/>
          </a:stretch>
        </p:blipFill>
        <p:spPr>
          <a:xfrm>
            <a:off x="7742594" y="2997775"/>
            <a:ext cx="3810000" cy="2447925"/>
          </a:xfrm>
          <a:prstGeom prst="rect">
            <a:avLst/>
          </a:prstGeom>
        </p:spPr>
      </p:pic>
      <p:sp>
        <p:nvSpPr>
          <p:cNvPr id="6" name="矩形 5"/>
          <p:cNvSpPr/>
          <p:nvPr/>
        </p:nvSpPr>
        <p:spPr>
          <a:xfrm>
            <a:off x="8747347" y="5445700"/>
            <a:ext cx="1800493" cy="369332"/>
          </a:xfrm>
          <a:prstGeom prst="rect">
            <a:avLst/>
          </a:prstGeom>
        </p:spPr>
        <p:txBody>
          <a:bodyPr wrap="none">
            <a:spAutoFit/>
          </a:bodyPr>
          <a:lstStyle/>
          <a:p>
            <a:r>
              <a:rPr lang="zh-CN" altLang="en-US" dirty="0" smtClean="0">
                <a:latin typeface="DFKai-SB" panose="03000509000000000000" pitchFamily="65" charset="-120"/>
                <a:ea typeface="DFKai-SB" panose="03000509000000000000" pitchFamily="65" charset="-120"/>
              </a:rPr>
              <a:t>香港交易所</a:t>
            </a:r>
            <a:r>
              <a:rPr lang="zh-TW" altLang="en-US" dirty="0">
                <a:latin typeface="DFKai-SB" panose="03000509000000000000" pitchFamily="65" charset="-120"/>
                <a:ea typeface="DFKai-SB" panose="03000509000000000000" pitchFamily="65" charset="-120"/>
              </a:rPr>
              <a:t>門前</a:t>
            </a:r>
            <a:endParaRPr lang="zh-CN" altLang="en-US" dirty="0">
              <a:latin typeface="DFKai-SB" panose="03000509000000000000" pitchFamily="65" charset="-120"/>
              <a:ea typeface="DFKai-SB" panose="03000509000000000000" pitchFamily="65" charset="-120"/>
            </a:endParaRPr>
          </a:p>
        </p:txBody>
      </p:sp>
      <p:sp>
        <p:nvSpPr>
          <p:cNvPr id="8" name="矩形 3"/>
          <p:cNvSpPr/>
          <p:nvPr/>
        </p:nvSpPr>
        <p:spPr>
          <a:xfrm>
            <a:off x="652560" y="4568537"/>
            <a:ext cx="6853833" cy="1754326"/>
          </a:xfrm>
          <a:prstGeom prst="rect">
            <a:avLst/>
          </a:prstGeom>
        </p:spPr>
        <p:txBody>
          <a:bodyPr wrap="square">
            <a:spAutoFit/>
          </a:bodyPr>
          <a:lstStyle/>
          <a:p>
            <a:pPr indent="-285750">
              <a:lnSpc>
                <a:spcPct val="150000"/>
              </a:lnSpc>
              <a:buFont typeface="Wingdings" panose="05000000000000000000" pitchFamily="2" charset="2"/>
              <a:buChar char="ü"/>
            </a:pPr>
            <a:r>
              <a:rPr lang="zh-CN" altLang="en-US" sz="2400" dirty="0">
                <a:latin typeface="DFKai-SB" panose="03000509000000000000" pitchFamily="65" charset="-120"/>
                <a:ea typeface="DFKai-SB" panose="03000509000000000000" pitchFamily="65" charset="-120"/>
              </a:rPr>
              <a:t>鼓勵內地企業在香港上市</a:t>
            </a:r>
            <a:endParaRPr lang="en-US" altLang="zh-CN" sz="2400" dirty="0">
              <a:latin typeface="DFKai-SB" panose="03000509000000000000" pitchFamily="65" charset="-120"/>
              <a:ea typeface="DFKai-SB" panose="03000509000000000000" pitchFamily="65" charset="-120"/>
            </a:endParaRPr>
          </a:p>
          <a:p>
            <a:pPr marL="342900" indent="-342900">
              <a:lnSpc>
                <a:spcPct val="150000"/>
              </a:lnSpc>
              <a:buFont typeface="Wingdings" panose="05000000000000000000" pitchFamily="2" charset="2"/>
              <a:buChar char="ü"/>
            </a:pPr>
            <a:r>
              <a:rPr lang="zh-CN" altLang="en-US" sz="2400" dirty="0">
                <a:latin typeface="DFKai-SB" panose="03000509000000000000" pitchFamily="65" charset="-120"/>
                <a:ea typeface="DFKai-SB" panose="03000509000000000000" pitchFamily="65" charset="-120"/>
              </a:rPr>
              <a:t>開通 </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滬港通</a:t>
            </a:r>
            <a:r>
              <a:rPr lang="zh-TW" altLang="en-US" sz="2400" dirty="0">
                <a:latin typeface="DFKai-SB" panose="03000509000000000000" pitchFamily="65" charset="-120"/>
                <a:ea typeface="DFKai-SB" panose="03000509000000000000" pitchFamily="65" charset="-120"/>
              </a:rPr>
              <a:t>」 </a:t>
            </a:r>
            <a:r>
              <a:rPr lang="zh-CN" altLang="en-US"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 「</a:t>
            </a:r>
            <a:r>
              <a:rPr lang="zh-CN" altLang="en-US" sz="2400" dirty="0">
                <a:latin typeface="DFKai-SB" panose="03000509000000000000" pitchFamily="65" charset="-120"/>
                <a:ea typeface="DFKai-SB" panose="03000509000000000000" pitchFamily="65" charset="-120"/>
              </a:rPr>
              <a:t>深港通</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債券通</a:t>
            </a:r>
            <a:r>
              <a:rPr lang="zh-TW" altLang="en-US" sz="2400" dirty="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a:p>
            <a:pPr marL="342900" indent="-342900">
              <a:lnSpc>
                <a:spcPct val="150000"/>
              </a:lnSpc>
              <a:buFont typeface="Wingdings" panose="05000000000000000000" pitchFamily="2" charset="2"/>
              <a:buChar char="ü"/>
            </a:pPr>
            <a:r>
              <a:rPr lang="en-US" altLang="zh-CN" sz="2400" dirty="0" smtClean="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p:txBody>
      </p:sp>
      <p:sp>
        <p:nvSpPr>
          <p:cNvPr id="9" name="内容占位符 2">
            <a:extLst>
              <a:ext uri="{FF2B5EF4-FFF2-40B4-BE49-F238E27FC236}">
                <a16:creationId xmlns:a16="http://schemas.microsoft.com/office/drawing/2014/main" id="{543754C8-F8FE-447A-9E25-659683201CF8}"/>
              </a:ext>
            </a:extLst>
          </p:cNvPr>
          <p:cNvSpPr txBox="1">
            <a:spLocks/>
          </p:cNvSpPr>
          <p:nvPr/>
        </p:nvSpPr>
        <p:spPr>
          <a:xfrm>
            <a:off x="812045" y="208460"/>
            <a:ext cx="10515600" cy="2709799"/>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zh-CN" altLang="zh-CN" sz="4400" b="1" dirty="0">
                <a:latin typeface="DFKai-SB" panose="03000509000000000000" pitchFamily="65" charset="-120"/>
                <a:ea typeface="DFKai-SB" panose="03000509000000000000" pitchFamily="65" charset="-120"/>
              </a:rPr>
              <a:t>支持香港特別行政區鞏固和提升競爭優勢</a:t>
            </a:r>
            <a:endParaRPr lang="zh-CN" altLang="en-US" sz="4400" b="1" dirty="0">
              <a:latin typeface="DFKai-SB" panose="03000509000000000000" pitchFamily="65" charset="-120"/>
              <a:ea typeface="DFKai-SB" panose="03000509000000000000" pitchFamily="65" charset="-120"/>
            </a:endParaRPr>
          </a:p>
        </p:txBody>
      </p:sp>
      <p:sp>
        <p:nvSpPr>
          <p:cNvPr id="10" name="标题 1">
            <a:extLst>
              <a:ext uri="{FF2B5EF4-FFF2-40B4-BE49-F238E27FC236}">
                <a16:creationId xmlns:a16="http://schemas.microsoft.com/office/drawing/2014/main" id="{8E0BE792-35D0-465F-8163-AB5F01A83ACA}"/>
              </a:ext>
            </a:extLst>
          </p:cNvPr>
          <p:cNvSpPr txBox="1">
            <a:spLocks noChangeArrowheads="1"/>
          </p:cNvSpPr>
          <p:nvPr/>
        </p:nvSpPr>
        <p:spPr bwMode="auto">
          <a:xfrm>
            <a:off x="1409412" y="3652995"/>
            <a:ext cx="5576330" cy="8679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在</a:t>
            </a: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支持香港國際</a:t>
            </a: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金融中心</a:t>
            </a: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發展</a:t>
            </a:r>
            <a:r>
              <a:rPr lang="zh-TW"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方面，</a:t>
            </a:r>
            <a:r>
              <a:rPr lang="zh-CN" altLang="en-US" sz="2800" b="1" kern="100" dirty="0">
                <a:cs typeface="Times New Roman" panose="02020603050405020304" pitchFamily="18" charset="0"/>
                <a:sym typeface="+mn-ea"/>
              </a:rPr>
              <a:t>例</a:t>
            </a:r>
            <a:r>
              <a:rPr lang="zh-TW" altLang="en-US" sz="2800" b="1" kern="100" dirty="0">
                <a:cs typeface="Times New Roman" panose="02020603050405020304" pitchFamily="18" charset="0"/>
                <a:sym typeface="+mn-ea"/>
              </a:rPr>
              <a:t>子</a:t>
            </a:r>
            <a:r>
              <a:rPr lang="zh-TW" altLang="en-US" sz="2800" b="1" kern="100" dirty="0" smtClean="0">
                <a:cs typeface="Times New Roman" panose="02020603050405020304" pitchFamily="18" charset="0"/>
                <a:sym typeface="+mn-ea"/>
              </a:rPr>
              <a:t>包括：</a:t>
            </a:r>
            <a:endParaRPr lang="zh-CN" altLang="en-US" sz="2800" b="1" kern="100" dirty="0">
              <a:cs typeface="Times New Roman" panose="02020603050405020304" pitchFamily="18" charset="0"/>
            </a:endParaRPr>
          </a:p>
        </p:txBody>
      </p:sp>
      <p:sp>
        <p:nvSpPr>
          <p:cNvPr id="11" name="Freeform 5">
            <a:extLst>
              <a:ext uri="{FF2B5EF4-FFF2-40B4-BE49-F238E27FC236}">
                <a16:creationId xmlns:a16="http://schemas.microsoft.com/office/drawing/2014/main" id="{588C3DE3-2F4F-41C5-A99F-21C702E57807}"/>
              </a:ext>
            </a:extLst>
          </p:cNvPr>
          <p:cNvSpPr/>
          <p:nvPr/>
        </p:nvSpPr>
        <p:spPr bwMode="auto">
          <a:xfrm>
            <a:off x="652560" y="3719818"/>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457726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9D84792-E403-40D9-9BEA-A2F6F8D3DE1E}"/>
              </a:ext>
            </a:extLst>
          </p:cNvPr>
          <p:cNvSpPr/>
          <p:nvPr/>
        </p:nvSpPr>
        <p:spPr>
          <a:xfrm>
            <a:off x="523894" y="320271"/>
            <a:ext cx="11469807"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支持和強化香港成為全球離岸人民幣業務樞紐</a:t>
            </a:r>
            <a:endParaRPr kumimoji="0" lang="zh-CN"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矩形 4">
            <a:extLst>
              <a:ext uri="{FF2B5EF4-FFF2-40B4-BE49-F238E27FC236}">
                <a16:creationId xmlns:a16="http://schemas.microsoft.com/office/drawing/2014/main" id="{D98895BA-91EC-4719-B63A-2B29F6994585}"/>
              </a:ext>
            </a:extLst>
          </p:cNvPr>
          <p:cNvSpPr/>
          <p:nvPr/>
        </p:nvSpPr>
        <p:spPr>
          <a:xfrm>
            <a:off x="2389946" y="127068"/>
            <a:ext cx="18473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 name="正五边形 13">
            <a:extLst>
              <a:ext uri="{FF2B5EF4-FFF2-40B4-BE49-F238E27FC236}">
                <a16:creationId xmlns:a16="http://schemas.microsoft.com/office/drawing/2014/main" id="{5E090808-07E3-4AF6-A346-CC362D73E4AE}"/>
              </a:ext>
            </a:extLst>
          </p:cNvPr>
          <p:cNvSpPr/>
          <p:nvPr/>
        </p:nvSpPr>
        <p:spPr>
          <a:xfrm>
            <a:off x="231862" y="1351804"/>
            <a:ext cx="1736275" cy="1114263"/>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參考</a:t>
            </a:r>
            <a:r>
              <a:rPr kumimoji="0" lang="zh-CN"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資料</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dirty="0">
              <a:ln>
                <a:noFill/>
              </a:ln>
              <a:solidFill>
                <a:prstClr val="white"/>
              </a:solidFill>
              <a:effectLst/>
              <a:uLnTx/>
              <a:uFillTx/>
              <a:latin typeface="Garamond" panose="02020404030301010803"/>
              <a:cs typeface="+mn-cs"/>
            </a:endParaRPr>
          </a:p>
        </p:txBody>
      </p:sp>
      <p:pic>
        <p:nvPicPr>
          <p:cNvPr id="8" name="图片 7">
            <a:extLst>
              <a:ext uri="{FF2B5EF4-FFF2-40B4-BE49-F238E27FC236}">
                <a16:creationId xmlns:a16="http://schemas.microsoft.com/office/drawing/2014/main" id="{7B260227-B84A-41E8-9F3B-F03632C7EF4F}"/>
              </a:ext>
            </a:extLst>
          </p:cNvPr>
          <p:cNvPicPr>
            <a:picLocks noChangeAspect="1"/>
          </p:cNvPicPr>
          <p:nvPr/>
        </p:nvPicPr>
        <p:blipFill>
          <a:blip r:embed="rId3"/>
          <a:stretch>
            <a:fillRect/>
          </a:stretch>
        </p:blipFill>
        <p:spPr>
          <a:xfrm>
            <a:off x="645381" y="3308446"/>
            <a:ext cx="1024916" cy="1108772"/>
          </a:xfrm>
          <a:prstGeom prst="rect">
            <a:avLst/>
          </a:prstGeom>
        </p:spPr>
      </p:pic>
      <p:sp>
        <p:nvSpPr>
          <p:cNvPr id="2" name="矩形 1">
            <a:extLst>
              <a:ext uri="{FF2B5EF4-FFF2-40B4-BE49-F238E27FC236}">
                <a16:creationId xmlns:a16="http://schemas.microsoft.com/office/drawing/2014/main" id="{9E27CE8F-AAD7-4CC0-9F48-EC174813AFD8}"/>
              </a:ext>
            </a:extLst>
          </p:cNvPr>
          <p:cNvSpPr/>
          <p:nvPr/>
        </p:nvSpPr>
        <p:spPr>
          <a:xfrm>
            <a:off x="2251259" y="1351804"/>
            <a:ext cx="9137178"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2003</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11</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月，中國人民銀行宣</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布</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同意為在香港辦理</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4</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類個人人民幣業務</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即存款、兌換、匯款及人民幣銀行卡</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的香港銀行提供清算安排。</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6C3A4B55-4000-413F-A034-92D5926E737D}"/>
              </a:ext>
            </a:extLst>
          </p:cNvPr>
          <p:cNvSpPr/>
          <p:nvPr/>
        </p:nvSpPr>
        <p:spPr>
          <a:xfrm>
            <a:off x="2251259" y="2852952"/>
            <a:ext cx="7186583"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2004</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月，香港銀行正式開辦人民幣業務。</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 name="图片 9">
            <a:extLst>
              <a:ext uri="{FF2B5EF4-FFF2-40B4-BE49-F238E27FC236}">
                <a16:creationId xmlns:a16="http://schemas.microsoft.com/office/drawing/2014/main" id="{8D682ECB-A6B3-49A8-B2E3-8F0FE3475D82}"/>
              </a:ext>
            </a:extLst>
          </p:cNvPr>
          <p:cNvPicPr>
            <a:picLocks noChangeAspect="1"/>
          </p:cNvPicPr>
          <p:nvPr/>
        </p:nvPicPr>
        <p:blipFill rotWithShape="1">
          <a:blip r:embed="rId4"/>
          <a:srcRect l="28529" r="54100" b="71003"/>
          <a:stretch/>
        </p:blipFill>
        <p:spPr>
          <a:xfrm>
            <a:off x="645381" y="4397859"/>
            <a:ext cx="1024916" cy="1710841"/>
          </a:xfrm>
          <a:prstGeom prst="rect">
            <a:avLst/>
          </a:prstGeom>
        </p:spPr>
      </p:pic>
      <p:sp>
        <p:nvSpPr>
          <p:cNvPr id="11" name="矩形 10">
            <a:extLst>
              <a:ext uri="{FF2B5EF4-FFF2-40B4-BE49-F238E27FC236}">
                <a16:creationId xmlns:a16="http://schemas.microsoft.com/office/drawing/2014/main" id="{D8FC7893-F62B-4C41-AB47-9504B5C913AE}"/>
              </a:ext>
            </a:extLst>
          </p:cNvPr>
          <p:cNvSpPr/>
          <p:nvPr/>
        </p:nvSpPr>
        <p:spPr>
          <a:xfrm>
            <a:off x="2251259" y="3515112"/>
            <a:ext cx="8154342"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2007</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中國人民銀行</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允許內地金融機構在香港發行人民幣債券。</a:t>
            </a:r>
            <a:endPar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B90C1000-A014-4A57-B21F-CEBE8CDB061C}"/>
              </a:ext>
            </a:extLst>
          </p:cNvPr>
          <p:cNvSpPr/>
          <p:nvPr/>
        </p:nvSpPr>
        <p:spPr>
          <a:xfrm>
            <a:off x="2251259" y="5357945"/>
            <a:ext cx="8883570"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2009</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中國人民</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銀</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行允許香港企業與上海、廣州等地的企業以人民幣作為貿易往來結算貨幣。</a:t>
            </a:r>
            <a:endParaRPr kumimoji="0" lang="en-US" altLang="zh-CN" sz="2800" b="0" i="0" u="none" strike="dblStrike" kern="1200" cap="none" spc="0" normalizeH="0" baseline="0" noProof="0" dirty="0">
              <a:ln>
                <a:noFill/>
              </a:ln>
              <a:solidFill>
                <a:srgbClr val="00B05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灯片编号占位符 2">
            <a:extLst>
              <a:ext uri="{FF2B5EF4-FFF2-40B4-BE49-F238E27FC236}">
                <a16:creationId xmlns:a16="http://schemas.microsoft.com/office/drawing/2014/main" id="{DABAE573-1E4C-417E-B67F-2321CB47F3A3}"/>
              </a:ext>
            </a:extLst>
          </p:cNvPr>
          <p:cNvSpPr>
            <a:spLocks noGrp="1"/>
          </p:cNvSpPr>
          <p:nvPr>
            <p:ph type="sldNum" sz="quarter" idx="12"/>
          </p:nvPr>
        </p:nvSpPr>
        <p:spPr>
          <a:xfrm>
            <a:off x="11002293" y="635510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
        <p:nvSpPr>
          <p:cNvPr id="7" name="Rectangle 6"/>
          <p:cNvSpPr/>
          <p:nvPr/>
        </p:nvSpPr>
        <p:spPr>
          <a:xfrm>
            <a:off x="2251259" y="4651972"/>
            <a:ext cx="7904728" cy="523220"/>
          </a:xfrm>
          <a:prstGeom prst="rect">
            <a:avLst/>
          </a:prstGeom>
        </p:spPr>
        <p:txBody>
          <a:bodyPr wrap="none">
            <a:spAutoFit/>
          </a:bodyPr>
          <a:lstStyle/>
          <a:p>
            <a:pPr lvl="0" defTabSz="457200">
              <a:defRPr/>
            </a:pPr>
            <a:r>
              <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2009</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9</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月，財政部首次在香港發行人民幣國債。</a:t>
            </a:r>
          </a:p>
        </p:txBody>
      </p:sp>
    </p:spTree>
    <p:extLst>
      <p:ext uri="{BB962C8B-B14F-4D97-AF65-F5344CB8AC3E}">
        <p14:creationId xmlns:p14="http://schemas.microsoft.com/office/powerpoint/2010/main" val="19020648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11"/>
          <p:cNvSpPr txBox="1">
            <a:spLocks/>
          </p:cNvSpPr>
          <p:nvPr/>
        </p:nvSpPr>
        <p:spPr>
          <a:xfrm>
            <a:off x="827516" y="1232022"/>
            <a:ext cx="10690167" cy="5355312"/>
          </a:xfrm>
          <a:prstGeom prst="rect">
            <a:avLst/>
          </a:prstGeom>
          <a:noFill/>
        </p:spPr>
        <p:txBody>
          <a:bodyPr wrap="square" rtlCol="0">
            <a:sp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Tx/>
              <a:buSzTx/>
              <a:buNone/>
              <a:defRPr/>
            </a:pPr>
            <a:r>
              <a:rPr lang="zh-TW" altLang="en-US" sz="3000" dirty="0" smtClean="0">
                <a:latin typeface="Times New Roman" panose="02020603050405020304" pitchFamily="18" charset="0"/>
                <a:ea typeface="DFKai-SB" panose="03000509000000000000" pitchFamily="65" charset="-120"/>
                <a:cs typeface="Times New Roman" panose="02020603050405020304" pitchFamily="18" charset="0"/>
              </a:rPr>
              <a:t>根據</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2009</a:t>
            </a:r>
            <a:r>
              <a:rPr lang="zh-TW" altLang="en-US" sz="3000" dirty="0" smtClean="0">
                <a:latin typeface="Times New Roman" panose="02020603050405020304" pitchFamily="18" charset="0"/>
                <a:ea typeface="DFKai-SB" panose="03000509000000000000" pitchFamily="65" charset="-120"/>
                <a:cs typeface="Times New Roman" panose="02020603050405020304" pitchFamily="18" charset="0"/>
              </a:rPr>
              <a:t>年中國人民銀行等公布的</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3000" dirty="0" smtClean="0">
                <a:latin typeface="Times New Roman" panose="02020603050405020304" pitchFamily="18" charset="0"/>
                <a:ea typeface="DFKai-SB" panose="03000509000000000000" pitchFamily="65" charset="-120"/>
                <a:cs typeface="Times New Roman" panose="02020603050405020304" pitchFamily="18" charset="0"/>
              </a:rPr>
              <a:t>跨境貿易人民幣結算試點管理辦法</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a:t>
            </a:r>
          </a:p>
          <a:p>
            <a:pPr marL="0" indent="0">
              <a:spcBef>
                <a:spcPts val="0"/>
              </a:spcBef>
              <a:spcAft>
                <a:spcPts val="0"/>
              </a:spcAft>
              <a:buClrTx/>
              <a:buSzTx/>
              <a:buNone/>
              <a:defRPr/>
            </a:pPr>
            <a:endPar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endParaRPr>
          </a:p>
          <a:p>
            <a:pPr>
              <a:spcBef>
                <a:spcPts val="0"/>
              </a:spcBef>
              <a:spcAft>
                <a:spcPts val="0"/>
              </a:spcAft>
              <a:buClrTx/>
              <a:buSzTx/>
              <a:defRPr/>
            </a:pP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第六條</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規定「</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試點企業與境外企業以人民幣結算的進出口貿易，可以通過香港、澳門地區人民幣業務清算行進行人民幣資金的跨境結算和清算，也可以通過境內商業銀行代理境外商業銀行進行人民幣資金的跨境結算和清算。</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endParaRPr>
          </a:p>
          <a:p>
            <a:pPr>
              <a:spcBef>
                <a:spcPts val="0"/>
              </a:spcBef>
              <a:spcAft>
                <a:spcPts val="0"/>
              </a:spcAft>
              <a:buClrTx/>
              <a:buSzTx/>
              <a:defRPr/>
            </a:pPr>
            <a:endPar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endParaRPr>
          </a:p>
          <a:p>
            <a:pPr>
              <a:spcBef>
                <a:spcPts val="0"/>
              </a:spcBef>
              <a:spcAft>
                <a:spcPts val="0"/>
              </a:spcAft>
              <a:buClrTx/>
              <a:buSzTx/>
              <a:defRPr/>
            </a:pP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第七條</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規定「</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經中國人民銀行和香港金融管理局、澳門金融管理局認可，已加入中國人民銀行大額支付系統並進行港澳人民幣清算業務的商業銀行，可以作爲港澳人民幣清算行，提供跨境貿易人民幣結算和清算服務。</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Slide Number Placeholder 3"/>
          <p:cNvSpPr txBox="1">
            <a:spLocks/>
          </p:cNvSpPr>
          <p:nvPr/>
        </p:nvSpPr>
        <p:spPr>
          <a:xfrm>
            <a:off x="11178249" y="6307934"/>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92C486-6FB0-482A-9EC9-81B67A616DD0}" type="slidenum">
              <a:rPr lang="zh-CN" altLang="en-US" sz="1400" smtClean="0"/>
              <a:pPr/>
              <a:t>9</a:t>
            </a:fld>
            <a:endParaRPr lang="zh-CN" altLang="en-US" sz="1400" dirty="0"/>
          </a:p>
        </p:txBody>
      </p:sp>
      <p:sp>
        <p:nvSpPr>
          <p:cNvPr id="4" name="Rectangle 3"/>
          <p:cNvSpPr/>
          <p:nvPr/>
        </p:nvSpPr>
        <p:spPr>
          <a:xfrm>
            <a:off x="2069870" y="219800"/>
            <a:ext cx="8905002" cy="707886"/>
          </a:xfrm>
          <a:prstGeom prst="rect">
            <a:avLst/>
          </a:prstGeom>
        </p:spPr>
        <p:txBody>
          <a:bodyPr wrap="none">
            <a:spAutoFit/>
          </a:bodyPr>
          <a:lstStyle/>
          <a:p>
            <a:r>
              <a:rPr lang="en-US" altLang="zh-TW" sz="4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4000" dirty="0">
                <a:latin typeface="Times New Roman" panose="02020603050405020304" pitchFamily="18" charset="0"/>
                <a:ea typeface="DFKai-SB" panose="03000509000000000000" pitchFamily="65" charset="-120"/>
                <a:cs typeface="Times New Roman" panose="02020603050405020304" pitchFamily="18" charset="0"/>
              </a:rPr>
              <a:t>跨境貿易人民幣結算試點管理辦法</a:t>
            </a:r>
            <a:r>
              <a:rPr lang="en-US" altLang="zh-TW" sz="4000" dirty="0">
                <a:latin typeface="Times New Roman" panose="02020603050405020304" pitchFamily="18" charset="0"/>
                <a:ea typeface="DFKai-SB" panose="03000509000000000000" pitchFamily="65" charset="-120"/>
                <a:cs typeface="Times New Roman" panose="02020603050405020304" pitchFamily="18" charset="0"/>
              </a:rPr>
              <a:t>》</a:t>
            </a:r>
            <a:endParaRPr lang="en-US" sz="4000" dirty="0"/>
          </a:p>
        </p:txBody>
      </p:sp>
      <p:sp>
        <p:nvSpPr>
          <p:cNvPr id="6" name="正五边形 13">
            <a:extLst>
              <a:ext uri="{FF2B5EF4-FFF2-40B4-BE49-F238E27FC236}">
                <a16:creationId xmlns:a16="http://schemas.microsoft.com/office/drawing/2014/main" id="{5E090808-07E3-4AF6-A346-CC362D73E4AE}"/>
              </a:ext>
            </a:extLst>
          </p:cNvPr>
          <p:cNvSpPr/>
          <p:nvPr/>
        </p:nvSpPr>
        <p:spPr>
          <a:xfrm>
            <a:off x="231862" y="117759"/>
            <a:ext cx="1736275" cy="1114263"/>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參考</a:t>
            </a:r>
            <a:r>
              <a:rPr kumimoji="0" lang="zh-CN" altLang="en-US" sz="2800" b="1" i="0" u="none" strike="noStrike" kern="1200" cap="none" spc="0" normalizeH="0" baseline="0" noProof="0" dirty="0" smtClean="0">
                <a:ln>
                  <a:noFill/>
                </a:ln>
                <a:solidFill>
                  <a:srgbClr val="0241BE"/>
                </a:solidFill>
                <a:effectLst/>
                <a:uLnTx/>
                <a:uFillTx/>
                <a:latin typeface="DFKai-SB" panose="03000509000000000000" pitchFamily="65" charset="-120"/>
                <a:ea typeface="DFKai-SB" panose="03000509000000000000" pitchFamily="65" charset="-120"/>
                <a:cs typeface="Times New Roman" panose="02020603050405020304" pitchFamily="18" charset="0"/>
              </a:rPr>
              <a:t>資料</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dirty="0">
              <a:ln>
                <a:noFill/>
              </a:ln>
              <a:solidFill>
                <a:prstClr val="white"/>
              </a:solidFill>
              <a:effectLst/>
              <a:uLnTx/>
              <a:uFillTx/>
              <a:latin typeface="Garamond" panose="02020404030301010803"/>
              <a:cs typeface="+mn-cs"/>
            </a:endParaRPr>
          </a:p>
        </p:txBody>
      </p:sp>
    </p:spTree>
    <p:extLst>
      <p:ext uri="{BB962C8B-B14F-4D97-AF65-F5344CB8AC3E}">
        <p14:creationId xmlns:p14="http://schemas.microsoft.com/office/powerpoint/2010/main" val="39791255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6510</Words>
  <Application>Microsoft Office PowerPoint</Application>
  <PresentationFormat>寬螢幕</PresentationFormat>
  <Paragraphs>485</Paragraphs>
  <Slides>61</Slides>
  <Notes>58</Notes>
  <HiddenSlides>0</HiddenSlides>
  <MMClips>0</MMClips>
  <ScaleCrop>false</ScaleCrop>
  <HeadingPairs>
    <vt:vector size="6" baseType="variant">
      <vt:variant>
        <vt:lpstr>使用字型</vt:lpstr>
      </vt:variant>
      <vt:variant>
        <vt:i4>21</vt:i4>
      </vt:variant>
      <vt:variant>
        <vt:lpstr>佈景主題</vt:lpstr>
      </vt:variant>
      <vt:variant>
        <vt:i4>1</vt:i4>
      </vt:variant>
      <vt:variant>
        <vt:lpstr>投影片標題</vt:lpstr>
      </vt:variant>
      <vt:variant>
        <vt:i4>61</vt:i4>
      </vt:variant>
    </vt:vector>
  </HeadingPairs>
  <TitlesOfParts>
    <vt:vector size="83" baseType="lpstr">
      <vt:lpstr>等线</vt:lpstr>
      <vt:lpstr>方正舒体</vt:lpstr>
      <vt:lpstr>微软雅黑</vt:lpstr>
      <vt:lpstr>宋体</vt:lpstr>
      <vt:lpstr>幼圆</vt:lpstr>
      <vt:lpstr>仿宋</vt:lpstr>
      <vt:lpstr>Microsoft JhengHei</vt:lpstr>
      <vt:lpstr>Microsoft JhengHei</vt:lpstr>
      <vt:lpstr>新細明體</vt:lpstr>
      <vt:lpstr>新細明體</vt:lpstr>
      <vt:lpstr>標楷體</vt:lpstr>
      <vt:lpstr>標楷體</vt:lpstr>
      <vt:lpstr>Agency FB</vt:lpstr>
      <vt:lpstr>Arial</vt:lpstr>
      <vt:lpstr>Arial</vt:lpstr>
      <vt:lpstr>Calibri</vt:lpstr>
      <vt:lpstr>Garamond</vt:lpstr>
      <vt:lpstr>Helvetica</vt:lpstr>
      <vt:lpstr>Impact</vt:lpstr>
      <vt:lpstr>Times New Roman</vt:lpstr>
      <vt:lpstr>Wingdings</vt:lpstr>
      <vt:lpstr>Organic</vt:lpstr>
      <vt:lpstr>  學習重點:  香港特別行政區參與國家事務的裨益及貢獻：  裨益：國家支持香港發展的政策；讓香港具備「一國兩制」的優勢 貢獻：香港在不同範疇推動內地發展及交流；捐款賑災或支援內地發展中地區的需要</vt:lpstr>
      <vt:lpstr>學習目標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香港特別行政區與內地加強交流合作</vt:lpstr>
      <vt:lpstr>PowerPoint 簡報</vt:lpstr>
      <vt:lpstr>PowerPoint 簡報</vt:lpstr>
      <vt:lpstr>PowerPoint 簡報</vt:lpstr>
      <vt:lpstr>PowerPoint 簡報</vt:lpstr>
      <vt:lpstr>PowerPoint 簡報</vt:lpstr>
      <vt:lpstr>PowerPoint 簡報</vt:lpstr>
      <vt:lpstr>PowerPoint 簡報</vt:lpstr>
      <vt:lpstr>PowerPoint 簡報</vt:lpstr>
      <vt:lpstr>全力保障對香港水、電、天然氣的供應</vt:lpstr>
      <vt:lpstr> 參考以下資料，探討國家的支持如何讓香港具備「一國兩制」的優勢。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2021-06-02T10:31:40Z</dcterms:created>
  <dcterms:modified xsi:type="dcterms:W3CDTF">2023-07-31T03:11:46Z</dcterms:modified>
</cp:coreProperties>
</file>