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7"/>
  </p:notesMasterIdLst>
  <p:handoutMasterIdLst>
    <p:handoutMasterId r:id="rId48"/>
  </p:handoutMasterIdLst>
  <p:sldIdLst>
    <p:sldId id="257" r:id="rId2"/>
    <p:sldId id="258" r:id="rId3"/>
    <p:sldId id="259" r:id="rId4"/>
    <p:sldId id="260" r:id="rId5"/>
    <p:sldId id="261" r:id="rId6"/>
    <p:sldId id="262" r:id="rId7"/>
    <p:sldId id="263" r:id="rId8"/>
    <p:sldId id="264" r:id="rId9"/>
    <p:sldId id="266" r:id="rId10"/>
    <p:sldId id="265" r:id="rId11"/>
    <p:sldId id="267" r:id="rId12"/>
    <p:sldId id="268" r:id="rId13"/>
    <p:sldId id="269" r:id="rId14"/>
    <p:sldId id="270" r:id="rId15"/>
    <p:sldId id="271" r:id="rId16"/>
    <p:sldId id="272" r:id="rId17"/>
    <p:sldId id="275" r:id="rId18"/>
    <p:sldId id="274" r:id="rId19"/>
    <p:sldId id="307" r:id="rId20"/>
    <p:sldId id="276" r:id="rId21"/>
    <p:sldId id="277" r:id="rId22"/>
    <p:sldId id="278" r:id="rId23"/>
    <p:sldId id="279" r:id="rId24"/>
    <p:sldId id="280" r:id="rId25"/>
    <p:sldId id="305" r:id="rId26"/>
    <p:sldId id="281" r:id="rId27"/>
    <p:sldId id="282" r:id="rId28"/>
    <p:sldId id="283" r:id="rId29"/>
    <p:sldId id="284" r:id="rId30"/>
    <p:sldId id="285" r:id="rId31"/>
    <p:sldId id="288" r:id="rId32"/>
    <p:sldId id="301" r:id="rId33"/>
    <p:sldId id="303" r:id="rId34"/>
    <p:sldId id="292" r:id="rId35"/>
    <p:sldId id="293" r:id="rId36"/>
    <p:sldId id="306" r:id="rId37"/>
    <p:sldId id="302" r:id="rId38"/>
    <p:sldId id="294" r:id="rId39"/>
    <p:sldId id="295" r:id="rId40"/>
    <p:sldId id="296" r:id="rId41"/>
    <p:sldId id="297" r:id="rId42"/>
    <p:sldId id="298" r:id="rId43"/>
    <p:sldId id="299" r:id="rId44"/>
    <p:sldId id="300" r:id="rId45"/>
    <p:sldId id="308" r:id="rId46"/>
  </p:sldIdLst>
  <p:sldSz cx="12192000" cy="6858000"/>
  <p:notesSz cx="6797675" cy="9926638"/>
  <p:defaultTex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PMingLiU"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PMingLiU"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PMingLiU"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PMingLiU"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PMingLiU"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PMingLiU"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PMingLiU"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PMingLiU"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PMingLiU" panose="02020500000000000000" pitchFamily="18" charset="-120"/>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791" autoAdjust="0"/>
  </p:normalViewPr>
  <p:slideViewPr>
    <p:cSldViewPr snapToGrid="0">
      <p:cViewPr varScale="1">
        <p:scale>
          <a:sx n="115" d="100"/>
          <a:sy n="115" d="100"/>
        </p:scale>
        <p:origin x="43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E84357-3172-45CD-BBFA-B42C49EC75CA}" type="datetimeFigureOut">
              <a:rPr lang="en-US" smtClean="0"/>
              <a:t>1/21/2026</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6B05061-E1D6-4F7F-A58D-38DFB6A089ED}" type="slidenum">
              <a:rPr lang="en-US" smtClean="0"/>
              <a:t>‹#›</a:t>
            </a:fld>
            <a:endParaRPr lang="en-US"/>
          </a:p>
        </p:txBody>
      </p:sp>
    </p:spTree>
    <p:extLst>
      <p:ext uri="{BB962C8B-B14F-4D97-AF65-F5344CB8AC3E}">
        <p14:creationId xmlns:p14="http://schemas.microsoft.com/office/powerpoint/2010/main" val="2648928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0D510454-EE3E-4660-A47E-C595C39E1F41}" type="datetimeFigureOut">
              <a:rPr lang="zh-TW" altLang="en-US"/>
              <a:pPr>
                <a:defRPr/>
              </a:pPr>
              <a:t>2026/1/21</a:t>
            </a:fld>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wrap="square" lIns="91440" tIns="45720" rIns="91440" bIns="45720" numCol="1" anchor="t" anchorCtr="0" compatLnSpc="1">
            <a:prstTxWarp prst="textNoShape">
              <a:avLst/>
            </a:prstTxWarp>
          </a:bodyPr>
          <a:lstStyle/>
          <a:p>
            <a:pPr lvl="0"/>
            <a:r>
              <a:rPr lang="zh-TW" altLang="en-US" noProof="0"/>
              <a:t>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BB7E7CC-CD19-4346-AD29-A1794AB0F6BF}"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PMingLiU" panose="02020500000000000000" pitchFamily="18" charset="-120"/>
        <a:cs typeface="+mn-cs"/>
      </a:defRPr>
    </a:lvl1pPr>
    <a:lvl2pPr marL="457200" algn="l" rtl="0" eaLnBrk="0" fontAlgn="base" hangingPunct="0">
      <a:spcBef>
        <a:spcPct val="30000"/>
      </a:spcBef>
      <a:spcAft>
        <a:spcPct val="0"/>
      </a:spcAft>
      <a:defRPr sz="1200" kern="1200">
        <a:solidFill>
          <a:schemeClr val="tx1"/>
        </a:solidFill>
        <a:latin typeface="+mn-lt"/>
        <a:ea typeface="PMingLiU" panose="02020500000000000000" pitchFamily="18" charset="-120"/>
        <a:cs typeface="+mn-cs"/>
      </a:defRPr>
    </a:lvl2pPr>
    <a:lvl3pPr marL="914400" algn="l" rtl="0" eaLnBrk="0" fontAlgn="base" hangingPunct="0">
      <a:spcBef>
        <a:spcPct val="30000"/>
      </a:spcBef>
      <a:spcAft>
        <a:spcPct val="0"/>
      </a:spcAft>
      <a:defRPr sz="1200" kern="1200">
        <a:solidFill>
          <a:schemeClr val="tx1"/>
        </a:solidFill>
        <a:latin typeface="+mn-lt"/>
        <a:ea typeface="PMingLiU" panose="02020500000000000000" pitchFamily="18" charset="-120"/>
        <a:cs typeface="+mn-cs"/>
      </a:defRPr>
    </a:lvl3pPr>
    <a:lvl4pPr marL="1371600" algn="l" rtl="0" eaLnBrk="0" fontAlgn="base" hangingPunct="0">
      <a:spcBef>
        <a:spcPct val="30000"/>
      </a:spcBef>
      <a:spcAft>
        <a:spcPct val="0"/>
      </a:spcAft>
      <a:defRPr sz="1200" kern="1200">
        <a:solidFill>
          <a:schemeClr val="tx1"/>
        </a:solidFill>
        <a:latin typeface="+mn-lt"/>
        <a:ea typeface="PMingLiU" panose="02020500000000000000" pitchFamily="18" charset="-120"/>
        <a:cs typeface="+mn-cs"/>
      </a:defRPr>
    </a:lvl4pPr>
    <a:lvl5pPr marL="1828800" algn="l" rtl="0" eaLnBrk="0" fontAlgn="base" hangingPunct="0">
      <a:spcBef>
        <a:spcPct val="30000"/>
      </a:spcBef>
      <a:spcAft>
        <a:spcPct val="0"/>
      </a:spcAft>
      <a:defRPr sz="1200" kern="1200">
        <a:solidFill>
          <a:schemeClr val="tx1"/>
        </a:solidFill>
        <a:latin typeface="+mn-lt"/>
        <a:ea typeface="PMingLiU"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HK"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F428CB52-E061-46ED-A9E8-74FD52811784}" type="slidenum">
              <a:rPr lang="zh-CN" altLang="en-US" sz="1800" smtClean="0">
                <a:solidFill>
                  <a:srgbClr val="000000"/>
                </a:solidFill>
                <a:latin typeface="DengXian" panose="02010600030101010101" pitchFamily="2" charset="-122"/>
                <a:ea typeface="DengXian" panose="02010600030101010101" pitchFamily="2" charset="-122"/>
              </a:rPr>
              <a:pPr>
                <a:buFont typeface="Arial" panose="020B0604020202020204" pitchFamily="34" charset="0"/>
                <a:buNone/>
              </a:pPr>
              <a:t>5</a:t>
            </a:fld>
            <a:endParaRPr lang="zh-CN" altLang="en-US">
              <a:solidFill>
                <a:srgbClr val="000000"/>
              </a:solidFill>
              <a:latin typeface="DengXian" panose="02010600030101010101" pitchFamily="2" charset="-122"/>
              <a:ea typeface="DengXia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604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FAC1A6CF-B6C4-4A0D-A4EE-E30B7AEA3E1B}"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43</a:t>
            </a:fld>
            <a:endParaRPr lang="zh-CN" altLang="en-US">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AE330DBE-BE83-4911-A7BC-4F62D28DB225}"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44</a:t>
            </a:fld>
            <a:endParaRPr lang="zh-CN" altLang="en-US">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14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47ADA3AE-8C45-4B10-875A-4E7DD2C36E80}"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7</a:t>
            </a:fld>
            <a:endParaRPr lang="zh-CN" altLang="en-US">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xfrm>
            <a:off x="-2128593746" y="-2147483648"/>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094A5B93-6B62-4FC2-9B29-F4ECBF5ED789}" type="slidenum">
              <a:rPr lang="zh-TW"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14</a:t>
            </a:fld>
            <a:endParaRPr lang="zh-TW" altLang="en-US" sz="1800">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xfrm>
            <a:off x="-2128593746" y="-2147483648"/>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4D673039-452B-4A98-91E1-CC813F715B59}" type="slidenum">
              <a:rPr lang="zh-TW"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15</a:t>
            </a:fld>
            <a:endParaRPr lang="zh-TW" altLang="en-US" sz="1800">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E09BAC2F-BAFA-4A2A-A303-49B23E723258}"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18</a:t>
            </a:fld>
            <a:endParaRPr lang="zh-CN" altLang="en-US">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337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7B8E974C-4CFD-47AD-9301-1A3B5D59393B}"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21</a:t>
            </a:fld>
            <a:endParaRPr lang="zh-CN" altLang="en-US">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HK"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BF30133A-902E-4040-96B6-642F5D0175AA}" type="slidenum">
              <a:rPr lang="zh-CN" altLang="en-US" sz="1800" smtClean="0">
                <a:solidFill>
                  <a:srgbClr val="000000"/>
                </a:solidFill>
                <a:latin typeface="DengXian" panose="02010600030101010101" pitchFamily="2" charset="-122"/>
                <a:ea typeface="DengXian" panose="02010600030101010101" pitchFamily="2" charset="-122"/>
              </a:rPr>
              <a:pPr>
                <a:buFont typeface="Arial" panose="020B0604020202020204" pitchFamily="34" charset="0"/>
                <a:buNone/>
              </a:pPr>
              <a:t>23</a:t>
            </a:fld>
            <a:endParaRPr lang="zh-CN" altLang="en-US">
              <a:solidFill>
                <a:srgbClr val="000000"/>
              </a:solidFill>
              <a:latin typeface="DengXian" panose="02010600030101010101" pitchFamily="2" charset="-122"/>
              <a:ea typeface="DengXia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542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95A09712-41DE-44F5-865F-CC7A62FEEF2D}"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39</a:t>
            </a:fld>
            <a:endParaRPr lang="zh-CN" altLang="en-US">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noChangeArrowheads="1"/>
          </p:cNvSpPr>
          <p:nvPr>
            <p:ph type="body" idx="1"/>
          </p:nvPr>
        </p:nvSpPr>
        <p:spPr bwMode="auto">
          <a:xfrm>
            <a:off x="-2128593746" y="-2147483648"/>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ea typeface="DengXian" panose="02010600030101010101" pitchFamily="2" charset="-122"/>
            </a:endParaRPr>
          </a:p>
        </p:txBody>
      </p:sp>
      <p:sp>
        <p:nvSpPr>
          <p:cNvPr id="573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Calibri" panose="020F0502020204030204" pitchFamily="34" charset="0"/>
                <a:ea typeface="PMingLiU" panose="02020500000000000000" pitchFamily="18" charset="-120"/>
              </a:defRPr>
            </a:lvl1pPr>
            <a:lvl2pPr marL="742950" indent="-285750" defTabSz="457200">
              <a:defRPr>
                <a:solidFill>
                  <a:schemeClr val="tx1"/>
                </a:solidFill>
                <a:latin typeface="Calibri" panose="020F0502020204030204" pitchFamily="34" charset="0"/>
                <a:ea typeface="PMingLiU" panose="02020500000000000000" pitchFamily="18" charset="-120"/>
              </a:defRPr>
            </a:lvl2pPr>
            <a:lvl3pPr marL="1143000" indent="-228600" defTabSz="457200">
              <a:defRPr>
                <a:solidFill>
                  <a:schemeClr val="tx1"/>
                </a:solidFill>
                <a:latin typeface="Calibri" panose="020F0502020204030204" pitchFamily="34" charset="0"/>
                <a:ea typeface="PMingLiU" panose="02020500000000000000" pitchFamily="18" charset="-120"/>
              </a:defRPr>
            </a:lvl3pPr>
            <a:lvl4pPr marL="1600200" indent="-228600" defTabSz="457200">
              <a:defRPr>
                <a:solidFill>
                  <a:schemeClr val="tx1"/>
                </a:solidFill>
                <a:latin typeface="Calibri" panose="020F0502020204030204" pitchFamily="34" charset="0"/>
                <a:ea typeface="PMingLiU" panose="02020500000000000000" pitchFamily="18" charset="-120"/>
              </a:defRPr>
            </a:lvl4pPr>
            <a:lvl5pPr marL="2057400" indent="-228600" defTabSz="457200">
              <a:defRPr>
                <a:solidFill>
                  <a:schemeClr val="tx1"/>
                </a:solidFill>
                <a:latin typeface="Calibri" panose="020F0502020204030204" pitchFamily="34" charset="0"/>
                <a:ea typeface="PMingLiU" panose="02020500000000000000" pitchFamily="18" charset="-12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buFont typeface="Arial" panose="020B0604020202020204" pitchFamily="34" charset="0"/>
              <a:buNone/>
            </a:pPr>
            <a:fld id="{388E9574-5D6C-4DAB-957F-FA82DA435FA2}" type="slidenum">
              <a:rPr lang="zh-CN" altLang="en-US" sz="1800" smtClean="0">
                <a:solidFill>
                  <a:srgbClr val="000000"/>
                </a:solidFill>
                <a:latin typeface="Arial" panose="020B0604020202020204" pitchFamily="34" charset="0"/>
                <a:ea typeface="SimSun" panose="02010600030101010101" pitchFamily="2" charset="-122"/>
              </a:rPr>
              <a:pPr>
                <a:buFont typeface="Arial" panose="020B0604020202020204" pitchFamily="34" charset="0"/>
                <a:buNone/>
              </a:pPr>
              <a:t>41</a:t>
            </a:fld>
            <a:endParaRPr lang="zh-CN" altLang="en-US" sz="1800">
              <a:solidFill>
                <a:srgbClr val="000000"/>
              </a:solidFill>
              <a:latin typeface="Arial" panose="020B0604020202020204" pitchFamily="34" charset="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0" y="-7938"/>
            <a:ext cx="12192000" cy="6865938"/>
            <a:chOff x="0" y="-8467"/>
            <a:chExt cx="12192000" cy="6866467"/>
          </a:xfrm>
        </p:grpSpPr>
        <p:cxnSp>
          <p:nvCxnSpPr>
            <p:cNvPr id="5" name="Straight Connector 4"/>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8"/>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p:cNvSpPr/>
            <p:nvPr/>
          </p:nvSpPr>
          <p:spPr>
            <a:xfrm rot="10800000">
              <a:off x="0" y="-528"/>
              <a:ext cx="842963" cy="566622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ltLang="zh-HK"/>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fld id="{6FEB0AC2-7B30-4BF3-913B-CEF350420885}" type="datetime1">
              <a:rPr lang="zh-CN" altLang="en-US"/>
              <a:pPr>
                <a:defRPr/>
              </a:pPr>
              <a:t>2026/1/21</a:t>
            </a:fld>
            <a:endParaRPr lang="en-US" altLang="zh-CN" sz="1800" dirty="0">
              <a:solidFill>
                <a:schemeClr val="tx1"/>
              </a:solidFill>
            </a:endParaRPr>
          </a:p>
        </p:txBody>
      </p:sp>
      <p:sp>
        <p:nvSpPr>
          <p:cNvPr id="1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17" name="Slide Number Placeholder 5"/>
          <p:cNvSpPr>
            <a:spLocks noGrp="1"/>
          </p:cNvSpPr>
          <p:nvPr>
            <p:ph type="sldNum" sz="quarter" idx="12"/>
          </p:nvPr>
        </p:nvSpPr>
        <p:spPr/>
        <p:txBody>
          <a:bodyPr/>
          <a:lstStyle>
            <a:lvl1pPr>
              <a:defRPr/>
            </a:lvl1pPr>
          </a:lstStyle>
          <a:p>
            <a:pPr>
              <a:defRPr/>
            </a:pPr>
            <a:fld id="{42C0113E-0452-477A-9B6A-264850F7457F}"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377300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lvl1pPr>
              <a:defRPr/>
            </a:lvl1pPr>
          </a:lstStyle>
          <a:p>
            <a:pPr>
              <a:defRPr/>
            </a:pPr>
            <a:fld id="{9BFF5351-B6BA-477C-8B75-B67BBFF52CEA}"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F788BDC-FE64-4AC6-86F3-B36785191EBE}"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220845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PMingLiU" panose="02020500000000000000" pitchFamily="18" charset="-120"/>
              </a:defRPr>
            </a:lvl1pPr>
            <a:lvl2pPr marL="742950" indent="-285750">
              <a:defRPr>
                <a:solidFill>
                  <a:schemeClr val="tx1"/>
                </a:solidFill>
                <a:latin typeface="Calibri" panose="020F0502020204030204" pitchFamily="34" charset="0"/>
                <a:ea typeface="PMingLiU" panose="02020500000000000000" pitchFamily="18" charset="-120"/>
              </a:defRPr>
            </a:lvl2pPr>
            <a:lvl3pPr marL="1143000" indent="-228600">
              <a:defRPr>
                <a:solidFill>
                  <a:schemeClr val="tx1"/>
                </a:solidFill>
                <a:latin typeface="Calibri" panose="020F0502020204030204" pitchFamily="34" charset="0"/>
                <a:ea typeface="PMingLiU" panose="02020500000000000000" pitchFamily="18" charset="-120"/>
              </a:defRPr>
            </a:lvl3pPr>
            <a:lvl4pPr marL="1600200" indent="-228600">
              <a:defRPr>
                <a:solidFill>
                  <a:schemeClr val="tx1"/>
                </a:solidFill>
                <a:latin typeface="Calibri" panose="020F0502020204030204" pitchFamily="34" charset="0"/>
                <a:ea typeface="PMingLiU" panose="02020500000000000000" pitchFamily="18" charset="-120"/>
              </a:defRPr>
            </a:lvl4pPr>
            <a:lvl5pPr marL="2057400" indent="-228600">
              <a:defRPr>
                <a:solidFill>
                  <a:schemeClr val="tx1"/>
                </a:solidFill>
                <a:latin typeface="Calibri" panose="020F0502020204030204" pitchFamily="34" charset="0"/>
                <a:ea typeface="PMingLiU"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eaLnBrk="1" hangingPunct="1">
              <a:defRPr/>
            </a:pPr>
            <a:r>
              <a:rPr lang="en-US" altLang="zh-HK"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PMingLiU" panose="02020500000000000000" pitchFamily="18" charset="-120"/>
              </a:defRPr>
            </a:lvl1pPr>
            <a:lvl2pPr marL="742950" indent="-285750">
              <a:defRPr>
                <a:solidFill>
                  <a:schemeClr val="tx1"/>
                </a:solidFill>
                <a:latin typeface="Calibri" panose="020F0502020204030204" pitchFamily="34" charset="0"/>
                <a:ea typeface="PMingLiU" panose="02020500000000000000" pitchFamily="18" charset="-120"/>
              </a:defRPr>
            </a:lvl2pPr>
            <a:lvl3pPr marL="1143000" indent="-228600">
              <a:defRPr>
                <a:solidFill>
                  <a:schemeClr val="tx1"/>
                </a:solidFill>
                <a:latin typeface="Calibri" panose="020F0502020204030204" pitchFamily="34" charset="0"/>
                <a:ea typeface="PMingLiU" panose="02020500000000000000" pitchFamily="18" charset="-120"/>
              </a:defRPr>
            </a:lvl3pPr>
            <a:lvl4pPr marL="1600200" indent="-228600">
              <a:defRPr>
                <a:solidFill>
                  <a:schemeClr val="tx1"/>
                </a:solidFill>
                <a:latin typeface="Calibri" panose="020F0502020204030204" pitchFamily="34" charset="0"/>
                <a:ea typeface="PMingLiU" panose="02020500000000000000" pitchFamily="18" charset="-120"/>
              </a:defRPr>
            </a:lvl4pPr>
            <a:lvl5pPr marL="2057400" indent="-228600">
              <a:defRPr>
                <a:solidFill>
                  <a:schemeClr val="tx1"/>
                </a:solidFill>
                <a:latin typeface="Calibri" panose="020F0502020204030204" pitchFamily="34" charset="0"/>
                <a:ea typeface="PMingLiU"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eaLnBrk="1" hangingPunct="1">
              <a:defRPr/>
            </a:pPr>
            <a:r>
              <a:rPr lang="en-US" altLang="zh-HK" sz="8000">
                <a:solidFill>
                  <a:srgbClr val="C0E474"/>
                </a:solidFill>
                <a:latin typeface="Arial" panose="020B0604020202020204" pitchFamily="34" charset="0"/>
              </a:rPr>
              <a:t>”</a:t>
            </a:r>
            <a:endParaRPr lang="en-US" altLang="zh-HK">
              <a:solidFill>
                <a:srgbClr val="C0E474"/>
              </a:solidFill>
              <a:latin typeface="Arial" panose="020B0604020202020204" pitchFamily="34" charset="0"/>
            </a:endParaRP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ltLang="zh-HK"/>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7" name="Date Placeholder 3"/>
          <p:cNvSpPr>
            <a:spLocks noGrp="1"/>
          </p:cNvSpPr>
          <p:nvPr>
            <p:ph type="dt" sz="half" idx="14"/>
          </p:nvPr>
        </p:nvSpPr>
        <p:spPr/>
        <p:txBody>
          <a:bodyPr/>
          <a:lstStyle>
            <a:lvl1pPr>
              <a:defRPr/>
            </a:lvl1pPr>
          </a:lstStyle>
          <a:p>
            <a:pPr>
              <a:defRPr/>
            </a:pPr>
            <a:fld id="{DED6CA12-11FF-4C84-B748-F58C1D22FB7D}" type="datetime1">
              <a:rPr lang="zh-CN" altLang="en-US"/>
              <a:pPr>
                <a:defRPr/>
              </a:pPr>
              <a:t>2026/1/21</a:t>
            </a:fld>
            <a:endParaRPr lang="en-US" altLang="zh-CN" sz="1800" dirty="0">
              <a:solidFill>
                <a:schemeClr val="tx1"/>
              </a:solidFill>
            </a:endParaRPr>
          </a:p>
        </p:txBody>
      </p:sp>
      <p:sp>
        <p:nvSpPr>
          <p:cNvPr id="8" name="Footer Placeholder 4"/>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9" name="Slide Number Placeholder 5"/>
          <p:cNvSpPr>
            <a:spLocks noGrp="1"/>
          </p:cNvSpPr>
          <p:nvPr>
            <p:ph type="sldNum" sz="quarter" idx="16"/>
          </p:nvPr>
        </p:nvSpPr>
        <p:spPr/>
        <p:txBody>
          <a:bodyPr/>
          <a:lstStyle>
            <a:lvl1pPr>
              <a:defRPr/>
            </a:lvl1pPr>
          </a:lstStyle>
          <a:p>
            <a:pPr>
              <a:defRPr/>
            </a:pPr>
            <a:fld id="{4053D466-6643-43E0-9FEC-FF1524BBBD59}"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2013456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lvl1pPr>
              <a:defRPr/>
            </a:lvl1pPr>
          </a:lstStyle>
          <a:p>
            <a:pPr>
              <a:defRPr/>
            </a:pPr>
            <a:fld id="{C71A9850-4732-4760-99A2-358FA439AB68}"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CDEA24-A07C-4186-B482-952EADD78CDE}"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120804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41338" y="79057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PMingLiU" panose="02020500000000000000" pitchFamily="18" charset="-120"/>
              </a:defRPr>
            </a:lvl1pPr>
            <a:lvl2pPr marL="742950" indent="-285750">
              <a:defRPr>
                <a:solidFill>
                  <a:schemeClr val="tx1"/>
                </a:solidFill>
                <a:latin typeface="Calibri" panose="020F0502020204030204" pitchFamily="34" charset="0"/>
                <a:ea typeface="PMingLiU" panose="02020500000000000000" pitchFamily="18" charset="-120"/>
              </a:defRPr>
            </a:lvl2pPr>
            <a:lvl3pPr marL="1143000" indent="-228600">
              <a:defRPr>
                <a:solidFill>
                  <a:schemeClr val="tx1"/>
                </a:solidFill>
                <a:latin typeface="Calibri" panose="020F0502020204030204" pitchFamily="34" charset="0"/>
                <a:ea typeface="PMingLiU" panose="02020500000000000000" pitchFamily="18" charset="-120"/>
              </a:defRPr>
            </a:lvl3pPr>
            <a:lvl4pPr marL="1600200" indent="-228600">
              <a:defRPr>
                <a:solidFill>
                  <a:schemeClr val="tx1"/>
                </a:solidFill>
                <a:latin typeface="Calibri" panose="020F0502020204030204" pitchFamily="34" charset="0"/>
                <a:ea typeface="PMingLiU" panose="02020500000000000000" pitchFamily="18" charset="-120"/>
              </a:defRPr>
            </a:lvl4pPr>
            <a:lvl5pPr marL="2057400" indent="-228600">
              <a:defRPr>
                <a:solidFill>
                  <a:schemeClr val="tx1"/>
                </a:solidFill>
                <a:latin typeface="Calibri" panose="020F0502020204030204" pitchFamily="34" charset="0"/>
                <a:ea typeface="PMingLiU"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eaLnBrk="1" hangingPunct="1">
              <a:defRPr/>
            </a:pPr>
            <a:r>
              <a:rPr lang="en-US" altLang="zh-HK" sz="8000">
                <a:solidFill>
                  <a:srgbClr val="C0E474"/>
                </a:solidFill>
                <a:latin typeface="Arial" panose="020B0604020202020204" pitchFamily="34" charset="0"/>
              </a:rPr>
              <a:t>“</a:t>
            </a:r>
          </a:p>
        </p:txBody>
      </p:sp>
      <p:sp>
        <p:nvSpPr>
          <p:cNvPr id="6" name="TextBox 5"/>
          <p:cNvSpPr txBox="1">
            <a:spLocks noChangeArrowheads="1"/>
          </p:cNvSpPr>
          <p:nvPr/>
        </p:nvSpPr>
        <p:spPr bwMode="auto">
          <a:xfrm>
            <a:off x="8893175" y="28860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PMingLiU" panose="02020500000000000000" pitchFamily="18" charset="-120"/>
              </a:defRPr>
            </a:lvl1pPr>
            <a:lvl2pPr marL="742950" indent="-285750">
              <a:defRPr>
                <a:solidFill>
                  <a:schemeClr val="tx1"/>
                </a:solidFill>
                <a:latin typeface="Calibri" panose="020F0502020204030204" pitchFamily="34" charset="0"/>
                <a:ea typeface="PMingLiU" panose="02020500000000000000" pitchFamily="18" charset="-120"/>
              </a:defRPr>
            </a:lvl2pPr>
            <a:lvl3pPr marL="1143000" indent="-228600">
              <a:defRPr>
                <a:solidFill>
                  <a:schemeClr val="tx1"/>
                </a:solidFill>
                <a:latin typeface="Calibri" panose="020F0502020204030204" pitchFamily="34" charset="0"/>
                <a:ea typeface="PMingLiU" panose="02020500000000000000" pitchFamily="18" charset="-120"/>
              </a:defRPr>
            </a:lvl3pPr>
            <a:lvl4pPr marL="1600200" indent="-228600">
              <a:defRPr>
                <a:solidFill>
                  <a:schemeClr val="tx1"/>
                </a:solidFill>
                <a:latin typeface="Calibri" panose="020F0502020204030204" pitchFamily="34" charset="0"/>
                <a:ea typeface="PMingLiU" panose="02020500000000000000" pitchFamily="18" charset="-120"/>
              </a:defRPr>
            </a:lvl4pPr>
            <a:lvl5pPr marL="2057400" indent="-228600">
              <a:defRPr>
                <a:solidFill>
                  <a:schemeClr val="tx1"/>
                </a:solidFill>
                <a:latin typeface="Calibri" panose="020F0502020204030204" pitchFamily="34" charset="0"/>
                <a:ea typeface="PMingLiU"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eaLnBrk="1" hangingPunct="1">
              <a:defRPr/>
            </a:pPr>
            <a:r>
              <a:rPr lang="en-US" altLang="zh-HK" sz="8000">
                <a:solidFill>
                  <a:srgbClr val="C0E474"/>
                </a:solidFill>
                <a:latin typeface="Arial" panose="020B0604020202020204" pitchFamily="34" charset="0"/>
              </a:rPr>
              <a:t>”</a:t>
            </a:r>
          </a:p>
        </p:txBody>
      </p:sp>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ltLang="zh-HK"/>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7" name="Date Placeholder 3"/>
          <p:cNvSpPr>
            <a:spLocks noGrp="1"/>
          </p:cNvSpPr>
          <p:nvPr>
            <p:ph type="dt" sz="half" idx="14"/>
          </p:nvPr>
        </p:nvSpPr>
        <p:spPr/>
        <p:txBody>
          <a:bodyPr/>
          <a:lstStyle>
            <a:lvl1pPr>
              <a:defRPr/>
            </a:lvl1pPr>
          </a:lstStyle>
          <a:p>
            <a:pPr>
              <a:defRPr/>
            </a:pPr>
            <a:fld id="{DD0D5E6D-668E-4A8C-A122-26AAF0E519AF}" type="datetime1">
              <a:rPr lang="zh-CN" altLang="en-US"/>
              <a:pPr>
                <a:defRPr/>
              </a:pPr>
              <a:t>2026/1/21</a:t>
            </a:fld>
            <a:endParaRPr lang="en-US" altLang="zh-CN" sz="1800" dirty="0">
              <a:solidFill>
                <a:schemeClr val="tx1"/>
              </a:solidFill>
            </a:endParaRPr>
          </a:p>
        </p:txBody>
      </p:sp>
      <p:sp>
        <p:nvSpPr>
          <p:cNvPr id="8" name="Footer Placeholder 4"/>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9" name="Slide Number Placeholder 5"/>
          <p:cNvSpPr>
            <a:spLocks noGrp="1"/>
          </p:cNvSpPr>
          <p:nvPr>
            <p:ph type="sldNum" sz="quarter" idx="16"/>
          </p:nvPr>
        </p:nvSpPr>
        <p:spPr/>
        <p:txBody>
          <a:bodyPr/>
          <a:lstStyle>
            <a:lvl1pPr>
              <a:defRPr/>
            </a:lvl1pPr>
          </a:lstStyle>
          <a:p>
            <a:pPr>
              <a:defRPr/>
            </a:pPr>
            <a:fld id="{368585E2-EE96-4BE8-A7D4-731A1AC1CBE7}"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4139459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ltLang="zh-HK"/>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zh-HK"/>
              <a:t>Edit Master text styles</a:t>
            </a:r>
          </a:p>
        </p:txBody>
      </p:sp>
      <p:sp>
        <p:nvSpPr>
          <p:cNvPr id="3" name="Text Placeholder 2"/>
          <p:cNvSpPr>
            <a:spLocks noGrp="1"/>
          </p:cNvSpPr>
          <p:nvPr>
            <p:ph type="body" idx="1"/>
          </p:nvPr>
        </p:nvSpPr>
        <p:spPr>
          <a:xfrm>
            <a:off x="677335" y="4527448"/>
            <a:ext cx="8596668"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5" name="Date Placeholder 3"/>
          <p:cNvSpPr>
            <a:spLocks noGrp="1"/>
          </p:cNvSpPr>
          <p:nvPr>
            <p:ph type="dt" sz="half" idx="14"/>
          </p:nvPr>
        </p:nvSpPr>
        <p:spPr/>
        <p:txBody>
          <a:bodyPr/>
          <a:lstStyle>
            <a:lvl1pPr>
              <a:defRPr/>
            </a:lvl1pPr>
          </a:lstStyle>
          <a:p>
            <a:pPr>
              <a:defRPr/>
            </a:pPr>
            <a:fld id="{E1270F89-58F1-4878-A236-BDDCFFD3BA9C}" type="datetime1">
              <a:rPr lang="zh-CN" altLang="en-US"/>
              <a:pPr>
                <a:defRPr/>
              </a:pPr>
              <a:t>2026/1/21</a:t>
            </a:fld>
            <a:endParaRPr lang="en-US" altLang="zh-CN" sz="1800" dirty="0">
              <a:solidFill>
                <a:schemeClr val="tx1"/>
              </a:solidFill>
            </a:endParaRPr>
          </a:p>
        </p:txBody>
      </p:sp>
      <p:sp>
        <p:nvSpPr>
          <p:cNvPr id="6" name="Footer Placeholder 4"/>
          <p:cNvSpPr>
            <a:spLocks noGrp="1"/>
          </p:cNvSpPr>
          <p:nvPr>
            <p:ph type="ftr" sz="quarter" idx="15"/>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6"/>
          </p:nvPr>
        </p:nvSpPr>
        <p:spPr/>
        <p:txBody>
          <a:bodyPr/>
          <a:lstStyle>
            <a:lvl1pPr>
              <a:defRPr/>
            </a:lvl1pPr>
          </a:lstStyle>
          <a:p>
            <a:pPr>
              <a:defRPr/>
            </a:pPr>
            <a:fld id="{83E41295-0098-4AE8-92B4-BE5AC0919916}"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3503174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C27C45-2899-48F3-9187-2C391F2C9DE2}"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6009E2-A329-471D-B95A-84C08C65BFE3}"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1904185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1C4A697-181C-4821-923B-CACDA9EA7939}"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B830619-37D1-44A0-AC26-24A3115A1C59}"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1879448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ltLang="zh-HK"/>
              <a:t>Click to edit Master title style</a:t>
            </a:r>
            <a:endParaRPr lang="en-US" dirty="0"/>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50F2445-8281-4C9D-BC23-9B6A905E6012}"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1E82EA1A-0B5C-4167-AA98-638C5F15444B}"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357668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ltLang="zh-HK"/>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lvl1pPr>
              <a:defRPr/>
            </a:lvl1pPr>
          </a:lstStyle>
          <a:p>
            <a:pPr>
              <a:defRPr/>
            </a:pPr>
            <a:fld id="{D0AB8DA4-8BA0-4B84-9E40-C4DEC728084F}"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72F8892E-0FAE-4A40-B64C-29C8F366FDB3}"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21178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0F1BBB8C-5E90-4229-B5A6-35E558FB49D3}" type="datetime1">
              <a:rPr lang="zh-CN" altLang="en-US"/>
              <a:pPr>
                <a:defRPr/>
              </a:pPr>
              <a:t>2026/1/21</a:t>
            </a:fld>
            <a:endParaRPr lang="en-US" altLang="zh-CN" sz="1800" dirty="0">
              <a:solidFill>
                <a:schemeClr val="tx1"/>
              </a:solidFill>
            </a:endParaRPr>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F6646266-E35E-45F0-BA0B-C794B977E249}"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42491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2AF3DB55-F4BB-409B-8949-967BE5DBC4BB}" type="datetime1">
              <a:rPr lang="zh-CN" altLang="en-US"/>
              <a:pPr>
                <a:defRPr/>
              </a:pPr>
              <a:t>2026/1/21</a:t>
            </a:fld>
            <a:endParaRPr lang="en-US" altLang="zh-CN" sz="1800" dirty="0">
              <a:solidFill>
                <a:schemeClr val="tx1"/>
              </a:solidFill>
            </a:endParaRPr>
          </a:p>
        </p:txBody>
      </p:sp>
      <p:sp>
        <p:nvSpPr>
          <p:cNvPr id="8"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268868CD-2394-44A2-9EC0-44515C152283}"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2545870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ltLang="zh-HK"/>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02ACD81D-C903-4A3F-9E73-807B82C0C530}" type="datetime1">
              <a:rPr lang="zh-CN" altLang="en-US"/>
              <a:pPr>
                <a:defRPr/>
              </a:pPr>
              <a:t>2026/1/21</a:t>
            </a:fld>
            <a:endParaRPr lang="en-US" altLang="zh-CN" sz="1800" dirty="0">
              <a:solidFill>
                <a:schemeClr val="tx1"/>
              </a:solidFill>
            </a:endParaRPr>
          </a:p>
        </p:txBody>
      </p:sp>
      <p:sp>
        <p:nvSpPr>
          <p:cNvPr id="4"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BA6CE90D-C20B-4663-9592-1876C5B350B0}"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225238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9A1DED-EF40-45A1-BABA-F470FA73684F}" type="datetime1">
              <a:rPr lang="zh-CN" altLang="en-US"/>
              <a:pPr>
                <a:defRPr/>
              </a:pPr>
              <a:t>2026/1/21</a:t>
            </a:fld>
            <a:endParaRPr lang="en-US" altLang="zh-CN" sz="1800" dirty="0">
              <a:solidFill>
                <a:schemeClr val="tx1"/>
              </a:solidFill>
            </a:endParaRPr>
          </a:p>
        </p:txBody>
      </p:sp>
      <p:sp>
        <p:nvSpPr>
          <p:cNvPr id="3"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7D43CAA5-70C0-4C95-A236-876AE411ECAC}"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321482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ltLang="zh-HK"/>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B14306ED-D550-4325-AE13-26D1840ADAF7}" type="datetime1">
              <a:rPr lang="zh-CN" altLang="en-US"/>
              <a:pPr>
                <a:defRPr/>
              </a:pPr>
              <a:t>2026/1/21</a:t>
            </a:fld>
            <a:endParaRPr lang="en-US" altLang="zh-CN" sz="1800" dirty="0">
              <a:solidFill>
                <a:schemeClr val="tx1"/>
              </a:solidFill>
            </a:endParaRPr>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37869CC8-59F3-4858-B98F-FB1C1D44A203}"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135093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HK" noProof="0"/>
              <a:t>Click icon to add picture</a:t>
            </a:r>
            <a:endParaRPr lang="en-US" noProof="0"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Edit Master text styles</a:t>
            </a:r>
          </a:p>
        </p:txBody>
      </p:sp>
      <p:sp>
        <p:nvSpPr>
          <p:cNvPr id="5" name="Date Placeholder 3"/>
          <p:cNvSpPr>
            <a:spLocks noGrp="1"/>
          </p:cNvSpPr>
          <p:nvPr>
            <p:ph type="dt" sz="half" idx="10"/>
          </p:nvPr>
        </p:nvSpPr>
        <p:spPr/>
        <p:txBody>
          <a:bodyPr/>
          <a:lstStyle>
            <a:lvl1pPr>
              <a:defRPr/>
            </a:lvl1pPr>
          </a:lstStyle>
          <a:p>
            <a:pPr>
              <a:defRPr/>
            </a:pPr>
            <a:fld id="{BB05BE3E-F5D4-4608-8FE1-0FCEA99EEDD1}" type="datetime1">
              <a:rPr lang="zh-CN" altLang="en-US"/>
              <a:pPr>
                <a:defRPr/>
              </a:pPr>
              <a:t>2026/1/21</a:t>
            </a:fld>
            <a:endParaRPr lang="en-US" altLang="zh-CN" sz="1800" dirty="0">
              <a:solidFill>
                <a:schemeClr val="tx1"/>
              </a:solidFill>
            </a:endParaRPr>
          </a:p>
        </p:txBody>
      </p:sp>
      <p:sp>
        <p:nvSpPr>
          <p:cNvPr id="6" name="Footer Placeholder 4"/>
          <p:cNvSpPr>
            <a:spLocks noGrp="1"/>
          </p:cNvSpPr>
          <p:nvPr>
            <p:ph type="ftr" sz="quarter" idx="11"/>
          </p:nvPr>
        </p:nvSpPr>
        <p:spPr/>
        <p:txBody>
          <a:bodyPr/>
          <a:lstStyle>
            <a:lvl1pPr>
              <a:defRPr/>
            </a:lvl1pPr>
          </a:lstStyle>
          <a:p>
            <a:pPr>
              <a:defRPr/>
            </a:pPr>
            <a:r>
              <a:rPr lang="en-HK" altLang="zh-CN"/>
              <a:t>Confidential</a:t>
            </a: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0835DBB3-A4A6-4DC1-80AB-C2CF8F2D515D}" type="slidenum">
              <a:rPr lang="zh-CN" altLang="en-US"/>
              <a:pPr>
                <a:defRPr/>
              </a:pPr>
              <a:t>‹#›</a:t>
            </a:fld>
            <a:endParaRPr lang="en-US" altLang="zh-CN" sz="1800" dirty="0">
              <a:solidFill>
                <a:schemeClr val="tx1"/>
              </a:solidFill>
            </a:endParaRPr>
          </a:p>
        </p:txBody>
      </p:sp>
    </p:spTree>
    <p:extLst>
      <p:ext uri="{BB962C8B-B14F-4D97-AF65-F5344CB8AC3E}">
        <p14:creationId xmlns:p14="http://schemas.microsoft.com/office/powerpoint/2010/main" val="67012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0" y="-7938"/>
            <a:ext cx="12192000" cy="6865938"/>
            <a:chOff x="0" y="-8467"/>
            <a:chExt cx="12192000" cy="6866467"/>
          </a:xfrm>
        </p:grpSpPr>
        <p:cxnSp>
          <p:nvCxnSpPr>
            <p:cNvPr id="20" name="Straight Connector 19"/>
            <p:cNvCxnSpPr/>
            <p:nvPr/>
          </p:nvCxnSpPr>
          <p:spPr>
            <a:xfrm>
              <a:off x="9371013" y="-528"/>
              <a:ext cx="1219200" cy="6858528"/>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4738" y="3681168"/>
              <a:ext cx="4764087" cy="3176832"/>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863" y="3047706"/>
              <a:ext cx="3259137" cy="3810294"/>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138" y="3589086"/>
              <a:ext cx="1817687" cy="3268914"/>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2981"/>
              <a:ext cx="449263" cy="2845019"/>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Click to edit Master title style</a:t>
            </a:r>
          </a:p>
        </p:txBody>
      </p:sp>
      <p:sp>
        <p:nvSpPr>
          <p:cNvPr id="1028" name="Text Placeholder 2"/>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p>
        </p:txBody>
      </p:sp>
      <p:sp>
        <p:nvSpPr>
          <p:cNvPr id="4" name="Date Placeholder 3"/>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ea typeface="+mn-ea"/>
              </a:defRPr>
            </a:lvl1pPr>
          </a:lstStyle>
          <a:p>
            <a:pPr>
              <a:defRPr/>
            </a:pPr>
            <a:fld id="{884184B8-3B53-44DA-81A9-8F51C4145283}" type="datetime1">
              <a:rPr lang="zh-CN" altLang="en-US"/>
              <a:pPr>
                <a:defRPr/>
              </a:pPr>
              <a:t>2026/1/21</a:t>
            </a:fld>
            <a:endParaRPr lang="en-US" altLang="zh-CN" sz="1800" dirty="0">
              <a:solidFill>
                <a:schemeClr val="tx1"/>
              </a:solidFill>
            </a:endParaRPr>
          </a:p>
        </p:txBody>
      </p:sp>
      <p:sp>
        <p:nvSpPr>
          <p:cNvPr id="5" name="Footer Placeholder 4"/>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ea typeface="+mn-ea"/>
              </a:defRPr>
            </a:lvl1pPr>
          </a:lstStyle>
          <a:p>
            <a:pPr>
              <a:defRPr/>
            </a:pPr>
            <a:r>
              <a:rPr lang="en-HK" altLang="zh-CN"/>
              <a:t>Confidential</a:t>
            </a:r>
            <a:endParaRPr lang="zh-CN" altLang="en-US"/>
          </a:p>
        </p:txBody>
      </p:sp>
      <p:sp>
        <p:nvSpPr>
          <p:cNvPr id="6" name="Slide Number Placeholder 5"/>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ea typeface="+mn-ea"/>
              </a:defRPr>
            </a:lvl1pPr>
          </a:lstStyle>
          <a:p>
            <a:pPr>
              <a:defRPr/>
            </a:pPr>
            <a:fld id="{D1D22155-4854-49AD-A222-3872D1C0A967}" type="slidenum">
              <a:rPr lang="zh-CN" altLang="en-US"/>
              <a:pPr>
                <a:defRPr/>
              </a:pPr>
              <a:t>‹#›</a:t>
            </a:fld>
            <a:endParaRPr lang="en-US" altLang="zh-CN" sz="180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818"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9" r:id="rId11"/>
    <p:sldLayoutId id="2147483814" r:id="rId12"/>
    <p:sldLayoutId id="2147483820" r:id="rId13"/>
    <p:sldLayoutId id="2147483815" r:id="rId14"/>
    <p:sldLayoutId id="2147483816" r:id="rId15"/>
    <p:sldLayoutId id="2147483817" r:id="rId16"/>
  </p:sldLayoutIdLst>
  <p:hf hdr="0" dt="0"/>
  <p:txStyles>
    <p:titleStyle>
      <a:lvl1pPr algn="l" defTabSz="457200" rtl="0" eaLnBrk="0" fontAlgn="base" hangingPunct="0">
        <a:spcBef>
          <a:spcPct val="0"/>
        </a:spcBef>
        <a:spcAft>
          <a:spcPct val="0"/>
        </a:spcAft>
        <a:defRPr sz="3600" kern="1200">
          <a:solidFill>
            <a:schemeClr val="accent1"/>
          </a:solidFill>
          <a:latin typeface="+mj-lt"/>
          <a:ea typeface="Microsoft JhengHei" panose="020B0604030504040204" pitchFamily="34" charset="-120"/>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icrosoft JhengHei" panose="020B0604030504040204" pitchFamily="34" charset="-120"/>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icrosoft JhengHei" panose="020B0604030504040204" pitchFamily="34" charset="-120"/>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icrosoft JhengHei" panose="020B0604030504040204" pitchFamily="34" charset="-120"/>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icrosoft JhengHei" panose="020B0604030504040204" pitchFamily="34" charset="-120"/>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icrosoft JhengHei" panose="020B0604030504040204" pitchFamily="34" charset="-120"/>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mo.gov.hk/b5/monuments_75.php"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www.hp.gov.cn/zjhp/hpjd/content/post_3612368.html"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hkchronicles.org.hk/%E5%BF%97%E8%B6%A3%E5%8F%A4%E4%BB%8A/%E5%B0%88%E9%A1%8C%E6%96%87%E7%AB%A0/%E9%A6%99%E6%B8%AF%E4%B9%8B%E5%AE%A2%E5%AE%B6%E4%BA%BA" TargetMode="Externa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lcsd.gov.hk/CE/Museum/ICHO/zh_TW/web/icho/home.html"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np360.com.hk/tc/attraction/wisdom-path"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kaO9EENkb6A&amp;t=48s"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cof.gov.hk/2019/tc/index.html" TargetMode="External"/><Relationship Id="rId7" Type="http://schemas.openxmlformats.org/officeDocument/2006/relationships/hyperlink" Target="https://www.newvisionfestival.gov.hk/2016/html/tc/index.html" TargetMode="External"/><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hyperlink" Target="https://www.eexpohk.com/tc/ifva.htm" TargetMode="External"/><Relationship Id="rId5" Type="http://schemas.openxmlformats.org/officeDocument/2006/relationships/hyperlink" Target="https://www.hk.artsfestival.org/tc/"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www.pmq.org.hk/?lang=ch"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hk.artsfestival.org/tc/"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taikwun.hk/zh/taikwun/story" TargetMode="External"/><Relationship Id="rId7" Type="http://schemas.openxmlformats.org/officeDocument/2006/relationships/hyperlink" Target="https://www.westkowloon.hk/tc/"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s://www.pmq.org.hk/?lang=ch" TargetMode="Externa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amo.gov.hk/tc/archaeology/recent-archaeology/index.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hkchronicles.org.hk/node/127"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灯片编号占位符 1"/>
          <p:cNvSpPr>
            <a:spLocks noGrp="1"/>
          </p:cNvSpPr>
          <p:nvPr>
            <p:ph type="sldNum" sz="quarter" idx="12"/>
          </p:nvPr>
        </p:nvSpPr>
        <p:spPr bwMode="auto">
          <a:xfrm>
            <a:off x="11349788" y="6432723"/>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286FECD2-B108-4ABA-BDFE-679B1DD3A2DF}"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6147" name="标题 1"/>
          <p:cNvSpPr>
            <a:spLocks noGrp="1" noChangeArrowheads="1"/>
          </p:cNvSpPr>
          <p:nvPr>
            <p:ph type="ctrTitle" idx="4294967295"/>
          </p:nvPr>
        </p:nvSpPr>
        <p:spPr>
          <a:xfrm>
            <a:off x="867568" y="1975052"/>
            <a:ext cx="10039321" cy="4148138"/>
          </a:xfrm>
        </p:spPr>
        <p:txBody>
          <a:bodyPr/>
          <a:lstStyle/>
          <a:p>
            <a:pPr eaLnBrk="1" hangingPunct="1">
              <a:lnSpc>
                <a:spcPts val="5900"/>
              </a:lnSpc>
            </a:pPr>
            <a:r>
              <a:rPr lang="zh-TW" altLang="en-US" dirty="0">
                <a:solidFill>
                  <a:schemeClr val="tx1"/>
                </a:solidFill>
                <a:latin typeface="DFKai-SB" panose="03000509000000000000" pitchFamily="65" charset="-120"/>
                <a:ea typeface="DFKai-SB" panose="03000509000000000000" pitchFamily="65" charset="-120"/>
              </a:rPr>
              <a:t>學習重點：</a:t>
            </a:r>
            <a:br>
              <a:rPr lang="zh-TW" altLang="en-US" dirty="0">
                <a:solidFill>
                  <a:schemeClr val="tx1"/>
                </a:solidFill>
                <a:latin typeface="DFKai-SB" panose="03000509000000000000" pitchFamily="65" charset="-120"/>
                <a:ea typeface="DFKai-SB" panose="03000509000000000000" pitchFamily="65" charset="-120"/>
              </a:rPr>
            </a:br>
            <a:r>
              <a:rPr lang="zh-TW" altLang="en-US" dirty="0">
                <a:solidFill>
                  <a:schemeClr val="tx1"/>
                </a:solidFill>
                <a:latin typeface="DFKai-SB" panose="03000509000000000000" pitchFamily="65" charset="-120"/>
                <a:ea typeface="DFKai-SB" panose="03000509000000000000" pitchFamily="65" charset="-120"/>
              </a:rPr>
              <a:t>形成香港社會以中華文化為主體的多元文化特徵的因素：香港的發展概略；中華傳統文化與不同文化融和對香港社會的影響</a:t>
            </a:r>
            <a:br>
              <a:rPr lang="zh-TW" altLang="en-US" dirty="0">
                <a:solidFill>
                  <a:schemeClr val="tx1"/>
                </a:solidFill>
                <a:latin typeface="DFKai-SB" panose="03000509000000000000" pitchFamily="65" charset="-120"/>
                <a:ea typeface="DFKai-SB" panose="03000509000000000000" pitchFamily="65" charset="-120"/>
              </a:rPr>
            </a:br>
            <a:br>
              <a:rPr lang="zh-CN" altLang="zh-CN" b="1" dirty="0">
                <a:latin typeface="SimHei" panose="02010609060101010101" pitchFamily="49" charset="-122"/>
                <a:ea typeface="SimHei" panose="02010609060101010101" pitchFamily="49" charset="-122"/>
              </a:rPr>
            </a:br>
            <a:endParaRPr lang="zh-CN" altLang="zh-CN" b="1" dirty="0">
              <a:latin typeface="SimHei" panose="02010609060101010101" pitchFamily="49" charset="-122"/>
              <a:ea typeface="SimHei" panose="02010609060101010101" pitchFamily="49" charset="-122"/>
            </a:endParaRPr>
          </a:p>
        </p:txBody>
      </p:sp>
      <p:sp>
        <p:nvSpPr>
          <p:cNvPr id="6148" name="Rectangle 3"/>
          <p:cNvSpPr>
            <a:spLocks noChangeArrowheads="1"/>
          </p:cNvSpPr>
          <p:nvPr/>
        </p:nvSpPr>
        <p:spPr bwMode="auto">
          <a:xfrm>
            <a:off x="166254" y="116378"/>
            <a:ext cx="6665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TW" altLang="en-US" sz="2400" dirty="0">
                <a:solidFill>
                  <a:srgbClr val="000000"/>
                </a:solidFill>
                <a:latin typeface="DFKai-SB" panose="03000509000000000000" pitchFamily="65" charset="-120"/>
                <a:ea typeface="DFKai-SB" panose="03000509000000000000" pitchFamily="65" charset="-120"/>
              </a:rPr>
              <a:t>公民與社會發展科</a:t>
            </a:r>
            <a:r>
              <a:rPr lang="en-US" altLang="zh-TW" sz="2400" dirty="0">
                <a:solidFill>
                  <a:srgbClr val="000000"/>
                </a:solidFill>
                <a:latin typeface="DFKai-SB" panose="03000509000000000000" pitchFamily="65" charset="-120"/>
                <a:ea typeface="DFKai-SB" panose="03000509000000000000" pitchFamily="65" charset="-120"/>
              </a:rPr>
              <a:t>:</a:t>
            </a:r>
          </a:p>
          <a:p>
            <a:pPr eaLnBrk="1" hangingPunct="1">
              <a:spcBef>
                <a:spcPct val="0"/>
              </a:spcBef>
              <a:buClrTx/>
              <a:buSzTx/>
              <a:buFontTx/>
              <a:buNone/>
            </a:pPr>
            <a:r>
              <a:rPr lang="zh-TW" altLang="en-US" sz="2400" dirty="0">
                <a:solidFill>
                  <a:srgbClr val="000000"/>
                </a:solidFill>
                <a:latin typeface="DFKai-SB" panose="03000509000000000000" pitchFamily="65" charset="-120"/>
                <a:ea typeface="DFKai-SB" panose="03000509000000000000" pitchFamily="65" charset="-120"/>
              </a:rPr>
              <a:t>主題</a:t>
            </a:r>
            <a:r>
              <a:rPr lang="en-US" altLang="zh-TW"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a:t>
            </a:r>
            <a:r>
              <a:rPr lang="en-US" altLang="zh-TW" sz="2400" dirty="0">
                <a:solidFill>
                  <a:srgbClr val="000000"/>
                </a:solidFill>
                <a:latin typeface="DFKai-SB" panose="03000509000000000000" pitchFamily="65" charset="-120"/>
                <a:ea typeface="DFKai-SB" panose="03000509000000000000" pitchFamily="65" charset="-120"/>
              </a:rPr>
              <a:t>:</a:t>
            </a:r>
            <a:r>
              <a:rPr lang="zh-TW" altLang="en-US" sz="2400" dirty="0">
                <a:solidFill>
                  <a:srgbClr val="000000"/>
                </a:solidFill>
                <a:latin typeface="DFKai-SB" panose="03000509000000000000" pitchFamily="65" charset="-120"/>
                <a:ea typeface="DFKai-SB" panose="03000509000000000000" pitchFamily="65" charset="-120"/>
              </a:rPr>
              <a:t>「一國兩制」下的香港</a:t>
            </a:r>
            <a:endParaRPr lang="en-US" altLang="zh-TW" sz="2400" dirty="0">
              <a:solidFill>
                <a:srgbClr val="000000"/>
              </a:solidFill>
              <a:latin typeface="DFKai-SB" panose="03000509000000000000" pitchFamily="65" charset="-120"/>
              <a:ea typeface="DFKai-SB" panose="03000509000000000000" pitchFamily="65" charset="-120"/>
            </a:endParaRPr>
          </a:p>
          <a:p>
            <a:pPr eaLnBrk="1" hangingPunct="1">
              <a:spcBef>
                <a:spcPct val="0"/>
              </a:spcBef>
              <a:buClrTx/>
              <a:buSzTx/>
              <a:buFontTx/>
              <a:buNone/>
            </a:pPr>
            <a:r>
              <a:rPr lang="zh-TW" altLang="en-US" sz="2400" dirty="0">
                <a:solidFill>
                  <a:srgbClr val="000000"/>
                </a:solidFill>
                <a:latin typeface="DFKai-SB" panose="03000509000000000000" pitchFamily="65" charset="-120"/>
                <a:ea typeface="DFKai-SB" panose="03000509000000000000" pitchFamily="65" charset="-120"/>
              </a:rPr>
              <a:t>課題</a:t>
            </a:r>
            <a:r>
              <a:rPr lang="en-US" altLang="zh-TW" sz="2400" dirty="0">
                <a:solidFill>
                  <a:srgbClr val="000000"/>
                </a:solidFill>
                <a:latin typeface="DFKai-SB" panose="03000509000000000000" pitchFamily="65" charset="-120"/>
                <a:ea typeface="DFKai-SB" panose="03000509000000000000" pitchFamily="65" charset="-120"/>
              </a:rPr>
              <a:t>:</a:t>
            </a:r>
            <a:r>
              <a:rPr lang="zh-CN" altLang="en-US" sz="2400" dirty="0">
                <a:solidFill>
                  <a:srgbClr val="000000"/>
                </a:solidFill>
                <a:latin typeface="DFKai-SB" panose="03000509000000000000" pitchFamily="65" charset="-120"/>
                <a:ea typeface="DFKai-SB" panose="03000509000000000000" pitchFamily="65" charset="-120"/>
              </a:rPr>
              <a:t>香港社會</a:t>
            </a:r>
            <a:r>
              <a:rPr lang="zh-TW" altLang="en-US" sz="2400" dirty="0">
                <a:solidFill>
                  <a:srgbClr val="000000"/>
                </a:solidFill>
                <a:latin typeface="DFKai-SB" panose="03000509000000000000" pitchFamily="65" charset="-120"/>
                <a:ea typeface="DFKai-SB" panose="03000509000000000000" pitchFamily="65" charset="-120"/>
              </a:rPr>
              <a:t>的</a:t>
            </a:r>
            <a:r>
              <a:rPr lang="zh-CN" altLang="en-US" sz="2400" dirty="0">
                <a:solidFill>
                  <a:srgbClr val="000000"/>
                </a:solidFill>
                <a:latin typeface="DFKai-SB" panose="03000509000000000000" pitchFamily="65" charset="-120"/>
                <a:ea typeface="DFKai-SB" panose="03000509000000000000" pitchFamily="65" charset="-120"/>
              </a:rPr>
              <a:t>多元文化特徵</a:t>
            </a:r>
            <a:endParaRPr lang="en-US" altLang="en-US" sz="2400" dirty="0">
              <a:solidFill>
                <a:srgbClr val="000000"/>
              </a:solidFill>
              <a:latin typeface="DFKai-SB" panose="03000509000000000000" pitchFamily="65" charset="-120"/>
              <a:ea typeface="DFKai-SB" panose="03000509000000000000" pitchFamily="65" charset="-120"/>
            </a:endParaRPr>
          </a:p>
        </p:txBody>
      </p:sp>
      <p:sp>
        <p:nvSpPr>
          <p:cNvPr id="6149" name="Rectangle 1"/>
          <p:cNvSpPr>
            <a:spLocks noChangeArrowheads="1"/>
          </p:cNvSpPr>
          <p:nvPr/>
        </p:nvSpPr>
        <p:spPr bwMode="auto">
          <a:xfrm>
            <a:off x="4756150" y="6042025"/>
            <a:ext cx="22621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8</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endParaRPr lang="en-US"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矩形 1"/>
          <p:cNvSpPr>
            <a:spLocks noChangeArrowheads="1"/>
          </p:cNvSpPr>
          <p:nvPr/>
        </p:nvSpPr>
        <p:spPr bwMode="auto">
          <a:xfrm>
            <a:off x="398895" y="1679170"/>
            <a:ext cx="520457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marL="457200" indent="-457200" algn="just" eaLnBrk="1" hangingPunct="1">
              <a:spcBef>
                <a:spcPct val="0"/>
              </a:spcBef>
              <a:buClrTx/>
              <a:buSzTx/>
              <a:buFont typeface="Wingdings" panose="05000000000000000000" pitchFamily="2" charset="2"/>
              <a:buChar char="Ø"/>
            </a:pP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香港文化面貌與華南其他地區相似。香港保留的大量中式歷史建築，與華南的歷史建築風格及結構十分相似。</a:t>
            </a:r>
            <a:endParaRPr lang="en-US" altLang="zh-TW" sz="3600" dirty="0">
              <a:solidFill>
                <a:schemeClr val="tx1"/>
              </a:solidFill>
              <a:latin typeface="DFKai-SB" panose="03000509000000000000" pitchFamily="65" charset="-120"/>
              <a:ea typeface="DFKai-SB" panose="03000509000000000000" pitchFamily="65" charset="-120"/>
              <a:sym typeface="Calibri" panose="020F0502020204030204" pitchFamily="34" charset="0"/>
            </a:endParaRPr>
          </a:p>
        </p:txBody>
      </p:sp>
      <p:sp>
        <p:nvSpPr>
          <p:cNvPr id="16388" name="灯片编号占位符 1"/>
          <p:cNvSpPr>
            <a:spLocks noGrp="1"/>
          </p:cNvSpPr>
          <p:nvPr>
            <p:ph type="sldNum" sz="quarter" idx="12"/>
          </p:nvPr>
        </p:nvSpPr>
        <p:spPr bwMode="auto">
          <a:xfrm>
            <a:off x="11255347" y="633297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BB203351-2855-4721-920B-BD7B961AB491}"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10</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16390" name="文字方塊 2"/>
          <p:cNvSpPr txBox="1">
            <a:spLocks noChangeArrowheads="1"/>
          </p:cNvSpPr>
          <p:nvPr/>
        </p:nvSpPr>
        <p:spPr bwMode="auto">
          <a:xfrm>
            <a:off x="5769567" y="4758731"/>
            <a:ext cx="265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kumimoji="1" lang="zh-CN" altLang="en-US" sz="2000" dirty="0">
                <a:solidFill>
                  <a:srgbClr val="000000"/>
                </a:solidFill>
                <a:latin typeface="DFKai-SB" panose="03000509000000000000" pitchFamily="65" charset="-120"/>
                <a:ea typeface="DFKai-SB" panose="03000509000000000000" pitchFamily="65" charset="-120"/>
                <a:cs typeface="PMingLiU" panose="02020500000000000000" pitchFamily="18" charset="-120"/>
                <a:sym typeface="Calibri" panose="020F0502020204030204" pitchFamily="34" charset="0"/>
              </a:rPr>
              <a:t>香港元朗</a:t>
            </a:r>
            <a:r>
              <a:rPr kumimoji="1" lang="zh-TW" altLang="en-US" sz="2000" dirty="0">
                <a:solidFill>
                  <a:srgbClr val="000000"/>
                </a:solidFill>
                <a:latin typeface="DFKai-SB" panose="03000509000000000000" pitchFamily="65" charset="-120"/>
                <a:ea typeface="DFKai-SB" panose="03000509000000000000" pitchFamily="65" charset="-120"/>
                <a:cs typeface="PMingLiU" panose="02020500000000000000" pitchFamily="18" charset="-120"/>
                <a:sym typeface="Calibri" panose="020F0502020204030204" pitchFamily="34" charset="0"/>
              </a:rPr>
              <a:t>屏山聚星樓</a:t>
            </a:r>
          </a:p>
        </p:txBody>
      </p:sp>
      <p:sp>
        <p:nvSpPr>
          <p:cNvPr id="16391" name="文字方塊 3"/>
          <p:cNvSpPr txBox="1">
            <a:spLocks noChangeArrowheads="1"/>
          </p:cNvSpPr>
          <p:nvPr/>
        </p:nvSpPr>
        <p:spPr bwMode="auto">
          <a:xfrm>
            <a:off x="8703425" y="4699339"/>
            <a:ext cx="299837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kumimoji="1" lang="zh-TW" altLang="en-US" sz="2000" dirty="0">
                <a:solidFill>
                  <a:srgbClr val="000000"/>
                </a:solidFill>
                <a:latin typeface="DFKai-SB" panose="03000509000000000000" pitchFamily="65" charset="-120"/>
                <a:ea typeface="DFKai-SB" panose="03000509000000000000" pitchFamily="65" charset="-120"/>
                <a:sym typeface="Calibri" panose="020F0502020204030204" pitchFamily="34" charset="0"/>
              </a:rPr>
              <a:t>廣州深井文塔</a:t>
            </a:r>
            <a:endParaRPr kumimoji="1" lang="en-US" altLang="zh-TW" sz="20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a:p>
            <a:pPr eaLnBrk="1" hangingPunct="1">
              <a:spcBef>
                <a:spcPct val="0"/>
              </a:spcBef>
              <a:buClrTx/>
              <a:buSzTx/>
              <a:buFontTx/>
              <a:buNone/>
            </a:pPr>
            <a:endParaRPr kumimoji="1"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eaLnBrk="1" hangingPunct="1">
              <a:spcBef>
                <a:spcPct val="0"/>
              </a:spcBef>
              <a:buClrTx/>
              <a:buSzTx/>
              <a:buFontTx/>
              <a:buNone/>
            </a:pPr>
            <a:r>
              <a:rPr kumimoji="1"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資料來源</a:t>
            </a:r>
            <a:r>
              <a:rPr kumimoji="1"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kumimoji="1" lang="zh-CN"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廣州市黃埔區人民政府</a:t>
            </a:r>
            <a:endParaRPr kumimoji="1"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eaLnBrk="1" hangingPunct="1">
              <a:spcBef>
                <a:spcPct val="0"/>
              </a:spcBef>
              <a:buClrTx/>
              <a:buSzTx/>
              <a:buFontTx/>
              <a:buNone/>
            </a:pPr>
            <a:r>
              <a:rPr kumimoji="1"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http://www.hp.gov.cn/zjhp/hpjd/content/post_3612368.html</a:t>
            </a:r>
            <a:endParaRPr kumimoji="1"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8" name="Rectangle 7"/>
          <p:cNvSpPr/>
          <p:nvPr/>
        </p:nvSpPr>
        <p:spPr>
          <a:xfrm>
            <a:off x="4408305" y="234415"/>
            <a:ext cx="2859156" cy="1107996"/>
          </a:xfrm>
          <a:prstGeom prst="rect">
            <a:avLst/>
          </a:prstGeom>
        </p:spPr>
        <p:txBody>
          <a:bodyPr wrap="square">
            <a:spAutoFit/>
          </a:bodyPr>
          <a:lstStyle/>
          <a:p>
            <a:pP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pic>
        <p:nvPicPr>
          <p:cNvPr id="3" name="Picture 2">
            <a:hlinkClick r:id="rId2"/>
          </p:cNvPr>
          <p:cNvPicPr>
            <a:picLocks noChangeAspect="1"/>
          </p:cNvPicPr>
          <p:nvPr/>
        </p:nvPicPr>
        <p:blipFill>
          <a:blip r:embed="rId3"/>
          <a:stretch>
            <a:fillRect/>
          </a:stretch>
        </p:blipFill>
        <p:spPr>
          <a:xfrm>
            <a:off x="5910685" y="1679170"/>
            <a:ext cx="2513182" cy="3079561"/>
          </a:xfrm>
          <a:prstGeom prst="rect">
            <a:avLst/>
          </a:prstGeom>
        </p:spPr>
      </p:pic>
      <p:sp>
        <p:nvSpPr>
          <p:cNvPr id="4" name="Rectangle 3"/>
          <p:cNvSpPr/>
          <p:nvPr/>
        </p:nvSpPr>
        <p:spPr>
          <a:xfrm>
            <a:off x="5802249" y="4926255"/>
            <a:ext cx="2664000" cy="1384995"/>
          </a:xfrm>
          <a:prstGeom prst="rect">
            <a:avLst/>
          </a:prstGeom>
        </p:spPr>
        <p:txBody>
          <a:bodyPr wrap="square">
            <a:spAutoFit/>
          </a:bodyPr>
          <a:lstStyle/>
          <a:p>
            <a:endParaRPr lang="en-US" altLang="zh-TW" sz="1400" dirty="0">
              <a:latin typeface="DFKai-SB" panose="03000509000000000000" pitchFamily="65" charset="-120"/>
              <a:ea typeface="DFKai-SB" panose="03000509000000000000" pitchFamily="65" charset="-120"/>
              <a:cs typeface="Times New Roman" panose="02020603050405020304" pitchFamily="18" charset="0"/>
            </a:endParaRPr>
          </a:p>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a:t>
            </a:r>
            <a:r>
              <a:rPr lang="zh-TW" altLang="en-US" sz="1400" dirty="0">
                <a:latin typeface="DFKai-SB" panose="03000509000000000000" pitchFamily="65" charset="-120"/>
                <a:ea typeface="DFKai-SB" panose="03000509000000000000" pitchFamily="65" charset="-120"/>
                <a:cs typeface="Times New Roman" panose="02020603050405020304" pitchFamily="18" charset="0"/>
              </a:rPr>
              <a:t>古物古蹟辦事處</a:t>
            </a:r>
            <a:endParaRPr lang="en-US" altLang="zh-TW" sz="1400" dirty="0">
              <a:latin typeface="DFKai-SB" panose="03000509000000000000" pitchFamily="65" charset="-12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(https://www.amo.gov.hk/tc/historic-buildings/monuments/new-territories/monuments_75/index.html)</a:t>
            </a:r>
          </a:p>
        </p:txBody>
      </p:sp>
      <p:pic>
        <p:nvPicPr>
          <p:cNvPr id="2" name="Picture 1">
            <a:hlinkClick r:id="rId4"/>
          </p:cNvPr>
          <p:cNvPicPr>
            <a:picLocks noChangeAspect="1"/>
          </p:cNvPicPr>
          <p:nvPr/>
        </p:nvPicPr>
        <p:blipFill>
          <a:blip r:embed="rId5"/>
          <a:stretch>
            <a:fillRect/>
          </a:stretch>
        </p:blipFill>
        <p:spPr>
          <a:xfrm>
            <a:off x="8644854" y="1679170"/>
            <a:ext cx="3056942" cy="2987728"/>
          </a:xfrm>
          <a:prstGeom prst="rect">
            <a:avLst/>
          </a:prstGeom>
        </p:spPr>
      </p:pic>
      <p:sp>
        <p:nvSpPr>
          <p:cNvPr id="11" name="Rectangle 10"/>
          <p:cNvSpPr/>
          <p:nvPr/>
        </p:nvSpPr>
        <p:spPr>
          <a:xfrm>
            <a:off x="7405690" y="6235629"/>
            <a:ext cx="2723823"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cs typeface="Times New Roman" panose="02020603050405020304" pitchFamily="18" charset="0"/>
              </a:rPr>
              <a:t>點擊圖像了解更多資訊。</a:t>
            </a:r>
            <a:endParaRPr lang="en-US" dirty="0">
              <a:latin typeface="DFKai-SB" panose="03000509000000000000" pitchFamily="65" charset="-120"/>
              <a:ea typeface="DFKai-SB" panose="03000509000000000000" pitchFamily="65" charset="-120"/>
            </a:endParaRPr>
          </a:p>
        </p:txBody>
      </p:sp>
      <p:sp>
        <p:nvSpPr>
          <p:cNvPr id="12" name="Left Arrow 11"/>
          <p:cNvSpPr/>
          <p:nvPr/>
        </p:nvSpPr>
        <p:spPr>
          <a:xfrm rot="5400000">
            <a:off x="8497738" y="5926218"/>
            <a:ext cx="274320" cy="3391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灯片编号占位符 1"/>
          <p:cNvSpPr>
            <a:spLocks noGrp="1" noChangeArrowheads="1"/>
          </p:cNvSpPr>
          <p:nvPr>
            <p:ph type="sldNum" sz="quarter" idx="12"/>
          </p:nvPr>
        </p:nvSpPr>
        <p:spPr bwMode="auto">
          <a:xfrm>
            <a:off x="11374726" y="640715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C6E7E08E-6D95-4457-AA57-53E2DAB80EF2}"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11</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18435" name="内容占位符 2"/>
          <p:cNvSpPr>
            <a:spLocks noGrp="1" noChangeArrowheads="1"/>
          </p:cNvSpPr>
          <p:nvPr>
            <p:ph idx="4294967295"/>
          </p:nvPr>
        </p:nvSpPr>
        <p:spPr>
          <a:xfrm>
            <a:off x="698269" y="999700"/>
            <a:ext cx="7356763" cy="5534104"/>
          </a:xfrm>
        </p:spPr>
        <p:txBody>
          <a:bodyPr/>
          <a:lstStyle/>
          <a:p>
            <a:pPr marL="0" indent="0" algn="ctr" eaLnBrk="1" hangingPunct="1">
              <a:buFont typeface="Arial" panose="020B0604020202020204" pitchFamily="34" charset="0"/>
              <a:buNone/>
              <a:tabLst>
                <a:tab pos="0" algn="l"/>
              </a:tabLst>
            </a:pPr>
            <a:r>
              <a:rPr lang="zh-CN" altLang="en-US" sz="3600" dirty="0">
                <a:solidFill>
                  <a:schemeClr val="tx1"/>
                </a:solidFill>
                <a:latin typeface="DFKai-SB" panose="03000509000000000000" pitchFamily="65" charset="-120"/>
                <a:ea typeface="DFKai-SB" panose="03000509000000000000" pitchFamily="65" charset="-120"/>
                <a:sym typeface="SimHei" panose="02010609060101010101" pitchFamily="49" charset="-122"/>
              </a:rPr>
              <a:t>香港的古代書院</a:t>
            </a:r>
            <a:endParaRPr lang="en-US" altLang="zh-CN" sz="1200" dirty="0">
              <a:solidFill>
                <a:schemeClr val="tx1"/>
              </a:solidFill>
              <a:latin typeface="DFKai-SB" panose="03000509000000000000" pitchFamily="65" charset="-120"/>
              <a:ea typeface="DFKai-SB" panose="03000509000000000000" pitchFamily="65" charset="-120"/>
              <a:sym typeface="SimHei" panose="02010609060101010101" pitchFamily="49" charset="-122"/>
            </a:endParaRPr>
          </a:p>
          <a:p>
            <a:pPr eaLnBrk="1" hangingPunct="1">
              <a:buFont typeface="Wingdings" panose="05000000000000000000" pitchFamily="2" charset="2"/>
              <a:buChar char="Ø"/>
              <a:tabLst>
                <a:tab pos="0" algn="l"/>
              </a:tabLst>
            </a:pP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北宋熙寧八年（</a:t>
            </a: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1075</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年），鄧符（字元協）創辦力瀛書院，又名力瀛書齋。香港歷史學者王齊樂</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指出</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鄧符努力興學</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令</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錦田的文化大盛，成為地方上文化和教育的中心</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a:p>
            <a:pPr eaLnBrk="1" hangingPunct="1">
              <a:buFont typeface="Wingdings" panose="05000000000000000000" pitchFamily="2" charset="2"/>
              <a:buChar char="Ø"/>
              <a:tabLst>
                <a:tab pos="0" algn="l"/>
              </a:tabLst>
            </a:pPr>
            <a:r>
              <a:rPr lang="zh-CN" altLang="en-US" sz="3000" dirty="0">
                <a:solidFill>
                  <a:schemeClr val="tx1"/>
                </a:solidFill>
                <a:latin typeface="DFKai-SB" panose="03000509000000000000" pitchFamily="65" charset="-120"/>
                <a:ea typeface="DFKai-SB" panose="03000509000000000000" pitchFamily="65" charset="-120"/>
                <a:sym typeface="SimHei" panose="02010609060101010101" pitchFamily="49" charset="-122"/>
              </a:rPr>
              <a:t>香港古代的書院、書室多設於今天的新界，至今保存下來或留有遺址的包括錦田水頭村的周王二公書院、二帝書院、屏山坑尾村的覲廷書</a:t>
            </a:r>
            <a:r>
              <a:rPr lang="zh-TW" altLang="en-US" sz="3000" dirty="0">
                <a:solidFill>
                  <a:schemeClr val="tx1"/>
                </a:solidFill>
                <a:latin typeface="DFKai-SB" panose="03000509000000000000" pitchFamily="65" charset="-120"/>
                <a:ea typeface="DFKai-SB" panose="03000509000000000000" pitchFamily="65" charset="-120"/>
                <a:sym typeface="SimHei" panose="02010609060101010101" pitchFamily="49" charset="-122"/>
              </a:rPr>
              <a:t>室</a:t>
            </a:r>
            <a:r>
              <a:rPr lang="zh-CN" altLang="en-US" sz="3000" dirty="0">
                <a:solidFill>
                  <a:schemeClr val="tx1"/>
                </a:solidFill>
                <a:latin typeface="DFKai-SB" panose="03000509000000000000" pitchFamily="65" charset="-120"/>
                <a:ea typeface="DFKai-SB" panose="03000509000000000000" pitchFamily="65" charset="-120"/>
                <a:sym typeface="SimHei" panose="02010609060101010101" pitchFamily="49" charset="-122"/>
              </a:rPr>
              <a:t>、粉嶺善述書室、大埔泰亨鄉善慶書室等。</a:t>
            </a:r>
            <a:endParaRPr lang="en-US" altLang="zh-CN" sz="3000" dirty="0">
              <a:solidFill>
                <a:schemeClr val="tx1"/>
              </a:solidFill>
              <a:latin typeface="DFKai-SB" panose="03000509000000000000" pitchFamily="65" charset="-120"/>
              <a:ea typeface="DFKai-SB" panose="03000509000000000000" pitchFamily="65" charset="-120"/>
              <a:sym typeface="SimHei" panose="02010609060101010101" pitchFamily="49" charset="-122"/>
            </a:endParaRPr>
          </a:p>
          <a:p>
            <a:pPr eaLnBrk="1" hangingPunct="1">
              <a:buFont typeface="Wingdings" panose="05000000000000000000" pitchFamily="2" charset="2"/>
              <a:buChar char="Ø"/>
              <a:tabLst>
                <a:tab pos="0" algn="l"/>
              </a:tabLst>
            </a:pPr>
            <a:endParaRPr lang="zh-CN"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a:p>
            <a:pPr marL="0" indent="0" eaLnBrk="1" hangingPunct="1">
              <a:buFont typeface="Wingdings" panose="05000000000000000000" pitchFamily="2" charset="2"/>
              <a:buNone/>
              <a:tabLst>
                <a:tab pos="0" algn="l"/>
              </a:tabLst>
            </a:pPr>
            <a:endParaRPr lang="zh-CN" altLang="en-US" sz="2800" dirty="0">
              <a:latin typeface="Microsoft YaHei" panose="020B0503020204020204" pitchFamily="34" charset="-122"/>
              <a:ea typeface="Microsoft YaHei" panose="020B0503020204020204" pitchFamily="34" charset="-122"/>
              <a:sym typeface="SimHei" panose="02010609060101010101" pitchFamily="49" charset="-122"/>
            </a:endParaRPr>
          </a:p>
          <a:p>
            <a:pPr marL="0" indent="0" eaLnBrk="1" hangingPunct="1">
              <a:buFont typeface="Arial" panose="020B0604020202020204" pitchFamily="34" charset="0"/>
              <a:buNone/>
              <a:tabLst>
                <a:tab pos="0" algn="l"/>
              </a:tabLst>
            </a:pPr>
            <a:r>
              <a:rPr lang="en-US" altLang="zh-CN" b="1" dirty="0">
                <a:latin typeface="SimHei" panose="02010609060101010101" pitchFamily="49" charset="-122"/>
                <a:ea typeface="SimHei" panose="02010609060101010101" pitchFamily="49" charset="-122"/>
                <a:sym typeface="SimHei" panose="02010609060101010101" pitchFamily="49" charset="-122"/>
              </a:rPr>
              <a:t>      </a:t>
            </a:r>
            <a:endParaRPr lang="zh-CN" altLang="en-US" b="1" dirty="0">
              <a:solidFill>
                <a:srgbClr val="FF0000"/>
              </a:solidFill>
              <a:latin typeface="SimHei" panose="02010609060101010101" pitchFamily="49" charset="-122"/>
              <a:ea typeface="SimHei" panose="02010609060101010101" pitchFamily="49" charset="-122"/>
              <a:sym typeface="SimHei" panose="02010609060101010101" pitchFamily="49" charset="-122"/>
            </a:endParaRPr>
          </a:p>
        </p:txBody>
      </p:sp>
      <p:sp>
        <p:nvSpPr>
          <p:cNvPr id="2" name="Rectangle 1"/>
          <p:cNvSpPr/>
          <p:nvPr/>
        </p:nvSpPr>
        <p:spPr>
          <a:xfrm>
            <a:off x="4511038" y="-108296"/>
            <a:ext cx="2795849" cy="1107996"/>
          </a:xfrm>
          <a:prstGeom prst="rect">
            <a:avLst/>
          </a:prstGeom>
        </p:spPr>
        <p:txBody>
          <a:bodyPr wrap="square">
            <a:spAutoFit/>
          </a:bodyPr>
          <a:lstStyle/>
          <a:p>
            <a:pP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2"/>
          <a:stretch>
            <a:fillRect/>
          </a:stretch>
        </p:blipFill>
        <p:spPr>
          <a:xfrm>
            <a:off x="8362361" y="2194560"/>
            <a:ext cx="3422381" cy="1798318"/>
          </a:xfrm>
          <a:prstGeom prst="rect">
            <a:avLst/>
          </a:prstGeom>
        </p:spPr>
      </p:pic>
      <p:sp>
        <p:nvSpPr>
          <p:cNvPr id="8" name="矩形 6"/>
          <p:cNvSpPr>
            <a:spLocks noChangeArrowheads="1"/>
          </p:cNvSpPr>
          <p:nvPr/>
        </p:nvSpPr>
        <p:spPr bwMode="auto">
          <a:xfrm>
            <a:off x="8235801" y="4269597"/>
            <a:ext cx="3675499"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kumimoji="1" lang="zh-TW" altLang="en-US" dirty="0">
                <a:solidFill>
                  <a:srgbClr val="000000"/>
                </a:solidFill>
                <a:latin typeface="DFKai-SB" panose="03000509000000000000" pitchFamily="65" charset="-120"/>
                <a:ea typeface="DFKai-SB" panose="03000509000000000000" pitchFamily="65" charset="-120"/>
                <a:sym typeface="Calibri" panose="020F0502020204030204" pitchFamily="34" charset="0"/>
              </a:rPr>
              <a:t>屏山鄧氏於清朝創辦的覲廷書室，帶有典型</a:t>
            </a:r>
            <a:r>
              <a:rPr kumimoji="1" lang="zh-CN" altLang="en-US" dirty="0">
                <a:solidFill>
                  <a:srgbClr val="000000"/>
                </a:solidFill>
                <a:latin typeface="DFKai-SB" panose="03000509000000000000" pitchFamily="65" charset="-120"/>
                <a:ea typeface="DFKai-SB" panose="03000509000000000000" pitchFamily="65" charset="-120"/>
                <a:sym typeface="Calibri" panose="020F0502020204030204" pitchFamily="34" charset="0"/>
              </a:rPr>
              <a:t>的</a:t>
            </a:r>
            <a:r>
              <a:rPr kumimoji="1" lang="zh-TW" altLang="en-US" dirty="0">
                <a:solidFill>
                  <a:srgbClr val="000000"/>
                </a:solidFill>
                <a:latin typeface="DFKai-SB" panose="03000509000000000000" pitchFamily="65" charset="-120"/>
                <a:ea typeface="DFKai-SB" panose="03000509000000000000" pitchFamily="65" charset="-120"/>
                <a:sym typeface="Calibri" panose="020F0502020204030204" pitchFamily="34" charset="0"/>
              </a:rPr>
              <a:t>華南建築風格。</a:t>
            </a:r>
            <a:endParaRPr kumimoji="1" lang="en-US" altLang="zh-TW"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a:p>
            <a:pPr eaLnBrk="1" hangingPunct="1">
              <a:spcBef>
                <a:spcPct val="0"/>
              </a:spcBef>
              <a:buClrTx/>
              <a:buSzTx/>
              <a:buFontTx/>
              <a:buNone/>
            </a:pPr>
            <a:endParaRPr kumimoji="1" lang="en-US" altLang="zh-TW"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a:p>
            <a:pPr eaLnBrk="1" hangingPunct="1">
              <a:spcBef>
                <a:spcPct val="0"/>
              </a:spcBef>
              <a:buClrTx/>
              <a:buSzTx/>
              <a:buFontTx/>
              <a:buNone/>
            </a:pPr>
            <a:r>
              <a:rPr kumimoji="1" lang="zh-TW" altLang="en-US" dirty="0">
                <a:solidFill>
                  <a:srgbClr val="000000"/>
                </a:solidFill>
                <a:latin typeface="DFKai-SB" panose="03000509000000000000" pitchFamily="65" charset="-120"/>
                <a:ea typeface="DFKai-SB" panose="03000509000000000000" pitchFamily="65" charset="-120"/>
                <a:sym typeface="Calibri" panose="020F0502020204030204" pitchFamily="34" charset="0"/>
              </a:rPr>
              <a:t>圖片來源</a:t>
            </a:r>
            <a:r>
              <a:rPr kumimoji="1" lang="en-US" altLang="zh-TW" dirty="0">
                <a:solidFill>
                  <a:srgbClr val="000000"/>
                </a:solidFill>
                <a:latin typeface="DFKai-SB" panose="03000509000000000000" pitchFamily="65" charset="-120"/>
                <a:ea typeface="DFKai-SB" panose="03000509000000000000" pitchFamily="65" charset="-120"/>
                <a:sym typeface="Calibri" panose="020F0502020204030204" pitchFamily="34" charset="0"/>
              </a:rPr>
              <a:t>:</a:t>
            </a:r>
          </a:p>
          <a:p>
            <a:pPr eaLnBrk="1" hangingPunct="1">
              <a:spcBef>
                <a:spcPct val="0"/>
              </a:spcBef>
              <a:buClrTx/>
              <a:buSzTx/>
              <a:buFontTx/>
              <a:buNone/>
            </a:pPr>
            <a:endParaRPr kumimoji="1"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eaLnBrk="1" hangingPunct="1">
              <a:spcBef>
                <a:spcPct val="0"/>
              </a:spcBef>
              <a:buClrTx/>
              <a:buSzTx/>
              <a:buFontTx/>
              <a:buNone/>
            </a:pPr>
            <a:r>
              <a:rPr kumimoji="1"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古物古蹟辦事處</a:t>
            </a:r>
            <a:endParaRPr kumimoji="1"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eaLnBrk="1" hangingPunct="1">
              <a:spcBef>
                <a:spcPct val="0"/>
              </a:spcBef>
              <a:buClrTx/>
              <a:buSzTx/>
              <a:buFontTx/>
              <a:buNone/>
            </a:pPr>
            <a:r>
              <a:rPr kumimoji="1"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(https://www.amo.gov.hk/tc/heritage-trails/ping-shan-heritage-trail/kun-ting-study-hall/index.html)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灯片编号占位符 1"/>
          <p:cNvSpPr>
            <a:spLocks noGrp="1" noChangeArrowheads="1"/>
          </p:cNvSpPr>
          <p:nvPr>
            <p:ph type="sldNum" sz="quarter" idx="12"/>
          </p:nvPr>
        </p:nvSpPr>
        <p:spPr bwMode="auto">
          <a:xfrm>
            <a:off x="11050530" y="640715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10C8E582-F62E-426A-AA6D-BC3631489471}"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12</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19459" name="内容占位符 2"/>
          <p:cNvSpPr>
            <a:spLocks noGrp="1" noChangeArrowheads="1"/>
          </p:cNvSpPr>
          <p:nvPr>
            <p:ph idx="4294967295"/>
          </p:nvPr>
        </p:nvSpPr>
        <p:spPr>
          <a:xfrm>
            <a:off x="1100667" y="1240771"/>
            <a:ext cx="9949863" cy="5049433"/>
          </a:xfrm>
        </p:spPr>
        <p:txBody>
          <a:bodyPr/>
          <a:lstStyle/>
          <a:p>
            <a:pPr eaLnBrk="1" hangingPunct="1">
              <a:lnSpc>
                <a:spcPts val="3700"/>
              </a:lnSpc>
            </a:pP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用來作為家塾的祠堂，包括新田的麟峰文公祠、八鄉的梁氏宗祠和郭氏宗祠、元朗廈村鄧氏宗祠、上水的廖萬石堂、應龍廖公家塾和應鳳廖公家塾等。</a:t>
            </a:r>
            <a:endParaRPr lang="zh-CN" altLang="en-US" sz="3200" dirty="0">
              <a:solidFill>
                <a:schemeClr val="tx1"/>
              </a:solidFill>
              <a:latin typeface="DFKai-SB" panose="03000509000000000000" pitchFamily="65" charset="-120"/>
              <a:ea typeface="DFKai-SB" panose="03000509000000000000" pitchFamily="65" charset="-120"/>
            </a:endParaRPr>
          </a:p>
        </p:txBody>
      </p:sp>
      <p:sp>
        <p:nvSpPr>
          <p:cNvPr id="6" name="Rectangle 5"/>
          <p:cNvSpPr/>
          <p:nvPr/>
        </p:nvSpPr>
        <p:spPr>
          <a:xfrm>
            <a:off x="4916372" y="168556"/>
            <a:ext cx="2779224" cy="1107996"/>
          </a:xfrm>
          <a:prstGeom prst="rect">
            <a:avLst/>
          </a:prstGeom>
        </p:spPr>
        <p:txBody>
          <a:bodyPr wrap="square">
            <a:spAutoFit/>
          </a:bodyPr>
          <a:lstStyle/>
          <a:p>
            <a:pP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2"/>
          <a:stretch>
            <a:fillRect/>
          </a:stretch>
        </p:blipFill>
        <p:spPr>
          <a:xfrm>
            <a:off x="1141891" y="3408936"/>
            <a:ext cx="2223303" cy="1500895"/>
          </a:xfrm>
          <a:prstGeom prst="rect">
            <a:avLst/>
          </a:prstGeom>
        </p:spPr>
      </p:pic>
      <p:sp>
        <p:nvSpPr>
          <p:cNvPr id="4" name="Rectangle 3"/>
          <p:cNvSpPr/>
          <p:nvPr/>
        </p:nvSpPr>
        <p:spPr>
          <a:xfrm>
            <a:off x="1100667" y="5008558"/>
            <a:ext cx="2486816" cy="1600438"/>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鄧氏宗祠</a:t>
            </a:r>
            <a:endParaRPr lang="en-US" altLang="zh-TW" sz="1400" dirty="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1400" dirty="0">
              <a:latin typeface="DFKai-SB" panose="03000509000000000000" pitchFamily="65" charset="-120"/>
              <a:ea typeface="DFKai-SB" panose="03000509000000000000" pitchFamily="65" charset="-120"/>
              <a:cs typeface="Times New Roman" panose="02020603050405020304" pitchFamily="18" charset="0"/>
            </a:endParaRPr>
          </a:p>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400" dirty="0">
                <a:latin typeface="DFKai-SB" panose="03000509000000000000" pitchFamily="65" charset="-120"/>
                <a:ea typeface="DFKai-SB" panose="03000509000000000000" pitchFamily="65" charset="-120"/>
                <a:cs typeface="Times New Roman" panose="02020603050405020304" pitchFamily="18" charset="0"/>
              </a:rPr>
              <a:t>古物古蹟辦事處</a:t>
            </a:r>
            <a:endParaRPr lang="en-US" altLang="zh-TW" sz="1400" dirty="0">
              <a:solidFill>
                <a:srgbClr val="FF3399"/>
              </a:solidFill>
              <a:latin typeface="DFKai-SB" panose="03000509000000000000" pitchFamily="65" charset="-12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(https://www.amo.gov.hk/tc/historic-buildings/monuments/new-territories/monuments_83/index.html)</a:t>
            </a:r>
          </a:p>
        </p:txBody>
      </p:sp>
      <p:pic>
        <p:nvPicPr>
          <p:cNvPr id="5" name="Picture 4"/>
          <p:cNvPicPr>
            <a:picLocks noChangeAspect="1"/>
          </p:cNvPicPr>
          <p:nvPr/>
        </p:nvPicPr>
        <p:blipFill>
          <a:blip r:embed="rId3"/>
          <a:stretch>
            <a:fillRect/>
          </a:stretch>
        </p:blipFill>
        <p:spPr>
          <a:xfrm>
            <a:off x="4110868" y="3418233"/>
            <a:ext cx="2909222" cy="1424417"/>
          </a:xfrm>
          <a:prstGeom prst="rect">
            <a:avLst/>
          </a:prstGeom>
        </p:spPr>
      </p:pic>
      <p:sp>
        <p:nvSpPr>
          <p:cNvPr id="7" name="Rectangle 6"/>
          <p:cNvSpPr/>
          <p:nvPr/>
        </p:nvSpPr>
        <p:spPr>
          <a:xfrm>
            <a:off x="4110868" y="5008558"/>
            <a:ext cx="3118321" cy="1384995"/>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廖萬石堂</a:t>
            </a:r>
            <a:endParaRPr lang="en-US" altLang="zh-TW" sz="1400" dirty="0">
              <a:latin typeface="DFKai-SB" panose="03000509000000000000" pitchFamily="65" charset="-120"/>
              <a:ea typeface="DFKai-SB" panose="03000509000000000000" pitchFamily="65" charset="-120"/>
              <a:cs typeface="Times New Roman" panose="02020603050405020304" pitchFamily="18" charset="0"/>
            </a:endParaRPr>
          </a:p>
          <a:p>
            <a:endParaRPr lang="en-US" altLang="zh-TW" sz="1400" dirty="0">
              <a:latin typeface="DFKai-SB" panose="03000509000000000000" pitchFamily="65" charset="-120"/>
              <a:ea typeface="DFKai-SB" panose="03000509000000000000" pitchFamily="65" charset="-120"/>
              <a:cs typeface="Times New Roman" panose="02020603050405020304" pitchFamily="18" charset="0"/>
            </a:endParaRPr>
          </a:p>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400" dirty="0">
                <a:latin typeface="DFKai-SB" panose="03000509000000000000" pitchFamily="65" charset="-120"/>
                <a:ea typeface="DFKai-SB" panose="03000509000000000000" pitchFamily="65" charset="-120"/>
                <a:cs typeface="Times New Roman" panose="02020603050405020304" pitchFamily="18" charset="0"/>
              </a:rPr>
              <a:t>古物古蹟辦事處</a:t>
            </a:r>
            <a:endParaRPr lang="en-US" altLang="zh-TW" sz="1400" dirty="0">
              <a:solidFill>
                <a:srgbClr val="FF3399"/>
              </a:solidFill>
              <a:latin typeface="DFKai-SB" panose="03000509000000000000" pitchFamily="65" charset="-120"/>
              <a:ea typeface="DFKai-SB" panose="03000509000000000000" pitchFamily="65" charset="-12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(https://www.amo.gov.hk/tc/historic-buildings/monuments/new-territories/monuments_30/index.html)</a:t>
            </a:r>
          </a:p>
        </p:txBody>
      </p:sp>
      <p:pic>
        <p:nvPicPr>
          <p:cNvPr id="8" name="Picture 7"/>
          <p:cNvPicPr>
            <a:picLocks noChangeAspect="1"/>
          </p:cNvPicPr>
          <p:nvPr/>
        </p:nvPicPr>
        <p:blipFill>
          <a:blip r:embed="rId4"/>
          <a:stretch>
            <a:fillRect/>
          </a:stretch>
        </p:blipFill>
        <p:spPr>
          <a:xfrm>
            <a:off x="7853023" y="3290989"/>
            <a:ext cx="2364574" cy="1608148"/>
          </a:xfrm>
          <a:prstGeom prst="rect">
            <a:avLst/>
          </a:prstGeom>
        </p:spPr>
      </p:pic>
      <p:sp>
        <p:nvSpPr>
          <p:cNvPr id="9" name="Rectangle 8"/>
          <p:cNvSpPr/>
          <p:nvPr/>
        </p:nvSpPr>
        <p:spPr>
          <a:xfrm>
            <a:off x="7853023" y="5008558"/>
            <a:ext cx="3350783" cy="1169551"/>
          </a:xfrm>
          <a:prstGeom prst="rect">
            <a:avLst/>
          </a:prstGeom>
        </p:spPr>
        <p:txBody>
          <a:bodyPr wrap="squar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應龍廖公家塾</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香港特別行政區政府新聞公報</a:t>
            </a:r>
            <a:r>
              <a:rPr lang="zh-TW" altLang="en-US" sz="1400" strike="sngStrike"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(https://www.info.gov.hk/gia/general/200612/05/P200612040220.htm)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內容版面配置區 2"/>
          <p:cNvSpPr>
            <a:spLocks noGrp="1"/>
          </p:cNvSpPr>
          <p:nvPr>
            <p:ph idx="1"/>
          </p:nvPr>
        </p:nvSpPr>
        <p:spPr>
          <a:xfrm>
            <a:off x="1296786" y="1552836"/>
            <a:ext cx="9694027" cy="4432328"/>
          </a:xfrm>
        </p:spPr>
        <p:txBody>
          <a:bodyPr/>
          <a:lstStyle/>
          <a:p>
            <a:pPr eaLnBrk="1" hangingPunct="1"/>
            <a:r>
              <a:rPr lang="zh-TW" altLang="en-US" sz="2800" dirty="0">
                <a:solidFill>
                  <a:schemeClr val="tx1"/>
                </a:solidFill>
                <a:latin typeface="DFKai-SB" panose="03000509000000000000" pitchFamily="65" charset="-120"/>
                <a:ea typeface="DFKai-SB" panose="03000509000000000000" pitchFamily="65" charset="-120"/>
              </a:rPr>
              <a:t>北宋至元朝期間，金人及蒙古人相繼南下進擾，北方中原大族相繼南遷。</a:t>
            </a:r>
            <a:endParaRPr lang="en-US" altLang="zh-TW" sz="2800" dirty="0">
              <a:solidFill>
                <a:schemeClr val="tx1"/>
              </a:solidFill>
              <a:latin typeface="DFKai-SB" panose="03000509000000000000" pitchFamily="65" charset="-120"/>
              <a:ea typeface="DFKai-SB" panose="03000509000000000000" pitchFamily="65" charset="-120"/>
            </a:endParaRPr>
          </a:p>
          <a:p>
            <a:pPr eaLnBrk="1" hangingPunct="1"/>
            <a:r>
              <a:rPr lang="zh-TW" altLang="en-US" sz="2800" dirty="0">
                <a:solidFill>
                  <a:schemeClr val="tx1"/>
                </a:solidFill>
                <a:latin typeface="DFKai-SB" panose="03000509000000000000" pitchFamily="65" charset="-120"/>
                <a:ea typeface="DFKai-SB" panose="03000509000000000000" pitchFamily="65" charset="-120"/>
              </a:rPr>
              <a:t>不少宗族從江西、福建、廣東等地區移居香港地區，成為最早在本地開基立業的居民；鄧、彭、侯、文、廖五大姓族在香港有長久的歷史，他們被稱為本地人。</a:t>
            </a:r>
            <a:endParaRPr lang="en-US" altLang="zh-TW" sz="2800" dirty="0">
              <a:solidFill>
                <a:schemeClr val="tx1"/>
              </a:solidFill>
              <a:latin typeface="DFKai-SB" panose="03000509000000000000" pitchFamily="65" charset="-120"/>
              <a:ea typeface="DFKai-SB" panose="03000509000000000000" pitchFamily="65" charset="-120"/>
            </a:endParaRPr>
          </a:p>
          <a:p>
            <a:pPr eaLnBrk="1" hangingPunct="1"/>
            <a:r>
              <a:rPr lang="zh-TW" altLang="en-US" sz="2800" dirty="0">
                <a:solidFill>
                  <a:schemeClr val="tx1"/>
                </a:solidFill>
                <a:latin typeface="DFKai-SB" panose="03000509000000000000" pitchFamily="65" charset="-120"/>
                <a:ea typeface="DFKai-SB" panose="03000509000000000000" pitchFamily="65" charset="-120"/>
              </a:rPr>
              <a:t>香港的客家人也是中原南遷的移民，他們分布於香港各處，也是香港的一個重要群體。</a:t>
            </a:r>
            <a:endParaRPr lang="en-US" altLang="zh-TW" sz="2800" dirty="0">
              <a:solidFill>
                <a:schemeClr val="tx1"/>
              </a:solidFill>
              <a:latin typeface="DFKai-SB" panose="03000509000000000000" pitchFamily="65" charset="-120"/>
              <a:ea typeface="DFKai-SB" panose="03000509000000000000" pitchFamily="65" charset="-120"/>
            </a:endParaRPr>
          </a:p>
          <a:p>
            <a:pPr eaLnBrk="1" hangingPunct="1"/>
            <a:r>
              <a:rPr lang="zh-TW" altLang="en-US" sz="2800" dirty="0">
                <a:solidFill>
                  <a:schemeClr val="tx1"/>
                </a:solidFill>
                <a:latin typeface="DFKai-SB" panose="03000509000000000000" pitchFamily="65" charset="-120"/>
                <a:ea typeface="DFKai-SB" panose="03000509000000000000" pitchFamily="65" charset="-120"/>
              </a:rPr>
              <a:t>香港三面環海，也有不少在華南水域活動的水上人長期在此生活。</a:t>
            </a:r>
            <a:endParaRPr lang="zh-TW" altLang="en-US" sz="3000" dirty="0"/>
          </a:p>
          <a:p>
            <a:pPr eaLnBrk="1" hangingPunct="1">
              <a:lnSpc>
                <a:spcPct val="90000"/>
              </a:lnSpc>
            </a:pPr>
            <a:endParaRPr lang="en-US" altLang="zh-TW" sz="3000" dirty="0"/>
          </a:p>
          <a:p>
            <a:pPr eaLnBrk="1" hangingPunct="1">
              <a:lnSpc>
                <a:spcPct val="90000"/>
              </a:lnSpc>
            </a:pPr>
            <a:endParaRPr lang="en-US" altLang="zh-HK" sz="3000" dirty="0"/>
          </a:p>
        </p:txBody>
      </p:sp>
      <p:sp>
        <p:nvSpPr>
          <p:cNvPr id="20483" name="灯片编号占位符 1"/>
          <p:cNvSpPr>
            <a:spLocks noGrp="1"/>
          </p:cNvSpPr>
          <p:nvPr>
            <p:ph type="sldNum" sz="quarter" idx="12"/>
          </p:nvPr>
        </p:nvSpPr>
        <p:spPr bwMode="auto">
          <a:xfrm>
            <a:off x="11150283" y="6332971"/>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6A765562-8842-4E55-BC59-4E9973A70D92}"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13</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4" name="Rectangle 3"/>
          <p:cNvSpPr/>
          <p:nvPr/>
        </p:nvSpPr>
        <p:spPr>
          <a:xfrm>
            <a:off x="1296786" y="297432"/>
            <a:ext cx="10083338" cy="1015663"/>
          </a:xfrm>
          <a:prstGeom prst="rect">
            <a:avLst/>
          </a:prstGeom>
        </p:spPr>
        <p:txBody>
          <a:bodyPr wrap="square">
            <a:spAutoFit/>
          </a:bodyPr>
          <a:lstStyle/>
          <a:p>
            <a:pPr eaLnBrk="1" hangingPunct="1">
              <a:lnSpc>
                <a:spcPct val="150000"/>
              </a:lnSpc>
            </a:pPr>
            <a:r>
              <a:rPr lang="zh-TW" altLang="en-US" sz="4000" dirty="0">
                <a:latin typeface="DFKai-SB" panose="03000509000000000000" pitchFamily="65" charset="-120"/>
                <a:ea typeface="DFKai-SB" panose="03000509000000000000" pitchFamily="65" charset="-120"/>
              </a:rPr>
              <a:t>形成香港社會以中華文化為主體的發展背景</a:t>
            </a:r>
            <a:endParaRPr lang="en-US" altLang="zh-TW" sz="4000" dirty="0">
              <a:latin typeface="DFKai-SB" panose="03000509000000000000" pitchFamily="65" charset="-120"/>
              <a:ea typeface="DFKai-SB" panose="03000509000000000000" pitchFamily="65"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noChangeArrowheads="1"/>
          </p:cNvSpPr>
          <p:nvPr>
            <p:ph type="title"/>
          </p:nvPr>
        </p:nvSpPr>
        <p:spPr>
          <a:xfrm>
            <a:off x="2197606" y="397676"/>
            <a:ext cx="7200900" cy="802379"/>
          </a:xfrm>
        </p:spPr>
        <p:txBody>
          <a:bodyPr>
            <a:normAutofit/>
          </a:bodyPr>
          <a:lstStyle/>
          <a:p>
            <a:pPr algn="ctr" eaLnBrk="1" hangingPunct="1"/>
            <a:r>
              <a:rPr lang="zh-TW" altLang="en-US" sz="4400" b="1" dirty="0">
                <a:solidFill>
                  <a:schemeClr val="tx1"/>
                </a:solidFill>
                <a:latin typeface="DFKai-SB" panose="03000509000000000000" pitchFamily="65" charset="-120"/>
                <a:ea typeface="DFKai-SB" panose="03000509000000000000" pitchFamily="65" charset="-120"/>
              </a:rPr>
              <a:t>客家人</a:t>
            </a:r>
          </a:p>
        </p:txBody>
      </p:sp>
      <p:sp>
        <p:nvSpPr>
          <p:cNvPr id="21507" name="Content Placeholder 2"/>
          <p:cNvSpPr>
            <a:spLocks noGrp="1"/>
          </p:cNvSpPr>
          <p:nvPr>
            <p:ph idx="1"/>
          </p:nvPr>
        </p:nvSpPr>
        <p:spPr>
          <a:xfrm>
            <a:off x="591655" y="1457325"/>
            <a:ext cx="7400203" cy="4486275"/>
          </a:xfrm>
        </p:spPr>
        <p:txBody>
          <a:bodyPr/>
          <a:lstStyle/>
          <a:p>
            <a:pPr eaLnBrk="1" hangingPunct="1">
              <a:lnSpc>
                <a:spcPts val="3600"/>
              </a:lnSpc>
              <a:spcAft>
                <a:spcPts val="1200"/>
              </a:spcAft>
            </a:pPr>
            <a:r>
              <a:rPr lang="zh-TW" altLang="en-US" sz="3000" dirty="0">
                <a:solidFill>
                  <a:schemeClr val="tx1"/>
                </a:solidFill>
                <a:latin typeface="DFKai-SB" panose="03000509000000000000" pitchFamily="65" charset="-120"/>
                <a:ea typeface="DFKai-SB" panose="03000509000000000000" pitchFamily="65" charset="-120"/>
              </a:rPr>
              <a:t>客家人屬於中原漢族，自西晉開始分多次南遷，定居福建、江西及安徽等地；其後相繼南遷至廣東北部和南部地域。宋朝時香港地區已有客族入遷。</a:t>
            </a:r>
            <a:endParaRPr lang="en-US" altLang="zh-TW" sz="3000" dirty="0">
              <a:solidFill>
                <a:schemeClr val="tx1"/>
              </a:solidFill>
              <a:latin typeface="DFKai-SB" panose="03000509000000000000" pitchFamily="65" charset="-120"/>
              <a:ea typeface="DFKai-SB" panose="03000509000000000000" pitchFamily="65" charset="-120"/>
            </a:endParaRPr>
          </a:p>
          <a:p>
            <a:pPr eaLnBrk="1" hangingPunct="1">
              <a:lnSpc>
                <a:spcPts val="3600"/>
              </a:lnSpc>
              <a:spcAft>
                <a:spcPts val="1200"/>
              </a:spcAft>
            </a:pPr>
            <a:r>
              <a:rPr lang="zh-TW" altLang="en-US" sz="3000" dirty="0">
                <a:solidFill>
                  <a:schemeClr val="tx1"/>
                </a:solidFill>
                <a:latin typeface="DFKai-SB" panose="03000509000000000000" pitchFamily="65" charset="-120"/>
                <a:ea typeface="DFKai-SB" panose="03000509000000000000" pitchFamily="65" charset="-120"/>
              </a:rPr>
              <a:t>清朝初年遷界後，朝廷鼓勵粵北及閩贛各地客族南遷香港地區開村立業，鄰近地區的客族大量遷入。</a:t>
            </a:r>
            <a:endParaRPr lang="en-US" altLang="zh-TW" sz="3000" dirty="0">
              <a:solidFill>
                <a:schemeClr val="tx1"/>
              </a:solidFill>
              <a:latin typeface="DFKai-SB" panose="03000509000000000000" pitchFamily="65" charset="-120"/>
              <a:ea typeface="DFKai-SB" panose="03000509000000000000" pitchFamily="65" charset="-120"/>
            </a:endParaRPr>
          </a:p>
          <a:p>
            <a:pPr eaLnBrk="1" hangingPunct="1">
              <a:lnSpc>
                <a:spcPts val="3600"/>
              </a:lnSpc>
              <a:spcAft>
                <a:spcPts val="1200"/>
              </a:spcAft>
            </a:pPr>
            <a:r>
              <a:rPr lang="zh-TW" altLang="en-US" sz="3000" dirty="0">
                <a:solidFill>
                  <a:schemeClr val="tx1"/>
                </a:solidFill>
                <a:latin typeface="DFKai-SB" panose="03000509000000000000" pitchFamily="65" charset="-120"/>
                <a:ea typeface="DFKai-SB" panose="03000509000000000000" pitchFamily="65" charset="-120"/>
              </a:rPr>
              <a:t>客家人士皆刻苦耐勞，抵港後墾闢荒地，聚居成村。</a:t>
            </a:r>
            <a:endParaRPr lang="en-US" altLang="zh-TW" sz="3000" dirty="0">
              <a:solidFill>
                <a:schemeClr val="tx1"/>
              </a:solidFill>
              <a:latin typeface="DFKai-SB" panose="03000509000000000000" pitchFamily="65" charset="-120"/>
              <a:ea typeface="DFKai-SB" panose="03000509000000000000" pitchFamily="65" charset="-120"/>
            </a:endParaRPr>
          </a:p>
        </p:txBody>
      </p:sp>
      <p:sp>
        <p:nvSpPr>
          <p:cNvPr id="21508" name="Slide Number Placeholder 4"/>
          <p:cNvSpPr>
            <a:spLocks noGrp="1"/>
          </p:cNvSpPr>
          <p:nvPr>
            <p:ph type="sldNum" sz="quarter" idx="12"/>
          </p:nvPr>
        </p:nvSpPr>
        <p:spPr bwMode="auto">
          <a:xfrm>
            <a:off x="11100406" y="636587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CA09AFD9-ECB8-495F-8B1F-3622BB295CB8}" type="slidenum">
              <a:rPr lang="zh-TW"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14</a:t>
            </a:fld>
            <a:endParaRPr lang="zh-TW" altLang="en-US" sz="1200">
              <a:solidFill>
                <a:srgbClr val="898989"/>
              </a:solidFill>
              <a:latin typeface="Arial" panose="020B0604020202020204" pitchFamily="34" charset="0"/>
              <a:ea typeface="SimSun" panose="02010600030101010101" pitchFamily="2" charset="-122"/>
              <a:sym typeface="Calibri" panose="020F0502020204030204" pitchFamily="34" charset="0"/>
            </a:endParaRPr>
          </a:p>
        </p:txBody>
      </p:sp>
      <p:sp>
        <p:nvSpPr>
          <p:cNvPr id="6" name="Rectangle 5"/>
          <p:cNvSpPr/>
          <p:nvPr/>
        </p:nvSpPr>
        <p:spPr>
          <a:xfrm>
            <a:off x="155169" y="107448"/>
            <a:ext cx="2189019" cy="923330"/>
          </a:xfrm>
          <a:prstGeom prst="rect">
            <a:avLst/>
          </a:prstGeom>
        </p:spPr>
        <p:txBody>
          <a:bodyPr wrap="square">
            <a:spAutoFit/>
          </a:bodyPr>
          <a:lstStyle/>
          <a:p>
            <a:pPr eaLnBrk="1" hangingPunct="1">
              <a:lnSpc>
                <a:spcPct val="150000"/>
              </a:lnSpc>
            </a:pPr>
            <a:r>
              <a:rPr lang="zh-TW" altLang="en-US" sz="3600" dirty="0">
                <a:latin typeface="DFKai-SB" panose="03000509000000000000" pitchFamily="65" charset="-120"/>
                <a:ea typeface="DFKai-SB" panose="03000509000000000000" pitchFamily="65" charset="-120"/>
              </a:rPr>
              <a:t>參考資料</a:t>
            </a:r>
            <a:endParaRPr lang="en-US" altLang="zh-TW" sz="36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8452158" y="1061350"/>
            <a:ext cx="2151178" cy="1448689"/>
          </a:xfrm>
          <a:prstGeom prst="rect">
            <a:avLst/>
          </a:prstGeom>
        </p:spPr>
      </p:pic>
      <p:sp>
        <p:nvSpPr>
          <p:cNvPr id="3" name="Rectangle 2"/>
          <p:cNvSpPr/>
          <p:nvPr/>
        </p:nvSpPr>
        <p:spPr>
          <a:xfrm>
            <a:off x="8103695" y="2565342"/>
            <a:ext cx="3517593" cy="307777"/>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rPr>
              <a:t>打鼓嶺是香港最古老的客家村落之一。</a:t>
            </a:r>
            <a:endParaRPr lang="en-US" sz="1400"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4"/>
          <a:stretch>
            <a:fillRect/>
          </a:stretch>
        </p:blipFill>
        <p:spPr>
          <a:xfrm>
            <a:off x="8981394" y="2960780"/>
            <a:ext cx="1259885" cy="1979819"/>
          </a:xfrm>
          <a:prstGeom prst="rect">
            <a:avLst/>
          </a:prstGeom>
        </p:spPr>
      </p:pic>
      <p:sp>
        <p:nvSpPr>
          <p:cNvPr id="5" name="Rectangle 4"/>
          <p:cNvSpPr/>
          <p:nvPr/>
        </p:nvSpPr>
        <p:spPr>
          <a:xfrm>
            <a:off x="8358196" y="5028261"/>
            <a:ext cx="2339102" cy="307777"/>
          </a:xfrm>
          <a:prstGeom prst="rect">
            <a:avLst/>
          </a:prstGeom>
        </p:spPr>
        <p:txBody>
          <a:bodyPr wrap="none">
            <a:spAutoFit/>
          </a:bodyPr>
          <a:lstStyle/>
          <a:p>
            <a:r>
              <a:rPr lang="zh-TW" altLang="en-US" sz="1400" dirty="0">
                <a:latin typeface="DFKai-SB" panose="03000509000000000000" pitchFamily="65" charset="-120"/>
                <a:ea typeface="DFKai-SB" panose="03000509000000000000" pitchFamily="65" charset="-120"/>
              </a:rPr>
              <a:t>戴著客家傳統帽飾的婦人。</a:t>
            </a:r>
            <a:endParaRPr lang="en-US" sz="1400" dirty="0">
              <a:latin typeface="DFKai-SB" panose="03000509000000000000" pitchFamily="65" charset="-120"/>
              <a:ea typeface="DFKai-SB" panose="03000509000000000000" pitchFamily="65" charset="-120"/>
            </a:endParaRPr>
          </a:p>
        </p:txBody>
      </p:sp>
      <p:pic>
        <p:nvPicPr>
          <p:cNvPr id="12" name="Picture 11">
            <a:hlinkClick r:id="rId5"/>
          </p:cNvPr>
          <p:cNvPicPr>
            <a:picLocks noChangeAspect="1"/>
          </p:cNvPicPr>
          <p:nvPr/>
        </p:nvPicPr>
        <p:blipFill>
          <a:blip r:embed="rId6"/>
          <a:stretch>
            <a:fillRect/>
          </a:stretch>
        </p:blipFill>
        <p:spPr>
          <a:xfrm>
            <a:off x="8431333" y="5423700"/>
            <a:ext cx="2172003" cy="809738"/>
          </a:xfrm>
          <a:prstGeom prst="rect">
            <a:avLst/>
          </a:prstGeom>
        </p:spPr>
      </p:pic>
      <p:sp>
        <p:nvSpPr>
          <p:cNvPr id="13" name="Rectangle 12"/>
          <p:cNvSpPr/>
          <p:nvPr/>
        </p:nvSpPr>
        <p:spPr>
          <a:xfrm>
            <a:off x="7877528" y="6404186"/>
            <a:ext cx="3467616" cy="338554"/>
          </a:xfrm>
          <a:prstGeom prst="rect">
            <a:avLst/>
          </a:prstGeom>
        </p:spPr>
        <p:txBody>
          <a:bodyPr wrap="none">
            <a:spAutoFit/>
          </a:bodyPr>
          <a:lstStyle/>
          <a:p>
            <a:r>
              <a:rPr lang="zh-TW" altLang="en-US" sz="1600" dirty="0">
                <a:latin typeface="DFKai-SB" panose="03000509000000000000" pitchFamily="65" charset="-120"/>
                <a:ea typeface="DFKai-SB" panose="03000509000000000000" pitchFamily="65" charset="-120"/>
                <a:cs typeface="Times New Roman" panose="02020603050405020304" pitchFamily="18" charset="0"/>
              </a:rPr>
              <a:t>點擊圖像了解更多香港客家人歷史。</a:t>
            </a:r>
            <a:endParaRPr lang="en-US" sz="1600" dirty="0">
              <a:latin typeface="DFKai-SB" panose="03000509000000000000" pitchFamily="65" charset="-120"/>
              <a:ea typeface="DFKai-SB" panose="03000509000000000000" pitchFamily="65" charset="-120"/>
            </a:endParaRPr>
          </a:p>
        </p:txBody>
      </p:sp>
      <p:sp>
        <p:nvSpPr>
          <p:cNvPr id="14" name="Left Arrow 13"/>
          <p:cNvSpPr/>
          <p:nvPr/>
        </p:nvSpPr>
        <p:spPr>
          <a:xfrm rot="5400000">
            <a:off x="9408972" y="6097438"/>
            <a:ext cx="274320" cy="3391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2428673" y="486901"/>
            <a:ext cx="7200900" cy="666750"/>
          </a:xfrm>
        </p:spPr>
        <p:txBody>
          <a:bodyPr>
            <a:noAutofit/>
          </a:bodyPr>
          <a:lstStyle/>
          <a:p>
            <a:pPr algn="ctr" eaLnBrk="1" hangingPunct="1"/>
            <a:r>
              <a:rPr lang="zh-TW" altLang="en-US" sz="4400" b="1" dirty="0">
                <a:solidFill>
                  <a:schemeClr val="tx1"/>
                </a:solidFill>
                <a:latin typeface="DFKai-SB" panose="03000509000000000000" pitchFamily="65" charset="-120"/>
                <a:ea typeface="DFKai-SB" panose="03000509000000000000" pitchFamily="65" charset="-120"/>
              </a:rPr>
              <a:t>蜑家人、鶴佬人</a:t>
            </a:r>
          </a:p>
        </p:txBody>
      </p:sp>
      <p:sp>
        <p:nvSpPr>
          <p:cNvPr id="23555" name="Content Placeholder 2"/>
          <p:cNvSpPr>
            <a:spLocks noGrp="1"/>
          </p:cNvSpPr>
          <p:nvPr>
            <p:ph idx="1"/>
          </p:nvPr>
        </p:nvSpPr>
        <p:spPr>
          <a:xfrm>
            <a:off x="674687" y="1365250"/>
            <a:ext cx="8120178" cy="5065713"/>
          </a:xfrm>
        </p:spPr>
        <p:txBody>
          <a:bodyPr/>
          <a:lstStyle/>
          <a:p>
            <a:pPr eaLnBrk="1" hangingPunct="1">
              <a:spcAft>
                <a:spcPts val="1200"/>
              </a:spcAft>
            </a:pPr>
            <a:r>
              <a:rPr lang="zh-TW" altLang="en-US" sz="3200" dirty="0">
                <a:solidFill>
                  <a:schemeClr val="tx1"/>
                </a:solidFill>
                <a:latin typeface="DFKai-SB" panose="03000509000000000000" pitchFamily="65" charset="-120"/>
                <a:ea typeface="DFKai-SB" panose="03000509000000000000" pitchFamily="65" charset="-120"/>
              </a:rPr>
              <a:t>蜑家人以船為家，又稱為「水上」人。</a:t>
            </a:r>
            <a:endParaRPr lang="en-US" altLang="zh-TW" sz="3200" dirty="0">
              <a:solidFill>
                <a:schemeClr val="tx1"/>
              </a:solidFill>
              <a:latin typeface="DFKai-SB" panose="03000509000000000000" pitchFamily="65" charset="-120"/>
              <a:ea typeface="DFKai-SB" panose="03000509000000000000" pitchFamily="65" charset="-120"/>
            </a:endParaRPr>
          </a:p>
          <a:p>
            <a:pPr eaLnBrk="1" hangingPunct="1">
              <a:spcAft>
                <a:spcPts val="1200"/>
              </a:spcAft>
            </a:pPr>
            <a:r>
              <a:rPr lang="zh-TW" altLang="en-US" sz="3200" dirty="0">
                <a:solidFill>
                  <a:schemeClr val="tx1"/>
                </a:solidFill>
                <a:latin typeface="DFKai-SB" panose="03000509000000000000" pitchFamily="65" charset="-120"/>
                <a:ea typeface="DFKai-SB" panose="03000509000000000000" pitchFamily="65" charset="-120"/>
              </a:rPr>
              <a:t>唐宋時，蜑家人多居閩粵濱海地帶。</a:t>
            </a:r>
            <a:endParaRPr lang="en-US" altLang="zh-TW" sz="3200" dirty="0">
              <a:solidFill>
                <a:schemeClr val="tx1"/>
              </a:solidFill>
              <a:latin typeface="DFKai-SB" panose="03000509000000000000" pitchFamily="65" charset="-120"/>
              <a:ea typeface="DFKai-SB" panose="03000509000000000000" pitchFamily="65" charset="-120"/>
            </a:endParaRPr>
          </a:p>
          <a:p>
            <a:pPr eaLnBrk="1" hangingPunct="1">
              <a:spcAft>
                <a:spcPts val="1200"/>
              </a:spcAft>
            </a:pPr>
            <a:r>
              <a:rPr lang="zh-TW" altLang="en-US" sz="3200" dirty="0">
                <a:solidFill>
                  <a:schemeClr val="tx1"/>
                </a:solidFill>
                <a:latin typeface="DFKai-SB" panose="03000509000000000000" pitchFamily="65" charset="-120"/>
                <a:ea typeface="DFKai-SB" panose="03000509000000000000" pitchFamily="65" charset="-120"/>
              </a:rPr>
              <a:t>部分人遷到香港地區沿海的港灣，后海灣、大埔海、西貢及離島的海灣最多。</a:t>
            </a:r>
          </a:p>
          <a:p>
            <a:pPr eaLnBrk="1" hangingPunct="1">
              <a:spcAft>
                <a:spcPts val="1200"/>
              </a:spcAft>
            </a:pPr>
            <a:r>
              <a:rPr lang="zh-TW" altLang="en-US" sz="3200" dirty="0">
                <a:solidFill>
                  <a:schemeClr val="tx1"/>
                </a:solidFill>
                <a:latin typeface="DFKai-SB" panose="03000509000000000000" pitchFamily="65" charset="-120"/>
                <a:ea typeface="DFKai-SB" panose="03000509000000000000" pitchFamily="65" charset="-120"/>
              </a:rPr>
              <a:t>鶴佬人的先輩來自福建，唐朝避難南遷，聚居於粵東的潮汕、海陸豐一帶。宋朝   時因戰亂及土地貧瘠而移居香港地區。</a:t>
            </a:r>
            <a:endParaRPr lang="en-US" altLang="zh-TW" sz="3200" dirty="0">
              <a:solidFill>
                <a:schemeClr val="tx1"/>
              </a:solidFill>
              <a:latin typeface="DFKai-SB" panose="03000509000000000000" pitchFamily="65" charset="-120"/>
              <a:ea typeface="DFKai-SB" panose="03000509000000000000" pitchFamily="65" charset="-120"/>
            </a:endParaRPr>
          </a:p>
          <a:p>
            <a:pPr eaLnBrk="1" hangingPunct="1">
              <a:spcAft>
                <a:spcPts val="1200"/>
              </a:spcAft>
            </a:pPr>
            <a:r>
              <a:rPr lang="zh-TW" altLang="en-US" sz="3200" dirty="0">
                <a:solidFill>
                  <a:schemeClr val="tx1"/>
                </a:solidFill>
                <a:latin typeface="DFKai-SB" panose="03000509000000000000" pitchFamily="65" charset="-120"/>
                <a:ea typeface="DFKai-SB" panose="03000509000000000000" pitchFamily="65" charset="-120"/>
              </a:rPr>
              <a:t>鶴佬人成為另一批以捕魚為生的水上人。</a:t>
            </a:r>
            <a:endParaRPr lang="en-US" altLang="zh-TW" sz="3200" dirty="0">
              <a:solidFill>
                <a:schemeClr val="tx1"/>
              </a:solidFill>
              <a:latin typeface="DFKai-SB" panose="03000509000000000000" pitchFamily="65" charset="-120"/>
              <a:ea typeface="DFKai-SB" panose="03000509000000000000" pitchFamily="65" charset="-120"/>
            </a:endParaRPr>
          </a:p>
          <a:p>
            <a:pPr eaLnBrk="1" hangingPunct="1">
              <a:spcAft>
                <a:spcPts val="1200"/>
              </a:spcAft>
              <a:buFont typeface="Wingdings" panose="05000000000000000000" pitchFamily="2" charset="2"/>
              <a:buChar char="l"/>
            </a:pPr>
            <a:endParaRPr lang="zh-TW" altLang="en-US" dirty="0">
              <a:latin typeface="DFKai-SB" panose="03000509000000000000" pitchFamily="65" charset="-120"/>
              <a:ea typeface="DFKai-SB" panose="03000509000000000000" pitchFamily="65" charset="-120"/>
            </a:endParaRPr>
          </a:p>
          <a:p>
            <a:pPr eaLnBrk="1" hangingPunct="1"/>
            <a:endParaRPr lang="zh-TW" altLang="en-US" dirty="0">
              <a:latin typeface="DFKai-SB" panose="03000509000000000000" pitchFamily="65" charset="-120"/>
              <a:ea typeface="DFKai-SB" panose="03000509000000000000" pitchFamily="65" charset="-120"/>
            </a:endParaRPr>
          </a:p>
        </p:txBody>
      </p:sp>
      <p:sp>
        <p:nvSpPr>
          <p:cNvPr id="23556" name="灯片编号占位符 1"/>
          <p:cNvSpPr>
            <a:spLocks noGrp="1"/>
          </p:cNvSpPr>
          <p:nvPr>
            <p:ph type="sldNum" sz="quarter" idx="12"/>
          </p:nvPr>
        </p:nvSpPr>
        <p:spPr bwMode="auto">
          <a:xfrm>
            <a:off x="11183534" y="6345757"/>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A08849AB-5760-49C0-B8DA-4B4DBEB59D87}"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15</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724" y="2560320"/>
            <a:ext cx="3000203" cy="270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3481" y="25236"/>
            <a:ext cx="2189019" cy="923330"/>
          </a:xfrm>
          <a:prstGeom prst="rect">
            <a:avLst/>
          </a:prstGeom>
        </p:spPr>
        <p:txBody>
          <a:bodyPr wrap="square">
            <a:spAutoFit/>
          </a:bodyPr>
          <a:lstStyle/>
          <a:p>
            <a:pPr eaLnBrk="1" hangingPunct="1">
              <a:lnSpc>
                <a:spcPct val="150000"/>
              </a:lnSpc>
            </a:pPr>
            <a:r>
              <a:rPr lang="zh-TW" altLang="en-US" sz="3600" dirty="0">
                <a:latin typeface="DFKai-SB" panose="03000509000000000000" pitchFamily="65" charset="-120"/>
                <a:ea typeface="DFKai-SB" panose="03000509000000000000" pitchFamily="65" charset="-120"/>
              </a:rPr>
              <a:t>參考資料</a:t>
            </a:r>
            <a:endParaRPr lang="en-US" altLang="zh-TW" sz="3600" dirty="0">
              <a:latin typeface="DFKai-SB" panose="03000509000000000000" pitchFamily="65" charset="-120"/>
              <a:ea typeface="DFKai-SB" panose="03000509000000000000" pitchFamily="65" charset="-12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標題 1"/>
          <p:cNvSpPr>
            <a:spLocks noGrp="1" noChangeArrowheads="1"/>
          </p:cNvSpPr>
          <p:nvPr>
            <p:ph type="title"/>
          </p:nvPr>
        </p:nvSpPr>
        <p:spPr>
          <a:xfrm>
            <a:off x="1459260" y="481561"/>
            <a:ext cx="8596312" cy="1320800"/>
          </a:xfrm>
        </p:spPr>
        <p:txBody>
          <a:bodyPr>
            <a:normAutofit/>
          </a:bodyPr>
          <a:lstStyle/>
          <a:p>
            <a:pPr algn="ctr" eaLnBrk="1" hangingPunct="1"/>
            <a:r>
              <a:rPr lang="zh-TW" altLang="en-US" sz="4400" dirty="0">
                <a:solidFill>
                  <a:schemeClr val="tx1"/>
                </a:solidFill>
                <a:latin typeface="DFKai-SB" panose="03000509000000000000" pitchFamily="65" charset="-120"/>
                <a:ea typeface="DFKai-SB" panose="03000509000000000000" pitchFamily="65" charset="-120"/>
                <a:cs typeface="Calibri" panose="020F0502020204030204" pitchFamily="34" charset="0"/>
              </a:rPr>
              <a:t>內地移民來港</a:t>
            </a:r>
            <a:endParaRPr lang="en-US" altLang="zh-CN" sz="4400" dirty="0">
              <a:solidFill>
                <a:schemeClr val="tx1"/>
              </a:solidFill>
              <a:latin typeface="DFKai-SB" panose="03000509000000000000" pitchFamily="65" charset="-120"/>
              <a:ea typeface="DFKai-SB" panose="03000509000000000000" pitchFamily="65" charset="-120"/>
              <a:cs typeface="Calibri" panose="020F0502020204030204" pitchFamily="34" charset="0"/>
            </a:endParaRPr>
          </a:p>
        </p:txBody>
      </p:sp>
      <p:sp>
        <p:nvSpPr>
          <p:cNvPr id="25603" name="內容版面配置區 2"/>
          <p:cNvSpPr>
            <a:spLocks noGrp="1" noChangeArrowheads="1"/>
          </p:cNvSpPr>
          <p:nvPr>
            <p:ph idx="1"/>
          </p:nvPr>
        </p:nvSpPr>
        <p:spPr>
          <a:xfrm>
            <a:off x="941389" y="1951991"/>
            <a:ext cx="10458276" cy="3650788"/>
          </a:xfrm>
        </p:spPr>
        <p:txBody>
          <a:bodyPr/>
          <a:lstStyle/>
          <a:p>
            <a:pPr eaLnBrk="1" hangingPunct="1">
              <a:spcAft>
                <a:spcPts val="1200"/>
              </a:spcAft>
              <a:buClr>
                <a:srgbClr val="90C226"/>
              </a:buClr>
            </a:pPr>
            <a:r>
              <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a:t>
            </a:r>
            <a:r>
              <a:rPr lang="zh-TW" altLang="en-US" sz="3200" dirty="0">
                <a:solidFill>
                  <a:schemeClr val="tx1"/>
                </a:solidFill>
                <a:latin typeface="DFKai-SB" panose="03000509000000000000" pitchFamily="65" charset="-120"/>
                <a:ea typeface="DFKai-SB" panose="03000509000000000000" pitchFamily="65" charset="-120"/>
              </a:rPr>
              <a:t>世紀中葉以來，由於內地政局動盪，內地大量人口遷入香港。</a:t>
            </a:r>
            <a:endParaRPr lang="en-US" altLang="zh-TW" sz="3200" dirty="0">
              <a:solidFill>
                <a:schemeClr val="tx1"/>
              </a:solidFill>
              <a:latin typeface="DFKai-SB" panose="03000509000000000000" pitchFamily="65" charset="-120"/>
              <a:ea typeface="DFKai-SB" panose="03000509000000000000" pitchFamily="65" charset="-120"/>
            </a:endParaRPr>
          </a:p>
          <a:p>
            <a:pPr eaLnBrk="1" hangingPunct="1">
              <a:spcAft>
                <a:spcPts val="1200"/>
              </a:spcAft>
              <a:buClr>
                <a:srgbClr val="90C226"/>
              </a:buClr>
            </a:pP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例如對日抗戰的爆發及其後的國共內戰等促使大量人口移居香港，其中以廣東的農民和勞工佔多數。另外，不少企業家 </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尤其是江浙一帶的工業家</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 </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亦遷移到香港，帶來資金和技術，推動香港日後的工業發展。</a:t>
            </a:r>
            <a:endPar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eaLnBrk="1" hangingPunct="1"/>
            <a:endParaRPr lang="en-US" altLang="zh-TW" sz="30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a:p>
            <a:pPr marL="0" indent="0" eaLnBrk="1" hangingPunct="1">
              <a:buNone/>
            </a:pPr>
            <a:endParaRPr lang="en-US" altLang="zh-CN" sz="24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5604" name="灯片编号占位符 1"/>
          <p:cNvSpPr>
            <a:spLocks noGrp="1" noChangeArrowheads="1"/>
          </p:cNvSpPr>
          <p:nvPr>
            <p:ph type="sldNum" sz="quarter" idx="12"/>
          </p:nvPr>
        </p:nvSpPr>
        <p:spPr bwMode="auto">
          <a:xfrm>
            <a:off x="11399665" y="6349596"/>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290D1143-BAF5-457B-8790-A0C78893E6C8}"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16</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灯片编号占位符 1"/>
          <p:cNvSpPr>
            <a:spLocks noGrp="1"/>
          </p:cNvSpPr>
          <p:nvPr>
            <p:ph type="sldNum" sz="quarter" idx="12"/>
          </p:nvPr>
        </p:nvSpPr>
        <p:spPr bwMode="auto">
          <a:xfrm>
            <a:off x="10884275" y="6258156"/>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17</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30723" name="内容占位符 2"/>
          <p:cNvSpPr>
            <a:spLocks noGrp="1" noChangeArrowheads="1"/>
          </p:cNvSpPr>
          <p:nvPr>
            <p:ph idx="4294967295"/>
          </p:nvPr>
        </p:nvSpPr>
        <p:spPr>
          <a:xfrm>
            <a:off x="901974" y="839095"/>
            <a:ext cx="10062513" cy="4971501"/>
          </a:xfrm>
        </p:spPr>
        <p:txBody>
          <a:bodyPr/>
          <a:lstStyle/>
          <a:p>
            <a:pPr marL="0" indent="0" algn="ctr" eaLnBrk="1" hangingPunct="1">
              <a:lnSpc>
                <a:spcPct val="150000"/>
              </a:lnSpc>
              <a:buFont typeface="Arial" panose="020B0604020202020204" pitchFamily="34" charset="0"/>
              <a:buNone/>
            </a:pPr>
            <a:r>
              <a:rPr lang="zh-TW" altLang="en-US" sz="4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香港</a:t>
            </a:r>
            <a:r>
              <a:rPr lang="zh-CN" altLang="en-US" sz="4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的中</a:t>
            </a:r>
            <a:r>
              <a:rPr lang="zh-TW" altLang="en-US" sz="4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華</a:t>
            </a:r>
            <a:r>
              <a:rPr lang="zh-CN" altLang="en-US" sz="4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風俗習慣</a:t>
            </a:r>
            <a:endParaRPr lang="en-US" altLang="zh-CN" sz="4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endParaRPr>
          </a:p>
          <a:p>
            <a:pPr eaLnBrk="1" hangingPunct="1">
              <a:buFont typeface="Wingdings" panose="05000000000000000000" pitchFamily="2" charset="2"/>
              <a:buChar char="§"/>
            </a:pPr>
            <a:r>
              <a:rPr lang="zh-TW" altLang="en-US" sz="3200" dirty="0">
                <a:solidFill>
                  <a:schemeClr val="tx1"/>
                </a:solidFill>
                <a:latin typeface="DFKai-SB" panose="03000509000000000000" pitchFamily="65" charset="-120"/>
                <a:ea typeface="DFKai-SB" panose="03000509000000000000" pitchFamily="65" charset="-120"/>
              </a:rPr>
              <a:t>近代移居香港的內地人之中，不少來自潮州、福建、江浙等地，他們各有傳統習俗。內地華人移居香港之後，不少亦按照原來居住地的風俗習慣在香港生活。例如客家人則遵從客家風俗，不少水上人的風俗習慣仍保留下來。</a:t>
            </a:r>
            <a:endParaRPr lang="en-US" altLang="zh-TW" sz="3200" dirty="0">
              <a:solidFill>
                <a:schemeClr val="tx1"/>
              </a:solidFill>
              <a:latin typeface="DFKai-SB" panose="03000509000000000000" pitchFamily="65" charset="-120"/>
              <a:ea typeface="DFKai-SB" panose="03000509000000000000" pitchFamily="65" charset="-120"/>
            </a:endParaRPr>
          </a:p>
          <a:p>
            <a:pPr eaLnBrk="1" hangingPunct="1">
              <a:buFont typeface="Wingdings" panose="05000000000000000000" pitchFamily="2" charset="2"/>
              <a:buChar char="§"/>
            </a:pPr>
            <a:r>
              <a:rPr lang="zh-TW" altLang="en-US" sz="3200" dirty="0">
                <a:solidFill>
                  <a:schemeClr val="tx1"/>
                </a:solidFill>
                <a:latin typeface="DFKai-SB" panose="03000509000000000000" pitchFamily="65" charset="-120"/>
                <a:ea typeface="DFKai-SB" panose="03000509000000000000" pitchFamily="65" charset="-120"/>
              </a:rPr>
              <a:t>無論在民間習俗、習慣、價值觀、語言等方面，中華傳統文化都構成香港社會文化的關鍵因素。</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灯片编号占位符 3"/>
          <p:cNvSpPr>
            <a:spLocks noGrp="1"/>
          </p:cNvSpPr>
          <p:nvPr>
            <p:ph type="sldNum" sz="quarter" idx="12"/>
          </p:nvPr>
        </p:nvSpPr>
        <p:spPr bwMode="auto">
          <a:xfrm>
            <a:off x="10992341" y="633618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AE3587DA-C220-4359-9B63-4E8CDA3EB996}"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18</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2867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699" y="1204450"/>
            <a:ext cx="100488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825216" y="285481"/>
            <a:ext cx="6391493" cy="769441"/>
          </a:xfrm>
          <a:prstGeom prst="rect">
            <a:avLst/>
          </a:prstGeom>
        </p:spPr>
        <p:txBody>
          <a:bodyPr wrap="none">
            <a:spAutoFit/>
          </a:bodyPr>
          <a:lstStyle/>
          <a:p>
            <a:r>
              <a:rPr lang="zh-TW" altLang="en-US" sz="4400" b="1" dirty="0">
                <a:latin typeface="DFKai-SB" panose="03000509000000000000" pitchFamily="65" charset="-120"/>
                <a:ea typeface="DFKai-SB" panose="03000509000000000000" pitchFamily="65" charset="-120"/>
              </a:rPr>
              <a:t>以華人為主導的香港社會</a:t>
            </a:r>
            <a:endParaRPr lang="en-US" sz="4400" dirty="0"/>
          </a:p>
        </p:txBody>
      </p:sp>
      <p:sp>
        <p:nvSpPr>
          <p:cNvPr id="10" name="Rectangle 9"/>
          <p:cNvSpPr/>
          <p:nvPr/>
        </p:nvSpPr>
        <p:spPr>
          <a:xfrm>
            <a:off x="1106786" y="4637165"/>
            <a:ext cx="4641548" cy="1200329"/>
          </a:xfrm>
          <a:prstGeom prst="rect">
            <a:avLst/>
          </a:prstGeom>
          <a:ln w="28575">
            <a:solidFill>
              <a:srgbClr val="FF0000"/>
            </a:solidFill>
          </a:ln>
        </p:spPr>
        <p:txBody>
          <a:bodyPr wrap="square">
            <a:spAutoFit/>
          </a:bodyPr>
          <a:lstStyle/>
          <a:p>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除廣州話</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粵語</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及普通話外，香港人口最常用的三種中國方言是客家話、福建話及潮州話。</a:t>
            </a:r>
            <a:endParaRPr lang="zh-TW" altLang="en-US" sz="24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100510" y="2866212"/>
            <a:ext cx="4641548" cy="1707477"/>
          </a:xfrm>
          <a:prstGeom prst="rect">
            <a:avLst/>
          </a:prstGeom>
        </p:spPr>
      </p:pic>
      <p:pic>
        <p:nvPicPr>
          <p:cNvPr id="7" name="Picture 6"/>
          <p:cNvPicPr>
            <a:picLocks noChangeAspect="1"/>
          </p:cNvPicPr>
          <p:nvPr/>
        </p:nvPicPr>
        <p:blipFill>
          <a:blip r:embed="rId5"/>
          <a:stretch>
            <a:fillRect/>
          </a:stretch>
        </p:blipFill>
        <p:spPr>
          <a:xfrm>
            <a:off x="6309359" y="2853320"/>
            <a:ext cx="4409477" cy="1951489"/>
          </a:xfrm>
          <a:prstGeom prst="rect">
            <a:avLst/>
          </a:prstGeom>
        </p:spPr>
      </p:pic>
      <p:pic>
        <p:nvPicPr>
          <p:cNvPr id="8" name="Picture 7"/>
          <p:cNvPicPr>
            <a:picLocks noChangeAspect="1"/>
          </p:cNvPicPr>
          <p:nvPr/>
        </p:nvPicPr>
        <p:blipFill>
          <a:blip r:embed="rId6"/>
          <a:stretch>
            <a:fillRect/>
          </a:stretch>
        </p:blipFill>
        <p:spPr>
          <a:xfrm>
            <a:off x="3641727" y="5922318"/>
            <a:ext cx="4458039" cy="533350"/>
          </a:xfrm>
          <a:prstGeom prst="rect">
            <a:avLst/>
          </a:prstGeom>
        </p:spPr>
      </p:pic>
      <p:sp>
        <p:nvSpPr>
          <p:cNvPr id="15" name="Rectangle 14"/>
          <p:cNvSpPr/>
          <p:nvPr/>
        </p:nvSpPr>
        <p:spPr>
          <a:xfrm>
            <a:off x="6309358" y="4865371"/>
            <a:ext cx="4409477" cy="830997"/>
          </a:xfrm>
          <a:prstGeom prst="rect">
            <a:avLst/>
          </a:prstGeom>
          <a:ln w="28575">
            <a:solidFill>
              <a:srgbClr val="0070C0"/>
            </a:solidFill>
          </a:ln>
        </p:spPr>
        <p:txBody>
          <a:bodyPr wrap="square">
            <a:spAutoFit/>
          </a:bodyPr>
          <a:lstStyle/>
          <a:p>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2006</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年及</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2016</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歲及以上人口能說選定語言</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方言的比例。</a:t>
            </a:r>
            <a:endParaRPr lang="zh-TW" altLang="en-US" sz="240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Rectangle 11"/>
          <p:cNvSpPr/>
          <p:nvPr/>
        </p:nvSpPr>
        <p:spPr>
          <a:xfrm>
            <a:off x="3217534" y="6492702"/>
            <a:ext cx="5606856" cy="276999"/>
          </a:xfrm>
          <a:prstGeom prst="rect">
            <a:avLst/>
          </a:prstGeom>
        </p:spPr>
        <p:txBody>
          <a:bodyPr wrap="non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2016</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中期人口統計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https://www.bycensus2016.gov.hk/tc/Snapshot-08.html</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1" name="Content Placeholder 1"/>
          <p:cNvSpPr>
            <a:spLocks noGrp="1"/>
          </p:cNvSpPr>
          <p:nvPr>
            <p:ph idx="1"/>
          </p:nvPr>
        </p:nvSpPr>
        <p:spPr>
          <a:xfrm>
            <a:off x="1587729" y="1144686"/>
            <a:ext cx="9933710" cy="1117394"/>
          </a:xfrm>
        </p:spPr>
        <p:txBody>
          <a:bodyPr/>
          <a:lstStyle/>
          <a:p>
            <a:pPr eaLnBrk="1" hangingPunct="1"/>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香港社會是以華人</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為主導，香港市民主要使用廣州話</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粵語</a:t>
            </a:r>
            <a:r>
              <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rPr>
              <a:t>作為主要溝通語言。</a:t>
            </a:r>
            <a:endParaRPr lang="en-US" altLang="zh-TW"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2" name="Rectangle 1"/>
          <p:cNvSpPr/>
          <p:nvPr/>
        </p:nvSpPr>
        <p:spPr>
          <a:xfrm>
            <a:off x="4492340" y="2377259"/>
            <a:ext cx="3057247" cy="523220"/>
          </a:xfrm>
          <a:prstGeom prst="rect">
            <a:avLst/>
          </a:prstGeom>
        </p:spPr>
        <p:txBody>
          <a:bodyPr wrap="none">
            <a:spAutoFit/>
          </a:bodyPr>
          <a:lstStyle/>
          <a:p>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2016</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中期人口統計</a:t>
            </a:r>
            <a:endParaRPr lang="en-US" sz="2800" dirty="0"/>
          </a:p>
        </p:txBody>
      </p:sp>
      <p:sp>
        <p:nvSpPr>
          <p:cNvPr id="3" name="Rectangle 2"/>
          <p:cNvSpPr/>
          <p:nvPr/>
        </p:nvSpPr>
        <p:spPr>
          <a:xfrm>
            <a:off x="7438347" y="2424449"/>
            <a:ext cx="3239990" cy="400110"/>
          </a:xfrm>
          <a:prstGeom prst="rect">
            <a:avLst/>
          </a:prstGeom>
        </p:spPr>
        <p:txBody>
          <a:bodyPr wrap="none">
            <a:spAutoFit/>
          </a:bodyPr>
          <a:lstStyle/>
          <a:p>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請留意最新人口調查數據</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a:t>
            </a:r>
            <a:endParaRPr lang="en-US" sz="2000" dirty="0"/>
          </a:p>
        </p:txBody>
      </p:sp>
      <p:sp>
        <p:nvSpPr>
          <p:cNvPr id="14" name="Left Arrow 13"/>
          <p:cNvSpPr/>
          <p:nvPr/>
        </p:nvSpPr>
        <p:spPr>
          <a:xfrm rot="10800000">
            <a:off x="4218020" y="2463083"/>
            <a:ext cx="274320" cy="3391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283286" y="6378475"/>
            <a:ext cx="684212" cy="365125"/>
          </a:xfrm>
        </p:spPr>
        <p:txBody>
          <a:bodyPr/>
          <a:lstStyle/>
          <a:p>
            <a:pPr>
              <a:defRPr/>
            </a:pPr>
            <a:fld id="{7D43CAA5-70C0-4C95-A236-876AE411ECAC}" type="slidenum">
              <a:rPr lang="zh-CN" altLang="en-US" sz="1100" smtClean="0">
                <a:solidFill>
                  <a:schemeClr val="tx1"/>
                </a:solidFill>
              </a:rPr>
              <a:pPr>
                <a:defRPr/>
              </a:pPr>
              <a:t>19</a:t>
            </a:fld>
            <a:endParaRPr lang="en-US" altLang="zh-CN" sz="1100" dirty="0">
              <a:solidFill>
                <a:schemeClr val="tx1"/>
              </a:solidFill>
            </a:endParaRPr>
          </a:p>
        </p:txBody>
      </p:sp>
      <p:pic>
        <p:nvPicPr>
          <p:cNvPr id="4" name="Picture 3"/>
          <p:cNvPicPr>
            <a:picLocks noChangeAspect="1"/>
          </p:cNvPicPr>
          <p:nvPr/>
        </p:nvPicPr>
        <p:blipFill>
          <a:blip r:embed="rId2"/>
          <a:stretch>
            <a:fillRect/>
          </a:stretch>
        </p:blipFill>
        <p:spPr>
          <a:xfrm>
            <a:off x="604278" y="1787237"/>
            <a:ext cx="3337528" cy="3095897"/>
          </a:xfrm>
          <a:prstGeom prst="rect">
            <a:avLst/>
          </a:prstGeom>
        </p:spPr>
      </p:pic>
      <p:sp>
        <p:nvSpPr>
          <p:cNvPr id="5" name="Rectangle 4"/>
          <p:cNvSpPr/>
          <p:nvPr/>
        </p:nvSpPr>
        <p:spPr>
          <a:xfrm>
            <a:off x="4430684" y="519371"/>
            <a:ext cx="6400800" cy="5940088"/>
          </a:xfrm>
          <a:prstGeom prst="rect">
            <a:avLst/>
          </a:prstGeom>
        </p:spPr>
        <p:txBody>
          <a:bodyPr wrap="square">
            <a:spAutoFit/>
          </a:bodyPr>
          <a:lstStyle/>
          <a:p>
            <a:pPr algn="ctr"/>
            <a:r>
              <a:rPr lang="zh-TW" altLang="en-US" sz="4400" b="1" dirty="0">
                <a:solidFill>
                  <a:srgbClr val="000000"/>
                </a:solidFill>
                <a:latin typeface="DFKai-SB" panose="03000509000000000000" pitchFamily="65" charset="-120"/>
                <a:ea typeface="DFKai-SB" panose="03000509000000000000" pitchFamily="65" charset="-120"/>
              </a:rPr>
              <a:t>西貢坑口客家舞麒麟</a:t>
            </a:r>
            <a:endParaRPr lang="en-US" altLang="zh-TW" sz="4400" b="1" dirty="0">
              <a:solidFill>
                <a:srgbClr val="000000"/>
              </a:solidFill>
              <a:latin typeface="DFKai-SB" panose="03000509000000000000" pitchFamily="65" charset="-120"/>
              <a:ea typeface="DFKai-SB" panose="03000509000000000000" pitchFamily="65" charset="-120"/>
            </a:endParaRPr>
          </a:p>
          <a:p>
            <a:pPr algn="ctr"/>
            <a:endParaRPr lang="zh-TW" altLang="en-US" sz="2800" dirty="0">
              <a:solidFill>
                <a:srgbClr val="000000"/>
              </a:solidFill>
              <a:latin typeface="DFKai-SB" panose="03000509000000000000" pitchFamily="65" charset="-120"/>
              <a:ea typeface="DFKai-SB" panose="03000509000000000000" pitchFamily="65" charset="-120"/>
            </a:endParaRPr>
          </a:p>
          <a:p>
            <a:pPr algn="just"/>
            <a:r>
              <a:rPr lang="zh-TW" altLang="en-US" sz="2800" dirty="0">
                <a:solidFill>
                  <a:srgbClr val="000000"/>
                </a:solidFill>
                <a:latin typeface="DFKai-SB" panose="03000509000000000000" pitchFamily="65" charset="-120"/>
                <a:ea typeface="DFKai-SB" panose="03000509000000000000" pitchFamily="65" charset="-120"/>
              </a:rPr>
              <a:t>活動已傳承了超過二百年。客家人視麒麟為瑞獸，可以化解煞氣，帶來好運，所以在慶祝農曆新年、婚嫁、祝壽、祠堂開光、新屋入伙、迎賓、太平清醮、神誕等喜慶場合都會舞麒麟。</a:t>
            </a:r>
            <a:endParaRPr lang="en-US" altLang="zh-TW" sz="2800" dirty="0">
              <a:solidFill>
                <a:srgbClr val="000000"/>
              </a:solidFill>
              <a:latin typeface="DFKai-SB" panose="03000509000000000000" pitchFamily="65" charset="-120"/>
              <a:ea typeface="DFKai-SB" panose="03000509000000000000" pitchFamily="65" charset="-120"/>
            </a:endParaRPr>
          </a:p>
          <a:p>
            <a:pPr algn="just"/>
            <a:endParaRPr lang="en-US" altLang="zh-TW" sz="2800" dirty="0">
              <a:solidFill>
                <a:srgbClr val="000000"/>
              </a:solidFill>
              <a:latin typeface="DFKai-SB" panose="03000509000000000000" pitchFamily="65" charset="-120"/>
              <a:ea typeface="DFKai-SB" panose="03000509000000000000" pitchFamily="65" charset="-120"/>
            </a:endParaRPr>
          </a:p>
          <a:p>
            <a:pPr algn="just"/>
            <a:r>
              <a:rPr lang="zh-TW" altLang="en-US" sz="2800" dirty="0">
                <a:solidFill>
                  <a:srgbClr val="000000"/>
                </a:solidFill>
                <a:latin typeface="DFKai-SB" panose="03000509000000000000" pitchFamily="65" charset="-120"/>
                <a:ea typeface="DFKai-SB" panose="03000509000000000000" pitchFamily="65" charset="-120"/>
              </a:rPr>
              <a:t>自舞麒麟隨客家群體移入香港後，與本地傳統音樂和武術結合，發展出極具本地特色的造型、步法和套式。西貢坑口客家舞麒麟於</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28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年列入</a:t>
            </a:r>
            <a:r>
              <a:rPr lang="zh-TW" altLang="en-US" sz="2800" dirty="0">
                <a:solidFill>
                  <a:srgbClr val="000000"/>
                </a:solidFill>
                <a:latin typeface="DFKai-SB" panose="03000509000000000000" pitchFamily="65" charset="-120"/>
                <a:ea typeface="DFKai-SB" panose="03000509000000000000" pitchFamily="65" charset="-120"/>
              </a:rPr>
              <a:t>第四批國家級非遺代表性項目名錄。</a:t>
            </a:r>
            <a:endParaRPr lang="zh-TW" altLang="en-US" sz="2800" b="0" i="0" dirty="0">
              <a:solidFill>
                <a:srgbClr val="000000"/>
              </a:solidFill>
              <a:effectLst/>
              <a:latin typeface="DFKai-SB" panose="03000509000000000000" pitchFamily="65" charset="-120"/>
              <a:ea typeface="DFKai-SB" panose="03000509000000000000" pitchFamily="65" charset="-120"/>
            </a:endParaRPr>
          </a:p>
        </p:txBody>
      </p:sp>
      <p:sp>
        <p:nvSpPr>
          <p:cNvPr id="6" name="矩形: 圆角 5"/>
          <p:cNvSpPr/>
          <p:nvPr/>
        </p:nvSpPr>
        <p:spPr>
          <a:xfrm>
            <a:off x="719600" y="519371"/>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
        <p:nvSpPr>
          <p:cNvPr id="7" name="Rectangle 6"/>
          <p:cNvSpPr/>
          <p:nvPr/>
        </p:nvSpPr>
        <p:spPr>
          <a:xfrm>
            <a:off x="528408" y="5189748"/>
            <a:ext cx="3222206" cy="954107"/>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a:t>
            </a:r>
            <a:r>
              <a:rPr lang="zh-TW" altLang="en-US" sz="1400" dirty="0">
                <a:latin typeface="DFKai-SB" panose="03000509000000000000" pitchFamily="65" charset="-120"/>
                <a:ea typeface="DFKai-SB" panose="03000509000000000000" pitchFamily="65" charset="-120"/>
                <a:cs typeface="Times New Roman" panose="02020603050405020304" pitchFamily="18" charset="0"/>
              </a:rPr>
              <a:t>非物質文化遺產辦事處</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https://www.lcsd.gov.hk/CE/Museum/ICHO/zh_TW/web/icho/representative_list_unicorn.html</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27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内容占位符 2"/>
          <p:cNvSpPr>
            <a:spLocks noGrp="1"/>
          </p:cNvSpPr>
          <p:nvPr>
            <p:ph idx="1"/>
          </p:nvPr>
        </p:nvSpPr>
        <p:spPr>
          <a:xfrm>
            <a:off x="714895" y="1368714"/>
            <a:ext cx="10648603" cy="5173402"/>
          </a:xfrm>
        </p:spPr>
        <p:txBody>
          <a:bodyPr/>
          <a:lstStyle/>
          <a:p>
            <a:pPr marL="0" indent="0" eaLnBrk="1" hangingPunct="1">
              <a:lnSpc>
                <a:spcPts val="3800"/>
              </a:lnSpc>
              <a:buFont typeface="Arial" panose="020B0604020202020204" pitchFamily="34" charset="0"/>
              <a:buNone/>
            </a:pPr>
            <a:r>
              <a:rPr lang="zh-CN" altLang="en-US" sz="2800" b="1" dirty="0">
                <a:solidFill>
                  <a:schemeClr val="tx1"/>
                </a:solidFill>
                <a:latin typeface="DFKai-SB" panose="03000509000000000000" pitchFamily="65" charset="-120"/>
                <a:ea typeface="DFKai-SB" panose="03000509000000000000" pitchFamily="65" charset="-120"/>
              </a:rPr>
              <a:t>知識</a:t>
            </a:r>
            <a:r>
              <a:rPr lang="en-US" altLang="zh-CN" sz="2800" b="1" dirty="0">
                <a:solidFill>
                  <a:schemeClr val="tx1"/>
                </a:solidFill>
                <a:latin typeface="DFKai-SB" panose="03000509000000000000" pitchFamily="65" charset="-120"/>
                <a:ea typeface="DFKai-SB" panose="03000509000000000000" pitchFamily="65" charset="-120"/>
              </a:rPr>
              <a:t>:</a:t>
            </a:r>
          </a:p>
          <a:p>
            <a:pPr marL="0" indent="0" eaLnBrk="1" hangingPunct="1">
              <a:lnSpc>
                <a:spcPts val="3800"/>
              </a:lnSpc>
            </a:pPr>
            <a:r>
              <a:rPr lang="zh-TW" altLang="en-US" sz="2800" dirty="0">
                <a:solidFill>
                  <a:schemeClr val="tx1"/>
                </a:solidFill>
                <a:latin typeface="DFKai-SB" panose="03000509000000000000" pitchFamily="65" charset="-120"/>
                <a:ea typeface="DFKai-SB" panose="03000509000000000000" pitchFamily="65" charset="-120"/>
              </a:rPr>
              <a:t>香港社會文化是以中華文化為主體的多元文化的特徵、成因及其影響。</a:t>
            </a:r>
            <a:endParaRPr lang="en-US" altLang="zh-TW" sz="2800" dirty="0">
              <a:solidFill>
                <a:schemeClr val="tx1"/>
              </a:solidFill>
              <a:latin typeface="DFKai-SB" panose="03000509000000000000" pitchFamily="65" charset="-120"/>
              <a:ea typeface="DFKai-SB" panose="03000509000000000000" pitchFamily="65" charset="-120"/>
            </a:endParaRPr>
          </a:p>
          <a:p>
            <a:pPr marL="0" indent="0" eaLnBrk="1" hangingPunct="1">
              <a:lnSpc>
                <a:spcPts val="3800"/>
              </a:lnSpc>
              <a:buFont typeface="Arial" panose="020B0604020202020204" pitchFamily="34" charset="0"/>
              <a:buNone/>
            </a:pPr>
            <a:r>
              <a:rPr lang="zh-CN" altLang="en-US" sz="2800" b="1" dirty="0">
                <a:solidFill>
                  <a:schemeClr val="tx1"/>
                </a:solidFill>
                <a:latin typeface="DFKai-SB" panose="03000509000000000000" pitchFamily="65" charset="-120"/>
                <a:ea typeface="DFKai-SB" panose="03000509000000000000" pitchFamily="65" charset="-120"/>
              </a:rPr>
              <a:t>技能</a:t>
            </a:r>
            <a:r>
              <a:rPr lang="en-US" altLang="zh-CN" sz="2800" b="1" dirty="0">
                <a:solidFill>
                  <a:schemeClr val="tx1"/>
                </a:solidFill>
                <a:latin typeface="DFKai-SB" panose="03000509000000000000" pitchFamily="65" charset="-120"/>
                <a:ea typeface="DFKai-SB" panose="03000509000000000000" pitchFamily="65" charset="-120"/>
              </a:rPr>
              <a:t>:</a:t>
            </a:r>
          </a:p>
          <a:p>
            <a:pPr marL="0" indent="0" eaLnBrk="1" hangingPunct="1">
              <a:lnSpc>
                <a:spcPts val="3800"/>
              </a:lnSpc>
            </a:pPr>
            <a:r>
              <a:rPr lang="zh-TW" altLang="en-US" sz="2800" dirty="0">
                <a:solidFill>
                  <a:schemeClr val="tx1"/>
                </a:solidFill>
                <a:latin typeface="DFKai-SB" panose="03000509000000000000" pitchFamily="65" charset="-120"/>
                <a:ea typeface="DFKai-SB" panose="03000509000000000000" pitchFamily="65" charset="-120"/>
              </a:rPr>
              <a:t>分析與探討</a:t>
            </a:r>
            <a:r>
              <a:rPr lang="zh-CN" altLang="en-US" sz="2800" dirty="0">
                <a:solidFill>
                  <a:schemeClr val="tx1"/>
                </a:solidFill>
                <a:latin typeface="DFKai-SB" panose="03000509000000000000" pitchFamily="65" charset="-120"/>
                <a:ea typeface="DFKai-SB" panose="03000509000000000000" pitchFamily="65" charset="-120"/>
              </a:rPr>
              <a:t>香港社會文化的特徵</a:t>
            </a:r>
            <a:r>
              <a:rPr lang="zh-TW" altLang="en-US" sz="2800" dirty="0">
                <a:solidFill>
                  <a:schemeClr val="tx1"/>
                </a:solidFill>
                <a:latin typeface="DFKai-SB" panose="03000509000000000000" pitchFamily="65" charset="-120"/>
                <a:ea typeface="DFKai-SB" panose="03000509000000000000" pitchFamily="65" charset="-120"/>
              </a:rPr>
              <a:t>、</a:t>
            </a:r>
            <a:r>
              <a:rPr lang="zh-CN" altLang="en-US" sz="2800" dirty="0">
                <a:solidFill>
                  <a:schemeClr val="tx1"/>
                </a:solidFill>
                <a:latin typeface="DFKai-SB" panose="03000509000000000000" pitchFamily="65" charset="-120"/>
                <a:ea typeface="DFKai-SB" panose="03000509000000000000" pitchFamily="65" charset="-120"/>
              </a:rPr>
              <a:t>中華傳統文化與不同文化的融和對香港社會的影響</a:t>
            </a:r>
            <a:r>
              <a:rPr lang="zh-TW" altLang="en-US" sz="2800" dirty="0">
                <a:solidFill>
                  <a:schemeClr val="tx1"/>
                </a:solidFill>
                <a:latin typeface="DFKai-SB" panose="03000509000000000000" pitchFamily="65" charset="-120"/>
                <a:ea typeface="DFKai-SB" panose="03000509000000000000" pitchFamily="65" charset="-120"/>
              </a:rPr>
              <a:t>，提升多角度觀察和理性分析的能力</a:t>
            </a:r>
            <a:r>
              <a:rPr lang="zh-CN" altLang="en-US" sz="2800" dirty="0">
                <a:solidFill>
                  <a:schemeClr val="tx1"/>
                </a:solidFill>
                <a:latin typeface="DFKai-SB" panose="03000509000000000000" pitchFamily="65" charset="-120"/>
                <a:ea typeface="DFKai-SB" panose="03000509000000000000" pitchFamily="65" charset="-120"/>
              </a:rPr>
              <a:t>。</a:t>
            </a:r>
            <a:endParaRPr lang="en-US" altLang="zh-CN" sz="2800" dirty="0">
              <a:solidFill>
                <a:schemeClr val="tx1"/>
              </a:solidFill>
              <a:latin typeface="DFKai-SB" panose="03000509000000000000" pitchFamily="65" charset="-120"/>
              <a:ea typeface="DFKai-SB" panose="03000509000000000000" pitchFamily="65" charset="-120"/>
            </a:endParaRPr>
          </a:p>
          <a:p>
            <a:pPr marL="0" indent="0" eaLnBrk="1" hangingPunct="1">
              <a:lnSpc>
                <a:spcPts val="3800"/>
              </a:lnSpc>
              <a:buFont typeface="Arial" panose="020B0604020202020204" pitchFamily="34" charset="0"/>
              <a:buNone/>
            </a:pPr>
            <a:r>
              <a:rPr lang="zh-CN" altLang="en-US" sz="2800" b="1" dirty="0">
                <a:solidFill>
                  <a:schemeClr val="tx1"/>
                </a:solidFill>
                <a:latin typeface="DFKai-SB" panose="03000509000000000000" pitchFamily="65" charset="-120"/>
                <a:ea typeface="DFKai-SB" panose="03000509000000000000" pitchFamily="65" charset="-120"/>
              </a:rPr>
              <a:t>價值觀</a:t>
            </a:r>
            <a:r>
              <a:rPr lang="en-US" altLang="zh-CN" sz="2800" b="1" dirty="0">
                <a:solidFill>
                  <a:schemeClr val="tx1"/>
                </a:solidFill>
                <a:latin typeface="DFKai-SB" panose="03000509000000000000" pitchFamily="65" charset="-120"/>
                <a:ea typeface="DFKai-SB" panose="03000509000000000000" pitchFamily="65" charset="-120"/>
              </a:rPr>
              <a:t>:</a:t>
            </a:r>
          </a:p>
          <a:p>
            <a:pPr marL="0" indent="0" eaLnBrk="1" hangingPunct="1">
              <a:lnSpc>
                <a:spcPts val="3800"/>
              </a:lnSpc>
            </a:pPr>
            <a:r>
              <a:rPr lang="zh-TW" altLang="en-US" sz="2800" dirty="0">
                <a:solidFill>
                  <a:schemeClr val="tx1"/>
                </a:solidFill>
                <a:latin typeface="DFKai-SB" panose="03000509000000000000" pitchFamily="65" charset="-120"/>
                <a:ea typeface="DFKai-SB" panose="03000509000000000000" pitchFamily="65" charset="-120"/>
              </a:rPr>
              <a:t>認同與</a:t>
            </a:r>
            <a:r>
              <a:rPr lang="zh-CN" altLang="en-US" sz="2800" dirty="0">
                <a:solidFill>
                  <a:schemeClr val="tx1"/>
                </a:solidFill>
                <a:latin typeface="DFKai-SB" panose="03000509000000000000" pitchFamily="65" charset="-120"/>
                <a:ea typeface="DFKai-SB" panose="03000509000000000000" pitchFamily="65" charset="-120"/>
              </a:rPr>
              <a:t>尊重</a:t>
            </a:r>
            <a:r>
              <a:rPr lang="zh-TW" altLang="en-US" sz="2800" dirty="0">
                <a:solidFill>
                  <a:schemeClr val="tx1"/>
                </a:solidFill>
                <a:latin typeface="DFKai-SB" panose="03000509000000000000" pitchFamily="65" charset="-120"/>
                <a:ea typeface="DFKai-SB" panose="03000509000000000000" pitchFamily="65" charset="-120"/>
              </a:rPr>
              <a:t>中華文化</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理解與包容多元文化，秉持開放</a:t>
            </a:r>
            <a:r>
              <a:rPr lang="zh-CN" altLang="en-US" sz="2800" dirty="0">
                <a:solidFill>
                  <a:schemeClr val="tx1"/>
                </a:solidFill>
                <a:latin typeface="DFKai-SB" panose="03000509000000000000" pitchFamily="65" charset="-120"/>
                <a:ea typeface="DFKai-SB" panose="03000509000000000000" pitchFamily="65" charset="-120"/>
              </a:rPr>
              <a:t>接納</a:t>
            </a:r>
            <a:r>
              <a:rPr lang="zh-TW" altLang="en-US" sz="2800" dirty="0">
                <a:solidFill>
                  <a:schemeClr val="tx1"/>
                </a:solidFill>
                <a:latin typeface="DFKai-SB" panose="03000509000000000000" pitchFamily="65" charset="-120"/>
                <a:ea typeface="DFKai-SB" panose="03000509000000000000" pitchFamily="65" charset="-120"/>
              </a:rPr>
              <a:t>態度，</a:t>
            </a:r>
            <a:r>
              <a:rPr lang="zh-CN" altLang="en-US" sz="2800" dirty="0">
                <a:solidFill>
                  <a:schemeClr val="tx1"/>
                </a:solidFill>
                <a:latin typeface="DFKai-SB" panose="03000509000000000000" pitchFamily="65" charset="-120"/>
                <a:ea typeface="DFKai-SB" panose="03000509000000000000" pitchFamily="65" charset="-120"/>
              </a:rPr>
              <a:t>增強文化的自信心。 </a:t>
            </a:r>
            <a:endParaRPr lang="en-US" altLang="zh-CN" sz="2800" dirty="0">
              <a:solidFill>
                <a:schemeClr val="tx1"/>
              </a:solidFill>
              <a:latin typeface="PMingLiU" panose="02020500000000000000" pitchFamily="18" charset="-120"/>
              <a:ea typeface="PMingLiU" panose="02020500000000000000" pitchFamily="18" charset="-120"/>
            </a:endParaRPr>
          </a:p>
          <a:p>
            <a:pPr marL="0" indent="0" eaLnBrk="1" hangingPunct="1">
              <a:lnSpc>
                <a:spcPct val="80000"/>
              </a:lnSpc>
              <a:buNone/>
            </a:pPr>
            <a:endParaRPr lang="en-US" altLang="zh-CN" b="1" dirty="0">
              <a:latin typeface="PMingLiU" panose="02020500000000000000" pitchFamily="18" charset="-120"/>
              <a:ea typeface="PMingLiU" panose="02020500000000000000" pitchFamily="18" charset="-120"/>
            </a:endParaRPr>
          </a:p>
          <a:p>
            <a:pPr marL="0" indent="0" eaLnBrk="1" hangingPunct="1">
              <a:lnSpc>
                <a:spcPct val="80000"/>
              </a:lnSpc>
              <a:buFont typeface="Arial" panose="020B0604020202020204" pitchFamily="34" charset="0"/>
              <a:buNone/>
            </a:pPr>
            <a:r>
              <a:rPr lang="en-US" altLang="zh-CN" b="1" dirty="0">
                <a:latin typeface="PMingLiU" panose="02020500000000000000" pitchFamily="18" charset="-120"/>
                <a:ea typeface="PMingLiU" panose="02020500000000000000" pitchFamily="18" charset="-120"/>
              </a:rPr>
              <a:t> </a:t>
            </a:r>
            <a:endParaRPr lang="zh-CN" altLang="en-US" b="1" dirty="0">
              <a:latin typeface="PMingLiU" panose="02020500000000000000" pitchFamily="18" charset="-120"/>
              <a:ea typeface="PMingLiU" panose="02020500000000000000" pitchFamily="18" charset="-120"/>
            </a:endParaRPr>
          </a:p>
        </p:txBody>
      </p:sp>
      <p:sp>
        <p:nvSpPr>
          <p:cNvPr id="7171" name="灯片编号占位符 3"/>
          <p:cNvSpPr>
            <a:spLocks noGrp="1"/>
          </p:cNvSpPr>
          <p:nvPr>
            <p:ph type="sldNum" sz="quarter" idx="12"/>
          </p:nvPr>
        </p:nvSpPr>
        <p:spPr bwMode="auto">
          <a:xfrm>
            <a:off x="11061672" y="629972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A100F063-B650-418A-9315-6C42FF618FD5}"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a:t>
            </a:fld>
            <a:endParaRPr lang="zh-CN" altLang="en-US" sz="1200" dirty="0">
              <a:solidFill>
                <a:srgbClr val="898989"/>
              </a:solidFill>
              <a:latin typeface="Arial" panose="020B0604020202020204" pitchFamily="34" charset="0"/>
              <a:ea typeface="SimSun" panose="02010600030101010101" pitchFamily="2" charset="-122"/>
              <a:sym typeface="Calibri" panose="020F0502020204030204" pitchFamily="34" charset="0"/>
            </a:endParaRPr>
          </a:p>
        </p:txBody>
      </p:sp>
      <p:sp>
        <p:nvSpPr>
          <p:cNvPr id="5" name="矩形: 圆角 4"/>
          <p:cNvSpPr/>
          <p:nvPr/>
        </p:nvSpPr>
        <p:spPr bwMode="auto">
          <a:xfrm>
            <a:off x="4297681" y="282631"/>
            <a:ext cx="2778270" cy="864525"/>
          </a:xfrm>
          <a:prstGeom prst="roundRect">
            <a:avLst/>
          </a:prstGeom>
          <a:solidFill>
            <a:schemeClr val="accent1">
              <a:lumMod val="20000"/>
              <a:lumOff val="80000"/>
            </a:schemeClr>
          </a:solidFill>
          <a:ln w="50800" cap="flat" cmpd="sng" algn="ctr">
            <a:solidFill>
              <a:srgbClr val="FF0000"/>
            </a:solidFill>
            <a:prstDash val="solid"/>
            <a:round/>
            <a:headEnd type="none" w="med" len="med"/>
            <a:tailEnd type="none" w="med" len="med"/>
          </a:ln>
          <a:effec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 typeface="Arial" panose="020B0604020202020204" pitchFamily="34" charset="0"/>
              <a:buNone/>
              <a:defRPr/>
            </a:pPr>
            <a:r>
              <a:rPr lang="zh-CN" altLang="en-US" sz="4400" b="1" dirty="0">
                <a:solidFill>
                  <a:srgbClr val="002060"/>
                </a:solidFill>
                <a:effectLst>
                  <a:outerShdw blurRad="38100" dist="38100" dir="2700000" algn="tl">
                    <a:srgbClr val="000000"/>
                  </a:outerShdw>
                </a:effectLst>
                <a:latin typeface="SimHei" pitchFamily="49" charset="-122"/>
                <a:ea typeface="SimHei" pitchFamily="49" charset="-122"/>
              </a:rPr>
              <a:t> </a:t>
            </a:r>
            <a:r>
              <a:rPr lang="zh-CN" altLang="en-US" sz="3600" b="1" dirty="0">
                <a:solidFill>
                  <a:srgbClr val="002060"/>
                </a:solidFill>
                <a:latin typeface="DFKai-SB" panose="03000509000000000000" pitchFamily="65" charset="-120"/>
                <a:ea typeface="DFKai-SB" panose="03000509000000000000" pitchFamily="65" charset="-120"/>
              </a:rPr>
              <a:t>學習目標</a:t>
            </a:r>
          </a:p>
          <a:p>
            <a:pPr eaLnBrk="1" hangingPunct="1">
              <a:spcBef>
                <a:spcPct val="0"/>
              </a:spcBef>
              <a:buClrTx/>
              <a:buSzTx/>
              <a:buFont typeface="Arial" panose="020B0604020202020204" pitchFamily="34" charset="0"/>
              <a:buNone/>
              <a:defRPr/>
            </a:pPr>
            <a:endParaRPr lang="zh-CN" altLang="en-US" dirty="0">
              <a:solidFill>
                <a:srgbClr val="000000"/>
              </a:solidFill>
              <a:latin typeface="Arial" panose="020B0604020202020204" pitchFamily="34" charset="0"/>
              <a:ea typeface="SimSun" panose="02010600030101010101"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文本框 4"/>
          <p:cNvSpPr txBox="1">
            <a:spLocks noChangeArrowheads="1"/>
          </p:cNvSpPr>
          <p:nvPr/>
        </p:nvSpPr>
        <p:spPr bwMode="auto">
          <a:xfrm>
            <a:off x="1457699" y="1664228"/>
            <a:ext cx="888333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nSpc>
                <a:spcPct val="150000"/>
              </a:lnSpc>
              <a:spcBef>
                <a:spcPct val="0"/>
              </a:spcBef>
              <a:buClrTx/>
              <a:buSzTx/>
              <a:buFont typeface="Arial" panose="020B0604020202020204" pitchFamily="34" charset="0"/>
              <a:buNone/>
            </a:pPr>
            <a:r>
              <a:rPr lang="zh-CN" altLang="en-US" sz="4400" dirty="0">
                <a:solidFill>
                  <a:srgbClr val="000000"/>
                </a:solidFill>
                <a:latin typeface="DFKai-SB" panose="03000509000000000000" pitchFamily="65" charset="-120"/>
                <a:ea typeface="DFKai-SB" panose="03000509000000000000" pitchFamily="65" charset="-120"/>
                <a:sym typeface="SimHei" panose="02010609060101010101" pitchFamily="49" charset="-122"/>
              </a:rPr>
              <a:t>在英國佔領香港時期，</a:t>
            </a:r>
            <a:r>
              <a:rPr lang="zh-TW" altLang="en-US" sz="4400" dirty="0">
                <a:solidFill>
                  <a:srgbClr val="000000"/>
                </a:solidFill>
                <a:latin typeface="DFKai-SB" panose="03000509000000000000" pitchFamily="65" charset="-120"/>
                <a:ea typeface="DFKai-SB" panose="03000509000000000000" pitchFamily="65" charset="-120"/>
                <a:sym typeface="SimHei" panose="02010609060101010101" pitchFamily="49" charset="-122"/>
              </a:rPr>
              <a:t>即使</a:t>
            </a:r>
            <a:r>
              <a:rPr lang="zh-CN" altLang="en-US" sz="4400" dirty="0">
                <a:solidFill>
                  <a:srgbClr val="000000"/>
                </a:solidFill>
                <a:latin typeface="DFKai-SB" panose="03000509000000000000" pitchFamily="65" charset="-120"/>
                <a:ea typeface="DFKai-SB" panose="03000509000000000000" pitchFamily="65" charset="-120"/>
                <a:sym typeface="SimHei" panose="02010609060101010101" pitchFamily="49" charset="-122"/>
              </a:rPr>
              <a:t>外來文化對香港</a:t>
            </a:r>
            <a:r>
              <a:rPr lang="zh-TW" altLang="en-US" sz="4400" dirty="0">
                <a:solidFill>
                  <a:srgbClr val="000000"/>
                </a:solidFill>
                <a:latin typeface="DFKai-SB" panose="03000509000000000000" pitchFamily="65" charset="-120"/>
                <a:ea typeface="DFKai-SB" panose="03000509000000000000" pitchFamily="65" charset="-120"/>
                <a:sym typeface="SimHei" panose="02010609060101010101" pitchFamily="49" charset="-122"/>
              </a:rPr>
              <a:t>影響</a:t>
            </a:r>
            <a:r>
              <a:rPr lang="zh-CN" altLang="en-US" sz="4400" dirty="0">
                <a:solidFill>
                  <a:srgbClr val="000000"/>
                </a:solidFill>
                <a:latin typeface="DFKai-SB" panose="03000509000000000000" pitchFamily="65" charset="-120"/>
                <a:ea typeface="DFKai-SB" panose="03000509000000000000" pitchFamily="65" charset="-120"/>
                <a:sym typeface="SimHei" panose="02010609060101010101" pitchFamily="49" charset="-122"/>
              </a:rPr>
              <a:t>很大，但中華文化傳承在香港從未中斷。</a:t>
            </a:r>
          </a:p>
        </p:txBody>
      </p:sp>
      <p:sp>
        <p:nvSpPr>
          <p:cNvPr id="4" name="任意多边形: 形状 3"/>
          <p:cNvSpPr/>
          <p:nvPr/>
        </p:nvSpPr>
        <p:spPr>
          <a:xfrm>
            <a:off x="1654435" y="507035"/>
            <a:ext cx="8489862" cy="811922"/>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Calibri" panose="020F0502020204030204" pitchFamily="34" charset="0"/>
                <a:ea typeface="PMingLiU" panose="02020500000000000000" pitchFamily="18" charset="-120"/>
              </a:defRPr>
            </a:lvl1pPr>
            <a:lvl2pPr marL="742950" indent="-285750" defTabSz="977900">
              <a:defRPr>
                <a:solidFill>
                  <a:schemeClr val="tx1"/>
                </a:solidFill>
                <a:latin typeface="Calibri" panose="020F0502020204030204" pitchFamily="34" charset="0"/>
                <a:ea typeface="PMingLiU" panose="02020500000000000000" pitchFamily="18" charset="-120"/>
              </a:defRPr>
            </a:lvl2pPr>
            <a:lvl3pPr marL="1143000" indent="-228600" defTabSz="977900">
              <a:defRPr>
                <a:solidFill>
                  <a:schemeClr val="tx1"/>
                </a:solidFill>
                <a:latin typeface="Calibri" panose="020F0502020204030204" pitchFamily="34" charset="0"/>
                <a:ea typeface="PMingLiU" panose="02020500000000000000" pitchFamily="18" charset="-120"/>
              </a:defRPr>
            </a:lvl3pPr>
            <a:lvl4pPr marL="1600200" indent="-228600" defTabSz="977900">
              <a:defRPr>
                <a:solidFill>
                  <a:schemeClr val="tx1"/>
                </a:solidFill>
                <a:latin typeface="Calibri" panose="020F0502020204030204" pitchFamily="34" charset="0"/>
                <a:ea typeface="PMingLiU" panose="02020500000000000000" pitchFamily="18" charset="-120"/>
              </a:defRPr>
            </a:lvl4pPr>
            <a:lvl5pPr marL="2057400" indent="-228600" defTabSz="977900">
              <a:defRPr>
                <a:solidFill>
                  <a:schemeClr val="tx1"/>
                </a:solidFill>
                <a:latin typeface="Calibri" panose="020F0502020204030204" pitchFamily="34" charset="0"/>
                <a:ea typeface="PMingLiU" panose="02020500000000000000" pitchFamily="18" charset="-120"/>
              </a:defRPr>
            </a:lvl5pPr>
            <a:lvl6pPr marL="2514600" indent="-228600" defTabSz="9779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6pPr>
            <a:lvl7pPr marL="2971800" indent="-228600" defTabSz="9779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7pPr>
            <a:lvl8pPr marL="3429000" indent="-228600" defTabSz="9779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8pPr>
            <a:lvl9pPr marL="3886200" indent="-228600" defTabSz="977900" eaLnBrk="0" fontAlgn="base" hangingPunct="0">
              <a:spcBef>
                <a:spcPct val="0"/>
              </a:spcBef>
              <a:spcAft>
                <a:spcPct val="0"/>
              </a:spcAft>
              <a:defRPr>
                <a:solidFill>
                  <a:schemeClr val="tx1"/>
                </a:solidFill>
                <a:latin typeface="Calibri" panose="020F0502020204030204" pitchFamily="34" charset="0"/>
                <a:ea typeface="PMingLiU" panose="02020500000000000000" pitchFamily="18" charset="-120"/>
              </a:defRPr>
            </a:lvl9pPr>
          </a:lstStyle>
          <a:p>
            <a:pPr algn="ctr">
              <a:lnSpc>
                <a:spcPct val="90000"/>
              </a:lnSpc>
              <a:spcAft>
                <a:spcPct val="35000"/>
              </a:spcAft>
              <a:defRPr/>
            </a:pPr>
            <a:r>
              <a:rPr lang="zh-TW" altLang="en-US" sz="5400" b="1" dirty="0">
                <a:solidFill>
                  <a:srgbClr val="FFFFFF"/>
                </a:solidFill>
                <a:latin typeface="DFKai-SB" panose="03000509000000000000" pitchFamily="65" charset="-120"/>
                <a:ea typeface="DFKai-SB" panose="03000509000000000000" pitchFamily="65" charset="-120"/>
              </a:rPr>
              <a:t>中華文化在香港從未中斷</a:t>
            </a:r>
          </a:p>
        </p:txBody>
      </p:sp>
      <p:sp>
        <p:nvSpPr>
          <p:cNvPr id="5" name="灯片编号占位符 1"/>
          <p:cNvSpPr>
            <a:spLocks noGrp="1"/>
          </p:cNvSpPr>
          <p:nvPr>
            <p:ph type="sldNum" sz="quarter" idx="12"/>
          </p:nvPr>
        </p:nvSpPr>
        <p:spPr bwMode="auto">
          <a:xfrm>
            <a:off x="11083781" y="631634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20</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2" name="Picture 1">
            <a:hlinkClick r:id="rId2"/>
          </p:cNvPr>
          <p:cNvPicPr>
            <a:picLocks noChangeAspect="1"/>
          </p:cNvPicPr>
          <p:nvPr/>
        </p:nvPicPr>
        <p:blipFill>
          <a:blip r:embed="rId3"/>
          <a:stretch>
            <a:fillRect/>
          </a:stretch>
        </p:blipFill>
        <p:spPr>
          <a:xfrm>
            <a:off x="665626" y="5148821"/>
            <a:ext cx="2448267" cy="666843"/>
          </a:xfrm>
          <a:prstGeom prst="rect">
            <a:avLst/>
          </a:prstGeom>
        </p:spPr>
      </p:pic>
      <p:pic>
        <p:nvPicPr>
          <p:cNvPr id="3" name="Picture 2">
            <a:hlinkClick r:id="rId2"/>
          </p:cNvPr>
          <p:cNvPicPr>
            <a:picLocks noChangeAspect="1"/>
          </p:cNvPicPr>
          <p:nvPr/>
        </p:nvPicPr>
        <p:blipFill>
          <a:blip r:embed="rId4"/>
          <a:stretch>
            <a:fillRect/>
          </a:stretch>
        </p:blipFill>
        <p:spPr>
          <a:xfrm>
            <a:off x="685214" y="5813620"/>
            <a:ext cx="2428679" cy="253455"/>
          </a:xfrm>
          <a:prstGeom prst="rect">
            <a:avLst/>
          </a:prstGeom>
        </p:spPr>
      </p:pic>
      <p:sp>
        <p:nvSpPr>
          <p:cNvPr id="7" name="Rectangle 6"/>
          <p:cNvSpPr/>
          <p:nvPr/>
        </p:nvSpPr>
        <p:spPr>
          <a:xfrm>
            <a:off x="3707477" y="5413510"/>
            <a:ext cx="7531331" cy="400110"/>
          </a:xfrm>
          <a:prstGeom prst="rect">
            <a:avLst/>
          </a:prstGeom>
        </p:spPr>
        <p:txBody>
          <a:bodyPr wrap="square">
            <a:spAutoFit/>
          </a:bodyPr>
          <a:lstStyle/>
          <a:p>
            <a:r>
              <a:rPr lang="zh-TW" altLang="en-US" sz="2000" dirty="0">
                <a:latin typeface="DFKai-SB" panose="03000509000000000000" pitchFamily="65" charset="-120"/>
                <a:ea typeface="DFKai-SB" panose="03000509000000000000" pitchFamily="65" charset="-120"/>
                <a:cs typeface="Times New Roman" panose="02020603050405020304" pitchFamily="18" charset="0"/>
              </a:rPr>
              <a:t>點擊圖像以認識更多香港傳承中華文化的非物質文化遺產。</a:t>
            </a:r>
            <a:endParaRPr lang="en-US" sz="2000" dirty="0">
              <a:latin typeface="Times New Roman" panose="02020603050405020304" pitchFamily="18" charset="0"/>
              <a:cs typeface="Times New Roman" panose="02020603050405020304" pitchFamily="18" charset="0"/>
            </a:endParaRPr>
          </a:p>
        </p:txBody>
      </p:sp>
      <p:sp>
        <p:nvSpPr>
          <p:cNvPr id="6" name="Left Arrow 5"/>
          <p:cNvSpPr/>
          <p:nvPr/>
        </p:nvSpPr>
        <p:spPr>
          <a:xfrm>
            <a:off x="3244430" y="5482242"/>
            <a:ext cx="332509" cy="27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内容占位符 2"/>
          <p:cNvSpPr txBox="1">
            <a:spLocks/>
          </p:cNvSpPr>
          <p:nvPr/>
        </p:nvSpPr>
        <p:spPr bwMode="auto">
          <a:xfrm>
            <a:off x="938383" y="1094611"/>
            <a:ext cx="997622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icrosoft JhengHei" panose="020B0604030504040204" pitchFamily="34" charset="-120"/>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icrosoft JhengHei" panose="020B0604030504040204" pitchFamily="34" charset="-120"/>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icrosoft JhengHei" panose="020B0604030504040204" pitchFamily="34" charset="-120"/>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icrosoft JhengHei" panose="020B0604030504040204" pitchFamily="34" charset="-120"/>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icrosoft JhengHei" panose="020B0604030504040204" pitchFamily="34" charset="-120"/>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eaLnBrk="1">
              <a:spcBef>
                <a:spcPct val="0"/>
              </a:spcBef>
            </a:pP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1912</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zh-CN"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香港大學</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成立，其</a:t>
            </a:r>
            <a:r>
              <a:rPr lang="zh-CN"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校訓</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明德格物</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源出</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於中國古代經典「四書」中的</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大學</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的名句。</a:t>
            </a: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1927</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年香港大學中文系創辦。</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a:p>
            <a:pPr marL="457200" indent="-457200" eaLnBrk="1">
              <a:spcBef>
                <a:spcPct val="0"/>
              </a:spcBef>
            </a:pP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1963</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年香港中文大學成立。其校訓「博文約禮」，典出</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論語．雍也</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a:p>
            <a:pPr marL="457200" indent="-457200" eaLnBrk="1">
              <a:spcBef>
                <a:spcPct val="0"/>
              </a:spcBef>
            </a:pP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1995</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年香港城市大學正式定名，其校訓是「敬業樂群」，典出</a:t>
            </a: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禮記．學記</a:t>
            </a:r>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p:txBody>
      </p:sp>
      <p:sp>
        <p:nvSpPr>
          <p:cNvPr id="11" name="灯片编号占位符 1"/>
          <p:cNvSpPr>
            <a:spLocks noGrp="1"/>
          </p:cNvSpPr>
          <p:nvPr>
            <p:ph type="sldNum" sz="quarter" idx="12"/>
          </p:nvPr>
        </p:nvSpPr>
        <p:spPr bwMode="auto">
          <a:xfrm>
            <a:off x="11158596" y="6274781"/>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21</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12" name="矩形: 圆角 5"/>
          <p:cNvSpPr/>
          <p:nvPr/>
        </p:nvSpPr>
        <p:spPr>
          <a:xfrm>
            <a:off x="195898" y="161090"/>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
        <p:nvSpPr>
          <p:cNvPr id="2" name="Rectangle 1"/>
          <p:cNvSpPr/>
          <p:nvPr/>
        </p:nvSpPr>
        <p:spPr>
          <a:xfrm>
            <a:off x="3493568" y="161090"/>
            <a:ext cx="5262979" cy="769441"/>
          </a:xfrm>
          <a:prstGeom prst="rect">
            <a:avLst/>
          </a:prstGeom>
        </p:spPr>
        <p:txBody>
          <a:bodyPr wrap="none">
            <a:spAutoFit/>
          </a:bodyPr>
          <a:lstStyle/>
          <a:p>
            <a:r>
              <a:rPr lang="zh-TW" altLang="en-US" sz="4400" b="1" dirty="0">
                <a:latin typeface="DFKai-SB" panose="03000509000000000000" pitchFamily="65" charset="-120"/>
                <a:ea typeface="DFKai-SB" panose="03000509000000000000" pitchFamily="65" charset="-120"/>
              </a:rPr>
              <a:t>尋找中華文化的根源</a:t>
            </a:r>
            <a:endParaRPr lang="en-US" sz="4400" b="1" dirty="0">
              <a:latin typeface="DFKai-SB" panose="03000509000000000000" pitchFamily="65" charset="-120"/>
              <a:ea typeface="DFKai-SB" panose="03000509000000000000" pitchFamily="65" charset="-120"/>
            </a:endParaRPr>
          </a:p>
        </p:txBody>
      </p:sp>
      <p:sp>
        <p:nvSpPr>
          <p:cNvPr id="3" name="Rectangle 2"/>
          <p:cNvSpPr/>
          <p:nvPr/>
        </p:nvSpPr>
        <p:spPr>
          <a:xfrm>
            <a:off x="1358820" y="4651361"/>
            <a:ext cx="9532474" cy="1938992"/>
          </a:xfrm>
          <a:prstGeom prst="rect">
            <a:avLst/>
          </a:prstGeom>
          <a:ln w="28575">
            <a:solidFill>
              <a:srgbClr val="0070C0"/>
            </a:solidFill>
          </a:ln>
        </p:spPr>
        <p:txBody>
          <a:bodyPr wrap="square">
            <a:spAutoFit/>
          </a:bodyPr>
          <a:lstStyle/>
          <a:p>
            <a:r>
              <a:rPr lang="zh-TW" altLang="en-US" sz="2400" dirty="0">
                <a:solidFill>
                  <a:srgbClr val="0070C0"/>
                </a:solidFill>
                <a:latin typeface="DFKai-SB" panose="03000509000000000000" pitchFamily="65" charset="-120"/>
                <a:ea typeface="DFKai-SB" panose="03000509000000000000" pitchFamily="65" charset="-120"/>
              </a:rPr>
              <a:t>活動</a:t>
            </a:r>
            <a:r>
              <a:rPr lang="en-US" altLang="zh-TW" sz="2400" dirty="0">
                <a:solidFill>
                  <a:srgbClr val="0070C0"/>
                </a:solidFill>
                <a:latin typeface="DFKai-SB" panose="03000509000000000000" pitchFamily="65" charset="-120"/>
                <a:ea typeface="DFKai-SB" panose="03000509000000000000" pitchFamily="65" charset="-120"/>
              </a:rPr>
              <a:t>: </a:t>
            </a:r>
            <a:r>
              <a:rPr lang="zh-TW" altLang="en-US" sz="2400" dirty="0">
                <a:solidFill>
                  <a:srgbClr val="0070C0"/>
                </a:solidFill>
                <a:latin typeface="DFKai-SB" panose="03000509000000000000" pitchFamily="65" charset="-120"/>
                <a:ea typeface="DFKai-SB" panose="03000509000000000000" pitchFamily="65" charset="-120"/>
              </a:rPr>
              <a:t>生活裏尋找中華文化的根源可以參考以下方向。</a:t>
            </a:r>
            <a:endParaRPr lang="en-US" altLang="zh-TW" sz="2400" dirty="0">
              <a:solidFill>
                <a:srgbClr val="0070C0"/>
              </a:solidFill>
              <a:latin typeface="DFKai-SB" panose="03000509000000000000" pitchFamily="65" charset="-120"/>
              <a:ea typeface="DFKai-SB" panose="03000509000000000000" pitchFamily="65" charset="-120"/>
            </a:endParaRPr>
          </a:p>
          <a:p>
            <a:endParaRPr lang="en-US" sz="2400" dirty="0">
              <a:solidFill>
                <a:srgbClr val="0070C0"/>
              </a:solidFill>
              <a:latin typeface="DFKai-SB" panose="03000509000000000000" pitchFamily="65" charset="-120"/>
              <a:ea typeface="DFKai-SB" panose="03000509000000000000" pitchFamily="65" charset="-120"/>
            </a:endParaRPr>
          </a:p>
          <a:p>
            <a:pPr marL="285750" indent="-285750">
              <a:buFont typeface="Wingdings" panose="05000000000000000000" pitchFamily="2" charset="2"/>
              <a:buChar char="§"/>
            </a:pPr>
            <a:r>
              <a:rPr lang="zh-TW" altLang="en-US" sz="2400" dirty="0">
                <a:solidFill>
                  <a:srgbClr val="0070C0"/>
                </a:solidFill>
                <a:latin typeface="DFKai-SB" panose="03000509000000000000" pitchFamily="65" charset="-120"/>
                <a:ea typeface="DFKai-SB" panose="03000509000000000000" pitchFamily="65" charset="-120"/>
              </a:rPr>
              <a:t>思考學校校訓的意思與典故出處</a:t>
            </a:r>
            <a:r>
              <a:rPr lang="en-US" altLang="zh-TW" sz="2400" dirty="0">
                <a:solidFill>
                  <a:srgbClr val="0070C0"/>
                </a:solidFill>
                <a:latin typeface="DFKai-SB" panose="03000509000000000000" pitchFamily="65" charset="-120"/>
                <a:ea typeface="DFKai-SB" panose="03000509000000000000" pitchFamily="65" charset="-120"/>
              </a:rPr>
              <a:t>;</a:t>
            </a:r>
          </a:p>
          <a:p>
            <a:pPr marL="285750" indent="-285750">
              <a:buFont typeface="Wingdings" panose="05000000000000000000" pitchFamily="2" charset="2"/>
              <a:buChar char="§"/>
            </a:pPr>
            <a:r>
              <a:rPr lang="zh-TW" altLang="en-US" sz="2400" dirty="0">
                <a:solidFill>
                  <a:srgbClr val="0070C0"/>
                </a:solidFill>
                <a:latin typeface="DFKai-SB" panose="03000509000000000000" pitchFamily="65" charset="-120"/>
                <a:ea typeface="DFKai-SB" panose="03000509000000000000" pitchFamily="65" charset="-120"/>
              </a:rPr>
              <a:t>思考我們從哪裏來 </a:t>
            </a:r>
            <a:r>
              <a:rPr lang="en-US" altLang="zh-TW" sz="2400" dirty="0">
                <a:solidFill>
                  <a:srgbClr val="0070C0"/>
                </a:solidFill>
                <a:latin typeface="DFKai-SB" panose="03000509000000000000" pitchFamily="65" charset="-120"/>
                <a:ea typeface="DFKai-SB" panose="03000509000000000000" pitchFamily="65" charset="-120"/>
              </a:rPr>
              <a:t>-- </a:t>
            </a:r>
            <a:r>
              <a:rPr lang="zh-TW" altLang="en-US" sz="2400" dirty="0">
                <a:solidFill>
                  <a:srgbClr val="0070C0"/>
                </a:solidFill>
                <a:latin typeface="DFKai-SB" panose="03000509000000000000" pitchFamily="65" charset="-120"/>
                <a:ea typeface="DFKai-SB" panose="03000509000000000000" pitchFamily="65" charset="-120"/>
              </a:rPr>
              <a:t>從「籍貫」尋根問祖</a:t>
            </a:r>
            <a:r>
              <a:rPr lang="en-US" altLang="zh-TW" sz="2400" dirty="0">
                <a:solidFill>
                  <a:srgbClr val="0070C0"/>
                </a:solidFill>
                <a:latin typeface="DFKai-SB" panose="03000509000000000000" pitchFamily="65" charset="-120"/>
                <a:ea typeface="DFKai-SB" panose="03000509000000000000" pitchFamily="65" charset="-120"/>
              </a:rPr>
              <a:t>: </a:t>
            </a:r>
            <a:r>
              <a:rPr lang="zh-TW" altLang="en-US" sz="2400" dirty="0">
                <a:solidFill>
                  <a:srgbClr val="0070C0"/>
                </a:solidFill>
                <a:latin typeface="DFKai-SB" panose="03000509000000000000" pitchFamily="65" charset="-120"/>
                <a:ea typeface="DFKai-SB" panose="03000509000000000000" pitchFamily="65" charset="-120"/>
              </a:rPr>
              <a:t>當地有甚麼傳統風俗習慣</a:t>
            </a:r>
            <a:r>
              <a:rPr lang="en-US" altLang="zh-TW" sz="2400" dirty="0">
                <a:solidFill>
                  <a:srgbClr val="0070C0"/>
                </a:solidFill>
                <a:latin typeface="DFKai-SB" panose="03000509000000000000" pitchFamily="65" charset="-120"/>
                <a:ea typeface="DFKai-SB" panose="03000509000000000000" pitchFamily="65" charset="-120"/>
              </a:rPr>
              <a:t>? </a:t>
            </a:r>
            <a:r>
              <a:rPr lang="zh-TW" altLang="en-US" sz="2400" dirty="0">
                <a:solidFill>
                  <a:srgbClr val="0070C0"/>
                </a:solidFill>
                <a:latin typeface="DFKai-SB" panose="03000509000000000000" pitchFamily="65" charset="-120"/>
                <a:ea typeface="DFKai-SB" panose="03000509000000000000" pitchFamily="65" charset="-120"/>
              </a:rPr>
              <a:t>有甚麼文化特色</a:t>
            </a:r>
            <a:r>
              <a:rPr lang="en-US" altLang="zh-TW" sz="2400" dirty="0">
                <a:solidFill>
                  <a:srgbClr val="0070C0"/>
                </a:solidFill>
                <a:latin typeface="DFKai-SB" panose="03000509000000000000" pitchFamily="65" charset="-120"/>
                <a:ea typeface="DFKai-SB" panose="03000509000000000000" pitchFamily="65" charset="-120"/>
              </a:rPr>
              <a:t>? </a:t>
            </a:r>
            <a:r>
              <a:rPr lang="zh-TW" altLang="en-US" sz="2400" dirty="0">
                <a:solidFill>
                  <a:srgbClr val="0070C0"/>
                </a:solidFill>
                <a:latin typeface="DFKai-SB" panose="03000509000000000000" pitchFamily="65" charset="-120"/>
                <a:ea typeface="DFKai-SB" panose="03000509000000000000" pitchFamily="65" charset="-120"/>
              </a:rPr>
              <a:t>有甚麼歷史名勝</a:t>
            </a:r>
            <a:r>
              <a:rPr lang="en-US" altLang="zh-TW" sz="2400" dirty="0">
                <a:solidFill>
                  <a:srgbClr val="0070C0"/>
                </a:solidFill>
                <a:latin typeface="DFKai-SB" panose="03000509000000000000" pitchFamily="65" charset="-120"/>
                <a:ea typeface="DFKai-SB" panose="03000509000000000000" pitchFamily="65" charset="-12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文本框 1"/>
          <p:cNvSpPr txBox="1">
            <a:spLocks noChangeArrowheads="1"/>
          </p:cNvSpPr>
          <p:nvPr/>
        </p:nvSpPr>
        <p:spPr bwMode="auto">
          <a:xfrm>
            <a:off x="325549" y="4784724"/>
            <a:ext cx="6270286" cy="1822165"/>
          </a:xfrm>
          <a:prstGeom prst="rect">
            <a:avLst/>
          </a:prstGeom>
          <a:solidFill>
            <a:schemeClr val="accent3">
              <a:lumMod val="95000"/>
            </a:schemeClr>
          </a:solidFill>
          <a:ln w="6350">
            <a:solidFill>
              <a:srgbClr val="FFFFFF"/>
            </a:solidFill>
            <a:miter lim="800000"/>
            <a:headEnd/>
            <a:tailEnd/>
          </a:ln>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lnSpc>
                <a:spcPct val="150000"/>
              </a:lnSpc>
              <a:spcBef>
                <a:spcPct val="0"/>
              </a:spcBef>
              <a:buClrTx/>
              <a:buSzTx/>
              <a:buFont typeface="Arial" panose="020B0604020202020204" pitchFamily="34" charset="0"/>
              <a:buNone/>
              <a:defRPr/>
            </a:pPr>
            <a:r>
              <a:rPr lang="en-US"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黑体" pitchFamily="49" charset="-122"/>
              </a:rPr>
              <a:t>1853</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黑体" pitchFamily="49" charset="-122"/>
              </a:rPr>
              <a:t>年，《遐邇貫珍》創刊，大量刊載介紹西方社會科學和自然科學的文章。它是近代中國較早的中文期刊之一。</a:t>
            </a:r>
            <a:endPar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187" y="1432933"/>
            <a:ext cx="4033347" cy="310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矩形 3"/>
          <p:cNvSpPr>
            <a:spLocks noChangeArrowheads="1"/>
          </p:cNvSpPr>
          <p:nvPr/>
        </p:nvSpPr>
        <p:spPr bwMode="auto">
          <a:xfrm>
            <a:off x="9159875" y="4419600"/>
            <a:ext cx="2968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 typeface="Arial" panose="020B0604020202020204" pitchFamily="34" charset="0"/>
              <a:buNone/>
            </a:pPr>
            <a:r>
              <a:rPr lang="zh-CN" altLang="zh-CN" b="1">
                <a:solidFill>
                  <a:srgbClr val="FF0000"/>
                </a:solidFill>
                <a:latin typeface="SimHei" panose="02010609060101010101" pitchFamily="49" charset="-122"/>
                <a:ea typeface="SimHei" panose="02010609060101010101" pitchFamily="49" charset="-122"/>
                <a:sym typeface="SimHei" panose="02010609060101010101" pitchFamily="49" charset="-122"/>
              </a:rPr>
              <a:t> </a:t>
            </a:r>
            <a:endParaRPr lang="zh-CN" altLang="zh-CN">
              <a:solidFill>
                <a:srgbClr val="000000"/>
              </a:solidFill>
              <a:latin typeface="Calibri" panose="020F0502020204030204" pitchFamily="34" charset="0"/>
              <a:ea typeface="SimSun" panose="02010600030101010101" pitchFamily="2" charset="-122"/>
              <a:sym typeface="SimSun" panose="02010600030101010101" pitchFamily="2" charset="-122"/>
            </a:endParaRPr>
          </a:p>
        </p:txBody>
      </p:sp>
      <p:sp>
        <p:nvSpPr>
          <p:cNvPr id="34821" name="矩形 4"/>
          <p:cNvSpPr>
            <a:spLocks noChangeArrowheads="1"/>
          </p:cNvSpPr>
          <p:nvPr/>
        </p:nvSpPr>
        <p:spPr bwMode="auto">
          <a:xfrm>
            <a:off x="5080000" y="5530850"/>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 typeface="Arial" panose="020B0604020202020204" pitchFamily="34" charset="0"/>
              <a:buNone/>
            </a:pPr>
            <a:endParaRPr lang="zh-CN" altLang="zh-CN">
              <a:solidFill>
                <a:srgbClr val="000000"/>
              </a:solidFill>
              <a:latin typeface="Calibri" panose="020F0502020204030204" pitchFamily="34" charset="0"/>
              <a:ea typeface="SimSun" panose="02010600030101010101" pitchFamily="2" charset="-122"/>
              <a:sym typeface="SimSun" panose="02010600030101010101" pitchFamily="2" charset="-122"/>
            </a:endParaRPr>
          </a:p>
        </p:txBody>
      </p:sp>
      <p:sp>
        <p:nvSpPr>
          <p:cNvPr id="44039" name="文本框 4"/>
          <p:cNvSpPr txBox="1">
            <a:spLocks noChangeArrowheads="1"/>
          </p:cNvSpPr>
          <p:nvPr/>
        </p:nvSpPr>
        <p:spPr bwMode="auto">
          <a:xfrm>
            <a:off x="6844787" y="4784725"/>
            <a:ext cx="4505499" cy="1822165"/>
          </a:xfrm>
          <a:prstGeom prst="rect">
            <a:avLst/>
          </a:prstGeom>
          <a:solidFill>
            <a:schemeClr val="accent5">
              <a:lumMod val="20000"/>
              <a:lumOff val="80000"/>
            </a:schemeClr>
          </a:solidFill>
          <a:ln w="6350">
            <a:solidFill>
              <a:srgbClr val="FFFFFF"/>
            </a:solidFill>
            <a:miter lim="800000"/>
            <a:headEnd/>
            <a:tailEnd/>
          </a:ln>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lnSpc>
                <a:spcPct val="150000"/>
              </a:lnSpc>
              <a:spcBef>
                <a:spcPct val="0"/>
              </a:spcBef>
              <a:buClrTx/>
              <a:buSzTx/>
              <a:buFont typeface="Arial" panose="020B0604020202020204" pitchFamily="34" charset="0"/>
              <a:buNone/>
            </a:pPr>
            <a:r>
              <a:rPr lang="en-US"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1872</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a:t>
            </a:r>
            <a:r>
              <a:rPr lang="en-US"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香港華字日報</a:t>
            </a:r>
            <a:r>
              <a:rPr lang="en-US"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創辦。這是第一家由香港人管理的中文報紙。</a:t>
            </a:r>
          </a:p>
        </p:txBody>
      </p:sp>
      <p:pic>
        <p:nvPicPr>
          <p:cNvPr id="348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004" y="1172134"/>
            <a:ext cx="2444295" cy="352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灯片编号占位符 1"/>
          <p:cNvSpPr>
            <a:spLocks noGrp="1"/>
          </p:cNvSpPr>
          <p:nvPr>
            <p:ph type="sldNum" sz="quarter" idx="12"/>
          </p:nvPr>
        </p:nvSpPr>
        <p:spPr bwMode="auto">
          <a:xfrm>
            <a:off x="11117032" y="6332971"/>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CF5D908-6691-4FA4-8F08-5642ED1ADFFE}"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22</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34826" name="矩形 1"/>
          <p:cNvSpPr>
            <a:spLocks noChangeArrowheads="1"/>
          </p:cNvSpPr>
          <p:nvPr/>
        </p:nvSpPr>
        <p:spPr bwMode="auto">
          <a:xfrm>
            <a:off x="3344314" y="292348"/>
            <a:ext cx="581556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CN" altLang="en-US" sz="4400" b="1" dirty="0">
                <a:solidFill>
                  <a:srgbClr val="000000"/>
                </a:solidFill>
                <a:latin typeface="DFKai-SB" panose="03000509000000000000" pitchFamily="65" charset="-120"/>
                <a:ea typeface="DFKai-SB" panose="03000509000000000000" pitchFamily="65" charset="-120"/>
                <a:sym typeface="SimHei" panose="02010609060101010101" pitchFamily="49" charset="-122"/>
              </a:rPr>
              <a:t>香港早期的中文報刊</a:t>
            </a:r>
            <a:endParaRPr lang="zh-CN" altLang="en-US" sz="44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p:txBody>
      </p:sp>
      <p:sp>
        <p:nvSpPr>
          <p:cNvPr id="11" name="矩形: 圆角 5"/>
          <p:cNvSpPr/>
          <p:nvPr/>
        </p:nvSpPr>
        <p:spPr>
          <a:xfrm>
            <a:off x="325549" y="331787"/>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灯片编号占位符 1"/>
          <p:cNvSpPr>
            <a:spLocks noGrp="1"/>
          </p:cNvSpPr>
          <p:nvPr>
            <p:ph type="sldNum" sz="quarter" idx="12"/>
          </p:nvPr>
        </p:nvSpPr>
        <p:spPr bwMode="auto">
          <a:xfrm>
            <a:off x="11308225" y="6224587"/>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EAB1A48B-596C-4894-88FA-AC6431DFB7F2}"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23</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35844" name="Rectangle 2"/>
          <p:cNvSpPr>
            <a:spLocks noChangeArrowheads="1"/>
          </p:cNvSpPr>
          <p:nvPr/>
        </p:nvSpPr>
        <p:spPr bwMode="auto">
          <a:xfrm>
            <a:off x="922307" y="932876"/>
            <a:ext cx="1051363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marL="457200" indent="-457200">
              <a:spcBef>
                <a:spcPct val="0"/>
              </a:spcBef>
              <a:buClrTx/>
              <a:buSzTx/>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世紀</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40</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年代，國學大師陳寅恪在香港大學任教兩年。他是在香港教授唐史的第一人。</a:t>
            </a:r>
            <a:endPar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spcBef>
                <a:spcPct val="0"/>
              </a:spcBef>
              <a:buClrTx/>
              <a:buSzTx/>
              <a:buNone/>
            </a:pP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有關香港大學中文學院的發展，參看</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http://web.chinese.hku.hk/main/school-history/</a:t>
            </a:r>
          </a:p>
          <a:p>
            <a:pPr marL="457200" indent="-457200">
              <a:spcBef>
                <a:spcPct val="0"/>
              </a:spcBef>
              <a:buClrTx/>
              <a:buSzTx/>
            </a:pPr>
            <a:endPar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spcBef>
                <a:spcPct val="0"/>
              </a:spcBef>
              <a:buClrTx/>
              <a:buSzTx/>
            </a:pP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在</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1949</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年，錢穆先生以自己的哲學文化觀念討論中西文化，整理並闡揚中華傳統文化。他與一群來自內地之學者創辦了新亞書院。新亞書院是香港中文大學的前身之一， 為香港培育了幾代國學人才。</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香港中文大學網頁 </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(https://www.cuhk.edu.hk/ugallery/tc/story/chien_mu.html)</a:t>
            </a:r>
            <a:endPar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spcBef>
                <a:spcPct val="0"/>
              </a:spcBef>
              <a:buClrTx/>
              <a:buSzTx/>
            </a:pPr>
            <a:endPar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spcBef>
                <a:spcPct val="0"/>
              </a:spcBef>
              <a:buClrTx/>
              <a:buSzTx/>
            </a:pP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饒宗頤教授出生於廣東潮州，治學於香港，揚名於國際。他主張「學入於藝、藝融於學」，並一生貫徹踐行，學藝雙擕，成就超卓。</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饒宗頤文化館 </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(https://www.jtia.hk/art-exhibition/)</a:t>
            </a:r>
          </a:p>
        </p:txBody>
      </p:sp>
      <p:sp>
        <p:nvSpPr>
          <p:cNvPr id="5" name="矩形: 圆角 5"/>
          <p:cNvSpPr/>
          <p:nvPr/>
        </p:nvSpPr>
        <p:spPr>
          <a:xfrm>
            <a:off x="232757" y="179770"/>
            <a:ext cx="1973263" cy="58760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
        <p:nvSpPr>
          <p:cNvPr id="2" name="Rectangle 1"/>
          <p:cNvSpPr/>
          <p:nvPr/>
        </p:nvSpPr>
        <p:spPr>
          <a:xfrm>
            <a:off x="3131126" y="160543"/>
            <a:ext cx="6096000" cy="769441"/>
          </a:xfrm>
          <a:prstGeom prst="rect">
            <a:avLst/>
          </a:prstGeom>
        </p:spPr>
        <p:txBody>
          <a:bodyPr>
            <a:spAutoFit/>
          </a:bodyPr>
          <a:lstStyle/>
          <a:p>
            <a:pPr algn="ctr"/>
            <a:r>
              <a:rPr lang="zh-TW" altLang="en-US" sz="4400" b="1" dirty="0">
                <a:latin typeface="DFKai-SB" panose="03000509000000000000" pitchFamily="65" charset="-120"/>
                <a:ea typeface="DFKai-SB" panose="03000509000000000000" pitchFamily="65" charset="-120"/>
              </a:rPr>
              <a:t>國學於香港</a:t>
            </a:r>
            <a:endParaRPr lang="en-US" sz="4400" b="1" dirty="0">
              <a:latin typeface="DFKai-SB" panose="03000509000000000000" pitchFamily="65" charset="-120"/>
              <a:ea typeface="DFKai-SB" panose="03000509000000000000" pitchFamily="65" charset="-120"/>
            </a:endParaRPr>
          </a:p>
        </p:txBody>
      </p:sp>
      <p:pic>
        <p:nvPicPr>
          <p:cNvPr id="3" name="Picture 2">
            <a:hlinkClick r:id="rId3"/>
          </p:cNvPr>
          <p:cNvPicPr>
            <a:picLocks noChangeAspect="1"/>
          </p:cNvPicPr>
          <p:nvPr/>
        </p:nvPicPr>
        <p:blipFill>
          <a:blip r:embed="rId4"/>
          <a:stretch>
            <a:fillRect/>
          </a:stretch>
        </p:blipFill>
        <p:spPr>
          <a:xfrm>
            <a:off x="8154784" y="6177167"/>
            <a:ext cx="1348087" cy="496113"/>
          </a:xfrm>
          <a:prstGeom prst="rect">
            <a:avLst/>
          </a:prstGeom>
          <a:ln w="38100" cmpd="sng">
            <a:solidFill>
              <a:srgbClr val="002060"/>
            </a:solidFill>
            <a:prstDash val="solid"/>
          </a:ln>
        </p:spPr>
      </p:pic>
      <p:sp>
        <p:nvSpPr>
          <p:cNvPr id="8" name="Rectangle 7"/>
          <p:cNvSpPr/>
          <p:nvPr/>
        </p:nvSpPr>
        <p:spPr>
          <a:xfrm>
            <a:off x="1314752" y="6269654"/>
            <a:ext cx="6132575" cy="400110"/>
          </a:xfrm>
          <a:prstGeom prst="rect">
            <a:avLst/>
          </a:prstGeom>
          <a:ln w="19050">
            <a:solidFill>
              <a:srgbClr val="0070C0"/>
            </a:solidFill>
          </a:ln>
        </p:spPr>
        <p:txBody>
          <a:bodyPr wrap="square">
            <a:spAutoFit/>
          </a:bodyPr>
          <a:lstStyle/>
          <a:p>
            <a:r>
              <a:rPr lang="zh-TW" altLang="en-US" sz="2000" dirty="0">
                <a:latin typeface="DFKai-SB" panose="03000509000000000000" pitchFamily="65" charset="-120"/>
                <a:ea typeface="DFKai-SB" panose="03000509000000000000" pitchFamily="65" charset="-120"/>
                <a:cs typeface="Times New Roman" panose="02020603050405020304" pitchFamily="18" charset="0"/>
              </a:rPr>
              <a:t>點擊圖像以認識更多國學大師饒宗頤教授的心經墨寶</a:t>
            </a:r>
            <a:endParaRPr lang="en-US" sz="2000" dirty="0">
              <a:latin typeface="Times New Roman" panose="02020603050405020304" pitchFamily="18" charset="0"/>
              <a:cs typeface="Times New Roman" panose="02020603050405020304" pitchFamily="18" charset="0"/>
            </a:endParaRPr>
          </a:p>
        </p:txBody>
      </p:sp>
      <p:sp>
        <p:nvSpPr>
          <p:cNvPr id="9" name="Left Arrow 8"/>
          <p:cNvSpPr/>
          <p:nvPr/>
        </p:nvSpPr>
        <p:spPr>
          <a:xfrm rot="10800000">
            <a:off x="7601550" y="6302771"/>
            <a:ext cx="332509" cy="27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標題 1"/>
          <p:cNvSpPr>
            <a:spLocks noGrp="1" noChangeArrowheads="1"/>
          </p:cNvSpPr>
          <p:nvPr>
            <p:ph type="title"/>
          </p:nvPr>
        </p:nvSpPr>
        <p:spPr>
          <a:xfrm>
            <a:off x="1461655" y="540674"/>
            <a:ext cx="8596313" cy="874713"/>
          </a:xfrm>
        </p:spPr>
        <p:txBody>
          <a:bodyPr>
            <a:normAutofit/>
          </a:bodyPr>
          <a:lstStyle/>
          <a:p>
            <a:pPr algn="ctr" eaLnBrk="1" hangingPunct="1"/>
            <a:r>
              <a:rPr lang="zh-TW" altLang="en-US" sz="4400" dirty="0">
                <a:solidFill>
                  <a:schemeClr val="tx1"/>
                </a:solidFill>
                <a:latin typeface="DFKai-SB" panose="03000509000000000000" pitchFamily="65" charset="-120"/>
                <a:ea typeface="DFKai-SB" panose="03000509000000000000" pitchFamily="65" charset="-120"/>
              </a:rPr>
              <a:t>晚清至</a:t>
            </a:r>
            <a:r>
              <a:rPr lang="en-US" altLang="zh-TW" sz="4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lang="zh-TW" altLang="en-US" sz="4400" dirty="0">
                <a:solidFill>
                  <a:schemeClr val="tx1"/>
                </a:solidFill>
                <a:latin typeface="DFKai-SB" panose="03000509000000000000" pitchFamily="65" charset="-120"/>
                <a:ea typeface="DFKai-SB" panose="03000509000000000000" pitchFamily="65" charset="-120"/>
              </a:rPr>
              <a:t>世紀前期的兩地關係</a:t>
            </a:r>
            <a:r>
              <a:rPr lang="en-US" altLang="zh-TW" sz="4400" dirty="0">
                <a:solidFill>
                  <a:schemeClr val="tx1"/>
                </a:solidFill>
                <a:latin typeface="DFKai-SB" panose="03000509000000000000" pitchFamily="65" charset="-120"/>
                <a:ea typeface="DFKai-SB" panose="03000509000000000000" pitchFamily="65" charset="-120"/>
              </a:rPr>
              <a:t>(</a:t>
            </a:r>
            <a:r>
              <a:rPr lang="zh-TW" altLang="en-US" sz="4400" dirty="0">
                <a:solidFill>
                  <a:schemeClr val="tx1"/>
                </a:solidFill>
                <a:latin typeface="DFKai-SB" panose="03000509000000000000" pitchFamily="65" charset="-120"/>
                <a:ea typeface="DFKai-SB" panose="03000509000000000000" pitchFamily="65" charset="-120"/>
              </a:rPr>
              <a:t>一</a:t>
            </a:r>
            <a:r>
              <a:rPr lang="en-US" altLang="zh-TW" sz="4400" dirty="0">
                <a:solidFill>
                  <a:schemeClr val="tx1"/>
                </a:solidFill>
                <a:latin typeface="DFKai-SB" panose="03000509000000000000" pitchFamily="65" charset="-120"/>
                <a:ea typeface="DFKai-SB" panose="03000509000000000000" pitchFamily="65" charset="-120"/>
              </a:rPr>
              <a:t>)</a:t>
            </a:r>
            <a:endParaRPr lang="en-US" altLang="zh-CN" sz="4400" dirty="0">
              <a:solidFill>
                <a:schemeClr val="tx1"/>
              </a:solidFill>
              <a:latin typeface="DFKai-SB" panose="03000509000000000000" pitchFamily="65" charset="-120"/>
              <a:ea typeface="DFKai-SB" panose="03000509000000000000" pitchFamily="65" charset="-120"/>
            </a:endParaRPr>
          </a:p>
        </p:txBody>
      </p:sp>
      <p:sp>
        <p:nvSpPr>
          <p:cNvPr id="37891" name="內容版面配置區 2"/>
          <p:cNvSpPr>
            <a:spLocks noGrp="1"/>
          </p:cNvSpPr>
          <p:nvPr>
            <p:ph idx="1"/>
          </p:nvPr>
        </p:nvSpPr>
        <p:spPr>
          <a:xfrm>
            <a:off x="692930" y="1931295"/>
            <a:ext cx="11028016" cy="3713047"/>
          </a:xfrm>
        </p:spPr>
        <p:txBody>
          <a:bodyPr/>
          <a:lstStyle/>
          <a:p>
            <a:pPr eaLnBrk="1" hangingPunct="1"/>
            <a:r>
              <a:rPr lang="zh-TW" altLang="en-US" sz="3600" dirty="0">
                <a:solidFill>
                  <a:schemeClr val="tx1"/>
                </a:solidFill>
                <a:latin typeface="DFKai-SB" panose="03000509000000000000" pitchFamily="65" charset="-120"/>
                <a:ea typeface="DFKai-SB" panose="03000509000000000000" pitchFamily="65" charset="-120"/>
              </a:rPr>
              <a:t>香港在英治之下仍然與內地保持緊密關係，尤其在商務、人口移動等方面互動頻繁。</a:t>
            </a:r>
            <a:endParaRPr lang="en-US" altLang="zh-TW" sz="3600" dirty="0">
              <a:solidFill>
                <a:schemeClr val="tx1"/>
              </a:solidFill>
              <a:latin typeface="DFKai-SB" panose="03000509000000000000" pitchFamily="65" charset="-120"/>
              <a:ea typeface="DFKai-SB" panose="03000509000000000000" pitchFamily="65" charset="-120"/>
            </a:endParaRPr>
          </a:p>
          <a:p>
            <a:pPr eaLnBrk="1" hangingPunct="1"/>
            <a:r>
              <a:rPr lang="zh-TW" altLang="en-US" sz="3600" dirty="0">
                <a:solidFill>
                  <a:schemeClr val="tx1"/>
                </a:solidFill>
                <a:latin typeface="DFKai-SB" panose="03000509000000000000" pitchFamily="65" charset="-120"/>
                <a:ea typeface="DFKai-SB" panose="03000509000000000000" pitchFamily="65" charset="-120"/>
              </a:rPr>
              <a:t>以辛亥革命運動為例</a:t>
            </a:r>
            <a:r>
              <a:rPr lang="zh-CN" altLang="en-US" sz="3600" dirty="0">
                <a:solidFill>
                  <a:schemeClr val="tx1"/>
                </a:solidFill>
                <a:latin typeface="DFKai-SB" panose="03000509000000000000" pitchFamily="65" charset="-120"/>
                <a:ea typeface="DFKai-SB" panose="03000509000000000000" pitchFamily="65" charset="-120"/>
              </a:rPr>
              <a:t>，</a:t>
            </a:r>
            <a:r>
              <a:rPr lang="zh-TW" altLang="en-US" sz="3600" dirty="0">
                <a:solidFill>
                  <a:schemeClr val="tx1"/>
                </a:solidFill>
                <a:latin typeface="DFKai-SB" panose="03000509000000000000" pitchFamily="65" charset="-120"/>
                <a:ea typeface="DFKai-SB" panose="03000509000000000000" pitchFamily="65" charset="-120"/>
              </a:rPr>
              <a:t>香港也擔當角色，最終推翻滿清政府。</a:t>
            </a:r>
            <a:endParaRPr lang="en-US" altLang="zh-TW" sz="3600" dirty="0">
              <a:solidFill>
                <a:schemeClr val="tx1"/>
              </a:solidFill>
              <a:latin typeface="DFKai-SB" panose="03000509000000000000" pitchFamily="65" charset="-120"/>
              <a:ea typeface="DFKai-SB" panose="03000509000000000000" pitchFamily="65" charset="-120"/>
            </a:endParaRPr>
          </a:p>
          <a:p>
            <a:pPr eaLnBrk="1" hangingPunct="1"/>
            <a:r>
              <a:rPr lang="zh-TW" altLang="en-US" sz="3600" dirty="0">
                <a:solidFill>
                  <a:schemeClr val="tx1"/>
                </a:solidFill>
                <a:latin typeface="DFKai-SB" panose="03000509000000000000" pitchFamily="65" charset="-120"/>
                <a:ea typeface="DFKai-SB" panose="03000509000000000000" pitchFamily="65" charset="-120"/>
              </a:rPr>
              <a:t>每逢內地發生大型天災，香港市民都熱心捐獻，協助內地同胞渡過難關。</a:t>
            </a:r>
          </a:p>
        </p:txBody>
      </p:sp>
      <p:sp>
        <p:nvSpPr>
          <p:cNvPr id="37892" name="灯片编号占位符 1"/>
          <p:cNvSpPr>
            <a:spLocks noGrp="1" noChangeArrowheads="1"/>
          </p:cNvSpPr>
          <p:nvPr>
            <p:ph type="sldNum" sz="quarter" idx="12"/>
          </p:nvPr>
        </p:nvSpPr>
        <p:spPr bwMode="auto">
          <a:xfrm>
            <a:off x="11011795" y="6258156"/>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376A802B-5D87-4BD3-AC5B-E3219EAC0A0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24</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481" y="1297653"/>
            <a:ext cx="10951644" cy="1926704"/>
          </a:xfrm>
        </p:spPr>
        <p:txBody>
          <a:bodyPr/>
          <a:lstStyle/>
          <a:p>
            <a:pPr eaLnBrk="1" hangingPunct="1"/>
            <a:r>
              <a:rPr lang="zh-TW" altLang="en-US" sz="3000" dirty="0">
                <a:solidFill>
                  <a:schemeClr val="tx1"/>
                </a:solidFill>
                <a:latin typeface="DFKai-SB" panose="03000509000000000000" pitchFamily="65" charset="-120"/>
                <a:ea typeface="DFKai-SB" panose="03000509000000000000" pitchFamily="65" charset="-120"/>
              </a:rPr>
              <a:t>日本侵華期間，香港市民出錢出力協助內地抗日。香港淪陷之後，市民組成的游擊隊堅持抗日，為香港抗戰勝利作出貢獻。</a:t>
            </a:r>
            <a:endParaRPr lang="en-US" altLang="zh-TW" sz="3000" dirty="0">
              <a:solidFill>
                <a:schemeClr val="tx1"/>
              </a:solidFill>
              <a:latin typeface="DFKai-SB" panose="03000509000000000000" pitchFamily="65" charset="-120"/>
              <a:ea typeface="DFKai-SB" panose="03000509000000000000" pitchFamily="65" charset="-120"/>
            </a:endParaRPr>
          </a:p>
          <a:p>
            <a:pPr eaLnBrk="1" hangingPunct="1"/>
            <a:r>
              <a:rPr lang="zh-TW" altLang="en-US" sz="3000" dirty="0">
                <a:solidFill>
                  <a:schemeClr val="tx1"/>
                </a:solidFill>
                <a:latin typeface="DFKai-SB" panose="03000509000000000000" pitchFamily="65" charset="-120"/>
                <a:ea typeface="DFKai-SB" panose="03000509000000000000" pitchFamily="65" charset="-120"/>
              </a:rPr>
              <a:t>戰後</a:t>
            </a:r>
            <a:r>
              <a:rPr lang="zh-CN" altLang="en-US" sz="3000" dirty="0">
                <a:solidFill>
                  <a:schemeClr val="tx1"/>
                </a:solidFill>
                <a:latin typeface="DFKai-SB" panose="03000509000000000000" pitchFamily="65" charset="-120"/>
                <a:ea typeface="DFKai-SB" panose="03000509000000000000" pitchFamily="65" charset="-120"/>
              </a:rPr>
              <a:t>當時的</a:t>
            </a:r>
            <a:r>
              <a:rPr lang="zh-TW" altLang="en-US" sz="3000" dirty="0">
                <a:solidFill>
                  <a:schemeClr val="tx1"/>
                </a:solidFill>
                <a:latin typeface="DFKai-SB" panose="03000509000000000000" pitchFamily="65" charset="-120"/>
                <a:ea typeface="DFKai-SB" panose="03000509000000000000" pitchFamily="65" charset="-120"/>
              </a:rPr>
              <a:t>國民政府計劃收回香港，可惜在英美聯手之下，香港被英國重佔。</a:t>
            </a:r>
            <a:endParaRPr lang="en-US" altLang="zh-TW" sz="3000" dirty="0">
              <a:solidFill>
                <a:schemeClr val="tx1"/>
              </a:solidFill>
              <a:latin typeface="DFKai-SB" panose="03000509000000000000" pitchFamily="65" charset="-120"/>
              <a:ea typeface="DFKai-SB" panose="03000509000000000000" pitchFamily="65" charset="-120"/>
            </a:endParaRPr>
          </a:p>
        </p:txBody>
      </p:sp>
      <p:sp>
        <p:nvSpPr>
          <p:cNvPr id="5" name="Slide Number Placeholder 4"/>
          <p:cNvSpPr>
            <a:spLocks noGrp="1"/>
          </p:cNvSpPr>
          <p:nvPr>
            <p:ph type="sldNum" sz="quarter" idx="12"/>
          </p:nvPr>
        </p:nvSpPr>
        <p:spPr>
          <a:xfrm>
            <a:off x="11188930" y="6199967"/>
            <a:ext cx="684212" cy="365125"/>
          </a:xfrm>
        </p:spPr>
        <p:txBody>
          <a:bodyPr/>
          <a:lstStyle/>
          <a:p>
            <a:pPr>
              <a:defRPr/>
            </a:pPr>
            <a:fld id="{1E82EA1A-0B5C-4167-AA98-638C5F15444B}" type="slidenum">
              <a:rPr lang="zh-CN" altLang="en-US" sz="1200" smtClean="0">
                <a:solidFill>
                  <a:schemeClr val="tx1"/>
                </a:solidFill>
              </a:rPr>
              <a:pPr>
                <a:defRPr/>
              </a:pPr>
              <a:t>25</a:t>
            </a:fld>
            <a:endParaRPr lang="en-US" altLang="zh-CN" sz="1200" dirty="0">
              <a:solidFill>
                <a:schemeClr val="tx1"/>
              </a:solidFill>
            </a:endParaRPr>
          </a:p>
        </p:txBody>
      </p:sp>
      <p:sp>
        <p:nvSpPr>
          <p:cNvPr id="6" name="標題 1"/>
          <p:cNvSpPr>
            <a:spLocks noGrp="1" noChangeArrowheads="1"/>
          </p:cNvSpPr>
          <p:nvPr>
            <p:ph type="title"/>
          </p:nvPr>
        </p:nvSpPr>
        <p:spPr>
          <a:xfrm>
            <a:off x="1592261" y="218903"/>
            <a:ext cx="9172719" cy="819007"/>
          </a:xfrm>
        </p:spPr>
        <p:txBody>
          <a:bodyPr>
            <a:noAutofit/>
          </a:bodyPr>
          <a:lstStyle/>
          <a:p>
            <a:pPr algn="ctr" eaLnBrk="1" hangingPunct="1"/>
            <a:r>
              <a:rPr lang="zh-TW" altLang="en-US" sz="4400" dirty="0">
                <a:solidFill>
                  <a:schemeClr val="tx1"/>
                </a:solidFill>
                <a:latin typeface="DFKai-SB" panose="03000509000000000000" pitchFamily="65" charset="-120"/>
                <a:ea typeface="DFKai-SB" panose="03000509000000000000" pitchFamily="65" charset="-120"/>
              </a:rPr>
              <a:t>晚清至</a:t>
            </a:r>
            <a:r>
              <a:rPr lang="en-US" altLang="zh-TW" sz="4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lang="zh-TW" altLang="en-US" sz="4400" dirty="0">
                <a:solidFill>
                  <a:schemeClr val="tx1"/>
                </a:solidFill>
                <a:latin typeface="DFKai-SB" panose="03000509000000000000" pitchFamily="65" charset="-120"/>
                <a:ea typeface="DFKai-SB" panose="03000509000000000000" pitchFamily="65" charset="-120"/>
              </a:rPr>
              <a:t>世紀前期的兩地關係</a:t>
            </a:r>
            <a:r>
              <a:rPr lang="en-US" altLang="zh-TW" sz="4400" dirty="0">
                <a:solidFill>
                  <a:schemeClr val="tx1"/>
                </a:solidFill>
                <a:latin typeface="DFKai-SB" panose="03000509000000000000" pitchFamily="65" charset="-120"/>
                <a:ea typeface="DFKai-SB" panose="03000509000000000000" pitchFamily="65" charset="-120"/>
              </a:rPr>
              <a:t>(</a:t>
            </a:r>
            <a:r>
              <a:rPr lang="zh-TW" altLang="en-US" sz="4400" dirty="0">
                <a:solidFill>
                  <a:schemeClr val="tx1"/>
                </a:solidFill>
                <a:latin typeface="DFKai-SB" panose="03000509000000000000" pitchFamily="65" charset="-120"/>
                <a:ea typeface="DFKai-SB" panose="03000509000000000000" pitchFamily="65" charset="-120"/>
              </a:rPr>
              <a:t>二</a:t>
            </a:r>
            <a:r>
              <a:rPr lang="en-US" altLang="zh-TW" sz="4400" dirty="0">
                <a:solidFill>
                  <a:schemeClr val="tx1"/>
                </a:solidFill>
                <a:latin typeface="DFKai-SB" panose="03000509000000000000" pitchFamily="65" charset="-120"/>
                <a:ea typeface="DFKai-SB" panose="03000509000000000000" pitchFamily="65" charset="-120"/>
              </a:rPr>
              <a:t>)</a:t>
            </a:r>
            <a:endParaRPr lang="en-US" altLang="zh-CN" sz="4400" dirty="0">
              <a:solidFill>
                <a:schemeClr val="tx1"/>
              </a:solidFill>
              <a:latin typeface="DFKai-SB" panose="03000509000000000000" pitchFamily="65" charset="-120"/>
              <a:ea typeface="DFKai-SB" panose="03000509000000000000" pitchFamily="65" charset="-120"/>
            </a:endParaRPr>
          </a:p>
        </p:txBody>
      </p:sp>
      <p:sp>
        <p:nvSpPr>
          <p:cNvPr id="2" name="Rectangle 1"/>
          <p:cNvSpPr/>
          <p:nvPr/>
        </p:nvSpPr>
        <p:spPr>
          <a:xfrm>
            <a:off x="777614" y="3384347"/>
            <a:ext cx="10411316" cy="3108543"/>
          </a:xfrm>
          <a:prstGeom prst="rect">
            <a:avLst/>
          </a:prstGeom>
          <a:ln w="38100">
            <a:solidFill>
              <a:srgbClr val="7030A0"/>
            </a:solidFill>
          </a:ln>
        </p:spPr>
        <p:txBody>
          <a:bodyPr wrap="square">
            <a:spAutoFit/>
          </a:bodyPr>
          <a:lstStyle/>
          <a:p>
            <a:pPr algn="ctr"/>
            <a:r>
              <a:rPr lang="zh-TW" altLang="en-US" sz="2800" dirty="0">
                <a:solidFill>
                  <a:srgbClr val="0070C0"/>
                </a:solidFill>
                <a:latin typeface="DFKai-SB" panose="03000509000000000000" pitchFamily="65" charset="-120"/>
                <a:ea typeface="DFKai-SB" panose="03000509000000000000" pitchFamily="65" charset="-120"/>
              </a:rPr>
              <a:t>活動</a:t>
            </a:r>
            <a:endParaRPr lang="en-US" altLang="zh-TW" sz="2800" dirty="0">
              <a:solidFill>
                <a:srgbClr val="0070C0"/>
              </a:solidFill>
              <a:latin typeface="DFKai-SB" panose="03000509000000000000" pitchFamily="65" charset="-120"/>
              <a:ea typeface="DFKai-SB" panose="03000509000000000000" pitchFamily="65" charset="-120"/>
            </a:endParaRPr>
          </a:p>
          <a:p>
            <a:pPr algn="just"/>
            <a:r>
              <a:rPr lang="zh-TW" altLang="en-US" sz="2800" dirty="0">
                <a:solidFill>
                  <a:srgbClr val="0070C0"/>
                </a:solidFill>
                <a:latin typeface="DFKai-SB" panose="03000509000000000000" pitchFamily="65" charset="-120"/>
                <a:ea typeface="DFKai-SB" panose="03000509000000000000" pitchFamily="65" charset="-120"/>
              </a:rPr>
              <a:t>廣東境內出現不少民間抗日組織，其中尤以中國共產黨領導的東江縱隊，以及由香港民間組成的港九獨立大隊最為家傳戶曉。這些組織對中國的抗戰勝利有着不可磨滅的貢獻。</a:t>
            </a:r>
            <a:endParaRPr lang="en-US" altLang="zh-TW" sz="2800" dirty="0">
              <a:solidFill>
                <a:srgbClr val="0070C0"/>
              </a:solidFill>
              <a:latin typeface="DFKai-SB" panose="03000509000000000000" pitchFamily="65" charset="-120"/>
              <a:ea typeface="DFKai-SB" panose="03000509000000000000" pitchFamily="65" charset="-120"/>
            </a:endParaRPr>
          </a:p>
          <a:p>
            <a:pPr algn="just"/>
            <a:endParaRPr lang="en-US" altLang="zh-TW" sz="2800" dirty="0">
              <a:solidFill>
                <a:srgbClr val="0070C0"/>
              </a:solidFill>
              <a:latin typeface="DFKai-SB" panose="03000509000000000000" pitchFamily="65" charset="-120"/>
              <a:ea typeface="DFKai-SB" panose="03000509000000000000" pitchFamily="65" charset="-120"/>
            </a:endParaRPr>
          </a:p>
          <a:p>
            <a:pPr algn="just"/>
            <a:r>
              <a:rPr lang="zh-TW" altLang="en-US" sz="2800" dirty="0">
                <a:solidFill>
                  <a:srgbClr val="0070C0"/>
                </a:solidFill>
                <a:latin typeface="DFKai-SB" panose="03000509000000000000" pitchFamily="65" charset="-120"/>
                <a:ea typeface="DFKai-SB" panose="03000509000000000000" pitchFamily="65" charset="-120"/>
              </a:rPr>
              <a:t>搜集相關資料認識上述抗日部隊的歷史及功績，從中可了解我們上一輩保家衛國、堅毅不屈的精神。</a:t>
            </a:r>
          </a:p>
        </p:txBody>
      </p:sp>
    </p:spTree>
    <p:extLst>
      <p:ext uri="{BB962C8B-B14F-4D97-AF65-F5344CB8AC3E}">
        <p14:creationId xmlns:p14="http://schemas.microsoft.com/office/powerpoint/2010/main" val="3385263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標題 1"/>
          <p:cNvSpPr>
            <a:spLocks noGrp="1" noChangeArrowheads="1"/>
          </p:cNvSpPr>
          <p:nvPr>
            <p:ph type="title"/>
          </p:nvPr>
        </p:nvSpPr>
        <p:spPr>
          <a:xfrm>
            <a:off x="1898045" y="503264"/>
            <a:ext cx="7886700" cy="766762"/>
          </a:xfrm>
        </p:spPr>
        <p:txBody>
          <a:bodyPr>
            <a:normAutofit/>
          </a:bodyPr>
          <a:lstStyle/>
          <a:p>
            <a:pPr algn="ctr" eaLnBrk="1" hangingPunct="1"/>
            <a:r>
              <a:rPr lang="zh-TW" altLang="en-US" sz="4400" dirty="0">
                <a:solidFill>
                  <a:schemeClr val="tx1"/>
                </a:solidFill>
                <a:latin typeface="DFKai-SB" panose="03000509000000000000" pitchFamily="65" charset="-120"/>
                <a:ea typeface="DFKai-SB" panose="03000509000000000000" pitchFamily="65" charset="-120"/>
              </a:rPr>
              <a:t>抗日救國運動中的香港</a:t>
            </a:r>
          </a:p>
        </p:txBody>
      </p:sp>
      <p:sp>
        <p:nvSpPr>
          <p:cNvPr id="38915" name="內容版面配置區 2"/>
          <p:cNvSpPr>
            <a:spLocks noGrp="1" noChangeArrowheads="1"/>
          </p:cNvSpPr>
          <p:nvPr>
            <p:ph idx="1"/>
          </p:nvPr>
        </p:nvSpPr>
        <p:spPr>
          <a:xfrm>
            <a:off x="767484" y="1553773"/>
            <a:ext cx="10907960" cy="4770885"/>
          </a:xfrm>
        </p:spPr>
        <p:txBody>
          <a:bodyPr/>
          <a:lstStyle/>
          <a:p>
            <a:pPr eaLnBrk="1" hangingPunct="1"/>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抗戰時期，香港成為抗日救亡運動的活動中心之一。</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1938</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月，廖承志、潘漢年領導的八路軍駐香港辦事處在港建立。</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1938</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6</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14</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日，保衛中國同盟在香港宣告成立。</a:t>
            </a:r>
            <a:endPar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1938</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年，香港發起「八一三」救國獻金運動，取得了獻金百萬的成績。</a:t>
            </a:r>
            <a:endPar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香港民眾援助祖國抗戰的另一種形式是組織救護隊、回鄉服務團等。抗戰期間，不少知名文化人士，</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鄒韜奮、茅盾、夏衍、范長江、張鐵生</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等等，來到香港促進了抗日文化宣傳活動的開展。</a:t>
            </a:r>
            <a:endPar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marL="0" indent="0" eaLnBrk="1" hangingPunct="1">
              <a:buNone/>
            </a:pP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新華網</a:t>
            </a:r>
            <a:r>
              <a:rPr lang="en-US" altLang="zh-TW" sz="1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 (http://www.xinhuanet.com/mil/2020-07/05/c_1210688041.htm) </a:t>
            </a:r>
            <a:endParaRPr lang="zh-TW" altLang="en-US" sz="1400" strike="sngStrike"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8916" name="灯片编号占位符 1"/>
          <p:cNvSpPr>
            <a:spLocks noGrp="1" noChangeArrowheads="1"/>
          </p:cNvSpPr>
          <p:nvPr>
            <p:ph type="sldNum" sz="quarter" idx="12"/>
          </p:nvPr>
        </p:nvSpPr>
        <p:spPr bwMode="auto">
          <a:xfrm>
            <a:off x="10862166" y="622490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833CD701-AB6D-4274-821E-10A895194481}"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26</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5" name="矩形: 圆角 5"/>
          <p:cNvSpPr/>
          <p:nvPr/>
        </p:nvSpPr>
        <p:spPr>
          <a:xfrm>
            <a:off x="320588" y="295716"/>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標題 1"/>
          <p:cNvSpPr>
            <a:spLocks noGrp="1" noChangeArrowheads="1"/>
          </p:cNvSpPr>
          <p:nvPr>
            <p:ph type="title" idx="4294967295"/>
          </p:nvPr>
        </p:nvSpPr>
        <p:spPr>
          <a:xfrm>
            <a:off x="410094" y="389390"/>
            <a:ext cx="10972800" cy="988989"/>
          </a:xfrm>
        </p:spPr>
        <p:txBody>
          <a:bodyPr>
            <a:spAutoFit/>
          </a:bodyPr>
          <a:lstStyle/>
          <a:p>
            <a:pPr algn="ctr">
              <a:lnSpc>
                <a:spcPct val="150000"/>
              </a:lnSpc>
            </a:pPr>
            <a:r>
              <a:rPr lang="zh-TW" altLang="en-US" sz="4400" b="1" dirty="0">
                <a:solidFill>
                  <a:schemeClr val="tx1"/>
                </a:solidFill>
                <a:latin typeface="DFKai-SB" panose="03000509000000000000" pitchFamily="65" charset="-120"/>
                <a:ea typeface="DFKai-SB" panose="03000509000000000000" pitchFamily="65" charset="-120"/>
              </a:rPr>
              <a:t>香港抗日重大事件舉隅</a:t>
            </a:r>
            <a:endParaRPr lang="en-US" altLang="zh-CN" sz="4400" b="1" dirty="0">
              <a:solidFill>
                <a:schemeClr val="tx1"/>
              </a:solidFill>
              <a:latin typeface="DFKai-SB" panose="03000509000000000000" pitchFamily="65" charset="-120"/>
              <a:ea typeface="DFKai-SB" panose="03000509000000000000" pitchFamily="65" charset="-120"/>
            </a:endParaRPr>
          </a:p>
        </p:txBody>
      </p:sp>
      <p:sp>
        <p:nvSpPr>
          <p:cNvPr id="39947" name="文本框 38"/>
          <p:cNvSpPr txBox="1">
            <a:spLocks noChangeArrowheads="1"/>
          </p:cNvSpPr>
          <p:nvPr/>
        </p:nvSpPr>
        <p:spPr bwMode="auto">
          <a:xfrm>
            <a:off x="934187" y="2587447"/>
            <a:ext cx="4859784" cy="181588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1941</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12</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月</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7</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日太平洋戰爭爆發，次日日軍越過深圳河進攻新界。</a:t>
            </a: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英軍僅抵抗了</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十八天，</a:t>
            </a: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便</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宣告投降。</a:t>
            </a:r>
          </a:p>
        </p:txBody>
      </p:sp>
      <p:sp>
        <p:nvSpPr>
          <p:cNvPr id="39948" name="文本框 39"/>
          <p:cNvSpPr txBox="1">
            <a:spLocks noChangeArrowheads="1"/>
          </p:cNvSpPr>
          <p:nvPr/>
        </p:nvSpPr>
        <p:spPr bwMode="auto">
          <a:xfrm>
            <a:off x="3739169" y="4811600"/>
            <a:ext cx="4864504" cy="1384995"/>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zh-TW" altLang="en-US" sz="2800" dirty="0">
                <a:solidFill>
                  <a:srgbClr val="000000"/>
                </a:solidFill>
                <a:latin typeface="DFKai-SB" panose="03000509000000000000" pitchFamily="65" charset="-120"/>
                <a:ea typeface="DFKai-SB" panose="03000509000000000000" pitchFamily="65" charset="-120"/>
                <a:sym typeface="Calibri" panose="020F0502020204030204" pitchFamily="34" charset="0"/>
              </a:rPr>
              <a:t>香港淪陷之後，中國共產黨領導的抗日游擊隊港九獨立大隊一直在香港組織抗日行動。</a:t>
            </a:r>
          </a:p>
        </p:txBody>
      </p:sp>
      <p:sp>
        <p:nvSpPr>
          <p:cNvPr id="39949" name="文本框 40"/>
          <p:cNvSpPr txBox="1">
            <a:spLocks noChangeArrowheads="1"/>
          </p:cNvSpPr>
          <p:nvPr/>
        </p:nvSpPr>
        <p:spPr bwMode="auto">
          <a:xfrm>
            <a:off x="6514710" y="2053187"/>
            <a:ext cx="4473575" cy="181588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1942</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年，抗日游擊隊展開「秘密大營救」，將滯留香港約</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800</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名政軍界、文化界等人士連同家屬護送到內地。</a:t>
            </a:r>
          </a:p>
        </p:txBody>
      </p:sp>
      <p:sp>
        <p:nvSpPr>
          <p:cNvPr id="27" name="灯片编号占位符 1"/>
          <p:cNvSpPr>
            <a:spLocks noGrp="1" noChangeArrowheads="1"/>
          </p:cNvSpPr>
          <p:nvPr>
            <p:ph type="sldNum" sz="quarter" idx="12"/>
          </p:nvPr>
        </p:nvSpPr>
        <p:spPr bwMode="auto">
          <a:xfrm>
            <a:off x="10862166" y="622490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833CD701-AB6D-4274-821E-10A895194481}"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27</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28" name="矩形: 圆角 5"/>
          <p:cNvSpPr/>
          <p:nvPr/>
        </p:nvSpPr>
        <p:spPr>
          <a:xfrm>
            <a:off x="320588" y="295716"/>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標題 1"/>
          <p:cNvSpPr>
            <a:spLocks noGrp="1" noChangeArrowheads="1"/>
          </p:cNvSpPr>
          <p:nvPr>
            <p:ph type="title"/>
          </p:nvPr>
        </p:nvSpPr>
        <p:spPr>
          <a:xfrm>
            <a:off x="1274748" y="392720"/>
            <a:ext cx="8596312" cy="808038"/>
          </a:xfrm>
        </p:spPr>
        <p:txBody>
          <a:bodyPr>
            <a:normAutofit/>
          </a:bodyPr>
          <a:lstStyle/>
          <a:p>
            <a:pPr algn="ctr" eaLnBrk="1" hangingPunct="1"/>
            <a:r>
              <a:rPr lang="zh-TW" altLang="en-US" sz="4400" dirty="0">
                <a:solidFill>
                  <a:schemeClr val="tx1"/>
                </a:solidFill>
                <a:latin typeface="DFKai-SB" panose="03000509000000000000" pitchFamily="65" charset="-120"/>
                <a:ea typeface="DFKai-SB" panose="03000509000000000000" pitchFamily="65" charset="-120"/>
              </a:rPr>
              <a:t>戰後至今的兩地關係</a:t>
            </a:r>
            <a:endParaRPr lang="en-US" altLang="zh-CN" sz="4400" dirty="0">
              <a:solidFill>
                <a:schemeClr val="tx1"/>
              </a:solidFill>
              <a:latin typeface="DFKai-SB" panose="03000509000000000000" pitchFamily="65" charset="-120"/>
              <a:ea typeface="DFKai-SB" panose="03000509000000000000" pitchFamily="65" charset="-120"/>
            </a:endParaRPr>
          </a:p>
        </p:txBody>
      </p:sp>
      <p:sp>
        <p:nvSpPr>
          <p:cNvPr id="40963" name="內容版面配置區 2"/>
          <p:cNvSpPr>
            <a:spLocks noGrp="1" noChangeArrowheads="1"/>
          </p:cNvSpPr>
          <p:nvPr>
            <p:ph idx="1"/>
          </p:nvPr>
        </p:nvSpPr>
        <p:spPr>
          <a:xfrm>
            <a:off x="668742" y="1531043"/>
            <a:ext cx="11185208" cy="3780790"/>
          </a:xfrm>
        </p:spPr>
        <p:txBody>
          <a:bodyPr/>
          <a:lstStyle/>
          <a:p>
            <a:pPr eaLnBrk="1" hangingPunct="1"/>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1949</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年後，韓戰與聯合國對中國實施禁運為香港航運工業的發展提供機遇。香港商人與船東利用不同渠道與中國進行貿易。香港扮演中國對外</a:t>
            </a:r>
            <a:r>
              <a:rPr lang="zh-TW" altLang="en-US" sz="3600" dirty="0">
                <a:solidFill>
                  <a:schemeClr val="tx1"/>
                </a:solidFill>
                <a:latin typeface="DFKai-SB" panose="03000509000000000000" pitchFamily="65" charset="-120"/>
                <a:ea typeface="DFKai-SB" panose="03000509000000000000" pitchFamily="65" charset="-120"/>
              </a:rPr>
              <a:t>視窗的角色，中國內地則為香港提供食水、糧食、原材料，支持香港社會穩定發展。</a:t>
            </a:r>
            <a:endParaRPr lang="en-US" altLang="zh-TW" sz="3600" dirty="0">
              <a:solidFill>
                <a:schemeClr val="tx1"/>
              </a:solidFill>
              <a:latin typeface="DFKai-SB" panose="03000509000000000000" pitchFamily="65" charset="-120"/>
              <a:ea typeface="DFKai-SB" panose="03000509000000000000" pitchFamily="65" charset="-120"/>
            </a:endParaRPr>
          </a:p>
          <a:p>
            <a:pPr eaLnBrk="1" hangingPunct="1"/>
            <a:r>
              <a:rPr lang="zh-TW" altLang="en-US" sz="3600" dirty="0">
                <a:solidFill>
                  <a:schemeClr val="tx1"/>
                </a:solidFill>
                <a:latin typeface="DFKai-SB" panose="03000509000000000000" pitchFamily="65" charset="-120"/>
                <a:ea typeface="DFKai-SB" panose="03000509000000000000" pitchFamily="65" charset="-120"/>
              </a:rPr>
              <a:t>改革開放之後，兩地關係更形密切。</a:t>
            </a:r>
            <a:endParaRPr lang="en-US" altLang="zh-TW" sz="3600" dirty="0">
              <a:solidFill>
                <a:schemeClr val="tx1"/>
              </a:solidFill>
              <a:latin typeface="DFKai-SB" panose="03000509000000000000" pitchFamily="65" charset="-120"/>
              <a:ea typeface="DFKai-SB" panose="03000509000000000000" pitchFamily="65" charset="-120"/>
            </a:endParaRPr>
          </a:p>
          <a:p>
            <a:pPr marL="0" indent="0" eaLnBrk="1" hangingPunct="1">
              <a:buNone/>
            </a:pPr>
            <a:endParaRPr lang="en-US" altLang="zh-TW" sz="1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0964" name="灯片编号占位符 1"/>
          <p:cNvSpPr>
            <a:spLocks noGrp="1" noChangeArrowheads="1"/>
          </p:cNvSpPr>
          <p:nvPr>
            <p:ph type="sldNum" sz="quarter" idx="12"/>
          </p:nvPr>
        </p:nvSpPr>
        <p:spPr bwMode="auto">
          <a:xfrm>
            <a:off x="10693083" y="6165158"/>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847EC859-B0CA-4E1B-8D83-5F01E4064471}"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28</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2" name="Rectangle 1"/>
          <p:cNvSpPr/>
          <p:nvPr/>
        </p:nvSpPr>
        <p:spPr>
          <a:xfrm>
            <a:off x="903316" y="5493065"/>
            <a:ext cx="7650480" cy="923330"/>
          </a:xfrm>
          <a:prstGeom prst="rect">
            <a:avLst/>
          </a:prstGeom>
          <a:ln w="12700">
            <a:solidFill>
              <a:srgbClr val="FF0000"/>
            </a:solidFill>
          </a:ln>
        </p:spPr>
        <p:txBody>
          <a:bodyPr wrap="square">
            <a:spAutoFit/>
          </a:bodyPr>
          <a:lstStyle/>
          <a:p>
            <a:pPr marL="0" indent="0" eaLnBrk="1" hangingPunct="1">
              <a:buNone/>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有關禁運與工業化的發展，可閱讀以下資料</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p>
          <a:p>
            <a:pPr marL="0" indent="0" eaLnBrk="1" hangingPunct="1">
              <a:buNone/>
            </a:pP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marL="0" indent="0" eaLnBrk="1" hangingPunct="1">
              <a:buNone/>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海事處</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https://www.mardep.gov.hk/theme/port_hk/hk/p1ch6_1.html</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標題 4"/>
          <p:cNvSpPr>
            <a:spLocks noGrp="1" noChangeArrowheads="1"/>
          </p:cNvSpPr>
          <p:nvPr>
            <p:ph type="title"/>
          </p:nvPr>
        </p:nvSpPr>
        <p:spPr>
          <a:xfrm>
            <a:off x="3626490" y="304800"/>
            <a:ext cx="4151312" cy="1325563"/>
          </a:xfrm>
        </p:spPr>
        <p:txBody>
          <a:bodyPr>
            <a:normAutofit/>
          </a:bodyPr>
          <a:lstStyle/>
          <a:p>
            <a:pPr eaLnBrk="1" hangingPunct="1"/>
            <a:r>
              <a:rPr lang="zh-TW" altLang="en-US" sz="4400" dirty="0">
                <a:solidFill>
                  <a:schemeClr val="tx1"/>
                </a:solidFill>
                <a:latin typeface="DFKai-SB" panose="03000509000000000000" pitchFamily="65" charset="-120"/>
                <a:ea typeface="DFKai-SB" panose="03000509000000000000" pitchFamily="65" charset="-120"/>
              </a:rPr>
              <a:t>東江水供應香港</a:t>
            </a:r>
          </a:p>
        </p:txBody>
      </p:sp>
      <p:sp>
        <p:nvSpPr>
          <p:cNvPr id="41987" name="內容版面配置區 2"/>
          <p:cNvSpPr>
            <a:spLocks noGrp="1" noChangeArrowheads="1"/>
          </p:cNvSpPr>
          <p:nvPr>
            <p:ph idx="1"/>
          </p:nvPr>
        </p:nvSpPr>
        <p:spPr>
          <a:xfrm>
            <a:off x="771524" y="1630362"/>
            <a:ext cx="5878658" cy="4454553"/>
          </a:xfrm>
        </p:spPr>
        <p:txBody>
          <a:bodyPr/>
          <a:lstStyle/>
          <a:p>
            <a:pPr eaLnBrk="1" hangingPunct="1"/>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香港淡水資源缺乏。隨著人口的急劇增長和工商業的發展，矛盾更加突出。</a:t>
            </a:r>
            <a:endPar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1963</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年香港出現</a:t>
            </a: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60</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年來最嚴重的水荒</a:t>
            </a:r>
            <a:r>
              <a:rPr lang="zh-CN"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香港政府宣布限制用水，每隔四天供水一次，每次四小時。</a:t>
            </a:r>
            <a:endPar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1988" name="灯片编号占位符 1"/>
          <p:cNvSpPr>
            <a:spLocks noGrp="1" noChangeArrowheads="1"/>
          </p:cNvSpPr>
          <p:nvPr>
            <p:ph type="sldNum" sz="quarter" idx="12"/>
          </p:nvPr>
        </p:nvSpPr>
        <p:spPr bwMode="auto">
          <a:xfrm>
            <a:off x="11125345" y="6283094"/>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78BB3E60-A11E-456A-9614-1D5B53BBA397}"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29</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41990" name="圖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693" y="1841262"/>
            <a:ext cx="3107609" cy="325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文字方塊 3"/>
          <p:cNvSpPr txBox="1">
            <a:spLocks noChangeArrowheads="1"/>
          </p:cNvSpPr>
          <p:nvPr/>
        </p:nvSpPr>
        <p:spPr bwMode="auto">
          <a:xfrm>
            <a:off x="7485841" y="5126889"/>
            <a:ext cx="307677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1963</a:t>
            </a:r>
            <a:r>
              <a:rPr lang="zh-TW"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年香港市民排隊輪水</a:t>
            </a:r>
            <a:endPar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8" name="矩形: 圆角 5"/>
          <p:cNvSpPr/>
          <p:nvPr/>
        </p:nvSpPr>
        <p:spPr>
          <a:xfrm>
            <a:off x="470217" y="395469"/>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灯片编号占位符 1"/>
          <p:cNvSpPr>
            <a:spLocks noGrp="1"/>
          </p:cNvSpPr>
          <p:nvPr>
            <p:ph type="sldNum" sz="quarter" idx="12"/>
          </p:nvPr>
        </p:nvSpPr>
        <p:spPr bwMode="auto">
          <a:xfrm>
            <a:off x="11097289" y="6266468"/>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42C54F57-68F7-44FC-943A-CDE51F901811}"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8195" name="内容占位符 2"/>
          <p:cNvSpPr>
            <a:spLocks noGrp="1" noChangeArrowheads="1"/>
          </p:cNvSpPr>
          <p:nvPr>
            <p:ph idx="4294967295"/>
          </p:nvPr>
        </p:nvSpPr>
        <p:spPr>
          <a:xfrm>
            <a:off x="1048414" y="842616"/>
            <a:ext cx="10048875" cy="4685347"/>
          </a:xfrm>
        </p:spPr>
        <p:txBody>
          <a:bodyPr/>
          <a:lstStyle/>
          <a:p>
            <a:pPr marL="0" indent="0" algn="ctr" eaLnBrk="1" hangingPunct="1">
              <a:lnSpc>
                <a:spcPct val="150000"/>
              </a:lnSpc>
              <a:buFont typeface="Arial" panose="020B0604020202020204" pitchFamily="34" charset="0"/>
              <a:buNone/>
            </a:pPr>
            <a:r>
              <a:rPr lang="zh-CN" altLang="en-US" sz="5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根源於中華文化</a:t>
            </a:r>
            <a:endParaRPr lang="en-US" altLang="zh-CN" sz="54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endParaRPr>
          </a:p>
          <a:p>
            <a:pPr marL="0" indent="0" eaLnBrk="1" hangingPunct="1">
              <a:lnSpc>
                <a:spcPct val="150000"/>
              </a:lnSpc>
              <a:buFont typeface="Arial" panose="020B0604020202020204" pitchFamily="34" charset="0"/>
              <a:buNone/>
            </a:pPr>
            <a:r>
              <a:rPr lang="zh-TW" altLang="en-US" sz="4000" dirty="0">
                <a:solidFill>
                  <a:schemeClr val="tx1"/>
                </a:solidFill>
                <a:latin typeface="DFKai-SB" panose="03000509000000000000" pitchFamily="65" charset="-120"/>
                <a:ea typeface="DFKai-SB" panose="03000509000000000000" pitchFamily="65" charset="-120"/>
              </a:rPr>
              <a:t>香港</a:t>
            </a:r>
            <a:r>
              <a:rPr lang="zh-CN" altLang="en-US" sz="4000" dirty="0">
                <a:solidFill>
                  <a:schemeClr val="tx1"/>
                </a:solidFill>
                <a:latin typeface="DFKai-SB" panose="03000509000000000000" pitchFamily="65" charset="-120"/>
                <a:ea typeface="DFKai-SB" panose="03000509000000000000" pitchFamily="65" charset="-120"/>
              </a:rPr>
              <a:t>的</a:t>
            </a:r>
            <a:r>
              <a:rPr lang="zh-TW" altLang="en-US" sz="4000" dirty="0">
                <a:solidFill>
                  <a:schemeClr val="tx1"/>
                </a:solidFill>
                <a:latin typeface="DFKai-SB" panose="03000509000000000000" pitchFamily="65" charset="-120"/>
                <a:ea typeface="DFKai-SB" panose="03000509000000000000" pitchFamily="65" charset="-120"/>
              </a:rPr>
              <a:t>社會</a:t>
            </a:r>
            <a:r>
              <a:rPr lang="zh-CN" altLang="en-US" sz="4000" dirty="0">
                <a:solidFill>
                  <a:schemeClr val="tx1"/>
                </a:solidFill>
                <a:latin typeface="DFKai-SB" panose="03000509000000000000" pitchFamily="65" charset="-120"/>
                <a:ea typeface="DFKai-SB" panose="03000509000000000000" pitchFamily="65" charset="-120"/>
              </a:rPr>
              <a:t>文化植根於中華文化，並</a:t>
            </a:r>
            <a:r>
              <a:rPr lang="zh-TW" altLang="en-US" sz="4000" dirty="0">
                <a:solidFill>
                  <a:schemeClr val="tx1"/>
                </a:solidFill>
                <a:latin typeface="DFKai-SB" panose="03000509000000000000" pitchFamily="65" charset="-120"/>
                <a:ea typeface="DFKai-SB" panose="03000509000000000000" pitchFamily="65" charset="-120"/>
              </a:rPr>
              <a:t>一直以中華文化為主體。同時，香港也被稱為多元文化薈萃的城市，</a:t>
            </a:r>
            <a:r>
              <a:rPr lang="zh-CN" altLang="en-US" sz="4000" dirty="0">
                <a:solidFill>
                  <a:schemeClr val="tx1"/>
                </a:solidFill>
                <a:latin typeface="DFKai-SB" panose="03000509000000000000" pitchFamily="65" charset="-120"/>
                <a:ea typeface="DFKai-SB" panose="03000509000000000000" pitchFamily="65" charset="-120"/>
              </a:rPr>
              <a:t>受</a:t>
            </a:r>
            <a:r>
              <a:rPr lang="zh-TW" altLang="en-US" sz="4000" dirty="0">
                <a:solidFill>
                  <a:schemeClr val="tx1"/>
                </a:solidFill>
                <a:latin typeface="DFKai-SB" panose="03000509000000000000" pitchFamily="65" charset="-120"/>
                <a:ea typeface="DFKai-SB" panose="03000509000000000000" pitchFamily="65" charset="-120"/>
              </a:rPr>
              <a:t>其他</a:t>
            </a:r>
            <a:r>
              <a:rPr lang="zh-CN" altLang="en-US" sz="4000" dirty="0">
                <a:solidFill>
                  <a:schemeClr val="tx1"/>
                </a:solidFill>
                <a:latin typeface="DFKai-SB" panose="03000509000000000000" pitchFamily="65" charset="-120"/>
                <a:ea typeface="DFKai-SB" panose="03000509000000000000" pitchFamily="65" charset="-120"/>
              </a:rPr>
              <a:t>文化的影響。</a:t>
            </a:r>
            <a:endParaRPr lang="en-US" altLang="zh-TW" sz="4000" dirty="0">
              <a:solidFill>
                <a:schemeClr val="tx1"/>
              </a:solidFill>
              <a:latin typeface="DFKai-SB" panose="03000509000000000000" pitchFamily="65" charset="-120"/>
              <a:ea typeface="DFKai-SB" panose="03000509000000000000" pitchFamily="65" charset="-120"/>
            </a:endParaRPr>
          </a:p>
          <a:p>
            <a:pPr marL="0" indent="0" eaLnBrk="1" hangingPunct="1">
              <a:lnSpc>
                <a:spcPct val="150000"/>
              </a:lnSpc>
              <a:buFont typeface="Arial" panose="020B0604020202020204" pitchFamily="34" charset="0"/>
              <a:buNone/>
            </a:pPr>
            <a:endParaRPr lang="zh-CN" altLang="en-US" dirty="0">
              <a:latin typeface="PMingLiU" panose="02020500000000000000" pitchFamily="18" charset="-120"/>
              <a:ea typeface="PMingLiU" panose="02020500000000000000" pitchFamily="18" charset="-12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内容占位符 2"/>
          <p:cNvSpPr>
            <a:spLocks noGrp="1" noChangeArrowheads="1"/>
          </p:cNvSpPr>
          <p:nvPr>
            <p:ph idx="1"/>
          </p:nvPr>
        </p:nvSpPr>
        <p:spPr>
          <a:xfrm>
            <a:off x="632092" y="1341974"/>
            <a:ext cx="7313082" cy="4878649"/>
          </a:xfrm>
        </p:spPr>
        <p:txBody>
          <a:bodyPr/>
          <a:lstStyle/>
          <a:p>
            <a:pPr eaLnBrk="1" hangingPunct="1"/>
            <a:r>
              <a:rPr lang="zh-CN"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中華總商會和工聯會曾多次向廣東省反映香港水荒的嚴重情況。為長遠解決香港的飲用水不足問題，時任國家總理周恩來下令修築東江</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深圳供水工程。</a:t>
            </a:r>
            <a:endPar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國家從援外資金中撥款</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3,584</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萬元，確保了工程的順利進行。</a:t>
            </a:r>
            <a:endPar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1963</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年為解決香港水荒，廣東省同意香港用油輪從珠江汲取淡水。</a:t>
            </a:r>
            <a:endPar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1970</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年代起，東江</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深圳供水工程三次進行擴建，累計耗資逾</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20</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億元。</a:t>
            </a:r>
          </a:p>
        </p:txBody>
      </p:sp>
      <p:sp>
        <p:nvSpPr>
          <p:cNvPr id="43011" name="灯片编号占位符 3"/>
          <p:cNvSpPr>
            <a:spLocks noGrp="1"/>
          </p:cNvSpPr>
          <p:nvPr>
            <p:ph type="sldNum" sz="quarter" idx="12"/>
          </p:nvPr>
        </p:nvSpPr>
        <p:spPr bwMode="auto">
          <a:xfrm>
            <a:off x="10928668" y="6208279"/>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4B932141-2E3F-4D4B-B935-92F2E1348833}"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30</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43012" name="圖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4554" y="1336005"/>
            <a:ext cx="2766854" cy="15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文字方塊 3"/>
          <p:cNvSpPr txBox="1">
            <a:spLocks noChangeArrowheads="1"/>
          </p:cNvSpPr>
          <p:nvPr/>
        </p:nvSpPr>
        <p:spPr bwMode="auto">
          <a:xfrm>
            <a:off x="8240315" y="3021227"/>
            <a:ext cx="36302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TW" altLang="en-US" sz="1600" dirty="0">
                <a:solidFill>
                  <a:srgbClr val="000000"/>
                </a:solidFill>
                <a:latin typeface="DFKai-SB" panose="03000509000000000000" pitchFamily="65" charset="-120"/>
                <a:ea typeface="DFKai-SB" panose="03000509000000000000" pitchFamily="65" charset="-120"/>
                <a:sym typeface="Calibri" panose="020F0502020204030204" pitchFamily="34" charset="0"/>
              </a:rPr>
              <a:t>深圳水庫是向香港供水的重要水源。</a:t>
            </a:r>
            <a:endParaRPr lang="en-US" altLang="zh-TW" sz="16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a:p>
            <a:pPr eaLnBrk="1" hangingPunct="1">
              <a:spcBef>
                <a:spcPct val="0"/>
              </a:spcBef>
              <a:buClrTx/>
              <a:buSzTx/>
              <a:buFontTx/>
              <a:buNone/>
            </a:pPr>
            <a:r>
              <a:rPr lang="zh-TW" altLang="en-US" sz="1600" dirty="0">
                <a:solidFill>
                  <a:srgbClr val="000000"/>
                </a:solidFill>
                <a:latin typeface="DFKai-SB" panose="03000509000000000000" pitchFamily="65" charset="-120"/>
                <a:ea typeface="DFKai-SB" panose="03000509000000000000" pitchFamily="65" charset="-120"/>
                <a:sym typeface="Calibri" panose="020F0502020204030204" pitchFamily="34" charset="0"/>
              </a:rPr>
              <a:t>圖為</a:t>
            </a:r>
            <a:r>
              <a:rPr lang="en-US" altLang="zh-TW"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1959</a:t>
            </a:r>
            <a:r>
              <a:rPr lang="zh-TW"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年深圳水庫修建的情景</a:t>
            </a:r>
            <a:r>
              <a:rPr lang="zh-TW" altLang="en-US" sz="1600" dirty="0">
                <a:solidFill>
                  <a:srgbClr val="000000"/>
                </a:solidFill>
                <a:latin typeface="DFKai-SB" panose="03000509000000000000" pitchFamily="65" charset="-120"/>
                <a:ea typeface="DFKai-SB" panose="03000509000000000000" pitchFamily="65" charset="-120"/>
                <a:sym typeface="Calibri" panose="020F0502020204030204" pitchFamily="34" charset="0"/>
              </a:rPr>
              <a:t>。</a:t>
            </a:r>
          </a:p>
        </p:txBody>
      </p:sp>
      <p:sp>
        <p:nvSpPr>
          <p:cNvPr id="7" name="標題 4"/>
          <p:cNvSpPr>
            <a:spLocks noGrp="1" noChangeArrowheads="1"/>
          </p:cNvSpPr>
          <p:nvPr>
            <p:ph type="title"/>
          </p:nvPr>
        </p:nvSpPr>
        <p:spPr>
          <a:xfrm>
            <a:off x="4018449" y="304800"/>
            <a:ext cx="5326317" cy="1325563"/>
          </a:xfrm>
        </p:spPr>
        <p:txBody>
          <a:bodyPr>
            <a:noAutofit/>
          </a:bodyPr>
          <a:lstStyle/>
          <a:p>
            <a:pPr eaLnBrk="1" hangingPunct="1"/>
            <a:r>
              <a:rPr lang="zh-TW" altLang="en-US" sz="4800" dirty="0">
                <a:solidFill>
                  <a:schemeClr val="tx1"/>
                </a:solidFill>
                <a:latin typeface="DFKai-SB" panose="03000509000000000000" pitchFamily="65" charset="-120"/>
                <a:ea typeface="DFKai-SB" panose="03000509000000000000" pitchFamily="65" charset="-120"/>
              </a:rPr>
              <a:t>東江水供應香港</a:t>
            </a:r>
          </a:p>
        </p:txBody>
      </p:sp>
      <p:pic>
        <p:nvPicPr>
          <p:cNvPr id="8" name="圖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7468" y="3590627"/>
            <a:ext cx="2749597" cy="19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3"/>
          <p:cNvSpPr txBox="1">
            <a:spLocks noChangeArrowheads="1"/>
          </p:cNvSpPr>
          <p:nvPr/>
        </p:nvSpPr>
        <p:spPr bwMode="auto">
          <a:xfrm>
            <a:off x="8240315" y="5545336"/>
            <a:ext cx="3246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TW" altLang="en-US" sz="1600" dirty="0">
                <a:solidFill>
                  <a:srgbClr val="000000"/>
                </a:solidFill>
                <a:latin typeface="DFKai-SB" panose="03000509000000000000" pitchFamily="65" charset="-120"/>
                <a:ea typeface="DFKai-SB" panose="03000509000000000000" pitchFamily="65" charset="-120"/>
                <a:sym typeface="Calibri" panose="020F0502020204030204" pitchFamily="34" charset="0"/>
              </a:rPr>
              <a:t>為接收深圳水庫來水，香港在</a:t>
            </a:r>
            <a:r>
              <a:rPr lang="en-US" altLang="zh-TW"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1960</a:t>
            </a:r>
            <a:r>
              <a:rPr lang="zh-TW" altLang="en-US" sz="1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年進行</a:t>
            </a:r>
            <a:r>
              <a:rPr lang="zh-TW" altLang="en-US" sz="1600" dirty="0">
                <a:solidFill>
                  <a:srgbClr val="000000"/>
                </a:solidFill>
                <a:latin typeface="DFKai-SB" panose="03000509000000000000" pitchFamily="65" charset="-120"/>
                <a:ea typeface="DFKai-SB" panose="03000509000000000000" pitchFamily="65" charset="-120"/>
                <a:sym typeface="Calibri" panose="020F0502020204030204" pitchFamily="34" charset="0"/>
              </a:rPr>
              <a:t>鋪設大型水管工程。</a:t>
            </a:r>
          </a:p>
        </p:txBody>
      </p:sp>
      <p:sp>
        <p:nvSpPr>
          <p:cNvPr id="10" name="矩形: 圆角 5"/>
          <p:cNvSpPr/>
          <p:nvPr/>
        </p:nvSpPr>
        <p:spPr>
          <a:xfrm>
            <a:off x="470217" y="395469"/>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圖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5603" y="2675417"/>
            <a:ext cx="3427122" cy="220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文字方塊 3"/>
          <p:cNvSpPr txBox="1">
            <a:spLocks noChangeArrowheads="1"/>
          </p:cNvSpPr>
          <p:nvPr/>
        </p:nvSpPr>
        <p:spPr bwMode="auto">
          <a:xfrm>
            <a:off x="1557987" y="4967968"/>
            <a:ext cx="462554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圖為廣東省代表、廣東省水利電力廳廳長劉兆倫</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右</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、香港副工務司兼水務局局長莫覲</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左</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在協議上簽字。協議規定每年供水量定為</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6,820</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萬立方米。水費標準為每一立方米人民幣</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角。</a:t>
            </a:r>
          </a:p>
        </p:txBody>
      </p:sp>
      <p:sp>
        <p:nvSpPr>
          <p:cNvPr id="46084" name="灯片编号占位符 1"/>
          <p:cNvSpPr>
            <a:spLocks noGrp="1" noChangeArrowheads="1"/>
          </p:cNvSpPr>
          <p:nvPr>
            <p:ph type="sldNum" sz="quarter" idx="12"/>
          </p:nvPr>
        </p:nvSpPr>
        <p:spPr bwMode="auto">
          <a:xfrm>
            <a:off x="11175221" y="6357908"/>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A6333BA5-407B-41F4-A6C6-FE077130DE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31</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6" name="標題 4"/>
          <p:cNvSpPr txBox="1">
            <a:spLocks noChangeArrowheads="1"/>
          </p:cNvSpPr>
          <p:nvPr/>
        </p:nvSpPr>
        <p:spPr>
          <a:xfrm>
            <a:off x="3694252" y="304800"/>
            <a:ext cx="5326317" cy="1325563"/>
          </a:xfrm>
          <a:prstGeom prst="rect">
            <a:avLst/>
          </a:prstGeom>
        </p:spPr>
        <p:txBody>
          <a:bodyPr>
            <a:noAutofit/>
          </a:bodyPr>
          <a:lstStyle>
            <a:lvl1pPr algn="l" defTabSz="457200" rtl="0" eaLnBrk="0" fontAlgn="base" hangingPunct="0">
              <a:spcBef>
                <a:spcPct val="0"/>
              </a:spcBef>
              <a:spcAft>
                <a:spcPct val="0"/>
              </a:spcAft>
              <a:defRPr sz="3600" kern="1200">
                <a:solidFill>
                  <a:schemeClr val="accent1"/>
                </a:solidFill>
                <a:latin typeface="+mj-lt"/>
                <a:ea typeface="Microsoft JhengHei" panose="020B0604030504040204" pitchFamily="34" charset="-120"/>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zh-TW" altLang="en-US" sz="4800" dirty="0">
                <a:solidFill>
                  <a:schemeClr val="tx1"/>
                </a:solidFill>
                <a:latin typeface="DFKai-SB" panose="03000509000000000000" pitchFamily="65" charset="-120"/>
                <a:ea typeface="DFKai-SB" panose="03000509000000000000" pitchFamily="65" charset="-120"/>
              </a:rPr>
              <a:t>東江水供應香港</a:t>
            </a:r>
          </a:p>
        </p:txBody>
      </p:sp>
      <p:sp>
        <p:nvSpPr>
          <p:cNvPr id="2" name="Rectangle 1"/>
          <p:cNvSpPr/>
          <p:nvPr/>
        </p:nvSpPr>
        <p:spPr>
          <a:xfrm>
            <a:off x="1197176" y="1349854"/>
            <a:ext cx="9750686" cy="1077218"/>
          </a:xfrm>
          <a:prstGeom prst="rect">
            <a:avLst/>
          </a:prstGeom>
        </p:spPr>
        <p:txBody>
          <a:bodyPr wrap="square">
            <a:spAutoFit/>
          </a:bodyPr>
          <a:lstStyle/>
          <a:p>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1964</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4</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月</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22</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日，</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關於從東江取水供給香港、九龍的協議</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在廣州舉行簽字儀式。</a:t>
            </a:r>
            <a:endParaRPr lang="en-US" sz="3200" dirty="0"/>
          </a:p>
        </p:txBody>
      </p:sp>
      <p:pic>
        <p:nvPicPr>
          <p:cNvPr id="8" name="圖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600" y="2491389"/>
            <a:ext cx="2362775" cy="289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961119" y="5524807"/>
            <a:ext cx="3088969" cy="1015663"/>
          </a:xfrm>
          <a:prstGeom prst="rect">
            <a:avLst/>
          </a:prstGeom>
        </p:spPr>
        <p:txBody>
          <a:bodyPr wrap="square">
            <a:spAutoFit/>
          </a:bodyPr>
          <a:lstStyle/>
          <a:p>
            <a:pPr eaLnBrk="1" hangingPunct="1"/>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「伊安德號」輪船運淡水返港後，工人用膠喉將水接駁到香港輸水系統。</a:t>
            </a:r>
          </a:p>
        </p:txBody>
      </p:sp>
      <p:sp>
        <p:nvSpPr>
          <p:cNvPr id="10" name="矩形: 圆角 5"/>
          <p:cNvSpPr/>
          <p:nvPr/>
        </p:nvSpPr>
        <p:spPr>
          <a:xfrm>
            <a:off x="470217" y="395469"/>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a:xfrm>
            <a:off x="665963" y="2221494"/>
            <a:ext cx="7680015" cy="4270952"/>
          </a:xfrm>
        </p:spPr>
        <p:txBody>
          <a:bodyPr/>
          <a:lstStyle/>
          <a:p>
            <a:r>
              <a:rPr lang="zh-CN" altLang="en-US" sz="2800" b="1" dirty="0">
                <a:solidFill>
                  <a:schemeClr val="tx1"/>
                </a:solidFill>
                <a:latin typeface="DFKai-SB" panose="03000509000000000000" pitchFamily="65" charset="-120"/>
                <a:ea typeface="DFKai-SB" panose="03000509000000000000" pitchFamily="65" charset="-120"/>
                <a:sym typeface="Calibri" panose="020F0502020204030204" pitchFamily="34" charset="0"/>
              </a:rPr>
              <a:t>關係：</a:t>
            </a:r>
            <a:br>
              <a:rPr lang="en-US" altLang="zh-TW" sz="2800" dirty="0">
                <a:latin typeface="DFKai-SB" panose="03000509000000000000" pitchFamily="65" charset="-120"/>
                <a:ea typeface="DFKai-SB" panose="03000509000000000000" pitchFamily="65" charset="-120"/>
              </a:rPr>
            </a:br>
            <a:r>
              <a:rPr lang="zh-TW" altLang="en-US" sz="2800" dirty="0">
                <a:solidFill>
                  <a:srgbClr val="6600FF"/>
                </a:solidFill>
                <a:latin typeface="DFKai-SB" panose="03000509000000000000" pitchFamily="65" charset="-120"/>
                <a:ea typeface="DFKai-SB" panose="03000509000000000000" pitchFamily="65" charset="-120"/>
              </a:rPr>
              <a:t>由內地向香港供水一事可見，</a:t>
            </a:r>
            <a:r>
              <a:rPr lang="zh-CN" altLang="en-US" sz="2800" dirty="0">
                <a:solidFill>
                  <a:srgbClr val="6600FF"/>
                </a:solidFill>
                <a:latin typeface="DFKai-SB" panose="03000509000000000000" pitchFamily="65" charset="-120"/>
                <a:ea typeface="DFKai-SB" panose="03000509000000000000" pitchFamily="65" charset="-120"/>
              </a:rPr>
              <a:t>國家</a:t>
            </a:r>
            <a:r>
              <a:rPr lang="zh-TW" altLang="en-US" sz="2800" dirty="0">
                <a:solidFill>
                  <a:srgbClr val="6600FF"/>
                </a:solidFill>
                <a:latin typeface="DFKai-SB" panose="03000509000000000000" pitchFamily="65" charset="-120"/>
                <a:ea typeface="DFKai-SB" panose="03000509000000000000" pitchFamily="65" charset="-120"/>
              </a:rPr>
              <a:t>眼見香港市民在生活上面對困難時，想盡辦法為</a:t>
            </a:r>
            <a:r>
              <a:rPr lang="zh-CN" altLang="en-US" sz="2800" dirty="0">
                <a:solidFill>
                  <a:srgbClr val="6600FF"/>
                </a:solidFill>
                <a:latin typeface="DFKai-SB" panose="03000509000000000000" pitchFamily="65" charset="-120"/>
                <a:ea typeface="DFKai-SB" panose="03000509000000000000" pitchFamily="65" charset="-120"/>
              </a:rPr>
              <a:t>香港</a:t>
            </a:r>
            <a:r>
              <a:rPr lang="zh-TW" altLang="en-US" sz="2800" dirty="0">
                <a:solidFill>
                  <a:srgbClr val="6600FF"/>
                </a:solidFill>
                <a:latin typeface="DFKai-SB" panose="03000509000000000000" pitchFamily="65" charset="-120"/>
                <a:ea typeface="DFKai-SB" panose="03000509000000000000" pitchFamily="65" charset="-120"/>
              </a:rPr>
              <a:t>解決困難，當中花了不少的人力、物力，可見</a:t>
            </a:r>
            <a:r>
              <a:rPr lang="zh-CN" altLang="en-US" sz="2800" dirty="0">
                <a:solidFill>
                  <a:srgbClr val="6600FF"/>
                </a:solidFill>
                <a:latin typeface="DFKai-SB" panose="03000509000000000000" pitchFamily="65" charset="-120"/>
                <a:ea typeface="DFKai-SB" panose="03000509000000000000" pitchFamily="65" charset="-120"/>
              </a:rPr>
              <a:t>國家</a:t>
            </a:r>
            <a:r>
              <a:rPr lang="zh-TW" altLang="en-US" sz="2800" dirty="0">
                <a:solidFill>
                  <a:srgbClr val="6600FF"/>
                </a:solidFill>
                <a:latin typeface="DFKai-SB" panose="03000509000000000000" pitchFamily="65" charset="-120"/>
                <a:ea typeface="DFKai-SB" panose="03000509000000000000" pitchFamily="65" charset="-120"/>
              </a:rPr>
              <a:t>十分關顧香港市民的需要。</a:t>
            </a:r>
            <a:br>
              <a:rPr lang="en-US" altLang="zh-TW" sz="2800" dirty="0">
                <a:solidFill>
                  <a:srgbClr val="6600FF"/>
                </a:solidFill>
                <a:latin typeface="DFKai-SB" panose="03000509000000000000" pitchFamily="65" charset="-120"/>
                <a:ea typeface="DFKai-SB" panose="03000509000000000000" pitchFamily="65" charset="-120"/>
              </a:rPr>
            </a:br>
            <a:br>
              <a:rPr lang="en-US" altLang="zh-TW" sz="2800" dirty="0">
                <a:solidFill>
                  <a:srgbClr val="6600FF"/>
                </a:solidFill>
                <a:latin typeface="DFKai-SB" panose="03000509000000000000" pitchFamily="65" charset="-120"/>
                <a:ea typeface="DFKai-SB" panose="03000509000000000000" pitchFamily="65" charset="-120"/>
              </a:rPr>
            </a:br>
            <a:r>
              <a:rPr lang="zh-TW" altLang="en-US" sz="2800" b="1" dirty="0">
                <a:solidFill>
                  <a:schemeClr val="tx1"/>
                </a:solidFill>
                <a:latin typeface="DFKai-SB" panose="03000509000000000000" pitchFamily="65" charset="-120"/>
                <a:ea typeface="DFKai-SB" panose="03000509000000000000" pitchFamily="65" charset="-120"/>
                <a:sym typeface="Calibri" panose="020F0502020204030204" pitchFamily="34" charset="0"/>
              </a:rPr>
              <a:t>相關例子</a:t>
            </a:r>
            <a:r>
              <a:rPr lang="zh-CN" altLang="en-US" sz="2800" b="1" dirty="0">
                <a:solidFill>
                  <a:schemeClr val="tx1"/>
                </a:solidFill>
                <a:latin typeface="DFKai-SB" panose="03000509000000000000" pitchFamily="65" charset="-120"/>
                <a:ea typeface="DFKai-SB" panose="03000509000000000000" pitchFamily="65" charset="-120"/>
                <a:sym typeface="Calibri" panose="020F0502020204030204" pitchFamily="34" charset="0"/>
              </a:rPr>
              <a:t>：</a:t>
            </a:r>
            <a:br>
              <a:rPr lang="en-US" altLang="zh-TW" sz="2800" dirty="0">
                <a:solidFill>
                  <a:schemeClr val="tx1"/>
                </a:solidFill>
                <a:latin typeface="DFKai-SB" panose="03000509000000000000" pitchFamily="65" charset="-120"/>
                <a:ea typeface="DFKai-SB" panose="03000509000000000000" pitchFamily="65" charset="-120"/>
              </a:rPr>
            </a:br>
            <a:r>
              <a:rPr lang="zh-TW" altLang="en-US" sz="2800" dirty="0">
                <a:solidFill>
                  <a:srgbClr val="6600FF"/>
                </a:solidFill>
                <a:latin typeface="DFKai-SB" panose="03000509000000000000" pitchFamily="65" charset="-120"/>
                <a:ea typeface="DFKai-SB" panose="03000509000000000000" pitchFamily="65" charset="-120"/>
              </a:rPr>
              <a:t>以對抗「</a:t>
            </a:r>
            <a:r>
              <a:rPr lang="en-US" altLang="zh-TW" sz="2800" dirty="0">
                <a:solidFill>
                  <a:srgbClr val="6600FF"/>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800" dirty="0">
                <a:solidFill>
                  <a:srgbClr val="6600FF"/>
                </a:solidFill>
                <a:latin typeface="Times New Roman" panose="02020603050405020304" pitchFamily="18" charset="0"/>
                <a:ea typeface="DFKai-SB" panose="03000509000000000000" pitchFamily="65" charset="-120"/>
                <a:cs typeface="Times New Roman" panose="02020603050405020304" pitchFamily="18" charset="0"/>
              </a:rPr>
              <a:t>冠狀病毒病</a:t>
            </a:r>
            <a:r>
              <a:rPr lang="zh-TW" altLang="en-US" sz="2800" dirty="0">
                <a:solidFill>
                  <a:srgbClr val="6600FF"/>
                </a:solidFill>
                <a:latin typeface="DFKai-SB" panose="03000509000000000000" pitchFamily="65" charset="-120"/>
                <a:ea typeface="DFKai-SB" panose="03000509000000000000" pitchFamily="65" charset="-120"/>
              </a:rPr>
              <a:t>」為例，</a:t>
            </a:r>
            <a:r>
              <a:rPr lang="zh-CN" altLang="en-US" sz="2800" dirty="0">
                <a:solidFill>
                  <a:srgbClr val="6600FF"/>
                </a:solidFill>
                <a:latin typeface="DFKai-SB" panose="03000509000000000000" pitchFamily="65" charset="-120"/>
                <a:ea typeface="DFKai-SB" panose="03000509000000000000" pitchFamily="65" charset="-120"/>
              </a:rPr>
              <a:t>中央</a:t>
            </a:r>
            <a:r>
              <a:rPr lang="zh-TW" altLang="en-US" sz="2800" dirty="0">
                <a:solidFill>
                  <a:srgbClr val="6600FF"/>
                </a:solidFill>
                <a:latin typeface="DFKai-SB" panose="03000509000000000000" pitchFamily="65" charset="-120"/>
                <a:ea typeface="DFKai-SB" panose="03000509000000000000" pitchFamily="65" charset="-120"/>
              </a:rPr>
              <a:t>政府應特區政府的要求，派遣實驗室檢測人員來港，協助推行與</a:t>
            </a:r>
            <a:r>
              <a:rPr lang="zh-CN" altLang="en-US" sz="2800" dirty="0">
                <a:solidFill>
                  <a:srgbClr val="6600FF"/>
                </a:solidFill>
                <a:latin typeface="DFKai-SB" panose="03000509000000000000" pitchFamily="65" charset="-120"/>
                <a:ea typeface="DFKai-SB" panose="03000509000000000000" pitchFamily="65" charset="-120"/>
              </a:rPr>
              <a:t>新型冠狀病毒</a:t>
            </a:r>
            <a:r>
              <a:rPr lang="zh-TW" altLang="en-US" sz="2800" dirty="0">
                <a:solidFill>
                  <a:srgbClr val="6600FF"/>
                </a:solidFill>
                <a:latin typeface="DFKai-SB" panose="03000509000000000000" pitchFamily="65" charset="-120"/>
                <a:ea typeface="DFKai-SB" panose="03000509000000000000" pitchFamily="65" charset="-120"/>
              </a:rPr>
              <a:t>有關的檢測工作</a:t>
            </a:r>
            <a:r>
              <a:rPr lang="zh-CN" altLang="en-US" sz="2800" dirty="0">
                <a:solidFill>
                  <a:srgbClr val="6600FF"/>
                </a:solidFill>
                <a:latin typeface="DFKai-SB" panose="03000509000000000000" pitchFamily="65" charset="-120"/>
                <a:ea typeface="DFKai-SB" panose="03000509000000000000" pitchFamily="65" charset="-120"/>
              </a:rPr>
              <a:t>。</a:t>
            </a:r>
            <a:endParaRPr lang="zh-HK" altLang="en-US" sz="2800" dirty="0">
              <a:solidFill>
                <a:srgbClr val="6600FF"/>
              </a:solidFill>
              <a:latin typeface="DFKai-SB" panose="03000509000000000000" pitchFamily="65" charset="-120"/>
              <a:ea typeface="DFKai-SB" panose="03000509000000000000" pitchFamily="65" charset="-120"/>
            </a:endParaRPr>
          </a:p>
        </p:txBody>
      </p:sp>
      <p:sp>
        <p:nvSpPr>
          <p:cNvPr id="48132" name="Slide Number Placeholder 3"/>
          <p:cNvSpPr>
            <a:spLocks noGrp="1" noChangeArrowheads="1"/>
          </p:cNvSpPr>
          <p:nvPr>
            <p:ph type="sldNum" sz="quarter" idx="12"/>
          </p:nvPr>
        </p:nvSpPr>
        <p:spPr bwMode="auto">
          <a:xfrm>
            <a:off x="11183534" y="6349596"/>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F50BC66D-DC06-44D7-AAC4-0E530788E040}" type="slidenum">
              <a:rPr lang="zh-CN" altLang="en-US" sz="1200">
                <a:solidFill>
                  <a:schemeClr val="tx1"/>
                </a:solidFill>
              </a:rPr>
              <a:pPr>
                <a:spcBef>
                  <a:spcPct val="0"/>
                </a:spcBef>
                <a:buClrTx/>
                <a:buSzTx/>
                <a:buFontTx/>
                <a:buNone/>
              </a:pPr>
              <a:t>32</a:t>
            </a:fld>
            <a:endParaRPr lang="en-US" altLang="zh-CN" sz="1200" dirty="0">
              <a:solidFill>
                <a:schemeClr val="tx1"/>
              </a:solidFill>
            </a:endParaRPr>
          </a:p>
        </p:txBody>
      </p:sp>
      <p:sp>
        <p:nvSpPr>
          <p:cNvPr id="4" name="標題 4"/>
          <p:cNvSpPr txBox="1">
            <a:spLocks noChangeArrowheads="1"/>
          </p:cNvSpPr>
          <p:nvPr/>
        </p:nvSpPr>
        <p:spPr>
          <a:xfrm>
            <a:off x="3577874" y="171797"/>
            <a:ext cx="5326317" cy="767542"/>
          </a:xfrm>
          <a:prstGeom prst="rect">
            <a:avLst/>
          </a:prstGeom>
        </p:spPr>
        <p:txBody>
          <a:bodyPr>
            <a:noAutofit/>
          </a:bodyPr>
          <a:lstStyle>
            <a:lvl1pPr algn="l" defTabSz="457200" rtl="0" eaLnBrk="0" fontAlgn="base" hangingPunct="0">
              <a:spcBef>
                <a:spcPct val="0"/>
              </a:spcBef>
              <a:spcAft>
                <a:spcPct val="0"/>
              </a:spcAft>
              <a:defRPr sz="3600" kern="1200">
                <a:solidFill>
                  <a:schemeClr val="accent1"/>
                </a:solidFill>
                <a:latin typeface="+mj-lt"/>
                <a:ea typeface="Microsoft JhengHei" panose="020B0604030504040204" pitchFamily="34" charset="-120"/>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ea typeface="Microsoft JhengHei"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lang="zh-TW" altLang="en-US" sz="4800" dirty="0">
                <a:solidFill>
                  <a:schemeClr val="tx1"/>
                </a:solidFill>
                <a:latin typeface="DFKai-SB" panose="03000509000000000000" pitchFamily="65" charset="-120"/>
                <a:ea typeface="DFKai-SB" panose="03000509000000000000" pitchFamily="65" charset="-120"/>
              </a:rPr>
              <a:t>東江水供應香港</a:t>
            </a:r>
          </a:p>
        </p:txBody>
      </p:sp>
      <p:sp>
        <p:nvSpPr>
          <p:cNvPr id="2" name="Rectangle 1"/>
          <p:cNvSpPr/>
          <p:nvPr/>
        </p:nvSpPr>
        <p:spPr>
          <a:xfrm>
            <a:off x="665963" y="1103363"/>
            <a:ext cx="10990766" cy="954107"/>
          </a:xfrm>
          <a:prstGeom prst="rect">
            <a:avLst/>
          </a:prstGeom>
          <a:ln w="28575">
            <a:solidFill>
              <a:srgbClr val="FFC000"/>
            </a:solidFill>
          </a:ln>
        </p:spPr>
        <p:txBody>
          <a:bodyPr wrap="square">
            <a:spAutoFit/>
          </a:bodyPr>
          <a:lstStyle/>
          <a:p>
            <a:r>
              <a:rPr lang="zh-CN" altLang="en-US" sz="2800" dirty="0">
                <a:latin typeface="DFKai-SB" panose="03000509000000000000" pitchFamily="65" charset="-120"/>
                <a:ea typeface="DFKai-SB" panose="03000509000000000000" pitchFamily="65" charset="-120"/>
                <a:sym typeface="Calibri" panose="020F0502020204030204" pitchFamily="34" charset="0"/>
              </a:rPr>
              <a:t>飲水思源，我們從這一事例可以看到內地與香港的關係是怎樣的？</a:t>
            </a:r>
            <a:endParaRPr lang="en-US" altLang="zh-CN" sz="2800" dirty="0">
              <a:latin typeface="DFKai-SB" panose="03000509000000000000" pitchFamily="65" charset="-120"/>
              <a:ea typeface="DFKai-SB" panose="03000509000000000000" pitchFamily="65" charset="-120"/>
              <a:sym typeface="Calibri" panose="020F0502020204030204" pitchFamily="34" charset="0"/>
            </a:endParaRPr>
          </a:p>
          <a:p>
            <a:r>
              <a:rPr lang="zh-CN" altLang="en-US" sz="2800" dirty="0">
                <a:latin typeface="DFKai-SB" panose="03000509000000000000" pitchFamily="65" charset="-120"/>
                <a:ea typeface="DFKai-SB" panose="03000509000000000000" pitchFamily="65" charset="-120"/>
                <a:sym typeface="Calibri" panose="020F0502020204030204" pitchFamily="34" charset="0"/>
              </a:rPr>
              <a:t>你還能舉出</a:t>
            </a:r>
            <a:r>
              <a:rPr lang="zh-TW" altLang="en-US" sz="2800" dirty="0">
                <a:latin typeface="DFKai-SB" panose="03000509000000000000" pitchFamily="65" charset="-120"/>
                <a:ea typeface="DFKai-SB" panose="03000509000000000000" pitchFamily="65" charset="-120"/>
                <a:sym typeface="Calibri" panose="020F0502020204030204" pitchFamily="34" charset="0"/>
              </a:rPr>
              <a:t>其他</a:t>
            </a:r>
            <a:r>
              <a:rPr lang="zh-CN" altLang="en-US" sz="2800" dirty="0">
                <a:latin typeface="DFKai-SB" panose="03000509000000000000" pitchFamily="65" charset="-120"/>
                <a:ea typeface="DFKai-SB" panose="03000509000000000000" pitchFamily="65" charset="-120"/>
                <a:sym typeface="Calibri" panose="020F0502020204030204" pitchFamily="34" charset="0"/>
              </a:rPr>
              <a:t>內地與香港緊密關係的事例嗎？</a:t>
            </a:r>
            <a:endParaRPr lang="en-US" sz="2800" dirty="0"/>
          </a:p>
        </p:txBody>
      </p:sp>
      <p:pic>
        <p:nvPicPr>
          <p:cNvPr id="6" name="圖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7413" y="2221494"/>
            <a:ext cx="3015078" cy="211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3"/>
          <p:cNvSpPr txBox="1">
            <a:spLocks noChangeArrowheads="1"/>
          </p:cNvSpPr>
          <p:nvPr/>
        </p:nvSpPr>
        <p:spPr bwMode="auto">
          <a:xfrm>
            <a:off x="8693174" y="4468129"/>
            <a:ext cx="29635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1965</a:t>
            </a: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a:t>
            </a: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a:t>
            </a: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月</a:t>
            </a: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27</a:t>
            </a: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日，東江</a:t>
            </a: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深圳供水首期工程竣工典禮在深圳塘頭廈舉行。該工程當年就向香港供水</a:t>
            </a: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6,000</a:t>
            </a: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萬立方米，佔當時香港全年用水量的三分之一。</a:t>
            </a:r>
          </a:p>
        </p:txBody>
      </p:sp>
      <p:sp>
        <p:nvSpPr>
          <p:cNvPr id="8" name="矩形: 圆角 5"/>
          <p:cNvSpPr/>
          <p:nvPr/>
        </p:nvSpPr>
        <p:spPr>
          <a:xfrm>
            <a:off x="403715" y="210287"/>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extLst>
      <p:ext uri="{BB962C8B-B14F-4D97-AF65-F5344CB8AC3E}">
        <p14:creationId xmlns:p14="http://schemas.microsoft.com/office/powerpoint/2010/main" val="212894064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a:xfrm>
            <a:off x="1737519" y="432060"/>
            <a:ext cx="7886700" cy="719137"/>
          </a:xfrm>
        </p:spPr>
        <p:txBody>
          <a:bodyPr/>
          <a:lstStyle/>
          <a:p>
            <a:pPr algn="ctr" eaLnBrk="1" hangingPunct="1"/>
            <a:r>
              <a:rPr lang="zh-TW" altLang="en-US" sz="4400" dirty="0">
                <a:solidFill>
                  <a:schemeClr val="tx1"/>
                </a:solidFill>
                <a:latin typeface="DFKai-SB" panose="03000509000000000000" pitchFamily="65" charset="-120"/>
                <a:ea typeface="DFKai-SB" panose="03000509000000000000" pitchFamily="65" charset="-120"/>
              </a:rPr>
              <a:t>物資上支持香港</a:t>
            </a:r>
            <a:endParaRPr lang="en-US" altLang="zh-CN" sz="4400" dirty="0">
              <a:solidFill>
                <a:schemeClr val="tx1"/>
              </a:solidFill>
              <a:latin typeface="DFKai-SB" panose="03000509000000000000" pitchFamily="65" charset="-120"/>
              <a:ea typeface="DFKai-SB" panose="03000509000000000000" pitchFamily="65" charset="-120"/>
            </a:endParaRPr>
          </a:p>
        </p:txBody>
      </p:sp>
      <p:sp>
        <p:nvSpPr>
          <p:cNvPr id="49155" name="Text Placeholder 2"/>
          <p:cNvSpPr>
            <a:spLocks noGrp="1"/>
          </p:cNvSpPr>
          <p:nvPr>
            <p:ph type="body" idx="1"/>
          </p:nvPr>
        </p:nvSpPr>
        <p:spPr>
          <a:xfrm>
            <a:off x="715962" y="1385367"/>
            <a:ext cx="10472969" cy="4558233"/>
          </a:xfrm>
        </p:spPr>
        <p:txBody>
          <a:bodyPr/>
          <a:lstStyle/>
          <a:p>
            <a:pPr marL="457200" indent="-457200" eaLnBrk="1" hangingPunct="1">
              <a:lnSpc>
                <a:spcPct val="90000"/>
              </a:lnSpc>
              <a:buFont typeface="Wingdings" panose="05000000000000000000" pitchFamily="2" charset="2"/>
              <a:buChar char="Ø"/>
            </a:pPr>
            <a:r>
              <a:rPr lang="zh-TW" altLang="en-US" sz="3000" dirty="0">
                <a:solidFill>
                  <a:schemeClr val="tx1"/>
                </a:solidFill>
                <a:latin typeface="DFKai-SB" panose="03000509000000000000" pitchFamily="65" charset="-120"/>
                <a:ea typeface="DFKai-SB" panose="03000509000000000000" pitchFamily="65" charset="-120"/>
              </a:rPr>
              <a:t>國家是香港食品、工業原料、燃料的重要來源。</a:t>
            </a:r>
          </a:p>
          <a:p>
            <a:pPr marL="457200" indent="-457200" eaLnBrk="1" hangingPunct="1">
              <a:lnSpc>
                <a:spcPct val="90000"/>
              </a:lnSpc>
              <a:buFont typeface="Wingdings" panose="05000000000000000000" pitchFamily="2" charset="2"/>
              <a:buChar char="Ø"/>
            </a:pPr>
            <a:r>
              <a:rPr lang="zh-TW" altLang="en-US" sz="3000" dirty="0">
                <a:solidFill>
                  <a:schemeClr val="tx1"/>
                </a:solidFill>
                <a:latin typeface="DFKai-SB" panose="03000509000000000000" pitchFamily="65" charset="-120"/>
                <a:ea typeface="DFKai-SB" panose="03000509000000000000" pitchFamily="65" charset="-120"/>
              </a:rPr>
              <a:t>為解決</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供應港澳鮮活商品運輸中的困難，從</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1962</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年起，</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國家</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安排三趟「供應港澳冷凍商品快運貨物列車」，每天分別由上海、鄭州、武漢（或長沙）開往深圳，再將貨物運往香港。除農曆正月初一以外，一年</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364</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天運送。史稱「三趟快車」。</a:t>
            </a:r>
          </a:p>
          <a:p>
            <a:pPr marL="457200" indent="-457200" eaLnBrk="1" hangingPunct="1">
              <a:lnSpc>
                <a:spcPct val="90000"/>
              </a:lnSpc>
              <a:buFont typeface="Wingdings" panose="05000000000000000000" pitchFamily="2" charset="2"/>
              <a:buChar char="Ø"/>
            </a:pP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華人民共和國建立初期，內地從經濟和民生上支持香港，是香港工業化取得成功的重要因素之一。內地產品穩定均衡的供應，使得香港的通貨膨脹率和勞動成本低於西方工業發達國家，提高了香港在國際市場的競爭力</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49156" name="灯片编号占位符 1"/>
          <p:cNvSpPr>
            <a:spLocks noGrp="1" noChangeArrowheads="1"/>
          </p:cNvSpPr>
          <p:nvPr>
            <p:ph type="sldNum" sz="quarter" idx="12"/>
          </p:nvPr>
        </p:nvSpPr>
        <p:spPr bwMode="auto">
          <a:xfrm>
            <a:off x="11188931" y="6332969"/>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Arial" panose="020B0604020202020204" pitchFamily="34" charset="0"/>
              <a:buNone/>
            </a:pPr>
            <a:fld id="{553D8017-C3D0-462A-96BA-9B155F51786D}" type="slidenum">
              <a:rPr lang="zh-CN" altLang="en-US" sz="1200">
                <a:solidFill>
                  <a:schemeClr val="tx1"/>
                </a:solidFill>
                <a:latin typeface="Arial" panose="020B0604020202020204" pitchFamily="34" charset="0"/>
                <a:ea typeface="SimSun" panose="02010600030101010101" pitchFamily="2" charset="-122"/>
                <a:sym typeface="Calibri" panose="020F0502020204030204" pitchFamily="34" charset="0"/>
              </a:rPr>
              <a:pPr>
                <a:spcBef>
                  <a:spcPct val="0"/>
                </a:spcBef>
                <a:buClrTx/>
                <a:buSzTx/>
                <a:buFont typeface="Arial" panose="020B0604020202020204" pitchFamily="34" charset="0"/>
                <a:buNone/>
              </a:pPr>
              <a:t>33</a:t>
            </a:fld>
            <a:endParaRPr lang="en-US" altLang="zh-CN" sz="1800" dirty="0">
              <a:solidFill>
                <a:schemeClr val="tx1"/>
              </a:solidFill>
              <a:latin typeface="Arial" panose="020B0604020202020204" pitchFamily="34" charset="0"/>
              <a:ea typeface="SimSun" panose="02010600030101010101" pitchFamily="2" charset="-122"/>
              <a:sym typeface="Calibri" panose="020F0502020204030204" pitchFamily="34" charset="0"/>
            </a:endParaRPr>
          </a:p>
        </p:txBody>
      </p:sp>
      <p:sp>
        <p:nvSpPr>
          <p:cNvPr id="5" name="矩形: 圆角 5"/>
          <p:cNvSpPr/>
          <p:nvPr/>
        </p:nvSpPr>
        <p:spPr>
          <a:xfrm>
            <a:off x="553344" y="312342"/>
            <a:ext cx="2143125" cy="690562"/>
          </a:xfrm>
          <a:prstGeom prst="roundRect">
            <a:avLst/>
          </a:prstGeom>
          <a:gradFill>
            <a:gsLst>
              <a:gs pos="18352">
                <a:srgbClr val="E3EA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defRPr/>
            </a:pPr>
            <a:r>
              <a:rPr lang="zh-TW" altLang="en-US" sz="3200" b="1" dirty="0">
                <a:solidFill>
                  <a:schemeClr val="tx1"/>
                </a:solidFill>
                <a:latin typeface="DFKai-SB" panose="03000509000000000000" pitchFamily="65" charset="-120"/>
                <a:ea typeface="DFKai-SB" panose="03000509000000000000" pitchFamily="65" charset="-120"/>
              </a:rPr>
              <a:t>參考</a:t>
            </a:r>
            <a:r>
              <a:rPr lang="zh-CN" altLang="en-US" sz="3200" b="1" dirty="0">
                <a:solidFill>
                  <a:schemeClr val="tx1"/>
                </a:solidFill>
                <a:latin typeface="DFKai-SB" panose="03000509000000000000" pitchFamily="65" charset="-120"/>
                <a:ea typeface="DFKai-SB" panose="03000509000000000000" pitchFamily="65" charset="-120"/>
              </a:rPr>
              <a:t>資料</a:t>
            </a:r>
          </a:p>
        </p:txBody>
      </p:sp>
    </p:spTree>
    <p:extLst>
      <p:ext uri="{BB962C8B-B14F-4D97-AF65-F5344CB8AC3E}">
        <p14:creationId xmlns:p14="http://schemas.microsoft.com/office/powerpoint/2010/main" val="193563647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a:xfrm>
            <a:off x="879952" y="1344150"/>
            <a:ext cx="10079138" cy="4889068"/>
          </a:xfrm>
        </p:spPr>
        <p:txBody>
          <a:bodyPr/>
          <a:lstStyle/>
          <a:p>
            <a:r>
              <a:rPr lang="en-US" altLang="zh-TW" sz="28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1. </a:t>
            </a:r>
            <a:r>
              <a:rPr lang="zh-TW" altLang="en-US" sz="28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請用具體的事例說明中西文化在香港融合。</a:t>
            </a:r>
            <a:br>
              <a:rPr lang="zh-TW" altLang="en-US" sz="28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b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港人在日常生活中，會以廣東語及英語溝通、以中文及英文書寫。根據</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法定語文條例</a:t>
            </a:r>
            <a:r>
              <a:rPr lang="en-US" altLang="zh-TW"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，在政府或公職人員與公眾人士之間的事務往來上以及在法院程序上，中文和英文均是香港的法定語文。</a:t>
            </a:r>
            <a:b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b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br>
            <a:r>
              <a:rPr lang="en-US" altLang="zh-TW" sz="28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2 .</a:t>
            </a:r>
            <a:r>
              <a:rPr lang="zh-TW" altLang="en-US" sz="28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你認為中西兼備的多元文化對香港的發展有甚麽影響？</a:t>
            </a:r>
            <a:br>
              <a:rPr lang="zh-TW" altLang="en-US" sz="280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br>
            <a:r>
              <a:rPr lang="zh-TW"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西兼備的多元文化令香港的社會更加多姿多采，因港人除了能承傳中華文化外，亦能在生活上不同層面，如節日、飲食、服飾等方面，融合不同地區的文化，從而認識並欣賞不同地區文化的內涵，提升國際視野，增強競爭力。</a:t>
            </a:r>
            <a:endParaRPr lang="zh-HK" altLang="en-US" sz="28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0180" name="Slide Number Placeholder 3"/>
          <p:cNvSpPr>
            <a:spLocks noGrp="1"/>
          </p:cNvSpPr>
          <p:nvPr>
            <p:ph type="sldNum" sz="quarter" idx="12"/>
          </p:nvPr>
        </p:nvSpPr>
        <p:spPr bwMode="auto">
          <a:xfrm>
            <a:off x="10959090" y="6233218"/>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Tx/>
              <a:buNone/>
            </a:pPr>
            <a:fld id="{D65303A7-F54B-49E0-9EDF-CF9A93F96480}" type="slidenum">
              <a:rPr lang="zh-CN" altLang="en-US" sz="1200" smtClean="0">
                <a:solidFill>
                  <a:schemeClr val="tx1"/>
                </a:solidFill>
                <a:ea typeface="STXinwei" panose="02010800040101010101" pitchFamily="2" charset="-122"/>
              </a:rPr>
              <a:pPr fontAlgn="base">
                <a:spcBef>
                  <a:spcPct val="0"/>
                </a:spcBef>
                <a:spcAft>
                  <a:spcPct val="0"/>
                </a:spcAft>
                <a:buClrTx/>
                <a:buSzTx/>
                <a:buFontTx/>
                <a:buNone/>
              </a:pPr>
              <a:t>34</a:t>
            </a:fld>
            <a:endParaRPr lang="en-US" altLang="zh-CN" sz="1200" dirty="0">
              <a:solidFill>
                <a:schemeClr val="tx1"/>
              </a:solidFill>
              <a:ea typeface="STXinwei" panose="02010800040101010101" pitchFamily="2" charset="-122"/>
            </a:endParaRPr>
          </a:p>
        </p:txBody>
      </p:sp>
      <p:sp>
        <p:nvSpPr>
          <p:cNvPr id="2" name="Rectangle 1"/>
          <p:cNvSpPr/>
          <p:nvPr/>
        </p:nvSpPr>
        <p:spPr>
          <a:xfrm>
            <a:off x="1416773" y="443035"/>
            <a:ext cx="8648521" cy="769441"/>
          </a:xfrm>
          <a:prstGeom prst="rect">
            <a:avLst/>
          </a:prstGeom>
        </p:spPr>
        <p:txBody>
          <a:bodyPr wrap="none">
            <a:spAutoFit/>
          </a:bodyPr>
          <a:lstStyle/>
          <a:p>
            <a:r>
              <a:rPr lang="zh-TW" altLang="en-US" sz="4400" dirty="0">
                <a:latin typeface="Times New Roman" panose="02020603050405020304" pitchFamily="18" charset="0"/>
                <a:ea typeface="DFKai-SB" panose="03000509000000000000" pitchFamily="65" charset="-120"/>
                <a:cs typeface="Times New Roman" panose="02020603050405020304" pitchFamily="18" charset="0"/>
              </a:rPr>
              <a:t>以中華文化為基礎的多元文化特徵</a:t>
            </a:r>
            <a:endParaRPr lang="en-US" sz="4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文本框 2"/>
          <p:cNvSpPr txBox="1">
            <a:spLocks noChangeArrowheads="1"/>
          </p:cNvSpPr>
          <p:nvPr/>
        </p:nvSpPr>
        <p:spPr bwMode="auto">
          <a:xfrm>
            <a:off x="720436" y="1139170"/>
            <a:ext cx="1041655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74675"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a:lnSpc>
                <a:spcPct val="150000"/>
              </a:lnSpc>
              <a:spcBef>
                <a:spcPct val="0"/>
              </a:spcBef>
              <a:buClrTx/>
              <a:buSzTx/>
              <a:buFont typeface="Arial" panose="020B0604020202020204" pitchFamily="34" charset="0"/>
              <a:buNone/>
            </a:pP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國際化是香港衆多大學追求的目標，</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香港高等院校中海外僱員的比例很高</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。國際化的內涵包括：教師來自不同的國家和地區，學位受到國際承認，教學語言</a:t>
            </a:r>
            <a:r>
              <a:rPr lang="zh-TW"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重兩文三語</a:t>
            </a:r>
            <a:r>
              <a:rPr lang="zh-CN" altLang="en-US"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，國際學術交流頻繁。</a:t>
            </a:r>
            <a:endParaRPr lang="en-US" altLang="zh-CN" sz="32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endParaRPr>
          </a:p>
        </p:txBody>
      </p:sp>
      <p:sp>
        <p:nvSpPr>
          <p:cNvPr id="51203" name="文本框 11"/>
          <p:cNvSpPr txBox="1">
            <a:spLocks noChangeArrowheads="1"/>
          </p:cNvSpPr>
          <p:nvPr/>
        </p:nvSpPr>
        <p:spPr bwMode="auto">
          <a:xfrm>
            <a:off x="3659534" y="270678"/>
            <a:ext cx="40306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pPr>
            <a:r>
              <a:rPr lang="zh-CN"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教育的國際化</a:t>
            </a:r>
          </a:p>
        </p:txBody>
      </p:sp>
      <p:sp>
        <p:nvSpPr>
          <p:cNvPr id="7" name="灯片编号占位符 1"/>
          <p:cNvSpPr>
            <a:spLocks noGrp="1"/>
          </p:cNvSpPr>
          <p:nvPr>
            <p:ph type="sldNum" sz="quarter" idx="12"/>
          </p:nvPr>
        </p:nvSpPr>
        <p:spPr bwMode="auto">
          <a:xfrm>
            <a:off x="11136990" y="6191654"/>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35</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2" name="Picture 1">
            <a:hlinkClick r:id="rId2"/>
          </p:cNvPr>
          <p:cNvPicPr>
            <a:picLocks noChangeAspect="1"/>
          </p:cNvPicPr>
          <p:nvPr/>
        </p:nvPicPr>
        <p:blipFill>
          <a:blip r:embed="rId3"/>
          <a:stretch>
            <a:fillRect/>
          </a:stretch>
        </p:blipFill>
        <p:spPr>
          <a:xfrm>
            <a:off x="5792222" y="3782291"/>
            <a:ext cx="3543957" cy="1918828"/>
          </a:xfrm>
          <a:prstGeom prst="rect">
            <a:avLst/>
          </a:prstGeom>
        </p:spPr>
      </p:pic>
      <p:sp>
        <p:nvSpPr>
          <p:cNvPr id="3" name="Rectangle 2"/>
          <p:cNvSpPr/>
          <p:nvPr/>
        </p:nvSpPr>
        <p:spPr>
          <a:xfrm>
            <a:off x="5792222" y="6191654"/>
            <a:ext cx="4008483" cy="461665"/>
          </a:xfrm>
          <a:prstGeom prst="rect">
            <a:avLst/>
          </a:prstGeom>
        </p:spPr>
        <p:txBody>
          <a:bodyPr wrap="square">
            <a:spAutoFit/>
          </a:bodyPr>
          <a:lstStyle/>
          <a:p>
            <a:r>
              <a:rPr lang="zh-TW" altLang="en-US" sz="1200" dirty="0">
                <a:latin typeface="DFKai-SB" panose="03000509000000000000" pitchFamily="65" charset="-120"/>
                <a:ea typeface="DFKai-SB" panose="03000509000000000000" pitchFamily="65" charset="-120"/>
                <a:cs typeface="Times New Roman" panose="02020603050405020304" pitchFamily="18" charset="0"/>
              </a:rPr>
              <a:t>資料來源</a:t>
            </a:r>
            <a:r>
              <a:rPr lang="en-US" altLang="zh-TW" sz="12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200" dirty="0">
                <a:latin typeface="DFKai-SB" panose="03000509000000000000" pitchFamily="65" charset="-120"/>
                <a:ea typeface="DFKai-SB" panose="03000509000000000000" pitchFamily="65" charset="-120"/>
                <a:cs typeface="Times New Roman" panose="02020603050405020304" pitchFamily="18" charset="0"/>
              </a:rPr>
              <a:t>教育局 </a:t>
            </a:r>
            <a:endParaRPr lang="en-US" altLang="zh-TW" sz="1200" dirty="0">
              <a:latin typeface="DFKai-SB" panose="03000509000000000000" pitchFamily="65" charset="-120"/>
              <a:ea typeface="DFKai-SB" panose="03000509000000000000" pitchFamily="65" charset="-120"/>
              <a:cs typeface="Times New Roman" panose="02020603050405020304" pitchFamily="18" charset="0"/>
            </a:endParaRPr>
          </a:p>
          <a:p>
            <a:r>
              <a:rPr lang="en-US" altLang="zh-TW" sz="1200"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https://www.youtube.com/watch?v=kaO9EENkb6A&amp;t=48s</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0" name="Rectangle 9"/>
          <p:cNvSpPr/>
          <p:nvPr/>
        </p:nvSpPr>
        <p:spPr>
          <a:xfrm>
            <a:off x="5826459" y="5692493"/>
            <a:ext cx="3509720" cy="400110"/>
          </a:xfrm>
          <a:prstGeom prst="rect">
            <a:avLst/>
          </a:prstGeom>
          <a:ln w="28575">
            <a:solidFill>
              <a:srgbClr val="FFC000"/>
            </a:solidFill>
          </a:ln>
        </p:spPr>
        <p:txBody>
          <a:bodyPr wrap="square">
            <a:spAutoFit/>
          </a:bodyPr>
          <a:lstStyle/>
          <a:p>
            <a:r>
              <a:rPr lang="zh-TW" altLang="en-US" sz="2000" dirty="0">
                <a:latin typeface="DFKai-SB" panose="03000509000000000000" pitchFamily="65" charset="-120"/>
                <a:ea typeface="DFKai-SB" panose="03000509000000000000" pitchFamily="65" charset="-120"/>
                <a:cs typeface="Times New Roman" panose="02020603050405020304" pitchFamily="18" charset="0"/>
              </a:rPr>
              <a:t>點擊圖像觀看影片了解更多。</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622381" y="6017087"/>
            <a:ext cx="684212" cy="365125"/>
          </a:xfrm>
        </p:spPr>
        <p:txBody>
          <a:bodyPr/>
          <a:lstStyle/>
          <a:p>
            <a:pPr>
              <a:defRPr/>
            </a:pPr>
            <a:fld id="{7D43CAA5-70C0-4C95-A236-876AE411ECAC}" type="slidenum">
              <a:rPr lang="zh-CN" altLang="en-US" sz="1200" smtClean="0">
                <a:solidFill>
                  <a:schemeClr val="tx1"/>
                </a:solidFill>
              </a:rPr>
              <a:pPr>
                <a:defRPr/>
              </a:pPr>
              <a:t>36</a:t>
            </a:fld>
            <a:endParaRPr lang="en-US" altLang="zh-CN" sz="1200" dirty="0">
              <a:solidFill>
                <a:schemeClr val="tx1"/>
              </a:solidFill>
            </a:endParaRPr>
          </a:p>
        </p:txBody>
      </p:sp>
      <p:sp>
        <p:nvSpPr>
          <p:cNvPr id="4" name="Rectangle 3"/>
          <p:cNvSpPr/>
          <p:nvPr/>
        </p:nvSpPr>
        <p:spPr>
          <a:xfrm>
            <a:off x="1172094" y="1329866"/>
            <a:ext cx="9792393" cy="3046988"/>
          </a:xfrm>
          <a:prstGeom prst="rect">
            <a:avLst/>
          </a:prstGeom>
        </p:spPr>
        <p:txBody>
          <a:bodyPr wrap="square">
            <a:spAutoFit/>
          </a:bodyPr>
          <a:lstStyle/>
          <a:p>
            <a:pPr eaLnBrk="1">
              <a:lnSpc>
                <a:spcPct val="150000"/>
              </a:lnSpc>
            </a:pP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香港</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各所大學</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的國際化、開放性，有助於香港學術界保持資訊靈通，了解世界學術大勢和發展方向，也可延攬</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、吸引和</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容納世界一流人才，不僅可以開闊視野，</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推動</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學術，還可以提高</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大學</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的教學科研水</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平</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5" name="文本框 11"/>
          <p:cNvSpPr txBox="1">
            <a:spLocks noChangeArrowheads="1"/>
          </p:cNvSpPr>
          <p:nvPr/>
        </p:nvSpPr>
        <p:spPr bwMode="auto">
          <a:xfrm>
            <a:off x="3750974" y="418818"/>
            <a:ext cx="40306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pPr>
            <a:r>
              <a:rPr lang="zh-CN"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教育的國際化</a:t>
            </a:r>
          </a:p>
        </p:txBody>
      </p:sp>
      <p:pic>
        <p:nvPicPr>
          <p:cNvPr id="2" name="Picture 1"/>
          <p:cNvPicPr>
            <a:picLocks noChangeAspect="1"/>
          </p:cNvPicPr>
          <p:nvPr/>
        </p:nvPicPr>
        <p:blipFill>
          <a:blip r:embed="rId2"/>
          <a:stretch>
            <a:fillRect/>
          </a:stretch>
        </p:blipFill>
        <p:spPr>
          <a:xfrm>
            <a:off x="4063371" y="4425223"/>
            <a:ext cx="3593923" cy="1892587"/>
          </a:xfrm>
          <a:prstGeom prst="rect">
            <a:avLst/>
          </a:prstGeom>
        </p:spPr>
      </p:pic>
      <p:sp>
        <p:nvSpPr>
          <p:cNvPr id="6" name="Rectangle 5"/>
          <p:cNvSpPr/>
          <p:nvPr/>
        </p:nvSpPr>
        <p:spPr>
          <a:xfrm>
            <a:off x="3884965" y="6374037"/>
            <a:ext cx="4148508" cy="276999"/>
          </a:xfrm>
          <a:prstGeom prst="rect">
            <a:avLst/>
          </a:prstGeom>
        </p:spPr>
        <p:txBody>
          <a:bodyPr wrap="none">
            <a:spAutoFit/>
          </a:bodyPr>
          <a:lstStyle/>
          <a:p>
            <a:r>
              <a:rPr lang="zh-TW" altLang="en-US" sz="1200" dirty="0">
                <a:latin typeface="DFKai-SB" panose="03000509000000000000" pitchFamily="65" charset="-120"/>
                <a:ea typeface="DFKai-SB" panose="03000509000000000000" pitchFamily="65" charset="-120"/>
                <a:cs typeface="Times New Roman" panose="02020603050405020304" pitchFamily="18" charset="0"/>
              </a:rPr>
              <a:t>圖片來源</a:t>
            </a:r>
            <a:r>
              <a:rPr lang="en-US" altLang="zh-TW" sz="12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200" dirty="0">
                <a:latin typeface="DFKai-SB" panose="03000509000000000000" pitchFamily="65" charset="-120"/>
                <a:ea typeface="DFKai-SB" panose="03000509000000000000" pitchFamily="65" charset="-120"/>
                <a:cs typeface="Times New Roman" panose="02020603050405020304" pitchFamily="18" charset="0"/>
              </a:rPr>
              <a:t>教育局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(https://www.studyinhongkong.edu.hk/hk/)</a:t>
            </a:r>
            <a:endParaRPr lang="en-US" sz="1200" strike="sngStrik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999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文本框 2"/>
          <p:cNvSpPr txBox="1">
            <a:spLocks noChangeArrowheads="1"/>
          </p:cNvSpPr>
          <p:nvPr/>
        </p:nvSpPr>
        <p:spPr bwMode="auto">
          <a:xfrm>
            <a:off x="750903" y="1184528"/>
            <a:ext cx="10924424"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574675">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a:lnSpc>
                <a:spcPct val="150000"/>
              </a:lnSpc>
              <a:spcBef>
                <a:spcPct val="0"/>
              </a:spcBef>
              <a:buClrTx/>
              <a:buSzTx/>
              <a:buFont typeface="Wingdings" panose="05000000000000000000" pitchFamily="2" charset="2"/>
              <a:buChar char="§"/>
            </a:pP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香港與內地的文化交流頻密，普通話日漸成為香港人生活與工作的日常語言。因應中小學開設了普通話課程，中小學</a:t>
            </a: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生</a:t>
            </a: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一般均能以普通話溝通。</a:t>
            </a:r>
            <a:endParaRPr lang="en-US" altLang="zh-CN" sz="3600" dirty="0">
              <a:solidFill>
                <a:schemeClr val="tx1"/>
              </a:solidFill>
              <a:latin typeface="DFKai-SB" panose="03000509000000000000" pitchFamily="65" charset="-120"/>
              <a:ea typeface="DFKai-SB" panose="03000509000000000000" pitchFamily="65" charset="-120"/>
              <a:sym typeface="Calibri" panose="020F0502020204030204" pitchFamily="34" charset="0"/>
            </a:endParaRPr>
          </a:p>
          <a:p>
            <a:pPr eaLnBrk="1">
              <a:lnSpc>
                <a:spcPct val="150000"/>
              </a:lnSpc>
              <a:spcBef>
                <a:spcPct val="0"/>
              </a:spcBef>
              <a:buClrTx/>
              <a:buSzTx/>
              <a:buFont typeface="Wingdings" panose="05000000000000000000" pitchFamily="2" charset="2"/>
              <a:buChar char="§"/>
            </a:pP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香港公務員培訓處</a:t>
            </a: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（於</a:t>
            </a: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2021</a:t>
            </a:r>
            <a:r>
              <a:rPr lang="zh-TW" altLang="en-US"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a:t>
            </a:r>
            <a:r>
              <a:rPr lang="en-US" altLang="zh-TW" sz="3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12</a:t>
            </a: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月改稱為公務員學院）</a:t>
            </a: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設置</a:t>
            </a: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不同</a:t>
            </a: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的普通話課程。普通話的推廣，促進</a:t>
            </a: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兩地</a:t>
            </a: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文化交流，提升了香港作</a:t>
            </a:r>
            <a:r>
              <a:rPr lang="zh-TW"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為</a:t>
            </a:r>
            <a:r>
              <a:rPr lang="zh-CN" altLang="en-US" sz="3600" dirty="0">
                <a:solidFill>
                  <a:schemeClr val="tx1"/>
                </a:solidFill>
                <a:latin typeface="DFKai-SB" panose="03000509000000000000" pitchFamily="65" charset="-120"/>
                <a:ea typeface="DFKai-SB" panose="03000509000000000000" pitchFamily="65" charset="-120"/>
                <a:sym typeface="Calibri" panose="020F0502020204030204" pitchFamily="34" charset="0"/>
              </a:rPr>
              <a:t>文化交流中心的地位。</a:t>
            </a:r>
          </a:p>
        </p:txBody>
      </p:sp>
      <p:sp>
        <p:nvSpPr>
          <p:cNvPr id="52227" name="文本框 11"/>
          <p:cNvSpPr txBox="1">
            <a:spLocks noChangeArrowheads="1"/>
          </p:cNvSpPr>
          <p:nvPr/>
        </p:nvSpPr>
        <p:spPr bwMode="auto">
          <a:xfrm>
            <a:off x="3696999" y="321493"/>
            <a:ext cx="403066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zh-CN"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普通話的推廣</a:t>
            </a:r>
          </a:p>
        </p:txBody>
      </p:sp>
      <p:sp>
        <p:nvSpPr>
          <p:cNvPr id="4" name="灯片编号占位符 1"/>
          <p:cNvSpPr>
            <a:spLocks noGrp="1"/>
          </p:cNvSpPr>
          <p:nvPr>
            <p:ph type="sldNum" sz="quarter" idx="12"/>
          </p:nvPr>
        </p:nvSpPr>
        <p:spPr bwMode="auto">
          <a:xfrm>
            <a:off x="11308225" y="6430882"/>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37</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Tree>
    <p:extLst>
      <p:ext uri="{BB962C8B-B14F-4D97-AF65-F5344CB8AC3E}">
        <p14:creationId xmlns:p14="http://schemas.microsoft.com/office/powerpoint/2010/main" val="3296852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文本框 4"/>
          <p:cNvSpPr txBox="1">
            <a:spLocks noChangeArrowheads="1"/>
          </p:cNvSpPr>
          <p:nvPr/>
        </p:nvSpPr>
        <p:spPr bwMode="auto">
          <a:xfrm>
            <a:off x="565431" y="998848"/>
            <a:ext cx="10871200" cy="3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74675"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just" eaLnBrk="1">
              <a:lnSpc>
                <a:spcPct val="130000"/>
              </a:lnSpc>
              <a:spcBef>
                <a:spcPct val="0"/>
              </a:spcBef>
              <a:buClrTx/>
              <a:buSzTx/>
              <a:buFontTx/>
              <a:buNone/>
            </a:pPr>
            <a:r>
              <a:rPr lang="en-US" altLang="zh-TW"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20</a:t>
            </a: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世紀</a:t>
            </a:r>
            <a:r>
              <a:rPr lang="en-US" altLang="zh-TW"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50</a:t>
            </a: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年代末，製造業產品出口在全港出口總值中的比重達七成，標</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誌</a:t>
            </a: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著香港已轉變為工業城市。</a:t>
            </a:r>
            <a:r>
              <a:rPr lang="en-US" altLang="zh-TW"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70</a:t>
            </a: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年代，香港推行經濟多元化政策，尤其是內地改革開放以後，香港經濟進入大發展的階段，逐漸形成金融、對外貿易、製造業、航運、旅遊和資訊</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科技</a:t>
            </a: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等幾大支柱產業，並發展成為國際金融中心、貿易中心、航運中心。</a:t>
            </a:r>
          </a:p>
          <a:p>
            <a:pPr algn="just" eaLnBrk="1">
              <a:lnSpc>
                <a:spcPct val="130000"/>
              </a:lnSpc>
              <a:spcBef>
                <a:spcPct val="0"/>
              </a:spcBef>
              <a:buClrTx/>
              <a:buSzTx/>
              <a:buFontTx/>
              <a:buNone/>
            </a:pP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隨著工業化和經濟的迅速增長，香港文化出現新的趨向。國際市場型經濟的發達和相應的政治、法律制度，促進了香港文化的多元</a:t>
            </a:r>
            <a:r>
              <a:rPr lang="zh-CN" altLang="en-US"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發展</a:t>
            </a:r>
            <a:r>
              <a:rPr lang="zh-CN"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p>
        </p:txBody>
      </p:sp>
      <p:grpSp>
        <p:nvGrpSpPr>
          <p:cNvPr id="52227" name="组合 9"/>
          <p:cNvGrpSpPr>
            <a:grpSpLocks/>
          </p:cNvGrpSpPr>
          <p:nvPr/>
        </p:nvGrpSpPr>
        <p:grpSpPr bwMode="auto">
          <a:xfrm>
            <a:off x="412634" y="108325"/>
            <a:ext cx="2798763" cy="674687"/>
            <a:chOff x="977900" y="557213"/>
            <a:chExt cx="2798763" cy="674687"/>
          </a:xfrm>
        </p:grpSpPr>
        <p:sp>
          <p:nvSpPr>
            <p:cNvPr id="11" name="矩形 10"/>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endParaRPr>
            </a:p>
          </p:txBody>
        </p:sp>
        <p:sp>
          <p:nvSpPr>
            <p:cNvPr id="12" name="矩形 11"/>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a:solidFill>
                  <a:prstClr val="white"/>
                </a:solidFill>
              </a:endParaRPr>
            </a:p>
          </p:txBody>
        </p:sp>
        <p:sp>
          <p:nvSpPr>
            <p:cNvPr id="52231" name="文本框 13"/>
            <p:cNvSpPr txBox="1">
              <a:spLocks noChangeArrowheads="1"/>
            </p:cNvSpPr>
            <p:nvPr/>
          </p:nvSpPr>
          <p:spPr bwMode="auto">
            <a:xfrm>
              <a:off x="1465263" y="557213"/>
              <a:ext cx="2311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zh-CN" altLang="en-US" sz="3600" b="1" dirty="0">
                  <a:solidFill>
                    <a:srgbClr val="000000"/>
                  </a:solidFill>
                  <a:latin typeface="DFKai-SB" panose="03000509000000000000" pitchFamily="65" charset="-120"/>
                  <a:ea typeface="DFKai-SB" panose="03000509000000000000" pitchFamily="65" charset="-120"/>
                  <a:sym typeface="Calibri" panose="020F0502020204030204" pitchFamily="34" charset="0"/>
                </a:rPr>
                <a:t>思考問題</a:t>
              </a:r>
            </a:p>
          </p:txBody>
        </p:sp>
        <p:cxnSp>
          <p:nvCxnSpPr>
            <p:cNvPr id="14" name="直接连接符 13"/>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2228" name="内容占位符 1"/>
          <p:cNvSpPr txBox="1">
            <a:spLocks noChangeArrowheads="1"/>
          </p:cNvSpPr>
          <p:nvPr/>
        </p:nvSpPr>
        <p:spPr bwMode="auto">
          <a:xfrm>
            <a:off x="536459" y="5043098"/>
            <a:ext cx="10929144" cy="134806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20000"/>
              </a:spcBef>
              <a:buClrTx/>
              <a:buSzTx/>
              <a:buFont typeface="Arial" panose="020B0604020202020204" pitchFamily="34" charset="0"/>
              <a:buNone/>
            </a:pPr>
            <a:r>
              <a:rPr lang="zh-CN" altLang="en-US" sz="2400" b="1" dirty="0">
                <a:solidFill>
                  <a:srgbClr val="000000"/>
                </a:solidFill>
                <a:latin typeface="DFKai-SB" panose="03000509000000000000" pitchFamily="65" charset="-120"/>
                <a:ea typeface="DFKai-SB" panose="03000509000000000000" pitchFamily="65" charset="-120"/>
                <a:sym typeface="Calibri" panose="020F0502020204030204" pitchFamily="34" charset="0"/>
              </a:rPr>
              <a:t>結合上述資料，說說</a:t>
            </a:r>
            <a:r>
              <a:rPr lang="zh-CN" altLang="en-US" sz="2400" b="1" dirty="0">
                <a:solidFill>
                  <a:schemeClr val="tx1"/>
                </a:solidFill>
                <a:latin typeface="DFKai-SB" panose="03000509000000000000" pitchFamily="65" charset="-120"/>
                <a:ea typeface="DFKai-SB" panose="03000509000000000000" pitchFamily="65" charset="-120"/>
                <a:sym typeface="Calibri" panose="020F0502020204030204" pitchFamily="34" charset="0"/>
              </a:rPr>
              <a:t>有哪些因素</a:t>
            </a:r>
            <a:r>
              <a:rPr lang="zh-TW" altLang="en-US" sz="2400" b="1" dirty="0">
                <a:solidFill>
                  <a:schemeClr val="tx1"/>
                </a:solidFill>
                <a:latin typeface="DFKai-SB" panose="03000509000000000000" pitchFamily="65" charset="-120"/>
                <a:ea typeface="DFKai-SB" panose="03000509000000000000" pitchFamily="65" charset="-120"/>
                <a:sym typeface="Calibri" panose="020F0502020204030204" pitchFamily="34" charset="0"/>
              </a:rPr>
              <a:t>促成</a:t>
            </a:r>
            <a:r>
              <a:rPr lang="zh-CN" altLang="en-US" sz="2400" b="1" dirty="0">
                <a:solidFill>
                  <a:schemeClr val="tx1"/>
                </a:solidFill>
                <a:latin typeface="DFKai-SB" panose="03000509000000000000" pitchFamily="65" charset="-120"/>
                <a:ea typeface="DFKai-SB" panose="03000509000000000000" pitchFamily="65" charset="-120"/>
                <a:sym typeface="Calibri" panose="020F0502020204030204" pitchFamily="34" charset="0"/>
              </a:rPr>
              <a:t>香港文化特徵</a:t>
            </a:r>
            <a:r>
              <a:rPr lang="zh-CN" altLang="en-US" sz="2400" b="1" dirty="0">
                <a:solidFill>
                  <a:srgbClr val="000000"/>
                </a:solidFill>
                <a:latin typeface="DFKai-SB" panose="03000509000000000000" pitchFamily="65" charset="-120"/>
                <a:ea typeface="DFKai-SB" panose="03000509000000000000" pitchFamily="65" charset="-120"/>
                <a:sym typeface="Calibri" panose="020F0502020204030204" pitchFamily="34" charset="0"/>
              </a:rPr>
              <a:t>？</a:t>
            </a:r>
            <a:endParaRPr lang="en-US" altLang="zh-TW" sz="2400" b="1" dirty="0">
              <a:solidFill>
                <a:srgbClr val="FF0000"/>
              </a:solidFill>
              <a:latin typeface="DFKai-SB" panose="03000509000000000000" pitchFamily="65" charset="-120"/>
              <a:ea typeface="DFKai-SB" panose="03000509000000000000" pitchFamily="65" charset="-120"/>
              <a:sym typeface="Calibri" panose="020F0502020204030204" pitchFamily="34" charset="0"/>
            </a:endParaRPr>
          </a:p>
          <a:p>
            <a:pPr>
              <a:spcBef>
                <a:spcPct val="20000"/>
              </a:spcBef>
              <a:buClrTx/>
              <a:buSzTx/>
              <a:buFont typeface="Arial" panose="020B0604020202020204" pitchFamily="34" charset="0"/>
              <a:buNone/>
            </a:pPr>
            <a:r>
              <a:rPr lang="zh-TW" altLang="en-US" sz="2400" b="1" dirty="0">
                <a:solidFill>
                  <a:schemeClr val="tx1"/>
                </a:solidFill>
                <a:latin typeface="DFKai-SB" panose="03000509000000000000" pitchFamily="65" charset="-120"/>
                <a:ea typeface="DFKai-SB" panose="03000509000000000000" pitchFamily="65" charset="-120"/>
                <a:sym typeface="Calibri" panose="020F0502020204030204" pitchFamily="34" charset="0"/>
              </a:rPr>
              <a:t>思考方向</a:t>
            </a:r>
            <a:r>
              <a:rPr lang="zh-CN" altLang="en-US" sz="2400" b="1" dirty="0">
                <a:solidFill>
                  <a:schemeClr val="tx1"/>
                </a:solidFill>
                <a:latin typeface="DFKai-SB" panose="03000509000000000000" pitchFamily="65" charset="-120"/>
                <a:ea typeface="DFKai-SB" panose="03000509000000000000" pitchFamily="65" charset="-120"/>
                <a:sym typeface="Calibri" panose="020F0502020204030204" pitchFamily="34" charset="0"/>
              </a:rPr>
              <a:t>：</a:t>
            </a:r>
            <a:endParaRPr lang="en-US" altLang="zh-CN" sz="2400" b="1" dirty="0">
              <a:solidFill>
                <a:schemeClr val="tx1"/>
              </a:solidFill>
              <a:latin typeface="DFKai-SB" panose="03000509000000000000" pitchFamily="65" charset="-120"/>
              <a:ea typeface="DFKai-SB" panose="03000509000000000000" pitchFamily="65" charset="-120"/>
              <a:sym typeface="Calibri" panose="020F0502020204030204" pitchFamily="34" charset="0"/>
            </a:endParaRPr>
          </a:p>
          <a:p>
            <a:pPr>
              <a:spcBef>
                <a:spcPct val="20000"/>
              </a:spcBef>
              <a:buClrTx/>
              <a:buSzTx/>
              <a:buFont typeface="Arial" panose="020B0604020202020204" pitchFamily="34" charset="0"/>
              <a:buNone/>
            </a:pPr>
            <a:r>
              <a:rPr lang="zh-CN" altLang="en-US" sz="2400" dirty="0">
                <a:solidFill>
                  <a:srgbClr val="000000"/>
                </a:solidFill>
                <a:latin typeface="DFKai-SB" panose="03000509000000000000" pitchFamily="65" charset="-120"/>
                <a:ea typeface="DFKai-SB" panose="03000509000000000000" pitchFamily="65" charset="-120"/>
                <a:sym typeface="Calibri" panose="020F0502020204030204" pitchFamily="34" charset="0"/>
              </a:rPr>
              <a:t>中華文化的包容性；移民與生活習俗的交融；經濟發展的影響；政策的影響</a:t>
            </a:r>
            <a:r>
              <a:rPr lang="en-US" altLang="zh-CN" sz="2400" dirty="0">
                <a:solidFill>
                  <a:srgbClr val="000000"/>
                </a:solidFill>
                <a:latin typeface="DFKai-SB" panose="03000509000000000000" pitchFamily="65" charset="-120"/>
                <a:ea typeface="DFKai-SB" panose="03000509000000000000" pitchFamily="65" charset="-120"/>
                <a:sym typeface="Calibri" panose="020F0502020204030204" pitchFamily="34" charset="0"/>
              </a:rPr>
              <a:t>……</a:t>
            </a:r>
            <a:endParaRPr lang="zh-CN" altLang="en-US" sz="24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p:txBody>
      </p:sp>
      <p:sp>
        <p:nvSpPr>
          <p:cNvPr id="9" name="灯片编号占位符 1"/>
          <p:cNvSpPr>
            <a:spLocks noGrp="1"/>
          </p:cNvSpPr>
          <p:nvPr>
            <p:ph type="sldNum" sz="quarter" idx="12"/>
          </p:nvPr>
        </p:nvSpPr>
        <p:spPr bwMode="auto">
          <a:xfrm>
            <a:off x="11250035" y="6391159"/>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38</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文本框 5"/>
          <p:cNvSpPr txBox="1">
            <a:spLocks noChangeArrowheads="1"/>
          </p:cNvSpPr>
          <p:nvPr/>
        </p:nvSpPr>
        <p:spPr bwMode="auto">
          <a:xfrm>
            <a:off x="407325" y="1178235"/>
            <a:ext cx="837091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11188"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a:lnSpc>
                <a:spcPct val="150000"/>
              </a:lnSpc>
              <a:spcBef>
                <a:spcPct val="0"/>
              </a:spcBef>
              <a:buClrTx/>
              <a:buSzTx/>
              <a:buFont typeface="Arial" panose="020B0604020202020204" pitchFamily="34" charset="0"/>
              <a:buNone/>
            </a:pPr>
            <a:r>
              <a:rPr lang="zh-CN" altLang="en-US" sz="2800" dirty="0">
                <a:solidFill>
                  <a:schemeClr val="tx1"/>
                </a:solidFill>
                <a:latin typeface="DFKai-SB" panose="03000509000000000000" pitchFamily="65" charset="-120"/>
                <a:ea typeface="DFKai-SB" panose="03000509000000000000" pitchFamily="65" charset="-120"/>
                <a:sym typeface="Calibri" panose="020F0502020204030204" pitchFamily="34" charset="0"/>
              </a:rPr>
              <a:t>香港是</a:t>
            </a:r>
            <a:r>
              <a:rPr lang="zh-TW" altLang="en-US" sz="2800" dirty="0">
                <a:solidFill>
                  <a:schemeClr val="tx1"/>
                </a:solidFill>
                <a:latin typeface="DFKai-SB" panose="03000509000000000000" pitchFamily="65" charset="-120"/>
                <a:ea typeface="DFKai-SB" panose="03000509000000000000" pitchFamily="65" charset="-120"/>
                <a:sym typeface="Calibri" panose="020F0502020204030204" pitchFamily="34" charset="0"/>
              </a:rPr>
              <a:t>國家</a:t>
            </a:r>
            <a:r>
              <a:rPr lang="zh-CN" altLang="en-US" sz="2800" dirty="0">
                <a:solidFill>
                  <a:schemeClr val="tx1"/>
                </a:solidFill>
                <a:latin typeface="DFKai-SB" panose="03000509000000000000" pitchFamily="65" charset="-120"/>
                <a:ea typeface="DFKai-SB" panose="03000509000000000000" pitchFamily="65" charset="-120"/>
                <a:sym typeface="Calibri" panose="020F0502020204030204" pitchFamily="34" charset="0"/>
              </a:rPr>
              <a:t>現代化的城市，</a:t>
            </a:r>
            <a:r>
              <a:rPr lang="zh-TW" altLang="en-US" sz="2800" dirty="0">
                <a:solidFill>
                  <a:schemeClr val="tx1"/>
                </a:solidFill>
                <a:latin typeface="DFKai-SB" panose="03000509000000000000" pitchFamily="65" charset="-120"/>
                <a:ea typeface="DFKai-SB" panose="03000509000000000000" pitchFamily="65" charset="-120"/>
                <a:sym typeface="Calibri" panose="020F0502020204030204" pitchFamily="34" charset="0"/>
              </a:rPr>
              <a:t>同時又保留</a:t>
            </a:r>
            <a:r>
              <a:rPr lang="zh-CN" altLang="en-US" sz="2800" dirty="0">
                <a:solidFill>
                  <a:schemeClr val="tx1"/>
                </a:solidFill>
                <a:latin typeface="DFKai-SB" panose="03000509000000000000" pitchFamily="65" charset="-120"/>
                <a:ea typeface="DFKai-SB" panose="03000509000000000000" pitchFamily="65" charset="-120"/>
                <a:sym typeface="Calibri" panose="020F0502020204030204" pitchFamily="34" charset="0"/>
              </a:rPr>
              <a:t>中華文化傳統。植根中華傳統的香港多元文化，對香港社會發展產生了極其重要的影響。</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香港自由貿易經濟發展體現了香港人重視</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信用、合同的</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契約</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精神</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、靈活創新，</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傳承</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中華文化</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自強不息、</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刻</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苦耐勞的品格，</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推動</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香港經濟發展，</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使</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香港從</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轉口</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貿易</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港</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的</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角色，發展</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成</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為國際貿易、金融與航運中心</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「十四五」規劃綱要更支持香港</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成為國</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家</a:t>
            </a:r>
            <a:r>
              <a:rPr lang="zh-CN"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的</a:t>
            </a:r>
            <a:r>
              <a:rPr lang="zh-TW" altLang="en-US"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國際創新科技中心</a:t>
            </a:r>
            <a:r>
              <a:rPr lang="zh-CN" altLang="zh-CN" sz="2800" dirty="0">
                <a:solidFill>
                  <a:schemeClr val="tx1"/>
                </a:solidFill>
                <a:latin typeface="DFKai-SB" panose="03000509000000000000" pitchFamily="65" charset="-120"/>
                <a:ea typeface="DFKai-SB" panose="03000509000000000000" pitchFamily="65" charset="-120"/>
                <a:cs typeface="Times New Roman" panose="02020603050405020304" pitchFamily="18" charset="0"/>
                <a:sym typeface="Calibri" panose="020F0502020204030204" pitchFamily="34" charset="0"/>
              </a:rPr>
              <a:t>。</a:t>
            </a:r>
            <a:endParaRPr lang="zh-CN" altLang="en-US" sz="2800" dirty="0">
              <a:solidFill>
                <a:schemeClr val="tx1"/>
              </a:solidFill>
              <a:latin typeface="DFKai-SB" panose="03000509000000000000" pitchFamily="65" charset="-120"/>
              <a:ea typeface="DFKai-SB" panose="03000509000000000000" pitchFamily="65" charset="-120"/>
              <a:sym typeface="Calibri" panose="020F0502020204030204" pitchFamily="34" charset="0"/>
            </a:endParaRPr>
          </a:p>
        </p:txBody>
      </p:sp>
      <p:sp>
        <p:nvSpPr>
          <p:cNvPr id="53252" name="内容占位符 2"/>
          <p:cNvSpPr txBox="1">
            <a:spLocks noChangeArrowheads="1"/>
          </p:cNvSpPr>
          <p:nvPr/>
        </p:nvSpPr>
        <p:spPr bwMode="auto">
          <a:xfrm>
            <a:off x="2571028" y="70239"/>
            <a:ext cx="686391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lnSpc>
                <a:spcPct val="150000"/>
              </a:lnSpc>
              <a:spcBef>
                <a:spcPct val="0"/>
              </a:spcBef>
              <a:buClrTx/>
              <a:buSzTx/>
              <a:buFontTx/>
              <a:buNone/>
            </a:pPr>
            <a:r>
              <a:rPr lang="en-US" altLang="zh-TW" sz="2800" b="1" dirty="0">
                <a:solidFill>
                  <a:srgbClr val="000000"/>
                </a:solidFill>
                <a:latin typeface="DFKai-SB" panose="03000509000000000000" pitchFamily="65" charset="-120"/>
                <a:ea typeface="DFKai-SB" panose="03000509000000000000" pitchFamily="65" charset="-120"/>
                <a:sym typeface="SimSun" panose="02010600030101010101" pitchFamily="2" charset="-122"/>
              </a:rPr>
              <a:t>  </a:t>
            </a:r>
            <a:r>
              <a:rPr lang="zh-TW" altLang="en-US" sz="4400" b="1" dirty="0">
                <a:solidFill>
                  <a:srgbClr val="000000"/>
                </a:solidFill>
                <a:latin typeface="DFKai-SB" panose="03000509000000000000" pitchFamily="65" charset="-120"/>
                <a:ea typeface="DFKai-SB" panose="03000509000000000000" pitchFamily="65" charset="-120"/>
                <a:sym typeface="SimSun" panose="02010600030101010101" pitchFamily="2" charset="-122"/>
              </a:rPr>
              <a:t>對香港經濟發展的影響</a:t>
            </a:r>
          </a:p>
        </p:txBody>
      </p:sp>
      <p:sp>
        <p:nvSpPr>
          <p:cNvPr id="53255" name="文本框 1"/>
          <p:cNvSpPr txBox="1">
            <a:spLocks noChangeArrowheads="1"/>
          </p:cNvSpPr>
          <p:nvPr/>
        </p:nvSpPr>
        <p:spPr bwMode="auto">
          <a:xfrm>
            <a:off x="8927877" y="5093996"/>
            <a:ext cx="326412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zh-CN" altLang="en-US" sz="2000" dirty="0">
                <a:solidFill>
                  <a:srgbClr val="000000"/>
                </a:solidFill>
                <a:latin typeface="DFKai-SB" panose="03000509000000000000" pitchFamily="65" charset="-120"/>
                <a:ea typeface="DFKai-SB" panose="03000509000000000000" pitchFamily="65" charset="-120"/>
                <a:sym typeface="Calibri" panose="020F0502020204030204" pitchFamily="34" charset="0"/>
              </a:rPr>
              <a:t>香港航運碼頭</a:t>
            </a:r>
            <a:endParaRPr lang="en-US" altLang="zh-CN" sz="20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a:p>
            <a:pPr>
              <a:spcBef>
                <a:spcPct val="0"/>
              </a:spcBef>
              <a:buClrTx/>
              <a:buSzTx/>
              <a:buFontTx/>
              <a:buNone/>
            </a:pP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資料來源</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p>
          <a:p>
            <a:pPr>
              <a:spcBef>
                <a:spcPct val="0"/>
              </a:spcBef>
              <a:buClrTx/>
              <a:buSzTx/>
              <a:buFontTx/>
              <a:buNone/>
            </a:pP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香港海運港口局</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en-US" altLang="zh-CN"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https://www.hkmpb.gov.hk/tc/port.html</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endParaRPr lang="zh-CN"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53256" name="文本框 1"/>
          <p:cNvSpPr txBox="1">
            <a:spLocks noChangeArrowheads="1"/>
          </p:cNvSpPr>
          <p:nvPr/>
        </p:nvSpPr>
        <p:spPr bwMode="auto">
          <a:xfrm>
            <a:off x="8981274" y="2631055"/>
            <a:ext cx="28883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zh-CN" altLang="en-US" sz="2000" dirty="0">
                <a:solidFill>
                  <a:srgbClr val="000000"/>
                </a:solidFill>
                <a:latin typeface="DFKai-SB" panose="03000509000000000000" pitchFamily="65" charset="-120"/>
                <a:ea typeface="DFKai-SB" panose="03000509000000000000" pitchFamily="65" charset="-120"/>
                <a:sym typeface="Calibri" panose="020F0502020204030204" pitchFamily="34" charset="0"/>
              </a:rPr>
              <a:t>推廣香港創意產業</a:t>
            </a:r>
            <a:endParaRPr lang="en-US" altLang="zh-CN" sz="20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a:p>
            <a:pPr>
              <a:spcBef>
                <a:spcPct val="0"/>
              </a:spcBef>
              <a:buClrTx/>
              <a:buSzTx/>
              <a:buNone/>
            </a:pP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資料來源</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 </a:t>
            </a: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投資推廣署</a:t>
            </a:r>
            <a:endPar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a:spcBef>
                <a:spcPct val="0"/>
              </a:spcBef>
              <a:buClrTx/>
              <a:buSzTx/>
              <a:buFontTx/>
              <a:buNone/>
            </a:pP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r>
              <a:rPr lang="en-US" altLang="zh-CN"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https://www.investhk.gov.hk/zh-hk/industries/creative-industries.html</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a:t>
            </a:r>
            <a:endParaRPr lang="zh-CN"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p:txBody>
      </p:sp>
      <p:sp>
        <p:nvSpPr>
          <p:cNvPr id="9" name="灯片编号占位符 1"/>
          <p:cNvSpPr>
            <a:spLocks noGrp="1"/>
          </p:cNvSpPr>
          <p:nvPr>
            <p:ph type="sldNum" sz="quarter" idx="12"/>
          </p:nvPr>
        </p:nvSpPr>
        <p:spPr bwMode="auto">
          <a:xfrm>
            <a:off x="11185410" y="631496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39</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2" name="Picture 1"/>
          <p:cNvPicPr>
            <a:picLocks noChangeAspect="1"/>
          </p:cNvPicPr>
          <p:nvPr/>
        </p:nvPicPr>
        <p:blipFill>
          <a:blip r:embed="rId3"/>
          <a:stretch>
            <a:fillRect/>
          </a:stretch>
        </p:blipFill>
        <p:spPr>
          <a:xfrm>
            <a:off x="9033423" y="3633097"/>
            <a:ext cx="1944464" cy="1451501"/>
          </a:xfrm>
          <a:prstGeom prst="rect">
            <a:avLst/>
          </a:prstGeom>
        </p:spPr>
      </p:pic>
      <p:pic>
        <p:nvPicPr>
          <p:cNvPr id="3" name="Picture 2"/>
          <p:cNvPicPr>
            <a:picLocks noChangeAspect="1"/>
          </p:cNvPicPr>
          <p:nvPr/>
        </p:nvPicPr>
        <p:blipFill>
          <a:blip r:embed="rId4"/>
          <a:stretch>
            <a:fillRect/>
          </a:stretch>
        </p:blipFill>
        <p:spPr>
          <a:xfrm>
            <a:off x="8983546" y="1311975"/>
            <a:ext cx="1994341" cy="12711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矩形 2"/>
          <p:cNvSpPr>
            <a:spLocks noChangeArrowheads="1"/>
          </p:cNvSpPr>
          <p:nvPr/>
        </p:nvSpPr>
        <p:spPr bwMode="auto">
          <a:xfrm>
            <a:off x="457458" y="1008231"/>
            <a:ext cx="1131336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lnSpc>
                <a:spcPct val="150000"/>
              </a:lnSpc>
              <a:spcBef>
                <a:spcPct val="0"/>
              </a:spcBef>
              <a:buClrTx/>
              <a:buSzTx/>
              <a:buFont typeface="Arial" panose="020B0604020202020204" pitchFamily="34" charset="0"/>
              <a:buNone/>
            </a:pPr>
            <a:r>
              <a:rPr lang="zh-CN" altLang="en-US" sz="48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中華</a:t>
            </a:r>
            <a:r>
              <a:rPr lang="zh-CN" altLang="zh-CN" sz="48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rPr>
              <a:t>文化</a:t>
            </a:r>
            <a:endParaRPr lang="en-US" altLang="zh-CN" sz="4800" b="1" dirty="0">
              <a:solidFill>
                <a:schemeClr val="tx1"/>
              </a:solidFill>
              <a:latin typeface="DFKai-SB" panose="03000509000000000000" pitchFamily="65" charset="-120"/>
              <a:ea typeface="DFKai-SB" panose="03000509000000000000" pitchFamily="65" charset="-120"/>
              <a:sym typeface="Microsoft YaHei" panose="020B0503020204020204" pitchFamily="34" charset="-122"/>
            </a:endParaRPr>
          </a:p>
          <a:p>
            <a:pPr marL="571500" indent="-571500" eaLnBrk="1" hangingPunct="1">
              <a:lnSpc>
                <a:spcPct val="150000"/>
              </a:lnSpc>
              <a:spcBef>
                <a:spcPct val="0"/>
              </a:spcBef>
              <a:buClrTx/>
              <a:buSzTx/>
            </a:pP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中華文化的內容極為豐富廣博，</a:t>
            </a:r>
            <a:r>
              <a:rPr lang="zh-TW"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表現於不同範疇，</a:t>
            </a: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包括歷史、教育、思想、道德</a:t>
            </a:r>
            <a:r>
              <a:rPr lang="zh-TW"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a:t>
            </a: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文學藝術、科學技術等方面。</a:t>
            </a:r>
          </a:p>
          <a:p>
            <a:pPr marL="571500" indent="-571500" eaLnBrk="1" hangingPunct="1">
              <a:lnSpc>
                <a:spcPct val="150000"/>
              </a:lnSpc>
              <a:spcBef>
                <a:spcPct val="0"/>
              </a:spcBef>
              <a:buClrTx/>
              <a:buSzTx/>
            </a:pP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中華文化具有</a:t>
            </a:r>
            <a:r>
              <a:rPr lang="zh-TW"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獨特性</a:t>
            </a: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、連續性、多樣性、包容性等特點。</a:t>
            </a:r>
            <a:endParaRPr lang="en-US" altLang="zh-CN" sz="3200" dirty="0">
              <a:solidFill>
                <a:schemeClr val="tx1"/>
              </a:solidFill>
              <a:latin typeface="DFKai-SB" panose="03000509000000000000" pitchFamily="65" charset="-120"/>
              <a:ea typeface="DFKai-SB" panose="03000509000000000000" pitchFamily="65" charset="-120"/>
              <a:sym typeface="SimHei" panose="02010609060101010101" pitchFamily="49" charset="-122"/>
            </a:endParaRPr>
          </a:p>
          <a:p>
            <a:pPr marL="571500" indent="-571500" eaLnBrk="1" hangingPunct="1">
              <a:lnSpc>
                <a:spcPct val="150000"/>
              </a:lnSpc>
              <a:spcBef>
                <a:spcPct val="0"/>
              </a:spcBef>
              <a:buClrTx/>
              <a:buSzTx/>
            </a:pP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中</a:t>
            </a:r>
            <a:r>
              <a:rPr lang="zh-TW"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國</a:t>
            </a: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是世界文明古國，</a:t>
            </a:r>
            <a:r>
              <a:rPr lang="zh-TW"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中華文化從未</a:t>
            </a: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中斷</a:t>
            </a:r>
            <a:r>
              <a:rPr lang="zh-TW"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並</a:t>
            </a:r>
            <a:r>
              <a:rPr lang="zh-CN" altLang="en-US" sz="3200" dirty="0">
                <a:solidFill>
                  <a:schemeClr val="tx1"/>
                </a:solidFill>
                <a:latin typeface="DFKai-SB" panose="03000509000000000000" pitchFamily="65" charset="-120"/>
                <a:ea typeface="DFKai-SB" panose="03000509000000000000" pitchFamily="65" charset="-120"/>
                <a:sym typeface="SimHei" panose="02010609060101010101" pitchFamily="49" charset="-122"/>
              </a:rPr>
              <a:t>延續至今</a:t>
            </a:r>
            <a:r>
              <a:rPr lang="zh-CN" altLang="en-US" sz="3600" dirty="0">
                <a:solidFill>
                  <a:schemeClr val="tx1"/>
                </a:solidFill>
                <a:latin typeface="DFKai-SB" panose="03000509000000000000" pitchFamily="65" charset="-120"/>
                <a:ea typeface="DFKai-SB" panose="03000509000000000000" pitchFamily="65" charset="-120"/>
                <a:sym typeface="SimHei" panose="02010609060101010101" pitchFamily="49" charset="-122"/>
              </a:rPr>
              <a:t>。</a:t>
            </a:r>
            <a:endParaRPr lang="en-US" altLang="zh-CN" sz="3600" dirty="0">
              <a:solidFill>
                <a:schemeClr val="tx1"/>
              </a:solidFill>
              <a:latin typeface="DFKai-SB" panose="03000509000000000000" pitchFamily="65" charset="-120"/>
              <a:ea typeface="DFKai-SB" panose="03000509000000000000" pitchFamily="65" charset="-120"/>
              <a:sym typeface="SimHei" panose="02010609060101010101" pitchFamily="49" charset="-122"/>
            </a:endParaRPr>
          </a:p>
        </p:txBody>
      </p:sp>
      <p:sp>
        <p:nvSpPr>
          <p:cNvPr id="9219" name="灯片编号占位符 2"/>
          <p:cNvSpPr>
            <a:spLocks noGrp="1"/>
          </p:cNvSpPr>
          <p:nvPr>
            <p:ph type="sldNum" sz="quarter" idx="12"/>
          </p:nvPr>
        </p:nvSpPr>
        <p:spPr bwMode="auto">
          <a:xfrm>
            <a:off x="11254148" y="6299719"/>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3B7CF5F7-7F26-4D8D-9066-D34AB876C7F2}"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4</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本框 2"/>
          <p:cNvSpPr txBox="1">
            <a:spLocks noChangeArrowheads="1"/>
          </p:cNvSpPr>
          <p:nvPr/>
        </p:nvSpPr>
        <p:spPr bwMode="auto">
          <a:xfrm>
            <a:off x="712018" y="1328272"/>
            <a:ext cx="10568353" cy="181588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just">
              <a:spcBef>
                <a:spcPts val="1200"/>
              </a:spcBef>
              <a:buClrTx/>
              <a:buSzTx/>
              <a:buFontTx/>
              <a:buNone/>
            </a:pPr>
            <a:r>
              <a:rPr lang="zh-CN"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創意產業是香港重要的經濟動力，可增強經濟發展的創新能力，並成為未來經濟增長的泉源。香港在主要創意產業領域具有優勢，例如電影、電視、音樂、設計、建築、廣告、動漫、遊戲和數碼娛樂，以及出版與印刷等。業者精益求精，屢獲國際殊榮。</a:t>
            </a:r>
          </a:p>
        </p:txBody>
      </p:sp>
      <p:sp>
        <p:nvSpPr>
          <p:cNvPr id="3" name="灯片编号占位符 1"/>
          <p:cNvSpPr>
            <a:spLocks noGrp="1"/>
          </p:cNvSpPr>
          <p:nvPr>
            <p:ph type="sldNum" sz="quarter" idx="12"/>
          </p:nvPr>
        </p:nvSpPr>
        <p:spPr bwMode="auto">
          <a:xfrm>
            <a:off x="11183534" y="629972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40</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2" name="Rectangle 1"/>
          <p:cNvSpPr/>
          <p:nvPr/>
        </p:nvSpPr>
        <p:spPr>
          <a:xfrm>
            <a:off x="712018" y="3144154"/>
            <a:ext cx="10177550" cy="307777"/>
          </a:xfrm>
          <a:prstGeom prst="rect">
            <a:avLst/>
          </a:prstGeom>
        </p:spPr>
        <p:txBody>
          <a:bodyPr wrap="square">
            <a:spAutoFit/>
          </a:bodyPr>
          <a:lstStyle/>
          <a:p>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香港經濟貿易文化辦事處官網</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https://www.hketco.hk/tc/culture/creative.html</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619460" y="3521278"/>
            <a:ext cx="1384856" cy="1994649"/>
          </a:xfrm>
          <a:prstGeom prst="rect">
            <a:avLst/>
          </a:prstGeom>
        </p:spPr>
      </p:pic>
      <p:sp>
        <p:nvSpPr>
          <p:cNvPr id="5" name="Rectangle 4"/>
          <p:cNvSpPr/>
          <p:nvPr/>
        </p:nvSpPr>
        <p:spPr>
          <a:xfrm>
            <a:off x="2322919" y="312771"/>
            <a:ext cx="6955750" cy="769441"/>
          </a:xfrm>
          <a:prstGeom prst="rect">
            <a:avLst/>
          </a:prstGeom>
        </p:spPr>
        <p:txBody>
          <a:bodyPr wrap="none">
            <a:spAutoFit/>
          </a:bodyPr>
          <a:lstStyle/>
          <a:p>
            <a:pPr algn="ctr"/>
            <a:r>
              <a:rPr lang="zh-CN" altLang="en-US"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文化創意產業迅速發展</a:t>
            </a:r>
            <a:r>
              <a:rPr lang="en-US" altLang="zh-TW"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一</a:t>
            </a:r>
            <a:r>
              <a:rPr lang="en-US" altLang="zh-TW"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CN"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endParaRPr>
          </a:p>
        </p:txBody>
      </p:sp>
      <p:sp>
        <p:nvSpPr>
          <p:cNvPr id="6" name="Rectangle 5"/>
          <p:cNvSpPr/>
          <p:nvPr/>
        </p:nvSpPr>
        <p:spPr>
          <a:xfrm>
            <a:off x="5465319" y="5537064"/>
            <a:ext cx="1826141" cy="338554"/>
          </a:xfrm>
          <a:prstGeom prst="rect">
            <a:avLst/>
          </a:prstGeom>
        </p:spPr>
        <p:txBody>
          <a:bodyPr wrap="none">
            <a:spAutoFit/>
          </a:bodyPr>
          <a:lstStyle/>
          <a:p>
            <a:r>
              <a:rPr lang="zh-TW" altLang="en-US" sz="1600" dirty="0">
                <a:solidFill>
                  <a:srgbClr val="000000"/>
                </a:solidFill>
                <a:latin typeface="DFKai-SB" panose="03000509000000000000" pitchFamily="65" charset="-120"/>
                <a:ea typeface="DFKai-SB" panose="03000509000000000000" pitchFamily="65" charset="-120"/>
              </a:rPr>
              <a:t>電影</a:t>
            </a:r>
            <a:r>
              <a:rPr lang="en-US" altLang="zh-TW" sz="1600" dirty="0">
                <a:solidFill>
                  <a:srgbClr val="000000"/>
                </a:solidFill>
                <a:latin typeface="DFKai-SB" panose="03000509000000000000" pitchFamily="65" charset="-120"/>
                <a:ea typeface="DFKai-SB" panose="03000509000000000000" pitchFamily="65" charset="-120"/>
              </a:rPr>
              <a:t>《</a:t>
            </a:r>
            <a:r>
              <a:rPr lang="zh-TW" altLang="en-US" sz="1600" dirty="0">
                <a:solidFill>
                  <a:srgbClr val="000000"/>
                </a:solidFill>
                <a:latin typeface="DFKai-SB" panose="03000509000000000000" pitchFamily="65" charset="-120"/>
                <a:ea typeface="DFKai-SB" panose="03000509000000000000" pitchFamily="65" charset="-120"/>
              </a:rPr>
              <a:t>猛龍過江</a:t>
            </a:r>
            <a:r>
              <a:rPr lang="en-US" altLang="zh-TW" sz="1600" dirty="0">
                <a:solidFill>
                  <a:srgbClr val="000000"/>
                </a:solidFill>
                <a:latin typeface="DFKai-SB" panose="03000509000000000000" pitchFamily="65" charset="-120"/>
                <a:ea typeface="DFKai-SB" panose="03000509000000000000" pitchFamily="65" charset="-120"/>
              </a:rPr>
              <a:t>》</a:t>
            </a:r>
            <a:endParaRPr lang="en-US" sz="1600" dirty="0">
              <a:latin typeface="DFKai-SB" panose="03000509000000000000" pitchFamily="65" charset="-120"/>
              <a:ea typeface="DFKai-SB"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1540533" y="3681514"/>
            <a:ext cx="2981915" cy="1661716"/>
          </a:xfrm>
          <a:prstGeom prst="rect">
            <a:avLst/>
          </a:prstGeom>
        </p:spPr>
      </p:pic>
      <p:sp>
        <p:nvSpPr>
          <p:cNvPr id="8" name="Rectangle 7"/>
          <p:cNvSpPr/>
          <p:nvPr/>
        </p:nvSpPr>
        <p:spPr>
          <a:xfrm>
            <a:off x="762603" y="6051233"/>
            <a:ext cx="8780407" cy="738664"/>
          </a:xfrm>
          <a:prstGeom prst="rect">
            <a:avLst/>
          </a:prstGeom>
        </p:spPr>
        <p:txBody>
          <a:bodyPr wrap="square">
            <a:spAutoFit/>
          </a:bodyPr>
          <a:lstStyle/>
          <a:p>
            <a:r>
              <a:rPr lang="zh-TW" altLang="en-US" sz="1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圖片來源</a:t>
            </a:r>
            <a:r>
              <a:rPr lang="en-US" altLang="zh-TW" sz="1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香港文化博物館</a:t>
            </a:r>
            <a:r>
              <a:rPr lang="en-US" altLang="zh-TW" sz="14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r>
              <a:rPr lang="en-US" altLang="zh-TW" sz="1400"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rPr>
              <a:t>https://www.heritagemuseum.gov.hk/zh_TW/web/hm/exhibitions/data/exid209.html</a:t>
            </a:r>
            <a:endParaRPr lang="en-US" sz="1400"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endParaRPr>
          </a:p>
          <a:p>
            <a:pPr marL="285750" indent="-285750">
              <a:buFont typeface="Arial" panose="020B0604020202020204" pitchFamily="34" charset="0"/>
              <a:buChar char="•"/>
            </a:pPr>
            <a:r>
              <a:rPr lang="zh-TW" altLang="en-US" sz="1400" dirty="0">
                <a:latin typeface="DFKai-SB" panose="03000509000000000000" pitchFamily="65" charset="-120"/>
                <a:ea typeface="DFKai-SB" panose="03000509000000000000" pitchFamily="65" charset="-120"/>
                <a:cs typeface="Times New Roman" panose="02020603050405020304" pitchFamily="18" charset="0"/>
              </a:rPr>
              <a:t>人民網</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http://theory.people.com.cn/BIG5/n/2013/0110/c40531-20153215.html</a:t>
            </a:r>
          </a:p>
        </p:txBody>
      </p:sp>
      <p:sp>
        <p:nvSpPr>
          <p:cNvPr id="9" name="Rectangle 8"/>
          <p:cNvSpPr/>
          <p:nvPr/>
        </p:nvSpPr>
        <p:spPr>
          <a:xfrm>
            <a:off x="1191438" y="5412577"/>
            <a:ext cx="3877985" cy="338554"/>
          </a:xfrm>
          <a:prstGeom prst="rect">
            <a:avLst/>
          </a:prstGeom>
        </p:spPr>
        <p:txBody>
          <a:bodyPr wrap="none">
            <a:spAutoFit/>
          </a:bodyPr>
          <a:lstStyle/>
          <a:p>
            <a:r>
              <a:rPr lang="zh-TW" altLang="en-US" sz="1600" dirty="0">
                <a:solidFill>
                  <a:srgbClr val="000000"/>
                </a:solidFill>
                <a:latin typeface="DFKai-SB" panose="03000509000000000000" pitchFamily="65" charset="-120"/>
                <a:ea typeface="DFKai-SB" panose="03000509000000000000" pitchFamily="65" charset="-120"/>
              </a:rPr>
              <a:t>電影</a:t>
            </a:r>
            <a:r>
              <a:rPr lang="en-US" altLang="zh-TW" sz="1600" dirty="0">
                <a:solidFill>
                  <a:srgbClr val="000000"/>
                </a:solidFill>
                <a:latin typeface="DFKai-SB" panose="03000509000000000000" pitchFamily="65" charset="-120"/>
                <a:ea typeface="DFKai-SB" panose="03000509000000000000" pitchFamily="65" charset="-120"/>
              </a:rPr>
              <a:t>《</a:t>
            </a:r>
            <a:r>
              <a:rPr lang="zh-TW" altLang="en-US" sz="1600" dirty="0">
                <a:solidFill>
                  <a:srgbClr val="000000"/>
                </a:solidFill>
                <a:latin typeface="DFKai-SB" panose="03000509000000000000" pitchFamily="65" charset="-120"/>
                <a:ea typeface="DFKai-SB" panose="03000509000000000000" pitchFamily="65" charset="-120"/>
              </a:rPr>
              <a:t>一代宗師</a:t>
            </a:r>
            <a:r>
              <a:rPr lang="en-US" altLang="zh-TW" sz="1600" dirty="0">
                <a:solidFill>
                  <a:srgbClr val="000000"/>
                </a:solidFill>
                <a:latin typeface="DFKai-SB" panose="03000509000000000000" pitchFamily="65" charset="-120"/>
                <a:ea typeface="DFKai-SB" panose="03000509000000000000" pitchFamily="65" charset="-120"/>
              </a:rPr>
              <a:t>》</a:t>
            </a:r>
            <a:r>
              <a:rPr lang="zh-TW" altLang="en-US" sz="1600" dirty="0">
                <a:solidFill>
                  <a:srgbClr val="000000"/>
                </a:solidFill>
                <a:latin typeface="DFKai-SB" panose="03000509000000000000" pitchFamily="65" charset="-120"/>
                <a:ea typeface="DFKai-SB" panose="03000509000000000000" pitchFamily="65" charset="-120"/>
              </a:rPr>
              <a:t>傳承中華文化的智與美</a:t>
            </a:r>
            <a:endParaRPr lang="en-US" sz="1600" dirty="0">
              <a:latin typeface="DFKai-SB" panose="03000509000000000000" pitchFamily="65" charset="-120"/>
              <a:ea typeface="DFKai-SB" panose="03000509000000000000" pitchFamily="65" charset="-120"/>
            </a:endParaRPr>
          </a:p>
        </p:txBody>
      </p:sp>
      <p:pic>
        <p:nvPicPr>
          <p:cNvPr id="10" name="Picture 9"/>
          <p:cNvPicPr>
            <a:picLocks noChangeAspect="1"/>
          </p:cNvPicPr>
          <p:nvPr/>
        </p:nvPicPr>
        <p:blipFill>
          <a:blip r:embed="rId4"/>
          <a:stretch>
            <a:fillRect/>
          </a:stretch>
        </p:blipFill>
        <p:spPr>
          <a:xfrm>
            <a:off x="8142577" y="3639933"/>
            <a:ext cx="2746991" cy="1875994"/>
          </a:xfrm>
          <a:prstGeom prst="rect">
            <a:avLst/>
          </a:prstGeom>
        </p:spPr>
      </p:pic>
      <p:sp>
        <p:nvSpPr>
          <p:cNvPr id="11" name="Rectangle 10"/>
          <p:cNvSpPr/>
          <p:nvPr/>
        </p:nvSpPr>
        <p:spPr>
          <a:xfrm>
            <a:off x="8603001" y="5518958"/>
            <a:ext cx="1826141" cy="338554"/>
          </a:xfrm>
          <a:prstGeom prst="rect">
            <a:avLst/>
          </a:prstGeom>
        </p:spPr>
        <p:txBody>
          <a:bodyPr wrap="none">
            <a:spAutoFit/>
          </a:bodyPr>
          <a:lstStyle/>
          <a:p>
            <a:r>
              <a:rPr lang="zh-TW" altLang="en-US" sz="1600" b="1" dirty="0">
                <a:solidFill>
                  <a:srgbClr val="000000"/>
                </a:solidFill>
                <a:latin typeface="DFKai-SB" panose="03000509000000000000" pitchFamily="65" charset="-120"/>
                <a:ea typeface="DFKai-SB" panose="03000509000000000000" pitchFamily="65" charset="-120"/>
              </a:rPr>
              <a:t>電影</a:t>
            </a:r>
            <a:r>
              <a:rPr lang="en-US" altLang="zh-TW" sz="1600" b="1" dirty="0">
                <a:solidFill>
                  <a:srgbClr val="000000"/>
                </a:solidFill>
                <a:latin typeface="DFKai-SB" panose="03000509000000000000" pitchFamily="65" charset="-120"/>
                <a:ea typeface="DFKai-SB" panose="03000509000000000000" pitchFamily="65" charset="-120"/>
              </a:rPr>
              <a:t>《</a:t>
            </a:r>
            <a:r>
              <a:rPr lang="zh-TW" altLang="en-US" sz="1600" b="1" dirty="0">
                <a:solidFill>
                  <a:srgbClr val="000000"/>
                </a:solidFill>
                <a:latin typeface="DFKai-SB" panose="03000509000000000000" pitchFamily="65" charset="-120"/>
                <a:ea typeface="DFKai-SB" panose="03000509000000000000" pitchFamily="65" charset="-120"/>
              </a:rPr>
              <a:t>龍爭虎鬥</a:t>
            </a:r>
            <a:r>
              <a:rPr lang="en-US" altLang="zh-TW" sz="1600" b="1" dirty="0">
                <a:solidFill>
                  <a:srgbClr val="000000"/>
                </a:solidFill>
                <a:latin typeface="DFKai-SB" panose="03000509000000000000" pitchFamily="65" charset="-120"/>
                <a:ea typeface="DFKai-SB" panose="03000509000000000000" pitchFamily="65" charset="-120"/>
              </a:rPr>
              <a:t>》</a:t>
            </a:r>
            <a:endParaRPr lang="en-US" sz="1600" dirty="0">
              <a:latin typeface="DFKai-SB" panose="03000509000000000000" pitchFamily="65" charset="-120"/>
              <a:ea typeface="DFKai-SB" panose="03000509000000000000" pitchFamily="65" charset="-12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灯片编号占位符 1"/>
          <p:cNvSpPr>
            <a:spLocks noGrp="1"/>
          </p:cNvSpPr>
          <p:nvPr>
            <p:ph type="sldNum" sz="quarter" idx="12"/>
          </p:nvPr>
        </p:nvSpPr>
        <p:spPr bwMode="auto">
          <a:xfrm>
            <a:off x="11225097" y="6283094"/>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41</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2" name="Rectangle 1"/>
          <p:cNvSpPr/>
          <p:nvPr/>
        </p:nvSpPr>
        <p:spPr>
          <a:xfrm>
            <a:off x="756457" y="1237063"/>
            <a:ext cx="9975273" cy="2031325"/>
          </a:xfrm>
          <a:prstGeom prst="rect">
            <a:avLst/>
          </a:prstGeom>
          <a:ln w="28575">
            <a:solidFill>
              <a:srgbClr val="FF0000"/>
            </a:solidFill>
          </a:ln>
        </p:spPr>
        <p:txBody>
          <a:bodyPr wrap="square">
            <a:spAutoFit/>
          </a:bodyPr>
          <a:lstStyle/>
          <a:p>
            <a:pPr algn="just">
              <a:lnSpc>
                <a:spcPct val="150000"/>
              </a:lnSpc>
            </a:pPr>
            <a:r>
              <a:rPr lang="zh-CN"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根據統計數字，本港約共有</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39</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200</a:t>
            </a:r>
            <a:r>
              <a:rPr lang="zh-CN"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家與文化及創意產業相關的企業，從業員逾</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200</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000</a:t>
            </a:r>
            <a:r>
              <a:rPr lang="zh-CN"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人，文化及創意產業佔香港本地生產總值約</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5%</a:t>
            </a:r>
            <a:r>
              <a:rPr lang="zh-CN"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6" name="Rectangle 5"/>
          <p:cNvSpPr/>
          <p:nvPr/>
        </p:nvSpPr>
        <p:spPr>
          <a:xfrm>
            <a:off x="748655" y="3243668"/>
            <a:ext cx="10177550" cy="307777"/>
          </a:xfrm>
          <a:prstGeom prst="rect">
            <a:avLst/>
          </a:prstGeom>
        </p:spPr>
        <p:txBody>
          <a:bodyPr wrap="square">
            <a:spAutoFit/>
          </a:bodyPr>
          <a:lstStyle/>
          <a:p>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香港經濟貿易文化辦事處官網</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https://www.hketco.hk/tc/culture/creative.html</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Rectangle 6"/>
          <p:cNvSpPr/>
          <p:nvPr/>
        </p:nvSpPr>
        <p:spPr>
          <a:xfrm>
            <a:off x="2322919" y="312771"/>
            <a:ext cx="6955750" cy="769441"/>
          </a:xfrm>
          <a:prstGeom prst="rect">
            <a:avLst/>
          </a:prstGeom>
        </p:spPr>
        <p:txBody>
          <a:bodyPr wrap="none">
            <a:spAutoFit/>
          </a:bodyPr>
          <a:lstStyle/>
          <a:p>
            <a:pPr algn="ctr"/>
            <a:r>
              <a:rPr lang="zh-CN" altLang="en-US"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文化創意產業迅速發展</a:t>
            </a:r>
            <a:r>
              <a:rPr lang="en-US" altLang="zh-TW"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r>
              <a:rPr lang="zh-TW" altLang="en-US"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二</a:t>
            </a:r>
            <a:r>
              <a:rPr lang="en-US" altLang="zh-TW"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endParaRPr lang="en-US" altLang="zh-CN" sz="4400" b="1" dirty="0">
              <a:solidFill>
                <a:srgbClr val="000000"/>
              </a:solidFill>
              <a:latin typeface="DFKai-SB" panose="03000509000000000000" pitchFamily="65" charset="-120"/>
              <a:ea typeface="DFKai-SB" panose="03000509000000000000" pitchFamily="65" charset="-120"/>
              <a:cs typeface="Times New Roman" panose="02020603050405020304" pitchFamily="18" charset="0"/>
            </a:endParaRPr>
          </a:p>
        </p:txBody>
      </p:sp>
      <p:pic>
        <p:nvPicPr>
          <p:cNvPr id="3" name="Picture 2">
            <a:hlinkClick r:id="rId3"/>
          </p:cNvPr>
          <p:cNvPicPr>
            <a:picLocks noChangeAspect="1"/>
          </p:cNvPicPr>
          <p:nvPr/>
        </p:nvPicPr>
        <p:blipFill>
          <a:blip r:embed="rId4"/>
          <a:stretch>
            <a:fillRect/>
          </a:stretch>
        </p:blipFill>
        <p:spPr>
          <a:xfrm>
            <a:off x="748655" y="3877654"/>
            <a:ext cx="2772162" cy="1648055"/>
          </a:xfrm>
          <a:prstGeom prst="rect">
            <a:avLst/>
          </a:prstGeom>
        </p:spPr>
      </p:pic>
      <p:pic>
        <p:nvPicPr>
          <p:cNvPr id="8" name="Picture 7">
            <a:hlinkClick r:id="rId5"/>
          </p:cNvPr>
          <p:cNvPicPr>
            <a:picLocks noChangeAspect="1"/>
          </p:cNvPicPr>
          <p:nvPr/>
        </p:nvPicPr>
        <p:blipFill>
          <a:blip r:embed="rId6"/>
          <a:stretch>
            <a:fillRect/>
          </a:stretch>
        </p:blipFill>
        <p:spPr>
          <a:xfrm>
            <a:off x="4713649" y="3972442"/>
            <a:ext cx="4120426" cy="650385"/>
          </a:xfrm>
          <a:prstGeom prst="rect">
            <a:avLst/>
          </a:prstGeom>
        </p:spPr>
      </p:pic>
      <p:pic>
        <p:nvPicPr>
          <p:cNvPr id="10" name="Picture 9">
            <a:hlinkClick r:id="rId7"/>
          </p:cNvPr>
          <p:cNvPicPr>
            <a:picLocks noChangeAspect="1"/>
          </p:cNvPicPr>
          <p:nvPr/>
        </p:nvPicPr>
        <p:blipFill>
          <a:blip r:embed="rId8"/>
          <a:stretch>
            <a:fillRect/>
          </a:stretch>
        </p:blipFill>
        <p:spPr>
          <a:xfrm>
            <a:off x="9630557" y="3626590"/>
            <a:ext cx="1180540" cy="2327668"/>
          </a:xfrm>
          <a:prstGeom prst="rect">
            <a:avLst/>
          </a:prstGeom>
        </p:spPr>
      </p:pic>
      <p:pic>
        <p:nvPicPr>
          <p:cNvPr id="12" name="Picture 11">
            <a:hlinkClick r:id="rId9"/>
          </p:cNvPr>
          <p:cNvPicPr>
            <a:picLocks noChangeAspect="1"/>
          </p:cNvPicPr>
          <p:nvPr/>
        </p:nvPicPr>
        <p:blipFill>
          <a:blip r:embed="rId10"/>
          <a:stretch>
            <a:fillRect/>
          </a:stretch>
        </p:blipFill>
        <p:spPr>
          <a:xfrm>
            <a:off x="7331991" y="5048268"/>
            <a:ext cx="1680845" cy="870225"/>
          </a:xfrm>
          <a:prstGeom prst="rect">
            <a:avLst/>
          </a:prstGeom>
        </p:spPr>
      </p:pic>
      <p:pic>
        <p:nvPicPr>
          <p:cNvPr id="14" name="Picture 13">
            <a:hlinkClick r:id="rId11"/>
          </p:cNvPr>
          <p:cNvPicPr>
            <a:picLocks noChangeAspect="1"/>
          </p:cNvPicPr>
          <p:nvPr/>
        </p:nvPicPr>
        <p:blipFill>
          <a:blip r:embed="rId12"/>
          <a:stretch>
            <a:fillRect/>
          </a:stretch>
        </p:blipFill>
        <p:spPr>
          <a:xfrm>
            <a:off x="3872555" y="5064942"/>
            <a:ext cx="2945008" cy="795627"/>
          </a:xfrm>
          <a:prstGeom prst="rect">
            <a:avLst/>
          </a:prstGeom>
        </p:spPr>
      </p:pic>
      <p:sp>
        <p:nvSpPr>
          <p:cNvPr id="18" name="Rectangle 17"/>
          <p:cNvSpPr/>
          <p:nvPr/>
        </p:nvSpPr>
        <p:spPr>
          <a:xfrm>
            <a:off x="4713649" y="6160553"/>
            <a:ext cx="2790998" cy="400110"/>
          </a:xfrm>
          <a:prstGeom prst="rect">
            <a:avLst/>
          </a:prstGeom>
          <a:ln w="28575">
            <a:solidFill>
              <a:srgbClr val="FFC000"/>
            </a:solidFill>
          </a:ln>
        </p:spPr>
        <p:txBody>
          <a:bodyPr wrap="square">
            <a:spAutoFit/>
          </a:bodyPr>
          <a:lstStyle/>
          <a:p>
            <a:r>
              <a:rPr lang="zh-TW" altLang="en-US" sz="2000" dirty="0">
                <a:latin typeface="DFKai-SB" panose="03000509000000000000" pitchFamily="65" charset="-120"/>
                <a:ea typeface="DFKai-SB" panose="03000509000000000000" pitchFamily="65" charset="-120"/>
                <a:cs typeface="Times New Roman" panose="02020603050405020304" pitchFamily="18" charset="0"/>
              </a:rPr>
              <a:t>點擊圖像以認識更多。</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内容占位符 2"/>
          <p:cNvSpPr>
            <a:spLocks noGrp="1"/>
          </p:cNvSpPr>
          <p:nvPr>
            <p:ph idx="4294967295"/>
          </p:nvPr>
        </p:nvSpPr>
        <p:spPr>
          <a:xfrm>
            <a:off x="618779" y="1578567"/>
            <a:ext cx="6779548" cy="4522787"/>
          </a:xfrm>
        </p:spPr>
        <p:txBody>
          <a:bodyPr/>
          <a:lstStyle/>
          <a:p>
            <a:pPr marL="0" indent="0" algn="just" eaLnBrk="1">
              <a:lnSpc>
                <a:spcPct val="140000"/>
              </a:lnSpc>
              <a:spcBef>
                <a:spcPct val="0"/>
              </a:spcBef>
              <a:buFont typeface="Arial" panose="020B0604020202020204" pitchFamily="34" charset="0"/>
              <a:buNone/>
            </a:pPr>
            <a:r>
              <a:rPr lang="zh-CN" altLang="en-US" sz="2800" dirty="0">
                <a:solidFill>
                  <a:schemeClr val="tx1"/>
                </a:solidFill>
                <a:latin typeface="DFKai-SB" panose="03000509000000000000" pitchFamily="65" charset="-120"/>
                <a:ea typeface="DFKai-SB" panose="03000509000000000000" pitchFamily="65" charset="-120"/>
              </a:rPr>
              <a:t>香港經常舉辦各式各樣的文藝</a:t>
            </a:r>
            <a:r>
              <a:rPr lang="zh-TW" altLang="en-US" sz="2800" dirty="0">
                <a:solidFill>
                  <a:schemeClr val="tx1"/>
                </a:solidFill>
                <a:latin typeface="DFKai-SB" panose="03000509000000000000" pitchFamily="65" charset="-120"/>
                <a:ea typeface="DFKai-SB" panose="03000509000000000000" pitchFamily="65" charset="-120"/>
              </a:rPr>
              <a:t>活動</a:t>
            </a:r>
            <a:r>
              <a:rPr lang="zh-CN" altLang="en-US" sz="2800" dirty="0">
                <a:solidFill>
                  <a:schemeClr val="tx1"/>
                </a:solidFill>
                <a:latin typeface="DFKai-SB" panose="03000509000000000000" pitchFamily="65" charset="-120"/>
                <a:ea typeface="DFKai-SB" panose="03000509000000000000" pitchFamily="65" charset="-120"/>
              </a:rPr>
              <a:t>。</a:t>
            </a:r>
            <a:r>
              <a:rPr lang="zh-TW" altLang="en-US" sz="2800" dirty="0">
                <a:solidFill>
                  <a:schemeClr val="tx1"/>
                </a:solidFill>
                <a:latin typeface="DFKai-SB" panose="03000509000000000000" pitchFamily="65" charset="-120"/>
                <a:ea typeface="DFKai-SB" panose="03000509000000000000" pitchFamily="65" charset="-120"/>
              </a:rPr>
              <a:t>香港的文化藝術及創意產業，融會中西，包羅萬象，式式俱備，質量皆優。</a:t>
            </a:r>
            <a:endParaRPr lang="en-US" altLang="zh-CN" sz="2800" dirty="0">
              <a:solidFill>
                <a:schemeClr val="tx1"/>
              </a:solidFill>
              <a:latin typeface="DFKai-SB" panose="03000509000000000000" pitchFamily="65" charset="-120"/>
              <a:ea typeface="DFKai-SB" panose="03000509000000000000" pitchFamily="65" charset="-120"/>
            </a:endParaRPr>
          </a:p>
          <a:p>
            <a:pPr marL="0" indent="0" algn="just" eaLnBrk="1">
              <a:lnSpc>
                <a:spcPct val="140000"/>
              </a:lnSpc>
              <a:spcBef>
                <a:spcPct val="0"/>
              </a:spcBef>
              <a:buFont typeface="Arial" panose="020B0604020202020204" pitchFamily="34" charset="0"/>
              <a:buNone/>
            </a:pPr>
            <a:r>
              <a:rPr lang="zh-CN" altLang="en-US" sz="2800" dirty="0">
                <a:solidFill>
                  <a:schemeClr val="tx1"/>
                </a:solidFill>
                <a:latin typeface="DFKai-SB" panose="03000509000000000000" pitchFamily="65" charset="-120"/>
                <a:ea typeface="DFKai-SB" panose="03000509000000000000" pitchFamily="65" charset="-120"/>
              </a:rPr>
              <a:t>    請</a:t>
            </a:r>
            <a:r>
              <a:rPr lang="zh-TW" altLang="en-US" sz="2800" dirty="0">
                <a:solidFill>
                  <a:schemeClr val="tx1"/>
                </a:solidFill>
                <a:latin typeface="DFKai-SB" panose="03000509000000000000" pitchFamily="65" charset="-120"/>
                <a:ea typeface="DFKai-SB" panose="03000509000000000000" pitchFamily="65" charset="-120"/>
              </a:rPr>
              <a:t>了解香港藝術節</a:t>
            </a:r>
            <a:r>
              <a:rPr lang="zh-CN" altLang="en-US" sz="2800" dirty="0">
                <a:solidFill>
                  <a:schemeClr val="tx1"/>
                </a:solidFill>
                <a:latin typeface="DFKai-SB" panose="03000509000000000000" pitchFamily="65" charset="-120"/>
                <a:ea typeface="DFKai-SB" panose="03000509000000000000" pitchFamily="65" charset="-120"/>
              </a:rPr>
              <a:t>的節目，然後對演出節目的藝術類型、</a:t>
            </a:r>
            <a:r>
              <a:rPr lang="zh-TW" altLang="en-US" sz="2800" dirty="0">
                <a:solidFill>
                  <a:schemeClr val="tx1"/>
                </a:solidFill>
                <a:latin typeface="DFKai-SB" panose="03000509000000000000" pitchFamily="65" charset="-120"/>
                <a:ea typeface="DFKai-SB" panose="03000509000000000000" pitchFamily="65" charset="-120"/>
              </a:rPr>
              <a:t>藝術形式與文化背景</a:t>
            </a:r>
            <a:r>
              <a:rPr lang="zh-CN" altLang="en-US" sz="2800" dirty="0">
                <a:solidFill>
                  <a:schemeClr val="tx1"/>
                </a:solidFill>
                <a:latin typeface="DFKai-SB" panose="03000509000000000000" pitchFamily="65" charset="-120"/>
                <a:ea typeface="DFKai-SB" panose="03000509000000000000" pitchFamily="65" charset="-120"/>
              </a:rPr>
              <a:t>等加以分類整理，選定一個主題，設計展板，分享成果。</a:t>
            </a:r>
            <a:endParaRPr lang="en-US" altLang="zh-CN" sz="2800" dirty="0">
              <a:solidFill>
                <a:schemeClr val="tx1"/>
              </a:solidFill>
              <a:latin typeface="DFKai-SB" panose="03000509000000000000" pitchFamily="65" charset="-120"/>
              <a:ea typeface="DFKai-SB" panose="03000509000000000000" pitchFamily="65" charset="-120"/>
            </a:endParaRPr>
          </a:p>
          <a:p>
            <a:pPr marL="0" indent="0" algn="just" eaLnBrk="1">
              <a:lnSpc>
                <a:spcPct val="140000"/>
              </a:lnSpc>
              <a:spcBef>
                <a:spcPct val="0"/>
              </a:spcBef>
              <a:buFont typeface="Arial" panose="020B0604020202020204" pitchFamily="34" charset="0"/>
              <a:buNone/>
            </a:pPr>
            <a:endParaRPr lang="en-US" altLang="zh-CN" sz="2400" dirty="0">
              <a:latin typeface="DFKai-SB" panose="03000509000000000000" pitchFamily="65" charset="-120"/>
              <a:ea typeface="DFKai-SB" panose="03000509000000000000" pitchFamily="65" charset="-120"/>
            </a:endParaRPr>
          </a:p>
          <a:p>
            <a:pPr marL="0" indent="0" algn="just" eaLnBrk="1">
              <a:lnSpc>
                <a:spcPct val="140000"/>
              </a:lnSpc>
              <a:spcBef>
                <a:spcPct val="0"/>
              </a:spcBef>
              <a:buFont typeface="Arial" panose="020B0604020202020204" pitchFamily="34" charset="0"/>
              <a:buNone/>
            </a:pPr>
            <a:endParaRPr lang="en-US" altLang="zh-CN" sz="2400" dirty="0">
              <a:latin typeface="DFKai-SB" panose="03000509000000000000" pitchFamily="65" charset="-120"/>
              <a:ea typeface="DFKai-SB" panose="03000509000000000000" pitchFamily="65" charset="-120"/>
            </a:endParaRPr>
          </a:p>
          <a:p>
            <a:pPr marL="0" indent="0" algn="just" eaLnBrk="1">
              <a:lnSpc>
                <a:spcPct val="140000"/>
              </a:lnSpc>
              <a:spcBef>
                <a:spcPct val="0"/>
              </a:spcBef>
              <a:buFont typeface="Arial" panose="020B0604020202020204" pitchFamily="34" charset="0"/>
              <a:buNone/>
            </a:pPr>
            <a:endParaRPr lang="en-US" altLang="zh-CN" sz="2400" dirty="0">
              <a:latin typeface="DFKai-SB" panose="03000509000000000000" pitchFamily="65" charset="-120"/>
              <a:ea typeface="DFKai-SB" panose="03000509000000000000" pitchFamily="65" charset="-120"/>
            </a:endParaRPr>
          </a:p>
          <a:p>
            <a:pPr marL="0" indent="0" algn="just" eaLnBrk="1">
              <a:lnSpc>
                <a:spcPct val="140000"/>
              </a:lnSpc>
              <a:spcBef>
                <a:spcPct val="0"/>
              </a:spcBef>
            </a:pPr>
            <a:endParaRPr lang="en-US" altLang="zh-CN" sz="2400" dirty="0">
              <a:latin typeface="DFKai-SB" panose="03000509000000000000" pitchFamily="65" charset="-120"/>
              <a:ea typeface="DFKai-SB" panose="03000509000000000000" pitchFamily="65" charset="-120"/>
            </a:endParaRPr>
          </a:p>
          <a:p>
            <a:pPr marL="0" indent="0" algn="just" eaLnBrk="1">
              <a:lnSpc>
                <a:spcPct val="140000"/>
              </a:lnSpc>
              <a:spcBef>
                <a:spcPct val="0"/>
              </a:spcBef>
              <a:buFont typeface="Arial" panose="020B0604020202020204" pitchFamily="34" charset="0"/>
              <a:buNone/>
            </a:pPr>
            <a:r>
              <a:rPr lang="zh-CN" altLang="en-US" sz="2400" dirty="0">
                <a:latin typeface="DFKai-SB" panose="03000509000000000000" pitchFamily="65" charset="-120"/>
                <a:ea typeface="DFKai-SB" panose="03000509000000000000" pitchFamily="65" charset="-120"/>
              </a:rPr>
              <a:t> </a:t>
            </a:r>
          </a:p>
        </p:txBody>
      </p:sp>
      <p:sp>
        <p:nvSpPr>
          <p:cNvPr id="58372" name="文本框 8"/>
          <p:cNvSpPr txBox="1">
            <a:spLocks noChangeArrowheads="1"/>
          </p:cNvSpPr>
          <p:nvPr/>
        </p:nvSpPr>
        <p:spPr bwMode="auto">
          <a:xfrm>
            <a:off x="3912841" y="594879"/>
            <a:ext cx="348548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pPr>
            <a:r>
              <a:rPr lang="zh-TW"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探究活動</a:t>
            </a:r>
            <a:r>
              <a:rPr lang="zh-CN"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一</a:t>
            </a:r>
            <a:endParaRPr lang="zh-TW"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endParaRPr>
          </a:p>
        </p:txBody>
      </p:sp>
      <p:sp>
        <p:nvSpPr>
          <p:cNvPr id="5" name="灯片编号占位符 1"/>
          <p:cNvSpPr>
            <a:spLocks noGrp="1"/>
          </p:cNvSpPr>
          <p:nvPr>
            <p:ph type="sldNum" sz="quarter" idx="12"/>
          </p:nvPr>
        </p:nvSpPr>
        <p:spPr bwMode="auto">
          <a:xfrm>
            <a:off x="11033904" y="6332970"/>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42</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8" name="Picture 7">
            <a:hlinkClick r:id="rId2"/>
          </p:cNvPr>
          <p:cNvPicPr>
            <a:picLocks noChangeAspect="1"/>
          </p:cNvPicPr>
          <p:nvPr/>
        </p:nvPicPr>
        <p:blipFill>
          <a:blip r:embed="rId3"/>
          <a:stretch>
            <a:fillRect/>
          </a:stretch>
        </p:blipFill>
        <p:spPr>
          <a:xfrm>
            <a:off x="7582766" y="3213541"/>
            <a:ext cx="4353047" cy="1060487"/>
          </a:xfrm>
          <a:prstGeom prst="rect">
            <a:avLst/>
          </a:prstGeom>
        </p:spPr>
      </p:pic>
      <p:sp>
        <p:nvSpPr>
          <p:cNvPr id="11" name="Rectangle 10"/>
          <p:cNvSpPr/>
          <p:nvPr/>
        </p:nvSpPr>
        <p:spPr>
          <a:xfrm>
            <a:off x="8031604" y="4274028"/>
            <a:ext cx="3125151" cy="584775"/>
          </a:xfrm>
          <a:prstGeom prst="rect">
            <a:avLst/>
          </a:prstGeom>
        </p:spPr>
        <p:txBody>
          <a:bodyPr wrap="none">
            <a:spAutoFit/>
          </a:bodyPr>
          <a:lstStyle/>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香港藝術節網頁</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https://www.hk.artsfestival.org/tc/</a:t>
            </a:r>
            <a:r>
              <a:rPr lang="en-US" altLang="zh-TW"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9394" name="组合 17"/>
          <p:cNvGrpSpPr>
            <a:grpSpLocks/>
          </p:cNvGrpSpPr>
          <p:nvPr/>
        </p:nvGrpSpPr>
        <p:grpSpPr bwMode="auto">
          <a:xfrm flipV="1">
            <a:off x="526015" y="4761162"/>
            <a:ext cx="7879076" cy="1725788"/>
            <a:chOff x="-134362" y="885118"/>
            <a:chExt cx="5763074" cy="1041714"/>
          </a:xfrm>
        </p:grpSpPr>
        <p:sp>
          <p:nvSpPr>
            <p:cNvPr id="19" name="矩形: 圆角 18"/>
            <p:cNvSpPr/>
            <p:nvPr/>
          </p:nvSpPr>
          <p:spPr>
            <a:xfrm>
              <a:off x="-134362" y="885118"/>
              <a:ext cx="5763074" cy="1041714"/>
            </a:xfrm>
            <a:prstGeom prst="roundRect">
              <a:avLst>
                <a:gd name="adj" fmla="val 10000"/>
              </a:avLst>
            </a:prstGeom>
            <a:solidFill>
              <a:srgbClr val="FFC000">
                <a:alpha val="13000"/>
              </a:srgbClr>
            </a:solidFill>
            <a:ln w="38100">
              <a:solidFill>
                <a:srgbClr val="7030A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0" name="矩形: 圆角 4"/>
            <p:cNvSpPr txBox="1"/>
            <p:nvPr/>
          </p:nvSpPr>
          <p:spPr>
            <a:xfrm>
              <a:off x="-4052" y="915328"/>
              <a:ext cx="5493232" cy="981293"/>
            </a:xfrm>
            <a:prstGeom prst="rect">
              <a:avLst/>
            </a:prstGeom>
            <a:ln w="38100">
              <a:solidFill>
                <a:schemeClr val="bg1"/>
              </a:solidFill>
            </a:ln>
          </p:spPr>
          <p:style>
            <a:lnRef idx="0">
              <a:scrgbClr r="0" g="0" b="0"/>
            </a:lnRef>
            <a:fillRef idx="0">
              <a:scrgbClr r="0" g="0" b="0"/>
            </a:fillRef>
            <a:effectRef idx="0">
              <a:scrgbClr r="0" g="0" b="0"/>
            </a:effectRef>
            <a:fontRef idx="minor">
              <a:schemeClr val="lt1"/>
            </a:fontRef>
          </p:style>
          <p:txBody>
            <a:bodyPr lIns="144780" tIns="144780" rIns="144780" bIns="144780" spcCol="1270" anchor="ctr"/>
            <a:lstStyle/>
            <a:p>
              <a:pPr defTabSz="1689100">
                <a:lnSpc>
                  <a:spcPct val="90000"/>
                </a:lnSpc>
                <a:spcAft>
                  <a:spcPct val="35000"/>
                </a:spcAft>
                <a:defRPr/>
              </a:pPr>
              <a:r>
                <a:rPr lang="en-US" altLang="zh-CN" sz="3800" dirty="0">
                  <a:solidFill>
                    <a:prstClr val="white"/>
                  </a:solidFill>
                </a:rPr>
                <a:t> </a:t>
              </a:r>
              <a:endParaRPr lang="zh-CN" altLang="en-US" sz="3800" dirty="0">
                <a:solidFill>
                  <a:prstClr val="white"/>
                </a:solidFill>
              </a:endParaRPr>
            </a:p>
          </p:txBody>
        </p:sp>
      </p:grpSp>
      <p:sp>
        <p:nvSpPr>
          <p:cNvPr id="59397" name="矩形 1"/>
          <p:cNvSpPr>
            <a:spLocks noChangeArrowheads="1"/>
          </p:cNvSpPr>
          <p:nvPr/>
        </p:nvSpPr>
        <p:spPr bwMode="auto">
          <a:xfrm>
            <a:off x="811892" y="4946164"/>
            <a:ext cx="74024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spcBef>
                <a:spcPct val="0"/>
              </a:spcBef>
              <a:buClrTx/>
              <a:buSzTx/>
              <a:buFontTx/>
              <a:buNone/>
            </a:pPr>
            <a:r>
              <a:rPr lang="zh-CN" altLang="en-US" sz="2800" b="1" dirty="0">
                <a:solidFill>
                  <a:srgbClr val="0070C0"/>
                </a:solidFill>
                <a:latin typeface="DFKai-SB" panose="03000509000000000000" pitchFamily="65" charset="-120"/>
                <a:ea typeface="DFKai-SB" panose="03000509000000000000" pitchFamily="65" charset="-120"/>
                <a:sym typeface="Calibri" panose="020F0502020204030204" pitchFamily="34" charset="0"/>
              </a:rPr>
              <a:t>請</a:t>
            </a:r>
            <a:r>
              <a:rPr lang="zh-TW" altLang="en-US" sz="2800" b="1" dirty="0">
                <a:solidFill>
                  <a:srgbClr val="0070C0"/>
                </a:solidFill>
                <a:latin typeface="DFKai-SB" panose="03000509000000000000" pitchFamily="65" charset="-120"/>
                <a:ea typeface="DFKai-SB" panose="03000509000000000000" pitchFamily="65" charset="-120"/>
                <a:sym typeface="Calibri" panose="020F0502020204030204" pitchFamily="34" charset="0"/>
              </a:rPr>
              <a:t>參考圖像的建議考察香港藝術與文化創意產業的最新動態，並舉例說明香港中外文化融合、多元並存的現象。</a:t>
            </a:r>
            <a:endParaRPr lang="zh-CN" altLang="en-US" sz="2800" b="1" dirty="0">
              <a:solidFill>
                <a:srgbClr val="0070C0"/>
              </a:solidFill>
              <a:latin typeface="DFKai-SB" panose="03000509000000000000" pitchFamily="65" charset="-120"/>
              <a:ea typeface="DFKai-SB" panose="03000509000000000000" pitchFamily="65" charset="-120"/>
              <a:sym typeface="Calibri" panose="020F0502020204030204" pitchFamily="34" charset="0"/>
            </a:endParaRPr>
          </a:p>
        </p:txBody>
      </p:sp>
      <p:sp>
        <p:nvSpPr>
          <p:cNvPr id="59398" name="文本框 8"/>
          <p:cNvSpPr txBox="1">
            <a:spLocks noChangeArrowheads="1"/>
          </p:cNvSpPr>
          <p:nvPr/>
        </p:nvSpPr>
        <p:spPr bwMode="auto">
          <a:xfrm>
            <a:off x="514723" y="1093737"/>
            <a:ext cx="6590089" cy="52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just" eaLnBrk="1">
              <a:lnSpc>
                <a:spcPct val="150000"/>
              </a:lnSpc>
              <a:spcBef>
                <a:spcPct val="0"/>
              </a:spcBef>
              <a:buClrTx/>
              <a:buSzTx/>
              <a:buFontTx/>
              <a:buNone/>
            </a:pPr>
            <a:r>
              <a:rPr lang="zh-CN" altLang="en-US" sz="2100" dirty="0">
                <a:solidFill>
                  <a:srgbClr val="000000"/>
                </a:solidFill>
                <a:latin typeface="DFKai-SB" panose="03000509000000000000" pitchFamily="65" charset="-120"/>
                <a:ea typeface="DFKai-SB" panose="03000509000000000000" pitchFamily="65" charset="-120"/>
                <a:sym typeface="Calibri" panose="020F0502020204030204" pitchFamily="34" charset="0"/>
              </a:rPr>
              <a:t>    </a:t>
            </a:r>
            <a:endParaRPr lang="zh-CN" altLang="en-US" sz="2400"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p:txBody>
      </p:sp>
      <p:sp>
        <p:nvSpPr>
          <p:cNvPr id="59399" name="文本框 8"/>
          <p:cNvSpPr txBox="1">
            <a:spLocks noChangeArrowheads="1"/>
          </p:cNvSpPr>
          <p:nvPr/>
        </p:nvSpPr>
        <p:spPr bwMode="auto">
          <a:xfrm>
            <a:off x="2018923" y="383690"/>
            <a:ext cx="84209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hangingPunct="1">
              <a:spcBef>
                <a:spcPct val="0"/>
              </a:spcBef>
              <a:buClrTx/>
              <a:buSzTx/>
              <a:buFontTx/>
              <a:buNone/>
            </a:pPr>
            <a:r>
              <a:rPr lang="zh-TW"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探究活動</a:t>
            </a:r>
            <a:r>
              <a:rPr lang="zh-CN"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二：</a:t>
            </a:r>
            <a:r>
              <a:rPr lang="zh-TW" altLang="en-US" sz="4400" b="1" dirty="0">
                <a:solidFill>
                  <a:srgbClr val="0D0D0D"/>
                </a:solidFill>
                <a:latin typeface="DFKai-SB" panose="03000509000000000000" pitchFamily="65" charset="-120"/>
                <a:ea typeface="DFKai-SB" panose="03000509000000000000" pitchFamily="65" charset="-120"/>
                <a:sym typeface="Calibri" panose="020F0502020204030204" pitchFamily="34" charset="0"/>
              </a:rPr>
              <a:t>香港文化創意產業</a:t>
            </a:r>
          </a:p>
        </p:txBody>
      </p:sp>
      <p:sp>
        <p:nvSpPr>
          <p:cNvPr id="10" name="灯片编号占位符 1"/>
          <p:cNvSpPr>
            <a:spLocks noGrp="1"/>
          </p:cNvSpPr>
          <p:nvPr>
            <p:ph type="sldNum" sz="quarter" idx="12"/>
          </p:nvPr>
        </p:nvSpPr>
        <p:spPr bwMode="auto">
          <a:xfrm>
            <a:off x="11421687" y="6421977"/>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43</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3" name="Rectangle 2"/>
          <p:cNvSpPr/>
          <p:nvPr/>
        </p:nvSpPr>
        <p:spPr>
          <a:xfrm>
            <a:off x="632227" y="1329302"/>
            <a:ext cx="8008236" cy="2677656"/>
          </a:xfrm>
          <a:prstGeom prst="rect">
            <a:avLst/>
          </a:prstGeom>
        </p:spPr>
        <p:txBody>
          <a:bodyPr wrap="square">
            <a:spAutoFit/>
          </a:bodyPr>
          <a:lstStyle/>
          <a:p>
            <a:pPr marL="285750" indent="-285750">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cs typeface="Times New Roman" panose="02020603050405020304" pitchFamily="18" charset="0"/>
              </a:rPr>
              <a:t>從戲劇到舞蹈，由流行音樂到戲曲，香港是東西方</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表演藝術的中心。</a:t>
            </a:r>
            <a:endParaRPr lang="en-US" altLang="zh-TW" sz="28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香港持續推動創意產業發展，努力不懈，銳意成為亞洲創意之都。「創意香港」辦公室於</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2009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年</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6</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月成立，專責推動香港創意產業的發展，為業界提供一站式服務和更好的支援。</a:t>
            </a:r>
            <a:endParaRPr lang="en-US" altLang="zh-TW" sz="28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Picture 4">
            <a:hlinkClick r:id="rId3"/>
          </p:cNvPr>
          <p:cNvPicPr>
            <a:picLocks noChangeAspect="1"/>
          </p:cNvPicPr>
          <p:nvPr/>
        </p:nvPicPr>
        <p:blipFill>
          <a:blip r:embed="rId4"/>
          <a:stretch>
            <a:fillRect/>
          </a:stretch>
        </p:blipFill>
        <p:spPr>
          <a:xfrm>
            <a:off x="9444750" y="1333473"/>
            <a:ext cx="1415276" cy="1303176"/>
          </a:xfrm>
          <a:prstGeom prst="rect">
            <a:avLst/>
          </a:prstGeom>
          <a:ln w="66675" cmpd="sng">
            <a:solidFill>
              <a:schemeClr val="accent5">
                <a:lumMod val="40000"/>
                <a:lumOff val="60000"/>
              </a:schemeClr>
            </a:solidFill>
          </a:ln>
        </p:spPr>
      </p:pic>
      <p:pic>
        <p:nvPicPr>
          <p:cNvPr id="14" name="Picture 13">
            <a:hlinkClick r:id="rId5"/>
          </p:cNvPr>
          <p:cNvPicPr>
            <a:picLocks noChangeAspect="1"/>
          </p:cNvPicPr>
          <p:nvPr/>
        </p:nvPicPr>
        <p:blipFill>
          <a:blip r:embed="rId6"/>
          <a:stretch>
            <a:fillRect/>
          </a:stretch>
        </p:blipFill>
        <p:spPr>
          <a:xfrm>
            <a:off x="9308597" y="2974307"/>
            <a:ext cx="1680845" cy="870225"/>
          </a:xfrm>
          <a:prstGeom prst="rect">
            <a:avLst/>
          </a:prstGeom>
          <a:ln w="53975" cmpd="sng">
            <a:solidFill>
              <a:srgbClr val="0070C0"/>
            </a:solidFill>
          </a:ln>
        </p:spPr>
      </p:pic>
      <p:sp>
        <p:nvSpPr>
          <p:cNvPr id="6" name="Rectangle 5"/>
          <p:cNvSpPr/>
          <p:nvPr/>
        </p:nvSpPr>
        <p:spPr>
          <a:xfrm>
            <a:off x="8640463" y="4142040"/>
            <a:ext cx="3012103" cy="1815882"/>
          </a:xfrm>
          <a:prstGeom prst="rect">
            <a:avLst/>
          </a:prstGeom>
          <a:ln w="38100">
            <a:solidFill>
              <a:srgbClr val="FF0000"/>
            </a:solidFill>
          </a:ln>
        </p:spPr>
        <p:txBody>
          <a:bodyPr wrap="square">
            <a:spAutoFit/>
          </a:bodyPr>
          <a:lstStyle/>
          <a:p>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包括</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M+</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、戲曲中心、香港故宮文化博物館等</a:t>
            </a:r>
            <a:endParaRPr 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7" name="Picture 16">
            <a:hlinkClick r:id="rId7"/>
          </p:cNvPr>
          <p:cNvPicPr>
            <a:picLocks noChangeAspect="1"/>
          </p:cNvPicPr>
          <p:nvPr/>
        </p:nvPicPr>
        <p:blipFill>
          <a:blip r:embed="rId8"/>
          <a:stretch>
            <a:fillRect/>
          </a:stretch>
        </p:blipFill>
        <p:spPr>
          <a:xfrm>
            <a:off x="9107516" y="4396132"/>
            <a:ext cx="2105194" cy="765525"/>
          </a:xfrm>
          <a:prstGeom prst="rect">
            <a:avLst/>
          </a:prstGeom>
          <a:ln w="34925" cmpd="sng">
            <a:solidFill>
              <a:srgbClr val="FF0000"/>
            </a:solidFill>
          </a:ln>
        </p:spPr>
      </p:pic>
      <p:sp>
        <p:nvSpPr>
          <p:cNvPr id="18" name="Rectangle 17"/>
          <p:cNvSpPr/>
          <p:nvPr/>
        </p:nvSpPr>
        <p:spPr>
          <a:xfrm>
            <a:off x="811892" y="4234065"/>
            <a:ext cx="10177550" cy="307777"/>
          </a:xfrm>
          <a:prstGeom prst="rect">
            <a:avLst/>
          </a:prstGeom>
        </p:spPr>
        <p:txBody>
          <a:bodyPr wrap="square">
            <a:spAutoFit/>
          </a:bodyPr>
          <a:lstStyle/>
          <a:p>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香港經濟貿易文化辦事處官網</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https://www.hketco.hk/tc/culture/creative.html</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Left Arrow 20"/>
          <p:cNvSpPr/>
          <p:nvPr/>
        </p:nvSpPr>
        <p:spPr>
          <a:xfrm>
            <a:off x="11194927" y="1733255"/>
            <a:ext cx="332509" cy="27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11243645" y="3274336"/>
            <a:ext cx="332509" cy="27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p:cNvSpPr/>
          <p:nvPr/>
        </p:nvSpPr>
        <p:spPr>
          <a:xfrm>
            <a:off x="11721683" y="4626079"/>
            <a:ext cx="332509" cy="2701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876259" y="6286895"/>
            <a:ext cx="2567709" cy="400110"/>
          </a:xfrm>
          <a:prstGeom prst="rect">
            <a:avLst/>
          </a:prstGeom>
          <a:ln w="38100">
            <a:solidFill>
              <a:schemeClr val="accent6">
                <a:lumMod val="75000"/>
              </a:schemeClr>
            </a:solidFill>
          </a:ln>
        </p:spPr>
        <p:txBody>
          <a:bodyPr wrap="square">
            <a:spAutoFit/>
          </a:bodyPr>
          <a:lstStyle/>
          <a:p>
            <a:r>
              <a:rPr lang="zh-TW" altLang="en-US" sz="2000" dirty="0">
                <a:latin typeface="DFKai-SB" panose="03000509000000000000" pitchFamily="65" charset="-120"/>
                <a:ea typeface="DFKai-SB" panose="03000509000000000000" pitchFamily="65" charset="-120"/>
                <a:cs typeface="Times New Roman" panose="02020603050405020304" pitchFamily="18" charset="0"/>
              </a:rPr>
              <a:t>點擊圖像以認識更多</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文本框 8"/>
          <p:cNvSpPr txBox="1">
            <a:spLocks noChangeArrowheads="1"/>
          </p:cNvSpPr>
          <p:nvPr/>
        </p:nvSpPr>
        <p:spPr bwMode="auto">
          <a:xfrm>
            <a:off x="2355850" y="2465388"/>
            <a:ext cx="6237288" cy="188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algn="ctr" eaLnBrk="1">
              <a:lnSpc>
                <a:spcPct val="150000"/>
              </a:lnSpc>
              <a:spcBef>
                <a:spcPct val="0"/>
              </a:spcBef>
              <a:buClrTx/>
              <a:buSzTx/>
              <a:buFontTx/>
              <a:buNone/>
            </a:pPr>
            <a:r>
              <a:rPr lang="zh-CN" altLang="en-US" sz="2100" dirty="0">
                <a:solidFill>
                  <a:srgbClr val="000000"/>
                </a:solidFill>
                <a:latin typeface="DFKai-SB" panose="03000509000000000000" pitchFamily="65" charset="-120"/>
                <a:ea typeface="DFKai-SB" panose="03000509000000000000" pitchFamily="65" charset="-120"/>
                <a:sym typeface="Calibri" panose="020F0502020204030204" pitchFamily="34" charset="0"/>
              </a:rPr>
              <a:t>    </a:t>
            </a:r>
            <a:r>
              <a:rPr lang="zh-TW" altLang="en-US" sz="8800" b="1" dirty="0">
                <a:solidFill>
                  <a:srgbClr val="000000"/>
                </a:solidFill>
                <a:latin typeface="DFKai-SB" panose="03000509000000000000" pitchFamily="65" charset="-120"/>
                <a:ea typeface="DFKai-SB" panose="03000509000000000000" pitchFamily="65" charset="-120"/>
                <a:sym typeface="Calibri" panose="020F0502020204030204" pitchFamily="34" charset="0"/>
              </a:rPr>
              <a:t>完</a:t>
            </a:r>
            <a:endParaRPr lang="zh-CN" altLang="en-US" sz="8800" b="1" dirty="0">
              <a:solidFill>
                <a:srgbClr val="000000"/>
              </a:solidFill>
              <a:latin typeface="DFKai-SB" panose="03000509000000000000" pitchFamily="65" charset="-120"/>
              <a:ea typeface="DFKai-SB" panose="03000509000000000000" pitchFamily="65" charset="-120"/>
              <a:sym typeface="Calibri" panose="020F0502020204030204" pitchFamily="34" charset="0"/>
            </a:endParaRPr>
          </a:p>
        </p:txBody>
      </p:sp>
      <p:sp>
        <p:nvSpPr>
          <p:cNvPr id="3" name="灯片编号占位符 1"/>
          <p:cNvSpPr>
            <a:spLocks noGrp="1"/>
          </p:cNvSpPr>
          <p:nvPr>
            <p:ph type="sldNum" sz="quarter" idx="12"/>
          </p:nvPr>
        </p:nvSpPr>
        <p:spPr bwMode="auto">
          <a:xfrm>
            <a:off x="10776210" y="6191654"/>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5C781C-C102-4C15-95A6-B227DE742F5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44</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已提供有關網址，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。歡迎教師指正未盡完善之處，亦歡迎提供更新資料，以增潤內容，供所有教師參考之用。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95768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內容版面配置區 2"/>
          <p:cNvSpPr>
            <a:spLocks noGrp="1"/>
          </p:cNvSpPr>
          <p:nvPr>
            <p:ph idx="1"/>
          </p:nvPr>
        </p:nvSpPr>
        <p:spPr>
          <a:xfrm>
            <a:off x="452394" y="1393249"/>
            <a:ext cx="6837424" cy="4325907"/>
          </a:xfrm>
        </p:spPr>
        <p:txBody>
          <a:bodyPr/>
          <a:lstStyle/>
          <a:p>
            <a:pPr algn="just" eaLnBrk="1" hangingPunct="1">
              <a:buFont typeface="Wingdings" panose="05000000000000000000" pitchFamily="2" charset="2"/>
              <a:buChar char="Ø"/>
            </a:pPr>
            <a:r>
              <a:rPr lang="zh-TW" altLang="en-US" sz="3000" dirty="0">
                <a:solidFill>
                  <a:schemeClr val="tx1"/>
                </a:solidFill>
                <a:latin typeface="DFKai-SB" panose="03000509000000000000" pitchFamily="65" charset="-120"/>
                <a:ea typeface="DFKai-SB" panose="03000509000000000000" pitchFamily="65" charset="-120"/>
              </a:rPr>
              <a:t>香港的考古遺址主要分布於香港島、屯門、南丫島、西貢、大嶼山等地。</a:t>
            </a:r>
            <a:endParaRPr lang="en-US" altLang="zh-CN" sz="3000" dirty="0">
              <a:solidFill>
                <a:schemeClr val="tx1"/>
              </a:solidFill>
              <a:latin typeface="DFKai-SB" panose="03000509000000000000" pitchFamily="65" charset="-120"/>
              <a:ea typeface="DFKai-SB" panose="03000509000000000000" pitchFamily="65" charset="-120"/>
            </a:endParaRPr>
          </a:p>
          <a:p>
            <a:pPr algn="just" eaLnBrk="1" hangingPunct="1">
              <a:buFont typeface="Wingdings" panose="05000000000000000000" pitchFamily="2" charset="2"/>
              <a:buChar char="Ø"/>
            </a:pPr>
            <a:r>
              <a:rPr lang="zh-CN" altLang="en-US" sz="3000" dirty="0">
                <a:solidFill>
                  <a:schemeClr val="tx1"/>
                </a:solidFill>
                <a:latin typeface="DFKai-SB" panose="03000509000000000000" pitchFamily="65" charset="-120"/>
                <a:ea typeface="DFKai-SB" panose="03000509000000000000" pitchFamily="65" charset="-120"/>
              </a:rPr>
              <a:t>從</a:t>
            </a:r>
            <a:r>
              <a:rPr lang="zh-TW" altLang="en-US" sz="3000" dirty="0">
                <a:solidFill>
                  <a:schemeClr val="tx1"/>
                </a:solidFill>
                <a:latin typeface="DFKai-SB" panose="03000509000000000000" pitchFamily="65" charset="-120"/>
                <a:ea typeface="DFKai-SB" panose="03000509000000000000" pitchFamily="65" charset="-120"/>
              </a:rPr>
              <a:t>香港的出土文物</a:t>
            </a:r>
            <a:r>
              <a:rPr lang="zh-CN" altLang="en-US" sz="3000" dirty="0">
                <a:solidFill>
                  <a:schemeClr val="tx1"/>
                </a:solidFill>
                <a:latin typeface="DFKai-SB" panose="03000509000000000000" pitchFamily="65" charset="-120"/>
                <a:ea typeface="DFKai-SB" panose="03000509000000000000" pitchFamily="65" charset="-120"/>
              </a:rPr>
              <a:t>來看</a:t>
            </a:r>
            <a:r>
              <a:rPr lang="zh-TW" altLang="en-US" sz="3000" dirty="0">
                <a:solidFill>
                  <a:schemeClr val="tx1"/>
                </a:solidFill>
                <a:latin typeface="DFKai-SB" panose="03000509000000000000" pitchFamily="65" charset="-120"/>
                <a:ea typeface="DFKai-SB" panose="03000509000000000000" pitchFamily="65" charset="-120"/>
              </a:rPr>
              <a:t>，大約</a:t>
            </a:r>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7,000</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年前，香港地區的先民已經在這片土地生活與生產</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algn="just" eaLnBrk="1" hangingPunct="1">
              <a:buFont typeface="Wingdings" panose="05000000000000000000" pitchFamily="2" charset="2"/>
              <a:buChar char="Ø"/>
            </a:pP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據考古發現，馬灣東灣仔北墓地發現的人類骸骨，經鑑定後證實與珠江流域的新石器時代先民有著密切關係。</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243" name="灯片编号占位符 1"/>
          <p:cNvSpPr>
            <a:spLocks noGrp="1"/>
          </p:cNvSpPr>
          <p:nvPr>
            <p:ph type="sldNum" sz="quarter" idx="12"/>
          </p:nvPr>
        </p:nvSpPr>
        <p:spPr bwMode="auto">
          <a:xfrm>
            <a:off x="11308225" y="6332971"/>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E1A17366-EDD4-4113-8D41-2CEC2FBF31AC}"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5</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6" name="Rectangle 5"/>
          <p:cNvSpPr/>
          <p:nvPr/>
        </p:nvSpPr>
        <p:spPr>
          <a:xfrm>
            <a:off x="7481454" y="2796449"/>
            <a:ext cx="4233700" cy="1908215"/>
          </a:xfrm>
          <a:prstGeom prst="rect">
            <a:avLst/>
          </a:prstGeom>
          <a:ln w="28575">
            <a:solidFill>
              <a:srgbClr val="0070C0"/>
            </a:solidFill>
          </a:ln>
        </p:spPr>
        <p:txBody>
          <a:bodyPr wrap="square">
            <a:sp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altLang="zh-TW" dirty="0">
              <a:latin typeface="DFKai-SB" panose="03000509000000000000" pitchFamily="65" charset="-120"/>
              <a:ea typeface="DFKai-SB" panose="03000509000000000000" pitchFamily="65" charset="-120"/>
              <a:cs typeface="Times New Roman" panose="02020603050405020304" pitchFamily="18" charset="0"/>
            </a:endParaRPr>
          </a:p>
          <a:p>
            <a:r>
              <a:rPr lang="zh-TW" altLang="en-US" dirty="0">
                <a:latin typeface="DFKai-SB" panose="03000509000000000000" pitchFamily="65" charset="-120"/>
                <a:ea typeface="DFKai-SB" panose="03000509000000000000" pitchFamily="65" charset="-120"/>
                <a:cs typeface="Times New Roman" panose="02020603050405020304" pitchFamily="18" charset="0"/>
              </a:rPr>
              <a:t>點擊圖像了解更多香港考古知識</a:t>
            </a:r>
            <a:endParaRPr lang="en-US" altLang="zh-TW" dirty="0">
              <a:latin typeface="DFKai-SB" panose="03000509000000000000" pitchFamily="65" charset="-120"/>
              <a:ea typeface="DFKai-SB" panose="03000509000000000000" pitchFamily="65" charset="-12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https://www.amo.gov.hk/tc/archaeology/recent-archaeology/index.html</a:t>
            </a:r>
          </a:p>
        </p:txBody>
      </p:sp>
      <p:pic>
        <p:nvPicPr>
          <p:cNvPr id="7" name="Picture 6">
            <a:hlinkClick r:id="rId3"/>
          </p:cNvPr>
          <p:cNvPicPr>
            <a:picLocks noChangeAspect="1"/>
          </p:cNvPicPr>
          <p:nvPr/>
        </p:nvPicPr>
        <p:blipFill>
          <a:blip r:embed="rId4"/>
          <a:stretch>
            <a:fillRect/>
          </a:stretch>
        </p:blipFill>
        <p:spPr>
          <a:xfrm>
            <a:off x="8412479" y="3008070"/>
            <a:ext cx="2337955" cy="803115"/>
          </a:xfrm>
          <a:prstGeom prst="rect">
            <a:avLst/>
          </a:prstGeom>
        </p:spPr>
      </p:pic>
      <p:sp>
        <p:nvSpPr>
          <p:cNvPr id="8" name="Rectangle 7"/>
          <p:cNvSpPr/>
          <p:nvPr/>
        </p:nvSpPr>
        <p:spPr>
          <a:xfrm>
            <a:off x="4927767" y="200874"/>
            <a:ext cx="3189879" cy="907493"/>
          </a:xfrm>
          <a:prstGeom prst="rect">
            <a:avLst/>
          </a:prstGeom>
        </p:spPr>
        <p:txBody>
          <a:bodyPr wrap="square">
            <a:spAutoFit/>
          </a:bodyPr>
          <a:lstStyle/>
          <a:p>
            <a:pPr eaLnBrk="1" hangingPunct="1">
              <a:lnSpc>
                <a:spcPct val="150000"/>
              </a:lnSpc>
            </a:pPr>
            <a:r>
              <a:rPr lang="zh-TW" altLang="en-US" sz="4000" dirty="0">
                <a:latin typeface="DFKai-SB" panose="03000509000000000000" pitchFamily="65" charset="-120"/>
                <a:ea typeface="DFKai-SB" panose="03000509000000000000" pitchFamily="65" charset="-120"/>
              </a:rPr>
              <a:t>參考資料</a:t>
            </a:r>
            <a:endParaRPr lang="en-US" altLang="zh-TW" sz="4000" dirty="0">
              <a:latin typeface="DFKai-SB" panose="03000509000000000000" pitchFamily="65" charset="-120"/>
              <a:ea typeface="DFKai-SB" panose="03000509000000000000" pitchFamily="65"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内容占位符 2"/>
          <p:cNvSpPr>
            <a:spLocks noGrp="1"/>
          </p:cNvSpPr>
          <p:nvPr>
            <p:ph idx="1"/>
          </p:nvPr>
        </p:nvSpPr>
        <p:spPr>
          <a:xfrm>
            <a:off x="528231" y="1537854"/>
            <a:ext cx="6529273" cy="4236006"/>
          </a:xfrm>
        </p:spPr>
        <p:txBody>
          <a:bodyPr/>
          <a:lstStyle/>
          <a:p>
            <a:pPr eaLnBrk="1" hangingPunct="1">
              <a:lnSpc>
                <a:spcPct val="150000"/>
              </a:lnSpc>
              <a:buFont typeface="Wingdings" panose="05000000000000000000" pitchFamily="2" charset="2"/>
              <a:buChar char="Ø"/>
            </a:pPr>
            <a:r>
              <a:rPr lang="zh-TW" altLang="en-US" sz="3200" dirty="0">
                <a:solidFill>
                  <a:schemeClr val="tx1"/>
                </a:solidFill>
                <a:latin typeface="DFKai-SB" panose="03000509000000000000" pitchFamily="65" charset="-120"/>
                <a:ea typeface="DFKai-SB" panose="03000509000000000000" pitchFamily="65" charset="-120"/>
              </a:rPr>
              <a:t>從新石器時代遺址出土文物來看，在香港發現的彩陶、石器</a:t>
            </a:r>
            <a:r>
              <a:rPr lang="zh-CN" altLang="en-US" sz="3200" dirty="0">
                <a:solidFill>
                  <a:schemeClr val="tx1"/>
                </a:solidFill>
                <a:latin typeface="DFKai-SB" panose="03000509000000000000" pitchFamily="65" charset="-120"/>
                <a:ea typeface="DFKai-SB" panose="03000509000000000000" pitchFamily="65" charset="-120"/>
              </a:rPr>
              <a:t>等</a:t>
            </a:r>
            <a:r>
              <a:rPr lang="zh-TW" altLang="en-US" sz="3200" dirty="0">
                <a:solidFill>
                  <a:schemeClr val="tx1"/>
                </a:solidFill>
                <a:latin typeface="DFKai-SB" panose="03000509000000000000" pitchFamily="65" charset="-120"/>
                <a:ea typeface="DFKai-SB" panose="03000509000000000000" pitchFamily="65" charset="-120"/>
              </a:rPr>
              <a:t>，都和廣東等</a:t>
            </a:r>
            <a:r>
              <a:rPr lang="zh-CN" altLang="en-US" sz="3200" dirty="0">
                <a:solidFill>
                  <a:schemeClr val="tx1"/>
                </a:solidFill>
                <a:latin typeface="DFKai-SB" panose="03000509000000000000" pitchFamily="65" charset="-120"/>
                <a:ea typeface="DFKai-SB" panose="03000509000000000000" pitchFamily="65" charset="-120"/>
              </a:rPr>
              <a:t>地</a:t>
            </a:r>
            <a:r>
              <a:rPr lang="zh-TW" altLang="en-US" sz="3200" dirty="0">
                <a:solidFill>
                  <a:schemeClr val="tx1"/>
                </a:solidFill>
                <a:latin typeface="DFKai-SB" panose="03000509000000000000" pitchFamily="65" charset="-120"/>
                <a:ea typeface="DFKai-SB" panose="03000509000000000000" pitchFamily="65" charset="-120"/>
              </a:rPr>
              <a:t>遺址和墓葬出土的文物關係密切。香港地區和</a:t>
            </a:r>
            <a:r>
              <a:rPr lang="zh-CN" altLang="en-US" sz="3200" dirty="0">
                <a:solidFill>
                  <a:schemeClr val="tx1"/>
                </a:solidFill>
                <a:latin typeface="DFKai-SB" panose="03000509000000000000" pitchFamily="65" charset="-120"/>
                <a:ea typeface="DFKai-SB" panose="03000509000000000000" pitchFamily="65" charset="-120"/>
              </a:rPr>
              <a:t>嶺南地區</a:t>
            </a:r>
            <a:r>
              <a:rPr lang="zh-TW" altLang="en-US" sz="3200" dirty="0">
                <a:solidFill>
                  <a:schemeClr val="tx1"/>
                </a:solidFill>
                <a:latin typeface="DFKai-SB" panose="03000509000000000000" pitchFamily="65" charset="-120"/>
                <a:ea typeface="DFKai-SB" panose="03000509000000000000" pitchFamily="65" charset="-120"/>
              </a:rPr>
              <a:t>的古文化具有極其密切的</a:t>
            </a:r>
            <a:r>
              <a:rPr lang="zh-CN" altLang="en-US" sz="3200" dirty="0">
                <a:solidFill>
                  <a:schemeClr val="tx1"/>
                </a:solidFill>
                <a:latin typeface="DFKai-SB" panose="03000509000000000000" pitchFamily="65" charset="-120"/>
                <a:ea typeface="DFKai-SB" panose="03000509000000000000" pitchFamily="65" charset="-120"/>
              </a:rPr>
              <a:t>聯</a:t>
            </a:r>
            <a:r>
              <a:rPr lang="zh-TW" altLang="en-US" sz="3200" dirty="0">
                <a:solidFill>
                  <a:schemeClr val="tx1"/>
                </a:solidFill>
                <a:latin typeface="DFKai-SB" panose="03000509000000000000" pitchFamily="65" charset="-120"/>
                <a:ea typeface="DFKai-SB" panose="03000509000000000000" pitchFamily="65" charset="-120"/>
              </a:rPr>
              <a:t>繫。</a:t>
            </a:r>
            <a:endParaRPr lang="en-US" altLang="zh-TW" sz="3200" dirty="0">
              <a:solidFill>
                <a:schemeClr val="tx1"/>
              </a:solidFill>
              <a:latin typeface="PMingLiU" panose="02020500000000000000" pitchFamily="18" charset="-120"/>
              <a:ea typeface="PMingLiU" panose="02020500000000000000" pitchFamily="18" charset="-120"/>
            </a:endParaRPr>
          </a:p>
          <a:p>
            <a:pPr eaLnBrk="1" hangingPunct="1">
              <a:lnSpc>
                <a:spcPct val="150000"/>
              </a:lnSpc>
              <a:buFont typeface="Wingdings" panose="05000000000000000000" pitchFamily="2" charset="2"/>
              <a:buChar char="Ø"/>
            </a:pPr>
            <a:endParaRPr lang="en-US" altLang="zh-TW" sz="3200" dirty="0">
              <a:solidFill>
                <a:schemeClr val="tx1"/>
              </a:solidFill>
              <a:latin typeface="DFKai-SB" panose="03000509000000000000" pitchFamily="65" charset="-120"/>
              <a:ea typeface="DFKai-SB" panose="03000509000000000000" pitchFamily="65" charset="-120"/>
            </a:endParaRPr>
          </a:p>
        </p:txBody>
      </p:sp>
      <p:sp>
        <p:nvSpPr>
          <p:cNvPr id="12291" name="灯片编号占位符 1"/>
          <p:cNvSpPr>
            <a:spLocks noGrp="1"/>
          </p:cNvSpPr>
          <p:nvPr>
            <p:ph type="sldNum" sz="quarter" idx="12"/>
          </p:nvPr>
        </p:nvSpPr>
        <p:spPr bwMode="auto">
          <a:xfrm>
            <a:off x="10867650" y="640778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90BF042B-9329-4EAE-89A8-B35890C12D7D}"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6</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12292" name="圖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025" y="1537854"/>
            <a:ext cx="3593714" cy="202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文字方塊 5"/>
          <p:cNvSpPr txBox="1">
            <a:spLocks noChangeArrowheads="1"/>
          </p:cNvSpPr>
          <p:nvPr/>
        </p:nvSpPr>
        <p:spPr bwMode="auto">
          <a:xfrm>
            <a:off x="7390025" y="3764245"/>
            <a:ext cx="35937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TW" altLang="en-US" sz="2400" dirty="0">
                <a:solidFill>
                  <a:srgbClr val="000000"/>
                </a:solidFill>
                <a:latin typeface="DFKai-SB" panose="03000509000000000000" pitchFamily="65" charset="-120"/>
                <a:ea typeface="DFKai-SB" panose="03000509000000000000" pitchFamily="65" charset="-120"/>
              </a:rPr>
              <a:t>考古學者在南丫島大灣遺址發掘出土屬於新石器時代的大灣式</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彩陶盤，與長江中游的高廟文化和大溪文化關係密切。</a:t>
            </a:r>
          </a:p>
        </p:txBody>
      </p:sp>
      <p:sp>
        <p:nvSpPr>
          <p:cNvPr id="7" name="Rectangle 6"/>
          <p:cNvSpPr/>
          <p:nvPr/>
        </p:nvSpPr>
        <p:spPr>
          <a:xfrm>
            <a:off x="4605251" y="225812"/>
            <a:ext cx="3189879" cy="1107996"/>
          </a:xfrm>
          <a:prstGeom prst="rect">
            <a:avLst/>
          </a:prstGeom>
        </p:spPr>
        <p:txBody>
          <a:bodyPr wrap="square">
            <a:spAutoFit/>
          </a:bodyPr>
          <a:lstStyle/>
          <a:p>
            <a:pP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灯片编号占位符 1"/>
          <p:cNvSpPr>
            <a:spLocks noGrp="1"/>
          </p:cNvSpPr>
          <p:nvPr>
            <p:ph type="sldNum" sz="quarter" idx="12"/>
          </p:nvPr>
        </p:nvSpPr>
        <p:spPr bwMode="auto">
          <a:xfrm>
            <a:off x="11030942" y="6249843"/>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B7427ED1-7702-4E72-A795-9F2AB32C4DC6}"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7</a:t>
            </a:fld>
            <a:endParaRPr lang="en-US" altLang="zh-CN" sz="180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13317" name="矩形 4"/>
          <p:cNvSpPr>
            <a:spLocks noChangeArrowheads="1"/>
          </p:cNvSpPr>
          <p:nvPr/>
        </p:nvSpPr>
        <p:spPr bwMode="auto">
          <a:xfrm>
            <a:off x="872723" y="1146519"/>
            <a:ext cx="681846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marL="457200" indent="-457200" eaLnBrk="1" hangingPunct="1">
              <a:spcBef>
                <a:spcPct val="0"/>
              </a:spcBef>
              <a:buClrTx/>
              <a:buSzTx/>
              <a:buFont typeface="Wingdings" panose="05000000000000000000" pitchFamily="2" charset="2"/>
              <a:buChar char="Ø"/>
            </a:pP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考古學者在南丫島大灣遺址發</a:t>
            </a:r>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現</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屬於商代墓葬群，被認為是商代華北地區禮制物質文明向南延伸的表現。</a:t>
            </a:r>
            <a:endPar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457200" indent="-457200" eaLnBrk="1" hangingPunct="1">
              <a:spcBef>
                <a:spcPct val="0"/>
              </a:spcBef>
              <a:buClrTx/>
              <a:buSzTx/>
              <a:buFont typeface="Wingdings" panose="05000000000000000000" pitchFamily="2" charset="2"/>
              <a:buChar char="Ø"/>
            </a:pPr>
            <a:endPar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endParaRPr>
          </a:p>
          <a:p>
            <a:pPr marL="457200" indent="-457200" eaLnBrk="1" hangingPunct="1">
              <a:spcBef>
                <a:spcPct val="0"/>
              </a:spcBef>
              <a:buClrTx/>
              <a:buSzTx/>
              <a:buFont typeface="Wingdings" panose="05000000000000000000" pitchFamily="2" charset="2"/>
              <a:buChar char="Ø"/>
            </a:pP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Calibri" panose="020F0502020204030204" pitchFamily="34" charset="0"/>
              </a:rPr>
              <a:t>香港的出土文物反映史前的香港與嶺南，甚至長江流域、黃河流域某些古文化的同一性。</a:t>
            </a:r>
          </a:p>
        </p:txBody>
      </p:sp>
      <p:sp>
        <p:nvSpPr>
          <p:cNvPr id="6" name="Rectangle 5"/>
          <p:cNvSpPr/>
          <p:nvPr/>
        </p:nvSpPr>
        <p:spPr>
          <a:xfrm>
            <a:off x="4704887" y="18060"/>
            <a:ext cx="3815658" cy="1107996"/>
          </a:xfrm>
          <a:prstGeom prst="rect">
            <a:avLst/>
          </a:prstGeom>
        </p:spPr>
        <p:txBody>
          <a:bodyPr wrap="square">
            <a:spAutoFit/>
          </a:bodyPr>
          <a:lstStyle/>
          <a:p>
            <a:pP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pic>
        <p:nvPicPr>
          <p:cNvPr id="7" name="圖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552" y="1403521"/>
            <a:ext cx="3381633" cy="25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6"/>
          <p:cNvSpPr txBox="1">
            <a:spLocks noChangeArrowheads="1"/>
          </p:cNvSpPr>
          <p:nvPr/>
        </p:nvSpPr>
        <p:spPr bwMode="auto">
          <a:xfrm>
            <a:off x="8127552" y="3950358"/>
            <a:ext cx="3491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eaLnBrk="1" hangingPunct="1">
              <a:spcBef>
                <a:spcPct val="0"/>
              </a:spcBef>
              <a:buClrTx/>
              <a:buSzTx/>
              <a:buFontTx/>
              <a:buNone/>
            </a:pP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香港南丫島大灣，發現六千年前的房屋聚落遺跡。</a:t>
            </a:r>
          </a:p>
        </p:txBody>
      </p:sp>
      <p:pic>
        <p:nvPicPr>
          <p:cNvPr id="3" name="Picture 2">
            <a:hlinkClick r:id="rId4"/>
          </p:cNvPr>
          <p:cNvPicPr>
            <a:picLocks noChangeAspect="1"/>
          </p:cNvPicPr>
          <p:nvPr/>
        </p:nvPicPr>
        <p:blipFill>
          <a:blip r:embed="rId5"/>
          <a:stretch>
            <a:fillRect/>
          </a:stretch>
        </p:blipFill>
        <p:spPr>
          <a:xfrm>
            <a:off x="787389" y="5453079"/>
            <a:ext cx="2172003" cy="809738"/>
          </a:xfrm>
          <a:prstGeom prst="rect">
            <a:avLst/>
          </a:prstGeom>
        </p:spPr>
      </p:pic>
      <p:sp>
        <p:nvSpPr>
          <p:cNvPr id="4" name="Rectangle 3"/>
          <p:cNvSpPr/>
          <p:nvPr/>
        </p:nvSpPr>
        <p:spPr>
          <a:xfrm>
            <a:off x="1122925" y="4899872"/>
            <a:ext cx="6154826" cy="338554"/>
          </a:xfrm>
          <a:prstGeom prst="rect">
            <a:avLst/>
          </a:prstGeom>
        </p:spPr>
        <p:txBody>
          <a:bodyPr wrap="none">
            <a:spAutoFit/>
          </a:bodyPr>
          <a:lstStyle/>
          <a:p>
            <a:r>
              <a:rPr lang="zh-TW" altLang="en-US" sz="1600" dirty="0">
                <a:latin typeface="DFKai-SB" panose="03000509000000000000" pitchFamily="65" charset="-120"/>
                <a:ea typeface="DFKai-SB" panose="03000509000000000000" pitchFamily="65" charset="-120"/>
                <a:cs typeface="Times New Roman" panose="02020603050405020304" pitchFamily="18" charset="0"/>
              </a:rPr>
              <a:t>來源</a:t>
            </a:r>
            <a:r>
              <a:rPr lang="en-US" altLang="zh-TW" sz="16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600" dirty="0">
                <a:latin typeface="DFKai-SB" panose="03000509000000000000" pitchFamily="65" charset="-120"/>
                <a:ea typeface="DFKai-SB" panose="03000509000000000000" pitchFamily="65" charset="-120"/>
                <a:cs typeface="Times New Roman" panose="02020603050405020304" pitchFamily="18" charset="0"/>
              </a:rPr>
              <a:t>香港志 </a:t>
            </a:r>
            <a:r>
              <a:rPr lang="en-US" altLang="zh-TW"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https://www.hkchronicles.org.hk/node/127</a:t>
            </a:r>
            <a:r>
              <a:rPr lang="en-US" altLang="zh-TW" sz="1600" dirty="0">
                <a:latin typeface="Times New Roman" panose="02020603050405020304" pitchFamily="18" charset="0"/>
                <a:cs typeface="Times New Roman" panose="02020603050405020304" pitchFamily="18" charset="0"/>
              </a:rPr>
              <a:t>), </a:t>
            </a:r>
            <a:r>
              <a:rPr lang="zh-TW" altLang="en-US" sz="1600" dirty="0">
                <a:latin typeface="DFKai-SB" panose="03000509000000000000" pitchFamily="65" charset="-120"/>
                <a:ea typeface="DFKai-SB" panose="03000509000000000000" pitchFamily="65" charset="-120"/>
                <a:cs typeface="Times New Roman" panose="02020603050405020304" pitchFamily="18" charset="0"/>
              </a:rPr>
              <a:t>頁</a:t>
            </a:r>
            <a:r>
              <a:rPr lang="en-US" altLang="zh-TW" sz="1600" dirty="0">
                <a:latin typeface="Times New Roman" panose="02020603050405020304" pitchFamily="18" charset="0"/>
                <a:cs typeface="Times New Roman" panose="02020603050405020304" pitchFamily="18" charset="0"/>
              </a:rPr>
              <a:t>18-19</a:t>
            </a:r>
            <a:r>
              <a:rPr lang="zh-TW" altLang="en-US" sz="16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5" name="Rectangle 4"/>
          <p:cNvSpPr/>
          <p:nvPr/>
        </p:nvSpPr>
        <p:spPr>
          <a:xfrm>
            <a:off x="3399785" y="5673282"/>
            <a:ext cx="4108817"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cs typeface="Times New Roman" panose="02020603050405020304" pitchFamily="18" charset="0"/>
              </a:rPr>
              <a:t>點擊圖像了解更多香港歷史發展背景。</a:t>
            </a:r>
            <a:endParaRPr lang="en-US" dirty="0">
              <a:latin typeface="DFKai-SB" panose="03000509000000000000" pitchFamily="65" charset="-120"/>
              <a:ea typeface="DFKai-SB" panose="03000509000000000000" pitchFamily="65" charset="-120"/>
            </a:endParaRPr>
          </a:p>
        </p:txBody>
      </p:sp>
      <p:sp>
        <p:nvSpPr>
          <p:cNvPr id="9" name="Left Arrow 8"/>
          <p:cNvSpPr/>
          <p:nvPr/>
        </p:nvSpPr>
        <p:spPr>
          <a:xfrm>
            <a:off x="3071433" y="5710423"/>
            <a:ext cx="274320" cy="3391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灯片编号占位符 1"/>
          <p:cNvSpPr>
            <a:spLocks noGrp="1" noChangeArrowheads="1"/>
          </p:cNvSpPr>
          <p:nvPr>
            <p:ph type="sldNum" sz="quarter" idx="12"/>
          </p:nvPr>
        </p:nvSpPr>
        <p:spPr bwMode="auto">
          <a:xfrm>
            <a:off x="11200159" y="6249209"/>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E3959C67-D5EC-4DC7-9C26-8C8AAAF257C3}"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8</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sp>
        <p:nvSpPr>
          <p:cNvPr id="15363" name="内容占位符 2"/>
          <p:cNvSpPr>
            <a:spLocks noGrp="1" noChangeArrowheads="1"/>
          </p:cNvSpPr>
          <p:nvPr>
            <p:ph idx="4294967295"/>
          </p:nvPr>
        </p:nvSpPr>
        <p:spPr>
          <a:xfrm>
            <a:off x="321598" y="994267"/>
            <a:ext cx="7766685" cy="5720455"/>
          </a:xfrm>
        </p:spPr>
        <p:txBody>
          <a:bodyPr/>
          <a:lstStyle/>
          <a:p>
            <a:pPr eaLnBrk="1" hangingPunct="1"/>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在秦漢時期，越、楚、漢文化在香港地區已經存在</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a:p>
            <a:pPr eaLnBrk="1" hangingPunct="1"/>
            <a:r>
              <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1955</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年發現的李鄭屋漢墓，墓中發現刻有</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「大吉番禺」</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的墓磚。這一發現至今仍是香港最重要的漢代考古發現，它印證了兩千多年前漢代時香港</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地區</a:t>
            </a:r>
            <a:r>
              <a:rPr lang="zh-CN"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與廣東割捨不斷的印證。</a:t>
            </a:r>
            <a:endParaRPr lang="en-US" altLang="zh-CN"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a:p>
            <a:pPr eaLnBrk="1" hangingPunct="1"/>
            <a:r>
              <a:rPr lang="en-US" altLang="zh-TW"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1955</a:t>
            </a:r>
            <a:r>
              <a:rPr lang="zh-TW" altLang="en-US" sz="30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rPr>
              <a:t>年在深水埗李鄭屋邨出土的李鄭屋漢墓是香港最著名的漢代文化遺址。漢墓無論在結構、建材、出土文物上與廣東多處發現過的東漢古墓形制相似，在相當程度上說明香港地區與華南地區的文化同源。</a:t>
            </a:r>
          </a:p>
          <a:p>
            <a:pPr eaLnBrk="1" hangingPunct="1"/>
            <a:endParaRPr lang="en-US" altLang="zh-CN"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SimHei" panose="02010609060101010101" pitchFamily="49" charset="-122"/>
            </a:endParaRPr>
          </a:p>
        </p:txBody>
      </p:sp>
      <p:pic>
        <p:nvPicPr>
          <p:cNvPr id="2" name="Picture 1"/>
          <p:cNvPicPr>
            <a:picLocks noChangeAspect="1"/>
          </p:cNvPicPr>
          <p:nvPr/>
        </p:nvPicPr>
        <p:blipFill>
          <a:blip r:embed="rId2"/>
          <a:stretch>
            <a:fillRect/>
          </a:stretch>
        </p:blipFill>
        <p:spPr>
          <a:xfrm>
            <a:off x="8429668" y="2078182"/>
            <a:ext cx="3361306" cy="2059662"/>
          </a:xfrm>
          <a:prstGeom prst="rect">
            <a:avLst/>
          </a:prstGeom>
        </p:spPr>
      </p:pic>
      <p:sp>
        <p:nvSpPr>
          <p:cNvPr id="3" name="Rectangle 2"/>
          <p:cNvSpPr/>
          <p:nvPr/>
        </p:nvSpPr>
        <p:spPr>
          <a:xfrm>
            <a:off x="8429668" y="4211740"/>
            <a:ext cx="3361306" cy="1169551"/>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a:latin typeface="DFKai-SB" panose="03000509000000000000" pitchFamily="65" charset="-120"/>
                <a:ea typeface="DFKai-SB" panose="03000509000000000000" pitchFamily="65" charset="-120"/>
                <a:cs typeface="Times New Roman" panose="02020603050405020304" pitchFamily="18" charset="0"/>
              </a:rPr>
              <a:t>: </a:t>
            </a:r>
            <a:r>
              <a:rPr lang="zh-TW" altLang="en-US" sz="1400" dirty="0">
                <a:latin typeface="DFKai-SB" panose="03000509000000000000" pitchFamily="65" charset="-120"/>
                <a:ea typeface="DFKai-SB" panose="03000509000000000000" pitchFamily="65" charset="-120"/>
                <a:cs typeface="Times New Roman" panose="02020603050405020304" pitchFamily="18" charset="0"/>
              </a:rPr>
              <a:t>古物古蹟辦事處</a:t>
            </a:r>
            <a:br>
              <a:rPr lang="en-US" altLang="zh-TW" sz="1400" dirty="0">
                <a:latin typeface="DFKai-SB" panose="03000509000000000000" pitchFamily="65" charset="-120"/>
                <a:ea typeface="DFKai-SB" panose="03000509000000000000" pitchFamily="65" charset="-120"/>
                <a:cs typeface="Times New Roman" panose="02020603050405020304" pitchFamily="18" charset="0"/>
              </a:rPr>
            </a:b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(https://www.amo.gov.hk/tc/historic-buildings/monuments/kowloon/monuments_35/index.html)</a:t>
            </a:r>
            <a:br>
              <a:rPr lang="en-US" altLang="zh-TW" sz="1400"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br>
            <a:endParaRPr lang="en-US" sz="1400" strike="sngStrike" dirty="0">
              <a:solidFill>
                <a:srgbClr val="FF3399"/>
              </a:solidFill>
              <a:latin typeface="Times New Roman" panose="02020603050405020304" pitchFamily="18" charset="0"/>
              <a:cs typeface="Times New Roman" panose="02020603050405020304" pitchFamily="18" charset="0"/>
            </a:endParaRPr>
          </a:p>
        </p:txBody>
      </p:sp>
      <p:sp>
        <p:nvSpPr>
          <p:cNvPr id="4" name="Rectangle 3"/>
          <p:cNvSpPr/>
          <p:nvPr/>
        </p:nvSpPr>
        <p:spPr>
          <a:xfrm>
            <a:off x="4719043" y="-82609"/>
            <a:ext cx="2441694" cy="988989"/>
          </a:xfrm>
          <a:prstGeom prst="rect">
            <a:avLst/>
          </a:prstGeom>
        </p:spPr>
        <p:txBody>
          <a:bodyPr wrap="none">
            <a:spAutoFit/>
          </a:bodyPr>
          <a:lstStyle/>
          <a:p>
            <a:pP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內容版面配置區 2"/>
          <p:cNvSpPr>
            <a:spLocks noGrp="1"/>
          </p:cNvSpPr>
          <p:nvPr>
            <p:ph idx="1"/>
          </p:nvPr>
        </p:nvSpPr>
        <p:spPr>
          <a:xfrm>
            <a:off x="434916" y="789530"/>
            <a:ext cx="10986771" cy="2866361"/>
          </a:xfrm>
        </p:spPr>
        <p:txBody>
          <a:bodyPr/>
          <a:lstStyle/>
          <a:p>
            <a:pPr eaLnBrk="1" hangingPunct="1"/>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香港也有不少唐、宋、元、明、清時期的考古發現，出土文物中的錢幣、器物、墓葬等皆顯示香港與華南地域文化相連。</a:t>
            </a:r>
            <a:endPar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r>
              <a:rPr lang="zh-TW" altLang="en-US"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近年在港鐵沙中線地盤出土的宋代古井遺址，進一步印證香港在宋代海上絲路上與沿海城市的關係。</a:t>
            </a:r>
            <a:endParaRPr lang="en-US" altLang="zh-TW" sz="32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a:p>
            <a:pPr eaLnBrk="1" hangingPunct="1">
              <a:lnSpc>
                <a:spcPct val="90000"/>
              </a:lnSpc>
            </a:pPr>
            <a:endParaRPr lang="zh-TW" altLang="en-US" sz="2600"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lnSpc>
                <a:spcPct val="90000"/>
              </a:lnSpc>
            </a:pPr>
            <a:endParaRPr lang="en-US" altLang="zh-TW" sz="2600"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lnSpc>
                <a:spcPct val="90000"/>
              </a:lnSpc>
            </a:pPr>
            <a:endParaRPr lang="en-US" altLang="zh-TW" sz="2600" dirty="0">
              <a:latin typeface="DFKai-SB" panose="03000509000000000000" pitchFamily="65" charset="-120"/>
              <a:ea typeface="DFKai-SB" panose="03000509000000000000" pitchFamily="65" charset="-120"/>
              <a:cs typeface="Times New Roman" panose="02020603050405020304" pitchFamily="18" charset="0"/>
            </a:endParaRPr>
          </a:p>
          <a:p>
            <a:pPr eaLnBrk="1" hangingPunct="1">
              <a:lnSpc>
                <a:spcPct val="90000"/>
              </a:lnSpc>
            </a:pPr>
            <a:endParaRPr lang="en-US" altLang="zh-HK" sz="26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7411" name="灯片编号占位符 1"/>
          <p:cNvSpPr>
            <a:spLocks noGrp="1"/>
          </p:cNvSpPr>
          <p:nvPr>
            <p:ph type="sldNum" sz="quarter" idx="12"/>
          </p:nvPr>
        </p:nvSpPr>
        <p:spPr bwMode="auto">
          <a:xfrm>
            <a:off x="11258349" y="6398785"/>
            <a:ext cx="6842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ea typeface="Microsoft JhengHei" panose="020B0604030504040204" pitchFamily="34" charset="-12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ea typeface="Microsoft JhengHei" panose="020B0604030504040204" pitchFamily="34" charset="-12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ea typeface="Microsoft JhengHei" panose="020B0604030504040204" pitchFamily="34" charset="-12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ea typeface="Microsoft JhengHei" panose="020B0604030504040204" pitchFamily="34" charset="-120"/>
              </a:defRPr>
            </a:lvl9pPr>
          </a:lstStyle>
          <a:p>
            <a:pPr fontAlgn="base">
              <a:spcBef>
                <a:spcPct val="0"/>
              </a:spcBef>
              <a:spcAft>
                <a:spcPct val="0"/>
              </a:spcAft>
              <a:buClrTx/>
              <a:buSzTx/>
              <a:buFont typeface="Arial" panose="020B0604020202020204" pitchFamily="34" charset="0"/>
              <a:buNone/>
            </a:pPr>
            <a:fld id="{74FA2068-2237-4F24-9BED-C75319095A2F}" type="slidenum">
              <a:rPr lang="zh-CN" altLang="en-US" sz="1200" smtClean="0">
                <a:solidFill>
                  <a:srgbClr val="898989"/>
                </a:solidFill>
                <a:latin typeface="Arial" panose="020B0604020202020204" pitchFamily="34" charset="0"/>
                <a:ea typeface="SimSun" panose="02010600030101010101" pitchFamily="2" charset="-122"/>
                <a:sym typeface="Calibri" panose="020F0502020204030204" pitchFamily="34" charset="0"/>
              </a:rPr>
              <a:pPr fontAlgn="base">
                <a:spcBef>
                  <a:spcPct val="0"/>
                </a:spcBef>
                <a:spcAft>
                  <a:spcPct val="0"/>
                </a:spcAft>
                <a:buClrTx/>
                <a:buSzTx/>
                <a:buFont typeface="Arial" panose="020B0604020202020204" pitchFamily="34" charset="0"/>
                <a:buNone/>
              </a:pPr>
              <a:t>9</a:t>
            </a:fld>
            <a:endParaRPr lang="en-US" altLang="zh-CN" sz="1800" dirty="0">
              <a:solidFill>
                <a:srgbClr val="000000"/>
              </a:solidFill>
              <a:latin typeface="Arial" panose="020B0604020202020204" pitchFamily="34" charset="0"/>
              <a:ea typeface="SimSun" panose="02010600030101010101" pitchFamily="2" charset="-122"/>
              <a:sym typeface="Calibri" panose="020F0502020204030204" pitchFamily="34" charset="0"/>
            </a:endParaRPr>
          </a:p>
        </p:txBody>
      </p:sp>
      <p:pic>
        <p:nvPicPr>
          <p:cNvPr id="2" name="Picture 1"/>
          <p:cNvPicPr>
            <a:picLocks noChangeAspect="1"/>
          </p:cNvPicPr>
          <p:nvPr/>
        </p:nvPicPr>
        <p:blipFill>
          <a:blip r:embed="rId2"/>
          <a:stretch>
            <a:fillRect/>
          </a:stretch>
        </p:blipFill>
        <p:spPr>
          <a:xfrm>
            <a:off x="942405" y="3655891"/>
            <a:ext cx="2993014" cy="1988510"/>
          </a:xfrm>
          <a:prstGeom prst="rect">
            <a:avLst/>
          </a:prstGeom>
        </p:spPr>
      </p:pic>
      <p:sp>
        <p:nvSpPr>
          <p:cNvPr id="3" name="Rectangle 2"/>
          <p:cNvSpPr/>
          <p:nvPr/>
        </p:nvSpPr>
        <p:spPr>
          <a:xfrm>
            <a:off x="942405" y="5657375"/>
            <a:ext cx="3172807" cy="584775"/>
          </a:xfrm>
          <a:prstGeom prst="rect">
            <a:avLst/>
          </a:prstGeom>
        </p:spPr>
        <p:txBody>
          <a:bodyPr wrap="square">
            <a:spAutoFit/>
          </a:bodyPr>
          <a:lstStyle/>
          <a:p>
            <a:r>
              <a:rPr lang="zh-TW" altLang="en-US" sz="1600" dirty="0">
                <a:latin typeface="DFKai-SB" panose="03000509000000000000" pitchFamily="65" charset="-120"/>
                <a:ea typeface="DFKai-SB" panose="03000509000000000000" pitchFamily="65" charset="-120"/>
              </a:rPr>
              <a:t>中山大學、中文大學及古物古蹟辦事處討論可能是宋元的土井 </a:t>
            </a:r>
            <a:endParaRPr lang="en-US" sz="1600" dirty="0">
              <a:latin typeface="DFKai-SB" panose="03000509000000000000" pitchFamily="65" charset="-120"/>
              <a:ea typeface="DFKai-SB" panose="03000509000000000000" pitchFamily="65" charset="-120"/>
            </a:endParaRPr>
          </a:p>
        </p:txBody>
      </p:sp>
      <p:sp>
        <p:nvSpPr>
          <p:cNvPr id="4" name="Rectangle 3"/>
          <p:cNvSpPr/>
          <p:nvPr/>
        </p:nvSpPr>
        <p:spPr>
          <a:xfrm>
            <a:off x="3550469" y="6398785"/>
            <a:ext cx="7607404" cy="276999"/>
          </a:xfrm>
          <a:prstGeom prst="rect">
            <a:avLst/>
          </a:prstGeom>
        </p:spPr>
        <p:txBody>
          <a:bodyPr wrap="none">
            <a:spAutoFit/>
          </a:bodyPr>
          <a:lstStyle/>
          <a:p>
            <a:r>
              <a:rPr lang="zh-TW" altLang="en-US" sz="1200" dirty="0">
                <a:latin typeface="DFKai-SB" panose="03000509000000000000" pitchFamily="65" charset="-120"/>
                <a:ea typeface="DFKai-SB" panose="03000509000000000000" pitchFamily="65" charset="-120"/>
              </a:rPr>
              <a:t>圖片來源</a:t>
            </a:r>
            <a:r>
              <a:rPr lang="en-US" altLang="zh-TW" sz="1200" dirty="0">
                <a:latin typeface="DFKai-SB" panose="03000509000000000000" pitchFamily="65" charset="-120"/>
                <a:ea typeface="DFKai-SB" panose="03000509000000000000" pitchFamily="65" charset="-120"/>
              </a:rPr>
              <a:t>: </a:t>
            </a:r>
            <a:r>
              <a:rPr lang="zh-TW" altLang="en-US" sz="1200" dirty="0">
                <a:latin typeface="DFKai-SB" panose="03000509000000000000" pitchFamily="65" charset="-120"/>
                <a:ea typeface="DFKai-SB" panose="03000509000000000000" pitchFamily="65" charset="-120"/>
              </a:rPr>
              <a:t>古物古蹟辦事處</a:t>
            </a:r>
            <a:r>
              <a:rPr lang="zh-TW" altLang="en-US" sz="1200" dirty="0">
                <a:solidFill>
                  <a:srgbClr val="FF3399"/>
                </a:solidFill>
                <a:latin typeface="DFKai-SB" panose="03000509000000000000" pitchFamily="65" charset="-120"/>
                <a:ea typeface="DFKai-SB" panose="03000509000000000000" pitchFamily="65" charset="-120"/>
              </a:rPr>
              <a:t> </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(https://www.amo.gov.hk/tc/archaeology/recent-archaeology/scl/scl-reports/index.html)</a:t>
            </a:r>
            <a:r>
              <a:rPr lang="en-US" altLang="zh-TW" sz="1200" dirty="0">
                <a:solidFill>
                  <a:srgbClr val="FF3399"/>
                </a:solidFill>
                <a:latin typeface="Times New Roman" panose="02020603050405020304" pitchFamily="18" charset="0"/>
                <a:ea typeface="DFKai-SB" panose="03000509000000000000" pitchFamily="65" charset="-120"/>
                <a:cs typeface="Times New Roman" panose="02020603050405020304" pitchFamily="18" charset="0"/>
              </a:rPr>
              <a:t> </a:t>
            </a:r>
            <a:endParaRPr lang="en-US" sz="1200" strike="sngStrike" dirty="0">
              <a:solidFill>
                <a:srgbClr val="FF3399"/>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225752" y="3678198"/>
            <a:ext cx="2831481" cy="1926117"/>
          </a:xfrm>
          <a:prstGeom prst="rect">
            <a:avLst/>
          </a:prstGeom>
        </p:spPr>
      </p:pic>
      <p:pic>
        <p:nvPicPr>
          <p:cNvPr id="6" name="Picture 5"/>
          <p:cNvPicPr>
            <a:picLocks noChangeAspect="1"/>
          </p:cNvPicPr>
          <p:nvPr/>
        </p:nvPicPr>
        <p:blipFill>
          <a:blip r:embed="rId4"/>
          <a:stretch>
            <a:fillRect/>
          </a:stretch>
        </p:blipFill>
        <p:spPr>
          <a:xfrm>
            <a:off x="4603896" y="3645375"/>
            <a:ext cx="2953378" cy="1926116"/>
          </a:xfrm>
          <a:prstGeom prst="rect">
            <a:avLst/>
          </a:prstGeom>
        </p:spPr>
      </p:pic>
      <p:sp>
        <p:nvSpPr>
          <p:cNvPr id="7" name="Rectangle 6"/>
          <p:cNvSpPr/>
          <p:nvPr/>
        </p:nvSpPr>
        <p:spPr>
          <a:xfrm>
            <a:off x="5449643" y="5581341"/>
            <a:ext cx="1620957" cy="338554"/>
          </a:xfrm>
          <a:prstGeom prst="rect">
            <a:avLst/>
          </a:prstGeom>
        </p:spPr>
        <p:txBody>
          <a:bodyPr wrap="none">
            <a:spAutoFit/>
          </a:bodyPr>
          <a:lstStyle/>
          <a:p>
            <a:r>
              <a:rPr lang="zh-TW" altLang="en-US" sz="1600" dirty="0">
                <a:latin typeface="DFKai-SB" panose="03000509000000000000" pitchFamily="65" charset="-120"/>
                <a:ea typeface="DFKai-SB" panose="03000509000000000000" pitchFamily="65" charset="-120"/>
              </a:rPr>
              <a:t>五號井頂視照片</a:t>
            </a:r>
            <a:endParaRPr lang="en-US" sz="1600" dirty="0">
              <a:latin typeface="DFKai-SB" panose="03000509000000000000" pitchFamily="65" charset="-120"/>
              <a:ea typeface="DFKai-SB" panose="03000509000000000000" pitchFamily="65" charset="-120"/>
            </a:endParaRPr>
          </a:p>
        </p:txBody>
      </p:sp>
      <p:sp>
        <p:nvSpPr>
          <p:cNvPr id="10" name="Rectangle 9"/>
          <p:cNvSpPr/>
          <p:nvPr/>
        </p:nvSpPr>
        <p:spPr>
          <a:xfrm>
            <a:off x="9010550" y="5611208"/>
            <a:ext cx="1620957" cy="338554"/>
          </a:xfrm>
          <a:prstGeom prst="rect">
            <a:avLst/>
          </a:prstGeom>
        </p:spPr>
        <p:txBody>
          <a:bodyPr wrap="none">
            <a:spAutoFit/>
          </a:bodyPr>
          <a:lstStyle/>
          <a:p>
            <a:r>
              <a:rPr lang="zh-TW" altLang="en-US" sz="1600" dirty="0">
                <a:latin typeface="DFKai-SB" panose="03000509000000000000" pitchFamily="65" charset="-120"/>
                <a:ea typeface="DFKai-SB" panose="03000509000000000000" pitchFamily="65" charset="-120"/>
              </a:rPr>
              <a:t>四號井頂視照片</a:t>
            </a:r>
            <a:endParaRPr lang="en-US" sz="1600" dirty="0">
              <a:latin typeface="DFKai-SB" panose="03000509000000000000" pitchFamily="65" charset="-120"/>
              <a:ea typeface="DFKai-SB" panose="03000509000000000000" pitchFamily="65" charset="-120"/>
            </a:endParaRPr>
          </a:p>
        </p:txBody>
      </p:sp>
      <p:sp>
        <p:nvSpPr>
          <p:cNvPr id="12" name="Rectangle 11"/>
          <p:cNvSpPr/>
          <p:nvPr/>
        </p:nvSpPr>
        <p:spPr>
          <a:xfrm>
            <a:off x="4115212" y="-199459"/>
            <a:ext cx="3189879" cy="988989"/>
          </a:xfrm>
          <a:prstGeom prst="rect">
            <a:avLst/>
          </a:prstGeom>
        </p:spPr>
        <p:txBody>
          <a:bodyPr wrap="square">
            <a:spAutoFit/>
          </a:bodyPr>
          <a:lstStyle/>
          <a:p>
            <a:pPr algn="ctr" eaLnBrk="1" hangingPunct="1">
              <a:lnSpc>
                <a:spcPct val="150000"/>
              </a:lnSpc>
            </a:pPr>
            <a:r>
              <a:rPr lang="zh-TW" altLang="en-US" sz="4400" dirty="0">
                <a:latin typeface="DFKai-SB" panose="03000509000000000000" pitchFamily="65" charset="-120"/>
                <a:ea typeface="DFKai-SB" panose="03000509000000000000" pitchFamily="65" charset="-120"/>
              </a:rPr>
              <a:t>參考資料</a:t>
            </a:r>
            <a:endParaRPr lang="en-US" altLang="zh-TW" sz="4400" dirty="0">
              <a:latin typeface="DFKai-SB" panose="03000509000000000000" pitchFamily="65" charset="-120"/>
              <a:ea typeface="DFKai-SB" panose="03000509000000000000" pitchFamily="65" charset="-120"/>
            </a:endParaRP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5728</Words>
  <Application>Microsoft Office PowerPoint</Application>
  <PresentationFormat>寬螢幕</PresentationFormat>
  <Paragraphs>341</Paragraphs>
  <Slides>45</Slides>
  <Notes>11</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45</vt:i4>
      </vt:variant>
    </vt:vector>
  </HeadingPairs>
  <TitlesOfParts>
    <vt:vector size="58" baseType="lpstr">
      <vt:lpstr>DengXian</vt:lpstr>
      <vt:lpstr>Microsoft YaHei</vt:lpstr>
      <vt:lpstr>SimHei</vt:lpstr>
      <vt:lpstr>PMingLiU</vt:lpstr>
      <vt:lpstr>標楷體</vt:lpstr>
      <vt:lpstr>標楷體</vt:lpstr>
      <vt:lpstr>Arial</vt:lpstr>
      <vt:lpstr>Calibri</vt:lpstr>
      <vt:lpstr>Times New Roman</vt:lpstr>
      <vt:lpstr>Trebuchet MS</vt:lpstr>
      <vt:lpstr>Wingdings</vt:lpstr>
      <vt:lpstr>Wingdings 3</vt:lpstr>
      <vt:lpstr>Facet</vt:lpstr>
      <vt:lpstr>學習重點： 形成香港社會以中華文化為主體的多元文化特徵的因素：香港的發展概略；中華傳統文化與不同文化融和對香港社會的影響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客家人</vt:lpstr>
      <vt:lpstr>蜑家人、鶴佬人</vt:lpstr>
      <vt:lpstr>內地移民來港</vt:lpstr>
      <vt:lpstr>PowerPoint 簡報</vt:lpstr>
      <vt:lpstr>PowerPoint 簡報</vt:lpstr>
      <vt:lpstr>PowerPoint 簡報</vt:lpstr>
      <vt:lpstr>PowerPoint 簡報</vt:lpstr>
      <vt:lpstr>PowerPoint 簡報</vt:lpstr>
      <vt:lpstr>PowerPoint 簡報</vt:lpstr>
      <vt:lpstr>PowerPoint 簡報</vt:lpstr>
      <vt:lpstr>晚清至20世紀前期的兩地關係(一)</vt:lpstr>
      <vt:lpstr>晚清至20世紀前期的兩地關係(二)</vt:lpstr>
      <vt:lpstr>抗日救國運動中的香港</vt:lpstr>
      <vt:lpstr>香港抗日重大事件舉隅</vt:lpstr>
      <vt:lpstr>戰後至今的兩地關係</vt:lpstr>
      <vt:lpstr>東江水供應香港</vt:lpstr>
      <vt:lpstr>東江水供應香港</vt:lpstr>
      <vt:lpstr>PowerPoint 簡報</vt:lpstr>
      <vt:lpstr>關係： 由內地向香港供水一事可見，國家眼見香港市民在生活上面對困難時，想盡辦法為香港解決困難，當中花了不少的人力、物力，可見國家十分關顧香港市民的需要。  相關例子： 以對抗「2019冠狀病毒病」為例，中央政府應特區政府的要求，派遣實驗室檢測人員來港，協助推行與新型冠狀病毒有關的檢測工作。</vt:lpstr>
      <vt:lpstr>物資上支持香港</vt:lpstr>
      <vt:lpstr>1. 請用具體的事例說明中西文化在香港融合。 港人在日常生活中，會以廣東語及英語溝通、以中文及英文書寫。根據《法定語文條例》，在政府或公職人員與公眾人士之間的事務往來上以及在法院程序上，中文和英文均是香港的法定語文。  2 .你認為中西兼備的多元文化對香港的發展有甚麽影響？ 中西兼備的多元文化令香港的社會更加多姿多采，因港人除了能承傳中華文化外，亦能在生活上不同層面，如節日、飲食、服飾等方面，融合不同地區的文化，從而認識並欣賞不同地區文化的內涵，提升國際視野，增強競爭力。</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2021-06-02T11:12:09Z</dcterms:created>
  <dcterms:modified xsi:type="dcterms:W3CDTF">2026-01-21T08:19:49Z</dcterms:modified>
</cp:coreProperties>
</file>