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6" r:id="rId2"/>
  </p:sldMasterIdLst>
  <p:notesMasterIdLst>
    <p:notesMasterId r:id="rId80"/>
  </p:notesMasterIdLst>
  <p:handoutMasterIdLst>
    <p:handoutMasterId r:id="rId81"/>
  </p:handoutMasterIdLst>
  <p:sldIdLst>
    <p:sldId id="2518" r:id="rId3"/>
    <p:sldId id="397" r:id="rId4"/>
    <p:sldId id="2519" r:id="rId5"/>
    <p:sldId id="2521" r:id="rId6"/>
    <p:sldId id="2372" r:id="rId7"/>
    <p:sldId id="2374" r:id="rId8"/>
    <p:sldId id="2488" r:id="rId9"/>
    <p:sldId id="2376" r:id="rId10"/>
    <p:sldId id="2377" r:id="rId11"/>
    <p:sldId id="2378" r:id="rId12"/>
    <p:sldId id="2381" r:id="rId13"/>
    <p:sldId id="2382" r:id="rId14"/>
    <p:sldId id="2462" r:id="rId15"/>
    <p:sldId id="2480" r:id="rId16"/>
    <p:sldId id="2464" r:id="rId17"/>
    <p:sldId id="2524" r:id="rId18"/>
    <p:sldId id="2465" r:id="rId19"/>
    <p:sldId id="2466" r:id="rId20"/>
    <p:sldId id="2525" r:id="rId21"/>
    <p:sldId id="2470" r:id="rId22"/>
    <p:sldId id="2527" r:id="rId23"/>
    <p:sldId id="2471" r:id="rId24"/>
    <p:sldId id="2528" r:id="rId25"/>
    <p:sldId id="2481" r:id="rId26"/>
    <p:sldId id="2383" r:id="rId27"/>
    <p:sldId id="2467" r:id="rId28"/>
    <p:sldId id="2385" r:id="rId29"/>
    <p:sldId id="2529" r:id="rId30"/>
    <p:sldId id="2542" r:id="rId31"/>
    <p:sldId id="2489" r:id="rId32"/>
    <p:sldId id="2389" r:id="rId33"/>
    <p:sldId id="2531" r:id="rId34"/>
    <p:sldId id="2551" r:id="rId35"/>
    <p:sldId id="2532" r:id="rId36"/>
    <p:sldId id="2533" r:id="rId37"/>
    <p:sldId id="2396" r:id="rId38"/>
    <p:sldId id="2543" r:id="rId39"/>
    <p:sldId id="2514" r:id="rId40"/>
    <p:sldId id="2399" r:id="rId41"/>
    <p:sldId id="2404" r:id="rId42"/>
    <p:sldId id="2534" r:id="rId43"/>
    <p:sldId id="2405" r:id="rId44"/>
    <p:sldId id="2535" r:id="rId45"/>
    <p:sldId id="2536" r:id="rId46"/>
    <p:sldId id="2411" r:id="rId47"/>
    <p:sldId id="2492" r:id="rId48"/>
    <p:sldId id="2412" r:id="rId49"/>
    <p:sldId id="2413" r:id="rId50"/>
    <p:sldId id="2414" r:id="rId51"/>
    <p:sldId id="2415" r:id="rId52"/>
    <p:sldId id="2417" r:id="rId53"/>
    <p:sldId id="2416" r:id="rId54"/>
    <p:sldId id="2418" r:id="rId55"/>
    <p:sldId id="2485" r:id="rId56"/>
    <p:sldId id="2538" r:id="rId57"/>
    <p:sldId id="2423" r:id="rId58"/>
    <p:sldId id="2424" r:id="rId59"/>
    <p:sldId id="2539" r:id="rId60"/>
    <p:sldId id="2427" r:id="rId61"/>
    <p:sldId id="2432" r:id="rId62"/>
    <p:sldId id="2429" r:id="rId63"/>
    <p:sldId id="2433" r:id="rId64"/>
    <p:sldId id="2434" r:id="rId65"/>
    <p:sldId id="2499" r:id="rId66"/>
    <p:sldId id="2513" r:id="rId67"/>
    <p:sldId id="2503" r:id="rId68"/>
    <p:sldId id="2496" r:id="rId69"/>
    <p:sldId id="2545" r:id="rId70"/>
    <p:sldId id="2511" r:id="rId71"/>
    <p:sldId id="2546" r:id="rId72"/>
    <p:sldId id="2448" r:id="rId73"/>
    <p:sldId id="2548" r:id="rId74"/>
    <p:sldId id="2510" r:id="rId75"/>
    <p:sldId id="2508" r:id="rId76"/>
    <p:sldId id="2457" r:id="rId77"/>
    <p:sldId id="2549" r:id="rId78"/>
    <p:sldId id="2553" r:id="rId7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C72"/>
    <a:srgbClr val="5B9BD5"/>
    <a:srgbClr val="1C8FA6"/>
    <a:srgbClr val="81B2DF"/>
    <a:srgbClr val="91DF76"/>
    <a:srgbClr val="FD7F00"/>
    <a:srgbClr val="05B9F6"/>
    <a:srgbClr val="024056"/>
    <a:srgbClr val="351C5A"/>
    <a:srgbClr val="7E4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6" autoAdjust="0"/>
    <p:restoredTop sz="96395" autoAdjust="0"/>
  </p:normalViewPr>
  <p:slideViewPr>
    <p:cSldViewPr snapToGrid="0">
      <p:cViewPr varScale="1">
        <p:scale>
          <a:sx n="79" d="100"/>
          <a:sy n="79" d="100"/>
        </p:scale>
        <p:origin x="120" y="750"/>
      </p:cViewPr>
      <p:guideLst>
        <p:guide pos="3840"/>
        <p:guide pos="7256"/>
        <p:guide orient="horz" pos="648"/>
        <p:guide orient="horz" pos="712"/>
        <p:guide orient="horz" pos="3928"/>
        <p:guide orient="horz" pos="3861"/>
      </p:guideLst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"/>
    </p:cViewPr>
  </p:sorterViewPr>
  <p:notesViewPr>
    <p:cSldViewPr snapToGrid="0">
      <p:cViewPr varScale="1">
        <p:scale>
          <a:sx n="50" d="100"/>
          <a:sy n="50" d="100"/>
        </p:scale>
        <p:origin x="270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098A329-5EB8-46C7-8B29-6D6006D561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41CA26-35B5-4F53-9A24-79A0F6EE20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0F5A-9E55-4A6D-94C4-3486EF5C58F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7C79F8-78AA-4FCC-B92F-3DB984AE33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2CCC0F-DBAB-4A04-8F1A-A91CE61977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EB9BE-D5E9-4227-8127-E126031BFB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8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EE3FF-10EC-4FEC-A05F-51B0B0491584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48C90-FFC4-459C-B5EE-7A1936471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23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59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993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5307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37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9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6896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48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2070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0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696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3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60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917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975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61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31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64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7922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66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1545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71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4444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73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162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85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184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773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3807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12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1974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48C90-FFC4-459C-B5EE-7A1936471346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639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E0DAD35F-71A3-491B-9560-86B72CBC8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C6F83518-E373-4996-BE94-47308CC4F5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415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819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1260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259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478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48870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654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2847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C86348-039C-44A1-AB8F-C907D389FD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灯片编号占位符 2">
            <a:extLst>
              <a:ext uri="{FF2B5EF4-FFF2-40B4-BE49-F238E27FC236}">
                <a16:creationId xmlns:a16="http://schemas.microsoft.com/office/drawing/2014/main" id="{44360B92-C107-4A31-8767-4895CCC6D149}"/>
              </a:ext>
            </a:extLst>
          </p:cNvPr>
          <p:cNvSpPr txBox="1">
            <a:spLocks/>
          </p:cNvSpPr>
          <p:nvPr userDrawn="1"/>
        </p:nvSpPr>
        <p:spPr>
          <a:xfrm>
            <a:off x="9118800" y="638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C6F83518-E373-4996-BE94-47308CC4F5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038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94102B8F-54A8-46EA-9254-0506DFFAC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C6F83518-E373-4996-BE94-47308CC4F5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272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C045B5F-6B7C-48B7-8B68-2E82D23EDB6B}" type="datetime1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7304472-23F6-405D-B11E-15617A4B7F4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5303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80979-8911-42A0-AEE1-965964BE4FCC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91CDB-E21B-4925-A620-7C746661E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9850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865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4390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71CA79-CD57-43EB-B2DA-4DE432647B2F}" type="datetimeFigureOut">
              <a:rPr lang="zh-HK" altLang="en-US" smtClean="0"/>
              <a:t>2/8/2022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361004-B791-4E74-9F12-3DDC1644C5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8867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04B55A0-BE37-44E8-8A86-3713E64E726D}"/>
              </a:ext>
            </a:extLst>
          </p:cNvPr>
          <p:cNvSpPr txBox="1">
            <a:spLocks/>
          </p:cNvSpPr>
          <p:nvPr userDrawn="1"/>
        </p:nvSpPr>
        <p:spPr>
          <a:xfrm>
            <a:off x="9118800" y="638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C6F83518-E373-4996-BE94-47308CC4F57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846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5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EAF4854-81E8-4EC2-9C70-C274DB8CCE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94E36258-9748-4F12-9B43-801C7B37D349}"/>
              </a:ext>
            </a:extLst>
          </p:cNvPr>
          <p:cNvSpPr txBox="1">
            <a:spLocks/>
          </p:cNvSpPr>
          <p:nvPr userDrawn="1"/>
        </p:nvSpPr>
        <p:spPr>
          <a:xfrm>
            <a:off x="9120188" y="63746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lang="en-US" altLang="zh-CN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68A1375-C6F2-41F5-93BB-BAEEB18A553A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17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ticle.xuexi.cn/articles/video/index.html?art_id=1741593575667399928&amp;part_id=1110817797155973026&amp;study_style_id=video_default&amp;showmenu=false&amp;source=share&amp;share_to=wx_singl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edb.edcity.hk/file/redirect/220502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tv.cctv.com/2018/12/19/VIDE2v13qkS6A6z26JT2yaoJ181219.s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edb.edcity.hk/file/redirect/220503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edb.edcity.hk/file/redirect/220504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cs.edb.edcity.hk/file/redirect/220505.php" TargetMode="Externa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bilibili.com/video/BV1rt4y1v7DQ/?spm_id_fr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edb.edcity.hk/file/redirect/220506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ticle.xuexi.cn/articles/video/index.html?art_id=1892714815530139406&amp;read_id=9aef3fc3-e336-4da8-bbba-8aa90feba70c&amp;ref_read_id=74ec279e-ecd1-4705-8516-ed08cdfdcc9b&amp;reco_id=&amp;mod_id=&amp;cid=&amp;source=share&amp;study_style_id=video_defaul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rticle.xuexi.cn/articles/video/index.html?art_id=9624569443852382528&amp;read_id=4f87234b-d481-4ada-beff-ed717193163f&amp;ref_read_id=9aef3fc3-e336-4da8-bbba-8aa90feba70c&amp;reco_id=&amp;mod_id=&amp;cid=&amp;source=share&amp;study_style_id=video_default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edb.edcity.hk/file/redirect/220507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sina.cn/finance/2021-10-04/detail-iktzqtyt9599476.d.html?oid=3820029017659471&amp;vt=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acurrent.com/education/article/2020/06/21997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hinacurrent.com/education/article/2021/06/22561.html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hinacurrent.com/education/article/2021/06/2214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EE3C-7249-4284-8A2A-47648F35981B}"/>
              </a:ext>
            </a:extLst>
          </p:cNvPr>
          <p:cNvSpPr txBox="1">
            <a:spLocks/>
          </p:cNvSpPr>
          <p:nvPr/>
        </p:nvSpPr>
        <p:spPr>
          <a:xfrm>
            <a:off x="1446417" y="3104130"/>
            <a:ext cx="9252064" cy="10837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學習重點</a:t>
            </a:r>
            <a:r>
              <a:rPr lang="zh-CN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CN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CN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改革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開放概略：發展歷程及相關</a:t>
            </a:r>
            <a:r>
              <a:rPr lang="zh-CN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22F1CC-02B0-48C1-9787-6FFCDBEABC09}"/>
              </a:ext>
            </a:extLst>
          </p:cNvPr>
          <p:cNvSpPr/>
          <p:nvPr/>
        </p:nvSpPr>
        <p:spPr>
          <a:xfrm>
            <a:off x="120342" y="148869"/>
            <a:ext cx="95788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公民與社會發展科</a:t>
            </a:r>
            <a:r>
              <a:rPr lang="zh-TW" altLang="en-US" sz="3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主題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noProof="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改革開放以來的國家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課題</a:t>
            </a:r>
            <a:r>
              <a:rPr lang="zh-TW" altLang="en-US" sz="3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人民生活的轉變與綜合國力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頁尾版面配置區 1"/>
          <p:cNvSpPr txBox="1">
            <a:spLocks/>
          </p:cNvSpPr>
          <p:nvPr/>
        </p:nvSpPr>
        <p:spPr>
          <a:xfrm>
            <a:off x="4589549" y="5230832"/>
            <a:ext cx="2401455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2022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endParaRPr lang="zh-HK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2A269C6-EE1A-4CE8-AEE0-7C039D9FED29}"/>
              </a:ext>
            </a:extLst>
          </p:cNvPr>
          <p:cNvSpPr txBox="1"/>
          <p:nvPr/>
        </p:nvSpPr>
        <p:spPr>
          <a:xfrm>
            <a:off x="6385485" y="4110215"/>
            <a:ext cx="4928137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ct val="11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年，鄧小平訪問日本。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26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日，鄧小平和夫人卓琳乘坐「光－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81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號」新幹線列車從東京到京都。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他感慨地說：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就感覺到快，有催人跑的意思，我們現在正合適坐這樣的車。</a:t>
            </a:r>
            <a:r>
              <a:rPr lang="zh-TW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sz="20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圖片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來源：新華社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9F8F6AB-6E9A-4A19-ADE4-3AD20C194162}"/>
              </a:ext>
            </a:extLst>
          </p:cNvPr>
          <p:cNvGrpSpPr/>
          <p:nvPr/>
        </p:nvGrpSpPr>
        <p:grpSpPr>
          <a:xfrm>
            <a:off x="193370" y="1236218"/>
            <a:ext cx="5935717" cy="5050972"/>
            <a:chOff x="612559" y="1777784"/>
            <a:chExt cx="5278049" cy="426408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35CEF2B-EAF9-4E7E-AD65-F4A1734E1238}"/>
                </a:ext>
              </a:extLst>
            </p:cNvPr>
            <p:cNvSpPr/>
            <p:nvPr/>
          </p:nvSpPr>
          <p:spPr bwMode="auto">
            <a:xfrm>
              <a:off x="612559" y="2072981"/>
              <a:ext cx="5229859" cy="2477670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F14566-E778-44E2-A2D3-F41001FF55AD}"/>
                </a:ext>
              </a:extLst>
            </p:cNvPr>
            <p:cNvSpPr/>
            <p:nvPr/>
          </p:nvSpPr>
          <p:spPr>
            <a:xfrm>
              <a:off x="760325" y="1777784"/>
              <a:ext cx="5130283" cy="426408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147D2CB-2AE5-4457-B435-BF7F4EDFEDF7}"/>
                </a:ext>
              </a:extLst>
            </p:cNvPr>
            <p:cNvSpPr/>
            <p:nvPr/>
          </p:nvSpPr>
          <p:spPr>
            <a:xfrm>
              <a:off x="775283" y="1896482"/>
              <a:ext cx="5067135" cy="4068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20000"/>
                </a:lnSpc>
              </a:pPr>
              <a:r>
                <a:rPr lang="zh-CN" altLang="en-US" sz="2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改革開放前，我國經濟實力、科技實力與國際先進水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平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有明顯差距。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1970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年代後期，當時的國家領導人紛紛走出國門了解外部世界，他們感受到了巨大的外部壓力，逐漸形成中國必須改革的共識，決心提升國家的實力。</a:t>
              </a:r>
              <a:endParaRPr lang="zh-CN" altLang="en-US" sz="3200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标题 1">
            <a:extLst>
              <a:ext uri="{FF2B5EF4-FFF2-40B4-BE49-F238E27FC236}">
                <a16:creationId xmlns:a16="http://schemas.microsoft.com/office/drawing/2014/main" id="{30F70DDC-9AFB-4BB8-890C-54E13743E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10" y="397116"/>
            <a:ext cx="790733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國家領導人決心提升國家的</a:t>
            </a:r>
            <a:r>
              <a:rPr lang="zh-TW" altLang="en-US" sz="4000" b="1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實力</a:t>
            </a:r>
            <a:endParaRPr lang="zh-CN" altLang="zh-CN" sz="40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安倍訪華】鄧小平試搭新幹線40年後中、日鐵路於一帶一路較勁｜香港01｜世界專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b="-502"/>
          <a:stretch/>
        </p:blipFill>
        <p:spPr bwMode="auto">
          <a:xfrm>
            <a:off x="6487244" y="1237407"/>
            <a:ext cx="4750431" cy="28728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9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1DA0E52-1A34-44C6-99CD-10904140D702}"/>
              </a:ext>
            </a:extLst>
          </p:cNvPr>
          <p:cNvSpPr/>
          <p:nvPr/>
        </p:nvSpPr>
        <p:spPr bwMode="auto">
          <a:xfrm>
            <a:off x="1809213" y="2586243"/>
            <a:ext cx="8243037" cy="2308325"/>
          </a:xfrm>
          <a:prstGeom prst="roundRect">
            <a:avLst>
              <a:gd name="adj" fmla="val 0"/>
            </a:avLst>
          </a:prstGeom>
          <a:solidFill>
            <a:srgbClr val="4472C4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9C1085F-B989-4990-89CF-38AE4977E94F}"/>
              </a:ext>
            </a:extLst>
          </p:cNvPr>
          <p:cNvSpPr/>
          <p:nvPr/>
        </p:nvSpPr>
        <p:spPr>
          <a:xfrm>
            <a:off x="369666" y="1299553"/>
            <a:ext cx="11387663" cy="5045443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1CC6C0A-AE70-4A4C-9D81-A0FCE7F92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460" y="1437044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48BECA3-F7C0-4B47-99A6-E27D20A5AD5B}"/>
              </a:ext>
            </a:extLst>
          </p:cNvPr>
          <p:cNvSpPr/>
          <p:nvPr/>
        </p:nvSpPr>
        <p:spPr>
          <a:xfrm>
            <a:off x="3769788" y="345109"/>
            <a:ext cx="4838618" cy="6457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改革開放的</a:t>
            </a:r>
            <a:r>
              <a:rPr lang="zh-TW" altLang="en-US" sz="4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展開</a:t>
            </a:r>
            <a:endParaRPr lang="zh-CN" altLang="en-US" sz="4200" b="1" dirty="0">
              <a:solidFill>
                <a:srgbClr val="FFFF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F9F403E-9953-4653-A657-4002FF2C0AF1}"/>
              </a:ext>
            </a:extLst>
          </p:cNvPr>
          <p:cNvGrpSpPr/>
          <p:nvPr/>
        </p:nvGrpSpPr>
        <p:grpSpPr>
          <a:xfrm>
            <a:off x="494795" y="1472379"/>
            <a:ext cx="10913434" cy="4745445"/>
            <a:chOff x="547231" y="1560803"/>
            <a:chExt cx="9055020" cy="293296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5E561BB-4683-4A39-B3CF-7CB4FD96C7D9}"/>
                </a:ext>
              </a:extLst>
            </p:cNvPr>
            <p:cNvSpPr/>
            <p:nvPr/>
          </p:nvSpPr>
          <p:spPr>
            <a:xfrm>
              <a:off x="701501" y="1560803"/>
              <a:ext cx="8746481" cy="399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>
                  <a:latin typeface="DFKai-SB" panose="03000509000000000000" pitchFamily="65" charset="-120"/>
                  <a:ea typeface="DFKai-SB" panose="03000509000000000000" pitchFamily="65" charset="-120"/>
                </a:rPr>
                <a:t>調整發展策略，開啟改革開放進程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879DC9C-4DE0-44BA-97CA-961A43746D6E}"/>
                </a:ext>
              </a:extLst>
            </p:cNvPr>
            <p:cNvSpPr/>
            <p:nvPr/>
          </p:nvSpPr>
          <p:spPr>
            <a:xfrm>
              <a:off x="547231" y="2062705"/>
              <a:ext cx="9055020" cy="2431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1978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12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月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18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日，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中國共產黨召開第十一屆中央委員會第三次全體會議（簡稱「十一屆三中全會」），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結束了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以階級鬥爭為綱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」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，將工作中心轉移到經濟建設上來，這是國家發展策略的重大調整。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會議同時作出了兩個決定：第一是中國向世界各國敞開大門；第二是通過改革促進國家的現代化發展。這些決定標誌着改革開放年代的開始。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　</a:t>
              </a:r>
              <a:endParaRPr lang="zh-CN" altLang="en-US" sz="32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7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C7DDFD2B-47C8-4830-A638-71696675AB47}"/>
              </a:ext>
            </a:extLst>
          </p:cNvPr>
          <p:cNvSpPr txBox="1"/>
          <p:nvPr/>
        </p:nvSpPr>
        <p:spPr>
          <a:xfrm>
            <a:off x="577517" y="1173992"/>
            <a:ext cx="11223056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 eaLnBrk="1" fontAlgn="auto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中國共產黨全國代表大會選舉產生的中央委員會，簡稱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中共中央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」、「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黨中央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。在黨的全國代表大會閉會期間，中央委員會執行全國代表大會的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決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議，領導黨的全部工作。</a:t>
            </a:r>
            <a:endParaRPr lang="en-US" altLang="zh-CN" sz="2800" noProof="1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黨的第幾次全國代表大會選舉產生的中央委員會，就是第幾屆中央委員會。現任中央委員會是第十九次全國代表大會（</a:t>
            </a:r>
            <a:r>
              <a:rPr lang="zh-HK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中共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十九大）選舉產生的，所以稱為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第十九屆中央委員會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noProof="1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 eaLnBrk="1" fontAlgn="auto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黨的中央委員會一般每年召開一次全體會議，即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中共中央全會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全會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。每一屆中央委員會總共召開多次全體會議，分別簡稱為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一中全會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en-US" altLang="zh-CN" sz="2800" noProof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五中全會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等。例如，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黨的十一屆三中全會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中國共產黨第十一屆中央委員會第三次全體會議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的簡稱。</a:t>
            </a:r>
            <a:endParaRPr lang="zh-CN" altLang="en-US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" y="201651"/>
            <a:ext cx="1577834" cy="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2909176-65B4-4BC2-9134-BE6B7B995061}"/>
              </a:ext>
            </a:extLst>
          </p:cNvPr>
          <p:cNvSpPr/>
          <p:nvPr/>
        </p:nvSpPr>
        <p:spPr>
          <a:xfrm>
            <a:off x="573492" y="409293"/>
            <a:ext cx="11248151" cy="6457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zh-TW" altLang="en-US" sz="4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整體</a:t>
            </a:r>
            <a:r>
              <a:rPr lang="zh-CN" altLang="en-US" sz="4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發展</a:t>
            </a:r>
            <a:r>
              <a:rPr lang="zh-CN" alt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戰略及其調整</a:t>
            </a:r>
            <a:r>
              <a:rPr lang="zh-TW" alt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：「三步走」戰略目標</a:t>
            </a:r>
            <a:endParaRPr lang="zh-CN" altLang="en-US" sz="4200" b="1" dirty="0">
              <a:solidFill>
                <a:schemeClr val="bg1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2B8EE46-EA34-4365-9A4A-56E87540C4B0}"/>
              </a:ext>
            </a:extLst>
          </p:cNvPr>
          <p:cNvSpPr/>
          <p:nvPr/>
        </p:nvSpPr>
        <p:spPr>
          <a:xfrm>
            <a:off x="2424340" y="1213876"/>
            <a:ext cx="7786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戰略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目標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的提出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（</a:t>
            </a:r>
            <a:r>
              <a:rPr lang="en-US" altLang="zh-TW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1987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年）</a:t>
            </a:r>
            <a:endParaRPr lang="zh-CN" altLang="en-US" sz="36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756E188-3208-4220-901E-1B84609A605F}"/>
              </a:ext>
            </a:extLst>
          </p:cNvPr>
          <p:cNvGrpSpPr/>
          <p:nvPr/>
        </p:nvGrpSpPr>
        <p:grpSpPr>
          <a:xfrm>
            <a:off x="846026" y="1981224"/>
            <a:ext cx="10681258" cy="4214347"/>
            <a:chOff x="1347559" y="2478003"/>
            <a:chExt cx="10016315" cy="334975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5EFF84A-1E9C-4B41-9CF5-DB6B98D1AD52}"/>
                </a:ext>
              </a:extLst>
            </p:cNvPr>
            <p:cNvSpPr/>
            <p:nvPr/>
          </p:nvSpPr>
          <p:spPr bwMode="auto">
            <a:xfrm>
              <a:off x="1347559" y="2746847"/>
              <a:ext cx="9759461" cy="2344716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36EB3FB-0D08-4E37-A666-F76557B995A8}"/>
                </a:ext>
              </a:extLst>
            </p:cNvPr>
            <p:cNvSpPr/>
            <p:nvPr/>
          </p:nvSpPr>
          <p:spPr>
            <a:xfrm>
              <a:off x="1347559" y="2478003"/>
              <a:ext cx="10016315" cy="334975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AED0CB7-359B-4BA2-A0DD-9342C8E8F77A}"/>
                </a:ext>
              </a:extLst>
            </p:cNvPr>
            <p:cNvSpPr/>
            <p:nvPr/>
          </p:nvSpPr>
          <p:spPr>
            <a:xfrm>
              <a:off x="1573920" y="2637078"/>
              <a:ext cx="9584062" cy="3009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3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實施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改革開放之後，我國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對社會主義現代化建設作出了戰略安排，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1987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年黨的十三大正式提出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三步走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戰略目標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。</a:t>
              </a:r>
              <a:endParaRPr lang="en-US" altLang="zh-CN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  <a:p>
              <a:pPr algn="just" eaLnBrk="0" fontAlgn="base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3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三步走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的發展戰略，把我國社會主義現代化建設的目標，具體化為切實可行的步驟，為基本實現現代化明確了發展方向，成為全國人民努力奮鬥的行動綱領。</a:t>
              </a:r>
              <a:endParaRPr lang="zh-CN" altLang="en-US" sz="32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9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9E67D5-D73C-4A48-AAEE-E39B5CC4343B}"/>
              </a:ext>
            </a:extLst>
          </p:cNvPr>
          <p:cNvSpPr txBox="1"/>
          <p:nvPr/>
        </p:nvSpPr>
        <p:spPr>
          <a:xfrm>
            <a:off x="3018182" y="360635"/>
            <a:ext cx="619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</a:t>
            </a:r>
            <a:r>
              <a:rPr lang="zh-CN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戰略形成過程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486622" y="1099457"/>
            <a:ext cx="11019578" cy="5508172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2F6DDDDA-B77C-4FF7-B5EB-042298ED37E8}"/>
              </a:ext>
            </a:extLst>
          </p:cNvPr>
          <p:cNvSpPr txBox="1"/>
          <p:nvPr/>
        </p:nvSpPr>
        <p:spPr>
          <a:xfrm>
            <a:off x="779090" y="1203115"/>
            <a:ext cx="10312923" cy="5273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0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「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發展戰略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是根據鄧小平關於中國實現現代化步驟的戰略構想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提出來的。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800100" lvl="1" indent="-342900" algn="just" hangingPunct="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1979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鄧小平與日本首相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大平正芳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會談時指出：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我們要實現的四個現代化，是中國式的四個現代化。我們的四個現代化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（農業、工業、國防、科學技術現代化）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的概念，不是像你們那樣的現代化的概念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而是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『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小康之家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』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800100" lvl="1" indent="-342900" algn="just" hangingPunct="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1982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黨的十二大確定了分兩步的戰略目標：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年到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年，前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年主要是打好基礎，積蓄力量，創造條件，後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年要進入一個新的經濟振興時期。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800100" lvl="1" indent="-342900" algn="just" hangingPunct="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1987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鄧小平明確提出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現代化戰略設想。這一戰略設想在黨的十三大上得到確認。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CA3A8502-5900-401D-AC9A-FEDEC027FA10}"/>
              </a:ext>
            </a:extLst>
          </p:cNvPr>
          <p:cNvSpPr/>
          <p:nvPr/>
        </p:nvSpPr>
        <p:spPr>
          <a:xfrm>
            <a:off x="2557005" y="512644"/>
            <a:ext cx="7441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　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 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發展戰略的具體內容</a:t>
            </a:r>
            <a:endParaRPr lang="en-US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4BE9814-6E9D-4B0E-94CA-FC76AF1DBB3A}"/>
              </a:ext>
            </a:extLst>
          </p:cNvPr>
          <p:cNvGrpSpPr/>
          <p:nvPr/>
        </p:nvGrpSpPr>
        <p:grpSpPr>
          <a:xfrm>
            <a:off x="2849552" y="1853822"/>
            <a:ext cx="8223001" cy="3964048"/>
            <a:chOff x="2651929" y="1545730"/>
            <a:chExt cx="8223001" cy="3777880"/>
          </a:xfrm>
        </p:grpSpPr>
        <p:sp>
          <p:nvSpPr>
            <p:cNvPr id="6" name="L 形 5">
              <a:extLst>
                <a:ext uri="{FF2B5EF4-FFF2-40B4-BE49-F238E27FC236}">
                  <a16:creationId xmlns:a16="http://schemas.microsoft.com/office/drawing/2014/main" id="{7BCBC035-1E8A-4B09-A7E0-CA76102BD9C1}"/>
                </a:ext>
              </a:extLst>
            </p:cNvPr>
            <p:cNvSpPr/>
            <p:nvPr/>
          </p:nvSpPr>
          <p:spPr>
            <a:xfrm rot="5400000">
              <a:off x="3156312" y="2880523"/>
              <a:ext cx="1519277" cy="252804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11E65AE-8BFD-474F-811B-D2F8863C8E95}"/>
                </a:ext>
              </a:extLst>
            </p:cNvPr>
            <p:cNvSpPr/>
            <p:nvPr/>
          </p:nvSpPr>
          <p:spPr>
            <a:xfrm>
              <a:off x="2902707" y="3635863"/>
              <a:ext cx="2444102" cy="1349010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到</a:t>
              </a:r>
              <a:r>
                <a:rPr lang="en-US" altLang="zh-C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1990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實現國民生產總值比</a:t>
              </a:r>
              <a:r>
                <a:rPr lang="en-US" altLang="zh-C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1980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年翻一番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解決人民的溫飽問題</a:t>
              </a: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0A2CD713-8DAB-4578-84BD-44A2C2139E8D}"/>
                </a:ext>
              </a:extLst>
            </p:cNvPr>
            <p:cNvSpPr/>
            <p:nvPr/>
          </p:nvSpPr>
          <p:spPr>
            <a:xfrm>
              <a:off x="4754410" y="2694405"/>
              <a:ext cx="430628" cy="430628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L 形 9">
              <a:extLst>
                <a:ext uri="{FF2B5EF4-FFF2-40B4-BE49-F238E27FC236}">
                  <a16:creationId xmlns:a16="http://schemas.microsoft.com/office/drawing/2014/main" id="{6E697590-2D0F-4B2F-A589-C36BF6C28BC5}"/>
                </a:ext>
              </a:extLst>
            </p:cNvPr>
            <p:cNvSpPr/>
            <p:nvPr/>
          </p:nvSpPr>
          <p:spPr>
            <a:xfrm rot="5400000">
              <a:off x="5950333" y="2189140"/>
              <a:ext cx="1519277" cy="252804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ACD0E94-F2AA-48A3-91DB-0EAFD69EC7BF}"/>
                </a:ext>
              </a:extLst>
            </p:cNvPr>
            <p:cNvSpPr/>
            <p:nvPr/>
          </p:nvSpPr>
          <p:spPr>
            <a:xfrm>
              <a:off x="5696726" y="2944480"/>
              <a:ext cx="2376408" cy="2379130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defTabSz="8890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到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世紀末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使國民生產總值再增長一倍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人民生活達到小康水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平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zh-CN" alt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等腰三角形 11">
              <a:extLst>
                <a:ext uri="{FF2B5EF4-FFF2-40B4-BE49-F238E27FC236}">
                  <a16:creationId xmlns:a16="http://schemas.microsoft.com/office/drawing/2014/main" id="{D3E1F4DC-ADFD-41B0-9D97-E24F7A57ABAE}"/>
                </a:ext>
              </a:extLst>
            </p:cNvPr>
            <p:cNvSpPr/>
            <p:nvPr/>
          </p:nvSpPr>
          <p:spPr>
            <a:xfrm>
              <a:off x="7548431" y="2003022"/>
              <a:ext cx="430628" cy="430628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L 形 12">
              <a:extLst>
                <a:ext uri="{FF2B5EF4-FFF2-40B4-BE49-F238E27FC236}">
                  <a16:creationId xmlns:a16="http://schemas.microsoft.com/office/drawing/2014/main" id="{ADE67AAF-50C6-4E0B-9483-F4E042862F8A}"/>
                </a:ext>
              </a:extLst>
            </p:cNvPr>
            <p:cNvSpPr/>
            <p:nvPr/>
          </p:nvSpPr>
          <p:spPr>
            <a:xfrm rot="5400000">
              <a:off x="8744353" y="1497756"/>
              <a:ext cx="1519277" cy="252804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4A0B8147-B1D0-4894-A63C-12521D442AEB}"/>
                </a:ext>
              </a:extLst>
            </p:cNvPr>
            <p:cNvSpPr/>
            <p:nvPr/>
          </p:nvSpPr>
          <p:spPr>
            <a:xfrm>
              <a:off x="8490748" y="2253097"/>
              <a:ext cx="2384182" cy="2000598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defTabSz="88900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到</a:t>
              </a:r>
              <a:r>
                <a:rPr lang="en-US" altLang="zh-C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21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世紀中葉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人均國民生產總值達到中等發達國家水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平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宋体" panose="02010600030101010101" pitchFamily="2" charset="-122"/>
                </a:rPr>
                <a:t>，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人民生活比較富裕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CN" alt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基本實現現代化。</a:t>
              </a:r>
              <a:endParaRPr lang="en-US" altLang="zh-CN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57AE66CA-7B2C-46A9-9374-AA07591ED0B3}"/>
                </a:ext>
              </a:extLst>
            </p:cNvPr>
            <p:cNvSpPr/>
            <p:nvPr/>
          </p:nvSpPr>
          <p:spPr>
            <a:xfrm>
              <a:off x="3079718" y="2805786"/>
              <a:ext cx="1240317" cy="498963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第一步</a:t>
              </a:r>
              <a:endParaRPr lang="en-US" altLang="zh-CN" sz="2800" kern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1A170B40-B12A-4DE2-B6E5-B4E8F19E936E}"/>
                </a:ext>
              </a:extLst>
            </p:cNvPr>
            <p:cNvSpPr/>
            <p:nvPr/>
          </p:nvSpPr>
          <p:spPr>
            <a:xfrm>
              <a:off x="5696727" y="2250248"/>
              <a:ext cx="2282332" cy="349451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第二步</a:t>
              </a:r>
              <a:endParaRPr lang="en-US" altLang="zh-CN" sz="2800" kern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2966997-FB7E-41F2-9C48-EF2029EC1B1F}"/>
                </a:ext>
              </a:extLst>
            </p:cNvPr>
            <p:cNvSpPr/>
            <p:nvPr/>
          </p:nvSpPr>
          <p:spPr>
            <a:xfrm>
              <a:off x="8464328" y="1545730"/>
              <a:ext cx="2282332" cy="349451"/>
            </a:xfrm>
            <a:custGeom>
              <a:avLst/>
              <a:gdLst>
                <a:gd name="connsiteX0" fmla="*/ 0 w 2282332"/>
                <a:gd name="connsiteY0" fmla="*/ 0 h 2000598"/>
                <a:gd name="connsiteX1" fmla="*/ 2282332 w 2282332"/>
                <a:gd name="connsiteY1" fmla="*/ 0 h 2000598"/>
                <a:gd name="connsiteX2" fmla="*/ 2282332 w 2282332"/>
                <a:gd name="connsiteY2" fmla="*/ 2000598 h 2000598"/>
                <a:gd name="connsiteX3" fmla="*/ 0 w 2282332"/>
                <a:gd name="connsiteY3" fmla="*/ 2000598 h 2000598"/>
                <a:gd name="connsiteX4" fmla="*/ 0 w 2282332"/>
                <a:gd name="connsiteY4" fmla="*/ 0 h 200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332" h="2000598">
                  <a:moveTo>
                    <a:pt x="0" y="0"/>
                  </a:moveTo>
                  <a:lnTo>
                    <a:pt x="2282332" y="0"/>
                  </a:lnTo>
                  <a:lnTo>
                    <a:pt x="2282332" y="2000598"/>
                  </a:lnTo>
                  <a:lnTo>
                    <a:pt x="0" y="20005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第三步</a:t>
              </a:r>
              <a:endParaRPr lang="en-US" altLang="zh-CN" sz="2800" kern="1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5CD21C1-064A-46A6-A51B-C85A5AEE806B}"/>
              </a:ext>
            </a:extLst>
          </p:cNvPr>
          <p:cNvGrpSpPr/>
          <p:nvPr/>
        </p:nvGrpSpPr>
        <p:grpSpPr>
          <a:xfrm>
            <a:off x="1047291" y="946539"/>
            <a:ext cx="1509713" cy="5128823"/>
            <a:chOff x="1076318" y="1268446"/>
            <a:chExt cx="1509713" cy="5128823"/>
          </a:xfrm>
        </p:grpSpPr>
        <p:sp>
          <p:nvSpPr>
            <p:cNvPr id="61" name="箭头: 右 60">
              <a:extLst>
                <a:ext uri="{FF2B5EF4-FFF2-40B4-BE49-F238E27FC236}">
                  <a16:creationId xmlns:a16="http://schemas.microsoft.com/office/drawing/2014/main" id="{C87FA4B8-BE61-42C8-8ABA-EEB71060F8F1}"/>
                </a:ext>
              </a:extLst>
            </p:cNvPr>
            <p:cNvSpPr/>
            <p:nvPr/>
          </p:nvSpPr>
          <p:spPr bwMode="auto">
            <a:xfrm rot="16200000">
              <a:off x="-733237" y="3078001"/>
              <a:ext cx="5128823" cy="1509713"/>
            </a:xfrm>
            <a:prstGeom prst="rightArrow">
              <a:avLst>
                <a:gd name="adj1" fmla="val 65748"/>
                <a:gd name="adj2" fmla="val 64536"/>
              </a:avLst>
            </a:prstGeom>
            <a:solidFill>
              <a:srgbClr val="FD7F00">
                <a:alpha val="20000"/>
              </a:srgbClr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61A6B933-8053-448A-84ED-CC19E5FFE8BA}"/>
                </a:ext>
              </a:extLst>
            </p:cNvPr>
            <p:cNvSpPr/>
            <p:nvPr/>
          </p:nvSpPr>
          <p:spPr>
            <a:xfrm>
              <a:off x="1376228" y="2231975"/>
              <a:ext cx="10339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富裕</a:t>
              </a:r>
              <a:endPara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0BAD7C8C-BED4-466E-8AB3-7E8703AC274D}"/>
                </a:ext>
              </a:extLst>
            </p:cNvPr>
            <p:cNvSpPr/>
            <p:nvPr/>
          </p:nvSpPr>
          <p:spPr>
            <a:xfrm>
              <a:off x="1364574" y="3544895"/>
              <a:ext cx="10339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小康</a:t>
              </a:r>
              <a:endPara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9EC455B5-DBE3-4178-A26A-BE58EB2A8B2B}"/>
                </a:ext>
              </a:extLst>
            </p:cNvPr>
            <p:cNvSpPr/>
            <p:nvPr/>
          </p:nvSpPr>
          <p:spPr>
            <a:xfrm>
              <a:off x="1362014" y="4858198"/>
              <a:ext cx="10339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溫飽</a:t>
              </a:r>
              <a:endParaRPr lang="en-US" altLang="zh-CN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7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A3A8502-5900-401D-AC9A-FEDEC027FA10}"/>
              </a:ext>
            </a:extLst>
          </p:cNvPr>
          <p:cNvSpPr/>
          <p:nvPr/>
        </p:nvSpPr>
        <p:spPr>
          <a:xfrm>
            <a:off x="2467883" y="0"/>
            <a:ext cx="7441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　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 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發展戰略的具體內容</a:t>
            </a:r>
            <a:endParaRPr lang="en-US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571500" y="1108766"/>
            <a:ext cx="11409317" cy="5463592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62000" y="1224269"/>
            <a:ext cx="11033760" cy="5265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黨的十三大確認的</a:t>
            </a:r>
            <a:r>
              <a:rPr lang="zh-TW" altLang="en-US" sz="3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三步走」：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步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解決溫飽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第二步實現小康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第三步達到中等發達國家水平。</a:t>
            </a:r>
            <a:endParaRPr lang="en-US" altLang="zh-CN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just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按照遠粗近細的規劃原則</a:t>
            </a:r>
            <a:r>
              <a:rPr lang="zh-TW" altLang="en-US" sz="3400" dirty="0">
                <a:latin typeface="arial" panose="020B0604020202020204" pitchFamily="34" charset="0"/>
              </a:rPr>
              <a:t>，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第一及第二步時期較近（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世紀末）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，故規劃的要求較為具體。第三步時期較遠（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世紀初至中葉）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，當時只有遠景目標，日後才作較明確規劃。</a:t>
            </a:r>
            <a:endParaRPr lang="zh-HK" altLang="en-US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just" hangingPunct="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建設「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小康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」社會是這階段國家的發展方向和目標，旨在令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人民收入增長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擺脫貧困，解決溫飽問題，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然後逐漸走向</a:t>
            </a:r>
            <a:r>
              <a:rPr lang="zh-CN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豐衣足食、安居樂業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的社會。</a:t>
            </a:r>
            <a:endParaRPr lang="en-US" altLang="zh-TW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53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75210739-E0BC-46AD-A67D-5489E7FB6FAC}"/>
              </a:ext>
            </a:extLst>
          </p:cNvPr>
          <p:cNvSpPr/>
          <p:nvPr/>
        </p:nvSpPr>
        <p:spPr>
          <a:xfrm>
            <a:off x="441670" y="467346"/>
            <a:ext cx="11142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發展戰略的調整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：新「三步走」（</a:t>
            </a:r>
            <a:r>
              <a:rPr lang="en-US" altLang="zh-TW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1997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年）</a:t>
            </a:r>
            <a:endParaRPr lang="en-US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516277E-9F72-4B17-BCD9-5CCF94496D73}"/>
              </a:ext>
            </a:extLst>
          </p:cNvPr>
          <p:cNvGrpSpPr/>
          <p:nvPr/>
        </p:nvGrpSpPr>
        <p:grpSpPr>
          <a:xfrm>
            <a:off x="1138844" y="1525564"/>
            <a:ext cx="10241280" cy="4886924"/>
            <a:chOff x="1898980" y="2355816"/>
            <a:chExt cx="9171970" cy="2938869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A92CCFBC-1D49-4739-B94E-79E7834CB3D0}"/>
                </a:ext>
              </a:extLst>
            </p:cNvPr>
            <p:cNvSpPr/>
            <p:nvPr/>
          </p:nvSpPr>
          <p:spPr bwMode="auto">
            <a:xfrm>
              <a:off x="1898980" y="2661944"/>
              <a:ext cx="8678898" cy="2580645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8D88C7C-2412-45C0-AFCF-125C5661B7B2}"/>
                </a:ext>
              </a:extLst>
            </p:cNvPr>
            <p:cNvSpPr/>
            <p:nvPr/>
          </p:nvSpPr>
          <p:spPr>
            <a:xfrm>
              <a:off x="1898980" y="2355816"/>
              <a:ext cx="8788894" cy="293886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AC04D55-14CB-4AC7-97DD-6FEC6E02B5C1}"/>
                </a:ext>
              </a:extLst>
            </p:cNvPr>
            <p:cNvSpPr/>
            <p:nvPr/>
          </p:nvSpPr>
          <p:spPr>
            <a:xfrm>
              <a:off x="2160853" y="3011895"/>
              <a:ext cx="8363644" cy="2143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20000"/>
                </a:lnSpc>
              </a:pPr>
              <a:r>
                <a: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          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根據中國經濟社會發展的變化，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1997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年，黨的十五大在我國經濟發展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三步走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戰略的第二步目標即將實現之際，對如何實現第三步目標作出進一步規劃，提出新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三步走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發展戰略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，</a:t>
              </a:r>
              <a:r>
                <a:rPr lang="zh-TW" altLang="zh-HK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將</a:t>
              </a:r>
              <a:r>
                <a:rPr lang="zh-TW" altLang="en-US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原來「三步走」</a:t>
              </a:r>
              <a:r>
                <a:rPr lang="zh-TW" altLang="zh-HK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的第三步</a:t>
              </a:r>
              <a:r>
                <a:rPr lang="zh-TW" altLang="en-US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，再仔</a:t>
              </a:r>
              <a:r>
                <a:rPr lang="zh-TW" altLang="zh-HK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細分為</a:t>
              </a:r>
              <a:r>
                <a:rPr lang="zh-TW" altLang="en-US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三</a:t>
              </a:r>
              <a:r>
                <a:rPr lang="zh-TW" altLang="zh-HK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個階段性目標，形成新</a:t>
              </a:r>
              <a:r>
                <a:rPr lang="zh-TW" altLang="en-US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TW" altLang="zh-HK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三步走</a:t>
              </a:r>
              <a:r>
                <a:rPr lang="zh-TW" altLang="en-US" sz="30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」。</a:t>
              </a:r>
              <a:endParaRPr lang="zh-CN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456E3A8-427F-4D4A-9C71-5BBCD1519EB8}"/>
                </a:ext>
              </a:extLst>
            </p:cNvPr>
            <p:cNvSpPr/>
            <p:nvPr/>
          </p:nvSpPr>
          <p:spPr>
            <a:xfrm>
              <a:off x="3765560" y="2456628"/>
              <a:ext cx="7305390" cy="555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　</a:t>
              </a:r>
              <a:r>
                <a:rPr lang="zh-CN" altLang="en-US" sz="24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     </a:t>
              </a:r>
              <a:r>
                <a:rPr lang="zh-CN" altLang="en-US" sz="36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新</a:t>
              </a:r>
              <a:r>
                <a:rPr lang="zh-TW" altLang="en-US" sz="36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6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三步走</a:t>
              </a:r>
              <a:r>
                <a:rPr lang="zh-TW" altLang="en-US" sz="36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6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發展戰略</a:t>
              </a:r>
              <a:endParaRPr lang="en-US" altLang="zh-CN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8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75210739-E0BC-46AD-A67D-5489E7FB6FAC}"/>
              </a:ext>
            </a:extLst>
          </p:cNvPr>
          <p:cNvSpPr/>
          <p:nvPr/>
        </p:nvSpPr>
        <p:spPr>
          <a:xfrm>
            <a:off x="2194628" y="88113"/>
            <a:ext cx="774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　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 新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發展戰略的具體內容</a:t>
            </a:r>
            <a:endParaRPr lang="en-US" altLang="zh-CN" sz="3600" b="1" kern="1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1DD121-21D7-49E9-B24B-2963317A6B66}"/>
              </a:ext>
            </a:extLst>
          </p:cNvPr>
          <p:cNvGrpSpPr/>
          <p:nvPr/>
        </p:nvGrpSpPr>
        <p:grpSpPr>
          <a:xfrm>
            <a:off x="1027716" y="1670932"/>
            <a:ext cx="10666512" cy="4981135"/>
            <a:chOff x="1055301" y="1875618"/>
            <a:chExt cx="10666512" cy="4981135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ADA80270-C833-4439-9F6C-52C5ADDC31CD}"/>
                </a:ext>
              </a:extLst>
            </p:cNvPr>
            <p:cNvSpPr/>
            <p:nvPr/>
          </p:nvSpPr>
          <p:spPr>
            <a:xfrm>
              <a:off x="9448050" y="1890645"/>
              <a:ext cx="2273763" cy="162704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DEE94D9-B2B9-4227-AEB8-C05FF76D5793}"/>
                </a:ext>
              </a:extLst>
            </p:cNvPr>
            <p:cNvSpPr/>
            <p:nvPr/>
          </p:nvSpPr>
          <p:spPr>
            <a:xfrm>
              <a:off x="5078928" y="1890645"/>
              <a:ext cx="1841672" cy="163994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2F71FDB-8CA4-4CD3-90E7-AD92F0DCB291}"/>
                </a:ext>
              </a:extLst>
            </p:cNvPr>
            <p:cNvSpPr/>
            <p:nvPr/>
          </p:nvSpPr>
          <p:spPr>
            <a:xfrm>
              <a:off x="2526656" y="1875618"/>
              <a:ext cx="2320067" cy="1654974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箭头: 燕尾形 1">
              <a:extLst>
                <a:ext uri="{FF2B5EF4-FFF2-40B4-BE49-F238E27FC236}">
                  <a16:creationId xmlns:a16="http://schemas.microsoft.com/office/drawing/2014/main" id="{FFAFE21D-4A57-449D-A34D-D3C2FC6959BC}"/>
                </a:ext>
              </a:extLst>
            </p:cNvPr>
            <p:cNvSpPr/>
            <p:nvPr/>
          </p:nvSpPr>
          <p:spPr>
            <a:xfrm>
              <a:off x="1055301" y="4252648"/>
              <a:ext cx="10577400" cy="901549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DB67442-E7C4-418B-AB61-8D6BD3A3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8646" y="4537296"/>
              <a:ext cx="318516" cy="318516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833F5F3-9D91-4DDE-8FEF-3C6266676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881" y="4562397"/>
              <a:ext cx="318516" cy="31851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41EDF58-D5F8-4AF5-A68E-F3A7B0F10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8276" y="4562397"/>
              <a:ext cx="318516" cy="318516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8D6856C-68C4-4D08-A918-2194EF00759D}"/>
                </a:ext>
              </a:extLst>
            </p:cNvPr>
            <p:cNvSpPr txBox="1"/>
            <p:nvPr/>
          </p:nvSpPr>
          <p:spPr>
            <a:xfrm>
              <a:off x="5359214" y="4938660"/>
              <a:ext cx="1684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2021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年，建黨一百周年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C97935C-E140-4351-8E8A-E188BFFC3D4E}"/>
                </a:ext>
              </a:extLst>
            </p:cNvPr>
            <p:cNvSpPr txBox="1"/>
            <p:nvPr/>
          </p:nvSpPr>
          <p:spPr>
            <a:xfrm>
              <a:off x="9278754" y="4932339"/>
              <a:ext cx="20789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2049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年，中華人民共和國成立一百周年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9E97897-63BB-4A9A-B5A0-320376D045DF}"/>
                </a:ext>
              </a:extLst>
            </p:cNvPr>
            <p:cNvSpPr txBox="1"/>
            <p:nvPr/>
          </p:nvSpPr>
          <p:spPr>
            <a:xfrm>
              <a:off x="3601573" y="4917284"/>
              <a:ext cx="1063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2010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66E49E8-63DF-424B-B147-622E8EC10958}"/>
                </a:ext>
              </a:extLst>
            </p:cNvPr>
            <p:cNvSpPr/>
            <p:nvPr/>
          </p:nvSpPr>
          <p:spPr>
            <a:xfrm>
              <a:off x="2607995" y="1982451"/>
              <a:ext cx="2238728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實現國民生產總值比</a:t>
              </a:r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2000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年翻一番，使人民的小康生活更加富裕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FD1DB9B-1EE7-40F8-8F9F-D69F2E393E74}"/>
                </a:ext>
              </a:extLst>
            </p:cNvPr>
            <p:cNvSpPr/>
            <p:nvPr/>
          </p:nvSpPr>
          <p:spPr>
            <a:xfrm>
              <a:off x="5206312" y="1935547"/>
              <a:ext cx="163736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使國民經濟更加發展，各項制度更加完善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84AEBFD4-C94F-4272-940F-085AFF36D7B6}"/>
                </a:ext>
              </a:extLst>
            </p:cNvPr>
            <p:cNvSpPr/>
            <p:nvPr/>
          </p:nvSpPr>
          <p:spPr>
            <a:xfrm>
              <a:off x="9448051" y="1975598"/>
              <a:ext cx="22737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基本實現現代化，建成富強民主文明的</a:t>
              </a:r>
              <a:r>
                <a:rPr lang="zh-CN" altLang="en-US" sz="2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社會主義</a:t>
              </a:r>
              <a:r>
                <a:rPr lang="zh-TW" altLang="en-US" sz="2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現代化</a:t>
              </a:r>
              <a:r>
                <a:rPr lang="zh-CN" altLang="en-US" sz="2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國家</a:t>
              </a:r>
              <a:endPara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C191F0C-D8EB-4822-9443-89F209E81E28}"/>
                </a:ext>
              </a:extLst>
            </p:cNvPr>
            <p:cNvSpPr/>
            <p:nvPr/>
          </p:nvSpPr>
          <p:spPr>
            <a:xfrm>
              <a:off x="1904511" y="6425866"/>
              <a:ext cx="722857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zh-TW" altLang="en-US" sz="2200" b="1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新「三步走」是將原來「三步走」</a:t>
              </a:r>
              <a:r>
                <a:rPr lang="zh-CN" altLang="en-US" sz="2200" b="1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的第三步</a:t>
              </a:r>
              <a:r>
                <a:rPr lang="zh-TW" altLang="en-US" sz="2200" b="1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再細分為三步</a:t>
              </a:r>
              <a:endParaRPr lang="zh-CN" altLang="en-US" sz="22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BAE3D33-83A6-4689-B6A0-25A4B1E5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2926" y="4562397"/>
              <a:ext cx="318516" cy="318516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D91CE73-2830-467F-A2EC-41EC14A8ED0B}"/>
                </a:ext>
              </a:extLst>
            </p:cNvPr>
            <p:cNvSpPr txBox="1"/>
            <p:nvPr/>
          </p:nvSpPr>
          <p:spPr>
            <a:xfrm>
              <a:off x="1203386" y="4959359"/>
              <a:ext cx="15521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1997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年黨的十五大</a:t>
              </a:r>
            </a:p>
          </p:txBody>
        </p:sp>
        <p:sp>
          <p:nvSpPr>
            <p:cNvPr id="61" name="左中括号 60">
              <a:extLst>
                <a:ext uri="{FF2B5EF4-FFF2-40B4-BE49-F238E27FC236}">
                  <a16:creationId xmlns:a16="http://schemas.microsoft.com/office/drawing/2014/main" id="{B053488C-76D4-4D33-8C64-B7EE174F5DCA}"/>
                </a:ext>
              </a:extLst>
            </p:cNvPr>
            <p:cNvSpPr/>
            <p:nvPr/>
          </p:nvSpPr>
          <p:spPr>
            <a:xfrm rot="16200000">
              <a:off x="5837808" y="1910838"/>
              <a:ext cx="415994" cy="8680224"/>
            </a:xfrm>
            <a:prstGeom prst="leftBracket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BA1298C-9CF6-4CCA-BF6B-89471EDF4644}"/>
                </a:ext>
              </a:extLst>
            </p:cNvPr>
            <p:cNvSpPr txBox="1"/>
            <p:nvPr/>
          </p:nvSpPr>
          <p:spPr>
            <a:xfrm>
              <a:off x="2066530" y="4468211"/>
              <a:ext cx="16290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新的第一步</a:t>
              </a:r>
              <a:endPara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BE41B03-8266-4EB9-B2FE-9809598CF2E1}"/>
                </a:ext>
              </a:extLst>
            </p:cNvPr>
            <p:cNvSpPr txBox="1"/>
            <p:nvPr/>
          </p:nvSpPr>
          <p:spPr>
            <a:xfrm>
              <a:off x="4127119" y="4458905"/>
              <a:ext cx="17229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新的第二步</a:t>
              </a:r>
              <a:endPara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CA5FFC1-2ABC-4289-95E4-A60637671612}"/>
                </a:ext>
              </a:extLst>
            </p:cNvPr>
            <p:cNvSpPr txBox="1"/>
            <p:nvPr/>
          </p:nvSpPr>
          <p:spPr>
            <a:xfrm>
              <a:off x="7323215" y="4468210"/>
              <a:ext cx="16105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新的第三步</a:t>
              </a:r>
              <a:endPara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856029B4-580E-4FE6-B938-FE6617E28885}"/>
                </a:ext>
              </a:extLst>
            </p:cNvPr>
            <p:cNvCxnSpPr>
              <a:cxnSpLocks/>
            </p:cNvCxnSpPr>
            <p:nvPr/>
          </p:nvCxnSpPr>
          <p:spPr>
            <a:xfrm>
              <a:off x="4010025" y="3527576"/>
              <a:ext cx="0" cy="90154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D8677E87-2DEE-4EEC-B538-B4A5A99470C3}"/>
                </a:ext>
              </a:extLst>
            </p:cNvPr>
            <p:cNvCxnSpPr>
              <a:cxnSpLocks/>
            </p:cNvCxnSpPr>
            <p:nvPr/>
          </p:nvCxnSpPr>
          <p:spPr>
            <a:xfrm>
              <a:off x="10371779" y="3577788"/>
              <a:ext cx="0" cy="8762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5B6E67DD-B8AC-473A-8C62-C2D154086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3439" y="3577788"/>
              <a:ext cx="12700" cy="8762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0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07380" y="405286"/>
            <a:ext cx="7036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000" b="1" kern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新「三步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走」發展策略的意義</a:t>
            </a:r>
            <a:endParaRPr kumimoji="0" lang="zh-HK" alt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816429" y="1230086"/>
            <a:ext cx="10572007" cy="5138057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20767" y="1288716"/>
            <a:ext cx="10163330" cy="482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 hangingPunc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改革開放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經過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努力，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國家在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世紀末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完成了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三步走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戰略目標中的第一步和第二步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實現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了總體小康的水平，需要為國家進</a:t>
            </a:r>
            <a:r>
              <a:rPr lang="zh-TW" altLang="zh-HK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入</a:t>
            </a:r>
            <a:r>
              <a:rPr lang="en-US" altLang="zh-HK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zh-HK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的發展（即原來的第三步）作更具體的規劃。</a:t>
            </a:r>
            <a:endParaRPr lang="en-US" altLang="zh-TW" sz="3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28600" lvl="0" indent="-228600" algn="just" hangingPunc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三步走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到新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三步走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顯示了國家因應當時發展情況而作具體規劃，同時配合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建黨</a:t>
            </a:r>
            <a:r>
              <a:rPr lang="en-US" altLang="zh-CN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年）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和新中國成立</a:t>
            </a:r>
            <a:r>
              <a:rPr lang="en-US" altLang="zh-CN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年（</a:t>
            </a:r>
            <a:r>
              <a:rPr lang="en-US" altLang="zh-TW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2049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年）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的發展目標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，藉以全面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提升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國家的實力和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人民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CN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生活水</a:t>
            </a:r>
            <a:r>
              <a:rPr lang="zh-TW" altLang="en-US" sz="3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sz="3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81481D2-013C-47B5-8B45-596F90F3D3BD}"/>
              </a:ext>
            </a:extLst>
          </p:cNvPr>
          <p:cNvSpPr/>
          <p:nvPr/>
        </p:nvSpPr>
        <p:spPr bwMode="auto">
          <a:xfrm>
            <a:off x="4737748" y="520593"/>
            <a:ext cx="2354263" cy="714375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HK" altLang="en-US" sz="3600" b="1" spc="4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學習目標</a:t>
            </a:r>
            <a:endParaRPr lang="zh-CN" altLang="en-US" sz="3600" b="1" spc="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接连接符 8">
            <a:extLst>
              <a:ext uri="{FF2B5EF4-FFF2-40B4-BE49-F238E27FC236}">
                <a16:creationId xmlns:a16="http://schemas.microsoft.com/office/drawing/2014/main" id="{53B66358-7B19-4D50-B634-9EB6A25BC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2888" y="922230"/>
            <a:ext cx="1485900" cy="0"/>
          </a:xfrm>
          <a:prstGeom prst="line">
            <a:avLst/>
          </a:prstGeom>
          <a:noFill/>
          <a:ln w="6350">
            <a:solidFill>
              <a:srgbClr val="2F26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直接连接符 10">
            <a:extLst>
              <a:ext uri="{FF2B5EF4-FFF2-40B4-BE49-F238E27FC236}">
                <a16:creationId xmlns:a16="http://schemas.microsoft.com/office/drawing/2014/main" id="{5D2D9A4D-0AC4-411F-AFBE-96BF7BA02E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6386" y="922230"/>
            <a:ext cx="1590675" cy="0"/>
          </a:xfrm>
          <a:prstGeom prst="line">
            <a:avLst/>
          </a:prstGeom>
          <a:noFill/>
          <a:ln w="6350">
            <a:solidFill>
              <a:srgbClr val="2F26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椭圆 13">
            <a:extLst>
              <a:ext uri="{FF2B5EF4-FFF2-40B4-BE49-F238E27FC236}">
                <a16:creationId xmlns:a16="http://schemas.microsoft.com/office/drawing/2014/main" id="{DC5563D4-846C-425B-8C11-0215F52D8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3586" y="847618"/>
            <a:ext cx="153987" cy="15398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椭圆 17">
            <a:extLst>
              <a:ext uri="{FF2B5EF4-FFF2-40B4-BE49-F238E27FC236}">
                <a16:creationId xmlns:a16="http://schemas.microsoft.com/office/drawing/2014/main" id="{8026878E-A35D-4089-8AE0-89228D19D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461" y="847618"/>
            <a:ext cx="153987" cy="153987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4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67B5BE79-12D7-4843-8857-82AF1BA23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94" y="680027"/>
            <a:ext cx="10798232" cy="573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endParaRPr lang="en-US" altLang="zh-HK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HK" altLang="en-US" sz="3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知識</a:t>
            </a:r>
            <a:endParaRPr lang="en-US" altLang="zh-HK" sz="3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1"/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了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解改革開放的發展歷程。</a:t>
            </a:r>
            <a:endParaRPr lang="en-US" altLang="zh-CN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了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解改革開放每一階段的相關策略。</a:t>
            </a:r>
            <a:endParaRPr lang="zh-CN" altLang="en-US" sz="3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3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技能</a:t>
            </a:r>
            <a:endParaRPr lang="en-US" altLang="zh-TW" sz="3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1"/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提高資料分析、多角度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思考</a:t>
            </a:r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和慎思明辨的能力。</a:t>
            </a:r>
            <a:endParaRPr lang="en-US" altLang="zh-CN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學會清楚表達自己的論據，並以客觀、持平的態度看待其他人的意見和觀點。</a:t>
            </a:r>
            <a:endParaRPr lang="en-US" altLang="zh-CN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CN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配合事實和證據，做出合乎法理情的判斷和決定。</a:t>
            </a:r>
            <a:endParaRPr lang="en-US" altLang="zh-TW" sz="3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3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價值觀</a:t>
            </a:r>
            <a:endParaRPr lang="en-US" altLang="zh-TW" sz="3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1"/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提升國民身份認同，增強愛國心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33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6E91D41-51B8-4183-96F2-197F8144AC1A}"/>
              </a:ext>
            </a:extLst>
          </p:cNvPr>
          <p:cNvGrpSpPr/>
          <p:nvPr/>
        </p:nvGrpSpPr>
        <p:grpSpPr>
          <a:xfrm>
            <a:off x="1042151" y="1917059"/>
            <a:ext cx="10318850" cy="4676247"/>
            <a:chOff x="1207745" y="1868002"/>
            <a:chExt cx="9505750" cy="303806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72518D0-E9C5-4E44-95C8-E23F179EF631}"/>
                </a:ext>
              </a:extLst>
            </p:cNvPr>
            <p:cNvSpPr/>
            <p:nvPr/>
          </p:nvSpPr>
          <p:spPr bwMode="auto">
            <a:xfrm>
              <a:off x="1296294" y="2626436"/>
              <a:ext cx="9386782" cy="2279632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5F4A774-8AAF-440D-9BF7-CBB2A6B2DA6C}"/>
                </a:ext>
              </a:extLst>
            </p:cNvPr>
            <p:cNvSpPr/>
            <p:nvPr/>
          </p:nvSpPr>
          <p:spPr>
            <a:xfrm>
              <a:off x="1207745" y="1868002"/>
              <a:ext cx="9505750" cy="298547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AC04D55-14CB-4AC7-97DD-6FEC6E02B5C1}"/>
                </a:ext>
              </a:extLst>
            </p:cNvPr>
            <p:cNvSpPr/>
            <p:nvPr/>
          </p:nvSpPr>
          <p:spPr>
            <a:xfrm>
              <a:off x="1365512" y="2143003"/>
              <a:ext cx="9190215" cy="2435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altLang="zh-C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         </a:t>
              </a:r>
              <a:r>
                <a:rPr lang="en-US" altLang="zh-CN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2017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年，黨的十九大結合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「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兩個一百年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」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Helvetica" panose="020B0604020202020204" pitchFamily="34" charset="0"/>
                </a:rPr>
                <a:t>奮鬥目標，對決勝全面小康社會、開啟全面建設社會主義現代化國家做出了戰略部署和安排。</a:t>
              </a:r>
              <a:endParaRPr lang="en-US" altLang="zh-CN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endParaRPr>
            </a:p>
            <a:p>
              <a:pPr algn="just">
                <a:lnSpc>
                  <a:spcPct val="110000"/>
                </a:lnSpc>
              </a:pP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   基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於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新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「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三步走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的第二步已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經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接近完成</a:t>
              </a:r>
              <a:r>
                <a:rPr lang="zh-CN" altLang="en-US" sz="3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3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國家主席</a:t>
              </a:r>
              <a:r>
                <a:rPr lang="zh-CN" altLang="en-US" sz="36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習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近平對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直至</a:t>
              </a:r>
              <a:r>
                <a:rPr lang="en-US" altLang="zh-TW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21</a:t>
              </a:r>
              <a:r>
                <a:rPr lang="zh-TW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世紀中葉的</a:t>
              </a:r>
              <a:r>
                <a:rPr lang="zh-CN" altLang="en-US" sz="3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未來</a:t>
              </a:r>
              <a:r>
                <a:rPr lang="en-US" altLang="zh-CN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30</a:t>
              </a:r>
              <a:r>
                <a:rPr lang="zh-CN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多年的</a:t>
              </a:r>
              <a:r>
                <a:rPr lang="zh-TW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國家發展，作出了「兩</a:t>
              </a:r>
              <a:r>
                <a:rPr lang="zh-CN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階</a:t>
              </a:r>
              <a:r>
                <a:rPr lang="zh-TW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段」的</a:t>
              </a:r>
              <a:r>
                <a:rPr lang="zh-CN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劃分</a:t>
              </a:r>
              <a:r>
                <a:rPr lang="zh-TW" altLang="en-US" sz="36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zh-CN" altLang="en-US" sz="3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5210739-E0BC-46AD-A67D-5489E7FB6FAC}"/>
              </a:ext>
            </a:extLst>
          </p:cNvPr>
          <p:cNvSpPr/>
          <p:nvPr/>
        </p:nvSpPr>
        <p:spPr>
          <a:xfrm>
            <a:off x="1643645" y="433064"/>
            <a:ext cx="878767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發展戰略的調整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（</a:t>
            </a:r>
            <a:r>
              <a:rPr lang="en-US" altLang="zh-TW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2017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年）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建設社會主義現代化國家的戰略部署</a:t>
            </a:r>
            <a:endParaRPr lang="en-US" altLang="zh-CN" sz="3600" b="1" kern="1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5210739-E0BC-46AD-A67D-5489E7FB6FAC}"/>
              </a:ext>
            </a:extLst>
          </p:cNvPr>
          <p:cNvSpPr/>
          <p:nvPr/>
        </p:nvSpPr>
        <p:spPr>
          <a:xfrm>
            <a:off x="1643645" y="163557"/>
            <a:ext cx="878767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發展戰略的調整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（</a:t>
            </a:r>
            <a:r>
              <a:rPr lang="en-US" altLang="zh-TW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2017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年）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建設社會主義現代化國家的戰略部署</a:t>
            </a:r>
            <a:endParaRPr lang="en-US" altLang="zh-CN" sz="3600" b="1" kern="1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F4A774-8AAF-440D-9BF7-CBB2A6B2DA6C}"/>
              </a:ext>
            </a:extLst>
          </p:cNvPr>
          <p:cNvSpPr/>
          <p:nvPr/>
        </p:nvSpPr>
        <p:spPr>
          <a:xfrm>
            <a:off x="839919" y="1599426"/>
            <a:ext cx="10513881" cy="498643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057982" y="1599426"/>
            <a:ext cx="10045447" cy="4986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年到本世紀中葉，分「兩階段」（共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年）來實現國家的發展目標：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  <a:buClr>
                <a:schemeClr val="tx1"/>
              </a:buClr>
            </a:pP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第一階段，從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年到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2035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年，在全面建成小康社會的基礎上，再奮鬥十五年，基本實現社會主義現代化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just">
              <a:lnSpc>
                <a:spcPct val="110000"/>
              </a:lnSpc>
              <a:buClr>
                <a:schemeClr val="tx1"/>
              </a:buClr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第二階段，從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2035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年到本世紀中葉，在基本實現現代化的基礎上，再奮鬥十五年，把我國建成富強民主文明和諧美麗的社會主義現代化強國。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 algn="just">
              <a:buClr>
                <a:schemeClr val="tx1"/>
              </a:buClr>
              <a:buNone/>
            </a:pP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 algn="just">
              <a:buClr>
                <a:schemeClr val="tx1"/>
              </a:buClr>
              <a:buNone/>
            </a:pP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中國共產黨第十</a:t>
            </a:r>
            <a:r>
              <a:rPr lang="zh-TW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九</a:t>
            </a:r>
            <a:r>
              <a:rPr lang="zh-CN" altLang="en-US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次全國代表大會報告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</a:p>
          <a:p>
            <a:pPr marL="457200" lvl="1" indent="0" algn="just">
              <a:buClr>
                <a:schemeClr val="tx1"/>
              </a:buClr>
              <a:buNone/>
            </a:pPr>
            <a:r>
              <a:rPr lang="en-US" altLang="zh-TW" sz="1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http://big5.www.gov.cn/gate/big5/www.gov.cn/zhuanti/2017-10/27/content_5234876.htm</a:t>
            </a:r>
            <a:endParaRPr lang="zh-HK" altLang="en-US" sz="1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zh-HK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75210739-E0BC-46AD-A67D-5489E7FB6FAC}"/>
              </a:ext>
            </a:extLst>
          </p:cNvPr>
          <p:cNvSpPr/>
          <p:nvPr/>
        </p:nvSpPr>
        <p:spPr>
          <a:xfrm>
            <a:off x="2226432" y="171859"/>
            <a:ext cx="811976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發展戰略的調整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（</a:t>
            </a:r>
            <a:r>
              <a:rPr lang="en-US" altLang="zh-TW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2017</a:t>
            </a:r>
            <a:r>
              <a:rPr lang="zh-TW" altLang="en-US" sz="36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年）</a:t>
            </a:r>
            <a:endParaRPr lang="en-US" altLang="zh-CN" sz="2800" b="1" kern="1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zh-CN" altLang="en-US" sz="3600" b="1" kern="1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建設社會主義現代化國家的戰略部署</a:t>
            </a:r>
            <a:endParaRPr lang="en-US" altLang="zh-CN" sz="3600" b="1" kern="1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 panose="02020603050405020304" pitchFamily="18" charset="0"/>
              <a:sym typeface="Helvetica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3C5AEFD-2DA6-4342-B033-AD8A842D46C1}"/>
              </a:ext>
            </a:extLst>
          </p:cNvPr>
          <p:cNvGrpSpPr/>
          <p:nvPr/>
        </p:nvGrpSpPr>
        <p:grpSpPr>
          <a:xfrm>
            <a:off x="153632" y="2235991"/>
            <a:ext cx="11749983" cy="4417927"/>
            <a:chOff x="221009" y="2024236"/>
            <a:chExt cx="11749983" cy="4417927"/>
          </a:xfrm>
        </p:grpSpPr>
        <p:sp>
          <p:nvSpPr>
            <p:cNvPr id="2" name="箭头: 燕尾形 1">
              <a:extLst>
                <a:ext uri="{FF2B5EF4-FFF2-40B4-BE49-F238E27FC236}">
                  <a16:creationId xmlns:a16="http://schemas.microsoft.com/office/drawing/2014/main" id="{FFAFE21D-4A57-449D-A34D-D3C2FC6959BC}"/>
                </a:ext>
              </a:extLst>
            </p:cNvPr>
            <p:cNvSpPr/>
            <p:nvPr/>
          </p:nvSpPr>
          <p:spPr>
            <a:xfrm>
              <a:off x="221009" y="3896032"/>
              <a:ext cx="11749983" cy="913542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                                                              </a:t>
              </a:r>
              <a:endParaRPr lang="zh-CN" altLang="en-US" dirty="0">
                <a:solidFill>
                  <a:schemeClr val="accent1">
                    <a:lumMod val="5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DB67442-E7C4-418B-AB61-8D6BD3A3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1375" y="4174310"/>
              <a:ext cx="318516" cy="318516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8D6856C-68C4-4D08-A918-2194EF00759D}"/>
                </a:ext>
              </a:extLst>
            </p:cNvPr>
            <p:cNvSpPr txBox="1"/>
            <p:nvPr/>
          </p:nvSpPr>
          <p:spPr>
            <a:xfrm>
              <a:off x="5238317" y="4527043"/>
              <a:ext cx="16405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2021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年，建黨一百周年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C97935C-E140-4351-8E8A-E188BFFC3D4E}"/>
                </a:ext>
              </a:extLst>
            </p:cNvPr>
            <p:cNvSpPr txBox="1"/>
            <p:nvPr/>
          </p:nvSpPr>
          <p:spPr>
            <a:xfrm>
              <a:off x="9540558" y="4566561"/>
              <a:ext cx="195200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2049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年，中華人民共和國成立一百周年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1F2664F-E2A3-4AE4-8F09-AE2076814B8F}"/>
                </a:ext>
              </a:extLst>
            </p:cNvPr>
            <p:cNvSpPr txBox="1"/>
            <p:nvPr/>
          </p:nvSpPr>
          <p:spPr>
            <a:xfrm>
              <a:off x="7741236" y="4568172"/>
              <a:ext cx="1063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2035</a:t>
              </a:r>
              <a:r>
                <a:rPr lang="zh-TW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  <a:endPara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9E97897-63BB-4A9A-B5A0-320376D045DF}"/>
                </a:ext>
              </a:extLst>
            </p:cNvPr>
            <p:cNvSpPr txBox="1"/>
            <p:nvPr/>
          </p:nvSpPr>
          <p:spPr>
            <a:xfrm>
              <a:off x="3530426" y="4551506"/>
              <a:ext cx="10636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2010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297498B-9445-4E89-988F-23735BBB5D8F}"/>
                </a:ext>
              </a:extLst>
            </p:cNvPr>
            <p:cNvGrpSpPr/>
            <p:nvPr/>
          </p:nvGrpSpPr>
          <p:grpSpPr>
            <a:xfrm>
              <a:off x="287660" y="2180091"/>
              <a:ext cx="1730004" cy="1914842"/>
              <a:chOff x="540819" y="2576017"/>
              <a:chExt cx="1730004" cy="1914842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403A55D8-684A-43E0-91E6-0ECFE4986EAD}"/>
                  </a:ext>
                </a:extLst>
              </p:cNvPr>
              <p:cNvSpPr/>
              <p:nvPr/>
            </p:nvSpPr>
            <p:spPr>
              <a:xfrm>
                <a:off x="540819" y="2576017"/>
                <a:ext cx="1637188" cy="1914842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8B3D126-67F8-42C6-A309-6699B4B8F944}"/>
                  </a:ext>
                </a:extLst>
              </p:cNvPr>
              <p:cNvSpPr/>
              <p:nvPr/>
            </p:nvSpPr>
            <p:spPr>
              <a:xfrm>
                <a:off x="580428" y="2593758"/>
                <a:ext cx="1690395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第一步解決溫飽，第二步人民生活達到小康，已經實現</a:t>
                </a: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09F82B9-C8DC-4E7D-97AC-F5CCDBAD9991}"/>
                </a:ext>
              </a:extLst>
            </p:cNvPr>
            <p:cNvGrpSpPr/>
            <p:nvPr/>
          </p:nvGrpSpPr>
          <p:grpSpPr>
            <a:xfrm>
              <a:off x="2301450" y="2109032"/>
              <a:ext cx="2866978" cy="1393819"/>
              <a:chOff x="2554609" y="2504958"/>
              <a:chExt cx="2866978" cy="1393819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AA911A7-721A-415E-B083-64E7954D3D7F}"/>
                  </a:ext>
                </a:extLst>
              </p:cNvPr>
              <p:cNvSpPr/>
              <p:nvPr/>
            </p:nvSpPr>
            <p:spPr>
              <a:xfrm>
                <a:off x="2554609" y="2504958"/>
                <a:ext cx="2828701" cy="1393819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B66E49E8-63DF-424B-B147-622E8EC10958}"/>
                  </a:ext>
                </a:extLst>
              </p:cNvPr>
              <p:cNvSpPr/>
              <p:nvPr/>
            </p:nvSpPr>
            <p:spPr>
              <a:xfrm>
                <a:off x="2635833" y="2667761"/>
                <a:ext cx="2785754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國民生產總值比</a:t>
                </a:r>
                <a:r>
                  <a:rPr lang="en-US" altLang="zh-CN" sz="22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2000</a:t>
                </a:r>
                <a:r>
                  <a:rPr lang="zh-CN" altLang="en-US" sz="22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年</a:t>
                </a:r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翻一番，人民小康生活</a:t>
                </a:r>
                <a:r>
                  <a:rPr lang="zh-CN" altLang="en-US" sz="2200" dirty="0" smtClean="0">
                    <a:latin typeface="DFKai-SB" panose="03000509000000000000" pitchFamily="65" charset="-120"/>
                    <a:ea typeface="DFKai-SB" panose="03000509000000000000" pitchFamily="65" charset="-120"/>
                  </a:rPr>
                  <a:t>更加</a:t>
                </a:r>
                <a:r>
                  <a:rPr lang="zh-TW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富</a:t>
                </a:r>
                <a:r>
                  <a:rPr lang="zh-CN" altLang="en-US" sz="2200" dirty="0" smtClean="0">
                    <a:latin typeface="DFKai-SB" panose="03000509000000000000" pitchFamily="65" charset="-120"/>
                    <a:ea typeface="DFKai-SB" panose="03000509000000000000" pitchFamily="65" charset="-120"/>
                  </a:rPr>
                  <a:t>裕</a:t>
                </a:r>
                <a:endParaRPr lang="zh-CN" altLang="en-US" sz="2200" dirty="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B7DCCC9-F3FD-47CC-9475-06928E8076C0}"/>
                </a:ext>
              </a:extLst>
            </p:cNvPr>
            <p:cNvGrpSpPr/>
            <p:nvPr/>
          </p:nvGrpSpPr>
          <p:grpSpPr>
            <a:xfrm>
              <a:off x="5199171" y="2417816"/>
              <a:ext cx="1571526" cy="1095468"/>
              <a:chOff x="5456860" y="2684249"/>
              <a:chExt cx="1571526" cy="1095468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32ACB75-DD92-4EAB-9E19-F9997BE4E7FF}"/>
                  </a:ext>
                </a:extLst>
              </p:cNvPr>
              <p:cNvSpPr/>
              <p:nvPr/>
            </p:nvSpPr>
            <p:spPr>
              <a:xfrm>
                <a:off x="5456860" y="2684249"/>
                <a:ext cx="1571526" cy="1095468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9FD1DB9B-1EE7-40F8-8F9F-D69F2E393E74}"/>
                  </a:ext>
                </a:extLst>
              </p:cNvPr>
              <p:cNvSpPr/>
              <p:nvPr/>
            </p:nvSpPr>
            <p:spPr>
              <a:xfrm>
                <a:off x="5561738" y="2818902"/>
                <a:ext cx="146664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全面建成小康社會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52A9350-C4B8-40AB-98CB-0C6E3CF705DF}"/>
                </a:ext>
              </a:extLst>
            </p:cNvPr>
            <p:cNvGrpSpPr/>
            <p:nvPr/>
          </p:nvGrpSpPr>
          <p:grpSpPr>
            <a:xfrm>
              <a:off x="7188286" y="2402227"/>
              <a:ext cx="1947614" cy="1096729"/>
              <a:chOff x="7445527" y="2666047"/>
              <a:chExt cx="1947614" cy="1096729"/>
            </a:xfrm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C6CE4C78-FBE0-45E1-BC6C-AC062B37F7B3}"/>
                  </a:ext>
                </a:extLst>
              </p:cNvPr>
              <p:cNvSpPr/>
              <p:nvPr/>
            </p:nvSpPr>
            <p:spPr>
              <a:xfrm>
                <a:off x="7445527" y="2666047"/>
                <a:ext cx="1791709" cy="1096729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45EFEC61-4E60-4F1E-96FF-80EB2A3EFC73}"/>
                  </a:ext>
                </a:extLst>
              </p:cNvPr>
              <p:cNvSpPr/>
              <p:nvPr/>
            </p:nvSpPr>
            <p:spPr>
              <a:xfrm>
                <a:off x="7457717" y="2806560"/>
                <a:ext cx="1935424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基本實現社會主義現代化</a:t>
                </a: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E8A6BFC-2151-485F-AA38-845F3DDBD89E}"/>
                </a:ext>
              </a:extLst>
            </p:cNvPr>
            <p:cNvGrpSpPr/>
            <p:nvPr/>
          </p:nvGrpSpPr>
          <p:grpSpPr>
            <a:xfrm>
              <a:off x="9174177" y="2024236"/>
              <a:ext cx="2490421" cy="1484180"/>
              <a:chOff x="9507744" y="2345289"/>
              <a:chExt cx="2490421" cy="1484180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6705879-34CF-436D-96A4-D86F57DD623E}"/>
                  </a:ext>
                </a:extLst>
              </p:cNvPr>
              <p:cNvSpPr/>
              <p:nvPr/>
            </p:nvSpPr>
            <p:spPr>
              <a:xfrm>
                <a:off x="9507744" y="2345289"/>
                <a:ext cx="2428959" cy="1473534"/>
              </a:xfrm>
              <a:prstGeom prst="rect">
                <a:avLst/>
              </a:prstGeom>
              <a:pattFill prst="lgGrid">
                <a:fgClr>
                  <a:schemeClr val="bg1">
                    <a:lumMod val="9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4AEBFD4-C94F-4272-940F-085AFF36D7B6}"/>
                  </a:ext>
                </a:extLst>
              </p:cNvPr>
              <p:cNvSpPr/>
              <p:nvPr/>
            </p:nvSpPr>
            <p:spPr>
              <a:xfrm>
                <a:off x="9569204" y="2382919"/>
                <a:ext cx="2428961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2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把我國建設成富強民主文明和諧美麗的社會主義現代化強國</a:t>
                </a:r>
              </a:p>
            </p:txBody>
          </p: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5C191F0C-D8EB-4822-9443-89F209E81E28}"/>
                </a:ext>
              </a:extLst>
            </p:cNvPr>
            <p:cNvSpPr/>
            <p:nvPr/>
          </p:nvSpPr>
          <p:spPr>
            <a:xfrm>
              <a:off x="5247871" y="5980498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zh-TW" altLang="en-US" sz="2400" b="1" dirty="0">
                  <a:latin typeface="DFKai-SB" panose="03000509000000000000" pitchFamily="65" charset="-120"/>
                  <a:ea typeface="DFKai-SB" panose="03000509000000000000" pitchFamily="65" charset="-120"/>
                  <a:cs typeface="微软雅黑" panose="020B0503020204020204" pitchFamily="34" charset="-122"/>
                </a:rPr>
                <a:t>新「三步走」</a:t>
              </a:r>
              <a:endParaRPr lang="zh-CN" altLang="en-US" sz="2400" b="1" dirty="0">
                <a:latin typeface="DFKai-SB" panose="03000509000000000000" pitchFamily="65" charset="-120"/>
                <a:ea typeface="DFKai-SB" panose="03000509000000000000" pitchFamily="65" charset="-120"/>
                <a:cs typeface="微软雅黑" panose="020B0503020204020204" pitchFamily="34" charset="-122"/>
              </a:endParaRP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BAE3D33-83A6-4689-B6A0-25A4B1E5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916" y="4174310"/>
              <a:ext cx="318516" cy="318516"/>
            </a:xfrm>
            <a:prstGeom prst="rect">
              <a:avLst/>
            </a:prstGeom>
          </p:spPr>
        </p:pic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D91CE73-2830-467F-A2EC-41EC14A8ED0B}"/>
                </a:ext>
              </a:extLst>
            </p:cNvPr>
            <p:cNvSpPr txBox="1"/>
            <p:nvPr/>
          </p:nvSpPr>
          <p:spPr>
            <a:xfrm>
              <a:off x="1199294" y="4593226"/>
              <a:ext cx="14884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1997</a:t>
              </a:r>
              <a:r>
                <a:rPr lang="zh-CN" altLang="en-US" sz="2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年黨的十五大</a:t>
              </a:r>
            </a:p>
          </p:txBody>
        </p:sp>
        <p:sp>
          <p:nvSpPr>
            <p:cNvPr id="61" name="左中括号 60">
              <a:extLst>
                <a:ext uri="{FF2B5EF4-FFF2-40B4-BE49-F238E27FC236}">
                  <a16:creationId xmlns:a16="http://schemas.microsoft.com/office/drawing/2014/main" id="{B053488C-76D4-4D33-8C64-B7EE174F5DCA}"/>
                </a:ext>
              </a:extLst>
            </p:cNvPr>
            <p:cNvSpPr/>
            <p:nvPr/>
          </p:nvSpPr>
          <p:spPr>
            <a:xfrm rot="16200000">
              <a:off x="6071560" y="1698096"/>
              <a:ext cx="383946" cy="8074198"/>
            </a:xfrm>
            <a:prstGeom prst="leftBracket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E0F8E71-577D-4469-B3E2-F8B2E0406FBE}"/>
                </a:ext>
              </a:extLst>
            </p:cNvPr>
            <p:cNvCxnSpPr>
              <a:cxnSpLocks/>
            </p:cNvCxnSpPr>
            <p:nvPr/>
          </p:nvCxnSpPr>
          <p:spPr>
            <a:xfrm>
              <a:off x="3940633" y="3513284"/>
              <a:ext cx="0" cy="58370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553BE49-683D-4DB8-B283-51FFA1CC3070}"/>
                </a:ext>
              </a:extLst>
            </p:cNvPr>
            <p:cNvCxnSpPr>
              <a:cxnSpLocks/>
            </p:cNvCxnSpPr>
            <p:nvPr/>
          </p:nvCxnSpPr>
          <p:spPr>
            <a:xfrm>
              <a:off x="5956419" y="3513284"/>
              <a:ext cx="0" cy="58370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F18AA9BC-6F72-4A1D-A162-CDA9EDDBB797}"/>
                </a:ext>
              </a:extLst>
            </p:cNvPr>
            <p:cNvCxnSpPr>
              <a:cxnSpLocks/>
            </p:cNvCxnSpPr>
            <p:nvPr/>
          </p:nvCxnSpPr>
          <p:spPr>
            <a:xfrm>
              <a:off x="8088415" y="3513284"/>
              <a:ext cx="0" cy="58370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EB32244D-7081-427D-A587-8078C090C65F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569" y="3513284"/>
              <a:ext cx="0" cy="58370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4DF32CC5-F7A2-47E7-B2B0-CD05C46D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5676" y="4174310"/>
              <a:ext cx="318516" cy="31851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4D6E4BFF-D984-4846-9D50-5219D3B24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41627" y="4174310"/>
              <a:ext cx="318516" cy="318516"/>
            </a:xfrm>
            <a:prstGeom prst="rect">
              <a:avLst/>
            </a:prstGeom>
          </p:spPr>
        </p:pic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5EC474A-216F-4DA4-9272-91DB5D4CA7D8}"/>
                </a:ext>
              </a:extLst>
            </p:cNvPr>
            <p:cNvSpPr txBox="1"/>
            <p:nvPr/>
          </p:nvSpPr>
          <p:spPr>
            <a:xfrm>
              <a:off x="6096001" y="4116559"/>
              <a:ext cx="16198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accent1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第一個階段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1B9EDD4-01CD-4906-818B-C46F14B8314E}"/>
                </a:ext>
              </a:extLst>
            </p:cNvPr>
            <p:cNvSpPr txBox="1"/>
            <p:nvPr/>
          </p:nvSpPr>
          <p:spPr>
            <a:xfrm>
              <a:off x="8230519" y="4152802"/>
              <a:ext cx="16974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dirty="0">
                  <a:solidFill>
                    <a:schemeClr val="accent1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第二個階段</a:t>
              </a:r>
            </a:p>
          </p:txBody>
        </p:sp>
      </p:grpSp>
      <p:sp>
        <p:nvSpPr>
          <p:cNvPr id="7" name="左中括号 6">
            <a:extLst>
              <a:ext uri="{FF2B5EF4-FFF2-40B4-BE49-F238E27FC236}">
                <a16:creationId xmlns:a16="http://schemas.microsoft.com/office/drawing/2014/main" id="{1DAB8D47-1C1B-4DC7-B600-59F6C4251C91}"/>
              </a:ext>
            </a:extLst>
          </p:cNvPr>
          <p:cNvSpPr/>
          <p:nvPr/>
        </p:nvSpPr>
        <p:spPr>
          <a:xfrm rot="5400000">
            <a:off x="3015158" y="-859388"/>
            <a:ext cx="507841" cy="5450688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F32E40-22D5-4FDF-AA56-BB26B97F77CF}"/>
              </a:ext>
            </a:extLst>
          </p:cNvPr>
          <p:cNvSpPr txBox="1"/>
          <p:nvPr/>
        </p:nvSpPr>
        <p:spPr>
          <a:xfrm>
            <a:off x="1999797" y="1620849"/>
            <a:ext cx="2036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已經完成</a:t>
            </a:r>
          </a:p>
        </p:txBody>
      </p:sp>
      <p:pic>
        <p:nvPicPr>
          <p:cNvPr id="41" name="图片 59">
            <a:extLst>
              <a:ext uri="{FF2B5EF4-FFF2-40B4-BE49-F238E27FC236}">
                <a16:creationId xmlns:a16="http://schemas.microsoft.com/office/drawing/2014/main" id="{4DF32CC5-F7A2-47E7-B2B0-CD05C46DC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424" y="4405300"/>
            <a:ext cx="318516" cy="3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29898" y="415811"/>
            <a:ext cx="10831286" cy="64010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新「三步走」發展戰略調整的意義</a:t>
            </a:r>
            <a:endParaRPr lang="zh-HK" altLang="en-US" sz="4000" b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740677" y="1187450"/>
            <a:ext cx="10406294" cy="5388429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042883" y="1323975"/>
            <a:ext cx="9744057" cy="5534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無論是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三步走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」，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還是新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三步走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」發展策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略，都會明確提出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國民生產總值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的目標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在這次戰略調整當</a:t>
            </a:r>
            <a:r>
              <a:rPr lang="zh-CN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中，就不再提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國民生產總值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的目標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。這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反映了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家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不再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聚焦於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高速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經濟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發展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，改為追求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高品質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發展，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而且着力於提升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的生活水平，從而</a:t>
            </a:r>
            <a:r>
              <a:rPr lang="zh-CN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推動國家的全面發展。</a:t>
            </a:r>
            <a:endParaRPr lang="en-US" altLang="zh-CN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hangingPunct="0">
              <a:lnSpc>
                <a:spcPct val="100000"/>
              </a:lnSpc>
            </a:pP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2035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年到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世紀中葉，要把國家建成「富強民主文明和諧美麗的社會主義現代化強國」，當中增加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了「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美麗」和「強國」，顯示國家除了追求國力強盛外，並同樣重視保護環境。</a:t>
            </a:r>
          </a:p>
          <a:p>
            <a:endParaRPr lang="zh-CN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79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BA35E4F-9D24-4A20-83A8-8C8EEB1A0D7F}"/>
              </a:ext>
            </a:extLst>
          </p:cNvPr>
          <p:cNvSpPr txBox="1"/>
          <p:nvPr/>
        </p:nvSpPr>
        <p:spPr>
          <a:xfrm>
            <a:off x="1410494" y="1182956"/>
            <a:ext cx="9728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對比</a:t>
            </a:r>
            <a:r>
              <a:rPr lang="zh-TW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Helvetica" panose="020B0604020202020204" pitchFamily="34" charset="0"/>
              </a:rPr>
              <a:t>三步走</a:t>
            </a:r>
            <a:r>
              <a:rPr lang="zh-TW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」發展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戰略每一次調整的內容，思考下列問題。</a:t>
            </a: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問題</a:t>
            </a:r>
            <a:r>
              <a:rPr lang="zh-TW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CN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說一說國家現代化與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三步走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戰略的關係。</a:t>
            </a:r>
            <a:endParaRPr lang="en-US" altLang="zh-CN" sz="2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問題</a:t>
            </a:r>
            <a:r>
              <a:rPr lang="zh-TW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CN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從</a:t>
            </a:r>
            <a:r>
              <a:rPr lang="zh-TW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Helvetica" panose="020B0604020202020204" pitchFamily="34" charset="0"/>
              </a:rPr>
              <a:t>三步走</a:t>
            </a:r>
            <a:r>
              <a:rPr lang="zh-TW" altLang="en-US" sz="24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」發展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戰略的調整看，現代化目標有哪些調整？</a:t>
            </a: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20000"/>
              </a:lnSpc>
            </a:pPr>
            <a:endParaRPr lang="zh-CN" alt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476625D-1D98-4DE8-A446-8951B7598C16}"/>
              </a:ext>
            </a:extLst>
          </p:cNvPr>
          <p:cNvGrpSpPr/>
          <p:nvPr/>
        </p:nvGrpSpPr>
        <p:grpSpPr>
          <a:xfrm>
            <a:off x="495998" y="225304"/>
            <a:ext cx="2674938" cy="673318"/>
            <a:chOff x="977900" y="558582"/>
            <a:chExt cx="2674938" cy="67331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3423DDB-A22C-4200-8B1A-A33FA68EDFBF}"/>
                </a:ext>
              </a:extLst>
            </p:cNvPr>
            <p:cNvSpPr/>
            <p:nvPr/>
          </p:nvSpPr>
          <p:spPr>
            <a:xfrm>
              <a:off x="977900" y="806450"/>
              <a:ext cx="363538" cy="36353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6A8237D-29E0-471C-9727-BCBF971D1165}"/>
                </a:ext>
              </a:extLst>
            </p:cNvPr>
            <p:cNvSpPr/>
            <p:nvPr/>
          </p:nvSpPr>
          <p:spPr>
            <a:xfrm>
              <a:off x="1101725" y="941388"/>
              <a:ext cx="303213" cy="290512"/>
            </a:xfrm>
            <a:prstGeom prst="rect">
              <a:avLst/>
            </a:prstGeom>
            <a:solidFill>
              <a:srgbClr val="C804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文本框 13">
              <a:extLst>
                <a:ext uri="{FF2B5EF4-FFF2-40B4-BE49-F238E27FC236}">
                  <a16:creationId xmlns:a16="http://schemas.microsoft.com/office/drawing/2014/main" id="{EAED8F55-0A9C-4D7C-9F84-198D28744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438" y="558582"/>
              <a:ext cx="2311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CN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問題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E29CDC5-0896-427B-AEF7-6DE235BF8D71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1404938" y="1204913"/>
              <a:ext cx="1092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729462E-D972-48EB-ADED-5D183CFBD7E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90181" y="1350385"/>
            <a:ext cx="540000" cy="540000"/>
            <a:chOff x="5195979" y="428797"/>
            <a:chExt cx="927463" cy="927463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0C44D59-A5EF-41A9-9304-6DDB8E220453}"/>
                </a:ext>
              </a:extLst>
            </p:cNvPr>
            <p:cNvSpPr/>
            <p:nvPr/>
          </p:nvSpPr>
          <p:spPr>
            <a:xfrm>
              <a:off x="5195979" y="428797"/>
              <a:ext cx="927463" cy="927463"/>
            </a:xfrm>
            <a:prstGeom prst="ellipse">
              <a:avLst/>
            </a:prstGeom>
            <a:solidFill>
              <a:srgbClr val="C0000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FB494FE-89CB-4E6F-AAB7-4C2A48ACAB45}"/>
                </a:ext>
              </a:extLst>
            </p:cNvPr>
            <p:cNvGrpSpPr/>
            <p:nvPr/>
          </p:nvGrpSpPr>
          <p:grpSpPr>
            <a:xfrm>
              <a:off x="5235042" y="460898"/>
              <a:ext cx="876427" cy="882962"/>
              <a:chOff x="6130069" y="1975983"/>
              <a:chExt cx="876427" cy="882962"/>
            </a:xfrm>
          </p:grpSpPr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11E441B4-BC7F-4540-95E8-E8C050FC2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8783" y="1991232"/>
                <a:ext cx="867713" cy="867713"/>
              </a:xfrm>
              <a:custGeom>
                <a:avLst/>
                <a:gdLst>
                  <a:gd name="T0" fmla="*/ 40 w 80"/>
                  <a:gd name="T1" fmla="*/ 80 h 80"/>
                  <a:gd name="T2" fmla="*/ 80 w 80"/>
                  <a:gd name="T3" fmla="*/ 40 h 80"/>
                  <a:gd name="T4" fmla="*/ 40 w 80"/>
                  <a:gd name="T5" fmla="*/ 0 h 80"/>
                  <a:gd name="T6" fmla="*/ 0 w 80"/>
                  <a:gd name="T7" fmla="*/ 40 h 80"/>
                  <a:gd name="T8" fmla="*/ 3 w 80"/>
                  <a:gd name="T9" fmla="*/ 55 h 80"/>
                  <a:gd name="T10" fmla="*/ 7 w 80"/>
                  <a:gd name="T11" fmla="*/ 62 h 80"/>
                  <a:gd name="T12" fmla="*/ 4 w 80"/>
                  <a:gd name="T13" fmla="*/ 76 h 80"/>
                  <a:gd name="T14" fmla="*/ 18 w 80"/>
                  <a:gd name="T15" fmla="*/ 73 h 80"/>
                  <a:gd name="T16" fmla="*/ 25 w 80"/>
                  <a:gd name="T17" fmla="*/ 77 h 80"/>
                  <a:gd name="T18" fmla="*/ 40 w 80"/>
                  <a:gd name="T1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5"/>
                      <a:pt x="1" y="51"/>
                      <a:pt x="3" y="55"/>
                    </a:cubicBezTo>
                    <a:cubicBezTo>
                      <a:pt x="4" y="58"/>
                      <a:pt x="5" y="60"/>
                      <a:pt x="7" y="62"/>
                    </a:cubicBezTo>
                    <a:cubicBezTo>
                      <a:pt x="7" y="63"/>
                      <a:pt x="6" y="68"/>
                      <a:pt x="4" y="76"/>
                    </a:cubicBezTo>
                    <a:cubicBezTo>
                      <a:pt x="12" y="74"/>
                      <a:pt x="17" y="73"/>
                      <a:pt x="18" y="73"/>
                    </a:cubicBezTo>
                    <a:cubicBezTo>
                      <a:pt x="20" y="75"/>
                      <a:pt x="22" y="76"/>
                      <a:pt x="25" y="77"/>
                    </a:cubicBezTo>
                    <a:cubicBezTo>
                      <a:pt x="29" y="79"/>
                      <a:pt x="35" y="80"/>
                      <a:pt x="40" y="80"/>
                    </a:cubicBezTo>
                    <a:close/>
                  </a:path>
                </a:pathLst>
              </a:custGeom>
              <a:solidFill>
                <a:srgbClr val="826118"/>
              </a:solidFill>
              <a:ln w="15875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1A7253FB-BAF9-4C0C-A6E1-D0BD39533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069" y="1975983"/>
                <a:ext cx="867712" cy="867711"/>
              </a:xfrm>
              <a:custGeom>
                <a:avLst/>
                <a:gdLst>
                  <a:gd name="T0" fmla="*/ 40 w 80"/>
                  <a:gd name="T1" fmla="*/ 80 h 80"/>
                  <a:gd name="T2" fmla="*/ 80 w 80"/>
                  <a:gd name="T3" fmla="*/ 40 h 80"/>
                  <a:gd name="T4" fmla="*/ 40 w 80"/>
                  <a:gd name="T5" fmla="*/ 0 h 80"/>
                  <a:gd name="T6" fmla="*/ 0 w 80"/>
                  <a:gd name="T7" fmla="*/ 40 h 80"/>
                  <a:gd name="T8" fmla="*/ 3 w 80"/>
                  <a:gd name="T9" fmla="*/ 55 h 80"/>
                  <a:gd name="T10" fmla="*/ 7 w 80"/>
                  <a:gd name="T11" fmla="*/ 62 h 80"/>
                  <a:gd name="T12" fmla="*/ 4 w 80"/>
                  <a:gd name="T13" fmla="*/ 76 h 80"/>
                  <a:gd name="T14" fmla="*/ 18 w 80"/>
                  <a:gd name="T15" fmla="*/ 73 h 80"/>
                  <a:gd name="T16" fmla="*/ 25 w 80"/>
                  <a:gd name="T17" fmla="*/ 77 h 80"/>
                  <a:gd name="T18" fmla="*/ 40 w 80"/>
                  <a:gd name="T1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45"/>
                      <a:pt x="1" y="51"/>
                      <a:pt x="3" y="55"/>
                    </a:cubicBezTo>
                    <a:cubicBezTo>
                      <a:pt x="4" y="58"/>
                      <a:pt x="5" y="60"/>
                      <a:pt x="7" y="62"/>
                    </a:cubicBezTo>
                    <a:cubicBezTo>
                      <a:pt x="7" y="63"/>
                      <a:pt x="6" y="68"/>
                      <a:pt x="4" y="76"/>
                    </a:cubicBezTo>
                    <a:cubicBezTo>
                      <a:pt x="12" y="74"/>
                      <a:pt x="17" y="73"/>
                      <a:pt x="18" y="73"/>
                    </a:cubicBezTo>
                    <a:cubicBezTo>
                      <a:pt x="20" y="75"/>
                      <a:pt x="22" y="76"/>
                      <a:pt x="25" y="77"/>
                    </a:cubicBezTo>
                    <a:cubicBezTo>
                      <a:pt x="29" y="79"/>
                      <a:pt x="35" y="80"/>
                      <a:pt x="40" y="8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5875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8B4BA058-5FDD-4F23-9069-5420E8E7AA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33821" y="626452"/>
              <a:ext cx="276775" cy="369453"/>
            </a:xfrm>
            <a:custGeom>
              <a:avLst/>
              <a:gdLst>
                <a:gd name="T0" fmla="*/ 12 w 24"/>
                <a:gd name="T1" fmla="*/ 32 h 32"/>
                <a:gd name="T2" fmla="*/ 12 w 24"/>
                <a:gd name="T3" fmla="*/ 24 h 32"/>
                <a:gd name="T4" fmla="*/ 24 w 24"/>
                <a:gd name="T5" fmla="*/ 12 h 32"/>
                <a:gd name="T6" fmla="*/ 12 w 24"/>
                <a:gd name="T7" fmla="*/ 0 h 32"/>
                <a:gd name="T8" fmla="*/ 0 w 24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2">
                  <a:moveTo>
                    <a:pt x="12" y="3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9" y="24"/>
                    <a:pt x="24" y="19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</a:path>
              </a:pathLst>
            </a:custGeom>
            <a:noFill/>
            <a:ln w="587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2" name="Oval 40">
              <a:extLst>
                <a:ext uri="{FF2B5EF4-FFF2-40B4-BE49-F238E27FC236}">
                  <a16:creationId xmlns:a16="http://schemas.microsoft.com/office/drawing/2014/main" id="{5FBDC89C-C067-4924-A7AC-36334CD65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8795" y="1102644"/>
              <a:ext cx="116471" cy="11521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3403EA-CB6B-4EEC-B1F2-98E982221BFE}"/>
              </a:ext>
            </a:extLst>
          </p:cNvPr>
          <p:cNvGrpSpPr>
            <a:grpSpLocks noChangeAspect="1"/>
          </p:cNvGrpSpPr>
          <p:nvPr/>
        </p:nvGrpSpPr>
        <p:grpSpPr>
          <a:xfrm>
            <a:off x="668416" y="2937282"/>
            <a:ext cx="493472" cy="540000"/>
            <a:chOff x="6523756" y="488141"/>
            <a:chExt cx="883270" cy="966551"/>
          </a:xfrm>
        </p:grpSpPr>
        <p:sp>
          <p:nvSpPr>
            <p:cNvPr id="16" name="流程图: 离页连接符 15">
              <a:extLst>
                <a:ext uri="{FF2B5EF4-FFF2-40B4-BE49-F238E27FC236}">
                  <a16:creationId xmlns:a16="http://schemas.microsoft.com/office/drawing/2014/main" id="{7AF634A2-3566-452B-95C2-C8BA20DFFE5D}"/>
                </a:ext>
              </a:extLst>
            </p:cNvPr>
            <p:cNvSpPr/>
            <p:nvPr/>
          </p:nvSpPr>
          <p:spPr>
            <a:xfrm>
              <a:off x="6523756" y="488141"/>
              <a:ext cx="826517" cy="891903"/>
            </a:xfrm>
            <a:prstGeom prst="flowChartOffpageConnector">
              <a:avLst/>
            </a:prstGeom>
            <a:solidFill>
              <a:srgbClr val="21D0C2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7" name="流程图: 离页连接符 16">
              <a:extLst>
                <a:ext uri="{FF2B5EF4-FFF2-40B4-BE49-F238E27FC236}">
                  <a16:creationId xmlns:a16="http://schemas.microsoft.com/office/drawing/2014/main" id="{49236AD0-EAD2-4B13-8A83-CBD9B2FE4458}"/>
                </a:ext>
              </a:extLst>
            </p:cNvPr>
            <p:cNvSpPr/>
            <p:nvPr/>
          </p:nvSpPr>
          <p:spPr>
            <a:xfrm>
              <a:off x="6580509" y="562789"/>
              <a:ext cx="826517" cy="891903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8" name="流程图: 离页连接符 17">
              <a:extLst>
                <a:ext uri="{FF2B5EF4-FFF2-40B4-BE49-F238E27FC236}">
                  <a16:creationId xmlns:a16="http://schemas.microsoft.com/office/drawing/2014/main" id="{BFA84D23-186C-4024-889D-CE136805BA62}"/>
                </a:ext>
              </a:extLst>
            </p:cNvPr>
            <p:cNvSpPr/>
            <p:nvPr/>
          </p:nvSpPr>
          <p:spPr>
            <a:xfrm>
              <a:off x="6560792" y="529167"/>
              <a:ext cx="826517" cy="891903"/>
            </a:xfrm>
            <a:prstGeom prst="flowChartOffpageConnector">
              <a:avLst/>
            </a:prstGeom>
            <a:solidFill>
              <a:srgbClr val="21D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ACE77D4-638D-4514-B5FB-EECFDD91E81A}"/>
                </a:ext>
              </a:extLst>
            </p:cNvPr>
            <p:cNvGrpSpPr/>
            <p:nvPr/>
          </p:nvGrpSpPr>
          <p:grpSpPr>
            <a:xfrm>
              <a:off x="6676279" y="647264"/>
              <a:ext cx="600075" cy="568325"/>
              <a:chOff x="5991226" y="2949576"/>
              <a:chExt cx="600075" cy="568325"/>
            </a:xfrm>
          </p:grpSpPr>
          <p:sp>
            <p:nvSpPr>
              <p:cNvPr id="20" name="Freeform 46">
                <a:extLst>
                  <a:ext uri="{FF2B5EF4-FFF2-40B4-BE49-F238E27FC236}">
                    <a16:creationId xmlns:a16="http://schemas.microsoft.com/office/drawing/2014/main" id="{67A4D6B1-8BB8-46DE-A615-393E3A2AA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1226" y="3168651"/>
                <a:ext cx="349250" cy="349250"/>
              </a:xfrm>
              <a:custGeom>
                <a:avLst/>
                <a:gdLst>
                  <a:gd name="T0" fmla="*/ 36 w 43"/>
                  <a:gd name="T1" fmla="*/ 8 h 43"/>
                  <a:gd name="T2" fmla="*/ 41 w 43"/>
                  <a:gd name="T3" fmla="*/ 27 h 43"/>
                  <a:gd name="T4" fmla="*/ 27 w 43"/>
                  <a:gd name="T5" fmla="*/ 41 h 43"/>
                  <a:gd name="T6" fmla="*/ 8 w 43"/>
                  <a:gd name="T7" fmla="*/ 36 h 43"/>
                  <a:gd name="T8" fmla="*/ 8 w 43"/>
                  <a:gd name="T9" fmla="*/ 8 h 43"/>
                  <a:gd name="T10" fmla="*/ 36 w 43"/>
                  <a:gd name="T11" fmla="*/ 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3">
                    <a:moveTo>
                      <a:pt x="36" y="8"/>
                    </a:moveTo>
                    <a:cubicBezTo>
                      <a:pt x="41" y="13"/>
                      <a:pt x="43" y="20"/>
                      <a:pt x="41" y="27"/>
                    </a:cubicBezTo>
                    <a:cubicBezTo>
                      <a:pt x="39" y="34"/>
                      <a:pt x="34" y="39"/>
                      <a:pt x="27" y="41"/>
                    </a:cubicBezTo>
                    <a:cubicBezTo>
                      <a:pt x="20" y="43"/>
                      <a:pt x="13" y="41"/>
                      <a:pt x="8" y="36"/>
                    </a:cubicBezTo>
                    <a:cubicBezTo>
                      <a:pt x="0" y="28"/>
                      <a:pt x="0" y="15"/>
                      <a:pt x="8" y="8"/>
                    </a:cubicBezTo>
                    <a:cubicBezTo>
                      <a:pt x="16" y="0"/>
                      <a:pt x="28" y="0"/>
                      <a:pt x="36" y="8"/>
                    </a:cubicBez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  <p:sp>
            <p:nvSpPr>
              <p:cNvPr id="21" name="Line 47">
                <a:extLst>
                  <a:ext uri="{FF2B5EF4-FFF2-40B4-BE49-F238E27FC236}">
                    <a16:creationId xmlns:a16="http://schemas.microsoft.com/office/drawing/2014/main" id="{5C6C8C30-7EB2-499C-AC5C-93173D6A9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3326" y="2949576"/>
                <a:ext cx="274638" cy="276225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  <p:sp>
            <p:nvSpPr>
              <p:cNvPr id="22" name="Freeform 48">
                <a:extLst>
                  <a:ext uri="{FF2B5EF4-FFF2-40B4-BE49-F238E27FC236}">
                    <a16:creationId xmlns:a16="http://schemas.microsoft.com/office/drawing/2014/main" id="{19439565-FABE-4195-B2F0-59767A1A4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3006726"/>
                <a:ext cx="187325" cy="195263"/>
              </a:xfrm>
              <a:custGeom>
                <a:avLst/>
                <a:gdLst>
                  <a:gd name="T0" fmla="*/ 0 w 118"/>
                  <a:gd name="T1" fmla="*/ 67 h 123"/>
                  <a:gd name="T2" fmla="*/ 51 w 118"/>
                  <a:gd name="T3" fmla="*/ 123 h 123"/>
                  <a:gd name="T4" fmla="*/ 118 w 118"/>
                  <a:gd name="T5" fmla="*/ 56 h 123"/>
                  <a:gd name="T6" fmla="*/ 62 w 118"/>
                  <a:gd name="T7" fmla="*/ 0 h 123"/>
                  <a:gd name="T8" fmla="*/ 0 w 118"/>
                  <a:gd name="T9" fmla="*/ 6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23">
                    <a:moveTo>
                      <a:pt x="0" y="67"/>
                    </a:moveTo>
                    <a:lnTo>
                      <a:pt x="51" y="123"/>
                    </a:lnTo>
                    <a:lnTo>
                      <a:pt x="118" y="56"/>
                    </a:lnTo>
                    <a:lnTo>
                      <a:pt x="62" y="0"/>
                    </a:lnTo>
                    <a:lnTo>
                      <a:pt x="0" y="67"/>
                    </a:ln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A9CF7A08-79A2-4F95-A6F7-D35F4D747AFA}"/>
              </a:ext>
            </a:extLst>
          </p:cNvPr>
          <p:cNvSpPr txBox="1"/>
          <p:nvPr/>
        </p:nvSpPr>
        <p:spPr>
          <a:xfrm>
            <a:off x="1410494" y="2776360"/>
            <a:ext cx="9959777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參考答案</a:t>
            </a:r>
            <a:endParaRPr lang="en-US" altLang="zh-CN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實現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國家現代化是我國長期的戰略目標，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不斷調整和完善的「三步走」發展戰略是切實可行的步驟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。改革開放過程中，根據現代化建設的進程，對發展目標進行戰略調整。這些戰略目標有利地推動了我國現代化進程順利開展。</a:t>
            </a:r>
            <a:endParaRPr lang="en-US" altLang="zh-CN" sz="2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arenR"/>
            </a:pPr>
            <a:r>
              <a:rPr lang="zh-CN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國家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對現代化目標的調整，由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kern="1200" dirty="0">
                <a:latin typeface="DFKai-SB" panose="03000509000000000000" pitchFamily="65" charset="-120"/>
                <a:ea typeface="DFKai-SB" panose="03000509000000000000" pitchFamily="65" charset="-120"/>
              </a:rPr>
              <a:t>人均國民生產總值達到中等發達國家水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平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，</a:t>
            </a:r>
            <a:r>
              <a:rPr lang="zh-CN" altLang="en-US" sz="2400" kern="1200" dirty="0">
                <a:latin typeface="DFKai-SB" panose="03000509000000000000" pitchFamily="65" charset="-120"/>
                <a:ea typeface="DFKai-SB" panose="03000509000000000000" pitchFamily="65" charset="-120"/>
              </a:rPr>
              <a:t>人民生活比較富裕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到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富強民主文明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，到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富強民主文明和諧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，再到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富強民主文明和諧美麗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，現代化目標越來越全面</a:t>
            </a:r>
            <a:r>
              <a:rPr lang="zh-CN" altLang="en-US" sz="2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89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C3CD19E-6C1E-40AE-9A90-02645E99B2F5}"/>
              </a:ext>
            </a:extLst>
          </p:cNvPr>
          <p:cNvSpPr txBox="1"/>
          <p:nvPr/>
        </p:nvSpPr>
        <p:spPr>
          <a:xfrm>
            <a:off x="5323914" y="442279"/>
            <a:ext cx="159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DFKai-SB" panose="03000509000000000000" pitchFamily="65" charset="-120"/>
                <a:ea typeface="DFKai-SB" panose="03000509000000000000" pitchFamily="65" charset="-120"/>
              </a:rPr>
              <a:t>小 結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2BE69E-C396-4252-91ED-C1F110D9F690}"/>
              </a:ext>
            </a:extLst>
          </p:cNvPr>
          <p:cNvSpPr/>
          <p:nvPr/>
        </p:nvSpPr>
        <p:spPr>
          <a:xfrm>
            <a:off x="741750" y="1211720"/>
            <a:ext cx="107596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Helvetica" panose="020B0604020202020204" pitchFamily="34" charset="0"/>
              </a:rPr>
              <a:t>　</a:t>
            </a:r>
            <a:r>
              <a:rPr lang="zh-CN" altLang="en-US" sz="24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  <a:sym typeface="Helvetica" panose="020B0604020202020204" pitchFamily="34" charset="0"/>
              </a:rPr>
              <a:t>　 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sym typeface="Helvetica" panose="020B0604020202020204" pitchFamily="34" charset="0"/>
              </a:rPr>
              <a:t>三步走</a:t>
            </a:r>
            <a:r>
              <a:rPr lang="zh-TW" altLang="en-US" sz="32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發展戰略的實施，</a:t>
            </a:r>
            <a:r>
              <a:rPr lang="zh-TW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實際上是中國現代化發展歷程的時間表和路線圖，</a:t>
            </a:r>
            <a:r>
              <a:rPr lang="zh-CN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使得我國的現代化建設，既有細化而明確的戰略目標，更有實現目標的戰略安排</a:t>
            </a:r>
            <a:r>
              <a:rPr lang="zh-CN" altLang="en-US" sz="3200" kern="1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kern="1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以及</a:t>
            </a:r>
            <a:r>
              <a:rPr lang="zh-CN" altLang="en-US" sz="3200" kern="100" dirty="0" smtClean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推行</a:t>
            </a:r>
            <a:r>
              <a:rPr lang="zh-CN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期間的檢視和調整，有力和持續</a:t>
            </a:r>
            <a:r>
              <a:rPr lang="zh-TW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地</a:t>
            </a:r>
            <a:r>
              <a:rPr lang="zh-CN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推動我國經濟</a:t>
            </a:r>
            <a:r>
              <a:rPr lang="zh-TW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CN" altLang="en-US" sz="3200" kern="100" dirty="0">
                <a:latin typeface="DFKai-SB" panose="03000509000000000000" pitchFamily="65" charset="-120"/>
                <a:ea typeface="DFKai-SB" panose="03000509000000000000" pitchFamily="65" charset="-120"/>
                <a:cs typeface="Times New Roman" panose="02020603050405020304" pitchFamily="18" charset="0"/>
              </a:rPr>
              <a:t>社會快速健康發展。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5256D450-061C-4D3F-9AD3-64AC79A4C20C}"/>
              </a:ext>
            </a:extLst>
          </p:cNvPr>
          <p:cNvSpPr/>
          <p:nvPr/>
        </p:nvSpPr>
        <p:spPr bwMode="auto">
          <a:xfrm>
            <a:off x="1809213" y="2586243"/>
            <a:ext cx="8243037" cy="2308325"/>
          </a:xfrm>
          <a:prstGeom prst="roundRect">
            <a:avLst>
              <a:gd name="adj" fmla="val 0"/>
            </a:avLst>
          </a:prstGeom>
          <a:solidFill>
            <a:srgbClr val="4472C4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4B1BB3-6F3B-453C-9174-B8C1128415B6}"/>
              </a:ext>
            </a:extLst>
          </p:cNvPr>
          <p:cNvSpPr/>
          <p:nvPr/>
        </p:nvSpPr>
        <p:spPr>
          <a:xfrm>
            <a:off x="885731" y="1654040"/>
            <a:ext cx="10370098" cy="474676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C827EE4-CE3E-4F24-9E24-040B9C4490FA}"/>
              </a:ext>
            </a:extLst>
          </p:cNvPr>
          <p:cNvSpPr/>
          <p:nvPr/>
        </p:nvSpPr>
        <p:spPr>
          <a:xfrm>
            <a:off x="1024902" y="694895"/>
            <a:ext cx="9811657" cy="6180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改革開放的起步與展開（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1978-1992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年）</a:t>
            </a:r>
            <a:endParaRPr lang="zh-CN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0BFCF2-13A5-4DD5-A979-FDAD760A0E50}"/>
              </a:ext>
            </a:extLst>
          </p:cNvPr>
          <p:cNvSpPr txBox="1"/>
          <p:nvPr/>
        </p:nvSpPr>
        <p:spPr>
          <a:xfrm>
            <a:off x="737782" y="2898175"/>
            <a:ext cx="566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 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9542CE9-B4FA-4FCF-BE5C-32FE727EB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1762961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A54E34F-6F0E-4581-934A-28087BE74FDC}"/>
              </a:ext>
            </a:extLst>
          </p:cNvPr>
          <p:cNvSpPr txBox="1"/>
          <p:nvPr/>
        </p:nvSpPr>
        <p:spPr>
          <a:xfrm>
            <a:off x="1203221" y="1924342"/>
            <a:ext cx="9833429" cy="4736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lnSpc>
                <a:spcPct val="12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1966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年至</a:t>
            </a: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1976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年期間的「文化大革命」，國家和人民經歷了嚴重的破壞和損失。「文化大革命」結束後，國家</a:t>
            </a:r>
            <a:r>
              <a:rPr lang="zh-CN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建設百業待興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年底召開的中國共產黨第十一屆中央委員會第三次全體會議，</a:t>
            </a:r>
            <a:r>
              <a:rPr lang="zh-CN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決定把工作中心轉移到經濟建設上來，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標誌着改革開放年代的開始</a:t>
            </a:r>
            <a:r>
              <a:rPr lang="zh-CN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。從此，國家採取了從農村到城市、從試點到推廣、從經濟特區到沿海開放城市等一系列策略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42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4">
            <a:extLst>
              <a:ext uri="{FF2B5EF4-FFF2-40B4-BE49-F238E27FC236}">
                <a16:creationId xmlns:a16="http://schemas.microsoft.com/office/drawing/2014/main" id="{45F9EE70-A713-4E5F-885D-7D7A08302579}"/>
              </a:ext>
            </a:extLst>
          </p:cNvPr>
          <p:cNvSpPr txBox="1">
            <a:spLocks/>
          </p:cNvSpPr>
          <p:nvPr/>
        </p:nvSpPr>
        <p:spPr>
          <a:xfrm>
            <a:off x="591175" y="3487918"/>
            <a:ext cx="4037238" cy="1841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31B50B-910F-4042-AF1F-323DC516BC71}"/>
              </a:ext>
            </a:extLst>
          </p:cNvPr>
          <p:cNvSpPr txBox="1"/>
          <p:nvPr/>
        </p:nvSpPr>
        <p:spPr>
          <a:xfrm>
            <a:off x="1103947" y="5978496"/>
            <a:ext cx="9676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CN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CN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://article.xuexi.cn/articles/video/index.html?art_id=1741593575667399928&amp;part_id=1110817797155973026&amp;study_style_id=video_default&amp;showmenu=false&amp;source=share&amp;share_to=wx_single</a:t>
            </a:r>
            <a:endParaRPr lang="zh-CN" alt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5AF30D-C2CB-4A0B-A03B-51EADA99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586" y="360837"/>
            <a:ext cx="521879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4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農村改革先</a:t>
            </a:r>
            <a:r>
              <a:rPr lang="zh-TW" altLang="en-US" sz="4000" b="1" dirty="0">
                <a:latin typeface="DFKai-SB" panose="03000509000000000000" pitchFamily="65" charset="-120"/>
                <a:ea typeface="DFKai-SB" panose="03000509000000000000" pitchFamily="65" charset="-120"/>
              </a:rPr>
              <a:t>行</a:t>
            </a:r>
            <a:endParaRPr lang="en-US" altLang="zh-CN" sz="4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A5DF6E9-5097-455D-901F-E584D95DFACB}"/>
              </a:ext>
            </a:extLst>
          </p:cNvPr>
          <p:cNvSpPr/>
          <p:nvPr/>
        </p:nvSpPr>
        <p:spPr>
          <a:xfrm>
            <a:off x="400448" y="1066165"/>
            <a:ext cx="10805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安徽省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鳳陽縣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小崗村十幾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名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農民的一個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集體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決定，成為具有歷史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意義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改革起點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B78012A-B510-44AC-BF43-8CD85BC9C967}"/>
              </a:ext>
            </a:extLst>
          </p:cNvPr>
          <p:cNvGrpSpPr/>
          <p:nvPr/>
        </p:nvGrpSpPr>
        <p:grpSpPr>
          <a:xfrm>
            <a:off x="1869558" y="2256530"/>
            <a:ext cx="611572" cy="600552"/>
            <a:chOff x="8956942" y="3371688"/>
            <a:chExt cx="783725" cy="769603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6C04689-7A2A-4512-998F-AEBBF94DD002}"/>
                </a:ext>
              </a:extLst>
            </p:cNvPr>
            <p:cNvGrpSpPr/>
            <p:nvPr/>
          </p:nvGrpSpPr>
          <p:grpSpPr>
            <a:xfrm>
              <a:off x="8956942" y="3371688"/>
              <a:ext cx="783725" cy="769603"/>
              <a:chOff x="8575498" y="2572853"/>
              <a:chExt cx="718729" cy="905135"/>
            </a:xfrm>
          </p:grpSpPr>
          <p:sp>
            <p:nvSpPr>
              <p:cNvPr id="33" name="Freeform 217">
                <a:extLst>
                  <a:ext uri="{FF2B5EF4-FFF2-40B4-BE49-F238E27FC236}">
                    <a16:creationId xmlns:a16="http://schemas.microsoft.com/office/drawing/2014/main" id="{D1BD0F7C-B98B-4D97-B6A0-4219830E2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498" y="257285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>
                  <a:alpha val="13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4" name="Freeform 217">
                <a:extLst>
                  <a:ext uri="{FF2B5EF4-FFF2-40B4-BE49-F238E27FC236}">
                    <a16:creationId xmlns:a16="http://schemas.microsoft.com/office/drawing/2014/main" id="{825E8E1F-2E6D-48F1-B70D-6272DE4A4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164" y="265566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351C5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17">
                <a:extLst>
                  <a:ext uri="{FF2B5EF4-FFF2-40B4-BE49-F238E27FC236}">
                    <a16:creationId xmlns:a16="http://schemas.microsoft.com/office/drawing/2014/main" id="{9C1D6F3A-1BD5-4161-A418-1BDFEB27C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459" y="2627958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218">
                <a:extLst>
                  <a:ext uri="{FF2B5EF4-FFF2-40B4-BE49-F238E27FC236}">
                    <a16:creationId xmlns:a16="http://schemas.microsoft.com/office/drawing/2014/main" id="{2A6523BF-4018-4E78-8B43-7813A5CA0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8721" y="2607320"/>
                <a:ext cx="195263" cy="196850"/>
              </a:xfrm>
              <a:custGeom>
                <a:avLst/>
                <a:gdLst>
                  <a:gd name="T0" fmla="*/ 0 w 123"/>
                  <a:gd name="T1" fmla="*/ 0 h 124"/>
                  <a:gd name="T2" fmla="*/ 0 w 123"/>
                  <a:gd name="T3" fmla="*/ 124 h 124"/>
                  <a:gd name="T4" fmla="*/ 123 w 123"/>
                  <a:gd name="T5" fmla="*/ 124 h 124"/>
                  <a:gd name="T6" fmla="*/ 0 w 123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124">
                    <a:moveTo>
                      <a:pt x="0" y="0"/>
                    </a:moveTo>
                    <a:lnTo>
                      <a:pt x="0" y="124"/>
                    </a:lnTo>
                    <a:lnTo>
                      <a:pt x="123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7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75E3883A-A28D-4B1C-A353-D7851C09EA72}"/>
                </a:ext>
              </a:extLst>
            </p:cNvPr>
            <p:cNvGrpSpPr/>
            <p:nvPr/>
          </p:nvGrpSpPr>
          <p:grpSpPr>
            <a:xfrm>
              <a:off x="9163801" y="3580795"/>
              <a:ext cx="417426" cy="417425"/>
              <a:chOff x="8440738" y="3594100"/>
              <a:chExt cx="554038" cy="554037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F3C2F7C6-D5D6-4487-A8DF-6B30CE800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3594100"/>
                <a:ext cx="554038" cy="554037"/>
              </a:xfrm>
              <a:custGeom>
                <a:avLst/>
                <a:gdLst>
                  <a:gd name="T0" fmla="*/ 132 w 144"/>
                  <a:gd name="T1" fmla="*/ 0 h 144"/>
                  <a:gd name="T2" fmla="*/ 12 w 144"/>
                  <a:gd name="T3" fmla="*/ 0 h 144"/>
                  <a:gd name="T4" fmla="*/ 0 w 144"/>
                  <a:gd name="T5" fmla="*/ 12 h 144"/>
                  <a:gd name="T6" fmla="*/ 0 w 144"/>
                  <a:gd name="T7" fmla="*/ 132 h 144"/>
                  <a:gd name="T8" fmla="*/ 12 w 144"/>
                  <a:gd name="T9" fmla="*/ 144 h 144"/>
                  <a:gd name="T10" fmla="*/ 132 w 144"/>
                  <a:gd name="T11" fmla="*/ 144 h 144"/>
                  <a:gd name="T12" fmla="*/ 144 w 144"/>
                  <a:gd name="T13" fmla="*/ 132 h 144"/>
                  <a:gd name="T14" fmla="*/ 144 w 144"/>
                  <a:gd name="T15" fmla="*/ 12 h 144"/>
                  <a:gd name="T16" fmla="*/ 132 w 144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4">
                    <a:moveTo>
                      <a:pt x="13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lose/>
                  </a:path>
                </a:pathLst>
              </a:cu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A9A325B3-06D6-4FE0-97E9-42523B95F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699" y="3807141"/>
                <a:ext cx="204980" cy="235421"/>
              </a:xfrm>
              <a:custGeom>
                <a:avLst/>
                <a:gdLst>
                  <a:gd name="T0" fmla="*/ 0 w 101"/>
                  <a:gd name="T1" fmla="*/ 58 h 116"/>
                  <a:gd name="T2" fmla="*/ 0 w 101"/>
                  <a:gd name="T3" fmla="*/ 0 h 116"/>
                  <a:gd name="T4" fmla="*/ 50 w 101"/>
                  <a:gd name="T5" fmla="*/ 29 h 116"/>
                  <a:gd name="T6" fmla="*/ 101 w 101"/>
                  <a:gd name="T7" fmla="*/ 58 h 116"/>
                  <a:gd name="T8" fmla="*/ 50 w 101"/>
                  <a:gd name="T9" fmla="*/ 87 h 116"/>
                  <a:gd name="T10" fmla="*/ 0 w 101"/>
                  <a:gd name="T11" fmla="*/ 116 h 116"/>
                  <a:gd name="T12" fmla="*/ 0 w 101"/>
                  <a:gd name="T13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16">
                    <a:moveTo>
                      <a:pt x="0" y="58"/>
                    </a:moveTo>
                    <a:lnTo>
                      <a:pt x="0" y="0"/>
                    </a:lnTo>
                    <a:lnTo>
                      <a:pt x="50" y="29"/>
                    </a:lnTo>
                    <a:lnTo>
                      <a:pt x="101" y="58"/>
                    </a:lnTo>
                    <a:lnTo>
                      <a:pt x="50" y="87"/>
                    </a:lnTo>
                    <a:lnTo>
                      <a:pt x="0" y="116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bg1"/>
              </a:solidFill>
              <a:ln w="3175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7">
                <a:extLst>
                  <a:ext uri="{FF2B5EF4-FFF2-40B4-BE49-F238E27FC236}">
                    <a16:creationId xmlns:a16="http://schemas.microsoft.com/office/drawing/2014/main" id="{DEE79D5F-636B-47A7-87B6-4F28DDB38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0738" y="3732213"/>
                <a:ext cx="554038" cy="0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8">
                <a:extLst>
                  <a:ext uri="{FF2B5EF4-FFF2-40B4-BE49-F238E27FC236}">
                    <a16:creationId xmlns:a16="http://schemas.microsoft.com/office/drawing/2014/main" id="{ED9E676E-6222-4B08-9EA0-CEF93CFC4A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4588" y="3594100"/>
                <a:ext cx="92075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Line 9">
                <a:extLst>
                  <a:ext uri="{FF2B5EF4-FFF2-40B4-BE49-F238E27FC236}">
                    <a16:creationId xmlns:a16="http://schemas.microsoft.com/office/drawing/2014/main" id="{DD74CC10-B7D0-4277-A17E-C64E6576F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78850" y="3594100"/>
                <a:ext cx="93663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410" y="2210670"/>
            <a:ext cx="6028934" cy="331348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63410" y="5540920"/>
            <a:ext cx="6028933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848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2248" y="1117999"/>
            <a:ext cx="706446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78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日晚上，安徽省鳳陽縣小崗村的</a:t>
            </a:r>
            <a:r>
              <a:rPr lang="en-US" altLang="zh-TW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農戶，在一份「包產到戶」契約內打下手印（見右圖），承諾「每戶保證完成每戶全年上交的公糧，不再向國家伸手要錢要糧」。他們這個決定，揭開了中國農村經濟改革，以至整個經濟體制改革的序幕。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2248" y="3649461"/>
            <a:ext cx="10896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1980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月，鄧小平發表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關於農村政策問題</a:t>
            </a:r>
            <a:r>
              <a:rPr lang="en-US" altLang="zh-TW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表示農村政策放寬以後，一些搞包產到戶（其後改稱「家庭聯產責任承包制」，俗稱「大包幹」）的地方，農業「增產幅度很大，效果很好，變化很快。」他更特別提及鳳陽縣的包產到戶做法「不會影響集體經濟」。</a:t>
            </a:r>
            <a:endParaRPr lang="zh-HK" altLang="en-US" sz="26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lum contrast="40000"/>
          </a:blip>
          <a:srcRect t="1" b="-421"/>
          <a:stretch/>
        </p:blipFill>
        <p:spPr>
          <a:xfrm>
            <a:off x="7580538" y="810704"/>
            <a:ext cx="3681373" cy="26772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523070" y="5668735"/>
            <a:ext cx="8305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小崗村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戶村民：包產到組、包產到戶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，取自中國網</a:t>
            </a:r>
          </a:p>
          <a:p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http://www.china.com.cn/economic/zhuanti/xzgjjlsn/2009-07/24/content_18200621.htm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鄧小平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關於農村政策問題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鄧小平文選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第二卷，北京：人民出版社，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1983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年，第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315 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頁。</a:t>
            </a:r>
            <a:endParaRPr lang="zh-HK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288848" y="768413"/>
            <a:ext cx="441146" cy="25545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圖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片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源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華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社</a:t>
            </a:r>
            <a:endParaRPr lang="zh-HK" alt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8" y="217109"/>
            <a:ext cx="1577834" cy="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C574A9C-49BD-4DE7-A655-D93AAEF4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427" y="338724"/>
            <a:ext cx="6314556" cy="8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採取家庭聯產承包責任制策略</a:t>
            </a:r>
            <a:endParaRPr lang="zh-CN" altLang="en-US" sz="3600" b="1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zh-CN" alt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12E4634-C3F9-493A-8756-0600E102509B}"/>
              </a:ext>
            </a:extLst>
          </p:cNvPr>
          <p:cNvSpPr/>
          <p:nvPr/>
        </p:nvSpPr>
        <p:spPr bwMode="auto">
          <a:xfrm>
            <a:off x="981920" y="546461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57388" y="4469266"/>
            <a:ext cx="670324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第四集：第一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批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農村萬元戶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製作者：團結香港基金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/>
            <a:r>
              <a:rPr lang="en-US" altLang="zh-TW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https://www.youtube.com/watch?v=w0700YDzbQE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794657" y="1004216"/>
            <a:ext cx="10885714" cy="2594729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CFB93A-6A39-4A8A-87A7-0841B7B62946}"/>
              </a:ext>
            </a:extLst>
          </p:cNvPr>
          <p:cNvSpPr/>
          <p:nvPr/>
        </p:nvSpPr>
        <p:spPr>
          <a:xfrm>
            <a:off x="981920" y="1113028"/>
            <a:ext cx="10578709" cy="1954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1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在國家的支持下，家庭聯產承包責任制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迅速在全國推廣。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10000"/>
              </a:lnSpc>
            </a:pP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這一改革調動了農民的積極性，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既令農民收入增加，同時亦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促進了農業生產的迅速發展。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1982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年，中國農業獲得少有的大豐收，農業總產值比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1981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年增加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11.2%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，農村面貌出現可喜變化。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7" y="3707757"/>
            <a:ext cx="1577834" cy="574387"/>
          </a:xfrm>
          <a:prstGeom prst="rect">
            <a:avLst/>
          </a:prstGeom>
        </p:spPr>
      </p:pic>
      <p:pic>
        <p:nvPicPr>
          <p:cNvPr id="9" name="Picture 2" descr="《神州40年》 第四集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4"/>
          <a:stretch/>
        </p:blipFill>
        <p:spPr bwMode="auto">
          <a:xfrm>
            <a:off x="806864" y="4282144"/>
            <a:ext cx="3131254" cy="196563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4657" y="6247775"/>
            <a:ext cx="3143461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713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F91AB3D-22B0-43D5-B229-491113BBD76A}"/>
              </a:ext>
            </a:extLst>
          </p:cNvPr>
          <p:cNvGrpSpPr/>
          <p:nvPr/>
        </p:nvGrpSpPr>
        <p:grpSpPr>
          <a:xfrm>
            <a:off x="239127" y="133264"/>
            <a:ext cx="2060728" cy="674687"/>
            <a:chOff x="1193537" y="1344264"/>
            <a:chExt cx="2060728" cy="67468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17D0A6D-64AE-4703-BA62-957E76839B21}"/>
                </a:ext>
              </a:extLst>
            </p:cNvPr>
            <p:cNvSpPr/>
            <p:nvPr/>
          </p:nvSpPr>
          <p:spPr>
            <a:xfrm>
              <a:off x="1193537" y="1593501"/>
              <a:ext cx="363537" cy="36353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480C482-43D9-43CD-94CA-9BEC7BE1A8FC}"/>
                </a:ext>
              </a:extLst>
            </p:cNvPr>
            <p:cNvSpPr/>
            <p:nvPr/>
          </p:nvSpPr>
          <p:spPr>
            <a:xfrm>
              <a:off x="1317362" y="1728439"/>
              <a:ext cx="303212" cy="290512"/>
            </a:xfrm>
            <a:prstGeom prst="rect">
              <a:avLst/>
            </a:prstGeom>
            <a:solidFill>
              <a:srgbClr val="C804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6A99B1A4-1894-4B00-B607-FA0DB930D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7074" y="1344264"/>
              <a:ext cx="16971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CN" altLang="en-US" sz="36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起步點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E402536F-C633-4D6E-B44F-D43AB8C096E9}"/>
                </a:ext>
              </a:extLst>
            </p:cNvPr>
            <p:cNvCxnSpPr>
              <a:cxnSpLocks/>
            </p:cNvCxnSpPr>
            <p:nvPr/>
          </p:nvCxnSpPr>
          <p:spPr>
            <a:xfrm>
              <a:off x="1620574" y="1991964"/>
              <a:ext cx="1405091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879207" y="1091466"/>
            <a:ext cx="10169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hangingPunct="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2018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年是中國改革開放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周年。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2018</a:t>
            </a:r>
            <a:r>
              <a:rPr lang="zh-TW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日，慶祝改革開放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周年大會在人民大會堂舉行</a:t>
            </a:r>
            <a:r>
              <a:rPr lang="zh-CN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ea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ea"/>
              </a:rPr>
              <a:t>觀看視頻</a:t>
            </a:r>
            <a:r>
              <a:rPr lang="zh-TW" altLang="en-US" sz="2800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ea"/>
              </a:rPr>
              <a:t>了解</a:t>
            </a:r>
            <a:r>
              <a:rPr lang="zh-TW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ea"/>
              </a:rPr>
              <a:t>改革開放以來國家的發展和成就</a:t>
            </a:r>
            <a:r>
              <a:rPr lang="zh-CN" altLang="en-US" sz="2800" dirty="0" smtClean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ea"/>
              </a:rPr>
              <a:t>。</a:t>
            </a:r>
            <a:endParaRPr lang="zh-CN" altLang="en-US" sz="28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49300945-3FC1-4A63-8A54-CE13745E2E75}"/>
              </a:ext>
            </a:extLst>
          </p:cNvPr>
          <p:cNvSpPr txBox="1"/>
          <p:nvPr/>
        </p:nvSpPr>
        <p:spPr>
          <a:xfrm>
            <a:off x="3071318" y="272639"/>
            <a:ext cx="6183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從數</a:t>
            </a:r>
            <a:r>
              <a:rPr lang="zh-TW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據</a:t>
            </a:r>
            <a:r>
              <a:rPr lang="zh-C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看改革開放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CN" altLang="en-US" sz="3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zh-TW" altLang="en-US" sz="3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的變化</a:t>
            </a:r>
            <a:endParaRPr lang="zh-CN" altLang="en-US" sz="3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269" y="2578516"/>
            <a:ext cx="4918498" cy="3188916"/>
          </a:xfrm>
          <a:prstGeom prst="rect">
            <a:avLst/>
          </a:prstGeom>
        </p:spPr>
      </p:pic>
      <p:grpSp>
        <p:nvGrpSpPr>
          <p:cNvPr id="10" name="组合 14">
            <a:extLst>
              <a:ext uri="{FF2B5EF4-FFF2-40B4-BE49-F238E27FC236}">
                <a16:creationId xmlns:a16="http://schemas.microsoft.com/office/drawing/2014/main" id="{867EC96C-A34E-4166-BA41-7197934C2944}"/>
              </a:ext>
            </a:extLst>
          </p:cNvPr>
          <p:cNvGrpSpPr/>
          <p:nvPr/>
        </p:nvGrpSpPr>
        <p:grpSpPr>
          <a:xfrm>
            <a:off x="2369608" y="2576366"/>
            <a:ext cx="611572" cy="600552"/>
            <a:chOff x="8956942" y="3371688"/>
            <a:chExt cx="783725" cy="769603"/>
          </a:xfrm>
        </p:grpSpPr>
        <p:grpSp>
          <p:nvGrpSpPr>
            <p:cNvPr id="11" name="组合 16">
              <a:extLst>
                <a:ext uri="{FF2B5EF4-FFF2-40B4-BE49-F238E27FC236}">
                  <a16:creationId xmlns:a16="http://schemas.microsoft.com/office/drawing/2014/main" id="{460F3772-837B-4E61-8D46-1C791111C473}"/>
                </a:ext>
              </a:extLst>
            </p:cNvPr>
            <p:cNvGrpSpPr/>
            <p:nvPr/>
          </p:nvGrpSpPr>
          <p:grpSpPr>
            <a:xfrm>
              <a:off x="8956942" y="3371688"/>
              <a:ext cx="783725" cy="769603"/>
              <a:chOff x="8575498" y="2572853"/>
              <a:chExt cx="718729" cy="905135"/>
            </a:xfrm>
          </p:grpSpPr>
          <p:sp>
            <p:nvSpPr>
              <p:cNvPr id="18" name="Freeform 217">
                <a:extLst>
                  <a:ext uri="{FF2B5EF4-FFF2-40B4-BE49-F238E27FC236}">
                    <a16:creationId xmlns:a16="http://schemas.microsoft.com/office/drawing/2014/main" id="{6425BE3F-E11D-477C-B679-F99296DB4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498" y="257285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>
                  <a:alpha val="13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217">
                <a:extLst>
                  <a:ext uri="{FF2B5EF4-FFF2-40B4-BE49-F238E27FC236}">
                    <a16:creationId xmlns:a16="http://schemas.microsoft.com/office/drawing/2014/main" id="{964EB5C3-3606-4B5B-AA88-575D9CD8D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164" y="265566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351C5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217">
                <a:extLst>
                  <a:ext uri="{FF2B5EF4-FFF2-40B4-BE49-F238E27FC236}">
                    <a16:creationId xmlns:a16="http://schemas.microsoft.com/office/drawing/2014/main" id="{90CF4639-CB80-491F-9156-4B404FBAD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459" y="2627958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18">
                <a:extLst>
                  <a:ext uri="{FF2B5EF4-FFF2-40B4-BE49-F238E27FC236}">
                    <a16:creationId xmlns:a16="http://schemas.microsoft.com/office/drawing/2014/main" id="{12366D2D-727B-4481-AE75-6F1C46768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8721" y="2607320"/>
                <a:ext cx="195263" cy="196850"/>
              </a:xfrm>
              <a:custGeom>
                <a:avLst/>
                <a:gdLst>
                  <a:gd name="T0" fmla="*/ 0 w 123"/>
                  <a:gd name="T1" fmla="*/ 0 h 124"/>
                  <a:gd name="T2" fmla="*/ 0 w 123"/>
                  <a:gd name="T3" fmla="*/ 124 h 124"/>
                  <a:gd name="T4" fmla="*/ 123 w 123"/>
                  <a:gd name="T5" fmla="*/ 124 h 124"/>
                  <a:gd name="T6" fmla="*/ 0 w 123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124">
                    <a:moveTo>
                      <a:pt x="0" y="0"/>
                    </a:moveTo>
                    <a:lnTo>
                      <a:pt x="0" y="124"/>
                    </a:lnTo>
                    <a:lnTo>
                      <a:pt x="123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7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组合 20">
              <a:extLst>
                <a:ext uri="{FF2B5EF4-FFF2-40B4-BE49-F238E27FC236}">
                  <a16:creationId xmlns:a16="http://schemas.microsoft.com/office/drawing/2014/main" id="{274563EF-1403-4E29-A9D7-9DEF2C515AB2}"/>
                </a:ext>
              </a:extLst>
            </p:cNvPr>
            <p:cNvGrpSpPr/>
            <p:nvPr/>
          </p:nvGrpSpPr>
          <p:grpSpPr>
            <a:xfrm>
              <a:off x="9163801" y="3580795"/>
              <a:ext cx="417426" cy="417425"/>
              <a:chOff x="8440738" y="3594100"/>
              <a:chExt cx="554038" cy="554037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D33D0F30-B657-4DE3-B466-DCA8B6CA2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3594100"/>
                <a:ext cx="554038" cy="554037"/>
              </a:xfrm>
              <a:custGeom>
                <a:avLst/>
                <a:gdLst>
                  <a:gd name="T0" fmla="*/ 132 w 144"/>
                  <a:gd name="T1" fmla="*/ 0 h 144"/>
                  <a:gd name="T2" fmla="*/ 12 w 144"/>
                  <a:gd name="T3" fmla="*/ 0 h 144"/>
                  <a:gd name="T4" fmla="*/ 0 w 144"/>
                  <a:gd name="T5" fmla="*/ 12 h 144"/>
                  <a:gd name="T6" fmla="*/ 0 w 144"/>
                  <a:gd name="T7" fmla="*/ 132 h 144"/>
                  <a:gd name="T8" fmla="*/ 12 w 144"/>
                  <a:gd name="T9" fmla="*/ 144 h 144"/>
                  <a:gd name="T10" fmla="*/ 132 w 144"/>
                  <a:gd name="T11" fmla="*/ 144 h 144"/>
                  <a:gd name="T12" fmla="*/ 144 w 144"/>
                  <a:gd name="T13" fmla="*/ 132 h 144"/>
                  <a:gd name="T14" fmla="*/ 144 w 144"/>
                  <a:gd name="T15" fmla="*/ 12 h 144"/>
                  <a:gd name="T16" fmla="*/ 132 w 144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4">
                    <a:moveTo>
                      <a:pt x="13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lose/>
                  </a:path>
                </a:pathLst>
              </a:cu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7E49B866-3A6B-4A91-B51A-2F8E069E1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699" y="3807141"/>
                <a:ext cx="204980" cy="235421"/>
              </a:xfrm>
              <a:custGeom>
                <a:avLst/>
                <a:gdLst>
                  <a:gd name="T0" fmla="*/ 0 w 101"/>
                  <a:gd name="T1" fmla="*/ 58 h 116"/>
                  <a:gd name="T2" fmla="*/ 0 w 101"/>
                  <a:gd name="T3" fmla="*/ 0 h 116"/>
                  <a:gd name="T4" fmla="*/ 50 w 101"/>
                  <a:gd name="T5" fmla="*/ 29 h 116"/>
                  <a:gd name="T6" fmla="*/ 101 w 101"/>
                  <a:gd name="T7" fmla="*/ 58 h 116"/>
                  <a:gd name="T8" fmla="*/ 50 w 101"/>
                  <a:gd name="T9" fmla="*/ 87 h 116"/>
                  <a:gd name="T10" fmla="*/ 0 w 101"/>
                  <a:gd name="T11" fmla="*/ 116 h 116"/>
                  <a:gd name="T12" fmla="*/ 0 w 101"/>
                  <a:gd name="T13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16">
                    <a:moveTo>
                      <a:pt x="0" y="58"/>
                    </a:moveTo>
                    <a:lnTo>
                      <a:pt x="0" y="0"/>
                    </a:lnTo>
                    <a:lnTo>
                      <a:pt x="50" y="29"/>
                    </a:lnTo>
                    <a:lnTo>
                      <a:pt x="101" y="58"/>
                    </a:lnTo>
                    <a:lnTo>
                      <a:pt x="50" y="87"/>
                    </a:lnTo>
                    <a:lnTo>
                      <a:pt x="0" y="116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bg1"/>
              </a:solidFill>
              <a:ln w="3175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7">
                <a:extLst>
                  <a:ext uri="{FF2B5EF4-FFF2-40B4-BE49-F238E27FC236}">
                    <a16:creationId xmlns:a16="http://schemas.microsoft.com/office/drawing/2014/main" id="{C8F41425-AE81-4CC8-838E-18C49DB7A4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0738" y="3732213"/>
                <a:ext cx="554038" cy="0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8">
                <a:extLst>
                  <a:ext uri="{FF2B5EF4-FFF2-40B4-BE49-F238E27FC236}">
                    <a16:creationId xmlns:a16="http://schemas.microsoft.com/office/drawing/2014/main" id="{B99A4B45-9E5D-4319-BA1C-B8243BF28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4588" y="3594100"/>
                <a:ext cx="92075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9">
                <a:extLst>
                  <a:ext uri="{FF2B5EF4-FFF2-40B4-BE49-F238E27FC236}">
                    <a16:creationId xmlns:a16="http://schemas.microsoft.com/office/drawing/2014/main" id="{88BBEE66-DA90-45D9-9769-5B363AFAB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78850" y="3594100"/>
                <a:ext cx="93663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2" name="文本框 17">
            <a:extLst>
              <a:ext uri="{FF2B5EF4-FFF2-40B4-BE49-F238E27FC236}">
                <a16:creationId xmlns:a16="http://schemas.microsoft.com/office/drawing/2014/main" id="{62A3456A-F42F-44E5-A71B-3863F31D7697}"/>
              </a:ext>
            </a:extLst>
          </p:cNvPr>
          <p:cNvSpPr txBox="1"/>
          <p:nvPr/>
        </p:nvSpPr>
        <p:spPr>
          <a:xfrm>
            <a:off x="1368709" y="6276073"/>
            <a:ext cx="9924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資料來源：央視頻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http://tv.cctv.com/2018/12/19/VIDE2v13qkS6A6z26JT2yaoJ181219.shtml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3269" y="5776058"/>
            <a:ext cx="4918498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480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DA13578B-EE54-4BBA-8DBB-2003E7EA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72143"/>
            <a:ext cx="11002055" cy="59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720F967-81FD-4436-A254-EB678DAEB8EE}"/>
              </a:ext>
            </a:extLst>
          </p:cNvPr>
          <p:cNvSpPr txBox="1"/>
          <p:nvPr/>
        </p:nvSpPr>
        <p:spPr>
          <a:xfrm>
            <a:off x="707016" y="1132216"/>
            <a:ext cx="10471498" cy="4850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     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農村經濟體制改革極大地解放了農業生產力，打破了農業生產長期停滯不前的局面。糧食總產量從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3.05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億噸增加到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4.07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億噸，農民實際收入年均增長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15.1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％；而同期城鎮居民人均收入年均增長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7.93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％，城鄉收入差距在這一時期明顯縮小。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1983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日，國家宣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布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取消實行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年之久的棉布、絮棉憑票定量供應制。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1994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年，糧油零售價格全面放開，全國取消糧票，使用了</a:t>
            </a:r>
            <a:r>
              <a:rPr lang="en-US" altLang="zh-CN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CN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多年的商品票證最終退出歷史舞</a:t>
            </a:r>
            <a:r>
              <a:rPr lang="zh-TW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台</a:t>
            </a:r>
            <a:r>
              <a:rPr lang="zh-CN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/>
            <a:endParaRPr lang="en-US" altLang="zh-CN" sz="2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資料來源：國家發展改革委經濟體制綜合改革司</a:t>
            </a:r>
            <a:r>
              <a:rPr lang="zh-TW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國家發展改革委經濟體制與管理研究所</a:t>
            </a:r>
            <a:r>
              <a:rPr lang="zh-TW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改革開放三十年：從歷史走向未來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北京：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人民出版社，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2008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月，第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頁</a:t>
            </a:r>
            <a:r>
              <a:rPr lang="zh-TW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CN" altLang="en-US" sz="1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8" y="414575"/>
            <a:ext cx="1577834" cy="57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564EB28F-8278-48AD-A9FB-FBA7D9E2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65" y="354334"/>
            <a:ext cx="4983748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帶動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鄉鎮企業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的發展</a:t>
            </a:r>
            <a:endParaRPr lang="zh-CN" alt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12E4634-C3F9-493A-8756-0600E102509B}"/>
              </a:ext>
            </a:extLst>
          </p:cNvPr>
          <p:cNvSpPr/>
          <p:nvPr/>
        </p:nvSpPr>
        <p:spPr bwMode="auto">
          <a:xfrm>
            <a:off x="764207" y="502327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450597" y="973138"/>
            <a:ext cx="11078384" cy="567276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2" name="副标题 2">
            <a:extLst>
              <a:ext uri="{FF2B5EF4-FFF2-40B4-BE49-F238E27FC236}">
                <a16:creationId xmlns:a16="http://schemas.microsoft.com/office/drawing/2014/main" id="{64B7E2C9-AD0D-4E21-BC61-599276E14F1D}"/>
              </a:ext>
            </a:extLst>
          </p:cNvPr>
          <p:cNvSpPr txBox="1">
            <a:spLocks/>
          </p:cNvSpPr>
          <p:nvPr/>
        </p:nvSpPr>
        <p:spPr>
          <a:xfrm>
            <a:off x="450597" y="1018263"/>
            <a:ext cx="11001174" cy="1484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   農村改革的成功，促使大量農村勞動力從土地的束縛中解放出來，投入到非農產業中去，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例如在第七個五年計劃時期（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1986-1990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），鄉鎮企業共吸收農村勞動力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2,200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萬人，令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鄉鎮企業得到較快發展。</a:t>
            </a: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360" y="2502568"/>
            <a:ext cx="51801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1986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中央一號文件</a:t>
            </a:r>
            <a:r>
              <a: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(</a:t>
            </a:r>
            <a:r>
              <a: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指中共中央每年發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布</a:t>
            </a:r>
            <a:r>
              <a: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的第一份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文件</a:t>
            </a:r>
            <a:r>
              <a:rPr lang="en-US" altLang="zh-CN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指出</a:t>
            </a:r>
            <a:r>
              <a:rPr lang="zh-TW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CN" altLang="en-US" sz="24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鄉鎮企業為我國農村克服耕地有限、勞力過多、資金短缺的困難，為建立新的城鄉關係，找到了一條有效途徑。</a:t>
            </a:r>
            <a:endParaRPr lang="zh-CN" altLang="en-US" sz="24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4A774909-7F23-45AE-88B3-00911D1E435C}"/>
              </a:ext>
            </a:extLst>
          </p:cNvPr>
          <p:cNvSpPr txBox="1"/>
          <p:nvPr/>
        </p:nvSpPr>
        <p:spPr>
          <a:xfrm>
            <a:off x="620277" y="4996023"/>
            <a:ext cx="4948348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資料來源：</a:t>
            </a:r>
            <a:endParaRPr lang="en-US" altLang="zh-CN" sz="1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中華人民共和國國家統計局</a:t>
            </a:r>
            <a:r>
              <a:rPr lang="en-US" altLang="zh-CN" sz="1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CN" altLang="en-US" sz="1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關於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「</a:t>
            </a:r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七五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r>
              <a:rPr lang="zh-CN" altLang="en-US" sz="1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時期國民經濟和社會發展的統計公報</a:t>
            </a:r>
            <a:r>
              <a:rPr lang="en-US" altLang="zh-CN" sz="140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HK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陳笑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〈</a:t>
            </a:r>
            <a:r>
              <a:rPr lang="zh-CN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中國鄉鎮企業的發展演變</a:t>
            </a:r>
            <a:r>
              <a:rPr lang="en-US" altLang="zh-TW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〉</a:t>
            </a:r>
            <a:r>
              <a:rPr lang="zh-TW" altLang="en-US" sz="1400" dirty="0">
                <a:latin typeface="DFKai-SB" panose="03000509000000000000" pitchFamily="65" charset="-120"/>
                <a:ea typeface="DFKai-SB" panose="03000509000000000000" pitchFamily="65" charset="-120"/>
              </a:rPr>
              <a:t>，中國國際發展知識中心</a:t>
            </a:r>
            <a:r>
              <a:rPr lang="zh-TW" altLang="en-US" sz="14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網頁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http://www.cikd.org/detail?leafId=216&amp;docId=1610</a:t>
            </a:r>
            <a:endParaRPr lang="zh-CN" alt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l="33395" t="38738" r="16711" b="17474"/>
          <a:stretch/>
        </p:blipFill>
        <p:spPr>
          <a:xfrm>
            <a:off x="5787609" y="2656854"/>
            <a:ext cx="5617028" cy="34917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文本框 4">
            <a:extLst>
              <a:ext uri="{FF2B5EF4-FFF2-40B4-BE49-F238E27FC236}">
                <a16:creationId xmlns:a16="http://schemas.microsoft.com/office/drawing/2014/main" id="{30422C93-9A9C-4BA7-A896-A5B608952F89}"/>
              </a:ext>
            </a:extLst>
          </p:cNvPr>
          <p:cNvSpPr txBox="1"/>
          <p:nvPr/>
        </p:nvSpPr>
        <p:spPr>
          <a:xfrm flipH="1">
            <a:off x="6907801" y="2131003"/>
            <a:ext cx="4292933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1978-2010</a:t>
            </a:r>
            <a:r>
              <a:rPr lang="zh-CN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年中國鄉鎮企業的數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目</a:t>
            </a:r>
            <a:endParaRPr lang="zh-CN" altLang="en-US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3157" y="1122566"/>
            <a:ext cx="1067061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/>
            <a:r>
              <a:rPr lang="zh-TW" altLang="en-US" sz="2600" dirty="0">
                <a:solidFill>
                  <a:srgbClr val="33333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從</a:t>
            </a:r>
            <a:r>
              <a:rPr lang="en-US" altLang="zh-TW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1980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年代中期起，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鄉鎮企業在東部沿海地區率先發展，並形成了三大典型的區域經濟發展模式，即蘇南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（江蘇省南部）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模式、溫州模式和珠江模式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zh-HK" altLang="en-US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0422C93-9A9C-4BA7-A896-A5B608952F89}"/>
              </a:ext>
            </a:extLst>
          </p:cNvPr>
          <p:cNvSpPr txBox="1"/>
          <p:nvPr/>
        </p:nvSpPr>
        <p:spPr>
          <a:xfrm flipH="1">
            <a:off x="7707617" y="4911249"/>
            <a:ext cx="3882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鄉鎮工業登上了蘇南農村經濟的「主賓席」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9147772" y="6031602"/>
            <a:ext cx="2286000" cy="4049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圖片來源：新華社</a:t>
            </a:r>
            <a:endParaRPr lang="zh-HK" altLang="en-US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64EB28F-8278-48AD-A9FB-FBA7D9E2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812" y="509488"/>
            <a:ext cx="4983748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鄉鎮企業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的發展模式</a:t>
            </a:r>
            <a:endParaRPr lang="zh-CN" alt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63157" y="2415228"/>
            <a:ext cx="65269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hangingPunct="0">
              <a:buFont typeface="Arial" panose="020B0604020202020204" pitchFamily="34" charset="0"/>
              <a:buChar char="•"/>
            </a:pP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蘇南模式下的鄉鎮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企業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鄉鎮政府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主導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集體經濟為主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 hangingPunct="0">
              <a:buFont typeface="Arial" panose="020B0604020202020204" pitchFamily="34" charset="0"/>
              <a:buChar char="•"/>
            </a:pP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溫州模式下的鄉鎮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企業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發展家庭工業和專業化市場。</a:t>
            </a:r>
            <a:endParaRPr lang="en-US" altLang="zh-TW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lvl="0" indent="-457200" algn="just" hangingPunct="0">
              <a:buFont typeface="Arial" panose="020B0604020202020204" pitchFamily="34" charset="0"/>
              <a:buChar char="•"/>
            </a:pP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珠江模式下的鄉鎮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企業</a:t>
            </a:r>
            <a:r>
              <a:rPr lang="zh-TW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利用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毗鄰港澳的優勢吸引外資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三來一補</a:t>
            </a:r>
            <a:r>
              <a:rPr lang="zh-TW" altLang="en-US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」企業。</a:t>
            </a:r>
            <a:endParaRPr lang="zh-HK" altLang="en-US" sz="2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2528" y="5880155"/>
            <a:ext cx="8515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資料來源：陳笑</a:t>
            </a:r>
            <a:r>
              <a:rPr lang="en-US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〈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中國鄉鎮企業的發展演變</a:t>
            </a:r>
            <a:r>
              <a:rPr lang="en-US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〉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，中國國際發展知識中心</a:t>
            </a:r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網頁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http://www.cikd.org/detail?leafId=216&amp;docId=1610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01E759-8489-F480-0E32-1822DF36C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38" y="2087691"/>
            <a:ext cx="4162682" cy="2682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1" y="140425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6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46">
            <a:extLst>
              <a:ext uri="{FF2B5EF4-FFF2-40B4-BE49-F238E27FC236}">
                <a16:creationId xmlns:a16="http://schemas.microsoft.com/office/drawing/2014/main" id="{9971343F-444F-4F90-89B0-48D0A6F1E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29" y="1093129"/>
            <a:ext cx="10874828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ct val="40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20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0" algn="just" hangingPunct="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由於</a:t>
            </a:r>
            <a:r>
              <a:rPr lang="zh-CN" altLang="en-US" sz="2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早期沒有資金，深圳通過以</a:t>
            </a:r>
            <a:r>
              <a:rPr lang="zh-CN" altLang="en-US" sz="2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物抵物</a:t>
            </a:r>
            <a:r>
              <a:rPr lang="zh-CN" altLang="en-US" sz="2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的方式換取設備，擴大發展。最早實施補償貿易這個辦法的是蓮塘石廠，他們有很多石頭，但沒有好的設備，當時香港填海需要大量石頭，雙方協商用石頭換設備，馬上達成了共識。</a:t>
            </a:r>
            <a:endParaRPr lang="en-US" altLang="zh-CN" sz="26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TW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來源：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石頭換設備 促成「三來一補」廠落戶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大公報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26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CN" altLang="en-US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DF38B9-DADC-4895-9C50-3442EA4FA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884" y="359796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0" algn="ctr">
              <a:spcBef>
                <a:spcPct val="0"/>
              </a:spcBef>
              <a:buNone/>
            </a:pPr>
            <a:r>
              <a:rPr lang="zh-TW" altLang="en-US" sz="3200" b="1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三來一補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37694" y="4283765"/>
            <a:ext cx="5366871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第五集：三來一補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製作者：團結香港基金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/>
            <a:r>
              <a:rPr lang="en-US" altLang="zh-TW" sz="24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https://www.youtube.com/watch?v=_lmS</a:t>
            </a:r>
            <a:r>
              <a:rPr lang="en-US" altLang="zh-TW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ZAliN6k&amp;t=67s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29" y="149641"/>
            <a:ext cx="1511332" cy="550178"/>
          </a:xfrm>
          <a:prstGeom prst="rect">
            <a:avLst/>
          </a:prstGeom>
        </p:spPr>
      </p:pic>
      <p:pic>
        <p:nvPicPr>
          <p:cNvPr id="8" name="Picture 2" descr="《神州40年》 第五集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3990664"/>
            <a:ext cx="3338584" cy="209570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4062" y="6086370"/>
            <a:ext cx="3338584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016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B38F3-E4BB-4737-873A-7FEBE152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187" y="321120"/>
            <a:ext cx="8155595" cy="75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城市改革採取由試點到全面展開的策略</a:t>
            </a:r>
            <a:endParaRPr lang="zh-HK" altLang="en-US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24F9E7E4-EE62-451F-85B5-E2B87E1E5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909" y="1355235"/>
            <a:ext cx="8686363" cy="55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擴大國營企業經營管理自主權，增強企業活力</a:t>
            </a:r>
          </a:p>
          <a:p>
            <a:pPr marR="0" lvl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zh-CN" altLang="en-US" sz="2400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  <a:p>
            <a:pPr algn="ctr"/>
            <a:endParaRPr lang="zh-CN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12E4634-C3F9-493A-8756-0600E102509B}"/>
              </a:ext>
            </a:extLst>
          </p:cNvPr>
          <p:cNvSpPr/>
          <p:nvPr/>
        </p:nvSpPr>
        <p:spPr bwMode="auto">
          <a:xfrm>
            <a:off x="742123" y="1485437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25C3790A-F441-439C-A071-2C21F3DAF7B5}"/>
              </a:ext>
            </a:extLst>
          </p:cNvPr>
          <p:cNvGrpSpPr/>
          <p:nvPr/>
        </p:nvGrpSpPr>
        <p:grpSpPr>
          <a:xfrm>
            <a:off x="497705" y="2131711"/>
            <a:ext cx="11302409" cy="4192889"/>
            <a:chOff x="660574" y="2033739"/>
            <a:chExt cx="11307341" cy="4346704"/>
          </a:xfrm>
        </p:grpSpPr>
        <p:sp>
          <p:nvSpPr>
            <p:cNvPr id="6" name="矩形: 圆角 9">
              <a:extLst>
                <a:ext uri="{FF2B5EF4-FFF2-40B4-BE49-F238E27FC236}">
                  <a16:creationId xmlns:a16="http://schemas.microsoft.com/office/drawing/2014/main" id="{D8DABC4B-12FF-4C0C-A19B-C12AB28D5056}"/>
                </a:ext>
              </a:extLst>
            </p:cNvPr>
            <p:cNvSpPr/>
            <p:nvPr/>
          </p:nvSpPr>
          <p:spPr bwMode="auto">
            <a:xfrm>
              <a:off x="678988" y="2447211"/>
              <a:ext cx="10747679" cy="308545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2DAD427-D58F-4EA1-A63E-FB5C85A17125}"/>
                </a:ext>
              </a:extLst>
            </p:cNvPr>
            <p:cNvSpPr/>
            <p:nvPr/>
          </p:nvSpPr>
          <p:spPr>
            <a:xfrm>
              <a:off x="660574" y="2089580"/>
              <a:ext cx="11307341" cy="4290863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grpSp>
          <p:nvGrpSpPr>
            <p:cNvPr id="8" name="组合 13">
              <a:extLst>
                <a:ext uri="{FF2B5EF4-FFF2-40B4-BE49-F238E27FC236}">
                  <a16:creationId xmlns:a16="http://schemas.microsoft.com/office/drawing/2014/main" id="{4CAD80F6-6DB4-4143-B386-7C380A7C7221}"/>
                </a:ext>
              </a:extLst>
            </p:cNvPr>
            <p:cNvGrpSpPr/>
            <p:nvPr/>
          </p:nvGrpSpPr>
          <p:grpSpPr>
            <a:xfrm>
              <a:off x="861449" y="2033739"/>
              <a:ext cx="10905590" cy="4263066"/>
              <a:chOff x="971886" y="1170975"/>
              <a:chExt cx="10905590" cy="4301034"/>
            </a:xfrm>
          </p:grpSpPr>
          <p:grpSp>
            <p:nvGrpSpPr>
              <p:cNvPr id="9" name="组合 5">
                <a:extLst>
                  <a:ext uri="{FF2B5EF4-FFF2-40B4-BE49-F238E27FC236}">
                    <a16:creationId xmlns:a16="http://schemas.microsoft.com/office/drawing/2014/main" id="{57E548BD-C49C-420C-8CDB-3B3FD6C652AE}"/>
                  </a:ext>
                </a:extLst>
              </p:cNvPr>
              <p:cNvGrpSpPr/>
              <p:nvPr/>
            </p:nvGrpSpPr>
            <p:grpSpPr>
              <a:xfrm>
                <a:off x="1409816" y="1170975"/>
                <a:ext cx="4953795" cy="1339005"/>
                <a:chOff x="2206908" y="1691666"/>
                <a:chExt cx="7889825" cy="1236017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85DD27F6-E36F-46BA-9655-00B410ED317B}"/>
                    </a:ext>
                  </a:extLst>
                </p:cNvPr>
                <p:cNvSpPr/>
                <p:nvPr/>
              </p:nvSpPr>
              <p:spPr>
                <a:xfrm>
                  <a:off x="9802517" y="1691666"/>
                  <a:ext cx="294216" cy="60193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3600" b="1" i="0" u="none" strike="noStrike" kern="0" cap="none" spc="300" normalizeH="0" baseline="0" noProof="0" dirty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DFKai-SB" panose="03000509000000000000" pitchFamily="65" charset="-120"/>
                    <a:ea typeface="DFKai-SB" panose="03000509000000000000" pitchFamily="65" charset="-120"/>
                    <a:sym typeface="+mn-lt"/>
                  </a:endParaRPr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3F419876-C2C4-4178-8710-7F6554E9AF87}"/>
                    </a:ext>
                  </a:extLst>
                </p:cNvPr>
                <p:cNvSpPr/>
                <p:nvPr/>
              </p:nvSpPr>
              <p:spPr>
                <a:xfrm>
                  <a:off x="2206908" y="2497731"/>
                  <a:ext cx="7025846" cy="429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/>
                  <a:endParaRPr lang="zh-CN" altLang="en-US" sz="2400" dirty="0">
                    <a:latin typeface="DFKai-SB" panose="03000509000000000000" pitchFamily="65" charset="-120"/>
                    <a:ea typeface="DFKai-SB" panose="03000509000000000000" pitchFamily="65" charset="-120"/>
                  </a:endParaRPr>
                </a:p>
              </p:txBody>
            </p:sp>
          </p:grp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8BE60E-0552-4629-9983-A9D20E03C5E9}"/>
                  </a:ext>
                </a:extLst>
              </p:cNvPr>
              <p:cNvSpPr/>
              <p:nvPr/>
            </p:nvSpPr>
            <p:spPr>
              <a:xfrm>
                <a:off x="971886" y="1274317"/>
                <a:ext cx="10905590" cy="4197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hangingPunct="0">
                  <a:lnSpc>
                    <a:spcPct val="130000"/>
                  </a:lnSpc>
                  <a:buClr>
                    <a:schemeClr val="tx1"/>
                  </a:buClr>
                  <a:defRPr/>
                </a:pPr>
                <a:r>
                  <a:rPr lang="zh-CN" altLang="en-US" sz="26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     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城市經濟體制改革的實驗是從擴大企業自主權入手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，旨在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針對原有體制下國家對企業管得過死、企業缺乏活力等弊病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。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1978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年，經國務院批准，四川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六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家國營企業率先進行擴大企業自主權試點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；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1979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年，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中央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又連發</a:t>
                </a:r>
                <a:r>
                  <a:rPr lang="zh-TW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多份</a:t>
                </a:r>
                <a:r>
                  <a:rPr lang="zh-CN" altLang="en-US" sz="28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文件，要求各地擴大試點。</a:t>
                </a:r>
                <a:endParaRPr lang="en-US" altLang="zh-CN" sz="2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  <a:buClr>
                    <a:schemeClr val="tx1"/>
                  </a:buClr>
                  <a:defRPr/>
                </a:pPr>
                <a:r>
                  <a:rPr lang="en-US" altLang="zh-CN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        </a:t>
                </a:r>
                <a:r>
                  <a:rPr lang="zh-TW" altLang="en-US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按上述的</a:t>
                </a:r>
                <a:r>
                  <a:rPr lang="zh-CN" altLang="en-US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基礎，城市改革逐步推向經濟責任制方面，把企業和職工的經濟利益</a:t>
                </a:r>
                <a:r>
                  <a:rPr lang="zh-TW" altLang="en-US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與</a:t>
                </a:r>
                <a:r>
                  <a:rPr lang="zh-CN" altLang="en-US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他們所承擔的責任與實現的經濟效益聯繫起來，調動職工積極性。此後，經濟責任制很快推行到全</a:t>
                </a:r>
                <a:r>
                  <a:rPr lang="zh-CN" altLang="en-US" sz="2800" noProof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國</a:t>
                </a:r>
                <a:r>
                  <a:rPr lang="zh-CN" altLang="en-US" sz="2800" noProof="1" smtClean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不同工</a:t>
                </a:r>
                <a:r>
                  <a:rPr lang="zh-CN" altLang="en-US" sz="2800" noProof="1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業企業</a:t>
                </a:r>
                <a:r>
                  <a:rPr lang="zh-CN" altLang="en-US" sz="2800" noProof="1">
                    <a:solidFill>
                      <a:srgbClr val="000000"/>
                    </a:solidFill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。</a:t>
                </a:r>
                <a:endParaRPr lang="en-US" altLang="zh-CN" sz="2800" noProof="1">
                  <a:solidFill>
                    <a:srgbClr val="000000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957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46595" y="384791"/>
            <a:ext cx="7571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突破計劃經濟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CN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商品經濟對立的觀點</a:t>
            </a:r>
            <a:endParaRPr lang="zh-HK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212E4634-C3F9-493A-8756-0600E102509B}"/>
              </a:ext>
            </a:extLst>
          </p:cNvPr>
          <p:cNvSpPr/>
          <p:nvPr/>
        </p:nvSpPr>
        <p:spPr bwMode="auto">
          <a:xfrm>
            <a:off x="1001482" y="544149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4B4126-2306-4FAE-AACC-C0E9E421DE8B}"/>
              </a:ext>
            </a:extLst>
          </p:cNvPr>
          <p:cNvSpPr/>
          <p:nvPr/>
        </p:nvSpPr>
        <p:spPr>
          <a:xfrm>
            <a:off x="463826" y="1116514"/>
            <a:ext cx="11035744" cy="5538209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76941" y="1145620"/>
            <a:ext cx="10809515" cy="1072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ct val="50000"/>
              </a:spcBef>
              <a:buClr>
                <a:prstClr val="black"/>
              </a:buClr>
              <a:defRPr/>
            </a:pPr>
            <a:r>
              <a:rPr lang="en-US" altLang="zh-CN" sz="28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en-US" altLang="zh-CN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1984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中共十二屆三中全會通過了</a:t>
            </a:r>
            <a:r>
              <a:rPr lang="en-US" altLang="zh-CN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中共中央關於經濟體制改革的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決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定</a:t>
            </a:r>
            <a:r>
              <a:rPr lang="en-US" altLang="zh-CN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成為指導經濟體制改革的綱領性文件。</a:t>
            </a:r>
            <a:endParaRPr lang="en-US" altLang="zh-TW" sz="3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6941" y="2315959"/>
            <a:ext cx="74349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10000"/>
              </a:lnSpc>
              <a:spcBef>
                <a:spcPct val="50000"/>
              </a:spcBef>
              <a:buClr>
                <a:prstClr val="black"/>
              </a:buClr>
              <a:defRPr/>
            </a:pP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這份</a:t>
            </a:r>
            <a:r>
              <a:rPr lang="en-US" altLang="zh-TW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決定</a:t>
            </a:r>
            <a:r>
              <a:rPr lang="en-US" altLang="zh-TW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突破了將計劃經濟與商品經濟對立的觀點，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提出我國社會主義經濟是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公有制基礎上的有計劃的商品經濟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所有權和經營權是可以適當分開的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3000" noProof="1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並且強調「商品經濟的充分發展</a:t>
            </a:r>
            <a:r>
              <a:rPr lang="en-US" altLang="zh-TW" sz="30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  <a:sym typeface="宋体" panose="02010600030101010101" pitchFamily="2" charset="-122"/>
              </a:rPr>
              <a:t>……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是實現中國經濟現代化的必要條件。」</a:t>
            </a:r>
            <a:endParaRPr lang="en-US" altLang="zh-TW" sz="3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7571" y="5509944"/>
            <a:ext cx="660762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 hangingPunct="0">
              <a:lnSpc>
                <a:spcPct val="120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中華人民共和國簡史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，人民出版社、當代中國出版社，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月，第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166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頁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CN" altLang="en-US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ww4.sinaimg.cn/mw2000/9e5389bbjw1e9rc22nvylj205h07rq2u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3243" y="2315959"/>
            <a:ext cx="2764970" cy="393244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61132854-FA3E-42F7-9373-CACD79293BA0}"/>
              </a:ext>
            </a:extLst>
          </p:cNvPr>
          <p:cNvGrpSpPr/>
          <p:nvPr/>
        </p:nvGrpSpPr>
        <p:grpSpPr>
          <a:xfrm>
            <a:off x="228487" y="2213737"/>
            <a:ext cx="11640315" cy="3857125"/>
            <a:chOff x="274404" y="2965141"/>
            <a:chExt cx="11000237" cy="3016093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694AC503-CF04-4C1A-B383-D3CC73C4D300}"/>
                </a:ext>
              </a:extLst>
            </p:cNvPr>
            <p:cNvSpPr/>
            <p:nvPr/>
          </p:nvSpPr>
          <p:spPr bwMode="auto">
            <a:xfrm>
              <a:off x="274404" y="3276028"/>
              <a:ext cx="10782872" cy="2322470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B8CE7EE-2B8E-467E-88D2-0319526611D0}"/>
                </a:ext>
              </a:extLst>
            </p:cNvPr>
            <p:cNvSpPr/>
            <p:nvPr/>
          </p:nvSpPr>
          <p:spPr>
            <a:xfrm>
              <a:off x="355107" y="2965141"/>
              <a:ext cx="10919534" cy="3016093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07E7047-1635-4E70-8BD3-6054253A3FB4}"/>
                </a:ext>
              </a:extLst>
            </p:cNvPr>
            <p:cNvSpPr/>
            <p:nvPr/>
          </p:nvSpPr>
          <p:spPr>
            <a:xfrm>
              <a:off x="608675" y="3099476"/>
              <a:ext cx="10373003" cy="2430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30000"/>
                </a:lnSpc>
                <a:spcBef>
                  <a:spcPct val="50000"/>
                </a:spcBef>
                <a:buClr>
                  <a:schemeClr val="tx1"/>
                </a:buClr>
                <a:defRPr/>
              </a:pPr>
              <a:r>
                <a:rPr lang="en-US" altLang="zh-CN" sz="2600" noProof="1">
                  <a:solidFill>
                    <a:srgbClr val="000000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r>
                <a:rPr lang="en-US" altLang="zh-CN" sz="2800" noProof="1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1979</a:t>
              </a:r>
              <a:r>
                <a:rPr lang="zh-CN" altLang="en-US" sz="2800" noProof="1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年，為了緩解就業壓力，國家採取支持城鎮集體經濟和個體經濟發展的方針，開啟了以公有制經濟為主體、多種經濟形式並存的改革。此後，我國的所有制結構在改革中逐步發生重大變化。</a:t>
              </a:r>
              <a:endParaRPr lang="en-US" altLang="zh-CN" sz="2800" noProof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spcBef>
                  <a:spcPct val="50000"/>
                </a:spcBef>
                <a:buClr>
                  <a:schemeClr val="tx1"/>
                </a:buClr>
                <a:defRPr/>
              </a:pPr>
              <a:r>
                <a:rPr lang="en-US" altLang="zh-TW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</a:t>
              </a:r>
              <a:r>
                <a:rPr lang="zh-CN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當時</a:t>
              </a:r>
              <a:r>
                <a:rPr lang="zh-TW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CN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很多人亦改為</a:t>
              </a:r>
              <a:r>
                <a:rPr lang="zh-TW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從事個體商業</a:t>
              </a:r>
              <a:r>
                <a:rPr lang="zh-CN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工作</a:t>
              </a:r>
              <a:r>
                <a:rPr lang="zh-TW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CN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這</a:t>
              </a:r>
              <a:r>
                <a:rPr lang="zh-TW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不僅</a:t>
              </a:r>
              <a:r>
                <a:rPr lang="zh-TW" altLang="en-US" sz="2800" noProof="1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為解決積累多年的就業</a:t>
              </a:r>
              <a:r>
                <a:rPr lang="zh-TW" altLang="en-US" sz="2800" noProof="1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問題開闢</a:t>
              </a:r>
              <a:r>
                <a:rPr lang="zh-TW" altLang="en-US" sz="2800" noProof="1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新路，而且進一步完善了所有制結構。</a:t>
              </a:r>
              <a:endParaRPr lang="en-US" altLang="zh-CN" sz="2400" noProof="1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9D08CA96-A238-423E-A698-E9D905574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292" y="613811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4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推動所有制結構改革</a:t>
            </a:r>
            <a:endParaRPr lang="zh-HK" altLang="en-US" sz="4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2E3B87C-D43F-4C77-B616-965AD73C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446" y="1375530"/>
            <a:ext cx="9677855" cy="64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採取支持城鎮集體經濟和個體經濟發展策略</a:t>
            </a:r>
          </a:p>
          <a:p>
            <a:pPr algn="ctr"/>
            <a:endParaRPr lang="zh-CN" altLang="en-US" sz="3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020DD09-432F-4A4B-A2D3-6AF2A0CB9C92}"/>
              </a:ext>
            </a:extLst>
          </p:cNvPr>
          <p:cNvSpPr/>
          <p:nvPr/>
        </p:nvSpPr>
        <p:spPr bwMode="auto">
          <a:xfrm>
            <a:off x="748318" y="1515318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D7F0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4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908593" y="506953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1980</a:t>
            </a:r>
            <a:r>
              <a:rPr lang="zh-TW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年代初出現的</a:t>
            </a:r>
            <a:r>
              <a:rPr lang="zh-CN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個體經濟</a:t>
            </a:r>
            <a:r>
              <a:rPr lang="zh-TW" altLang="en-US" sz="36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個案</a:t>
            </a:r>
            <a:endParaRPr lang="zh-HK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77027" y="4509676"/>
            <a:ext cx="742729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第二十集：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第一個個體戶 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製作者：團結香港基金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/>
            <a:r>
              <a:rPr lang="en-US" altLang="zh-TW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https://www.youtube.com/watch?v=kFHG8-sS7yM&amp;t=6s</a:t>
            </a:r>
          </a:p>
        </p:txBody>
      </p:sp>
      <p:sp>
        <p:nvSpPr>
          <p:cNvPr id="10" name="矩形 9"/>
          <p:cNvSpPr/>
          <p:nvPr/>
        </p:nvSpPr>
        <p:spPr>
          <a:xfrm>
            <a:off x="4277027" y="2079056"/>
            <a:ext cx="736910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第二集：第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一家個體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飯店 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製作者：團結香港基金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/>
            <a:r>
              <a:rPr lang="en-US" altLang="zh-TW" sz="24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</a:t>
            </a:r>
            <a:r>
              <a:rPr lang="en-US" altLang="zh-TW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tch?v=d2qnPZ6B_aU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00" y="231864"/>
            <a:ext cx="1511332" cy="550178"/>
          </a:xfrm>
          <a:prstGeom prst="rect">
            <a:avLst/>
          </a:prstGeom>
        </p:spPr>
      </p:pic>
      <p:pic>
        <p:nvPicPr>
          <p:cNvPr id="9" name="Picture 6" descr="《神州40年》 第二集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7" y="1414013"/>
            <a:ext cx="3090386" cy="209704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神州40年 第一個個體戶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7" y="4084416"/>
            <a:ext cx="3090386" cy="207368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3157" y="6158104"/>
            <a:ext cx="3090386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763157" y="3511060"/>
            <a:ext cx="3090386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528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CF29964-1E7C-4272-93E0-05E5E81C081A}"/>
              </a:ext>
            </a:extLst>
          </p:cNvPr>
          <p:cNvGrpSpPr/>
          <p:nvPr/>
        </p:nvGrpSpPr>
        <p:grpSpPr>
          <a:xfrm>
            <a:off x="726872" y="1972375"/>
            <a:ext cx="10790214" cy="4014768"/>
            <a:chOff x="350799" y="2158074"/>
            <a:chExt cx="10781799" cy="322275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C3F0D8E-2999-4CD7-AC49-5E76AA318394}"/>
                </a:ext>
              </a:extLst>
            </p:cNvPr>
            <p:cNvSpPr/>
            <p:nvPr/>
          </p:nvSpPr>
          <p:spPr bwMode="auto">
            <a:xfrm>
              <a:off x="350799" y="2688578"/>
              <a:ext cx="10568974" cy="2548103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4490788-4628-4626-A8AC-CE91E08BCDB1}"/>
                </a:ext>
              </a:extLst>
            </p:cNvPr>
            <p:cNvSpPr/>
            <p:nvPr/>
          </p:nvSpPr>
          <p:spPr>
            <a:xfrm>
              <a:off x="429673" y="2158074"/>
              <a:ext cx="10702925" cy="3222750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07E7047-1635-4E70-8BD3-6054253A3FB4}"/>
                </a:ext>
              </a:extLst>
            </p:cNvPr>
            <p:cNvSpPr/>
            <p:nvPr/>
          </p:nvSpPr>
          <p:spPr>
            <a:xfrm>
              <a:off x="537509" y="2300636"/>
              <a:ext cx="10275348" cy="2664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50000"/>
                </a:lnSpc>
                <a:spcBef>
                  <a:spcPct val="50000"/>
                </a:spcBef>
                <a:buClr>
                  <a:schemeClr val="tx1"/>
                </a:buClr>
                <a:defRPr/>
              </a:pPr>
              <a:r>
                <a:rPr lang="zh-CN" altLang="en-US" sz="24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 </a:t>
              </a:r>
              <a:r>
                <a:rPr lang="zh-CN" altLang="en-US" sz="36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農村和城市改革迅速見到成效，但城鄉與區域發展不平衡。國家的政策是讓一部分人、一部分地區通過誠實勞動、合法經營先富起來，以帶動落後的地區，其根本目標是實現共同富裕。</a:t>
              </a:r>
            </a:p>
          </p:txBody>
        </p:sp>
      </p:grpSp>
      <p:sp>
        <p:nvSpPr>
          <p:cNvPr id="8" name="标题 1">
            <a:extLst>
              <a:ext uri="{FF2B5EF4-FFF2-40B4-BE49-F238E27FC236}">
                <a16:creationId xmlns:a16="http://schemas.microsoft.com/office/drawing/2014/main" id="{26CFE8A0-6E2F-4CBE-98AC-04864BDD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966" y="565132"/>
            <a:ext cx="9261834" cy="8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採取允許和鼓勵一部分人、一部分地區先富起來，最終達到共同富裕的策略</a:t>
            </a:r>
          </a:p>
          <a:p>
            <a:pPr algn="ctr"/>
            <a:endParaRPr lang="zh-CN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0BE5A00-A187-4459-9176-C2480596EA15}"/>
              </a:ext>
            </a:extLst>
          </p:cNvPr>
          <p:cNvSpPr/>
          <p:nvPr/>
        </p:nvSpPr>
        <p:spPr bwMode="auto">
          <a:xfrm>
            <a:off x="1098785" y="842890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D7F0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>
            <a:extLst>
              <a:ext uri="{FF2B5EF4-FFF2-40B4-BE49-F238E27FC236}">
                <a16:creationId xmlns:a16="http://schemas.microsoft.com/office/drawing/2014/main" id="{061F5FE4-A4FF-4B2B-8378-FD0CA590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8" y="4430039"/>
            <a:ext cx="10918371" cy="222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6D1D4-A640-4884-9CE2-B849990E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309" y="374772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對外開放的策略</a:t>
            </a:r>
            <a:endParaRPr lang="zh-HK" altLang="en-US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364A43-15A5-47BD-8635-07105C9AE48E}"/>
              </a:ext>
            </a:extLst>
          </p:cNvPr>
          <p:cNvGrpSpPr/>
          <p:nvPr/>
        </p:nvGrpSpPr>
        <p:grpSpPr>
          <a:xfrm>
            <a:off x="1010029" y="1327779"/>
            <a:ext cx="10375443" cy="2333348"/>
            <a:chOff x="2078786" y="1886685"/>
            <a:chExt cx="8146272" cy="2373521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FD4DD028-5EAD-4E56-A5D2-60BA54B7FDC2}"/>
                </a:ext>
              </a:extLst>
            </p:cNvPr>
            <p:cNvSpPr/>
            <p:nvPr/>
          </p:nvSpPr>
          <p:spPr bwMode="auto">
            <a:xfrm>
              <a:off x="2078786" y="2371203"/>
              <a:ext cx="7994917" cy="1787890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0280CAF-36F0-4FAF-BEDA-813D0D842438}"/>
                </a:ext>
              </a:extLst>
            </p:cNvPr>
            <p:cNvSpPr/>
            <p:nvPr/>
          </p:nvSpPr>
          <p:spPr>
            <a:xfrm>
              <a:off x="2157660" y="1886685"/>
              <a:ext cx="8067398" cy="2373521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594AE20-2112-4565-A568-70207B2E7426}"/>
                </a:ext>
              </a:extLst>
            </p:cNvPr>
            <p:cNvSpPr/>
            <p:nvPr/>
          </p:nvSpPr>
          <p:spPr>
            <a:xfrm>
              <a:off x="2385333" y="1894001"/>
              <a:ext cx="7680656" cy="2160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    改革開放起步階段，對外開放政策以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市場換資本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戰略為主，著眼於引進外資以彌補資金和管理經驗、技術等的缺口。興辦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三資企業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（中外合資經營企業、中外合作企業、外商獨資企業）和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三來一補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企業。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CA13253-B6FE-4DF8-A0F9-352BC063721A}"/>
              </a:ext>
            </a:extLst>
          </p:cNvPr>
          <p:cNvSpPr txBox="1"/>
          <p:nvPr/>
        </p:nvSpPr>
        <p:spPr>
          <a:xfrm>
            <a:off x="885539" y="4478596"/>
            <a:ext cx="10431647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22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第七個五年計劃時期（</a:t>
            </a:r>
            <a:r>
              <a:rPr lang="en-US" altLang="zh-TW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1986-1990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年）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我國實際利用外資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460.9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億美元，其中對外借款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300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億美元，外商直接投資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141.7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億美元。到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1990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年末，外商直接投資項目累計達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2.9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萬項，投產開業的企業已超過</a:t>
            </a:r>
            <a:r>
              <a:rPr lang="en-US" altLang="zh-CN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2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萬家。</a:t>
            </a:r>
            <a:endParaRPr lang="en-US" altLang="zh-CN" sz="2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資料來源：中華人民共和國國家統計局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關於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七五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時期國民經濟和社會發展的統計公報</a:t>
            </a:r>
            <a:r>
              <a:rPr lang="en-US" altLang="zh-CN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EFFF8FFD-220F-4363-96F2-D5FD4BE12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369" y="745080"/>
            <a:ext cx="2651881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引進外資</a:t>
            </a:r>
          </a:p>
          <a:p>
            <a:pPr algn="ctr"/>
            <a:endParaRPr lang="zh-CN" alt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82CACF94-F09E-4B45-AE97-05293CE105D4}"/>
              </a:ext>
            </a:extLst>
          </p:cNvPr>
          <p:cNvSpPr/>
          <p:nvPr/>
        </p:nvSpPr>
        <p:spPr bwMode="auto">
          <a:xfrm>
            <a:off x="1177385" y="773906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89" y="3862355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044981" y="781387"/>
            <a:ext cx="97528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從視頻所見，國家自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年到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2017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年，在眾多方面都有飛躍的發展，例如：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 algn="just">
              <a:buSzPct val="70000"/>
              <a:buFont typeface="Wingdings" panose="05000000000000000000" pitchFamily="2" charset="2"/>
              <a:buChar char="Ø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國內生產總值增長了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33.5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倍，年均增長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9.5%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，世界排名第二。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 algn="just">
              <a:buSzPct val="70000"/>
              <a:buFont typeface="Wingdings" panose="05000000000000000000" pitchFamily="2" charset="2"/>
              <a:buChar char="Ø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工業生產值增長了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53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倍，年均增長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10.8%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，世界排名第一。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 algn="just">
              <a:buSzPct val="70000"/>
              <a:buFont typeface="Wingdings" panose="05000000000000000000" pitchFamily="2" charset="2"/>
              <a:buChar char="Ø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服務貿易進出口額增長超過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147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倍。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 algn="just">
              <a:buSzPct val="70000"/>
              <a:buFont typeface="Wingdings" panose="05000000000000000000" pitchFamily="2" charset="2"/>
              <a:buChar char="Ø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貨物進出口總額增長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198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倍。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 algn="just">
              <a:buSzPct val="70000"/>
              <a:buFont typeface="Wingdings" panose="05000000000000000000" pitchFamily="2" charset="2"/>
              <a:buChar char="Ø"/>
            </a:pP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中國居民人均可支配收入，從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171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元人民幣增加至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25,947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元人民幣，增長了</a:t>
            </a:r>
            <a:r>
              <a:rPr lang="en-US" altLang="zh-TW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22.8</a:t>
            </a:r>
            <a:r>
              <a:rPr lang="zh-TW" alt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倍。</a:t>
            </a:r>
            <a:endParaRPr lang="en-US" altLang="zh-TW" sz="3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8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D59F24D-C1ED-4E6F-8119-DBD055841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060" y="409567"/>
            <a:ext cx="689540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建立經濟特區</a:t>
            </a:r>
            <a:endParaRPr lang="en-US" altLang="zh-CN" sz="3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C9D5935-CF51-4F62-AC65-ADD44D6B0657}"/>
              </a:ext>
            </a:extLst>
          </p:cNvPr>
          <p:cNvSpPr/>
          <p:nvPr/>
        </p:nvSpPr>
        <p:spPr bwMode="auto">
          <a:xfrm>
            <a:off x="1173736" y="503966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grpSp>
        <p:nvGrpSpPr>
          <p:cNvPr id="8" name="组合 23">
            <a:extLst>
              <a:ext uri="{FF2B5EF4-FFF2-40B4-BE49-F238E27FC236}">
                <a16:creationId xmlns:a16="http://schemas.microsoft.com/office/drawing/2014/main" id="{40902B17-74FD-4204-B780-0A3258412B9C}"/>
              </a:ext>
            </a:extLst>
          </p:cNvPr>
          <p:cNvGrpSpPr/>
          <p:nvPr/>
        </p:nvGrpSpPr>
        <p:grpSpPr>
          <a:xfrm>
            <a:off x="523704" y="1240972"/>
            <a:ext cx="10908882" cy="4885508"/>
            <a:chOff x="750559" y="2388074"/>
            <a:chExt cx="10213362" cy="2783798"/>
          </a:xfrm>
        </p:grpSpPr>
        <p:sp>
          <p:nvSpPr>
            <p:cNvPr id="9" name="矩形: 圆角 10">
              <a:extLst>
                <a:ext uri="{FF2B5EF4-FFF2-40B4-BE49-F238E27FC236}">
                  <a16:creationId xmlns:a16="http://schemas.microsoft.com/office/drawing/2014/main" id="{D200C4D8-950A-42A1-A272-1CDB641BBD7B}"/>
                </a:ext>
              </a:extLst>
            </p:cNvPr>
            <p:cNvSpPr/>
            <p:nvPr/>
          </p:nvSpPr>
          <p:spPr bwMode="auto">
            <a:xfrm>
              <a:off x="750559" y="2750724"/>
              <a:ext cx="10129421" cy="237851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BDBD197-776A-4AA8-A5AE-873266F6750A}"/>
                </a:ext>
              </a:extLst>
            </p:cNvPr>
            <p:cNvSpPr/>
            <p:nvPr/>
          </p:nvSpPr>
          <p:spPr>
            <a:xfrm>
              <a:off x="834500" y="2388074"/>
              <a:ext cx="10129421" cy="2783798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A7BA2A02-5ACF-4FD6-ABEB-0C225ED2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14" y="1339693"/>
            <a:ext cx="9683605" cy="13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eaLnBrk="0" fontAlgn="base" hangingPunct="0">
              <a:lnSpc>
                <a:spcPct val="130000"/>
              </a:lnSpc>
              <a:spcAft>
                <a:spcPct val="0"/>
              </a:spcAft>
              <a:defRPr/>
            </a:pPr>
            <a:r>
              <a:rPr lang="zh-CN" altLang="en-US" sz="3200" dirty="0"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對外開放的重大策略是創辦經濟特區。經濟特區實行特殊政策和靈活措施，成為對外開放的視窗、經濟體制改革的試驗區和經濟發展示範區。</a:t>
            </a:r>
            <a:endParaRPr lang="en-US" altLang="zh-CN" sz="3200" dirty="0"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  <a:p>
            <a:pPr algn="just" eaLnBrk="0" fontAlgn="base" hangingPunct="0">
              <a:lnSpc>
                <a:spcPct val="130000"/>
              </a:lnSpc>
              <a:spcAft>
                <a:spcPct val="0"/>
              </a:spcAft>
              <a:defRPr/>
            </a:pPr>
            <a:r>
              <a: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    </a:t>
            </a:r>
            <a:endParaRPr lang="zh-CN" altLang="en-US" sz="3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6414" y="3371475"/>
            <a:ext cx="5703373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1980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26</a:t>
            </a:r>
            <a:r>
              <a:rPr lang="zh-TW" altLang="en-US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日，國家在廣東省深圳、珠海、汕頭和福建省廈門設立經濟特區。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42166" t="23012" r="20453" b="24985"/>
          <a:stretch/>
        </p:blipFill>
        <p:spPr>
          <a:xfrm>
            <a:off x="7113902" y="3307159"/>
            <a:ext cx="3818324" cy="25788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13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3157" y="1087275"/>
            <a:ext cx="1032625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hangingPunct="0">
              <a:spcAft>
                <a:spcPts val="0"/>
              </a:spcAft>
            </a:pPr>
            <a:r>
              <a:rPr lang="en-US" altLang="zh-HK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月中國共產黨第十一屆三中全會之後，創辦經濟特區的設想逐步形成。</a:t>
            </a:r>
            <a:r>
              <a:rPr lang="en-US" altLang="zh-TW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1979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，中共中央工作會議召開，廣東省委負責人在向中央領導匯報時，建議中央下放若干權力，允許在毗鄰港澳的深圳市、珠海市和重要僑鄉汕頭市開辦出口加工區，這一建議得到了中央領導人重視。鄧小平在與廣東</a:t>
            </a:r>
            <a:r>
              <a:rPr lang="zh-TW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省委談話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時表示：「還是叫特區好，</a:t>
            </a:r>
            <a:r>
              <a:rPr lang="en-US" altLang="zh-TW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中央沒有錢，可以給些政策，你們自己去搞，殺出一條血路來。」</a:t>
            </a:r>
            <a:endParaRPr lang="zh-TW" altLang="zh-HK" sz="2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3964" y="4509740"/>
            <a:ext cx="6988093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>
              <a:spcAft>
                <a:spcPts val="0"/>
              </a:spcAft>
            </a:pPr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zh-HK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en-US" altLang="zh-HK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zh-HK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年巨變 這就是深圳速度！</a:t>
            </a:r>
            <a:r>
              <a:rPr lang="zh-HK" altLang="zh-HK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endParaRPr lang="zh-TW" altLang="zh-HK" sz="2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HK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HK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://www.bilibili.com/video/BV1rt4y1v7DQ/?spm_id_from</a:t>
            </a:r>
            <a:endParaRPr lang="zh-HK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DF38B9-DADC-4895-9C50-3442EA4FA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468" y="318068"/>
            <a:ext cx="7395636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0" algn="ctr">
              <a:spcBef>
                <a:spcPct val="0"/>
              </a:spcBef>
              <a:buNone/>
            </a:pPr>
            <a:r>
              <a:rPr lang="zh-TW" altLang="en-US" sz="3600" b="1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經濟特區的成立與深圳的發展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8146" y="3489570"/>
            <a:ext cx="5461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資料來源：節錄自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HK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創辦經濟特區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HK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，人民網，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HK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HK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HK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</a:p>
          <a:p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</a:t>
            </a:r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politics.people.com.cn/BIG5/n1/2019/1012/c1001-31396585.html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1" name="圖片 10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789" t="32982" r="36210" b="10035"/>
          <a:stretch/>
        </p:blipFill>
        <p:spPr>
          <a:xfrm>
            <a:off x="763157" y="4075983"/>
            <a:ext cx="3234088" cy="219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63157" y="6269983"/>
            <a:ext cx="3234088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14" y="182337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4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75CB3-1D6D-4646-B7F9-51EC8AFF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025" y="653720"/>
            <a:ext cx="4191947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54BD542-7DD2-4312-8F89-B50089EB5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36" y="5834491"/>
            <a:ext cx="10029955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9pPr>
          </a:lstStyle>
          <a:p>
            <a:pPr algn="r" eaLnBrk="1" hangingPunct="1">
              <a:lnSpc>
                <a:spcPct val="130000"/>
              </a:lnSpc>
              <a:defRPr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資料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來源：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《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中華人民共和國史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》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，高等教育出版社，人民教育出版社，第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295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頁，第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335-337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頁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40B3476-A3A8-49A6-B829-C13C6872A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635" y="489467"/>
            <a:ext cx="689540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沿海城市開放漸次展開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AED83C7-3298-409B-BC8E-5A053869EC85}"/>
              </a:ext>
            </a:extLst>
          </p:cNvPr>
          <p:cNvSpPr/>
          <p:nvPr/>
        </p:nvSpPr>
        <p:spPr bwMode="auto">
          <a:xfrm>
            <a:off x="1073491" y="585210"/>
            <a:ext cx="446151" cy="333339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02B17-74FD-4204-B780-0A3258412B9C}"/>
              </a:ext>
            </a:extLst>
          </p:cNvPr>
          <p:cNvGrpSpPr/>
          <p:nvPr/>
        </p:nvGrpSpPr>
        <p:grpSpPr>
          <a:xfrm>
            <a:off x="420980" y="1166609"/>
            <a:ext cx="11350040" cy="5425852"/>
            <a:chOff x="750559" y="2388074"/>
            <a:chExt cx="10213362" cy="2741168"/>
          </a:xfrm>
        </p:grpSpPr>
        <p:sp>
          <p:nvSpPr>
            <p:cNvPr id="8" name="矩形: 圆角 10">
              <a:extLst>
                <a:ext uri="{FF2B5EF4-FFF2-40B4-BE49-F238E27FC236}">
                  <a16:creationId xmlns:a16="http://schemas.microsoft.com/office/drawing/2014/main" id="{D200C4D8-950A-42A1-A272-1CDB641BBD7B}"/>
                </a:ext>
              </a:extLst>
            </p:cNvPr>
            <p:cNvSpPr/>
            <p:nvPr/>
          </p:nvSpPr>
          <p:spPr bwMode="auto">
            <a:xfrm>
              <a:off x="750559" y="2750724"/>
              <a:ext cx="10129421" cy="237851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BDBD197-776A-4AA8-A5AE-873266F6750A}"/>
                </a:ext>
              </a:extLst>
            </p:cNvPr>
            <p:cNvSpPr/>
            <p:nvPr/>
          </p:nvSpPr>
          <p:spPr>
            <a:xfrm>
              <a:off x="834500" y="2388074"/>
              <a:ext cx="10129421" cy="268326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2" name="文本框 4">
            <a:extLst>
              <a:ext uri="{FF2B5EF4-FFF2-40B4-BE49-F238E27FC236}">
                <a16:creationId xmlns:a16="http://schemas.microsoft.com/office/drawing/2014/main" id="{8C5D494D-26E5-42A2-A179-FD7C33063F52}"/>
              </a:ext>
            </a:extLst>
          </p:cNvPr>
          <p:cNvSpPr txBox="1"/>
          <p:nvPr/>
        </p:nvSpPr>
        <p:spPr>
          <a:xfrm>
            <a:off x="858368" y="1517247"/>
            <a:ext cx="10513443" cy="4324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zh-CN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在深圳、珠海、汕頭、廈門四個經濟特區取得突出成就的情況下，中央決定進一步開放沿海港口城市和開闢沿海經濟開放區。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457200" indent="-457200" algn="just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1984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5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日，國家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決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定進一步開放天津、上海、大連、秦皇島、煙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台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、青島、連雲港、南通、寧波、溫州、福州、廣州、湛江和北海等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個沿海港口城市。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1985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月，國家將長江三角洲、珠江三角洲和閩南廈漳泉三角地區劃為沿海經濟開放區。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1988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月，國家批准建立海南經濟特區。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1990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4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月，國家批准開發開放上海浦東。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4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4926" y="1207120"/>
            <a:ext cx="10676267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hangingPunct="0">
              <a:lnSpc>
                <a:spcPct val="110000"/>
              </a:lnSpc>
              <a:spcAft>
                <a:spcPts val="0"/>
              </a:spcAft>
            </a:pPr>
            <a:r>
              <a:rPr lang="en-US" altLang="zh-TW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1980</a:t>
            </a:r>
            <a:r>
              <a:rPr lang="zh-TW" alt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年代，上海是中國改革開放的後衛，但自浦東開發開放後，上海變成了</a:t>
            </a:r>
            <a:r>
              <a:rPr lang="zh-TW" alt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前鋒，所以</a:t>
            </a:r>
            <a:r>
              <a:rPr lang="zh-TW" alt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浦東開發有着極大的示範效應，當時有一句</a:t>
            </a:r>
            <a:r>
              <a:rPr lang="zh-TW" altLang="en-US" sz="2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話：「</a:t>
            </a:r>
            <a:r>
              <a:rPr lang="en-US" altLang="zh-TW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80</a:t>
            </a:r>
            <a:r>
              <a:rPr lang="zh-TW" alt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年代看深圳，</a:t>
            </a:r>
            <a:r>
              <a:rPr lang="en-US" altLang="zh-TW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90</a:t>
            </a:r>
            <a:r>
              <a:rPr lang="zh-TW" alt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年代看浦東」。按照鄧小平的說法，開發浦東是向世界打出來的一張王牌，他還說：「把上海搞起來是一條捷徑！」</a:t>
            </a:r>
            <a:endParaRPr lang="zh-TW" altLang="zh-HK" sz="26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12363" y="4867722"/>
            <a:ext cx="6725208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>
              <a:spcAft>
                <a:spcPts val="0"/>
              </a:spcAft>
            </a:pPr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zh-HK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上海浦東開發是突破</a:t>
            </a:r>
            <a:r>
              <a:rPr lang="zh-TW" alt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國際封鎖</a:t>
            </a:r>
            <a:r>
              <a:rPr lang="zh-TW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的王牌</a:t>
            </a:r>
            <a:r>
              <a:rPr lang="zh-HK" altLang="zh-HK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endParaRPr lang="zh-TW" altLang="zh-HK" sz="2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HK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HK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://www.youtube.com/watch?v=bZzNab_NYCA</a:t>
            </a:r>
            <a:endParaRPr lang="zh-HK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DF38B9-DADC-4895-9C50-3442EA4FA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571" y="432251"/>
            <a:ext cx="699662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0" algn="ctr">
              <a:spcBef>
                <a:spcPct val="0"/>
              </a:spcBef>
              <a:buNone/>
            </a:pPr>
            <a:r>
              <a:rPr lang="zh-TW" altLang="en-US" sz="3600" b="1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上海浦東開發區的成立與發展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6982" y="3290291"/>
            <a:ext cx="10792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資料來源：節錄自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「同代記者」眼中浦東開發開放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專訪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中國傳奇：浦東開發史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作者謝國平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人民畫報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2018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年第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期。</a:t>
            </a:r>
            <a:endParaRPr lang="zh-HK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7" y="219427"/>
            <a:ext cx="1511332" cy="550178"/>
          </a:xfrm>
          <a:prstGeom prst="rect">
            <a:avLst/>
          </a:prstGeom>
        </p:spPr>
      </p:pic>
      <p:pic>
        <p:nvPicPr>
          <p:cNvPr id="11" name="圖片 1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3948" t="29613" r="39763" b="13123"/>
          <a:stretch/>
        </p:blipFill>
        <p:spPr>
          <a:xfrm>
            <a:off x="944926" y="3828424"/>
            <a:ext cx="3828094" cy="2190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944926" y="6049275"/>
            <a:ext cx="3828094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41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590DA68B-07E2-4382-A028-CD0566EA31AB}"/>
              </a:ext>
            </a:extLst>
          </p:cNvPr>
          <p:cNvSpPr/>
          <p:nvPr/>
        </p:nvSpPr>
        <p:spPr>
          <a:xfrm>
            <a:off x="1123502" y="602448"/>
            <a:ext cx="10005953" cy="5072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779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鄧小平南方談話推進改革開放進程（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1992--2001</a:t>
            </a: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年）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1852"/>
          <a:stretch/>
        </p:blipFill>
        <p:spPr>
          <a:xfrm>
            <a:off x="7113815" y="1462523"/>
            <a:ext cx="3858985" cy="234710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025" y="1317400"/>
            <a:ext cx="585267" cy="2688569"/>
          </a:xfrm>
          <a:prstGeom prst="rect">
            <a:avLst/>
          </a:prstGeom>
        </p:spPr>
      </p:pic>
      <p:grpSp>
        <p:nvGrpSpPr>
          <p:cNvPr id="9" name="组合 23">
            <a:extLst>
              <a:ext uri="{FF2B5EF4-FFF2-40B4-BE49-F238E27FC236}">
                <a16:creationId xmlns:a16="http://schemas.microsoft.com/office/drawing/2014/main" id="{40902B17-74FD-4204-B780-0A3258412B9C}"/>
              </a:ext>
            </a:extLst>
          </p:cNvPr>
          <p:cNvGrpSpPr/>
          <p:nvPr/>
        </p:nvGrpSpPr>
        <p:grpSpPr>
          <a:xfrm>
            <a:off x="740229" y="1430782"/>
            <a:ext cx="6134097" cy="2455419"/>
            <a:chOff x="750559" y="2388074"/>
            <a:chExt cx="10213362" cy="2741168"/>
          </a:xfrm>
        </p:grpSpPr>
        <p:sp>
          <p:nvSpPr>
            <p:cNvPr id="10" name="矩形: 圆角 10">
              <a:extLst>
                <a:ext uri="{FF2B5EF4-FFF2-40B4-BE49-F238E27FC236}">
                  <a16:creationId xmlns:a16="http://schemas.microsoft.com/office/drawing/2014/main" id="{D200C4D8-950A-42A1-A272-1CDB641BBD7B}"/>
                </a:ext>
              </a:extLst>
            </p:cNvPr>
            <p:cNvSpPr/>
            <p:nvPr/>
          </p:nvSpPr>
          <p:spPr bwMode="auto">
            <a:xfrm>
              <a:off x="750559" y="2750724"/>
              <a:ext cx="10129421" cy="237851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BDBD197-776A-4AA8-A5AE-873266F6750A}"/>
                </a:ext>
              </a:extLst>
            </p:cNvPr>
            <p:cNvSpPr/>
            <p:nvPr/>
          </p:nvSpPr>
          <p:spPr>
            <a:xfrm>
              <a:off x="834500" y="2388074"/>
              <a:ext cx="10129421" cy="268326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903510" y="1462523"/>
            <a:ext cx="592183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30000"/>
              </a:lnSpc>
            </a:pPr>
            <a:r>
              <a:rPr lang="en-US" altLang="zh-C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1992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en-US" altLang="zh-CN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en-US" altLang="zh-CN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18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日至</a:t>
            </a:r>
            <a:r>
              <a:rPr lang="en-US" altLang="zh-CN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月</a:t>
            </a:r>
            <a:r>
              <a:rPr lang="en-US" altLang="zh-CN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21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日，鄧小平視察南方並發表談話，回答了長期困擾和束縛人們思想的許多重大問題，把改革開放推進到新階段。</a:t>
            </a:r>
            <a:endParaRPr lang="en-US" altLang="zh-CN" sz="2800" kern="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4" name="组合 23">
            <a:extLst>
              <a:ext uri="{FF2B5EF4-FFF2-40B4-BE49-F238E27FC236}">
                <a16:creationId xmlns:a16="http://schemas.microsoft.com/office/drawing/2014/main" id="{40902B17-74FD-4204-B780-0A3258412B9C}"/>
              </a:ext>
            </a:extLst>
          </p:cNvPr>
          <p:cNvGrpSpPr/>
          <p:nvPr/>
        </p:nvGrpSpPr>
        <p:grpSpPr>
          <a:xfrm>
            <a:off x="613854" y="4005969"/>
            <a:ext cx="10504714" cy="2427189"/>
            <a:chOff x="750559" y="2388074"/>
            <a:chExt cx="10213362" cy="2741168"/>
          </a:xfrm>
        </p:grpSpPr>
        <p:sp>
          <p:nvSpPr>
            <p:cNvPr id="15" name="矩形: 圆角 10">
              <a:extLst>
                <a:ext uri="{FF2B5EF4-FFF2-40B4-BE49-F238E27FC236}">
                  <a16:creationId xmlns:a16="http://schemas.microsoft.com/office/drawing/2014/main" id="{D200C4D8-950A-42A1-A272-1CDB641BBD7B}"/>
                </a:ext>
              </a:extLst>
            </p:cNvPr>
            <p:cNvSpPr/>
            <p:nvPr/>
          </p:nvSpPr>
          <p:spPr bwMode="auto">
            <a:xfrm>
              <a:off x="750559" y="2750724"/>
              <a:ext cx="10129421" cy="237851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BDBD197-776A-4AA8-A5AE-873266F6750A}"/>
                </a:ext>
              </a:extLst>
            </p:cNvPr>
            <p:cNvSpPr/>
            <p:nvPr/>
          </p:nvSpPr>
          <p:spPr>
            <a:xfrm>
              <a:off x="834500" y="2388074"/>
              <a:ext cx="10129421" cy="2683267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823301" y="3999521"/>
            <a:ext cx="9971316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zh-CN" alt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        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隨後，國家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確立了社會主義市場經濟體制的改革目標和基本框架</a:t>
            </a:r>
            <a:r>
              <a:rPr lang="zh-CN" altLang="en-US" sz="2800" kern="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kern="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推出</a:t>
            </a:r>
            <a:r>
              <a:rPr lang="zh-CN" altLang="en-US" sz="2800" kern="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一系列</a:t>
            </a:r>
            <a:r>
              <a:rPr lang="zh-CN" altLang="en-US" sz="2800" kern="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加快改革和發展的措施，推動以國有企業為重點的經濟體制改革向縱深領域拓展，擴大開放，構建全方位對外開放格局</a:t>
            </a:r>
            <a:r>
              <a:rPr lang="zh-CN" altLang="en-US" sz="2800" kern="0" dirty="0">
                <a:latin typeface="DFKai-SB" panose="03000509000000000000" pitchFamily="65" charset="-120"/>
                <a:ea typeface="DFKai-SB" panose="03000509000000000000" pitchFamily="65" charset="-120"/>
                <a:cs typeface="+mn-ea"/>
              </a:rPr>
              <a:t>，保證了總體小康目標的基本實現。</a:t>
            </a:r>
          </a:p>
        </p:txBody>
      </p:sp>
    </p:spTree>
    <p:extLst>
      <p:ext uri="{BB962C8B-B14F-4D97-AF65-F5344CB8AC3E}">
        <p14:creationId xmlns:p14="http://schemas.microsoft.com/office/powerpoint/2010/main" val="36203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C669C82-6C56-4CB6-A602-9C6398765285}"/>
              </a:ext>
            </a:extLst>
          </p:cNvPr>
          <p:cNvSpPr/>
          <p:nvPr/>
        </p:nvSpPr>
        <p:spPr>
          <a:xfrm>
            <a:off x="1359540" y="3104089"/>
            <a:ext cx="9707053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0902B17-74FD-4204-B780-0A3258412B9C}"/>
              </a:ext>
            </a:extLst>
          </p:cNvPr>
          <p:cNvGrpSpPr/>
          <p:nvPr/>
        </p:nvGrpSpPr>
        <p:grpSpPr>
          <a:xfrm>
            <a:off x="434042" y="1382445"/>
            <a:ext cx="6731529" cy="5162733"/>
            <a:chOff x="750559" y="2388073"/>
            <a:chExt cx="10213362" cy="307246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D200C4D8-950A-42A1-A272-1CDB641BBD7B}"/>
                </a:ext>
              </a:extLst>
            </p:cNvPr>
            <p:cNvSpPr/>
            <p:nvPr/>
          </p:nvSpPr>
          <p:spPr bwMode="auto">
            <a:xfrm>
              <a:off x="750559" y="2750724"/>
              <a:ext cx="10129421" cy="2378518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BDBD197-776A-4AA8-A5AE-873266F6750A}"/>
                </a:ext>
              </a:extLst>
            </p:cNvPr>
            <p:cNvSpPr/>
            <p:nvPr/>
          </p:nvSpPr>
          <p:spPr>
            <a:xfrm>
              <a:off x="834500" y="2388073"/>
              <a:ext cx="10129421" cy="307246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AF4FDD3-7AF6-48FF-BE63-37CF4529D665}"/>
                </a:ext>
              </a:extLst>
            </p:cNvPr>
            <p:cNvSpPr txBox="1"/>
            <p:nvPr/>
          </p:nvSpPr>
          <p:spPr>
            <a:xfrm>
              <a:off x="1056493" y="2493093"/>
              <a:ext cx="9707054" cy="2798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1992</a:t>
              </a:r>
              <a:r>
                <a:rPr lang="zh-CN" altLang="en-US" sz="2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年，國家正式確定經濟體制改革的目標是建立社會主義市場經濟體制。經濟體制改革的核心是處理好計劃與市場的關係，使市場在國家宏觀調控下對資源配置起基礎性作用。</a:t>
              </a:r>
              <a:endPara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 hangingPunct="0">
                <a:lnSpc>
                  <a:spcPct val="120000"/>
                </a:lnSpc>
              </a:pPr>
              <a:r>
                <a:rPr lang="zh-CN" altLang="en-US" sz="28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社會主義市場經濟既有市場經濟的共性，又有自己的特徵：堅持公有制的主體地位，以共同富裕為根本目標，實行科學的宏觀調控。</a:t>
              </a:r>
            </a:p>
          </p:txBody>
        </p:sp>
      </p:grpSp>
      <p:sp>
        <p:nvSpPr>
          <p:cNvPr id="25" name="标题 1">
            <a:extLst>
              <a:ext uri="{FF2B5EF4-FFF2-40B4-BE49-F238E27FC236}">
                <a16:creationId xmlns:a16="http://schemas.microsoft.com/office/drawing/2014/main" id="{42212052-C284-47C6-BE15-C87F3B558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25" y="349972"/>
            <a:ext cx="9924605" cy="6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採取建立社會主義市場經濟體制的重大策略</a:t>
            </a:r>
            <a:endParaRPr kumimoji="0" lang="zh-TW" altLang="en-US" sz="3600" b="1" i="0" u="none" strike="noStrike" kern="0" cap="none" spc="300" normalizeH="0" baseline="0" noProof="0" dirty="0">
              <a:ln>
                <a:noFill/>
              </a:ln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592" y="2052910"/>
            <a:ext cx="4116005" cy="22818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68592" y="4385034"/>
            <a:ext cx="4116005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1A608D0-7EE4-4948-BE65-AC90C8920F03}"/>
              </a:ext>
            </a:extLst>
          </p:cNvPr>
          <p:cNvSpPr txBox="1">
            <a:spLocks/>
          </p:cNvSpPr>
          <p:nvPr/>
        </p:nvSpPr>
        <p:spPr>
          <a:xfrm>
            <a:off x="7382240" y="4835451"/>
            <a:ext cx="4288708" cy="10479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CN" sz="11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CN" sz="1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://article.xuexi.cn/articles/video/index.html?art_id=1892714815530139406&amp;read_id=9aef3fc3-e336-4da8-bbba-8aa90feba70c&amp;ref_read_id=74ec279e-ecd1-4705-8516-ed08cdfdcc9b&amp;reco_id=&amp;mod_id=&amp;cid=&amp;source=share&amp;study_style_id=video_default</a:t>
            </a:r>
            <a:endParaRPr lang="zh-CN" altLang="en-US" sz="11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3" name="组合 8">
            <a:extLst>
              <a:ext uri="{FF2B5EF4-FFF2-40B4-BE49-F238E27FC236}">
                <a16:creationId xmlns:a16="http://schemas.microsoft.com/office/drawing/2014/main" id="{D9FE5FBB-4166-4689-8092-CD5FCF979BC3}"/>
              </a:ext>
            </a:extLst>
          </p:cNvPr>
          <p:cNvGrpSpPr/>
          <p:nvPr/>
        </p:nvGrpSpPr>
        <p:grpSpPr>
          <a:xfrm>
            <a:off x="7908207" y="1330424"/>
            <a:ext cx="611572" cy="600552"/>
            <a:chOff x="8956942" y="3371688"/>
            <a:chExt cx="783725" cy="769603"/>
          </a:xfrm>
        </p:grpSpPr>
        <p:grpSp>
          <p:nvGrpSpPr>
            <p:cNvPr id="14" name="组合 9">
              <a:extLst>
                <a:ext uri="{FF2B5EF4-FFF2-40B4-BE49-F238E27FC236}">
                  <a16:creationId xmlns:a16="http://schemas.microsoft.com/office/drawing/2014/main" id="{A61C8FDC-C924-4A8F-842E-AE2EA453A7D1}"/>
                </a:ext>
              </a:extLst>
            </p:cNvPr>
            <p:cNvGrpSpPr/>
            <p:nvPr/>
          </p:nvGrpSpPr>
          <p:grpSpPr>
            <a:xfrm>
              <a:off x="8956942" y="3371688"/>
              <a:ext cx="783725" cy="769603"/>
              <a:chOff x="8575498" y="2572853"/>
              <a:chExt cx="718729" cy="905135"/>
            </a:xfrm>
          </p:grpSpPr>
          <p:sp>
            <p:nvSpPr>
              <p:cNvPr id="21" name="Freeform 217">
                <a:extLst>
                  <a:ext uri="{FF2B5EF4-FFF2-40B4-BE49-F238E27FC236}">
                    <a16:creationId xmlns:a16="http://schemas.microsoft.com/office/drawing/2014/main" id="{BCCC3B57-CD36-4986-898E-9BCBC40B2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498" y="257285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>
                  <a:alpha val="13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2" name="Freeform 217">
                <a:extLst>
                  <a:ext uri="{FF2B5EF4-FFF2-40B4-BE49-F238E27FC236}">
                    <a16:creationId xmlns:a16="http://schemas.microsoft.com/office/drawing/2014/main" id="{E7DA7B43-9E5B-4DE6-8972-AE7006953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164" y="2655663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351C5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550884E4-6B65-4419-9BC4-A3F8D9B5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9459" y="2627958"/>
                <a:ext cx="627063" cy="822325"/>
              </a:xfrm>
              <a:custGeom>
                <a:avLst/>
                <a:gdLst>
                  <a:gd name="T0" fmla="*/ 309 w 395"/>
                  <a:gd name="T1" fmla="*/ 0 h 518"/>
                  <a:gd name="T2" fmla="*/ 0 w 395"/>
                  <a:gd name="T3" fmla="*/ 0 h 518"/>
                  <a:gd name="T4" fmla="*/ 0 w 395"/>
                  <a:gd name="T5" fmla="*/ 518 h 518"/>
                  <a:gd name="T6" fmla="*/ 395 w 395"/>
                  <a:gd name="T7" fmla="*/ 518 h 518"/>
                  <a:gd name="T8" fmla="*/ 395 w 395"/>
                  <a:gd name="T9" fmla="*/ 86 h 518"/>
                  <a:gd name="T10" fmla="*/ 309 w 395"/>
                  <a:gd name="T11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5" h="518">
                    <a:moveTo>
                      <a:pt x="309" y="0"/>
                    </a:moveTo>
                    <a:lnTo>
                      <a:pt x="0" y="0"/>
                    </a:lnTo>
                    <a:lnTo>
                      <a:pt x="0" y="518"/>
                    </a:lnTo>
                    <a:lnTo>
                      <a:pt x="395" y="518"/>
                    </a:lnTo>
                    <a:lnTo>
                      <a:pt x="395" y="86"/>
                    </a:ln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218">
                <a:extLst>
                  <a:ext uri="{FF2B5EF4-FFF2-40B4-BE49-F238E27FC236}">
                    <a16:creationId xmlns:a16="http://schemas.microsoft.com/office/drawing/2014/main" id="{E76CB911-4CFA-4998-8351-BA86B2389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8721" y="2607320"/>
                <a:ext cx="195263" cy="196850"/>
              </a:xfrm>
              <a:custGeom>
                <a:avLst/>
                <a:gdLst>
                  <a:gd name="T0" fmla="*/ 0 w 123"/>
                  <a:gd name="T1" fmla="*/ 0 h 124"/>
                  <a:gd name="T2" fmla="*/ 0 w 123"/>
                  <a:gd name="T3" fmla="*/ 124 h 124"/>
                  <a:gd name="T4" fmla="*/ 123 w 123"/>
                  <a:gd name="T5" fmla="*/ 124 h 124"/>
                  <a:gd name="T6" fmla="*/ 0 w 123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" h="124">
                    <a:moveTo>
                      <a:pt x="0" y="0"/>
                    </a:moveTo>
                    <a:lnTo>
                      <a:pt x="0" y="124"/>
                    </a:lnTo>
                    <a:lnTo>
                      <a:pt x="123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7F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5" name="组合 10">
              <a:extLst>
                <a:ext uri="{FF2B5EF4-FFF2-40B4-BE49-F238E27FC236}">
                  <a16:creationId xmlns:a16="http://schemas.microsoft.com/office/drawing/2014/main" id="{1A127795-AFEB-49B7-B28C-2D14CF8767E5}"/>
                </a:ext>
              </a:extLst>
            </p:cNvPr>
            <p:cNvGrpSpPr/>
            <p:nvPr/>
          </p:nvGrpSpPr>
          <p:grpSpPr>
            <a:xfrm>
              <a:off x="9163801" y="3580795"/>
              <a:ext cx="417426" cy="417425"/>
              <a:chOff x="8440738" y="3594100"/>
              <a:chExt cx="554038" cy="554037"/>
            </a:xfrm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9B3A715E-3078-4655-A6F1-156A3E4A8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3594100"/>
                <a:ext cx="554038" cy="554037"/>
              </a:xfrm>
              <a:custGeom>
                <a:avLst/>
                <a:gdLst>
                  <a:gd name="T0" fmla="*/ 132 w 144"/>
                  <a:gd name="T1" fmla="*/ 0 h 144"/>
                  <a:gd name="T2" fmla="*/ 12 w 144"/>
                  <a:gd name="T3" fmla="*/ 0 h 144"/>
                  <a:gd name="T4" fmla="*/ 0 w 144"/>
                  <a:gd name="T5" fmla="*/ 12 h 144"/>
                  <a:gd name="T6" fmla="*/ 0 w 144"/>
                  <a:gd name="T7" fmla="*/ 132 h 144"/>
                  <a:gd name="T8" fmla="*/ 12 w 144"/>
                  <a:gd name="T9" fmla="*/ 144 h 144"/>
                  <a:gd name="T10" fmla="*/ 132 w 144"/>
                  <a:gd name="T11" fmla="*/ 144 h 144"/>
                  <a:gd name="T12" fmla="*/ 144 w 144"/>
                  <a:gd name="T13" fmla="*/ 132 h 144"/>
                  <a:gd name="T14" fmla="*/ 144 w 144"/>
                  <a:gd name="T15" fmla="*/ 12 h 144"/>
                  <a:gd name="T16" fmla="*/ 132 w 144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4" h="144">
                    <a:moveTo>
                      <a:pt x="13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9"/>
                      <a:pt x="5" y="144"/>
                      <a:pt x="12" y="144"/>
                    </a:cubicBezTo>
                    <a:cubicBezTo>
                      <a:pt x="132" y="144"/>
                      <a:pt x="132" y="144"/>
                      <a:pt x="132" y="144"/>
                    </a:cubicBezTo>
                    <a:cubicBezTo>
                      <a:pt x="139" y="144"/>
                      <a:pt x="144" y="139"/>
                      <a:pt x="144" y="132"/>
                    </a:cubicBezTo>
                    <a:cubicBezTo>
                      <a:pt x="144" y="12"/>
                      <a:pt x="144" y="12"/>
                      <a:pt x="144" y="12"/>
                    </a:cubicBezTo>
                    <a:cubicBezTo>
                      <a:pt x="144" y="5"/>
                      <a:pt x="139" y="0"/>
                      <a:pt x="132" y="0"/>
                    </a:cubicBezTo>
                    <a:close/>
                  </a:path>
                </a:pathLst>
              </a:cu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ECDC8086-CB35-49A3-BF41-43EE782F1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1699" y="3807141"/>
                <a:ext cx="204980" cy="235421"/>
              </a:xfrm>
              <a:custGeom>
                <a:avLst/>
                <a:gdLst>
                  <a:gd name="T0" fmla="*/ 0 w 101"/>
                  <a:gd name="T1" fmla="*/ 58 h 116"/>
                  <a:gd name="T2" fmla="*/ 0 w 101"/>
                  <a:gd name="T3" fmla="*/ 0 h 116"/>
                  <a:gd name="T4" fmla="*/ 50 w 101"/>
                  <a:gd name="T5" fmla="*/ 29 h 116"/>
                  <a:gd name="T6" fmla="*/ 101 w 101"/>
                  <a:gd name="T7" fmla="*/ 58 h 116"/>
                  <a:gd name="T8" fmla="*/ 50 w 101"/>
                  <a:gd name="T9" fmla="*/ 87 h 116"/>
                  <a:gd name="T10" fmla="*/ 0 w 101"/>
                  <a:gd name="T11" fmla="*/ 116 h 116"/>
                  <a:gd name="T12" fmla="*/ 0 w 101"/>
                  <a:gd name="T13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16">
                    <a:moveTo>
                      <a:pt x="0" y="58"/>
                    </a:moveTo>
                    <a:lnTo>
                      <a:pt x="0" y="0"/>
                    </a:lnTo>
                    <a:lnTo>
                      <a:pt x="50" y="29"/>
                    </a:lnTo>
                    <a:lnTo>
                      <a:pt x="101" y="58"/>
                    </a:lnTo>
                    <a:lnTo>
                      <a:pt x="50" y="87"/>
                    </a:lnTo>
                    <a:lnTo>
                      <a:pt x="0" y="116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chemeClr val="bg1"/>
              </a:solidFill>
              <a:ln w="3175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Line 7">
                <a:extLst>
                  <a:ext uri="{FF2B5EF4-FFF2-40B4-BE49-F238E27FC236}">
                    <a16:creationId xmlns:a16="http://schemas.microsoft.com/office/drawing/2014/main" id="{D0853CCD-4000-4747-B9A0-521867F8B7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0738" y="3732213"/>
                <a:ext cx="554038" cy="0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C5EADCF7-0787-49D9-8C3D-46445A53C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4588" y="3594100"/>
                <a:ext cx="92075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Line 9">
                <a:extLst>
                  <a:ext uri="{FF2B5EF4-FFF2-40B4-BE49-F238E27FC236}">
                    <a16:creationId xmlns:a16="http://schemas.microsoft.com/office/drawing/2014/main" id="{990BE943-6FEA-4279-92BD-45637EF78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578850" y="3594100"/>
                <a:ext cx="93663" cy="138112"/>
              </a:xfrm>
              <a:prstGeom prst="line">
                <a:avLst/>
              </a:prstGeom>
              <a:noFill/>
              <a:ln w="317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5DDF38B9-DADC-4895-9C50-3442EA4FA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766" y="1428976"/>
            <a:ext cx="3225339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0" algn="ctr">
              <a:spcBef>
                <a:spcPct val="0"/>
              </a:spcBef>
              <a:buNone/>
            </a:pPr>
            <a:r>
              <a:rPr lang="zh-TW" altLang="en-US" sz="2800" b="1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鄧小平南方講話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3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C669C82-6C56-4CB6-A602-9C6398765285}"/>
              </a:ext>
            </a:extLst>
          </p:cNvPr>
          <p:cNvSpPr/>
          <p:nvPr/>
        </p:nvSpPr>
        <p:spPr>
          <a:xfrm>
            <a:off x="1359540" y="3104089"/>
            <a:ext cx="9707053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6D4E63E-0FED-445C-8D55-CC5590CA7B00}"/>
              </a:ext>
            </a:extLst>
          </p:cNvPr>
          <p:cNvGrpSpPr/>
          <p:nvPr/>
        </p:nvGrpSpPr>
        <p:grpSpPr>
          <a:xfrm>
            <a:off x="706556" y="1240896"/>
            <a:ext cx="10571044" cy="5214332"/>
            <a:chOff x="350799" y="1968850"/>
            <a:chExt cx="10756191" cy="403219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82347A52-ABEF-40AC-B518-B9DAAB2DDA0A}"/>
                </a:ext>
              </a:extLst>
            </p:cNvPr>
            <p:cNvSpPr/>
            <p:nvPr/>
          </p:nvSpPr>
          <p:spPr bwMode="auto">
            <a:xfrm>
              <a:off x="350799" y="2750724"/>
              <a:ext cx="10621574" cy="3003691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D987108-D786-41E4-8189-45A0D7637A57}"/>
                </a:ext>
              </a:extLst>
            </p:cNvPr>
            <p:cNvSpPr/>
            <p:nvPr/>
          </p:nvSpPr>
          <p:spPr>
            <a:xfrm>
              <a:off x="350799" y="1968850"/>
              <a:ext cx="10756191" cy="403219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AF4FDD3-7AF6-48FF-BE63-37CF4529D665}"/>
                </a:ext>
              </a:extLst>
            </p:cNvPr>
            <p:cNvSpPr txBox="1"/>
            <p:nvPr/>
          </p:nvSpPr>
          <p:spPr>
            <a:xfrm>
              <a:off x="682631" y="2051224"/>
              <a:ext cx="10289741" cy="33201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30000"/>
                </a:lnSpc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社會主義市場經濟體制改革目標確立以後，全國上下積極性高漲，經濟快速發展，各地出現</a:t>
              </a:r>
              <a:r>
                <a:rPr kumimoji="0" lang="zh-CN" altLang="en-US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了辦公司熱。同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時，一些地方和部門出現片面追求高速度的現象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以致出現了經濟過熱現象。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 hangingPunct="0">
                <a:lnSpc>
                  <a:spcPct val="130000"/>
                </a:lnSpc>
              </a:pP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針對這些情況，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國家採取符合實際的財政政策和貨幣政策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。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1996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中國經濟成功實現從發展過快到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高增長、低通脹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的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軟著陸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，避免了經濟的大起大落。</a:t>
              </a:r>
              <a:endParaRPr lang="zh-CN" altLang="en-US" sz="3000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C6EA620E-857B-4EA0-9554-92CAE3B5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750" y="410620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kern="0" spc="3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採取加強宏觀調控的措施</a:t>
            </a:r>
            <a:endParaRPr lang="zh-TW" altLang="en-US" sz="3600" b="1" kern="0" spc="3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  <a:p>
            <a:pPr algn="ctr"/>
            <a:endParaRPr kumimoji="0" lang="zh-TW" altLang="en-US" sz="2800" b="1" i="0" u="none" strike="noStrike" kern="0" cap="none" spc="300" normalizeH="0" baseline="0" noProof="0" dirty="0">
              <a:ln>
                <a:noFill/>
              </a:ln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64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10626A1-E922-4A1B-98D8-D7D46C171C44}"/>
              </a:ext>
            </a:extLst>
          </p:cNvPr>
          <p:cNvSpPr txBox="1">
            <a:spLocks/>
          </p:cNvSpPr>
          <p:nvPr/>
        </p:nvSpPr>
        <p:spPr>
          <a:xfrm>
            <a:off x="682306" y="1232334"/>
            <a:ext cx="10776591" cy="47459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宏觀調控是指國家按預定目標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通過各種宏觀經濟政策、經濟法規</a:t>
            </a:r>
            <a:r>
              <a:rPr lang="zh-CN" altLang="en-US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等，對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市場經濟的運行從總量上和結構上進行調節、控制的活動。宏觀調控的主要任務，是保持經濟總量平衡，抑制通貨膨脹，促進重大經濟結構優化，實現經濟穩定增長。</a:t>
            </a:r>
            <a:endParaRPr lang="en-US" altLang="zh-CN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endParaRPr lang="en-US" altLang="zh-CN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r>
              <a:rPr lang="en-US" altLang="zh-CN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世紀</a:t>
            </a:r>
            <a:r>
              <a:rPr lang="en-US" altLang="zh-CN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90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年代國家實施的宏觀調控，除了採取必要的行政手段外，主要著眼於運用經濟、法律手段。通過這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些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涉及價格、稅收、財政、金融、外貿、投資等多個領域的整體性改革，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使到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以市場為基礎的國家宏觀調控新體系</a:t>
            </a:r>
            <a:r>
              <a:rPr lang="zh-TW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得以</a:t>
            </a:r>
            <a:r>
              <a:rPr lang="zh-CN" altLang="en-US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基本建立。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E4664A-8AEB-4E4E-925D-BE4C73911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732" y="398015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宏觀調控</a:t>
            </a:r>
          </a:p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14" y="265116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3AFFB52-2616-4E15-A85F-9D98F18A2E7D}"/>
              </a:ext>
            </a:extLst>
          </p:cNvPr>
          <p:cNvSpPr/>
          <p:nvPr/>
        </p:nvSpPr>
        <p:spPr>
          <a:xfrm>
            <a:off x="1661715" y="2917961"/>
            <a:ext cx="9056068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6A61061-F852-4A13-8287-20B3DDA50A10}"/>
              </a:ext>
            </a:extLst>
          </p:cNvPr>
          <p:cNvGrpSpPr/>
          <p:nvPr/>
        </p:nvGrpSpPr>
        <p:grpSpPr>
          <a:xfrm>
            <a:off x="1463753" y="1707629"/>
            <a:ext cx="9953144" cy="3901319"/>
            <a:chOff x="820693" y="2865464"/>
            <a:chExt cx="10237163" cy="450274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639C90A0-DB55-41E8-B5CD-AFEF9F47B2CE}"/>
                </a:ext>
              </a:extLst>
            </p:cNvPr>
            <p:cNvSpPr/>
            <p:nvPr/>
          </p:nvSpPr>
          <p:spPr bwMode="auto">
            <a:xfrm>
              <a:off x="820693" y="2959487"/>
              <a:ext cx="10067158" cy="2557340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339999D-CA3C-4841-AEF8-BBE2558BEDFC}"/>
                </a:ext>
              </a:extLst>
            </p:cNvPr>
            <p:cNvSpPr/>
            <p:nvPr/>
          </p:nvSpPr>
          <p:spPr>
            <a:xfrm>
              <a:off x="863107" y="2865464"/>
              <a:ext cx="10194749" cy="4502746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A6167160-A7A6-4682-AEFD-CE0954020933}"/>
                </a:ext>
              </a:extLst>
            </p:cNvPr>
            <p:cNvSpPr txBox="1"/>
            <p:nvPr/>
          </p:nvSpPr>
          <p:spPr>
            <a:xfrm>
              <a:off x="863108" y="2865464"/>
              <a:ext cx="10083060" cy="3699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      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針對農業管理體制和產業結構與市場經濟不相適應的問題，我國對農業結構實施戰略性調整</a:t>
              </a:r>
              <a:r>
                <a:rPr lang="zh-CN" altLang="en-US" sz="32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，提出土地承包期再延長</a:t>
              </a:r>
              <a:r>
                <a:rPr lang="en-US" altLang="zh-CN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30</a:t>
              </a:r>
              <a:r>
                <a:rPr lang="zh-CN" alt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zh-CN" altLang="en-US" sz="32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的政策，加大扶貧力度，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建立以家庭承包經營為基礎，適應發展社會主義市場經濟要求的農村經濟體制</a:t>
              </a:r>
              <a:r>
                <a:rPr lang="zh-CN" altLang="en-US" sz="3200" dirty="0">
                  <a:solidFill>
                    <a:prstClr val="black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。</a:t>
              </a:r>
              <a:endParaRPr lang="en-US" altLang="zh-CN" sz="32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42CAA94D-21A5-4322-82D4-B9D5FE34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865187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全面推進農村改革</a:t>
            </a:r>
            <a:endParaRPr kumimoji="0" lang="zh-TW" altLang="en-US" sz="3600" b="1" i="0" u="none" strike="noStrike" kern="0" cap="none" spc="300" normalizeH="0" baseline="0" noProof="0" dirty="0">
              <a:ln>
                <a:noFill/>
              </a:ln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  <a:p>
            <a:pPr algn="ctr"/>
            <a:endParaRPr kumimoji="0" lang="zh-TW" altLang="en-US" sz="2800" b="1" i="0" u="none" strike="noStrike" kern="0" cap="none" spc="300" normalizeH="0" baseline="0" noProof="0" dirty="0">
              <a:ln>
                <a:noFill/>
              </a:ln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8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5D96EE71-8D02-4337-BCFE-81F16AD9BFC7}"/>
              </a:ext>
            </a:extLst>
          </p:cNvPr>
          <p:cNvSpPr/>
          <p:nvPr/>
        </p:nvSpPr>
        <p:spPr>
          <a:xfrm>
            <a:off x="1661715" y="2917961"/>
            <a:ext cx="9056068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D161E2-26AD-4661-86C4-A88F216D616F}"/>
              </a:ext>
            </a:extLst>
          </p:cNvPr>
          <p:cNvGrpSpPr/>
          <p:nvPr/>
        </p:nvGrpSpPr>
        <p:grpSpPr>
          <a:xfrm>
            <a:off x="718534" y="1414914"/>
            <a:ext cx="10822158" cy="5121838"/>
            <a:chOff x="677715" y="2196404"/>
            <a:chExt cx="10916837" cy="3328528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40BFE0B8-DEE7-43D4-9E2A-51F0474A591E}"/>
                </a:ext>
              </a:extLst>
            </p:cNvPr>
            <p:cNvSpPr/>
            <p:nvPr/>
          </p:nvSpPr>
          <p:spPr bwMode="auto">
            <a:xfrm>
              <a:off x="677715" y="2537513"/>
              <a:ext cx="10754934" cy="2987419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CF2390B-F296-4348-A2E8-8AC26C4314A6}"/>
                </a:ext>
              </a:extLst>
            </p:cNvPr>
            <p:cNvSpPr/>
            <p:nvPr/>
          </p:nvSpPr>
          <p:spPr>
            <a:xfrm>
              <a:off x="703310" y="2196404"/>
              <a:ext cx="10891242" cy="3259954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099B14B-61BA-4914-A27E-B73F94E8A090}"/>
                </a:ext>
              </a:extLst>
            </p:cNvPr>
            <p:cNvSpPr txBox="1"/>
            <p:nvPr/>
          </p:nvSpPr>
          <p:spPr>
            <a:xfrm>
              <a:off x="796634" y="2340271"/>
              <a:ext cx="10704592" cy="2972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</a:rPr>
                <a:t>     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1992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年後，國家調整國有經濟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布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局，經濟體制改革進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入整體推進、重點突破階段，著力加強國有經濟的控制力和影響力。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lvl="0" algn="just">
                <a:lnSpc>
                  <a:spcPct val="130000"/>
                </a:lnSpc>
                <a:defRPr/>
              </a:pP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    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這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一階段的國有企業改革圍繞兩條主線展開</a:t>
              </a:r>
              <a:r>
                <a:rPr lang="zh-TW" altLang="en-US" sz="3200" noProof="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：</a:t>
              </a:r>
              <a:r>
                <a:rPr lang="zh-CN" alt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一是在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國有大中型企業開展建立現代企業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管理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制度的試點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；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二是國有小企業進行產權制度改革，主要採取改組、聯合、兼併、股份合作制、租賃、承包經營和出售等多種形式。</a:t>
              </a:r>
            </a:p>
          </p:txBody>
        </p: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81251DE9-51E3-4CE0-8DA8-F95EDD28B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665" y="470552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推進以國有企業為重點的改革</a:t>
            </a:r>
          </a:p>
          <a:p>
            <a:pPr algn="ctr"/>
            <a:endParaRPr kumimoji="0" lang="zh-TW" altLang="en-US" sz="2800" b="1" i="0" u="none" strike="noStrike" kern="0" cap="none" spc="300" normalizeH="0" baseline="0" noProof="0" dirty="0">
              <a:ln>
                <a:noFill/>
              </a:ln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5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F37C65D0-BCC1-4694-9231-2CBC0A19EA41}"/>
              </a:ext>
            </a:extLst>
          </p:cNvPr>
          <p:cNvSpPr txBox="1">
            <a:spLocks/>
          </p:cNvSpPr>
          <p:nvPr/>
        </p:nvSpPr>
        <p:spPr>
          <a:xfrm>
            <a:off x="881646" y="991870"/>
            <a:ext cx="10092871" cy="38785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32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前面視頻引用數</a:t>
            </a:r>
            <a:r>
              <a:rPr lang="zh-TW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據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反映了改革開放取得的成就</a:t>
            </a:r>
            <a:r>
              <a:rPr lang="zh-TW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，為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國家和人民生活帶來很大的變化。</a:t>
            </a:r>
            <a:endParaRPr lang="en-US" altLang="zh-CN" sz="3600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在</a:t>
            </a:r>
            <a:r>
              <a:rPr lang="zh-TW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  <a:sym typeface="宋体" panose="02010600030101010101" pitchFamily="2" charset="-122"/>
              </a:rPr>
              <a:t>「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改革開放概略：發展歷程及相關策略</a:t>
            </a:r>
            <a:r>
              <a:rPr lang="zh-TW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  <a:sym typeface="宋体" panose="02010600030101010101" pitchFamily="2" charset="-122"/>
              </a:rPr>
              <a:t>」這個學習重點，大家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將</a:t>
            </a:r>
            <a:r>
              <a:rPr lang="zh-TW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可</a:t>
            </a:r>
            <a: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  <a:sym typeface="宋体" panose="02010600030101010101" pitchFamily="2" charset="-122"/>
              </a:rPr>
              <a:t>了</a:t>
            </a:r>
            <a:r>
              <a:rPr lang="zh-CN" altLang="en-US" sz="3600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解改革開放的緣起、發展歷程及相關策略。</a:t>
            </a:r>
          </a:p>
        </p:txBody>
      </p:sp>
    </p:spTree>
    <p:extLst>
      <p:ext uri="{BB962C8B-B14F-4D97-AF65-F5344CB8AC3E}">
        <p14:creationId xmlns:p14="http://schemas.microsoft.com/office/powerpoint/2010/main" val="3155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66AEA2D-09C6-4A00-BDF2-76AE89DD2AB3}"/>
              </a:ext>
            </a:extLst>
          </p:cNvPr>
          <p:cNvSpPr txBox="1">
            <a:spLocks/>
          </p:cNvSpPr>
          <p:nvPr/>
        </p:nvSpPr>
        <p:spPr>
          <a:xfrm>
            <a:off x="814269" y="1163749"/>
            <a:ext cx="9973474" cy="45797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現代企業制度的特點是</a:t>
            </a:r>
            <a:r>
              <a:rPr lang="zh-TW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「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產權清晰、權責明確、政企分開、管理科學</a:t>
            </a:r>
            <a:r>
              <a:rPr lang="zh-TW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宋体" panose="02010600030101010101" pitchFamily="2" charset="-122"/>
              </a:rPr>
              <a:t>」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7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1992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年以後，按照現代企業制度的要求，國務院批准了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家企業進行現代企業制度試點，另外還有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2,343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家地方企業進行試點。對試點企業進行了公司制、股份制改造，使企業成為自主經營、自負盈虧、自我發展、自我約束的市場主體。</a:t>
            </a:r>
            <a:endParaRPr lang="en-US" altLang="zh-CN" sz="27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20000"/>
              </a:lnSpc>
              <a:spcBef>
                <a:spcPts val="0"/>
              </a:spcBef>
            </a:pP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2000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年，大多數國有重點企業進行了公司制改革，其中相當一部分在境內外上市。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2000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年，國有及國有控股工業企業實現利潤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2,392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億元，為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1997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en-US" altLang="zh-CN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2.9</a:t>
            </a:r>
            <a:r>
              <a:rPr lang="zh-CN" altLang="en-US" sz="27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倍。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4C61AE-9F31-4E4A-A8C9-E4CF4B29158E}"/>
              </a:ext>
            </a:extLst>
          </p:cNvPr>
          <p:cNvSpPr txBox="1"/>
          <p:nvPr/>
        </p:nvSpPr>
        <p:spPr>
          <a:xfrm>
            <a:off x="814269" y="6114433"/>
            <a:ext cx="8597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資料來源：當代中國</a:t>
            </a:r>
            <a:r>
              <a:rPr lang="zh-CN" altLang="en-US" sz="1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研究所</a:t>
            </a:r>
            <a:r>
              <a:rPr lang="zh-TW" altLang="en-US" sz="1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新中國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北京：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當代中國出版社，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月，第</a:t>
            </a:r>
            <a:r>
              <a:rPr lang="en-US" altLang="zh-CN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229</a:t>
            </a:r>
            <a:r>
              <a:rPr lang="zh-CN" altLang="en-US" sz="16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頁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D8ACA7C-A578-46EE-A080-E15A8E18B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400" y="311085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建立現代企業制度</a:t>
            </a:r>
            <a:endParaRPr lang="en-US" altLang="zh-CN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6" y="311085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EC38CAE-EC2B-4F3B-9F6A-4D23EAE80C71}"/>
              </a:ext>
            </a:extLst>
          </p:cNvPr>
          <p:cNvSpPr/>
          <p:nvPr/>
        </p:nvSpPr>
        <p:spPr>
          <a:xfrm>
            <a:off x="1696647" y="3059814"/>
            <a:ext cx="9056068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5101D4F-F0B9-4E9A-95D9-1B34058924DB}"/>
              </a:ext>
            </a:extLst>
          </p:cNvPr>
          <p:cNvGrpSpPr/>
          <p:nvPr/>
        </p:nvGrpSpPr>
        <p:grpSpPr>
          <a:xfrm>
            <a:off x="846531" y="2125041"/>
            <a:ext cx="10272206" cy="4026376"/>
            <a:chOff x="581919" y="1690860"/>
            <a:chExt cx="10138299" cy="438099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265DD90-05AE-42EF-B667-EA9C5BC6F294}"/>
                </a:ext>
              </a:extLst>
            </p:cNvPr>
            <p:cNvSpPr/>
            <p:nvPr/>
          </p:nvSpPr>
          <p:spPr>
            <a:xfrm>
              <a:off x="581919" y="1732232"/>
              <a:ext cx="10138299" cy="433962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4373CA80-8F10-4F74-A2D4-066AC91F0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060" y="1690860"/>
              <a:ext cx="9750017" cy="432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indent="2921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indent="0" algn="just" hangingPunct="0">
                <a:lnSpc>
                  <a:spcPct val="150000"/>
                </a:lnSpc>
              </a:pPr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   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在實施沿海經濟發展策略的同時，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國家實施沿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邊開放、沿江開放和內陸開放等一系列政策措施。到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20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世紀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90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年代中期，基本形成了「經濟特區一沿海開放城市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—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沿海開放經濟帶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—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沿江和內陸開放城市一沿邊開放城市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」這樣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一個全方位、多層次、寬領域的對外開放格局。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2000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年後，隨著西部大開發等戰略的實施，對外開放進一步向全國腹地擴展。</a:t>
              </a:r>
            </a:p>
          </p:txBody>
        </p:sp>
      </p:grpSp>
      <p:sp>
        <p:nvSpPr>
          <p:cNvPr id="17" name="标题 1">
            <a:extLst>
              <a:ext uri="{FF2B5EF4-FFF2-40B4-BE49-F238E27FC236}">
                <a16:creationId xmlns:a16="http://schemas.microsoft.com/office/drawing/2014/main" id="{D0A4C735-95A4-419B-A011-FE5829D0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625" y="524064"/>
            <a:ext cx="9422090" cy="42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落實對外開放策略，構建全方位對外開放格局</a:t>
            </a:r>
            <a:endParaRPr lang="zh-HK" altLang="en-US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470DCD25-FE55-4BFB-BBF5-03A028324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69" y="1397502"/>
            <a:ext cx="7184217" cy="5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 </a:t>
            </a:r>
            <a:r>
              <a:rPr lang="zh-CN" altLang="en-US" sz="30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全方位、多層次、寬領域的開放格局</a:t>
            </a: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A7CD7A9-55C0-4A7C-BD8D-1D0D7E4E5348}"/>
              </a:ext>
            </a:extLst>
          </p:cNvPr>
          <p:cNvSpPr/>
          <p:nvPr/>
        </p:nvSpPr>
        <p:spPr bwMode="auto">
          <a:xfrm>
            <a:off x="1067318" y="1485529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FC00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18CC1F2-AE8A-432C-993A-20F7581B8DDB}"/>
              </a:ext>
            </a:extLst>
          </p:cNvPr>
          <p:cNvSpPr txBox="1">
            <a:spLocks/>
          </p:cNvSpPr>
          <p:nvPr/>
        </p:nvSpPr>
        <p:spPr>
          <a:xfrm>
            <a:off x="747786" y="1606977"/>
            <a:ext cx="10497157" cy="44506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沿長江城市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2">
              <a:lnSpc>
                <a:spcPct val="13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蕪湖、九江、岳陽、武漢、重慶和三峽庫區。</a:t>
            </a:r>
            <a:endParaRPr lang="en-US" altLang="zh-CN" sz="28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內陸省會城市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2" algn="just">
              <a:lnSpc>
                <a:spcPct val="13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太原、合肥、南昌、鄭州、長沙、成都、貴陽、西安、蘭州、西寧、銀川。</a:t>
            </a:r>
            <a:endParaRPr lang="en-US" altLang="zh-CN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沿邊疆城市</a:t>
            </a:r>
            <a:endParaRPr lang="en-US" altLang="zh-TW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2" algn="just" hangingPunct="0">
              <a:lnSpc>
                <a:spcPct val="13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琿春、綏芬河、黑河、滿洲里、二連浩特、伊寧、塔城、博樂、瑞麗、畹町、河口、憑祥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、興</a:t>
            </a:r>
            <a:r>
              <a:rPr lang="zh-TW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東</a:t>
            </a:r>
            <a:r>
              <a:rPr lang="zh-CN" altLang="en-US" sz="28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70DCD25-FE55-4BFB-BBF5-03A028324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927" y="773730"/>
            <a:ext cx="7901966" cy="41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kern="0" spc="3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1990</a:t>
            </a:r>
            <a:r>
              <a:rPr lang="zh-TW" altLang="en-US" sz="3200" b="1" kern="0" spc="3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年</a:t>
            </a:r>
            <a:r>
              <a:rPr lang="zh-CN" altLang="en-US" sz="3200" b="1" kern="0" spc="3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以後國家陸續</a:t>
            </a:r>
            <a:r>
              <a:rPr lang="zh-TW" altLang="en-US" sz="3200" b="1" kern="0" spc="3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對外開放的城市</a:t>
            </a:r>
            <a:endParaRPr lang="zh-CN" altLang="en-US" sz="3200" b="1" kern="0" spc="3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7" y="223552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35C025AF-72F5-4107-A30B-559A98743912}"/>
              </a:ext>
            </a:extLst>
          </p:cNvPr>
          <p:cNvSpPr/>
          <p:nvPr/>
        </p:nvSpPr>
        <p:spPr>
          <a:xfrm>
            <a:off x="1359540" y="2921284"/>
            <a:ext cx="9707053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D30CAB3-0AF1-4238-9A72-EAAB19B45AED}"/>
              </a:ext>
            </a:extLst>
          </p:cNvPr>
          <p:cNvGrpSpPr/>
          <p:nvPr/>
        </p:nvGrpSpPr>
        <p:grpSpPr>
          <a:xfrm>
            <a:off x="897926" y="2008415"/>
            <a:ext cx="10630279" cy="3554186"/>
            <a:chOff x="724261" y="2324100"/>
            <a:chExt cx="10630279" cy="3554186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D7BC43D-852A-4DB0-BABE-6EB222D13D4F}"/>
                </a:ext>
              </a:extLst>
            </p:cNvPr>
            <p:cNvSpPr/>
            <p:nvPr/>
          </p:nvSpPr>
          <p:spPr bwMode="auto">
            <a:xfrm>
              <a:off x="724261" y="2750724"/>
              <a:ext cx="10414678" cy="2052095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82C7514-DF20-4F68-8708-2F05B5070C89}"/>
                </a:ext>
              </a:extLst>
            </p:cNvPr>
            <p:cNvSpPr/>
            <p:nvPr/>
          </p:nvSpPr>
          <p:spPr>
            <a:xfrm>
              <a:off x="807867" y="2324100"/>
              <a:ext cx="10546673" cy="3554186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B906006-85CE-47BD-A3AE-A29FBA483DFC}"/>
                </a:ext>
              </a:extLst>
            </p:cNvPr>
            <p:cNvSpPr txBox="1"/>
            <p:nvPr/>
          </p:nvSpPr>
          <p:spPr>
            <a:xfrm>
              <a:off x="1004655" y="2571517"/>
              <a:ext cx="10182687" cy="2960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r>
                <a:rPr lang="zh-CN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根據經濟全球化的新趨勢，國家實施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lang="zh-CN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走出去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lang="zh-CN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戰略，</a:t>
              </a:r>
              <a:r>
                <a:rPr kumimoji="0" lang="zh-CN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把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引進來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和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kumimoji="0" lang="zh-CN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走出去</a:t>
              </a:r>
              <a:r>
                <a:rPr lang="zh-TW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kumimoji="0" lang="zh-CN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結合起來，</a:t>
              </a:r>
              <a:r>
                <a:rPr lang="zh-CN" altLang="en-US" sz="3200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充分利用國際國內兩個市場、兩種資源，積極推進以質取勝和市場多元化等戰略措施，促進了開放型經濟的發展。</a:t>
              </a:r>
              <a:endPara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01FB7BF6-DDA5-4E5F-8200-3874B2168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361" y="1169131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3A73984E-96E0-4BA0-AF68-14F4EFEF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337" y="1075937"/>
            <a:ext cx="689540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實施</a:t>
            </a:r>
            <a:r>
              <a:rPr lang="zh-TW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「</a:t>
            </a:r>
            <a:r>
              <a:rPr lang="zh-CN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</a:rPr>
              <a:t>走出去</a:t>
            </a:r>
            <a:r>
              <a:rPr lang="zh-TW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」</a:t>
            </a:r>
            <a:r>
              <a:rPr lang="zh-CN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經濟戰略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A7CD7A9-55C0-4A7C-BD8D-1D0D7E4E5348}"/>
              </a:ext>
            </a:extLst>
          </p:cNvPr>
          <p:cNvSpPr/>
          <p:nvPr/>
        </p:nvSpPr>
        <p:spPr bwMode="auto">
          <a:xfrm>
            <a:off x="910479" y="1206643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FC000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DB11-822E-4C13-9753-96B708F7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540" y="1089377"/>
            <a:ext cx="476492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>
              <a:lnSpc>
                <a:spcPct val="90000"/>
              </a:lnSpc>
              <a:defRPr sz="2800" b="1"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/>
              <a:t>中國加入世界貿易組織</a:t>
            </a:r>
          </a:p>
          <a:p>
            <a:pPr algn="ctr"/>
            <a:endParaRPr lang="en-US" altLang="zh-CN" dirty="0"/>
          </a:p>
          <a:p>
            <a:pPr algn="ctr"/>
            <a:endParaRPr lang="zh-HK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16306BF-FE59-4B99-AAA6-169394A64FB6}"/>
              </a:ext>
            </a:extLst>
          </p:cNvPr>
          <p:cNvSpPr txBox="1"/>
          <p:nvPr/>
        </p:nvSpPr>
        <p:spPr>
          <a:xfrm>
            <a:off x="6323936" y="5271291"/>
            <a:ext cx="54641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</a:t>
            </a:r>
            <a:r>
              <a:rPr lang="zh-CN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ttps://article.xuexi.cn/articles/video/index.html?art_id=9624569443852382528&amp;read_id=4f87234b-d481-4ada-beff-ed717193163f&amp;ref_read_id=9aef3fc3-e336-4da8-bbba-8aa90feba70c&amp;reco_id=&amp;mod_id=&amp;cid=&amp;source=share&amp;study_style_id=video_default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1552D928-9198-4144-972A-093A6C854576}"/>
              </a:ext>
            </a:extLst>
          </p:cNvPr>
          <p:cNvSpPr/>
          <p:nvPr/>
        </p:nvSpPr>
        <p:spPr>
          <a:xfrm>
            <a:off x="2166453" y="457792"/>
            <a:ext cx="8806347" cy="5072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入世</a:t>
            </a:r>
            <a:r>
              <a:rPr lang="zh-TW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之後的改革開放（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2001--2012</a:t>
            </a: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年）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1905DA-D4DC-4E05-90EC-DB98D1DE15A7}"/>
              </a:ext>
            </a:extLst>
          </p:cNvPr>
          <p:cNvSpPr/>
          <p:nvPr/>
        </p:nvSpPr>
        <p:spPr>
          <a:xfrm>
            <a:off x="216335" y="1633890"/>
            <a:ext cx="5760515" cy="456740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03A7CA3-EC45-46E9-B220-F26EB723BF64}"/>
              </a:ext>
            </a:extLst>
          </p:cNvPr>
          <p:cNvSpPr/>
          <p:nvPr/>
        </p:nvSpPr>
        <p:spPr>
          <a:xfrm>
            <a:off x="392152" y="1729042"/>
            <a:ext cx="5584697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10000"/>
              </a:lnSpc>
            </a:pPr>
            <a:r>
              <a:rPr lang="en-US" altLang="zh-TW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2001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日，中國正式成為世界貿易組織</a:t>
            </a:r>
            <a:r>
              <a:rPr lang="zh-TW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成員</a:t>
            </a:r>
            <a:r>
              <a:rPr lang="zh-CN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。加入世界貿易組織是我國改革開放進程中的大事，也是進一步推進對外開放的重要契機。</a:t>
            </a:r>
            <a:endParaRPr lang="en-US" altLang="zh-TW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10000"/>
              </a:lnSpc>
            </a:pPr>
            <a:endParaRPr lang="en-US" altLang="zh-TW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1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入世」之後，國家積極踐行自由貿易理念，全面履行入世承諾，大幅開放市場，實現互利共贏</a:t>
            </a:r>
            <a:r>
              <a:rPr lang="zh-CN" altLang="en-US" sz="28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936" y="1633890"/>
            <a:ext cx="5260319" cy="2895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23936" y="4500115"/>
            <a:ext cx="5260319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556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F0DB11-822E-4C13-9753-96B708F7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79" y="615054"/>
            <a:ext cx="476492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>
              <a:lnSpc>
                <a:spcPct val="90000"/>
              </a:lnSpc>
              <a:defRPr sz="2800" b="1"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200" dirty="0"/>
              <a:t>世界貿易組織</a:t>
            </a:r>
            <a:r>
              <a:rPr lang="zh-TW" altLang="en-US" sz="3200" dirty="0"/>
              <a:t>簡介</a:t>
            </a:r>
            <a:endParaRPr lang="zh-CN" altLang="en-US" sz="3200" dirty="0"/>
          </a:p>
          <a:p>
            <a:pPr algn="ctr"/>
            <a:endParaRPr lang="en-US" altLang="zh-CN" dirty="0"/>
          </a:p>
          <a:p>
            <a:pPr algn="ctr"/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670614" y="1245034"/>
            <a:ext cx="10812326" cy="4177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hangingPunct="0">
              <a:lnSpc>
                <a:spcPct val="110000"/>
              </a:lnSpc>
              <a:spcAft>
                <a:spcPts val="0"/>
              </a:spcAft>
            </a:pPr>
            <a:r>
              <a:rPr lang="en-US" altLang="zh-TW" sz="27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世界貿易組織（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World Trade Organization, WTO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簡稱「世貿」）於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1995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年成立，前身為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1947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年簽訂的關稅及貿易總協定（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General Agreement on Tariffs and Trade, GATT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總部設在瑞士日內瓦。截至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年，世貿共有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164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個會員國。</a:t>
            </a:r>
            <a:endParaRPr lang="en-US" altLang="zh-TW" sz="2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04800" algn="just" hangingPunct="0">
              <a:lnSpc>
                <a:spcPct val="110000"/>
              </a:lnSpc>
              <a:spcAft>
                <a:spcPts val="0"/>
              </a:spcAft>
            </a:pP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中國政府於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1986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月申請恢復我國關貿總協定締約國地位，並開始同締約各方進行談判。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2001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年中國正式成為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世貿的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143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名成員。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1986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年，香港以單獨關稅區身份加入了關貿總協定，並自</a:t>
            </a: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1995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年成為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世貿創始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成員，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r>
              <a:rPr lang="en-US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1997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zh-HK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回歸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祖國</a:t>
            </a:r>
            <a:r>
              <a:rPr lang="zh-TW" altLang="zh-HK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zh-HK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「中國香港」的名義繼續保持其單獨成員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身份</a:t>
            </a:r>
            <a:r>
              <a:rPr lang="zh-TW" altLang="zh-HK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algn="just" hangingPunct="0">
              <a:lnSpc>
                <a:spcPct val="110000"/>
              </a:lnSpc>
              <a:spcAft>
                <a:spcPts val="0"/>
              </a:spcAft>
            </a:pPr>
            <a:r>
              <a:rPr lang="en-US" altLang="zh-CN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世貿的</a:t>
            </a:r>
            <a:r>
              <a:rPr lang="zh-CN" altLang="en-US" sz="24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主要活動：監督多邊貿易協議的執行、主持多邊貿易談判、解決貿易爭端、審議各成員貿易政策、幫助發展中成員提升貿易能力、與國際貨幣基金組織和世界銀行合作參與全球經濟政策的制定</a:t>
            </a:r>
            <a:r>
              <a:rPr lang="zh-CN" altLang="en-US" sz="2400" kern="1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E64C61AE-9F31-4E4A-A8C9-E4CF4B29158E}"/>
              </a:ext>
            </a:extLst>
          </p:cNvPr>
          <p:cNvSpPr txBox="1"/>
          <p:nvPr/>
        </p:nvSpPr>
        <p:spPr>
          <a:xfrm>
            <a:off x="535650" y="5507992"/>
            <a:ext cx="11313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CN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改革開放簡史</a:t>
            </a:r>
            <a:r>
              <a:rPr lang="en-US" altLang="zh-CN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，人民出版社，中國社會科學出版社，第</a:t>
            </a:r>
            <a:r>
              <a:rPr lang="en-US" altLang="zh-CN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130-131</a:t>
            </a: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頁；</a:t>
            </a:r>
            <a:endParaRPr lang="en-US" altLang="zh-CN" sz="1400" dirty="0" smtClean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中華人民共和國外交部網站，</a:t>
            </a:r>
            <a:r>
              <a:rPr lang="en-US" altLang="zh-CN" sz="1400" kern="100" dirty="0" smtClean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https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://</a:t>
            </a:r>
            <a:r>
              <a:rPr lang="en-US" altLang="zh-CN" sz="1400" kern="100" dirty="0" smtClean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www.mfa.gov.cn/web/gjhdq_676201/gjhdqzz_681964/lhg_681966/jbqk_681968/200802/t20080229_9380022.shtml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4" y="165363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461FF9D-BC2A-447A-B641-E21C17D028B2}"/>
              </a:ext>
            </a:extLst>
          </p:cNvPr>
          <p:cNvSpPr/>
          <p:nvPr/>
        </p:nvSpPr>
        <p:spPr>
          <a:xfrm>
            <a:off x="1740391" y="1390770"/>
            <a:ext cx="9824319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1D3963-4ADA-450F-A28F-CA0484394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473" y="1163869"/>
            <a:ext cx="633347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C3103C3-60BC-4D57-9B4E-6A9F49408D7E}"/>
              </a:ext>
            </a:extLst>
          </p:cNvPr>
          <p:cNvGrpSpPr/>
          <p:nvPr/>
        </p:nvGrpSpPr>
        <p:grpSpPr>
          <a:xfrm>
            <a:off x="831780" y="1046979"/>
            <a:ext cx="10228857" cy="2763021"/>
            <a:chOff x="1058233" y="2324100"/>
            <a:chExt cx="9577217" cy="3094829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D592470F-B424-47EC-BB86-77701FF2F581}"/>
                </a:ext>
              </a:extLst>
            </p:cNvPr>
            <p:cNvSpPr/>
            <p:nvPr/>
          </p:nvSpPr>
          <p:spPr bwMode="auto">
            <a:xfrm>
              <a:off x="1058233" y="2750724"/>
              <a:ext cx="9370613" cy="2668205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11905DA-D4DC-4E05-90EC-DB98D1DE15A7}"/>
                </a:ext>
              </a:extLst>
            </p:cNvPr>
            <p:cNvSpPr/>
            <p:nvPr/>
          </p:nvSpPr>
          <p:spPr>
            <a:xfrm>
              <a:off x="1146074" y="2324100"/>
              <a:ext cx="9489376" cy="291161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735E181-64C5-4C2E-91F7-85DCF47C414F}"/>
                </a:ext>
              </a:extLst>
            </p:cNvPr>
            <p:cNvSpPr txBox="1"/>
            <p:nvPr/>
          </p:nvSpPr>
          <p:spPr>
            <a:xfrm>
              <a:off x="1449166" y="2568973"/>
              <a:ext cx="8994085" cy="2259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r>
                <a:rPr lang="en-US" altLang="zh-CN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21</a:t>
              </a:r>
              <a:r>
                <a:rPr lang="zh-CN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世紀初，經過改革開放以來的探索，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我國初步建立起社會主義市場經濟體制，經濟發展總體上保持了較好</a:t>
              </a:r>
              <a:r>
                <a:rPr lang="zh-TW" altLang="en-US" sz="3200" dirty="0" smtClean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的情勢</a:t>
              </a:r>
              <a:r>
                <a:rPr lang="zh-TW" altLang="en-US" sz="32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。但是，社會主義市場經濟體制還存在許多問題，需要推動經濟體制改革加以解決。</a:t>
              </a:r>
              <a:endParaRPr lang="en-US" altLang="zh-CN" sz="3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FB34763D-C2AC-4AB0-BA3D-5F7FDABF5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099" y="331746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完善社會主義市場經濟體制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B2B13AE-066F-40A0-9FA5-4E26774846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3725" y="3972265"/>
            <a:ext cx="1275832" cy="1275832"/>
          </a:xfrm>
          <a:custGeom>
            <a:avLst/>
            <a:gdLst>
              <a:gd name="connsiteX0" fmla="*/ 637916 w 1275832"/>
              <a:gd name="connsiteY0" fmla="*/ 0 h 1275832"/>
              <a:gd name="connsiteX1" fmla="*/ 1275832 w 1275832"/>
              <a:gd name="connsiteY1" fmla="*/ 637916 h 1275832"/>
              <a:gd name="connsiteX2" fmla="*/ 637916 w 1275832"/>
              <a:gd name="connsiteY2" fmla="*/ 1275832 h 1275832"/>
              <a:gd name="connsiteX3" fmla="*/ 0 w 1275832"/>
              <a:gd name="connsiteY3" fmla="*/ 637916 h 1275832"/>
              <a:gd name="connsiteX4" fmla="*/ 637916 w 1275832"/>
              <a:gd name="connsiteY4" fmla="*/ 0 h 127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5832" h="1275832">
                <a:moveTo>
                  <a:pt x="637916" y="0"/>
                </a:moveTo>
                <a:cubicBezTo>
                  <a:pt x="990227" y="0"/>
                  <a:pt x="1275832" y="285605"/>
                  <a:pt x="1275832" y="637916"/>
                </a:cubicBezTo>
                <a:cubicBezTo>
                  <a:pt x="1275832" y="990227"/>
                  <a:pt x="990227" y="1275832"/>
                  <a:pt x="637916" y="1275832"/>
                </a:cubicBezTo>
                <a:cubicBezTo>
                  <a:pt x="285605" y="1275832"/>
                  <a:pt x="0" y="990227"/>
                  <a:pt x="0" y="637916"/>
                </a:cubicBezTo>
                <a:cubicBezTo>
                  <a:pt x="0" y="285605"/>
                  <a:pt x="285605" y="0"/>
                  <a:pt x="637916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1"/>
            </a:solidFill>
          </a:ln>
        </p:spPr>
      </p:pic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6FCAD932-CD6B-48D0-8F93-EACBAD6B2852}"/>
              </a:ext>
            </a:extLst>
          </p:cNvPr>
          <p:cNvSpPr/>
          <p:nvPr/>
        </p:nvSpPr>
        <p:spPr>
          <a:xfrm>
            <a:off x="3373158" y="3935890"/>
            <a:ext cx="6979616" cy="1873379"/>
          </a:xfrm>
          <a:prstGeom prst="wedgeRoundRectCallout">
            <a:avLst>
              <a:gd name="adj1" fmla="val -59588"/>
              <a:gd name="adj2" fmla="val -17700"/>
              <a:gd name="adj3" fmla="val 16667"/>
            </a:avLst>
          </a:prstGeom>
          <a:solidFill>
            <a:srgbClr val="FF3447">
              <a:alpha val="18000"/>
            </a:srgbClr>
          </a:solidFill>
          <a:ln>
            <a:solidFill>
              <a:srgbClr val="FF3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hangingPunct="0">
              <a:lnSpc>
                <a:spcPct val="110000"/>
              </a:lnSpc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社會主義市場經濟存在的主要問題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，例如</a:t>
            </a: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：</a:t>
            </a:r>
            <a:r>
              <a:rPr kumimoji="0" lang="zh-TW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</a:rPr>
              <a:t>經濟結構不合理、分配關係尚未理順、農民收入增長緩慢、就業矛盾突出、資源環境壓力加大、經濟整體競爭力不強。</a:t>
            </a:r>
            <a:endParaRPr lang="zh-CN" altLang="en-US" sz="2600" dirty="0"/>
          </a:p>
        </p:txBody>
      </p:sp>
      <p:sp>
        <p:nvSpPr>
          <p:cNvPr id="6" name="矩形 5"/>
          <p:cNvSpPr/>
          <p:nvPr/>
        </p:nvSpPr>
        <p:spPr>
          <a:xfrm>
            <a:off x="547858" y="5971534"/>
            <a:ext cx="10890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中共中央關於完善社會主義市場經濟體制若干問題的決定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，中華人民共和國中央人民政府網頁。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http://big5.www.gov.cn/gate/big5/www.gov.cn/test/2008-08/13/content_1071062.htm</a:t>
            </a:r>
            <a:endParaRPr lang="zh-HK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7553E19-4C98-4547-B66D-9B2208AD41BA}"/>
              </a:ext>
            </a:extLst>
          </p:cNvPr>
          <p:cNvSpPr/>
          <p:nvPr/>
        </p:nvSpPr>
        <p:spPr>
          <a:xfrm>
            <a:off x="1707450" y="1707673"/>
            <a:ext cx="9450404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B736D28-3F93-4128-A672-76C74D3D3CD2}"/>
              </a:ext>
            </a:extLst>
          </p:cNvPr>
          <p:cNvGrpSpPr/>
          <p:nvPr/>
        </p:nvGrpSpPr>
        <p:grpSpPr>
          <a:xfrm>
            <a:off x="799317" y="1088481"/>
            <a:ext cx="10576254" cy="2041109"/>
            <a:chOff x="670662" y="2372257"/>
            <a:chExt cx="10630612" cy="216483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D9EDF29-672B-4D2B-AE2B-BF75200D234A}"/>
                </a:ext>
              </a:extLst>
            </p:cNvPr>
            <p:cNvSpPr/>
            <p:nvPr/>
          </p:nvSpPr>
          <p:spPr bwMode="auto">
            <a:xfrm>
              <a:off x="670662" y="2647958"/>
              <a:ext cx="10414677" cy="1889129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630A880-1B37-4ACA-AE15-7419EC944903}"/>
                </a:ext>
              </a:extLst>
            </p:cNvPr>
            <p:cNvSpPr/>
            <p:nvPr/>
          </p:nvSpPr>
          <p:spPr>
            <a:xfrm>
              <a:off x="754601" y="2372257"/>
              <a:ext cx="10546673" cy="206146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AE4C2847-9A31-40C1-9BF8-DCD28CE99E1A}"/>
                </a:ext>
              </a:extLst>
            </p:cNvPr>
            <p:cNvSpPr txBox="1"/>
            <p:nvPr/>
          </p:nvSpPr>
          <p:spPr>
            <a:xfrm>
              <a:off x="922852" y="2610040"/>
              <a:ext cx="10096499" cy="1606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zh-TW" altLang="en-US" sz="2800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為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解決經濟問題</a:t>
              </a:r>
              <a:r>
                <a:rPr lang="en-US" altLang="zh-TW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(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見以下參考資料</a:t>
              </a:r>
              <a:r>
                <a:rPr lang="en-US" altLang="zh-TW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)</a:t>
              </a:r>
              <a:r>
                <a:rPr lang="zh-TW" altLang="en-US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，國家在當時提出加快轉變經濟發展方式的戰略任務</a:t>
              </a:r>
              <a:r>
                <a:rPr lang="zh-CN" altLang="en-US" sz="2800" b="0" i="0" dirty="0"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，要求從粗放型增長轉變為集約型增長，</a:t>
              </a:r>
              <a:r>
                <a:rPr lang="zh-CN" altLang="en-US" sz="28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促進</a:t>
              </a:r>
              <a:r>
                <a:rPr lang="zh-CN" altLang="en-US" sz="2800" b="0" i="0" dirty="0"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經濟全面協調可持續發展。</a:t>
              </a:r>
              <a:endPara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66A8DA7-1DE9-481B-90BB-C73D1279B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450" y="329028"/>
            <a:ext cx="752161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endParaRPr lang="zh-CN" altLang="en-US" sz="2400" b="1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  <a:p>
            <a:pPr algn="ctr">
              <a:lnSpc>
                <a:spcPct val="90000"/>
              </a:lnSpc>
            </a:pPr>
            <a:endParaRPr lang="zh-HK" alt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A496BEAA-D749-4146-AFFB-017EC3FC2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495" y="477900"/>
            <a:ext cx="689540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加快轉變經濟發展方式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BE9DB08-2F68-4EC8-9590-505779522599}"/>
              </a:ext>
            </a:extLst>
          </p:cNvPr>
          <p:cNvSpPr/>
          <p:nvPr/>
        </p:nvSpPr>
        <p:spPr bwMode="auto">
          <a:xfrm>
            <a:off x="1156473" y="556481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1DF76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0146" y="4031143"/>
            <a:ext cx="10305015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hangingPunct="0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2003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年我國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國內生產總值（</a:t>
            </a: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GDP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世界的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，但資源消耗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佔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世界的比重，石油為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7.4%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、原煤為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31%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、鋼鐵為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、氧化鋁為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、水泥為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。我國用水總量與美國相當，但</a:t>
            </a: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GDP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僅為美國的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1/8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；消耗每噸標準煤實現的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GDP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僅為世界平均水準的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30%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因此，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高投入、高消耗、低產出的</a:t>
            </a:r>
            <a:r>
              <a:rPr lang="zh-TW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粗放型發展路向，</a:t>
            </a:r>
            <a:r>
              <a:rPr lang="zh-CN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已經不符發展需要。</a:t>
            </a:r>
            <a:endParaRPr lang="zh-HK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E64C61AE-9F31-4E4A-A8C9-E4CF4B29158E}"/>
              </a:ext>
            </a:extLst>
          </p:cNvPr>
          <p:cNvSpPr txBox="1"/>
          <p:nvPr/>
        </p:nvSpPr>
        <p:spPr>
          <a:xfrm>
            <a:off x="920146" y="6166985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粗放型的經濟增長方式應當轉變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CN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中華人民共和國中央人民政府網頁，</a:t>
            </a:r>
            <a:endParaRPr lang="en-US" altLang="zh-TW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2005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TW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http://www.gov.cn/ztzl/2005-10/19/content_79564.htm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27" y="3326440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496BEAA-D749-4146-AFFB-017EC3FC2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71" y="498642"/>
            <a:ext cx="5264694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TW" altLang="en-US" sz="36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粗放型經濟與集約型經濟</a:t>
            </a:r>
            <a:endParaRPr lang="zh-CN" altLang="en-US" sz="3600" b="1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357479"/>
              </p:ext>
            </p:extLst>
          </p:nvPr>
        </p:nvGraphicFramePr>
        <p:xfrm>
          <a:off x="959915" y="1384312"/>
          <a:ext cx="10594560" cy="450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3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0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6371">
                <a:tc>
                  <a:txBody>
                    <a:bodyPr/>
                    <a:lstStyle/>
                    <a:p>
                      <a:r>
                        <a:rPr lang="zh-HK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粗放型經濟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26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指主要依靠增加生產要素的投入，即增加投資、擴大廠房、增加勞動投入等來增加產量。它的基本特徵是依靠增加生產要素量的投入來擴大生產規模，以實現經濟增長。</a:t>
                      </a:r>
                    </a:p>
                    <a:p>
                      <a:pPr algn="just"/>
                      <a:r>
                        <a:rPr lang="zh-TW" altLang="en-US" sz="26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採取這種方式實現經濟增長，消耗較高，成本較高，產品質量難以提高，經濟效益較低。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2304">
                <a:tc>
                  <a:txBody>
                    <a:bodyPr/>
                    <a:lstStyle/>
                    <a:p>
                      <a:r>
                        <a:rPr lang="zh-HK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集約型經濟</a:t>
                      </a:r>
                    </a:p>
                    <a:p>
                      <a:endParaRPr lang="zh-HK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2600" b="0" i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指在生產規模不變的基礎上，採用新技術、新工藝，改進機器設備、加大科技含量等方式來增加產量。它的基本特徵是依靠提高生產要素的質量和利用效率，以實現經濟成長。</a:t>
                      </a:r>
                      <a:endParaRPr lang="en-US" altLang="zh-TW" sz="2600" b="0" i="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just"/>
                      <a:r>
                        <a:rPr lang="zh-TW" altLang="en-US" sz="2600" b="0" i="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採取這種方式實現經濟成長，消耗較低，成本較低，產品質量能不斷提高，經濟效益較高。</a:t>
                      </a:r>
                      <a:endParaRPr lang="zh-HK" altLang="en-US" sz="26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E64C61AE-9F31-4E4A-A8C9-E4CF4B29158E}"/>
              </a:ext>
            </a:extLst>
          </p:cNvPr>
          <p:cNvSpPr txBox="1"/>
          <p:nvPr/>
        </p:nvSpPr>
        <p:spPr>
          <a:xfrm>
            <a:off x="1306839" y="5975810"/>
            <a:ext cx="8648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粗放型經濟和集約型經濟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公職資訊網，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29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http://www.chinagwyw.org/gjgwy/582501.html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3" y="223553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FDC8974-4FEC-48C9-8F71-CFFB438C243B}"/>
              </a:ext>
            </a:extLst>
          </p:cNvPr>
          <p:cNvSpPr/>
          <p:nvPr/>
        </p:nvSpPr>
        <p:spPr>
          <a:xfrm>
            <a:off x="1717030" y="2290997"/>
            <a:ext cx="8933580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7F7B6-CC22-4E3F-8C0C-4CC60E7AD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62" y="355988"/>
            <a:ext cx="8028006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endParaRPr lang="zh-CN" altLang="en-US" sz="2400" b="1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40E88BB-757F-4230-8E81-5C21A2168BCA}"/>
              </a:ext>
            </a:extLst>
          </p:cNvPr>
          <p:cNvGrpSpPr/>
          <p:nvPr/>
        </p:nvGrpSpPr>
        <p:grpSpPr>
          <a:xfrm>
            <a:off x="824804" y="1184521"/>
            <a:ext cx="10256854" cy="2316797"/>
            <a:chOff x="627829" y="2324100"/>
            <a:chExt cx="10194051" cy="2164831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1114D5D-0D68-4D79-AC08-53153DE8A66F}"/>
                </a:ext>
              </a:extLst>
            </p:cNvPr>
            <p:cNvSpPr/>
            <p:nvPr/>
          </p:nvSpPr>
          <p:spPr bwMode="auto">
            <a:xfrm>
              <a:off x="627829" y="2599802"/>
              <a:ext cx="9985115" cy="1889129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45D692-33B6-424E-A402-A851CD78EE88}"/>
                </a:ext>
              </a:extLst>
            </p:cNvPr>
            <p:cNvSpPr/>
            <p:nvPr/>
          </p:nvSpPr>
          <p:spPr>
            <a:xfrm>
              <a:off x="710214" y="2324100"/>
              <a:ext cx="10111666" cy="2061469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EF46FB7-A622-43B3-8132-4F87F2A5FFA1}"/>
                </a:ext>
              </a:extLst>
            </p:cNvPr>
            <p:cNvSpPr txBox="1"/>
            <p:nvPr/>
          </p:nvSpPr>
          <p:spPr>
            <a:xfrm>
              <a:off x="916105" y="2384302"/>
              <a:ext cx="9672769" cy="1984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hangingPunct="0">
                <a:lnSpc>
                  <a:spcPct val="110000"/>
                </a:lnSpc>
              </a:pPr>
              <a:r>
                <a:rPr lang="zh-CN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隨著國有企業股份制、公司制改革步伐加快，國有資產監管體制逐步建立和完善，國有資產保值增值責任得到落實。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國有</a:t>
              </a:r>
              <a:r>
                <a:rPr lang="zh-CN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企</a:t>
              </a:r>
              <a:r>
                <a:rPr lang="zh-TW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業</a:t>
              </a:r>
              <a:r>
                <a:rPr lang="zh-CN" altLang="en-US" sz="30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透過聯合重組，湧現出一批具有國際競爭力的大公司、大企業集團。</a:t>
              </a: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2AC8BF02-60C7-4CFA-890E-3F8B01685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030" y="455100"/>
            <a:ext cx="7966435" cy="58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深化國有企業和國有資產管理體制改革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DD83FCD-F512-45D6-8773-EAF6A2400D86}"/>
              </a:ext>
            </a:extLst>
          </p:cNvPr>
          <p:cNvSpPr/>
          <p:nvPr/>
        </p:nvSpPr>
        <p:spPr bwMode="auto">
          <a:xfrm>
            <a:off x="1120370" y="612467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1DF76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880522" y="4386073"/>
            <a:ext cx="6382362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第二十一集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：國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企改革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團結香港基金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https://www.youtube.com/watch?v=L3EVNJ_SzII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01" y="3657235"/>
            <a:ext cx="1511332" cy="550178"/>
          </a:xfrm>
          <a:prstGeom prst="rect">
            <a:avLst/>
          </a:prstGeom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01" y="4184027"/>
            <a:ext cx="3476570" cy="19685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0601" y="6152598"/>
            <a:ext cx="3476570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826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251CAEB7-562C-4703-ADD1-6547BE28116E}"/>
              </a:ext>
            </a:extLst>
          </p:cNvPr>
          <p:cNvSpPr/>
          <p:nvPr/>
        </p:nvSpPr>
        <p:spPr>
          <a:xfrm>
            <a:off x="3711381" y="278024"/>
            <a:ext cx="4701397" cy="6457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4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改革開放的背景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F7B866E-CD05-4B47-84CB-8F9A59C68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241" y="1044126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需要</a:t>
            </a:r>
            <a:r>
              <a:rPr lang="zh-TW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擺脫國內經濟困境</a:t>
            </a:r>
            <a:endParaRPr lang="zh-CN" altLang="en-US" sz="40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39EBCC9-CDE1-4D46-908D-9ADDCAA75004}"/>
              </a:ext>
            </a:extLst>
          </p:cNvPr>
          <p:cNvGrpSpPr/>
          <p:nvPr/>
        </p:nvGrpSpPr>
        <p:grpSpPr>
          <a:xfrm>
            <a:off x="1404362" y="1822363"/>
            <a:ext cx="9756314" cy="4723551"/>
            <a:chOff x="2139518" y="1845756"/>
            <a:chExt cx="9061026" cy="3525458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D7092F43-D2BA-44C4-9182-3CD330FC40C3}"/>
                </a:ext>
              </a:extLst>
            </p:cNvPr>
            <p:cNvSpPr/>
            <p:nvPr/>
          </p:nvSpPr>
          <p:spPr bwMode="auto">
            <a:xfrm>
              <a:off x="2139518" y="1845756"/>
              <a:ext cx="9061026" cy="3229620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94B4126-2306-4FAE-AACC-C0E9E421DE8B}"/>
                </a:ext>
              </a:extLst>
            </p:cNvPr>
            <p:cNvSpPr/>
            <p:nvPr/>
          </p:nvSpPr>
          <p:spPr>
            <a:xfrm>
              <a:off x="2171952" y="1846964"/>
              <a:ext cx="9028591" cy="3524250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0AB3826-0AC4-4A4C-B295-50F05F0AA99B}"/>
                </a:ext>
              </a:extLst>
            </p:cNvPr>
            <p:cNvSpPr/>
            <p:nvPr/>
          </p:nvSpPr>
          <p:spPr>
            <a:xfrm>
              <a:off x="4071862" y="2057180"/>
              <a:ext cx="4786875" cy="482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600" b="1" kern="0" spc="300" dirty="0">
                  <a:latin typeface="DFKai-SB" panose="03000509000000000000" pitchFamily="65" charset="-120"/>
                  <a:ea typeface="DFKai-SB" panose="03000509000000000000" pitchFamily="65" charset="-120"/>
                  <a:sym typeface="+mn-lt"/>
                </a:rPr>
                <a:t>國家經濟面臨重大問題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226C5B2-B476-4F83-B210-79F220A9AECF}"/>
                </a:ext>
              </a:extLst>
            </p:cNvPr>
            <p:cNvSpPr/>
            <p:nvPr/>
          </p:nvSpPr>
          <p:spPr>
            <a:xfrm>
              <a:off x="2469995" y="2594833"/>
              <a:ext cx="8320652" cy="2715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sz="3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持續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10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年的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「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文化大革命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」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，使中國共產黨、國家和各族人民遭到新中國成立以來的最大挫折和損失。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「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文革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」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內亂直接衝擊和破壞生產建設，造成了巨大物質損失，經濟發展速度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與「文革」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之前的平均速度相比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，明顯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緩慢</a:t>
              </a:r>
              <a:r>
                <a:rPr lang="zh-TW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得多</a:t>
              </a:r>
              <a:r>
                <a:rPr lang="zh-CN" altLang="en-US" sz="3200" kern="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rPr>
                <a:t>，經濟效益大幅度下降。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0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21A46DF-A7B7-47AC-9A24-6CFB7A349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08" y="338566"/>
            <a:ext cx="3835717" cy="4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zh-CN" altLang="en-US" sz="3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統籌城鄉協調發展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9EA9F6-EC93-4041-AD15-E3413A2CD702}"/>
              </a:ext>
            </a:extLst>
          </p:cNvPr>
          <p:cNvSpPr/>
          <p:nvPr/>
        </p:nvSpPr>
        <p:spPr bwMode="auto">
          <a:xfrm>
            <a:off x="802742" y="413012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1DF76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445238"/>
              </p:ext>
            </p:extLst>
          </p:nvPr>
        </p:nvGraphicFramePr>
        <p:xfrm>
          <a:off x="941307" y="3429125"/>
          <a:ext cx="10640518" cy="26168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72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8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2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多予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2400" b="0" i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加大對農業的投入，加強農村基礎設施建設，推動農業科技進步，為農民增收創造條件</a:t>
                      </a:r>
                      <a:r>
                        <a:rPr lang="zh-TW" altLang="en-US" sz="2400" b="0" i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2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少取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在鞏固現有成果的基礎上，逐步取消不應由農民承擔的稅費負擔，創造條件最終實現城鄉稅制的統一</a:t>
                      </a: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2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放活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放開農民手腳，搞活農村經濟，通過深化農村經營體制改革，激發農民自主創業增收的積極性</a:t>
                      </a:r>
                      <a:r>
                        <a:rPr lang="zh-TW" altLang="en-US" sz="24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lang="zh-HK" altLang="en-US" sz="2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文本框 9">
            <a:extLst>
              <a:ext uri="{FF2B5EF4-FFF2-40B4-BE49-F238E27FC236}">
                <a16:creationId xmlns:a16="http://schemas.microsoft.com/office/drawing/2014/main" id="{E64C61AE-9F31-4E4A-A8C9-E4CF4B29158E}"/>
              </a:ext>
            </a:extLst>
          </p:cNvPr>
          <p:cNvSpPr txBox="1"/>
          <p:nvPr/>
        </p:nvSpPr>
        <p:spPr>
          <a:xfrm>
            <a:off x="818928" y="6030775"/>
            <a:ext cx="11085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一號文件解讀：要堅持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多予、少取、放活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的方針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新浪網，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2004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http://news.sina.com.cn/c/2004-02-10/15591765676s.shtml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845D692-33B6-424E-A402-A851CD78EE88}"/>
              </a:ext>
            </a:extLst>
          </p:cNvPr>
          <p:cNvSpPr/>
          <p:nvPr/>
        </p:nvSpPr>
        <p:spPr>
          <a:xfrm>
            <a:off x="941307" y="931970"/>
            <a:ext cx="10640518" cy="1785082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7" name="文本框 2">
            <a:extLst>
              <a:ext uri="{FF2B5EF4-FFF2-40B4-BE49-F238E27FC236}">
                <a16:creationId xmlns:a16="http://schemas.microsoft.com/office/drawing/2014/main" id="{E09118BB-8CE0-4239-AA0D-E6D778D74AD3}"/>
              </a:ext>
            </a:extLst>
          </p:cNvPr>
          <p:cNvSpPr txBox="1"/>
          <p:nvPr/>
        </p:nvSpPr>
        <p:spPr>
          <a:xfrm>
            <a:off x="941307" y="884832"/>
            <a:ext cx="105692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zh-CN" altLang="en-US" sz="2400" b="0" i="0" dirty="0">
                <a:solidFill>
                  <a:srgbClr val="333333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城鄉發展不平衡，是制約我國經濟社會發展的突出問題。為促進城鄉協調發展，我國在建設社會主義新農村過程中，堅持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「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多予、少取、放活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  <a:sym typeface="宋体" panose="02010600030101010101" pitchFamily="2" charset="-122"/>
              </a:rPr>
              <a:t>」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的方針</a:t>
            </a:r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（見下文參考資料）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，取消農業稅，增加農民收入，在</a:t>
            </a:r>
            <a:r>
              <a:rPr lang="zh-CN" altLang="en-US" sz="2800" b="0" i="0" dirty="0"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總體上已進入以工促農、以城帶鄉的發展階段</a:t>
            </a:r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07" y="2822154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6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7C807B3-FBB6-4DBC-843D-63280F20AC84}"/>
              </a:ext>
            </a:extLst>
          </p:cNvPr>
          <p:cNvSpPr/>
          <p:nvPr/>
        </p:nvSpPr>
        <p:spPr>
          <a:xfrm>
            <a:off x="1384906" y="1616075"/>
            <a:ext cx="5218636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D8F279F-B344-4087-84F1-9F5F8DCCE1EC}"/>
              </a:ext>
            </a:extLst>
          </p:cNvPr>
          <p:cNvSpPr txBox="1"/>
          <p:nvPr/>
        </p:nvSpPr>
        <p:spPr>
          <a:xfrm>
            <a:off x="993904" y="3183970"/>
            <a:ext cx="8497124" cy="67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HK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取消農業稅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，中華人民共和國中央人民政府網頁，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http://big5.www.gov.cn/gate/big5/www.gov.cn/test/2006-03/06/content_219801.htm</a:t>
            </a:r>
            <a:endParaRPr lang="zh-CN" altLang="en-US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00278" y="54246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HK" altLang="en-US" dirty="0"/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8657" t="16842" r="20343" b="34737"/>
          <a:stretch/>
        </p:blipFill>
        <p:spPr>
          <a:xfrm>
            <a:off x="993904" y="3973483"/>
            <a:ext cx="3625222" cy="210100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402843" y="4412496"/>
            <a:ext cx="4653534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國家對農民由取到予的歷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史性轉變：取消農業稅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endParaRPr lang="en-US" altLang="zh-TW" sz="1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en-US" altLang="zh-TW" sz="1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://video.sina.cn/finance/2021-10-04/detail-iktzqtyt9599476.d.html?oid=3820029017659471&amp;vt=4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845D692-33B6-424E-A402-A851CD78EE88}"/>
              </a:ext>
            </a:extLst>
          </p:cNvPr>
          <p:cNvSpPr/>
          <p:nvPr/>
        </p:nvSpPr>
        <p:spPr>
          <a:xfrm>
            <a:off x="761147" y="1117944"/>
            <a:ext cx="10843420" cy="2011106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CN" altLang="en-US" sz="26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CN" alt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en-US" altLang="zh-CN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CN" alt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CN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CN" altLang="en-US" sz="27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日起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，國家廢止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中華人民共和國農業稅條例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，自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此不再針對農業單獨徵稅，</a:t>
            </a:r>
            <a:r>
              <a: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令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一個在我國存在</a:t>
            </a:r>
            <a:r>
              <a:rPr lang="en-US" altLang="zh-CN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2,600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年的古老稅種宣告終結。農業稅及各種附加收費的取消，扭轉了農民負擔過重的狀況，給億萬農民</a:t>
            </a:r>
            <a:r>
              <a:rPr lang="zh-TW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帶來真正</a:t>
            </a:r>
            <a:r>
              <a:rPr lang="zh-CN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實惠。</a:t>
            </a:r>
            <a:endParaRPr lang="zh-CN" altLang="en-US" sz="27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3904" y="6092643"/>
            <a:ext cx="3625222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65" y="266472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FDD9981-5E80-4919-ABC6-E2F117E4316C}"/>
              </a:ext>
            </a:extLst>
          </p:cNvPr>
          <p:cNvSpPr/>
          <p:nvPr/>
        </p:nvSpPr>
        <p:spPr>
          <a:xfrm>
            <a:off x="7212745" y="2073771"/>
            <a:ext cx="4457133" cy="59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15F3A30-A1CF-4E13-AD38-1AEB1F77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4" y="486255"/>
            <a:ext cx="4950142" cy="5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en-US" altLang="zh-CN" sz="28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 </a:t>
            </a:r>
            <a:r>
              <a:rPr kumimoji="0" lang="zh-CN" altLang="en-US" sz="3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統籌區域協調發展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2D38CB9-E506-441C-A5E9-1CD29D060457}"/>
              </a:ext>
            </a:extLst>
          </p:cNvPr>
          <p:cNvGrpSpPr/>
          <p:nvPr/>
        </p:nvGrpSpPr>
        <p:grpSpPr>
          <a:xfrm>
            <a:off x="703380" y="1562793"/>
            <a:ext cx="10698040" cy="3896872"/>
            <a:chOff x="613487" y="3303214"/>
            <a:chExt cx="8023349" cy="226180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DF149C5-D20E-4C3A-A9E7-13CD4694558B}"/>
                </a:ext>
              </a:extLst>
            </p:cNvPr>
            <p:cNvSpPr/>
            <p:nvPr/>
          </p:nvSpPr>
          <p:spPr>
            <a:xfrm>
              <a:off x="613487" y="3303214"/>
              <a:ext cx="8023349" cy="2261803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3" name="Rectangle 18">
              <a:extLst>
                <a:ext uri="{FF2B5EF4-FFF2-40B4-BE49-F238E27FC236}">
                  <a16:creationId xmlns:a16="http://schemas.microsoft.com/office/drawing/2014/main" id="{C2A3D571-E762-4A9B-BF0D-0A2033081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83" y="3431955"/>
              <a:ext cx="7741757" cy="20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indent="2921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Helvetica" panose="020B0604020202020204" pitchFamily="34" charset="0"/>
                  <a:ea typeface="宋体" panose="02010600030101010101" pitchFamily="2" charset="-122"/>
                  <a:sym typeface="Helvetica" panose="020B0604020202020204" pitchFamily="34" charset="0"/>
                </a:defRPr>
              </a:lvl9pPr>
            </a:lstStyle>
            <a:p>
              <a:pPr indent="0" algn="just">
                <a:lnSpc>
                  <a:spcPct val="130000"/>
                </a:lnSpc>
              </a:pPr>
              <a:r>
                <a:rPr lang="zh-CN" altLang="en-US" sz="2400" dirty="0">
                  <a:solidFill>
                    <a:schemeClr val="tx1"/>
                  </a:solidFill>
                  <a:latin typeface="DFKai-SB" panose="03000509000000000000" pitchFamily="65" charset="-120"/>
                  <a:ea typeface="DFKai-SB" panose="03000509000000000000" pitchFamily="65" charset="-120"/>
                  <a:cs typeface="+mn-ea"/>
                  <a:sym typeface="+mn-lt"/>
                </a:rPr>
                <a:t>    </a:t>
              </a:r>
              <a:r>
                <a:rPr lang="zh-TW" altLang="en-US" sz="2400" dirty="0">
                  <a:solidFill>
                    <a:srgbClr val="333333"/>
                  </a:solidFill>
                  <a:latin typeface="DFKai-SB" panose="03000509000000000000" pitchFamily="65" charset="-120"/>
                  <a:ea typeface="DFKai-SB" panose="03000509000000000000" pitchFamily="65" charset="-120"/>
                </a:rPr>
                <a:t> 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區域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發展不平衡，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是</a:t>
              </a:r>
              <a:r>
                <a:rPr lang="zh-CN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限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制我國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經濟社會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發展的問題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2001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en-US" altLang="zh-TW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3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月</a:t>
              </a:r>
              <a:r>
                <a: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中央政府發表的第十個五年計劃報告，正式提出實施西部大開發的具體部署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en-US" altLang="zh-TW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indent="0" algn="just">
                <a:lnSpc>
                  <a:spcPct val="130000"/>
                </a:lnSpc>
              </a:pP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       與</a:t>
              </a:r>
              <a:r>
                <a:rPr lang="zh-TW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此同時，中央亦著眼於實現區域協調發展，相繼做出振興東北地區等老工業基地、促進中部地區崛起等重大決策，形成並豐富了區域發展總體戰略</a:t>
              </a:r>
              <a:r>
                <a:rPr lang="zh-TW" alt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zh-TW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Freeform 5">
            <a:extLst>
              <a:ext uri="{FF2B5EF4-FFF2-40B4-BE49-F238E27FC236}">
                <a16:creationId xmlns:a16="http://schemas.microsoft.com/office/drawing/2014/main" id="{32733328-86C2-48EF-84AA-D73D382F645D}"/>
              </a:ext>
            </a:extLst>
          </p:cNvPr>
          <p:cNvSpPr/>
          <p:nvPr/>
        </p:nvSpPr>
        <p:spPr bwMode="auto">
          <a:xfrm>
            <a:off x="703380" y="559547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91DF76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3380" y="4643337"/>
            <a:ext cx="9627163" cy="598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30000"/>
              </a:lnSpc>
            </a:pPr>
            <a:r>
              <a:rPr lang="zh-TW" altLang="en-US" sz="2800" dirty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CN" altLang="zh-CN" sz="28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4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90B061A-98FB-493A-9E0E-D49692AF993C}"/>
              </a:ext>
            </a:extLst>
          </p:cNvPr>
          <p:cNvSpPr/>
          <p:nvPr/>
        </p:nvSpPr>
        <p:spPr>
          <a:xfrm>
            <a:off x="1622692" y="1887710"/>
            <a:ext cx="9133768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BBD31-4A17-4FF1-A3F7-611966FD9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484" y="1489493"/>
            <a:ext cx="603735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0CA9892-FFB4-490E-8725-C2304F529B32}"/>
              </a:ext>
            </a:extLst>
          </p:cNvPr>
          <p:cNvGrpSpPr/>
          <p:nvPr/>
        </p:nvGrpSpPr>
        <p:grpSpPr>
          <a:xfrm>
            <a:off x="826239" y="1270486"/>
            <a:ext cx="10157448" cy="4466285"/>
            <a:chOff x="461639" y="2324100"/>
            <a:chExt cx="10563050" cy="25433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28FA09-0F4C-4EAE-A0C9-243E9893C592}"/>
                </a:ext>
              </a:extLst>
            </p:cNvPr>
            <p:cNvSpPr/>
            <p:nvPr/>
          </p:nvSpPr>
          <p:spPr>
            <a:xfrm>
              <a:off x="461639" y="2324100"/>
              <a:ext cx="10563050" cy="254337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7AE0CB31-F91F-4A90-A694-ECE6C050E89F}"/>
                </a:ext>
              </a:extLst>
            </p:cNvPr>
            <p:cNvSpPr txBox="1"/>
            <p:nvPr/>
          </p:nvSpPr>
          <p:spPr>
            <a:xfrm>
              <a:off x="764670" y="2402555"/>
              <a:ext cx="9968135" cy="133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8C00DEEB-629A-4756-9799-C2C49D48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4" y="525448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降低關稅，擴大開放，促進改革</a:t>
            </a:r>
          </a:p>
        </p:txBody>
      </p:sp>
      <p:sp>
        <p:nvSpPr>
          <p:cNvPr id="4" name="矩形 3"/>
          <p:cNvSpPr/>
          <p:nvPr/>
        </p:nvSpPr>
        <p:spPr>
          <a:xfrm>
            <a:off x="1019542" y="1411472"/>
            <a:ext cx="973691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為適應世界貿易組織的規則，中國履行承諾，大幅降低關稅，截至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2010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年，關稅總水平由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2001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年的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15.3%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降至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9.8%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。其中，工業品平均稅率由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14.8%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降至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8.9%﹔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農產品平均稅率由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23.2%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降至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15.2%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，約為世界農產品平均關稅水平的四分之一，遠低於發展中成員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56%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和發達成員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39%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的平均關稅水平。</a:t>
            </a:r>
          </a:p>
          <a:p>
            <a:pPr algn="just" hangingPunct="0">
              <a:lnSpc>
                <a:spcPct val="120000"/>
              </a:lnSpc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另一方面，國家亦大規模開展法律法規</a:t>
            </a:r>
            <a:r>
              <a:rPr lang="zh-CN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梳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理修訂工作。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2001-2011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年間中央政府共</a:t>
            </a:r>
            <a:r>
              <a:rPr lang="zh-CN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梳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理法律法規和部門規章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2300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多件，地方政府共清理地方性政策和法規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萬多件。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DD8F279F-B344-4087-84F1-9F5F8DCCE1EC}"/>
              </a:ext>
            </a:extLst>
          </p:cNvPr>
          <p:cNvSpPr txBox="1"/>
          <p:nvPr/>
        </p:nvSpPr>
        <p:spPr>
          <a:xfrm>
            <a:off x="1310455" y="5849551"/>
            <a:ext cx="8497124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中國與世界貿易組織</a:t>
            </a:r>
            <a:r>
              <a:rPr lang="en-US" altLang="zh-TW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，人民網，</a:t>
            </a:r>
            <a:r>
              <a:rPr lang="en-US" altLang="zh-TW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2018</a:t>
            </a:r>
            <a:r>
              <a:rPr lang="zh-TW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sz="14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http://politics.people.com.cn/BIG5/n1/2018/0629/c1001-30095141.html</a:t>
            </a:r>
            <a:endParaRPr lang="zh-CN" altLang="en-US" sz="1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34CED1C0-FD75-4D96-AA8F-9C62199E7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108" y="1104057"/>
            <a:ext cx="806767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b="1" kern="0" spc="300" dirty="0"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進行</a:t>
            </a:r>
            <a:r>
              <a:rPr kumimoji="0" lang="zh-CN" altLang="en-US" sz="3200" b="1" i="0" u="none" strike="noStrike" kern="0" cap="none" spc="300" normalizeH="0" baseline="0" noProof="0" dirty="0">
                <a:ln>
                  <a:noFill/>
                </a:ln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+mn-lt"/>
              </a:rPr>
              <a:t>全面深化改革</a:t>
            </a: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C3C282A1-A3FA-4370-9260-3426456E402B}"/>
              </a:ext>
            </a:extLst>
          </p:cNvPr>
          <p:cNvSpPr/>
          <p:nvPr/>
        </p:nvSpPr>
        <p:spPr>
          <a:xfrm>
            <a:off x="1380738" y="474563"/>
            <a:ext cx="9626619" cy="5072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十八大以後開創改革開放全新局面（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2012</a:t>
            </a:r>
            <a:r>
              <a:rPr lang="zh-CN" altLang="en-US" sz="32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年至今）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60CA9892-FFB4-490E-8725-C2304F529B32}"/>
              </a:ext>
            </a:extLst>
          </p:cNvPr>
          <p:cNvGrpSpPr/>
          <p:nvPr/>
        </p:nvGrpSpPr>
        <p:grpSpPr>
          <a:xfrm>
            <a:off x="511630" y="1692181"/>
            <a:ext cx="11036205" cy="4680339"/>
            <a:chOff x="461639" y="2324100"/>
            <a:chExt cx="10563050" cy="254337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E28FA09-0F4C-4EAE-A0C9-243E9893C592}"/>
                </a:ext>
              </a:extLst>
            </p:cNvPr>
            <p:cNvSpPr/>
            <p:nvPr/>
          </p:nvSpPr>
          <p:spPr>
            <a:xfrm>
              <a:off x="461639" y="2324100"/>
              <a:ext cx="10563050" cy="254337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7AE0CB31-F91F-4A90-A694-ECE6C050E89F}"/>
                </a:ext>
              </a:extLst>
            </p:cNvPr>
            <p:cNvSpPr txBox="1"/>
            <p:nvPr/>
          </p:nvSpPr>
          <p:spPr>
            <a:xfrm>
              <a:off x="764670" y="2402555"/>
              <a:ext cx="9968135" cy="133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">
            <a:extLst>
              <a:ext uri="{FF2B5EF4-FFF2-40B4-BE49-F238E27FC236}">
                <a16:creationId xmlns:a16="http://schemas.microsoft.com/office/drawing/2014/main" id="{45098D72-83A1-408C-9F6B-7071848E0CF3}"/>
              </a:ext>
            </a:extLst>
          </p:cNvPr>
          <p:cNvSpPr txBox="1"/>
          <p:nvPr/>
        </p:nvSpPr>
        <p:spPr>
          <a:xfrm>
            <a:off x="669857" y="1886639"/>
            <a:ext cx="10738606" cy="48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lnSpc>
                <a:spcPct val="110000"/>
              </a:lnSpc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    隨著改革開放向縱深的方向推進，推動改革的難度也隨之增大，必須加強改革的力度和深度，以應付時局發展的要求。</a:t>
            </a:r>
            <a:endParaRPr lang="en-US" altLang="zh-TW" sz="3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 hangingPunct="0">
              <a:lnSpc>
                <a:spcPct val="110000"/>
              </a:lnSpc>
            </a:pPr>
            <a:r>
              <a:rPr lang="en-US" altLang="zh-CN" sz="12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</a:t>
            </a:r>
          </a:p>
          <a:p>
            <a:pPr algn="just" hangingPunct="0">
              <a:lnSpc>
                <a:spcPct val="110000"/>
              </a:lnSpc>
            </a:pPr>
            <a:r>
              <a:rPr lang="en-US" altLang="zh-CN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en-US" altLang="zh-CN" sz="30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2013</a:t>
            </a:r>
            <a:r>
              <a:rPr lang="zh-CN" altLang="en-US" sz="30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30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CN" altLang="en-US" sz="30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月，以全面深化改革為主題的中共十八屆三中全會召開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CN" altLang="en-US" sz="3000" b="0" i="0" dirty="0"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首次提出了全面深化改革總目標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：「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完善和發展中國特色社會主義制度、推進國家治理體系和治理能力現代化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，並圍繞這個總目標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對全面深化改革進行合理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布</a:t>
            </a:r>
            <a:r>
              <a:rPr lang="zh-CN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局</a:t>
            </a:r>
            <a:r>
              <a:rPr lang="zh-TW" altLang="en-US" sz="3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，系統謀劃全面深化改革的路徑和方法，著力推動重大制度創新，從而令改革呈現全面發力、多點突破、縱深推進的特點。</a:t>
            </a:r>
          </a:p>
          <a:p>
            <a:pPr>
              <a:lnSpc>
                <a:spcPct val="150000"/>
              </a:lnSpc>
            </a:pPr>
            <a:endParaRPr lang="en-US" altLang="zh-CN" sz="2200" dirty="0">
              <a:solidFill>
                <a:srgbClr val="00000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15">
            <a:extLst>
              <a:ext uri="{FF2B5EF4-FFF2-40B4-BE49-F238E27FC236}">
                <a16:creationId xmlns:a16="http://schemas.microsoft.com/office/drawing/2014/main" id="{C8F10E9C-BDD6-4120-9164-9086DAACD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47018"/>
              </p:ext>
            </p:extLst>
          </p:nvPr>
        </p:nvGraphicFramePr>
        <p:xfrm>
          <a:off x="1785257" y="2372279"/>
          <a:ext cx="8655958" cy="430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9146">
                  <a:extLst>
                    <a:ext uri="{9D8B030D-6E8A-4147-A177-3AD203B41FA5}">
                      <a16:colId xmlns:a16="http://schemas.microsoft.com/office/drawing/2014/main" val="2412036810"/>
                    </a:ext>
                  </a:extLst>
                </a:gridCol>
                <a:gridCol w="4096812">
                  <a:extLst>
                    <a:ext uri="{9D8B030D-6E8A-4147-A177-3AD203B41FA5}">
                      <a16:colId xmlns:a16="http://schemas.microsoft.com/office/drawing/2014/main" val="3322410007"/>
                    </a:ext>
                  </a:extLst>
                </a:gridCol>
              </a:tblGrid>
              <a:tr h="466640"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altLang="zh-CN" sz="22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會議名稱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zh-TW" altLang="en-US" sz="22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2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改革</a:t>
                      </a:r>
                      <a:r>
                        <a:rPr lang="zh-CN" altLang="en-US" sz="22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關鍵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91142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黨的十一屆三中全會</a:t>
                      </a:r>
                      <a:r>
                        <a:rPr lang="zh-TW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lang="en-US" altLang="zh-CN" sz="2200" kern="1200" baseline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1978</a:t>
                      </a:r>
                      <a:r>
                        <a:rPr lang="zh-TW" altLang="en-US" sz="2200" kern="1200" baseline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200" kern="1200" baseline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altLang="en-US" sz="2200" kern="1200" baseline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lang="en-US" altLang="zh-CN" sz="2200" kern="1200" dirty="0">
                        <a:solidFill>
                          <a:srgbClr val="0D0D0D"/>
                        </a:solidFill>
                        <a:effectLst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改革開放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156729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黨的十二屆三中全會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CN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1984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經濟體制改革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11244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黨的十三屆三中全會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CN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1988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治理整頓、深化改革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896969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黨的十四屆三中全會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CN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1993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建立社會主義市場經濟體制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07691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黨的十五屆三中全會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CN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1998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農村改革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51281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黨的十六屆三中全會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2003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完善社會主義市場經濟體制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26273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黨的十七屆三中全會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2008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推進農村改革發展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847823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黨的十八屆三中全會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2013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全面深化改革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858653"/>
                  </a:ext>
                </a:extLst>
              </a:tr>
              <a:tr h="407229">
                <a:tc>
                  <a:txBody>
                    <a:bodyPr/>
                    <a:lstStyle/>
                    <a:p>
                      <a:pPr marL="0" marR="36195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黨的十九屆三中全會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（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kumimoji="0" lang="en-US" altLang="zh-TW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月）</a:t>
                      </a:r>
                      <a:endParaRPr kumimoji="0" lang="en-US" altLang="zh-C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200" kern="1200" dirty="0">
                          <a:solidFill>
                            <a:srgbClr val="0D0D0D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深化黨和國家機構改革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171586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11894" y="830759"/>
            <a:ext cx="106026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7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中共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歷屆黨代表大會的</a:t>
            </a:r>
            <a:r>
              <a:rPr lang="zh-CN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三中全會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，會議主題</a:t>
            </a:r>
            <a:r>
              <a:rPr lang="zh-CN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通常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</a:t>
            </a:r>
            <a:r>
              <a:rPr lang="zh-CN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就經濟改革發展作出重大決策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，因而備受重視。下表顯示自</a:t>
            </a:r>
            <a:r>
              <a:rPr lang="zh-CN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改革開放以來黨的歷屆三中全會</a:t>
            </a:r>
            <a:r>
              <a:rPr lang="zh-TW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所</a:t>
            </a:r>
            <a:r>
              <a:rPr lang="zh-CN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聚焦</a:t>
            </a:r>
            <a:r>
              <a:rPr lang="zh-TW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的</a:t>
            </a:r>
            <a:r>
              <a:rPr lang="zh-CN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改革</a:t>
            </a:r>
            <a:r>
              <a:rPr lang="zh-TW" altLang="en-US" sz="2700" dirty="0">
                <a:latin typeface="DFKai-SB" panose="03000509000000000000" pitchFamily="65" charset="-120"/>
                <a:ea typeface="DFKai-SB" panose="03000509000000000000" pitchFamily="65" charset="-120"/>
              </a:rPr>
              <a:t>關鍵</a:t>
            </a:r>
            <a:r>
              <a:rPr lang="zh-TW" altLang="en-US" sz="27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zh-CN" altLang="en-US" sz="27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5" y="190301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FCCD173D-3628-4701-97B5-375A40272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387" y="402855"/>
            <a:ext cx="432231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建立自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由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貿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易</a:t>
            </a: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試驗</a:t>
            </a:r>
            <a:r>
              <a:rPr lang="zh-TW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區</a:t>
            </a:r>
            <a:endParaRPr lang="zh-CN" altLang="en-US" sz="3200" b="1" dirty="0">
              <a:latin typeface="DFKai-SB" panose="03000509000000000000" pitchFamily="65" charset="-120"/>
              <a:ea typeface="DFKai-SB" panose="03000509000000000000" pitchFamily="65" charset="-120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26762" y="4264591"/>
            <a:ext cx="497110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面向國際的自由貿易港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China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Current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網頁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https://chinacurrent.com/education/article/2020/06/21997.html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chinacurrent.com/mediahk/2020/2020-06-109-china-pilot-free-trade-zon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43" y="4399529"/>
            <a:ext cx="3537644" cy="20322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60CA9892-FFB4-490E-8725-C2304F529B32}"/>
              </a:ext>
            </a:extLst>
          </p:cNvPr>
          <p:cNvGrpSpPr/>
          <p:nvPr/>
        </p:nvGrpSpPr>
        <p:grpSpPr>
          <a:xfrm>
            <a:off x="371689" y="982993"/>
            <a:ext cx="11582400" cy="2624262"/>
            <a:chOff x="461639" y="2324100"/>
            <a:chExt cx="10563050" cy="254337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E28FA09-0F4C-4EAE-A0C9-243E9893C592}"/>
                </a:ext>
              </a:extLst>
            </p:cNvPr>
            <p:cNvSpPr/>
            <p:nvPr/>
          </p:nvSpPr>
          <p:spPr>
            <a:xfrm>
              <a:off x="461639" y="2324100"/>
              <a:ext cx="10563050" cy="254337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0" name="文本框 2">
              <a:extLst>
                <a:ext uri="{FF2B5EF4-FFF2-40B4-BE49-F238E27FC236}">
                  <a16:creationId xmlns:a16="http://schemas.microsoft.com/office/drawing/2014/main" id="{7AE0CB31-F91F-4A90-A694-ECE6C050E89F}"/>
                </a:ext>
              </a:extLst>
            </p:cNvPr>
            <p:cNvSpPr txBox="1"/>
            <p:nvPr/>
          </p:nvSpPr>
          <p:spPr>
            <a:xfrm>
              <a:off x="764670" y="2402555"/>
              <a:ext cx="9968135" cy="133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1">
            <a:extLst>
              <a:ext uri="{FF2B5EF4-FFF2-40B4-BE49-F238E27FC236}">
                <a16:creationId xmlns:a16="http://schemas.microsoft.com/office/drawing/2014/main" id="{BAE6858F-3E09-437F-AA90-37C82D84D7E7}"/>
              </a:ext>
            </a:extLst>
          </p:cNvPr>
          <p:cNvSpPr txBox="1"/>
          <p:nvPr/>
        </p:nvSpPr>
        <p:spPr>
          <a:xfrm>
            <a:off x="580092" y="982993"/>
            <a:ext cx="11165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貿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易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試驗區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（自貿區）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作為高規格以開放促改革的載體，為全面深化改革探索了新途徑、積累了新經驗。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</a:t>
            </a:r>
          </a:p>
          <a:p>
            <a:pPr marL="342900" indent="-342900" algn="just" hangingPunct="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2013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月，上海自貿試驗區掛牌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，這是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第一個自由貿易試驗區。隨後，廣東、天津、福建、遼寧、海南、山東等自貿試驗區相繼設立。目前自貿試驗區已遍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布全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</a:t>
            </a:r>
            <a:r>
              <a:rPr lang="zh-TW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多個省份</a:t>
            </a:r>
            <a:r>
              <a:rPr lang="zh-CN" altLang="en-US" sz="28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，充分發揮了改革試驗田的作用。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26762" y="5623364"/>
            <a:ext cx="4971104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08" y="3731980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6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3E1249-8B3C-4DF6-8DA9-42C3F9364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800" y="2120830"/>
            <a:ext cx="752161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spc="120" dirty="0"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新常態下我國經濟發展的主要特點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FE60E68-70C8-4E09-ADAB-99D8E4F60CEB}"/>
              </a:ext>
            </a:extLst>
          </p:cNvPr>
          <p:cNvGrpSpPr/>
          <p:nvPr/>
        </p:nvGrpSpPr>
        <p:grpSpPr>
          <a:xfrm>
            <a:off x="901451" y="2993286"/>
            <a:ext cx="10807861" cy="3305640"/>
            <a:chOff x="2099533" y="2269759"/>
            <a:chExt cx="10014481" cy="292118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2D5C1A9-498C-4C0A-9705-0920DD233269}"/>
                </a:ext>
              </a:extLst>
            </p:cNvPr>
            <p:cNvGrpSpPr/>
            <p:nvPr/>
          </p:nvGrpSpPr>
          <p:grpSpPr>
            <a:xfrm>
              <a:off x="2145276" y="2269759"/>
              <a:ext cx="9968737" cy="585217"/>
              <a:chOff x="1625389" y="2402925"/>
              <a:chExt cx="7265646" cy="585217"/>
            </a:xfrm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54FFA548-3618-411E-9BFF-17FFFE523543}"/>
                  </a:ext>
                </a:extLst>
              </p:cNvPr>
              <p:cNvSpPr/>
              <p:nvPr/>
            </p:nvSpPr>
            <p:spPr>
              <a:xfrm>
                <a:off x="4052461" y="2402925"/>
                <a:ext cx="4838574" cy="585217"/>
              </a:xfrm>
              <a:custGeom>
                <a:avLst/>
                <a:gdLst>
                  <a:gd name="connsiteX0" fmla="*/ 123915 w 743473"/>
                  <a:gd name="connsiteY0" fmla="*/ 0 h 5201920"/>
                  <a:gd name="connsiteX1" fmla="*/ 619558 w 743473"/>
                  <a:gd name="connsiteY1" fmla="*/ 0 h 5201920"/>
                  <a:gd name="connsiteX2" fmla="*/ 743473 w 743473"/>
                  <a:gd name="connsiteY2" fmla="*/ 123915 h 5201920"/>
                  <a:gd name="connsiteX3" fmla="*/ 743473 w 743473"/>
                  <a:gd name="connsiteY3" fmla="*/ 5201920 h 5201920"/>
                  <a:gd name="connsiteX4" fmla="*/ 743473 w 743473"/>
                  <a:gd name="connsiteY4" fmla="*/ 5201920 h 5201920"/>
                  <a:gd name="connsiteX5" fmla="*/ 0 w 743473"/>
                  <a:gd name="connsiteY5" fmla="*/ 5201920 h 5201920"/>
                  <a:gd name="connsiteX6" fmla="*/ 0 w 743473"/>
                  <a:gd name="connsiteY6" fmla="*/ 5201920 h 5201920"/>
                  <a:gd name="connsiteX7" fmla="*/ 0 w 743473"/>
                  <a:gd name="connsiteY7" fmla="*/ 123915 h 5201920"/>
                  <a:gd name="connsiteX8" fmla="*/ 123915 w 743473"/>
                  <a:gd name="connsiteY8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473" h="5201920">
                    <a:moveTo>
                      <a:pt x="743473" y="867009"/>
                    </a:moveTo>
                    <a:lnTo>
                      <a:pt x="743473" y="4334911"/>
                    </a:lnTo>
                    <a:cubicBezTo>
                      <a:pt x="743473" y="4813742"/>
                      <a:pt x="735544" y="5201917"/>
                      <a:pt x="725763" y="5201917"/>
                    </a:cubicBezTo>
                    <a:lnTo>
                      <a:pt x="0" y="5201917"/>
                    </a:lnTo>
                    <a:lnTo>
                      <a:pt x="0" y="520191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25763" y="3"/>
                    </a:lnTo>
                    <a:cubicBezTo>
                      <a:pt x="735544" y="3"/>
                      <a:pt x="743473" y="388178"/>
                      <a:pt x="743473" y="867009"/>
                    </a:cubicBezTo>
                    <a:close/>
                  </a:path>
                </a:pathLst>
              </a:custGeom>
              <a:solidFill>
                <a:srgbClr val="1C8FA6">
                  <a:alpha val="18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4771" tIns="68678" rIns="101063" bIns="68679" spcCol="1270" anchor="ctr"/>
              <a:lstStyle/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</p:txBody>
          </p:sp>
          <p:sp>
            <p:nvSpPr>
              <p:cNvPr id="70" name="内容占位符 2">
                <a:extLst>
                  <a:ext uri="{FF2B5EF4-FFF2-40B4-BE49-F238E27FC236}">
                    <a16:creationId xmlns:a16="http://schemas.microsoft.com/office/drawing/2014/main" id="{19E8FD64-361C-4D50-A16E-B34B7E6DF34F}"/>
                  </a:ext>
                </a:extLst>
              </p:cNvPr>
              <p:cNvSpPr txBox="1"/>
              <p:nvPr/>
            </p:nvSpPr>
            <p:spPr>
              <a:xfrm>
                <a:off x="4082054" y="2469317"/>
                <a:ext cx="3902050" cy="433075"/>
              </a:xfrm>
              <a:prstGeom prst="round2Diag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rPr>
                  <a:t>高速增長</a:t>
                </a:r>
              </a:p>
            </p:txBody>
          </p:sp>
          <p:sp>
            <p:nvSpPr>
              <p:cNvPr id="18" name="箭头: 右 17">
                <a:extLst>
                  <a:ext uri="{FF2B5EF4-FFF2-40B4-BE49-F238E27FC236}">
                    <a16:creationId xmlns:a16="http://schemas.microsoft.com/office/drawing/2014/main" id="{3EC382F8-94C0-491B-B734-D55F227EE508}"/>
                  </a:ext>
                </a:extLst>
              </p:cNvPr>
              <p:cNvSpPr/>
              <p:nvPr/>
            </p:nvSpPr>
            <p:spPr>
              <a:xfrm>
                <a:off x="5591835" y="2502812"/>
                <a:ext cx="374234" cy="385443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A0C1E4F4-9C8C-4F62-803C-C3107D33A2F9}"/>
                  </a:ext>
                </a:extLst>
              </p:cNvPr>
              <p:cNvGrpSpPr/>
              <p:nvPr/>
            </p:nvGrpSpPr>
            <p:grpSpPr>
              <a:xfrm>
                <a:off x="1625389" y="2416483"/>
                <a:ext cx="1553780" cy="500446"/>
                <a:chOff x="2928911" y="1441150"/>
                <a:chExt cx="1553780" cy="500446"/>
              </a:xfrm>
            </p:grpSpPr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015A1A61-2BBF-4BFB-9446-78CAB4686D32}"/>
                    </a:ext>
                  </a:extLst>
                </p:cNvPr>
                <p:cNvSpPr/>
                <p:nvPr/>
              </p:nvSpPr>
              <p:spPr>
                <a:xfrm>
                  <a:off x="2932955" y="1441150"/>
                  <a:ext cx="1520144" cy="500446"/>
                </a:xfrm>
                <a:custGeom>
                  <a:avLst/>
                  <a:gdLst>
                    <a:gd name="connsiteX0" fmla="*/ 123915 w 743473"/>
                    <a:gd name="connsiteY0" fmla="*/ 0 h 5201920"/>
                    <a:gd name="connsiteX1" fmla="*/ 619558 w 743473"/>
                    <a:gd name="connsiteY1" fmla="*/ 0 h 5201920"/>
                    <a:gd name="connsiteX2" fmla="*/ 743473 w 743473"/>
                    <a:gd name="connsiteY2" fmla="*/ 123915 h 5201920"/>
                    <a:gd name="connsiteX3" fmla="*/ 743473 w 743473"/>
                    <a:gd name="connsiteY3" fmla="*/ 5201920 h 5201920"/>
                    <a:gd name="connsiteX4" fmla="*/ 743473 w 743473"/>
                    <a:gd name="connsiteY4" fmla="*/ 5201920 h 5201920"/>
                    <a:gd name="connsiteX5" fmla="*/ 0 w 743473"/>
                    <a:gd name="connsiteY5" fmla="*/ 5201920 h 5201920"/>
                    <a:gd name="connsiteX6" fmla="*/ 0 w 743473"/>
                    <a:gd name="connsiteY6" fmla="*/ 5201920 h 5201920"/>
                    <a:gd name="connsiteX7" fmla="*/ 0 w 743473"/>
                    <a:gd name="connsiteY7" fmla="*/ 123915 h 5201920"/>
                    <a:gd name="connsiteX8" fmla="*/ 123915 w 743473"/>
                    <a:gd name="connsiteY8" fmla="*/ 0 h 520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3473" h="5201920">
                      <a:moveTo>
                        <a:pt x="743473" y="867009"/>
                      </a:moveTo>
                      <a:lnTo>
                        <a:pt x="743473" y="4334911"/>
                      </a:lnTo>
                      <a:cubicBezTo>
                        <a:pt x="743473" y="4813742"/>
                        <a:pt x="735544" y="5201917"/>
                        <a:pt x="725763" y="5201917"/>
                      </a:cubicBezTo>
                      <a:lnTo>
                        <a:pt x="0" y="5201917"/>
                      </a:lnTo>
                      <a:lnTo>
                        <a:pt x="0" y="5201917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25763" y="3"/>
                      </a:lnTo>
                      <a:cubicBezTo>
                        <a:pt x="735544" y="3"/>
                        <a:pt x="743473" y="388178"/>
                        <a:pt x="743473" y="867009"/>
                      </a:cubicBezTo>
                      <a:close/>
                    </a:path>
                  </a:pathLst>
                </a:custGeom>
                <a:solidFill>
                  <a:srgbClr val="F17475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64771" tIns="68678" rIns="101063" bIns="68679" spcCol="1270" anchor="ctr"/>
                <a:lstStyle/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</p:txBody>
            </p:sp>
            <p:sp>
              <p:nvSpPr>
                <p:cNvPr id="53" name="内容占位符 2">
                  <a:extLst>
                    <a:ext uri="{FF2B5EF4-FFF2-40B4-BE49-F238E27FC236}">
                      <a16:creationId xmlns:a16="http://schemas.microsoft.com/office/drawing/2014/main" id="{08929F26-F7A3-45B6-BDE8-105A754005AF}"/>
                    </a:ext>
                  </a:extLst>
                </p:cNvPr>
                <p:cNvSpPr txBox="1"/>
                <p:nvPr/>
              </p:nvSpPr>
              <p:spPr>
                <a:xfrm>
                  <a:off x="2928911" y="1462133"/>
                  <a:ext cx="1553780" cy="442674"/>
                </a:xfrm>
                <a:prstGeom prst="round2Diag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kumimoji="0" lang="zh-CN" altLang="zh-CN" sz="2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DFKai-SB" panose="03000509000000000000" pitchFamily="65" charset="-120"/>
                      <a:ea typeface="DFKai-SB" panose="03000509000000000000" pitchFamily="65" charset="-120"/>
                      <a:cs typeface="+mn-ea"/>
                      <a:sym typeface="+mn-lt"/>
                    </a:rPr>
                    <a:t>增長速度</a:t>
                  </a:r>
                  <a:endPara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17114A44-D9DD-4E21-96C2-12ADCAE67F7B}"/>
                  </a:ext>
                </a:extLst>
              </p:cNvPr>
              <p:cNvGrpSpPr/>
              <p:nvPr/>
            </p:nvGrpSpPr>
            <p:grpSpPr>
              <a:xfrm>
                <a:off x="3318614" y="2474585"/>
                <a:ext cx="648936" cy="365226"/>
                <a:chOff x="905005" y="3957572"/>
                <a:chExt cx="1364454" cy="767924"/>
              </a:xfrm>
            </p:grpSpPr>
            <p:sp>
              <p:nvSpPr>
                <p:cNvPr id="65" name="Isosceles Triangle 98">
                  <a:extLst>
                    <a:ext uri="{FF2B5EF4-FFF2-40B4-BE49-F238E27FC236}">
                      <a16:creationId xmlns:a16="http://schemas.microsoft.com/office/drawing/2014/main" id="{B3482962-FE43-4144-8265-95B09A07CE18}"/>
                    </a:ext>
                  </a:extLst>
                </p:cNvPr>
                <p:cNvSpPr/>
                <p:nvPr/>
              </p:nvSpPr>
              <p:spPr>
                <a:xfrm rot="3600000" flipH="1">
                  <a:off x="1364662" y="4341855"/>
                  <a:ext cx="259627" cy="223724"/>
                </a:xfrm>
                <a:prstGeom prst="triangle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6" name="Donut 99">
                  <a:extLst>
                    <a:ext uri="{FF2B5EF4-FFF2-40B4-BE49-F238E27FC236}">
                      <a16:creationId xmlns:a16="http://schemas.microsoft.com/office/drawing/2014/main" id="{4F54B281-6A8E-4F34-ACCA-F0EDE5158EEC}"/>
                    </a:ext>
                  </a:extLst>
                </p:cNvPr>
                <p:cNvSpPr/>
                <p:nvPr/>
              </p:nvSpPr>
              <p:spPr>
                <a:xfrm flipH="1">
                  <a:off x="905005" y="3957572"/>
                  <a:ext cx="767603" cy="767924"/>
                </a:xfrm>
                <a:prstGeom prst="donut">
                  <a:avLst>
                    <a:gd name="adj" fmla="val 19079"/>
                  </a:avLst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67" name="Round Same Side Corner Rectangle 101">
                  <a:extLst>
                    <a:ext uri="{FF2B5EF4-FFF2-40B4-BE49-F238E27FC236}">
                      <a16:creationId xmlns:a16="http://schemas.microsoft.com/office/drawing/2014/main" id="{974B4042-3C26-4769-B7F0-BC280D459A33}"/>
                    </a:ext>
                  </a:extLst>
                </p:cNvPr>
                <p:cNvSpPr/>
                <p:nvPr/>
              </p:nvSpPr>
              <p:spPr>
                <a:xfrm rot="5400000" flipH="1">
                  <a:off x="1682322" y="3816222"/>
                  <a:ext cx="237537" cy="936737"/>
                </a:xfrm>
                <a:prstGeom prst="round2SameRect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9E3C33A-3F39-4E6E-9AE8-FE0CAE4E5F6D}"/>
                </a:ext>
              </a:extLst>
            </p:cNvPr>
            <p:cNvGrpSpPr/>
            <p:nvPr/>
          </p:nvGrpSpPr>
          <p:grpSpPr>
            <a:xfrm>
              <a:off x="2121364" y="2972794"/>
              <a:ext cx="9992649" cy="603039"/>
              <a:chOff x="1616658" y="3115424"/>
              <a:chExt cx="7932097" cy="603039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2F5449C7-0D57-4A4E-AE7D-A6978DE7556C}"/>
                  </a:ext>
                </a:extLst>
              </p:cNvPr>
              <p:cNvGrpSpPr/>
              <p:nvPr/>
            </p:nvGrpSpPr>
            <p:grpSpPr>
              <a:xfrm>
                <a:off x="1616658" y="3218017"/>
                <a:ext cx="1655248" cy="500446"/>
                <a:chOff x="2932954" y="1441150"/>
                <a:chExt cx="1655248" cy="500446"/>
              </a:xfrm>
            </p:grpSpPr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0D0EB67C-1C43-458D-8935-54AADA398825}"/>
                    </a:ext>
                  </a:extLst>
                </p:cNvPr>
                <p:cNvSpPr/>
                <p:nvPr/>
              </p:nvSpPr>
              <p:spPr>
                <a:xfrm>
                  <a:off x="2932954" y="1441150"/>
                  <a:ext cx="1655248" cy="500446"/>
                </a:xfrm>
                <a:custGeom>
                  <a:avLst/>
                  <a:gdLst>
                    <a:gd name="connsiteX0" fmla="*/ 123915 w 743473"/>
                    <a:gd name="connsiteY0" fmla="*/ 0 h 5201920"/>
                    <a:gd name="connsiteX1" fmla="*/ 619558 w 743473"/>
                    <a:gd name="connsiteY1" fmla="*/ 0 h 5201920"/>
                    <a:gd name="connsiteX2" fmla="*/ 743473 w 743473"/>
                    <a:gd name="connsiteY2" fmla="*/ 123915 h 5201920"/>
                    <a:gd name="connsiteX3" fmla="*/ 743473 w 743473"/>
                    <a:gd name="connsiteY3" fmla="*/ 5201920 h 5201920"/>
                    <a:gd name="connsiteX4" fmla="*/ 743473 w 743473"/>
                    <a:gd name="connsiteY4" fmla="*/ 5201920 h 5201920"/>
                    <a:gd name="connsiteX5" fmla="*/ 0 w 743473"/>
                    <a:gd name="connsiteY5" fmla="*/ 5201920 h 5201920"/>
                    <a:gd name="connsiteX6" fmla="*/ 0 w 743473"/>
                    <a:gd name="connsiteY6" fmla="*/ 5201920 h 5201920"/>
                    <a:gd name="connsiteX7" fmla="*/ 0 w 743473"/>
                    <a:gd name="connsiteY7" fmla="*/ 123915 h 5201920"/>
                    <a:gd name="connsiteX8" fmla="*/ 123915 w 743473"/>
                    <a:gd name="connsiteY8" fmla="*/ 0 h 520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3473" h="5201920">
                      <a:moveTo>
                        <a:pt x="743473" y="867009"/>
                      </a:moveTo>
                      <a:lnTo>
                        <a:pt x="743473" y="4334911"/>
                      </a:lnTo>
                      <a:cubicBezTo>
                        <a:pt x="743473" y="4813742"/>
                        <a:pt x="735544" y="5201917"/>
                        <a:pt x="725763" y="5201917"/>
                      </a:cubicBezTo>
                      <a:lnTo>
                        <a:pt x="0" y="5201917"/>
                      </a:lnTo>
                      <a:lnTo>
                        <a:pt x="0" y="5201917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25763" y="3"/>
                      </a:lnTo>
                      <a:cubicBezTo>
                        <a:pt x="735544" y="3"/>
                        <a:pt x="743473" y="388178"/>
                        <a:pt x="743473" y="867009"/>
                      </a:cubicBezTo>
                      <a:close/>
                    </a:path>
                  </a:pathLst>
                </a:custGeom>
                <a:solidFill>
                  <a:srgbClr val="F17475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64771" tIns="68678" rIns="101063" bIns="68679" spcCol="1270" anchor="ctr"/>
                <a:lstStyle/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</p:txBody>
            </p:sp>
            <p:sp>
              <p:nvSpPr>
                <p:cNvPr id="56" name="内容占位符 2">
                  <a:extLst>
                    <a:ext uri="{FF2B5EF4-FFF2-40B4-BE49-F238E27FC236}">
                      <a16:creationId xmlns:a16="http://schemas.microsoft.com/office/drawing/2014/main" id="{7A18C46D-7C86-4D0D-9CDD-4D58C3F1DD0C}"/>
                    </a:ext>
                  </a:extLst>
                </p:cNvPr>
                <p:cNvSpPr txBox="1"/>
                <p:nvPr/>
              </p:nvSpPr>
              <p:spPr>
                <a:xfrm>
                  <a:off x="2945835" y="1481100"/>
                  <a:ext cx="1629485" cy="442674"/>
                </a:xfrm>
                <a:prstGeom prst="round2Diag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kumimoji="0" lang="zh-CN" altLang="en-US" sz="2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DFKai-SB" panose="03000509000000000000" pitchFamily="65" charset="-120"/>
                      <a:ea typeface="DFKai-SB" panose="03000509000000000000" pitchFamily="65" charset="-120"/>
                      <a:cs typeface="+mn-ea"/>
                      <a:sym typeface="+mn-lt"/>
                    </a:rPr>
                    <a:t>發展方式</a:t>
                  </a:r>
                  <a:endPara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FC3440BA-78DE-4BBA-B3B0-B6B388017529}"/>
                  </a:ext>
                </a:extLst>
              </p:cNvPr>
              <p:cNvGrpSpPr/>
              <p:nvPr/>
            </p:nvGrpSpPr>
            <p:grpSpPr>
              <a:xfrm>
                <a:off x="3482506" y="3239650"/>
                <a:ext cx="648936" cy="365226"/>
                <a:chOff x="1216339" y="3946988"/>
                <a:chExt cx="1364454" cy="767924"/>
              </a:xfrm>
            </p:grpSpPr>
            <p:sp>
              <p:nvSpPr>
                <p:cNvPr id="72" name="Isosceles Triangle 98">
                  <a:extLst>
                    <a:ext uri="{FF2B5EF4-FFF2-40B4-BE49-F238E27FC236}">
                      <a16:creationId xmlns:a16="http://schemas.microsoft.com/office/drawing/2014/main" id="{05AB320C-DE5C-42FA-9475-A41BCC692DEB}"/>
                    </a:ext>
                  </a:extLst>
                </p:cNvPr>
                <p:cNvSpPr/>
                <p:nvPr/>
              </p:nvSpPr>
              <p:spPr>
                <a:xfrm rot="3600000" flipH="1">
                  <a:off x="1704551" y="4341855"/>
                  <a:ext cx="259627" cy="223724"/>
                </a:xfrm>
                <a:prstGeom prst="triangle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3" name="Donut 99">
                  <a:extLst>
                    <a:ext uri="{FF2B5EF4-FFF2-40B4-BE49-F238E27FC236}">
                      <a16:creationId xmlns:a16="http://schemas.microsoft.com/office/drawing/2014/main" id="{4075247A-F2AE-4699-906D-04458022E5DA}"/>
                    </a:ext>
                  </a:extLst>
                </p:cNvPr>
                <p:cNvSpPr/>
                <p:nvPr/>
              </p:nvSpPr>
              <p:spPr>
                <a:xfrm flipH="1">
                  <a:off x="1216339" y="3946988"/>
                  <a:ext cx="767604" cy="767924"/>
                </a:xfrm>
                <a:prstGeom prst="donut">
                  <a:avLst>
                    <a:gd name="adj" fmla="val 19079"/>
                  </a:avLst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4" name="Round Same Side Corner Rectangle 101">
                  <a:extLst>
                    <a:ext uri="{FF2B5EF4-FFF2-40B4-BE49-F238E27FC236}">
                      <a16:creationId xmlns:a16="http://schemas.microsoft.com/office/drawing/2014/main" id="{458F75BE-6FCC-4E17-95AC-1394B326B1F6}"/>
                    </a:ext>
                  </a:extLst>
                </p:cNvPr>
                <p:cNvSpPr/>
                <p:nvPr/>
              </p:nvSpPr>
              <p:spPr>
                <a:xfrm rot="5400000" flipH="1">
                  <a:off x="1993656" y="3805638"/>
                  <a:ext cx="237537" cy="936737"/>
                </a:xfrm>
                <a:prstGeom prst="round2SameRect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 dirty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A0E448D2-EA4E-430E-B151-9159E007C89F}"/>
                  </a:ext>
                </a:extLst>
              </p:cNvPr>
              <p:cNvSpPr/>
              <p:nvPr/>
            </p:nvSpPr>
            <p:spPr>
              <a:xfrm>
                <a:off x="4278997" y="3115424"/>
                <a:ext cx="5269758" cy="585217"/>
              </a:xfrm>
              <a:custGeom>
                <a:avLst/>
                <a:gdLst>
                  <a:gd name="connsiteX0" fmla="*/ 123915 w 743473"/>
                  <a:gd name="connsiteY0" fmla="*/ 0 h 5201920"/>
                  <a:gd name="connsiteX1" fmla="*/ 619558 w 743473"/>
                  <a:gd name="connsiteY1" fmla="*/ 0 h 5201920"/>
                  <a:gd name="connsiteX2" fmla="*/ 743473 w 743473"/>
                  <a:gd name="connsiteY2" fmla="*/ 123915 h 5201920"/>
                  <a:gd name="connsiteX3" fmla="*/ 743473 w 743473"/>
                  <a:gd name="connsiteY3" fmla="*/ 5201920 h 5201920"/>
                  <a:gd name="connsiteX4" fmla="*/ 743473 w 743473"/>
                  <a:gd name="connsiteY4" fmla="*/ 5201920 h 5201920"/>
                  <a:gd name="connsiteX5" fmla="*/ 0 w 743473"/>
                  <a:gd name="connsiteY5" fmla="*/ 5201920 h 5201920"/>
                  <a:gd name="connsiteX6" fmla="*/ 0 w 743473"/>
                  <a:gd name="connsiteY6" fmla="*/ 5201920 h 5201920"/>
                  <a:gd name="connsiteX7" fmla="*/ 0 w 743473"/>
                  <a:gd name="connsiteY7" fmla="*/ 123915 h 5201920"/>
                  <a:gd name="connsiteX8" fmla="*/ 123915 w 743473"/>
                  <a:gd name="connsiteY8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473" h="5201920">
                    <a:moveTo>
                      <a:pt x="743473" y="867009"/>
                    </a:moveTo>
                    <a:lnTo>
                      <a:pt x="743473" y="4334911"/>
                    </a:lnTo>
                    <a:cubicBezTo>
                      <a:pt x="743473" y="4813742"/>
                      <a:pt x="735544" y="5201917"/>
                      <a:pt x="725763" y="5201917"/>
                    </a:cubicBezTo>
                    <a:lnTo>
                      <a:pt x="0" y="5201917"/>
                    </a:lnTo>
                    <a:lnTo>
                      <a:pt x="0" y="520191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25763" y="3"/>
                    </a:lnTo>
                    <a:cubicBezTo>
                      <a:pt x="735544" y="3"/>
                      <a:pt x="743473" y="388178"/>
                      <a:pt x="743473" y="867009"/>
                    </a:cubicBezTo>
                    <a:close/>
                  </a:path>
                </a:pathLst>
              </a:custGeom>
              <a:solidFill>
                <a:srgbClr val="1C8FA6">
                  <a:alpha val="18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4771" tIns="68678" rIns="101063" bIns="68679" spcCol="1270" anchor="ctr"/>
              <a:lstStyle/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</p:txBody>
          </p:sp>
          <p:sp>
            <p:nvSpPr>
              <p:cNvPr id="77" name="内容占位符 2">
                <a:extLst>
                  <a:ext uri="{FF2B5EF4-FFF2-40B4-BE49-F238E27FC236}">
                    <a16:creationId xmlns:a16="http://schemas.microsoft.com/office/drawing/2014/main" id="{1A0D9F79-EAB0-4D42-96BD-C8C79A893700}"/>
                  </a:ext>
                </a:extLst>
              </p:cNvPr>
              <p:cNvSpPr txBox="1"/>
              <p:nvPr/>
            </p:nvSpPr>
            <p:spPr>
              <a:xfrm>
                <a:off x="4311227" y="3170518"/>
                <a:ext cx="4374501" cy="433075"/>
              </a:xfrm>
              <a:prstGeom prst="round2Diag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rPr>
                  <a:t>規模速度型</a:t>
                </a:r>
              </a:p>
            </p:txBody>
          </p:sp>
          <p:sp>
            <p:nvSpPr>
              <p:cNvPr id="78" name="箭头: 右 77">
                <a:extLst>
                  <a:ext uri="{FF2B5EF4-FFF2-40B4-BE49-F238E27FC236}">
                    <a16:creationId xmlns:a16="http://schemas.microsoft.com/office/drawing/2014/main" id="{BF6AC1B2-1C2F-4208-B08C-2C82AD4332AD}"/>
                  </a:ext>
                </a:extLst>
              </p:cNvPr>
              <p:cNvSpPr/>
              <p:nvPr/>
            </p:nvSpPr>
            <p:spPr>
              <a:xfrm>
                <a:off x="5980043" y="3197840"/>
                <a:ext cx="410486" cy="36633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A7F2044-590E-4319-B0E8-9DD372BF2695}"/>
                </a:ext>
              </a:extLst>
            </p:cNvPr>
            <p:cNvGrpSpPr/>
            <p:nvPr/>
          </p:nvGrpSpPr>
          <p:grpSpPr>
            <a:xfrm>
              <a:off x="2099533" y="3690819"/>
              <a:ext cx="10014481" cy="701443"/>
              <a:chOff x="1611444" y="3879602"/>
              <a:chExt cx="10401076" cy="701443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4B27EF46-9118-4F89-A61B-C555BBACA5CC}"/>
                  </a:ext>
                </a:extLst>
              </p:cNvPr>
              <p:cNvGrpSpPr/>
              <p:nvPr/>
            </p:nvGrpSpPr>
            <p:grpSpPr>
              <a:xfrm>
                <a:off x="1611444" y="4080599"/>
                <a:ext cx="2123393" cy="500446"/>
                <a:chOff x="2914966" y="1441150"/>
                <a:chExt cx="2123393" cy="500446"/>
              </a:xfrm>
            </p:grpSpPr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914A1795-E393-4EBE-AEA3-55ABF6BE4352}"/>
                    </a:ext>
                  </a:extLst>
                </p:cNvPr>
                <p:cNvSpPr/>
                <p:nvPr/>
              </p:nvSpPr>
              <p:spPr>
                <a:xfrm>
                  <a:off x="2932955" y="1441150"/>
                  <a:ext cx="2105404" cy="500446"/>
                </a:xfrm>
                <a:custGeom>
                  <a:avLst/>
                  <a:gdLst>
                    <a:gd name="connsiteX0" fmla="*/ 123915 w 743473"/>
                    <a:gd name="connsiteY0" fmla="*/ 0 h 5201920"/>
                    <a:gd name="connsiteX1" fmla="*/ 619558 w 743473"/>
                    <a:gd name="connsiteY1" fmla="*/ 0 h 5201920"/>
                    <a:gd name="connsiteX2" fmla="*/ 743473 w 743473"/>
                    <a:gd name="connsiteY2" fmla="*/ 123915 h 5201920"/>
                    <a:gd name="connsiteX3" fmla="*/ 743473 w 743473"/>
                    <a:gd name="connsiteY3" fmla="*/ 5201920 h 5201920"/>
                    <a:gd name="connsiteX4" fmla="*/ 743473 w 743473"/>
                    <a:gd name="connsiteY4" fmla="*/ 5201920 h 5201920"/>
                    <a:gd name="connsiteX5" fmla="*/ 0 w 743473"/>
                    <a:gd name="connsiteY5" fmla="*/ 5201920 h 5201920"/>
                    <a:gd name="connsiteX6" fmla="*/ 0 w 743473"/>
                    <a:gd name="connsiteY6" fmla="*/ 5201920 h 5201920"/>
                    <a:gd name="connsiteX7" fmla="*/ 0 w 743473"/>
                    <a:gd name="connsiteY7" fmla="*/ 123915 h 5201920"/>
                    <a:gd name="connsiteX8" fmla="*/ 123915 w 743473"/>
                    <a:gd name="connsiteY8" fmla="*/ 0 h 520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3473" h="5201920">
                      <a:moveTo>
                        <a:pt x="743473" y="867009"/>
                      </a:moveTo>
                      <a:lnTo>
                        <a:pt x="743473" y="4334911"/>
                      </a:lnTo>
                      <a:cubicBezTo>
                        <a:pt x="743473" y="4813742"/>
                        <a:pt x="735544" y="5201917"/>
                        <a:pt x="725763" y="5201917"/>
                      </a:cubicBezTo>
                      <a:lnTo>
                        <a:pt x="0" y="5201917"/>
                      </a:lnTo>
                      <a:lnTo>
                        <a:pt x="0" y="5201917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25763" y="3"/>
                      </a:lnTo>
                      <a:cubicBezTo>
                        <a:pt x="735544" y="3"/>
                        <a:pt x="743473" y="388178"/>
                        <a:pt x="743473" y="867009"/>
                      </a:cubicBezTo>
                      <a:close/>
                    </a:path>
                  </a:pathLst>
                </a:custGeom>
                <a:solidFill>
                  <a:srgbClr val="F17475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64771" tIns="68678" rIns="101063" bIns="68679" spcCol="1270" anchor="ctr"/>
                <a:lstStyle/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</p:txBody>
            </p:sp>
            <p:sp>
              <p:nvSpPr>
                <p:cNvPr id="59" name="内容占位符 2">
                  <a:extLst>
                    <a:ext uri="{FF2B5EF4-FFF2-40B4-BE49-F238E27FC236}">
                      <a16:creationId xmlns:a16="http://schemas.microsoft.com/office/drawing/2014/main" id="{B197EF95-04E6-4D51-AF04-E7F59B1705E6}"/>
                    </a:ext>
                  </a:extLst>
                </p:cNvPr>
                <p:cNvSpPr txBox="1"/>
                <p:nvPr/>
              </p:nvSpPr>
              <p:spPr>
                <a:xfrm>
                  <a:off x="2914966" y="1492982"/>
                  <a:ext cx="2113429" cy="442674"/>
                </a:xfrm>
                <a:prstGeom prst="round2Diag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kumimoji="0" lang="zh-CN" altLang="en-US" sz="2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DFKai-SB" panose="03000509000000000000" pitchFamily="65" charset="-120"/>
                      <a:ea typeface="DFKai-SB" panose="03000509000000000000" pitchFamily="65" charset="-120"/>
                      <a:cs typeface="+mn-ea"/>
                      <a:sym typeface="+mn-lt"/>
                    </a:rPr>
                    <a:t>經濟結構</a:t>
                  </a:r>
                  <a:endPara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764804A0-13DF-43AC-9306-C53EFED62986}"/>
                  </a:ext>
                </a:extLst>
              </p:cNvPr>
              <p:cNvSpPr/>
              <p:nvPr/>
            </p:nvSpPr>
            <p:spPr>
              <a:xfrm>
                <a:off x="5117183" y="3879602"/>
                <a:ext cx="6895337" cy="585217"/>
              </a:xfrm>
              <a:custGeom>
                <a:avLst/>
                <a:gdLst>
                  <a:gd name="connsiteX0" fmla="*/ 123915 w 743473"/>
                  <a:gd name="connsiteY0" fmla="*/ 0 h 5201920"/>
                  <a:gd name="connsiteX1" fmla="*/ 619558 w 743473"/>
                  <a:gd name="connsiteY1" fmla="*/ 0 h 5201920"/>
                  <a:gd name="connsiteX2" fmla="*/ 743473 w 743473"/>
                  <a:gd name="connsiteY2" fmla="*/ 123915 h 5201920"/>
                  <a:gd name="connsiteX3" fmla="*/ 743473 w 743473"/>
                  <a:gd name="connsiteY3" fmla="*/ 5201920 h 5201920"/>
                  <a:gd name="connsiteX4" fmla="*/ 743473 w 743473"/>
                  <a:gd name="connsiteY4" fmla="*/ 5201920 h 5201920"/>
                  <a:gd name="connsiteX5" fmla="*/ 0 w 743473"/>
                  <a:gd name="connsiteY5" fmla="*/ 5201920 h 5201920"/>
                  <a:gd name="connsiteX6" fmla="*/ 0 w 743473"/>
                  <a:gd name="connsiteY6" fmla="*/ 5201920 h 5201920"/>
                  <a:gd name="connsiteX7" fmla="*/ 0 w 743473"/>
                  <a:gd name="connsiteY7" fmla="*/ 123915 h 5201920"/>
                  <a:gd name="connsiteX8" fmla="*/ 123915 w 743473"/>
                  <a:gd name="connsiteY8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473" h="5201920">
                    <a:moveTo>
                      <a:pt x="743473" y="867009"/>
                    </a:moveTo>
                    <a:lnTo>
                      <a:pt x="743473" y="4334911"/>
                    </a:lnTo>
                    <a:cubicBezTo>
                      <a:pt x="743473" y="4813742"/>
                      <a:pt x="735544" y="5201917"/>
                      <a:pt x="725763" y="5201917"/>
                    </a:cubicBezTo>
                    <a:lnTo>
                      <a:pt x="0" y="5201917"/>
                    </a:lnTo>
                    <a:lnTo>
                      <a:pt x="0" y="520191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25763" y="3"/>
                    </a:lnTo>
                    <a:cubicBezTo>
                      <a:pt x="735544" y="3"/>
                      <a:pt x="743473" y="388178"/>
                      <a:pt x="743473" y="867009"/>
                    </a:cubicBezTo>
                    <a:close/>
                  </a:path>
                </a:pathLst>
              </a:custGeom>
              <a:solidFill>
                <a:srgbClr val="1C8FA6">
                  <a:alpha val="18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4771" tIns="68678" rIns="101063" bIns="68679" spcCol="1270" anchor="ctr"/>
              <a:lstStyle/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</p:txBody>
          </p:sp>
          <p:sp>
            <p:nvSpPr>
              <p:cNvPr id="84" name="内容占位符 2">
                <a:extLst>
                  <a:ext uri="{FF2B5EF4-FFF2-40B4-BE49-F238E27FC236}">
                    <a16:creationId xmlns:a16="http://schemas.microsoft.com/office/drawing/2014/main" id="{0BEE896B-DBDE-484B-AB4B-7689121A715F}"/>
                  </a:ext>
                </a:extLst>
              </p:cNvPr>
              <p:cNvSpPr txBox="1"/>
              <p:nvPr/>
            </p:nvSpPr>
            <p:spPr>
              <a:xfrm>
                <a:off x="5107219" y="3937648"/>
                <a:ext cx="6786350" cy="433075"/>
              </a:xfrm>
              <a:prstGeom prst="round2Diag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rPr>
                  <a:t>增量擴能為主</a:t>
                </a:r>
              </a:p>
            </p:txBody>
          </p:sp>
          <p:sp>
            <p:nvSpPr>
              <p:cNvPr id="85" name="箭头: 右 84">
                <a:extLst>
                  <a:ext uri="{FF2B5EF4-FFF2-40B4-BE49-F238E27FC236}">
                    <a16:creationId xmlns:a16="http://schemas.microsoft.com/office/drawing/2014/main" id="{6E989217-D9FF-4765-A9D7-D89348BD9985}"/>
                  </a:ext>
                </a:extLst>
              </p:cNvPr>
              <p:cNvSpPr/>
              <p:nvPr/>
            </p:nvSpPr>
            <p:spPr>
              <a:xfrm>
                <a:off x="7453217" y="3980814"/>
                <a:ext cx="485131" cy="38990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7B9F848-C706-4CB6-9021-BA1CB7451FC0}"/>
                </a:ext>
              </a:extLst>
            </p:cNvPr>
            <p:cNvGrpSpPr/>
            <p:nvPr/>
          </p:nvGrpSpPr>
          <p:grpSpPr>
            <a:xfrm>
              <a:off x="2151994" y="4605730"/>
              <a:ext cx="9962019" cy="585217"/>
              <a:chOff x="1619301" y="4738896"/>
              <a:chExt cx="9914933" cy="585217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08DD0B9B-4F99-4BEA-B79E-13A0D0921676}"/>
                  </a:ext>
                </a:extLst>
              </p:cNvPr>
              <p:cNvGrpSpPr/>
              <p:nvPr/>
            </p:nvGrpSpPr>
            <p:grpSpPr>
              <a:xfrm>
                <a:off x="1619301" y="4823667"/>
                <a:ext cx="1964221" cy="500446"/>
                <a:chOff x="2935597" y="1371574"/>
                <a:chExt cx="1964221" cy="500446"/>
              </a:xfrm>
            </p:grpSpPr>
            <p:sp>
              <p:nvSpPr>
                <p:cNvPr id="61" name="任意多边形: 形状 60">
                  <a:extLst>
                    <a:ext uri="{FF2B5EF4-FFF2-40B4-BE49-F238E27FC236}">
                      <a16:creationId xmlns:a16="http://schemas.microsoft.com/office/drawing/2014/main" id="{B46247DB-C65E-48AB-9C26-D6DCF696A5D5}"/>
                    </a:ext>
                  </a:extLst>
                </p:cNvPr>
                <p:cNvSpPr/>
                <p:nvPr/>
              </p:nvSpPr>
              <p:spPr>
                <a:xfrm>
                  <a:off x="2935597" y="1371574"/>
                  <a:ext cx="1942153" cy="500446"/>
                </a:xfrm>
                <a:custGeom>
                  <a:avLst/>
                  <a:gdLst>
                    <a:gd name="connsiteX0" fmla="*/ 123915 w 743473"/>
                    <a:gd name="connsiteY0" fmla="*/ 0 h 5201920"/>
                    <a:gd name="connsiteX1" fmla="*/ 619558 w 743473"/>
                    <a:gd name="connsiteY1" fmla="*/ 0 h 5201920"/>
                    <a:gd name="connsiteX2" fmla="*/ 743473 w 743473"/>
                    <a:gd name="connsiteY2" fmla="*/ 123915 h 5201920"/>
                    <a:gd name="connsiteX3" fmla="*/ 743473 w 743473"/>
                    <a:gd name="connsiteY3" fmla="*/ 5201920 h 5201920"/>
                    <a:gd name="connsiteX4" fmla="*/ 743473 w 743473"/>
                    <a:gd name="connsiteY4" fmla="*/ 5201920 h 5201920"/>
                    <a:gd name="connsiteX5" fmla="*/ 0 w 743473"/>
                    <a:gd name="connsiteY5" fmla="*/ 5201920 h 5201920"/>
                    <a:gd name="connsiteX6" fmla="*/ 0 w 743473"/>
                    <a:gd name="connsiteY6" fmla="*/ 5201920 h 5201920"/>
                    <a:gd name="connsiteX7" fmla="*/ 0 w 743473"/>
                    <a:gd name="connsiteY7" fmla="*/ 123915 h 5201920"/>
                    <a:gd name="connsiteX8" fmla="*/ 123915 w 743473"/>
                    <a:gd name="connsiteY8" fmla="*/ 0 h 5201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3473" h="5201920">
                      <a:moveTo>
                        <a:pt x="743473" y="867009"/>
                      </a:moveTo>
                      <a:lnTo>
                        <a:pt x="743473" y="4334911"/>
                      </a:lnTo>
                      <a:cubicBezTo>
                        <a:pt x="743473" y="4813742"/>
                        <a:pt x="735544" y="5201917"/>
                        <a:pt x="725763" y="5201917"/>
                      </a:cubicBezTo>
                      <a:lnTo>
                        <a:pt x="0" y="5201917"/>
                      </a:lnTo>
                      <a:lnTo>
                        <a:pt x="0" y="5201917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725763" y="3"/>
                      </a:lnTo>
                      <a:cubicBezTo>
                        <a:pt x="735544" y="3"/>
                        <a:pt x="743473" y="388178"/>
                        <a:pt x="743473" y="867009"/>
                      </a:cubicBezTo>
                      <a:close/>
                    </a:path>
                  </a:pathLst>
                </a:custGeom>
                <a:solidFill>
                  <a:srgbClr val="F17475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64771" tIns="68678" rIns="101063" bIns="68679" spcCol="1270" anchor="ctr"/>
                <a:lstStyle/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  <a:p>
                  <a:pPr marL="171450" lvl="1" indent="-171450" algn="ctr" defTabSz="755650" eaLnBrk="1" hangingPunct="1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"/>
                    <a:defRPr/>
                  </a:pPr>
                  <a:endParaRPr lang="zh-CN" altLang="en-US" sz="2800" dirty="0"/>
                </a:p>
              </p:txBody>
            </p:sp>
            <p:sp>
              <p:nvSpPr>
                <p:cNvPr id="62" name="内容占位符 2">
                  <a:extLst>
                    <a:ext uri="{FF2B5EF4-FFF2-40B4-BE49-F238E27FC236}">
                      <a16:creationId xmlns:a16="http://schemas.microsoft.com/office/drawing/2014/main" id="{15425820-3B6E-4471-A0C2-F38F31A86E51}"/>
                    </a:ext>
                  </a:extLst>
                </p:cNvPr>
                <p:cNvSpPr txBox="1"/>
                <p:nvPr/>
              </p:nvSpPr>
              <p:spPr>
                <a:xfrm>
                  <a:off x="2957665" y="1389985"/>
                  <a:ext cx="1942153" cy="442674"/>
                </a:xfrm>
                <a:prstGeom prst="round2Diag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  <a:defRPr/>
                  </a:pPr>
                  <a:r>
                    <a:rPr kumimoji="0" lang="zh-CN" altLang="en-US" sz="28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DFKai-SB" panose="03000509000000000000" pitchFamily="65" charset="-120"/>
                      <a:ea typeface="DFKai-SB" panose="03000509000000000000" pitchFamily="65" charset="-120"/>
                      <a:cs typeface="+mn-ea"/>
                      <a:sym typeface="+mn-lt"/>
                    </a:rPr>
                    <a:t>發展動力</a:t>
                  </a:r>
                  <a:endPara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5FBEB355-DBB1-422F-9A26-FF6E379F641F}"/>
                  </a:ext>
                </a:extLst>
              </p:cNvPr>
              <p:cNvGrpSpPr/>
              <p:nvPr/>
            </p:nvGrpSpPr>
            <p:grpSpPr>
              <a:xfrm>
                <a:off x="3898345" y="4875732"/>
                <a:ext cx="745698" cy="365226"/>
                <a:chOff x="2123950" y="3812164"/>
                <a:chExt cx="1567907" cy="767924"/>
              </a:xfrm>
            </p:grpSpPr>
            <p:sp>
              <p:nvSpPr>
                <p:cNvPr id="87" name="Isosceles Triangle 98">
                  <a:extLst>
                    <a:ext uri="{FF2B5EF4-FFF2-40B4-BE49-F238E27FC236}">
                      <a16:creationId xmlns:a16="http://schemas.microsoft.com/office/drawing/2014/main" id="{9C564D1A-18B1-4F99-8B37-4613FCF0FE16}"/>
                    </a:ext>
                  </a:extLst>
                </p:cNvPr>
                <p:cNvSpPr/>
                <p:nvPr/>
              </p:nvSpPr>
              <p:spPr>
                <a:xfrm rot="3600000" flipH="1">
                  <a:off x="2583606" y="4196448"/>
                  <a:ext cx="259627" cy="223725"/>
                </a:xfrm>
                <a:prstGeom prst="triangle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88" name="Donut 99">
                  <a:extLst>
                    <a:ext uri="{FF2B5EF4-FFF2-40B4-BE49-F238E27FC236}">
                      <a16:creationId xmlns:a16="http://schemas.microsoft.com/office/drawing/2014/main" id="{7D67F5AD-5689-4945-A2F2-46B68633244C}"/>
                    </a:ext>
                  </a:extLst>
                </p:cNvPr>
                <p:cNvSpPr/>
                <p:nvPr/>
              </p:nvSpPr>
              <p:spPr>
                <a:xfrm flipH="1">
                  <a:off x="2123950" y="3812164"/>
                  <a:ext cx="767602" cy="767924"/>
                </a:xfrm>
                <a:prstGeom prst="donut">
                  <a:avLst>
                    <a:gd name="adj" fmla="val 19079"/>
                  </a:avLst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89" name="Round Same Side Corner Rectangle 101">
                  <a:extLst>
                    <a:ext uri="{FF2B5EF4-FFF2-40B4-BE49-F238E27FC236}">
                      <a16:creationId xmlns:a16="http://schemas.microsoft.com/office/drawing/2014/main" id="{EC7C475A-29A5-4DFD-AAE8-3463295A4F2F}"/>
                    </a:ext>
                  </a:extLst>
                </p:cNvPr>
                <p:cNvSpPr/>
                <p:nvPr/>
              </p:nvSpPr>
              <p:spPr>
                <a:xfrm rot="5400000" flipH="1">
                  <a:off x="3104719" y="3766634"/>
                  <a:ext cx="237537" cy="936738"/>
                </a:xfrm>
                <a:prstGeom prst="round2SameRect">
                  <a:avLst/>
                </a:prstGeom>
                <a:solidFill>
                  <a:srgbClr val="F17475">
                    <a:alpha val="62000"/>
                  </a:srgbClr>
                </a:solidFill>
                <a:ln w="19050" cap="flat" cmpd="sng" algn="ctr">
                  <a:noFill/>
                  <a:prstDash val="solid"/>
                </a:ln>
                <a:effectLst>
                  <a:outerShdw blurRad="76200" dist="76200" dir="54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anchor="ctr"/>
                <a:lstStyle/>
                <a:p>
                  <a:endParaRPr lang="en-US" sz="2800" kern="0">
                    <a:latin typeface="Avant GardeBook" pitchFamily="50" charset="0"/>
                    <a:ea typeface="微软雅黑" panose="020B0503020204020204" pitchFamily="34" charset="-122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1838F27A-4619-4F87-BD11-6AAFD182FF41}"/>
                  </a:ext>
                </a:extLst>
              </p:cNvPr>
              <p:cNvSpPr/>
              <p:nvPr/>
            </p:nvSpPr>
            <p:spPr>
              <a:xfrm>
                <a:off x="4881575" y="4738896"/>
                <a:ext cx="6652659" cy="585217"/>
              </a:xfrm>
              <a:custGeom>
                <a:avLst/>
                <a:gdLst>
                  <a:gd name="connsiteX0" fmla="*/ 123915 w 743473"/>
                  <a:gd name="connsiteY0" fmla="*/ 0 h 5201920"/>
                  <a:gd name="connsiteX1" fmla="*/ 619558 w 743473"/>
                  <a:gd name="connsiteY1" fmla="*/ 0 h 5201920"/>
                  <a:gd name="connsiteX2" fmla="*/ 743473 w 743473"/>
                  <a:gd name="connsiteY2" fmla="*/ 123915 h 5201920"/>
                  <a:gd name="connsiteX3" fmla="*/ 743473 w 743473"/>
                  <a:gd name="connsiteY3" fmla="*/ 5201920 h 5201920"/>
                  <a:gd name="connsiteX4" fmla="*/ 743473 w 743473"/>
                  <a:gd name="connsiteY4" fmla="*/ 5201920 h 5201920"/>
                  <a:gd name="connsiteX5" fmla="*/ 0 w 743473"/>
                  <a:gd name="connsiteY5" fmla="*/ 5201920 h 5201920"/>
                  <a:gd name="connsiteX6" fmla="*/ 0 w 743473"/>
                  <a:gd name="connsiteY6" fmla="*/ 5201920 h 5201920"/>
                  <a:gd name="connsiteX7" fmla="*/ 0 w 743473"/>
                  <a:gd name="connsiteY7" fmla="*/ 123915 h 5201920"/>
                  <a:gd name="connsiteX8" fmla="*/ 123915 w 743473"/>
                  <a:gd name="connsiteY8" fmla="*/ 0 h 520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3473" h="5201920">
                    <a:moveTo>
                      <a:pt x="743473" y="867009"/>
                    </a:moveTo>
                    <a:lnTo>
                      <a:pt x="743473" y="4334911"/>
                    </a:lnTo>
                    <a:cubicBezTo>
                      <a:pt x="743473" y="4813742"/>
                      <a:pt x="735544" y="5201917"/>
                      <a:pt x="725763" y="5201917"/>
                    </a:cubicBezTo>
                    <a:lnTo>
                      <a:pt x="0" y="5201917"/>
                    </a:lnTo>
                    <a:lnTo>
                      <a:pt x="0" y="520191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25763" y="3"/>
                    </a:lnTo>
                    <a:cubicBezTo>
                      <a:pt x="735544" y="3"/>
                      <a:pt x="743473" y="388178"/>
                      <a:pt x="743473" y="867009"/>
                    </a:cubicBezTo>
                    <a:close/>
                  </a:path>
                </a:pathLst>
              </a:custGeom>
              <a:solidFill>
                <a:srgbClr val="1C8FA6">
                  <a:alpha val="18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4771" tIns="68678" rIns="101063" bIns="68679" spcCol="1270" anchor="ctr"/>
              <a:lstStyle/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  <a:p>
                <a:pPr marL="171450" lvl="1" indent="-171450" defTabSz="755650" eaLnBrk="1" hangingPunct="1">
                  <a:lnSpc>
                    <a:spcPct val="90000"/>
                  </a:lnSpc>
                  <a:spcAft>
                    <a:spcPct val="15000"/>
                  </a:spcAft>
                  <a:buFontTx/>
                  <a:buChar char="•"/>
                  <a:defRPr/>
                </a:pPr>
                <a:endParaRPr lang="zh-CN" altLang="en-US" sz="2800" dirty="0"/>
              </a:p>
            </p:txBody>
          </p:sp>
          <p:sp>
            <p:nvSpPr>
              <p:cNvPr id="91" name="内容占位符 2">
                <a:extLst>
                  <a:ext uri="{FF2B5EF4-FFF2-40B4-BE49-F238E27FC236}">
                    <a16:creationId xmlns:a16="http://schemas.microsoft.com/office/drawing/2014/main" id="{60644F79-266D-4A57-A57A-7DE64F0E4A0B}"/>
                  </a:ext>
                </a:extLst>
              </p:cNvPr>
              <p:cNvSpPr txBox="1"/>
              <p:nvPr/>
            </p:nvSpPr>
            <p:spPr>
              <a:xfrm>
                <a:off x="4881575" y="4784490"/>
                <a:ext cx="5587999" cy="433075"/>
              </a:xfrm>
              <a:prstGeom prst="round2Diag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TW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rPr>
                  <a:t>生產</a:t>
                </a:r>
                <a:r>
                  <a:rPr lang="zh-CN" altLang="en-US" sz="2800" dirty="0">
                    <a:latin typeface="DFKai-SB" panose="03000509000000000000" pitchFamily="65" charset="-120"/>
                    <a:ea typeface="DFKai-SB" panose="03000509000000000000" pitchFamily="65" charset="-120"/>
                    <a:cs typeface="+mn-ea"/>
                    <a:sym typeface="+mn-lt"/>
                  </a:rPr>
                  <a:t>要素驅動、投資驅動</a:t>
                </a:r>
              </a:p>
            </p:txBody>
          </p:sp>
          <p:sp>
            <p:nvSpPr>
              <p:cNvPr id="92" name="箭头: 右 91">
                <a:extLst>
                  <a:ext uri="{FF2B5EF4-FFF2-40B4-BE49-F238E27FC236}">
                    <a16:creationId xmlns:a16="http://schemas.microsoft.com/office/drawing/2014/main" id="{55406EAB-6CD5-4763-896E-0F6C112E777B}"/>
                  </a:ext>
                </a:extLst>
              </p:cNvPr>
              <p:cNvSpPr/>
              <p:nvPr/>
            </p:nvSpPr>
            <p:spPr>
              <a:xfrm>
                <a:off x="8700419" y="4828491"/>
                <a:ext cx="473364" cy="38990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DFKai-SB" panose="03000509000000000000" pitchFamily="65" charset="-120"/>
                  <a:ea typeface="DFKai-SB" panose="03000509000000000000" pitchFamily="65" charset="-120"/>
                </a:endParaRPr>
              </a:p>
            </p:txBody>
          </p:sp>
        </p:grpSp>
        <p:sp>
          <p:nvSpPr>
            <p:cNvPr id="63" name="Donut 99">
              <a:extLst>
                <a:ext uri="{FF2B5EF4-FFF2-40B4-BE49-F238E27FC236}">
                  <a16:creationId xmlns:a16="http://schemas.microsoft.com/office/drawing/2014/main" id="{992911FA-2FE3-4273-9EAA-767F52DE032C}"/>
                </a:ext>
              </a:extLst>
            </p:cNvPr>
            <p:cNvSpPr/>
            <p:nvPr/>
          </p:nvSpPr>
          <p:spPr>
            <a:xfrm flipH="1">
              <a:off x="4425255" y="3917325"/>
              <a:ext cx="449602" cy="365226"/>
            </a:xfrm>
            <a:prstGeom prst="donut">
              <a:avLst>
                <a:gd name="adj" fmla="val 19079"/>
              </a:avLst>
            </a:prstGeom>
            <a:solidFill>
              <a:srgbClr val="F17475">
                <a:alpha val="62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76200" dir="5400000" algn="tl" rotWithShape="0">
                <a:prstClr val="black">
                  <a:alpha val="30000"/>
                </a:prstClr>
              </a:outerShdw>
            </a:effectLst>
          </p:spPr>
          <p:txBody>
            <a:bodyPr anchor="ctr"/>
            <a:lstStyle/>
            <a:p>
              <a:endParaRPr lang="en-US" sz="2800" kern="0">
                <a:latin typeface="Avant GardeBook" pitchFamily="50" charset="0"/>
                <a:ea typeface="微软雅黑" panose="020B0503020204020204" pitchFamily="34" charset="-122"/>
                <a:sym typeface="Agency FB" panose="020B0503020202020204" pitchFamily="34" charset="0"/>
              </a:endParaRPr>
            </a:p>
          </p:txBody>
        </p:sp>
        <p:sp>
          <p:nvSpPr>
            <p:cNvPr id="68" name="Round Same Side Corner Rectangle 101">
              <a:extLst>
                <a:ext uri="{FF2B5EF4-FFF2-40B4-BE49-F238E27FC236}">
                  <a16:creationId xmlns:a16="http://schemas.microsoft.com/office/drawing/2014/main" id="{D7C86870-0F09-442D-BA14-0C4A6F50D24C}"/>
                </a:ext>
              </a:extLst>
            </p:cNvPr>
            <p:cNvSpPr/>
            <p:nvPr/>
          </p:nvSpPr>
          <p:spPr>
            <a:xfrm rot="5400000" flipH="1">
              <a:off x="4941304" y="3821961"/>
              <a:ext cx="112973" cy="548667"/>
            </a:xfrm>
            <a:prstGeom prst="round2SameRect">
              <a:avLst/>
            </a:prstGeom>
            <a:solidFill>
              <a:srgbClr val="F17475">
                <a:alpha val="62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76200" dir="5400000" algn="tl" rotWithShape="0">
                <a:prstClr val="black">
                  <a:alpha val="30000"/>
                </a:prstClr>
              </a:outerShdw>
            </a:effectLst>
          </p:spPr>
          <p:txBody>
            <a:bodyPr anchor="ctr"/>
            <a:lstStyle/>
            <a:p>
              <a:endParaRPr lang="en-US" sz="2800" kern="0" dirty="0">
                <a:latin typeface="Avant GardeBook" pitchFamily="50" charset="0"/>
                <a:ea typeface="微软雅黑" panose="020B0503020204020204" pitchFamily="34" charset="-122"/>
                <a:sym typeface="Agency FB" panose="020B0503020202020204" pitchFamily="34" charset="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7475799" y="309997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中高速</a:t>
            </a:r>
          </a:p>
        </p:txBody>
      </p:sp>
      <p:sp>
        <p:nvSpPr>
          <p:cNvPr id="5" name="矩形 4"/>
          <p:cNvSpPr/>
          <p:nvPr/>
        </p:nvSpPr>
        <p:spPr>
          <a:xfrm>
            <a:off x="7542659" y="386753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品</a:t>
            </a:r>
            <a:r>
              <a:rPr lang="zh-CN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質效率型</a:t>
            </a:r>
          </a:p>
        </p:txBody>
      </p:sp>
      <p:sp>
        <p:nvSpPr>
          <p:cNvPr id="6" name="矩形 5"/>
          <p:cNvSpPr/>
          <p:nvPr/>
        </p:nvSpPr>
        <p:spPr>
          <a:xfrm>
            <a:off x="7548918" y="4669037"/>
            <a:ext cx="4135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調整存量、做優增量並舉</a:t>
            </a:r>
          </a:p>
        </p:txBody>
      </p:sp>
      <p:sp>
        <p:nvSpPr>
          <p:cNvPr id="9" name="矩形 8"/>
          <p:cNvSpPr/>
          <p:nvPr/>
        </p:nvSpPr>
        <p:spPr>
          <a:xfrm>
            <a:off x="9178153" y="568099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ea"/>
                <a:sym typeface="+mn-lt"/>
              </a:rPr>
              <a:t>創新驅動</a:t>
            </a:r>
          </a:p>
        </p:txBody>
      </p:sp>
      <p:sp>
        <p:nvSpPr>
          <p:cNvPr id="50" name="标题 1">
            <a:extLst>
              <a:ext uri="{FF2B5EF4-FFF2-40B4-BE49-F238E27FC236}">
                <a16:creationId xmlns:a16="http://schemas.microsoft.com/office/drawing/2014/main" id="{E92CCA32-BBB9-43A8-A792-4222F9643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93" y="125130"/>
            <a:ext cx="3806694" cy="5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經濟發展新常態</a:t>
            </a:r>
            <a:endParaRPr lang="zh-HK" altLang="en-US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51" name="组合 12">
            <a:extLst>
              <a:ext uri="{FF2B5EF4-FFF2-40B4-BE49-F238E27FC236}">
                <a16:creationId xmlns:a16="http://schemas.microsoft.com/office/drawing/2014/main" id="{60CA9892-FFB4-490E-8725-C2304F529B32}"/>
              </a:ext>
            </a:extLst>
          </p:cNvPr>
          <p:cNvGrpSpPr/>
          <p:nvPr/>
        </p:nvGrpSpPr>
        <p:grpSpPr>
          <a:xfrm>
            <a:off x="901451" y="759490"/>
            <a:ext cx="10668002" cy="1967400"/>
            <a:chOff x="461639" y="2324100"/>
            <a:chExt cx="10563050" cy="2543375"/>
          </a:xfrm>
        </p:grpSpPr>
        <p:sp>
          <p:nvSpPr>
            <p:cNvPr id="76" name="矩形 9">
              <a:extLst>
                <a:ext uri="{FF2B5EF4-FFF2-40B4-BE49-F238E27FC236}">
                  <a16:creationId xmlns:a16="http://schemas.microsoft.com/office/drawing/2014/main" id="{1E28FA09-0F4C-4EAE-A0C9-243E9893C592}"/>
                </a:ext>
              </a:extLst>
            </p:cNvPr>
            <p:cNvSpPr/>
            <p:nvPr/>
          </p:nvSpPr>
          <p:spPr>
            <a:xfrm>
              <a:off x="461639" y="2324100"/>
              <a:ext cx="10563050" cy="254337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79" name="文本框 2">
              <a:extLst>
                <a:ext uri="{FF2B5EF4-FFF2-40B4-BE49-F238E27FC236}">
                  <a16:creationId xmlns:a16="http://schemas.microsoft.com/office/drawing/2014/main" id="{7AE0CB31-F91F-4A90-A694-ECE6C050E89F}"/>
                </a:ext>
              </a:extLst>
            </p:cNvPr>
            <p:cNvSpPr txBox="1"/>
            <p:nvPr/>
          </p:nvSpPr>
          <p:spPr>
            <a:xfrm>
              <a:off x="764670" y="2402555"/>
              <a:ext cx="9968135" cy="133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矩形 11"/>
          <p:cNvSpPr/>
          <p:nvPr/>
        </p:nvSpPr>
        <p:spPr>
          <a:xfrm>
            <a:off x="984304" y="869125"/>
            <a:ext cx="10297888" cy="170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120000"/>
              </a:lnSpc>
            </a:pPr>
            <a:r>
              <a:rPr lang="en-US" altLang="zh-CN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2011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年之後，中國經濟增速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放緩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，國家作出中國經濟發展進入新常態的重大判斷。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認識新常態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適應新常態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引領新常態</a:t>
            </a:r>
            <a:r>
              <a:rPr lang="zh-TW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CN" alt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，是十八大以來中國經濟發展的大邏輯。</a:t>
            </a:r>
          </a:p>
        </p:txBody>
      </p:sp>
    </p:spTree>
    <p:extLst>
      <p:ext uri="{BB962C8B-B14F-4D97-AF65-F5344CB8AC3E}">
        <p14:creationId xmlns:p14="http://schemas.microsoft.com/office/powerpoint/2010/main" val="6006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1576-2AD9-4DBC-9883-AF1B9DF40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655" y="463976"/>
            <a:ext cx="9635687" cy="79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構建國內國際雙循環相互促進的新發展格局</a:t>
            </a:r>
            <a:endParaRPr lang="zh-HK" altLang="en-US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194" name="Picture 2" descr="https://chinacurrent.com/mediahk/2020/2020-10-148-prof-lawrence-lau-china-econ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50" b="3902"/>
          <a:stretch/>
        </p:blipFill>
        <p:spPr bwMode="auto">
          <a:xfrm>
            <a:off x="1126702" y="3153304"/>
            <a:ext cx="4313148" cy="28309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225426" y="3685709"/>
            <a:ext cx="4267413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劉遵義解構中長遠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「內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循環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」政策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China Current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網頁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https://chinacurrent.com/education/article/2021/06/22561.html</a:t>
            </a:r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60CA9892-FFB4-490E-8725-C2304F529B32}"/>
              </a:ext>
            </a:extLst>
          </p:cNvPr>
          <p:cNvGrpSpPr/>
          <p:nvPr/>
        </p:nvGrpSpPr>
        <p:grpSpPr>
          <a:xfrm>
            <a:off x="1126702" y="1210781"/>
            <a:ext cx="10335953" cy="1706589"/>
            <a:chOff x="652546" y="2402555"/>
            <a:chExt cx="10080259" cy="190829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28FA09-0F4C-4EAE-A0C9-243E9893C592}"/>
                </a:ext>
              </a:extLst>
            </p:cNvPr>
            <p:cNvSpPr/>
            <p:nvPr/>
          </p:nvSpPr>
          <p:spPr>
            <a:xfrm>
              <a:off x="652546" y="2585736"/>
              <a:ext cx="10080259" cy="1725115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7AE0CB31-F91F-4A90-A694-ECE6C050E89F}"/>
                </a:ext>
              </a:extLst>
            </p:cNvPr>
            <p:cNvSpPr txBox="1"/>
            <p:nvPr/>
          </p:nvSpPr>
          <p:spPr>
            <a:xfrm>
              <a:off x="764670" y="2402555"/>
              <a:ext cx="9968135" cy="133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0" i="0" dirty="0">
                  <a:solidFill>
                    <a:srgbClr val="333333"/>
                  </a:solidFill>
                  <a:effectLst/>
                  <a:latin typeface="DFKai-SB" panose="03000509000000000000" pitchFamily="65" charset="-120"/>
                  <a:ea typeface="DFKai-SB" panose="03000509000000000000" pitchFamily="65" charset="-120"/>
                </a:rPr>
                <a:t>    </a:t>
              </a: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endParaRPr lang="en-US" altLang="zh-CN" sz="2800" dirty="0">
                <a:solidFill>
                  <a:srgbClr val="3333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380655" y="1396253"/>
            <a:ext cx="9943014" cy="1310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   充分發揮我國超大規模市場優勢和內需潛力，構建國內國際雙</a:t>
            </a:r>
            <a:r>
              <a:rPr lang="zh-TW" altLang="en-US" sz="32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循環</a:t>
            </a:r>
            <a:r>
              <a:rPr lang="zh-CN" altLang="en-US" sz="3200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相互促進的新發展格局。</a:t>
            </a:r>
            <a:endParaRPr lang="en-US" altLang="zh-CN" sz="3200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6702" y="5984223"/>
            <a:ext cx="4313148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119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CCED62F9-6B71-4D73-9E14-5FB8279A5EC7}"/>
              </a:ext>
            </a:extLst>
          </p:cNvPr>
          <p:cNvSpPr/>
          <p:nvPr/>
        </p:nvSpPr>
        <p:spPr>
          <a:xfrm>
            <a:off x="1717030" y="2290997"/>
            <a:ext cx="8933580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34DB000-81DA-4142-AD88-D300C97CCB15}"/>
              </a:ext>
            </a:extLst>
          </p:cNvPr>
          <p:cNvGrpSpPr/>
          <p:nvPr/>
        </p:nvGrpSpPr>
        <p:grpSpPr>
          <a:xfrm>
            <a:off x="892383" y="1600200"/>
            <a:ext cx="10582873" cy="4474029"/>
            <a:chOff x="1044605" y="2572555"/>
            <a:chExt cx="10102789" cy="239302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C7D50D4-2F54-4765-9E48-37100B59C9FC}"/>
                </a:ext>
              </a:extLst>
            </p:cNvPr>
            <p:cNvSpPr/>
            <p:nvPr/>
          </p:nvSpPr>
          <p:spPr>
            <a:xfrm>
              <a:off x="1044605" y="2572555"/>
              <a:ext cx="10102789" cy="2393021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28142B2-4004-4565-BA59-1E2E1658B88D}"/>
                </a:ext>
              </a:extLst>
            </p:cNvPr>
            <p:cNvSpPr txBox="1"/>
            <p:nvPr/>
          </p:nvSpPr>
          <p:spPr>
            <a:xfrm>
              <a:off x="1332960" y="2717874"/>
              <a:ext cx="9591954" cy="202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0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4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       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中國開放的大門不會關閉，只會越開越大。國家著力構建全面開放新格局，以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「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一帶一路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  <a:sym typeface="宋体" panose="02010600030101010101" pitchFamily="2" charset="-122"/>
                </a:rPr>
                <a:t>」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倡議（見後頁的參考資料）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為重點，堅持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「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引進來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」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和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「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走出去</a:t>
              </a:r>
              <a:r>
                <a:rPr lang="zh-TW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」</a:t>
              </a:r>
              <a:r>
                <a:rPr lang="zh-CN" altLang="en-US" sz="3200" dirty="0">
                  <a:latin typeface="DFKai-SB" panose="03000509000000000000" pitchFamily="65" charset="-120"/>
                  <a:ea typeface="DFKai-SB" panose="03000509000000000000" pitchFamily="65" charset="-120"/>
                </a:rPr>
                <a:t>並重，遵循共商共建共享原則，加強創新能力開放合作，形成陸海內外聯動、東西雙向互濟的開放格局。</a:t>
              </a:r>
              <a:endParaRPr lang="en-US" altLang="zh-CN" sz="3200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5A03D21-A722-4AB6-8D87-CD4586D3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361" y="798601"/>
            <a:ext cx="5537277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zh-CN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形成全面開放新格局</a:t>
            </a:r>
          </a:p>
          <a:p>
            <a:pPr algn="ctr">
              <a:lnSpc>
                <a:spcPct val="90000"/>
              </a:lnSpc>
            </a:pPr>
            <a:endParaRPr lang="zh-HK" altLang="en-US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59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FCE9F618-5B41-4B88-9228-41D0C442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6" y="351518"/>
            <a:ext cx="11120796" cy="63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B54A6B0-AD85-4FF5-AF26-4754604BC1D4}"/>
              </a:ext>
            </a:extLst>
          </p:cNvPr>
          <p:cNvSpPr txBox="1"/>
          <p:nvPr/>
        </p:nvSpPr>
        <p:spPr>
          <a:xfrm>
            <a:off x="899987" y="699470"/>
            <a:ext cx="10102953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    </a:t>
            </a:r>
            <a:r>
              <a:rPr lang="zh-CN" altLang="en-US" sz="2600" dirty="0">
                <a:latin typeface="DFKai-SB" panose="03000509000000000000" pitchFamily="65" charset="-120"/>
                <a:ea typeface="DFKai-SB" panose="03000509000000000000" pitchFamily="65" charset="-120"/>
              </a:rPr>
              <a:t>從中華人民共和國成立到改革開放前，我國雖然基本建立了比較完整的工業體系，但因為計劃經濟體制下</a:t>
            </a:r>
            <a:r>
              <a:rPr lang="zh-CN" altLang="en-US" sz="26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的經濟發展缺乏活力</a:t>
            </a:r>
            <a:r>
              <a:rPr lang="zh-CN" altLang="en-US" sz="2600" dirty="0">
                <a:latin typeface="DFKai-SB" panose="03000509000000000000" pitchFamily="65" charset="-120"/>
                <a:ea typeface="DFKai-SB" panose="03000509000000000000" pitchFamily="65" charset="-120"/>
              </a:rPr>
              <a:t>，發展緩慢。</a:t>
            </a:r>
            <a:endParaRPr lang="en-US" altLang="zh-CN" sz="26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3592226-0F60-433E-8CAF-0A955AAFF978}"/>
              </a:ext>
            </a:extLst>
          </p:cNvPr>
          <p:cNvSpPr txBox="1"/>
          <p:nvPr/>
        </p:nvSpPr>
        <p:spPr>
          <a:xfrm>
            <a:off x="905845" y="5802287"/>
            <a:ext cx="10147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資料來源：國家發展改革委經濟體制綜合改革司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國家發展改革委經濟體制與管理研究所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改革開放三十年：從歷史走向未來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北京：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人民出版社，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2008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月，第</a:t>
            </a:r>
            <a:r>
              <a:rPr lang="en-US" altLang="zh-CN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CN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頁</a:t>
            </a:r>
            <a:r>
              <a:rPr lang="zh-TW" altLang="en-US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CN" altLang="en-US" sz="20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8" name="表格 15">
            <a:extLst>
              <a:ext uri="{FF2B5EF4-FFF2-40B4-BE49-F238E27FC236}">
                <a16:creationId xmlns:a16="http://schemas.microsoft.com/office/drawing/2014/main" id="{4C658A4C-F4A5-4DD8-9A9B-72C8FEE4B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663589"/>
              </p:ext>
            </p:extLst>
          </p:nvPr>
        </p:nvGraphicFramePr>
        <p:xfrm>
          <a:off x="905845" y="2173720"/>
          <a:ext cx="10283940" cy="3628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235">
                  <a:extLst>
                    <a:ext uri="{9D8B030D-6E8A-4147-A177-3AD203B41FA5}">
                      <a16:colId xmlns:a16="http://schemas.microsoft.com/office/drawing/2014/main" val="1566506723"/>
                    </a:ext>
                  </a:extLst>
                </a:gridCol>
                <a:gridCol w="2949725">
                  <a:extLst>
                    <a:ext uri="{9D8B030D-6E8A-4147-A177-3AD203B41FA5}">
                      <a16:colId xmlns:a16="http://schemas.microsoft.com/office/drawing/2014/main" val="2412036810"/>
                    </a:ext>
                  </a:extLst>
                </a:gridCol>
                <a:gridCol w="2464068">
                  <a:extLst>
                    <a:ext uri="{9D8B030D-6E8A-4147-A177-3AD203B41FA5}">
                      <a16:colId xmlns:a16="http://schemas.microsoft.com/office/drawing/2014/main" val="944691001"/>
                    </a:ext>
                  </a:extLst>
                </a:gridCol>
                <a:gridCol w="2849912">
                  <a:extLst>
                    <a:ext uri="{9D8B030D-6E8A-4147-A177-3AD203B41FA5}">
                      <a16:colId xmlns:a16="http://schemas.microsoft.com/office/drawing/2014/main" val="796621079"/>
                    </a:ext>
                  </a:extLst>
                </a:gridCol>
              </a:tblGrid>
              <a:tr h="115936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經濟體制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弊病累積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3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工業總體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效率低下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  <a:sym typeface="+mn-lt"/>
                      </a:endParaRPr>
                    </a:p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3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產業結構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失衡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  <a:sym typeface="+mn-lt"/>
                      </a:endParaRPr>
                    </a:p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3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bg1"/>
                          </a:solidFill>
                          <a:effectLst/>
                          <a:latin typeface="DFKai-SB" panose="03000509000000000000" pitchFamily="65" charset="-120"/>
                          <a:ea typeface="DFKai-SB" panose="03000509000000000000" pitchFamily="65" charset="-120"/>
                          <a:cs typeface="+mn-cs"/>
                        </a:rPr>
                        <a:t>糧食總產量增長緩慢，影響人們生活</a:t>
                      </a: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  <a:sym typeface="+mn-lt"/>
                      </a:endParaRPr>
                    </a:p>
                    <a:p>
                      <a:pPr marL="0" marR="36195" indent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altLang="zh-CN" sz="2400" b="1" kern="1200" dirty="0">
                        <a:solidFill>
                          <a:schemeClr val="bg1"/>
                        </a:solidFill>
                        <a:effectLst/>
                        <a:latin typeface="DFKai-SB" panose="03000509000000000000" pitchFamily="65" charset="-120"/>
                        <a:ea typeface="DFKai-SB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3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891142"/>
                  </a:ext>
                </a:extLst>
              </a:tr>
              <a:tr h="2469204">
                <a:tc>
                  <a:txBody>
                    <a:bodyPr/>
                    <a:lstStyle/>
                    <a:p>
                      <a:pPr marL="0" indent="0" algn="l" hangingPunct="0">
                        <a:buNone/>
                      </a:pPr>
                      <a:r>
                        <a:rPr lang="zh-CN" altLang="en-US" sz="2400" dirty="0">
                          <a:latin typeface="DFKai-SB" panose="03000509000000000000" pitchFamily="65" charset="-120"/>
                          <a:ea typeface="DFKai-SB" panose="03000509000000000000" pitchFamily="65" charset="-120"/>
                        </a:rPr>
                        <a:t>資源配置效率低下，經濟社會發展受到嚴重制約。</a:t>
                      </a:r>
                      <a:endParaRPr lang="en-US" altLang="zh-CN" sz="2400" dirty="0">
                        <a:latin typeface="DFKai-SB" panose="03000509000000000000" pitchFamily="65" charset="-120"/>
                        <a:ea typeface="DFKai-SB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工業投入大，效率低。相比其他國家，中國每生產一美元國民生產總值的耗能高。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</a:rPr>
                        <a:t>　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DFKai-SB" panose="03000509000000000000" pitchFamily="65" charset="-120"/>
                        <a:ea typeface="DFKai-SB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</a:rPr>
                        <a:t>偏重重工業，輕工業發展滯後。</a:t>
                      </a: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DFKai-SB" panose="03000509000000000000" pitchFamily="65" charset="-120"/>
                        <a:ea typeface="DFKai-SB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FKai-SB" panose="03000509000000000000" pitchFamily="65" charset="-120"/>
                          <a:ea typeface="DFKai-SB" panose="03000509000000000000" pitchFamily="65" charset="-120"/>
                        </a:rPr>
                        <a:t>重工業內部偏重一般加工製造業，能源、交通發展滯後。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1976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年人均年消費糧食只有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381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斤，存在溫飽問題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FKai-SB" panose="03000509000000000000" pitchFamily="65" charset="-120"/>
                          <a:cs typeface="Times New Roman" panose="02020603050405020304" pitchFamily="18" charset="0"/>
                        </a:rPr>
                        <a:t>。</a:t>
                      </a: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DFKai-SB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240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DFKai-SB" panose="03000509000000000000" pitchFamily="65" charset="-120"/>
                        <a:ea typeface="DFKai-SB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156729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1" y="140425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8FE7B9-72F5-4D33-9F91-80BBF1CBB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7724" y="167624"/>
            <a:ext cx="4303222" cy="61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3600" b="1" dirty="0">
                <a:latin typeface="DFKai-SB" panose="03000509000000000000" pitchFamily="65" charset="-120"/>
                <a:ea typeface="DFKai-SB" panose="03000509000000000000" pitchFamily="65" charset="-120"/>
              </a:rPr>
              <a:t>「一帶一路」倡議</a:t>
            </a:r>
            <a:endParaRPr lang="en-US" altLang="zh-CN" sz="36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4961" y="977586"/>
            <a:ext cx="10611664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 hangingPunct="0"/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HK" sz="2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主席習近平於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2013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月出訪中亞和東南亞國家期間，提出「絲綢之路經濟帶」和「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世紀海上絲綢之路」的區域經濟合作戰略構想。所謂的「一帶一路」，就是「絲綢之路經濟帶」和「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世紀海上絲綢之路」的簡稱。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「一帶一路」沿線各國天然資源各異，經濟互補性強，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故沿線各國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彼此合作的潛力和空間很大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，國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家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發布《推動共建絲綢之路經濟帶和</a:t>
            </a:r>
            <a:r>
              <a:rPr lang="en-US" altLang="zh-HK" sz="2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zh-HK" sz="2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世紀海上絲綢之路的願景與行動</a:t>
            </a:r>
            <a:r>
              <a:rPr lang="zh-TW" altLang="zh-HK" sz="26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hinacurrent.com/mediahk/2021/2021-05-247-belt-and-road-initiative-and-silk-roa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836" y="4596938"/>
            <a:ext cx="3248048" cy="168892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633426" y="4984421"/>
            <a:ext cx="42674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9600" indent="-609600" algn="just"/>
            <a:r>
              <a:rPr lang="zh-TW" altLang="en-US" sz="2400" kern="100" cap="all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視頻：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絲綢之路 一帶一路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609600" indent="-609600" algn="just"/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來源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China Current 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網頁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-609600" algn="just"/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https://chinacurrent.com/education/article/2021/06/22148.html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2836" y="6285864"/>
            <a:ext cx="3248047" cy="400110"/>
          </a:xfrm>
          <a:prstGeom prst="rect">
            <a:avLst/>
          </a:prstGeom>
          <a:ln w="28575">
            <a:solidFill>
              <a:srgbClr val="FF99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點擊圖像觀看視頻</a:t>
            </a:r>
            <a:endParaRPr lang="ja-JP" alt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61" y="198289"/>
            <a:ext cx="1511332" cy="550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4961" y="3680986"/>
            <a:ext cx="10611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參閱人民網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http://ydyl.people.com.cn/BIG5/n1/2017/0425/c411837-29235511.html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詳細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闡述「一帶一路」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倡議</a:t>
            </a:r>
            <a:r>
              <a:rPr lang="zh-TW" altLang="zh-HK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的原則、合作重點和合作機制。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28FE7B9-72F5-4D33-9F91-80BBF1CBB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565" y="456946"/>
            <a:ext cx="6895405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3200" b="1" dirty="0">
                <a:latin typeface="DFKai-SB" panose="03000509000000000000" pitchFamily="65" charset="-120"/>
                <a:ea typeface="DFKai-SB" panose="03000509000000000000" pitchFamily="65" charset="-120"/>
              </a:rPr>
              <a:t>加快貿易強國建設</a:t>
            </a:r>
            <a:endParaRPr lang="en-US" altLang="zh-CN" sz="32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C743CB8-BCFA-4B49-9351-83BB2AE6322E}"/>
              </a:ext>
            </a:extLst>
          </p:cNvPr>
          <p:cNvSpPr/>
          <p:nvPr/>
        </p:nvSpPr>
        <p:spPr bwMode="auto">
          <a:xfrm>
            <a:off x="670660" y="629147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A7C72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7D50D4-2F54-4765-9E48-37100B59C9FC}"/>
              </a:ext>
            </a:extLst>
          </p:cNvPr>
          <p:cNvSpPr/>
          <p:nvPr/>
        </p:nvSpPr>
        <p:spPr>
          <a:xfrm>
            <a:off x="670660" y="1207884"/>
            <a:ext cx="10857311" cy="5367087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07A016-CA13-4CE6-B584-61FBCAF9461B}"/>
              </a:ext>
            </a:extLst>
          </p:cNvPr>
          <p:cNvSpPr/>
          <p:nvPr/>
        </p:nvSpPr>
        <p:spPr>
          <a:xfrm flipH="1">
            <a:off x="719937" y="1252280"/>
            <a:ext cx="10706470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612000" algn="just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0" dirty="0">
                <a:solidFill>
                  <a:schemeClr val="tx1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加快貨物貿易優化升級，促進服務貿易創新發展，培育貿易新業態新模式，實施更加積極的進口政策。</a:t>
            </a:r>
            <a:endParaRPr lang="en-US" altLang="zh-CN" sz="3000" dirty="0">
              <a:solidFill>
                <a:schemeClr val="tx1">
                  <a:lumMod val="7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 indent="612000" algn="just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dirty="0">
                <a:solidFill>
                  <a:schemeClr val="tx1">
                    <a:lumMod val="7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根據國家海關總署發表的數據，</a:t>
            </a:r>
            <a:r>
              <a:rPr lang="en-US" altLang="zh-CN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CN" altLang="en-US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年我國貨物貿易進出口總值</a:t>
            </a:r>
            <a:r>
              <a:rPr lang="en-US" altLang="zh-CN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32.16</a:t>
            </a:r>
            <a:r>
              <a:rPr lang="zh-CN" altLang="en-US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萬億元，增長</a:t>
            </a:r>
            <a:r>
              <a:rPr lang="en-US" altLang="zh-CN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1.9%</a:t>
            </a:r>
            <a:r>
              <a:rPr lang="zh-CN" altLang="en-US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，在新冠肺炎疫情和單邊主義保護主義等多重壓力之下創歷史新高，成為全球唯一實現貨物貿易正增長的主要經濟體</a:t>
            </a:r>
            <a:r>
              <a:rPr lang="zh-TW" altLang="en-US" sz="30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30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43271" y="4668600"/>
            <a:ext cx="633244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資料來源</a:t>
            </a:r>
            <a:r>
              <a:rPr lang="zh-TW" altLang="en-US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：新</a:t>
            </a:r>
            <a:r>
              <a:rPr lang="zh-TW" altLang="en-US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華</a:t>
            </a:r>
            <a:r>
              <a:rPr lang="zh-TW" altLang="en-US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網</a:t>
            </a:r>
            <a:endParaRPr lang="en-US" altLang="zh-TW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http://www.xinhuanet.com/fortune/2021-01/14/c_1126982348.htm</a:t>
            </a:r>
          </a:p>
        </p:txBody>
      </p:sp>
      <p:pic>
        <p:nvPicPr>
          <p:cNvPr id="16" name="Picture 2" descr="http://www.xinhuanet.com/fortune/2021-01/14/1126982348_16106119539701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84" y="4114799"/>
            <a:ext cx="3281285" cy="219834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633120" y="5949019"/>
            <a:ext cx="274947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江蘇連雲港港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貨櫃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碼頭</a:t>
            </a:r>
            <a:endParaRPr lang="zh-HK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902249" y="4065671"/>
            <a:ext cx="41549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圖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片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來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源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華</a:t>
            </a:r>
            <a:endParaRPr lang="en-US" altLang="zh-TW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社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898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67110" y="420249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中國國際進口博覽會</a:t>
            </a:r>
            <a:r>
              <a:rPr lang="zh-TW" altLang="en-US" sz="36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簡介</a:t>
            </a:r>
            <a:endParaRPr lang="zh-HK" alt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916086" y="1192114"/>
            <a:ext cx="10375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中國從 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2018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年開始舉辦首屆中國國際進口博覽會，截至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年已經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成功舉辦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屆中國國際進口博覽會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該博覽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會是世界上第一個以進口為主題國家級展會，向世界表明中國主動擴大進口，願意打開自己的市場、分享發展機遇。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以下為</a:t>
            </a:r>
            <a:r>
              <a:rPr lang="en-US" altLang="zh-TW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月第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zh-TW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屆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中國國際進口博覽會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C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介紹</a:t>
            </a:r>
            <a:r>
              <a:rPr lang="zh-TW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1771" y="3995305"/>
            <a:ext cx="9909599" cy="2247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kern="100" cap="all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2200" kern="100" cap="all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TW" altLang="en-US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金色大門</a:t>
            </a:r>
            <a:r>
              <a:rPr lang="zh-TW" altLang="en-US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</a:t>
            </a:r>
            <a:r>
              <a:rPr lang="zh-CN" altLang="en-US" sz="2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開越大</a:t>
            </a:r>
            <a:r>
              <a:rPr lang="en-US" altLang="zh-CN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CN" altLang="en-US" sz="2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</a:t>
            </a:r>
            <a:r>
              <a:rPr lang="zh-CN" altLang="en-US" sz="2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屆中國國際進口博覽會觀察</a:t>
            </a:r>
            <a:r>
              <a:rPr lang="en-US" altLang="zh-TW" sz="2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2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，新華網，</a:t>
            </a:r>
            <a:r>
              <a:rPr lang="en-US" altLang="zh-TW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</a:t>
            </a:r>
            <a:r>
              <a:rPr lang="zh-TW" alt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22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sz="22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HK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https://my-h5news.app.xinhuanet.com/xhh-pc/article/?id=202058b953495f42a680e0b40b7b3606&amp;timestamp=98572</a:t>
            </a:r>
            <a:endParaRPr lang="zh-HK" altLang="en-US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5" y="215762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391D5ED-5B7A-42EC-AB2E-C6C07CF32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0" y="291610"/>
            <a:ext cx="3463379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優化區域開放</a:t>
            </a:r>
            <a:r>
              <a:rPr lang="zh-TW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布</a:t>
            </a:r>
            <a:r>
              <a:rPr lang="zh-CN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局</a:t>
            </a:r>
            <a:endParaRPr lang="en-US" altLang="zh-CN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8D283A-BD91-4B03-A633-A40B96FEA2B4}"/>
              </a:ext>
            </a:extLst>
          </p:cNvPr>
          <p:cNvSpPr/>
          <p:nvPr/>
        </p:nvSpPr>
        <p:spPr bwMode="auto">
          <a:xfrm>
            <a:off x="634752" y="384372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A7C72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4EA6C16-8B45-4C8E-ABA9-97E6E4B6F94F}"/>
              </a:ext>
            </a:extLst>
          </p:cNvPr>
          <p:cNvSpPr/>
          <p:nvPr/>
        </p:nvSpPr>
        <p:spPr>
          <a:xfrm>
            <a:off x="1531140" y="2271947"/>
            <a:ext cx="8933580" cy="58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prstClr val="black"/>
              </a:buClr>
              <a:defRPr/>
            </a:pPr>
            <a:endParaRPr lang="en-US" altLang="zh-CN" sz="2400" noProof="1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528469-15EC-410A-89F6-24422BD1B214}"/>
              </a:ext>
            </a:extLst>
          </p:cNvPr>
          <p:cNvSpPr/>
          <p:nvPr/>
        </p:nvSpPr>
        <p:spPr>
          <a:xfrm>
            <a:off x="634752" y="939992"/>
            <a:ext cx="10978983" cy="4230523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74423" y="999442"/>
            <a:ext cx="104470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hangingPunct="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改革開放以來，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西部地區經濟社會發展取得重大成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果，但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與東部地區發展差距依然較大，為加快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促進西部地區經濟發展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，國家決定加大西部的開發力度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期望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en-US" altLang="zh-CN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2035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年，西部地區基本實現社會主義現代化，基本公共服務、基礎設施通達程度、人民生活水平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與東部地區大體相當</a:t>
            </a:r>
            <a:r>
              <a:rPr lang="zh-CN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海南是我國最大的經濟特區，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支持海南穩步推進中國特色自由貿易港建設，分步驟、分階段建立自由貿易港政策和制度體系，將海南自由貿易港打造成為引領我國新時代對外開放的重要門戶</a:t>
            </a:r>
            <a:r>
              <a:rPr lang="zh-CN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建設自由貿易試驗區是推進改革開放的重要舉措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，國家給予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自貿試驗區在貿易投資便利化方面更大的改革自主權，以期加快構建以國內大循環為主體、國內國際雙迴圈相互促進的新發展格局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推動自貿試驗區更好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發揮示範引領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CN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作用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4752" y="5252456"/>
            <a:ext cx="104470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endParaRPr lang="en-US" altLang="zh-TW" sz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中共中央 國務院關於新時代推進西部大開發形成新格局的指導意見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，中華人民共和國中央人民政府網頁，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HK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http://www.gov.cn/zhengce/2020-05/17/content_5512456.htm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中共中央 國務院印發海南自由貿易港建設總體方案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HK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，中華人民共和國中央人民政府網頁，</a:t>
            </a:r>
            <a:r>
              <a:rPr lang="en-US" altLang="zh-HK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2020</a:t>
            </a:r>
            <a:r>
              <a:rPr lang="zh-HK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HK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HK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HK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http://www.gov.cn/zhengce/2020-06/01/content_5516608.htm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國務院印發</a:t>
            </a:r>
            <a:r>
              <a:rPr lang="en-US" altLang="zh-CN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關於推進自由貿易試驗區貿易投資便利化改革創新的若干措施</a:t>
            </a:r>
            <a:r>
              <a:rPr lang="en-US" altLang="zh-CN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，中華人民共和國中央人民政府網頁，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HK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http://www.gov.cn/xinwen/2021-09/03/content_5635218.htm</a:t>
            </a:r>
            <a:endParaRPr lang="zh-HK" altLang="en-US" sz="1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BC7BFF7A-ADBF-4F07-A73D-A978F32028B9}"/>
              </a:ext>
            </a:extLst>
          </p:cNvPr>
          <p:cNvSpPr txBox="1"/>
          <p:nvPr/>
        </p:nvSpPr>
        <p:spPr>
          <a:xfrm>
            <a:off x="723111" y="4182263"/>
            <a:ext cx="107747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zh-CN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我國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不斷完善公開透明的涉外法律體系，強化知識產權保護，持續優化營商環境，維護外資企業合法權益。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以下為其中的相關法律例子：</a:t>
            </a:r>
            <a:endParaRPr lang="zh-CN" altLang="en-US" sz="2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月通過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中華人民共和國外商投資法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，明確了中國外商投資法律制度的基本框架，對外商投資的准入、促進、保護、管理等作出了統一規定。</a:t>
            </a:r>
            <a:endParaRPr lang="en-US" altLang="zh-CN" sz="2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月，公</a:t>
            </a:r>
            <a:r>
              <a:rPr lang="zh-TW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布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了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優化營商環境條例</a:t>
            </a:r>
            <a:r>
              <a:rPr lang="en-US" altLang="zh-CN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，進一步打造法治化、國際化、便利</a:t>
            </a:r>
            <a:r>
              <a:rPr lang="zh-CN" altLang="en-US" sz="24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化的營</a:t>
            </a:r>
            <a:r>
              <a:rPr lang="zh-CN" altLang="en-US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商環境。</a:t>
            </a:r>
            <a:endParaRPr lang="en-US" altLang="zh-CN" sz="2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50D0DB37-A6B6-490E-BB82-CE3FF1B6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800" y="426784"/>
            <a:ext cx="8821320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改善外商投資環境，促進貿易和投資自由化、便利化</a:t>
            </a:r>
            <a:endParaRPr lang="en-US" altLang="zh-CN" sz="2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25AD1D2A-F517-4E80-A124-657888774190}"/>
              </a:ext>
            </a:extLst>
          </p:cNvPr>
          <p:cNvSpPr/>
          <p:nvPr/>
        </p:nvSpPr>
        <p:spPr bwMode="auto">
          <a:xfrm>
            <a:off x="723111" y="515780"/>
            <a:ext cx="446151" cy="322817"/>
          </a:xfrm>
          <a:custGeom>
            <a:avLst/>
            <a:gdLst>
              <a:gd name="T0" fmla="*/ 304 w 395"/>
              <a:gd name="T1" fmla="*/ 283 h 298"/>
              <a:gd name="T2" fmla="*/ 274 w 395"/>
              <a:gd name="T3" fmla="*/ 298 h 298"/>
              <a:gd name="T4" fmla="*/ 13 w 395"/>
              <a:gd name="T5" fmla="*/ 298 h 298"/>
              <a:gd name="T6" fmla="*/ 6 w 395"/>
              <a:gd name="T7" fmla="*/ 283 h 298"/>
              <a:gd name="T8" fmla="*/ 92 w 395"/>
              <a:gd name="T9" fmla="*/ 164 h 298"/>
              <a:gd name="T10" fmla="*/ 92 w 395"/>
              <a:gd name="T11" fmla="*/ 134 h 298"/>
              <a:gd name="T12" fmla="*/ 6 w 395"/>
              <a:gd name="T13" fmla="*/ 15 h 298"/>
              <a:gd name="T14" fmla="*/ 13 w 395"/>
              <a:gd name="T15" fmla="*/ 0 h 298"/>
              <a:gd name="T16" fmla="*/ 274 w 395"/>
              <a:gd name="T17" fmla="*/ 0 h 298"/>
              <a:gd name="T18" fmla="*/ 304 w 395"/>
              <a:gd name="T19" fmla="*/ 15 h 298"/>
              <a:gd name="T20" fmla="*/ 390 w 395"/>
              <a:gd name="T21" fmla="*/ 134 h 298"/>
              <a:gd name="T22" fmla="*/ 390 w 395"/>
              <a:gd name="T23" fmla="*/ 164 h 298"/>
              <a:gd name="T24" fmla="*/ 304 w 395"/>
              <a:gd name="T25" fmla="*/ 283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5" h="298">
                <a:moveTo>
                  <a:pt x="304" y="283"/>
                </a:moveTo>
                <a:cubicBezTo>
                  <a:pt x="298" y="291"/>
                  <a:pt x="285" y="298"/>
                  <a:pt x="274" y="298"/>
                </a:cubicBezTo>
                <a:cubicBezTo>
                  <a:pt x="13" y="298"/>
                  <a:pt x="13" y="298"/>
                  <a:pt x="13" y="298"/>
                </a:cubicBezTo>
                <a:cubicBezTo>
                  <a:pt x="3" y="298"/>
                  <a:pt x="0" y="291"/>
                  <a:pt x="6" y="283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7" y="156"/>
                  <a:pt x="97" y="142"/>
                  <a:pt x="92" y="134"/>
                </a:cubicBezTo>
                <a:cubicBezTo>
                  <a:pt x="6" y="15"/>
                  <a:pt x="6" y="15"/>
                  <a:pt x="6" y="15"/>
                </a:cubicBezTo>
                <a:cubicBezTo>
                  <a:pt x="0" y="7"/>
                  <a:pt x="3" y="0"/>
                  <a:pt x="13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85" y="0"/>
                  <a:pt x="298" y="7"/>
                  <a:pt x="304" y="15"/>
                </a:cubicBezTo>
                <a:cubicBezTo>
                  <a:pt x="390" y="134"/>
                  <a:pt x="390" y="134"/>
                  <a:pt x="390" y="134"/>
                </a:cubicBezTo>
                <a:cubicBezTo>
                  <a:pt x="395" y="142"/>
                  <a:pt x="395" y="156"/>
                  <a:pt x="390" y="164"/>
                </a:cubicBezTo>
                <a:lnTo>
                  <a:pt x="304" y="283"/>
                </a:lnTo>
                <a:close/>
              </a:path>
            </a:pathLst>
          </a:custGeom>
          <a:solidFill>
            <a:srgbClr val="FA7C72"/>
          </a:solidFill>
          <a:ln w="19050">
            <a:solidFill>
              <a:srgbClr val="FFFFFF"/>
            </a:solidFill>
            <a:round/>
          </a:ln>
        </p:spPr>
        <p:txBody>
          <a:bodyPr vert="horz" wrap="square" lIns="83748" tIns="41874" rIns="83748" bIns="41874" numCol="1" anchor="t" anchorCtr="0" compatLnSpc="1"/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Agency FB" panose="020B0503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2528469-15EC-410A-89F6-24422BD1B214}"/>
              </a:ext>
            </a:extLst>
          </p:cNvPr>
          <p:cNvSpPr/>
          <p:nvPr/>
        </p:nvSpPr>
        <p:spPr>
          <a:xfrm>
            <a:off x="946187" y="996199"/>
            <a:ext cx="10396264" cy="253078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078296" y="1033989"/>
            <a:ext cx="10264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    改革開放以來，法治建設一直與對外開放緊密配合，彼此協調推進，建立了涉及外資企業、中外合資等方面的法律制度體系，藉以完善外商投資管理體制，以及加強知識產權保護，為順利推進對外開放提供了法治保障。</a:t>
            </a:r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975449" y="2879898"/>
            <a:ext cx="7288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〈</a:t>
            </a:r>
            <a:r>
              <a:rPr lang="zh-CN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我國對外開放的法治保障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〉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，中國人大網，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HK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http://www.npc.gov.cn/npc/wgggkf40nlfcjgs/202108/9235893672c841b4a411dc371be77c75.shtml</a:t>
            </a:r>
            <a:endParaRPr lang="zh-HK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02" y="3634920"/>
            <a:ext cx="1511332" cy="5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91E0DA5-4BC9-4EC3-A0D2-3B2D0EFFDC08}"/>
              </a:ext>
            </a:extLst>
          </p:cNvPr>
          <p:cNvSpPr/>
          <p:nvPr/>
        </p:nvSpPr>
        <p:spPr>
          <a:xfrm>
            <a:off x="798021" y="1335329"/>
            <a:ext cx="1054885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sym typeface="Helvetica" panose="020B0604020202020204" pitchFamily="34" charset="0"/>
              </a:rPr>
              <a:t>　　</a:t>
            </a:r>
            <a:r>
              <a:rPr lang="en-US" altLang="zh-CN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1978</a:t>
            </a:r>
            <a:r>
              <a:rPr lang="zh-CN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年，以黨的十一屆三中全會為標誌，我國開啟了改革開放的歷程，</a:t>
            </a:r>
            <a:r>
              <a:rPr lang="zh-TW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循序漸進地按不同時期的「三步走」戰略目標，促進國家的現代化發展</a:t>
            </a:r>
            <a:r>
              <a:rPr lang="zh-CN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kern="1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 hangingPunct="0">
              <a:lnSpc>
                <a:spcPct val="150000"/>
              </a:lnSpc>
              <a:defRPr/>
            </a:pPr>
            <a:r>
              <a:rPr lang="en-US" altLang="zh-TW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       </a:t>
            </a:r>
            <a:r>
              <a:rPr lang="zh-TW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自實施改革開放以來，</a:t>
            </a:r>
            <a:r>
              <a:rPr lang="zh-CN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從農村到城市，從試點到推廣，從經濟體制改革到全面深化改革，</a:t>
            </a:r>
            <a:r>
              <a:rPr lang="zh-TW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各項改革策略和相關措施，大大提升人民的生活水平，並推動國家的國力發展，取得了舉世觸目的重大成就</a:t>
            </a:r>
            <a:r>
              <a:rPr lang="zh-CN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。未來，</a:t>
            </a:r>
            <a:r>
              <a:rPr lang="zh-TW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改革開放</a:t>
            </a:r>
            <a:r>
              <a:rPr lang="zh-CN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的策略仍會繼續，亦提升人民的生活</a:t>
            </a:r>
            <a:r>
              <a:rPr lang="zh-CN" altLang="en-US" sz="2800" kern="100" dirty="0" smtClean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水平</a:t>
            </a:r>
            <a:r>
              <a:rPr lang="zh-TW" altLang="en-US" sz="2800" kern="1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CN" sz="2800" kern="1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任意多边形: 形状 5">
            <a:extLst>
              <a:ext uri="{FF2B5EF4-FFF2-40B4-BE49-F238E27FC236}">
                <a16:creationId xmlns:a16="http://schemas.microsoft.com/office/drawing/2014/main" id="{1552D928-9198-4144-972A-093A6C854576}"/>
              </a:ext>
            </a:extLst>
          </p:cNvPr>
          <p:cNvSpPr/>
          <p:nvPr/>
        </p:nvSpPr>
        <p:spPr>
          <a:xfrm>
            <a:off x="4330847" y="536705"/>
            <a:ext cx="2999435" cy="562623"/>
          </a:xfrm>
          <a:custGeom>
            <a:avLst/>
            <a:gdLst>
              <a:gd name="connsiteX0" fmla="*/ 0 w 5689600"/>
              <a:gd name="connsiteY0" fmla="*/ 108242 h 649440"/>
              <a:gd name="connsiteX1" fmla="*/ 108242 w 5689600"/>
              <a:gd name="connsiteY1" fmla="*/ 0 h 649440"/>
              <a:gd name="connsiteX2" fmla="*/ 5581358 w 5689600"/>
              <a:gd name="connsiteY2" fmla="*/ 0 h 649440"/>
              <a:gd name="connsiteX3" fmla="*/ 5689600 w 5689600"/>
              <a:gd name="connsiteY3" fmla="*/ 108242 h 649440"/>
              <a:gd name="connsiteX4" fmla="*/ 5689600 w 5689600"/>
              <a:gd name="connsiteY4" fmla="*/ 541198 h 649440"/>
              <a:gd name="connsiteX5" fmla="*/ 5581358 w 5689600"/>
              <a:gd name="connsiteY5" fmla="*/ 649440 h 649440"/>
              <a:gd name="connsiteX6" fmla="*/ 108242 w 5689600"/>
              <a:gd name="connsiteY6" fmla="*/ 649440 h 649440"/>
              <a:gd name="connsiteX7" fmla="*/ 0 w 5689600"/>
              <a:gd name="connsiteY7" fmla="*/ 541198 h 649440"/>
              <a:gd name="connsiteX8" fmla="*/ 0 w 5689600"/>
              <a:gd name="connsiteY8" fmla="*/ 108242 h 6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649440">
                <a:moveTo>
                  <a:pt x="0" y="108242"/>
                </a:moveTo>
                <a:cubicBezTo>
                  <a:pt x="0" y="48462"/>
                  <a:pt x="48462" y="0"/>
                  <a:pt x="108242" y="0"/>
                </a:cubicBezTo>
                <a:lnTo>
                  <a:pt x="5581358" y="0"/>
                </a:lnTo>
                <a:cubicBezTo>
                  <a:pt x="5641138" y="0"/>
                  <a:pt x="5689600" y="48462"/>
                  <a:pt x="5689600" y="108242"/>
                </a:cubicBezTo>
                <a:lnTo>
                  <a:pt x="5689600" y="541198"/>
                </a:lnTo>
                <a:cubicBezTo>
                  <a:pt x="5689600" y="600978"/>
                  <a:pt x="5641138" y="649440"/>
                  <a:pt x="5581358" y="649440"/>
                </a:cubicBezTo>
                <a:lnTo>
                  <a:pt x="108242" y="649440"/>
                </a:lnTo>
                <a:cubicBezTo>
                  <a:pt x="48462" y="649440"/>
                  <a:pt x="0" y="600978"/>
                  <a:pt x="0" y="541198"/>
                </a:cubicBezTo>
                <a:lnTo>
                  <a:pt x="0" y="108242"/>
                </a:lnTo>
                <a:close/>
              </a:path>
            </a:pathLst>
          </a:custGeom>
          <a:solidFill>
            <a:srgbClr val="1444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46756" tIns="31703" rIns="246756" bIns="31703" anchor="ctr">
            <a:spAutoFit/>
          </a:bodyPr>
          <a:lstStyle>
            <a:lvl1pPr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77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課 堂 總 結</a:t>
            </a:r>
            <a:endParaRPr lang="zh-CN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36019" y="1236433"/>
            <a:ext cx="108490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中華人民共和國中央人民政府網站 </a:t>
            </a:r>
            <a:r>
              <a:rPr lang="en-US" altLang="zh-HK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http://www.gov.cn/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中華人民共和國國家統計局 </a:t>
            </a:r>
            <a:r>
              <a:rPr lang="en-US" altLang="zh-HK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http://www.stats.gov.cn/tjsj/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慶祝改革開放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周年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華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://www.xinhuanet.com/politics/ggkf40/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慶祝改革開放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周年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人民網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://www.dswxyjy.org.cn/BIG5/427277/422466/index.html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HK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China Current-</a:t>
            </a:r>
            <a:r>
              <a:rPr lang="zh-HK" altLang="it-IT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</a:t>
            </a:r>
            <a:r>
              <a:rPr lang="zh-HK" altLang="it-IT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頻道 </a:t>
            </a:r>
            <a:r>
              <a:rPr lang="it-IT" altLang="zh-HK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https://chinacurrent.com/education/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中國文化</a:t>
            </a:r>
            <a:r>
              <a:rPr lang="zh-HK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研究院</a:t>
            </a:r>
            <a:r>
              <a:rPr lang="en-US" altLang="zh-HK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HK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燦爛</a:t>
            </a:r>
            <a:r>
              <a:rPr lang="zh-HK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的中國</a:t>
            </a:r>
            <a:r>
              <a:rPr lang="zh-HK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文明 </a:t>
            </a:r>
            <a:r>
              <a:rPr lang="en-US" altLang="zh-HK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</a:t>
            </a:r>
            <a:r>
              <a:rPr lang="en-US" altLang="zh-HK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chiculture.org.hk/tc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團結香港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基金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神州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視頻 </a:t>
            </a:r>
            <a:r>
              <a:rPr lang="en-US" altLang="zh-HK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</a:t>
            </a:r>
            <a:r>
              <a:rPr lang="en-US" altLang="zh-HK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://</a:t>
            </a:r>
            <a:r>
              <a:rPr lang="en-US" altLang="zh-HK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www.bilibili.com/video/BV1nC4y1t7vY?p=4</a:t>
            </a:r>
            <a:endParaRPr lang="en-US" altLang="zh-HK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37698" y="193352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延伸參考網址</a:t>
            </a:r>
          </a:p>
        </p:txBody>
      </p:sp>
    </p:spTree>
    <p:extLst>
      <p:ext uri="{BB962C8B-B14F-4D97-AF65-F5344CB8AC3E}">
        <p14:creationId xmlns:p14="http://schemas.microsoft.com/office/powerpoint/2010/main" val="26762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0">
            <a:extLst>
              <a:ext uri="{FF2B5EF4-FFF2-40B4-BE49-F238E27FC236}">
                <a16:creationId xmlns:a16="http://schemas.microsoft.com/office/drawing/2014/main" id="{8E3EE96F-2378-4BA4-8202-5DCCE573319E}"/>
              </a:ext>
            </a:extLst>
          </p:cNvPr>
          <p:cNvSpPr txBox="1"/>
          <p:nvPr/>
        </p:nvSpPr>
        <p:spPr>
          <a:xfrm>
            <a:off x="4356760" y="0"/>
            <a:ext cx="300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使用指引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8E3EE96F-2378-4BA4-8202-5DCCE573319E}"/>
              </a:ext>
            </a:extLst>
          </p:cNvPr>
          <p:cNvSpPr txBox="1"/>
          <p:nvPr/>
        </p:nvSpPr>
        <p:spPr>
          <a:xfrm>
            <a:off x="227195" y="707886"/>
            <a:ext cx="11576115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本資料以教師為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主要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對象，提供與課題相關的知識內容，方便教師備課時掌握教學內容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本資源所提供的資料、視頻、相片、圖片、思考問題與建議答案等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可作多用途使用，如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教師課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堂教學材料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程規劃和學與教的參考、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學生課業等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。教師應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公民與社會發展科課程及評估指引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》(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中四至中六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2021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下稱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》)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按學生學習多樣性、課堂教學、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評估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等調整以作出合適的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處理。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就本資源的內容，教師可提供適切的補充或安排學生預習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延伸學習，加深學生對資料和課題的認識。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教師可以按照本科課程理念與宗旨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選取其他正確可信、客觀持平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學與教資源，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以助學生建立穩固的知識基礎，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培養正面價值觀和積極的態度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，以及提升慎思明辨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解難等思考能力和不同的共通能力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部分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資料因版權問題而未能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下載方便即時瀏覽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已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提供有關網址，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請自行上網瀏覽。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部分資料可能在教師使用時已有所更新，教師可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瀏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覽網址，以取得最新資料。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請同時參閱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指引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以了解課程學與教的要求與安排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。歡迎教師指正未盡完善之處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，亦歡迎提供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更新資料，以增潤內容，供所有教師參考之用。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87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6FB56048-962A-4B92-812D-90B1671C7514}"/>
              </a:ext>
            </a:extLst>
          </p:cNvPr>
          <p:cNvSpPr txBox="1"/>
          <p:nvPr/>
        </p:nvSpPr>
        <p:spPr>
          <a:xfrm>
            <a:off x="522624" y="6150597"/>
            <a:ext cx="54475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世紀 </a:t>
            </a:r>
            <a:r>
              <a:rPr lang="en-US" altLang="zh-CN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60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CN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年代使用肉票、糧票和布票</a:t>
            </a:r>
          </a:p>
        </p:txBody>
      </p:sp>
      <p:pic>
        <p:nvPicPr>
          <p:cNvPr id="21" name="图片 20" descr="图片包含 日历&#10;&#10;描述已自动生成">
            <a:extLst>
              <a:ext uri="{FF2B5EF4-FFF2-40B4-BE49-F238E27FC236}">
                <a16:creationId xmlns:a16="http://schemas.microsoft.com/office/drawing/2014/main" id="{5BFAE1C0-420E-449A-B09B-F96218D32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7" y="997786"/>
            <a:ext cx="3678265" cy="50201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18000"/>
              </a:srgb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A8ACD15-B7B2-4908-90FC-6A5661319CC6}"/>
              </a:ext>
            </a:extLst>
          </p:cNvPr>
          <p:cNvGrpSpPr/>
          <p:nvPr/>
        </p:nvGrpSpPr>
        <p:grpSpPr>
          <a:xfrm>
            <a:off x="4870382" y="1120159"/>
            <a:ext cx="7152398" cy="4606267"/>
            <a:chOff x="6390323" y="1365226"/>
            <a:chExt cx="6072356" cy="4210492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EF308144-444D-4FAF-A6F2-80D206EBD907}"/>
                </a:ext>
              </a:extLst>
            </p:cNvPr>
            <p:cNvSpPr/>
            <p:nvPr/>
          </p:nvSpPr>
          <p:spPr bwMode="auto">
            <a:xfrm>
              <a:off x="6649252" y="1491522"/>
              <a:ext cx="5338913" cy="3014369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059FF64-675E-445E-8BDA-96E89820CA78}"/>
                </a:ext>
              </a:extLst>
            </p:cNvPr>
            <p:cNvSpPr/>
            <p:nvPr/>
          </p:nvSpPr>
          <p:spPr>
            <a:xfrm>
              <a:off x="6390323" y="1365226"/>
              <a:ext cx="6072356" cy="421049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B85ED77-C480-45B3-9A6E-2C6214FA8681}"/>
                </a:ext>
              </a:extLst>
            </p:cNvPr>
            <p:cNvGrpSpPr/>
            <p:nvPr/>
          </p:nvGrpSpPr>
          <p:grpSpPr>
            <a:xfrm>
              <a:off x="6554500" y="1520900"/>
              <a:ext cx="5744002" cy="3319462"/>
              <a:chOff x="2547665" y="1742032"/>
              <a:chExt cx="9332882" cy="2334780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FED6177-F8E6-471D-9E63-922E56DF23B6}"/>
                  </a:ext>
                </a:extLst>
              </p:cNvPr>
              <p:cNvSpPr/>
              <p:nvPr/>
            </p:nvSpPr>
            <p:spPr>
              <a:xfrm>
                <a:off x="3522931" y="1742032"/>
                <a:ext cx="7589722" cy="455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zh-CN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Kai-SB" panose="03000509000000000000" pitchFamily="65" charset="-120"/>
                    <a:ea typeface="DFKai-SB" panose="03000509000000000000" pitchFamily="65" charset="-120"/>
                    <a:sym typeface="+mn-lt"/>
                  </a:rPr>
                  <a:t>人民</a:t>
                </a:r>
                <a:r>
                  <a:rPr lang="zh-CN" altLang="en-US" sz="4000" b="1" dirty="0">
                    <a:solidFill>
                      <a:prstClr val="black"/>
                    </a:solidFill>
                    <a:latin typeface="DFKai-SB" panose="03000509000000000000" pitchFamily="65" charset="-120"/>
                    <a:ea typeface="DFKai-SB" panose="03000509000000000000" pitchFamily="65" charset="-120"/>
                    <a:sym typeface="+mn-lt"/>
                  </a:rPr>
                  <a:t>生活水</a:t>
                </a:r>
                <a:r>
                  <a:rPr lang="zh-CN" altLang="en-US" sz="4000" b="1" dirty="0">
                    <a:solidFill>
                      <a:prstClr val="black"/>
                    </a:solidFill>
                    <a:latin typeface="DFKai-SB" panose="03000509000000000000" pitchFamily="65" charset="-120"/>
                    <a:ea typeface="DFKai-SB" panose="03000509000000000000" pitchFamily="65" charset="-120"/>
                    <a:sym typeface="宋体" panose="02010600030101010101" pitchFamily="2" charset="-122"/>
                  </a:rPr>
                  <a:t>平</a:t>
                </a:r>
                <a:r>
                  <a:rPr lang="zh-CN" altLang="en-US" sz="4000" b="1" dirty="0">
                    <a:solidFill>
                      <a:prstClr val="black"/>
                    </a:solidFill>
                    <a:latin typeface="DFKai-SB" panose="03000509000000000000" pitchFamily="65" charset="-120"/>
                    <a:ea typeface="DFKai-SB" panose="03000509000000000000" pitchFamily="65" charset="-120"/>
                    <a:sym typeface="+mn-lt"/>
                  </a:rPr>
                  <a:t>徘徊</a:t>
                </a:r>
                <a:r>
                  <a:rPr kumimoji="0" lang="zh-CN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Kai-SB" panose="03000509000000000000" pitchFamily="65" charset="-120"/>
                    <a:ea typeface="DFKai-SB" panose="03000509000000000000" pitchFamily="65" charset="-120"/>
                    <a:sym typeface="+mn-lt"/>
                  </a:rPr>
                  <a:t>不前</a:t>
                </a: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FCAB397-5125-4B92-A2B8-CDF502678940}"/>
                  </a:ext>
                </a:extLst>
              </p:cNvPr>
              <p:cNvSpPr/>
              <p:nvPr/>
            </p:nvSpPr>
            <p:spPr>
              <a:xfrm>
                <a:off x="2547665" y="2344225"/>
                <a:ext cx="9332882" cy="1732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3200" kern="100" dirty="0">
                    <a:latin typeface="DFKai-SB" panose="03000509000000000000" pitchFamily="65" charset="-120"/>
                    <a:ea typeface="DFKai-SB" panose="03000509000000000000" pitchFamily="65" charset="-120"/>
                  </a:rPr>
                  <a:t>    </a:t>
                </a:r>
                <a:r>
                  <a:rPr lang="en-US" altLang="zh-CN" sz="3600" b="0" i="0" u="none" strike="noStrike" kern="100" baseline="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1960</a:t>
                </a:r>
                <a:r>
                  <a:rPr lang="en-US" altLang="zh-CN" sz="3600" kern="10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--</a:t>
                </a:r>
                <a:r>
                  <a:rPr lang="en-US" altLang="zh-CN" sz="3600" b="0" i="0" u="none" strike="noStrike" kern="100" baseline="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1977</a:t>
                </a:r>
                <a:r>
                  <a:rPr lang="zh-CN" altLang="en-US" sz="3600" b="0" i="0" u="none" strike="noStrike" kern="100" baseline="0" dirty="0">
                    <a:latin typeface="Times New Roman" panose="02020603050405020304" pitchFamily="18" charset="0"/>
                    <a:ea typeface="DFKai-SB" panose="03000509000000000000" pitchFamily="65" charset="-120"/>
                    <a:cs typeface="Times New Roman" panose="02020603050405020304" pitchFamily="18" charset="0"/>
                  </a:rPr>
                  <a:t>年，城市職工工資增長基本停滯。主要輕工業產品和農副產品嚴重短缺，基本生活必需品長期憑票定量供應。</a:t>
                </a:r>
                <a:endParaRPr lang="zh-CN" altLang="en-US" sz="36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6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1DF0957-36F3-4248-B335-60F6ADDF6FBF}"/>
              </a:ext>
            </a:extLst>
          </p:cNvPr>
          <p:cNvSpPr txBox="1"/>
          <p:nvPr/>
        </p:nvSpPr>
        <p:spPr>
          <a:xfrm>
            <a:off x="7040895" y="4688111"/>
            <a:ext cx="45881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en-US" altLang="zh-CN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1971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第</a:t>
            </a:r>
            <a:r>
              <a:rPr lang="en-US" altLang="zh-CN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26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屆聯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合國</a:t>
            </a:r>
            <a:r>
              <a:rPr lang="zh-CN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大會上的中國代表席</a:t>
            </a:r>
            <a:r>
              <a:rPr lang="zh-TW" altLang="en-US" sz="22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C6F021E-BB55-4E3B-8FAE-D6F43D0F5434}"/>
              </a:ext>
            </a:extLst>
          </p:cNvPr>
          <p:cNvGrpSpPr/>
          <p:nvPr/>
        </p:nvGrpSpPr>
        <p:grpSpPr>
          <a:xfrm>
            <a:off x="424543" y="1442357"/>
            <a:ext cx="6150428" cy="4852582"/>
            <a:chOff x="6250758" y="1238252"/>
            <a:chExt cx="5511568" cy="337195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87DEF16-8124-4FB4-BAC1-0DBE96FFC334}"/>
                </a:ext>
              </a:extLst>
            </p:cNvPr>
            <p:cNvSpPr/>
            <p:nvPr/>
          </p:nvSpPr>
          <p:spPr bwMode="auto">
            <a:xfrm>
              <a:off x="6250758" y="1595840"/>
              <a:ext cx="5338913" cy="3014369"/>
            </a:xfrm>
            <a:prstGeom prst="roundRect">
              <a:avLst>
                <a:gd name="adj" fmla="val 0"/>
              </a:avLst>
            </a:prstGeom>
            <a:solidFill>
              <a:srgbClr val="4472C4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ECF6D46-7C0E-47B2-8BFD-9065DFAC11C3}"/>
                </a:ext>
              </a:extLst>
            </p:cNvPr>
            <p:cNvSpPr/>
            <p:nvPr/>
          </p:nvSpPr>
          <p:spPr>
            <a:xfrm>
              <a:off x="6355748" y="1238252"/>
              <a:ext cx="5406578" cy="3289362"/>
            </a:xfrm>
            <a:prstGeom prst="rect">
              <a:avLst/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905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E5D252D-B61C-45C0-AA60-6071114947AA}"/>
                </a:ext>
              </a:extLst>
            </p:cNvPr>
            <p:cNvSpPr/>
            <p:nvPr/>
          </p:nvSpPr>
          <p:spPr>
            <a:xfrm>
              <a:off x="6471272" y="1484551"/>
              <a:ext cx="5118397" cy="2796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kern="1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   </a:t>
              </a:r>
              <a:r>
                <a:rPr lang="en-US" altLang="zh-CN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 1971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年</a:t>
              </a:r>
              <a:r>
                <a:rPr lang="en-US" altLang="zh-TW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月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，聯合國恢復了中國的合法席位，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隨後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中美關係解凍，中國同日本、西歐主要發達國家全面建交，逐步</a:t>
              </a:r>
              <a:r>
                <a:rPr lang="zh-TW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形成有利</a:t>
              </a:r>
              <a:r>
                <a:rPr lang="zh-CN" altLang="en-US" sz="3600" dirty="0">
                  <a:latin typeface="Times New Roman" panose="02020603050405020304" pitchFamily="18" charset="0"/>
                  <a:ea typeface="DFKai-SB" panose="03000509000000000000" pitchFamily="65" charset="-120"/>
                  <a:cs typeface="Times New Roman" panose="02020603050405020304" pitchFamily="18" charset="0"/>
                </a:rPr>
                <a:t>中國發展的國際環境。</a:t>
              </a:r>
              <a:endParaRPr lang="zh-CN" altLang="en-US" sz="36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0F70DDC-9AFB-4BB8-890C-54E13743E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724" y="392783"/>
            <a:ext cx="790733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+mn-lt"/>
              </a:rPr>
              <a:t>適應國際形勢的變化</a:t>
            </a:r>
            <a:endParaRPr lang="zh-CN" altLang="en-US" sz="40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8" name="Picture 4" descr="重返联合国50周年丨他，是新中国首任常驻联合国代表_黄华- 全网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3727" y="1442357"/>
            <a:ext cx="4337714" cy="312963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305891" y="625077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圖片來源：新華社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9567</Words>
  <Application>Microsoft Office PowerPoint</Application>
  <PresentationFormat>寬螢幕</PresentationFormat>
  <Paragraphs>502</Paragraphs>
  <Slides>77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77</vt:i4>
      </vt:variant>
    </vt:vector>
  </HeadingPairs>
  <TitlesOfParts>
    <vt:vector size="98" baseType="lpstr">
      <vt:lpstr>Avant GardeBook</vt:lpstr>
      <vt:lpstr>等线</vt:lpstr>
      <vt:lpstr>等线 Light</vt:lpstr>
      <vt:lpstr>微软雅黑</vt:lpstr>
      <vt:lpstr>宋体</vt:lpstr>
      <vt:lpstr>游ゴシック</vt:lpstr>
      <vt:lpstr>Microsoft JhengHei</vt:lpstr>
      <vt:lpstr>新細明體</vt:lpstr>
      <vt:lpstr>DFKai-SB</vt:lpstr>
      <vt:lpstr>DFKai-SB</vt:lpstr>
      <vt:lpstr>Agency FB</vt:lpstr>
      <vt:lpstr>Arial</vt:lpstr>
      <vt:lpstr>Arial</vt:lpstr>
      <vt:lpstr>Calibri</vt:lpstr>
      <vt:lpstr>Calibri Light</vt:lpstr>
      <vt:lpstr>Courier New</vt:lpstr>
      <vt:lpstr>Helvetica</vt:lpstr>
      <vt:lpstr>Times New Roman</vt:lpstr>
      <vt:lpstr>Wingdings</vt:lpstr>
      <vt:lpstr>Office 主题​​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新「三步走」發展戰略調整的意義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2021-12-24T06:15:02Z</dcterms:created>
  <dcterms:modified xsi:type="dcterms:W3CDTF">2022-08-02T07:24:26Z</dcterms:modified>
</cp:coreProperties>
</file>